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4"/>
  </p:notesMasterIdLst>
  <p:sldIdLst>
    <p:sldId id="298" r:id="rId3"/>
    <p:sldId id="267" r:id="rId4"/>
    <p:sldId id="343" r:id="rId5"/>
    <p:sldId id="386" r:id="rId6"/>
    <p:sldId id="439" r:id="rId7"/>
    <p:sldId id="387" r:id="rId8"/>
    <p:sldId id="432" r:id="rId9"/>
    <p:sldId id="447" r:id="rId10"/>
    <p:sldId id="412" r:id="rId11"/>
    <p:sldId id="440" r:id="rId12"/>
    <p:sldId id="389" r:id="rId13"/>
    <p:sldId id="433" r:id="rId14"/>
    <p:sldId id="391" r:id="rId15"/>
    <p:sldId id="405" r:id="rId16"/>
    <p:sldId id="441" r:id="rId17"/>
    <p:sldId id="407" r:id="rId18"/>
    <p:sldId id="413" r:id="rId19"/>
    <p:sldId id="406" r:id="rId20"/>
    <p:sldId id="442" r:id="rId21"/>
    <p:sldId id="409" r:id="rId22"/>
    <p:sldId id="434" r:id="rId23"/>
    <p:sldId id="443" r:id="rId24"/>
    <p:sldId id="435" r:id="rId25"/>
    <p:sldId id="436" r:id="rId26"/>
    <p:sldId id="445" r:id="rId27"/>
    <p:sldId id="437" r:id="rId28"/>
    <p:sldId id="446" r:id="rId29"/>
    <p:sldId id="408" r:id="rId30"/>
    <p:sldId id="438" r:id="rId31"/>
    <p:sldId id="444" r:id="rId32"/>
    <p:sldId id="294" r:id="rId33"/>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F4E79"/>
    <a:srgbClr val="EDEDED"/>
    <a:srgbClr val="D9D9D9"/>
    <a:srgbClr val="DAE3F3"/>
    <a:srgbClr val="FFFFFF"/>
    <a:srgbClr val="F7F6F2"/>
    <a:srgbClr val="F9F6ED"/>
    <a:srgbClr val="17375E"/>
    <a:srgbClr val="F4F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어두운 스타일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어두운 스타일 2 - 강조 1/강조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54" autoAdjust="0"/>
    <p:restoredTop sz="80753" autoAdjust="0"/>
  </p:normalViewPr>
  <p:slideViewPr>
    <p:cSldViewPr snapToGrid="0">
      <p:cViewPr varScale="1">
        <p:scale>
          <a:sx n="101" d="100"/>
          <a:sy n="101" d="100"/>
        </p:scale>
        <p:origin x="68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2" d="100"/>
          <a:sy n="122" d="100"/>
        </p:scale>
        <p:origin x="414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A7D221-30A2-4292-BFF2-16A5BAC138D6}"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pPr latinLnBrk="1"/>
          <a:endParaRPr lang="ko-KR" altLang="en-US"/>
        </a:p>
      </dgm:t>
    </dgm:pt>
    <dgm:pt modelId="{8866079C-905A-423F-8617-2B387BF12C11}">
      <dgm:prSet phldrT="[텍스트]"/>
      <dgm:spPr>
        <a:solidFill>
          <a:srgbClr val="2F5597"/>
        </a:solidFill>
      </dgm:spPr>
      <dgm:t>
        <a:bodyPr/>
        <a:lstStyle/>
        <a:p>
          <a:pPr latinLnBrk="1">
            <a:lnSpc>
              <a:spcPct val="80000"/>
            </a:lnSpc>
          </a:pPr>
          <a:r>
            <a:rPr lang="en" b="1" i="0" dirty="0"/>
            <a:t>AH-Based Functional Decomposition of </a:t>
          </a:r>
          <a:r>
            <a:rPr lang="en" b="1" i="0" dirty="0" err="1"/>
            <a:t>iPWR</a:t>
          </a:r>
          <a:endParaRPr lang="ko-KR" altLang="en-US" b="1" dirty="0">
            <a:latin typeface="Segoe UI Semibold" panose="020B0702040204020203" pitchFamily="34" charset="0"/>
            <a:ea typeface="HY중고딕" panose="02030600000101010101" pitchFamily="18" charset="-127"/>
            <a:cs typeface="Segoe UI Semibold" panose="020B0702040204020203" pitchFamily="34" charset="0"/>
          </a:endParaRPr>
        </a:p>
      </dgm:t>
    </dgm:pt>
    <dgm:pt modelId="{6C9D2CED-145C-4EE9-8157-FFE5786FF4E9}" type="parTrans" cxnId="{0EE6FC38-D081-4FE0-A275-1C73BF9EE277}">
      <dgm:prSet/>
      <dgm:spPr/>
      <dgm:t>
        <a:bodyPr/>
        <a:lstStyle/>
        <a:p>
          <a:pPr latinLnBrk="1"/>
          <a:endParaRPr lang="ko-KR" altLang="en-US" b="1">
            <a:latin typeface="HY중고딕" panose="02030600000101010101" pitchFamily="18" charset="-127"/>
            <a:ea typeface="HY중고딕" panose="02030600000101010101" pitchFamily="18" charset="-127"/>
          </a:endParaRPr>
        </a:p>
      </dgm:t>
    </dgm:pt>
    <dgm:pt modelId="{B0000C96-9E2B-4B5D-AF6F-2AEA4890E73E}" type="sibTrans" cxnId="{0EE6FC38-D081-4FE0-A275-1C73BF9EE277}">
      <dgm:prSet/>
      <dgm:spPr>
        <a:solidFill>
          <a:schemeClr val="accent1">
            <a:lumMod val="50000"/>
          </a:schemeClr>
        </a:solidFill>
        <a:ln>
          <a:solidFill>
            <a:schemeClr val="accent1">
              <a:lumMod val="50000"/>
            </a:schemeClr>
          </a:solidFill>
        </a:ln>
      </dgm:spPr>
      <dgm:t>
        <a:bodyPr/>
        <a:lstStyle/>
        <a:p>
          <a:pPr latinLnBrk="1"/>
          <a:endParaRPr lang="ko-KR" altLang="en-US" b="1">
            <a:latin typeface="HY중고딕" panose="02030600000101010101" pitchFamily="18" charset="-127"/>
            <a:ea typeface="HY중고딕" panose="02030600000101010101" pitchFamily="18" charset="-127"/>
          </a:endParaRPr>
        </a:p>
      </dgm:t>
    </dgm:pt>
    <dgm:pt modelId="{0C9719A0-8E49-4378-9FBB-61F78CC1484B}">
      <dgm:prSet phldrT="[텍스트]"/>
      <dgm:spPr>
        <a:solidFill>
          <a:srgbClr val="2F5597"/>
        </a:solidFill>
      </dgm:spPr>
      <dgm:t>
        <a:bodyPr/>
        <a:lstStyle/>
        <a:p>
          <a:pPr latinLnBrk="1"/>
          <a:r>
            <a:rPr lang="en" b="1" i="0" u="none" dirty="0"/>
            <a:t>Hierarchical Multi-Agent RL Design Grounded in AH Structure</a:t>
          </a:r>
          <a:endParaRPr lang="ko-KR" altLang="en-US" b="1" dirty="0">
            <a:latin typeface="Segoe UI Semibold" panose="020B0702040204020203" pitchFamily="34" charset="0"/>
            <a:ea typeface="HY중고딕" panose="02030600000101010101" pitchFamily="18" charset="-127"/>
            <a:cs typeface="Segoe UI Semibold" panose="020B0702040204020203" pitchFamily="34" charset="0"/>
          </a:endParaRPr>
        </a:p>
      </dgm:t>
    </dgm:pt>
    <dgm:pt modelId="{4E3C1CD0-FF13-42A9-8DB4-7EAFE8C611DA}" type="parTrans" cxnId="{89086736-0846-4197-B8D9-0A0764F1CC43}">
      <dgm:prSet/>
      <dgm:spPr/>
      <dgm:t>
        <a:bodyPr/>
        <a:lstStyle/>
        <a:p>
          <a:pPr latinLnBrk="1"/>
          <a:endParaRPr lang="ko-KR" altLang="en-US" b="1">
            <a:latin typeface="HY중고딕" panose="02030600000101010101" pitchFamily="18" charset="-127"/>
            <a:ea typeface="HY중고딕" panose="02030600000101010101" pitchFamily="18" charset="-127"/>
          </a:endParaRPr>
        </a:p>
      </dgm:t>
    </dgm:pt>
    <dgm:pt modelId="{209E0BAE-3084-496E-81EE-BB231582B598}" type="sibTrans" cxnId="{89086736-0846-4197-B8D9-0A0764F1CC43}">
      <dgm:prSet/>
      <dgm:spPr/>
      <dgm:t>
        <a:bodyPr/>
        <a:lstStyle/>
        <a:p>
          <a:pPr latinLnBrk="1"/>
          <a:endParaRPr lang="ko-KR" altLang="en-US" b="1">
            <a:latin typeface="HY중고딕" panose="02030600000101010101" pitchFamily="18" charset="-127"/>
            <a:ea typeface="HY중고딕" panose="02030600000101010101" pitchFamily="18" charset="-127"/>
          </a:endParaRPr>
        </a:p>
      </dgm:t>
    </dgm:pt>
    <dgm:pt modelId="{D3E6EC1F-6602-4208-B137-CCFF0E22B47B}">
      <dgm:prSet phldrT="[텍스트]"/>
      <dgm:spPr>
        <a:solidFill>
          <a:srgbClr val="2F5597"/>
        </a:solidFill>
      </dgm:spPr>
      <dgm:t>
        <a:bodyPr/>
        <a:lstStyle/>
        <a:p>
          <a:pPr latinLnBrk="1"/>
          <a:r>
            <a:rPr lang="en" b="1" i="0" u="none" dirty="0"/>
            <a:t>Training Execution and Preliminary Performance Evaluation</a:t>
          </a:r>
          <a:endParaRPr lang="ko-KR" altLang="en-US" b="1" dirty="0">
            <a:latin typeface="Segoe UI Semibold" panose="020B0702040204020203" pitchFamily="34" charset="0"/>
            <a:ea typeface="HY중고딕" panose="02030600000101010101" pitchFamily="18" charset="-127"/>
            <a:cs typeface="Segoe UI Semibold" panose="020B0702040204020203" pitchFamily="34" charset="0"/>
          </a:endParaRPr>
        </a:p>
      </dgm:t>
    </dgm:pt>
    <dgm:pt modelId="{4FA06568-0AE1-49F9-B165-FF8881A06178}" type="parTrans" cxnId="{E4E5ECB9-2AD4-408E-B425-BA021812C93B}">
      <dgm:prSet/>
      <dgm:spPr/>
      <dgm:t>
        <a:bodyPr/>
        <a:lstStyle/>
        <a:p>
          <a:pPr latinLnBrk="1"/>
          <a:endParaRPr lang="ko-KR" altLang="en-US"/>
        </a:p>
      </dgm:t>
    </dgm:pt>
    <dgm:pt modelId="{7B70F73A-32BF-4C48-80D0-144357CFA07C}" type="sibTrans" cxnId="{E4E5ECB9-2AD4-408E-B425-BA021812C93B}">
      <dgm:prSet/>
      <dgm:spPr/>
      <dgm:t>
        <a:bodyPr/>
        <a:lstStyle/>
        <a:p>
          <a:pPr latinLnBrk="1"/>
          <a:endParaRPr lang="ko-KR" altLang="en-US"/>
        </a:p>
      </dgm:t>
    </dgm:pt>
    <dgm:pt modelId="{958F254C-885C-4656-ACD9-7F26CBB9139D}">
      <dgm:prSet phldrT="[텍스트]"/>
      <dgm:spPr>
        <a:solidFill>
          <a:srgbClr val="2F5597"/>
        </a:solidFill>
      </dgm:spPr>
      <dgm:t>
        <a:bodyPr/>
        <a:lstStyle/>
        <a:p>
          <a:pPr latinLnBrk="1"/>
          <a:r>
            <a:rPr lang="en" b="1" i="0" dirty="0"/>
            <a:t>Construction of Parallel Simulation Platform for Reinforcement Learning</a:t>
          </a:r>
          <a:endParaRPr lang="ko-KR" altLang="en-US" b="1" dirty="0">
            <a:latin typeface="Segoe UI Semibold" panose="020B0702040204020203" pitchFamily="34" charset="0"/>
            <a:ea typeface="HY중고딕" panose="02030600000101010101" pitchFamily="18" charset="-127"/>
            <a:cs typeface="Segoe UI Semibold" panose="020B0702040204020203" pitchFamily="34" charset="0"/>
          </a:endParaRPr>
        </a:p>
      </dgm:t>
    </dgm:pt>
    <dgm:pt modelId="{30EA0255-FA8C-4941-AF22-FB157B96177D}" type="sibTrans" cxnId="{EB826C1E-03D8-43CF-82C3-B3300ACA06FA}">
      <dgm:prSet/>
      <dgm:spPr/>
      <dgm:t>
        <a:bodyPr/>
        <a:lstStyle/>
        <a:p>
          <a:pPr latinLnBrk="1"/>
          <a:endParaRPr lang="ko-KR" altLang="en-US"/>
        </a:p>
      </dgm:t>
    </dgm:pt>
    <dgm:pt modelId="{F70FDC49-3BCE-4CDC-B61F-2166F371DC51}" type="parTrans" cxnId="{EB826C1E-03D8-43CF-82C3-B3300ACA06FA}">
      <dgm:prSet/>
      <dgm:spPr/>
      <dgm:t>
        <a:bodyPr/>
        <a:lstStyle/>
        <a:p>
          <a:pPr latinLnBrk="1"/>
          <a:endParaRPr lang="ko-KR" altLang="en-US"/>
        </a:p>
      </dgm:t>
    </dgm:pt>
    <dgm:pt modelId="{0DBE3DB5-C526-40EA-BFD5-92FB898D30E1}" type="pres">
      <dgm:prSet presAssocID="{FAA7D221-30A2-4292-BFF2-16A5BAC138D6}" presName="Name0" presStyleCnt="0">
        <dgm:presLayoutVars>
          <dgm:chMax val="7"/>
          <dgm:chPref val="7"/>
          <dgm:dir/>
        </dgm:presLayoutVars>
      </dgm:prSet>
      <dgm:spPr/>
    </dgm:pt>
    <dgm:pt modelId="{692B0599-C7C8-4A8C-8BC8-4CCA0BE37575}" type="pres">
      <dgm:prSet presAssocID="{FAA7D221-30A2-4292-BFF2-16A5BAC138D6}" presName="Name1" presStyleCnt="0"/>
      <dgm:spPr/>
    </dgm:pt>
    <dgm:pt modelId="{2B6AAC97-1FE8-4B06-BDC3-F696B66C439B}" type="pres">
      <dgm:prSet presAssocID="{FAA7D221-30A2-4292-BFF2-16A5BAC138D6}" presName="cycle" presStyleCnt="0"/>
      <dgm:spPr/>
    </dgm:pt>
    <dgm:pt modelId="{7AD39C5F-665D-4CFC-B708-020AAC6D3A75}" type="pres">
      <dgm:prSet presAssocID="{FAA7D221-30A2-4292-BFF2-16A5BAC138D6}" presName="srcNode" presStyleLbl="node1" presStyleIdx="0" presStyleCnt="4"/>
      <dgm:spPr/>
    </dgm:pt>
    <dgm:pt modelId="{5951FE30-DBEA-4327-8755-1EB1FB511419}" type="pres">
      <dgm:prSet presAssocID="{FAA7D221-30A2-4292-BFF2-16A5BAC138D6}" presName="conn" presStyleLbl="parChTrans1D2" presStyleIdx="0" presStyleCnt="1"/>
      <dgm:spPr/>
    </dgm:pt>
    <dgm:pt modelId="{BEC9E32E-3058-4BE9-8712-2A0B0D8FAE6F}" type="pres">
      <dgm:prSet presAssocID="{FAA7D221-30A2-4292-BFF2-16A5BAC138D6}" presName="extraNode" presStyleLbl="node1" presStyleIdx="0" presStyleCnt="4"/>
      <dgm:spPr/>
    </dgm:pt>
    <dgm:pt modelId="{5387FECD-B829-450C-9D2A-414CD5344C9A}" type="pres">
      <dgm:prSet presAssocID="{FAA7D221-30A2-4292-BFF2-16A5BAC138D6}" presName="dstNode" presStyleLbl="node1" presStyleIdx="0" presStyleCnt="4"/>
      <dgm:spPr/>
    </dgm:pt>
    <dgm:pt modelId="{63BFB2B3-763A-4C75-B957-84FEE8215F42}" type="pres">
      <dgm:prSet presAssocID="{8866079C-905A-423F-8617-2B387BF12C11}" presName="text_1" presStyleLbl="node1" presStyleIdx="0" presStyleCnt="4">
        <dgm:presLayoutVars>
          <dgm:bulletEnabled val="1"/>
        </dgm:presLayoutVars>
      </dgm:prSet>
      <dgm:spPr/>
    </dgm:pt>
    <dgm:pt modelId="{53DB5051-3C69-46AC-A0C5-1568AEAED6E2}" type="pres">
      <dgm:prSet presAssocID="{8866079C-905A-423F-8617-2B387BF12C11}" presName="accent_1" presStyleCnt="0"/>
      <dgm:spPr/>
    </dgm:pt>
    <dgm:pt modelId="{4E1A9AF9-61C9-412E-A5CD-EA40F0AC6AE4}" type="pres">
      <dgm:prSet presAssocID="{8866079C-905A-423F-8617-2B387BF12C11}" presName="accentRepeatNode" presStyleLbl="solidFgAcc1" presStyleIdx="0" presStyleCnt="4"/>
      <dgm:spPr>
        <a:ln>
          <a:solidFill>
            <a:schemeClr val="accent1">
              <a:lumMod val="50000"/>
            </a:schemeClr>
          </a:solidFill>
        </a:ln>
      </dgm:spPr>
    </dgm:pt>
    <dgm:pt modelId="{49175A01-8B13-4E1C-9681-D5B0DB8E6E10}" type="pres">
      <dgm:prSet presAssocID="{0C9719A0-8E49-4378-9FBB-61F78CC1484B}" presName="text_2" presStyleLbl="node1" presStyleIdx="1" presStyleCnt="4">
        <dgm:presLayoutVars>
          <dgm:bulletEnabled val="1"/>
        </dgm:presLayoutVars>
      </dgm:prSet>
      <dgm:spPr/>
    </dgm:pt>
    <dgm:pt modelId="{D5EF9DFF-0DFB-465D-9B9F-7B6E6FB38BFC}" type="pres">
      <dgm:prSet presAssocID="{0C9719A0-8E49-4378-9FBB-61F78CC1484B}" presName="accent_2" presStyleCnt="0"/>
      <dgm:spPr/>
    </dgm:pt>
    <dgm:pt modelId="{0C836335-5770-4DF3-9350-DC5791EBF71A}" type="pres">
      <dgm:prSet presAssocID="{0C9719A0-8E49-4378-9FBB-61F78CC1484B}" presName="accentRepeatNode" presStyleLbl="solidFgAcc1" presStyleIdx="1" presStyleCnt="4"/>
      <dgm:spPr>
        <a:ln>
          <a:solidFill>
            <a:schemeClr val="accent1">
              <a:lumMod val="50000"/>
            </a:schemeClr>
          </a:solidFill>
        </a:ln>
      </dgm:spPr>
    </dgm:pt>
    <dgm:pt modelId="{05D09087-8D3C-4177-B085-5E24223AFF3C}" type="pres">
      <dgm:prSet presAssocID="{958F254C-885C-4656-ACD9-7F26CBB9139D}" presName="text_3" presStyleLbl="node1" presStyleIdx="2" presStyleCnt="4">
        <dgm:presLayoutVars>
          <dgm:bulletEnabled val="1"/>
        </dgm:presLayoutVars>
      </dgm:prSet>
      <dgm:spPr/>
    </dgm:pt>
    <dgm:pt modelId="{7923F6A7-FF9B-42B2-B4E3-1428E8504583}" type="pres">
      <dgm:prSet presAssocID="{958F254C-885C-4656-ACD9-7F26CBB9139D}" presName="accent_3" presStyleCnt="0"/>
      <dgm:spPr/>
    </dgm:pt>
    <dgm:pt modelId="{D2930002-E77A-40D4-9A0B-72AA948EEC58}" type="pres">
      <dgm:prSet presAssocID="{958F254C-885C-4656-ACD9-7F26CBB9139D}" presName="accentRepeatNode" presStyleLbl="solidFgAcc1" presStyleIdx="2" presStyleCnt="4"/>
      <dgm:spPr/>
    </dgm:pt>
    <dgm:pt modelId="{6CC93B63-0C68-4C3E-8962-44D38AE32E6F}" type="pres">
      <dgm:prSet presAssocID="{D3E6EC1F-6602-4208-B137-CCFF0E22B47B}" presName="text_4" presStyleLbl="node1" presStyleIdx="3" presStyleCnt="4">
        <dgm:presLayoutVars>
          <dgm:bulletEnabled val="1"/>
        </dgm:presLayoutVars>
      </dgm:prSet>
      <dgm:spPr/>
    </dgm:pt>
    <dgm:pt modelId="{98174223-13AF-4384-9408-047ABCCDB310}" type="pres">
      <dgm:prSet presAssocID="{D3E6EC1F-6602-4208-B137-CCFF0E22B47B}" presName="accent_4" presStyleCnt="0"/>
      <dgm:spPr/>
    </dgm:pt>
    <dgm:pt modelId="{915FF2CA-DCBC-47F1-BDF1-487A9B217356}" type="pres">
      <dgm:prSet presAssocID="{D3E6EC1F-6602-4208-B137-CCFF0E22B47B}" presName="accentRepeatNode" presStyleLbl="solidFgAcc1" presStyleIdx="3" presStyleCnt="4"/>
      <dgm:spPr/>
    </dgm:pt>
  </dgm:ptLst>
  <dgm:cxnLst>
    <dgm:cxn modelId="{EB826C1E-03D8-43CF-82C3-B3300ACA06FA}" srcId="{FAA7D221-30A2-4292-BFF2-16A5BAC138D6}" destId="{958F254C-885C-4656-ACD9-7F26CBB9139D}" srcOrd="2" destOrd="0" parTransId="{F70FDC49-3BCE-4CDC-B61F-2166F371DC51}" sibTransId="{30EA0255-FA8C-4941-AF22-FB157B96177D}"/>
    <dgm:cxn modelId="{89086736-0846-4197-B8D9-0A0764F1CC43}" srcId="{FAA7D221-30A2-4292-BFF2-16A5BAC138D6}" destId="{0C9719A0-8E49-4378-9FBB-61F78CC1484B}" srcOrd="1" destOrd="0" parTransId="{4E3C1CD0-FF13-42A9-8DB4-7EAFE8C611DA}" sibTransId="{209E0BAE-3084-496E-81EE-BB231582B598}"/>
    <dgm:cxn modelId="{0EE6FC38-D081-4FE0-A275-1C73BF9EE277}" srcId="{FAA7D221-30A2-4292-BFF2-16A5BAC138D6}" destId="{8866079C-905A-423F-8617-2B387BF12C11}" srcOrd="0" destOrd="0" parTransId="{6C9D2CED-145C-4EE9-8157-FFE5786FF4E9}" sibTransId="{B0000C96-9E2B-4B5D-AF6F-2AEA4890E73E}"/>
    <dgm:cxn modelId="{0151BF51-2C33-4402-AEA3-CD35B86CB3F9}" type="presOf" srcId="{958F254C-885C-4656-ACD9-7F26CBB9139D}" destId="{05D09087-8D3C-4177-B085-5E24223AFF3C}" srcOrd="0" destOrd="0" presId="urn:microsoft.com/office/officeart/2008/layout/VerticalCurvedList"/>
    <dgm:cxn modelId="{EAD2288C-7406-4951-8BC4-B48B0669B388}" type="presOf" srcId="{8866079C-905A-423F-8617-2B387BF12C11}" destId="{63BFB2B3-763A-4C75-B957-84FEE8215F42}" srcOrd="0" destOrd="0" presId="urn:microsoft.com/office/officeart/2008/layout/VerticalCurvedList"/>
    <dgm:cxn modelId="{71AE5EAA-0515-4C65-B551-463B9E019CB3}" type="presOf" srcId="{FAA7D221-30A2-4292-BFF2-16A5BAC138D6}" destId="{0DBE3DB5-C526-40EA-BFD5-92FB898D30E1}" srcOrd="0" destOrd="0" presId="urn:microsoft.com/office/officeart/2008/layout/VerticalCurvedList"/>
    <dgm:cxn modelId="{E4E5ECB9-2AD4-408E-B425-BA021812C93B}" srcId="{FAA7D221-30A2-4292-BFF2-16A5BAC138D6}" destId="{D3E6EC1F-6602-4208-B137-CCFF0E22B47B}" srcOrd="3" destOrd="0" parTransId="{4FA06568-0AE1-49F9-B165-FF8881A06178}" sibTransId="{7B70F73A-32BF-4C48-80D0-144357CFA07C}"/>
    <dgm:cxn modelId="{DDB298C1-9644-48D7-B917-A5F24CD2CFAA}" type="presOf" srcId="{0C9719A0-8E49-4378-9FBB-61F78CC1484B}" destId="{49175A01-8B13-4E1C-9681-D5B0DB8E6E10}" srcOrd="0" destOrd="0" presId="urn:microsoft.com/office/officeart/2008/layout/VerticalCurvedList"/>
    <dgm:cxn modelId="{66687BC5-B6C0-4A1A-8480-842008207C66}" type="presOf" srcId="{D3E6EC1F-6602-4208-B137-CCFF0E22B47B}" destId="{6CC93B63-0C68-4C3E-8962-44D38AE32E6F}" srcOrd="0" destOrd="0" presId="urn:microsoft.com/office/officeart/2008/layout/VerticalCurvedList"/>
    <dgm:cxn modelId="{8CB024DF-2036-4EAB-BFAE-28E61B2EEA2F}" type="presOf" srcId="{B0000C96-9E2B-4B5D-AF6F-2AEA4890E73E}" destId="{5951FE30-DBEA-4327-8755-1EB1FB511419}" srcOrd="0" destOrd="0" presId="urn:microsoft.com/office/officeart/2008/layout/VerticalCurvedList"/>
    <dgm:cxn modelId="{8B01A07B-84B0-4308-B96E-1D96332FB49A}" type="presParOf" srcId="{0DBE3DB5-C526-40EA-BFD5-92FB898D30E1}" destId="{692B0599-C7C8-4A8C-8BC8-4CCA0BE37575}" srcOrd="0" destOrd="0" presId="urn:microsoft.com/office/officeart/2008/layout/VerticalCurvedList"/>
    <dgm:cxn modelId="{69410E09-FADD-445C-AF0D-4C3264326B4A}" type="presParOf" srcId="{692B0599-C7C8-4A8C-8BC8-4CCA0BE37575}" destId="{2B6AAC97-1FE8-4B06-BDC3-F696B66C439B}" srcOrd="0" destOrd="0" presId="urn:microsoft.com/office/officeart/2008/layout/VerticalCurvedList"/>
    <dgm:cxn modelId="{73B3EE88-6911-4665-A47F-A389548A3879}" type="presParOf" srcId="{2B6AAC97-1FE8-4B06-BDC3-F696B66C439B}" destId="{7AD39C5F-665D-4CFC-B708-020AAC6D3A75}" srcOrd="0" destOrd="0" presId="urn:microsoft.com/office/officeart/2008/layout/VerticalCurvedList"/>
    <dgm:cxn modelId="{A23F3E44-4ADF-4FBF-81C7-8BD304E1F42E}" type="presParOf" srcId="{2B6AAC97-1FE8-4B06-BDC3-F696B66C439B}" destId="{5951FE30-DBEA-4327-8755-1EB1FB511419}" srcOrd="1" destOrd="0" presId="urn:microsoft.com/office/officeart/2008/layout/VerticalCurvedList"/>
    <dgm:cxn modelId="{BA5BDAF5-0D0F-4AC3-BCDA-4B97B4061D0E}" type="presParOf" srcId="{2B6AAC97-1FE8-4B06-BDC3-F696B66C439B}" destId="{BEC9E32E-3058-4BE9-8712-2A0B0D8FAE6F}" srcOrd="2" destOrd="0" presId="urn:microsoft.com/office/officeart/2008/layout/VerticalCurvedList"/>
    <dgm:cxn modelId="{CA849E47-A103-4382-98AA-018BA89BF00A}" type="presParOf" srcId="{2B6AAC97-1FE8-4B06-BDC3-F696B66C439B}" destId="{5387FECD-B829-450C-9D2A-414CD5344C9A}" srcOrd="3" destOrd="0" presId="urn:microsoft.com/office/officeart/2008/layout/VerticalCurvedList"/>
    <dgm:cxn modelId="{A7EF4645-9BED-4837-9597-B79766E487B8}" type="presParOf" srcId="{692B0599-C7C8-4A8C-8BC8-4CCA0BE37575}" destId="{63BFB2B3-763A-4C75-B957-84FEE8215F42}" srcOrd="1" destOrd="0" presId="urn:microsoft.com/office/officeart/2008/layout/VerticalCurvedList"/>
    <dgm:cxn modelId="{B46266A6-334C-4122-8F97-F544799F52D6}" type="presParOf" srcId="{692B0599-C7C8-4A8C-8BC8-4CCA0BE37575}" destId="{53DB5051-3C69-46AC-A0C5-1568AEAED6E2}" srcOrd="2" destOrd="0" presId="urn:microsoft.com/office/officeart/2008/layout/VerticalCurvedList"/>
    <dgm:cxn modelId="{FDCF1B38-80BD-430E-BFF3-396204D8C8EC}" type="presParOf" srcId="{53DB5051-3C69-46AC-A0C5-1568AEAED6E2}" destId="{4E1A9AF9-61C9-412E-A5CD-EA40F0AC6AE4}" srcOrd="0" destOrd="0" presId="urn:microsoft.com/office/officeart/2008/layout/VerticalCurvedList"/>
    <dgm:cxn modelId="{8A8CD2B5-9275-45A3-8A1C-5B18440A96A7}" type="presParOf" srcId="{692B0599-C7C8-4A8C-8BC8-4CCA0BE37575}" destId="{49175A01-8B13-4E1C-9681-D5B0DB8E6E10}" srcOrd="3" destOrd="0" presId="urn:microsoft.com/office/officeart/2008/layout/VerticalCurvedList"/>
    <dgm:cxn modelId="{E71EEA80-6FFB-40FC-8648-781998056AA7}" type="presParOf" srcId="{692B0599-C7C8-4A8C-8BC8-4CCA0BE37575}" destId="{D5EF9DFF-0DFB-465D-9B9F-7B6E6FB38BFC}" srcOrd="4" destOrd="0" presId="urn:microsoft.com/office/officeart/2008/layout/VerticalCurvedList"/>
    <dgm:cxn modelId="{8DA74CBD-1BA2-4A0C-A76F-3FA1CE67CEFB}" type="presParOf" srcId="{D5EF9DFF-0DFB-465D-9B9F-7B6E6FB38BFC}" destId="{0C836335-5770-4DF3-9350-DC5791EBF71A}" srcOrd="0" destOrd="0" presId="urn:microsoft.com/office/officeart/2008/layout/VerticalCurvedList"/>
    <dgm:cxn modelId="{E0B12E2B-5ADC-4FBC-947C-F2971379412C}" type="presParOf" srcId="{692B0599-C7C8-4A8C-8BC8-4CCA0BE37575}" destId="{05D09087-8D3C-4177-B085-5E24223AFF3C}" srcOrd="5" destOrd="0" presId="urn:microsoft.com/office/officeart/2008/layout/VerticalCurvedList"/>
    <dgm:cxn modelId="{038DDC2F-06AC-4521-B898-E4DC59B3DC6D}" type="presParOf" srcId="{692B0599-C7C8-4A8C-8BC8-4CCA0BE37575}" destId="{7923F6A7-FF9B-42B2-B4E3-1428E8504583}" srcOrd="6" destOrd="0" presId="urn:microsoft.com/office/officeart/2008/layout/VerticalCurvedList"/>
    <dgm:cxn modelId="{89A36AB1-05CC-4841-B3C6-507277937B1A}" type="presParOf" srcId="{7923F6A7-FF9B-42B2-B4E3-1428E8504583}" destId="{D2930002-E77A-40D4-9A0B-72AA948EEC58}" srcOrd="0" destOrd="0" presId="urn:microsoft.com/office/officeart/2008/layout/VerticalCurvedList"/>
    <dgm:cxn modelId="{E32E27D0-AA6E-4711-B9B1-6BFFB3DE3BAB}" type="presParOf" srcId="{692B0599-C7C8-4A8C-8BC8-4CCA0BE37575}" destId="{6CC93B63-0C68-4C3E-8962-44D38AE32E6F}" srcOrd="7" destOrd="0" presId="urn:microsoft.com/office/officeart/2008/layout/VerticalCurvedList"/>
    <dgm:cxn modelId="{EAEDC7FA-249C-4F46-A587-911C7C066ACF}" type="presParOf" srcId="{692B0599-C7C8-4A8C-8BC8-4CCA0BE37575}" destId="{98174223-13AF-4384-9408-047ABCCDB310}" srcOrd="8" destOrd="0" presId="urn:microsoft.com/office/officeart/2008/layout/VerticalCurvedList"/>
    <dgm:cxn modelId="{6D2811AB-F039-40F2-8D7E-C62E925BA77A}" type="presParOf" srcId="{98174223-13AF-4384-9408-047ABCCDB310}" destId="{915FF2CA-DCBC-47F1-BDF1-487A9B21735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1FE30-DBEA-4327-8755-1EB1FB511419}">
      <dsp:nvSpPr>
        <dsp:cNvPr id="0" name=""/>
        <dsp:cNvSpPr/>
      </dsp:nvSpPr>
      <dsp:spPr>
        <a:xfrm>
          <a:off x="-4632213" y="-710166"/>
          <a:ext cx="5517811" cy="5517811"/>
        </a:xfrm>
        <a:prstGeom prst="blockArc">
          <a:avLst>
            <a:gd name="adj1" fmla="val 18900000"/>
            <a:gd name="adj2" fmla="val 2700000"/>
            <a:gd name="adj3" fmla="val 391"/>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63BFB2B3-763A-4C75-B957-84FEE8215F42}">
      <dsp:nvSpPr>
        <dsp:cNvPr id="0" name=""/>
        <dsp:cNvSpPr/>
      </dsp:nvSpPr>
      <dsp:spPr>
        <a:xfrm>
          <a:off x="463845" y="315014"/>
          <a:ext cx="8059903" cy="630356"/>
        </a:xfrm>
        <a:prstGeom prst="rect">
          <a:avLst/>
        </a:prstGeom>
        <a:solidFill>
          <a:srgbClr val="2F559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0345" tIns="40640" rIns="40640" bIns="40640" numCol="1" spcCol="1270" anchor="ctr" anchorCtr="0">
          <a:noAutofit/>
        </a:bodyPr>
        <a:lstStyle/>
        <a:p>
          <a:pPr marL="0" lvl="0" indent="0" algn="l" defTabSz="711200" latinLnBrk="1">
            <a:lnSpc>
              <a:spcPct val="80000"/>
            </a:lnSpc>
            <a:spcBef>
              <a:spcPct val="0"/>
            </a:spcBef>
            <a:spcAft>
              <a:spcPct val="35000"/>
            </a:spcAft>
            <a:buNone/>
          </a:pPr>
          <a:r>
            <a:rPr lang="en" sz="1600" b="1" i="0" kern="1200" dirty="0"/>
            <a:t>AH-Based Functional Decomposition of </a:t>
          </a:r>
          <a:r>
            <a:rPr lang="en" sz="1600" b="1" i="0" kern="1200" dirty="0" err="1"/>
            <a:t>iPWR</a:t>
          </a:r>
          <a:endParaRPr lang="ko-KR" altLang="en-US" sz="1600" b="1" kern="1200" dirty="0">
            <a:latin typeface="Segoe UI Semibold" panose="020B0702040204020203" pitchFamily="34" charset="0"/>
            <a:ea typeface="HY중고딕" panose="02030600000101010101" pitchFamily="18" charset="-127"/>
            <a:cs typeface="Segoe UI Semibold" panose="020B0702040204020203" pitchFamily="34" charset="0"/>
          </a:endParaRPr>
        </a:p>
      </dsp:txBody>
      <dsp:txXfrm>
        <a:off x="463845" y="315014"/>
        <a:ext cx="8059903" cy="630356"/>
      </dsp:txXfrm>
    </dsp:sp>
    <dsp:sp modelId="{4E1A9AF9-61C9-412E-A5CD-EA40F0AC6AE4}">
      <dsp:nvSpPr>
        <dsp:cNvPr id="0" name=""/>
        <dsp:cNvSpPr/>
      </dsp:nvSpPr>
      <dsp:spPr>
        <a:xfrm>
          <a:off x="69872" y="236219"/>
          <a:ext cx="787945" cy="787945"/>
        </a:xfrm>
        <a:prstGeom prst="ellipse">
          <a:avLst/>
        </a:prstGeom>
        <a:solidFill>
          <a:schemeClr val="lt1">
            <a:hueOff val="0"/>
            <a:satOff val="0"/>
            <a:lumOff val="0"/>
            <a:alphaOff val="0"/>
          </a:schemeClr>
        </a:solidFill>
        <a:ln w="6350" cap="flat" cmpd="sng" algn="ctr">
          <a:solidFill>
            <a:schemeClr val="accent1">
              <a:lumMod val="50000"/>
            </a:schemeClr>
          </a:solidFill>
          <a:prstDash val="solid"/>
          <a:miter lim="800000"/>
        </a:ln>
        <a:effectLst/>
      </dsp:spPr>
      <dsp:style>
        <a:lnRef idx="1">
          <a:scrgbClr r="0" g="0" b="0"/>
        </a:lnRef>
        <a:fillRef idx="1">
          <a:scrgbClr r="0" g="0" b="0"/>
        </a:fillRef>
        <a:effectRef idx="2">
          <a:scrgbClr r="0" g="0" b="0"/>
        </a:effectRef>
        <a:fontRef idx="minor"/>
      </dsp:style>
    </dsp:sp>
    <dsp:sp modelId="{49175A01-8B13-4E1C-9681-D5B0DB8E6E10}">
      <dsp:nvSpPr>
        <dsp:cNvPr id="0" name=""/>
        <dsp:cNvSpPr/>
      </dsp:nvSpPr>
      <dsp:spPr>
        <a:xfrm>
          <a:off x="825242" y="1260712"/>
          <a:ext cx="7698506" cy="630356"/>
        </a:xfrm>
        <a:prstGeom prst="rect">
          <a:avLst/>
        </a:prstGeom>
        <a:solidFill>
          <a:srgbClr val="2F559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0345" tIns="40640" rIns="40640" bIns="40640" numCol="1" spcCol="1270" anchor="ctr" anchorCtr="0">
          <a:noAutofit/>
        </a:bodyPr>
        <a:lstStyle/>
        <a:p>
          <a:pPr marL="0" lvl="0" indent="0" algn="l" defTabSz="711200" latinLnBrk="1">
            <a:lnSpc>
              <a:spcPct val="90000"/>
            </a:lnSpc>
            <a:spcBef>
              <a:spcPct val="0"/>
            </a:spcBef>
            <a:spcAft>
              <a:spcPct val="35000"/>
            </a:spcAft>
            <a:buNone/>
          </a:pPr>
          <a:r>
            <a:rPr lang="en" sz="1600" b="1" i="0" u="none" kern="1200" dirty="0"/>
            <a:t>Hierarchical Multi-Agent RL Design Grounded in AH Structure</a:t>
          </a:r>
          <a:endParaRPr lang="ko-KR" altLang="en-US" sz="1600" b="1" kern="1200" dirty="0">
            <a:latin typeface="Segoe UI Semibold" panose="020B0702040204020203" pitchFamily="34" charset="0"/>
            <a:ea typeface="HY중고딕" panose="02030600000101010101" pitchFamily="18" charset="-127"/>
            <a:cs typeface="Segoe UI Semibold" panose="020B0702040204020203" pitchFamily="34" charset="0"/>
          </a:endParaRPr>
        </a:p>
      </dsp:txBody>
      <dsp:txXfrm>
        <a:off x="825242" y="1260712"/>
        <a:ext cx="7698506" cy="630356"/>
      </dsp:txXfrm>
    </dsp:sp>
    <dsp:sp modelId="{0C836335-5770-4DF3-9350-DC5791EBF71A}">
      <dsp:nvSpPr>
        <dsp:cNvPr id="0" name=""/>
        <dsp:cNvSpPr/>
      </dsp:nvSpPr>
      <dsp:spPr>
        <a:xfrm>
          <a:off x="431270" y="1181917"/>
          <a:ext cx="787945" cy="787945"/>
        </a:xfrm>
        <a:prstGeom prst="ellipse">
          <a:avLst/>
        </a:prstGeom>
        <a:solidFill>
          <a:schemeClr val="lt1">
            <a:hueOff val="0"/>
            <a:satOff val="0"/>
            <a:lumOff val="0"/>
            <a:alphaOff val="0"/>
          </a:schemeClr>
        </a:solidFill>
        <a:ln w="6350" cap="flat" cmpd="sng" algn="ctr">
          <a:solidFill>
            <a:schemeClr val="accent1">
              <a:lumMod val="50000"/>
            </a:schemeClr>
          </a:solidFill>
          <a:prstDash val="solid"/>
          <a:miter lim="800000"/>
        </a:ln>
        <a:effectLst/>
      </dsp:spPr>
      <dsp:style>
        <a:lnRef idx="1">
          <a:scrgbClr r="0" g="0" b="0"/>
        </a:lnRef>
        <a:fillRef idx="1">
          <a:scrgbClr r="0" g="0" b="0"/>
        </a:fillRef>
        <a:effectRef idx="2">
          <a:scrgbClr r="0" g="0" b="0"/>
        </a:effectRef>
        <a:fontRef idx="minor"/>
      </dsp:style>
    </dsp:sp>
    <dsp:sp modelId="{05D09087-8D3C-4177-B085-5E24223AFF3C}">
      <dsp:nvSpPr>
        <dsp:cNvPr id="0" name=""/>
        <dsp:cNvSpPr/>
      </dsp:nvSpPr>
      <dsp:spPr>
        <a:xfrm>
          <a:off x="825242" y="2206410"/>
          <a:ext cx="7698506" cy="630356"/>
        </a:xfrm>
        <a:prstGeom prst="rect">
          <a:avLst/>
        </a:prstGeom>
        <a:solidFill>
          <a:srgbClr val="2F559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0345" tIns="40640" rIns="40640" bIns="40640" numCol="1" spcCol="1270" anchor="ctr" anchorCtr="0">
          <a:noAutofit/>
        </a:bodyPr>
        <a:lstStyle/>
        <a:p>
          <a:pPr marL="0" lvl="0" indent="0" algn="l" defTabSz="711200" latinLnBrk="1">
            <a:lnSpc>
              <a:spcPct val="90000"/>
            </a:lnSpc>
            <a:spcBef>
              <a:spcPct val="0"/>
            </a:spcBef>
            <a:spcAft>
              <a:spcPct val="35000"/>
            </a:spcAft>
            <a:buNone/>
          </a:pPr>
          <a:r>
            <a:rPr lang="en" sz="1600" b="1" i="0" kern="1200" dirty="0"/>
            <a:t>Construction of Parallel Simulation Platform for Reinforcement Learning</a:t>
          </a:r>
          <a:endParaRPr lang="ko-KR" altLang="en-US" sz="1600" b="1" kern="1200" dirty="0">
            <a:latin typeface="Segoe UI Semibold" panose="020B0702040204020203" pitchFamily="34" charset="0"/>
            <a:ea typeface="HY중고딕" panose="02030600000101010101" pitchFamily="18" charset="-127"/>
            <a:cs typeface="Segoe UI Semibold" panose="020B0702040204020203" pitchFamily="34" charset="0"/>
          </a:endParaRPr>
        </a:p>
      </dsp:txBody>
      <dsp:txXfrm>
        <a:off x="825242" y="2206410"/>
        <a:ext cx="7698506" cy="630356"/>
      </dsp:txXfrm>
    </dsp:sp>
    <dsp:sp modelId="{D2930002-E77A-40D4-9A0B-72AA948EEC58}">
      <dsp:nvSpPr>
        <dsp:cNvPr id="0" name=""/>
        <dsp:cNvSpPr/>
      </dsp:nvSpPr>
      <dsp:spPr>
        <a:xfrm>
          <a:off x="431270" y="2127615"/>
          <a:ext cx="787945" cy="787945"/>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CC93B63-0C68-4C3E-8962-44D38AE32E6F}">
      <dsp:nvSpPr>
        <dsp:cNvPr id="0" name=""/>
        <dsp:cNvSpPr/>
      </dsp:nvSpPr>
      <dsp:spPr>
        <a:xfrm>
          <a:off x="463845" y="3152108"/>
          <a:ext cx="8059903" cy="630356"/>
        </a:xfrm>
        <a:prstGeom prst="rect">
          <a:avLst/>
        </a:prstGeom>
        <a:solidFill>
          <a:srgbClr val="2F5597"/>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0345" tIns="40640" rIns="40640" bIns="40640" numCol="1" spcCol="1270" anchor="ctr" anchorCtr="0">
          <a:noAutofit/>
        </a:bodyPr>
        <a:lstStyle/>
        <a:p>
          <a:pPr marL="0" lvl="0" indent="0" algn="l" defTabSz="711200" latinLnBrk="1">
            <a:lnSpc>
              <a:spcPct val="90000"/>
            </a:lnSpc>
            <a:spcBef>
              <a:spcPct val="0"/>
            </a:spcBef>
            <a:spcAft>
              <a:spcPct val="35000"/>
            </a:spcAft>
            <a:buNone/>
          </a:pPr>
          <a:r>
            <a:rPr lang="en" sz="1600" b="1" i="0" u="none" kern="1200" dirty="0"/>
            <a:t>Training Execution and Preliminary Performance Evaluation</a:t>
          </a:r>
          <a:endParaRPr lang="ko-KR" altLang="en-US" sz="1600" b="1" kern="1200" dirty="0">
            <a:latin typeface="Segoe UI Semibold" panose="020B0702040204020203" pitchFamily="34" charset="0"/>
            <a:ea typeface="HY중고딕" panose="02030600000101010101" pitchFamily="18" charset="-127"/>
            <a:cs typeface="Segoe UI Semibold" panose="020B0702040204020203" pitchFamily="34" charset="0"/>
          </a:endParaRPr>
        </a:p>
      </dsp:txBody>
      <dsp:txXfrm>
        <a:off x="463845" y="3152108"/>
        <a:ext cx="8059903" cy="630356"/>
      </dsp:txXfrm>
    </dsp:sp>
    <dsp:sp modelId="{915FF2CA-DCBC-47F1-BDF1-487A9B217356}">
      <dsp:nvSpPr>
        <dsp:cNvPr id="0" name=""/>
        <dsp:cNvSpPr/>
      </dsp:nvSpPr>
      <dsp:spPr>
        <a:xfrm>
          <a:off x="69872" y="3073314"/>
          <a:ext cx="787945" cy="787945"/>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B6E91-6926-470A-AB6E-41E14387154C}" type="datetimeFigureOut">
              <a:rPr lang="ko-KR" altLang="en-US" smtClean="0"/>
              <a:t>2026. 7. 21.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5B15E-7FC0-4E0C-92BC-83FE38EC4896}" type="slidenum">
              <a:rPr lang="ko-KR" altLang="en-US" smtClean="0"/>
              <a:t>‹#›</a:t>
            </a:fld>
            <a:endParaRPr lang="ko-KR" altLang="en-US"/>
          </a:p>
        </p:txBody>
      </p:sp>
    </p:spTree>
    <p:extLst>
      <p:ext uri="{BB962C8B-B14F-4D97-AF65-F5344CB8AC3E}">
        <p14:creationId xmlns:p14="http://schemas.microsoft.com/office/powerpoint/2010/main" val="15476416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latinLnBrk="1"/>
            <a:r>
              <a:rPr lang="ko-KR" altLang="ko-KR" dirty="0" err="1"/>
              <a:t>Good</a:t>
            </a:r>
            <a:r>
              <a:rPr lang="ko-KR" altLang="ko-KR" dirty="0"/>
              <a:t> </a:t>
            </a:r>
            <a:r>
              <a:rPr lang="ko-KR" altLang="ko-KR" dirty="0" err="1"/>
              <a:t>afternoon</a:t>
            </a:r>
            <a:r>
              <a:rPr lang="ko-KR" altLang="ko-KR" dirty="0"/>
              <a:t>, </a:t>
            </a:r>
            <a:r>
              <a:rPr lang="ko-KR" altLang="ko-KR" dirty="0" err="1"/>
              <a:t>everyone</a:t>
            </a:r>
            <a:r>
              <a:rPr lang="ko-KR" altLang="ko-KR" dirty="0"/>
              <a:t>. </a:t>
            </a:r>
            <a:r>
              <a:rPr lang="ko-KR" altLang="ko-KR" dirty="0" err="1"/>
              <a:t>My</a:t>
            </a:r>
            <a:r>
              <a:rPr lang="ko-KR" altLang="ko-KR" dirty="0"/>
              <a:t> </a:t>
            </a:r>
            <a:r>
              <a:rPr lang="ko-KR" altLang="ko-KR" dirty="0" err="1"/>
              <a:t>name</a:t>
            </a:r>
            <a:r>
              <a:rPr lang="ko-KR" altLang="ko-KR" dirty="0"/>
              <a:t> </a:t>
            </a:r>
            <a:r>
              <a:rPr lang="ko-KR" altLang="ko-KR" dirty="0" err="1"/>
              <a:t>is</a:t>
            </a:r>
            <a:r>
              <a:rPr lang="ko-KR" altLang="ko-KR" dirty="0"/>
              <a:t> </a:t>
            </a:r>
            <a:r>
              <a:rPr lang="ko-KR" altLang="ko-KR" dirty="0" err="1"/>
              <a:t>Gwanwoo</a:t>
            </a:r>
            <a:r>
              <a:rPr lang="ko-KR" altLang="ko-KR" dirty="0"/>
              <a:t> </a:t>
            </a:r>
            <a:r>
              <a:rPr lang="ko-KR" altLang="ko-KR" dirty="0" err="1"/>
              <a:t>Kim</a:t>
            </a:r>
            <a:r>
              <a:rPr lang="ko-KR" altLang="ko-KR" dirty="0"/>
              <a:t>, </a:t>
            </a:r>
            <a:r>
              <a:rPr lang="ko-KR" altLang="ko-KR" dirty="0" err="1"/>
              <a:t>from</a:t>
            </a:r>
            <a:r>
              <a:rPr lang="ko-KR" altLang="ko-KR" dirty="0"/>
              <a:t> </a:t>
            </a:r>
            <a:r>
              <a:rPr lang="ko-KR" altLang="ko-KR" dirty="0" err="1"/>
              <a:t>the</a:t>
            </a:r>
            <a:r>
              <a:rPr lang="ko-KR" altLang="ko-KR" dirty="0"/>
              <a:t> NICA </a:t>
            </a:r>
            <a:r>
              <a:rPr lang="ko-KR" altLang="ko-KR" dirty="0" err="1"/>
              <a:t>Lab</a:t>
            </a:r>
            <a:r>
              <a:rPr lang="ko-KR" altLang="ko-KR" dirty="0"/>
              <a:t> </a:t>
            </a:r>
            <a:r>
              <a:rPr lang="ko-KR" altLang="ko-KR" dirty="0" err="1"/>
              <a:t>in</a:t>
            </a:r>
            <a:r>
              <a:rPr lang="ko-KR" altLang="ko-KR" dirty="0"/>
              <a:t> </a:t>
            </a:r>
            <a:r>
              <a:rPr lang="ko-KR" altLang="ko-KR" dirty="0" err="1"/>
              <a:t>the</a:t>
            </a:r>
            <a:r>
              <a:rPr lang="ko-KR" altLang="ko-KR" dirty="0"/>
              <a:t> </a:t>
            </a:r>
            <a:r>
              <a:rPr lang="ko-KR" altLang="ko-KR" dirty="0" err="1"/>
              <a:t>Department</a:t>
            </a:r>
            <a:r>
              <a:rPr lang="ko-KR" altLang="ko-KR" dirty="0"/>
              <a:t> of </a:t>
            </a:r>
            <a:r>
              <a:rPr lang="ko-KR" altLang="ko-KR" dirty="0" err="1"/>
              <a:t>Nuclear</a:t>
            </a:r>
            <a:r>
              <a:rPr lang="ko-KR" altLang="ko-KR" dirty="0"/>
              <a:t> and </a:t>
            </a:r>
            <a:r>
              <a:rPr lang="ko-KR" altLang="ko-KR" dirty="0" err="1"/>
              <a:t>Quantum</a:t>
            </a:r>
            <a:r>
              <a:rPr lang="ko-KR" altLang="ko-KR" dirty="0"/>
              <a:t> Engineering </a:t>
            </a:r>
            <a:r>
              <a:rPr lang="ko-KR" altLang="ko-KR" dirty="0" err="1"/>
              <a:t>at</a:t>
            </a:r>
            <a:r>
              <a:rPr lang="ko-KR" altLang="ko-KR" dirty="0"/>
              <a:t> KAIST. </a:t>
            </a:r>
            <a:r>
              <a:rPr lang="ko-KR" altLang="ko-KR" dirty="0" err="1"/>
              <a:t>Today</a:t>
            </a:r>
            <a:r>
              <a:rPr lang="ko-KR" altLang="ko-KR" dirty="0"/>
              <a:t> </a:t>
            </a:r>
            <a:r>
              <a:rPr lang="ko-KR" altLang="ko-KR" dirty="0" err="1"/>
              <a:t>I</a:t>
            </a:r>
            <a:r>
              <a:rPr lang="ko-KR" altLang="ko-KR" dirty="0"/>
              <a:t> </a:t>
            </a:r>
            <a:r>
              <a:rPr lang="ko-KR" altLang="ko-KR" dirty="0" err="1"/>
              <a:t>will</a:t>
            </a:r>
            <a:r>
              <a:rPr lang="ko-KR" altLang="ko-KR" dirty="0"/>
              <a:t> </a:t>
            </a:r>
            <a:r>
              <a:rPr lang="ko-KR" altLang="ko-KR" dirty="0" err="1"/>
              <a:t>present</a:t>
            </a:r>
            <a:r>
              <a:rPr lang="ko-KR" altLang="ko-KR" dirty="0"/>
              <a:t> </a:t>
            </a:r>
            <a:r>
              <a:rPr lang="ko-KR" altLang="ko-KR" dirty="0" err="1"/>
              <a:t>our</a:t>
            </a:r>
            <a:r>
              <a:rPr lang="ko-KR" altLang="ko-KR" dirty="0"/>
              <a:t> </a:t>
            </a:r>
            <a:r>
              <a:rPr lang="ko-KR" altLang="ko-KR" dirty="0" err="1"/>
              <a:t>work</a:t>
            </a:r>
            <a:r>
              <a:rPr lang="ko-KR" altLang="ko-KR" dirty="0"/>
              <a:t> </a:t>
            </a:r>
            <a:r>
              <a:rPr lang="ko-KR" altLang="ko-KR" dirty="0" err="1"/>
              <a:t>on</a:t>
            </a:r>
            <a:r>
              <a:rPr lang="ko-KR" altLang="ko-KR" dirty="0"/>
              <a:t> </a:t>
            </a:r>
            <a:r>
              <a:rPr lang="ko-KR" altLang="ko-KR" dirty="0" err="1"/>
              <a:t>a</a:t>
            </a:r>
            <a:r>
              <a:rPr lang="ko-KR" altLang="ko-KR" dirty="0"/>
              <a:t> </a:t>
            </a:r>
            <a:r>
              <a:rPr lang="ko-KR" altLang="ko-KR" dirty="0" err="1"/>
              <a:t>resilient</a:t>
            </a:r>
            <a:r>
              <a:rPr lang="ko-KR" altLang="ko-KR" dirty="0"/>
              <a:t> </a:t>
            </a:r>
            <a:r>
              <a:rPr lang="ko-KR" altLang="ko-KR" dirty="0" err="1"/>
              <a:t>operation</a:t>
            </a:r>
            <a:r>
              <a:rPr lang="ko-KR" altLang="ko-KR" dirty="0"/>
              <a:t> </a:t>
            </a:r>
            <a:r>
              <a:rPr lang="ko-KR" altLang="ko-KR" dirty="0" err="1"/>
              <a:t>algorithm</a:t>
            </a:r>
            <a:r>
              <a:rPr lang="ko-KR" altLang="ko-KR" dirty="0"/>
              <a:t> </a:t>
            </a:r>
            <a:r>
              <a:rPr lang="ko-KR" altLang="ko-KR" dirty="0" err="1"/>
              <a:t>for</a:t>
            </a:r>
            <a:r>
              <a:rPr lang="ko-KR" altLang="ko-KR" dirty="0"/>
              <a:t> SMR </a:t>
            </a:r>
            <a:r>
              <a:rPr lang="ko-KR" altLang="ko-KR" dirty="0" err="1"/>
              <a:t>abnormal</a:t>
            </a:r>
            <a:r>
              <a:rPr lang="ko-KR" altLang="ko-KR" dirty="0"/>
              <a:t> </a:t>
            </a:r>
            <a:r>
              <a:rPr lang="ko-KR" altLang="ko-KR" dirty="0" err="1"/>
              <a:t>conditions</a:t>
            </a:r>
            <a:r>
              <a:rPr lang="ko-KR" altLang="ko-KR" dirty="0"/>
              <a:t>, </a:t>
            </a:r>
            <a:r>
              <a:rPr lang="ko-KR" altLang="ko-KR" dirty="0" err="1"/>
              <a:t>based</a:t>
            </a:r>
            <a:r>
              <a:rPr lang="ko-KR" altLang="ko-KR" dirty="0"/>
              <a:t> </a:t>
            </a:r>
            <a:r>
              <a:rPr lang="ko-KR" altLang="ko-KR" dirty="0" err="1"/>
              <a:t>on</a:t>
            </a:r>
            <a:r>
              <a:rPr lang="ko-KR" altLang="ko-KR" dirty="0"/>
              <a:t> </a:t>
            </a:r>
            <a:r>
              <a:rPr lang="ko-KR" altLang="ko-KR" dirty="0" err="1"/>
              <a:t>multi-agent</a:t>
            </a:r>
            <a:r>
              <a:rPr lang="ko-KR" altLang="ko-KR" dirty="0"/>
              <a:t> </a:t>
            </a:r>
            <a:r>
              <a:rPr lang="ko-KR" altLang="ko-KR" dirty="0" err="1"/>
              <a:t>reinforcement</a:t>
            </a:r>
            <a:r>
              <a:rPr lang="ko-KR" altLang="ko-KR" dirty="0"/>
              <a:t> </a:t>
            </a:r>
            <a:r>
              <a:rPr lang="ko-KR" altLang="ko-KR" dirty="0" err="1"/>
              <a:t>learning</a:t>
            </a:r>
            <a:r>
              <a:rPr lang="ko-KR" altLang="ko-KR" dirty="0"/>
              <a:t> and </a:t>
            </a:r>
            <a:r>
              <a:rPr lang="ko-KR" altLang="ko-KR" dirty="0" err="1"/>
              <a:t>the</a:t>
            </a:r>
            <a:r>
              <a:rPr lang="ko-KR" altLang="ko-KR" dirty="0"/>
              <a:t> </a:t>
            </a:r>
            <a:r>
              <a:rPr lang="ko-KR" altLang="ko-KR" dirty="0" err="1"/>
              <a:t>abstraction</a:t>
            </a:r>
            <a:r>
              <a:rPr lang="ko-KR" altLang="ko-KR" dirty="0"/>
              <a:t> </a:t>
            </a:r>
            <a:r>
              <a:rPr lang="ko-KR" altLang="ko-KR" dirty="0" err="1"/>
              <a:t>hierarchy</a:t>
            </a:r>
            <a:r>
              <a:rPr lang="ko-KR" altLang="ko-KR" dirty="0"/>
              <a:t>.</a:t>
            </a:r>
            <a:endParaRPr lang="ko-KR" altLang="en-US" dirty="0"/>
          </a:p>
        </p:txBody>
      </p:sp>
      <p:sp>
        <p:nvSpPr>
          <p:cNvPr id="4" name="슬라이드 번호 개체 틀 3"/>
          <p:cNvSpPr>
            <a:spLocks noGrp="1"/>
          </p:cNvSpPr>
          <p:nvPr>
            <p:ph type="sldNum" sz="quarter" idx="5"/>
          </p:nvPr>
        </p:nvSpPr>
        <p:spPr/>
        <p:txBody>
          <a:bodyPr/>
          <a:lstStyle/>
          <a:p>
            <a:fld id="{FEF5B15E-7FC0-4E0C-92BC-83FE38EC4896}" type="slidenum">
              <a:rPr lang="ko-KR" altLang="en-US" smtClean="0"/>
              <a:t>1</a:t>
            </a:fld>
            <a:endParaRPr lang="ko-KR" altLang="en-US"/>
          </a:p>
        </p:txBody>
      </p:sp>
    </p:spTree>
    <p:extLst>
      <p:ext uri="{BB962C8B-B14F-4D97-AF65-F5344CB8AC3E}">
        <p14:creationId xmlns:p14="http://schemas.microsoft.com/office/powerpoint/2010/main" val="401047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BF2A3-D1B2-D52E-DAE4-AEC1212AE34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049D7D3C-399B-B48F-1FC0-CDB59040FFFB}"/>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A2C9FAAC-55E0-8A17-25CC-35A84EE043F0}"/>
              </a:ext>
            </a:extLst>
          </p:cNvPr>
          <p:cNvSpPr>
            <a:spLocks noGrp="1"/>
          </p:cNvSpPr>
          <p:nvPr>
            <p:ph type="body" idx="1"/>
          </p:nvPr>
        </p:nvSpPr>
        <p:spPr/>
        <p:txBody>
          <a:bodyPr/>
          <a:lstStyle/>
          <a:p>
            <a:r>
              <a:rPr lang="ko-KR" altLang="ko-KR" dirty="0" err="1"/>
              <a:t>So</a:t>
            </a:r>
            <a:r>
              <a:rPr lang="ko-KR" altLang="ko-KR" dirty="0"/>
              <a:t> </a:t>
            </a:r>
            <a:r>
              <a:rPr lang="ko-KR" altLang="ko-KR" dirty="0" err="1"/>
              <a:t>let</a:t>
            </a:r>
            <a:r>
              <a:rPr lang="ko-KR" altLang="ko-KR" dirty="0"/>
              <a:t> </a:t>
            </a:r>
            <a:r>
              <a:rPr lang="ko-KR" altLang="ko-KR" dirty="0" err="1"/>
              <a:t>me</a:t>
            </a:r>
            <a:r>
              <a:rPr lang="ko-KR" altLang="ko-KR" dirty="0"/>
              <a:t> </a:t>
            </a:r>
            <a:r>
              <a:rPr lang="ko-KR" altLang="ko-KR" dirty="0" err="1"/>
              <a:t>start</a:t>
            </a:r>
            <a:r>
              <a:rPr lang="ko-KR" altLang="ko-KR" dirty="0"/>
              <a:t> </a:t>
            </a:r>
            <a:r>
              <a:rPr lang="ko-KR" altLang="ko-KR" dirty="0" err="1"/>
              <a:t>with</a:t>
            </a:r>
            <a:r>
              <a:rPr lang="ko-KR" altLang="ko-KR" dirty="0"/>
              <a:t> </a:t>
            </a:r>
            <a:r>
              <a:rPr lang="ko-KR" altLang="ko-KR" dirty="0" err="1"/>
              <a:t>the</a:t>
            </a:r>
            <a:r>
              <a:rPr lang="ko-KR" altLang="ko-KR" dirty="0"/>
              <a:t> </a:t>
            </a:r>
            <a:r>
              <a:rPr lang="ko-KR" altLang="ko-KR" dirty="0" err="1"/>
              <a:t>first</a:t>
            </a:r>
            <a:r>
              <a:rPr lang="ko-KR" altLang="ko-KR" dirty="0"/>
              <a:t> </a:t>
            </a:r>
            <a:r>
              <a:rPr lang="ko-KR" altLang="ko-KR" dirty="0" err="1"/>
              <a:t>stage</a:t>
            </a:r>
            <a:r>
              <a:rPr lang="ko-KR" altLang="ko-KR" dirty="0"/>
              <a:t>, </a:t>
            </a:r>
            <a:r>
              <a:rPr lang="ko-KR" altLang="ko-KR" dirty="0" err="1"/>
              <a:t>the</a:t>
            </a:r>
            <a:r>
              <a:rPr lang="ko-KR" altLang="ko-KR" dirty="0"/>
              <a:t> </a:t>
            </a:r>
            <a:r>
              <a:rPr lang="ko-KR" altLang="ko-KR" dirty="0" err="1"/>
              <a:t>functional</a:t>
            </a:r>
            <a:r>
              <a:rPr lang="ko-KR" altLang="ko-KR" dirty="0"/>
              <a:t> </a:t>
            </a:r>
            <a:r>
              <a:rPr lang="ko-KR" altLang="ko-KR" dirty="0" err="1"/>
              <a:t>decomposition</a:t>
            </a:r>
            <a:r>
              <a:rPr lang="ko-KR" altLang="ko-KR" dirty="0"/>
              <a:t>.</a:t>
            </a:r>
            <a:endParaRPr kumimoji="1" lang="ko-KR" altLang="en-US" dirty="0"/>
          </a:p>
        </p:txBody>
      </p:sp>
      <p:sp>
        <p:nvSpPr>
          <p:cNvPr id="4" name="슬라이드 번호 개체 틀 3">
            <a:extLst>
              <a:ext uri="{FF2B5EF4-FFF2-40B4-BE49-F238E27FC236}">
                <a16:creationId xmlns:a16="http://schemas.microsoft.com/office/drawing/2014/main" id="{FCA7B75E-3322-C16A-BA3F-78C3778D12A0}"/>
              </a:ext>
            </a:extLst>
          </p:cNvPr>
          <p:cNvSpPr>
            <a:spLocks noGrp="1"/>
          </p:cNvSpPr>
          <p:nvPr>
            <p:ph type="sldNum" sz="quarter" idx="5"/>
          </p:nvPr>
        </p:nvSpPr>
        <p:spPr/>
        <p:txBody>
          <a:bodyPr/>
          <a:lstStyle/>
          <a:p>
            <a:fld id="{FEF5B15E-7FC0-4E0C-92BC-83FE38EC4896}" type="slidenum">
              <a:rPr lang="ko-KR" altLang="en-US" smtClean="0"/>
              <a:t>10</a:t>
            </a:fld>
            <a:endParaRPr lang="ko-KR" altLang="en-US"/>
          </a:p>
        </p:txBody>
      </p:sp>
    </p:spTree>
    <p:extLst>
      <p:ext uri="{BB962C8B-B14F-4D97-AF65-F5344CB8AC3E}">
        <p14:creationId xmlns:p14="http://schemas.microsoft.com/office/powerpoint/2010/main" val="137059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5963D-7B45-7096-D104-99057A4830B5}"/>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9237A5B-4018-1A88-3D3C-03161449960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76BB8F37-D855-6838-8BA9-0323F3DA0DAE}"/>
              </a:ext>
            </a:extLst>
          </p:cNvPr>
          <p:cNvSpPr>
            <a:spLocks noGrp="1"/>
          </p:cNvSpPr>
          <p:nvPr>
            <p:ph type="body" idx="1"/>
          </p:nvPr>
        </p:nvSpPr>
        <p:spPr/>
        <p:txBody>
          <a:bodyPr/>
          <a:lstStyle/>
          <a:p>
            <a:r>
              <a:rPr lang="ko-KR" altLang="ko-KR" dirty="0" err="1"/>
              <a:t>Why</a:t>
            </a:r>
            <a:r>
              <a:rPr lang="ko-KR" altLang="ko-KR" dirty="0"/>
              <a:t> </a:t>
            </a:r>
            <a:r>
              <a:rPr lang="ko-KR" altLang="ko-KR" dirty="0" err="1"/>
              <a:t>do</a:t>
            </a:r>
            <a:r>
              <a:rPr lang="ko-KR" altLang="ko-KR" dirty="0"/>
              <a:t> </a:t>
            </a:r>
            <a:r>
              <a:rPr lang="ko-KR" altLang="ko-KR" dirty="0" err="1"/>
              <a:t>we</a:t>
            </a:r>
            <a:r>
              <a:rPr lang="ko-KR" altLang="ko-KR" dirty="0"/>
              <a:t> </a:t>
            </a:r>
            <a:r>
              <a:rPr lang="ko-KR" altLang="ko-KR" dirty="0" err="1"/>
              <a:t>need</a:t>
            </a:r>
            <a:r>
              <a:rPr lang="ko-KR" altLang="ko-KR" dirty="0"/>
              <a:t> </a:t>
            </a:r>
            <a:r>
              <a:rPr lang="ko-KR" altLang="ko-KR" dirty="0" err="1"/>
              <a:t>the</a:t>
            </a:r>
            <a:r>
              <a:rPr lang="ko-KR" altLang="ko-KR" dirty="0"/>
              <a:t> </a:t>
            </a:r>
            <a:r>
              <a:rPr lang="ko-KR" altLang="ko-KR" dirty="0" err="1"/>
              <a:t>abstraction</a:t>
            </a:r>
            <a:r>
              <a:rPr lang="ko-KR" altLang="ko-KR" dirty="0"/>
              <a:t> </a:t>
            </a:r>
            <a:r>
              <a:rPr lang="ko-KR" altLang="ko-KR" dirty="0" err="1"/>
              <a:t>hierarchy</a:t>
            </a:r>
            <a:r>
              <a:rPr lang="ko-KR" altLang="ko-KR" dirty="0"/>
              <a:t>? </a:t>
            </a:r>
            <a:r>
              <a:rPr lang="ko-KR" altLang="ko-KR" dirty="0" err="1"/>
              <a:t>Because</a:t>
            </a:r>
            <a:r>
              <a:rPr lang="ko-KR" altLang="ko-KR" dirty="0"/>
              <a:t> </a:t>
            </a:r>
            <a:r>
              <a:rPr lang="ko-KR" altLang="ko-KR" dirty="0" err="1"/>
              <a:t>resilient</a:t>
            </a:r>
            <a:r>
              <a:rPr lang="ko-KR" altLang="ko-KR" dirty="0"/>
              <a:t> </a:t>
            </a:r>
            <a:r>
              <a:rPr lang="ko-KR" altLang="ko-KR" dirty="0" err="1"/>
              <a:t>operation</a:t>
            </a:r>
            <a:r>
              <a:rPr lang="ko-KR" altLang="ko-KR" dirty="0"/>
              <a:t> </a:t>
            </a:r>
            <a:r>
              <a:rPr lang="ko-KR" altLang="ko-KR" dirty="0" err="1"/>
              <a:t>requires</a:t>
            </a:r>
            <a:r>
              <a:rPr lang="ko-KR" altLang="ko-KR" dirty="0"/>
              <a:t> </a:t>
            </a:r>
            <a:r>
              <a:rPr lang="ko-KR" altLang="ko-KR" dirty="0" err="1"/>
              <a:t>control</a:t>
            </a:r>
            <a:r>
              <a:rPr lang="ko-KR" altLang="ko-KR" dirty="0"/>
              <a:t> </a:t>
            </a:r>
            <a:r>
              <a:rPr lang="ko-KR" altLang="ko-KR" dirty="0" err="1"/>
              <a:t>logic</a:t>
            </a:r>
            <a:r>
              <a:rPr lang="ko-KR" altLang="ko-KR" dirty="0"/>
              <a:t> </a:t>
            </a:r>
            <a:r>
              <a:rPr lang="ko-KR" altLang="ko-KR" dirty="0" err="1"/>
              <a:t>that</a:t>
            </a:r>
            <a:r>
              <a:rPr lang="ko-KR" altLang="ko-KR" dirty="0"/>
              <a:t> </a:t>
            </a:r>
            <a:r>
              <a:rPr lang="ko-KR" altLang="ko-KR" dirty="0" err="1"/>
              <a:t>works</a:t>
            </a:r>
            <a:r>
              <a:rPr lang="ko-KR" altLang="ko-KR" dirty="0"/>
              <a:t> </a:t>
            </a:r>
            <a:r>
              <a:rPr lang="ko-KR" altLang="ko-KR" dirty="0" err="1"/>
              <a:t>even</a:t>
            </a:r>
            <a:r>
              <a:rPr lang="ko-KR" altLang="ko-KR" dirty="0"/>
              <a:t> </a:t>
            </a:r>
            <a:r>
              <a:rPr lang="ko-KR" altLang="ko-KR" dirty="0" err="1"/>
              <a:t>without</a:t>
            </a:r>
            <a:r>
              <a:rPr lang="ko-KR" altLang="ko-KR" dirty="0"/>
              <a:t> </a:t>
            </a:r>
            <a:r>
              <a:rPr lang="ko-KR" altLang="ko-KR" dirty="0" err="1"/>
              <a:t>explicit</a:t>
            </a:r>
            <a:r>
              <a:rPr lang="ko-KR" altLang="ko-KR" dirty="0"/>
              <a:t> </a:t>
            </a:r>
            <a:r>
              <a:rPr lang="ko-KR" altLang="ko-KR" dirty="0" err="1"/>
              <a:t>fault</a:t>
            </a:r>
            <a:r>
              <a:rPr lang="ko-KR" altLang="ko-KR" dirty="0"/>
              <a:t> </a:t>
            </a:r>
            <a:r>
              <a:rPr lang="ko-KR" altLang="ko-KR" dirty="0" err="1"/>
              <a:t>diagnosis</a:t>
            </a:r>
            <a:r>
              <a:rPr lang="ko-KR" altLang="ko-KR" dirty="0"/>
              <a:t>. </a:t>
            </a:r>
            <a:r>
              <a:rPr lang="ko-KR" altLang="ko-KR" dirty="0" err="1"/>
              <a:t>To</a:t>
            </a:r>
            <a:r>
              <a:rPr lang="ko-KR" altLang="ko-KR" dirty="0"/>
              <a:t> </a:t>
            </a:r>
            <a:r>
              <a:rPr lang="ko-KR" altLang="ko-KR" dirty="0" err="1"/>
              <a:t>enable</a:t>
            </a:r>
            <a:r>
              <a:rPr lang="ko-KR" altLang="ko-KR" dirty="0"/>
              <a:t> </a:t>
            </a:r>
            <a:r>
              <a:rPr lang="ko-KR" altLang="ko-KR" dirty="0" err="1"/>
              <a:t>that</a:t>
            </a:r>
            <a:r>
              <a:rPr lang="ko-KR" altLang="ko-KR" dirty="0"/>
              <a:t>, </a:t>
            </a:r>
            <a:r>
              <a:rPr lang="ko-KR" altLang="ko-KR" dirty="0" err="1"/>
              <a:t>the</a:t>
            </a:r>
            <a:r>
              <a:rPr lang="ko-KR" altLang="ko-KR" dirty="0"/>
              <a:t> </a:t>
            </a:r>
            <a:r>
              <a:rPr lang="ko-KR" altLang="ko-KR" dirty="0" err="1"/>
              <a:t>control</a:t>
            </a:r>
            <a:r>
              <a:rPr lang="ko-KR" altLang="ko-KR" dirty="0"/>
              <a:t> </a:t>
            </a:r>
            <a:r>
              <a:rPr lang="ko-KR" altLang="ko-KR" dirty="0" err="1"/>
              <a:t>logic</a:t>
            </a:r>
            <a:r>
              <a:rPr lang="ko-KR" altLang="ko-KR" dirty="0"/>
              <a:t> </a:t>
            </a:r>
            <a:r>
              <a:rPr lang="ko-KR" altLang="ko-KR" dirty="0" err="1"/>
              <a:t>must</a:t>
            </a:r>
            <a:r>
              <a:rPr lang="ko-KR" altLang="ko-KR" dirty="0"/>
              <a:t> </a:t>
            </a:r>
            <a:r>
              <a:rPr lang="ko-KR" altLang="ko-KR" dirty="0" err="1"/>
              <a:t>prioritize</a:t>
            </a:r>
            <a:r>
              <a:rPr lang="ko-KR" altLang="ko-KR" dirty="0"/>
              <a:t> </a:t>
            </a:r>
            <a:r>
              <a:rPr lang="ko-KR" altLang="ko-KR" dirty="0" err="1"/>
              <a:t>maintaining</a:t>
            </a:r>
            <a:r>
              <a:rPr lang="ko-KR" altLang="ko-KR" dirty="0"/>
              <a:t> </a:t>
            </a:r>
            <a:r>
              <a:rPr lang="ko-KR" altLang="ko-KR" dirty="0" err="1"/>
              <a:t>functional</a:t>
            </a:r>
            <a:r>
              <a:rPr lang="ko-KR" altLang="ko-KR" dirty="0"/>
              <a:t> </a:t>
            </a:r>
            <a:r>
              <a:rPr lang="ko-KR" altLang="ko-KR" dirty="0" err="1"/>
              <a:t>purposes</a:t>
            </a:r>
            <a:r>
              <a:rPr lang="ko-KR" altLang="ko-KR" dirty="0"/>
              <a:t>, </a:t>
            </a:r>
            <a:r>
              <a:rPr lang="ko-KR" altLang="ko-KR" dirty="0" err="1"/>
              <a:t>rather</a:t>
            </a:r>
            <a:r>
              <a:rPr lang="ko-KR" altLang="ko-KR" dirty="0"/>
              <a:t> </a:t>
            </a:r>
            <a:r>
              <a:rPr lang="ko-KR" altLang="ko-KR" dirty="0" err="1"/>
              <a:t>than</a:t>
            </a:r>
            <a:r>
              <a:rPr lang="ko-KR" altLang="ko-KR" dirty="0"/>
              <a:t> </a:t>
            </a:r>
            <a:r>
              <a:rPr lang="ko-KR" altLang="ko-KR" dirty="0" err="1"/>
              <a:t>monitoring</a:t>
            </a:r>
            <a:r>
              <a:rPr lang="ko-KR" altLang="ko-KR" dirty="0"/>
              <a:t> </a:t>
            </a:r>
            <a:r>
              <a:rPr lang="ko-KR" altLang="ko-KR" dirty="0" err="1"/>
              <a:t>individual</a:t>
            </a:r>
            <a:r>
              <a:rPr lang="ko-KR" altLang="ko-KR" dirty="0"/>
              <a:t> </a:t>
            </a:r>
            <a:r>
              <a:rPr lang="ko-KR" altLang="ko-KR" dirty="0" err="1"/>
              <a:t>physical</a:t>
            </a:r>
            <a:r>
              <a:rPr lang="ko-KR" altLang="ko-KR" dirty="0"/>
              <a:t> </a:t>
            </a:r>
            <a:r>
              <a:rPr lang="ko-KR" altLang="ko-KR" dirty="0" err="1"/>
              <a:t>components</a:t>
            </a:r>
            <a:r>
              <a:rPr lang="ko-KR" altLang="ko-KR" dirty="0"/>
              <a:t>. The </a:t>
            </a:r>
            <a:r>
              <a:rPr lang="ko-KR" altLang="ko-KR" dirty="0" err="1"/>
              <a:t>abstraction</a:t>
            </a:r>
            <a:r>
              <a:rPr lang="ko-KR" altLang="ko-KR" dirty="0"/>
              <a:t> </a:t>
            </a:r>
            <a:r>
              <a:rPr lang="ko-KR" altLang="ko-KR" dirty="0" err="1"/>
              <a:t>hierarchy</a:t>
            </a:r>
            <a:r>
              <a:rPr lang="ko-KR" altLang="ko-KR" dirty="0"/>
              <a:t> </a:t>
            </a:r>
            <a:r>
              <a:rPr lang="ko-KR" altLang="ko-KR" dirty="0" err="1"/>
              <a:t>provides</a:t>
            </a:r>
            <a:r>
              <a:rPr lang="ko-KR" altLang="ko-KR" dirty="0"/>
              <a:t> </a:t>
            </a:r>
            <a:r>
              <a:rPr lang="ko-KR" altLang="ko-KR" dirty="0" err="1"/>
              <a:t>exactly</a:t>
            </a:r>
            <a:r>
              <a:rPr lang="ko-KR" altLang="ko-KR" dirty="0"/>
              <a:t> </a:t>
            </a:r>
            <a:r>
              <a:rPr lang="ko-KR" altLang="ko-KR" dirty="0" err="1"/>
              <a:t>this</a:t>
            </a:r>
            <a:r>
              <a:rPr lang="ko-KR" altLang="ko-KR" dirty="0"/>
              <a:t>: </a:t>
            </a:r>
            <a:r>
              <a:rPr lang="ko-KR" altLang="ko-KR" dirty="0" err="1"/>
              <a:t>a</a:t>
            </a:r>
            <a:r>
              <a:rPr lang="ko-KR" altLang="ko-KR" dirty="0"/>
              <a:t> </a:t>
            </a:r>
            <a:r>
              <a:rPr lang="ko-KR" altLang="ko-KR" dirty="0" err="1"/>
              <a:t>structural</a:t>
            </a:r>
            <a:r>
              <a:rPr lang="ko-KR" altLang="ko-KR" dirty="0"/>
              <a:t> </a:t>
            </a:r>
            <a:r>
              <a:rPr lang="ko-KR" altLang="ko-KR" dirty="0" err="1"/>
              <a:t>framework</a:t>
            </a:r>
            <a:r>
              <a:rPr lang="ko-KR" altLang="ko-KR" dirty="0"/>
              <a:t> </a:t>
            </a:r>
            <a:r>
              <a:rPr lang="ko-KR" altLang="ko-KR" dirty="0" err="1"/>
              <a:t>that</a:t>
            </a:r>
            <a:r>
              <a:rPr lang="ko-KR" altLang="ko-KR" dirty="0"/>
              <a:t> </a:t>
            </a:r>
            <a:r>
              <a:rPr lang="ko-KR" altLang="ko-KR" dirty="0" err="1"/>
              <a:t>maps</a:t>
            </a:r>
            <a:r>
              <a:rPr lang="ko-KR" altLang="ko-KR" dirty="0"/>
              <a:t> </a:t>
            </a:r>
            <a:r>
              <a:rPr lang="ko-KR" altLang="ko-KR" dirty="0" err="1"/>
              <a:t>raw</a:t>
            </a:r>
            <a:r>
              <a:rPr lang="ko-KR" altLang="ko-KR" dirty="0"/>
              <a:t> </a:t>
            </a:r>
            <a:r>
              <a:rPr lang="ko-KR" altLang="ko-KR" dirty="0" err="1"/>
              <a:t>physical</a:t>
            </a:r>
            <a:r>
              <a:rPr lang="ko-KR" altLang="ko-KR" dirty="0"/>
              <a:t> </a:t>
            </a:r>
            <a:r>
              <a:rPr lang="ko-KR" altLang="ko-KR" dirty="0" err="1"/>
              <a:t>data</a:t>
            </a:r>
            <a:r>
              <a:rPr lang="ko-KR" altLang="ko-KR" dirty="0"/>
              <a:t> </a:t>
            </a:r>
            <a:r>
              <a:rPr lang="ko-KR" altLang="ko-KR" dirty="0" err="1"/>
              <a:t>to</a:t>
            </a:r>
            <a:r>
              <a:rPr lang="ko-KR" altLang="ko-KR" dirty="0"/>
              <a:t> </a:t>
            </a:r>
            <a:r>
              <a:rPr lang="ko-KR" altLang="ko-KR" dirty="0" err="1"/>
              <a:t>high-level</a:t>
            </a:r>
            <a:r>
              <a:rPr lang="ko-KR" altLang="ko-KR" dirty="0"/>
              <a:t> </a:t>
            </a:r>
            <a:r>
              <a:rPr lang="ko-KR" altLang="ko-KR" dirty="0" err="1"/>
              <a:t>functional</a:t>
            </a:r>
            <a:r>
              <a:rPr lang="ko-KR" altLang="ko-KR" dirty="0"/>
              <a:t> </a:t>
            </a:r>
            <a:r>
              <a:rPr lang="ko-KR" altLang="ko-KR" dirty="0" err="1"/>
              <a:t>information</a:t>
            </a:r>
            <a:r>
              <a:rPr lang="ko-KR" altLang="ko-KR" dirty="0"/>
              <a:t>. (그림 가리키며) </a:t>
            </a:r>
            <a:r>
              <a:rPr lang="ko-KR" altLang="ko-KR" dirty="0" err="1"/>
              <a:t>It</a:t>
            </a:r>
            <a:r>
              <a:rPr lang="ko-KR" altLang="ko-KR" dirty="0"/>
              <a:t> </a:t>
            </a:r>
            <a:r>
              <a:rPr lang="ko-KR" altLang="ko-KR" dirty="0" err="1"/>
              <a:t>is</a:t>
            </a:r>
            <a:r>
              <a:rPr lang="ko-KR" altLang="ko-KR" dirty="0"/>
              <a:t> </a:t>
            </a:r>
            <a:r>
              <a:rPr lang="ko-KR" altLang="ko-KR" dirty="0" err="1"/>
              <a:t>a</a:t>
            </a:r>
            <a:r>
              <a:rPr lang="ko-KR" altLang="ko-KR" dirty="0"/>
              <a:t> </a:t>
            </a:r>
            <a:r>
              <a:rPr lang="ko-KR" altLang="ko-KR" dirty="0" err="1"/>
              <a:t>multi-level</a:t>
            </a:r>
            <a:r>
              <a:rPr lang="ko-KR" altLang="ko-KR" dirty="0"/>
              <a:t> </a:t>
            </a:r>
            <a:r>
              <a:rPr lang="ko-KR" altLang="ko-KR" dirty="0" err="1"/>
              <a:t>framework</a:t>
            </a:r>
            <a:r>
              <a:rPr lang="ko-KR" altLang="ko-KR" dirty="0"/>
              <a:t> </a:t>
            </a:r>
            <a:r>
              <a:rPr lang="ko-KR" altLang="ko-KR" dirty="0" err="1"/>
              <a:t>proposed</a:t>
            </a:r>
            <a:r>
              <a:rPr lang="ko-KR" altLang="ko-KR" dirty="0"/>
              <a:t> </a:t>
            </a:r>
            <a:r>
              <a:rPr lang="ko-KR" altLang="ko-KR" dirty="0" err="1"/>
              <a:t>by</a:t>
            </a:r>
            <a:r>
              <a:rPr lang="ko-KR" altLang="ko-KR" dirty="0"/>
              <a:t> </a:t>
            </a:r>
            <a:r>
              <a:rPr lang="ko-KR" altLang="ko-KR" dirty="0" err="1"/>
              <a:t>Jens</a:t>
            </a:r>
            <a:r>
              <a:rPr lang="ko-KR" altLang="ko-KR" dirty="0"/>
              <a:t> </a:t>
            </a:r>
            <a:r>
              <a:rPr lang="ko-KR" altLang="ko-KR" dirty="0" err="1"/>
              <a:t>Rasmussen</a:t>
            </a:r>
            <a:r>
              <a:rPr lang="ko-KR" altLang="ko-KR" dirty="0"/>
              <a:t>, </a:t>
            </a:r>
            <a:r>
              <a:rPr lang="ko-KR" altLang="ko-KR" dirty="0" err="1"/>
              <a:t>decomposing</a:t>
            </a:r>
            <a:r>
              <a:rPr lang="ko-KR" altLang="ko-KR" dirty="0"/>
              <a:t> </a:t>
            </a:r>
            <a:r>
              <a:rPr lang="ko-KR" altLang="ko-KR" dirty="0" err="1"/>
              <a:t>a</a:t>
            </a:r>
            <a:r>
              <a:rPr lang="ko-KR" altLang="ko-KR" dirty="0"/>
              <a:t> </a:t>
            </a:r>
            <a:r>
              <a:rPr lang="ko-KR" altLang="ko-KR" dirty="0" err="1"/>
              <a:t>system</a:t>
            </a:r>
            <a:r>
              <a:rPr lang="ko-KR" altLang="ko-KR" dirty="0"/>
              <a:t> </a:t>
            </a:r>
            <a:r>
              <a:rPr lang="ko-KR" altLang="ko-KR" dirty="0" err="1"/>
              <a:t>into</a:t>
            </a:r>
            <a:r>
              <a:rPr lang="ko-KR" altLang="ko-KR" dirty="0"/>
              <a:t> </a:t>
            </a:r>
            <a:r>
              <a:rPr lang="ko-KR" altLang="ko-KR" dirty="0" err="1"/>
              <a:t>five</a:t>
            </a:r>
            <a:r>
              <a:rPr lang="ko-KR" altLang="ko-KR" dirty="0"/>
              <a:t> </a:t>
            </a:r>
            <a:r>
              <a:rPr lang="ko-KR" altLang="ko-KR" dirty="0" err="1"/>
              <a:t>levels</a:t>
            </a:r>
            <a:r>
              <a:rPr lang="ko-KR" altLang="ko-KR" dirty="0"/>
              <a:t>, </a:t>
            </a:r>
            <a:r>
              <a:rPr lang="ko-KR" altLang="ko-KR" dirty="0" err="1"/>
              <a:t>from</a:t>
            </a:r>
            <a:r>
              <a:rPr lang="ko-KR" altLang="ko-KR" dirty="0"/>
              <a:t> </a:t>
            </a:r>
            <a:r>
              <a:rPr lang="ko-KR" altLang="ko-KR" dirty="0" err="1"/>
              <a:t>physical</a:t>
            </a:r>
            <a:r>
              <a:rPr lang="ko-KR" altLang="ko-KR" dirty="0"/>
              <a:t> </a:t>
            </a:r>
            <a:r>
              <a:rPr lang="ko-KR" altLang="ko-KR" dirty="0" err="1"/>
              <a:t>form</a:t>
            </a:r>
            <a:r>
              <a:rPr lang="ko-KR" altLang="ko-KR" dirty="0"/>
              <a:t> </a:t>
            </a:r>
            <a:r>
              <a:rPr lang="ko-KR" altLang="ko-KR" dirty="0" err="1"/>
              <a:t>at</a:t>
            </a:r>
            <a:r>
              <a:rPr lang="ko-KR" altLang="ko-KR" dirty="0"/>
              <a:t> </a:t>
            </a:r>
            <a:r>
              <a:rPr lang="ko-KR" altLang="ko-KR" dirty="0" err="1"/>
              <a:t>the</a:t>
            </a:r>
            <a:r>
              <a:rPr lang="ko-KR" altLang="ko-KR" dirty="0"/>
              <a:t> </a:t>
            </a:r>
            <a:r>
              <a:rPr lang="ko-KR" altLang="ko-KR" dirty="0" err="1"/>
              <a:t>bottom</a:t>
            </a:r>
            <a:r>
              <a:rPr lang="ko-KR" altLang="ko-KR" dirty="0"/>
              <a:t> </a:t>
            </a:r>
            <a:r>
              <a:rPr lang="ko-KR" altLang="ko-KR" dirty="0" err="1"/>
              <a:t>up</a:t>
            </a:r>
            <a:r>
              <a:rPr lang="ko-KR" altLang="ko-KR" dirty="0"/>
              <a:t> </a:t>
            </a:r>
            <a:r>
              <a:rPr lang="ko-KR" altLang="ko-KR" dirty="0" err="1"/>
              <a:t>to</a:t>
            </a:r>
            <a:r>
              <a:rPr lang="ko-KR" altLang="ko-KR" dirty="0"/>
              <a:t> </a:t>
            </a:r>
            <a:r>
              <a:rPr lang="ko-KR" altLang="ko-KR" dirty="0" err="1"/>
              <a:t>functional</a:t>
            </a:r>
            <a:r>
              <a:rPr lang="ko-KR" altLang="ko-KR" dirty="0"/>
              <a:t> </a:t>
            </a:r>
            <a:r>
              <a:rPr lang="ko-KR" altLang="ko-KR" dirty="0" err="1"/>
              <a:t>purpose</a:t>
            </a:r>
            <a:r>
              <a:rPr lang="ko-KR" altLang="ko-KR" dirty="0"/>
              <a:t> </a:t>
            </a:r>
            <a:r>
              <a:rPr lang="ko-KR" altLang="ko-KR" dirty="0" err="1"/>
              <a:t>at</a:t>
            </a:r>
            <a:r>
              <a:rPr lang="ko-KR" altLang="ko-KR" dirty="0"/>
              <a:t> </a:t>
            </a:r>
            <a:r>
              <a:rPr lang="ko-KR" altLang="ko-KR" dirty="0" err="1"/>
              <a:t>the</a:t>
            </a:r>
            <a:r>
              <a:rPr lang="ko-KR" altLang="ko-KR" dirty="0"/>
              <a:t> </a:t>
            </a:r>
            <a:r>
              <a:rPr lang="ko-KR" altLang="ko-KR" dirty="0" err="1"/>
              <a:t>top</a:t>
            </a:r>
            <a:r>
              <a:rPr lang="ko-KR" altLang="ko-KR" dirty="0"/>
              <a:t>. </a:t>
            </a:r>
            <a:r>
              <a:rPr lang="ko-KR" altLang="ko-KR" dirty="0" err="1"/>
              <a:t>Adjacent</a:t>
            </a:r>
            <a:r>
              <a:rPr lang="ko-KR" altLang="ko-KR" dirty="0"/>
              <a:t> </a:t>
            </a:r>
            <a:r>
              <a:rPr lang="ko-KR" altLang="ko-KR" dirty="0" err="1"/>
              <a:t>levels</a:t>
            </a:r>
            <a:r>
              <a:rPr lang="ko-KR" altLang="ko-KR" dirty="0"/>
              <a:t> </a:t>
            </a:r>
            <a:r>
              <a:rPr lang="ko-KR" altLang="ko-KR" dirty="0" err="1"/>
              <a:t>are</a:t>
            </a:r>
            <a:r>
              <a:rPr lang="ko-KR" altLang="ko-KR" dirty="0"/>
              <a:t> </a:t>
            </a:r>
            <a:r>
              <a:rPr lang="ko-KR" altLang="ko-KR" dirty="0" err="1"/>
              <a:t>connected</a:t>
            </a:r>
            <a:r>
              <a:rPr lang="ko-KR" altLang="ko-KR" dirty="0"/>
              <a:t> </a:t>
            </a:r>
            <a:r>
              <a:rPr lang="ko-KR" altLang="ko-KR" dirty="0" err="1"/>
              <a:t>in</a:t>
            </a:r>
            <a:r>
              <a:rPr lang="ko-KR" altLang="ko-KR" dirty="0"/>
              <a:t> </a:t>
            </a:r>
            <a:r>
              <a:rPr lang="ko-KR" altLang="ko-KR" dirty="0" err="1"/>
              <a:t>two</a:t>
            </a:r>
            <a:r>
              <a:rPr lang="ko-KR" altLang="ko-KR" dirty="0"/>
              <a:t> </a:t>
            </a:r>
            <a:r>
              <a:rPr lang="ko-KR" altLang="ko-KR" dirty="0" err="1"/>
              <a:t>directions</a:t>
            </a:r>
            <a:r>
              <a:rPr lang="ko-KR" altLang="ko-KR" dirty="0"/>
              <a:t>: </a:t>
            </a:r>
            <a:r>
              <a:rPr lang="ko-KR" altLang="ko-KR" dirty="0" err="1"/>
              <a:t>bottom-up</a:t>
            </a:r>
            <a:r>
              <a:rPr lang="ko-KR" altLang="ko-KR" dirty="0"/>
              <a:t>, </a:t>
            </a:r>
            <a:r>
              <a:rPr lang="ko-KR" altLang="ko-KR" dirty="0" err="1"/>
              <a:t>explaining</a:t>
            </a:r>
            <a:r>
              <a:rPr lang="ko-KR" altLang="ko-KR" dirty="0"/>
              <a:t> </a:t>
            </a:r>
            <a:r>
              <a:rPr lang="ko-KR" altLang="ko-KR" dirty="0" err="1"/>
              <a:t>how</a:t>
            </a:r>
            <a:r>
              <a:rPr lang="ko-KR" altLang="ko-KR" dirty="0"/>
              <a:t> </a:t>
            </a:r>
            <a:r>
              <a:rPr lang="ko-KR" altLang="ko-KR" dirty="0" err="1"/>
              <a:t>physical</a:t>
            </a:r>
            <a:r>
              <a:rPr lang="ko-KR" altLang="ko-KR" dirty="0"/>
              <a:t> </a:t>
            </a:r>
            <a:r>
              <a:rPr lang="ko-KR" altLang="ko-KR" dirty="0" err="1"/>
              <a:t>components</a:t>
            </a:r>
            <a:r>
              <a:rPr lang="ko-KR" altLang="ko-KR" dirty="0"/>
              <a:t> </a:t>
            </a:r>
            <a:r>
              <a:rPr lang="ko-KR" altLang="ko-KR" dirty="0" err="1"/>
              <a:t>implement</a:t>
            </a:r>
            <a:r>
              <a:rPr lang="ko-KR" altLang="ko-KR" dirty="0"/>
              <a:t> </a:t>
            </a:r>
            <a:r>
              <a:rPr lang="ko-KR" altLang="ko-KR" dirty="0" err="1"/>
              <a:t>system</a:t>
            </a:r>
            <a:r>
              <a:rPr lang="ko-KR" altLang="ko-KR" dirty="0"/>
              <a:t> </a:t>
            </a:r>
            <a:r>
              <a:rPr lang="ko-KR" altLang="ko-KR" dirty="0" err="1"/>
              <a:t>functions</a:t>
            </a:r>
            <a:r>
              <a:rPr lang="ko-KR" altLang="ko-KR" dirty="0"/>
              <a:t>, and </a:t>
            </a:r>
            <a:r>
              <a:rPr lang="ko-KR" altLang="ko-KR" dirty="0" err="1"/>
              <a:t>top-down</a:t>
            </a:r>
            <a:r>
              <a:rPr lang="ko-KR" altLang="ko-KR" dirty="0"/>
              <a:t>, </a:t>
            </a:r>
            <a:r>
              <a:rPr lang="ko-KR" altLang="ko-KR" dirty="0" err="1"/>
              <a:t>explaining</a:t>
            </a:r>
            <a:r>
              <a:rPr lang="ko-KR" altLang="ko-KR" dirty="0"/>
              <a:t> </a:t>
            </a:r>
            <a:r>
              <a:rPr lang="ko-KR" altLang="ko-KR" dirty="0" err="1"/>
              <a:t>why</a:t>
            </a:r>
            <a:r>
              <a:rPr lang="ko-KR" altLang="ko-KR" dirty="0"/>
              <a:t> </a:t>
            </a:r>
            <a:r>
              <a:rPr lang="ko-KR" altLang="ko-KR" dirty="0" err="1"/>
              <a:t>specific</a:t>
            </a:r>
            <a:r>
              <a:rPr lang="ko-KR" altLang="ko-KR" dirty="0"/>
              <a:t> </a:t>
            </a:r>
            <a:r>
              <a:rPr lang="ko-KR" altLang="ko-KR" dirty="0" err="1"/>
              <a:t>components</a:t>
            </a:r>
            <a:r>
              <a:rPr lang="ko-KR" altLang="ko-KR" dirty="0"/>
              <a:t> </a:t>
            </a:r>
            <a:r>
              <a:rPr lang="ko-KR" altLang="ko-KR" dirty="0" err="1"/>
              <a:t>are</a:t>
            </a:r>
            <a:r>
              <a:rPr lang="ko-KR" altLang="ko-KR" dirty="0"/>
              <a:t> </a:t>
            </a:r>
            <a:r>
              <a:rPr lang="ko-KR" altLang="ko-KR" dirty="0" err="1"/>
              <a:t>needed</a:t>
            </a:r>
            <a:r>
              <a:rPr lang="ko-KR" altLang="ko-KR" dirty="0"/>
              <a:t> </a:t>
            </a:r>
            <a:r>
              <a:rPr lang="ko-KR" altLang="ko-KR" dirty="0" err="1"/>
              <a:t>for</a:t>
            </a:r>
            <a:r>
              <a:rPr lang="ko-KR" altLang="ko-KR" dirty="0"/>
              <a:t> </a:t>
            </a:r>
            <a:r>
              <a:rPr lang="ko-KR" altLang="ko-KR" dirty="0" err="1"/>
              <a:t>the</a:t>
            </a:r>
            <a:r>
              <a:rPr lang="ko-KR" altLang="ko-KR" dirty="0"/>
              <a:t> </a:t>
            </a:r>
            <a:r>
              <a:rPr lang="ko-KR" altLang="ko-KR" dirty="0" err="1"/>
              <a:t>safety</a:t>
            </a:r>
            <a:r>
              <a:rPr lang="ko-KR" altLang="ko-KR" dirty="0"/>
              <a:t> </a:t>
            </a:r>
            <a:r>
              <a:rPr lang="ko-KR" altLang="ko-KR" dirty="0" err="1"/>
              <a:t>goals</a:t>
            </a:r>
            <a:r>
              <a:rPr lang="ko-KR" altLang="ko-KR" dirty="0"/>
              <a:t>.</a:t>
            </a:r>
            <a:endParaRPr lang="ko-KR" altLang="en-US" dirty="0"/>
          </a:p>
        </p:txBody>
      </p:sp>
      <p:sp>
        <p:nvSpPr>
          <p:cNvPr id="4" name="슬라이드 번호 개체 틀 3">
            <a:extLst>
              <a:ext uri="{FF2B5EF4-FFF2-40B4-BE49-F238E27FC236}">
                <a16:creationId xmlns:a16="http://schemas.microsoft.com/office/drawing/2014/main" id="{CCB28B10-B462-6813-C116-77CEDDDDBDD4}"/>
              </a:ext>
            </a:extLst>
          </p:cNvPr>
          <p:cNvSpPr>
            <a:spLocks noGrp="1"/>
          </p:cNvSpPr>
          <p:nvPr>
            <p:ph type="sldNum" sz="quarter" idx="10"/>
          </p:nvPr>
        </p:nvSpPr>
        <p:spPr/>
        <p:txBody>
          <a:bodyPr/>
          <a:lstStyle/>
          <a:p>
            <a:fld id="{FEF5B15E-7FC0-4E0C-92BC-83FE38EC4896}" type="slidenum">
              <a:rPr lang="ko-KR" altLang="en-US" smtClean="0"/>
              <a:t>11</a:t>
            </a:fld>
            <a:endParaRPr lang="ko-KR" altLang="en-US"/>
          </a:p>
        </p:txBody>
      </p:sp>
    </p:spTree>
    <p:extLst>
      <p:ext uri="{BB962C8B-B14F-4D97-AF65-F5344CB8AC3E}">
        <p14:creationId xmlns:p14="http://schemas.microsoft.com/office/powerpoint/2010/main" val="279430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DABD4-085E-B2BD-8A1C-54E18771E0B9}"/>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13AB4BC6-73E6-381E-250A-D18CB5294581}"/>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3B14860D-EC2D-4746-ED93-80B3A83FBA0A}"/>
              </a:ext>
            </a:extLst>
          </p:cNvPr>
          <p:cNvSpPr>
            <a:spLocks noGrp="1"/>
          </p:cNvSpPr>
          <p:nvPr>
            <p:ph type="body" idx="1"/>
          </p:nvPr>
        </p:nvSpPr>
        <p:spPr/>
        <p:txBody>
          <a:bodyPr/>
          <a:lstStyle/>
          <a:p>
            <a:pPr latinLnBrk="1"/>
            <a:r>
              <a:rPr lang="ko-KR" altLang="ko-KR" dirty="0" err="1"/>
              <a:t>This</a:t>
            </a:r>
            <a:r>
              <a:rPr lang="ko-KR" altLang="ko-KR" dirty="0"/>
              <a:t> </a:t>
            </a:r>
            <a:r>
              <a:rPr lang="ko-KR" altLang="ko-KR" dirty="0" err="1"/>
              <a:t>table</a:t>
            </a:r>
            <a:r>
              <a:rPr lang="ko-KR" altLang="ko-KR" dirty="0"/>
              <a:t> </a:t>
            </a:r>
            <a:r>
              <a:rPr lang="ko-KR" altLang="ko-KR" dirty="0" err="1"/>
              <a:t>shows</a:t>
            </a:r>
            <a:r>
              <a:rPr lang="ko-KR" altLang="ko-KR" dirty="0"/>
              <a:t> </a:t>
            </a:r>
            <a:r>
              <a:rPr lang="ko-KR" altLang="ko-KR" dirty="0" err="1"/>
              <a:t>how</a:t>
            </a:r>
            <a:r>
              <a:rPr lang="ko-KR" altLang="ko-KR" dirty="0"/>
              <a:t> </a:t>
            </a:r>
            <a:r>
              <a:rPr lang="ko-KR" altLang="ko-KR" dirty="0" err="1"/>
              <a:t>the</a:t>
            </a:r>
            <a:r>
              <a:rPr lang="ko-KR" altLang="ko-KR" dirty="0"/>
              <a:t> </a:t>
            </a:r>
            <a:r>
              <a:rPr lang="ko-KR" altLang="ko-KR" dirty="0" err="1"/>
              <a:t>five</a:t>
            </a:r>
            <a:r>
              <a:rPr lang="ko-KR" altLang="ko-KR" dirty="0"/>
              <a:t> </a:t>
            </a:r>
            <a:r>
              <a:rPr lang="ko-KR" altLang="ko-KR" dirty="0" err="1"/>
              <a:t>levels</a:t>
            </a:r>
            <a:r>
              <a:rPr lang="ko-KR" altLang="ko-KR" dirty="0"/>
              <a:t> </a:t>
            </a:r>
            <a:r>
              <a:rPr lang="ko-KR" altLang="ko-KR" dirty="0" err="1"/>
              <a:t>apply</a:t>
            </a:r>
            <a:r>
              <a:rPr lang="ko-KR" altLang="ko-KR" dirty="0"/>
              <a:t> </a:t>
            </a:r>
            <a:r>
              <a:rPr lang="ko-KR" altLang="ko-KR" dirty="0" err="1"/>
              <a:t>to</a:t>
            </a:r>
            <a:r>
              <a:rPr lang="ko-KR" altLang="ko-KR" dirty="0"/>
              <a:t> </a:t>
            </a:r>
            <a:r>
              <a:rPr lang="ko-KR" altLang="ko-KR" dirty="0" err="1"/>
              <a:t>the</a:t>
            </a:r>
            <a:r>
              <a:rPr lang="ko-KR" altLang="ko-KR" dirty="0"/>
              <a:t> </a:t>
            </a:r>
            <a:r>
              <a:rPr lang="ko-KR" altLang="ko-KR" dirty="0" err="1"/>
              <a:t>iPWR</a:t>
            </a:r>
            <a:r>
              <a:rPr lang="ko-KR" altLang="ko-KR" dirty="0"/>
              <a:t>. </a:t>
            </a:r>
            <a:r>
              <a:rPr lang="ko-KR" altLang="ko-KR" dirty="0" err="1"/>
              <a:t>At</a:t>
            </a:r>
            <a:r>
              <a:rPr lang="ko-KR" altLang="ko-KR" dirty="0"/>
              <a:t> </a:t>
            </a:r>
            <a:r>
              <a:rPr lang="ko-KR" altLang="ko-KR" dirty="0" err="1"/>
              <a:t>the</a:t>
            </a:r>
            <a:r>
              <a:rPr lang="ko-KR" altLang="ko-KR" dirty="0"/>
              <a:t> </a:t>
            </a:r>
            <a:r>
              <a:rPr lang="ko-KR" altLang="ko-KR" dirty="0" err="1"/>
              <a:t>top</a:t>
            </a:r>
            <a:r>
              <a:rPr lang="ko-KR" altLang="ko-KR" dirty="0"/>
              <a:t>, </a:t>
            </a:r>
            <a:r>
              <a:rPr lang="ko-KR" altLang="ko-KR" dirty="0" err="1"/>
              <a:t>the</a:t>
            </a:r>
            <a:r>
              <a:rPr lang="ko-KR" altLang="ko-KR" dirty="0"/>
              <a:t> </a:t>
            </a:r>
            <a:r>
              <a:rPr lang="ko-KR" altLang="ko-KR" dirty="0" err="1"/>
              <a:t>functional</a:t>
            </a:r>
            <a:r>
              <a:rPr lang="ko-KR" altLang="ko-KR" dirty="0"/>
              <a:t> </a:t>
            </a:r>
            <a:r>
              <a:rPr lang="ko-KR" altLang="ko-KR" dirty="0" err="1"/>
              <a:t>purpose</a:t>
            </a:r>
            <a:r>
              <a:rPr lang="ko-KR" altLang="ko-KR" dirty="0"/>
              <a:t> </a:t>
            </a:r>
            <a:r>
              <a:rPr lang="ko-KR" altLang="ko-KR" dirty="0" err="1"/>
              <a:t>is</a:t>
            </a:r>
            <a:r>
              <a:rPr lang="ko-KR" altLang="ko-KR" dirty="0"/>
              <a:t> </a:t>
            </a:r>
            <a:r>
              <a:rPr lang="ko-KR" altLang="ko-KR" dirty="0" err="1"/>
              <a:t>the</a:t>
            </a:r>
            <a:r>
              <a:rPr lang="ko-KR" altLang="ko-KR" dirty="0"/>
              <a:t> </a:t>
            </a:r>
            <a:r>
              <a:rPr lang="ko-KR" altLang="ko-KR" dirty="0" err="1"/>
              <a:t>overall</a:t>
            </a:r>
            <a:r>
              <a:rPr lang="ko-KR" altLang="ko-KR" dirty="0"/>
              <a:t> </a:t>
            </a:r>
            <a:r>
              <a:rPr lang="ko-KR" altLang="ko-KR" dirty="0" err="1"/>
              <a:t>energy</a:t>
            </a:r>
            <a:r>
              <a:rPr lang="ko-KR" altLang="ko-KR" dirty="0"/>
              <a:t> </a:t>
            </a:r>
            <a:r>
              <a:rPr lang="ko-KR" altLang="ko-KR" dirty="0" err="1"/>
              <a:t>balance</a:t>
            </a:r>
            <a:r>
              <a:rPr lang="ko-KR" altLang="ko-KR" dirty="0"/>
              <a:t> </a:t>
            </a:r>
            <a:r>
              <a:rPr lang="ko-KR" altLang="ko-KR" dirty="0" err="1"/>
              <a:t>across</a:t>
            </a:r>
            <a:r>
              <a:rPr lang="ko-KR" altLang="ko-KR" dirty="0"/>
              <a:t> </a:t>
            </a:r>
            <a:r>
              <a:rPr lang="ko-KR" altLang="ko-KR" dirty="0" err="1"/>
              <a:t>the</a:t>
            </a:r>
            <a:r>
              <a:rPr lang="ko-KR" altLang="ko-KR" dirty="0"/>
              <a:t> </a:t>
            </a:r>
            <a:r>
              <a:rPr lang="ko-KR" altLang="ko-KR" dirty="0" err="1"/>
              <a:t>core</a:t>
            </a:r>
            <a:r>
              <a:rPr lang="ko-KR" altLang="ko-KR" dirty="0"/>
              <a:t>, </a:t>
            </a:r>
            <a:r>
              <a:rPr lang="ko-KR" altLang="ko-KR" dirty="0" err="1"/>
              <a:t>the</a:t>
            </a:r>
            <a:r>
              <a:rPr lang="ko-KR" altLang="ko-KR" dirty="0"/>
              <a:t> </a:t>
            </a:r>
            <a:r>
              <a:rPr lang="ko-KR" altLang="ko-KR" dirty="0" err="1"/>
              <a:t>steam</a:t>
            </a:r>
            <a:r>
              <a:rPr lang="ko-KR" altLang="ko-KR" dirty="0"/>
              <a:t> </a:t>
            </a:r>
            <a:r>
              <a:rPr lang="ko-KR" altLang="ko-KR" dirty="0" err="1"/>
              <a:t>generators</a:t>
            </a:r>
            <a:r>
              <a:rPr lang="ko-KR" altLang="ko-KR" dirty="0"/>
              <a:t>, and </a:t>
            </a:r>
            <a:r>
              <a:rPr lang="ko-KR" altLang="ko-KR" dirty="0" err="1"/>
              <a:t>the</a:t>
            </a:r>
            <a:r>
              <a:rPr lang="ko-KR" altLang="ko-KR" dirty="0"/>
              <a:t> </a:t>
            </a:r>
            <a:r>
              <a:rPr lang="ko-KR" altLang="ko-KR" dirty="0" err="1"/>
              <a:t>secondary</a:t>
            </a:r>
            <a:r>
              <a:rPr lang="ko-KR" altLang="ko-KR" dirty="0"/>
              <a:t> </a:t>
            </a:r>
            <a:r>
              <a:rPr lang="ko-KR" altLang="ko-KR" dirty="0" err="1"/>
              <a:t>side</a:t>
            </a:r>
            <a:r>
              <a:rPr lang="ko-KR" altLang="ko-KR" dirty="0"/>
              <a:t>. The </a:t>
            </a:r>
            <a:r>
              <a:rPr lang="ko-KR" altLang="ko-KR" dirty="0" err="1"/>
              <a:t>abstract</a:t>
            </a:r>
            <a:r>
              <a:rPr lang="ko-KR" altLang="ko-KR" dirty="0"/>
              <a:t> </a:t>
            </a:r>
            <a:r>
              <a:rPr lang="ko-KR" altLang="ko-KR" dirty="0" err="1"/>
              <a:t>functions</a:t>
            </a:r>
            <a:r>
              <a:rPr lang="ko-KR" altLang="ko-KR" dirty="0"/>
              <a:t> </a:t>
            </a:r>
            <a:r>
              <a:rPr lang="ko-KR" altLang="ko-KR" dirty="0" err="1"/>
              <a:t>describe</a:t>
            </a:r>
            <a:r>
              <a:rPr lang="ko-KR" altLang="ko-KR" dirty="0"/>
              <a:t> </a:t>
            </a:r>
            <a:r>
              <a:rPr lang="ko-KR" altLang="ko-KR" dirty="0" err="1"/>
              <a:t>how</a:t>
            </a:r>
            <a:r>
              <a:rPr lang="ko-KR" altLang="ko-KR" dirty="0"/>
              <a:t> </a:t>
            </a:r>
            <a:r>
              <a:rPr lang="ko-KR" altLang="ko-KR" dirty="0" err="1"/>
              <a:t>energy</a:t>
            </a:r>
            <a:r>
              <a:rPr lang="ko-KR" altLang="ko-KR" dirty="0"/>
              <a:t> </a:t>
            </a:r>
            <a:r>
              <a:rPr lang="ko-KR" altLang="ko-KR" dirty="0" err="1"/>
              <a:t>flows</a:t>
            </a:r>
            <a:r>
              <a:rPr lang="ko-KR" altLang="ko-KR" dirty="0"/>
              <a:t> — </a:t>
            </a:r>
            <a:r>
              <a:rPr lang="ko-KR" altLang="ko-KR" dirty="0" err="1"/>
              <a:t>generation</a:t>
            </a:r>
            <a:r>
              <a:rPr lang="ko-KR" altLang="ko-KR" dirty="0"/>
              <a:t>, </a:t>
            </a:r>
            <a:r>
              <a:rPr lang="ko-KR" altLang="ko-KR" dirty="0" err="1"/>
              <a:t>conversion</a:t>
            </a:r>
            <a:r>
              <a:rPr lang="ko-KR" altLang="ko-KR" dirty="0"/>
              <a:t>, and </a:t>
            </a:r>
            <a:r>
              <a:rPr lang="ko-KR" altLang="ko-KR" dirty="0" err="1"/>
              <a:t>dispatch</a:t>
            </a:r>
            <a:r>
              <a:rPr lang="ko-KR" altLang="ko-KR" dirty="0"/>
              <a:t>. The </a:t>
            </a:r>
            <a:r>
              <a:rPr lang="ko-KR" altLang="ko-KR" dirty="0" err="1"/>
              <a:t>generalized</a:t>
            </a:r>
            <a:r>
              <a:rPr lang="ko-KR" altLang="ko-KR" dirty="0"/>
              <a:t> </a:t>
            </a:r>
            <a:r>
              <a:rPr lang="ko-KR" altLang="ko-KR" dirty="0" err="1"/>
              <a:t>functions</a:t>
            </a:r>
            <a:r>
              <a:rPr lang="ko-KR" altLang="ko-KR" dirty="0"/>
              <a:t> </a:t>
            </a:r>
            <a:r>
              <a:rPr lang="ko-KR" altLang="ko-KR" dirty="0" err="1"/>
              <a:t>are</a:t>
            </a:r>
            <a:r>
              <a:rPr lang="ko-KR" altLang="ko-KR" dirty="0"/>
              <a:t> </a:t>
            </a:r>
            <a:r>
              <a:rPr lang="ko-KR" altLang="ko-KR" dirty="0" err="1"/>
              <a:t>the</a:t>
            </a:r>
            <a:r>
              <a:rPr lang="ko-KR" altLang="ko-KR" dirty="0"/>
              <a:t> </a:t>
            </a:r>
            <a:r>
              <a:rPr lang="ko-KR" altLang="ko-KR" dirty="0" err="1"/>
              <a:t>physical</a:t>
            </a:r>
            <a:r>
              <a:rPr lang="ko-KR" altLang="ko-KR" dirty="0"/>
              <a:t> </a:t>
            </a:r>
            <a:r>
              <a:rPr lang="ko-KR" altLang="ko-KR" dirty="0" err="1"/>
              <a:t>balances</a:t>
            </a:r>
            <a:r>
              <a:rPr lang="ko-KR" altLang="ko-KR" dirty="0"/>
              <a:t> </a:t>
            </a:r>
            <a:r>
              <a:rPr lang="ko-KR" altLang="ko-KR" dirty="0" err="1"/>
              <a:t>each</a:t>
            </a:r>
            <a:r>
              <a:rPr lang="ko-KR" altLang="ko-KR" dirty="0"/>
              <a:t> </a:t>
            </a:r>
            <a:r>
              <a:rPr lang="ko-KR" altLang="ko-KR" dirty="0" err="1"/>
              <a:t>subsystem</a:t>
            </a:r>
            <a:r>
              <a:rPr lang="ko-KR" altLang="ko-KR" dirty="0"/>
              <a:t> </a:t>
            </a:r>
            <a:r>
              <a:rPr lang="ko-KR" altLang="ko-KR" dirty="0" err="1"/>
              <a:t>must</a:t>
            </a:r>
            <a:r>
              <a:rPr lang="ko-KR" altLang="ko-KR" dirty="0"/>
              <a:t> </a:t>
            </a:r>
            <a:r>
              <a:rPr lang="ko-KR" altLang="ko-KR" dirty="0" err="1"/>
              <a:t>maintain</a:t>
            </a:r>
            <a:r>
              <a:rPr lang="ko-KR" altLang="ko-KR" dirty="0"/>
              <a:t>, </a:t>
            </a:r>
            <a:r>
              <a:rPr lang="ko-KR" altLang="ko-KR" dirty="0" err="1"/>
              <a:t>such</a:t>
            </a:r>
            <a:r>
              <a:rPr lang="ko-KR" altLang="ko-KR" dirty="0"/>
              <a:t> </a:t>
            </a:r>
            <a:r>
              <a:rPr lang="ko-KR" altLang="ko-KR" dirty="0" err="1"/>
              <a:t>as</a:t>
            </a:r>
            <a:r>
              <a:rPr lang="ko-KR" altLang="ko-KR" dirty="0"/>
              <a:t> </a:t>
            </a:r>
            <a:r>
              <a:rPr lang="ko-KR" altLang="ko-KR" dirty="0" err="1"/>
              <a:t>core</a:t>
            </a:r>
            <a:r>
              <a:rPr lang="ko-KR" altLang="ko-KR" dirty="0"/>
              <a:t> </a:t>
            </a:r>
            <a:r>
              <a:rPr lang="ko-KR" altLang="ko-KR" dirty="0" err="1"/>
              <a:t>heat</a:t>
            </a:r>
            <a:r>
              <a:rPr lang="ko-KR" altLang="ko-KR" dirty="0"/>
              <a:t> </a:t>
            </a:r>
            <a:r>
              <a:rPr lang="ko-KR" altLang="ko-KR" dirty="0" err="1"/>
              <a:t>removal</a:t>
            </a:r>
            <a:r>
              <a:rPr lang="ko-KR" altLang="ko-KR" dirty="0"/>
              <a:t> and </a:t>
            </a:r>
            <a:r>
              <a:rPr lang="ko-KR" altLang="ko-KR" dirty="0" err="1"/>
              <a:t>coolant</a:t>
            </a:r>
            <a:r>
              <a:rPr lang="ko-KR" altLang="ko-KR" dirty="0"/>
              <a:t> </a:t>
            </a:r>
            <a:r>
              <a:rPr lang="ko-KR" altLang="ko-KR" dirty="0" err="1"/>
              <a:t>control</a:t>
            </a:r>
            <a:r>
              <a:rPr lang="ko-KR" altLang="ko-KR" dirty="0"/>
              <a:t>. </a:t>
            </a:r>
            <a:r>
              <a:rPr lang="ko-KR" altLang="ko-KR" dirty="0" err="1"/>
              <a:t>Below</a:t>
            </a:r>
            <a:r>
              <a:rPr lang="ko-KR" altLang="ko-KR" dirty="0"/>
              <a:t> </a:t>
            </a:r>
            <a:r>
              <a:rPr lang="ko-KR" altLang="ko-KR" dirty="0" err="1"/>
              <a:t>that</a:t>
            </a:r>
            <a:r>
              <a:rPr lang="ko-KR" altLang="ko-KR" dirty="0"/>
              <a:t>, </a:t>
            </a:r>
            <a:r>
              <a:rPr lang="ko-KR" altLang="ko-KR" dirty="0" err="1"/>
              <a:t>the</a:t>
            </a:r>
            <a:r>
              <a:rPr lang="ko-KR" altLang="ko-KR" dirty="0"/>
              <a:t> </a:t>
            </a:r>
            <a:r>
              <a:rPr lang="ko-KR" altLang="ko-KR" dirty="0" err="1"/>
              <a:t>physical</a:t>
            </a:r>
            <a:r>
              <a:rPr lang="ko-KR" altLang="ko-KR" dirty="0"/>
              <a:t> </a:t>
            </a:r>
            <a:r>
              <a:rPr lang="ko-KR" altLang="ko-KR" dirty="0" err="1"/>
              <a:t>functions</a:t>
            </a:r>
            <a:r>
              <a:rPr lang="ko-KR" altLang="ko-KR" dirty="0"/>
              <a:t> </a:t>
            </a:r>
            <a:r>
              <a:rPr lang="ko-KR" altLang="ko-KR" dirty="0" err="1"/>
              <a:t>are</a:t>
            </a:r>
            <a:r>
              <a:rPr lang="ko-KR" altLang="ko-KR" dirty="0"/>
              <a:t> </a:t>
            </a:r>
            <a:r>
              <a:rPr lang="ko-KR" altLang="ko-KR" dirty="0" err="1"/>
              <a:t>measurable</a:t>
            </a:r>
            <a:r>
              <a:rPr lang="ko-KR" altLang="ko-KR" dirty="0"/>
              <a:t> </a:t>
            </a:r>
            <a:r>
              <a:rPr lang="ko-KR" altLang="ko-KR" dirty="0" err="1"/>
              <a:t>control</a:t>
            </a:r>
            <a:r>
              <a:rPr lang="ko-KR" altLang="ko-KR" dirty="0"/>
              <a:t> </a:t>
            </a:r>
            <a:r>
              <a:rPr lang="ko-KR" altLang="ko-KR" dirty="0" err="1"/>
              <a:t>states</a:t>
            </a:r>
            <a:r>
              <a:rPr lang="ko-KR" altLang="ko-KR" dirty="0"/>
              <a:t>, </a:t>
            </a:r>
            <a:r>
              <a:rPr lang="ko-KR" altLang="ko-KR" dirty="0" err="1"/>
              <a:t>like</a:t>
            </a:r>
            <a:r>
              <a:rPr lang="ko-KR" altLang="ko-KR" dirty="0"/>
              <a:t> </a:t>
            </a:r>
            <a:r>
              <a:rPr lang="ko-KR" altLang="ko-KR" dirty="0" err="1"/>
              <a:t>pressurizer</a:t>
            </a:r>
            <a:r>
              <a:rPr lang="ko-KR" altLang="ko-KR" dirty="0"/>
              <a:t> </a:t>
            </a:r>
            <a:r>
              <a:rPr lang="ko-KR" altLang="ko-KR" dirty="0" err="1"/>
              <a:t>pressure</a:t>
            </a:r>
            <a:r>
              <a:rPr lang="ko-KR" altLang="ko-KR" dirty="0"/>
              <a:t> and </a:t>
            </a:r>
            <a:r>
              <a:rPr lang="ko-KR" altLang="ko-KR" dirty="0" err="1"/>
              <a:t>level</a:t>
            </a:r>
            <a:r>
              <a:rPr lang="ko-KR" altLang="ko-KR" dirty="0"/>
              <a:t> </a:t>
            </a:r>
            <a:r>
              <a:rPr lang="ko-KR" altLang="ko-KR" dirty="0" err="1"/>
              <a:t>control</a:t>
            </a:r>
            <a:r>
              <a:rPr lang="ko-KR" altLang="ko-KR" dirty="0"/>
              <a:t>, and </a:t>
            </a:r>
            <a:r>
              <a:rPr lang="ko-KR" altLang="ko-KR" dirty="0" err="1"/>
              <a:t>at</a:t>
            </a:r>
            <a:r>
              <a:rPr lang="ko-KR" altLang="ko-KR" dirty="0"/>
              <a:t> </a:t>
            </a:r>
            <a:r>
              <a:rPr lang="ko-KR" altLang="ko-KR" dirty="0" err="1"/>
              <a:t>the</a:t>
            </a:r>
            <a:r>
              <a:rPr lang="ko-KR" altLang="ko-KR" dirty="0"/>
              <a:t> </a:t>
            </a:r>
            <a:r>
              <a:rPr lang="ko-KR" altLang="ko-KR" dirty="0" err="1"/>
              <a:t>bottom</a:t>
            </a:r>
            <a:r>
              <a:rPr lang="ko-KR" altLang="ko-KR" dirty="0"/>
              <a:t>, </a:t>
            </a:r>
            <a:r>
              <a:rPr lang="ko-KR" altLang="ko-KR" dirty="0" err="1"/>
              <a:t>the</a:t>
            </a:r>
            <a:r>
              <a:rPr lang="ko-KR" altLang="ko-KR" dirty="0"/>
              <a:t> </a:t>
            </a:r>
            <a:r>
              <a:rPr lang="ko-KR" altLang="ko-KR" dirty="0" err="1"/>
              <a:t>physical</a:t>
            </a:r>
            <a:r>
              <a:rPr lang="ko-KR" altLang="ko-KR" dirty="0"/>
              <a:t> </a:t>
            </a:r>
            <a:r>
              <a:rPr lang="ko-KR" altLang="ko-KR" dirty="0" err="1"/>
              <a:t>form</a:t>
            </a:r>
            <a:r>
              <a:rPr lang="ko-KR" altLang="ko-KR" dirty="0"/>
              <a:t> </a:t>
            </a:r>
            <a:r>
              <a:rPr lang="ko-KR" altLang="ko-KR" dirty="0" err="1"/>
              <a:t>is</a:t>
            </a:r>
            <a:r>
              <a:rPr lang="ko-KR" altLang="ko-KR" dirty="0"/>
              <a:t> </a:t>
            </a:r>
            <a:r>
              <a:rPr lang="ko-KR" altLang="ko-KR" dirty="0" err="1"/>
              <a:t>the</a:t>
            </a:r>
            <a:r>
              <a:rPr lang="ko-KR" altLang="ko-KR" dirty="0"/>
              <a:t> </a:t>
            </a:r>
            <a:r>
              <a:rPr lang="ko-KR" altLang="ko-KR" dirty="0" err="1"/>
              <a:t>actual</a:t>
            </a:r>
            <a:r>
              <a:rPr lang="ko-KR" altLang="ko-KR" dirty="0"/>
              <a:t> </a:t>
            </a:r>
            <a:r>
              <a:rPr lang="ko-KR" altLang="ko-KR" dirty="0" err="1"/>
              <a:t>actuators</a:t>
            </a:r>
            <a:r>
              <a:rPr lang="ko-KR" altLang="ko-KR" dirty="0"/>
              <a:t> — </a:t>
            </a:r>
            <a:r>
              <a:rPr lang="ko-KR" altLang="ko-KR" dirty="0" err="1"/>
              <a:t>pumps</a:t>
            </a:r>
            <a:r>
              <a:rPr lang="ko-KR" altLang="ko-KR" dirty="0"/>
              <a:t>, </a:t>
            </a:r>
            <a:r>
              <a:rPr lang="ko-KR" altLang="ko-KR" dirty="0" err="1"/>
              <a:t>control</a:t>
            </a:r>
            <a:r>
              <a:rPr lang="ko-KR" altLang="ko-KR" dirty="0"/>
              <a:t> </a:t>
            </a:r>
            <a:r>
              <a:rPr lang="ko-KR" altLang="ko-KR" dirty="0" err="1"/>
              <a:t>rod</a:t>
            </a:r>
            <a:r>
              <a:rPr lang="ko-KR" altLang="ko-KR" dirty="0"/>
              <a:t> </a:t>
            </a:r>
            <a:r>
              <a:rPr lang="ko-KR" altLang="ko-KR" dirty="0" err="1"/>
              <a:t>banks</a:t>
            </a:r>
            <a:r>
              <a:rPr lang="ko-KR" altLang="ko-KR" dirty="0"/>
              <a:t>, and </a:t>
            </a:r>
            <a:r>
              <a:rPr lang="ko-KR" altLang="ko-KR" dirty="0" err="1"/>
              <a:t>valves</a:t>
            </a:r>
            <a:r>
              <a:rPr lang="ko-KR" altLang="ko-KR" dirty="0"/>
              <a:t>.</a:t>
            </a:r>
            <a:endParaRPr lang="ko-KR" altLang="ko-KR" sz="1200" kern="1200" dirty="0">
              <a:solidFill>
                <a:schemeClr val="tx1"/>
              </a:solidFill>
              <a:effectLst/>
              <a:latin typeface="+mn-lt"/>
              <a:ea typeface="+mn-ea"/>
              <a:cs typeface="+mn-cs"/>
            </a:endParaRPr>
          </a:p>
        </p:txBody>
      </p:sp>
      <p:sp>
        <p:nvSpPr>
          <p:cNvPr id="4" name="슬라이드 번호 개체 틀 3">
            <a:extLst>
              <a:ext uri="{FF2B5EF4-FFF2-40B4-BE49-F238E27FC236}">
                <a16:creationId xmlns:a16="http://schemas.microsoft.com/office/drawing/2014/main" id="{D6272912-F866-2935-F046-F6D66F4F81E5}"/>
              </a:ext>
            </a:extLst>
          </p:cNvPr>
          <p:cNvSpPr>
            <a:spLocks noGrp="1"/>
          </p:cNvSpPr>
          <p:nvPr>
            <p:ph type="sldNum" sz="quarter" idx="10"/>
          </p:nvPr>
        </p:nvSpPr>
        <p:spPr/>
        <p:txBody>
          <a:bodyPr/>
          <a:lstStyle/>
          <a:p>
            <a:fld id="{FEF5B15E-7FC0-4E0C-92BC-83FE38EC4896}" type="slidenum">
              <a:rPr lang="ko-KR" altLang="en-US" smtClean="0"/>
              <a:t>12</a:t>
            </a:fld>
            <a:endParaRPr lang="ko-KR" altLang="en-US"/>
          </a:p>
        </p:txBody>
      </p:sp>
    </p:spTree>
    <p:extLst>
      <p:ext uri="{BB962C8B-B14F-4D97-AF65-F5344CB8AC3E}">
        <p14:creationId xmlns:p14="http://schemas.microsoft.com/office/powerpoint/2010/main" val="179312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6F7A9-359A-DA29-97AA-DF1533651573}"/>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81F6B60D-E817-F8B2-1DB5-F9E25A63D005}"/>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83572F4F-E8C8-E83D-1BDA-68F7EDF3EF81}"/>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ko-KR" dirty="0" err="1"/>
              <a:t>Applying</a:t>
            </a:r>
            <a:r>
              <a:rPr lang="ko-KR" altLang="ko-KR" dirty="0"/>
              <a:t> </a:t>
            </a:r>
            <a:r>
              <a:rPr lang="ko-KR" altLang="ko-KR" dirty="0" err="1"/>
              <a:t>this</a:t>
            </a:r>
            <a:r>
              <a:rPr lang="ko-KR" altLang="ko-KR" dirty="0"/>
              <a:t> </a:t>
            </a:r>
            <a:r>
              <a:rPr lang="ko-KR" altLang="ko-KR" dirty="0" err="1"/>
              <a:t>to</a:t>
            </a:r>
            <a:r>
              <a:rPr lang="ko-KR" altLang="ko-KR" dirty="0"/>
              <a:t> </a:t>
            </a:r>
            <a:r>
              <a:rPr lang="ko-KR" altLang="ko-KR" dirty="0" err="1"/>
              <a:t>the</a:t>
            </a:r>
            <a:r>
              <a:rPr lang="ko-KR" altLang="ko-KR" dirty="0"/>
              <a:t> </a:t>
            </a:r>
            <a:r>
              <a:rPr lang="ko-KR" altLang="ko-KR" dirty="0" err="1"/>
              <a:t>whole</a:t>
            </a:r>
            <a:r>
              <a:rPr lang="ko-KR" altLang="ko-KR" dirty="0"/>
              <a:t> </a:t>
            </a:r>
            <a:r>
              <a:rPr lang="ko-KR" altLang="ko-KR" dirty="0" err="1"/>
              <a:t>plant</a:t>
            </a:r>
            <a:r>
              <a:rPr lang="ko-KR" altLang="ko-KR" dirty="0"/>
              <a:t> </a:t>
            </a:r>
            <a:r>
              <a:rPr lang="ko-KR" altLang="ko-KR" dirty="0" err="1"/>
              <a:t>gives</a:t>
            </a:r>
            <a:r>
              <a:rPr lang="ko-KR" altLang="ko-KR" dirty="0"/>
              <a:t> </a:t>
            </a:r>
            <a:r>
              <a:rPr lang="ko-KR" altLang="ko-KR" dirty="0" err="1"/>
              <a:t>us</a:t>
            </a:r>
            <a:r>
              <a:rPr lang="ko-KR" altLang="ko-KR" dirty="0"/>
              <a:t> </a:t>
            </a:r>
            <a:r>
              <a:rPr lang="ko-KR" altLang="ko-KR" dirty="0" err="1"/>
              <a:t>the</a:t>
            </a:r>
            <a:r>
              <a:rPr lang="ko-KR" altLang="ko-KR" dirty="0"/>
              <a:t> </a:t>
            </a:r>
            <a:r>
              <a:rPr lang="ko-KR" altLang="ko-KR" dirty="0" err="1"/>
              <a:t>complete</a:t>
            </a:r>
            <a:r>
              <a:rPr lang="ko-KR" altLang="ko-KR" dirty="0"/>
              <a:t> </a:t>
            </a:r>
            <a:r>
              <a:rPr lang="ko-KR" altLang="ko-KR" dirty="0" err="1"/>
              <a:t>abstraction</a:t>
            </a:r>
            <a:r>
              <a:rPr lang="ko-KR" altLang="ko-KR" dirty="0"/>
              <a:t> </a:t>
            </a:r>
            <a:r>
              <a:rPr lang="ko-KR" altLang="ko-KR" dirty="0" err="1"/>
              <a:t>hierarchy</a:t>
            </a:r>
            <a:r>
              <a:rPr lang="ko-KR" altLang="ko-KR" dirty="0"/>
              <a:t> of </a:t>
            </a:r>
            <a:r>
              <a:rPr lang="ko-KR" altLang="ko-KR" dirty="0" err="1"/>
              <a:t>the</a:t>
            </a:r>
            <a:r>
              <a:rPr lang="ko-KR" altLang="ko-KR" dirty="0"/>
              <a:t> </a:t>
            </a:r>
            <a:r>
              <a:rPr lang="ko-KR" altLang="ko-KR" dirty="0" err="1"/>
              <a:t>iPWR</a:t>
            </a:r>
            <a:r>
              <a:rPr lang="ko-KR" altLang="ko-KR" dirty="0"/>
              <a:t>, </a:t>
            </a:r>
            <a:r>
              <a:rPr lang="ko-KR" altLang="ko-KR" dirty="0" err="1"/>
              <a:t>covering</a:t>
            </a:r>
            <a:r>
              <a:rPr lang="ko-KR" altLang="ko-KR" dirty="0"/>
              <a:t> </a:t>
            </a:r>
            <a:r>
              <a:rPr lang="ko-KR" altLang="ko-KR" dirty="0" err="1"/>
              <a:t>all</a:t>
            </a:r>
            <a:r>
              <a:rPr lang="ko-KR" altLang="ko-KR" dirty="0"/>
              <a:t> </a:t>
            </a:r>
            <a:r>
              <a:rPr lang="ko-KR" altLang="ko-KR" dirty="0" err="1"/>
              <a:t>major</a:t>
            </a:r>
            <a:r>
              <a:rPr lang="ko-KR" altLang="ko-KR" dirty="0"/>
              <a:t> </a:t>
            </a:r>
            <a:r>
              <a:rPr lang="ko-KR" altLang="ko-KR" dirty="0" err="1"/>
              <a:t>subsystems</a:t>
            </a:r>
            <a:r>
              <a:rPr lang="ko-KR" altLang="ko-KR" dirty="0"/>
              <a:t> </a:t>
            </a:r>
            <a:r>
              <a:rPr lang="ko-KR" altLang="ko-KR" dirty="0" err="1"/>
              <a:t>relevant</a:t>
            </a:r>
            <a:r>
              <a:rPr lang="ko-KR" altLang="ko-KR" dirty="0"/>
              <a:t> </a:t>
            </a:r>
            <a:r>
              <a:rPr lang="ko-KR" altLang="ko-KR" dirty="0" err="1"/>
              <a:t>to</a:t>
            </a:r>
            <a:r>
              <a:rPr lang="ko-KR" altLang="ko-KR" dirty="0"/>
              <a:t> </a:t>
            </a:r>
            <a:r>
              <a:rPr lang="ko-KR" altLang="ko-KR" dirty="0" err="1"/>
              <a:t>abnormal</a:t>
            </a:r>
            <a:r>
              <a:rPr lang="ko-KR" altLang="ko-KR" dirty="0"/>
              <a:t> </a:t>
            </a:r>
            <a:r>
              <a:rPr lang="ko-KR" altLang="ko-KR" dirty="0" err="1"/>
              <a:t>operation</a:t>
            </a:r>
            <a:r>
              <a:rPr lang="ko-KR" altLang="ko-KR" dirty="0"/>
              <a:t> </a:t>
            </a:r>
            <a:r>
              <a:rPr lang="ko-KR" altLang="ko-KR" dirty="0" err="1"/>
              <a:t>control</a:t>
            </a:r>
            <a:r>
              <a:rPr lang="ko-KR" altLang="ko-KR" dirty="0"/>
              <a:t>. </a:t>
            </a:r>
            <a:r>
              <a:rPr lang="ko-KR" altLang="ko-KR" dirty="0" err="1"/>
              <a:t>Each</a:t>
            </a:r>
            <a:r>
              <a:rPr lang="ko-KR" altLang="ko-KR" dirty="0"/>
              <a:t> </a:t>
            </a:r>
            <a:r>
              <a:rPr lang="ko-KR" altLang="ko-KR" dirty="0" err="1"/>
              <a:t>box</a:t>
            </a:r>
            <a:r>
              <a:rPr lang="ko-KR" altLang="ko-KR" dirty="0"/>
              <a:t> </a:t>
            </a:r>
            <a:r>
              <a:rPr lang="ko-KR" altLang="ko-KR" dirty="0" err="1"/>
              <a:t>here</a:t>
            </a:r>
            <a:r>
              <a:rPr lang="ko-KR" altLang="ko-KR" dirty="0"/>
              <a:t> </a:t>
            </a:r>
            <a:r>
              <a:rPr lang="ko-KR" altLang="ko-KR" dirty="0" err="1"/>
              <a:t>is</a:t>
            </a:r>
            <a:r>
              <a:rPr lang="ko-KR" altLang="ko-KR" dirty="0"/>
              <a:t> </a:t>
            </a:r>
            <a:r>
              <a:rPr lang="ko-KR" altLang="ko-KR" dirty="0" err="1"/>
              <a:t>one</a:t>
            </a:r>
            <a:r>
              <a:rPr lang="ko-KR" altLang="ko-KR" dirty="0"/>
              <a:t> </a:t>
            </a:r>
            <a:r>
              <a:rPr lang="ko-KR" altLang="ko-KR" dirty="0" err="1"/>
              <a:t>functional</a:t>
            </a:r>
            <a:r>
              <a:rPr lang="ko-KR" altLang="ko-KR" dirty="0"/>
              <a:t> </a:t>
            </a:r>
            <a:r>
              <a:rPr lang="ko-KR" altLang="ko-KR" dirty="0" err="1"/>
              <a:t>node</a:t>
            </a:r>
            <a:r>
              <a:rPr lang="ko-KR" altLang="ko-KR" dirty="0"/>
              <a:t>. And </a:t>
            </a:r>
            <a:r>
              <a:rPr lang="ko-KR" altLang="ko-KR" dirty="0" err="1"/>
              <a:t>one</a:t>
            </a:r>
            <a:r>
              <a:rPr lang="ko-KR" altLang="ko-KR" dirty="0"/>
              <a:t> </a:t>
            </a:r>
            <a:r>
              <a:rPr lang="ko-KR" altLang="ko-KR" dirty="0" err="1"/>
              <a:t>thing</a:t>
            </a:r>
            <a:r>
              <a:rPr lang="ko-KR" altLang="ko-KR" dirty="0"/>
              <a:t> </a:t>
            </a:r>
            <a:r>
              <a:rPr lang="ko-KR" altLang="ko-KR" dirty="0" err="1"/>
              <a:t>I</a:t>
            </a:r>
            <a:r>
              <a:rPr lang="ko-KR" altLang="ko-KR" dirty="0"/>
              <a:t> </a:t>
            </a:r>
            <a:r>
              <a:rPr lang="ko-KR" altLang="ko-KR" dirty="0" err="1"/>
              <a:t>would</a:t>
            </a:r>
            <a:r>
              <a:rPr lang="ko-KR" altLang="ko-KR" dirty="0"/>
              <a:t> </a:t>
            </a:r>
            <a:r>
              <a:rPr lang="ko-KR" altLang="ko-KR" dirty="0" err="1"/>
              <a:t>like</a:t>
            </a:r>
            <a:r>
              <a:rPr lang="ko-KR" altLang="ko-KR" dirty="0"/>
              <a:t> </a:t>
            </a:r>
            <a:r>
              <a:rPr lang="ko-KR" altLang="ko-KR" dirty="0" err="1"/>
              <a:t>you</a:t>
            </a:r>
            <a:r>
              <a:rPr lang="ko-KR" altLang="ko-KR" dirty="0"/>
              <a:t> </a:t>
            </a:r>
            <a:r>
              <a:rPr lang="ko-KR" altLang="ko-KR" dirty="0" err="1"/>
              <a:t>to</a:t>
            </a:r>
            <a:r>
              <a:rPr lang="ko-KR" altLang="ko-KR" dirty="0"/>
              <a:t> </a:t>
            </a:r>
            <a:r>
              <a:rPr lang="ko-KR" altLang="ko-KR" dirty="0" err="1"/>
              <a:t>notice</a:t>
            </a:r>
            <a:r>
              <a:rPr lang="ko-KR" altLang="ko-KR" dirty="0"/>
              <a:t>: </a:t>
            </a:r>
            <a:r>
              <a:rPr lang="ko-KR" altLang="ko-KR" dirty="0" err="1"/>
              <a:t>every</a:t>
            </a:r>
            <a:r>
              <a:rPr lang="ko-KR" altLang="ko-KR" dirty="0"/>
              <a:t> </a:t>
            </a:r>
            <a:r>
              <a:rPr lang="ko-KR" altLang="ko-KR" dirty="0" err="1"/>
              <a:t>node</a:t>
            </a:r>
            <a:r>
              <a:rPr lang="ko-KR" altLang="ko-KR" dirty="0"/>
              <a:t> </a:t>
            </a:r>
            <a:r>
              <a:rPr lang="ko-KR" altLang="ko-KR" dirty="0" err="1"/>
              <a:t>carries</a:t>
            </a:r>
            <a:r>
              <a:rPr lang="ko-KR" altLang="ko-KR" dirty="0"/>
              <a:t> </a:t>
            </a:r>
            <a:r>
              <a:rPr lang="ko-KR" altLang="ko-KR" dirty="0" err="1"/>
              <a:t>a</a:t>
            </a:r>
            <a:r>
              <a:rPr lang="ko-KR" altLang="ko-KR" dirty="0"/>
              <a:t> </a:t>
            </a:r>
            <a:r>
              <a:rPr lang="ko-KR" altLang="ko-KR" dirty="0" err="1"/>
              <a:t>mathematical</a:t>
            </a:r>
            <a:r>
              <a:rPr lang="ko-KR" altLang="ko-KR" dirty="0"/>
              <a:t> </a:t>
            </a:r>
            <a:r>
              <a:rPr lang="ko-KR" altLang="ko-KR" dirty="0" err="1"/>
              <a:t>expression</a:t>
            </a:r>
            <a:r>
              <a:rPr lang="ko-KR" altLang="ko-KR" dirty="0"/>
              <a:t>. </a:t>
            </a:r>
            <a:r>
              <a:rPr lang="ko-KR" altLang="ko-KR" dirty="0" err="1"/>
              <a:t>This</a:t>
            </a:r>
            <a:r>
              <a:rPr lang="ko-KR" altLang="ko-KR" dirty="0"/>
              <a:t> </a:t>
            </a:r>
            <a:r>
              <a:rPr lang="ko-KR" altLang="ko-KR" dirty="0" err="1"/>
              <a:t>model</a:t>
            </a:r>
            <a:r>
              <a:rPr lang="ko-KR" altLang="ko-KR" dirty="0"/>
              <a:t> </a:t>
            </a:r>
            <a:r>
              <a:rPr lang="ko-KR" altLang="ko-KR" dirty="0" err="1"/>
              <a:t>is</a:t>
            </a:r>
            <a:r>
              <a:rPr lang="ko-KR" altLang="ko-KR" dirty="0"/>
              <a:t> </a:t>
            </a:r>
            <a:r>
              <a:rPr lang="ko-KR" altLang="ko-KR" dirty="0" err="1"/>
              <a:t>not</a:t>
            </a:r>
            <a:r>
              <a:rPr lang="ko-KR" altLang="ko-KR" dirty="0"/>
              <a:t> </a:t>
            </a:r>
            <a:r>
              <a:rPr lang="ko-KR" altLang="ko-KR" dirty="0" err="1"/>
              <a:t>just</a:t>
            </a:r>
            <a:r>
              <a:rPr lang="ko-KR" altLang="ko-KR" dirty="0"/>
              <a:t> </a:t>
            </a:r>
            <a:r>
              <a:rPr lang="ko-KR" altLang="ko-KR" dirty="0" err="1"/>
              <a:t>a</a:t>
            </a:r>
            <a:r>
              <a:rPr lang="ko-KR" altLang="ko-KR" dirty="0"/>
              <a:t> </a:t>
            </a:r>
            <a:r>
              <a:rPr lang="ko-KR" altLang="ko-KR" dirty="0" err="1"/>
              <a:t>qualitative</a:t>
            </a:r>
            <a:r>
              <a:rPr lang="ko-KR" altLang="ko-KR" dirty="0"/>
              <a:t> </a:t>
            </a:r>
            <a:r>
              <a:rPr lang="ko-KR" altLang="ko-KR" dirty="0" err="1"/>
              <a:t>picture</a:t>
            </a:r>
            <a:r>
              <a:rPr lang="ko-KR" altLang="ko-KR" dirty="0"/>
              <a:t> — </a:t>
            </a:r>
            <a:r>
              <a:rPr lang="ko-KR" altLang="ko-KR" dirty="0" err="1"/>
              <a:t>it</a:t>
            </a:r>
            <a:r>
              <a:rPr lang="ko-KR" altLang="ko-KR" dirty="0"/>
              <a:t> </a:t>
            </a:r>
            <a:r>
              <a:rPr lang="ko-KR" altLang="ko-KR" dirty="0" err="1"/>
              <a:t>is</a:t>
            </a:r>
            <a:r>
              <a:rPr lang="ko-KR" altLang="ko-KR" dirty="0"/>
              <a:t> </a:t>
            </a:r>
            <a:r>
              <a:rPr lang="ko-KR" altLang="ko-KR" dirty="0" err="1"/>
              <a:t>the</a:t>
            </a:r>
            <a:r>
              <a:rPr lang="ko-KR" altLang="ko-KR" dirty="0"/>
              <a:t> </a:t>
            </a:r>
            <a:r>
              <a:rPr lang="ko-KR" altLang="ko-KR" dirty="0" err="1"/>
              <a:t>structural</a:t>
            </a:r>
            <a:r>
              <a:rPr lang="ko-KR" altLang="ko-KR" dirty="0"/>
              <a:t> </a:t>
            </a:r>
            <a:r>
              <a:rPr lang="ko-KR" altLang="ko-KR" dirty="0" err="1"/>
              <a:t>backbone</a:t>
            </a:r>
            <a:r>
              <a:rPr lang="ko-KR" altLang="ko-KR" dirty="0"/>
              <a:t> </a:t>
            </a:r>
            <a:r>
              <a:rPr lang="ko-KR" altLang="ko-KR" dirty="0" err="1"/>
              <a:t>for</a:t>
            </a:r>
            <a:r>
              <a:rPr lang="ko-KR" altLang="ko-KR" dirty="0"/>
              <a:t> </a:t>
            </a:r>
            <a:r>
              <a:rPr lang="ko-KR" altLang="ko-KR" dirty="0" err="1"/>
              <a:t>the</a:t>
            </a:r>
            <a:r>
              <a:rPr lang="ko-KR" altLang="ko-KR" dirty="0"/>
              <a:t> </a:t>
            </a:r>
            <a:r>
              <a:rPr lang="ko-KR" altLang="ko-KR" dirty="0" err="1"/>
              <a:t>reinforcement</a:t>
            </a:r>
            <a:r>
              <a:rPr lang="ko-KR" altLang="ko-KR" dirty="0"/>
              <a:t> </a:t>
            </a:r>
            <a:r>
              <a:rPr lang="ko-KR" altLang="ko-KR" dirty="0" err="1"/>
              <a:t>learning</a:t>
            </a:r>
            <a:r>
              <a:rPr lang="ko-KR" altLang="ko-KR" dirty="0"/>
              <a:t> </a:t>
            </a:r>
            <a:r>
              <a:rPr lang="ko-KR" altLang="ko-KR" dirty="0" err="1"/>
              <a:t>design</a:t>
            </a:r>
            <a:r>
              <a:rPr lang="ko-KR" altLang="ko-KR" dirty="0"/>
              <a:t>, </a:t>
            </a:r>
            <a:r>
              <a:rPr lang="ko-KR" altLang="ko-KR" dirty="0" err="1"/>
              <a:t>which</a:t>
            </a:r>
            <a:r>
              <a:rPr lang="ko-KR" altLang="ko-KR" dirty="0"/>
              <a:t> </a:t>
            </a:r>
            <a:r>
              <a:rPr lang="ko-KR" altLang="ko-KR" dirty="0" err="1"/>
              <a:t>brings</a:t>
            </a:r>
            <a:r>
              <a:rPr lang="ko-KR" altLang="ko-KR" dirty="0"/>
              <a:t> </a:t>
            </a:r>
            <a:r>
              <a:rPr lang="ko-KR" altLang="ko-KR" dirty="0" err="1"/>
              <a:t>me</a:t>
            </a:r>
            <a:r>
              <a:rPr lang="ko-KR" altLang="ko-KR" dirty="0"/>
              <a:t> </a:t>
            </a:r>
            <a:r>
              <a:rPr lang="ko-KR" altLang="ko-KR" dirty="0" err="1"/>
              <a:t>to</a:t>
            </a:r>
            <a:r>
              <a:rPr lang="ko-KR" altLang="ko-KR" dirty="0"/>
              <a:t> </a:t>
            </a:r>
            <a:r>
              <a:rPr lang="ko-KR" altLang="ko-KR" dirty="0" err="1"/>
              <a:t>the</a:t>
            </a:r>
            <a:r>
              <a:rPr lang="ko-KR" altLang="ko-KR" dirty="0"/>
              <a:t> </a:t>
            </a:r>
            <a:r>
              <a:rPr lang="ko-KR" altLang="ko-KR" dirty="0" err="1"/>
              <a:t>next</a:t>
            </a:r>
            <a:r>
              <a:rPr lang="ko-KR" altLang="ko-KR" dirty="0"/>
              <a:t> </a:t>
            </a:r>
            <a:r>
              <a:rPr lang="ko-KR" altLang="ko-KR" dirty="0" err="1"/>
              <a:t>slide</a:t>
            </a:r>
            <a:r>
              <a:rPr lang="ko-KR" altLang="ko-KR" dirty="0"/>
              <a:t>.</a:t>
            </a:r>
            <a:endParaRPr lang="ko-KR" altLang="en-US" dirty="0"/>
          </a:p>
        </p:txBody>
      </p:sp>
      <p:sp>
        <p:nvSpPr>
          <p:cNvPr id="4" name="슬라이드 번호 개체 틀 3">
            <a:extLst>
              <a:ext uri="{FF2B5EF4-FFF2-40B4-BE49-F238E27FC236}">
                <a16:creationId xmlns:a16="http://schemas.microsoft.com/office/drawing/2014/main" id="{FC52D3C9-5B30-6193-04AD-2FE0E50D48C6}"/>
              </a:ext>
            </a:extLst>
          </p:cNvPr>
          <p:cNvSpPr>
            <a:spLocks noGrp="1"/>
          </p:cNvSpPr>
          <p:nvPr>
            <p:ph type="sldNum" sz="quarter" idx="10"/>
          </p:nvPr>
        </p:nvSpPr>
        <p:spPr/>
        <p:txBody>
          <a:bodyPr/>
          <a:lstStyle/>
          <a:p>
            <a:fld id="{FEF5B15E-7FC0-4E0C-92BC-83FE38EC4896}" type="slidenum">
              <a:rPr lang="ko-KR" altLang="en-US" smtClean="0"/>
              <a:t>13</a:t>
            </a:fld>
            <a:endParaRPr lang="ko-KR" altLang="en-US"/>
          </a:p>
        </p:txBody>
      </p:sp>
    </p:spTree>
    <p:extLst>
      <p:ext uri="{BB962C8B-B14F-4D97-AF65-F5344CB8AC3E}">
        <p14:creationId xmlns:p14="http://schemas.microsoft.com/office/powerpoint/2010/main" val="647852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DBD1F-F324-6C4B-9112-44BFEAB7A90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890467D-09DA-4C89-5D70-F86468C3EE0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BE0151F-B06B-894F-445C-86F89CFE23CD}"/>
              </a:ext>
            </a:extLst>
          </p:cNvPr>
          <p:cNvSpPr>
            <a:spLocks noGrp="1"/>
          </p:cNvSpPr>
          <p:nvPr>
            <p:ph type="body" idx="1"/>
          </p:nvPr>
        </p:nvSpPr>
        <p:spPr/>
        <p:txBody>
          <a:bodyPr/>
          <a:lstStyle/>
          <a:p>
            <a:r>
              <a:rPr lang="ko-KR" altLang="ko-KR" dirty="0" err="1"/>
              <a:t>A</a:t>
            </a:r>
            <a:r>
              <a:rPr lang="ko-KR" altLang="ko-KR" dirty="0"/>
              <a:t> </a:t>
            </a:r>
            <a:r>
              <a:rPr lang="ko-KR" altLang="ko-KR" dirty="0" err="1"/>
              <a:t>qualitative</a:t>
            </a:r>
            <a:r>
              <a:rPr lang="ko-KR" altLang="ko-KR" dirty="0"/>
              <a:t> </a:t>
            </a:r>
            <a:r>
              <a:rPr lang="ko-KR" altLang="ko-KR" dirty="0" err="1"/>
              <a:t>description</a:t>
            </a:r>
            <a:r>
              <a:rPr lang="ko-KR" altLang="ko-KR" dirty="0"/>
              <a:t> </a:t>
            </a:r>
            <a:r>
              <a:rPr lang="ko-KR" altLang="ko-KR" dirty="0" err="1"/>
              <a:t>alone</a:t>
            </a:r>
            <a:r>
              <a:rPr lang="ko-KR" altLang="ko-KR" dirty="0"/>
              <a:t> </a:t>
            </a:r>
            <a:r>
              <a:rPr lang="ko-KR" altLang="ko-KR" dirty="0" err="1"/>
              <a:t>is</a:t>
            </a:r>
            <a:r>
              <a:rPr lang="ko-KR" altLang="ko-KR" dirty="0"/>
              <a:t> </a:t>
            </a:r>
            <a:r>
              <a:rPr lang="ko-KR" altLang="ko-KR" dirty="0" err="1"/>
              <a:t>not</a:t>
            </a:r>
            <a:r>
              <a:rPr lang="ko-KR" altLang="ko-KR" dirty="0"/>
              <a:t> </a:t>
            </a:r>
            <a:r>
              <a:rPr lang="ko-KR" altLang="ko-KR" dirty="0" err="1"/>
              <a:t>sufficient</a:t>
            </a:r>
            <a:r>
              <a:rPr lang="ko-KR" altLang="ko-KR" dirty="0"/>
              <a:t> </a:t>
            </a:r>
            <a:r>
              <a:rPr lang="ko-KR" altLang="ko-KR" dirty="0" err="1"/>
              <a:t>for</a:t>
            </a:r>
            <a:r>
              <a:rPr lang="ko-KR" altLang="ko-KR" dirty="0"/>
              <a:t> </a:t>
            </a:r>
            <a:r>
              <a:rPr lang="ko-KR" altLang="ko-KR" dirty="0" err="1"/>
              <a:t>autonomous</a:t>
            </a:r>
            <a:r>
              <a:rPr lang="ko-KR" altLang="ko-KR" dirty="0"/>
              <a:t> </a:t>
            </a:r>
            <a:r>
              <a:rPr lang="ko-KR" altLang="ko-KR" dirty="0" err="1"/>
              <a:t>control</a:t>
            </a:r>
            <a:r>
              <a:rPr lang="ko-KR" altLang="ko-KR" dirty="0"/>
              <a:t>. </a:t>
            </a:r>
            <a:r>
              <a:rPr lang="ko-KR" altLang="ko-KR" dirty="0" err="1"/>
              <a:t>So</a:t>
            </a:r>
            <a:r>
              <a:rPr lang="ko-KR" altLang="ko-KR" dirty="0"/>
              <a:t> </a:t>
            </a:r>
            <a:r>
              <a:rPr lang="ko-KR" altLang="ko-KR" dirty="0" err="1"/>
              <a:t>we</a:t>
            </a:r>
            <a:r>
              <a:rPr lang="ko-KR" altLang="ko-KR" dirty="0"/>
              <a:t> </a:t>
            </a:r>
            <a:r>
              <a:rPr lang="ko-KR" altLang="ko-KR" dirty="0" err="1"/>
              <a:t>assign</a:t>
            </a:r>
            <a:r>
              <a:rPr lang="ko-KR" altLang="ko-KR" dirty="0"/>
              <a:t> </a:t>
            </a:r>
            <a:r>
              <a:rPr lang="ko-KR" altLang="ko-KR" dirty="0" err="1"/>
              <a:t>each</a:t>
            </a:r>
            <a:r>
              <a:rPr lang="ko-KR" altLang="ko-KR" dirty="0"/>
              <a:t> AH </a:t>
            </a:r>
            <a:r>
              <a:rPr lang="ko-KR" altLang="ko-KR" dirty="0" err="1"/>
              <a:t>node</a:t>
            </a:r>
            <a:r>
              <a:rPr lang="ko-KR" altLang="ko-KR" dirty="0"/>
              <a:t> </a:t>
            </a:r>
            <a:r>
              <a:rPr lang="ko-KR" altLang="ko-KR" dirty="0" err="1"/>
              <a:t>an</a:t>
            </a:r>
            <a:r>
              <a:rPr lang="ko-KR" altLang="ko-KR" dirty="0"/>
              <a:t> </a:t>
            </a:r>
            <a:r>
              <a:rPr lang="ko-KR" altLang="ko-KR" dirty="0" err="1"/>
              <a:t>operational</a:t>
            </a:r>
            <a:r>
              <a:rPr lang="ko-KR" altLang="ko-KR" dirty="0"/>
              <a:t> </a:t>
            </a:r>
            <a:r>
              <a:rPr lang="ko-KR" altLang="ko-KR" dirty="0" err="1"/>
              <a:t>indicator</a:t>
            </a:r>
            <a:r>
              <a:rPr lang="ko-KR" altLang="ko-KR" dirty="0"/>
              <a:t> </a:t>
            </a:r>
            <a:r>
              <a:rPr lang="ko-KR" altLang="ko-KR" dirty="0" err="1"/>
              <a:t>with</a:t>
            </a:r>
            <a:r>
              <a:rPr lang="ko-KR" altLang="ko-KR" dirty="0"/>
              <a:t> </a:t>
            </a:r>
            <a:r>
              <a:rPr lang="ko-KR" altLang="ko-KR" dirty="0" err="1"/>
              <a:t>a</a:t>
            </a:r>
            <a:r>
              <a:rPr lang="ko-KR" altLang="ko-KR" dirty="0"/>
              <a:t> </a:t>
            </a:r>
            <a:r>
              <a:rPr lang="ko-KR" altLang="ko-KR" dirty="0" err="1"/>
              <a:t>tolerance</a:t>
            </a:r>
            <a:r>
              <a:rPr lang="ko-KR" altLang="ko-KR" dirty="0"/>
              <a:t> </a:t>
            </a:r>
            <a:r>
              <a:rPr lang="ko-KR" altLang="ko-KR" dirty="0" err="1"/>
              <a:t>margin</a:t>
            </a:r>
            <a:r>
              <a:rPr lang="ko-KR" altLang="ko-KR" dirty="0"/>
              <a:t> </a:t>
            </a:r>
            <a:r>
              <a:rPr lang="ko-KR" altLang="ko-KR" dirty="0" err="1"/>
              <a:t>epsilon</a:t>
            </a:r>
            <a:r>
              <a:rPr lang="ko-KR" altLang="ko-KR" dirty="0"/>
              <a:t>. </a:t>
            </a:r>
            <a:r>
              <a:rPr lang="ko-KR" altLang="ko-KR" dirty="0" err="1"/>
              <a:t>These</a:t>
            </a:r>
            <a:r>
              <a:rPr lang="ko-KR" altLang="ko-KR" dirty="0"/>
              <a:t> </a:t>
            </a:r>
            <a:r>
              <a:rPr lang="ko-KR" altLang="ko-KR" dirty="0" err="1"/>
              <a:t>formulations</a:t>
            </a:r>
            <a:r>
              <a:rPr lang="ko-KR" altLang="ko-KR" dirty="0"/>
              <a:t> </a:t>
            </a:r>
            <a:r>
              <a:rPr lang="ko-KR" altLang="ko-KR" dirty="0" err="1"/>
              <a:t>play</a:t>
            </a:r>
            <a:r>
              <a:rPr lang="ko-KR" altLang="ko-KR" dirty="0"/>
              <a:t> </a:t>
            </a:r>
            <a:r>
              <a:rPr lang="ko-KR" altLang="ko-KR" dirty="0" err="1"/>
              <a:t>two</a:t>
            </a:r>
            <a:r>
              <a:rPr lang="ko-KR" altLang="ko-KR" dirty="0"/>
              <a:t> </a:t>
            </a:r>
            <a:r>
              <a:rPr lang="ko-KR" altLang="ko-KR" dirty="0" err="1"/>
              <a:t>roles</a:t>
            </a:r>
            <a:r>
              <a:rPr lang="ko-KR" altLang="ko-KR" dirty="0"/>
              <a:t>. First, </a:t>
            </a:r>
            <a:r>
              <a:rPr lang="ko-KR" altLang="ko-KR" dirty="0" err="1"/>
              <a:t>for</a:t>
            </a:r>
            <a:r>
              <a:rPr lang="ko-KR" altLang="ko-KR" dirty="0"/>
              <a:t> </a:t>
            </a:r>
            <a:r>
              <a:rPr lang="ko-KR" altLang="ko-KR" dirty="0" err="1"/>
              <a:t>detection</a:t>
            </a:r>
            <a:r>
              <a:rPr lang="ko-KR" altLang="ko-KR" dirty="0"/>
              <a:t>: </a:t>
            </a:r>
            <a:r>
              <a:rPr lang="ko-KR" altLang="ko-KR" dirty="0" err="1"/>
              <a:t>when</a:t>
            </a:r>
            <a:r>
              <a:rPr lang="ko-KR" altLang="ko-KR" dirty="0"/>
              <a:t> </a:t>
            </a:r>
            <a:r>
              <a:rPr lang="ko-KR" altLang="ko-KR" dirty="0" err="1"/>
              <a:t>an</a:t>
            </a:r>
            <a:r>
              <a:rPr lang="ko-KR" altLang="ko-KR" dirty="0"/>
              <a:t> </a:t>
            </a:r>
            <a:r>
              <a:rPr lang="ko-KR" altLang="ko-KR" dirty="0" err="1"/>
              <a:t>indicator</a:t>
            </a:r>
            <a:r>
              <a:rPr lang="ko-KR" altLang="ko-KR" dirty="0"/>
              <a:t> </a:t>
            </a:r>
            <a:r>
              <a:rPr lang="ko-KR" altLang="ko-KR" dirty="0" err="1"/>
              <a:t>deviates</a:t>
            </a:r>
            <a:r>
              <a:rPr lang="ko-KR" altLang="ko-KR" dirty="0"/>
              <a:t> </a:t>
            </a:r>
            <a:r>
              <a:rPr lang="ko-KR" altLang="ko-KR" dirty="0" err="1"/>
              <a:t>beyond</a:t>
            </a:r>
            <a:r>
              <a:rPr lang="ko-KR" altLang="ko-KR" dirty="0"/>
              <a:t> </a:t>
            </a:r>
            <a:r>
              <a:rPr lang="ko-KR" altLang="ko-KR" dirty="0" err="1"/>
              <a:t>its</a:t>
            </a:r>
            <a:r>
              <a:rPr lang="ko-KR" altLang="ko-KR" dirty="0"/>
              <a:t> </a:t>
            </a:r>
            <a:r>
              <a:rPr lang="ko-KR" altLang="ko-KR" dirty="0" err="1"/>
              <a:t>reference</a:t>
            </a:r>
            <a:r>
              <a:rPr lang="ko-KR" altLang="ko-KR" dirty="0"/>
              <a:t> </a:t>
            </a:r>
            <a:r>
              <a:rPr lang="ko-KR" altLang="ko-KR" dirty="0" err="1"/>
              <a:t>condition</a:t>
            </a:r>
            <a:r>
              <a:rPr lang="ko-KR" altLang="ko-KR" dirty="0"/>
              <a:t>, </a:t>
            </a:r>
            <a:r>
              <a:rPr lang="ko-KR" altLang="ko-KR" dirty="0" err="1"/>
              <a:t>it</a:t>
            </a:r>
            <a:r>
              <a:rPr lang="ko-KR" altLang="ko-KR" dirty="0"/>
              <a:t> </a:t>
            </a:r>
            <a:r>
              <a:rPr lang="ko-KR" altLang="ko-KR" dirty="0" err="1"/>
              <a:t>tells</a:t>
            </a:r>
            <a:r>
              <a:rPr lang="ko-KR" altLang="ko-KR" dirty="0"/>
              <a:t> </a:t>
            </a:r>
            <a:r>
              <a:rPr lang="ko-KR" altLang="ko-KR" dirty="0" err="1"/>
              <a:t>us</a:t>
            </a:r>
            <a:r>
              <a:rPr lang="ko-KR" altLang="ko-KR" dirty="0"/>
              <a:t> </a:t>
            </a:r>
            <a:r>
              <a:rPr lang="ko-KR" altLang="ko-KR" dirty="0" err="1"/>
              <a:t>which</a:t>
            </a:r>
            <a:r>
              <a:rPr lang="ko-KR" altLang="ko-KR" dirty="0"/>
              <a:t> </a:t>
            </a:r>
            <a:r>
              <a:rPr lang="ko-KR" altLang="ko-KR" dirty="0" err="1"/>
              <a:t>layer</a:t>
            </a:r>
            <a:r>
              <a:rPr lang="ko-KR" altLang="ko-KR" dirty="0"/>
              <a:t> of </a:t>
            </a:r>
            <a:r>
              <a:rPr lang="ko-KR" altLang="ko-KR" dirty="0" err="1"/>
              <a:t>the</a:t>
            </a:r>
            <a:r>
              <a:rPr lang="ko-KR" altLang="ko-KR" dirty="0"/>
              <a:t> </a:t>
            </a:r>
            <a:r>
              <a:rPr lang="ko-KR" altLang="ko-KR" dirty="0" err="1"/>
              <a:t>hierarchy</a:t>
            </a:r>
            <a:r>
              <a:rPr lang="ko-KR" altLang="ko-KR" dirty="0"/>
              <a:t> </a:t>
            </a:r>
            <a:r>
              <a:rPr lang="ko-KR" altLang="ko-KR" dirty="0" err="1"/>
              <a:t>has</a:t>
            </a:r>
            <a:r>
              <a:rPr lang="ko-KR" altLang="ko-KR" dirty="0"/>
              <a:t> </a:t>
            </a:r>
            <a:r>
              <a:rPr lang="ko-KR" altLang="ko-KR" dirty="0" err="1"/>
              <a:t>been</a:t>
            </a:r>
            <a:r>
              <a:rPr lang="ko-KR" altLang="ko-KR" dirty="0"/>
              <a:t> </a:t>
            </a:r>
            <a:r>
              <a:rPr lang="ko-KR" altLang="ko-KR" dirty="0" err="1"/>
              <a:t>disrupted</a:t>
            </a:r>
            <a:r>
              <a:rPr lang="ko-KR" altLang="ko-KR" dirty="0"/>
              <a:t>. </a:t>
            </a:r>
            <a:r>
              <a:rPr lang="ko-KR" altLang="ko-KR" dirty="0" err="1"/>
              <a:t>Second</a:t>
            </a:r>
            <a:r>
              <a:rPr lang="ko-KR" altLang="ko-KR" dirty="0"/>
              <a:t>, </a:t>
            </a:r>
            <a:r>
              <a:rPr lang="ko-KR" altLang="ko-KR" dirty="0" err="1"/>
              <a:t>for</a:t>
            </a:r>
            <a:r>
              <a:rPr lang="ko-KR" altLang="ko-KR" dirty="0"/>
              <a:t> </a:t>
            </a:r>
            <a:r>
              <a:rPr lang="ko-KR" altLang="ko-KR" dirty="0" err="1"/>
              <a:t>the</a:t>
            </a:r>
            <a:r>
              <a:rPr lang="ko-KR" altLang="ko-KR" dirty="0"/>
              <a:t> AI </a:t>
            </a:r>
            <a:r>
              <a:rPr lang="ko-KR" altLang="ko-KR" dirty="0" err="1"/>
              <a:t>design</a:t>
            </a:r>
            <a:r>
              <a:rPr lang="ko-KR" altLang="ko-KR" dirty="0"/>
              <a:t>: </a:t>
            </a:r>
            <a:r>
              <a:rPr lang="ko-KR" altLang="ko-KR" dirty="0" err="1"/>
              <a:t>the</a:t>
            </a:r>
            <a:r>
              <a:rPr lang="ko-KR" altLang="ko-KR" dirty="0"/>
              <a:t> </a:t>
            </a:r>
            <a:r>
              <a:rPr lang="ko-KR" altLang="ko-KR" dirty="0" err="1"/>
              <a:t>formulations</a:t>
            </a:r>
            <a:r>
              <a:rPr lang="ko-KR" altLang="ko-KR" dirty="0"/>
              <a:t> </a:t>
            </a:r>
            <a:r>
              <a:rPr lang="ko-KR" altLang="ko-KR" dirty="0" err="1"/>
              <a:t>feed</a:t>
            </a:r>
            <a:r>
              <a:rPr lang="ko-KR" altLang="ko-KR" dirty="0"/>
              <a:t> </a:t>
            </a:r>
            <a:r>
              <a:rPr lang="ko-KR" altLang="ko-KR" dirty="0" err="1"/>
              <a:t>directly</a:t>
            </a:r>
            <a:r>
              <a:rPr lang="ko-KR" altLang="ko-KR" dirty="0"/>
              <a:t> </a:t>
            </a:r>
            <a:r>
              <a:rPr lang="ko-KR" altLang="ko-KR" dirty="0" err="1"/>
              <a:t>into</a:t>
            </a:r>
            <a:r>
              <a:rPr lang="ko-KR" altLang="ko-KR" dirty="0"/>
              <a:t> </a:t>
            </a:r>
            <a:r>
              <a:rPr lang="ko-KR" altLang="ko-KR" dirty="0" err="1"/>
              <a:t>the</a:t>
            </a:r>
            <a:r>
              <a:rPr lang="ko-KR" altLang="ko-KR" dirty="0"/>
              <a:t> </a:t>
            </a:r>
            <a:r>
              <a:rPr lang="ko-KR" altLang="ko-KR" dirty="0" err="1"/>
              <a:t>reward</a:t>
            </a:r>
            <a:r>
              <a:rPr lang="ko-KR" altLang="ko-KR" dirty="0"/>
              <a:t> </a:t>
            </a:r>
            <a:r>
              <a:rPr lang="ko-KR" altLang="ko-KR" dirty="0" err="1"/>
              <a:t>design</a:t>
            </a:r>
            <a:r>
              <a:rPr lang="ko-KR" altLang="ko-KR" dirty="0"/>
              <a:t> of </a:t>
            </a:r>
            <a:r>
              <a:rPr lang="ko-KR" altLang="ko-KR" dirty="0" err="1"/>
              <a:t>the</a:t>
            </a:r>
            <a:r>
              <a:rPr lang="ko-KR" altLang="ko-KR" dirty="0"/>
              <a:t> </a:t>
            </a:r>
            <a:r>
              <a:rPr lang="ko-KR" altLang="ko-KR" dirty="0" err="1"/>
              <a:t>reinforcement</a:t>
            </a:r>
            <a:r>
              <a:rPr lang="ko-KR" altLang="ko-KR" dirty="0"/>
              <a:t> </a:t>
            </a:r>
            <a:r>
              <a:rPr lang="ko-KR" altLang="ko-KR" dirty="0" err="1"/>
              <a:t>learning</a:t>
            </a:r>
            <a:r>
              <a:rPr lang="ko-KR" altLang="ko-KR" dirty="0"/>
              <a:t> </a:t>
            </a:r>
            <a:r>
              <a:rPr lang="ko-KR" altLang="ko-KR" dirty="0" err="1"/>
              <a:t>agents</a:t>
            </a:r>
            <a:r>
              <a:rPr lang="ko-KR" altLang="ko-KR" dirty="0"/>
              <a:t>, </a:t>
            </a:r>
            <a:r>
              <a:rPr lang="ko-KR" altLang="ko-KR" dirty="0" err="1"/>
              <a:t>so</a:t>
            </a:r>
            <a:r>
              <a:rPr lang="ko-KR" altLang="ko-KR" dirty="0"/>
              <a:t> </a:t>
            </a:r>
            <a:r>
              <a:rPr lang="ko-KR" altLang="ko-KR" dirty="0" err="1"/>
              <a:t>the</a:t>
            </a:r>
            <a:r>
              <a:rPr lang="ko-KR" altLang="ko-KR" dirty="0"/>
              <a:t> </a:t>
            </a:r>
            <a:r>
              <a:rPr lang="ko-KR" altLang="ko-KR" dirty="0" err="1"/>
              <a:t>system</a:t>
            </a:r>
            <a:r>
              <a:rPr lang="ko-KR" altLang="ko-KR" dirty="0"/>
              <a:t> </a:t>
            </a:r>
            <a:r>
              <a:rPr lang="ko-KR" altLang="ko-KR" dirty="0" err="1"/>
              <a:t>can</a:t>
            </a:r>
            <a:r>
              <a:rPr lang="ko-KR" altLang="ko-KR" dirty="0"/>
              <a:t> </a:t>
            </a:r>
            <a:r>
              <a:rPr lang="ko-KR" altLang="ko-KR" dirty="0" err="1"/>
              <a:t>be</a:t>
            </a:r>
            <a:r>
              <a:rPr lang="ko-KR" altLang="ko-KR" dirty="0"/>
              <a:t> </a:t>
            </a:r>
            <a:r>
              <a:rPr lang="ko-KR" altLang="ko-KR" dirty="0" err="1"/>
              <a:t>evaluated</a:t>
            </a:r>
            <a:r>
              <a:rPr lang="ko-KR" altLang="ko-KR" dirty="0"/>
              <a:t> </a:t>
            </a:r>
            <a:r>
              <a:rPr lang="ko-KR" altLang="ko-KR" dirty="0" err="1"/>
              <a:t>across</a:t>
            </a:r>
            <a:r>
              <a:rPr lang="ko-KR" altLang="ko-KR" dirty="0"/>
              <a:t> </a:t>
            </a:r>
            <a:r>
              <a:rPr lang="ko-KR" altLang="ko-KR" dirty="0" err="1"/>
              <a:t>multiple</a:t>
            </a:r>
            <a:r>
              <a:rPr lang="ko-KR" altLang="ko-KR" dirty="0"/>
              <a:t> </a:t>
            </a:r>
            <a:r>
              <a:rPr lang="ko-KR" altLang="ko-KR" dirty="0" err="1"/>
              <a:t>abstraction</a:t>
            </a:r>
            <a:r>
              <a:rPr lang="ko-KR" altLang="ko-KR" dirty="0"/>
              <a:t> </a:t>
            </a:r>
            <a:r>
              <a:rPr lang="ko-KR" altLang="ko-KR" dirty="0" err="1"/>
              <a:t>levels</a:t>
            </a:r>
            <a:r>
              <a:rPr lang="ko-KR" altLang="ko-KR" dirty="0"/>
              <a:t>, </a:t>
            </a:r>
            <a:r>
              <a:rPr lang="ko-KR" altLang="ko-KR" dirty="0" err="1"/>
              <a:t>not</a:t>
            </a:r>
            <a:r>
              <a:rPr lang="ko-KR" altLang="ko-KR" dirty="0"/>
              <a:t> </a:t>
            </a:r>
            <a:r>
              <a:rPr lang="ko-KR" altLang="ko-KR" dirty="0" err="1"/>
              <a:t>only</a:t>
            </a:r>
            <a:r>
              <a:rPr lang="ko-KR" altLang="ko-KR" dirty="0"/>
              <a:t> </a:t>
            </a:r>
            <a:r>
              <a:rPr lang="ko-KR" altLang="ko-KR" dirty="0" err="1"/>
              <a:t>at</a:t>
            </a:r>
            <a:r>
              <a:rPr lang="ko-KR" altLang="ko-KR" dirty="0"/>
              <a:t> </a:t>
            </a:r>
            <a:r>
              <a:rPr lang="ko-KR" altLang="ko-KR" dirty="0" err="1"/>
              <a:t>the</a:t>
            </a:r>
            <a:r>
              <a:rPr lang="ko-KR" altLang="ko-KR" dirty="0"/>
              <a:t> </a:t>
            </a:r>
            <a:r>
              <a:rPr lang="ko-KR" altLang="ko-KR" dirty="0" err="1"/>
              <a:t>component</a:t>
            </a:r>
            <a:r>
              <a:rPr lang="ko-KR" altLang="ko-KR" dirty="0"/>
              <a:t> </a:t>
            </a:r>
            <a:r>
              <a:rPr lang="ko-KR" altLang="ko-KR" dirty="0" err="1"/>
              <a:t>level</a:t>
            </a:r>
            <a:r>
              <a:rPr lang="ko-KR" altLang="ko-KR" dirty="0"/>
              <a:t>. (표 가리키며) The </a:t>
            </a:r>
            <a:r>
              <a:rPr lang="ko-KR" altLang="ko-KR" dirty="0" err="1"/>
              <a:t>table</a:t>
            </a:r>
            <a:r>
              <a:rPr lang="ko-KR" altLang="ko-KR" dirty="0"/>
              <a:t> </a:t>
            </a:r>
            <a:r>
              <a:rPr lang="ko-KR" altLang="ko-KR" dirty="0" err="1"/>
              <a:t>shows</a:t>
            </a:r>
            <a:r>
              <a:rPr lang="ko-KR" altLang="ko-KR" dirty="0"/>
              <a:t> </a:t>
            </a:r>
            <a:r>
              <a:rPr lang="ko-KR" altLang="ko-KR" dirty="0" err="1"/>
              <a:t>representative</a:t>
            </a:r>
            <a:r>
              <a:rPr lang="ko-KR" altLang="ko-KR" dirty="0"/>
              <a:t> </a:t>
            </a:r>
            <a:r>
              <a:rPr lang="ko-KR" altLang="ko-KR" dirty="0" err="1"/>
              <a:t>formulations</a:t>
            </a:r>
            <a:r>
              <a:rPr lang="ko-KR" altLang="ko-KR" dirty="0"/>
              <a:t> </a:t>
            </a:r>
            <a:r>
              <a:rPr lang="ko-KR" altLang="ko-KR" dirty="0" err="1"/>
              <a:t>along</a:t>
            </a:r>
            <a:r>
              <a:rPr lang="ko-KR" altLang="ko-KR" dirty="0"/>
              <a:t> </a:t>
            </a:r>
            <a:r>
              <a:rPr lang="ko-KR" altLang="ko-KR" dirty="0" err="1"/>
              <a:t>the</a:t>
            </a:r>
            <a:r>
              <a:rPr lang="ko-KR" altLang="ko-KR" dirty="0"/>
              <a:t> </a:t>
            </a:r>
            <a:r>
              <a:rPr lang="ko-KR" altLang="ko-KR" dirty="0" err="1"/>
              <a:t>energy</a:t>
            </a:r>
            <a:r>
              <a:rPr lang="ko-KR" altLang="ko-KR" dirty="0"/>
              <a:t> </a:t>
            </a:r>
            <a:r>
              <a:rPr lang="ko-KR" altLang="ko-KR" dirty="0" err="1"/>
              <a:t>conversion</a:t>
            </a:r>
            <a:r>
              <a:rPr lang="ko-KR" altLang="ko-KR" dirty="0"/>
              <a:t> </a:t>
            </a:r>
            <a:r>
              <a:rPr lang="ko-KR" altLang="ko-KR" dirty="0" err="1"/>
              <a:t>path</a:t>
            </a:r>
            <a:r>
              <a:rPr lang="ko-KR" altLang="ko-KR" dirty="0"/>
              <a:t>, </a:t>
            </a:r>
            <a:r>
              <a:rPr lang="ko-KR" altLang="ko-KR" dirty="0" err="1"/>
              <a:t>which</a:t>
            </a:r>
            <a:r>
              <a:rPr lang="ko-KR" altLang="ko-KR" dirty="0"/>
              <a:t> </a:t>
            </a:r>
            <a:r>
              <a:rPr lang="ko-KR" altLang="ko-KR" dirty="0" err="1"/>
              <a:t>is</a:t>
            </a:r>
            <a:r>
              <a:rPr lang="ko-KR" altLang="ko-KR" dirty="0"/>
              <a:t> </a:t>
            </a:r>
            <a:r>
              <a:rPr lang="ko-KR" altLang="ko-KR" dirty="0" err="1"/>
              <a:t>the</a:t>
            </a:r>
            <a:r>
              <a:rPr lang="ko-KR" altLang="ko-KR" dirty="0"/>
              <a:t> </a:t>
            </a:r>
            <a:r>
              <a:rPr lang="ko-KR" altLang="ko-KR" dirty="0" err="1"/>
              <a:t>scope</a:t>
            </a:r>
            <a:r>
              <a:rPr lang="ko-KR" altLang="ko-KR" dirty="0"/>
              <a:t> of </a:t>
            </a:r>
            <a:r>
              <a:rPr lang="ko-KR" altLang="ko-KR" dirty="0" err="1"/>
              <a:t>our</a:t>
            </a:r>
            <a:r>
              <a:rPr lang="ko-KR" altLang="ko-KR" dirty="0"/>
              <a:t> </a:t>
            </a:r>
            <a:r>
              <a:rPr lang="ko-KR" altLang="ko-KR" dirty="0" err="1"/>
              <a:t>preliminary</a:t>
            </a:r>
            <a:r>
              <a:rPr lang="ko-KR" altLang="ko-KR" dirty="0"/>
              <a:t> </a:t>
            </a:r>
            <a:r>
              <a:rPr lang="ko-KR" altLang="ko-KR" dirty="0" err="1"/>
              <a:t>case</a:t>
            </a:r>
            <a:r>
              <a:rPr lang="ko-KR" altLang="ko-KR" dirty="0"/>
              <a:t> </a:t>
            </a:r>
            <a:r>
              <a:rPr lang="ko-KR" altLang="ko-KR" dirty="0" err="1"/>
              <a:t>study</a:t>
            </a:r>
            <a:r>
              <a:rPr lang="ko-KR" altLang="ko-KR" dirty="0"/>
              <a:t> — </a:t>
            </a:r>
            <a:r>
              <a:rPr lang="ko-KR" altLang="ko-KR" dirty="0" err="1"/>
              <a:t>for</a:t>
            </a:r>
            <a:r>
              <a:rPr lang="ko-KR" altLang="ko-KR" dirty="0"/>
              <a:t> </a:t>
            </a:r>
            <a:r>
              <a:rPr lang="ko-KR" altLang="ko-KR" dirty="0" err="1"/>
              <a:t>example</a:t>
            </a:r>
            <a:r>
              <a:rPr lang="ko-KR" altLang="ko-KR" dirty="0"/>
              <a:t>, </a:t>
            </a:r>
            <a:r>
              <a:rPr lang="ko-KR" altLang="ko-KR" dirty="0" err="1"/>
              <a:t>steam</a:t>
            </a:r>
            <a:r>
              <a:rPr lang="ko-KR" altLang="ko-KR" dirty="0"/>
              <a:t> </a:t>
            </a:r>
            <a:r>
              <a:rPr lang="ko-KR" altLang="ko-KR" dirty="0" err="1"/>
              <a:t>generation</a:t>
            </a:r>
            <a:r>
              <a:rPr lang="ko-KR" altLang="ko-KR" dirty="0"/>
              <a:t> </a:t>
            </a:r>
            <a:r>
              <a:rPr lang="ko-KR" altLang="ko-KR" dirty="0" err="1"/>
              <a:t>is</a:t>
            </a:r>
            <a:r>
              <a:rPr lang="ko-KR" altLang="ko-KR" dirty="0"/>
              <a:t> </a:t>
            </a:r>
            <a:r>
              <a:rPr lang="ko-KR" altLang="ko-KR" dirty="0" err="1"/>
              <a:t>maintained</a:t>
            </a:r>
            <a:r>
              <a:rPr lang="ko-KR" altLang="ko-KR" dirty="0"/>
              <a:t> </a:t>
            </a:r>
            <a:r>
              <a:rPr lang="ko-KR" altLang="ko-KR" dirty="0" err="1"/>
              <a:t>when</a:t>
            </a:r>
            <a:r>
              <a:rPr lang="ko-KR" altLang="ko-KR" dirty="0"/>
              <a:t> </a:t>
            </a:r>
            <a:r>
              <a:rPr lang="ko-KR" altLang="ko-KR" dirty="0" err="1"/>
              <a:t>the</a:t>
            </a:r>
            <a:r>
              <a:rPr lang="ko-KR" altLang="ko-KR" dirty="0"/>
              <a:t> </a:t>
            </a:r>
            <a:r>
              <a:rPr lang="ko-KR" altLang="ko-KR" dirty="0" err="1"/>
              <a:t>feedwater</a:t>
            </a:r>
            <a:r>
              <a:rPr lang="ko-KR" altLang="ko-KR" dirty="0"/>
              <a:t> and </a:t>
            </a:r>
            <a:r>
              <a:rPr lang="ko-KR" altLang="ko-KR" dirty="0" err="1"/>
              <a:t>steam</a:t>
            </a:r>
            <a:r>
              <a:rPr lang="ko-KR" altLang="ko-KR" dirty="0"/>
              <a:t> </a:t>
            </a:r>
            <a:r>
              <a:rPr lang="ko-KR" altLang="ko-KR" dirty="0" err="1"/>
              <a:t>flows</a:t>
            </a:r>
            <a:r>
              <a:rPr lang="ko-KR" altLang="ko-KR" dirty="0"/>
              <a:t> of </a:t>
            </a:r>
            <a:r>
              <a:rPr lang="ko-KR" altLang="ko-KR" dirty="0" err="1"/>
              <a:t>each</a:t>
            </a:r>
            <a:r>
              <a:rPr lang="ko-KR" altLang="ko-KR" dirty="0"/>
              <a:t> </a:t>
            </a:r>
            <a:r>
              <a:rPr lang="ko-KR" altLang="ko-KR" dirty="0" err="1"/>
              <a:t>steam</a:t>
            </a:r>
            <a:r>
              <a:rPr lang="ko-KR" altLang="ko-KR" dirty="0"/>
              <a:t> </a:t>
            </a:r>
            <a:r>
              <a:rPr lang="ko-KR" altLang="ko-KR" dirty="0" err="1"/>
              <a:t>generator</a:t>
            </a:r>
            <a:r>
              <a:rPr lang="ko-KR" altLang="ko-KR" dirty="0"/>
              <a:t> </a:t>
            </a:r>
            <a:r>
              <a:rPr lang="ko-KR" altLang="ko-KR" dirty="0" err="1"/>
              <a:t>stay</a:t>
            </a:r>
            <a:r>
              <a:rPr lang="ko-KR" altLang="ko-KR" dirty="0"/>
              <a:t> </a:t>
            </a:r>
            <a:r>
              <a:rPr lang="ko-KR" altLang="ko-KR" dirty="0" err="1"/>
              <a:t>balanced</a:t>
            </a:r>
            <a:r>
              <a:rPr lang="ko-KR" altLang="ko-KR" dirty="0"/>
              <a:t> </a:t>
            </a:r>
            <a:r>
              <a:rPr lang="ko-KR" altLang="ko-KR" dirty="0" err="1"/>
              <a:t>within</a:t>
            </a:r>
            <a:r>
              <a:rPr lang="ko-KR" altLang="ko-KR" dirty="0"/>
              <a:t> </a:t>
            </a:r>
            <a:r>
              <a:rPr lang="ko-KR" altLang="ko-KR" dirty="0" err="1"/>
              <a:t>epsilon</a:t>
            </a:r>
            <a:r>
              <a:rPr lang="ko-KR" altLang="ko-KR" dirty="0"/>
              <a:t>.</a:t>
            </a:r>
            <a:endParaRPr lang="ko-KR" altLang="en-US" dirty="0"/>
          </a:p>
        </p:txBody>
      </p:sp>
      <p:sp>
        <p:nvSpPr>
          <p:cNvPr id="4" name="슬라이드 번호 개체 틀 3">
            <a:extLst>
              <a:ext uri="{FF2B5EF4-FFF2-40B4-BE49-F238E27FC236}">
                <a16:creationId xmlns:a16="http://schemas.microsoft.com/office/drawing/2014/main" id="{AF612983-3C9F-396F-6EBA-3D3765DDF8E3}"/>
              </a:ext>
            </a:extLst>
          </p:cNvPr>
          <p:cNvSpPr>
            <a:spLocks noGrp="1"/>
          </p:cNvSpPr>
          <p:nvPr>
            <p:ph type="sldNum" sz="quarter" idx="10"/>
          </p:nvPr>
        </p:nvSpPr>
        <p:spPr/>
        <p:txBody>
          <a:bodyPr/>
          <a:lstStyle/>
          <a:p>
            <a:fld id="{FEF5B15E-7FC0-4E0C-92BC-83FE38EC4896}" type="slidenum">
              <a:rPr lang="ko-KR" altLang="en-US" smtClean="0"/>
              <a:t>14</a:t>
            </a:fld>
            <a:endParaRPr lang="ko-KR" altLang="en-US"/>
          </a:p>
        </p:txBody>
      </p:sp>
    </p:spTree>
    <p:extLst>
      <p:ext uri="{BB962C8B-B14F-4D97-AF65-F5344CB8AC3E}">
        <p14:creationId xmlns:p14="http://schemas.microsoft.com/office/powerpoint/2010/main" val="1818858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516E8-4EA2-64F8-8BE4-2CF9B44B127A}"/>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EBF9898-D8D0-2804-2D72-906BB222390A}"/>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272A5242-0785-AEF5-E7FC-2716A8C8144C}"/>
              </a:ext>
            </a:extLst>
          </p:cNvPr>
          <p:cNvSpPr>
            <a:spLocks noGrp="1"/>
          </p:cNvSpPr>
          <p:nvPr>
            <p:ph type="body" idx="1"/>
          </p:nvPr>
        </p:nvSpPr>
        <p:spPr/>
        <p:txBody>
          <a:bodyPr/>
          <a:lstStyle/>
          <a:p>
            <a:r>
              <a:rPr lang="ko-KR" altLang="ko-KR" dirty="0" err="1"/>
              <a:t>Now</a:t>
            </a:r>
            <a:r>
              <a:rPr lang="ko-KR" altLang="ko-KR" dirty="0"/>
              <a:t>, </a:t>
            </a:r>
            <a:r>
              <a:rPr lang="ko-KR" altLang="ko-KR" dirty="0" err="1"/>
              <a:t>the</a:t>
            </a:r>
            <a:r>
              <a:rPr lang="ko-KR" altLang="ko-KR" dirty="0"/>
              <a:t> </a:t>
            </a:r>
            <a:r>
              <a:rPr lang="ko-KR" altLang="ko-KR" dirty="0" err="1"/>
              <a:t>second</a:t>
            </a:r>
            <a:r>
              <a:rPr lang="ko-KR" altLang="ko-KR" dirty="0"/>
              <a:t> </a:t>
            </a:r>
            <a:r>
              <a:rPr lang="ko-KR" altLang="ko-KR" dirty="0" err="1"/>
              <a:t>stage</a:t>
            </a:r>
            <a:r>
              <a:rPr lang="ko-KR" altLang="ko-KR" dirty="0"/>
              <a:t>: </a:t>
            </a:r>
            <a:r>
              <a:rPr lang="ko-KR" altLang="ko-KR" dirty="0" err="1"/>
              <a:t>the</a:t>
            </a:r>
            <a:r>
              <a:rPr lang="ko-KR" altLang="ko-KR" dirty="0"/>
              <a:t> </a:t>
            </a:r>
            <a:r>
              <a:rPr lang="ko-KR" altLang="ko-KR" dirty="0" err="1"/>
              <a:t>reinforcement</a:t>
            </a:r>
            <a:r>
              <a:rPr lang="ko-KR" altLang="ko-KR" dirty="0"/>
              <a:t> </a:t>
            </a:r>
            <a:r>
              <a:rPr lang="ko-KR" altLang="ko-KR" dirty="0" err="1"/>
              <a:t>learning</a:t>
            </a:r>
            <a:r>
              <a:rPr lang="ko-KR" altLang="ko-KR" dirty="0"/>
              <a:t> </a:t>
            </a:r>
            <a:r>
              <a:rPr lang="ko-KR" altLang="ko-KR" dirty="0" err="1"/>
              <a:t>design</a:t>
            </a:r>
            <a:r>
              <a:rPr lang="ko-KR" altLang="ko-KR" dirty="0"/>
              <a:t>.</a:t>
            </a:r>
            <a:endParaRPr kumimoji="1" lang="ko-KR" altLang="en-US" dirty="0"/>
          </a:p>
        </p:txBody>
      </p:sp>
      <p:sp>
        <p:nvSpPr>
          <p:cNvPr id="4" name="슬라이드 번호 개체 틀 3">
            <a:extLst>
              <a:ext uri="{FF2B5EF4-FFF2-40B4-BE49-F238E27FC236}">
                <a16:creationId xmlns:a16="http://schemas.microsoft.com/office/drawing/2014/main" id="{72CC0FDB-26DB-B63A-0674-7FB6484F7FC2}"/>
              </a:ext>
            </a:extLst>
          </p:cNvPr>
          <p:cNvSpPr>
            <a:spLocks noGrp="1"/>
          </p:cNvSpPr>
          <p:nvPr>
            <p:ph type="sldNum" sz="quarter" idx="5"/>
          </p:nvPr>
        </p:nvSpPr>
        <p:spPr/>
        <p:txBody>
          <a:bodyPr/>
          <a:lstStyle/>
          <a:p>
            <a:fld id="{FEF5B15E-7FC0-4E0C-92BC-83FE38EC4896}" type="slidenum">
              <a:rPr lang="ko-KR" altLang="en-US" smtClean="0"/>
              <a:t>15</a:t>
            </a:fld>
            <a:endParaRPr lang="ko-KR" altLang="en-US"/>
          </a:p>
        </p:txBody>
      </p:sp>
    </p:spTree>
    <p:extLst>
      <p:ext uri="{BB962C8B-B14F-4D97-AF65-F5344CB8AC3E}">
        <p14:creationId xmlns:p14="http://schemas.microsoft.com/office/powerpoint/2010/main" val="2552551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90766-1E28-B1D5-0CF9-8B917D5F3405}"/>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9235E90B-1CB3-0A04-E701-F42413346BD0}"/>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7369B86-10DC-A7B3-F76B-71D16A51CAF6}"/>
              </a:ext>
            </a:extLst>
          </p:cNvPr>
          <p:cNvSpPr>
            <a:spLocks noGrp="1"/>
          </p:cNvSpPr>
          <p:nvPr>
            <p:ph type="body" idx="1"/>
          </p:nvPr>
        </p:nvSpPr>
        <p:spPr/>
        <p:txBody>
          <a:bodyPr/>
          <a:lstStyle/>
          <a:p>
            <a:pPr latinLnBrk="1"/>
            <a:r>
              <a:rPr lang="ko-KR" altLang="ko-KR" dirty="0" err="1"/>
              <a:t>Why</a:t>
            </a:r>
            <a:r>
              <a:rPr lang="ko-KR" altLang="ko-KR" dirty="0"/>
              <a:t> </a:t>
            </a:r>
            <a:r>
              <a:rPr lang="ko-KR" altLang="ko-KR" dirty="0" err="1"/>
              <a:t>a</a:t>
            </a:r>
            <a:r>
              <a:rPr lang="ko-KR" altLang="ko-KR" dirty="0"/>
              <a:t> </a:t>
            </a:r>
            <a:r>
              <a:rPr lang="ko-KR" altLang="ko-KR" dirty="0" err="1"/>
              <a:t>hierarchical</a:t>
            </a:r>
            <a:r>
              <a:rPr lang="ko-KR" altLang="ko-KR" dirty="0"/>
              <a:t> </a:t>
            </a:r>
            <a:r>
              <a:rPr lang="ko-KR" altLang="ko-KR" dirty="0" err="1"/>
              <a:t>multi-agent</a:t>
            </a:r>
            <a:r>
              <a:rPr lang="ko-KR" altLang="ko-KR" dirty="0"/>
              <a:t> </a:t>
            </a:r>
            <a:r>
              <a:rPr lang="ko-KR" altLang="ko-KR" dirty="0" err="1"/>
              <a:t>approach</a:t>
            </a:r>
            <a:r>
              <a:rPr lang="ko-KR" altLang="ko-KR" dirty="0"/>
              <a:t>? </a:t>
            </a:r>
            <a:r>
              <a:rPr lang="ko-KR" altLang="ko-KR" dirty="0" err="1"/>
              <a:t>A</a:t>
            </a:r>
            <a:r>
              <a:rPr lang="ko-KR" altLang="ko-KR" dirty="0"/>
              <a:t> </a:t>
            </a:r>
            <a:r>
              <a:rPr lang="ko-KR" altLang="ko-KR" dirty="0" err="1"/>
              <a:t>single</a:t>
            </a:r>
            <a:r>
              <a:rPr lang="ko-KR" altLang="ko-KR" dirty="0"/>
              <a:t> RL </a:t>
            </a:r>
            <a:r>
              <a:rPr lang="ko-KR" altLang="ko-KR" dirty="0" err="1"/>
              <a:t>agent</a:t>
            </a:r>
            <a:r>
              <a:rPr lang="ko-KR" altLang="ko-KR" dirty="0"/>
              <a:t> </a:t>
            </a:r>
            <a:r>
              <a:rPr lang="ko-KR" altLang="ko-KR" dirty="0" err="1"/>
              <a:t>becomes</a:t>
            </a:r>
            <a:r>
              <a:rPr lang="ko-KR" altLang="ko-KR" dirty="0"/>
              <a:t> </a:t>
            </a:r>
            <a:r>
              <a:rPr lang="ko-KR" altLang="ko-KR" dirty="0" err="1"/>
              <a:t>intractable</a:t>
            </a:r>
            <a:r>
              <a:rPr lang="ko-KR" altLang="ko-KR" dirty="0"/>
              <a:t> </a:t>
            </a:r>
            <a:r>
              <a:rPr lang="ko-KR" altLang="ko-KR" dirty="0" err="1"/>
              <a:t>in</a:t>
            </a:r>
            <a:r>
              <a:rPr lang="ko-KR" altLang="ko-KR" dirty="0"/>
              <a:t> </a:t>
            </a:r>
            <a:r>
              <a:rPr lang="ko-KR" altLang="ko-KR" dirty="0" err="1"/>
              <a:t>a</a:t>
            </a:r>
            <a:r>
              <a:rPr lang="ko-KR" altLang="ko-KR" dirty="0"/>
              <a:t> </a:t>
            </a:r>
            <a:r>
              <a:rPr lang="ko-KR" altLang="ko-KR" dirty="0" err="1"/>
              <a:t>multi-system</a:t>
            </a:r>
            <a:r>
              <a:rPr lang="ko-KR" altLang="ko-KR" dirty="0"/>
              <a:t> </a:t>
            </a:r>
            <a:r>
              <a:rPr lang="ko-KR" altLang="ko-KR" dirty="0" err="1"/>
              <a:t>environment</a:t>
            </a:r>
            <a:r>
              <a:rPr lang="ko-KR" altLang="ko-KR" dirty="0"/>
              <a:t> </a:t>
            </a:r>
            <a:r>
              <a:rPr lang="ko-KR" altLang="ko-KR" dirty="0" err="1"/>
              <a:t>like</a:t>
            </a:r>
            <a:r>
              <a:rPr lang="ko-KR" altLang="ko-KR" dirty="0"/>
              <a:t> </a:t>
            </a:r>
            <a:r>
              <a:rPr lang="ko-KR" altLang="ko-KR" dirty="0" err="1"/>
              <a:t>the</a:t>
            </a:r>
            <a:r>
              <a:rPr lang="ko-KR" altLang="ko-KR" dirty="0"/>
              <a:t> </a:t>
            </a:r>
            <a:r>
              <a:rPr lang="ko-KR" altLang="ko-KR" dirty="0" err="1"/>
              <a:t>iPWR</a:t>
            </a:r>
            <a:r>
              <a:rPr lang="ko-KR" altLang="ko-KR" dirty="0"/>
              <a:t>, </a:t>
            </a:r>
            <a:r>
              <a:rPr lang="ko-KR" altLang="ko-KR" dirty="0" err="1"/>
              <a:t>where</a:t>
            </a:r>
            <a:r>
              <a:rPr lang="ko-KR" altLang="ko-KR" dirty="0"/>
              <a:t> </a:t>
            </a:r>
            <a:r>
              <a:rPr lang="ko-KR" altLang="ko-KR" dirty="0" err="1"/>
              <a:t>the</a:t>
            </a:r>
            <a:r>
              <a:rPr lang="ko-KR" altLang="ko-KR" dirty="0"/>
              <a:t> </a:t>
            </a:r>
            <a:r>
              <a:rPr lang="ko-KR" altLang="ko-KR" dirty="0" err="1"/>
              <a:t>joint</a:t>
            </a:r>
            <a:r>
              <a:rPr lang="ko-KR" altLang="ko-KR" dirty="0"/>
              <a:t> </a:t>
            </a:r>
            <a:r>
              <a:rPr lang="ko-KR" altLang="ko-KR" dirty="0" err="1"/>
              <a:t>action</a:t>
            </a:r>
            <a:r>
              <a:rPr lang="ko-KR" altLang="ko-KR" dirty="0"/>
              <a:t> </a:t>
            </a:r>
            <a:r>
              <a:rPr lang="ko-KR" altLang="ko-KR" dirty="0" err="1"/>
              <a:t>space</a:t>
            </a:r>
            <a:r>
              <a:rPr lang="ko-KR" altLang="ko-KR" dirty="0"/>
              <a:t> </a:t>
            </a:r>
            <a:r>
              <a:rPr lang="ko-KR" altLang="ko-KR" dirty="0" err="1"/>
              <a:t>is</a:t>
            </a:r>
            <a:r>
              <a:rPr lang="ko-KR" altLang="ko-KR" dirty="0"/>
              <a:t> </a:t>
            </a:r>
            <a:r>
              <a:rPr lang="ko-KR" altLang="ko-KR" dirty="0" err="1"/>
              <a:t>high-dimensional</a:t>
            </a:r>
            <a:r>
              <a:rPr lang="ko-KR" altLang="ko-KR" dirty="0"/>
              <a:t>. </a:t>
            </a:r>
            <a:r>
              <a:rPr lang="ko-KR" altLang="ko-KR" dirty="0" err="1"/>
              <a:t>Multi-agent</a:t>
            </a:r>
            <a:r>
              <a:rPr lang="ko-KR" altLang="ko-KR" dirty="0"/>
              <a:t> RL </a:t>
            </a:r>
            <a:r>
              <a:rPr lang="ko-KR" altLang="ko-KR" dirty="0" err="1"/>
              <a:t>solves</a:t>
            </a:r>
            <a:r>
              <a:rPr lang="ko-KR" altLang="ko-KR" dirty="0"/>
              <a:t> </a:t>
            </a:r>
            <a:r>
              <a:rPr lang="ko-KR" altLang="ko-KR" dirty="0" err="1"/>
              <a:t>part</a:t>
            </a:r>
            <a:r>
              <a:rPr lang="ko-KR" altLang="ko-KR" dirty="0"/>
              <a:t> of </a:t>
            </a:r>
            <a:r>
              <a:rPr lang="ko-KR" altLang="ko-KR" dirty="0" err="1"/>
              <a:t>this</a:t>
            </a:r>
            <a:r>
              <a:rPr lang="ko-KR" altLang="ko-KR" dirty="0"/>
              <a:t> </a:t>
            </a:r>
            <a:r>
              <a:rPr lang="ko-KR" altLang="ko-KR" dirty="0" err="1"/>
              <a:t>by</a:t>
            </a:r>
            <a:r>
              <a:rPr lang="ko-KR" altLang="ko-KR" dirty="0"/>
              <a:t> </a:t>
            </a:r>
            <a:r>
              <a:rPr lang="ko-KR" altLang="ko-KR" dirty="0" err="1"/>
              <a:t>distributing</a:t>
            </a:r>
            <a:r>
              <a:rPr lang="ko-KR" altLang="ko-KR" dirty="0"/>
              <a:t> </a:t>
            </a:r>
            <a:r>
              <a:rPr lang="ko-KR" altLang="ko-KR" dirty="0" err="1"/>
              <a:t>control</a:t>
            </a:r>
            <a:r>
              <a:rPr lang="ko-KR" altLang="ko-KR" dirty="0"/>
              <a:t> </a:t>
            </a:r>
            <a:r>
              <a:rPr lang="ko-KR" altLang="ko-KR" dirty="0" err="1"/>
              <a:t>across</a:t>
            </a:r>
            <a:r>
              <a:rPr lang="ko-KR" altLang="ko-KR" dirty="0"/>
              <a:t> </a:t>
            </a:r>
            <a:r>
              <a:rPr lang="ko-KR" altLang="ko-KR" dirty="0" err="1"/>
              <a:t>cooperative</a:t>
            </a:r>
            <a:r>
              <a:rPr lang="ko-KR" altLang="ko-KR" dirty="0"/>
              <a:t> </a:t>
            </a:r>
            <a:r>
              <a:rPr lang="ko-KR" altLang="ko-KR" dirty="0" err="1"/>
              <a:t>agents</a:t>
            </a:r>
            <a:r>
              <a:rPr lang="ko-KR" altLang="ko-KR" dirty="0"/>
              <a:t>, </a:t>
            </a:r>
            <a:r>
              <a:rPr lang="ko-KR" altLang="ko-KR" dirty="0" err="1"/>
              <a:t>each</a:t>
            </a:r>
            <a:r>
              <a:rPr lang="ko-KR" altLang="ko-KR" dirty="0"/>
              <a:t> </a:t>
            </a:r>
            <a:r>
              <a:rPr lang="ko-KR" altLang="ko-KR" dirty="0" err="1"/>
              <a:t>responsible</a:t>
            </a:r>
            <a:r>
              <a:rPr lang="ko-KR" altLang="ko-KR" dirty="0"/>
              <a:t> </a:t>
            </a:r>
            <a:r>
              <a:rPr lang="ko-KR" altLang="ko-KR" dirty="0" err="1"/>
              <a:t>for</a:t>
            </a:r>
            <a:r>
              <a:rPr lang="ko-KR" altLang="ko-KR" dirty="0"/>
              <a:t> </a:t>
            </a:r>
            <a:r>
              <a:rPr lang="ko-KR" altLang="ko-KR" dirty="0" err="1"/>
              <a:t>a</a:t>
            </a:r>
            <a:r>
              <a:rPr lang="ko-KR" altLang="ko-KR" dirty="0"/>
              <a:t> </a:t>
            </a:r>
            <a:r>
              <a:rPr lang="ko-KR" altLang="ko-KR" dirty="0" err="1"/>
              <a:t>subset</a:t>
            </a:r>
            <a:r>
              <a:rPr lang="ko-KR" altLang="ko-KR" dirty="0"/>
              <a:t> of </a:t>
            </a:r>
            <a:r>
              <a:rPr lang="ko-KR" altLang="ko-KR" dirty="0" err="1"/>
              <a:t>the</a:t>
            </a:r>
            <a:r>
              <a:rPr lang="ko-KR" altLang="ko-KR" dirty="0"/>
              <a:t> </a:t>
            </a:r>
            <a:r>
              <a:rPr lang="ko-KR" altLang="ko-KR" dirty="0" err="1"/>
              <a:t>actions</a:t>
            </a:r>
            <a:r>
              <a:rPr lang="ko-KR" altLang="ko-KR" dirty="0"/>
              <a:t>. </a:t>
            </a:r>
            <a:r>
              <a:rPr lang="ko-KR" altLang="ko-KR" dirty="0" err="1"/>
              <a:t>Hierarchical</a:t>
            </a:r>
            <a:r>
              <a:rPr lang="ko-KR" altLang="ko-KR" dirty="0"/>
              <a:t> RL </a:t>
            </a:r>
            <a:r>
              <a:rPr lang="ko-KR" altLang="ko-KR" dirty="0" err="1"/>
              <a:t>adds</a:t>
            </a:r>
            <a:r>
              <a:rPr lang="ko-KR" altLang="ko-KR" dirty="0"/>
              <a:t> </a:t>
            </a:r>
            <a:r>
              <a:rPr lang="ko-KR" altLang="ko-KR" dirty="0" err="1"/>
              <a:t>a</a:t>
            </a:r>
            <a:r>
              <a:rPr lang="ko-KR" altLang="ko-KR" dirty="0"/>
              <a:t> </a:t>
            </a:r>
            <a:r>
              <a:rPr lang="ko-KR" altLang="ko-KR" dirty="0" err="1"/>
              <a:t>goal-conditioned</a:t>
            </a:r>
            <a:r>
              <a:rPr lang="ko-KR" altLang="ko-KR" dirty="0"/>
              <a:t> </a:t>
            </a:r>
            <a:r>
              <a:rPr lang="ko-KR" altLang="ko-KR" dirty="0" err="1"/>
              <a:t>structure</a:t>
            </a:r>
            <a:r>
              <a:rPr lang="ko-KR" altLang="ko-KR" dirty="0"/>
              <a:t>, </a:t>
            </a:r>
            <a:r>
              <a:rPr lang="ko-KR" altLang="ko-KR" dirty="0" err="1"/>
              <a:t>where</a:t>
            </a:r>
            <a:r>
              <a:rPr lang="ko-KR" altLang="ko-KR" dirty="0"/>
              <a:t> </a:t>
            </a:r>
            <a:r>
              <a:rPr lang="ko-KR" altLang="ko-KR" dirty="0" err="1"/>
              <a:t>upper-level</a:t>
            </a:r>
            <a:r>
              <a:rPr lang="ko-KR" altLang="ko-KR" dirty="0"/>
              <a:t> </a:t>
            </a:r>
            <a:r>
              <a:rPr lang="ko-KR" altLang="ko-KR" dirty="0" err="1"/>
              <a:t>agents</a:t>
            </a:r>
            <a:r>
              <a:rPr lang="ko-KR" altLang="ko-KR" dirty="0"/>
              <a:t> </a:t>
            </a:r>
            <a:r>
              <a:rPr lang="ko-KR" altLang="ko-KR" dirty="0" err="1"/>
              <a:t>set</a:t>
            </a:r>
            <a:r>
              <a:rPr lang="ko-KR" altLang="ko-KR" dirty="0"/>
              <a:t> </a:t>
            </a:r>
            <a:r>
              <a:rPr lang="ko-KR" altLang="ko-KR" dirty="0" err="1"/>
              <a:t>subgoals</a:t>
            </a:r>
            <a:r>
              <a:rPr lang="ko-KR" altLang="ko-KR" dirty="0"/>
              <a:t> and </a:t>
            </a:r>
            <a:r>
              <a:rPr lang="ko-KR" altLang="ko-KR" dirty="0" err="1"/>
              <a:t>lower-level</a:t>
            </a:r>
            <a:r>
              <a:rPr lang="ko-KR" altLang="ko-KR" dirty="0"/>
              <a:t> </a:t>
            </a:r>
            <a:r>
              <a:rPr lang="ko-KR" altLang="ko-KR" dirty="0" err="1"/>
              <a:t>agents</a:t>
            </a:r>
            <a:r>
              <a:rPr lang="ko-KR" altLang="ko-KR" dirty="0"/>
              <a:t> </a:t>
            </a:r>
            <a:r>
              <a:rPr lang="ko-KR" altLang="ko-KR" dirty="0" err="1"/>
              <a:t>act</a:t>
            </a:r>
            <a:r>
              <a:rPr lang="ko-KR" altLang="ko-KR" dirty="0"/>
              <a:t> </a:t>
            </a:r>
            <a:r>
              <a:rPr lang="ko-KR" altLang="ko-KR" dirty="0" err="1"/>
              <a:t>to</a:t>
            </a:r>
            <a:r>
              <a:rPr lang="ko-KR" altLang="ko-KR" dirty="0"/>
              <a:t> </a:t>
            </a:r>
            <a:r>
              <a:rPr lang="ko-KR" altLang="ko-KR" dirty="0" err="1"/>
              <a:t>achieve</a:t>
            </a:r>
            <a:r>
              <a:rPr lang="ko-KR" altLang="ko-KR" dirty="0"/>
              <a:t> </a:t>
            </a:r>
            <a:r>
              <a:rPr lang="ko-KR" altLang="ko-KR" dirty="0" err="1"/>
              <a:t>them</a:t>
            </a:r>
            <a:r>
              <a:rPr lang="ko-KR" altLang="ko-KR" dirty="0"/>
              <a:t>. (그림 가리키며) H-MARL </a:t>
            </a:r>
            <a:r>
              <a:rPr lang="ko-KR" altLang="ko-KR" dirty="0" err="1"/>
              <a:t>combines</a:t>
            </a:r>
            <a:r>
              <a:rPr lang="ko-KR" altLang="ko-KR" dirty="0"/>
              <a:t> </a:t>
            </a:r>
            <a:r>
              <a:rPr lang="ko-KR" altLang="ko-KR" dirty="0" err="1"/>
              <a:t>both</a:t>
            </a:r>
            <a:r>
              <a:rPr lang="ko-KR" altLang="ko-KR" dirty="0"/>
              <a:t>: </a:t>
            </a:r>
            <a:r>
              <a:rPr lang="ko-KR" altLang="ko-KR" dirty="0" err="1"/>
              <a:t>multiple</a:t>
            </a:r>
            <a:r>
              <a:rPr lang="ko-KR" altLang="ko-KR" dirty="0"/>
              <a:t> </a:t>
            </a:r>
            <a:r>
              <a:rPr lang="ko-KR" altLang="ko-KR" dirty="0" err="1"/>
              <a:t>agents</a:t>
            </a:r>
            <a:r>
              <a:rPr lang="ko-KR" altLang="ko-KR" dirty="0"/>
              <a:t> </a:t>
            </a:r>
            <a:r>
              <a:rPr lang="ko-KR" altLang="ko-KR" dirty="0" err="1"/>
              <a:t>cooperating</a:t>
            </a:r>
            <a:r>
              <a:rPr lang="ko-KR" altLang="ko-KR" dirty="0"/>
              <a:t> </a:t>
            </a:r>
            <a:r>
              <a:rPr lang="ko-KR" altLang="ko-KR" dirty="0" err="1"/>
              <a:t>within</a:t>
            </a:r>
            <a:r>
              <a:rPr lang="ko-KR" altLang="ko-KR" dirty="0"/>
              <a:t> </a:t>
            </a:r>
            <a:r>
              <a:rPr lang="ko-KR" altLang="ko-KR" dirty="0" err="1"/>
              <a:t>a</a:t>
            </a:r>
            <a:r>
              <a:rPr lang="ko-KR" altLang="ko-KR" dirty="0"/>
              <a:t> </a:t>
            </a:r>
            <a:r>
              <a:rPr lang="ko-KR" altLang="ko-KR" dirty="0" err="1"/>
              <a:t>hierarchical</a:t>
            </a:r>
            <a:r>
              <a:rPr lang="ko-KR" altLang="ko-KR" dirty="0"/>
              <a:t> </a:t>
            </a:r>
            <a:r>
              <a:rPr lang="ko-KR" altLang="ko-KR" dirty="0" err="1"/>
              <a:t>goal-means</a:t>
            </a:r>
            <a:r>
              <a:rPr lang="ko-KR" altLang="ko-KR" dirty="0"/>
              <a:t> </a:t>
            </a:r>
            <a:r>
              <a:rPr lang="ko-KR" altLang="ko-KR" dirty="0" err="1"/>
              <a:t>structure</a:t>
            </a:r>
            <a:r>
              <a:rPr lang="ko-KR" altLang="ko-KR" dirty="0"/>
              <a:t> — </a:t>
            </a:r>
            <a:r>
              <a:rPr lang="ko-KR" altLang="ko-KR" dirty="0" err="1"/>
              <a:t>which</a:t>
            </a:r>
            <a:r>
              <a:rPr lang="ko-KR" altLang="ko-KR" dirty="0"/>
              <a:t>, </a:t>
            </a:r>
            <a:r>
              <a:rPr lang="ko-KR" altLang="ko-KR" dirty="0" err="1"/>
              <a:t>as</a:t>
            </a:r>
            <a:r>
              <a:rPr lang="ko-KR" altLang="ko-KR" dirty="0"/>
              <a:t> </a:t>
            </a:r>
            <a:r>
              <a:rPr lang="ko-KR" altLang="ko-KR" dirty="0" err="1"/>
              <a:t>you</a:t>
            </a:r>
            <a:r>
              <a:rPr lang="ko-KR" altLang="ko-KR" dirty="0"/>
              <a:t> </a:t>
            </a:r>
            <a:r>
              <a:rPr lang="ko-KR" altLang="ko-KR" dirty="0" err="1"/>
              <a:t>will</a:t>
            </a:r>
            <a:r>
              <a:rPr lang="ko-KR" altLang="ko-KR" dirty="0"/>
              <a:t> </a:t>
            </a:r>
            <a:r>
              <a:rPr lang="ko-KR" altLang="ko-KR" dirty="0" err="1"/>
              <a:t>see</a:t>
            </a:r>
            <a:r>
              <a:rPr lang="ko-KR" altLang="ko-KR" dirty="0"/>
              <a:t>, </a:t>
            </a:r>
            <a:r>
              <a:rPr lang="ko-KR" altLang="ko-KR" dirty="0" err="1"/>
              <a:t>matches</a:t>
            </a:r>
            <a:r>
              <a:rPr lang="ko-KR" altLang="ko-KR" dirty="0"/>
              <a:t> </a:t>
            </a:r>
            <a:r>
              <a:rPr lang="ko-KR" altLang="ko-KR" dirty="0" err="1"/>
              <a:t>the</a:t>
            </a:r>
            <a:r>
              <a:rPr lang="ko-KR" altLang="ko-KR" dirty="0"/>
              <a:t> </a:t>
            </a:r>
            <a:r>
              <a:rPr lang="ko-KR" altLang="ko-KR" dirty="0" err="1"/>
              <a:t>abstraction</a:t>
            </a:r>
            <a:r>
              <a:rPr lang="ko-KR" altLang="ko-KR" dirty="0"/>
              <a:t> </a:t>
            </a:r>
            <a:r>
              <a:rPr lang="ko-KR" altLang="ko-KR" dirty="0" err="1"/>
              <a:t>hierarchy</a:t>
            </a:r>
            <a:r>
              <a:rPr lang="ko-KR" altLang="ko-KR" dirty="0"/>
              <a:t> </a:t>
            </a:r>
            <a:r>
              <a:rPr lang="ko-KR" altLang="ko-KR" dirty="0" err="1"/>
              <a:t>almost</a:t>
            </a:r>
            <a:r>
              <a:rPr lang="ko-KR" altLang="ko-KR" dirty="0"/>
              <a:t> </a:t>
            </a:r>
            <a:r>
              <a:rPr lang="ko-KR" altLang="ko-KR" dirty="0" err="1"/>
              <a:t>perfectly</a:t>
            </a:r>
            <a:r>
              <a:rPr lang="ko-KR" altLang="ko-KR" dirty="0"/>
              <a:t>.</a:t>
            </a:r>
            <a:endParaRPr lang="ko-KR" altLang="ko-KR" sz="1200" kern="1200" dirty="0">
              <a:solidFill>
                <a:schemeClr val="tx1"/>
              </a:solidFill>
              <a:effectLst/>
              <a:latin typeface="+mn-lt"/>
              <a:ea typeface="+mn-ea"/>
              <a:cs typeface="+mn-cs"/>
            </a:endParaRPr>
          </a:p>
        </p:txBody>
      </p:sp>
      <p:sp>
        <p:nvSpPr>
          <p:cNvPr id="4" name="슬라이드 번호 개체 틀 3">
            <a:extLst>
              <a:ext uri="{FF2B5EF4-FFF2-40B4-BE49-F238E27FC236}">
                <a16:creationId xmlns:a16="http://schemas.microsoft.com/office/drawing/2014/main" id="{A40CD267-293A-7A63-8188-E16589990052}"/>
              </a:ext>
            </a:extLst>
          </p:cNvPr>
          <p:cNvSpPr>
            <a:spLocks noGrp="1"/>
          </p:cNvSpPr>
          <p:nvPr>
            <p:ph type="sldNum" sz="quarter" idx="10"/>
          </p:nvPr>
        </p:nvSpPr>
        <p:spPr/>
        <p:txBody>
          <a:bodyPr/>
          <a:lstStyle/>
          <a:p>
            <a:fld id="{FEF5B15E-7FC0-4E0C-92BC-83FE38EC4896}" type="slidenum">
              <a:rPr lang="ko-KR" altLang="en-US" smtClean="0"/>
              <a:t>16</a:t>
            </a:fld>
            <a:endParaRPr lang="ko-KR" altLang="en-US"/>
          </a:p>
        </p:txBody>
      </p:sp>
    </p:spTree>
    <p:extLst>
      <p:ext uri="{BB962C8B-B14F-4D97-AF65-F5344CB8AC3E}">
        <p14:creationId xmlns:p14="http://schemas.microsoft.com/office/powerpoint/2010/main" val="125484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4E2D-A2BF-98F5-093A-98370A42BD45}"/>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138F5A17-8585-2994-DF31-CADE9961DBED}"/>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9B6E0BCB-2940-4345-CD90-8F76089DB79A}"/>
              </a:ext>
            </a:extLst>
          </p:cNvPr>
          <p:cNvSpPr>
            <a:spLocks noGrp="1"/>
          </p:cNvSpPr>
          <p:nvPr>
            <p:ph type="body" idx="1"/>
          </p:nvPr>
        </p:nvSpPr>
        <p:spPr/>
        <p:txBody>
          <a:bodyPr/>
          <a:lstStyle/>
          <a:p>
            <a:pPr latinLnBrk="1"/>
            <a:r>
              <a:rPr lang="ko-KR" altLang="ko-KR" dirty="0" err="1"/>
              <a:t>Here</a:t>
            </a:r>
            <a:r>
              <a:rPr lang="ko-KR" altLang="ko-KR" dirty="0"/>
              <a:t> </a:t>
            </a:r>
            <a:r>
              <a:rPr lang="ko-KR" altLang="ko-KR" dirty="0" err="1"/>
              <a:t>is</a:t>
            </a:r>
            <a:r>
              <a:rPr lang="ko-KR" altLang="ko-KR" dirty="0"/>
              <a:t> </a:t>
            </a:r>
            <a:r>
              <a:rPr lang="ko-KR" altLang="ko-KR" dirty="0" err="1"/>
              <a:t>the</a:t>
            </a:r>
            <a:r>
              <a:rPr lang="ko-KR" altLang="ko-KR" dirty="0"/>
              <a:t> </a:t>
            </a:r>
            <a:r>
              <a:rPr lang="ko-KR" altLang="ko-KR" dirty="0" err="1"/>
              <a:t>central</a:t>
            </a:r>
            <a:r>
              <a:rPr lang="ko-KR" altLang="ko-KR" dirty="0"/>
              <a:t> </a:t>
            </a:r>
            <a:r>
              <a:rPr lang="ko-KR" altLang="ko-KR" dirty="0" err="1"/>
              <a:t>design</a:t>
            </a:r>
            <a:r>
              <a:rPr lang="ko-KR" altLang="ko-KR" dirty="0"/>
              <a:t> </a:t>
            </a:r>
            <a:r>
              <a:rPr lang="ko-KR" altLang="ko-KR" dirty="0" err="1"/>
              <a:t>choice</a:t>
            </a:r>
            <a:r>
              <a:rPr lang="ko-KR" altLang="ko-KR" dirty="0"/>
              <a:t> of </a:t>
            </a:r>
            <a:r>
              <a:rPr lang="ko-KR" altLang="ko-KR" dirty="0" err="1"/>
              <a:t>this</a:t>
            </a:r>
            <a:r>
              <a:rPr lang="ko-KR" altLang="ko-KR" dirty="0"/>
              <a:t> </a:t>
            </a:r>
            <a:r>
              <a:rPr lang="ko-KR" altLang="ko-KR" dirty="0" err="1"/>
              <a:t>work</a:t>
            </a:r>
            <a:r>
              <a:rPr lang="ko-KR" altLang="ko-KR" dirty="0"/>
              <a:t>: </a:t>
            </a:r>
            <a:r>
              <a:rPr lang="ko-KR" altLang="ko-KR" dirty="0" err="1"/>
              <a:t>each</a:t>
            </a:r>
            <a:r>
              <a:rPr lang="ko-KR" altLang="ko-KR" dirty="0"/>
              <a:t> AH </a:t>
            </a:r>
            <a:r>
              <a:rPr lang="ko-KR" altLang="ko-KR" dirty="0" err="1"/>
              <a:t>node</a:t>
            </a:r>
            <a:r>
              <a:rPr lang="ko-KR" altLang="ko-KR" dirty="0"/>
              <a:t> </a:t>
            </a:r>
            <a:r>
              <a:rPr lang="ko-KR" altLang="ko-KR" dirty="0" err="1"/>
              <a:t>is</a:t>
            </a:r>
            <a:r>
              <a:rPr lang="ko-KR" altLang="ko-KR" dirty="0"/>
              <a:t> </a:t>
            </a:r>
            <a:r>
              <a:rPr lang="ko-KR" altLang="ko-KR" dirty="0" err="1"/>
              <a:t>instantiated</a:t>
            </a:r>
            <a:r>
              <a:rPr lang="ko-KR" altLang="ko-KR" dirty="0"/>
              <a:t> </a:t>
            </a:r>
            <a:r>
              <a:rPr lang="ko-KR" altLang="ko-KR" dirty="0" err="1"/>
              <a:t>as</a:t>
            </a:r>
            <a:r>
              <a:rPr lang="ko-KR" altLang="ko-KR" dirty="0"/>
              <a:t> </a:t>
            </a:r>
            <a:r>
              <a:rPr lang="ko-KR" altLang="ko-KR" dirty="0" err="1"/>
              <a:t>one</a:t>
            </a:r>
            <a:r>
              <a:rPr lang="ko-KR" altLang="ko-KR" dirty="0"/>
              <a:t> RL </a:t>
            </a:r>
            <a:r>
              <a:rPr lang="ko-KR" altLang="ko-KR" dirty="0" err="1"/>
              <a:t>agent</a:t>
            </a:r>
            <a:r>
              <a:rPr lang="ko-KR" altLang="ko-KR" dirty="0"/>
              <a:t>, and </a:t>
            </a:r>
            <a:r>
              <a:rPr lang="ko-KR" altLang="ko-KR" dirty="0" err="1"/>
              <a:t>the</a:t>
            </a:r>
            <a:r>
              <a:rPr lang="ko-KR" altLang="ko-KR" dirty="0"/>
              <a:t> </a:t>
            </a:r>
            <a:r>
              <a:rPr lang="ko-KR" altLang="ko-KR" dirty="0" err="1"/>
              <a:t>goal-means</a:t>
            </a:r>
            <a:r>
              <a:rPr lang="ko-KR" altLang="ko-KR" dirty="0"/>
              <a:t> </a:t>
            </a:r>
            <a:r>
              <a:rPr lang="ko-KR" altLang="ko-KR" dirty="0" err="1"/>
              <a:t>structure</a:t>
            </a:r>
            <a:r>
              <a:rPr lang="ko-KR" altLang="ko-KR" dirty="0"/>
              <a:t> of </a:t>
            </a:r>
            <a:r>
              <a:rPr lang="ko-KR" altLang="ko-KR" dirty="0" err="1"/>
              <a:t>the</a:t>
            </a:r>
            <a:r>
              <a:rPr lang="ko-KR" altLang="ko-KR" dirty="0"/>
              <a:t> AH </a:t>
            </a:r>
            <a:r>
              <a:rPr lang="ko-KR" altLang="ko-KR" dirty="0" err="1"/>
              <a:t>becomes</a:t>
            </a:r>
            <a:r>
              <a:rPr lang="ko-KR" altLang="ko-KR" dirty="0"/>
              <a:t> </a:t>
            </a:r>
            <a:r>
              <a:rPr lang="ko-KR" altLang="ko-KR" dirty="0" err="1"/>
              <a:t>the</a:t>
            </a:r>
            <a:r>
              <a:rPr lang="ko-KR" altLang="ko-KR" dirty="0"/>
              <a:t> </a:t>
            </a:r>
            <a:r>
              <a:rPr lang="ko-KR" altLang="ko-KR" dirty="0" err="1"/>
              <a:t>communication</a:t>
            </a:r>
            <a:r>
              <a:rPr lang="ko-KR" altLang="ko-KR" dirty="0"/>
              <a:t> </a:t>
            </a:r>
            <a:r>
              <a:rPr lang="ko-KR" altLang="ko-KR" dirty="0" err="1"/>
              <a:t>structure</a:t>
            </a:r>
            <a:r>
              <a:rPr lang="ko-KR" altLang="ko-KR" dirty="0"/>
              <a:t> of </a:t>
            </a:r>
            <a:r>
              <a:rPr lang="ko-KR" altLang="ko-KR" dirty="0" err="1"/>
              <a:t>the</a:t>
            </a:r>
            <a:r>
              <a:rPr lang="ko-KR" altLang="ko-KR" dirty="0"/>
              <a:t> </a:t>
            </a:r>
            <a:r>
              <a:rPr lang="ko-KR" altLang="ko-KR" dirty="0" err="1"/>
              <a:t>agents</a:t>
            </a:r>
            <a:r>
              <a:rPr lang="ko-KR" altLang="ko-KR" dirty="0"/>
              <a:t>. </a:t>
            </a:r>
            <a:r>
              <a:rPr lang="ko-KR" altLang="ko-KR" dirty="0" err="1"/>
              <a:t>Upper</a:t>
            </a:r>
            <a:r>
              <a:rPr lang="ko-KR" altLang="ko-KR" dirty="0"/>
              <a:t> </a:t>
            </a:r>
            <a:r>
              <a:rPr lang="ko-KR" altLang="ko-KR" dirty="0" err="1"/>
              <a:t>agents</a:t>
            </a:r>
            <a:r>
              <a:rPr lang="ko-KR" altLang="ko-KR" dirty="0"/>
              <a:t> </a:t>
            </a:r>
            <a:r>
              <a:rPr lang="ko-KR" altLang="ko-KR" dirty="0" err="1"/>
              <a:t>propagate</a:t>
            </a:r>
            <a:r>
              <a:rPr lang="ko-KR" altLang="ko-KR" dirty="0"/>
              <a:t> </a:t>
            </a:r>
            <a:r>
              <a:rPr lang="ko-KR" altLang="ko-KR" dirty="0" err="1"/>
              <a:t>functional</a:t>
            </a:r>
            <a:r>
              <a:rPr lang="ko-KR" altLang="ko-KR" dirty="0"/>
              <a:t> </a:t>
            </a:r>
            <a:r>
              <a:rPr lang="ko-KR" altLang="ko-KR" dirty="0" err="1"/>
              <a:t>goals</a:t>
            </a:r>
            <a:r>
              <a:rPr lang="ko-KR" altLang="ko-KR" dirty="0"/>
              <a:t> </a:t>
            </a:r>
            <a:r>
              <a:rPr lang="ko-KR" altLang="ko-KR" dirty="0" err="1"/>
              <a:t>downward</a:t>
            </a:r>
            <a:r>
              <a:rPr lang="ko-KR" altLang="ko-KR" dirty="0"/>
              <a:t>, and </a:t>
            </a:r>
            <a:r>
              <a:rPr lang="ko-KR" altLang="ko-KR" dirty="0" err="1"/>
              <a:t>lower</a:t>
            </a:r>
            <a:r>
              <a:rPr lang="ko-KR" altLang="ko-KR" dirty="0"/>
              <a:t> </a:t>
            </a:r>
            <a:r>
              <a:rPr lang="ko-KR" altLang="ko-KR" dirty="0" err="1"/>
              <a:t>agents</a:t>
            </a:r>
            <a:r>
              <a:rPr lang="ko-KR" altLang="ko-KR" dirty="0"/>
              <a:t> </a:t>
            </a:r>
            <a:r>
              <a:rPr lang="ko-KR" altLang="ko-KR" dirty="0" err="1"/>
              <a:t>report</a:t>
            </a:r>
            <a:r>
              <a:rPr lang="ko-KR" altLang="ko-KR" dirty="0"/>
              <a:t> </a:t>
            </a:r>
            <a:r>
              <a:rPr lang="ko-KR" altLang="ko-KR" dirty="0" err="1"/>
              <a:t>physical</a:t>
            </a:r>
            <a:r>
              <a:rPr lang="ko-KR" altLang="ko-KR" dirty="0"/>
              <a:t> </a:t>
            </a:r>
            <a:r>
              <a:rPr lang="ko-KR" altLang="ko-KR" dirty="0" err="1"/>
              <a:t>states</a:t>
            </a:r>
            <a:r>
              <a:rPr lang="ko-KR" altLang="ko-KR" dirty="0"/>
              <a:t> </a:t>
            </a:r>
            <a:r>
              <a:rPr lang="ko-KR" altLang="ko-KR" dirty="0" err="1"/>
              <a:t>upward</a:t>
            </a:r>
            <a:r>
              <a:rPr lang="ko-KR" altLang="ko-KR" dirty="0"/>
              <a:t>. </a:t>
            </a:r>
            <a:r>
              <a:rPr lang="ko-KR" altLang="ko-KR" dirty="0" err="1"/>
              <a:t>In</a:t>
            </a:r>
            <a:r>
              <a:rPr lang="ko-KR" altLang="ko-KR" dirty="0"/>
              <a:t> </a:t>
            </a:r>
            <a:r>
              <a:rPr lang="ko-KR" altLang="ko-KR" dirty="0" err="1"/>
              <a:t>terms</a:t>
            </a:r>
            <a:r>
              <a:rPr lang="ko-KR" altLang="ko-KR" dirty="0"/>
              <a:t> of </a:t>
            </a:r>
            <a:r>
              <a:rPr lang="ko-KR" altLang="ko-KR" dirty="0" err="1"/>
              <a:t>roles</a:t>
            </a:r>
            <a:r>
              <a:rPr lang="ko-KR" altLang="ko-KR" dirty="0"/>
              <a:t>, </a:t>
            </a:r>
            <a:r>
              <a:rPr lang="ko-KR" altLang="ko-KR" dirty="0" err="1"/>
              <a:t>the</a:t>
            </a:r>
            <a:r>
              <a:rPr lang="ko-KR" altLang="ko-KR" dirty="0"/>
              <a:t> </a:t>
            </a:r>
            <a:r>
              <a:rPr lang="ko-KR" altLang="ko-KR" dirty="0" err="1"/>
              <a:t>upper-level</a:t>
            </a:r>
            <a:r>
              <a:rPr lang="ko-KR" altLang="ko-KR" dirty="0"/>
              <a:t> </a:t>
            </a:r>
            <a:r>
              <a:rPr lang="ko-KR" altLang="ko-KR" dirty="0" err="1"/>
              <a:t>agents</a:t>
            </a:r>
            <a:r>
              <a:rPr lang="ko-KR" altLang="ko-KR" dirty="0"/>
              <a:t> </a:t>
            </a:r>
            <a:r>
              <a:rPr lang="ko-KR" altLang="ko-KR" dirty="0" err="1"/>
              <a:t>monitor</a:t>
            </a:r>
            <a:r>
              <a:rPr lang="ko-KR" altLang="ko-KR" dirty="0"/>
              <a:t> </a:t>
            </a:r>
            <a:r>
              <a:rPr lang="ko-KR" altLang="ko-KR" dirty="0" err="1"/>
              <a:t>the</a:t>
            </a:r>
            <a:r>
              <a:rPr lang="ko-KR" altLang="ko-KR" dirty="0"/>
              <a:t> </a:t>
            </a:r>
            <a:r>
              <a:rPr lang="ko-KR" altLang="ko-KR" dirty="0" err="1"/>
              <a:t>functional</a:t>
            </a:r>
            <a:r>
              <a:rPr lang="ko-KR" altLang="ko-KR" dirty="0"/>
              <a:t> </a:t>
            </a:r>
            <a:r>
              <a:rPr lang="ko-KR" altLang="ko-KR" dirty="0" err="1"/>
              <a:t>balance</a:t>
            </a:r>
            <a:r>
              <a:rPr lang="ko-KR" altLang="ko-KR" dirty="0"/>
              <a:t> of </a:t>
            </a:r>
            <a:r>
              <a:rPr lang="ko-KR" altLang="ko-KR" dirty="0" err="1"/>
              <a:t>their</a:t>
            </a:r>
            <a:r>
              <a:rPr lang="ko-KR" altLang="ko-KR" dirty="0"/>
              <a:t> </a:t>
            </a:r>
            <a:r>
              <a:rPr lang="ko-KR" altLang="ko-KR" dirty="0" err="1"/>
              <a:t>branch</a:t>
            </a:r>
            <a:r>
              <a:rPr lang="ko-KR" altLang="ko-KR" dirty="0"/>
              <a:t> and </a:t>
            </a:r>
            <a:r>
              <a:rPr lang="ko-KR" altLang="ko-KR" dirty="0" err="1"/>
              <a:t>reassign</a:t>
            </a:r>
            <a:r>
              <a:rPr lang="ko-KR" altLang="ko-KR" dirty="0"/>
              <a:t> </a:t>
            </a:r>
            <a:r>
              <a:rPr lang="ko-KR" altLang="ko-KR" dirty="0" err="1"/>
              <a:t>subgoals</a:t>
            </a:r>
            <a:r>
              <a:rPr lang="ko-KR" altLang="ko-KR" dirty="0"/>
              <a:t> </a:t>
            </a:r>
            <a:r>
              <a:rPr lang="ko-KR" altLang="ko-KR" dirty="0" err="1"/>
              <a:t>when</a:t>
            </a:r>
            <a:r>
              <a:rPr lang="ko-KR" altLang="ko-KR" dirty="0"/>
              <a:t> </a:t>
            </a:r>
            <a:r>
              <a:rPr lang="ko-KR" altLang="ko-KR" dirty="0" err="1"/>
              <a:t>they</a:t>
            </a:r>
            <a:r>
              <a:rPr lang="ko-KR" altLang="ko-KR" dirty="0"/>
              <a:t> </a:t>
            </a:r>
            <a:r>
              <a:rPr lang="ko-KR" altLang="ko-KR" dirty="0" err="1"/>
              <a:t>detect</a:t>
            </a:r>
            <a:r>
              <a:rPr lang="ko-KR" altLang="ko-KR" dirty="0"/>
              <a:t> </a:t>
            </a:r>
            <a:r>
              <a:rPr lang="ko-KR" altLang="ko-KR" dirty="0" err="1"/>
              <a:t>a</a:t>
            </a:r>
            <a:r>
              <a:rPr lang="ko-KR" altLang="ko-KR" dirty="0"/>
              <a:t> </a:t>
            </a:r>
            <a:r>
              <a:rPr lang="ko-KR" altLang="ko-KR" dirty="0" err="1"/>
              <a:t>deviation</a:t>
            </a:r>
            <a:r>
              <a:rPr lang="ko-KR" altLang="ko-KR" dirty="0"/>
              <a:t>, </a:t>
            </a:r>
            <a:r>
              <a:rPr lang="ko-KR" altLang="ko-KR" dirty="0" err="1"/>
              <a:t>while</a:t>
            </a:r>
            <a:r>
              <a:rPr lang="ko-KR" altLang="ko-KR" dirty="0"/>
              <a:t> </a:t>
            </a:r>
            <a:r>
              <a:rPr lang="ko-KR" altLang="ko-KR" dirty="0" err="1"/>
              <a:t>the</a:t>
            </a:r>
            <a:r>
              <a:rPr lang="ko-KR" altLang="ko-KR" dirty="0"/>
              <a:t> </a:t>
            </a:r>
            <a:r>
              <a:rPr lang="ko-KR" altLang="ko-KR" dirty="0" err="1"/>
              <a:t>lower-level</a:t>
            </a:r>
            <a:r>
              <a:rPr lang="ko-KR" altLang="ko-KR" dirty="0"/>
              <a:t> </a:t>
            </a:r>
            <a:r>
              <a:rPr lang="ko-KR" altLang="ko-KR" dirty="0" err="1"/>
              <a:t>agents</a:t>
            </a:r>
            <a:r>
              <a:rPr lang="ko-KR" altLang="ko-KR" dirty="0"/>
              <a:t> </a:t>
            </a:r>
            <a:r>
              <a:rPr lang="ko-KR" altLang="ko-KR" dirty="0" err="1"/>
              <a:t>directly</a:t>
            </a:r>
            <a:r>
              <a:rPr lang="ko-KR" altLang="ko-KR" dirty="0"/>
              <a:t> </a:t>
            </a:r>
            <a:r>
              <a:rPr lang="ko-KR" altLang="ko-KR" dirty="0" err="1"/>
              <a:t>drive</a:t>
            </a:r>
            <a:r>
              <a:rPr lang="ko-KR" altLang="ko-KR" dirty="0"/>
              <a:t> </a:t>
            </a:r>
            <a:r>
              <a:rPr lang="ko-KR" altLang="ko-KR" dirty="0" err="1"/>
              <a:t>the</a:t>
            </a:r>
            <a:r>
              <a:rPr lang="ko-KR" altLang="ko-KR" dirty="0"/>
              <a:t> </a:t>
            </a:r>
            <a:r>
              <a:rPr lang="ko-KR" altLang="ko-KR" dirty="0" err="1"/>
              <a:t>actuators</a:t>
            </a:r>
            <a:r>
              <a:rPr lang="ko-KR" altLang="ko-KR" dirty="0"/>
              <a:t> </a:t>
            </a:r>
            <a:r>
              <a:rPr lang="ko-KR" altLang="ko-KR" dirty="0" err="1"/>
              <a:t>to</a:t>
            </a:r>
            <a:r>
              <a:rPr lang="ko-KR" altLang="ko-KR" dirty="0"/>
              <a:t> </a:t>
            </a:r>
            <a:r>
              <a:rPr lang="ko-KR" altLang="ko-KR" dirty="0" err="1"/>
              <a:t>satisfy</a:t>
            </a:r>
            <a:r>
              <a:rPr lang="ko-KR" altLang="ko-KR" dirty="0"/>
              <a:t> </a:t>
            </a:r>
            <a:r>
              <a:rPr lang="ko-KR" altLang="ko-KR" dirty="0" err="1"/>
              <a:t>the</a:t>
            </a:r>
            <a:r>
              <a:rPr lang="ko-KR" altLang="ko-KR" dirty="0"/>
              <a:t> </a:t>
            </a:r>
            <a:r>
              <a:rPr lang="ko-KR" altLang="ko-KR" dirty="0" err="1"/>
              <a:t>assigned</a:t>
            </a:r>
            <a:r>
              <a:rPr lang="ko-KR" altLang="ko-KR" dirty="0"/>
              <a:t> </a:t>
            </a:r>
            <a:r>
              <a:rPr lang="ko-KR" altLang="ko-KR" dirty="0" err="1"/>
              <a:t>subgoals</a:t>
            </a:r>
            <a:r>
              <a:rPr lang="ko-KR" altLang="ko-KR" dirty="0"/>
              <a:t>. And </a:t>
            </a:r>
            <a:r>
              <a:rPr lang="ko-KR" altLang="ko-KR" dirty="0" err="1"/>
              <a:t>each</a:t>
            </a:r>
            <a:r>
              <a:rPr lang="ko-KR" altLang="ko-KR" dirty="0"/>
              <a:t> </a:t>
            </a:r>
            <a:r>
              <a:rPr lang="ko-KR" altLang="ko-KR" dirty="0" err="1"/>
              <a:t>agent</a:t>
            </a:r>
            <a:r>
              <a:rPr lang="ko-KR" altLang="ko-KR" dirty="0"/>
              <a:t> </a:t>
            </a:r>
            <a:r>
              <a:rPr lang="ko-KR" altLang="ko-KR" dirty="0" err="1"/>
              <a:t>evaluates</a:t>
            </a:r>
            <a:r>
              <a:rPr lang="ko-KR" altLang="ko-KR" dirty="0"/>
              <a:t> </a:t>
            </a:r>
            <a:r>
              <a:rPr lang="ko-KR" altLang="ko-KR" dirty="0" err="1"/>
              <a:t>its</a:t>
            </a:r>
            <a:r>
              <a:rPr lang="ko-KR" altLang="ko-KR" dirty="0"/>
              <a:t> </a:t>
            </a:r>
            <a:r>
              <a:rPr lang="ko-KR" altLang="ko-KR" dirty="0" err="1"/>
              <a:t>own</a:t>
            </a:r>
            <a:r>
              <a:rPr lang="ko-KR" altLang="ko-KR" dirty="0"/>
              <a:t> </a:t>
            </a:r>
            <a:r>
              <a:rPr lang="ko-KR" altLang="ko-KR" dirty="0" err="1"/>
              <a:t>node</a:t>
            </a:r>
            <a:r>
              <a:rPr lang="ko-KR" altLang="ko-KR" dirty="0"/>
              <a:t> </a:t>
            </a:r>
            <a:r>
              <a:rPr lang="ko-KR" altLang="ko-KR" dirty="0" err="1"/>
              <a:t>using</a:t>
            </a:r>
            <a:r>
              <a:rPr lang="ko-KR" altLang="ko-KR" dirty="0"/>
              <a:t> </a:t>
            </a:r>
            <a:r>
              <a:rPr lang="ko-KR" altLang="ko-KR" dirty="0" err="1"/>
              <a:t>the</a:t>
            </a:r>
            <a:r>
              <a:rPr lang="ko-KR" altLang="ko-KR" dirty="0"/>
              <a:t> </a:t>
            </a:r>
            <a:r>
              <a:rPr lang="ko-KR" altLang="ko-KR" dirty="0" err="1"/>
              <a:t>quantitative</a:t>
            </a:r>
            <a:r>
              <a:rPr lang="ko-KR" altLang="ko-KR" dirty="0"/>
              <a:t> </a:t>
            </a:r>
            <a:r>
              <a:rPr lang="ko-KR" altLang="ko-KR" dirty="0" err="1"/>
              <a:t>formulation</a:t>
            </a:r>
            <a:r>
              <a:rPr lang="ko-KR" altLang="ko-KR" dirty="0"/>
              <a:t> </a:t>
            </a:r>
            <a:r>
              <a:rPr lang="ko-KR" altLang="ko-KR" dirty="0" err="1"/>
              <a:t>I</a:t>
            </a:r>
            <a:r>
              <a:rPr lang="ko-KR" altLang="ko-KR" dirty="0"/>
              <a:t> </a:t>
            </a:r>
            <a:r>
              <a:rPr lang="ko-KR" altLang="ko-KR" dirty="0" err="1"/>
              <a:t>showed</a:t>
            </a:r>
            <a:r>
              <a:rPr lang="ko-KR" altLang="ko-KR" dirty="0"/>
              <a:t> </a:t>
            </a:r>
            <a:r>
              <a:rPr lang="ko-KR" altLang="ko-KR" dirty="0" err="1"/>
              <a:t>in</a:t>
            </a:r>
            <a:r>
              <a:rPr lang="ko-KR" altLang="ko-KR" dirty="0"/>
              <a:t> </a:t>
            </a:r>
            <a:r>
              <a:rPr lang="ko-KR" altLang="ko-KR" dirty="0" err="1"/>
              <a:t>the</a:t>
            </a:r>
            <a:r>
              <a:rPr lang="ko-KR" altLang="ko-KR" dirty="0"/>
              <a:t> </a:t>
            </a:r>
            <a:r>
              <a:rPr lang="ko-KR" altLang="ko-KR" dirty="0" err="1"/>
              <a:t>previous</a:t>
            </a:r>
            <a:r>
              <a:rPr lang="ko-KR" altLang="ko-KR" dirty="0"/>
              <a:t> </a:t>
            </a:r>
            <a:r>
              <a:rPr lang="ko-KR" altLang="ko-KR" dirty="0" err="1"/>
              <a:t>section</a:t>
            </a:r>
            <a:r>
              <a:rPr lang="ko-KR" altLang="ko-KR" dirty="0"/>
              <a:t>. </a:t>
            </a:r>
            <a:r>
              <a:rPr lang="ko-KR" altLang="ko-KR" dirty="0" err="1"/>
              <a:t>For</a:t>
            </a:r>
            <a:r>
              <a:rPr lang="ko-KR" altLang="ko-KR" dirty="0"/>
              <a:t> </a:t>
            </a:r>
            <a:r>
              <a:rPr lang="ko-KR" altLang="ko-KR" dirty="0" err="1"/>
              <a:t>training</a:t>
            </a:r>
            <a:r>
              <a:rPr lang="ko-KR" altLang="ko-KR" dirty="0"/>
              <a:t>, </a:t>
            </a:r>
            <a:r>
              <a:rPr lang="ko-KR" altLang="ko-KR" dirty="0" err="1"/>
              <a:t>we</a:t>
            </a:r>
            <a:r>
              <a:rPr lang="ko-KR" altLang="ko-KR" dirty="0"/>
              <a:t> </a:t>
            </a:r>
            <a:r>
              <a:rPr lang="ko-KR" altLang="ko-KR" dirty="0" err="1"/>
              <a:t>use</a:t>
            </a:r>
            <a:r>
              <a:rPr lang="ko-KR" altLang="ko-KR" dirty="0"/>
              <a:t> APPO </a:t>
            </a:r>
            <a:r>
              <a:rPr lang="ko-KR" altLang="ko-KR" dirty="0" err="1"/>
              <a:t>through</a:t>
            </a:r>
            <a:r>
              <a:rPr lang="ko-KR" altLang="ko-KR" dirty="0"/>
              <a:t> </a:t>
            </a:r>
            <a:r>
              <a:rPr lang="ko-KR" altLang="ko-KR" dirty="0" err="1"/>
              <a:t>Ray</a:t>
            </a:r>
            <a:r>
              <a:rPr lang="ko-KR" altLang="ko-KR" dirty="0"/>
              <a:t> </a:t>
            </a:r>
            <a:r>
              <a:rPr lang="ko-KR" altLang="ko-KR" dirty="0" err="1"/>
              <a:t>RLlib</a:t>
            </a:r>
            <a:r>
              <a:rPr lang="ko-KR" altLang="ko-KR" dirty="0"/>
              <a:t> — </a:t>
            </a:r>
            <a:r>
              <a:rPr lang="ko-KR" altLang="ko-KR" dirty="0" err="1"/>
              <a:t>an</a:t>
            </a:r>
            <a:r>
              <a:rPr lang="ko-KR" altLang="ko-KR" dirty="0"/>
              <a:t> </a:t>
            </a:r>
            <a:r>
              <a:rPr lang="ko-KR" altLang="ko-KR" dirty="0" err="1"/>
              <a:t>asynchronous</a:t>
            </a:r>
            <a:r>
              <a:rPr lang="ko-KR" altLang="ko-KR" dirty="0"/>
              <a:t> </a:t>
            </a:r>
            <a:r>
              <a:rPr lang="ko-KR" altLang="ko-KR" dirty="0" err="1"/>
              <a:t>variant</a:t>
            </a:r>
            <a:r>
              <a:rPr lang="ko-KR" altLang="ko-KR" dirty="0"/>
              <a:t> of PPO </a:t>
            </a:r>
            <a:r>
              <a:rPr lang="ko-KR" altLang="ko-KR" dirty="0" err="1"/>
              <a:t>that</a:t>
            </a:r>
            <a:r>
              <a:rPr lang="ko-KR" altLang="ko-KR" dirty="0"/>
              <a:t> </a:t>
            </a:r>
            <a:r>
              <a:rPr lang="ko-KR" altLang="ko-KR" dirty="0" err="1"/>
              <a:t>lets</a:t>
            </a:r>
            <a:r>
              <a:rPr lang="ko-KR" altLang="ko-KR" dirty="0"/>
              <a:t> </a:t>
            </a:r>
            <a:r>
              <a:rPr lang="ko-KR" altLang="ko-KR" dirty="0" err="1"/>
              <a:t>every</a:t>
            </a:r>
            <a:r>
              <a:rPr lang="ko-KR" altLang="ko-KR" dirty="0"/>
              <a:t> </a:t>
            </a:r>
            <a:r>
              <a:rPr lang="ko-KR" altLang="ko-KR" dirty="0" err="1"/>
              <a:t>agent</a:t>
            </a:r>
            <a:r>
              <a:rPr lang="ko-KR" altLang="ko-KR" dirty="0"/>
              <a:t> </a:t>
            </a:r>
            <a:r>
              <a:rPr lang="ko-KR" altLang="ko-KR" dirty="0" err="1"/>
              <a:t>train</a:t>
            </a:r>
            <a:r>
              <a:rPr lang="ko-KR" altLang="ko-KR" dirty="0"/>
              <a:t> </a:t>
            </a:r>
            <a:r>
              <a:rPr lang="ko-KR" altLang="ko-KR" dirty="0" err="1"/>
              <a:t>in</a:t>
            </a:r>
            <a:r>
              <a:rPr lang="ko-KR" altLang="ko-KR" dirty="0"/>
              <a:t> </a:t>
            </a:r>
            <a:r>
              <a:rPr lang="ko-KR" altLang="ko-KR" dirty="0" err="1"/>
              <a:t>parallel</a:t>
            </a:r>
            <a:r>
              <a:rPr lang="ko-KR" altLang="ko-KR" dirty="0"/>
              <a:t> </a:t>
            </a:r>
            <a:r>
              <a:rPr lang="ko-KR" altLang="ko-KR" dirty="0" err="1"/>
              <a:t>without</a:t>
            </a:r>
            <a:r>
              <a:rPr lang="ko-KR" altLang="ko-KR" dirty="0"/>
              <a:t> </a:t>
            </a:r>
            <a:r>
              <a:rPr lang="ko-KR" altLang="ko-KR" dirty="0" err="1"/>
              <a:t>being</a:t>
            </a:r>
            <a:r>
              <a:rPr lang="ko-KR" altLang="ko-KR" dirty="0"/>
              <a:t> </a:t>
            </a:r>
            <a:r>
              <a:rPr lang="ko-KR" altLang="ko-KR" dirty="0" err="1"/>
              <a:t>bottlenecked</a:t>
            </a:r>
            <a:r>
              <a:rPr lang="ko-KR" altLang="ko-KR" dirty="0"/>
              <a:t> </a:t>
            </a:r>
            <a:r>
              <a:rPr lang="ko-KR" altLang="ko-KR" dirty="0" err="1"/>
              <a:t>by</a:t>
            </a:r>
            <a:r>
              <a:rPr lang="ko-KR" altLang="ko-KR" dirty="0"/>
              <a:t> </a:t>
            </a:r>
            <a:r>
              <a:rPr lang="ko-KR" altLang="ko-KR" dirty="0" err="1"/>
              <a:t>slower</a:t>
            </a:r>
            <a:r>
              <a:rPr lang="ko-KR" altLang="ko-KR" dirty="0"/>
              <a:t> </a:t>
            </a:r>
            <a:r>
              <a:rPr lang="ko-KR" altLang="ko-KR" dirty="0" err="1"/>
              <a:t>simulator</a:t>
            </a:r>
            <a:r>
              <a:rPr lang="ko-KR" altLang="ko-KR" dirty="0"/>
              <a:t> </a:t>
            </a:r>
            <a:r>
              <a:rPr lang="ko-KR" altLang="ko-KR" dirty="0" err="1"/>
              <a:t>instances</a:t>
            </a:r>
            <a:r>
              <a:rPr lang="ko-KR" altLang="ko-KR" dirty="0"/>
              <a:t>.</a:t>
            </a:r>
            <a:endParaRPr lang="ko-KR" altLang="ko-KR" sz="1200" kern="1200" dirty="0">
              <a:solidFill>
                <a:schemeClr val="tx1"/>
              </a:solidFill>
              <a:effectLst/>
              <a:latin typeface="+mn-lt"/>
              <a:ea typeface="+mn-ea"/>
              <a:cs typeface="+mn-cs"/>
            </a:endParaRPr>
          </a:p>
        </p:txBody>
      </p:sp>
      <p:sp>
        <p:nvSpPr>
          <p:cNvPr id="4" name="슬라이드 번호 개체 틀 3">
            <a:extLst>
              <a:ext uri="{FF2B5EF4-FFF2-40B4-BE49-F238E27FC236}">
                <a16:creationId xmlns:a16="http://schemas.microsoft.com/office/drawing/2014/main" id="{1DEE0E9C-04EA-A3BF-DF89-7FDE1171A47D}"/>
              </a:ext>
            </a:extLst>
          </p:cNvPr>
          <p:cNvSpPr>
            <a:spLocks noGrp="1"/>
          </p:cNvSpPr>
          <p:nvPr>
            <p:ph type="sldNum" sz="quarter" idx="10"/>
          </p:nvPr>
        </p:nvSpPr>
        <p:spPr/>
        <p:txBody>
          <a:bodyPr/>
          <a:lstStyle/>
          <a:p>
            <a:fld id="{FEF5B15E-7FC0-4E0C-92BC-83FE38EC4896}" type="slidenum">
              <a:rPr lang="ko-KR" altLang="en-US" smtClean="0"/>
              <a:t>17</a:t>
            </a:fld>
            <a:endParaRPr lang="ko-KR" altLang="en-US"/>
          </a:p>
        </p:txBody>
      </p:sp>
    </p:spTree>
    <p:extLst>
      <p:ext uri="{BB962C8B-B14F-4D97-AF65-F5344CB8AC3E}">
        <p14:creationId xmlns:p14="http://schemas.microsoft.com/office/powerpoint/2010/main" val="2944737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A28FF-D419-2695-B8D0-9D47EF892B6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489A38E2-CC83-F756-65DB-1A56C7F20442}"/>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EDC5475-A704-D2C8-0F00-D4B15C7C0F95}"/>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ko-KR" dirty="0" err="1"/>
              <a:t>This</a:t>
            </a:r>
            <a:r>
              <a:rPr lang="ko-KR" altLang="ko-KR" dirty="0"/>
              <a:t> </a:t>
            </a:r>
            <a:r>
              <a:rPr lang="ko-KR" altLang="ko-KR" dirty="0" err="1"/>
              <a:t>slide</a:t>
            </a:r>
            <a:r>
              <a:rPr lang="ko-KR" altLang="ko-KR" dirty="0"/>
              <a:t> </a:t>
            </a:r>
            <a:r>
              <a:rPr lang="ko-KR" altLang="ko-KR" dirty="0" err="1"/>
              <a:t>shows</a:t>
            </a:r>
            <a:r>
              <a:rPr lang="ko-KR" altLang="ko-KR" dirty="0"/>
              <a:t> </a:t>
            </a:r>
            <a:r>
              <a:rPr lang="ko-KR" altLang="ko-KR" dirty="0" err="1"/>
              <a:t>how</a:t>
            </a:r>
            <a:r>
              <a:rPr lang="ko-KR" altLang="ko-KR" dirty="0"/>
              <a:t> </a:t>
            </a:r>
            <a:r>
              <a:rPr lang="ko-KR" altLang="ko-KR" dirty="0" err="1"/>
              <a:t>the</a:t>
            </a:r>
            <a:r>
              <a:rPr lang="ko-KR" altLang="ko-KR" dirty="0"/>
              <a:t> </a:t>
            </a:r>
            <a:r>
              <a:rPr lang="ko-KR" altLang="ko-KR" dirty="0" err="1"/>
              <a:t>rewards</a:t>
            </a:r>
            <a:r>
              <a:rPr lang="ko-KR" altLang="ko-KR" dirty="0"/>
              <a:t> </a:t>
            </a:r>
            <a:r>
              <a:rPr lang="ko-KR" altLang="ko-KR" dirty="0" err="1"/>
              <a:t>are</a:t>
            </a:r>
            <a:r>
              <a:rPr lang="ko-KR" altLang="ko-KR" dirty="0"/>
              <a:t> </a:t>
            </a:r>
            <a:r>
              <a:rPr lang="ko-KR" altLang="ko-KR" dirty="0" err="1"/>
              <a:t>designed</a:t>
            </a:r>
            <a:r>
              <a:rPr lang="ko-KR" altLang="ko-KR" dirty="0"/>
              <a:t>. (그림 가리키며) First, </a:t>
            </a:r>
            <a:r>
              <a:rPr lang="ko-KR" altLang="ko-KR" dirty="0" err="1"/>
              <a:t>the</a:t>
            </a:r>
            <a:r>
              <a:rPr lang="ko-KR" altLang="ko-KR" dirty="0"/>
              <a:t> </a:t>
            </a:r>
            <a:r>
              <a:rPr lang="ko-KR" altLang="ko-KR" dirty="0" err="1"/>
              <a:t>boundary</a:t>
            </a:r>
            <a:r>
              <a:rPr lang="ko-KR" altLang="ko-KR" dirty="0"/>
              <a:t>: </a:t>
            </a:r>
            <a:r>
              <a:rPr lang="ko-KR" altLang="ko-KR" dirty="0" err="1"/>
              <a:t>the</a:t>
            </a:r>
            <a:r>
              <a:rPr lang="ko-KR" altLang="ko-KR" dirty="0"/>
              <a:t> </a:t>
            </a:r>
            <a:r>
              <a:rPr lang="ko-KR" altLang="ko-KR" dirty="0" err="1"/>
              <a:t>upper-level</a:t>
            </a:r>
            <a:r>
              <a:rPr lang="ko-KR" altLang="ko-KR" dirty="0"/>
              <a:t> </a:t>
            </a:r>
            <a:r>
              <a:rPr lang="ko-KR" altLang="ko-KR" dirty="0" err="1"/>
              <a:t>agents</a:t>
            </a:r>
            <a:r>
              <a:rPr lang="ko-KR" altLang="ko-KR" dirty="0"/>
              <a:t> </a:t>
            </a:r>
            <a:r>
              <a:rPr lang="ko-KR" altLang="ko-KR" dirty="0" err="1"/>
              <a:t>span</a:t>
            </a:r>
            <a:r>
              <a:rPr lang="ko-KR" altLang="ko-KR" dirty="0"/>
              <a:t> </a:t>
            </a:r>
            <a:r>
              <a:rPr lang="ko-KR" altLang="ko-KR" dirty="0" err="1"/>
              <a:t>from</a:t>
            </a:r>
            <a:r>
              <a:rPr lang="ko-KR" altLang="ko-KR" dirty="0"/>
              <a:t> </a:t>
            </a:r>
            <a:r>
              <a:rPr lang="ko-KR" altLang="ko-KR" dirty="0" err="1"/>
              <a:t>the</a:t>
            </a:r>
            <a:r>
              <a:rPr lang="ko-KR" altLang="ko-KR" dirty="0"/>
              <a:t> </a:t>
            </a:r>
            <a:r>
              <a:rPr lang="ko-KR" altLang="ko-KR" dirty="0" err="1"/>
              <a:t>functional</a:t>
            </a:r>
            <a:r>
              <a:rPr lang="ko-KR" altLang="ko-KR" dirty="0"/>
              <a:t> </a:t>
            </a:r>
            <a:r>
              <a:rPr lang="ko-KR" altLang="ko-KR" dirty="0" err="1"/>
              <a:t>purpose</a:t>
            </a:r>
            <a:r>
              <a:rPr lang="ko-KR" altLang="ko-KR" dirty="0"/>
              <a:t> </a:t>
            </a:r>
            <a:r>
              <a:rPr lang="ko-KR" altLang="ko-KR" dirty="0" err="1"/>
              <a:t>down</a:t>
            </a:r>
            <a:r>
              <a:rPr lang="ko-KR" altLang="ko-KR" dirty="0"/>
              <a:t> </a:t>
            </a:r>
            <a:r>
              <a:rPr lang="ko-KR" altLang="ko-KR" dirty="0" err="1"/>
              <a:t>to</a:t>
            </a:r>
            <a:r>
              <a:rPr lang="ko-KR" altLang="ko-KR" dirty="0"/>
              <a:t> </a:t>
            </a:r>
            <a:r>
              <a:rPr lang="ko-KR" altLang="ko-KR" dirty="0" err="1"/>
              <a:t>the</a:t>
            </a:r>
            <a:r>
              <a:rPr lang="ko-KR" altLang="ko-KR" dirty="0"/>
              <a:t> </a:t>
            </a:r>
            <a:r>
              <a:rPr lang="ko-KR" altLang="ko-KR" dirty="0" err="1"/>
              <a:t>generalized</a:t>
            </a:r>
            <a:r>
              <a:rPr lang="ko-KR" altLang="ko-KR" dirty="0"/>
              <a:t> </a:t>
            </a:r>
            <a:r>
              <a:rPr lang="ko-KR" altLang="ko-KR" dirty="0" err="1"/>
              <a:t>functions</a:t>
            </a:r>
            <a:r>
              <a:rPr lang="ko-KR" altLang="ko-KR" dirty="0"/>
              <a:t>, and </a:t>
            </a:r>
            <a:r>
              <a:rPr lang="ko-KR" altLang="ko-KR" dirty="0" err="1"/>
              <a:t>the</a:t>
            </a:r>
            <a:r>
              <a:rPr lang="ko-KR" altLang="ko-KR" dirty="0"/>
              <a:t> </a:t>
            </a:r>
            <a:r>
              <a:rPr lang="ko-KR" altLang="ko-KR" dirty="0" err="1"/>
              <a:t>lower-level</a:t>
            </a:r>
            <a:r>
              <a:rPr lang="ko-KR" altLang="ko-KR" dirty="0"/>
              <a:t> </a:t>
            </a:r>
            <a:r>
              <a:rPr lang="ko-KR" altLang="ko-KR" dirty="0" err="1"/>
              <a:t>agents</a:t>
            </a:r>
            <a:r>
              <a:rPr lang="ko-KR" altLang="ko-KR" dirty="0"/>
              <a:t> </a:t>
            </a:r>
            <a:r>
              <a:rPr lang="ko-KR" altLang="ko-KR" dirty="0" err="1"/>
              <a:t>cover</a:t>
            </a:r>
            <a:r>
              <a:rPr lang="ko-KR" altLang="ko-KR" dirty="0"/>
              <a:t> </a:t>
            </a:r>
            <a:r>
              <a:rPr lang="ko-KR" altLang="ko-KR" dirty="0" err="1"/>
              <a:t>the</a:t>
            </a:r>
            <a:r>
              <a:rPr lang="ko-KR" altLang="ko-KR" dirty="0"/>
              <a:t> </a:t>
            </a:r>
            <a:r>
              <a:rPr lang="ko-KR" altLang="ko-KR" dirty="0" err="1"/>
              <a:t>physical</a:t>
            </a:r>
            <a:r>
              <a:rPr lang="ko-KR" altLang="ko-KR" dirty="0"/>
              <a:t> </a:t>
            </a:r>
            <a:r>
              <a:rPr lang="ko-KR" altLang="ko-KR" dirty="0" err="1"/>
              <a:t>functions</a:t>
            </a:r>
            <a:r>
              <a:rPr lang="ko-KR" altLang="ko-KR" dirty="0"/>
              <a:t>. </a:t>
            </a:r>
            <a:r>
              <a:rPr lang="ko-KR" altLang="ko-KR" dirty="0" err="1"/>
              <a:t>For</a:t>
            </a:r>
            <a:r>
              <a:rPr lang="ko-KR" altLang="ko-KR" dirty="0"/>
              <a:t> </a:t>
            </a:r>
            <a:r>
              <a:rPr lang="ko-KR" altLang="ko-KR" dirty="0" err="1"/>
              <a:t>the</a:t>
            </a:r>
            <a:r>
              <a:rPr lang="ko-KR" altLang="ko-KR" dirty="0"/>
              <a:t> </a:t>
            </a:r>
            <a:r>
              <a:rPr lang="ko-KR" altLang="ko-KR" dirty="0" err="1"/>
              <a:t>lower-level</a:t>
            </a:r>
            <a:r>
              <a:rPr lang="ko-KR" altLang="ko-KR" dirty="0"/>
              <a:t> </a:t>
            </a:r>
            <a:r>
              <a:rPr lang="ko-KR" altLang="ko-KR" dirty="0" err="1"/>
              <a:t>agents</a:t>
            </a:r>
            <a:r>
              <a:rPr lang="ko-KR" altLang="ko-KR" dirty="0"/>
              <a:t>, </a:t>
            </a:r>
            <a:r>
              <a:rPr lang="ko-KR" altLang="ko-KR" dirty="0" err="1"/>
              <a:t>the</a:t>
            </a:r>
            <a:r>
              <a:rPr lang="ko-KR" altLang="ko-KR" dirty="0"/>
              <a:t> </a:t>
            </a:r>
            <a:r>
              <a:rPr lang="ko-KR" altLang="ko-KR" dirty="0" err="1"/>
              <a:t>node</a:t>
            </a:r>
            <a:r>
              <a:rPr lang="ko-KR" altLang="ko-KR" dirty="0"/>
              <a:t> </a:t>
            </a:r>
            <a:r>
              <a:rPr lang="ko-KR" altLang="ko-KR" dirty="0" err="1"/>
              <a:t>condition</a:t>
            </a:r>
            <a:r>
              <a:rPr lang="ko-KR" altLang="ko-KR" dirty="0"/>
              <a:t> </a:t>
            </a:r>
            <a:r>
              <a:rPr lang="ko-KR" altLang="ko-KR" dirty="0" err="1"/>
              <a:t>equations</a:t>
            </a:r>
            <a:r>
              <a:rPr lang="ko-KR" altLang="ko-KR" dirty="0"/>
              <a:t> </a:t>
            </a:r>
            <a:r>
              <a:rPr lang="ko-KR" altLang="ko-KR" dirty="0" err="1"/>
              <a:t>are</a:t>
            </a:r>
            <a:r>
              <a:rPr lang="ko-KR" altLang="ko-KR" dirty="0"/>
              <a:t> </a:t>
            </a:r>
            <a:r>
              <a:rPr lang="ko-KR" altLang="ko-KR" dirty="0" err="1"/>
              <a:t>used</a:t>
            </a:r>
            <a:r>
              <a:rPr lang="ko-KR" altLang="ko-KR" dirty="0"/>
              <a:t> </a:t>
            </a:r>
            <a:r>
              <a:rPr lang="ko-KR" altLang="ko-KR" dirty="0" err="1"/>
              <a:t>directly</a:t>
            </a:r>
            <a:r>
              <a:rPr lang="ko-KR" altLang="ko-KR" dirty="0"/>
              <a:t> </a:t>
            </a:r>
            <a:r>
              <a:rPr lang="ko-KR" altLang="ko-KR" dirty="0" err="1"/>
              <a:t>as</a:t>
            </a:r>
            <a:r>
              <a:rPr lang="ko-KR" altLang="ko-KR" dirty="0"/>
              <a:t> </a:t>
            </a:r>
            <a:r>
              <a:rPr lang="ko-KR" altLang="ko-KR" dirty="0" err="1"/>
              <a:t>the</a:t>
            </a:r>
            <a:r>
              <a:rPr lang="ko-KR" altLang="ko-KR" dirty="0"/>
              <a:t> </a:t>
            </a:r>
            <a:r>
              <a:rPr lang="ko-KR" altLang="ko-KR" dirty="0" err="1"/>
              <a:t>reward</a:t>
            </a:r>
            <a:r>
              <a:rPr lang="ko-KR" altLang="ko-KR" dirty="0"/>
              <a:t> </a:t>
            </a:r>
            <a:r>
              <a:rPr lang="ko-KR" altLang="ko-KR" dirty="0" err="1"/>
              <a:t>criteria</a:t>
            </a:r>
            <a:r>
              <a:rPr lang="ko-KR" altLang="ko-KR" dirty="0"/>
              <a:t> — </a:t>
            </a:r>
            <a:r>
              <a:rPr lang="ko-KR" altLang="ko-KR" dirty="0" err="1"/>
              <a:t>the</a:t>
            </a:r>
            <a:r>
              <a:rPr lang="ko-KR" altLang="ko-KR" dirty="0"/>
              <a:t> </a:t>
            </a:r>
            <a:r>
              <a:rPr lang="ko-KR" altLang="ko-KR" dirty="0" err="1"/>
              <a:t>reward</a:t>
            </a:r>
            <a:r>
              <a:rPr lang="ko-KR" altLang="ko-KR" dirty="0"/>
              <a:t> </a:t>
            </a:r>
            <a:r>
              <a:rPr lang="ko-KR" altLang="ko-KR" dirty="0" err="1"/>
              <a:t>is</a:t>
            </a:r>
            <a:r>
              <a:rPr lang="ko-KR" altLang="ko-KR" dirty="0"/>
              <a:t> </a:t>
            </a:r>
            <a:r>
              <a:rPr lang="ko-KR" altLang="ko-KR" dirty="0" err="1"/>
              <a:t>a</a:t>
            </a:r>
            <a:r>
              <a:rPr lang="ko-KR" altLang="ko-KR" dirty="0"/>
              <a:t> </a:t>
            </a:r>
            <a:r>
              <a:rPr lang="ko-KR" altLang="ko-KR" dirty="0" err="1"/>
              <a:t>Gaussian</a:t>
            </a:r>
            <a:r>
              <a:rPr lang="ko-KR" altLang="ko-KR" dirty="0"/>
              <a:t> </a:t>
            </a:r>
            <a:r>
              <a:rPr lang="ko-KR" altLang="ko-KR" dirty="0" err="1"/>
              <a:t>function</a:t>
            </a:r>
            <a:r>
              <a:rPr lang="ko-KR" altLang="ko-KR" dirty="0"/>
              <a:t> </a:t>
            </a:r>
            <a:r>
              <a:rPr lang="ko-KR" altLang="ko-KR" dirty="0" err="1"/>
              <a:t>that</a:t>
            </a:r>
            <a:r>
              <a:rPr lang="ko-KR" altLang="ko-KR" dirty="0"/>
              <a:t> </a:t>
            </a:r>
            <a:r>
              <a:rPr lang="ko-KR" altLang="ko-KR" dirty="0" err="1"/>
              <a:t>grows</a:t>
            </a:r>
            <a:r>
              <a:rPr lang="ko-KR" altLang="ko-KR" dirty="0"/>
              <a:t> </a:t>
            </a:r>
            <a:r>
              <a:rPr lang="ko-KR" altLang="ko-KR" dirty="0" err="1"/>
              <a:t>as</a:t>
            </a:r>
            <a:r>
              <a:rPr lang="ko-KR" altLang="ko-KR" dirty="0"/>
              <a:t> </a:t>
            </a:r>
            <a:r>
              <a:rPr lang="ko-KR" altLang="ko-KR" dirty="0" err="1"/>
              <a:t>the</a:t>
            </a:r>
            <a:r>
              <a:rPr lang="ko-KR" altLang="ko-KR" dirty="0"/>
              <a:t> </a:t>
            </a:r>
            <a:r>
              <a:rPr lang="ko-KR" altLang="ko-KR" dirty="0" err="1"/>
              <a:t>current</a:t>
            </a:r>
            <a:r>
              <a:rPr lang="ko-KR" altLang="ko-KR" dirty="0"/>
              <a:t> </a:t>
            </a:r>
            <a:r>
              <a:rPr lang="ko-KR" altLang="ko-KR" dirty="0" err="1"/>
              <a:t>value</a:t>
            </a:r>
            <a:r>
              <a:rPr lang="ko-KR" altLang="ko-KR" dirty="0"/>
              <a:t> </a:t>
            </a:r>
            <a:r>
              <a:rPr lang="ko-KR" altLang="ko-KR" dirty="0" err="1"/>
              <a:t>approaches</a:t>
            </a:r>
            <a:r>
              <a:rPr lang="ko-KR" altLang="ko-KR" dirty="0"/>
              <a:t> </a:t>
            </a:r>
            <a:r>
              <a:rPr lang="ko-KR" altLang="ko-KR" dirty="0" err="1"/>
              <a:t>its</a:t>
            </a:r>
            <a:r>
              <a:rPr lang="ko-KR" altLang="ko-KR" dirty="0"/>
              <a:t> </a:t>
            </a:r>
            <a:r>
              <a:rPr lang="ko-KR" altLang="ko-KR" dirty="0" err="1"/>
              <a:t>target</a:t>
            </a:r>
            <a:r>
              <a:rPr lang="ko-KR" altLang="ko-KR" dirty="0"/>
              <a:t>, </a:t>
            </a:r>
            <a:r>
              <a:rPr lang="ko-KR" altLang="ko-KR" dirty="0" err="1"/>
              <a:t>with</a:t>
            </a:r>
            <a:r>
              <a:rPr lang="ko-KR" altLang="ko-KR" dirty="0"/>
              <a:t> </a:t>
            </a:r>
            <a:r>
              <a:rPr lang="ko-KR" altLang="ko-KR" dirty="0" err="1"/>
              <a:t>per-agent</a:t>
            </a:r>
            <a:r>
              <a:rPr lang="ko-KR" altLang="ko-KR" dirty="0"/>
              <a:t> </a:t>
            </a:r>
            <a:r>
              <a:rPr lang="ko-KR" altLang="ko-KR" dirty="0" err="1"/>
              <a:t>weights</a:t>
            </a:r>
            <a:r>
              <a:rPr lang="ko-KR" altLang="ko-KR" dirty="0"/>
              <a:t> </a:t>
            </a:r>
            <a:r>
              <a:rPr lang="ko-KR" altLang="ko-KR" dirty="0" err="1"/>
              <a:t>reflecting</a:t>
            </a:r>
            <a:r>
              <a:rPr lang="ko-KR" altLang="ko-KR" dirty="0"/>
              <a:t> </a:t>
            </a:r>
            <a:r>
              <a:rPr lang="ko-KR" altLang="ko-KR" dirty="0" err="1"/>
              <a:t>operational</a:t>
            </a:r>
            <a:r>
              <a:rPr lang="ko-KR" altLang="ko-KR" dirty="0"/>
              <a:t> </a:t>
            </a:r>
            <a:r>
              <a:rPr lang="ko-KR" altLang="ko-KR" dirty="0" err="1"/>
              <a:t>priority</a:t>
            </a:r>
            <a:r>
              <a:rPr lang="ko-KR" altLang="ko-KR" dirty="0"/>
              <a:t>. The </a:t>
            </a:r>
            <a:r>
              <a:rPr lang="ko-KR" altLang="ko-KR" dirty="0" err="1"/>
              <a:t>upper-level</a:t>
            </a:r>
            <a:r>
              <a:rPr lang="ko-KR" altLang="ko-KR" dirty="0"/>
              <a:t> </a:t>
            </a:r>
            <a:r>
              <a:rPr lang="ko-KR" altLang="ko-KR" dirty="0" err="1"/>
              <a:t>agents</a:t>
            </a:r>
            <a:r>
              <a:rPr lang="ko-KR" altLang="ko-KR" dirty="0"/>
              <a:t> </a:t>
            </a:r>
            <a:r>
              <a:rPr lang="ko-KR" altLang="ko-KR" dirty="0" err="1"/>
              <a:t>are</a:t>
            </a:r>
            <a:r>
              <a:rPr lang="ko-KR" altLang="ko-KR" dirty="0"/>
              <a:t> </a:t>
            </a:r>
            <a:r>
              <a:rPr lang="ko-KR" altLang="ko-KR" dirty="0" err="1"/>
              <a:t>rewarded</a:t>
            </a:r>
            <a:r>
              <a:rPr lang="ko-KR" altLang="ko-KR" dirty="0"/>
              <a:t> </a:t>
            </a:r>
            <a:r>
              <a:rPr lang="ko-KR" altLang="ko-KR" dirty="0" err="1"/>
              <a:t>mainly</a:t>
            </a:r>
            <a:r>
              <a:rPr lang="ko-KR" altLang="ko-KR" dirty="0"/>
              <a:t> </a:t>
            </a:r>
            <a:r>
              <a:rPr lang="ko-KR" altLang="ko-KR" dirty="0" err="1"/>
              <a:t>through</a:t>
            </a:r>
            <a:r>
              <a:rPr lang="ko-KR" altLang="ko-KR" dirty="0"/>
              <a:t> </a:t>
            </a:r>
            <a:r>
              <a:rPr lang="ko-KR" altLang="ko-KR" dirty="0" err="1"/>
              <a:t>their</a:t>
            </a:r>
            <a:r>
              <a:rPr lang="ko-KR" altLang="ko-KR" dirty="0"/>
              <a:t> </a:t>
            </a:r>
            <a:r>
              <a:rPr lang="ko-KR" altLang="ko-KR" dirty="0" err="1"/>
              <a:t>children</a:t>
            </a:r>
            <a:r>
              <a:rPr lang="ko-KR" altLang="ko-KR" dirty="0"/>
              <a:t>: 60 </a:t>
            </a:r>
            <a:r>
              <a:rPr lang="ko-KR" altLang="ko-KR" dirty="0" err="1"/>
              <a:t>percent</a:t>
            </a:r>
            <a:r>
              <a:rPr lang="ko-KR" altLang="ko-KR" dirty="0"/>
              <a:t> </a:t>
            </a:r>
            <a:r>
              <a:rPr lang="ko-KR" altLang="ko-KR" dirty="0" err="1"/>
              <a:t>from</a:t>
            </a:r>
            <a:r>
              <a:rPr lang="ko-KR" altLang="ko-KR" dirty="0"/>
              <a:t> </a:t>
            </a:r>
            <a:r>
              <a:rPr lang="ko-KR" altLang="ko-KR" dirty="0" err="1"/>
              <a:t>the</a:t>
            </a:r>
            <a:r>
              <a:rPr lang="ko-KR" altLang="ko-KR" dirty="0"/>
              <a:t> </a:t>
            </a:r>
            <a:r>
              <a:rPr lang="ko-KR" altLang="ko-KR" dirty="0" err="1"/>
              <a:t>average</a:t>
            </a:r>
            <a:r>
              <a:rPr lang="ko-KR" altLang="ko-KR" dirty="0"/>
              <a:t> </a:t>
            </a:r>
            <a:r>
              <a:rPr lang="ko-KR" altLang="ko-KR" dirty="0" err="1"/>
              <a:t>reward</a:t>
            </a:r>
            <a:r>
              <a:rPr lang="ko-KR" altLang="ko-KR" dirty="0"/>
              <a:t> of </a:t>
            </a:r>
            <a:r>
              <a:rPr lang="ko-KR" altLang="ko-KR" dirty="0" err="1"/>
              <a:t>the</a:t>
            </a:r>
            <a:r>
              <a:rPr lang="ko-KR" altLang="ko-KR" dirty="0"/>
              <a:t> </a:t>
            </a:r>
            <a:r>
              <a:rPr lang="ko-KR" altLang="ko-KR" dirty="0" err="1"/>
              <a:t>child</a:t>
            </a:r>
            <a:r>
              <a:rPr lang="ko-KR" altLang="ko-KR" dirty="0"/>
              <a:t> </a:t>
            </a:r>
            <a:r>
              <a:rPr lang="ko-KR" altLang="ko-KR" dirty="0" err="1"/>
              <a:t>agents</a:t>
            </a:r>
            <a:r>
              <a:rPr lang="ko-KR" altLang="ko-KR" dirty="0"/>
              <a:t>, plus </a:t>
            </a:r>
            <a:r>
              <a:rPr lang="ko-KR" altLang="ko-KR" dirty="0" err="1"/>
              <a:t>goal</a:t>
            </a:r>
            <a:r>
              <a:rPr lang="ko-KR" altLang="ko-KR" dirty="0"/>
              <a:t> </a:t>
            </a:r>
            <a:r>
              <a:rPr lang="ko-KR" altLang="ko-KR" dirty="0" err="1"/>
              <a:t>achievement</a:t>
            </a:r>
            <a:r>
              <a:rPr lang="ko-KR" altLang="ko-KR" dirty="0"/>
              <a:t> and </a:t>
            </a:r>
            <a:r>
              <a:rPr lang="ko-KR" altLang="ko-KR" dirty="0" err="1"/>
              <a:t>plant-level</a:t>
            </a:r>
            <a:r>
              <a:rPr lang="ko-KR" altLang="ko-KR" dirty="0"/>
              <a:t> </a:t>
            </a:r>
            <a:r>
              <a:rPr lang="ko-KR" altLang="ko-KR" dirty="0" err="1"/>
              <a:t>target</a:t>
            </a:r>
            <a:r>
              <a:rPr lang="ko-KR" altLang="ko-KR" dirty="0"/>
              <a:t> </a:t>
            </a:r>
            <a:r>
              <a:rPr lang="ko-KR" altLang="ko-KR" dirty="0" err="1"/>
              <a:t>proximity</a:t>
            </a:r>
            <a:r>
              <a:rPr lang="ko-KR" altLang="ko-KR" dirty="0"/>
              <a:t> </a:t>
            </a:r>
            <a:r>
              <a:rPr lang="ko-KR" altLang="ko-KR" dirty="0" err="1"/>
              <a:t>at</a:t>
            </a:r>
            <a:r>
              <a:rPr lang="ko-KR" altLang="ko-KR" dirty="0"/>
              <a:t> 20 </a:t>
            </a:r>
            <a:r>
              <a:rPr lang="ko-KR" altLang="ko-KR" dirty="0" err="1"/>
              <a:t>percent</a:t>
            </a:r>
            <a:r>
              <a:rPr lang="ko-KR" altLang="ko-KR" dirty="0"/>
              <a:t> </a:t>
            </a:r>
            <a:r>
              <a:rPr lang="ko-KR" altLang="ko-KR" dirty="0" err="1"/>
              <a:t>each</a:t>
            </a:r>
            <a:r>
              <a:rPr lang="ko-KR" altLang="ko-KR" dirty="0"/>
              <a:t>, </a:t>
            </a:r>
            <a:r>
              <a:rPr lang="ko-KR" altLang="ko-KR" dirty="0" err="1"/>
              <a:t>with</a:t>
            </a:r>
            <a:r>
              <a:rPr lang="ko-KR" altLang="ko-KR" dirty="0"/>
              <a:t> </a:t>
            </a:r>
            <a:r>
              <a:rPr lang="ko-KR" altLang="ko-KR" dirty="0" err="1"/>
              <a:t>a</a:t>
            </a:r>
            <a:r>
              <a:rPr lang="ko-KR" altLang="ko-KR" dirty="0"/>
              <a:t> </a:t>
            </a:r>
            <a:r>
              <a:rPr lang="ko-KR" altLang="ko-KR" dirty="0" err="1"/>
              <a:t>penalty</a:t>
            </a:r>
            <a:r>
              <a:rPr lang="ko-KR" altLang="ko-KR" dirty="0"/>
              <a:t> </a:t>
            </a:r>
            <a:r>
              <a:rPr lang="ko-KR" altLang="ko-KR" dirty="0" err="1"/>
              <a:t>for</a:t>
            </a:r>
            <a:r>
              <a:rPr lang="ko-KR" altLang="ko-KR" dirty="0"/>
              <a:t> </a:t>
            </a:r>
            <a:r>
              <a:rPr lang="ko-KR" altLang="ko-KR" dirty="0" err="1"/>
              <a:t>abrupt</a:t>
            </a:r>
            <a:r>
              <a:rPr lang="ko-KR" altLang="ko-KR" dirty="0"/>
              <a:t> </a:t>
            </a:r>
            <a:r>
              <a:rPr lang="ko-KR" altLang="ko-KR" dirty="0" err="1"/>
              <a:t>goal</a:t>
            </a:r>
            <a:r>
              <a:rPr lang="ko-KR" altLang="ko-KR" dirty="0"/>
              <a:t> </a:t>
            </a:r>
            <a:r>
              <a:rPr lang="ko-KR" altLang="ko-KR" dirty="0" err="1"/>
              <a:t>changes</a:t>
            </a:r>
            <a:r>
              <a:rPr lang="ko-KR" altLang="ko-KR" dirty="0"/>
              <a:t>. And </a:t>
            </a:r>
            <a:r>
              <a:rPr lang="ko-KR" altLang="ko-KR" dirty="0" err="1"/>
              <a:t>on</a:t>
            </a:r>
            <a:r>
              <a:rPr lang="ko-KR" altLang="ko-KR" dirty="0"/>
              <a:t> </a:t>
            </a:r>
            <a:r>
              <a:rPr lang="ko-KR" altLang="ko-KR" dirty="0" err="1"/>
              <a:t>top</a:t>
            </a:r>
            <a:r>
              <a:rPr lang="ko-KR" altLang="ko-KR" dirty="0"/>
              <a:t> of </a:t>
            </a:r>
            <a:r>
              <a:rPr lang="ko-KR" altLang="ko-KR" dirty="0" err="1"/>
              <a:t>these</a:t>
            </a:r>
            <a:r>
              <a:rPr lang="ko-KR" altLang="ko-KR" dirty="0"/>
              <a:t>, </a:t>
            </a:r>
            <a:r>
              <a:rPr lang="ko-KR" altLang="ko-KR" dirty="0" err="1"/>
              <a:t>global</a:t>
            </a:r>
            <a:r>
              <a:rPr lang="ko-KR" altLang="ko-KR" dirty="0"/>
              <a:t> </a:t>
            </a:r>
            <a:r>
              <a:rPr lang="ko-KR" altLang="ko-KR" dirty="0" err="1"/>
              <a:t>penalties</a:t>
            </a:r>
            <a:r>
              <a:rPr lang="ko-KR" altLang="ko-KR" dirty="0"/>
              <a:t> </a:t>
            </a:r>
            <a:r>
              <a:rPr lang="ko-KR" altLang="ko-KR" dirty="0" err="1"/>
              <a:t>apply</a:t>
            </a:r>
            <a:r>
              <a:rPr lang="ko-KR" altLang="ko-KR" dirty="0"/>
              <a:t> </a:t>
            </a:r>
            <a:r>
              <a:rPr lang="ko-KR" altLang="ko-KR" dirty="0" err="1"/>
              <a:t>to</a:t>
            </a:r>
            <a:r>
              <a:rPr lang="ko-KR" altLang="ko-KR" dirty="0"/>
              <a:t> </a:t>
            </a:r>
            <a:r>
              <a:rPr lang="ko-KR" altLang="ko-KR" dirty="0" err="1"/>
              <a:t>all</a:t>
            </a:r>
            <a:r>
              <a:rPr lang="ko-KR" altLang="ko-KR" dirty="0"/>
              <a:t> </a:t>
            </a:r>
            <a:r>
              <a:rPr lang="ko-KR" altLang="ko-KR" dirty="0" err="1"/>
              <a:t>agents</a:t>
            </a:r>
            <a:r>
              <a:rPr lang="ko-KR" altLang="ko-KR" dirty="0"/>
              <a:t>: </a:t>
            </a:r>
            <a:r>
              <a:rPr lang="ko-KR" altLang="ko-KR" dirty="0" err="1"/>
              <a:t>a</a:t>
            </a:r>
            <a:r>
              <a:rPr lang="ko-KR" altLang="ko-KR" dirty="0"/>
              <a:t> </a:t>
            </a:r>
            <a:r>
              <a:rPr lang="ko-KR" altLang="ko-KR" dirty="0" err="1"/>
              <a:t>reactor</a:t>
            </a:r>
            <a:r>
              <a:rPr lang="ko-KR" altLang="ko-KR" dirty="0"/>
              <a:t> </a:t>
            </a:r>
            <a:r>
              <a:rPr lang="ko-KR" altLang="ko-KR" dirty="0" err="1"/>
              <a:t>trip</a:t>
            </a:r>
            <a:r>
              <a:rPr lang="ko-KR" altLang="ko-KR" dirty="0"/>
              <a:t> </a:t>
            </a:r>
            <a:r>
              <a:rPr lang="ko-KR" altLang="ko-KR" dirty="0" err="1"/>
              <a:t>costs</a:t>
            </a:r>
            <a:r>
              <a:rPr lang="ko-KR" altLang="ko-KR" dirty="0"/>
              <a:t> </a:t>
            </a:r>
            <a:r>
              <a:rPr lang="ko-KR" altLang="ko-KR" dirty="0" err="1"/>
              <a:t>minus</a:t>
            </a:r>
            <a:r>
              <a:rPr lang="ko-KR" altLang="ko-KR" dirty="0"/>
              <a:t> 50 — </a:t>
            </a:r>
            <a:r>
              <a:rPr lang="ko-KR" altLang="ko-KR" dirty="0" err="1"/>
              <a:t>trip</a:t>
            </a:r>
            <a:r>
              <a:rPr lang="ko-KR" altLang="ko-KR" dirty="0"/>
              <a:t> </a:t>
            </a:r>
            <a:r>
              <a:rPr lang="ko-KR" altLang="ko-KR" dirty="0" err="1"/>
              <a:t>avoidance</a:t>
            </a:r>
            <a:r>
              <a:rPr lang="ko-KR" altLang="ko-KR" dirty="0"/>
              <a:t> </a:t>
            </a:r>
            <a:r>
              <a:rPr lang="ko-KR" altLang="ko-KR" dirty="0" err="1"/>
              <a:t>is</a:t>
            </a:r>
            <a:r>
              <a:rPr lang="ko-KR" altLang="ko-KR" dirty="0"/>
              <a:t> </a:t>
            </a:r>
            <a:r>
              <a:rPr lang="ko-KR" altLang="ko-KR" dirty="0" err="1"/>
              <a:t>the</a:t>
            </a:r>
            <a:r>
              <a:rPr lang="ko-KR" altLang="ko-KR" dirty="0"/>
              <a:t> </a:t>
            </a:r>
            <a:r>
              <a:rPr lang="ko-KR" altLang="ko-KR" dirty="0" err="1"/>
              <a:t>highest</a:t>
            </a:r>
            <a:r>
              <a:rPr lang="ko-KR" altLang="ko-KR" dirty="0"/>
              <a:t> </a:t>
            </a:r>
            <a:r>
              <a:rPr lang="ko-KR" altLang="ko-KR" dirty="0" err="1"/>
              <a:t>priority</a:t>
            </a:r>
            <a:r>
              <a:rPr lang="ko-KR" altLang="ko-KR" dirty="0"/>
              <a:t> — </a:t>
            </a:r>
            <a:r>
              <a:rPr lang="ko-KR" altLang="ko-KR" dirty="0" err="1"/>
              <a:t>threshold</a:t>
            </a:r>
            <a:r>
              <a:rPr lang="ko-KR" altLang="ko-KR" dirty="0"/>
              <a:t> </a:t>
            </a:r>
            <a:r>
              <a:rPr lang="ko-KR" altLang="ko-KR" dirty="0" err="1"/>
              <a:t>violations</a:t>
            </a:r>
            <a:r>
              <a:rPr lang="ko-KR" altLang="ko-KR" dirty="0"/>
              <a:t> </a:t>
            </a:r>
            <a:r>
              <a:rPr lang="ko-KR" altLang="ko-KR" dirty="0" err="1"/>
              <a:t>cost</a:t>
            </a:r>
            <a:r>
              <a:rPr lang="ko-KR" altLang="ko-KR" dirty="0"/>
              <a:t> </a:t>
            </a:r>
            <a:r>
              <a:rPr lang="ko-KR" altLang="ko-KR" dirty="0" err="1"/>
              <a:t>minus</a:t>
            </a:r>
            <a:r>
              <a:rPr lang="ko-KR" altLang="ko-KR" dirty="0"/>
              <a:t> 20, and </a:t>
            </a:r>
            <a:r>
              <a:rPr lang="ko-KR" altLang="ko-KR" dirty="0" err="1"/>
              <a:t>unnecessary</a:t>
            </a:r>
            <a:r>
              <a:rPr lang="ko-KR" altLang="ko-KR" dirty="0"/>
              <a:t> </a:t>
            </a:r>
            <a:r>
              <a:rPr lang="ko-KR" altLang="ko-KR" dirty="0" err="1"/>
              <a:t>actions</a:t>
            </a:r>
            <a:r>
              <a:rPr lang="ko-KR" altLang="ko-KR" dirty="0"/>
              <a:t> </a:t>
            </a:r>
            <a:r>
              <a:rPr lang="ko-KR" altLang="ko-KR" dirty="0" err="1"/>
              <a:t>in</a:t>
            </a:r>
            <a:r>
              <a:rPr lang="ko-KR" altLang="ko-KR" dirty="0"/>
              <a:t> </a:t>
            </a:r>
            <a:r>
              <a:rPr lang="ko-KR" altLang="ko-KR" dirty="0" err="1"/>
              <a:t>the</a:t>
            </a:r>
            <a:r>
              <a:rPr lang="ko-KR" altLang="ko-KR" dirty="0"/>
              <a:t> </a:t>
            </a:r>
            <a:r>
              <a:rPr lang="ko-KR" altLang="ko-KR" dirty="0" err="1"/>
              <a:t>normal</a:t>
            </a:r>
            <a:r>
              <a:rPr lang="ko-KR" altLang="ko-KR" dirty="0"/>
              <a:t> </a:t>
            </a:r>
            <a:r>
              <a:rPr lang="ko-KR" altLang="ko-KR" dirty="0" err="1"/>
              <a:t>range</a:t>
            </a:r>
            <a:r>
              <a:rPr lang="ko-KR" altLang="ko-KR" dirty="0"/>
              <a:t> </a:t>
            </a:r>
            <a:r>
              <a:rPr lang="ko-KR" altLang="ko-KR" dirty="0" err="1"/>
              <a:t>receive</a:t>
            </a:r>
            <a:r>
              <a:rPr lang="ko-KR" altLang="ko-KR" dirty="0"/>
              <a:t> </a:t>
            </a:r>
            <a:r>
              <a:rPr lang="ko-KR" altLang="ko-KR" dirty="0" err="1"/>
              <a:t>a</a:t>
            </a:r>
            <a:r>
              <a:rPr lang="ko-KR" altLang="ko-KR" dirty="0"/>
              <a:t> </a:t>
            </a:r>
            <a:r>
              <a:rPr lang="ko-KR" altLang="ko-KR" dirty="0" err="1"/>
              <a:t>small</a:t>
            </a:r>
            <a:r>
              <a:rPr lang="ko-KR" altLang="ko-KR" dirty="0"/>
              <a:t> </a:t>
            </a:r>
            <a:r>
              <a:rPr lang="ko-KR" altLang="ko-KR" dirty="0" err="1"/>
              <a:t>penalty</a:t>
            </a:r>
            <a:r>
              <a:rPr lang="ko-KR" altLang="ko-KR" dirty="0"/>
              <a:t>.</a:t>
            </a:r>
            <a:endParaRPr lang="ko-KR" altLang="en-US" dirty="0"/>
          </a:p>
        </p:txBody>
      </p:sp>
      <p:sp>
        <p:nvSpPr>
          <p:cNvPr id="4" name="슬라이드 번호 개체 틀 3">
            <a:extLst>
              <a:ext uri="{FF2B5EF4-FFF2-40B4-BE49-F238E27FC236}">
                <a16:creationId xmlns:a16="http://schemas.microsoft.com/office/drawing/2014/main" id="{F7DA88C2-FCE6-704E-8FA9-CC54D63D13C1}"/>
              </a:ext>
            </a:extLst>
          </p:cNvPr>
          <p:cNvSpPr>
            <a:spLocks noGrp="1"/>
          </p:cNvSpPr>
          <p:nvPr>
            <p:ph type="sldNum" sz="quarter" idx="10"/>
          </p:nvPr>
        </p:nvSpPr>
        <p:spPr/>
        <p:txBody>
          <a:bodyPr/>
          <a:lstStyle/>
          <a:p>
            <a:fld id="{FEF5B15E-7FC0-4E0C-92BC-83FE38EC4896}" type="slidenum">
              <a:rPr lang="ko-KR" altLang="en-US" smtClean="0"/>
              <a:t>18</a:t>
            </a:fld>
            <a:endParaRPr lang="ko-KR" altLang="en-US"/>
          </a:p>
        </p:txBody>
      </p:sp>
    </p:spTree>
    <p:extLst>
      <p:ext uri="{BB962C8B-B14F-4D97-AF65-F5344CB8AC3E}">
        <p14:creationId xmlns:p14="http://schemas.microsoft.com/office/powerpoint/2010/main" val="1815677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4E96F-A7D2-02C6-A9DD-4AF2A17637F5}"/>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4417CF9-9EEF-626F-D560-151034CCC81B}"/>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9A201071-8467-F059-D247-F40C5807EDF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ko-KR" dirty="0" err="1"/>
              <a:t>Let</a:t>
            </a:r>
            <a:r>
              <a:rPr lang="ko-KR" altLang="ko-KR" dirty="0"/>
              <a:t> </a:t>
            </a:r>
            <a:r>
              <a:rPr lang="ko-KR" altLang="ko-KR" dirty="0" err="1"/>
              <a:t>me</a:t>
            </a:r>
            <a:r>
              <a:rPr lang="ko-KR" altLang="ko-KR" dirty="0"/>
              <a:t> </a:t>
            </a:r>
            <a:r>
              <a:rPr lang="ko-KR" altLang="ko-KR" dirty="0" err="1"/>
              <a:t>move</a:t>
            </a:r>
            <a:r>
              <a:rPr lang="ko-KR" altLang="ko-KR" dirty="0"/>
              <a:t> </a:t>
            </a:r>
            <a:r>
              <a:rPr lang="ko-KR" altLang="ko-KR" dirty="0" err="1"/>
              <a:t>on</a:t>
            </a:r>
            <a:r>
              <a:rPr lang="ko-KR" altLang="ko-KR" dirty="0"/>
              <a:t> </a:t>
            </a:r>
            <a:r>
              <a:rPr lang="ko-KR" altLang="ko-KR" dirty="0" err="1"/>
              <a:t>to</a:t>
            </a:r>
            <a:r>
              <a:rPr lang="ko-KR" altLang="ko-KR" dirty="0"/>
              <a:t> </a:t>
            </a:r>
            <a:r>
              <a:rPr lang="ko-KR" altLang="ko-KR" dirty="0" err="1"/>
              <a:t>the</a:t>
            </a:r>
            <a:r>
              <a:rPr lang="ko-KR" altLang="ko-KR" dirty="0"/>
              <a:t> </a:t>
            </a:r>
            <a:r>
              <a:rPr lang="ko-KR" altLang="ko-KR" dirty="0" err="1"/>
              <a:t>training</a:t>
            </a:r>
            <a:r>
              <a:rPr lang="ko-KR" altLang="ko-KR" dirty="0"/>
              <a:t> and </a:t>
            </a:r>
            <a:r>
              <a:rPr lang="ko-KR" altLang="ko-KR" dirty="0" err="1"/>
              <a:t>the</a:t>
            </a:r>
            <a:r>
              <a:rPr lang="ko-KR" altLang="ko-KR" dirty="0"/>
              <a:t> </a:t>
            </a:r>
            <a:r>
              <a:rPr lang="ko-KR" altLang="ko-KR" dirty="0" err="1"/>
              <a:t>results</a:t>
            </a:r>
            <a:r>
              <a:rPr lang="ko-KR" altLang="ko-KR" dirty="0"/>
              <a:t>.</a:t>
            </a:r>
          </a:p>
          <a:p>
            <a:endParaRPr kumimoji="1" lang="ko-KR" altLang="en-US" dirty="0"/>
          </a:p>
        </p:txBody>
      </p:sp>
      <p:sp>
        <p:nvSpPr>
          <p:cNvPr id="4" name="슬라이드 번호 개체 틀 3">
            <a:extLst>
              <a:ext uri="{FF2B5EF4-FFF2-40B4-BE49-F238E27FC236}">
                <a16:creationId xmlns:a16="http://schemas.microsoft.com/office/drawing/2014/main" id="{A35049C5-BFC6-3095-D50E-EA2D06CCEA29}"/>
              </a:ext>
            </a:extLst>
          </p:cNvPr>
          <p:cNvSpPr>
            <a:spLocks noGrp="1"/>
          </p:cNvSpPr>
          <p:nvPr>
            <p:ph type="sldNum" sz="quarter" idx="5"/>
          </p:nvPr>
        </p:nvSpPr>
        <p:spPr/>
        <p:txBody>
          <a:bodyPr/>
          <a:lstStyle/>
          <a:p>
            <a:fld id="{FEF5B15E-7FC0-4E0C-92BC-83FE38EC4896}" type="slidenum">
              <a:rPr lang="ko-KR" altLang="en-US" smtClean="0"/>
              <a:t>19</a:t>
            </a:fld>
            <a:endParaRPr lang="ko-KR" altLang="en-US"/>
          </a:p>
        </p:txBody>
      </p:sp>
    </p:spTree>
    <p:extLst>
      <p:ext uri="{BB962C8B-B14F-4D97-AF65-F5344CB8AC3E}">
        <p14:creationId xmlns:p14="http://schemas.microsoft.com/office/powerpoint/2010/main" val="134351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ko-KR" dirty="0" err="1"/>
              <a:t>Here</a:t>
            </a:r>
            <a:r>
              <a:rPr lang="ko-KR" altLang="ko-KR" dirty="0"/>
              <a:t> </a:t>
            </a:r>
            <a:r>
              <a:rPr lang="ko-KR" altLang="ko-KR" dirty="0" err="1"/>
              <a:t>is</a:t>
            </a:r>
            <a:r>
              <a:rPr lang="ko-KR" altLang="ko-KR" dirty="0"/>
              <a:t> </a:t>
            </a:r>
            <a:r>
              <a:rPr lang="ko-KR" altLang="ko-KR" dirty="0" err="1"/>
              <a:t>the</a:t>
            </a:r>
            <a:r>
              <a:rPr lang="ko-KR" altLang="ko-KR" dirty="0"/>
              <a:t> </a:t>
            </a:r>
            <a:r>
              <a:rPr lang="ko-KR" altLang="ko-KR" dirty="0" err="1"/>
              <a:t>outline</a:t>
            </a:r>
            <a:r>
              <a:rPr lang="ko-KR" altLang="ko-KR" dirty="0"/>
              <a:t> of </a:t>
            </a:r>
            <a:r>
              <a:rPr lang="ko-KR" altLang="ko-KR" dirty="0" err="1"/>
              <a:t>my</a:t>
            </a:r>
            <a:r>
              <a:rPr lang="ko-KR" altLang="ko-KR" dirty="0"/>
              <a:t> </a:t>
            </a:r>
            <a:r>
              <a:rPr lang="ko-KR" altLang="ko-KR" dirty="0" err="1"/>
              <a:t>talk</a:t>
            </a:r>
            <a:r>
              <a:rPr lang="ko-KR" altLang="ko-KR" dirty="0"/>
              <a:t>. </a:t>
            </a:r>
            <a:r>
              <a:rPr lang="ko-KR" altLang="ko-KR" dirty="0" err="1"/>
              <a:t>I</a:t>
            </a:r>
            <a:r>
              <a:rPr lang="ko-KR" altLang="ko-KR" dirty="0"/>
              <a:t> </a:t>
            </a:r>
            <a:r>
              <a:rPr lang="ko-KR" altLang="ko-KR" dirty="0" err="1"/>
              <a:t>will</a:t>
            </a:r>
            <a:r>
              <a:rPr lang="ko-KR" altLang="ko-KR" dirty="0"/>
              <a:t> </a:t>
            </a:r>
            <a:r>
              <a:rPr lang="ko-KR" altLang="ko-KR" dirty="0" err="1"/>
              <a:t>begin</a:t>
            </a:r>
            <a:r>
              <a:rPr lang="ko-KR" altLang="ko-KR" dirty="0"/>
              <a:t> </a:t>
            </a:r>
            <a:r>
              <a:rPr lang="ko-KR" altLang="ko-KR" dirty="0" err="1"/>
              <a:t>with</a:t>
            </a:r>
            <a:r>
              <a:rPr lang="ko-KR" altLang="ko-KR" dirty="0"/>
              <a:t> </a:t>
            </a:r>
            <a:r>
              <a:rPr lang="ko-KR" altLang="ko-KR" dirty="0" err="1"/>
              <a:t>the</a:t>
            </a:r>
            <a:r>
              <a:rPr lang="ko-KR" altLang="ko-KR" dirty="0"/>
              <a:t> </a:t>
            </a:r>
            <a:r>
              <a:rPr lang="ko-KR" altLang="ko-KR" dirty="0" err="1"/>
              <a:t>background</a:t>
            </a:r>
            <a:r>
              <a:rPr lang="ko-KR" altLang="ko-KR" dirty="0"/>
              <a:t> and </a:t>
            </a:r>
            <a:r>
              <a:rPr lang="ko-KR" altLang="ko-KR" dirty="0" err="1"/>
              <a:t>the</a:t>
            </a:r>
            <a:r>
              <a:rPr lang="ko-KR" altLang="ko-KR" dirty="0"/>
              <a:t> </a:t>
            </a:r>
            <a:r>
              <a:rPr lang="ko-KR" altLang="ko-KR" dirty="0" err="1"/>
              <a:t>goal</a:t>
            </a:r>
            <a:r>
              <a:rPr lang="ko-KR" altLang="ko-KR" dirty="0"/>
              <a:t> of </a:t>
            </a:r>
            <a:r>
              <a:rPr lang="ko-KR" altLang="ko-KR" dirty="0" err="1"/>
              <a:t>this</a:t>
            </a:r>
            <a:r>
              <a:rPr lang="ko-KR" altLang="ko-KR" dirty="0"/>
              <a:t> </a:t>
            </a:r>
            <a:r>
              <a:rPr lang="ko-KR" altLang="ko-KR" dirty="0" err="1"/>
              <a:t>research</a:t>
            </a:r>
            <a:r>
              <a:rPr lang="ko-KR" altLang="ko-KR" dirty="0"/>
              <a:t>. </a:t>
            </a:r>
            <a:r>
              <a:rPr lang="ko-KR" altLang="ko-KR" dirty="0" err="1"/>
              <a:t>Then</a:t>
            </a:r>
            <a:r>
              <a:rPr lang="ko-KR" altLang="ko-KR" dirty="0"/>
              <a:t> </a:t>
            </a:r>
            <a:r>
              <a:rPr lang="ko-KR" altLang="ko-KR" dirty="0" err="1"/>
              <a:t>I</a:t>
            </a:r>
            <a:r>
              <a:rPr lang="ko-KR" altLang="ko-KR" dirty="0"/>
              <a:t> </a:t>
            </a:r>
            <a:r>
              <a:rPr lang="ko-KR" altLang="ko-KR" dirty="0" err="1"/>
              <a:t>will</a:t>
            </a:r>
            <a:r>
              <a:rPr lang="ko-KR" altLang="ko-KR" dirty="0"/>
              <a:t> </a:t>
            </a:r>
            <a:r>
              <a:rPr lang="ko-KR" altLang="ko-KR" dirty="0" err="1"/>
              <a:t>present</a:t>
            </a:r>
            <a:r>
              <a:rPr lang="ko-KR" altLang="ko-KR" dirty="0"/>
              <a:t> </a:t>
            </a:r>
            <a:r>
              <a:rPr lang="ko-KR" altLang="ko-KR" dirty="0" err="1"/>
              <a:t>the</a:t>
            </a:r>
            <a:r>
              <a:rPr lang="ko-KR" altLang="ko-KR" dirty="0"/>
              <a:t> </a:t>
            </a:r>
            <a:r>
              <a:rPr lang="ko-KR" altLang="ko-KR" dirty="0" err="1"/>
              <a:t>functional</a:t>
            </a:r>
            <a:r>
              <a:rPr lang="ko-KR" altLang="ko-KR" dirty="0"/>
              <a:t> </a:t>
            </a:r>
            <a:r>
              <a:rPr lang="ko-KR" altLang="ko-KR" dirty="0" err="1"/>
              <a:t>decomposition</a:t>
            </a:r>
            <a:r>
              <a:rPr lang="ko-KR" altLang="ko-KR" dirty="0"/>
              <a:t> of </a:t>
            </a:r>
            <a:r>
              <a:rPr lang="ko-KR" altLang="ko-KR" dirty="0" err="1"/>
              <a:t>the</a:t>
            </a:r>
            <a:r>
              <a:rPr lang="ko-KR" altLang="ko-KR" dirty="0"/>
              <a:t> </a:t>
            </a:r>
            <a:r>
              <a:rPr lang="ko-KR" altLang="ko-KR" dirty="0" err="1"/>
              <a:t>iPWR</a:t>
            </a:r>
            <a:r>
              <a:rPr lang="ko-KR" altLang="ko-KR" dirty="0"/>
              <a:t>, </a:t>
            </a:r>
            <a:r>
              <a:rPr lang="ko-KR" altLang="ko-KR" dirty="0" err="1"/>
              <a:t>followed</a:t>
            </a:r>
            <a:r>
              <a:rPr lang="ko-KR" altLang="ko-KR" dirty="0"/>
              <a:t> </a:t>
            </a:r>
            <a:r>
              <a:rPr lang="ko-KR" altLang="ko-KR" dirty="0" err="1"/>
              <a:t>by</a:t>
            </a:r>
            <a:r>
              <a:rPr lang="ko-KR" altLang="ko-KR" dirty="0"/>
              <a:t> </a:t>
            </a:r>
            <a:r>
              <a:rPr lang="ko-KR" altLang="ko-KR" dirty="0" err="1"/>
              <a:t>the</a:t>
            </a:r>
            <a:r>
              <a:rPr lang="ko-KR" altLang="ko-KR" dirty="0"/>
              <a:t> </a:t>
            </a:r>
            <a:r>
              <a:rPr lang="ko-KR" altLang="ko-KR" dirty="0" err="1"/>
              <a:t>multi-agent</a:t>
            </a:r>
            <a:r>
              <a:rPr lang="ko-KR" altLang="ko-KR" dirty="0"/>
              <a:t> </a:t>
            </a:r>
            <a:r>
              <a:rPr lang="ko-KR" altLang="ko-KR" dirty="0" err="1"/>
              <a:t>reinforcement</a:t>
            </a:r>
            <a:r>
              <a:rPr lang="ko-KR" altLang="ko-KR" dirty="0"/>
              <a:t> </a:t>
            </a:r>
            <a:r>
              <a:rPr lang="ko-KR" altLang="ko-KR" dirty="0" err="1"/>
              <a:t>learning</a:t>
            </a:r>
            <a:r>
              <a:rPr lang="ko-KR" altLang="ko-KR" dirty="0"/>
              <a:t> </a:t>
            </a:r>
            <a:r>
              <a:rPr lang="ko-KR" altLang="ko-KR" dirty="0" err="1"/>
              <a:t>design</a:t>
            </a:r>
            <a:r>
              <a:rPr lang="ko-KR" altLang="ko-KR" dirty="0"/>
              <a:t> </a:t>
            </a:r>
            <a:r>
              <a:rPr lang="ko-KR" altLang="ko-KR" dirty="0" err="1"/>
              <a:t>built</a:t>
            </a:r>
            <a:r>
              <a:rPr lang="ko-KR" altLang="ko-KR" dirty="0"/>
              <a:t> </a:t>
            </a:r>
            <a:r>
              <a:rPr lang="ko-KR" altLang="ko-KR" dirty="0" err="1"/>
              <a:t>on</a:t>
            </a:r>
            <a:r>
              <a:rPr lang="ko-KR" altLang="ko-KR" dirty="0"/>
              <a:t> </a:t>
            </a:r>
            <a:r>
              <a:rPr lang="ko-KR" altLang="ko-KR" dirty="0" err="1"/>
              <a:t>top</a:t>
            </a:r>
            <a:r>
              <a:rPr lang="ko-KR" altLang="ko-KR" dirty="0"/>
              <a:t> of </a:t>
            </a:r>
            <a:r>
              <a:rPr lang="ko-KR" altLang="ko-KR" dirty="0" err="1"/>
              <a:t>it</a:t>
            </a:r>
            <a:r>
              <a:rPr lang="ko-KR" altLang="ko-KR" dirty="0"/>
              <a:t>. </a:t>
            </a:r>
            <a:r>
              <a:rPr lang="ko-KR" altLang="ko-KR" dirty="0" err="1"/>
              <a:t>After</a:t>
            </a:r>
            <a:r>
              <a:rPr lang="ko-KR" altLang="ko-KR" dirty="0"/>
              <a:t> </a:t>
            </a:r>
            <a:r>
              <a:rPr lang="ko-KR" altLang="ko-KR" dirty="0" err="1"/>
              <a:t>that</a:t>
            </a:r>
            <a:r>
              <a:rPr lang="ko-KR" altLang="ko-KR" dirty="0"/>
              <a:t>, </a:t>
            </a:r>
            <a:r>
              <a:rPr lang="ko-KR" altLang="ko-KR" dirty="0" err="1"/>
              <a:t>I</a:t>
            </a:r>
            <a:r>
              <a:rPr lang="ko-KR" altLang="ko-KR" dirty="0"/>
              <a:t> </a:t>
            </a:r>
            <a:r>
              <a:rPr lang="ko-KR" altLang="ko-KR" dirty="0" err="1"/>
              <a:t>will</a:t>
            </a:r>
            <a:r>
              <a:rPr lang="ko-KR" altLang="ko-KR" dirty="0"/>
              <a:t> </a:t>
            </a:r>
            <a:r>
              <a:rPr lang="ko-KR" altLang="ko-KR" dirty="0" err="1"/>
              <a:t>show</a:t>
            </a:r>
            <a:r>
              <a:rPr lang="ko-KR" altLang="ko-KR" dirty="0"/>
              <a:t> </a:t>
            </a:r>
            <a:r>
              <a:rPr lang="ko-KR" altLang="ko-KR" dirty="0" err="1"/>
              <a:t>the</a:t>
            </a:r>
            <a:r>
              <a:rPr lang="ko-KR" altLang="ko-KR" dirty="0"/>
              <a:t> </a:t>
            </a:r>
            <a:r>
              <a:rPr lang="ko-KR" altLang="ko-KR" dirty="0" err="1"/>
              <a:t>training</a:t>
            </a:r>
            <a:r>
              <a:rPr lang="ko-KR" altLang="ko-KR" dirty="0"/>
              <a:t> </a:t>
            </a:r>
            <a:r>
              <a:rPr lang="ko-KR" altLang="ko-KR" dirty="0" err="1"/>
              <a:t>setup</a:t>
            </a:r>
            <a:r>
              <a:rPr lang="ko-KR" altLang="ko-KR" dirty="0"/>
              <a:t> and </a:t>
            </a:r>
            <a:r>
              <a:rPr lang="ko-KR" altLang="ko-KR" dirty="0" err="1"/>
              <a:t>preliminary</a:t>
            </a:r>
            <a:r>
              <a:rPr lang="ko-KR" altLang="ko-KR" dirty="0"/>
              <a:t> </a:t>
            </a:r>
            <a:r>
              <a:rPr lang="ko-KR" altLang="ko-KR" dirty="0" err="1"/>
              <a:t>results</a:t>
            </a:r>
            <a:r>
              <a:rPr lang="ko-KR" altLang="ko-KR" dirty="0"/>
              <a:t>, and </a:t>
            </a:r>
            <a:r>
              <a:rPr lang="ko-KR" altLang="ko-KR" dirty="0" err="1"/>
              <a:t>close</a:t>
            </a:r>
            <a:r>
              <a:rPr lang="ko-KR" altLang="ko-KR" dirty="0"/>
              <a:t> </a:t>
            </a:r>
            <a:r>
              <a:rPr lang="ko-KR" altLang="ko-KR" dirty="0" err="1"/>
              <a:t>with</a:t>
            </a:r>
            <a:r>
              <a:rPr lang="ko-KR" altLang="ko-KR" dirty="0"/>
              <a:t> </a:t>
            </a:r>
            <a:r>
              <a:rPr lang="ko-KR" altLang="ko-KR" dirty="0" err="1"/>
              <a:t>the</a:t>
            </a:r>
            <a:r>
              <a:rPr lang="ko-KR" altLang="ko-KR" dirty="0"/>
              <a:t> </a:t>
            </a:r>
            <a:r>
              <a:rPr lang="ko-KR" altLang="ko-KR" dirty="0" err="1"/>
              <a:t>conclusion</a:t>
            </a:r>
            <a:r>
              <a:rPr lang="ko-KR" altLang="ko-KR" dirty="0"/>
              <a:t> and </a:t>
            </a:r>
            <a:r>
              <a:rPr lang="ko-KR" altLang="ko-KR" dirty="0" err="1"/>
              <a:t>future</a:t>
            </a:r>
            <a:r>
              <a:rPr lang="ko-KR" altLang="ko-KR" dirty="0"/>
              <a:t> </a:t>
            </a:r>
            <a:r>
              <a:rPr lang="ko-KR" altLang="ko-KR" dirty="0" err="1"/>
              <a:t>work</a:t>
            </a:r>
            <a:r>
              <a:rPr lang="ko-KR" altLang="ko-KR" dirty="0"/>
              <a:t>.</a:t>
            </a:r>
            <a:endParaRPr lang="en-US" altLang="ko-KR" baseline="0" dirty="0"/>
          </a:p>
        </p:txBody>
      </p:sp>
      <p:sp>
        <p:nvSpPr>
          <p:cNvPr id="4" name="슬라이드 번호 개체 틀 3"/>
          <p:cNvSpPr>
            <a:spLocks noGrp="1"/>
          </p:cNvSpPr>
          <p:nvPr>
            <p:ph type="sldNum" sz="quarter" idx="10"/>
          </p:nvPr>
        </p:nvSpPr>
        <p:spPr/>
        <p:txBody>
          <a:bodyPr/>
          <a:lstStyle/>
          <a:p>
            <a:fld id="{FEF5B15E-7FC0-4E0C-92BC-83FE38EC4896}" type="slidenum">
              <a:rPr lang="ko-KR" altLang="en-US" smtClean="0"/>
              <a:t>2</a:t>
            </a:fld>
            <a:endParaRPr lang="ko-KR" altLang="en-US"/>
          </a:p>
        </p:txBody>
      </p:sp>
    </p:spTree>
    <p:extLst>
      <p:ext uri="{BB962C8B-B14F-4D97-AF65-F5344CB8AC3E}">
        <p14:creationId xmlns:p14="http://schemas.microsoft.com/office/powerpoint/2010/main" val="2196812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C43E7-C3D2-CADD-EF24-98919DEA8D06}"/>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56015878-8A46-7B33-B19F-30FD54CE3856}"/>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D8E2D24-DC92-AA93-14BF-F0D784AA3C9B}"/>
              </a:ext>
            </a:extLst>
          </p:cNvPr>
          <p:cNvSpPr>
            <a:spLocks noGrp="1"/>
          </p:cNvSpPr>
          <p:nvPr>
            <p:ph type="body" idx="1"/>
          </p:nvPr>
        </p:nvSpPr>
        <p:spPr/>
        <p:txBody>
          <a:bodyPr/>
          <a:lstStyle/>
          <a:p>
            <a:pPr latinLnBrk="1"/>
            <a:r>
              <a:rPr lang="ko-KR" altLang="ko-KR" dirty="0"/>
              <a:t>First, </a:t>
            </a:r>
            <a:r>
              <a:rPr lang="ko-KR" altLang="ko-KR" dirty="0" err="1"/>
              <a:t>the</a:t>
            </a:r>
            <a:r>
              <a:rPr lang="ko-KR" altLang="ko-KR" dirty="0"/>
              <a:t> </a:t>
            </a:r>
            <a:r>
              <a:rPr lang="ko-KR" altLang="ko-KR" dirty="0" err="1"/>
              <a:t>platform</a:t>
            </a:r>
            <a:r>
              <a:rPr lang="ko-KR" altLang="ko-KR" dirty="0"/>
              <a:t>. The </a:t>
            </a:r>
            <a:r>
              <a:rPr lang="ko-KR" altLang="ko-KR" dirty="0" err="1"/>
              <a:t>iPWR</a:t>
            </a:r>
            <a:r>
              <a:rPr lang="ko-KR" altLang="ko-KR" dirty="0"/>
              <a:t> </a:t>
            </a:r>
            <a:r>
              <a:rPr lang="ko-KR" altLang="ko-KR" dirty="0" err="1"/>
              <a:t>simulator</a:t>
            </a:r>
            <a:r>
              <a:rPr lang="ko-KR" altLang="ko-KR" dirty="0"/>
              <a:t> </a:t>
            </a:r>
            <a:r>
              <a:rPr lang="ko-KR" altLang="ko-KR" dirty="0" err="1"/>
              <a:t>only</a:t>
            </a:r>
            <a:r>
              <a:rPr lang="ko-KR" altLang="ko-KR" dirty="0"/>
              <a:t> </a:t>
            </a:r>
            <a:r>
              <a:rPr lang="ko-KR" altLang="ko-KR" dirty="0" err="1"/>
              <a:t>runs</a:t>
            </a:r>
            <a:r>
              <a:rPr lang="ko-KR" altLang="ko-KR" dirty="0"/>
              <a:t> </a:t>
            </a:r>
            <a:r>
              <a:rPr lang="ko-KR" altLang="ko-KR" dirty="0" err="1"/>
              <a:t>in</a:t>
            </a:r>
            <a:r>
              <a:rPr lang="ko-KR" altLang="ko-KR" dirty="0"/>
              <a:t> </a:t>
            </a:r>
            <a:r>
              <a:rPr lang="ko-KR" altLang="ko-KR" dirty="0" err="1"/>
              <a:t>real</a:t>
            </a:r>
            <a:r>
              <a:rPr lang="ko-KR" altLang="ko-KR" dirty="0"/>
              <a:t> </a:t>
            </a:r>
            <a:r>
              <a:rPr lang="ko-KR" altLang="ko-KR" dirty="0" err="1"/>
              <a:t>time</a:t>
            </a:r>
            <a:r>
              <a:rPr lang="ko-KR" altLang="ko-KR" dirty="0"/>
              <a:t>, and </a:t>
            </a:r>
            <a:r>
              <a:rPr lang="ko-KR" altLang="ko-KR" dirty="0" err="1"/>
              <a:t>speeding</a:t>
            </a:r>
            <a:r>
              <a:rPr lang="ko-KR" altLang="ko-KR" dirty="0"/>
              <a:t> </a:t>
            </a:r>
            <a:r>
              <a:rPr lang="ko-KR" altLang="ko-KR" dirty="0" err="1"/>
              <a:t>it</a:t>
            </a:r>
            <a:r>
              <a:rPr lang="ko-KR" altLang="ko-KR" dirty="0"/>
              <a:t> </a:t>
            </a:r>
            <a:r>
              <a:rPr lang="ko-KR" altLang="ko-KR" dirty="0" err="1"/>
              <a:t>up</a:t>
            </a:r>
            <a:r>
              <a:rPr lang="ko-KR" altLang="ko-KR" dirty="0"/>
              <a:t> </a:t>
            </a:r>
            <a:r>
              <a:rPr lang="ko-KR" altLang="ko-KR" dirty="0" err="1"/>
              <a:t>beyond</a:t>
            </a:r>
            <a:r>
              <a:rPr lang="ko-KR" altLang="ko-KR" dirty="0"/>
              <a:t> </a:t>
            </a:r>
            <a:r>
              <a:rPr lang="ko-KR" altLang="ko-KR" dirty="0" err="1"/>
              <a:t>two</a:t>
            </a:r>
            <a:r>
              <a:rPr lang="ko-KR" altLang="ko-KR" dirty="0"/>
              <a:t> </a:t>
            </a:r>
            <a:r>
              <a:rPr lang="ko-KR" altLang="ko-KR" dirty="0" err="1"/>
              <a:t>times</a:t>
            </a:r>
            <a:r>
              <a:rPr lang="ko-KR" altLang="ko-KR" dirty="0"/>
              <a:t> </a:t>
            </a:r>
            <a:r>
              <a:rPr lang="ko-KR" altLang="ko-KR" dirty="0" err="1"/>
              <a:t>becomes</a:t>
            </a:r>
            <a:r>
              <a:rPr lang="ko-KR" altLang="ko-KR" dirty="0"/>
              <a:t> </a:t>
            </a:r>
            <a:r>
              <a:rPr lang="ko-KR" altLang="ko-KR" dirty="0" err="1"/>
              <a:t>unstable</a:t>
            </a:r>
            <a:r>
              <a:rPr lang="ko-KR" altLang="ko-KR" dirty="0"/>
              <a:t>. </a:t>
            </a:r>
            <a:r>
              <a:rPr lang="ko-KR" altLang="ko-KR" dirty="0" err="1"/>
              <a:t>So</a:t>
            </a:r>
            <a:r>
              <a:rPr lang="ko-KR" altLang="ko-KR" dirty="0"/>
              <a:t> </a:t>
            </a:r>
            <a:r>
              <a:rPr lang="ko-KR" altLang="ko-KR" dirty="0" err="1"/>
              <a:t>instead</a:t>
            </a:r>
            <a:r>
              <a:rPr lang="ko-KR" altLang="ko-KR" dirty="0"/>
              <a:t> of </a:t>
            </a:r>
            <a:r>
              <a:rPr lang="ko-KR" altLang="ko-KR" dirty="0" err="1"/>
              <a:t>accelerating</a:t>
            </a:r>
            <a:r>
              <a:rPr lang="ko-KR" altLang="ko-KR" dirty="0"/>
              <a:t> </a:t>
            </a:r>
            <a:r>
              <a:rPr lang="ko-KR" altLang="ko-KR" dirty="0" err="1"/>
              <a:t>one</a:t>
            </a:r>
            <a:r>
              <a:rPr lang="ko-KR" altLang="ko-KR" dirty="0"/>
              <a:t> </a:t>
            </a:r>
            <a:r>
              <a:rPr lang="ko-KR" altLang="ko-KR" dirty="0" err="1"/>
              <a:t>simulator</a:t>
            </a:r>
            <a:r>
              <a:rPr lang="ko-KR" altLang="ko-KR" dirty="0"/>
              <a:t>, </a:t>
            </a:r>
            <a:r>
              <a:rPr lang="ko-KR" altLang="ko-KR" dirty="0" err="1"/>
              <a:t>we</a:t>
            </a:r>
            <a:r>
              <a:rPr lang="ko-KR" altLang="ko-KR" dirty="0"/>
              <a:t> </a:t>
            </a:r>
            <a:r>
              <a:rPr lang="ko-KR" altLang="ko-KR" dirty="0" err="1"/>
              <a:t>parallelized</a:t>
            </a:r>
            <a:r>
              <a:rPr lang="ko-KR" altLang="ko-KR" dirty="0"/>
              <a:t> </a:t>
            </a:r>
            <a:r>
              <a:rPr lang="ko-KR" altLang="ko-KR" dirty="0" err="1"/>
              <a:t>many</a:t>
            </a:r>
            <a:r>
              <a:rPr lang="ko-KR" altLang="ko-KR" dirty="0"/>
              <a:t>: </a:t>
            </a:r>
            <a:r>
              <a:rPr lang="ko-KR" altLang="ko-KR" dirty="0" err="1"/>
              <a:t>ten</a:t>
            </a:r>
            <a:r>
              <a:rPr lang="ko-KR" altLang="ko-KR" dirty="0"/>
              <a:t> Windows </a:t>
            </a:r>
            <a:r>
              <a:rPr lang="ko-KR" altLang="ko-KR" dirty="0" err="1"/>
              <a:t>virtual</a:t>
            </a:r>
            <a:r>
              <a:rPr lang="ko-KR" altLang="ko-KR" dirty="0"/>
              <a:t> </a:t>
            </a:r>
            <a:r>
              <a:rPr lang="ko-KR" altLang="ko-KR" dirty="0" err="1"/>
              <a:t>machines</a:t>
            </a:r>
            <a:r>
              <a:rPr lang="ko-KR" altLang="ko-KR" dirty="0"/>
              <a:t> </a:t>
            </a:r>
            <a:r>
              <a:rPr lang="ko-KR" altLang="ko-KR" dirty="0" err="1"/>
              <a:t>run</a:t>
            </a:r>
            <a:r>
              <a:rPr lang="ko-KR" altLang="ko-KR" dirty="0"/>
              <a:t> </a:t>
            </a:r>
            <a:r>
              <a:rPr lang="ko-KR" altLang="ko-KR" dirty="0" err="1"/>
              <a:t>simultaneously</a:t>
            </a:r>
            <a:r>
              <a:rPr lang="ko-KR" altLang="ko-KR" dirty="0"/>
              <a:t> </a:t>
            </a:r>
            <a:r>
              <a:rPr lang="ko-KR" altLang="ko-KR" dirty="0" err="1"/>
              <a:t>on</a:t>
            </a:r>
            <a:r>
              <a:rPr lang="ko-KR" altLang="ko-KR" dirty="0"/>
              <a:t> </a:t>
            </a:r>
            <a:r>
              <a:rPr lang="ko-KR" altLang="ko-KR" dirty="0" err="1"/>
              <a:t>a</a:t>
            </a:r>
            <a:r>
              <a:rPr lang="ko-KR" altLang="ko-KR" dirty="0"/>
              <a:t> </a:t>
            </a:r>
            <a:r>
              <a:rPr lang="ko-KR" altLang="ko-KR" dirty="0" err="1"/>
              <a:t>single</a:t>
            </a:r>
            <a:r>
              <a:rPr lang="ko-KR" altLang="ko-KR" dirty="0"/>
              <a:t> </a:t>
            </a:r>
            <a:r>
              <a:rPr lang="ko-KR" altLang="ko-KR" dirty="0" err="1"/>
              <a:t>server</a:t>
            </a:r>
            <a:r>
              <a:rPr lang="ko-KR" altLang="ko-KR" dirty="0"/>
              <a:t>, </a:t>
            </a:r>
            <a:r>
              <a:rPr lang="ko-KR" altLang="ko-KR" dirty="0" err="1"/>
              <a:t>each</a:t>
            </a:r>
            <a:r>
              <a:rPr lang="ko-KR" altLang="ko-KR" dirty="0"/>
              <a:t> </a:t>
            </a:r>
            <a:r>
              <a:rPr lang="ko-KR" altLang="ko-KR" dirty="0" err="1"/>
              <a:t>hosting</a:t>
            </a:r>
            <a:r>
              <a:rPr lang="ko-KR" altLang="ko-KR" dirty="0"/>
              <a:t> </a:t>
            </a:r>
            <a:r>
              <a:rPr lang="ko-KR" altLang="ko-KR" dirty="0" err="1"/>
              <a:t>an</a:t>
            </a:r>
            <a:r>
              <a:rPr lang="ko-KR" altLang="ko-KR" dirty="0"/>
              <a:t> </a:t>
            </a:r>
            <a:r>
              <a:rPr lang="ko-KR" altLang="ko-KR" dirty="0" err="1"/>
              <a:t>independent</a:t>
            </a:r>
            <a:r>
              <a:rPr lang="ko-KR" altLang="ko-KR" dirty="0"/>
              <a:t>, </a:t>
            </a:r>
            <a:r>
              <a:rPr lang="ko-KR" altLang="ko-KR" dirty="0" err="1"/>
              <a:t>fully</a:t>
            </a:r>
            <a:r>
              <a:rPr lang="ko-KR" altLang="ko-KR" dirty="0"/>
              <a:t> </a:t>
            </a:r>
            <a:r>
              <a:rPr lang="ko-KR" altLang="ko-KR" dirty="0" err="1"/>
              <a:t>isolated</a:t>
            </a:r>
            <a:r>
              <a:rPr lang="ko-KR" altLang="ko-KR" dirty="0"/>
              <a:t> </a:t>
            </a:r>
            <a:r>
              <a:rPr lang="ko-KR" altLang="ko-KR" dirty="0" err="1"/>
              <a:t>simulator</a:t>
            </a:r>
            <a:r>
              <a:rPr lang="ko-KR" altLang="ko-KR" dirty="0"/>
              <a:t> </a:t>
            </a:r>
            <a:r>
              <a:rPr lang="ko-KR" altLang="ko-KR" dirty="0" err="1"/>
              <a:t>instance</a:t>
            </a:r>
            <a:r>
              <a:rPr lang="ko-KR" altLang="ko-KR" dirty="0"/>
              <a:t>. (그림 가리키며) </a:t>
            </a:r>
            <a:r>
              <a:rPr lang="ko-KR" altLang="ko-KR" dirty="0" err="1"/>
              <a:t>Inside</a:t>
            </a:r>
            <a:r>
              <a:rPr lang="ko-KR" altLang="ko-KR" dirty="0"/>
              <a:t> </a:t>
            </a:r>
            <a:r>
              <a:rPr lang="ko-KR" altLang="ko-KR" dirty="0" err="1"/>
              <a:t>each</a:t>
            </a:r>
            <a:r>
              <a:rPr lang="ko-KR" altLang="ko-KR" dirty="0"/>
              <a:t> VM, </a:t>
            </a:r>
            <a:r>
              <a:rPr lang="ko-KR" altLang="ko-KR" dirty="0" err="1"/>
              <a:t>an</a:t>
            </a:r>
            <a:r>
              <a:rPr lang="ko-KR" altLang="ko-KR" dirty="0"/>
              <a:t> HTTP </a:t>
            </a:r>
            <a:r>
              <a:rPr lang="ko-KR" altLang="ko-KR" dirty="0" err="1"/>
              <a:t>server</a:t>
            </a:r>
            <a:r>
              <a:rPr lang="ko-KR" altLang="ko-KR" dirty="0"/>
              <a:t> </a:t>
            </a:r>
            <a:r>
              <a:rPr lang="ko-KR" altLang="ko-KR" dirty="0" err="1"/>
              <a:t>reads</a:t>
            </a:r>
            <a:r>
              <a:rPr lang="ko-KR" altLang="ko-KR" dirty="0"/>
              <a:t> and </a:t>
            </a:r>
            <a:r>
              <a:rPr lang="ko-KR" altLang="ko-KR" dirty="0" err="1"/>
              <a:t>manipulates</a:t>
            </a:r>
            <a:r>
              <a:rPr lang="ko-KR" altLang="ko-KR" dirty="0"/>
              <a:t> </a:t>
            </a:r>
            <a:r>
              <a:rPr lang="ko-KR" altLang="ko-KR" dirty="0" err="1"/>
              <a:t>the</a:t>
            </a:r>
            <a:r>
              <a:rPr lang="ko-KR" altLang="ko-KR" dirty="0"/>
              <a:t> </a:t>
            </a:r>
            <a:r>
              <a:rPr lang="ko-KR" altLang="ko-KR" dirty="0" err="1"/>
              <a:t>simulator</a:t>
            </a:r>
            <a:r>
              <a:rPr lang="ko-KR" altLang="ko-KR" dirty="0"/>
              <a:t> </a:t>
            </a:r>
            <a:r>
              <a:rPr lang="ko-KR" altLang="ko-KR" dirty="0" err="1"/>
              <a:t>memory</a:t>
            </a:r>
            <a:r>
              <a:rPr lang="ko-KR" altLang="ko-KR" dirty="0"/>
              <a:t> </a:t>
            </a:r>
            <a:r>
              <a:rPr lang="ko-KR" altLang="ko-KR" dirty="0" err="1"/>
              <a:t>to</a:t>
            </a:r>
            <a:r>
              <a:rPr lang="ko-KR" altLang="ko-KR" dirty="0"/>
              <a:t> </a:t>
            </a:r>
            <a:r>
              <a:rPr lang="ko-KR" altLang="ko-KR" dirty="0" err="1"/>
              <a:t>implement</a:t>
            </a:r>
            <a:r>
              <a:rPr lang="ko-KR" altLang="ko-KR" dirty="0"/>
              <a:t> </a:t>
            </a:r>
            <a:r>
              <a:rPr lang="ko-KR" altLang="ko-KR" dirty="0" err="1"/>
              <a:t>the</a:t>
            </a:r>
            <a:r>
              <a:rPr lang="ko-KR" altLang="ko-KR" dirty="0"/>
              <a:t> RL </a:t>
            </a:r>
            <a:r>
              <a:rPr lang="ko-KR" altLang="ko-KR" dirty="0" err="1"/>
              <a:t>actions</a:t>
            </a:r>
            <a:r>
              <a:rPr lang="ko-KR" altLang="ko-KR" dirty="0"/>
              <a:t> — </a:t>
            </a:r>
            <a:r>
              <a:rPr lang="ko-KR" altLang="ko-KR" dirty="0" err="1"/>
              <a:t>anything</a:t>
            </a:r>
            <a:r>
              <a:rPr lang="ko-KR" altLang="ko-KR" dirty="0"/>
              <a:t> </a:t>
            </a:r>
            <a:r>
              <a:rPr lang="ko-KR" altLang="ko-KR" dirty="0" err="1"/>
              <a:t>not</a:t>
            </a:r>
            <a:r>
              <a:rPr lang="ko-KR" altLang="ko-KR" dirty="0"/>
              <a:t> </a:t>
            </a:r>
            <a:r>
              <a:rPr lang="ko-KR" altLang="ko-KR" dirty="0" err="1"/>
              <a:t>achievable</a:t>
            </a:r>
            <a:r>
              <a:rPr lang="ko-KR" altLang="ko-KR" dirty="0"/>
              <a:t> </a:t>
            </a:r>
            <a:r>
              <a:rPr lang="ko-KR" altLang="ko-KR" dirty="0" err="1"/>
              <a:t>through</a:t>
            </a:r>
            <a:r>
              <a:rPr lang="ko-KR" altLang="ko-KR" dirty="0"/>
              <a:t> </a:t>
            </a:r>
            <a:r>
              <a:rPr lang="ko-KR" altLang="ko-KR" dirty="0" err="1"/>
              <a:t>memory</a:t>
            </a:r>
            <a:r>
              <a:rPr lang="ko-KR" altLang="ko-KR" dirty="0"/>
              <a:t> </a:t>
            </a:r>
            <a:r>
              <a:rPr lang="ko-KR" altLang="ko-KR" dirty="0" err="1"/>
              <a:t>is</a:t>
            </a:r>
            <a:r>
              <a:rPr lang="ko-KR" altLang="ko-KR" dirty="0"/>
              <a:t> </a:t>
            </a:r>
            <a:r>
              <a:rPr lang="ko-KR" altLang="ko-KR" dirty="0" err="1"/>
              <a:t>done</a:t>
            </a:r>
            <a:r>
              <a:rPr lang="ko-KR" altLang="ko-KR" dirty="0"/>
              <a:t> </a:t>
            </a:r>
            <a:r>
              <a:rPr lang="ko-KR" altLang="ko-KR" dirty="0" err="1"/>
              <a:t>with</a:t>
            </a:r>
            <a:r>
              <a:rPr lang="ko-KR" altLang="ko-KR" dirty="0"/>
              <a:t> </a:t>
            </a:r>
            <a:r>
              <a:rPr lang="ko-KR" altLang="ko-KR" dirty="0" err="1"/>
              <a:t>macros</a:t>
            </a:r>
            <a:r>
              <a:rPr lang="ko-KR" altLang="ko-KR" dirty="0"/>
              <a:t> — and </a:t>
            </a:r>
            <a:r>
              <a:rPr lang="ko-KR" altLang="ko-KR" dirty="0" err="1"/>
              <a:t>the</a:t>
            </a:r>
            <a:r>
              <a:rPr lang="ko-KR" altLang="ko-KR" dirty="0"/>
              <a:t> </a:t>
            </a:r>
            <a:r>
              <a:rPr lang="ko-KR" altLang="ko-KR" dirty="0" err="1"/>
              <a:t>Ray</a:t>
            </a:r>
            <a:r>
              <a:rPr lang="ko-KR" altLang="ko-KR" dirty="0"/>
              <a:t> </a:t>
            </a:r>
            <a:r>
              <a:rPr lang="ko-KR" altLang="ko-KR" dirty="0" err="1"/>
              <a:t>RLlib</a:t>
            </a:r>
            <a:r>
              <a:rPr lang="ko-KR" altLang="ko-KR" dirty="0"/>
              <a:t> </a:t>
            </a:r>
            <a:r>
              <a:rPr lang="ko-KR" altLang="ko-KR" dirty="0" err="1"/>
              <a:t>training</a:t>
            </a:r>
            <a:r>
              <a:rPr lang="ko-KR" altLang="ko-KR" dirty="0"/>
              <a:t> </a:t>
            </a:r>
            <a:r>
              <a:rPr lang="ko-KR" altLang="ko-KR" dirty="0" err="1"/>
              <a:t>process</a:t>
            </a:r>
            <a:r>
              <a:rPr lang="ko-KR" altLang="ko-KR" dirty="0"/>
              <a:t> </a:t>
            </a:r>
            <a:r>
              <a:rPr lang="ko-KR" altLang="ko-KR" dirty="0" err="1"/>
              <a:t>communicates</a:t>
            </a:r>
            <a:r>
              <a:rPr lang="ko-KR" altLang="ko-KR" dirty="0"/>
              <a:t> </a:t>
            </a:r>
            <a:r>
              <a:rPr lang="ko-KR" altLang="ko-KR" dirty="0" err="1"/>
              <a:t>with</a:t>
            </a:r>
            <a:r>
              <a:rPr lang="ko-KR" altLang="ko-KR" dirty="0"/>
              <a:t> </a:t>
            </a:r>
            <a:r>
              <a:rPr lang="ko-KR" altLang="ko-KR" dirty="0" err="1"/>
              <a:t>all</a:t>
            </a:r>
            <a:r>
              <a:rPr lang="ko-KR" altLang="ko-KR" dirty="0"/>
              <a:t> </a:t>
            </a:r>
            <a:r>
              <a:rPr lang="ko-KR" altLang="ko-KR" dirty="0" err="1"/>
              <a:t>ten</a:t>
            </a:r>
            <a:r>
              <a:rPr lang="ko-KR" altLang="ko-KR" dirty="0"/>
              <a:t> </a:t>
            </a:r>
            <a:r>
              <a:rPr lang="ko-KR" altLang="ko-KR" dirty="0" err="1"/>
              <a:t>VMs</a:t>
            </a:r>
            <a:r>
              <a:rPr lang="ko-KR" altLang="ko-KR" dirty="0"/>
              <a:t> </a:t>
            </a:r>
            <a:r>
              <a:rPr lang="ko-KR" altLang="ko-KR" dirty="0" err="1"/>
              <a:t>asynchronously</a:t>
            </a:r>
            <a:r>
              <a:rPr lang="ko-KR" altLang="ko-KR" dirty="0"/>
              <a:t>.</a:t>
            </a:r>
            <a:endParaRPr lang="en-US" altLang="ko-KR" dirty="0"/>
          </a:p>
          <a:p>
            <a:endParaRPr lang="ko-KR" altLang="en-US" dirty="0"/>
          </a:p>
        </p:txBody>
      </p:sp>
      <p:sp>
        <p:nvSpPr>
          <p:cNvPr id="4" name="슬라이드 번호 개체 틀 3">
            <a:extLst>
              <a:ext uri="{FF2B5EF4-FFF2-40B4-BE49-F238E27FC236}">
                <a16:creationId xmlns:a16="http://schemas.microsoft.com/office/drawing/2014/main" id="{107E30F6-D7C6-30B6-1FC7-99D90EA09550}"/>
              </a:ext>
            </a:extLst>
          </p:cNvPr>
          <p:cNvSpPr>
            <a:spLocks noGrp="1"/>
          </p:cNvSpPr>
          <p:nvPr>
            <p:ph type="sldNum" sz="quarter" idx="10"/>
          </p:nvPr>
        </p:nvSpPr>
        <p:spPr/>
        <p:txBody>
          <a:bodyPr/>
          <a:lstStyle/>
          <a:p>
            <a:fld id="{FEF5B15E-7FC0-4E0C-92BC-83FE38EC4896}" type="slidenum">
              <a:rPr lang="ko-KR" altLang="en-US" smtClean="0"/>
              <a:t>20</a:t>
            </a:fld>
            <a:endParaRPr lang="ko-KR" altLang="en-US"/>
          </a:p>
        </p:txBody>
      </p:sp>
    </p:spTree>
    <p:extLst>
      <p:ext uri="{BB962C8B-B14F-4D97-AF65-F5344CB8AC3E}">
        <p14:creationId xmlns:p14="http://schemas.microsoft.com/office/powerpoint/2010/main" val="3273370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88F81-F7BB-56AB-7341-C432DD74EBEB}"/>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DA21D19-3FC5-F756-2D5D-30B5F9677827}"/>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88528954-0185-50C1-0D31-53B9452242F8}"/>
              </a:ext>
            </a:extLst>
          </p:cNvPr>
          <p:cNvSpPr>
            <a:spLocks noGrp="1"/>
          </p:cNvSpPr>
          <p:nvPr>
            <p:ph type="body" idx="1"/>
          </p:nvPr>
        </p:nvSpPr>
        <p:spPr/>
        <p:txBody>
          <a:bodyPr/>
          <a:lstStyle/>
          <a:p>
            <a:r>
              <a:rPr lang="ko-KR" altLang="ko-KR" dirty="0" err="1"/>
              <a:t>For</a:t>
            </a:r>
            <a:r>
              <a:rPr lang="ko-KR" altLang="ko-KR" dirty="0"/>
              <a:t> </a:t>
            </a:r>
            <a:r>
              <a:rPr lang="ko-KR" altLang="ko-KR" dirty="0" err="1"/>
              <a:t>training</a:t>
            </a:r>
            <a:r>
              <a:rPr lang="ko-KR" altLang="ko-KR" dirty="0"/>
              <a:t>, </a:t>
            </a:r>
            <a:r>
              <a:rPr lang="ko-KR" altLang="ko-KR" dirty="0" err="1"/>
              <a:t>we</a:t>
            </a:r>
            <a:r>
              <a:rPr lang="ko-KR" altLang="ko-KR" dirty="0"/>
              <a:t> </a:t>
            </a:r>
            <a:r>
              <a:rPr lang="ko-KR" altLang="ko-KR" dirty="0" err="1"/>
              <a:t>selected</a:t>
            </a:r>
            <a:r>
              <a:rPr lang="ko-KR" altLang="ko-KR" dirty="0"/>
              <a:t> </a:t>
            </a:r>
            <a:r>
              <a:rPr lang="ko-KR" altLang="ko-KR" dirty="0" err="1"/>
              <a:t>two</a:t>
            </a:r>
            <a:r>
              <a:rPr lang="ko-KR" altLang="ko-KR" dirty="0"/>
              <a:t> </a:t>
            </a:r>
            <a:r>
              <a:rPr lang="ko-KR" altLang="ko-KR" dirty="0" err="1"/>
              <a:t>abnormal</a:t>
            </a:r>
            <a:r>
              <a:rPr lang="ko-KR" altLang="ko-KR" dirty="0"/>
              <a:t> </a:t>
            </a:r>
            <a:r>
              <a:rPr lang="ko-KR" altLang="ko-KR" dirty="0" err="1"/>
              <a:t>scenarios</a:t>
            </a:r>
            <a:r>
              <a:rPr lang="ko-KR" altLang="ko-KR" dirty="0"/>
              <a:t>: </a:t>
            </a:r>
            <a:r>
              <a:rPr lang="ko-KR" altLang="ko-KR" dirty="0" err="1"/>
              <a:t>an</a:t>
            </a:r>
            <a:r>
              <a:rPr lang="ko-KR" altLang="ko-KR" dirty="0"/>
              <a:t> </a:t>
            </a:r>
            <a:r>
              <a:rPr lang="ko-KR" altLang="ko-KR" dirty="0" err="1"/>
              <a:t>intermediate</a:t>
            </a:r>
            <a:r>
              <a:rPr lang="ko-KR" altLang="ko-KR" dirty="0"/>
              <a:t> </a:t>
            </a:r>
            <a:r>
              <a:rPr lang="ko-KR" altLang="ko-KR" dirty="0" err="1"/>
              <a:t>heat</a:t>
            </a:r>
            <a:r>
              <a:rPr lang="ko-KR" altLang="ko-KR" dirty="0"/>
              <a:t> </a:t>
            </a:r>
            <a:r>
              <a:rPr lang="ko-KR" altLang="ko-KR" dirty="0" err="1"/>
              <a:t>exchanger</a:t>
            </a:r>
            <a:r>
              <a:rPr lang="ko-KR" altLang="ko-KR" dirty="0"/>
              <a:t> </a:t>
            </a:r>
            <a:r>
              <a:rPr lang="ko-KR" altLang="ko-KR" dirty="0" err="1"/>
              <a:t>tube</a:t>
            </a:r>
            <a:r>
              <a:rPr lang="ko-KR" altLang="ko-KR" dirty="0"/>
              <a:t> </a:t>
            </a:r>
            <a:r>
              <a:rPr lang="ko-KR" altLang="ko-KR" dirty="0" err="1"/>
              <a:t>rupture</a:t>
            </a:r>
            <a:r>
              <a:rPr lang="ko-KR" altLang="ko-KR" dirty="0"/>
              <a:t>, and </a:t>
            </a:r>
            <a:r>
              <a:rPr lang="ko-KR" altLang="ko-KR" dirty="0" err="1"/>
              <a:t>a</a:t>
            </a:r>
            <a:r>
              <a:rPr lang="ko-KR" altLang="ko-KR" dirty="0"/>
              <a:t> </a:t>
            </a:r>
            <a:r>
              <a:rPr lang="ko-KR" altLang="ko-KR" dirty="0" err="1"/>
              <a:t>feedwater</a:t>
            </a:r>
            <a:r>
              <a:rPr lang="ko-KR" altLang="ko-KR" dirty="0"/>
              <a:t> </a:t>
            </a:r>
            <a:r>
              <a:rPr lang="ko-KR" altLang="ko-KR" dirty="0" err="1"/>
              <a:t>pump</a:t>
            </a:r>
            <a:r>
              <a:rPr lang="ko-KR" altLang="ko-KR" dirty="0"/>
              <a:t> </a:t>
            </a:r>
            <a:r>
              <a:rPr lang="ko-KR" altLang="ko-KR" dirty="0" err="1"/>
              <a:t>performance</a:t>
            </a:r>
            <a:r>
              <a:rPr lang="ko-KR" altLang="ko-KR" dirty="0"/>
              <a:t> </a:t>
            </a:r>
            <a:r>
              <a:rPr lang="ko-KR" altLang="ko-KR" dirty="0" err="1"/>
              <a:t>reduction</a:t>
            </a:r>
            <a:r>
              <a:rPr lang="ko-KR" altLang="ko-KR" dirty="0"/>
              <a:t>, </a:t>
            </a:r>
            <a:r>
              <a:rPr lang="ko-KR" altLang="ko-KR" dirty="0" err="1"/>
              <a:t>which</a:t>
            </a:r>
            <a:r>
              <a:rPr lang="ko-KR" altLang="ko-KR" dirty="0"/>
              <a:t> </a:t>
            </a:r>
            <a:r>
              <a:rPr lang="ko-KR" altLang="ko-KR" dirty="0" err="1"/>
              <a:t>is</a:t>
            </a:r>
            <a:r>
              <a:rPr lang="ko-KR" altLang="ko-KR" dirty="0"/>
              <a:t> </a:t>
            </a:r>
            <a:r>
              <a:rPr lang="ko-KR" altLang="ko-KR" dirty="0" err="1"/>
              <a:t>a</a:t>
            </a:r>
            <a:r>
              <a:rPr lang="ko-KR" altLang="ko-KR" dirty="0"/>
              <a:t> </a:t>
            </a:r>
            <a:r>
              <a:rPr lang="ko-KR" altLang="ko-KR" dirty="0" err="1"/>
              <a:t>common</a:t>
            </a:r>
            <a:r>
              <a:rPr lang="ko-KR" altLang="ko-KR" dirty="0"/>
              <a:t> </a:t>
            </a:r>
            <a:r>
              <a:rPr lang="ko-KR" altLang="ko-KR" dirty="0" err="1"/>
              <a:t>scenario</a:t>
            </a:r>
            <a:r>
              <a:rPr lang="ko-KR" altLang="ko-KR" dirty="0"/>
              <a:t> </a:t>
            </a:r>
            <a:r>
              <a:rPr lang="ko-KR" altLang="ko-KR" dirty="0" err="1"/>
              <a:t>shared</a:t>
            </a:r>
            <a:r>
              <a:rPr lang="ko-KR" altLang="ko-KR" dirty="0"/>
              <a:t> </a:t>
            </a:r>
            <a:r>
              <a:rPr lang="ko-KR" altLang="ko-KR" dirty="0" err="1"/>
              <a:t>across</a:t>
            </a:r>
            <a:r>
              <a:rPr lang="ko-KR" altLang="ko-KR" dirty="0"/>
              <a:t> </a:t>
            </a:r>
            <a:r>
              <a:rPr lang="ko-KR" altLang="ko-KR" dirty="0" err="1"/>
              <a:t>the</a:t>
            </a:r>
            <a:r>
              <a:rPr lang="ko-KR" altLang="ko-KR" dirty="0"/>
              <a:t> </a:t>
            </a:r>
            <a:r>
              <a:rPr lang="ko-KR" altLang="ko-KR" dirty="0" err="1"/>
              <a:t>participating</a:t>
            </a:r>
            <a:r>
              <a:rPr lang="ko-KR" altLang="ko-KR" dirty="0"/>
              <a:t> </a:t>
            </a:r>
            <a:r>
              <a:rPr lang="ko-KR" altLang="ko-KR" dirty="0" err="1"/>
              <a:t>institutions</a:t>
            </a:r>
            <a:r>
              <a:rPr lang="ko-KR" altLang="ko-KR" dirty="0"/>
              <a:t>. </a:t>
            </a:r>
            <a:r>
              <a:rPr lang="ko-KR" altLang="ko-KR" dirty="0" err="1"/>
              <a:t>Both</a:t>
            </a:r>
            <a:r>
              <a:rPr lang="ko-KR" altLang="ko-KR" dirty="0"/>
              <a:t> </a:t>
            </a:r>
            <a:r>
              <a:rPr lang="ko-KR" altLang="ko-KR" dirty="0" err="1"/>
              <a:t>involve</a:t>
            </a:r>
            <a:r>
              <a:rPr lang="ko-KR" altLang="ko-KR" dirty="0"/>
              <a:t> </a:t>
            </a:r>
            <a:r>
              <a:rPr lang="ko-KR" altLang="ko-KR" dirty="0" err="1"/>
              <a:t>the</a:t>
            </a:r>
            <a:r>
              <a:rPr lang="ko-KR" altLang="ko-KR" dirty="0"/>
              <a:t> </a:t>
            </a:r>
            <a:r>
              <a:rPr lang="ko-KR" altLang="ko-KR" dirty="0" err="1"/>
              <a:t>feedwater</a:t>
            </a:r>
            <a:r>
              <a:rPr lang="ko-KR" altLang="ko-KR" dirty="0"/>
              <a:t> </a:t>
            </a:r>
            <a:r>
              <a:rPr lang="ko-KR" altLang="ko-KR" dirty="0" err="1"/>
              <a:t>control</a:t>
            </a:r>
            <a:r>
              <a:rPr lang="ko-KR" altLang="ko-KR" dirty="0"/>
              <a:t> </a:t>
            </a:r>
            <a:r>
              <a:rPr lang="ko-KR" altLang="ko-KR" dirty="0" err="1"/>
              <a:t>system</a:t>
            </a:r>
            <a:r>
              <a:rPr lang="ko-KR" altLang="ko-KR" dirty="0"/>
              <a:t> </a:t>
            </a:r>
            <a:r>
              <a:rPr lang="ko-KR" altLang="ko-KR" dirty="0" err="1"/>
              <a:t>as</a:t>
            </a:r>
            <a:r>
              <a:rPr lang="ko-KR" altLang="ko-KR" dirty="0"/>
              <a:t> </a:t>
            </a:r>
            <a:r>
              <a:rPr lang="ko-KR" altLang="ko-KR" dirty="0" err="1"/>
              <a:t>the</a:t>
            </a:r>
            <a:r>
              <a:rPr lang="ko-KR" altLang="ko-KR" dirty="0"/>
              <a:t> </a:t>
            </a:r>
            <a:r>
              <a:rPr lang="ko-KR" altLang="ko-KR" dirty="0" err="1"/>
              <a:t>primary</a:t>
            </a:r>
            <a:r>
              <a:rPr lang="ko-KR" altLang="ko-KR" dirty="0"/>
              <a:t> </a:t>
            </a:r>
            <a:r>
              <a:rPr lang="ko-KR" altLang="ko-KR" dirty="0" err="1"/>
              <a:t>responding</a:t>
            </a:r>
            <a:r>
              <a:rPr lang="ko-KR" altLang="ko-KR" dirty="0"/>
              <a:t> </a:t>
            </a:r>
            <a:r>
              <a:rPr lang="ko-KR" altLang="ko-KR" dirty="0" err="1"/>
              <a:t>agent</a:t>
            </a:r>
            <a:r>
              <a:rPr lang="ko-KR" altLang="ko-KR" dirty="0"/>
              <a:t>. (표 가리키며) And </a:t>
            </a:r>
            <a:r>
              <a:rPr lang="ko-KR" altLang="ko-KR" dirty="0" err="1"/>
              <a:t>importantly</a:t>
            </a:r>
            <a:r>
              <a:rPr lang="ko-KR" altLang="ko-KR" dirty="0"/>
              <a:t>, </a:t>
            </a:r>
            <a:r>
              <a:rPr lang="ko-KR" altLang="ko-KR" dirty="0" err="1"/>
              <a:t>the</a:t>
            </a:r>
            <a:r>
              <a:rPr lang="ko-KR" altLang="ko-KR" dirty="0"/>
              <a:t> </a:t>
            </a:r>
            <a:r>
              <a:rPr lang="ko-KR" altLang="ko-KR" dirty="0" err="1"/>
              <a:t>ramp</a:t>
            </a:r>
            <a:r>
              <a:rPr lang="ko-KR" altLang="ko-KR" dirty="0"/>
              <a:t> </a:t>
            </a:r>
            <a:r>
              <a:rPr lang="ko-KR" altLang="ko-KR" dirty="0" err="1"/>
              <a:t>time</a:t>
            </a:r>
            <a:r>
              <a:rPr lang="ko-KR" altLang="ko-KR" dirty="0"/>
              <a:t> and </a:t>
            </a:r>
            <a:r>
              <a:rPr lang="ko-KR" altLang="ko-KR" dirty="0" err="1"/>
              <a:t>severity</a:t>
            </a:r>
            <a:r>
              <a:rPr lang="ko-KR" altLang="ko-KR" dirty="0"/>
              <a:t> of </a:t>
            </a:r>
            <a:r>
              <a:rPr lang="ko-KR" altLang="ko-KR" dirty="0" err="1"/>
              <a:t>each</a:t>
            </a:r>
            <a:r>
              <a:rPr lang="ko-KR" altLang="ko-KR" dirty="0"/>
              <a:t> </a:t>
            </a:r>
            <a:r>
              <a:rPr lang="ko-KR" altLang="ko-KR" dirty="0" err="1"/>
              <a:t>fault</a:t>
            </a:r>
            <a:r>
              <a:rPr lang="ko-KR" altLang="ko-KR" dirty="0"/>
              <a:t> </a:t>
            </a:r>
            <a:r>
              <a:rPr lang="ko-KR" altLang="ko-KR" dirty="0" err="1"/>
              <a:t>are</a:t>
            </a:r>
            <a:r>
              <a:rPr lang="ko-KR" altLang="ko-KR" dirty="0"/>
              <a:t> </a:t>
            </a:r>
            <a:r>
              <a:rPr lang="ko-KR" altLang="ko-KR" dirty="0" err="1"/>
              <a:t>randomized</a:t>
            </a:r>
            <a:r>
              <a:rPr lang="ko-KR" altLang="ko-KR" dirty="0"/>
              <a:t> </a:t>
            </a:r>
            <a:r>
              <a:rPr lang="ko-KR" altLang="ko-KR" dirty="0" err="1"/>
              <a:t>on</a:t>
            </a:r>
            <a:r>
              <a:rPr lang="ko-KR" altLang="ko-KR" dirty="0"/>
              <a:t> </a:t>
            </a:r>
            <a:r>
              <a:rPr lang="ko-KR" altLang="ko-KR" dirty="0" err="1"/>
              <a:t>every</a:t>
            </a:r>
            <a:r>
              <a:rPr lang="ko-KR" altLang="ko-KR" dirty="0"/>
              <a:t> </a:t>
            </a:r>
            <a:r>
              <a:rPr lang="ko-KR" altLang="ko-KR" dirty="0" err="1"/>
              <a:t>episode</a:t>
            </a:r>
            <a:r>
              <a:rPr lang="ko-KR" altLang="ko-KR" dirty="0"/>
              <a:t>, </a:t>
            </a:r>
            <a:r>
              <a:rPr lang="ko-KR" altLang="ko-KR" dirty="0" err="1"/>
              <a:t>within</a:t>
            </a:r>
            <a:r>
              <a:rPr lang="ko-KR" altLang="ko-KR" dirty="0"/>
              <a:t> </a:t>
            </a:r>
            <a:r>
              <a:rPr lang="ko-KR" altLang="ko-KR" dirty="0" err="1"/>
              <a:t>the</a:t>
            </a:r>
            <a:r>
              <a:rPr lang="ko-KR" altLang="ko-KR" dirty="0"/>
              <a:t> </a:t>
            </a:r>
            <a:r>
              <a:rPr lang="ko-KR" altLang="ko-KR" dirty="0" err="1"/>
              <a:t>ranges</a:t>
            </a:r>
            <a:r>
              <a:rPr lang="ko-KR" altLang="ko-KR" dirty="0"/>
              <a:t> </a:t>
            </a:r>
            <a:r>
              <a:rPr lang="ko-KR" altLang="ko-KR" dirty="0" err="1"/>
              <a:t>shown</a:t>
            </a:r>
            <a:r>
              <a:rPr lang="ko-KR" altLang="ko-KR" dirty="0"/>
              <a:t> </a:t>
            </a:r>
            <a:r>
              <a:rPr lang="ko-KR" altLang="ko-KR" dirty="0" err="1"/>
              <a:t>in</a:t>
            </a:r>
            <a:r>
              <a:rPr lang="ko-KR" altLang="ko-KR" dirty="0"/>
              <a:t> </a:t>
            </a:r>
            <a:r>
              <a:rPr lang="ko-KR" altLang="ko-KR" dirty="0" err="1"/>
              <a:t>the</a:t>
            </a:r>
            <a:r>
              <a:rPr lang="ko-KR" altLang="ko-KR" dirty="0"/>
              <a:t> </a:t>
            </a:r>
            <a:r>
              <a:rPr lang="ko-KR" altLang="ko-KR" dirty="0" err="1"/>
              <a:t>table</a:t>
            </a:r>
            <a:r>
              <a:rPr lang="ko-KR" altLang="ko-KR" dirty="0"/>
              <a:t>. </a:t>
            </a:r>
            <a:r>
              <a:rPr lang="ko-KR" altLang="ko-KR" dirty="0" err="1"/>
              <a:t>This</a:t>
            </a:r>
            <a:r>
              <a:rPr lang="ko-KR" altLang="ko-KR" dirty="0"/>
              <a:t> </a:t>
            </a:r>
            <a:r>
              <a:rPr lang="ko-KR" altLang="ko-KR" dirty="0" err="1"/>
              <a:t>prevents</a:t>
            </a:r>
            <a:r>
              <a:rPr lang="ko-KR" altLang="ko-KR" dirty="0"/>
              <a:t> </a:t>
            </a:r>
            <a:r>
              <a:rPr lang="ko-KR" altLang="ko-KR" dirty="0" err="1"/>
              <a:t>overfitting</a:t>
            </a:r>
            <a:r>
              <a:rPr lang="ko-KR" altLang="ko-KR" dirty="0"/>
              <a:t> </a:t>
            </a:r>
            <a:r>
              <a:rPr lang="ko-KR" altLang="ko-KR" dirty="0" err="1"/>
              <a:t>to</a:t>
            </a:r>
            <a:r>
              <a:rPr lang="ko-KR" altLang="ko-KR" dirty="0"/>
              <a:t> </a:t>
            </a:r>
            <a:r>
              <a:rPr lang="ko-KR" altLang="ko-KR" dirty="0" err="1"/>
              <a:t>a</a:t>
            </a:r>
            <a:r>
              <a:rPr lang="ko-KR" altLang="ko-KR" dirty="0"/>
              <a:t> </a:t>
            </a:r>
            <a:r>
              <a:rPr lang="ko-KR" altLang="ko-KR" dirty="0" err="1"/>
              <a:t>fixed</a:t>
            </a:r>
            <a:r>
              <a:rPr lang="ko-KR" altLang="ko-KR" dirty="0"/>
              <a:t> </a:t>
            </a:r>
            <a:r>
              <a:rPr lang="ko-KR" altLang="ko-KR" dirty="0" err="1"/>
              <a:t>disturbance</a:t>
            </a:r>
            <a:r>
              <a:rPr lang="ko-KR" altLang="ko-KR" dirty="0"/>
              <a:t> </a:t>
            </a:r>
            <a:r>
              <a:rPr lang="ko-KR" altLang="ko-KR" dirty="0" err="1"/>
              <a:t>profile</a:t>
            </a:r>
            <a:r>
              <a:rPr lang="ko-KR" altLang="ko-KR" dirty="0"/>
              <a:t> and </a:t>
            </a:r>
            <a:r>
              <a:rPr lang="ko-KR" altLang="ko-KR" dirty="0" err="1"/>
              <a:t>forces</a:t>
            </a:r>
            <a:r>
              <a:rPr lang="ko-KR" altLang="ko-KR" dirty="0"/>
              <a:t> </a:t>
            </a:r>
            <a:r>
              <a:rPr lang="ko-KR" altLang="ko-KR" dirty="0" err="1"/>
              <a:t>the</a:t>
            </a:r>
            <a:r>
              <a:rPr lang="ko-KR" altLang="ko-KR" dirty="0"/>
              <a:t> </a:t>
            </a:r>
            <a:r>
              <a:rPr lang="ko-KR" altLang="ko-KR" dirty="0" err="1"/>
              <a:t>agents</a:t>
            </a:r>
            <a:r>
              <a:rPr lang="ko-KR" altLang="ko-KR" dirty="0"/>
              <a:t> </a:t>
            </a:r>
            <a:r>
              <a:rPr lang="ko-KR" altLang="ko-KR" dirty="0" err="1"/>
              <a:t>to</a:t>
            </a:r>
            <a:r>
              <a:rPr lang="ko-KR" altLang="ko-KR" dirty="0"/>
              <a:t> </a:t>
            </a:r>
            <a:r>
              <a:rPr lang="ko-KR" altLang="ko-KR" dirty="0" err="1"/>
              <a:t>learn</a:t>
            </a:r>
            <a:r>
              <a:rPr lang="ko-KR" altLang="ko-KR" dirty="0"/>
              <a:t> </a:t>
            </a:r>
            <a:r>
              <a:rPr lang="ko-KR" altLang="ko-KR" dirty="0" err="1"/>
              <a:t>recovery</a:t>
            </a:r>
            <a:r>
              <a:rPr lang="ko-KR" altLang="ko-KR" dirty="0"/>
              <a:t> </a:t>
            </a:r>
            <a:r>
              <a:rPr lang="ko-KR" altLang="ko-KR" dirty="0" err="1"/>
              <a:t>policies</a:t>
            </a:r>
            <a:r>
              <a:rPr lang="ko-KR" altLang="ko-KR" dirty="0"/>
              <a:t> </a:t>
            </a:r>
            <a:r>
              <a:rPr lang="ko-KR" altLang="ko-KR" dirty="0" err="1"/>
              <a:t>that</a:t>
            </a:r>
            <a:r>
              <a:rPr lang="ko-KR" altLang="ko-KR" dirty="0"/>
              <a:t> </a:t>
            </a:r>
            <a:r>
              <a:rPr lang="ko-KR" altLang="ko-KR" dirty="0" err="1"/>
              <a:t>work</a:t>
            </a:r>
            <a:r>
              <a:rPr lang="ko-KR" altLang="ko-KR" dirty="0"/>
              <a:t> </a:t>
            </a:r>
            <a:r>
              <a:rPr lang="ko-KR" altLang="ko-KR" dirty="0" err="1"/>
              <a:t>across</a:t>
            </a:r>
            <a:r>
              <a:rPr lang="ko-KR" altLang="ko-KR" dirty="0"/>
              <a:t> </a:t>
            </a:r>
            <a:r>
              <a:rPr lang="ko-KR" altLang="ko-KR" dirty="0" err="1"/>
              <a:t>a</a:t>
            </a:r>
            <a:r>
              <a:rPr lang="ko-KR" altLang="ko-KR" dirty="0"/>
              <a:t> </a:t>
            </a:r>
            <a:r>
              <a:rPr lang="ko-KR" altLang="ko-KR" dirty="0" err="1"/>
              <a:t>range</a:t>
            </a:r>
            <a:r>
              <a:rPr lang="ko-KR" altLang="ko-KR" dirty="0"/>
              <a:t> of </a:t>
            </a:r>
            <a:r>
              <a:rPr lang="ko-KR" altLang="ko-KR" dirty="0" err="1"/>
              <a:t>fault</a:t>
            </a:r>
            <a:r>
              <a:rPr lang="ko-KR" altLang="ko-KR" dirty="0"/>
              <a:t> </a:t>
            </a:r>
            <a:r>
              <a:rPr lang="ko-KR" altLang="ko-KR" dirty="0" err="1"/>
              <a:t>intensities</a:t>
            </a:r>
            <a:r>
              <a:rPr lang="ko-KR" altLang="ko-KR" dirty="0"/>
              <a:t> and </a:t>
            </a:r>
            <a:r>
              <a:rPr lang="ko-KR" altLang="ko-KR" dirty="0" err="1"/>
              <a:t>onset</a:t>
            </a:r>
            <a:r>
              <a:rPr lang="ko-KR" altLang="ko-KR" dirty="0"/>
              <a:t> </a:t>
            </a:r>
            <a:r>
              <a:rPr lang="ko-KR" altLang="ko-KR" dirty="0" err="1"/>
              <a:t>speeds</a:t>
            </a:r>
            <a:r>
              <a:rPr lang="ko-KR" altLang="ko-KR" dirty="0"/>
              <a:t>.</a:t>
            </a:r>
            <a:endParaRPr lang="en-US" altLang="ko-KR" dirty="0"/>
          </a:p>
          <a:p>
            <a:endParaRPr lang="ko-KR" altLang="en-US" dirty="0"/>
          </a:p>
        </p:txBody>
      </p:sp>
      <p:sp>
        <p:nvSpPr>
          <p:cNvPr id="4" name="슬라이드 번호 개체 틀 3">
            <a:extLst>
              <a:ext uri="{FF2B5EF4-FFF2-40B4-BE49-F238E27FC236}">
                <a16:creationId xmlns:a16="http://schemas.microsoft.com/office/drawing/2014/main" id="{35E25F49-B24E-6CC4-3634-04E07005635D}"/>
              </a:ext>
            </a:extLst>
          </p:cNvPr>
          <p:cNvSpPr>
            <a:spLocks noGrp="1"/>
          </p:cNvSpPr>
          <p:nvPr>
            <p:ph type="sldNum" sz="quarter" idx="10"/>
          </p:nvPr>
        </p:nvSpPr>
        <p:spPr/>
        <p:txBody>
          <a:bodyPr/>
          <a:lstStyle/>
          <a:p>
            <a:fld id="{FEF5B15E-7FC0-4E0C-92BC-83FE38EC4896}" type="slidenum">
              <a:rPr lang="ko-KR" altLang="en-US" smtClean="0"/>
              <a:t>21</a:t>
            </a:fld>
            <a:endParaRPr lang="ko-KR" altLang="en-US"/>
          </a:p>
        </p:txBody>
      </p:sp>
    </p:spTree>
    <p:extLst>
      <p:ext uri="{BB962C8B-B14F-4D97-AF65-F5344CB8AC3E}">
        <p14:creationId xmlns:p14="http://schemas.microsoft.com/office/powerpoint/2010/main" val="4194079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01027-B4F0-124C-7222-8EF69691E3C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00C4F6BC-C89F-D2E0-BB3B-A2337F2185A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0306E70E-E98B-D54E-F522-F61BF22991E5}"/>
              </a:ext>
            </a:extLst>
          </p:cNvPr>
          <p:cNvSpPr>
            <a:spLocks noGrp="1"/>
          </p:cNvSpPr>
          <p:nvPr>
            <p:ph type="body" idx="1"/>
          </p:nvPr>
        </p:nvSpPr>
        <p:spPr/>
        <p:txBody>
          <a:bodyPr/>
          <a:lstStyle/>
          <a:p>
            <a:pPr latinLnBrk="1"/>
            <a:r>
              <a:rPr lang="ko-KR" altLang="ko-KR" dirty="0" err="1"/>
              <a:t>On</a:t>
            </a:r>
            <a:r>
              <a:rPr lang="ko-KR" altLang="ko-KR" dirty="0"/>
              <a:t> </a:t>
            </a:r>
            <a:r>
              <a:rPr lang="ko-KR" altLang="ko-KR" dirty="0" err="1"/>
              <a:t>the</a:t>
            </a:r>
            <a:r>
              <a:rPr lang="ko-KR" altLang="ko-KR" dirty="0"/>
              <a:t> </a:t>
            </a:r>
            <a:r>
              <a:rPr lang="ko-KR" altLang="ko-KR" dirty="0" err="1"/>
              <a:t>agent</a:t>
            </a:r>
            <a:r>
              <a:rPr lang="ko-KR" altLang="ko-KR" dirty="0"/>
              <a:t> </a:t>
            </a:r>
            <a:r>
              <a:rPr lang="ko-KR" altLang="ko-KR" dirty="0" err="1"/>
              <a:t>side</a:t>
            </a:r>
            <a:r>
              <a:rPr lang="ko-KR" altLang="ko-KR" dirty="0"/>
              <a:t>, </a:t>
            </a:r>
            <a:r>
              <a:rPr lang="ko-KR" altLang="ko-KR" dirty="0" err="1"/>
              <a:t>the</a:t>
            </a:r>
            <a:r>
              <a:rPr lang="ko-KR" altLang="ko-KR" dirty="0"/>
              <a:t> </a:t>
            </a:r>
            <a:r>
              <a:rPr lang="ko-KR" altLang="ko-KR" dirty="0" err="1"/>
              <a:t>full</a:t>
            </a:r>
            <a:r>
              <a:rPr lang="ko-KR" altLang="ko-KR" dirty="0"/>
              <a:t> AH </a:t>
            </a:r>
            <a:r>
              <a:rPr lang="ko-KR" altLang="ko-KR" dirty="0" err="1"/>
              <a:t>model</a:t>
            </a:r>
            <a:r>
              <a:rPr lang="ko-KR" altLang="ko-KR" dirty="0"/>
              <a:t> </a:t>
            </a:r>
            <a:r>
              <a:rPr lang="ko-KR" altLang="ko-KR" dirty="0" err="1"/>
              <a:t>yields</a:t>
            </a:r>
            <a:r>
              <a:rPr lang="ko-KR" altLang="ko-KR" dirty="0"/>
              <a:t> 22 </a:t>
            </a:r>
            <a:r>
              <a:rPr lang="ko-KR" altLang="ko-KR" dirty="0" err="1"/>
              <a:t>agents</a:t>
            </a:r>
            <a:r>
              <a:rPr lang="ko-KR" altLang="ko-KR" dirty="0"/>
              <a:t> </a:t>
            </a:r>
            <a:r>
              <a:rPr lang="ko-KR" altLang="ko-KR" dirty="0" err="1"/>
              <a:t>covering</a:t>
            </a:r>
            <a:r>
              <a:rPr lang="ko-KR" altLang="ko-KR" dirty="0"/>
              <a:t> </a:t>
            </a:r>
            <a:r>
              <a:rPr lang="ko-KR" altLang="ko-KR" dirty="0" err="1"/>
              <a:t>levels</a:t>
            </a:r>
            <a:r>
              <a:rPr lang="ko-KR" altLang="ko-KR" dirty="0"/>
              <a:t> </a:t>
            </a:r>
            <a:r>
              <a:rPr lang="ko-KR" altLang="ko-KR" dirty="0" err="1"/>
              <a:t>one</a:t>
            </a:r>
            <a:r>
              <a:rPr lang="ko-KR" altLang="ko-KR" dirty="0"/>
              <a:t> </a:t>
            </a:r>
            <a:r>
              <a:rPr lang="ko-KR" altLang="ko-KR" dirty="0" err="1"/>
              <a:t>through</a:t>
            </a:r>
            <a:r>
              <a:rPr lang="ko-KR" altLang="ko-KR" dirty="0"/>
              <a:t> </a:t>
            </a:r>
            <a:r>
              <a:rPr lang="ko-KR" altLang="ko-KR" dirty="0" err="1"/>
              <a:t>four</a:t>
            </a:r>
            <a:r>
              <a:rPr lang="ko-KR" altLang="ko-KR" dirty="0"/>
              <a:t> — </a:t>
            </a:r>
            <a:r>
              <a:rPr lang="ko-KR" altLang="ko-KR" dirty="0" err="1"/>
              <a:t>level</a:t>
            </a:r>
            <a:r>
              <a:rPr lang="ko-KR" altLang="ko-KR" dirty="0"/>
              <a:t> </a:t>
            </a:r>
            <a:r>
              <a:rPr lang="ko-KR" altLang="ko-KR" dirty="0" err="1"/>
              <a:t>five</a:t>
            </a:r>
            <a:r>
              <a:rPr lang="ko-KR" altLang="ko-KR" dirty="0"/>
              <a:t>, </a:t>
            </a:r>
            <a:r>
              <a:rPr lang="ko-KR" altLang="ko-KR" dirty="0" err="1"/>
              <a:t>the</a:t>
            </a:r>
            <a:r>
              <a:rPr lang="ko-KR" altLang="ko-KR" dirty="0"/>
              <a:t> </a:t>
            </a:r>
            <a:r>
              <a:rPr lang="ko-KR" altLang="ko-KR" dirty="0" err="1"/>
              <a:t>physical</a:t>
            </a:r>
            <a:r>
              <a:rPr lang="ko-KR" altLang="ko-KR" dirty="0"/>
              <a:t> </a:t>
            </a:r>
            <a:r>
              <a:rPr lang="ko-KR" altLang="ko-KR" dirty="0" err="1"/>
              <a:t>form</a:t>
            </a:r>
            <a:r>
              <a:rPr lang="ko-KR" altLang="ko-KR" dirty="0"/>
              <a:t>, </a:t>
            </a:r>
            <a:r>
              <a:rPr lang="ko-KR" altLang="ko-KR" dirty="0" err="1"/>
              <a:t>serves</a:t>
            </a:r>
            <a:r>
              <a:rPr lang="ko-KR" altLang="ko-KR" dirty="0"/>
              <a:t> </a:t>
            </a:r>
            <a:r>
              <a:rPr lang="ko-KR" altLang="ko-KR" dirty="0" err="1"/>
              <a:t>as</a:t>
            </a:r>
            <a:r>
              <a:rPr lang="ko-KR" altLang="ko-KR" dirty="0"/>
              <a:t> </a:t>
            </a:r>
            <a:r>
              <a:rPr lang="ko-KR" altLang="ko-KR" dirty="0" err="1"/>
              <a:t>actuation</a:t>
            </a:r>
            <a:r>
              <a:rPr lang="ko-KR" altLang="ko-KR" dirty="0"/>
              <a:t> </a:t>
            </a:r>
            <a:r>
              <a:rPr lang="ko-KR" altLang="ko-KR" dirty="0" err="1"/>
              <a:t>endpoints</a:t>
            </a:r>
            <a:r>
              <a:rPr lang="ko-KR" altLang="ko-KR" dirty="0"/>
              <a:t> </a:t>
            </a:r>
            <a:r>
              <a:rPr lang="ko-KR" altLang="ko-KR" dirty="0" err="1"/>
              <a:t>rather</a:t>
            </a:r>
            <a:r>
              <a:rPr lang="ko-KR" altLang="ko-KR" dirty="0"/>
              <a:t> </a:t>
            </a:r>
            <a:r>
              <a:rPr lang="ko-KR" altLang="ko-KR" dirty="0" err="1"/>
              <a:t>than</a:t>
            </a:r>
            <a:r>
              <a:rPr lang="ko-KR" altLang="ko-KR" dirty="0"/>
              <a:t> </a:t>
            </a:r>
            <a:r>
              <a:rPr lang="ko-KR" altLang="ko-KR" dirty="0" err="1"/>
              <a:t>agents</a:t>
            </a:r>
            <a:r>
              <a:rPr lang="ko-KR" altLang="ko-KR" dirty="0"/>
              <a:t>. </a:t>
            </a:r>
            <a:r>
              <a:rPr lang="ko-KR" altLang="ko-KR" dirty="0" err="1"/>
              <a:t>In</a:t>
            </a:r>
            <a:r>
              <a:rPr lang="ko-KR" altLang="ko-KR" dirty="0"/>
              <a:t> </a:t>
            </a:r>
            <a:r>
              <a:rPr lang="ko-KR" altLang="ko-KR" dirty="0" err="1"/>
              <a:t>the</a:t>
            </a:r>
            <a:r>
              <a:rPr lang="ko-KR" altLang="ko-KR" dirty="0"/>
              <a:t> </a:t>
            </a:r>
            <a:r>
              <a:rPr lang="ko-KR" altLang="ko-KR" dirty="0" err="1"/>
              <a:t>current</a:t>
            </a:r>
            <a:r>
              <a:rPr lang="ko-KR" altLang="ko-KR" dirty="0"/>
              <a:t> </a:t>
            </a:r>
            <a:r>
              <a:rPr lang="ko-KR" altLang="ko-KR" dirty="0" err="1"/>
              <a:t>preliminary</a:t>
            </a:r>
            <a:r>
              <a:rPr lang="ko-KR" altLang="ko-KR" dirty="0"/>
              <a:t> </a:t>
            </a:r>
            <a:r>
              <a:rPr lang="ko-KR" altLang="ko-KR" dirty="0" err="1"/>
              <a:t>scope</a:t>
            </a:r>
            <a:r>
              <a:rPr lang="ko-KR" altLang="ko-KR" dirty="0"/>
              <a:t>, </a:t>
            </a:r>
            <a:r>
              <a:rPr lang="ko-KR" altLang="ko-KR" dirty="0" err="1"/>
              <a:t>the</a:t>
            </a:r>
            <a:r>
              <a:rPr lang="ko-KR" altLang="ko-KR" dirty="0"/>
              <a:t> </a:t>
            </a:r>
            <a:r>
              <a:rPr lang="ko-KR" altLang="ko-KR" dirty="0" err="1"/>
              <a:t>six</a:t>
            </a:r>
            <a:r>
              <a:rPr lang="ko-KR" altLang="ko-KR" dirty="0"/>
              <a:t> </a:t>
            </a:r>
            <a:r>
              <a:rPr lang="ko-KR" altLang="ko-KR" dirty="0" err="1"/>
              <a:t>agents</a:t>
            </a:r>
            <a:r>
              <a:rPr lang="ko-KR" altLang="ko-KR" dirty="0"/>
              <a:t> of </a:t>
            </a:r>
            <a:r>
              <a:rPr lang="ko-KR" altLang="ko-KR" dirty="0" err="1"/>
              <a:t>the</a:t>
            </a:r>
            <a:r>
              <a:rPr lang="ko-KR" altLang="ko-KR" dirty="0"/>
              <a:t> </a:t>
            </a:r>
            <a:r>
              <a:rPr lang="ko-KR" altLang="ko-KR" dirty="0" err="1"/>
              <a:t>steam</a:t>
            </a:r>
            <a:r>
              <a:rPr lang="ko-KR" altLang="ko-KR" dirty="0"/>
              <a:t> </a:t>
            </a:r>
            <a:r>
              <a:rPr lang="ko-KR" altLang="ko-KR" dirty="0" err="1"/>
              <a:t>generation</a:t>
            </a:r>
            <a:r>
              <a:rPr lang="ko-KR" altLang="ko-KR" dirty="0"/>
              <a:t> </a:t>
            </a:r>
            <a:r>
              <a:rPr lang="ko-KR" altLang="ko-KR" dirty="0" err="1"/>
              <a:t>subsystem</a:t>
            </a:r>
            <a:r>
              <a:rPr lang="ko-KR" altLang="ko-KR" dirty="0"/>
              <a:t> </a:t>
            </a:r>
            <a:r>
              <a:rPr lang="ko-KR" altLang="ko-KR" dirty="0" err="1"/>
              <a:t>are</a:t>
            </a:r>
            <a:r>
              <a:rPr lang="ko-KR" altLang="ko-KR" dirty="0"/>
              <a:t> </a:t>
            </a:r>
            <a:r>
              <a:rPr lang="ko-KR" altLang="ko-KR" dirty="0" err="1"/>
              <a:t>active</a:t>
            </a:r>
            <a:r>
              <a:rPr lang="ko-KR" altLang="ko-KR" dirty="0"/>
              <a:t>, (그림 가리키며) </a:t>
            </a:r>
            <a:r>
              <a:rPr lang="ko-KR" altLang="ko-KR" dirty="0" err="1"/>
              <a:t>while</a:t>
            </a:r>
            <a:r>
              <a:rPr lang="ko-KR" altLang="ko-KR" dirty="0"/>
              <a:t> </a:t>
            </a:r>
            <a:r>
              <a:rPr lang="ko-KR" altLang="ko-KR" dirty="0" err="1"/>
              <a:t>the</a:t>
            </a:r>
            <a:r>
              <a:rPr lang="ko-KR" altLang="ko-KR" dirty="0"/>
              <a:t> </a:t>
            </a:r>
            <a:r>
              <a:rPr lang="ko-KR" altLang="ko-KR" dirty="0" err="1"/>
              <a:t>remaining</a:t>
            </a:r>
            <a:r>
              <a:rPr lang="ko-KR" altLang="ko-KR" dirty="0"/>
              <a:t> </a:t>
            </a:r>
            <a:r>
              <a:rPr lang="ko-KR" altLang="ko-KR" dirty="0" err="1"/>
              <a:t>sixteen</a:t>
            </a:r>
            <a:r>
              <a:rPr lang="ko-KR" altLang="ko-KR" dirty="0"/>
              <a:t> </a:t>
            </a:r>
            <a:r>
              <a:rPr lang="ko-KR" altLang="ko-KR" dirty="0" err="1"/>
              <a:t>stay</a:t>
            </a:r>
            <a:r>
              <a:rPr lang="ko-KR" altLang="ko-KR" dirty="0"/>
              <a:t> </a:t>
            </a:r>
            <a:r>
              <a:rPr lang="ko-KR" altLang="ko-KR" dirty="0" err="1"/>
              <a:t>inactive</a:t>
            </a:r>
            <a:r>
              <a:rPr lang="ko-KR" altLang="ko-KR" dirty="0"/>
              <a:t> and </a:t>
            </a:r>
            <a:r>
              <a:rPr lang="ko-KR" altLang="ko-KR" dirty="0" err="1"/>
              <a:t>will</a:t>
            </a:r>
            <a:r>
              <a:rPr lang="ko-KR" altLang="ko-KR" dirty="0"/>
              <a:t> </a:t>
            </a:r>
            <a:r>
              <a:rPr lang="ko-KR" altLang="ko-KR" dirty="0" err="1"/>
              <a:t>be</a:t>
            </a:r>
            <a:r>
              <a:rPr lang="ko-KR" altLang="ko-KR" dirty="0"/>
              <a:t> </a:t>
            </a:r>
            <a:r>
              <a:rPr lang="ko-KR" altLang="ko-KR" dirty="0" err="1"/>
              <a:t>progressively</a:t>
            </a:r>
            <a:r>
              <a:rPr lang="ko-KR" altLang="ko-KR" dirty="0"/>
              <a:t> </a:t>
            </a:r>
            <a:r>
              <a:rPr lang="ko-KR" altLang="ko-KR" dirty="0" err="1"/>
              <a:t>activated</a:t>
            </a:r>
            <a:r>
              <a:rPr lang="ko-KR" altLang="ko-KR" dirty="0"/>
              <a:t> </a:t>
            </a:r>
            <a:r>
              <a:rPr lang="ko-KR" altLang="ko-KR" dirty="0" err="1"/>
              <a:t>as</a:t>
            </a:r>
            <a:r>
              <a:rPr lang="ko-KR" altLang="ko-KR" dirty="0"/>
              <a:t> </a:t>
            </a:r>
            <a:r>
              <a:rPr lang="ko-KR" altLang="ko-KR" dirty="0" err="1"/>
              <a:t>we</a:t>
            </a:r>
            <a:r>
              <a:rPr lang="ko-KR" altLang="ko-KR" dirty="0"/>
              <a:t> </a:t>
            </a:r>
            <a:r>
              <a:rPr lang="ko-KR" altLang="ko-KR" dirty="0" err="1"/>
              <a:t>expand</a:t>
            </a:r>
            <a:r>
              <a:rPr lang="ko-KR" altLang="ko-KR" dirty="0"/>
              <a:t>.</a:t>
            </a:r>
            <a:endParaRPr lang="en-US" altLang="ko-KR" dirty="0"/>
          </a:p>
          <a:p>
            <a:endParaRPr lang="ko-KR" altLang="en-US" dirty="0"/>
          </a:p>
        </p:txBody>
      </p:sp>
      <p:sp>
        <p:nvSpPr>
          <p:cNvPr id="4" name="슬라이드 번호 개체 틀 3">
            <a:extLst>
              <a:ext uri="{FF2B5EF4-FFF2-40B4-BE49-F238E27FC236}">
                <a16:creationId xmlns:a16="http://schemas.microsoft.com/office/drawing/2014/main" id="{1914D70D-9CFB-41CF-7DCF-705F6BF2D578}"/>
              </a:ext>
            </a:extLst>
          </p:cNvPr>
          <p:cNvSpPr>
            <a:spLocks noGrp="1"/>
          </p:cNvSpPr>
          <p:nvPr>
            <p:ph type="sldNum" sz="quarter" idx="10"/>
          </p:nvPr>
        </p:nvSpPr>
        <p:spPr/>
        <p:txBody>
          <a:bodyPr/>
          <a:lstStyle/>
          <a:p>
            <a:fld id="{FEF5B15E-7FC0-4E0C-92BC-83FE38EC4896}" type="slidenum">
              <a:rPr lang="ko-KR" altLang="en-US" smtClean="0"/>
              <a:t>22</a:t>
            </a:fld>
            <a:endParaRPr lang="ko-KR" altLang="en-US"/>
          </a:p>
        </p:txBody>
      </p:sp>
    </p:spTree>
    <p:extLst>
      <p:ext uri="{BB962C8B-B14F-4D97-AF65-F5344CB8AC3E}">
        <p14:creationId xmlns:p14="http://schemas.microsoft.com/office/powerpoint/2010/main" val="1034747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C6928-3E03-01EE-3CFE-548475EAF402}"/>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4BC3C6DF-03A2-1BEC-475E-D45C08BDD9B1}"/>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BBED29A2-ABFB-5988-BD38-76769FEDB81C}"/>
              </a:ext>
            </a:extLst>
          </p:cNvPr>
          <p:cNvSpPr>
            <a:spLocks noGrp="1"/>
          </p:cNvSpPr>
          <p:nvPr>
            <p:ph type="body" idx="1"/>
          </p:nvPr>
        </p:nvSpPr>
        <p:spPr/>
        <p:txBody>
          <a:bodyPr/>
          <a:lstStyle/>
          <a:p>
            <a:r>
              <a:rPr lang="ko-KR" altLang="ko-KR" dirty="0"/>
              <a:t>The </a:t>
            </a:r>
            <a:r>
              <a:rPr lang="ko-KR" altLang="ko-KR" dirty="0" err="1"/>
              <a:t>detailed</a:t>
            </a:r>
            <a:r>
              <a:rPr lang="ko-KR" altLang="ko-KR" dirty="0"/>
              <a:t> </a:t>
            </a:r>
            <a:r>
              <a:rPr lang="ko-KR" altLang="ko-KR" dirty="0" err="1"/>
              <a:t>configuration</a:t>
            </a:r>
            <a:r>
              <a:rPr lang="ko-KR" altLang="ko-KR" dirty="0"/>
              <a:t> of </a:t>
            </a:r>
            <a:r>
              <a:rPr lang="ko-KR" altLang="ko-KR" dirty="0" err="1"/>
              <a:t>each</a:t>
            </a:r>
            <a:r>
              <a:rPr lang="ko-KR" altLang="ko-KR" dirty="0"/>
              <a:t> </a:t>
            </a:r>
            <a:r>
              <a:rPr lang="ko-KR" altLang="ko-KR" dirty="0" err="1"/>
              <a:t>agent</a:t>
            </a:r>
            <a:r>
              <a:rPr lang="ko-KR" altLang="ko-KR" dirty="0"/>
              <a:t> — </a:t>
            </a:r>
            <a:r>
              <a:rPr lang="ko-KR" altLang="ko-KR" dirty="0" err="1"/>
              <a:t>observations</a:t>
            </a:r>
            <a:r>
              <a:rPr lang="ko-KR" altLang="ko-KR" dirty="0"/>
              <a:t>, </a:t>
            </a:r>
            <a:r>
              <a:rPr lang="ko-KR" altLang="ko-KR" dirty="0" err="1"/>
              <a:t>network</a:t>
            </a:r>
            <a:r>
              <a:rPr lang="ko-KR" altLang="ko-KR" dirty="0"/>
              <a:t> </a:t>
            </a:r>
            <a:r>
              <a:rPr lang="ko-KR" altLang="ko-KR" dirty="0" err="1"/>
              <a:t>sizes</a:t>
            </a:r>
            <a:r>
              <a:rPr lang="ko-KR" altLang="ko-KR" dirty="0"/>
              <a:t>, </a:t>
            </a:r>
            <a:r>
              <a:rPr lang="ko-KR" altLang="ko-KR" dirty="0" err="1"/>
              <a:t>actuators</a:t>
            </a:r>
            <a:r>
              <a:rPr lang="ko-KR" altLang="ko-KR" dirty="0"/>
              <a:t>, and </a:t>
            </a:r>
            <a:r>
              <a:rPr lang="ko-KR" altLang="ko-KR" dirty="0" err="1"/>
              <a:t>action</a:t>
            </a:r>
            <a:r>
              <a:rPr lang="ko-KR" altLang="ko-KR" dirty="0"/>
              <a:t> </a:t>
            </a:r>
            <a:r>
              <a:rPr lang="ko-KR" altLang="ko-KR" dirty="0" err="1"/>
              <a:t>spaces</a:t>
            </a:r>
            <a:r>
              <a:rPr lang="ko-KR" altLang="ko-KR" dirty="0"/>
              <a:t> — </a:t>
            </a:r>
            <a:r>
              <a:rPr lang="ko-KR" altLang="ko-KR" dirty="0" err="1"/>
              <a:t>is</a:t>
            </a:r>
            <a:r>
              <a:rPr lang="ko-KR" altLang="ko-KR" dirty="0"/>
              <a:t> </a:t>
            </a:r>
            <a:r>
              <a:rPr lang="ko-KR" altLang="ko-KR" dirty="0" err="1"/>
              <a:t>summarized</a:t>
            </a:r>
            <a:r>
              <a:rPr lang="ko-KR" altLang="ko-KR" dirty="0"/>
              <a:t> </a:t>
            </a:r>
            <a:r>
              <a:rPr lang="ko-KR" altLang="ko-KR" dirty="0" err="1"/>
              <a:t>here</a:t>
            </a:r>
            <a:r>
              <a:rPr lang="ko-KR" altLang="ko-KR" dirty="0"/>
              <a:t> </a:t>
            </a:r>
            <a:r>
              <a:rPr lang="ko-KR" altLang="ko-KR" dirty="0" err="1"/>
              <a:t>for</a:t>
            </a:r>
            <a:r>
              <a:rPr lang="ko-KR" altLang="ko-KR" dirty="0"/>
              <a:t> </a:t>
            </a:r>
            <a:r>
              <a:rPr lang="ko-KR" altLang="ko-KR" dirty="0" err="1"/>
              <a:t>your</a:t>
            </a:r>
            <a:r>
              <a:rPr lang="ko-KR" altLang="ko-KR" dirty="0"/>
              <a:t> </a:t>
            </a:r>
            <a:r>
              <a:rPr lang="ko-KR" altLang="ko-KR" dirty="0" err="1"/>
              <a:t>reference</a:t>
            </a:r>
            <a:r>
              <a:rPr lang="ko-KR" altLang="ko-KR" dirty="0"/>
              <a:t>. (시간 여유가 있으면: "</a:t>
            </a:r>
            <a:r>
              <a:rPr lang="ko-KR" altLang="ko-KR" dirty="0" err="1"/>
              <a:t>Steam</a:t>
            </a:r>
            <a:r>
              <a:rPr lang="ko-KR" altLang="ko-KR" dirty="0"/>
              <a:t> </a:t>
            </a:r>
            <a:r>
              <a:rPr lang="ko-KR" altLang="ko-KR" dirty="0" err="1"/>
              <a:t>Generation</a:t>
            </a:r>
            <a:r>
              <a:rPr lang="ko-KR" altLang="ko-KR" dirty="0"/>
              <a:t> </a:t>
            </a:r>
            <a:r>
              <a:rPr lang="ko-KR" altLang="ko-KR" dirty="0" err="1"/>
              <a:t>acts</a:t>
            </a:r>
            <a:r>
              <a:rPr lang="ko-KR" altLang="ko-KR" dirty="0"/>
              <a:t> </a:t>
            </a:r>
            <a:r>
              <a:rPr lang="ko-KR" altLang="ko-KR" dirty="0" err="1"/>
              <a:t>as</a:t>
            </a:r>
            <a:r>
              <a:rPr lang="ko-KR" altLang="ko-KR" dirty="0"/>
              <a:t> </a:t>
            </a:r>
            <a:r>
              <a:rPr lang="ko-KR" altLang="ko-KR" dirty="0" err="1"/>
              <a:t>the</a:t>
            </a:r>
            <a:r>
              <a:rPr lang="ko-KR" altLang="ko-KR" dirty="0"/>
              <a:t> </a:t>
            </a:r>
            <a:r>
              <a:rPr lang="ko-KR" altLang="ko-KR" dirty="0" err="1"/>
              <a:t>manager</a:t>
            </a:r>
            <a:r>
              <a:rPr lang="ko-KR" altLang="ko-KR" dirty="0"/>
              <a:t> </a:t>
            </a:r>
            <a:r>
              <a:rPr lang="ko-KR" altLang="ko-KR" dirty="0" err="1"/>
              <a:t>with</a:t>
            </a:r>
            <a:r>
              <a:rPr lang="ko-KR" altLang="ko-KR" dirty="0"/>
              <a:t> </a:t>
            </a:r>
            <a:r>
              <a:rPr lang="ko-KR" altLang="ko-KR" dirty="0" err="1"/>
              <a:t>continuous</a:t>
            </a:r>
            <a:r>
              <a:rPr lang="ko-KR" altLang="ko-KR" dirty="0"/>
              <a:t> </a:t>
            </a:r>
            <a:r>
              <a:rPr lang="ko-KR" altLang="ko-KR" dirty="0" err="1"/>
              <a:t>subgoals</a:t>
            </a:r>
            <a:r>
              <a:rPr lang="ko-KR" altLang="ko-KR" dirty="0"/>
              <a:t>, and </a:t>
            </a:r>
            <a:r>
              <a:rPr lang="ko-KR" altLang="ko-KR" dirty="0" err="1"/>
              <a:t>the</a:t>
            </a:r>
            <a:r>
              <a:rPr lang="ko-KR" altLang="ko-KR" dirty="0"/>
              <a:t> </a:t>
            </a:r>
            <a:r>
              <a:rPr lang="ko-KR" altLang="ko-KR" dirty="0" err="1"/>
              <a:t>workers</a:t>
            </a:r>
            <a:r>
              <a:rPr lang="ko-KR" altLang="ko-KR" dirty="0"/>
              <a:t> </a:t>
            </a:r>
            <a:r>
              <a:rPr lang="ko-KR" altLang="ko-KR" dirty="0" err="1"/>
              <a:t>use</a:t>
            </a:r>
            <a:r>
              <a:rPr lang="ko-KR" altLang="ko-KR" dirty="0"/>
              <a:t> </a:t>
            </a:r>
            <a:r>
              <a:rPr lang="ko-KR" altLang="ko-KR" dirty="0" err="1"/>
              <a:t>small</a:t>
            </a:r>
            <a:r>
              <a:rPr lang="ko-KR" altLang="ko-KR" dirty="0"/>
              <a:t> </a:t>
            </a:r>
            <a:r>
              <a:rPr lang="ko-KR" altLang="ko-KR" dirty="0" err="1"/>
              <a:t>discrete</a:t>
            </a:r>
            <a:r>
              <a:rPr lang="ko-KR" altLang="ko-KR" dirty="0"/>
              <a:t> </a:t>
            </a:r>
            <a:r>
              <a:rPr lang="ko-KR" altLang="ko-KR" dirty="0" err="1"/>
              <a:t>valve</a:t>
            </a:r>
            <a:r>
              <a:rPr lang="ko-KR" altLang="ko-KR" dirty="0"/>
              <a:t> </a:t>
            </a:r>
            <a:r>
              <a:rPr lang="ko-KR" altLang="ko-KR" dirty="0" err="1"/>
              <a:t>adjustments</a:t>
            </a:r>
            <a:r>
              <a:rPr lang="ko-KR" altLang="ko-KR" dirty="0"/>
              <a:t> </a:t>
            </a:r>
            <a:r>
              <a:rPr lang="ko-KR" altLang="ko-KR" dirty="0" err="1"/>
              <a:t>or</a:t>
            </a:r>
            <a:r>
              <a:rPr lang="ko-KR" altLang="ko-KR" dirty="0"/>
              <a:t> </a:t>
            </a:r>
            <a:r>
              <a:rPr lang="ko-KR" altLang="ko-KR" dirty="0" err="1"/>
              <a:t>on-off</a:t>
            </a:r>
            <a:r>
              <a:rPr lang="ko-KR" altLang="ko-KR" dirty="0"/>
              <a:t> </a:t>
            </a:r>
            <a:r>
              <a:rPr lang="ko-KR" altLang="ko-KR" dirty="0" err="1"/>
              <a:t>actions</a:t>
            </a:r>
            <a:r>
              <a:rPr lang="ko-KR" altLang="ko-KR" dirty="0"/>
              <a:t>.")</a:t>
            </a:r>
            <a:endParaRPr lang="ko-KR" altLang="en-US" dirty="0"/>
          </a:p>
        </p:txBody>
      </p:sp>
      <p:sp>
        <p:nvSpPr>
          <p:cNvPr id="4" name="슬라이드 번호 개체 틀 3">
            <a:extLst>
              <a:ext uri="{FF2B5EF4-FFF2-40B4-BE49-F238E27FC236}">
                <a16:creationId xmlns:a16="http://schemas.microsoft.com/office/drawing/2014/main" id="{FD2C73E3-B748-2166-6C9C-9CB728309E37}"/>
              </a:ext>
            </a:extLst>
          </p:cNvPr>
          <p:cNvSpPr>
            <a:spLocks noGrp="1"/>
          </p:cNvSpPr>
          <p:nvPr>
            <p:ph type="sldNum" sz="quarter" idx="10"/>
          </p:nvPr>
        </p:nvSpPr>
        <p:spPr/>
        <p:txBody>
          <a:bodyPr/>
          <a:lstStyle/>
          <a:p>
            <a:fld id="{FEF5B15E-7FC0-4E0C-92BC-83FE38EC4896}" type="slidenum">
              <a:rPr lang="ko-KR" altLang="en-US" smtClean="0"/>
              <a:t>23</a:t>
            </a:fld>
            <a:endParaRPr lang="ko-KR" altLang="en-US"/>
          </a:p>
        </p:txBody>
      </p:sp>
    </p:spTree>
    <p:extLst>
      <p:ext uri="{BB962C8B-B14F-4D97-AF65-F5344CB8AC3E}">
        <p14:creationId xmlns:p14="http://schemas.microsoft.com/office/powerpoint/2010/main" val="2332694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85ED-DEEF-C567-68AA-20DC2F1BA6B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D64DAC5-5611-662D-4CB3-F9AD153672E2}"/>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056B159-8B6C-B934-614F-275BC9DF2689}"/>
              </a:ext>
            </a:extLst>
          </p:cNvPr>
          <p:cNvSpPr>
            <a:spLocks noGrp="1"/>
          </p:cNvSpPr>
          <p:nvPr>
            <p:ph type="body" idx="1"/>
          </p:nvPr>
        </p:nvSpPr>
        <p:spPr/>
        <p:txBody>
          <a:bodyPr/>
          <a:lstStyle/>
          <a:p>
            <a:r>
              <a:t>Over 500,000 training steps, all six agents reached positive, stable returns. The L4 agents started around minus 100 and recovered to around plus 85 as they learned to suppress unnecessary actuation. L3_SG adjusts setpoints, and FWCS learned the actual fault-recovery task. At 300k steps we annealed the entropy coefficient from 0.005 to 0.002, which stabilized the learned policies.</a:t>
            </a:r>
          </a:p>
        </p:txBody>
      </p:sp>
      <p:sp>
        <p:nvSpPr>
          <p:cNvPr id="4" name="슬라이드 번호 개체 틀 3">
            <a:extLst>
              <a:ext uri="{FF2B5EF4-FFF2-40B4-BE49-F238E27FC236}">
                <a16:creationId xmlns:a16="http://schemas.microsoft.com/office/drawing/2014/main" id="{3E118BC3-4A2C-EDDF-453F-FD397FF909C8}"/>
              </a:ext>
            </a:extLst>
          </p:cNvPr>
          <p:cNvSpPr>
            <a:spLocks noGrp="1"/>
          </p:cNvSpPr>
          <p:nvPr>
            <p:ph type="sldNum" sz="quarter" idx="10"/>
          </p:nvPr>
        </p:nvSpPr>
        <p:spPr/>
        <p:txBody>
          <a:bodyPr/>
          <a:lstStyle/>
          <a:p>
            <a:fld id="{FEF5B15E-7FC0-4E0C-92BC-83FE38EC4896}" type="slidenum">
              <a:rPr lang="ko-KR" altLang="en-US" smtClean="0"/>
              <a:t>24</a:t>
            </a:fld>
            <a:endParaRPr lang="ko-KR" altLang="en-US"/>
          </a:p>
        </p:txBody>
      </p:sp>
    </p:spTree>
    <p:extLst>
      <p:ext uri="{BB962C8B-B14F-4D97-AF65-F5344CB8AC3E}">
        <p14:creationId xmlns:p14="http://schemas.microsoft.com/office/powerpoint/2010/main" val="3401550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This slide shows behavioral evidence of what the FWCS agent learned. The blue curve is the bypass press rate, which decreased from about 27 percent to 9 percent of steps. The green curve is the timed HX recovery rate, which earns a plus-5 bonus, rising from zero to about 10 percent of HX episodes. In short, the agent presses less overall, and presses at the right time.</a:t>
            </a:r>
          </a:p>
        </p:txBody>
      </p:sp>
      <p:sp>
        <p:nvSpPr>
          <p:cNvPr id="4" name="Slide Number Placeholder 3"/>
          <p:cNvSpPr>
            <a:spLocks noGrp="1"/>
          </p:cNvSpPr>
          <p:nvPr>
            <p:ph type="sldNum" sz="quarter" idx="5"/>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49C9-C62C-7746-14EC-CA6D186447E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04115C3-BE29-5D83-593E-B5B13C0E1BC7}"/>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A086B3FB-9275-B546-A8C1-2855F5A546B3}"/>
              </a:ext>
            </a:extLst>
          </p:cNvPr>
          <p:cNvSpPr>
            <a:spLocks noGrp="1"/>
          </p:cNvSpPr>
          <p:nvPr>
            <p:ph type="body" idx="1"/>
          </p:nvPr>
        </p:nvSpPr>
        <p:spPr/>
        <p:txBody>
          <a:bodyPr/>
          <a:lstStyle/>
          <a:p>
            <a:r>
              <a:t>In the FW pump case, with the deterministic policy, the agent issues exactly one pump start command 3 seconds after the fault and takes no other action. The feedwater flow returns to normal, while the no-action baseline ends in a reactor trip. In the HX tube rupture case, with the stochastic policy, the agent realigns the bypass and the plant stays online; left unattended, the header pressure collapses and the reactor trips within 40 to 90 seconds. (Q&amp;A note: under the deterministic argmax policy the HX case currently takes no action — urgency fine-tuning is in progress; survival here comes partly from preemptive bypass opening.)</a:t>
            </a:r>
          </a:p>
        </p:txBody>
      </p:sp>
      <p:sp>
        <p:nvSpPr>
          <p:cNvPr id="4" name="슬라이드 번호 개체 틀 3">
            <a:extLst>
              <a:ext uri="{FF2B5EF4-FFF2-40B4-BE49-F238E27FC236}">
                <a16:creationId xmlns:a16="http://schemas.microsoft.com/office/drawing/2014/main" id="{46776D56-566C-9DFE-532B-2184366AFC77}"/>
              </a:ext>
            </a:extLst>
          </p:cNvPr>
          <p:cNvSpPr>
            <a:spLocks noGrp="1"/>
          </p:cNvSpPr>
          <p:nvPr>
            <p:ph type="sldNum" sz="quarter" idx="10"/>
          </p:nvPr>
        </p:nvSpPr>
        <p:spPr/>
        <p:txBody>
          <a:bodyPr/>
          <a:lstStyle/>
          <a:p>
            <a:fld id="{FEF5B15E-7FC0-4E0C-92BC-83FE38EC4896}" type="slidenum">
              <a:rPr lang="ko-KR" altLang="en-US" smtClean="0"/>
              <a:t>26</a:t>
            </a:fld>
            <a:endParaRPr lang="ko-KR" altLang="en-US"/>
          </a:p>
        </p:txBody>
      </p:sp>
    </p:spTree>
    <p:extLst>
      <p:ext uri="{BB962C8B-B14F-4D97-AF65-F5344CB8AC3E}">
        <p14:creationId xmlns:p14="http://schemas.microsoft.com/office/powerpoint/2010/main" val="2997920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We also ran a paired evaluation on identical fault sequences from the 500k checkpoint. Only the trained policy achieves positive returns — 140 for the HX case and 110 for the pump case. The no-action baseline trips the reactor in all eight episodes and ends negative. Random actuation avoids some trips but cannot restore the degraded functions. (Q&amp;A note: the timed plus-5 bonus was not earned in these evaluation episodes, and some residual pressing remains in clean scenarios.)</a:t>
            </a:r>
          </a:p>
        </p:txBody>
      </p:sp>
      <p:sp>
        <p:nvSpPr>
          <p:cNvPr id="4" name="Slide Number Placeholder 3"/>
          <p:cNvSpPr>
            <a:spLocks noGrp="1"/>
          </p:cNvSpPr>
          <p:nvPr>
            <p:ph type="sldNum" sz="quarter" idx="5"/>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ko-KR" dirty="0" err="1"/>
              <a:t>Let</a:t>
            </a:r>
            <a:r>
              <a:rPr lang="ko-KR" altLang="ko-KR" dirty="0"/>
              <a:t> </a:t>
            </a:r>
            <a:r>
              <a:rPr lang="ko-KR" altLang="ko-KR" dirty="0" err="1"/>
              <a:t>me</a:t>
            </a:r>
            <a:r>
              <a:rPr lang="ko-KR" altLang="ko-KR" dirty="0"/>
              <a:t> </a:t>
            </a:r>
            <a:r>
              <a:rPr lang="ko-KR" altLang="ko-KR" dirty="0" err="1"/>
              <a:t>conclude</a:t>
            </a:r>
            <a:r>
              <a:rPr lang="ko-KR" altLang="ko-KR" dirty="0"/>
              <a:t>.</a:t>
            </a:r>
            <a:endParaRPr kumimoji="1" lang="ko-KR" altLang="en-US" dirty="0"/>
          </a:p>
        </p:txBody>
      </p:sp>
      <p:sp>
        <p:nvSpPr>
          <p:cNvPr id="4" name="슬라이드 번호 개체 틀 3"/>
          <p:cNvSpPr>
            <a:spLocks noGrp="1"/>
          </p:cNvSpPr>
          <p:nvPr>
            <p:ph type="sldNum" sz="quarter" idx="5"/>
          </p:nvPr>
        </p:nvSpPr>
        <p:spPr/>
        <p:txBody>
          <a:bodyPr/>
          <a:lstStyle/>
          <a:p>
            <a:fld id="{FEF5B15E-7FC0-4E0C-92BC-83FE38EC4896}" type="slidenum">
              <a:rPr lang="ko-KR" altLang="en-US" smtClean="0"/>
              <a:t>28</a:t>
            </a:fld>
            <a:endParaRPr lang="ko-KR" altLang="en-US"/>
          </a:p>
        </p:txBody>
      </p:sp>
    </p:spTree>
    <p:extLst>
      <p:ext uri="{BB962C8B-B14F-4D97-AF65-F5344CB8AC3E}">
        <p14:creationId xmlns:p14="http://schemas.microsoft.com/office/powerpoint/2010/main" val="4211874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FF1E8-D7A9-1D13-519E-99E60D4CB1A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A06583A-F910-163B-D36D-0C16CF83DDF0}"/>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679DF539-6148-04A6-9E6C-0D1232CD980B}"/>
              </a:ext>
            </a:extLst>
          </p:cNvPr>
          <p:cNvSpPr>
            <a:spLocks noGrp="1"/>
          </p:cNvSpPr>
          <p:nvPr>
            <p:ph type="body" idx="1"/>
          </p:nvPr>
        </p:nvSpPr>
        <p:spPr/>
        <p:txBody>
          <a:bodyPr/>
          <a:lstStyle/>
          <a:p>
            <a:r>
              <a:t>To conclude: we proposed a resilient abnormal-operation automation framework integrating a quantitative Abstraction Hierarchy with hierarchical multi-agent RL, based on diagnosis-independent self-recovery. The six active agents converged over 500,000 training steps, and the trained policy recovered in both abnormal scenarios while the no-action baseline tripped in every paired episode — without scenario-specific rules. These results are a preliminary proof of concept on a single subsystem. Future work covers robustness, scenario expansion, activation of the remaining 16 agents, and safety mechanisms — with operator-approval decision support as the near-term role.</a:t>
            </a:r>
          </a:p>
        </p:txBody>
      </p:sp>
      <p:sp>
        <p:nvSpPr>
          <p:cNvPr id="4" name="슬라이드 번호 개체 틀 3">
            <a:extLst>
              <a:ext uri="{FF2B5EF4-FFF2-40B4-BE49-F238E27FC236}">
                <a16:creationId xmlns:a16="http://schemas.microsoft.com/office/drawing/2014/main" id="{C7937677-62CD-C741-C266-EF9F1024540C}"/>
              </a:ext>
            </a:extLst>
          </p:cNvPr>
          <p:cNvSpPr>
            <a:spLocks noGrp="1"/>
          </p:cNvSpPr>
          <p:nvPr>
            <p:ph type="sldNum" sz="quarter" idx="10"/>
          </p:nvPr>
        </p:nvSpPr>
        <p:spPr/>
        <p:txBody>
          <a:bodyPr/>
          <a:lstStyle/>
          <a:p>
            <a:fld id="{FEF5B15E-7FC0-4E0C-92BC-83FE38EC4896}" type="slidenum">
              <a:rPr lang="ko-KR" altLang="en-US" smtClean="0"/>
              <a:t>29</a:t>
            </a:fld>
            <a:endParaRPr lang="ko-KR" altLang="en-US"/>
          </a:p>
        </p:txBody>
      </p:sp>
    </p:spTree>
    <p:extLst>
      <p:ext uri="{BB962C8B-B14F-4D97-AF65-F5344CB8AC3E}">
        <p14:creationId xmlns:p14="http://schemas.microsoft.com/office/powerpoint/2010/main" val="210818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effectLst/>
                <a:latin typeface="+mn-lt"/>
                <a:ea typeface="+mn-ea"/>
                <a:cs typeface="+mn-cs"/>
              </a:rPr>
              <a:t>Let's start with the introduction.</a:t>
            </a:r>
            <a:endParaRPr lang="ko-KR" altLang="ko-KR" sz="1200" kern="1200" dirty="0">
              <a:solidFill>
                <a:schemeClr val="tx1"/>
              </a:solidFill>
              <a:effectLst/>
              <a:latin typeface="+mn-lt"/>
              <a:ea typeface="+mn-ea"/>
              <a:cs typeface="+mn-cs"/>
            </a:endParaRPr>
          </a:p>
          <a:p>
            <a:endParaRPr kumimoji="1" lang="ko-KR" altLang="en-US" dirty="0"/>
          </a:p>
        </p:txBody>
      </p:sp>
      <p:sp>
        <p:nvSpPr>
          <p:cNvPr id="4" name="슬라이드 번호 개체 틀 3"/>
          <p:cNvSpPr>
            <a:spLocks noGrp="1"/>
          </p:cNvSpPr>
          <p:nvPr>
            <p:ph type="sldNum" sz="quarter" idx="5"/>
          </p:nvPr>
        </p:nvSpPr>
        <p:spPr/>
        <p:txBody>
          <a:bodyPr/>
          <a:lstStyle/>
          <a:p>
            <a:fld id="{FEF5B15E-7FC0-4E0C-92BC-83FE38EC4896}" type="slidenum">
              <a:rPr lang="ko-KR" altLang="en-US" smtClean="0"/>
              <a:t>3</a:t>
            </a:fld>
            <a:endParaRPr lang="ko-KR" altLang="en-US"/>
          </a:p>
        </p:txBody>
      </p:sp>
    </p:spTree>
    <p:extLst>
      <p:ext uri="{BB962C8B-B14F-4D97-AF65-F5344CB8AC3E}">
        <p14:creationId xmlns:p14="http://schemas.microsoft.com/office/powerpoint/2010/main" val="435822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F4A74-7D2A-783F-7895-D1206F49C270}"/>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5553DA9-EAFE-FE53-BB15-240CD2B42274}"/>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2D00DF5F-C66F-FA13-46F8-E2BE133C1B47}"/>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ko-KR" dirty="0"/>
              <a:t>Future </a:t>
            </a:r>
            <a:r>
              <a:rPr lang="ko-KR" altLang="ko-KR" dirty="0" err="1"/>
              <a:t>work</a:t>
            </a:r>
            <a:r>
              <a:rPr lang="ko-KR" altLang="ko-KR" dirty="0"/>
              <a:t> </a:t>
            </a:r>
            <a:r>
              <a:rPr lang="ko-KR" altLang="ko-KR" dirty="0" err="1"/>
              <a:t>proceeds</a:t>
            </a:r>
            <a:r>
              <a:rPr lang="ko-KR" altLang="ko-KR" dirty="0"/>
              <a:t> </a:t>
            </a:r>
            <a:r>
              <a:rPr lang="ko-KR" altLang="ko-KR" dirty="0" err="1"/>
              <a:t>in</a:t>
            </a:r>
            <a:r>
              <a:rPr lang="ko-KR" altLang="ko-KR" dirty="0"/>
              <a:t> </a:t>
            </a:r>
            <a:r>
              <a:rPr lang="ko-KR" altLang="ko-KR" dirty="0" err="1"/>
              <a:t>three</a:t>
            </a:r>
            <a:r>
              <a:rPr lang="ko-KR" altLang="ko-KR" dirty="0"/>
              <a:t> </a:t>
            </a:r>
            <a:r>
              <a:rPr lang="ko-KR" altLang="ko-KR" dirty="0" err="1"/>
              <a:t>directions</a:t>
            </a:r>
            <a:r>
              <a:rPr lang="ko-KR" altLang="ko-KR" dirty="0"/>
              <a:t>. First, </a:t>
            </a:r>
            <a:r>
              <a:rPr lang="ko-KR" altLang="ko-KR" dirty="0" err="1"/>
              <a:t>continued</a:t>
            </a:r>
            <a:r>
              <a:rPr lang="ko-KR" altLang="ko-KR" dirty="0"/>
              <a:t> </a:t>
            </a:r>
            <a:r>
              <a:rPr lang="ko-KR" altLang="ko-KR" dirty="0" err="1"/>
              <a:t>training</a:t>
            </a:r>
            <a:r>
              <a:rPr lang="ko-KR" altLang="ko-KR" dirty="0"/>
              <a:t> </a:t>
            </a:r>
            <a:r>
              <a:rPr lang="ko-KR" altLang="ko-KR" dirty="0" err="1"/>
              <a:t>for</a:t>
            </a:r>
            <a:r>
              <a:rPr lang="ko-KR" altLang="ko-KR" dirty="0"/>
              <a:t> </a:t>
            </a:r>
            <a:r>
              <a:rPr lang="ko-KR" altLang="ko-KR" dirty="0" err="1"/>
              <a:t>stable</a:t>
            </a:r>
            <a:r>
              <a:rPr lang="ko-KR" altLang="ko-KR" dirty="0"/>
              <a:t> </a:t>
            </a:r>
            <a:r>
              <a:rPr lang="ko-KR" altLang="ko-KR" dirty="0" err="1"/>
              <a:t>convergence</a:t>
            </a:r>
            <a:r>
              <a:rPr lang="ko-KR" altLang="ko-KR" dirty="0"/>
              <a:t>, and </a:t>
            </a:r>
            <a:r>
              <a:rPr lang="ko-KR" altLang="ko-KR" dirty="0" err="1"/>
              <a:t>validation</a:t>
            </a:r>
            <a:r>
              <a:rPr lang="ko-KR" altLang="ko-KR" dirty="0"/>
              <a:t> of </a:t>
            </a:r>
            <a:r>
              <a:rPr lang="ko-KR" altLang="ko-KR" dirty="0" err="1"/>
              <a:t>robustness</a:t>
            </a:r>
            <a:r>
              <a:rPr lang="ko-KR" altLang="ko-KR" dirty="0"/>
              <a:t> </a:t>
            </a:r>
            <a:r>
              <a:rPr lang="ko-KR" altLang="ko-KR" dirty="0" err="1"/>
              <a:t>across</a:t>
            </a:r>
            <a:r>
              <a:rPr lang="ko-KR" altLang="ko-KR" dirty="0"/>
              <a:t> </a:t>
            </a:r>
            <a:r>
              <a:rPr lang="ko-KR" altLang="ko-KR" dirty="0" err="1"/>
              <a:t>fault</a:t>
            </a:r>
            <a:r>
              <a:rPr lang="ko-KR" altLang="ko-KR" dirty="0"/>
              <a:t> </a:t>
            </a:r>
            <a:r>
              <a:rPr lang="ko-KR" altLang="ko-KR" dirty="0" err="1"/>
              <a:t>intensities</a:t>
            </a:r>
            <a:r>
              <a:rPr lang="ko-KR" altLang="ko-KR" dirty="0"/>
              <a:t> and </a:t>
            </a:r>
            <a:r>
              <a:rPr lang="ko-KR" altLang="ko-KR" dirty="0" err="1"/>
              <a:t>onset</a:t>
            </a:r>
            <a:r>
              <a:rPr lang="ko-KR" altLang="ko-KR" dirty="0"/>
              <a:t> </a:t>
            </a:r>
            <a:r>
              <a:rPr lang="ko-KR" altLang="ko-KR" dirty="0" err="1"/>
              <a:t>speeds</a:t>
            </a:r>
            <a:r>
              <a:rPr lang="ko-KR" altLang="ko-KR" dirty="0"/>
              <a:t>. </a:t>
            </a:r>
            <a:r>
              <a:rPr lang="ko-KR" altLang="ko-KR" dirty="0" err="1"/>
              <a:t>Second</a:t>
            </a:r>
            <a:r>
              <a:rPr lang="ko-KR" altLang="ko-KR" dirty="0"/>
              <a:t>, </a:t>
            </a:r>
            <a:r>
              <a:rPr lang="ko-KR" altLang="ko-KR" dirty="0" err="1"/>
              <a:t>expansion</a:t>
            </a:r>
            <a:r>
              <a:rPr lang="ko-KR" altLang="ko-KR" dirty="0"/>
              <a:t>: </a:t>
            </a:r>
            <a:r>
              <a:rPr lang="ko-KR" altLang="ko-KR" dirty="0" err="1"/>
              <a:t>additional</a:t>
            </a:r>
            <a:r>
              <a:rPr lang="ko-KR" altLang="ko-KR" dirty="0"/>
              <a:t> </a:t>
            </a:r>
            <a:r>
              <a:rPr lang="ko-KR" altLang="ko-KR" dirty="0" err="1"/>
              <a:t>scenarios</a:t>
            </a:r>
            <a:r>
              <a:rPr lang="ko-KR" altLang="ko-KR" dirty="0"/>
              <a:t> </a:t>
            </a:r>
            <a:r>
              <a:rPr lang="ko-KR" altLang="ko-KR" dirty="0" err="1"/>
              <a:t>such</a:t>
            </a:r>
            <a:r>
              <a:rPr lang="ko-KR" altLang="ko-KR" dirty="0"/>
              <a:t> </a:t>
            </a:r>
            <a:r>
              <a:rPr lang="ko-KR" altLang="ko-KR" dirty="0" err="1"/>
              <a:t>as</a:t>
            </a:r>
            <a:r>
              <a:rPr lang="ko-KR" altLang="ko-KR" dirty="0"/>
              <a:t> </a:t>
            </a:r>
            <a:r>
              <a:rPr lang="ko-KR" altLang="ko-KR" dirty="0" err="1"/>
              <a:t>the</a:t>
            </a:r>
            <a:r>
              <a:rPr lang="ko-KR" altLang="ko-KR" dirty="0"/>
              <a:t> </a:t>
            </a:r>
            <a:r>
              <a:rPr lang="ko-KR" altLang="ko-KR" dirty="0" err="1"/>
              <a:t>reactor</a:t>
            </a:r>
            <a:r>
              <a:rPr lang="ko-KR" altLang="ko-KR" dirty="0"/>
              <a:t> </a:t>
            </a:r>
            <a:r>
              <a:rPr lang="ko-KR" altLang="ko-KR" dirty="0" err="1"/>
              <a:t>coolant</a:t>
            </a:r>
            <a:r>
              <a:rPr lang="ko-KR" altLang="ko-KR" dirty="0"/>
              <a:t> </a:t>
            </a:r>
            <a:r>
              <a:rPr lang="ko-KR" altLang="ko-KR" dirty="0" err="1"/>
              <a:t>pump</a:t>
            </a:r>
            <a:r>
              <a:rPr lang="ko-KR" altLang="ko-KR" dirty="0"/>
              <a:t> </a:t>
            </a:r>
            <a:r>
              <a:rPr lang="ko-KR" altLang="ko-KR" dirty="0" err="1"/>
              <a:t>trip</a:t>
            </a:r>
            <a:r>
              <a:rPr lang="ko-KR" altLang="ko-KR" dirty="0"/>
              <a:t>, and </a:t>
            </a:r>
            <a:r>
              <a:rPr lang="ko-KR" altLang="ko-KR" dirty="0" err="1"/>
              <a:t>progressive</a:t>
            </a:r>
            <a:r>
              <a:rPr lang="ko-KR" altLang="ko-KR" dirty="0"/>
              <a:t> </a:t>
            </a:r>
            <a:r>
              <a:rPr lang="ko-KR" altLang="ko-KR" dirty="0" err="1"/>
              <a:t>activation</a:t>
            </a:r>
            <a:r>
              <a:rPr lang="ko-KR" altLang="ko-KR" dirty="0"/>
              <a:t> of </a:t>
            </a:r>
            <a:r>
              <a:rPr lang="ko-KR" altLang="ko-KR" dirty="0" err="1"/>
              <a:t>the</a:t>
            </a:r>
            <a:r>
              <a:rPr lang="ko-KR" altLang="ko-KR" dirty="0"/>
              <a:t> </a:t>
            </a:r>
            <a:r>
              <a:rPr lang="ko-KR" altLang="ko-KR" dirty="0" err="1"/>
              <a:t>remaining</a:t>
            </a:r>
            <a:r>
              <a:rPr lang="ko-KR" altLang="ko-KR" dirty="0"/>
              <a:t> </a:t>
            </a:r>
            <a:r>
              <a:rPr lang="ko-KR" altLang="ko-KR" dirty="0" err="1"/>
              <a:t>sixteen</a:t>
            </a:r>
            <a:r>
              <a:rPr lang="ko-KR" altLang="ko-KR" dirty="0"/>
              <a:t> </a:t>
            </a:r>
            <a:r>
              <a:rPr lang="ko-KR" altLang="ko-KR" dirty="0" err="1"/>
              <a:t>agents</a:t>
            </a:r>
            <a:r>
              <a:rPr lang="ko-KR" altLang="ko-KR" dirty="0"/>
              <a:t>. And </a:t>
            </a:r>
            <a:r>
              <a:rPr lang="ko-KR" altLang="ko-KR" dirty="0" err="1"/>
              <a:t>third</a:t>
            </a:r>
            <a:r>
              <a:rPr lang="ko-KR" altLang="ko-KR" dirty="0"/>
              <a:t>, </a:t>
            </a:r>
            <a:r>
              <a:rPr lang="ko-KR" altLang="ko-KR" dirty="0" err="1"/>
              <a:t>toward</a:t>
            </a:r>
            <a:r>
              <a:rPr lang="ko-KR" altLang="ko-KR" dirty="0"/>
              <a:t> </a:t>
            </a:r>
            <a:r>
              <a:rPr lang="ko-KR" altLang="ko-KR" dirty="0" err="1"/>
              <a:t>deployment</a:t>
            </a:r>
            <a:r>
              <a:rPr lang="ko-KR" altLang="ko-KR" dirty="0"/>
              <a:t>: </a:t>
            </a:r>
            <a:r>
              <a:rPr lang="ko-KR" altLang="ko-KR" dirty="0" err="1"/>
              <a:t>introducing</a:t>
            </a:r>
            <a:r>
              <a:rPr lang="ko-KR" altLang="ko-KR" dirty="0"/>
              <a:t> </a:t>
            </a:r>
            <a:r>
              <a:rPr lang="ko-KR" altLang="ko-KR" dirty="0" err="1"/>
              <a:t>safety</a:t>
            </a:r>
            <a:r>
              <a:rPr lang="ko-KR" altLang="ko-KR" dirty="0"/>
              <a:t> </a:t>
            </a:r>
            <a:r>
              <a:rPr lang="ko-KR" altLang="ko-KR" dirty="0" err="1"/>
              <a:t>mechanisms</a:t>
            </a:r>
            <a:r>
              <a:rPr lang="ko-KR" altLang="ko-KR" dirty="0"/>
              <a:t> </a:t>
            </a:r>
            <a:r>
              <a:rPr lang="ko-KR" altLang="ko-KR" dirty="0" err="1"/>
              <a:t>such</a:t>
            </a:r>
            <a:r>
              <a:rPr lang="ko-KR" altLang="ko-KR" dirty="0"/>
              <a:t> </a:t>
            </a:r>
            <a:r>
              <a:rPr lang="ko-KR" altLang="ko-KR" dirty="0" err="1"/>
              <a:t>as</a:t>
            </a:r>
            <a:r>
              <a:rPr lang="ko-KR" altLang="ko-KR" dirty="0"/>
              <a:t> </a:t>
            </a:r>
            <a:r>
              <a:rPr lang="ko-KR" altLang="ko-KR" dirty="0" err="1"/>
              <a:t>action</a:t>
            </a:r>
            <a:r>
              <a:rPr lang="ko-KR" altLang="ko-KR" dirty="0"/>
              <a:t> </a:t>
            </a:r>
            <a:r>
              <a:rPr lang="ko-KR" altLang="ko-KR" dirty="0" err="1"/>
              <a:t>masking</a:t>
            </a:r>
            <a:r>
              <a:rPr lang="ko-KR" altLang="ko-KR" dirty="0"/>
              <a:t> and </a:t>
            </a:r>
            <a:r>
              <a:rPr lang="ko-KR" altLang="ko-KR" dirty="0" err="1"/>
              <a:t>constraint-based</a:t>
            </a:r>
            <a:r>
              <a:rPr lang="ko-KR" altLang="ko-KR" dirty="0"/>
              <a:t> </a:t>
            </a:r>
            <a:r>
              <a:rPr lang="ko-KR" altLang="ko-KR" dirty="0" err="1"/>
              <a:t>filters</a:t>
            </a:r>
            <a:r>
              <a:rPr lang="ko-KR" altLang="ko-KR" dirty="0"/>
              <a:t> — </a:t>
            </a:r>
            <a:r>
              <a:rPr lang="ko-KR" altLang="ko-KR" dirty="0" err="1"/>
              <a:t>with</a:t>
            </a:r>
            <a:r>
              <a:rPr lang="ko-KR" altLang="ko-KR" dirty="0"/>
              <a:t> </a:t>
            </a:r>
            <a:r>
              <a:rPr lang="ko-KR" altLang="ko-KR" dirty="0" err="1"/>
              <a:t>the</a:t>
            </a:r>
            <a:r>
              <a:rPr lang="ko-KR" altLang="ko-KR" dirty="0"/>
              <a:t> </a:t>
            </a:r>
            <a:r>
              <a:rPr lang="ko-KR" altLang="ko-KR" dirty="0" err="1"/>
              <a:t>near-term</a:t>
            </a:r>
            <a:r>
              <a:rPr lang="ko-KR" altLang="ko-KR" dirty="0"/>
              <a:t> </a:t>
            </a:r>
            <a:r>
              <a:rPr lang="ko-KR" altLang="ko-KR" dirty="0" err="1"/>
              <a:t>role</a:t>
            </a:r>
            <a:r>
              <a:rPr lang="ko-KR" altLang="ko-KR" dirty="0"/>
              <a:t> </a:t>
            </a:r>
            <a:r>
              <a:rPr lang="ko-KR" altLang="ko-KR" dirty="0" err="1"/>
              <a:t>envisioned</a:t>
            </a:r>
            <a:r>
              <a:rPr lang="ko-KR" altLang="ko-KR" dirty="0"/>
              <a:t> </a:t>
            </a:r>
            <a:r>
              <a:rPr lang="ko-KR" altLang="ko-KR" dirty="0" err="1"/>
              <a:t>as</a:t>
            </a:r>
            <a:r>
              <a:rPr lang="ko-KR" altLang="ko-KR" dirty="0"/>
              <a:t> </a:t>
            </a:r>
            <a:r>
              <a:rPr lang="ko-KR" altLang="ko-KR" dirty="0" err="1"/>
              <a:t>operator-approval</a:t>
            </a:r>
            <a:r>
              <a:rPr lang="ko-KR" altLang="ko-KR" dirty="0"/>
              <a:t> </a:t>
            </a:r>
            <a:r>
              <a:rPr lang="ko-KR" altLang="ko-KR" dirty="0" err="1"/>
              <a:t>decision</a:t>
            </a:r>
            <a:r>
              <a:rPr lang="ko-KR" altLang="ko-KR" dirty="0"/>
              <a:t> </a:t>
            </a:r>
            <a:r>
              <a:rPr lang="ko-KR" altLang="ko-KR" dirty="0" err="1"/>
              <a:t>support</a:t>
            </a:r>
            <a:r>
              <a:rPr lang="ko-KR" altLang="ko-KR" dirty="0"/>
              <a:t>.</a:t>
            </a:r>
          </a:p>
          <a:p>
            <a:endParaRPr lang="ko-KR" altLang="en-US" dirty="0"/>
          </a:p>
        </p:txBody>
      </p:sp>
      <p:sp>
        <p:nvSpPr>
          <p:cNvPr id="4" name="슬라이드 번호 개체 틀 3">
            <a:extLst>
              <a:ext uri="{FF2B5EF4-FFF2-40B4-BE49-F238E27FC236}">
                <a16:creationId xmlns:a16="http://schemas.microsoft.com/office/drawing/2014/main" id="{2CFDB104-E0C9-3838-8952-31BE442ABD9C}"/>
              </a:ext>
            </a:extLst>
          </p:cNvPr>
          <p:cNvSpPr>
            <a:spLocks noGrp="1"/>
          </p:cNvSpPr>
          <p:nvPr>
            <p:ph type="sldNum" sz="quarter" idx="10"/>
          </p:nvPr>
        </p:nvSpPr>
        <p:spPr/>
        <p:txBody>
          <a:bodyPr/>
          <a:lstStyle/>
          <a:p>
            <a:fld id="{FEF5B15E-7FC0-4E0C-92BC-83FE38EC4896}" type="slidenum">
              <a:rPr lang="ko-KR" altLang="en-US" smtClean="0"/>
              <a:t>30</a:t>
            </a:fld>
            <a:endParaRPr lang="ko-KR" altLang="en-US"/>
          </a:p>
        </p:txBody>
      </p:sp>
    </p:spTree>
    <p:extLst>
      <p:ext uri="{BB962C8B-B14F-4D97-AF65-F5344CB8AC3E}">
        <p14:creationId xmlns:p14="http://schemas.microsoft.com/office/powerpoint/2010/main" val="2345976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ko-KR" dirty="0" err="1"/>
              <a:t>That</a:t>
            </a:r>
            <a:r>
              <a:rPr lang="ko-KR" altLang="ko-KR" dirty="0"/>
              <a:t> </a:t>
            </a:r>
            <a:r>
              <a:rPr lang="ko-KR" altLang="ko-KR" dirty="0" err="1"/>
              <a:t>concludes</a:t>
            </a:r>
            <a:r>
              <a:rPr lang="ko-KR" altLang="ko-KR" dirty="0"/>
              <a:t> </a:t>
            </a:r>
            <a:r>
              <a:rPr lang="ko-KR" altLang="ko-KR" dirty="0" err="1"/>
              <a:t>my</a:t>
            </a:r>
            <a:r>
              <a:rPr lang="ko-KR" altLang="ko-KR" dirty="0"/>
              <a:t> </a:t>
            </a:r>
            <a:r>
              <a:rPr lang="ko-KR" altLang="ko-KR" dirty="0" err="1"/>
              <a:t>presentation</a:t>
            </a:r>
            <a:r>
              <a:rPr lang="ko-KR" altLang="ko-KR" dirty="0"/>
              <a:t>. </a:t>
            </a:r>
            <a:r>
              <a:rPr lang="ko-KR" altLang="ko-KR" dirty="0" err="1"/>
              <a:t>Thank</a:t>
            </a:r>
            <a:r>
              <a:rPr lang="ko-KR" altLang="ko-KR" dirty="0"/>
              <a:t> </a:t>
            </a:r>
            <a:r>
              <a:rPr lang="ko-KR" altLang="ko-KR" dirty="0" err="1"/>
              <a:t>you</a:t>
            </a:r>
            <a:r>
              <a:rPr lang="ko-KR" altLang="ko-KR" dirty="0"/>
              <a:t> </a:t>
            </a:r>
            <a:r>
              <a:rPr lang="ko-KR" altLang="ko-KR" dirty="0" err="1"/>
              <a:t>for</a:t>
            </a:r>
            <a:r>
              <a:rPr lang="ko-KR" altLang="ko-KR" dirty="0"/>
              <a:t> </a:t>
            </a:r>
            <a:r>
              <a:rPr lang="ko-KR" altLang="ko-KR" dirty="0" err="1"/>
              <a:t>your</a:t>
            </a:r>
            <a:r>
              <a:rPr lang="ko-KR" altLang="ko-KR" dirty="0"/>
              <a:t> </a:t>
            </a:r>
            <a:r>
              <a:rPr lang="ko-KR" altLang="ko-KR" dirty="0" err="1"/>
              <a:t>attention</a:t>
            </a:r>
            <a:r>
              <a:rPr lang="ko-KR" altLang="ko-KR" dirty="0"/>
              <a:t>, and </a:t>
            </a:r>
            <a:r>
              <a:rPr lang="ko-KR" altLang="ko-KR" dirty="0" err="1"/>
              <a:t>I</a:t>
            </a:r>
            <a:r>
              <a:rPr lang="ko-KR" altLang="ko-KR" dirty="0"/>
              <a:t> </a:t>
            </a:r>
            <a:r>
              <a:rPr lang="ko-KR" altLang="ko-KR" dirty="0" err="1"/>
              <a:t>am</a:t>
            </a:r>
            <a:r>
              <a:rPr lang="ko-KR" altLang="ko-KR" dirty="0"/>
              <a:t> </a:t>
            </a:r>
            <a:r>
              <a:rPr lang="ko-KR" altLang="ko-KR" dirty="0" err="1"/>
              <a:t>happy</a:t>
            </a:r>
            <a:r>
              <a:rPr lang="ko-KR" altLang="ko-KR" dirty="0"/>
              <a:t> </a:t>
            </a:r>
            <a:r>
              <a:rPr lang="ko-KR" altLang="ko-KR" dirty="0" err="1"/>
              <a:t>to</a:t>
            </a:r>
            <a:r>
              <a:rPr lang="ko-KR" altLang="ko-KR" dirty="0"/>
              <a:t> </a:t>
            </a:r>
            <a:r>
              <a:rPr lang="ko-KR" altLang="ko-KR" dirty="0" err="1"/>
              <a:t>take</a:t>
            </a:r>
            <a:r>
              <a:rPr lang="ko-KR" altLang="ko-KR" dirty="0"/>
              <a:t> </a:t>
            </a:r>
            <a:r>
              <a:rPr lang="ko-KR" altLang="ko-KR" dirty="0" err="1"/>
              <a:t>any</a:t>
            </a:r>
            <a:r>
              <a:rPr lang="ko-KR" altLang="ko-KR" dirty="0"/>
              <a:t> </a:t>
            </a:r>
            <a:r>
              <a:rPr lang="ko-KR" altLang="ko-KR" dirty="0" err="1"/>
              <a:t>questions</a:t>
            </a:r>
            <a:r>
              <a:rPr lang="ko-KR" altLang="ko-KR" dirty="0"/>
              <a:t>.</a:t>
            </a:r>
            <a:endParaRPr kumimoji="1" lang="ko-KR" altLang="en-US" dirty="0"/>
          </a:p>
        </p:txBody>
      </p:sp>
      <p:sp>
        <p:nvSpPr>
          <p:cNvPr id="4" name="슬라이드 번호 개체 틀 3"/>
          <p:cNvSpPr>
            <a:spLocks noGrp="1"/>
          </p:cNvSpPr>
          <p:nvPr>
            <p:ph type="sldNum" sz="quarter" idx="5"/>
          </p:nvPr>
        </p:nvSpPr>
        <p:spPr/>
        <p:txBody>
          <a:bodyPr/>
          <a:lstStyle/>
          <a:p>
            <a:fld id="{FEF5B15E-7FC0-4E0C-92BC-83FE38EC4896}" type="slidenum">
              <a:rPr lang="ko-KR" altLang="en-US" smtClean="0"/>
              <a:t>31</a:t>
            </a:fld>
            <a:endParaRPr lang="ko-KR" altLang="en-US"/>
          </a:p>
        </p:txBody>
      </p:sp>
    </p:spTree>
    <p:extLst>
      <p:ext uri="{BB962C8B-B14F-4D97-AF65-F5344CB8AC3E}">
        <p14:creationId xmlns:p14="http://schemas.microsoft.com/office/powerpoint/2010/main" val="129910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9C4CD-6581-47A8-0AB9-8EC09EB511D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BDB16746-5A61-8A4A-30DE-C521147BCDFF}"/>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5BA33DF9-FAB8-F688-0595-040E1BFEE086}"/>
              </a:ext>
            </a:extLst>
          </p:cNvPr>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ko-KR" dirty="0" err="1"/>
              <a:t>As</a:t>
            </a:r>
            <a:r>
              <a:rPr lang="ko-KR" altLang="ko-KR" dirty="0"/>
              <a:t> </a:t>
            </a:r>
            <a:r>
              <a:rPr lang="ko-KR" altLang="ko-KR" dirty="0" err="1"/>
              <a:t>you</a:t>
            </a:r>
            <a:r>
              <a:rPr lang="ko-KR" altLang="ko-KR" dirty="0"/>
              <a:t> </a:t>
            </a:r>
            <a:r>
              <a:rPr lang="ko-KR" altLang="ko-KR" dirty="0" err="1"/>
              <a:t>all</a:t>
            </a:r>
            <a:r>
              <a:rPr lang="ko-KR" altLang="ko-KR" dirty="0"/>
              <a:t> </a:t>
            </a:r>
            <a:r>
              <a:rPr lang="ko-KR" altLang="ko-KR" dirty="0" err="1"/>
              <a:t>know</a:t>
            </a:r>
            <a:r>
              <a:rPr lang="ko-KR" altLang="ko-KR" dirty="0"/>
              <a:t>, </a:t>
            </a:r>
            <a:r>
              <a:rPr lang="ko-KR" altLang="ko-KR" dirty="0" err="1"/>
              <a:t>electricity</a:t>
            </a:r>
            <a:r>
              <a:rPr lang="ko-KR" altLang="ko-KR" dirty="0"/>
              <a:t> </a:t>
            </a:r>
            <a:r>
              <a:rPr lang="ko-KR" altLang="ko-KR" dirty="0" err="1"/>
              <a:t>demand</a:t>
            </a:r>
            <a:r>
              <a:rPr lang="ko-KR" altLang="ko-KR" dirty="0"/>
              <a:t> </a:t>
            </a:r>
            <a:r>
              <a:rPr lang="ko-KR" altLang="ko-KR" dirty="0" err="1"/>
              <a:t>is</a:t>
            </a:r>
            <a:r>
              <a:rPr lang="ko-KR" altLang="ko-KR" dirty="0"/>
              <a:t> </a:t>
            </a:r>
            <a:r>
              <a:rPr lang="ko-KR" altLang="ko-KR" dirty="0" err="1"/>
              <a:t>growing</a:t>
            </a:r>
            <a:r>
              <a:rPr lang="ko-KR" altLang="ko-KR" dirty="0"/>
              <a:t> </a:t>
            </a:r>
            <a:r>
              <a:rPr lang="ko-KR" altLang="ko-KR" dirty="0" err="1"/>
              <a:t>rapidly</a:t>
            </a:r>
            <a:r>
              <a:rPr lang="ko-KR" altLang="ko-KR" dirty="0"/>
              <a:t>, </a:t>
            </a:r>
            <a:r>
              <a:rPr lang="ko-KR" altLang="ko-KR" dirty="0" err="1"/>
              <a:t>driven</a:t>
            </a:r>
            <a:r>
              <a:rPr lang="ko-KR" altLang="ko-KR" dirty="0"/>
              <a:t> </a:t>
            </a:r>
            <a:r>
              <a:rPr lang="ko-KR" altLang="ko-KR" dirty="0" err="1"/>
              <a:t>in</a:t>
            </a:r>
            <a:r>
              <a:rPr lang="ko-KR" altLang="ko-KR" dirty="0"/>
              <a:t> </a:t>
            </a:r>
            <a:r>
              <a:rPr lang="ko-KR" altLang="ko-KR" dirty="0" err="1"/>
              <a:t>particular</a:t>
            </a:r>
            <a:r>
              <a:rPr lang="ko-KR" altLang="ko-KR" dirty="0"/>
              <a:t> </a:t>
            </a:r>
            <a:r>
              <a:rPr lang="ko-KR" altLang="ko-KR" dirty="0" err="1"/>
              <a:t>by</a:t>
            </a:r>
            <a:r>
              <a:rPr lang="ko-KR" altLang="ko-KR" dirty="0"/>
              <a:t> </a:t>
            </a:r>
            <a:r>
              <a:rPr lang="ko-KR" altLang="ko-KR" dirty="0" err="1"/>
              <a:t>the</a:t>
            </a:r>
            <a:r>
              <a:rPr lang="ko-KR" altLang="ko-KR" dirty="0"/>
              <a:t> </a:t>
            </a:r>
            <a:r>
              <a:rPr lang="ko-KR" altLang="ko-KR" dirty="0" err="1"/>
              <a:t>expansion</a:t>
            </a:r>
            <a:r>
              <a:rPr lang="ko-KR" altLang="ko-KR" dirty="0"/>
              <a:t> of AI </a:t>
            </a:r>
            <a:r>
              <a:rPr lang="ko-KR" altLang="ko-KR" dirty="0" err="1"/>
              <a:t>data</a:t>
            </a:r>
            <a:r>
              <a:rPr lang="ko-KR" altLang="ko-KR" dirty="0"/>
              <a:t> </a:t>
            </a:r>
            <a:r>
              <a:rPr lang="ko-KR" altLang="ko-KR" dirty="0" err="1"/>
              <a:t>centers</a:t>
            </a:r>
            <a:r>
              <a:rPr lang="ko-KR" altLang="ko-KR" dirty="0"/>
              <a:t>, and </a:t>
            </a:r>
            <a:r>
              <a:rPr lang="ko-KR" altLang="ko-KR" dirty="0" err="1"/>
              <a:t>existing</a:t>
            </a:r>
            <a:r>
              <a:rPr lang="ko-KR" altLang="ko-KR" dirty="0"/>
              <a:t> </a:t>
            </a:r>
            <a:r>
              <a:rPr lang="ko-KR" altLang="ko-KR" dirty="0" err="1"/>
              <a:t>grid</a:t>
            </a:r>
            <a:r>
              <a:rPr lang="ko-KR" altLang="ko-KR" dirty="0"/>
              <a:t> </a:t>
            </a:r>
            <a:r>
              <a:rPr lang="ko-KR" altLang="ko-KR" dirty="0" err="1"/>
              <a:t>infrastructure</a:t>
            </a:r>
            <a:r>
              <a:rPr lang="ko-KR" altLang="ko-KR" dirty="0"/>
              <a:t> </a:t>
            </a:r>
            <a:r>
              <a:rPr lang="ko-KR" altLang="ko-KR" dirty="0" err="1"/>
              <a:t>is</a:t>
            </a:r>
            <a:r>
              <a:rPr lang="ko-KR" altLang="ko-KR" dirty="0"/>
              <a:t> </a:t>
            </a:r>
            <a:r>
              <a:rPr lang="ko-KR" altLang="ko-KR" dirty="0" err="1"/>
              <a:t>struggling</a:t>
            </a:r>
            <a:r>
              <a:rPr lang="ko-KR" altLang="ko-KR" dirty="0"/>
              <a:t> </a:t>
            </a:r>
            <a:r>
              <a:rPr lang="ko-KR" altLang="ko-KR" dirty="0" err="1"/>
              <a:t>to</a:t>
            </a:r>
            <a:r>
              <a:rPr lang="ko-KR" altLang="ko-KR" dirty="0"/>
              <a:t> </a:t>
            </a:r>
            <a:r>
              <a:rPr lang="ko-KR" altLang="ko-KR" dirty="0" err="1"/>
              <a:t>absorb</a:t>
            </a:r>
            <a:r>
              <a:rPr lang="ko-KR" altLang="ko-KR" dirty="0"/>
              <a:t> </a:t>
            </a:r>
            <a:r>
              <a:rPr lang="ko-KR" altLang="ko-KR" dirty="0" err="1"/>
              <a:t>this</a:t>
            </a:r>
            <a:r>
              <a:rPr lang="ko-KR" altLang="ko-KR" dirty="0"/>
              <a:t> </a:t>
            </a:r>
            <a:r>
              <a:rPr lang="ko-KR" altLang="ko-KR" dirty="0" err="1"/>
              <a:t>growth</a:t>
            </a:r>
            <a:r>
              <a:rPr lang="ko-KR" altLang="ko-KR" dirty="0"/>
              <a:t>. </a:t>
            </a:r>
            <a:r>
              <a:rPr lang="ko-KR" altLang="ko-KR" dirty="0" err="1"/>
              <a:t>Small</a:t>
            </a:r>
            <a:r>
              <a:rPr lang="ko-KR" altLang="ko-KR" dirty="0"/>
              <a:t> </a:t>
            </a:r>
            <a:r>
              <a:rPr lang="ko-KR" altLang="ko-KR" dirty="0" err="1"/>
              <a:t>modular</a:t>
            </a:r>
            <a:r>
              <a:rPr lang="ko-KR" altLang="ko-KR" dirty="0"/>
              <a:t> </a:t>
            </a:r>
            <a:r>
              <a:rPr lang="ko-KR" altLang="ko-KR" dirty="0" err="1"/>
              <a:t>reactors</a:t>
            </a:r>
            <a:r>
              <a:rPr lang="ko-KR" altLang="ko-KR" dirty="0"/>
              <a:t> </a:t>
            </a:r>
            <a:r>
              <a:rPr lang="ko-KR" altLang="ko-KR" dirty="0" err="1"/>
              <a:t>are</a:t>
            </a:r>
            <a:r>
              <a:rPr lang="ko-KR" altLang="ko-KR" dirty="0"/>
              <a:t> </a:t>
            </a:r>
            <a:r>
              <a:rPr lang="ko-KR" altLang="ko-KR" dirty="0" err="1"/>
              <a:t>emerging</a:t>
            </a:r>
            <a:r>
              <a:rPr lang="ko-KR" altLang="ko-KR" dirty="0"/>
              <a:t> </a:t>
            </a:r>
            <a:r>
              <a:rPr lang="ko-KR" altLang="ko-KR" dirty="0" err="1"/>
              <a:t>as</a:t>
            </a:r>
            <a:r>
              <a:rPr lang="ko-KR" altLang="ko-KR" dirty="0"/>
              <a:t> </a:t>
            </a:r>
            <a:r>
              <a:rPr lang="ko-KR" altLang="ko-KR" dirty="0" err="1"/>
              <a:t>a</a:t>
            </a:r>
            <a:r>
              <a:rPr lang="ko-KR" altLang="ko-KR" dirty="0"/>
              <a:t> </a:t>
            </a:r>
            <a:r>
              <a:rPr lang="ko-KR" altLang="ko-KR" dirty="0" err="1"/>
              <a:t>strategic</a:t>
            </a:r>
            <a:r>
              <a:rPr lang="ko-KR" altLang="ko-KR" dirty="0"/>
              <a:t> </a:t>
            </a:r>
            <a:r>
              <a:rPr lang="ko-KR" altLang="ko-KR" dirty="0" err="1"/>
              <a:t>solution</a:t>
            </a:r>
            <a:r>
              <a:rPr lang="ko-KR" altLang="ko-KR" dirty="0"/>
              <a:t> </a:t>
            </a:r>
            <a:r>
              <a:rPr lang="ko-KR" altLang="ko-KR" dirty="0" err="1"/>
              <a:t>to</a:t>
            </a:r>
            <a:r>
              <a:rPr lang="ko-KR" altLang="ko-KR" dirty="0"/>
              <a:t> </a:t>
            </a:r>
            <a:r>
              <a:rPr lang="ko-KR" altLang="ko-KR" dirty="0" err="1"/>
              <a:t>this</a:t>
            </a:r>
            <a:r>
              <a:rPr lang="ko-KR" altLang="ko-KR" dirty="0"/>
              <a:t> </a:t>
            </a:r>
            <a:r>
              <a:rPr lang="ko-KR" altLang="ko-KR" dirty="0" err="1"/>
              <a:t>challenge</a:t>
            </a:r>
            <a:r>
              <a:rPr lang="ko-KR" altLang="ko-KR" dirty="0"/>
              <a:t>. (그림 가리키며) </a:t>
            </a:r>
            <a:r>
              <a:rPr lang="ko-KR" altLang="ko-KR" dirty="0" err="1"/>
              <a:t>As</a:t>
            </a:r>
            <a:r>
              <a:rPr lang="ko-KR" altLang="ko-KR" dirty="0"/>
              <a:t> </a:t>
            </a:r>
            <a:r>
              <a:rPr lang="ko-KR" altLang="ko-KR" dirty="0" err="1"/>
              <a:t>shown</a:t>
            </a:r>
            <a:r>
              <a:rPr lang="ko-KR" altLang="ko-KR" dirty="0"/>
              <a:t> </a:t>
            </a:r>
            <a:r>
              <a:rPr lang="ko-KR" altLang="ko-KR" dirty="0" err="1"/>
              <a:t>here</a:t>
            </a:r>
            <a:r>
              <a:rPr lang="ko-KR" altLang="ko-KR" dirty="0"/>
              <a:t>, </a:t>
            </a:r>
            <a:r>
              <a:rPr lang="ko-KR" altLang="ko-KR" dirty="0" err="1"/>
              <a:t>SMRs</a:t>
            </a:r>
            <a:r>
              <a:rPr lang="ko-KR" altLang="ko-KR" dirty="0"/>
              <a:t> </a:t>
            </a:r>
            <a:r>
              <a:rPr lang="ko-KR" altLang="ko-KR" dirty="0" err="1"/>
              <a:t>sit</a:t>
            </a:r>
            <a:r>
              <a:rPr lang="ko-KR" altLang="ko-KR" dirty="0"/>
              <a:t> </a:t>
            </a:r>
            <a:r>
              <a:rPr lang="ko-KR" altLang="ko-KR" dirty="0" err="1"/>
              <a:t>between</a:t>
            </a:r>
            <a:r>
              <a:rPr lang="ko-KR" altLang="ko-KR" dirty="0"/>
              <a:t> </a:t>
            </a:r>
            <a:r>
              <a:rPr lang="ko-KR" altLang="ko-KR" dirty="0" err="1"/>
              <a:t>large</a:t>
            </a:r>
            <a:r>
              <a:rPr lang="ko-KR" altLang="ko-KR" dirty="0"/>
              <a:t> </a:t>
            </a:r>
            <a:r>
              <a:rPr lang="ko-KR" altLang="ko-KR" dirty="0" err="1"/>
              <a:t>conventional</a:t>
            </a:r>
            <a:r>
              <a:rPr lang="ko-KR" altLang="ko-KR" dirty="0"/>
              <a:t> </a:t>
            </a:r>
            <a:r>
              <a:rPr lang="ko-KR" altLang="ko-KR" dirty="0" err="1"/>
              <a:t>reactors</a:t>
            </a:r>
            <a:r>
              <a:rPr lang="ko-KR" altLang="ko-KR" dirty="0"/>
              <a:t> and </a:t>
            </a:r>
            <a:r>
              <a:rPr lang="ko-KR" altLang="ko-KR" dirty="0" err="1"/>
              <a:t>microreactors</a:t>
            </a:r>
            <a:r>
              <a:rPr lang="ko-KR" altLang="ko-KR" dirty="0"/>
              <a:t> </a:t>
            </a:r>
            <a:r>
              <a:rPr lang="ko-KR" altLang="ko-KR" dirty="0" err="1"/>
              <a:t>in</a:t>
            </a:r>
            <a:r>
              <a:rPr lang="ko-KR" altLang="ko-KR" dirty="0"/>
              <a:t> </a:t>
            </a:r>
            <a:r>
              <a:rPr lang="ko-KR" altLang="ko-KR" dirty="0" err="1"/>
              <a:t>capacity</a:t>
            </a:r>
            <a:r>
              <a:rPr lang="ko-KR" altLang="ko-KR" dirty="0"/>
              <a:t>, and </a:t>
            </a:r>
            <a:r>
              <a:rPr lang="ko-KR" altLang="ko-KR" dirty="0" err="1"/>
              <a:t>they</a:t>
            </a:r>
            <a:r>
              <a:rPr lang="ko-KR" altLang="ko-KR" dirty="0"/>
              <a:t> </a:t>
            </a:r>
            <a:r>
              <a:rPr lang="ko-KR" altLang="ko-KR" dirty="0" err="1"/>
              <a:t>bring</a:t>
            </a:r>
            <a:r>
              <a:rPr lang="ko-KR" altLang="ko-KR" dirty="0"/>
              <a:t> </a:t>
            </a:r>
            <a:r>
              <a:rPr lang="ko-KR" altLang="ko-KR" dirty="0" err="1"/>
              <a:t>three</a:t>
            </a:r>
            <a:r>
              <a:rPr lang="ko-KR" altLang="ko-KR" dirty="0"/>
              <a:t> </a:t>
            </a:r>
            <a:r>
              <a:rPr lang="ko-KR" altLang="ko-KR" dirty="0" err="1"/>
              <a:t>key</a:t>
            </a:r>
            <a:r>
              <a:rPr lang="ko-KR" altLang="ko-KR" dirty="0"/>
              <a:t> </a:t>
            </a:r>
            <a:r>
              <a:rPr lang="ko-KR" altLang="ko-KR" dirty="0" err="1"/>
              <a:t>advantages</a:t>
            </a:r>
            <a:r>
              <a:rPr lang="ko-KR" altLang="ko-KR" dirty="0"/>
              <a:t>. First, </a:t>
            </a:r>
            <a:r>
              <a:rPr lang="ko-KR" altLang="ko-KR" dirty="0" err="1"/>
              <a:t>a</a:t>
            </a:r>
            <a:r>
              <a:rPr lang="ko-KR" altLang="ko-KR" dirty="0"/>
              <a:t> </a:t>
            </a:r>
            <a:r>
              <a:rPr lang="ko-KR" altLang="ko-KR" dirty="0" err="1"/>
              <a:t>stable</a:t>
            </a:r>
            <a:r>
              <a:rPr lang="ko-KR" altLang="ko-KR" dirty="0"/>
              <a:t> and </a:t>
            </a:r>
            <a:r>
              <a:rPr lang="ko-KR" altLang="ko-KR" dirty="0" err="1"/>
              <a:t>flexible</a:t>
            </a:r>
            <a:r>
              <a:rPr lang="ko-KR" altLang="ko-KR" dirty="0"/>
              <a:t> </a:t>
            </a:r>
            <a:r>
              <a:rPr lang="ko-KR" altLang="ko-KR" dirty="0" err="1"/>
              <a:t>power</a:t>
            </a:r>
            <a:r>
              <a:rPr lang="ko-KR" altLang="ko-KR" dirty="0"/>
              <a:t> </a:t>
            </a:r>
            <a:r>
              <a:rPr lang="ko-KR" altLang="ko-KR" dirty="0" err="1"/>
              <a:t>supply</a:t>
            </a:r>
            <a:r>
              <a:rPr lang="ko-KR" altLang="ko-KR" dirty="0"/>
              <a:t>: </a:t>
            </a:r>
            <a:r>
              <a:rPr lang="ko-KR" altLang="ko-KR" dirty="0" err="1"/>
              <a:t>carbon-free</a:t>
            </a:r>
            <a:r>
              <a:rPr lang="ko-KR" altLang="ko-KR" dirty="0"/>
              <a:t> </a:t>
            </a:r>
            <a:r>
              <a:rPr lang="ko-KR" altLang="ko-KR" dirty="0" err="1"/>
              <a:t>baseload</a:t>
            </a:r>
            <a:r>
              <a:rPr lang="ko-KR" altLang="ko-KR" dirty="0"/>
              <a:t> </a:t>
            </a:r>
            <a:r>
              <a:rPr lang="ko-KR" altLang="ko-KR" dirty="0" err="1"/>
              <a:t>generation</a:t>
            </a:r>
            <a:r>
              <a:rPr lang="ko-KR" altLang="ko-KR" dirty="0"/>
              <a:t> </a:t>
            </a:r>
            <a:r>
              <a:rPr lang="ko-KR" altLang="ko-KR" dirty="0" err="1"/>
              <a:t>around</a:t>
            </a:r>
            <a:r>
              <a:rPr lang="ko-KR" altLang="ko-KR" dirty="0"/>
              <a:t> </a:t>
            </a:r>
            <a:r>
              <a:rPr lang="ko-KR" altLang="ko-KR" dirty="0" err="1"/>
              <a:t>the</a:t>
            </a:r>
            <a:r>
              <a:rPr lang="ko-KR" altLang="ko-KR" dirty="0"/>
              <a:t> </a:t>
            </a:r>
            <a:r>
              <a:rPr lang="ko-KR" altLang="ko-KR" dirty="0" err="1"/>
              <a:t>clock</a:t>
            </a:r>
            <a:r>
              <a:rPr lang="ko-KR" altLang="ko-KR" dirty="0"/>
              <a:t>, </a:t>
            </a:r>
            <a:r>
              <a:rPr lang="ko-KR" altLang="ko-KR" dirty="0" err="1"/>
              <a:t>with</a:t>
            </a:r>
            <a:r>
              <a:rPr lang="ko-KR" altLang="ko-KR" dirty="0"/>
              <a:t> </a:t>
            </a:r>
            <a:r>
              <a:rPr lang="ko-KR" altLang="ko-KR" dirty="0" err="1"/>
              <a:t>load-following</a:t>
            </a:r>
            <a:r>
              <a:rPr lang="ko-KR" altLang="ko-KR" dirty="0"/>
              <a:t> </a:t>
            </a:r>
            <a:r>
              <a:rPr lang="ko-KR" altLang="ko-KR" dirty="0" err="1"/>
              <a:t>capability</a:t>
            </a:r>
            <a:r>
              <a:rPr lang="ko-KR" altLang="ko-KR" dirty="0"/>
              <a:t> </a:t>
            </a:r>
            <a:r>
              <a:rPr lang="ko-KR" altLang="ko-KR" dirty="0" err="1"/>
              <a:t>that</a:t>
            </a:r>
            <a:r>
              <a:rPr lang="ko-KR" altLang="ko-KR" dirty="0"/>
              <a:t> </a:t>
            </a:r>
            <a:r>
              <a:rPr lang="ko-KR" altLang="ko-KR" dirty="0" err="1"/>
              <a:t>complements</a:t>
            </a:r>
            <a:r>
              <a:rPr lang="ko-KR" altLang="ko-KR" dirty="0"/>
              <a:t> </a:t>
            </a:r>
            <a:r>
              <a:rPr lang="ko-KR" altLang="ko-KR" dirty="0" err="1"/>
              <a:t>solar</a:t>
            </a:r>
            <a:r>
              <a:rPr lang="ko-KR" altLang="ko-KR" dirty="0"/>
              <a:t> and </a:t>
            </a:r>
            <a:r>
              <a:rPr lang="ko-KR" altLang="ko-KR" dirty="0" err="1"/>
              <a:t>wind</a:t>
            </a:r>
            <a:r>
              <a:rPr lang="ko-KR" altLang="ko-KR" dirty="0"/>
              <a:t>. </a:t>
            </a:r>
            <a:r>
              <a:rPr lang="ko-KR" altLang="ko-KR" dirty="0" err="1"/>
              <a:t>Second</a:t>
            </a:r>
            <a:r>
              <a:rPr lang="ko-KR" altLang="ko-KR" dirty="0"/>
              <a:t>, </a:t>
            </a:r>
            <a:r>
              <a:rPr lang="ko-KR" altLang="ko-KR" dirty="0" err="1"/>
              <a:t>enhanced</a:t>
            </a:r>
            <a:r>
              <a:rPr lang="ko-KR" altLang="ko-KR" dirty="0"/>
              <a:t> </a:t>
            </a:r>
            <a:r>
              <a:rPr lang="ko-KR" altLang="ko-KR" dirty="0" err="1"/>
              <a:t>safety</a:t>
            </a:r>
            <a:r>
              <a:rPr lang="ko-KR" altLang="ko-KR" dirty="0"/>
              <a:t> </a:t>
            </a:r>
            <a:r>
              <a:rPr lang="ko-KR" altLang="ko-KR" dirty="0" err="1"/>
              <a:t>through</a:t>
            </a:r>
            <a:r>
              <a:rPr lang="ko-KR" altLang="ko-KR" dirty="0"/>
              <a:t> </a:t>
            </a:r>
            <a:r>
              <a:rPr lang="ko-KR" altLang="ko-KR" dirty="0" err="1"/>
              <a:t>passive</a:t>
            </a:r>
            <a:r>
              <a:rPr lang="ko-KR" altLang="ko-KR" dirty="0"/>
              <a:t> </a:t>
            </a:r>
            <a:r>
              <a:rPr lang="ko-KR" altLang="ko-KR" dirty="0" err="1"/>
              <a:t>safety</a:t>
            </a:r>
            <a:r>
              <a:rPr lang="ko-KR" altLang="ko-KR" dirty="0"/>
              <a:t> </a:t>
            </a:r>
            <a:r>
              <a:rPr lang="ko-KR" altLang="ko-KR" dirty="0" err="1"/>
              <a:t>systems</a:t>
            </a:r>
            <a:r>
              <a:rPr lang="ko-KR" altLang="ko-KR" dirty="0"/>
              <a:t> and </a:t>
            </a:r>
            <a:r>
              <a:rPr lang="ko-KR" altLang="ko-KR" dirty="0" err="1"/>
              <a:t>a</a:t>
            </a:r>
            <a:r>
              <a:rPr lang="ko-KR" altLang="ko-KR" dirty="0"/>
              <a:t> </a:t>
            </a:r>
            <a:r>
              <a:rPr lang="ko-KR" altLang="ko-KR" dirty="0" err="1"/>
              <a:t>smaller</a:t>
            </a:r>
            <a:r>
              <a:rPr lang="ko-KR" altLang="ko-KR" dirty="0"/>
              <a:t> </a:t>
            </a:r>
            <a:r>
              <a:rPr lang="ko-KR" altLang="ko-KR" dirty="0" err="1"/>
              <a:t>core</a:t>
            </a:r>
            <a:r>
              <a:rPr lang="ko-KR" altLang="ko-KR" dirty="0"/>
              <a:t> </a:t>
            </a:r>
            <a:r>
              <a:rPr lang="ko-KR" altLang="ko-KR" dirty="0" err="1"/>
              <a:t>inventory</a:t>
            </a:r>
            <a:r>
              <a:rPr lang="ko-KR" altLang="ko-KR" dirty="0"/>
              <a:t>. And </a:t>
            </a:r>
            <a:r>
              <a:rPr lang="ko-KR" altLang="ko-KR" dirty="0" err="1"/>
              <a:t>third</a:t>
            </a:r>
            <a:r>
              <a:rPr lang="ko-KR" altLang="ko-KR" dirty="0"/>
              <a:t>, </a:t>
            </a:r>
            <a:r>
              <a:rPr lang="ko-KR" altLang="ko-KR" dirty="0" err="1"/>
              <a:t>economic</a:t>
            </a:r>
            <a:r>
              <a:rPr lang="ko-KR" altLang="ko-KR" dirty="0"/>
              <a:t> </a:t>
            </a:r>
            <a:r>
              <a:rPr lang="ko-KR" altLang="ko-KR" dirty="0" err="1"/>
              <a:t>competitiveness</a:t>
            </a:r>
            <a:r>
              <a:rPr lang="ko-KR" altLang="ko-KR" dirty="0"/>
              <a:t>, </a:t>
            </a:r>
            <a:r>
              <a:rPr lang="ko-KR" altLang="ko-KR" dirty="0" err="1"/>
              <a:t>since</a:t>
            </a:r>
            <a:r>
              <a:rPr lang="ko-KR" altLang="ko-KR" dirty="0"/>
              <a:t> </a:t>
            </a:r>
            <a:r>
              <a:rPr lang="ko-KR" altLang="ko-KR" dirty="0" err="1"/>
              <a:t>factory</a:t>
            </a:r>
            <a:r>
              <a:rPr lang="ko-KR" altLang="ko-KR" dirty="0"/>
              <a:t> </a:t>
            </a:r>
            <a:r>
              <a:rPr lang="ko-KR" altLang="ko-KR" dirty="0" err="1"/>
              <a:t>fabrication</a:t>
            </a:r>
            <a:r>
              <a:rPr lang="ko-KR" altLang="ko-KR" dirty="0"/>
              <a:t> and </a:t>
            </a:r>
            <a:r>
              <a:rPr lang="ko-KR" altLang="ko-KR" dirty="0" err="1"/>
              <a:t>scalable</a:t>
            </a:r>
            <a:r>
              <a:rPr lang="ko-KR" altLang="ko-KR" dirty="0"/>
              <a:t> </a:t>
            </a:r>
            <a:r>
              <a:rPr lang="ko-KR" altLang="ko-KR" dirty="0" err="1"/>
              <a:t>deployment</a:t>
            </a:r>
            <a:r>
              <a:rPr lang="ko-KR" altLang="ko-KR" dirty="0"/>
              <a:t> </a:t>
            </a:r>
            <a:r>
              <a:rPr lang="ko-KR" altLang="ko-KR" dirty="0" err="1"/>
              <a:t>lower</a:t>
            </a:r>
            <a:r>
              <a:rPr lang="ko-KR" altLang="ko-KR" dirty="0"/>
              <a:t> </a:t>
            </a:r>
            <a:r>
              <a:rPr lang="ko-KR" altLang="ko-KR" dirty="0" err="1"/>
              <a:t>both</a:t>
            </a:r>
            <a:r>
              <a:rPr lang="ko-KR" altLang="ko-KR" dirty="0"/>
              <a:t> </a:t>
            </a:r>
            <a:r>
              <a:rPr lang="ko-KR" altLang="ko-KR" dirty="0" err="1"/>
              <a:t>cost</a:t>
            </a:r>
            <a:r>
              <a:rPr lang="ko-KR" altLang="ko-KR" dirty="0"/>
              <a:t> and </a:t>
            </a:r>
            <a:r>
              <a:rPr lang="ko-KR" altLang="ko-KR" dirty="0" err="1"/>
              <a:t>financial</a:t>
            </a:r>
            <a:r>
              <a:rPr lang="ko-KR" altLang="ko-KR" dirty="0"/>
              <a:t> </a:t>
            </a:r>
            <a:r>
              <a:rPr lang="ko-KR" altLang="ko-KR" dirty="0" err="1"/>
              <a:t>risk</a:t>
            </a:r>
            <a:r>
              <a:rPr lang="ko-KR" altLang="ko-KR" dirty="0"/>
              <a:t>.</a:t>
            </a:r>
            <a:endParaRPr lang="en-US" altLang="ko-KR" dirty="0"/>
          </a:p>
        </p:txBody>
      </p:sp>
      <p:sp>
        <p:nvSpPr>
          <p:cNvPr id="4" name="슬라이드 번호 개체 틀 3">
            <a:extLst>
              <a:ext uri="{FF2B5EF4-FFF2-40B4-BE49-F238E27FC236}">
                <a16:creationId xmlns:a16="http://schemas.microsoft.com/office/drawing/2014/main" id="{3D6C9027-2C33-C09A-0DE6-980DAB3E5673}"/>
              </a:ext>
            </a:extLst>
          </p:cNvPr>
          <p:cNvSpPr>
            <a:spLocks noGrp="1"/>
          </p:cNvSpPr>
          <p:nvPr>
            <p:ph type="sldNum" sz="quarter" idx="10"/>
          </p:nvPr>
        </p:nvSpPr>
        <p:spPr/>
        <p:txBody>
          <a:bodyPr/>
          <a:lstStyle/>
          <a:p>
            <a:fld id="{FEF5B15E-7FC0-4E0C-92BC-83FE38EC4896}" type="slidenum">
              <a:rPr lang="ko-KR" altLang="en-US" smtClean="0"/>
              <a:t>4</a:t>
            </a:fld>
            <a:endParaRPr lang="ko-KR" altLang="en-US"/>
          </a:p>
        </p:txBody>
      </p:sp>
    </p:spTree>
    <p:extLst>
      <p:ext uri="{BB962C8B-B14F-4D97-AF65-F5344CB8AC3E}">
        <p14:creationId xmlns:p14="http://schemas.microsoft.com/office/powerpoint/2010/main" val="419263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B5552-4858-EB5A-BF91-4D919F0018B4}"/>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ADB33055-1DE8-CBF1-50C6-708A6B25DD3F}"/>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3857E77-3488-8037-D3C5-E00FC2151E4D}"/>
              </a:ext>
            </a:extLst>
          </p:cNvPr>
          <p:cNvSpPr>
            <a:spLocks noGrp="1"/>
          </p:cNvSpPr>
          <p:nvPr>
            <p:ph type="body" idx="1"/>
          </p:nvPr>
        </p:nvSpPr>
        <p:spPr/>
        <p:txBody>
          <a:bodyPr/>
          <a:lstStyle/>
          <a:p>
            <a:pPr latinLnBrk="1"/>
            <a:r>
              <a:rPr lang="ko-KR" altLang="ko-KR" dirty="0" err="1"/>
              <a:t>So</a:t>
            </a:r>
            <a:r>
              <a:rPr lang="ko-KR" altLang="ko-KR" dirty="0"/>
              <a:t> </a:t>
            </a:r>
            <a:r>
              <a:rPr lang="ko-KR" altLang="ko-KR" dirty="0" err="1"/>
              <a:t>far</a:t>
            </a:r>
            <a:r>
              <a:rPr lang="ko-KR" altLang="ko-KR" dirty="0"/>
              <a:t>, </a:t>
            </a:r>
            <a:r>
              <a:rPr lang="ko-KR" altLang="ko-KR" dirty="0" err="1"/>
              <a:t>SMRs</a:t>
            </a:r>
            <a:r>
              <a:rPr lang="ko-KR" altLang="ko-KR" dirty="0"/>
              <a:t> </a:t>
            </a:r>
            <a:r>
              <a:rPr lang="ko-KR" altLang="ko-KR" dirty="0" err="1"/>
              <a:t>look</a:t>
            </a:r>
            <a:r>
              <a:rPr lang="ko-KR" altLang="ko-KR" dirty="0"/>
              <a:t> </a:t>
            </a:r>
            <a:r>
              <a:rPr lang="ko-KR" altLang="ko-KR" dirty="0" err="1"/>
              <a:t>promising</a:t>
            </a:r>
            <a:r>
              <a:rPr lang="ko-KR" altLang="ko-KR" dirty="0"/>
              <a:t>. </a:t>
            </a:r>
            <a:r>
              <a:rPr lang="ko-KR" altLang="ko-KR" dirty="0" err="1"/>
              <a:t>But</a:t>
            </a:r>
            <a:r>
              <a:rPr lang="ko-KR" altLang="ko-KR" dirty="0"/>
              <a:t> </a:t>
            </a:r>
            <a:r>
              <a:rPr lang="ko-KR" altLang="ko-KR" dirty="0" err="1"/>
              <a:t>there</a:t>
            </a:r>
            <a:r>
              <a:rPr lang="ko-KR" altLang="ko-KR" dirty="0"/>
              <a:t> </a:t>
            </a:r>
            <a:r>
              <a:rPr lang="ko-KR" altLang="ko-KR" dirty="0" err="1"/>
              <a:t>is</a:t>
            </a:r>
            <a:r>
              <a:rPr lang="ko-KR" altLang="ko-KR" dirty="0"/>
              <a:t> </a:t>
            </a:r>
            <a:r>
              <a:rPr lang="ko-KR" altLang="ko-KR" dirty="0" err="1"/>
              <a:t>one</a:t>
            </a:r>
            <a:r>
              <a:rPr lang="ko-KR" altLang="ko-KR" dirty="0"/>
              <a:t> </a:t>
            </a:r>
            <a:r>
              <a:rPr lang="ko-KR" altLang="ko-KR" dirty="0" err="1"/>
              <a:t>challenge</a:t>
            </a:r>
            <a:r>
              <a:rPr lang="ko-KR" altLang="ko-KR" dirty="0"/>
              <a:t> </a:t>
            </a:r>
            <a:r>
              <a:rPr lang="ko-KR" altLang="ko-KR" dirty="0" err="1"/>
              <a:t>that</a:t>
            </a:r>
            <a:r>
              <a:rPr lang="ko-KR" altLang="ko-KR" dirty="0"/>
              <a:t> </a:t>
            </a:r>
            <a:r>
              <a:rPr lang="ko-KR" altLang="ko-KR" dirty="0" err="1"/>
              <a:t>remains</a:t>
            </a:r>
            <a:r>
              <a:rPr lang="ko-KR" altLang="ko-KR" dirty="0"/>
              <a:t> </a:t>
            </a:r>
            <a:r>
              <a:rPr lang="ko-KR" altLang="ko-KR" dirty="0" err="1"/>
              <a:t>common</a:t>
            </a:r>
            <a:r>
              <a:rPr lang="ko-KR" altLang="ko-KR" dirty="0"/>
              <a:t> </a:t>
            </a:r>
            <a:r>
              <a:rPr lang="ko-KR" altLang="ko-KR" dirty="0" err="1"/>
              <a:t>to</a:t>
            </a:r>
            <a:r>
              <a:rPr lang="ko-KR" altLang="ko-KR" dirty="0"/>
              <a:t> </a:t>
            </a:r>
            <a:r>
              <a:rPr lang="ko-KR" altLang="ko-KR" dirty="0" err="1"/>
              <a:t>all</a:t>
            </a:r>
            <a:r>
              <a:rPr lang="ko-KR" altLang="ko-KR" dirty="0"/>
              <a:t> </a:t>
            </a:r>
            <a:r>
              <a:rPr lang="ko-KR" altLang="ko-KR" dirty="0" err="1"/>
              <a:t>nuclear</a:t>
            </a:r>
            <a:r>
              <a:rPr lang="ko-KR" altLang="ko-KR" dirty="0"/>
              <a:t> </a:t>
            </a:r>
            <a:r>
              <a:rPr lang="ko-KR" altLang="ko-KR" dirty="0" err="1"/>
              <a:t>power</a:t>
            </a:r>
            <a:r>
              <a:rPr lang="ko-KR" altLang="ko-KR" dirty="0"/>
              <a:t> </a:t>
            </a:r>
            <a:r>
              <a:rPr lang="ko-KR" altLang="ko-KR" dirty="0" err="1"/>
              <a:t>plants</a:t>
            </a:r>
            <a:r>
              <a:rPr lang="ko-KR" altLang="ko-KR" dirty="0"/>
              <a:t> — </a:t>
            </a:r>
            <a:r>
              <a:rPr lang="ko-KR" altLang="ko-KR" dirty="0" err="1"/>
              <a:t>whether</a:t>
            </a:r>
            <a:r>
              <a:rPr lang="ko-KR" altLang="ko-KR" dirty="0"/>
              <a:t> </a:t>
            </a:r>
            <a:r>
              <a:rPr lang="ko-KR" altLang="ko-KR" dirty="0" err="1"/>
              <a:t>large</a:t>
            </a:r>
            <a:r>
              <a:rPr lang="ko-KR" altLang="ko-KR" dirty="0"/>
              <a:t> </a:t>
            </a:r>
            <a:r>
              <a:rPr lang="ko-KR" altLang="ko-KR" dirty="0" err="1"/>
              <a:t>conventional</a:t>
            </a:r>
            <a:r>
              <a:rPr lang="ko-KR" altLang="ko-KR" dirty="0"/>
              <a:t> </a:t>
            </a:r>
            <a:r>
              <a:rPr lang="ko-KR" altLang="ko-KR" dirty="0" err="1"/>
              <a:t>reactors</a:t>
            </a:r>
            <a:r>
              <a:rPr lang="ko-KR" altLang="ko-KR" dirty="0"/>
              <a:t> </a:t>
            </a:r>
            <a:r>
              <a:rPr lang="ko-KR" altLang="ko-KR" dirty="0" err="1"/>
              <a:t>or</a:t>
            </a:r>
            <a:r>
              <a:rPr lang="ko-KR" altLang="ko-KR" dirty="0"/>
              <a:t> </a:t>
            </a:r>
            <a:r>
              <a:rPr lang="ko-KR" altLang="ko-KR" dirty="0" err="1"/>
              <a:t>SMRs</a:t>
            </a:r>
            <a:r>
              <a:rPr lang="ko-KR" altLang="ko-KR" dirty="0"/>
              <a:t>: </a:t>
            </a:r>
            <a:r>
              <a:rPr lang="ko-KR" altLang="ko-KR" dirty="0" err="1"/>
              <a:t>abnormal</a:t>
            </a:r>
            <a:r>
              <a:rPr lang="ko-KR" altLang="ko-KR" dirty="0"/>
              <a:t> </a:t>
            </a:r>
            <a:r>
              <a:rPr lang="ko-KR" altLang="ko-KR" dirty="0" err="1"/>
              <a:t>operation</a:t>
            </a:r>
            <a:r>
              <a:rPr lang="ko-KR" altLang="ko-KR" dirty="0"/>
              <a:t>. </a:t>
            </a:r>
            <a:r>
              <a:rPr lang="ko-KR" altLang="ko-KR" dirty="0" err="1"/>
              <a:t>Responding</a:t>
            </a:r>
            <a:r>
              <a:rPr lang="ko-KR" altLang="ko-KR" dirty="0"/>
              <a:t> </a:t>
            </a:r>
            <a:r>
              <a:rPr lang="ko-KR" altLang="ko-KR" dirty="0" err="1"/>
              <a:t>to</a:t>
            </a:r>
            <a:r>
              <a:rPr lang="ko-KR" altLang="ko-KR" dirty="0"/>
              <a:t> </a:t>
            </a:r>
            <a:r>
              <a:rPr lang="ko-KR" altLang="ko-KR" dirty="0" err="1"/>
              <a:t>abnormal</a:t>
            </a:r>
            <a:r>
              <a:rPr lang="ko-KR" altLang="ko-KR" dirty="0"/>
              <a:t> </a:t>
            </a:r>
            <a:r>
              <a:rPr lang="ko-KR" altLang="ko-KR" dirty="0" err="1"/>
              <a:t>conditions</a:t>
            </a:r>
            <a:r>
              <a:rPr lang="ko-KR" altLang="ko-KR" dirty="0"/>
              <a:t> </a:t>
            </a:r>
            <a:r>
              <a:rPr lang="ko-KR" altLang="ko-KR" dirty="0" err="1"/>
              <a:t>is</a:t>
            </a:r>
            <a:r>
              <a:rPr lang="ko-KR" altLang="ko-KR" dirty="0"/>
              <a:t> </a:t>
            </a:r>
            <a:r>
              <a:rPr lang="ko-KR" altLang="ko-KR" dirty="0" err="1"/>
              <a:t>widely</a:t>
            </a:r>
            <a:r>
              <a:rPr lang="ko-KR" altLang="ko-KR" dirty="0"/>
              <a:t> </a:t>
            </a:r>
            <a:r>
              <a:rPr lang="ko-KR" altLang="ko-KR" dirty="0" err="1"/>
              <a:t>recognized</a:t>
            </a:r>
            <a:r>
              <a:rPr lang="ko-KR" altLang="ko-KR" dirty="0"/>
              <a:t> </a:t>
            </a:r>
            <a:r>
              <a:rPr lang="ko-KR" altLang="ko-KR" dirty="0" err="1"/>
              <a:t>as</a:t>
            </a:r>
            <a:r>
              <a:rPr lang="ko-KR" altLang="ko-KR" dirty="0"/>
              <a:t> </a:t>
            </a:r>
            <a:r>
              <a:rPr lang="ko-KR" altLang="ko-KR" dirty="0" err="1"/>
              <a:t>one</a:t>
            </a:r>
            <a:r>
              <a:rPr lang="ko-KR" altLang="ko-KR" dirty="0"/>
              <a:t> of </a:t>
            </a:r>
            <a:r>
              <a:rPr lang="ko-KR" altLang="ko-KR" dirty="0" err="1"/>
              <a:t>the</a:t>
            </a:r>
            <a:r>
              <a:rPr lang="ko-KR" altLang="ko-KR" dirty="0"/>
              <a:t> </a:t>
            </a:r>
            <a:r>
              <a:rPr lang="ko-KR" altLang="ko-KR" dirty="0" err="1"/>
              <a:t>most</a:t>
            </a:r>
            <a:r>
              <a:rPr lang="ko-KR" altLang="ko-KR" dirty="0"/>
              <a:t> </a:t>
            </a:r>
            <a:r>
              <a:rPr lang="ko-KR" altLang="ko-KR" dirty="0" err="1"/>
              <a:t>demanding</a:t>
            </a:r>
            <a:r>
              <a:rPr lang="ko-KR" altLang="ko-KR" dirty="0"/>
              <a:t> </a:t>
            </a:r>
            <a:r>
              <a:rPr lang="ko-KR" altLang="ko-KR" dirty="0" err="1"/>
              <a:t>tasks</a:t>
            </a:r>
            <a:r>
              <a:rPr lang="ko-KR" altLang="ko-KR" dirty="0"/>
              <a:t> </a:t>
            </a:r>
            <a:r>
              <a:rPr lang="ko-KR" altLang="ko-KR" dirty="0" err="1"/>
              <a:t>for</a:t>
            </a:r>
            <a:r>
              <a:rPr lang="ko-KR" altLang="ko-KR" dirty="0"/>
              <a:t> </a:t>
            </a:r>
            <a:r>
              <a:rPr lang="ko-KR" altLang="ko-KR" dirty="0" err="1"/>
              <a:t>operators</a:t>
            </a:r>
            <a:r>
              <a:rPr lang="ko-KR" altLang="ko-KR" dirty="0"/>
              <a:t>. </a:t>
            </a:r>
            <a:r>
              <a:rPr lang="ko-KR" altLang="ko-KR" dirty="0" err="1"/>
              <a:t>To</a:t>
            </a:r>
            <a:r>
              <a:rPr lang="ko-KR" altLang="ko-KR" dirty="0"/>
              <a:t> </a:t>
            </a:r>
            <a:r>
              <a:rPr lang="ko-KR" altLang="ko-KR" dirty="0" err="1"/>
              <a:t>give</a:t>
            </a:r>
            <a:r>
              <a:rPr lang="ko-KR" altLang="ko-KR" dirty="0"/>
              <a:t> </a:t>
            </a:r>
            <a:r>
              <a:rPr lang="ko-KR" altLang="ko-KR" dirty="0" err="1"/>
              <a:t>you</a:t>
            </a:r>
            <a:r>
              <a:rPr lang="ko-KR" altLang="ko-KR" dirty="0"/>
              <a:t> </a:t>
            </a:r>
            <a:r>
              <a:rPr lang="ko-KR" altLang="ko-KR" dirty="0" err="1"/>
              <a:t>a</a:t>
            </a:r>
            <a:r>
              <a:rPr lang="ko-KR" altLang="ko-KR" dirty="0"/>
              <a:t> </a:t>
            </a:r>
            <a:r>
              <a:rPr lang="ko-KR" altLang="ko-KR" dirty="0" err="1"/>
              <a:t>sense</a:t>
            </a:r>
            <a:r>
              <a:rPr lang="ko-KR" altLang="ko-KR" dirty="0"/>
              <a:t> of </a:t>
            </a:r>
            <a:r>
              <a:rPr lang="ko-KR" altLang="ko-KR" dirty="0" err="1"/>
              <a:t>the</a:t>
            </a:r>
            <a:r>
              <a:rPr lang="ko-KR" altLang="ko-KR" dirty="0"/>
              <a:t> </a:t>
            </a:r>
            <a:r>
              <a:rPr lang="ko-KR" altLang="ko-KR" dirty="0" err="1"/>
              <a:t>scale</a:t>
            </a:r>
            <a:r>
              <a:rPr lang="ko-KR" altLang="ko-KR" dirty="0"/>
              <a:t>, </a:t>
            </a:r>
            <a:r>
              <a:rPr lang="ko-KR" altLang="ko-KR" dirty="0" err="1"/>
              <a:t>the</a:t>
            </a:r>
            <a:r>
              <a:rPr lang="ko-KR" altLang="ko-KR" dirty="0"/>
              <a:t> APR1400 </a:t>
            </a:r>
            <a:r>
              <a:rPr lang="ko-KR" altLang="ko-KR" dirty="0" err="1"/>
              <a:t>at</a:t>
            </a:r>
            <a:r>
              <a:rPr lang="ko-KR" altLang="ko-KR" dirty="0"/>
              <a:t> </a:t>
            </a:r>
            <a:r>
              <a:rPr lang="ko-KR" altLang="ko-KR" dirty="0" err="1"/>
              <a:t>Shin-Kori</a:t>
            </a:r>
            <a:r>
              <a:rPr lang="ko-KR" altLang="ko-KR" dirty="0"/>
              <a:t> </a:t>
            </a:r>
            <a:r>
              <a:rPr lang="ko-KR" altLang="ko-KR" dirty="0" err="1"/>
              <a:t>Unit</a:t>
            </a:r>
            <a:r>
              <a:rPr lang="ko-KR" altLang="ko-KR" dirty="0"/>
              <a:t> 3 </a:t>
            </a:r>
            <a:r>
              <a:rPr lang="ko-KR" altLang="ko-KR" dirty="0" err="1"/>
              <a:t>has</a:t>
            </a:r>
            <a:r>
              <a:rPr lang="ko-KR" altLang="ko-KR" dirty="0"/>
              <a:t> 82 </a:t>
            </a:r>
            <a:r>
              <a:rPr lang="ko-KR" altLang="ko-KR" dirty="0" err="1"/>
              <a:t>abnormal</a:t>
            </a:r>
            <a:r>
              <a:rPr lang="ko-KR" altLang="ko-KR" dirty="0"/>
              <a:t> </a:t>
            </a:r>
            <a:r>
              <a:rPr lang="ko-KR" altLang="ko-KR" dirty="0" err="1"/>
              <a:t>operating</a:t>
            </a:r>
            <a:r>
              <a:rPr lang="ko-KR" altLang="ko-KR" dirty="0"/>
              <a:t> </a:t>
            </a:r>
            <a:r>
              <a:rPr lang="ko-KR" altLang="ko-KR" dirty="0" err="1"/>
              <a:t>procedures</a:t>
            </a:r>
            <a:r>
              <a:rPr lang="ko-KR" altLang="ko-KR" dirty="0"/>
              <a:t>, and </a:t>
            </a:r>
            <a:r>
              <a:rPr lang="ko-KR" altLang="ko-KR" dirty="0" err="1"/>
              <a:t>each</a:t>
            </a:r>
            <a:r>
              <a:rPr lang="ko-KR" altLang="ko-KR" dirty="0"/>
              <a:t> </a:t>
            </a:r>
            <a:r>
              <a:rPr lang="ko-KR" altLang="ko-KR" dirty="0" err="1"/>
              <a:t>procedure</a:t>
            </a:r>
            <a:r>
              <a:rPr lang="ko-KR" altLang="ko-KR" dirty="0"/>
              <a:t> </a:t>
            </a:r>
            <a:r>
              <a:rPr lang="ko-KR" altLang="ko-KR" dirty="0" err="1"/>
              <a:t>covers</a:t>
            </a:r>
            <a:r>
              <a:rPr lang="ko-KR" altLang="ko-KR" dirty="0"/>
              <a:t> </a:t>
            </a:r>
            <a:r>
              <a:rPr lang="ko-KR" altLang="ko-KR" dirty="0" err="1"/>
              <a:t>multiple</a:t>
            </a:r>
            <a:r>
              <a:rPr lang="ko-KR" altLang="ko-KR" dirty="0"/>
              <a:t> </a:t>
            </a:r>
            <a:r>
              <a:rPr lang="ko-KR" altLang="ko-KR" dirty="0" err="1"/>
              <a:t>event</a:t>
            </a:r>
            <a:r>
              <a:rPr lang="ko-KR" altLang="ko-KR" dirty="0"/>
              <a:t> </a:t>
            </a:r>
            <a:r>
              <a:rPr lang="ko-KR" altLang="ko-KR" dirty="0" err="1"/>
              <a:t>types</a:t>
            </a:r>
            <a:r>
              <a:rPr lang="ko-KR" altLang="ko-KR" dirty="0"/>
              <a:t>. </a:t>
            </a:r>
            <a:r>
              <a:rPr lang="ko-KR" altLang="ko-KR" dirty="0" err="1"/>
              <a:t>Operators</a:t>
            </a:r>
            <a:r>
              <a:rPr lang="ko-KR" altLang="ko-KR" dirty="0"/>
              <a:t> </a:t>
            </a:r>
            <a:r>
              <a:rPr lang="ko-KR" altLang="ko-KR" dirty="0" err="1"/>
              <a:t>must</a:t>
            </a:r>
            <a:r>
              <a:rPr lang="ko-KR" altLang="ko-KR" dirty="0"/>
              <a:t> </a:t>
            </a:r>
            <a:r>
              <a:rPr lang="ko-KR" altLang="ko-KR" dirty="0" err="1"/>
              <a:t>be</a:t>
            </a:r>
            <a:r>
              <a:rPr lang="ko-KR" altLang="ko-KR" dirty="0"/>
              <a:t> </a:t>
            </a:r>
            <a:r>
              <a:rPr lang="ko-KR" altLang="ko-KR" dirty="0" err="1"/>
              <a:t>trained</a:t>
            </a:r>
            <a:r>
              <a:rPr lang="ko-KR" altLang="ko-KR" dirty="0"/>
              <a:t> </a:t>
            </a:r>
            <a:r>
              <a:rPr lang="ko-KR" altLang="ko-KR" dirty="0" err="1"/>
              <a:t>to</a:t>
            </a:r>
            <a:r>
              <a:rPr lang="ko-KR" altLang="ko-KR" dirty="0"/>
              <a:t> </a:t>
            </a:r>
            <a:r>
              <a:rPr lang="ko-KR" altLang="ko-KR" dirty="0" err="1"/>
              <a:t>recognize</a:t>
            </a:r>
            <a:r>
              <a:rPr lang="ko-KR" altLang="ko-KR" dirty="0"/>
              <a:t> </a:t>
            </a:r>
            <a:r>
              <a:rPr lang="ko-KR" altLang="ko-KR" dirty="0" err="1"/>
              <a:t>each</a:t>
            </a:r>
            <a:r>
              <a:rPr lang="ko-KR" altLang="ko-KR" dirty="0"/>
              <a:t> </a:t>
            </a:r>
            <a:r>
              <a:rPr lang="ko-KR" altLang="ko-KR" dirty="0" err="1"/>
              <a:t>event</a:t>
            </a:r>
            <a:r>
              <a:rPr lang="ko-KR" altLang="ko-KR" dirty="0"/>
              <a:t> </a:t>
            </a:r>
            <a:r>
              <a:rPr lang="ko-KR" altLang="ko-KR" dirty="0" err="1"/>
              <a:t>from</a:t>
            </a:r>
            <a:r>
              <a:rPr lang="ko-KR" altLang="ko-KR" dirty="0"/>
              <a:t> </a:t>
            </a:r>
            <a:r>
              <a:rPr lang="ko-KR" altLang="ko-KR" dirty="0" err="1"/>
              <a:t>its</a:t>
            </a:r>
            <a:r>
              <a:rPr lang="ko-KR" altLang="ko-KR" dirty="0"/>
              <a:t> </a:t>
            </a:r>
            <a:r>
              <a:rPr lang="ko-KR" altLang="ko-KR" dirty="0" err="1"/>
              <a:t>alarms</a:t>
            </a:r>
            <a:r>
              <a:rPr lang="ko-KR" altLang="ko-KR" dirty="0"/>
              <a:t> and </a:t>
            </a:r>
            <a:r>
              <a:rPr lang="ko-KR" altLang="ko-KR" dirty="0" err="1"/>
              <a:t>symptom</a:t>
            </a:r>
            <a:r>
              <a:rPr lang="ko-KR" altLang="ko-KR" dirty="0"/>
              <a:t> </a:t>
            </a:r>
            <a:r>
              <a:rPr lang="ko-KR" altLang="ko-KR" dirty="0" err="1"/>
              <a:t>patterns</a:t>
            </a:r>
            <a:r>
              <a:rPr lang="ko-KR" altLang="ko-KR" dirty="0"/>
              <a:t>. </a:t>
            </a:r>
            <a:r>
              <a:rPr lang="ko-KR" altLang="ko-KR" dirty="0" err="1"/>
              <a:t>On</a:t>
            </a:r>
            <a:r>
              <a:rPr lang="ko-KR" altLang="ko-KR" dirty="0"/>
              <a:t> </a:t>
            </a:r>
            <a:r>
              <a:rPr lang="ko-KR" altLang="ko-KR" dirty="0" err="1"/>
              <a:t>top</a:t>
            </a:r>
            <a:r>
              <a:rPr lang="ko-KR" altLang="ko-KR" dirty="0"/>
              <a:t> of </a:t>
            </a:r>
            <a:r>
              <a:rPr lang="ko-KR" altLang="ko-KR" dirty="0" err="1"/>
              <a:t>that</a:t>
            </a:r>
            <a:r>
              <a:rPr lang="ko-KR" altLang="ko-KR" dirty="0"/>
              <a:t>, </a:t>
            </a:r>
            <a:r>
              <a:rPr lang="ko-KR" altLang="ko-KR" dirty="0" err="1"/>
              <a:t>abnormal</a:t>
            </a:r>
            <a:r>
              <a:rPr lang="ko-KR" altLang="ko-KR" dirty="0"/>
              <a:t> </a:t>
            </a:r>
            <a:r>
              <a:rPr lang="ko-KR" altLang="ko-KR" dirty="0" err="1"/>
              <a:t>operation</a:t>
            </a:r>
            <a:r>
              <a:rPr lang="ko-KR" altLang="ko-KR" dirty="0"/>
              <a:t> </a:t>
            </a:r>
            <a:r>
              <a:rPr lang="ko-KR" altLang="ko-KR" dirty="0" err="1"/>
              <a:t>is</a:t>
            </a:r>
            <a:r>
              <a:rPr lang="ko-KR" altLang="ko-KR" dirty="0"/>
              <a:t> </a:t>
            </a:r>
            <a:r>
              <a:rPr lang="ko-KR" altLang="ko-KR" dirty="0" err="1"/>
              <a:t>the</a:t>
            </a:r>
            <a:r>
              <a:rPr lang="ko-KR" altLang="ko-KR" dirty="0"/>
              <a:t> </a:t>
            </a:r>
            <a:r>
              <a:rPr lang="ko-KR" altLang="ko-KR" dirty="0" err="1"/>
              <a:t>most</a:t>
            </a:r>
            <a:r>
              <a:rPr lang="ko-KR" altLang="ko-KR" dirty="0"/>
              <a:t> </a:t>
            </a:r>
            <a:r>
              <a:rPr lang="ko-KR" altLang="ko-KR" dirty="0" err="1"/>
              <a:t>frequent</a:t>
            </a:r>
            <a:r>
              <a:rPr lang="ko-KR" altLang="ko-KR" dirty="0"/>
              <a:t> of </a:t>
            </a:r>
            <a:r>
              <a:rPr lang="ko-KR" altLang="ko-KR" dirty="0" err="1"/>
              <a:t>the</a:t>
            </a:r>
            <a:r>
              <a:rPr lang="ko-KR" altLang="ko-KR" dirty="0"/>
              <a:t> </a:t>
            </a:r>
            <a:r>
              <a:rPr lang="ko-KR" altLang="ko-KR" dirty="0" err="1"/>
              <a:t>four</a:t>
            </a:r>
            <a:r>
              <a:rPr lang="ko-KR" altLang="ko-KR" dirty="0"/>
              <a:t> </a:t>
            </a:r>
            <a:r>
              <a:rPr lang="ko-KR" altLang="ko-KR" dirty="0" err="1"/>
              <a:t>operating</a:t>
            </a:r>
            <a:r>
              <a:rPr lang="ko-KR" altLang="ko-KR" dirty="0"/>
              <a:t> </a:t>
            </a:r>
            <a:r>
              <a:rPr lang="ko-KR" altLang="ko-KR" dirty="0" err="1"/>
              <a:t>regimes</a:t>
            </a:r>
            <a:r>
              <a:rPr lang="ko-KR" altLang="ko-KR" dirty="0"/>
              <a:t>, and </a:t>
            </a:r>
            <a:r>
              <a:rPr lang="ko-KR" altLang="ko-KR" dirty="0" err="1"/>
              <a:t>it</a:t>
            </a:r>
            <a:r>
              <a:rPr lang="ko-KR" altLang="ko-KR" dirty="0"/>
              <a:t> </a:t>
            </a:r>
            <a:r>
              <a:rPr lang="ko-KR" altLang="ko-KR" dirty="0" err="1"/>
              <a:t>occurs</a:t>
            </a:r>
            <a:r>
              <a:rPr lang="ko-KR" altLang="ko-KR" dirty="0"/>
              <a:t> </a:t>
            </a:r>
            <a:r>
              <a:rPr lang="ko-KR" altLang="ko-KR" dirty="0" err="1"/>
              <a:t>in</a:t>
            </a:r>
            <a:r>
              <a:rPr lang="ko-KR" altLang="ko-KR" dirty="0"/>
              <a:t> </a:t>
            </a:r>
            <a:r>
              <a:rPr lang="ko-KR" altLang="ko-KR" dirty="0" err="1"/>
              <a:t>diverse</a:t>
            </a:r>
            <a:r>
              <a:rPr lang="ko-KR" altLang="ko-KR" dirty="0"/>
              <a:t> and </a:t>
            </a:r>
            <a:r>
              <a:rPr lang="ko-KR" altLang="ko-KR" dirty="0" err="1"/>
              <a:t>unpredictable</a:t>
            </a:r>
            <a:r>
              <a:rPr lang="ko-KR" altLang="ko-KR" dirty="0"/>
              <a:t> </a:t>
            </a:r>
            <a:r>
              <a:rPr lang="ko-KR" altLang="ko-KR" dirty="0" err="1"/>
              <a:t>forms</a:t>
            </a:r>
            <a:r>
              <a:rPr lang="ko-KR" altLang="ko-KR" dirty="0"/>
              <a:t>, </a:t>
            </a:r>
            <a:r>
              <a:rPr lang="ko-KR" altLang="ko-KR" dirty="0" err="1"/>
              <a:t>which</a:t>
            </a:r>
            <a:r>
              <a:rPr lang="ko-KR" altLang="ko-KR" dirty="0"/>
              <a:t> </a:t>
            </a:r>
            <a:r>
              <a:rPr lang="ko-KR" altLang="ko-KR" dirty="0" err="1"/>
              <a:t>makes</a:t>
            </a:r>
            <a:r>
              <a:rPr lang="ko-KR" altLang="ko-KR" dirty="0"/>
              <a:t> </a:t>
            </a:r>
            <a:r>
              <a:rPr lang="ko-KR" altLang="ko-KR" dirty="0" err="1"/>
              <a:t>a</a:t>
            </a:r>
            <a:r>
              <a:rPr lang="ko-KR" altLang="ko-KR" dirty="0"/>
              <a:t> </a:t>
            </a:r>
            <a:r>
              <a:rPr lang="ko-KR" altLang="ko-KR" dirty="0" err="1"/>
              <a:t>consistent</a:t>
            </a:r>
            <a:r>
              <a:rPr lang="ko-KR" altLang="ko-KR" dirty="0"/>
              <a:t> and </a:t>
            </a:r>
            <a:r>
              <a:rPr lang="ko-KR" altLang="ko-KR" dirty="0" err="1"/>
              <a:t>accurate</a:t>
            </a:r>
            <a:r>
              <a:rPr lang="ko-KR" altLang="ko-KR" dirty="0"/>
              <a:t> </a:t>
            </a:r>
            <a:r>
              <a:rPr lang="ko-KR" altLang="ko-KR" dirty="0" err="1"/>
              <a:t>response</a:t>
            </a:r>
            <a:r>
              <a:rPr lang="ko-KR" altLang="ko-KR" dirty="0"/>
              <a:t> </a:t>
            </a:r>
            <a:r>
              <a:rPr lang="ko-KR" altLang="ko-KR" dirty="0" err="1"/>
              <a:t>inherently</a:t>
            </a:r>
            <a:r>
              <a:rPr lang="ko-KR" altLang="ko-KR" dirty="0"/>
              <a:t> </a:t>
            </a:r>
            <a:r>
              <a:rPr lang="ko-KR" altLang="ko-KR" dirty="0" err="1"/>
              <a:t>difficult</a:t>
            </a:r>
            <a:r>
              <a:rPr lang="ko-KR" altLang="ko-KR" dirty="0"/>
              <a:t>. (그림 가리키며) The </a:t>
            </a:r>
            <a:r>
              <a:rPr lang="ko-KR" altLang="ko-KR" dirty="0" err="1"/>
              <a:t>operational</a:t>
            </a:r>
            <a:r>
              <a:rPr lang="ko-KR" altLang="ko-KR" dirty="0"/>
              <a:t> </a:t>
            </a:r>
            <a:r>
              <a:rPr lang="ko-KR" altLang="ko-KR" dirty="0" err="1"/>
              <a:t>data</a:t>
            </a:r>
            <a:r>
              <a:rPr lang="ko-KR" altLang="ko-KR" dirty="0"/>
              <a:t> </a:t>
            </a:r>
            <a:r>
              <a:rPr lang="ko-KR" altLang="ko-KR" dirty="0" err="1"/>
              <a:t>confirms</a:t>
            </a:r>
            <a:r>
              <a:rPr lang="ko-KR" altLang="ko-KR" dirty="0"/>
              <a:t> </a:t>
            </a:r>
            <a:r>
              <a:rPr lang="ko-KR" altLang="ko-KR" dirty="0" err="1"/>
              <a:t>this</a:t>
            </a:r>
            <a:r>
              <a:rPr lang="ko-KR" altLang="ko-KR" dirty="0"/>
              <a:t>: </a:t>
            </a:r>
            <a:r>
              <a:rPr lang="ko-KR" altLang="ko-KR" dirty="0" err="1"/>
              <a:t>among</a:t>
            </a:r>
            <a:r>
              <a:rPr lang="ko-KR" altLang="ko-KR" dirty="0"/>
              <a:t> 183 </a:t>
            </a:r>
            <a:r>
              <a:rPr lang="ko-KR" altLang="ko-KR" dirty="0" err="1"/>
              <a:t>unplanned</a:t>
            </a:r>
            <a:r>
              <a:rPr lang="ko-KR" altLang="ko-KR" dirty="0"/>
              <a:t> </a:t>
            </a:r>
            <a:r>
              <a:rPr lang="ko-KR" altLang="ko-KR" dirty="0" err="1"/>
              <a:t>reactor</a:t>
            </a:r>
            <a:r>
              <a:rPr lang="ko-KR" altLang="ko-KR" dirty="0"/>
              <a:t> </a:t>
            </a:r>
            <a:r>
              <a:rPr lang="ko-KR" altLang="ko-KR" dirty="0" err="1"/>
              <a:t>trips</a:t>
            </a:r>
            <a:r>
              <a:rPr lang="ko-KR" altLang="ko-KR" dirty="0"/>
              <a:t> </a:t>
            </a:r>
            <a:r>
              <a:rPr lang="ko-KR" altLang="ko-KR" dirty="0" err="1"/>
              <a:t>in</a:t>
            </a:r>
            <a:r>
              <a:rPr lang="ko-KR" altLang="ko-KR" dirty="0"/>
              <a:t> </a:t>
            </a:r>
            <a:r>
              <a:rPr lang="ko-KR" altLang="ko-KR" dirty="0" err="1"/>
              <a:t>Korean</a:t>
            </a:r>
            <a:r>
              <a:rPr lang="ko-KR" altLang="ko-KR" dirty="0"/>
              <a:t> </a:t>
            </a:r>
            <a:r>
              <a:rPr lang="ko-KR" altLang="ko-KR" dirty="0" err="1"/>
              <a:t>plants</a:t>
            </a:r>
            <a:r>
              <a:rPr lang="ko-KR" altLang="ko-KR" dirty="0"/>
              <a:t> </a:t>
            </a:r>
            <a:r>
              <a:rPr lang="ko-KR" altLang="ko-KR" dirty="0" err="1"/>
              <a:t>since</a:t>
            </a:r>
            <a:r>
              <a:rPr lang="ko-KR" altLang="ko-KR" dirty="0"/>
              <a:t> </a:t>
            </a:r>
            <a:r>
              <a:rPr lang="ko-KR" altLang="ko-KR" dirty="0" err="1"/>
              <a:t>the</a:t>
            </a:r>
            <a:r>
              <a:rPr lang="ko-KR" altLang="ko-KR" dirty="0"/>
              <a:t> </a:t>
            </a:r>
            <a:r>
              <a:rPr lang="ko-KR" altLang="ko-KR" dirty="0" err="1"/>
              <a:t>year</a:t>
            </a:r>
            <a:r>
              <a:rPr lang="ko-KR" altLang="ko-KR" dirty="0"/>
              <a:t> 2000, 157 </a:t>
            </a:r>
            <a:r>
              <a:rPr lang="ko-KR" altLang="ko-KR" dirty="0" err="1"/>
              <a:t>cases</a:t>
            </a:r>
            <a:r>
              <a:rPr lang="ko-KR" altLang="ko-KR" dirty="0"/>
              <a:t> — </a:t>
            </a:r>
            <a:r>
              <a:rPr lang="ko-KR" altLang="ko-KR" dirty="0" err="1"/>
              <a:t>that</a:t>
            </a:r>
            <a:r>
              <a:rPr lang="ko-KR" altLang="ko-KR" dirty="0"/>
              <a:t> </a:t>
            </a:r>
            <a:r>
              <a:rPr lang="ko-KR" altLang="ko-KR" dirty="0" err="1"/>
              <a:t>is</a:t>
            </a:r>
            <a:r>
              <a:rPr lang="ko-KR" altLang="ko-KR" dirty="0"/>
              <a:t> 86 </a:t>
            </a:r>
            <a:r>
              <a:rPr lang="ko-KR" altLang="ko-KR" dirty="0" err="1"/>
              <a:t>percent</a:t>
            </a:r>
            <a:r>
              <a:rPr lang="ko-KR" altLang="ko-KR" dirty="0"/>
              <a:t> — </a:t>
            </a:r>
            <a:r>
              <a:rPr lang="ko-KR" altLang="ko-KR" dirty="0" err="1"/>
              <a:t>were</a:t>
            </a:r>
            <a:r>
              <a:rPr lang="ko-KR" altLang="ko-KR" dirty="0"/>
              <a:t> </a:t>
            </a:r>
            <a:r>
              <a:rPr lang="ko-KR" altLang="ko-KR" dirty="0" err="1"/>
              <a:t>triggered</a:t>
            </a:r>
            <a:r>
              <a:rPr lang="ko-KR" altLang="ko-KR" dirty="0"/>
              <a:t> </a:t>
            </a:r>
            <a:r>
              <a:rPr lang="ko-KR" altLang="ko-KR" dirty="0" err="1"/>
              <a:t>by</a:t>
            </a:r>
            <a:r>
              <a:rPr lang="ko-KR" altLang="ko-KR" dirty="0"/>
              <a:t> </a:t>
            </a:r>
            <a:r>
              <a:rPr lang="ko-KR" altLang="ko-KR" dirty="0" err="1"/>
              <a:t>abnormal</a:t>
            </a:r>
            <a:r>
              <a:rPr lang="ko-KR" altLang="ko-KR" dirty="0"/>
              <a:t> </a:t>
            </a:r>
            <a:r>
              <a:rPr lang="ko-KR" altLang="ko-KR" dirty="0" err="1"/>
              <a:t>situations</a:t>
            </a:r>
            <a:r>
              <a:rPr lang="ko-KR" altLang="ko-KR" dirty="0"/>
              <a:t>. </a:t>
            </a:r>
            <a:r>
              <a:rPr lang="ko-KR" altLang="ko-KR" dirty="0" err="1"/>
              <a:t>Design-basis</a:t>
            </a:r>
            <a:r>
              <a:rPr lang="ko-KR" altLang="ko-KR" dirty="0"/>
              <a:t> </a:t>
            </a:r>
            <a:r>
              <a:rPr lang="ko-KR" altLang="ko-KR" dirty="0" err="1"/>
              <a:t>accidents</a:t>
            </a:r>
            <a:r>
              <a:rPr lang="ko-KR" altLang="ko-KR" dirty="0"/>
              <a:t> </a:t>
            </a:r>
            <a:r>
              <a:rPr lang="ko-KR" altLang="ko-KR" dirty="0" err="1"/>
              <a:t>account</a:t>
            </a:r>
            <a:r>
              <a:rPr lang="ko-KR" altLang="ko-KR" dirty="0"/>
              <a:t> </a:t>
            </a:r>
            <a:r>
              <a:rPr lang="ko-KR" altLang="ko-KR" dirty="0" err="1"/>
              <a:t>for</a:t>
            </a:r>
            <a:r>
              <a:rPr lang="ko-KR" altLang="ko-KR" dirty="0"/>
              <a:t> </a:t>
            </a:r>
            <a:r>
              <a:rPr lang="ko-KR" altLang="ko-KR" dirty="0" err="1"/>
              <a:t>only</a:t>
            </a:r>
            <a:r>
              <a:rPr lang="ko-KR" altLang="ko-KR" dirty="0"/>
              <a:t> 3 </a:t>
            </a:r>
            <a:r>
              <a:rPr lang="ko-KR" altLang="ko-KR" dirty="0" err="1"/>
              <a:t>percent</a:t>
            </a:r>
            <a:r>
              <a:rPr lang="ko-KR" altLang="ko-KR" dirty="0"/>
              <a:t>. And </a:t>
            </a:r>
            <a:r>
              <a:rPr lang="ko-KR" altLang="ko-KR" dirty="0" err="1"/>
              <a:t>keep</a:t>
            </a:r>
            <a:r>
              <a:rPr lang="ko-KR" altLang="ko-KR" dirty="0"/>
              <a:t> </a:t>
            </a:r>
            <a:r>
              <a:rPr lang="ko-KR" altLang="ko-KR" dirty="0" err="1"/>
              <a:t>in</a:t>
            </a:r>
            <a:r>
              <a:rPr lang="ko-KR" altLang="ko-KR" dirty="0"/>
              <a:t> </a:t>
            </a:r>
            <a:r>
              <a:rPr lang="ko-KR" altLang="ko-KR" dirty="0" err="1"/>
              <a:t>mind</a:t>
            </a:r>
            <a:r>
              <a:rPr lang="ko-KR" altLang="ko-KR" dirty="0"/>
              <a:t> — </a:t>
            </a:r>
            <a:r>
              <a:rPr lang="ko-KR" altLang="ko-KR" dirty="0" err="1"/>
              <a:t>these</a:t>
            </a:r>
            <a:r>
              <a:rPr lang="ko-KR" altLang="ko-KR" dirty="0"/>
              <a:t> </a:t>
            </a:r>
            <a:r>
              <a:rPr lang="ko-KR" altLang="ko-KR" dirty="0" err="1"/>
              <a:t>are</a:t>
            </a:r>
            <a:r>
              <a:rPr lang="ko-KR" altLang="ko-KR" dirty="0"/>
              <a:t> </a:t>
            </a:r>
            <a:r>
              <a:rPr lang="ko-KR" altLang="ko-KR" dirty="0" err="1"/>
              <a:t>numbers</a:t>
            </a:r>
            <a:r>
              <a:rPr lang="ko-KR" altLang="ko-KR" dirty="0"/>
              <a:t> </a:t>
            </a:r>
            <a:r>
              <a:rPr lang="ko-KR" altLang="ko-KR" dirty="0" err="1"/>
              <a:t>from</a:t>
            </a:r>
            <a:r>
              <a:rPr lang="ko-KR" altLang="ko-KR" dirty="0"/>
              <a:t> </a:t>
            </a:r>
            <a:r>
              <a:rPr lang="ko-KR" altLang="ko-KR" dirty="0" err="1"/>
              <a:t>large</a:t>
            </a:r>
            <a:r>
              <a:rPr lang="ko-KR" altLang="ko-KR" dirty="0"/>
              <a:t> </a:t>
            </a:r>
            <a:r>
              <a:rPr lang="ko-KR" altLang="ko-KR" dirty="0" err="1"/>
              <a:t>plants</a:t>
            </a:r>
            <a:r>
              <a:rPr lang="ko-KR" altLang="ko-KR" dirty="0"/>
              <a:t> </a:t>
            </a:r>
            <a:r>
              <a:rPr lang="ko-KR" altLang="ko-KR" dirty="0" err="1"/>
              <a:t>with</a:t>
            </a:r>
            <a:r>
              <a:rPr lang="ko-KR" altLang="ko-KR" dirty="0"/>
              <a:t> </a:t>
            </a:r>
            <a:r>
              <a:rPr lang="ko-KR" altLang="ko-KR" dirty="0" err="1"/>
              <a:t>full</a:t>
            </a:r>
            <a:r>
              <a:rPr lang="ko-KR" altLang="ko-KR" dirty="0"/>
              <a:t> </a:t>
            </a:r>
            <a:r>
              <a:rPr lang="ko-KR" altLang="ko-KR" dirty="0" err="1"/>
              <a:t>operating</a:t>
            </a:r>
            <a:r>
              <a:rPr lang="ko-KR" altLang="ko-KR" dirty="0"/>
              <a:t> </a:t>
            </a:r>
            <a:r>
              <a:rPr lang="ko-KR" altLang="ko-KR" dirty="0" err="1"/>
              <a:t>crews</a:t>
            </a:r>
            <a:r>
              <a:rPr lang="ko-KR" altLang="ko-KR" dirty="0"/>
              <a:t>.</a:t>
            </a:r>
            <a:endParaRPr lang="en-US" altLang="ko-KR" dirty="0"/>
          </a:p>
        </p:txBody>
      </p:sp>
      <p:sp>
        <p:nvSpPr>
          <p:cNvPr id="4" name="슬라이드 번호 개체 틀 3">
            <a:extLst>
              <a:ext uri="{FF2B5EF4-FFF2-40B4-BE49-F238E27FC236}">
                <a16:creationId xmlns:a16="http://schemas.microsoft.com/office/drawing/2014/main" id="{80BC1E10-53FA-751D-546D-35A4EA0F44BE}"/>
              </a:ext>
            </a:extLst>
          </p:cNvPr>
          <p:cNvSpPr>
            <a:spLocks noGrp="1"/>
          </p:cNvSpPr>
          <p:nvPr>
            <p:ph type="sldNum" sz="quarter" idx="10"/>
          </p:nvPr>
        </p:nvSpPr>
        <p:spPr/>
        <p:txBody>
          <a:bodyPr/>
          <a:lstStyle/>
          <a:p>
            <a:fld id="{FEF5B15E-7FC0-4E0C-92BC-83FE38EC4896}" type="slidenum">
              <a:rPr lang="ko-KR" altLang="en-US" smtClean="0"/>
              <a:t>5</a:t>
            </a:fld>
            <a:endParaRPr lang="ko-KR" altLang="en-US"/>
          </a:p>
        </p:txBody>
      </p:sp>
    </p:spTree>
    <p:extLst>
      <p:ext uri="{BB962C8B-B14F-4D97-AF65-F5344CB8AC3E}">
        <p14:creationId xmlns:p14="http://schemas.microsoft.com/office/powerpoint/2010/main" val="184041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BA708-B389-E29D-36C1-604C13E68AF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2704578-CDF5-9186-F25F-A45272D04CD2}"/>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BEFC847C-CBD0-8CDA-D11C-F3201421C27B}"/>
              </a:ext>
            </a:extLst>
          </p:cNvPr>
          <p:cNvSpPr>
            <a:spLocks noGrp="1"/>
          </p:cNvSpPr>
          <p:nvPr>
            <p:ph type="body" idx="1"/>
          </p:nvPr>
        </p:nvSpPr>
        <p:spPr/>
        <p:txBody>
          <a:bodyPr/>
          <a:lstStyle/>
          <a:p>
            <a:pPr latinLnBrk="1"/>
            <a:r>
              <a:rPr lang="ko-KR" altLang="ko-KR" dirty="0" err="1"/>
              <a:t>These</a:t>
            </a:r>
            <a:r>
              <a:rPr lang="ko-KR" altLang="ko-KR" dirty="0"/>
              <a:t> </a:t>
            </a:r>
            <a:r>
              <a:rPr lang="ko-KR" altLang="ko-KR" dirty="0" err="1"/>
              <a:t>challenges</a:t>
            </a:r>
            <a:r>
              <a:rPr lang="ko-KR" altLang="ko-KR" dirty="0"/>
              <a:t> </a:t>
            </a:r>
            <a:r>
              <a:rPr lang="ko-KR" altLang="ko-KR" dirty="0" err="1"/>
              <a:t>become</a:t>
            </a:r>
            <a:r>
              <a:rPr lang="ko-KR" altLang="ko-KR" dirty="0"/>
              <a:t> </a:t>
            </a:r>
            <a:r>
              <a:rPr lang="ko-KR" altLang="ko-KR" dirty="0" err="1"/>
              <a:t>even</a:t>
            </a:r>
            <a:r>
              <a:rPr lang="ko-KR" altLang="ko-KR" dirty="0"/>
              <a:t> </a:t>
            </a:r>
            <a:r>
              <a:rPr lang="ko-KR" altLang="ko-KR" dirty="0" err="1"/>
              <a:t>more</a:t>
            </a:r>
            <a:r>
              <a:rPr lang="ko-KR" altLang="ko-KR" dirty="0"/>
              <a:t> </a:t>
            </a:r>
            <a:r>
              <a:rPr lang="ko-KR" altLang="ko-KR" dirty="0" err="1"/>
              <a:t>critical</a:t>
            </a:r>
            <a:r>
              <a:rPr lang="ko-KR" altLang="ko-KR" dirty="0"/>
              <a:t> </a:t>
            </a:r>
            <a:r>
              <a:rPr lang="ko-KR" altLang="ko-KR" dirty="0" err="1"/>
              <a:t>in</a:t>
            </a:r>
            <a:r>
              <a:rPr lang="ko-KR" altLang="ko-KR" dirty="0"/>
              <a:t> </a:t>
            </a:r>
            <a:r>
              <a:rPr lang="ko-KR" altLang="ko-KR" dirty="0" err="1"/>
              <a:t>the</a:t>
            </a:r>
            <a:r>
              <a:rPr lang="ko-KR" altLang="ko-KR" dirty="0"/>
              <a:t> SMR </a:t>
            </a:r>
            <a:r>
              <a:rPr lang="ko-KR" altLang="ko-KR" dirty="0" err="1"/>
              <a:t>context</a:t>
            </a:r>
            <a:r>
              <a:rPr lang="ko-KR" altLang="ko-KR" dirty="0"/>
              <a:t>. (사진 가리키며) </a:t>
            </a:r>
            <a:r>
              <a:rPr lang="ko-KR" altLang="ko-KR" dirty="0" err="1"/>
              <a:t>In</a:t>
            </a:r>
            <a:r>
              <a:rPr lang="ko-KR" altLang="ko-KR" dirty="0"/>
              <a:t> </a:t>
            </a:r>
            <a:r>
              <a:rPr lang="ko-KR" altLang="ko-KR" dirty="0" err="1"/>
              <a:t>an</a:t>
            </a:r>
            <a:r>
              <a:rPr lang="ko-KR" altLang="ko-KR" dirty="0"/>
              <a:t> SMR, </a:t>
            </a:r>
            <a:r>
              <a:rPr lang="ko-KR" altLang="ko-KR" dirty="0" err="1"/>
              <a:t>a</a:t>
            </a:r>
            <a:r>
              <a:rPr lang="ko-KR" altLang="ko-KR" dirty="0"/>
              <a:t> </a:t>
            </a:r>
            <a:r>
              <a:rPr lang="ko-KR" altLang="ko-KR" dirty="0" err="1"/>
              <a:t>single</a:t>
            </a:r>
            <a:r>
              <a:rPr lang="ko-KR" altLang="ko-KR" dirty="0"/>
              <a:t> </a:t>
            </a:r>
            <a:r>
              <a:rPr lang="ko-KR" altLang="ko-KR" dirty="0" err="1"/>
              <a:t>control</a:t>
            </a:r>
            <a:r>
              <a:rPr lang="ko-KR" altLang="ko-KR" dirty="0"/>
              <a:t> </a:t>
            </a:r>
            <a:r>
              <a:rPr lang="ko-KR" altLang="ko-KR" dirty="0" err="1"/>
              <a:t>room</a:t>
            </a:r>
            <a:r>
              <a:rPr lang="ko-KR" altLang="ko-KR" dirty="0"/>
              <a:t> </a:t>
            </a:r>
            <a:r>
              <a:rPr lang="ko-KR" altLang="ko-KR" dirty="0" err="1"/>
              <a:t>manages</a:t>
            </a:r>
            <a:r>
              <a:rPr lang="ko-KR" altLang="ko-KR" dirty="0"/>
              <a:t> </a:t>
            </a:r>
            <a:r>
              <a:rPr lang="ko-KR" altLang="ko-KR" dirty="0" err="1"/>
              <a:t>multiple</a:t>
            </a:r>
            <a:r>
              <a:rPr lang="ko-KR" altLang="ko-KR" dirty="0"/>
              <a:t> </a:t>
            </a:r>
            <a:r>
              <a:rPr lang="ko-KR" altLang="ko-KR" dirty="0" err="1"/>
              <a:t>modules</a:t>
            </a:r>
            <a:r>
              <a:rPr lang="ko-KR" altLang="ko-KR" dirty="0"/>
              <a:t> </a:t>
            </a:r>
            <a:r>
              <a:rPr lang="ko-KR" altLang="ko-KR" dirty="0" err="1"/>
              <a:t>with</a:t>
            </a:r>
            <a:r>
              <a:rPr lang="ko-KR" altLang="ko-KR" dirty="0"/>
              <a:t> </a:t>
            </a:r>
            <a:r>
              <a:rPr lang="ko-KR" altLang="ko-KR" dirty="0" err="1"/>
              <a:t>significantly</a:t>
            </a:r>
            <a:r>
              <a:rPr lang="ko-KR" altLang="ko-KR" dirty="0"/>
              <a:t> </a:t>
            </a:r>
            <a:r>
              <a:rPr lang="ko-KR" altLang="ko-KR" dirty="0" err="1"/>
              <a:t>reduced</a:t>
            </a:r>
            <a:r>
              <a:rPr lang="ko-KR" altLang="ko-KR" dirty="0"/>
              <a:t> </a:t>
            </a:r>
            <a:r>
              <a:rPr lang="ko-KR" altLang="ko-KR" dirty="0" err="1"/>
              <a:t>staffing</a:t>
            </a:r>
            <a:r>
              <a:rPr lang="ko-KR" altLang="ko-KR" dirty="0"/>
              <a:t> — </a:t>
            </a:r>
            <a:r>
              <a:rPr lang="ko-KR" altLang="ko-KR" dirty="0" err="1"/>
              <a:t>the</a:t>
            </a:r>
            <a:r>
              <a:rPr lang="ko-KR" altLang="ko-KR" dirty="0"/>
              <a:t> </a:t>
            </a:r>
            <a:r>
              <a:rPr lang="ko-KR" altLang="ko-KR" dirty="0" err="1"/>
              <a:t>i</a:t>
            </a:r>
            <a:r>
              <a:rPr lang="ko-KR" altLang="ko-KR" dirty="0"/>
              <a:t>-SMR </a:t>
            </a:r>
            <a:r>
              <a:rPr lang="ko-KR" altLang="ko-KR" dirty="0" err="1"/>
              <a:t>plans</a:t>
            </a:r>
            <a:r>
              <a:rPr lang="ko-KR" altLang="ko-KR" dirty="0"/>
              <a:t> 3 </a:t>
            </a:r>
            <a:r>
              <a:rPr lang="ko-KR" altLang="ko-KR" dirty="0" err="1"/>
              <a:t>operators</a:t>
            </a:r>
            <a:r>
              <a:rPr lang="ko-KR" altLang="ko-KR" dirty="0"/>
              <a:t> </a:t>
            </a:r>
            <a:r>
              <a:rPr lang="ko-KR" altLang="ko-KR" dirty="0" err="1"/>
              <a:t>for</a:t>
            </a:r>
            <a:r>
              <a:rPr lang="ko-KR" altLang="ko-KR" dirty="0"/>
              <a:t> 4 </a:t>
            </a:r>
            <a:r>
              <a:rPr lang="ko-KR" altLang="ko-KR" dirty="0" err="1"/>
              <a:t>modules</a:t>
            </a:r>
            <a:r>
              <a:rPr lang="ko-KR" altLang="ko-KR" dirty="0"/>
              <a:t>, and </a:t>
            </a:r>
            <a:r>
              <a:rPr lang="ko-KR" altLang="ko-KR" dirty="0" err="1"/>
              <a:t>NuScale</a:t>
            </a:r>
            <a:r>
              <a:rPr lang="ko-KR" altLang="ko-KR" dirty="0"/>
              <a:t> </a:t>
            </a:r>
            <a:r>
              <a:rPr lang="ko-KR" altLang="ko-KR" dirty="0" err="1"/>
              <a:t>up</a:t>
            </a:r>
            <a:r>
              <a:rPr lang="ko-KR" altLang="ko-KR" dirty="0"/>
              <a:t> </a:t>
            </a:r>
            <a:r>
              <a:rPr lang="ko-KR" altLang="ko-KR" dirty="0" err="1"/>
              <a:t>to</a:t>
            </a:r>
            <a:r>
              <a:rPr lang="ko-KR" altLang="ko-KR" dirty="0"/>
              <a:t> 12 </a:t>
            </a:r>
            <a:r>
              <a:rPr lang="ko-KR" altLang="ko-KR" dirty="0" err="1"/>
              <a:t>modules</a:t>
            </a:r>
            <a:r>
              <a:rPr lang="ko-KR" altLang="ko-KR" dirty="0"/>
              <a:t> </a:t>
            </a:r>
            <a:r>
              <a:rPr lang="ko-KR" altLang="ko-KR" dirty="0" err="1"/>
              <a:t>with</a:t>
            </a:r>
            <a:r>
              <a:rPr lang="ko-KR" altLang="ko-KR" dirty="0"/>
              <a:t> 3 </a:t>
            </a:r>
            <a:r>
              <a:rPr lang="ko-KR" altLang="ko-KR" dirty="0" err="1"/>
              <a:t>operators</a:t>
            </a:r>
            <a:r>
              <a:rPr lang="ko-KR" altLang="ko-KR" dirty="0"/>
              <a:t>. </a:t>
            </a:r>
            <a:r>
              <a:rPr lang="ko-KR" altLang="ko-KR" dirty="0" err="1"/>
              <a:t>Passive</a:t>
            </a:r>
            <a:r>
              <a:rPr lang="ko-KR" altLang="ko-KR" dirty="0"/>
              <a:t> </a:t>
            </a:r>
            <a:r>
              <a:rPr lang="ko-KR" altLang="ko-KR" dirty="0" err="1"/>
              <a:t>safety</a:t>
            </a:r>
            <a:r>
              <a:rPr lang="ko-KR" altLang="ko-KR" dirty="0"/>
              <a:t> </a:t>
            </a:r>
            <a:r>
              <a:rPr lang="ko-KR" altLang="ko-KR" dirty="0" err="1"/>
              <a:t>systems</a:t>
            </a:r>
            <a:r>
              <a:rPr lang="ko-KR" altLang="ko-KR" dirty="0"/>
              <a:t> </a:t>
            </a:r>
            <a:r>
              <a:rPr lang="ko-KR" altLang="ko-KR" dirty="0" err="1"/>
              <a:t>reduce</a:t>
            </a:r>
            <a:r>
              <a:rPr lang="ko-KR" altLang="ko-KR" dirty="0"/>
              <a:t> </a:t>
            </a:r>
            <a:r>
              <a:rPr lang="ko-KR" altLang="ko-KR" dirty="0" err="1"/>
              <a:t>the</a:t>
            </a:r>
            <a:r>
              <a:rPr lang="ko-KR" altLang="ko-KR" dirty="0"/>
              <a:t> </a:t>
            </a:r>
            <a:r>
              <a:rPr lang="ko-KR" altLang="ko-KR" dirty="0" err="1"/>
              <a:t>need</a:t>
            </a:r>
            <a:r>
              <a:rPr lang="ko-KR" altLang="ko-KR" dirty="0"/>
              <a:t> </a:t>
            </a:r>
            <a:r>
              <a:rPr lang="ko-KR" altLang="ko-KR" dirty="0" err="1"/>
              <a:t>for</a:t>
            </a:r>
            <a:r>
              <a:rPr lang="ko-KR" altLang="ko-KR" dirty="0"/>
              <a:t> </a:t>
            </a:r>
            <a:r>
              <a:rPr lang="ko-KR" altLang="ko-KR" dirty="0" err="1"/>
              <a:t>active</a:t>
            </a:r>
            <a:r>
              <a:rPr lang="ko-KR" altLang="ko-KR" dirty="0"/>
              <a:t> </a:t>
            </a:r>
            <a:r>
              <a:rPr lang="ko-KR" altLang="ko-KR" dirty="0" err="1"/>
              <a:t>intervention</a:t>
            </a:r>
            <a:r>
              <a:rPr lang="ko-KR" altLang="ko-KR" dirty="0"/>
              <a:t>, </a:t>
            </a:r>
            <a:r>
              <a:rPr lang="ko-KR" altLang="ko-KR" dirty="0" err="1"/>
              <a:t>but</a:t>
            </a:r>
            <a:r>
              <a:rPr lang="ko-KR" altLang="ko-KR" dirty="0"/>
              <a:t> </a:t>
            </a:r>
            <a:r>
              <a:rPr lang="ko-KR" altLang="ko-KR" dirty="0" err="1"/>
              <a:t>they</a:t>
            </a:r>
            <a:r>
              <a:rPr lang="ko-KR" altLang="ko-KR" dirty="0"/>
              <a:t> </a:t>
            </a:r>
            <a:r>
              <a:rPr lang="ko-KR" altLang="ko-KR" dirty="0" err="1"/>
              <a:t>actually</a:t>
            </a:r>
            <a:r>
              <a:rPr lang="ko-KR" altLang="ko-KR" dirty="0"/>
              <a:t> </a:t>
            </a:r>
            <a:r>
              <a:rPr lang="ko-KR" altLang="ko-KR" dirty="0" err="1"/>
              <a:t>increase</a:t>
            </a:r>
            <a:r>
              <a:rPr lang="ko-KR" altLang="ko-KR" dirty="0"/>
              <a:t> </a:t>
            </a:r>
            <a:r>
              <a:rPr lang="ko-KR" altLang="ko-KR" dirty="0" err="1"/>
              <a:t>the</a:t>
            </a:r>
            <a:r>
              <a:rPr lang="ko-KR" altLang="ko-KR" dirty="0"/>
              <a:t> </a:t>
            </a:r>
            <a:r>
              <a:rPr lang="ko-KR" altLang="ko-KR" dirty="0" err="1"/>
              <a:t>monitoring</a:t>
            </a:r>
            <a:r>
              <a:rPr lang="ko-KR" altLang="ko-KR" dirty="0"/>
              <a:t> </a:t>
            </a:r>
            <a:r>
              <a:rPr lang="ko-KR" altLang="ko-KR" dirty="0" err="1"/>
              <a:t>burden</a:t>
            </a:r>
            <a:r>
              <a:rPr lang="ko-KR" altLang="ko-KR" dirty="0"/>
              <a:t>, </a:t>
            </a:r>
            <a:r>
              <a:rPr lang="ko-KR" altLang="ko-KR" dirty="0" err="1"/>
              <a:t>because</a:t>
            </a:r>
            <a:r>
              <a:rPr lang="ko-KR" altLang="ko-KR" dirty="0"/>
              <a:t> </a:t>
            </a:r>
            <a:r>
              <a:rPr lang="ko-KR" altLang="ko-KR" dirty="0" err="1"/>
              <a:t>operators</a:t>
            </a:r>
            <a:r>
              <a:rPr lang="ko-KR" altLang="ko-KR" dirty="0"/>
              <a:t> </a:t>
            </a:r>
            <a:r>
              <a:rPr lang="ko-KR" altLang="ko-KR" dirty="0" err="1"/>
              <a:t>must</a:t>
            </a:r>
            <a:r>
              <a:rPr lang="ko-KR" altLang="ko-KR" dirty="0"/>
              <a:t> </a:t>
            </a:r>
            <a:r>
              <a:rPr lang="ko-KR" altLang="ko-KR" dirty="0" err="1"/>
              <a:t>infer</a:t>
            </a:r>
            <a:r>
              <a:rPr lang="ko-KR" altLang="ko-KR" dirty="0"/>
              <a:t> </a:t>
            </a:r>
            <a:r>
              <a:rPr lang="ko-KR" altLang="ko-KR" dirty="0" err="1"/>
              <a:t>the</a:t>
            </a:r>
            <a:r>
              <a:rPr lang="ko-KR" altLang="ko-KR" dirty="0"/>
              <a:t> </a:t>
            </a:r>
            <a:r>
              <a:rPr lang="ko-KR" altLang="ko-KR" dirty="0" err="1"/>
              <a:t>state</a:t>
            </a:r>
            <a:r>
              <a:rPr lang="ko-KR" altLang="ko-KR" dirty="0"/>
              <a:t> of </a:t>
            </a:r>
            <a:r>
              <a:rPr lang="ko-KR" altLang="ko-KR" dirty="0" err="1"/>
              <a:t>many</a:t>
            </a:r>
            <a:r>
              <a:rPr lang="ko-KR" altLang="ko-KR" dirty="0"/>
              <a:t> </a:t>
            </a:r>
            <a:r>
              <a:rPr lang="ko-KR" altLang="ko-KR" dirty="0" err="1"/>
              <a:t>modules</a:t>
            </a:r>
            <a:r>
              <a:rPr lang="ko-KR" altLang="ko-KR" dirty="0"/>
              <a:t> </a:t>
            </a:r>
            <a:r>
              <a:rPr lang="ko-KR" altLang="ko-KR" dirty="0" err="1"/>
              <a:t>at</a:t>
            </a:r>
            <a:r>
              <a:rPr lang="ko-KR" altLang="ko-KR" dirty="0"/>
              <a:t> </a:t>
            </a:r>
            <a:r>
              <a:rPr lang="ko-KR" altLang="ko-KR" dirty="0" err="1"/>
              <a:t>once</a:t>
            </a:r>
            <a:r>
              <a:rPr lang="ko-KR" altLang="ko-KR" dirty="0"/>
              <a:t>. </a:t>
            </a:r>
            <a:r>
              <a:rPr lang="ko-KR" altLang="ko-KR" dirty="0" err="1"/>
              <a:t>So</a:t>
            </a:r>
            <a:r>
              <a:rPr lang="ko-KR" altLang="ko-KR" dirty="0"/>
              <a:t> </a:t>
            </a:r>
            <a:r>
              <a:rPr lang="ko-KR" altLang="ko-KR" dirty="0" err="1"/>
              <a:t>advanced</a:t>
            </a:r>
            <a:r>
              <a:rPr lang="ko-KR" altLang="ko-KR" dirty="0"/>
              <a:t> </a:t>
            </a:r>
            <a:r>
              <a:rPr lang="ko-KR" altLang="ko-KR" dirty="0" err="1"/>
              <a:t>monitoring</a:t>
            </a:r>
            <a:r>
              <a:rPr lang="ko-KR" altLang="ko-KR" dirty="0"/>
              <a:t> and </a:t>
            </a:r>
            <a:r>
              <a:rPr lang="ko-KR" altLang="ko-KR" dirty="0" err="1"/>
              <a:t>decision</a:t>
            </a:r>
            <a:r>
              <a:rPr lang="ko-KR" altLang="ko-KR" dirty="0"/>
              <a:t> </a:t>
            </a:r>
            <a:r>
              <a:rPr lang="ko-KR" altLang="ko-KR" dirty="0" err="1"/>
              <a:t>support</a:t>
            </a:r>
            <a:r>
              <a:rPr lang="ko-KR" altLang="ko-KR" dirty="0"/>
              <a:t> </a:t>
            </a:r>
            <a:r>
              <a:rPr lang="ko-KR" altLang="ko-KR" dirty="0" err="1"/>
              <a:t>are</a:t>
            </a:r>
            <a:r>
              <a:rPr lang="ko-KR" altLang="ko-KR" dirty="0"/>
              <a:t> </a:t>
            </a:r>
            <a:r>
              <a:rPr lang="ko-KR" altLang="ko-KR" dirty="0" err="1"/>
              <a:t>not</a:t>
            </a:r>
            <a:r>
              <a:rPr lang="ko-KR" altLang="ko-KR" dirty="0"/>
              <a:t> </a:t>
            </a:r>
            <a:r>
              <a:rPr lang="ko-KR" altLang="ko-KR" dirty="0" err="1"/>
              <a:t>optional</a:t>
            </a:r>
            <a:r>
              <a:rPr lang="ko-KR" altLang="ko-KR" dirty="0"/>
              <a:t> </a:t>
            </a:r>
            <a:r>
              <a:rPr lang="ko-KR" altLang="ko-KR" dirty="0" err="1"/>
              <a:t>here</a:t>
            </a:r>
            <a:r>
              <a:rPr lang="ko-KR" altLang="ko-KR" dirty="0"/>
              <a:t> — </a:t>
            </a:r>
            <a:r>
              <a:rPr lang="ko-KR" altLang="ko-KR" dirty="0" err="1"/>
              <a:t>high-level</a:t>
            </a:r>
            <a:r>
              <a:rPr lang="ko-KR" altLang="ko-KR" dirty="0"/>
              <a:t> </a:t>
            </a:r>
            <a:r>
              <a:rPr lang="ko-KR" altLang="ko-KR" dirty="0" err="1"/>
              <a:t>automation</a:t>
            </a:r>
            <a:r>
              <a:rPr lang="ko-KR" altLang="ko-KR" dirty="0"/>
              <a:t> </a:t>
            </a:r>
            <a:r>
              <a:rPr lang="ko-KR" altLang="ko-KR" dirty="0" err="1"/>
              <a:t>is</a:t>
            </a:r>
            <a:r>
              <a:rPr lang="ko-KR" altLang="ko-KR" dirty="0"/>
              <a:t> </a:t>
            </a:r>
            <a:r>
              <a:rPr lang="ko-KR" altLang="ko-KR" dirty="0" err="1"/>
              <a:t>inherently</a:t>
            </a:r>
            <a:r>
              <a:rPr lang="ko-KR" altLang="ko-KR" dirty="0"/>
              <a:t> </a:t>
            </a:r>
            <a:r>
              <a:rPr lang="ko-KR" altLang="ko-KR" dirty="0" err="1"/>
              <a:t>required</a:t>
            </a:r>
            <a:r>
              <a:rPr lang="ko-KR" altLang="ko-KR" dirty="0"/>
              <a:t>. And </a:t>
            </a:r>
            <a:r>
              <a:rPr lang="ko-KR" altLang="ko-KR" dirty="0" err="1"/>
              <a:t>abnormal</a:t>
            </a:r>
            <a:r>
              <a:rPr lang="ko-KR" altLang="ko-KR" dirty="0"/>
              <a:t> </a:t>
            </a:r>
            <a:r>
              <a:rPr lang="ko-KR" altLang="ko-KR" dirty="0" err="1"/>
              <a:t>operation</a:t>
            </a:r>
            <a:r>
              <a:rPr lang="ko-KR" altLang="ko-KR" dirty="0"/>
              <a:t> </a:t>
            </a:r>
            <a:r>
              <a:rPr lang="ko-KR" altLang="ko-KR" dirty="0" err="1"/>
              <a:t>is</a:t>
            </a:r>
            <a:r>
              <a:rPr lang="ko-KR" altLang="ko-KR" dirty="0"/>
              <a:t> </a:t>
            </a:r>
            <a:r>
              <a:rPr lang="ko-KR" altLang="ko-KR" dirty="0" err="1"/>
              <a:t>exactly</a:t>
            </a:r>
            <a:r>
              <a:rPr lang="ko-KR" altLang="ko-KR" dirty="0"/>
              <a:t> </a:t>
            </a:r>
            <a:r>
              <a:rPr lang="ko-KR" altLang="ko-KR" dirty="0" err="1"/>
              <a:t>where</a:t>
            </a:r>
            <a:r>
              <a:rPr lang="ko-KR" altLang="ko-KR" dirty="0"/>
              <a:t> </a:t>
            </a:r>
            <a:r>
              <a:rPr lang="ko-KR" altLang="ko-KR" dirty="0" err="1"/>
              <a:t>this</a:t>
            </a:r>
            <a:r>
              <a:rPr lang="ko-KR" altLang="ko-KR" dirty="0"/>
              <a:t> </a:t>
            </a:r>
            <a:r>
              <a:rPr lang="ko-KR" altLang="ko-KR" dirty="0" err="1"/>
              <a:t>matters</a:t>
            </a:r>
            <a:r>
              <a:rPr lang="ko-KR" altLang="ko-KR" dirty="0"/>
              <a:t> </a:t>
            </a:r>
            <a:r>
              <a:rPr lang="ko-KR" altLang="ko-KR" dirty="0" err="1"/>
              <a:t>most</a:t>
            </a:r>
            <a:r>
              <a:rPr lang="ko-KR" altLang="ko-KR" dirty="0"/>
              <a:t>: </a:t>
            </a:r>
            <a:r>
              <a:rPr lang="ko-KR" altLang="ko-KR" dirty="0" err="1"/>
              <a:t>reduced</a:t>
            </a:r>
            <a:r>
              <a:rPr lang="ko-KR" altLang="ko-KR" dirty="0"/>
              <a:t> </a:t>
            </a:r>
            <a:r>
              <a:rPr lang="ko-KR" altLang="ko-KR" dirty="0" err="1"/>
              <a:t>staffing</a:t>
            </a:r>
            <a:r>
              <a:rPr lang="ko-KR" altLang="ko-KR" dirty="0"/>
              <a:t> </a:t>
            </a:r>
            <a:r>
              <a:rPr lang="ko-KR" altLang="ko-KR" dirty="0" err="1"/>
              <a:t>amplifies</a:t>
            </a:r>
            <a:r>
              <a:rPr lang="ko-KR" altLang="ko-KR" dirty="0"/>
              <a:t> </a:t>
            </a:r>
            <a:r>
              <a:rPr lang="ko-KR" altLang="ko-KR" dirty="0" err="1"/>
              <a:t>the</a:t>
            </a:r>
            <a:r>
              <a:rPr lang="ko-KR" altLang="ko-KR" dirty="0"/>
              <a:t> </a:t>
            </a:r>
            <a:r>
              <a:rPr lang="ko-KR" altLang="ko-KR" dirty="0" err="1"/>
              <a:t>risk</a:t>
            </a:r>
            <a:r>
              <a:rPr lang="ko-KR" altLang="ko-KR" dirty="0"/>
              <a:t> of </a:t>
            </a:r>
            <a:r>
              <a:rPr lang="ko-KR" altLang="ko-KR" dirty="0" err="1"/>
              <a:t>an</a:t>
            </a:r>
            <a:r>
              <a:rPr lang="ko-KR" altLang="ko-KR" dirty="0"/>
              <a:t> </a:t>
            </a:r>
            <a:r>
              <a:rPr lang="ko-KR" altLang="ko-KR" dirty="0" err="1"/>
              <a:t>inadequate</a:t>
            </a:r>
            <a:r>
              <a:rPr lang="ko-KR" altLang="ko-KR" dirty="0"/>
              <a:t> </a:t>
            </a:r>
            <a:r>
              <a:rPr lang="ko-KR" altLang="ko-KR" dirty="0" err="1"/>
              <a:t>response</a:t>
            </a:r>
            <a:r>
              <a:rPr lang="ko-KR" altLang="ko-KR" dirty="0"/>
              <a:t>, </a:t>
            </a:r>
            <a:r>
              <a:rPr lang="ko-KR" altLang="ko-KR" dirty="0" err="1"/>
              <a:t>so</a:t>
            </a:r>
            <a:r>
              <a:rPr lang="ko-KR" altLang="ko-KR" dirty="0"/>
              <a:t> </a:t>
            </a:r>
            <a:r>
              <a:rPr lang="ko-KR" altLang="ko-KR" dirty="0" err="1"/>
              <a:t>intelligent</a:t>
            </a:r>
            <a:r>
              <a:rPr lang="ko-KR" altLang="ko-KR" dirty="0"/>
              <a:t> </a:t>
            </a:r>
            <a:r>
              <a:rPr lang="ko-KR" altLang="ko-KR" dirty="0" err="1"/>
              <a:t>automation</a:t>
            </a:r>
            <a:r>
              <a:rPr lang="ko-KR" altLang="ko-KR" dirty="0"/>
              <a:t> </a:t>
            </a:r>
            <a:r>
              <a:rPr lang="ko-KR" altLang="ko-KR" dirty="0" err="1"/>
              <a:t>is</a:t>
            </a:r>
            <a:r>
              <a:rPr lang="ko-KR" altLang="ko-KR" dirty="0"/>
              <a:t> </a:t>
            </a:r>
            <a:r>
              <a:rPr lang="ko-KR" altLang="ko-KR" dirty="0" err="1"/>
              <a:t>essential</a:t>
            </a:r>
            <a:r>
              <a:rPr lang="ko-KR" altLang="ko-KR" dirty="0"/>
              <a:t> </a:t>
            </a:r>
            <a:r>
              <a:rPr lang="ko-KR" altLang="ko-KR" dirty="0" err="1"/>
              <a:t>to</a:t>
            </a:r>
            <a:r>
              <a:rPr lang="ko-KR" altLang="ko-KR" dirty="0"/>
              <a:t> </a:t>
            </a:r>
            <a:r>
              <a:rPr lang="ko-KR" altLang="ko-KR" dirty="0" err="1"/>
              <a:t>offload</a:t>
            </a:r>
            <a:r>
              <a:rPr lang="ko-KR" altLang="ko-KR" dirty="0"/>
              <a:t> </a:t>
            </a:r>
            <a:r>
              <a:rPr lang="ko-KR" altLang="ko-KR" dirty="0" err="1"/>
              <a:t>the</a:t>
            </a:r>
            <a:r>
              <a:rPr lang="ko-KR" altLang="ko-KR" dirty="0"/>
              <a:t> </a:t>
            </a:r>
            <a:r>
              <a:rPr lang="ko-KR" altLang="ko-KR" dirty="0" err="1"/>
              <a:t>operators</a:t>
            </a:r>
            <a:r>
              <a:rPr lang="ko-KR" altLang="ko-KR" dirty="0"/>
              <a:t> and </a:t>
            </a:r>
            <a:r>
              <a:rPr lang="ko-KR" altLang="ko-KR" dirty="0" err="1"/>
              <a:t>ensure</a:t>
            </a:r>
            <a:r>
              <a:rPr lang="ko-KR" altLang="ko-KR" dirty="0"/>
              <a:t> </a:t>
            </a:r>
            <a:r>
              <a:rPr lang="ko-KR" altLang="ko-KR" dirty="0" err="1"/>
              <a:t>safety</a:t>
            </a:r>
            <a:r>
              <a:rPr lang="ko-KR" altLang="ko-KR" dirty="0"/>
              <a:t>.</a:t>
            </a:r>
            <a:endParaRPr lang="en-US" altLang="ko-KR" dirty="0"/>
          </a:p>
        </p:txBody>
      </p:sp>
      <p:sp>
        <p:nvSpPr>
          <p:cNvPr id="4" name="슬라이드 번호 개체 틀 3">
            <a:extLst>
              <a:ext uri="{FF2B5EF4-FFF2-40B4-BE49-F238E27FC236}">
                <a16:creationId xmlns:a16="http://schemas.microsoft.com/office/drawing/2014/main" id="{F5FE4CE5-0CB7-142C-B388-302C8A3990EB}"/>
              </a:ext>
            </a:extLst>
          </p:cNvPr>
          <p:cNvSpPr>
            <a:spLocks noGrp="1"/>
          </p:cNvSpPr>
          <p:nvPr>
            <p:ph type="sldNum" sz="quarter" idx="10"/>
          </p:nvPr>
        </p:nvSpPr>
        <p:spPr/>
        <p:txBody>
          <a:bodyPr/>
          <a:lstStyle/>
          <a:p>
            <a:fld id="{FEF5B15E-7FC0-4E0C-92BC-83FE38EC4896}" type="slidenum">
              <a:rPr lang="ko-KR" altLang="en-US" smtClean="0"/>
              <a:t>6</a:t>
            </a:fld>
            <a:endParaRPr lang="ko-KR" altLang="en-US"/>
          </a:p>
        </p:txBody>
      </p:sp>
    </p:spTree>
    <p:extLst>
      <p:ext uri="{BB962C8B-B14F-4D97-AF65-F5344CB8AC3E}">
        <p14:creationId xmlns:p14="http://schemas.microsoft.com/office/powerpoint/2010/main" val="3907364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F4F32-EC02-E653-31AB-D79D47EE596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8E495DC-A57E-3588-DCB4-C2A98ACC7F71}"/>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A268F63C-8E28-EBB3-888B-02A2E15C59CC}"/>
              </a:ext>
            </a:extLst>
          </p:cNvPr>
          <p:cNvSpPr>
            <a:spLocks noGrp="1"/>
          </p:cNvSpPr>
          <p:nvPr>
            <p:ph type="body" idx="1"/>
          </p:nvPr>
        </p:nvSpPr>
        <p:spPr/>
        <p:txBody>
          <a:bodyPr/>
          <a:lstStyle/>
          <a:p>
            <a:pPr latinLnBrk="1"/>
            <a:r>
              <a:rPr lang="ko-KR" altLang="ko-KR" dirty="0" err="1"/>
              <a:t>This</a:t>
            </a:r>
            <a:r>
              <a:rPr lang="ko-KR" altLang="ko-KR" dirty="0"/>
              <a:t> </a:t>
            </a:r>
            <a:r>
              <a:rPr lang="ko-KR" altLang="ko-KR" dirty="0" err="1"/>
              <a:t>brings</a:t>
            </a:r>
            <a:r>
              <a:rPr lang="ko-KR" altLang="ko-KR" dirty="0"/>
              <a:t> </a:t>
            </a:r>
            <a:r>
              <a:rPr lang="ko-KR" altLang="ko-KR" dirty="0" err="1"/>
              <a:t>me</a:t>
            </a:r>
            <a:r>
              <a:rPr lang="ko-KR" altLang="ko-KR" dirty="0"/>
              <a:t> </a:t>
            </a:r>
            <a:r>
              <a:rPr lang="ko-KR" altLang="ko-KR" dirty="0" err="1"/>
              <a:t>to</a:t>
            </a:r>
            <a:r>
              <a:rPr lang="ko-KR" altLang="ko-KR" dirty="0"/>
              <a:t> </a:t>
            </a:r>
            <a:r>
              <a:rPr lang="ko-KR" altLang="ko-KR" dirty="0" err="1"/>
              <a:t>the</a:t>
            </a:r>
            <a:r>
              <a:rPr lang="ko-KR" altLang="ko-KR" dirty="0"/>
              <a:t> </a:t>
            </a:r>
            <a:r>
              <a:rPr lang="ko-KR" altLang="ko-KR" dirty="0" err="1"/>
              <a:t>goal</a:t>
            </a:r>
            <a:r>
              <a:rPr lang="ko-KR" altLang="ko-KR" dirty="0"/>
              <a:t> of </a:t>
            </a:r>
            <a:r>
              <a:rPr lang="ko-KR" altLang="ko-KR" dirty="0" err="1"/>
              <a:t>our</a:t>
            </a:r>
            <a:r>
              <a:rPr lang="ko-KR" altLang="ko-KR" dirty="0"/>
              <a:t> </a:t>
            </a:r>
            <a:r>
              <a:rPr lang="ko-KR" altLang="ko-KR" dirty="0" err="1"/>
              <a:t>research</a:t>
            </a:r>
            <a:r>
              <a:rPr lang="ko-KR" altLang="ko-KR" dirty="0"/>
              <a:t>: </a:t>
            </a:r>
            <a:r>
              <a:rPr lang="ko-KR" altLang="ko-KR" dirty="0" err="1"/>
              <a:t>resilient</a:t>
            </a:r>
            <a:r>
              <a:rPr lang="ko-KR" altLang="ko-KR" dirty="0"/>
              <a:t> </a:t>
            </a:r>
            <a:r>
              <a:rPr lang="ko-KR" altLang="ko-KR" dirty="0" err="1"/>
              <a:t>autonomous</a:t>
            </a:r>
            <a:r>
              <a:rPr lang="ko-KR" altLang="ko-KR" dirty="0"/>
              <a:t> SMR </a:t>
            </a:r>
            <a:r>
              <a:rPr lang="ko-KR" altLang="ko-KR" dirty="0" err="1"/>
              <a:t>operation</a:t>
            </a:r>
            <a:r>
              <a:rPr lang="ko-KR" altLang="ko-KR" dirty="0"/>
              <a:t>. </a:t>
            </a:r>
            <a:r>
              <a:rPr lang="ko-KR" altLang="ko-KR" dirty="0" err="1"/>
              <a:t>We</a:t>
            </a:r>
            <a:r>
              <a:rPr lang="ko-KR" altLang="ko-KR" dirty="0"/>
              <a:t> </a:t>
            </a:r>
            <a:r>
              <a:rPr lang="ko-KR" altLang="ko-KR" dirty="0" err="1"/>
              <a:t>define</a:t>
            </a:r>
            <a:r>
              <a:rPr lang="ko-KR" altLang="ko-KR" dirty="0"/>
              <a:t> </a:t>
            </a:r>
            <a:r>
              <a:rPr lang="ko-KR" altLang="ko-KR" dirty="0" err="1"/>
              <a:t>this</a:t>
            </a:r>
            <a:r>
              <a:rPr lang="ko-KR" altLang="ko-KR" dirty="0"/>
              <a:t> </a:t>
            </a:r>
            <a:r>
              <a:rPr lang="ko-KR" altLang="ko-KR" dirty="0" err="1"/>
              <a:t>as</a:t>
            </a:r>
            <a:r>
              <a:rPr lang="ko-KR" altLang="ko-KR" dirty="0"/>
              <a:t> </a:t>
            </a:r>
            <a:r>
              <a:rPr lang="ko-KR" altLang="ko-KR" dirty="0" err="1"/>
              <a:t>an</a:t>
            </a:r>
            <a:r>
              <a:rPr lang="ko-KR" altLang="ko-KR" dirty="0"/>
              <a:t> </a:t>
            </a:r>
            <a:r>
              <a:rPr lang="ko-KR" altLang="ko-KR" dirty="0" err="1"/>
              <a:t>autonomous</a:t>
            </a:r>
            <a:r>
              <a:rPr lang="ko-KR" altLang="ko-KR" dirty="0"/>
              <a:t> SMR </a:t>
            </a:r>
            <a:r>
              <a:rPr lang="ko-KR" altLang="ko-KR" dirty="0" err="1"/>
              <a:t>capable</a:t>
            </a:r>
            <a:r>
              <a:rPr lang="ko-KR" altLang="ko-KR" dirty="0"/>
              <a:t> of </a:t>
            </a:r>
            <a:r>
              <a:rPr lang="ko-KR" altLang="ko-KR" dirty="0" err="1"/>
              <a:t>self-recovery</a:t>
            </a:r>
            <a:r>
              <a:rPr lang="ko-KR" altLang="ko-KR" dirty="0"/>
              <a:t> </a:t>
            </a:r>
            <a:r>
              <a:rPr lang="ko-KR" altLang="ko-KR" dirty="0" err="1"/>
              <a:t>from</a:t>
            </a:r>
            <a:r>
              <a:rPr lang="ko-KR" altLang="ko-KR" dirty="0"/>
              <a:t> </a:t>
            </a:r>
            <a:r>
              <a:rPr lang="ko-KR" altLang="ko-KR" dirty="0" err="1"/>
              <a:t>unforeseen</a:t>
            </a:r>
            <a:r>
              <a:rPr lang="ko-KR" altLang="ko-KR" dirty="0"/>
              <a:t> </a:t>
            </a:r>
            <a:r>
              <a:rPr lang="ko-KR" altLang="ko-KR" dirty="0" err="1"/>
              <a:t>abnormal</a:t>
            </a:r>
            <a:r>
              <a:rPr lang="ko-KR" altLang="ko-KR" dirty="0"/>
              <a:t> </a:t>
            </a:r>
            <a:r>
              <a:rPr lang="ko-KR" altLang="ko-KR" dirty="0" err="1"/>
              <a:t>conditions</a:t>
            </a:r>
            <a:r>
              <a:rPr lang="ko-KR" altLang="ko-KR" dirty="0"/>
              <a:t>, </a:t>
            </a:r>
            <a:r>
              <a:rPr lang="ko-KR" altLang="ko-KR" dirty="0" err="1"/>
              <a:t>with</a:t>
            </a:r>
            <a:r>
              <a:rPr lang="ko-KR" altLang="ko-KR" dirty="0"/>
              <a:t> </a:t>
            </a:r>
            <a:r>
              <a:rPr lang="ko-KR" altLang="ko-KR" dirty="0" err="1"/>
              <a:t>minimal</a:t>
            </a:r>
            <a:r>
              <a:rPr lang="ko-KR" altLang="ko-KR" dirty="0"/>
              <a:t> </a:t>
            </a:r>
            <a:r>
              <a:rPr lang="ko-KR" altLang="ko-KR" dirty="0" err="1"/>
              <a:t>or</a:t>
            </a:r>
            <a:r>
              <a:rPr lang="ko-KR" altLang="ko-KR" dirty="0"/>
              <a:t> </a:t>
            </a:r>
            <a:r>
              <a:rPr lang="ko-KR" altLang="ko-KR" dirty="0" err="1"/>
              <a:t>no</a:t>
            </a:r>
            <a:r>
              <a:rPr lang="ko-KR" altLang="ko-KR" dirty="0"/>
              <a:t> </a:t>
            </a:r>
            <a:r>
              <a:rPr lang="ko-KR" altLang="ko-KR" dirty="0" err="1"/>
              <a:t>external</a:t>
            </a:r>
            <a:r>
              <a:rPr lang="ko-KR" altLang="ko-KR" dirty="0"/>
              <a:t> </a:t>
            </a:r>
            <a:r>
              <a:rPr lang="ko-KR" altLang="ko-KR" dirty="0" err="1"/>
              <a:t>intervention</a:t>
            </a:r>
            <a:r>
              <a:rPr lang="ko-KR" altLang="ko-KR" dirty="0"/>
              <a:t>, </a:t>
            </a:r>
            <a:r>
              <a:rPr lang="ko-KR" altLang="ko-KR" dirty="0" err="1"/>
              <a:t>within</a:t>
            </a:r>
            <a:r>
              <a:rPr lang="ko-KR" altLang="ko-KR" dirty="0"/>
              <a:t> </a:t>
            </a:r>
            <a:r>
              <a:rPr lang="ko-KR" altLang="ko-KR" dirty="0" err="1"/>
              <a:t>a</a:t>
            </a:r>
            <a:r>
              <a:rPr lang="ko-KR" altLang="ko-KR" dirty="0"/>
              <a:t> </a:t>
            </a:r>
            <a:r>
              <a:rPr lang="ko-KR" altLang="ko-KR" dirty="0" err="1"/>
              <a:t>predefined</a:t>
            </a:r>
            <a:r>
              <a:rPr lang="ko-KR" altLang="ko-KR" dirty="0"/>
              <a:t> </a:t>
            </a:r>
            <a:r>
              <a:rPr lang="ko-KR" altLang="ko-KR" dirty="0" err="1"/>
              <a:t>operational</a:t>
            </a:r>
            <a:r>
              <a:rPr lang="ko-KR" altLang="ko-KR" dirty="0"/>
              <a:t> </a:t>
            </a:r>
            <a:r>
              <a:rPr lang="ko-KR" altLang="ko-KR" dirty="0" err="1"/>
              <a:t>envelope</a:t>
            </a:r>
            <a:r>
              <a:rPr lang="ko-KR" altLang="ko-KR" dirty="0"/>
              <a:t>. (개념도 가리키며) </a:t>
            </a:r>
            <a:r>
              <a:rPr lang="ko-KR" altLang="ko-KR" dirty="0" err="1"/>
              <a:t>As</a:t>
            </a:r>
            <a:r>
              <a:rPr lang="ko-KR" altLang="ko-KR" dirty="0"/>
              <a:t> </a:t>
            </a:r>
            <a:r>
              <a:rPr lang="ko-KR" altLang="ko-KR" dirty="0" err="1"/>
              <a:t>this</a:t>
            </a:r>
            <a:r>
              <a:rPr lang="ko-KR" altLang="ko-KR" dirty="0"/>
              <a:t> </a:t>
            </a:r>
            <a:r>
              <a:rPr lang="ko-KR" altLang="ko-KR" dirty="0" err="1"/>
              <a:t>diagram</a:t>
            </a:r>
            <a:r>
              <a:rPr lang="ko-KR" altLang="ko-KR" dirty="0"/>
              <a:t> </a:t>
            </a:r>
            <a:r>
              <a:rPr lang="ko-KR" altLang="ko-KR" dirty="0" err="1"/>
              <a:t>shows</a:t>
            </a:r>
            <a:r>
              <a:rPr lang="ko-KR" altLang="ko-KR" dirty="0"/>
              <a:t>, </a:t>
            </a:r>
            <a:r>
              <a:rPr lang="ko-KR" altLang="ko-KR" dirty="0" err="1"/>
              <a:t>the</a:t>
            </a:r>
            <a:r>
              <a:rPr lang="ko-KR" altLang="ko-KR" dirty="0"/>
              <a:t> </a:t>
            </a:r>
            <a:r>
              <a:rPr lang="ko-KR" altLang="ko-KR" dirty="0" err="1"/>
              <a:t>model</a:t>
            </a:r>
            <a:r>
              <a:rPr lang="ko-KR" altLang="ko-KR" dirty="0"/>
              <a:t> </a:t>
            </a:r>
            <a:r>
              <a:rPr lang="ko-KR" altLang="ko-KR" dirty="0" err="1"/>
              <a:t>activates</a:t>
            </a:r>
            <a:r>
              <a:rPr lang="ko-KR" altLang="ko-KR" dirty="0"/>
              <a:t> </a:t>
            </a:r>
            <a:r>
              <a:rPr lang="ko-KR" altLang="ko-KR" dirty="0" err="1"/>
              <a:t>automatically</a:t>
            </a:r>
            <a:r>
              <a:rPr lang="ko-KR" altLang="ko-KR" dirty="0"/>
              <a:t> </a:t>
            </a:r>
            <a:r>
              <a:rPr lang="ko-KR" altLang="ko-KR" dirty="0" err="1"/>
              <a:t>when</a:t>
            </a:r>
            <a:r>
              <a:rPr lang="ko-KR" altLang="ko-KR" dirty="0"/>
              <a:t> </a:t>
            </a:r>
            <a:r>
              <a:rPr lang="ko-KR" altLang="ko-KR" dirty="0" err="1"/>
              <a:t>operational</a:t>
            </a:r>
            <a:r>
              <a:rPr lang="ko-KR" altLang="ko-KR" dirty="0"/>
              <a:t> </a:t>
            </a:r>
            <a:r>
              <a:rPr lang="ko-KR" altLang="ko-KR" dirty="0" err="1"/>
              <a:t>variables</a:t>
            </a:r>
            <a:r>
              <a:rPr lang="ko-KR" altLang="ko-KR" dirty="0"/>
              <a:t> </a:t>
            </a:r>
            <a:r>
              <a:rPr lang="ko-KR" altLang="ko-KR" dirty="0" err="1"/>
              <a:t>deviate</a:t>
            </a:r>
            <a:r>
              <a:rPr lang="ko-KR" altLang="ko-KR" dirty="0"/>
              <a:t> </a:t>
            </a:r>
            <a:r>
              <a:rPr lang="ko-KR" altLang="ko-KR" dirty="0" err="1"/>
              <a:t>from</a:t>
            </a:r>
            <a:r>
              <a:rPr lang="ko-KR" altLang="ko-KR" dirty="0"/>
              <a:t> </a:t>
            </a:r>
            <a:r>
              <a:rPr lang="ko-KR" altLang="ko-KR" dirty="0" err="1"/>
              <a:t>the</a:t>
            </a:r>
            <a:r>
              <a:rPr lang="ko-KR" altLang="ko-KR" dirty="0"/>
              <a:t> </a:t>
            </a:r>
            <a:r>
              <a:rPr lang="ko-KR" altLang="ko-KR" dirty="0" err="1"/>
              <a:t>normal</a:t>
            </a:r>
            <a:r>
              <a:rPr lang="ko-KR" altLang="ko-KR" dirty="0"/>
              <a:t> </a:t>
            </a:r>
            <a:r>
              <a:rPr lang="ko-KR" altLang="ko-KR" dirty="0" err="1"/>
              <a:t>range</a:t>
            </a:r>
            <a:r>
              <a:rPr lang="ko-KR" altLang="ko-KR" dirty="0"/>
              <a:t>, and </a:t>
            </a:r>
            <a:r>
              <a:rPr lang="ko-KR" altLang="ko-KR" dirty="0" err="1"/>
              <a:t>drives</a:t>
            </a:r>
            <a:r>
              <a:rPr lang="ko-KR" altLang="ko-KR" dirty="0"/>
              <a:t> </a:t>
            </a:r>
            <a:r>
              <a:rPr lang="ko-KR" altLang="ko-KR" dirty="0" err="1"/>
              <a:t>the</a:t>
            </a:r>
            <a:r>
              <a:rPr lang="ko-KR" altLang="ko-KR" dirty="0"/>
              <a:t> </a:t>
            </a:r>
            <a:r>
              <a:rPr lang="ko-KR" altLang="ko-KR" dirty="0" err="1"/>
              <a:t>plant</a:t>
            </a:r>
            <a:r>
              <a:rPr lang="ko-KR" altLang="ko-KR" dirty="0"/>
              <a:t> </a:t>
            </a:r>
            <a:r>
              <a:rPr lang="ko-KR" altLang="ko-KR" dirty="0" err="1"/>
              <a:t>back</a:t>
            </a:r>
            <a:r>
              <a:rPr lang="ko-KR" altLang="ko-KR" dirty="0"/>
              <a:t> </a:t>
            </a:r>
            <a:r>
              <a:rPr lang="ko-KR" altLang="ko-KR" dirty="0" err="1"/>
              <a:t>to</a:t>
            </a:r>
            <a:r>
              <a:rPr lang="ko-KR" altLang="ko-KR" dirty="0"/>
              <a:t> </a:t>
            </a:r>
            <a:r>
              <a:rPr lang="ko-KR" altLang="ko-KR" dirty="0" err="1"/>
              <a:t>normal</a:t>
            </a:r>
            <a:r>
              <a:rPr lang="ko-KR" altLang="ko-KR" dirty="0"/>
              <a:t> </a:t>
            </a:r>
            <a:r>
              <a:rPr lang="ko-KR" altLang="ko-KR" dirty="0" err="1"/>
              <a:t>conditions</a:t>
            </a:r>
            <a:r>
              <a:rPr lang="ko-KR" altLang="ko-KR" dirty="0"/>
              <a:t>. The </a:t>
            </a:r>
            <a:r>
              <a:rPr lang="ko-KR" altLang="ko-KR" dirty="0" err="1"/>
              <a:t>key</a:t>
            </a:r>
            <a:r>
              <a:rPr lang="ko-KR" altLang="ko-KR" dirty="0"/>
              <a:t> </a:t>
            </a:r>
            <a:r>
              <a:rPr lang="ko-KR" altLang="ko-KR" dirty="0" err="1"/>
              <a:t>capability</a:t>
            </a:r>
            <a:r>
              <a:rPr lang="ko-KR" altLang="ko-KR" dirty="0"/>
              <a:t> </a:t>
            </a:r>
            <a:r>
              <a:rPr lang="ko-KR" altLang="ko-KR" dirty="0" err="1"/>
              <a:t>is</a:t>
            </a:r>
            <a:r>
              <a:rPr lang="ko-KR" altLang="ko-KR" dirty="0"/>
              <a:t> </a:t>
            </a:r>
            <a:r>
              <a:rPr lang="ko-KR" altLang="ko-KR" dirty="0" err="1"/>
              <a:t>what</a:t>
            </a:r>
            <a:r>
              <a:rPr lang="ko-KR" altLang="ko-KR" dirty="0"/>
              <a:t> </a:t>
            </a:r>
            <a:r>
              <a:rPr lang="ko-KR" altLang="ko-KR" dirty="0" err="1"/>
              <a:t>we</a:t>
            </a:r>
            <a:r>
              <a:rPr lang="ko-KR" altLang="ko-KR" dirty="0"/>
              <a:t> </a:t>
            </a:r>
            <a:r>
              <a:rPr lang="ko-KR" altLang="ko-KR" dirty="0" err="1"/>
              <a:t>call</a:t>
            </a:r>
            <a:r>
              <a:rPr lang="ko-KR" altLang="ko-KR" dirty="0"/>
              <a:t> </a:t>
            </a:r>
            <a:r>
              <a:rPr lang="ko-KR" altLang="ko-KR" dirty="0" err="1"/>
              <a:t>diagnosis-independent</a:t>
            </a:r>
            <a:r>
              <a:rPr lang="ko-KR" altLang="ko-KR" dirty="0"/>
              <a:t> </a:t>
            </a:r>
            <a:r>
              <a:rPr lang="ko-KR" altLang="ko-KR" dirty="0" err="1"/>
              <a:t>recovery</a:t>
            </a:r>
            <a:r>
              <a:rPr lang="ko-KR" altLang="ko-KR" dirty="0"/>
              <a:t>. </a:t>
            </a:r>
            <a:r>
              <a:rPr lang="ko-KR" altLang="ko-KR" dirty="0" err="1"/>
              <a:t>Instead</a:t>
            </a:r>
            <a:r>
              <a:rPr lang="ko-KR" altLang="ko-KR" dirty="0"/>
              <a:t> of </a:t>
            </a:r>
            <a:r>
              <a:rPr lang="ko-KR" altLang="ko-KR" dirty="0" err="1"/>
              <a:t>first</a:t>
            </a:r>
            <a:r>
              <a:rPr lang="ko-KR" altLang="ko-KR" dirty="0"/>
              <a:t> </a:t>
            </a:r>
            <a:r>
              <a:rPr lang="ko-KR" altLang="ko-KR" dirty="0" err="1"/>
              <a:t>identifying</a:t>
            </a:r>
            <a:r>
              <a:rPr lang="ko-KR" altLang="ko-KR" dirty="0"/>
              <a:t> </a:t>
            </a:r>
            <a:r>
              <a:rPr lang="ko-KR" altLang="ko-KR" dirty="0" err="1"/>
              <a:t>the</a:t>
            </a:r>
            <a:r>
              <a:rPr lang="ko-KR" altLang="ko-KR" dirty="0"/>
              <a:t> </a:t>
            </a:r>
            <a:r>
              <a:rPr lang="ko-KR" altLang="ko-KR" dirty="0" err="1"/>
              <a:t>specific</a:t>
            </a:r>
            <a:r>
              <a:rPr lang="ko-KR" altLang="ko-KR" dirty="0"/>
              <a:t> </a:t>
            </a:r>
            <a:r>
              <a:rPr lang="ko-KR" altLang="ko-KR" dirty="0" err="1"/>
              <a:t>cause</a:t>
            </a:r>
            <a:r>
              <a:rPr lang="ko-KR" altLang="ko-KR" dirty="0"/>
              <a:t> of </a:t>
            </a:r>
            <a:r>
              <a:rPr lang="ko-KR" altLang="ko-KR" dirty="0" err="1"/>
              <a:t>a</a:t>
            </a:r>
            <a:r>
              <a:rPr lang="ko-KR" altLang="ko-KR" dirty="0"/>
              <a:t> </a:t>
            </a:r>
            <a:r>
              <a:rPr lang="ko-KR" altLang="ko-KR" dirty="0" err="1"/>
              <a:t>failure</a:t>
            </a:r>
            <a:r>
              <a:rPr lang="ko-KR" altLang="ko-KR" dirty="0"/>
              <a:t>, </a:t>
            </a:r>
            <a:r>
              <a:rPr lang="ko-KR" altLang="ko-KR" dirty="0" err="1"/>
              <a:t>the</a:t>
            </a:r>
            <a:r>
              <a:rPr lang="ko-KR" altLang="ko-KR" dirty="0"/>
              <a:t> </a:t>
            </a:r>
            <a:r>
              <a:rPr lang="ko-KR" altLang="ko-KR" dirty="0" err="1"/>
              <a:t>system</a:t>
            </a:r>
            <a:r>
              <a:rPr lang="ko-KR" altLang="ko-KR" dirty="0"/>
              <a:t> </a:t>
            </a:r>
            <a:r>
              <a:rPr lang="ko-KR" altLang="ko-KR" dirty="0" err="1"/>
              <a:t>prioritizes</a:t>
            </a:r>
            <a:r>
              <a:rPr lang="ko-KR" altLang="ko-KR" dirty="0"/>
              <a:t> </a:t>
            </a:r>
            <a:r>
              <a:rPr lang="ko-KR" altLang="ko-KR" dirty="0" err="1"/>
              <a:t>restoring</a:t>
            </a:r>
            <a:r>
              <a:rPr lang="ko-KR" altLang="ko-KR" dirty="0"/>
              <a:t> </a:t>
            </a:r>
            <a:r>
              <a:rPr lang="ko-KR" altLang="ko-KR" dirty="0" err="1"/>
              <a:t>the</a:t>
            </a:r>
            <a:r>
              <a:rPr lang="ko-KR" altLang="ko-KR" dirty="0"/>
              <a:t> </a:t>
            </a:r>
            <a:r>
              <a:rPr lang="ko-KR" altLang="ko-KR" dirty="0" err="1"/>
              <a:t>degraded</a:t>
            </a:r>
            <a:r>
              <a:rPr lang="ko-KR" altLang="ko-KR" dirty="0"/>
              <a:t> </a:t>
            </a:r>
            <a:r>
              <a:rPr lang="ko-KR" altLang="ko-KR" dirty="0" err="1"/>
              <a:t>safety</a:t>
            </a:r>
            <a:r>
              <a:rPr lang="ko-KR" altLang="ko-KR" dirty="0"/>
              <a:t> </a:t>
            </a:r>
            <a:r>
              <a:rPr lang="ko-KR" altLang="ko-KR" dirty="0" err="1"/>
              <a:t>functions</a:t>
            </a:r>
            <a:r>
              <a:rPr lang="ko-KR" altLang="ko-KR" dirty="0"/>
              <a:t>, </a:t>
            </a:r>
            <a:r>
              <a:rPr lang="ko-KR" altLang="ko-KR" dirty="0" err="1"/>
              <a:t>based</a:t>
            </a:r>
            <a:r>
              <a:rPr lang="ko-KR" altLang="ko-KR" dirty="0"/>
              <a:t> </a:t>
            </a:r>
            <a:r>
              <a:rPr lang="ko-KR" altLang="ko-KR" dirty="0" err="1"/>
              <a:t>solely</a:t>
            </a:r>
            <a:r>
              <a:rPr lang="ko-KR" altLang="ko-KR" dirty="0"/>
              <a:t> </a:t>
            </a:r>
            <a:r>
              <a:rPr lang="ko-KR" altLang="ko-KR" dirty="0" err="1"/>
              <a:t>on</a:t>
            </a:r>
            <a:r>
              <a:rPr lang="ko-KR" altLang="ko-KR" dirty="0"/>
              <a:t> </a:t>
            </a:r>
            <a:r>
              <a:rPr lang="ko-KR" altLang="ko-KR" dirty="0" err="1"/>
              <a:t>real-time</a:t>
            </a:r>
            <a:r>
              <a:rPr lang="ko-KR" altLang="ko-KR" dirty="0"/>
              <a:t> </a:t>
            </a:r>
            <a:r>
              <a:rPr lang="ko-KR" altLang="ko-KR" dirty="0" err="1"/>
              <a:t>operational</a:t>
            </a:r>
            <a:r>
              <a:rPr lang="ko-KR" altLang="ko-KR" dirty="0"/>
              <a:t> </a:t>
            </a:r>
            <a:r>
              <a:rPr lang="ko-KR" altLang="ko-KR" dirty="0" err="1"/>
              <a:t>variables</a:t>
            </a:r>
            <a:r>
              <a:rPr lang="ko-KR" altLang="ko-KR" dirty="0"/>
              <a:t>. </a:t>
            </a:r>
            <a:r>
              <a:rPr lang="ko-KR" altLang="ko-KR" dirty="0" err="1"/>
              <a:t>This</a:t>
            </a:r>
            <a:r>
              <a:rPr lang="ko-KR" altLang="ko-KR" dirty="0"/>
              <a:t> </a:t>
            </a:r>
            <a:r>
              <a:rPr lang="ko-KR" altLang="ko-KR" dirty="0" err="1"/>
              <a:t>makes</a:t>
            </a:r>
            <a:r>
              <a:rPr lang="ko-KR" altLang="ko-KR" dirty="0"/>
              <a:t> </a:t>
            </a:r>
            <a:r>
              <a:rPr lang="ko-KR" altLang="ko-KR" dirty="0" err="1"/>
              <a:t>the</a:t>
            </a:r>
            <a:r>
              <a:rPr lang="ko-KR" altLang="ko-KR" dirty="0"/>
              <a:t> </a:t>
            </a:r>
            <a:r>
              <a:rPr lang="ko-KR" altLang="ko-KR" dirty="0" err="1"/>
              <a:t>approach</a:t>
            </a:r>
            <a:r>
              <a:rPr lang="ko-KR" altLang="ko-KR" dirty="0"/>
              <a:t> </a:t>
            </a:r>
            <a:r>
              <a:rPr lang="ko-KR" altLang="ko-KR" dirty="0" err="1"/>
              <a:t>robust</a:t>
            </a:r>
            <a:r>
              <a:rPr lang="ko-KR" altLang="ko-KR" dirty="0"/>
              <a:t> </a:t>
            </a:r>
            <a:r>
              <a:rPr lang="ko-KR" altLang="ko-KR" dirty="0" err="1"/>
              <a:t>against</a:t>
            </a:r>
            <a:r>
              <a:rPr lang="ko-KR" altLang="ko-KR" dirty="0"/>
              <a:t> </a:t>
            </a:r>
            <a:r>
              <a:rPr lang="ko-KR" altLang="ko-KR" dirty="0" err="1"/>
              <a:t>events</a:t>
            </a:r>
            <a:r>
              <a:rPr lang="ko-KR" altLang="ko-KR" dirty="0"/>
              <a:t> </a:t>
            </a:r>
            <a:r>
              <a:rPr lang="ko-KR" altLang="ko-KR" dirty="0" err="1"/>
              <a:t>that</a:t>
            </a:r>
            <a:r>
              <a:rPr lang="ko-KR" altLang="ko-KR" dirty="0"/>
              <a:t> </a:t>
            </a:r>
            <a:r>
              <a:rPr lang="ko-KR" altLang="ko-KR" dirty="0" err="1"/>
              <a:t>were</a:t>
            </a:r>
            <a:r>
              <a:rPr lang="ko-KR" altLang="ko-KR" dirty="0"/>
              <a:t> </a:t>
            </a:r>
            <a:r>
              <a:rPr lang="ko-KR" altLang="ko-KR" dirty="0" err="1"/>
              <a:t>never</a:t>
            </a:r>
            <a:r>
              <a:rPr lang="ko-KR" altLang="ko-KR" dirty="0"/>
              <a:t> </a:t>
            </a:r>
            <a:r>
              <a:rPr lang="ko-KR" altLang="ko-KR" dirty="0" err="1"/>
              <a:t>explicitly</a:t>
            </a:r>
            <a:r>
              <a:rPr lang="ko-KR" altLang="ko-KR" dirty="0"/>
              <a:t> </a:t>
            </a:r>
            <a:r>
              <a:rPr lang="ko-KR" altLang="ko-KR" dirty="0" err="1"/>
              <a:t>anticipated</a:t>
            </a:r>
            <a:r>
              <a:rPr lang="ko-KR" altLang="ko-KR" dirty="0"/>
              <a:t>. (스크린샷 가리키며) The </a:t>
            </a:r>
            <a:r>
              <a:rPr lang="ko-KR" altLang="ko-KR" dirty="0" err="1"/>
              <a:t>framework</a:t>
            </a:r>
            <a:r>
              <a:rPr lang="ko-KR" altLang="ko-KR" dirty="0"/>
              <a:t> </a:t>
            </a:r>
            <a:r>
              <a:rPr lang="ko-KR" altLang="ko-KR" dirty="0" err="1"/>
              <a:t>is</a:t>
            </a:r>
            <a:r>
              <a:rPr lang="ko-KR" altLang="ko-KR" dirty="0"/>
              <a:t> </a:t>
            </a:r>
            <a:r>
              <a:rPr lang="ko-KR" altLang="ko-KR" dirty="0" err="1"/>
              <a:t>developed</a:t>
            </a:r>
            <a:r>
              <a:rPr lang="ko-KR" altLang="ko-KR" dirty="0"/>
              <a:t> and </a:t>
            </a:r>
            <a:r>
              <a:rPr lang="ko-KR" altLang="ko-KR" dirty="0" err="1"/>
              <a:t>validated</a:t>
            </a:r>
            <a:r>
              <a:rPr lang="ko-KR" altLang="ko-KR" dirty="0"/>
              <a:t> </a:t>
            </a:r>
            <a:r>
              <a:rPr lang="ko-KR" altLang="ko-KR" dirty="0" err="1"/>
              <a:t>on</a:t>
            </a:r>
            <a:r>
              <a:rPr lang="ko-KR" altLang="ko-KR" dirty="0"/>
              <a:t> </a:t>
            </a:r>
            <a:r>
              <a:rPr lang="ko-KR" altLang="ko-KR" dirty="0" err="1"/>
              <a:t>the</a:t>
            </a:r>
            <a:r>
              <a:rPr lang="ko-KR" altLang="ko-KR" dirty="0"/>
              <a:t> </a:t>
            </a:r>
            <a:r>
              <a:rPr lang="ko-KR" altLang="ko-KR" dirty="0" err="1"/>
              <a:t>iPWR</a:t>
            </a:r>
            <a:r>
              <a:rPr lang="ko-KR" altLang="ko-KR" dirty="0"/>
              <a:t> </a:t>
            </a:r>
            <a:r>
              <a:rPr lang="ko-KR" altLang="ko-KR" dirty="0" err="1"/>
              <a:t>simulator</a:t>
            </a:r>
            <a:r>
              <a:rPr lang="ko-KR" altLang="ko-KR" dirty="0"/>
              <a:t>, </a:t>
            </a:r>
            <a:r>
              <a:rPr lang="ko-KR" altLang="ko-KR" dirty="0" err="1"/>
              <a:t>a</a:t>
            </a:r>
            <a:r>
              <a:rPr lang="ko-KR" altLang="ko-KR" dirty="0"/>
              <a:t> </a:t>
            </a:r>
            <a:r>
              <a:rPr lang="ko-KR" altLang="ko-KR" dirty="0" err="1"/>
              <a:t>training-purpose</a:t>
            </a:r>
            <a:r>
              <a:rPr lang="ko-KR" altLang="ko-KR" dirty="0"/>
              <a:t> SMR </a:t>
            </a:r>
            <a:r>
              <a:rPr lang="ko-KR" altLang="ko-KR" dirty="0" err="1"/>
              <a:t>simulator</a:t>
            </a:r>
            <a:r>
              <a:rPr lang="ko-KR" altLang="ko-KR" dirty="0"/>
              <a:t> </a:t>
            </a:r>
            <a:r>
              <a:rPr lang="ko-KR" altLang="ko-KR" dirty="0" err="1"/>
              <a:t>distributed</a:t>
            </a:r>
            <a:r>
              <a:rPr lang="ko-KR" altLang="ko-KR" dirty="0"/>
              <a:t> </a:t>
            </a:r>
            <a:r>
              <a:rPr lang="ko-KR" altLang="ko-KR" dirty="0" err="1"/>
              <a:t>by</a:t>
            </a:r>
            <a:r>
              <a:rPr lang="ko-KR" altLang="ko-KR" dirty="0"/>
              <a:t> </a:t>
            </a:r>
            <a:r>
              <a:rPr lang="ko-KR" altLang="ko-KR" dirty="0" err="1"/>
              <a:t>the</a:t>
            </a:r>
            <a:r>
              <a:rPr lang="ko-KR" altLang="ko-KR" dirty="0"/>
              <a:t> IAEA.</a:t>
            </a:r>
            <a:endParaRPr lang="ko-KR" altLang="en-US" dirty="0"/>
          </a:p>
        </p:txBody>
      </p:sp>
      <p:sp>
        <p:nvSpPr>
          <p:cNvPr id="4" name="슬라이드 번호 개체 틀 3">
            <a:extLst>
              <a:ext uri="{FF2B5EF4-FFF2-40B4-BE49-F238E27FC236}">
                <a16:creationId xmlns:a16="http://schemas.microsoft.com/office/drawing/2014/main" id="{A11FE993-88FA-E513-5E73-1C916E7B3F54}"/>
              </a:ext>
            </a:extLst>
          </p:cNvPr>
          <p:cNvSpPr>
            <a:spLocks noGrp="1"/>
          </p:cNvSpPr>
          <p:nvPr>
            <p:ph type="sldNum" sz="quarter" idx="10"/>
          </p:nvPr>
        </p:nvSpPr>
        <p:spPr/>
        <p:txBody>
          <a:bodyPr/>
          <a:lstStyle/>
          <a:p>
            <a:fld id="{FEF5B15E-7FC0-4E0C-92BC-83FE38EC4896}" type="slidenum">
              <a:rPr lang="ko-KR" altLang="en-US" smtClean="0"/>
              <a:t>7</a:t>
            </a:fld>
            <a:endParaRPr lang="ko-KR" altLang="en-US"/>
          </a:p>
        </p:txBody>
      </p:sp>
    </p:spTree>
    <p:extLst>
      <p:ext uri="{BB962C8B-B14F-4D97-AF65-F5344CB8AC3E}">
        <p14:creationId xmlns:p14="http://schemas.microsoft.com/office/powerpoint/2010/main" val="99553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40106-4E9D-A7FA-20BA-177A76C3A48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4B379FA2-1A44-3D6D-674D-7EAEAB1031E9}"/>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66C3961C-32B5-D8BD-3C94-0FCE97788A95}"/>
              </a:ext>
            </a:extLst>
          </p:cNvPr>
          <p:cNvSpPr>
            <a:spLocks noGrp="1"/>
          </p:cNvSpPr>
          <p:nvPr>
            <p:ph type="body" idx="1"/>
          </p:nvPr>
        </p:nvSpPr>
        <p:spPr/>
        <p:txBody>
          <a:bodyPr/>
          <a:lstStyle/>
          <a:p>
            <a:pPr latinLnBrk="1"/>
            <a:r>
              <a:rPr lang="ko-KR" altLang="ko-KR" dirty="0" err="1"/>
              <a:t>This</a:t>
            </a:r>
            <a:r>
              <a:rPr lang="ko-KR" altLang="ko-KR" dirty="0"/>
              <a:t> </a:t>
            </a:r>
            <a:r>
              <a:rPr lang="ko-KR" altLang="ko-KR" dirty="0" err="1"/>
              <a:t>brings</a:t>
            </a:r>
            <a:r>
              <a:rPr lang="ko-KR" altLang="ko-KR" dirty="0"/>
              <a:t> </a:t>
            </a:r>
            <a:r>
              <a:rPr lang="ko-KR" altLang="ko-KR" dirty="0" err="1"/>
              <a:t>me</a:t>
            </a:r>
            <a:r>
              <a:rPr lang="ko-KR" altLang="ko-KR" dirty="0"/>
              <a:t> </a:t>
            </a:r>
            <a:r>
              <a:rPr lang="ko-KR" altLang="ko-KR" dirty="0" err="1"/>
              <a:t>to</a:t>
            </a:r>
            <a:r>
              <a:rPr lang="ko-KR" altLang="ko-KR" dirty="0"/>
              <a:t> </a:t>
            </a:r>
            <a:r>
              <a:rPr lang="ko-KR" altLang="ko-KR" dirty="0" err="1"/>
              <a:t>the</a:t>
            </a:r>
            <a:r>
              <a:rPr lang="ko-KR" altLang="ko-KR" dirty="0"/>
              <a:t> </a:t>
            </a:r>
            <a:r>
              <a:rPr lang="ko-KR" altLang="ko-KR" dirty="0" err="1"/>
              <a:t>goal</a:t>
            </a:r>
            <a:r>
              <a:rPr lang="ko-KR" altLang="ko-KR" dirty="0"/>
              <a:t> of </a:t>
            </a:r>
            <a:r>
              <a:rPr lang="ko-KR" altLang="ko-KR" dirty="0" err="1"/>
              <a:t>our</a:t>
            </a:r>
            <a:r>
              <a:rPr lang="ko-KR" altLang="ko-KR" dirty="0"/>
              <a:t> </a:t>
            </a:r>
            <a:r>
              <a:rPr lang="ko-KR" altLang="ko-KR" dirty="0" err="1"/>
              <a:t>research</a:t>
            </a:r>
            <a:r>
              <a:rPr lang="ko-KR" altLang="ko-KR" dirty="0"/>
              <a:t>: </a:t>
            </a:r>
            <a:r>
              <a:rPr lang="ko-KR" altLang="ko-KR" dirty="0" err="1"/>
              <a:t>resilient</a:t>
            </a:r>
            <a:r>
              <a:rPr lang="ko-KR" altLang="ko-KR" dirty="0"/>
              <a:t> </a:t>
            </a:r>
            <a:r>
              <a:rPr lang="ko-KR" altLang="ko-KR" dirty="0" err="1"/>
              <a:t>autonomous</a:t>
            </a:r>
            <a:r>
              <a:rPr lang="ko-KR" altLang="ko-KR" dirty="0"/>
              <a:t> SMR </a:t>
            </a:r>
            <a:r>
              <a:rPr lang="ko-KR" altLang="ko-KR" dirty="0" err="1"/>
              <a:t>operation</a:t>
            </a:r>
            <a:r>
              <a:rPr lang="ko-KR" altLang="ko-KR" dirty="0"/>
              <a:t>. </a:t>
            </a:r>
            <a:r>
              <a:rPr lang="ko-KR" altLang="ko-KR" dirty="0" err="1"/>
              <a:t>We</a:t>
            </a:r>
            <a:r>
              <a:rPr lang="ko-KR" altLang="ko-KR" dirty="0"/>
              <a:t> </a:t>
            </a:r>
            <a:r>
              <a:rPr lang="ko-KR" altLang="ko-KR" dirty="0" err="1"/>
              <a:t>define</a:t>
            </a:r>
            <a:r>
              <a:rPr lang="ko-KR" altLang="ko-KR" dirty="0"/>
              <a:t> </a:t>
            </a:r>
            <a:r>
              <a:rPr lang="ko-KR" altLang="ko-KR" dirty="0" err="1"/>
              <a:t>this</a:t>
            </a:r>
            <a:r>
              <a:rPr lang="ko-KR" altLang="ko-KR" dirty="0"/>
              <a:t> </a:t>
            </a:r>
            <a:r>
              <a:rPr lang="ko-KR" altLang="ko-KR" dirty="0" err="1"/>
              <a:t>as</a:t>
            </a:r>
            <a:r>
              <a:rPr lang="ko-KR" altLang="ko-KR" dirty="0"/>
              <a:t> </a:t>
            </a:r>
            <a:r>
              <a:rPr lang="ko-KR" altLang="ko-KR" dirty="0" err="1"/>
              <a:t>an</a:t>
            </a:r>
            <a:r>
              <a:rPr lang="ko-KR" altLang="ko-KR" dirty="0"/>
              <a:t> </a:t>
            </a:r>
            <a:r>
              <a:rPr lang="ko-KR" altLang="ko-KR" dirty="0" err="1"/>
              <a:t>autonomous</a:t>
            </a:r>
            <a:r>
              <a:rPr lang="ko-KR" altLang="ko-KR" dirty="0"/>
              <a:t> SMR </a:t>
            </a:r>
            <a:r>
              <a:rPr lang="ko-KR" altLang="ko-KR" dirty="0" err="1"/>
              <a:t>capable</a:t>
            </a:r>
            <a:r>
              <a:rPr lang="ko-KR" altLang="ko-KR" dirty="0"/>
              <a:t> of </a:t>
            </a:r>
            <a:r>
              <a:rPr lang="ko-KR" altLang="ko-KR" dirty="0" err="1"/>
              <a:t>self-recovery</a:t>
            </a:r>
            <a:r>
              <a:rPr lang="ko-KR" altLang="ko-KR" dirty="0"/>
              <a:t> </a:t>
            </a:r>
            <a:r>
              <a:rPr lang="ko-KR" altLang="ko-KR" dirty="0" err="1"/>
              <a:t>from</a:t>
            </a:r>
            <a:r>
              <a:rPr lang="ko-KR" altLang="ko-KR" dirty="0"/>
              <a:t> </a:t>
            </a:r>
            <a:r>
              <a:rPr lang="ko-KR" altLang="ko-KR" dirty="0" err="1"/>
              <a:t>unforeseen</a:t>
            </a:r>
            <a:r>
              <a:rPr lang="ko-KR" altLang="ko-KR" dirty="0"/>
              <a:t> </a:t>
            </a:r>
            <a:r>
              <a:rPr lang="ko-KR" altLang="ko-KR" dirty="0" err="1"/>
              <a:t>abnormal</a:t>
            </a:r>
            <a:r>
              <a:rPr lang="ko-KR" altLang="ko-KR" dirty="0"/>
              <a:t> </a:t>
            </a:r>
            <a:r>
              <a:rPr lang="ko-KR" altLang="ko-KR" dirty="0" err="1"/>
              <a:t>conditions</a:t>
            </a:r>
            <a:r>
              <a:rPr lang="ko-KR" altLang="ko-KR" dirty="0"/>
              <a:t>, </a:t>
            </a:r>
            <a:r>
              <a:rPr lang="ko-KR" altLang="ko-KR" dirty="0" err="1"/>
              <a:t>with</a:t>
            </a:r>
            <a:r>
              <a:rPr lang="ko-KR" altLang="ko-KR" dirty="0"/>
              <a:t> </a:t>
            </a:r>
            <a:r>
              <a:rPr lang="ko-KR" altLang="ko-KR" dirty="0" err="1"/>
              <a:t>minimal</a:t>
            </a:r>
            <a:r>
              <a:rPr lang="ko-KR" altLang="ko-KR" dirty="0"/>
              <a:t> </a:t>
            </a:r>
            <a:r>
              <a:rPr lang="ko-KR" altLang="ko-KR" dirty="0" err="1"/>
              <a:t>or</a:t>
            </a:r>
            <a:r>
              <a:rPr lang="ko-KR" altLang="ko-KR" dirty="0"/>
              <a:t> </a:t>
            </a:r>
            <a:r>
              <a:rPr lang="ko-KR" altLang="ko-KR" dirty="0" err="1"/>
              <a:t>no</a:t>
            </a:r>
            <a:r>
              <a:rPr lang="ko-KR" altLang="ko-KR" dirty="0"/>
              <a:t> </a:t>
            </a:r>
            <a:r>
              <a:rPr lang="ko-KR" altLang="ko-KR" dirty="0" err="1"/>
              <a:t>external</a:t>
            </a:r>
            <a:r>
              <a:rPr lang="ko-KR" altLang="ko-KR" dirty="0"/>
              <a:t> </a:t>
            </a:r>
            <a:r>
              <a:rPr lang="ko-KR" altLang="ko-KR" dirty="0" err="1"/>
              <a:t>intervention</a:t>
            </a:r>
            <a:r>
              <a:rPr lang="ko-KR" altLang="ko-KR" dirty="0"/>
              <a:t>, </a:t>
            </a:r>
            <a:r>
              <a:rPr lang="ko-KR" altLang="ko-KR" dirty="0" err="1"/>
              <a:t>within</a:t>
            </a:r>
            <a:r>
              <a:rPr lang="ko-KR" altLang="ko-KR" dirty="0"/>
              <a:t> </a:t>
            </a:r>
            <a:r>
              <a:rPr lang="ko-KR" altLang="ko-KR" dirty="0" err="1"/>
              <a:t>a</a:t>
            </a:r>
            <a:r>
              <a:rPr lang="ko-KR" altLang="ko-KR" dirty="0"/>
              <a:t> </a:t>
            </a:r>
            <a:r>
              <a:rPr lang="ko-KR" altLang="ko-KR" dirty="0" err="1"/>
              <a:t>predefined</a:t>
            </a:r>
            <a:r>
              <a:rPr lang="ko-KR" altLang="ko-KR" dirty="0"/>
              <a:t> </a:t>
            </a:r>
            <a:r>
              <a:rPr lang="ko-KR" altLang="ko-KR" dirty="0" err="1"/>
              <a:t>operational</a:t>
            </a:r>
            <a:r>
              <a:rPr lang="ko-KR" altLang="ko-KR" dirty="0"/>
              <a:t> </a:t>
            </a:r>
            <a:r>
              <a:rPr lang="ko-KR" altLang="ko-KR" dirty="0" err="1"/>
              <a:t>envelope</a:t>
            </a:r>
            <a:r>
              <a:rPr lang="ko-KR" altLang="ko-KR" dirty="0"/>
              <a:t>. (개념도 가리키며) </a:t>
            </a:r>
            <a:r>
              <a:rPr lang="ko-KR" altLang="ko-KR" dirty="0" err="1"/>
              <a:t>As</a:t>
            </a:r>
            <a:r>
              <a:rPr lang="ko-KR" altLang="ko-KR" dirty="0"/>
              <a:t> </a:t>
            </a:r>
            <a:r>
              <a:rPr lang="ko-KR" altLang="ko-KR" dirty="0" err="1"/>
              <a:t>this</a:t>
            </a:r>
            <a:r>
              <a:rPr lang="ko-KR" altLang="ko-KR" dirty="0"/>
              <a:t> </a:t>
            </a:r>
            <a:r>
              <a:rPr lang="ko-KR" altLang="ko-KR" dirty="0" err="1"/>
              <a:t>diagram</a:t>
            </a:r>
            <a:r>
              <a:rPr lang="ko-KR" altLang="ko-KR" dirty="0"/>
              <a:t> </a:t>
            </a:r>
            <a:r>
              <a:rPr lang="ko-KR" altLang="ko-KR" dirty="0" err="1"/>
              <a:t>shows</a:t>
            </a:r>
            <a:r>
              <a:rPr lang="ko-KR" altLang="ko-KR" dirty="0"/>
              <a:t>, </a:t>
            </a:r>
            <a:r>
              <a:rPr lang="ko-KR" altLang="ko-KR" dirty="0" err="1"/>
              <a:t>the</a:t>
            </a:r>
            <a:r>
              <a:rPr lang="ko-KR" altLang="ko-KR" dirty="0"/>
              <a:t> </a:t>
            </a:r>
            <a:r>
              <a:rPr lang="ko-KR" altLang="ko-KR" dirty="0" err="1"/>
              <a:t>model</a:t>
            </a:r>
            <a:r>
              <a:rPr lang="ko-KR" altLang="ko-KR" dirty="0"/>
              <a:t> </a:t>
            </a:r>
            <a:r>
              <a:rPr lang="ko-KR" altLang="ko-KR" dirty="0" err="1"/>
              <a:t>activates</a:t>
            </a:r>
            <a:r>
              <a:rPr lang="ko-KR" altLang="ko-KR" dirty="0"/>
              <a:t> </a:t>
            </a:r>
            <a:r>
              <a:rPr lang="ko-KR" altLang="ko-KR" dirty="0" err="1"/>
              <a:t>automatically</a:t>
            </a:r>
            <a:r>
              <a:rPr lang="ko-KR" altLang="ko-KR" dirty="0"/>
              <a:t> </a:t>
            </a:r>
            <a:r>
              <a:rPr lang="ko-KR" altLang="ko-KR" dirty="0" err="1"/>
              <a:t>when</a:t>
            </a:r>
            <a:r>
              <a:rPr lang="ko-KR" altLang="ko-KR" dirty="0"/>
              <a:t> </a:t>
            </a:r>
            <a:r>
              <a:rPr lang="ko-KR" altLang="ko-KR" dirty="0" err="1"/>
              <a:t>operational</a:t>
            </a:r>
            <a:r>
              <a:rPr lang="ko-KR" altLang="ko-KR" dirty="0"/>
              <a:t> </a:t>
            </a:r>
            <a:r>
              <a:rPr lang="ko-KR" altLang="ko-KR" dirty="0" err="1"/>
              <a:t>variables</a:t>
            </a:r>
            <a:r>
              <a:rPr lang="ko-KR" altLang="ko-KR" dirty="0"/>
              <a:t> </a:t>
            </a:r>
            <a:r>
              <a:rPr lang="ko-KR" altLang="ko-KR" dirty="0" err="1"/>
              <a:t>deviate</a:t>
            </a:r>
            <a:r>
              <a:rPr lang="ko-KR" altLang="ko-KR" dirty="0"/>
              <a:t> </a:t>
            </a:r>
            <a:r>
              <a:rPr lang="ko-KR" altLang="ko-KR" dirty="0" err="1"/>
              <a:t>from</a:t>
            </a:r>
            <a:r>
              <a:rPr lang="ko-KR" altLang="ko-KR" dirty="0"/>
              <a:t> </a:t>
            </a:r>
            <a:r>
              <a:rPr lang="ko-KR" altLang="ko-KR" dirty="0" err="1"/>
              <a:t>the</a:t>
            </a:r>
            <a:r>
              <a:rPr lang="ko-KR" altLang="ko-KR" dirty="0"/>
              <a:t> </a:t>
            </a:r>
            <a:r>
              <a:rPr lang="ko-KR" altLang="ko-KR" dirty="0" err="1"/>
              <a:t>normal</a:t>
            </a:r>
            <a:r>
              <a:rPr lang="ko-KR" altLang="ko-KR" dirty="0"/>
              <a:t> </a:t>
            </a:r>
            <a:r>
              <a:rPr lang="ko-KR" altLang="ko-KR" dirty="0" err="1"/>
              <a:t>range</a:t>
            </a:r>
            <a:r>
              <a:rPr lang="ko-KR" altLang="ko-KR" dirty="0"/>
              <a:t>, and </a:t>
            </a:r>
            <a:r>
              <a:rPr lang="ko-KR" altLang="ko-KR" dirty="0" err="1"/>
              <a:t>drives</a:t>
            </a:r>
            <a:r>
              <a:rPr lang="ko-KR" altLang="ko-KR" dirty="0"/>
              <a:t> </a:t>
            </a:r>
            <a:r>
              <a:rPr lang="ko-KR" altLang="ko-KR" dirty="0" err="1"/>
              <a:t>the</a:t>
            </a:r>
            <a:r>
              <a:rPr lang="ko-KR" altLang="ko-KR" dirty="0"/>
              <a:t> </a:t>
            </a:r>
            <a:r>
              <a:rPr lang="ko-KR" altLang="ko-KR" dirty="0" err="1"/>
              <a:t>plant</a:t>
            </a:r>
            <a:r>
              <a:rPr lang="ko-KR" altLang="ko-KR" dirty="0"/>
              <a:t> </a:t>
            </a:r>
            <a:r>
              <a:rPr lang="ko-KR" altLang="ko-KR" dirty="0" err="1"/>
              <a:t>back</a:t>
            </a:r>
            <a:r>
              <a:rPr lang="ko-KR" altLang="ko-KR" dirty="0"/>
              <a:t> </a:t>
            </a:r>
            <a:r>
              <a:rPr lang="ko-KR" altLang="ko-KR" dirty="0" err="1"/>
              <a:t>to</a:t>
            </a:r>
            <a:r>
              <a:rPr lang="ko-KR" altLang="ko-KR" dirty="0"/>
              <a:t> </a:t>
            </a:r>
            <a:r>
              <a:rPr lang="ko-KR" altLang="ko-KR" dirty="0" err="1"/>
              <a:t>normal</a:t>
            </a:r>
            <a:r>
              <a:rPr lang="ko-KR" altLang="ko-KR" dirty="0"/>
              <a:t> </a:t>
            </a:r>
            <a:r>
              <a:rPr lang="ko-KR" altLang="ko-KR" dirty="0" err="1"/>
              <a:t>conditions</a:t>
            </a:r>
            <a:r>
              <a:rPr lang="ko-KR" altLang="ko-KR" dirty="0"/>
              <a:t>. The </a:t>
            </a:r>
            <a:r>
              <a:rPr lang="ko-KR" altLang="ko-KR" dirty="0" err="1"/>
              <a:t>key</a:t>
            </a:r>
            <a:r>
              <a:rPr lang="ko-KR" altLang="ko-KR" dirty="0"/>
              <a:t> </a:t>
            </a:r>
            <a:r>
              <a:rPr lang="ko-KR" altLang="ko-KR" dirty="0" err="1"/>
              <a:t>capability</a:t>
            </a:r>
            <a:r>
              <a:rPr lang="ko-KR" altLang="ko-KR" dirty="0"/>
              <a:t> </a:t>
            </a:r>
            <a:r>
              <a:rPr lang="ko-KR" altLang="ko-KR" dirty="0" err="1"/>
              <a:t>is</a:t>
            </a:r>
            <a:r>
              <a:rPr lang="ko-KR" altLang="ko-KR" dirty="0"/>
              <a:t> </a:t>
            </a:r>
            <a:r>
              <a:rPr lang="ko-KR" altLang="ko-KR" dirty="0" err="1"/>
              <a:t>what</a:t>
            </a:r>
            <a:r>
              <a:rPr lang="ko-KR" altLang="ko-KR" dirty="0"/>
              <a:t> </a:t>
            </a:r>
            <a:r>
              <a:rPr lang="ko-KR" altLang="ko-KR" dirty="0" err="1"/>
              <a:t>we</a:t>
            </a:r>
            <a:r>
              <a:rPr lang="ko-KR" altLang="ko-KR" dirty="0"/>
              <a:t> </a:t>
            </a:r>
            <a:r>
              <a:rPr lang="ko-KR" altLang="ko-KR" dirty="0" err="1"/>
              <a:t>call</a:t>
            </a:r>
            <a:r>
              <a:rPr lang="ko-KR" altLang="ko-KR" dirty="0"/>
              <a:t> </a:t>
            </a:r>
            <a:r>
              <a:rPr lang="ko-KR" altLang="ko-KR" dirty="0" err="1"/>
              <a:t>diagnosis-independent</a:t>
            </a:r>
            <a:r>
              <a:rPr lang="ko-KR" altLang="ko-KR" dirty="0"/>
              <a:t> </a:t>
            </a:r>
            <a:r>
              <a:rPr lang="ko-KR" altLang="ko-KR" dirty="0" err="1"/>
              <a:t>recovery</a:t>
            </a:r>
            <a:r>
              <a:rPr lang="ko-KR" altLang="ko-KR" dirty="0"/>
              <a:t>. </a:t>
            </a:r>
            <a:r>
              <a:rPr lang="ko-KR" altLang="ko-KR" dirty="0" err="1"/>
              <a:t>Instead</a:t>
            </a:r>
            <a:r>
              <a:rPr lang="ko-KR" altLang="ko-KR" dirty="0"/>
              <a:t> of </a:t>
            </a:r>
            <a:r>
              <a:rPr lang="ko-KR" altLang="ko-KR" dirty="0" err="1"/>
              <a:t>first</a:t>
            </a:r>
            <a:r>
              <a:rPr lang="ko-KR" altLang="ko-KR" dirty="0"/>
              <a:t> </a:t>
            </a:r>
            <a:r>
              <a:rPr lang="ko-KR" altLang="ko-KR" dirty="0" err="1"/>
              <a:t>identifying</a:t>
            </a:r>
            <a:r>
              <a:rPr lang="ko-KR" altLang="ko-KR" dirty="0"/>
              <a:t> </a:t>
            </a:r>
            <a:r>
              <a:rPr lang="ko-KR" altLang="ko-KR" dirty="0" err="1"/>
              <a:t>the</a:t>
            </a:r>
            <a:r>
              <a:rPr lang="ko-KR" altLang="ko-KR" dirty="0"/>
              <a:t> </a:t>
            </a:r>
            <a:r>
              <a:rPr lang="ko-KR" altLang="ko-KR" dirty="0" err="1"/>
              <a:t>specific</a:t>
            </a:r>
            <a:r>
              <a:rPr lang="ko-KR" altLang="ko-KR" dirty="0"/>
              <a:t> </a:t>
            </a:r>
            <a:r>
              <a:rPr lang="ko-KR" altLang="ko-KR" dirty="0" err="1"/>
              <a:t>cause</a:t>
            </a:r>
            <a:r>
              <a:rPr lang="ko-KR" altLang="ko-KR" dirty="0"/>
              <a:t> of </a:t>
            </a:r>
            <a:r>
              <a:rPr lang="ko-KR" altLang="ko-KR" dirty="0" err="1"/>
              <a:t>a</a:t>
            </a:r>
            <a:r>
              <a:rPr lang="ko-KR" altLang="ko-KR" dirty="0"/>
              <a:t> </a:t>
            </a:r>
            <a:r>
              <a:rPr lang="ko-KR" altLang="ko-KR" dirty="0" err="1"/>
              <a:t>failure</a:t>
            </a:r>
            <a:r>
              <a:rPr lang="ko-KR" altLang="ko-KR" dirty="0"/>
              <a:t>, </a:t>
            </a:r>
            <a:r>
              <a:rPr lang="ko-KR" altLang="ko-KR" dirty="0" err="1"/>
              <a:t>the</a:t>
            </a:r>
            <a:r>
              <a:rPr lang="ko-KR" altLang="ko-KR" dirty="0"/>
              <a:t> </a:t>
            </a:r>
            <a:r>
              <a:rPr lang="ko-KR" altLang="ko-KR" dirty="0" err="1"/>
              <a:t>system</a:t>
            </a:r>
            <a:r>
              <a:rPr lang="ko-KR" altLang="ko-KR" dirty="0"/>
              <a:t> </a:t>
            </a:r>
            <a:r>
              <a:rPr lang="ko-KR" altLang="ko-KR" dirty="0" err="1"/>
              <a:t>prioritizes</a:t>
            </a:r>
            <a:r>
              <a:rPr lang="ko-KR" altLang="ko-KR" dirty="0"/>
              <a:t> </a:t>
            </a:r>
            <a:r>
              <a:rPr lang="ko-KR" altLang="ko-KR" dirty="0" err="1"/>
              <a:t>restoring</a:t>
            </a:r>
            <a:r>
              <a:rPr lang="ko-KR" altLang="ko-KR" dirty="0"/>
              <a:t> </a:t>
            </a:r>
            <a:r>
              <a:rPr lang="ko-KR" altLang="ko-KR" dirty="0" err="1"/>
              <a:t>the</a:t>
            </a:r>
            <a:r>
              <a:rPr lang="ko-KR" altLang="ko-KR" dirty="0"/>
              <a:t> </a:t>
            </a:r>
            <a:r>
              <a:rPr lang="ko-KR" altLang="ko-KR" dirty="0" err="1"/>
              <a:t>degraded</a:t>
            </a:r>
            <a:r>
              <a:rPr lang="ko-KR" altLang="ko-KR" dirty="0"/>
              <a:t> </a:t>
            </a:r>
            <a:r>
              <a:rPr lang="ko-KR" altLang="ko-KR" dirty="0" err="1"/>
              <a:t>safety</a:t>
            </a:r>
            <a:r>
              <a:rPr lang="ko-KR" altLang="ko-KR" dirty="0"/>
              <a:t> </a:t>
            </a:r>
            <a:r>
              <a:rPr lang="ko-KR" altLang="ko-KR" dirty="0" err="1"/>
              <a:t>functions</a:t>
            </a:r>
            <a:r>
              <a:rPr lang="ko-KR" altLang="ko-KR" dirty="0"/>
              <a:t>, </a:t>
            </a:r>
            <a:r>
              <a:rPr lang="ko-KR" altLang="ko-KR" dirty="0" err="1"/>
              <a:t>based</a:t>
            </a:r>
            <a:r>
              <a:rPr lang="ko-KR" altLang="ko-KR" dirty="0"/>
              <a:t> </a:t>
            </a:r>
            <a:r>
              <a:rPr lang="ko-KR" altLang="ko-KR" dirty="0" err="1"/>
              <a:t>solely</a:t>
            </a:r>
            <a:r>
              <a:rPr lang="ko-KR" altLang="ko-KR" dirty="0"/>
              <a:t> </a:t>
            </a:r>
            <a:r>
              <a:rPr lang="ko-KR" altLang="ko-KR" dirty="0" err="1"/>
              <a:t>on</a:t>
            </a:r>
            <a:r>
              <a:rPr lang="ko-KR" altLang="ko-KR" dirty="0"/>
              <a:t> </a:t>
            </a:r>
            <a:r>
              <a:rPr lang="ko-KR" altLang="ko-KR" dirty="0" err="1"/>
              <a:t>real-time</a:t>
            </a:r>
            <a:r>
              <a:rPr lang="ko-KR" altLang="ko-KR" dirty="0"/>
              <a:t> </a:t>
            </a:r>
            <a:r>
              <a:rPr lang="ko-KR" altLang="ko-KR" dirty="0" err="1"/>
              <a:t>operational</a:t>
            </a:r>
            <a:r>
              <a:rPr lang="ko-KR" altLang="ko-KR" dirty="0"/>
              <a:t> </a:t>
            </a:r>
            <a:r>
              <a:rPr lang="ko-KR" altLang="ko-KR" dirty="0" err="1"/>
              <a:t>variables</a:t>
            </a:r>
            <a:r>
              <a:rPr lang="ko-KR" altLang="ko-KR" dirty="0"/>
              <a:t>. </a:t>
            </a:r>
            <a:r>
              <a:rPr lang="ko-KR" altLang="ko-KR" dirty="0" err="1"/>
              <a:t>This</a:t>
            </a:r>
            <a:r>
              <a:rPr lang="ko-KR" altLang="ko-KR" dirty="0"/>
              <a:t> </a:t>
            </a:r>
            <a:r>
              <a:rPr lang="ko-KR" altLang="ko-KR" dirty="0" err="1"/>
              <a:t>makes</a:t>
            </a:r>
            <a:r>
              <a:rPr lang="ko-KR" altLang="ko-KR" dirty="0"/>
              <a:t> </a:t>
            </a:r>
            <a:r>
              <a:rPr lang="ko-KR" altLang="ko-KR" dirty="0" err="1"/>
              <a:t>the</a:t>
            </a:r>
            <a:r>
              <a:rPr lang="ko-KR" altLang="ko-KR" dirty="0"/>
              <a:t> </a:t>
            </a:r>
            <a:r>
              <a:rPr lang="ko-KR" altLang="ko-KR" dirty="0" err="1"/>
              <a:t>approach</a:t>
            </a:r>
            <a:r>
              <a:rPr lang="ko-KR" altLang="ko-KR" dirty="0"/>
              <a:t> </a:t>
            </a:r>
            <a:r>
              <a:rPr lang="ko-KR" altLang="ko-KR" dirty="0" err="1"/>
              <a:t>robust</a:t>
            </a:r>
            <a:r>
              <a:rPr lang="ko-KR" altLang="ko-KR" dirty="0"/>
              <a:t> </a:t>
            </a:r>
            <a:r>
              <a:rPr lang="ko-KR" altLang="ko-KR" dirty="0" err="1"/>
              <a:t>against</a:t>
            </a:r>
            <a:r>
              <a:rPr lang="ko-KR" altLang="ko-KR" dirty="0"/>
              <a:t> </a:t>
            </a:r>
            <a:r>
              <a:rPr lang="ko-KR" altLang="ko-KR" dirty="0" err="1"/>
              <a:t>events</a:t>
            </a:r>
            <a:r>
              <a:rPr lang="ko-KR" altLang="ko-KR" dirty="0"/>
              <a:t> </a:t>
            </a:r>
            <a:r>
              <a:rPr lang="ko-KR" altLang="ko-KR" dirty="0" err="1"/>
              <a:t>that</a:t>
            </a:r>
            <a:r>
              <a:rPr lang="ko-KR" altLang="ko-KR" dirty="0"/>
              <a:t> </a:t>
            </a:r>
            <a:r>
              <a:rPr lang="ko-KR" altLang="ko-KR" dirty="0" err="1"/>
              <a:t>were</a:t>
            </a:r>
            <a:r>
              <a:rPr lang="ko-KR" altLang="ko-KR" dirty="0"/>
              <a:t> </a:t>
            </a:r>
            <a:r>
              <a:rPr lang="ko-KR" altLang="ko-KR" dirty="0" err="1"/>
              <a:t>never</a:t>
            </a:r>
            <a:r>
              <a:rPr lang="ko-KR" altLang="ko-KR" dirty="0"/>
              <a:t> </a:t>
            </a:r>
            <a:r>
              <a:rPr lang="ko-KR" altLang="ko-KR" dirty="0" err="1"/>
              <a:t>explicitly</a:t>
            </a:r>
            <a:r>
              <a:rPr lang="ko-KR" altLang="ko-KR" dirty="0"/>
              <a:t> </a:t>
            </a:r>
            <a:r>
              <a:rPr lang="ko-KR" altLang="ko-KR" dirty="0" err="1"/>
              <a:t>anticipated</a:t>
            </a:r>
            <a:r>
              <a:rPr lang="ko-KR" altLang="ko-KR" dirty="0"/>
              <a:t>. (스크린샷 가리키며) The </a:t>
            </a:r>
            <a:r>
              <a:rPr lang="ko-KR" altLang="ko-KR" dirty="0" err="1"/>
              <a:t>framework</a:t>
            </a:r>
            <a:r>
              <a:rPr lang="ko-KR" altLang="ko-KR" dirty="0"/>
              <a:t> </a:t>
            </a:r>
            <a:r>
              <a:rPr lang="ko-KR" altLang="ko-KR" dirty="0" err="1"/>
              <a:t>is</a:t>
            </a:r>
            <a:r>
              <a:rPr lang="ko-KR" altLang="ko-KR" dirty="0"/>
              <a:t> </a:t>
            </a:r>
            <a:r>
              <a:rPr lang="ko-KR" altLang="ko-KR" dirty="0" err="1"/>
              <a:t>developed</a:t>
            </a:r>
            <a:r>
              <a:rPr lang="ko-KR" altLang="ko-KR" dirty="0"/>
              <a:t> and </a:t>
            </a:r>
            <a:r>
              <a:rPr lang="ko-KR" altLang="ko-KR" dirty="0" err="1"/>
              <a:t>validated</a:t>
            </a:r>
            <a:r>
              <a:rPr lang="ko-KR" altLang="ko-KR" dirty="0"/>
              <a:t> </a:t>
            </a:r>
            <a:r>
              <a:rPr lang="ko-KR" altLang="ko-KR" dirty="0" err="1"/>
              <a:t>on</a:t>
            </a:r>
            <a:r>
              <a:rPr lang="ko-KR" altLang="ko-KR" dirty="0"/>
              <a:t> </a:t>
            </a:r>
            <a:r>
              <a:rPr lang="ko-KR" altLang="ko-KR" dirty="0" err="1"/>
              <a:t>the</a:t>
            </a:r>
            <a:r>
              <a:rPr lang="ko-KR" altLang="ko-KR" dirty="0"/>
              <a:t> </a:t>
            </a:r>
            <a:r>
              <a:rPr lang="ko-KR" altLang="ko-KR" dirty="0" err="1"/>
              <a:t>iPWR</a:t>
            </a:r>
            <a:r>
              <a:rPr lang="ko-KR" altLang="ko-KR" dirty="0"/>
              <a:t> </a:t>
            </a:r>
            <a:r>
              <a:rPr lang="ko-KR" altLang="ko-KR" dirty="0" err="1"/>
              <a:t>simulator</a:t>
            </a:r>
            <a:r>
              <a:rPr lang="ko-KR" altLang="ko-KR" dirty="0"/>
              <a:t>, </a:t>
            </a:r>
            <a:r>
              <a:rPr lang="ko-KR" altLang="ko-KR" dirty="0" err="1"/>
              <a:t>a</a:t>
            </a:r>
            <a:r>
              <a:rPr lang="ko-KR" altLang="ko-KR" dirty="0"/>
              <a:t> </a:t>
            </a:r>
            <a:r>
              <a:rPr lang="ko-KR" altLang="ko-KR" dirty="0" err="1"/>
              <a:t>training-purpose</a:t>
            </a:r>
            <a:r>
              <a:rPr lang="ko-KR" altLang="ko-KR" dirty="0"/>
              <a:t> SMR </a:t>
            </a:r>
            <a:r>
              <a:rPr lang="ko-KR" altLang="ko-KR" dirty="0" err="1"/>
              <a:t>simulator</a:t>
            </a:r>
            <a:r>
              <a:rPr lang="ko-KR" altLang="ko-KR" dirty="0"/>
              <a:t> </a:t>
            </a:r>
            <a:r>
              <a:rPr lang="ko-KR" altLang="ko-KR" dirty="0" err="1"/>
              <a:t>distributed</a:t>
            </a:r>
            <a:r>
              <a:rPr lang="ko-KR" altLang="ko-KR" dirty="0"/>
              <a:t> </a:t>
            </a:r>
            <a:r>
              <a:rPr lang="ko-KR" altLang="ko-KR" dirty="0" err="1"/>
              <a:t>by</a:t>
            </a:r>
            <a:r>
              <a:rPr lang="ko-KR" altLang="ko-KR" dirty="0"/>
              <a:t> </a:t>
            </a:r>
            <a:r>
              <a:rPr lang="ko-KR" altLang="ko-KR" dirty="0" err="1"/>
              <a:t>the</a:t>
            </a:r>
            <a:r>
              <a:rPr lang="ko-KR" altLang="ko-KR" dirty="0"/>
              <a:t> IAEA.</a:t>
            </a:r>
            <a:endParaRPr lang="ko-KR" altLang="en-US" dirty="0"/>
          </a:p>
        </p:txBody>
      </p:sp>
      <p:sp>
        <p:nvSpPr>
          <p:cNvPr id="4" name="슬라이드 번호 개체 틀 3">
            <a:extLst>
              <a:ext uri="{FF2B5EF4-FFF2-40B4-BE49-F238E27FC236}">
                <a16:creationId xmlns:a16="http://schemas.microsoft.com/office/drawing/2014/main" id="{1772D5DA-9D9A-668A-ECAE-39F8F689665D}"/>
              </a:ext>
            </a:extLst>
          </p:cNvPr>
          <p:cNvSpPr>
            <a:spLocks noGrp="1"/>
          </p:cNvSpPr>
          <p:nvPr>
            <p:ph type="sldNum" sz="quarter" idx="10"/>
          </p:nvPr>
        </p:nvSpPr>
        <p:spPr/>
        <p:txBody>
          <a:bodyPr/>
          <a:lstStyle/>
          <a:p>
            <a:fld id="{FEF5B15E-7FC0-4E0C-92BC-83FE38EC4896}" type="slidenum">
              <a:rPr lang="ko-KR" altLang="en-US" smtClean="0"/>
              <a:t>8</a:t>
            </a:fld>
            <a:endParaRPr lang="ko-KR" altLang="en-US"/>
          </a:p>
        </p:txBody>
      </p:sp>
    </p:spTree>
    <p:extLst>
      <p:ext uri="{BB962C8B-B14F-4D97-AF65-F5344CB8AC3E}">
        <p14:creationId xmlns:p14="http://schemas.microsoft.com/office/powerpoint/2010/main" val="100481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6CBE7-E97E-C781-AD51-5D1A6BC342A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E240B00F-78EC-AA45-9ED0-197322D0D68B}"/>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AA00396D-011C-2BA0-791F-E4F9BB15351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ko-KR" altLang="ko-KR" dirty="0"/>
              <a:t>The </a:t>
            </a:r>
            <a:r>
              <a:rPr lang="ko-KR" altLang="ko-KR" dirty="0" err="1"/>
              <a:t>algorithm</a:t>
            </a:r>
            <a:r>
              <a:rPr lang="ko-KR" altLang="ko-KR" dirty="0"/>
              <a:t> </a:t>
            </a:r>
            <a:r>
              <a:rPr lang="ko-KR" altLang="ko-KR" dirty="0" err="1"/>
              <a:t>is</a:t>
            </a:r>
            <a:r>
              <a:rPr lang="ko-KR" altLang="ko-KR" dirty="0"/>
              <a:t> </a:t>
            </a:r>
            <a:r>
              <a:rPr lang="ko-KR" altLang="ko-KR" dirty="0" err="1"/>
              <a:t>developed</a:t>
            </a:r>
            <a:r>
              <a:rPr lang="ko-KR" altLang="ko-KR" dirty="0"/>
              <a:t> </a:t>
            </a:r>
            <a:r>
              <a:rPr lang="ko-KR" altLang="ko-KR" dirty="0" err="1"/>
              <a:t>through</a:t>
            </a:r>
            <a:r>
              <a:rPr lang="ko-KR" altLang="ko-KR" dirty="0"/>
              <a:t> </a:t>
            </a:r>
            <a:r>
              <a:rPr lang="ko-KR" altLang="ko-KR" dirty="0" err="1"/>
              <a:t>four</a:t>
            </a:r>
            <a:r>
              <a:rPr lang="ko-KR" altLang="ko-KR" dirty="0"/>
              <a:t> </a:t>
            </a:r>
            <a:r>
              <a:rPr lang="ko-KR" altLang="ko-KR" dirty="0" err="1"/>
              <a:t>sequential</a:t>
            </a:r>
            <a:r>
              <a:rPr lang="ko-KR" altLang="ko-KR" dirty="0"/>
              <a:t> </a:t>
            </a:r>
            <a:r>
              <a:rPr lang="ko-KR" altLang="ko-KR" dirty="0" err="1"/>
              <a:t>stages</a:t>
            </a:r>
            <a:r>
              <a:rPr lang="ko-KR" altLang="ko-KR" dirty="0"/>
              <a:t>. </a:t>
            </a: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ko-KR" dirty="0" err="1"/>
              <a:t>Stage</a:t>
            </a:r>
            <a:r>
              <a:rPr lang="ko-KR" altLang="ko-KR" dirty="0"/>
              <a:t> </a:t>
            </a:r>
            <a:r>
              <a:rPr lang="ko-KR" altLang="ko-KR" dirty="0" err="1"/>
              <a:t>one</a:t>
            </a:r>
            <a:r>
              <a:rPr lang="ko-KR" altLang="ko-KR" dirty="0"/>
              <a:t> </a:t>
            </a:r>
            <a:r>
              <a:rPr lang="ko-KR" altLang="ko-KR" dirty="0" err="1"/>
              <a:t>is</a:t>
            </a:r>
            <a:r>
              <a:rPr lang="ko-KR" altLang="ko-KR" dirty="0"/>
              <a:t> </a:t>
            </a:r>
            <a:r>
              <a:rPr lang="ko-KR" altLang="ko-KR" dirty="0" err="1"/>
              <a:t>the</a:t>
            </a:r>
            <a:r>
              <a:rPr lang="ko-KR" altLang="ko-KR" dirty="0"/>
              <a:t> AH-</a:t>
            </a:r>
            <a:r>
              <a:rPr lang="ko-KR" altLang="ko-KR" dirty="0" err="1"/>
              <a:t>based</a:t>
            </a:r>
            <a:r>
              <a:rPr lang="ko-KR" altLang="ko-KR" dirty="0"/>
              <a:t> </a:t>
            </a:r>
            <a:r>
              <a:rPr lang="ko-KR" altLang="ko-KR" dirty="0" err="1"/>
              <a:t>functional</a:t>
            </a:r>
            <a:r>
              <a:rPr lang="ko-KR" altLang="ko-KR" dirty="0"/>
              <a:t> </a:t>
            </a:r>
            <a:r>
              <a:rPr lang="ko-KR" altLang="ko-KR" dirty="0" err="1"/>
              <a:t>decomposition</a:t>
            </a:r>
            <a:r>
              <a:rPr lang="ko-KR" altLang="ko-KR" dirty="0"/>
              <a:t> of </a:t>
            </a:r>
            <a:r>
              <a:rPr lang="ko-KR" altLang="ko-KR" dirty="0" err="1"/>
              <a:t>the</a:t>
            </a:r>
            <a:r>
              <a:rPr lang="ko-KR" altLang="ko-KR" dirty="0"/>
              <a:t> </a:t>
            </a:r>
            <a:r>
              <a:rPr lang="ko-KR" altLang="ko-KR" dirty="0" err="1"/>
              <a:t>iPWR</a:t>
            </a:r>
            <a:r>
              <a:rPr lang="ko-KR" altLang="ko-KR" dirty="0"/>
              <a:t>. </a:t>
            </a: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ko-KR" dirty="0" err="1"/>
              <a:t>Stage</a:t>
            </a:r>
            <a:r>
              <a:rPr lang="ko-KR" altLang="ko-KR" dirty="0"/>
              <a:t> </a:t>
            </a:r>
            <a:r>
              <a:rPr lang="ko-KR" altLang="ko-KR" dirty="0" err="1"/>
              <a:t>two</a:t>
            </a:r>
            <a:r>
              <a:rPr lang="ko-KR" altLang="ko-KR" dirty="0"/>
              <a:t> </a:t>
            </a:r>
            <a:r>
              <a:rPr lang="ko-KR" altLang="ko-KR" dirty="0" err="1"/>
              <a:t>is</a:t>
            </a:r>
            <a:r>
              <a:rPr lang="ko-KR" altLang="ko-KR" dirty="0"/>
              <a:t> </a:t>
            </a:r>
            <a:r>
              <a:rPr lang="ko-KR" altLang="ko-KR" dirty="0" err="1"/>
              <a:t>the</a:t>
            </a:r>
            <a:r>
              <a:rPr lang="ko-KR" altLang="ko-KR" dirty="0"/>
              <a:t> </a:t>
            </a:r>
            <a:r>
              <a:rPr lang="ko-KR" altLang="ko-KR" dirty="0" err="1"/>
              <a:t>design</a:t>
            </a:r>
            <a:r>
              <a:rPr lang="ko-KR" altLang="ko-KR" dirty="0"/>
              <a:t> of </a:t>
            </a:r>
            <a:r>
              <a:rPr lang="ko-KR" altLang="ko-KR" dirty="0" err="1"/>
              <a:t>the</a:t>
            </a:r>
            <a:r>
              <a:rPr lang="ko-KR" altLang="ko-KR" dirty="0"/>
              <a:t> </a:t>
            </a:r>
            <a:r>
              <a:rPr lang="ko-KR" altLang="ko-KR" dirty="0" err="1"/>
              <a:t>hierarchical</a:t>
            </a:r>
            <a:r>
              <a:rPr lang="ko-KR" altLang="ko-KR" dirty="0"/>
              <a:t> </a:t>
            </a:r>
            <a:r>
              <a:rPr lang="ko-KR" altLang="ko-KR" dirty="0" err="1"/>
              <a:t>multi-agent</a:t>
            </a:r>
            <a:r>
              <a:rPr lang="ko-KR" altLang="ko-KR" dirty="0"/>
              <a:t> </a:t>
            </a:r>
            <a:r>
              <a:rPr lang="ko-KR" altLang="ko-KR" dirty="0" err="1"/>
              <a:t>reinforcement</a:t>
            </a:r>
            <a:r>
              <a:rPr lang="ko-KR" altLang="ko-KR" dirty="0"/>
              <a:t> </a:t>
            </a:r>
            <a:r>
              <a:rPr lang="ko-KR" altLang="ko-KR" dirty="0" err="1"/>
              <a:t>learning</a:t>
            </a:r>
            <a:r>
              <a:rPr lang="ko-KR" altLang="ko-KR" dirty="0"/>
              <a:t> </a:t>
            </a:r>
            <a:r>
              <a:rPr lang="ko-KR" altLang="ko-KR" dirty="0" err="1"/>
              <a:t>framework</a:t>
            </a:r>
            <a:r>
              <a:rPr lang="ko-KR" altLang="ko-KR" dirty="0"/>
              <a:t>. </a:t>
            </a:r>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ko-KR" altLang="ko-KR" dirty="0" err="1"/>
              <a:t>Stage</a:t>
            </a:r>
            <a:r>
              <a:rPr lang="ko-KR" altLang="ko-KR" dirty="0"/>
              <a:t> </a:t>
            </a:r>
            <a:r>
              <a:rPr lang="ko-KR" altLang="ko-KR" dirty="0" err="1"/>
              <a:t>three</a:t>
            </a:r>
            <a:r>
              <a:rPr lang="ko-KR" altLang="ko-KR" dirty="0"/>
              <a:t> </a:t>
            </a:r>
            <a:r>
              <a:rPr lang="ko-KR" altLang="ko-KR" dirty="0" err="1"/>
              <a:t>is</a:t>
            </a:r>
            <a:r>
              <a:rPr lang="ko-KR" altLang="ko-KR" dirty="0"/>
              <a:t> </a:t>
            </a:r>
            <a:r>
              <a:rPr lang="ko-KR" altLang="ko-KR" dirty="0" err="1"/>
              <a:t>the</a:t>
            </a:r>
            <a:r>
              <a:rPr lang="ko-KR" altLang="ko-KR" dirty="0"/>
              <a:t> </a:t>
            </a:r>
            <a:r>
              <a:rPr lang="ko-KR" altLang="ko-KR" dirty="0" err="1"/>
              <a:t>construction</a:t>
            </a:r>
            <a:r>
              <a:rPr lang="ko-KR" altLang="ko-KR" dirty="0"/>
              <a:t> of </a:t>
            </a:r>
            <a:r>
              <a:rPr lang="ko-KR" altLang="ko-KR" dirty="0" err="1"/>
              <a:t>a</a:t>
            </a:r>
            <a:r>
              <a:rPr lang="ko-KR" altLang="ko-KR" dirty="0"/>
              <a:t> </a:t>
            </a:r>
            <a:r>
              <a:rPr lang="ko-KR" altLang="ko-KR" dirty="0" err="1"/>
              <a:t>parallel</a:t>
            </a:r>
            <a:r>
              <a:rPr lang="ko-KR" altLang="ko-KR" dirty="0"/>
              <a:t> </a:t>
            </a:r>
            <a:r>
              <a:rPr lang="ko-KR" altLang="ko-KR" dirty="0" err="1"/>
              <a:t>simulation</a:t>
            </a:r>
            <a:r>
              <a:rPr lang="ko-KR" altLang="ko-KR" dirty="0"/>
              <a:t> </a:t>
            </a:r>
            <a:r>
              <a:rPr lang="ko-KR" altLang="ko-KR" dirty="0" err="1"/>
              <a:t>platform</a:t>
            </a:r>
            <a:r>
              <a:rPr lang="ko-KR" altLang="ko-KR" dirty="0"/>
              <a:t>, and </a:t>
            </a:r>
            <a:r>
              <a:rPr lang="ko-KR" altLang="ko-KR" dirty="0" err="1"/>
              <a:t>stage</a:t>
            </a:r>
            <a:r>
              <a:rPr lang="ko-KR" altLang="ko-KR" dirty="0"/>
              <a:t> </a:t>
            </a:r>
            <a:r>
              <a:rPr lang="ko-KR" altLang="ko-KR" dirty="0" err="1"/>
              <a:t>four</a:t>
            </a:r>
            <a:r>
              <a:rPr lang="ko-KR" altLang="ko-KR" dirty="0"/>
              <a:t> </a:t>
            </a:r>
            <a:r>
              <a:rPr lang="ko-KR" altLang="ko-KR" dirty="0" err="1"/>
              <a:t>is</a:t>
            </a:r>
            <a:r>
              <a:rPr lang="ko-KR" altLang="ko-KR" dirty="0"/>
              <a:t> </a:t>
            </a:r>
            <a:r>
              <a:rPr lang="ko-KR" altLang="ko-KR" dirty="0" err="1"/>
              <a:t>training</a:t>
            </a:r>
            <a:r>
              <a:rPr lang="ko-KR" altLang="ko-KR" dirty="0"/>
              <a:t> and </a:t>
            </a:r>
            <a:r>
              <a:rPr lang="ko-KR" altLang="ko-KR" dirty="0" err="1"/>
              <a:t>performance</a:t>
            </a:r>
            <a:r>
              <a:rPr lang="ko-KR" altLang="ko-KR" dirty="0"/>
              <a:t> </a:t>
            </a:r>
            <a:r>
              <a:rPr lang="ko-KR" altLang="ko-KR" dirty="0" err="1"/>
              <a:t>evaluation</a:t>
            </a:r>
            <a:r>
              <a:rPr lang="ko-KR" altLang="ko-KR" dirty="0"/>
              <a:t>. </a:t>
            </a:r>
            <a:r>
              <a:rPr lang="ko-KR" altLang="ko-KR" dirty="0" err="1"/>
              <a:t>In</a:t>
            </a:r>
            <a:r>
              <a:rPr lang="ko-KR" altLang="ko-KR" dirty="0"/>
              <a:t> </a:t>
            </a:r>
            <a:r>
              <a:rPr lang="ko-KR" altLang="ko-KR" dirty="0" err="1"/>
              <a:t>the</a:t>
            </a:r>
            <a:r>
              <a:rPr lang="ko-KR" altLang="ko-KR" dirty="0"/>
              <a:t> </a:t>
            </a:r>
            <a:r>
              <a:rPr lang="ko-KR" altLang="ko-KR" dirty="0" err="1"/>
              <a:t>talk</a:t>
            </a:r>
            <a:r>
              <a:rPr lang="ko-KR" altLang="ko-KR" dirty="0"/>
              <a:t>, </a:t>
            </a:r>
            <a:r>
              <a:rPr lang="ko-KR" altLang="ko-KR" dirty="0" err="1"/>
              <a:t>stages</a:t>
            </a:r>
            <a:r>
              <a:rPr lang="ko-KR" altLang="ko-KR" dirty="0"/>
              <a:t> </a:t>
            </a:r>
            <a:r>
              <a:rPr lang="ko-KR" altLang="ko-KR" dirty="0" err="1"/>
              <a:t>three</a:t>
            </a:r>
            <a:r>
              <a:rPr lang="ko-KR" altLang="ko-KR" dirty="0"/>
              <a:t> and </a:t>
            </a:r>
            <a:r>
              <a:rPr lang="ko-KR" altLang="ko-KR" dirty="0" err="1"/>
              <a:t>four</a:t>
            </a:r>
            <a:r>
              <a:rPr lang="ko-KR" altLang="ko-KR" dirty="0"/>
              <a:t> </a:t>
            </a:r>
            <a:r>
              <a:rPr lang="ko-KR" altLang="ko-KR" dirty="0" err="1"/>
              <a:t>are</a:t>
            </a:r>
            <a:r>
              <a:rPr lang="ko-KR" altLang="ko-KR" dirty="0"/>
              <a:t> </a:t>
            </a:r>
            <a:r>
              <a:rPr lang="ko-KR" altLang="ko-KR" dirty="0" err="1"/>
              <a:t>presented</a:t>
            </a:r>
            <a:r>
              <a:rPr lang="ko-KR" altLang="ko-KR" dirty="0"/>
              <a:t> </a:t>
            </a:r>
            <a:r>
              <a:rPr lang="ko-KR" altLang="ko-KR" dirty="0" err="1"/>
              <a:t>together</a:t>
            </a:r>
            <a:r>
              <a:rPr lang="ko-KR" altLang="ko-KR" dirty="0"/>
              <a:t> </a:t>
            </a:r>
            <a:r>
              <a:rPr lang="ko-KR" altLang="ko-KR" dirty="0" err="1"/>
              <a:t>in</a:t>
            </a:r>
            <a:r>
              <a:rPr lang="ko-KR" altLang="ko-KR" dirty="0"/>
              <a:t> </a:t>
            </a:r>
            <a:r>
              <a:rPr lang="ko-KR" altLang="ko-KR" dirty="0" err="1"/>
              <a:t>the</a:t>
            </a:r>
            <a:r>
              <a:rPr lang="ko-KR" altLang="ko-KR" dirty="0"/>
              <a:t> </a:t>
            </a:r>
            <a:r>
              <a:rPr lang="ko-KR" altLang="ko-KR" dirty="0" err="1"/>
              <a:t>Training</a:t>
            </a:r>
            <a:r>
              <a:rPr lang="ko-KR" altLang="ko-KR" dirty="0"/>
              <a:t> and </a:t>
            </a:r>
            <a:r>
              <a:rPr lang="ko-KR" altLang="ko-KR" dirty="0" err="1"/>
              <a:t>Results</a:t>
            </a:r>
            <a:r>
              <a:rPr lang="ko-KR" altLang="ko-KR" dirty="0"/>
              <a:t> </a:t>
            </a:r>
            <a:r>
              <a:rPr lang="ko-KR" altLang="ko-KR" dirty="0" err="1"/>
              <a:t>section</a:t>
            </a:r>
            <a:r>
              <a:rPr lang="ko-KR" altLang="ko-KR" dirty="0"/>
              <a:t>. The </a:t>
            </a:r>
            <a:r>
              <a:rPr lang="ko-KR" altLang="ko-KR" dirty="0" err="1"/>
              <a:t>two</a:t>
            </a:r>
            <a:r>
              <a:rPr lang="ko-KR" altLang="ko-KR" dirty="0"/>
              <a:t> </a:t>
            </a:r>
            <a:r>
              <a:rPr lang="ko-KR" altLang="ko-KR" dirty="0" err="1"/>
              <a:t>key</a:t>
            </a:r>
            <a:r>
              <a:rPr lang="ko-KR" altLang="ko-KR" dirty="0"/>
              <a:t> </a:t>
            </a:r>
            <a:r>
              <a:rPr lang="ko-KR" altLang="ko-KR" dirty="0" err="1"/>
              <a:t>ideas</a:t>
            </a:r>
            <a:r>
              <a:rPr lang="ko-KR" altLang="ko-KR" dirty="0"/>
              <a:t> </a:t>
            </a:r>
            <a:r>
              <a:rPr lang="ko-KR" altLang="ko-KR" dirty="0" err="1"/>
              <a:t>running</a:t>
            </a:r>
            <a:r>
              <a:rPr lang="ko-KR" altLang="ko-KR" dirty="0"/>
              <a:t> </a:t>
            </a:r>
            <a:r>
              <a:rPr lang="ko-KR" altLang="ko-KR" dirty="0" err="1"/>
              <a:t>through</a:t>
            </a:r>
            <a:r>
              <a:rPr lang="ko-KR" altLang="ko-KR" dirty="0"/>
              <a:t> </a:t>
            </a:r>
            <a:r>
              <a:rPr lang="ko-KR" altLang="ko-KR" dirty="0" err="1"/>
              <a:t>all</a:t>
            </a:r>
            <a:r>
              <a:rPr lang="ko-KR" altLang="ko-KR" dirty="0"/>
              <a:t> of </a:t>
            </a:r>
            <a:r>
              <a:rPr lang="ko-KR" altLang="ko-KR" dirty="0" err="1"/>
              <a:t>this</a:t>
            </a:r>
            <a:r>
              <a:rPr lang="ko-KR" altLang="ko-KR" dirty="0"/>
              <a:t> </a:t>
            </a:r>
            <a:r>
              <a:rPr lang="ko-KR" altLang="ko-KR" dirty="0" err="1"/>
              <a:t>are</a:t>
            </a:r>
            <a:r>
              <a:rPr lang="ko-KR" altLang="ko-KR" dirty="0"/>
              <a:t> </a:t>
            </a:r>
            <a:r>
              <a:rPr lang="ko-KR" altLang="ko-KR" dirty="0" err="1"/>
              <a:t>the</a:t>
            </a:r>
            <a:r>
              <a:rPr lang="ko-KR" altLang="ko-KR" dirty="0"/>
              <a:t> </a:t>
            </a:r>
            <a:r>
              <a:rPr lang="ko-KR" altLang="ko-KR" dirty="0" err="1"/>
              <a:t>diagnosis-independent</a:t>
            </a:r>
            <a:r>
              <a:rPr lang="ko-KR" altLang="ko-KR" dirty="0"/>
              <a:t> </a:t>
            </a:r>
            <a:r>
              <a:rPr lang="ko-KR" altLang="ko-KR" dirty="0" err="1"/>
              <a:t>self-recovery</a:t>
            </a:r>
            <a:r>
              <a:rPr lang="ko-KR" altLang="ko-KR" dirty="0"/>
              <a:t> </a:t>
            </a:r>
            <a:r>
              <a:rPr lang="ko-KR" altLang="ko-KR" dirty="0" err="1"/>
              <a:t>concept</a:t>
            </a:r>
            <a:r>
              <a:rPr lang="ko-KR" altLang="ko-KR" dirty="0"/>
              <a:t>, and </a:t>
            </a:r>
            <a:r>
              <a:rPr lang="ko-KR" altLang="ko-KR" dirty="0" err="1"/>
              <a:t>the</a:t>
            </a:r>
            <a:r>
              <a:rPr lang="ko-KR" altLang="ko-KR" dirty="0"/>
              <a:t> </a:t>
            </a:r>
            <a:r>
              <a:rPr lang="ko-KR" altLang="ko-KR" dirty="0" err="1"/>
              <a:t>quantitative</a:t>
            </a:r>
            <a:r>
              <a:rPr lang="ko-KR" altLang="ko-KR" dirty="0"/>
              <a:t> </a:t>
            </a:r>
            <a:r>
              <a:rPr lang="ko-KR" altLang="ko-KR" dirty="0" err="1"/>
              <a:t>use</a:t>
            </a:r>
            <a:r>
              <a:rPr lang="ko-KR" altLang="ko-KR" dirty="0"/>
              <a:t> of </a:t>
            </a:r>
            <a:r>
              <a:rPr lang="ko-KR" altLang="ko-KR" dirty="0" err="1"/>
              <a:t>the</a:t>
            </a:r>
            <a:r>
              <a:rPr lang="ko-KR" altLang="ko-KR" dirty="0"/>
              <a:t> </a:t>
            </a:r>
            <a:r>
              <a:rPr lang="ko-KR" altLang="ko-KR" dirty="0" err="1"/>
              <a:t>abstraction</a:t>
            </a:r>
            <a:r>
              <a:rPr lang="ko-KR" altLang="ko-KR" dirty="0"/>
              <a:t> </a:t>
            </a:r>
            <a:r>
              <a:rPr lang="ko-KR" altLang="ko-KR" dirty="0" err="1"/>
              <a:t>hierarchy</a:t>
            </a:r>
            <a:r>
              <a:rPr lang="ko-KR" altLang="ko-KR" dirty="0"/>
              <a:t> </a:t>
            </a:r>
            <a:r>
              <a:rPr lang="ko-KR" altLang="ko-KR" dirty="0" err="1"/>
              <a:t>as</a:t>
            </a:r>
            <a:r>
              <a:rPr lang="ko-KR" altLang="ko-KR" dirty="0"/>
              <a:t> </a:t>
            </a:r>
            <a:r>
              <a:rPr lang="ko-KR" altLang="ko-KR" dirty="0" err="1"/>
              <a:t>a</a:t>
            </a:r>
            <a:r>
              <a:rPr lang="ko-KR" altLang="ko-KR" dirty="0"/>
              <a:t> </a:t>
            </a:r>
            <a:r>
              <a:rPr lang="ko-KR" altLang="ko-KR" dirty="0" err="1"/>
              <a:t>learning</a:t>
            </a:r>
            <a:r>
              <a:rPr lang="ko-KR" altLang="ko-KR" dirty="0"/>
              <a:t> </a:t>
            </a:r>
            <a:r>
              <a:rPr lang="ko-KR" altLang="ko-KR" dirty="0" err="1"/>
              <a:t>signal</a:t>
            </a:r>
            <a:r>
              <a:rPr lang="ko-KR" altLang="ko-KR" dirty="0"/>
              <a:t>.</a:t>
            </a:r>
            <a:endParaRPr lang="ko-KR" altLang="en-US" dirty="0"/>
          </a:p>
        </p:txBody>
      </p:sp>
      <p:sp>
        <p:nvSpPr>
          <p:cNvPr id="4" name="슬라이드 번호 개체 틀 3">
            <a:extLst>
              <a:ext uri="{FF2B5EF4-FFF2-40B4-BE49-F238E27FC236}">
                <a16:creationId xmlns:a16="http://schemas.microsoft.com/office/drawing/2014/main" id="{D713F2D2-51B8-C9CF-374A-5EC6607A388F}"/>
              </a:ext>
            </a:extLst>
          </p:cNvPr>
          <p:cNvSpPr>
            <a:spLocks noGrp="1"/>
          </p:cNvSpPr>
          <p:nvPr>
            <p:ph type="sldNum" sz="quarter" idx="10"/>
          </p:nvPr>
        </p:nvSpPr>
        <p:spPr/>
        <p:txBody>
          <a:bodyPr/>
          <a:lstStyle/>
          <a:p>
            <a:fld id="{FEF5B15E-7FC0-4E0C-92BC-83FE38EC4896}" type="slidenum">
              <a:rPr lang="ko-KR" altLang="en-US" smtClean="0"/>
              <a:t>9</a:t>
            </a:fld>
            <a:endParaRPr lang="ko-KR" altLang="en-US"/>
          </a:p>
        </p:txBody>
      </p:sp>
    </p:spTree>
    <p:extLst>
      <p:ext uri="{BB962C8B-B14F-4D97-AF65-F5344CB8AC3E}">
        <p14:creationId xmlns:p14="http://schemas.microsoft.com/office/powerpoint/2010/main" val="112484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915969F9-375C-4379-BF5F-AA13C436C065}"/>
              </a:ext>
            </a:extLst>
          </p:cNvPr>
          <p:cNvSpPr/>
          <p:nvPr userDrawn="1"/>
        </p:nvSpPr>
        <p:spPr>
          <a:xfrm>
            <a:off x="1" y="0"/>
            <a:ext cx="12192000" cy="6858001"/>
          </a:xfrm>
          <a:prstGeom prst="rect">
            <a:avLst/>
          </a:prstGeom>
          <a:solidFill>
            <a:srgbClr val="F7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98BE7F0F-598C-42AD-83D0-27B8E8DAF070}"/>
              </a:ext>
            </a:extLst>
          </p:cNvPr>
          <p:cNvSpPr>
            <a:spLocks noGrp="1"/>
          </p:cNvSpPr>
          <p:nvPr>
            <p:ph type="ctrTitle"/>
          </p:nvPr>
        </p:nvSpPr>
        <p:spPr>
          <a:xfrm>
            <a:off x="1524000" y="1122363"/>
            <a:ext cx="9144000" cy="2387600"/>
          </a:xfrm>
        </p:spPr>
        <p:txBody>
          <a:bodyPr anchor="b"/>
          <a:lstStyle>
            <a:lvl1pPr algn="ctr">
              <a:defRPr sz="6000">
                <a:latin typeface="HY헤드라인M" panose="02030600000101010101" pitchFamily="18" charset="-127"/>
                <a:ea typeface="HY헤드라인M" panose="02030600000101010101" pitchFamily="18" charset="-127"/>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15484BD3-D36C-4885-A372-D130CFC417B5}"/>
              </a:ext>
            </a:extLst>
          </p:cNvPr>
          <p:cNvSpPr>
            <a:spLocks noGrp="1"/>
          </p:cNvSpPr>
          <p:nvPr>
            <p:ph type="subTitle" idx="1"/>
          </p:nvPr>
        </p:nvSpPr>
        <p:spPr>
          <a:xfrm>
            <a:off x="1524000" y="3602038"/>
            <a:ext cx="9144000" cy="569912"/>
          </a:xfrm>
        </p:spPr>
        <p:txBody>
          <a:bodyPr/>
          <a:lstStyle>
            <a:lvl1pPr marL="0" indent="0" algn="ctr">
              <a:buNone/>
              <a:defRPr sz="2400">
                <a:latin typeface="HY헤드라인M" panose="02030600000101010101" pitchFamily="18" charset="-127"/>
                <a:ea typeface="HY헤드라인M" panose="02030600000101010101" pitchFamily="18" charset="-12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p>
        </p:txBody>
      </p:sp>
      <p:pic>
        <p:nvPicPr>
          <p:cNvPr id="6" name="그림 5">
            <a:extLst>
              <a:ext uri="{FF2B5EF4-FFF2-40B4-BE49-F238E27FC236}">
                <a16:creationId xmlns:a16="http://schemas.microsoft.com/office/drawing/2014/main" id="{5FC6FE01-F500-47DC-989B-7DB8FBCCA4C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53097" y="182521"/>
            <a:ext cx="1056968" cy="293602"/>
          </a:xfrm>
          <a:prstGeom prst="rect">
            <a:avLst/>
          </a:prstGeom>
        </p:spPr>
      </p:pic>
      <p:pic>
        <p:nvPicPr>
          <p:cNvPr id="7" name="그림 6">
            <a:extLst>
              <a:ext uri="{FF2B5EF4-FFF2-40B4-BE49-F238E27FC236}">
                <a16:creationId xmlns:a16="http://schemas.microsoft.com/office/drawing/2014/main" id="{96FBC87F-2B82-4C2D-817C-53744F5F839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460887" y="191979"/>
            <a:ext cx="871877" cy="268904"/>
          </a:xfrm>
          <a:prstGeom prst="rect">
            <a:avLst/>
          </a:prstGeom>
        </p:spPr>
      </p:pic>
      <p:pic>
        <p:nvPicPr>
          <p:cNvPr id="9" name="그림 8">
            <a:extLst>
              <a:ext uri="{FF2B5EF4-FFF2-40B4-BE49-F238E27FC236}">
                <a16:creationId xmlns:a16="http://schemas.microsoft.com/office/drawing/2014/main" id="{F0E7CA8C-588E-457B-A45C-92E6718646F8}"/>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571" b="88571" l="9211" r="93421">
                        <a14:foregroundMark x1="28947" y1="60000" x2="28947" y2="60000"/>
                        <a14:foregroundMark x1="93421" y1="48571" x2="93421" y2="48571"/>
                        <a14:backgroundMark x1="56579" y1="40000" x2="56579" y2="40000"/>
                        <a14:backgroundMark x1="84211" y1="45714" x2="84211" y2="45714"/>
                      </a14:backgroundRemoval>
                    </a14:imgEffect>
                  </a14:imgLayer>
                </a14:imgProps>
              </a:ext>
            </a:extLst>
          </a:blip>
          <a:stretch>
            <a:fillRect/>
          </a:stretch>
        </p:blipFill>
        <p:spPr>
          <a:xfrm>
            <a:off x="10451775" y="166412"/>
            <a:ext cx="639422" cy="294471"/>
          </a:xfrm>
          <a:prstGeom prst="rect">
            <a:avLst/>
          </a:prstGeom>
        </p:spPr>
      </p:pic>
    </p:spTree>
    <p:extLst>
      <p:ext uri="{BB962C8B-B14F-4D97-AF65-F5344CB8AC3E}">
        <p14:creationId xmlns:p14="http://schemas.microsoft.com/office/powerpoint/2010/main" val="3928429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37024FD-5F0B-4CA6-A570-E1B27B6DA31E}"/>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40C43CEE-F66B-4824-B548-10DA93FFA7EC}"/>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BF2A3348-2BD2-47BD-9007-5A9B00C62A91}"/>
              </a:ext>
            </a:extLst>
          </p:cNvPr>
          <p:cNvSpPr>
            <a:spLocks noGrp="1"/>
          </p:cNvSpPr>
          <p:nvPr>
            <p:ph type="dt" sz="half" idx="10"/>
          </p:nvPr>
        </p:nvSpPr>
        <p:spPr/>
        <p:txBody>
          <a:bodyPr/>
          <a:lstStyle/>
          <a:p>
            <a:fld id="{CFAF721D-478E-4C67-8CE9-34F2949C7DC1}" type="datetime1">
              <a:rPr lang="ko-KR" altLang="en-US" smtClean="0"/>
              <a:t>2026. 7. 21.</a:t>
            </a:fld>
            <a:endParaRPr lang="ko-KR" altLang="en-US"/>
          </a:p>
        </p:txBody>
      </p:sp>
      <p:sp>
        <p:nvSpPr>
          <p:cNvPr id="5" name="바닥글 개체 틀 4">
            <a:extLst>
              <a:ext uri="{FF2B5EF4-FFF2-40B4-BE49-F238E27FC236}">
                <a16:creationId xmlns:a16="http://schemas.microsoft.com/office/drawing/2014/main" id="{3DDBE37B-EDC9-4419-974E-4087F403467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DC5EC01F-F3E0-4537-9A7A-B6AE29676215}"/>
              </a:ext>
            </a:extLst>
          </p:cNvPr>
          <p:cNvSpPr>
            <a:spLocks noGrp="1"/>
          </p:cNvSpPr>
          <p:nvPr>
            <p:ph type="sldNum" sz="quarter" idx="12"/>
          </p:nvPr>
        </p:nvSpPr>
        <p:spPr/>
        <p:txBody>
          <a:bodyPr/>
          <a:lstStyle/>
          <a:p>
            <a:fld id="{93315963-03A2-4A10-9019-04D551739C5B}" type="slidenum">
              <a:rPr lang="ko-KR" altLang="en-US" smtClean="0"/>
              <a:t>‹#›</a:t>
            </a:fld>
            <a:endParaRPr lang="ko-KR" altLang="en-US"/>
          </a:p>
        </p:txBody>
      </p:sp>
    </p:spTree>
    <p:extLst>
      <p:ext uri="{BB962C8B-B14F-4D97-AF65-F5344CB8AC3E}">
        <p14:creationId xmlns:p14="http://schemas.microsoft.com/office/powerpoint/2010/main" val="331689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687A880-F792-4219-914F-812A4B6C9B9B}"/>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97DF0884-D86B-434B-A373-798B4FF58406}"/>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7D8B090F-9E9C-48D0-8F22-B6B3B9BEBCCB}"/>
              </a:ext>
            </a:extLst>
          </p:cNvPr>
          <p:cNvSpPr>
            <a:spLocks noGrp="1"/>
          </p:cNvSpPr>
          <p:nvPr>
            <p:ph type="dt" sz="half" idx="10"/>
          </p:nvPr>
        </p:nvSpPr>
        <p:spPr/>
        <p:txBody>
          <a:bodyPr/>
          <a:lstStyle/>
          <a:p>
            <a:fld id="{E28459E8-BE8B-47F8-B757-6CA72714C96C}" type="datetime1">
              <a:rPr lang="ko-KR" altLang="en-US" smtClean="0"/>
              <a:t>2026. 7. 21.</a:t>
            </a:fld>
            <a:endParaRPr lang="ko-KR" altLang="en-US"/>
          </a:p>
        </p:txBody>
      </p:sp>
      <p:sp>
        <p:nvSpPr>
          <p:cNvPr id="5" name="바닥글 개체 틀 4">
            <a:extLst>
              <a:ext uri="{FF2B5EF4-FFF2-40B4-BE49-F238E27FC236}">
                <a16:creationId xmlns:a16="http://schemas.microsoft.com/office/drawing/2014/main" id="{3EF9D4A1-9529-4075-9ADE-E7188AAD316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38817FA-205B-478E-A4C6-12D06D8628E8}"/>
              </a:ext>
            </a:extLst>
          </p:cNvPr>
          <p:cNvSpPr>
            <a:spLocks noGrp="1"/>
          </p:cNvSpPr>
          <p:nvPr>
            <p:ph type="sldNum" sz="quarter" idx="12"/>
          </p:nvPr>
        </p:nvSpPr>
        <p:spPr/>
        <p:txBody>
          <a:bodyPr/>
          <a:lstStyle/>
          <a:p>
            <a:fld id="{93315963-03A2-4A10-9019-04D551739C5B}" type="slidenum">
              <a:rPr lang="ko-KR" altLang="en-US" smtClean="0"/>
              <a:t>‹#›</a:t>
            </a:fld>
            <a:endParaRPr lang="ko-KR" altLang="en-US"/>
          </a:p>
        </p:txBody>
      </p:sp>
    </p:spTree>
    <p:extLst>
      <p:ext uri="{BB962C8B-B14F-4D97-AF65-F5344CB8AC3E}">
        <p14:creationId xmlns:p14="http://schemas.microsoft.com/office/powerpoint/2010/main" val="125997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DDFA5A3-E2F5-408B-929C-6865E04D71FB}"/>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3D8E9502-9281-468F-BE79-FBBAEDB0B0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8E723663-D148-409A-9B3E-2BFB35ADF498}"/>
              </a:ext>
            </a:extLst>
          </p:cNvPr>
          <p:cNvSpPr>
            <a:spLocks noGrp="1"/>
          </p:cNvSpPr>
          <p:nvPr>
            <p:ph type="dt" sz="half" idx="10"/>
          </p:nvPr>
        </p:nvSpPr>
        <p:spPr/>
        <p:txBody>
          <a:bodyPr/>
          <a:lstStyle/>
          <a:p>
            <a:fld id="{FA123159-6768-426C-81B0-46978E474D43}" type="datetime1">
              <a:rPr lang="ko-KR" altLang="en-US" smtClean="0"/>
              <a:t>2026. 7. 21.</a:t>
            </a:fld>
            <a:endParaRPr lang="ko-KR" altLang="en-US"/>
          </a:p>
        </p:txBody>
      </p:sp>
      <p:sp>
        <p:nvSpPr>
          <p:cNvPr id="5" name="바닥글 개체 틀 4">
            <a:extLst>
              <a:ext uri="{FF2B5EF4-FFF2-40B4-BE49-F238E27FC236}">
                <a16:creationId xmlns:a16="http://schemas.microsoft.com/office/drawing/2014/main" id="{1E55CD2A-567E-41E7-9E98-8B40ED409BC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82E5012-3CB2-4B0F-AAE8-D427520F2F7D}"/>
              </a:ext>
            </a:extLst>
          </p:cNvPr>
          <p:cNvSpPr>
            <a:spLocks noGrp="1"/>
          </p:cNvSpPr>
          <p:nvPr>
            <p:ph type="sldNum" sz="quarter" idx="12"/>
          </p:nvPr>
        </p:nvSpPr>
        <p:spPr/>
        <p:txBody>
          <a:bodyPr/>
          <a:lstStyle/>
          <a:p>
            <a:fld id="{A29ABACA-D3DD-47C9-A91D-26E2C48B4F29}" type="slidenum">
              <a:rPr lang="ko-KR" altLang="en-US" smtClean="0"/>
              <a:t>‹#›</a:t>
            </a:fld>
            <a:endParaRPr lang="ko-KR" altLang="en-US"/>
          </a:p>
        </p:txBody>
      </p:sp>
    </p:spTree>
    <p:extLst>
      <p:ext uri="{BB962C8B-B14F-4D97-AF65-F5344CB8AC3E}">
        <p14:creationId xmlns:p14="http://schemas.microsoft.com/office/powerpoint/2010/main" val="777313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3AD3F59-AF42-407E-8552-DAB89DF1FDD0}"/>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D7303003-1DD7-4EF3-93F9-C8C9A0DA6632}"/>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35AE32FE-A391-4556-A88E-12264772E9FB}"/>
              </a:ext>
            </a:extLst>
          </p:cNvPr>
          <p:cNvSpPr>
            <a:spLocks noGrp="1"/>
          </p:cNvSpPr>
          <p:nvPr>
            <p:ph type="dt" sz="half" idx="10"/>
          </p:nvPr>
        </p:nvSpPr>
        <p:spPr/>
        <p:txBody>
          <a:bodyPr/>
          <a:lstStyle/>
          <a:p>
            <a:fld id="{B7CCE51C-A6CA-415E-BB95-1D7FA441D329}" type="datetime1">
              <a:rPr lang="ko-KR" altLang="en-US" smtClean="0"/>
              <a:t>2026. 7. 21.</a:t>
            </a:fld>
            <a:endParaRPr lang="ko-KR" altLang="en-US"/>
          </a:p>
        </p:txBody>
      </p:sp>
      <p:sp>
        <p:nvSpPr>
          <p:cNvPr id="5" name="바닥글 개체 틀 4">
            <a:extLst>
              <a:ext uri="{FF2B5EF4-FFF2-40B4-BE49-F238E27FC236}">
                <a16:creationId xmlns:a16="http://schemas.microsoft.com/office/drawing/2014/main" id="{963F7C72-F09B-49F7-B4B1-CD438D647D35}"/>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A18B47D-C048-4322-8F7E-DD7861499DE2}"/>
              </a:ext>
            </a:extLst>
          </p:cNvPr>
          <p:cNvSpPr>
            <a:spLocks noGrp="1"/>
          </p:cNvSpPr>
          <p:nvPr>
            <p:ph type="sldNum" sz="quarter" idx="12"/>
          </p:nvPr>
        </p:nvSpPr>
        <p:spPr/>
        <p:txBody>
          <a:bodyPr/>
          <a:lstStyle/>
          <a:p>
            <a:fld id="{A29ABACA-D3DD-47C9-A91D-26E2C48B4F29}" type="slidenum">
              <a:rPr lang="ko-KR" altLang="en-US" smtClean="0"/>
              <a:t>‹#›</a:t>
            </a:fld>
            <a:endParaRPr lang="ko-KR" altLang="en-US"/>
          </a:p>
        </p:txBody>
      </p:sp>
    </p:spTree>
    <p:extLst>
      <p:ext uri="{BB962C8B-B14F-4D97-AF65-F5344CB8AC3E}">
        <p14:creationId xmlns:p14="http://schemas.microsoft.com/office/powerpoint/2010/main" val="1341180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A498213-C171-41AD-A818-7DD278465A91}"/>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229D8283-9FB9-47B6-8CC5-C6B86BF659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63BB32CE-FAD5-445E-A74B-F286DE8BCCE1}"/>
              </a:ext>
            </a:extLst>
          </p:cNvPr>
          <p:cNvSpPr>
            <a:spLocks noGrp="1"/>
          </p:cNvSpPr>
          <p:nvPr>
            <p:ph type="dt" sz="half" idx="10"/>
          </p:nvPr>
        </p:nvSpPr>
        <p:spPr/>
        <p:txBody>
          <a:bodyPr/>
          <a:lstStyle/>
          <a:p>
            <a:fld id="{2EA9A2E8-0D7A-43A8-A831-5CACBE1462F5}" type="datetime1">
              <a:rPr lang="ko-KR" altLang="en-US" smtClean="0"/>
              <a:t>2026. 7. 21.</a:t>
            </a:fld>
            <a:endParaRPr lang="ko-KR" altLang="en-US"/>
          </a:p>
        </p:txBody>
      </p:sp>
      <p:sp>
        <p:nvSpPr>
          <p:cNvPr id="5" name="바닥글 개체 틀 4">
            <a:extLst>
              <a:ext uri="{FF2B5EF4-FFF2-40B4-BE49-F238E27FC236}">
                <a16:creationId xmlns:a16="http://schemas.microsoft.com/office/drawing/2014/main" id="{C3395944-223A-4E12-8CC6-6D53BA820CD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C9308B67-7C9E-4370-82A0-5BD479E1DE85}"/>
              </a:ext>
            </a:extLst>
          </p:cNvPr>
          <p:cNvSpPr>
            <a:spLocks noGrp="1"/>
          </p:cNvSpPr>
          <p:nvPr>
            <p:ph type="sldNum" sz="quarter" idx="12"/>
          </p:nvPr>
        </p:nvSpPr>
        <p:spPr/>
        <p:txBody>
          <a:bodyPr/>
          <a:lstStyle/>
          <a:p>
            <a:fld id="{A29ABACA-D3DD-47C9-A91D-26E2C48B4F29}" type="slidenum">
              <a:rPr lang="ko-KR" altLang="en-US" smtClean="0"/>
              <a:t>‹#›</a:t>
            </a:fld>
            <a:endParaRPr lang="ko-KR" altLang="en-US"/>
          </a:p>
        </p:txBody>
      </p:sp>
    </p:spTree>
    <p:extLst>
      <p:ext uri="{BB962C8B-B14F-4D97-AF65-F5344CB8AC3E}">
        <p14:creationId xmlns:p14="http://schemas.microsoft.com/office/powerpoint/2010/main" val="82443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BC7D4F-24D1-46C5-A77F-078298ED6FB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32687592-5C4A-48BD-93E4-073EF857D0AD}"/>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A4A27EF8-3785-4DA1-8F8F-D016DA4BF006}"/>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FCA4203F-D8CC-4002-A5D8-006C1D7CB7E9}"/>
              </a:ext>
            </a:extLst>
          </p:cNvPr>
          <p:cNvSpPr>
            <a:spLocks noGrp="1"/>
          </p:cNvSpPr>
          <p:nvPr>
            <p:ph type="dt" sz="half" idx="10"/>
          </p:nvPr>
        </p:nvSpPr>
        <p:spPr/>
        <p:txBody>
          <a:bodyPr/>
          <a:lstStyle/>
          <a:p>
            <a:fld id="{C8B4CFA0-AAAB-478E-9E8D-E2B9B8BC4F99}" type="datetime1">
              <a:rPr lang="ko-KR" altLang="en-US" smtClean="0"/>
              <a:t>2026. 7. 21.</a:t>
            </a:fld>
            <a:endParaRPr lang="ko-KR" altLang="en-US"/>
          </a:p>
        </p:txBody>
      </p:sp>
      <p:sp>
        <p:nvSpPr>
          <p:cNvPr id="6" name="바닥글 개체 틀 5">
            <a:extLst>
              <a:ext uri="{FF2B5EF4-FFF2-40B4-BE49-F238E27FC236}">
                <a16:creationId xmlns:a16="http://schemas.microsoft.com/office/drawing/2014/main" id="{3D5814B7-B75F-4319-86E2-DF483D53C42C}"/>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339FCCB1-D1B8-4843-972E-E26F2C3AB1D7}"/>
              </a:ext>
            </a:extLst>
          </p:cNvPr>
          <p:cNvSpPr>
            <a:spLocks noGrp="1"/>
          </p:cNvSpPr>
          <p:nvPr>
            <p:ph type="sldNum" sz="quarter" idx="12"/>
          </p:nvPr>
        </p:nvSpPr>
        <p:spPr/>
        <p:txBody>
          <a:bodyPr/>
          <a:lstStyle/>
          <a:p>
            <a:fld id="{A29ABACA-D3DD-47C9-A91D-26E2C48B4F29}" type="slidenum">
              <a:rPr lang="ko-KR" altLang="en-US" smtClean="0"/>
              <a:t>‹#›</a:t>
            </a:fld>
            <a:endParaRPr lang="ko-KR" altLang="en-US"/>
          </a:p>
        </p:txBody>
      </p:sp>
    </p:spTree>
    <p:extLst>
      <p:ext uri="{BB962C8B-B14F-4D97-AF65-F5344CB8AC3E}">
        <p14:creationId xmlns:p14="http://schemas.microsoft.com/office/powerpoint/2010/main" val="1639565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76D5EEA-6F84-44A4-8E69-C8E2733439CE}"/>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6CEF16CD-C178-43F5-BFBD-26E142577A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4ABFE8E1-311E-4D5A-A046-CFDE8E99234F}"/>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1A461785-0E91-45FD-949E-0CF378513B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E02F5B17-1D74-4917-86E2-5C01E4BC8124}"/>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B4C59D0A-0A65-4DB4-862C-67B92764928E}"/>
              </a:ext>
            </a:extLst>
          </p:cNvPr>
          <p:cNvSpPr>
            <a:spLocks noGrp="1"/>
          </p:cNvSpPr>
          <p:nvPr>
            <p:ph type="dt" sz="half" idx="10"/>
          </p:nvPr>
        </p:nvSpPr>
        <p:spPr/>
        <p:txBody>
          <a:bodyPr/>
          <a:lstStyle/>
          <a:p>
            <a:fld id="{87DEA95A-E2BF-40AC-93CE-3EAA5F22999F}" type="datetime1">
              <a:rPr lang="ko-KR" altLang="en-US" smtClean="0"/>
              <a:t>2026. 7. 21.</a:t>
            </a:fld>
            <a:endParaRPr lang="ko-KR" altLang="en-US"/>
          </a:p>
        </p:txBody>
      </p:sp>
      <p:sp>
        <p:nvSpPr>
          <p:cNvPr id="8" name="바닥글 개체 틀 7">
            <a:extLst>
              <a:ext uri="{FF2B5EF4-FFF2-40B4-BE49-F238E27FC236}">
                <a16:creationId xmlns:a16="http://schemas.microsoft.com/office/drawing/2014/main" id="{F2A5D83F-6ABE-4414-8EE1-4320538C596D}"/>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7082E8CB-8003-45AA-9B82-16C9B8B1C6A0}"/>
              </a:ext>
            </a:extLst>
          </p:cNvPr>
          <p:cNvSpPr>
            <a:spLocks noGrp="1"/>
          </p:cNvSpPr>
          <p:nvPr>
            <p:ph type="sldNum" sz="quarter" idx="12"/>
          </p:nvPr>
        </p:nvSpPr>
        <p:spPr/>
        <p:txBody>
          <a:bodyPr/>
          <a:lstStyle/>
          <a:p>
            <a:fld id="{A29ABACA-D3DD-47C9-A91D-26E2C48B4F29}" type="slidenum">
              <a:rPr lang="ko-KR" altLang="en-US" smtClean="0"/>
              <a:t>‹#›</a:t>
            </a:fld>
            <a:endParaRPr lang="ko-KR" altLang="en-US"/>
          </a:p>
        </p:txBody>
      </p:sp>
    </p:spTree>
    <p:extLst>
      <p:ext uri="{BB962C8B-B14F-4D97-AF65-F5344CB8AC3E}">
        <p14:creationId xmlns:p14="http://schemas.microsoft.com/office/powerpoint/2010/main" val="1192980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09CA944-2220-4DFB-9B47-F22592C816D2}"/>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2B673E24-A013-4937-BE18-83F2E2E4E585}"/>
              </a:ext>
            </a:extLst>
          </p:cNvPr>
          <p:cNvSpPr>
            <a:spLocks noGrp="1"/>
          </p:cNvSpPr>
          <p:nvPr>
            <p:ph type="dt" sz="half" idx="10"/>
          </p:nvPr>
        </p:nvSpPr>
        <p:spPr/>
        <p:txBody>
          <a:bodyPr/>
          <a:lstStyle/>
          <a:p>
            <a:fld id="{12DCA1EB-27C9-474F-9AD0-93ED9D7D0DF5}" type="datetime1">
              <a:rPr lang="ko-KR" altLang="en-US" smtClean="0"/>
              <a:t>2026. 7. 21.</a:t>
            </a:fld>
            <a:endParaRPr lang="ko-KR" altLang="en-US"/>
          </a:p>
        </p:txBody>
      </p:sp>
      <p:sp>
        <p:nvSpPr>
          <p:cNvPr id="4" name="바닥글 개체 틀 3">
            <a:extLst>
              <a:ext uri="{FF2B5EF4-FFF2-40B4-BE49-F238E27FC236}">
                <a16:creationId xmlns:a16="http://schemas.microsoft.com/office/drawing/2014/main" id="{AFBE47CA-B158-4FBE-BE86-AEFDDA0E849D}"/>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A39348F4-33C1-44C1-A97E-0579AA22FD59}"/>
              </a:ext>
            </a:extLst>
          </p:cNvPr>
          <p:cNvSpPr>
            <a:spLocks noGrp="1"/>
          </p:cNvSpPr>
          <p:nvPr>
            <p:ph type="sldNum" sz="quarter" idx="12"/>
          </p:nvPr>
        </p:nvSpPr>
        <p:spPr/>
        <p:txBody>
          <a:bodyPr/>
          <a:lstStyle/>
          <a:p>
            <a:fld id="{A29ABACA-D3DD-47C9-A91D-26E2C48B4F29}" type="slidenum">
              <a:rPr lang="ko-KR" altLang="en-US" smtClean="0"/>
              <a:t>‹#›</a:t>
            </a:fld>
            <a:endParaRPr lang="ko-KR" altLang="en-US"/>
          </a:p>
        </p:txBody>
      </p:sp>
    </p:spTree>
    <p:extLst>
      <p:ext uri="{BB962C8B-B14F-4D97-AF65-F5344CB8AC3E}">
        <p14:creationId xmlns:p14="http://schemas.microsoft.com/office/powerpoint/2010/main" val="4110338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060D22EC-16F8-485E-80EA-DBC13472FEA8}"/>
              </a:ext>
            </a:extLst>
          </p:cNvPr>
          <p:cNvSpPr>
            <a:spLocks noGrp="1"/>
          </p:cNvSpPr>
          <p:nvPr>
            <p:ph type="dt" sz="half" idx="10"/>
          </p:nvPr>
        </p:nvSpPr>
        <p:spPr/>
        <p:txBody>
          <a:bodyPr/>
          <a:lstStyle/>
          <a:p>
            <a:fld id="{1BBBB71E-0BA6-4C36-A87E-049CB495365B}" type="datetime1">
              <a:rPr lang="ko-KR" altLang="en-US" smtClean="0"/>
              <a:t>2026. 7. 21.</a:t>
            </a:fld>
            <a:endParaRPr lang="ko-KR" altLang="en-US"/>
          </a:p>
        </p:txBody>
      </p:sp>
      <p:sp>
        <p:nvSpPr>
          <p:cNvPr id="3" name="바닥글 개체 틀 2">
            <a:extLst>
              <a:ext uri="{FF2B5EF4-FFF2-40B4-BE49-F238E27FC236}">
                <a16:creationId xmlns:a16="http://schemas.microsoft.com/office/drawing/2014/main" id="{66142F1D-4026-41B9-BF1E-9F6C09974AA3}"/>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0F74B233-8CD2-4AAB-A93C-2E28AE91F4A4}"/>
              </a:ext>
            </a:extLst>
          </p:cNvPr>
          <p:cNvSpPr>
            <a:spLocks noGrp="1"/>
          </p:cNvSpPr>
          <p:nvPr>
            <p:ph type="sldNum" sz="quarter" idx="12"/>
          </p:nvPr>
        </p:nvSpPr>
        <p:spPr/>
        <p:txBody>
          <a:bodyPr/>
          <a:lstStyle/>
          <a:p>
            <a:fld id="{A29ABACA-D3DD-47C9-A91D-26E2C48B4F29}" type="slidenum">
              <a:rPr lang="ko-KR" altLang="en-US" smtClean="0"/>
              <a:t>‹#›</a:t>
            </a:fld>
            <a:endParaRPr lang="ko-KR" altLang="en-US"/>
          </a:p>
        </p:txBody>
      </p:sp>
    </p:spTree>
    <p:extLst>
      <p:ext uri="{BB962C8B-B14F-4D97-AF65-F5344CB8AC3E}">
        <p14:creationId xmlns:p14="http://schemas.microsoft.com/office/powerpoint/2010/main" val="844487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27D32E-9A4A-4BB5-8E18-814DC8557464}"/>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E1B08191-FDB7-4ED4-BEBD-880A2AABA1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B9339528-F9F0-4933-8B75-BAC7881D6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EABA7512-6AA6-4595-9D06-A3913712865D}"/>
              </a:ext>
            </a:extLst>
          </p:cNvPr>
          <p:cNvSpPr>
            <a:spLocks noGrp="1"/>
          </p:cNvSpPr>
          <p:nvPr>
            <p:ph type="dt" sz="half" idx="10"/>
          </p:nvPr>
        </p:nvSpPr>
        <p:spPr/>
        <p:txBody>
          <a:bodyPr/>
          <a:lstStyle/>
          <a:p>
            <a:fld id="{EFDDDBF9-16A3-4E2A-9626-DEA813AE278E}" type="datetime1">
              <a:rPr lang="ko-KR" altLang="en-US" smtClean="0"/>
              <a:t>2026. 7. 21.</a:t>
            </a:fld>
            <a:endParaRPr lang="ko-KR" altLang="en-US"/>
          </a:p>
        </p:txBody>
      </p:sp>
      <p:sp>
        <p:nvSpPr>
          <p:cNvPr id="6" name="바닥글 개체 틀 5">
            <a:extLst>
              <a:ext uri="{FF2B5EF4-FFF2-40B4-BE49-F238E27FC236}">
                <a16:creationId xmlns:a16="http://schemas.microsoft.com/office/drawing/2014/main" id="{5F1E266F-FC4C-4318-8DDF-91D7B404621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B2EF6BA-9537-40DB-95AD-1FCE73D91E37}"/>
              </a:ext>
            </a:extLst>
          </p:cNvPr>
          <p:cNvSpPr>
            <a:spLocks noGrp="1"/>
          </p:cNvSpPr>
          <p:nvPr>
            <p:ph type="sldNum" sz="quarter" idx="12"/>
          </p:nvPr>
        </p:nvSpPr>
        <p:spPr/>
        <p:txBody>
          <a:bodyPr/>
          <a:lstStyle/>
          <a:p>
            <a:fld id="{A29ABACA-D3DD-47C9-A91D-26E2C48B4F29}" type="slidenum">
              <a:rPr lang="ko-KR" altLang="en-US" smtClean="0"/>
              <a:t>‹#›</a:t>
            </a:fld>
            <a:endParaRPr lang="ko-KR" altLang="en-US"/>
          </a:p>
        </p:txBody>
      </p:sp>
    </p:spTree>
    <p:extLst>
      <p:ext uri="{BB962C8B-B14F-4D97-AF65-F5344CB8AC3E}">
        <p14:creationId xmlns:p14="http://schemas.microsoft.com/office/powerpoint/2010/main" val="2635318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7EBF74-6E7D-4A0E-A2E4-22D6F4B4C65F}"/>
              </a:ext>
            </a:extLst>
          </p:cNvPr>
          <p:cNvSpPr>
            <a:spLocks noGrp="1"/>
          </p:cNvSpPr>
          <p:nvPr>
            <p:ph type="title"/>
          </p:nvPr>
        </p:nvSpPr>
        <p:spPr>
          <a:xfrm>
            <a:off x="542925" y="198249"/>
            <a:ext cx="10515600" cy="584001"/>
          </a:xfrm>
        </p:spPr>
        <p:txBody>
          <a:bodyPr>
            <a:noAutofit/>
          </a:bodyPr>
          <a:lstStyle>
            <a:lvl1pPr>
              <a:defRPr sz="3600" b="1">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2EA057F9-568D-4987-8469-AC9891B2300B}"/>
              </a:ext>
            </a:extLst>
          </p:cNvPr>
          <p:cNvSpPr>
            <a:spLocks noGrp="1"/>
          </p:cNvSpPr>
          <p:nvPr>
            <p:ph idx="1" hasCustomPrompt="1"/>
          </p:nvPr>
        </p:nvSpPr>
        <p:spPr>
          <a:xfrm>
            <a:off x="542925" y="1253331"/>
            <a:ext cx="10515600" cy="4351338"/>
          </a:xfrm>
        </p:spPr>
        <p:txBody>
          <a:bodyPr/>
          <a:lstStyle>
            <a:lvl1pPr marL="360000" indent="-360000">
              <a:buClr>
                <a:schemeClr val="accent1">
                  <a:lumMod val="50000"/>
                </a:schemeClr>
              </a:buClr>
              <a:buFont typeface="Wingdings" panose="05000000000000000000" pitchFamily="2" charset="2"/>
              <a:buChar char="v"/>
              <a:defRPr sz="2400" b="1">
                <a:solidFill>
                  <a:schemeClr val="accent1">
                    <a:lumMod val="50000"/>
                  </a:schemeClr>
                </a:solidFill>
                <a:latin typeface="Segoe UI Semibold" panose="020B0702040204020203" pitchFamily="34" charset="0"/>
                <a:ea typeface="맑은 고딕" panose="020B0503020000020004" pitchFamily="50" charset="-127"/>
                <a:cs typeface="Segoe UI Semibold" panose="020B0702040204020203" pitchFamily="34" charset="0"/>
              </a:defRPr>
            </a:lvl1pPr>
            <a:lvl2pPr marL="685800" indent="-228600">
              <a:buClr>
                <a:schemeClr val="accent1">
                  <a:lumMod val="50000"/>
                </a:schemeClr>
              </a:buClr>
              <a:buFont typeface="Wingdings" panose="05000000000000000000" pitchFamily="2" charset="2"/>
              <a:buChar char="v"/>
              <a:defRPr>
                <a:latin typeface="Segoe UI Semibold" panose="020B0702040204020203" pitchFamily="34" charset="0"/>
                <a:ea typeface="HY그래픽M" panose="02030600000101010101" pitchFamily="18" charset="-127"/>
                <a:cs typeface="Segoe UI Semibold" panose="020B0702040204020203" pitchFamily="34" charset="0"/>
              </a:defRPr>
            </a:lvl2pPr>
            <a:lvl3pPr marL="1143000" indent="-228600">
              <a:buClr>
                <a:schemeClr val="accent1">
                  <a:lumMod val="50000"/>
                </a:schemeClr>
              </a:buClr>
              <a:buFont typeface="Wingdings" panose="05000000000000000000" pitchFamily="2" charset="2"/>
              <a:buChar char="v"/>
              <a:defRPr>
                <a:latin typeface="Segoe UI Semibold" panose="020B0702040204020203" pitchFamily="34" charset="0"/>
                <a:ea typeface="HY그래픽M" panose="02030600000101010101" pitchFamily="18" charset="-127"/>
                <a:cs typeface="Segoe UI Semibold" panose="020B0702040204020203" pitchFamily="34" charset="0"/>
              </a:defRPr>
            </a:lvl3pPr>
            <a:lvl4pPr marL="1600200" indent="-228600">
              <a:buClr>
                <a:schemeClr val="accent1">
                  <a:lumMod val="50000"/>
                </a:schemeClr>
              </a:buClr>
              <a:buFont typeface="Wingdings" panose="05000000000000000000" pitchFamily="2" charset="2"/>
              <a:buChar char="v"/>
              <a:defRPr>
                <a:latin typeface="Segoe UI Semibold" panose="020B0702040204020203" pitchFamily="34" charset="0"/>
                <a:ea typeface="HY그래픽M" panose="02030600000101010101" pitchFamily="18" charset="-127"/>
                <a:cs typeface="Segoe UI Semibold" panose="020B0702040204020203" pitchFamily="34" charset="0"/>
              </a:defRPr>
            </a:lvl4pPr>
            <a:lvl5pPr marL="2057400" indent="-228600">
              <a:buClr>
                <a:schemeClr val="accent1">
                  <a:lumMod val="50000"/>
                </a:schemeClr>
              </a:buClr>
              <a:buFont typeface="Wingdings" panose="05000000000000000000" pitchFamily="2" charset="2"/>
              <a:buChar char="v"/>
              <a:defRPr>
                <a:latin typeface="Segoe UI Semibold" panose="020B0702040204020203" pitchFamily="34" charset="0"/>
                <a:ea typeface="HY그래픽M" panose="02030600000101010101" pitchFamily="18" charset="-127"/>
                <a:cs typeface="Segoe UI Semibold" panose="020B0702040204020203" pitchFamily="34" charset="0"/>
              </a:defRPr>
            </a:lvl5pPr>
          </a:lstStyle>
          <a:p>
            <a:pPr lvl="0"/>
            <a:r>
              <a:rPr lang="ko-KR" altLang="en-US" dirty="0"/>
              <a:t> 마스터 텍스트 스타일을 편집하려면 클릭</a:t>
            </a:r>
          </a:p>
          <a:p>
            <a:pPr lvl="1"/>
            <a:r>
              <a:rPr lang="ko-KR" altLang="en-US" dirty="0"/>
              <a:t>두 번째 수준</a:t>
            </a:r>
          </a:p>
          <a:p>
            <a:pPr lvl="2"/>
            <a:r>
              <a:rPr lang="ko-KR" altLang="en-US" dirty="0"/>
              <a:t>세 번째 수준</a:t>
            </a:r>
          </a:p>
          <a:p>
            <a:pPr lvl="3"/>
            <a:r>
              <a:rPr lang="ko-KR" altLang="en-US" dirty="0"/>
              <a:t>네 번째 수준</a:t>
            </a:r>
          </a:p>
          <a:p>
            <a:pPr lvl="4"/>
            <a:r>
              <a:rPr lang="ko-KR" altLang="en-US" dirty="0"/>
              <a:t>다섯 번째 수준</a:t>
            </a:r>
          </a:p>
        </p:txBody>
      </p:sp>
      <p:sp>
        <p:nvSpPr>
          <p:cNvPr id="4" name="날짜 개체 틀 3">
            <a:extLst>
              <a:ext uri="{FF2B5EF4-FFF2-40B4-BE49-F238E27FC236}">
                <a16:creationId xmlns:a16="http://schemas.microsoft.com/office/drawing/2014/main" id="{575A0C1C-EE57-4534-A900-0C30979BC636}"/>
              </a:ext>
            </a:extLst>
          </p:cNvPr>
          <p:cNvSpPr>
            <a:spLocks noGrp="1"/>
          </p:cNvSpPr>
          <p:nvPr>
            <p:ph type="dt" sz="half" idx="10"/>
          </p:nvPr>
        </p:nvSpPr>
        <p:spPr>
          <a:xfrm>
            <a:off x="428625" y="6285111"/>
            <a:ext cx="2743200" cy="365125"/>
          </a:xfrm>
        </p:spPr>
        <p:txBody>
          <a:bodyPr/>
          <a:lstStyle/>
          <a:p>
            <a:fld id="{758895D2-5D6A-4794-B38D-8E21A7008E35}" type="datetime1">
              <a:rPr lang="ko-KR" altLang="en-US" smtClean="0"/>
              <a:t>2026. 7. 21.</a:t>
            </a:fld>
            <a:endParaRPr lang="ko-KR" altLang="en-US"/>
          </a:p>
        </p:txBody>
      </p:sp>
      <p:sp>
        <p:nvSpPr>
          <p:cNvPr id="6" name="슬라이드 번호 개체 틀 5">
            <a:extLst>
              <a:ext uri="{FF2B5EF4-FFF2-40B4-BE49-F238E27FC236}">
                <a16:creationId xmlns:a16="http://schemas.microsoft.com/office/drawing/2014/main" id="{EDFE3B9E-E482-486B-BEBB-6F53946DC8AC}"/>
              </a:ext>
            </a:extLst>
          </p:cNvPr>
          <p:cNvSpPr>
            <a:spLocks noGrp="1"/>
          </p:cNvSpPr>
          <p:nvPr>
            <p:ph type="sldNum" sz="quarter" idx="12"/>
          </p:nvPr>
        </p:nvSpPr>
        <p:spPr>
          <a:xfrm>
            <a:off x="9448800" y="6467673"/>
            <a:ext cx="2743200" cy="365125"/>
          </a:xfrm>
        </p:spPr>
        <p:txBody>
          <a:bodyPr/>
          <a:lstStyle/>
          <a:p>
            <a:fld id="{93315963-03A2-4A10-9019-04D551739C5B}" type="slidenum">
              <a:rPr lang="ko-KR" altLang="en-US" smtClean="0"/>
              <a:t>‹#›</a:t>
            </a:fld>
            <a:endParaRPr lang="ko-KR" altLang="en-US"/>
          </a:p>
        </p:txBody>
      </p:sp>
      <p:sp>
        <p:nvSpPr>
          <p:cNvPr id="7" name="직사각형 6">
            <a:extLst>
              <a:ext uri="{FF2B5EF4-FFF2-40B4-BE49-F238E27FC236}">
                <a16:creationId xmlns:a16="http://schemas.microsoft.com/office/drawing/2014/main" id="{D097215A-C20C-414C-A5A2-B218FF29E8CA}"/>
              </a:ext>
            </a:extLst>
          </p:cNvPr>
          <p:cNvSpPr/>
          <p:nvPr userDrawn="1"/>
        </p:nvSpPr>
        <p:spPr>
          <a:xfrm>
            <a:off x="330994" y="834245"/>
            <a:ext cx="11530012" cy="3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pic>
        <p:nvPicPr>
          <p:cNvPr id="8" name="그림 7">
            <a:extLst>
              <a:ext uri="{FF2B5EF4-FFF2-40B4-BE49-F238E27FC236}">
                <a16:creationId xmlns:a16="http://schemas.microsoft.com/office/drawing/2014/main" id="{544B7DB0-5822-4E2F-A4E3-2C5115725E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7494" y="217374"/>
            <a:ext cx="1274506" cy="354029"/>
          </a:xfrm>
          <a:prstGeom prst="rect">
            <a:avLst/>
          </a:prstGeom>
        </p:spPr>
      </p:pic>
    </p:spTree>
    <p:extLst>
      <p:ext uri="{BB962C8B-B14F-4D97-AF65-F5344CB8AC3E}">
        <p14:creationId xmlns:p14="http://schemas.microsoft.com/office/powerpoint/2010/main" val="1338246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C1C2CB-45D6-4F48-9EF0-E396F765B6BC}"/>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444E8CD7-9F7A-4216-9DE0-03C47CCD20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CA5BE492-8289-48BC-AF96-EC0AA7571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37B4D1CE-6718-4ECA-A1F5-61BC7820E1C4}"/>
              </a:ext>
            </a:extLst>
          </p:cNvPr>
          <p:cNvSpPr>
            <a:spLocks noGrp="1"/>
          </p:cNvSpPr>
          <p:nvPr>
            <p:ph type="dt" sz="half" idx="10"/>
          </p:nvPr>
        </p:nvSpPr>
        <p:spPr/>
        <p:txBody>
          <a:bodyPr/>
          <a:lstStyle/>
          <a:p>
            <a:fld id="{4CC63547-6989-449B-8B96-390A31728DE2}" type="datetime1">
              <a:rPr lang="ko-KR" altLang="en-US" smtClean="0"/>
              <a:t>2026. 7. 21.</a:t>
            </a:fld>
            <a:endParaRPr lang="ko-KR" altLang="en-US"/>
          </a:p>
        </p:txBody>
      </p:sp>
      <p:sp>
        <p:nvSpPr>
          <p:cNvPr id="6" name="바닥글 개체 틀 5">
            <a:extLst>
              <a:ext uri="{FF2B5EF4-FFF2-40B4-BE49-F238E27FC236}">
                <a16:creationId xmlns:a16="http://schemas.microsoft.com/office/drawing/2014/main" id="{0A2EBF0F-75B4-4E27-B7A3-EE79418CA78C}"/>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220017F9-1AC3-4415-A64E-48B274FCAEC7}"/>
              </a:ext>
            </a:extLst>
          </p:cNvPr>
          <p:cNvSpPr>
            <a:spLocks noGrp="1"/>
          </p:cNvSpPr>
          <p:nvPr>
            <p:ph type="sldNum" sz="quarter" idx="12"/>
          </p:nvPr>
        </p:nvSpPr>
        <p:spPr/>
        <p:txBody>
          <a:bodyPr/>
          <a:lstStyle/>
          <a:p>
            <a:fld id="{A29ABACA-D3DD-47C9-A91D-26E2C48B4F29}" type="slidenum">
              <a:rPr lang="ko-KR" altLang="en-US" smtClean="0"/>
              <a:t>‹#›</a:t>
            </a:fld>
            <a:endParaRPr lang="ko-KR" altLang="en-US"/>
          </a:p>
        </p:txBody>
      </p:sp>
    </p:spTree>
    <p:extLst>
      <p:ext uri="{BB962C8B-B14F-4D97-AF65-F5344CB8AC3E}">
        <p14:creationId xmlns:p14="http://schemas.microsoft.com/office/powerpoint/2010/main" val="2542598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AD4EAB4-8723-4096-A9AD-0161CBF1C31C}"/>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76324C90-893F-44D0-BADB-32D95934EF75}"/>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71B0EE39-8D6F-4BD4-A0AA-0F7EDF20924A}"/>
              </a:ext>
            </a:extLst>
          </p:cNvPr>
          <p:cNvSpPr>
            <a:spLocks noGrp="1"/>
          </p:cNvSpPr>
          <p:nvPr>
            <p:ph type="dt" sz="half" idx="10"/>
          </p:nvPr>
        </p:nvSpPr>
        <p:spPr/>
        <p:txBody>
          <a:bodyPr/>
          <a:lstStyle/>
          <a:p>
            <a:fld id="{FF91B169-98F9-44FC-9375-A0B034EC2BF5}" type="datetime1">
              <a:rPr lang="ko-KR" altLang="en-US" smtClean="0"/>
              <a:t>2026. 7. 21.</a:t>
            </a:fld>
            <a:endParaRPr lang="ko-KR" altLang="en-US"/>
          </a:p>
        </p:txBody>
      </p:sp>
      <p:sp>
        <p:nvSpPr>
          <p:cNvPr id="5" name="바닥글 개체 틀 4">
            <a:extLst>
              <a:ext uri="{FF2B5EF4-FFF2-40B4-BE49-F238E27FC236}">
                <a16:creationId xmlns:a16="http://schemas.microsoft.com/office/drawing/2014/main" id="{838CEEBE-2E58-409F-8359-840795644AF1}"/>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7953017-862D-445E-A885-4D28B625312A}"/>
              </a:ext>
            </a:extLst>
          </p:cNvPr>
          <p:cNvSpPr>
            <a:spLocks noGrp="1"/>
          </p:cNvSpPr>
          <p:nvPr>
            <p:ph type="sldNum" sz="quarter" idx="12"/>
          </p:nvPr>
        </p:nvSpPr>
        <p:spPr/>
        <p:txBody>
          <a:bodyPr/>
          <a:lstStyle/>
          <a:p>
            <a:fld id="{A29ABACA-D3DD-47C9-A91D-26E2C48B4F29}" type="slidenum">
              <a:rPr lang="ko-KR" altLang="en-US" smtClean="0"/>
              <a:t>‹#›</a:t>
            </a:fld>
            <a:endParaRPr lang="ko-KR" altLang="en-US"/>
          </a:p>
        </p:txBody>
      </p:sp>
    </p:spTree>
    <p:extLst>
      <p:ext uri="{BB962C8B-B14F-4D97-AF65-F5344CB8AC3E}">
        <p14:creationId xmlns:p14="http://schemas.microsoft.com/office/powerpoint/2010/main" val="564381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CF8560C5-2E4E-4C71-9F4B-0B785F23D62D}"/>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0201C9D6-800B-4D08-9BFE-B200C808F944}"/>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600DC12D-E5B0-4577-9DA0-67681BFBE633}"/>
              </a:ext>
            </a:extLst>
          </p:cNvPr>
          <p:cNvSpPr>
            <a:spLocks noGrp="1"/>
          </p:cNvSpPr>
          <p:nvPr>
            <p:ph type="dt" sz="half" idx="10"/>
          </p:nvPr>
        </p:nvSpPr>
        <p:spPr/>
        <p:txBody>
          <a:bodyPr/>
          <a:lstStyle/>
          <a:p>
            <a:fld id="{1EAB33EF-AD5E-4112-9978-D82AFEBA2931}" type="datetime1">
              <a:rPr lang="ko-KR" altLang="en-US" smtClean="0"/>
              <a:t>2026. 7. 21.</a:t>
            </a:fld>
            <a:endParaRPr lang="ko-KR" altLang="en-US"/>
          </a:p>
        </p:txBody>
      </p:sp>
      <p:sp>
        <p:nvSpPr>
          <p:cNvPr id="5" name="바닥글 개체 틀 4">
            <a:extLst>
              <a:ext uri="{FF2B5EF4-FFF2-40B4-BE49-F238E27FC236}">
                <a16:creationId xmlns:a16="http://schemas.microsoft.com/office/drawing/2014/main" id="{C88A5A0D-1771-40AA-8EAD-D001E18C350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97B54FE-7C48-40AA-A74C-AB778FC7C50D}"/>
              </a:ext>
            </a:extLst>
          </p:cNvPr>
          <p:cNvSpPr>
            <a:spLocks noGrp="1"/>
          </p:cNvSpPr>
          <p:nvPr>
            <p:ph type="sldNum" sz="quarter" idx="12"/>
          </p:nvPr>
        </p:nvSpPr>
        <p:spPr/>
        <p:txBody>
          <a:bodyPr/>
          <a:lstStyle/>
          <a:p>
            <a:fld id="{A29ABACA-D3DD-47C9-A91D-26E2C48B4F29}" type="slidenum">
              <a:rPr lang="ko-KR" altLang="en-US" smtClean="0"/>
              <a:t>‹#›</a:t>
            </a:fld>
            <a:endParaRPr lang="ko-KR" altLang="en-US"/>
          </a:p>
        </p:txBody>
      </p:sp>
    </p:spTree>
    <p:extLst>
      <p:ext uri="{BB962C8B-B14F-4D97-AF65-F5344CB8AC3E}">
        <p14:creationId xmlns:p14="http://schemas.microsoft.com/office/powerpoint/2010/main" val="385412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E68630-3E50-45C6-AA5D-BA2F00336F77}"/>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5AD9A593-2B5F-45D9-8F88-545FE5DCD1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FF4F2328-DA10-4E1D-B504-D3C8D90843E3}"/>
              </a:ext>
            </a:extLst>
          </p:cNvPr>
          <p:cNvSpPr>
            <a:spLocks noGrp="1"/>
          </p:cNvSpPr>
          <p:nvPr>
            <p:ph type="dt" sz="half" idx="10"/>
          </p:nvPr>
        </p:nvSpPr>
        <p:spPr/>
        <p:txBody>
          <a:bodyPr/>
          <a:lstStyle/>
          <a:p>
            <a:fld id="{8789289C-26E7-430D-A691-F7C8B22DA528}" type="datetime1">
              <a:rPr lang="ko-KR" altLang="en-US" smtClean="0"/>
              <a:t>2026. 7. 21.</a:t>
            </a:fld>
            <a:endParaRPr lang="ko-KR" altLang="en-US"/>
          </a:p>
        </p:txBody>
      </p:sp>
      <p:sp>
        <p:nvSpPr>
          <p:cNvPr id="5" name="바닥글 개체 틀 4">
            <a:extLst>
              <a:ext uri="{FF2B5EF4-FFF2-40B4-BE49-F238E27FC236}">
                <a16:creationId xmlns:a16="http://schemas.microsoft.com/office/drawing/2014/main" id="{F75D4BEC-F0FC-40D7-B3A5-4D9DC22555C5}"/>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62F20F3-FD01-4A1C-83F6-A9CC59AE9E8D}"/>
              </a:ext>
            </a:extLst>
          </p:cNvPr>
          <p:cNvSpPr>
            <a:spLocks noGrp="1"/>
          </p:cNvSpPr>
          <p:nvPr>
            <p:ph type="sldNum" sz="quarter" idx="12"/>
          </p:nvPr>
        </p:nvSpPr>
        <p:spPr/>
        <p:txBody>
          <a:bodyPr/>
          <a:lstStyle/>
          <a:p>
            <a:fld id="{93315963-03A2-4A10-9019-04D551739C5B}" type="slidenum">
              <a:rPr lang="ko-KR" altLang="en-US" smtClean="0"/>
              <a:t>‹#›</a:t>
            </a:fld>
            <a:endParaRPr lang="ko-KR" altLang="en-US"/>
          </a:p>
        </p:txBody>
      </p:sp>
    </p:spTree>
    <p:extLst>
      <p:ext uri="{BB962C8B-B14F-4D97-AF65-F5344CB8AC3E}">
        <p14:creationId xmlns:p14="http://schemas.microsoft.com/office/powerpoint/2010/main" val="281005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454574A-7F4A-4FE7-8419-86D9CE3D13E2}"/>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BA5FAA8-4D29-470E-B5ED-05CDE3D6A08A}"/>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FB1C68E6-EF9E-4854-BA6C-9A9F455E4C1B}"/>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4322E57D-E3CF-4432-8E7D-9C5CD9A0B737}"/>
              </a:ext>
            </a:extLst>
          </p:cNvPr>
          <p:cNvSpPr>
            <a:spLocks noGrp="1"/>
          </p:cNvSpPr>
          <p:nvPr>
            <p:ph type="dt" sz="half" idx="10"/>
          </p:nvPr>
        </p:nvSpPr>
        <p:spPr/>
        <p:txBody>
          <a:bodyPr/>
          <a:lstStyle/>
          <a:p>
            <a:fld id="{B460D83B-01DF-4253-9FFF-3A0FC53F6B5E}" type="datetime1">
              <a:rPr lang="ko-KR" altLang="en-US" smtClean="0"/>
              <a:t>2026. 7. 21.</a:t>
            </a:fld>
            <a:endParaRPr lang="ko-KR" altLang="en-US"/>
          </a:p>
        </p:txBody>
      </p:sp>
      <p:sp>
        <p:nvSpPr>
          <p:cNvPr id="6" name="바닥글 개체 틀 5">
            <a:extLst>
              <a:ext uri="{FF2B5EF4-FFF2-40B4-BE49-F238E27FC236}">
                <a16:creationId xmlns:a16="http://schemas.microsoft.com/office/drawing/2014/main" id="{21636571-57ED-45F4-BCC9-555135F53C0A}"/>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AC8229B5-5A8B-491C-BF41-92B3AA1B1009}"/>
              </a:ext>
            </a:extLst>
          </p:cNvPr>
          <p:cNvSpPr>
            <a:spLocks noGrp="1"/>
          </p:cNvSpPr>
          <p:nvPr>
            <p:ph type="sldNum" sz="quarter" idx="12"/>
          </p:nvPr>
        </p:nvSpPr>
        <p:spPr/>
        <p:txBody>
          <a:bodyPr/>
          <a:lstStyle/>
          <a:p>
            <a:fld id="{93315963-03A2-4A10-9019-04D551739C5B}" type="slidenum">
              <a:rPr lang="ko-KR" altLang="en-US" smtClean="0"/>
              <a:t>‹#›</a:t>
            </a:fld>
            <a:endParaRPr lang="ko-KR" altLang="en-US"/>
          </a:p>
        </p:txBody>
      </p:sp>
    </p:spTree>
    <p:extLst>
      <p:ext uri="{BB962C8B-B14F-4D97-AF65-F5344CB8AC3E}">
        <p14:creationId xmlns:p14="http://schemas.microsoft.com/office/powerpoint/2010/main" val="148419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B5AD510-0E10-4A6F-87D6-58741958F5C5}"/>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A056D291-16AC-4961-BC49-3A4243512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B1F6B38D-1629-4487-9C18-87C70DDC6752}"/>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7786AFAB-4EFB-4E02-800C-1BFC41E64A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6D2F4134-69E7-4603-86B0-48B201662FD5}"/>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F91D122F-7D37-4B59-87A2-7218D40AE426}"/>
              </a:ext>
            </a:extLst>
          </p:cNvPr>
          <p:cNvSpPr>
            <a:spLocks noGrp="1"/>
          </p:cNvSpPr>
          <p:nvPr>
            <p:ph type="dt" sz="half" idx="10"/>
          </p:nvPr>
        </p:nvSpPr>
        <p:spPr/>
        <p:txBody>
          <a:bodyPr/>
          <a:lstStyle/>
          <a:p>
            <a:fld id="{9330CB9B-8F08-46B9-85C8-214B2F623A0F}" type="datetime1">
              <a:rPr lang="ko-KR" altLang="en-US" smtClean="0"/>
              <a:t>2026. 7. 21.</a:t>
            </a:fld>
            <a:endParaRPr lang="ko-KR" altLang="en-US"/>
          </a:p>
        </p:txBody>
      </p:sp>
      <p:sp>
        <p:nvSpPr>
          <p:cNvPr id="8" name="바닥글 개체 틀 7">
            <a:extLst>
              <a:ext uri="{FF2B5EF4-FFF2-40B4-BE49-F238E27FC236}">
                <a16:creationId xmlns:a16="http://schemas.microsoft.com/office/drawing/2014/main" id="{2B871BDB-B8F6-4975-97CA-9EBAD61E1E1F}"/>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C11C8067-9A6F-4367-9030-E75134DCF0F3}"/>
              </a:ext>
            </a:extLst>
          </p:cNvPr>
          <p:cNvSpPr>
            <a:spLocks noGrp="1"/>
          </p:cNvSpPr>
          <p:nvPr>
            <p:ph type="sldNum" sz="quarter" idx="12"/>
          </p:nvPr>
        </p:nvSpPr>
        <p:spPr/>
        <p:txBody>
          <a:bodyPr/>
          <a:lstStyle/>
          <a:p>
            <a:fld id="{93315963-03A2-4A10-9019-04D551739C5B}" type="slidenum">
              <a:rPr lang="ko-KR" altLang="en-US" smtClean="0"/>
              <a:t>‹#›</a:t>
            </a:fld>
            <a:endParaRPr lang="ko-KR" altLang="en-US"/>
          </a:p>
        </p:txBody>
      </p:sp>
    </p:spTree>
    <p:extLst>
      <p:ext uri="{BB962C8B-B14F-4D97-AF65-F5344CB8AC3E}">
        <p14:creationId xmlns:p14="http://schemas.microsoft.com/office/powerpoint/2010/main" val="85081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780F84A-2C7E-4BED-A43B-33BFA9E34214}"/>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F0389DB0-C52D-4220-8379-168AE97E74C3}"/>
              </a:ext>
            </a:extLst>
          </p:cNvPr>
          <p:cNvSpPr>
            <a:spLocks noGrp="1"/>
          </p:cNvSpPr>
          <p:nvPr>
            <p:ph type="dt" sz="half" idx="10"/>
          </p:nvPr>
        </p:nvSpPr>
        <p:spPr/>
        <p:txBody>
          <a:bodyPr/>
          <a:lstStyle/>
          <a:p>
            <a:fld id="{FB91A518-6A79-4318-A4AE-1676A34B52FD}" type="datetime1">
              <a:rPr lang="ko-KR" altLang="en-US" smtClean="0"/>
              <a:t>2026. 7. 21.</a:t>
            </a:fld>
            <a:endParaRPr lang="ko-KR" altLang="en-US"/>
          </a:p>
        </p:txBody>
      </p:sp>
      <p:sp>
        <p:nvSpPr>
          <p:cNvPr id="4" name="바닥글 개체 틀 3">
            <a:extLst>
              <a:ext uri="{FF2B5EF4-FFF2-40B4-BE49-F238E27FC236}">
                <a16:creationId xmlns:a16="http://schemas.microsoft.com/office/drawing/2014/main" id="{A6416C4A-3F66-4607-A348-4A038BEA463D}"/>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8FBC8713-3A85-453D-8C13-73EAD6473C23}"/>
              </a:ext>
            </a:extLst>
          </p:cNvPr>
          <p:cNvSpPr>
            <a:spLocks noGrp="1"/>
          </p:cNvSpPr>
          <p:nvPr>
            <p:ph type="sldNum" sz="quarter" idx="12"/>
          </p:nvPr>
        </p:nvSpPr>
        <p:spPr/>
        <p:txBody>
          <a:bodyPr/>
          <a:lstStyle/>
          <a:p>
            <a:fld id="{93315963-03A2-4A10-9019-04D551739C5B}" type="slidenum">
              <a:rPr lang="ko-KR" altLang="en-US" smtClean="0"/>
              <a:t>‹#›</a:t>
            </a:fld>
            <a:endParaRPr lang="ko-KR" altLang="en-US"/>
          </a:p>
        </p:txBody>
      </p:sp>
    </p:spTree>
    <p:extLst>
      <p:ext uri="{BB962C8B-B14F-4D97-AF65-F5344CB8AC3E}">
        <p14:creationId xmlns:p14="http://schemas.microsoft.com/office/powerpoint/2010/main" val="293164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6927220D-1C8A-48CA-907D-D29DFCCE9B32}"/>
              </a:ext>
            </a:extLst>
          </p:cNvPr>
          <p:cNvSpPr>
            <a:spLocks noGrp="1"/>
          </p:cNvSpPr>
          <p:nvPr>
            <p:ph type="dt" sz="half" idx="10"/>
          </p:nvPr>
        </p:nvSpPr>
        <p:spPr/>
        <p:txBody>
          <a:bodyPr/>
          <a:lstStyle/>
          <a:p>
            <a:fld id="{A8329E88-6CEF-4431-B07B-579E6B5D01BD}" type="datetime1">
              <a:rPr lang="ko-KR" altLang="en-US" smtClean="0"/>
              <a:t>2026. 7. 21.</a:t>
            </a:fld>
            <a:endParaRPr lang="ko-KR" altLang="en-US"/>
          </a:p>
        </p:txBody>
      </p:sp>
      <p:sp>
        <p:nvSpPr>
          <p:cNvPr id="3" name="바닥글 개체 틀 2">
            <a:extLst>
              <a:ext uri="{FF2B5EF4-FFF2-40B4-BE49-F238E27FC236}">
                <a16:creationId xmlns:a16="http://schemas.microsoft.com/office/drawing/2014/main" id="{E68D5C71-A984-47A0-8491-E9274203F13A}"/>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96931ADE-2D8E-4100-9651-ECF65B130B09}"/>
              </a:ext>
            </a:extLst>
          </p:cNvPr>
          <p:cNvSpPr>
            <a:spLocks noGrp="1"/>
          </p:cNvSpPr>
          <p:nvPr>
            <p:ph type="sldNum" sz="quarter" idx="12"/>
          </p:nvPr>
        </p:nvSpPr>
        <p:spPr/>
        <p:txBody>
          <a:bodyPr/>
          <a:lstStyle/>
          <a:p>
            <a:fld id="{93315963-03A2-4A10-9019-04D551739C5B}" type="slidenum">
              <a:rPr lang="ko-KR" altLang="en-US" smtClean="0"/>
              <a:t>‹#›</a:t>
            </a:fld>
            <a:endParaRPr lang="ko-KR" altLang="en-US"/>
          </a:p>
        </p:txBody>
      </p:sp>
    </p:spTree>
    <p:extLst>
      <p:ext uri="{BB962C8B-B14F-4D97-AF65-F5344CB8AC3E}">
        <p14:creationId xmlns:p14="http://schemas.microsoft.com/office/powerpoint/2010/main" val="48140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6B48F8E-5DD1-404D-8D93-6EE853C2806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ACD96612-4C80-49CA-A040-7035E56550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52F30B43-B177-4BB6-8805-A5BAC6624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4660A2B4-ED96-43ED-9988-10E4F5B75CA2}"/>
              </a:ext>
            </a:extLst>
          </p:cNvPr>
          <p:cNvSpPr>
            <a:spLocks noGrp="1"/>
          </p:cNvSpPr>
          <p:nvPr>
            <p:ph type="dt" sz="half" idx="10"/>
          </p:nvPr>
        </p:nvSpPr>
        <p:spPr/>
        <p:txBody>
          <a:bodyPr/>
          <a:lstStyle/>
          <a:p>
            <a:fld id="{8D5BC96B-27E6-4815-8351-800A899779EE}" type="datetime1">
              <a:rPr lang="ko-KR" altLang="en-US" smtClean="0"/>
              <a:t>2026. 7. 21.</a:t>
            </a:fld>
            <a:endParaRPr lang="ko-KR" altLang="en-US"/>
          </a:p>
        </p:txBody>
      </p:sp>
      <p:sp>
        <p:nvSpPr>
          <p:cNvPr id="6" name="바닥글 개체 틀 5">
            <a:extLst>
              <a:ext uri="{FF2B5EF4-FFF2-40B4-BE49-F238E27FC236}">
                <a16:creationId xmlns:a16="http://schemas.microsoft.com/office/drawing/2014/main" id="{BB5B8035-A3BE-4AB1-A087-3AD5AD306A0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3861EF4-8BCA-453B-87B8-DE5478836EB6}"/>
              </a:ext>
            </a:extLst>
          </p:cNvPr>
          <p:cNvSpPr>
            <a:spLocks noGrp="1"/>
          </p:cNvSpPr>
          <p:nvPr>
            <p:ph type="sldNum" sz="quarter" idx="12"/>
          </p:nvPr>
        </p:nvSpPr>
        <p:spPr/>
        <p:txBody>
          <a:bodyPr/>
          <a:lstStyle/>
          <a:p>
            <a:fld id="{93315963-03A2-4A10-9019-04D551739C5B}" type="slidenum">
              <a:rPr lang="ko-KR" altLang="en-US" smtClean="0"/>
              <a:t>‹#›</a:t>
            </a:fld>
            <a:endParaRPr lang="ko-KR" altLang="en-US"/>
          </a:p>
        </p:txBody>
      </p:sp>
    </p:spTree>
    <p:extLst>
      <p:ext uri="{BB962C8B-B14F-4D97-AF65-F5344CB8AC3E}">
        <p14:creationId xmlns:p14="http://schemas.microsoft.com/office/powerpoint/2010/main" val="9032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70B13B6-5A51-4A70-8C7A-D1AD25658D82}"/>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AD6BADE2-AEAA-4A2A-A368-FC6C42A390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7E51D54D-20C0-4FA4-82BF-176B4E8FC4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9D91100D-2EA8-4B63-B361-B1D8321B0D8C}"/>
              </a:ext>
            </a:extLst>
          </p:cNvPr>
          <p:cNvSpPr>
            <a:spLocks noGrp="1"/>
          </p:cNvSpPr>
          <p:nvPr>
            <p:ph type="dt" sz="half" idx="10"/>
          </p:nvPr>
        </p:nvSpPr>
        <p:spPr/>
        <p:txBody>
          <a:bodyPr/>
          <a:lstStyle/>
          <a:p>
            <a:fld id="{B0D591BB-C091-41B2-9AF0-C88D48A019E6}" type="datetime1">
              <a:rPr lang="ko-KR" altLang="en-US" smtClean="0"/>
              <a:t>2026. 7. 21.</a:t>
            </a:fld>
            <a:endParaRPr lang="ko-KR" altLang="en-US"/>
          </a:p>
        </p:txBody>
      </p:sp>
      <p:sp>
        <p:nvSpPr>
          <p:cNvPr id="6" name="바닥글 개체 틀 5">
            <a:extLst>
              <a:ext uri="{FF2B5EF4-FFF2-40B4-BE49-F238E27FC236}">
                <a16:creationId xmlns:a16="http://schemas.microsoft.com/office/drawing/2014/main" id="{BB2CDE09-E289-4CA8-BF6E-637CBBF726D4}"/>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A579D606-3A97-4219-B322-AE62FA95B8D0}"/>
              </a:ext>
            </a:extLst>
          </p:cNvPr>
          <p:cNvSpPr>
            <a:spLocks noGrp="1"/>
          </p:cNvSpPr>
          <p:nvPr>
            <p:ph type="sldNum" sz="quarter" idx="12"/>
          </p:nvPr>
        </p:nvSpPr>
        <p:spPr/>
        <p:txBody>
          <a:bodyPr/>
          <a:lstStyle/>
          <a:p>
            <a:fld id="{93315963-03A2-4A10-9019-04D551739C5B}" type="slidenum">
              <a:rPr lang="ko-KR" altLang="en-US" smtClean="0"/>
              <a:t>‹#›</a:t>
            </a:fld>
            <a:endParaRPr lang="ko-KR" altLang="en-US"/>
          </a:p>
        </p:txBody>
      </p:sp>
    </p:spTree>
    <p:extLst>
      <p:ext uri="{BB962C8B-B14F-4D97-AF65-F5344CB8AC3E}">
        <p14:creationId xmlns:p14="http://schemas.microsoft.com/office/powerpoint/2010/main" val="218950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35E6DC54-3A34-4174-8BD6-4AA13737C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dirty="0"/>
              <a:t>마스터 제목 스타일 편집</a:t>
            </a:r>
          </a:p>
        </p:txBody>
      </p:sp>
      <p:sp>
        <p:nvSpPr>
          <p:cNvPr id="3" name="텍스트 개체 틀 2">
            <a:extLst>
              <a:ext uri="{FF2B5EF4-FFF2-40B4-BE49-F238E27FC236}">
                <a16:creationId xmlns:a16="http://schemas.microsoft.com/office/drawing/2014/main" id="{4180EF92-16B9-4EEE-9EA2-2D081CFA3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B3B9BD56-D2B3-4B7A-940B-E38DFA3E35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46F8B-25BE-4C21-AADA-94AE8A877AD3}" type="datetime1">
              <a:rPr lang="ko-KR" altLang="en-US" smtClean="0"/>
              <a:t>2026. 7. 21.</a:t>
            </a:fld>
            <a:endParaRPr lang="ko-KR" altLang="en-US"/>
          </a:p>
        </p:txBody>
      </p:sp>
      <p:sp>
        <p:nvSpPr>
          <p:cNvPr id="5" name="바닥글 개체 틀 4">
            <a:extLst>
              <a:ext uri="{FF2B5EF4-FFF2-40B4-BE49-F238E27FC236}">
                <a16:creationId xmlns:a16="http://schemas.microsoft.com/office/drawing/2014/main" id="{9D85ADD9-C1ED-452A-A5E3-6BCB6FC2F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87A08402-9D5F-444D-BE26-130D7ABF89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15963-03A2-4A10-9019-04D551739C5B}" type="slidenum">
              <a:rPr lang="ko-KR" altLang="en-US" smtClean="0"/>
              <a:t>‹#›</a:t>
            </a:fld>
            <a:endParaRPr lang="ko-KR" altLang="en-US"/>
          </a:p>
        </p:txBody>
      </p:sp>
    </p:spTree>
    <p:extLst>
      <p:ext uri="{BB962C8B-B14F-4D97-AF65-F5344CB8AC3E}">
        <p14:creationId xmlns:p14="http://schemas.microsoft.com/office/powerpoint/2010/main" val="11560379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71632FF-612F-4AA9-9505-A003C97CBF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C681746C-A95E-470A-9711-0175B5F084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ED243DC-0B62-4D78-BF9B-5954154F01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8A592-8BA3-4D54-B95F-55F544D0995F}" type="datetime1">
              <a:rPr lang="ko-KR" altLang="en-US" smtClean="0"/>
              <a:t>2026. 7. 21.</a:t>
            </a:fld>
            <a:endParaRPr lang="ko-KR" altLang="en-US"/>
          </a:p>
        </p:txBody>
      </p:sp>
      <p:sp>
        <p:nvSpPr>
          <p:cNvPr id="5" name="바닥글 개체 틀 4">
            <a:extLst>
              <a:ext uri="{FF2B5EF4-FFF2-40B4-BE49-F238E27FC236}">
                <a16:creationId xmlns:a16="http://schemas.microsoft.com/office/drawing/2014/main" id="{73AB70D6-423D-4C3C-9B38-9CCD11E2EF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D20E8555-1BE1-41FB-87C7-874CD12321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ABACA-D3DD-47C9-A91D-26E2C48B4F29}" type="slidenum">
              <a:rPr lang="ko-KR" altLang="en-US" smtClean="0"/>
              <a:t>‹#›</a:t>
            </a:fld>
            <a:endParaRPr lang="ko-KR" altLang="en-US"/>
          </a:p>
        </p:txBody>
      </p:sp>
      <p:pic>
        <p:nvPicPr>
          <p:cNvPr id="7" name="그림 6">
            <a:extLst>
              <a:ext uri="{FF2B5EF4-FFF2-40B4-BE49-F238E27FC236}">
                <a16:creationId xmlns:a16="http://schemas.microsoft.com/office/drawing/2014/main" id="{9507D863-8467-4A51-9A91-0E361ACDBCA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68000" y="189458"/>
            <a:ext cx="1524000" cy="423333"/>
          </a:xfrm>
          <a:prstGeom prst="rect">
            <a:avLst/>
          </a:prstGeom>
        </p:spPr>
      </p:pic>
      <p:sp>
        <p:nvSpPr>
          <p:cNvPr id="8" name="직사각형 7">
            <a:extLst>
              <a:ext uri="{FF2B5EF4-FFF2-40B4-BE49-F238E27FC236}">
                <a16:creationId xmlns:a16="http://schemas.microsoft.com/office/drawing/2014/main" id="{3ED14116-98FE-41EF-85D6-6B40D1501F7F}"/>
              </a:ext>
            </a:extLst>
          </p:cNvPr>
          <p:cNvSpPr/>
          <p:nvPr userDrawn="1"/>
        </p:nvSpPr>
        <p:spPr>
          <a:xfrm>
            <a:off x="330994" y="1012045"/>
            <a:ext cx="11530012" cy="36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7360766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nuscalepower.com/products/e2-centers"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E28D79C-03D8-4EDF-BA92-96590B0FAF21}"/>
              </a:ext>
            </a:extLst>
          </p:cNvPr>
          <p:cNvSpPr>
            <a:spLocks noGrp="1"/>
          </p:cNvSpPr>
          <p:nvPr>
            <p:ph type="ctrTitle"/>
          </p:nvPr>
        </p:nvSpPr>
        <p:spPr>
          <a:xfrm>
            <a:off x="523884" y="1741985"/>
            <a:ext cx="11133241" cy="2387600"/>
          </a:xfrm>
        </p:spPr>
        <p:txBody>
          <a:bodyPr anchor="ctr">
            <a:normAutofit/>
          </a:bodyPr>
          <a:lstStyle/>
          <a:p>
            <a:pPr algn="l"/>
            <a:r>
              <a:rPr lang="en-US" altLang="ko-KR" sz="4000" b="1" dirty="0">
                <a:solidFill>
                  <a:srgbClr val="1F4E79"/>
                </a:solidFill>
                <a:latin typeface="Segoe UI Semibold" panose="020B0702040204020203" pitchFamily="34" charset="0"/>
                <a:cs typeface="Segoe UI Semibold" panose="020B0702040204020203" pitchFamily="34" charset="0"/>
              </a:rPr>
              <a:t>Resilient Operation Algorithm for Abnormal Conditions</a:t>
            </a:r>
            <a:endParaRPr lang="ko-KR" altLang="en-US" sz="4000" dirty="0">
              <a:solidFill>
                <a:srgbClr val="1F4E79"/>
              </a:solidFill>
              <a:latin typeface="HY견고딕" panose="02030600000101010101" pitchFamily="18" charset="-127"/>
              <a:ea typeface="HY견고딕" panose="02030600000101010101" pitchFamily="18" charset="-127"/>
            </a:endParaRPr>
          </a:p>
        </p:txBody>
      </p:sp>
      <p:sp>
        <p:nvSpPr>
          <p:cNvPr id="7" name="부제목 2">
            <a:extLst>
              <a:ext uri="{FF2B5EF4-FFF2-40B4-BE49-F238E27FC236}">
                <a16:creationId xmlns:a16="http://schemas.microsoft.com/office/drawing/2014/main" id="{FD03ACC7-D61D-4BB8-8422-DE3F8188B2BA}"/>
              </a:ext>
            </a:extLst>
          </p:cNvPr>
          <p:cNvSpPr txBox="1">
            <a:spLocks/>
          </p:cNvSpPr>
          <p:nvPr/>
        </p:nvSpPr>
        <p:spPr>
          <a:xfrm>
            <a:off x="523884" y="5090510"/>
            <a:ext cx="8884409" cy="1189138"/>
          </a:xfrm>
          <a:prstGeom prst="rect">
            <a:avLst/>
          </a:prstGeom>
        </p:spPr>
        <p:txBody>
          <a:bodyPr vert="horz" lIns="91440" tIns="45720" rIns="91440" bIns="45720" rtlCol="0">
            <a:noAutofit/>
          </a:bodyPr>
          <a:lstStyle>
            <a:lvl1pPr marL="0" indent="0" algn="ctr" defTabSz="914400" rtl="0" eaLnBrk="1" latinLnBrk="1" hangingPunct="1">
              <a:lnSpc>
                <a:spcPct val="90000"/>
              </a:lnSpc>
              <a:spcBef>
                <a:spcPts val="1000"/>
              </a:spcBef>
              <a:buFont typeface="Arial" panose="020B0604020202020204" pitchFamily="34" charset="0"/>
              <a:buNone/>
              <a:defRPr sz="2400" kern="1200">
                <a:solidFill>
                  <a:schemeClr val="tx1"/>
                </a:solidFill>
                <a:latin typeface="한컴 말랑말랑 Bold" panose="020F0803000000000000" pitchFamily="50" charset="-127"/>
                <a:ea typeface="한컴 말랑말랑 Bold" panose="020F0803000000000000" pitchFamily="50" charset="-127"/>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50000"/>
              </a:lnSpc>
            </a:pPr>
            <a:endParaRPr lang="en-US" altLang="ko-KR" sz="1800" dirty="0">
              <a:latin typeface="Noto Sans KR Light" panose="020B0200000000000000" pitchFamily="50" charset="-127"/>
              <a:ea typeface="Noto Sans KR Light" panose="020B0200000000000000" pitchFamily="50" charset="-127"/>
              <a:cs typeface="Segoe UI Semilight" panose="020B0402040204020203" pitchFamily="34" charset="0"/>
            </a:endParaRPr>
          </a:p>
          <a:p>
            <a:pPr algn="l">
              <a:lnSpc>
                <a:spcPct val="50000"/>
              </a:lnSpc>
            </a:pPr>
            <a:r>
              <a:rPr lang="en-US" altLang="ko-KR" sz="1800" dirty="0">
                <a:solidFill>
                  <a:schemeClr val="bg1">
                    <a:lumMod val="50000"/>
                  </a:schemeClr>
                </a:solidFill>
                <a:latin typeface="Noto Sans KR Light" panose="020B0200000000000000" pitchFamily="50" charset="-127"/>
                <a:ea typeface="Noto Sans KR Light" panose="020B0200000000000000" pitchFamily="50" charset="-127"/>
                <a:cs typeface="Segoe UI Semilight" panose="020B0402040204020203" pitchFamily="34" charset="0"/>
              </a:rPr>
              <a:t>Nuclear I&amp;C Autonomous Operation (NICA) Lab.</a:t>
            </a:r>
          </a:p>
          <a:p>
            <a:pPr algn="l">
              <a:lnSpc>
                <a:spcPct val="50000"/>
              </a:lnSpc>
            </a:pPr>
            <a:r>
              <a:rPr lang="en-US" altLang="ko-KR" sz="1800" dirty="0">
                <a:solidFill>
                  <a:schemeClr val="bg1">
                    <a:lumMod val="50000"/>
                  </a:schemeClr>
                </a:solidFill>
                <a:latin typeface="Noto Sans KR Light" panose="020B0200000000000000" pitchFamily="50" charset="-127"/>
                <a:ea typeface="Noto Sans KR Light" panose="020B0200000000000000" pitchFamily="50" charset="-127"/>
                <a:cs typeface="Segoe UI Semilight" panose="020B0402040204020203" pitchFamily="34" charset="0"/>
              </a:rPr>
              <a:t>Department of Nuclear and Quantum Engineering (</a:t>
            </a:r>
            <a:r>
              <a:rPr lang="en-US" altLang="ko-KR" sz="1800" dirty="0" err="1">
                <a:solidFill>
                  <a:schemeClr val="bg1">
                    <a:lumMod val="50000"/>
                  </a:schemeClr>
                </a:solidFill>
                <a:latin typeface="Noto Sans KR Light" panose="020B0200000000000000" pitchFamily="50" charset="-127"/>
                <a:ea typeface="Noto Sans KR Light" panose="020B0200000000000000" pitchFamily="50" charset="-127"/>
                <a:cs typeface="Segoe UI Semilight" panose="020B0402040204020203" pitchFamily="34" charset="0"/>
              </a:rPr>
              <a:t>NQe</a:t>
            </a:r>
            <a:r>
              <a:rPr lang="en-US" altLang="ko-KR" sz="1800" dirty="0">
                <a:solidFill>
                  <a:schemeClr val="bg1">
                    <a:lumMod val="50000"/>
                  </a:schemeClr>
                </a:solidFill>
                <a:latin typeface="Noto Sans KR Light" panose="020B0200000000000000" pitchFamily="50" charset="-127"/>
                <a:ea typeface="Noto Sans KR Light" panose="020B0200000000000000" pitchFamily="50" charset="-127"/>
                <a:cs typeface="Segoe UI Semilight" panose="020B0402040204020203" pitchFamily="34" charset="0"/>
              </a:rPr>
              <a:t>)</a:t>
            </a:r>
          </a:p>
          <a:p>
            <a:pPr algn="l">
              <a:lnSpc>
                <a:spcPct val="50000"/>
              </a:lnSpc>
            </a:pPr>
            <a:r>
              <a:rPr lang="en-US" altLang="ko-KR" sz="1800" dirty="0">
                <a:solidFill>
                  <a:schemeClr val="bg1">
                    <a:lumMod val="50000"/>
                  </a:schemeClr>
                </a:solidFill>
                <a:latin typeface="Noto Sans KR Light" panose="020B0200000000000000" pitchFamily="50" charset="-127"/>
                <a:ea typeface="Noto Sans KR Light" panose="020B0200000000000000" pitchFamily="50" charset="-127"/>
                <a:cs typeface="Segoe UI Semilight" panose="020B0402040204020203" pitchFamily="34" charset="0"/>
              </a:rPr>
              <a:t>Korea Advanced Institute of Science and Technology</a:t>
            </a:r>
          </a:p>
        </p:txBody>
      </p:sp>
      <p:sp>
        <p:nvSpPr>
          <p:cNvPr id="8" name="부제목 2">
            <a:extLst>
              <a:ext uri="{FF2B5EF4-FFF2-40B4-BE49-F238E27FC236}">
                <a16:creationId xmlns:a16="http://schemas.microsoft.com/office/drawing/2014/main" id="{64836996-C7D8-4886-8ABE-DAEA97802A34}"/>
              </a:ext>
            </a:extLst>
          </p:cNvPr>
          <p:cNvSpPr txBox="1">
            <a:spLocks/>
          </p:cNvSpPr>
          <p:nvPr/>
        </p:nvSpPr>
        <p:spPr>
          <a:xfrm>
            <a:off x="523884" y="4125962"/>
            <a:ext cx="8884409" cy="857601"/>
          </a:xfrm>
          <a:prstGeom prst="rect">
            <a:avLst/>
          </a:prstGeom>
        </p:spPr>
        <p:txBody>
          <a:bodyPr vert="horz" lIns="91440" tIns="45720" rIns="91440" bIns="45720" rtlCol="0">
            <a:normAutofit/>
          </a:bodyPr>
          <a:lstStyle>
            <a:lvl1pPr marL="0" indent="0" algn="ctr" defTabSz="914400" rtl="0" eaLnBrk="1" latinLnBrk="1" hangingPunct="1">
              <a:lnSpc>
                <a:spcPct val="90000"/>
              </a:lnSpc>
              <a:spcBef>
                <a:spcPts val="1000"/>
              </a:spcBef>
              <a:buFont typeface="Arial" panose="020B0604020202020204" pitchFamily="34" charset="0"/>
              <a:buNone/>
              <a:defRPr sz="2400" kern="1200">
                <a:solidFill>
                  <a:schemeClr val="tx1"/>
                </a:solidFill>
                <a:latin typeface="한컴 말랑말랑 Bold" panose="020F0803000000000000" pitchFamily="50" charset="-127"/>
                <a:ea typeface="한컴 말랑말랑 Bold" panose="020F0803000000000000" pitchFamily="50" charset="-127"/>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50000"/>
              </a:lnSpc>
            </a:pPr>
            <a:endParaRPr lang="en-US" altLang="ko-KR" sz="2000" dirty="0">
              <a:latin typeface="Segoe UI Semilight" panose="020B0402040204020203" pitchFamily="34" charset="0"/>
              <a:ea typeface="Verdana" panose="020B0604030504040204" pitchFamily="34" charset="0"/>
              <a:cs typeface="Segoe UI Semilight" panose="020B0402040204020203" pitchFamily="34" charset="0"/>
            </a:endParaRPr>
          </a:p>
          <a:p>
            <a:pPr algn="l">
              <a:lnSpc>
                <a:spcPct val="50000"/>
              </a:lnSpc>
            </a:pPr>
            <a:r>
              <a:rPr lang="en-US" altLang="ko-KR" sz="2000" dirty="0" err="1">
                <a:latin typeface="Noto Sans KR" panose="020B0200000000000000" pitchFamily="50" charset="-127"/>
                <a:ea typeface="Noto Sans KR" panose="020B0200000000000000" pitchFamily="50" charset="-127"/>
                <a:cs typeface="Segoe UI Semilight" panose="020B0402040204020203" pitchFamily="34" charset="0"/>
              </a:rPr>
              <a:t>Gwanwoo</a:t>
            </a:r>
            <a:r>
              <a:rPr lang="en-US" altLang="ko-KR" sz="2000" dirty="0">
                <a:latin typeface="Noto Sans KR" panose="020B0200000000000000" pitchFamily="50" charset="-127"/>
                <a:ea typeface="Noto Sans KR" panose="020B0200000000000000" pitchFamily="50" charset="-127"/>
                <a:cs typeface="Segoe UI Semilight" panose="020B0402040204020203" pitchFamily="34" charset="0"/>
              </a:rPr>
              <a:t> Kim, </a:t>
            </a:r>
            <a:r>
              <a:rPr lang="en-US" altLang="ko-KR" sz="2000" dirty="0" err="1">
                <a:latin typeface="Noto Sans KR" panose="020B0200000000000000" pitchFamily="50" charset="-127"/>
                <a:ea typeface="Noto Sans KR" panose="020B0200000000000000" pitchFamily="50" charset="-127"/>
                <a:cs typeface="Segoe UI Semilight" panose="020B0402040204020203" pitchFamily="34" charset="0"/>
              </a:rPr>
              <a:t>Jonghyun</a:t>
            </a:r>
            <a:r>
              <a:rPr lang="en-US" altLang="ko-KR" sz="2000" dirty="0">
                <a:latin typeface="Noto Sans KR" panose="020B0200000000000000" pitchFamily="50" charset="-127"/>
                <a:ea typeface="Noto Sans KR" panose="020B0200000000000000" pitchFamily="50" charset="-127"/>
                <a:cs typeface="Segoe UI Semilight" panose="020B0402040204020203" pitchFamily="34" charset="0"/>
              </a:rPr>
              <a:t> Kim</a:t>
            </a:r>
            <a:r>
              <a:rPr lang="ko-KR" altLang="en-US" sz="2000" baseline="30000" dirty="0">
                <a:latin typeface="Noto Sans KR" panose="020B0200000000000000" pitchFamily="50" charset="-127"/>
                <a:ea typeface="Noto Sans KR" panose="020B0200000000000000" pitchFamily="50" charset="-127"/>
                <a:cs typeface="Segoe UI Semilight" panose="020B0402040204020203" pitchFamily="34" charset="0"/>
              </a:rPr>
              <a:t>*</a:t>
            </a:r>
            <a:endParaRPr lang="en-US" altLang="ko-KR" sz="2000" dirty="0">
              <a:latin typeface="Noto Sans KR" panose="020B0200000000000000" pitchFamily="50" charset="-127"/>
              <a:ea typeface="Noto Sans KR" panose="020B0200000000000000" pitchFamily="50" charset="-127"/>
              <a:cs typeface="Segoe UI Semilight" panose="020B0402040204020203" pitchFamily="34" charset="0"/>
            </a:endParaRPr>
          </a:p>
        </p:txBody>
      </p:sp>
      <p:sp>
        <p:nvSpPr>
          <p:cNvPr id="10" name="직사각형 9">
            <a:extLst>
              <a:ext uri="{FF2B5EF4-FFF2-40B4-BE49-F238E27FC236}">
                <a16:creationId xmlns:a16="http://schemas.microsoft.com/office/drawing/2014/main" id="{8D5ECF06-D2E6-40AD-8CA7-CDCAA08A9008}"/>
              </a:ext>
            </a:extLst>
          </p:cNvPr>
          <p:cNvSpPr/>
          <p:nvPr/>
        </p:nvSpPr>
        <p:spPr>
          <a:xfrm flipV="1">
            <a:off x="0" y="1033"/>
            <a:ext cx="78685" cy="685696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 name="직선 연결선 8"/>
          <p:cNvCxnSpPr/>
          <p:nvPr/>
        </p:nvCxnSpPr>
        <p:spPr>
          <a:xfrm>
            <a:off x="431800" y="3663950"/>
            <a:ext cx="11290300"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sp>
        <p:nvSpPr>
          <p:cNvPr id="3" name="부제목 2">
            <a:extLst>
              <a:ext uri="{FF2B5EF4-FFF2-40B4-BE49-F238E27FC236}">
                <a16:creationId xmlns:a16="http://schemas.microsoft.com/office/drawing/2014/main" id="{D66ECBDB-64E2-BE6D-CD06-A5C57C8936AE}"/>
              </a:ext>
            </a:extLst>
          </p:cNvPr>
          <p:cNvSpPr txBox="1">
            <a:spLocks/>
          </p:cNvSpPr>
          <p:nvPr/>
        </p:nvSpPr>
        <p:spPr>
          <a:xfrm>
            <a:off x="525319" y="1943108"/>
            <a:ext cx="11214334" cy="373724"/>
          </a:xfrm>
          <a:prstGeom prst="rect">
            <a:avLst/>
          </a:prstGeom>
        </p:spPr>
        <p:txBody>
          <a:bodyPr vert="horz" lIns="91440" tIns="45720" rIns="91440" bIns="45720" rtlCol="0">
            <a:noAutofit/>
          </a:bodyPr>
          <a:lstStyle>
            <a:lvl1pPr marL="0" indent="0" algn="ctr" defTabSz="914400" rtl="0" eaLnBrk="1" latinLnBrk="1" hangingPunct="1">
              <a:lnSpc>
                <a:spcPct val="90000"/>
              </a:lnSpc>
              <a:spcBef>
                <a:spcPts val="1000"/>
              </a:spcBef>
              <a:buFont typeface="Arial" panose="020B0604020202020204" pitchFamily="34" charset="0"/>
              <a:buNone/>
              <a:defRPr sz="2400" kern="1200">
                <a:solidFill>
                  <a:schemeClr val="tx1"/>
                </a:solidFill>
                <a:latin typeface="한컴 말랑말랑 Bold" panose="020F0803000000000000" pitchFamily="50" charset="-127"/>
                <a:ea typeface="한컴 말랑말랑 Bold" panose="020F0803000000000000" pitchFamily="50" charset="-127"/>
                <a:cs typeface="+mn-cs"/>
              </a:defRPr>
            </a:lvl1pPr>
            <a:lvl2pPr marL="457200" indent="0" algn="ctr" defTabSz="914400" rtl="0" eaLnBrk="1" latinLnBrk="1"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1"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1"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50000"/>
              </a:lnSpc>
            </a:pPr>
            <a:r>
              <a:rPr lang="en" altLang="ko-KR" sz="1800" dirty="0">
                <a:solidFill>
                  <a:schemeClr val="bg1">
                    <a:lumMod val="50000"/>
                  </a:schemeClr>
                </a:solidFill>
                <a:latin typeface="Noto Sans KR Light" panose="020B0200000000000000" pitchFamily="50" charset="-127"/>
                <a:ea typeface="Noto Sans KR Light" panose="020B0200000000000000" pitchFamily="50" charset="-127"/>
                <a:cs typeface="Segoe UI Semilight" panose="020B0402040204020203" pitchFamily="34" charset="0"/>
              </a:rPr>
              <a:t>PSAM 18 | Pittsburgh, PA | July 22, 2026</a:t>
            </a:r>
            <a:endParaRPr lang="en-US" altLang="ko-KR" sz="1800" dirty="0">
              <a:solidFill>
                <a:schemeClr val="bg1">
                  <a:lumMod val="50000"/>
                </a:schemeClr>
              </a:solidFill>
              <a:latin typeface="Noto Sans KR Light" panose="020B0200000000000000" pitchFamily="50" charset="-127"/>
              <a:ea typeface="Noto Sans KR Light" panose="020B0200000000000000" pitchFamily="50" charset="-127"/>
              <a:cs typeface="Segoe UI Semilight" panose="020B0402040204020203" pitchFamily="34" charset="0"/>
            </a:endParaRPr>
          </a:p>
        </p:txBody>
      </p:sp>
    </p:spTree>
    <p:extLst>
      <p:ext uri="{BB962C8B-B14F-4D97-AF65-F5344CB8AC3E}">
        <p14:creationId xmlns:p14="http://schemas.microsoft.com/office/powerpoint/2010/main" val="448323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2D2F7-949E-38FD-1D79-FA2A5F026BB3}"/>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8E3EDF7A-B9A0-71F8-ECEE-4851DF1AB227}"/>
              </a:ext>
            </a:extLst>
          </p:cNvPr>
          <p:cNvSpPr>
            <a:spLocks noGrp="1"/>
          </p:cNvSpPr>
          <p:nvPr>
            <p:ph type="title"/>
          </p:nvPr>
        </p:nvSpPr>
        <p:spPr/>
        <p:txBody>
          <a:bodyPr>
            <a:normAutofit fontScale="90000"/>
          </a:bodyPr>
          <a:lstStyle/>
          <a:p>
            <a:endParaRPr lang="ko-KR" altLang="en-US"/>
          </a:p>
        </p:txBody>
      </p:sp>
      <p:sp>
        <p:nvSpPr>
          <p:cNvPr id="3" name="내용 개체 틀 2">
            <a:extLst>
              <a:ext uri="{FF2B5EF4-FFF2-40B4-BE49-F238E27FC236}">
                <a16:creationId xmlns:a16="http://schemas.microsoft.com/office/drawing/2014/main" id="{3ADC0AAF-363A-89C9-3EFF-8483CEA48054}"/>
              </a:ext>
            </a:extLst>
          </p:cNvPr>
          <p:cNvSpPr>
            <a:spLocks noGrp="1"/>
          </p:cNvSpPr>
          <p:nvPr>
            <p:ph idx="1"/>
          </p:nvPr>
        </p:nvSpPr>
        <p:spPr/>
        <p:txBody>
          <a:bodyPr/>
          <a:lstStyle/>
          <a:p>
            <a:endParaRPr lang="ko-KR" altLang="en-US"/>
          </a:p>
        </p:txBody>
      </p:sp>
      <p:sp>
        <p:nvSpPr>
          <p:cNvPr id="4" name="슬라이드 번호 개체 틀 3">
            <a:extLst>
              <a:ext uri="{FF2B5EF4-FFF2-40B4-BE49-F238E27FC236}">
                <a16:creationId xmlns:a16="http://schemas.microsoft.com/office/drawing/2014/main" id="{4C319CE5-3FFE-5F76-1D83-805963829620}"/>
              </a:ext>
            </a:extLst>
          </p:cNvPr>
          <p:cNvSpPr>
            <a:spLocks noGrp="1"/>
          </p:cNvSpPr>
          <p:nvPr>
            <p:ph type="sldNum" sz="quarter" idx="12"/>
          </p:nvPr>
        </p:nvSpPr>
        <p:spPr/>
        <p:txBody>
          <a:bodyPr/>
          <a:lstStyle/>
          <a:p>
            <a:fld id="{93315963-03A2-4A10-9019-04D551739C5B}" type="slidenum">
              <a:rPr lang="ko-KR" altLang="en-US" smtClean="0"/>
              <a:t>10</a:t>
            </a:fld>
            <a:endParaRPr lang="ko-KR" altLang="en-US"/>
          </a:p>
        </p:txBody>
      </p:sp>
      <p:sp>
        <p:nvSpPr>
          <p:cNvPr id="6" name="직사각형 5">
            <a:extLst>
              <a:ext uri="{FF2B5EF4-FFF2-40B4-BE49-F238E27FC236}">
                <a16:creationId xmlns:a16="http://schemas.microsoft.com/office/drawing/2014/main" id="{57CDF1CF-D573-77D8-8DDA-616E7E05A223}"/>
              </a:ext>
            </a:extLst>
          </p:cNvPr>
          <p:cNvSpPr/>
          <p:nvPr/>
        </p:nvSpPr>
        <p:spPr>
          <a:xfrm>
            <a:off x="0" y="5751"/>
            <a:ext cx="12192000" cy="6858001"/>
          </a:xfrm>
          <a:prstGeom prst="rect">
            <a:avLst/>
          </a:prstGeom>
          <a:solidFill>
            <a:srgbClr val="F7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C4FAEED0-A994-DAE5-092E-0E6D3986D90C}"/>
              </a:ext>
            </a:extLst>
          </p:cNvPr>
          <p:cNvSpPr txBox="1"/>
          <p:nvPr/>
        </p:nvSpPr>
        <p:spPr>
          <a:xfrm>
            <a:off x="2467191" y="3151639"/>
            <a:ext cx="7257619" cy="584775"/>
          </a:xfrm>
          <a:prstGeom prst="rect">
            <a:avLst/>
          </a:prstGeom>
          <a:noFill/>
        </p:spPr>
        <p:txBody>
          <a:bodyPr wrap="square" rtlCol="0">
            <a:spAutoFit/>
          </a:bodyPr>
          <a:lstStyle/>
          <a:p>
            <a:pPr algn="ctr"/>
            <a:r>
              <a:rPr lang="en-US" altLang="ko-KR" sz="3200" dirty="0">
                <a:solidFill>
                  <a:schemeClr val="accent5">
                    <a:lumMod val="50000"/>
                  </a:schemeClr>
                </a:solidFill>
                <a:latin typeface="HY견고딕" panose="02030600000101010101" pitchFamily="18" charset="-127"/>
                <a:ea typeface="HY견고딕" panose="02030600000101010101" pitchFamily="18" charset="-127"/>
              </a:rPr>
              <a:t>2.</a:t>
            </a:r>
            <a:r>
              <a:rPr lang="ko-KR" altLang="en-US" sz="3200" dirty="0">
                <a:solidFill>
                  <a:schemeClr val="accent5">
                    <a:lumMod val="50000"/>
                  </a:schemeClr>
                </a:solidFill>
                <a:latin typeface="HY견고딕" panose="02030600000101010101" pitchFamily="18" charset="-127"/>
                <a:ea typeface="HY견고딕" panose="02030600000101010101" pitchFamily="18" charset="-127"/>
              </a:rPr>
              <a:t> </a:t>
            </a:r>
            <a:r>
              <a:rPr lang="en-US" altLang="ko-KR" sz="3200" dirty="0" err="1">
                <a:solidFill>
                  <a:schemeClr val="accent5">
                    <a:lumMod val="50000"/>
                  </a:schemeClr>
                </a:solidFill>
                <a:latin typeface="HY견고딕" panose="02030600000101010101" pitchFamily="18" charset="-127"/>
                <a:ea typeface="HY견고딕" panose="02030600000101010101" pitchFamily="18" charset="-127"/>
              </a:rPr>
              <a:t>iPWR</a:t>
            </a:r>
            <a:r>
              <a:rPr lang="en-US" altLang="ko-KR" sz="3200" dirty="0">
                <a:solidFill>
                  <a:schemeClr val="accent5">
                    <a:lumMod val="50000"/>
                  </a:schemeClr>
                </a:solidFill>
                <a:latin typeface="HY견고딕" panose="02030600000101010101" pitchFamily="18" charset="-127"/>
                <a:ea typeface="HY견고딕" panose="02030600000101010101" pitchFamily="18" charset="-127"/>
              </a:rPr>
              <a:t> Functional Decomposition</a:t>
            </a:r>
            <a:endParaRPr lang="ko-KR" altLang="en-US" sz="3200" dirty="0">
              <a:solidFill>
                <a:schemeClr val="accent5">
                  <a:lumMod val="50000"/>
                </a:schemeClr>
              </a:solidFill>
              <a:latin typeface="HY견고딕" panose="02030600000101010101" pitchFamily="18" charset="-127"/>
              <a:ea typeface="HY견고딕" panose="02030600000101010101" pitchFamily="18" charset="-127"/>
            </a:endParaRPr>
          </a:p>
        </p:txBody>
      </p:sp>
    </p:spTree>
    <p:extLst>
      <p:ext uri="{BB962C8B-B14F-4D97-AF65-F5344CB8AC3E}">
        <p14:creationId xmlns:p14="http://schemas.microsoft.com/office/powerpoint/2010/main" val="53311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7B626-E39E-2666-03EE-405B6B18C127}"/>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F105E6FD-01CF-6A4B-EA63-CC126B20F9AB}"/>
              </a:ext>
            </a:extLst>
          </p:cNvPr>
          <p:cNvSpPr>
            <a:spLocks noGrp="1"/>
          </p:cNvSpPr>
          <p:nvPr>
            <p:ph type="sldNum" sz="quarter" idx="12"/>
          </p:nvPr>
        </p:nvSpPr>
        <p:spPr/>
        <p:txBody>
          <a:bodyPr/>
          <a:lstStyle/>
          <a:p>
            <a:fld id="{93315963-03A2-4A10-9019-04D551739C5B}" type="slidenum">
              <a:rPr lang="ko-KR" altLang="en-US" smtClean="0"/>
              <a:t>11</a:t>
            </a:fld>
            <a:endParaRPr lang="ko-KR" altLang="en-US" dirty="0"/>
          </a:p>
        </p:txBody>
      </p:sp>
      <p:sp>
        <p:nvSpPr>
          <p:cNvPr id="5" name="내용 개체 틀 2">
            <a:extLst>
              <a:ext uri="{FF2B5EF4-FFF2-40B4-BE49-F238E27FC236}">
                <a16:creationId xmlns:a16="http://schemas.microsoft.com/office/drawing/2014/main" id="{0F546A3E-F7C7-925C-487A-3F2A301F95DE}"/>
              </a:ext>
            </a:extLst>
          </p:cNvPr>
          <p:cNvSpPr>
            <a:spLocks noGrp="1"/>
          </p:cNvSpPr>
          <p:nvPr>
            <p:ph idx="1"/>
          </p:nvPr>
        </p:nvSpPr>
        <p:spPr>
          <a:xfrm>
            <a:off x="542925" y="1208881"/>
            <a:ext cx="7879556" cy="5349082"/>
          </a:xfrm>
        </p:spPr>
        <p:txBody>
          <a:bodyPr>
            <a:normAutofit/>
          </a:bodyPr>
          <a:lstStyle/>
          <a:p>
            <a:r>
              <a:rPr lang="en-US" altLang="ko-KR" dirty="0">
                <a:latin typeface="Segoe UI Semilight" panose="020B0402040204020203" pitchFamily="34" charset="0"/>
                <a:cs typeface="Segoe UI Semilight" panose="020B0402040204020203" pitchFamily="34" charset="0"/>
              </a:rPr>
              <a:t>Development of AI Methodologies for the Automation Model</a:t>
            </a:r>
          </a:p>
          <a:p>
            <a:pPr lvl="1">
              <a:lnSpc>
                <a:spcPct val="100000"/>
              </a:lnSpc>
              <a:buFont typeface="Arial" panose="020B0604020202020204" pitchFamily="34" charset="0"/>
              <a:buChar char="•"/>
            </a:pPr>
            <a:r>
              <a:rPr lang="en-US" altLang="ko-KR" sz="2000" dirty="0">
                <a:latin typeface="Segoe UI Semilight" panose="020B0402040204020203" pitchFamily="34" charset="0"/>
                <a:cs typeface="Segoe UI Semilight" panose="020B0402040204020203" pitchFamily="34" charset="0"/>
              </a:rPr>
              <a:t>Strategic Necessity of </a:t>
            </a:r>
            <a:r>
              <a:rPr lang="en-US" altLang="ko-KR" sz="2000" dirty="0">
                <a:solidFill>
                  <a:schemeClr val="accent1">
                    <a:lumMod val="75000"/>
                  </a:schemeClr>
                </a:solidFill>
                <a:latin typeface="Segoe UI Semilight" panose="020B0402040204020203" pitchFamily="34" charset="0"/>
                <a:cs typeface="Segoe UI Semilight" panose="020B0402040204020203" pitchFamily="34" charset="0"/>
              </a:rPr>
              <a:t>Abstraction Hierarchy </a:t>
            </a:r>
            <a:r>
              <a:rPr lang="en-US" altLang="ko-KR" sz="2000" dirty="0">
                <a:latin typeface="Segoe UI Semilight" panose="020B0402040204020203" pitchFamily="34" charset="0"/>
                <a:cs typeface="Segoe UI Semilight" panose="020B0402040204020203" pitchFamily="34" charset="0"/>
              </a:rPr>
              <a:t>on </a:t>
            </a:r>
            <a:r>
              <a:rPr lang="en-US" altLang="ko-KR" sz="2000" dirty="0" err="1">
                <a:latin typeface="Segoe UI Semilight" panose="020B0402040204020203" pitchFamily="34" charset="0"/>
                <a:cs typeface="Segoe UI Semilight" panose="020B0402040204020203" pitchFamily="34" charset="0"/>
              </a:rPr>
              <a:t>iPWR</a:t>
            </a:r>
            <a:r>
              <a:rPr lang="en-US" altLang="ko-KR" sz="2000" dirty="0">
                <a:latin typeface="Segoe UI Semilight" panose="020B0402040204020203" pitchFamily="34" charset="0"/>
                <a:cs typeface="Segoe UI Semilight" panose="020B0402040204020203" pitchFamily="34" charset="0"/>
              </a:rPr>
              <a:t> Modeling</a:t>
            </a:r>
            <a:endParaRPr lang="en-US" altLang="ko-KR" sz="2000" dirty="0">
              <a:solidFill>
                <a:srgbClr val="C00000"/>
              </a:solidFill>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Achieving resilient autonomous operation requires control logic that functions even without explicit fault diagnosis</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To enable </a:t>
            </a:r>
            <a:r>
              <a:rPr lang="en-US" altLang="ko-KR" sz="1800" dirty="0">
                <a:solidFill>
                  <a:schemeClr val="accent1">
                    <a:lumMod val="75000"/>
                  </a:schemeClr>
                </a:solidFill>
                <a:latin typeface="Segoe UI Semilight" panose="020B0402040204020203" pitchFamily="34" charset="0"/>
                <a:cs typeface="Segoe UI Semilight" panose="020B0402040204020203" pitchFamily="34" charset="0"/>
              </a:rPr>
              <a:t>diagnostic-free control</a:t>
            </a:r>
            <a:r>
              <a:rPr lang="en-US" altLang="ko-KR" sz="1800" dirty="0">
                <a:latin typeface="Segoe UI Semilight" panose="020B0402040204020203" pitchFamily="34" charset="0"/>
                <a:cs typeface="Segoe UI Semilight" panose="020B0402040204020203" pitchFamily="34" charset="0"/>
              </a:rPr>
              <a:t>, the control logic must prioritize the maintenance of Functional Purposes over the monitoring of individual Physical Forms</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AH provides a structural framework to map raw physical data to high-level functional information</a:t>
            </a:r>
            <a:endParaRPr lang="en-US" altLang="ko-KR" sz="2000"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US" altLang="ko-KR" sz="2000" dirty="0">
                <a:latin typeface="Segoe UI Semilight" panose="020B0402040204020203" pitchFamily="34" charset="0"/>
                <a:cs typeface="Segoe UI Semilight" panose="020B0402040204020203" pitchFamily="34" charset="0"/>
              </a:rPr>
              <a:t>Overview of Abstraction Hierarchy</a:t>
            </a:r>
          </a:p>
          <a:p>
            <a:pPr marL="1257300" marR="0" lvl="2" indent="-342900" algn="l" defTabSz="914400" rtl="0" eaLnBrk="1" fontAlgn="auto" latinLnBrk="1" hangingPunct="1">
              <a:lnSpc>
                <a:spcPct val="90000"/>
              </a:lnSpc>
              <a:spcBef>
                <a:spcPts val="500"/>
              </a:spcBef>
              <a:spcAft>
                <a:spcPts val="0"/>
              </a:spcAft>
              <a:buClr>
                <a:srgbClr val="4472C4">
                  <a:lumMod val="50000"/>
                </a:srgbClr>
              </a:buClr>
              <a:buSzTx/>
              <a:buFont typeface="Segoe UI Semilight" panose="020B0402040204020203" pitchFamily="34" charset="0"/>
              <a:buChar char="­"/>
              <a:tabLst/>
              <a:defRPr/>
            </a:pPr>
            <a:r>
              <a:rPr kumimoji="0" lang="en-US" altLang="ko-KR" sz="180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A multi-level framework proposed by </a:t>
            </a:r>
            <a:r>
              <a:rPr kumimoji="0" lang="en-US" altLang="ko-KR" sz="1800" u="none" strike="noStrike" kern="1200" cap="none" spc="0" normalizeH="0" baseline="0" noProof="0" dirty="0">
                <a:ln>
                  <a:noFill/>
                </a:ln>
                <a:solidFill>
                  <a:schemeClr val="accent1">
                    <a:lumMod val="75000"/>
                  </a:schemeClr>
                </a:solidFill>
                <a:effectLst/>
                <a:uLnTx/>
                <a:uFillTx/>
                <a:latin typeface="Segoe UI Semilight" panose="020B0402040204020203" pitchFamily="34" charset="0"/>
                <a:cs typeface="Segoe UI Semilight" panose="020B0402040204020203" pitchFamily="34" charset="0"/>
              </a:rPr>
              <a:t>Jens Rasmussen</a:t>
            </a:r>
            <a:r>
              <a:rPr kumimoji="0" lang="en-US" altLang="ko-KR" sz="180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 decomposing the system into 5 levels</a:t>
            </a:r>
          </a:p>
          <a:p>
            <a:pPr marL="1257300" marR="0" lvl="2" indent="-342900" algn="l" defTabSz="914400" rtl="0" eaLnBrk="1" fontAlgn="auto" latinLnBrk="1" hangingPunct="1">
              <a:lnSpc>
                <a:spcPct val="90000"/>
              </a:lnSpc>
              <a:spcBef>
                <a:spcPts val="500"/>
              </a:spcBef>
              <a:spcAft>
                <a:spcPts val="0"/>
              </a:spcAft>
              <a:buClr>
                <a:srgbClr val="4472C4">
                  <a:lumMod val="50000"/>
                </a:srgbClr>
              </a:buClr>
              <a:buSzTx/>
              <a:buFont typeface="Segoe UI Semilight" panose="020B0402040204020203" pitchFamily="34" charset="0"/>
              <a:buChar char="­"/>
              <a:tabLst/>
              <a:defRPr/>
            </a:pPr>
            <a:r>
              <a:rPr kumimoji="0" lang="en-US" altLang="ko-KR" sz="180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Link between levels:</a:t>
            </a:r>
          </a:p>
          <a:p>
            <a:pPr lvl="3">
              <a:buClr>
                <a:srgbClr val="4472C4">
                  <a:lumMod val="50000"/>
                </a:srgbClr>
              </a:buClr>
              <a:buFont typeface="Wingdings" panose="05000000000000000000" pitchFamily="2" charset="2"/>
              <a:buChar char="§"/>
              <a:defRPr/>
            </a:pPr>
            <a:r>
              <a:rPr kumimoji="0" lang="en-US" altLang="ko-KR" sz="160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Bottom-Up (How): Explains how physical components implement system functions</a:t>
            </a:r>
          </a:p>
          <a:p>
            <a:pPr lvl="3">
              <a:buClr>
                <a:srgbClr val="4472C4">
                  <a:lumMod val="50000"/>
                </a:srgbClr>
              </a:buClr>
              <a:buFont typeface="Wingdings" panose="05000000000000000000" pitchFamily="2" charset="2"/>
              <a:buChar char="§"/>
              <a:defRPr/>
            </a:pPr>
            <a:r>
              <a:rPr kumimoji="0" lang="en-US" altLang="ko-KR" sz="1600" u="none" strike="noStrike" kern="1200" cap="none" spc="0" normalizeH="0" baseline="0" noProof="0" dirty="0">
                <a:ln>
                  <a:noFill/>
                </a:ln>
                <a:solidFill>
                  <a:prstClr val="black"/>
                </a:solidFill>
                <a:effectLst/>
                <a:uLnTx/>
                <a:uFillTx/>
                <a:latin typeface="Segoe UI Semilight" panose="020B0402040204020203" pitchFamily="34" charset="0"/>
                <a:cs typeface="Segoe UI Semilight" panose="020B0402040204020203" pitchFamily="34" charset="0"/>
              </a:rPr>
              <a:t>Top-Down (Why): Explains why specific components are needed for safety goals</a:t>
            </a:r>
          </a:p>
          <a:p>
            <a:pPr lvl="1">
              <a:lnSpc>
                <a:spcPct val="100000"/>
              </a:lnSpc>
              <a:buFont typeface="Arial" panose="020B0604020202020204" pitchFamily="34" charset="0"/>
              <a:buChar char="•"/>
            </a:pPr>
            <a:endParaRPr lang="en-US" altLang="ko-KR" sz="2000" dirty="0">
              <a:latin typeface="Segoe UI" panose="020B0502040204020203" pitchFamily="34" charset="0"/>
              <a:cs typeface="Segoe UI" panose="020B0502040204020203" pitchFamily="34" charset="0"/>
            </a:endParaRPr>
          </a:p>
        </p:txBody>
      </p:sp>
      <p:sp>
        <p:nvSpPr>
          <p:cNvPr id="15" name="제목 1">
            <a:extLst>
              <a:ext uri="{FF2B5EF4-FFF2-40B4-BE49-F238E27FC236}">
                <a16:creationId xmlns:a16="http://schemas.microsoft.com/office/drawing/2014/main" id="{774DF783-967A-8DE7-3BFD-79519CBBD135}"/>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2. </a:t>
            </a:r>
            <a:r>
              <a:rPr lang="en-US" altLang="ko-KR" sz="3200" dirty="0" err="1">
                <a:solidFill>
                  <a:schemeClr val="tx1">
                    <a:lumMod val="85000"/>
                    <a:lumOff val="15000"/>
                  </a:schemeClr>
                </a:solidFill>
              </a:rPr>
              <a:t>iPWR</a:t>
            </a:r>
            <a:r>
              <a:rPr lang="en-US" altLang="ko-KR" sz="3200" dirty="0">
                <a:solidFill>
                  <a:schemeClr val="tx1">
                    <a:lumMod val="85000"/>
                    <a:lumOff val="15000"/>
                  </a:schemeClr>
                </a:solidFill>
              </a:rPr>
              <a:t> Functional Decomposition</a:t>
            </a:r>
            <a:endParaRPr lang="ko-KR" altLang="en-US" sz="3200" dirty="0"/>
          </a:p>
        </p:txBody>
      </p:sp>
      <p:pic>
        <p:nvPicPr>
          <p:cNvPr id="6" name="그림 5">
            <a:extLst>
              <a:ext uri="{FF2B5EF4-FFF2-40B4-BE49-F238E27FC236}">
                <a16:creationId xmlns:a16="http://schemas.microsoft.com/office/drawing/2014/main" id="{7DA5DE91-BFA3-7703-EFA7-E7A570860101}"/>
              </a:ext>
            </a:extLst>
          </p:cNvPr>
          <p:cNvPicPr>
            <a:picLocks noChangeAspect="1"/>
          </p:cNvPicPr>
          <p:nvPr/>
        </p:nvPicPr>
        <p:blipFill>
          <a:blip r:embed="rId3">
            <a:extLst>
              <a:ext uri="{28A0092B-C50C-407E-A947-70E740481C1C}">
                <a14:useLocalDpi xmlns:a14="http://schemas.microsoft.com/office/drawing/2010/main" val="0"/>
              </a:ext>
            </a:extLst>
          </a:blip>
          <a:srcRect r="46801"/>
          <a:stretch>
            <a:fillRect/>
          </a:stretch>
        </p:blipFill>
        <p:spPr>
          <a:xfrm>
            <a:off x="8573691" y="1763019"/>
            <a:ext cx="3368468" cy="3837681"/>
          </a:xfrm>
          <a:prstGeom prst="rect">
            <a:avLst/>
          </a:prstGeom>
        </p:spPr>
      </p:pic>
      <p:sp>
        <p:nvSpPr>
          <p:cNvPr id="2" name="TextBox 1">
            <a:extLst>
              <a:ext uri="{FF2B5EF4-FFF2-40B4-BE49-F238E27FC236}">
                <a16:creationId xmlns:a16="http://schemas.microsoft.com/office/drawing/2014/main" id="{FC157501-7C72-DF34-AA72-9F984979C720}"/>
              </a:ext>
            </a:extLst>
          </p:cNvPr>
          <p:cNvSpPr txBox="1"/>
          <p:nvPr/>
        </p:nvSpPr>
        <p:spPr>
          <a:xfrm>
            <a:off x="8421945" y="5649119"/>
            <a:ext cx="3671959" cy="261610"/>
          </a:xfrm>
          <a:prstGeom prst="rect">
            <a:avLst/>
          </a:prstGeom>
          <a:noFill/>
        </p:spPr>
        <p:txBody>
          <a:bodyPr wrap="square" rtlCol="0">
            <a:spAutoFit/>
          </a:bodyPr>
          <a:lstStyle/>
          <a:p>
            <a:pPr algn="ctr"/>
            <a:r>
              <a:rPr lang="ko-KR" altLang="ko-KR" sz="1100" dirty="0" err="1"/>
              <a:t>Five</a:t>
            </a:r>
            <a:r>
              <a:rPr lang="ko-KR" altLang="ko-KR" sz="1100" dirty="0"/>
              <a:t> </a:t>
            </a:r>
            <a:r>
              <a:rPr lang="ko-KR" altLang="ko-KR" sz="1100" dirty="0" err="1"/>
              <a:t>abstraction</a:t>
            </a:r>
            <a:r>
              <a:rPr lang="ko-KR" altLang="ko-KR" sz="1100" dirty="0"/>
              <a:t> </a:t>
            </a:r>
            <a:r>
              <a:rPr lang="ko-KR" altLang="ko-KR" sz="1100" dirty="0" err="1"/>
              <a:t>levels</a:t>
            </a:r>
            <a:r>
              <a:rPr lang="ko-KR" altLang="ko-KR" sz="1100" dirty="0"/>
              <a:t> of </a:t>
            </a:r>
            <a:r>
              <a:rPr lang="ko-KR" altLang="ko-KR" sz="1100" dirty="0" err="1"/>
              <a:t>the</a:t>
            </a:r>
            <a:r>
              <a:rPr lang="ko-KR" altLang="ko-KR" sz="1100" dirty="0"/>
              <a:t> AH</a:t>
            </a:r>
            <a:endParaRPr lang="ko-KR" altLang="en-US" sz="1100" dirty="0">
              <a:latin typeface="Noto Sans KR" panose="020B0200000000000000" pitchFamily="50" charset="-127"/>
              <a:ea typeface="Noto Sans KR" panose="020B0200000000000000" pitchFamily="50" charset="-127"/>
            </a:endParaRPr>
          </a:p>
        </p:txBody>
      </p:sp>
    </p:spTree>
    <p:extLst>
      <p:ext uri="{BB962C8B-B14F-4D97-AF65-F5344CB8AC3E}">
        <p14:creationId xmlns:p14="http://schemas.microsoft.com/office/powerpoint/2010/main" val="961022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1188A-3014-71AD-E6C4-90341ECB4B7B}"/>
            </a:ext>
          </a:extLst>
        </p:cNvPr>
        <p:cNvGrpSpPr/>
        <p:nvPr/>
      </p:nvGrpSpPr>
      <p:grpSpPr>
        <a:xfrm>
          <a:off x="0" y="0"/>
          <a:ext cx="0" cy="0"/>
          <a:chOff x="0" y="0"/>
          <a:chExt cx="0" cy="0"/>
        </a:xfrm>
      </p:grpSpPr>
      <p:sp>
        <p:nvSpPr>
          <p:cNvPr id="6" name="내용 개체 틀 2">
            <a:extLst>
              <a:ext uri="{FF2B5EF4-FFF2-40B4-BE49-F238E27FC236}">
                <a16:creationId xmlns:a16="http://schemas.microsoft.com/office/drawing/2014/main" id="{2797C3AA-1DB2-CF9E-647E-836981DCC88A}"/>
              </a:ext>
            </a:extLst>
          </p:cNvPr>
          <p:cNvSpPr txBox="1">
            <a:spLocks/>
          </p:cNvSpPr>
          <p:nvPr/>
        </p:nvSpPr>
        <p:spPr>
          <a:xfrm>
            <a:off x="542925" y="1208881"/>
            <a:ext cx="9228396" cy="1045221"/>
          </a:xfrm>
          <a:prstGeom prst="rect">
            <a:avLst/>
          </a:prstGeom>
        </p:spPr>
        <p:txBody>
          <a:bodyPr vert="horz" lIns="91440" tIns="45720" rIns="91440" bIns="45720" rtlCol="0">
            <a:normAutofit/>
          </a:bodyPr>
          <a:lstStyle>
            <a:lvl1pPr marL="360000" indent="-360000" algn="l" defTabSz="914400" rtl="0" eaLnBrk="1" latinLnBrk="1" hangingPunct="1">
              <a:lnSpc>
                <a:spcPct val="90000"/>
              </a:lnSpc>
              <a:spcBef>
                <a:spcPts val="1000"/>
              </a:spcBef>
              <a:buClr>
                <a:schemeClr val="accent1">
                  <a:lumMod val="50000"/>
                </a:schemeClr>
              </a:buClr>
              <a:buFont typeface="Wingdings" panose="05000000000000000000" pitchFamily="2" charset="2"/>
              <a:buChar char="v"/>
              <a:defRPr sz="2400" b="1" kern="1200">
                <a:solidFill>
                  <a:schemeClr val="accent1">
                    <a:lumMod val="50000"/>
                  </a:schemeClr>
                </a:solidFill>
                <a:latin typeface="Segoe UI Semibold" panose="020B0702040204020203" pitchFamily="34" charset="0"/>
                <a:ea typeface="맑은 고딕" panose="020B0503020000020004" pitchFamily="50" charset="-127"/>
                <a:cs typeface="Segoe UI Semibold" panose="020B0702040204020203" pitchFamily="34" charset="0"/>
              </a:defRPr>
            </a:lvl1pPr>
            <a:lvl2pPr marL="6858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24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2pPr>
            <a:lvl3pPr marL="11430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20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3pPr>
            <a:lvl4pPr marL="16002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18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4pPr>
            <a:lvl5pPr marL="20574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18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err="1">
                <a:latin typeface="Segoe UI Semilight" panose="020B0402040204020203" pitchFamily="34" charset="0"/>
                <a:cs typeface="Segoe UI Semilight" panose="020B0402040204020203" pitchFamily="34" charset="0"/>
              </a:rPr>
              <a:t>iPWR</a:t>
            </a:r>
            <a:r>
              <a:rPr lang="en-US" altLang="ko-KR" dirty="0">
                <a:latin typeface="Segoe UI Semilight" panose="020B0402040204020203" pitchFamily="34" charset="0"/>
                <a:cs typeface="Segoe UI Semilight" panose="020B0402040204020203" pitchFamily="34" charset="0"/>
              </a:rPr>
              <a:t> AH Model Development for Energy Balance Maintenance</a:t>
            </a:r>
          </a:p>
          <a:p>
            <a:endParaRPr lang="en-US" altLang="ko-KR" dirty="0">
              <a:latin typeface="Segoe UI Semilight" panose="020B0402040204020203" pitchFamily="34" charset="0"/>
              <a:cs typeface="Segoe UI Semilight" panose="020B0402040204020203" pitchFamily="34" charset="0"/>
            </a:endParaRPr>
          </a:p>
        </p:txBody>
      </p:sp>
      <p:sp>
        <p:nvSpPr>
          <p:cNvPr id="4" name="슬라이드 번호 개체 틀 3">
            <a:extLst>
              <a:ext uri="{FF2B5EF4-FFF2-40B4-BE49-F238E27FC236}">
                <a16:creationId xmlns:a16="http://schemas.microsoft.com/office/drawing/2014/main" id="{39B49457-3265-D64D-D902-F37482FC144E}"/>
              </a:ext>
            </a:extLst>
          </p:cNvPr>
          <p:cNvSpPr>
            <a:spLocks noGrp="1"/>
          </p:cNvSpPr>
          <p:nvPr>
            <p:ph type="sldNum" sz="quarter" idx="12"/>
          </p:nvPr>
        </p:nvSpPr>
        <p:spPr/>
        <p:txBody>
          <a:bodyPr/>
          <a:lstStyle/>
          <a:p>
            <a:fld id="{93315963-03A2-4A10-9019-04D551739C5B}" type="slidenum">
              <a:rPr lang="ko-KR" altLang="en-US" smtClean="0"/>
              <a:t>12</a:t>
            </a:fld>
            <a:endParaRPr lang="ko-KR" altLang="en-US"/>
          </a:p>
        </p:txBody>
      </p:sp>
      <p:sp>
        <p:nvSpPr>
          <p:cNvPr id="15" name="제목 1">
            <a:extLst>
              <a:ext uri="{FF2B5EF4-FFF2-40B4-BE49-F238E27FC236}">
                <a16:creationId xmlns:a16="http://schemas.microsoft.com/office/drawing/2014/main" id="{1D635D7C-A78B-1651-7255-7CA0A1724BCB}"/>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2. </a:t>
            </a:r>
            <a:r>
              <a:rPr lang="en-US" altLang="ko-KR" sz="3200" dirty="0" err="1">
                <a:solidFill>
                  <a:schemeClr val="tx1">
                    <a:lumMod val="85000"/>
                    <a:lumOff val="15000"/>
                  </a:schemeClr>
                </a:solidFill>
              </a:rPr>
              <a:t>iPWR</a:t>
            </a:r>
            <a:r>
              <a:rPr lang="en-US" altLang="ko-KR" sz="3200" dirty="0">
                <a:solidFill>
                  <a:schemeClr val="tx1">
                    <a:lumMod val="85000"/>
                    <a:lumOff val="15000"/>
                  </a:schemeClr>
                </a:solidFill>
              </a:rPr>
              <a:t> Functional Decomposition</a:t>
            </a:r>
            <a:endParaRPr lang="ko-KR" altLang="en-US" sz="3200" dirty="0"/>
          </a:p>
        </p:txBody>
      </p:sp>
      <p:graphicFrame>
        <p:nvGraphicFramePr>
          <p:cNvPr id="3" name="표 2">
            <a:extLst>
              <a:ext uri="{FF2B5EF4-FFF2-40B4-BE49-F238E27FC236}">
                <a16:creationId xmlns:a16="http://schemas.microsoft.com/office/drawing/2014/main" id="{A70ED798-C498-32E6-F2CE-1B991740E630}"/>
              </a:ext>
            </a:extLst>
          </p:cNvPr>
          <p:cNvGraphicFramePr>
            <a:graphicFrameLocks noGrp="1"/>
          </p:cNvGraphicFramePr>
          <p:nvPr>
            <p:extLst>
              <p:ext uri="{D42A27DB-BD31-4B8C-83A1-F6EECF244321}">
                <p14:modId xmlns:p14="http://schemas.microsoft.com/office/powerpoint/2010/main" val="434467608"/>
              </p:ext>
            </p:extLst>
          </p:nvPr>
        </p:nvGraphicFramePr>
        <p:xfrm>
          <a:off x="566490" y="2674087"/>
          <a:ext cx="11059019" cy="2775096"/>
        </p:xfrm>
        <a:graphic>
          <a:graphicData uri="http://schemas.openxmlformats.org/drawingml/2006/table">
            <a:tbl>
              <a:tblPr firstRow="1" bandRow="1">
                <a:tableStyleId>{5C22544A-7EE6-4342-B048-85BDC9FD1C3A}</a:tableStyleId>
              </a:tblPr>
              <a:tblGrid>
                <a:gridCol w="1994070">
                  <a:extLst>
                    <a:ext uri="{9D8B030D-6E8A-4147-A177-3AD203B41FA5}">
                      <a16:colId xmlns:a16="http://schemas.microsoft.com/office/drawing/2014/main" val="1422404205"/>
                    </a:ext>
                  </a:extLst>
                </a:gridCol>
                <a:gridCol w="4061637">
                  <a:extLst>
                    <a:ext uri="{9D8B030D-6E8A-4147-A177-3AD203B41FA5}">
                      <a16:colId xmlns:a16="http://schemas.microsoft.com/office/drawing/2014/main" val="2213944274"/>
                    </a:ext>
                  </a:extLst>
                </a:gridCol>
                <a:gridCol w="5003312">
                  <a:extLst>
                    <a:ext uri="{9D8B030D-6E8A-4147-A177-3AD203B41FA5}">
                      <a16:colId xmlns:a16="http://schemas.microsoft.com/office/drawing/2014/main" val="3013828094"/>
                    </a:ext>
                  </a:extLst>
                </a:gridCol>
              </a:tblGrid>
              <a:tr h="462516">
                <a:tc>
                  <a:txBody>
                    <a:bodyPr/>
                    <a:lstStyle/>
                    <a:p>
                      <a:pPr>
                        <a:buNone/>
                      </a:pPr>
                      <a:r>
                        <a:rPr lang="en" sz="1400" b="0" i="0" dirty="0">
                          <a:solidFill>
                            <a:schemeClr val="tx1"/>
                          </a:solidFill>
                          <a:latin typeface="Segoe UI" panose="020B0502040204020203" pitchFamily="34" charset="0"/>
                          <a:cs typeface="Segoe UI" panose="020B0502040204020203" pitchFamily="34" charset="0"/>
                        </a:rPr>
                        <a:t>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buNone/>
                      </a:pPr>
                      <a:r>
                        <a:rPr lang="en" sz="1400" b="0" i="0" dirty="0">
                          <a:solidFill>
                            <a:schemeClr val="tx1"/>
                          </a:solidFill>
                          <a:latin typeface="Segoe UI" panose="020B0502040204020203" pitchFamily="34" charset="0"/>
                          <a:cs typeface="Segoe UI" panose="020B0502040204020203"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buNone/>
                      </a:pPr>
                      <a:r>
                        <a:rPr lang="en" sz="1400" b="0" i="0" dirty="0">
                          <a:solidFill>
                            <a:schemeClr val="tx1"/>
                          </a:solidFill>
                          <a:latin typeface="Segoe UI" panose="020B0502040204020203" pitchFamily="34" charset="0"/>
                          <a:cs typeface="Segoe UI" panose="020B0502040204020203" pitchFamily="34" charset="0"/>
                        </a:rPr>
                        <a:t>Representative Example in </a:t>
                      </a:r>
                      <a:r>
                        <a:rPr lang="en" sz="1400" b="0" i="0" dirty="0" err="1">
                          <a:solidFill>
                            <a:schemeClr val="tx1"/>
                          </a:solidFill>
                          <a:latin typeface="Segoe UI" panose="020B0502040204020203" pitchFamily="34" charset="0"/>
                          <a:cs typeface="Segoe UI" panose="020B0502040204020203" pitchFamily="34" charset="0"/>
                        </a:rPr>
                        <a:t>iPWR</a:t>
                      </a:r>
                      <a:endParaRPr lang="en" sz="1400" b="0" i="0"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23020211"/>
                  </a:ext>
                </a:extLst>
              </a:tr>
              <a:tr h="462516">
                <a:tc>
                  <a:txBody>
                    <a:bodyPr/>
                    <a:lstStyle/>
                    <a:p>
                      <a:pPr>
                        <a:buNone/>
                      </a:pPr>
                      <a:r>
                        <a:rPr lang="en" sz="1400" b="0" i="0" dirty="0">
                          <a:latin typeface="Segoe UI" panose="020B0502040204020203" pitchFamily="34" charset="0"/>
                          <a:cs typeface="Segoe UI" panose="020B0502040204020203" pitchFamily="34" charset="0"/>
                        </a:rPr>
                        <a:t>Functional Purpose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altLang="ko-KR" sz="1400" b="0" i="0" dirty="0">
                          <a:latin typeface="Segoe UI" panose="020B0502040204020203" pitchFamily="34" charset="0"/>
                          <a:cs typeface="Segoe UI" panose="020B0502040204020203" pitchFamily="34" charset="0"/>
                        </a:rPr>
                        <a:t>Ultimate operational goal</a:t>
                      </a:r>
                      <a:endParaRPr lang="en" sz="1400" b="0" i="0"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 altLang="ko-KR" sz="1400" b="0" i="0" dirty="0">
                          <a:latin typeface="Segoe UI" panose="020B0502040204020203" pitchFamily="34" charset="0"/>
                          <a:cs typeface="Segoe UI" panose="020B0502040204020203" pitchFamily="34" charset="0"/>
                        </a:rPr>
                        <a:t>Overall energy balance across core, SG, and secondary side</a:t>
                      </a:r>
                      <a:endParaRPr lang="en" sz="1400" b="0" i="0"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473901"/>
                  </a:ext>
                </a:extLst>
              </a:tr>
              <a:tr h="462516">
                <a:tc>
                  <a:txBody>
                    <a:bodyPr/>
                    <a:lstStyle/>
                    <a:p>
                      <a:pPr>
                        <a:buNone/>
                      </a:pPr>
                      <a:r>
                        <a:rPr lang="en" sz="1400" b="0" i="0" dirty="0">
                          <a:latin typeface="Segoe UI" panose="020B0502040204020203" pitchFamily="34" charset="0"/>
                          <a:cs typeface="Segoe UI" panose="020B0502040204020203" pitchFamily="34" charset="0"/>
                        </a:rPr>
                        <a:t>Abstract Functions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altLang="ko-KR" sz="1400" b="0" i="0" dirty="0">
                          <a:latin typeface="Segoe UI" panose="020B0502040204020203" pitchFamily="34" charset="0"/>
                          <a:cs typeface="Segoe UI" panose="020B0502040204020203" pitchFamily="34" charset="0"/>
                        </a:rPr>
                        <a:t>How energy flows through the system</a:t>
                      </a:r>
                      <a:endParaRPr lang="en" sz="1400" b="0" i="0"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 sz="1400" b="0" i="0" dirty="0">
                          <a:latin typeface="Segoe UI" panose="020B0502040204020203" pitchFamily="34" charset="0"/>
                          <a:cs typeface="Segoe UI" panose="020B0502040204020203" pitchFamily="34" charset="0"/>
                        </a:rPr>
                        <a:t>Energy Generation / Conversion / Dispatch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938936"/>
                  </a:ext>
                </a:extLst>
              </a:tr>
              <a:tr h="462516">
                <a:tc>
                  <a:txBody>
                    <a:bodyPr/>
                    <a:lstStyle/>
                    <a:p>
                      <a:pPr>
                        <a:buNone/>
                      </a:pPr>
                      <a:r>
                        <a:rPr lang="en" sz="1400" b="0" i="0" dirty="0">
                          <a:latin typeface="Segoe UI" panose="020B0502040204020203" pitchFamily="34" charset="0"/>
                          <a:cs typeface="Segoe UI" panose="020B0502040204020203" pitchFamily="34" charset="0"/>
                        </a:rPr>
                        <a:t>Generalized Functions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altLang="ko-KR" sz="1400" b="0" i="0" dirty="0">
                          <a:latin typeface="Segoe UI" panose="020B0502040204020203" pitchFamily="34" charset="0"/>
                          <a:cs typeface="Segoe UI" panose="020B0502040204020203" pitchFamily="34" charset="0"/>
                        </a:rPr>
                        <a:t>Physical balances maintained per subsystem</a:t>
                      </a:r>
                      <a:endParaRPr lang="en" sz="1400" b="0" i="0"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ko-KR" altLang="ko-KR" sz="1400" dirty="0" err="1"/>
                        <a:t>Core</a:t>
                      </a:r>
                      <a:r>
                        <a:rPr lang="ko-KR" altLang="ko-KR" sz="1400" dirty="0"/>
                        <a:t> </a:t>
                      </a:r>
                      <a:r>
                        <a:rPr lang="ko-KR" altLang="ko-KR" sz="1400" dirty="0" err="1"/>
                        <a:t>Heat</a:t>
                      </a:r>
                      <a:r>
                        <a:rPr lang="ko-KR" altLang="ko-KR" sz="1400" dirty="0"/>
                        <a:t> </a:t>
                      </a:r>
                      <a:r>
                        <a:rPr lang="ko-KR" altLang="ko-KR" sz="1400" dirty="0" err="1"/>
                        <a:t>Removal</a:t>
                      </a:r>
                      <a:r>
                        <a:rPr lang="ko-KR" altLang="ko-KR" sz="1400" dirty="0"/>
                        <a:t>, </a:t>
                      </a:r>
                      <a:r>
                        <a:rPr lang="ko-KR" altLang="ko-KR" sz="1400" dirty="0" err="1"/>
                        <a:t>Coolant</a:t>
                      </a:r>
                      <a:r>
                        <a:rPr lang="ko-KR" altLang="ko-KR" sz="1400" dirty="0"/>
                        <a:t> </a:t>
                      </a:r>
                      <a:r>
                        <a:rPr lang="ko-KR" altLang="ko-KR" sz="1400" dirty="0" err="1"/>
                        <a:t>Control</a:t>
                      </a:r>
                      <a:endParaRPr lang="en" sz="1400" b="0" i="0"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2949734"/>
                  </a:ext>
                </a:extLst>
              </a:tr>
              <a:tr h="462516">
                <a:tc>
                  <a:txBody>
                    <a:bodyPr/>
                    <a:lstStyle/>
                    <a:p>
                      <a:pPr>
                        <a:buNone/>
                      </a:pPr>
                      <a:r>
                        <a:rPr lang="en" sz="1400" b="0" i="0" dirty="0">
                          <a:latin typeface="Segoe UI" panose="020B0502040204020203" pitchFamily="34" charset="0"/>
                          <a:cs typeface="Segoe UI" panose="020B0502040204020203" pitchFamily="34" charset="0"/>
                        </a:rPr>
                        <a:t>Physical Functions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ko-KR" altLang="ko-KR" sz="1400" dirty="0" err="1"/>
                        <a:t>Measurable</a:t>
                      </a:r>
                      <a:r>
                        <a:rPr lang="ko-KR" altLang="ko-KR" sz="1400" dirty="0"/>
                        <a:t> </a:t>
                      </a:r>
                      <a:r>
                        <a:rPr lang="ko-KR" altLang="ko-KR" sz="1400" dirty="0" err="1"/>
                        <a:t>control</a:t>
                      </a:r>
                      <a:r>
                        <a:rPr lang="ko-KR" altLang="ko-KR" sz="1400" dirty="0"/>
                        <a:t> </a:t>
                      </a:r>
                      <a:r>
                        <a:rPr lang="ko-KR" altLang="ko-KR" sz="1400" dirty="0" err="1"/>
                        <a:t>states</a:t>
                      </a:r>
                      <a:r>
                        <a:rPr lang="ko-KR" altLang="ko-KR" sz="1400" dirty="0"/>
                        <a:t> </a:t>
                      </a:r>
                      <a:r>
                        <a:rPr lang="ko-KR" altLang="ko-KR" sz="1400" dirty="0" err="1"/>
                        <a:t>vs</a:t>
                      </a:r>
                      <a:r>
                        <a:rPr lang="ko-KR" altLang="ko-KR" sz="1400" dirty="0"/>
                        <a:t>. </a:t>
                      </a:r>
                      <a:r>
                        <a:rPr lang="ko-KR" altLang="ko-KR" sz="1400" dirty="0" err="1"/>
                        <a:t>reference</a:t>
                      </a:r>
                      <a:r>
                        <a:rPr lang="ko-KR" altLang="ko-KR" sz="1400" dirty="0"/>
                        <a:t> </a:t>
                      </a:r>
                      <a:r>
                        <a:rPr lang="ko-KR" altLang="ko-KR" sz="1400" dirty="0" err="1"/>
                        <a:t>values</a:t>
                      </a:r>
                      <a:endParaRPr lang="en" sz="1400" b="0" i="0"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ko-KR" altLang="ko-KR" sz="1400" dirty="0"/>
                        <a:t>PZR </a:t>
                      </a:r>
                      <a:r>
                        <a:rPr lang="ko-KR" altLang="ko-KR" sz="1400" dirty="0" err="1"/>
                        <a:t>Pressure</a:t>
                      </a:r>
                      <a:r>
                        <a:rPr lang="ko-KR" altLang="ko-KR" sz="1400" dirty="0"/>
                        <a:t>/</a:t>
                      </a:r>
                      <a:r>
                        <a:rPr lang="ko-KR" altLang="ko-KR" sz="1400" dirty="0" err="1"/>
                        <a:t>Level</a:t>
                      </a:r>
                      <a:r>
                        <a:rPr lang="ko-KR" altLang="ko-KR" sz="1400" dirty="0"/>
                        <a:t> </a:t>
                      </a:r>
                      <a:r>
                        <a:rPr lang="ko-KR" altLang="ko-KR" sz="1400" dirty="0" err="1"/>
                        <a:t>Control</a:t>
                      </a:r>
                      <a:r>
                        <a:rPr lang="ko-KR" altLang="ko-KR" sz="1400" dirty="0"/>
                        <a:t>, </a:t>
                      </a:r>
                      <a:r>
                        <a:rPr lang="ko-KR" altLang="ko-KR" sz="1400" dirty="0" err="1"/>
                        <a:t>Feedwater</a:t>
                      </a:r>
                      <a:r>
                        <a:rPr lang="ko-KR" altLang="ko-KR" sz="1400" dirty="0"/>
                        <a:t> </a:t>
                      </a:r>
                      <a:r>
                        <a:rPr lang="ko-KR" altLang="ko-KR" sz="1400" dirty="0" err="1"/>
                        <a:t>Control</a:t>
                      </a:r>
                      <a:r>
                        <a:rPr lang="ko-KR" altLang="ko-KR" sz="1400" dirty="0"/>
                        <a:t> System</a:t>
                      </a:r>
                      <a:endParaRPr lang="en" sz="1400" b="0" i="0"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7039604"/>
                  </a:ext>
                </a:extLst>
              </a:tr>
              <a:tr h="462516">
                <a:tc>
                  <a:txBody>
                    <a:bodyPr/>
                    <a:lstStyle/>
                    <a:p>
                      <a:pPr>
                        <a:buNone/>
                      </a:pPr>
                      <a:r>
                        <a:rPr lang="en" sz="1400" b="0" i="0" dirty="0">
                          <a:latin typeface="Segoe UI" panose="020B0502040204020203" pitchFamily="34" charset="0"/>
                          <a:cs typeface="Segoe UI" panose="020B0502040204020203" pitchFamily="34" charset="0"/>
                        </a:rPr>
                        <a:t>Physical 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dirty="0">
                          <a:latin typeface="Segoe UI" panose="020B0502040204020203" pitchFamily="34" charset="0"/>
                          <a:cs typeface="Segoe UI" panose="020B0502040204020203" pitchFamily="34" charset="0"/>
                        </a:rPr>
                        <a:t>Actuators determining physical function outputs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ko-KR" altLang="ko-KR" sz="1400" dirty="0" err="1"/>
                        <a:t>RCPs</a:t>
                      </a:r>
                      <a:r>
                        <a:rPr lang="ko-KR" altLang="ko-KR" sz="1400" dirty="0"/>
                        <a:t>, </a:t>
                      </a:r>
                      <a:r>
                        <a:rPr lang="ko-KR" altLang="ko-KR" sz="1400" dirty="0" err="1"/>
                        <a:t>control</a:t>
                      </a:r>
                      <a:r>
                        <a:rPr lang="ko-KR" altLang="ko-KR" sz="1400" dirty="0"/>
                        <a:t> </a:t>
                      </a:r>
                      <a:r>
                        <a:rPr lang="ko-KR" altLang="ko-KR" sz="1400" dirty="0" err="1"/>
                        <a:t>rod</a:t>
                      </a:r>
                      <a:r>
                        <a:rPr lang="ko-KR" altLang="ko-KR" sz="1400" dirty="0"/>
                        <a:t> </a:t>
                      </a:r>
                      <a:r>
                        <a:rPr lang="ko-KR" altLang="ko-KR" sz="1400" dirty="0" err="1"/>
                        <a:t>banks</a:t>
                      </a:r>
                      <a:r>
                        <a:rPr lang="ko-KR" altLang="ko-KR" sz="1400" dirty="0"/>
                        <a:t>, </a:t>
                      </a:r>
                      <a:r>
                        <a:rPr lang="ko-KR" altLang="ko-KR" sz="1400" dirty="0" err="1"/>
                        <a:t>valves</a:t>
                      </a:r>
                      <a:r>
                        <a:rPr lang="ko-KR" altLang="ko-KR" sz="1400" dirty="0"/>
                        <a:t>,  </a:t>
                      </a:r>
                      <a:r>
                        <a:rPr lang="ko-KR" altLang="ko-KR" sz="1400" dirty="0" err="1"/>
                        <a:t>pumps</a:t>
                      </a:r>
                      <a:endParaRPr lang="en" sz="1400" b="0" i="0"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929339"/>
                  </a:ext>
                </a:extLst>
              </a:tr>
            </a:tbl>
          </a:graphicData>
        </a:graphic>
      </p:graphicFrame>
    </p:spTree>
    <p:extLst>
      <p:ext uri="{BB962C8B-B14F-4D97-AF65-F5344CB8AC3E}">
        <p14:creationId xmlns:p14="http://schemas.microsoft.com/office/powerpoint/2010/main" val="1824660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42082-F420-B3DA-1744-483037927A18}"/>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7908DEEA-AFE6-BA01-04E0-7F05EA99AA17}"/>
              </a:ext>
            </a:extLst>
          </p:cNvPr>
          <p:cNvSpPr>
            <a:spLocks noGrp="1"/>
          </p:cNvSpPr>
          <p:nvPr>
            <p:ph type="sldNum" sz="quarter" idx="12"/>
          </p:nvPr>
        </p:nvSpPr>
        <p:spPr/>
        <p:txBody>
          <a:bodyPr/>
          <a:lstStyle/>
          <a:p>
            <a:fld id="{93315963-03A2-4A10-9019-04D551739C5B}" type="slidenum">
              <a:rPr lang="ko-KR" altLang="en-US" smtClean="0"/>
              <a:t>13</a:t>
            </a:fld>
            <a:endParaRPr lang="ko-KR" altLang="en-US"/>
          </a:p>
        </p:txBody>
      </p:sp>
      <p:sp>
        <p:nvSpPr>
          <p:cNvPr id="5" name="내용 개체 틀 2">
            <a:extLst>
              <a:ext uri="{FF2B5EF4-FFF2-40B4-BE49-F238E27FC236}">
                <a16:creationId xmlns:a16="http://schemas.microsoft.com/office/drawing/2014/main" id="{A077FC31-6A42-2304-FD37-CF76CD07587E}"/>
              </a:ext>
            </a:extLst>
          </p:cNvPr>
          <p:cNvSpPr>
            <a:spLocks noGrp="1"/>
          </p:cNvSpPr>
          <p:nvPr>
            <p:ph idx="1"/>
          </p:nvPr>
        </p:nvSpPr>
        <p:spPr>
          <a:xfrm>
            <a:off x="825189" y="952564"/>
            <a:ext cx="9054471" cy="462757"/>
          </a:xfrm>
        </p:spPr>
        <p:txBody>
          <a:bodyPr>
            <a:normAutofit/>
          </a:bodyPr>
          <a:lstStyle/>
          <a:p>
            <a:r>
              <a:rPr lang="en-US" altLang="ko-KR" dirty="0">
                <a:latin typeface="Segoe UI Semilight" panose="020B0402040204020203" pitchFamily="34" charset="0"/>
                <a:cs typeface="Segoe UI Semilight" panose="020B0402040204020203" pitchFamily="34" charset="0"/>
              </a:rPr>
              <a:t>Full AH Model of </a:t>
            </a:r>
            <a:r>
              <a:rPr lang="en-US" altLang="ko-KR" dirty="0" err="1">
                <a:latin typeface="Segoe UI Semilight" panose="020B0402040204020203" pitchFamily="34" charset="0"/>
                <a:cs typeface="Segoe UI Semilight" panose="020B0402040204020203" pitchFamily="34" charset="0"/>
              </a:rPr>
              <a:t>iPWR</a:t>
            </a:r>
            <a:r>
              <a:rPr lang="en-US" altLang="ko-KR" dirty="0">
                <a:latin typeface="Segoe UI Semilight" panose="020B0402040204020203" pitchFamily="34" charset="0"/>
                <a:cs typeface="Segoe UI Semilight" panose="020B0402040204020203" pitchFamily="34" charset="0"/>
              </a:rPr>
              <a:t> for Abnormal Operation Control</a:t>
            </a:r>
          </a:p>
        </p:txBody>
      </p:sp>
      <p:sp>
        <p:nvSpPr>
          <p:cNvPr id="15" name="제목 1">
            <a:extLst>
              <a:ext uri="{FF2B5EF4-FFF2-40B4-BE49-F238E27FC236}">
                <a16:creationId xmlns:a16="http://schemas.microsoft.com/office/drawing/2014/main" id="{2FC91D9A-BD9E-5F44-2CB5-64AAB708C614}"/>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2. </a:t>
            </a:r>
            <a:r>
              <a:rPr lang="en-US" altLang="ko-KR" sz="3200" dirty="0" err="1">
                <a:solidFill>
                  <a:schemeClr val="tx1">
                    <a:lumMod val="85000"/>
                    <a:lumOff val="15000"/>
                  </a:schemeClr>
                </a:solidFill>
              </a:rPr>
              <a:t>iPWR</a:t>
            </a:r>
            <a:r>
              <a:rPr lang="en-US" altLang="ko-KR" sz="3200" dirty="0">
                <a:solidFill>
                  <a:schemeClr val="tx1">
                    <a:lumMod val="85000"/>
                    <a:lumOff val="15000"/>
                  </a:schemeClr>
                </a:solidFill>
              </a:rPr>
              <a:t> Functional Decomposition</a:t>
            </a:r>
            <a:endParaRPr lang="ko-KR" altLang="en-US" sz="3200" dirty="0"/>
          </a:p>
        </p:txBody>
      </p:sp>
      <p:pic>
        <p:nvPicPr>
          <p:cNvPr id="7" name="그림 6">
            <a:extLst>
              <a:ext uri="{FF2B5EF4-FFF2-40B4-BE49-F238E27FC236}">
                <a16:creationId xmlns:a16="http://schemas.microsoft.com/office/drawing/2014/main" id="{6913F377-F298-A5CA-C1AB-FC4CCD82D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873" y="1415321"/>
            <a:ext cx="9631071" cy="5417478"/>
          </a:xfrm>
          <a:prstGeom prst="rect">
            <a:avLst/>
          </a:prstGeom>
        </p:spPr>
      </p:pic>
    </p:spTree>
    <p:extLst>
      <p:ext uri="{BB962C8B-B14F-4D97-AF65-F5344CB8AC3E}">
        <p14:creationId xmlns:p14="http://schemas.microsoft.com/office/powerpoint/2010/main" val="290062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EF3B1-0889-8A89-8B4A-C6DE0D01487E}"/>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468C25F0-012F-3FE1-A2AC-D2A991333BD0}"/>
              </a:ext>
            </a:extLst>
          </p:cNvPr>
          <p:cNvSpPr>
            <a:spLocks noGrp="1"/>
          </p:cNvSpPr>
          <p:nvPr>
            <p:ph type="sldNum" sz="quarter" idx="12"/>
          </p:nvPr>
        </p:nvSpPr>
        <p:spPr/>
        <p:txBody>
          <a:bodyPr/>
          <a:lstStyle/>
          <a:p>
            <a:fld id="{93315963-03A2-4A10-9019-04D551739C5B}" type="slidenum">
              <a:rPr lang="ko-KR" altLang="en-US" smtClean="0"/>
              <a:t>14</a:t>
            </a:fld>
            <a:endParaRPr lang="ko-KR" altLang="en-US"/>
          </a:p>
        </p:txBody>
      </p:sp>
      <p:sp>
        <p:nvSpPr>
          <p:cNvPr id="5" name="내용 개체 틀 2">
            <a:extLst>
              <a:ext uri="{FF2B5EF4-FFF2-40B4-BE49-F238E27FC236}">
                <a16:creationId xmlns:a16="http://schemas.microsoft.com/office/drawing/2014/main" id="{1BE70D41-0F81-3F95-8D0E-4095248C6115}"/>
              </a:ext>
            </a:extLst>
          </p:cNvPr>
          <p:cNvSpPr>
            <a:spLocks noGrp="1"/>
          </p:cNvSpPr>
          <p:nvPr>
            <p:ph idx="1"/>
          </p:nvPr>
        </p:nvSpPr>
        <p:spPr>
          <a:xfrm>
            <a:off x="542924" y="1208881"/>
            <a:ext cx="11302711" cy="3530387"/>
          </a:xfrm>
        </p:spPr>
        <p:txBody>
          <a:bodyPr>
            <a:normAutofit/>
          </a:bodyPr>
          <a:lstStyle/>
          <a:p>
            <a:r>
              <a:rPr lang="en-US" altLang="ko-KR" dirty="0">
                <a:latin typeface="Segoe UI Semilight" panose="020B0402040204020203" pitchFamily="34" charset="0"/>
                <a:cs typeface="Segoe UI Semilight" panose="020B0402040204020203" pitchFamily="34" charset="0"/>
              </a:rPr>
              <a:t>Quantitative Formulation of AH Nodes</a:t>
            </a:r>
          </a:p>
          <a:p>
            <a:pPr lvl="1">
              <a:lnSpc>
                <a:spcPct val="100000"/>
              </a:lnSpc>
              <a:buFont typeface="Arial" panose="020B0604020202020204" pitchFamily="34" charset="0"/>
              <a:buChar char="•"/>
            </a:pPr>
            <a:r>
              <a:rPr lang="en-US" altLang="ko-KR" sz="2000" dirty="0">
                <a:latin typeface="Segoe UI Semilight" panose="020B0402040204020203" pitchFamily="34" charset="0"/>
                <a:cs typeface="Segoe UI Semilight" panose="020B0402040204020203" pitchFamily="34" charset="0"/>
              </a:rPr>
              <a:t>Purpose</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Qualitative node descriptions alone are insufficient for autonomous control</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Operational indicators with tolerance margin </a:t>
            </a:r>
            <a:r>
              <a:rPr lang="el-GR" altLang="ko-KR" sz="1800" dirty="0">
                <a:latin typeface="Segoe UI Semilight" panose="020B0402040204020203" pitchFamily="34" charset="0"/>
                <a:cs typeface="Segoe UI Semilight" panose="020B0402040204020203" pitchFamily="34" charset="0"/>
              </a:rPr>
              <a:t>ε </a:t>
            </a:r>
            <a:r>
              <a:rPr lang="en" altLang="ko-KR" sz="1800" dirty="0">
                <a:latin typeface="Segoe UI Semilight" panose="020B0402040204020203" pitchFamily="34" charset="0"/>
                <a:cs typeface="Segoe UI Semilight" panose="020B0402040204020203" pitchFamily="34" charset="0"/>
              </a:rPr>
              <a:t>assigned to each AH node</a:t>
            </a:r>
            <a:endParaRPr lang="en-US" altLang="ko-KR" sz="1800"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US" altLang="ko-KR" sz="2000" dirty="0">
                <a:latin typeface="Segoe UI Semilight" panose="020B0402040204020203" pitchFamily="34" charset="0"/>
                <a:cs typeface="Segoe UI Semilight" panose="020B0402040204020203" pitchFamily="34" charset="0"/>
              </a:rPr>
              <a:t>Role in Abnormal Operation Detection</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Deviation from each reference condition identifies which layer of the hierarchy is disrupted</a:t>
            </a:r>
            <a:r>
              <a:rPr lang="ko-KR" altLang="en-US" sz="1800" dirty="0">
                <a:latin typeface="Segoe UI Semilight" panose="020B0402040204020203" pitchFamily="34" charset="0"/>
                <a:cs typeface="Segoe UI Semilight" panose="020B0402040204020203" pitchFamily="34" charset="0"/>
              </a:rPr>
              <a:t> </a:t>
            </a:r>
            <a:endParaRPr lang="en-US" altLang="ko-KR" sz="1800"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it-IT" altLang="ko-KR" sz="2000" dirty="0">
                <a:latin typeface="Segoe UI Semilight" panose="020B0402040204020203" pitchFamily="34" charset="0"/>
                <a:cs typeface="Segoe UI Semilight" panose="020B0402040204020203" pitchFamily="34" charset="0"/>
              </a:rPr>
              <a:t>Role in AI Model Design</a:t>
            </a:r>
            <a:endParaRPr lang="en-US" altLang="ko-KR" sz="2000" dirty="0">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Formulations directly feed into</a:t>
            </a:r>
            <a:r>
              <a:rPr lang="ko-KR" altLang="en-US" sz="1800" dirty="0">
                <a:latin typeface="Segoe UI Semilight" panose="020B0402040204020203" pitchFamily="34" charset="0"/>
                <a:cs typeface="Segoe UI Semilight" panose="020B0402040204020203" pitchFamily="34" charset="0"/>
              </a:rPr>
              <a:t> </a:t>
            </a:r>
            <a:r>
              <a:rPr lang="en-US" altLang="ko-KR" sz="1800" dirty="0">
                <a:latin typeface="Segoe UI Semilight" panose="020B0402040204020203" pitchFamily="34" charset="0"/>
                <a:cs typeface="Segoe UI Semilight" panose="020B0402040204020203" pitchFamily="34" charset="0"/>
              </a:rPr>
              <a:t>RL</a:t>
            </a:r>
            <a:r>
              <a:rPr lang="ko-KR" altLang="en-US" sz="1800" dirty="0">
                <a:latin typeface="Segoe UI Semilight" panose="020B0402040204020203" pitchFamily="34" charset="0"/>
                <a:cs typeface="Segoe UI Semilight" panose="020B0402040204020203" pitchFamily="34" charset="0"/>
              </a:rPr>
              <a:t> </a:t>
            </a:r>
            <a:r>
              <a:rPr lang="en-US" altLang="ko-KR" sz="1800" dirty="0">
                <a:latin typeface="Segoe UI Semilight" panose="020B0402040204020203" pitchFamily="34" charset="0"/>
                <a:cs typeface="Segoe UI Semilight" panose="020B0402040204020203" pitchFamily="34" charset="0"/>
              </a:rPr>
              <a:t>reward</a:t>
            </a:r>
            <a:r>
              <a:rPr lang="ko-KR" altLang="en-US" sz="1800" dirty="0">
                <a:latin typeface="Segoe UI Semilight" panose="020B0402040204020203" pitchFamily="34" charset="0"/>
                <a:cs typeface="Segoe UI Semilight" panose="020B0402040204020203" pitchFamily="34" charset="0"/>
              </a:rPr>
              <a:t> </a:t>
            </a:r>
            <a:r>
              <a:rPr lang="en-US" altLang="ko-KR" sz="1800" dirty="0">
                <a:latin typeface="Segoe UI Semilight" panose="020B0402040204020203" pitchFamily="34" charset="0"/>
                <a:cs typeface="Segoe UI Semilight" panose="020B0402040204020203" pitchFamily="34" charset="0"/>
              </a:rPr>
              <a:t>design</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Enables state assessment across multiple abstraction levels, not only components</a:t>
            </a:r>
          </a:p>
        </p:txBody>
      </p:sp>
      <p:sp>
        <p:nvSpPr>
          <p:cNvPr id="15" name="제목 1">
            <a:extLst>
              <a:ext uri="{FF2B5EF4-FFF2-40B4-BE49-F238E27FC236}">
                <a16:creationId xmlns:a16="http://schemas.microsoft.com/office/drawing/2014/main" id="{7680EFBC-39BE-3800-66A7-C6A6FC95057D}"/>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2. </a:t>
            </a:r>
            <a:r>
              <a:rPr lang="en-US" altLang="ko-KR" sz="3200" dirty="0" err="1">
                <a:solidFill>
                  <a:schemeClr val="tx1">
                    <a:lumMod val="85000"/>
                    <a:lumOff val="15000"/>
                  </a:schemeClr>
                </a:solidFill>
              </a:rPr>
              <a:t>iPWR</a:t>
            </a:r>
            <a:r>
              <a:rPr lang="en-US" altLang="ko-KR" sz="3200" dirty="0">
                <a:solidFill>
                  <a:schemeClr val="tx1">
                    <a:lumMod val="85000"/>
                    <a:lumOff val="15000"/>
                  </a:schemeClr>
                </a:solidFill>
              </a:rPr>
              <a:t> Functional Decomposition</a:t>
            </a:r>
            <a:endParaRPr lang="ko-KR" altLang="en-US" sz="3200" dirty="0"/>
          </a:p>
        </p:txBody>
      </p:sp>
      <p:graphicFrame>
        <p:nvGraphicFramePr>
          <p:cNvPr id="3" name="표 2">
            <a:extLst>
              <a:ext uri="{FF2B5EF4-FFF2-40B4-BE49-F238E27FC236}">
                <a16:creationId xmlns:a16="http://schemas.microsoft.com/office/drawing/2014/main" id="{C1CEC788-B699-A948-0415-734D19972E75}"/>
              </a:ext>
            </a:extLst>
          </p:cNvPr>
          <p:cNvGraphicFramePr>
            <a:graphicFrameLocks noGrp="1"/>
          </p:cNvGraphicFramePr>
          <p:nvPr>
            <p:extLst>
              <p:ext uri="{D42A27DB-BD31-4B8C-83A1-F6EECF244321}">
                <p14:modId xmlns:p14="http://schemas.microsoft.com/office/powerpoint/2010/main" val="4225987395"/>
              </p:ext>
            </p:extLst>
          </p:nvPr>
        </p:nvGraphicFramePr>
        <p:xfrm>
          <a:off x="1198872" y="4355102"/>
          <a:ext cx="9794256" cy="2194560"/>
        </p:xfrm>
        <a:graphic>
          <a:graphicData uri="http://schemas.openxmlformats.org/drawingml/2006/table">
            <a:tbl>
              <a:tblPr firstRow="1" firstCol="1">
                <a:tableStyleId>{5A111915-BE36-4E01-A7E5-04B1672EAD32}</a:tableStyleId>
              </a:tblPr>
              <a:tblGrid>
                <a:gridCol w="2895157">
                  <a:extLst>
                    <a:ext uri="{9D8B030D-6E8A-4147-A177-3AD203B41FA5}">
                      <a16:colId xmlns:a16="http://schemas.microsoft.com/office/drawing/2014/main" val="1283771111"/>
                    </a:ext>
                  </a:extLst>
                </a:gridCol>
                <a:gridCol w="2910287">
                  <a:extLst>
                    <a:ext uri="{9D8B030D-6E8A-4147-A177-3AD203B41FA5}">
                      <a16:colId xmlns:a16="http://schemas.microsoft.com/office/drawing/2014/main" val="3368514419"/>
                    </a:ext>
                  </a:extLst>
                </a:gridCol>
                <a:gridCol w="3988812">
                  <a:extLst>
                    <a:ext uri="{9D8B030D-6E8A-4147-A177-3AD203B41FA5}">
                      <a16:colId xmlns:a16="http://schemas.microsoft.com/office/drawing/2014/main" val="1118629833"/>
                    </a:ext>
                  </a:extLst>
                </a:gridCol>
              </a:tblGrid>
              <a:tr h="151765">
                <a:tc>
                  <a:txBody>
                    <a:bodyPr/>
                    <a:lstStyle/>
                    <a:p>
                      <a:pPr marL="85725" marR="85725" algn="l">
                        <a:buNone/>
                      </a:pPr>
                      <a:r>
                        <a:rPr lang="en-GB" sz="1600" b="0" i="0" dirty="0">
                          <a:solidFill>
                            <a:schemeClr val="tx1"/>
                          </a:solidFill>
                          <a:effectLst/>
                          <a:latin typeface="Segoe UI" panose="020B0502040204020203" pitchFamily="34" charset="0"/>
                          <a:cs typeface="Segoe UI" panose="020B0502040204020203" pitchFamily="34" charset="0"/>
                        </a:rPr>
                        <a:t>AH Level</a:t>
                      </a:r>
                      <a:endParaRPr lang="ko-KR" sz="1600" b="0" i="0" dirty="0">
                        <a:solidFill>
                          <a:schemeClr val="tx1"/>
                        </a:solidFill>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85725" marR="85725" algn="l">
                        <a:buNone/>
                      </a:pPr>
                      <a:r>
                        <a:rPr lang="en-GB" sz="1600" b="0" i="0" dirty="0">
                          <a:solidFill>
                            <a:schemeClr val="tx1"/>
                          </a:solidFill>
                          <a:effectLst/>
                          <a:latin typeface="Segoe UI" panose="020B0502040204020203" pitchFamily="34" charset="0"/>
                          <a:cs typeface="Segoe UI" panose="020B0502040204020203" pitchFamily="34" charset="0"/>
                        </a:rPr>
                        <a:t>Node</a:t>
                      </a:r>
                      <a:endParaRPr lang="ko-KR" sz="1600" b="0" i="0" dirty="0">
                        <a:solidFill>
                          <a:schemeClr val="tx1"/>
                        </a:solidFill>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85725" marR="85725" algn="l">
                        <a:buNone/>
                      </a:pPr>
                      <a:r>
                        <a:rPr lang="en-GB" sz="1600" b="0" i="0" dirty="0">
                          <a:solidFill>
                            <a:schemeClr val="tx1"/>
                          </a:solidFill>
                          <a:effectLst/>
                          <a:latin typeface="Segoe UI" panose="020B0502040204020203" pitchFamily="34" charset="0"/>
                          <a:cs typeface="Segoe UI" panose="020B0502040204020203" pitchFamily="34" charset="0"/>
                        </a:rPr>
                        <a:t>Functional Indicator</a:t>
                      </a:r>
                      <a:endParaRPr lang="ko-KR" sz="1600" b="0" i="0" dirty="0">
                        <a:solidFill>
                          <a:schemeClr val="tx1"/>
                        </a:solidFill>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90330216"/>
                  </a:ext>
                </a:extLst>
              </a:tr>
              <a:tr h="145415">
                <a:tc>
                  <a:txBody>
                    <a:bodyPr/>
                    <a:lstStyle/>
                    <a:p>
                      <a:pPr marL="85725" marR="85725" algn="l">
                        <a:buNone/>
                      </a:pPr>
                      <a:r>
                        <a:rPr lang="en-GB" sz="1600" b="0" i="0" dirty="0">
                          <a:effectLst/>
                          <a:latin typeface="Segoe UI" panose="020B0502040204020203" pitchFamily="34" charset="0"/>
                          <a:cs typeface="Segoe UI" panose="020B0502040204020203" pitchFamily="34" charset="0"/>
                        </a:rPr>
                        <a:t>Functional Purpose</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a:effectLst/>
                          <a:latin typeface="Segoe UI" panose="020B0502040204020203" pitchFamily="34" charset="0"/>
                          <a:cs typeface="Segoe UI" panose="020B0502040204020203" pitchFamily="34" charset="0"/>
                        </a:rPr>
                        <a:t>Maintain Energy Balance</a:t>
                      </a:r>
                      <a:endParaRPr lang="ko-KR" sz="1600" b="0" i="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dirty="0">
                          <a:effectLst/>
                          <a:latin typeface="Segoe UI" panose="020B0502040204020203" pitchFamily="34" charset="0"/>
                          <a:cs typeface="Segoe UI" panose="020B0502040204020203" pitchFamily="34" charset="0"/>
                        </a:rPr>
                        <a:t>|</a:t>
                      </a:r>
                      <a:r>
                        <a:rPr lang="en-GB" sz="1600" b="0" i="0" dirty="0" err="1">
                          <a:effectLst/>
                          <a:latin typeface="Segoe UI" panose="020B0502040204020203" pitchFamily="34" charset="0"/>
                          <a:cs typeface="Segoe UI" panose="020B0502040204020203" pitchFamily="34" charset="0"/>
                        </a:rPr>
                        <a:t>Q</a:t>
                      </a:r>
                      <a:r>
                        <a:rPr lang="en-GB" sz="1600" b="0" i="0" baseline="-25000" dirty="0" err="1">
                          <a:effectLst/>
                          <a:latin typeface="Segoe UI" panose="020B0502040204020203" pitchFamily="34" charset="0"/>
                          <a:cs typeface="Segoe UI" panose="020B0502040204020203" pitchFamily="34" charset="0"/>
                        </a:rPr>
                        <a:t>core</a:t>
                      </a:r>
                      <a:r>
                        <a:rPr lang="en-GB" sz="1600" b="0" i="0" dirty="0">
                          <a:effectLst/>
                          <a:latin typeface="Segoe UI" panose="020B0502040204020203" pitchFamily="34" charset="0"/>
                          <a:cs typeface="Segoe UI" panose="020B0502040204020203" pitchFamily="34" charset="0"/>
                        </a:rPr>
                        <a:t> − Q</a:t>
                      </a:r>
                      <a:r>
                        <a:rPr lang="en-GB" sz="1600" b="0" i="0" baseline="-25000" dirty="0">
                          <a:effectLst/>
                          <a:latin typeface="Segoe UI" panose="020B0502040204020203" pitchFamily="34" charset="0"/>
                          <a:cs typeface="Segoe UI" panose="020B0502040204020203" pitchFamily="34" charset="0"/>
                        </a:rPr>
                        <a:t>SG</a:t>
                      </a:r>
                      <a:r>
                        <a:rPr lang="en-GB" sz="1600" b="0" i="0" dirty="0">
                          <a:effectLst/>
                          <a:latin typeface="Segoe UI" panose="020B0502040204020203" pitchFamily="34" charset="0"/>
                          <a:cs typeface="Segoe UI" panose="020B0502040204020203" pitchFamily="34" charset="0"/>
                        </a:rPr>
                        <a:t> − (</a:t>
                      </a:r>
                      <a:r>
                        <a:rPr lang="en-GB" sz="1600" b="0" i="0" dirty="0" err="1">
                          <a:effectLst/>
                          <a:latin typeface="Segoe UI" panose="020B0502040204020203" pitchFamily="34" charset="0"/>
                          <a:cs typeface="Segoe UI" panose="020B0502040204020203" pitchFamily="34" charset="0"/>
                        </a:rPr>
                        <a:t>W</a:t>
                      </a:r>
                      <a:r>
                        <a:rPr lang="en-GB" sz="1600" b="0" i="0" baseline="-25000" dirty="0" err="1">
                          <a:effectLst/>
                          <a:latin typeface="Segoe UI" panose="020B0502040204020203" pitchFamily="34" charset="0"/>
                          <a:cs typeface="Segoe UI" panose="020B0502040204020203" pitchFamily="34" charset="0"/>
                        </a:rPr>
                        <a:t>turb</a:t>
                      </a:r>
                      <a:r>
                        <a:rPr lang="en-GB" sz="1600" b="0" i="0" dirty="0">
                          <a:effectLst/>
                          <a:latin typeface="Segoe UI" panose="020B0502040204020203" pitchFamily="34" charset="0"/>
                          <a:cs typeface="Segoe UI" panose="020B0502040204020203" pitchFamily="34" charset="0"/>
                        </a:rPr>
                        <a:t> + </a:t>
                      </a:r>
                      <a:r>
                        <a:rPr lang="en-GB" sz="1600" b="0" i="0" dirty="0" err="1">
                          <a:effectLst/>
                          <a:latin typeface="Segoe UI" panose="020B0502040204020203" pitchFamily="34" charset="0"/>
                          <a:cs typeface="Segoe UI" panose="020B0502040204020203" pitchFamily="34" charset="0"/>
                        </a:rPr>
                        <a:t>Q</a:t>
                      </a:r>
                      <a:r>
                        <a:rPr lang="en-GB" sz="1600" b="0" i="0" baseline="-25000" dirty="0" err="1">
                          <a:effectLst/>
                          <a:latin typeface="Segoe UI" panose="020B0502040204020203" pitchFamily="34" charset="0"/>
                          <a:cs typeface="Segoe UI" panose="020B0502040204020203" pitchFamily="34" charset="0"/>
                        </a:rPr>
                        <a:t>sink</a:t>
                      </a:r>
                      <a:r>
                        <a:rPr lang="en-GB" sz="1600" b="0" i="0" dirty="0">
                          <a:effectLst/>
                          <a:latin typeface="Segoe UI" panose="020B0502040204020203" pitchFamily="34" charset="0"/>
                          <a:cs typeface="Segoe UI" panose="020B0502040204020203" pitchFamily="34" charset="0"/>
                        </a:rPr>
                        <a:t>)| ≤ </a:t>
                      </a:r>
                      <a:r>
                        <a:rPr lang="en-GB" sz="1600" b="0" i="0" dirty="0" err="1">
                          <a:effectLst/>
                          <a:latin typeface="Segoe UI" panose="020B0502040204020203" pitchFamily="34" charset="0"/>
                          <a:cs typeface="Segoe UI" panose="020B0502040204020203" pitchFamily="34" charset="0"/>
                        </a:rPr>
                        <a:t>ε</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983064"/>
                  </a:ext>
                </a:extLst>
              </a:tr>
              <a:tr h="151765">
                <a:tc>
                  <a:txBody>
                    <a:bodyPr/>
                    <a:lstStyle/>
                    <a:p>
                      <a:pPr marL="85725" marR="85725" algn="l">
                        <a:buNone/>
                      </a:pPr>
                      <a:r>
                        <a:rPr lang="en-GB" sz="1600" b="0" i="0" dirty="0">
                          <a:effectLst/>
                          <a:latin typeface="Segoe UI" panose="020B0502040204020203" pitchFamily="34" charset="0"/>
                          <a:cs typeface="Segoe UI" panose="020B0502040204020203" pitchFamily="34" charset="0"/>
                        </a:rPr>
                        <a:t>Abstract Function</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dirty="0">
                          <a:effectLst/>
                          <a:latin typeface="Segoe UI" panose="020B0502040204020203" pitchFamily="34" charset="0"/>
                          <a:cs typeface="Segoe UI" panose="020B0502040204020203" pitchFamily="34" charset="0"/>
                        </a:rPr>
                        <a:t>Energy Conversion</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a:effectLst/>
                          <a:latin typeface="Segoe UI" panose="020B0502040204020203" pitchFamily="34" charset="0"/>
                          <a:cs typeface="Segoe UI" panose="020B0502040204020203" pitchFamily="34" charset="0"/>
                        </a:rPr>
                        <a:t>|Q</a:t>
                      </a:r>
                      <a:r>
                        <a:rPr lang="en-GB" sz="1600" b="0" i="0" baseline="-25000">
                          <a:effectLst/>
                          <a:latin typeface="Segoe UI" panose="020B0502040204020203" pitchFamily="34" charset="0"/>
                          <a:cs typeface="Segoe UI" panose="020B0502040204020203" pitchFamily="34" charset="0"/>
                        </a:rPr>
                        <a:t>pri,loss</a:t>
                      </a:r>
                      <a:r>
                        <a:rPr lang="en-GB" sz="1600" b="0" i="0">
                          <a:effectLst/>
                          <a:latin typeface="Segoe UI" panose="020B0502040204020203" pitchFamily="34" charset="0"/>
                          <a:cs typeface="Segoe UI" panose="020B0502040204020203" pitchFamily="34" charset="0"/>
                        </a:rPr>
                        <a:t> − Q</a:t>
                      </a:r>
                      <a:r>
                        <a:rPr lang="en-GB" sz="1600" b="0" i="0" baseline="-25000">
                          <a:effectLst/>
                          <a:latin typeface="Segoe UI" panose="020B0502040204020203" pitchFamily="34" charset="0"/>
                          <a:cs typeface="Segoe UI" panose="020B0502040204020203" pitchFamily="34" charset="0"/>
                        </a:rPr>
                        <a:t>sec,gain</a:t>
                      </a:r>
                      <a:r>
                        <a:rPr lang="en-GB" sz="1600" b="0" i="0">
                          <a:effectLst/>
                          <a:latin typeface="Segoe UI" panose="020B0502040204020203" pitchFamily="34" charset="0"/>
                          <a:cs typeface="Segoe UI" panose="020B0502040204020203" pitchFamily="34" charset="0"/>
                        </a:rPr>
                        <a:t>| ≤ ε</a:t>
                      </a:r>
                      <a:endParaRPr lang="ko-KR" sz="1600" b="0" i="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3853361"/>
                  </a:ext>
                </a:extLst>
              </a:tr>
              <a:tr h="151765">
                <a:tc>
                  <a:txBody>
                    <a:bodyPr/>
                    <a:lstStyle/>
                    <a:p>
                      <a:pPr marL="85725" marR="85725" algn="l">
                        <a:buNone/>
                      </a:pPr>
                      <a:r>
                        <a:rPr lang="en-GB" sz="1600" b="0" i="0" dirty="0">
                          <a:effectLst/>
                          <a:latin typeface="Segoe UI" panose="020B0502040204020203" pitchFamily="34" charset="0"/>
                          <a:cs typeface="Segoe UI" panose="020B0502040204020203" pitchFamily="34" charset="0"/>
                        </a:rPr>
                        <a:t>Generalized Function</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dirty="0">
                          <a:effectLst/>
                          <a:latin typeface="Segoe UI" panose="020B0502040204020203" pitchFamily="34" charset="0"/>
                          <a:cs typeface="Segoe UI" panose="020B0502040204020203" pitchFamily="34" charset="0"/>
                        </a:rPr>
                        <a:t>Steam Generation</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dirty="0" err="1">
                          <a:effectLst/>
                          <a:latin typeface="Segoe UI" panose="020B0502040204020203" pitchFamily="34" charset="0"/>
                          <a:cs typeface="Segoe UI" panose="020B0502040204020203" pitchFamily="34" charset="0"/>
                        </a:rPr>
                        <a:t>Σ|ṁ</a:t>
                      </a:r>
                      <a:r>
                        <a:rPr lang="en-GB" sz="1600" b="0" i="0" baseline="-25000" dirty="0" err="1">
                          <a:effectLst/>
                          <a:latin typeface="Segoe UI" panose="020B0502040204020203" pitchFamily="34" charset="0"/>
                          <a:cs typeface="Segoe UI" panose="020B0502040204020203" pitchFamily="34" charset="0"/>
                        </a:rPr>
                        <a:t>FW,i</a:t>
                      </a:r>
                      <a:r>
                        <a:rPr lang="en-GB" sz="1600" b="0" i="0" dirty="0">
                          <a:effectLst/>
                          <a:latin typeface="Segoe UI" panose="020B0502040204020203" pitchFamily="34" charset="0"/>
                          <a:cs typeface="Segoe UI" panose="020B0502040204020203" pitchFamily="34" charset="0"/>
                        </a:rPr>
                        <a:t> − </a:t>
                      </a:r>
                      <a:r>
                        <a:rPr lang="en-GB" sz="1600" b="0" i="0" dirty="0" err="1">
                          <a:effectLst/>
                          <a:latin typeface="Segoe UI" panose="020B0502040204020203" pitchFamily="34" charset="0"/>
                          <a:cs typeface="Segoe UI" panose="020B0502040204020203" pitchFamily="34" charset="0"/>
                        </a:rPr>
                        <a:t>ṁ</a:t>
                      </a:r>
                      <a:r>
                        <a:rPr lang="en-GB" sz="1600" b="0" i="0" baseline="-25000" dirty="0" err="1">
                          <a:effectLst/>
                          <a:latin typeface="Segoe UI" panose="020B0502040204020203" pitchFamily="34" charset="0"/>
                          <a:cs typeface="Segoe UI" panose="020B0502040204020203" pitchFamily="34" charset="0"/>
                        </a:rPr>
                        <a:t>stm,i</a:t>
                      </a:r>
                      <a:r>
                        <a:rPr lang="en-GB" sz="1600" b="0" i="0" dirty="0">
                          <a:effectLst/>
                          <a:latin typeface="Segoe UI" panose="020B0502040204020203" pitchFamily="34" charset="0"/>
                          <a:cs typeface="Segoe UI" panose="020B0502040204020203" pitchFamily="34" charset="0"/>
                        </a:rPr>
                        <a:t>| ≤ </a:t>
                      </a:r>
                      <a:r>
                        <a:rPr lang="en-GB" sz="1600" b="0" i="0" dirty="0" err="1">
                          <a:effectLst/>
                          <a:latin typeface="Segoe UI" panose="020B0502040204020203" pitchFamily="34" charset="0"/>
                          <a:cs typeface="Segoe UI" panose="020B0502040204020203" pitchFamily="34" charset="0"/>
                        </a:rPr>
                        <a:t>ε</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4478405"/>
                  </a:ext>
                </a:extLst>
              </a:tr>
              <a:tr h="151765">
                <a:tc>
                  <a:txBody>
                    <a:bodyPr/>
                    <a:lstStyle/>
                    <a:p>
                      <a:pPr marL="85725" marR="85725" algn="l">
                        <a:buNone/>
                      </a:pPr>
                      <a:r>
                        <a:rPr lang="en-GB" sz="1600" b="0" i="0" dirty="0">
                          <a:effectLst/>
                          <a:latin typeface="Segoe UI" panose="020B0502040204020203" pitchFamily="34" charset="0"/>
                          <a:cs typeface="Segoe UI" panose="020B0502040204020203" pitchFamily="34" charset="0"/>
                        </a:rPr>
                        <a:t>Physical Function</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dirty="0">
                          <a:effectLst/>
                          <a:latin typeface="Segoe UI" panose="020B0502040204020203" pitchFamily="34" charset="0"/>
                          <a:cs typeface="Segoe UI" panose="020B0502040204020203" pitchFamily="34" charset="0"/>
                        </a:rPr>
                        <a:t>Steam Generator 1</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dirty="0">
                          <a:effectLst/>
                          <a:latin typeface="Segoe UI" panose="020B0502040204020203" pitchFamily="34" charset="0"/>
                          <a:cs typeface="Segoe UI" panose="020B0502040204020203" pitchFamily="34" charset="0"/>
                        </a:rPr>
                        <a:t>|ṁ</a:t>
                      </a:r>
                      <a:r>
                        <a:rPr lang="en-GB" sz="1600" b="0" i="0" baseline="-25000" dirty="0">
                          <a:effectLst/>
                          <a:latin typeface="Segoe UI" panose="020B0502040204020203" pitchFamily="34" charset="0"/>
                          <a:cs typeface="Segoe UI" panose="020B0502040204020203" pitchFamily="34" charset="0"/>
                        </a:rPr>
                        <a:t>FW1</a:t>
                      </a:r>
                      <a:r>
                        <a:rPr lang="en-GB" sz="1600" b="0" i="0" dirty="0">
                          <a:effectLst/>
                          <a:latin typeface="Segoe UI" panose="020B0502040204020203" pitchFamily="34" charset="0"/>
                          <a:cs typeface="Segoe UI" panose="020B0502040204020203" pitchFamily="34" charset="0"/>
                        </a:rPr>
                        <a:t> − ṁ</a:t>
                      </a:r>
                      <a:r>
                        <a:rPr lang="en-GB" sz="1600" b="0" i="0" baseline="-25000" dirty="0">
                          <a:effectLst/>
                          <a:latin typeface="Segoe UI" panose="020B0502040204020203" pitchFamily="34" charset="0"/>
                          <a:cs typeface="Segoe UI" panose="020B0502040204020203" pitchFamily="34" charset="0"/>
                        </a:rPr>
                        <a:t>stm1</a:t>
                      </a:r>
                      <a:r>
                        <a:rPr lang="en-GB" sz="1600" b="0" i="0" dirty="0">
                          <a:effectLst/>
                          <a:latin typeface="Segoe UI" panose="020B0502040204020203" pitchFamily="34" charset="0"/>
                          <a:cs typeface="Segoe UI" panose="020B0502040204020203" pitchFamily="34" charset="0"/>
                        </a:rPr>
                        <a:t>| ≤ </a:t>
                      </a:r>
                      <a:r>
                        <a:rPr lang="en-GB" sz="1600" b="0" i="0" dirty="0" err="1">
                          <a:effectLst/>
                          <a:latin typeface="Segoe UI" panose="020B0502040204020203" pitchFamily="34" charset="0"/>
                          <a:cs typeface="Segoe UI" panose="020B0502040204020203" pitchFamily="34" charset="0"/>
                        </a:rPr>
                        <a:t>ε</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9621834"/>
                  </a:ext>
                </a:extLst>
              </a:tr>
              <a:tr h="151765">
                <a:tc>
                  <a:txBody>
                    <a:bodyPr/>
                    <a:lstStyle/>
                    <a:p>
                      <a:pPr marL="85725" marR="85725" algn="l">
                        <a:buNone/>
                      </a:pPr>
                      <a:r>
                        <a:rPr lang="en-GB" sz="1600" b="0" i="0" dirty="0">
                          <a:effectLst/>
                          <a:latin typeface="Segoe UI" panose="020B0502040204020203" pitchFamily="34" charset="0"/>
                          <a:cs typeface="Segoe UI" panose="020B0502040204020203" pitchFamily="34" charset="0"/>
                        </a:rPr>
                        <a:t>Physical Function</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dirty="0">
                          <a:effectLst/>
                          <a:latin typeface="Segoe UI" panose="020B0502040204020203" pitchFamily="34" charset="0"/>
                          <a:cs typeface="Segoe UI" panose="020B0502040204020203" pitchFamily="34" charset="0"/>
                        </a:rPr>
                        <a:t>Steam Generator 2</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dirty="0">
                          <a:effectLst/>
                          <a:latin typeface="Segoe UI" panose="020B0502040204020203" pitchFamily="34" charset="0"/>
                          <a:cs typeface="Segoe UI" panose="020B0502040204020203" pitchFamily="34" charset="0"/>
                        </a:rPr>
                        <a:t>|ṁ</a:t>
                      </a:r>
                      <a:r>
                        <a:rPr lang="en-GB" sz="1600" b="0" i="0" baseline="-25000" dirty="0">
                          <a:effectLst/>
                          <a:latin typeface="Segoe UI" panose="020B0502040204020203" pitchFamily="34" charset="0"/>
                          <a:cs typeface="Segoe UI" panose="020B0502040204020203" pitchFamily="34" charset="0"/>
                        </a:rPr>
                        <a:t>FW2</a:t>
                      </a:r>
                      <a:r>
                        <a:rPr lang="en-GB" sz="1600" b="0" i="0" dirty="0">
                          <a:effectLst/>
                          <a:latin typeface="Segoe UI" panose="020B0502040204020203" pitchFamily="34" charset="0"/>
                          <a:cs typeface="Segoe UI" panose="020B0502040204020203" pitchFamily="34" charset="0"/>
                        </a:rPr>
                        <a:t> − ṁ</a:t>
                      </a:r>
                      <a:r>
                        <a:rPr lang="en-GB" sz="1600" b="0" i="0" baseline="-25000" dirty="0">
                          <a:effectLst/>
                          <a:latin typeface="Segoe UI" panose="020B0502040204020203" pitchFamily="34" charset="0"/>
                          <a:cs typeface="Segoe UI" panose="020B0502040204020203" pitchFamily="34" charset="0"/>
                        </a:rPr>
                        <a:t>stm2</a:t>
                      </a:r>
                      <a:r>
                        <a:rPr lang="en-GB" sz="1600" b="0" i="0" dirty="0">
                          <a:effectLst/>
                          <a:latin typeface="Segoe UI" panose="020B0502040204020203" pitchFamily="34" charset="0"/>
                          <a:cs typeface="Segoe UI" panose="020B0502040204020203" pitchFamily="34" charset="0"/>
                        </a:rPr>
                        <a:t>| ≤ </a:t>
                      </a:r>
                      <a:r>
                        <a:rPr lang="en-GB" sz="1600" b="0" i="0" dirty="0" err="1">
                          <a:effectLst/>
                          <a:latin typeface="Segoe UI" panose="020B0502040204020203" pitchFamily="34" charset="0"/>
                          <a:cs typeface="Segoe UI" panose="020B0502040204020203" pitchFamily="34" charset="0"/>
                        </a:rPr>
                        <a:t>ε</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398008"/>
                  </a:ext>
                </a:extLst>
              </a:tr>
              <a:tr h="151765">
                <a:tc>
                  <a:txBody>
                    <a:bodyPr/>
                    <a:lstStyle/>
                    <a:p>
                      <a:pPr marL="85725" marR="85725" algn="l">
                        <a:buNone/>
                      </a:pPr>
                      <a:r>
                        <a:rPr lang="en-GB" sz="1600" b="0" i="0" dirty="0">
                          <a:effectLst/>
                          <a:latin typeface="Segoe UI" panose="020B0502040204020203" pitchFamily="34" charset="0"/>
                          <a:cs typeface="Segoe UI" panose="020B0502040204020203" pitchFamily="34" charset="0"/>
                        </a:rPr>
                        <a:t>Physical Function</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dirty="0">
                          <a:effectLst/>
                          <a:latin typeface="Segoe UI" panose="020B0502040204020203" pitchFamily="34" charset="0"/>
                          <a:cs typeface="Segoe UI" panose="020B0502040204020203" pitchFamily="34" charset="0"/>
                        </a:rPr>
                        <a:t>Feedwater Control System</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dirty="0" err="1">
                          <a:effectLst/>
                          <a:latin typeface="Segoe UI" panose="020B0502040204020203" pitchFamily="34" charset="0"/>
                          <a:cs typeface="Segoe UI" panose="020B0502040204020203" pitchFamily="34" charset="0"/>
                        </a:rPr>
                        <a:t>Σ|Δṁ</a:t>
                      </a:r>
                      <a:r>
                        <a:rPr lang="en-GB" sz="1600" b="0" i="0" baseline="-25000" dirty="0" err="1">
                          <a:effectLst/>
                          <a:latin typeface="Segoe UI" panose="020B0502040204020203" pitchFamily="34" charset="0"/>
                          <a:cs typeface="Segoe UI" panose="020B0502040204020203" pitchFamily="34" charset="0"/>
                        </a:rPr>
                        <a:t>FW,i</a:t>
                      </a:r>
                      <a:r>
                        <a:rPr lang="en-GB" sz="1600" b="0" i="0" dirty="0">
                          <a:effectLst/>
                          <a:latin typeface="Segoe UI" panose="020B0502040204020203" pitchFamily="34" charset="0"/>
                          <a:cs typeface="Segoe UI" panose="020B0502040204020203" pitchFamily="34" charset="0"/>
                        </a:rPr>
                        <a:t>| ≤ </a:t>
                      </a:r>
                      <a:r>
                        <a:rPr lang="en-GB" sz="1600" b="0" i="0" dirty="0" err="1">
                          <a:effectLst/>
                          <a:latin typeface="Segoe UI" panose="020B0502040204020203" pitchFamily="34" charset="0"/>
                          <a:cs typeface="Segoe UI" panose="020B0502040204020203" pitchFamily="34" charset="0"/>
                        </a:rPr>
                        <a:t>ε</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6462496"/>
                  </a:ext>
                </a:extLst>
              </a:tr>
              <a:tr h="151765">
                <a:tc>
                  <a:txBody>
                    <a:bodyPr/>
                    <a:lstStyle/>
                    <a:p>
                      <a:pPr marL="85725" marR="85725" algn="l">
                        <a:buNone/>
                      </a:pPr>
                      <a:r>
                        <a:rPr lang="en-GB" sz="1600" b="0" i="0" dirty="0">
                          <a:effectLst/>
                          <a:latin typeface="Segoe UI" panose="020B0502040204020203" pitchFamily="34" charset="0"/>
                          <a:cs typeface="Segoe UI" panose="020B0502040204020203" pitchFamily="34" charset="0"/>
                        </a:rPr>
                        <a:t>Physical Function</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a:effectLst/>
                          <a:latin typeface="Segoe UI" panose="020B0502040204020203" pitchFamily="34" charset="0"/>
                          <a:cs typeface="Segoe UI" panose="020B0502040204020203" pitchFamily="34" charset="0"/>
                        </a:rPr>
                        <a:t>Steam to Condenser</a:t>
                      </a:r>
                      <a:endParaRPr lang="ko-KR" sz="1600" b="0" i="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dirty="0">
                          <a:effectLst/>
                          <a:latin typeface="Segoe UI" panose="020B0502040204020203" pitchFamily="34" charset="0"/>
                          <a:cs typeface="Segoe UI" panose="020B0502040204020203" pitchFamily="34" charset="0"/>
                        </a:rPr>
                        <a:t>|</a:t>
                      </a:r>
                      <a:r>
                        <a:rPr lang="en-GB" sz="1600" b="0" i="0" dirty="0" err="1">
                          <a:effectLst/>
                          <a:latin typeface="Segoe UI" panose="020B0502040204020203" pitchFamily="34" charset="0"/>
                          <a:cs typeface="Segoe UI" panose="020B0502040204020203" pitchFamily="34" charset="0"/>
                        </a:rPr>
                        <a:t>ṁ</a:t>
                      </a:r>
                      <a:r>
                        <a:rPr lang="en-GB" sz="1600" b="0" i="0" baseline="-25000" dirty="0" err="1">
                          <a:effectLst/>
                          <a:latin typeface="Segoe UI" panose="020B0502040204020203" pitchFamily="34" charset="0"/>
                          <a:cs typeface="Segoe UI" panose="020B0502040204020203" pitchFamily="34" charset="0"/>
                        </a:rPr>
                        <a:t>byp</a:t>
                      </a:r>
                      <a:r>
                        <a:rPr lang="en-GB" sz="1600" b="0" i="0" dirty="0">
                          <a:effectLst/>
                          <a:latin typeface="Segoe UI" panose="020B0502040204020203" pitchFamily="34" charset="0"/>
                          <a:cs typeface="Segoe UI" panose="020B0502040204020203" pitchFamily="34" charset="0"/>
                        </a:rPr>
                        <a:t> − </a:t>
                      </a:r>
                      <a:r>
                        <a:rPr lang="en-GB" sz="1600" b="0" i="0" dirty="0" err="1">
                          <a:effectLst/>
                          <a:latin typeface="Segoe UI" panose="020B0502040204020203" pitchFamily="34" charset="0"/>
                          <a:cs typeface="Segoe UI" panose="020B0502040204020203" pitchFamily="34" charset="0"/>
                        </a:rPr>
                        <a:t>ṁ</a:t>
                      </a:r>
                      <a:r>
                        <a:rPr lang="en-GB" sz="1600" b="0" i="0" baseline="-25000" dirty="0" err="1">
                          <a:effectLst/>
                          <a:latin typeface="Segoe UI" panose="020B0502040204020203" pitchFamily="34" charset="0"/>
                          <a:cs typeface="Segoe UI" panose="020B0502040204020203" pitchFamily="34" charset="0"/>
                        </a:rPr>
                        <a:t>byp,r</a:t>
                      </a:r>
                      <a:r>
                        <a:rPr lang="en-GB" sz="1600" b="0" i="0" dirty="0">
                          <a:effectLst/>
                          <a:latin typeface="Segoe UI" panose="020B0502040204020203" pitchFamily="34" charset="0"/>
                          <a:cs typeface="Segoe UI" panose="020B0502040204020203" pitchFamily="34" charset="0"/>
                        </a:rPr>
                        <a:t>| ≤ </a:t>
                      </a:r>
                      <a:r>
                        <a:rPr lang="en-GB" sz="1600" b="0" i="0" dirty="0" err="1">
                          <a:effectLst/>
                          <a:latin typeface="Segoe UI" panose="020B0502040204020203" pitchFamily="34" charset="0"/>
                          <a:cs typeface="Segoe UI" panose="020B0502040204020203" pitchFamily="34" charset="0"/>
                        </a:rPr>
                        <a:t>ε</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7654816"/>
                  </a:ext>
                </a:extLst>
              </a:tr>
              <a:tr h="151765">
                <a:tc>
                  <a:txBody>
                    <a:bodyPr/>
                    <a:lstStyle/>
                    <a:p>
                      <a:pPr marL="85725" marR="85725" algn="l">
                        <a:buNone/>
                      </a:pPr>
                      <a:r>
                        <a:rPr lang="en-GB" sz="1600" b="0" i="0" dirty="0">
                          <a:effectLst/>
                          <a:latin typeface="Segoe UI" panose="020B0502040204020203" pitchFamily="34" charset="0"/>
                          <a:cs typeface="Segoe UI" panose="020B0502040204020203" pitchFamily="34" charset="0"/>
                        </a:rPr>
                        <a:t>Physical Function</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dirty="0">
                          <a:effectLst/>
                          <a:latin typeface="Segoe UI" panose="020B0502040204020203" pitchFamily="34" charset="0"/>
                          <a:cs typeface="Segoe UI" panose="020B0502040204020203" pitchFamily="34" charset="0"/>
                        </a:rPr>
                        <a:t>Steam to Turbine</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85725" algn="l">
                        <a:buNone/>
                      </a:pPr>
                      <a:r>
                        <a:rPr lang="en-GB" sz="1600" b="0" i="0" dirty="0">
                          <a:effectLst/>
                          <a:latin typeface="Segoe UI" panose="020B0502040204020203" pitchFamily="34" charset="0"/>
                          <a:cs typeface="Segoe UI" panose="020B0502040204020203" pitchFamily="34" charset="0"/>
                        </a:rPr>
                        <a:t>|</a:t>
                      </a:r>
                      <a:r>
                        <a:rPr lang="en-GB" sz="1600" b="0" i="0" dirty="0" err="1">
                          <a:effectLst/>
                          <a:latin typeface="Segoe UI" panose="020B0502040204020203" pitchFamily="34" charset="0"/>
                          <a:cs typeface="Segoe UI" panose="020B0502040204020203" pitchFamily="34" charset="0"/>
                        </a:rPr>
                        <a:t>ṁ</a:t>
                      </a:r>
                      <a:r>
                        <a:rPr lang="en-GB" sz="1600" b="0" i="0" baseline="-25000" dirty="0" err="1">
                          <a:effectLst/>
                          <a:latin typeface="Segoe UI" panose="020B0502040204020203" pitchFamily="34" charset="0"/>
                          <a:cs typeface="Segoe UI" panose="020B0502040204020203" pitchFamily="34" charset="0"/>
                        </a:rPr>
                        <a:t>turb</a:t>
                      </a:r>
                      <a:r>
                        <a:rPr lang="en-GB" sz="1600" b="0" i="0" dirty="0">
                          <a:effectLst/>
                          <a:latin typeface="Segoe UI" panose="020B0502040204020203" pitchFamily="34" charset="0"/>
                          <a:cs typeface="Segoe UI" panose="020B0502040204020203" pitchFamily="34" charset="0"/>
                        </a:rPr>
                        <a:t> − </a:t>
                      </a:r>
                      <a:r>
                        <a:rPr lang="en-GB" sz="1600" b="0" i="0" dirty="0" err="1">
                          <a:effectLst/>
                          <a:latin typeface="Segoe UI" panose="020B0502040204020203" pitchFamily="34" charset="0"/>
                          <a:cs typeface="Segoe UI" panose="020B0502040204020203" pitchFamily="34" charset="0"/>
                        </a:rPr>
                        <a:t>ṁ</a:t>
                      </a:r>
                      <a:r>
                        <a:rPr lang="en-GB" sz="1600" b="0" i="0" baseline="-25000" dirty="0" err="1">
                          <a:effectLst/>
                          <a:latin typeface="Segoe UI" panose="020B0502040204020203" pitchFamily="34" charset="0"/>
                          <a:cs typeface="Segoe UI" panose="020B0502040204020203" pitchFamily="34" charset="0"/>
                        </a:rPr>
                        <a:t>ref</a:t>
                      </a:r>
                      <a:r>
                        <a:rPr lang="en-GB" sz="1600" b="0" i="0" dirty="0">
                          <a:effectLst/>
                          <a:latin typeface="Segoe UI" panose="020B0502040204020203" pitchFamily="34" charset="0"/>
                          <a:cs typeface="Segoe UI" panose="020B0502040204020203" pitchFamily="34" charset="0"/>
                        </a:rPr>
                        <a:t>| ≤ </a:t>
                      </a:r>
                      <a:r>
                        <a:rPr lang="en-GB" sz="1600" b="0" i="0" dirty="0" err="1">
                          <a:effectLst/>
                          <a:latin typeface="Segoe UI" panose="020B0502040204020203" pitchFamily="34" charset="0"/>
                          <a:cs typeface="Segoe UI" panose="020B0502040204020203" pitchFamily="34" charset="0"/>
                        </a:rPr>
                        <a:t>ε</a:t>
                      </a:r>
                      <a:endParaRPr lang="ko-KR" sz="1600" b="0" i="0" dirty="0">
                        <a:effectLst/>
                        <a:latin typeface="Segoe UI" panose="020B0502040204020203" pitchFamily="34" charset="0"/>
                        <a:ea typeface="PMingLiU" panose="02020500000000000000" pitchFamily="18" charset="-120"/>
                        <a:cs typeface="Segoe UI"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7084295"/>
                  </a:ext>
                </a:extLst>
              </a:tr>
            </a:tbl>
          </a:graphicData>
        </a:graphic>
      </p:graphicFrame>
      <p:sp>
        <p:nvSpPr>
          <p:cNvPr id="2" name="TextBox 1">
            <a:extLst>
              <a:ext uri="{FF2B5EF4-FFF2-40B4-BE49-F238E27FC236}">
                <a16:creationId xmlns:a16="http://schemas.microsoft.com/office/drawing/2014/main" id="{D5E114ED-7BED-99CD-3779-9A85BCFD6B84}"/>
              </a:ext>
            </a:extLst>
          </p:cNvPr>
          <p:cNvSpPr txBox="1"/>
          <p:nvPr/>
        </p:nvSpPr>
        <p:spPr>
          <a:xfrm>
            <a:off x="3827501" y="6549662"/>
            <a:ext cx="4536998" cy="261610"/>
          </a:xfrm>
          <a:prstGeom prst="rect">
            <a:avLst/>
          </a:prstGeom>
          <a:noFill/>
        </p:spPr>
        <p:txBody>
          <a:bodyPr wrap="square" rtlCol="0">
            <a:spAutoFit/>
          </a:bodyPr>
          <a:lstStyle/>
          <a:p>
            <a:pPr algn="ctr"/>
            <a:r>
              <a:rPr lang="ko-KR" altLang="ko-KR" sz="1100" dirty="0" err="1"/>
              <a:t>Representative</a:t>
            </a:r>
            <a:r>
              <a:rPr lang="ko-KR" altLang="ko-KR" sz="1100" dirty="0"/>
              <a:t> </a:t>
            </a:r>
            <a:r>
              <a:rPr lang="ko-KR" altLang="ko-KR" sz="1100" dirty="0" err="1"/>
              <a:t>quantitative</a:t>
            </a:r>
            <a:r>
              <a:rPr lang="ko-KR" altLang="ko-KR" sz="1100" dirty="0"/>
              <a:t> </a:t>
            </a:r>
            <a:r>
              <a:rPr lang="ko-KR" altLang="ko-KR" sz="1100" dirty="0" err="1"/>
              <a:t>formulations</a:t>
            </a:r>
            <a:r>
              <a:rPr lang="ko-KR" altLang="ko-KR" sz="1100" dirty="0"/>
              <a:t> </a:t>
            </a:r>
            <a:r>
              <a:rPr lang="ko-KR" altLang="ko-KR" sz="1100" dirty="0" err="1"/>
              <a:t>for</a:t>
            </a:r>
            <a:r>
              <a:rPr lang="ko-KR" altLang="ko-KR" sz="1100" dirty="0"/>
              <a:t> </a:t>
            </a:r>
            <a:r>
              <a:rPr lang="ko-KR" altLang="ko-KR" sz="1100" dirty="0" err="1"/>
              <a:t>selected</a:t>
            </a:r>
            <a:r>
              <a:rPr lang="ko-KR" altLang="ko-KR" sz="1100" dirty="0"/>
              <a:t> AH </a:t>
            </a:r>
            <a:r>
              <a:rPr lang="ko-KR" altLang="ko-KR" sz="1100" dirty="0" err="1"/>
              <a:t>nodes</a:t>
            </a:r>
            <a:r>
              <a:rPr lang="ko-KR" altLang="ko-KR" sz="1100" dirty="0"/>
              <a:t> </a:t>
            </a:r>
            <a:endParaRPr lang="ko-KR" altLang="en-US" sz="1100" dirty="0">
              <a:latin typeface="Noto Sans KR" panose="020B0200000000000000" pitchFamily="50" charset="-127"/>
              <a:ea typeface="Noto Sans KR" panose="020B0200000000000000" pitchFamily="50" charset="-127"/>
            </a:endParaRPr>
          </a:p>
        </p:txBody>
      </p:sp>
    </p:spTree>
    <p:extLst>
      <p:ext uri="{BB962C8B-B14F-4D97-AF65-F5344CB8AC3E}">
        <p14:creationId xmlns:p14="http://schemas.microsoft.com/office/powerpoint/2010/main" val="2602396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3B72A-094B-096B-9D53-4B255245339E}"/>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74850F54-EB0D-F6D0-F8B4-39CD4BD47FFF}"/>
              </a:ext>
            </a:extLst>
          </p:cNvPr>
          <p:cNvSpPr>
            <a:spLocks noGrp="1"/>
          </p:cNvSpPr>
          <p:nvPr>
            <p:ph type="title"/>
          </p:nvPr>
        </p:nvSpPr>
        <p:spPr/>
        <p:txBody>
          <a:bodyPr>
            <a:normAutofit fontScale="90000"/>
          </a:bodyPr>
          <a:lstStyle/>
          <a:p>
            <a:endParaRPr lang="ko-KR" altLang="en-US"/>
          </a:p>
        </p:txBody>
      </p:sp>
      <p:sp>
        <p:nvSpPr>
          <p:cNvPr id="3" name="내용 개체 틀 2">
            <a:extLst>
              <a:ext uri="{FF2B5EF4-FFF2-40B4-BE49-F238E27FC236}">
                <a16:creationId xmlns:a16="http://schemas.microsoft.com/office/drawing/2014/main" id="{D2B46C57-4D1A-3879-2C1E-AFD635E22EB8}"/>
              </a:ext>
            </a:extLst>
          </p:cNvPr>
          <p:cNvSpPr>
            <a:spLocks noGrp="1"/>
          </p:cNvSpPr>
          <p:nvPr>
            <p:ph idx="1"/>
          </p:nvPr>
        </p:nvSpPr>
        <p:spPr/>
        <p:txBody>
          <a:bodyPr/>
          <a:lstStyle/>
          <a:p>
            <a:endParaRPr lang="ko-KR" altLang="en-US"/>
          </a:p>
        </p:txBody>
      </p:sp>
      <p:sp>
        <p:nvSpPr>
          <p:cNvPr id="4" name="슬라이드 번호 개체 틀 3">
            <a:extLst>
              <a:ext uri="{FF2B5EF4-FFF2-40B4-BE49-F238E27FC236}">
                <a16:creationId xmlns:a16="http://schemas.microsoft.com/office/drawing/2014/main" id="{C10EFEBE-5509-2056-2880-28FB2831B42B}"/>
              </a:ext>
            </a:extLst>
          </p:cNvPr>
          <p:cNvSpPr>
            <a:spLocks noGrp="1"/>
          </p:cNvSpPr>
          <p:nvPr>
            <p:ph type="sldNum" sz="quarter" idx="12"/>
          </p:nvPr>
        </p:nvSpPr>
        <p:spPr/>
        <p:txBody>
          <a:bodyPr/>
          <a:lstStyle/>
          <a:p>
            <a:fld id="{93315963-03A2-4A10-9019-04D551739C5B}" type="slidenum">
              <a:rPr lang="ko-KR" altLang="en-US" smtClean="0"/>
              <a:t>15</a:t>
            </a:fld>
            <a:endParaRPr lang="ko-KR" altLang="en-US"/>
          </a:p>
        </p:txBody>
      </p:sp>
      <p:sp>
        <p:nvSpPr>
          <p:cNvPr id="6" name="직사각형 5">
            <a:extLst>
              <a:ext uri="{FF2B5EF4-FFF2-40B4-BE49-F238E27FC236}">
                <a16:creationId xmlns:a16="http://schemas.microsoft.com/office/drawing/2014/main" id="{1D0F8FFB-A069-9577-0ED5-33523F309A3F}"/>
              </a:ext>
            </a:extLst>
          </p:cNvPr>
          <p:cNvSpPr/>
          <p:nvPr/>
        </p:nvSpPr>
        <p:spPr>
          <a:xfrm>
            <a:off x="0" y="25202"/>
            <a:ext cx="12192000" cy="6858001"/>
          </a:xfrm>
          <a:prstGeom prst="rect">
            <a:avLst/>
          </a:prstGeom>
          <a:solidFill>
            <a:srgbClr val="F7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AE6A4079-6C64-7D35-CC89-D1A78DBE2A48}"/>
              </a:ext>
            </a:extLst>
          </p:cNvPr>
          <p:cNvSpPr txBox="1"/>
          <p:nvPr/>
        </p:nvSpPr>
        <p:spPr>
          <a:xfrm>
            <a:off x="1557888" y="3151639"/>
            <a:ext cx="9076224" cy="584775"/>
          </a:xfrm>
          <a:prstGeom prst="rect">
            <a:avLst/>
          </a:prstGeom>
          <a:noFill/>
        </p:spPr>
        <p:txBody>
          <a:bodyPr wrap="square" rtlCol="0">
            <a:spAutoFit/>
          </a:bodyPr>
          <a:lstStyle/>
          <a:p>
            <a:pPr algn="ctr"/>
            <a:r>
              <a:rPr lang="en-US" altLang="ko-KR" sz="3200" dirty="0">
                <a:solidFill>
                  <a:schemeClr val="accent5">
                    <a:lumMod val="50000"/>
                  </a:schemeClr>
                </a:solidFill>
                <a:latin typeface="HY견고딕" panose="02030600000101010101" pitchFamily="18" charset="-127"/>
                <a:ea typeface="HY견고딕" panose="02030600000101010101" pitchFamily="18" charset="-127"/>
              </a:rPr>
              <a:t>3.</a:t>
            </a:r>
            <a:r>
              <a:rPr lang="ko-KR" altLang="en-US" sz="3200" dirty="0">
                <a:solidFill>
                  <a:schemeClr val="accent5">
                    <a:lumMod val="50000"/>
                  </a:schemeClr>
                </a:solidFill>
                <a:latin typeface="HY견고딕" panose="02030600000101010101" pitchFamily="18" charset="-127"/>
                <a:ea typeface="HY견고딕" panose="02030600000101010101" pitchFamily="18" charset="-127"/>
              </a:rPr>
              <a:t> </a:t>
            </a:r>
            <a:r>
              <a:rPr lang="en-US" altLang="ko-KR" sz="3200" dirty="0">
                <a:solidFill>
                  <a:schemeClr val="accent5">
                    <a:lumMod val="50000"/>
                  </a:schemeClr>
                </a:solidFill>
                <a:latin typeface="HY견고딕" panose="02030600000101010101" pitchFamily="18" charset="-127"/>
                <a:ea typeface="HY견고딕" panose="02030600000101010101" pitchFamily="18" charset="-127"/>
              </a:rPr>
              <a:t>Multi-Agent Reinforcement Learning Design</a:t>
            </a:r>
            <a:endParaRPr lang="ko-KR" altLang="en-US" sz="3200" dirty="0">
              <a:solidFill>
                <a:schemeClr val="accent5">
                  <a:lumMod val="50000"/>
                </a:schemeClr>
              </a:solidFill>
              <a:latin typeface="HY견고딕" panose="02030600000101010101" pitchFamily="18" charset="-127"/>
              <a:ea typeface="HY견고딕" panose="02030600000101010101" pitchFamily="18" charset="-127"/>
            </a:endParaRPr>
          </a:p>
        </p:txBody>
      </p:sp>
    </p:spTree>
    <p:extLst>
      <p:ext uri="{BB962C8B-B14F-4D97-AF65-F5344CB8AC3E}">
        <p14:creationId xmlns:p14="http://schemas.microsoft.com/office/powerpoint/2010/main" val="223861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AE748-8601-3127-2837-8CE9F5660C0F}"/>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7213F4F0-658C-BA4A-AE3F-4B90977803B2}"/>
              </a:ext>
            </a:extLst>
          </p:cNvPr>
          <p:cNvSpPr>
            <a:spLocks noGrp="1"/>
          </p:cNvSpPr>
          <p:nvPr>
            <p:ph type="sldNum" sz="quarter" idx="12"/>
          </p:nvPr>
        </p:nvSpPr>
        <p:spPr/>
        <p:txBody>
          <a:bodyPr/>
          <a:lstStyle/>
          <a:p>
            <a:fld id="{93315963-03A2-4A10-9019-04D551739C5B}" type="slidenum">
              <a:rPr lang="ko-KR" altLang="en-US" smtClean="0"/>
              <a:t>16</a:t>
            </a:fld>
            <a:endParaRPr lang="ko-KR" altLang="en-US" dirty="0"/>
          </a:p>
        </p:txBody>
      </p:sp>
      <p:sp>
        <p:nvSpPr>
          <p:cNvPr id="5" name="내용 개체 틀 2">
            <a:extLst>
              <a:ext uri="{FF2B5EF4-FFF2-40B4-BE49-F238E27FC236}">
                <a16:creationId xmlns:a16="http://schemas.microsoft.com/office/drawing/2014/main" id="{33FE9BF7-ED4C-934B-BB03-75A22FE90C74}"/>
              </a:ext>
            </a:extLst>
          </p:cNvPr>
          <p:cNvSpPr>
            <a:spLocks noGrp="1"/>
          </p:cNvSpPr>
          <p:nvPr>
            <p:ph idx="1"/>
          </p:nvPr>
        </p:nvSpPr>
        <p:spPr>
          <a:xfrm>
            <a:off x="268357" y="1208881"/>
            <a:ext cx="7312657" cy="5112406"/>
          </a:xfrm>
        </p:spPr>
        <p:txBody>
          <a:bodyPr>
            <a:normAutofit lnSpcReduction="10000"/>
          </a:bodyPr>
          <a:lstStyle/>
          <a:p>
            <a:r>
              <a:rPr lang="en" altLang="ko-KR" dirty="0">
                <a:latin typeface="Segoe UI Semilight" panose="020B0402040204020203" pitchFamily="34" charset="0"/>
                <a:cs typeface="Segoe UI Semilight" panose="020B0402040204020203" pitchFamily="34" charset="0"/>
              </a:rPr>
              <a:t>Hierarchical Multi-Agent Reinforcement Learning (H-MARL)</a:t>
            </a:r>
            <a:endParaRPr lang="en-US" altLang="ko-KR"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 altLang="ko-KR" sz="2000" dirty="0">
                <a:latin typeface="Segoe UI Semilight" panose="020B0402040204020203" pitchFamily="34" charset="0"/>
                <a:cs typeface="Segoe UI Semilight" panose="020B0402040204020203" pitchFamily="34" charset="0"/>
              </a:rPr>
              <a:t>Background</a:t>
            </a:r>
            <a:endParaRPr lang="en-US" altLang="ko-KR" sz="2000" dirty="0">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Single-agent RL becomes intractable in the multi-system </a:t>
            </a:r>
            <a:r>
              <a:rPr lang="en" altLang="ko-KR" sz="1800" dirty="0" err="1">
                <a:latin typeface="Segoe UI Semilight" panose="020B0402040204020203" pitchFamily="34" charset="0"/>
                <a:cs typeface="Segoe UI Semilight" panose="020B0402040204020203" pitchFamily="34" charset="0"/>
              </a:rPr>
              <a:t>iPWR</a:t>
            </a:r>
            <a:r>
              <a:rPr lang="en" altLang="ko-KR" sz="1800" dirty="0">
                <a:latin typeface="Segoe UI Semilight" panose="020B0402040204020203" pitchFamily="34" charset="0"/>
                <a:cs typeface="Segoe UI Semilight" panose="020B0402040204020203" pitchFamily="34" charset="0"/>
              </a:rPr>
              <a:t> (RCS, FWS, CVCS), where the joint action space is high-dimensional</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Multi-Agent RL distributes control across cooperative agents, each responsible for a subset of the action space</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Hierarchical RL introduces a goal-conditioned structure where upper-level agents set subgoals for lower-level agents</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H-MARL combines both, with multiple agents cooperating within a hierarchical goal-means structure</a:t>
            </a:r>
            <a:endParaRPr lang="en-US" altLang="ko-KR" sz="1800"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 altLang="ko-KR" sz="2000" dirty="0">
                <a:latin typeface="Segoe UI Semilight" panose="020B0402040204020203" pitchFamily="34" charset="0"/>
                <a:cs typeface="Segoe UI Semilight" panose="020B0402040204020203" pitchFamily="34" charset="0"/>
              </a:rPr>
              <a:t>Key Characteristics</a:t>
            </a:r>
            <a:endParaRPr lang="en-US" altLang="ko-KR" sz="2000" dirty="0">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Upper-level agents dynamically reassign subgoals based on the current system state, and lower-level agents optimize local actions to satisfy them</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Upper agents operate on longer timescales than lower agents, providing temporal abstraction</a:t>
            </a:r>
          </a:p>
        </p:txBody>
      </p:sp>
      <p:sp>
        <p:nvSpPr>
          <p:cNvPr id="15" name="제목 1">
            <a:extLst>
              <a:ext uri="{FF2B5EF4-FFF2-40B4-BE49-F238E27FC236}">
                <a16:creationId xmlns:a16="http://schemas.microsoft.com/office/drawing/2014/main" id="{49FFF242-5146-691C-6032-EC602AE8D86E}"/>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3. Multi-Agent Reinforcement Learning Design </a:t>
            </a:r>
            <a:endParaRPr lang="ko-KR" altLang="en-US" sz="3200" dirty="0">
              <a:ea typeface="HY중고딕" panose="02030600000101010101" pitchFamily="18" charset="-127"/>
            </a:endParaRPr>
          </a:p>
        </p:txBody>
      </p:sp>
      <p:grpSp>
        <p:nvGrpSpPr>
          <p:cNvPr id="11" name="그룹 10">
            <a:extLst>
              <a:ext uri="{FF2B5EF4-FFF2-40B4-BE49-F238E27FC236}">
                <a16:creationId xmlns:a16="http://schemas.microsoft.com/office/drawing/2014/main" id="{0F31FD66-E018-F7AC-FFE9-04455C5817CD}"/>
              </a:ext>
            </a:extLst>
          </p:cNvPr>
          <p:cNvGrpSpPr/>
          <p:nvPr/>
        </p:nvGrpSpPr>
        <p:grpSpPr>
          <a:xfrm>
            <a:off x="7673010" y="1701547"/>
            <a:ext cx="4518990" cy="3334899"/>
            <a:chOff x="7673010" y="1343739"/>
            <a:chExt cx="4518990" cy="3334899"/>
          </a:xfrm>
        </p:grpSpPr>
        <p:pic>
          <p:nvPicPr>
            <p:cNvPr id="8" name="그림 7">
              <a:extLst>
                <a:ext uri="{FF2B5EF4-FFF2-40B4-BE49-F238E27FC236}">
                  <a16:creationId xmlns:a16="http://schemas.microsoft.com/office/drawing/2014/main" id="{B57C9021-784D-D7EC-5354-689C7A32E4A6}"/>
                </a:ext>
              </a:extLst>
            </p:cNvPr>
            <p:cNvPicPr>
              <a:picLocks noChangeAspect="1"/>
            </p:cNvPicPr>
            <p:nvPr/>
          </p:nvPicPr>
          <p:blipFill>
            <a:blip r:embed="rId3"/>
            <a:stretch>
              <a:fillRect/>
            </a:stretch>
          </p:blipFill>
          <p:spPr>
            <a:xfrm>
              <a:off x="7673010" y="1343739"/>
              <a:ext cx="4518990" cy="3069236"/>
            </a:xfrm>
            <a:prstGeom prst="rect">
              <a:avLst/>
            </a:prstGeom>
          </p:spPr>
        </p:pic>
        <p:sp>
          <p:nvSpPr>
            <p:cNvPr id="9" name="TextBox 8">
              <a:extLst>
                <a:ext uri="{FF2B5EF4-FFF2-40B4-BE49-F238E27FC236}">
                  <a16:creationId xmlns:a16="http://schemas.microsoft.com/office/drawing/2014/main" id="{1D278DA5-5633-32BF-AD8F-17C366F2C7AA}"/>
                </a:ext>
              </a:extLst>
            </p:cNvPr>
            <p:cNvSpPr txBox="1"/>
            <p:nvPr/>
          </p:nvSpPr>
          <p:spPr>
            <a:xfrm>
              <a:off x="8012319" y="4417028"/>
              <a:ext cx="3840371" cy="261610"/>
            </a:xfrm>
            <a:prstGeom prst="rect">
              <a:avLst/>
            </a:prstGeom>
            <a:noFill/>
          </p:spPr>
          <p:txBody>
            <a:bodyPr wrap="square" rtlCol="0">
              <a:spAutoFit/>
            </a:bodyPr>
            <a:lstStyle/>
            <a:p>
              <a:pPr algn="ctr"/>
              <a:r>
                <a:rPr lang="en-US" altLang="ko-KR" sz="1100" dirty="0">
                  <a:latin typeface="Noto Sans KR" panose="020B0200000000000000" pitchFamily="50" charset="-127"/>
                  <a:ea typeface="Noto Sans KR" panose="020B0200000000000000" pitchFamily="50" charset="-127"/>
                </a:rPr>
                <a:t>The</a:t>
              </a:r>
              <a:r>
                <a:rPr lang="ko-KR" altLang="en-US" sz="1100" dirty="0">
                  <a:latin typeface="Noto Sans KR" panose="020B0200000000000000" pitchFamily="50" charset="-127"/>
                  <a:ea typeface="Noto Sans KR" panose="020B0200000000000000" pitchFamily="50" charset="-127"/>
                </a:rPr>
                <a:t> </a:t>
              </a:r>
              <a:r>
                <a:rPr lang="en-US" altLang="ko-KR" sz="1100" dirty="0">
                  <a:latin typeface="Noto Sans KR" panose="020B0200000000000000" pitchFamily="50" charset="-127"/>
                  <a:ea typeface="Noto Sans KR" panose="020B0200000000000000" pitchFamily="50" charset="-127"/>
                </a:rPr>
                <a:t>Concept</a:t>
              </a:r>
              <a:r>
                <a:rPr lang="ko-KR" altLang="en-US" sz="1100" dirty="0">
                  <a:latin typeface="Noto Sans KR" panose="020B0200000000000000" pitchFamily="50" charset="-127"/>
                  <a:ea typeface="Noto Sans KR" panose="020B0200000000000000" pitchFamily="50" charset="-127"/>
                </a:rPr>
                <a:t> </a:t>
              </a:r>
              <a:r>
                <a:rPr lang="en-US" altLang="ko-KR" sz="1100" dirty="0">
                  <a:latin typeface="Noto Sans KR" panose="020B0200000000000000" pitchFamily="50" charset="-127"/>
                  <a:ea typeface="Noto Sans KR" panose="020B0200000000000000" pitchFamily="50" charset="-127"/>
                </a:rPr>
                <a:t>of</a:t>
              </a:r>
              <a:r>
                <a:rPr lang="ko-KR" altLang="en-US" sz="1100" dirty="0">
                  <a:latin typeface="Noto Sans KR" panose="020B0200000000000000" pitchFamily="50" charset="-127"/>
                  <a:ea typeface="Noto Sans KR" panose="020B0200000000000000" pitchFamily="50" charset="-127"/>
                </a:rPr>
                <a:t> </a:t>
              </a:r>
              <a:r>
                <a:rPr lang="en-US" altLang="ko-KR" sz="1100" dirty="0">
                  <a:latin typeface="Noto Sans KR" panose="020B0200000000000000" pitchFamily="50" charset="-127"/>
                  <a:ea typeface="Noto Sans KR" panose="020B0200000000000000" pitchFamily="50" charset="-127"/>
                </a:rPr>
                <a:t>Hierarchical</a:t>
              </a:r>
              <a:r>
                <a:rPr lang="ko-KR" altLang="en-US" sz="1100" dirty="0">
                  <a:latin typeface="Noto Sans KR" panose="020B0200000000000000" pitchFamily="50" charset="-127"/>
                  <a:ea typeface="Noto Sans KR" panose="020B0200000000000000" pitchFamily="50" charset="-127"/>
                </a:rPr>
                <a:t> </a:t>
              </a:r>
              <a:r>
                <a:rPr lang="en-US" altLang="ko-KR" sz="1100" dirty="0">
                  <a:latin typeface="Noto Sans KR" panose="020B0200000000000000" pitchFamily="50" charset="-127"/>
                  <a:ea typeface="Noto Sans KR" panose="020B0200000000000000" pitchFamily="50" charset="-127"/>
                </a:rPr>
                <a:t>Reinforcement</a:t>
              </a:r>
              <a:r>
                <a:rPr lang="ko-KR" altLang="en-US" sz="1100" dirty="0">
                  <a:latin typeface="Noto Sans KR" panose="020B0200000000000000" pitchFamily="50" charset="-127"/>
                  <a:ea typeface="Noto Sans KR" panose="020B0200000000000000" pitchFamily="50" charset="-127"/>
                </a:rPr>
                <a:t> </a:t>
              </a:r>
              <a:r>
                <a:rPr lang="en-US" altLang="ko-KR" sz="1100" dirty="0">
                  <a:latin typeface="Noto Sans KR" panose="020B0200000000000000" pitchFamily="50" charset="-127"/>
                  <a:ea typeface="Noto Sans KR" panose="020B0200000000000000" pitchFamily="50" charset="-127"/>
                </a:rPr>
                <a:t>Learning</a:t>
              </a:r>
              <a:r>
                <a:rPr lang="ko-KR" altLang="en-US" sz="1100" dirty="0">
                  <a:latin typeface="Noto Sans KR" panose="020B0200000000000000" pitchFamily="50" charset="-127"/>
                  <a:ea typeface="Noto Sans KR" panose="020B0200000000000000" pitchFamily="50" charset="-127"/>
                </a:rPr>
                <a:t> </a:t>
              </a:r>
              <a:r>
                <a:rPr lang="en-US" altLang="ko-KR" sz="1100" dirty="0">
                  <a:latin typeface="Noto Sans KR" panose="020B0200000000000000" pitchFamily="50" charset="-127"/>
                  <a:ea typeface="Noto Sans KR" panose="020B0200000000000000" pitchFamily="50" charset="-127"/>
                </a:rPr>
                <a:t>[1]</a:t>
              </a:r>
              <a:endParaRPr lang="ko-KR" altLang="en-US" sz="1100" dirty="0">
                <a:latin typeface="Noto Sans KR" panose="020B0200000000000000" pitchFamily="50" charset="-127"/>
                <a:ea typeface="Noto Sans KR" panose="020B0200000000000000" pitchFamily="50" charset="-127"/>
              </a:endParaRPr>
            </a:p>
          </p:txBody>
        </p:sp>
      </p:grpSp>
      <p:sp>
        <p:nvSpPr>
          <p:cNvPr id="10" name="TextBox 9">
            <a:extLst>
              <a:ext uri="{FF2B5EF4-FFF2-40B4-BE49-F238E27FC236}">
                <a16:creationId xmlns:a16="http://schemas.microsoft.com/office/drawing/2014/main" id="{CA828557-10F5-AE3C-C6F3-D4F8A5C9A9F2}"/>
              </a:ext>
            </a:extLst>
          </p:cNvPr>
          <p:cNvSpPr txBox="1"/>
          <p:nvPr/>
        </p:nvSpPr>
        <p:spPr>
          <a:xfrm>
            <a:off x="542925" y="6597689"/>
            <a:ext cx="10616911" cy="646331"/>
          </a:xfrm>
          <a:prstGeom prst="rect">
            <a:avLst/>
          </a:prstGeom>
          <a:noFill/>
        </p:spPr>
        <p:txBody>
          <a:bodyPr wrap="square" rtlCol="0">
            <a:spAutoFit/>
          </a:bodyPr>
          <a:lstStyle/>
          <a:p>
            <a:r>
              <a:rPr lang="en" altLang="ko-KR" sz="900" dirty="0">
                <a:solidFill>
                  <a:schemeClr val="bg2">
                    <a:lumMod val="50000"/>
                  </a:schemeClr>
                </a:solidFill>
                <a:latin typeface="Noto Sans KR Light" panose="020B0200000000000000" pitchFamily="50" charset="-127"/>
                <a:ea typeface="Noto Sans KR Light" panose="020B0200000000000000" pitchFamily="50" charset="-127"/>
              </a:rPr>
              <a:t>[1]</a:t>
            </a:r>
            <a:r>
              <a:rPr lang="ko-KR" altLang="en-US" sz="900" dirty="0">
                <a:solidFill>
                  <a:schemeClr val="bg2">
                    <a:lumMod val="50000"/>
                  </a:schemeClr>
                </a:solidFill>
                <a:latin typeface="Noto Sans KR Light" panose="020B0200000000000000" pitchFamily="50" charset="-127"/>
                <a:ea typeface="Noto Sans KR Light" panose="020B0200000000000000" pitchFamily="50" charset="-127"/>
              </a:rPr>
              <a:t> </a:t>
            </a:r>
            <a:r>
              <a:rPr lang="en" altLang="ko-KR" sz="900" dirty="0">
                <a:solidFill>
                  <a:schemeClr val="bg2">
                    <a:lumMod val="50000"/>
                  </a:schemeClr>
                </a:solidFill>
                <a:latin typeface="Noto Sans KR Light" panose="020B0200000000000000" pitchFamily="50" charset="-127"/>
                <a:ea typeface="Noto Sans KR Light" panose="020B0200000000000000" pitchFamily="50" charset="-127"/>
              </a:rPr>
              <a:t>S. </a:t>
            </a:r>
            <a:r>
              <a:rPr lang="en" altLang="ko-KR" sz="900" dirty="0" err="1">
                <a:solidFill>
                  <a:schemeClr val="bg2">
                    <a:lumMod val="50000"/>
                  </a:schemeClr>
                </a:solidFill>
                <a:latin typeface="Noto Sans KR Light" panose="020B0200000000000000" pitchFamily="50" charset="-127"/>
                <a:ea typeface="Noto Sans KR Light" panose="020B0200000000000000" pitchFamily="50" charset="-127"/>
              </a:rPr>
              <a:t>Pateria</a:t>
            </a:r>
            <a:r>
              <a:rPr lang="en" altLang="ko-KR" sz="900" dirty="0">
                <a:solidFill>
                  <a:schemeClr val="bg2">
                    <a:lumMod val="50000"/>
                  </a:schemeClr>
                </a:solidFill>
                <a:latin typeface="Noto Sans KR Light" panose="020B0200000000000000" pitchFamily="50" charset="-127"/>
                <a:ea typeface="Noto Sans KR Light" panose="020B0200000000000000" pitchFamily="50" charset="-127"/>
              </a:rPr>
              <a:t>, B. </a:t>
            </a:r>
            <a:r>
              <a:rPr lang="en" altLang="ko-KR" sz="900" dirty="0" err="1">
                <a:solidFill>
                  <a:schemeClr val="bg2">
                    <a:lumMod val="50000"/>
                  </a:schemeClr>
                </a:solidFill>
                <a:latin typeface="Noto Sans KR Light" panose="020B0200000000000000" pitchFamily="50" charset="-127"/>
                <a:ea typeface="Noto Sans KR Light" panose="020B0200000000000000" pitchFamily="50" charset="-127"/>
              </a:rPr>
              <a:t>Subagdja</a:t>
            </a:r>
            <a:r>
              <a:rPr lang="en" altLang="ko-KR" sz="900" dirty="0">
                <a:solidFill>
                  <a:schemeClr val="bg2">
                    <a:lumMod val="50000"/>
                  </a:schemeClr>
                </a:solidFill>
                <a:latin typeface="Noto Sans KR Light" panose="020B0200000000000000" pitchFamily="50" charset="-127"/>
                <a:ea typeface="Noto Sans KR Light" panose="020B0200000000000000" pitchFamily="50" charset="-127"/>
              </a:rPr>
              <a:t>, A. Tan, and C. Quek, “Hierarchical Reinforcement Learning: A Comprehensive Survey,” ACM </a:t>
            </a:r>
            <a:r>
              <a:rPr lang="en" altLang="ko-KR" sz="900" dirty="0" err="1">
                <a:solidFill>
                  <a:schemeClr val="bg2">
                    <a:lumMod val="50000"/>
                  </a:schemeClr>
                </a:solidFill>
                <a:latin typeface="Noto Sans KR Light" panose="020B0200000000000000" pitchFamily="50" charset="-127"/>
                <a:ea typeface="Noto Sans KR Light" panose="020B0200000000000000" pitchFamily="50" charset="-127"/>
              </a:rPr>
              <a:t>Comput</a:t>
            </a:r>
            <a:r>
              <a:rPr lang="en" altLang="ko-KR" sz="900" dirty="0">
                <a:solidFill>
                  <a:schemeClr val="bg2">
                    <a:lumMod val="50000"/>
                  </a:schemeClr>
                </a:solidFill>
                <a:latin typeface="Noto Sans KR Light" panose="020B0200000000000000" pitchFamily="50" charset="-127"/>
                <a:ea typeface="Noto Sans KR Light" panose="020B0200000000000000" pitchFamily="50" charset="-127"/>
              </a:rPr>
              <a:t>. </a:t>
            </a:r>
            <a:r>
              <a:rPr lang="en" altLang="ko-KR" sz="900" dirty="0" err="1">
                <a:solidFill>
                  <a:schemeClr val="bg2">
                    <a:lumMod val="50000"/>
                  </a:schemeClr>
                </a:solidFill>
                <a:latin typeface="Noto Sans KR Light" panose="020B0200000000000000" pitchFamily="50" charset="-127"/>
                <a:ea typeface="Noto Sans KR Light" panose="020B0200000000000000" pitchFamily="50" charset="-127"/>
              </a:rPr>
              <a:t>Surv</a:t>
            </a:r>
            <a:r>
              <a:rPr lang="en" altLang="ko-KR" sz="900" dirty="0">
                <a:solidFill>
                  <a:schemeClr val="bg2">
                    <a:lumMod val="50000"/>
                  </a:schemeClr>
                </a:solidFill>
                <a:latin typeface="Noto Sans KR Light" panose="020B0200000000000000" pitchFamily="50" charset="-127"/>
                <a:ea typeface="Noto Sans KR Light" panose="020B0200000000000000" pitchFamily="50" charset="-127"/>
              </a:rPr>
              <a:t>., vol. 54, no. 5, p. 109:1-109:35, Jun. 2021, </a:t>
            </a:r>
            <a:r>
              <a:rPr lang="en" altLang="ko-KR" sz="900" dirty="0" err="1">
                <a:solidFill>
                  <a:schemeClr val="bg2">
                    <a:lumMod val="50000"/>
                  </a:schemeClr>
                </a:solidFill>
                <a:latin typeface="Noto Sans KR Light" panose="020B0200000000000000" pitchFamily="50" charset="-127"/>
                <a:ea typeface="Noto Sans KR Light" panose="020B0200000000000000" pitchFamily="50" charset="-127"/>
              </a:rPr>
              <a:t>doi</a:t>
            </a:r>
            <a:r>
              <a:rPr lang="en" altLang="ko-KR" sz="900" dirty="0">
                <a:solidFill>
                  <a:schemeClr val="bg2">
                    <a:lumMod val="50000"/>
                  </a:schemeClr>
                </a:solidFill>
                <a:latin typeface="Noto Sans KR Light" panose="020B0200000000000000" pitchFamily="50" charset="-127"/>
                <a:ea typeface="Noto Sans KR Light" panose="020B0200000000000000" pitchFamily="50" charset="-127"/>
              </a:rPr>
              <a:t>: 10.1145/3453160.</a:t>
            </a:r>
          </a:p>
          <a:p>
            <a:endParaRPr lang="en-US" altLang="ko-KR" sz="900" dirty="0">
              <a:solidFill>
                <a:schemeClr val="bg2">
                  <a:lumMod val="50000"/>
                </a:schemeClr>
              </a:solidFill>
              <a:latin typeface="Noto Sans KR Light" panose="020B0200000000000000" pitchFamily="50" charset="-127"/>
              <a:ea typeface="Noto Sans KR Light" panose="020B0200000000000000" pitchFamily="50" charset="-127"/>
            </a:endParaRPr>
          </a:p>
          <a:p>
            <a:endParaRPr lang="ko-KR" altLang="en-US" dirty="0"/>
          </a:p>
        </p:txBody>
      </p:sp>
    </p:spTree>
    <p:extLst>
      <p:ext uri="{BB962C8B-B14F-4D97-AF65-F5344CB8AC3E}">
        <p14:creationId xmlns:p14="http://schemas.microsoft.com/office/powerpoint/2010/main" val="2320627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78260-4CC3-659A-D5ED-337F867C1E28}"/>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59544007-CEA1-190D-EA88-74A96BAD774F}"/>
              </a:ext>
            </a:extLst>
          </p:cNvPr>
          <p:cNvSpPr>
            <a:spLocks noGrp="1"/>
          </p:cNvSpPr>
          <p:nvPr>
            <p:ph type="sldNum" sz="quarter" idx="12"/>
          </p:nvPr>
        </p:nvSpPr>
        <p:spPr/>
        <p:txBody>
          <a:bodyPr/>
          <a:lstStyle/>
          <a:p>
            <a:fld id="{93315963-03A2-4A10-9019-04D551739C5B}" type="slidenum">
              <a:rPr lang="ko-KR" altLang="en-US" smtClean="0"/>
              <a:t>17</a:t>
            </a:fld>
            <a:endParaRPr lang="ko-KR" altLang="en-US" dirty="0"/>
          </a:p>
        </p:txBody>
      </p:sp>
      <p:sp>
        <p:nvSpPr>
          <p:cNvPr id="5" name="내용 개체 틀 2">
            <a:extLst>
              <a:ext uri="{FF2B5EF4-FFF2-40B4-BE49-F238E27FC236}">
                <a16:creationId xmlns:a16="http://schemas.microsoft.com/office/drawing/2014/main" id="{5FB5EB73-CE48-4AE8-FA6A-48570F4F6135}"/>
              </a:ext>
            </a:extLst>
          </p:cNvPr>
          <p:cNvSpPr>
            <a:spLocks noGrp="1"/>
          </p:cNvSpPr>
          <p:nvPr>
            <p:ph idx="1"/>
          </p:nvPr>
        </p:nvSpPr>
        <p:spPr>
          <a:xfrm>
            <a:off x="542923" y="1208880"/>
            <a:ext cx="6794507" cy="5450681"/>
          </a:xfrm>
        </p:spPr>
        <p:txBody>
          <a:bodyPr>
            <a:normAutofit fontScale="92500" lnSpcReduction="10000"/>
          </a:bodyPr>
          <a:lstStyle/>
          <a:p>
            <a:r>
              <a:rPr lang="en" altLang="ko-KR" dirty="0">
                <a:latin typeface="Segoe UI Semilight" panose="020B0402040204020203" pitchFamily="34" charset="0"/>
                <a:cs typeface="Segoe UI Semilight" panose="020B0402040204020203" pitchFamily="34" charset="0"/>
              </a:rPr>
              <a:t>Design and Development of the Automation Model</a:t>
            </a:r>
            <a:endParaRPr lang="en-US" altLang="ko-KR"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 altLang="ko-KR" sz="2000" dirty="0">
                <a:latin typeface="Segoe UI Semilight" panose="020B0402040204020203" pitchFamily="34" charset="0"/>
                <a:cs typeface="Segoe UI Semilight" panose="020B0402040204020203" pitchFamily="34" charset="0"/>
              </a:rPr>
              <a:t>AH-to-H-MARL Mapping</a:t>
            </a:r>
            <a:endParaRPr lang="en-US" altLang="ko-KR" sz="2000" dirty="0">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Each AH node is instantiated as one RL agent, and the goal-means structure of the AH defines the upper-lower agent relationship</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Upper agents propagate functional goals downward, while lower agents report physical states upward to update goal assignment</a:t>
            </a:r>
            <a:endParaRPr lang="en-US" altLang="ko-KR" sz="1600"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US" altLang="ko-KR" sz="2000" dirty="0">
                <a:latin typeface="Segoe UI Semilight" panose="020B0402040204020203" pitchFamily="34" charset="0"/>
                <a:cs typeface="Segoe UI Semilight" panose="020B0402040204020203" pitchFamily="34" charset="0"/>
              </a:rPr>
              <a:t>Agent Design</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Upper-level agents, spanning Functional Purpose to Generalized Functions, monitor functional balance and reassign subgoals when a deviation is detected</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Lower-level agents, spanning Physical Functions to Physical Form, drive actuators to satisfy the assigned subgoals</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Each agent evaluates its own node using the quantitative formulation defined in the previous section</a:t>
            </a:r>
          </a:p>
          <a:p>
            <a:pPr lvl="1">
              <a:lnSpc>
                <a:spcPct val="100000"/>
              </a:lnSpc>
              <a:buFont typeface="Arial" panose="020B0604020202020204" pitchFamily="34" charset="0"/>
              <a:buChar char="•"/>
            </a:pPr>
            <a:r>
              <a:rPr lang="en" altLang="ko-KR" sz="2000" dirty="0">
                <a:latin typeface="Segoe UI Semilight" panose="020B0402040204020203" pitchFamily="34" charset="0"/>
                <a:cs typeface="Segoe UI Semilight" panose="020B0402040204020203" pitchFamily="34" charset="0"/>
              </a:rPr>
              <a:t>Training Algorithm: APPO (via Ray </a:t>
            </a:r>
            <a:r>
              <a:rPr lang="en" altLang="ko-KR" sz="2000" dirty="0" err="1">
                <a:latin typeface="Segoe UI Semilight" panose="020B0402040204020203" pitchFamily="34" charset="0"/>
                <a:cs typeface="Segoe UI Semilight" panose="020B0402040204020203" pitchFamily="34" charset="0"/>
              </a:rPr>
              <a:t>RLlib</a:t>
            </a:r>
            <a:r>
              <a:rPr lang="en" altLang="ko-KR" sz="2000" dirty="0">
                <a:latin typeface="Segoe UI Semilight" panose="020B0402040204020203" pitchFamily="34" charset="0"/>
                <a:cs typeface="Segoe UI Semilight" panose="020B0402040204020203" pitchFamily="34" charset="0"/>
              </a:rPr>
              <a:t>)</a:t>
            </a:r>
            <a:endParaRPr lang="en-US" altLang="ko-KR" sz="2000" dirty="0">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ko-KR" altLang="ko-KR" sz="1800" dirty="0" err="1">
                <a:latin typeface="Segoe UI Semilight" panose="020B0402040204020203" pitchFamily="34" charset="0"/>
                <a:cs typeface="Segoe UI Semilight" panose="020B0402040204020203" pitchFamily="34" charset="0"/>
              </a:rPr>
              <a:t>An</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asynchronous</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variant</a:t>
            </a:r>
            <a:r>
              <a:rPr lang="ko-KR" altLang="ko-KR" sz="1800" dirty="0">
                <a:latin typeface="Segoe UI Semilight" panose="020B0402040204020203" pitchFamily="34" charset="0"/>
                <a:cs typeface="Segoe UI Semilight" panose="020B0402040204020203" pitchFamily="34" charset="0"/>
              </a:rPr>
              <a:t> of PPO </a:t>
            </a:r>
            <a:r>
              <a:rPr lang="ko-KR" altLang="ko-KR" sz="1800" dirty="0" err="1">
                <a:latin typeface="Segoe UI Semilight" panose="020B0402040204020203" pitchFamily="34" charset="0"/>
                <a:cs typeface="Segoe UI Semilight" panose="020B0402040204020203" pitchFamily="34" charset="0"/>
              </a:rPr>
              <a:t>that</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allows</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each</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agent</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to</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train</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in</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parallel</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without</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being</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bottlenecked</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by</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slower</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simulator</a:t>
            </a:r>
            <a:r>
              <a:rPr lang="ko-KR" altLang="ko-KR" sz="1800" dirty="0">
                <a:latin typeface="Segoe UI Semilight" panose="020B0402040204020203" pitchFamily="34" charset="0"/>
                <a:cs typeface="Segoe UI Semilight" panose="020B0402040204020203" pitchFamily="34" charset="0"/>
              </a:rPr>
              <a:t> </a:t>
            </a:r>
            <a:r>
              <a:rPr lang="ko-KR" altLang="ko-KR" sz="1800" dirty="0" err="1">
                <a:latin typeface="Segoe UI Semilight" panose="020B0402040204020203" pitchFamily="34" charset="0"/>
                <a:cs typeface="Segoe UI Semilight" panose="020B0402040204020203" pitchFamily="34" charset="0"/>
              </a:rPr>
              <a:t>instance</a:t>
            </a:r>
            <a:r>
              <a:rPr lang="en-US" altLang="ko-KR" sz="1800" dirty="0">
                <a:latin typeface="Segoe UI Semilight" panose="020B0402040204020203" pitchFamily="34" charset="0"/>
                <a:cs typeface="Segoe UI Semilight" panose="020B0402040204020203" pitchFamily="34" charset="0"/>
              </a:rPr>
              <a:t>s</a:t>
            </a:r>
            <a:endParaRPr lang="en-US"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US" altLang="ko-KR" sz="1800" dirty="0">
              <a:latin typeface="Segoe UI" panose="020B0502040204020203" pitchFamily="34" charset="0"/>
              <a:cs typeface="Segoe UI" panose="020B0502040204020203" pitchFamily="34" charset="0"/>
            </a:endParaRPr>
          </a:p>
        </p:txBody>
      </p:sp>
      <p:sp>
        <p:nvSpPr>
          <p:cNvPr id="15" name="제목 1">
            <a:extLst>
              <a:ext uri="{FF2B5EF4-FFF2-40B4-BE49-F238E27FC236}">
                <a16:creationId xmlns:a16="http://schemas.microsoft.com/office/drawing/2014/main" id="{12FEB430-7F92-E926-D03E-7BA62D988FDC}"/>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3. Multi-Agent Reinforcement Learning Design </a:t>
            </a:r>
            <a:endParaRPr lang="ko-KR" altLang="en-US" sz="3200" dirty="0">
              <a:ea typeface="HY중고딕" panose="02030600000101010101" pitchFamily="18" charset="-127"/>
            </a:endParaRPr>
          </a:p>
        </p:txBody>
      </p:sp>
      <p:pic>
        <p:nvPicPr>
          <p:cNvPr id="3" name="그림 2">
            <a:extLst>
              <a:ext uri="{FF2B5EF4-FFF2-40B4-BE49-F238E27FC236}">
                <a16:creationId xmlns:a16="http://schemas.microsoft.com/office/drawing/2014/main" id="{20DDE484-856B-CC16-65A9-9D2225A227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7431" y="2385159"/>
            <a:ext cx="4773462" cy="2686572"/>
          </a:xfrm>
          <a:prstGeom prst="rect">
            <a:avLst/>
          </a:prstGeom>
          <a:noFill/>
        </p:spPr>
      </p:pic>
      <p:sp>
        <p:nvSpPr>
          <p:cNvPr id="2" name="TextBox 1">
            <a:extLst>
              <a:ext uri="{FF2B5EF4-FFF2-40B4-BE49-F238E27FC236}">
                <a16:creationId xmlns:a16="http://schemas.microsoft.com/office/drawing/2014/main" id="{4DBDC5D3-EBA0-A6B9-BAB4-EC6AC12220F9}"/>
              </a:ext>
            </a:extLst>
          </p:cNvPr>
          <p:cNvSpPr txBox="1"/>
          <p:nvPr/>
        </p:nvSpPr>
        <p:spPr>
          <a:xfrm>
            <a:off x="8012319" y="4883696"/>
            <a:ext cx="3840371" cy="261610"/>
          </a:xfrm>
          <a:prstGeom prst="rect">
            <a:avLst/>
          </a:prstGeom>
          <a:noFill/>
        </p:spPr>
        <p:txBody>
          <a:bodyPr wrap="square" rtlCol="0">
            <a:spAutoFit/>
          </a:bodyPr>
          <a:lstStyle/>
          <a:p>
            <a:pPr algn="ctr"/>
            <a:r>
              <a:rPr lang="ko-KR" altLang="ko-KR" sz="1100" dirty="0"/>
              <a:t>AH-</a:t>
            </a:r>
            <a:r>
              <a:rPr lang="ko-KR" altLang="ko-KR" sz="1100" dirty="0" err="1"/>
              <a:t>to</a:t>
            </a:r>
            <a:r>
              <a:rPr lang="ko-KR" altLang="ko-KR" sz="1100" dirty="0"/>
              <a:t>-</a:t>
            </a:r>
            <a:r>
              <a:rPr lang="ko-KR" altLang="ko-KR" sz="1100" dirty="0" err="1"/>
              <a:t>agent</a:t>
            </a:r>
            <a:r>
              <a:rPr lang="ko-KR" altLang="ko-KR" sz="1100" dirty="0"/>
              <a:t> </a:t>
            </a:r>
            <a:r>
              <a:rPr lang="ko-KR" altLang="ko-KR" sz="1100" dirty="0" err="1"/>
              <a:t>mapping</a:t>
            </a:r>
            <a:r>
              <a:rPr lang="ko-KR" altLang="ko-KR" sz="1100" dirty="0"/>
              <a:t> </a:t>
            </a:r>
            <a:r>
              <a:rPr lang="ko-KR" altLang="ko-KR" sz="1100" dirty="0" err="1"/>
              <a:t>structure</a:t>
            </a:r>
            <a:endParaRPr lang="ko-KR" altLang="en-US" sz="1100" dirty="0">
              <a:latin typeface="Noto Sans KR" panose="020B0200000000000000" pitchFamily="50" charset="-127"/>
              <a:ea typeface="Noto Sans KR" panose="020B0200000000000000" pitchFamily="50" charset="-127"/>
            </a:endParaRPr>
          </a:p>
        </p:txBody>
      </p:sp>
    </p:spTree>
    <p:extLst>
      <p:ext uri="{BB962C8B-B14F-4D97-AF65-F5344CB8AC3E}">
        <p14:creationId xmlns:p14="http://schemas.microsoft.com/office/powerpoint/2010/main" val="907282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F159B-6E1A-9A53-3A00-B6D4BFA1D4BF}"/>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DB8B8707-4942-4B72-1A7C-8430F6E932DC}"/>
              </a:ext>
            </a:extLst>
          </p:cNvPr>
          <p:cNvSpPr>
            <a:spLocks noGrp="1"/>
          </p:cNvSpPr>
          <p:nvPr>
            <p:ph type="sldNum" sz="quarter" idx="12"/>
          </p:nvPr>
        </p:nvSpPr>
        <p:spPr/>
        <p:txBody>
          <a:bodyPr/>
          <a:lstStyle/>
          <a:p>
            <a:fld id="{93315963-03A2-4A10-9019-04D551739C5B}" type="slidenum">
              <a:rPr lang="ko-KR" altLang="en-US" smtClean="0"/>
              <a:t>18</a:t>
            </a:fld>
            <a:endParaRPr lang="ko-KR" altLang="en-US" dirty="0"/>
          </a:p>
        </p:txBody>
      </p:sp>
      <mc:AlternateContent xmlns:mc="http://schemas.openxmlformats.org/markup-compatibility/2006" xmlns:a14="http://schemas.microsoft.com/office/drawing/2010/main">
        <mc:Choice Requires="a14">
          <p:sp>
            <p:nvSpPr>
              <p:cNvPr id="5" name="내용 개체 틀 2">
                <a:extLst>
                  <a:ext uri="{FF2B5EF4-FFF2-40B4-BE49-F238E27FC236}">
                    <a16:creationId xmlns:a16="http://schemas.microsoft.com/office/drawing/2014/main" id="{C0DDA8E0-9348-7289-8CD1-B83224C8C8E2}"/>
                  </a:ext>
                </a:extLst>
              </p:cNvPr>
              <p:cNvSpPr>
                <a:spLocks noGrp="1"/>
              </p:cNvSpPr>
              <p:nvPr>
                <p:ph idx="1"/>
              </p:nvPr>
            </p:nvSpPr>
            <p:spPr>
              <a:xfrm>
                <a:off x="542925" y="1208881"/>
                <a:ext cx="6888512" cy="5349082"/>
              </a:xfrm>
            </p:spPr>
            <p:txBody>
              <a:bodyPr>
                <a:normAutofit fontScale="92500" lnSpcReduction="20000"/>
              </a:bodyPr>
              <a:lstStyle/>
              <a:p>
                <a:r>
                  <a:rPr lang="en" altLang="ko-KR" dirty="0">
                    <a:latin typeface="Segoe UI Semilight" panose="020B0402040204020203" pitchFamily="34" charset="0"/>
                    <a:cs typeface="Segoe UI Semilight" panose="020B0402040204020203" pitchFamily="34" charset="0"/>
                  </a:rPr>
                  <a:t>Design and Development of the Automation Model</a:t>
                </a:r>
                <a:endParaRPr lang="en-US" altLang="ko-KR"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US" altLang="ko-KR" sz="2000" dirty="0">
                    <a:latin typeface="Segoe UI Semilight" panose="020B0402040204020203" pitchFamily="34" charset="0"/>
                    <a:cs typeface="Segoe UI Semilight" panose="020B0402040204020203" pitchFamily="34" charset="0"/>
                  </a:rPr>
                  <a:t>Design of Reward Function</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Lower-level Agent Reward</a:t>
                </a:r>
                <a:r>
                  <a:rPr lang="en-US" altLang="ko-KR" sz="1600" dirty="0">
                    <a:latin typeface="Segoe UI Semilight" panose="020B0402040204020203" pitchFamily="34" charset="0"/>
                    <a:cs typeface="Segoe UI Semilight" panose="020B0402040204020203" pitchFamily="34" charset="0"/>
                  </a:rPr>
                  <a:t> </a:t>
                </a:r>
              </a:p>
              <a:p>
                <a:pPr lvl="3">
                  <a:buFont typeface="Wingdings" panose="05000000000000000000" pitchFamily="2" charset="2"/>
                  <a:buChar char="§"/>
                </a:pPr>
                <a:r>
                  <a:rPr lang="en-US" altLang="ko-KR" sz="1600" dirty="0">
                    <a:latin typeface="Segoe UI Semilight" panose="020B0402040204020203" pitchFamily="34" charset="0"/>
                    <a:cs typeface="Segoe UI Semilight" panose="020B0402040204020203" pitchFamily="34" charset="0"/>
                  </a:rPr>
                  <a:t>Node condition equations used directly as reward criteria</a:t>
                </a:r>
              </a:p>
              <a:p>
                <a:pPr lvl="3">
                  <a:buFont typeface="Wingdings" panose="05000000000000000000" pitchFamily="2" charset="2"/>
                  <a:buChar char="§"/>
                </a:pPr>
                <a:r>
                  <a:rPr lang="en-US" altLang="ko-KR" sz="1600" dirty="0">
                    <a:latin typeface="Segoe UI Semilight" panose="020B0402040204020203" pitchFamily="34" charset="0"/>
                    <a:cs typeface="Segoe UI Semilight" panose="020B0402040204020203" pitchFamily="34" charset="0"/>
                  </a:rPr>
                  <a:t>Reward defined as a Gaussian function</a:t>
                </a:r>
              </a:p>
              <a:p>
                <a:pPr marL="1371600" lvl="3" indent="0">
                  <a:buNone/>
                </a:pPr>
                <a:r>
                  <a:rPr lang="en-US" altLang="ko-KR" sz="1600" dirty="0">
                    <a:latin typeface="Segoe UI Semilight" panose="020B0402040204020203" pitchFamily="34" charset="0"/>
                    <a:cs typeface="Segoe UI Semilight" panose="020B0402040204020203" pitchFamily="34" charset="0"/>
                  </a:rPr>
                  <a:t>	</a:t>
                </a:r>
                <a14:m>
                  <m:oMath xmlns:m="http://schemas.openxmlformats.org/officeDocument/2006/math">
                    <m:r>
                      <m:rPr>
                        <m:sty m:val="p"/>
                      </m:rPr>
                      <a:rPr lang="en-US" altLang="ko-KR" sz="1600" b="0" i="0" smtClean="0">
                        <a:latin typeface="Cambria Math" panose="02040503050406030204" pitchFamily="18" charset="0"/>
                      </a:rPr>
                      <m:t>r</m:t>
                    </m:r>
                    <m:r>
                      <a:rPr lang="en-US" altLang="ko-KR" sz="1600" b="0" i="0" smtClean="0">
                        <a:latin typeface="Cambria Math" panose="02040503050406030204" pitchFamily="18" charset="0"/>
                      </a:rPr>
                      <m:t>=</m:t>
                    </m:r>
                    <m:r>
                      <m:rPr>
                        <m:sty m:val="p"/>
                      </m:rPr>
                      <a:rPr lang="en-US" altLang="ko-KR" sz="1600" b="0" i="0" smtClean="0">
                        <a:latin typeface="Cambria Math" panose="02040503050406030204" pitchFamily="18" charset="0"/>
                      </a:rPr>
                      <m:t>w</m:t>
                    </m:r>
                    <m:r>
                      <a:rPr lang="en-US" altLang="ko-KR" sz="1600" b="0" i="0" smtClean="0">
                        <a:latin typeface="Cambria Math" panose="02040503050406030204" pitchFamily="18" charset="0"/>
                      </a:rPr>
                      <m:t>⋅</m:t>
                    </m:r>
                    <m:func>
                      <m:funcPr>
                        <m:ctrlPr>
                          <a:rPr lang="en-US" altLang="ko-KR" sz="1600" b="0" i="0" smtClean="0">
                            <a:latin typeface="Cambria Math" panose="02040503050406030204" pitchFamily="18" charset="0"/>
                          </a:rPr>
                        </m:ctrlPr>
                      </m:funcPr>
                      <m:fName>
                        <m:r>
                          <m:rPr>
                            <m:sty m:val="p"/>
                          </m:rPr>
                          <a:rPr lang="en-US" altLang="ko-KR" sz="1600" b="0" i="0" smtClean="0">
                            <a:latin typeface="Cambria Math" panose="02040503050406030204" pitchFamily="18" charset="0"/>
                          </a:rPr>
                          <m:t>exp</m:t>
                        </m:r>
                      </m:fName>
                      <m:e>
                        <m:d>
                          <m:dPr>
                            <m:ctrlPr>
                              <a:rPr lang="en-US" altLang="ko-KR" sz="1600" b="0" i="0" smtClean="0">
                                <a:latin typeface="Cambria Math" panose="02040503050406030204" pitchFamily="18" charset="0"/>
                              </a:rPr>
                            </m:ctrlPr>
                          </m:dPr>
                          <m:e>
                            <m:r>
                              <a:rPr lang="en-US" altLang="ko-KR" sz="1600" b="0" i="0" smtClean="0">
                                <a:latin typeface="Cambria Math" panose="02040503050406030204" pitchFamily="18" charset="0"/>
                              </a:rPr>
                              <m:t>−</m:t>
                            </m:r>
                            <m:f>
                              <m:fPr>
                                <m:ctrlPr>
                                  <a:rPr lang="en-US" altLang="ko-KR" sz="1600" b="0" i="1" smtClean="0">
                                    <a:latin typeface="Cambria Math" panose="02040503050406030204" pitchFamily="18" charset="0"/>
                                  </a:rPr>
                                </m:ctrlPr>
                              </m:fPr>
                              <m:num>
                                <m:sSup>
                                  <m:sSupPr>
                                    <m:ctrlPr>
                                      <a:rPr lang="en-US" altLang="ko-KR" sz="1600" b="0" i="1" smtClean="0">
                                        <a:latin typeface="Cambria Math" panose="02040503050406030204" pitchFamily="18" charset="0"/>
                                      </a:rPr>
                                    </m:ctrlPr>
                                  </m:sSupPr>
                                  <m:e>
                                    <m:d>
                                      <m:dPr>
                                        <m:ctrlPr>
                                          <a:rPr lang="en-US" altLang="ko-KR" sz="1600" b="0" i="0" smtClean="0">
                                            <a:latin typeface="Cambria Math" panose="02040503050406030204" pitchFamily="18" charset="0"/>
                                          </a:rPr>
                                        </m:ctrlPr>
                                      </m:dPr>
                                      <m:e>
                                        <m:r>
                                          <m:rPr>
                                            <m:sty m:val="p"/>
                                          </m:rPr>
                                          <a:rPr lang="en-US" altLang="ko-KR" sz="1600" b="0" i="0" smtClean="0">
                                            <a:latin typeface="Cambria Math" panose="02040503050406030204" pitchFamily="18" charset="0"/>
                                          </a:rPr>
                                          <m:t>x</m:t>
                                        </m:r>
                                        <m:r>
                                          <a:rPr lang="en-US" altLang="ko-KR" sz="1600" b="0" i="0" smtClean="0">
                                            <a:latin typeface="Cambria Math" panose="02040503050406030204" pitchFamily="18" charset="0"/>
                                          </a:rPr>
                                          <m:t>−</m:t>
                                        </m:r>
                                        <m:sSup>
                                          <m:sSupPr>
                                            <m:ctrlPr>
                                              <a:rPr lang="en-US" altLang="ko-KR" sz="1600" b="0" i="0" smtClean="0">
                                                <a:latin typeface="Cambria Math" panose="02040503050406030204" pitchFamily="18" charset="0"/>
                                              </a:rPr>
                                            </m:ctrlPr>
                                          </m:sSupPr>
                                          <m:e>
                                            <m:r>
                                              <m:rPr>
                                                <m:sty m:val="p"/>
                                              </m:rPr>
                                              <a:rPr lang="en-US" altLang="ko-KR" sz="1600" b="0" i="0" smtClean="0">
                                                <a:latin typeface="Cambria Math" panose="02040503050406030204" pitchFamily="18" charset="0"/>
                                              </a:rPr>
                                              <m:t>x</m:t>
                                            </m:r>
                                          </m:e>
                                          <m:sup>
                                            <m:r>
                                              <a:rPr lang="en-US" altLang="ko-KR" sz="1600" b="0" i="0" smtClean="0">
                                                <a:latin typeface="Cambria Math" panose="02040503050406030204" pitchFamily="18" charset="0"/>
                                              </a:rPr>
                                              <m:t>∗</m:t>
                                            </m:r>
                                          </m:sup>
                                        </m:sSup>
                                      </m:e>
                                    </m:d>
                                  </m:e>
                                  <m:sup>
                                    <m:r>
                                      <a:rPr lang="en-US" altLang="ko-KR" sz="1600" b="0" i="0" smtClean="0">
                                        <a:latin typeface="Cambria Math" panose="02040503050406030204" pitchFamily="18" charset="0"/>
                                      </a:rPr>
                                      <m:t>2</m:t>
                                    </m:r>
                                  </m:sup>
                                </m:sSup>
                              </m:num>
                              <m:den>
                                <m:r>
                                  <a:rPr lang="en-US" altLang="ko-KR" sz="1600" b="0" i="0" smtClean="0">
                                    <a:latin typeface="Cambria Math" panose="02040503050406030204" pitchFamily="18" charset="0"/>
                                  </a:rPr>
                                  <m:t>2</m:t>
                                </m:r>
                                <m:sSup>
                                  <m:sSupPr>
                                    <m:ctrlPr>
                                      <a:rPr lang="en-US" altLang="ko-KR" sz="1600" b="0" i="0" smtClean="0">
                                        <a:latin typeface="Cambria Math" panose="02040503050406030204" pitchFamily="18" charset="0"/>
                                      </a:rPr>
                                    </m:ctrlPr>
                                  </m:sSupPr>
                                  <m:e>
                                    <m:r>
                                      <m:rPr>
                                        <m:sty m:val="p"/>
                                      </m:rPr>
                                      <a:rPr lang="en-US" altLang="ko-KR" sz="1600" b="0" i="0" smtClean="0">
                                        <a:latin typeface="Cambria Math" panose="02040503050406030204" pitchFamily="18" charset="0"/>
                                      </a:rPr>
                                      <m:t>σ</m:t>
                                    </m:r>
                                  </m:e>
                                  <m:sup>
                                    <m:r>
                                      <a:rPr lang="en-US" altLang="ko-KR" sz="1600" b="0" i="0" smtClean="0">
                                        <a:latin typeface="Cambria Math" panose="02040503050406030204" pitchFamily="18" charset="0"/>
                                      </a:rPr>
                                      <m:t>2</m:t>
                                    </m:r>
                                  </m:sup>
                                </m:sSup>
                              </m:den>
                            </m:f>
                          </m:e>
                        </m:d>
                      </m:e>
                    </m:func>
                    <m:r>
                      <a:rPr lang="en-US" altLang="ko-KR" sz="1600" b="0" i="0" smtClean="0">
                        <a:latin typeface="Cambria Math" panose="02040503050406030204" pitchFamily="18" charset="0"/>
                      </a:rPr>
                      <m:t>, </m:t>
                    </m:r>
                    <m:r>
                      <m:rPr>
                        <m:sty m:val="p"/>
                      </m:rPr>
                      <a:rPr lang="en-US" altLang="ko-KR" sz="1600" b="0" i="0" smtClean="0">
                        <a:latin typeface="Cambria Math" panose="02040503050406030204" pitchFamily="18" charset="0"/>
                      </a:rPr>
                      <m:t>σ</m:t>
                    </m:r>
                    <m:r>
                      <a:rPr lang="en-US" altLang="ko-KR" sz="1600" b="0" i="0" smtClean="0">
                        <a:latin typeface="Cambria Math" panose="02040503050406030204" pitchFamily="18" charset="0"/>
                      </a:rPr>
                      <m:t>=0.3</m:t>
                    </m:r>
                  </m:oMath>
                </a14:m>
                <a:endParaRPr lang="en-US" altLang="ko-KR" sz="1600" dirty="0">
                  <a:latin typeface="Segoe UI Semilight" panose="020B0402040204020203" pitchFamily="34" charset="0"/>
                  <a:cs typeface="Segoe UI Semilight" panose="020B0402040204020203" pitchFamily="34" charset="0"/>
                </a:endParaRPr>
              </a:p>
              <a:p>
                <a:pPr lvl="3">
                  <a:buFont typeface="Wingdings" panose="05000000000000000000" pitchFamily="2" charset="2"/>
                  <a:buChar char="§"/>
                </a:pPr>
                <a:r>
                  <a:rPr lang="en-US" altLang="ko-KR" sz="1600" dirty="0">
                    <a:latin typeface="Segoe UI Semilight" panose="020B0402040204020203" pitchFamily="34" charset="0"/>
                    <a:cs typeface="Segoe UI Semilight" panose="020B0402040204020203" pitchFamily="34" charset="0"/>
                  </a:rPr>
                  <a:t>Higher reward as current value approaches target; weights assigned per agent to reflect operational priority</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Upper-level Agent Reward</a:t>
                </a:r>
              </a:p>
              <a:p>
                <a:pPr lvl="3">
                  <a:buFont typeface="Wingdings" panose="05000000000000000000" pitchFamily="2" charset="2"/>
                  <a:buChar char="§"/>
                </a:pPr>
                <a:r>
                  <a:rPr lang="en-US" altLang="ko-KR" sz="1600" dirty="0">
                    <a:latin typeface="Segoe UI Semilight" panose="020B0402040204020203" pitchFamily="34" charset="0"/>
                    <a:cs typeface="Segoe UI Semilight" panose="020B0402040204020203" pitchFamily="34" charset="0"/>
                  </a:rPr>
                  <a:t>Average reward of child agents (60%) + goal achievement (20%) + plant-level target proximity (20%)</a:t>
                </a:r>
              </a:p>
              <a:p>
                <a:pPr lvl="3">
                  <a:buFont typeface="Wingdings" panose="05000000000000000000" pitchFamily="2" charset="2"/>
                  <a:buChar char="§"/>
                </a:pPr>
                <a:r>
                  <a:rPr lang="en-US" altLang="ko-KR" sz="1600" dirty="0">
                    <a:latin typeface="Segoe UI Semilight" panose="020B0402040204020203" pitchFamily="34" charset="0"/>
                    <a:cs typeface="Segoe UI Semilight" panose="020B0402040204020203" pitchFamily="34" charset="0"/>
                  </a:rPr>
                  <a:t>Well-defined goals from upper agents naturally increase lower-agent rewards, which in turn increases upper-agent rewards</a:t>
                </a:r>
              </a:p>
              <a:p>
                <a:pPr lvl="3">
                  <a:buFont typeface="Wingdings" panose="05000000000000000000" pitchFamily="2" charset="2"/>
                  <a:buChar char="§"/>
                </a:pPr>
                <a:r>
                  <a:rPr lang="en-US" altLang="ko-KR" sz="1600" dirty="0">
                    <a:latin typeface="Segoe UI Semilight" panose="020B0402040204020203" pitchFamily="34" charset="0"/>
                    <a:cs typeface="Segoe UI Semilight" panose="020B0402040204020203" pitchFamily="34" charset="0"/>
                  </a:rPr>
                  <a:t>Penalty applied for abrupt goal changes to encourage stable target setting</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Global Penalties</a:t>
                </a:r>
              </a:p>
              <a:p>
                <a:pPr lvl="3">
                  <a:buFont typeface="Wingdings" panose="05000000000000000000" pitchFamily="2" charset="2"/>
                  <a:buChar char="§"/>
                </a:pPr>
                <a:r>
                  <a:rPr lang="en-US" altLang="ko-KR" sz="1600" dirty="0">
                    <a:latin typeface="Segoe UI Semilight" panose="020B0402040204020203" pitchFamily="34" charset="0"/>
                    <a:cs typeface="Segoe UI Semilight" panose="020B0402040204020203" pitchFamily="34" charset="0"/>
                  </a:rPr>
                  <a:t>Reactor trip: - 50 penalty applied across all agents; trip avoidance is the highest priority</a:t>
                </a:r>
              </a:p>
              <a:p>
                <a:pPr lvl="3">
                  <a:buFont typeface="Wingdings" panose="05000000000000000000" pitchFamily="2" charset="2"/>
                  <a:buChar char="§"/>
                </a:pPr>
                <a:r>
                  <a:rPr lang="en-US" altLang="ko-KR" sz="1600" dirty="0">
                    <a:latin typeface="Segoe UI Semilight" panose="020B0402040204020203" pitchFamily="34" charset="0"/>
                    <a:cs typeface="Segoe UI Semilight" panose="020B0402040204020203" pitchFamily="34" charset="0"/>
                  </a:rPr>
                  <a:t>Deviation beyond defined operating variable thresholds: -20 penalty</a:t>
                </a:r>
              </a:p>
              <a:p>
                <a:pPr lvl="3">
                  <a:buFont typeface="Wingdings" panose="05000000000000000000" pitchFamily="2" charset="2"/>
                  <a:buChar char="§"/>
                </a:pPr>
                <a:r>
                  <a:rPr lang="en-US" altLang="ko-KR" sz="1600" dirty="0">
                    <a:latin typeface="Segoe UI Semilight" panose="020B0402040204020203" pitchFamily="34" charset="0"/>
                    <a:cs typeface="Segoe UI Semilight" panose="020B0402040204020203" pitchFamily="34" charset="0"/>
                  </a:rPr>
                  <a:t>Unnecessary actions during normal-range operation (error &lt; 3%): -0.1 penalty</a:t>
                </a:r>
                <a:endParaRPr lang="en-US" altLang="ko-KR" dirty="0">
                  <a:latin typeface="Segoe UI Semilight" panose="020B0402040204020203" pitchFamily="34" charset="0"/>
                  <a:cs typeface="Segoe UI Semilight" panose="020B0402040204020203" pitchFamily="34" charset="0"/>
                </a:endParaRPr>
              </a:p>
              <a:p>
                <a:pPr marL="1371600" lvl="3" indent="0">
                  <a:buNone/>
                </a:pPr>
                <a:endParaRPr lang="en-US" altLang="ko-KR" sz="1800" dirty="0">
                  <a:latin typeface="Segoe UI" panose="020B0502040204020203" pitchFamily="34" charset="0"/>
                  <a:cs typeface="Segoe UI" panose="020B0502040204020203" pitchFamily="34" charset="0"/>
                </a:endParaRPr>
              </a:p>
            </p:txBody>
          </p:sp>
        </mc:Choice>
        <mc:Fallback xmlns="">
          <p:sp>
            <p:nvSpPr>
              <p:cNvPr id="5" name="내용 개체 틀 2">
                <a:extLst>
                  <a:ext uri="{FF2B5EF4-FFF2-40B4-BE49-F238E27FC236}">
                    <a16:creationId xmlns:a16="http://schemas.microsoft.com/office/drawing/2014/main" id="{C0DDA8E0-9348-7289-8CD1-B83224C8C8E2}"/>
                  </a:ext>
                </a:extLst>
              </p:cNvPr>
              <p:cNvSpPr>
                <a:spLocks noGrp="1" noRot="1" noChangeAspect="1" noMove="1" noResize="1" noEditPoints="1" noAdjustHandles="1" noChangeArrowheads="1" noChangeShapeType="1" noTextEdit="1"/>
              </p:cNvSpPr>
              <p:nvPr>
                <p:ph idx="1"/>
              </p:nvPr>
            </p:nvSpPr>
            <p:spPr>
              <a:xfrm>
                <a:off x="542925" y="1208881"/>
                <a:ext cx="6888512" cy="5349082"/>
              </a:xfrm>
              <a:blipFill>
                <a:blip r:embed="rId3"/>
                <a:stretch>
                  <a:fillRect l="-919" t="-2607"/>
                </a:stretch>
              </a:blipFill>
            </p:spPr>
            <p:txBody>
              <a:bodyPr/>
              <a:lstStyle/>
              <a:p>
                <a:r>
                  <a:rPr lang="ko-KR" altLang="en-US">
                    <a:noFill/>
                  </a:rPr>
                  <a:t> </a:t>
                </a:r>
              </a:p>
            </p:txBody>
          </p:sp>
        </mc:Fallback>
      </mc:AlternateContent>
      <p:sp>
        <p:nvSpPr>
          <p:cNvPr id="15" name="제목 1">
            <a:extLst>
              <a:ext uri="{FF2B5EF4-FFF2-40B4-BE49-F238E27FC236}">
                <a16:creationId xmlns:a16="http://schemas.microsoft.com/office/drawing/2014/main" id="{3057806D-F73E-D0FB-D073-BBBC2875130C}"/>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3. Multi-Agent Reinforcement Learning Design </a:t>
            </a:r>
            <a:endParaRPr lang="ko-KR" altLang="en-US" sz="3200" dirty="0">
              <a:ea typeface="HY중고딕" panose="02030600000101010101" pitchFamily="18" charset="-127"/>
            </a:endParaRPr>
          </a:p>
        </p:txBody>
      </p:sp>
      <p:grpSp>
        <p:nvGrpSpPr>
          <p:cNvPr id="12" name="그룹 11">
            <a:extLst>
              <a:ext uri="{FF2B5EF4-FFF2-40B4-BE49-F238E27FC236}">
                <a16:creationId xmlns:a16="http://schemas.microsoft.com/office/drawing/2014/main" id="{AEC783D9-EBC6-0CD6-D0F7-58BEFD629BA2}"/>
              </a:ext>
            </a:extLst>
          </p:cNvPr>
          <p:cNvGrpSpPr/>
          <p:nvPr/>
        </p:nvGrpSpPr>
        <p:grpSpPr>
          <a:xfrm>
            <a:off x="7539925" y="1557726"/>
            <a:ext cx="4528089" cy="4262802"/>
            <a:chOff x="7539925" y="1557726"/>
            <a:chExt cx="4528089" cy="4262802"/>
          </a:xfrm>
        </p:grpSpPr>
        <p:pic>
          <p:nvPicPr>
            <p:cNvPr id="7" name="그림 6">
              <a:extLst>
                <a:ext uri="{FF2B5EF4-FFF2-40B4-BE49-F238E27FC236}">
                  <a16:creationId xmlns:a16="http://schemas.microsoft.com/office/drawing/2014/main" id="{CD861DCE-BE43-F643-4172-DE9935D102C8}"/>
                </a:ext>
              </a:extLst>
            </p:cNvPr>
            <p:cNvPicPr>
              <a:picLocks noChangeAspect="1"/>
            </p:cNvPicPr>
            <p:nvPr/>
          </p:nvPicPr>
          <p:blipFill>
            <a:blip r:embed="rId4">
              <a:extLst>
                <a:ext uri="{28A0092B-C50C-407E-A947-70E740481C1C}">
                  <a14:useLocalDpi xmlns:a14="http://schemas.microsoft.com/office/drawing/2010/main" val="0"/>
                </a:ext>
              </a:extLst>
            </a:blip>
            <a:srcRect r="46801"/>
            <a:stretch>
              <a:fillRect/>
            </a:stretch>
          </p:blipFill>
          <p:spPr>
            <a:xfrm>
              <a:off x="7624049" y="1662667"/>
              <a:ext cx="3649501" cy="4157861"/>
            </a:xfrm>
            <a:prstGeom prst="rect">
              <a:avLst/>
            </a:prstGeom>
          </p:spPr>
        </p:pic>
        <p:sp>
          <p:nvSpPr>
            <p:cNvPr id="8" name="직사각형 7">
              <a:extLst>
                <a:ext uri="{FF2B5EF4-FFF2-40B4-BE49-F238E27FC236}">
                  <a16:creationId xmlns:a16="http://schemas.microsoft.com/office/drawing/2014/main" id="{D4E5C418-AB11-E405-1CC0-BB2881E419B5}"/>
                </a:ext>
              </a:extLst>
            </p:cNvPr>
            <p:cNvSpPr/>
            <p:nvPr/>
          </p:nvSpPr>
          <p:spPr>
            <a:xfrm>
              <a:off x="7539925" y="4238786"/>
              <a:ext cx="3231397" cy="821411"/>
            </a:xfrm>
            <a:prstGeom prst="rect">
              <a:avLst/>
            </a:prstGeom>
            <a:noFill/>
            <a:ln w="28575">
              <a:solidFill>
                <a:srgbClr val="1F4E7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E7D622FB-310B-90B4-EEAC-4848CCAC5149}"/>
                </a:ext>
              </a:extLst>
            </p:cNvPr>
            <p:cNvSpPr txBox="1"/>
            <p:nvPr/>
          </p:nvSpPr>
          <p:spPr>
            <a:xfrm>
              <a:off x="10820400" y="4387881"/>
              <a:ext cx="1247614" cy="523220"/>
            </a:xfrm>
            <a:prstGeom prst="rect">
              <a:avLst/>
            </a:prstGeom>
            <a:noFill/>
          </p:spPr>
          <p:txBody>
            <a:bodyPr wrap="square" rtlCol="0">
              <a:spAutoFit/>
            </a:bodyPr>
            <a:lstStyle/>
            <a:p>
              <a:pPr algn="ctr"/>
              <a:r>
                <a:rPr lang="en-US" altLang="ko-KR" sz="1400" dirty="0"/>
                <a:t>Lower- level agent</a:t>
              </a:r>
              <a:endParaRPr lang="ko-KR" altLang="en-US" sz="1400" dirty="0"/>
            </a:p>
          </p:txBody>
        </p:sp>
        <p:sp>
          <p:nvSpPr>
            <p:cNvPr id="10" name="직사각형 9">
              <a:extLst>
                <a:ext uri="{FF2B5EF4-FFF2-40B4-BE49-F238E27FC236}">
                  <a16:creationId xmlns:a16="http://schemas.microsoft.com/office/drawing/2014/main" id="{F8337E23-8B88-C183-AE65-943338937B25}"/>
                </a:ext>
              </a:extLst>
            </p:cNvPr>
            <p:cNvSpPr/>
            <p:nvPr/>
          </p:nvSpPr>
          <p:spPr>
            <a:xfrm>
              <a:off x="7539925" y="1557726"/>
              <a:ext cx="3280475" cy="2568433"/>
            </a:xfrm>
            <a:prstGeom prst="rect">
              <a:avLst/>
            </a:prstGeom>
            <a:noFill/>
            <a:ln w="28575">
              <a:solidFill>
                <a:srgbClr val="1F4E7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B8A4D13F-454C-BA1D-DBE9-C223B639CB55}"/>
                </a:ext>
              </a:extLst>
            </p:cNvPr>
            <p:cNvSpPr txBox="1"/>
            <p:nvPr/>
          </p:nvSpPr>
          <p:spPr>
            <a:xfrm>
              <a:off x="10820400" y="2600931"/>
              <a:ext cx="1247614" cy="523220"/>
            </a:xfrm>
            <a:prstGeom prst="rect">
              <a:avLst/>
            </a:prstGeom>
            <a:noFill/>
          </p:spPr>
          <p:txBody>
            <a:bodyPr wrap="square" rtlCol="0">
              <a:spAutoFit/>
            </a:bodyPr>
            <a:lstStyle/>
            <a:p>
              <a:pPr algn="ctr"/>
              <a:r>
                <a:rPr lang="en-US" altLang="ko-KR" sz="1400" dirty="0"/>
                <a:t>Upper- level agent</a:t>
              </a:r>
              <a:endParaRPr lang="ko-KR" altLang="en-US" sz="1400" dirty="0"/>
            </a:p>
          </p:txBody>
        </p:sp>
      </p:grpSp>
      <p:sp>
        <p:nvSpPr>
          <p:cNvPr id="2" name="TextBox 1">
            <a:extLst>
              <a:ext uri="{FF2B5EF4-FFF2-40B4-BE49-F238E27FC236}">
                <a16:creationId xmlns:a16="http://schemas.microsoft.com/office/drawing/2014/main" id="{3A80368A-F5D3-FCDC-52DE-C1D0FA73B4C0}"/>
              </a:ext>
            </a:extLst>
          </p:cNvPr>
          <p:cNvSpPr txBox="1"/>
          <p:nvPr/>
        </p:nvSpPr>
        <p:spPr>
          <a:xfrm>
            <a:off x="7539925" y="5857132"/>
            <a:ext cx="3840371" cy="261610"/>
          </a:xfrm>
          <a:prstGeom prst="rect">
            <a:avLst/>
          </a:prstGeom>
          <a:noFill/>
        </p:spPr>
        <p:txBody>
          <a:bodyPr wrap="square" rtlCol="0">
            <a:spAutoFit/>
          </a:bodyPr>
          <a:lstStyle/>
          <a:p>
            <a:pPr algn="ctr"/>
            <a:r>
              <a:rPr lang="ko-KR" altLang="ko-KR" sz="1100" dirty="0" err="1"/>
              <a:t>Upper</a:t>
            </a:r>
            <a:r>
              <a:rPr lang="ko-KR" altLang="ko-KR" sz="1100" dirty="0"/>
              <a:t>- and </a:t>
            </a:r>
            <a:r>
              <a:rPr lang="ko-KR" altLang="ko-KR" sz="1100" dirty="0" err="1"/>
              <a:t>lower-level</a:t>
            </a:r>
            <a:r>
              <a:rPr lang="ko-KR" altLang="ko-KR" sz="1100" dirty="0"/>
              <a:t> </a:t>
            </a:r>
            <a:r>
              <a:rPr lang="ko-KR" altLang="ko-KR" sz="1100" dirty="0" err="1"/>
              <a:t>agent</a:t>
            </a:r>
            <a:r>
              <a:rPr lang="ko-KR" altLang="ko-KR" sz="1100" dirty="0"/>
              <a:t> </a:t>
            </a:r>
            <a:r>
              <a:rPr lang="ko-KR" altLang="ko-KR" sz="1100" dirty="0" err="1"/>
              <a:t>boundaries</a:t>
            </a:r>
            <a:r>
              <a:rPr lang="ko-KR" altLang="ko-KR" sz="1100" dirty="0"/>
              <a:t> </a:t>
            </a:r>
            <a:r>
              <a:rPr lang="ko-KR" altLang="ko-KR" sz="1100" dirty="0" err="1"/>
              <a:t>in</a:t>
            </a:r>
            <a:r>
              <a:rPr lang="ko-KR" altLang="ko-KR" sz="1100" dirty="0"/>
              <a:t> </a:t>
            </a:r>
            <a:r>
              <a:rPr lang="ko-KR" altLang="ko-KR" sz="1100" dirty="0" err="1"/>
              <a:t>the</a:t>
            </a:r>
            <a:r>
              <a:rPr lang="ko-KR" altLang="ko-KR" sz="1100" dirty="0"/>
              <a:t> AH</a:t>
            </a:r>
            <a:endParaRPr lang="ko-KR" altLang="en-US" sz="1100" dirty="0">
              <a:latin typeface="Noto Sans KR" panose="020B0200000000000000" pitchFamily="50" charset="-127"/>
              <a:ea typeface="Noto Sans KR" panose="020B0200000000000000" pitchFamily="50" charset="-127"/>
            </a:endParaRPr>
          </a:p>
        </p:txBody>
      </p:sp>
    </p:spTree>
    <p:extLst>
      <p:ext uri="{BB962C8B-B14F-4D97-AF65-F5344CB8AC3E}">
        <p14:creationId xmlns:p14="http://schemas.microsoft.com/office/powerpoint/2010/main" val="2199494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F82C1-D571-246A-2F83-EB2FB77617D2}"/>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CADEE3A2-C41E-97A4-EC18-4422430E8A65}"/>
              </a:ext>
            </a:extLst>
          </p:cNvPr>
          <p:cNvSpPr>
            <a:spLocks noGrp="1"/>
          </p:cNvSpPr>
          <p:nvPr>
            <p:ph type="title"/>
          </p:nvPr>
        </p:nvSpPr>
        <p:spPr/>
        <p:txBody>
          <a:bodyPr>
            <a:normAutofit fontScale="90000"/>
          </a:bodyPr>
          <a:lstStyle/>
          <a:p>
            <a:endParaRPr lang="ko-KR" altLang="en-US"/>
          </a:p>
        </p:txBody>
      </p:sp>
      <p:sp>
        <p:nvSpPr>
          <p:cNvPr id="3" name="내용 개체 틀 2">
            <a:extLst>
              <a:ext uri="{FF2B5EF4-FFF2-40B4-BE49-F238E27FC236}">
                <a16:creationId xmlns:a16="http://schemas.microsoft.com/office/drawing/2014/main" id="{CAEB66B5-F552-86AF-2B5E-01F46D25EDC9}"/>
              </a:ext>
            </a:extLst>
          </p:cNvPr>
          <p:cNvSpPr>
            <a:spLocks noGrp="1"/>
          </p:cNvSpPr>
          <p:nvPr>
            <p:ph idx="1"/>
          </p:nvPr>
        </p:nvSpPr>
        <p:spPr/>
        <p:txBody>
          <a:bodyPr/>
          <a:lstStyle/>
          <a:p>
            <a:endParaRPr lang="ko-KR" altLang="en-US"/>
          </a:p>
        </p:txBody>
      </p:sp>
      <p:sp>
        <p:nvSpPr>
          <p:cNvPr id="4" name="슬라이드 번호 개체 틀 3">
            <a:extLst>
              <a:ext uri="{FF2B5EF4-FFF2-40B4-BE49-F238E27FC236}">
                <a16:creationId xmlns:a16="http://schemas.microsoft.com/office/drawing/2014/main" id="{8D8903DA-9CE4-4EA2-2763-CF4DC6B23357}"/>
              </a:ext>
            </a:extLst>
          </p:cNvPr>
          <p:cNvSpPr>
            <a:spLocks noGrp="1"/>
          </p:cNvSpPr>
          <p:nvPr>
            <p:ph type="sldNum" sz="quarter" idx="12"/>
          </p:nvPr>
        </p:nvSpPr>
        <p:spPr/>
        <p:txBody>
          <a:bodyPr/>
          <a:lstStyle/>
          <a:p>
            <a:fld id="{93315963-03A2-4A10-9019-04D551739C5B}" type="slidenum">
              <a:rPr lang="ko-KR" altLang="en-US" smtClean="0"/>
              <a:t>19</a:t>
            </a:fld>
            <a:endParaRPr lang="ko-KR" altLang="en-US"/>
          </a:p>
        </p:txBody>
      </p:sp>
      <p:sp>
        <p:nvSpPr>
          <p:cNvPr id="6" name="직사각형 5">
            <a:extLst>
              <a:ext uri="{FF2B5EF4-FFF2-40B4-BE49-F238E27FC236}">
                <a16:creationId xmlns:a16="http://schemas.microsoft.com/office/drawing/2014/main" id="{60C9A971-FE18-ADB8-DA0A-C33EBAC23294}"/>
              </a:ext>
            </a:extLst>
          </p:cNvPr>
          <p:cNvSpPr/>
          <p:nvPr/>
        </p:nvSpPr>
        <p:spPr>
          <a:xfrm>
            <a:off x="0" y="25202"/>
            <a:ext cx="12192000" cy="6858001"/>
          </a:xfrm>
          <a:prstGeom prst="rect">
            <a:avLst/>
          </a:prstGeom>
          <a:solidFill>
            <a:srgbClr val="F7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E4C0792A-0B7C-7FFB-3D8E-7C2DBB3032DA}"/>
              </a:ext>
            </a:extLst>
          </p:cNvPr>
          <p:cNvSpPr txBox="1"/>
          <p:nvPr/>
        </p:nvSpPr>
        <p:spPr>
          <a:xfrm>
            <a:off x="1557888" y="3151639"/>
            <a:ext cx="9076224" cy="584775"/>
          </a:xfrm>
          <a:prstGeom prst="rect">
            <a:avLst/>
          </a:prstGeom>
          <a:noFill/>
        </p:spPr>
        <p:txBody>
          <a:bodyPr wrap="square" rtlCol="0">
            <a:spAutoFit/>
          </a:bodyPr>
          <a:lstStyle/>
          <a:p>
            <a:pPr algn="ctr"/>
            <a:r>
              <a:rPr lang="en-US" altLang="ko-KR" sz="3200" dirty="0">
                <a:solidFill>
                  <a:schemeClr val="accent5">
                    <a:lumMod val="50000"/>
                  </a:schemeClr>
                </a:solidFill>
                <a:latin typeface="HY견고딕" panose="02030600000101010101" pitchFamily="18" charset="-127"/>
                <a:ea typeface="HY견고딕" panose="02030600000101010101" pitchFamily="18" charset="-127"/>
              </a:rPr>
              <a:t>4.</a:t>
            </a:r>
            <a:r>
              <a:rPr lang="ko-KR" altLang="en-US" sz="3200" dirty="0">
                <a:solidFill>
                  <a:schemeClr val="accent5">
                    <a:lumMod val="50000"/>
                  </a:schemeClr>
                </a:solidFill>
                <a:latin typeface="HY견고딕" panose="02030600000101010101" pitchFamily="18" charset="-127"/>
                <a:ea typeface="HY견고딕" panose="02030600000101010101" pitchFamily="18" charset="-127"/>
              </a:rPr>
              <a:t> </a:t>
            </a:r>
            <a:r>
              <a:rPr lang="en-US" altLang="ko-KR" sz="3200" dirty="0">
                <a:solidFill>
                  <a:schemeClr val="accent5">
                    <a:lumMod val="50000"/>
                  </a:schemeClr>
                </a:solidFill>
                <a:latin typeface="HY견고딕" panose="02030600000101010101" pitchFamily="18" charset="-127"/>
                <a:ea typeface="HY견고딕" panose="02030600000101010101" pitchFamily="18" charset="-127"/>
              </a:rPr>
              <a:t>Training and Results</a:t>
            </a:r>
            <a:endParaRPr lang="ko-KR" altLang="en-US" sz="3200" dirty="0">
              <a:solidFill>
                <a:schemeClr val="accent5">
                  <a:lumMod val="50000"/>
                </a:schemeClr>
              </a:solidFill>
              <a:latin typeface="HY견고딕" panose="02030600000101010101" pitchFamily="18" charset="-127"/>
              <a:ea typeface="HY견고딕" panose="02030600000101010101" pitchFamily="18" charset="-127"/>
            </a:endParaRPr>
          </a:p>
        </p:txBody>
      </p:sp>
    </p:spTree>
    <p:extLst>
      <p:ext uri="{BB962C8B-B14F-4D97-AF65-F5344CB8AC3E}">
        <p14:creationId xmlns:p14="http://schemas.microsoft.com/office/powerpoint/2010/main" val="214240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1EBB1F1-44F0-4CC3-B7F9-053949CA5FC3}"/>
              </a:ext>
            </a:extLst>
          </p:cNvPr>
          <p:cNvSpPr>
            <a:spLocks noGrp="1"/>
          </p:cNvSpPr>
          <p:nvPr>
            <p:ph type="title"/>
          </p:nvPr>
        </p:nvSpPr>
        <p:spPr/>
        <p:txBody>
          <a:bodyPr>
            <a:normAutofit fontScale="90000"/>
          </a:bodyPr>
          <a:lstStyle/>
          <a:p>
            <a:r>
              <a:rPr lang="en-US" altLang="ko-KR" dirty="0">
                <a:latin typeface="Segoe UI Semibold" panose="020B0702040204020203" pitchFamily="34" charset="0"/>
                <a:cs typeface="Segoe UI Semibold" panose="020B0702040204020203" pitchFamily="34" charset="0"/>
              </a:rPr>
              <a:t>Contents</a:t>
            </a:r>
            <a:endParaRPr lang="ko-KR" altLang="en-US" dirty="0">
              <a:latin typeface="Segoe UI Semibold" panose="020B0702040204020203" pitchFamily="34" charset="0"/>
              <a:cs typeface="Segoe UI Semibold" panose="020B0702040204020203" pitchFamily="34" charset="0"/>
            </a:endParaRPr>
          </a:p>
        </p:txBody>
      </p:sp>
      <p:grpSp>
        <p:nvGrpSpPr>
          <p:cNvPr id="7" name="그룹 6">
            <a:extLst>
              <a:ext uri="{FF2B5EF4-FFF2-40B4-BE49-F238E27FC236}">
                <a16:creationId xmlns:a16="http://schemas.microsoft.com/office/drawing/2014/main" id="{01FC6B5A-FC43-43B4-057E-7F087B71E30C}"/>
              </a:ext>
            </a:extLst>
          </p:cNvPr>
          <p:cNvGrpSpPr/>
          <p:nvPr/>
        </p:nvGrpSpPr>
        <p:grpSpPr>
          <a:xfrm>
            <a:off x="966370" y="1478713"/>
            <a:ext cx="10690861" cy="676667"/>
            <a:chOff x="967740" y="1799441"/>
            <a:chExt cx="8394700" cy="676667"/>
          </a:xfrm>
        </p:grpSpPr>
        <p:sp>
          <p:nvSpPr>
            <p:cNvPr id="3" name="사각형: 둥근 모서리 2">
              <a:extLst>
                <a:ext uri="{FF2B5EF4-FFF2-40B4-BE49-F238E27FC236}">
                  <a16:creationId xmlns:a16="http://schemas.microsoft.com/office/drawing/2014/main" id="{2E438F1D-FEA9-4A2C-9A16-2B7E7CCE5B94}"/>
                </a:ext>
              </a:extLst>
            </p:cNvPr>
            <p:cNvSpPr/>
            <p:nvPr/>
          </p:nvSpPr>
          <p:spPr>
            <a:xfrm>
              <a:off x="967740" y="1799441"/>
              <a:ext cx="8394700" cy="676667"/>
            </a:xfrm>
            <a:prstGeom prst="roundRect">
              <a:avLst>
                <a:gd name="adj" fmla="val 50000"/>
              </a:avLst>
            </a:prstGeom>
            <a:solidFill>
              <a:srgbClr val="1F4E7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b="1">
                  <a:latin typeface="Segoe UI Semibold" panose="020B0702040204020203" pitchFamily="34" charset="0"/>
                  <a:ea typeface="한컴 말랑말랑 Bold" panose="020F0803000000000000" pitchFamily="50" charset="-127"/>
                  <a:cs typeface="Segoe UI Semibold" panose="020B0702040204020203" pitchFamily="34" charset="0"/>
                </a:rPr>
                <a:t> 01</a:t>
              </a:r>
              <a:endParaRPr lang="ko-KR" altLang="en-US" sz="2800" b="1">
                <a:latin typeface="Segoe UI Semibold" panose="020B0702040204020203" pitchFamily="34" charset="0"/>
                <a:ea typeface="한컴 말랑말랑 Bold" panose="020F0803000000000000" pitchFamily="50" charset="-127"/>
                <a:cs typeface="Segoe UI Semibold" panose="020B0702040204020203" pitchFamily="34" charset="0"/>
              </a:endParaRPr>
            </a:p>
          </p:txBody>
        </p:sp>
        <p:sp>
          <p:nvSpPr>
            <p:cNvPr id="14" name="사각형: 둥근 모서리 13">
              <a:extLst>
                <a:ext uri="{FF2B5EF4-FFF2-40B4-BE49-F238E27FC236}">
                  <a16:creationId xmlns:a16="http://schemas.microsoft.com/office/drawing/2014/main" id="{F5D168E4-DC3F-453F-8CB3-83C654E78A76}"/>
                </a:ext>
              </a:extLst>
            </p:cNvPr>
            <p:cNvSpPr/>
            <p:nvPr/>
          </p:nvSpPr>
          <p:spPr>
            <a:xfrm>
              <a:off x="1943606" y="1890260"/>
              <a:ext cx="7270243" cy="484924"/>
            </a:xfrm>
            <a:prstGeom prst="roundRect">
              <a:avLst>
                <a:gd name="adj" fmla="val 50000"/>
              </a:avLst>
            </a:prstGeom>
            <a:solidFill>
              <a:schemeClr val="bg1"/>
            </a:solidFill>
            <a:ln>
              <a:solidFill>
                <a:schemeClr val="accent3">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o-KR" altLang="en-US" sz="2800" dirty="0">
                  <a:solidFill>
                    <a:schemeClr val="tx1">
                      <a:lumMod val="85000"/>
                      <a:lumOff val="15000"/>
                    </a:schemeClr>
                  </a:solidFill>
                  <a:latin typeface="Segoe UI Semibold" panose="020B0702040204020203" pitchFamily="34" charset="0"/>
                  <a:ea typeface="한컴 말랑말랑 Bold" panose="020F0803000000000000" pitchFamily="50" charset="-127"/>
                  <a:cs typeface="Segoe UI Semibold" panose="020B0702040204020203" pitchFamily="34" charset="0"/>
                </a:rPr>
                <a:t> </a:t>
              </a:r>
              <a:r>
                <a:rPr lang="en-US" altLang="ko-KR" sz="2800" dirty="0">
                  <a:solidFill>
                    <a:schemeClr val="tx1">
                      <a:lumMod val="85000"/>
                      <a:lumOff val="15000"/>
                    </a:schemeClr>
                  </a:solidFill>
                  <a:latin typeface="Segoe UI Semibold" panose="020B0702040204020203" pitchFamily="34" charset="0"/>
                  <a:ea typeface="한컴 말랑말랑 Bold" panose="020F0803000000000000" pitchFamily="50" charset="-127"/>
                  <a:cs typeface="Segoe UI Semibold" panose="020B0702040204020203" pitchFamily="34" charset="0"/>
                </a:rPr>
                <a:t>Introduction</a:t>
              </a:r>
              <a:endParaRPr lang="ko-KR" altLang="en-US" sz="2800" dirty="0">
                <a:solidFill>
                  <a:schemeClr val="tx1">
                    <a:lumMod val="85000"/>
                    <a:lumOff val="15000"/>
                  </a:schemeClr>
                </a:solidFill>
                <a:latin typeface="Segoe UI Semibold" panose="020B0702040204020203" pitchFamily="34" charset="0"/>
                <a:ea typeface="한컴 말랑말랑 Bold" panose="020F0803000000000000" pitchFamily="50" charset="-127"/>
                <a:cs typeface="Segoe UI Semibold" panose="020B0702040204020203" pitchFamily="34" charset="0"/>
              </a:endParaRPr>
            </a:p>
          </p:txBody>
        </p:sp>
      </p:grpSp>
      <p:grpSp>
        <p:nvGrpSpPr>
          <p:cNvPr id="9" name="그룹 8">
            <a:extLst>
              <a:ext uri="{FF2B5EF4-FFF2-40B4-BE49-F238E27FC236}">
                <a16:creationId xmlns:a16="http://schemas.microsoft.com/office/drawing/2014/main" id="{12A30A73-B44E-5CBD-D1C0-3A9974C8F29B}"/>
              </a:ext>
            </a:extLst>
          </p:cNvPr>
          <p:cNvGrpSpPr/>
          <p:nvPr/>
        </p:nvGrpSpPr>
        <p:grpSpPr>
          <a:xfrm>
            <a:off x="966370" y="2452372"/>
            <a:ext cx="10690861" cy="676667"/>
            <a:chOff x="967740" y="3728960"/>
            <a:chExt cx="8394700" cy="676667"/>
          </a:xfrm>
        </p:grpSpPr>
        <p:sp>
          <p:nvSpPr>
            <p:cNvPr id="10" name="사각형: 둥근 모서리 17">
              <a:extLst>
                <a:ext uri="{FF2B5EF4-FFF2-40B4-BE49-F238E27FC236}">
                  <a16:creationId xmlns:a16="http://schemas.microsoft.com/office/drawing/2014/main" id="{8810C2D4-821A-4D98-A829-1113C698864A}"/>
                </a:ext>
              </a:extLst>
            </p:cNvPr>
            <p:cNvSpPr/>
            <p:nvPr/>
          </p:nvSpPr>
          <p:spPr>
            <a:xfrm>
              <a:off x="967740" y="3728960"/>
              <a:ext cx="8394700" cy="676667"/>
            </a:xfrm>
            <a:prstGeom prst="roundRect">
              <a:avLst>
                <a:gd name="adj" fmla="val 50000"/>
              </a:avLst>
            </a:prstGeom>
            <a:solidFill>
              <a:srgbClr val="1F4E7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b="1" dirty="0">
                  <a:latin typeface="Segoe UI Semibold" panose="020B0702040204020203" pitchFamily="34" charset="0"/>
                  <a:ea typeface="한컴 말랑말랑 Bold" panose="020F0803000000000000" pitchFamily="50" charset="-127"/>
                  <a:cs typeface="Segoe UI Semibold" panose="020B0702040204020203" pitchFamily="34" charset="0"/>
                </a:rPr>
                <a:t> 02</a:t>
              </a:r>
              <a:endParaRPr lang="ko-KR" altLang="en-US" sz="2800" b="1" dirty="0">
                <a:latin typeface="Segoe UI Semibold" panose="020B0702040204020203" pitchFamily="34" charset="0"/>
                <a:ea typeface="한컴 말랑말랑 Bold" panose="020F0803000000000000" pitchFamily="50" charset="-127"/>
                <a:cs typeface="Segoe UI Semibold" panose="020B0702040204020203" pitchFamily="34" charset="0"/>
              </a:endParaRPr>
            </a:p>
          </p:txBody>
        </p:sp>
        <p:sp>
          <p:nvSpPr>
            <p:cNvPr id="11" name="사각형: 둥근 모서리 18">
              <a:extLst>
                <a:ext uri="{FF2B5EF4-FFF2-40B4-BE49-F238E27FC236}">
                  <a16:creationId xmlns:a16="http://schemas.microsoft.com/office/drawing/2014/main" id="{22E64101-1699-4206-A190-996CA8995967}"/>
                </a:ext>
              </a:extLst>
            </p:cNvPr>
            <p:cNvSpPr/>
            <p:nvPr/>
          </p:nvSpPr>
          <p:spPr>
            <a:xfrm>
              <a:off x="1943606" y="3818661"/>
              <a:ext cx="7270243" cy="484924"/>
            </a:xfrm>
            <a:prstGeom prst="roundRect">
              <a:avLst>
                <a:gd name="adj" fmla="val 50000"/>
              </a:avLst>
            </a:prstGeom>
            <a:solidFill>
              <a:schemeClr val="bg1"/>
            </a:solidFill>
            <a:ln>
              <a:solidFill>
                <a:schemeClr val="accent3">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tx1">
                      <a:lumMod val="85000"/>
                      <a:lumOff val="15000"/>
                    </a:schemeClr>
                  </a:solidFill>
                  <a:latin typeface="Segoe UI Semibold" panose="020B0702040204020203" pitchFamily="34" charset="0"/>
                  <a:ea typeface="한컴 말랑말랑 Bold" panose="020F0803000000000000" pitchFamily="50" charset="-127"/>
                  <a:cs typeface="Segoe UI Semibold" panose="020B0702040204020203" pitchFamily="34" charset="0"/>
                </a:rPr>
                <a:t> </a:t>
              </a:r>
              <a:r>
                <a:rPr lang="en-US" altLang="ko-KR" sz="2800" dirty="0" err="1">
                  <a:solidFill>
                    <a:schemeClr val="tx1">
                      <a:lumMod val="85000"/>
                      <a:lumOff val="15000"/>
                    </a:schemeClr>
                  </a:solidFill>
                  <a:latin typeface="Segoe UI Semibold" panose="020B0702040204020203" pitchFamily="34" charset="0"/>
                  <a:ea typeface="한컴 말랑말랑 Bold" panose="020F0803000000000000" pitchFamily="50" charset="-127"/>
                  <a:cs typeface="Segoe UI Semibold" panose="020B0702040204020203" pitchFamily="34" charset="0"/>
                </a:rPr>
                <a:t>iPWR</a:t>
              </a:r>
              <a:r>
                <a:rPr lang="en-US" altLang="ko-KR" sz="2800" dirty="0">
                  <a:solidFill>
                    <a:schemeClr val="tx1">
                      <a:lumMod val="85000"/>
                      <a:lumOff val="15000"/>
                    </a:schemeClr>
                  </a:solidFill>
                  <a:latin typeface="Segoe UI Semibold" panose="020B0702040204020203" pitchFamily="34" charset="0"/>
                  <a:ea typeface="한컴 말랑말랑 Bold" panose="020F0803000000000000" pitchFamily="50" charset="-127"/>
                  <a:cs typeface="Segoe UI Semibold" panose="020B0702040204020203" pitchFamily="34" charset="0"/>
                </a:rPr>
                <a:t> Functional Decomposition </a:t>
              </a:r>
              <a:endParaRPr lang="ko-KR" altLang="en-US" sz="2800" dirty="0">
                <a:solidFill>
                  <a:schemeClr val="tx1">
                    <a:lumMod val="85000"/>
                    <a:lumOff val="15000"/>
                  </a:schemeClr>
                </a:solidFill>
                <a:latin typeface="Segoe UI Semibold" panose="020B0702040204020203" pitchFamily="34" charset="0"/>
                <a:ea typeface="한컴 말랑말랑 Bold" panose="020F0803000000000000" pitchFamily="50" charset="-127"/>
                <a:cs typeface="Segoe UI Semibold" panose="020B0702040204020203" pitchFamily="34" charset="0"/>
              </a:endParaRPr>
            </a:p>
          </p:txBody>
        </p:sp>
      </p:grpSp>
      <p:sp>
        <p:nvSpPr>
          <p:cNvPr id="12" name="슬라이드 번호 개체 틀 3">
            <a:extLst>
              <a:ext uri="{FF2B5EF4-FFF2-40B4-BE49-F238E27FC236}">
                <a16:creationId xmlns:a16="http://schemas.microsoft.com/office/drawing/2014/main" id="{FC8E0AE3-7454-4DC4-95D5-02C78118359B}"/>
              </a:ext>
            </a:extLst>
          </p:cNvPr>
          <p:cNvSpPr txBox="1">
            <a:spLocks/>
          </p:cNvSpPr>
          <p:nvPr/>
        </p:nvSpPr>
        <p:spPr>
          <a:xfrm>
            <a:off x="9442450" y="6492875"/>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93315963-03A2-4A10-9019-04D551739C5B}" type="slidenum">
              <a:rPr lang="ko-KR" altLang="en-US" smtClean="0"/>
              <a:pPr/>
              <a:t>2</a:t>
            </a:fld>
            <a:endParaRPr lang="ko-KR" altLang="en-US"/>
          </a:p>
        </p:txBody>
      </p:sp>
      <p:grpSp>
        <p:nvGrpSpPr>
          <p:cNvPr id="15" name="그룹 14">
            <a:extLst>
              <a:ext uri="{FF2B5EF4-FFF2-40B4-BE49-F238E27FC236}">
                <a16:creationId xmlns:a16="http://schemas.microsoft.com/office/drawing/2014/main" id="{8BE27FDE-CED4-A311-24B8-2EDAD558B130}"/>
              </a:ext>
            </a:extLst>
          </p:cNvPr>
          <p:cNvGrpSpPr/>
          <p:nvPr/>
        </p:nvGrpSpPr>
        <p:grpSpPr>
          <a:xfrm>
            <a:off x="966370" y="5373348"/>
            <a:ext cx="10690861" cy="676667"/>
            <a:chOff x="967740" y="5694076"/>
            <a:chExt cx="8394700" cy="676667"/>
          </a:xfrm>
        </p:grpSpPr>
        <p:sp>
          <p:nvSpPr>
            <p:cNvPr id="5" name="사각형: 둥근 모서리 4">
              <a:extLst>
                <a:ext uri="{FF2B5EF4-FFF2-40B4-BE49-F238E27FC236}">
                  <a16:creationId xmlns:a16="http://schemas.microsoft.com/office/drawing/2014/main" id="{0AC0F946-B2E1-D50E-EA74-08CC2804CAD3}"/>
                </a:ext>
              </a:extLst>
            </p:cNvPr>
            <p:cNvSpPr/>
            <p:nvPr/>
          </p:nvSpPr>
          <p:spPr>
            <a:xfrm>
              <a:off x="967740" y="5694076"/>
              <a:ext cx="8394700" cy="676667"/>
            </a:xfrm>
            <a:prstGeom prst="roundRect">
              <a:avLst>
                <a:gd name="adj" fmla="val 50000"/>
              </a:avLst>
            </a:prstGeom>
            <a:solidFill>
              <a:srgbClr val="1F4E7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b="1" dirty="0">
                  <a:latin typeface="Segoe UI Semibold" panose="020B0702040204020203" pitchFamily="34" charset="0"/>
                  <a:ea typeface="한컴 말랑말랑 Bold" panose="020F0803000000000000" pitchFamily="50" charset="-127"/>
                  <a:cs typeface="Segoe UI Semibold" panose="020B0702040204020203" pitchFamily="34" charset="0"/>
                </a:rPr>
                <a:t> 05</a:t>
              </a:r>
              <a:endParaRPr lang="ko-KR" altLang="en-US" sz="2800" b="1" dirty="0">
                <a:latin typeface="Segoe UI Semibold" panose="020B0702040204020203" pitchFamily="34" charset="0"/>
                <a:ea typeface="한컴 말랑말랑 Bold" panose="020F0803000000000000" pitchFamily="50" charset="-127"/>
                <a:cs typeface="Segoe UI Semibold" panose="020B0702040204020203" pitchFamily="34" charset="0"/>
              </a:endParaRPr>
            </a:p>
          </p:txBody>
        </p:sp>
        <p:sp>
          <p:nvSpPr>
            <p:cNvPr id="6" name="사각형: 둥근 모서리 5">
              <a:extLst>
                <a:ext uri="{FF2B5EF4-FFF2-40B4-BE49-F238E27FC236}">
                  <a16:creationId xmlns:a16="http://schemas.microsoft.com/office/drawing/2014/main" id="{E1C66AAF-3ED7-4AF7-A268-0F1358CDA202}"/>
                </a:ext>
              </a:extLst>
            </p:cNvPr>
            <p:cNvSpPr/>
            <p:nvPr/>
          </p:nvSpPr>
          <p:spPr>
            <a:xfrm>
              <a:off x="1943606" y="5783858"/>
              <a:ext cx="7270243" cy="484924"/>
            </a:xfrm>
            <a:prstGeom prst="roundRect">
              <a:avLst>
                <a:gd name="adj" fmla="val 50000"/>
              </a:avLst>
            </a:prstGeom>
            <a:solidFill>
              <a:schemeClr val="bg1"/>
            </a:solidFill>
            <a:ln>
              <a:solidFill>
                <a:schemeClr val="accent3">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tx1">
                      <a:lumMod val="85000"/>
                      <a:lumOff val="15000"/>
                    </a:schemeClr>
                  </a:solidFill>
                  <a:latin typeface="Segoe UI Semibold" panose="020B0702040204020203" pitchFamily="34" charset="0"/>
                  <a:ea typeface="한컴 말랑말랑 Bold" panose="020F0803000000000000" pitchFamily="50" charset="-127"/>
                  <a:cs typeface="Segoe UI Semibold" panose="020B0702040204020203" pitchFamily="34" charset="0"/>
                </a:rPr>
                <a:t> Conclusion</a:t>
              </a:r>
              <a:endParaRPr lang="ko-KR" altLang="en-US" sz="2800" dirty="0">
                <a:solidFill>
                  <a:schemeClr val="tx1">
                    <a:lumMod val="85000"/>
                    <a:lumOff val="15000"/>
                  </a:schemeClr>
                </a:solidFill>
                <a:latin typeface="Segoe UI Semibold" panose="020B0702040204020203" pitchFamily="34" charset="0"/>
                <a:ea typeface="한컴 말랑말랑 Bold" panose="020F0803000000000000" pitchFamily="50" charset="-127"/>
                <a:cs typeface="Segoe UI Semibold" panose="020B0702040204020203" pitchFamily="34" charset="0"/>
              </a:endParaRPr>
            </a:p>
          </p:txBody>
        </p:sp>
      </p:grpSp>
      <p:grpSp>
        <p:nvGrpSpPr>
          <p:cNvPr id="4" name="그룹 3">
            <a:extLst>
              <a:ext uri="{FF2B5EF4-FFF2-40B4-BE49-F238E27FC236}">
                <a16:creationId xmlns:a16="http://schemas.microsoft.com/office/drawing/2014/main" id="{F1F0764F-5CCA-96BB-DFC3-2F9B33C8B941}"/>
              </a:ext>
            </a:extLst>
          </p:cNvPr>
          <p:cNvGrpSpPr/>
          <p:nvPr/>
        </p:nvGrpSpPr>
        <p:grpSpPr>
          <a:xfrm>
            <a:off x="966370" y="3426031"/>
            <a:ext cx="10690861" cy="676667"/>
            <a:chOff x="967740" y="3728960"/>
            <a:chExt cx="8394700" cy="676667"/>
          </a:xfrm>
        </p:grpSpPr>
        <p:sp>
          <p:nvSpPr>
            <p:cNvPr id="13" name="사각형: 둥근 모서리 17">
              <a:extLst>
                <a:ext uri="{FF2B5EF4-FFF2-40B4-BE49-F238E27FC236}">
                  <a16:creationId xmlns:a16="http://schemas.microsoft.com/office/drawing/2014/main" id="{621C6ABB-866D-CDB0-8163-01B7469920D9}"/>
                </a:ext>
              </a:extLst>
            </p:cNvPr>
            <p:cNvSpPr/>
            <p:nvPr/>
          </p:nvSpPr>
          <p:spPr>
            <a:xfrm>
              <a:off x="967740" y="3728960"/>
              <a:ext cx="8394700" cy="676667"/>
            </a:xfrm>
            <a:prstGeom prst="roundRect">
              <a:avLst>
                <a:gd name="adj" fmla="val 50000"/>
              </a:avLst>
            </a:prstGeom>
            <a:solidFill>
              <a:srgbClr val="1F4E7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b="1" dirty="0">
                  <a:latin typeface="Segoe UI Semibold" panose="020B0702040204020203" pitchFamily="34" charset="0"/>
                  <a:ea typeface="한컴 말랑말랑 Bold" panose="020F0803000000000000" pitchFamily="50" charset="-127"/>
                  <a:cs typeface="Segoe UI Semibold" panose="020B0702040204020203" pitchFamily="34" charset="0"/>
                </a:rPr>
                <a:t> 03</a:t>
              </a:r>
              <a:endParaRPr lang="ko-KR" altLang="en-US" sz="2800" b="1" dirty="0">
                <a:latin typeface="Segoe UI Semibold" panose="020B0702040204020203" pitchFamily="34" charset="0"/>
                <a:ea typeface="한컴 말랑말랑 Bold" panose="020F0803000000000000" pitchFamily="50" charset="-127"/>
                <a:cs typeface="Segoe UI Semibold" panose="020B0702040204020203" pitchFamily="34" charset="0"/>
              </a:endParaRPr>
            </a:p>
          </p:txBody>
        </p:sp>
        <p:sp>
          <p:nvSpPr>
            <p:cNvPr id="16" name="사각형: 둥근 모서리 18">
              <a:extLst>
                <a:ext uri="{FF2B5EF4-FFF2-40B4-BE49-F238E27FC236}">
                  <a16:creationId xmlns:a16="http://schemas.microsoft.com/office/drawing/2014/main" id="{6F61830E-5663-8F21-A54E-E4F16E4E6940}"/>
                </a:ext>
              </a:extLst>
            </p:cNvPr>
            <p:cNvSpPr/>
            <p:nvPr/>
          </p:nvSpPr>
          <p:spPr>
            <a:xfrm>
              <a:off x="1943606" y="3818661"/>
              <a:ext cx="7270243" cy="484924"/>
            </a:xfrm>
            <a:prstGeom prst="roundRect">
              <a:avLst>
                <a:gd name="adj" fmla="val 50000"/>
              </a:avLst>
            </a:prstGeom>
            <a:solidFill>
              <a:schemeClr val="bg1"/>
            </a:solidFill>
            <a:ln>
              <a:solidFill>
                <a:schemeClr val="accent3">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tx1">
                      <a:lumMod val="85000"/>
                      <a:lumOff val="15000"/>
                    </a:schemeClr>
                  </a:solidFill>
                  <a:latin typeface="Segoe UI Semibold" panose="020B0702040204020203" pitchFamily="34" charset="0"/>
                  <a:ea typeface="한컴 말랑말랑 Bold" panose="020F0803000000000000" pitchFamily="50" charset="-127"/>
                  <a:cs typeface="Segoe UI Semibold" panose="020B0702040204020203" pitchFamily="34" charset="0"/>
                </a:rPr>
                <a:t> Multi-Agent Reinforcement Learning Design</a:t>
              </a:r>
              <a:endParaRPr lang="ko-KR" altLang="en-US" sz="2800" dirty="0">
                <a:solidFill>
                  <a:schemeClr val="tx1">
                    <a:lumMod val="85000"/>
                    <a:lumOff val="15000"/>
                  </a:schemeClr>
                </a:solidFill>
                <a:latin typeface="Segoe UI Semibold" panose="020B0702040204020203" pitchFamily="34" charset="0"/>
                <a:ea typeface="한컴 말랑말랑 Bold" panose="020F0803000000000000" pitchFamily="50" charset="-127"/>
                <a:cs typeface="Segoe UI Semibold" panose="020B0702040204020203" pitchFamily="34" charset="0"/>
              </a:endParaRPr>
            </a:p>
          </p:txBody>
        </p:sp>
      </p:grpSp>
      <p:grpSp>
        <p:nvGrpSpPr>
          <p:cNvPr id="17" name="그룹 16">
            <a:extLst>
              <a:ext uri="{FF2B5EF4-FFF2-40B4-BE49-F238E27FC236}">
                <a16:creationId xmlns:a16="http://schemas.microsoft.com/office/drawing/2014/main" id="{D70E87CD-751A-0387-D6F2-6284DB0B5C3E}"/>
              </a:ext>
            </a:extLst>
          </p:cNvPr>
          <p:cNvGrpSpPr/>
          <p:nvPr/>
        </p:nvGrpSpPr>
        <p:grpSpPr>
          <a:xfrm>
            <a:off x="966370" y="4399690"/>
            <a:ext cx="10690861" cy="676667"/>
            <a:chOff x="967740" y="3728960"/>
            <a:chExt cx="8394700" cy="676667"/>
          </a:xfrm>
        </p:grpSpPr>
        <p:sp>
          <p:nvSpPr>
            <p:cNvPr id="20" name="사각형: 둥근 모서리 17">
              <a:extLst>
                <a:ext uri="{FF2B5EF4-FFF2-40B4-BE49-F238E27FC236}">
                  <a16:creationId xmlns:a16="http://schemas.microsoft.com/office/drawing/2014/main" id="{A638A0EF-BD19-F8DF-AA4C-95E261F877CF}"/>
                </a:ext>
              </a:extLst>
            </p:cNvPr>
            <p:cNvSpPr/>
            <p:nvPr/>
          </p:nvSpPr>
          <p:spPr>
            <a:xfrm>
              <a:off x="967740" y="3728960"/>
              <a:ext cx="8394700" cy="676667"/>
            </a:xfrm>
            <a:prstGeom prst="roundRect">
              <a:avLst>
                <a:gd name="adj" fmla="val 50000"/>
              </a:avLst>
            </a:prstGeom>
            <a:solidFill>
              <a:srgbClr val="1F4E79"/>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b="1" dirty="0">
                  <a:latin typeface="Segoe UI Semibold" panose="020B0702040204020203" pitchFamily="34" charset="0"/>
                  <a:ea typeface="한컴 말랑말랑 Bold" panose="020F0803000000000000" pitchFamily="50" charset="-127"/>
                  <a:cs typeface="Segoe UI Semibold" panose="020B0702040204020203" pitchFamily="34" charset="0"/>
                </a:rPr>
                <a:t> 04</a:t>
              </a:r>
              <a:endParaRPr lang="ko-KR" altLang="en-US" sz="2800" b="1" dirty="0">
                <a:latin typeface="Segoe UI Semibold" panose="020B0702040204020203" pitchFamily="34" charset="0"/>
                <a:ea typeface="한컴 말랑말랑 Bold" panose="020F0803000000000000" pitchFamily="50" charset="-127"/>
                <a:cs typeface="Segoe UI Semibold" panose="020B0702040204020203" pitchFamily="34" charset="0"/>
              </a:endParaRPr>
            </a:p>
          </p:txBody>
        </p:sp>
        <p:sp>
          <p:nvSpPr>
            <p:cNvPr id="21" name="사각형: 둥근 모서리 18">
              <a:extLst>
                <a:ext uri="{FF2B5EF4-FFF2-40B4-BE49-F238E27FC236}">
                  <a16:creationId xmlns:a16="http://schemas.microsoft.com/office/drawing/2014/main" id="{E3B626CF-B0EA-B43C-0BC4-CBBB426D1E72}"/>
                </a:ext>
              </a:extLst>
            </p:cNvPr>
            <p:cNvSpPr/>
            <p:nvPr/>
          </p:nvSpPr>
          <p:spPr>
            <a:xfrm>
              <a:off x="1943606" y="3818661"/>
              <a:ext cx="7270243" cy="484924"/>
            </a:xfrm>
            <a:prstGeom prst="roundRect">
              <a:avLst>
                <a:gd name="adj" fmla="val 50000"/>
              </a:avLst>
            </a:prstGeom>
            <a:solidFill>
              <a:schemeClr val="bg1"/>
            </a:solidFill>
            <a:ln>
              <a:solidFill>
                <a:schemeClr val="accent3">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tx1">
                      <a:lumMod val="85000"/>
                      <a:lumOff val="15000"/>
                    </a:schemeClr>
                  </a:solidFill>
                  <a:latin typeface="Segoe UI Semibold" panose="020B0702040204020203" pitchFamily="34" charset="0"/>
                  <a:ea typeface="한컴 말랑말랑 Bold" panose="020F0803000000000000" pitchFamily="50" charset="-127"/>
                  <a:cs typeface="Segoe UI Semibold" panose="020B0702040204020203" pitchFamily="34" charset="0"/>
                </a:rPr>
                <a:t> Training and Results</a:t>
              </a:r>
              <a:endParaRPr lang="ko-KR" altLang="en-US" sz="2800" dirty="0">
                <a:solidFill>
                  <a:schemeClr val="tx1">
                    <a:lumMod val="85000"/>
                    <a:lumOff val="15000"/>
                  </a:schemeClr>
                </a:solidFill>
                <a:latin typeface="Segoe UI Semibold" panose="020B0702040204020203" pitchFamily="34" charset="0"/>
                <a:ea typeface="한컴 말랑말랑 Bold" panose="020F0803000000000000" pitchFamily="50" charset="-127"/>
                <a:cs typeface="Segoe UI Semibold" panose="020B0702040204020203" pitchFamily="34" charset="0"/>
              </a:endParaRPr>
            </a:p>
          </p:txBody>
        </p:sp>
      </p:grpSp>
    </p:spTree>
    <p:extLst>
      <p:ext uri="{BB962C8B-B14F-4D97-AF65-F5344CB8AC3E}">
        <p14:creationId xmlns:p14="http://schemas.microsoft.com/office/powerpoint/2010/main" val="89941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33A62-CE21-E657-2E98-47649B17B5E4}"/>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C42B0528-99E9-1B51-6007-D94D94B312EA}"/>
              </a:ext>
            </a:extLst>
          </p:cNvPr>
          <p:cNvSpPr>
            <a:spLocks noGrp="1"/>
          </p:cNvSpPr>
          <p:nvPr>
            <p:ph type="sldNum" sz="quarter" idx="12"/>
          </p:nvPr>
        </p:nvSpPr>
        <p:spPr/>
        <p:txBody>
          <a:bodyPr/>
          <a:lstStyle/>
          <a:p>
            <a:fld id="{93315963-03A2-4A10-9019-04D551739C5B}" type="slidenum">
              <a:rPr lang="ko-KR" altLang="en-US" smtClean="0"/>
              <a:t>20</a:t>
            </a:fld>
            <a:endParaRPr lang="ko-KR" altLang="en-US" dirty="0"/>
          </a:p>
        </p:txBody>
      </p:sp>
      <p:sp>
        <p:nvSpPr>
          <p:cNvPr id="5" name="내용 개체 틀 2">
            <a:extLst>
              <a:ext uri="{FF2B5EF4-FFF2-40B4-BE49-F238E27FC236}">
                <a16:creationId xmlns:a16="http://schemas.microsoft.com/office/drawing/2014/main" id="{3CE584FD-E9F9-E8A7-D7F5-C75687BF1665}"/>
              </a:ext>
            </a:extLst>
          </p:cNvPr>
          <p:cNvSpPr>
            <a:spLocks noGrp="1"/>
          </p:cNvSpPr>
          <p:nvPr>
            <p:ph idx="1"/>
          </p:nvPr>
        </p:nvSpPr>
        <p:spPr>
          <a:xfrm>
            <a:off x="542925" y="1192244"/>
            <a:ext cx="7177520" cy="5555974"/>
          </a:xfrm>
        </p:spPr>
        <p:txBody>
          <a:bodyPr>
            <a:normAutofit fontScale="85000" lnSpcReduction="20000"/>
          </a:bodyPr>
          <a:lstStyle/>
          <a:p>
            <a:r>
              <a:rPr lang="en-US" altLang="ko-KR" dirty="0">
                <a:latin typeface="Segoe UI Semilight" panose="020B0402040204020203" pitchFamily="34" charset="0"/>
                <a:cs typeface="Segoe UI Semilight" panose="020B0402040204020203" pitchFamily="34" charset="0"/>
              </a:rPr>
              <a:t>Training Environment Setup</a:t>
            </a:r>
          </a:p>
          <a:p>
            <a:pPr lvl="1">
              <a:lnSpc>
                <a:spcPct val="100000"/>
              </a:lnSpc>
              <a:buFont typeface="Arial" panose="020B0604020202020204" pitchFamily="34" charset="0"/>
              <a:buChar char="•"/>
            </a:pPr>
            <a:r>
              <a:rPr lang="en" altLang="ko-KR" sz="2000" dirty="0">
                <a:latin typeface="Segoe UI Semilight" panose="020B0402040204020203" pitchFamily="34" charset="0"/>
                <a:cs typeface="Segoe UI Semilight" panose="020B0402040204020203" pitchFamily="34" charset="0"/>
              </a:rPr>
              <a:t>Simulation Platform</a:t>
            </a:r>
            <a:endParaRPr lang="en-US" altLang="ko-KR" sz="2000" dirty="0">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 altLang="ko-KR" sz="1800" dirty="0" err="1">
                <a:latin typeface="Segoe UI Semilight" panose="020B0402040204020203" pitchFamily="34" charset="0"/>
                <a:cs typeface="Segoe UI Semilight" panose="020B0402040204020203" pitchFamily="34" charset="0"/>
              </a:rPr>
              <a:t>iPWR</a:t>
            </a:r>
            <a:r>
              <a:rPr lang="en" altLang="ko-KR" sz="1800" dirty="0">
                <a:latin typeface="Segoe UI Semilight" panose="020B0402040204020203" pitchFamily="34" charset="0"/>
                <a:cs typeface="Segoe UI Semilight" panose="020B0402040204020203" pitchFamily="34" charset="0"/>
              </a:rPr>
              <a:t> (integral Pressurized Water Reactor) simulator used as the training environment</a:t>
            </a:r>
          </a:p>
          <a:p>
            <a:pPr lvl="1">
              <a:lnSpc>
                <a:spcPct val="100000"/>
              </a:lnSpc>
              <a:buFont typeface="Arial" panose="020B0604020202020204" pitchFamily="34" charset="0"/>
              <a:buChar char="•"/>
            </a:pPr>
            <a:r>
              <a:rPr lang="en" altLang="ko-KR" sz="2000" dirty="0">
                <a:latin typeface="Segoe UI Semilight" panose="020B0402040204020203" pitchFamily="34" charset="0"/>
                <a:cs typeface="Segoe UI Semilight" panose="020B0402040204020203" pitchFamily="34" charset="0"/>
              </a:rPr>
              <a:t>Why Parallel Environment</a:t>
            </a:r>
            <a:endParaRPr lang="en-US" altLang="ko-KR" sz="2000" dirty="0">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 altLang="ko-KR" sz="1800" dirty="0" err="1">
                <a:latin typeface="Segoe UI Semilight" panose="020B0402040204020203" pitchFamily="34" charset="0"/>
                <a:cs typeface="Segoe UI Semilight" panose="020B0402040204020203" pitchFamily="34" charset="0"/>
              </a:rPr>
              <a:t>iPWR</a:t>
            </a:r>
            <a:r>
              <a:rPr lang="en" altLang="ko-KR" sz="1800" dirty="0">
                <a:latin typeface="Segoe UI Semilight" panose="020B0402040204020203" pitchFamily="34" charset="0"/>
                <a:cs typeface="Segoe UI Semilight" panose="020B0402040204020203" pitchFamily="34" charset="0"/>
              </a:rPr>
              <a:t> simulator does not support step-based control natively</a:t>
            </a:r>
            <a:r>
              <a:rPr lang="en-US" altLang="ko-KR" sz="1800" dirty="0">
                <a:latin typeface="Segoe UI Semilight" panose="020B0402040204020203" pitchFamily="34" charset="0"/>
                <a:cs typeface="Segoe UI Semilight" panose="020B0402040204020203" pitchFamily="34" charset="0"/>
              </a:rPr>
              <a:t>;</a:t>
            </a:r>
            <a:r>
              <a:rPr lang="ko-KR" altLang="en-US" sz="1800" dirty="0">
                <a:latin typeface="Segoe UI Semilight" panose="020B0402040204020203" pitchFamily="34" charset="0"/>
                <a:cs typeface="Segoe UI Semilight" panose="020B0402040204020203" pitchFamily="34" charset="0"/>
              </a:rPr>
              <a:t> </a:t>
            </a:r>
            <a:r>
              <a:rPr lang="en" altLang="ko-KR" sz="1800" dirty="0">
                <a:latin typeface="Segoe UI Semilight" panose="020B0402040204020203" pitchFamily="34" charset="0"/>
                <a:cs typeface="Segoe UI Semilight" panose="020B0402040204020203" pitchFamily="34" charset="0"/>
              </a:rPr>
              <a:t>real-time simulation only</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Speed-up beyond 2x is unstable, making acceleration-based approaches infeasible</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Parallelization across multiple independent simulator instances adopted as the only viable approach to accelerate training</a:t>
            </a:r>
          </a:p>
          <a:p>
            <a:pPr lvl="1">
              <a:lnSpc>
                <a:spcPct val="100000"/>
              </a:lnSpc>
              <a:buFont typeface="Arial" panose="020B0604020202020204" pitchFamily="34" charset="0"/>
              <a:buChar char="•"/>
            </a:pPr>
            <a:r>
              <a:rPr lang="en" altLang="ko-KR" sz="2000" dirty="0">
                <a:latin typeface="Segoe UI Semilight" panose="020B0402040204020203" pitchFamily="34" charset="0"/>
                <a:cs typeface="Segoe UI Semilight" panose="020B0402040204020203" pitchFamily="34" charset="0"/>
              </a:rPr>
              <a:t>Environment Configuration</a:t>
            </a:r>
            <a:endParaRPr lang="en-US" altLang="ko-KR" sz="2000" dirty="0">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Windows VMs running simultaneously on a single server</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Each VM runs an independent </a:t>
            </a:r>
            <a:r>
              <a:rPr lang="en" altLang="ko-KR" sz="1800" dirty="0" err="1">
                <a:latin typeface="Segoe UI Semilight" panose="020B0402040204020203" pitchFamily="34" charset="0"/>
                <a:cs typeface="Segoe UI Semilight" panose="020B0402040204020203" pitchFamily="34" charset="0"/>
              </a:rPr>
              <a:t>iPWR</a:t>
            </a:r>
            <a:r>
              <a:rPr lang="en" altLang="ko-KR" sz="1800" dirty="0">
                <a:latin typeface="Segoe UI Semilight" panose="020B0402040204020203" pitchFamily="34" charset="0"/>
                <a:cs typeface="Segoe UI Semilight" panose="020B0402040204020203" pitchFamily="34" charset="0"/>
              </a:rPr>
              <a:t> simulator instance, ensuring fully isolated training environments</a:t>
            </a:r>
          </a:p>
          <a:p>
            <a:pPr lvl="1">
              <a:lnSpc>
                <a:spcPct val="100000"/>
              </a:lnSpc>
              <a:buFont typeface="Arial" panose="020B0604020202020204" pitchFamily="34" charset="0"/>
              <a:buChar char="•"/>
            </a:pPr>
            <a:r>
              <a:rPr lang="en" altLang="ko-KR" sz="2000" dirty="0">
                <a:latin typeface="Segoe UI Semilight" panose="020B0402040204020203" pitchFamily="34" charset="0"/>
                <a:cs typeface="Segoe UI Semilight" panose="020B0402040204020203" pitchFamily="34" charset="0"/>
              </a:rPr>
              <a:t>Communication Architecture</a:t>
            </a:r>
            <a:endParaRPr lang="en-US" altLang="ko-KR" sz="2000" dirty="0">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Each VM runs an HTTP server that interfaces directly with the simulator</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HTTP server reads and manipulates simulator memory to implement RL actions</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Actions not achievable via memory manipulation are implemented through macros</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RL training process (Ray </a:t>
            </a:r>
            <a:r>
              <a:rPr lang="en" altLang="ko-KR" sz="1800" dirty="0" err="1">
                <a:latin typeface="Segoe UI Semilight" panose="020B0402040204020203" pitchFamily="34" charset="0"/>
                <a:cs typeface="Segoe UI Semilight" panose="020B0402040204020203" pitchFamily="34" charset="0"/>
              </a:rPr>
              <a:t>RLlib</a:t>
            </a:r>
            <a:r>
              <a:rPr lang="en" altLang="ko-KR" sz="1800" dirty="0">
                <a:latin typeface="Segoe UI Semilight" panose="020B0402040204020203" pitchFamily="34" charset="0"/>
                <a:cs typeface="Segoe UI Semilight" panose="020B0402040204020203" pitchFamily="34" charset="0"/>
              </a:rPr>
              <a:t>) communicates with each VM via HTTP, collecting observations and dispatching actions asynchronously</a:t>
            </a: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US" altLang="ko-KR" sz="1600" dirty="0">
              <a:latin typeface="Segoe UI" panose="020B0502040204020203" pitchFamily="34" charset="0"/>
              <a:cs typeface="Segoe UI" panose="020B0502040204020203" pitchFamily="34" charset="0"/>
            </a:endParaRPr>
          </a:p>
        </p:txBody>
      </p:sp>
      <p:sp>
        <p:nvSpPr>
          <p:cNvPr id="15" name="제목 1">
            <a:extLst>
              <a:ext uri="{FF2B5EF4-FFF2-40B4-BE49-F238E27FC236}">
                <a16:creationId xmlns:a16="http://schemas.microsoft.com/office/drawing/2014/main" id="{4BB4B5EF-CA79-B713-5C79-4BA7CFC5E4E6}"/>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4. Training and Results</a:t>
            </a:r>
            <a:endParaRPr lang="ko-KR" altLang="en-US" sz="3200" dirty="0"/>
          </a:p>
        </p:txBody>
      </p:sp>
      <p:pic>
        <p:nvPicPr>
          <p:cNvPr id="2" name="그림 1">
            <a:extLst>
              <a:ext uri="{FF2B5EF4-FFF2-40B4-BE49-F238E27FC236}">
                <a16:creationId xmlns:a16="http://schemas.microsoft.com/office/drawing/2014/main" id="{2943CE3B-8702-CC30-25EC-03435A2FE9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0444" y="1818782"/>
            <a:ext cx="4471555" cy="3353059"/>
          </a:xfrm>
          <a:prstGeom prst="rect">
            <a:avLst/>
          </a:prstGeom>
          <a:noFill/>
        </p:spPr>
      </p:pic>
      <p:sp>
        <p:nvSpPr>
          <p:cNvPr id="3" name="TextBox 2">
            <a:extLst>
              <a:ext uri="{FF2B5EF4-FFF2-40B4-BE49-F238E27FC236}">
                <a16:creationId xmlns:a16="http://schemas.microsoft.com/office/drawing/2014/main" id="{3059D421-496B-F5A7-A099-711C3C57D76A}"/>
              </a:ext>
            </a:extLst>
          </p:cNvPr>
          <p:cNvSpPr txBox="1"/>
          <p:nvPr/>
        </p:nvSpPr>
        <p:spPr>
          <a:xfrm>
            <a:off x="8138640" y="4910231"/>
            <a:ext cx="3840371" cy="261610"/>
          </a:xfrm>
          <a:prstGeom prst="rect">
            <a:avLst/>
          </a:prstGeom>
          <a:noFill/>
        </p:spPr>
        <p:txBody>
          <a:bodyPr wrap="square" rtlCol="0">
            <a:spAutoFit/>
          </a:bodyPr>
          <a:lstStyle/>
          <a:p>
            <a:pPr algn="ctr"/>
            <a:r>
              <a:rPr lang="ko-KR" altLang="ko-KR" sz="1100" dirty="0" err="1"/>
              <a:t>Parallel</a:t>
            </a:r>
            <a:r>
              <a:rPr lang="ko-KR" altLang="ko-KR" sz="1100" dirty="0"/>
              <a:t> </a:t>
            </a:r>
            <a:r>
              <a:rPr lang="ko-KR" altLang="ko-KR" sz="1100" dirty="0" err="1"/>
              <a:t>training</a:t>
            </a:r>
            <a:r>
              <a:rPr lang="ko-KR" altLang="ko-KR" sz="1100" dirty="0"/>
              <a:t> </a:t>
            </a:r>
            <a:r>
              <a:rPr lang="ko-KR" altLang="ko-KR" sz="1100" dirty="0" err="1"/>
              <a:t>platform</a:t>
            </a:r>
            <a:r>
              <a:rPr lang="ko-KR" altLang="ko-KR" sz="1100" dirty="0"/>
              <a:t> </a:t>
            </a:r>
            <a:r>
              <a:rPr lang="ko-KR" altLang="ko-KR" sz="1100" dirty="0" err="1"/>
              <a:t>with</a:t>
            </a:r>
            <a:r>
              <a:rPr lang="ko-KR" altLang="ko-KR" sz="1100" dirty="0"/>
              <a:t> </a:t>
            </a:r>
            <a:r>
              <a:rPr lang="ko-KR" altLang="ko-KR" sz="1100" dirty="0" err="1"/>
              <a:t>ten</a:t>
            </a:r>
            <a:r>
              <a:rPr lang="ko-KR" altLang="ko-KR" sz="1100" dirty="0"/>
              <a:t> </a:t>
            </a:r>
            <a:r>
              <a:rPr lang="ko-KR" altLang="ko-KR" sz="1100" dirty="0" err="1"/>
              <a:t>iPWR</a:t>
            </a:r>
            <a:r>
              <a:rPr lang="ko-KR" altLang="ko-KR" sz="1100" dirty="0"/>
              <a:t> </a:t>
            </a:r>
            <a:r>
              <a:rPr lang="ko-KR" altLang="ko-KR" sz="1100" dirty="0" err="1"/>
              <a:t>simulator</a:t>
            </a:r>
            <a:r>
              <a:rPr lang="ko-KR" altLang="ko-KR" sz="1100" dirty="0"/>
              <a:t> </a:t>
            </a:r>
            <a:r>
              <a:rPr lang="ko-KR" altLang="ko-KR" sz="1100" dirty="0" err="1"/>
              <a:t>VMs</a:t>
            </a:r>
            <a:endParaRPr lang="ko-KR" altLang="en-US" sz="1100" dirty="0">
              <a:latin typeface="Noto Sans KR" panose="020B0200000000000000" pitchFamily="50" charset="-127"/>
              <a:ea typeface="Noto Sans KR" panose="020B0200000000000000" pitchFamily="50" charset="-127"/>
            </a:endParaRPr>
          </a:p>
        </p:txBody>
      </p:sp>
    </p:spTree>
    <p:extLst>
      <p:ext uri="{BB962C8B-B14F-4D97-AF65-F5344CB8AC3E}">
        <p14:creationId xmlns:p14="http://schemas.microsoft.com/office/powerpoint/2010/main" val="3306681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2CEF8-9480-E088-DA54-62B869BC6843}"/>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035B9956-9DE9-77F7-A3C4-EEF86FB733C7}"/>
              </a:ext>
            </a:extLst>
          </p:cNvPr>
          <p:cNvSpPr>
            <a:spLocks noGrp="1"/>
          </p:cNvSpPr>
          <p:nvPr>
            <p:ph type="sldNum" sz="quarter" idx="12"/>
          </p:nvPr>
        </p:nvSpPr>
        <p:spPr/>
        <p:txBody>
          <a:bodyPr/>
          <a:lstStyle/>
          <a:p>
            <a:fld id="{93315963-03A2-4A10-9019-04D551739C5B}" type="slidenum">
              <a:rPr lang="ko-KR" altLang="en-US" smtClean="0"/>
              <a:t>21</a:t>
            </a:fld>
            <a:endParaRPr lang="ko-KR" altLang="en-US" dirty="0"/>
          </a:p>
        </p:txBody>
      </p:sp>
      <p:sp>
        <p:nvSpPr>
          <p:cNvPr id="5" name="내용 개체 틀 2">
            <a:extLst>
              <a:ext uri="{FF2B5EF4-FFF2-40B4-BE49-F238E27FC236}">
                <a16:creationId xmlns:a16="http://schemas.microsoft.com/office/drawing/2014/main" id="{8167718D-0DC4-31D2-E54B-E973B4AB952D}"/>
              </a:ext>
            </a:extLst>
          </p:cNvPr>
          <p:cNvSpPr>
            <a:spLocks noGrp="1"/>
          </p:cNvSpPr>
          <p:nvPr>
            <p:ph idx="1"/>
          </p:nvPr>
        </p:nvSpPr>
        <p:spPr>
          <a:xfrm>
            <a:off x="542925" y="1208882"/>
            <a:ext cx="11006345" cy="4287458"/>
          </a:xfrm>
        </p:spPr>
        <p:txBody>
          <a:bodyPr>
            <a:normAutofit/>
          </a:bodyPr>
          <a:lstStyle/>
          <a:p>
            <a:r>
              <a:rPr lang="en" altLang="ko-KR" dirty="0">
                <a:latin typeface="Segoe UI Semilight" panose="020B0402040204020203" pitchFamily="34" charset="0"/>
                <a:cs typeface="Segoe UI Semilight" panose="020B0402040204020203" pitchFamily="34" charset="0"/>
              </a:rPr>
              <a:t>Abnormal Operation Training Scenarios</a:t>
            </a:r>
            <a:endParaRPr lang="en-US" altLang="ko-KR"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 altLang="ko-KR" sz="2000" dirty="0">
                <a:latin typeface="Segoe UI Semilight" panose="020B0402040204020203" pitchFamily="34" charset="0"/>
                <a:cs typeface="Segoe UI Semilight" panose="020B0402040204020203" pitchFamily="34" charset="0"/>
              </a:rPr>
              <a:t>Training Scenarios Selection</a:t>
            </a:r>
            <a:endParaRPr lang="en-US" altLang="ko-KR" sz="2000" dirty="0">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2 scenarios selected for model training: HX tube rupture and FW pump performance reduction</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FW pump performance reduction included as a common scenario shared across participating institutions</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Both scenarios involve the L4_FWCS agent as the primary responding agent</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Both scenarios considered well-suited for demonstrating the objectives of H-MARL training</a:t>
            </a:r>
          </a:p>
          <a:p>
            <a:pPr lvl="1">
              <a:lnSpc>
                <a:spcPct val="100000"/>
              </a:lnSpc>
              <a:buFont typeface="Arial" panose="020B0604020202020204" pitchFamily="34" charset="0"/>
              <a:buChar char="•"/>
            </a:pPr>
            <a:r>
              <a:rPr lang="en" altLang="ko-KR" sz="2000" dirty="0">
                <a:latin typeface="Segoe UI Semilight" panose="020B0402040204020203" pitchFamily="34" charset="0"/>
                <a:cs typeface="Segoe UI Semilight" panose="020B0402040204020203" pitchFamily="34" charset="0"/>
              </a:rPr>
              <a:t>Scenario Randomization for Robust Training</a:t>
            </a:r>
            <a:endParaRPr lang="en-US" altLang="ko-KR" sz="2000" dirty="0">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Ramp Time and Severity randomized across episodes to improve generalization</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Prevents the model from overfitting to a fixed disturbance profile</a:t>
            </a:r>
          </a:p>
          <a:p>
            <a:pPr marL="1257300" lvl="2" indent="-342900">
              <a:buFont typeface="Segoe UI Semilight" panose="020B0402040204020203" pitchFamily="34" charset="0"/>
              <a:buChar char="­"/>
            </a:pPr>
            <a:r>
              <a:rPr lang="en" altLang="ko-KR" sz="1800" dirty="0">
                <a:latin typeface="Segoe UI Semilight" panose="020B0402040204020203" pitchFamily="34" charset="0"/>
                <a:cs typeface="Segoe UI Semilight" panose="020B0402040204020203" pitchFamily="34" charset="0"/>
              </a:rPr>
              <a:t>Enables the agent to learn a robust recovery policy across a range of abnormal condition intensities and onset speeds</a:t>
            </a: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US" altLang="ko-KR" sz="1600" dirty="0">
              <a:latin typeface="Segoe UI" panose="020B0502040204020203" pitchFamily="34" charset="0"/>
              <a:cs typeface="Segoe UI" panose="020B0502040204020203" pitchFamily="34" charset="0"/>
            </a:endParaRPr>
          </a:p>
        </p:txBody>
      </p:sp>
      <p:sp>
        <p:nvSpPr>
          <p:cNvPr id="15" name="제목 1">
            <a:extLst>
              <a:ext uri="{FF2B5EF4-FFF2-40B4-BE49-F238E27FC236}">
                <a16:creationId xmlns:a16="http://schemas.microsoft.com/office/drawing/2014/main" id="{084CEDBC-EB2A-03AF-8B48-2AD0E7951FD6}"/>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4. Training and Results</a:t>
            </a:r>
            <a:endParaRPr lang="ko-KR" altLang="en-US" sz="3200" dirty="0"/>
          </a:p>
        </p:txBody>
      </p:sp>
      <p:graphicFrame>
        <p:nvGraphicFramePr>
          <p:cNvPr id="2" name="표 1">
            <a:extLst>
              <a:ext uri="{FF2B5EF4-FFF2-40B4-BE49-F238E27FC236}">
                <a16:creationId xmlns:a16="http://schemas.microsoft.com/office/drawing/2014/main" id="{09C1E978-0578-DD7F-6120-5986070F97DF}"/>
              </a:ext>
            </a:extLst>
          </p:cNvPr>
          <p:cNvGraphicFramePr>
            <a:graphicFrameLocks noGrp="1"/>
          </p:cNvGraphicFramePr>
          <p:nvPr>
            <p:extLst>
              <p:ext uri="{D42A27DB-BD31-4B8C-83A1-F6EECF244321}">
                <p14:modId xmlns:p14="http://schemas.microsoft.com/office/powerpoint/2010/main" val="2182583092"/>
              </p:ext>
            </p:extLst>
          </p:nvPr>
        </p:nvGraphicFramePr>
        <p:xfrm>
          <a:off x="907774" y="5055851"/>
          <a:ext cx="10376452" cy="1385123"/>
        </p:xfrm>
        <a:graphic>
          <a:graphicData uri="http://schemas.openxmlformats.org/drawingml/2006/table">
            <a:tbl>
              <a:tblPr firstRow="1" firstCol="1" bandRow="1">
                <a:tableStyleId>{5C22544A-7EE6-4342-B048-85BDC9FD1C3A}</a:tableStyleId>
              </a:tblPr>
              <a:tblGrid>
                <a:gridCol w="555882">
                  <a:extLst>
                    <a:ext uri="{9D8B030D-6E8A-4147-A177-3AD203B41FA5}">
                      <a16:colId xmlns:a16="http://schemas.microsoft.com/office/drawing/2014/main" val="20000"/>
                    </a:ext>
                  </a:extLst>
                </a:gridCol>
                <a:gridCol w="2684884">
                  <a:extLst>
                    <a:ext uri="{9D8B030D-6E8A-4147-A177-3AD203B41FA5}">
                      <a16:colId xmlns:a16="http://schemas.microsoft.com/office/drawing/2014/main" val="20001"/>
                    </a:ext>
                  </a:extLst>
                </a:gridCol>
                <a:gridCol w="2100496">
                  <a:extLst>
                    <a:ext uri="{9D8B030D-6E8A-4147-A177-3AD203B41FA5}">
                      <a16:colId xmlns:a16="http://schemas.microsoft.com/office/drawing/2014/main" val="20002"/>
                    </a:ext>
                  </a:extLst>
                </a:gridCol>
                <a:gridCol w="2163021">
                  <a:extLst>
                    <a:ext uri="{9D8B030D-6E8A-4147-A177-3AD203B41FA5}">
                      <a16:colId xmlns:a16="http://schemas.microsoft.com/office/drawing/2014/main" val="20003"/>
                    </a:ext>
                  </a:extLst>
                </a:gridCol>
                <a:gridCol w="1341809">
                  <a:extLst>
                    <a:ext uri="{9D8B030D-6E8A-4147-A177-3AD203B41FA5}">
                      <a16:colId xmlns:a16="http://schemas.microsoft.com/office/drawing/2014/main" val="20004"/>
                    </a:ext>
                  </a:extLst>
                </a:gridCol>
                <a:gridCol w="1530360">
                  <a:extLst>
                    <a:ext uri="{9D8B030D-6E8A-4147-A177-3AD203B41FA5}">
                      <a16:colId xmlns:a16="http://schemas.microsoft.com/office/drawing/2014/main" val="20005"/>
                    </a:ext>
                  </a:extLst>
                </a:gridCol>
              </a:tblGrid>
              <a:tr h="355139">
                <a:tc>
                  <a:txBody>
                    <a:bodyPr/>
                    <a:lstStyle/>
                    <a:p>
                      <a:pPr algn="ctr" latinLnBrk="0">
                        <a:lnSpc>
                          <a:spcPct val="107000"/>
                        </a:lnSpc>
                        <a:spcAft>
                          <a:spcPts val="0"/>
                        </a:spcAft>
                      </a:pPr>
                      <a:r>
                        <a:rPr lang="en-US" altLang="ko-KR" sz="1400" kern="100" dirty="0">
                          <a:solidFill>
                            <a:schemeClr val="tx1"/>
                          </a:solidFill>
                          <a:effectLst/>
                          <a:latin typeface="+mn-ea"/>
                          <a:ea typeface="+mn-ea"/>
                        </a:rPr>
                        <a:t>No.</a:t>
                      </a:r>
                      <a:endParaRPr lang="ko-KR" altLang="en-US" sz="1400" kern="100" dirty="0">
                        <a:solidFill>
                          <a:schemeClr val="tx1"/>
                        </a:solidFill>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solidFill>
                  </a:tcPr>
                </a:tc>
                <a:tc>
                  <a:txBody>
                    <a:bodyPr/>
                    <a:lstStyle/>
                    <a:p>
                      <a:pPr algn="ctr" latinLnBrk="0">
                        <a:lnSpc>
                          <a:spcPct val="107000"/>
                        </a:lnSpc>
                        <a:spcAft>
                          <a:spcPts val="0"/>
                        </a:spcAft>
                      </a:pPr>
                      <a:r>
                        <a:rPr lang="en-US" altLang="ko-KR" sz="1400" kern="100" dirty="0">
                          <a:solidFill>
                            <a:schemeClr val="tx1"/>
                          </a:solidFill>
                          <a:effectLst/>
                          <a:latin typeface="+mn-ea"/>
                          <a:ea typeface="+mn-ea"/>
                        </a:rPr>
                        <a:t>Component Name</a:t>
                      </a:r>
                      <a:endParaRPr lang="ko-KR" altLang="en-US" sz="1400" kern="100" dirty="0">
                        <a:solidFill>
                          <a:schemeClr val="tx1"/>
                        </a:solidFill>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solidFill>
                  </a:tcPr>
                </a:tc>
                <a:tc>
                  <a:txBody>
                    <a:bodyPr/>
                    <a:lstStyle/>
                    <a:p>
                      <a:pPr algn="ctr" latinLnBrk="0">
                        <a:lnSpc>
                          <a:spcPct val="107000"/>
                        </a:lnSpc>
                        <a:spcAft>
                          <a:spcPts val="0"/>
                        </a:spcAft>
                      </a:pPr>
                      <a:r>
                        <a:rPr lang="en-US" altLang="ko-KR" sz="1400" kern="100" dirty="0">
                          <a:solidFill>
                            <a:schemeClr val="tx1"/>
                          </a:solidFill>
                          <a:effectLst/>
                          <a:latin typeface="+mn-ea"/>
                          <a:ea typeface="+mn-ea"/>
                        </a:rPr>
                        <a:t>Failure Type</a:t>
                      </a:r>
                      <a:endParaRPr lang="ko-KR" altLang="en-US" sz="1400" kern="100" dirty="0">
                        <a:solidFill>
                          <a:schemeClr val="tx1"/>
                        </a:solidFill>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solidFill>
                  </a:tcPr>
                </a:tc>
                <a:tc>
                  <a:txBody>
                    <a:bodyPr/>
                    <a:lstStyle/>
                    <a:p>
                      <a:pPr algn="ctr" latinLnBrk="0">
                        <a:lnSpc>
                          <a:spcPct val="107000"/>
                        </a:lnSpc>
                        <a:spcAft>
                          <a:spcPts val="0"/>
                        </a:spcAft>
                      </a:pPr>
                      <a:r>
                        <a:rPr lang="en-US" altLang="ko-KR" sz="1400" kern="100" dirty="0">
                          <a:solidFill>
                            <a:schemeClr val="tx1"/>
                          </a:solidFill>
                          <a:effectLst/>
                          <a:latin typeface="+mn-ea"/>
                          <a:ea typeface="+mn-ea"/>
                        </a:rPr>
                        <a:t>Reactor Symptom</a:t>
                      </a:r>
                      <a:endParaRPr lang="ko-KR" altLang="en-US" sz="1400" kern="100" dirty="0">
                        <a:solidFill>
                          <a:schemeClr val="tx1"/>
                        </a:solidFill>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solidFill>
                  </a:tcPr>
                </a:tc>
                <a:tc>
                  <a:txBody>
                    <a:bodyPr/>
                    <a:lstStyle/>
                    <a:p>
                      <a:pPr algn="ctr" latinLnBrk="0">
                        <a:lnSpc>
                          <a:spcPct val="107000"/>
                        </a:lnSpc>
                        <a:spcAft>
                          <a:spcPts val="0"/>
                        </a:spcAft>
                      </a:pPr>
                      <a:r>
                        <a:rPr lang="ko-KR" altLang="en-US" sz="1400" kern="100" dirty="0" err="1">
                          <a:solidFill>
                            <a:schemeClr val="tx1"/>
                          </a:solidFill>
                          <a:effectLst/>
                          <a:latin typeface="+mn-ea"/>
                          <a:ea typeface="+mn-ea"/>
                        </a:rPr>
                        <a:t>Ramp</a:t>
                      </a:r>
                      <a:r>
                        <a:rPr lang="ko-KR" altLang="en-US" sz="1400" kern="100" dirty="0">
                          <a:solidFill>
                            <a:schemeClr val="tx1"/>
                          </a:solidFill>
                          <a:effectLst/>
                          <a:latin typeface="+mn-ea"/>
                          <a:ea typeface="+mn-ea"/>
                        </a:rPr>
                        <a:t> Time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solidFill>
                  </a:tcPr>
                </a:tc>
                <a:tc>
                  <a:txBody>
                    <a:bodyPr/>
                    <a:lstStyle/>
                    <a:p>
                      <a:pPr algn="ctr" latinLnBrk="0">
                        <a:lnSpc>
                          <a:spcPct val="107000"/>
                        </a:lnSpc>
                        <a:spcAft>
                          <a:spcPts val="0"/>
                        </a:spcAft>
                      </a:pPr>
                      <a:r>
                        <a:rPr lang="ko-KR" altLang="en-US" sz="1400" kern="100" dirty="0" err="1">
                          <a:solidFill>
                            <a:schemeClr val="tx1"/>
                          </a:solidFill>
                          <a:effectLst/>
                          <a:latin typeface="+mn-ea"/>
                          <a:ea typeface="+mn-ea"/>
                        </a:rPr>
                        <a:t>Severity</a:t>
                      </a:r>
                      <a:endParaRPr lang="ko-KR" altLang="en-US" sz="1400" kern="100" dirty="0">
                        <a:solidFill>
                          <a:schemeClr val="tx1"/>
                        </a:solidFill>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43328">
                <a:tc>
                  <a:txBody>
                    <a:bodyPr/>
                    <a:lstStyle/>
                    <a:p>
                      <a:pPr algn="ctr" latinLnBrk="0">
                        <a:lnSpc>
                          <a:spcPct val="107000"/>
                        </a:lnSpc>
                        <a:spcAft>
                          <a:spcPts val="0"/>
                        </a:spcAft>
                      </a:pPr>
                      <a:r>
                        <a:rPr lang="ko-KR" altLang="en-US" sz="1400" b="0" kern="100" dirty="0">
                          <a:solidFill>
                            <a:schemeClr val="tx1"/>
                          </a:solidFill>
                          <a:effectLst/>
                          <a:latin typeface="+mn-ea"/>
                          <a:ea typeface="+mn-ea"/>
                        </a:rPr>
                        <a:t>1</a:t>
                      </a:r>
                    </a:p>
                  </a:txBody>
                  <a:tcPr marL="68580" marR="6858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0">
                        <a:lnSpc>
                          <a:spcPct val="107000"/>
                        </a:lnSpc>
                        <a:spcAft>
                          <a:spcPts val="0"/>
                        </a:spcAft>
                      </a:pPr>
                      <a:r>
                        <a:rPr lang="ko-KR" altLang="en-US" sz="1400" b="0" kern="100" dirty="0" err="1">
                          <a:solidFill>
                            <a:schemeClr val="tx1"/>
                          </a:solidFill>
                          <a:effectLst/>
                          <a:latin typeface="+mn-ea"/>
                          <a:ea typeface="+mn-ea"/>
                        </a:rPr>
                        <a:t>Intermediate</a:t>
                      </a:r>
                      <a:r>
                        <a:rPr lang="ko-KR" altLang="en-US" sz="1400" b="0" kern="100" dirty="0">
                          <a:solidFill>
                            <a:schemeClr val="tx1"/>
                          </a:solidFill>
                          <a:effectLst/>
                          <a:latin typeface="+mn-ea"/>
                          <a:ea typeface="+mn-ea"/>
                        </a:rPr>
                        <a:t> </a:t>
                      </a:r>
                      <a:r>
                        <a:rPr lang="ko-KR" altLang="en-US" sz="1400" b="0" kern="100" dirty="0" err="1">
                          <a:solidFill>
                            <a:schemeClr val="tx1"/>
                          </a:solidFill>
                          <a:effectLst/>
                          <a:latin typeface="+mn-ea"/>
                          <a:ea typeface="+mn-ea"/>
                        </a:rPr>
                        <a:t>Heat</a:t>
                      </a:r>
                      <a:r>
                        <a:rPr lang="ko-KR" altLang="en-US" sz="1400" b="0" kern="100" dirty="0">
                          <a:solidFill>
                            <a:schemeClr val="tx1"/>
                          </a:solidFill>
                          <a:effectLst/>
                          <a:latin typeface="+mn-ea"/>
                          <a:ea typeface="+mn-ea"/>
                        </a:rPr>
                        <a:t> </a:t>
                      </a:r>
                      <a:r>
                        <a:rPr lang="ko-KR" altLang="en-US" sz="1400" b="0" kern="100" dirty="0" err="1">
                          <a:solidFill>
                            <a:schemeClr val="tx1"/>
                          </a:solidFill>
                          <a:effectLst/>
                          <a:latin typeface="+mn-ea"/>
                          <a:ea typeface="+mn-ea"/>
                        </a:rPr>
                        <a:t>Exchanger</a:t>
                      </a:r>
                      <a:endParaRPr lang="ko-KR" altLang="en-US" sz="1400" b="0" kern="100" dirty="0">
                        <a:solidFill>
                          <a:schemeClr val="tx1"/>
                        </a:solidFill>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0">
                        <a:lnSpc>
                          <a:spcPct val="107000"/>
                        </a:lnSpc>
                        <a:spcAft>
                          <a:spcPts val="0"/>
                        </a:spcAft>
                      </a:pPr>
                      <a:r>
                        <a:rPr lang="ko-KR" altLang="en-US" sz="1400" b="0" kern="100" dirty="0" err="1">
                          <a:solidFill>
                            <a:schemeClr val="tx1"/>
                          </a:solidFill>
                          <a:effectLst/>
                          <a:latin typeface="+mn-ea"/>
                          <a:ea typeface="+mn-ea"/>
                        </a:rPr>
                        <a:t>Tube</a:t>
                      </a:r>
                      <a:r>
                        <a:rPr lang="ko-KR" altLang="en-US" sz="1400" b="0" kern="100" dirty="0">
                          <a:solidFill>
                            <a:schemeClr val="tx1"/>
                          </a:solidFill>
                          <a:effectLst/>
                          <a:latin typeface="+mn-ea"/>
                          <a:ea typeface="+mn-ea"/>
                        </a:rPr>
                        <a:t> </a:t>
                      </a:r>
                      <a:r>
                        <a:rPr lang="ko-KR" altLang="en-US" sz="1400" b="0" kern="100" dirty="0" err="1">
                          <a:solidFill>
                            <a:schemeClr val="tx1"/>
                          </a:solidFill>
                          <a:effectLst/>
                          <a:latin typeface="+mn-ea"/>
                          <a:ea typeface="+mn-ea"/>
                        </a:rPr>
                        <a:t>rupture</a:t>
                      </a:r>
                      <a:endParaRPr lang="ko-KR" altLang="en-US" sz="1400" b="0" kern="100" dirty="0">
                        <a:solidFill>
                          <a:schemeClr val="tx1"/>
                        </a:solidFill>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0">
                        <a:lnSpc>
                          <a:spcPct val="107000"/>
                        </a:lnSpc>
                        <a:spcAft>
                          <a:spcPts val="0"/>
                        </a:spcAft>
                      </a:pPr>
                      <a:r>
                        <a:rPr lang="ko-KR" altLang="en-US" sz="1400" b="0" kern="100" dirty="0" err="1">
                          <a:solidFill>
                            <a:schemeClr val="tx1"/>
                          </a:solidFill>
                          <a:effectLst/>
                          <a:latin typeface="+mn-ea"/>
                          <a:ea typeface="+mn-ea"/>
                        </a:rPr>
                        <a:t>Feedwater</a:t>
                      </a:r>
                      <a:r>
                        <a:rPr lang="ko-KR" altLang="en-US" sz="1400" b="0" kern="100" dirty="0">
                          <a:solidFill>
                            <a:schemeClr val="tx1"/>
                          </a:solidFill>
                          <a:effectLst/>
                          <a:latin typeface="+mn-ea"/>
                          <a:ea typeface="+mn-ea"/>
                        </a:rPr>
                        <a:t> </a:t>
                      </a:r>
                      <a:r>
                        <a:rPr lang="en-US" altLang="ko-KR" sz="1400" b="0" kern="100" dirty="0">
                          <a:solidFill>
                            <a:schemeClr val="tx1"/>
                          </a:solidFill>
                          <a:effectLst/>
                          <a:latin typeface="+mn-ea"/>
                          <a:ea typeface="+mn-ea"/>
                        </a:rPr>
                        <a:t>leakage</a:t>
                      </a:r>
                      <a:endParaRPr lang="ko-KR" altLang="en-US" sz="1400" b="0" kern="100" dirty="0">
                        <a:solidFill>
                          <a:schemeClr val="tx1"/>
                        </a:solidFill>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0">
                        <a:lnSpc>
                          <a:spcPct val="107000"/>
                        </a:lnSpc>
                        <a:spcAft>
                          <a:spcPts val="0"/>
                        </a:spcAft>
                      </a:pPr>
                      <a:r>
                        <a:rPr lang="ko-KR" altLang="en-US" sz="1400" b="0" kern="100" dirty="0">
                          <a:solidFill>
                            <a:schemeClr val="tx1"/>
                          </a:solidFill>
                          <a:effectLst/>
                          <a:latin typeface="+mn-ea"/>
                          <a:ea typeface="+mn-ea"/>
                        </a:rPr>
                        <a:t>0 ~ 30s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0">
                        <a:lnSpc>
                          <a:spcPct val="107000"/>
                        </a:lnSpc>
                        <a:spcAft>
                          <a:spcPts val="0"/>
                        </a:spcAft>
                      </a:pPr>
                      <a:r>
                        <a:rPr lang="en-US" altLang="ko-KR" sz="1400" b="0" kern="100" dirty="0">
                          <a:solidFill>
                            <a:schemeClr val="tx1"/>
                          </a:solidFill>
                          <a:effectLst/>
                          <a:latin typeface="+mn-ea"/>
                          <a:ea typeface="+mn-ea"/>
                        </a:rPr>
                        <a:t>5</a:t>
                      </a:r>
                      <a:r>
                        <a:rPr lang="ko-KR" altLang="en-US" sz="1400" b="0" kern="100" dirty="0">
                          <a:solidFill>
                            <a:schemeClr val="tx1"/>
                          </a:solidFill>
                          <a:effectLst/>
                          <a:latin typeface="+mn-ea"/>
                          <a:ea typeface="+mn-ea"/>
                        </a:rPr>
                        <a:t>0 ~ </a:t>
                      </a:r>
                      <a:r>
                        <a:rPr lang="en-US" altLang="ko-KR" sz="1400" b="0" kern="100" dirty="0">
                          <a:solidFill>
                            <a:schemeClr val="tx1"/>
                          </a:solidFill>
                          <a:effectLst/>
                          <a:latin typeface="+mn-ea"/>
                          <a:ea typeface="+mn-ea"/>
                        </a:rPr>
                        <a:t>10</a:t>
                      </a:r>
                      <a:r>
                        <a:rPr lang="ko-KR" altLang="en-US" sz="1400" b="0" kern="100" dirty="0">
                          <a:solidFill>
                            <a:schemeClr val="tx1"/>
                          </a:solidFill>
                          <a:effectLst/>
                          <a:latin typeface="+mn-ea"/>
                          <a:ea typeface="+mn-ea"/>
                        </a:rPr>
                        <a:t>0%</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3328">
                <a:tc>
                  <a:txBody>
                    <a:bodyPr/>
                    <a:lstStyle/>
                    <a:p>
                      <a:pPr algn="ctr" latinLnBrk="0">
                        <a:lnSpc>
                          <a:spcPct val="107000"/>
                        </a:lnSpc>
                        <a:spcAft>
                          <a:spcPts val="0"/>
                        </a:spcAft>
                      </a:pPr>
                      <a:r>
                        <a:rPr lang="ko-KR" altLang="en-US" sz="1400" b="0" kern="100">
                          <a:solidFill>
                            <a:schemeClr val="tx1"/>
                          </a:solidFill>
                          <a:effectLst/>
                          <a:latin typeface="+mn-ea"/>
                          <a:ea typeface="+mn-ea"/>
                        </a:rPr>
                        <a:t>2</a:t>
                      </a:r>
                    </a:p>
                  </a:txBody>
                  <a:tcPr marL="68580" marR="68580" marT="0" marB="0"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ctr" latinLnBrk="0">
                        <a:lnSpc>
                          <a:spcPct val="107000"/>
                        </a:lnSpc>
                        <a:spcAft>
                          <a:spcPts val="0"/>
                        </a:spcAft>
                      </a:pPr>
                      <a:r>
                        <a:rPr lang="ko-KR" altLang="en-US" sz="1400" b="0" kern="100" dirty="0" err="1">
                          <a:solidFill>
                            <a:schemeClr val="tx1"/>
                          </a:solidFill>
                          <a:effectLst/>
                          <a:latin typeface="+mn-ea"/>
                          <a:ea typeface="+mn-ea"/>
                        </a:rPr>
                        <a:t>Feed</a:t>
                      </a:r>
                      <a:r>
                        <a:rPr lang="ko-KR" altLang="en-US" sz="1400" b="0" kern="100" dirty="0">
                          <a:solidFill>
                            <a:schemeClr val="tx1"/>
                          </a:solidFill>
                          <a:effectLst/>
                          <a:latin typeface="+mn-ea"/>
                          <a:ea typeface="+mn-ea"/>
                        </a:rPr>
                        <a:t> </a:t>
                      </a:r>
                      <a:r>
                        <a:rPr lang="ko-KR" altLang="en-US" sz="1400" b="0" kern="100" dirty="0" err="1">
                          <a:solidFill>
                            <a:schemeClr val="tx1"/>
                          </a:solidFill>
                          <a:effectLst/>
                          <a:latin typeface="+mn-ea"/>
                          <a:ea typeface="+mn-ea"/>
                        </a:rPr>
                        <a:t>Water</a:t>
                      </a:r>
                      <a:r>
                        <a:rPr lang="ko-KR" altLang="en-US" sz="1400" b="0" kern="100" dirty="0">
                          <a:solidFill>
                            <a:schemeClr val="tx1"/>
                          </a:solidFill>
                          <a:effectLst/>
                          <a:latin typeface="+mn-ea"/>
                          <a:ea typeface="+mn-ea"/>
                        </a:rPr>
                        <a:t> </a:t>
                      </a:r>
                      <a:r>
                        <a:rPr lang="ko-KR" altLang="en-US" sz="1400" b="0" kern="100" dirty="0" err="1">
                          <a:solidFill>
                            <a:schemeClr val="tx1"/>
                          </a:solidFill>
                          <a:effectLst/>
                          <a:latin typeface="+mn-ea"/>
                          <a:ea typeface="+mn-ea"/>
                        </a:rPr>
                        <a:t>Pump</a:t>
                      </a:r>
                      <a:r>
                        <a:rPr lang="ko-KR" altLang="en-US" sz="1400" b="0" kern="100" dirty="0">
                          <a:solidFill>
                            <a:schemeClr val="tx1"/>
                          </a:solidFill>
                          <a:effectLst/>
                          <a:latin typeface="+mn-ea"/>
                          <a:ea typeface="+mn-ea"/>
                        </a:rPr>
                        <a:t>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ctr" latinLnBrk="0">
                        <a:lnSpc>
                          <a:spcPct val="107000"/>
                        </a:lnSpc>
                        <a:spcAft>
                          <a:spcPts val="0"/>
                        </a:spcAft>
                      </a:pPr>
                      <a:r>
                        <a:rPr lang="ko-KR" altLang="en-US" sz="1400" b="0" kern="100" dirty="0" err="1">
                          <a:solidFill>
                            <a:schemeClr val="tx1"/>
                          </a:solidFill>
                          <a:effectLst/>
                          <a:latin typeface="+mn-ea"/>
                          <a:ea typeface="+mn-ea"/>
                        </a:rPr>
                        <a:t>Performance</a:t>
                      </a:r>
                      <a:r>
                        <a:rPr lang="en-US" altLang="ko-KR" sz="1400" b="0" kern="100" dirty="0">
                          <a:solidFill>
                            <a:schemeClr val="tx1"/>
                          </a:solidFill>
                          <a:effectLst/>
                          <a:latin typeface="+mn-ea"/>
                          <a:ea typeface="+mn-ea"/>
                        </a:rPr>
                        <a:t> </a:t>
                      </a:r>
                      <a:r>
                        <a:rPr lang="ko-KR" altLang="en-US" sz="1400" b="0" kern="100" dirty="0" err="1">
                          <a:solidFill>
                            <a:schemeClr val="tx1"/>
                          </a:solidFill>
                          <a:effectLst/>
                          <a:latin typeface="+mn-ea"/>
                          <a:ea typeface="+mn-ea"/>
                        </a:rPr>
                        <a:t>reduction</a:t>
                      </a:r>
                      <a:endParaRPr lang="ko-KR" altLang="en-US" sz="1400" b="0" kern="100" dirty="0">
                        <a:solidFill>
                          <a:schemeClr val="tx1"/>
                        </a:solidFill>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ctr" latinLnBrk="0">
                        <a:lnSpc>
                          <a:spcPct val="107000"/>
                        </a:lnSpc>
                        <a:spcAft>
                          <a:spcPts val="0"/>
                        </a:spcAft>
                      </a:pPr>
                      <a:r>
                        <a:rPr lang="ko-KR" altLang="en-US" sz="1400" b="0" kern="100" dirty="0" err="1">
                          <a:solidFill>
                            <a:schemeClr val="tx1"/>
                          </a:solidFill>
                          <a:effectLst/>
                          <a:latin typeface="+mn-ea"/>
                          <a:ea typeface="+mn-ea"/>
                        </a:rPr>
                        <a:t>F</a:t>
                      </a:r>
                      <a:r>
                        <a:rPr lang="en-US" altLang="ko-KR" sz="1400" b="0" kern="100" dirty="0">
                          <a:solidFill>
                            <a:schemeClr val="tx1"/>
                          </a:solidFill>
                          <a:effectLst/>
                          <a:latin typeface="+mn-ea"/>
                          <a:ea typeface="+mn-ea"/>
                        </a:rPr>
                        <a:t>W</a:t>
                      </a:r>
                      <a:r>
                        <a:rPr lang="ko-KR" altLang="en-US" sz="1400" b="0" kern="100" dirty="0">
                          <a:solidFill>
                            <a:schemeClr val="tx1"/>
                          </a:solidFill>
                          <a:effectLst/>
                          <a:latin typeface="+mn-ea"/>
                          <a:ea typeface="+mn-ea"/>
                        </a:rPr>
                        <a:t> </a:t>
                      </a:r>
                      <a:r>
                        <a:rPr lang="en-US" altLang="ko-KR" sz="1400" b="0" kern="100" dirty="0">
                          <a:solidFill>
                            <a:schemeClr val="tx1"/>
                          </a:solidFill>
                          <a:effectLst/>
                          <a:latin typeface="+mn-ea"/>
                          <a:ea typeface="+mn-ea"/>
                        </a:rPr>
                        <a:t>flow </a:t>
                      </a:r>
                      <a:r>
                        <a:rPr lang="en-US" altLang="ko-KR" sz="1400" b="0" kern="100" dirty="0" err="1">
                          <a:solidFill>
                            <a:schemeClr val="tx1"/>
                          </a:solidFill>
                          <a:effectLst/>
                          <a:latin typeface="+mn-ea"/>
                          <a:ea typeface="+mn-ea"/>
                        </a:rPr>
                        <a:t>reduciton</a:t>
                      </a:r>
                      <a:endParaRPr lang="ko-KR" altLang="en-US" sz="1400" b="0" kern="100" dirty="0">
                        <a:solidFill>
                          <a:schemeClr val="tx1"/>
                        </a:solidFill>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ctr" latinLnBrk="0">
                        <a:lnSpc>
                          <a:spcPct val="107000"/>
                        </a:lnSpc>
                        <a:spcAft>
                          <a:spcPts val="0"/>
                        </a:spcAft>
                      </a:pPr>
                      <a:r>
                        <a:rPr lang="ko-KR" altLang="en-US" sz="1400" b="0" kern="100" dirty="0">
                          <a:solidFill>
                            <a:schemeClr val="tx1"/>
                          </a:solidFill>
                          <a:effectLst/>
                          <a:latin typeface="+mn-ea"/>
                          <a:ea typeface="+mn-ea"/>
                        </a:rPr>
                        <a:t>0 ~ 30s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pPr algn="ctr" latinLnBrk="0">
                        <a:lnSpc>
                          <a:spcPct val="107000"/>
                        </a:lnSpc>
                        <a:spcAft>
                          <a:spcPts val="0"/>
                        </a:spcAft>
                      </a:pPr>
                      <a:r>
                        <a:rPr lang="en-US" altLang="ko-KR" sz="1400" b="0" kern="100" dirty="0">
                          <a:solidFill>
                            <a:schemeClr val="tx1"/>
                          </a:solidFill>
                          <a:effectLst/>
                          <a:latin typeface="+mn-ea"/>
                          <a:ea typeface="+mn-ea"/>
                        </a:rPr>
                        <a:t>3</a:t>
                      </a:r>
                      <a:r>
                        <a:rPr lang="ko-KR" altLang="en-US" sz="1400" b="0" kern="100" dirty="0">
                          <a:solidFill>
                            <a:schemeClr val="tx1"/>
                          </a:solidFill>
                          <a:effectLst/>
                          <a:latin typeface="+mn-ea"/>
                          <a:ea typeface="+mn-ea"/>
                        </a:rPr>
                        <a:t>0 ~ </a:t>
                      </a:r>
                      <a:r>
                        <a:rPr lang="en-US" altLang="ko-KR" sz="1400" b="0" kern="100" dirty="0">
                          <a:solidFill>
                            <a:schemeClr val="tx1"/>
                          </a:solidFill>
                          <a:effectLst/>
                          <a:latin typeface="+mn-ea"/>
                          <a:ea typeface="+mn-ea"/>
                        </a:rPr>
                        <a:t>6</a:t>
                      </a:r>
                      <a:r>
                        <a:rPr lang="ko-KR" altLang="en-US" sz="1400" b="0" kern="100" dirty="0">
                          <a:solidFill>
                            <a:schemeClr val="tx1"/>
                          </a:solidFill>
                          <a:effectLst/>
                          <a:latin typeface="+mn-ea"/>
                          <a:ea typeface="+mn-ea"/>
                        </a:rPr>
                        <a:t>0%</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2"/>
                  </a:ext>
                </a:extLst>
              </a:tr>
              <a:tr h="343328">
                <a:tc>
                  <a:txBody>
                    <a:bodyPr/>
                    <a:lstStyle/>
                    <a:p>
                      <a:pPr algn="ctr" latinLnBrk="0">
                        <a:lnSpc>
                          <a:spcPct val="107000"/>
                        </a:lnSpc>
                        <a:spcAft>
                          <a:spcPts val="0"/>
                        </a:spcAft>
                      </a:pPr>
                      <a:r>
                        <a:rPr lang="ko-KR" altLang="en-US" sz="1400" b="0" kern="100">
                          <a:solidFill>
                            <a:schemeClr val="tx1"/>
                          </a:solidFill>
                          <a:effectLst/>
                          <a:latin typeface="+mn-ea"/>
                          <a:ea typeface="+mn-ea"/>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0">
                        <a:lnSpc>
                          <a:spcPct val="107000"/>
                        </a:lnSpc>
                        <a:spcAft>
                          <a:spcPts val="0"/>
                        </a:spcAft>
                      </a:pPr>
                      <a:r>
                        <a:rPr lang="ko-KR" altLang="en-US" sz="1400" b="0" kern="100" dirty="0" err="1">
                          <a:solidFill>
                            <a:schemeClr val="tx1"/>
                          </a:solidFill>
                          <a:effectLst/>
                          <a:latin typeface="+mn-ea"/>
                          <a:ea typeface="+mn-ea"/>
                        </a:rPr>
                        <a:t>Reactor</a:t>
                      </a:r>
                      <a:r>
                        <a:rPr lang="ko-KR" altLang="en-US" sz="1400" b="0" kern="100" dirty="0">
                          <a:solidFill>
                            <a:schemeClr val="tx1"/>
                          </a:solidFill>
                          <a:effectLst/>
                          <a:latin typeface="+mn-ea"/>
                          <a:ea typeface="+mn-ea"/>
                        </a:rPr>
                        <a:t> </a:t>
                      </a:r>
                      <a:r>
                        <a:rPr lang="ko-KR" altLang="en-US" sz="1400" b="0" kern="100" dirty="0" err="1">
                          <a:solidFill>
                            <a:schemeClr val="tx1"/>
                          </a:solidFill>
                          <a:effectLst/>
                          <a:latin typeface="+mn-ea"/>
                          <a:ea typeface="+mn-ea"/>
                        </a:rPr>
                        <a:t>Coolant</a:t>
                      </a:r>
                      <a:r>
                        <a:rPr lang="ko-KR" altLang="en-US" sz="1400" b="0" kern="100" dirty="0">
                          <a:solidFill>
                            <a:schemeClr val="tx1"/>
                          </a:solidFill>
                          <a:effectLst/>
                          <a:latin typeface="+mn-ea"/>
                          <a:ea typeface="+mn-ea"/>
                        </a:rPr>
                        <a:t> </a:t>
                      </a:r>
                      <a:r>
                        <a:rPr lang="ko-KR" altLang="en-US" sz="1400" b="0" kern="100" dirty="0" err="1">
                          <a:solidFill>
                            <a:schemeClr val="tx1"/>
                          </a:solidFill>
                          <a:effectLst/>
                          <a:latin typeface="+mn-ea"/>
                          <a:ea typeface="+mn-ea"/>
                        </a:rPr>
                        <a:t>Pump</a:t>
                      </a:r>
                      <a:endParaRPr lang="ko-KR" altLang="en-US" sz="1400" b="0" kern="100" dirty="0">
                        <a:solidFill>
                          <a:schemeClr val="tx1"/>
                        </a:solidFill>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0">
                        <a:lnSpc>
                          <a:spcPct val="107000"/>
                        </a:lnSpc>
                        <a:spcAft>
                          <a:spcPts val="0"/>
                        </a:spcAft>
                      </a:pPr>
                      <a:r>
                        <a:rPr lang="ko-KR" altLang="en-US" sz="1400" b="0" kern="100" dirty="0" err="1">
                          <a:solidFill>
                            <a:schemeClr val="tx1"/>
                          </a:solidFill>
                          <a:effectLst/>
                          <a:latin typeface="+mn-ea"/>
                          <a:ea typeface="+mn-ea"/>
                        </a:rPr>
                        <a:t>Electrical</a:t>
                      </a:r>
                      <a:r>
                        <a:rPr lang="ko-KR" altLang="en-US" sz="1400" b="0" kern="100" dirty="0">
                          <a:solidFill>
                            <a:schemeClr val="tx1"/>
                          </a:solidFill>
                          <a:effectLst/>
                          <a:latin typeface="+mn-ea"/>
                          <a:ea typeface="+mn-ea"/>
                        </a:rPr>
                        <a:t> </a:t>
                      </a:r>
                      <a:r>
                        <a:rPr lang="ko-KR" altLang="en-US" sz="1400" b="0" kern="100" dirty="0" err="1">
                          <a:solidFill>
                            <a:schemeClr val="tx1"/>
                          </a:solidFill>
                          <a:effectLst/>
                          <a:latin typeface="+mn-ea"/>
                          <a:ea typeface="+mn-ea"/>
                        </a:rPr>
                        <a:t>Failure</a:t>
                      </a:r>
                      <a:endParaRPr lang="ko-KR" altLang="en-US" sz="1400" b="0" kern="100" dirty="0">
                        <a:solidFill>
                          <a:schemeClr val="tx1"/>
                        </a:solidFill>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0">
                        <a:lnSpc>
                          <a:spcPct val="107000"/>
                        </a:lnSpc>
                        <a:spcAft>
                          <a:spcPts val="0"/>
                        </a:spcAft>
                      </a:pPr>
                      <a:r>
                        <a:rPr lang="ko-KR" altLang="en-US" sz="1400" b="0" kern="100" dirty="0">
                          <a:solidFill>
                            <a:schemeClr val="tx1"/>
                          </a:solidFill>
                          <a:effectLst/>
                          <a:latin typeface="+mn-ea"/>
                          <a:ea typeface="+mn-ea"/>
                        </a:rPr>
                        <a:t>50% </a:t>
                      </a:r>
                      <a:r>
                        <a:rPr lang="en-US" altLang="ko-KR" sz="1400" b="0" kern="100" dirty="0">
                          <a:solidFill>
                            <a:schemeClr val="tx1"/>
                          </a:solidFill>
                          <a:effectLst/>
                          <a:latin typeface="+mn-ea"/>
                          <a:ea typeface="+mn-ea"/>
                        </a:rPr>
                        <a:t>power reduction</a:t>
                      </a:r>
                      <a:endParaRPr lang="ko-KR" altLang="en-US" sz="1400" b="0" kern="100" dirty="0">
                        <a:solidFill>
                          <a:schemeClr val="tx1"/>
                        </a:solidFill>
                        <a:effectLst/>
                        <a:latin typeface="+mn-ea"/>
                        <a:ea typeface="+mn-ea"/>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0">
                        <a:lnSpc>
                          <a:spcPct val="107000"/>
                        </a:lnSpc>
                        <a:spcAft>
                          <a:spcPts val="0"/>
                        </a:spcAft>
                      </a:pPr>
                      <a:r>
                        <a:rPr lang="ko-KR" altLang="en-US" sz="1400" b="0" kern="100" dirty="0">
                          <a:solidFill>
                            <a:schemeClr val="tx1"/>
                          </a:solidFill>
                          <a:effectLst/>
                          <a:latin typeface="+mn-ea"/>
                          <a:ea typeface="+mn-ea"/>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0">
                        <a:lnSpc>
                          <a:spcPct val="107000"/>
                        </a:lnSpc>
                        <a:spcAft>
                          <a:spcPts val="0"/>
                        </a:spcAft>
                      </a:pPr>
                      <a:r>
                        <a:rPr lang="ko-KR" altLang="en-US" sz="1400" b="0" kern="100" dirty="0">
                          <a:solidFill>
                            <a:schemeClr val="tx1"/>
                          </a:solidFill>
                          <a:effectLst/>
                          <a:latin typeface="+mn-ea"/>
                          <a:ea typeface="+mn-ea"/>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D66C2857-7625-F228-0F1B-98BE1B1AFA45}"/>
              </a:ext>
            </a:extLst>
          </p:cNvPr>
          <p:cNvSpPr txBox="1"/>
          <p:nvPr/>
        </p:nvSpPr>
        <p:spPr>
          <a:xfrm>
            <a:off x="4339526" y="6461809"/>
            <a:ext cx="3840371" cy="261610"/>
          </a:xfrm>
          <a:prstGeom prst="rect">
            <a:avLst/>
          </a:prstGeom>
          <a:noFill/>
        </p:spPr>
        <p:txBody>
          <a:bodyPr wrap="square" rtlCol="0">
            <a:spAutoFit/>
          </a:bodyPr>
          <a:lstStyle/>
          <a:p>
            <a:pPr algn="ctr"/>
            <a:r>
              <a:rPr lang="ko-KR" altLang="ko-KR" sz="1100" dirty="0" err="1"/>
              <a:t>Abnormal</a:t>
            </a:r>
            <a:r>
              <a:rPr lang="ko-KR" altLang="ko-KR" sz="1100" dirty="0"/>
              <a:t> </a:t>
            </a:r>
            <a:r>
              <a:rPr lang="ko-KR" altLang="ko-KR" sz="1100" dirty="0" err="1"/>
              <a:t>scenarios</a:t>
            </a:r>
            <a:r>
              <a:rPr lang="ko-KR" altLang="ko-KR" sz="1100" dirty="0"/>
              <a:t> and </a:t>
            </a:r>
            <a:r>
              <a:rPr lang="ko-KR" altLang="ko-KR" sz="1100" dirty="0" err="1"/>
              <a:t>randomization</a:t>
            </a:r>
            <a:r>
              <a:rPr lang="ko-KR" altLang="ko-KR" sz="1100" dirty="0"/>
              <a:t> </a:t>
            </a:r>
            <a:r>
              <a:rPr lang="ko-KR" altLang="ko-KR" sz="1100" dirty="0" err="1"/>
              <a:t>ranges</a:t>
            </a:r>
            <a:endParaRPr lang="ko-KR" altLang="en-US" sz="1100" dirty="0">
              <a:latin typeface="Noto Sans KR" panose="020B0200000000000000" pitchFamily="50" charset="-127"/>
              <a:ea typeface="Noto Sans KR" panose="020B0200000000000000" pitchFamily="50" charset="-127"/>
            </a:endParaRPr>
          </a:p>
        </p:txBody>
      </p:sp>
    </p:spTree>
    <p:extLst>
      <p:ext uri="{BB962C8B-B14F-4D97-AF65-F5344CB8AC3E}">
        <p14:creationId xmlns:p14="http://schemas.microsoft.com/office/powerpoint/2010/main" val="2679021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9BE7E-EC06-C25F-7D5E-FBB765993C93}"/>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145B642A-96E7-AD21-1375-E66D0EEA21F2}"/>
              </a:ext>
            </a:extLst>
          </p:cNvPr>
          <p:cNvSpPr>
            <a:spLocks noGrp="1"/>
          </p:cNvSpPr>
          <p:nvPr>
            <p:ph type="sldNum" sz="quarter" idx="12"/>
          </p:nvPr>
        </p:nvSpPr>
        <p:spPr/>
        <p:txBody>
          <a:bodyPr/>
          <a:lstStyle/>
          <a:p>
            <a:fld id="{93315963-03A2-4A10-9019-04D551739C5B}" type="slidenum">
              <a:rPr lang="ko-KR" altLang="en-US" smtClean="0"/>
              <a:t>22</a:t>
            </a:fld>
            <a:endParaRPr lang="ko-KR" altLang="en-US" dirty="0"/>
          </a:p>
        </p:txBody>
      </p:sp>
      <p:sp>
        <p:nvSpPr>
          <p:cNvPr id="5" name="내용 개체 틀 2">
            <a:extLst>
              <a:ext uri="{FF2B5EF4-FFF2-40B4-BE49-F238E27FC236}">
                <a16:creationId xmlns:a16="http://schemas.microsoft.com/office/drawing/2014/main" id="{89057783-894D-B036-0185-80C71D219C21}"/>
              </a:ext>
            </a:extLst>
          </p:cNvPr>
          <p:cNvSpPr>
            <a:spLocks noGrp="1"/>
          </p:cNvSpPr>
          <p:nvPr>
            <p:ph idx="1"/>
          </p:nvPr>
        </p:nvSpPr>
        <p:spPr>
          <a:xfrm>
            <a:off x="163850" y="1127786"/>
            <a:ext cx="7853099" cy="5705011"/>
          </a:xfrm>
        </p:spPr>
        <p:txBody>
          <a:bodyPr>
            <a:normAutofit fontScale="77500" lnSpcReduction="20000"/>
          </a:bodyPr>
          <a:lstStyle/>
          <a:p>
            <a:r>
              <a:rPr lang="en" altLang="ko-KR" sz="3200" dirty="0">
                <a:latin typeface="Segoe UI Semilight" panose="020B0402040204020203" pitchFamily="34" charset="0"/>
                <a:cs typeface="Segoe UI Semilight" panose="020B0402040204020203" pitchFamily="34" charset="0"/>
              </a:rPr>
              <a:t>Training Execution</a:t>
            </a:r>
            <a:endParaRPr lang="en-US" altLang="ko-KR" sz="3200"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 altLang="ko-KR" sz="2900" dirty="0">
                <a:latin typeface="Segoe UI Semilight" panose="020B0402040204020203" pitchFamily="34" charset="0"/>
                <a:cs typeface="Segoe UI Semilight" panose="020B0402040204020203" pitchFamily="34" charset="0"/>
              </a:rPr>
              <a:t>Overall Agent Configuration</a:t>
            </a:r>
            <a:endParaRPr lang="en-US" altLang="ko-KR" sz="2900" dirty="0">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 altLang="ko-KR" sz="2600" dirty="0">
                <a:latin typeface="Segoe UI Semilight" panose="020B0402040204020203" pitchFamily="34" charset="0"/>
                <a:cs typeface="Segoe UI Semilight" panose="020B0402040204020203" pitchFamily="34" charset="0"/>
              </a:rPr>
              <a:t>Designed with 22 agents covering L1–L4, excluding L5 (Physical Form) of the AH model</a:t>
            </a:r>
          </a:p>
          <a:p>
            <a:pPr marL="1257300" lvl="2" indent="-342900">
              <a:buFont typeface="Segoe UI Semilight" panose="020B0402040204020203" pitchFamily="34" charset="0"/>
              <a:buChar char="­"/>
            </a:pPr>
            <a:r>
              <a:rPr lang="en" altLang="ko-KR" sz="2600" dirty="0">
                <a:latin typeface="Segoe UI Semilight" panose="020B0402040204020203" pitchFamily="34" charset="0"/>
                <a:cs typeface="Segoe UI Semilight" panose="020B0402040204020203" pitchFamily="34" charset="0"/>
              </a:rPr>
              <a:t>Currently active training scope: 6 agents within the Steam Generation subsystem</a:t>
            </a:r>
          </a:p>
          <a:p>
            <a:pPr marL="1257300" lvl="2" indent="-342900">
              <a:buFont typeface="Segoe UI Semilight" panose="020B0402040204020203" pitchFamily="34" charset="0"/>
              <a:buChar char="­"/>
            </a:pPr>
            <a:r>
              <a:rPr lang="en" altLang="ko-KR" sz="2600" dirty="0">
                <a:latin typeface="Segoe UI Semilight" panose="020B0402040204020203" pitchFamily="34" charset="0"/>
                <a:cs typeface="Segoe UI Semilight" panose="020B0402040204020203" pitchFamily="34" charset="0"/>
              </a:rPr>
              <a:t>Remaining 16 agents kept inactive </a:t>
            </a:r>
          </a:p>
          <a:p>
            <a:pPr lvl="3">
              <a:buFont typeface="Wingdings" pitchFamily="2" charset="2"/>
              <a:buChar char="§"/>
            </a:pPr>
            <a:r>
              <a:rPr lang="en-US" altLang="ko-KR" sz="2200" dirty="0">
                <a:latin typeface="Segoe UI Semilight" panose="020B0402040204020203" pitchFamily="34" charset="0"/>
                <a:cs typeface="Segoe UI Semilight" panose="020B0402040204020203" pitchFamily="34" charset="0"/>
              </a:rPr>
              <a:t>T</a:t>
            </a:r>
            <a:r>
              <a:rPr lang="en" altLang="ko-KR" sz="2200" dirty="0">
                <a:latin typeface="Segoe UI Semilight" panose="020B0402040204020203" pitchFamily="34" charset="0"/>
                <a:cs typeface="Segoe UI Semilight" panose="020B0402040204020203" pitchFamily="34" charset="0"/>
              </a:rPr>
              <a:t>o be progressively activated as systems and scenarios are expanded</a:t>
            </a:r>
          </a:p>
          <a:p>
            <a:pPr lvl="1">
              <a:lnSpc>
                <a:spcPct val="100000"/>
              </a:lnSpc>
              <a:buFont typeface="Arial" panose="020B0604020202020204" pitchFamily="34" charset="0"/>
              <a:buChar char="•"/>
            </a:pPr>
            <a:r>
              <a:rPr lang="en" altLang="ko-KR" sz="2900" dirty="0">
                <a:latin typeface="Segoe UI Semilight" panose="020B0402040204020203" pitchFamily="34" charset="0"/>
                <a:cs typeface="Segoe UI Semilight" panose="020B0402040204020203" pitchFamily="34" charset="0"/>
              </a:rPr>
              <a:t>Active Agent Hierarchy</a:t>
            </a:r>
            <a:endParaRPr lang="en-US" altLang="ko-KR" sz="2900" dirty="0">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 altLang="ko-KR" sz="2600" dirty="0">
                <a:latin typeface="Segoe UI Semilight" panose="020B0402040204020203" pitchFamily="34" charset="0"/>
                <a:cs typeface="Segoe UI Semilight" panose="020B0402040204020203" pitchFamily="34" charset="0"/>
              </a:rPr>
              <a:t>Steam Generation (Generalized Function) acts as the manager agent</a:t>
            </a:r>
          </a:p>
          <a:p>
            <a:pPr lvl="3">
              <a:buFont typeface="Wingdings" pitchFamily="2" charset="2"/>
              <a:buChar char="§"/>
            </a:pPr>
            <a:r>
              <a:rPr lang="en" altLang="ko-KR" sz="2200" dirty="0">
                <a:latin typeface="Segoe UI Semilight" panose="020B0402040204020203" pitchFamily="34" charset="0"/>
                <a:cs typeface="Segoe UI Semilight" panose="020B0402040204020203" pitchFamily="34" charset="0"/>
              </a:rPr>
              <a:t>Outputs continuous actions as subgoals to 5 subordinate worker agents, dynamically adjusting operational targets</a:t>
            </a:r>
          </a:p>
          <a:p>
            <a:pPr marL="1257300" lvl="2" indent="-342900">
              <a:buFont typeface="Segoe UI Semilight" panose="020B0402040204020203" pitchFamily="34" charset="0"/>
              <a:buChar char="­"/>
            </a:pPr>
            <a:r>
              <a:rPr lang="en" altLang="ko-KR" sz="2600" dirty="0">
                <a:latin typeface="Segoe UI Semilight" panose="020B0402040204020203" pitchFamily="34" charset="0"/>
                <a:cs typeface="Segoe UI Semilight" panose="020B0402040204020203" pitchFamily="34" charset="0"/>
              </a:rPr>
              <a:t>Steam Generator 1, 2, Feedwater Control System, Steam to Condenser, Steam to Turbine (Physical Function) act as worker agents</a:t>
            </a:r>
          </a:p>
          <a:p>
            <a:pPr lvl="3">
              <a:buFont typeface="Wingdings" pitchFamily="2" charset="2"/>
              <a:buChar char="§"/>
            </a:pPr>
            <a:r>
              <a:rPr lang="en" altLang="ko-KR" sz="2200" dirty="0">
                <a:latin typeface="Segoe UI Semilight" panose="020B0402040204020203" pitchFamily="34" charset="0"/>
                <a:cs typeface="Segoe UI Semilight" panose="020B0402040204020203" pitchFamily="34" charset="0"/>
              </a:rPr>
              <a:t>Continuous control devices (feedwater valves, steam valves, etc.): opening adjusted via discrete delta actions of {−2%, 0, +2%}</a:t>
            </a:r>
          </a:p>
          <a:p>
            <a:pPr lvl="3">
              <a:buFont typeface="Wingdings" pitchFamily="2" charset="2"/>
              <a:buChar char="§"/>
            </a:pPr>
            <a:r>
              <a:rPr lang="en" altLang="ko-KR" sz="2200" dirty="0">
                <a:latin typeface="Segoe UI Semilight" panose="020B0402040204020203" pitchFamily="34" charset="0"/>
                <a:cs typeface="Segoe UI Semilight" panose="020B0402040204020203" pitchFamily="34" charset="0"/>
              </a:rPr>
              <a:t>Latch valves and pumps (HX bypass valve, feedwater pump): implemented as Open/Close or On/Off actions</a:t>
            </a:r>
            <a:endParaRPr lang="en" altLang="ko-KR" sz="2600" dirty="0">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US" altLang="ko-KR" sz="1600" dirty="0">
              <a:latin typeface="Segoe UI" panose="020B0502040204020203" pitchFamily="34" charset="0"/>
              <a:cs typeface="Segoe UI" panose="020B0502040204020203" pitchFamily="34" charset="0"/>
            </a:endParaRPr>
          </a:p>
        </p:txBody>
      </p:sp>
      <p:sp>
        <p:nvSpPr>
          <p:cNvPr id="15" name="제목 1">
            <a:extLst>
              <a:ext uri="{FF2B5EF4-FFF2-40B4-BE49-F238E27FC236}">
                <a16:creationId xmlns:a16="http://schemas.microsoft.com/office/drawing/2014/main" id="{F6929594-277A-2DD6-7B71-F4C0F9E0D710}"/>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4. Training and Results</a:t>
            </a:r>
            <a:endParaRPr lang="ko-KR" altLang="en-US" sz="3200" dirty="0"/>
          </a:p>
        </p:txBody>
      </p:sp>
      <p:pic>
        <p:nvPicPr>
          <p:cNvPr id="3" name="그림 2">
            <a:extLst>
              <a:ext uri="{FF2B5EF4-FFF2-40B4-BE49-F238E27FC236}">
                <a16:creationId xmlns:a16="http://schemas.microsoft.com/office/drawing/2014/main" id="{9A7EB020-88E3-E370-1FED-8C8F6B927D92}"/>
              </a:ext>
            </a:extLst>
          </p:cNvPr>
          <p:cNvPicPr>
            <a:picLocks noChangeAspect="1"/>
          </p:cNvPicPr>
          <p:nvPr/>
        </p:nvPicPr>
        <p:blipFill>
          <a:blip r:embed="rId3"/>
          <a:stretch>
            <a:fillRect/>
          </a:stretch>
        </p:blipFill>
        <p:spPr>
          <a:xfrm>
            <a:off x="8013405" y="2074666"/>
            <a:ext cx="4140622" cy="2437157"/>
          </a:xfrm>
          <a:prstGeom prst="rect">
            <a:avLst/>
          </a:prstGeom>
        </p:spPr>
      </p:pic>
      <p:sp>
        <p:nvSpPr>
          <p:cNvPr id="2" name="TextBox 1">
            <a:extLst>
              <a:ext uri="{FF2B5EF4-FFF2-40B4-BE49-F238E27FC236}">
                <a16:creationId xmlns:a16="http://schemas.microsoft.com/office/drawing/2014/main" id="{CA33DEBD-D16A-9C32-9DC0-D820657B5C37}"/>
              </a:ext>
            </a:extLst>
          </p:cNvPr>
          <p:cNvSpPr txBox="1"/>
          <p:nvPr/>
        </p:nvSpPr>
        <p:spPr>
          <a:xfrm>
            <a:off x="8163530" y="4511823"/>
            <a:ext cx="3840371" cy="261610"/>
          </a:xfrm>
          <a:prstGeom prst="rect">
            <a:avLst/>
          </a:prstGeom>
          <a:noFill/>
        </p:spPr>
        <p:txBody>
          <a:bodyPr wrap="square" rtlCol="0">
            <a:spAutoFit/>
          </a:bodyPr>
          <a:lstStyle/>
          <a:p>
            <a:pPr algn="ctr"/>
            <a:r>
              <a:rPr lang="ko-KR" altLang="ko-KR" sz="1100" dirty="0" err="1"/>
              <a:t>Active</a:t>
            </a:r>
            <a:r>
              <a:rPr lang="ko-KR" altLang="ko-KR" sz="1100" dirty="0"/>
              <a:t> </a:t>
            </a:r>
            <a:r>
              <a:rPr lang="ko-KR" altLang="ko-KR" sz="1100" dirty="0" err="1"/>
              <a:t>agents</a:t>
            </a:r>
            <a:r>
              <a:rPr lang="ko-KR" altLang="ko-KR" sz="1100" dirty="0"/>
              <a:t> </a:t>
            </a:r>
            <a:r>
              <a:rPr lang="ko-KR" altLang="ko-KR" sz="1100" dirty="0" err="1"/>
              <a:t>within</a:t>
            </a:r>
            <a:r>
              <a:rPr lang="ko-KR" altLang="ko-KR" sz="1100" dirty="0"/>
              <a:t> </a:t>
            </a:r>
            <a:r>
              <a:rPr lang="ko-KR" altLang="ko-KR" sz="1100" dirty="0" err="1"/>
              <a:t>the</a:t>
            </a:r>
            <a:r>
              <a:rPr lang="ko-KR" altLang="ko-KR" sz="1100" dirty="0"/>
              <a:t> </a:t>
            </a:r>
            <a:r>
              <a:rPr lang="ko-KR" altLang="ko-KR" sz="1100" dirty="0" err="1"/>
              <a:t>full</a:t>
            </a:r>
            <a:r>
              <a:rPr lang="ko-KR" altLang="ko-KR" sz="1100" dirty="0"/>
              <a:t> 22-agent </a:t>
            </a:r>
            <a:r>
              <a:rPr lang="ko-KR" altLang="ko-KR" sz="1100" dirty="0" err="1"/>
              <a:t>hierarchy</a:t>
            </a:r>
            <a:endParaRPr lang="ko-KR" altLang="en-US" sz="1100" dirty="0">
              <a:latin typeface="Noto Sans KR" panose="020B0200000000000000" pitchFamily="50" charset="-127"/>
              <a:ea typeface="Noto Sans KR" panose="020B0200000000000000" pitchFamily="50" charset="-127"/>
            </a:endParaRPr>
          </a:p>
        </p:txBody>
      </p:sp>
    </p:spTree>
    <p:extLst>
      <p:ext uri="{BB962C8B-B14F-4D97-AF65-F5344CB8AC3E}">
        <p14:creationId xmlns:p14="http://schemas.microsoft.com/office/powerpoint/2010/main" val="2198676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9AF59-B573-213D-D690-DA637C211B81}"/>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C639A2CC-2B68-B498-868A-3B2DEC8B15FD}"/>
              </a:ext>
            </a:extLst>
          </p:cNvPr>
          <p:cNvSpPr>
            <a:spLocks noGrp="1"/>
          </p:cNvSpPr>
          <p:nvPr>
            <p:ph type="sldNum" sz="quarter" idx="12"/>
          </p:nvPr>
        </p:nvSpPr>
        <p:spPr/>
        <p:txBody>
          <a:bodyPr/>
          <a:lstStyle/>
          <a:p>
            <a:fld id="{93315963-03A2-4A10-9019-04D551739C5B}" type="slidenum">
              <a:rPr lang="ko-KR" altLang="en-US" smtClean="0"/>
              <a:t>23</a:t>
            </a:fld>
            <a:endParaRPr lang="ko-KR" altLang="en-US" dirty="0"/>
          </a:p>
        </p:txBody>
      </p:sp>
      <p:sp>
        <p:nvSpPr>
          <p:cNvPr id="5" name="내용 개체 틀 2">
            <a:extLst>
              <a:ext uri="{FF2B5EF4-FFF2-40B4-BE49-F238E27FC236}">
                <a16:creationId xmlns:a16="http://schemas.microsoft.com/office/drawing/2014/main" id="{3F5312B0-E669-6B01-013A-B47E9EDD6AE1}"/>
              </a:ext>
            </a:extLst>
          </p:cNvPr>
          <p:cNvSpPr>
            <a:spLocks noGrp="1"/>
          </p:cNvSpPr>
          <p:nvPr>
            <p:ph idx="1"/>
          </p:nvPr>
        </p:nvSpPr>
        <p:spPr>
          <a:xfrm>
            <a:off x="542925" y="1127787"/>
            <a:ext cx="11686905" cy="3624966"/>
          </a:xfrm>
        </p:spPr>
        <p:txBody>
          <a:bodyPr>
            <a:normAutofit/>
          </a:bodyPr>
          <a:lstStyle/>
          <a:p>
            <a:r>
              <a:rPr lang="en-US" altLang="ko-KR" dirty="0">
                <a:latin typeface="Segoe UI Semilight" panose="020B0402040204020203" pitchFamily="34" charset="0"/>
                <a:cs typeface="Segoe UI Semilight" panose="020B0402040204020203" pitchFamily="34" charset="0"/>
              </a:rPr>
              <a:t>Agent Configuration</a:t>
            </a:r>
            <a:endParaRPr lang="en" altLang="ko-KR" sz="14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US" altLang="ko-KR" sz="1600" dirty="0">
              <a:latin typeface="Segoe UI" panose="020B0502040204020203" pitchFamily="34" charset="0"/>
              <a:cs typeface="Segoe UI" panose="020B0502040204020203" pitchFamily="34" charset="0"/>
            </a:endParaRPr>
          </a:p>
        </p:txBody>
      </p:sp>
      <p:sp>
        <p:nvSpPr>
          <p:cNvPr id="15" name="제목 1">
            <a:extLst>
              <a:ext uri="{FF2B5EF4-FFF2-40B4-BE49-F238E27FC236}">
                <a16:creationId xmlns:a16="http://schemas.microsoft.com/office/drawing/2014/main" id="{6C988E9C-5017-66A3-E2A6-672008AD7649}"/>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4. Training and Results</a:t>
            </a:r>
            <a:endParaRPr lang="ko-KR" altLang="en-US" sz="3200" dirty="0"/>
          </a:p>
        </p:txBody>
      </p:sp>
      <p:graphicFrame>
        <p:nvGraphicFramePr>
          <p:cNvPr id="6" name="표 5">
            <a:extLst>
              <a:ext uri="{FF2B5EF4-FFF2-40B4-BE49-F238E27FC236}">
                <a16:creationId xmlns:a16="http://schemas.microsoft.com/office/drawing/2014/main" id="{1638D5CF-B4A9-4AD7-2E9C-D36A68BEA2DE}"/>
              </a:ext>
            </a:extLst>
          </p:cNvPr>
          <p:cNvGraphicFramePr>
            <a:graphicFrameLocks noGrp="1"/>
          </p:cNvGraphicFramePr>
          <p:nvPr>
            <p:extLst>
              <p:ext uri="{D42A27DB-BD31-4B8C-83A1-F6EECF244321}">
                <p14:modId xmlns:p14="http://schemas.microsoft.com/office/powerpoint/2010/main" val="1412618085"/>
              </p:ext>
            </p:extLst>
          </p:nvPr>
        </p:nvGraphicFramePr>
        <p:xfrm>
          <a:off x="144258" y="2291583"/>
          <a:ext cx="11903485" cy="2358854"/>
        </p:xfrm>
        <a:graphic>
          <a:graphicData uri="http://schemas.openxmlformats.org/drawingml/2006/table">
            <a:tbl>
              <a:tblPr firstRow="1" firstCol="1" bandRow="1">
                <a:tableStyleId>{5C22544A-7EE6-4342-B048-85BDC9FD1C3A}</a:tableStyleId>
              </a:tblPr>
              <a:tblGrid>
                <a:gridCol w="2247202">
                  <a:extLst>
                    <a:ext uri="{9D8B030D-6E8A-4147-A177-3AD203B41FA5}">
                      <a16:colId xmlns:a16="http://schemas.microsoft.com/office/drawing/2014/main" val="20000"/>
                    </a:ext>
                  </a:extLst>
                </a:gridCol>
                <a:gridCol w="3304381">
                  <a:extLst>
                    <a:ext uri="{9D8B030D-6E8A-4147-A177-3AD203B41FA5}">
                      <a16:colId xmlns:a16="http://schemas.microsoft.com/office/drawing/2014/main" val="20001"/>
                    </a:ext>
                  </a:extLst>
                </a:gridCol>
                <a:gridCol w="1114874">
                  <a:extLst>
                    <a:ext uri="{9D8B030D-6E8A-4147-A177-3AD203B41FA5}">
                      <a16:colId xmlns:a16="http://schemas.microsoft.com/office/drawing/2014/main" val="4050941378"/>
                    </a:ext>
                  </a:extLst>
                </a:gridCol>
                <a:gridCol w="1339655">
                  <a:extLst>
                    <a:ext uri="{9D8B030D-6E8A-4147-A177-3AD203B41FA5}">
                      <a16:colId xmlns:a16="http://schemas.microsoft.com/office/drawing/2014/main" val="1099301525"/>
                    </a:ext>
                  </a:extLst>
                </a:gridCol>
                <a:gridCol w="2002713">
                  <a:extLst>
                    <a:ext uri="{9D8B030D-6E8A-4147-A177-3AD203B41FA5}">
                      <a16:colId xmlns:a16="http://schemas.microsoft.com/office/drawing/2014/main" val="20002"/>
                    </a:ext>
                  </a:extLst>
                </a:gridCol>
                <a:gridCol w="1894660">
                  <a:extLst>
                    <a:ext uri="{9D8B030D-6E8A-4147-A177-3AD203B41FA5}">
                      <a16:colId xmlns:a16="http://schemas.microsoft.com/office/drawing/2014/main" val="20003"/>
                    </a:ext>
                  </a:extLst>
                </a:gridCol>
              </a:tblGrid>
              <a:tr h="201911">
                <a:tc>
                  <a:txBody>
                    <a:bodyPr/>
                    <a:lstStyle/>
                    <a:p>
                      <a:pPr>
                        <a:buNone/>
                      </a:pPr>
                      <a:r>
                        <a:rPr lang="en" sz="1400" b="0" i="0" dirty="0">
                          <a:solidFill>
                            <a:schemeClr val="tx1"/>
                          </a:solidFill>
                          <a:latin typeface="Segoe UI" panose="020B0502040204020203" pitchFamily="34" charset="0"/>
                          <a:cs typeface="Segoe UI" panose="020B0502040204020203" pitchFamily="34" charset="0"/>
                        </a:rPr>
                        <a:t>Agent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buNone/>
                      </a:pPr>
                      <a:r>
                        <a:rPr lang="en" sz="1400" b="0" i="0">
                          <a:solidFill>
                            <a:schemeClr val="tx1"/>
                          </a:solidFill>
                          <a:latin typeface="Segoe UI" panose="020B0502040204020203" pitchFamily="34" charset="0"/>
                          <a:cs typeface="Segoe UI" panose="020B0502040204020203" pitchFamily="34" charset="0"/>
                        </a:rPr>
                        <a:t>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buNone/>
                      </a:pPr>
                      <a:r>
                        <a:rPr lang="en" sz="1400" b="0" i="0">
                          <a:solidFill>
                            <a:schemeClr val="tx1"/>
                          </a:solidFill>
                          <a:latin typeface="Segoe UI" panose="020B0502040204020203" pitchFamily="34" charset="0"/>
                          <a:cs typeface="Segoe UI" panose="020B0502040204020203" pitchFamily="34" charset="0"/>
                        </a:rPr>
                        <a:t>Obs. Dim.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buNone/>
                      </a:pPr>
                      <a:r>
                        <a:rPr lang="en" sz="1400" b="0" i="0" dirty="0">
                          <a:solidFill>
                            <a:schemeClr val="tx1"/>
                          </a:solidFill>
                          <a:latin typeface="Segoe UI" panose="020B0502040204020203" pitchFamily="34" charset="0"/>
                          <a:cs typeface="Segoe UI" panose="020B0502040204020203" pitchFamily="34" charset="0"/>
                        </a:rPr>
                        <a:t>Hidden Layer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buNone/>
                      </a:pPr>
                      <a:r>
                        <a:rPr lang="en" sz="1400" b="0" i="0">
                          <a:solidFill>
                            <a:schemeClr val="tx1"/>
                          </a:solidFill>
                          <a:latin typeface="Segoe UI" panose="020B0502040204020203" pitchFamily="34" charset="0"/>
                          <a:cs typeface="Segoe UI" panose="020B0502040204020203" pitchFamily="34" charset="0"/>
                        </a:rPr>
                        <a:t>Actuators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buNone/>
                      </a:pPr>
                      <a:r>
                        <a:rPr lang="en" sz="1400" b="0" i="0">
                          <a:solidFill>
                            <a:schemeClr val="tx1"/>
                          </a:solidFill>
                          <a:latin typeface="Segoe UI" panose="020B0502040204020203" pitchFamily="34" charset="0"/>
                          <a:cs typeface="Segoe UI" panose="020B0502040204020203" pitchFamily="34" charset="0"/>
                        </a:rPr>
                        <a:t>Action 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24346">
                <a:tc>
                  <a:txBody>
                    <a:bodyPr/>
                    <a:lstStyle/>
                    <a:p>
                      <a:pPr>
                        <a:buNone/>
                      </a:pPr>
                      <a:r>
                        <a:rPr lang="en" sz="1400" b="0" i="0" dirty="0">
                          <a:solidFill>
                            <a:schemeClr val="tx1"/>
                          </a:solidFill>
                          <a:latin typeface="Segoe UI" panose="020B0502040204020203" pitchFamily="34" charset="0"/>
                          <a:cs typeface="Segoe UI" panose="020B0502040204020203" pitchFamily="34" charset="0"/>
                        </a:rPr>
                        <a:t>Steam Generation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dirty="0">
                          <a:solidFill>
                            <a:schemeClr val="tx1"/>
                          </a:solidFill>
                          <a:latin typeface="Segoe UI" panose="020B0502040204020203" pitchFamily="34" charset="0"/>
                          <a:cs typeface="Segoe UI" panose="020B0502040204020203" pitchFamily="34" charset="0"/>
                        </a:rPr>
                        <a:t>Manager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ko-KR" sz="1400" b="0" i="0">
                          <a:solidFill>
                            <a:schemeClr val="tx1"/>
                          </a:solidFill>
                          <a:latin typeface="Segoe UI" panose="020B0502040204020203" pitchFamily="34" charset="0"/>
                          <a:cs typeface="Segoe UI" panose="020B0502040204020203"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ko-KR" sz="1400" b="0" i="0" dirty="0">
                          <a:solidFill>
                            <a:schemeClr val="tx1"/>
                          </a:solidFill>
                          <a:latin typeface="Segoe UI" panose="020B0502040204020203" pitchFamily="34" charset="0"/>
                          <a:cs typeface="Segoe UI" panose="020B0502040204020203" pitchFamily="34" charset="0"/>
                        </a:rPr>
                        <a:t>[128, 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ko-KR" sz="1400" b="0" i="0" dirty="0">
                          <a:solidFill>
                            <a:schemeClr val="tx1"/>
                          </a:solidFill>
                          <a:latin typeface="Segoe UI" panose="020B0502040204020203" pitchFamily="34" charset="0"/>
                          <a:cs typeface="Segoe UI" panose="020B0502040204020203"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a:solidFill>
                            <a:schemeClr val="tx1"/>
                          </a:solidFill>
                          <a:latin typeface="Segoe UI" panose="020B0502040204020203" pitchFamily="34" charset="0"/>
                          <a:cs typeface="Segoe UI" panose="020B0502040204020203" pitchFamily="34" charset="0"/>
                        </a:rPr>
                        <a:t>Continuous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9133">
                <a:tc>
                  <a:txBody>
                    <a:bodyPr/>
                    <a:lstStyle/>
                    <a:p>
                      <a:pPr>
                        <a:buNone/>
                      </a:pPr>
                      <a:r>
                        <a:rPr lang="en" sz="1400" b="0" i="0">
                          <a:solidFill>
                            <a:schemeClr val="tx1"/>
                          </a:solidFill>
                          <a:latin typeface="Segoe UI" panose="020B0502040204020203" pitchFamily="34" charset="0"/>
                          <a:cs typeface="Segoe UI" panose="020B0502040204020203" pitchFamily="34" charset="0"/>
                        </a:rPr>
                        <a:t>Steam Generator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dirty="0">
                          <a:solidFill>
                            <a:schemeClr val="tx1"/>
                          </a:solidFill>
                          <a:latin typeface="Segoe UI" panose="020B0502040204020203" pitchFamily="34" charset="0"/>
                          <a:cs typeface="Segoe UI" panose="020B0502040204020203" pitchFamily="34" charset="0"/>
                        </a:rPr>
                        <a:t>SG1 feedwater valve 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ko-KR" sz="1400" b="0" i="0">
                          <a:solidFill>
                            <a:schemeClr val="tx1"/>
                          </a:solidFill>
                          <a:latin typeface="Segoe UI" panose="020B0502040204020203" pitchFamily="34" charset="0"/>
                          <a:cs typeface="Segoe UI" panose="020B0502040204020203"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ko-KR" sz="1400" b="0" i="0">
                          <a:solidFill>
                            <a:schemeClr val="tx1"/>
                          </a:solidFill>
                          <a:latin typeface="Segoe UI" panose="020B0502040204020203" pitchFamily="34" charset="0"/>
                          <a:cs typeface="Segoe UI" panose="020B0502040204020203" pitchFamily="34" charset="0"/>
                        </a:rPr>
                        <a:t>[64, 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a:solidFill>
                            <a:schemeClr val="tx1"/>
                          </a:solidFill>
                          <a:latin typeface="Segoe UI" panose="020B0502040204020203" pitchFamily="34" charset="0"/>
                          <a:cs typeface="Segoe UI" panose="020B0502040204020203" pitchFamily="34" charset="0"/>
                        </a:rPr>
                        <a:t>FWV1, MSSV01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a:solidFill>
                            <a:schemeClr val="tx1"/>
                          </a:solidFill>
                          <a:latin typeface="Segoe UI" panose="020B0502040204020203" pitchFamily="34" charset="0"/>
                          <a:cs typeface="Segoe UI" panose="020B0502040204020203" pitchFamily="34" charset="0"/>
                        </a:rPr>
                        <a:t>Discrete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9133">
                <a:tc>
                  <a:txBody>
                    <a:bodyPr/>
                    <a:lstStyle/>
                    <a:p>
                      <a:pPr>
                        <a:buNone/>
                      </a:pPr>
                      <a:r>
                        <a:rPr lang="en" sz="1400" b="0" i="0" dirty="0">
                          <a:solidFill>
                            <a:schemeClr val="tx1"/>
                          </a:solidFill>
                          <a:latin typeface="Segoe UI" panose="020B0502040204020203" pitchFamily="34" charset="0"/>
                          <a:cs typeface="Segoe UI" panose="020B0502040204020203" pitchFamily="34" charset="0"/>
                        </a:rPr>
                        <a:t>Steam Generator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dirty="0">
                          <a:solidFill>
                            <a:schemeClr val="tx1"/>
                          </a:solidFill>
                          <a:latin typeface="Segoe UI" panose="020B0502040204020203" pitchFamily="34" charset="0"/>
                          <a:cs typeface="Segoe UI" panose="020B0502040204020203" pitchFamily="34" charset="0"/>
                        </a:rPr>
                        <a:t>SG2 feedwater valve 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ko-KR" sz="1400" b="0" i="0">
                          <a:solidFill>
                            <a:schemeClr val="tx1"/>
                          </a:solidFill>
                          <a:latin typeface="Segoe UI" panose="020B0502040204020203" pitchFamily="34" charset="0"/>
                          <a:cs typeface="Segoe UI" panose="020B0502040204020203"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ko-KR" sz="1400" b="0" i="0">
                          <a:solidFill>
                            <a:schemeClr val="tx1"/>
                          </a:solidFill>
                          <a:latin typeface="Segoe UI" panose="020B0502040204020203" pitchFamily="34" charset="0"/>
                          <a:cs typeface="Segoe UI" panose="020B0502040204020203" pitchFamily="34" charset="0"/>
                        </a:rPr>
                        <a:t>[64, 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a:solidFill>
                            <a:schemeClr val="tx1"/>
                          </a:solidFill>
                          <a:latin typeface="Segoe UI" panose="020B0502040204020203" pitchFamily="34" charset="0"/>
                          <a:cs typeface="Segoe UI" panose="020B0502040204020203" pitchFamily="34" charset="0"/>
                        </a:rPr>
                        <a:t>FWV2, MSSV02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a:solidFill>
                            <a:schemeClr val="tx1"/>
                          </a:solidFill>
                          <a:latin typeface="Segoe UI" panose="020B0502040204020203" pitchFamily="34" charset="0"/>
                          <a:cs typeface="Segoe UI" panose="020B0502040204020203" pitchFamily="34" charset="0"/>
                        </a:rPr>
                        <a:t>Discrete (9)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81388">
                <a:tc>
                  <a:txBody>
                    <a:bodyPr/>
                    <a:lstStyle/>
                    <a:p>
                      <a:pPr>
                        <a:buNone/>
                      </a:pPr>
                      <a:r>
                        <a:rPr lang="en" sz="1400" b="0" i="0">
                          <a:solidFill>
                            <a:schemeClr val="tx1"/>
                          </a:solidFill>
                          <a:latin typeface="Segoe UI" panose="020B0502040204020203" pitchFamily="34" charset="0"/>
                          <a:cs typeface="Segoe UI" panose="020B0502040204020203" pitchFamily="34" charset="0"/>
                        </a:rPr>
                        <a:t>Feedwater Control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dirty="0">
                          <a:solidFill>
                            <a:schemeClr val="tx1"/>
                          </a:solidFill>
                          <a:latin typeface="Segoe UI" panose="020B0502040204020203" pitchFamily="34" charset="0"/>
                          <a:cs typeface="Segoe UI" panose="020B0502040204020203" pitchFamily="34" charset="0"/>
                        </a:rPr>
                        <a:t>HX bypass &amp; feedwater pump 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ko-KR" sz="1400" b="0" i="0">
                          <a:solidFill>
                            <a:schemeClr val="tx1"/>
                          </a:solidFill>
                          <a:latin typeface="Segoe UI" panose="020B0502040204020203" pitchFamily="34" charset="0"/>
                          <a:cs typeface="Segoe UI" panose="020B0502040204020203"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ko-KR" sz="1400" b="0" i="0">
                          <a:solidFill>
                            <a:schemeClr val="tx1"/>
                          </a:solidFill>
                          <a:latin typeface="Segoe UI" panose="020B0502040204020203" pitchFamily="34" charset="0"/>
                          <a:cs typeface="Segoe UI" panose="020B0502040204020203" pitchFamily="34" charset="0"/>
                        </a:rPr>
                        <a:t>[128, 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a:solidFill>
                            <a:schemeClr val="tx1"/>
                          </a:solidFill>
                          <a:latin typeface="Segoe UI" panose="020B0502040204020203" pitchFamily="34" charset="0"/>
                          <a:cs typeface="Segoe UI" panose="020B0502040204020203" pitchFamily="34" charset="0"/>
                        </a:rPr>
                        <a:t>HXBypass2, FWP2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a:solidFill>
                            <a:schemeClr val="tx1"/>
                          </a:solidFill>
                          <a:latin typeface="Segoe UI" panose="020B0502040204020203" pitchFamily="34" charset="0"/>
                          <a:cs typeface="Segoe UI" panose="020B0502040204020203" pitchFamily="34" charset="0"/>
                        </a:rPr>
                        <a:t>Discrete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4346">
                <a:tc>
                  <a:txBody>
                    <a:bodyPr/>
                    <a:lstStyle/>
                    <a:p>
                      <a:pPr>
                        <a:buNone/>
                      </a:pPr>
                      <a:r>
                        <a:rPr lang="en" sz="1400" b="0" i="0">
                          <a:solidFill>
                            <a:schemeClr val="tx1"/>
                          </a:solidFill>
                          <a:latin typeface="Segoe UI" panose="020B0502040204020203" pitchFamily="34" charset="0"/>
                          <a:cs typeface="Segoe UI" panose="020B0502040204020203" pitchFamily="34" charset="0"/>
                        </a:rPr>
                        <a:t>Steam to Turbine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a:solidFill>
                            <a:schemeClr val="tx1"/>
                          </a:solidFill>
                          <a:latin typeface="Segoe UI" panose="020B0502040204020203" pitchFamily="34" charset="0"/>
                          <a:cs typeface="Segoe UI" panose="020B0502040204020203" pitchFamily="34" charset="0"/>
                        </a:rPr>
                        <a:t>Turbine control valve 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ko-KR" sz="1400" b="0" i="0">
                          <a:solidFill>
                            <a:schemeClr val="tx1"/>
                          </a:solidFill>
                          <a:latin typeface="Segoe UI" panose="020B0502040204020203" pitchFamily="34" charset="0"/>
                          <a:cs typeface="Segoe UI" panose="020B0502040204020203"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ko-KR" sz="1400" b="0" i="0">
                          <a:solidFill>
                            <a:schemeClr val="tx1"/>
                          </a:solidFill>
                          <a:latin typeface="Segoe UI" panose="020B0502040204020203" pitchFamily="34" charset="0"/>
                          <a:cs typeface="Segoe UI" panose="020B0502040204020203" pitchFamily="34" charset="0"/>
                        </a:rPr>
                        <a:t>[64, 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a:solidFill>
                            <a:schemeClr val="tx1"/>
                          </a:solidFill>
                          <a:latin typeface="Segoe UI" panose="020B0502040204020203" pitchFamily="34" charset="0"/>
                          <a:cs typeface="Segoe UI" panose="020B0502040204020203" pitchFamily="34" charset="0"/>
                        </a:rPr>
                        <a:t>MSSV09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a:solidFill>
                            <a:schemeClr val="tx1"/>
                          </a:solidFill>
                          <a:latin typeface="Segoe UI" panose="020B0502040204020203" pitchFamily="34" charset="0"/>
                          <a:cs typeface="Segoe UI" panose="020B0502040204020203" pitchFamily="34" charset="0"/>
                        </a:rPr>
                        <a:t>Discrete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4346">
                <a:tc>
                  <a:txBody>
                    <a:bodyPr/>
                    <a:lstStyle/>
                    <a:p>
                      <a:pPr>
                        <a:buNone/>
                      </a:pPr>
                      <a:r>
                        <a:rPr lang="en" sz="1400" b="0" i="0">
                          <a:solidFill>
                            <a:schemeClr val="tx1"/>
                          </a:solidFill>
                          <a:latin typeface="Segoe UI" panose="020B0502040204020203" pitchFamily="34" charset="0"/>
                          <a:cs typeface="Segoe UI" panose="020B0502040204020203" pitchFamily="34" charset="0"/>
                        </a:rPr>
                        <a:t>Steam to Condenser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dirty="0">
                          <a:solidFill>
                            <a:schemeClr val="tx1"/>
                          </a:solidFill>
                          <a:latin typeface="Segoe UI" panose="020B0502040204020203" pitchFamily="34" charset="0"/>
                          <a:cs typeface="Segoe UI" panose="020B0502040204020203" pitchFamily="34" charset="0"/>
                        </a:rPr>
                        <a:t>Condenser control valve control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ko-KR" sz="1400" b="0" i="0">
                          <a:solidFill>
                            <a:schemeClr val="tx1"/>
                          </a:solidFill>
                          <a:latin typeface="Segoe UI" panose="020B0502040204020203" pitchFamily="34" charset="0"/>
                          <a:cs typeface="Segoe UI" panose="020B0502040204020203"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ltLang="ko-KR" sz="1400" b="0" i="0">
                          <a:solidFill>
                            <a:schemeClr val="tx1"/>
                          </a:solidFill>
                          <a:latin typeface="Segoe UI" panose="020B0502040204020203" pitchFamily="34" charset="0"/>
                          <a:cs typeface="Segoe UI" panose="020B0502040204020203" pitchFamily="34" charset="0"/>
                        </a:rPr>
                        <a:t>[64, 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a:solidFill>
                            <a:schemeClr val="tx1"/>
                          </a:solidFill>
                          <a:latin typeface="Segoe UI" panose="020B0502040204020203" pitchFamily="34" charset="0"/>
                          <a:cs typeface="Segoe UI" panose="020B0502040204020203" pitchFamily="34" charset="0"/>
                        </a:rPr>
                        <a:t>MSSV07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 sz="1400" b="0" i="0" dirty="0">
                          <a:solidFill>
                            <a:schemeClr val="tx1"/>
                          </a:solidFill>
                          <a:latin typeface="Segoe UI" panose="020B0502040204020203" pitchFamily="34" charset="0"/>
                          <a:cs typeface="Segoe UI" panose="020B0502040204020203" pitchFamily="34" charset="0"/>
                        </a:rPr>
                        <a:t>Discrete (</a:t>
                      </a:r>
                      <a:r>
                        <a:rPr lang="en-US" altLang="ko-KR" sz="1400" b="0" i="0" dirty="0">
                          <a:solidFill>
                            <a:schemeClr val="tx1"/>
                          </a:solidFill>
                          <a:latin typeface="Segoe UI" panose="020B0502040204020203" pitchFamily="34" charset="0"/>
                          <a:cs typeface="Segoe UI" panose="020B0502040204020203" pitchFamily="34" charset="0"/>
                        </a:rPr>
                        <a:t>3)</a:t>
                      </a:r>
                      <a:endParaRPr lang="en" sz="1400" b="0" i="0" dirty="0">
                        <a:solidFill>
                          <a:schemeClr val="tx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35264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8B373-45E6-94A2-717C-FA53A75D98CE}"/>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DB3C10F8-6290-089D-1B2F-B62FBB3E2729}"/>
              </a:ext>
            </a:extLst>
          </p:cNvPr>
          <p:cNvSpPr>
            <a:spLocks noGrp="1"/>
          </p:cNvSpPr>
          <p:nvPr>
            <p:ph type="sldNum" sz="quarter" idx="12"/>
          </p:nvPr>
        </p:nvSpPr>
        <p:spPr/>
        <p:txBody>
          <a:bodyPr/>
          <a:lstStyle/>
          <a:p>
            <a:fld id="{93315963-03A2-4A10-9019-04D551739C5B}" type="slidenum">
              <a:rPr lang="ko-KR" altLang="en-US" smtClean="0"/>
              <a:t>24</a:t>
            </a:fld>
            <a:endParaRPr lang="ko-KR" altLang="en-US" dirty="0"/>
          </a:p>
        </p:txBody>
      </p:sp>
      <p:sp>
        <p:nvSpPr>
          <p:cNvPr id="5" name="내용 개체 틀 2">
            <a:extLst>
              <a:ext uri="{FF2B5EF4-FFF2-40B4-BE49-F238E27FC236}">
                <a16:creationId xmlns:a16="http://schemas.microsoft.com/office/drawing/2014/main" id="{517EF198-FDED-17F5-6990-A70BB55CB193}"/>
              </a:ext>
            </a:extLst>
          </p:cNvPr>
          <p:cNvSpPr>
            <a:spLocks noGrp="1"/>
          </p:cNvSpPr>
          <p:nvPr>
            <p:ph idx="1"/>
          </p:nvPr>
        </p:nvSpPr>
        <p:spPr>
          <a:xfrm>
            <a:off x="542925" y="1208882"/>
            <a:ext cx="11006345" cy="2220118"/>
          </a:xfrm>
        </p:spPr>
        <p:txBody>
          <a:bodyPr>
            <a:normAutofit/>
          </a:bodyPr>
          <a:lstStyle/>
          <a:p>
            <a:r>
              <a:rPr lang="en" altLang="ko-KR" dirty="0">
                <a:latin typeface="Segoe UI Semilight" panose="020B0402040204020203" pitchFamily="34" charset="0"/>
                <a:cs typeface="Segoe UI Semilight" panose="020B0402040204020203" pitchFamily="34" charset="0"/>
              </a:rPr>
              <a:t>Training Results: Convergence over 500k Steps</a:t>
            </a:r>
            <a:endParaRPr lang="en-US" altLang="ko-KR"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 altLang="ko-KR" sz="2000" dirty="0">
                <a:latin typeface="Segoe UI" panose="020B0502040204020203" pitchFamily="34" charset="0"/>
                <a:cs typeface="Segoe UI" panose="020B0502040204020203" pitchFamily="34" charset="0"/>
              </a:rPr>
              <a:t>All six agents reached positive, stable returns over 500,000 training steps</a:t>
            </a:r>
          </a:p>
          <a:p>
            <a:pPr marL="1257300" lvl="2" indent="-342900">
              <a:buFont typeface="Segoe UI Semilight" panose="020B0402040204020203" pitchFamily="34" charset="0"/>
              <a:buChar char="­"/>
            </a:pPr>
            <a:r>
              <a:rPr lang="en" altLang="ko-KR" sz="1800" dirty="0">
                <a:latin typeface="Segoe UI" panose="020B0502040204020203" pitchFamily="34" charset="0"/>
                <a:cs typeface="Segoe UI" panose="020B0502040204020203" pitchFamily="34" charset="0"/>
              </a:rPr>
              <a:t>L4 agents recovered from large negative returns (about −100) to around +85 by suppressing unnecessary actuation</a:t>
            </a:r>
          </a:p>
          <a:p>
            <a:pPr marL="1257300" lvl="2" indent="-342900">
              <a:buFont typeface="Segoe UI Semilight" panose="020B0402040204020203" pitchFamily="34" charset="0"/>
              <a:buChar char="­"/>
            </a:pPr>
            <a:r>
              <a:rPr lang="en" altLang="ko-KR" sz="1800" dirty="0">
                <a:latin typeface="Segoe UI" panose="020B0502040204020203" pitchFamily="34" charset="0"/>
                <a:cs typeface="Segoe UI" panose="020B0502040204020203" pitchFamily="34" charset="0"/>
              </a:rPr>
              <a:t>L3_SG learned setpoint adjustment, and L4_FWCS learned the fault-recovery task</a:t>
            </a:r>
          </a:p>
          <a:p>
            <a:pPr marL="1257300" lvl="2" indent="-342900">
              <a:buFont typeface="Segoe UI Semilight" panose="020B0402040204020203" pitchFamily="34" charset="0"/>
              <a:buChar char="­"/>
            </a:pPr>
            <a:r>
              <a:rPr lang="en" altLang="ko-KR" sz="1800" dirty="0">
                <a:latin typeface="Segoe UI" panose="020B0502040204020203" pitchFamily="34" charset="0"/>
                <a:cs typeface="Segoe UI" panose="020B0502040204020203" pitchFamily="34" charset="0"/>
              </a:rPr>
              <a:t>Entropy coefficient annealed from 0.005 to 0.002 at 300k steps to stabilize the learned policies</a:t>
            </a: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US" altLang="ko-KR" sz="1600" dirty="0">
              <a:latin typeface="Segoe UI" panose="020B0502040204020203" pitchFamily="34" charset="0"/>
              <a:cs typeface="Segoe UI" panose="020B0502040204020203" pitchFamily="34" charset="0"/>
            </a:endParaRPr>
          </a:p>
        </p:txBody>
      </p:sp>
      <p:sp>
        <p:nvSpPr>
          <p:cNvPr id="15" name="제목 1">
            <a:extLst>
              <a:ext uri="{FF2B5EF4-FFF2-40B4-BE49-F238E27FC236}">
                <a16:creationId xmlns:a16="http://schemas.microsoft.com/office/drawing/2014/main" id="{AD4250C5-04DE-E106-0844-726CD9F78F61}"/>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4. Training and Results</a:t>
            </a:r>
            <a:endParaRPr lang="ko-KR" altLang="en-US" sz="3200" dirty="0"/>
          </a:p>
        </p:txBody>
      </p:sp>
      <p:pic>
        <p:nvPicPr>
          <p:cNvPr id="3" name="그림 2">
            <a:extLst>
              <a:ext uri="{FF2B5EF4-FFF2-40B4-BE49-F238E27FC236}">
                <a16:creationId xmlns:a16="http://schemas.microsoft.com/office/drawing/2014/main" id="{2338CE79-C167-1497-FEC7-CEC51D7829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5557" y="3249305"/>
            <a:ext cx="6080883" cy="3328343"/>
          </a:xfrm>
          <a:prstGeom prst="rect">
            <a:avLst/>
          </a:prstGeom>
        </p:spPr>
      </p:pic>
      <p:sp>
        <p:nvSpPr>
          <p:cNvPr id="2" name="TextBox 1">
            <a:extLst>
              <a:ext uri="{FF2B5EF4-FFF2-40B4-BE49-F238E27FC236}">
                <a16:creationId xmlns:a16="http://schemas.microsoft.com/office/drawing/2014/main" id="{FDA7D331-24D4-888D-E891-2AD764A58635}"/>
              </a:ext>
            </a:extLst>
          </p:cNvPr>
          <p:cNvSpPr txBox="1"/>
          <p:nvPr/>
        </p:nvSpPr>
        <p:spPr>
          <a:xfrm>
            <a:off x="4175814" y="6397952"/>
            <a:ext cx="3840371" cy="261610"/>
          </a:xfrm>
          <a:prstGeom prst="rect">
            <a:avLst/>
          </a:prstGeom>
          <a:noFill/>
        </p:spPr>
        <p:txBody>
          <a:bodyPr wrap="square" rtlCol="0">
            <a:spAutoFit/>
          </a:bodyPr>
          <a:lstStyle/>
          <a:p>
            <a:pPr algn="ctr"/>
            <a:r>
              <a:rPr lang="ko-KR" altLang="ko-KR" sz="1100" dirty="0" err="1"/>
              <a:t>Per-agent episode return over 500,000 training steps</a:t>
            </a:r>
            <a:endParaRPr lang="ko-KR" altLang="en-US" sz="1100" dirty="0">
              <a:latin typeface="Noto Sans KR" panose="020B0200000000000000" pitchFamily="50" charset="-127"/>
              <a:ea typeface="Noto Sans KR" panose="020B0200000000000000" pitchFamily="50" charset="-127"/>
            </a:endParaRPr>
          </a:p>
        </p:txBody>
      </p:sp>
    </p:spTree>
    <p:extLst>
      <p:ext uri="{BB962C8B-B14F-4D97-AF65-F5344CB8AC3E}">
        <p14:creationId xmlns:p14="http://schemas.microsoft.com/office/powerpoint/2010/main" val="2985950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8B373-45E6-94A2-717C-FA53A75D98CE}"/>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DB3C10F8-6290-089D-1B2F-B62FBB3E2729}"/>
              </a:ext>
            </a:extLst>
          </p:cNvPr>
          <p:cNvSpPr>
            <a:spLocks noGrp="1"/>
          </p:cNvSpPr>
          <p:nvPr>
            <p:ph type="sldNum" sz="quarter" idx="12"/>
          </p:nvPr>
        </p:nvSpPr>
        <p:spPr/>
        <p:txBody>
          <a:bodyPr/>
          <a:lstStyle/>
          <a:p>
            <a:fld id="{93315963-03A2-4A10-9019-04D551739C5B}" type="slidenum">
              <a:rPr lang="ko-KR" altLang="en-US" smtClean="0"/>
              <a:t>25</a:t>
            </a:fld>
            <a:endParaRPr lang="ko-KR" altLang="en-US" dirty="0"/>
          </a:p>
        </p:txBody>
      </p:sp>
      <p:sp>
        <p:nvSpPr>
          <p:cNvPr id="5" name="내용 개체 틀 2">
            <a:extLst>
              <a:ext uri="{FF2B5EF4-FFF2-40B4-BE49-F238E27FC236}">
                <a16:creationId xmlns:a16="http://schemas.microsoft.com/office/drawing/2014/main" id="{517EF198-FDED-17F5-6990-A70BB55CB193}"/>
              </a:ext>
            </a:extLst>
          </p:cNvPr>
          <p:cNvSpPr>
            <a:spLocks noGrp="1"/>
          </p:cNvSpPr>
          <p:nvPr>
            <p:ph idx="1"/>
          </p:nvPr>
        </p:nvSpPr>
        <p:spPr>
          <a:xfrm>
            <a:off x="542925" y="1208882"/>
            <a:ext cx="11006345" cy="2220118"/>
          </a:xfrm>
        </p:spPr>
        <p:txBody>
          <a:bodyPr>
            <a:normAutofit/>
          </a:bodyPr>
          <a:lstStyle/>
          <a:p>
            <a:r>
              <a:rPr lang="en" altLang="ko-KR" dirty="0">
                <a:latin typeface="Segoe UI Semilight" panose="020B0402040204020203" pitchFamily="34" charset="0"/>
                <a:cs typeface="Segoe UI Semilight" panose="020B0402040204020203" pitchFamily="34" charset="0"/>
              </a:rPr>
              <a:t>FWCS Policy Evolution during Training</a:t>
            </a:r>
            <a:endParaRPr lang="en-US" altLang="ko-KR"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 altLang="ko-KR" sz="2000" dirty="0">
                <a:latin typeface="Segoe UI" panose="020B0502040204020203" pitchFamily="34" charset="0"/>
                <a:cs typeface="Segoe UI" panose="020B0502040204020203" pitchFamily="34" charset="0"/>
              </a:rPr>
              <a:t>The FWCS agent learned to press less, and to press at the right time</a:t>
            </a:r>
          </a:p>
          <a:p>
            <a:pPr marL="1257300" lvl="2" indent="-342900">
              <a:buFont typeface="Segoe UI Semilight" panose="020B0402040204020203" pitchFamily="34" charset="0"/>
              <a:buChar char="­"/>
            </a:pPr>
            <a:r>
              <a:rPr lang="en" altLang="ko-KR" sz="1800" dirty="0">
                <a:latin typeface="Segoe UI" panose="020B0502040204020203" pitchFamily="34" charset="0"/>
                <a:cs typeface="Segoe UI" panose="020B0502040204020203" pitchFamily="34" charset="0"/>
              </a:rPr>
              <a:t>Unnecessary bypass actuation decreased from about 27 percent to 9 percent of steps</a:t>
            </a:r>
          </a:p>
          <a:p>
            <a:pPr marL="1257300" lvl="2" indent="-342900">
              <a:buFont typeface="Segoe UI Semilight" panose="020B0402040204020203" pitchFamily="34" charset="0"/>
              <a:buChar char="­"/>
            </a:pPr>
            <a:r>
              <a:rPr lang="en" altLang="ko-KR" sz="1800" dirty="0">
                <a:latin typeface="Segoe UI" panose="020B0502040204020203" pitchFamily="34" charset="0"/>
                <a:cs typeface="Segoe UI" panose="020B0502040204020203" pitchFamily="34" charset="0"/>
              </a:rPr>
              <a:t>Timed HX recovery, rewarded with a +5 bonus, rose from zero to about 10 percent of HX episodes</a:t>
            </a: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US" altLang="ko-KR" sz="1600" dirty="0">
              <a:latin typeface="Segoe UI" panose="020B0502040204020203" pitchFamily="34" charset="0"/>
              <a:cs typeface="Segoe UI" panose="020B0502040204020203" pitchFamily="34" charset="0"/>
            </a:endParaRPr>
          </a:p>
        </p:txBody>
      </p:sp>
      <p:sp>
        <p:nvSpPr>
          <p:cNvPr id="15" name="제목 1">
            <a:extLst>
              <a:ext uri="{FF2B5EF4-FFF2-40B4-BE49-F238E27FC236}">
                <a16:creationId xmlns:a16="http://schemas.microsoft.com/office/drawing/2014/main" id="{AD4250C5-04DE-E106-0844-726CD9F78F61}"/>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4. Training and Results</a:t>
            </a:r>
            <a:endParaRPr lang="ko-KR" altLang="en-US" sz="3200" dirty="0"/>
          </a:p>
        </p:txBody>
      </p:sp>
      <p:pic>
        <p:nvPicPr>
          <p:cNvPr id="3" name="그림 2">
            <a:extLst>
              <a:ext uri="{FF2B5EF4-FFF2-40B4-BE49-F238E27FC236}">
                <a16:creationId xmlns:a16="http://schemas.microsoft.com/office/drawing/2014/main" id="{2338CE79-C167-1497-FEC7-CEC51D7829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6858" y="3017520"/>
            <a:ext cx="5879592" cy="2844505"/>
          </a:xfrm>
          <a:prstGeom prst="rect">
            <a:avLst/>
          </a:prstGeom>
        </p:spPr>
      </p:pic>
      <p:sp>
        <p:nvSpPr>
          <p:cNvPr id="2" name="TextBox 1">
            <a:extLst>
              <a:ext uri="{FF2B5EF4-FFF2-40B4-BE49-F238E27FC236}">
                <a16:creationId xmlns:a16="http://schemas.microsoft.com/office/drawing/2014/main" id="{FDA7D331-24D4-888D-E891-2AD764A58635}"/>
              </a:ext>
            </a:extLst>
          </p:cNvPr>
          <p:cNvSpPr txBox="1"/>
          <p:nvPr/>
        </p:nvSpPr>
        <p:spPr>
          <a:xfrm>
            <a:off x="3897657" y="5916198"/>
            <a:ext cx="4396685" cy="261610"/>
          </a:xfrm>
          <a:prstGeom prst="rect">
            <a:avLst/>
          </a:prstGeom>
          <a:noFill/>
        </p:spPr>
        <p:txBody>
          <a:bodyPr wrap="square" rtlCol="0">
            <a:spAutoFit/>
          </a:bodyPr>
          <a:lstStyle/>
          <a:p>
            <a:pPr algn="ctr"/>
            <a:r>
              <a:rPr lang="ko-KR" altLang="ko-KR" sz="1100" dirty="0" err="1"/>
              <a:t>Bypass press rate and timed HX recovery rate during training</a:t>
            </a:r>
            <a:endParaRPr lang="ko-KR" altLang="en-US" sz="1100" dirty="0">
              <a:latin typeface="Noto Sans KR" panose="020B0200000000000000" pitchFamily="50" charset="-127"/>
              <a:ea typeface="Noto Sans KR" panose="020B0200000000000000" pitchFamily="50" charset="-127"/>
            </a:endParaRPr>
          </a:p>
        </p:txBody>
      </p:sp>
    </p:spTree>
    <p:extLst>
      <p:ext uri="{BB962C8B-B14F-4D97-AF65-F5344CB8AC3E}">
        <p14:creationId xmlns:p14="http://schemas.microsoft.com/office/powerpoint/2010/main" val="2985950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D3C07-71B1-1F1E-6706-396B33752809}"/>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363AB5D9-CFEA-C90D-0F95-29F57D24EFE1}"/>
              </a:ext>
            </a:extLst>
          </p:cNvPr>
          <p:cNvSpPr>
            <a:spLocks noGrp="1"/>
          </p:cNvSpPr>
          <p:nvPr>
            <p:ph type="sldNum" sz="quarter" idx="12"/>
          </p:nvPr>
        </p:nvSpPr>
        <p:spPr/>
        <p:txBody>
          <a:bodyPr/>
          <a:lstStyle/>
          <a:p>
            <a:fld id="{93315963-03A2-4A10-9019-04D551739C5B}" type="slidenum">
              <a:rPr lang="ko-KR" altLang="en-US" smtClean="0"/>
              <a:t>26</a:t>
            </a:fld>
            <a:endParaRPr lang="ko-KR" altLang="en-US" dirty="0"/>
          </a:p>
        </p:txBody>
      </p:sp>
      <p:sp>
        <p:nvSpPr>
          <p:cNvPr id="5" name="내용 개체 틀 2">
            <a:extLst>
              <a:ext uri="{FF2B5EF4-FFF2-40B4-BE49-F238E27FC236}">
                <a16:creationId xmlns:a16="http://schemas.microsoft.com/office/drawing/2014/main" id="{7BE8B5A3-F253-AE6C-12BC-1EA0D49E5D44}"/>
              </a:ext>
            </a:extLst>
          </p:cNvPr>
          <p:cNvSpPr>
            <a:spLocks noGrp="1"/>
          </p:cNvSpPr>
          <p:nvPr>
            <p:ph idx="1"/>
          </p:nvPr>
        </p:nvSpPr>
        <p:spPr>
          <a:xfrm>
            <a:off x="542925" y="1208881"/>
            <a:ext cx="9107971" cy="2336527"/>
          </a:xfrm>
        </p:spPr>
        <p:txBody>
          <a:bodyPr>
            <a:normAutofit fontScale="92500" lnSpcReduction="10000"/>
          </a:bodyPr>
          <a:lstStyle/>
          <a:p>
            <a:r>
              <a:rPr lang="en" altLang="ko-KR" dirty="0">
                <a:latin typeface="Segoe UI Semilight" panose="020B0402040204020203" pitchFamily="34" charset="0"/>
                <a:cs typeface="Segoe UI Semilight" panose="020B0402040204020203" pitchFamily="34" charset="0"/>
              </a:rPr>
              <a:t>Autonomous Recovery vs. No-Action Baseline</a:t>
            </a:r>
            <a:endParaRPr lang="en-US" altLang="ko-KR"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 altLang="ko-KR" sz="2000" dirty="0">
                <a:latin typeface="Segoe UI" panose="020B0502040204020203" pitchFamily="34" charset="0"/>
                <a:cs typeface="Segoe UI" panose="020B0502040204020203" pitchFamily="34" charset="0"/>
              </a:rPr>
              <a:t>FW Pump Performance Reduction</a:t>
            </a: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r>
              <a:rPr lang="en" altLang="ko-KR" sz="1800" dirty="0">
                <a:latin typeface="Segoe UI" panose="020B0502040204020203" pitchFamily="34" charset="0"/>
                <a:cs typeface="Segoe UI" panose="020B0502040204020203" pitchFamily="34" charset="0"/>
              </a:rPr>
              <a:t>A single pump start command is issued 3 seconds after the fault, with no other action </a:t>
            </a:r>
          </a:p>
          <a:p>
            <a:pPr marL="1257300" lvl="2" indent="-342900">
              <a:buFont typeface="Segoe UI Semilight" panose="020B0402040204020203" pitchFamily="34" charset="0"/>
              <a:buChar char="­"/>
            </a:pPr>
            <a:r>
              <a:rPr lang="en" altLang="ko-KR" sz="1800" dirty="0">
                <a:latin typeface="Segoe UI" panose="020B0502040204020203" pitchFamily="34" charset="0"/>
                <a:cs typeface="Segoe UI" panose="020B0502040204020203" pitchFamily="34" charset="0"/>
              </a:rPr>
              <a:t>Feedwater flow returns to the normal range, while the no-action baseline ends in a reactor trip</a:t>
            </a:r>
          </a:p>
          <a:p>
            <a:pPr lvl="1">
              <a:lnSpc>
                <a:spcPct val="100000"/>
              </a:lnSpc>
              <a:buClr>
                <a:srgbClr val="4472C4">
                  <a:lumMod val="50000"/>
                </a:srgbClr>
              </a:buClr>
              <a:buFont typeface="Arial" panose="020B0604020202020204" pitchFamily="34" charset="0"/>
              <a:buChar char="•"/>
              <a:defRPr/>
            </a:pPr>
            <a:r>
              <a:rPr lang="en" altLang="ko-KR" sz="2000" dirty="0">
                <a:solidFill>
                  <a:prstClr val="black"/>
                </a:solidFill>
                <a:latin typeface="Segoe UI" panose="020B0502040204020203" pitchFamily="34" charset="0"/>
                <a:cs typeface="Segoe UI" panose="020B0502040204020203" pitchFamily="34" charset="0"/>
              </a:rPr>
              <a:t>HX Tube Rupture</a:t>
            </a:r>
          </a:p>
          <a:p>
            <a:pPr marL="1257300" lvl="2" indent="-342900">
              <a:buClr>
                <a:srgbClr val="4472C4">
                  <a:lumMod val="50000"/>
                </a:srgbClr>
              </a:buClr>
              <a:buFont typeface="Segoe UI Semilight" panose="020B0402040204020203" pitchFamily="34" charset="0"/>
              <a:buChar char="­"/>
              <a:defRPr/>
            </a:pPr>
            <a:r>
              <a:rPr kumimoji="0" lang="en" altLang="ko-KR" sz="1800" b="0" i="0" u="none" strike="noStrike" kern="1200" cap="none" spc="0" normalizeH="0" baseline="0" noProof="0" dirty="0">
                <a:ln>
                  <a:noFill/>
                </a:ln>
                <a:solidFill>
                  <a:prstClr val="black"/>
                </a:solidFill>
                <a:effectLst/>
                <a:uLnTx/>
                <a:uFillTx/>
                <a:latin typeface="Segoe UI" panose="020B0502040204020203" pitchFamily="34" charset="0"/>
                <a:ea typeface="HY그래픽M" panose="02030600000101010101" pitchFamily="18" charset="-127"/>
                <a:cs typeface="Segoe UI" panose="020B0502040204020203" pitchFamily="34" charset="0"/>
              </a:rPr>
              <a:t>Bypass realignment keeps the plant online </a:t>
            </a:r>
            <a:endParaRPr lang="en" altLang="ko-KR" sz="1800" dirty="0">
              <a:solidFill>
                <a:prstClr val="black"/>
              </a:solidFill>
              <a:latin typeface="Segoe UI" panose="020B0502040204020203" pitchFamily="34" charset="0"/>
              <a:cs typeface="Segoe UI" panose="020B0502040204020203" pitchFamily="34" charset="0"/>
            </a:endParaRPr>
          </a:p>
          <a:p>
            <a:pPr marL="1257300" lvl="2" indent="-342900">
              <a:buClr>
                <a:srgbClr val="4472C4">
                  <a:lumMod val="50000"/>
                </a:srgbClr>
              </a:buClr>
              <a:buFont typeface="Segoe UI Semilight" panose="020B0402040204020203" pitchFamily="34" charset="0"/>
              <a:buChar char="­"/>
              <a:defRPr/>
            </a:pPr>
            <a:endParaRPr kumimoji="0" lang="en" altLang="ko-KR" sz="1800" b="0" i="0" u="none" strike="noStrike" kern="1200" cap="none" spc="0" normalizeH="0" baseline="0" noProof="0" dirty="0">
              <a:ln>
                <a:noFill/>
              </a:ln>
              <a:solidFill>
                <a:prstClr val="black"/>
              </a:solidFill>
              <a:effectLst/>
              <a:uLnTx/>
              <a:uFillTx/>
              <a:latin typeface="Segoe UI" panose="020B0502040204020203" pitchFamily="34" charset="0"/>
              <a:ea typeface="HY그래픽M" panose="02030600000101010101" pitchFamily="18" charset="-127"/>
              <a:cs typeface="Segoe UI" panose="020B0502040204020203" pitchFamily="34" charset="0"/>
            </a:endParaRPr>
          </a:p>
          <a:p>
            <a:pPr lvl="1">
              <a:lnSpc>
                <a:spcPct val="100000"/>
              </a:lnSpc>
              <a:buClr>
                <a:srgbClr val="4472C4">
                  <a:lumMod val="50000"/>
                </a:srgbClr>
              </a:buClr>
              <a:buFont typeface="Arial" panose="020B0604020202020204" pitchFamily="34" charset="0"/>
              <a:buChar char="•"/>
              <a:defRPr/>
            </a:pPr>
            <a:endParaRPr lang="en" altLang="ko-KR" sz="2000" dirty="0">
              <a:solidFill>
                <a:prstClr val="black"/>
              </a:solidFill>
              <a:latin typeface="Segoe UI" panose="020B0502040204020203" pitchFamily="34" charset="0"/>
              <a:cs typeface="Segoe UI" panose="020B0502040204020203" pitchFamily="34" charset="0"/>
            </a:endParaRPr>
          </a:p>
          <a:p>
            <a:pPr lvl="1">
              <a:lnSpc>
                <a:spcPct val="100000"/>
              </a:lnSpc>
              <a:buClr>
                <a:srgbClr val="4472C4">
                  <a:lumMod val="50000"/>
                </a:srgbClr>
              </a:buClr>
              <a:buFont typeface="Arial" panose="020B0604020202020204" pitchFamily="34" charset="0"/>
              <a:buChar char="•"/>
              <a:defRPr/>
            </a:pPr>
            <a:endParaRPr kumimoji="0" lang="en" altLang="ko-KR" sz="2000" b="0" i="0" u="none" strike="noStrike" kern="1200" cap="none" spc="0" normalizeH="0" baseline="0" noProof="0" dirty="0">
              <a:ln>
                <a:noFill/>
              </a:ln>
              <a:solidFill>
                <a:prstClr val="black"/>
              </a:solidFill>
              <a:effectLst/>
              <a:uLnTx/>
              <a:uFillTx/>
              <a:latin typeface="Segoe UI" panose="020B0502040204020203" pitchFamily="34" charset="0"/>
              <a:ea typeface="HY그래픽M" panose="02030600000101010101" pitchFamily="18" charset="-127"/>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US" altLang="ko-KR" sz="1600" dirty="0">
              <a:latin typeface="Segoe UI" panose="020B0502040204020203" pitchFamily="34" charset="0"/>
              <a:cs typeface="Segoe UI" panose="020B0502040204020203" pitchFamily="34" charset="0"/>
            </a:endParaRPr>
          </a:p>
        </p:txBody>
      </p:sp>
      <p:sp>
        <p:nvSpPr>
          <p:cNvPr id="15" name="제목 1">
            <a:extLst>
              <a:ext uri="{FF2B5EF4-FFF2-40B4-BE49-F238E27FC236}">
                <a16:creationId xmlns:a16="http://schemas.microsoft.com/office/drawing/2014/main" id="{0A49C148-F881-DE14-A3EA-A26AF6BD9ED2}"/>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4. Training and Results</a:t>
            </a:r>
            <a:endParaRPr lang="ko-KR" altLang="en-US" sz="3200" dirty="0"/>
          </a:p>
        </p:txBody>
      </p:sp>
      <p:pic>
        <p:nvPicPr>
          <p:cNvPr id="2" name="그림 1">
            <a:extLst>
              <a:ext uri="{FF2B5EF4-FFF2-40B4-BE49-F238E27FC236}">
                <a16:creationId xmlns:a16="http://schemas.microsoft.com/office/drawing/2014/main" id="{62FAAEE0-D96C-E572-595A-315D00BEFEC1}"/>
              </a:ext>
            </a:extLst>
          </p:cNvPr>
          <p:cNvPicPr>
            <a:picLocks noChangeAspect="1"/>
          </p:cNvPicPr>
          <p:nvPr/>
        </p:nvPicPr>
        <p:blipFill>
          <a:blip r:embed="rId3"/>
          <a:stretch>
            <a:fillRect/>
          </a:stretch>
        </p:blipFill>
        <p:spPr>
          <a:xfrm>
            <a:off x="787400" y="3704903"/>
            <a:ext cx="5171243" cy="3054485"/>
          </a:xfrm>
          <a:prstGeom prst="rect">
            <a:avLst/>
          </a:prstGeom>
        </p:spPr>
      </p:pic>
      <p:pic>
        <p:nvPicPr>
          <p:cNvPr id="6" name="그림 5">
            <a:extLst>
              <a:ext uri="{FF2B5EF4-FFF2-40B4-BE49-F238E27FC236}">
                <a16:creationId xmlns:a16="http://schemas.microsoft.com/office/drawing/2014/main" id="{C2D7CA4E-A1C4-73F6-CD87-0DD919B573EC}"/>
              </a:ext>
            </a:extLst>
          </p:cNvPr>
          <p:cNvPicPr>
            <a:picLocks noChangeAspect="1"/>
          </p:cNvPicPr>
          <p:nvPr/>
        </p:nvPicPr>
        <p:blipFill>
          <a:blip r:embed="rId4"/>
          <a:stretch>
            <a:fillRect/>
          </a:stretch>
        </p:blipFill>
        <p:spPr>
          <a:xfrm>
            <a:off x="6096000" y="3704902"/>
            <a:ext cx="5118100" cy="3124603"/>
          </a:xfrm>
          <a:prstGeom prst="rect">
            <a:avLst/>
          </a:prstGeom>
        </p:spPr>
      </p:pic>
      <p:grpSp>
        <p:nvGrpSpPr>
          <p:cNvPr id="3" name="그룹 2">
            <a:extLst>
              <a:ext uri="{FF2B5EF4-FFF2-40B4-BE49-F238E27FC236}">
                <a16:creationId xmlns:a16="http://schemas.microsoft.com/office/drawing/2014/main" id="{17D52E79-4B94-8CAD-066C-A68E039B23DD}"/>
              </a:ext>
            </a:extLst>
          </p:cNvPr>
          <p:cNvGrpSpPr/>
          <p:nvPr/>
        </p:nvGrpSpPr>
        <p:grpSpPr>
          <a:xfrm>
            <a:off x="7048501" y="2590800"/>
            <a:ext cx="4696372" cy="1034355"/>
            <a:chOff x="7556919" y="2366348"/>
            <a:chExt cx="4187953" cy="1258807"/>
          </a:xfrm>
        </p:grpSpPr>
        <p:pic>
          <p:nvPicPr>
            <p:cNvPr id="7" name="그림 6">
              <a:extLst>
                <a:ext uri="{FF2B5EF4-FFF2-40B4-BE49-F238E27FC236}">
                  <a16:creationId xmlns:a16="http://schemas.microsoft.com/office/drawing/2014/main" id="{D57CCA0F-19C6-9B48-AB78-212145B94334}"/>
                </a:ext>
              </a:extLst>
            </p:cNvPr>
            <p:cNvPicPr>
              <a:picLocks noChangeAspect="1"/>
            </p:cNvPicPr>
            <p:nvPr/>
          </p:nvPicPr>
          <p:blipFill>
            <a:blip r:embed="rId5"/>
            <a:stretch>
              <a:fillRect/>
            </a:stretch>
          </p:blipFill>
          <p:spPr>
            <a:xfrm>
              <a:off x="7556919" y="2366348"/>
              <a:ext cx="4187953" cy="1258807"/>
            </a:xfrm>
            <a:prstGeom prst="rect">
              <a:avLst/>
            </a:prstGeom>
          </p:spPr>
        </p:pic>
        <p:sp>
          <p:nvSpPr>
            <p:cNvPr id="8" name="직사각형 7">
              <a:extLst>
                <a:ext uri="{FF2B5EF4-FFF2-40B4-BE49-F238E27FC236}">
                  <a16:creationId xmlns:a16="http://schemas.microsoft.com/office/drawing/2014/main" id="{5AC3789D-727E-A260-E760-4C9186E7446C}"/>
                </a:ext>
              </a:extLst>
            </p:cNvPr>
            <p:cNvSpPr/>
            <p:nvPr/>
          </p:nvSpPr>
          <p:spPr>
            <a:xfrm>
              <a:off x="10118035" y="3289852"/>
              <a:ext cx="487017" cy="282794"/>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9" name="직사각형 8">
              <a:extLst>
                <a:ext uri="{FF2B5EF4-FFF2-40B4-BE49-F238E27FC236}">
                  <a16:creationId xmlns:a16="http://schemas.microsoft.com/office/drawing/2014/main" id="{6AF01997-29A4-22FB-03F8-D6560355198D}"/>
                </a:ext>
              </a:extLst>
            </p:cNvPr>
            <p:cNvSpPr/>
            <p:nvPr/>
          </p:nvSpPr>
          <p:spPr>
            <a:xfrm>
              <a:off x="8083826" y="3210339"/>
              <a:ext cx="487017" cy="360058"/>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grpSp>
    </p:spTree>
    <p:extLst>
      <p:ext uri="{BB962C8B-B14F-4D97-AF65-F5344CB8AC3E}">
        <p14:creationId xmlns:p14="http://schemas.microsoft.com/office/powerpoint/2010/main" val="4032524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8B373-45E6-94A2-717C-FA53A75D98CE}"/>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DB3C10F8-6290-089D-1B2F-B62FBB3E2729}"/>
              </a:ext>
            </a:extLst>
          </p:cNvPr>
          <p:cNvSpPr>
            <a:spLocks noGrp="1"/>
          </p:cNvSpPr>
          <p:nvPr>
            <p:ph type="sldNum" sz="quarter" idx="12"/>
          </p:nvPr>
        </p:nvSpPr>
        <p:spPr/>
        <p:txBody>
          <a:bodyPr/>
          <a:lstStyle/>
          <a:p>
            <a:fld id="{93315963-03A2-4A10-9019-04D551739C5B}" type="slidenum">
              <a:rPr lang="ko-KR" altLang="en-US" smtClean="0"/>
              <a:t>27</a:t>
            </a:fld>
            <a:endParaRPr lang="ko-KR" altLang="en-US" dirty="0"/>
          </a:p>
        </p:txBody>
      </p:sp>
      <p:sp>
        <p:nvSpPr>
          <p:cNvPr id="5" name="내용 개체 틀 2">
            <a:extLst>
              <a:ext uri="{FF2B5EF4-FFF2-40B4-BE49-F238E27FC236}">
                <a16:creationId xmlns:a16="http://schemas.microsoft.com/office/drawing/2014/main" id="{517EF198-FDED-17F5-6990-A70BB55CB193}"/>
              </a:ext>
            </a:extLst>
          </p:cNvPr>
          <p:cNvSpPr>
            <a:spLocks noGrp="1"/>
          </p:cNvSpPr>
          <p:nvPr>
            <p:ph idx="1"/>
          </p:nvPr>
        </p:nvSpPr>
        <p:spPr>
          <a:xfrm>
            <a:off x="542925" y="1208882"/>
            <a:ext cx="11006345" cy="1686718"/>
          </a:xfrm>
        </p:spPr>
        <p:txBody>
          <a:bodyPr>
            <a:normAutofit fontScale="92500" lnSpcReduction="20000"/>
          </a:bodyPr>
          <a:lstStyle/>
          <a:p>
            <a:r>
              <a:rPr lang="en" altLang="ko-KR" dirty="0">
                <a:latin typeface="Segoe UI Semilight" panose="020B0402040204020203" pitchFamily="34" charset="0"/>
                <a:cs typeface="Segoe UI Semilight" panose="020B0402040204020203" pitchFamily="34" charset="0"/>
              </a:rPr>
              <a:t>Paired Evaluation on Identical Fault Sequences</a:t>
            </a:r>
            <a:endParaRPr lang="en-US" altLang="ko-KR"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 altLang="ko-KR" sz="2000" dirty="0">
                <a:latin typeface="Segoe UI" panose="020B0502040204020203" pitchFamily="34" charset="0"/>
                <a:cs typeface="Segoe UI" panose="020B0502040204020203" pitchFamily="34" charset="0"/>
              </a:rPr>
              <a:t>Policies were evaluated on identical, seed-paired fault sequences </a:t>
            </a:r>
          </a:p>
          <a:p>
            <a:pPr marL="1257300" lvl="2" indent="-342900">
              <a:buFont typeface="Segoe UI Semilight" panose="020B0402040204020203" pitchFamily="34" charset="0"/>
              <a:buChar char="­"/>
            </a:pPr>
            <a:r>
              <a:rPr lang="en" altLang="ko-KR" sz="1800" dirty="0">
                <a:latin typeface="Segoe UI" panose="020B0502040204020203" pitchFamily="34" charset="0"/>
                <a:cs typeface="Segoe UI" panose="020B0502040204020203" pitchFamily="34" charset="0"/>
              </a:rPr>
              <a:t>Only the trained policy achieves positive returns: 140 for HX tube rupture and 110 for FW pump failure</a:t>
            </a:r>
          </a:p>
          <a:p>
            <a:pPr marL="1257300" lvl="2" indent="-342900">
              <a:buFont typeface="Segoe UI Semilight" panose="020B0402040204020203" pitchFamily="34" charset="0"/>
              <a:buChar char="­"/>
            </a:pPr>
            <a:r>
              <a:rPr lang="en" altLang="ko-KR" sz="1800" dirty="0">
                <a:latin typeface="Segoe UI" panose="020B0502040204020203" pitchFamily="34" charset="0"/>
                <a:cs typeface="Segoe UI" panose="020B0502040204020203" pitchFamily="34" charset="0"/>
              </a:rPr>
              <a:t>The no-action baseline ends in a reactor trip in all 8 paired episodes, with negative returns</a:t>
            </a:r>
          </a:p>
          <a:p>
            <a:pPr marL="1257300" lvl="2" indent="-342900">
              <a:buFont typeface="Segoe UI Semilight" panose="020B0402040204020203" pitchFamily="34" charset="0"/>
              <a:buChar char="­"/>
            </a:pPr>
            <a:r>
              <a:rPr lang="en" altLang="ko-KR" sz="1800" dirty="0">
                <a:latin typeface="Segoe UI" panose="020B0502040204020203" pitchFamily="34" charset="0"/>
                <a:cs typeface="Segoe UI" panose="020B0502040204020203" pitchFamily="34" charset="0"/>
              </a:rPr>
              <a:t>Random actuation avoids some trips but cannot restore the degraded functions</a:t>
            </a: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 altLang="ko-KR" sz="1800" dirty="0">
              <a:latin typeface="Segoe UI" panose="020B0502040204020203" pitchFamily="34" charset="0"/>
              <a:cs typeface="Segoe UI" panose="020B0502040204020203" pitchFamily="34" charset="0"/>
            </a:endParaRPr>
          </a:p>
          <a:p>
            <a:pPr marL="1257300" lvl="2" indent="-342900">
              <a:buFont typeface="Segoe UI Semilight" panose="020B0402040204020203" pitchFamily="34" charset="0"/>
              <a:buChar char="­"/>
            </a:pPr>
            <a:endParaRPr lang="en-US" altLang="ko-KR" sz="1600" dirty="0">
              <a:latin typeface="Segoe UI" panose="020B0502040204020203" pitchFamily="34" charset="0"/>
              <a:cs typeface="Segoe UI" panose="020B0502040204020203" pitchFamily="34" charset="0"/>
            </a:endParaRPr>
          </a:p>
        </p:txBody>
      </p:sp>
      <p:sp>
        <p:nvSpPr>
          <p:cNvPr id="15" name="제목 1">
            <a:extLst>
              <a:ext uri="{FF2B5EF4-FFF2-40B4-BE49-F238E27FC236}">
                <a16:creationId xmlns:a16="http://schemas.microsoft.com/office/drawing/2014/main" id="{AD4250C5-04DE-E106-0844-726CD9F78F61}"/>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4. Training and Results</a:t>
            </a:r>
            <a:endParaRPr lang="ko-KR" altLang="en-US" sz="3200" dirty="0"/>
          </a:p>
        </p:txBody>
      </p:sp>
      <p:pic>
        <p:nvPicPr>
          <p:cNvPr id="3" name="그림 2">
            <a:extLst>
              <a:ext uri="{FF2B5EF4-FFF2-40B4-BE49-F238E27FC236}">
                <a16:creationId xmlns:a16="http://schemas.microsoft.com/office/drawing/2014/main" id="{2338CE79-C167-1497-FEC7-CEC51D7829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6045" y="2781300"/>
            <a:ext cx="6309360" cy="3616652"/>
          </a:xfrm>
          <a:prstGeom prst="rect">
            <a:avLst/>
          </a:prstGeom>
        </p:spPr>
      </p:pic>
      <p:sp>
        <p:nvSpPr>
          <p:cNvPr id="2" name="TextBox 1">
            <a:extLst>
              <a:ext uri="{FF2B5EF4-FFF2-40B4-BE49-F238E27FC236}">
                <a16:creationId xmlns:a16="http://schemas.microsoft.com/office/drawing/2014/main" id="{FDA7D331-24D4-888D-E891-2AD764A58635}"/>
              </a:ext>
            </a:extLst>
          </p:cNvPr>
          <p:cNvSpPr txBox="1"/>
          <p:nvPr/>
        </p:nvSpPr>
        <p:spPr>
          <a:xfrm>
            <a:off x="3505200" y="6397952"/>
            <a:ext cx="4510985" cy="261610"/>
          </a:xfrm>
          <a:prstGeom prst="rect">
            <a:avLst/>
          </a:prstGeom>
          <a:noFill/>
        </p:spPr>
        <p:txBody>
          <a:bodyPr wrap="square" rtlCol="0">
            <a:spAutoFit/>
          </a:bodyPr>
          <a:lstStyle/>
          <a:p>
            <a:pPr algn="ctr"/>
            <a:r>
              <a:rPr lang="ko-KR" altLang="ko-KR" sz="1100" dirty="0" err="1"/>
              <a:t>FWCS episode return, mean of 4 paired episodes per scenario</a:t>
            </a:r>
            <a:endParaRPr lang="ko-KR" altLang="en-US" sz="1100" dirty="0">
              <a:latin typeface="Noto Sans KR" panose="020B0200000000000000" pitchFamily="50" charset="-127"/>
              <a:ea typeface="Noto Sans KR" panose="020B0200000000000000" pitchFamily="50" charset="-127"/>
            </a:endParaRPr>
          </a:p>
        </p:txBody>
      </p:sp>
    </p:spTree>
    <p:extLst>
      <p:ext uri="{BB962C8B-B14F-4D97-AF65-F5344CB8AC3E}">
        <p14:creationId xmlns:p14="http://schemas.microsoft.com/office/powerpoint/2010/main" val="2985950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79D2-B3A0-E75F-4A04-03299FC84BF4}"/>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B4E8E358-8EF6-6420-8FF0-05EAD3000596}"/>
              </a:ext>
            </a:extLst>
          </p:cNvPr>
          <p:cNvSpPr>
            <a:spLocks noGrp="1"/>
          </p:cNvSpPr>
          <p:nvPr>
            <p:ph type="title"/>
          </p:nvPr>
        </p:nvSpPr>
        <p:spPr/>
        <p:txBody>
          <a:bodyPr>
            <a:normAutofit fontScale="90000"/>
          </a:bodyPr>
          <a:lstStyle/>
          <a:p>
            <a:endParaRPr lang="ko-KR" altLang="en-US"/>
          </a:p>
        </p:txBody>
      </p:sp>
      <p:sp>
        <p:nvSpPr>
          <p:cNvPr id="3" name="내용 개체 틀 2">
            <a:extLst>
              <a:ext uri="{FF2B5EF4-FFF2-40B4-BE49-F238E27FC236}">
                <a16:creationId xmlns:a16="http://schemas.microsoft.com/office/drawing/2014/main" id="{772E919B-B26F-7671-1DC1-D088E42FA167}"/>
              </a:ext>
            </a:extLst>
          </p:cNvPr>
          <p:cNvSpPr>
            <a:spLocks noGrp="1"/>
          </p:cNvSpPr>
          <p:nvPr>
            <p:ph idx="1"/>
          </p:nvPr>
        </p:nvSpPr>
        <p:spPr/>
        <p:txBody>
          <a:bodyPr/>
          <a:lstStyle/>
          <a:p>
            <a:endParaRPr lang="ko-KR" altLang="en-US"/>
          </a:p>
        </p:txBody>
      </p:sp>
      <p:sp>
        <p:nvSpPr>
          <p:cNvPr id="4" name="슬라이드 번호 개체 틀 3">
            <a:extLst>
              <a:ext uri="{FF2B5EF4-FFF2-40B4-BE49-F238E27FC236}">
                <a16:creationId xmlns:a16="http://schemas.microsoft.com/office/drawing/2014/main" id="{14C54C23-91AF-088E-FB77-56AB57B32E80}"/>
              </a:ext>
            </a:extLst>
          </p:cNvPr>
          <p:cNvSpPr>
            <a:spLocks noGrp="1"/>
          </p:cNvSpPr>
          <p:nvPr>
            <p:ph type="sldNum" sz="quarter" idx="12"/>
          </p:nvPr>
        </p:nvSpPr>
        <p:spPr/>
        <p:txBody>
          <a:bodyPr/>
          <a:lstStyle/>
          <a:p>
            <a:fld id="{93315963-03A2-4A10-9019-04D551739C5B}" type="slidenum">
              <a:rPr lang="ko-KR" altLang="en-US" smtClean="0"/>
              <a:t>28</a:t>
            </a:fld>
            <a:endParaRPr lang="ko-KR" altLang="en-US"/>
          </a:p>
        </p:txBody>
      </p:sp>
      <p:sp>
        <p:nvSpPr>
          <p:cNvPr id="6" name="직사각형 5">
            <a:extLst>
              <a:ext uri="{FF2B5EF4-FFF2-40B4-BE49-F238E27FC236}">
                <a16:creationId xmlns:a16="http://schemas.microsoft.com/office/drawing/2014/main" id="{5B3FE678-0A24-D704-8937-561C1E28E041}"/>
              </a:ext>
            </a:extLst>
          </p:cNvPr>
          <p:cNvSpPr/>
          <p:nvPr/>
        </p:nvSpPr>
        <p:spPr>
          <a:xfrm>
            <a:off x="0" y="4481"/>
            <a:ext cx="12192000" cy="6858001"/>
          </a:xfrm>
          <a:prstGeom prst="rect">
            <a:avLst/>
          </a:prstGeom>
          <a:solidFill>
            <a:srgbClr val="F7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FC54D8BF-2B89-4AA4-97AB-DF1E4A038F6C}"/>
              </a:ext>
            </a:extLst>
          </p:cNvPr>
          <p:cNvSpPr txBox="1"/>
          <p:nvPr/>
        </p:nvSpPr>
        <p:spPr>
          <a:xfrm>
            <a:off x="1582424" y="2853498"/>
            <a:ext cx="8436601" cy="584775"/>
          </a:xfrm>
          <a:prstGeom prst="rect">
            <a:avLst/>
          </a:prstGeom>
          <a:noFill/>
        </p:spPr>
        <p:txBody>
          <a:bodyPr wrap="square" rtlCol="0">
            <a:spAutoFit/>
          </a:bodyPr>
          <a:lstStyle/>
          <a:p>
            <a:pPr algn="ctr"/>
            <a:r>
              <a:rPr lang="en-US" altLang="ko-KR" sz="3200" dirty="0">
                <a:solidFill>
                  <a:schemeClr val="accent5">
                    <a:lumMod val="50000"/>
                  </a:schemeClr>
                </a:solidFill>
                <a:latin typeface="HY견고딕" panose="02030600000101010101" pitchFamily="18" charset="-127"/>
                <a:ea typeface="HY견고딕" panose="02030600000101010101" pitchFamily="18" charset="-127"/>
              </a:rPr>
              <a:t>5.</a:t>
            </a:r>
            <a:r>
              <a:rPr lang="ko-KR" altLang="en-US" sz="3200" dirty="0">
                <a:solidFill>
                  <a:schemeClr val="accent5">
                    <a:lumMod val="50000"/>
                  </a:schemeClr>
                </a:solidFill>
                <a:latin typeface="HY견고딕" panose="02030600000101010101" pitchFamily="18" charset="-127"/>
                <a:ea typeface="HY견고딕" panose="02030600000101010101" pitchFamily="18" charset="-127"/>
              </a:rPr>
              <a:t> </a:t>
            </a:r>
            <a:r>
              <a:rPr lang="en-US" altLang="ko-KR" sz="3200" dirty="0">
                <a:solidFill>
                  <a:schemeClr val="accent5">
                    <a:lumMod val="50000"/>
                  </a:schemeClr>
                </a:solidFill>
                <a:latin typeface="HY견고딕" panose="02030600000101010101" pitchFamily="18" charset="-127"/>
                <a:ea typeface="HY견고딕" panose="02030600000101010101" pitchFamily="18" charset="-127"/>
              </a:rPr>
              <a:t>Conclusion</a:t>
            </a:r>
            <a:endParaRPr lang="ko-KR" altLang="en-US" sz="3200" dirty="0">
              <a:solidFill>
                <a:schemeClr val="accent5">
                  <a:lumMod val="50000"/>
                </a:schemeClr>
              </a:solidFill>
              <a:latin typeface="HY견고딕" panose="02030600000101010101" pitchFamily="18" charset="-127"/>
              <a:ea typeface="HY견고딕" panose="02030600000101010101" pitchFamily="18" charset="-127"/>
            </a:endParaRPr>
          </a:p>
        </p:txBody>
      </p:sp>
    </p:spTree>
    <p:extLst>
      <p:ext uri="{BB962C8B-B14F-4D97-AF65-F5344CB8AC3E}">
        <p14:creationId xmlns:p14="http://schemas.microsoft.com/office/powerpoint/2010/main" val="286595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98A23-292D-0FFB-2BEC-6E8DE01FA26E}"/>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DCA74382-2CBB-A9B9-7922-35795E2B98AC}"/>
              </a:ext>
            </a:extLst>
          </p:cNvPr>
          <p:cNvSpPr>
            <a:spLocks noGrp="1"/>
          </p:cNvSpPr>
          <p:nvPr>
            <p:ph type="sldNum" sz="quarter" idx="12"/>
          </p:nvPr>
        </p:nvSpPr>
        <p:spPr/>
        <p:txBody>
          <a:bodyPr/>
          <a:lstStyle/>
          <a:p>
            <a:fld id="{93315963-03A2-4A10-9019-04D551739C5B}" type="slidenum">
              <a:rPr lang="ko-KR" altLang="en-US" smtClean="0"/>
              <a:t>29</a:t>
            </a:fld>
            <a:endParaRPr lang="ko-KR" altLang="en-US"/>
          </a:p>
        </p:txBody>
      </p:sp>
      <p:sp>
        <p:nvSpPr>
          <p:cNvPr id="15" name="제목 1">
            <a:extLst>
              <a:ext uri="{FF2B5EF4-FFF2-40B4-BE49-F238E27FC236}">
                <a16:creationId xmlns:a16="http://schemas.microsoft.com/office/drawing/2014/main" id="{09BF1385-5C9B-6B5C-6953-9F08C26AEC32}"/>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5. </a:t>
            </a:r>
            <a:r>
              <a:rPr lang="en-US" altLang="ko-KR" sz="3200" dirty="0">
                <a:solidFill>
                  <a:schemeClr val="tx1">
                    <a:lumMod val="85000"/>
                    <a:lumOff val="15000"/>
                  </a:schemeClr>
                </a:solidFill>
              </a:rPr>
              <a:t>Conclusion</a:t>
            </a:r>
            <a:endParaRPr lang="ko-KR" altLang="en-US" sz="3200" dirty="0"/>
          </a:p>
        </p:txBody>
      </p:sp>
      <p:sp>
        <p:nvSpPr>
          <p:cNvPr id="6" name="내용 개체 틀 2">
            <a:extLst>
              <a:ext uri="{FF2B5EF4-FFF2-40B4-BE49-F238E27FC236}">
                <a16:creationId xmlns:a16="http://schemas.microsoft.com/office/drawing/2014/main" id="{DE461E2B-B2DD-0AE4-DF1F-A3D76C346DCE}"/>
              </a:ext>
            </a:extLst>
          </p:cNvPr>
          <p:cNvSpPr txBox="1">
            <a:spLocks/>
          </p:cNvSpPr>
          <p:nvPr/>
        </p:nvSpPr>
        <p:spPr>
          <a:xfrm>
            <a:off x="542924" y="1301153"/>
            <a:ext cx="9773383" cy="5166520"/>
          </a:xfrm>
          <a:prstGeom prst="rect">
            <a:avLst/>
          </a:prstGeom>
        </p:spPr>
        <p:txBody>
          <a:bodyPr vert="horz" lIns="91440" tIns="45720" rIns="91440" bIns="45720" rtlCol="0">
            <a:normAutofit/>
          </a:bodyPr>
          <a:lstStyle>
            <a:lvl1pPr marL="360000" indent="-360000" algn="l" defTabSz="914400" rtl="0" eaLnBrk="1" latinLnBrk="1" hangingPunct="1">
              <a:lnSpc>
                <a:spcPct val="90000"/>
              </a:lnSpc>
              <a:spcBef>
                <a:spcPts val="1000"/>
              </a:spcBef>
              <a:buClr>
                <a:schemeClr val="accent1">
                  <a:lumMod val="50000"/>
                </a:schemeClr>
              </a:buClr>
              <a:buFont typeface="Wingdings" panose="05000000000000000000" pitchFamily="2" charset="2"/>
              <a:buChar char="v"/>
              <a:defRPr sz="2400" b="1" kern="1200">
                <a:solidFill>
                  <a:schemeClr val="accent1">
                    <a:lumMod val="50000"/>
                  </a:schemeClr>
                </a:solidFill>
                <a:latin typeface="Segoe UI Semibold" panose="020B0702040204020203" pitchFamily="34" charset="0"/>
                <a:ea typeface="맑은 고딕" panose="020B0503020000020004" pitchFamily="50" charset="-127"/>
                <a:cs typeface="Segoe UI Semibold" panose="020B0702040204020203" pitchFamily="34" charset="0"/>
              </a:defRPr>
            </a:lvl1pPr>
            <a:lvl2pPr marL="6858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24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2pPr>
            <a:lvl3pPr marL="11430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20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3pPr>
            <a:lvl4pPr marL="16002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18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4pPr>
            <a:lvl5pPr marL="20574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18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latin typeface="Segoe UI Semilight" panose="020B0402040204020203" pitchFamily="34" charset="0"/>
                <a:cs typeface="Segoe UI Semilight" panose="020B0402040204020203" pitchFamily="34" charset="0"/>
              </a:rPr>
              <a:t>Conclusion</a:t>
            </a:r>
          </a:p>
          <a:p>
            <a:pPr lvl="1">
              <a:lnSpc>
                <a:spcPct val="100000"/>
              </a:lnSpc>
              <a:buFont typeface="Arial" panose="020B0604020202020204" pitchFamily="34" charset="0"/>
              <a:buChar char="•"/>
            </a:pPr>
            <a:r>
              <a:rPr lang="en" altLang="ko-KR" sz="2000" dirty="0">
                <a:latin typeface="Segoe UI Semilight" panose="020B0402040204020203" pitchFamily="34" charset="0"/>
                <a:cs typeface="Segoe UI Semilight" panose="020B0402040204020203" pitchFamily="34" charset="0"/>
              </a:rPr>
              <a:t>Summary of the Proposed Framework</a:t>
            </a:r>
            <a:endParaRPr lang="en-US" altLang="ko-KR" sz="2000" dirty="0">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Proposed a resilient abnormal-operation automation framework for </a:t>
            </a:r>
            <a:r>
              <a:rPr lang="en-US" altLang="ko-KR" sz="1800" dirty="0" err="1">
                <a:latin typeface="Segoe UI Semilight" panose="020B0402040204020203" pitchFamily="34" charset="0"/>
                <a:cs typeface="Segoe UI Semilight" panose="020B0402040204020203" pitchFamily="34" charset="0"/>
              </a:rPr>
              <a:t>iPWR</a:t>
            </a:r>
            <a:r>
              <a:rPr lang="en-US" altLang="ko-KR" sz="1800" dirty="0">
                <a:latin typeface="Segoe UI Semilight" panose="020B0402040204020203" pitchFamily="34" charset="0"/>
                <a:cs typeface="Segoe UI Semilight" panose="020B0402040204020203" pitchFamily="34" charset="0"/>
              </a:rPr>
              <a:t>-based SMRs, integrating a quantitative Abstraction Hierarchy with hierarchical multi-agent reinforcement learning</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The framework follows a diagnosis-independent self-recovery concept, prioritizing the restoration of degraded safety functions over identifying the specific root cause</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AH node formulations served as deviation-detection criteria and reward-design inputs, and agents were trained with APPO across ten parallel </a:t>
            </a:r>
            <a:r>
              <a:rPr lang="en-US" altLang="ko-KR" sz="1800" dirty="0" err="1">
                <a:latin typeface="Segoe UI Semilight" panose="020B0402040204020203" pitchFamily="34" charset="0"/>
                <a:cs typeface="Segoe UI Semilight" panose="020B0402040204020203" pitchFamily="34" charset="0"/>
              </a:rPr>
              <a:t>iPWR</a:t>
            </a:r>
            <a:r>
              <a:rPr lang="en-US" altLang="ko-KR" sz="1800" dirty="0">
                <a:latin typeface="Segoe UI Semilight" panose="020B0402040204020203" pitchFamily="34" charset="0"/>
                <a:cs typeface="Segoe UI Semilight" panose="020B0402040204020203" pitchFamily="34" charset="0"/>
              </a:rPr>
              <a:t> simulator instances</a:t>
            </a:r>
            <a:endParaRPr lang="en-US" altLang="ko-KR"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US" altLang="ko-KR" sz="2000" dirty="0">
                <a:latin typeface="Segoe UI Semilight" panose="020B0402040204020203" pitchFamily="34" charset="0"/>
                <a:cs typeface="Segoe UI Semilight" panose="020B0402040204020203" pitchFamily="34" charset="0"/>
              </a:rPr>
              <a:t>Key Findings</a:t>
            </a:r>
          </a:p>
          <a:p>
            <a:pPr marL="1257300" lvl="2" indent="-342900">
              <a:buClr>
                <a:srgbClr val="4472C4">
                  <a:lumMod val="50000"/>
                </a:srgbClr>
              </a:buClr>
              <a:buFont typeface="Segoe UI Semilight" panose="020B0402040204020203" pitchFamily="34" charset="0"/>
              <a:buChar char="­"/>
              <a:defRPr/>
            </a:pPr>
            <a:r>
              <a:rPr lang="en-US" altLang="ko-KR" sz="1800" dirty="0">
                <a:solidFill>
                  <a:prstClr val="black"/>
                </a:solidFill>
                <a:latin typeface="Segoe UI Semilight" panose="020B0402040204020203" pitchFamily="34" charset="0"/>
                <a:cs typeface="Segoe UI Semilight" panose="020B0402040204020203" pitchFamily="34" charset="0"/>
              </a:rPr>
              <a:t>The six active agents of the steam-generation subsystem converged to positive, stable returns over 500,000 training steps</a:t>
            </a:r>
          </a:p>
          <a:p>
            <a:pPr marL="1257300" lvl="2" indent="-342900">
              <a:buClr>
                <a:srgbClr val="4472C4">
                  <a:lumMod val="50000"/>
                </a:srgbClr>
              </a:buClr>
              <a:buFont typeface="Segoe UI Semilight" panose="020B0402040204020203" pitchFamily="34" charset="0"/>
              <a:buChar char="­"/>
              <a:defRPr/>
            </a:pPr>
            <a:r>
              <a:rPr lang="en-US" altLang="ko-KR" sz="1800" dirty="0">
                <a:solidFill>
                  <a:prstClr val="black"/>
                </a:solidFill>
                <a:latin typeface="Segoe UI Semilight" panose="020B0402040204020203" pitchFamily="34" charset="0"/>
                <a:cs typeface="Segoe UI Semilight" panose="020B0402040204020203" pitchFamily="34" charset="0"/>
              </a:rPr>
              <a:t>Trained agents recovered in both abnormal scenarios — while the no-action baseline tripped in every paired episode — without scenario-specific rules</a:t>
            </a:r>
          </a:p>
          <a:p>
            <a:pPr marL="1257300" lvl="2" indent="-342900">
              <a:buClr>
                <a:srgbClr val="4472C4">
                  <a:lumMod val="50000"/>
                </a:srgbClr>
              </a:buClr>
              <a:buFont typeface="Segoe UI Semilight" panose="020B0402040204020203" pitchFamily="34" charset="0"/>
              <a:buChar char="­"/>
              <a:defRPr/>
            </a:pPr>
            <a:r>
              <a:rPr lang="en-US" altLang="ko-KR" sz="1800" dirty="0">
                <a:solidFill>
                  <a:prstClr val="black"/>
                </a:solidFill>
                <a:latin typeface="Segoe UI Semilight" panose="020B0402040204020203" pitchFamily="34" charset="0"/>
                <a:cs typeface="Segoe UI Semilight" panose="020B0402040204020203" pitchFamily="34" charset="0"/>
              </a:rPr>
              <a:t>The results serve as a preliminary proof of concept on a single subsystem rather than a complete performance demonstration</a:t>
            </a:r>
          </a:p>
          <a:p>
            <a:pPr marL="1257300" lvl="2" indent="-342900">
              <a:buClr>
                <a:srgbClr val="4472C4">
                  <a:lumMod val="50000"/>
                </a:srgbClr>
              </a:buClr>
              <a:buFont typeface="Segoe UI Semilight" panose="020B0402040204020203" pitchFamily="34" charset="0"/>
              <a:buChar char="­"/>
              <a:defRPr/>
            </a:pPr>
            <a:endParaRPr lang="en-US" altLang="ko-KR" sz="1800" dirty="0">
              <a:solidFill>
                <a:prstClr val="black"/>
              </a:solidFill>
              <a:latin typeface="Segoe UI" panose="020B0502040204020203" pitchFamily="34" charset="0"/>
              <a:cs typeface="Segoe UI" panose="020B0502040204020203" pitchFamily="34" charset="0"/>
            </a:endParaRPr>
          </a:p>
          <a:p>
            <a:pPr marL="1257300" lvl="2" indent="-342900">
              <a:buClr>
                <a:srgbClr val="4472C4">
                  <a:lumMod val="50000"/>
                </a:srgbClr>
              </a:buClr>
              <a:buFont typeface="Segoe UI Semilight" panose="020B0402040204020203" pitchFamily="34" charset="0"/>
              <a:buChar char="­"/>
              <a:defRPr/>
            </a:pPr>
            <a:endParaRPr lang="en-US" altLang="ko-KR" sz="1800"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501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90B427A-9809-47A6-8257-F86A85F43E32}"/>
              </a:ext>
            </a:extLst>
          </p:cNvPr>
          <p:cNvSpPr>
            <a:spLocks noGrp="1"/>
          </p:cNvSpPr>
          <p:nvPr>
            <p:ph type="title"/>
          </p:nvPr>
        </p:nvSpPr>
        <p:spPr/>
        <p:txBody>
          <a:bodyPr>
            <a:normAutofit fontScale="90000"/>
          </a:bodyPr>
          <a:lstStyle/>
          <a:p>
            <a:endParaRPr lang="ko-KR" altLang="en-US"/>
          </a:p>
        </p:txBody>
      </p:sp>
      <p:sp>
        <p:nvSpPr>
          <p:cNvPr id="3" name="내용 개체 틀 2">
            <a:extLst>
              <a:ext uri="{FF2B5EF4-FFF2-40B4-BE49-F238E27FC236}">
                <a16:creationId xmlns:a16="http://schemas.microsoft.com/office/drawing/2014/main" id="{3B99A7C0-ABB5-451D-8F0D-3FF69AEFC630}"/>
              </a:ext>
            </a:extLst>
          </p:cNvPr>
          <p:cNvSpPr>
            <a:spLocks noGrp="1"/>
          </p:cNvSpPr>
          <p:nvPr>
            <p:ph idx="1"/>
          </p:nvPr>
        </p:nvSpPr>
        <p:spPr/>
        <p:txBody>
          <a:bodyPr/>
          <a:lstStyle/>
          <a:p>
            <a:endParaRPr lang="ko-KR" altLang="en-US"/>
          </a:p>
        </p:txBody>
      </p:sp>
      <p:sp>
        <p:nvSpPr>
          <p:cNvPr id="4" name="슬라이드 번호 개체 틀 3">
            <a:extLst>
              <a:ext uri="{FF2B5EF4-FFF2-40B4-BE49-F238E27FC236}">
                <a16:creationId xmlns:a16="http://schemas.microsoft.com/office/drawing/2014/main" id="{5CA30BA5-7B06-4BC9-91C5-A52F39A957FA}"/>
              </a:ext>
            </a:extLst>
          </p:cNvPr>
          <p:cNvSpPr>
            <a:spLocks noGrp="1"/>
          </p:cNvSpPr>
          <p:nvPr>
            <p:ph type="sldNum" sz="quarter" idx="12"/>
          </p:nvPr>
        </p:nvSpPr>
        <p:spPr/>
        <p:txBody>
          <a:bodyPr/>
          <a:lstStyle/>
          <a:p>
            <a:fld id="{93315963-03A2-4A10-9019-04D551739C5B}" type="slidenum">
              <a:rPr lang="ko-KR" altLang="en-US" smtClean="0"/>
              <a:t>3</a:t>
            </a:fld>
            <a:endParaRPr lang="ko-KR" altLang="en-US"/>
          </a:p>
        </p:txBody>
      </p:sp>
      <p:sp>
        <p:nvSpPr>
          <p:cNvPr id="6" name="직사각형 5">
            <a:extLst>
              <a:ext uri="{FF2B5EF4-FFF2-40B4-BE49-F238E27FC236}">
                <a16:creationId xmlns:a16="http://schemas.microsoft.com/office/drawing/2014/main" id="{A731A29C-F8F7-45B3-88D9-D89C7C7D0F6E}"/>
              </a:ext>
            </a:extLst>
          </p:cNvPr>
          <p:cNvSpPr/>
          <p:nvPr/>
        </p:nvSpPr>
        <p:spPr>
          <a:xfrm>
            <a:off x="0" y="5751"/>
            <a:ext cx="12192000" cy="6858001"/>
          </a:xfrm>
          <a:prstGeom prst="rect">
            <a:avLst/>
          </a:prstGeom>
          <a:solidFill>
            <a:srgbClr val="F7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F47FE73F-67AD-469C-B3A5-BAD5CC3E8A23}"/>
              </a:ext>
            </a:extLst>
          </p:cNvPr>
          <p:cNvSpPr txBox="1"/>
          <p:nvPr/>
        </p:nvSpPr>
        <p:spPr>
          <a:xfrm>
            <a:off x="3800904" y="3151639"/>
            <a:ext cx="4230575" cy="584775"/>
          </a:xfrm>
          <a:prstGeom prst="rect">
            <a:avLst/>
          </a:prstGeom>
          <a:noFill/>
        </p:spPr>
        <p:txBody>
          <a:bodyPr wrap="square" rtlCol="0">
            <a:spAutoFit/>
          </a:bodyPr>
          <a:lstStyle/>
          <a:p>
            <a:pPr algn="ctr"/>
            <a:r>
              <a:rPr lang="en-US" altLang="ko-KR" sz="3200" dirty="0">
                <a:solidFill>
                  <a:schemeClr val="accent5">
                    <a:lumMod val="50000"/>
                  </a:schemeClr>
                </a:solidFill>
                <a:latin typeface="HY견고딕" panose="02030600000101010101" pitchFamily="18" charset="-127"/>
                <a:ea typeface="HY견고딕" panose="02030600000101010101" pitchFamily="18" charset="-127"/>
              </a:rPr>
              <a:t>1.</a:t>
            </a:r>
            <a:r>
              <a:rPr lang="ko-KR" altLang="en-US" sz="3200" dirty="0">
                <a:solidFill>
                  <a:schemeClr val="accent5">
                    <a:lumMod val="50000"/>
                  </a:schemeClr>
                </a:solidFill>
                <a:latin typeface="HY견고딕" panose="02030600000101010101" pitchFamily="18" charset="-127"/>
                <a:ea typeface="HY견고딕" panose="02030600000101010101" pitchFamily="18" charset="-127"/>
              </a:rPr>
              <a:t> </a:t>
            </a:r>
            <a:r>
              <a:rPr lang="en-US" altLang="ko-KR" sz="3200" dirty="0">
                <a:solidFill>
                  <a:schemeClr val="accent5">
                    <a:lumMod val="50000"/>
                  </a:schemeClr>
                </a:solidFill>
                <a:latin typeface="HY견고딕" panose="02030600000101010101" pitchFamily="18" charset="-127"/>
                <a:ea typeface="HY견고딕" panose="02030600000101010101" pitchFamily="18" charset="-127"/>
              </a:rPr>
              <a:t>Introduction</a:t>
            </a:r>
            <a:endParaRPr lang="ko-KR" altLang="en-US" sz="3200" dirty="0">
              <a:solidFill>
                <a:schemeClr val="accent5">
                  <a:lumMod val="50000"/>
                </a:schemeClr>
              </a:solidFill>
              <a:latin typeface="HY견고딕" panose="02030600000101010101" pitchFamily="18" charset="-127"/>
              <a:ea typeface="HY견고딕" panose="02030600000101010101" pitchFamily="18" charset="-127"/>
            </a:endParaRPr>
          </a:p>
        </p:txBody>
      </p:sp>
    </p:spTree>
    <p:extLst>
      <p:ext uri="{BB962C8B-B14F-4D97-AF65-F5344CB8AC3E}">
        <p14:creationId xmlns:p14="http://schemas.microsoft.com/office/powerpoint/2010/main" val="751275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3810E-5E38-EF3B-E912-0936918F91FE}"/>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0A549F8F-0A8C-EE93-C426-307BD5D1ABFB}"/>
              </a:ext>
            </a:extLst>
          </p:cNvPr>
          <p:cNvSpPr>
            <a:spLocks noGrp="1"/>
          </p:cNvSpPr>
          <p:nvPr>
            <p:ph type="sldNum" sz="quarter" idx="12"/>
          </p:nvPr>
        </p:nvSpPr>
        <p:spPr/>
        <p:txBody>
          <a:bodyPr/>
          <a:lstStyle/>
          <a:p>
            <a:fld id="{93315963-03A2-4A10-9019-04D551739C5B}" type="slidenum">
              <a:rPr lang="ko-KR" altLang="en-US" smtClean="0"/>
              <a:t>30</a:t>
            </a:fld>
            <a:endParaRPr lang="ko-KR" altLang="en-US"/>
          </a:p>
        </p:txBody>
      </p:sp>
      <p:sp>
        <p:nvSpPr>
          <p:cNvPr id="15" name="제목 1">
            <a:extLst>
              <a:ext uri="{FF2B5EF4-FFF2-40B4-BE49-F238E27FC236}">
                <a16:creationId xmlns:a16="http://schemas.microsoft.com/office/drawing/2014/main" id="{3C45D16A-9A8A-F015-BDA8-B4295C244A04}"/>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200" dirty="0"/>
              <a:t>5. </a:t>
            </a:r>
            <a:r>
              <a:rPr lang="en-US" altLang="ko-KR" sz="3200" dirty="0">
                <a:solidFill>
                  <a:schemeClr val="tx1">
                    <a:lumMod val="85000"/>
                    <a:lumOff val="15000"/>
                  </a:schemeClr>
                </a:solidFill>
              </a:rPr>
              <a:t>Conclusion</a:t>
            </a:r>
            <a:endParaRPr lang="ko-KR" altLang="en-US" sz="3200" dirty="0"/>
          </a:p>
        </p:txBody>
      </p:sp>
      <p:sp>
        <p:nvSpPr>
          <p:cNvPr id="6" name="내용 개체 틀 2">
            <a:extLst>
              <a:ext uri="{FF2B5EF4-FFF2-40B4-BE49-F238E27FC236}">
                <a16:creationId xmlns:a16="http://schemas.microsoft.com/office/drawing/2014/main" id="{34C91520-61DA-66D8-E179-9D1A3003A1CD}"/>
              </a:ext>
            </a:extLst>
          </p:cNvPr>
          <p:cNvSpPr txBox="1">
            <a:spLocks/>
          </p:cNvSpPr>
          <p:nvPr/>
        </p:nvSpPr>
        <p:spPr>
          <a:xfrm>
            <a:off x="542925" y="1301153"/>
            <a:ext cx="6374710" cy="5166520"/>
          </a:xfrm>
          <a:prstGeom prst="rect">
            <a:avLst/>
          </a:prstGeom>
        </p:spPr>
        <p:txBody>
          <a:bodyPr vert="horz" lIns="91440" tIns="45720" rIns="91440" bIns="45720" rtlCol="0">
            <a:normAutofit/>
          </a:bodyPr>
          <a:lstStyle>
            <a:lvl1pPr marL="360000" indent="-360000" algn="l" defTabSz="914400" rtl="0" eaLnBrk="1" latinLnBrk="1" hangingPunct="1">
              <a:lnSpc>
                <a:spcPct val="90000"/>
              </a:lnSpc>
              <a:spcBef>
                <a:spcPts val="1000"/>
              </a:spcBef>
              <a:buClr>
                <a:schemeClr val="accent1">
                  <a:lumMod val="50000"/>
                </a:schemeClr>
              </a:buClr>
              <a:buFont typeface="Wingdings" panose="05000000000000000000" pitchFamily="2" charset="2"/>
              <a:buChar char="v"/>
              <a:defRPr sz="2400" b="1" kern="1200">
                <a:solidFill>
                  <a:schemeClr val="accent1">
                    <a:lumMod val="50000"/>
                  </a:schemeClr>
                </a:solidFill>
                <a:latin typeface="Segoe UI Semibold" panose="020B0702040204020203" pitchFamily="34" charset="0"/>
                <a:ea typeface="맑은 고딕" panose="020B0503020000020004" pitchFamily="50" charset="-127"/>
                <a:cs typeface="Segoe UI Semibold" panose="020B0702040204020203" pitchFamily="34" charset="0"/>
              </a:defRPr>
            </a:lvl1pPr>
            <a:lvl2pPr marL="6858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24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2pPr>
            <a:lvl3pPr marL="11430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20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3pPr>
            <a:lvl4pPr marL="16002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18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4pPr>
            <a:lvl5pPr marL="20574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18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ltLang="ko-KR" dirty="0">
                <a:latin typeface="Segoe UI Semilight" panose="020B0402040204020203" pitchFamily="34" charset="0"/>
                <a:cs typeface="Segoe UI Semilight" panose="020B0402040204020203" pitchFamily="34" charset="0"/>
              </a:rPr>
              <a:t>Future Work</a:t>
            </a:r>
            <a:endParaRPr lang="en-US" altLang="ko-KR"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 altLang="ko-KR" sz="2000" dirty="0">
                <a:latin typeface="Segoe UI Semilight" panose="020B0402040204020203" pitchFamily="34" charset="0"/>
                <a:cs typeface="Segoe UI Semilight" panose="020B0402040204020203" pitchFamily="34" charset="0"/>
              </a:rPr>
              <a:t>Model Convergence and Robustness</a:t>
            </a:r>
            <a:endParaRPr lang="en-US" altLang="ko-KR" sz="2000" dirty="0">
              <a:solidFill>
                <a:srgbClr val="C00000"/>
              </a:solidFill>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Continue training to achieve stable convergence across all agents</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Validate robustness over varying fault intensities and onset speeds</a:t>
            </a:r>
            <a:endParaRPr lang="en-US" altLang="ko-KR"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US" altLang="ko-KR" sz="2000" dirty="0">
                <a:latin typeface="Segoe UI Semilight" panose="020B0402040204020203" pitchFamily="34" charset="0"/>
                <a:cs typeface="Segoe UI Semilight" panose="020B0402040204020203" pitchFamily="34" charset="0"/>
              </a:rPr>
              <a:t>Scenario and Agent Expansion</a:t>
            </a:r>
          </a:p>
          <a:p>
            <a:pPr marL="1257300" lvl="2" indent="-342900">
              <a:buClr>
                <a:srgbClr val="4472C4">
                  <a:lumMod val="50000"/>
                </a:srgbClr>
              </a:buClr>
              <a:buFont typeface="Segoe UI Semilight" panose="020B0402040204020203" pitchFamily="34" charset="0"/>
              <a:buChar char="­"/>
              <a:defRPr/>
            </a:pPr>
            <a:r>
              <a:rPr lang="en-US" altLang="ko-KR" sz="1800" dirty="0">
                <a:solidFill>
                  <a:prstClr val="black"/>
                </a:solidFill>
                <a:latin typeface="Segoe UI Semilight" panose="020B0402040204020203" pitchFamily="34" charset="0"/>
                <a:cs typeface="Segoe UI Semilight" panose="020B0402040204020203" pitchFamily="34" charset="0"/>
              </a:rPr>
              <a:t>Extend training to additional abnormal scenarios such as the reactor coolant pump trip</a:t>
            </a:r>
          </a:p>
          <a:p>
            <a:pPr marL="1257300" lvl="2" indent="-342900">
              <a:buClr>
                <a:srgbClr val="4472C4">
                  <a:lumMod val="50000"/>
                </a:srgbClr>
              </a:buClr>
              <a:buFont typeface="Segoe UI Semilight" panose="020B0402040204020203" pitchFamily="34" charset="0"/>
              <a:buChar char="­"/>
              <a:defRPr/>
            </a:pPr>
            <a:r>
              <a:rPr lang="en-US" altLang="ko-KR" sz="1800" dirty="0">
                <a:solidFill>
                  <a:prstClr val="black"/>
                </a:solidFill>
                <a:latin typeface="Segoe UI Semilight" panose="020B0402040204020203" pitchFamily="34" charset="0"/>
                <a:cs typeface="Segoe UI Semilight" panose="020B0402040204020203" pitchFamily="34" charset="0"/>
              </a:rPr>
              <a:t>Progressively activate the remaining sixteen agents to demonstrate scalability in multi-system abnormal situations</a:t>
            </a:r>
          </a:p>
          <a:p>
            <a:pPr lvl="1">
              <a:lnSpc>
                <a:spcPct val="100000"/>
              </a:lnSpc>
              <a:buFont typeface="Arial" panose="020B0604020202020204" pitchFamily="34" charset="0"/>
              <a:buChar char="•"/>
            </a:pPr>
            <a:r>
              <a:rPr lang="en-US" altLang="ko-KR" sz="2000" dirty="0">
                <a:latin typeface="Segoe UI Semilight" panose="020B0402040204020203" pitchFamily="34" charset="0"/>
                <a:cs typeface="Segoe UI Semilight" panose="020B0402040204020203" pitchFamily="34" charset="0"/>
              </a:rPr>
              <a:t>Toward Deployment</a:t>
            </a:r>
          </a:p>
          <a:p>
            <a:pPr marL="1257300" lvl="2" indent="-342900">
              <a:buClr>
                <a:srgbClr val="4472C4">
                  <a:lumMod val="50000"/>
                </a:srgbClr>
              </a:buClr>
              <a:buFont typeface="Segoe UI Semilight" panose="020B0402040204020203" pitchFamily="34" charset="0"/>
              <a:buChar char="­"/>
              <a:defRPr/>
            </a:pPr>
            <a:r>
              <a:rPr lang="en-US" altLang="ko-KR" sz="1800" dirty="0">
                <a:solidFill>
                  <a:prstClr val="black"/>
                </a:solidFill>
                <a:latin typeface="Segoe UI Semilight" panose="020B0402040204020203" pitchFamily="34" charset="0"/>
                <a:cs typeface="Segoe UI Semilight" panose="020B0402040204020203" pitchFamily="34" charset="0"/>
              </a:rPr>
              <a:t>Introduce safety mechanisms such as action masking and constraint-based filters</a:t>
            </a:r>
          </a:p>
          <a:p>
            <a:pPr marL="1257300" lvl="2" indent="-342900">
              <a:buClr>
                <a:srgbClr val="4472C4">
                  <a:lumMod val="50000"/>
                </a:srgbClr>
              </a:buClr>
              <a:buFont typeface="Segoe UI Semilight" panose="020B0402040204020203" pitchFamily="34" charset="0"/>
              <a:buChar char="­"/>
              <a:defRPr/>
            </a:pPr>
            <a:r>
              <a:rPr lang="en-US" altLang="ko-KR" sz="1800" dirty="0">
                <a:solidFill>
                  <a:prstClr val="black"/>
                </a:solidFill>
                <a:latin typeface="Segoe UI Semilight" panose="020B0402040204020203" pitchFamily="34" charset="0"/>
                <a:cs typeface="Segoe UI Semilight" panose="020B0402040204020203" pitchFamily="34" charset="0"/>
              </a:rPr>
              <a:t>Near-term deployment is envisioned as operator-approval decision support</a:t>
            </a:r>
          </a:p>
          <a:p>
            <a:pPr marL="914400" lvl="2" indent="0">
              <a:buClr>
                <a:srgbClr val="4472C4">
                  <a:lumMod val="50000"/>
                </a:srgbClr>
              </a:buClr>
              <a:buNone/>
              <a:defRPr/>
            </a:pPr>
            <a:endParaRPr lang="en-US" altLang="ko-KR" sz="1800" dirty="0">
              <a:solidFill>
                <a:prstClr val="black"/>
              </a:solidFill>
              <a:latin typeface="Segoe UI" panose="020B0502040204020203" pitchFamily="34" charset="0"/>
              <a:cs typeface="Segoe UI" panose="020B0502040204020203" pitchFamily="34" charset="0"/>
            </a:endParaRPr>
          </a:p>
          <a:p>
            <a:pPr marL="1257300" lvl="2" indent="-342900">
              <a:buClr>
                <a:srgbClr val="4472C4">
                  <a:lumMod val="50000"/>
                </a:srgbClr>
              </a:buClr>
              <a:buFont typeface="Segoe UI Semilight" panose="020B0402040204020203" pitchFamily="34" charset="0"/>
              <a:buChar char="­"/>
              <a:defRPr/>
            </a:pPr>
            <a:endParaRPr lang="en-US" altLang="ko-KR" sz="1800" dirty="0">
              <a:solidFill>
                <a:prstClr val="black"/>
              </a:solidFill>
              <a:latin typeface="Segoe UI" panose="020B0502040204020203" pitchFamily="34" charset="0"/>
              <a:cs typeface="Segoe UI" panose="020B0502040204020203" pitchFamily="34" charset="0"/>
            </a:endParaRPr>
          </a:p>
          <a:p>
            <a:pPr marL="1257300" lvl="2" indent="-342900">
              <a:buClr>
                <a:srgbClr val="4472C4">
                  <a:lumMod val="50000"/>
                </a:srgbClr>
              </a:buClr>
              <a:buFont typeface="Segoe UI Semilight" panose="020B0402040204020203" pitchFamily="34" charset="0"/>
              <a:buChar char="­"/>
              <a:defRPr/>
            </a:pPr>
            <a:endParaRPr lang="en-US" altLang="ko-KR" sz="1800" dirty="0">
              <a:solidFill>
                <a:prstClr val="black"/>
              </a:solidFill>
              <a:latin typeface="Segoe UI" panose="020B0502040204020203" pitchFamily="34" charset="0"/>
              <a:cs typeface="Segoe UI" panose="020B0502040204020203" pitchFamily="34" charset="0"/>
            </a:endParaRPr>
          </a:p>
        </p:txBody>
      </p:sp>
      <p:pic>
        <p:nvPicPr>
          <p:cNvPr id="5" name="그림 4">
            <a:extLst>
              <a:ext uri="{FF2B5EF4-FFF2-40B4-BE49-F238E27FC236}">
                <a16:creationId xmlns:a16="http://schemas.microsoft.com/office/drawing/2014/main" id="{31CBB1B2-C7A1-59EE-921E-020E35ACDB67}"/>
              </a:ext>
            </a:extLst>
          </p:cNvPr>
          <p:cNvPicPr>
            <a:picLocks noChangeAspect="1"/>
          </p:cNvPicPr>
          <p:nvPr/>
        </p:nvPicPr>
        <p:blipFill>
          <a:blip r:embed="rId3"/>
          <a:stretch>
            <a:fillRect/>
          </a:stretch>
        </p:blipFill>
        <p:spPr>
          <a:xfrm>
            <a:off x="6917635" y="2385391"/>
            <a:ext cx="5217821" cy="3071192"/>
          </a:xfrm>
          <a:prstGeom prst="rect">
            <a:avLst/>
          </a:prstGeom>
        </p:spPr>
      </p:pic>
      <p:cxnSp>
        <p:nvCxnSpPr>
          <p:cNvPr id="13" name="직선 화살표 연결선 12">
            <a:extLst>
              <a:ext uri="{FF2B5EF4-FFF2-40B4-BE49-F238E27FC236}">
                <a16:creationId xmlns:a16="http://schemas.microsoft.com/office/drawing/2014/main" id="{BA994853-74B8-7E58-7A16-3E99CD7CA7F2}"/>
              </a:ext>
            </a:extLst>
          </p:cNvPr>
          <p:cNvCxnSpPr>
            <a:cxnSpLocks/>
          </p:cNvCxnSpPr>
          <p:nvPr/>
        </p:nvCxnSpPr>
        <p:spPr>
          <a:xfrm flipH="1" flipV="1">
            <a:off x="7444409" y="3429000"/>
            <a:ext cx="1639957" cy="417444"/>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F67677DF-944C-CEA2-ECFE-932CFAE9A2A4}"/>
              </a:ext>
            </a:extLst>
          </p:cNvPr>
          <p:cNvCxnSpPr>
            <a:cxnSpLocks/>
          </p:cNvCxnSpPr>
          <p:nvPr/>
        </p:nvCxnSpPr>
        <p:spPr>
          <a:xfrm flipV="1">
            <a:off x="11251097" y="3518452"/>
            <a:ext cx="755373" cy="402535"/>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직선 화살표 연결선 17">
            <a:extLst>
              <a:ext uri="{FF2B5EF4-FFF2-40B4-BE49-F238E27FC236}">
                <a16:creationId xmlns:a16="http://schemas.microsoft.com/office/drawing/2014/main" id="{94AEB4FB-D3D4-A2A8-7B40-8A87812F0197}"/>
              </a:ext>
            </a:extLst>
          </p:cNvPr>
          <p:cNvCxnSpPr>
            <a:cxnSpLocks/>
          </p:cNvCxnSpPr>
          <p:nvPr/>
        </p:nvCxnSpPr>
        <p:spPr>
          <a:xfrm flipH="1" flipV="1">
            <a:off x="9660835" y="2524539"/>
            <a:ext cx="69575" cy="834887"/>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4F3F2E2F-D1AD-03C2-E956-81CF07A394CE}"/>
              </a:ext>
            </a:extLst>
          </p:cNvPr>
          <p:cNvCxnSpPr>
            <a:cxnSpLocks/>
          </p:cNvCxnSpPr>
          <p:nvPr/>
        </p:nvCxnSpPr>
        <p:spPr>
          <a:xfrm flipH="1">
            <a:off x="7028622" y="4532243"/>
            <a:ext cx="1986169" cy="497831"/>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BAA835BD-CFC4-CD2E-22B8-D1C542E7BD61}"/>
              </a:ext>
            </a:extLst>
          </p:cNvPr>
          <p:cNvCxnSpPr>
            <a:cxnSpLocks/>
          </p:cNvCxnSpPr>
          <p:nvPr/>
        </p:nvCxnSpPr>
        <p:spPr>
          <a:xfrm>
            <a:off x="11251097" y="4445276"/>
            <a:ext cx="755373" cy="335882"/>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44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90B427A-9809-47A6-8257-F86A85F43E32}"/>
              </a:ext>
            </a:extLst>
          </p:cNvPr>
          <p:cNvSpPr>
            <a:spLocks noGrp="1"/>
          </p:cNvSpPr>
          <p:nvPr>
            <p:ph type="title"/>
          </p:nvPr>
        </p:nvSpPr>
        <p:spPr/>
        <p:txBody>
          <a:bodyPr>
            <a:normAutofit fontScale="90000"/>
          </a:bodyPr>
          <a:lstStyle/>
          <a:p>
            <a:endParaRPr lang="ko-KR" altLang="en-US"/>
          </a:p>
        </p:txBody>
      </p:sp>
      <p:sp>
        <p:nvSpPr>
          <p:cNvPr id="3" name="내용 개체 틀 2">
            <a:extLst>
              <a:ext uri="{FF2B5EF4-FFF2-40B4-BE49-F238E27FC236}">
                <a16:creationId xmlns:a16="http://schemas.microsoft.com/office/drawing/2014/main" id="{3B99A7C0-ABB5-451D-8F0D-3FF69AEFC630}"/>
              </a:ext>
            </a:extLst>
          </p:cNvPr>
          <p:cNvSpPr>
            <a:spLocks noGrp="1"/>
          </p:cNvSpPr>
          <p:nvPr>
            <p:ph idx="1"/>
          </p:nvPr>
        </p:nvSpPr>
        <p:spPr/>
        <p:txBody>
          <a:bodyPr/>
          <a:lstStyle/>
          <a:p>
            <a:endParaRPr lang="ko-KR" altLang="en-US"/>
          </a:p>
        </p:txBody>
      </p:sp>
      <p:sp>
        <p:nvSpPr>
          <p:cNvPr id="4" name="슬라이드 번호 개체 틀 3">
            <a:extLst>
              <a:ext uri="{FF2B5EF4-FFF2-40B4-BE49-F238E27FC236}">
                <a16:creationId xmlns:a16="http://schemas.microsoft.com/office/drawing/2014/main" id="{5CA30BA5-7B06-4BC9-91C5-A52F39A957FA}"/>
              </a:ext>
            </a:extLst>
          </p:cNvPr>
          <p:cNvSpPr>
            <a:spLocks noGrp="1"/>
          </p:cNvSpPr>
          <p:nvPr>
            <p:ph type="sldNum" sz="quarter" idx="12"/>
          </p:nvPr>
        </p:nvSpPr>
        <p:spPr/>
        <p:txBody>
          <a:bodyPr/>
          <a:lstStyle/>
          <a:p>
            <a:fld id="{93315963-03A2-4A10-9019-04D551739C5B}" type="slidenum">
              <a:rPr lang="ko-KR" altLang="en-US" smtClean="0"/>
              <a:t>31</a:t>
            </a:fld>
            <a:endParaRPr lang="ko-KR" altLang="en-US"/>
          </a:p>
        </p:txBody>
      </p:sp>
      <p:sp>
        <p:nvSpPr>
          <p:cNvPr id="6" name="직사각형 5">
            <a:extLst>
              <a:ext uri="{FF2B5EF4-FFF2-40B4-BE49-F238E27FC236}">
                <a16:creationId xmlns:a16="http://schemas.microsoft.com/office/drawing/2014/main" id="{A731A29C-F8F7-45B3-88D9-D89C7C7D0F6E}"/>
              </a:ext>
            </a:extLst>
          </p:cNvPr>
          <p:cNvSpPr/>
          <p:nvPr/>
        </p:nvSpPr>
        <p:spPr>
          <a:xfrm>
            <a:off x="1" y="0"/>
            <a:ext cx="12192000" cy="6858001"/>
          </a:xfrm>
          <a:prstGeom prst="rect">
            <a:avLst/>
          </a:prstGeom>
          <a:solidFill>
            <a:srgbClr val="F7F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F47FE73F-67AD-469C-B3A5-BAD5CC3E8A23}"/>
              </a:ext>
            </a:extLst>
          </p:cNvPr>
          <p:cNvSpPr txBox="1"/>
          <p:nvPr/>
        </p:nvSpPr>
        <p:spPr>
          <a:xfrm>
            <a:off x="4130469" y="2844225"/>
            <a:ext cx="3340510" cy="584775"/>
          </a:xfrm>
          <a:prstGeom prst="rect">
            <a:avLst/>
          </a:prstGeom>
          <a:noFill/>
        </p:spPr>
        <p:txBody>
          <a:bodyPr wrap="square" rtlCol="0">
            <a:spAutoFit/>
          </a:bodyPr>
          <a:lstStyle/>
          <a:p>
            <a:pPr algn="ctr"/>
            <a:r>
              <a:rPr lang="en-US" altLang="ko-KR" sz="3200" dirty="0">
                <a:solidFill>
                  <a:schemeClr val="accent5">
                    <a:lumMod val="50000"/>
                  </a:schemeClr>
                </a:solidFill>
                <a:latin typeface="HY견고딕" panose="02030600000101010101" pitchFamily="18" charset="-127"/>
                <a:ea typeface="HY견고딕" panose="02030600000101010101" pitchFamily="18" charset="-127"/>
              </a:rPr>
              <a:t>Thank you</a:t>
            </a:r>
            <a:endParaRPr lang="ko-KR" altLang="en-US" sz="3200" dirty="0">
              <a:solidFill>
                <a:schemeClr val="accent5">
                  <a:lumMod val="50000"/>
                </a:schemeClr>
              </a:solidFill>
              <a:latin typeface="HY견고딕" panose="02030600000101010101" pitchFamily="18" charset="-127"/>
              <a:ea typeface="HY견고딕" panose="02030600000101010101" pitchFamily="18" charset="-127"/>
            </a:endParaRPr>
          </a:p>
        </p:txBody>
      </p:sp>
    </p:spTree>
    <p:extLst>
      <p:ext uri="{BB962C8B-B14F-4D97-AF65-F5344CB8AC3E}">
        <p14:creationId xmlns:p14="http://schemas.microsoft.com/office/powerpoint/2010/main" val="381339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B8220-AE4B-85D3-A494-77E788383942}"/>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4C22DAFC-28B3-11FF-6263-015D0DB07CAF}"/>
              </a:ext>
            </a:extLst>
          </p:cNvPr>
          <p:cNvSpPr>
            <a:spLocks noGrp="1"/>
          </p:cNvSpPr>
          <p:nvPr>
            <p:ph type="sldNum" sz="quarter" idx="12"/>
          </p:nvPr>
        </p:nvSpPr>
        <p:spPr/>
        <p:txBody>
          <a:bodyPr/>
          <a:lstStyle/>
          <a:p>
            <a:fld id="{93315963-03A2-4A10-9019-04D551739C5B}" type="slidenum">
              <a:rPr lang="ko-KR" altLang="en-US" smtClean="0"/>
              <a:t>4</a:t>
            </a:fld>
            <a:endParaRPr lang="ko-KR" altLang="en-US"/>
          </a:p>
        </p:txBody>
      </p:sp>
      <p:sp>
        <p:nvSpPr>
          <p:cNvPr id="7" name="내용 개체 틀 2">
            <a:extLst>
              <a:ext uri="{FF2B5EF4-FFF2-40B4-BE49-F238E27FC236}">
                <a16:creationId xmlns:a16="http://schemas.microsoft.com/office/drawing/2014/main" id="{F7554AF4-01B0-9C0E-F9E2-2748A330A2BC}"/>
              </a:ext>
            </a:extLst>
          </p:cNvPr>
          <p:cNvSpPr>
            <a:spLocks noGrp="1"/>
          </p:cNvSpPr>
          <p:nvPr>
            <p:ph idx="1"/>
          </p:nvPr>
        </p:nvSpPr>
        <p:spPr>
          <a:xfrm>
            <a:off x="542925" y="1191419"/>
            <a:ext cx="7434191" cy="4915954"/>
          </a:xfrm>
        </p:spPr>
        <p:txBody>
          <a:bodyPr>
            <a:normAutofit fontScale="92500" lnSpcReduction="10000"/>
          </a:bodyPr>
          <a:lstStyle/>
          <a:p>
            <a:pPr>
              <a:lnSpc>
                <a:spcPct val="150000"/>
              </a:lnSpc>
            </a:pPr>
            <a:r>
              <a:rPr lang="en-US" altLang="ko-KR" sz="2800" dirty="0">
                <a:latin typeface="Segoe UI Semilight" panose="020B0402040204020203" pitchFamily="34" charset="0"/>
                <a:cs typeface="Segoe UI Semilight" panose="020B0402040204020203" pitchFamily="34" charset="0"/>
              </a:rPr>
              <a:t>Background of Small Modular Reactor(SMR)</a:t>
            </a:r>
            <a:endParaRPr lang="en-US" altLang="ko-KR" sz="1900" dirty="0">
              <a:latin typeface="Segoe UI Semilight" panose="020B0402040204020203" pitchFamily="34" charset="0"/>
              <a:cs typeface="Segoe UI Semilight" panose="020B0402040204020203" pitchFamily="34" charset="0"/>
            </a:endParaRPr>
          </a:p>
          <a:p>
            <a:pPr lvl="1">
              <a:lnSpc>
                <a:spcPct val="110000"/>
              </a:lnSpc>
              <a:buFont typeface="Arial" panose="020B0604020202020204" pitchFamily="34" charset="0"/>
              <a:buChar char="•"/>
            </a:pPr>
            <a:r>
              <a:rPr lang="en-US" altLang="ko-KR" sz="1900" dirty="0">
                <a:latin typeface="Segoe UI Semilight" panose="020B0402040204020203" pitchFamily="34" charset="0"/>
                <a:cs typeface="Segoe UI Semilight" panose="020B0402040204020203" pitchFamily="34" charset="0"/>
              </a:rPr>
              <a:t>Growing Energy Demand</a:t>
            </a:r>
          </a:p>
          <a:p>
            <a:pPr lvl="2">
              <a:lnSpc>
                <a:spcPct val="110000"/>
              </a:lnSpc>
              <a:buFont typeface="Segoe UI Semibold" panose="020B0702040204020203" pitchFamily="34" charset="0"/>
              <a:buChar char="־"/>
            </a:pPr>
            <a:r>
              <a:rPr lang="en-US" altLang="ko-KR" sz="1600" dirty="0">
                <a:latin typeface="Segoe UI Semilight" panose="020B0402040204020203" pitchFamily="34" charset="0"/>
                <a:cs typeface="Segoe UI Semilight" panose="020B0402040204020203" pitchFamily="34" charset="0"/>
              </a:rPr>
              <a:t>Rapid expansion of AI data centers driving unprecedented electricity needs</a:t>
            </a:r>
          </a:p>
          <a:p>
            <a:pPr lvl="2">
              <a:lnSpc>
                <a:spcPct val="110000"/>
              </a:lnSpc>
              <a:buFont typeface="Segoe UI Semibold" panose="020B0702040204020203" pitchFamily="34" charset="0"/>
              <a:buChar char="־"/>
            </a:pPr>
            <a:r>
              <a:rPr lang="en-US" altLang="ko-KR" sz="1600" dirty="0">
                <a:latin typeface="Segoe UI Semilight" panose="020B0402040204020203" pitchFamily="34" charset="0"/>
                <a:cs typeface="Segoe UI Semilight" panose="020B0402040204020203" pitchFamily="34" charset="0"/>
              </a:rPr>
              <a:t>Existing grid infrastructure struggling to meet surging baseload demand</a:t>
            </a:r>
          </a:p>
          <a:p>
            <a:pPr lvl="1">
              <a:lnSpc>
                <a:spcPct val="110000"/>
              </a:lnSpc>
              <a:buFont typeface="Arial" panose="020B0604020202020204" pitchFamily="34" charset="0"/>
              <a:buChar char="•"/>
            </a:pPr>
            <a:r>
              <a:rPr lang="en-US" altLang="ko-KR" sz="1900" dirty="0">
                <a:latin typeface="Segoe UI Semilight" panose="020B0402040204020203" pitchFamily="34" charset="0"/>
                <a:cs typeface="Segoe UI Semilight" panose="020B0402040204020203" pitchFamily="34" charset="0"/>
              </a:rPr>
              <a:t>SMR as a Strategic Solution</a:t>
            </a:r>
          </a:p>
          <a:p>
            <a:pPr marL="1143000" marR="0" lvl="2" indent="-228600" algn="l" defTabSz="914400" rtl="0" eaLnBrk="1" fontAlgn="auto" latinLnBrk="1" hangingPunct="1">
              <a:lnSpc>
                <a:spcPct val="110000"/>
              </a:lnSpc>
              <a:spcBef>
                <a:spcPts val="500"/>
              </a:spcBef>
              <a:spcAft>
                <a:spcPts val="0"/>
              </a:spcAft>
              <a:buClr>
                <a:srgbClr val="4472C4">
                  <a:lumMod val="50000"/>
                </a:srgbClr>
              </a:buClr>
              <a:buSzTx/>
              <a:buFont typeface="Segoe UI Semibold" panose="020B0702040204020203" pitchFamily="34" charset="0"/>
              <a:buChar char="־"/>
              <a:tabLst/>
              <a:defRPr/>
            </a:pPr>
            <a:r>
              <a:rPr kumimoji="0" lang="en-US" altLang="ko-KR" sz="1600" b="0" i="0" u="none" strike="noStrike" kern="1200" cap="none" spc="0" normalizeH="0" baseline="0" noProof="0" dirty="0">
                <a:ln>
                  <a:noFill/>
                </a:ln>
                <a:solidFill>
                  <a:prstClr val="black"/>
                </a:solidFill>
                <a:effectLst/>
                <a:uLnTx/>
                <a:uFillTx/>
                <a:latin typeface="Segoe UI Semilight" panose="020B0402040204020203" pitchFamily="34" charset="0"/>
                <a:ea typeface="HY그래픽M" panose="02030600000101010101" pitchFamily="18" charset="-127"/>
                <a:cs typeface="Segoe UI Semilight" panose="020B0402040204020203" pitchFamily="34" charset="0"/>
              </a:rPr>
              <a:t>Stable &amp; Flexible Power Supply</a:t>
            </a:r>
          </a:p>
          <a:p>
            <a:pPr lvl="3">
              <a:lnSpc>
                <a:spcPct val="110000"/>
              </a:lnSpc>
              <a:buClr>
                <a:srgbClr val="4472C4">
                  <a:lumMod val="50000"/>
                </a:srgbClr>
              </a:buClr>
              <a:buFont typeface="Wingdings" panose="05000000000000000000" pitchFamily="2" charset="2"/>
              <a:buChar char="§"/>
              <a:defRPr/>
            </a:pPr>
            <a:r>
              <a:rPr kumimoji="0" lang="en-US" altLang="ko-KR" sz="1400" b="0" i="0" u="none" strike="noStrike" kern="1200" cap="none" spc="0" normalizeH="0" baseline="0" noProof="0" dirty="0">
                <a:ln>
                  <a:noFill/>
                </a:ln>
                <a:solidFill>
                  <a:prstClr val="black"/>
                </a:solidFill>
                <a:effectLst/>
                <a:uLnTx/>
                <a:uFillTx/>
                <a:latin typeface="Segoe UI Semilight" panose="020B0402040204020203" pitchFamily="34" charset="0"/>
                <a:ea typeface="HY그래픽M" panose="02030600000101010101" pitchFamily="18" charset="-127"/>
                <a:cs typeface="Segoe UI Semilight" panose="020B0402040204020203" pitchFamily="34" charset="0"/>
              </a:rPr>
              <a:t>24/7 carbon-free baseload generation, independent of weather conditions</a:t>
            </a:r>
          </a:p>
          <a:p>
            <a:pPr lvl="3">
              <a:lnSpc>
                <a:spcPct val="110000"/>
              </a:lnSpc>
              <a:buClr>
                <a:srgbClr val="4472C4">
                  <a:lumMod val="50000"/>
                </a:srgbClr>
              </a:buClr>
              <a:buFont typeface="Wingdings" panose="05000000000000000000" pitchFamily="2" charset="2"/>
              <a:buChar char="§"/>
              <a:defRPr/>
            </a:pPr>
            <a:r>
              <a:rPr kumimoji="0" lang="en-US" altLang="ko-KR" sz="1400" b="0" i="0" u="none" strike="noStrike" kern="1200" cap="none" spc="0" normalizeH="0" baseline="0" noProof="0" dirty="0">
                <a:ln>
                  <a:noFill/>
                </a:ln>
                <a:solidFill>
                  <a:prstClr val="black"/>
                </a:solidFill>
                <a:effectLst/>
                <a:uLnTx/>
                <a:uFillTx/>
                <a:latin typeface="Segoe UI Semilight" panose="020B0402040204020203" pitchFamily="34" charset="0"/>
                <a:ea typeface="HY그래픽M" panose="02030600000101010101" pitchFamily="18" charset="-127"/>
                <a:cs typeface="Segoe UI Semilight" panose="020B0402040204020203" pitchFamily="34" charset="0"/>
              </a:rPr>
              <a:t>Load-following capability complements intermittent renewables (solar, wind)</a:t>
            </a:r>
          </a:p>
          <a:p>
            <a:pPr lvl="3">
              <a:lnSpc>
                <a:spcPct val="110000"/>
              </a:lnSpc>
              <a:buClr>
                <a:srgbClr val="4472C4">
                  <a:lumMod val="50000"/>
                </a:srgbClr>
              </a:buClr>
              <a:buFont typeface="Wingdings" panose="05000000000000000000" pitchFamily="2" charset="2"/>
              <a:buChar char="§"/>
              <a:defRPr/>
            </a:pPr>
            <a:r>
              <a:rPr kumimoji="0" lang="en-US" altLang="ko-KR" sz="1400" b="0" i="0" u="none" strike="noStrike" kern="1200" cap="none" spc="0" normalizeH="0" baseline="0" noProof="0" dirty="0">
                <a:ln>
                  <a:noFill/>
                </a:ln>
                <a:solidFill>
                  <a:prstClr val="black"/>
                </a:solidFill>
                <a:effectLst/>
                <a:uLnTx/>
                <a:uFillTx/>
                <a:latin typeface="Segoe UI Semilight" panose="020B0402040204020203" pitchFamily="34" charset="0"/>
                <a:ea typeface="HY그래픽M" panose="02030600000101010101" pitchFamily="18" charset="-127"/>
                <a:cs typeface="Segoe UI Semilight" panose="020B0402040204020203" pitchFamily="34" charset="0"/>
              </a:rPr>
              <a:t>Modular design allows incremental capacity addition suited for distributed grids</a:t>
            </a:r>
          </a:p>
          <a:p>
            <a:pPr lvl="2">
              <a:lnSpc>
                <a:spcPct val="110000"/>
              </a:lnSpc>
              <a:buClr>
                <a:srgbClr val="4472C4">
                  <a:lumMod val="50000"/>
                </a:srgbClr>
              </a:buClr>
              <a:buFont typeface="Segoe UI Semibold" panose="020B0702040204020203" pitchFamily="34" charset="0"/>
              <a:buChar char="־"/>
              <a:defRPr/>
            </a:pPr>
            <a:r>
              <a:rPr lang="en-US" altLang="ko-KR" sz="1600" dirty="0">
                <a:solidFill>
                  <a:prstClr val="black"/>
                </a:solidFill>
                <a:latin typeface="Segoe UI Semilight" panose="020B0402040204020203" pitchFamily="34" charset="0"/>
                <a:cs typeface="Segoe UI Semilight" panose="020B0402040204020203" pitchFamily="34" charset="0"/>
              </a:rPr>
              <a:t>Enhanced Safety</a:t>
            </a:r>
          </a:p>
          <a:p>
            <a:pPr lvl="3">
              <a:lnSpc>
                <a:spcPct val="110000"/>
              </a:lnSpc>
              <a:buClr>
                <a:srgbClr val="4472C4">
                  <a:lumMod val="50000"/>
                </a:srgbClr>
              </a:buClr>
              <a:buFont typeface="Wingdings" panose="05000000000000000000" pitchFamily="2" charset="2"/>
              <a:buChar char="§"/>
              <a:defRPr/>
            </a:pPr>
            <a:r>
              <a:rPr lang="en-US" altLang="ko-KR" sz="1400" dirty="0">
                <a:solidFill>
                  <a:prstClr val="black"/>
                </a:solidFill>
                <a:latin typeface="Segoe UI Semilight" panose="020B0402040204020203" pitchFamily="34" charset="0"/>
                <a:cs typeface="Segoe UI Semilight" panose="020B0402040204020203" pitchFamily="34" charset="0"/>
              </a:rPr>
              <a:t>Passive safety systems reduce reliance on active operator intervention</a:t>
            </a:r>
          </a:p>
          <a:p>
            <a:pPr lvl="3">
              <a:lnSpc>
                <a:spcPct val="110000"/>
              </a:lnSpc>
              <a:buClr>
                <a:srgbClr val="4472C4">
                  <a:lumMod val="50000"/>
                </a:srgbClr>
              </a:buClr>
              <a:buFont typeface="Wingdings" panose="05000000000000000000" pitchFamily="2" charset="2"/>
              <a:buChar char="§"/>
              <a:defRPr/>
            </a:pPr>
            <a:r>
              <a:rPr lang="en-US" altLang="ko-KR" sz="1400" dirty="0">
                <a:solidFill>
                  <a:prstClr val="black"/>
                </a:solidFill>
                <a:latin typeface="Segoe UI Semilight" panose="020B0402040204020203" pitchFamily="34" charset="0"/>
                <a:cs typeface="Segoe UI Semilight" panose="020B0402040204020203" pitchFamily="34" charset="0"/>
              </a:rPr>
              <a:t>Smaller core inventory limits potential accident consequences </a:t>
            </a:r>
            <a:endParaRPr lang="en-US" altLang="ko-KR" sz="1900" dirty="0">
              <a:latin typeface="Segoe UI Semilight" panose="020B0402040204020203" pitchFamily="34" charset="0"/>
              <a:cs typeface="Segoe UI Semilight" panose="020B0402040204020203" pitchFamily="34" charset="0"/>
            </a:endParaRPr>
          </a:p>
          <a:p>
            <a:pPr lvl="2">
              <a:lnSpc>
                <a:spcPct val="110000"/>
              </a:lnSpc>
              <a:buClr>
                <a:srgbClr val="4472C4">
                  <a:lumMod val="50000"/>
                </a:srgbClr>
              </a:buClr>
              <a:buFont typeface="Segoe UI Semibold" panose="020B0702040204020203" pitchFamily="34" charset="0"/>
              <a:buChar char="־"/>
              <a:defRPr/>
            </a:pPr>
            <a:r>
              <a:rPr lang="en-US" altLang="ko-KR" sz="1600" dirty="0">
                <a:solidFill>
                  <a:prstClr val="black"/>
                </a:solidFill>
                <a:latin typeface="Segoe UI Semilight" panose="020B0402040204020203" pitchFamily="34" charset="0"/>
                <a:cs typeface="Segoe UI Semilight" panose="020B0402040204020203" pitchFamily="34" charset="0"/>
              </a:rPr>
              <a:t>Economic Competitiveness</a:t>
            </a:r>
          </a:p>
          <a:p>
            <a:pPr lvl="3">
              <a:lnSpc>
                <a:spcPct val="110000"/>
              </a:lnSpc>
              <a:buClr>
                <a:srgbClr val="4472C4">
                  <a:lumMod val="50000"/>
                </a:srgbClr>
              </a:buClr>
              <a:buFont typeface="Wingdings" panose="05000000000000000000" pitchFamily="2" charset="2"/>
              <a:buChar char="§"/>
              <a:defRPr/>
            </a:pPr>
            <a:r>
              <a:rPr lang="en-US" altLang="ko-KR" sz="1400" dirty="0">
                <a:solidFill>
                  <a:prstClr val="black"/>
                </a:solidFill>
                <a:latin typeface="Segoe UI Semilight" panose="020B0402040204020203" pitchFamily="34" charset="0"/>
                <a:cs typeface="Segoe UI Semilight" panose="020B0402040204020203" pitchFamily="34" charset="0"/>
              </a:rPr>
              <a:t>Factory fabrication enables cost reduction through standardization</a:t>
            </a:r>
          </a:p>
          <a:p>
            <a:pPr lvl="3">
              <a:lnSpc>
                <a:spcPct val="110000"/>
              </a:lnSpc>
              <a:buClr>
                <a:srgbClr val="4472C4">
                  <a:lumMod val="50000"/>
                </a:srgbClr>
              </a:buClr>
              <a:buFont typeface="Wingdings" panose="05000000000000000000" pitchFamily="2" charset="2"/>
              <a:buChar char="§"/>
              <a:defRPr/>
            </a:pPr>
            <a:r>
              <a:rPr lang="en-US" altLang="ko-KR" sz="1400" dirty="0">
                <a:solidFill>
                  <a:prstClr val="black"/>
                </a:solidFill>
                <a:latin typeface="Segoe UI Semilight" panose="020B0402040204020203" pitchFamily="34" charset="0"/>
                <a:cs typeface="Segoe UI Semilight" panose="020B0402040204020203" pitchFamily="34" charset="0"/>
              </a:rPr>
              <a:t>Scalable deployment lowers financial risk compared to large-scale NPPs</a:t>
            </a:r>
          </a:p>
          <a:p>
            <a:pPr marL="1143000" marR="0" lvl="2" indent="-228600" algn="l" defTabSz="914400" rtl="0" eaLnBrk="1" fontAlgn="auto" latinLnBrk="1" hangingPunct="1">
              <a:lnSpc>
                <a:spcPct val="110000"/>
              </a:lnSpc>
              <a:spcBef>
                <a:spcPts val="500"/>
              </a:spcBef>
              <a:spcAft>
                <a:spcPts val="0"/>
              </a:spcAft>
              <a:buClr>
                <a:srgbClr val="4472C4">
                  <a:lumMod val="50000"/>
                </a:srgbClr>
              </a:buClr>
              <a:buSzTx/>
              <a:buFont typeface="Segoe UI Semibold" panose="020B0702040204020203" pitchFamily="34" charset="0"/>
              <a:buChar char="־"/>
              <a:tabLst/>
              <a:defRPr/>
            </a:pPr>
            <a:endParaRPr kumimoji="0" lang="en-US" altLang="ko-KR" sz="1600" b="0" i="0" u="none" strike="noStrike" kern="1200" cap="none" spc="0" normalizeH="0" baseline="0" noProof="0" dirty="0">
              <a:ln>
                <a:noFill/>
              </a:ln>
              <a:solidFill>
                <a:prstClr val="black"/>
              </a:solidFill>
              <a:effectLst/>
              <a:uLnTx/>
              <a:uFillTx/>
              <a:latin typeface="Segoe UI Semilight" panose="020B0402040204020203" pitchFamily="34" charset="0"/>
              <a:ea typeface="HY그래픽M" panose="02030600000101010101" pitchFamily="18" charset="-127"/>
              <a:cs typeface="Segoe UI Semilight" panose="020B0402040204020203" pitchFamily="34" charset="0"/>
            </a:endParaRPr>
          </a:p>
          <a:p>
            <a:pPr lvl="2">
              <a:lnSpc>
                <a:spcPct val="150000"/>
              </a:lnSpc>
              <a:buFont typeface="Segoe UI Semibold" panose="020B0702040204020203" pitchFamily="34" charset="0"/>
              <a:buChar char="־"/>
            </a:pPr>
            <a:endParaRPr lang="en-US" altLang="ko-KR" sz="1800" dirty="0">
              <a:latin typeface="Segoe UI Semilight" panose="020B0402040204020203" pitchFamily="34" charset="0"/>
              <a:cs typeface="Segoe UI Semilight" panose="020B0402040204020203" pitchFamily="34" charset="0"/>
            </a:endParaRPr>
          </a:p>
        </p:txBody>
      </p:sp>
      <p:sp>
        <p:nvSpPr>
          <p:cNvPr id="8" name="제목 1">
            <a:extLst>
              <a:ext uri="{FF2B5EF4-FFF2-40B4-BE49-F238E27FC236}">
                <a16:creationId xmlns:a16="http://schemas.microsoft.com/office/drawing/2014/main" id="{6F611FB8-CF22-94A0-F9E0-2B6864F8B609}"/>
              </a:ext>
            </a:extLst>
          </p:cNvPr>
          <p:cNvSpPr>
            <a:spLocks noGrp="1"/>
          </p:cNvSpPr>
          <p:nvPr>
            <p:ph type="title"/>
          </p:nvPr>
        </p:nvSpPr>
        <p:spPr>
          <a:xfrm>
            <a:off x="542925" y="198249"/>
            <a:ext cx="10515600" cy="584001"/>
          </a:xfrm>
        </p:spPr>
        <p:txBody>
          <a:bodyPr/>
          <a:lstStyle/>
          <a:p>
            <a:r>
              <a:rPr lang="en-US" altLang="ko-KR" sz="3200" dirty="0"/>
              <a:t>1. Introduction</a:t>
            </a:r>
            <a:endParaRPr lang="ko-KR" altLang="en-US" sz="3200" dirty="0"/>
          </a:p>
        </p:txBody>
      </p:sp>
      <p:pic>
        <p:nvPicPr>
          <p:cNvPr id="2" name="그림 1" descr="생성된 이미지: 모듈 원자로와 청정 에너지 인포그래픽">
            <a:extLst>
              <a:ext uri="{FF2B5EF4-FFF2-40B4-BE49-F238E27FC236}">
                <a16:creationId xmlns:a16="http://schemas.microsoft.com/office/drawing/2014/main" id="{2BD0D899-57FB-D93B-C72A-81E2F447CD5B}"/>
              </a:ext>
            </a:extLst>
          </p:cNvPr>
          <p:cNvPicPr>
            <a:picLocks noChangeAspect="1"/>
          </p:cNvPicPr>
          <p:nvPr/>
        </p:nvPicPr>
        <p:blipFill>
          <a:blip r:embed="rId3"/>
          <a:stretch>
            <a:fillRect/>
          </a:stretch>
        </p:blipFill>
        <p:spPr>
          <a:xfrm>
            <a:off x="8183440" y="1213121"/>
            <a:ext cx="3678827" cy="4905103"/>
          </a:xfrm>
          <a:prstGeom prst="rect">
            <a:avLst/>
          </a:prstGeom>
        </p:spPr>
      </p:pic>
      <p:sp>
        <p:nvSpPr>
          <p:cNvPr id="3" name="TextBox 2">
            <a:extLst>
              <a:ext uri="{FF2B5EF4-FFF2-40B4-BE49-F238E27FC236}">
                <a16:creationId xmlns:a16="http://schemas.microsoft.com/office/drawing/2014/main" id="{4A328F55-89B3-158B-B4B5-D5630D969CDF}"/>
              </a:ext>
            </a:extLst>
          </p:cNvPr>
          <p:cNvSpPr txBox="1"/>
          <p:nvPr/>
        </p:nvSpPr>
        <p:spPr>
          <a:xfrm>
            <a:off x="8183440" y="6036786"/>
            <a:ext cx="3671959" cy="261610"/>
          </a:xfrm>
          <a:prstGeom prst="rect">
            <a:avLst/>
          </a:prstGeom>
          <a:noFill/>
        </p:spPr>
        <p:txBody>
          <a:bodyPr wrap="square" rtlCol="0">
            <a:spAutoFit/>
          </a:bodyPr>
          <a:lstStyle/>
          <a:p>
            <a:pPr algn="ctr"/>
            <a:r>
              <a:rPr lang="ko-KR" altLang="ko-KR" sz="1100" dirty="0" err="1"/>
              <a:t>Key</a:t>
            </a:r>
            <a:r>
              <a:rPr lang="ko-KR" altLang="ko-KR" sz="1100" dirty="0"/>
              <a:t> </a:t>
            </a:r>
            <a:r>
              <a:rPr lang="ko-KR" altLang="ko-KR" sz="1100" dirty="0" err="1"/>
              <a:t>advantages</a:t>
            </a:r>
            <a:r>
              <a:rPr lang="ko-KR" altLang="ko-KR" sz="1100" dirty="0"/>
              <a:t> of SMR </a:t>
            </a:r>
            <a:r>
              <a:rPr lang="ko-KR" altLang="ko-KR" sz="1100" dirty="0" err="1"/>
              <a:t>deployment</a:t>
            </a:r>
            <a:endParaRPr lang="ko-KR" altLang="en-US" sz="1100" dirty="0">
              <a:latin typeface="Noto Sans KR" panose="020B0200000000000000" pitchFamily="50" charset="-127"/>
              <a:ea typeface="Noto Sans KR" panose="020B0200000000000000" pitchFamily="50" charset="-127"/>
            </a:endParaRPr>
          </a:p>
        </p:txBody>
      </p:sp>
    </p:spTree>
    <p:extLst>
      <p:ext uri="{BB962C8B-B14F-4D97-AF65-F5344CB8AC3E}">
        <p14:creationId xmlns:p14="http://schemas.microsoft.com/office/powerpoint/2010/main" val="121889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167A1-3B0F-3880-1C2E-CDC14F7B157C}"/>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DF3E713B-407E-064C-5DDE-169C6C998C9D}"/>
              </a:ext>
            </a:extLst>
          </p:cNvPr>
          <p:cNvSpPr>
            <a:spLocks noGrp="1"/>
          </p:cNvSpPr>
          <p:nvPr>
            <p:ph type="sldNum" sz="quarter" idx="12"/>
          </p:nvPr>
        </p:nvSpPr>
        <p:spPr/>
        <p:txBody>
          <a:bodyPr/>
          <a:lstStyle/>
          <a:p>
            <a:fld id="{93315963-03A2-4A10-9019-04D551739C5B}" type="slidenum">
              <a:rPr lang="ko-KR" altLang="en-US" smtClean="0"/>
              <a:t>5</a:t>
            </a:fld>
            <a:endParaRPr lang="ko-KR" altLang="en-US" dirty="0"/>
          </a:p>
        </p:txBody>
      </p:sp>
      <p:sp>
        <p:nvSpPr>
          <p:cNvPr id="7" name="내용 개체 틀 2">
            <a:extLst>
              <a:ext uri="{FF2B5EF4-FFF2-40B4-BE49-F238E27FC236}">
                <a16:creationId xmlns:a16="http://schemas.microsoft.com/office/drawing/2014/main" id="{5B5C329A-82EC-19C8-721D-C8C8AB123049}"/>
              </a:ext>
            </a:extLst>
          </p:cNvPr>
          <p:cNvSpPr>
            <a:spLocks noGrp="1"/>
          </p:cNvSpPr>
          <p:nvPr>
            <p:ph idx="1"/>
          </p:nvPr>
        </p:nvSpPr>
        <p:spPr>
          <a:xfrm>
            <a:off x="542925" y="1191419"/>
            <a:ext cx="7209003" cy="5276254"/>
          </a:xfrm>
        </p:spPr>
        <p:txBody>
          <a:bodyPr>
            <a:normAutofit fontScale="92500" lnSpcReduction="10000"/>
          </a:bodyPr>
          <a:lstStyle/>
          <a:p>
            <a:pPr>
              <a:lnSpc>
                <a:spcPct val="150000"/>
              </a:lnSpc>
            </a:pPr>
            <a:r>
              <a:rPr lang="en" altLang="ko-KR" sz="2800" dirty="0">
                <a:latin typeface="Segoe UI Semilight" panose="020B0402040204020203" pitchFamily="34" charset="0"/>
                <a:cs typeface="Segoe UI Semilight" panose="020B0402040204020203" pitchFamily="34" charset="0"/>
              </a:rPr>
              <a:t>Challenges in Abnormal Operation</a:t>
            </a:r>
            <a:endParaRPr lang="en-US" altLang="ko-KR" sz="1900" dirty="0">
              <a:latin typeface="Segoe UI Semilight" panose="020B0402040204020203" pitchFamily="34" charset="0"/>
              <a:cs typeface="Segoe UI Semilight" panose="020B0402040204020203" pitchFamily="34" charset="0"/>
            </a:endParaRPr>
          </a:p>
          <a:p>
            <a:pPr lvl="1">
              <a:lnSpc>
                <a:spcPct val="110000"/>
              </a:lnSpc>
              <a:buFont typeface="Arial" panose="020B0604020202020204" pitchFamily="34" charset="0"/>
              <a:buChar char="•"/>
            </a:pPr>
            <a:r>
              <a:rPr lang="en" altLang="ko-KR" sz="1900" dirty="0">
                <a:latin typeface="Segoe UI Semilight" panose="020B0402040204020203" pitchFamily="34" charset="0"/>
                <a:cs typeface="Segoe UI Semilight" panose="020B0402040204020203" pitchFamily="34" charset="0"/>
              </a:rPr>
              <a:t>Responding to abnormal conditions is widely recognized as one of the most demanding tasks for operators</a:t>
            </a:r>
            <a:endParaRPr lang="en-US" altLang="ko-KR" sz="1900" dirty="0">
              <a:latin typeface="Segoe UI Semilight" panose="020B0402040204020203" pitchFamily="34" charset="0"/>
              <a:cs typeface="Segoe UI Semilight" panose="020B0402040204020203" pitchFamily="34" charset="0"/>
            </a:endParaRPr>
          </a:p>
          <a:p>
            <a:pPr lvl="2">
              <a:lnSpc>
                <a:spcPct val="110000"/>
              </a:lnSpc>
              <a:buFont typeface="Segoe UI Semibold" panose="020B0702040204020203" pitchFamily="34" charset="0"/>
              <a:buChar char="־"/>
            </a:pPr>
            <a:r>
              <a:rPr lang="en-US" altLang="ko-KR" sz="1600" dirty="0">
                <a:latin typeface="Segoe UI Semilight" panose="020B0402040204020203" pitchFamily="34" charset="0"/>
                <a:cs typeface="Segoe UI Semilight" panose="020B0402040204020203" pitchFamily="34" charset="0"/>
              </a:rPr>
              <a:t>Extensive number of AOPs: APR1400 at Shin-Kori Unit 3 has </a:t>
            </a:r>
            <a:r>
              <a:rPr lang="en-US" altLang="ko-KR" sz="1600" dirty="0">
                <a:solidFill>
                  <a:srgbClr val="FF0000"/>
                </a:solidFill>
                <a:latin typeface="Segoe UI Semilight" panose="020B0402040204020203" pitchFamily="34" charset="0"/>
                <a:cs typeface="Segoe UI Semilight" panose="020B0402040204020203" pitchFamily="34" charset="0"/>
              </a:rPr>
              <a:t>82 AOPs</a:t>
            </a:r>
            <a:r>
              <a:rPr lang="en-US" altLang="ko-KR" sz="1600" dirty="0">
                <a:latin typeface="Segoe UI Semilight" panose="020B0402040204020203" pitchFamily="34" charset="0"/>
                <a:cs typeface="Segoe UI Semilight" panose="020B0402040204020203" pitchFamily="34" charset="0"/>
              </a:rPr>
              <a:t>, each covering multiple event types</a:t>
            </a:r>
          </a:p>
          <a:p>
            <a:pPr lvl="2">
              <a:lnSpc>
                <a:spcPct val="110000"/>
              </a:lnSpc>
              <a:buFont typeface="Segoe UI Semibold" panose="020B0702040204020203" pitchFamily="34" charset="0"/>
              <a:buChar char="־"/>
            </a:pPr>
            <a:r>
              <a:rPr lang="en-US" altLang="ko-KR" sz="1600" dirty="0">
                <a:latin typeface="Segoe UI Semilight" panose="020B0402040204020203" pitchFamily="34" charset="0"/>
                <a:cs typeface="Segoe UI Semilight" panose="020B0402040204020203" pitchFamily="34" charset="0"/>
              </a:rPr>
              <a:t>Operators must be trained to accurately assess abnormal conditions for each event type</a:t>
            </a:r>
          </a:p>
          <a:p>
            <a:pPr lvl="2">
              <a:lnSpc>
                <a:spcPct val="110000"/>
              </a:lnSpc>
              <a:buFont typeface="Segoe UI Semibold" panose="020B0702040204020203" pitchFamily="34" charset="0"/>
              <a:buChar char="־"/>
            </a:pPr>
            <a:r>
              <a:rPr lang="en-US" altLang="ko-KR" sz="1600" dirty="0">
                <a:latin typeface="Segoe UI Semilight" panose="020B0402040204020203" pitchFamily="34" charset="0"/>
                <a:cs typeface="Segoe UI Semilight" panose="020B0402040204020203" pitchFamily="34" charset="0"/>
              </a:rPr>
              <a:t>Requires familiarization with alarms and symptom patterns associated with each event type</a:t>
            </a:r>
          </a:p>
          <a:p>
            <a:pPr lvl="1">
              <a:lnSpc>
                <a:spcPct val="110000"/>
              </a:lnSpc>
              <a:buFont typeface="Arial" panose="020B0604020202020204" pitchFamily="34" charset="0"/>
              <a:buChar char="•"/>
            </a:pPr>
            <a:r>
              <a:rPr lang="en" altLang="ko-KR" sz="1900" dirty="0">
                <a:latin typeface="Segoe UI Semilight" panose="020B0402040204020203" pitchFamily="34" charset="0"/>
                <a:cs typeface="Segoe UI Semilight" panose="020B0402040204020203" pitchFamily="34" charset="0"/>
              </a:rPr>
              <a:t>Abnormal operation is the most frequent among the four operating regimes</a:t>
            </a:r>
            <a:endParaRPr lang="en-US" altLang="ko-KR" sz="1900" dirty="0">
              <a:latin typeface="Segoe UI Semilight" panose="020B0402040204020203" pitchFamily="34" charset="0"/>
              <a:cs typeface="Segoe UI Semilight" panose="020B0402040204020203" pitchFamily="34" charset="0"/>
            </a:endParaRPr>
          </a:p>
          <a:p>
            <a:pPr lvl="2">
              <a:lnSpc>
                <a:spcPct val="110000"/>
              </a:lnSpc>
              <a:buClr>
                <a:srgbClr val="4472C4">
                  <a:lumMod val="50000"/>
                </a:srgbClr>
              </a:buClr>
              <a:buFont typeface="Segoe UI Semibold" panose="020B0702040204020203" pitchFamily="34" charset="0"/>
              <a:buChar char="־"/>
              <a:defRPr/>
            </a:pPr>
            <a:r>
              <a:rPr lang="en-US" altLang="ko-KR" sz="1600" dirty="0">
                <a:solidFill>
                  <a:prstClr val="black"/>
                </a:solidFill>
                <a:latin typeface="Segoe UI Semilight" panose="020B0402040204020203" pitchFamily="34" charset="0"/>
                <a:cs typeface="Segoe UI Semilight" panose="020B0402040204020203" pitchFamily="34" charset="0"/>
              </a:rPr>
              <a:t>Occurs in diverse, unpredictable forms </a:t>
            </a:r>
          </a:p>
          <a:p>
            <a:pPr lvl="2">
              <a:lnSpc>
                <a:spcPct val="110000"/>
              </a:lnSpc>
              <a:buClr>
                <a:srgbClr val="4472C4">
                  <a:lumMod val="50000"/>
                </a:srgbClr>
              </a:buClr>
              <a:buFont typeface="Segoe UI Semibold" panose="020B0702040204020203" pitchFamily="34" charset="0"/>
              <a:buChar char="־"/>
              <a:defRPr/>
            </a:pPr>
            <a:r>
              <a:rPr lang="en-US" altLang="ko-KR" sz="1600" dirty="0">
                <a:solidFill>
                  <a:prstClr val="black"/>
                </a:solidFill>
                <a:latin typeface="Segoe UI Semilight" panose="020B0402040204020203" pitchFamily="34" charset="0"/>
                <a:cs typeface="Segoe UI Semilight" panose="020B0402040204020203" pitchFamily="34" charset="0"/>
              </a:rPr>
              <a:t>Make consistent and accurate operator response inherently difficult</a:t>
            </a:r>
          </a:p>
          <a:p>
            <a:pPr lvl="1">
              <a:lnSpc>
                <a:spcPct val="110000"/>
              </a:lnSpc>
              <a:buFont typeface="Arial" panose="020B0604020202020204" pitchFamily="34" charset="0"/>
              <a:buChar char="•"/>
            </a:pPr>
            <a:r>
              <a:rPr lang="en" altLang="ko-KR" sz="1900" dirty="0">
                <a:latin typeface="Segoe UI Semilight" panose="020B0402040204020203" pitchFamily="34" charset="0"/>
                <a:cs typeface="Segoe UI Semilight" panose="020B0402040204020203" pitchFamily="34" charset="0"/>
              </a:rPr>
              <a:t>Accurate judgment and prompt response are critical; some abnormal situations can trigger reactor trip</a:t>
            </a:r>
            <a:endParaRPr lang="en-US" altLang="ko-KR" sz="1900" dirty="0">
              <a:latin typeface="Segoe UI Semilight" panose="020B0402040204020203" pitchFamily="34" charset="0"/>
              <a:cs typeface="Segoe UI Semilight" panose="020B0402040204020203" pitchFamily="34" charset="0"/>
            </a:endParaRPr>
          </a:p>
          <a:p>
            <a:pPr lvl="2">
              <a:lnSpc>
                <a:spcPct val="110000"/>
              </a:lnSpc>
              <a:buClr>
                <a:srgbClr val="4472C4">
                  <a:lumMod val="50000"/>
                </a:srgbClr>
              </a:buClr>
              <a:buFont typeface="Segoe UI Semibold" panose="020B0702040204020203" pitchFamily="34" charset="0"/>
              <a:buChar char="־"/>
              <a:defRPr/>
            </a:pPr>
            <a:r>
              <a:rPr lang="en-US" altLang="ko-KR" sz="1600" dirty="0">
                <a:solidFill>
                  <a:prstClr val="black"/>
                </a:solidFill>
                <a:latin typeface="Segoe UI Semilight" panose="020B0402040204020203" pitchFamily="34" charset="0"/>
                <a:cs typeface="Segoe UI Semilight" panose="020B0402040204020203" pitchFamily="34" charset="0"/>
              </a:rPr>
              <a:t>Among 183 unplanned reactor trips in domestic NPPs since 2000 (OPIS): </a:t>
            </a:r>
            <a:r>
              <a:rPr lang="en-US" altLang="ko-KR" sz="1600" dirty="0">
                <a:solidFill>
                  <a:srgbClr val="FF0000"/>
                </a:solidFill>
                <a:latin typeface="Segoe UI Semilight" panose="020B0402040204020203" pitchFamily="34" charset="0"/>
                <a:cs typeface="Segoe UI Semilight" panose="020B0402040204020203" pitchFamily="34" charset="0"/>
              </a:rPr>
              <a:t>157 cases (86%) </a:t>
            </a:r>
            <a:r>
              <a:rPr lang="en-US" altLang="ko-KR" sz="1600" dirty="0">
                <a:solidFill>
                  <a:prstClr val="black"/>
                </a:solidFill>
                <a:latin typeface="Segoe UI Semilight" panose="020B0402040204020203" pitchFamily="34" charset="0"/>
                <a:cs typeface="Segoe UI Semilight" panose="020B0402040204020203" pitchFamily="34" charset="0"/>
              </a:rPr>
              <a:t>were triggered by abnormal situations</a:t>
            </a:r>
          </a:p>
        </p:txBody>
      </p:sp>
      <p:sp>
        <p:nvSpPr>
          <p:cNvPr id="8" name="제목 1">
            <a:extLst>
              <a:ext uri="{FF2B5EF4-FFF2-40B4-BE49-F238E27FC236}">
                <a16:creationId xmlns:a16="http://schemas.microsoft.com/office/drawing/2014/main" id="{1D470D01-14AA-2488-1485-7759C291FD4B}"/>
              </a:ext>
            </a:extLst>
          </p:cNvPr>
          <p:cNvSpPr>
            <a:spLocks noGrp="1"/>
          </p:cNvSpPr>
          <p:nvPr>
            <p:ph type="title"/>
          </p:nvPr>
        </p:nvSpPr>
        <p:spPr>
          <a:xfrm>
            <a:off x="542925" y="198249"/>
            <a:ext cx="10515600" cy="584001"/>
          </a:xfrm>
        </p:spPr>
        <p:txBody>
          <a:bodyPr/>
          <a:lstStyle/>
          <a:p>
            <a:r>
              <a:rPr lang="en-US" altLang="ko-KR" sz="3200" dirty="0"/>
              <a:t>1. Introduction</a:t>
            </a:r>
            <a:endParaRPr lang="ko-KR" altLang="en-US" sz="3200" dirty="0"/>
          </a:p>
        </p:txBody>
      </p:sp>
      <p:grpSp>
        <p:nvGrpSpPr>
          <p:cNvPr id="19" name="그룹 18">
            <a:extLst>
              <a:ext uri="{FF2B5EF4-FFF2-40B4-BE49-F238E27FC236}">
                <a16:creationId xmlns:a16="http://schemas.microsoft.com/office/drawing/2014/main" id="{3DBF8D01-C0E0-D918-4186-6E97DFA4F3E9}"/>
              </a:ext>
            </a:extLst>
          </p:cNvPr>
          <p:cNvGrpSpPr/>
          <p:nvPr/>
        </p:nvGrpSpPr>
        <p:grpSpPr>
          <a:xfrm>
            <a:off x="8121075" y="1292862"/>
            <a:ext cx="3528000" cy="4713067"/>
            <a:chOff x="7935201" y="1427646"/>
            <a:chExt cx="3528000" cy="4713067"/>
          </a:xfrm>
        </p:grpSpPr>
        <p:pic>
          <p:nvPicPr>
            <p:cNvPr id="17" name="그림 16">
              <a:extLst>
                <a:ext uri="{FF2B5EF4-FFF2-40B4-BE49-F238E27FC236}">
                  <a16:creationId xmlns:a16="http://schemas.microsoft.com/office/drawing/2014/main" id="{100FA75A-2632-B5D5-F431-76D3A22B85D0}"/>
                </a:ext>
              </a:extLst>
            </p:cNvPr>
            <p:cNvPicPr>
              <a:picLocks noChangeAspect="1"/>
            </p:cNvPicPr>
            <p:nvPr/>
          </p:nvPicPr>
          <p:blipFill>
            <a:blip r:embed="rId3"/>
            <a:stretch>
              <a:fillRect/>
            </a:stretch>
          </p:blipFill>
          <p:spPr>
            <a:xfrm>
              <a:off x="7935201" y="1427646"/>
              <a:ext cx="3528000" cy="3185353"/>
            </a:xfrm>
            <a:prstGeom prst="rect">
              <a:avLst/>
            </a:prstGeom>
          </p:spPr>
        </p:pic>
        <p:pic>
          <p:nvPicPr>
            <p:cNvPr id="18" name="그림 17">
              <a:extLst>
                <a:ext uri="{FF2B5EF4-FFF2-40B4-BE49-F238E27FC236}">
                  <a16:creationId xmlns:a16="http://schemas.microsoft.com/office/drawing/2014/main" id="{7AAAA637-6373-A204-E383-D6048D525BA0}"/>
                </a:ext>
              </a:extLst>
            </p:cNvPr>
            <p:cNvPicPr>
              <a:picLocks noChangeAspect="1"/>
            </p:cNvPicPr>
            <p:nvPr/>
          </p:nvPicPr>
          <p:blipFill>
            <a:blip r:embed="rId4"/>
            <a:stretch>
              <a:fillRect/>
            </a:stretch>
          </p:blipFill>
          <p:spPr>
            <a:xfrm>
              <a:off x="7935201" y="4576951"/>
              <a:ext cx="3528000" cy="1563762"/>
            </a:xfrm>
            <a:prstGeom prst="rect">
              <a:avLst/>
            </a:prstGeom>
          </p:spPr>
        </p:pic>
      </p:grpSp>
      <p:sp>
        <p:nvSpPr>
          <p:cNvPr id="2" name="TextBox 1">
            <a:extLst>
              <a:ext uri="{FF2B5EF4-FFF2-40B4-BE49-F238E27FC236}">
                <a16:creationId xmlns:a16="http://schemas.microsoft.com/office/drawing/2014/main" id="{01A89B3C-85FD-DFF3-3BA1-9D4D13B78672}"/>
              </a:ext>
            </a:extLst>
          </p:cNvPr>
          <p:cNvSpPr txBox="1"/>
          <p:nvPr/>
        </p:nvSpPr>
        <p:spPr>
          <a:xfrm>
            <a:off x="8052808" y="6036786"/>
            <a:ext cx="3671959" cy="430887"/>
          </a:xfrm>
          <a:prstGeom prst="rect">
            <a:avLst/>
          </a:prstGeom>
          <a:noFill/>
        </p:spPr>
        <p:txBody>
          <a:bodyPr wrap="square" rtlCol="0">
            <a:spAutoFit/>
          </a:bodyPr>
          <a:lstStyle/>
          <a:p>
            <a:pPr algn="ctr"/>
            <a:r>
              <a:rPr lang="en" altLang="ko-KR" sz="1100" dirty="0"/>
              <a:t>Causes of unplanned reactor trips in Korean NPPs since 2000 (OPIS)</a:t>
            </a:r>
            <a:endParaRPr lang="ko-KR" altLang="en-US" sz="1100" dirty="0">
              <a:latin typeface="Noto Sans KR" panose="020B0200000000000000" pitchFamily="50" charset="-127"/>
              <a:ea typeface="Noto Sans KR" panose="020B0200000000000000" pitchFamily="50" charset="-127"/>
            </a:endParaRPr>
          </a:p>
        </p:txBody>
      </p:sp>
    </p:spTree>
    <p:extLst>
      <p:ext uri="{BB962C8B-B14F-4D97-AF65-F5344CB8AC3E}">
        <p14:creationId xmlns:p14="http://schemas.microsoft.com/office/powerpoint/2010/main" val="352450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BE332-665F-8A9F-B1E0-4700600C16E2}"/>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AC9ED1D4-9302-1A0A-AFF4-5C10FA787D90}"/>
              </a:ext>
            </a:extLst>
          </p:cNvPr>
          <p:cNvSpPr>
            <a:spLocks noGrp="1"/>
          </p:cNvSpPr>
          <p:nvPr>
            <p:ph type="sldNum" sz="quarter" idx="12"/>
          </p:nvPr>
        </p:nvSpPr>
        <p:spPr/>
        <p:txBody>
          <a:bodyPr/>
          <a:lstStyle/>
          <a:p>
            <a:fld id="{93315963-03A2-4A10-9019-04D551739C5B}" type="slidenum">
              <a:rPr lang="ko-KR" altLang="en-US" smtClean="0"/>
              <a:t>6</a:t>
            </a:fld>
            <a:endParaRPr lang="ko-KR" altLang="en-US"/>
          </a:p>
        </p:txBody>
      </p:sp>
      <p:sp>
        <p:nvSpPr>
          <p:cNvPr id="7" name="내용 개체 틀 2">
            <a:extLst>
              <a:ext uri="{FF2B5EF4-FFF2-40B4-BE49-F238E27FC236}">
                <a16:creationId xmlns:a16="http://schemas.microsoft.com/office/drawing/2014/main" id="{189D3C49-F197-31D4-B3A1-861F1C2D498F}"/>
              </a:ext>
            </a:extLst>
          </p:cNvPr>
          <p:cNvSpPr>
            <a:spLocks noGrp="1"/>
          </p:cNvSpPr>
          <p:nvPr>
            <p:ph idx="1"/>
          </p:nvPr>
        </p:nvSpPr>
        <p:spPr>
          <a:xfrm>
            <a:off x="542925" y="1191419"/>
            <a:ext cx="7209003" cy="4915954"/>
          </a:xfrm>
        </p:spPr>
        <p:txBody>
          <a:bodyPr>
            <a:normAutofit fontScale="92500" lnSpcReduction="10000"/>
          </a:bodyPr>
          <a:lstStyle/>
          <a:p>
            <a:pPr>
              <a:lnSpc>
                <a:spcPct val="150000"/>
              </a:lnSpc>
            </a:pPr>
            <a:r>
              <a:rPr lang="en-US" altLang="ko-KR" sz="2800" dirty="0">
                <a:latin typeface="Segoe UI Semilight" panose="020B0402040204020203" pitchFamily="34" charset="0"/>
                <a:cs typeface="Segoe UI Semilight" panose="020B0402040204020203" pitchFamily="34" charset="0"/>
              </a:rPr>
              <a:t>Necessity of Automation in SMR Operations</a:t>
            </a:r>
            <a:endParaRPr lang="en-US" altLang="ko-KR" sz="1900" dirty="0">
              <a:latin typeface="Segoe UI Semilight" panose="020B0402040204020203" pitchFamily="34" charset="0"/>
              <a:cs typeface="Segoe UI Semilight" panose="020B0402040204020203" pitchFamily="34" charset="0"/>
            </a:endParaRPr>
          </a:p>
          <a:p>
            <a:pPr lvl="1">
              <a:lnSpc>
                <a:spcPct val="110000"/>
              </a:lnSpc>
              <a:buFont typeface="Arial" panose="020B0604020202020204" pitchFamily="34" charset="0"/>
              <a:buChar char="•"/>
            </a:pPr>
            <a:r>
              <a:rPr lang="en-US" altLang="ko-KR" sz="1900" dirty="0">
                <a:latin typeface="Segoe UI Semilight" panose="020B0402040204020203" pitchFamily="34" charset="0"/>
                <a:cs typeface="Segoe UI Semilight" panose="020B0402040204020203" pitchFamily="34" charset="0"/>
              </a:rPr>
              <a:t>SMR Control Room &amp; Operational Characteristics</a:t>
            </a:r>
          </a:p>
          <a:p>
            <a:pPr lvl="2">
              <a:lnSpc>
                <a:spcPct val="110000"/>
              </a:lnSpc>
              <a:buFont typeface="Segoe UI Semibold" panose="020B0702040204020203" pitchFamily="34" charset="0"/>
              <a:buChar char="־"/>
            </a:pPr>
            <a:r>
              <a:rPr lang="en-US" altLang="ko-KR" sz="1600" dirty="0">
                <a:latin typeface="Segoe UI Semilight" panose="020B0402040204020203" pitchFamily="34" charset="0"/>
                <a:cs typeface="Segoe UI Semilight" panose="020B0402040204020203" pitchFamily="34" charset="0"/>
              </a:rPr>
              <a:t>Single control room manages multiple modules with significantly reduced staffing</a:t>
            </a:r>
            <a:endParaRPr lang="en-US" altLang="ko-KR" sz="1600" dirty="0">
              <a:solidFill>
                <a:prstClr val="black"/>
              </a:solidFill>
              <a:latin typeface="Segoe UI Semilight" panose="020B0402040204020203" pitchFamily="34" charset="0"/>
              <a:cs typeface="Segoe UI Semilight" panose="020B0402040204020203" pitchFamily="34" charset="0"/>
            </a:endParaRPr>
          </a:p>
          <a:p>
            <a:pPr lvl="3">
              <a:lnSpc>
                <a:spcPct val="110000"/>
              </a:lnSpc>
              <a:buClr>
                <a:srgbClr val="4472C4">
                  <a:lumMod val="50000"/>
                </a:srgbClr>
              </a:buClr>
              <a:buFont typeface="Wingdings" panose="05000000000000000000" pitchFamily="2" charset="2"/>
              <a:buChar char="§"/>
              <a:defRPr/>
            </a:pPr>
            <a:r>
              <a:rPr lang="en-US" altLang="ko-KR" sz="1400" dirty="0" err="1">
                <a:solidFill>
                  <a:prstClr val="black"/>
                </a:solidFill>
                <a:latin typeface="Segoe UI Semilight" panose="020B0402040204020203" pitchFamily="34" charset="0"/>
                <a:cs typeface="Segoe UI Semilight" panose="020B0402040204020203" pitchFamily="34" charset="0"/>
              </a:rPr>
              <a:t>iSMR</a:t>
            </a:r>
            <a:r>
              <a:rPr lang="en-US" altLang="ko-KR" sz="1400" dirty="0">
                <a:solidFill>
                  <a:prstClr val="black"/>
                </a:solidFill>
                <a:latin typeface="Segoe UI Semilight" panose="020B0402040204020203" pitchFamily="34" charset="0"/>
                <a:cs typeface="Segoe UI Semilight" panose="020B0402040204020203" pitchFamily="34" charset="0"/>
              </a:rPr>
              <a:t>: 3 operators for 4 modules</a:t>
            </a:r>
          </a:p>
          <a:p>
            <a:pPr lvl="3">
              <a:lnSpc>
                <a:spcPct val="110000"/>
              </a:lnSpc>
              <a:buClr>
                <a:srgbClr val="4472C4">
                  <a:lumMod val="50000"/>
                </a:srgbClr>
              </a:buClr>
              <a:buFont typeface="Wingdings" panose="05000000000000000000" pitchFamily="2" charset="2"/>
              <a:buChar char="§"/>
              <a:defRPr/>
            </a:pPr>
            <a:r>
              <a:rPr lang="en-US" altLang="ko-KR" sz="1400" dirty="0" err="1">
                <a:solidFill>
                  <a:prstClr val="black"/>
                </a:solidFill>
                <a:latin typeface="Segoe UI Semilight" panose="020B0402040204020203" pitchFamily="34" charset="0"/>
                <a:cs typeface="Segoe UI Semilight" panose="020B0402040204020203" pitchFamily="34" charset="0"/>
              </a:rPr>
              <a:t>NuScale</a:t>
            </a:r>
            <a:r>
              <a:rPr lang="en-US" altLang="ko-KR" sz="1400" dirty="0">
                <a:solidFill>
                  <a:prstClr val="black"/>
                </a:solidFill>
                <a:latin typeface="Segoe UI Semilight" panose="020B0402040204020203" pitchFamily="34" charset="0"/>
                <a:cs typeface="Segoe UI Semilight" panose="020B0402040204020203" pitchFamily="34" charset="0"/>
              </a:rPr>
              <a:t>: 3 operators for up to 12 modules</a:t>
            </a:r>
            <a:endParaRPr lang="en-US" altLang="ko-KR" sz="1600" dirty="0">
              <a:latin typeface="Segoe UI Semilight" panose="020B0402040204020203" pitchFamily="34" charset="0"/>
              <a:cs typeface="Segoe UI Semilight" panose="020B0402040204020203" pitchFamily="34" charset="0"/>
            </a:endParaRPr>
          </a:p>
          <a:p>
            <a:pPr lvl="2">
              <a:lnSpc>
                <a:spcPct val="110000"/>
              </a:lnSpc>
              <a:buFont typeface="Segoe UI Semibold" panose="020B0702040204020203" pitchFamily="34" charset="0"/>
              <a:buChar char="־"/>
            </a:pPr>
            <a:r>
              <a:rPr lang="en-US" altLang="ko-KR" sz="1600" dirty="0">
                <a:latin typeface="Segoe UI Semilight" panose="020B0402040204020203" pitchFamily="34" charset="0"/>
                <a:cs typeface="Segoe UI Semilight" panose="020B0402040204020203" pitchFamily="34" charset="0"/>
              </a:rPr>
              <a:t>Passive safety systems reduce active intervention, but increase monitoring complexity</a:t>
            </a:r>
          </a:p>
          <a:p>
            <a:pPr lvl="2">
              <a:lnSpc>
                <a:spcPct val="110000"/>
              </a:lnSpc>
              <a:buFont typeface="Segoe UI Semibold" panose="020B0702040204020203" pitchFamily="34" charset="0"/>
              <a:buChar char="־"/>
            </a:pPr>
            <a:r>
              <a:rPr lang="en-US" altLang="ko-KR" sz="1600" dirty="0">
                <a:latin typeface="Segoe UI Semilight" panose="020B0402040204020203" pitchFamily="34" charset="0"/>
                <a:cs typeface="Segoe UI Semilight" panose="020B0402040204020203" pitchFamily="34" charset="0"/>
              </a:rPr>
              <a:t>Advanced monitoring and decision support systems are prerequisite</a:t>
            </a:r>
          </a:p>
          <a:p>
            <a:pPr lvl="2">
              <a:lnSpc>
                <a:spcPct val="110000"/>
              </a:lnSpc>
              <a:buFont typeface="Segoe UI Semibold" panose="020B0702040204020203" pitchFamily="34" charset="0"/>
              <a:buChar char="־"/>
            </a:pPr>
            <a:r>
              <a:rPr lang="en-US" altLang="ko-KR" sz="1600" dirty="0">
                <a:latin typeface="Segoe UI Semilight" panose="020B0402040204020203" pitchFamily="34" charset="0"/>
                <a:cs typeface="Segoe UI Semilight" panose="020B0402040204020203" pitchFamily="34" charset="0"/>
              </a:rPr>
              <a:t>High-level automation or semi-autonomous operation is inherently required</a:t>
            </a:r>
          </a:p>
          <a:p>
            <a:pPr lvl="1">
              <a:lnSpc>
                <a:spcPct val="110000"/>
              </a:lnSpc>
              <a:buFont typeface="Arial" panose="020B0604020202020204" pitchFamily="34" charset="0"/>
              <a:buChar char="•"/>
            </a:pPr>
            <a:r>
              <a:rPr lang="en-US" altLang="ko-KR" sz="1900" dirty="0">
                <a:latin typeface="Segoe UI Semilight" panose="020B0402040204020203" pitchFamily="34" charset="0"/>
                <a:cs typeface="Segoe UI Semilight" panose="020B0402040204020203" pitchFamily="34" charset="0"/>
              </a:rPr>
              <a:t>Why Abnormal Operation Automation is Critical</a:t>
            </a:r>
          </a:p>
          <a:p>
            <a:pPr lvl="2">
              <a:lnSpc>
                <a:spcPct val="110000"/>
              </a:lnSpc>
              <a:buClr>
                <a:srgbClr val="4472C4">
                  <a:lumMod val="50000"/>
                </a:srgbClr>
              </a:buClr>
              <a:buFont typeface="Segoe UI Semibold" panose="020B0702040204020203" pitchFamily="34" charset="0"/>
              <a:buChar char="־"/>
              <a:defRPr/>
            </a:pPr>
            <a:r>
              <a:rPr lang="en-US" altLang="ko-KR" sz="1600" dirty="0">
                <a:solidFill>
                  <a:prstClr val="black"/>
                </a:solidFill>
                <a:latin typeface="Segoe UI Semilight" panose="020B0402040204020203" pitchFamily="34" charset="0"/>
                <a:cs typeface="Segoe UI Semilight" panose="020B0402040204020203" pitchFamily="34" charset="0"/>
              </a:rPr>
              <a:t>Reduced staffing amplifies the risk of inadequate response in abnormal situations</a:t>
            </a:r>
          </a:p>
          <a:p>
            <a:pPr lvl="2">
              <a:lnSpc>
                <a:spcPct val="110000"/>
              </a:lnSpc>
              <a:buClr>
                <a:srgbClr val="4472C4">
                  <a:lumMod val="50000"/>
                </a:srgbClr>
              </a:buClr>
              <a:buFont typeface="Segoe UI Semibold" panose="020B0702040204020203" pitchFamily="34" charset="0"/>
              <a:buChar char="־"/>
              <a:defRPr/>
            </a:pPr>
            <a:r>
              <a:rPr lang="en-US" altLang="ko-KR" sz="1600" dirty="0">
                <a:solidFill>
                  <a:prstClr val="black"/>
                </a:solidFill>
                <a:latin typeface="Segoe UI Semilight" panose="020B0402040204020203" pitchFamily="34" charset="0"/>
                <a:cs typeface="Segoe UI Semilight" panose="020B0402040204020203" pitchFamily="34" charset="0"/>
              </a:rPr>
              <a:t>Intelligent automation is essential to offload operator workload and ensure safety</a:t>
            </a:r>
          </a:p>
        </p:txBody>
      </p:sp>
      <p:sp>
        <p:nvSpPr>
          <p:cNvPr id="8" name="제목 1">
            <a:extLst>
              <a:ext uri="{FF2B5EF4-FFF2-40B4-BE49-F238E27FC236}">
                <a16:creationId xmlns:a16="http://schemas.microsoft.com/office/drawing/2014/main" id="{7C3461AF-C4D2-1C86-E273-A08BFA111FAD}"/>
              </a:ext>
            </a:extLst>
          </p:cNvPr>
          <p:cNvSpPr>
            <a:spLocks noGrp="1"/>
          </p:cNvSpPr>
          <p:nvPr>
            <p:ph type="title"/>
          </p:nvPr>
        </p:nvSpPr>
        <p:spPr>
          <a:xfrm>
            <a:off x="542925" y="198249"/>
            <a:ext cx="10515600" cy="584001"/>
          </a:xfrm>
        </p:spPr>
        <p:txBody>
          <a:bodyPr/>
          <a:lstStyle/>
          <a:p>
            <a:r>
              <a:rPr lang="en-US" altLang="ko-KR" sz="3200" dirty="0"/>
              <a:t>1. Introduction</a:t>
            </a:r>
            <a:endParaRPr lang="ko-KR" altLang="en-US" sz="3200" dirty="0"/>
          </a:p>
        </p:txBody>
      </p:sp>
      <p:grpSp>
        <p:nvGrpSpPr>
          <p:cNvPr id="11" name="그룹 10">
            <a:extLst>
              <a:ext uri="{FF2B5EF4-FFF2-40B4-BE49-F238E27FC236}">
                <a16:creationId xmlns:a16="http://schemas.microsoft.com/office/drawing/2014/main" id="{D0B1B917-9CB8-40FB-F727-75C9A8107BF4}"/>
              </a:ext>
            </a:extLst>
          </p:cNvPr>
          <p:cNvGrpSpPr/>
          <p:nvPr/>
        </p:nvGrpSpPr>
        <p:grpSpPr>
          <a:xfrm>
            <a:off x="8004957" y="1455494"/>
            <a:ext cx="3930768" cy="2393956"/>
            <a:chOff x="8004957" y="1455494"/>
            <a:chExt cx="3930768" cy="2393956"/>
          </a:xfrm>
        </p:grpSpPr>
        <p:pic>
          <p:nvPicPr>
            <p:cNvPr id="3" name="Picture 2" descr="E2 Centers | NuScale Power">
              <a:extLst>
                <a:ext uri="{FF2B5EF4-FFF2-40B4-BE49-F238E27FC236}">
                  <a16:creationId xmlns:a16="http://schemas.microsoft.com/office/drawing/2014/main" id="{2B66E29D-9F5C-61C9-4462-F3150CFA94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4957" y="1455494"/>
              <a:ext cx="3930768" cy="19653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D404A6E-8851-B143-C98A-FE2F73F1F77B}"/>
                </a:ext>
              </a:extLst>
            </p:cNvPr>
            <p:cNvSpPr txBox="1"/>
            <p:nvPr/>
          </p:nvSpPr>
          <p:spPr>
            <a:xfrm>
              <a:off x="8134361" y="3418563"/>
              <a:ext cx="3671959" cy="430887"/>
            </a:xfrm>
            <a:prstGeom prst="rect">
              <a:avLst/>
            </a:prstGeom>
            <a:noFill/>
          </p:spPr>
          <p:txBody>
            <a:bodyPr wrap="square" rtlCol="0">
              <a:spAutoFit/>
            </a:bodyPr>
            <a:lstStyle/>
            <a:p>
              <a:pPr algn="ctr"/>
              <a:r>
                <a:rPr lang="en-US" altLang="ko-KR" sz="1100" dirty="0" err="1">
                  <a:latin typeface="Noto Sans KR" panose="020B0200000000000000" pitchFamily="50" charset="-127"/>
                  <a:ea typeface="Noto Sans KR" panose="020B0200000000000000" pitchFamily="50" charset="-127"/>
                </a:rPr>
                <a:t>NuScale</a:t>
              </a:r>
              <a:r>
                <a:rPr lang="en-US" altLang="ko-KR" sz="1100" dirty="0">
                  <a:latin typeface="Noto Sans KR" panose="020B0200000000000000" pitchFamily="50" charset="-127"/>
                  <a:ea typeface="Noto Sans KR" panose="020B0200000000000000" pitchFamily="50" charset="-127"/>
                </a:rPr>
                <a:t> Power Module control room — 3 operators managing up to 12 modules simultaneously [1]</a:t>
              </a:r>
              <a:endParaRPr lang="ko-KR" altLang="en-US" sz="1100" dirty="0">
                <a:latin typeface="Noto Sans KR" panose="020B0200000000000000" pitchFamily="50" charset="-127"/>
                <a:ea typeface="Noto Sans KR" panose="020B0200000000000000" pitchFamily="50" charset="-127"/>
              </a:endParaRPr>
            </a:p>
          </p:txBody>
        </p:sp>
      </p:grpSp>
      <p:grpSp>
        <p:nvGrpSpPr>
          <p:cNvPr id="12" name="그룹 11">
            <a:extLst>
              <a:ext uri="{FF2B5EF4-FFF2-40B4-BE49-F238E27FC236}">
                <a16:creationId xmlns:a16="http://schemas.microsoft.com/office/drawing/2014/main" id="{087DB4EA-4634-9F99-C1B5-16D55B488A6C}"/>
              </a:ext>
            </a:extLst>
          </p:cNvPr>
          <p:cNvGrpSpPr/>
          <p:nvPr/>
        </p:nvGrpSpPr>
        <p:grpSpPr>
          <a:xfrm>
            <a:off x="8004957" y="3901431"/>
            <a:ext cx="3930768" cy="2434015"/>
            <a:chOff x="8004957" y="3901431"/>
            <a:chExt cx="3930768" cy="2434015"/>
          </a:xfrm>
        </p:grpSpPr>
        <p:pic>
          <p:nvPicPr>
            <p:cNvPr id="2" name="Picture 2" descr="대전 한수원 중앙연구원에 구축된 i-SMR 시뮬레이터/사진=한국수력원자력">
              <a:extLst>
                <a:ext uri="{FF2B5EF4-FFF2-40B4-BE49-F238E27FC236}">
                  <a16:creationId xmlns:a16="http://schemas.microsoft.com/office/drawing/2014/main" id="{551FA069-AA04-2027-C979-DE6C6D259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957" y="3901431"/>
              <a:ext cx="3930768" cy="20012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B059206-633E-6F11-5978-76162D07C95C}"/>
                </a:ext>
              </a:extLst>
            </p:cNvPr>
            <p:cNvSpPr txBox="1"/>
            <p:nvPr/>
          </p:nvSpPr>
          <p:spPr>
            <a:xfrm>
              <a:off x="8134361" y="5904559"/>
              <a:ext cx="3671959" cy="430887"/>
            </a:xfrm>
            <a:prstGeom prst="rect">
              <a:avLst/>
            </a:prstGeom>
            <a:noFill/>
          </p:spPr>
          <p:txBody>
            <a:bodyPr wrap="square" rtlCol="0">
              <a:spAutoFit/>
            </a:bodyPr>
            <a:lstStyle/>
            <a:p>
              <a:pPr algn="ctr"/>
              <a:r>
                <a:rPr lang="en-US" altLang="ko-KR" sz="1100" dirty="0" err="1">
                  <a:latin typeface="Noto Sans KR" panose="020B0200000000000000" pitchFamily="50" charset="-127"/>
                  <a:ea typeface="Noto Sans KR" panose="020B0200000000000000" pitchFamily="50" charset="-127"/>
                </a:rPr>
                <a:t>iSMR</a:t>
              </a:r>
              <a:r>
                <a:rPr lang="en-US" altLang="ko-KR" sz="1100" dirty="0">
                  <a:latin typeface="Noto Sans KR" panose="020B0200000000000000" pitchFamily="50" charset="-127"/>
                  <a:ea typeface="Noto Sans KR" panose="020B0200000000000000" pitchFamily="50" charset="-127"/>
                </a:rPr>
                <a:t> Power Module control room — 3 operators managing 4 modules simultaneously [2]</a:t>
              </a:r>
              <a:endParaRPr lang="ko-KR" altLang="en-US" sz="1100" dirty="0">
                <a:latin typeface="Noto Sans KR" panose="020B0200000000000000" pitchFamily="50" charset="-127"/>
                <a:ea typeface="Noto Sans KR" panose="020B0200000000000000" pitchFamily="50" charset="-127"/>
              </a:endParaRPr>
            </a:p>
          </p:txBody>
        </p:sp>
      </p:grpSp>
      <p:sp>
        <p:nvSpPr>
          <p:cNvPr id="10" name="TextBox 9">
            <a:extLst>
              <a:ext uri="{FF2B5EF4-FFF2-40B4-BE49-F238E27FC236}">
                <a16:creationId xmlns:a16="http://schemas.microsoft.com/office/drawing/2014/main" id="{2D25AB1F-22ED-BBD9-A9AD-6A0FB2CA0FC2}"/>
              </a:ext>
            </a:extLst>
          </p:cNvPr>
          <p:cNvSpPr txBox="1"/>
          <p:nvPr/>
        </p:nvSpPr>
        <p:spPr>
          <a:xfrm>
            <a:off x="542925" y="6449036"/>
            <a:ext cx="10515600" cy="369332"/>
          </a:xfrm>
          <a:prstGeom prst="rect">
            <a:avLst/>
          </a:prstGeom>
          <a:noFill/>
        </p:spPr>
        <p:txBody>
          <a:bodyPr wrap="square" rtlCol="0">
            <a:spAutoFit/>
          </a:bodyPr>
          <a:lstStyle/>
          <a:p>
            <a:r>
              <a:rPr lang="en-US" altLang="ko-KR" sz="900" dirty="0">
                <a:solidFill>
                  <a:schemeClr val="bg2">
                    <a:lumMod val="50000"/>
                  </a:schemeClr>
                </a:solidFill>
                <a:latin typeface="Noto Sans KR Light" panose="020B0200000000000000" pitchFamily="50" charset="-127"/>
                <a:ea typeface="Noto Sans KR Light" panose="020B0200000000000000" pitchFamily="50" charset="-127"/>
              </a:rPr>
              <a:t>[1] “Energy Exploration (E2) Centers | </a:t>
            </a:r>
            <a:r>
              <a:rPr lang="en-US" altLang="ko-KR" sz="900" dirty="0" err="1">
                <a:solidFill>
                  <a:schemeClr val="bg2">
                    <a:lumMod val="50000"/>
                  </a:schemeClr>
                </a:solidFill>
                <a:latin typeface="Noto Sans KR Light" panose="020B0200000000000000" pitchFamily="50" charset="-127"/>
                <a:ea typeface="Noto Sans KR Light" panose="020B0200000000000000" pitchFamily="50" charset="-127"/>
              </a:rPr>
              <a:t>NuScale</a:t>
            </a:r>
            <a:r>
              <a:rPr lang="en-US" altLang="ko-KR" sz="900" dirty="0">
                <a:solidFill>
                  <a:schemeClr val="bg2">
                    <a:lumMod val="50000"/>
                  </a:schemeClr>
                </a:solidFill>
                <a:latin typeface="Noto Sans KR Light" panose="020B0200000000000000" pitchFamily="50" charset="-127"/>
                <a:ea typeface="Noto Sans KR Light" panose="020B0200000000000000" pitchFamily="50" charset="-127"/>
              </a:rPr>
              <a:t> Power.” Accessed: Mar. 22, 2026. [Online]. Available: </a:t>
            </a:r>
            <a:r>
              <a:rPr lang="en-US" altLang="ko-KR" sz="900" dirty="0">
                <a:solidFill>
                  <a:schemeClr val="bg2">
                    <a:lumMod val="50000"/>
                  </a:schemeClr>
                </a:solidFill>
                <a:latin typeface="Noto Sans KR Light" panose="020B0200000000000000" pitchFamily="50" charset="-127"/>
                <a:ea typeface="Noto Sans KR Light" panose="020B0200000000000000" pitchFamily="50" charset="-127"/>
                <a:hlinkClick r:id="rId5">
                  <a:extLst>
                    <a:ext uri="{A12FA001-AC4F-418D-AE19-62706E023703}">
                      <ahyp:hlinkClr xmlns:ahyp="http://schemas.microsoft.com/office/drawing/2018/hyperlinkcolor" val="tx"/>
                    </a:ext>
                  </a:extLst>
                </a:hlinkClick>
              </a:rPr>
              <a:t>https://www.nuscalepower.com/products/e2-centers</a:t>
            </a:r>
            <a:endParaRPr lang="en-US" altLang="ko-KR" sz="900" dirty="0">
              <a:solidFill>
                <a:schemeClr val="bg2">
                  <a:lumMod val="50000"/>
                </a:schemeClr>
              </a:solidFill>
              <a:latin typeface="Noto Sans KR Light" panose="020B0200000000000000" pitchFamily="50" charset="-127"/>
              <a:ea typeface="Noto Sans KR Light" panose="020B0200000000000000" pitchFamily="50" charset="-127"/>
            </a:endParaRPr>
          </a:p>
          <a:p>
            <a:r>
              <a:rPr lang="en-US" altLang="ko-KR" sz="900" dirty="0">
                <a:solidFill>
                  <a:schemeClr val="bg2">
                    <a:lumMod val="50000"/>
                  </a:schemeClr>
                </a:solidFill>
                <a:latin typeface="Noto Sans KR Light" panose="020B0200000000000000" pitchFamily="50" charset="-127"/>
                <a:ea typeface="Noto Sans KR Light" panose="020B0200000000000000" pitchFamily="50" charset="-127"/>
              </a:rPr>
              <a:t>[2] J. Kwon, "KHNP to build simulator for </a:t>
            </a:r>
            <a:r>
              <a:rPr lang="en-US" altLang="ko-KR" sz="900" dirty="0" err="1">
                <a:solidFill>
                  <a:schemeClr val="bg2">
                    <a:lumMod val="50000"/>
                  </a:schemeClr>
                </a:solidFill>
                <a:latin typeface="Noto Sans KR Light" panose="020B0200000000000000" pitchFamily="50" charset="-127"/>
                <a:ea typeface="Noto Sans KR Light" panose="020B0200000000000000" pitchFamily="50" charset="-127"/>
              </a:rPr>
              <a:t>i</a:t>
            </a:r>
            <a:r>
              <a:rPr lang="en-US" altLang="ko-KR" sz="900" dirty="0">
                <a:solidFill>
                  <a:schemeClr val="bg2">
                    <a:lumMod val="50000"/>
                  </a:schemeClr>
                </a:solidFill>
                <a:latin typeface="Noto Sans KR Light" panose="020B0200000000000000" pitchFamily="50" charset="-127"/>
                <a:ea typeface="Noto Sans KR Light" panose="020B0200000000000000" pitchFamily="50" charset="-127"/>
              </a:rPr>
              <a:t>-SMR operation verification," Energy News. Accessed: Mar. 22, 2026. [Online]. Available: https://www.energy-news.co.kr/news/articleView.html?idxno=203896</a:t>
            </a:r>
          </a:p>
        </p:txBody>
      </p:sp>
    </p:spTree>
    <p:extLst>
      <p:ext uri="{BB962C8B-B14F-4D97-AF65-F5344CB8AC3E}">
        <p14:creationId xmlns:p14="http://schemas.microsoft.com/office/powerpoint/2010/main" val="2119923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F68A1-666F-7F4C-D500-CA7E35B4EFA9}"/>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90EC89A2-CA3C-AFC4-844E-FF2DAEC3CC09}"/>
              </a:ext>
            </a:extLst>
          </p:cNvPr>
          <p:cNvSpPr>
            <a:spLocks noGrp="1"/>
          </p:cNvSpPr>
          <p:nvPr>
            <p:ph type="sldNum" sz="quarter" idx="12"/>
          </p:nvPr>
        </p:nvSpPr>
        <p:spPr/>
        <p:txBody>
          <a:bodyPr/>
          <a:lstStyle/>
          <a:p>
            <a:fld id="{93315963-03A2-4A10-9019-04D551739C5B}" type="slidenum">
              <a:rPr lang="ko-KR" altLang="en-US" smtClean="0"/>
              <a:t>7</a:t>
            </a:fld>
            <a:endParaRPr lang="ko-KR" altLang="en-US"/>
          </a:p>
        </p:txBody>
      </p:sp>
      <p:sp>
        <p:nvSpPr>
          <p:cNvPr id="15" name="제목 1">
            <a:extLst>
              <a:ext uri="{FF2B5EF4-FFF2-40B4-BE49-F238E27FC236}">
                <a16:creationId xmlns:a16="http://schemas.microsoft.com/office/drawing/2014/main" id="{A546358F-6753-5FDA-5CD4-CB133554A72B}"/>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000" dirty="0"/>
              <a:t>1. </a:t>
            </a:r>
            <a:r>
              <a:rPr lang="en-US" altLang="ko-KR" sz="3000" dirty="0">
                <a:solidFill>
                  <a:schemeClr val="tx1">
                    <a:lumMod val="85000"/>
                    <a:lumOff val="15000"/>
                  </a:schemeClr>
                </a:solidFill>
              </a:rPr>
              <a:t>Introduction</a:t>
            </a:r>
          </a:p>
        </p:txBody>
      </p:sp>
      <p:sp>
        <p:nvSpPr>
          <p:cNvPr id="6" name="내용 개체 틀 2">
            <a:extLst>
              <a:ext uri="{FF2B5EF4-FFF2-40B4-BE49-F238E27FC236}">
                <a16:creationId xmlns:a16="http://schemas.microsoft.com/office/drawing/2014/main" id="{EDF182A3-F4D7-9B1E-B71F-1D061786C690}"/>
              </a:ext>
            </a:extLst>
          </p:cNvPr>
          <p:cNvSpPr txBox="1">
            <a:spLocks/>
          </p:cNvSpPr>
          <p:nvPr/>
        </p:nvSpPr>
        <p:spPr>
          <a:xfrm>
            <a:off x="542925" y="1301152"/>
            <a:ext cx="7178582" cy="5556847"/>
          </a:xfrm>
          <a:prstGeom prst="rect">
            <a:avLst/>
          </a:prstGeom>
        </p:spPr>
        <p:txBody>
          <a:bodyPr vert="horz" lIns="91440" tIns="45720" rIns="91440" bIns="45720" rtlCol="0">
            <a:normAutofit/>
          </a:bodyPr>
          <a:lstStyle>
            <a:lvl1pPr marL="360000" indent="-360000" algn="l" defTabSz="914400" rtl="0" eaLnBrk="1" latinLnBrk="1" hangingPunct="1">
              <a:lnSpc>
                <a:spcPct val="90000"/>
              </a:lnSpc>
              <a:spcBef>
                <a:spcPts val="1000"/>
              </a:spcBef>
              <a:buClr>
                <a:schemeClr val="accent1">
                  <a:lumMod val="50000"/>
                </a:schemeClr>
              </a:buClr>
              <a:buFont typeface="Wingdings" panose="05000000000000000000" pitchFamily="2" charset="2"/>
              <a:buChar char="v"/>
              <a:defRPr sz="2400" b="1" kern="1200">
                <a:solidFill>
                  <a:schemeClr val="accent1">
                    <a:lumMod val="50000"/>
                  </a:schemeClr>
                </a:solidFill>
                <a:latin typeface="Segoe UI Semibold" panose="020B0702040204020203" pitchFamily="34" charset="0"/>
                <a:ea typeface="맑은 고딕" panose="020B0503020000020004" pitchFamily="50" charset="-127"/>
                <a:cs typeface="Segoe UI Semibold" panose="020B0702040204020203" pitchFamily="34" charset="0"/>
              </a:defRPr>
            </a:lvl1pPr>
            <a:lvl2pPr marL="6858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24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2pPr>
            <a:lvl3pPr marL="11430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20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3pPr>
            <a:lvl4pPr marL="16002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18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4pPr>
            <a:lvl5pPr marL="20574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18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latin typeface="Segoe UI Semilight" panose="020B0402040204020203" pitchFamily="34" charset="0"/>
                <a:cs typeface="Segoe UI Semilight" panose="020B0402040204020203" pitchFamily="34" charset="0"/>
              </a:rPr>
              <a:t>Goal: Resilient Autonomous SMR Operation</a:t>
            </a:r>
          </a:p>
          <a:p>
            <a:pPr lvl="1">
              <a:lnSpc>
                <a:spcPct val="100000"/>
              </a:lnSpc>
              <a:buFont typeface="Arial" panose="020B0604020202020204" pitchFamily="34" charset="0"/>
              <a:buChar char="•"/>
            </a:pPr>
            <a:r>
              <a:rPr lang="en-US" altLang="ko-KR" sz="2000" dirty="0">
                <a:latin typeface="Segoe UI Semilight" panose="020B0402040204020203" pitchFamily="34" charset="0"/>
                <a:cs typeface="Segoe UI Semilight" panose="020B0402040204020203" pitchFamily="34" charset="0"/>
              </a:rPr>
              <a:t>Concept of Resilient SMR Operation</a:t>
            </a:r>
            <a:endParaRPr lang="en-US" altLang="ko-KR" sz="2000" dirty="0">
              <a:solidFill>
                <a:srgbClr val="C00000"/>
              </a:solidFill>
              <a:latin typeface="Segoe UI Semilight" panose="020B0402040204020203" pitchFamily="34" charset="0"/>
              <a:cs typeface="Segoe UI Semilight" panose="020B0402040204020203" pitchFamily="34" charset="0"/>
            </a:endParaRP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Definition: An autonomous SMR capable of self-recovery from unforeseen abnormal conditions without external intervention.</a:t>
            </a:r>
          </a:p>
          <a:p>
            <a:pPr marL="1257300" lvl="2" indent="-342900">
              <a:buFont typeface="Segoe UI Semilight" panose="020B0402040204020203" pitchFamily="34" charset="0"/>
              <a:buChar char="­"/>
            </a:pPr>
            <a:r>
              <a:rPr lang="en-US" altLang="ko-KR" sz="1800" dirty="0">
                <a:latin typeface="Segoe UI Semilight" panose="020B0402040204020203" pitchFamily="34" charset="0"/>
                <a:cs typeface="Segoe UI Semilight" panose="020B0402040204020203" pitchFamily="34" charset="0"/>
              </a:rPr>
              <a:t>Automatically activates when operational variables deviate from the normal range.</a:t>
            </a:r>
            <a:endParaRPr lang="en-US" altLang="ko-KR"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US" altLang="ko-KR" sz="2000" dirty="0">
                <a:latin typeface="Segoe UI Semilight" panose="020B0402040204020203" pitchFamily="34" charset="0"/>
                <a:cs typeface="Segoe UI Semilight" panose="020B0402040204020203" pitchFamily="34" charset="0"/>
              </a:rPr>
              <a:t>Key Capability: Diagnostic-Independent Recovery</a:t>
            </a:r>
          </a:p>
          <a:p>
            <a:pPr marL="1257300" lvl="2" indent="-342900">
              <a:buClr>
                <a:srgbClr val="4472C4">
                  <a:lumMod val="50000"/>
                </a:srgbClr>
              </a:buClr>
              <a:buFont typeface="Segoe UI Semilight" panose="020B0402040204020203" pitchFamily="34" charset="0"/>
              <a:buChar char="­"/>
              <a:defRPr/>
            </a:pPr>
            <a:r>
              <a:rPr lang="en-US" altLang="ko-KR" sz="1800" dirty="0">
                <a:solidFill>
                  <a:prstClr val="black"/>
                </a:solidFill>
                <a:latin typeface="Segoe UI Semilight" panose="020B0402040204020203" pitchFamily="34" charset="0"/>
                <a:cs typeface="Segoe UI Semilight" panose="020B0402040204020203" pitchFamily="34" charset="0"/>
              </a:rPr>
              <a:t>Achieves self-recovery solely based on real-time operational variables, independent of pre-defined diagnostic procedures or EOPs</a:t>
            </a:r>
          </a:p>
          <a:p>
            <a:pPr marL="1257300" lvl="2" indent="-342900">
              <a:buClr>
                <a:srgbClr val="4472C4">
                  <a:lumMod val="50000"/>
                </a:srgbClr>
              </a:buClr>
              <a:buFont typeface="Segoe UI Semilight" panose="020B0402040204020203" pitchFamily="34" charset="0"/>
              <a:buChar char="­"/>
              <a:defRPr/>
            </a:pPr>
            <a:r>
              <a:rPr lang="en-US" altLang="ko-KR" sz="1800" dirty="0">
                <a:solidFill>
                  <a:prstClr val="black"/>
                </a:solidFill>
                <a:latin typeface="Segoe UI Semilight" panose="020B0402040204020203" pitchFamily="34" charset="0"/>
                <a:cs typeface="Segoe UI Semilight" panose="020B0402040204020203" pitchFamily="34" charset="0"/>
              </a:rPr>
              <a:t>Enhances system resilience by prioritizing the restoration of safety functions over identifying the specific root cause of failures.</a:t>
            </a:r>
          </a:p>
        </p:txBody>
      </p:sp>
      <p:grpSp>
        <p:nvGrpSpPr>
          <p:cNvPr id="16" name="그룹 15">
            <a:extLst>
              <a:ext uri="{FF2B5EF4-FFF2-40B4-BE49-F238E27FC236}">
                <a16:creationId xmlns:a16="http://schemas.microsoft.com/office/drawing/2014/main" id="{2D721395-7CEE-70FF-0CDD-9416D4E0B117}"/>
              </a:ext>
            </a:extLst>
          </p:cNvPr>
          <p:cNvGrpSpPr/>
          <p:nvPr/>
        </p:nvGrpSpPr>
        <p:grpSpPr>
          <a:xfrm>
            <a:off x="7975508" y="1516216"/>
            <a:ext cx="4114746" cy="3825568"/>
            <a:chOff x="8164294" y="949632"/>
            <a:chExt cx="3671959" cy="3149760"/>
          </a:xfrm>
        </p:grpSpPr>
        <p:grpSp>
          <p:nvGrpSpPr>
            <p:cNvPr id="2" name="그룹 1">
              <a:extLst>
                <a:ext uri="{FF2B5EF4-FFF2-40B4-BE49-F238E27FC236}">
                  <a16:creationId xmlns:a16="http://schemas.microsoft.com/office/drawing/2014/main" id="{719D77CE-A7B1-621D-4632-BB7B8A16A20F}"/>
                </a:ext>
              </a:extLst>
            </p:cNvPr>
            <p:cNvGrpSpPr/>
            <p:nvPr/>
          </p:nvGrpSpPr>
          <p:grpSpPr>
            <a:xfrm>
              <a:off x="8470901" y="949632"/>
              <a:ext cx="2969986" cy="2888150"/>
              <a:chOff x="7473460" y="2160661"/>
              <a:chExt cx="3865419" cy="3662087"/>
            </a:xfrm>
          </p:grpSpPr>
          <p:pic>
            <p:nvPicPr>
              <p:cNvPr id="3" name="그림 2">
                <a:extLst>
                  <a:ext uri="{FF2B5EF4-FFF2-40B4-BE49-F238E27FC236}">
                    <a16:creationId xmlns:a16="http://schemas.microsoft.com/office/drawing/2014/main" id="{2B4EE6C5-7A37-D6C7-5FBA-F525F5A40640}"/>
                  </a:ext>
                </a:extLst>
              </p:cNvPr>
              <p:cNvPicPr>
                <a:picLocks noChangeAspect="1"/>
              </p:cNvPicPr>
              <p:nvPr/>
            </p:nvPicPr>
            <p:blipFill>
              <a:blip r:embed="rId3"/>
              <a:stretch>
                <a:fillRect/>
              </a:stretch>
            </p:blipFill>
            <p:spPr>
              <a:xfrm>
                <a:off x="7473460" y="2160661"/>
                <a:ext cx="3837009" cy="3662087"/>
              </a:xfrm>
              <a:prstGeom prst="rect">
                <a:avLst/>
              </a:prstGeom>
            </p:spPr>
          </p:pic>
          <p:sp>
            <p:nvSpPr>
              <p:cNvPr id="7" name="TextBox 6">
                <a:extLst>
                  <a:ext uri="{FF2B5EF4-FFF2-40B4-BE49-F238E27FC236}">
                    <a16:creationId xmlns:a16="http://schemas.microsoft.com/office/drawing/2014/main" id="{782707C6-BE6B-8DEE-5DBA-46CCF22CE096}"/>
                  </a:ext>
                </a:extLst>
              </p:cNvPr>
              <p:cNvSpPr txBox="1"/>
              <p:nvPr/>
            </p:nvSpPr>
            <p:spPr>
              <a:xfrm>
                <a:off x="7530296" y="3574940"/>
                <a:ext cx="1606550" cy="668323"/>
              </a:xfrm>
              <a:prstGeom prst="rect">
                <a:avLst/>
              </a:prstGeom>
              <a:solidFill>
                <a:srgbClr val="F4F2F0"/>
              </a:solidFill>
            </p:spPr>
            <p:txBody>
              <a:bodyPr wrap="square" rtlCol="0">
                <a:spAutoFit/>
              </a:bodyPr>
              <a:lstStyle/>
              <a:p>
                <a:pPr algn="ctr"/>
                <a:r>
                  <a:rPr lang="en-US" altLang="ko-KR" sz="1000" dirty="0">
                    <a:latin typeface="Segoe UI Semibold" panose="020B0702040204020203" pitchFamily="34" charset="0"/>
                    <a:cs typeface="Segoe UI Semibold" panose="020B0702040204020203" pitchFamily="34" charset="0"/>
                  </a:rPr>
                  <a:t>Abnormal Condition Occurrence</a:t>
                </a:r>
                <a:endParaRPr lang="ko-KR" altLang="en-US" sz="1000" dirty="0">
                  <a:latin typeface="Segoe UI Semibold" panose="020B0702040204020203" pitchFamily="34" charset="0"/>
                  <a:cs typeface="Segoe UI Semibold" panose="020B0702040204020203" pitchFamily="34" charset="0"/>
                </a:endParaRPr>
              </a:p>
            </p:txBody>
          </p:sp>
          <p:sp>
            <p:nvSpPr>
              <p:cNvPr id="8" name="TextBox 7">
                <a:extLst>
                  <a:ext uri="{FF2B5EF4-FFF2-40B4-BE49-F238E27FC236}">
                    <a16:creationId xmlns:a16="http://schemas.microsoft.com/office/drawing/2014/main" id="{3195908A-D6C8-3C0E-FFE6-29BE4130CF6A}"/>
                  </a:ext>
                </a:extLst>
              </p:cNvPr>
              <p:cNvSpPr txBox="1"/>
              <p:nvPr/>
            </p:nvSpPr>
            <p:spPr>
              <a:xfrm>
                <a:off x="7530294" y="3630634"/>
                <a:ext cx="1606550" cy="556936"/>
              </a:xfrm>
              <a:prstGeom prst="rect">
                <a:avLst/>
              </a:prstGeom>
              <a:solidFill>
                <a:srgbClr val="F4F2F0"/>
              </a:solidFill>
            </p:spPr>
            <p:txBody>
              <a:bodyPr wrap="square" rtlCol="0">
                <a:spAutoFit/>
              </a:bodyPr>
              <a:lstStyle/>
              <a:p>
                <a:pPr algn="ctr">
                  <a:lnSpc>
                    <a:spcPct val="80000"/>
                  </a:lnSpc>
                </a:pPr>
                <a:r>
                  <a:rPr lang="en-US" altLang="ko-KR" sz="1000" dirty="0">
                    <a:latin typeface="Segoe UI Semibold" panose="020B0702040204020203" pitchFamily="34" charset="0"/>
                    <a:cs typeface="Segoe UI Semibold" panose="020B0702040204020203" pitchFamily="34" charset="0"/>
                  </a:rPr>
                  <a:t>Abnormal Condition Occurrence</a:t>
                </a:r>
                <a:endParaRPr lang="ko-KR" altLang="en-US" sz="1000" dirty="0">
                  <a:latin typeface="Segoe UI Semibold" panose="020B0702040204020203" pitchFamily="34" charset="0"/>
                  <a:cs typeface="Segoe UI Semibold" panose="020B0702040204020203" pitchFamily="34" charset="0"/>
                </a:endParaRPr>
              </a:p>
            </p:txBody>
          </p:sp>
          <p:sp>
            <p:nvSpPr>
              <p:cNvPr id="9" name="TextBox 8">
                <a:extLst>
                  <a:ext uri="{FF2B5EF4-FFF2-40B4-BE49-F238E27FC236}">
                    <a16:creationId xmlns:a16="http://schemas.microsoft.com/office/drawing/2014/main" id="{C3FE24E4-BD00-2D49-D4D9-181DB441931F}"/>
                  </a:ext>
                </a:extLst>
              </p:cNvPr>
              <p:cNvSpPr txBox="1"/>
              <p:nvPr/>
            </p:nvSpPr>
            <p:spPr>
              <a:xfrm>
                <a:off x="7475225" y="5479672"/>
                <a:ext cx="1734107" cy="314829"/>
              </a:xfrm>
              <a:prstGeom prst="rect">
                <a:avLst/>
              </a:prstGeom>
              <a:solidFill>
                <a:srgbClr val="F4F2F0"/>
              </a:solidFill>
            </p:spPr>
            <p:txBody>
              <a:bodyPr wrap="square" rtlCol="0">
                <a:spAutoFit/>
              </a:bodyPr>
              <a:lstStyle/>
              <a:p>
                <a:pPr algn="ctr"/>
                <a:r>
                  <a:rPr lang="en-US" altLang="ko-KR" sz="1000" dirty="0">
                    <a:latin typeface="Segoe UI Semibold" panose="020B0702040204020203" pitchFamily="34" charset="0"/>
                    <a:cs typeface="Segoe UI Semibold" panose="020B0702040204020203" pitchFamily="34" charset="0"/>
                  </a:rPr>
                  <a:t>Normal Condition</a:t>
                </a:r>
                <a:endParaRPr lang="ko-KR" altLang="en-US" sz="1000" dirty="0">
                  <a:latin typeface="Segoe UI Semibold" panose="020B0702040204020203" pitchFamily="34" charset="0"/>
                  <a:cs typeface="Segoe UI Semibold" panose="020B0702040204020203" pitchFamily="34" charset="0"/>
                </a:endParaRPr>
              </a:p>
            </p:txBody>
          </p:sp>
          <p:sp>
            <p:nvSpPr>
              <p:cNvPr id="10" name="TextBox 9">
                <a:extLst>
                  <a:ext uri="{FF2B5EF4-FFF2-40B4-BE49-F238E27FC236}">
                    <a16:creationId xmlns:a16="http://schemas.microsoft.com/office/drawing/2014/main" id="{412FD54A-B015-E06B-8E31-9CED45A90C8F}"/>
                  </a:ext>
                </a:extLst>
              </p:cNvPr>
              <p:cNvSpPr txBox="1"/>
              <p:nvPr/>
            </p:nvSpPr>
            <p:spPr>
              <a:xfrm>
                <a:off x="9420382" y="5479672"/>
                <a:ext cx="1734107" cy="297032"/>
              </a:xfrm>
              <a:prstGeom prst="rect">
                <a:avLst/>
              </a:prstGeom>
              <a:solidFill>
                <a:srgbClr val="F4F2F0"/>
              </a:solidFill>
            </p:spPr>
            <p:txBody>
              <a:bodyPr wrap="square" rtlCol="0">
                <a:spAutoFit/>
              </a:bodyPr>
              <a:lstStyle/>
              <a:p>
                <a:pPr algn="ctr"/>
                <a:r>
                  <a:rPr lang="en-US" altLang="ko-KR" sz="1000" dirty="0">
                    <a:latin typeface="Segoe UI Semibold" panose="020B0702040204020203" pitchFamily="34" charset="0"/>
                    <a:cs typeface="Segoe UI Semibold" panose="020B0702040204020203" pitchFamily="34" charset="0"/>
                  </a:rPr>
                  <a:t>System Restoration</a:t>
                </a:r>
                <a:endParaRPr lang="ko-KR" altLang="en-US" sz="1000" dirty="0">
                  <a:latin typeface="Segoe UI Semibold" panose="020B0702040204020203" pitchFamily="34" charset="0"/>
                  <a:cs typeface="Segoe UI Semibold" panose="020B0702040204020203" pitchFamily="34" charset="0"/>
                </a:endParaRPr>
              </a:p>
            </p:txBody>
          </p:sp>
          <p:sp>
            <p:nvSpPr>
              <p:cNvPr id="11" name="TextBox 10">
                <a:extLst>
                  <a:ext uri="{FF2B5EF4-FFF2-40B4-BE49-F238E27FC236}">
                    <a16:creationId xmlns:a16="http://schemas.microsoft.com/office/drawing/2014/main" id="{1A1DF8F1-3F51-DFA9-A2D6-77DD39ADEBEB}"/>
                  </a:ext>
                </a:extLst>
              </p:cNvPr>
              <p:cNvSpPr txBox="1"/>
              <p:nvPr/>
            </p:nvSpPr>
            <p:spPr>
              <a:xfrm>
                <a:off x="9244599" y="3589858"/>
                <a:ext cx="2094280" cy="556936"/>
              </a:xfrm>
              <a:prstGeom prst="rect">
                <a:avLst/>
              </a:prstGeom>
              <a:solidFill>
                <a:srgbClr val="F4F2F0"/>
              </a:solidFill>
            </p:spPr>
            <p:txBody>
              <a:bodyPr wrap="square" rtlCol="0">
                <a:spAutoFit/>
              </a:bodyPr>
              <a:lstStyle/>
              <a:p>
                <a:pPr algn="ctr">
                  <a:lnSpc>
                    <a:spcPct val="80000"/>
                  </a:lnSpc>
                </a:pPr>
                <a:r>
                  <a:rPr lang="en-US" altLang="ko-KR" sz="1000" dirty="0">
                    <a:solidFill>
                      <a:srgbClr val="C00000"/>
                    </a:solidFill>
                    <a:latin typeface="Segoe UI Semibold" panose="020B0702040204020203" pitchFamily="34" charset="0"/>
                    <a:cs typeface="Segoe UI Semibold" panose="020B0702040204020203" pitchFamily="34" charset="0"/>
                  </a:rPr>
                  <a:t>Resilient Abnormal Operation Automation Model</a:t>
                </a:r>
                <a:endParaRPr lang="ko-KR" altLang="en-US" sz="1000" dirty="0">
                  <a:solidFill>
                    <a:srgbClr val="C00000"/>
                  </a:solidFill>
                  <a:latin typeface="Segoe UI Semibold" panose="020B0702040204020203" pitchFamily="34" charset="0"/>
                  <a:cs typeface="Segoe UI Semibold" panose="020B0702040204020203" pitchFamily="34" charset="0"/>
                </a:endParaRPr>
              </a:p>
            </p:txBody>
          </p:sp>
        </p:grpSp>
        <p:sp>
          <p:nvSpPr>
            <p:cNvPr id="5" name="TextBox 4">
              <a:extLst>
                <a:ext uri="{FF2B5EF4-FFF2-40B4-BE49-F238E27FC236}">
                  <a16:creationId xmlns:a16="http://schemas.microsoft.com/office/drawing/2014/main" id="{19ADFB84-CF0F-E1E1-669B-23E60F12B230}"/>
                </a:ext>
              </a:extLst>
            </p:cNvPr>
            <p:cNvSpPr txBox="1"/>
            <p:nvPr/>
          </p:nvSpPr>
          <p:spPr>
            <a:xfrm>
              <a:off x="8164294" y="3837782"/>
              <a:ext cx="3671959" cy="261610"/>
            </a:xfrm>
            <a:prstGeom prst="rect">
              <a:avLst/>
            </a:prstGeom>
            <a:noFill/>
          </p:spPr>
          <p:txBody>
            <a:bodyPr wrap="square" rtlCol="0">
              <a:spAutoFit/>
            </a:bodyPr>
            <a:lstStyle/>
            <a:p>
              <a:pPr algn="ctr"/>
              <a:r>
                <a:rPr lang="ko-KR" altLang="ko-KR" sz="1100" dirty="0" err="1"/>
                <a:t>Self-recovery</a:t>
              </a:r>
              <a:r>
                <a:rPr lang="ko-KR" altLang="ko-KR" sz="1100" dirty="0"/>
                <a:t> </a:t>
              </a:r>
              <a:r>
                <a:rPr lang="ko-KR" altLang="ko-KR" sz="1100" dirty="0" err="1"/>
                <a:t>concept</a:t>
              </a:r>
              <a:r>
                <a:rPr lang="ko-KR" altLang="ko-KR" sz="1100" dirty="0"/>
                <a:t> of </a:t>
              </a:r>
              <a:r>
                <a:rPr lang="ko-KR" altLang="ko-KR" sz="1100" dirty="0" err="1"/>
                <a:t>the</a:t>
              </a:r>
              <a:r>
                <a:rPr lang="ko-KR" altLang="ko-KR" sz="1100" dirty="0"/>
                <a:t> </a:t>
              </a:r>
              <a:r>
                <a:rPr lang="ko-KR" altLang="ko-KR" sz="1100" dirty="0" err="1"/>
                <a:t>resilient</a:t>
              </a:r>
              <a:r>
                <a:rPr lang="ko-KR" altLang="ko-KR" sz="1100" dirty="0"/>
                <a:t> </a:t>
              </a:r>
              <a:r>
                <a:rPr lang="ko-KR" altLang="ko-KR" sz="1100" dirty="0" err="1"/>
                <a:t>operation</a:t>
              </a:r>
              <a:r>
                <a:rPr lang="ko-KR" altLang="ko-KR" sz="1100" dirty="0"/>
                <a:t> </a:t>
              </a:r>
              <a:r>
                <a:rPr lang="ko-KR" altLang="ko-KR" sz="1100" dirty="0" err="1"/>
                <a:t>model</a:t>
              </a:r>
              <a:endParaRPr lang="ko-KR" altLang="en-US" sz="1100" dirty="0">
                <a:latin typeface="Noto Sans KR" panose="020B0200000000000000" pitchFamily="50" charset="-127"/>
                <a:ea typeface="Noto Sans KR" panose="020B0200000000000000" pitchFamily="50" charset="-127"/>
              </a:endParaRPr>
            </a:p>
          </p:txBody>
        </p:sp>
      </p:grpSp>
    </p:spTree>
    <p:extLst>
      <p:ext uri="{BB962C8B-B14F-4D97-AF65-F5344CB8AC3E}">
        <p14:creationId xmlns:p14="http://schemas.microsoft.com/office/powerpoint/2010/main" val="274768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911DF-0386-D77F-702A-B3501C30AF66}"/>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52A5B902-8CAE-0F1E-2E50-1084320606FA}"/>
              </a:ext>
            </a:extLst>
          </p:cNvPr>
          <p:cNvSpPr>
            <a:spLocks noGrp="1"/>
          </p:cNvSpPr>
          <p:nvPr>
            <p:ph type="sldNum" sz="quarter" idx="12"/>
          </p:nvPr>
        </p:nvSpPr>
        <p:spPr/>
        <p:txBody>
          <a:bodyPr/>
          <a:lstStyle/>
          <a:p>
            <a:fld id="{93315963-03A2-4A10-9019-04D551739C5B}" type="slidenum">
              <a:rPr lang="ko-KR" altLang="en-US" smtClean="0"/>
              <a:t>8</a:t>
            </a:fld>
            <a:endParaRPr lang="ko-KR" altLang="en-US"/>
          </a:p>
        </p:txBody>
      </p:sp>
      <p:sp>
        <p:nvSpPr>
          <p:cNvPr id="15" name="제목 1">
            <a:extLst>
              <a:ext uri="{FF2B5EF4-FFF2-40B4-BE49-F238E27FC236}">
                <a16:creationId xmlns:a16="http://schemas.microsoft.com/office/drawing/2014/main" id="{8A4E26B1-C89C-C95F-82D3-B0355A773227}"/>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000" dirty="0"/>
              <a:t>1. </a:t>
            </a:r>
            <a:r>
              <a:rPr lang="en-US" altLang="ko-KR" sz="3000" dirty="0">
                <a:solidFill>
                  <a:schemeClr val="tx1">
                    <a:lumMod val="85000"/>
                    <a:lumOff val="15000"/>
                  </a:schemeClr>
                </a:solidFill>
              </a:rPr>
              <a:t>Introduction</a:t>
            </a:r>
          </a:p>
        </p:txBody>
      </p:sp>
      <p:sp>
        <p:nvSpPr>
          <p:cNvPr id="6" name="내용 개체 틀 2">
            <a:extLst>
              <a:ext uri="{FF2B5EF4-FFF2-40B4-BE49-F238E27FC236}">
                <a16:creationId xmlns:a16="http://schemas.microsoft.com/office/drawing/2014/main" id="{20AB8FCF-36A2-1A88-B608-D0DF52362CCE}"/>
              </a:ext>
            </a:extLst>
          </p:cNvPr>
          <p:cNvSpPr txBox="1">
            <a:spLocks/>
          </p:cNvSpPr>
          <p:nvPr/>
        </p:nvSpPr>
        <p:spPr>
          <a:xfrm>
            <a:off x="542925" y="1301152"/>
            <a:ext cx="9921875" cy="5556847"/>
          </a:xfrm>
          <a:prstGeom prst="rect">
            <a:avLst/>
          </a:prstGeom>
        </p:spPr>
        <p:txBody>
          <a:bodyPr vert="horz" lIns="91440" tIns="45720" rIns="91440" bIns="45720" rtlCol="0">
            <a:normAutofit/>
          </a:bodyPr>
          <a:lstStyle>
            <a:lvl1pPr marL="360000" indent="-360000" algn="l" defTabSz="914400" rtl="0" eaLnBrk="1" latinLnBrk="1" hangingPunct="1">
              <a:lnSpc>
                <a:spcPct val="90000"/>
              </a:lnSpc>
              <a:spcBef>
                <a:spcPts val="1000"/>
              </a:spcBef>
              <a:buClr>
                <a:schemeClr val="accent1">
                  <a:lumMod val="50000"/>
                </a:schemeClr>
              </a:buClr>
              <a:buFont typeface="Wingdings" panose="05000000000000000000" pitchFamily="2" charset="2"/>
              <a:buChar char="v"/>
              <a:defRPr sz="2400" b="1" kern="1200">
                <a:solidFill>
                  <a:schemeClr val="accent1">
                    <a:lumMod val="50000"/>
                  </a:schemeClr>
                </a:solidFill>
                <a:latin typeface="Segoe UI Semibold" panose="020B0702040204020203" pitchFamily="34" charset="0"/>
                <a:ea typeface="맑은 고딕" panose="020B0503020000020004" pitchFamily="50" charset="-127"/>
                <a:cs typeface="Segoe UI Semibold" panose="020B0702040204020203" pitchFamily="34" charset="0"/>
              </a:defRPr>
            </a:lvl1pPr>
            <a:lvl2pPr marL="6858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24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2pPr>
            <a:lvl3pPr marL="11430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20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3pPr>
            <a:lvl4pPr marL="16002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18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4pPr>
            <a:lvl5pPr marL="20574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18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latin typeface="Segoe UI Semilight" panose="020B0402040204020203" pitchFamily="34" charset="0"/>
                <a:cs typeface="Segoe UI Semilight" panose="020B0402040204020203" pitchFamily="34" charset="0"/>
              </a:rPr>
              <a:t>Goal: Resilient Autonomous SMR Operation</a:t>
            </a:r>
          </a:p>
          <a:p>
            <a:pPr lvl="1">
              <a:lnSpc>
                <a:spcPct val="100000"/>
              </a:lnSpc>
              <a:buFont typeface="Arial" panose="020B0604020202020204" pitchFamily="34" charset="0"/>
              <a:buChar char="•"/>
            </a:pPr>
            <a:r>
              <a:rPr lang="en" altLang="ko-KR" sz="2000" dirty="0">
                <a:latin typeface="Segoe UI Semilight" panose="020B0402040204020203" pitchFamily="34" charset="0"/>
                <a:cs typeface="Segoe UI Semilight" panose="020B0402040204020203" pitchFamily="34" charset="0"/>
              </a:rPr>
              <a:t>Target Platform: </a:t>
            </a:r>
            <a:r>
              <a:rPr lang="en" altLang="ko-KR" sz="2000" dirty="0" err="1">
                <a:latin typeface="Segoe UI Semilight" panose="020B0402040204020203" pitchFamily="34" charset="0"/>
                <a:cs typeface="Segoe UI Semilight" panose="020B0402040204020203" pitchFamily="34" charset="0"/>
              </a:rPr>
              <a:t>iPWR</a:t>
            </a:r>
            <a:r>
              <a:rPr lang="en" altLang="ko-KR" sz="2000" dirty="0">
                <a:latin typeface="Segoe UI Semilight" panose="020B0402040204020203" pitchFamily="34" charset="0"/>
                <a:cs typeface="Segoe UI Semilight" panose="020B0402040204020203" pitchFamily="34" charset="0"/>
              </a:rPr>
              <a:t> Simulator</a:t>
            </a:r>
            <a:endParaRPr lang="en-US" altLang="ko-KR" sz="2000" dirty="0">
              <a:latin typeface="Segoe UI Semilight" panose="020B0402040204020203" pitchFamily="34" charset="0"/>
              <a:cs typeface="Segoe UI Semilight" panose="020B0402040204020203" pitchFamily="34" charset="0"/>
            </a:endParaRPr>
          </a:p>
          <a:p>
            <a:pPr marL="1257300" lvl="2" indent="-342900">
              <a:buClr>
                <a:srgbClr val="4472C4">
                  <a:lumMod val="50000"/>
                </a:srgbClr>
              </a:buClr>
              <a:buFont typeface="Segoe UI Semilight" panose="020B0402040204020203" pitchFamily="34" charset="0"/>
              <a:buChar char="­"/>
              <a:defRPr/>
            </a:pPr>
            <a:r>
              <a:rPr lang="en-US" altLang="ko-KR" sz="1800" dirty="0">
                <a:solidFill>
                  <a:prstClr val="black"/>
                </a:solidFill>
                <a:latin typeface="Segoe UI Semilight" panose="020B0402040204020203" pitchFamily="34" charset="0"/>
                <a:cs typeface="Segoe UI Semilight" panose="020B0402040204020203" pitchFamily="34" charset="0"/>
              </a:rPr>
              <a:t>The model is developed and validated using the </a:t>
            </a:r>
            <a:r>
              <a:rPr lang="en-US" altLang="ko-KR" sz="1800" dirty="0" err="1">
                <a:solidFill>
                  <a:prstClr val="black"/>
                </a:solidFill>
                <a:latin typeface="Segoe UI Semilight" panose="020B0402040204020203" pitchFamily="34" charset="0"/>
                <a:cs typeface="Segoe UI Semilight" panose="020B0402040204020203" pitchFamily="34" charset="0"/>
              </a:rPr>
              <a:t>iPWR</a:t>
            </a:r>
            <a:r>
              <a:rPr lang="en-US" altLang="ko-KR" sz="1800" dirty="0">
                <a:solidFill>
                  <a:prstClr val="black"/>
                </a:solidFill>
                <a:latin typeface="Segoe UI Semilight" panose="020B0402040204020203" pitchFamily="34" charset="0"/>
                <a:cs typeface="Segoe UI Semilight" panose="020B0402040204020203" pitchFamily="34" charset="0"/>
              </a:rPr>
              <a:t> simulator</a:t>
            </a:r>
          </a:p>
          <a:p>
            <a:pPr marL="1257300" lvl="2" indent="-342900">
              <a:buClr>
                <a:srgbClr val="4472C4">
                  <a:lumMod val="50000"/>
                </a:srgbClr>
              </a:buClr>
              <a:buFont typeface="Segoe UI Semilight" panose="020B0402040204020203" pitchFamily="34" charset="0"/>
              <a:buChar char="­"/>
              <a:defRPr/>
            </a:pPr>
            <a:r>
              <a:rPr lang="en-US" altLang="ko-KR" sz="1800" dirty="0" err="1">
                <a:solidFill>
                  <a:prstClr val="black"/>
                </a:solidFill>
                <a:latin typeface="Segoe UI Semilight" panose="020B0402040204020203" pitchFamily="34" charset="0"/>
                <a:cs typeface="Segoe UI Semilight" panose="020B0402040204020203" pitchFamily="34" charset="0"/>
              </a:rPr>
              <a:t>iPWR</a:t>
            </a:r>
            <a:r>
              <a:rPr lang="en-US" altLang="ko-KR" sz="1800" dirty="0">
                <a:solidFill>
                  <a:prstClr val="black"/>
                </a:solidFill>
                <a:latin typeface="Segoe UI Semilight" panose="020B0402040204020203" pitchFamily="34" charset="0"/>
                <a:cs typeface="Segoe UI Semilight" panose="020B0402040204020203" pitchFamily="34" charset="0"/>
              </a:rPr>
              <a:t> is a training-purpose SMR simulator distributed by the IAEA</a:t>
            </a:r>
          </a:p>
        </p:txBody>
      </p:sp>
      <p:grpSp>
        <p:nvGrpSpPr>
          <p:cNvPr id="13" name="그룹 12">
            <a:extLst>
              <a:ext uri="{FF2B5EF4-FFF2-40B4-BE49-F238E27FC236}">
                <a16:creationId xmlns:a16="http://schemas.microsoft.com/office/drawing/2014/main" id="{B0DD7EA8-CEDD-9E27-2AFB-AE703C913625}"/>
              </a:ext>
            </a:extLst>
          </p:cNvPr>
          <p:cNvGrpSpPr/>
          <p:nvPr/>
        </p:nvGrpSpPr>
        <p:grpSpPr>
          <a:xfrm>
            <a:off x="3120417" y="2882900"/>
            <a:ext cx="5951166" cy="3975100"/>
            <a:chOff x="7901616" y="4167687"/>
            <a:chExt cx="4110275" cy="2573823"/>
          </a:xfrm>
        </p:grpSpPr>
        <p:pic>
          <p:nvPicPr>
            <p:cNvPr id="14" name="그림 13">
              <a:extLst>
                <a:ext uri="{FF2B5EF4-FFF2-40B4-BE49-F238E27FC236}">
                  <a16:creationId xmlns:a16="http://schemas.microsoft.com/office/drawing/2014/main" id="{4B63C12A-2F80-888E-21D4-66592DB01329}"/>
                </a:ext>
              </a:extLst>
            </p:cNvPr>
            <p:cNvPicPr>
              <a:picLocks noChangeAspect="1"/>
            </p:cNvPicPr>
            <p:nvPr/>
          </p:nvPicPr>
          <p:blipFill>
            <a:blip r:embed="rId3">
              <a:alphaModFix/>
            </a:blip>
            <a:stretch>
              <a:fillRect/>
            </a:stretch>
          </p:blipFill>
          <p:spPr>
            <a:xfrm>
              <a:off x="7901616" y="4167687"/>
              <a:ext cx="4110275" cy="2311093"/>
            </a:xfrm>
            <a:prstGeom prst="rect">
              <a:avLst/>
            </a:prstGeom>
          </p:spPr>
        </p:pic>
        <p:sp>
          <p:nvSpPr>
            <p:cNvPr id="12" name="TextBox 11">
              <a:extLst>
                <a:ext uri="{FF2B5EF4-FFF2-40B4-BE49-F238E27FC236}">
                  <a16:creationId xmlns:a16="http://schemas.microsoft.com/office/drawing/2014/main" id="{0A2A8D0C-7D94-40C9-521F-B4C36F4AD75C}"/>
                </a:ext>
              </a:extLst>
            </p:cNvPr>
            <p:cNvSpPr txBox="1"/>
            <p:nvPr/>
          </p:nvSpPr>
          <p:spPr>
            <a:xfrm>
              <a:off x="8164294" y="6479900"/>
              <a:ext cx="3671959" cy="261610"/>
            </a:xfrm>
            <a:prstGeom prst="rect">
              <a:avLst/>
            </a:prstGeom>
            <a:noFill/>
          </p:spPr>
          <p:txBody>
            <a:bodyPr wrap="square" rtlCol="0">
              <a:spAutoFit/>
            </a:bodyPr>
            <a:lstStyle/>
            <a:p>
              <a:pPr algn="ctr"/>
              <a:r>
                <a:rPr lang="en-US" altLang="ko-KR" sz="1100" dirty="0">
                  <a:latin typeface="Noto Sans KR" panose="020B0200000000000000" pitchFamily="50" charset="-127"/>
                  <a:ea typeface="Noto Sans KR" panose="020B0200000000000000" pitchFamily="50" charset="-127"/>
                </a:rPr>
                <a:t>Image of </a:t>
              </a:r>
              <a:r>
                <a:rPr lang="en-US" altLang="ko-KR" sz="1100" dirty="0" err="1">
                  <a:latin typeface="Noto Sans KR" panose="020B0200000000000000" pitchFamily="50" charset="-127"/>
                  <a:ea typeface="Noto Sans KR" panose="020B0200000000000000" pitchFamily="50" charset="-127"/>
                </a:rPr>
                <a:t>iPWR</a:t>
              </a:r>
              <a:r>
                <a:rPr lang="en-US" altLang="ko-KR" sz="1100" dirty="0">
                  <a:latin typeface="Noto Sans KR" panose="020B0200000000000000" pitchFamily="50" charset="-127"/>
                  <a:ea typeface="Noto Sans KR" panose="020B0200000000000000" pitchFamily="50" charset="-127"/>
                </a:rPr>
                <a:t> simulator</a:t>
              </a:r>
              <a:endParaRPr lang="ko-KR" altLang="en-US" sz="1100" dirty="0">
                <a:latin typeface="Noto Sans KR" panose="020B0200000000000000" pitchFamily="50" charset="-127"/>
                <a:ea typeface="Noto Sans KR" panose="020B0200000000000000" pitchFamily="50" charset="-127"/>
              </a:endParaRPr>
            </a:p>
          </p:txBody>
        </p:sp>
      </p:grpSp>
    </p:spTree>
    <p:extLst>
      <p:ext uri="{BB962C8B-B14F-4D97-AF65-F5344CB8AC3E}">
        <p14:creationId xmlns:p14="http://schemas.microsoft.com/office/powerpoint/2010/main" val="226043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6B0CF-A520-6A3C-7F44-70C4DC517E0C}"/>
            </a:ext>
          </a:extLst>
        </p:cNvPr>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F9E48894-8D76-1D32-5BA1-7727AA9F09D0}"/>
              </a:ext>
            </a:extLst>
          </p:cNvPr>
          <p:cNvSpPr>
            <a:spLocks noGrp="1"/>
          </p:cNvSpPr>
          <p:nvPr>
            <p:ph type="sldNum" sz="quarter" idx="12"/>
          </p:nvPr>
        </p:nvSpPr>
        <p:spPr/>
        <p:txBody>
          <a:bodyPr/>
          <a:lstStyle/>
          <a:p>
            <a:fld id="{93315963-03A2-4A10-9019-04D551739C5B}" type="slidenum">
              <a:rPr lang="ko-KR" altLang="en-US" smtClean="0"/>
              <a:t>9</a:t>
            </a:fld>
            <a:endParaRPr lang="ko-KR" altLang="en-US"/>
          </a:p>
        </p:txBody>
      </p:sp>
      <p:sp>
        <p:nvSpPr>
          <p:cNvPr id="15" name="제목 1">
            <a:extLst>
              <a:ext uri="{FF2B5EF4-FFF2-40B4-BE49-F238E27FC236}">
                <a16:creationId xmlns:a16="http://schemas.microsoft.com/office/drawing/2014/main" id="{9CDF90E3-F2AD-115D-5C34-DF3922801263}"/>
              </a:ext>
            </a:extLst>
          </p:cNvPr>
          <p:cNvSpPr txBox="1">
            <a:spLocks/>
          </p:cNvSpPr>
          <p:nvPr/>
        </p:nvSpPr>
        <p:spPr>
          <a:xfrm>
            <a:off x="542925" y="198438"/>
            <a:ext cx="10515600" cy="584200"/>
          </a:xfrm>
          <a:prstGeom prst="rect">
            <a:avLst/>
          </a:prstGeom>
        </p:spPr>
        <p:txBody>
          <a:bodyPr vert="horz" lIns="91440" tIns="45720" rIns="91440" bIns="45720" rtlCol="0" anchor="ctr">
            <a:noAutofit/>
          </a:bodyPr>
          <a:lstStyle>
            <a:lvl1pPr algn="l" defTabSz="914400" rtl="0" eaLnBrk="1" latinLnBrk="1" hangingPunct="1">
              <a:lnSpc>
                <a:spcPct val="90000"/>
              </a:lnSpc>
              <a:spcBef>
                <a:spcPct val="0"/>
              </a:spcBef>
              <a:buNone/>
              <a:defRPr sz="3600" b="1" kern="1200">
                <a:solidFill>
                  <a:schemeClr val="tx1"/>
                </a:solidFill>
                <a:latin typeface="Segoe UI Semibold" panose="020B0702040204020203" pitchFamily="34" charset="0"/>
                <a:ea typeface="한컴 말랑말랑 Bold" panose="020F0803000000000000" pitchFamily="50" charset="-127"/>
                <a:cs typeface="Segoe UI Semibold" panose="020B0702040204020203" pitchFamily="34" charset="0"/>
              </a:defRPr>
            </a:lvl1pPr>
          </a:lstStyle>
          <a:p>
            <a:r>
              <a:rPr lang="en-US" altLang="ko-KR" sz="3000" dirty="0"/>
              <a:t>1. </a:t>
            </a:r>
            <a:r>
              <a:rPr lang="en-US" altLang="ko-KR" sz="3000" dirty="0">
                <a:solidFill>
                  <a:schemeClr val="tx1">
                    <a:lumMod val="85000"/>
                    <a:lumOff val="15000"/>
                  </a:schemeClr>
                </a:solidFill>
              </a:rPr>
              <a:t>Introduction</a:t>
            </a:r>
          </a:p>
        </p:txBody>
      </p:sp>
      <p:grpSp>
        <p:nvGrpSpPr>
          <p:cNvPr id="13" name="그룹 12">
            <a:extLst>
              <a:ext uri="{FF2B5EF4-FFF2-40B4-BE49-F238E27FC236}">
                <a16:creationId xmlns:a16="http://schemas.microsoft.com/office/drawing/2014/main" id="{A5CD7BFA-FC44-3015-8ACF-D8958DE25C03}"/>
              </a:ext>
            </a:extLst>
          </p:cNvPr>
          <p:cNvGrpSpPr/>
          <p:nvPr/>
        </p:nvGrpSpPr>
        <p:grpSpPr>
          <a:xfrm>
            <a:off x="1073051" y="2552756"/>
            <a:ext cx="8611215" cy="4097479"/>
            <a:chOff x="1391104" y="2799871"/>
            <a:chExt cx="8611215" cy="4097479"/>
          </a:xfrm>
        </p:grpSpPr>
        <p:grpSp>
          <p:nvGrpSpPr>
            <p:cNvPr id="14" name="그룹 13">
              <a:extLst>
                <a:ext uri="{FF2B5EF4-FFF2-40B4-BE49-F238E27FC236}">
                  <a16:creationId xmlns:a16="http://schemas.microsoft.com/office/drawing/2014/main" id="{2861B3A8-A6F4-0276-FFCE-3AA6BBDB787C}"/>
                </a:ext>
              </a:extLst>
            </p:cNvPr>
            <p:cNvGrpSpPr/>
            <p:nvPr/>
          </p:nvGrpSpPr>
          <p:grpSpPr>
            <a:xfrm>
              <a:off x="1391105" y="2799871"/>
              <a:ext cx="8611214" cy="4097479"/>
              <a:chOff x="6121361" y="2667264"/>
              <a:chExt cx="5521999" cy="3110496"/>
            </a:xfrm>
          </p:grpSpPr>
          <p:graphicFrame>
            <p:nvGraphicFramePr>
              <p:cNvPr id="17" name="다이어그램 16">
                <a:extLst>
                  <a:ext uri="{FF2B5EF4-FFF2-40B4-BE49-F238E27FC236}">
                    <a16:creationId xmlns:a16="http://schemas.microsoft.com/office/drawing/2014/main" id="{B2631C57-A474-8EB2-4250-08CF5C5CAD2E}"/>
                  </a:ext>
                </a:extLst>
              </p:cNvPr>
              <p:cNvGraphicFramePr/>
              <p:nvPr>
                <p:extLst>
                  <p:ext uri="{D42A27DB-BD31-4B8C-83A1-F6EECF244321}">
                    <p14:modId xmlns:p14="http://schemas.microsoft.com/office/powerpoint/2010/main" val="711254792"/>
                  </p:ext>
                </p:extLst>
              </p:nvPr>
            </p:nvGraphicFramePr>
            <p:xfrm>
              <a:off x="6141721" y="2667264"/>
              <a:ext cx="5501639" cy="3110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37031726-ED5D-FA5C-CD87-EE516232C6A4}"/>
                  </a:ext>
                </a:extLst>
              </p:cNvPr>
              <p:cNvSpPr txBox="1"/>
              <p:nvPr/>
            </p:nvSpPr>
            <p:spPr>
              <a:xfrm>
                <a:off x="6121361" y="2965216"/>
                <a:ext cx="655320" cy="461665"/>
              </a:xfrm>
              <a:prstGeom prst="rect">
                <a:avLst/>
              </a:prstGeom>
              <a:noFill/>
            </p:spPr>
            <p:txBody>
              <a:bodyPr wrap="square" rtlCol="0">
                <a:spAutoFit/>
              </a:bodyPr>
              <a:lstStyle/>
              <a:p>
                <a:pPr algn="ctr"/>
                <a:r>
                  <a:rPr lang="en-US" altLang="ko-KR" sz="2400" dirty="0">
                    <a:latin typeface="한컴 말랑말랑 Bold" panose="020F0803000000000000" pitchFamily="50" charset="-127"/>
                    <a:ea typeface="한컴 말랑말랑 Bold" panose="020F0803000000000000" pitchFamily="50" charset="-127"/>
                  </a:rPr>
                  <a:t>01</a:t>
                </a:r>
                <a:endParaRPr lang="ko-KR" altLang="en-US" dirty="0">
                  <a:latin typeface="한컴 말랑말랑 Bold" panose="020F0803000000000000" pitchFamily="50" charset="-127"/>
                  <a:ea typeface="한컴 말랑말랑 Bold" panose="020F0803000000000000" pitchFamily="50" charset="-127"/>
                </a:endParaRPr>
              </a:p>
            </p:txBody>
          </p:sp>
          <p:sp>
            <p:nvSpPr>
              <p:cNvPr id="19" name="TextBox 18">
                <a:extLst>
                  <a:ext uri="{FF2B5EF4-FFF2-40B4-BE49-F238E27FC236}">
                    <a16:creationId xmlns:a16="http://schemas.microsoft.com/office/drawing/2014/main" id="{BD34B28A-3BDE-135C-BE75-C594B02B8EAD}"/>
                  </a:ext>
                </a:extLst>
              </p:cNvPr>
              <p:cNvSpPr txBox="1"/>
              <p:nvPr/>
            </p:nvSpPr>
            <p:spPr>
              <a:xfrm>
                <a:off x="6350942" y="3683732"/>
                <a:ext cx="655320" cy="461665"/>
              </a:xfrm>
              <a:prstGeom prst="rect">
                <a:avLst/>
              </a:prstGeom>
              <a:noFill/>
            </p:spPr>
            <p:txBody>
              <a:bodyPr wrap="square" rtlCol="0">
                <a:spAutoFit/>
              </a:bodyPr>
              <a:lstStyle/>
              <a:p>
                <a:pPr algn="ctr"/>
                <a:r>
                  <a:rPr lang="en-US" altLang="ko-KR" sz="2400">
                    <a:latin typeface="한컴 말랑말랑 Bold" panose="020F0803000000000000" pitchFamily="50" charset="-127"/>
                    <a:ea typeface="한컴 말랑말랑 Bold" panose="020F0803000000000000" pitchFamily="50" charset="-127"/>
                  </a:rPr>
                  <a:t>02</a:t>
                </a:r>
                <a:endParaRPr lang="ko-KR" altLang="en-US">
                  <a:latin typeface="한컴 말랑말랑 Bold" panose="020F0803000000000000" pitchFamily="50" charset="-127"/>
                  <a:ea typeface="한컴 말랑말랑 Bold" panose="020F0803000000000000" pitchFamily="50" charset="-127"/>
                </a:endParaRPr>
              </a:p>
            </p:txBody>
          </p:sp>
          <p:sp>
            <p:nvSpPr>
              <p:cNvPr id="20" name="TextBox 19">
                <a:extLst>
                  <a:ext uri="{FF2B5EF4-FFF2-40B4-BE49-F238E27FC236}">
                    <a16:creationId xmlns:a16="http://schemas.microsoft.com/office/drawing/2014/main" id="{F374A50D-BBEB-7A6C-335C-32CB9D182D0C}"/>
                  </a:ext>
                </a:extLst>
              </p:cNvPr>
              <p:cNvSpPr txBox="1"/>
              <p:nvPr/>
            </p:nvSpPr>
            <p:spPr>
              <a:xfrm>
                <a:off x="6353401" y="4401512"/>
                <a:ext cx="655320" cy="461665"/>
              </a:xfrm>
              <a:prstGeom prst="rect">
                <a:avLst/>
              </a:prstGeom>
              <a:noFill/>
            </p:spPr>
            <p:txBody>
              <a:bodyPr wrap="square" rtlCol="0">
                <a:spAutoFit/>
              </a:bodyPr>
              <a:lstStyle/>
              <a:p>
                <a:pPr algn="ctr"/>
                <a:r>
                  <a:rPr lang="en-US" altLang="ko-KR" sz="2400">
                    <a:latin typeface="한컴 말랑말랑 Bold" panose="020F0803000000000000" pitchFamily="50" charset="-127"/>
                    <a:ea typeface="한컴 말랑말랑 Bold" panose="020F0803000000000000" pitchFamily="50" charset="-127"/>
                  </a:rPr>
                  <a:t>03</a:t>
                </a:r>
                <a:endParaRPr lang="ko-KR" altLang="en-US">
                  <a:latin typeface="한컴 말랑말랑 Bold" panose="020F0803000000000000" pitchFamily="50" charset="-127"/>
                  <a:ea typeface="한컴 말랑말랑 Bold" panose="020F0803000000000000" pitchFamily="50" charset="-127"/>
                </a:endParaRPr>
              </a:p>
            </p:txBody>
          </p:sp>
        </p:grpSp>
        <p:sp>
          <p:nvSpPr>
            <p:cNvPr id="16" name="TextBox 15">
              <a:extLst>
                <a:ext uri="{FF2B5EF4-FFF2-40B4-BE49-F238E27FC236}">
                  <a16:creationId xmlns:a16="http://schemas.microsoft.com/office/drawing/2014/main" id="{A9555ACC-1187-B40D-3039-A510BF1A3BF4}"/>
                </a:ext>
              </a:extLst>
            </p:cNvPr>
            <p:cNvSpPr txBox="1"/>
            <p:nvPr/>
          </p:nvSpPr>
          <p:spPr>
            <a:xfrm>
              <a:off x="1391104" y="6029946"/>
              <a:ext cx="1021931" cy="461665"/>
            </a:xfrm>
            <a:prstGeom prst="rect">
              <a:avLst/>
            </a:prstGeom>
            <a:noFill/>
          </p:spPr>
          <p:txBody>
            <a:bodyPr wrap="square" rtlCol="0">
              <a:spAutoFit/>
            </a:bodyPr>
            <a:lstStyle/>
            <a:p>
              <a:pPr algn="ctr"/>
              <a:r>
                <a:rPr lang="en-US" altLang="ko-KR" sz="2400">
                  <a:latin typeface="한컴 말랑말랑 Bold" panose="020F0803000000000000" pitchFamily="50" charset="-127"/>
                  <a:ea typeface="한컴 말랑말랑 Bold" panose="020F0803000000000000" pitchFamily="50" charset="-127"/>
                </a:rPr>
                <a:t>04</a:t>
              </a:r>
              <a:endParaRPr lang="ko-KR" altLang="en-US">
                <a:latin typeface="한컴 말랑말랑 Bold" panose="020F0803000000000000" pitchFamily="50" charset="-127"/>
                <a:ea typeface="한컴 말랑말랑 Bold" panose="020F0803000000000000" pitchFamily="50" charset="-127"/>
              </a:endParaRPr>
            </a:p>
          </p:txBody>
        </p:sp>
      </p:grpSp>
      <p:sp>
        <p:nvSpPr>
          <p:cNvPr id="21" name="내용 개체 틀 2">
            <a:extLst>
              <a:ext uri="{FF2B5EF4-FFF2-40B4-BE49-F238E27FC236}">
                <a16:creationId xmlns:a16="http://schemas.microsoft.com/office/drawing/2014/main" id="{B002FEE8-7DBA-71BD-897B-D45E711E8E61}"/>
              </a:ext>
            </a:extLst>
          </p:cNvPr>
          <p:cNvSpPr txBox="1">
            <a:spLocks/>
          </p:cNvSpPr>
          <p:nvPr/>
        </p:nvSpPr>
        <p:spPr>
          <a:xfrm>
            <a:off x="542924" y="1301153"/>
            <a:ext cx="10718111" cy="1461534"/>
          </a:xfrm>
          <a:prstGeom prst="rect">
            <a:avLst/>
          </a:prstGeom>
        </p:spPr>
        <p:txBody>
          <a:bodyPr vert="horz" lIns="91440" tIns="45720" rIns="91440" bIns="45720" rtlCol="0">
            <a:normAutofit/>
          </a:bodyPr>
          <a:lstStyle>
            <a:lvl1pPr marL="360000" indent="-360000" algn="l" defTabSz="914400" rtl="0" eaLnBrk="1" latinLnBrk="1" hangingPunct="1">
              <a:lnSpc>
                <a:spcPct val="90000"/>
              </a:lnSpc>
              <a:spcBef>
                <a:spcPts val="1000"/>
              </a:spcBef>
              <a:buClr>
                <a:schemeClr val="accent1">
                  <a:lumMod val="50000"/>
                </a:schemeClr>
              </a:buClr>
              <a:buFont typeface="Wingdings" panose="05000000000000000000" pitchFamily="2" charset="2"/>
              <a:buChar char="v"/>
              <a:defRPr sz="2400" b="1" kern="1200">
                <a:solidFill>
                  <a:schemeClr val="accent1">
                    <a:lumMod val="50000"/>
                  </a:schemeClr>
                </a:solidFill>
                <a:latin typeface="Segoe UI Semibold" panose="020B0702040204020203" pitchFamily="34" charset="0"/>
                <a:ea typeface="맑은 고딕" panose="020B0503020000020004" pitchFamily="50" charset="-127"/>
                <a:cs typeface="Segoe UI Semibold" panose="020B0702040204020203" pitchFamily="34" charset="0"/>
              </a:defRPr>
            </a:lvl1pPr>
            <a:lvl2pPr marL="6858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24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2pPr>
            <a:lvl3pPr marL="11430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20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3pPr>
            <a:lvl4pPr marL="16002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18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4pPr>
            <a:lvl5pPr marL="2057400" indent="-228600" algn="l" defTabSz="914400" rtl="0" eaLnBrk="1" latinLnBrk="1" hangingPunct="1">
              <a:lnSpc>
                <a:spcPct val="90000"/>
              </a:lnSpc>
              <a:spcBef>
                <a:spcPts val="500"/>
              </a:spcBef>
              <a:buClr>
                <a:schemeClr val="accent1">
                  <a:lumMod val="50000"/>
                </a:schemeClr>
              </a:buClr>
              <a:buFont typeface="Wingdings" panose="05000000000000000000" pitchFamily="2" charset="2"/>
              <a:buChar char="v"/>
              <a:defRPr sz="1800" kern="1200">
                <a:solidFill>
                  <a:schemeClr val="tx1"/>
                </a:solidFill>
                <a:latin typeface="Segoe UI Semibold" panose="020B0702040204020203" pitchFamily="34" charset="0"/>
                <a:ea typeface="HY그래픽M" panose="02030600000101010101" pitchFamily="18" charset="-127"/>
                <a:cs typeface="Segoe UI Semibold" panose="020B0702040204020203"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ltLang="ko-KR" dirty="0">
                <a:latin typeface="Segoe UI Semilight" panose="020B0402040204020203" pitchFamily="34" charset="0"/>
                <a:cs typeface="Segoe UI Semilight" panose="020B0402040204020203" pitchFamily="34" charset="0"/>
              </a:rPr>
              <a:t>Staged Development of the Resilient Operation Algorithm</a:t>
            </a:r>
            <a:endParaRPr lang="en-US" altLang="ko-KR" dirty="0">
              <a:latin typeface="Segoe UI Semilight" panose="020B0402040204020203" pitchFamily="34" charset="0"/>
              <a:cs typeface="Segoe UI Semilight" panose="020B0402040204020203" pitchFamily="34" charset="0"/>
            </a:endParaRPr>
          </a:p>
          <a:p>
            <a:pPr lvl="1">
              <a:lnSpc>
                <a:spcPct val="100000"/>
              </a:lnSpc>
              <a:buFont typeface="Arial" panose="020B0604020202020204" pitchFamily="34" charset="0"/>
              <a:buChar char="•"/>
            </a:pPr>
            <a:r>
              <a:rPr lang="en" altLang="ko-KR" sz="2000" dirty="0">
                <a:latin typeface="Segoe UI Semilight" panose="020B0402040204020203" pitchFamily="34" charset="0"/>
                <a:cs typeface="Segoe UI Semilight" panose="020B0402040204020203" pitchFamily="34" charset="0"/>
              </a:rPr>
              <a:t>The resilient operation algorithm is developed through four sequential stages</a:t>
            </a:r>
            <a:endParaRPr lang="en-US" altLang="ko-KR" sz="2000" dirty="0">
              <a:solidFill>
                <a:srgbClr val="C00000"/>
              </a:solidFill>
              <a:latin typeface="Segoe UI Semilight" panose="020B0402040204020203" pitchFamily="34" charset="0"/>
              <a:cs typeface="Segoe UI Semilight" panose="020B0402040204020203" pitchFamily="34" charset="0"/>
            </a:endParaRPr>
          </a:p>
          <a:p>
            <a:pPr marL="914400" lvl="2" indent="0">
              <a:buClr>
                <a:srgbClr val="4472C4">
                  <a:lumMod val="50000"/>
                </a:srgbClr>
              </a:buClr>
              <a:buNone/>
              <a:defRPr/>
            </a:pPr>
            <a:endParaRPr lang="en-US" altLang="ko-KR" sz="1800"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89430564"/>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61E99B5-2C53-EC4B-9291-A9CC717FDEE4}">
  <we:reference id="WA200010001" version="1.0.0.1" store="Omex" storeType="OMEX"/>
  <we:alternateReferences>
    <we:reference id="WA200010001" version="1.0.0.1" store="WA200010001" storeType="OMEX"/>
  </we:alternateReferences>
  <we:properties>
    <we:property name="claude.fileId" value="&quot;43f109b2-1c59-456e-9a2d-0b3f280b0f59&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11497</TotalTime>
  <Words>5613</Words>
  <Application>Microsoft Macintosh PowerPoint</Application>
  <PresentationFormat>와이드스크린</PresentationFormat>
  <Paragraphs>490</Paragraphs>
  <Slides>31</Slides>
  <Notes>31</Notes>
  <HiddenSlides>0</HiddenSlides>
  <MMClips>0</MMClips>
  <ScaleCrop>false</ScaleCrop>
  <HeadingPairs>
    <vt:vector size="6" baseType="variant">
      <vt:variant>
        <vt:lpstr>사용한 글꼴</vt:lpstr>
      </vt:variant>
      <vt:variant>
        <vt:i4>13</vt:i4>
      </vt:variant>
      <vt:variant>
        <vt:lpstr>테마</vt:lpstr>
      </vt:variant>
      <vt:variant>
        <vt:i4>2</vt:i4>
      </vt:variant>
      <vt:variant>
        <vt:lpstr>슬라이드 제목</vt:lpstr>
      </vt:variant>
      <vt:variant>
        <vt:i4>31</vt:i4>
      </vt:variant>
    </vt:vector>
  </HeadingPairs>
  <TitlesOfParts>
    <vt:vector size="46" baseType="lpstr">
      <vt:lpstr>맑은 고딕</vt:lpstr>
      <vt:lpstr>한컴 말랑말랑 Bold</vt:lpstr>
      <vt:lpstr>HY견고딕</vt:lpstr>
      <vt:lpstr>HY중고딕</vt:lpstr>
      <vt:lpstr>HY헤드라인M</vt:lpstr>
      <vt:lpstr>Noto Sans KR</vt:lpstr>
      <vt:lpstr>Arial</vt:lpstr>
      <vt:lpstr>Cambria Math</vt:lpstr>
      <vt:lpstr>Noto Sans KR Light</vt:lpstr>
      <vt:lpstr>Segoe UI</vt:lpstr>
      <vt:lpstr>Segoe UI Semibold</vt:lpstr>
      <vt:lpstr>Segoe UI Semilight</vt:lpstr>
      <vt:lpstr>Wingdings</vt:lpstr>
      <vt:lpstr>Office 테마</vt:lpstr>
      <vt:lpstr>디자인 사용자 지정</vt:lpstr>
      <vt:lpstr>Resilient Operation Algorithm for Abnormal Conditions</vt:lpstr>
      <vt:lpstr>Contents</vt:lpstr>
      <vt:lpstr>PowerPoint 프레젠테이션</vt:lpstr>
      <vt:lpstr>1. Introduction</vt:lpstr>
      <vt:lpstr>1. Introduction</vt:lpstr>
      <vt:lpstr>1. Introduction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김관우</cp:lastModifiedBy>
  <cp:revision>1333</cp:revision>
  <dcterms:created xsi:type="dcterms:W3CDTF">2024-11-22T05:15:02Z</dcterms:created>
  <dcterms:modified xsi:type="dcterms:W3CDTF">2026-07-21T10:42:51Z</dcterms:modified>
</cp:coreProperties>
</file>