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 id="2147483698" r:id="rId3"/>
    <p:sldMasterId id="2147483711" r:id="rId4"/>
  </p:sldMasterIdLst>
  <p:notesMasterIdLst>
    <p:notesMasterId r:id="rId32"/>
  </p:notesMasterIdLst>
  <p:handoutMasterIdLst>
    <p:handoutMasterId r:id="rId33"/>
  </p:handoutMasterIdLst>
  <p:sldIdLst>
    <p:sldId id="256" r:id="rId5"/>
    <p:sldId id="341" r:id="rId6"/>
    <p:sldId id="320" r:id="rId7"/>
    <p:sldId id="358" r:id="rId8"/>
    <p:sldId id="342" r:id="rId9"/>
    <p:sldId id="352" r:id="rId10"/>
    <p:sldId id="319" r:id="rId11"/>
    <p:sldId id="343" r:id="rId12"/>
    <p:sldId id="344" r:id="rId13"/>
    <p:sldId id="345" r:id="rId14"/>
    <p:sldId id="354" r:id="rId15"/>
    <p:sldId id="357" r:id="rId16"/>
    <p:sldId id="321" r:id="rId17"/>
    <p:sldId id="351" r:id="rId18"/>
    <p:sldId id="346" r:id="rId19"/>
    <p:sldId id="348" r:id="rId20"/>
    <p:sldId id="349" r:id="rId21"/>
    <p:sldId id="327" r:id="rId22"/>
    <p:sldId id="328" r:id="rId23"/>
    <p:sldId id="329" r:id="rId24"/>
    <p:sldId id="359" r:id="rId25"/>
    <p:sldId id="360" r:id="rId26"/>
    <p:sldId id="361" r:id="rId27"/>
    <p:sldId id="362" r:id="rId28"/>
    <p:sldId id="363" r:id="rId29"/>
    <p:sldId id="353" r:id="rId30"/>
    <p:sldId id="295" r:id="rId3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ödling Johan"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896" y="49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624" y="-6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011FDE-330D-4725-990A-1ADA1EB48C25}" type="datetimeFigureOut">
              <a:rPr lang="sk-SK" smtClean="0"/>
              <a:pPr/>
              <a:t>07/14/2026</a:t>
            </a:fld>
            <a:endParaRPr lang="sk-SK"/>
          </a:p>
        </p:txBody>
      </p:sp>
      <p:sp>
        <p:nvSpPr>
          <p:cNvPr id="4" name="Zástupný symbol pät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1356B1-EC90-4162-B836-984DB4A879C9}" type="slidenum">
              <a:rPr lang="sk-SK" smtClean="0"/>
              <a:pPr/>
              <a:t>‹#›</a:t>
            </a:fld>
            <a:endParaRPr lang="sk-S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68ACC-ED3F-40D6-9985-CB7510642C61}" type="datetimeFigureOut">
              <a:rPr lang="sk-SK" smtClean="0"/>
              <a:pPr/>
              <a:t>07/14/2026</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E8AC1-11A1-4AF8-B911-565C075FC6ED}"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BlokTextu 5"/>
          <p:cNvSpPr txBox="1"/>
          <p:nvPr userDrawn="1"/>
        </p:nvSpPr>
        <p:spPr>
          <a:xfrm>
            <a:off x="500034" y="5929330"/>
            <a:ext cx="4214842" cy="646331"/>
          </a:xfrm>
          <a:prstGeom prst="rect">
            <a:avLst/>
          </a:prstGeom>
          <a:noFill/>
        </p:spPr>
        <p:txBody>
          <a:bodyPr wrap="square" rtlCol="0">
            <a:spAutoFit/>
          </a:bodyPr>
          <a:lstStyle/>
          <a:p>
            <a:pPr algn="l"/>
            <a:r>
              <a:rPr lang="en-US" dirty="0" smtClean="0">
                <a:solidFill>
                  <a:schemeClr val="tx1"/>
                </a:solidFill>
              </a:rPr>
              <a:t>RELKO Ltd. </a:t>
            </a:r>
          </a:p>
          <a:p>
            <a:pPr algn="l"/>
            <a:r>
              <a:rPr lang="en-US" dirty="0" smtClean="0">
                <a:solidFill>
                  <a:schemeClr val="tx1"/>
                </a:solidFill>
              </a:rPr>
              <a:t>Engineering &amp; Consulting Services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6" name="Rectangle 4"/>
          <p:cNvSpPr>
            <a:spLocks noGrp="1" noChangeArrowheads="1"/>
          </p:cNvSpPr>
          <p:nvPr>
            <p:ph type="dt" sz="half" idx="12"/>
          </p:nvPr>
        </p:nvSpPr>
        <p:spPr>
          <a:ln/>
        </p:spPr>
        <p:txBody>
          <a:bodyPr/>
          <a:lstStyle>
            <a:lvl1pPr>
              <a:defRPr/>
            </a:lvl1pPr>
          </a:lstStyle>
          <a:p>
            <a:fld id="{FE54F3DA-1768-49B5-9AC5-BA8FEAC724DE}" type="datetime1">
              <a:rPr lang="sv-SE" smtClean="0"/>
              <a:pPr/>
              <a:t>2026-07-14</a:t>
            </a:fld>
            <a:endParaRPr lang="sv-SE"/>
          </a:p>
        </p:txBody>
      </p:sp>
    </p:spTree>
    <p:extLst>
      <p:ext uri="{BB962C8B-B14F-4D97-AF65-F5344CB8AC3E}">
        <p14:creationId xmlns=""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6" name="Rectangle 4"/>
          <p:cNvSpPr>
            <a:spLocks noGrp="1" noChangeArrowheads="1"/>
          </p:cNvSpPr>
          <p:nvPr>
            <p:ph type="dt" sz="half" idx="12"/>
          </p:nvPr>
        </p:nvSpPr>
        <p:spPr>
          <a:ln/>
        </p:spPr>
        <p:txBody>
          <a:bodyPr/>
          <a:lstStyle>
            <a:lvl1pPr>
              <a:defRPr/>
            </a:lvl1pPr>
          </a:lstStyle>
          <a:p>
            <a:fld id="{F4EE86DF-3A12-4FC5-9FC5-90ED704C6217}" type="datetime1">
              <a:rPr lang="sv-SE" smtClean="0"/>
              <a:pPr/>
              <a:t>2026-07-14</a:t>
            </a:fld>
            <a:endParaRPr lang="sv-SE"/>
          </a:p>
        </p:txBody>
      </p:sp>
    </p:spTree>
    <p:extLst>
      <p:ext uri="{BB962C8B-B14F-4D97-AF65-F5344CB8AC3E}">
        <p14:creationId xmlns=""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7" name="Rectangle 4"/>
          <p:cNvSpPr>
            <a:spLocks noGrp="1" noChangeArrowheads="1"/>
          </p:cNvSpPr>
          <p:nvPr>
            <p:ph type="dt" sz="half" idx="12"/>
          </p:nvPr>
        </p:nvSpPr>
        <p:spPr>
          <a:ln/>
        </p:spPr>
        <p:txBody>
          <a:bodyPr/>
          <a:lstStyle>
            <a:lvl1pPr>
              <a:defRPr/>
            </a:lvl1pPr>
          </a:lstStyle>
          <a:p>
            <a:fld id="{8F6EE2F0-28EE-44E9-8D44-3ABB10F197D2}" type="datetime1">
              <a:rPr lang="sv-SE" smtClean="0"/>
              <a:pPr/>
              <a:t>2026-07-14</a:t>
            </a:fld>
            <a:endParaRPr lang="sv-SE"/>
          </a:p>
        </p:txBody>
      </p:sp>
    </p:spTree>
    <p:extLst>
      <p:ext uri="{BB962C8B-B14F-4D97-AF65-F5344CB8AC3E}">
        <p14:creationId xmlns=""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B1C3489-2FA8-4981-B49A-A515447FC21F}" type="datetime1">
              <a:rPr lang="sv-SE" smtClean="0"/>
              <a:pPr/>
              <a:t>2026-07-14</a:t>
            </a:fld>
            <a:endParaRPr lang="sv-SE"/>
          </a:p>
        </p:txBody>
      </p:sp>
    </p:spTree>
    <p:extLst>
      <p:ext uri="{BB962C8B-B14F-4D97-AF65-F5344CB8AC3E}">
        <p14:creationId xmlns=""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2C8E9B0-3E1A-4CEF-98F0-C4283D00FB9A}" type="datetime1">
              <a:rPr lang="sv-SE" smtClean="0"/>
              <a:pPr/>
              <a:t>2026-07-14</a:t>
            </a:fld>
            <a:endParaRPr lang="sv-SE"/>
          </a:p>
        </p:txBody>
      </p:sp>
    </p:spTree>
    <p:extLst>
      <p:ext uri="{BB962C8B-B14F-4D97-AF65-F5344CB8AC3E}">
        <p14:creationId xmlns=""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31BD719E-FE00-48BF-B388-8BB1648C5CAE}" type="datetime1">
              <a:rPr lang="sv-SE" smtClean="0"/>
              <a:pPr/>
              <a:t>2026-07-14</a:t>
            </a:fld>
            <a:endParaRPr lang="sv-SE"/>
          </a:p>
        </p:txBody>
      </p:sp>
    </p:spTree>
    <p:extLst>
      <p:ext uri="{BB962C8B-B14F-4D97-AF65-F5344CB8AC3E}">
        <p14:creationId xmlns=""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D72C100D-2D25-4C7D-BF4C-D8B93CFD4C6A}" type="datetime1">
              <a:rPr lang="sv-SE" smtClean="0"/>
              <a:pPr/>
              <a:t>2026-07-14</a:t>
            </a:fld>
            <a:endParaRPr lang="sv-SE"/>
          </a:p>
        </p:txBody>
      </p:sp>
    </p:spTree>
    <p:extLst>
      <p:ext uri="{BB962C8B-B14F-4D97-AF65-F5344CB8AC3E}">
        <p14:creationId xmlns=""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54050380-AE92-450E-9CC0-2B6CEE8A1F3D}" type="datetime1">
              <a:rPr lang="sv-SE" smtClean="0"/>
              <a:pPr/>
              <a:t>2026-07-14</a:t>
            </a:fld>
            <a:endParaRPr lang="sv-SE"/>
          </a:p>
        </p:txBody>
      </p:sp>
    </p:spTree>
    <p:extLst>
      <p:ext uri="{BB962C8B-B14F-4D97-AF65-F5344CB8AC3E}">
        <p14:creationId xmlns=""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566E718-B31B-47DD-8A85-0B0DA960F1BA}" type="datetime1">
              <a:rPr lang="sv-SE" smtClean="0"/>
              <a:pPr/>
              <a:t>2026-07-14</a:t>
            </a:fld>
            <a:endParaRPr lang="sv-SE"/>
          </a:p>
        </p:txBody>
      </p:sp>
    </p:spTree>
    <p:extLst>
      <p:ext uri="{BB962C8B-B14F-4D97-AF65-F5344CB8AC3E}">
        <p14:creationId xmlns=""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dirty="0"/>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6" name="Rectangle 4"/>
          <p:cNvSpPr>
            <a:spLocks noGrp="1" noChangeArrowheads="1"/>
          </p:cNvSpPr>
          <p:nvPr>
            <p:ph type="dt" sz="half" idx="12"/>
          </p:nvPr>
        </p:nvSpPr>
        <p:spPr>
          <a:ln/>
        </p:spPr>
        <p:txBody>
          <a:bodyPr/>
          <a:lstStyle>
            <a:lvl1pPr>
              <a:defRPr/>
            </a:lvl1pPr>
          </a:lstStyle>
          <a:p>
            <a:fld id="{1EB8E3CB-672E-4B83-B3FC-70D280D3363A}" type="datetime1">
              <a:rPr lang="sv-SE" smtClean="0"/>
              <a:pPr/>
              <a:t>2026-07-14</a:t>
            </a:fld>
            <a:endParaRPr lang="sv-SE"/>
          </a:p>
        </p:txBody>
      </p:sp>
    </p:spTree>
    <p:extLst>
      <p:ext uri="{BB962C8B-B14F-4D97-AF65-F5344CB8AC3E}">
        <p14:creationId xmlns=""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26E55A-E1B3-4CD1-8A60-4A214CADC26D}" type="datetime1">
              <a:rPr lang="sv-SE" smtClean="0"/>
              <a:pPr/>
              <a:t>2026-07-14</a:t>
            </a:fld>
            <a:endParaRPr lang="sv-SE"/>
          </a:p>
        </p:txBody>
      </p:sp>
    </p:spTree>
    <p:extLst>
      <p:ext uri="{BB962C8B-B14F-4D97-AF65-F5344CB8AC3E}">
        <p14:creationId xmlns=""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6BE47B1-1EA9-45A6-9BB3-3DEB845653D2}" type="datetime1">
              <a:rPr lang="sv-SE" smtClean="0"/>
              <a:pPr/>
              <a:t>2026-07-14</a:t>
            </a:fld>
            <a:endParaRPr lang="sv-SE"/>
          </a:p>
        </p:txBody>
      </p:sp>
    </p:spTree>
    <p:extLst>
      <p:ext uri="{BB962C8B-B14F-4D97-AF65-F5344CB8AC3E}">
        <p14:creationId xmlns=""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C8BF370-7009-4BE1-9676-9C5520CE8652}" type="datetime1">
              <a:rPr lang="sv-SE" smtClean="0"/>
              <a:pPr/>
              <a:t>2026-07-14</a:t>
            </a:fld>
            <a:endParaRPr lang="sv-SE"/>
          </a:p>
        </p:txBody>
      </p:sp>
    </p:spTree>
    <p:extLst>
      <p:ext uri="{BB962C8B-B14F-4D97-AF65-F5344CB8AC3E}">
        <p14:creationId xmlns=""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5B975FDF-BB12-45A1-AA41-028D0FE85C3C}" type="datetime1">
              <a:rPr lang="sv-SE" smtClean="0"/>
              <a:pPr/>
              <a:t>2026-07-14</a:t>
            </a:fld>
            <a:endParaRPr lang="sv-SE"/>
          </a:p>
        </p:txBody>
      </p:sp>
    </p:spTree>
    <p:extLst>
      <p:ext uri="{BB962C8B-B14F-4D97-AF65-F5344CB8AC3E}">
        <p14:creationId xmlns=""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endParaRPr lang="sv-SE"/>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CC9ECFA8-ABDE-4170-B9CB-A13EBD0A5C9C}" type="datetime1">
              <a:rPr lang="sv-SE" smtClean="0"/>
              <a:pPr/>
              <a:t>2026-07-14</a:t>
            </a:fld>
            <a:endParaRPr lang="sv-SE"/>
          </a:p>
        </p:txBody>
      </p:sp>
    </p:spTree>
    <p:extLst>
      <p:ext uri="{BB962C8B-B14F-4D97-AF65-F5344CB8AC3E}">
        <p14:creationId xmlns=""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3" y="2962275"/>
            <a:ext cx="8226425" cy="1470025"/>
          </a:xfrm>
          <a:extLst>
            <a:ext uri="{91240B29-F687-4F45-9708-019B960494DF}">
              <a14:hiddenLine xmlns=""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smtClean="0"/>
              <a:t>Klicka här för att ändra format</a:t>
            </a:r>
          </a:p>
        </p:txBody>
      </p:sp>
      <p:sp>
        <p:nvSpPr>
          <p:cNvPr id="36876" name="Rectangle 4"/>
          <p:cNvSpPr>
            <a:spLocks noGrp="1" noChangeArrowheads="1"/>
          </p:cNvSpPr>
          <p:nvPr>
            <p:ph type="subTitle" idx="1"/>
          </p:nvPr>
        </p:nvSpPr>
        <p:spPr>
          <a:xfrm>
            <a:off x="531813" y="2338388"/>
            <a:ext cx="8213725" cy="561975"/>
          </a:xfrm>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smtClean="0"/>
              <a:t>Klicka här för att ändra format på underrubrik i bakgrunden</a:t>
            </a:r>
          </a:p>
        </p:txBody>
      </p:sp>
      <p:pic>
        <p:nvPicPr>
          <p:cNvPr id="6" name="Picture 13" descr="front_white"/>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24763" y="293688"/>
            <a:ext cx="1185862"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669D6CE6-67E8-4FEF-9D16-21EEEA387BE1}" type="datetime1">
              <a:rPr lang="sv-SE" smtClean="0"/>
              <a:pPr/>
              <a:t>2026-07-14</a:t>
            </a:fld>
            <a:endParaRPr lang="sv-SE"/>
          </a:p>
        </p:txBody>
      </p:sp>
    </p:spTree>
    <p:extLst>
      <p:ext uri="{BB962C8B-B14F-4D97-AF65-F5344CB8AC3E}">
        <p14:creationId xmlns=""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6E4FB878-BAF6-4953-A834-7E34C2AA19A1}" type="datetime1">
              <a:rPr lang="sv-SE" smtClean="0"/>
              <a:pPr/>
              <a:t>2026-07-14</a:t>
            </a:fld>
            <a:endParaRPr lang="sv-SE"/>
          </a:p>
        </p:txBody>
      </p:sp>
    </p:spTree>
    <p:extLst>
      <p:ext uri="{BB962C8B-B14F-4D97-AF65-F5344CB8AC3E}">
        <p14:creationId xmlns=""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2D969EA4-2409-495B-B9A6-4F0A9A662528}" type="datetime1">
              <a:rPr lang="sv-SE" smtClean="0"/>
              <a:pPr/>
              <a:t>2026-07-14</a:t>
            </a:fld>
            <a:endParaRPr lang="sv-SE"/>
          </a:p>
        </p:txBody>
      </p:sp>
    </p:spTree>
    <p:extLst>
      <p:ext uri="{BB962C8B-B14F-4D97-AF65-F5344CB8AC3E}">
        <p14:creationId xmlns=""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562F5BE5-EFFD-471A-A8FF-EEC8A5CEF784}" type="datetime1">
              <a:rPr lang="sv-SE" smtClean="0"/>
              <a:pPr/>
              <a:t>2026-07-14</a:t>
            </a:fld>
            <a:endParaRPr lang="sv-SE"/>
          </a:p>
        </p:txBody>
      </p:sp>
    </p:spTree>
    <p:extLst>
      <p:ext uri="{BB962C8B-B14F-4D97-AF65-F5344CB8AC3E}">
        <p14:creationId xmlns=""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6" name="Rectangle 4"/>
          <p:cNvSpPr>
            <a:spLocks noGrp="1" noChangeArrowheads="1"/>
          </p:cNvSpPr>
          <p:nvPr>
            <p:ph type="dt" sz="half" idx="12"/>
          </p:nvPr>
        </p:nvSpPr>
        <p:spPr>
          <a:ln/>
        </p:spPr>
        <p:txBody>
          <a:bodyPr/>
          <a:lstStyle>
            <a:lvl1pPr>
              <a:defRPr/>
            </a:lvl1pPr>
          </a:lstStyle>
          <a:p>
            <a:fld id="{200CF008-C5F6-46F2-AB92-C44038E66BF7}" type="datetime1">
              <a:rPr lang="sv-SE" smtClean="0"/>
              <a:pPr/>
              <a:t>2026-07-14</a:t>
            </a:fld>
            <a:endParaRPr lang="sv-SE"/>
          </a:p>
        </p:txBody>
      </p:sp>
    </p:spTree>
    <p:extLst>
      <p:ext uri="{BB962C8B-B14F-4D97-AF65-F5344CB8AC3E}">
        <p14:creationId xmlns=""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9BE21E61-88CD-4805-AF2D-89E50B3C46C2}" type="datetime1">
              <a:rPr lang="sv-SE" smtClean="0"/>
              <a:pPr/>
              <a:t>2026-07-14</a:t>
            </a:fld>
            <a:endParaRPr lang="sv-SE"/>
          </a:p>
        </p:txBody>
      </p:sp>
    </p:spTree>
    <p:extLst>
      <p:ext uri="{BB962C8B-B14F-4D97-AF65-F5344CB8AC3E}">
        <p14:creationId xmlns=""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C76B3E0-5188-42E4-8263-61DDA528FF72}" type="datetime1">
              <a:rPr lang="sv-SE" smtClean="0"/>
              <a:pPr/>
              <a:t>2026-07-14</a:t>
            </a:fld>
            <a:endParaRPr lang="sv-SE"/>
          </a:p>
        </p:txBody>
      </p:sp>
    </p:spTree>
    <p:extLst>
      <p:ext uri="{BB962C8B-B14F-4D97-AF65-F5344CB8AC3E}">
        <p14:creationId xmlns=""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F736D1B3-F125-4A0E-8CFC-202049CC2995}" type="datetime1">
              <a:rPr lang="sv-SE" smtClean="0"/>
              <a:pPr/>
              <a:t>2026-07-14</a:t>
            </a:fld>
            <a:endParaRPr lang="sv-SE"/>
          </a:p>
        </p:txBody>
      </p:sp>
    </p:spTree>
    <p:extLst>
      <p:ext uri="{BB962C8B-B14F-4D97-AF65-F5344CB8AC3E}">
        <p14:creationId xmlns=""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094D220C-A35E-4FDF-BF98-B82F6B903ECB}" type="datetime1">
              <a:rPr lang="sv-SE" smtClean="0"/>
              <a:pPr/>
              <a:t>2026-07-14</a:t>
            </a:fld>
            <a:endParaRPr lang="sv-SE"/>
          </a:p>
        </p:txBody>
      </p:sp>
    </p:spTree>
    <p:extLst>
      <p:ext uri="{BB962C8B-B14F-4D97-AF65-F5344CB8AC3E}">
        <p14:creationId xmlns=""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27AC07BC-CFCB-4BE5-AB9F-5537938DE86B}" type="datetime1">
              <a:rPr lang="sv-SE" smtClean="0"/>
              <a:pPr/>
              <a:t>2026-07-14</a:t>
            </a:fld>
            <a:endParaRPr lang="sv-SE"/>
          </a:p>
        </p:txBody>
      </p:sp>
    </p:spTree>
    <p:extLst>
      <p:ext uri="{BB962C8B-B14F-4D97-AF65-F5344CB8AC3E}">
        <p14:creationId xmlns=""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3800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3800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0DBD2602-7DF5-4B31-B77A-B77B147239AA}" type="datetime1">
              <a:rPr lang="sv-SE" smtClean="0"/>
              <a:pPr/>
              <a:t>2026-07-14</a:t>
            </a:fld>
            <a:endParaRPr lang="sv-SE"/>
          </a:p>
        </p:txBody>
      </p:sp>
    </p:spTree>
    <p:extLst>
      <p:ext uri="{BB962C8B-B14F-4D97-AF65-F5344CB8AC3E}">
        <p14:creationId xmlns=""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AC442253-2004-469F-820E-CFECF5A6A75A}" type="datetime1">
              <a:rPr lang="sv-SE" smtClean="0"/>
              <a:pPr/>
              <a:t>2026-07-14</a:t>
            </a:fld>
            <a:endParaRPr lang="sv-SE"/>
          </a:p>
        </p:txBody>
      </p:sp>
    </p:spTree>
    <p:extLst>
      <p:ext uri="{BB962C8B-B14F-4D97-AF65-F5344CB8AC3E}">
        <p14:creationId xmlns=""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20000" y="293688"/>
            <a:ext cx="1190625"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3" y="2962275"/>
            <a:ext cx="8226425" cy="1470025"/>
          </a:xfrm>
          <a:extLst>
            <a:ext uri="{91240B29-F687-4F45-9708-019B960494DF}">
              <a14:hiddenLine xmlns=""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smtClean="0"/>
              <a:t>Klicka här för att ändra format</a:t>
            </a:r>
          </a:p>
        </p:txBody>
      </p:sp>
      <p:sp>
        <p:nvSpPr>
          <p:cNvPr id="37891" name="Rectangle 4"/>
          <p:cNvSpPr>
            <a:spLocks noGrp="1" noChangeArrowheads="1"/>
          </p:cNvSpPr>
          <p:nvPr>
            <p:ph type="subTitle" idx="1"/>
          </p:nvPr>
        </p:nvSpPr>
        <p:spPr>
          <a:xfrm>
            <a:off x="531813" y="2338388"/>
            <a:ext cx="8213725" cy="561975"/>
          </a:xfrm>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smtClean="0"/>
              <a:t>Klicka här för att ändra format på underrubrik i bakgrunden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1D263206-23AE-421F-A676-5F6675BE499E}" type="datetime1">
              <a:rPr lang="sv-SE" smtClean="0"/>
              <a:pPr/>
              <a:t>2026-07-14</a:t>
            </a:fld>
            <a:endParaRPr lang="sv-SE"/>
          </a:p>
        </p:txBody>
      </p:sp>
    </p:spTree>
    <p:extLst>
      <p:ext uri="{BB962C8B-B14F-4D97-AF65-F5344CB8AC3E}">
        <p14:creationId xmlns=""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AC75FE7-5F66-4339-A2E7-730B8573121F}" type="datetime1">
              <a:rPr lang="sv-SE" smtClean="0"/>
              <a:pPr/>
              <a:t>2026-07-14</a:t>
            </a:fld>
            <a:endParaRPr lang="sv-SE"/>
          </a:p>
        </p:txBody>
      </p:sp>
    </p:spTree>
    <p:extLst>
      <p:ext uri="{BB962C8B-B14F-4D97-AF65-F5344CB8AC3E}">
        <p14:creationId xmlns=""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7" name="Rectangle 4"/>
          <p:cNvSpPr>
            <a:spLocks noGrp="1" noChangeArrowheads="1"/>
          </p:cNvSpPr>
          <p:nvPr>
            <p:ph type="dt" sz="half" idx="12"/>
          </p:nvPr>
        </p:nvSpPr>
        <p:spPr>
          <a:ln/>
        </p:spPr>
        <p:txBody>
          <a:bodyPr/>
          <a:lstStyle>
            <a:lvl1pPr>
              <a:defRPr/>
            </a:lvl1pPr>
          </a:lstStyle>
          <a:p>
            <a:fld id="{CDF8BED3-D45B-44CF-8208-B327FFFC5CA8}" type="datetime1">
              <a:rPr lang="sv-SE" smtClean="0"/>
              <a:pPr/>
              <a:t>2026-07-14</a:t>
            </a:fld>
            <a:endParaRPr lang="sv-SE"/>
          </a:p>
        </p:txBody>
      </p:sp>
    </p:spTree>
    <p:extLst>
      <p:ext uri="{BB962C8B-B14F-4D97-AF65-F5344CB8AC3E}">
        <p14:creationId xmlns=""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57238" y="1722438"/>
            <a:ext cx="3740150"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03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29BBBD26-2266-4E89-8E90-13CBA1932D22}" type="datetime1">
              <a:rPr lang="sv-SE" smtClean="0"/>
              <a:pPr/>
              <a:t>2026-07-14</a:t>
            </a:fld>
            <a:endParaRPr lang="sv-SE"/>
          </a:p>
        </p:txBody>
      </p:sp>
    </p:spTree>
    <p:extLst>
      <p:ext uri="{BB962C8B-B14F-4D97-AF65-F5344CB8AC3E}">
        <p14:creationId xmlns=""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E21B8ED4-2560-4C19-8230-62553121341F}" type="datetime1">
              <a:rPr lang="sv-SE" smtClean="0"/>
              <a:pPr/>
              <a:t>2026-07-14</a:t>
            </a:fld>
            <a:endParaRPr lang="sv-SE"/>
          </a:p>
        </p:txBody>
      </p:sp>
    </p:spTree>
    <p:extLst>
      <p:ext uri="{BB962C8B-B14F-4D97-AF65-F5344CB8AC3E}">
        <p14:creationId xmlns=""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B97082E6-DF4A-4544-BC44-EF369C1672A8}" type="datetime1">
              <a:rPr lang="sv-SE" smtClean="0"/>
              <a:pPr/>
              <a:t>2026-07-14</a:t>
            </a:fld>
            <a:endParaRPr lang="sv-SE"/>
          </a:p>
        </p:txBody>
      </p:sp>
    </p:spTree>
    <p:extLst>
      <p:ext uri="{BB962C8B-B14F-4D97-AF65-F5344CB8AC3E}">
        <p14:creationId xmlns=""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EE7D3228-8AB9-4947-9387-066605CE7BFD}" type="datetime1">
              <a:rPr lang="sv-SE" smtClean="0"/>
              <a:pPr/>
              <a:t>2026-07-14</a:t>
            </a:fld>
            <a:endParaRPr lang="sv-SE"/>
          </a:p>
        </p:txBody>
      </p:sp>
    </p:spTree>
    <p:extLst>
      <p:ext uri="{BB962C8B-B14F-4D97-AF65-F5344CB8AC3E}">
        <p14:creationId xmlns=""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E1AD630-D765-4FBA-8630-D692108A3DCE}" type="datetime1">
              <a:rPr lang="sv-SE" smtClean="0"/>
              <a:pPr/>
              <a:t>2026-07-14</a:t>
            </a:fld>
            <a:endParaRPr lang="sv-SE"/>
          </a:p>
        </p:txBody>
      </p:sp>
    </p:spTree>
    <p:extLst>
      <p:ext uri="{BB962C8B-B14F-4D97-AF65-F5344CB8AC3E}">
        <p14:creationId xmlns=""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B2D179F2-D28B-4D41-BAC3-684144D0C05B}" type="datetime1">
              <a:rPr lang="sv-SE" smtClean="0"/>
              <a:pPr/>
              <a:t>2026-07-14</a:t>
            </a:fld>
            <a:endParaRPr lang="sv-SE"/>
          </a:p>
        </p:txBody>
      </p:sp>
    </p:spTree>
    <p:extLst>
      <p:ext uri="{BB962C8B-B14F-4D97-AF65-F5344CB8AC3E}">
        <p14:creationId xmlns=""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0A420EA-4C0E-48E3-B2E7-99D4EEFFC117}" type="datetime1">
              <a:rPr lang="sv-SE" smtClean="0"/>
              <a:pPr/>
              <a:t>2026-07-14</a:t>
            </a:fld>
            <a:endParaRPr lang="sv-SE"/>
          </a:p>
        </p:txBody>
      </p:sp>
    </p:spTree>
    <p:extLst>
      <p:ext uri="{BB962C8B-B14F-4D97-AF65-F5344CB8AC3E}">
        <p14:creationId xmlns=""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0" y="828675"/>
            <a:ext cx="1908175" cy="529748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57238" y="828675"/>
            <a:ext cx="5573712" cy="52974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547D58EA-937A-4EA0-80CC-226A4D2CCD37}" type="datetime1">
              <a:rPr lang="sv-SE" smtClean="0"/>
              <a:pPr/>
              <a:t>2026-07-14</a:t>
            </a:fld>
            <a:endParaRPr lang="sv-SE"/>
          </a:p>
        </p:txBody>
      </p:sp>
    </p:spTree>
    <p:extLst>
      <p:ext uri="{BB962C8B-B14F-4D97-AF65-F5344CB8AC3E}">
        <p14:creationId xmlns=""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38" y="828675"/>
            <a:ext cx="7634287" cy="817563"/>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757238" y="1722438"/>
            <a:ext cx="3740150"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9788" y="1722438"/>
            <a:ext cx="3741737" cy="4486275"/>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a:xfrm>
            <a:off x="431800" y="568325"/>
            <a:ext cx="6858000" cy="107950"/>
          </a:xfrm>
        </p:spPr>
        <p:txBody>
          <a:bodyPr/>
          <a:lstStyle>
            <a:lvl1pPr>
              <a:defRPr/>
            </a:lvl1pPr>
          </a:lstStyle>
          <a:p>
            <a:endParaRPr lang="sv-SE"/>
          </a:p>
        </p:txBody>
      </p:sp>
      <p:sp>
        <p:nvSpPr>
          <p:cNvPr id="6" name="Platshållare för bildnummer 5"/>
          <p:cNvSpPr>
            <a:spLocks noGrp="1"/>
          </p:cNvSpPr>
          <p:nvPr>
            <p:ph type="sldNum" sz="quarter" idx="11"/>
          </p:nvPr>
        </p:nvSpPr>
        <p:spPr>
          <a:xfrm>
            <a:off x="8234363" y="6548438"/>
            <a:ext cx="511175" cy="107950"/>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431800"/>
            <a:ext cx="2133600" cy="107950"/>
          </a:xfrm>
        </p:spPr>
        <p:txBody>
          <a:bodyPr/>
          <a:lstStyle>
            <a:lvl1pPr>
              <a:defRPr/>
            </a:lvl1pPr>
          </a:lstStyle>
          <a:p>
            <a:fld id="{408D5C12-B0C0-4E53-902E-9B2C696D04D3}" type="datetime1">
              <a:rPr lang="sv-SE" smtClean="0"/>
              <a:pPr/>
              <a:t>2026-07-14</a:t>
            </a:fld>
            <a:endParaRPr lang="sv-SE"/>
          </a:p>
        </p:txBody>
      </p:sp>
    </p:spTree>
    <p:extLst>
      <p:ext uri="{BB962C8B-B14F-4D97-AF65-F5344CB8AC3E}">
        <p14:creationId xmlns=""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9" name="Rectangle 4"/>
          <p:cNvSpPr>
            <a:spLocks noGrp="1" noChangeArrowheads="1"/>
          </p:cNvSpPr>
          <p:nvPr>
            <p:ph type="dt" sz="half" idx="12"/>
          </p:nvPr>
        </p:nvSpPr>
        <p:spPr>
          <a:ln/>
        </p:spPr>
        <p:txBody>
          <a:bodyPr/>
          <a:lstStyle>
            <a:lvl1pPr>
              <a:defRPr/>
            </a:lvl1pPr>
          </a:lstStyle>
          <a:p>
            <a:fld id="{57A8141D-8806-44C6-A145-6976A9DDDEEB}" type="datetime1">
              <a:rPr lang="sv-SE" smtClean="0"/>
              <a:pPr/>
              <a:t>2026-07-14</a:t>
            </a:fld>
            <a:endParaRPr lang="sv-SE"/>
          </a:p>
        </p:txBody>
      </p:sp>
    </p:spTree>
    <p:extLst>
      <p:ext uri="{BB962C8B-B14F-4D97-AF65-F5344CB8AC3E}">
        <p14:creationId xmlns=""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5" name="Rectangle 4"/>
          <p:cNvSpPr>
            <a:spLocks noGrp="1" noChangeArrowheads="1"/>
          </p:cNvSpPr>
          <p:nvPr>
            <p:ph type="dt" sz="half" idx="12"/>
          </p:nvPr>
        </p:nvSpPr>
        <p:spPr>
          <a:ln/>
        </p:spPr>
        <p:txBody>
          <a:bodyPr/>
          <a:lstStyle>
            <a:lvl1pPr>
              <a:defRPr/>
            </a:lvl1pPr>
          </a:lstStyle>
          <a:p>
            <a:fld id="{690B5EC4-41B7-4854-971C-4F921A9CCB68}" type="datetime1">
              <a:rPr lang="sv-SE" smtClean="0"/>
              <a:pPr/>
              <a:t>2026-07-14</a:t>
            </a:fld>
            <a:endParaRPr lang="sv-SE"/>
          </a:p>
        </p:txBody>
      </p:sp>
    </p:spTree>
    <p:extLst>
      <p:ext uri="{BB962C8B-B14F-4D97-AF65-F5344CB8AC3E}">
        <p14:creationId xmlns=""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4" name="Rectangle 4"/>
          <p:cNvSpPr>
            <a:spLocks noGrp="1" noChangeArrowheads="1"/>
          </p:cNvSpPr>
          <p:nvPr>
            <p:ph type="dt" sz="half" idx="12"/>
          </p:nvPr>
        </p:nvSpPr>
        <p:spPr>
          <a:ln/>
        </p:spPr>
        <p:txBody>
          <a:bodyPr/>
          <a:lstStyle>
            <a:lvl1pPr>
              <a:defRPr/>
            </a:lvl1pPr>
          </a:lstStyle>
          <a:p>
            <a:fld id="{8140DBC0-2591-4BC5-8777-B9B239F6687C}" type="datetime1">
              <a:rPr lang="sv-SE" smtClean="0"/>
              <a:pPr/>
              <a:t>2026-07-14</a:t>
            </a:fld>
            <a:endParaRPr lang="sv-SE"/>
          </a:p>
        </p:txBody>
      </p:sp>
    </p:spTree>
    <p:extLst>
      <p:ext uri="{BB962C8B-B14F-4D97-AF65-F5344CB8AC3E}">
        <p14:creationId xmlns=""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7" name="Rectangle 4"/>
          <p:cNvSpPr>
            <a:spLocks noGrp="1" noChangeArrowheads="1"/>
          </p:cNvSpPr>
          <p:nvPr>
            <p:ph type="dt" sz="half" idx="12"/>
          </p:nvPr>
        </p:nvSpPr>
        <p:spPr>
          <a:ln/>
        </p:spPr>
        <p:txBody>
          <a:bodyPr/>
          <a:lstStyle>
            <a:lvl1pPr>
              <a:defRPr/>
            </a:lvl1pPr>
          </a:lstStyle>
          <a:p>
            <a:fld id="{41D9EB53-E3C1-431A-A512-5E89E6A5A45B}" type="datetime1">
              <a:rPr lang="sv-SE" smtClean="0"/>
              <a:pPr/>
              <a:t>2026-07-14</a:t>
            </a:fld>
            <a:endParaRPr lang="sv-SE"/>
          </a:p>
        </p:txBody>
      </p:sp>
    </p:spTree>
    <p:extLst>
      <p:ext uri="{BB962C8B-B14F-4D97-AF65-F5344CB8AC3E}">
        <p14:creationId xmlns=""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pPr/>
              <a:t>‹#›</a:t>
            </a:fld>
            <a:endParaRPr lang="sv-SE"/>
          </a:p>
        </p:txBody>
      </p:sp>
      <p:sp>
        <p:nvSpPr>
          <p:cNvPr id="7" name="Rectangle 4"/>
          <p:cNvSpPr>
            <a:spLocks noGrp="1" noChangeArrowheads="1"/>
          </p:cNvSpPr>
          <p:nvPr>
            <p:ph type="dt" sz="half" idx="12"/>
          </p:nvPr>
        </p:nvSpPr>
        <p:spPr>
          <a:ln/>
        </p:spPr>
        <p:txBody>
          <a:bodyPr/>
          <a:lstStyle>
            <a:lvl1pPr>
              <a:defRPr/>
            </a:lvl1pPr>
          </a:lstStyle>
          <a:p>
            <a:fld id="{6E9CBF6B-59D6-4431-8DC4-676131F635B7}" type="datetime1">
              <a:rPr lang="sv-SE" smtClean="0"/>
              <a:pPr/>
              <a:t>2026-07-14</a:t>
            </a:fld>
            <a:endParaRPr lang="sv-SE"/>
          </a:p>
        </p:txBody>
      </p:sp>
    </p:spTree>
    <p:extLst>
      <p:ext uri="{BB962C8B-B14F-4D97-AF65-F5344CB8AC3E}">
        <p14:creationId xmlns=""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dirty="0" smtClean="0"/>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smtClean="0"/>
          </a:p>
          <a:p>
            <a:pPr lvl="4"/>
            <a:endParaRPr lang="en-GB" dirty="0" smtClean="0"/>
          </a:p>
          <a:p>
            <a:pPr lvl="4"/>
            <a:endParaRPr lang="en-GB" dirty="0" smtClean="0"/>
          </a:p>
          <a:p>
            <a:pPr lvl="4"/>
            <a:endParaRPr lang="en-GB" dirty="0" smtClean="0"/>
          </a:p>
          <a:p>
            <a:pPr lvl="4"/>
            <a:endParaRPr lang="en-GB" dirty="0" smtClean="0"/>
          </a:p>
          <a:p>
            <a:pPr lvl="4"/>
            <a:endParaRPr lang="sv-SE" dirty="0"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dirty="0"/>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E560AB44-2D2E-436A-A514-8534E37AF1DB}" type="slidenum">
              <a:rPr lang="sv-SE" smtClean="0"/>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accent1">
              <a:lumMod val="60000"/>
              <a:lumOff val="40000"/>
            </a:schemeClr>
          </a:solidFill>
          <a:ln w="9525">
            <a:solidFill>
              <a:schemeClr val="tx1"/>
            </a:solidFill>
            <a:miter lim="800000"/>
            <a:headEnd/>
            <a:tailEnd/>
          </a:ln>
          <a:effectLst/>
        </p:spPr>
        <p:txBody>
          <a:bodyPr wrap="none" anchor="ctr"/>
          <a:lstStyle/>
          <a:p>
            <a:pPr>
              <a:defRPr/>
            </a:pPr>
            <a:endParaRPr lang="sv-SE"/>
          </a:p>
        </p:txBody>
      </p:sp>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BE19BEF8-5D1D-4359-ABD3-628F924444F4}" type="datetime1">
              <a:rPr lang="sv-SE" smtClean="0"/>
              <a:pPr/>
              <a:t>2026-07-14</a:t>
            </a:fld>
            <a:endParaRPr lang="sv-SE"/>
          </a:p>
        </p:txBody>
      </p:sp>
      <p:sp>
        <p:nvSpPr>
          <p:cNvPr id="13" name="BlokTextu 12"/>
          <p:cNvSpPr txBox="1"/>
          <p:nvPr userDrawn="1"/>
        </p:nvSpPr>
        <p:spPr>
          <a:xfrm>
            <a:off x="3829042" y="95250"/>
            <a:ext cx="3929090" cy="646331"/>
          </a:xfrm>
          <a:prstGeom prst="rect">
            <a:avLst/>
          </a:prstGeom>
          <a:noFill/>
        </p:spPr>
        <p:txBody>
          <a:bodyPr wrap="square" rtlCol="0">
            <a:spAutoFit/>
          </a:bodyPr>
          <a:lstStyle/>
          <a:p>
            <a:pPr algn="r"/>
            <a:r>
              <a:rPr lang="en-US" dirty="0" smtClean="0">
                <a:solidFill>
                  <a:srgbClr val="0070C0"/>
                </a:solidFill>
              </a:rPr>
              <a:t>RELKO Ltd. </a:t>
            </a:r>
          </a:p>
          <a:p>
            <a:pPr algn="r"/>
            <a:r>
              <a:rPr lang="en-US" dirty="0" smtClean="0">
                <a:solidFill>
                  <a:srgbClr val="0070C0"/>
                </a:solidFill>
              </a:rPr>
              <a:t>Engineering &amp; Consulting Services </a:t>
            </a:r>
          </a:p>
        </p:txBody>
      </p:sp>
      <p:pic>
        <p:nvPicPr>
          <p:cNvPr id="2" name="Picture 4"/>
          <p:cNvPicPr>
            <a:picLocks noChangeAspect="1" noChangeArrowheads="1"/>
          </p:cNvPicPr>
          <p:nvPr userDrawn="1"/>
        </p:nvPicPr>
        <p:blipFill>
          <a:blip r:embed="rId14" cstate="print"/>
          <a:srcRect/>
          <a:stretch>
            <a:fillRect/>
          </a:stretch>
        </p:blipFill>
        <p:spPr bwMode="auto">
          <a:xfrm>
            <a:off x="7748063" y="57172"/>
            <a:ext cx="895903" cy="61394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4FF3A43C-7C73-485D-9237-5A58CAC99BCF}" type="datetime1">
              <a:rPr lang="sv-SE" smtClean="0"/>
              <a:pPr/>
              <a:t>2026-07-14</a:t>
            </a:fld>
            <a:endParaRPr lang="sv-S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2051"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93B336-0B98-45D8-B73B-219484291384}" type="datetime1">
              <a:rPr lang="sv-SE" smtClean="0"/>
              <a:pPr/>
              <a:t>2026-07-14</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38" y="828675"/>
            <a:ext cx="7634287" cy="8175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smtClean="0"/>
              <a:t>Klicka här för format</a:t>
            </a:r>
          </a:p>
        </p:txBody>
      </p:sp>
      <p:sp>
        <p:nvSpPr>
          <p:cNvPr id="3089" name="Rectangle 3"/>
          <p:cNvSpPr>
            <a:spLocks noGrp="1" noChangeArrowheads="1"/>
          </p:cNvSpPr>
          <p:nvPr>
            <p:ph type="body" idx="1"/>
          </p:nvPr>
        </p:nvSpPr>
        <p:spPr bwMode="auto">
          <a:xfrm>
            <a:off x="757238" y="1722438"/>
            <a:ext cx="7634287" cy="44862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smtClean="0"/>
          </a:p>
          <a:p>
            <a:pPr lvl="4"/>
            <a:endParaRPr lang="en-GB" smtClean="0"/>
          </a:p>
          <a:p>
            <a:pPr lvl="4"/>
            <a:endParaRPr lang="en-GB" smtClean="0"/>
          </a:p>
          <a:p>
            <a:pPr lvl="4"/>
            <a:endParaRPr lang="en-GB" smtClean="0"/>
          </a:p>
          <a:p>
            <a:pPr lvl="4"/>
            <a:endParaRPr lang="en-GB" smtClean="0"/>
          </a:p>
          <a:p>
            <a:pPr lvl="4"/>
            <a:endParaRPr lang="sv-SE" smtClean="0"/>
          </a:p>
        </p:txBody>
      </p:sp>
      <p:sp>
        <p:nvSpPr>
          <p:cNvPr id="1029" name="Rectangle 5"/>
          <p:cNvSpPr>
            <a:spLocks noGrp="1" noChangeArrowheads="1"/>
          </p:cNvSpPr>
          <p:nvPr>
            <p:ph type="ftr" sz="quarter" idx="3"/>
          </p:nvPr>
        </p:nvSpPr>
        <p:spPr bwMode="auto">
          <a:xfrm>
            <a:off x="431800" y="568325"/>
            <a:ext cx="6858000" cy="107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3" y="6548438"/>
            <a:ext cx="511175"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0" y="698500"/>
            <a:ext cx="8278813" cy="71438"/>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783513" y="290513"/>
            <a:ext cx="914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431800"/>
            <a:ext cx="2133600" cy="1079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67F4AE3-1C60-4B3F-9DC9-0336946F4BA8}" type="datetime1">
              <a:rPr lang="sv-SE" smtClean="0"/>
              <a:pPr/>
              <a:t>2026-07-14</a:t>
            </a:fld>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Dokument_programu_Microsoft_Office_Word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kument_programu_Microsoft_Office_Word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okument_programu_Microsoft_Office_Word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Dokument_programu_Microsoft_Office_Word5.docx"/></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Dokument_programu_Microsoft_Office_Word6.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3" Type="http://schemas.openxmlformats.org/officeDocument/2006/relationships/package" Target="../embeddings/Dokument_programu_Microsoft_Office_Word7.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Dokument_programu_Microsoft_Office_Word8.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3" Type="http://schemas.openxmlformats.org/officeDocument/2006/relationships/package" Target="../embeddings/Dokument_programu_Microsoft_Office_Word9.doc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kument_programu_Microsoft_Office_Word10.doc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Dokument_programu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519113" y="2962275"/>
            <a:ext cx="8226425" cy="1470025"/>
          </a:xfrm>
        </p:spPr>
        <p:txBody>
          <a:bodyPr/>
          <a:lstStyle/>
          <a:p>
            <a:r>
              <a:rPr lang="sk-SK" b="1" dirty="0" smtClean="0">
                <a:solidFill>
                  <a:schemeClr val="tx2"/>
                </a:solidFill>
              </a:rPr>
              <a:t/>
            </a:r>
            <a:br>
              <a:rPr lang="sk-SK" b="1" dirty="0" smtClean="0">
                <a:solidFill>
                  <a:schemeClr val="tx2"/>
                </a:solidFill>
              </a:rPr>
            </a:br>
            <a:r>
              <a:rPr lang="sk-SK" b="1" dirty="0">
                <a:solidFill>
                  <a:schemeClr val="tx2"/>
                </a:solidFill>
              </a:rPr>
              <a:t/>
            </a:r>
            <a:br>
              <a:rPr lang="sk-SK" b="1" dirty="0">
                <a:solidFill>
                  <a:schemeClr val="tx2"/>
                </a:solidFill>
              </a:rPr>
            </a:br>
            <a:r>
              <a:rPr lang="sk-SK" b="1" dirty="0" smtClean="0">
                <a:solidFill>
                  <a:schemeClr val="tx2"/>
                </a:solidFill>
              </a:rPr>
              <a:t/>
            </a:r>
            <a:br>
              <a:rPr lang="sk-SK" b="1" dirty="0" smtClean="0">
                <a:solidFill>
                  <a:schemeClr val="tx2"/>
                </a:solidFill>
              </a:rPr>
            </a:br>
            <a:r>
              <a:rPr lang="sk-SK" b="1">
                <a:solidFill>
                  <a:schemeClr val="tx2"/>
                </a:solidFill>
              </a:rPr>
              <a:t/>
            </a:r>
            <a:br>
              <a:rPr lang="sk-SK" b="1">
                <a:solidFill>
                  <a:schemeClr val="tx2"/>
                </a:solidFill>
              </a:rPr>
            </a:br>
            <a:r>
              <a:rPr lang="sv-SE" sz="1400" b="1" dirty="0"/>
              <a:t/>
            </a:r>
            <a:br>
              <a:rPr lang="sv-SE" sz="1400" b="1" dirty="0"/>
            </a:br>
            <a:r>
              <a:rPr lang="sk-SK" b="1" dirty="0" smtClean="0">
                <a:solidFill>
                  <a:schemeClr val="tx2"/>
                </a:solidFill>
              </a:rPr>
              <a:t/>
            </a:r>
            <a:br>
              <a:rPr lang="sk-SK" b="1" dirty="0" smtClean="0">
                <a:solidFill>
                  <a:schemeClr val="tx2"/>
                </a:solidFill>
              </a:rPr>
            </a:br>
            <a:r>
              <a:rPr lang="sk-SK" b="1" dirty="0" smtClean="0">
                <a:solidFill>
                  <a:schemeClr val="tx2"/>
                </a:solidFill>
              </a:rPr>
              <a:t/>
            </a:r>
            <a:br>
              <a:rPr lang="sk-SK" b="1" dirty="0" smtClean="0">
                <a:solidFill>
                  <a:schemeClr val="tx2"/>
                </a:solidFill>
              </a:rPr>
            </a:br>
            <a:r>
              <a:rPr lang="sk-SK" b="1" dirty="0"/>
              <a:t/>
            </a:r>
            <a:br>
              <a:rPr lang="sk-SK" b="1" dirty="0"/>
            </a:br>
            <a:endParaRPr lang="sv-SE" dirty="0"/>
          </a:p>
        </p:txBody>
      </p:sp>
      <p:sp>
        <p:nvSpPr>
          <p:cNvPr id="4" name="Rubrik 1"/>
          <p:cNvSpPr txBox="1">
            <a:spLocks/>
          </p:cNvSpPr>
          <p:nvPr/>
        </p:nvSpPr>
        <p:spPr bwMode="auto">
          <a:xfrm>
            <a:off x="642910" y="785794"/>
            <a:ext cx="8226425" cy="2970223"/>
          </a:xfrm>
          <a:prstGeom prst="rect">
            <a:avLst/>
          </a:prstGeom>
          <a:no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ct val="0"/>
              </a:spcAft>
              <a:defRPr/>
            </a:pPr>
            <a:r>
              <a:rPr lang="sk-SK" b="1" dirty="0" smtClean="0">
                <a:solidFill>
                  <a:schemeClr val="tx2"/>
                </a:solidFill>
              </a:rPr>
              <a:t/>
            </a:r>
            <a:br>
              <a:rPr lang="sk-SK" b="1" dirty="0" smtClean="0">
                <a:solidFill>
                  <a:schemeClr val="tx2"/>
                </a:solidFill>
              </a:rPr>
            </a:br>
            <a:endParaRPr lang="sk-SK" b="1" dirty="0" smtClean="0">
              <a:solidFill>
                <a:schemeClr val="tx2"/>
              </a:solidFill>
            </a:endParaRPr>
          </a:p>
          <a:p>
            <a:pPr algn="ctr" fontAlgn="base">
              <a:spcBef>
                <a:spcPct val="0"/>
              </a:spcBef>
              <a:spcAft>
                <a:spcPct val="0"/>
              </a:spcAft>
              <a:defRPr/>
            </a:pPr>
            <a:endParaRPr lang="sk-SK" b="1" dirty="0" smtClean="0">
              <a:solidFill>
                <a:schemeClr val="tx2"/>
              </a:solidFill>
            </a:endParaRPr>
          </a:p>
          <a:p>
            <a:pPr algn="ctr" fontAlgn="base">
              <a:spcBef>
                <a:spcPct val="0"/>
              </a:spcBef>
              <a:spcAft>
                <a:spcPct val="0"/>
              </a:spcAft>
              <a:defRPr/>
            </a:pPr>
            <a:endParaRPr lang="sk-SK" b="1" dirty="0" smtClean="0">
              <a:solidFill>
                <a:schemeClr val="tx2"/>
              </a:solidFill>
            </a:endParaRPr>
          </a:p>
          <a:p>
            <a:pPr fontAlgn="base">
              <a:spcBef>
                <a:spcPct val="0"/>
              </a:spcBef>
              <a:spcAft>
                <a:spcPct val="0"/>
              </a:spcAft>
              <a:defRPr/>
            </a:pPr>
            <a:endParaRPr lang="sk-SK" sz="2000" b="1" dirty="0" smtClean="0">
              <a:solidFill>
                <a:schemeClr val="tx2"/>
              </a:solidFill>
            </a:endParaRPr>
          </a:p>
          <a:p>
            <a:pPr algn="ctr"/>
            <a:r>
              <a:rPr kumimoji="0" lang="sk-SK" sz="2400" b="1" i="0" u="none" strike="noStrike" kern="0" cap="none" spc="0" normalizeH="0" baseline="0" noProof="0" dirty="0" smtClean="0">
                <a:ln>
                  <a:noFill/>
                </a:ln>
                <a:solidFill>
                  <a:schemeClr val="tx2"/>
                </a:solidFill>
                <a:effectLst/>
                <a:uLnTx/>
                <a:uFillTx/>
                <a:latin typeface="+mj-lt"/>
                <a:ea typeface="+mj-ea"/>
                <a:cs typeface="+mj-cs"/>
              </a:rPr>
              <a:t/>
            </a:r>
            <a:br>
              <a:rPr kumimoji="0" lang="sk-SK" sz="2400" b="1" i="0" u="none" strike="noStrike" kern="0" cap="none" spc="0" normalizeH="0" baseline="0" noProof="0" dirty="0" smtClean="0">
                <a:ln>
                  <a:noFill/>
                </a:ln>
                <a:solidFill>
                  <a:schemeClr val="tx2"/>
                </a:solidFill>
                <a:effectLst/>
                <a:uLnTx/>
                <a:uFillTx/>
                <a:latin typeface="+mj-lt"/>
                <a:ea typeface="+mj-ea"/>
                <a:cs typeface="+mj-cs"/>
              </a:rPr>
            </a:br>
            <a:r>
              <a:rPr kumimoji="0" lang="sk-SK" sz="3000" b="1" i="0" u="none" strike="noStrike" kern="0" cap="none" spc="0" normalizeH="0" baseline="0" noProof="0" dirty="0" smtClean="0">
                <a:ln>
                  <a:noFill/>
                </a:ln>
                <a:solidFill>
                  <a:schemeClr val="tx2"/>
                </a:solidFill>
                <a:effectLst/>
                <a:uLnTx/>
                <a:uFillTx/>
                <a:latin typeface="+mj-lt"/>
                <a:ea typeface="+mj-ea"/>
                <a:cs typeface="+mj-cs"/>
              </a:rPr>
              <a:t/>
            </a:r>
            <a:br>
              <a:rPr kumimoji="0" lang="sk-SK" sz="3000" b="1" i="0" u="none" strike="noStrike" kern="0" cap="none" spc="0" normalizeH="0" baseline="0" noProof="0" dirty="0" smtClean="0">
                <a:ln>
                  <a:noFill/>
                </a:ln>
                <a:solidFill>
                  <a:schemeClr val="tx2"/>
                </a:solidFill>
                <a:effectLst/>
                <a:uLnTx/>
                <a:uFillTx/>
                <a:latin typeface="+mj-lt"/>
                <a:ea typeface="+mj-ea"/>
                <a:cs typeface="+mj-cs"/>
              </a:rPr>
            </a:br>
            <a:endParaRPr lang="sk-SK" sz="2400" dirty="0" smtClean="0">
              <a:solidFill>
                <a:schemeClr val="tx2"/>
              </a:solidFill>
            </a:endParaRPr>
          </a:p>
          <a:p>
            <a:pPr algn="ctr"/>
            <a:endParaRPr lang="sk-SK" sz="1600" b="1" dirty="0" smtClean="0">
              <a:solidFill>
                <a:schemeClr val="tx2"/>
              </a:solidFill>
            </a:endParaRPr>
          </a:p>
          <a:p>
            <a:pPr algn="ctr"/>
            <a:r>
              <a:rPr lang="en-GB" sz="1600" dirty="0" err="1" smtClean="0">
                <a:solidFill>
                  <a:schemeClr val="tx2"/>
                </a:solidFill>
              </a:rPr>
              <a:t>Zoltan</a:t>
            </a:r>
            <a:r>
              <a:rPr lang="en-GB" sz="1600" dirty="0" smtClean="0">
                <a:solidFill>
                  <a:schemeClr val="tx2"/>
                </a:solidFill>
              </a:rPr>
              <a:t> Kovacs, </a:t>
            </a:r>
            <a:r>
              <a:rPr lang="en-GB" sz="1600" dirty="0" err="1" smtClean="0">
                <a:solidFill>
                  <a:schemeClr val="tx2"/>
                </a:solidFill>
              </a:rPr>
              <a:t>Pavol</a:t>
            </a:r>
            <a:r>
              <a:rPr lang="en-GB" sz="1600" dirty="0" smtClean="0">
                <a:solidFill>
                  <a:schemeClr val="tx2"/>
                </a:solidFill>
              </a:rPr>
              <a:t> </a:t>
            </a:r>
            <a:r>
              <a:rPr lang="en-GB" sz="1600" dirty="0" err="1" smtClean="0">
                <a:solidFill>
                  <a:schemeClr val="tx2"/>
                </a:solidFill>
              </a:rPr>
              <a:t>Hlavac</a:t>
            </a:r>
            <a:r>
              <a:rPr lang="en-GB" sz="1600" dirty="0" smtClean="0">
                <a:solidFill>
                  <a:schemeClr val="tx2"/>
                </a:solidFill>
              </a:rPr>
              <a:t>  and Robert </a:t>
            </a:r>
            <a:r>
              <a:rPr lang="en-GB" sz="1600" dirty="0" err="1" smtClean="0">
                <a:solidFill>
                  <a:schemeClr val="tx2"/>
                </a:solidFill>
              </a:rPr>
              <a:t>Spenlinger</a:t>
            </a:r>
            <a:endParaRPr lang="sk-SK" sz="1600" dirty="0" smtClean="0">
              <a:solidFill>
                <a:schemeClr val="tx2"/>
              </a:solidFill>
            </a:endParaRPr>
          </a:p>
          <a:p>
            <a:pPr algn="ctr"/>
            <a:r>
              <a:rPr lang="en-GB" sz="1600" dirty="0" smtClean="0">
                <a:solidFill>
                  <a:schemeClr val="tx2"/>
                </a:solidFill>
              </a:rPr>
              <a:t>RELKO Ltd., Engineering and Consulting Services</a:t>
            </a:r>
            <a:endParaRPr lang="sk-SK" sz="1600" dirty="0" smtClean="0">
              <a:solidFill>
                <a:schemeClr val="tx2"/>
              </a:solidFill>
            </a:endParaRPr>
          </a:p>
          <a:p>
            <a:pPr algn="ctr"/>
            <a:r>
              <a:rPr lang="en-GB" sz="1600" dirty="0" err="1" smtClean="0">
                <a:solidFill>
                  <a:schemeClr val="tx2"/>
                </a:solidFill>
              </a:rPr>
              <a:t>Racianska</a:t>
            </a:r>
            <a:r>
              <a:rPr lang="en-GB" sz="1600" dirty="0" smtClean="0">
                <a:solidFill>
                  <a:schemeClr val="tx2"/>
                </a:solidFill>
              </a:rPr>
              <a:t> 75, 83008 Bratislava, Slovakia</a:t>
            </a:r>
            <a:endParaRPr lang="sk-SK" sz="1600" dirty="0" smtClean="0">
              <a:solidFill>
                <a:schemeClr val="tx2"/>
              </a:solidFill>
            </a:endParaRPr>
          </a:p>
          <a:p>
            <a:pPr algn="ctr"/>
            <a:r>
              <a:rPr kumimoji="0" lang="sk-SK" sz="1600" i="0" u="none" strike="noStrike" kern="0" cap="none" spc="0" normalizeH="0" baseline="0" noProof="0" dirty="0" smtClean="0">
                <a:ln>
                  <a:noFill/>
                </a:ln>
                <a:solidFill>
                  <a:schemeClr val="tx2"/>
                </a:solidFill>
                <a:effectLst/>
                <a:uLnTx/>
                <a:uFillTx/>
                <a:latin typeface="+mj-lt"/>
                <a:ea typeface="+mj-ea"/>
                <a:cs typeface="+mj-cs"/>
              </a:rPr>
              <a:t>(</a:t>
            </a:r>
            <a:r>
              <a:rPr kumimoji="0" lang="sk-SK" sz="1600" i="0" u="none" strike="noStrike" kern="0" cap="none" spc="0" normalizeH="0" baseline="0" noProof="0" dirty="0" err="1" smtClean="0">
                <a:ln>
                  <a:noFill/>
                </a:ln>
                <a:solidFill>
                  <a:schemeClr val="tx2"/>
                </a:solidFill>
                <a:effectLst/>
                <a:uLnTx/>
                <a:uFillTx/>
                <a:latin typeface="+mj-lt"/>
                <a:ea typeface="+mj-ea"/>
                <a:cs typeface="+mj-cs"/>
              </a:rPr>
              <a:t>kovacs</a:t>
            </a:r>
            <a:r>
              <a:rPr kumimoji="0" lang="en-US" sz="1600" i="0" u="none" strike="noStrike" kern="0" cap="none" spc="0" normalizeH="0" baseline="0" noProof="0" dirty="0" smtClean="0">
                <a:ln>
                  <a:noFill/>
                </a:ln>
                <a:solidFill>
                  <a:schemeClr val="tx2"/>
                </a:solidFill>
                <a:effectLst/>
                <a:uLnTx/>
                <a:uFillTx/>
                <a:latin typeface="+mj-lt"/>
                <a:ea typeface="+mj-ea"/>
                <a:cs typeface="+mj-cs"/>
              </a:rPr>
              <a:t>@</a:t>
            </a:r>
            <a:r>
              <a:rPr kumimoji="0" lang="en-US" sz="1600" i="0" u="none" strike="noStrike" kern="0" cap="none" spc="0" normalizeH="0" baseline="0" noProof="0" dirty="0" err="1" smtClean="0">
                <a:ln>
                  <a:noFill/>
                </a:ln>
                <a:solidFill>
                  <a:schemeClr val="tx2"/>
                </a:solidFill>
                <a:effectLst/>
                <a:uLnTx/>
                <a:uFillTx/>
                <a:latin typeface="+mj-lt"/>
                <a:ea typeface="+mj-ea"/>
                <a:cs typeface="+mj-cs"/>
              </a:rPr>
              <a:t>relko.sk</a:t>
            </a:r>
            <a:r>
              <a:rPr kumimoji="0" lang="sk-SK" sz="1600" i="0" u="none" strike="noStrike" kern="0" cap="none" spc="0" normalizeH="0" baseline="0" noProof="0" dirty="0" smtClean="0">
                <a:ln>
                  <a:noFill/>
                </a:ln>
                <a:solidFill>
                  <a:schemeClr val="tx2"/>
                </a:solidFill>
                <a:effectLst/>
                <a:uLnTx/>
                <a:uFillTx/>
                <a:latin typeface="+mj-lt"/>
                <a:ea typeface="+mj-ea"/>
                <a:cs typeface="+mj-cs"/>
              </a:rPr>
              <a:t>)</a:t>
            </a:r>
            <a:r>
              <a:rPr kumimoji="0" lang="sk-SK" i="0" u="none" strike="noStrike" kern="0" cap="none" spc="0" normalizeH="0" baseline="0" noProof="0" dirty="0" smtClean="0">
                <a:ln>
                  <a:noFill/>
                </a:ln>
                <a:solidFill>
                  <a:schemeClr val="tx2"/>
                </a:solidFill>
                <a:effectLst/>
                <a:uLnTx/>
                <a:uFillTx/>
                <a:latin typeface="+mj-lt"/>
                <a:ea typeface="+mj-ea"/>
                <a:cs typeface="+mj-cs"/>
              </a:rPr>
              <a:t/>
            </a:r>
            <a:br>
              <a:rPr kumimoji="0" lang="sk-SK" i="0" u="none" strike="noStrike" kern="0" cap="none" spc="0" normalizeH="0" baseline="0" noProof="0" dirty="0" smtClean="0">
                <a:ln>
                  <a:noFill/>
                </a:ln>
                <a:solidFill>
                  <a:schemeClr val="tx2"/>
                </a:solidFill>
                <a:effectLst/>
                <a:uLnTx/>
                <a:uFillTx/>
                <a:latin typeface="+mj-lt"/>
                <a:ea typeface="+mj-ea"/>
                <a:cs typeface="+mj-cs"/>
              </a:rPr>
            </a:br>
            <a:r>
              <a:rPr kumimoji="0" lang="sk-SK" sz="3000" b="1" i="0" u="none" strike="noStrike" kern="0" cap="none" spc="0" normalizeH="0" baseline="0" noProof="0" dirty="0" smtClean="0">
                <a:ln>
                  <a:noFill/>
                </a:ln>
                <a:solidFill>
                  <a:schemeClr val="tx2"/>
                </a:solidFill>
                <a:effectLst/>
                <a:uLnTx/>
                <a:uFillTx/>
                <a:latin typeface="+mj-lt"/>
                <a:ea typeface="+mj-ea"/>
                <a:cs typeface="+mj-cs"/>
              </a:rPr>
              <a:t/>
            </a:r>
            <a:br>
              <a:rPr kumimoji="0" lang="sk-SK" sz="3000" b="1" i="0" u="none" strike="noStrike" kern="0" cap="none" spc="0" normalizeH="0" baseline="0" noProof="0" dirty="0" smtClean="0">
                <a:ln>
                  <a:noFill/>
                </a:ln>
                <a:solidFill>
                  <a:schemeClr val="tx2"/>
                </a:solidFill>
                <a:effectLst/>
                <a:uLnTx/>
                <a:uFillTx/>
                <a:latin typeface="+mj-lt"/>
                <a:ea typeface="+mj-ea"/>
                <a:cs typeface="+mj-cs"/>
              </a:rPr>
            </a:br>
            <a:r>
              <a:rPr kumimoji="0" lang="sk-SK" sz="3000" b="1" i="0" u="none" strike="noStrike" kern="0" cap="none" spc="0" normalizeH="0" baseline="0" noProof="0" dirty="0" smtClean="0">
                <a:ln>
                  <a:noFill/>
                </a:ln>
                <a:solidFill>
                  <a:schemeClr val="tx1"/>
                </a:solidFill>
                <a:effectLst/>
                <a:uLnTx/>
                <a:uFillTx/>
                <a:latin typeface="+mj-lt"/>
                <a:ea typeface="+mj-ea"/>
                <a:cs typeface="+mj-cs"/>
              </a:rPr>
              <a:t/>
            </a:r>
            <a:br>
              <a:rPr kumimoji="0" lang="sk-SK" sz="3000" b="1" i="0" u="none" strike="noStrike" kern="0" cap="none" spc="0" normalizeH="0" baseline="0" noProof="0" dirty="0" smtClean="0">
                <a:ln>
                  <a:noFill/>
                </a:ln>
                <a:solidFill>
                  <a:schemeClr val="tx1"/>
                </a:solidFill>
                <a:effectLst/>
                <a:uLnTx/>
                <a:uFillTx/>
                <a:latin typeface="+mj-lt"/>
                <a:ea typeface="+mj-ea"/>
                <a:cs typeface="+mj-cs"/>
              </a:rPr>
            </a:br>
            <a:endParaRPr kumimoji="0" lang="sv-SE" sz="3000" b="0" i="0" u="none" strike="noStrike" kern="0" cap="none" spc="0" normalizeH="0" baseline="0" noProof="0" dirty="0">
              <a:ln>
                <a:noFill/>
              </a:ln>
              <a:solidFill>
                <a:schemeClr val="tx1"/>
              </a:solidFill>
              <a:effectLst/>
              <a:uLnTx/>
              <a:uFillTx/>
              <a:latin typeface="+mj-lt"/>
              <a:ea typeface="+mj-ea"/>
              <a:cs typeface="+mj-cs"/>
            </a:endParaRPr>
          </a:p>
        </p:txBody>
      </p:sp>
      <p:sp>
        <p:nvSpPr>
          <p:cNvPr id="7169" name="Rectangle 1"/>
          <p:cNvSpPr>
            <a:spLocks noChangeArrowheads="1"/>
          </p:cNvSpPr>
          <p:nvPr/>
        </p:nvSpPr>
        <p:spPr bwMode="auto">
          <a:xfrm>
            <a:off x="755576" y="737319"/>
            <a:ext cx="759970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GB" sz="1200" dirty="0" smtClean="0">
                <a:solidFill>
                  <a:schemeClr val="tx2"/>
                </a:solidFill>
              </a:rPr>
              <a:t>Probabilistic Safety Assessment and Management PSAM 18, July 19-July 24, 2026, Pittsburgh, Pennsylvania</a:t>
            </a:r>
            <a:endParaRPr lang="sk-SK" sz="1200" dirty="0" smtClean="0">
              <a:solidFill>
                <a:schemeClr val="tx2"/>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sz="1200" b="0" i="0" u="none" strike="noStrike" cap="none" normalizeH="0" baseline="0" dirty="0" smtClean="0">
              <a:ln>
                <a:noFill/>
              </a:ln>
              <a:solidFill>
                <a:schemeClr val="tx2"/>
              </a:solidFill>
              <a:effectLst/>
              <a:latin typeface="Arial" pitchFamily="34" charset="0"/>
              <a:cs typeface="Arial" pitchFamily="34" charset="0"/>
            </a:endParaRPr>
          </a:p>
        </p:txBody>
      </p:sp>
      <p:sp>
        <p:nvSpPr>
          <p:cNvPr id="5" name="Obdĺžnik 4"/>
          <p:cNvSpPr/>
          <p:nvPr/>
        </p:nvSpPr>
        <p:spPr>
          <a:xfrm>
            <a:off x="1259632" y="1918573"/>
            <a:ext cx="6768752" cy="646331"/>
          </a:xfrm>
          <a:prstGeom prst="rect">
            <a:avLst/>
          </a:prstGeom>
        </p:spPr>
        <p:txBody>
          <a:bodyPr wrap="square">
            <a:spAutoFit/>
          </a:bodyPr>
          <a:lstStyle/>
          <a:p>
            <a:pPr algn="ctr"/>
            <a:r>
              <a:rPr lang="en-US" b="1" dirty="0" smtClean="0">
                <a:solidFill>
                  <a:schemeClr val="tx2"/>
                </a:solidFill>
              </a:rPr>
              <a:t>Modeling Safety Impact of the Tornado-Borne Missiles </a:t>
            </a:r>
            <a:endParaRPr lang="sk-SK" b="1" dirty="0" smtClean="0">
              <a:solidFill>
                <a:schemeClr val="tx2"/>
              </a:solidFill>
            </a:endParaRPr>
          </a:p>
          <a:p>
            <a:pPr algn="ctr"/>
            <a:r>
              <a:rPr lang="en-US" b="1" dirty="0" smtClean="0">
                <a:solidFill>
                  <a:schemeClr val="tx2"/>
                </a:solidFill>
              </a:rPr>
              <a:t>for the Slovak NPPs</a:t>
            </a:r>
            <a:endParaRPr lang="sk-SK" b="1" dirty="0">
              <a:solidFill>
                <a:schemeClr val="tx2"/>
              </a:solidFill>
            </a:endParaRPr>
          </a:p>
        </p:txBody>
      </p:sp>
    </p:spTree>
    <p:extLst>
      <p:ext uri="{BB962C8B-B14F-4D97-AF65-F5344CB8AC3E}">
        <p14:creationId xmlns="" xmlns:p14="http://schemas.microsoft.com/office/powerpoint/2010/main" val="3248766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Frequency of tornados in the </a:t>
            </a:r>
            <a:r>
              <a:rPr lang="en-US" dirty="0" err="1" smtClean="0">
                <a:solidFill>
                  <a:schemeClr val="tx2"/>
                </a:solidFill>
              </a:rPr>
              <a:t>vicinty</a:t>
            </a:r>
            <a:r>
              <a:rPr lang="en-US" dirty="0" smtClean="0">
                <a:solidFill>
                  <a:schemeClr val="tx2"/>
                </a:solidFill>
              </a:rPr>
              <a:t> of the plant</a:t>
            </a:r>
            <a:endParaRPr lang="en-US" dirty="0">
              <a:solidFill>
                <a:schemeClr val="tx2"/>
              </a:solidFill>
            </a:endParaRPr>
          </a:p>
        </p:txBody>
      </p:sp>
      <p:sp>
        <p:nvSpPr>
          <p:cNvPr id="3" name="Zástupný symbol obsahu 2"/>
          <p:cNvSpPr>
            <a:spLocks noGrp="1"/>
          </p:cNvSpPr>
          <p:nvPr>
            <p:ph idx="1"/>
          </p:nvPr>
        </p:nvSpPr>
        <p:spPr/>
        <p:txBody>
          <a:bodyPr/>
          <a:lstStyle/>
          <a:p>
            <a:r>
              <a:rPr lang="en-GB" sz="2000" dirty="0" smtClean="0">
                <a:solidFill>
                  <a:schemeClr val="tx2"/>
                </a:solidFill>
              </a:rPr>
              <a:t>The F´ scale probabilities used in the tornado missiles impact risk analysis method are based on site-specific Fujita scale data.</a:t>
            </a:r>
          </a:p>
          <a:p>
            <a:r>
              <a:rPr lang="en-GB" sz="2000" dirty="0" smtClean="0">
                <a:solidFill>
                  <a:schemeClr val="tx2"/>
                </a:solidFill>
              </a:rPr>
              <a:t>These data are used to derive a site-specific hazard curve equation, which is then used to calculate the annual </a:t>
            </a:r>
            <a:r>
              <a:rPr lang="en-GB" sz="2000" dirty="0" err="1" smtClean="0">
                <a:solidFill>
                  <a:schemeClr val="tx2"/>
                </a:solidFill>
              </a:rPr>
              <a:t>exceedance</a:t>
            </a:r>
            <a:r>
              <a:rPr lang="en-GB" sz="2000" dirty="0" smtClean="0">
                <a:solidFill>
                  <a:schemeClr val="tx2"/>
                </a:solidFill>
              </a:rPr>
              <a:t> probabilities for each F´ range. </a:t>
            </a:r>
          </a:p>
          <a:p>
            <a:r>
              <a:rPr lang="en-GB" sz="2000" dirty="0" smtClean="0">
                <a:solidFill>
                  <a:srgbClr val="FF0000"/>
                </a:solidFill>
              </a:rPr>
              <a:t>The frequencies of tornado occurrence for the Slovak NPPs are calculated by Slovak Hydro-Meteorological Institute</a:t>
            </a:r>
            <a:r>
              <a:rPr lang="en-US" sz="2000" dirty="0" smtClean="0">
                <a:solidFill>
                  <a:srgbClr val="FF0000"/>
                </a:solidFill>
              </a:rPr>
              <a:t>.</a:t>
            </a:r>
            <a:endParaRPr lang="sk-SK" sz="2000" dirty="0" smtClean="0">
              <a:solidFill>
                <a:srgbClr val="FF0000"/>
              </a:solidFill>
            </a:endParaRPr>
          </a:p>
          <a:p>
            <a:endParaRPr lang="sk-SK" sz="2000" dirty="0" smtClean="0">
              <a:solidFill>
                <a:schemeClr val="tx2"/>
              </a:solidFill>
            </a:endParaRPr>
          </a:p>
          <a:p>
            <a:endParaRPr lang="sk-SK" sz="2000"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10</a:t>
            </a:fld>
            <a:endParaRPr lang="sv-SE"/>
          </a:p>
        </p:txBody>
      </p:sp>
      <p:graphicFrame>
        <p:nvGraphicFramePr>
          <p:cNvPr id="165890" name="Object 2"/>
          <p:cNvGraphicFramePr>
            <a:graphicFrameLocks noChangeAspect="1"/>
          </p:cNvGraphicFramePr>
          <p:nvPr/>
        </p:nvGraphicFramePr>
        <p:xfrm>
          <a:off x="971600" y="4298851"/>
          <a:ext cx="7063150" cy="2082477"/>
        </p:xfrm>
        <a:graphic>
          <a:graphicData uri="http://schemas.openxmlformats.org/presentationml/2006/ole">
            <p:oleObj spid="_x0000_s165890" name="Dokument" r:id="rId3" imgW="5841818" imgH="1722145" progId="Word.Document.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Characteristics of targets and missiles</a:t>
            </a:r>
            <a:endParaRPr lang="sk-SK" dirty="0">
              <a:solidFill>
                <a:schemeClr val="tx2"/>
              </a:solidFill>
            </a:endParaRPr>
          </a:p>
        </p:txBody>
      </p:sp>
      <p:sp>
        <p:nvSpPr>
          <p:cNvPr id="3" name="Zástupný symbol obsahu 2"/>
          <p:cNvSpPr>
            <a:spLocks noGrp="1"/>
          </p:cNvSpPr>
          <p:nvPr>
            <p:ph idx="1"/>
          </p:nvPr>
        </p:nvSpPr>
        <p:spPr/>
        <p:txBody>
          <a:bodyPr/>
          <a:lstStyle/>
          <a:p>
            <a:r>
              <a:rPr lang="en-GB" sz="2000" dirty="0" smtClean="0">
                <a:solidFill>
                  <a:schemeClr val="tx2"/>
                </a:solidFill>
              </a:rPr>
              <a:t>The probability of failure of exposed SSCs is calculated using the exposed equipment failure probability (EEFP). </a:t>
            </a:r>
            <a:r>
              <a:rPr lang="en-GB" sz="2000" dirty="0" smtClean="0">
                <a:solidFill>
                  <a:srgbClr val="FF0000"/>
                </a:solidFill>
              </a:rPr>
              <a:t>EEFP is the conditional probability that an exposed SSC will be struck and fail as a result of a tornado of a given size. </a:t>
            </a:r>
            <a:r>
              <a:rPr lang="en-GB" sz="2000" dirty="0" smtClean="0">
                <a:solidFill>
                  <a:schemeClr val="tx2"/>
                </a:solidFill>
              </a:rPr>
              <a:t>For each SSC, EEFP values are calculated, one for each tornado </a:t>
            </a:r>
            <a:endParaRPr lang="sk-SK" sz="2000" dirty="0" smtClean="0">
              <a:solidFill>
                <a:schemeClr val="tx2"/>
              </a:solidFill>
            </a:endParaRPr>
          </a:p>
          <a:p>
            <a:pPr>
              <a:buNone/>
            </a:pPr>
            <a:r>
              <a:rPr lang="en-GB" sz="2000" dirty="0" smtClean="0">
                <a:solidFill>
                  <a:schemeClr val="tx2"/>
                </a:solidFill>
              </a:rPr>
              <a:t>	category.</a:t>
            </a:r>
            <a:r>
              <a:rPr lang="en-US" sz="2000" dirty="0" smtClean="0">
                <a:solidFill>
                  <a:schemeClr val="tx2"/>
                </a:solidFill>
              </a:rPr>
              <a:t> </a:t>
            </a:r>
            <a:r>
              <a:rPr lang="en-GB" sz="2000" dirty="0" smtClean="0">
                <a:solidFill>
                  <a:schemeClr val="tx2"/>
                </a:solidFill>
              </a:rPr>
              <a:t>EEFP is defined as:</a:t>
            </a:r>
          </a:p>
          <a:p>
            <a:pPr>
              <a:buNone/>
            </a:pPr>
            <a:r>
              <a:rPr lang="en-GB" sz="2000" dirty="0" smtClean="0">
                <a:solidFill>
                  <a:schemeClr val="tx2"/>
                </a:solidFill>
              </a:rPr>
              <a:t/>
            </a:r>
            <a:br>
              <a:rPr lang="en-GB" sz="2000" dirty="0" smtClean="0">
                <a:solidFill>
                  <a:schemeClr val="tx2"/>
                </a:solidFill>
              </a:rPr>
            </a:br>
            <a:r>
              <a:rPr lang="en-GB" sz="2000" b="1" dirty="0" smtClean="0">
                <a:solidFill>
                  <a:schemeClr val="tx2"/>
                </a:solidFill>
              </a:rPr>
              <a:t>  </a:t>
            </a:r>
            <a:r>
              <a:rPr lang="en-GB" sz="2000" b="1" dirty="0" smtClean="0">
                <a:solidFill>
                  <a:srgbClr val="FF0000"/>
                </a:solidFill>
              </a:rPr>
              <a:t>EEFP = (MIP) x (number of missiles) x (exposed target area) x vulnerability</a:t>
            </a:r>
            <a:endParaRPr lang="en-GB" sz="2000" dirty="0" smtClean="0">
              <a:solidFill>
                <a:srgbClr val="FF0000"/>
              </a:solidFill>
            </a:endParaRPr>
          </a:p>
          <a:p>
            <a:pPr>
              <a:buNone/>
            </a:pPr>
            <a:endParaRPr lang="en-GB" sz="2000" dirty="0" smtClean="0">
              <a:solidFill>
                <a:schemeClr val="tx2"/>
              </a:solidFill>
            </a:endParaRPr>
          </a:p>
          <a:p>
            <a:r>
              <a:rPr lang="en-GB" sz="2000" dirty="0" smtClean="0">
                <a:solidFill>
                  <a:schemeClr val="tx2"/>
                </a:solidFill>
              </a:rPr>
              <a:t>The Missile Impact Parameter (MIP) represents the probability of a tornado missile striking the target, the target area, the missile, and the tornado. Generic MIP values are provided as part of the methodology.</a:t>
            </a:r>
            <a:r>
              <a:rPr lang="en-GB" sz="2000" dirty="0" smtClean="0"/>
              <a:t/>
            </a:r>
            <a:br>
              <a:rPr lang="en-GB" sz="2000" dirty="0" smtClean="0"/>
            </a:br>
            <a:endParaRPr lang="sk-SK" sz="2000" dirty="0" smtClean="0">
              <a:solidFill>
                <a:schemeClr val="tx2"/>
              </a:solidFill>
            </a:endParaRPr>
          </a:p>
          <a:p>
            <a:pPr>
              <a:buNone/>
            </a:pPr>
            <a:r>
              <a:rPr lang="en-US" sz="2000" dirty="0" smtClean="0"/>
              <a:t> </a:t>
            </a:r>
            <a:endParaRPr lang="sk-SK" sz="2000" dirty="0" smtClean="0">
              <a:solidFill>
                <a:srgbClr val="FF0000"/>
              </a:solidFill>
            </a:endParaRPr>
          </a:p>
          <a:p>
            <a:endParaRPr lang="sk-SK"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11</a:t>
            </a:fld>
            <a:endParaRPr lang="sv-S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solidFill>
                  <a:schemeClr val="tx2"/>
                </a:solidFill>
              </a:rPr>
              <a:t>Characteristics of targets and missiles</a:t>
            </a:r>
            <a:endParaRPr lang="sk-SK" sz="2400" dirty="0"/>
          </a:p>
        </p:txBody>
      </p:sp>
      <p:sp>
        <p:nvSpPr>
          <p:cNvPr id="3" name="Zástupný symbol obsahu 2"/>
          <p:cNvSpPr>
            <a:spLocks noGrp="1"/>
          </p:cNvSpPr>
          <p:nvPr>
            <p:ph idx="1"/>
          </p:nvPr>
        </p:nvSpPr>
        <p:spPr/>
        <p:txBody>
          <a:bodyPr/>
          <a:lstStyle/>
          <a:p>
            <a:endParaRPr lang="sk-SK" sz="2000" dirty="0" smtClean="0">
              <a:solidFill>
                <a:schemeClr val="tx2"/>
              </a:solidFill>
            </a:endParaRPr>
          </a:p>
          <a:p>
            <a:pPr>
              <a:buNone/>
            </a:pPr>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12</a:t>
            </a:fld>
            <a:endParaRPr lang="sv-SE"/>
          </a:p>
        </p:txBody>
      </p:sp>
      <p:graphicFrame>
        <p:nvGraphicFramePr>
          <p:cNvPr id="91138" name="Object 2"/>
          <p:cNvGraphicFramePr>
            <a:graphicFrameLocks noChangeAspect="1"/>
          </p:cNvGraphicFramePr>
          <p:nvPr/>
        </p:nvGraphicFramePr>
        <p:xfrm>
          <a:off x="1259632" y="1992313"/>
          <a:ext cx="7340993" cy="3596927"/>
        </p:xfrm>
        <a:graphic>
          <a:graphicData uri="http://schemas.openxmlformats.org/presentationml/2006/ole">
            <p:oleObj spid="_x0000_s91138" name="Dokument" r:id="rId3" imgW="5860851" imgH="2872518"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solidFill>
                  <a:schemeClr val="tx2"/>
                </a:solidFill>
              </a:rPr>
              <a:t>Characteristics of targets and missiles</a:t>
            </a:r>
            <a:endParaRPr lang="sk-SK" sz="2400" dirty="0">
              <a:solidFill>
                <a:schemeClr val="tx2"/>
              </a:solidFill>
            </a:endParaRPr>
          </a:p>
        </p:txBody>
      </p:sp>
      <p:sp>
        <p:nvSpPr>
          <p:cNvPr id="3" name="Zástupný symbol obsahu 2"/>
          <p:cNvSpPr>
            <a:spLocks noGrp="1"/>
          </p:cNvSpPr>
          <p:nvPr>
            <p:ph idx="1"/>
          </p:nvPr>
        </p:nvSpPr>
        <p:spPr>
          <a:xfrm>
            <a:off x="755576" y="1700808"/>
            <a:ext cx="7634287" cy="1058490"/>
          </a:xfrm>
        </p:spPr>
        <p:txBody>
          <a:bodyPr/>
          <a:lstStyle/>
          <a:p>
            <a:r>
              <a:rPr lang="en-GB" dirty="0" smtClean="0">
                <a:solidFill>
                  <a:schemeClr val="tx2"/>
                </a:solidFill>
              </a:rPr>
              <a:t>The total number of generic missiles is 240,000. </a:t>
            </a:r>
          </a:p>
          <a:p>
            <a:r>
              <a:rPr lang="en-GB" dirty="0" smtClean="0">
                <a:solidFill>
                  <a:schemeClr val="tx2"/>
                </a:solidFill>
              </a:rPr>
              <a:t>Since many missiles originate from building demolition, which varies depending on tornado intensity, the total number of missiles changes depending on tornado intensity. Table 2 lists the total missiles inventory according to the F´ scale. </a:t>
            </a:r>
            <a:endParaRPr lang="sk-SK" dirty="0" smtClean="0">
              <a:solidFill>
                <a:schemeClr val="tx2"/>
              </a:solidFill>
            </a:endParaRPr>
          </a:p>
          <a:p>
            <a:r>
              <a:rPr lang="en-GB" dirty="0" smtClean="0">
                <a:solidFill>
                  <a:schemeClr val="tx2"/>
                </a:solidFill>
              </a:rPr>
              <a:t>If a site survey confirms that 240,000 is the site limit, then the missile count parameter in EEFP calculations equals the values listed in Table 2 for targets not defined as robust. </a:t>
            </a:r>
          </a:p>
          <a:p>
            <a:r>
              <a:rPr lang="en-GB" dirty="0" smtClean="0">
                <a:solidFill>
                  <a:srgbClr val="FF0000"/>
                </a:solidFill>
              </a:rPr>
              <a:t>The types of robust targets are listed in </a:t>
            </a:r>
            <a:r>
              <a:rPr lang="sk-SK" dirty="0" err="1" smtClean="0">
                <a:solidFill>
                  <a:srgbClr val="FF0000"/>
                </a:solidFill>
              </a:rPr>
              <a:t>the</a:t>
            </a:r>
            <a:r>
              <a:rPr lang="sk-SK" dirty="0" smtClean="0">
                <a:solidFill>
                  <a:srgbClr val="FF0000"/>
                </a:solidFill>
              </a:rPr>
              <a:t> </a:t>
            </a:r>
            <a:r>
              <a:rPr lang="sk-SK" dirty="0" err="1" smtClean="0">
                <a:solidFill>
                  <a:srgbClr val="FF0000"/>
                </a:solidFill>
              </a:rPr>
              <a:t>methodology</a:t>
            </a:r>
            <a:r>
              <a:rPr lang="en-GB" dirty="0" smtClean="0">
                <a:solidFill>
                  <a:srgbClr val="FF0000"/>
                </a:solidFill>
              </a:rPr>
              <a:t>, and the percentage of the total number of missiles for each type of robust target is provided</a:t>
            </a:r>
            <a:r>
              <a:rPr lang="en-GB" dirty="0" smtClean="0">
                <a:solidFill>
                  <a:schemeClr val="tx2"/>
                </a:solidFill>
              </a:rPr>
              <a:t>. </a:t>
            </a:r>
            <a:endParaRPr lang="sk-SK" dirty="0" smtClean="0">
              <a:solidFill>
                <a:schemeClr val="tx2"/>
              </a:solidFill>
            </a:endParaRPr>
          </a:p>
          <a:p>
            <a:r>
              <a:rPr lang="en-GB" dirty="0" smtClean="0">
                <a:solidFill>
                  <a:schemeClr val="tx2"/>
                </a:solidFill>
              </a:rPr>
              <a:t>These percentages have to be applied for the total number of missiles in each F´ scale. This is the way to reduce the number of missiles used in EEFP calculations for robust targets.</a:t>
            </a:r>
            <a:endParaRPr lang="sk-SK" dirty="0" smtClean="0">
              <a:solidFill>
                <a:schemeClr val="tx2"/>
              </a:solidFill>
            </a:endParaRPr>
          </a:p>
          <a:p>
            <a:r>
              <a:rPr lang="en-GB" dirty="0" smtClean="0">
                <a:solidFill>
                  <a:schemeClr val="tx2"/>
                </a:solidFill>
              </a:rPr>
              <a:t> The basis for the total number of missiles and the inventory of robust missiles are provided in </a:t>
            </a:r>
            <a:r>
              <a:rPr lang="sk-SK" dirty="0" err="1" smtClean="0">
                <a:solidFill>
                  <a:schemeClr val="tx2"/>
                </a:solidFill>
              </a:rPr>
              <a:t>the</a:t>
            </a:r>
            <a:r>
              <a:rPr lang="sk-SK" dirty="0" smtClean="0">
                <a:solidFill>
                  <a:schemeClr val="tx2"/>
                </a:solidFill>
              </a:rPr>
              <a:t> </a:t>
            </a:r>
            <a:r>
              <a:rPr lang="sk-SK" dirty="0" err="1" smtClean="0">
                <a:solidFill>
                  <a:schemeClr val="tx2"/>
                </a:solidFill>
              </a:rPr>
              <a:t>methodology</a:t>
            </a:r>
            <a:r>
              <a:rPr lang="en-US" dirty="0" smtClean="0">
                <a:solidFill>
                  <a:schemeClr val="tx2"/>
                </a:solidFill>
              </a:rPr>
              <a:t>.</a:t>
            </a:r>
            <a:endParaRPr lang="sk-SK" dirty="0" smtClean="0">
              <a:solidFill>
                <a:schemeClr val="tx2"/>
              </a:solidFill>
            </a:endParaRPr>
          </a:p>
          <a:p>
            <a:pPr>
              <a:buNone/>
            </a:pPr>
            <a:r>
              <a:rPr lang="en-GB" dirty="0" smtClean="0"/>
              <a:t> </a:t>
            </a:r>
            <a:endParaRPr lang="sk-SK" dirty="0" smtClean="0"/>
          </a:p>
          <a:p>
            <a:endParaRPr lang="en-US" dirty="0" smtClean="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13</a:t>
            </a:fld>
            <a:endParaRPr lang="sv-S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800" dirty="0" smtClean="0">
                <a:solidFill>
                  <a:schemeClr val="tx2"/>
                </a:solidFill>
              </a:rPr>
              <a:t>Characteristics of targets and missiles</a:t>
            </a:r>
            <a:endParaRPr lang="sk-SK" dirty="0"/>
          </a:p>
        </p:txBody>
      </p:sp>
      <p:sp>
        <p:nvSpPr>
          <p:cNvPr id="3" name="Zástupný symbol obsahu 2"/>
          <p:cNvSpPr>
            <a:spLocks noGrp="1"/>
          </p:cNvSpPr>
          <p:nvPr>
            <p:ph idx="1"/>
          </p:nvPr>
        </p:nvSpPr>
        <p:spPr/>
        <p:txBody>
          <a:bodyPr/>
          <a:lstStyle/>
          <a:p>
            <a:r>
              <a:rPr lang="en-GB" sz="1800" dirty="0" smtClean="0">
                <a:solidFill>
                  <a:schemeClr val="tx2"/>
                </a:solidFill>
              </a:rPr>
              <a:t>MIP can be considered as the flow of missiles per unit area, as shown in Figure 1.</a:t>
            </a:r>
            <a:endParaRPr lang="sk-SK" sz="1800" dirty="0" smtClean="0">
              <a:solidFill>
                <a:schemeClr val="tx2"/>
              </a:solidFill>
            </a:endParaRPr>
          </a:p>
          <a:p>
            <a:r>
              <a:rPr lang="en-GB" sz="1800" dirty="0" smtClean="0">
                <a:solidFill>
                  <a:schemeClr val="tx2"/>
                </a:solidFill>
              </a:rPr>
              <a:t> </a:t>
            </a:r>
            <a:r>
              <a:rPr lang="en-GB" sz="1800" dirty="0" smtClean="0">
                <a:solidFill>
                  <a:srgbClr val="FF0000"/>
                </a:solidFill>
              </a:rPr>
              <a:t>The MIP values were developed to be applicable to all nuclear power plants. </a:t>
            </a:r>
            <a:endParaRPr lang="sk-SK" sz="1800" dirty="0" smtClean="0">
              <a:solidFill>
                <a:srgbClr val="FF0000"/>
              </a:solidFill>
            </a:endParaRPr>
          </a:p>
          <a:p>
            <a:r>
              <a:rPr lang="en-GB" sz="1800" dirty="0" smtClean="0">
                <a:solidFill>
                  <a:schemeClr val="tx2"/>
                </a:solidFill>
              </a:rPr>
              <a:t>They were derived based on published data from the TORMIS program in EPRI Report NP-768. </a:t>
            </a:r>
            <a:endParaRPr lang="sk-SK" dirty="0" smtClean="0">
              <a:solidFill>
                <a:schemeClr val="tx2"/>
              </a:solidFill>
            </a:endParaRPr>
          </a:p>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14</a:t>
            </a:fld>
            <a:endParaRPr lang="sv-SE"/>
          </a:p>
        </p:txBody>
      </p:sp>
      <p:graphicFrame>
        <p:nvGraphicFramePr>
          <p:cNvPr id="89094" name="Object 6"/>
          <p:cNvGraphicFramePr>
            <a:graphicFrameLocks noChangeAspect="1"/>
          </p:cNvGraphicFramePr>
          <p:nvPr/>
        </p:nvGraphicFramePr>
        <p:xfrm>
          <a:off x="1701800" y="3624287"/>
          <a:ext cx="5738813" cy="2613025"/>
        </p:xfrm>
        <a:graphic>
          <a:graphicData uri="http://schemas.openxmlformats.org/presentationml/2006/ole">
            <p:oleObj spid="_x0000_s89094" name="Dokument" r:id="rId3" imgW="5739109" imgH="2613046" progId="Word.Documen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chemeClr val="tx2"/>
                </a:solidFill>
              </a:rPr>
              <a:t>PSA </a:t>
            </a:r>
            <a:r>
              <a:rPr lang="sk-SK" dirty="0" err="1" smtClean="0">
                <a:solidFill>
                  <a:schemeClr val="tx2"/>
                </a:solidFill>
              </a:rPr>
              <a:t>tornado</a:t>
            </a:r>
            <a:r>
              <a:rPr lang="sk-SK" dirty="0" smtClean="0">
                <a:solidFill>
                  <a:schemeClr val="tx2"/>
                </a:solidFill>
              </a:rPr>
              <a:t> model</a:t>
            </a:r>
            <a:endParaRPr lang="sk-SK"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15</a:t>
            </a:fld>
            <a:endParaRPr lang="sv-SE"/>
          </a:p>
        </p:txBody>
      </p:sp>
      <p:sp>
        <p:nvSpPr>
          <p:cNvPr id="6" name="Zástupný symbol obsahu 5"/>
          <p:cNvSpPr>
            <a:spLocks noGrp="1"/>
          </p:cNvSpPr>
          <p:nvPr>
            <p:ph idx="1"/>
          </p:nvPr>
        </p:nvSpPr>
        <p:spPr/>
        <p:txBody>
          <a:bodyPr/>
          <a:lstStyle/>
          <a:p>
            <a:r>
              <a:rPr lang="en-GB" dirty="0" smtClean="0">
                <a:solidFill>
                  <a:schemeClr val="tx2"/>
                </a:solidFill>
              </a:rPr>
              <a:t>The PSA tornado model is used to calculate the risk associated with SSC failures that are not protected from the impact of missiles. The model is developed based on the PSA model of Level 1 and Level 2 for internal events. The key steps in the development of the PSA tornado model are:</a:t>
            </a:r>
            <a:endParaRPr lang="sk-SK" dirty="0" smtClean="0">
              <a:solidFill>
                <a:schemeClr val="tx2"/>
              </a:solidFill>
            </a:endParaRPr>
          </a:p>
          <a:p>
            <a:pPr lvl="1" hangingPunct="0"/>
            <a:r>
              <a:rPr lang="en-GB" dirty="0" smtClean="0">
                <a:solidFill>
                  <a:srgbClr val="FF0000"/>
                </a:solidFill>
              </a:rPr>
              <a:t>Selection of event trees and failure trees for tornado </a:t>
            </a:r>
            <a:r>
              <a:rPr lang="en-GB" dirty="0" err="1" smtClean="0">
                <a:solidFill>
                  <a:srgbClr val="FF0000"/>
                </a:solidFill>
              </a:rPr>
              <a:t>modeling</a:t>
            </a:r>
            <a:r>
              <a:rPr lang="en-GB" dirty="0" smtClean="0">
                <a:solidFill>
                  <a:srgbClr val="FF0000"/>
                </a:solidFill>
              </a:rPr>
              <a:t> from the PSA model of internal events (typically LOP failure sequences).</a:t>
            </a:r>
            <a:endParaRPr lang="sk-SK" dirty="0" smtClean="0">
              <a:solidFill>
                <a:srgbClr val="FF0000"/>
              </a:solidFill>
            </a:endParaRPr>
          </a:p>
          <a:p>
            <a:pPr lvl="1" hangingPunct="0"/>
            <a:r>
              <a:rPr lang="en-GB" dirty="0" smtClean="0">
                <a:solidFill>
                  <a:srgbClr val="FF0000"/>
                </a:solidFill>
              </a:rPr>
              <a:t>Replace the LOP event with tornado events.</a:t>
            </a:r>
            <a:endParaRPr lang="sk-SK" dirty="0" smtClean="0">
              <a:solidFill>
                <a:srgbClr val="FF0000"/>
              </a:solidFill>
            </a:endParaRPr>
          </a:p>
          <a:p>
            <a:pPr lvl="1" hangingPunct="0"/>
            <a:r>
              <a:rPr lang="en-GB" dirty="0" smtClean="0">
                <a:solidFill>
                  <a:schemeClr val="tx2"/>
                </a:solidFill>
              </a:rPr>
              <a:t>Remove recovery and repair logic (or set the failure probability to 1.0) for power supply from the external grid, as recovery and repair are not considered.</a:t>
            </a:r>
            <a:endParaRPr lang="sk-SK" dirty="0" smtClean="0">
              <a:solidFill>
                <a:schemeClr val="tx2"/>
              </a:solidFill>
            </a:endParaRPr>
          </a:p>
          <a:p>
            <a:pPr lvl="1" hangingPunct="0"/>
            <a:r>
              <a:rPr lang="en-GB" dirty="0" smtClean="0">
                <a:solidFill>
                  <a:schemeClr val="tx2"/>
                </a:solidFill>
              </a:rPr>
              <a:t>Add SSC failures caused by tornado missiles as needed in the fault tree logic.</a:t>
            </a:r>
            <a:endParaRPr lang="sk-SK" dirty="0" smtClean="0">
              <a:solidFill>
                <a:schemeClr val="tx2"/>
              </a:solidFill>
            </a:endParaRPr>
          </a:p>
          <a:p>
            <a:pPr lvl="1" hangingPunct="0"/>
            <a:r>
              <a:rPr lang="en-GB" dirty="0" smtClean="0">
                <a:solidFill>
                  <a:schemeClr val="tx2"/>
                </a:solidFill>
              </a:rPr>
              <a:t>Set the probability of human error to 1.0 for certain interventions outside the main control room and verify the feasibility of the path for other interventions.</a:t>
            </a:r>
            <a:endParaRPr lang="sk-SK" dirty="0" smtClean="0">
              <a:solidFill>
                <a:schemeClr val="tx2"/>
              </a:solidFill>
            </a:endParaRPr>
          </a:p>
          <a:p>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400" dirty="0" smtClean="0">
                <a:solidFill>
                  <a:schemeClr val="tx2"/>
                </a:solidFill>
              </a:rPr>
              <a:t>PSA </a:t>
            </a:r>
            <a:r>
              <a:rPr lang="sk-SK" sz="2400" dirty="0" err="1" smtClean="0">
                <a:solidFill>
                  <a:schemeClr val="tx2"/>
                </a:solidFill>
              </a:rPr>
              <a:t>tornado</a:t>
            </a:r>
            <a:r>
              <a:rPr lang="sk-SK" sz="2400" dirty="0" smtClean="0">
                <a:solidFill>
                  <a:schemeClr val="tx2"/>
                </a:solidFill>
              </a:rPr>
              <a:t> model</a:t>
            </a:r>
            <a:endParaRPr lang="en-US" sz="2400" dirty="0"/>
          </a:p>
        </p:txBody>
      </p:sp>
      <p:sp>
        <p:nvSpPr>
          <p:cNvPr id="3" name="Zástupný symbol obsahu 2"/>
          <p:cNvSpPr>
            <a:spLocks noGrp="1"/>
          </p:cNvSpPr>
          <p:nvPr>
            <p:ph idx="1"/>
          </p:nvPr>
        </p:nvSpPr>
        <p:spPr/>
        <p:txBody>
          <a:bodyPr/>
          <a:lstStyle/>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16</a:t>
            </a:fld>
            <a:endParaRPr lang="sv-SE"/>
          </a:p>
        </p:txBody>
      </p:sp>
      <p:graphicFrame>
        <p:nvGraphicFramePr>
          <p:cNvPr id="7" name="Objekt 6"/>
          <p:cNvGraphicFramePr>
            <a:graphicFrameLocks noChangeAspect="1"/>
          </p:cNvGraphicFramePr>
          <p:nvPr/>
        </p:nvGraphicFramePr>
        <p:xfrm>
          <a:off x="4514850" y="3321050"/>
          <a:ext cx="114300" cy="215900"/>
        </p:xfrm>
        <a:graphic>
          <a:graphicData uri="http://schemas.openxmlformats.org/presentationml/2006/ole">
            <p:oleObj spid="_x0000_s87042" name="Rovnica" r:id="rId3" imgW="114120" imgH="215640" progId="Equation.3">
              <p:embed/>
            </p:oleObj>
          </a:graphicData>
        </a:graphic>
      </p:graphicFrame>
      <p:graphicFrame>
        <p:nvGraphicFramePr>
          <p:cNvPr id="87043" name="Object 3"/>
          <p:cNvGraphicFramePr>
            <a:graphicFrameLocks noChangeAspect="1"/>
          </p:cNvGraphicFramePr>
          <p:nvPr/>
        </p:nvGraphicFramePr>
        <p:xfrm>
          <a:off x="251520" y="2947988"/>
          <a:ext cx="8851196" cy="1489124"/>
        </p:xfrm>
        <a:graphic>
          <a:graphicData uri="http://schemas.openxmlformats.org/presentationml/2006/ole">
            <p:oleObj spid="_x0000_s87043" name="Dokument" r:id="rId4" imgW="5717562" imgH="962058" progId="Word.Documen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Application of the methodology</a:t>
            </a:r>
            <a:endParaRPr lang="en-US"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17</a:t>
            </a:fld>
            <a:endParaRPr lang="sv-SE"/>
          </a:p>
        </p:txBody>
      </p:sp>
      <p:pic>
        <p:nvPicPr>
          <p:cNvPr id="8" name="Zástupný symbol obsahu 7"/>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259633" y="1722438"/>
            <a:ext cx="6264695" cy="45148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Application of the methodology</a:t>
            </a:r>
            <a:endParaRPr lang="en-US" dirty="0">
              <a:solidFill>
                <a:schemeClr val="tx2"/>
              </a:solidFill>
            </a:endParaRPr>
          </a:p>
        </p:txBody>
      </p:sp>
      <p:sp>
        <p:nvSpPr>
          <p:cNvPr id="3" name="Zástupný symbol obsahu 2"/>
          <p:cNvSpPr>
            <a:spLocks noGrp="1"/>
          </p:cNvSpPr>
          <p:nvPr>
            <p:ph idx="1"/>
          </p:nvPr>
        </p:nvSpPr>
        <p:spPr/>
        <p:txBody>
          <a:bodyPr/>
          <a:lstStyle/>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18</a:t>
            </a:fld>
            <a:endParaRPr lang="sv-SE"/>
          </a:p>
        </p:txBody>
      </p:sp>
      <p:graphicFrame>
        <p:nvGraphicFramePr>
          <p:cNvPr id="161793" name="Object 1"/>
          <p:cNvGraphicFramePr>
            <a:graphicFrameLocks noChangeAspect="1"/>
          </p:cNvGraphicFramePr>
          <p:nvPr/>
        </p:nvGraphicFramePr>
        <p:xfrm>
          <a:off x="179512" y="2471738"/>
          <a:ext cx="8049682" cy="2685454"/>
        </p:xfrm>
        <a:graphic>
          <a:graphicData uri="http://schemas.openxmlformats.org/presentationml/2006/ole">
            <p:oleObj spid="_x0000_s161793" name="Dokument" r:id="rId3" imgW="5739109" imgH="1914054"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Application of the methodology</a:t>
            </a:r>
            <a:endParaRPr lang="sk-SK" dirty="0"/>
          </a:p>
        </p:txBody>
      </p:sp>
      <p:sp>
        <p:nvSpPr>
          <p:cNvPr id="3" name="Zástupný symbol obsahu 2"/>
          <p:cNvSpPr>
            <a:spLocks noGrp="1"/>
          </p:cNvSpPr>
          <p:nvPr>
            <p:ph idx="1"/>
          </p:nvPr>
        </p:nvSpPr>
        <p:spPr/>
        <p:txBody>
          <a:bodyPr/>
          <a:lstStyle/>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19</a:t>
            </a:fld>
            <a:endParaRPr lang="sv-SE"/>
          </a:p>
        </p:txBody>
      </p:sp>
      <p:graphicFrame>
        <p:nvGraphicFramePr>
          <p:cNvPr id="156678" name="Object 6"/>
          <p:cNvGraphicFramePr>
            <a:graphicFrameLocks noChangeAspect="1"/>
          </p:cNvGraphicFramePr>
          <p:nvPr/>
        </p:nvGraphicFramePr>
        <p:xfrm>
          <a:off x="467544" y="2659063"/>
          <a:ext cx="7968240" cy="2138089"/>
        </p:xfrm>
        <a:graphic>
          <a:graphicData uri="http://schemas.openxmlformats.org/presentationml/2006/ole">
            <p:oleObj spid="_x0000_s156678" name="Dokument" r:id="rId3" imgW="5739109" imgH="1539581" progId="Word.Documen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Contents</a:t>
            </a:r>
            <a:endParaRPr lang="en-US" dirty="0">
              <a:solidFill>
                <a:schemeClr val="tx2"/>
              </a:solidFill>
            </a:endParaRPr>
          </a:p>
        </p:txBody>
      </p:sp>
      <p:sp>
        <p:nvSpPr>
          <p:cNvPr id="3" name="Zástupný symbol obsahu 2"/>
          <p:cNvSpPr>
            <a:spLocks noGrp="1"/>
          </p:cNvSpPr>
          <p:nvPr>
            <p:ph idx="1"/>
          </p:nvPr>
        </p:nvSpPr>
        <p:spPr/>
        <p:txBody>
          <a:bodyPr/>
          <a:lstStyle/>
          <a:p>
            <a:r>
              <a:rPr lang="en-US" sz="2000" dirty="0" smtClean="0">
                <a:solidFill>
                  <a:schemeClr val="tx2"/>
                </a:solidFill>
              </a:rPr>
              <a:t>Introduction</a:t>
            </a:r>
          </a:p>
          <a:p>
            <a:r>
              <a:rPr lang="en-US" sz="2000" dirty="0" smtClean="0">
                <a:solidFill>
                  <a:schemeClr val="tx2"/>
                </a:solidFill>
              </a:rPr>
              <a:t>The missiles risk analysis method</a:t>
            </a:r>
          </a:p>
          <a:p>
            <a:r>
              <a:rPr lang="en-US" sz="2000" dirty="0" smtClean="0">
                <a:solidFill>
                  <a:schemeClr val="tx2"/>
                </a:solidFill>
              </a:rPr>
              <a:t>Site walk downs</a:t>
            </a:r>
          </a:p>
          <a:p>
            <a:r>
              <a:rPr lang="en-US" sz="2000" dirty="0" smtClean="0">
                <a:solidFill>
                  <a:schemeClr val="tx2"/>
                </a:solidFill>
              </a:rPr>
              <a:t>Frequency of </a:t>
            </a:r>
            <a:r>
              <a:rPr lang="en-US" sz="2000" dirty="0" smtClean="0">
                <a:solidFill>
                  <a:schemeClr val="tx2"/>
                </a:solidFill>
              </a:rPr>
              <a:t>tornadoes</a:t>
            </a:r>
            <a:endParaRPr lang="en-US" sz="2000" dirty="0" smtClean="0">
              <a:solidFill>
                <a:schemeClr val="tx2"/>
              </a:solidFill>
            </a:endParaRPr>
          </a:p>
          <a:p>
            <a:r>
              <a:rPr lang="en-US" sz="2000" dirty="0" smtClean="0">
                <a:solidFill>
                  <a:schemeClr val="tx2"/>
                </a:solidFill>
              </a:rPr>
              <a:t>Characteristics of targets and missiles</a:t>
            </a:r>
          </a:p>
          <a:p>
            <a:r>
              <a:rPr lang="en-US" sz="2000" dirty="0" smtClean="0">
                <a:solidFill>
                  <a:schemeClr val="tx2"/>
                </a:solidFill>
              </a:rPr>
              <a:t>Deterministic analysis</a:t>
            </a:r>
          </a:p>
          <a:p>
            <a:r>
              <a:rPr lang="en-US" sz="2000" dirty="0" smtClean="0">
                <a:solidFill>
                  <a:schemeClr val="tx2"/>
                </a:solidFill>
              </a:rPr>
              <a:t>Tornado PSA</a:t>
            </a:r>
          </a:p>
          <a:p>
            <a:r>
              <a:rPr lang="en-US" sz="2000" dirty="0" smtClean="0">
                <a:solidFill>
                  <a:schemeClr val="tx2"/>
                </a:solidFill>
              </a:rPr>
              <a:t>Results</a:t>
            </a:r>
          </a:p>
          <a:p>
            <a:r>
              <a:rPr lang="en-US" sz="2000" dirty="0" smtClean="0">
                <a:solidFill>
                  <a:schemeClr val="tx2"/>
                </a:solidFill>
              </a:rPr>
              <a:t>Conclusions</a:t>
            </a:r>
          </a:p>
          <a:p>
            <a:endParaRPr lang="en-US" sz="2000"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a:t>
            </a:fld>
            <a:endParaRPr lang="sv-S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7238" y="980728"/>
            <a:ext cx="7634287" cy="665510"/>
          </a:xfrm>
        </p:spPr>
        <p:txBody>
          <a:bodyPr/>
          <a:lstStyle/>
          <a:p>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b="1" dirty="0" smtClean="0"/>
              <a:t/>
            </a:r>
            <a:br>
              <a:rPr lang="sk-SK" b="1" dirty="0" smtClean="0"/>
            </a:br>
            <a:r>
              <a:rPr lang="sk-SK" sz="1200" b="1" dirty="0" smtClean="0">
                <a:solidFill>
                  <a:schemeClr val="tx2"/>
                </a:solidFill>
              </a:rPr>
              <a:t/>
            </a:r>
            <a:br>
              <a:rPr lang="sk-SK" sz="1200" b="1" dirty="0" smtClean="0">
                <a:solidFill>
                  <a:schemeClr val="tx2"/>
                </a:solidFill>
              </a:rPr>
            </a:br>
            <a:r>
              <a:rPr lang="en-US" sz="2400" dirty="0" smtClean="0">
                <a:solidFill>
                  <a:schemeClr val="tx2"/>
                </a:solidFill>
              </a:rPr>
              <a:t>Application of the methodology</a:t>
            </a:r>
            <a:endParaRPr lang="en-US" sz="2400" dirty="0">
              <a:solidFill>
                <a:schemeClr val="tx2"/>
              </a:solidFill>
            </a:endParaRPr>
          </a:p>
        </p:txBody>
      </p:sp>
      <p:sp>
        <p:nvSpPr>
          <p:cNvPr id="3" name="Zástupný symbol obsahu 2"/>
          <p:cNvSpPr>
            <a:spLocks noGrp="1"/>
          </p:cNvSpPr>
          <p:nvPr>
            <p:ph idx="1"/>
          </p:nvPr>
        </p:nvSpPr>
        <p:spPr>
          <a:xfrm>
            <a:off x="757238" y="1722439"/>
            <a:ext cx="7634287" cy="626442"/>
          </a:xfrm>
        </p:spPr>
        <p:txBody>
          <a:bodyPr/>
          <a:lstStyle/>
          <a:p>
            <a:pPr>
              <a:buNone/>
            </a:pPr>
            <a:r>
              <a:rPr lang="en-US" dirty="0" smtClean="0"/>
              <a:t/>
            </a:r>
            <a:br>
              <a:rPr lang="en-US" dirty="0" smtClean="0"/>
            </a:br>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20</a:t>
            </a:fld>
            <a:endParaRPr lang="sv-SE"/>
          </a:p>
        </p:txBody>
      </p:sp>
      <p:sp>
        <p:nvSpPr>
          <p:cNvPr id="15873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k-SK"/>
          </a:p>
        </p:txBody>
      </p:sp>
      <p:graphicFrame>
        <p:nvGraphicFramePr>
          <p:cNvPr id="158739" name="Object 19"/>
          <p:cNvGraphicFramePr>
            <a:graphicFrameLocks noChangeAspect="1"/>
          </p:cNvGraphicFramePr>
          <p:nvPr/>
        </p:nvGraphicFramePr>
        <p:xfrm>
          <a:off x="1043608" y="2085974"/>
          <a:ext cx="6691428" cy="3143225"/>
        </p:xfrm>
        <a:graphic>
          <a:graphicData uri="http://schemas.openxmlformats.org/presentationml/2006/ole">
            <p:oleObj spid="_x0000_s158739" name="Dokument" r:id="rId3" imgW="5717562" imgH="2686000" progId="Word.Documen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800" dirty="0" smtClean="0">
                <a:solidFill>
                  <a:schemeClr val="tx2"/>
                </a:solidFill>
              </a:rPr>
              <a:t>Application of the methodology</a:t>
            </a:r>
            <a:endParaRPr lang="sk-SK" dirty="0"/>
          </a:p>
        </p:txBody>
      </p:sp>
      <p:sp>
        <p:nvSpPr>
          <p:cNvPr id="3" name="Zástupný symbol obsahu 2"/>
          <p:cNvSpPr>
            <a:spLocks noGrp="1"/>
          </p:cNvSpPr>
          <p:nvPr>
            <p:ph idx="1"/>
          </p:nvPr>
        </p:nvSpPr>
        <p:spPr/>
        <p:txBody>
          <a:bodyPr/>
          <a:lstStyle/>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21</a:t>
            </a:fld>
            <a:endParaRPr lang="sv-SE"/>
          </a:p>
        </p:txBody>
      </p:sp>
      <p:graphicFrame>
        <p:nvGraphicFramePr>
          <p:cNvPr id="167938" name="Object 2"/>
          <p:cNvGraphicFramePr>
            <a:graphicFrameLocks noChangeAspect="1"/>
          </p:cNvGraphicFramePr>
          <p:nvPr/>
        </p:nvGraphicFramePr>
        <p:xfrm>
          <a:off x="1712913" y="1814513"/>
          <a:ext cx="5718175" cy="3228975"/>
        </p:xfrm>
        <a:graphic>
          <a:graphicData uri="http://schemas.openxmlformats.org/presentationml/2006/ole">
            <p:oleObj spid="_x0000_s167938" name="Dokument" r:id="rId3" imgW="5717562" imgH="3228663" progId="Word.Documen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tx2"/>
                </a:solidFill>
              </a:rPr>
              <a:t>Deterministic </a:t>
            </a:r>
            <a:r>
              <a:rPr lang="en-GB" b="1" dirty="0" err="1" smtClean="0">
                <a:solidFill>
                  <a:schemeClr val="tx2"/>
                </a:solidFill>
              </a:rPr>
              <a:t>modeling</a:t>
            </a:r>
            <a:endParaRPr lang="sk-SK" dirty="0">
              <a:solidFill>
                <a:schemeClr val="tx2"/>
              </a:solidFill>
            </a:endParaRPr>
          </a:p>
        </p:txBody>
      </p:sp>
      <p:sp>
        <p:nvSpPr>
          <p:cNvPr id="3" name="Zástupný symbol obsahu 2"/>
          <p:cNvSpPr>
            <a:spLocks noGrp="1"/>
          </p:cNvSpPr>
          <p:nvPr>
            <p:ph idx="1"/>
          </p:nvPr>
        </p:nvSpPr>
        <p:spPr/>
        <p:txBody>
          <a:bodyPr/>
          <a:lstStyle/>
          <a:p>
            <a:r>
              <a:rPr lang="en-GB" sz="1400" u="sng" dirty="0" smtClean="0">
                <a:solidFill>
                  <a:schemeClr val="tx2"/>
                </a:solidFill>
              </a:rPr>
              <a:t>Input data:</a:t>
            </a:r>
            <a:endParaRPr lang="sk-SK" sz="1400" dirty="0" smtClean="0">
              <a:solidFill>
                <a:schemeClr val="tx2"/>
              </a:solidFill>
            </a:endParaRPr>
          </a:p>
          <a:p>
            <a:pPr lvl="1"/>
            <a:r>
              <a:rPr lang="en-GB" sz="1400" dirty="0" smtClean="0">
                <a:solidFill>
                  <a:schemeClr val="tx2"/>
                </a:solidFill>
              </a:rPr>
              <a:t>Wind speed [m/s]: 60</a:t>
            </a:r>
            <a:endParaRPr lang="sk-SK" sz="1400" dirty="0" smtClean="0">
              <a:solidFill>
                <a:schemeClr val="tx2"/>
              </a:solidFill>
            </a:endParaRPr>
          </a:p>
          <a:p>
            <a:pPr lvl="1"/>
            <a:r>
              <a:rPr lang="en-GB" sz="1400" dirty="0" smtClean="0">
                <a:solidFill>
                  <a:schemeClr val="tx2"/>
                </a:solidFill>
              </a:rPr>
              <a:t>Simulation duration [s]: 30</a:t>
            </a:r>
            <a:endParaRPr lang="sk-SK" sz="1400" dirty="0" smtClean="0">
              <a:solidFill>
                <a:schemeClr val="tx2"/>
              </a:solidFill>
            </a:endParaRPr>
          </a:p>
          <a:p>
            <a:pPr lvl="1"/>
            <a:r>
              <a:rPr lang="en-GB" sz="1400" dirty="0" smtClean="0">
                <a:solidFill>
                  <a:schemeClr val="tx2"/>
                </a:solidFill>
              </a:rPr>
              <a:t>Projectile mass [kg]: 50</a:t>
            </a:r>
            <a:endParaRPr lang="sk-SK" sz="1400" dirty="0" smtClean="0">
              <a:solidFill>
                <a:schemeClr val="tx2"/>
              </a:solidFill>
            </a:endParaRPr>
          </a:p>
          <a:p>
            <a:pPr lvl="1"/>
            <a:r>
              <a:rPr lang="en-GB" sz="1400" dirty="0" smtClean="0">
                <a:solidFill>
                  <a:schemeClr val="tx2"/>
                </a:solidFill>
              </a:rPr>
              <a:t>Angle of impact [deg]: 0 (perpendicular to the wall)</a:t>
            </a:r>
            <a:endParaRPr lang="sk-SK" sz="1400" dirty="0" smtClean="0">
              <a:solidFill>
                <a:schemeClr val="tx2"/>
              </a:solidFill>
            </a:endParaRPr>
          </a:p>
          <a:p>
            <a:pPr lvl="1"/>
            <a:r>
              <a:rPr lang="en-GB" sz="1400" dirty="0" smtClean="0">
                <a:solidFill>
                  <a:schemeClr val="tx2"/>
                </a:solidFill>
              </a:rPr>
              <a:t>Wall thickness [m]: 0.25</a:t>
            </a:r>
            <a:endParaRPr lang="sk-SK" sz="1400" dirty="0" smtClean="0">
              <a:solidFill>
                <a:schemeClr val="tx2"/>
              </a:solidFill>
            </a:endParaRPr>
          </a:p>
          <a:p>
            <a:pPr lvl="1"/>
            <a:r>
              <a:rPr lang="en-GB" sz="1400" dirty="0" smtClean="0">
                <a:solidFill>
                  <a:schemeClr val="tx2"/>
                </a:solidFill>
              </a:rPr>
              <a:t>Wall type: aerated concrete</a:t>
            </a:r>
            <a:endParaRPr lang="sk-SK" sz="1400" dirty="0" smtClean="0">
              <a:solidFill>
                <a:schemeClr val="tx2"/>
              </a:solidFill>
            </a:endParaRPr>
          </a:p>
          <a:p>
            <a:r>
              <a:rPr lang="en-GB" sz="1400" u="sng" dirty="0" smtClean="0">
                <a:solidFill>
                  <a:schemeClr val="tx2"/>
                </a:solidFill>
              </a:rPr>
              <a:t>Projectile dimensions</a:t>
            </a:r>
            <a:r>
              <a:rPr lang="en-GB" sz="1400" dirty="0" smtClean="0">
                <a:solidFill>
                  <a:schemeClr val="tx2"/>
                </a:solidFill>
              </a:rPr>
              <a:t>:</a:t>
            </a:r>
            <a:endParaRPr lang="sk-SK" sz="1400" dirty="0" smtClean="0">
              <a:solidFill>
                <a:schemeClr val="tx2"/>
              </a:solidFill>
            </a:endParaRPr>
          </a:p>
          <a:p>
            <a:pPr lvl="1" hangingPunct="0"/>
            <a:r>
              <a:rPr lang="en-GB" sz="1400" dirty="0" smtClean="0">
                <a:solidFill>
                  <a:schemeClr val="tx2"/>
                </a:solidFill>
              </a:rPr>
              <a:t>Volume: 0.071 m</a:t>
            </a:r>
            <a:r>
              <a:rPr lang="en-GB" sz="1400" baseline="30000" dirty="0" smtClean="0">
                <a:solidFill>
                  <a:schemeClr val="tx2"/>
                </a:solidFill>
              </a:rPr>
              <a:t>³</a:t>
            </a:r>
            <a:r>
              <a:rPr lang="en-GB" sz="1400" dirty="0" smtClean="0">
                <a:solidFill>
                  <a:schemeClr val="tx2"/>
                </a:solidFill>
              </a:rPr>
              <a:t>, </a:t>
            </a:r>
            <a:endParaRPr lang="sk-SK" sz="1400" dirty="0" smtClean="0">
              <a:solidFill>
                <a:schemeClr val="tx2"/>
              </a:solidFill>
            </a:endParaRPr>
          </a:p>
          <a:p>
            <a:pPr lvl="1" hangingPunct="0"/>
            <a:r>
              <a:rPr lang="en-GB" sz="1400" dirty="0" smtClean="0">
                <a:solidFill>
                  <a:schemeClr val="tx2"/>
                </a:solidFill>
              </a:rPr>
              <a:t>Diameter: 0.302 m, </a:t>
            </a:r>
            <a:endParaRPr lang="sk-SK" sz="1400" dirty="0" smtClean="0">
              <a:solidFill>
                <a:schemeClr val="tx2"/>
              </a:solidFill>
            </a:endParaRPr>
          </a:p>
          <a:p>
            <a:pPr lvl="1" hangingPunct="0"/>
            <a:r>
              <a:rPr lang="en-GB" sz="1400" dirty="0" smtClean="0">
                <a:solidFill>
                  <a:schemeClr val="tx2"/>
                </a:solidFill>
              </a:rPr>
              <a:t>Length: 1.00 m </a:t>
            </a:r>
            <a:endParaRPr lang="sk-SK" sz="1400" dirty="0" smtClean="0">
              <a:solidFill>
                <a:schemeClr val="tx2"/>
              </a:solidFill>
            </a:endParaRPr>
          </a:p>
          <a:p>
            <a:pPr lvl="1" hangingPunct="0"/>
            <a:r>
              <a:rPr lang="en-GB" sz="1400" dirty="0" smtClean="0">
                <a:solidFill>
                  <a:schemeClr val="tx2"/>
                </a:solidFill>
              </a:rPr>
              <a:t>Automatically calculated impact area: 0.071 m²</a:t>
            </a:r>
            <a:endParaRPr lang="sk-SK" sz="1400" dirty="0" smtClean="0">
              <a:solidFill>
                <a:schemeClr val="tx2"/>
              </a:solidFill>
            </a:endParaRPr>
          </a:p>
          <a:p>
            <a:r>
              <a:rPr lang="en-GB" sz="1400" u="sng" dirty="0" smtClean="0">
                <a:solidFill>
                  <a:schemeClr val="tx2"/>
                </a:solidFill>
              </a:rPr>
              <a:t>Results:</a:t>
            </a:r>
            <a:endParaRPr lang="sk-SK" sz="1400" dirty="0" smtClean="0">
              <a:solidFill>
                <a:schemeClr val="tx2"/>
              </a:solidFill>
            </a:endParaRPr>
          </a:p>
          <a:p>
            <a:pPr lvl="1"/>
            <a:r>
              <a:rPr lang="en-GB" sz="1400" dirty="0" smtClean="0">
                <a:solidFill>
                  <a:schemeClr val="tx2"/>
                </a:solidFill>
              </a:rPr>
              <a:t>Impact velocity: 38.04 m/s</a:t>
            </a:r>
            <a:endParaRPr lang="sk-SK" sz="1400" dirty="0" smtClean="0">
              <a:solidFill>
                <a:schemeClr val="tx2"/>
              </a:solidFill>
            </a:endParaRPr>
          </a:p>
          <a:p>
            <a:pPr lvl="1"/>
            <a:r>
              <a:rPr lang="en-GB" sz="1400" dirty="0" smtClean="0">
                <a:solidFill>
                  <a:schemeClr val="tx2"/>
                </a:solidFill>
              </a:rPr>
              <a:t>Kinetic energy: 36,181.78 J</a:t>
            </a:r>
            <a:endParaRPr lang="sk-SK" sz="1400" dirty="0" smtClean="0">
              <a:solidFill>
                <a:schemeClr val="tx2"/>
              </a:solidFill>
            </a:endParaRPr>
          </a:p>
          <a:p>
            <a:pPr lvl="1"/>
            <a:r>
              <a:rPr lang="en-GB" sz="1400" dirty="0" smtClean="0">
                <a:solidFill>
                  <a:schemeClr val="tx2"/>
                </a:solidFill>
              </a:rPr>
              <a:t>Effective penetration: 0.1903 m</a:t>
            </a:r>
            <a:endParaRPr lang="sk-SK" sz="1400" dirty="0" smtClean="0">
              <a:solidFill>
                <a:schemeClr val="tx2"/>
              </a:solidFill>
            </a:endParaRPr>
          </a:p>
          <a:p>
            <a:pPr lvl="1"/>
            <a:r>
              <a:rPr lang="en-GB" sz="1400" dirty="0" smtClean="0">
                <a:solidFill>
                  <a:schemeClr val="tx2"/>
                </a:solidFill>
              </a:rPr>
              <a:t>Normal force: 190.11 </a:t>
            </a:r>
            <a:r>
              <a:rPr lang="en-GB" sz="1400" dirty="0" err="1" smtClean="0">
                <a:solidFill>
                  <a:schemeClr val="tx2"/>
                </a:solidFill>
              </a:rPr>
              <a:t>kN</a:t>
            </a:r>
            <a:endParaRPr lang="sk-SK" sz="1400" dirty="0" smtClean="0">
              <a:solidFill>
                <a:schemeClr val="tx2"/>
              </a:solidFill>
            </a:endParaRPr>
          </a:p>
          <a:p>
            <a:pPr lvl="1"/>
            <a:r>
              <a:rPr lang="en-GB" sz="1400" dirty="0" smtClean="0">
                <a:solidFill>
                  <a:schemeClr val="tx2"/>
                </a:solidFill>
              </a:rPr>
              <a:t>Normal pressure: 2.66 </a:t>
            </a:r>
            <a:r>
              <a:rPr lang="en-GB" sz="1400" dirty="0" err="1" smtClean="0">
                <a:solidFill>
                  <a:schemeClr val="tx2"/>
                </a:solidFill>
              </a:rPr>
              <a:t>MPa</a:t>
            </a:r>
            <a:r>
              <a:rPr lang="en-GB" dirty="0" smtClean="0"/>
              <a:t/>
            </a:r>
            <a:br>
              <a:rPr lang="en-GB" dirty="0" smtClean="0"/>
            </a:br>
            <a:endParaRPr lang="sk-SK" dirty="0" smtClean="0"/>
          </a:p>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22</a:t>
            </a:fld>
            <a:endParaRPr lang="sv-S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solidFill>
                  <a:schemeClr val="tx2"/>
                </a:solidFill>
              </a:rPr>
              <a:t>Deterministic </a:t>
            </a:r>
            <a:r>
              <a:rPr lang="en-GB" b="1" dirty="0" err="1" smtClean="0">
                <a:solidFill>
                  <a:schemeClr val="tx2"/>
                </a:solidFill>
              </a:rPr>
              <a:t>modeling</a:t>
            </a:r>
            <a:endParaRPr lang="en-GB"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23</a:t>
            </a:fld>
            <a:endParaRPr lang="sv-SE"/>
          </a:p>
        </p:txBody>
      </p:sp>
      <p:pic>
        <p:nvPicPr>
          <p:cNvPr id="6" name="Zástupný symbol obsahu 5"/>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483768" y="2564904"/>
            <a:ext cx="5040560" cy="388843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solidFill>
                  <a:schemeClr val="tx2"/>
                </a:solidFill>
              </a:rPr>
              <a:t>EEFP</a:t>
            </a:r>
            <a:endParaRPr lang="sk-SK" dirty="0"/>
          </a:p>
        </p:txBody>
      </p:sp>
      <p:sp>
        <p:nvSpPr>
          <p:cNvPr id="3" name="Zástupný symbol obsahu 2"/>
          <p:cNvSpPr>
            <a:spLocks noGrp="1"/>
          </p:cNvSpPr>
          <p:nvPr>
            <p:ph idx="1"/>
          </p:nvPr>
        </p:nvSpPr>
        <p:spPr/>
        <p:txBody>
          <a:bodyPr/>
          <a:lstStyle/>
          <a:p>
            <a:r>
              <a:rPr lang="en-GB" dirty="0" smtClean="0">
                <a:solidFill>
                  <a:schemeClr val="tx2"/>
                </a:solidFill>
              </a:rPr>
              <a:t>The walls of the DG building are able to withstand the impact of missiles. However, the steel doors are penetrated by a wooden missile. The probability of damage to exposed equipment (DG) in the DG building is calculated according to the following equation, presented above for EEFP.</a:t>
            </a:r>
            <a:endParaRPr lang="sk-SK" dirty="0" smtClean="0">
              <a:solidFill>
                <a:schemeClr val="tx2"/>
              </a:solidFill>
            </a:endParaRPr>
          </a:p>
          <a:p>
            <a:r>
              <a:rPr lang="en-GB" dirty="0" smtClean="0">
                <a:solidFill>
                  <a:schemeClr val="tx2"/>
                </a:solidFill>
              </a:rPr>
              <a:t> The steel doors are near ground level. MIP = 1.2E-9. The number of missiles is 155,000 . The total area of the steel doors on the DG building is 178.44 m².</a:t>
            </a:r>
            <a:br>
              <a:rPr lang="en-GB" dirty="0" smtClean="0">
                <a:solidFill>
                  <a:schemeClr val="tx2"/>
                </a:solidFill>
              </a:rPr>
            </a:br>
            <a:endParaRPr lang="sk-SK" dirty="0" smtClean="0">
              <a:solidFill>
                <a:schemeClr val="tx2"/>
              </a:solidFill>
            </a:endParaRPr>
          </a:p>
          <a:p>
            <a:pPr>
              <a:buNone/>
            </a:pPr>
            <a:r>
              <a:rPr lang="sk-SK" dirty="0" smtClean="0">
                <a:solidFill>
                  <a:schemeClr val="tx2"/>
                </a:solidFill>
              </a:rPr>
              <a:t>                     </a:t>
            </a:r>
            <a:r>
              <a:rPr lang="en-GB" dirty="0" smtClean="0">
                <a:solidFill>
                  <a:schemeClr val="tx2"/>
                </a:solidFill>
              </a:rPr>
              <a:t>EEFP1(F</a:t>
            </a:r>
            <a:r>
              <a:rPr lang="sk-SK" dirty="0" smtClean="0">
                <a:solidFill>
                  <a:schemeClr val="tx2"/>
                </a:solidFill>
              </a:rPr>
              <a:t>´</a:t>
            </a:r>
            <a:r>
              <a:rPr lang="en-GB" dirty="0" smtClean="0">
                <a:solidFill>
                  <a:schemeClr val="tx2"/>
                </a:solidFill>
              </a:rPr>
              <a:t>2</a:t>
            </a:r>
            <a:r>
              <a:rPr lang="en-GB" dirty="0" smtClean="0">
                <a:solidFill>
                  <a:schemeClr val="tx2"/>
                </a:solidFill>
              </a:rPr>
              <a:t>) = 1.2E-9 × 155,000 × 178.44 = 3.3E-2/tornado.</a:t>
            </a:r>
            <a:endParaRPr lang="sk-SK" dirty="0" smtClean="0">
              <a:solidFill>
                <a:schemeClr val="tx2"/>
              </a:solidFill>
            </a:endParaRPr>
          </a:p>
          <a:p>
            <a:endParaRPr lang="sk-SK" dirty="0" smtClean="0">
              <a:solidFill>
                <a:schemeClr val="tx2"/>
              </a:solidFill>
            </a:endParaRPr>
          </a:p>
          <a:p>
            <a:r>
              <a:rPr lang="en-GB" dirty="0" smtClean="0">
                <a:solidFill>
                  <a:schemeClr val="tx2"/>
                </a:solidFill>
              </a:rPr>
              <a:t>Potentially, all DGs will be lost, despite being separated. The doors to each cell can be breached. DGs are robust targets, but small missiles will enter the building through the openings and damage their support systems.</a:t>
            </a:r>
            <a:endParaRPr lang="sk-SK" dirty="0" smtClean="0">
              <a:solidFill>
                <a:schemeClr val="tx2"/>
              </a:solidFill>
            </a:endParaRPr>
          </a:p>
          <a:p>
            <a:pPr>
              <a:buNone/>
            </a:pPr>
            <a:endParaRPr lang="sk-SK"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24</a:t>
            </a:fld>
            <a:endParaRPr lang="sv-S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solidFill>
                  <a:schemeClr val="tx2"/>
                </a:solidFill>
              </a:rPr>
              <a:t>Results</a:t>
            </a:r>
            <a:endParaRPr lang="sk-SK" dirty="0">
              <a:solidFill>
                <a:schemeClr val="tx2"/>
              </a:solidFill>
            </a:endParaRPr>
          </a:p>
        </p:txBody>
      </p:sp>
      <p:sp>
        <p:nvSpPr>
          <p:cNvPr id="3" name="Zástupný symbol obsahu 2"/>
          <p:cNvSpPr>
            <a:spLocks noGrp="1"/>
          </p:cNvSpPr>
          <p:nvPr>
            <p:ph idx="1"/>
          </p:nvPr>
        </p:nvSpPr>
        <p:spPr/>
        <p:txBody>
          <a:bodyPr/>
          <a:lstStyle/>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25</a:t>
            </a:fld>
            <a:endParaRPr lang="sv-SE"/>
          </a:p>
        </p:txBody>
      </p:sp>
      <p:graphicFrame>
        <p:nvGraphicFramePr>
          <p:cNvPr id="168962" name="Object 2"/>
          <p:cNvGraphicFramePr>
            <a:graphicFrameLocks noChangeAspect="1"/>
          </p:cNvGraphicFramePr>
          <p:nvPr/>
        </p:nvGraphicFramePr>
        <p:xfrm>
          <a:off x="1651000" y="2522538"/>
          <a:ext cx="9890856" cy="3066702"/>
        </p:xfrm>
        <a:graphic>
          <a:graphicData uri="http://schemas.openxmlformats.org/presentationml/2006/ole">
            <p:oleObj spid="_x0000_s168962" name="Dokument" r:id="rId3" imgW="5841818" imgH="1810553" progId="Word.Documen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Conclusions</a:t>
            </a:r>
            <a:endParaRPr lang="en-US" dirty="0">
              <a:solidFill>
                <a:schemeClr val="tx2"/>
              </a:solidFill>
            </a:endParaRPr>
          </a:p>
        </p:txBody>
      </p:sp>
      <p:sp>
        <p:nvSpPr>
          <p:cNvPr id="3" name="Zástupný symbol obsahu 2"/>
          <p:cNvSpPr>
            <a:spLocks noGrp="1"/>
          </p:cNvSpPr>
          <p:nvPr>
            <p:ph idx="1"/>
          </p:nvPr>
        </p:nvSpPr>
        <p:spPr/>
        <p:txBody>
          <a:bodyPr/>
          <a:lstStyle/>
          <a:p>
            <a:r>
              <a:rPr lang="en-US" sz="2000" dirty="0" smtClean="0">
                <a:solidFill>
                  <a:schemeClr val="tx2"/>
                </a:solidFill>
              </a:rPr>
              <a:t>The DG building was presented as an illustrative example.</a:t>
            </a:r>
          </a:p>
          <a:p>
            <a:r>
              <a:rPr lang="en-US" sz="2000" dirty="0" smtClean="0">
                <a:solidFill>
                  <a:schemeClr val="tx2"/>
                </a:solidFill>
              </a:rPr>
              <a:t>Detailed analyses were </a:t>
            </a:r>
            <a:r>
              <a:rPr lang="en-US" sz="2000" dirty="0" smtClean="0">
                <a:solidFill>
                  <a:schemeClr val="tx2"/>
                </a:solidFill>
              </a:rPr>
              <a:t>performed </a:t>
            </a:r>
            <a:r>
              <a:rPr lang="en-US" sz="2000" dirty="0" smtClean="0">
                <a:solidFill>
                  <a:schemeClr val="tx2"/>
                </a:solidFill>
              </a:rPr>
              <a:t>for all buildings following </a:t>
            </a:r>
            <a:r>
              <a:rPr lang="en-US" sz="2000" dirty="0" smtClean="0">
                <a:solidFill>
                  <a:schemeClr val="tx2"/>
                </a:solidFill>
              </a:rPr>
              <a:t>the completed site </a:t>
            </a:r>
            <a:r>
              <a:rPr lang="en-US" sz="2000" dirty="0" err="1" smtClean="0">
                <a:solidFill>
                  <a:schemeClr val="tx2"/>
                </a:solidFill>
              </a:rPr>
              <a:t>walkdowns</a:t>
            </a:r>
            <a:r>
              <a:rPr lang="en-US" sz="2000" dirty="0" smtClean="0">
                <a:solidFill>
                  <a:schemeClr val="tx2"/>
                </a:solidFill>
              </a:rPr>
              <a:t>, evaluation of the </a:t>
            </a:r>
            <a:r>
              <a:rPr lang="en-US" sz="2000" dirty="0" err="1" smtClean="0">
                <a:solidFill>
                  <a:schemeClr val="tx2"/>
                </a:solidFill>
              </a:rPr>
              <a:t>walkdown</a:t>
            </a:r>
            <a:r>
              <a:rPr lang="en-US" sz="2000" dirty="0" smtClean="0">
                <a:solidFill>
                  <a:schemeClr val="tx2"/>
                </a:solidFill>
              </a:rPr>
              <a:t> findings, and completion of all deterministic and probabilistic calculations. </a:t>
            </a:r>
            <a:endParaRPr lang="en-US" sz="2000" dirty="0" smtClean="0">
              <a:solidFill>
                <a:schemeClr val="tx2"/>
              </a:solidFill>
            </a:endParaRPr>
          </a:p>
          <a:p>
            <a:r>
              <a:rPr lang="en-US" sz="2000" dirty="0" smtClean="0">
                <a:solidFill>
                  <a:schemeClr val="tx2"/>
                </a:solidFill>
              </a:rPr>
              <a:t>The </a:t>
            </a:r>
            <a:r>
              <a:rPr lang="en-US" sz="2000" dirty="0" smtClean="0">
                <a:solidFill>
                  <a:schemeClr val="tx2"/>
                </a:solidFill>
              </a:rPr>
              <a:t>results </a:t>
            </a:r>
            <a:r>
              <a:rPr lang="en-US" sz="2000" dirty="0" smtClean="0">
                <a:solidFill>
                  <a:schemeClr val="tx2"/>
                </a:solidFill>
              </a:rPr>
              <a:t>were </a:t>
            </a:r>
            <a:r>
              <a:rPr lang="en-US" sz="2000" dirty="0" smtClean="0">
                <a:solidFill>
                  <a:schemeClr val="tx2"/>
                </a:solidFill>
              </a:rPr>
              <a:t>subject to sensitivity analyses. </a:t>
            </a:r>
            <a:endParaRPr lang="en-US" sz="2000" dirty="0" smtClean="0">
              <a:solidFill>
                <a:schemeClr val="tx2"/>
              </a:solidFill>
            </a:endParaRPr>
          </a:p>
          <a:p>
            <a:r>
              <a:rPr lang="en-US" sz="2000" dirty="0" smtClean="0">
                <a:solidFill>
                  <a:schemeClr val="tx2"/>
                </a:solidFill>
              </a:rPr>
              <a:t>Safety measures were </a:t>
            </a:r>
            <a:r>
              <a:rPr lang="en-US" sz="2000" dirty="0" smtClean="0">
                <a:solidFill>
                  <a:schemeClr val="tx2"/>
                </a:solidFill>
              </a:rPr>
              <a:t>proposed to increase the tornado resistance for the nuclear units of the Slovak NPPs.</a:t>
            </a:r>
            <a:endParaRPr lang="sk-SK" sz="2000" dirty="0" smtClean="0">
              <a:solidFill>
                <a:schemeClr val="tx2"/>
              </a:solidFill>
            </a:endParaRPr>
          </a:p>
          <a:p>
            <a:endParaRPr lang="en-US"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26</a:t>
            </a:fld>
            <a:endParaRPr lang="sv-S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dirty="0" smtClean="0"/>
          </a:p>
          <a:p>
            <a:pPr>
              <a:buNone/>
            </a:pPr>
            <a:endParaRPr lang="sk-SK" sz="2800" b="1" dirty="0" smtClean="0">
              <a:solidFill>
                <a:schemeClr val="tx2"/>
              </a:solidFill>
            </a:endParaRPr>
          </a:p>
          <a:p>
            <a:pPr>
              <a:buNone/>
            </a:pPr>
            <a:endParaRPr lang="sk-SK" sz="2800" b="1" dirty="0" smtClean="0">
              <a:solidFill>
                <a:schemeClr val="tx2"/>
              </a:solidFill>
            </a:endParaRPr>
          </a:p>
          <a:p>
            <a:pPr>
              <a:buNone/>
            </a:pPr>
            <a:r>
              <a:rPr lang="sk-SK" sz="2800" b="1" dirty="0" smtClean="0">
                <a:solidFill>
                  <a:schemeClr val="tx2"/>
                </a:solidFill>
              </a:rPr>
              <a:t>           </a:t>
            </a:r>
            <a:r>
              <a:rPr lang="en-US" sz="2800" b="1" dirty="0" smtClean="0">
                <a:solidFill>
                  <a:schemeClr val="tx2"/>
                </a:solidFill>
              </a:rPr>
              <a:t>Thank you for your attention ! </a:t>
            </a:r>
            <a:endParaRPr lang="sk-SK" sz="2800"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27</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7238" y="764704"/>
            <a:ext cx="7634287" cy="817563"/>
          </a:xfrm>
        </p:spPr>
        <p:txBody>
          <a:bodyPr/>
          <a:lstStyle/>
          <a:p>
            <a:r>
              <a:rPr lang="en-US" dirty="0" smtClean="0">
                <a:solidFill>
                  <a:schemeClr val="tx2"/>
                </a:solidFill>
              </a:rPr>
              <a:t>Introduction</a:t>
            </a:r>
            <a:endParaRPr lang="en-US" dirty="0">
              <a:solidFill>
                <a:schemeClr val="tx2"/>
              </a:solidFill>
            </a:endParaRPr>
          </a:p>
        </p:txBody>
      </p:sp>
      <p:sp>
        <p:nvSpPr>
          <p:cNvPr id="3" name="Zástupný symbol obsahu 2"/>
          <p:cNvSpPr>
            <a:spLocks noGrp="1"/>
          </p:cNvSpPr>
          <p:nvPr>
            <p:ph idx="1"/>
          </p:nvPr>
        </p:nvSpPr>
        <p:spPr/>
        <p:txBody>
          <a:bodyPr/>
          <a:lstStyle/>
          <a:p>
            <a:r>
              <a:rPr lang="en-US" sz="2000" dirty="0" smtClean="0">
                <a:solidFill>
                  <a:schemeClr val="tx2"/>
                </a:solidFill>
              </a:rPr>
              <a:t>A tornado is an extreme form of a storm with the most intense wind speeds. </a:t>
            </a:r>
          </a:p>
          <a:p>
            <a:r>
              <a:rPr lang="en-US" sz="2000" dirty="0" smtClean="0">
                <a:solidFill>
                  <a:schemeClr val="tx2"/>
                </a:solidFill>
              </a:rPr>
              <a:t>However, the probability of its occurrence in Slovakia is low compared to other extreme weather conditions. </a:t>
            </a:r>
          </a:p>
          <a:p>
            <a:r>
              <a:rPr lang="en-US" sz="2000" dirty="0" smtClean="0">
                <a:solidFill>
                  <a:schemeClr val="tx2"/>
                </a:solidFill>
              </a:rPr>
              <a:t>The costs of designing and constructing structures resistant to the effects of tornadoes are significantly higher than the expected losses associated with the risk of a tornado.</a:t>
            </a:r>
          </a:p>
          <a:p>
            <a:r>
              <a:rPr lang="en-US" sz="2000" dirty="0" smtClean="0">
                <a:solidFill>
                  <a:schemeClr val="tx2"/>
                </a:solidFill>
              </a:rPr>
              <a:t>The consequences of structural failure due to tornadoes would be particularly severe in the case of nuclear power plants.</a:t>
            </a:r>
          </a:p>
          <a:p>
            <a:r>
              <a:rPr lang="en-US" sz="2000" dirty="0" smtClean="0">
                <a:solidFill>
                  <a:schemeClr val="tx2"/>
                </a:solidFill>
              </a:rPr>
              <a:t>Therefore, the </a:t>
            </a:r>
            <a:r>
              <a:rPr lang="en-US" sz="2000" dirty="0" smtClean="0">
                <a:solidFill>
                  <a:srgbClr val="FF0000"/>
                </a:solidFill>
              </a:rPr>
              <a:t>tornado resistance must be demonstrated.</a:t>
            </a:r>
            <a:endParaRPr lang="sk-SK" sz="2000" dirty="0" smtClean="0">
              <a:solidFill>
                <a:srgbClr val="FF0000"/>
              </a:solidFill>
            </a:endParaRPr>
          </a:p>
          <a:p>
            <a:endParaRPr lang="sk-SK" sz="2000" dirty="0" smtClean="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3</a:t>
            </a:fld>
            <a:endParaRPr lang="sv-S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Introduction</a:t>
            </a:r>
            <a:endParaRPr lang="sk-SK" dirty="0"/>
          </a:p>
        </p:txBody>
      </p:sp>
      <p:sp>
        <p:nvSpPr>
          <p:cNvPr id="3" name="Zástupný symbol obsahu 2"/>
          <p:cNvSpPr>
            <a:spLocks noGrp="1"/>
          </p:cNvSpPr>
          <p:nvPr>
            <p:ph idx="1"/>
          </p:nvPr>
        </p:nvSpPr>
        <p:spPr/>
        <p:txBody>
          <a:bodyPr/>
          <a:lstStyle/>
          <a:p>
            <a:r>
              <a:rPr lang="en-US" dirty="0" smtClean="0">
                <a:solidFill>
                  <a:schemeClr val="tx2"/>
                </a:solidFill>
              </a:rPr>
              <a:t>The effects of a tornado can be divided into three groups:</a:t>
            </a:r>
            <a:endParaRPr lang="sk-SK" dirty="0" smtClean="0">
              <a:solidFill>
                <a:schemeClr val="tx2"/>
              </a:solidFill>
            </a:endParaRPr>
          </a:p>
          <a:p>
            <a:pPr lvl="1" hangingPunct="0"/>
            <a:r>
              <a:rPr lang="en-US" dirty="0" smtClean="0">
                <a:solidFill>
                  <a:srgbClr val="FF0000"/>
                </a:solidFill>
              </a:rPr>
              <a:t>wind pressure </a:t>
            </a:r>
            <a:r>
              <a:rPr lang="en-US" dirty="0" smtClean="0">
                <a:solidFill>
                  <a:schemeClr val="tx2"/>
                </a:solidFill>
              </a:rPr>
              <a:t>caused by the direct aerodynamic effect of airflow (extreme wind speed) on the structure,</a:t>
            </a:r>
            <a:endParaRPr lang="sk-SK" dirty="0" smtClean="0">
              <a:solidFill>
                <a:schemeClr val="tx2"/>
              </a:solidFill>
            </a:endParaRPr>
          </a:p>
          <a:p>
            <a:pPr lvl="1" hangingPunct="0"/>
            <a:r>
              <a:rPr lang="en-US" dirty="0" smtClean="0">
                <a:solidFill>
                  <a:srgbClr val="FF0000"/>
                </a:solidFill>
              </a:rPr>
              <a:t>effects of changes in atmospheric pressure</a:t>
            </a:r>
            <a:r>
              <a:rPr lang="en-US" dirty="0" smtClean="0">
                <a:solidFill>
                  <a:schemeClr val="tx2"/>
                </a:solidFill>
              </a:rPr>
              <a:t>, and</a:t>
            </a:r>
            <a:endParaRPr lang="sk-SK" dirty="0" smtClean="0">
              <a:solidFill>
                <a:schemeClr val="tx2"/>
              </a:solidFill>
            </a:endParaRPr>
          </a:p>
          <a:p>
            <a:pPr lvl="1" hangingPunct="0"/>
            <a:r>
              <a:rPr lang="en-US" dirty="0" smtClean="0">
                <a:solidFill>
                  <a:srgbClr val="FF0000"/>
                </a:solidFill>
              </a:rPr>
              <a:t>impact forces caused by missiles </a:t>
            </a:r>
            <a:r>
              <a:rPr lang="en-US" dirty="0" smtClean="0">
                <a:solidFill>
                  <a:schemeClr val="tx2"/>
                </a:solidFill>
              </a:rPr>
              <a:t>(projectiles) carried by the tornado.</a:t>
            </a:r>
            <a:endParaRPr lang="sk-SK" dirty="0" smtClean="0">
              <a:solidFill>
                <a:schemeClr val="tx2"/>
              </a:solidFill>
            </a:endParaRPr>
          </a:p>
          <a:p>
            <a:r>
              <a:rPr lang="en-US" b="1" dirty="0" smtClean="0">
                <a:solidFill>
                  <a:srgbClr val="FF0000"/>
                </a:solidFill>
              </a:rPr>
              <a:t>Extreme wind speeds </a:t>
            </a:r>
            <a:r>
              <a:rPr lang="en-US" dirty="0" smtClean="0">
                <a:solidFill>
                  <a:schemeClr val="tx2"/>
                </a:solidFill>
              </a:rPr>
              <a:t>can cause mechanical damage to buildings and failure of safety systems. </a:t>
            </a:r>
          </a:p>
          <a:p>
            <a:r>
              <a:rPr lang="en-US" b="1" dirty="0" smtClean="0">
                <a:solidFill>
                  <a:srgbClr val="FF0000"/>
                </a:solidFill>
              </a:rPr>
              <a:t>Pressure changes </a:t>
            </a:r>
            <a:r>
              <a:rPr lang="en-US" dirty="0" smtClean="0">
                <a:solidFill>
                  <a:schemeClr val="tx2"/>
                </a:solidFill>
              </a:rPr>
              <a:t>(sudden drops and increases in atmospheric pressure) </a:t>
            </a:r>
            <a:r>
              <a:rPr lang="en-US" dirty="0" smtClean="0">
                <a:solidFill>
                  <a:srgbClr val="FF0000"/>
                </a:solidFill>
              </a:rPr>
              <a:t>can affect the structural integrity of buildings and lead to damage to building seals</a:t>
            </a:r>
            <a:r>
              <a:rPr lang="en-US" dirty="0" smtClean="0">
                <a:solidFill>
                  <a:schemeClr val="tx2"/>
                </a:solidFill>
              </a:rPr>
              <a:t>. These effects of tornadoes on the J. </a:t>
            </a:r>
            <a:r>
              <a:rPr lang="en-US" dirty="0" err="1" smtClean="0">
                <a:solidFill>
                  <a:schemeClr val="tx2"/>
                </a:solidFill>
              </a:rPr>
              <a:t>Bohunice</a:t>
            </a:r>
            <a:r>
              <a:rPr lang="en-US" dirty="0" smtClean="0">
                <a:solidFill>
                  <a:schemeClr val="tx2"/>
                </a:solidFill>
              </a:rPr>
              <a:t> and Mochovce NPP sites are covered by the effects of direct extreme wind in the stability analyses of structures. Therefore, they will not be the subject of analysis according to missiles impacts.</a:t>
            </a:r>
          </a:p>
          <a:p>
            <a:r>
              <a:rPr lang="en-US" dirty="0" smtClean="0">
                <a:solidFill>
                  <a:srgbClr val="FF0000"/>
                </a:solidFill>
              </a:rPr>
              <a:t>The </a:t>
            </a:r>
            <a:r>
              <a:rPr lang="en-US" dirty="0" smtClean="0">
                <a:solidFill>
                  <a:srgbClr val="FF0000"/>
                </a:solidFill>
              </a:rPr>
              <a:t>presentation </a:t>
            </a:r>
            <a:r>
              <a:rPr lang="en-US" dirty="0" smtClean="0">
                <a:solidFill>
                  <a:srgbClr val="FF0000"/>
                </a:solidFill>
              </a:rPr>
              <a:t>is dedicated to the identification and analysis of the impact of missiles caused by tornadoes</a:t>
            </a:r>
            <a:r>
              <a:rPr lang="en-US" dirty="0" smtClean="0">
                <a:solidFill>
                  <a:schemeClr val="tx2"/>
                </a:solidFill>
              </a:rPr>
              <a:t>.</a:t>
            </a:r>
            <a:endParaRPr lang="sk-SK" dirty="0" smtClean="0">
              <a:solidFill>
                <a:schemeClr val="tx2"/>
              </a:solidFill>
            </a:endParaRPr>
          </a:p>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4</a:t>
            </a:fld>
            <a:endParaRPr lang="sv-S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Introduction</a:t>
            </a:r>
          </a:p>
        </p:txBody>
      </p:sp>
      <p:sp>
        <p:nvSpPr>
          <p:cNvPr id="3" name="Zástupný symbol obsahu 2"/>
          <p:cNvSpPr>
            <a:spLocks noGrp="1"/>
          </p:cNvSpPr>
          <p:nvPr>
            <p:ph idx="1"/>
          </p:nvPr>
        </p:nvSpPr>
        <p:spPr>
          <a:xfrm>
            <a:off x="757238" y="1722439"/>
            <a:ext cx="7634287" cy="2354634"/>
          </a:xfrm>
        </p:spPr>
        <p:txBody>
          <a:bodyPr/>
          <a:lstStyle/>
          <a:p>
            <a:r>
              <a:rPr lang="en-US" sz="2000" dirty="0" smtClean="0">
                <a:solidFill>
                  <a:schemeClr val="tx2"/>
                </a:solidFill>
              </a:rPr>
              <a:t>There are no national or European standards available for assessing the resistance of structures to loads caused by tornado missiles in ordinary civil and industrial buildings. </a:t>
            </a:r>
          </a:p>
          <a:p>
            <a:r>
              <a:rPr lang="en-US" sz="2000" dirty="0" smtClean="0">
                <a:solidFill>
                  <a:srgbClr val="FF0000"/>
                </a:solidFill>
              </a:rPr>
              <a:t>The EUROCODES system of design standards does not include loads caused by tornado missiles. </a:t>
            </a:r>
          </a:p>
          <a:p>
            <a:r>
              <a:rPr lang="en-US" sz="2000" dirty="0" smtClean="0">
                <a:solidFill>
                  <a:schemeClr val="tx2"/>
                </a:solidFill>
              </a:rPr>
              <a:t>Europe is a region with a relatively low occurrence of destructive tornadoes. Although tornadoes of higher intensity on the Fujita scale do occur, they have a very low frequency of occurrence.</a:t>
            </a:r>
          </a:p>
          <a:p>
            <a:r>
              <a:rPr lang="en-US" sz="2000" dirty="0" smtClean="0">
                <a:solidFill>
                  <a:srgbClr val="FF0000"/>
                </a:solidFill>
              </a:rPr>
              <a:t>For nuclear power plants, where the effects of tornadoes must be evaluated, it is necessary </a:t>
            </a:r>
            <a:r>
              <a:rPr lang="en-US" sz="2000" u="sng" dirty="0" smtClean="0">
                <a:solidFill>
                  <a:srgbClr val="FF0000"/>
                </a:solidFill>
              </a:rPr>
              <a:t>to follow foreign guidelines and standards, mostly from the USA</a:t>
            </a:r>
            <a:r>
              <a:rPr lang="en-US" sz="2000" dirty="0" smtClean="0">
                <a:solidFill>
                  <a:schemeClr val="tx2"/>
                </a:solidFill>
              </a:rPr>
              <a:t>. </a:t>
            </a: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5</a:t>
            </a:fld>
            <a:endParaRPr lang="sv-S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The missiles risk analysis method</a:t>
            </a:r>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6</a:t>
            </a:fld>
            <a:endParaRPr lang="sv-SE"/>
          </a:p>
        </p:txBody>
      </p:sp>
      <p:sp>
        <p:nvSpPr>
          <p:cNvPr id="7" name="Zástupný symbol obsahu 6"/>
          <p:cNvSpPr>
            <a:spLocks noGrp="1"/>
          </p:cNvSpPr>
          <p:nvPr>
            <p:ph idx="1"/>
          </p:nvPr>
        </p:nvSpPr>
        <p:spPr/>
        <p:txBody>
          <a:bodyPr/>
          <a:lstStyle/>
          <a:p>
            <a:r>
              <a:rPr lang="en-GB" sz="2000" dirty="0" smtClean="0">
                <a:solidFill>
                  <a:schemeClr val="tx2"/>
                </a:solidFill>
              </a:rPr>
              <a:t>The method enables a conservative assessment of the risk posed by missiles generated by a tornado to NPP operations. The method consists of two key approaches: </a:t>
            </a:r>
            <a:endParaRPr lang="sk-SK" sz="2000" dirty="0" smtClean="0">
              <a:solidFill>
                <a:schemeClr val="tx2"/>
              </a:solidFill>
            </a:endParaRPr>
          </a:p>
          <a:p>
            <a:pPr lvl="1"/>
            <a:r>
              <a:rPr lang="en-GB" sz="2000" dirty="0" smtClean="0">
                <a:solidFill>
                  <a:schemeClr val="tx2"/>
                </a:solidFill>
              </a:rPr>
              <a:t> </a:t>
            </a:r>
            <a:r>
              <a:rPr lang="en-GB" sz="2000" dirty="0" smtClean="0">
                <a:solidFill>
                  <a:srgbClr val="FF0000"/>
                </a:solidFill>
              </a:rPr>
              <a:t>a deterministic approach </a:t>
            </a:r>
            <a:r>
              <a:rPr lang="en-GB" sz="2000" dirty="0" smtClean="0">
                <a:solidFill>
                  <a:schemeClr val="tx2"/>
                </a:solidFill>
              </a:rPr>
              <a:t>to support determination of the probability that SSCs will be struck and damaged by a missile generated by a tornado, and</a:t>
            </a:r>
            <a:endParaRPr lang="sk-SK" sz="2000" dirty="0" smtClean="0">
              <a:solidFill>
                <a:schemeClr val="tx2"/>
              </a:solidFill>
            </a:endParaRPr>
          </a:p>
          <a:p>
            <a:pPr lvl="1" hangingPunct="0"/>
            <a:r>
              <a:rPr lang="en-GB" sz="2000" dirty="0" smtClean="0">
                <a:solidFill>
                  <a:srgbClr val="FF0000"/>
                </a:solidFill>
              </a:rPr>
              <a:t>a probabilistic approach </a:t>
            </a:r>
            <a:r>
              <a:rPr lang="en-GB" sz="2000" dirty="0" smtClean="0">
                <a:solidFill>
                  <a:schemeClr val="tx2"/>
                </a:solidFill>
              </a:rPr>
              <a:t>to assess the impact of SSC damage by a missile on the core damage frequency and the frequency of large early releases of radioactivity into the environment. </a:t>
            </a:r>
            <a:endParaRPr lang="sk-SK" sz="2000" dirty="0" smtClean="0">
              <a:solidFill>
                <a:schemeClr val="tx2"/>
              </a:solidFill>
            </a:endParaRPr>
          </a:p>
          <a:p>
            <a:pPr lvl="1"/>
            <a:endParaRPr lang="sk-SK"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solidFill>
                  <a:schemeClr val="tx2"/>
                </a:solidFill>
              </a:rPr>
              <a:t>The missiles risk analysis method</a:t>
            </a:r>
            <a:endParaRPr lang="en-US" sz="2400" dirty="0">
              <a:solidFill>
                <a:schemeClr val="tx2"/>
              </a:solidFill>
            </a:endParaRPr>
          </a:p>
        </p:txBody>
      </p:sp>
      <p:sp>
        <p:nvSpPr>
          <p:cNvPr id="3" name="Zástupný symbol obsahu 2"/>
          <p:cNvSpPr>
            <a:spLocks noGrp="1"/>
          </p:cNvSpPr>
          <p:nvPr>
            <p:ph idx="1"/>
          </p:nvPr>
        </p:nvSpPr>
        <p:spPr/>
        <p:txBody>
          <a:bodyPr/>
          <a:lstStyle/>
          <a:p>
            <a:r>
              <a:rPr lang="en-US" sz="2000" i="1" dirty="0" smtClean="0">
                <a:solidFill>
                  <a:srgbClr val="FF0000"/>
                </a:solidFill>
              </a:rPr>
              <a:t>Tornado Missile Risk Evaluator (TMRE) Industry Guidelines Document, </a:t>
            </a:r>
            <a:r>
              <a:rPr lang="en-US" sz="2000" dirty="0" smtClean="0">
                <a:solidFill>
                  <a:srgbClr val="FF0000"/>
                </a:solidFill>
              </a:rPr>
              <a:t>NEI Technical Report, September 2017</a:t>
            </a:r>
            <a:endParaRPr lang="sk-SK" sz="2000" dirty="0" smtClean="0">
              <a:solidFill>
                <a:srgbClr val="FF0000"/>
              </a:solidFill>
            </a:endParaRPr>
          </a:p>
          <a:p>
            <a:r>
              <a:rPr lang="en-GB" sz="2000" dirty="0" smtClean="0">
                <a:solidFill>
                  <a:schemeClr val="tx2"/>
                </a:solidFill>
              </a:rPr>
              <a:t>The analysis method has the following main steps:</a:t>
            </a:r>
            <a:endParaRPr lang="sk-SK" sz="2000" dirty="0" smtClean="0">
              <a:solidFill>
                <a:schemeClr val="tx2"/>
              </a:solidFill>
            </a:endParaRPr>
          </a:p>
          <a:p>
            <a:pPr lvl="1"/>
            <a:r>
              <a:rPr lang="en-GB" dirty="0" smtClean="0">
                <a:solidFill>
                  <a:srgbClr val="FF0000"/>
                </a:solidFill>
              </a:rPr>
              <a:t>Site </a:t>
            </a:r>
            <a:r>
              <a:rPr lang="en-GB" dirty="0" err="1" smtClean="0">
                <a:solidFill>
                  <a:srgbClr val="FF0000"/>
                </a:solidFill>
              </a:rPr>
              <a:t>walkdowns</a:t>
            </a:r>
            <a:r>
              <a:rPr lang="en-GB" dirty="0" smtClean="0">
                <a:solidFill>
                  <a:srgbClr val="FF0000"/>
                </a:solidFill>
              </a:rPr>
              <a:t> </a:t>
            </a:r>
            <a:r>
              <a:rPr lang="en-GB" dirty="0" smtClean="0">
                <a:solidFill>
                  <a:schemeClr val="tx2"/>
                </a:solidFill>
              </a:rPr>
              <a:t>to gather relevant information regarding safety related SSCs that are not protected against tornado-generated missiles and the characteristics of the missiles.</a:t>
            </a:r>
            <a:endParaRPr lang="sk-SK" dirty="0" smtClean="0">
              <a:solidFill>
                <a:schemeClr val="tx2"/>
              </a:solidFill>
            </a:endParaRPr>
          </a:p>
          <a:p>
            <a:pPr lvl="1" hangingPunct="0"/>
            <a:r>
              <a:rPr lang="en-GB" dirty="0" smtClean="0">
                <a:solidFill>
                  <a:srgbClr val="FF0000"/>
                </a:solidFill>
              </a:rPr>
              <a:t>Deterministic modelling of barriers</a:t>
            </a:r>
            <a:r>
              <a:rPr lang="en-GB" dirty="0" smtClean="0">
                <a:solidFill>
                  <a:schemeClr val="tx2"/>
                </a:solidFill>
              </a:rPr>
              <a:t>. </a:t>
            </a:r>
          </a:p>
          <a:p>
            <a:pPr lvl="1" hangingPunct="0"/>
            <a:r>
              <a:rPr lang="en-GB" dirty="0" smtClean="0">
                <a:solidFill>
                  <a:schemeClr val="tx2"/>
                </a:solidFill>
              </a:rPr>
              <a:t>Calculation of the failure probability of exposed SSCs critical to NPP safety using </a:t>
            </a:r>
            <a:r>
              <a:rPr lang="en-GB" dirty="0" smtClean="0">
                <a:solidFill>
                  <a:srgbClr val="FF0000"/>
                </a:solidFill>
              </a:rPr>
              <a:t>Exposed Equipment Failure Probability </a:t>
            </a:r>
            <a:r>
              <a:rPr lang="en-GB" dirty="0" smtClean="0">
                <a:solidFill>
                  <a:schemeClr val="tx2"/>
                </a:solidFill>
              </a:rPr>
              <a:t>(EEFP).</a:t>
            </a:r>
          </a:p>
          <a:p>
            <a:pPr lvl="1" hangingPunct="0"/>
            <a:r>
              <a:rPr lang="en-GB" dirty="0" smtClean="0">
                <a:solidFill>
                  <a:schemeClr val="tx2"/>
                </a:solidFill>
              </a:rPr>
              <a:t>This calculation takes into account the number of missiles that damage SSCs, the exposed area of the SSC, and the </a:t>
            </a:r>
            <a:r>
              <a:rPr lang="en-GB" dirty="0" smtClean="0">
                <a:solidFill>
                  <a:srgbClr val="FF0000"/>
                </a:solidFill>
              </a:rPr>
              <a:t>Missile Impact Parameter </a:t>
            </a:r>
            <a:r>
              <a:rPr lang="en-GB" dirty="0" smtClean="0">
                <a:solidFill>
                  <a:schemeClr val="tx2"/>
                </a:solidFill>
              </a:rPr>
              <a:t>(MIP), which relates to the probability of a missile hitting a target based on tornado intensity. If a damaging missile strikes an exposed SSC with sufficient force, it is assumed that the SSC will fail.</a:t>
            </a:r>
            <a:endParaRPr lang="sk-SK" dirty="0" smtClean="0">
              <a:solidFill>
                <a:schemeClr val="tx2"/>
              </a:solidFill>
            </a:endParaRPr>
          </a:p>
          <a:p>
            <a:pPr lvl="1" hangingPunct="0"/>
            <a:r>
              <a:rPr lang="en-GB" dirty="0" smtClean="0">
                <a:solidFill>
                  <a:srgbClr val="FF0000"/>
                </a:solidFill>
              </a:rPr>
              <a:t>Calculation of the increase in the  core damage frequency</a:t>
            </a:r>
            <a:r>
              <a:rPr lang="en-GB" dirty="0" smtClean="0">
                <a:solidFill>
                  <a:schemeClr val="tx2"/>
                </a:solidFill>
              </a:rPr>
              <a:t> (ΔCDF), the fuel damage frequency in the spent fuel storage pool (ΔFDF), and the large early release frequency (ΔLERF). Assessment of the protective measures</a:t>
            </a:r>
            <a:r>
              <a:rPr lang="en-GB" sz="2000" dirty="0" smtClean="0">
                <a:solidFill>
                  <a:schemeClr val="tx2"/>
                </a:solidFill>
              </a:rPr>
              <a:t>.</a:t>
            </a:r>
            <a:endParaRPr lang="sk-SK" sz="2000" dirty="0" smtClean="0">
              <a:solidFill>
                <a:schemeClr val="tx2"/>
              </a:solidFill>
            </a:endParaRPr>
          </a:p>
          <a:p>
            <a:pPr>
              <a:buNone/>
            </a:pPr>
            <a:endParaRPr lang="sk-SK" sz="2000" dirty="0" smtClean="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7</a:t>
            </a:fld>
            <a:endParaRPr lang="sv-S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Site </a:t>
            </a:r>
            <a:r>
              <a:rPr lang="en-US" dirty="0" err="1" smtClean="0">
                <a:solidFill>
                  <a:schemeClr val="tx2"/>
                </a:solidFill>
              </a:rPr>
              <a:t>walkdowns</a:t>
            </a:r>
            <a:endParaRPr lang="sk-SK" dirty="0">
              <a:solidFill>
                <a:schemeClr val="tx2"/>
              </a:solidFill>
            </a:endParaRPr>
          </a:p>
        </p:txBody>
      </p:sp>
      <p:sp>
        <p:nvSpPr>
          <p:cNvPr id="3" name="Zástupný symbol obsahu 2"/>
          <p:cNvSpPr>
            <a:spLocks noGrp="1"/>
          </p:cNvSpPr>
          <p:nvPr>
            <p:ph idx="1"/>
          </p:nvPr>
        </p:nvSpPr>
        <p:spPr/>
        <p:txBody>
          <a:bodyPr/>
          <a:lstStyle/>
          <a:p>
            <a:r>
              <a:rPr lang="en-GB" sz="2000" dirty="0" smtClean="0">
                <a:solidFill>
                  <a:schemeClr val="tx2"/>
                </a:solidFill>
              </a:rPr>
              <a:t>The </a:t>
            </a:r>
            <a:r>
              <a:rPr lang="en-GB" sz="2000" dirty="0" err="1" smtClean="0">
                <a:solidFill>
                  <a:schemeClr val="tx2"/>
                </a:solidFill>
              </a:rPr>
              <a:t>walkdowns</a:t>
            </a:r>
            <a:r>
              <a:rPr lang="en-GB" sz="2000" dirty="0" smtClean="0">
                <a:solidFill>
                  <a:schemeClr val="tx2"/>
                </a:solidFill>
              </a:rPr>
              <a:t> are conducted to collect data related to sensitive, non-compliant, and safety related SSCs, and to identify any other SSCs that are not protected against tornadoes or missiles. </a:t>
            </a:r>
          </a:p>
          <a:p>
            <a:r>
              <a:rPr lang="en-GB" sz="2000" dirty="0" smtClean="0">
                <a:solidFill>
                  <a:schemeClr val="tx2"/>
                </a:solidFill>
              </a:rPr>
              <a:t>In addition, the inspection is conducted to determine the inventory of missiles used in EEFP calculations.</a:t>
            </a:r>
            <a:endParaRPr lang="sk-SK" sz="2000" dirty="0" smtClean="0">
              <a:solidFill>
                <a:schemeClr val="tx2"/>
              </a:solidFill>
            </a:endParaRPr>
          </a:p>
          <a:p>
            <a:r>
              <a:rPr lang="en-US" sz="2000" dirty="0" smtClean="0">
                <a:solidFill>
                  <a:schemeClr val="tx2"/>
                </a:solidFill>
              </a:rPr>
              <a:t>Main </a:t>
            </a:r>
            <a:r>
              <a:rPr lang="en-US" sz="2000" dirty="0" smtClean="0">
                <a:solidFill>
                  <a:schemeClr val="tx2"/>
                </a:solidFill>
              </a:rPr>
              <a:t>steps:</a:t>
            </a:r>
          </a:p>
          <a:p>
            <a:pPr lvl="1"/>
            <a:r>
              <a:rPr lang="en-US" sz="2000" dirty="0" smtClean="0">
                <a:solidFill>
                  <a:srgbClr val="FF0000"/>
                </a:solidFill>
              </a:rPr>
              <a:t>Pre-</a:t>
            </a:r>
            <a:r>
              <a:rPr lang="en-US" sz="2000" dirty="0" err="1" smtClean="0">
                <a:solidFill>
                  <a:srgbClr val="FF0000"/>
                </a:solidFill>
              </a:rPr>
              <a:t>walkdown</a:t>
            </a:r>
            <a:r>
              <a:rPr lang="en-US" sz="2000" dirty="0" smtClean="0">
                <a:solidFill>
                  <a:srgbClr val="FF0000"/>
                </a:solidFill>
              </a:rPr>
              <a:t> activities</a:t>
            </a:r>
          </a:p>
          <a:p>
            <a:pPr lvl="1"/>
            <a:r>
              <a:rPr lang="en-US" sz="2000" dirty="0" err="1" smtClean="0">
                <a:solidFill>
                  <a:srgbClr val="FF0000"/>
                </a:solidFill>
              </a:rPr>
              <a:t>Walkdown</a:t>
            </a:r>
            <a:r>
              <a:rPr lang="en-US" sz="2000" dirty="0" smtClean="0">
                <a:solidFill>
                  <a:srgbClr val="FF0000"/>
                </a:solidFill>
              </a:rPr>
              <a:t> of vulnerable SSCs</a:t>
            </a:r>
          </a:p>
          <a:p>
            <a:pPr lvl="1"/>
            <a:r>
              <a:rPr lang="en-US" sz="2000" dirty="0" err="1" smtClean="0">
                <a:solidFill>
                  <a:srgbClr val="FF0000"/>
                </a:solidFill>
              </a:rPr>
              <a:t>Walkdown</a:t>
            </a:r>
            <a:r>
              <a:rPr lang="en-US" sz="2000" dirty="0" smtClean="0">
                <a:solidFill>
                  <a:srgbClr val="FF0000"/>
                </a:solidFill>
              </a:rPr>
              <a:t> of missiles</a:t>
            </a:r>
          </a:p>
          <a:p>
            <a:pPr>
              <a:buNone/>
            </a:pPr>
            <a:endParaRPr lang="sk-SK" sz="2000" dirty="0" smtClean="0">
              <a:solidFill>
                <a:schemeClr val="tx2"/>
              </a:solidFill>
            </a:endParaRPr>
          </a:p>
          <a:p>
            <a:endParaRPr lang="sk-SK" sz="2000" dirty="0">
              <a:solidFill>
                <a:schemeClr val="tx2"/>
              </a:solidFill>
            </a:endParaRPr>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8</a:t>
            </a:fld>
            <a:endParaRPr lang="sv-S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2"/>
                </a:solidFill>
              </a:rPr>
              <a:t>Frequency of tornados in the </a:t>
            </a:r>
            <a:r>
              <a:rPr lang="en-US" dirty="0" err="1" smtClean="0">
                <a:solidFill>
                  <a:schemeClr val="tx2"/>
                </a:solidFill>
              </a:rPr>
              <a:t>vicinty</a:t>
            </a:r>
            <a:r>
              <a:rPr lang="en-US" dirty="0" smtClean="0">
                <a:solidFill>
                  <a:schemeClr val="tx2"/>
                </a:solidFill>
              </a:rPr>
              <a:t> of the plant</a:t>
            </a:r>
            <a:endParaRPr lang="en-US" dirty="0">
              <a:solidFill>
                <a:schemeClr val="tx2"/>
              </a:solidFill>
            </a:endParaRPr>
          </a:p>
        </p:txBody>
      </p:sp>
      <p:sp>
        <p:nvSpPr>
          <p:cNvPr id="3" name="Zástupný symbol obsahu 2"/>
          <p:cNvSpPr>
            <a:spLocks noGrp="1"/>
          </p:cNvSpPr>
          <p:nvPr>
            <p:ph idx="1"/>
          </p:nvPr>
        </p:nvSpPr>
        <p:spPr/>
        <p:txBody>
          <a:bodyPr/>
          <a:lstStyle/>
          <a:p>
            <a:endParaRPr lang="sk-SK" dirty="0"/>
          </a:p>
        </p:txBody>
      </p:sp>
      <p:sp>
        <p:nvSpPr>
          <p:cNvPr id="4" name="Zástupný symbol päty 3"/>
          <p:cNvSpPr>
            <a:spLocks noGrp="1"/>
          </p:cNvSpPr>
          <p:nvPr>
            <p:ph type="ftr" sz="quarter" idx="10"/>
          </p:nvPr>
        </p:nvSpPr>
        <p:spPr/>
        <p:txBody>
          <a:bodyPr/>
          <a:lstStyle/>
          <a:p>
            <a:endParaRPr lang="sv-SE" dirty="0"/>
          </a:p>
        </p:txBody>
      </p:sp>
      <p:sp>
        <p:nvSpPr>
          <p:cNvPr id="5" name="Zástupný symbol čísla snímky 4"/>
          <p:cNvSpPr>
            <a:spLocks noGrp="1"/>
          </p:cNvSpPr>
          <p:nvPr>
            <p:ph type="sldNum" sz="quarter" idx="11"/>
          </p:nvPr>
        </p:nvSpPr>
        <p:spPr/>
        <p:txBody>
          <a:bodyPr/>
          <a:lstStyle/>
          <a:p>
            <a:fld id="{E560AB44-2D2E-436A-A514-8534E37AF1DB}" type="slidenum">
              <a:rPr lang="sv-SE" smtClean="0"/>
              <a:pPr/>
              <a:t>9</a:t>
            </a:fld>
            <a:endParaRPr lang="sv-SE"/>
          </a:p>
        </p:txBody>
      </p:sp>
      <p:graphicFrame>
        <p:nvGraphicFramePr>
          <p:cNvPr id="94209" name="Object 1"/>
          <p:cNvGraphicFramePr>
            <a:graphicFrameLocks noChangeAspect="1"/>
          </p:cNvGraphicFramePr>
          <p:nvPr/>
        </p:nvGraphicFramePr>
        <p:xfrm>
          <a:off x="1639888" y="2005484"/>
          <a:ext cx="5862637" cy="4087812"/>
        </p:xfrm>
        <a:graphic>
          <a:graphicData uri="http://schemas.openxmlformats.org/presentationml/2006/ole">
            <p:oleObj spid="_x0000_s94209" name="Dokument" r:id="rId3" imgW="5862288" imgH="4087220"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5659</TotalTime>
  <Words>1472</Words>
  <Application>Microsoft Office PowerPoint</Application>
  <PresentationFormat>Prezentácia na obrazovke (4:3)</PresentationFormat>
  <Paragraphs>163</Paragraphs>
  <Slides>27</Slides>
  <Notes>0</Notes>
  <HiddenSlides>0</HiddenSlides>
  <MMClips>0</MMClips>
  <ScaleCrop>false</ScaleCrop>
  <HeadingPairs>
    <vt:vector size="6" baseType="variant">
      <vt:variant>
        <vt:lpstr>Motív</vt:lpstr>
      </vt:variant>
      <vt:variant>
        <vt:i4>4</vt:i4>
      </vt:variant>
      <vt:variant>
        <vt:lpstr>Vložené servery OLE</vt:lpstr>
      </vt:variant>
      <vt:variant>
        <vt:i4>2</vt:i4>
      </vt:variant>
      <vt:variant>
        <vt:lpstr>Nadpisy snímok</vt:lpstr>
      </vt:variant>
      <vt:variant>
        <vt:i4>27</vt:i4>
      </vt:variant>
    </vt:vector>
  </HeadingPairs>
  <TitlesOfParts>
    <vt:vector size="33" baseType="lpstr">
      <vt:lpstr>Default Theme</vt:lpstr>
      <vt:lpstr>SMHI - Svart</vt:lpstr>
      <vt:lpstr>SMHI-PPT-vit</vt:lpstr>
      <vt:lpstr>1_SMHI - Svart</vt:lpstr>
      <vt:lpstr>Dokument</vt:lpstr>
      <vt:lpstr>Rovnica</vt:lpstr>
      <vt:lpstr>        </vt:lpstr>
      <vt:lpstr>Contents</vt:lpstr>
      <vt:lpstr>Introduction</vt:lpstr>
      <vt:lpstr>Introduction</vt:lpstr>
      <vt:lpstr>Introduction</vt:lpstr>
      <vt:lpstr>The missiles risk analysis method</vt:lpstr>
      <vt:lpstr>The missiles risk analysis method</vt:lpstr>
      <vt:lpstr>Site walkdowns</vt:lpstr>
      <vt:lpstr>Frequency of tornados in the vicinty of the plant</vt:lpstr>
      <vt:lpstr>Frequency of tornados in the vicinty of the plant</vt:lpstr>
      <vt:lpstr>Characteristics of targets and missiles</vt:lpstr>
      <vt:lpstr>Characteristics of targets and missiles</vt:lpstr>
      <vt:lpstr>Characteristics of targets and missiles</vt:lpstr>
      <vt:lpstr>Characteristics of targets and missiles</vt:lpstr>
      <vt:lpstr>PSA tornado model</vt:lpstr>
      <vt:lpstr>PSA tornado model</vt:lpstr>
      <vt:lpstr>Application of the methodology</vt:lpstr>
      <vt:lpstr>Application of the methodology</vt:lpstr>
      <vt:lpstr>Application of the methodology</vt:lpstr>
      <vt:lpstr>           Application of the methodology</vt:lpstr>
      <vt:lpstr>Application of the methodology</vt:lpstr>
      <vt:lpstr>Deterministic modeling</vt:lpstr>
      <vt:lpstr>Deterministic modeling</vt:lpstr>
      <vt:lpstr>EEFP</vt:lpstr>
      <vt:lpstr>Results</vt:lpstr>
      <vt:lpstr>Conclusions</vt:lpstr>
      <vt:lpstr>Snímka 27</vt:lpstr>
    </vt:vector>
  </TitlesOfParts>
  <Company>SMHI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application of Extreme value analysis for risk assessment</dc:title>
  <dc:creator>Södling Johan</dc:creator>
  <cp:lastModifiedBy>RELKO</cp:lastModifiedBy>
  <cp:revision>518</cp:revision>
  <dcterms:created xsi:type="dcterms:W3CDTF">2014-05-21T07:29:00Z</dcterms:created>
  <dcterms:modified xsi:type="dcterms:W3CDTF">2026-07-14T12:12:19Z</dcterms:modified>
</cp:coreProperties>
</file>