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  <p:sldMasterId id="2147483758" r:id="rId2"/>
  </p:sldMasterIdLst>
  <p:notesMasterIdLst>
    <p:notesMasterId r:id="rId16"/>
  </p:notesMasterIdLst>
  <p:sldIdLst>
    <p:sldId id="431" r:id="rId3"/>
    <p:sldId id="396" r:id="rId4"/>
    <p:sldId id="561" r:id="rId5"/>
    <p:sldId id="571" r:id="rId6"/>
    <p:sldId id="573" r:id="rId7"/>
    <p:sldId id="575" r:id="rId8"/>
    <p:sldId id="584" r:id="rId9"/>
    <p:sldId id="588" r:id="rId10"/>
    <p:sldId id="468" r:id="rId11"/>
    <p:sldId id="458" r:id="rId12"/>
    <p:sldId id="461" r:id="rId13"/>
    <p:sldId id="587" r:id="rId14"/>
    <p:sldId id="556" r:id="rId15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5686DBB7-96A6-4470-9FF2-44EA7CDD866E}">
          <p14:sldIdLst>
            <p14:sldId id="431"/>
            <p14:sldId id="396"/>
            <p14:sldId id="561"/>
            <p14:sldId id="571"/>
            <p14:sldId id="573"/>
            <p14:sldId id="575"/>
            <p14:sldId id="584"/>
            <p14:sldId id="588"/>
            <p14:sldId id="468"/>
            <p14:sldId id="458"/>
            <p14:sldId id="461"/>
            <p14:sldId id="587"/>
            <p14:sldId id="5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6FF07"/>
    <a:srgbClr val="FC0A0A"/>
    <a:srgbClr val="B8B8B8"/>
    <a:srgbClr val="35FFFF"/>
    <a:srgbClr val="FF9635"/>
    <a:srgbClr val="8E1C1D"/>
    <a:srgbClr val="FF36FE"/>
    <a:srgbClr val="B7DEE8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4" autoAdjust="0"/>
    <p:restoredTop sz="87268" autoAdjust="0"/>
  </p:normalViewPr>
  <p:slideViewPr>
    <p:cSldViewPr>
      <p:cViewPr varScale="1">
        <p:scale>
          <a:sx n="104" d="100"/>
          <a:sy n="104" d="100"/>
        </p:scale>
        <p:origin x="84" y="2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4386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7ED937D3-8EE4-4D3F-ABC1-6E80B602E20E}" type="datetimeFigureOut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57CF52DA-BDD5-427F-8D1E-3873B95B0D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72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F52DA-BDD5-427F-8D1E-3873B95B0D7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4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F44-B7AD-4A70-9351-9A7AE96A79E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05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7AF44-B7AD-4A70-9351-9A7AE96A79E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0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.kr/url?sa=i&amp;rct=j&amp;q=&amp;esrc=s&amp;source=images&amp;cd=&amp;cad=rja&amp;uact=8&amp;ved=2ahUKEwjst6u_66TkAhWGyYsBHe5-DhIQjRx6BAgBEAQ&amp;url=http://www.google.co.kr/url?sa=i&amp;rct=j&amp;q=&amp;esrc=s&amp;source=images&amp;cd=&amp;ved=&amp;url=http://nssc-contest2019.com/&amp;psig=AOvVaw2xVmDYJTLWxgzyzERBH8n3&amp;ust=1567056750985826&amp;psig=AOvVaw2xVmDYJTLWxgzyzERBH8n3&amp;ust=1567056750985826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607636"/>
            <a:ext cx="10929814" cy="63184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838201" y="1340768"/>
            <a:ext cx="10929814" cy="5249806"/>
          </a:xfrm>
        </p:spPr>
        <p:txBody>
          <a:bodyPr/>
          <a:lstStyle>
            <a:lvl1pPr marL="176212" indent="-176212">
              <a:buFont typeface="Wingdings" panose="05000000000000000000" pitchFamily="2" charset="2"/>
              <a:buChar char="§"/>
              <a:defRPr/>
            </a:lvl1pPr>
            <a:lvl2pPr marL="360361" indent="-182562">
              <a:defRPr/>
            </a:lvl2pPr>
            <a:lvl3pPr marL="536571" indent="-177799">
              <a:buFont typeface="맑은 고딕" panose="020B0503020000020004" pitchFamily="50" charset="-127"/>
              <a:buChar char="-"/>
              <a:defRPr sz="1400"/>
            </a:lvl3pPr>
            <a:lvl4pPr marL="719134" indent="-182562">
              <a:buFont typeface="Wingdings" panose="05000000000000000000" pitchFamily="2" charset="2"/>
              <a:buChar char="v"/>
              <a:defRPr sz="1300"/>
            </a:lvl4pPr>
            <a:lvl5pPr marL="808033" indent="177799">
              <a:buFont typeface="Wingdings" panose="05000000000000000000" pitchFamily="2" charset="2"/>
              <a:buChar char="ü"/>
              <a:def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10615889" y="6640456"/>
            <a:ext cx="1467313" cy="19541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83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143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09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490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0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9806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215-A240-4832-A683-5E9110FE25C8}" type="datetimeFigureOut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49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4582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833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3235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43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7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C56A3215-A240-4832-A683-5E9110FE25C8}" type="datetimeFigureOut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4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7B2BA42-A8C2-46E1-BE54-3751E6CA3C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684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607636"/>
            <a:ext cx="10929814" cy="63184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838201" y="1340768"/>
            <a:ext cx="10929814" cy="5249806"/>
          </a:xfrm>
        </p:spPr>
        <p:txBody>
          <a:bodyPr/>
          <a:lstStyle>
            <a:lvl1pPr marL="176212" indent="-176212">
              <a:buFont typeface="Wingdings" panose="05000000000000000000" pitchFamily="2" charset="2"/>
              <a:buChar char="§"/>
              <a:defRPr/>
            </a:lvl1pPr>
            <a:lvl2pPr marL="360361" indent="-182562">
              <a:defRPr/>
            </a:lvl2pPr>
            <a:lvl3pPr marL="536571" indent="-177799">
              <a:buFont typeface="맑은 고딕" panose="020B0503020000020004" pitchFamily="50" charset="-127"/>
              <a:buChar char="-"/>
              <a:defRPr sz="1400"/>
            </a:lvl3pPr>
            <a:lvl4pPr marL="719134" indent="-182562">
              <a:buFont typeface="Wingdings" panose="05000000000000000000" pitchFamily="2" charset="2"/>
              <a:buChar char="v"/>
              <a:defRPr sz="1300"/>
            </a:lvl4pPr>
            <a:lvl5pPr marL="808033" indent="177799">
              <a:buFont typeface="Wingdings" panose="05000000000000000000" pitchFamily="2" charset="2"/>
              <a:buChar char="ü"/>
              <a:def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10615889" y="6640456"/>
            <a:ext cx="1467313" cy="19541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7758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직사각형 217"/>
          <p:cNvSpPr/>
          <p:nvPr userDrawn="1"/>
        </p:nvSpPr>
        <p:spPr>
          <a:xfrm>
            <a:off x="0" y="-11242"/>
            <a:ext cx="12192000" cy="874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ea typeface="KoPub돋움체 Medium" panose="00000600000000000000" pitchFamily="2" charset="-127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660" y="6263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9B77E1-2BE3-49E8-BDD1-97A0D98305AD}"/>
              </a:ext>
            </a:extLst>
          </p:cNvPr>
          <p:cNvCxnSpPr>
            <a:cxnSpLocks/>
            <a:stCxn id="69" idx="3"/>
          </p:cNvCxnSpPr>
          <p:nvPr userDrawn="1"/>
        </p:nvCxnSpPr>
        <p:spPr>
          <a:xfrm flipH="1" flipV="1">
            <a:off x="3211651" y="18443"/>
            <a:ext cx="498791" cy="582890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04CF09-3E8F-49C7-8508-DE49B8B0CA7D}"/>
              </a:ext>
            </a:extLst>
          </p:cNvPr>
          <p:cNvCxnSpPr>
            <a:cxnSpLocks/>
            <a:stCxn id="69" idx="0"/>
            <a:endCxn id="82" idx="4"/>
          </p:cNvCxnSpPr>
          <p:nvPr userDrawn="1"/>
        </p:nvCxnSpPr>
        <p:spPr>
          <a:xfrm>
            <a:off x="3789670" y="792604"/>
            <a:ext cx="102405" cy="508741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954BD0-A6C4-425F-988D-D05C7F33C2CD}"/>
              </a:ext>
            </a:extLst>
          </p:cNvPr>
          <p:cNvCxnSpPr>
            <a:cxnSpLocks/>
            <a:stCxn id="74" idx="1"/>
            <a:endCxn id="72" idx="5"/>
          </p:cNvCxnSpPr>
          <p:nvPr userDrawn="1"/>
        </p:nvCxnSpPr>
        <p:spPr>
          <a:xfrm flipH="1">
            <a:off x="6364838" y="570689"/>
            <a:ext cx="1332559" cy="1621832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9694B5-FDE2-48CB-BFE9-C1C1B092CA50}"/>
              </a:ext>
            </a:extLst>
          </p:cNvPr>
          <p:cNvCxnSpPr>
            <a:cxnSpLocks/>
            <a:stCxn id="74" idx="0"/>
            <a:endCxn id="73" idx="4"/>
          </p:cNvCxnSpPr>
          <p:nvPr userDrawn="1"/>
        </p:nvCxnSpPr>
        <p:spPr>
          <a:xfrm flipH="1">
            <a:off x="7737804" y="592568"/>
            <a:ext cx="12411" cy="1017569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7FB540-7001-45F6-843E-012E23A3D13F}"/>
              </a:ext>
            </a:extLst>
          </p:cNvPr>
          <p:cNvCxnSpPr>
            <a:cxnSpLocks/>
            <a:stCxn id="69" idx="1"/>
            <a:endCxn id="66" idx="5"/>
          </p:cNvCxnSpPr>
          <p:nvPr userDrawn="1"/>
        </p:nvCxnSpPr>
        <p:spPr>
          <a:xfrm flipH="1">
            <a:off x="2949182" y="759788"/>
            <a:ext cx="761261" cy="784045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0D9DB9-7700-437A-BA47-CE48810A501E}"/>
              </a:ext>
            </a:extLst>
          </p:cNvPr>
          <p:cNvCxnSpPr>
            <a:cxnSpLocks/>
            <a:stCxn id="68" idx="7"/>
            <a:endCxn id="66" idx="3"/>
          </p:cNvCxnSpPr>
          <p:nvPr userDrawn="1"/>
        </p:nvCxnSpPr>
        <p:spPr>
          <a:xfrm>
            <a:off x="2026273" y="811102"/>
            <a:ext cx="755920" cy="732731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438DB8-FFBC-49EE-A010-82CB5A1F81E4}"/>
              </a:ext>
            </a:extLst>
          </p:cNvPr>
          <p:cNvCxnSpPr>
            <a:cxnSpLocks/>
          </p:cNvCxnSpPr>
          <p:nvPr userDrawn="1"/>
        </p:nvCxnSpPr>
        <p:spPr>
          <a:xfrm>
            <a:off x="492567" y="854746"/>
            <a:ext cx="863319" cy="755391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03500E-ABD2-463F-B543-C2D588A5F46D}"/>
              </a:ext>
            </a:extLst>
          </p:cNvPr>
          <p:cNvCxnSpPr>
            <a:cxnSpLocks/>
            <a:stCxn id="87" idx="6"/>
            <a:endCxn id="68" idx="2"/>
          </p:cNvCxnSpPr>
          <p:nvPr userDrawn="1"/>
        </p:nvCxnSpPr>
        <p:spPr>
          <a:xfrm flipV="1">
            <a:off x="584610" y="758283"/>
            <a:ext cx="1314149" cy="180082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E76178-7247-44B4-8313-BCF136FC7CA4}"/>
              </a:ext>
            </a:extLst>
          </p:cNvPr>
          <p:cNvCxnSpPr>
            <a:cxnSpLocks/>
            <a:stCxn id="87" idx="5"/>
          </p:cNvCxnSpPr>
          <p:nvPr userDrawn="1"/>
        </p:nvCxnSpPr>
        <p:spPr>
          <a:xfrm flipV="1">
            <a:off x="562734" y="7695"/>
            <a:ext cx="830501" cy="877852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7DB749-42EB-4F92-A305-2813ECBAC34B}"/>
              </a:ext>
            </a:extLst>
          </p:cNvPr>
          <p:cNvCxnSpPr>
            <a:cxnSpLocks/>
            <a:stCxn id="68" idx="4"/>
          </p:cNvCxnSpPr>
          <p:nvPr userDrawn="1"/>
        </p:nvCxnSpPr>
        <p:spPr>
          <a:xfrm flipH="1" flipV="1">
            <a:off x="1913191" y="8940"/>
            <a:ext cx="60264" cy="674646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9200A6D-6CF5-402C-B423-4ED63B70F104}"/>
              </a:ext>
            </a:extLst>
          </p:cNvPr>
          <p:cNvCxnSpPr>
            <a:cxnSpLocks/>
            <a:stCxn id="68" idx="5"/>
          </p:cNvCxnSpPr>
          <p:nvPr userDrawn="1"/>
        </p:nvCxnSpPr>
        <p:spPr>
          <a:xfrm flipV="1">
            <a:off x="2026273" y="21572"/>
            <a:ext cx="969507" cy="683893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28CA664-50C6-45F0-8189-7B5D70AECDFF}"/>
              </a:ext>
            </a:extLst>
          </p:cNvPr>
          <p:cNvCxnSpPr>
            <a:cxnSpLocks/>
            <a:stCxn id="69" idx="5"/>
          </p:cNvCxnSpPr>
          <p:nvPr userDrawn="1"/>
        </p:nvCxnSpPr>
        <p:spPr>
          <a:xfrm flipV="1">
            <a:off x="3868897" y="-11241"/>
            <a:ext cx="430441" cy="612574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24342D-A551-4836-9C1B-CBC2778523B2}"/>
              </a:ext>
            </a:extLst>
          </p:cNvPr>
          <p:cNvCxnSpPr>
            <a:cxnSpLocks/>
            <a:stCxn id="68" idx="6"/>
            <a:endCxn id="69" idx="2"/>
          </p:cNvCxnSpPr>
          <p:nvPr userDrawn="1"/>
        </p:nvCxnSpPr>
        <p:spPr>
          <a:xfrm flipV="1">
            <a:off x="2048151" y="680561"/>
            <a:ext cx="1629475" cy="77723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696F3A6-92E8-486C-8AB3-DB14F5A781CB}"/>
              </a:ext>
            </a:extLst>
          </p:cNvPr>
          <p:cNvCxnSpPr>
            <a:cxnSpLocks/>
            <a:stCxn id="69" idx="6"/>
            <a:endCxn id="70" idx="3"/>
          </p:cNvCxnSpPr>
          <p:nvPr userDrawn="1"/>
        </p:nvCxnSpPr>
        <p:spPr>
          <a:xfrm>
            <a:off x="3901713" y="680560"/>
            <a:ext cx="1169856" cy="234842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B9708C9-9EA6-444B-9493-C262C8587ECC}"/>
              </a:ext>
            </a:extLst>
          </p:cNvPr>
          <p:cNvCxnSpPr>
            <a:cxnSpLocks/>
            <a:stCxn id="92" idx="0"/>
            <a:endCxn id="70" idx="5"/>
          </p:cNvCxnSpPr>
          <p:nvPr userDrawn="1"/>
        </p:nvCxnSpPr>
        <p:spPr>
          <a:xfrm flipH="1">
            <a:off x="5238556" y="-6145"/>
            <a:ext cx="1269576" cy="921547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D6997E-7D28-4871-A104-66870508E0C9}"/>
              </a:ext>
            </a:extLst>
          </p:cNvPr>
          <p:cNvCxnSpPr>
            <a:cxnSpLocks/>
            <a:endCxn id="70" idx="4"/>
          </p:cNvCxnSpPr>
          <p:nvPr userDrawn="1"/>
        </p:nvCxnSpPr>
        <p:spPr>
          <a:xfrm>
            <a:off x="4883095" y="-29536"/>
            <a:ext cx="271967" cy="910354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06250FD-E7E1-489D-BF99-F26F40F2185A}"/>
              </a:ext>
            </a:extLst>
          </p:cNvPr>
          <p:cNvCxnSpPr>
            <a:cxnSpLocks/>
            <a:stCxn id="92" idx="2"/>
            <a:endCxn id="71" idx="4"/>
          </p:cNvCxnSpPr>
          <p:nvPr userDrawn="1"/>
        </p:nvCxnSpPr>
        <p:spPr>
          <a:xfrm flipH="1">
            <a:off x="6243041" y="-5452"/>
            <a:ext cx="339635" cy="1147146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6386406-AF45-4243-A3CE-B999B3173187}"/>
              </a:ext>
            </a:extLst>
          </p:cNvPr>
          <p:cNvCxnSpPr>
            <a:cxnSpLocks/>
            <a:stCxn id="74" idx="2"/>
            <a:endCxn id="71" idx="6"/>
          </p:cNvCxnSpPr>
          <p:nvPr userDrawn="1"/>
        </p:nvCxnSpPr>
        <p:spPr>
          <a:xfrm flipH="1">
            <a:off x="6317738" y="517872"/>
            <a:ext cx="1357780" cy="698519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D5006CB-5DF2-40B6-AB81-F281A518FBE2}"/>
              </a:ext>
            </a:extLst>
          </p:cNvPr>
          <p:cNvCxnSpPr>
            <a:cxnSpLocks/>
            <a:stCxn id="74" idx="4"/>
          </p:cNvCxnSpPr>
          <p:nvPr userDrawn="1"/>
        </p:nvCxnSpPr>
        <p:spPr>
          <a:xfrm flipV="1">
            <a:off x="7750213" y="54467"/>
            <a:ext cx="93643" cy="388708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F478A5C-E9DE-4BD4-9302-9047B1E37831}"/>
              </a:ext>
            </a:extLst>
          </p:cNvPr>
          <p:cNvCxnSpPr>
            <a:cxnSpLocks/>
            <a:stCxn id="75" idx="3"/>
          </p:cNvCxnSpPr>
          <p:nvPr userDrawn="1"/>
        </p:nvCxnSpPr>
        <p:spPr>
          <a:xfrm flipH="1" flipV="1">
            <a:off x="8652186" y="-11241"/>
            <a:ext cx="511421" cy="356774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CB0265-7B67-45B3-907F-D5C57FD12A8F}"/>
              </a:ext>
            </a:extLst>
          </p:cNvPr>
          <p:cNvCxnSpPr>
            <a:cxnSpLocks/>
            <a:stCxn id="75" idx="2"/>
            <a:endCxn id="74" idx="6"/>
          </p:cNvCxnSpPr>
          <p:nvPr userDrawn="1"/>
        </p:nvCxnSpPr>
        <p:spPr>
          <a:xfrm flipH="1">
            <a:off x="7824910" y="424761"/>
            <a:ext cx="1305879" cy="93111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EBDC40-4F04-43AF-9235-511BD8991CB4}"/>
              </a:ext>
            </a:extLst>
          </p:cNvPr>
          <p:cNvCxnSpPr>
            <a:cxnSpLocks/>
            <a:stCxn id="80" idx="4"/>
            <a:endCxn id="75" idx="0"/>
          </p:cNvCxnSpPr>
          <p:nvPr userDrawn="1"/>
        </p:nvCxnSpPr>
        <p:spPr>
          <a:xfrm flipH="1" flipV="1">
            <a:off x="9242834" y="536805"/>
            <a:ext cx="63844" cy="978873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2E87124-017F-4B80-BBF3-C5E6623C9643}"/>
              </a:ext>
            </a:extLst>
          </p:cNvPr>
          <p:cNvCxnSpPr>
            <a:cxnSpLocks/>
            <a:stCxn id="79" idx="3"/>
            <a:endCxn id="75" idx="7"/>
          </p:cNvCxnSpPr>
          <p:nvPr userDrawn="1"/>
        </p:nvCxnSpPr>
        <p:spPr>
          <a:xfrm flipH="1" flipV="1">
            <a:off x="9322060" y="503988"/>
            <a:ext cx="1572968" cy="649673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9EF17E2-DCC8-4568-A56B-F26932E26F28}"/>
              </a:ext>
            </a:extLst>
          </p:cNvPr>
          <p:cNvCxnSpPr>
            <a:cxnSpLocks/>
            <a:endCxn id="76" idx="6"/>
          </p:cNvCxnSpPr>
          <p:nvPr userDrawn="1"/>
        </p:nvCxnSpPr>
        <p:spPr>
          <a:xfrm flipH="1">
            <a:off x="11941806" y="350882"/>
            <a:ext cx="294325" cy="0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76F6C5-8F99-49FB-928A-E066EDA8EC78}"/>
              </a:ext>
            </a:extLst>
          </p:cNvPr>
          <p:cNvCxnSpPr>
            <a:cxnSpLocks/>
            <a:stCxn id="76" idx="1"/>
            <a:endCxn id="79" idx="5"/>
          </p:cNvCxnSpPr>
          <p:nvPr userDrawn="1"/>
        </p:nvCxnSpPr>
        <p:spPr>
          <a:xfrm flipH="1">
            <a:off x="11050532" y="430110"/>
            <a:ext cx="700003" cy="693117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FB790A7-38D6-421F-98F2-8A64F65A8C35}"/>
              </a:ext>
            </a:extLst>
          </p:cNvPr>
          <p:cNvCxnSpPr>
            <a:cxnSpLocks/>
            <a:stCxn id="76" idx="3"/>
            <a:endCxn id="93" idx="1"/>
          </p:cNvCxnSpPr>
          <p:nvPr userDrawn="1"/>
        </p:nvCxnSpPr>
        <p:spPr>
          <a:xfrm flipH="1" flipV="1">
            <a:off x="10480717" y="1659"/>
            <a:ext cx="1269816" cy="269997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70814B4-C3F0-4ACA-A799-46E05D78DF1A}"/>
              </a:ext>
            </a:extLst>
          </p:cNvPr>
          <p:cNvCxnSpPr>
            <a:cxnSpLocks/>
            <a:stCxn id="79" idx="4"/>
            <a:endCxn id="93" idx="2"/>
          </p:cNvCxnSpPr>
          <p:nvPr userDrawn="1"/>
        </p:nvCxnSpPr>
        <p:spPr>
          <a:xfrm flipH="1" flipV="1">
            <a:off x="10368903" y="619"/>
            <a:ext cx="597575" cy="1105618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CBE476-BFF2-43F3-9FA3-68A0168CD2B3}"/>
              </a:ext>
            </a:extLst>
          </p:cNvPr>
          <p:cNvCxnSpPr>
            <a:cxnSpLocks/>
            <a:stCxn id="75" idx="5"/>
            <a:endCxn id="93" idx="0"/>
          </p:cNvCxnSpPr>
          <p:nvPr userDrawn="1"/>
        </p:nvCxnSpPr>
        <p:spPr>
          <a:xfrm flipV="1">
            <a:off x="9322060" y="-420"/>
            <a:ext cx="935027" cy="345953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38B30D4-4CAF-42C9-BEBA-890C1F6EA145}"/>
              </a:ext>
            </a:extLst>
          </p:cNvPr>
          <p:cNvCxnSpPr>
            <a:cxnSpLocks/>
            <a:stCxn id="76" idx="7"/>
            <a:endCxn id="77" idx="3"/>
          </p:cNvCxnSpPr>
          <p:nvPr userDrawn="1"/>
        </p:nvCxnSpPr>
        <p:spPr>
          <a:xfrm>
            <a:off x="11908989" y="430110"/>
            <a:ext cx="270959" cy="1241001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A5EF37F-1534-40FF-9B41-11D888358ACF}"/>
              </a:ext>
            </a:extLst>
          </p:cNvPr>
          <p:cNvCxnSpPr>
            <a:cxnSpLocks/>
            <a:stCxn id="74" idx="7"/>
            <a:endCxn id="80" idx="3"/>
          </p:cNvCxnSpPr>
          <p:nvPr userDrawn="1"/>
        </p:nvCxnSpPr>
        <p:spPr>
          <a:xfrm>
            <a:off x="7803032" y="570691"/>
            <a:ext cx="1424419" cy="977805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5D7B48-210B-4F14-A1F5-F34D253EC0D1}"/>
              </a:ext>
            </a:extLst>
          </p:cNvPr>
          <p:cNvCxnSpPr>
            <a:cxnSpLocks/>
            <a:endCxn id="76" idx="4"/>
          </p:cNvCxnSpPr>
          <p:nvPr userDrawn="1"/>
        </p:nvCxnSpPr>
        <p:spPr>
          <a:xfrm flipH="1">
            <a:off x="11829762" y="8940"/>
            <a:ext cx="14367" cy="229898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98E5A07C-15C7-479E-98C7-04219666C602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1898759" y="683587"/>
            <a:ext cx="149392" cy="14939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KoPub돋움체 Light" panose="00000300000000000000" pitchFamily="2" charset="-127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665D991-0B38-4DAB-80A8-821716D6F6D8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3677625" y="568516"/>
            <a:ext cx="224088" cy="22408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KoPub돋움체 Light" panose="00000300000000000000" pitchFamily="2" charset="-127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E1607DA-9BAF-4737-A2F1-7FD39837F8DB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7675517" y="443175"/>
            <a:ext cx="149392" cy="149392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KoPub돋움체 Light" panose="00000300000000000000" pitchFamily="2" charset="-127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76A5680-DC5A-4781-8CF7-437381489D74}"/>
              </a:ext>
            </a:extLst>
          </p:cNvPr>
          <p:cNvSpPr/>
          <p:nvPr userDrawn="1"/>
        </p:nvSpPr>
        <p:spPr>
          <a:xfrm flipV="1">
            <a:off x="9130789" y="312716"/>
            <a:ext cx="224088" cy="22408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KoPub돋움체 Light" panose="00000300000000000000" pitchFamily="2" charset="-127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DE70953-16F3-4E12-824E-75C42AB65194}"/>
              </a:ext>
            </a:extLst>
          </p:cNvPr>
          <p:cNvSpPr/>
          <p:nvPr userDrawn="1"/>
        </p:nvSpPr>
        <p:spPr>
          <a:xfrm flipV="1">
            <a:off x="11717717" y="238838"/>
            <a:ext cx="224088" cy="22408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KoPub돋움체 Light" panose="00000300000000000000" pitchFamily="2" charset="-127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421EACF-F8B1-4121-8E4B-0D83DB34C24F}"/>
              </a:ext>
            </a:extLst>
          </p:cNvPr>
          <p:cNvCxnSpPr>
            <a:cxnSpLocks/>
            <a:stCxn id="67" idx="4"/>
            <a:endCxn id="68" idx="1"/>
          </p:cNvCxnSpPr>
          <p:nvPr userDrawn="1"/>
        </p:nvCxnSpPr>
        <p:spPr>
          <a:xfrm flipV="1">
            <a:off x="1505278" y="811102"/>
            <a:ext cx="415359" cy="902657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C4FCA5A-1A56-4AAA-B4F1-EE25A8E77332}"/>
              </a:ext>
            </a:extLst>
          </p:cNvPr>
          <p:cNvCxnSpPr>
            <a:cxnSpLocks/>
            <a:stCxn id="87" idx="3"/>
          </p:cNvCxnSpPr>
          <p:nvPr userDrawn="1"/>
        </p:nvCxnSpPr>
        <p:spPr>
          <a:xfrm flipH="1" flipV="1">
            <a:off x="14397" y="20999"/>
            <a:ext cx="442699" cy="864548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525B815-0F8F-4A37-A110-AD08B57764AE}"/>
              </a:ext>
            </a:extLst>
          </p:cNvPr>
          <p:cNvCxnSpPr>
            <a:cxnSpLocks/>
            <a:stCxn id="87" idx="2"/>
          </p:cNvCxnSpPr>
          <p:nvPr userDrawn="1"/>
        </p:nvCxnSpPr>
        <p:spPr>
          <a:xfrm flipH="1" flipV="1">
            <a:off x="-27531" y="832189"/>
            <a:ext cx="462749" cy="106176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hord 91">
            <a:extLst>
              <a:ext uri="{FF2B5EF4-FFF2-40B4-BE49-F238E27FC236}">
                <a16:creationId xmlns:a16="http://schemas.microsoft.com/office/drawing/2014/main" id="{F7A8CAF1-EF43-4F6B-BD3C-D522DCA3E88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507936" y="-75430"/>
            <a:ext cx="149392" cy="149392"/>
          </a:xfrm>
          <a:prstGeom prst="chord">
            <a:avLst>
              <a:gd name="adj1" fmla="val 10550803"/>
              <a:gd name="adj2" fmla="val 185318"/>
            </a:avLst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KoPub돋움체 Light" panose="00000300000000000000" pitchFamily="2" charset="-127"/>
            </a:endParaRPr>
          </a:p>
        </p:txBody>
      </p:sp>
      <p:sp>
        <p:nvSpPr>
          <p:cNvPr id="93" name="Chord 92">
            <a:extLst>
              <a:ext uri="{FF2B5EF4-FFF2-40B4-BE49-F238E27FC236}">
                <a16:creationId xmlns:a16="http://schemas.microsoft.com/office/drawing/2014/main" id="{823A6D03-5DA9-471E-88C3-F8023A864278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10256793" y="-104349"/>
            <a:ext cx="224088" cy="224088"/>
          </a:xfrm>
          <a:prstGeom prst="chord">
            <a:avLst>
              <a:gd name="adj1" fmla="val 10550803"/>
              <a:gd name="adj2" fmla="val 185318"/>
            </a:avLst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KoPub돋움체 Light" panose="00000300000000000000" pitchFamily="2" charset="-12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729BE7E-9588-470D-A7C6-550BE69A9A0D}"/>
              </a:ext>
            </a:extLst>
          </p:cNvPr>
          <p:cNvCxnSpPr>
            <a:cxnSpLocks/>
            <a:stCxn id="92" idx="1"/>
            <a:endCxn id="74" idx="3"/>
          </p:cNvCxnSpPr>
          <p:nvPr userDrawn="1"/>
        </p:nvCxnSpPr>
        <p:spPr>
          <a:xfrm>
            <a:off x="6657220" y="-4759"/>
            <a:ext cx="1040177" cy="469812"/>
          </a:xfrm>
          <a:prstGeom prst="line">
            <a:avLst/>
          </a:prstGeom>
          <a:solidFill>
            <a:schemeClr val="bg1">
              <a:alpha val="10000"/>
            </a:schemeClr>
          </a:solidFill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직사각형 220"/>
          <p:cNvSpPr/>
          <p:nvPr userDrawn="1"/>
        </p:nvSpPr>
        <p:spPr>
          <a:xfrm>
            <a:off x="1" y="6337153"/>
            <a:ext cx="12206591" cy="45719"/>
          </a:xfrm>
          <a:prstGeom prst="rect">
            <a:avLst/>
          </a:prstGeom>
          <a:solidFill>
            <a:srgbClr val="BE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ea typeface="KoPub돋움체 Medium" panose="00000600000000000000" pitchFamily="2" charset="-127"/>
            </a:endParaRPr>
          </a:p>
        </p:txBody>
      </p:sp>
      <p:sp>
        <p:nvSpPr>
          <p:cNvPr id="22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54785" y="6552305"/>
            <a:ext cx="973667" cy="27432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8" name="Picture 2" descr="원자력안전위원회 png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" y="6433784"/>
            <a:ext cx="2372419" cy="382809"/>
          </a:xfrm>
          <a:prstGeom prst="rect">
            <a:avLst/>
          </a:prstGeom>
          <a:effectLst>
            <a:glow rad="38100">
              <a:schemeClr val="bg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9" name="그룹 228"/>
          <p:cNvGrpSpPr/>
          <p:nvPr userDrawn="1"/>
        </p:nvGrpSpPr>
        <p:grpSpPr>
          <a:xfrm>
            <a:off x="2602546" y="6450332"/>
            <a:ext cx="2315132" cy="385175"/>
            <a:chOff x="1951909" y="6450331"/>
            <a:chExt cx="1736349" cy="385175"/>
          </a:xfrm>
        </p:grpSpPr>
        <p:pic>
          <p:nvPicPr>
            <p:cNvPr id="230" name="그림 22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998" b="-13549"/>
            <a:stretch/>
          </p:blipFill>
          <p:spPr>
            <a:xfrm>
              <a:off x="1951909" y="6450331"/>
              <a:ext cx="394711" cy="385175"/>
            </a:xfrm>
            <a:prstGeom prst="rect">
              <a:avLst/>
            </a:prstGeom>
          </p:spPr>
        </p:pic>
        <p:pic>
          <p:nvPicPr>
            <p:cNvPr id="231" name="그림 23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1" t="-3532"/>
            <a:stretch/>
          </p:blipFill>
          <p:spPr>
            <a:xfrm>
              <a:off x="2387563" y="6533889"/>
              <a:ext cx="1300695" cy="223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57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C56A3215-A240-4832-A683-5E9110FE25C8}" type="datetimeFigureOut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4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7B2BA42-A8C2-46E1-BE54-3751E6CA3C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96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607636"/>
            <a:ext cx="10929814" cy="63184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838201" y="1340768"/>
            <a:ext cx="10929814" cy="5249806"/>
          </a:xfrm>
        </p:spPr>
        <p:txBody>
          <a:bodyPr/>
          <a:lstStyle>
            <a:lvl1pPr marL="176212" indent="-176212">
              <a:buFont typeface="Wingdings" panose="05000000000000000000" pitchFamily="2" charset="2"/>
              <a:buChar char="§"/>
              <a:defRPr/>
            </a:lvl1pPr>
            <a:lvl2pPr marL="360361" indent="-182562">
              <a:defRPr/>
            </a:lvl2pPr>
            <a:lvl3pPr marL="536571" indent="-177799">
              <a:buFont typeface="맑은 고딕" panose="020B0503020000020004" pitchFamily="50" charset="-127"/>
              <a:buChar char="-"/>
              <a:defRPr sz="1400"/>
            </a:lvl3pPr>
            <a:lvl4pPr marL="719134" indent="-182562">
              <a:buFont typeface="Wingdings" panose="05000000000000000000" pitchFamily="2" charset="2"/>
              <a:buChar char="v"/>
              <a:defRPr sz="1300"/>
            </a:lvl4pPr>
            <a:lvl5pPr marL="808033" indent="177799">
              <a:buFont typeface="Wingdings" panose="05000000000000000000" pitchFamily="2" charset="2"/>
              <a:buChar char="ü"/>
              <a:def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10615889" y="6640456"/>
            <a:ext cx="1467313" cy="19541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21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3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607636"/>
            <a:ext cx="10929814" cy="63184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838201" y="1340768"/>
            <a:ext cx="10929814" cy="5249806"/>
          </a:xfrm>
        </p:spPr>
        <p:txBody>
          <a:bodyPr/>
          <a:lstStyle>
            <a:lvl1pPr marL="176212" indent="-176212">
              <a:buFont typeface="Wingdings" panose="05000000000000000000" pitchFamily="2" charset="2"/>
              <a:buChar char="§"/>
              <a:defRPr/>
            </a:lvl1pPr>
            <a:lvl2pPr marL="360361" indent="-182562">
              <a:defRPr/>
            </a:lvl2pPr>
            <a:lvl3pPr marL="536571" indent="-177799">
              <a:buFont typeface="맑은 고딕" panose="020B0503020000020004" pitchFamily="50" charset="-127"/>
              <a:buChar char="-"/>
              <a:defRPr sz="1400"/>
            </a:lvl3pPr>
            <a:lvl4pPr marL="719134" indent="-182562">
              <a:buFont typeface="Wingdings" panose="05000000000000000000" pitchFamily="2" charset="2"/>
              <a:buChar char="v"/>
              <a:defRPr sz="1300"/>
            </a:lvl4pPr>
            <a:lvl5pPr marL="808033" indent="177799">
              <a:buFont typeface="Wingdings" panose="05000000000000000000" pitchFamily="2" charset="2"/>
              <a:buChar char="ü"/>
              <a:def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10615889" y="6640456"/>
            <a:ext cx="1467313" cy="19541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952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607636"/>
            <a:ext cx="10929814" cy="63184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838201" y="1340768"/>
            <a:ext cx="10929814" cy="5249806"/>
          </a:xfrm>
        </p:spPr>
        <p:txBody>
          <a:bodyPr/>
          <a:lstStyle>
            <a:lvl1pPr marL="176212" indent="-176212">
              <a:buFont typeface="Wingdings" panose="05000000000000000000" pitchFamily="2" charset="2"/>
              <a:buChar char="§"/>
              <a:defRPr/>
            </a:lvl1pPr>
            <a:lvl2pPr marL="360361" indent="-182562">
              <a:defRPr/>
            </a:lvl2pPr>
            <a:lvl3pPr marL="536571" indent="-177799">
              <a:buFont typeface="맑은 고딕" panose="020B0503020000020004" pitchFamily="50" charset="-127"/>
              <a:buChar char="-"/>
              <a:defRPr sz="1400"/>
            </a:lvl3pPr>
            <a:lvl4pPr marL="719134" indent="-182562">
              <a:buFont typeface="Wingdings" panose="05000000000000000000" pitchFamily="2" charset="2"/>
              <a:buChar char="v"/>
              <a:defRPr sz="1300"/>
            </a:lvl4pPr>
            <a:lvl5pPr marL="808033" indent="177799">
              <a:buFont typeface="Wingdings" panose="05000000000000000000" pitchFamily="2" charset="2"/>
              <a:buChar char="ü"/>
              <a:def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10615889" y="6640456"/>
            <a:ext cx="1467313" cy="19541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478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607636"/>
            <a:ext cx="10929814" cy="63184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1"/>
          </p:nvPr>
        </p:nvSpPr>
        <p:spPr>
          <a:xfrm>
            <a:off x="838201" y="1340768"/>
            <a:ext cx="10929814" cy="5249806"/>
          </a:xfrm>
        </p:spPr>
        <p:txBody>
          <a:bodyPr/>
          <a:lstStyle>
            <a:lvl1pPr marL="176212" indent="-176212">
              <a:buFont typeface="Wingdings" panose="05000000000000000000" pitchFamily="2" charset="2"/>
              <a:buChar char="§"/>
              <a:defRPr/>
            </a:lvl1pPr>
            <a:lvl2pPr marL="360361" indent="-182562">
              <a:defRPr/>
            </a:lvl2pPr>
            <a:lvl3pPr marL="536571" indent="-177799">
              <a:buFont typeface="맑은 고딕" panose="020B0503020000020004" pitchFamily="50" charset="-127"/>
              <a:buChar char="-"/>
              <a:defRPr sz="1400"/>
            </a:lvl3pPr>
            <a:lvl4pPr marL="719134" indent="-182562">
              <a:buFont typeface="Wingdings" panose="05000000000000000000" pitchFamily="2" charset="2"/>
              <a:buChar char="v"/>
              <a:defRPr sz="1300"/>
            </a:lvl4pPr>
            <a:lvl5pPr marL="808033" indent="177799">
              <a:buFont typeface="Wingdings" panose="05000000000000000000" pitchFamily="2" charset="2"/>
              <a:buChar char="ü"/>
              <a:defRPr lang="ko-KR" alt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10615889" y="6640456"/>
            <a:ext cx="1467313" cy="19541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544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3215-A240-4832-A683-5E9110FE25C8}" type="datetimeFigureOut">
              <a:rPr lang="ko-KR" altLang="en-US" smtClean="0"/>
              <a:t>2026-07-16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BA42-A8C2-46E1-BE54-3751E6CA3C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27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-342898" algn="l" defTabSz="914395" rtl="0" eaLnBrk="1" latinLnBrk="1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ko-KR" dirty="0" err="1"/>
              <a:t>dsfasdfasdfsd</a:t>
            </a:r>
            <a:endParaRPr lang="en-US" altLang="ko-KR" dirty="0"/>
          </a:p>
          <a:p>
            <a:pPr marL="358773" lvl="1" indent="-179387" algn="l" defTabSz="914395" rtl="0" eaLnBrk="1" latinLnBrk="1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ko-KR" dirty="0" err="1"/>
              <a:t>Asdf</a:t>
            </a:r>
            <a:endParaRPr lang="en-US" altLang="ko-KR" dirty="0"/>
          </a:p>
          <a:p>
            <a:pPr marL="358773" lvl="1" indent="-179387" algn="l" defTabSz="914395" rtl="0" eaLnBrk="1" latinLnBrk="1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altLang="ko-KR" dirty="0" err="1"/>
              <a:t>Asfd</a:t>
            </a:r>
            <a:endParaRPr lang="en-US" altLang="ko-KR" dirty="0"/>
          </a:p>
          <a:p>
            <a:pPr marL="358773" lvl="1" indent="-179387" algn="l" defTabSz="914395" rtl="0" eaLnBrk="1" latinLnBrk="1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둘째 수준</a:t>
            </a:r>
          </a:p>
          <a:p>
            <a:pPr lvl="4"/>
            <a:r>
              <a:rPr lang="en-US" altLang="ko-KR" dirty="0" err="1"/>
              <a:t>Sfa</a:t>
            </a:r>
            <a:endParaRPr lang="en-US" altLang="ko-KR" dirty="0"/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직사각형 4"/>
          <p:cNvSpPr/>
          <p:nvPr userDrawn="1"/>
        </p:nvSpPr>
        <p:spPr>
          <a:xfrm>
            <a:off x="5830124" y="277973"/>
            <a:ext cx="6203766" cy="96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cap="none" spc="0" dirty="0">
              <a:ln w="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4"/>
          </p:nvPr>
        </p:nvSpPr>
        <p:spPr>
          <a:xfrm>
            <a:off x="10620147" y="6436526"/>
            <a:ext cx="1467313" cy="22649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0B63476-9B82-46E9-9463-D0F516D2E7CF}"/>
              </a:ext>
            </a:extLst>
          </p:cNvPr>
          <p:cNvCxnSpPr>
            <a:cxnSpLocks/>
          </p:cNvCxnSpPr>
          <p:nvPr userDrawn="1"/>
        </p:nvCxnSpPr>
        <p:spPr>
          <a:xfrm>
            <a:off x="291048" y="476672"/>
            <a:ext cx="11609905" cy="0"/>
          </a:xfrm>
          <a:prstGeom prst="line">
            <a:avLst/>
          </a:prstGeom>
          <a:ln w="41275">
            <a:solidFill>
              <a:srgbClr val="4B9D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A77161B-7CFA-4879-BA90-1B2E47FD533B}"/>
              </a:ext>
            </a:extLst>
          </p:cNvPr>
          <p:cNvSpPr/>
          <p:nvPr userDrawn="1"/>
        </p:nvSpPr>
        <p:spPr>
          <a:xfrm>
            <a:off x="0" y="6641772"/>
            <a:ext cx="12192000" cy="219944"/>
          </a:xfrm>
          <a:prstGeom prst="rect">
            <a:avLst/>
          </a:prstGeom>
          <a:gradFill flip="none" rotWithShape="1">
            <a:gsLst>
              <a:gs pos="0">
                <a:srgbClr val="25B6A2"/>
              </a:gs>
              <a:gs pos="54000">
                <a:srgbClr val="3A96D1"/>
              </a:gs>
              <a:gs pos="100000">
                <a:srgbClr val="663C94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2" r:id="rId5"/>
    <p:sldLayoutId id="2147483733" r:id="rId6"/>
    <p:sldLayoutId id="2147483734" r:id="rId7"/>
    <p:sldLayoutId id="2147483757" r:id="rId8"/>
  </p:sldLayoutIdLst>
  <p:txStyles>
    <p:titleStyle>
      <a:lvl1pPr algn="l" defTabSz="914395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95" rtl="0" eaLnBrk="1" latinLnBrk="1" hangingPunct="1">
        <a:lnSpc>
          <a:spcPct val="130000"/>
        </a:lnSpc>
        <a:spcBef>
          <a:spcPts val="1000"/>
        </a:spcBef>
        <a:buFont typeface="Wingdings" panose="05000000000000000000" pitchFamily="2" charset="2"/>
        <a:buChar char="u"/>
        <a:defRPr lang="ko-KR" altLang="en-US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22284" indent="-342898" algn="l" defTabSz="914395" rtl="0" eaLnBrk="1" latinLnBrk="1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ko-KR" altLang="en-US" sz="1600" b="1" kern="1200" dirty="0" smtClean="0">
          <a:solidFill>
            <a:schemeClr val="tx1"/>
          </a:solidFill>
          <a:latin typeface="+mn-ea"/>
          <a:ea typeface="+mn-ea"/>
          <a:cs typeface="+mn-cs"/>
        </a:defRPr>
      </a:lvl2pPr>
      <a:lvl3pPr marL="701671" indent="-342898" algn="l" defTabSz="914395" rtl="0" eaLnBrk="1" latinLnBrk="1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ko-KR" altLang="en-US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79470" indent="-342898" algn="l" defTabSz="914395" rtl="0" eaLnBrk="1" latinLnBrk="1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1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lang="ko-KR" altLang="en-US" sz="2000" b="1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BA42-A8C2-46E1-BE54-3751E6CA3C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02585DA-7680-4049-99A1-CE8B34445C80}"/>
              </a:ext>
            </a:extLst>
          </p:cNvPr>
          <p:cNvCxnSpPr>
            <a:cxnSpLocks/>
          </p:cNvCxnSpPr>
          <p:nvPr userDrawn="1"/>
        </p:nvCxnSpPr>
        <p:spPr>
          <a:xfrm>
            <a:off x="291048" y="476672"/>
            <a:ext cx="11609905" cy="0"/>
          </a:xfrm>
          <a:prstGeom prst="line">
            <a:avLst/>
          </a:prstGeom>
          <a:ln w="41275">
            <a:solidFill>
              <a:srgbClr val="4B9D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9F31F391-69E6-4D3F-8529-264FECB7FC91}"/>
              </a:ext>
            </a:extLst>
          </p:cNvPr>
          <p:cNvSpPr/>
          <p:nvPr userDrawn="1"/>
        </p:nvSpPr>
        <p:spPr>
          <a:xfrm>
            <a:off x="0" y="6641772"/>
            <a:ext cx="12192000" cy="219944"/>
          </a:xfrm>
          <a:prstGeom prst="rect">
            <a:avLst/>
          </a:prstGeom>
          <a:gradFill flip="none" rotWithShape="1">
            <a:gsLst>
              <a:gs pos="0">
                <a:srgbClr val="25B6A2"/>
              </a:gs>
              <a:gs pos="54000">
                <a:srgbClr val="3A96D1"/>
              </a:gs>
              <a:gs pos="100000">
                <a:srgbClr val="663C94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6941" y="263981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effectLst>
                  <a:outerShdw blurRad="2540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Multi-Unit Probabilistic Safety Assessment (MUPSA) Regulatory Framework Development in Korea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9856" y="5194610"/>
            <a:ext cx="6651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effectLst>
                  <a:outerShdw blurRad="2540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Korea Institute of Nuclear Safety</a:t>
            </a:r>
            <a:r>
              <a:rPr lang="ko-KR" altLang="en-US" sz="2000" b="1" dirty="0">
                <a:effectLst>
                  <a:outerShdw blurRad="2540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altLang="ko-KR" sz="2000" b="1" dirty="0">
              <a:effectLst>
                <a:outerShdw blurRad="2540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n-US" altLang="ko-KR" sz="2000" b="1" dirty="0">
                <a:effectLst>
                  <a:outerShdw blurRad="2540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Kyungmin KANG  </a:t>
            </a:r>
            <a:endParaRPr lang="ko-KR" altLang="en-US" sz="1050" b="1" dirty="0">
              <a:effectLst>
                <a:outerShdw blurRad="2540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82E22-B067-486F-807C-FC30D6E1EEAA}"/>
              </a:ext>
            </a:extLst>
          </p:cNvPr>
          <p:cNvSpPr txBox="1"/>
          <p:nvPr/>
        </p:nvSpPr>
        <p:spPr>
          <a:xfrm>
            <a:off x="335360" y="548680"/>
            <a:ext cx="665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effectLst>
                  <a:outerShdw blurRad="2540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PSAM18 </a:t>
            </a:r>
          </a:p>
          <a:p>
            <a:r>
              <a:rPr lang="en-US" altLang="ko-KR" sz="1600" b="1" dirty="0">
                <a:effectLst>
                  <a:outerShdw blurRad="2540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Pittsburgh - 2026, July 19 to 24</a:t>
            </a:r>
          </a:p>
        </p:txBody>
      </p:sp>
    </p:spTree>
    <p:extLst>
      <p:ext uri="{BB962C8B-B14F-4D97-AF65-F5344CB8AC3E}">
        <p14:creationId xmlns:p14="http://schemas.microsoft.com/office/powerpoint/2010/main" val="23510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98A59-03DF-AD8B-2273-8D5A60CA7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7F33A67-7FBB-1A05-E634-BA5F7F54B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657432"/>
            <a:ext cx="6048123" cy="1676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467EE8-0988-C7C5-A9A3-3E85837F2726}"/>
              </a:ext>
            </a:extLst>
          </p:cNvPr>
          <p:cNvSpPr txBox="1"/>
          <p:nvPr/>
        </p:nvSpPr>
        <p:spPr>
          <a:xfrm>
            <a:off x="767408" y="576911"/>
            <a:ext cx="9075429" cy="369332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285750" indent="-285750">
              <a:buClr>
                <a:srgbClr val="0065B3"/>
              </a:buClr>
              <a:buSzPct val="100000"/>
              <a:buBlip>
                <a:blip r:embed="rId3"/>
              </a:buBlip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Development of Tsunami PSA Model for </a:t>
            </a:r>
            <a:r>
              <a:rPr lang="en-US" altLang="ko-KR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Hanul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Units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E476A-6CFB-292D-7B6C-B7443CD32F36}"/>
              </a:ext>
            </a:extLst>
          </p:cNvPr>
          <p:cNvSpPr txBox="1"/>
          <p:nvPr/>
        </p:nvSpPr>
        <p:spPr>
          <a:xfrm>
            <a:off x="991277" y="993754"/>
            <a:ext cx="7965987" cy="338554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285750" indent="-285750">
              <a:buClr>
                <a:srgbClr val="0065B3"/>
              </a:buClr>
              <a:buSzPct val="100000"/>
              <a:buFont typeface="KoPub돋움체 Medium" panose="00000600000000000000" pitchFamily="2" charset="-127"/>
              <a:buChar char="−"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Development of Tsunami-induced Initiating Event Models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FB6F6-402D-7A75-8C5B-D51F0E7B0D7F}"/>
              </a:ext>
            </a:extLst>
          </p:cNvPr>
          <p:cNvSpPr txBox="1"/>
          <p:nvPr/>
        </p:nvSpPr>
        <p:spPr>
          <a:xfrm>
            <a:off x="1284915" y="1352669"/>
            <a:ext cx="8267469" cy="1092287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0065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Tsunami exceeding 10 m: Assumed to directly cause core damage </a:t>
            </a:r>
          </a:p>
          <a:p>
            <a:pPr marL="285750" indent="-285750">
              <a:lnSpc>
                <a:spcPct val="120000"/>
              </a:lnSpc>
              <a:buClr>
                <a:srgbClr val="0065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Tsunami less than 5 m: Not considered</a:t>
            </a:r>
          </a:p>
          <a:p>
            <a:pPr marL="285750" indent="-285750">
              <a:lnSpc>
                <a:spcPct val="120000"/>
              </a:lnSpc>
              <a:buClr>
                <a:srgbClr val="0065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Tsunami between 5–10 m: Applied by multiplying the occurrence frequency of 5–9 m tsunami by the seawall failure probability (0.39)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29F28CCE-1AF3-3666-3086-927CB4CFE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996" y="4272474"/>
            <a:ext cx="5116090" cy="2059096"/>
          </a:xfrm>
          <a:prstGeom prst="rect">
            <a:avLst/>
          </a:prstGeom>
          <a:noFill/>
          <a:ln w="14351" cap="rnd">
            <a:solidFill>
              <a:srgbClr val="000000"/>
            </a:solidFill>
            <a:prstDash val="solid"/>
            <a:round/>
          </a:ln>
          <a:effectLst/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2CBCE41A-42D9-378F-D600-218C68C4C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328" y="821795"/>
            <a:ext cx="2509107" cy="32057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94E83-4544-9F00-9774-0817B4A1CDC4}"/>
              </a:ext>
            </a:extLst>
          </p:cNvPr>
          <p:cNvSpPr txBox="1"/>
          <p:nvPr/>
        </p:nvSpPr>
        <p:spPr>
          <a:xfrm>
            <a:off x="1284914" y="2911968"/>
            <a:ext cx="7763413" cy="1350819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0065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Developed event sequences for LUHS caused by tsunami</a:t>
            </a:r>
          </a:p>
          <a:p>
            <a:pPr marL="285750" indent="-285750">
              <a:lnSpc>
                <a:spcPct val="120000"/>
              </a:lnSpc>
              <a:buClr>
                <a:srgbClr val="0065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Addressed inoperability of RCP seal injection due to charging pump failure from loss of charging pump cooling</a:t>
            </a:r>
          </a:p>
          <a:p>
            <a:pPr marL="285750" indent="-285750">
              <a:lnSpc>
                <a:spcPct val="120000"/>
              </a:lnSpc>
              <a:buClr>
                <a:srgbClr val="0065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Treated inoperability of equipment affected by LUHS failure</a:t>
            </a:r>
          </a:p>
          <a:p>
            <a:pPr marL="285750" indent="-285750">
              <a:lnSpc>
                <a:spcPct val="120000"/>
              </a:lnSpc>
              <a:buClr>
                <a:srgbClr val="0065B3"/>
              </a:buClr>
              <a:buSzPct val="100000"/>
              <a:buFont typeface="Wingdings" panose="05000000000000000000" pitchFamily="2" charset="2"/>
              <a:buChar char="§"/>
            </a:pP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DDCE2-9326-6E1A-3345-8FAE69E45ABC}"/>
              </a:ext>
            </a:extLst>
          </p:cNvPr>
          <p:cNvSpPr txBox="1"/>
          <p:nvPr/>
        </p:nvSpPr>
        <p:spPr>
          <a:xfrm>
            <a:off x="991276" y="2498066"/>
            <a:ext cx="8561108" cy="584775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285750" indent="-285750">
              <a:buClr>
                <a:srgbClr val="0065B3"/>
              </a:buClr>
              <a:buSzPct val="100000"/>
              <a:buFont typeface="KoPub돋움체 Medium" panose="00000600000000000000" pitchFamily="2" charset="-127"/>
              <a:buChar char="−"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Modeling of Loss of Ultimate Heat Sink (LUHS) Events</a:t>
            </a:r>
          </a:p>
          <a:p>
            <a:pPr marL="3943350" lvl="8" indent="-285750">
              <a:buClr>
                <a:srgbClr val="0065B3"/>
              </a:buClr>
              <a:buSzPct val="100000"/>
              <a:buFont typeface="Wingdings" panose="05000000000000000000" pitchFamily="2" charset="2"/>
              <a:buChar char="§"/>
            </a:pPr>
            <a:endParaRPr lang="en-US" altLang="ko-KR" sz="1600" dirty="0"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0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_x340988896" descr="EMB0000332c29b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b="6556"/>
          <a:stretch/>
        </p:blipFill>
        <p:spPr bwMode="auto">
          <a:xfrm>
            <a:off x="9242563" y="5257222"/>
            <a:ext cx="2442303" cy="109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3161517"/>
            <a:ext cx="8366350" cy="3291819"/>
          </a:xfrm>
          <a:prstGeom prst="rect">
            <a:avLst/>
          </a:prstGeom>
        </p:spPr>
      </p:pic>
      <p:pic>
        <p:nvPicPr>
          <p:cNvPr id="17" name="_x741155016" descr="EMB0000332c29d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45" y="3161517"/>
            <a:ext cx="1787721" cy="10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_x741154656" descr="EMB0000332c29e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40" y="4010120"/>
            <a:ext cx="1787719" cy="105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755" y="994109"/>
            <a:ext cx="4544304" cy="3029536"/>
          </a:xfrm>
          <a:prstGeom prst="rect">
            <a:avLst/>
          </a:prstGeom>
        </p:spPr>
      </p:pic>
      <p:sp>
        <p:nvSpPr>
          <p:cNvPr id="12" name="내용 개체 틀 4"/>
          <p:cNvSpPr txBox="1">
            <a:spLocks/>
          </p:cNvSpPr>
          <p:nvPr/>
        </p:nvSpPr>
        <p:spPr>
          <a:xfrm>
            <a:off x="237432" y="519756"/>
            <a:ext cx="8090816" cy="25492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1pPr>
            <a:lvl2pPr marL="265176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2pPr>
            <a:lvl3pPr marL="448056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3pPr>
            <a:lvl4pPr marL="594360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4pPr>
            <a:lvl5pPr marL="777240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5pPr>
            <a:lvl6pPr marL="914400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latinLnBrk="0">
              <a:lnSpc>
                <a:spcPct val="100000"/>
              </a:lnSpc>
              <a:buClr>
                <a:srgbClr val="0065B3"/>
              </a:buClr>
              <a:buBlip>
                <a:blip r:embed="rId8"/>
              </a:buBlip>
            </a:pPr>
            <a:r>
              <a:rPr lang="en-US" altLang="ko-KR" sz="1800" b="1" spc="-50" dirty="0">
                <a:solidFill>
                  <a:srgbClr val="0063B3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Development of External Fire PSA Methodology</a:t>
            </a:r>
          </a:p>
          <a:p>
            <a:pPr marL="468630" lvl="2" indent="-285750" latinLnBrk="0">
              <a:lnSpc>
                <a:spcPct val="100000"/>
              </a:lnSpc>
              <a:buClr>
                <a:srgbClr val="0065B3"/>
              </a:buClr>
              <a:buSzPct val="100000"/>
              <a:buBlip>
                <a:blip r:embed="rId9"/>
              </a:buBlip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Collection and organization of domestic wildfire occurrence data</a:t>
            </a:r>
          </a:p>
          <a:p>
            <a:pPr marL="468630" lvl="2" indent="-285750" latinLnBrk="0">
              <a:lnSpc>
                <a:spcPct val="100000"/>
              </a:lnSpc>
              <a:buClr>
                <a:srgbClr val="0065B3"/>
              </a:buClr>
              <a:buSzPct val="100000"/>
              <a:buBlip>
                <a:blip r:embed="rId9"/>
              </a:buBlip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Development of wildfire occurrence curve for the </a:t>
            </a:r>
            <a:r>
              <a:rPr lang="en-US" altLang="ko-KR" sz="160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Hanul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NPP site</a:t>
            </a:r>
          </a:p>
          <a:p>
            <a:pPr marL="468630" lvl="2" indent="-285750" latinLnBrk="0">
              <a:lnSpc>
                <a:spcPct val="100000"/>
              </a:lnSpc>
              <a:buClr>
                <a:srgbClr val="0065B3"/>
              </a:buClr>
              <a:buSzPct val="100000"/>
              <a:buBlip>
                <a:blip r:embed="rId9"/>
              </a:buBlip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Derivation of linkage approach for wildfire occurrence and transmission line impact analysis</a:t>
            </a:r>
          </a:p>
          <a:p>
            <a:pPr marL="468630" lvl="2" indent="-285750" latinLnBrk="0">
              <a:lnSpc>
                <a:spcPct val="100000"/>
              </a:lnSpc>
              <a:buClr>
                <a:srgbClr val="0065B3"/>
              </a:buClr>
              <a:buSzPct val="100000"/>
              <a:buBlip>
                <a:blip r:embed="rId9"/>
              </a:buBlip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Development of transmission line impact analysis methodology considering fire spread aspects and wildfire characteristics</a:t>
            </a:r>
          </a:p>
          <a:p>
            <a:pPr marL="468630" lvl="2" indent="-285750" latinLnBrk="0">
              <a:lnSpc>
                <a:spcPct val="100000"/>
              </a:lnSpc>
              <a:buClr>
                <a:srgbClr val="0065B3"/>
              </a:buClr>
              <a:buSzPct val="100000"/>
              <a:buBlip>
                <a:blip r:embed="rId9"/>
              </a:buBlip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Development of internal impact analysis methodology for the </a:t>
            </a:r>
            <a:r>
              <a:rPr lang="en-US" altLang="ko-KR" sz="160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Hanul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NPP site</a:t>
            </a:r>
          </a:p>
        </p:txBody>
      </p:sp>
    </p:spTree>
    <p:extLst>
      <p:ext uri="{BB962C8B-B14F-4D97-AF65-F5344CB8AC3E}">
        <p14:creationId xmlns:p14="http://schemas.microsoft.com/office/powerpoint/2010/main" val="3978030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076AA1-AB71-4979-AA8B-7DE20894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25F659-D13C-47D5-8670-7894BA38AB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/>
              <a:t>NSSC</a:t>
            </a:r>
            <a:r>
              <a:rPr lang="ko-KR" altLang="en-US" dirty="0"/>
              <a:t> </a:t>
            </a:r>
            <a:r>
              <a:rPr lang="en-US" altLang="ko-KR" dirty="0"/>
              <a:t>launched</a:t>
            </a:r>
            <a:r>
              <a:rPr lang="ko-KR" altLang="en-US" dirty="0"/>
              <a:t> </a:t>
            </a:r>
            <a:r>
              <a:rPr lang="en-US" altLang="ko-KR" dirty="0"/>
              <a:t>Site</a:t>
            </a:r>
            <a:r>
              <a:rPr lang="ko-KR" altLang="en-US" dirty="0"/>
              <a:t> </a:t>
            </a:r>
            <a:r>
              <a:rPr lang="en-US" altLang="ko-KR" dirty="0"/>
              <a:t>risk assessment research project and conducted in 2017~2021 for regulatory purposes.</a:t>
            </a:r>
          </a:p>
          <a:p>
            <a:r>
              <a:rPr lang="en-US" altLang="ko-KR" dirty="0"/>
              <a:t>The research targeted to assess the site risk of the 9 units of Kori-site, derived out the quantitative result by full-scope MUPSA.</a:t>
            </a:r>
          </a:p>
          <a:p>
            <a:pPr algn="just"/>
            <a:r>
              <a:rPr lang="en-US" altLang="ko-KR" dirty="0"/>
              <a:t>The result showed the characteristic of each IE and the margin to the safety goal which have been applied to the single unit.</a:t>
            </a:r>
          </a:p>
          <a:p>
            <a:pPr algn="just"/>
            <a:r>
              <a:rPr lang="en-US" altLang="ko-KR" dirty="0"/>
              <a:t>Follow-up research project on the other site is on-going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408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solidFill>
                  <a:srgbClr val="203864"/>
                </a:solidFill>
              </a:rPr>
              <a:t>Thank you for your Attention</a:t>
            </a:r>
            <a:endParaRPr lang="ko-KR" altLang="en-US" sz="4000" b="1" dirty="0">
              <a:solidFill>
                <a:srgbClr val="203864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965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825" y="679942"/>
            <a:ext cx="2882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3C95D1"/>
                </a:solidFill>
              </a:rPr>
              <a:t>CONTENTS</a:t>
            </a:r>
            <a:endParaRPr lang="ko-KR" altLang="en-US" sz="4000" b="1" dirty="0">
              <a:solidFill>
                <a:srgbClr val="3C95D1"/>
              </a:solidFill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E14B354-B72C-48C7-9BC9-CBCDCD74E8B8}"/>
              </a:ext>
            </a:extLst>
          </p:cNvPr>
          <p:cNvGrpSpPr/>
          <p:nvPr/>
        </p:nvGrpSpPr>
        <p:grpSpPr>
          <a:xfrm>
            <a:off x="2927648" y="1628800"/>
            <a:ext cx="6912768" cy="684120"/>
            <a:chOff x="2458860" y="314960"/>
            <a:chExt cx="5324019" cy="563600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89FF91AD-6C03-481D-A9DF-CB3F7732B6E1}"/>
                </a:ext>
              </a:extLst>
            </p:cNvPr>
            <p:cNvGrpSpPr/>
            <p:nvPr/>
          </p:nvGrpSpPr>
          <p:grpSpPr>
            <a:xfrm>
              <a:off x="2458860" y="314960"/>
              <a:ext cx="4876660" cy="563600"/>
              <a:chOff x="2458860" y="314960"/>
              <a:chExt cx="4876660" cy="563600"/>
            </a:xfrm>
          </p:grpSpPr>
          <p:sp>
            <p:nvSpPr>
              <p:cNvPr id="36" name="모서리가 둥근 직사각형 60">
                <a:extLst>
                  <a:ext uri="{FF2B5EF4-FFF2-40B4-BE49-F238E27FC236}">
                    <a16:creationId xmlns:a16="http://schemas.microsoft.com/office/drawing/2014/main" id="{0617BE4D-5125-4A6D-B50A-3E2CABD238D0}"/>
                  </a:ext>
                </a:extLst>
              </p:cNvPr>
              <p:cNvSpPr/>
              <p:nvPr/>
            </p:nvSpPr>
            <p:spPr>
              <a:xfrm>
                <a:off x="2614831" y="340437"/>
                <a:ext cx="4720689" cy="515187"/>
              </a:xfrm>
              <a:prstGeom prst="roundRect">
                <a:avLst>
                  <a:gd name="adj" fmla="val 50000"/>
                </a:avLst>
              </a:prstGeom>
              <a:noFill/>
              <a:ln w="412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9DC3E6"/>
                    </a:gs>
                  </a:gsLst>
                  <a:lin ang="108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CCF8CDA2-1865-4D54-92EF-9B9961BD58BE}"/>
                  </a:ext>
                </a:extLst>
              </p:cNvPr>
              <p:cNvSpPr/>
              <p:nvPr/>
            </p:nvSpPr>
            <p:spPr>
              <a:xfrm>
                <a:off x="2458860" y="314960"/>
                <a:ext cx="563600" cy="563600"/>
              </a:xfrm>
              <a:prstGeom prst="ellips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/>
                  <a:t>1</a:t>
                </a:r>
                <a:endParaRPr lang="ko-KR" altLang="en-US" sz="2400" b="1" dirty="0"/>
              </a:p>
            </p:txBody>
          </p:sp>
        </p:grp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8CDEE3A-E7EF-416D-9470-8DBF09D81D73}"/>
                </a:ext>
              </a:extLst>
            </p:cNvPr>
            <p:cNvSpPr/>
            <p:nvPr/>
          </p:nvSpPr>
          <p:spPr>
            <a:xfrm>
              <a:off x="3062190" y="406181"/>
              <a:ext cx="4720689" cy="362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dirty="0">
                  <a:solidFill>
                    <a:schemeClr val="tx1"/>
                  </a:solidFill>
                </a:rPr>
                <a:t>MUPSA Research Initiative : How It Began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4B8A344-AC17-40A6-B098-9EB390EECD71}"/>
              </a:ext>
            </a:extLst>
          </p:cNvPr>
          <p:cNvGrpSpPr/>
          <p:nvPr/>
        </p:nvGrpSpPr>
        <p:grpSpPr>
          <a:xfrm>
            <a:off x="2927648" y="2520752"/>
            <a:ext cx="6912768" cy="684120"/>
            <a:chOff x="2458860" y="314960"/>
            <a:chExt cx="5324019" cy="563600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BBD9D252-BBD9-45A4-93BE-AD4AC4EA3066}"/>
                </a:ext>
              </a:extLst>
            </p:cNvPr>
            <p:cNvGrpSpPr/>
            <p:nvPr/>
          </p:nvGrpSpPr>
          <p:grpSpPr>
            <a:xfrm>
              <a:off x="2458860" y="314960"/>
              <a:ext cx="4876660" cy="563600"/>
              <a:chOff x="2458860" y="314960"/>
              <a:chExt cx="4876660" cy="563600"/>
            </a:xfrm>
          </p:grpSpPr>
          <p:sp>
            <p:nvSpPr>
              <p:cNvPr id="41" name="모서리가 둥근 직사각형 60">
                <a:extLst>
                  <a:ext uri="{FF2B5EF4-FFF2-40B4-BE49-F238E27FC236}">
                    <a16:creationId xmlns:a16="http://schemas.microsoft.com/office/drawing/2014/main" id="{D363F973-2F22-4FD2-BC7D-38C6F8699AD4}"/>
                  </a:ext>
                </a:extLst>
              </p:cNvPr>
              <p:cNvSpPr/>
              <p:nvPr/>
            </p:nvSpPr>
            <p:spPr>
              <a:xfrm>
                <a:off x="2614831" y="340437"/>
                <a:ext cx="4720689" cy="515187"/>
              </a:xfrm>
              <a:prstGeom prst="roundRect">
                <a:avLst>
                  <a:gd name="adj" fmla="val 50000"/>
                </a:avLst>
              </a:prstGeom>
              <a:noFill/>
              <a:ln w="412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9DC3E6"/>
                    </a:gs>
                  </a:gsLst>
                  <a:lin ang="108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C0EFED3E-0A5F-40E0-A51F-7E414514D74D}"/>
                  </a:ext>
                </a:extLst>
              </p:cNvPr>
              <p:cNvSpPr/>
              <p:nvPr/>
            </p:nvSpPr>
            <p:spPr>
              <a:xfrm>
                <a:off x="2458860" y="314960"/>
                <a:ext cx="563600" cy="563600"/>
              </a:xfrm>
              <a:prstGeom prst="ellips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/>
                  <a:t>2</a:t>
                </a:r>
                <a:endParaRPr lang="ko-KR" altLang="en-US" sz="2400" b="1" dirty="0"/>
              </a:p>
            </p:txBody>
          </p:sp>
        </p:grp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1F72BFB-624A-4BC9-85F3-796F17A53D31}"/>
                </a:ext>
              </a:extLst>
            </p:cNvPr>
            <p:cNvSpPr/>
            <p:nvPr/>
          </p:nvSpPr>
          <p:spPr>
            <a:xfrm>
              <a:off x="3062190" y="406181"/>
              <a:ext cx="4720689" cy="362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dirty="0">
                  <a:solidFill>
                    <a:schemeClr val="tx1"/>
                  </a:solidFill>
                </a:rPr>
                <a:t>Overview of MUPSA Research Project by NSSC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19A90D2-D7EE-4210-85CD-F9BF5B6F2FCE}"/>
              </a:ext>
            </a:extLst>
          </p:cNvPr>
          <p:cNvGrpSpPr/>
          <p:nvPr/>
        </p:nvGrpSpPr>
        <p:grpSpPr>
          <a:xfrm>
            <a:off x="2927648" y="3443361"/>
            <a:ext cx="6912768" cy="684120"/>
            <a:chOff x="2458860" y="314960"/>
            <a:chExt cx="5324019" cy="563600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4C3DC58D-1AF3-43DC-A364-216412667F71}"/>
                </a:ext>
              </a:extLst>
            </p:cNvPr>
            <p:cNvGrpSpPr/>
            <p:nvPr/>
          </p:nvGrpSpPr>
          <p:grpSpPr>
            <a:xfrm>
              <a:off x="2458860" y="314960"/>
              <a:ext cx="4876660" cy="563600"/>
              <a:chOff x="2458860" y="314960"/>
              <a:chExt cx="4876660" cy="563600"/>
            </a:xfrm>
          </p:grpSpPr>
          <p:sp>
            <p:nvSpPr>
              <p:cNvPr id="46" name="모서리가 둥근 직사각형 60">
                <a:extLst>
                  <a:ext uri="{FF2B5EF4-FFF2-40B4-BE49-F238E27FC236}">
                    <a16:creationId xmlns:a16="http://schemas.microsoft.com/office/drawing/2014/main" id="{0988F7CB-6105-4240-B883-83AC081F9985}"/>
                  </a:ext>
                </a:extLst>
              </p:cNvPr>
              <p:cNvSpPr/>
              <p:nvPr/>
            </p:nvSpPr>
            <p:spPr>
              <a:xfrm>
                <a:off x="2614831" y="340437"/>
                <a:ext cx="4720689" cy="515187"/>
              </a:xfrm>
              <a:prstGeom prst="roundRect">
                <a:avLst>
                  <a:gd name="adj" fmla="val 50000"/>
                </a:avLst>
              </a:prstGeom>
              <a:noFill/>
              <a:ln w="412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9DC3E6"/>
                    </a:gs>
                  </a:gsLst>
                  <a:lin ang="108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E10E3C2E-0D29-4127-A4C7-107667D2586D}"/>
                  </a:ext>
                </a:extLst>
              </p:cNvPr>
              <p:cNvSpPr/>
              <p:nvPr/>
            </p:nvSpPr>
            <p:spPr>
              <a:xfrm>
                <a:off x="2458860" y="314960"/>
                <a:ext cx="563600" cy="563600"/>
              </a:xfrm>
              <a:prstGeom prst="ellips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/>
                  <a:t>3</a:t>
                </a:r>
                <a:endParaRPr lang="ko-KR" altLang="en-US" sz="2400" b="1" dirty="0"/>
              </a:p>
            </p:txBody>
          </p:sp>
        </p:grp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8FA26D68-AA7C-441E-B5BE-D1391C35F956}"/>
                </a:ext>
              </a:extLst>
            </p:cNvPr>
            <p:cNvSpPr/>
            <p:nvPr/>
          </p:nvSpPr>
          <p:spPr>
            <a:xfrm>
              <a:off x="3062190" y="406181"/>
              <a:ext cx="4720689" cy="362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dirty="0">
                  <a:solidFill>
                    <a:schemeClr val="tx1"/>
                  </a:solidFill>
                </a:rPr>
                <a:t>Research Results &amp; Key Findings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3D0AD5AA-8BAB-4EEA-8266-AE8F9AA0FA12}"/>
              </a:ext>
            </a:extLst>
          </p:cNvPr>
          <p:cNvGrpSpPr/>
          <p:nvPr/>
        </p:nvGrpSpPr>
        <p:grpSpPr>
          <a:xfrm>
            <a:off x="2930463" y="4331033"/>
            <a:ext cx="6912768" cy="684120"/>
            <a:chOff x="2458860" y="314960"/>
            <a:chExt cx="5324019" cy="563600"/>
          </a:xfrm>
        </p:grpSpPr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84506771-9DF4-4345-9047-4E430A6D7794}"/>
                </a:ext>
              </a:extLst>
            </p:cNvPr>
            <p:cNvGrpSpPr/>
            <p:nvPr/>
          </p:nvGrpSpPr>
          <p:grpSpPr>
            <a:xfrm>
              <a:off x="2458860" y="314960"/>
              <a:ext cx="4876660" cy="563600"/>
              <a:chOff x="2458860" y="314960"/>
              <a:chExt cx="4876660" cy="563600"/>
            </a:xfrm>
          </p:grpSpPr>
          <p:sp>
            <p:nvSpPr>
              <p:cNvPr id="51" name="모서리가 둥근 직사각형 60">
                <a:extLst>
                  <a:ext uri="{FF2B5EF4-FFF2-40B4-BE49-F238E27FC236}">
                    <a16:creationId xmlns:a16="http://schemas.microsoft.com/office/drawing/2014/main" id="{838C3EF1-09D1-4AB6-8294-0459AF44B7B2}"/>
                  </a:ext>
                </a:extLst>
              </p:cNvPr>
              <p:cNvSpPr/>
              <p:nvPr/>
            </p:nvSpPr>
            <p:spPr>
              <a:xfrm>
                <a:off x="2614831" y="340437"/>
                <a:ext cx="4720689" cy="515187"/>
              </a:xfrm>
              <a:prstGeom prst="roundRect">
                <a:avLst>
                  <a:gd name="adj" fmla="val 50000"/>
                </a:avLst>
              </a:prstGeom>
              <a:noFill/>
              <a:ln w="412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9DC3E6"/>
                    </a:gs>
                  </a:gsLst>
                  <a:lin ang="108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0DF42478-BD27-451C-8DCC-A5040679DBFD}"/>
                  </a:ext>
                </a:extLst>
              </p:cNvPr>
              <p:cNvSpPr/>
              <p:nvPr/>
            </p:nvSpPr>
            <p:spPr>
              <a:xfrm>
                <a:off x="2458860" y="314960"/>
                <a:ext cx="563600" cy="563600"/>
              </a:xfrm>
              <a:prstGeom prst="ellips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/>
                  <a:t>4</a:t>
                </a:r>
                <a:endParaRPr lang="ko-KR" altLang="en-US" sz="2400" b="1" dirty="0"/>
              </a:p>
            </p:txBody>
          </p:sp>
        </p:grp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F335437A-1A8F-4823-BFAD-1BA5C53B02BB}"/>
                </a:ext>
              </a:extLst>
            </p:cNvPr>
            <p:cNvSpPr/>
            <p:nvPr/>
          </p:nvSpPr>
          <p:spPr>
            <a:xfrm>
              <a:off x="3062190" y="406181"/>
              <a:ext cx="4720689" cy="362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dirty="0">
                  <a:solidFill>
                    <a:schemeClr val="tx1"/>
                  </a:solidFill>
                </a:rPr>
                <a:t>Follow-Ups : Current Status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EB7D7EE-DFFA-4739-B7DC-77E3472365D3}"/>
              </a:ext>
            </a:extLst>
          </p:cNvPr>
          <p:cNvGrpSpPr/>
          <p:nvPr/>
        </p:nvGrpSpPr>
        <p:grpSpPr>
          <a:xfrm>
            <a:off x="2927648" y="5199724"/>
            <a:ext cx="6912768" cy="684120"/>
            <a:chOff x="2458860" y="314960"/>
            <a:chExt cx="5324019" cy="563600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9D0441A3-E428-42F0-9BBF-6727CE78129D}"/>
                </a:ext>
              </a:extLst>
            </p:cNvPr>
            <p:cNvGrpSpPr/>
            <p:nvPr/>
          </p:nvGrpSpPr>
          <p:grpSpPr>
            <a:xfrm>
              <a:off x="2458860" y="314960"/>
              <a:ext cx="4876660" cy="563600"/>
              <a:chOff x="2458860" y="314960"/>
              <a:chExt cx="4876660" cy="563600"/>
            </a:xfrm>
          </p:grpSpPr>
          <p:sp>
            <p:nvSpPr>
              <p:cNvPr id="56" name="모서리가 둥근 직사각형 60">
                <a:extLst>
                  <a:ext uri="{FF2B5EF4-FFF2-40B4-BE49-F238E27FC236}">
                    <a16:creationId xmlns:a16="http://schemas.microsoft.com/office/drawing/2014/main" id="{006F0405-C178-455F-9B72-6C75102AB440}"/>
                  </a:ext>
                </a:extLst>
              </p:cNvPr>
              <p:cNvSpPr/>
              <p:nvPr/>
            </p:nvSpPr>
            <p:spPr>
              <a:xfrm>
                <a:off x="2614831" y="340437"/>
                <a:ext cx="4720689" cy="515187"/>
              </a:xfrm>
              <a:prstGeom prst="roundRect">
                <a:avLst>
                  <a:gd name="adj" fmla="val 50000"/>
                </a:avLst>
              </a:prstGeom>
              <a:noFill/>
              <a:ln w="412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9DC3E6"/>
                    </a:gs>
                  </a:gsLst>
                  <a:lin ang="108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006EBAD0-4A26-42A6-98A3-4EF53D911EC4}"/>
                  </a:ext>
                </a:extLst>
              </p:cNvPr>
              <p:cNvSpPr/>
              <p:nvPr/>
            </p:nvSpPr>
            <p:spPr>
              <a:xfrm>
                <a:off x="2458860" y="314960"/>
                <a:ext cx="563600" cy="563600"/>
              </a:xfrm>
              <a:prstGeom prst="ellips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400" b="1" dirty="0"/>
                  <a:t>5</a:t>
                </a:r>
                <a:endParaRPr lang="ko-KR" altLang="en-US" sz="2400" b="1" dirty="0"/>
              </a:p>
            </p:txBody>
          </p: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E488A806-85D5-4763-99B3-719F66790CEE}"/>
                </a:ext>
              </a:extLst>
            </p:cNvPr>
            <p:cNvSpPr/>
            <p:nvPr/>
          </p:nvSpPr>
          <p:spPr>
            <a:xfrm>
              <a:off x="3062190" y="406181"/>
              <a:ext cx="4720689" cy="362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b="1" dirty="0">
                  <a:solidFill>
                    <a:schemeClr val="tx1"/>
                  </a:solidFill>
                </a:rPr>
                <a:t>Conclusion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37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060CEC-6755-49A4-9612-239EC6CA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8" y="607636"/>
            <a:ext cx="9312522" cy="631848"/>
          </a:xfrm>
        </p:spPr>
        <p:txBody>
          <a:bodyPr>
            <a:noAutofit/>
          </a:bodyPr>
          <a:lstStyle/>
          <a:p>
            <a:r>
              <a:rPr lang="en-US" altLang="ko-KR" sz="2800" u="sng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ko-KR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u="sng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ko-KR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800" u="sng" dirty="0">
                <a:latin typeface="Arial" panose="020B0604020202020204" pitchFamily="34" charset="0"/>
                <a:cs typeface="Arial" panose="020B0604020202020204" pitchFamily="34" charset="0"/>
              </a:rPr>
              <a:t>research: Rising interest in Multi-Unit sites </a:t>
            </a:r>
            <a:endParaRPr lang="ko-KR" alt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77DE1F-5449-4838-96E9-33BC1AB3A17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7368" y="1340768"/>
            <a:ext cx="11360647" cy="524980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NSSC(Nuclear Safety and Security Commission) recommended multi-unit risk assessment during the deliberation process on Saeul Unit 1 OL and Saeul 3&amp;4 CP application</a:t>
            </a:r>
          </a:p>
          <a:p>
            <a:pPr lvl="1"/>
            <a:r>
              <a:rPr lang="en-US" altLang="ko-KR" dirty="0"/>
              <a:t>Recommendations from the ‘Multi-Unit Risk Review Committee’ under NSSC</a:t>
            </a:r>
          </a:p>
          <a:p>
            <a:pPr lvl="2"/>
            <a:r>
              <a:rPr lang="en-US" altLang="ko-KR" sz="2400" dirty="0"/>
              <a:t>Methodology development for site risk assessment based on probabilistic approach</a:t>
            </a:r>
          </a:p>
          <a:p>
            <a:pPr lvl="2"/>
            <a:r>
              <a:rPr lang="en-US" altLang="ko-KR" sz="2400" dirty="0"/>
              <a:t>Regulatory framework development for site risk</a:t>
            </a:r>
          </a:p>
          <a:p>
            <a:r>
              <a:rPr lang="en-US" altLang="ko-KR" sz="2400" dirty="0"/>
              <a:t>NSSC launched a research project for the safety assessment of multi-unit Site.</a:t>
            </a:r>
          </a:p>
          <a:p>
            <a:pPr lvl="1"/>
            <a:r>
              <a:rPr lang="en-US" altLang="ko-KR" dirty="0"/>
              <a:t>5 year (2017~2026) project to develop:</a:t>
            </a:r>
          </a:p>
          <a:p>
            <a:pPr lvl="2"/>
            <a:r>
              <a:rPr lang="en-US" altLang="ko-KR" sz="2400" dirty="0"/>
              <a:t>Regulatory framework for site risk</a:t>
            </a:r>
          </a:p>
          <a:p>
            <a:pPr lvl="2"/>
            <a:r>
              <a:rPr lang="en-US" altLang="ko-KR" sz="2400" dirty="0"/>
              <a:t>MUPSA model for regulatory purpose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134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060CEC-6755-49A4-9612-239EC6CA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u="sng" dirty="0"/>
              <a:t>The Scope of the project</a:t>
            </a:r>
            <a:endParaRPr lang="ko-KR" altLang="en-US" u="sng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C32BE5F8-18C8-4C29-9F44-EFD9462042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9056" y="1340768"/>
            <a:ext cx="9359472" cy="5249806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SRA Reference NPP site : Kori</a:t>
            </a:r>
          </a:p>
          <a:p>
            <a:pPr lvl="1"/>
            <a:r>
              <a:rPr lang="en-US" altLang="ko-KR" sz="1400" dirty="0"/>
              <a:t>Total 9 units including the plants under construction</a:t>
            </a:r>
          </a:p>
          <a:p>
            <a:pPr lvl="1"/>
            <a:r>
              <a:rPr lang="en-US" altLang="ko-KR" sz="1400" dirty="0"/>
              <a:t>Type of plants : WH600(K2), WH900(K3,4), OPR1000(SK1,2), APR1400(SU1,2,3,4)</a:t>
            </a:r>
          </a:p>
          <a:p>
            <a:endParaRPr lang="en-US" altLang="ko-KR" sz="1800" dirty="0"/>
          </a:p>
          <a:p>
            <a:endParaRPr lang="en-US" altLang="ko-KR" sz="1800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CB6EAAE-1A66-43F8-B02E-EAB513295AD8}"/>
              </a:ext>
            </a:extLst>
          </p:cNvPr>
          <p:cNvGrpSpPr/>
          <p:nvPr/>
        </p:nvGrpSpPr>
        <p:grpSpPr>
          <a:xfrm>
            <a:off x="1856088" y="2374166"/>
            <a:ext cx="8625408" cy="3895523"/>
            <a:chOff x="681038" y="2413670"/>
            <a:chExt cx="8625408" cy="3895523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9EEAABAE-E710-4B9F-887F-B4D7A4E54BCF}"/>
                </a:ext>
              </a:extLst>
            </p:cNvPr>
            <p:cNvGrpSpPr/>
            <p:nvPr/>
          </p:nvGrpSpPr>
          <p:grpSpPr>
            <a:xfrm>
              <a:off x="681038" y="2413670"/>
              <a:ext cx="8625408" cy="3895523"/>
              <a:chOff x="691614" y="2038450"/>
              <a:chExt cx="8625408" cy="3895523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3372EA2F-E1BC-4AA2-908C-E74F1E86A768}"/>
                  </a:ext>
                </a:extLst>
              </p:cNvPr>
              <p:cNvGrpSpPr/>
              <p:nvPr/>
            </p:nvGrpSpPr>
            <p:grpSpPr>
              <a:xfrm>
                <a:off x="691614" y="2038450"/>
                <a:ext cx="8625408" cy="3895523"/>
                <a:chOff x="713088" y="1935630"/>
                <a:chExt cx="8625408" cy="3895523"/>
              </a:xfrm>
            </p:grpSpPr>
            <p:pic>
              <p:nvPicPr>
                <p:cNvPr id="6" name="그림 5">
                  <a:extLst>
                    <a:ext uri="{FF2B5EF4-FFF2-40B4-BE49-F238E27FC236}">
                      <a16:creationId xmlns:a16="http://schemas.microsoft.com/office/drawing/2014/main" id="{8160D8C5-E34F-48C5-B55B-998592F5EEF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088" y="1935630"/>
                  <a:ext cx="8625408" cy="3895523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8" name="그룹 7">
                  <a:extLst>
                    <a:ext uri="{FF2B5EF4-FFF2-40B4-BE49-F238E27FC236}">
                      <a16:creationId xmlns:a16="http://schemas.microsoft.com/office/drawing/2014/main" id="{99420244-A6E7-4F9E-8651-9C42A1B14588}"/>
                    </a:ext>
                  </a:extLst>
                </p:cNvPr>
                <p:cNvGrpSpPr/>
                <p:nvPr/>
              </p:nvGrpSpPr>
              <p:grpSpPr>
                <a:xfrm>
                  <a:off x="992560" y="2420888"/>
                  <a:ext cx="7629935" cy="1891597"/>
                  <a:chOff x="992560" y="2420888"/>
                  <a:chExt cx="7629935" cy="1891597"/>
                </a:xfrm>
              </p:grpSpPr>
              <p:sp>
                <p:nvSpPr>
                  <p:cNvPr id="7" name="타원 6">
                    <a:extLst>
                      <a:ext uri="{FF2B5EF4-FFF2-40B4-BE49-F238E27FC236}">
                        <a16:creationId xmlns:a16="http://schemas.microsoft.com/office/drawing/2014/main" id="{8B610B42-3A51-443A-AB4F-3194AA43101F}"/>
                      </a:ext>
                    </a:extLst>
                  </p:cNvPr>
                  <p:cNvSpPr/>
                  <p:nvPr/>
                </p:nvSpPr>
                <p:spPr>
                  <a:xfrm>
                    <a:off x="992560" y="2420888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타원 20">
                    <a:extLst>
                      <a:ext uri="{FF2B5EF4-FFF2-40B4-BE49-F238E27FC236}">
                        <a16:creationId xmlns:a16="http://schemas.microsoft.com/office/drawing/2014/main" id="{ADCCD9E3-015D-4504-BF88-1408FDD045A4}"/>
                      </a:ext>
                    </a:extLst>
                  </p:cNvPr>
                  <p:cNvSpPr/>
                  <p:nvPr/>
                </p:nvSpPr>
                <p:spPr>
                  <a:xfrm>
                    <a:off x="1151098" y="2576005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타원 21">
                    <a:extLst>
                      <a:ext uri="{FF2B5EF4-FFF2-40B4-BE49-F238E27FC236}">
                        <a16:creationId xmlns:a16="http://schemas.microsoft.com/office/drawing/2014/main" id="{29288799-C0C8-463C-9385-575111BAB12E}"/>
                      </a:ext>
                    </a:extLst>
                  </p:cNvPr>
                  <p:cNvSpPr/>
                  <p:nvPr/>
                </p:nvSpPr>
                <p:spPr>
                  <a:xfrm>
                    <a:off x="1173181" y="3151518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타원 22">
                    <a:extLst>
                      <a:ext uri="{FF2B5EF4-FFF2-40B4-BE49-F238E27FC236}">
                        <a16:creationId xmlns:a16="http://schemas.microsoft.com/office/drawing/2014/main" id="{5E25CBDD-A97D-487D-A285-20E17BBF570D}"/>
                      </a:ext>
                    </a:extLst>
                  </p:cNvPr>
                  <p:cNvSpPr/>
                  <p:nvPr/>
                </p:nvSpPr>
                <p:spPr>
                  <a:xfrm>
                    <a:off x="1300828" y="3667367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" name="타원 23">
                    <a:extLst>
                      <a:ext uri="{FF2B5EF4-FFF2-40B4-BE49-F238E27FC236}">
                        <a16:creationId xmlns:a16="http://schemas.microsoft.com/office/drawing/2014/main" id="{9D078402-5521-4FFD-B693-42C45696B3F7}"/>
                      </a:ext>
                    </a:extLst>
                  </p:cNvPr>
                  <p:cNvSpPr/>
                  <p:nvPr/>
                </p:nvSpPr>
                <p:spPr>
                  <a:xfrm>
                    <a:off x="3224808" y="3428923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타원 24">
                    <a:extLst>
                      <a:ext uri="{FF2B5EF4-FFF2-40B4-BE49-F238E27FC236}">
                        <a16:creationId xmlns:a16="http://schemas.microsoft.com/office/drawing/2014/main" id="{A2F403A6-E8A3-4A80-84DA-CFAFB5F0A767}"/>
                      </a:ext>
                    </a:extLst>
                  </p:cNvPr>
                  <p:cNvSpPr/>
                  <p:nvPr/>
                </p:nvSpPr>
                <p:spPr>
                  <a:xfrm>
                    <a:off x="3516336" y="3262662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타원 25">
                    <a:extLst>
                      <a:ext uri="{FF2B5EF4-FFF2-40B4-BE49-F238E27FC236}">
                        <a16:creationId xmlns:a16="http://schemas.microsoft.com/office/drawing/2014/main" id="{77F3359B-78DA-43DD-8930-CD02DD207949}"/>
                      </a:ext>
                    </a:extLst>
                  </p:cNvPr>
                  <p:cNvSpPr/>
                  <p:nvPr/>
                </p:nvSpPr>
                <p:spPr>
                  <a:xfrm>
                    <a:off x="6847592" y="4096461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타원 26">
                    <a:extLst>
                      <a:ext uri="{FF2B5EF4-FFF2-40B4-BE49-F238E27FC236}">
                        <a16:creationId xmlns:a16="http://schemas.microsoft.com/office/drawing/2014/main" id="{98D8526B-6286-4685-BB97-F5DD6ED57477}"/>
                      </a:ext>
                    </a:extLst>
                  </p:cNvPr>
                  <p:cNvSpPr/>
                  <p:nvPr/>
                </p:nvSpPr>
                <p:spPr>
                  <a:xfrm>
                    <a:off x="7212416" y="4052602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타원 27">
                    <a:extLst>
                      <a:ext uri="{FF2B5EF4-FFF2-40B4-BE49-F238E27FC236}">
                        <a16:creationId xmlns:a16="http://schemas.microsoft.com/office/drawing/2014/main" id="{21A99D18-0F1A-46C2-986F-85712512722F}"/>
                      </a:ext>
                    </a:extLst>
                  </p:cNvPr>
                  <p:cNvSpPr/>
                  <p:nvPr/>
                </p:nvSpPr>
                <p:spPr>
                  <a:xfrm>
                    <a:off x="8016276" y="4077678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타원 28">
                    <a:extLst>
                      <a:ext uri="{FF2B5EF4-FFF2-40B4-BE49-F238E27FC236}">
                        <a16:creationId xmlns:a16="http://schemas.microsoft.com/office/drawing/2014/main" id="{7BD293E7-B877-4621-B472-9191CFDB5592}"/>
                      </a:ext>
                    </a:extLst>
                  </p:cNvPr>
                  <p:cNvSpPr/>
                  <p:nvPr/>
                </p:nvSpPr>
                <p:spPr>
                  <a:xfrm>
                    <a:off x="8406471" y="4028245"/>
                    <a:ext cx="216024" cy="216024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3" name="직선 화살표 연결선 12">
                <a:extLst>
                  <a:ext uri="{FF2B5EF4-FFF2-40B4-BE49-F238E27FC236}">
                    <a16:creationId xmlns:a16="http://schemas.microsoft.com/office/drawing/2014/main" id="{7FFA2211-82AA-4AB3-BC82-C75697BE5E36}"/>
                  </a:ext>
                </a:extLst>
              </p:cNvPr>
              <p:cNvCxnSpPr>
                <a:stCxn id="21" idx="5"/>
              </p:cNvCxnSpPr>
              <p:nvPr/>
            </p:nvCxnSpPr>
            <p:spPr>
              <a:xfrm>
                <a:off x="1314012" y="2863213"/>
                <a:ext cx="1865847" cy="709803"/>
              </a:xfrm>
              <a:prstGeom prst="straightConnector1">
                <a:avLst/>
              </a:prstGeom>
              <a:ln w="12700">
                <a:solidFill>
                  <a:srgbClr val="06FF07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화살표 연결선 15">
                <a:extLst>
                  <a:ext uri="{FF2B5EF4-FFF2-40B4-BE49-F238E27FC236}">
                    <a16:creationId xmlns:a16="http://schemas.microsoft.com/office/drawing/2014/main" id="{852DF724-188C-47B0-8E23-7E857E266B92}"/>
                  </a:ext>
                </a:extLst>
              </p:cNvPr>
              <p:cNvCxnSpPr>
                <a:stCxn id="21" idx="7"/>
                <a:endCxn id="29" idx="1"/>
              </p:cNvCxnSpPr>
              <p:nvPr/>
            </p:nvCxnSpPr>
            <p:spPr>
              <a:xfrm>
                <a:off x="1314012" y="2710461"/>
                <a:ext cx="7102621" cy="1452240"/>
              </a:xfrm>
              <a:prstGeom prst="straightConnector1">
                <a:avLst/>
              </a:prstGeom>
              <a:ln w="12700">
                <a:solidFill>
                  <a:srgbClr val="06FF07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화살표 연결선 17">
                <a:extLst>
                  <a:ext uri="{FF2B5EF4-FFF2-40B4-BE49-F238E27FC236}">
                    <a16:creationId xmlns:a16="http://schemas.microsoft.com/office/drawing/2014/main" id="{E572AFED-2D02-4D5F-A0A7-3678A719C233}"/>
                  </a:ext>
                </a:extLst>
              </p:cNvPr>
              <p:cNvCxnSpPr>
                <a:stCxn id="25" idx="6"/>
                <a:endCxn id="26" idx="1"/>
              </p:cNvCxnSpPr>
              <p:nvPr/>
            </p:nvCxnSpPr>
            <p:spPr>
              <a:xfrm>
                <a:off x="3710886" y="3473494"/>
                <a:ext cx="3146868" cy="757423"/>
              </a:xfrm>
              <a:prstGeom prst="straightConnector1">
                <a:avLst/>
              </a:prstGeom>
              <a:ln w="12700">
                <a:solidFill>
                  <a:srgbClr val="06FF07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3F13A5-BACB-44DF-AE1E-877500F0CE15}"/>
                  </a:ext>
                </a:extLst>
              </p:cNvPr>
              <p:cNvSpPr txBox="1"/>
              <p:nvPr/>
            </p:nvSpPr>
            <p:spPr>
              <a:xfrm>
                <a:off x="1990129" y="3329696"/>
                <a:ext cx="10004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6FF07"/>
                    </a:solidFill>
                  </a:rPr>
                  <a:t>1.14km</a:t>
                </a:r>
                <a:endParaRPr lang="ko-KR" altLang="en-US" sz="1200" b="1" dirty="0">
                  <a:solidFill>
                    <a:srgbClr val="06FF07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100A6A-4B15-4273-BB94-2DD8D2C7BFFA}"/>
                  </a:ext>
                </a:extLst>
              </p:cNvPr>
              <p:cNvSpPr txBox="1"/>
              <p:nvPr/>
            </p:nvSpPr>
            <p:spPr>
              <a:xfrm>
                <a:off x="4944916" y="3861017"/>
                <a:ext cx="10004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6FF07"/>
                    </a:solidFill>
                  </a:rPr>
                  <a:t>1.38km</a:t>
                </a:r>
                <a:endParaRPr lang="ko-KR" altLang="en-US" sz="1200" b="1" dirty="0">
                  <a:solidFill>
                    <a:srgbClr val="06FF07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DA70B83-DDCC-49E3-9E47-EAC621715C75}"/>
                  </a:ext>
                </a:extLst>
              </p:cNvPr>
              <p:cNvSpPr txBox="1"/>
              <p:nvPr/>
            </p:nvSpPr>
            <p:spPr>
              <a:xfrm>
                <a:off x="4631797" y="3113012"/>
                <a:ext cx="10004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6FF07"/>
                    </a:solidFill>
                  </a:rPr>
                  <a:t>3.14km</a:t>
                </a:r>
                <a:endParaRPr lang="ko-KR" altLang="en-US" sz="1200" b="1" dirty="0">
                  <a:solidFill>
                    <a:srgbClr val="06FF07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FFFF07-CB11-4A21-8A98-FBB5F142EF01}"/>
                </a:ext>
              </a:extLst>
            </p:cNvPr>
            <p:cNvSpPr txBox="1"/>
            <p:nvPr/>
          </p:nvSpPr>
          <p:spPr>
            <a:xfrm>
              <a:off x="6612760" y="4821098"/>
              <a:ext cx="468836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SU1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162063-A1B5-41F1-B379-86FD8FDF3E14}"/>
                </a:ext>
              </a:extLst>
            </p:cNvPr>
            <p:cNvSpPr txBox="1"/>
            <p:nvPr/>
          </p:nvSpPr>
          <p:spPr>
            <a:xfrm>
              <a:off x="7161972" y="4790525"/>
              <a:ext cx="468836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SU2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195026-E2F6-4828-A4D6-CC0ECB1E6EC5}"/>
                </a:ext>
              </a:extLst>
            </p:cNvPr>
            <p:cNvSpPr txBox="1"/>
            <p:nvPr/>
          </p:nvSpPr>
          <p:spPr>
            <a:xfrm>
              <a:off x="7846853" y="4774655"/>
              <a:ext cx="468836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SU3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F69948-191A-4F27-987F-C4935C754BDA}"/>
                </a:ext>
              </a:extLst>
            </p:cNvPr>
            <p:cNvSpPr txBox="1"/>
            <p:nvPr/>
          </p:nvSpPr>
          <p:spPr>
            <a:xfrm>
              <a:off x="8416253" y="4764543"/>
              <a:ext cx="468836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SU4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7FAA6D-7B3B-4CF1-A238-030A36CD5CB1}"/>
                </a:ext>
              </a:extLst>
            </p:cNvPr>
            <p:cNvSpPr txBox="1"/>
            <p:nvPr/>
          </p:nvSpPr>
          <p:spPr>
            <a:xfrm>
              <a:off x="3596606" y="4013021"/>
              <a:ext cx="468836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SK2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945310-2BB0-4A8B-9B0C-96B4D3405270}"/>
                </a:ext>
              </a:extLst>
            </p:cNvPr>
            <p:cNvSpPr txBox="1"/>
            <p:nvPr/>
          </p:nvSpPr>
          <p:spPr>
            <a:xfrm>
              <a:off x="3085710" y="4160949"/>
              <a:ext cx="468836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SK1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A0EBA8A-1D5F-4C05-B80F-CD6A6E4D1EAA}"/>
                </a:ext>
              </a:extLst>
            </p:cNvPr>
            <p:cNvSpPr txBox="1"/>
            <p:nvPr/>
          </p:nvSpPr>
          <p:spPr>
            <a:xfrm>
              <a:off x="835384" y="4148716"/>
              <a:ext cx="360040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K4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5DAEA1F-FA32-4FF1-B0E0-CC4D748551D4}"/>
                </a:ext>
              </a:extLst>
            </p:cNvPr>
            <p:cNvSpPr txBox="1"/>
            <p:nvPr/>
          </p:nvSpPr>
          <p:spPr>
            <a:xfrm>
              <a:off x="743339" y="3651108"/>
              <a:ext cx="360040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K3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F3A8E6-AAC4-4DDA-BFF8-3210A42C27CA}"/>
                </a:ext>
              </a:extLst>
            </p:cNvPr>
            <p:cNvSpPr txBox="1"/>
            <p:nvPr/>
          </p:nvSpPr>
          <p:spPr>
            <a:xfrm>
              <a:off x="768323" y="3227908"/>
              <a:ext cx="360040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K2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F83E71-6BA8-4AB8-84AA-636BC677FC8B}"/>
                </a:ext>
              </a:extLst>
            </p:cNvPr>
            <p:cNvSpPr txBox="1"/>
            <p:nvPr/>
          </p:nvSpPr>
          <p:spPr>
            <a:xfrm>
              <a:off x="708331" y="2578206"/>
              <a:ext cx="360040" cy="276999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FFFF00"/>
                  </a:solidFill>
                </a:rPr>
                <a:t>K1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50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060CEC-6755-49A4-9612-239EC6CA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u="sng" dirty="0"/>
              <a:t>The Scope of the project</a:t>
            </a:r>
            <a:endParaRPr lang="ko-KR" altLang="en-US" u="sng" dirty="0"/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C32BE5F8-18C8-4C29-9F44-EFD9462042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87488" y="1239484"/>
            <a:ext cx="9359472" cy="5249806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Level</a:t>
            </a:r>
            <a:r>
              <a:rPr lang="ko-KR" altLang="en-US" sz="1800" dirty="0"/>
              <a:t> </a:t>
            </a:r>
            <a:r>
              <a:rPr lang="en-US" altLang="ko-KR" sz="1800" dirty="0"/>
              <a:t>1~3</a:t>
            </a:r>
            <a:r>
              <a:rPr lang="ko-KR" altLang="en-US" sz="1800" dirty="0"/>
              <a:t> </a:t>
            </a:r>
            <a:r>
              <a:rPr lang="en-US" altLang="ko-KR" sz="1800" dirty="0"/>
              <a:t>MUPSA is conducted for internal and seismic event.</a:t>
            </a:r>
          </a:p>
          <a:p>
            <a:pPr lvl="1"/>
            <a:r>
              <a:rPr lang="en-US" altLang="ko-KR" sz="1400" dirty="0"/>
              <a:t>Some external events such as loss of off-site power by typhoon are modeled as internal event frequency</a:t>
            </a:r>
          </a:p>
          <a:p>
            <a:pPr lvl="1"/>
            <a:r>
              <a:rPr lang="en-US" altLang="ko-KR" sz="1400" dirty="0"/>
              <a:t>Low-power-shut-down operation modes are considered</a:t>
            </a:r>
          </a:p>
          <a:p>
            <a:pPr lvl="1"/>
            <a:r>
              <a:rPr lang="en-US" altLang="ko-KR" sz="1400" dirty="0"/>
              <a:t>Level 1 and 2 MUPSA</a:t>
            </a:r>
            <a:r>
              <a:rPr lang="ko-KR" altLang="en-US" sz="1400" dirty="0"/>
              <a:t> </a:t>
            </a:r>
            <a:r>
              <a:rPr lang="en-US" altLang="ko-KR" sz="1400" dirty="0"/>
              <a:t>is</a:t>
            </a:r>
            <a:r>
              <a:rPr lang="ko-KR" altLang="en-US" sz="1400" dirty="0"/>
              <a:t> </a:t>
            </a:r>
            <a:r>
              <a:rPr lang="en-US" altLang="ko-KR" sz="1400" dirty="0"/>
              <a:t>conducted based on large fault tree approach with interdependent factors between the units</a:t>
            </a:r>
            <a:r>
              <a:rPr lang="en-US" altLang="ko-KR" sz="800" dirty="0"/>
              <a:t> </a:t>
            </a:r>
          </a:p>
          <a:p>
            <a:pPr lvl="2"/>
            <a:r>
              <a:rPr lang="en-US" altLang="ko-KR" sz="1200" dirty="0"/>
              <a:t>Multi-unit IE, Inter-unit CCF, Component sharing, Inter-unit dependent human error, seismic correlation</a:t>
            </a:r>
          </a:p>
          <a:p>
            <a:pPr lvl="1"/>
            <a:r>
              <a:rPr lang="en-US" altLang="ko-KR" sz="1400" dirty="0"/>
              <a:t>Each source term of the plant is evaluated by MELCOR code and,</a:t>
            </a:r>
          </a:p>
          <a:p>
            <a:pPr lvl="1"/>
            <a:r>
              <a:rPr lang="en-US" altLang="ko-KR" sz="1400" dirty="0"/>
              <a:t>The radiological consequences are assessed by MACCS code with grouped source term.</a:t>
            </a:r>
          </a:p>
          <a:p>
            <a:endParaRPr lang="ko-KR" altLang="en-US" sz="18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D75B928-EEF2-455D-9D9A-214F5867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577" y="3365322"/>
            <a:ext cx="4817206" cy="243994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00CBB6E-E910-47AB-AD18-AA366D48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92" y="4855839"/>
            <a:ext cx="2487886" cy="13945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DE75303-EF79-41B9-93FC-53C5985AA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15" y="3478854"/>
            <a:ext cx="4155479" cy="21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5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DF3F3-8F6C-4187-94CD-3A718F1B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sng" dirty="0"/>
              <a:t>The Scope of the project</a:t>
            </a:r>
            <a:endParaRPr lang="ko-KR" altLang="en-US" u="sng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69C86B8-89F1-4E49-B2A5-5AEC52D124E6}"/>
              </a:ext>
            </a:extLst>
          </p:cNvPr>
          <p:cNvSpPr/>
          <p:nvPr/>
        </p:nvSpPr>
        <p:spPr>
          <a:xfrm>
            <a:off x="2618506" y="1988840"/>
            <a:ext cx="1944216" cy="10080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“site risk” </a:t>
            </a:r>
            <a:b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initiating event (IE)</a:t>
            </a:r>
          </a:p>
          <a:p>
            <a:pPr algn="ctr" defTabSz="914377">
              <a:defRPr/>
            </a:pPr>
            <a: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(ex. “6-unit site CDF </a:t>
            </a:r>
            <a:b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MU-LOOP)</a:t>
            </a:r>
            <a:endParaRPr lang="ko-KR" alt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순서도: 연결자 4">
            <a:extLst>
              <a:ext uri="{FF2B5EF4-FFF2-40B4-BE49-F238E27FC236}">
                <a16:creationId xmlns:a16="http://schemas.microsoft.com/office/drawing/2014/main" id="{099CEFBB-256C-47CC-A4B4-E7714D7E8E95}"/>
              </a:ext>
            </a:extLst>
          </p:cNvPr>
          <p:cNvSpPr/>
          <p:nvPr/>
        </p:nvSpPr>
        <p:spPr>
          <a:xfrm>
            <a:off x="2459632" y="1851299"/>
            <a:ext cx="324000" cy="324000"/>
          </a:xfrm>
          <a:prstGeom prst="flowChartConnector">
            <a:avLst/>
          </a:prstGeom>
          <a:solidFill>
            <a:srgbClr val="99CC00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ko-KR" altLang="en-US" sz="1600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모서리가 둥근 직사각형 12">
            <a:extLst>
              <a:ext uri="{FF2B5EF4-FFF2-40B4-BE49-F238E27FC236}">
                <a16:creationId xmlns:a16="http://schemas.microsoft.com/office/drawing/2014/main" id="{C607B6E5-798A-4541-B229-52687246EE88}"/>
              </a:ext>
            </a:extLst>
          </p:cNvPr>
          <p:cNvSpPr/>
          <p:nvPr/>
        </p:nvSpPr>
        <p:spPr>
          <a:xfrm>
            <a:off x="9516417" y="3654358"/>
            <a:ext cx="1092263" cy="72601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400" i="1" kern="0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Site CDF,</a:t>
            </a:r>
          </a:p>
          <a:p>
            <a:pPr algn="ctr" defTabSz="914377">
              <a:defRPr/>
            </a:pPr>
            <a:r>
              <a:rPr lang="en-US" altLang="ko-KR" sz="1400" i="1" kern="0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Scenarios</a:t>
            </a:r>
          </a:p>
        </p:txBody>
      </p:sp>
      <p:sp>
        <p:nvSpPr>
          <p:cNvPr id="7" name="아래쪽 화살표 13">
            <a:extLst>
              <a:ext uri="{FF2B5EF4-FFF2-40B4-BE49-F238E27FC236}">
                <a16:creationId xmlns:a16="http://schemas.microsoft.com/office/drawing/2014/main" id="{3375346C-E9B8-4376-B473-554235E9E057}"/>
              </a:ext>
            </a:extLst>
          </p:cNvPr>
          <p:cNvSpPr/>
          <p:nvPr/>
        </p:nvSpPr>
        <p:spPr>
          <a:xfrm rot="16200000">
            <a:off x="9134796" y="3825787"/>
            <a:ext cx="353212" cy="360000"/>
          </a:xfrm>
          <a:prstGeom prst="downArrow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ko-KR" altLang="en-US" kern="0">
              <a:solidFill>
                <a:srgbClr val="FFFFFF"/>
              </a:solidFill>
              <a:latin typeface="Arial Unicode M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64C8D3C-3ADC-4B40-9490-32CAB9341FBB}"/>
              </a:ext>
            </a:extLst>
          </p:cNvPr>
          <p:cNvSpPr/>
          <p:nvPr/>
        </p:nvSpPr>
        <p:spPr>
          <a:xfrm>
            <a:off x="5051923" y="1988840"/>
            <a:ext cx="1801769" cy="100800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IE frequency</a:t>
            </a:r>
          </a:p>
        </p:txBody>
      </p:sp>
      <p:sp>
        <p:nvSpPr>
          <p:cNvPr id="9" name="순서도: 연결자 8">
            <a:extLst>
              <a:ext uri="{FF2B5EF4-FFF2-40B4-BE49-F238E27FC236}">
                <a16:creationId xmlns:a16="http://schemas.microsoft.com/office/drawing/2014/main" id="{63E959E1-0DDE-43BF-A730-1DB9013A8B55}"/>
              </a:ext>
            </a:extLst>
          </p:cNvPr>
          <p:cNvSpPr/>
          <p:nvPr/>
        </p:nvSpPr>
        <p:spPr>
          <a:xfrm>
            <a:off x="4893046" y="1851299"/>
            <a:ext cx="324000" cy="324000"/>
          </a:xfrm>
          <a:prstGeom prst="flowChartConnector">
            <a:avLst/>
          </a:prstGeom>
          <a:solidFill>
            <a:srgbClr val="99CC00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o-KR" altLang="en-US" sz="1600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2EFD5D8-6CD2-4A36-B299-B658FEB282E8}"/>
              </a:ext>
            </a:extLst>
          </p:cNvPr>
          <p:cNvSpPr/>
          <p:nvPr/>
        </p:nvSpPr>
        <p:spPr>
          <a:xfrm>
            <a:off x="7320136" y="1988840"/>
            <a:ext cx="1620216" cy="1008000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the “top logic” for MUPSA model</a:t>
            </a:r>
            <a:r>
              <a:rPr lang="en-US" altLang="ko-KR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(Single-Top fault tree)</a:t>
            </a:r>
            <a:endParaRPr lang="ko-KR" alt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순서도: 연결자 10">
            <a:extLst>
              <a:ext uri="{FF2B5EF4-FFF2-40B4-BE49-F238E27FC236}">
                <a16:creationId xmlns:a16="http://schemas.microsoft.com/office/drawing/2014/main" id="{162B94D6-3FF4-47C7-B26E-5AC54FE08759}"/>
              </a:ext>
            </a:extLst>
          </p:cNvPr>
          <p:cNvSpPr/>
          <p:nvPr/>
        </p:nvSpPr>
        <p:spPr>
          <a:xfrm>
            <a:off x="7161262" y="1851299"/>
            <a:ext cx="324000" cy="324000"/>
          </a:xfrm>
          <a:prstGeom prst="flowChartConnector">
            <a:avLst/>
          </a:prstGeom>
          <a:solidFill>
            <a:srgbClr val="99CC00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ko-KR" altLang="en-US" sz="1600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21588E8-1593-4D6F-B740-B7BEB6F424CF}"/>
              </a:ext>
            </a:extLst>
          </p:cNvPr>
          <p:cNvCxnSpPr>
            <a:endCxn id="8" idx="1"/>
          </p:cNvCxnSpPr>
          <p:nvPr/>
        </p:nvCxnSpPr>
        <p:spPr>
          <a:xfrm>
            <a:off x="4575420" y="2492840"/>
            <a:ext cx="47650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7360750-C872-42C3-B6A2-8795E2F03A9A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6853688" y="2492840"/>
            <a:ext cx="466448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2ABFED-0BA9-429B-B2DC-4D9D6D1203AD}"/>
              </a:ext>
            </a:extLst>
          </p:cNvPr>
          <p:cNvSpPr/>
          <p:nvPr/>
        </p:nvSpPr>
        <p:spPr>
          <a:xfrm>
            <a:off x="2618506" y="3429000"/>
            <a:ext cx="1944216" cy="1152016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algn="ctr" defTabSz="914377"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each unit model &amp; integrate into the top logic</a:t>
            </a:r>
          </a:p>
          <a:p>
            <a:pPr algn="ctr" defTabSz="914377">
              <a:defRPr/>
            </a:pPr>
            <a: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(based on the “single-unit” L1 PSA model)</a:t>
            </a:r>
            <a:endParaRPr lang="ko-KR" alt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순서도: 연결자 14">
            <a:extLst>
              <a:ext uri="{FF2B5EF4-FFF2-40B4-BE49-F238E27FC236}">
                <a16:creationId xmlns:a16="http://schemas.microsoft.com/office/drawing/2014/main" id="{51C3CB2D-A45E-4062-8AB8-491B6E0BB3E5}"/>
              </a:ext>
            </a:extLst>
          </p:cNvPr>
          <p:cNvSpPr/>
          <p:nvPr/>
        </p:nvSpPr>
        <p:spPr>
          <a:xfrm>
            <a:off x="2459632" y="3291459"/>
            <a:ext cx="324000" cy="324000"/>
          </a:xfrm>
          <a:prstGeom prst="flowChartConnector">
            <a:avLst/>
          </a:prstGeom>
          <a:solidFill>
            <a:srgbClr val="99CC00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1600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375443-D91E-4E45-BB1F-050123D37578}"/>
              </a:ext>
            </a:extLst>
          </p:cNvPr>
          <p:cNvSpPr/>
          <p:nvPr/>
        </p:nvSpPr>
        <p:spPr>
          <a:xfrm>
            <a:off x="5066780" y="3422415"/>
            <a:ext cx="1785247" cy="1152016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algn="ctr" defTabSz="914377"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inter-unit dependencies</a:t>
            </a:r>
          </a:p>
          <a:p>
            <a:pPr algn="ctr" defTabSz="914377">
              <a:defRPr/>
            </a:pPr>
            <a: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(IE, shared SSCs, inter-unit CCFs, seismic correlation, HFEs)</a:t>
            </a:r>
            <a:endParaRPr lang="ko-KR" alt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FC5EA849-8A39-4F9C-B398-54BC1777199E}"/>
              </a:ext>
            </a:extLst>
          </p:cNvPr>
          <p:cNvSpPr/>
          <p:nvPr/>
        </p:nvSpPr>
        <p:spPr>
          <a:xfrm>
            <a:off x="4907904" y="3284872"/>
            <a:ext cx="324000" cy="324000"/>
          </a:xfrm>
          <a:prstGeom prst="flowChartConnector">
            <a:avLst/>
          </a:prstGeom>
          <a:solidFill>
            <a:srgbClr val="99CC00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o-KR" altLang="en-US" sz="1600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5DCE95C-32D5-4BB6-9156-E2B0A19B90CA}"/>
              </a:ext>
            </a:extLst>
          </p:cNvPr>
          <p:cNvSpPr/>
          <p:nvPr/>
        </p:nvSpPr>
        <p:spPr>
          <a:xfrm>
            <a:off x="7320136" y="3429000"/>
            <a:ext cx="1620216" cy="1152016"/>
          </a:xfrm>
          <a:prstGeom prst="rect">
            <a:avLst/>
          </a:prstGeom>
          <a:solidFill>
            <a:srgbClr val="FCD5B5"/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 the accident seq. frequencies</a:t>
            </a:r>
          </a:p>
          <a:p>
            <a:pPr algn="ctr" defTabSz="914377">
              <a:defRPr/>
            </a:pPr>
            <a: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(Scenario: Unit # + Seq. # + PDS #)</a:t>
            </a:r>
            <a:endParaRPr lang="ko-KR" alt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순서도: 연결자 18">
            <a:extLst>
              <a:ext uri="{FF2B5EF4-FFF2-40B4-BE49-F238E27FC236}">
                <a16:creationId xmlns:a16="http://schemas.microsoft.com/office/drawing/2014/main" id="{67EC3704-8DD0-46DB-AAAD-F3FF7FBAF172}"/>
              </a:ext>
            </a:extLst>
          </p:cNvPr>
          <p:cNvSpPr/>
          <p:nvPr/>
        </p:nvSpPr>
        <p:spPr>
          <a:xfrm>
            <a:off x="7161262" y="3291459"/>
            <a:ext cx="324000" cy="324000"/>
          </a:xfrm>
          <a:prstGeom prst="flowChartConnector">
            <a:avLst/>
          </a:prstGeom>
          <a:solidFill>
            <a:srgbClr val="99CC00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ko-KR" altLang="en-US" sz="1600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924350E-6530-4D32-BAF0-BDFFCCBA622F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 flipV="1">
            <a:off x="4562722" y="3998422"/>
            <a:ext cx="504056" cy="65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1BAF513-28C3-4186-A2C5-EA8CFBB8BAA3}"/>
              </a:ext>
            </a:extLst>
          </p:cNvPr>
          <p:cNvCxnSpPr>
            <a:stCxn id="16" idx="3"/>
            <a:endCxn id="18" idx="1"/>
          </p:cNvCxnSpPr>
          <p:nvPr/>
        </p:nvCxnSpPr>
        <p:spPr>
          <a:xfrm>
            <a:off x="6852024" y="3998422"/>
            <a:ext cx="468112" cy="65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2" name="꺾인 연결선 28">
            <a:extLst>
              <a:ext uri="{FF2B5EF4-FFF2-40B4-BE49-F238E27FC236}">
                <a16:creationId xmlns:a16="http://schemas.microsoft.com/office/drawing/2014/main" id="{550074DD-9FD1-44B5-B7C8-936702A995E7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rot="5400000">
            <a:off x="5644349" y="943107"/>
            <a:ext cx="432160" cy="4539631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5401D68-C1C0-4AF4-9B22-F5A3809015F3}"/>
              </a:ext>
            </a:extLst>
          </p:cNvPr>
          <p:cNvSpPr/>
          <p:nvPr/>
        </p:nvSpPr>
        <p:spPr>
          <a:xfrm>
            <a:off x="2620426" y="5091771"/>
            <a:ext cx="1944216" cy="1152016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algn="ctr" defTabSz="914377"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 MU scenarios using L2 PSA results</a:t>
            </a:r>
          </a:p>
          <a:p>
            <a:pPr algn="ctr" defTabSz="914377">
              <a:defRPr/>
            </a:pPr>
            <a: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(Scenario: Unit # + Seq. # + PDS # + </a:t>
            </a:r>
            <a:r>
              <a:rPr lang="en-US" altLang="ko-KR" sz="1200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STC #</a:t>
            </a:r>
            <a: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순서도: 연결자 23">
            <a:extLst>
              <a:ext uri="{FF2B5EF4-FFF2-40B4-BE49-F238E27FC236}">
                <a16:creationId xmlns:a16="http://schemas.microsoft.com/office/drawing/2014/main" id="{A360C187-29A5-4C97-9EC6-7FC6D7480D37}"/>
              </a:ext>
            </a:extLst>
          </p:cNvPr>
          <p:cNvSpPr/>
          <p:nvPr/>
        </p:nvSpPr>
        <p:spPr>
          <a:xfrm>
            <a:off x="2461552" y="4954228"/>
            <a:ext cx="324000" cy="324000"/>
          </a:xfrm>
          <a:prstGeom prst="flowChartConnector">
            <a:avLst/>
          </a:prstGeom>
          <a:solidFill>
            <a:srgbClr val="99CC00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ko-KR" altLang="en-US" sz="1600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6A386DE-FCEB-4865-B02E-032438F66466}"/>
              </a:ext>
            </a:extLst>
          </p:cNvPr>
          <p:cNvSpPr/>
          <p:nvPr/>
        </p:nvSpPr>
        <p:spPr>
          <a:xfrm>
            <a:off x="5066780" y="5091771"/>
            <a:ext cx="1785247" cy="1152016"/>
          </a:xfrm>
          <a:prstGeom prst="rect">
            <a:avLst/>
          </a:prstGeom>
          <a:solidFill>
            <a:srgbClr val="B7DEE8"/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lIns="72000" rIns="72000" rtlCol="0" anchor="ctr"/>
          <a:lstStyle/>
          <a:p>
            <a:pPr algn="ctr" defTabSz="914377">
              <a:defRPr/>
            </a:pPr>
            <a:r>
              <a:rPr lang="en-US" altLang="ko-KR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 analysis (L3)</a:t>
            </a:r>
          </a:p>
          <a:p>
            <a:pPr algn="ctr" defTabSz="914377">
              <a:defRPr/>
            </a:pPr>
            <a:r>
              <a:rPr lang="en-US" altLang="ko-KR" sz="1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 each scenario)</a:t>
            </a:r>
            <a:endParaRPr lang="ko-KR" altLang="en-US" sz="1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순서도: 연결자 25">
            <a:extLst>
              <a:ext uri="{FF2B5EF4-FFF2-40B4-BE49-F238E27FC236}">
                <a16:creationId xmlns:a16="http://schemas.microsoft.com/office/drawing/2014/main" id="{0680D327-F995-4864-B944-4F928BA3E7B1}"/>
              </a:ext>
            </a:extLst>
          </p:cNvPr>
          <p:cNvSpPr/>
          <p:nvPr/>
        </p:nvSpPr>
        <p:spPr>
          <a:xfrm>
            <a:off x="4907904" y="4954228"/>
            <a:ext cx="324000" cy="324000"/>
          </a:xfrm>
          <a:prstGeom prst="flowChartConnector">
            <a:avLst/>
          </a:prstGeom>
          <a:solidFill>
            <a:srgbClr val="99CC00"/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6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ko-KR" altLang="en-US" sz="1600" b="1" ker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꺾인 연결선 34">
            <a:extLst>
              <a:ext uri="{FF2B5EF4-FFF2-40B4-BE49-F238E27FC236}">
                <a16:creationId xmlns:a16="http://schemas.microsoft.com/office/drawing/2014/main" id="{7D3A7F5D-9602-4B12-AD8A-DF5EB7DB10C0}"/>
              </a:ext>
            </a:extLst>
          </p:cNvPr>
          <p:cNvCxnSpPr>
            <a:stCxn id="18" idx="2"/>
            <a:endCxn id="23" idx="0"/>
          </p:cNvCxnSpPr>
          <p:nvPr/>
        </p:nvCxnSpPr>
        <p:spPr>
          <a:xfrm rot="5400000">
            <a:off x="5606013" y="2567539"/>
            <a:ext cx="510755" cy="453771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67374212-232F-4678-960F-861DCA6C130C}"/>
              </a:ext>
            </a:extLst>
          </p:cNvPr>
          <p:cNvCxnSpPr>
            <a:stCxn id="23" idx="3"/>
            <a:endCxn id="25" idx="1"/>
          </p:cNvCxnSpPr>
          <p:nvPr/>
        </p:nvCxnSpPr>
        <p:spPr>
          <a:xfrm>
            <a:off x="4564642" y="5667779"/>
            <a:ext cx="502136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29" name="모서리가 둥근 직사각형 36">
            <a:extLst>
              <a:ext uri="{FF2B5EF4-FFF2-40B4-BE49-F238E27FC236}">
                <a16:creationId xmlns:a16="http://schemas.microsoft.com/office/drawing/2014/main" id="{94C449D3-D1BE-42D5-A6F1-4F877B07AAD6}"/>
              </a:ext>
            </a:extLst>
          </p:cNvPr>
          <p:cNvSpPr/>
          <p:nvPr/>
        </p:nvSpPr>
        <p:spPr>
          <a:xfrm>
            <a:off x="7428184" y="5384379"/>
            <a:ext cx="1152128" cy="6258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r>
              <a:rPr lang="en-US" altLang="ko-KR" sz="1400" i="1" kern="0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Risk Profile</a:t>
            </a:r>
          </a:p>
        </p:txBody>
      </p:sp>
      <p:sp>
        <p:nvSpPr>
          <p:cNvPr id="30" name="아래쪽 화살표 37">
            <a:extLst>
              <a:ext uri="{FF2B5EF4-FFF2-40B4-BE49-F238E27FC236}">
                <a16:creationId xmlns:a16="http://schemas.microsoft.com/office/drawing/2014/main" id="{E89C5DDC-ADC0-417A-9726-08D05DCBCD8C}"/>
              </a:ext>
            </a:extLst>
          </p:cNvPr>
          <p:cNvSpPr/>
          <p:nvPr/>
        </p:nvSpPr>
        <p:spPr>
          <a:xfrm rot="16200000">
            <a:off x="7020428" y="5519436"/>
            <a:ext cx="353212" cy="360000"/>
          </a:xfrm>
          <a:prstGeom prst="downArrow">
            <a:avLst/>
          </a:prstGeom>
          <a:solidFill>
            <a:srgbClr val="FFFFFF">
              <a:lumMod val="75000"/>
            </a:srgbClr>
          </a:solidFill>
          <a:ln w="254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ko-KR" altLang="en-US" kern="0">
              <a:solidFill>
                <a:srgbClr val="FFFFFF"/>
              </a:solidFill>
              <a:latin typeface="Arial Unicode MS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02CE590-D46E-4F94-9AC1-99B785199B1A}"/>
              </a:ext>
            </a:extLst>
          </p:cNvPr>
          <p:cNvCxnSpPr/>
          <p:nvPr/>
        </p:nvCxnSpPr>
        <p:spPr>
          <a:xfrm>
            <a:off x="2315616" y="2002014"/>
            <a:ext cx="0" cy="258559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365F9E09-74BC-4FBC-8314-084455BF7A31}"/>
              </a:ext>
            </a:extLst>
          </p:cNvPr>
          <p:cNvCxnSpPr/>
          <p:nvPr/>
        </p:nvCxnSpPr>
        <p:spPr>
          <a:xfrm>
            <a:off x="2315616" y="5074075"/>
            <a:ext cx="0" cy="12240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3CBC6AE-0051-49B2-A27F-76B7344C911A}"/>
              </a:ext>
            </a:extLst>
          </p:cNvPr>
          <p:cNvSpPr/>
          <p:nvPr/>
        </p:nvSpPr>
        <p:spPr>
          <a:xfrm rot="16200000">
            <a:off x="926258" y="3144150"/>
            <a:ext cx="2448272" cy="29461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Level 1</a:t>
            </a:r>
            <a:endParaRPr lang="ko-KR" altLang="en-US" sz="1400" kern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34FEE6E-59CA-420E-AD2B-A67490E72685}"/>
              </a:ext>
            </a:extLst>
          </p:cNvPr>
          <p:cNvSpPr/>
          <p:nvPr/>
        </p:nvSpPr>
        <p:spPr>
          <a:xfrm rot="16200000">
            <a:off x="1574716" y="5520470"/>
            <a:ext cx="1152016" cy="29461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Level 2&amp;3</a:t>
            </a:r>
            <a:endParaRPr lang="ko-KR" altLang="en-US" sz="1400" kern="0">
              <a:solidFill>
                <a:prstClr val="black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1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060CEC-6755-49A4-9612-239EC6CA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Follow up study : Phase</a:t>
            </a:r>
            <a:r>
              <a:rPr lang="ko-KR" altLang="en-US" dirty="0"/>
              <a:t> </a:t>
            </a:r>
            <a:r>
              <a:rPr lang="en-US" altLang="ko-KR" dirty="0"/>
              <a:t>3	</a:t>
            </a:r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AFA6922-E8EB-41C3-971A-9BC6AB9C85F4}"/>
              </a:ext>
            </a:extLst>
          </p:cNvPr>
          <p:cNvGrpSpPr/>
          <p:nvPr/>
        </p:nvGrpSpPr>
        <p:grpSpPr>
          <a:xfrm>
            <a:off x="1622529" y="1484784"/>
            <a:ext cx="9283492" cy="4320480"/>
            <a:chOff x="1427480" y="2834644"/>
            <a:chExt cx="14764015" cy="2486656"/>
          </a:xfrm>
        </p:grpSpPr>
        <p:sp>
          <p:nvSpPr>
            <p:cNvPr id="17" name="모서리가 둥근 직사각형 7">
              <a:extLst>
                <a:ext uri="{FF2B5EF4-FFF2-40B4-BE49-F238E27FC236}">
                  <a16:creationId xmlns:a16="http://schemas.microsoft.com/office/drawing/2014/main" id="{191B29B9-93B2-42CB-A788-05EEC69921B6}"/>
                </a:ext>
              </a:extLst>
            </p:cNvPr>
            <p:cNvSpPr/>
            <p:nvPr/>
          </p:nvSpPr>
          <p:spPr>
            <a:xfrm>
              <a:off x="6126480" y="2834644"/>
              <a:ext cx="4432300" cy="482600"/>
            </a:xfrm>
            <a:prstGeom prst="roundRect">
              <a:avLst/>
            </a:prstGeom>
            <a:solidFill>
              <a:srgbClr val="25B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Phase 2 (2020~2021)</a:t>
              </a:r>
              <a:endParaRPr lang="ko-KR" altLang="en-US" b="1" dirty="0"/>
            </a:p>
          </p:txBody>
        </p:sp>
        <p:sp>
          <p:nvSpPr>
            <p:cNvPr id="18" name="모서리가 둥근 직사각형 8">
              <a:extLst>
                <a:ext uri="{FF2B5EF4-FFF2-40B4-BE49-F238E27FC236}">
                  <a16:creationId xmlns:a16="http://schemas.microsoft.com/office/drawing/2014/main" id="{3E2D928A-70C6-4343-BD3D-CE37060C784F}"/>
                </a:ext>
              </a:extLst>
            </p:cNvPr>
            <p:cNvSpPr/>
            <p:nvPr/>
          </p:nvSpPr>
          <p:spPr>
            <a:xfrm>
              <a:off x="1427480" y="2834644"/>
              <a:ext cx="4432300" cy="482600"/>
            </a:xfrm>
            <a:prstGeom prst="roundRect">
              <a:avLst/>
            </a:prstGeom>
            <a:solidFill>
              <a:srgbClr val="25B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Phase 1 (2017~2019)</a:t>
              </a:r>
              <a:endParaRPr lang="ko-KR" altLang="en-US" b="1" dirty="0"/>
            </a:p>
          </p:txBody>
        </p:sp>
        <p:sp>
          <p:nvSpPr>
            <p:cNvPr id="19" name="모서리가 둥근 직사각형 9">
              <a:extLst>
                <a:ext uri="{FF2B5EF4-FFF2-40B4-BE49-F238E27FC236}">
                  <a16:creationId xmlns:a16="http://schemas.microsoft.com/office/drawing/2014/main" id="{569AA36A-9AB3-42C4-A9FD-CDB7410956F0}"/>
                </a:ext>
              </a:extLst>
            </p:cNvPr>
            <p:cNvSpPr/>
            <p:nvPr/>
          </p:nvSpPr>
          <p:spPr>
            <a:xfrm>
              <a:off x="1427480" y="3451014"/>
              <a:ext cx="4432300" cy="18702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altLang="ko-KR" sz="1300" b="1" dirty="0">
                <a:solidFill>
                  <a:srgbClr val="002060"/>
                </a:solidFill>
              </a:endParaRPr>
            </a:p>
            <a:p>
              <a:pPr algn="ctr"/>
              <a:r>
                <a:rPr lang="en-US" altLang="ko-KR" sz="1300" b="1" dirty="0">
                  <a:solidFill>
                    <a:srgbClr val="002060"/>
                  </a:solidFill>
                </a:rPr>
                <a:t>Development of Preliminary Site Risk Assessment Technology and Site Safety Goals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300" dirty="0">
                  <a:solidFill>
                    <a:schemeClr val="tx1"/>
                  </a:solidFill>
                </a:rPr>
                <a:t>Development of Preliminary SRA model for regulation verification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300" dirty="0">
                  <a:solidFill>
                    <a:schemeClr val="tx1"/>
                  </a:solidFill>
                </a:rPr>
                <a:t>Feasibility Analysis of Site Safety Goals</a:t>
              </a:r>
            </a:p>
            <a:p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0" name="모서리가 둥근 직사각형 10">
              <a:extLst>
                <a:ext uri="{FF2B5EF4-FFF2-40B4-BE49-F238E27FC236}">
                  <a16:creationId xmlns:a16="http://schemas.microsoft.com/office/drawing/2014/main" id="{675EC2AB-D085-4854-8DC2-ED1A6BE20F28}"/>
                </a:ext>
              </a:extLst>
            </p:cNvPr>
            <p:cNvSpPr/>
            <p:nvPr/>
          </p:nvSpPr>
          <p:spPr>
            <a:xfrm>
              <a:off x="6124173" y="3451014"/>
              <a:ext cx="4432300" cy="18702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altLang="ko-KR" sz="1300" b="1" dirty="0">
                <a:solidFill>
                  <a:srgbClr val="002060"/>
                </a:solidFill>
              </a:endParaRPr>
            </a:p>
            <a:p>
              <a:pPr algn="ctr"/>
              <a:r>
                <a:rPr lang="en-US" altLang="ko-KR" sz="1300" b="1" dirty="0">
                  <a:solidFill>
                    <a:srgbClr val="002060"/>
                  </a:solidFill>
                </a:rPr>
                <a:t>Advancement of Site Risk Assessment model for Regulation and Development of Requirements</a:t>
              </a:r>
            </a:p>
            <a:p>
              <a:endParaRPr lang="en-US" altLang="ko-KR" sz="500" b="1" dirty="0">
                <a:solidFill>
                  <a:srgbClr val="00206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300" dirty="0">
                  <a:solidFill>
                    <a:schemeClr val="tx1"/>
                  </a:solidFill>
                </a:rPr>
                <a:t>Development of advanced SRA model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300" dirty="0">
                  <a:solidFill>
                    <a:schemeClr val="tx1"/>
                  </a:solidFill>
                </a:rPr>
                <a:t>Development of a draft regulation standards and guidelines for the site of nuclear power plants.</a:t>
              </a:r>
            </a:p>
            <a:p>
              <a:endParaRPr lang="ko-KR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3" name="모서리가 둥근 직사각형 7">
              <a:extLst>
                <a:ext uri="{FF2B5EF4-FFF2-40B4-BE49-F238E27FC236}">
                  <a16:creationId xmlns:a16="http://schemas.microsoft.com/office/drawing/2014/main" id="{459E0928-706F-40E1-91A9-56A3488D17F6}"/>
                </a:ext>
              </a:extLst>
            </p:cNvPr>
            <p:cNvSpPr/>
            <p:nvPr/>
          </p:nvSpPr>
          <p:spPr>
            <a:xfrm>
              <a:off x="11759195" y="2834644"/>
              <a:ext cx="4432300" cy="4826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Phase 3 (2023~2026)</a:t>
              </a:r>
              <a:endParaRPr lang="ko-KR" altLang="en-US" b="1" dirty="0"/>
            </a:p>
          </p:txBody>
        </p:sp>
        <p:sp>
          <p:nvSpPr>
            <p:cNvPr id="14" name="모서리가 둥근 직사각형 10">
              <a:extLst>
                <a:ext uri="{FF2B5EF4-FFF2-40B4-BE49-F238E27FC236}">
                  <a16:creationId xmlns:a16="http://schemas.microsoft.com/office/drawing/2014/main" id="{2F3182B6-BED9-4624-9D25-4EE06C04DC7F}"/>
                </a:ext>
              </a:extLst>
            </p:cNvPr>
            <p:cNvSpPr/>
            <p:nvPr/>
          </p:nvSpPr>
          <p:spPr>
            <a:xfrm>
              <a:off x="11756888" y="3451014"/>
              <a:ext cx="4432300" cy="187028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altLang="ko-KR" sz="1300" b="1" dirty="0">
                <a:solidFill>
                  <a:srgbClr val="002060"/>
                </a:solidFill>
              </a:endParaRPr>
            </a:p>
            <a:p>
              <a:pPr algn="ctr"/>
              <a:r>
                <a:rPr lang="en-US" altLang="ko-KR" sz="1300" b="1" dirty="0">
                  <a:solidFill>
                    <a:srgbClr val="002060"/>
                  </a:solidFill>
                </a:rPr>
                <a:t>Additional Case study with potential external hazard</a:t>
              </a:r>
            </a:p>
            <a:p>
              <a:pPr algn="ctr"/>
              <a:endParaRPr lang="en-US" altLang="ko-KR" sz="1300" b="1" dirty="0">
                <a:solidFill>
                  <a:srgbClr val="002060"/>
                </a:solidFill>
              </a:endParaRPr>
            </a:p>
            <a:p>
              <a:endParaRPr lang="en-US" altLang="ko-KR" sz="500" b="1" dirty="0">
                <a:solidFill>
                  <a:srgbClr val="00206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300" dirty="0">
                  <a:solidFill>
                    <a:schemeClr val="tx1"/>
                  </a:solidFill>
                </a:rPr>
                <a:t>Evaluation of other external hazards (tsunami, external Fire) in SRA model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300" dirty="0">
                  <a:solidFill>
                    <a:schemeClr val="tx1"/>
                  </a:solidFill>
                </a:rPr>
                <a:t>MUPSA Application to the other site in Korea considering the site characteristics</a:t>
              </a:r>
              <a:endParaRPr lang="ko-KR" altLang="en-US" sz="13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더하기 기호 2">
            <a:extLst>
              <a:ext uri="{FF2B5EF4-FFF2-40B4-BE49-F238E27FC236}">
                <a16:creationId xmlns:a16="http://schemas.microsoft.com/office/drawing/2014/main" id="{1510D88A-E351-43E7-B3D4-7FDBC1E89FF8}"/>
              </a:ext>
            </a:extLst>
          </p:cNvPr>
          <p:cNvSpPr/>
          <p:nvPr/>
        </p:nvSpPr>
        <p:spPr>
          <a:xfrm>
            <a:off x="7416826" y="3789040"/>
            <a:ext cx="646688" cy="631848"/>
          </a:xfrm>
          <a:prstGeom prst="mathPlu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A43429-F196-4F78-83AB-3BD0660B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Follow up study : Phase</a:t>
            </a:r>
            <a:r>
              <a:rPr lang="ko-KR" altLang="en-US" dirty="0"/>
              <a:t> </a:t>
            </a:r>
            <a:r>
              <a:rPr lang="en-US" altLang="ko-KR" dirty="0"/>
              <a:t>3	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CAC808-D3E2-440B-A496-8B9800DE6E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4038" y="1340768"/>
            <a:ext cx="4487986" cy="5249806"/>
          </a:xfrm>
        </p:spPr>
        <p:txBody>
          <a:bodyPr/>
          <a:lstStyle/>
          <a:p>
            <a:r>
              <a:rPr lang="en-US" altLang="ko-KR" sz="1800" dirty="0"/>
              <a:t>Research Institutions</a:t>
            </a:r>
          </a:p>
          <a:p>
            <a:pPr lvl="1"/>
            <a:r>
              <a:rPr lang="en-US" altLang="ko-KR" dirty="0"/>
              <a:t>KINS, KAERI, FNC Corp.</a:t>
            </a:r>
          </a:p>
          <a:p>
            <a:r>
              <a:rPr lang="en-US" altLang="ko-KR" sz="1800" dirty="0"/>
              <a:t>Supported by NSSC, </a:t>
            </a:r>
            <a:r>
              <a:rPr lang="en-US" altLang="ko-KR" sz="1800" dirty="0" err="1"/>
              <a:t>KoFONS</a:t>
            </a:r>
            <a:endParaRPr lang="en-US" altLang="ko-KR" sz="1800" dirty="0"/>
          </a:p>
          <a:p>
            <a:r>
              <a:rPr lang="en-US" altLang="ko-KR" sz="1800" dirty="0"/>
              <a:t>Objectives of the Research </a:t>
            </a:r>
          </a:p>
          <a:p>
            <a:pPr lvl="1"/>
            <a:r>
              <a:rPr lang="en-US" altLang="ko-KR" sz="1400" dirty="0"/>
              <a:t>SRA methodology application to the </a:t>
            </a:r>
            <a:r>
              <a:rPr lang="en-US" altLang="ko-KR" sz="1400" dirty="0" err="1"/>
              <a:t>Uljin</a:t>
            </a:r>
            <a:r>
              <a:rPr lang="en-US" altLang="ko-KR" sz="1400" dirty="0"/>
              <a:t> site (10 Unit) considering the type of the NPPs</a:t>
            </a:r>
          </a:p>
          <a:p>
            <a:pPr lvl="1"/>
            <a:r>
              <a:rPr lang="en-US" altLang="ko-KR" sz="1400" dirty="0"/>
              <a:t>Development of the tsunami and external fire SRA methodology </a:t>
            </a:r>
          </a:p>
          <a:p>
            <a:pPr lvl="1"/>
            <a:r>
              <a:rPr lang="en-US" altLang="ko-KR" sz="1400" dirty="0"/>
              <a:t>Site Risk Metrics and regulatory approach development </a:t>
            </a:r>
            <a:endParaRPr lang="ko-KR" altLang="en-US" sz="1000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62345CB-2FF7-4AAC-8189-08D59BCDF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1374669"/>
            <a:ext cx="4018405" cy="4486808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1417B9D8-BF6A-4EF2-886F-03976B50FF91}"/>
              </a:ext>
            </a:extLst>
          </p:cNvPr>
          <p:cNvSpPr/>
          <p:nvPr/>
        </p:nvSpPr>
        <p:spPr>
          <a:xfrm>
            <a:off x="7536160" y="2348880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EDEED65-F28F-462A-832C-BC50F2525B45}"/>
              </a:ext>
            </a:extLst>
          </p:cNvPr>
          <p:cNvSpPr/>
          <p:nvPr/>
        </p:nvSpPr>
        <p:spPr>
          <a:xfrm>
            <a:off x="7614798" y="2476850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CA02100-B7B1-4BDB-87C3-E1F44650AD9A}"/>
              </a:ext>
            </a:extLst>
          </p:cNvPr>
          <p:cNvSpPr/>
          <p:nvPr/>
        </p:nvSpPr>
        <p:spPr>
          <a:xfrm>
            <a:off x="7968208" y="2780928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9648C63-8AED-43C2-BB24-5F35B4941260}"/>
              </a:ext>
            </a:extLst>
          </p:cNvPr>
          <p:cNvSpPr/>
          <p:nvPr/>
        </p:nvSpPr>
        <p:spPr>
          <a:xfrm>
            <a:off x="8112224" y="2988121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670A3A1-86DB-4AC4-A5B2-B3574A17E045}"/>
              </a:ext>
            </a:extLst>
          </p:cNvPr>
          <p:cNvSpPr/>
          <p:nvPr/>
        </p:nvSpPr>
        <p:spPr>
          <a:xfrm>
            <a:off x="8382804" y="3284984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E58A725-B524-41DA-906C-D23F1AC88C27}"/>
              </a:ext>
            </a:extLst>
          </p:cNvPr>
          <p:cNvSpPr/>
          <p:nvPr/>
        </p:nvSpPr>
        <p:spPr>
          <a:xfrm>
            <a:off x="8904312" y="4293096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689AFB0-A7CD-460C-B6D4-367AEF05EC21}"/>
              </a:ext>
            </a:extLst>
          </p:cNvPr>
          <p:cNvSpPr/>
          <p:nvPr/>
        </p:nvSpPr>
        <p:spPr>
          <a:xfrm>
            <a:off x="8546610" y="3477226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EAEEFE8-689A-475D-B190-A0ADDABE1DDF}"/>
              </a:ext>
            </a:extLst>
          </p:cNvPr>
          <p:cNvSpPr/>
          <p:nvPr/>
        </p:nvSpPr>
        <p:spPr>
          <a:xfrm>
            <a:off x="9048328" y="4428281"/>
            <a:ext cx="144016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4714DF3-FAE2-4946-86F7-A6406310CB43}"/>
              </a:ext>
            </a:extLst>
          </p:cNvPr>
          <p:cNvSpPr/>
          <p:nvPr/>
        </p:nvSpPr>
        <p:spPr>
          <a:xfrm>
            <a:off x="9624392" y="5013176"/>
            <a:ext cx="144016" cy="144016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D279F2D-CFE9-4E84-8208-65D8BD48860D}"/>
              </a:ext>
            </a:extLst>
          </p:cNvPr>
          <p:cNvSpPr/>
          <p:nvPr/>
        </p:nvSpPr>
        <p:spPr>
          <a:xfrm>
            <a:off x="9840416" y="5301208"/>
            <a:ext cx="144016" cy="144016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5703EC-8407-429D-9287-D9437A3D0CE3}"/>
              </a:ext>
            </a:extLst>
          </p:cNvPr>
          <p:cNvSpPr txBox="1"/>
          <p:nvPr/>
        </p:nvSpPr>
        <p:spPr>
          <a:xfrm>
            <a:off x="8387907" y="4384873"/>
            <a:ext cx="516405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SHU1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3487C-0723-4C82-8647-118C0BC5B268}"/>
              </a:ext>
            </a:extLst>
          </p:cNvPr>
          <p:cNvSpPr txBox="1"/>
          <p:nvPr/>
        </p:nvSpPr>
        <p:spPr>
          <a:xfrm>
            <a:off x="6996100" y="2433442"/>
            <a:ext cx="461422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>
                <a:solidFill>
                  <a:schemeClr val="bg1"/>
                </a:solidFill>
              </a:rPr>
              <a:t>HU1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12A8D5-B484-4390-831F-21A951DC3FE9}"/>
              </a:ext>
            </a:extLst>
          </p:cNvPr>
          <p:cNvSpPr txBox="1"/>
          <p:nvPr/>
        </p:nvSpPr>
        <p:spPr>
          <a:xfrm>
            <a:off x="7174461" y="2692942"/>
            <a:ext cx="461422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HU2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B081FC-B087-4F67-A733-B74FBDA81C7C}"/>
              </a:ext>
            </a:extLst>
          </p:cNvPr>
          <p:cNvSpPr txBox="1"/>
          <p:nvPr/>
        </p:nvSpPr>
        <p:spPr>
          <a:xfrm>
            <a:off x="7457522" y="2988121"/>
            <a:ext cx="461422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HU3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52CC68-D376-4D9A-9A33-900A692DE1FA}"/>
              </a:ext>
            </a:extLst>
          </p:cNvPr>
          <p:cNvSpPr txBox="1"/>
          <p:nvPr/>
        </p:nvSpPr>
        <p:spPr>
          <a:xfrm>
            <a:off x="7721581" y="3258769"/>
            <a:ext cx="461422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HU4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14E41D-0976-4AFB-B6F8-6190C78FCA5B}"/>
              </a:ext>
            </a:extLst>
          </p:cNvPr>
          <p:cNvSpPr txBox="1"/>
          <p:nvPr/>
        </p:nvSpPr>
        <p:spPr>
          <a:xfrm>
            <a:off x="7918944" y="3529309"/>
            <a:ext cx="461422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HU5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35640F-4C92-4CB5-81A8-A2614C643608}"/>
              </a:ext>
            </a:extLst>
          </p:cNvPr>
          <p:cNvSpPr txBox="1"/>
          <p:nvPr/>
        </p:nvSpPr>
        <p:spPr>
          <a:xfrm>
            <a:off x="8387907" y="3728962"/>
            <a:ext cx="461422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HU6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41277A-0CD1-4E7C-95BF-3F68EDB503EC}"/>
              </a:ext>
            </a:extLst>
          </p:cNvPr>
          <p:cNvSpPr txBox="1"/>
          <p:nvPr/>
        </p:nvSpPr>
        <p:spPr>
          <a:xfrm>
            <a:off x="8646109" y="4650350"/>
            <a:ext cx="516405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SHU2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AFEC58-E7F4-4692-B470-5C9FC365BD5B}"/>
              </a:ext>
            </a:extLst>
          </p:cNvPr>
          <p:cNvSpPr txBox="1"/>
          <p:nvPr/>
        </p:nvSpPr>
        <p:spPr>
          <a:xfrm>
            <a:off x="9076232" y="5157192"/>
            <a:ext cx="516405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SHU3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F5DEA5-1815-49AB-ACF7-C288D5A2B470}"/>
              </a:ext>
            </a:extLst>
          </p:cNvPr>
          <p:cNvSpPr txBox="1"/>
          <p:nvPr/>
        </p:nvSpPr>
        <p:spPr>
          <a:xfrm>
            <a:off x="9323239" y="5483331"/>
            <a:ext cx="516405" cy="23083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SHU4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1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4"/>
          <p:cNvSpPr txBox="1">
            <a:spLocks/>
          </p:cNvSpPr>
          <p:nvPr/>
        </p:nvSpPr>
        <p:spPr>
          <a:xfrm>
            <a:off x="479376" y="689604"/>
            <a:ext cx="11377263" cy="561971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1pPr>
            <a:lvl2pPr marL="265176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2pPr>
            <a:lvl3pPr marL="448056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3pPr>
            <a:lvl4pPr marL="594360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4pPr>
            <a:lvl5pPr marL="777240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KoPub돋움체 Light" panose="00000300000000000000" pitchFamily="2" charset="-127"/>
                <a:ea typeface="KoPub돋움체 Medium" panose="00000600000000000000" pitchFamily="2" charset="-127"/>
                <a:cs typeface="+mn-cs"/>
              </a:defRPr>
            </a:lvl5pPr>
            <a:lvl6pPr marL="914400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latinLnBrk="0">
              <a:lnSpc>
                <a:spcPct val="100000"/>
              </a:lnSpc>
              <a:buClr>
                <a:srgbClr val="0065B3"/>
              </a:buClr>
              <a:buBlip>
                <a:blip r:embed="rId3"/>
              </a:buBlip>
            </a:pPr>
            <a:r>
              <a:rPr lang="en-US" altLang="ko-KR" b="1" spc="-50" dirty="0">
                <a:solidFill>
                  <a:srgbClr val="0063B3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Quantification Results of Multi-unit LOOP</a:t>
            </a:r>
            <a:endParaRPr lang="en-US" altLang="ko-KR" spc="-50" dirty="0">
              <a:solidFill>
                <a:srgbClr val="0063B3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468630" lvl="2" indent="-285750" latinLnBrk="0">
              <a:lnSpc>
                <a:spcPct val="100000"/>
              </a:lnSpc>
              <a:spcBef>
                <a:spcPts val="600"/>
              </a:spcBef>
              <a:buClr>
                <a:srgbClr val="0065B3"/>
              </a:buClr>
              <a:buSzPct val="100000"/>
              <a:buBlip>
                <a:blip r:embed="rId4"/>
              </a:buBlip>
            </a:pP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Quantification cut-off: 1E-13/</a:t>
            </a:r>
            <a:r>
              <a:rPr lang="en-US" altLang="ko-KR" sz="180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yr</a:t>
            </a:r>
            <a:r>
              <a:rPr lang="en-US" altLang="ko-KR" sz="180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</a:t>
            </a:r>
            <a:endParaRPr lang="en-US" altLang="ko-KR" sz="1800" dirty="0">
              <a:latin typeface="+mn-ea"/>
              <a:ea typeface="+mn-ea"/>
              <a:cs typeface="Arial" pitchFamily="34" charset="0"/>
            </a:endParaRPr>
          </a:p>
          <a:p>
            <a:pPr marL="468630" lvl="2" indent="-285750" latinLnBrk="0">
              <a:lnSpc>
                <a:spcPct val="100000"/>
              </a:lnSpc>
              <a:spcBef>
                <a:spcPts val="600"/>
              </a:spcBef>
              <a:buClr>
                <a:srgbClr val="0065B3"/>
              </a:buClr>
              <a:buSzPct val="100000"/>
              <a:buBlip>
                <a:blip r:embed="rId4"/>
              </a:buBlip>
            </a:pPr>
            <a:r>
              <a:rPr lang="en-US" altLang="ko-KR" sz="18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CDF differences by reactor type</a:t>
            </a:r>
            <a:r>
              <a:rPr lang="ko-KR" altLang="en-US" sz="18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 </a:t>
            </a:r>
            <a:endParaRPr lang="en-US" altLang="ko-KR" sz="18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  <a:p>
            <a:pPr marL="642366" lvl="2" indent="-285750">
              <a:lnSpc>
                <a:spcPct val="100000"/>
              </a:lnSpc>
              <a:buClr>
                <a:srgbClr val="0065B3"/>
              </a:buClr>
              <a:buFont typeface="KoPub돋움체 Medium" panose="00000600000000000000" pitchFamily="2" charset="-127"/>
              <a:buChar char="−"/>
            </a:pPr>
            <a:r>
              <a:rPr lang="en-US" altLang="ko-KR" sz="1800" spc="-5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Framatome</a:t>
            </a:r>
            <a:r>
              <a:rPr lang="en-US" altLang="ko-KR" sz="1800" spc="-5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(7.55E-6/</a:t>
            </a:r>
            <a:r>
              <a:rPr lang="en-US" altLang="ko-KR" sz="1800" spc="-5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yr</a:t>
            </a:r>
            <a:r>
              <a:rPr lang="en-US" altLang="ko-KR" sz="1800" spc="-5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) &gt;&gt; OPR1000 (1.95E-6/</a:t>
            </a:r>
            <a:r>
              <a:rPr lang="en-US" altLang="ko-KR" sz="1800" spc="-5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yr</a:t>
            </a:r>
            <a:r>
              <a:rPr lang="en-US" altLang="ko-KR" sz="1800" spc="-5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) &gt; APR1400 (1.72E-6/</a:t>
            </a:r>
            <a:r>
              <a:rPr lang="en-US" altLang="ko-KR" sz="1800" spc="-50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yr</a:t>
            </a:r>
            <a:r>
              <a:rPr lang="en-US" altLang="ko-KR" sz="1800" spc="-50" dirty="0"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</a:rPr>
              <a:t>)</a:t>
            </a:r>
            <a:endParaRPr lang="en-US" altLang="ko-KR" sz="1800" dirty="0">
              <a:latin typeface="+mn-ea"/>
              <a:cs typeface="Arial" pitchFamily="34" charset="0"/>
            </a:endParaRPr>
          </a:p>
          <a:p>
            <a:pPr marL="468630" lvl="2" indent="-285750" latinLnBrk="0">
              <a:lnSpc>
                <a:spcPct val="100000"/>
              </a:lnSpc>
              <a:spcBef>
                <a:spcPts val="600"/>
              </a:spcBef>
              <a:buClr>
                <a:srgbClr val="0065B3"/>
              </a:buClr>
              <a:buSzPct val="100000"/>
              <a:buBlip>
                <a:blip r:embed="rId4"/>
              </a:buBlip>
            </a:pPr>
            <a:r>
              <a:rPr lang="en-US" altLang="ko-KR" sz="18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Arial" pitchFamily="34" charset="0"/>
                <a:sym typeface="Wingdings" panose="05000000000000000000" pitchFamily="2" charset="2"/>
              </a:rPr>
              <a:t>Multi-unit CDF: Higher contribution from OPR and APR units → due to the large number of inter-unit CCF combinations</a:t>
            </a:r>
            <a:endParaRPr lang="en-US" altLang="ko-KR" sz="18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642366" lvl="2" indent="-2857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B3"/>
              </a:buClr>
              <a:buFont typeface="KoPub돋움체 Medium" panose="00000600000000000000" pitchFamily="2" charset="-127"/>
              <a:buChar char="−"/>
            </a:pPr>
            <a:endParaRPr lang="en-US" altLang="ko-KR" sz="1400" spc="-50" dirty="0">
              <a:latin typeface="HY견고딕" panose="02030600000101010101" pitchFamily="18" charset="-127"/>
              <a:ea typeface="HY견고딕" panose="02030600000101010101" pitchFamily="18" charset="-127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76001" y="5085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61008"/>
              </p:ext>
            </p:extLst>
          </p:nvPr>
        </p:nvGraphicFramePr>
        <p:xfrm>
          <a:off x="1055440" y="3068960"/>
          <a:ext cx="4726746" cy="3046629"/>
        </p:xfrm>
        <a:graphic>
          <a:graphicData uri="http://schemas.openxmlformats.org/drawingml/2006/table">
            <a:tbl>
              <a:tblPr/>
              <a:tblGrid>
                <a:gridCol w="1661318">
                  <a:extLst>
                    <a:ext uri="{9D8B030D-6E8A-4147-A177-3AD203B41FA5}">
                      <a16:colId xmlns:a16="http://schemas.microsoft.com/office/drawing/2014/main" val="42168751"/>
                    </a:ext>
                  </a:extLst>
                </a:gridCol>
                <a:gridCol w="1735314">
                  <a:extLst>
                    <a:ext uri="{9D8B030D-6E8A-4147-A177-3AD203B41FA5}">
                      <a16:colId xmlns:a16="http://schemas.microsoft.com/office/drawing/2014/main" val="2956776474"/>
                    </a:ext>
                  </a:extLst>
                </a:gridCol>
                <a:gridCol w="1330114">
                  <a:extLst>
                    <a:ext uri="{9D8B030D-6E8A-4147-A177-3AD203B41FA5}">
                      <a16:colId xmlns:a16="http://schemas.microsoft.com/office/drawing/2014/main" val="1646142594"/>
                    </a:ext>
                  </a:extLst>
                </a:gridCol>
              </a:tblGrid>
              <a:tr h="6165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Number of Units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CDF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(/site-</a:t>
                      </a:r>
                      <a:r>
                        <a:rPr lang="en-US" sz="1600" b="1" kern="0" spc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yr</a:t>
                      </a: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Ratio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097158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41" marR="35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2.55E-05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92.8%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662616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41" marR="35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1.72E-06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6.3%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876478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41" marR="35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2.42E-07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0.9%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490625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41" marR="35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1.74E-08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318962"/>
                  </a:ext>
                </a:extLst>
              </a:tr>
              <a:tr h="3626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5 units or more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41" marR="35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169695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Site-</a:t>
                      </a: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CDF</a:t>
                      </a:r>
                    </a:p>
                  </a:txBody>
                  <a:tcPr marL="35941" marR="35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2.75E-05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100.0%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037499"/>
                  </a:ext>
                </a:extLst>
              </a:tr>
              <a:tr h="3445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</a:t>
                      </a: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CDF</a:t>
                      </a:r>
                    </a:p>
                  </a:txBody>
                  <a:tcPr marL="35941" marR="359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1.98E-06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7.2%</a:t>
                      </a:r>
                    </a:p>
                  </a:txBody>
                  <a:tcPr marL="35941" marR="35941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439198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4" y="3068960"/>
            <a:ext cx="5068727" cy="3046629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>
          <a:xfrm flipV="1">
            <a:off x="6717836" y="3934501"/>
            <a:ext cx="379927" cy="17386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7447962" y="5016325"/>
            <a:ext cx="979115" cy="16528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8821760" y="5098965"/>
            <a:ext cx="378378" cy="826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09506"/>
      </p:ext>
    </p:extLst>
  </p:cSld>
  <p:clrMapOvr>
    <a:masterClrMapping/>
  </p:clrMapOvr>
</p:sld>
</file>

<file path=ppt/theme/theme1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디자인 사용자 지정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7776</TotalTime>
  <Words>973</Words>
  <Application>Microsoft Office PowerPoint</Application>
  <PresentationFormat>와이드스크린</PresentationFormat>
  <Paragraphs>169</Paragraphs>
  <Slides>13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7" baseType="lpstr">
      <vt:lpstr>Arial Unicode MS</vt:lpstr>
      <vt:lpstr>HY견고딕</vt:lpstr>
      <vt:lpstr>KoPub돋움체 Bold</vt:lpstr>
      <vt:lpstr>KoPub돋움체 Light</vt:lpstr>
      <vt:lpstr>KoPub돋움체 Medium</vt:lpstr>
      <vt:lpstr>맑은 고딕</vt:lpstr>
      <vt:lpstr>Arial</vt:lpstr>
      <vt:lpstr>Calibri</vt:lpstr>
      <vt:lpstr>Calibri Light</vt:lpstr>
      <vt:lpstr>Tw Cen MT</vt:lpstr>
      <vt:lpstr>Wingdings</vt:lpstr>
      <vt:lpstr>Wingdings 3</vt:lpstr>
      <vt:lpstr>4_디자인 사용자 지정</vt:lpstr>
      <vt:lpstr>5_디자인 사용자 지정</vt:lpstr>
      <vt:lpstr>PowerPoint 프레젠테이션</vt:lpstr>
      <vt:lpstr>PowerPoint 프레젠테이션</vt:lpstr>
      <vt:lpstr>Need for research: Rising interest in Multi-Unit sites </vt:lpstr>
      <vt:lpstr>The Scope of the project</vt:lpstr>
      <vt:lpstr>The Scope of the project</vt:lpstr>
      <vt:lpstr>The Scope of the project</vt:lpstr>
      <vt:lpstr>Follow up study : Phase 3 </vt:lpstr>
      <vt:lpstr>Follow up study : Phase 3 </vt:lpstr>
      <vt:lpstr>PowerPoint 프레젠테이션</vt:lpstr>
      <vt:lpstr>PowerPoint 프레젠테이션</vt:lpstr>
      <vt:lpstr>PowerPoint 프레젠테이션</vt:lpstr>
      <vt:lpstr>Conclusion</vt:lpstr>
      <vt:lpstr>Thank you for your Attention</vt:lpstr>
    </vt:vector>
  </TitlesOfParts>
  <Company>HMGC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Designturn</dc:creator>
  <cp:lastModifiedBy>강경민</cp:lastModifiedBy>
  <cp:revision>471</cp:revision>
  <cp:lastPrinted>2025-09-12T05:49:21Z</cp:lastPrinted>
  <dcterms:created xsi:type="dcterms:W3CDTF">2015-10-07T06:40:16Z</dcterms:created>
  <dcterms:modified xsi:type="dcterms:W3CDTF">2026-07-16T04:24:11Z</dcterms:modified>
</cp:coreProperties>
</file>