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5.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1"/>
    <p:sldMasterId id="2147483721" r:id="rId2"/>
    <p:sldMasterId id="2147483755" r:id="rId3"/>
    <p:sldMasterId id="2147483782" r:id="rId4"/>
    <p:sldMasterId id="2147483812" r:id="rId5"/>
    <p:sldMasterId id="2147483850" r:id="rId6"/>
  </p:sldMasterIdLst>
  <p:notesMasterIdLst>
    <p:notesMasterId r:id="rId28"/>
  </p:notesMasterIdLst>
  <p:sldIdLst>
    <p:sldId id="2100" r:id="rId7"/>
    <p:sldId id="373" r:id="rId8"/>
    <p:sldId id="2147469672" r:id="rId9"/>
    <p:sldId id="2147478955" r:id="rId10"/>
    <p:sldId id="2147469569" r:id="rId11"/>
    <p:sldId id="2147469680" r:id="rId12"/>
    <p:sldId id="2147478961" r:id="rId13"/>
    <p:sldId id="2147478962" r:id="rId14"/>
    <p:sldId id="2147478963" r:id="rId15"/>
    <p:sldId id="2147478974" r:id="rId16"/>
    <p:sldId id="2147478973" r:id="rId17"/>
    <p:sldId id="2147478975" r:id="rId18"/>
    <p:sldId id="2147478965" r:id="rId19"/>
    <p:sldId id="2147478966" r:id="rId20"/>
    <p:sldId id="2147469685" r:id="rId21"/>
    <p:sldId id="2147478967" r:id="rId22"/>
    <p:sldId id="2147478968" r:id="rId23"/>
    <p:sldId id="2147478969" r:id="rId24"/>
    <p:sldId id="2147478970" r:id="rId25"/>
    <p:sldId id="2147478971" r:id="rId26"/>
    <p:sldId id="2147478972" r:id="rId27"/>
  </p:sldIdLst>
  <p:sldSz cx="12192000" cy="6858000"/>
  <p:notesSz cx="7010400" cy="9296400"/>
  <p:defaultTex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p:defaultTextStyle>
  <p:extLst>
    <p:ext uri="{521415D9-36F7-43E2-AB2F-B90AF26B5E84}">
      <p14:sectionLst xmlns:p14="http://schemas.microsoft.com/office/powerpoint/2010/main">
        <p14:section name="2025 Accomplishments" id="{DC6D8614-0E8D-4892-BA58-7F514CEBCD00}">
          <p14:sldIdLst>
            <p14:sldId id="2100"/>
            <p14:sldId id="373"/>
            <p14:sldId id="2147469672"/>
            <p14:sldId id="2147478955"/>
            <p14:sldId id="2147469569"/>
            <p14:sldId id="2147469680"/>
            <p14:sldId id="2147478961"/>
            <p14:sldId id="2147478962"/>
            <p14:sldId id="2147478963"/>
            <p14:sldId id="2147478974"/>
            <p14:sldId id="2147478973"/>
            <p14:sldId id="2147478975"/>
            <p14:sldId id="2147478965"/>
            <p14:sldId id="2147478966"/>
            <p14:sldId id="2147469685"/>
            <p14:sldId id="2147478967"/>
            <p14:sldId id="2147478968"/>
            <p14:sldId id="2147478969"/>
            <p14:sldId id="2147478970"/>
            <p14:sldId id="2147478971"/>
            <p14:sldId id="21474789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D8CE39-0911-1BF9-FA66-743209CC8E6E}" name="Presley, Mary" initials="MP" userId="S::mpresley@epri.com::0739b774-acd1-44c8-8534-4b7d904dfd56" providerId="AD"/>
  <p188:author id="{5BE215E0-61D7-06A4-C313-1CE4D41F8DC4}" name="Gunter, Katherine" initials="KG" userId="S::kgunter@jensenhughes.com::de0e0aa5-c779-4569-bfc4-cdbd6e9922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33"/>
    <p:restoredTop sz="72650" autoAdjust="0"/>
  </p:normalViewPr>
  <p:slideViewPr>
    <p:cSldViewPr snapToGrid="0" snapToObjects="1">
      <p:cViewPr varScale="1">
        <p:scale>
          <a:sx n="53" d="100"/>
          <a:sy n="53" d="100"/>
        </p:scale>
        <p:origin x="952" y="48"/>
      </p:cViewPr>
      <p:guideLst/>
    </p:cSldViewPr>
  </p:slideViewPr>
  <p:notesTextViewPr>
    <p:cViewPr>
      <p:scale>
        <a:sx n="1" d="1"/>
        <a:sy n="1" d="1"/>
      </p:scale>
      <p:origin x="0" y="0"/>
    </p:cViewPr>
  </p:notesTextViewPr>
  <p:sorterViewPr>
    <p:cViewPr varScale="1">
      <p:scale>
        <a:sx n="100" d="100"/>
        <a:sy n="100" d="100"/>
      </p:scale>
      <p:origin x="0" y="-918"/>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B15B60-4F3F-4BCB-AC39-7E5692E95DC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F6087E0-D49B-4558-A317-DFA64A1CF797}">
      <dgm:prSet phldrT="[Text]" custT="1"/>
      <dgm:spPr>
        <a:solidFill>
          <a:srgbClr val="7030A0">
            <a:alpha val="50000"/>
          </a:srgbClr>
        </a:solidFill>
        <a:ln w="19050"/>
      </dgm:spPr>
      <dgm:t>
        <a:bodyPr/>
        <a:lstStyle/>
        <a:p>
          <a:pPr>
            <a:spcAft>
              <a:spcPts val="0"/>
            </a:spcAft>
          </a:pPr>
          <a:r>
            <a:rPr lang="en-US" sz="2400" b="1" dirty="0">
              <a:solidFill>
                <a:schemeClr val="tx1"/>
              </a:solidFill>
            </a:rPr>
            <a:t>HFE1 split into 3 pieces</a:t>
          </a:r>
          <a:endParaRPr lang="en-US" sz="6100" b="1" dirty="0">
            <a:solidFill>
              <a:schemeClr val="tx1"/>
            </a:solidFill>
          </a:endParaRPr>
        </a:p>
      </dgm:t>
    </dgm:pt>
    <dgm:pt modelId="{BFDB91B0-76A3-4DC2-A02A-581B550513FD}" type="parTrans" cxnId="{8224E503-EDB9-49F1-81ED-1833995E6B8E}">
      <dgm:prSet/>
      <dgm:spPr/>
      <dgm:t>
        <a:bodyPr/>
        <a:lstStyle/>
        <a:p>
          <a:endParaRPr lang="en-US"/>
        </a:p>
      </dgm:t>
    </dgm:pt>
    <dgm:pt modelId="{28AA63F2-55E8-45AE-B41B-CA30076680B6}" type="sibTrans" cxnId="{8224E503-EDB9-49F1-81ED-1833995E6B8E}">
      <dgm:prSet/>
      <dgm:spPr/>
      <dgm:t>
        <a:bodyPr/>
        <a:lstStyle/>
        <a:p>
          <a:endParaRPr lang="en-US"/>
        </a:p>
      </dgm:t>
    </dgm:pt>
    <dgm:pt modelId="{3AACA3C3-9753-40BF-AB6F-994D9DBF51F9}">
      <dgm:prSet phldrT="[Text]" custT="1"/>
      <dgm:spPr>
        <a:solidFill>
          <a:schemeClr val="accent1">
            <a:lumMod val="60000"/>
            <a:lumOff val="40000"/>
            <a:alpha val="50000"/>
          </a:schemeClr>
        </a:solidFill>
      </dgm:spPr>
      <dgm:t>
        <a:bodyPr/>
        <a:lstStyle/>
        <a:p>
          <a:r>
            <a:rPr lang="en-US" sz="2000" b="1" dirty="0">
              <a:solidFill>
                <a:schemeClr val="tx1"/>
              </a:solidFill>
            </a:rPr>
            <a:t>Individual </a:t>
          </a:r>
          <a:br>
            <a:rPr lang="en-US" sz="2000" b="1" dirty="0">
              <a:solidFill>
                <a:schemeClr val="tx1"/>
              </a:solidFill>
            </a:rPr>
          </a:br>
          <a:r>
            <a:rPr lang="en-US" sz="2000" b="1" dirty="0">
              <a:solidFill>
                <a:schemeClr val="tx1"/>
              </a:solidFill>
            </a:rPr>
            <a:t>HFE (independent)</a:t>
          </a:r>
        </a:p>
      </dgm:t>
    </dgm:pt>
    <dgm:pt modelId="{5F8B7160-8578-42FD-B98F-589EB6223BD6}" type="parTrans" cxnId="{0F1FD5B1-70D4-43D1-8F3F-7243283209DE}">
      <dgm:prSet/>
      <dgm:spPr/>
      <dgm:t>
        <a:bodyPr/>
        <a:lstStyle/>
        <a:p>
          <a:endParaRPr lang="en-US"/>
        </a:p>
      </dgm:t>
    </dgm:pt>
    <dgm:pt modelId="{97B376FB-F8E0-428A-BE1B-02D2158674C3}" type="sibTrans" cxnId="{0F1FD5B1-70D4-43D1-8F3F-7243283209DE}">
      <dgm:prSet/>
      <dgm:spPr/>
      <dgm:t>
        <a:bodyPr/>
        <a:lstStyle/>
        <a:p>
          <a:endParaRPr lang="en-US"/>
        </a:p>
      </dgm:t>
    </dgm:pt>
    <dgm:pt modelId="{2E667593-E86C-4B7D-95CB-7CABC14C31A1}">
      <dgm:prSet phldrT="[Text]" custT="1"/>
      <dgm:spPr>
        <a:solidFill>
          <a:srgbClr val="FFFF00"/>
        </a:solidFill>
      </dgm:spPr>
      <dgm:t>
        <a:bodyPr/>
        <a:lstStyle/>
        <a:p>
          <a:r>
            <a:rPr lang="en-US" sz="2000" b="1" dirty="0">
              <a:solidFill>
                <a:schemeClr val="tx1"/>
              </a:solidFill>
            </a:rPr>
            <a:t>Dependency due to Known Causes (if applicable)</a:t>
          </a:r>
        </a:p>
      </dgm:t>
    </dgm:pt>
    <dgm:pt modelId="{68E8EFE9-3B29-462D-9595-A624AAA35F79}" type="parTrans" cxnId="{C1B249FB-3DCF-4E03-BF72-8DDCBED513A1}">
      <dgm:prSet/>
      <dgm:spPr/>
      <dgm:t>
        <a:bodyPr/>
        <a:lstStyle/>
        <a:p>
          <a:endParaRPr lang="en-US"/>
        </a:p>
      </dgm:t>
    </dgm:pt>
    <dgm:pt modelId="{654963C8-FD33-46EF-A794-7AF09D748837}" type="sibTrans" cxnId="{C1B249FB-3DCF-4E03-BF72-8DDCBED513A1}">
      <dgm:prSet/>
      <dgm:spPr/>
      <dgm:t>
        <a:bodyPr/>
        <a:lstStyle/>
        <a:p>
          <a:endParaRPr lang="en-US"/>
        </a:p>
      </dgm:t>
    </dgm:pt>
    <dgm:pt modelId="{45434D5E-B3C1-4F50-B331-5584709AFA75}">
      <dgm:prSet phldrT="[Text]" custT="1"/>
      <dgm:spPr>
        <a:solidFill>
          <a:srgbClr val="FFC000"/>
        </a:solidFill>
      </dgm:spPr>
      <dgm:t>
        <a:bodyPr/>
        <a:lstStyle/>
        <a:p>
          <a:r>
            <a:rPr lang="en-US" sz="2000" b="1" dirty="0">
              <a:solidFill>
                <a:schemeClr val="tx1"/>
              </a:solidFill>
            </a:rPr>
            <a:t>Dependency from Unknown Causes</a:t>
          </a:r>
        </a:p>
      </dgm:t>
    </dgm:pt>
    <dgm:pt modelId="{A36D24D0-258B-46E2-8B41-31A72D32FFAF}" type="parTrans" cxnId="{520E33E2-21AD-4222-99BC-76CF10083487}">
      <dgm:prSet/>
      <dgm:spPr/>
      <dgm:t>
        <a:bodyPr/>
        <a:lstStyle/>
        <a:p>
          <a:endParaRPr lang="en-US"/>
        </a:p>
      </dgm:t>
    </dgm:pt>
    <dgm:pt modelId="{EBA56EDB-688C-4913-BF96-E68D89DD331A}" type="sibTrans" cxnId="{520E33E2-21AD-4222-99BC-76CF10083487}">
      <dgm:prSet/>
      <dgm:spPr/>
      <dgm:t>
        <a:bodyPr/>
        <a:lstStyle/>
        <a:p>
          <a:endParaRPr lang="en-US"/>
        </a:p>
      </dgm:t>
    </dgm:pt>
    <dgm:pt modelId="{396F52EC-9A15-4B0E-A2E2-B4E5765FF2A5}" type="pres">
      <dgm:prSet presAssocID="{5BB15B60-4F3F-4BCB-AC39-7E5692E95DCA}" presName="hierChild1" presStyleCnt="0">
        <dgm:presLayoutVars>
          <dgm:orgChart val="1"/>
          <dgm:chPref val="1"/>
          <dgm:dir/>
          <dgm:animOne val="branch"/>
          <dgm:animLvl val="lvl"/>
          <dgm:resizeHandles/>
        </dgm:presLayoutVars>
      </dgm:prSet>
      <dgm:spPr/>
    </dgm:pt>
    <dgm:pt modelId="{63828BCF-5D93-468E-A411-E0A5301591A1}" type="pres">
      <dgm:prSet presAssocID="{AF6087E0-D49B-4558-A317-DFA64A1CF797}" presName="hierRoot1" presStyleCnt="0">
        <dgm:presLayoutVars>
          <dgm:hierBranch val="init"/>
        </dgm:presLayoutVars>
      </dgm:prSet>
      <dgm:spPr/>
    </dgm:pt>
    <dgm:pt modelId="{6F3CD9DA-06E7-40B6-BE73-386454A0BDE4}" type="pres">
      <dgm:prSet presAssocID="{AF6087E0-D49B-4558-A317-DFA64A1CF797}" presName="rootComposite1" presStyleCnt="0"/>
      <dgm:spPr/>
    </dgm:pt>
    <dgm:pt modelId="{50F5A60D-F59F-4AF7-A1B9-8E46ACDCD2C7}" type="pres">
      <dgm:prSet presAssocID="{AF6087E0-D49B-4558-A317-DFA64A1CF797}" presName="rootText1" presStyleLbl="node0" presStyleIdx="0" presStyleCnt="1" custLinFactNeighborX="-1722" custLinFactNeighborY="-1175">
        <dgm:presLayoutVars>
          <dgm:chPref val="3"/>
        </dgm:presLayoutVars>
      </dgm:prSet>
      <dgm:spPr/>
    </dgm:pt>
    <dgm:pt modelId="{C4A2175A-D5CD-437F-A23B-0A0077B76809}" type="pres">
      <dgm:prSet presAssocID="{AF6087E0-D49B-4558-A317-DFA64A1CF797}" presName="rootConnector1" presStyleLbl="node1" presStyleIdx="0" presStyleCnt="0"/>
      <dgm:spPr/>
    </dgm:pt>
    <dgm:pt modelId="{6F9754D4-1251-4649-8B99-31876E5A44E9}" type="pres">
      <dgm:prSet presAssocID="{AF6087E0-D49B-4558-A317-DFA64A1CF797}" presName="hierChild2" presStyleCnt="0"/>
      <dgm:spPr/>
    </dgm:pt>
    <dgm:pt modelId="{B00FC3B2-9DC2-44A0-8781-9F89EFAA40E6}" type="pres">
      <dgm:prSet presAssocID="{5F8B7160-8578-42FD-B98F-589EB6223BD6}" presName="Name37" presStyleLbl="parChTrans1D2" presStyleIdx="0" presStyleCnt="3"/>
      <dgm:spPr/>
    </dgm:pt>
    <dgm:pt modelId="{C70DAB86-897E-44E9-A2C4-8000D58FC1A0}" type="pres">
      <dgm:prSet presAssocID="{3AACA3C3-9753-40BF-AB6F-994D9DBF51F9}" presName="hierRoot2" presStyleCnt="0">
        <dgm:presLayoutVars>
          <dgm:hierBranch val="init"/>
        </dgm:presLayoutVars>
      </dgm:prSet>
      <dgm:spPr/>
    </dgm:pt>
    <dgm:pt modelId="{9980E290-7E1A-4D14-8727-A1FF23D5B602}" type="pres">
      <dgm:prSet presAssocID="{3AACA3C3-9753-40BF-AB6F-994D9DBF51F9}" presName="rootComposite" presStyleCnt="0"/>
      <dgm:spPr/>
    </dgm:pt>
    <dgm:pt modelId="{011DEEE9-9D8F-4E6B-868D-9FA3BE9416EB}" type="pres">
      <dgm:prSet presAssocID="{3AACA3C3-9753-40BF-AB6F-994D9DBF51F9}" presName="rootText" presStyleLbl="node2" presStyleIdx="0" presStyleCnt="3">
        <dgm:presLayoutVars>
          <dgm:chPref val="3"/>
        </dgm:presLayoutVars>
      </dgm:prSet>
      <dgm:spPr/>
    </dgm:pt>
    <dgm:pt modelId="{A2B3783D-EDB6-45ED-8AA2-3ABC75A21F22}" type="pres">
      <dgm:prSet presAssocID="{3AACA3C3-9753-40BF-AB6F-994D9DBF51F9}" presName="rootConnector" presStyleLbl="node2" presStyleIdx="0" presStyleCnt="3"/>
      <dgm:spPr/>
    </dgm:pt>
    <dgm:pt modelId="{238F9CCD-8595-4D34-AC3B-E1A96B10CD8A}" type="pres">
      <dgm:prSet presAssocID="{3AACA3C3-9753-40BF-AB6F-994D9DBF51F9}" presName="hierChild4" presStyleCnt="0"/>
      <dgm:spPr/>
    </dgm:pt>
    <dgm:pt modelId="{2E25CB2B-07E9-4C8E-BE95-10BB1874E90D}" type="pres">
      <dgm:prSet presAssocID="{3AACA3C3-9753-40BF-AB6F-994D9DBF51F9}" presName="hierChild5" presStyleCnt="0"/>
      <dgm:spPr/>
    </dgm:pt>
    <dgm:pt modelId="{ACF9E32C-F02E-45A8-B066-3FF2A5BF92F8}" type="pres">
      <dgm:prSet presAssocID="{68E8EFE9-3B29-462D-9595-A624AAA35F79}" presName="Name37" presStyleLbl="parChTrans1D2" presStyleIdx="1" presStyleCnt="3"/>
      <dgm:spPr/>
    </dgm:pt>
    <dgm:pt modelId="{5A558D45-01CC-4FA0-BDE3-499C11D14D40}" type="pres">
      <dgm:prSet presAssocID="{2E667593-E86C-4B7D-95CB-7CABC14C31A1}" presName="hierRoot2" presStyleCnt="0">
        <dgm:presLayoutVars>
          <dgm:hierBranch val="init"/>
        </dgm:presLayoutVars>
      </dgm:prSet>
      <dgm:spPr/>
    </dgm:pt>
    <dgm:pt modelId="{5148F331-3839-4FFF-B338-69EA155B4BCC}" type="pres">
      <dgm:prSet presAssocID="{2E667593-E86C-4B7D-95CB-7CABC14C31A1}" presName="rootComposite" presStyleCnt="0"/>
      <dgm:spPr/>
    </dgm:pt>
    <dgm:pt modelId="{5CBF032D-7526-42E6-8D47-A9C623F63CB9}" type="pres">
      <dgm:prSet presAssocID="{2E667593-E86C-4B7D-95CB-7CABC14C31A1}" presName="rootText" presStyleLbl="node2" presStyleIdx="1" presStyleCnt="3" custLinFactNeighborX="-1600" custLinFactNeighborY="-2748">
        <dgm:presLayoutVars>
          <dgm:chPref val="3"/>
        </dgm:presLayoutVars>
      </dgm:prSet>
      <dgm:spPr/>
    </dgm:pt>
    <dgm:pt modelId="{5B4EF6F8-0A5A-4B7D-A0E0-14239FCE1FB7}" type="pres">
      <dgm:prSet presAssocID="{2E667593-E86C-4B7D-95CB-7CABC14C31A1}" presName="rootConnector" presStyleLbl="node2" presStyleIdx="1" presStyleCnt="3"/>
      <dgm:spPr/>
    </dgm:pt>
    <dgm:pt modelId="{ECB35DC2-CE89-4F82-9492-CA44B1D4FB4D}" type="pres">
      <dgm:prSet presAssocID="{2E667593-E86C-4B7D-95CB-7CABC14C31A1}" presName="hierChild4" presStyleCnt="0"/>
      <dgm:spPr/>
    </dgm:pt>
    <dgm:pt modelId="{147A2B1C-15F2-40EB-8611-3B5CB7F7002D}" type="pres">
      <dgm:prSet presAssocID="{2E667593-E86C-4B7D-95CB-7CABC14C31A1}" presName="hierChild5" presStyleCnt="0"/>
      <dgm:spPr/>
    </dgm:pt>
    <dgm:pt modelId="{23729570-A4B3-4E23-A9B0-C279E7A455A6}" type="pres">
      <dgm:prSet presAssocID="{A36D24D0-258B-46E2-8B41-31A72D32FFAF}" presName="Name37" presStyleLbl="parChTrans1D2" presStyleIdx="2" presStyleCnt="3"/>
      <dgm:spPr/>
    </dgm:pt>
    <dgm:pt modelId="{63A5E23C-CEB0-49EC-A4AF-07963B7C67BF}" type="pres">
      <dgm:prSet presAssocID="{45434D5E-B3C1-4F50-B331-5584709AFA75}" presName="hierRoot2" presStyleCnt="0">
        <dgm:presLayoutVars>
          <dgm:hierBranch val="init"/>
        </dgm:presLayoutVars>
      </dgm:prSet>
      <dgm:spPr/>
    </dgm:pt>
    <dgm:pt modelId="{2A7ADCBD-BC6D-412D-BE84-88A150E4178A}" type="pres">
      <dgm:prSet presAssocID="{45434D5E-B3C1-4F50-B331-5584709AFA75}" presName="rootComposite" presStyleCnt="0"/>
      <dgm:spPr/>
    </dgm:pt>
    <dgm:pt modelId="{1AFFC3E2-F180-4547-ACAA-148461A5A617}" type="pres">
      <dgm:prSet presAssocID="{45434D5E-B3C1-4F50-B331-5584709AFA75}" presName="rootText" presStyleLbl="node2" presStyleIdx="2" presStyleCnt="3">
        <dgm:presLayoutVars>
          <dgm:chPref val="3"/>
        </dgm:presLayoutVars>
      </dgm:prSet>
      <dgm:spPr/>
    </dgm:pt>
    <dgm:pt modelId="{BB15CA39-B284-45F3-80CA-158A1E006FDE}" type="pres">
      <dgm:prSet presAssocID="{45434D5E-B3C1-4F50-B331-5584709AFA75}" presName="rootConnector" presStyleLbl="node2" presStyleIdx="2" presStyleCnt="3"/>
      <dgm:spPr/>
    </dgm:pt>
    <dgm:pt modelId="{CACF69EC-CF45-4024-BBC8-EEC96F7DECDE}" type="pres">
      <dgm:prSet presAssocID="{45434D5E-B3C1-4F50-B331-5584709AFA75}" presName="hierChild4" presStyleCnt="0"/>
      <dgm:spPr/>
    </dgm:pt>
    <dgm:pt modelId="{5CD3F072-92F4-4C1E-B21C-0340E16CCE0B}" type="pres">
      <dgm:prSet presAssocID="{45434D5E-B3C1-4F50-B331-5584709AFA75}" presName="hierChild5" presStyleCnt="0"/>
      <dgm:spPr/>
    </dgm:pt>
    <dgm:pt modelId="{667635B7-FC06-4626-A44C-8F46ECEC32C8}" type="pres">
      <dgm:prSet presAssocID="{AF6087E0-D49B-4558-A317-DFA64A1CF797}" presName="hierChild3" presStyleCnt="0"/>
      <dgm:spPr/>
    </dgm:pt>
  </dgm:ptLst>
  <dgm:cxnLst>
    <dgm:cxn modelId="{8224E503-EDB9-49F1-81ED-1833995E6B8E}" srcId="{5BB15B60-4F3F-4BCB-AC39-7E5692E95DCA}" destId="{AF6087E0-D49B-4558-A317-DFA64A1CF797}" srcOrd="0" destOrd="0" parTransId="{BFDB91B0-76A3-4DC2-A02A-581B550513FD}" sibTransId="{28AA63F2-55E8-45AE-B41B-CA30076680B6}"/>
    <dgm:cxn modelId="{003D4E05-6A40-4069-B79E-861492E26C4E}" type="presOf" srcId="{AF6087E0-D49B-4558-A317-DFA64A1CF797}" destId="{C4A2175A-D5CD-437F-A23B-0A0077B76809}" srcOrd="1" destOrd="0" presId="urn:microsoft.com/office/officeart/2005/8/layout/orgChart1"/>
    <dgm:cxn modelId="{308EA719-B426-41BB-997C-A2DF170CDD11}" type="presOf" srcId="{A36D24D0-258B-46E2-8B41-31A72D32FFAF}" destId="{23729570-A4B3-4E23-A9B0-C279E7A455A6}" srcOrd="0" destOrd="0" presId="urn:microsoft.com/office/officeart/2005/8/layout/orgChart1"/>
    <dgm:cxn modelId="{15B4F662-73E0-478B-9105-D31EB5583A37}" type="presOf" srcId="{AF6087E0-D49B-4558-A317-DFA64A1CF797}" destId="{50F5A60D-F59F-4AF7-A1B9-8E46ACDCD2C7}" srcOrd="0" destOrd="0" presId="urn:microsoft.com/office/officeart/2005/8/layout/orgChart1"/>
    <dgm:cxn modelId="{0B04BC46-B8A7-485C-B2B5-EEE17D010356}" type="presOf" srcId="{45434D5E-B3C1-4F50-B331-5584709AFA75}" destId="{BB15CA39-B284-45F3-80CA-158A1E006FDE}" srcOrd="1" destOrd="0" presId="urn:microsoft.com/office/officeart/2005/8/layout/orgChart1"/>
    <dgm:cxn modelId="{2EE70268-46E1-4171-8B14-261CE86EAD40}" type="presOf" srcId="{2E667593-E86C-4B7D-95CB-7CABC14C31A1}" destId="{5CBF032D-7526-42E6-8D47-A9C623F63CB9}" srcOrd="0" destOrd="0" presId="urn:microsoft.com/office/officeart/2005/8/layout/orgChart1"/>
    <dgm:cxn modelId="{07FB9249-AFE0-4CA4-8596-C14FD6AB8DA0}" type="presOf" srcId="{45434D5E-B3C1-4F50-B331-5584709AFA75}" destId="{1AFFC3E2-F180-4547-ACAA-148461A5A617}" srcOrd="0" destOrd="0" presId="urn:microsoft.com/office/officeart/2005/8/layout/orgChart1"/>
    <dgm:cxn modelId="{32ABE58F-FEC2-4653-B333-F51BB98CBE6D}" type="presOf" srcId="{2E667593-E86C-4B7D-95CB-7CABC14C31A1}" destId="{5B4EF6F8-0A5A-4B7D-A0E0-14239FCE1FB7}" srcOrd="1" destOrd="0" presId="urn:microsoft.com/office/officeart/2005/8/layout/orgChart1"/>
    <dgm:cxn modelId="{157F3A92-B45D-4952-8E36-AF98C91433D8}" type="presOf" srcId="{5BB15B60-4F3F-4BCB-AC39-7E5692E95DCA}" destId="{396F52EC-9A15-4B0E-A2E2-B4E5765FF2A5}" srcOrd="0" destOrd="0" presId="urn:microsoft.com/office/officeart/2005/8/layout/orgChart1"/>
    <dgm:cxn modelId="{70AA199C-0984-4464-BDC4-7F8D2380ADC3}" type="presOf" srcId="{3AACA3C3-9753-40BF-AB6F-994D9DBF51F9}" destId="{A2B3783D-EDB6-45ED-8AA2-3ABC75A21F22}" srcOrd="1" destOrd="0" presId="urn:microsoft.com/office/officeart/2005/8/layout/orgChart1"/>
    <dgm:cxn modelId="{AD140DA7-7DA0-4E6A-8747-3CE298FB4D1E}" type="presOf" srcId="{68E8EFE9-3B29-462D-9595-A624AAA35F79}" destId="{ACF9E32C-F02E-45A8-B066-3FF2A5BF92F8}" srcOrd="0" destOrd="0" presId="urn:microsoft.com/office/officeart/2005/8/layout/orgChart1"/>
    <dgm:cxn modelId="{0F1FD5B1-70D4-43D1-8F3F-7243283209DE}" srcId="{AF6087E0-D49B-4558-A317-DFA64A1CF797}" destId="{3AACA3C3-9753-40BF-AB6F-994D9DBF51F9}" srcOrd="0" destOrd="0" parTransId="{5F8B7160-8578-42FD-B98F-589EB6223BD6}" sibTransId="{97B376FB-F8E0-428A-BE1B-02D2158674C3}"/>
    <dgm:cxn modelId="{145484BC-C80B-4C2B-8C96-4C78EA99F0F1}" type="presOf" srcId="{3AACA3C3-9753-40BF-AB6F-994D9DBF51F9}" destId="{011DEEE9-9D8F-4E6B-868D-9FA3BE9416EB}" srcOrd="0" destOrd="0" presId="urn:microsoft.com/office/officeart/2005/8/layout/orgChart1"/>
    <dgm:cxn modelId="{970C1FC6-F801-4AC0-AFD8-E92D753EE092}" type="presOf" srcId="{5F8B7160-8578-42FD-B98F-589EB6223BD6}" destId="{B00FC3B2-9DC2-44A0-8781-9F89EFAA40E6}" srcOrd="0" destOrd="0" presId="urn:microsoft.com/office/officeart/2005/8/layout/orgChart1"/>
    <dgm:cxn modelId="{520E33E2-21AD-4222-99BC-76CF10083487}" srcId="{AF6087E0-D49B-4558-A317-DFA64A1CF797}" destId="{45434D5E-B3C1-4F50-B331-5584709AFA75}" srcOrd="2" destOrd="0" parTransId="{A36D24D0-258B-46E2-8B41-31A72D32FFAF}" sibTransId="{EBA56EDB-688C-4913-BF96-E68D89DD331A}"/>
    <dgm:cxn modelId="{C1B249FB-3DCF-4E03-BF72-8DDCBED513A1}" srcId="{AF6087E0-D49B-4558-A317-DFA64A1CF797}" destId="{2E667593-E86C-4B7D-95CB-7CABC14C31A1}" srcOrd="1" destOrd="0" parTransId="{68E8EFE9-3B29-462D-9595-A624AAA35F79}" sibTransId="{654963C8-FD33-46EF-A794-7AF09D748837}"/>
    <dgm:cxn modelId="{7213FCA9-9F54-4ADC-AB1F-EAB635B4DF30}" type="presParOf" srcId="{396F52EC-9A15-4B0E-A2E2-B4E5765FF2A5}" destId="{63828BCF-5D93-468E-A411-E0A5301591A1}" srcOrd="0" destOrd="0" presId="urn:microsoft.com/office/officeart/2005/8/layout/orgChart1"/>
    <dgm:cxn modelId="{818478A3-76F2-405C-8A5B-2B6A2ABE9AE5}" type="presParOf" srcId="{63828BCF-5D93-468E-A411-E0A5301591A1}" destId="{6F3CD9DA-06E7-40B6-BE73-386454A0BDE4}" srcOrd="0" destOrd="0" presId="urn:microsoft.com/office/officeart/2005/8/layout/orgChart1"/>
    <dgm:cxn modelId="{7CA468B7-877A-4DA6-A51E-0968AF0347A2}" type="presParOf" srcId="{6F3CD9DA-06E7-40B6-BE73-386454A0BDE4}" destId="{50F5A60D-F59F-4AF7-A1B9-8E46ACDCD2C7}" srcOrd="0" destOrd="0" presId="urn:microsoft.com/office/officeart/2005/8/layout/orgChart1"/>
    <dgm:cxn modelId="{018FE685-AB03-42CD-8F27-A5CF86A65E3E}" type="presParOf" srcId="{6F3CD9DA-06E7-40B6-BE73-386454A0BDE4}" destId="{C4A2175A-D5CD-437F-A23B-0A0077B76809}" srcOrd="1" destOrd="0" presId="urn:microsoft.com/office/officeart/2005/8/layout/orgChart1"/>
    <dgm:cxn modelId="{EC5F80EB-6D0B-48AF-866A-8D328422EAF0}" type="presParOf" srcId="{63828BCF-5D93-468E-A411-E0A5301591A1}" destId="{6F9754D4-1251-4649-8B99-31876E5A44E9}" srcOrd="1" destOrd="0" presId="urn:microsoft.com/office/officeart/2005/8/layout/orgChart1"/>
    <dgm:cxn modelId="{37C49756-C543-46B2-8653-CFCCB18FFE18}" type="presParOf" srcId="{6F9754D4-1251-4649-8B99-31876E5A44E9}" destId="{B00FC3B2-9DC2-44A0-8781-9F89EFAA40E6}" srcOrd="0" destOrd="0" presId="urn:microsoft.com/office/officeart/2005/8/layout/orgChart1"/>
    <dgm:cxn modelId="{FC63D37E-9A9C-4917-AE3A-E354E8C54A84}" type="presParOf" srcId="{6F9754D4-1251-4649-8B99-31876E5A44E9}" destId="{C70DAB86-897E-44E9-A2C4-8000D58FC1A0}" srcOrd="1" destOrd="0" presId="urn:microsoft.com/office/officeart/2005/8/layout/orgChart1"/>
    <dgm:cxn modelId="{315A0EBD-5371-4E50-9D19-136240488EF6}" type="presParOf" srcId="{C70DAB86-897E-44E9-A2C4-8000D58FC1A0}" destId="{9980E290-7E1A-4D14-8727-A1FF23D5B602}" srcOrd="0" destOrd="0" presId="urn:microsoft.com/office/officeart/2005/8/layout/orgChart1"/>
    <dgm:cxn modelId="{4637E294-836D-4B39-B0BE-D66FF6B6C971}" type="presParOf" srcId="{9980E290-7E1A-4D14-8727-A1FF23D5B602}" destId="{011DEEE9-9D8F-4E6B-868D-9FA3BE9416EB}" srcOrd="0" destOrd="0" presId="urn:microsoft.com/office/officeart/2005/8/layout/orgChart1"/>
    <dgm:cxn modelId="{80AB3CFF-7450-4621-B0AB-49B03D6C963A}" type="presParOf" srcId="{9980E290-7E1A-4D14-8727-A1FF23D5B602}" destId="{A2B3783D-EDB6-45ED-8AA2-3ABC75A21F22}" srcOrd="1" destOrd="0" presId="urn:microsoft.com/office/officeart/2005/8/layout/orgChart1"/>
    <dgm:cxn modelId="{F86D4024-C667-49F5-BB3A-047D17E94A32}" type="presParOf" srcId="{C70DAB86-897E-44E9-A2C4-8000D58FC1A0}" destId="{238F9CCD-8595-4D34-AC3B-E1A96B10CD8A}" srcOrd="1" destOrd="0" presId="urn:microsoft.com/office/officeart/2005/8/layout/orgChart1"/>
    <dgm:cxn modelId="{2CD0BD21-7F7A-4DBC-8DB1-BFF6D6B3A49B}" type="presParOf" srcId="{C70DAB86-897E-44E9-A2C4-8000D58FC1A0}" destId="{2E25CB2B-07E9-4C8E-BE95-10BB1874E90D}" srcOrd="2" destOrd="0" presId="urn:microsoft.com/office/officeart/2005/8/layout/orgChart1"/>
    <dgm:cxn modelId="{7A5DAB08-2B69-41D4-A872-B5FCA82D4BBB}" type="presParOf" srcId="{6F9754D4-1251-4649-8B99-31876E5A44E9}" destId="{ACF9E32C-F02E-45A8-B066-3FF2A5BF92F8}" srcOrd="2" destOrd="0" presId="urn:microsoft.com/office/officeart/2005/8/layout/orgChart1"/>
    <dgm:cxn modelId="{56D81946-5DA9-4053-8960-5CF76F3080A3}" type="presParOf" srcId="{6F9754D4-1251-4649-8B99-31876E5A44E9}" destId="{5A558D45-01CC-4FA0-BDE3-499C11D14D40}" srcOrd="3" destOrd="0" presId="urn:microsoft.com/office/officeart/2005/8/layout/orgChart1"/>
    <dgm:cxn modelId="{A03E2D71-2CE5-473A-8E46-D3C2EA97B605}" type="presParOf" srcId="{5A558D45-01CC-4FA0-BDE3-499C11D14D40}" destId="{5148F331-3839-4FFF-B338-69EA155B4BCC}" srcOrd="0" destOrd="0" presId="urn:microsoft.com/office/officeart/2005/8/layout/orgChart1"/>
    <dgm:cxn modelId="{17DE3A70-222E-4113-9290-E5D22288286F}" type="presParOf" srcId="{5148F331-3839-4FFF-B338-69EA155B4BCC}" destId="{5CBF032D-7526-42E6-8D47-A9C623F63CB9}" srcOrd="0" destOrd="0" presId="urn:microsoft.com/office/officeart/2005/8/layout/orgChart1"/>
    <dgm:cxn modelId="{1FABEC4E-4FAA-4078-8386-66D482801D8B}" type="presParOf" srcId="{5148F331-3839-4FFF-B338-69EA155B4BCC}" destId="{5B4EF6F8-0A5A-4B7D-A0E0-14239FCE1FB7}" srcOrd="1" destOrd="0" presId="urn:microsoft.com/office/officeart/2005/8/layout/orgChart1"/>
    <dgm:cxn modelId="{6AED865B-5378-44EF-BF6C-8D8BF353CE01}" type="presParOf" srcId="{5A558D45-01CC-4FA0-BDE3-499C11D14D40}" destId="{ECB35DC2-CE89-4F82-9492-CA44B1D4FB4D}" srcOrd="1" destOrd="0" presId="urn:microsoft.com/office/officeart/2005/8/layout/orgChart1"/>
    <dgm:cxn modelId="{C217D7B7-AB0B-413E-B810-D932E0A04C77}" type="presParOf" srcId="{5A558D45-01CC-4FA0-BDE3-499C11D14D40}" destId="{147A2B1C-15F2-40EB-8611-3B5CB7F7002D}" srcOrd="2" destOrd="0" presId="urn:microsoft.com/office/officeart/2005/8/layout/orgChart1"/>
    <dgm:cxn modelId="{38776380-6289-4B31-B2DE-12D903A11BA9}" type="presParOf" srcId="{6F9754D4-1251-4649-8B99-31876E5A44E9}" destId="{23729570-A4B3-4E23-A9B0-C279E7A455A6}" srcOrd="4" destOrd="0" presId="urn:microsoft.com/office/officeart/2005/8/layout/orgChart1"/>
    <dgm:cxn modelId="{8DD894E9-4F0B-4A79-8F4C-A2079BC7659B}" type="presParOf" srcId="{6F9754D4-1251-4649-8B99-31876E5A44E9}" destId="{63A5E23C-CEB0-49EC-A4AF-07963B7C67BF}" srcOrd="5" destOrd="0" presId="urn:microsoft.com/office/officeart/2005/8/layout/orgChart1"/>
    <dgm:cxn modelId="{C070C208-E319-4793-A0E1-19338F6717A7}" type="presParOf" srcId="{63A5E23C-CEB0-49EC-A4AF-07963B7C67BF}" destId="{2A7ADCBD-BC6D-412D-BE84-88A150E4178A}" srcOrd="0" destOrd="0" presId="urn:microsoft.com/office/officeart/2005/8/layout/orgChart1"/>
    <dgm:cxn modelId="{193FBBF4-33C7-4543-BD83-6628082E6EE3}" type="presParOf" srcId="{2A7ADCBD-BC6D-412D-BE84-88A150E4178A}" destId="{1AFFC3E2-F180-4547-ACAA-148461A5A617}" srcOrd="0" destOrd="0" presId="urn:microsoft.com/office/officeart/2005/8/layout/orgChart1"/>
    <dgm:cxn modelId="{369647F8-4E11-48D4-8F7B-5B0A7C0F5B92}" type="presParOf" srcId="{2A7ADCBD-BC6D-412D-BE84-88A150E4178A}" destId="{BB15CA39-B284-45F3-80CA-158A1E006FDE}" srcOrd="1" destOrd="0" presId="urn:microsoft.com/office/officeart/2005/8/layout/orgChart1"/>
    <dgm:cxn modelId="{B30D07B6-9A29-4869-8D8E-50FC7BD49DDE}" type="presParOf" srcId="{63A5E23C-CEB0-49EC-A4AF-07963B7C67BF}" destId="{CACF69EC-CF45-4024-BBC8-EEC96F7DECDE}" srcOrd="1" destOrd="0" presId="urn:microsoft.com/office/officeart/2005/8/layout/orgChart1"/>
    <dgm:cxn modelId="{6652D2F5-4783-4A01-8D0A-B5E2D98445A8}" type="presParOf" srcId="{63A5E23C-CEB0-49EC-A4AF-07963B7C67BF}" destId="{5CD3F072-92F4-4C1E-B21C-0340E16CCE0B}" srcOrd="2" destOrd="0" presId="urn:microsoft.com/office/officeart/2005/8/layout/orgChart1"/>
    <dgm:cxn modelId="{620A5552-16C8-4D6A-958E-0FD6F272F4FB}" type="presParOf" srcId="{63828BCF-5D93-468E-A411-E0A5301591A1}" destId="{667635B7-FC06-4626-A44C-8F46ECEC32C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29570-A4B3-4E23-A9B0-C279E7A455A6}">
      <dsp:nvSpPr>
        <dsp:cNvPr id="0" name=""/>
        <dsp:cNvSpPr/>
      </dsp:nvSpPr>
      <dsp:spPr>
        <a:xfrm>
          <a:off x="3173590" y="2054662"/>
          <a:ext cx="2300455" cy="404663"/>
        </a:xfrm>
        <a:custGeom>
          <a:avLst/>
          <a:gdLst/>
          <a:ahLst/>
          <a:cxnLst/>
          <a:rect l="0" t="0" r="0" b="0"/>
          <a:pathLst>
            <a:path>
              <a:moveTo>
                <a:pt x="0" y="0"/>
              </a:moveTo>
              <a:lnTo>
                <a:pt x="0" y="207838"/>
              </a:lnTo>
              <a:lnTo>
                <a:pt x="2300455" y="207838"/>
              </a:lnTo>
              <a:lnTo>
                <a:pt x="2300455" y="4046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F9E32C-F02E-45A8-B066-3FF2A5BF92F8}">
      <dsp:nvSpPr>
        <dsp:cNvPr id="0" name=""/>
        <dsp:cNvSpPr/>
      </dsp:nvSpPr>
      <dsp:spPr>
        <a:xfrm>
          <a:off x="3127870" y="2054662"/>
          <a:ext cx="91440" cy="378907"/>
        </a:xfrm>
        <a:custGeom>
          <a:avLst/>
          <a:gdLst/>
          <a:ahLst/>
          <a:cxnLst/>
          <a:rect l="0" t="0" r="0" b="0"/>
          <a:pathLst>
            <a:path>
              <a:moveTo>
                <a:pt x="45720" y="0"/>
              </a:moveTo>
              <a:lnTo>
                <a:pt x="45720" y="182082"/>
              </a:lnTo>
              <a:lnTo>
                <a:pt x="48006" y="182082"/>
              </a:lnTo>
              <a:lnTo>
                <a:pt x="48006" y="3789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0FC3B2-9DC2-44A0-8781-9F89EFAA40E6}">
      <dsp:nvSpPr>
        <dsp:cNvPr id="0" name=""/>
        <dsp:cNvSpPr/>
      </dsp:nvSpPr>
      <dsp:spPr>
        <a:xfrm>
          <a:off x="937693" y="2054662"/>
          <a:ext cx="2235896" cy="404663"/>
        </a:xfrm>
        <a:custGeom>
          <a:avLst/>
          <a:gdLst/>
          <a:ahLst/>
          <a:cxnLst/>
          <a:rect l="0" t="0" r="0" b="0"/>
          <a:pathLst>
            <a:path>
              <a:moveTo>
                <a:pt x="2235896" y="0"/>
              </a:moveTo>
              <a:lnTo>
                <a:pt x="2235896" y="207838"/>
              </a:lnTo>
              <a:lnTo>
                <a:pt x="0" y="207838"/>
              </a:lnTo>
              <a:lnTo>
                <a:pt x="0" y="4046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F5A60D-F59F-4AF7-A1B9-8E46ACDCD2C7}">
      <dsp:nvSpPr>
        <dsp:cNvPr id="0" name=""/>
        <dsp:cNvSpPr/>
      </dsp:nvSpPr>
      <dsp:spPr>
        <a:xfrm>
          <a:off x="2236327" y="1117399"/>
          <a:ext cx="1874525" cy="937262"/>
        </a:xfrm>
        <a:prstGeom prst="rect">
          <a:avLst/>
        </a:prstGeom>
        <a:solidFill>
          <a:srgbClr val="7030A0">
            <a:alpha val="50000"/>
          </a:srgb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ts val="0"/>
            </a:spcAft>
            <a:buNone/>
          </a:pPr>
          <a:r>
            <a:rPr lang="en-US" sz="2400" b="1" kern="1200" dirty="0">
              <a:solidFill>
                <a:schemeClr val="tx1"/>
              </a:solidFill>
            </a:rPr>
            <a:t>HFE1 split into 3 pieces</a:t>
          </a:r>
          <a:endParaRPr lang="en-US" sz="6100" b="1" kern="1200" dirty="0">
            <a:solidFill>
              <a:schemeClr val="tx1"/>
            </a:solidFill>
          </a:endParaRPr>
        </a:p>
      </dsp:txBody>
      <dsp:txXfrm>
        <a:off x="2236327" y="1117399"/>
        <a:ext cx="1874525" cy="937262"/>
      </dsp:txXfrm>
    </dsp:sp>
    <dsp:sp modelId="{011DEEE9-9D8F-4E6B-868D-9FA3BE9416EB}">
      <dsp:nvSpPr>
        <dsp:cNvPr id="0" name=""/>
        <dsp:cNvSpPr/>
      </dsp:nvSpPr>
      <dsp:spPr>
        <a:xfrm>
          <a:off x="430" y="2459325"/>
          <a:ext cx="1874525" cy="937262"/>
        </a:xfrm>
        <a:prstGeom prst="rect">
          <a:avLst/>
        </a:prstGeom>
        <a:solidFill>
          <a:schemeClr val="accent1">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Individual </a:t>
          </a:r>
          <a:br>
            <a:rPr lang="en-US" sz="2000" b="1" kern="1200" dirty="0">
              <a:solidFill>
                <a:schemeClr val="tx1"/>
              </a:solidFill>
            </a:rPr>
          </a:br>
          <a:r>
            <a:rPr lang="en-US" sz="2000" b="1" kern="1200" dirty="0">
              <a:solidFill>
                <a:schemeClr val="tx1"/>
              </a:solidFill>
            </a:rPr>
            <a:t>HFE (independent)</a:t>
          </a:r>
        </a:p>
      </dsp:txBody>
      <dsp:txXfrm>
        <a:off x="430" y="2459325"/>
        <a:ext cx="1874525" cy="937262"/>
      </dsp:txXfrm>
    </dsp:sp>
    <dsp:sp modelId="{5CBF032D-7526-42E6-8D47-A9C623F63CB9}">
      <dsp:nvSpPr>
        <dsp:cNvPr id="0" name=""/>
        <dsp:cNvSpPr/>
      </dsp:nvSpPr>
      <dsp:spPr>
        <a:xfrm>
          <a:off x="2238614" y="2433569"/>
          <a:ext cx="1874525" cy="937262"/>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Dependency due to Known Causes (if applicable)</a:t>
          </a:r>
        </a:p>
      </dsp:txBody>
      <dsp:txXfrm>
        <a:off x="2238614" y="2433569"/>
        <a:ext cx="1874525" cy="937262"/>
      </dsp:txXfrm>
    </dsp:sp>
    <dsp:sp modelId="{1AFFC3E2-F180-4547-ACAA-148461A5A617}">
      <dsp:nvSpPr>
        <dsp:cNvPr id="0" name=""/>
        <dsp:cNvSpPr/>
      </dsp:nvSpPr>
      <dsp:spPr>
        <a:xfrm>
          <a:off x="4536782" y="2459325"/>
          <a:ext cx="1874525" cy="937262"/>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Dependency from Unknown Causes</a:t>
          </a:r>
        </a:p>
      </dsp:txBody>
      <dsp:txXfrm>
        <a:off x="4536782" y="2459325"/>
        <a:ext cx="1874525" cy="93726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B0497E8-31A4-46DA-AA04-9854B5228475}" type="datetimeFigureOut">
              <a:rPr lang="en-US" smtClean="0"/>
              <a:t>7/20/2026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29A0F37-B7D0-45C8-9B3E-CD3EA9A507D5}" type="slidenum">
              <a:rPr lang="en-US" smtClean="0"/>
              <a:t>‹#›</a:t>
            </a:fld>
            <a:endParaRPr lang="en-US" dirty="0"/>
          </a:p>
        </p:txBody>
      </p:sp>
    </p:spTree>
    <p:extLst>
      <p:ext uri="{BB962C8B-B14F-4D97-AF65-F5344CB8AC3E}">
        <p14:creationId xmlns:p14="http://schemas.microsoft.com/office/powerpoint/2010/main" val="3105780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First of 2 presentations on EPRI CDFM. </a:t>
            </a:r>
          </a:p>
        </p:txBody>
      </p:sp>
      <p:sp>
        <p:nvSpPr>
          <p:cNvPr id="4" name="Slide Number Placeholder 3"/>
          <p:cNvSpPr>
            <a:spLocks noGrp="1"/>
          </p:cNvSpPr>
          <p:nvPr>
            <p:ph type="sldNum" sz="quarter" idx="5"/>
          </p:nvPr>
        </p:nvSpPr>
        <p:spPr/>
        <p:txBody>
          <a:bodyPr/>
          <a:lstStyle/>
          <a:p>
            <a:fld id="{729A0F37-B7D0-45C8-9B3E-CD3EA9A507D5}" type="slidenum">
              <a:rPr lang="en-US" smtClean="0"/>
              <a:t>1</a:t>
            </a:fld>
            <a:endParaRPr lang="en-US" dirty="0"/>
          </a:p>
        </p:txBody>
      </p:sp>
    </p:spTree>
    <p:extLst>
      <p:ext uri="{BB962C8B-B14F-4D97-AF65-F5344CB8AC3E}">
        <p14:creationId xmlns:p14="http://schemas.microsoft.com/office/powerpoint/2010/main" val="2782329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0CD30-4BB9-3628-562D-C4A8A93A238A}"/>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8099665A-1C29-EC59-59D0-8AB138FE63C1}"/>
              </a:ext>
            </a:extLst>
          </p:cNvPr>
          <p:cNvSpPr>
            <a:spLocks noGrp="1" noRot="1" noChangeAspect="1" noChangeArrowheads="1" noTextEdit="1"/>
          </p:cNvSpPr>
          <p:nvPr>
            <p:ph type="sldImg"/>
          </p:nvPr>
        </p:nvSpPr>
        <p:spPr>
          <a:xfrm>
            <a:off x="717550" y="1162050"/>
            <a:ext cx="5575300" cy="3136900"/>
          </a:xfrm>
          <a:ln/>
        </p:spPr>
        <p:txBody>
          <a:bodyPr/>
          <a:lstStyle/>
          <a:p>
            <a:endParaRPr lang="en-US" dirty="0"/>
          </a:p>
        </p:txBody>
      </p:sp>
      <p:sp>
        <p:nvSpPr>
          <p:cNvPr id="18435" name="Rectangle 3">
            <a:extLst>
              <a:ext uri="{FF2B5EF4-FFF2-40B4-BE49-F238E27FC236}">
                <a16:creationId xmlns:a16="http://schemas.microsoft.com/office/drawing/2014/main" id="{2211AC5B-80CA-32E1-FF92-BBD788EC5713}"/>
              </a:ext>
            </a:extLst>
          </p:cNvPr>
          <p:cNvSpPr>
            <a:spLocks noGrp="1" noChangeArrowheads="1"/>
          </p:cNvSpPr>
          <p:nvPr>
            <p:ph type="body" idx="1"/>
          </p:nvPr>
        </p:nvSpPr>
        <p:spPr>
          <a:noFill/>
          <a:ln w="9525"/>
        </p:spPr>
        <p:txBody>
          <a:bodyPr/>
          <a:lstStyle/>
          <a:p>
            <a:pPr marL="128538" indent="-128538"/>
            <a:endParaRPr lang="en-US" dirty="0"/>
          </a:p>
        </p:txBody>
      </p:sp>
    </p:spTree>
    <p:extLst>
      <p:ext uri="{BB962C8B-B14F-4D97-AF65-F5344CB8AC3E}">
        <p14:creationId xmlns:p14="http://schemas.microsoft.com/office/powerpoint/2010/main" val="1845615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9E611-C6A0-B454-9C7E-107EFA250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16DAAC-E057-AF19-85EC-D012C9982B4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4334F6A-45A3-CE88-E9FB-5465B3447E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D3AE80-6944-9BD5-CDC1-D1E31197AE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8C8934-3BC4-8546-97F7-B3C25710E6EF}" type="slidenum">
              <a:rPr kumimoji="0" lang="en-US" sz="1200" b="0" i="0" u="none" strike="noStrike" kern="1200" cap="none" spc="0" normalizeH="0" baseline="0" noProof="0" smtClean="0">
                <a:ln>
                  <a:noFill/>
                </a:ln>
                <a:solidFill>
                  <a:prstClr val="black"/>
                </a:solidFill>
                <a:effectLst/>
                <a:uLnTx/>
                <a:uFillTx/>
                <a:latin typeface="Lucida Sans" panose="020B0602030504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Lucida Sans" panose="020B0602030504020204" pitchFamily="34" charset="77"/>
              <a:ea typeface="+mn-ea"/>
              <a:cs typeface="+mn-cs"/>
            </a:endParaRPr>
          </a:p>
        </p:txBody>
      </p:sp>
    </p:spTree>
    <p:extLst>
      <p:ext uri="{BB962C8B-B14F-4D97-AF65-F5344CB8AC3E}">
        <p14:creationId xmlns:p14="http://schemas.microsoft.com/office/powerpoint/2010/main" val="2153272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14629-0059-A332-2902-CD1C5A152B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DAB9EA-0033-C880-13AB-40415C73746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9D14CBB-2FD0-846C-7CCA-AECD44A296A3}"/>
              </a:ext>
            </a:extLst>
          </p:cNvPr>
          <p:cNvSpPr>
            <a:spLocks noGrp="1"/>
          </p:cNvSpPr>
          <p:nvPr>
            <p:ph type="body" idx="1"/>
          </p:nvPr>
        </p:nvSpPr>
        <p:spPr/>
        <p:txBody>
          <a:bodyPr/>
          <a:lstStyle/>
          <a:p>
            <a:r>
              <a:rPr lang="en-US" sz="1800" dirty="0"/>
              <a:t>Left side shows steps in HRA process.</a:t>
            </a:r>
          </a:p>
          <a:p>
            <a:r>
              <a:rPr lang="en-US" sz="1800" dirty="0"/>
              <a:t>Right side shows how accomplished in CDFM</a:t>
            </a:r>
          </a:p>
          <a:p>
            <a:r>
              <a:rPr lang="en-US" sz="1800" dirty="0"/>
              <a:t>Bottom line, net impact of new approach:</a:t>
            </a:r>
          </a:p>
          <a:p>
            <a:r>
              <a:rPr lang="en-US" sz="1800" dirty="0"/>
              <a:t>- Technical improvements by focusing the HRA Dependency on credible combinations. This improves model realism (not quantifying all combinations, instead you now have 2 categories.</a:t>
            </a:r>
          </a:p>
          <a:p>
            <a:r>
              <a:rPr lang="en-US" sz="1800" dirty="0"/>
              <a:t>- Reduced resources (level of effort and schedule) for each PRA update (but there are some upfront costs to implement)</a:t>
            </a:r>
          </a:p>
          <a:p>
            <a:endParaRPr lang="en-US" sz="180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85FAD5E-137E-FA34-1BEE-D7BFF27CE2EC}"/>
              </a:ext>
            </a:extLst>
          </p:cNvPr>
          <p:cNvSpPr>
            <a:spLocks noGrp="1"/>
          </p:cNvSpPr>
          <p:nvPr>
            <p:ph type="sldNum" sz="quarter" idx="5"/>
          </p:nvPr>
        </p:nvSpPr>
        <p:spPr/>
        <p:txBody>
          <a:bodyPr/>
          <a:lstStyle/>
          <a:p>
            <a:fld id="{D7ACD3ED-1B78-4868-A9E3-641C57FF66C0}" type="slidenum">
              <a:rPr lang="en-US" smtClean="0"/>
              <a:t>16</a:t>
            </a:fld>
            <a:endParaRPr lang="en-US" dirty="0"/>
          </a:p>
        </p:txBody>
      </p:sp>
    </p:spTree>
    <p:extLst>
      <p:ext uri="{BB962C8B-B14F-4D97-AF65-F5344CB8AC3E}">
        <p14:creationId xmlns:p14="http://schemas.microsoft.com/office/powerpoint/2010/main" val="2220991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A9BA9-F8BB-B6D9-96D1-D4C7FCE47D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C4A04-2559-0852-17C9-5F355200861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9AFC6DD-BCF2-1245-BF3C-989F7900A616}"/>
              </a:ext>
            </a:extLst>
          </p:cNvPr>
          <p:cNvSpPr>
            <a:spLocks noGrp="1"/>
          </p:cNvSpPr>
          <p:nvPr>
            <p:ph type="body" idx="1"/>
          </p:nvPr>
        </p:nvSpPr>
        <p:spPr/>
        <p:txBody>
          <a:bodyPr/>
          <a:lstStyle/>
          <a:p>
            <a:r>
              <a:rPr lang="en-US" sz="1800" dirty="0"/>
              <a:t>Left side shows steps in HRA process.</a:t>
            </a:r>
          </a:p>
          <a:p>
            <a:r>
              <a:rPr lang="en-US" sz="1800" dirty="0"/>
              <a:t>Right side shows how accomplished in CDFM</a:t>
            </a:r>
          </a:p>
          <a:p>
            <a:pPr lvl="1">
              <a:lnSpc>
                <a:spcPct val="90000"/>
              </a:lnSpc>
            </a:pPr>
            <a:r>
              <a:rPr lang="en-US" dirty="0"/>
              <a:t>HFE combos are modeled directly in the Fault Tree along side of the original HFE.  </a:t>
            </a:r>
          </a:p>
          <a:p>
            <a:pPr lvl="1">
              <a:lnSpc>
                <a:spcPct val="90000"/>
              </a:lnSpc>
            </a:pPr>
            <a:r>
              <a:rPr lang="en-US" dirty="0"/>
              <a:t>Fault tree (FT) modeling reduces the number of recovery rules.</a:t>
            </a:r>
          </a:p>
          <a:p>
            <a:pPr lvl="1">
              <a:lnSpc>
                <a:spcPct val="90000"/>
              </a:lnSpc>
            </a:pPr>
            <a:r>
              <a:rPr lang="en-US" dirty="0"/>
              <a:t>Reduced iterations because the HRA dependency is front-loaded into the HRA portion of the PRA update</a:t>
            </a:r>
            <a:endParaRPr lang="en-US" sz="1800" dirty="0"/>
          </a:p>
          <a:p>
            <a:r>
              <a:rPr lang="en-US" sz="1800" dirty="0"/>
              <a:t>Bottom line, net impact of new approach:</a:t>
            </a:r>
          </a:p>
          <a:p>
            <a:r>
              <a:rPr lang="en-US" sz="1800" dirty="0"/>
              <a:t>- Technical improvements by focusing the HRA Dependency on credible combinations. This improves model realism (not quantifying all combinations, instead you now have 2 categories.</a:t>
            </a:r>
          </a:p>
          <a:p>
            <a:r>
              <a:rPr lang="en-US" sz="1800" dirty="0"/>
              <a:t>- Reduced resources (level of effort and schedule) for each PRA update (but there are some upfront costs to implement)</a:t>
            </a:r>
          </a:p>
          <a:p>
            <a:endParaRPr lang="en-US" sz="180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540346AB-DAEE-89F7-50A7-898F4112A3B5}"/>
              </a:ext>
            </a:extLst>
          </p:cNvPr>
          <p:cNvSpPr>
            <a:spLocks noGrp="1"/>
          </p:cNvSpPr>
          <p:nvPr>
            <p:ph type="sldNum" sz="quarter" idx="5"/>
          </p:nvPr>
        </p:nvSpPr>
        <p:spPr/>
        <p:txBody>
          <a:bodyPr/>
          <a:lstStyle/>
          <a:p>
            <a:fld id="{D7ACD3ED-1B78-4868-A9E3-641C57FF66C0}" type="slidenum">
              <a:rPr lang="en-US" smtClean="0"/>
              <a:t>17</a:t>
            </a:fld>
            <a:endParaRPr lang="en-US" dirty="0"/>
          </a:p>
        </p:txBody>
      </p:sp>
    </p:spTree>
    <p:extLst>
      <p:ext uri="{BB962C8B-B14F-4D97-AF65-F5344CB8AC3E}">
        <p14:creationId xmlns:p14="http://schemas.microsoft.com/office/powerpoint/2010/main" val="1667316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D0E8D-9ACD-17BB-6D8C-BA67548D5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FF5CB1-FCDB-BEB0-85E8-A174BA2F886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1431F55-3AA2-9815-7F3D-22F24DD6C3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87B47B-1E79-3E51-5A1A-37B5B5633618}"/>
              </a:ext>
            </a:extLst>
          </p:cNvPr>
          <p:cNvSpPr>
            <a:spLocks noGrp="1"/>
          </p:cNvSpPr>
          <p:nvPr>
            <p:ph type="sldNum" sz="quarter" idx="5"/>
          </p:nvPr>
        </p:nvSpPr>
        <p:spPr/>
        <p:txBody>
          <a:bodyPr/>
          <a:lstStyle/>
          <a:p>
            <a:fld id="{729A0F37-B7D0-45C8-9B3E-CD3EA9A507D5}" type="slidenum">
              <a:rPr lang="en-US" smtClean="0"/>
              <a:t>18</a:t>
            </a:fld>
            <a:endParaRPr lang="en-US" dirty="0"/>
          </a:p>
        </p:txBody>
      </p:sp>
    </p:spTree>
    <p:extLst>
      <p:ext uri="{BB962C8B-B14F-4D97-AF65-F5344CB8AC3E}">
        <p14:creationId xmlns:p14="http://schemas.microsoft.com/office/powerpoint/2010/main" val="3886875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A22E2-9C0A-20C7-4BF0-F20FF26D6B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A24B94-773C-FF43-B078-86EFF8BA157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2AC83DC-AEEB-5E5A-BE52-56ED5EF2B7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86B952-6B0A-42F1-8C78-7BEB24AC163F}"/>
              </a:ext>
            </a:extLst>
          </p:cNvPr>
          <p:cNvSpPr>
            <a:spLocks noGrp="1"/>
          </p:cNvSpPr>
          <p:nvPr>
            <p:ph type="sldNum" sz="quarter" idx="5"/>
          </p:nvPr>
        </p:nvSpPr>
        <p:spPr/>
        <p:txBody>
          <a:bodyPr/>
          <a:lstStyle/>
          <a:p>
            <a:fld id="{729A0F37-B7D0-45C8-9B3E-CD3EA9A507D5}" type="slidenum">
              <a:rPr lang="en-US" smtClean="0"/>
              <a:t>19</a:t>
            </a:fld>
            <a:endParaRPr lang="en-US" dirty="0"/>
          </a:p>
        </p:txBody>
      </p:sp>
    </p:spTree>
    <p:extLst>
      <p:ext uri="{BB962C8B-B14F-4D97-AF65-F5344CB8AC3E}">
        <p14:creationId xmlns:p14="http://schemas.microsoft.com/office/powerpoint/2010/main" val="1814169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0DD0B-5F51-8138-296D-38F35BE68E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0169C0-9471-0EAD-18CD-84C3F79C110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37F1CA7-059F-DDCC-CF96-06CADEFABE0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Reduces resources (staff hours, schedule time) to conduct HRA dependency once implemented in the PRA.</a:t>
            </a:r>
          </a:p>
          <a:p>
            <a:endParaRPr lang="en-US" dirty="0"/>
          </a:p>
        </p:txBody>
      </p:sp>
      <p:sp>
        <p:nvSpPr>
          <p:cNvPr id="4" name="Slide Number Placeholder 3">
            <a:extLst>
              <a:ext uri="{FF2B5EF4-FFF2-40B4-BE49-F238E27FC236}">
                <a16:creationId xmlns:a16="http://schemas.microsoft.com/office/drawing/2014/main" id="{ADFDB14D-17F1-E657-7584-35E803EAA422}"/>
              </a:ext>
            </a:extLst>
          </p:cNvPr>
          <p:cNvSpPr>
            <a:spLocks noGrp="1"/>
          </p:cNvSpPr>
          <p:nvPr>
            <p:ph type="sldNum" sz="quarter" idx="5"/>
          </p:nvPr>
        </p:nvSpPr>
        <p:spPr/>
        <p:txBody>
          <a:bodyPr/>
          <a:lstStyle/>
          <a:p>
            <a:fld id="{729A0F37-B7D0-45C8-9B3E-CD3EA9A507D5}" type="slidenum">
              <a:rPr lang="en-US" smtClean="0"/>
              <a:t>20</a:t>
            </a:fld>
            <a:endParaRPr lang="en-US" dirty="0"/>
          </a:p>
        </p:txBody>
      </p:sp>
    </p:spTree>
    <p:extLst>
      <p:ext uri="{BB962C8B-B14F-4D97-AF65-F5344CB8AC3E}">
        <p14:creationId xmlns:p14="http://schemas.microsoft.com/office/powerpoint/2010/main" val="3800028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DAA54-1BC1-F154-598C-BE1C64CB8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D79362-3A99-381C-AFB7-73F09FE7EF7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F6D2EE6-91D0-CE15-24A1-284CDBAFC2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Reduces resources (staff hours, schedule time) to conduct HRA dependency once implemented in the PRA.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dirty="0"/>
              <a:t>Left side shows steps in HRA process.</a:t>
            </a:r>
          </a:p>
          <a:p>
            <a:r>
              <a:rPr lang="en-US" sz="1200" dirty="0"/>
              <a:t>Right side shows how accomplished in CDFM.</a:t>
            </a:r>
          </a:p>
          <a:p>
            <a:r>
              <a:rPr lang="en-US" sz="1200" dirty="0"/>
              <a:t>Bottom line, net impact of new approach:</a:t>
            </a:r>
          </a:p>
          <a:p>
            <a:r>
              <a:rPr lang="en-US" sz="1200" dirty="0"/>
              <a:t>- Technical improvements by focusing the HRA Dependency on credible combinations. This improves model realism (not quantifying all combinations, instead you now have 2 categories. Consolidating unidentified combinations in a single HFE eliminates model noise.  The 2016 models had TONs of noise.  Other approaches still can have many combinations that are indistinguishable and add noise to the PRA. While not guaranteed for all models, elimination of the noise has resulted in reduced risk of several PRAs. </a:t>
            </a:r>
          </a:p>
          <a:p>
            <a:r>
              <a:rPr lang="en-US" sz="1200" dirty="0"/>
              <a:t>- Reduced resources (level of effort and schedule) for each PRA update (but there are some upfront costs to implement). Generic list of event tree functions for PWR and BWR added to the report, showing examples that were identified during testing.</a:t>
            </a:r>
          </a:p>
          <a:p>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C990E820-6D01-5C32-4763-162E4B609661}"/>
              </a:ext>
            </a:extLst>
          </p:cNvPr>
          <p:cNvSpPr>
            <a:spLocks noGrp="1"/>
          </p:cNvSpPr>
          <p:nvPr>
            <p:ph type="sldNum" sz="quarter" idx="5"/>
          </p:nvPr>
        </p:nvSpPr>
        <p:spPr/>
        <p:txBody>
          <a:bodyPr/>
          <a:lstStyle/>
          <a:p>
            <a:fld id="{729A0F37-B7D0-45C8-9B3E-CD3EA9A507D5}" type="slidenum">
              <a:rPr lang="en-US" smtClean="0"/>
              <a:t>21</a:t>
            </a:fld>
            <a:endParaRPr lang="en-US" dirty="0"/>
          </a:p>
        </p:txBody>
      </p:sp>
    </p:spTree>
    <p:extLst>
      <p:ext uri="{BB962C8B-B14F-4D97-AF65-F5344CB8AC3E}">
        <p14:creationId xmlns:p14="http://schemas.microsoft.com/office/powerpoint/2010/main" val="3331533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lvl="0"/>
            <a:r>
              <a:rPr lang="en-US" dirty="0"/>
              <a:t>Benefits include technical considerations as well as resource considerations.</a:t>
            </a:r>
          </a:p>
        </p:txBody>
      </p:sp>
      <p:sp>
        <p:nvSpPr>
          <p:cNvPr id="4" name="Slide Number Placeholder 3"/>
          <p:cNvSpPr>
            <a:spLocks noGrp="1"/>
          </p:cNvSpPr>
          <p:nvPr>
            <p:ph type="sldNum" sz="quarter" idx="5"/>
          </p:nvPr>
        </p:nvSpPr>
        <p:spPr/>
        <p:txBody>
          <a:bodyPr/>
          <a:lstStyle/>
          <a:p>
            <a:fld id="{729A0F37-B7D0-45C8-9B3E-CD3EA9A507D5}" type="slidenum">
              <a:rPr lang="en-US" smtClean="0"/>
              <a:t>2</a:t>
            </a:fld>
            <a:endParaRPr lang="en-US" dirty="0"/>
          </a:p>
        </p:txBody>
      </p:sp>
    </p:spTree>
    <p:extLst>
      <p:ext uri="{BB962C8B-B14F-4D97-AF65-F5344CB8AC3E}">
        <p14:creationId xmlns:p14="http://schemas.microsoft.com/office/powerpoint/2010/main" val="272785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8C8934-3BC4-8546-97F7-B3C25710E6EF}" type="slidenum">
              <a:rPr lang="en-US" smtClean="0"/>
              <a:pPr/>
              <a:t>3</a:t>
            </a:fld>
            <a:endParaRPr lang="en-US" dirty="0"/>
          </a:p>
        </p:txBody>
      </p:sp>
    </p:spTree>
    <p:extLst>
      <p:ext uri="{BB962C8B-B14F-4D97-AF65-F5344CB8AC3E}">
        <p14:creationId xmlns:p14="http://schemas.microsoft.com/office/powerpoint/2010/main" val="1322787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NDM process insights</a:t>
            </a:r>
          </a:p>
          <a:p>
            <a:pPr lvl="1"/>
            <a:r>
              <a:rPr lang="en-US" dirty="0"/>
              <a:t>Fuzzy line between method documentation and more detailed implementation guidance which may be developed later. </a:t>
            </a:r>
          </a:p>
          <a:p>
            <a:pPr lvl="1"/>
            <a:r>
              <a:rPr lang="en-US" dirty="0"/>
              <a:t>Package for review should have been more extensive to include additional information from training materials, example calculations, etc.</a:t>
            </a:r>
          </a:p>
          <a:p>
            <a:pPr lvl="1"/>
            <a:r>
              <a:rPr lang="en-US" dirty="0"/>
              <a:t>Improve training and expectations on NDM process for both defenders and reviewers.</a:t>
            </a:r>
          </a:p>
          <a:p>
            <a:endParaRPr lang="en-US" dirty="0"/>
          </a:p>
        </p:txBody>
      </p:sp>
      <p:sp>
        <p:nvSpPr>
          <p:cNvPr id="4" name="Slide Number Placeholder 3"/>
          <p:cNvSpPr>
            <a:spLocks noGrp="1"/>
          </p:cNvSpPr>
          <p:nvPr>
            <p:ph type="sldNum" sz="quarter" idx="5"/>
          </p:nvPr>
        </p:nvSpPr>
        <p:spPr/>
        <p:txBody>
          <a:bodyPr/>
          <a:lstStyle/>
          <a:p>
            <a:fld id="{9E90C247-BB26-43D3-870C-13FAAF3F33BB}" type="slidenum">
              <a:rPr lang="en-US" smtClean="0"/>
              <a:t>4</a:t>
            </a:fld>
            <a:endParaRPr lang="en-US"/>
          </a:p>
        </p:txBody>
      </p:sp>
    </p:spTree>
    <p:extLst>
      <p:ext uri="{BB962C8B-B14F-4D97-AF65-F5344CB8AC3E}">
        <p14:creationId xmlns:p14="http://schemas.microsoft.com/office/powerpoint/2010/main" val="3238889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69BB2-BA14-A767-00AF-37FF093B5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1CD505-07B8-28D3-0033-C77D8CA48D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42ADF7-B886-794C-20CE-675A3C92771C}"/>
              </a:ext>
            </a:extLst>
          </p:cNvPr>
          <p:cNvSpPr>
            <a:spLocks noGrp="1"/>
          </p:cNvSpPr>
          <p:nvPr>
            <p:ph type="body" idx="1"/>
          </p:nvPr>
        </p:nvSpPr>
        <p:spPr/>
        <p:txBody>
          <a:bodyPr/>
          <a:lstStyle/>
          <a:p>
            <a:pPr algn="l">
              <a:spcBef>
                <a:spcPts val="0"/>
              </a:spcBef>
            </a:pPr>
            <a:r>
              <a:rPr lang="en-US" sz="1200" b="0" dirty="0">
                <a:solidFill>
                  <a:schemeClr val="tx2"/>
                </a:solidFill>
                <a:latin typeface="+mn-lt"/>
              </a:rPr>
              <a:t>This new structure facilitates and fits with the new Identification</a:t>
            </a:r>
          </a:p>
          <a:p>
            <a:pPr algn="l">
              <a:spcBef>
                <a:spcPts val="0"/>
              </a:spcBef>
            </a:pPr>
            <a:endParaRPr lang="en-US" sz="1200" b="0" dirty="0">
              <a:solidFill>
                <a:schemeClr val="tx2"/>
              </a:solidFill>
              <a:latin typeface="+mn-lt"/>
            </a:endParaRPr>
          </a:p>
          <a:p>
            <a:r>
              <a:rPr lang="en-US" sz="2200" kern="0" dirty="0">
                <a:solidFill>
                  <a:schemeClr val="tx2">
                    <a:lumMod val="75000"/>
                  </a:schemeClr>
                </a:solidFill>
                <a:ea typeface="Times New Roman" panose="02020603050405020304" pitchFamily="18" charset="0"/>
                <a:cs typeface="Times New Roman" panose="02020603050405020304" pitchFamily="18" charset="0"/>
              </a:rPr>
              <a:t>Identify groups of HFEs with the same function or same system</a:t>
            </a:r>
          </a:p>
          <a:p>
            <a:pPr lvl="1"/>
            <a:r>
              <a:rPr lang="en-US" sz="1800" kern="0" dirty="0">
                <a:solidFill>
                  <a:schemeClr val="tx2">
                    <a:lumMod val="75000"/>
                  </a:schemeClr>
                </a:solidFill>
                <a:ea typeface="Times New Roman" panose="02020603050405020304" pitchFamily="18" charset="0"/>
                <a:cs typeface="Times New Roman" panose="02020603050405020304" pitchFamily="18" charset="0"/>
              </a:rPr>
              <a:t>Add new events representing “dependency due to the </a:t>
            </a:r>
            <a:r>
              <a:rPr lang="en-US" sz="1800" u="sng" kern="0" dirty="0">
                <a:solidFill>
                  <a:schemeClr val="tx2">
                    <a:lumMod val="75000"/>
                  </a:schemeClr>
                </a:solidFill>
                <a:ea typeface="Times New Roman" panose="02020603050405020304" pitchFamily="18" charset="0"/>
                <a:cs typeface="Times New Roman" panose="02020603050405020304" pitchFamily="18" charset="0"/>
              </a:rPr>
              <a:t>known, credible</a:t>
            </a:r>
            <a:r>
              <a:rPr lang="en-US" sz="1800" kern="0" dirty="0">
                <a:solidFill>
                  <a:schemeClr val="tx2">
                    <a:lumMod val="75000"/>
                  </a:schemeClr>
                </a:solidFill>
                <a:ea typeface="Times New Roman" panose="02020603050405020304" pitchFamily="18" charset="0"/>
                <a:cs typeface="Times New Roman" panose="02020603050405020304" pitchFamily="18" charset="0"/>
              </a:rPr>
              <a:t> causes” such as functional similarities or same procedure/goal</a:t>
            </a:r>
            <a:endParaRPr lang="en-US" sz="1400" kern="0" dirty="0">
              <a:solidFill>
                <a:schemeClr val="tx2">
                  <a:lumMod val="75000"/>
                </a:schemeClr>
              </a:solidFill>
              <a:ea typeface="Times New Roman" panose="02020603050405020304" pitchFamily="18" charset="0"/>
              <a:cs typeface="Times New Roman" panose="02020603050405020304" pitchFamily="18" charset="0"/>
            </a:endParaRPr>
          </a:p>
          <a:p>
            <a:r>
              <a:rPr lang="en-US" sz="2200" kern="0" dirty="0">
                <a:solidFill>
                  <a:schemeClr val="tx2">
                    <a:lumMod val="75000"/>
                  </a:schemeClr>
                </a:solidFill>
                <a:ea typeface="Times New Roman" panose="02020603050405020304" pitchFamily="18" charset="0"/>
                <a:cs typeface="Times New Roman" panose="02020603050405020304" pitchFamily="18" charset="0"/>
              </a:rPr>
              <a:t>Add a separate, a Joint HFE for “dependency due to </a:t>
            </a:r>
            <a:r>
              <a:rPr lang="en-US" sz="2200" u="sng" kern="0" dirty="0">
                <a:solidFill>
                  <a:schemeClr val="tx2">
                    <a:lumMod val="75000"/>
                  </a:schemeClr>
                </a:solidFill>
                <a:ea typeface="Times New Roman" panose="02020603050405020304" pitchFamily="18" charset="0"/>
                <a:cs typeface="Times New Roman" panose="02020603050405020304" pitchFamily="18" charset="0"/>
              </a:rPr>
              <a:t>unknown</a:t>
            </a:r>
            <a:r>
              <a:rPr lang="en-US" sz="2200" kern="0" dirty="0">
                <a:solidFill>
                  <a:schemeClr val="tx2">
                    <a:lumMod val="75000"/>
                  </a:schemeClr>
                </a:solidFill>
                <a:ea typeface="Times New Roman" panose="02020603050405020304" pitchFamily="18" charset="0"/>
                <a:cs typeface="Times New Roman" panose="02020603050405020304" pitchFamily="18" charset="0"/>
              </a:rPr>
              <a:t> causes” (joint minimum HEP)</a:t>
            </a:r>
          </a:p>
          <a:p>
            <a:r>
              <a:rPr lang="en-US" sz="2200" kern="0" dirty="0">
                <a:solidFill>
                  <a:schemeClr val="tx2">
                    <a:lumMod val="75000"/>
                  </a:schemeClr>
                </a:solidFill>
                <a:ea typeface="Times New Roman" panose="02020603050405020304" pitchFamily="18" charset="0"/>
                <a:cs typeface="Times New Roman" panose="02020603050405020304" pitchFamily="18" charset="0"/>
              </a:rPr>
              <a:t>These new events (DCE and UDCE) represent the common dependent portion of multiple HFEs and are modeled explicitly</a:t>
            </a:r>
          </a:p>
          <a:p>
            <a:pPr algn="l">
              <a:spcBef>
                <a:spcPts val="0"/>
              </a:spcBef>
            </a:pPr>
            <a:endParaRPr lang="en-US" sz="1200" b="0" dirty="0">
              <a:solidFill>
                <a:schemeClr val="tx2"/>
              </a:solidFill>
              <a:latin typeface="+mn-lt"/>
            </a:endParaRPr>
          </a:p>
        </p:txBody>
      </p:sp>
      <p:sp>
        <p:nvSpPr>
          <p:cNvPr id="4" name="Slide Number Placeholder 3">
            <a:extLst>
              <a:ext uri="{FF2B5EF4-FFF2-40B4-BE49-F238E27FC236}">
                <a16:creationId xmlns:a16="http://schemas.microsoft.com/office/drawing/2014/main" id="{868C835F-928E-BDF8-648F-8A28A678AA91}"/>
              </a:ext>
            </a:extLst>
          </p:cNvPr>
          <p:cNvSpPr>
            <a:spLocks noGrp="1"/>
          </p:cNvSpPr>
          <p:nvPr>
            <p:ph type="sldNum" sz="quarter" idx="5"/>
          </p:nvPr>
        </p:nvSpPr>
        <p:spPr/>
        <p:txBody>
          <a:bodyPr/>
          <a:lstStyle/>
          <a:p>
            <a:fld id="{D7ACD3ED-1B78-4868-A9E3-641C57FF66C0}" type="slidenum">
              <a:rPr lang="en-US" smtClean="0"/>
              <a:t>5</a:t>
            </a:fld>
            <a:endParaRPr lang="en-US" dirty="0"/>
          </a:p>
        </p:txBody>
      </p:sp>
    </p:spTree>
    <p:extLst>
      <p:ext uri="{BB962C8B-B14F-4D97-AF65-F5344CB8AC3E}">
        <p14:creationId xmlns:p14="http://schemas.microsoft.com/office/powerpoint/2010/main" val="3995432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5E490-12DD-30ED-3E81-CC570AE82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602868-D275-5DE2-4BC0-3B5F47F9E94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12C811B-F370-A81C-F237-99E6A44158BD}"/>
              </a:ext>
            </a:extLst>
          </p:cNvPr>
          <p:cNvSpPr>
            <a:spLocks noGrp="1"/>
          </p:cNvSpPr>
          <p:nvPr>
            <p:ph type="body" idx="1"/>
          </p:nvPr>
        </p:nvSpPr>
        <p:spPr/>
        <p:txBody>
          <a:bodyPr/>
          <a:lstStyle/>
          <a:p>
            <a:r>
              <a:rPr lang="en-US" sz="1800" dirty="0"/>
              <a:t>Left side shows steps in HRA process.</a:t>
            </a:r>
          </a:p>
          <a:p>
            <a:r>
              <a:rPr lang="en-US" sz="1800" dirty="0"/>
              <a:t>Right side shows how accomplished in CDFM</a:t>
            </a:r>
          </a:p>
          <a:p>
            <a:r>
              <a:rPr lang="en-US" sz="1800" dirty="0"/>
              <a:t>Bottom line, net impact of new approach:</a:t>
            </a:r>
          </a:p>
          <a:p>
            <a:r>
              <a:rPr lang="en-US" sz="1800" dirty="0"/>
              <a:t>- Technical improvements by focusing the HRA Dependency on credible combinations. This improves model realism (not quantifying all combinations, instead you now have 2 categories.</a:t>
            </a:r>
          </a:p>
          <a:p>
            <a:r>
              <a:rPr lang="en-US" sz="1800" dirty="0"/>
              <a:t>- Reduced resources (level of effort and schedule) for each PRA update (but there are some upfront costs to implement)</a:t>
            </a:r>
          </a:p>
          <a:p>
            <a:endParaRPr lang="en-US" sz="180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E4D69C9-C23F-FB28-93EB-C570C6D4B7F8}"/>
              </a:ext>
            </a:extLst>
          </p:cNvPr>
          <p:cNvSpPr>
            <a:spLocks noGrp="1"/>
          </p:cNvSpPr>
          <p:nvPr>
            <p:ph type="sldNum" sz="quarter" idx="5"/>
          </p:nvPr>
        </p:nvSpPr>
        <p:spPr/>
        <p:txBody>
          <a:bodyPr/>
          <a:lstStyle/>
          <a:p>
            <a:fld id="{D7ACD3ED-1B78-4868-A9E3-641C57FF66C0}" type="slidenum">
              <a:rPr lang="en-US" smtClean="0"/>
              <a:t>6</a:t>
            </a:fld>
            <a:endParaRPr lang="en-US" dirty="0"/>
          </a:p>
        </p:txBody>
      </p:sp>
    </p:spTree>
    <p:extLst>
      <p:ext uri="{BB962C8B-B14F-4D97-AF65-F5344CB8AC3E}">
        <p14:creationId xmlns:p14="http://schemas.microsoft.com/office/powerpoint/2010/main" val="4220388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both pressurized water reactors (PWRs) and boiling water reactors (BWRs), design features, operational principles, and operating experience have reduced the likelihood of this failure mode. However, in principle, no combination of actions is immune to it. Therefore, if the quantification method of the DCE leads to negligible results or all other failure modes have been determined to not be applicable, the failure mode of mis-prioritization or incorrect goals should be included. Regarding its quantification, the following considerations apply:</a:t>
            </a:r>
          </a:p>
          <a:p>
            <a:endParaRPr lang="en-US" dirty="0"/>
          </a:p>
        </p:txBody>
      </p:sp>
      <p:sp>
        <p:nvSpPr>
          <p:cNvPr id="4" name="Slide Number Placeholder 3"/>
          <p:cNvSpPr>
            <a:spLocks noGrp="1"/>
          </p:cNvSpPr>
          <p:nvPr>
            <p:ph type="sldNum" sz="quarter" idx="5"/>
          </p:nvPr>
        </p:nvSpPr>
        <p:spPr/>
        <p:txBody>
          <a:bodyPr/>
          <a:lstStyle/>
          <a:p>
            <a:fld id="{729A0F37-B7D0-45C8-9B3E-CD3EA9A507D5}" type="slidenum">
              <a:rPr lang="en-US" smtClean="0"/>
              <a:t>10</a:t>
            </a:fld>
            <a:endParaRPr lang="en-US" dirty="0"/>
          </a:p>
        </p:txBody>
      </p:sp>
    </p:spTree>
    <p:extLst>
      <p:ext uri="{BB962C8B-B14F-4D97-AF65-F5344CB8AC3E}">
        <p14:creationId xmlns:p14="http://schemas.microsoft.com/office/powerpoint/2010/main" val="553364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Ee should take 5E-04 or 5E-05 as an absolute. This is a recommended value, that’s all. It can be changed. What matter is in the end is that SR HR-G6 of the ASME/ANS 2009 Standard is met (that’s the SR about consistency and reasonableness of HEPs against each other). In my opinion, the example in the slide shows that 1.4E-04 could be used instead of 5E-04 for that specific plant.</a:t>
            </a:r>
          </a:p>
          <a:p>
            <a:pPr lvl="0"/>
            <a:r>
              <a:rPr lang="en-US" sz="1200" kern="1200" dirty="0">
                <a:solidFill>
                  <a:schemeClr val="tx1"/>
                </a:solidFill>
                <a:effectLst/>
                <a:latin typeface="+mn-lt"/>
                <a:ea typeface="+mn-ea"/>
                <a:cs typeface="+mn-cs"/>
              </a:rPr>
              <a:t>I am not sure that CDFM would lead to a change in risk in the wrong direction when equipment is taken out of service. With each HFE of the DCE group carrying the DCE under an OR gate, is that possible? Maybe. But if that ever occurs, this would be only for cases where the total HEP (cognitive + execution) is less than 5E-04. We should investigate further to get a definite answer. But there is always the option to use the answer in the bullet above, for this specific presentation.</a:t>
            </a:r>
          </a:p>
          <a:p>
            <a:endParaRPr lang="en-US" dirty="0"/>
          </a:p>
        </p:txBody>
      </p:sp>
      <p:sp>
        <p:nvSpPr>
          <p:cNvPr id="4" name="Slide Number Placeholder 3"/>
          <p:cNvSpPr>
            <a:spLocks noGrp="1"/>
          </p:cNvSpPr>
          <p:nvPr>
            <p:ph type="sldNum" sz="quarter" idx="5"/>
          </p:nvPr>
        </p:nvSpPr>
        <p:spPr/>
        <p:txBody>
          <a:bodyPr/>
          <a:lstStyle/>
          <a:p>
            <a:fld id="{729A0F37-B7D0-45C8-9B3E-CD3EA9A507D5}" type="slidenum">
              <a:rPr lang="en-US" smtClean="0"/>
              <a:t>11</a:t>
            </a:fld>
            <a:endParaRPr lang="en-US" dirty="0"/>
          </a:p>
        </p:txBody>
      </p:sp>
    </p:spTree>
    <p:extLst>
      <p:ext uri="{BB962C8B-B14F-4D97-AF65-F5344CB8AC3E}">
        <p14:creationId xmlns:p14="http://schemas.microsoft.com/office/powerpoint/2010/main" val="2142121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only included 2 HFEs in my THERP JHEP calculations</a:t>
            </a:r>
          </a:p>
          <a:p>
            <a:r>
              <a:rPr lang="en-US" dirty="0"/>
              <a:t>9.3E-4*.5 and 3.5E-2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 12 shows that CDFM and the initial HRA Calculator approach simply have different ways to partition the HRA risk. Both have pros and cons. The example shows that the CDFM provides some sort of intermediate value that is representative of the values obtained from the range of combinations. This can be seen as an improvement over the HRA Calculator method, since that latter method produces thousands of combinations that cannot be realistically reviewed one by one. In contrast, CDFM provides a single story per DCE, which can be reviewed and analyzed in depth. It has a narrative and therefore can be refined if need be.</a:t>
            </a:r>
          </a:p>
          <a:p>
            <a:endParaRPr lang="en-US" dirty="0"/>
          </a:p>
        </p:txBody>
      </p:sp>
      <p:sp>
        <p:nvSpPr>
          <p:cNvPr id="4" name="Slide Number Placeholder 3"/>
          <p:cNvSpPr>
            <a:spLocks noGrp="1"/>
          </p:cNvSpPr>
          <p:nvPr>
            <p:ph type="sldNum" sz="quarter" idx="5"/>
          </p:nvPr>
        </p:nvSpPr>
        <p:spPr/>
        <p:txBody>
          <a:bodyPr/>
          <a:lstStyle/>
          <a:p>
            <a:fld id="{729A0F37-B7D0-45C8-9B3E-CD3EA9A507D5}" type="slidenum">
              <a:rPr lang="en-US" smtClean="0"/>
              <a:t>12</a:t>
            </a:fld>
            <a:endParaRPr lang="en-US" dirty="0"/>
          </a:p>
        </p:txBody>
      </p:sp>
    </p:spTree>
    <p:extLst>
      <p:ext uri="{BB962C8B-B14F-4D97-AF65-F5344CB8AC3E}">
        <p14:creationId xmlns:p14="http://schemas.microsoft.com/office/powerpoint/2010/main" val="21545427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3.png"/><Relationship Id="rId4" Type="http://schemas.openxmlformats.org/officeDocument/2006/relationships/hyperlink" Target="https://www.linkedin.com/company/epri" TargetMode="External"/><Relationship Id="rId9"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7.png"/><Relationship Id="rId7" Type="http://schemas.openxmlformats.org/officeDocument/2006/relationships/hyperlink" Target="https://twitter.com/EPRINews" TargetMode="External"/><Relationship Id="rId2" Type="http://schemas.openxmlformats.org/officeDocument/2006/relationships/image" Target="../media/image36.jpg"/><Relationship Id="rId1" Type="http://schemas.openxmlformats.org/officeDocument/2006/relationships/slideMaster" Target="../slideMasters/slideMaster5.xml"/><Relationship Id="rId6" Type="http://schemas.openxmlformats.org/officeDocument/2006/relationships/image" Target="../media/image4.png"/><Relationship Id="rId5" Type="http://schemas.openxmlformats.org/officeDocument/2006/relationships/hyperlink" Target="https://www.facebook.com/EPRI/" TargetMode="External"/><Relationship Id="rId10" Type="http://schemas.openxmlformats.org/officeDocument/2006/relationships/image" Target="../media/image3.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11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4.png"/><Relationship Id="rId7" Type="http://schemas.openxmlformats.org/officeDocument/2006/relationships/hyperlink" Target="https://twitter.com/EPRINews" TargetMode="External"/><Relationship Id="rId2" Type="http://schemas.openxmlformats.org/officeDocument/2006/relationships/image" Target="../media/image23.jpg"/><Relationship Id="rId1" Type="http://schemas.openxmlformats.org/officeDocument/2006/relationships/slideMaster" Target="../slideMasters/slideMaster6.xml"/><Relationship Id="rId6" Type="http://schemas.openxmlformats.org/officeDocument/2006/relationships/image" Target="../media/image4.png"/><Relationship Id="rId11" Type="http://schemas.openxmlformats.org/officeDocument/2006/relationships/image" Target="../media/image26.png"/><Relationship Id="rId5" Type="http://schemas.openxmlformats.org/officeDocument/2006/relationships/hyperlink" Target="https://www.facebook.com/EPRI/" TargetMode="External"/><Relationship Id="rId10" Type="http://schemas.openxmlformats.org/officeDocument/2006/relationships/image" Target="../media/image3.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11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4.png"/><Relationship Id="rId7" Type="http://schemas.openxmlformats.org/officeDocument/2006/relationships/hyperlink" Target="https://twitter.com/EPRINews" TargetMode="External"/><Relationship Id="rId2" Type="http://schemas.openxmlformats.org/officeDocument/2006/relationships/image" Target="../media/image27.jpg"/><Relationship Id="rId1" Type="http://schemas.openxmlformats.org/officeDocument/2006/relationships/slideMaster" Target="../slideMasters/slideMaster6.xml"/><Relationship Id="rId6" Type="http://schemas.openxmlformats.org/officeDocument/2006/relationships/image" Target="../media/image4.png"/><Relationship Id="rId11" Type="http://schemas.openxmlformats.org/officeDocument/2006/relationships/image" Target="../media/image28.png"/><Relationship Id="rId5" Type="http://schemas.openxmlformats.org/officeDocument/2006/relationships/hyperlink" Target="https://www.facebook.com/EPRI/" TargetMode="External"/><Relationship Id="rId10" Type="http://schemas.openxmlformats.org/officeDocument/2006/relationships/image" Target="../media/image3.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11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4.png"/><Relationship Id="rId7" Type="http://schemas.openxmlformats.org/officeDocument/2006/relationships/hyperlink" Target="https://twitter.com/EPRINews" TargetMode="External"/><Relationship Id="rId2" Type="http://schemas.openxmlformats.org/officeDocument/2006/relationships/image" Target="../media/image29.jpg"/><Relationship Id="rId1" Type="http://schemas.openxmlformats.org/officeDocument/2006/relationships/slideMaster" Target="../slideMasters/slideMaster6.xml"/><Relationship Id="rId6" Type="http://schemas.openxmlformats.org/officeDocument/2006/relationships/image" Target="../media/image4.png"/><Relationship Id="rId11" Type="http://schemas.openxmlformats.org/officeDocument/2006/relationships/image" Target="../media/image30.png"/><Relationship Id="rId5" Type="http://schemas.openxmlformats.org/officeDocument/2006/relationships/hyperlink" Target="https://www.facebook.com/EPRI/" TargetMode="External"/><Relationship Id="rId10" Type="http://schemas.openxmlformats.org/officeDocument/2006/relationships/image" Target="../media/image3.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11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4.png"/><Relationship Id="rId7" Type="http://schemas.openxmlformats.org/officeDocument/2006/relationships/hyperlink" Target="https://twitter.com/EPRINews" TargetMode="External"/><Relationship Id="rId2" Type="http://schemas.openxmlformats.org/officeDocument/2006/relationships/image" Target="../media/image31.jpg"/><Relationship Id="rId1" Type="http://schemas.openxmlformats.org/officeDocument/2006/relationships/slideMaster" Target="../slideMasters/slideMaster6.xml"/><Relationship Id="rId6" Type="http://schemas.openxmlformats.org/officeDocument/2006/relationships/image" Target="../media/image4.png"/><Relationship Id="rId11" Type="http://schemas.openxmlformats.org/officeDocument/2006/relationships/image" Target="../media/image32.png"/><Relationship Id="rId5" Type="http://schemas.openxmlformats.org/officeDocument/2006/relationships/hyperlink" Target="https://www.facebook.com/EPRI/" TargetMode="External"/><Relationship Id="rId10" Type="http://schemas.openxmlformats.org/officeDocument/2006/relationships/image" Target="../media/image3.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117.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4.png"/><Relationship Id="rId7" Type="http://schemas.openxmlformats.org/officeDocument/2006/relationships/hyperlink" Target="https://twitter.com/EPRINews" TargetMode="External"/><Relationship Id="rId2" Type="http://schemas.openxmlformats.org/officeDocument/2006/relationships/image" Target="../media/image33.jpg"/><Relationship Id="rId1" Type="http://schemas.openxmlformats.org/officeDocument/2006/relationships/slideMaster" Target="../slideMasters/slideMaster6.xml"/><Relationship Id="rId6" Type="http://schemas.openxmlformats.org/officeDocument/2006/relationships/image" Target="../media/image4.png"/><Relationship Id="rId11" Type="http://schemas.openxmlformats.org/officeDocument/2006/relationships/image" Target="../media/image34.png"/><Relationship Id="rId5" Type="http://schemas.openxmlformats.org/officeDocument/2006/relationships/hyperlink" Target="https://www.facebook.com/EPRI/" TargetMode="External"/><Relationship Id="rId10" Type="http://schemas.openxmlformats.org/officeDocument/2006/relationships/image" Target="../media/image3.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118.xml.rels><?xml version="1.0" encoding="UTF-8" standalone="yes"?>
<Relationships xmlns="http://schemas.openxmlformats.org/package/2006/relationships"><Relationship Id="rId8" Type="http://schemas.openxmlformats.org/officeDocument/2006/relationships/hyperlink" Target="https://www.linkedin.com/company/epri" TargetMode="External"/><Relationship Id="rId3" Type="http://schemas.openxmlformats.org/officeDocument/2006/relationships/hyperlink" Target="http://www.epri.com/" TargetMode="External"/><Relationship Id="rId7" Type="http://schemas.openxmlformats.org/officeDocument/2006/relationships/image" Target="../media/image39.svg"/><Relationship Id="rId2"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hyperlink" Target="https://twitter.com/EPRINews" TargetMode="External"/><Relationship Id="rId5" Type="http://schemas.openxmlformats.org/officeDocument/2006/relationships/image" Target="../media/image4.png"/><Relationship Id="rId4" Type="http://schemas.openxmlformats.org/officeDocument/2006/relationships/hyperlink" Target="https://www.facebook.com/EPRI/" TargetMode="External"/><Relationship Id="rId9" Type="http://schemas.openxmlformats.org/officeDocument/2006/relationships/image" Target="../media/image3.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7.png"/><Relationship Id="rId7" Type="http://schemas.openxmlformats.org/officeDocument/2006/relationships/hyperlink" Target="https://twitter.com/EPRINews" TargetMode="External"/><Relationship Id="rId2" Type="http://schemas.openxmlformats.org/officeDocument/2006/relationships/image" Target="../media/image36.jpg"/><Relationship Id="rId1" Type="http://schemas.openxmlformats.org/officeDocument/2006/relationships/slideMaster" Target="../slideMasters/slideMaster6.xml"/><Relationship Id="rId6" Type="http://schemas.openxmlformats.org/officeDocument/2006/relationships/image" Target="../media/image4.png"/><Relationship Id="rId5" Type="http://schemas.openxmlformats.org/officeDocument/2006/relationships/hyperlink" Target="https://www.facebook.com/EPRI/" TargetMode="External"/><Relationship Id="rId10" Type="http://schemas.openxmlformats.org/officeDocument/2006/relationships/image" Target="../media/image3.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3.png"/><Relationship Id="rId4" Type="http://schemas.openxmlformats.org/officeDocument/2006/relationships/hyperlink" Target="https://www.linkedin.com/company/epri" TargetMode="External"/><Relationship Id="rId9"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3.png"/><Relationship Id="rId4" Type="http://schemas.openxmlformats.org/officeDocument/2006/relationships/hyperlink" Target="https://www.linkedin.com/company/epri" TargetMode="External"/><Relationship Id="rId9"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3.png"/><Relationship Id="rId4" Type="http://schemas.openxmlformats.org/officeDocument/2006/relationships/hyperlink" Target="https://www.linkedin.com/company/epri" TargetMode="External"/><Relationship Id="rId9"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3.png"/><Relationship Id="rId4" Type="http://schemas.openxmlformats.org/officeDocument/2006/relationships/hyperlink" Target="https://www.linkedin.com/company/epri" TargetMode="External"/><Relationship Id="rId9"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3.png"/><Relationship Id="rId4" Type="http://schemas.openxmlformats.org/officeDocument/2006/relationships/hyperlink" Target="https://www.linkedin.com/company/epri" TargetMode="External"/><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3.png"/><Relationship Id="rId4" Type="http://schemas.openxmlformats.org/officeDocument/2006/relationships/hyperlink" Target="https://www.linkedin.com/company/epri" TargetMode="External"/><Relationship Id="rId9"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3.png"/><Relationship Id="rId4" Type="http://schemas.openxmlformats.org/officeDocument/2006/relationships/hyperlink" Target="https://www.linkedin.com/company/epri" TargetMode="External"/><Relationship Id="rId9"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3.png"/><Relationship Id="rId4" Type="http://schemas.openxmlformats.org/officeDocument/2006/relationships/hyperlink" Target="https://www.linkedin.com/company/epri" TargetMode="External"/><Relationship Id="rId9"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3.png"/><Relationship Id="rId4" Type="http://schemas.openxmlformats.org/officeDocument/2006/relationships/hyperlink" Target="https://www.linkedin.com/company/epri" TargetMode="External"/><Relationship Id="rId9"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3.png"/><Relationship Id="rId4" Type="http://schemas.openxmlformats.org/officeDocument/2006/relationships/hyperlink" Target="https://www.linkedin.com/company/epri" TargetMode="External"/><Relationship Id="rId9"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3.png"/><Relationship Id="rId4" Type="http://schemas.openxmlformats.org/officeDocument/2006/relationships/hyperlink" Target="https://www.linkedin.com/company/epri" TargetMode="External"/><Relationship Id="rId9"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linkedin.com/company/epri" TargetMode="External"/><Relationship Id="rId7" Type="http://schemas.openxmlformats.org/officeDocument/2006/relationships/hyperlink" Target="https://twitter.com/EPRINews" TargetMode="External"/><Relationship Id="rId2" Type="http://schemas.openxmlformats.org/officeDocument/2006/relationships/hyperlink" Target="http://www.epri.com/" TargetMode="External"/><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hyperlink" Target="https://www.facebook.com/EPRI/" TargetMode="External"/><Relationship Id="rId4" Type="http://schemas.openxmlformats.org/officeDocument/2006/relationships/image" Target="../media/image3.png"/><Relationship Id="rId9" Type="http://schemas.openxmlformats.org/officeDocument/2006/relationships/image" Target="../media/image1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3.png"/><Relationship Id="rId4" Type="http://schemas.openxmlformats.org/officeDocument/2006/relationships/hyperlink" Target="https://www.linkedin.com/company/epri" TargetMode="External"/><Relationship Id="rId9"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linkedin.com/company/epri" TargetMode="External"/><Relationship Id="rId7" Type="http://schemas.openxmlformats.org/officeDocument/2006/relationships/hyperlink" Target="https://twitter.com/EPRINews" TargetMode="External"/><Relationship Id="rId2" Type="http://schemas.openxmlformats.org/officeDocument/2006/relationships/hyperlink" Target="http://www.epri.com/" TargetMode="External"/><Relationship Id="rId1" Type="http://schemas.openxmlformats.org/officeDocument/2006/relationships/slideMaster" Target="../slideMasters/slideMaster4.xml"/><Relationship Id="rId6" Type="http://schemas.openxmlformats.org/officeDocument/2006/relationships/image" Target="../media/image4.png"/><Relationship Id="rId5" Type="http://schemas.openxmlformats.org/officeDocument/2006/relationships/hyperlink" Target="https://www.facebook.com/EPRI/" TargetMode="External"/><Relationship Id="rId4" Type="http://schemas.openxmlformats.org/officeDocument/2006/relationships/image" Target="../media/image3.png"/><Relationship Id="rId9"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3.png"/><Relationship Id="rId4" Type="http://schemas.openxmlformats.org/officeDocument/2006/relationships/hyperlink" Target="https://www.linkedin.com/company/epri" TargetMode="External"/><Relationship Id="rId9"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4.png"/><Relationship Id="rId7" Type="http://schemas.openxmlformats.org/officeDocument/2006/relationships/hyperlink" Target="https://twitter.com/EPRINews" TargetMode="External"/><Relationship Id="rId2" Type="http://schemas.openxmlformats.org/officeDocument/2006/relationships/image" Target="../media/image23.jpg"/><Relationship Id="rId1" Type="http://schemas.openxmlformats.org/officeDocument/2006/relationships/slideMaster" Target="../slideMasters/slideMaster5.xml"/><Relationship Id="rId6" Type="http://schemas.openxmlformats.org/officeDocument/2006/relationships/image" Target="../media/image4.png"/><Relationship Id="rId11" Type="http://schemas.openxmlformats.org/officeDocument/2006/relationships/image" Target="../media/image26.png"/><Relationship Id="rId5" Type="http://schemas.openxmlformats.org/officeDocument/2006/relationships/hyperlink" Target="https://www.facebook.com/EPRI/" TargetMode="External"/><Relationship Id="rId10" Type="http://schemas.openxmlformats.org/officeDocument/2006/relationships/image" Target="../media/image3.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4.png"/><Relationship Id="rId7" Type="http://schemas.openxmlformats.org/officeDocument/2006/relationships/hyperlink" Target="https://twitter.com/EPRINews" TargetMode="External"/><Relationship Id="rId2" Type="http://schemas.openxmlformats.org/officeDocument/2006/relationships/image" Target="../media/image27.jpg"/><Relationship Id="rId1" Type="http://schemas.openxmlformats.org/officeDocument/2006/relationships/slideMaster" Target="../slideMasters/slideMaster5.xml"/><Relationship Id="rId6" Type="http://schemas.openxmlformats.org/officeDocument/2006/relationships/image" Target="../media/image4.png"/><Relationship Id="rId11" Type="http://schemas.openxmlformats.org/officeDocument/2006/relationships/image" Target="../media/image28.png"/><Relationship Id="rId5" Type="http://schemas.openxmlformats.org/officeDocument/2006/relationships/hyperlink" Target="https://www.facebook.com/EPRI/" TargetMode="External"/><Relationship Id="rId10" Type="http://schemas.openxmlformats.org/officeDocument/2006/relationships/image" Target="../media/image3.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4.png"/><Relationship Id="rId7" Type="http://schemas.openxmlformats.org/officeDocument/2006/relationships/hyperlink" Target="https://twitter.com/EPRINews" TargetMode="External"/><Relationship Id="rId2" Type="http://schemas.openxmlformats.org/officeDocument/2006/relationships/image" Target="../media/image29.jpg"/><Relationship Id="rId1" Type="http://schemas.openxmlformats.org/officeDocument/2006/relationships/slideMaster" Target="../slideMasters/slideMaster5.xml"/><Relationship Id="rId6" Type="http://schemas.openxmlformats.org/officeDocument/2006/relationships/image" Target="../media/image4.png"/><Relationship Id="rId11" Type="http://schemas.openxmlformats.org/officeDocument/2006/relationships/image" Target="../media/image30.png"/><Relationship Id="rId5" Type="http://schemas.openxmlformats.org/officeDocument/2006/relationships/hyperlink" Target="https://www.facebook.com/EPRI/" TargetMode="External"/><Relationship Id="rId10" Type="http://schemas.openxmlformats.org/officeDocument/2006/relationships/image" Target="../media/image3.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9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4.png"/><Relationship Id="rId7" Type="http://schemas.openxmlformats.org/officeDocument/2006/relationships/hyperlink" Target="https://twitter.com/EPRINews" TargetMode="External"/><Relationship Id="rId2" Type="http://schemas.openxmlformats.org/officeDocument/2006/relationships/image" Target="../media/image31.jpg"/><Relationship Id="rId1" Type="http://schemas.openxmlformats.org/officeDocument/2006/relationships/slideMaster" Target="../slideMasters/slideMaster5.xml"/><Relationship Id="rId6" Type="http://schemas.openxmlformats.org/officeDocument/2006/relationships/image" Target="../media/image4.png"/><Relationship Id="rId11" Type="http://schemas.openxmlformats.org/officeDocument/2006/relationships/image" Target="../media/image32.png"/><Relationship Id="rId5" Type="http://schemas.openxmlformats.org/officeDocument/2006/relationships/hyperlink" Target="https://www.facebook.com/EPRI/" TargetMode="External"/><Relationship Id="rId10" Type="http://schemas.openxmlformats.org/officeDocument/2006/relationships/image" Target="../media/image3.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4.png"/><Relationship Id="rId7" Type="http://schemas.openxmlformats.org/officeDocument/2006/relationships/hyperlink" Target="https://twitter.com/EPRINews" TargetMode="External"/><Relationship Id="rId2" Type="http://schemas.openxmlformats.org/officeDocument/2006/relationships/image" Target="../media/image33.jpg"/><Relationship Id="rId1" Type="http://schemas.openxmlformats.org/officeDocument/2006/relationships/slideMaster" Target="../slideMasters/slideMaster5.xml"/><Relationship Id="rId6" Type="http://schemas.openxmlformats.org/officeDocument/2006/relationships/image" Target="../media/image4.png"/><Relationship Id="rId11" Type="http://schemas.openxmlformats.org/officeDocument/2006/relationships/image" Target="../media/image34.png"/><Relationship Id="rId5" Type="http://schemas.openxmlformats.org/officeDocument/2006/relationships/hyperlink" Target="https://www.facebook.com/EPRI/" TargetMode="External"/><Relationship Id="rId10" Type="http://schemas.openxmlformats.org/officeDocument/2006/relationships/image" Target="../media/image3.png"/><Relationship Id="rId4" Type="http://schemas.openxmlformats.org/officeDocument/2006/relationships/hyperlink" Target="http://www.epri.com/" TargetMode="External"/><Relationship Id="rId9" Type="http://schemas.openxmlformats.org/officeDocument/2006/relationships/hyperlink" Target="https://www.linkedin.com/company/epri" TargetMode="External"/></Relationships>
</file>

<file path=ppt/slideLayouts/_rels/slideLayout95.xml.rels><?xml version="1.0" encoding="UTF-8" standalone="yes"?>
<Relationships xmlns="http://schemas.openxmlformats.org/package/2006/relationships"><Relationship Id="rId8" Type="http://schemas.openxmlformats.org/officeDocument/2006/relationships/hyperlink" Target="https://www.linkedin.com/company/epri" TargetMode="External"/><Relationship Id="rId3" Type="http://schemas.openxmlformats.org/officeDocument/2006/relationships/hyperlink" Target="http://www.epri.com/" TargetMode="External"/><Relationship Id="rId7"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5.xml"/><Relationship Id="rId6" Type="http://schemas.openxmlformats.org/officeDocument/2006/relationships/hyperlink" Target="https://twitter.com/EPRINews" TargetMode="External"/><Relationship Id="rId5" Type="http://schemas.openxmlformats.org/officeDocument/2006/relationships/image" Target="../media/image4.png"/><Relationship Id="rId4" Type="http://schemas.openxmlformats.org/officeDocument/2006/relationships/hyperlink" Target="https://www.facebook.com/EPRI/" TargetMode="External"/><Relationship Id="rId9" Type="http://schemas.openxmlformats.org/officeDocument/2006/relationships/image" Target="../media/image3.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EPRI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EDFE55-CD97-4806-B97B-A9091661CD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708"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8707"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9" name="Rectangle 8"/>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8"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5" name="Group 24">
            <a:extLst>
              <a:ext uri="{FF2B5EF4-FFF2-40B4-BE49-F238E27FC236}">
                <a16:creationId xmlns:a16="http://schemas.microsoft.com/office/drawing/2014/main" id="{3915F8B0-B666-42D5-9101-41C9E224E801}"/>
              </a:ext>
            </a:extLst>
          </p:cNvPr>
          <p:cNvGrpSpPr/>
          <p:nvPr/>
        </p:nvGrpSpPr>
        <p:grpSpPr>
          <a:xfrm>
            <a:off x="338624" y="6181725"/>
            <a:ext cx="4461316" cy="542465"/>
            <a:chOff x="338624" y="6181725"/>
            <a:chExt cx="4461316" cy="542465"/>
          </a:xfrm>
        </p:grpSpPr>
        <p:sp>
          <p:nvSpPr>
            <p:cNvPr id="26" name="Text Box 47">
              <a:extLst>
                <a:ext uri="{FF2B5EF4-FFF2-40B4-BE49-F238E27FC236}">
                  <a16:creationId xmlns:a16="http://schemas.microsoft.com/office/drawing/2014/main" id="{8E8588FC-1D76-47C5-B595-0F9502D2BC62}"/>
                </a:ext>
              </a:extLst>
            </p:cNvPr>
            <p:cNvSpPr txBox="1">
              <a:spLocks noChangeArrowheads="1"/>
            </p:cNvSpPr>
            <p:nvPr/>
          </p:nvSpPr>
          <p:spPr bwMode="auto">
            <a:xfrm>
              <a:off x="1886962" y="6505633"/>
              <a:ext cx="2912978"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2026 Electric Power Research Institute, Inc. All rights reserved.</a:t>
              </a:r>
            </a:p>
          </p:txBody>
        </p:sp>
        <p:sp>
          <p:nvSpPr>
            <p:cNvPr id="27" name="TextBox 26">
              <a:hlinkClick r:id="rId3"/>
              <a:extLst>
                <a:ext uri="{FF2B5EF4-FFF2-40B4-BE49-F238E27FC236}">
                  <a16:creationId xmlns:a16="http://schemas.microsoft.com/office/drawing/2014/main" id="{B555F5C0-13E9-4F31-AC9E-6AA423B9AA45}"/>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28" name="Straight Connector 27">
              <a:extLst>
                <a:ext uri="{FF2B5EF4-FFF2-40B4-BE49-F238E27FC236}">
                  <a16:creationId xmlns:a16="http://schemas.microsoft.com/office/drawing/2014/main" id="{23518BE5-5103-47F0-BFFA-88320B777BD5}"/>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4"/>
              <a:extLst>
                <a:ext uri="{FF2B5EF4-FFF2-40B4-BE49-F238E27FC236}">
                  <a16:creationId xmlns:a16="http://schemas.microsoft.com/office/drawing/2014/main" id="{F99B0C38-6987-4402-AC71-C1BDE714DE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0" name="Picture 29">
              <a:hlinkClick r:id="rId6"/>
              <a:extLst>
                <a:ext uri="{FF2B5EF4-FFF2-40B4-BE49-F238E27FC236}">
                  <a16:creationId xmlns:a16="http://schemas.microsoft.com/office/drawing/2014/main" id="{5B7BD5C0-06C6-4AB3-BC4D-383CBA3FC50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1" name="Picture 30">
              <a:hlinkClick r:id="rId8"/>
              <a:extLst>
                <a:ext uri="{FF2B5EF4-FFF2-40B4-BE49-F238E27FC236}">
                  <a16:creationId xmlns:a16="http://schemas.microsoft.com/office/drawing/2014/main" id="{D6A42936-581D-4AE8-8C5D-114B70E95E1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1367522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with Highl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E03F-F02F-4FA3-91CB-67CB140953AE}"/>
              </a:ext>
            </a:extLst>
          </p:cNvPr>
          <p:cNvSpPr>
            <a:spLocks noGrp="1"/>
          </p:cNvSpPr>
          <p:nvPr>
            <p:ph type="title"/>
          </p:nvPr>
        </p:nvSpPr>
        <p:spPr>
          <a:xfrm>
            <a:off x="365760" y="182563"/>
            <a:ext cx="11430000" cy="731520"/>
          </a:xfrm>
        </p:spPr>
        <p:txBody>
          <a:bodyPr/>
          <a:lstStyle/>
          <a:p>
            <a:r>
              <a:rPr lang="en-US"/>
              <a:t>Click to edit Master title style</a:t>
            </a:r>
          </a:p>
        </p:txBody>
      </p:sp>
      <p:sp>
        <p:nvSpPr>
          <p:cNvPr id="5" name="Text Placeholder 4">
            <a:extLst>
              <a:ext uri="{FF2B5EF4-FFF2-40B4-BE49-F238E27FC236}">
                <a16:creationId xmlns:a16="http://schemas.microsoft.com/office/drawing/2014/main" id="{527D7085-5105-4024-BD3C-F69FB71287EC}"/>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18958056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97186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wo Columns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A406BC8-8ED2-4FB9-9CC1-C26081116C72}"/>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20239195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78568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7088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tx2"/>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4B61A130-D3A2-4741-98F0-78A9FBA9C5FB}"/>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E42C4622-94B6-44D4-A6B7-3ABD2A3DA000}"/>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BFA936AF-75D5-4131-8412-21BBADB7B7A5}"/>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34210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2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102457"/>
            <a:ext cx="6096000" cy="6572979"/>
          </a:xfrm>
          <a:prstGeom prst="rect">
            <a:avLst/>
          </a:prstGeom>
          <a:solidFill>
            <a:schemeClr val="tx2"/>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9" name="Title 1">
            <a:extLst>
              <a:ext uri="{FF2B5EF4-FFF2-40B4-BE49-F238E27FC236}">
                <a16:creationId xmlns:a16="http://schemas.microsoft.com/office/drawing/2014/main" id="{194B0ED0-AA7A-498C-AD8A-0B253F5728D7}"/>
              </a:ext>
            </a:extLst>
          </p:cNvPr>
          <p:cNvSpPr>
            <a:spLocks noGrp="1"/>
          </p:cNvSpPr>
          <p:nvPr>
            <p:ph type="title"/>
          </p:nvPr>
        </p:nvSpPr>
        <p:spPr>
          <a:xfrm>
            <a:off x="6420678" y="182563"/>
            <a:ext cx="5339301" cy="1159220"/>
          </a:xfrm>
        </p:spPr>
        <p:txBody>
          <a:body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7646DC3-E2A5-4F68-86AC-14EB8BC340EE}"/>
              </a:ext>
            </a:extLst>
          </p:cNvPr>
          <p:cNvSpPr>
            <a:spLocks noGrp="1"/>
          </p:cNvSpPr>
          <p:nvPr>
            <p:ph sz="half" idx="1"/>
          </p:nvPr>
        </p:nvSpPr>
        <p:spPr>
          <a:xfrm>
            <a:off x="6420678" y="1749288"/>
            <a:ext cx="5339301"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B6F6667A-CB20-4940-A3BF-E7F481E3E504}"/>
              </a:ext>
            </a:extLst>
          </p:cNvPr>
          <p:cNvSpPr>
            <a:spLocks noGrp="1"/>
          </p:cNvSpPr>
          <p:nvPr>
            <p:ph idx="10"/>
          </p:nvPr>
        </p:nvSpPr>
        <p:spPr>
          <a:xfrm>
            <a:off x="360459"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97734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3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5200E9EE-67EE-4D59-B1FB-C22C06206255}"/>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B3C68E99-DB4B-4542-AF5C-FDB1D78A06CE}"/>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5798B35B-0B31-4DBE-AE41-6C369DD35675}"/>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15013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4_Two Columns with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82204D-AA59-4281-B094-CDB0E6D6948A}"/>
              </a:ext>
            </a:extLst>
          </p:cNvPr>
          <p:cNvSpPr/>
          <p:nvPr/>
        </p:nvSpPr>
        <p:spPr bwMode="auto">
          <a:xfrm>
            <a:off x="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ACF1E9CB-7558-4122-A62E-9942A0DBBB65}"/>
              </a:ext>
            </a:extLst>
          </p:cNvPr>
          <p:cNvSpPr/>
          <p:nvPr/>
        </p:nvSpPr>
        <p:spPr bwMode="auto">
          <a:xfrm>
            <a:off x="134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6" name="Title 1">
            <a:extLst>
              <a:ext uri="{FF2B5EF4-FFF2-40B4-BE49-F238E27FC236}">
                <a16:creationId xmlns:a16="http://schemas.microsoft.com/office/drawing/2014/main" id="{C75E6752-5F59-4508-8F3C-FF9D1B047611}"/>
              </a:ext>
            </a:extLst>
          </p:cNvPr>
          <p:cNvSpPr>
            <a:spLocks noGrp="1"/>
          </p:cNvSpPr>
          <p:nvPr>
            <p:ph type="title"/>
          </p:nvPr>
        </p:nvSpPr>
        <p:spPr>
          <a:xfrm>
            <a:off x="6368995" y="182563"/>
            <a:ext cx="5501235" cy="1159220"/>
          </a:xfrm>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0A977035-A32B-4655-A3B4-502342320F06}"/>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4ACBB8F7-81EE-4B65-A5E7-C39C5D0E3C84}"/>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27188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5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3EC10187-5F99-4C76-A9CB-1D435648E155}"/>
              </a:ext>
            </a:extLst>
          </p:cNvPr>
          <p:cNvSpPr>
            <a:spLocks noGrp="1"/>
          </p:cNvSpPr>
          <p:nvPr>
            <p:ph type="title"/>
          </p:nvPr>
        </p:nvSpPr>
        <p:spPr>
          <a:xfrm>
            <a:off x="6368995" y="182563"/>
            <a:ext cx="5339301" cy="1159220"/>
          </a:xfr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0322DE9-A995-49C6-AB11-26EBFBE58EF8}"/>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9284C2FD-77F4-4CA6-B013-4AF023D22F66}"/>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35855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906308"/>
            <a:ext cx="4071169" cy="5769128"/>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Rectangle 3">
            <a:extLst>
              <a:ext uri="{FF2B5EF4-FFF2-40B4-BE49-F238E27FC236}">
                <a16:creationId xmlns:a16="http://schemas.microsoft.com/office/drawing/2014/main" id="{E7DE2BCA-D966-4BA4-98A1-F55CD4BEB28B}"/>
              </a:ext>
            </a:extLst>
          </p:cNvPr>
          <p:cNvSpPr/>
          <p:nvPr/>
        </p:nvSpPr>
        <p:spPr bwMode="auto">
          <a:xfrm>
            <a:off x="4065024" y="906308"/>
            <a:ext cx="4071169" cy="5769128"/>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D0C36B46-B989-40E8-92AD-90AFDD95A969}"/>
              </a:ext>
            </a:extLst>
          </p:cNvPr>
          <p:cNvSpPr/>
          <p:nvPr/>
        </p:nvSpPr>
        <p:spPr bwMode="auto">
          <a:xfrm>
            <a:off x="8120831" y="906308"/>
            <a:ext cx="4071169" cy="576912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Title 1">
            <a:extLst>
              <a:ext uri="{FF2B5EF4-FFF2-40B4-BE49-F238E27FC236}">
                <a16:creationId xmlns:a16="http://schemas.microsoft.com/office/drawing/2014/main" id="{E3E401EC-CFA2-4017-97FF-9969674171FA}"/>
              </a:ext>
            </a:extLst>
          </p:cNvPr>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17807F-D435-3748-B68A-6F2BCBE2BDE8}"/>
              </a:ext>
            </a:extLst>
          </p:cNvPr>
          <p:cNvSpPr>
            <a:spLocks noGrp="1"/>
          </p:cNvSpPr>
          <p:nvPr>
            <p:ph type="body" sz="quarter" idx="10"/>
          </p:nvPr>
        </p:nvSpPr>
        <p:spPr>
          <a:xfrm>
            <a:off x="27432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85B9D1C1-137F-2449-9605-5A885723D229}"/>
              </a:ext>
            </a:extLst>
          </p:cNvPr>
          <p:cNvSpPr>
            <a:spLocks noGrp="1"/>
          </p:cNvSpPr>
          <p:nvPr>
            <p:ph type="body" sz="quarter" idx="11"/>
          </p:nvPr>
        </p:nvSpPr>
        <p:spPr>
          <a:xfrm>
            <a:off x="435864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D015B7FF-8AE1-7840-8A12-38421A00C9B1}"/>
              </a:ext>
            </a:extLst>
          </p:cNvPr>
          <p:cNvSpPr>
            <a:spLocks noGrp="1"/>
          </p:cNvSpPr>
          <p:nvPr>
            <p:ph type="body" sz="quarter" idx="12"/>
          </p:nvPr>
        </p:nvSpPr>
        <p:spPr>
          <a:xfrm>
            <a:off x="841248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542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18711149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2_Title and Conten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12540B-7B8C-4538-9553-857173998AE4}"/>
              </a:ext>
            </a:extLst>
          </p:cNvPr>
          <p:cNvSpPr/>
          <p:nvPr/>
        </p:nvSpPr>
        <p:spPr bwMode="auto">
          <a:xfrm>
            <a:off x="0" y="102457"/>
            <a:ext cx="12192000" cy="657297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a:xfrm>
            <a:off x="365760" y="182563"/>
            <a:ext cx="11430000" cy="731520"/>
          </a:xfrm>
        </p:spPr>
        <p:txBody>
          <a:bodyPr>
            <a:noAutofit/>
          </a:bodyPr>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70944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5DAEE8-1A37-EBB5-4503-B6013CD4C1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Rectangle 35"/>
          <p:cNvSpPr>
            <a:spLocks noGrp="1" noChangeArrowheads="1"/>
          </p:cNvSpPr>
          <p:nvPr>
            <p:ph type="ctrTitle" sz="quarter" hasCustomPrompt="1"/>
          </p:nvPr>
        </p:nvSpPr>
        <p:spPr>
          <a:xfrm>
            <a:off x="0" y="2712785"/>
            <a:ext cx="12192000" cy="1626781"/>
          </a:xfrm>
          <a:ln>
            <a:noFill/>
          </a:ln>
        </p:spPr>
        <p:txBody>
          <a:bodyPr anchor="ctr">
            <a:normAutofit/>
          </a:bodyPr>
          <a:lstStyle>
            <a:lvl1pPr algn="ctr">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SECTION TITLE STYLE</a:t>
            </a:r>
          </a:p>
        </p:txBody>
      </p:sp>
    </p:spTree>
    <p:extLst>
      <p:ext uri="{BB962C8B-B14F-4D97-AF65-F5344CB8AC3E}">
        <p14:creationId xmlns:p14="http://schemas.microsoft.com/office/powerpoint/2010/main" val="14948595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losing Slide Diversity">
    <p:spTree>
      <p:nvGrpSpPr>
        <p:cNvPr id="1" name=""/>
        <p:cNvGrpSpPr/>
        <p:nvPr/>
      </p:nvGrpSpPr>
      <p:grpSpPr>
        <a:xfrm>
          <a:off x="0" y="0"/>
          <a:ext cx="0" cy="0"/>
          <a:chOff x="0" y="0"/>
          <a:chExt cx="0" cy="0"/>
        </a:xfrm>
      </p:grpSpPr>
      <p:pic>
        <p:nvPicPr>
          <p:cNvPr id="19" name="Picture 18" descr="A collage of people's faces&#10;&#10;Description automatically generated">
            <a:extLst>
              <a:ext uri="{FF2B5EF4-FFF2-40B4-BE49-F238E27FC236}">
                <a16:creationId xmlns:a16="http://schemas.microsoft.com/office/drawing/2014/main" id="{6BDEEAC0-66B1-2C60-7D57-F21336374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77678F2-5771-717F-BFB4-E78D42F0607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 name="icons &amp; copyright">
            <a:extLst>
              <a:ext uri="{FF2B5EF4-FFF2-40B4-BE49-F238E27FC236}">
                <a16:creationId xmlns:a16="http://schemas.microsoft.com/office/drawing/2014/main" id="{24FB9A3B-E2B7-F2A3-28BA-065ADF6ADD06}"/>
              </a:ext>
            </a:extLst>
          </p:cNvPr>
          <p:cNvGrpSpPr/>
          <p:nvPr userDrawn="1"/>
        </p:nvGrpSpPr>
        <p:grpSpPr>
          <a:xfrm>
            <a:off x="338624" y="6181725"/>
            <a:ext cx="4435668" cy="542465"/>
            <a:chOff x="338624" y="6181725"/>
            <a:chExt cx="4435668" cy="542465"/>
          </a:xfrm>
        </p:grpSpPr>
        <p:sp>
          <p:nvSpPr>
            <p:cNvPr id="4" name="copyright">
              <a:extLst>
                <a:ext uri="{FF2B5EF4-FFF2-40B4-BE49-F238E27FC236}">
                  <a16:creationId xmlns:a16="http://schemas.microsoft.com/office/drawing/2014/main" id="{B67527DF-69D4-B579-D17F-3B8A09F8EA8B}"/>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2024 Electric Power Research Institute, Inc. All rights reserved.</a:t>
              </a:r>
            </a:p>
          </p:txBody>
        </p:sp>
        <p:sp>
          <p:nvSpPr>
            <p:cNvPr id="5" name="epri.com">
              <a:hlinkClick r:id="rId4"/>
              <a:extLst>
                <a:ext uri="{FF2B5EF4-FFF2-40B4-BE49-F238E27FC236}">
                  <a16:creationId xmlns:a16="http://schemas.microsoft.com/office/drawing/2014/main" id="{13C65919-436C-492E-C110-4C815A4AC0B6}"/>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6" name="Straight Connector 5">
              <a:extLst>
                <a:ext uri="{FF2B5EF4-FFF2-40B4-BE49-F238E27FC236}">
                  <a16:creationId xmlns:a16="http://schemas.microsoft.com/office/drawing/2014/main" id="{CD516A25-BAB7-B6BA-8446-F279AE1EAEF2}"/>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7" name="Facebook icon">
              <a:hlinkClick r:id="rId5"/>
              <a:extLst>
                <a:ext uri="{FF2B5EF4-FFF2-40B4-BE49-F238E27FC236}">
                  <a16:creationId xmlns:a16="http://schemas.microsoft.com/office/drawing/2014/main" id="{6AB19718-D8D2-07C5-7FC2-E1327EA612CC}"/>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9" name="X icon">
              <a:hlinkClick r:id="rId7"/>
              <a:extLst>
                <a:ext uri="{FF2B5EF4-FFF2-40B4-BE49-F238E27FC236}">
                  <a16:creationId xmlns:a16="http://schemas.microsoft.com/office/drawing/2014/main" id="{5EEEC7E6-F54A-A41B-5571-A54645DB97C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17" name="LinkedIn icon">
              <a:hlinkClick r:id="rId9"/>
              <a:extLst>
                <a:ext uri="{FF2B5EF4-FFF2-40B4-BE49-F238E27FC236}">
                  <a16:creationId xmlns:a16="http://schemas.microsoft.com/office/drawing/2014/main" id="{F406FCCA-87B9-BDB0-DB6A-BD197625436F}"/>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0" name="TextBox 19">
            <a:extLst>
              <a:ext uri="{FF2B5EF4-FFF2-40B4-BE49-F238E27FC236}">
                <a16:creationId xmlns:a16="http://schemas.microsoft.com/office/drawing/2014/main" id="{A9CBC3EA-20E5-85B5-BEAA-C6AABA8CF7CD}"/>
              </a:ext>
            </a:extLst>
          </p:cNvPr>
          <p:cNvSpPr txBox="1"/>
          <p:nvPr userDrawn="1"/>
        </p:nvSpPr>
        <p:spPr>
          <a:xfrm>
            <a:off x="0" y="3284919"/>
            <a:ext cx="12191999" cy="646331"/>
          </a:xfrm>
          <a:prstGeom prst="rect">
            <a:avLst/>
          </a:prstGeom>
          <a:noFill/>
        </p:spPr>
        <p:txBody>
          <a:bodyPr wrap="square" rtlCol="0">
            <a:spAutoFit/>
          </a:bodyPr>
          <a:lstStyle/>
          <a:p>
            <a:pPr algn="ctr">
              <a:spcBef>
                <a:spcPts val="0"/>
              </a:spcBef>
            </a:pPr>
            <a:r>
              <a:rPr lang="en-US" sz="3600" b="1" i="0" dirty="0">
                <a:solidFill>
                  <a:schemeClr val="bg1"/>
                </a:solidFill>
                <a:effectLst>
                  <a:outerShdw blurRad="38100" dist="38100" dir="2700000" algn="tl">
                    <a:srgbClr val="000000">
                      <a:alpha val="43137"/>
                    </a:srgbClr>
                  </a:outerShdw>
                </a:effectLst>
                <a:latin typeface="+mj-lt"/>
              </a:rPr>
              <a:t>TOGETHER…SHAPING THE FUTURE OF ENERGY</a:t>
            </a:r>
            <a:r>
              <a:rPr lang="en-US" sz="3600" b="1" i="0" baseline="30000" dirty="0">
                <a:solidFill>
                  <a:schemeClr val="bg1"/>
                </a:solidFill>
                <a:effectLst>
                  <a:outerShdw blurRad="38100" dist="38100" dir="2700000" algn="tl">
                    <a:srgbClr val="000000">
                      <a:alpha val="43137"/>
                    </a:srgbClr>
                  </a:outerShdw>
                </a:effectLst>
                <a:latin typeface="+mj-lt"/>
              </a:rPr>
              <a:t>®</a:t>
            </a:r>
            <a:endParaRPr lang="en-US" sz="3200" b="1" baseline="300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0361804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EPRI Title Slide">
    <p:spTree>
      <p:nvGrpSpPr>
        <p:cNvPr id="1" name=""/>
        <p:cNvGrpSpPr/>
        <p:nvPr/>
      </p:nvGrpSpPr>
      <p:grpSpPr>
        <a:xfrm>
          <a:off x="0" y="0"/>
          <a:ext cx="0" cy="0"/>
          <a:chOff x="0" y="0"/>
          <a:chExt cx="0" cy="0"/>
        </a:xfrm>
      </p:grpSpPr>
      <p:pic>
        <p:nvPicPr>
          <p:cNvPr id="3" name="background image" descr="A person and person wearing hardhats and reflective jackets&#10;&#10;Description automatically generated">
            <a:extLst>
              <a:ext uri="{FF2B5EF4-FFF2-40B4-BE49-F238E27FC236}">
                <a16:creationId xmlns:a16="http://schemas.microsoft.com/office/drawing/2014/main" id="{938F2F93-6415-8751-9148-E0192AB06A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7" name="blue overlay">
            <a:extLst>
              <a:ext uri="{FF2B5EF4-FFF2-40B4-BE49-F238E27FC236}">
                <a16:creationId xmlns:a16="http://schemas.microsoft.com/office/drawing/2014/main" id="{277DD01C-684B-2E10-C96E-F0F2D0468EC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4" name="icons &amp; copyright">
            <a:extLst>
              <a:ext uri="{FF2B5EF4-FFF2-40B4-BE49-F238E27FC236}">
                <a16:creationId xmlns:a16="http://schemas.microsoft.com/office/drawing/2014/main" id="{665B53A2-5D5B-3554-44DE-DE228C2D7516}"/>
              </a:ext>
            </a:extLst>
          </p:cNvPr>
          <p:cNvGrpSpPr/>
          <p:nvPr userDrawn="1"/>
        </p:nvGrpSpPr>
        <p:grpSpPr>
          <a:xfrm>
            <a:off x="338624" y="6181725"/>
            <a:ext cx="4435668" cy="542465"/>
            <a:chOff x="338624" y="6181725"/>
            <a:chExt cx="4435668" cy="542465"/>
          </a:xfrm>
        </p:grpSpPr>
        <p:sp>
          <p:nvSpPr>
            <p:cNvPr id="5" name="copyright">
              <a:extLst>
                <a:ext uri="{FF2B5EF4-FFF2-40B4-BE49-F238E27FC236}">
                  <a16:creationId xmlns:a16="http://schemas.microsoft.com/office/drawing/2014/main" id="{06D69970-CB2E-A4D3-9146-4D77DC12C161}"/>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6" name="epri.com">
              <a:hlinkClick r:id="rId4"/>
              <a:extLst>
                <a:ext uri="{FF2B5EF4-FFF2-40B4-BE49-F238E27FC236}">
                  <a16:creationId xmlns:a16="http://schemas.microsoft.com/office/drawing/2014/main" id="{1EAE9E6E-7841-12E5-B766-CF31590FAB85}"/>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7" name="Straight Connector 6">
              <a:extLst>
                <a:ext uri="{FF2B5EF4-FFF2-40B4-BE49-F238E27FC236}">
                  <a16:creationId xmlns:a16="http://schemas.microsoft.com/office/drawing/2014/main" id="{4032DEA1-8BED-4154-F494-203D3B3D722E}"/>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9" name="Facebook icon">
              <a:hlinkClick r:id="rId5"/>
              <a:extLst>
                <a:ext uri="{FF2B5EF4-FFF2-40B4-BE49-F238E27FC236}">
                  <a16:creationId xmlns:a16="http://schemas.microsoft.com/office/drawing/2014/main" id="{CB7D4E98-F8FB-1966-7A8D-9C42EBC3CE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10" name="X icon">
              <a:hlinkClick r:id="rId7"/>
              <a:extLst>
                <a:ext uri="{FF2B5EF4-FFF2-40B4-BE49-F238E27FC236}">
                  <a16:creationId xmlns:a16="http://schemas.microsoft.com/office/drawing/2014/main" id="{B1F99100-371F-0020-1E61-B732D84E8B8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8" name="LinkedIn icon">
              <a:hlinkClick r:id="rId9"/>
              <a:extLst>
                <a:ext uri="{FF2B5EF4-FFF2-40B4-BE49-F238E27FC236}">
                  <a16:creationId xmlns:a16="http://schemas.microsoft.com/office/drawing/2014/main" id="{EA833105-9EE7-D3DB-F43C-6F8D3692973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pic>
        <p:nvPicPr>
          <p:cNvPr id="35" name="EPRI circle">
            <a:extLst>
              <a:ext uri="{FF2B5EF4-FFF2-40B4-BE49-F238E27FC236}">
                <a16:creationId xmlns:a16="http://schemas.microsoft.com/office/drawing/2014/main" id="{5C3C3AAE-15C1-0B61-484F-8E1DDA7747F3}"/>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8371905" y="389847"/>
            <a:ext cx="3615657" cy="3445107"/>
          </a:xfrm>
          <a:prstGeom prst="rect">
            <a:avLst/>
          </a:prstGeom>
        </p:spPr>
      </p:pic>
      <p:sp>
        <p:nvSpPr>
          <p:cNvPr id="18" name="speaker text">
            <a:extLst>
              <a:ext uri="{FF2B5EF4-FFF2-40B4-BE49-F238E27FC236}">
                <a16:creationId xmlns:a16="http://schemas.microsoft.com/office/drawing/2014/main" id="{01DFD416-66D5-47F4-B045-0C53E6F91488}"/>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6" name="subtitle">
            <a:extLst>
              <a:ext uri="{FF2B5EF4-FFF2-40B4-BE49-F238E27FC236}">
                <a16:creationId xmlns:a16="http://schemas.microsoft.com/office/drawing/2014/main" id="{C9B9DF57-48D2-92F0-1A74-79C183A6DF3E}"/>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19" name="title text">
            <a:extLst>
              <a:ext uri="{FF2B5EF4-FFF2-40B4-BE49-F238E27FC236}">
                <a16:creationId xmlns:a16="http://schemas.microsoft.com/office/drawing/2014/main" id="{7D1329EF-297E-646E-A5E8-5228C5D39C03}"/>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spTree>
    <p:extLst>
      <p:ext uri="{BB962C8B-B14F-4D97-AF65-F5344CB8AC3E}">
        <p14:creationId xmlns:p14="http://schemas.microsoft.com/office/powerpoint/2010/main" val="12017285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NUC Title Slide">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C45692E6-EDAD-DF6C-8A58-619B4C8435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6" name="blue overlay">
            <a:extLst>
              <a:ext uri="{FF2B5EF4-FFF2-40B4-BE49-F238E27FC236}">
                <a16:creationId xmlns:a16="http://schemas.microsoft.com/office/drawing/2014/main" id="{3767F768-ED46-028C-D989-F07FD1EED6E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17423B5B-85F0-21B6-E298-00C4FAC48CA5}"/>
              </a:ext>
            </a:extLst>
          </p:cNvPr>
          <p:cNvGrpSpPr/>
          <p:nvPr userDrawn="1"/>
        </p:nvGrpSpPr>
        <p:grpSpPr>
          <a:xfrm>
            <a:off x="338624" y="6181725"/>
            <a:ext cx="4435668" cy="542465"/>
            <a:chOff x="338624" y="6181725"/>
            <a:chExt cx="4435668" cy="542465"/>
          </a:xfrm>
        </p:grpSpPr>
        <p:sp>
          <p:nvSpPr>
            <p:cNvPr id="17" name="copyright">
              <a:extLst>
                <a:ext uri="{FF2B5EF4-FFF2-40B4-BE49-F238E27FC236}">
                  <a16:creationId xmlns:a16="http://schemas.microsoft.com/office/drawing/2014/main" id="{3DD38CE9-593A-E67E-E078-3C0EA5902A0F}"/>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2025 Electric Power Research Institute, Inc. All rights reserved.</a:t>
              </a:r>
            </a:p>
          </p:txBody>
        </p:sp>
        <p:sp>
          <p:nvSpPr>
            <p:cNvPr id="18" name="epri.com">
              <a:hlinkClick r:id="rId4"/>
              <a:extLst>
                <a:ext uri="{FF2B5EF4-FFF2-40B4-BE49-F238E27FC236}">
                  <a16:creationId xmlns:a16="http://schemas.microsoft.com/office/drawing/2014/main" id="{1D5D9006-F992-A3E8-62F5-33BCD37369C3}"/>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B1365DF2-0AA8-EDD5-FF5A-80EB176BD203}"/>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50C19077-6864-9995-6353-CBFF64A44A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518F86B4-4A21-3E4E-5235-5FC87D24CFD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22" name="LinkedIn icon">
              <a:hlinkClick r:id="rId9"/>
              <a:extLst>
                <a:ext uri="{FF2B5EF4-FFF2-40B4-BE49-F238E27FC236}">
                  <a16:creationId xmlns:a16="http://schemas.microsoft.com/office/drawing/2014/main" id="{FD06B89F-E67F-93C3-9735-75E2A4079A7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4" name="speaker text">
            <a:extLst>
              <a:ext uri="{FF2B5EF4-FFF2-40B4-BE49-F238E27FC236}">
                <a16:creationId xmlns:a16="http://schemas.microsoft.com/office/drawing/2014/main" id="{35E0A3DC-CC19-F07D-2596-4D3B20E52634}"/>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5" name="subtitle">
            <a:extLst>
              <a:ext uri="{FF2B5EF4-FFF2-40B4-BE49-F238E27FC236}">
                <a16:creationId xmlns:a16="http://schemas.microsoft.com/office/drawing/2014/main" id="{F102AB87-F538-AF67-56D7-6193CBA71263}"/>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26" name="title text">
            <a:extLst>
              <a:ext uri="{FF2B5EF4-FFF2-40B4-BE49-F238E27FC236}">
                <a16:creationId xmlns:a16="http://schemas.microsoft.com/office/drawing/2014/main" id="{B03ECE38-024F-0FDB-EF5C-7C77BD789A34}"/>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E9935480-2219-B667-1F4A-771008FFECDD}"/>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8371905" y="389847"/>
            <a:ext cx="3615656" cy="3445107"/>
          </a:xfrm>
          <a:prstGeom prst="rect">
            <a:avLst/>
          </a:prstGeom>
        </p:spPr>
      </p:pic>
    </p:spTree>
    <p:extLst>
      <p:ext uri="{BB962C8B-B14F-4D97-AF65-F5344CB8AC3E}">
        <p14:creationId xmlns:p14="http://schemas.microsoft.com/office/powerpoint/2010/main" val="33653763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ED&amp;CS">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B92655FF-6A8B-C949-E8BD-096134D3C5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6" name="blue overlay">
            <a:extLst>
              <a:ext uri="{FF2B5EF4-FFF2-40B4-BE49-F238E27FC236}">
                <a16:creationId xmlns:a16="http://schemas.microsoft.com/office/drawing/2014/main" id="{0E945622-E11A-F0C7-9C27-2639FB5F989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9FB51C15-C5E9-6004-8441-FF0CCB5EF80E}"/>
              </a:ext>
            </a:extLst>
          </p:cNvPr>
          <p:cNvGrpSpPr/>
          <p:nvPr userDrawn="1"/>
        </p:nvGrpSpPr>
        <p:grpSpPr>
          <a:xfrm>
            <a:off x="338624" y="6181725"/>
            <a:ext cx="4435668" cy="542465"/>
            <a:chOff x="338624" y="6181725"/>
            <a:chExt cx="4435668" cy="542465"/>
          </a:xfrm>
        </p:grpSpPr>
        <p:sp>
          <p:nvSpPr>
            <p:cNvPr id="17" name="copyright">
              <a:extLst>
                <a:ext uri="{FF2B5EF4-FFF2-40B4-BE49-F238E27FC236}">
                  <a16:creationId xmlns:a16="http://schemas.microsoft.com/office/drawing/2014/main" id="{11E89AEC-ECC5-D98C-0F9D-696C38ACBB8E}"/>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18" name="epri.com">
              <a:hlinkClick r:id="rId4"/>
              <a:extLst>
                <a:ext uri="{FF2B5EF4-FFF2-40B4-BE49-F238E27FC236}">
                  <a16:creationId xmlns:a16="http://schemas.microsoft.com/office/drawing/2014/main" id="{99AD82CA-54EE-805A-5896-92EC95281F31}"/>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7E8FA601-A1E5-F0D8-3176-370E06624509}"/>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887FA5DF-A3BA-CEE3-D30A-E51081C659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6A79BD85-5892-7747-BCE4-121DC979670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22" name="LinkedIn icon">
              <a:hlinkClick r:id="rId9"/>
              <a:extLst>
                <a:ext uri="{FF2B5EF4-FFF2-40B4-BE49-F238E27FC236}">
                  <a16:creationId xmlns:a16="http://schemas.microsoft.com/office/drawing/2014/main" id="{E86B58BC-A073-2A7C-EF86-EF73B4FDB7C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4" name="speaker text">
            <a:extLst>
              <a:ext uri="{FF2B5EF4-FFF2-40B4-BE49-F238E27FC236}">
                <a16:creationId xmlns:a16="http://schemas.microsoft.com/office/drawing/2014/main" id="{3A209E74-D79D-BE74-D453-C76F9D43104B}"/>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5" name="subtitle">
            <a:extLst>
              <a:ext uri="{FF2B5EF4-FFF2-40B4-BE49-F238E27FC236}">
                <a16:creationId xmlns:a16="http://schemas.microsoft.com/office/drawing/2014/main" id="{CB37810F-BB70-4E0F-A055-1694DC1A4E82}"/>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26" name="title text">
            <a:extLst>
              <a:ext uri="{FF2B5EF4-FFF2-40B4-BE49-F238E27FC236}">
                <a16:creationId xmlns:a16="http://schemas.microsoft.com/office/drawing/2014/main" id="{33FA43E6-CEF5-689E-EA7B-8FF2A6BD01BC}"/>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5B3636D6-B888-DA07-7304-1BB1F0C3E3C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8371905" y="389847"/>
            <a:ext cx="3615656" cy="3445106"/>
          </a:xfrm>
          <a:prstGeom prst="rect">
            <a:avLst/>
          </a:prstGeom>
        </p:spPr>
      </p:pic>
    </p:spTree>
    <p:extLst>
      <p:ext uri="{BB962C8B-B14F-4D97-AF65-F5344CB8AC3E}">
        <p14:creationId xmlns:p14="http://schemas.microsoft.com/office/powerpoint/2010/main" val="15078965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TI Title Slide">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CFC91837-166B-150E-620A-BA45B8ED0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15" name="blue overlay">
            <a:extLst>
              <a:ext uri="{FF2B5EF4-FFF2-40B4-BE49-F238E27FC236}">
                <a16:creationId xmlns:a16="http://schemas.microsoft.com/office/drawing/2014/main" id="{5B364F2F-6C23-6563-106C-04281A6C93C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66F2B49F-CE72-398F-EEB8-ED3A4CC21079}"/>
              </a:ext>
            </a:extLst>
          </p:cNvPr>
          <p:cNvGrpSpPr/>
          <p:nvPr userDrawn="1"/>
        </p:nvGrpSpPr>
        <p:grpSpPr>
          <a:xfrm>
            <a:off x="338624" y="6181725"/>
            <a:ext cx="4435668" cy="542465"/>
            <a:chOff x="338624" y="6181725"/>
            <a:chExt cx="4435668" cy="542465"/>
          </a:xfrm>
        </p:grpSpPr>
        <p:sp>
          <p:nvSpPr>
            <p:cNvPr id="17" name="copyright">
              <a:extLst>
                <a:ext uri="{FF2B5EF4-FFF2-40B4-BE49-F238E27FC236}">
                  <a16:creationId xmlns:a16="http://schemas.microsoft.com/office/drawing/2014/main" id="{5762FB12-E80E-156F-7AC8-BCD03A9A1EBE}"/>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18" name="epri.com">
              <a:hlinkClick r:id="rId4"/>
              <a:extLst>
                <a:ext uri="{FF2B5EF4-FFF2-40B4-BE49-F238E27FC236}">
                  <a16:creationId xmlns:a16="http://schemas.microsoft.com/office/drawing/2014/main" id="{F01C36E6-89FC-536A-3951-F6A2915F995B}"/>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D69AA640-1743-B12E-A08A-75B601DED5B1}"/>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C7D59FCA-EDE0-054A-9339-39062A7983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7C2AF711-5EF7-7698-659A-ADA6248010F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22" name="LinkedIn icon">
              <a:hlinkClick r:id="rId9"/>
              <a:extLst>
                <a:ext uri="{FF2B5EF4-FFF2-40B4-BE49-F238E27FC236}">
                  <a16:creationId xmlns:a16="http://schemas.microsoft.com/office/drawing/2014/main" id="{4A43C534-DEA8-63FC-C178-659A27815C2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4" name="speaker text">
            <a:extLst>
              <a:ext uri="{FF2B5EF4-FFF2-40B4-BE49-F238E27FC236}">
                <a16:creationId xmlns:a16="http://schemas.microsoft.com/office/drawing/2014/main" id="{EA5D5FD2-5920-C3CB-8CFF-DC28910152E8}"/>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5" name="subtitle">
            <a:extLst>
              <a:ext uri="{FF2B5EF4-FFF2-40B4-BE49-F238E27FC236}">
                <a16:creationId xmlns:a16="http://schemas.microsoft.com/office/drawing/2014/main" id="{DAE2E599-E511-97D7-0971-353127BCC4BD}"/>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26" name="title text">
            <a:extLst>
              <a:ext uri="{FF2B5EF4-FFF2-40B4-BE49-F238E27FC236}">
                <a16:creationId xmlns:a16="http://schemas.microsoft.com/office/drawing/2014/main" id="{E982FB38-9694-4115-599A-EB69527759A2}"/>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9B083F23-AC0B-EA2A-8577-747D0C55C0CD}"/>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8371905" y="389847"/>
            <a:ext cx="3615656" cy="3445106"/>
          </a:xfrm>
          <a:prstGeom prst="rect">
            <a:avLst/>
          </a:prstGeom>
        </p:spPr>
      </p:pic>
    </p:spTree>
    <p:extLst>
      <p:ext uri="{BB962C8B-B14F-4D97-AF65-F5344CB8AC3E}">
        <p14:creationId xmlns:p14="http://schemas.microsoft.com/office/powerpoint/2010/main" val="8015380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Generation Title Slide">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020FB78A-2161-5ECA-E92E-31F1638422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15" name="blue overlay">
            <a:extLst>
              <a:ext uri="{FF2B5EF4-FFF2-40B4-BE49-F238E27FC236}">
                <a16:creationId xmlns:a16="http://schemas.microsoft.com/office/drawing/2014/main" id="{FAD3CE2B-EA29-C8AA-DFA2-EC421D0C9E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1B40987F-DED8-8FAE-484C-F0C6A2C696B9}"/>
              </a:ext>
            </a:extLst>
          </p:cNvPr>
          <p:cNvGrpSpPr/>
          <p:nvPr userDrawn="1"/>
        </p:nvGrpSpPr>
        <p:grpSpPr>
          <a:xfrm>
            <a:off x="338624" y="6181725"/>
            <a:ext cx="4435668" cy="542465"/>
            <a:chOff x="338624" y="6181725"/>
            <a:chExt cx="4435668" cy="542465"/>
          </a:xfrm>
        </p:grpSpPr>
        <p:sp>
          <p:nvSpPr>
            <p:cNvPr id="17" name="copyright">
              <a:extLst>
                <a:ext uri="{FF2B5EF4-FFF2-40B4-BE49-F238E27FC236}">
                  <a16:creationId xmlns:a16="http://schemas.microsoft.com/office/drawing/2014/main" id="{9D35857E-D1F2-C206-9261-98B56E652291}"/>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18" name="epri.com">
              <a:hlinkClick r:id="rId4"/>
              <a:extLst>
                <a:ext uri="{FF2B5EF4-FFF2-40B4-BE49-F238E27FC236}">
                  <a16:creationId xmlns:a16="http://schemas.microsoft.com/office/drawing/2014/main" id="{E25D64C2-BF79-EAA3-3193-9879E499A7EC}"/>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521EE2C2-DD35-3460-A577-CB86E297D99C}"/>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2B859428-A33F-5E64-E10F-697315B6AF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4E5CE492-9E22-767D-48C6-03B71595E17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22" name="LinkedIn icon">
              <a:hlinkClick r:id="rId9"/>
              <a:extLst>
                <a:ext uri="{FF2B5EF4-FFF2-40B4-BE49-F238E27FC236}">
                  <a16:creationId xmlns:a16="http://schemas.microsoft.com/office/drawing/2014/main" id="{C0E85798-1AFD-9F01-2921-0AFA897108B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4" name="speaker text">
            <a:extLst>
              <a:ext uri="{FF2B5EF4-FFF2-40B4-BE49-F238E27FC236}">
                <a16:creationId xmlns:a16="http://schemas.microsoft.com/office/drawing/2014/main" id="{D3921533-CAA0-812A-1AB1-D67ADB4FAD50}"/>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5" name="subtitle">
            <a:extLst>
              <a:ext uri="{FF2B5EF4-FFF2-40B4-BE49-F238E27FC236}">
                <a16:creationId xmlns:a16="http://schemas.microsoft.com/office/drawing/2014/main" id="{0CA200C2-5A7A-4C42-8FC0-1985E72DF483}"/>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26" name="title text">
            <a:extLst>
              <a:ext uri="{FF2B5EF4-FFF2-40B4-BE49-F238E27FC236}">
                <a16:creationId xmlns:a16="http://schemas.microsoft.com/office/drawing/2014/main" id="{ED30C69B-0C25-50A8-0789-2678925737C2}"/>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5181B888-7332-A61C-8E6E-B93563071B58}"/>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8371905" y="389847"/>
            <a:ext cx="3615656" cy="3445106"/>
          </a:xfrm>
          <a:prstGeom prst="rect">
            <a:avLst/>
          </a:prstGeom>
        </p:spPr>
      </p:pic>
    </p:spTree>
    <p:extLst>
      <p:ext uri="{BB962C8B-B14F-4D97-AF65-F5344CB8AC3E}">
        <p14:creationId xmlns:p14="http://schemas.microsoft.com/office/powerpoint/2010/main" val="19643992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EPRI Title Slide Blank">
    <p:spTree>
      <p:nvGrpSpPr>
        <p:cNvPr id="1" name=""/>
        <p:cNvGrpSpPr/>
        <p:nvPr/>
      </p:nvGrpSpPr>
      <p:grpSpPr>
        <a:xfrm>
          <a:off x="0" y="0"/>
          <a:ext cx="0" cy="0"/>
          <a:chOff x="0" y="0"/>
          <a:chExt cx="0" cy="0"/>
        </a:xfrm>
      </p:grpSpPr>
      <p:pic>
        <p:nvPicPr>
          <p:cNvPr id="4" name="blue overlay">
            <a:extLst>
              <a:ext uri="{FF2B5EF4-FFF2-40B4-BE49-F238E27FC236}">
                <a16:creationId xmlns:a16="http://schemas.microsoft.com/office/drawing/2014/main" id="{B353821B-5806-80FD-107F-C999CA9451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5" name="icons &amp; copyright">
            <a:extLst>
              <a:ext uri="{FF2B5EF4-FFF2-40B4-BE49-F238E27FC236}">
                <a16:creationId xmlns:a16="http://schemas.microsoft.com/office/drawing/2014/main" id="{CE488C3C-A9A4-1D3C-13E1-50690F7DADDD}"/>
              </a:ext>
            </a:extLst>
          </p:cNvPr>
          <p:cNvGrpSpPr/>
          <p:nvPr userDrawn="1"/>
        </p:nvGrpSpPr>
        <p:grpSpPr>
          <a:xfrm>
            <a:off x="338624" y="6181725"/>
            <a:ext cx="4435668" cy="542465"/>
            <a:chOff x="338624" y="6181725"/>
            <a:chExt cx="4435668" cy="542465"/>
          </a:xfrm>
        </p:grpSpPr>
        <p:sp>
          <p:nvSpPr>
            <p:cNvPr id="6" name="copyright">
              <a:extLst>
                <a:ext uri="{FF2B5EF4-FFF2-40B4-BE49-F238E27FC236}">
                  <a16:creationId xmlns:a16="http://schemas.microsoft.com/office/drawing/2014/main" id="{562FCE10-BA5B-4C9E-1D7D-B71A43E706F0}"/>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7" name="epri.com">
              <a:hlinkClick r:id="rId3"/>
              <a:extLst>
                <a:ext uri="{FF2B5EF4-FFF2-40B4-BE49-F238E27FC236}">
                  <a16:creationId xmlns:a16="http://schemas.microsoft.com/office/drawing/2014/main" id="{B03686A8-94A0-05D2-388A-EAE6D10ADF1F}"/>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8" name="Straight Connector 7">
              <a:extLst>
                <a:ext uri="{FF2B5EF4-FFF2-40B4-BE49-F238E27FC236}">
                  <a16:creationId xmlns:a16="http://schemas.microsoft.com/office/drawing/2014/main" id="{DE0F9ADC-2052-3E8D-99D4-C94D0C624900}"/>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9" name="Facebook icon">
              <a:hlinkClick r:id="rId4"/>
              <a:extLst>
                <a:ext uri="{FF2B5EF4-FFF2-40B4-BE49-F238E27FC236}">
                  <a16:creationId xmlns:a16="http://schemas.microsoft.com/office/drawing/2014/main" id="{365C340B-BE95-041F-F1F3-45894DF223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10" name="X icon">
              <a:hlinkClick r:id="rId6"/>
              <a:extLst>
                <a:ext uri="{FF2B5EF4-FFF2-40B4-BE49-F238E27FC236}">
                  <a16:creationId xmlns:a16="http://schemas.microsoft.com/office/drawing/2014/main" id="{4672498D-AF42-75B6-A8A8-F4B36049A69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28885" y="6303455"/>
              <a:ext cx="128164" cy="131013"/>
            </a:xfrm>
            <a:prstGeom prst="rect">
              <a:avLst/>
            </a:prstGeom>
          </p:spPr>
        </p:pic>
        <p:pic>
          <p:nvPicPr>
            <p:cNvPr id="11" name="LinkedIn icon">
              <a:hlinkClick r:id="rId8"/>
              <a:extLst>
                <a:ext uri="{FF2B5EF4-FFF2-40B4-BE49-F238E27FC236}">
                  <a16:creationId xmlns:a16="http://schemas.microsoft.com/office/drawing/2014/main" id="{2EF6D652-6A4B-3F8A-1D75-3AFBBEB49D5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13" name="speaker text">
            <a:extLst>
              <a:ext uri="{FF2B5EF4-FFF2-40B4-BE49-F238E27FC236}">
                <a16:creationId xmlns:a16="http://schemas.microsoft.com/office/drawing/2014/main" id="{BF795B14-26A0-4BA4-590D-C2036A5E7F63}"/>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4" name="subtitle">
            <a:extLst>
              <a:ext uri="{FF2B5EF4-FFF2-40B4-BE49-F238E27FC236}">
                <a16:creationId xmlns:a16="http://schemas.microsoft.com/office/drawing/2014/main" id="{7BD98C25-08F2-3BB2-F03A-C28DAAEAA9B4}"/>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15" name="title text">
            <a:extLst>
              <a:ext uri="{FF2B5EF4-FFF2-40B4-BE49-F238E27FC236}">
                <a16:creationId xmlns:a16="http://schemas.microsoft.com/office/drawing/2014/main" id="{6041FC6F-34C0-0171-8EF5-5AA721FA5934}"/>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spTree>
    <p:extLst>
      <p:ext uri="{BB962C8B-B14F-4D97-AF65-F5344CB8AC3E}">
        <p14:creationId xmlns:p14="http://schemas.microsoft.com/office/powerpoint/2010/main" val="41208638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6886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968177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1949768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Only with Highl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E03F-F02F-4FA3-91CB-67CB140953AE}"/>
              </a:ext>
            </a:extLst>
          </p:cNvPr>
          <p:cNvSpPr>
            <a:spLocks noGrp="1"/>
          </p:cNvSpPr>
          <p:nvPr>
            <p:ph type="title"/>
          </p:nvPr>
        </p:nvSpPr>
        <p:spPr>
          <a:xfrm>
            <a:off x="365760" y="182563"/>
            <a:ext cx="11430000" cy="731520"/>
          </a:xfrm>
        </p:spPr>
        <p:txBody>
          <a:bodyPr/>
          <a:lstStyle/>
          <a:p>
            <a:r>
              <a:rPr lang="en-US"/>
              <a:t>Click to edit Master title style</a:t>
            </a:r>
          </a:p>
        </p:txBody>
      </p:sp>
      <p:sp>
        <p:nvSpPr>
          <p:cNvPr id="5" name="Text Placeholder 4">
            <a:extLst>
              <a:ext uri="{FF2B5EF4-FFF2-40B4-BE49-F238E27FC236}">
                <a16:creationId xmlns:a16="http://schemas.microsoft.com/office/drawing/2014/main" id="{527D7085-5105-4024-BD3C-F69FB71287EC}"/>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14661831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20125892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90697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wo Columns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A406BC8-8ED2-4FB9-9CC1-C26081116C72}"/>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276953027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731497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07171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tx2"/>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4B61A130-D3A2-4741-98F0-78A9FBA9C5FB}"/>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E42C4622-94B6-44D4-A6B7-3ABD2A3DA000}"/>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BFA936AF-75D5-4131-8412-21BBADB7B7A5}"/>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30359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2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102457"/>
            <a:ext cx="6096000" cy="6572979"/>
          </a:xfrm>
          <a:prstGeom prst="rect">
            <a:avLst/>
          </a:prstGeom>
          <a:solidFill>
            <a:schemeClr val="tx2"/>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9" name="Title 1">
            <a:extLst>
              <a:ext uri="{FF2B5EF4-FFF2-40B4-BE49-F238E27FC236}">
                <a16:creationId xmlns:a16="http://schemas.microsoft.com/office/drawing/2014/main" id="{194B0ED0-AA7A-498C-AD8A-0B253F5728D7}"/>
              </a:ext>
            </a:extLst>
          </p:cNvPr>
          <p:cNvSpPr>
            <a:spLocks noGrp="1"/>
          </p:cNvSpPr>
          <p:nvPr>
            <p:ph type="title"/>
          </p:nvPr>
        </p:nvSpPr>
        <p:spPr>
          <a:xfrm>
            <a:off x="6420678" y="182563"/>
            <a:ext cx="5339301" cy="1159220"/>
          </a:xfrm>
        </p:spPr>
        <p:txBody>
          <a:body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7646DC3-E2A5-4F68-86AC-14EB8BC340EE}"/>
              </a:ext>
            </a:extLst>
          </p:cNvPr>
          <p:cNvSpPr>
            <a:spLocks noGrp="1"/>
          </p:cNvSpPr>
          <p:nvPr>
            <p:ph sz="half" idx="1"/>
          </p:nvPr>
        </p:nvSpPr>
        <p:spPr>
          <a:xfrm>
            <a:off x="6420678" y="1749288"/>
            <a:ext cx="5339301"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B6F6667A-CB20-4940-A3BF-E7F481E3E504}"/>
              </a:ext>
            </a:extLst>
          </p:cNvPr>
          <p:cNvSpPr>
            <a:spLocks noGrp="1"/>
          </p:cNvSpPr>
          <p:nvPr>
            <p:ph idx="10"/>
          </p:nvPr>
        </p:nvSpPr>
        <p:spPr>
          <a:xfrm>
            <a:off x="360459"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358659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3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5200E9EE-67EE-4D59-B1FB-C22C06206255}"/>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B3C68E99-DB4B-4542-AF5C-FDB1D78A06CE}"/>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5798B35B-0B31-4DBE-AE41-6C369DD35675}"/>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8373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s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A406BC8-8ED2-4FB9-9CC1-C26081116C72}"/>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35207910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4_Two Columns with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82204D-AA59-4281-B094-CDB0E6D6948A}"/>
              </a:ext>
            </a:extLst>
          </p:cNvPr>
          <p:cNvSpPr/>
          <p:nvPr/>
        </p:nvSpPr>
        <p:spPr bwMode="auto">
          <a:xfrm>
            <a:off x="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ACF1E9CB-7558-4122-A62E-9942A0DBBB65}"/>
              </a:ext>
            </a:extLst>
          </p:cNvPr>
          <p:cNvSpPr/>
          <p:nvPr/>
        </p:nvSpPr>
        <p:spPr bwMode="auto">
          <a:xfrm>
            <a:off x="134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6" name="Title 1">
            <a:extLst>
              <a:ext uri="{FF2B5EF4-FFF2-40B4-BE49-F238E27FC236}">
                <a16:creationId xmlns:a16="http://schemas.microsoft.com/office/drawing/2014/main" id="{C75E6752-5F59-4508-8F3C-FF9D1B047611}"/>
              </a:ext>
            </a:extLst>
          </p:cNvPr>
          <p:cNvSpPr>
            <a:spLocks noGrp="1"/>
          </p:cNvSpPr>
          <p:nvPr>
            <p:ph type="title"/>
          </p:nvPr>
        </p:nvSpPr>
        <p:spPr>
          <a:xfrm>
            <a:off x="6368995" y="182563"/>
            <a:ext cx="5501235" cy="1159220"/>
          </a:xfrm>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0A977035-A32B-4655-A3B4-502342320F06}"/>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4ACBB8F7-81EE-4B65-A5E7-C39C5D0E3C84}"/>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16168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cSld name="5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3EC10187-5F99-4C76-A9CB-1D435648E155}"/>
              </a:ext>
            </a:extLst>
          </p:cNvPr>
          <p:cNvSpPr>
            <a:spLocks noGrp="1"/>
          </p:cNvSpPr>
          <p:nvPr>
            <p:ph type="title"/>
          </p:nvPr>
        </p:nvSpPr>
        <p:spPr>
          <a:xfrm>
            <a:off x="6368995" y="182563"/>
            <a:ext cx="5339301" cy="1159220"/>
          </a:xfr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0322DE9-A995-49C6-AB11-26EBFBE58EF8}"/>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9284C2FD-77F4-4CA6-B013-4AF023D22F66}"/>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14179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906308"/>
            <a:ext cx="4071169" cy="5769128"/>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Rectangle 3">
            <a:extLst>
              <a:ext uri="{FF2B5EF4-FFF2-40B4-BE49-F238E27FC236}">
                <a16:creationId xmlns:a16="http://schemas.microsoft.com/office/drawing/2014/main" id="{E7DE2BCA-D966-4BA4-98A1-F55CD4BEB28B}"/>
              </a:ext>
            </a:extLst>
          </p:cNvPr>
          <p:cNvSpPr/>
          <p:nvPr/>
        </p:nvSpPr>
        <p:spPr bwMode="auto">
          <a:xfrm>
            <a:off x="4065024" y="906308"/>
            <a:ext cx="4071169" cy="5769128"/>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D0C36B46-B989-40E8-92AD-90AFDD95A969}"/>
              </a:ext>
            </a:extLst>
          </p:cNvPr>
          <p:cNvSpPr/>
          <p:nvPr/>
        </p:nvSpPr>
        <p:spPr bwMode="auto">
          <a:xfrm>
            <a:off x="8120831" y="906308"/>
            <a:ext cx="4071169" cy="576912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Title 1">
            <a:extLst>
              <a:ext uri="{FF2B5EF4-FFF2-40B4-BE49-F238E27FC236}">
                <a16:creationId xmlns:a16="http://schemas.microsoft.com/office/drawing/2014/main" id="{E3E401EC-CFA2-4017-97FF-9969674171FA}"/>
              </a:ext>
            </a:extLst>
          </p:cNvPr>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17807F-D435-3748-B68A-6F2BCBE2BDE8}"/>
              </a:ext>
            </a:extLst>
          </p:cNvPr>
          <p:cNvSpPr>
            <a:spLocks noGrp="1"/>
          </p:cNvSpPr>
          <p:nvPr>
            <p:ph type="body" sz="quarter" idx="10"/>
          </p:nvPr>
        </p:nvSpPr>
        <p:spPr>
          <a:xfrm>
            <a:off x="27432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85B9D1C1-137F-2449-9605-5A885723D229}"/>
              </a:ext>
            </a:extLst>
          </p:cNvPr>
          <p:cNvSpPr>
            <a:spLocks noGrp="1"/>
          </p:cNvSpPr>
          <p:nvPr>
            <p:ph type="body" sz="quarter" idx="11"/>
          </p:nvPr>
        </p:nvSpPr>
        <p:spPr>
          <a:xfrm>
            <a:off x="435864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D015B7FF-8AE1-7840-8A12-38421A00C9B1}"/>
              </a:ext>
            </a:extLst>
          </p:cNvPr>
          <p:cNvSpPr>
            <a:spLocks noGrp="1"/>
          </p:cNvSpPr>
          <p:nvPr>
            <p:ph type="body" sz="quarter" idx="12"/>
          </p:nvPr>
        </p:nvSpPr>
        <p:spPr>
          <a:xfrm>
            <a:off x="841248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3620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2_Title and Conten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12540B-7B8C-4538-9553-857173998AE4}"/>
              </a:ext>
            </a:extLst>
          </p:cNvPr>
          <p:cNvSpPr/>
          <p:nvPr/>
        </p:nvSpPr>
        <p:spPr bwMode="auto">
          <a:xfrm>
            <a:off x="0" y="102457"/>
            <a:ext cx="12192000" cy="657297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a:xfrm>
            <a:off x="365760" y="182563"/>
            <a:ext cx="11430000" cy="731520"/>
          </a:xfrm>
        </p:spPr>
        <p:txBody>
          <a:bodyPr>
            <a:noAutofit/>
          </a:bodyPr>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697518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5DAEE8-1A37-EBB5-4503-B6013CD4C1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Rectangle 35"/>
          <p:cNvSpPr>
            <a:spLocks noGrp="1" noChangeArrowheads="1"/>
          </p:cNvSpPr>
          <p:nvPr>
            <p:ph type="ctrTitle" sz="quarter" hasCustomPrompt="1"/>
          </p:nvPr>
        </p:nvSpPr>
        <p:spPr>
          <a:xfrm>
            <a:off x="0" y="2712785"/>
            <a:ext cx="12192000" cy="1626781"/>
          </a:xfrm>
          <a:ln>
            <a:noFill/>
          </a:ln>
        </p:spPr>
        <p:txBody>
          <a:bodyPr anchor="ctr">
            <a:normAutofit/>
          </a:bodyPr>
          <a:lstStyle>
            <a:lvl1pPr algn="ctr">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SECTION TITLE STYLE</a:t>
            </a:r>
          </a:p>
        </p:txBody>
      </p:sp>
    </p:spTree>
    <p:extLst>
      <p:ext uri="{BB962C8B-B14F-4D97-AF65-F5344CB8AC3E}">
        <p14:creationId xmlns:p14="http://schemas.microsoft.com/office/powerpoint/2010/main" val="40823994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losing Slide Diversity">
    <p:spTree>
      <p:nvGrpSpPr>
        <p:cNvPr id="1" name=""/>
        <p:cNvGrpSpPr/>
        <p:nvPr/>
      </p:nvGrpSpPr>
      <p:grpSpPr>
        <a:xfrm>
          <a:off x="0" y="0"/>
          <a:ext cx="0" cy="0"/>
          <a:chOff x="0" y="0"/>
          <a:chExt cx="0" cy="0"/>
        </a:xfrm>
      </p:grpSpPr>
      <p:pic>
        <p:nvPicPr>
          <p:cNvPr id="19" name="Picture 18" descr="A collage of people's faces&#10;&#10;Description automatically generated">
            <a:extLst>
              <a:ext uri="{FF2B5EF4-FFF2-40B4-BE49-F238E27FC236}">
                <a16:creationId xmlns:a16="http://schemas.microsoft.com/office/drawing/2014/main" id="{6BDEEAC0-66B1-2C60-7D57-F21336374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77678F2-5771-717F-BFB4-E78D42F0607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 name="icons &amp; copyright">
            <a:extLst>
              <a:ext uri="{FF2B5EF4-FFF2-40B4-BE49-F238E27FC236}">
                <a16:creationId xmlns:a16="http://schemas.microsoft.com/office/drawing/2014/main" id="{24FB9A3B-E2B7-F2A3-28BA-065ADF6ADD06}"/>
              </a:ext>
            </a:extLst>
          </p:cNvPr>
          <p:cNvGrpSpPr/>
          <p:nvPr userDrawn="1"/>
        </p:nvGrpSpPr>
        <p:grpSpPr>
          <a:xfrm>
            <a:off x="338624" y="6181725"/>
            <a:ext cx="4435668" cy="542465"/>
            <a:chOff x="338624" y="6181725"/>
            <a:chExt cx="4435668" cy="542465"/>
          </a:xfrm>
        </p:grpSpPr>
        <p:sp>
          <p:nvSpPr>
            <p:cNvPr id="4" name="copyright">
              <a:extLst>
                <a:ext uri="{FF2B5EF4-FFF2-40B4-BE49-F238E27FC236}">
                  <a16:creationId xmlns:a16="http://schemas.microsoft.com/office/drawing/2014/main" id="{B67527DF-69D4-B579-D17F-3B8A09F8EA8B}"/>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2024 Electric Power Research Institute, Inc. All rights reserved.</a:t>
              </a:r>
            </a:p>
          </p:txBody>
        </p:sp>
        <p:sp>
          <p:nvSpPr>
            <p:cNvPr id="5" name="epri.com">
              <a:hlinkClick r:id="rId4"/>
              <a:extLst>
                <a:ext uri="{FF2B5EF4-FFF2-40B4-BE49-F238E27FC236}">
                  <a16:creationId xmlns:a16="http://schemas.microsoft.com/office/drawing/2014/main" id="{13C65919-436C-492E-C110-4C815A4AC0B6}"/>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6" name="Straight Connector 5">
              <a:extLst>
                <a:ext uri="{FF2B5EF4-FFF2-40B4-BE49-F238E27FC236}">
                  <a16:creationId xmlns:a16="http://schemas.microsoft.com/office/drawing/2014/main" id="{CD516A25-BAB7-B6BA-8446-F279AE1EAEF2}"/>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7" name="Facebook icon">
              <a:hlinkClick r:id="rId5"/>
              <a:extLst>
                <a:ext uri="{FF2B5EF4-FFF2-40B4-BE49-F238E27FC236}">
                  <a16:creationId xmlns:a16="http://schemas.microsoft.com/office/drawing/2014/main" id="{6AB19718-D8D2-07C5-7FC2-E1327EA612CC}"/>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9" name="X icon">
              <a:hlinkClick r:id="rId7"/>
              <a:extLst>
                <a:ext uri="{FF2B5EF4-FFF2-40B4-BE49-F238E27FC236}">
                  <a16:creationId xmlns:a16="http://schemas.microsoft.com/office/drawing/2014/main" id="{5EEEC7E6-F54A-A41B-5571-A54645DB97C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17" name="LinkedIn icon">
              <a:hlinkClick r:id="rId9"/>
              <a:extLst>
                <a:ext uri="{FF2B5EF4-FFF2-40B4-BE49-F238E27FC236}">
                  <a16:creationId xmlns:a16="http://schemas.microsoft.com/office/drawing/2014/main" id="{F406FCCA-87B9-BDB0-DB6A-BD197625436F}"/>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0" name="TextBox 19">
            <a:extLst>
              <a:ext uri="{FF2B5EF4-FFF2-40B4-BE49-F238E27FC236}">
                <a16:creationId xmlns:a16="http://schemas.microsoft.com/office/drawing/2014/main" id="{A9CBC3EA-20E5-85B5-BEAA-C6AABA8CF7CD}"/>
              </a:ext>
            </a:extLst>
          </p:cNvPr>
          <p:cNvSpPr txBox="1"/>
          <p:nvPr userDrawn="1"/>
        </p:nvSpPr>
        <p:spPr>
          <a:xfrm>
            <a:off x="0" y="3284919"/>
            <a:ext cx="12191999" cy="646331"/>
          </a:xfrm>
          <a:prstGeom prst="rect">
            <a:avLst/>
          </a:prstGeom>
          <a:noFill/>
        </p:spPr>
        <p:txBody>
          <a:bodyPr wrap="square" rtlCol="0">
            <a:spAutoFit/>
          </a:bodyPr>
          <a:lstStyle/>
          <a:p>
            <a:pPr algn="ctr">
              <a:spcBef>
                <a:spcPts val="0"/>
              </a:spcBef>
            </a:pPr>
            <a:r>
              <a:rPr lang="en-US" sz="3600" b="1" i="0" dirty="0">
                <a:solidFill>
                  <a:schemeClr val="bg1"/>
                </a:solidFill>
                <a:effectLst>
                  <a:outerShdw blurRad="38100" dist="38100" dir="2700000" algn="tl">
                    <a:srgbClr val="000000">
                      <a:alpha val="43137"/>
                    </a:srgbClr>
                  </a:outerShdw>
                </a:effectLst>
                <a:latin typeface="+mj-lt"/>
              </a:rPr>
              <a:t>TOGETHER…SHAPING THE FUTURE OF ENERGY</a:t>
            </a:r>
            <a:r>
              <a:rPr lang="en-US" sz="3600" b="1" i="0" baseline="30000" dirty="0">
                <a:solidFill>
                  <a:schemeClr val="bg1"/>
                </a:solidFill>
                <a:effectLst>
                  <a:outerShdw blurRad="38100" dist="38100" dir="2700000" algn="tl">
                    <a:srgbClr val="000000">
                      <a:alpha val="43137"/>
                    </a:srgbClr>
                  </a:outerShdw>
                </a:effectLst>
                <a:latin typeface="+mj-lt"/>
              </a:rPr>
              <a:t>®</a:t>
            </a:r>
            <a:endParaRPr lang="en-US" sz="3200" b="1" baseline="300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3969062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4592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409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4B61A130-D3A2-4741-98F0-78A9FBA9C5FB}"/>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E42C4622-94B6-44D4-A6B7-3ABD2A3DA000}"/>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BFA936AF-75D5-4131-8412-21BBADB7B7A5}"/>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2781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9" name="Title 1">
            <a:extLst>
              <a:ext uri="{FF2B5EF4-FFF2-40B4-BE49-F238E27FC236}">
                <a16:creationId xmlns:a16="http://schemas.microsoft.com/office/drawing/2014/main" id="{194B0ED0-AA7A-498C-AD8A-0B253F5728D7}"/>
              </a:ext>
            </a:extLst>
          </p:cNvPr>
          <p:cNvSpPr>
            <a:spLocks noGrp="1"/>
          </p:cNvSpPr>
          <p:nvPr>
            <p:ph type="title"/>
          </p:nvPr>
        </p:nvSpPr>
        <p:spPr>
          <a:xfrm>
            <a:off x="6420678" y="182563"/>
            <a:ext cx="5339301" cy="1159220"/>
          </a:xfrm>
        </p:spPr>
        <p:txBody>
          <a:body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7646DC3-E2A5-4F68-86AC-14EB8BC340EE}"/>
              </a:ext>
            </a:extLst>
          </p:cNvPr>
          <p:cNvSpPr>
            <a:spLocks noGrp="1"/>
          </p:cNvSpPr>
          <p:nvPr>
            <p:ph sz="half" idx="1"/>
          </p:nvPr>
        </p:nvSpPr>
        <p:spPr>
          <a:xfrm>
            <a:off x="6420678" y="1749288"/>
            <a:ext cx="5339301"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B6F6667A-CB20-4940-A3BF-E7F481E3E504}"/>
              </a:ext>
            </a:extLst>
          </p:cNvPr>
          <p:cNvSpPr>
            <a:spLocks noGrp="1"/>
          </p:cNvSpPr>
          <p:nvPr>
            <p:ph idx="10"/>
          </p:nvPr>
        </p:nvSpPr>
        <p:spPr>
          <a:xfrm>
            <a:off x="360459"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4240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5200E9EE-67EE-4D59-B1FB-C22C06206255}"/>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B3C68E99-DB4B-4542-AF5C-FDB1D78A06CE}"/>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5798B35B-0B31-4DBE-AE41-6C369DD35675}"/>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0212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_Two Columns with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82204D-AA59-4281-B094-CDB0E6D6948A}"/>
              </a:ext>
            </a:extLst>
          </p:cNvPr>
          <p:cNvSpPr/>
          <p:nvPr/>
        </p:nvSpPr>
        <p:spPr bwMode="auto">
          <a:xfrm>
            <a:off x="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ACF1E9CB-7558-4122-A62E-9942A0DBBB65}"/>
              </a:ext>
            </a:extLst>
          </p:cNvPr>
          <p:cNvSpPr/>
          <p:nvPr/>
        </p:nvSpPr>
        <p:spPr bwMode="auto">
          <a:xfrm>
            <a:off x="134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6" name="Title 1">
            <a:extLst>
              <a:ext uri="{FF2B5EF4-FFF2-40B4-BE49-F238E27FC236}">
                <a16:creationId xmlns:a16="http://schemas.microsoft.com/office/drawing/2014/main" id="{C75E6752-5F59-4508-8F3C-FF9D1B047611}"/>
              </a:ext>
            </a:extLst>
          </p:cNvPr>
          <p:cNvSpPr>
            <a:spLocks noGrp="1"/>
          </p:cNvSpPr>
          <p:nvPr>
            <p:ph type="title"/>
          </p:nvPr>
        </p:nvSpPr>
        <p:spPr>
          <a:xfrm>
            <a:off x="6368995" y="182563"/>
            <a:ext cx="5501235" cy="1159220"/>
          </a:xfrm>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0A977035-A32B-4655-A3B4-502342320F06}"/>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4ACBB8F7-81EE-4B65-A5E7-C39C5D0E3C84}"/>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039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NUC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08956C-18D0-412B-95E3-E5C100C5EE1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32" name="Rectangle 31"/>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7" name="Group 26">
            <a:extLst>
              <a:ext uri="{FF2B5EF4-FFF2-40B4-BE49-F238E27FC236}">
                <a16:creationId xmlns:a16="http://schemas.microsoft.com/office/drawing/2014/main" id="{05ED8085-ABA4-48ED-A519-0831B00D8554}"/>
              </a:ext>
            </a:extLst>
          </p:cNvPr>
          <p:cNvGrpSpPr/>
          <p:nvPr/>
        </p:nvGrpSpPr>
        <p:grpSpPr>
          <a:xfrm>
            <a:off x="338624" y="6181725"/>
            <a:ext cx="4461316" cy="542465"/>
            <a:chOff x="338624" y="6181725"/>
            <a:chExt cx="4461316" cy="542465"/>
          </a:xfrm>
        </p:grpSpPr>
        <p:sp>
          <p:nvSpPr>
            <p:cNvPr id="28" name="Text Box 47">
              <a:extLst>
                <a:ext uri="{FF2B5EF4-FFF2-40B4-BE49-F238E27FC236}">
                  <a16:creationId xmlns:a16="http://schemas.microsoft.com/office/drawing/2014/main" id="{F4F39EAF-D093-4E70-B2D6-880ADC60D8A1}"/>
                </a:ext>
              </a:extLst>
            </p:cNvPr>
            <p:cNvSpPr txBox="1">
              <a:spLocks noChangeArrowheads="1"/>
            </p:cNvSpPr>
            <p:nvPr/>
          </p:nvSpPr>
          <p:spPr bwMode="auto">
            <a:xfrm>
              <a:off x="1886962" y="6505633"/>
              <a:ext cx="2912978"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2026 Electric Power Research Institute, Inc. All rights reserved.</a:t>
              </a:r>
            </a:p>
          </p:txBody>
        </p:sp>
        <p:sp>
          <p:nvSpPr>
            <p:cNvPr id="29" name="TextBox 28">
              <a:hlinkClick r:id="rId3"/>
              <a:extLst>
                <a:ext uri="{FF2B5EF4-FFF2-40B4-BE49-F238E27FC236}">
                  <a16:creationId xmlns:a16="http://schemas.microsoft.com/office/drawing/2014/main" id="{70A982AF-08B3-4ACE-B2CD-2630BF146A3C}"/>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33" name="Straight Connector 32">
              <a:extLst>
                <a:ext uri="{FF2B5EF4-FFF2-40B4-BE49-F238E27FC236}">
                  <a16:creationId xmlns:a16="http://schemas.microsoft.com/office/drawing/2014/main" id="{CF511B19-8779-4ED6-BFF5-0D994F5C5A65}"/>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5" name="Picture 34">
              <a:hlinkClick r:id="rId4"/>
              <a:extLst>
                <a:ext uri="{FF2B5EF4-FFF2-40B4-BE49-F238E27FC236}">
                  <a16:creationId xmlns:a16="http://schemas.microsoft.com/office/drawing/2014/main" id="{AFE65F2A-EA10-45F6-AC3E-CEEF60A74D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6" name="Picture 35">
              <a:hlinkClick r:id="rId6"/>
              <a:extLst>
                <a:ext uri="{FF2B5EF4-FFF2-40B4-BE49-F238E27FC236}">
                  <a16:creationId xmlns:a16="http://schemas.microsoft.com/office/drawing/2014/main" id="{0DE3DCEC-148B-448A-9E2A-45B1BBF5BCF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7" name="Picture 36">
              <a:hlinkClick r:id="rId8"/>
              <a:extLst>
                <a:ext uri="{FF2B5EF4-FFF2-40B4-BE49-F238E27FC236}">
                  <a16:creationId xmlns:a16="http://schemas.microsoft.com/office/drawing/2014/main" id="{EFB9741B-B64E-4FCE-8F82-2A995BEB50A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080677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906308"/>
            <a:ext cx="4071169" cy="5769128"/>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Rectangle 3">
            <a:extLst>
              <a:ext uri="{FF2B5EF4-FFF2-40B4-BE49-F238E27FC236}">
                <a16:creationId xmlns:a16="http://schemas.microsoft.com/office/drawing/2014/main" id="{E7DE2BCA-D966-4BA4-98A1-F55CD4BEB28B}"/>
              </a:ext>
            </a:extLst>
          </p:cNvPr>
          <p:cNvSpPr/>
          <p:nvPr/>
        </p:nvSpPr>
        <p:spPr bwMode="auto">
          <a:xfrm>
            <a:off x="4065024" y="906308"/>
            <a:ext cx="4071169" cy="5769128"/>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D0C36B46-B989-40E8-92AD-90AFDD95A969}"/>
              </a:ext>
            </a:extLst>
          </p:cNvPr>
          <p:cNvSpPr/>
          <p:nvPr/>
        </p:nvSpPr>
        <p:spPr bwMode="auto">
          <a:xfrm>
            <a:off x="8120831" y="906308"/>
            <a:ext cx="4071169" cy="576912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Title 1">
            <a:extLst>
              <a:ext uri="{FF2B5EF4-FFF2-40B4-BE49-F238E27FC236}">
                <a16:creationId xmlns:a16="http://schemas.microsoft.com/office/drawing/2014/main" id="{E3E401EC-CFA2-4017-97FF-9969674171FA}"/>
              </a:ext>
            </a:extLst>
          </p:cNvPr>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17807F-D435-3748-B68A-6F2BCBE2BDE8}"/>
              </a:ext>
            </a:extLst>
          </p:cNvPr>
          <p:cNvSpPr>
            <a:spLocks noGrp="1"/>
          </p:cNvSpPr>
          <p:nvPr>
            <p:ph type="body" sz="quarter" idx="10"/>
          </p:nvPr>
        </p:nvSpPr>
        <p:spPr>
          <a:xfrm>
            <a:off x="27432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85B9D1C1-137F-2449-9605-5A885723D229}"/>
              </a:ext>
            </a:extLst>
          </p:cNvPr>
          <p:cNvSpPr>
            <a:spLocks noGrp="1"/>
          </p:cNvSpPr>
          <p:nvPr>
            <p:ph type="body" sz="quarter" idx="11"/>
          </p:nvPr>
        </p:nvSpPr>
        <p:spPr>
          <a:xfrm>
            <a:off x="435864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D015B7FF-8AE1-7840-8A12-38421A00C9B1}"/>
              </a:ext>
            </a:extLst>
          </p:cNvPr>
          <p:cNvSpPr>
            <a:spLocks noGrp="1"/>
          </p:cNvSpPr>
          <p:nvPr>
            <p:ph type="body" sz="quarter" idx="12"/>
          </p:nvPr>
        </p:nvSpPr>
        <p:spPr>
          <a:xfrm>
            <a:off x="841248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6910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12540B-7B8C-4538-9553-857173998AE4}"/>
              </a:ext>
            </a:extLst>
          </p:cNvPr>
          <p:cNvSpPr/>
          <p:nvPr/>
        </p:nvSpPr>
        <p:spPr bwMode="auto">
          <a:xfrm>
            <a:off x="0" y="102457"/>
            <a:ext cx="12192000" cy="6572979"/>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a:xfrm>
            <a:off x="365760" y="182563"/>
            <a:ext cx="11430000" cy="731520"/>
          </a:xfrm>
        </p:spPr>
        <p:txBody>
          <a:bodyPr>
            <a:noAutofit/>
          </a:bodyPr>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4511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93361-5DEE-416E-BF8A-9AAC84762D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15" name="Rectangle 35"/>
          <p:cNvSpPr>
            <a:spLocks noGrp="1" noChangeArrowheads="1"/>
          </p:cNvSpPr>
          <p:nvPr>
            <p:ph type="ctrTitle" sz="quarter" hasCustomPrompt="1"/>
          </p:nvPr>
        </p:nvSpPr>
        <p:spPr>
          <a:xfrm>
            <a:off x="4688" y="2712785"/>
            <a:ext cx="12196689" cy="1626781"/>
          </a:xfrm>
          <a:ln>
            <a:noFill/>
          </a:ln>
        </p:spPr>
        <p:txBody>
          <a:bodyPr anchor="ctr">
            <a:normAutofit/>
          </a:bodyPr>
          <a:lstStyle>
            <a:lvl1pPr algn="ctr">
              <a:spcAft>
                <a:spcPts val="600"/>
              </a:spcAft>
              <a:defRPr sz="3600">
                <a:solidFill>
                  <a:schemeClr val="bg1"/>
                </a:solidFill>
              </a:defRPr>
            </a:lvl1pPr>
          </a:lstStyle>
          <a:p>
            <a:r>
              <a:rPr lang="en-US" dirty="0"/>
              <a:t>CLICK TO EDIT SECTION TITLE STYLE</a:t>
            </a:r>
          </a:p>
        </p:txBody>
      </p:sp>
    </p:spTree>
    <p:extLst>
      <p:ext uri="{BB962C8B-B14F-4D97-AF65-F5344CB8AC3E}">
        <p14:creationId xmlns:p14="http://schemas.microsoft.com/office/powerpoint/2010/main" val="3870382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F31C54-28E4-451E-87C9-3AAB9056C6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4" y="93518"/>
            <a:ext cx="12188952" cy="6567055"/>
          </a:xfrm>
          <a:prstGeom prst="rect">
            <a:avLst/>
          </a:prstGeom>
        </p:spPr>
      </p:pic>
      <p:sp>
        <p:nvSpPr>
          <p:cNvPr id="5" name="TextBox 4"/>
          <p:cNvSpPr txBox="1"/>
          <p:nvPr/>
        </p:nvSpPr>
        <p:spPr>
          <a:xfrm>
            <a:off x="0" y="3223723"/>
            <a:ext cx="12192000" cy="604911"/>
          </a:xfrm>
          <a:prstGeom prst="rect">
            <a:avLst/>
          </a:prstGeom>
          <a:noFill/>
        </p:spPr>
        <p:txBody>
          <a:bodyPr wrap="none" rtlCol="0">
            <a:noAutofit/>
          </a:bodyPr>
          <a:lstStyle/>
          <a:p>
            <a:pPr algn="ctr">
              <a:spcBef>
                <a:spcPts val="0"/>
              </a:spcBef>
            </a:pPr>
            <a:r>
              <a:rPr lang="en-US" sz="2800" b="1" spc="150" baseline="0" dirty="0">
                <a:solidFill>
                  <a:schemeClr val="bg1"/>
                </a:solidFill>
                <a:latin typeface="+mj-lt"/>
              </a:rPr>
              <a:t>Together…Shaping the Future of Energy</a:t>
            </a:r>
            <a:r>
              <a:rPr lang="en-US" sz="2800" b="0" kern="1200" spc="150" baseline="30000" dirty="0">
                <a:solidFill>
                  <a:schemeClr val="bg1"/>
                </a:solidFill>
                <a:latin typeface="Arial" charset="0"/>
                <a:ea typeface="+mn-ea"/>
                <a:cs typeface="+mn-cs"/>
              </a:rPr>
              <a:t>®</a:t>
            </a:r>
            <a:endParaRPr lang="en-US" sz="2800" b="0" spc="150" baseline="0" dirty="0">
              <a:solidFill>
                <a:schemeClr val="bg1"/>
              </a:solidFill>
              <a:latin typeface="+mn-lt"/>
            </a:endParaRPr>
          </a:p>
        </p:txBody>
      </p:sp>
    </p:spTree>
    <p:extLst>
      <p:ext uri="{BB962C8B-B14F-4D97-AF65-F5344CB8AC3E}">
        <p14:creationId xmlns:p14="http://schemas.microsoft.com/office/powerpoint/2010/main" val="1877443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osing Slide Diversit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69AE35-706A-4560-B5DD-3058B630A07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5" name="TextBox 4"/>
          <p:cNvSpPr txBox="1"/>
          <p:nvPr/>
        </p:nvSpPr>
        <p:spPr>
          <a:xfrm>
            <a:off x="0" y="3223723"/>
            <a:ext cx="12192000" cy="604911"/>
          </a:xfrm>
          <a:prstGeom prst="rect">
            <a:avLst/>
          </a:prstGeom>
          <a:noFill/>
        </p:spPr>
        <p:txBody>
          <a:bodyPr wrap="none" rtlCol="0">
            <a:noAutofit/>
          </a:bodyPr>
          <a:lstStyle/>
          <a:p>
            <a:pPr algn="ctr">
              <a:spcBef>
                <a:spcPts val="0"/>
              </a:spcBef>
            </a:pPr>
            <a:r>
              <a:rPr lang="en-US" sz="2800" b="1" spc="150" baseline="0" dirty="0">
                <a:solidFill>
                  <a:schemeClr val="bg1"/>
                </a:solidFill>
                <a:latin typeface="+mj-lt"/>
              </a:rPr>
              <a:t>Together…Shaping the Future of Energy</a:t>
            </a:r>
            <a:r>
              <a:rPr lang="en-US" sz="2800" b="0" kern="1200" spc="150" baseline="30000" dirty="0">
                <a:solidFill>
                  <a:schemeClr val="bg1"/>
                </a:solidFill>
                <a:latin typeface="Arial" charset="0"/>
                <a:ea typeface="+mn-ea"/>
                <a:cs typeface="+mn-cs"/>
              </a:rPr>
              <a:t>®</a:t>
            </a:r>
            <a:endParaRPr lang="en-US" sz="2800" b="0" spc="150" baseline="0" dirty="0">
              <a:solidFill>
                <a:schemeClr val="bg1"/>
              </a:solidFill>
              <a:latin typeface="+mn-lt"/>
            </a:endParaRPr>
          </a:p>
        </p:txBody>
      </p:sp>
      <p:pic>
        <p:nvPicPr>
          <p:cNvPr id="4" name="Picture 3">
            <a:extLst>
              <a:ext uri="{FF2B5EF4-FFF2-40B4-BE49-F238E27FC236}">
                <a16:creationId xmlns:a16="http://schemas.microsoft.com/office/drawing/2014/main" id="{8836F209-0056-42E3-B38F-5FAA62C15D34}"/>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0" y="5443574"/>
            <a:ext cx="12188952" cy="1232355"/>
          </a:xfrm>
          <a:prstGeom prst="rect">
            <a:avLst/>
          </a:prstGeom>
        </p:spPr>
      </p:pic>
    </p:spTree>
    <p:extLst>
      <p:ext uri="{BB962C8B-B14F-4D97-AF65-F5344CB8AC3E}">
        <p14:creationId xmlns:p14="http://schemas.microsoft.com/office/powerpoint/2010/main" val="2099585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5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3EC10187-5F99-4C76-A9CB-1D435648E155}"/>
              </a:ext>
            </a:extLst>
          </p:cNvPr>
          <p:cNvSpPr>
            <a:spLocks noGrp="1"/>
          </p:cNvSpPr>
          <p:nvPr>
            <p:ph type="title"/>
          </p:nvPr>
        </p:nvSpPr>
        <p:spPr>
          <a:xfrm>
            <a:off x="6368995" y="182563"/>
            <a:ext cx="5339301" cy="1159220"/>
          </a:xfr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0322DE9-A995-49C6-AB11-26EBFBE58EF8}"/>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9284C2FD-77F4-4CA6-B013-4AF023D22F66}"/>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0724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EPRI 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4125A4A-6E7B-4D52-B782-D35971C178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A68A5119-6328-45A2-B788-4D75501A863B}"/>
              </a:ext>
            </a:extLst>
          </p:cNvPr>
          <p:cNvSpPr/>
          <p:nvPr/>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8708"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8707"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9" name="Rectangle 8"/>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8"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25" name="Group 24">
            <a:extLst>
              <a:ext uri="{FF2B5EF4-FFF2-40B4-BE49-F238E27FC236}">
                <a16:creationId xmlns:a16="http://schemas.microsoft.com/office/drawing/2014/main" id="{3915F8B0-B666-42D5-9101-41C9E224E801}"/>
              </a:ext>
            </a:extLst>
          </p:cNvPr>
          <p:cNvGrpSpPr/>
          <p:nvPr/>
        </p:nvGrpSpPr>
        <p:grpSpPr>
          <a:xfrm>
            <a:off x="338624" y="6181725"/>
            <a:ext cx="4435668" cy="542465"/>
            <a:chOff x="338624" y="6181725"/>
            <a:chExt cx="4435668" cy="542465"/>
          </a:xfrm>
        </p:grpSpPr>
        <p:sp>
          <p:nvSpPr>
            <p:cNvPr id="26" name="Text Box 47">
              <a:extLst>
                <a:ext uri="{FF2B5EF4-FFF2-40B4-BE49-F238E27FC236}">
                  <a16:creationId xmlns:a16="http://schemas.microsoft.com/office/drawing/2014/main" id="{8E8588FC-1D76-47C5-B595-0F9502D2BC62}"/>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7" name="TextBox 26">
              <a:hlinkClick r:id="rId3"/>
              <a:extLst>
                <a:ext uri="{FF2B5EF4-FFF2-40B4-BE49-F238E27FC236}">
                  <a16:creationId xmlns:a16="http://schemas.microsoft.com/office/drawing/2014/main" id="{B555F5C0-13E9-4F31-AC9E-6AA423B9AA45}"/>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lumMod val="65000"/>
                    </a:schemeClr>
                  </a:solidFill>
                  <a:latin typeface="Century Gothic" panose="020B0502020202020204" pitchFamily="34" charset="0"/>
                </a:rPr>
                <a:t>www.epri.com</a:t>
              </a:r>
            </a:p>
          </p:txBody>
        </p:sp>
        <p:cxnSp>
          <p:nvCxnSpPr>
            <p:cNvPr id="28" name="Straight Connector 27">
              <a:extLst>
                <a:ext uri="{FF2B5EF4-FFF2-40B4-BE49-F238E27FC236}">
                  <a16:creationId xmlns:a16="http://schemas.microsoft.com/office/drawing/2014/main" id="{23518BE5-5103-47F0-BFFA-88320B777BD5}"/>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4"/>
              <a:extLst>
                <a:ext uri="{FF2B5EF4-FFF2-40B4-BE49-F238E27FC236}">
                  <a16:creationId xmlns:a16="http://schemas.microsoft.com/office/drawing/2014/main" id="{F99B0C38-6987-4402-AC71-C1BDE714DE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0" name="Picture 29">
              <a:hlinkClick r:id="rId6"/>
              <a:extLst>
                <a:ext uri="{FF2B5EF4-FFF2-40B4-BE49-F238E27FC236}">
                  <a16:creationId xmlns:a16="http://schemas.microsoft.com/office/drawing/2014/main" id="{5B7BD5C0-06C6-4AB3-BC4D-383CBA3FC50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1" name="Picture 30">
              <a:hlinkClick r:id="rId8"/>
              <a:extLst>
                <a:ext uri="{FF2B5EF4-FFF2-40B4-BE49-F238E27FC236}">
                  <a16:creationId xmlns:a16="http://schemas.microsoft.com/office/drawing/2014/main" id="{D6A42936-581D-4AE8-8C5D-114B70E95E1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463693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NUC Title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218B94F-AF87-4DF5-917F-68B3B9D7A8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6" name="Rectangle 25">
            <a:extLst>
              <a:ext uri="{FF2B5EF4-FFF2-40B4-BE49-F238E27FC236}">
                <a16:creationId xmlns:a16="http://schemas.microsoft.com/office/drawing/2014/main" id="{B2F6689D-6A8A-4E1B-8998-9AC1E3ECD2C6}"/>
              </a:ext>
            </a:extLst>
          </p:cNvPr>
          <p:cNvSpPr/>
          <p:nvPr/>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5" name="Rectangle 36">
            <a:extLst>
              <a:ext uri="{FF2B5EF4-FFF2-40B4-BE49-F238E27FC236}">
                <a16:creationId xmlns:a16="http://schemas.microsoft.com/office/drawing/2014/main" id="{D7C3314F-86DB-4666-89BC-E224A47AA062}"/>
              </a:ext>
            </a:extLst>
          </p:cNvPr>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6" name="Rectangle 35">
            <a:extLst>
              <a:ext uri="{FF2B5EF4-FFF2-40B4-BE49-F238E27FC236}">
                <a16:creationId xmlns:a16="http://schemas.microsoft.com/office/drawing/2014/main" id="{B4AEFD5D-4F01-4FFD-A6FA-B1A213C90EFF}"/>
              </a:ext>
            </a:extLst>
          </p:cNvPr>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17" name="Rectangle 16">
            <a:extLst>
              <a:ext uri="{FF2B5EF4-FFF2-40B4-BE49-F238E27FC236}">
                <a16:creationId xmlns:a16="http://schemas.microsoft.com/office/drawing/2014/main" id="{9596A093-57F4-4FA6-BBBD-EA76DC5F2277}"/>
              </a:ext>
            </a:extLst>
          </p:cNvPr>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8" name="Text Placeholder 7">
            <a:extLst>
              <a:ext uri="{FF2B5EF4-FFF2-40B4-BE49-F238E27FC236}">
                <a16:creationId xmlns:a16="http://schemas.microsoft.com/office/drawing/2014/main" id="{5F750E21-1D49-4E10-827D-200B25629710}"/>
              </a:ext>
            </a:extLst>
          </p:cNvPr>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19" name="Group 18">
            <a:extLst>
              <a:ext uri="{FF2B5EF4-FFF2-40B4-BE49-F238E27FC236}">
                <a16:creationId xmlns:a16="http://schemas.microsoft.com/office/drawing/2014/main" id="{07453110-6C0E-44E4-ACB1-022FA42D6846}"/>
              </a:ext>
            </a:extLst>
          </p:cNvPr>
          <p:cNvGrpSpPr/>
          <p:nvPr/>
        </p:nvGrpSpPr>
        <p:grpSpPr>
          <a:xfrm>
            <a:off x="338624" y="6181725"/>
            <a:ext cx="4435668" cy="542465"/>
            <a:chOff x="338624" y="6181725"/>
            <a:chExt cx="4435668" cy="542465"/>
          </a:xfrm>
        </p:grpSpPr>
        <p:sp>
          <p:nvSpPr>
            <p:cNvPr id="20" name="Text Box 47">
              <a:extLst>
                <a:ext uri="{FF2B5EF4-FFF2-40B4-BE49-F238E27FC236}">
                  <a16:creationId xmlns:a16="http://schemas.microsoft.com/office/drawing/2014/main" id="{4CC1F13D-4ED5-414F-B47A-3BB58384C68C}"/>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1" name="TextBox 20">
              <a:hlinkClick r:id="rId3"/>
              <a:extLst>
                <a:ext uri="{FF2B5EF4-FFF2-40B4-BE49-F238E27FC236}">
                  <a16:creationId xmlns:a16="http://schemas.microsoft.com/office/drawing/2014/main" id="{55C77DAA-8736-45B7-8579-3F371B2BE0BF}"/>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lumMod val="65000"/>
                    </a:schemeClr>
                  </a:solidFill>
                  <a:latin typeface="Century Gothic" panose="020B0502020202020204" pitchFamily="34" charset="0"/>
                </a:rPr>
                <a:t>www.epri.com</a:t>
              </a:r>
            </a:p>
          </p:txBody>
        </p:sp>
        <p:cxnSp>
          <p:nvCxnSpPr>
            <p:cNvPr id="22" name="Straight Connector 21">
              <a:extLst>
                <a:ext uri="{FF2B5EF4-FFF2-40B4-BE49-F238E27FC236}">
                  <a16:creationId xmlns:a16="http://schemas.microsoft.com/office/drawing/2014/main" id="{D494A2CC-906D-4738-8D19-75CF39B5EFE9}"/>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3" name="Picture 22">
              <a:hlinkClick r:id="rId4"/>
              <a:extLst>
                <a:ext uri="{FF2B5EF4-FFF2-40B4-BE49-F238E27FC236}">
                  <a16:creationId xmlns:a16="http://schemas.microsoft.com/office/drawing/2014/main" id="{6ED68CC2-1290-418C-A3D8-BF4003C7E2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24" name="Picture 23">
              <a:hlinkClick r:id="rId6"/>
              <a:extLst>
                <a:ext uri="{FF2B5EF4-FFF2-40B4-BE49-F238E27FC236}">
                  <a16:creationId xmlns:a16="http://schemas.microsoft.com/office/drawing/2014/main" id="{426FC693-794E-4D5A-859E-E566063163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5" name="Picture 24">
              <a:hlinkClick r:id="rId8"/>
              <a:extLst>
                <a:ext uri="{FF2B5EF4-FFF2-40B4-BE49-F238E27FC236}">
                  <a16:creationId xmlns:a16="http://schemas.microsoft.com/office/drawing/2014/main" id="{9CB44A66-913A-4906-AF8C-CAF624948AF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33903569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E&amp;SES Title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B199534-F376-4046-B2A5-0DABF23BCF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5" name="Rectangle 24">
            <a:extLst>
              <a:ext uri="{FF2B5EF4-FFF2-40B4-BE49-F238E27FC236}">
                <a16:creationId xmlns:a16="http://schemas.microsoft.com/office/drawing/2014/main" id="{9CA10209-2556-4E88-9C53-C82BB561D360}"/>
              </a:ext>
            </a:extLst>
          </p:cNvPr>
          <p:cNvSpPr/>
          <p:nvPr/>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5" name="Rectangle 36">
            <a:extLst>
              <a:ext uri="{FF2B5EF4-FFF2-40B4-BE49-F238E27FC236}">
                <a16:creationId xmlns:a16="http://schemas.microsoft.com/office/drawing/2014/main" id="{5A65CD8C-571F-4F13-9ACD-388A95F9C39D}"/>
              </a:ext>
            </a:extLst>
          </p:cNvPr>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6" name="Rectangle 35">
            <a:extLst>
              <a:ext uri="{FF2B5EF4-FFF2-40B4-BE49-F238E27FC236}">
                <a16:creationId xmlns:a16="http://schemas.microsoft.com/office/drawing/2014/main" id="{70D9540F-8676-4DC9-9AD0-53E2E447A60B}"/>
              </a:ext>
            </a:extLst>
          </p:cNvPr>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17" name="Rectangle 16">
            <a:extLst>
              <a:ext uri="{FF2B5EF4-FFF2-40B4-BE49-F238E27FC236}">
                <a16:creationId xmlns:a16="http://schemas.microsoft.com/office/drawing/2014/main" id="{45335DD4-CF31-4226-B0ED-6AC0861CE7F3}"/>
              </a:ext>
            </a:extLst>
          </p:cNvPr>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8" name="Text Placeholder 7">
            <a:extLst>
              <a:ext uri="{FF2B5EF4-FFF2-40B4-BE49-F238E27FC236}">
                <a16:creationId xmlns:a16="http://schemas.microsoft.com/office/drawing/2014/main" id="{81B1AA5F-8799-4148-ADE4-03B6015AF9B8}"/>
              </a:ext>
            </a:extLst>
          </p:cNvPr>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19" name="Group 18">
            <a:extLst>
              <a:ext uri="{FF2B5EF4-FFF2-40B4-BE49-F238E27FC236}">
                <a16:creationId xmlns:a16="http://schemas.microsoft.com/office/drawing/2014/main" id="{0387B37E-24DE-41FE-88B8-CB71C413E485}"/>
              </a:ext>
            </a:extLst>
          </p:cNvPr>
          <p:cNvGrpSpPr/>
          <p:nvPr/>
        </p:nvGrpSpPr>
        <p:grpSpPr>
          <a:xfrm>
            <a:off x="338624" y="6181725"/>
            <a:ext cx="4435668" cy="542465"/>
            <a:chOff x="338624" y="6181725"/>
            <a:chExt cx="4435668" cy="542465"/>
          </a:xfrm>
        </p:grpSpPr>
        <p:sp>
          <p:nvSpPr>
            <p:cNvPr id="20" name="Text Box 47">
              <a:extLst>
                <a:ext uri="{FF2B5EF4-FFF2-40B4-BE49-F238E27FC236}">
                  <a16:creationId xmlns:a16="http://schemas.microsoft.com/office/drawing/2014/main" id="{F57861ED-D104-4B83-9E17-35CF65C933CB}"/>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1" name="TextBox 20">
              <a:hlinkClick r:id="rId3"/>
              <a:extLst>
                <a:ext uri="{FF2B5EF4-FFF2-40B4-BE49-F238E27FC236}">
                  <a16:creationId xmlns:a16="http://schemas.microsoft.com/office/drawing/2014/main" id="{C7DB855C-420B-4B9F-9C3D-E931FD2DF19C}"/>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lumMod val="65000"/>
                    </a:schemeClr>
                  </a:solidFill>
                  <a:latin typeface="Century Gothic" panose="020B0502020202020204" pitchFamily="34" charset="0"/>
                </a:rPr>
                <a:t>www.epri.com</a:t>
              </a:r>
            </a:p>
          </p:txBody>
        </p:sp>
        <p:cxnSp>
          <p:nvCxnSpPr>
            <p:cNvPr id="22" name="Straight Connector 21">
              <a:extLst>
                <a:ext uri="{FF2B5EF4-FFF2-40B4-BE49-F238E27FC236}">
                  <a16:creationId xmlns:a16="http://schemas.microsoft.com/office/drawing/2014/main" id="{89B135E8-388C-476B-82E7-3A3F166F4770}"/>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3" name="Picture 22">
              <a:hlinkClick r:id="rId4"/>
              <a:extLst>
                <a:ext uri="{FF2B5EF4-FFF2-40B4-BE49-F238E27FC236}">
                  <a16:creationId xmlns:a16="http://schemas.microsoft.com/office/drawing/2014/main" id="{E266B037-1BAF-478E-B5C5-9813F14BC6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24" name="Picture 23">
              <a:hlinkClick r:id="rId6"/>
              <a:extLst>
                <a:ext uri="{FF2B5EF4-FFF2-40B4-BE49-F238E27FC236}">
                  <a16:creationId xmlns:a16="http://schemas.microsoft.com/office/drawing/2014/main" id="{199E82FE-B4CC-442B-87B2-8AA034F45E8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6" name="Picture 25">
              <a:hlinkClick r:id="rId8"/>
              <a:extLst>
                <a:ext uri="{FF2B5EF4-FFF2-40B4-BE49-F238E27FC236}">
                  <a16:creationId xmlns:a16="http://schemas.microsoft.com/office/drawing/2014/main" id="{6FDA0DCD-8F49-4EC3-BAB9-28F0A9A0AAF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1397586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 Title Slid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933846D-8286-4C4F-9E84-0166B3B6F0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5B49EC80-CE18-49D5-9DBD-93A4A1A9B1D5}"/>
              </a:ext>
            </a:extLst>
          </p:cNvPr>
          <p:cNvSpPr/>
          <p:nvPr/>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5" name="Rectangle 36">
            <a:extLst>
              <a:ext uri="{FF2B5EF4-FFF2-40B4-BE49-F238E27FC236}">
                <a16:creationId xmlns:a16="http://schemas.microsoft.com/office/drawing/2014/main" id="{336A74C0-A223-46BC-950A-5C256B933095}"/>
              </a:ext>
            </a:extLst>
          </p:cNvPr>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6" name="Rectangle 35">
            <a:extLst>
              <a:ext uri="{FF2B5EF4-FFF2-40B4-BE49-F238E27FC236}">
                <a16:creationId xmlns:a16="http://schemas.microsoft.com/office/drawing/2014/main" id="{73DAF180-15A4-4BE3-B0CC-48CBC7F9C9E0}"/>
              </a:ext>
            </a:extLst>
          </p:cNvPr>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17" name="Rectangle 16">
            <a:extLst>
              <a:ext uri="{FF2B5EF4-FFF2-40B4-BE49-F238E27FC236}">
                <a16:creationId xmlns:a16="http://schemas.microsoft.com/office/drawing/2014/main" id="{00003823-90A6-477A-AC03-4669EEFDD197}"/>
              </a:ext>
            </a:extLst>
          </p:cNvPr>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8" name="Text Placeholder 7">
            <a:extLst>
              <a:ext uri="{FF2B5EF4-FFF2-40B4-BE49-F238E27FC236}">
                <a16:creationId xmlns:a16="http://schemas.microsoft.com/office/drawing/2014/main" id="{8C726F29-9B81-4284-BEAB-1D2A0A773AB9}"/>
              </a:ext>
            </a:extLst>
          </p:cNvPr>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19" name="Group 18">
            <a:extLst>
              <a:ext uri="{FF2B5EF4-FFF2-40B4-BE49-F238E27FC236}">
                <a16:creationId xmlns:a16="http://schemas.microsoft.com/office/drawing/2014/main" id="{260935A5-5331-4D5C-B8B2-E787D14F37CD}"/>
              </a:ext>
            </a:extLst>
          </p:cNvPr>
          <p:cNvGrpSpPr/>
          <p:nvPr/>
        </p:nvGrpSpPr>
        <p:grpSpPr>
          <a:xfrm>
            <a:off x="338624" y="6181725"/>
            <a:ext cx="4435668" cy="542465"/>
            <a:chOff x="338624" y="6181725"/>
            <a:chExt cx="4435668" cy="542465"/>
          </a:xfrm>
        </p:grpSpPr>
        <p:sp>
          <p:nvSpPr>
            <p:cNvPr id="20" name="Text Box 47">
              <a:extLst>
                <a:ext uri="{FF2B5EF4-FFF2-40B4-BE49-F238E27FC236}">
                  <a16:creationId xmlns:a16="http://schemas.microsoft.com/office/drawing/2014/main" id="{1543F947-2CD5-4999-91AD-575B7FBF6950}"/>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1" name="TextBox 20">
              <a:hlinkClick r:id="rId3"/>
              <a:extLst>
                <a:ext uri="{FF2B5EF4-FFF2-40B4-BE49-F238E27FC236}">
                  <a16:creationId xmlns:a16="http://schemas.microsoft.com/office/drawing/2014/main" id="{B5472040-DAF7-49EE-98F1-32B31821D271}"/>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lumMod val="65000"/>
                    </a:schemeClr>
                  </a:solidFill>
                  <a:latin typeface="Century Gothic" panose="020B0502020202020204" pitchFamily="34" charset="0"/>
                </a:rPr>
                <a:t>www.epri.com</a:t>
              </a:r>
            </a:p>
          </p:txBody>
        </p:sp>
        <p:cxnSp>
          <p:nvCxnSpPr>
            <p:cNvPr id="22" name="Straight Connector 21">
              <a:extLst>
                <a:ext uri="{FF2B5EF4-FFF2-40B4-BE49-F238E27FC236}">
                  <a16:creationId xmlns:a16="http://schemas.microsoft.com/office/drawing/2014/main" id="{FAF9D9D9-25D6-4B21-98BD-03C1BCC4484B}"/>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4" name="Picture 23">
              <a:hlinkClick r:id="rId4"/>
              <a:extLst>
                <a:ext uri="{FF2B5EF4-FFF2-40B4-BE49-F238E27FC236}">
                  <a16:creationId xmlns:a16="http://schemas.microsoft.com/office/drawing/2014/main" id="{0FD9CB8F-F626-433E-B0F9-62CFB72544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26" name="Picture 25">
              <a:hlinkClick r:id="rId6"/>
              <a:extLst>
                <a:ext uri="{FF2B5EF4-FFF2-40B4-BE49-F238E27FC236}">
                  <a16:creationId xmlns:a16="http://schemas.microsoft.com/office/drawing/2014/main" id="{11CD34C3-0F8A-49C9-B966-3B44522D39E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7" name="Picture 26">
              <a:hlinkClick r:id="rId8"/>
              <a:extLst>
                <a:ext uri="{FF2B5EF4-FFF2-40B4-BE49-F238E27FC236}">
                  <a16:creationId xmlns:a16="http://schemas.microsoft.com/office/drawing/2014/main" id="{2E7D2D06-4352-44B1-A75A-F5B807921D3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95851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amp;SES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C31F06-3E89-4DC2-BB45-7EE9A7B32C9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32" name="Rectangle 31"/>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5" name="Group 24">
            <a:extLst>
              <a:ext uri="{FF2B5EF4-FFF2-40B4-BE49-F238E27FC236}">
                <a16:creationId xmlns:a16="http://schemas.microsoft.com/office/drawing/2014/main" id="{F6A2914A-AAC4-4409-9DC2-C181488DA4B3}"/>
              </a:ext>
            </a:extLst>
          </p:cNvPr>
          <p:cNvGrpSpPr/>
          <p:nvPr/>
        </p:nvGrpSpPr>
        <p:grpSpPr>
          <a:xfrm>
            <a:off x="338624" y="6181725"/>
            <a:ext cx="4461316" cy="542465"/>
            <a:chOff x="338624" y="6181725"/>
            <a:chExt cx="4461316" cy="542465"/>
          </a:xfrm>
        </p:grpSpPr>
        <p:sp>
          <p:nvSpPr>
            <p:cNvPr id="29" name="Text Box 47">
              <a:extLst>
                <a:ext uri="{FF2B5EF4-FFF2-40B4-BE49-F238E27FC236}">
                  <a16:creationId xmlns:a16="http://schemas.microsoft.com/office/drawing/2014/main" id="{2AD0D039-F165-4672-8A4D-636C8A4722C6}"/>
                </a:ext>
              </a:extLst>
            </p:cNvPr>
            <p:cNvSpPr txBox="1">
              <a:spLocks noChangeArrowheads="1"/>
            </p:cNvSpPr>
            <p:nvPr/>
          </p:nvSpPr>
          <p:spPr bwMode="auto">
            <a:xfrm>
              <a:off x="1886962" y="6505633"/>
              <a:ext cx="2912978"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2026 Electric Power Research Institute, Inc. All rights reserved.</a:t>
              </a:r>
            </a:p>
          </p:txBody>
        </p:sp>
        <p:sp>
          <p:nvSpPr>
            <p:cNvPr id="33" name="TextBox 32">
              <a:hlinkClick r:id="rId3"/>
              <a:extLst>
                <a:ext uri="{FF2B5EF4-FFF2-40B4-BE49-F238E27FC236}">
                  <a16:creationId xmlns:a16="http://schemas.microsoft.com/office/drawing/2014/main" id="{21A3DC88-FB53-4B30-8657-1F27078A853D}"/>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35" name="Straight Connector 34">
              <a:extLst>
                <a:ext uri="{FF2B5EF4-FFF2-40B4-BE49-F238E27FC236}">
                  <a16:creationId xmlns:a16="http://schemas.microsoft.com/office/drawing/2014/main" id="{36D96DFB-D8B4-401B-BD76-D4FAB2779AC3}"/>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6" name="Picture 35">
              <a:hlinkClick r:id="rId4"/>
              <a:extLst>
                <a:ext uri="{FF2B5EF4-FFF2-40B4-BE49-F238E27FC236}">
                  <a16:creationId xmlns:a16="http://schemas.microsoft.com/office/drawing/2014/main" id="{6146E3C0-C099-4B35-AB14-7B6C4FAFEE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7" name="Picture 36">
              <a:hlinkClick r:id="rId6"/>
              <a:extLst>
                <a:ext uri="{FF2B5EF4-FFF2-40B4-BE49-F238E27FC236}">
                  <a16:creationId xmlns:a16="http://schemas.microsoft.com/office/drawing/2014/main" id="{0F94D77D-2453-4542-AFC0-11CA186E812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8" name="Picture 37">
              <a:hlinkClick r:id="rId8"/>
              <a:extLst>
                <a:ext uri="{FF2B5EF4-FFF2-40B4-BE49-F238E27FC236}">
                  <a16:creationId xmlns:a16="http://schemas.microsoft.com/office/drawing/2014/main" id="{87C10504-8C10-4A69-A247-764C0BB9FCB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006912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G&amp;LCR Title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35804657-5855-4902-9A2C-CCCB0130A1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5" name="Rectangle 24">
            <a:extLst>
              <a:ext uri="{FF2B5EF4-FFF2-40B4-BE49-F238E27FC236}">
                <a16:creationId xmlns:a16="http://schemas.microsoft.com/office/drawing/2014/main" id="{907981A0-E568-4019-80B5-520E03DD0A35}"/>
              </a:ext>
            </a:extLst>
          </p:cNvPr>
          <p:cNvSpPr/>
          <p:nvPr/>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5" name="Rectangle 36">
            <a:extLst>
              <a:ext uri="{FF2B5EF4-FFF2-40B4-BE49-F238E27FC236}">
                <a16:creationId xmlns:a16="http://schemas.microsoft.com/office/drawing/2014/main" id="{0E5FCFF2-B598-4D15-976B-D888841FBD6A}"/>
              </a:ext>
            </a:extLst>
          </p:cNvPr>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6" name="Rectangle 35">
            <a:extLst>
              <a:ext uri="{FF2B5EF4-FFF2-40B4-BE49-F238E27FC236}">
                <a16:creationId xmlns:a16="http://schemas.microsoft.com/office/drawing/2014/main" id="{643D994C-FBFD-4CDC-AE44-B05123BF6BE8}"/>
              </a:ext>
            </a:extLst>
          </p:cNvPr>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17" name="Rectangle 16">
            <a:extLst>
              <a:ext uri="{FF2B5EF4-FFF2-40B4-BE49-F238E27FC236}">
                <a16:creationId xmlns:a16="http://schemas.microsoft.com/office/drawing/2014/main" id="{C2417D22-7836-4487-85F1-3016BE1064FF}"/>
              </a:ext>
            </a:extLst>
          </p:cNvPr>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8" name="Text Placeholder 7">
            <a:extLst>
              <a:ext uri="{FF2B5EF4-FFF2-40B4-BE49-F238E27FC236}">
                <a16:creationId xmlns:a16="http://schemas.microsoft.com/office/drawing/2014/main" id="{C2AA1D4D-8510-4AD9-8488-C60E3C249D83}"/>
              </a:ext>
            </a:extLst>
          </p:cNvPr>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19" name="Group 18">
            <a:extLst>
              <a:ext uri="{FF2B5EF4-FFF2-40B4-BE49-F238E27FC236}">
                <a16:creationId xmlns:a16="http://schemas.microsoft.com/office/drawing/2014/main" id="{0A4CB0F9-2B3B-4498-A401-385B85C289B4}"/>
              </a:ext>
            </a:extLst>
          </p:cNvPr>
          <p:cNvGrpSpPr/>
          <p:nvPr/>
        </p:nvGrpSpPr>
        <p:grpSpPr>
          <a:xfrm>
            <a:off x="338624" y="6181725"/>
            <a:ext cx="4435668" cy="542465"/>
            <a:chOff x="338624" y="6181725"/>
            <a:chExt cx="4435668" cy="542465"/>
          </a:xfrm>
        </p:grpSpPr>
        <p:sp>
          <p:nvSpPr>
            <p:cNvPr id="20" name="Text Box 47">
              <a:extLst>
                <a:ext uri="{FF2B5EF4-FFF2-40B4-BE49-F238E27FC236}">
                  <a16:creationId xmlns:a16="http://schemas.microsoft.com/office/drawing/2014/main" id="{F01B1046-0558-4D79-8DE8-F0CE2BE4AD44}"/>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1" name="TextBox 20">
              <a:hlinkClick r:id="rId3"/>
              <a:extLst>
                <a:ext uri="{FF2B5EF4-FFF2-40B4-BE49-F238E27FC236}">
                  <a16:creationId xmlns:a16="http://schemas.microsoft.com/office/drawing/2014/main" id="{A8CE954D-BB6A-4798-AA35-CAF9B0D557A1}"/>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lumMod val="65000"/>
                    </a:schemeClr>
                  </a:solidFill>
                  <a:latin typeface="Century Gothic" panose="020B0502020202020204" pitchFamily="34" charset="0"/>
                </a:rPr>
                <a:t>www.epri.com</a:t>
              </a:r>
            </a:p>
          </p:txBody>
        </p:sp>
        <p:cxnSp>
          <p:nvCxnSpPr>
            <p:cNvPr id="22" name="Straight Connector 21">
              <a:extLst>
                <a:ext uri="{FF2B5EF4-FFF2-40B4-BE49-F238E27FC236}">
                  <a16:creationId xmlns:a16="http://schemas.microsoft.com/office/drawing/2014/main" id="{5D9FAF62-DBCD-4B7D-B617-AF7627633546}"/>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3" name="Picture 22">
              <a:hlinkClick r:id="rId4"/>
              <a:extLst>
                <a:ext uri="{FF2B5EF4-FFF2-40B4-BE49-F238E27FC236}">
                  <a16:creationId xmlns:a16="http://schemas.microsoft.com/office/drawing/2014/main" id="{496FB102-C04A-43BC-918E-48AECF8B53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24" name="Picture 23">
              <a:hlinkClick r:id="rId6"/>
              <a:extLst>
                <a:ext uri="{FF2B5EF4-FFF2-40B4-BE49-F238E27FC236}">
                  <a16:creationId xmlns:a16="http://schemas.microsoft.com/office/drawing/2014/main" id="{D350FCD0-BAB5-458B-B471-3BE1BB13151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6" name="Picture 25">
              <a:hlinkClick r:id="rId8"/>
              <a:extLst>
                <a:ext uri="{FF2B5EF4-FFF2-40B4-BE49-F238E27FC236}">
                  <a16:creationId xmlns:a16="http://schemas.microsoft.com/office/drawing/2014/main" id="{F194F28A-A69B-4A95-86BC-0E4BA0B7F06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3850243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IG&amp;ES 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4CC8DE4-AF4E-4926-8A8A-ACA8602B6B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7D7CEC4A-62D0-4F81-8EB9-510F6BCC9B07}"/>
              </a:ext>
            </a:extLst>
          </p:cNvPr>
          <p:cNvSpPr/>
          <p:nvPr/>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5" name="Rectangle 36">
            <a:extLst>
              <a:ext uri="{FF2B5EF4-FFF2-40B4-BE49-F238E27FC236}">
                <a16:creationId xmlns:a16="http://schemas.microsoft.com/office/drawing/2014/main" id="{32EE8C4C-C80D-4B67-BD1A-BD165CCB6409}"/>
              </a:ext>
            </a:extLst>
          </p:cNvPr>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6" name="Rectangle 35">
            <a:extLst>
              <a:ext uri="{FF2B5EF4-FFF2-40B4-BE49-F238E27FC236}">
                <a16:creationId xmlns:a16="http://schemas.microsoft.com/office/drawing/2014/main" id="{028DD312-2F6A-4EFA-B517-A90F9D98A84D}"/>
              </a:ext>
            </a:extLst>
          </p:cNvPr>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17" name="Rectangle 16">
            <a:extLst>
              <a:ext uri="{FF2B5EF4-FFF2-40B4-BE49-F238E27FC236}">
                <a16:creationId xmlns:a16="http://schemas.microsoft.com/office/drawing/2014/main" id="{D4CCBEA7-FFA3-48B4-8EDC-17A88D1D00F7}"/>
              </a:ext>
            </a:extLst>
          </p:cNvPr>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8" name="Text Placeholder 7">
            <a:extLst>
              <a:ext uri="{FF2B5EF4-FFF2-40B4-BE49-F238E27FC236}">
                <a16:creationId xmlns:a16="http://schemas.microsoft.com/office/drawing/2014/main" id="{21F3C579-E00F-418A-9330-C831D8927FAA}"/>
              </a:ext>
            </a:extLst>
          </p:cNvPr>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19" name="Group 18">
            <a:extLst>
              <a:ext uri="{FF2B5EF4-FFF2-40B4-BE49-F238E27FC236}">
                <a16:creationId xmlns:a16="http://schemas.microsoft.com/office/drawing/2014/main" id="{481FAFA1-7ACA-406D-A5A4-14571839DA03}"/>
              </a:ext>
            </a:extLst>
          </p:cNvPr>
          <p:cNvGrpSpPr/>
          <p:nvPr/>
        </p:nvGrpSpPr>
        <p:grpSpPr>
          <a:xfrm>
            <a:off x="338624" y="6181725"/>
            <a:ext cx="4435668" cy="542465"/>
            <a:chOff x="338624" y="6181725"/>
            <a:chExt cx="4435668" cy="542465"/>
          </a:xfrm>
        </p:grpSpPr>
        <p:sp>
          <p:nvSpPr>
            <p:cNvPr id="20" name="Text Box 47">
              <a:extLst>
                <a:ext uri="{FF2B5EF4-FFF2-40B4-BE49-F238E27FC236}">
                  <a16:creationId xmlns:a16="http://schemas.microsoft.com/office/drawing/2014/main" id="{EF16550A-D1E6-4BC3-9BCC-3A1D120CCB3C}"/>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3" name="TextBox 22">
              <a:hlinkClick r:id="rId3"/>
              <a:extLst>
                <a:ext uri="{FF2B5EF4-FFF2-40B4-BE49-F238E27FC236}">
                  <a16:creationId xmlns:a16="http://schemas.microsoft.com/office/drawing/2014/main" id="{C595DB9E-CA56-42CA-AE58-9274DC0531B3}"/>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lumMod val="65000"/>
                    </a:schemeClr>
                  </a:solidFill>
                  <a:latin typeface="Century Gothic" panose="020B0502020202020204" pitchFamily="34" charset="0"/>
                </a:rPr>
                <a:t>www.epri.com</a:t>
              </a:r>
            </a:p>
          </p:txBody>
        </p:sp>
        <p:cxnSp>
          <p:nvCxnSpPr>
            <p:cNvPr id="25" name="Straight Connector 24">
              <a:extLst>
                <a:ext uri="{FF2B5EF4-FFF2-40B4-BE49-F238E27FC236}">
                  <a16:creationId xmlns:a16="http://schemas.microsoft.com/office/drawing/2014/main" id="{ADA2057E-6BF0-4EAC-ABDB-897E79004048}"/>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6" name="Picture 25">
              <a:hlinkClick r:id="rId4"/>
              <a:extLst>
                <a:ext uri="{FF2B5EF4-FFF2-40B4-BE49-F238E27FC236}">
                  <a16:creationId xmlns:a16="http://schemas.microsoft.com/office/drawing/2014/main" id="{64E8E63B-8523-425C-A378-4CD1C302AC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5" name="Picture 34">
              <a:hlinkClick r:id="rId6"/>
              <a:extLst>
                <a:ext uri="{FF2B5EF4-FFF2-40B4-BE49-F238E27FC236}">
                  <a16:creationId xmlns:a16="http://schemas.microsoft.com/office/drawing/2014/main" id="{6FC5D2A2-1EC4-457A-A219-1E5D9F5D37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6" name="Picture 35">
              <a:hlinkClick r:id="rId8"/>
              <a:extLst>
                <a:ext uri="{FF2B5EF4-FFF2-40B4-BE49-F238E27FC236}">
                  <a16:creationId xmlns:a16="http://schemas.microsoft.com/office/drawing/2014/main" id="{6B33448B-151A-44CF-B915-3A912E89094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3372061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amp;DI Title Slid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A818C76-D027-4782-BF0E-E69C3B82557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20F6FA96-C33B-41E3-9BCE-272050322CF1}"/>
              </a:ext>
            </a:extLst>
          </p:cNvPr>
          <p:cNvSpPr/>
          <p:nvPr/>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5" name="Rectangle 36">
            <a:extLst>
              <a:ext uri="{FF2B5EF4-FFF2-40B4-BE49-F238E27FC236}">
                <a16:creationId xmlns:a16="http://schemas.microsoft.com/office/drawing/2014/main" id="{1B721F3F-4625-455B-9BF8-379B0FBB2191}"/>
              </a:ext>
            </a:extLst>
          </p:cNvPr>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6" name="Rectangle 35">
            <a:extLst>
              <a:ext uri="{FF2B5EF4-FFF2-40B4-BE49-F238E27FC236}">
                <a16:creationId xmlns:a16="http://schemas.microsoft.com/office/drawing/2014/main" id="{A3505772-57DB-47F7-A86A-9C8E42CBB514}"/>
              </a:ext>
            </a:extLst>
          </p:cNvPr>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17" name="Rectangle 16">
            <a:extLst>
              <a:ext uri="{FF2B5EF4-FFF2-40B4-BE49-F238E27FC236}">
                <a16:creationId xmlns:a16="http://schemas.microsoft.com/office/drawing/2014/main" id="{B4DD65E5-73E9-492A-8F6A-E73EDF3A5689}"/>
              </a:ext>
            </a:extLst>
          </p:cNvPr>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8" name="Text Placeholder 7">
            <a:extLst>
              <a:ext uri="{FF2B5EF4-FFF2-40B4-BE49-F238E27FC236}">
                <a16:creationId xmlns:a16="http://schemas.microsoft.com/office/drawing/2014/main" id="{D009A0C7-50B8-4E2C-8CEC-4F38326727FB}"/>
              </a:ext>
            </a:extLst>
          </p:cNvPr>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19" name="Group 18">
            <a:extLst>
              <a:ext uri="{FF2B5EF4-FFF2-40B4-BE49-F238E27FC236}">
                <a16:creationId xmlns:a16="http://schemas.microsoft.com/office/drawing/2014/main" id="{6BC21AE3-D63A-4866-B7ED-158938FE5E04}"/>
              </a:ext>
            </a:extLst>
          </p:cNvPr>
          <p:cNvGrpSpPr/>
          <p:nvPr/>
        </p:nvGrpSpPr>
        <p:grpSpPr>
          <a:xfrm>
            <a:off x="338624" y="6181725"/>
            <a:ext cx="4435668" cy="542465"/>
            <a:chOff x="338624" y="6181725"/>
            <a:chExt cx="4435668" cy="542465"/>
          </a:xfrm>
        </p:grpSpPr>
        <p:sp>
          <p:nvSpPr>
            <p:cNvPr id="20" name="Text Box 47">
              <a:extLst>
                <a:ext uri="{FF2B5EF4-FFF2-40B4-BE49-F238E27FC236}">
                  <a16:creationId xmlns:a16="http://schemas.microsoft.com/office/drawing/2014/main" id="{EE32298B-4ED0-460E-B694-77BD2BCDE0A2}"/>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1" name="TextBox 20">
              <a:hlinkClick r:id="rId3"/>
              <a:extLst>
                <a:ext uri="{FF2B5EF4-FFF2-40B4-BE49-F238E27FC236}">
                  <a16:creationId xmlns:a16="http://schemas.microsoft.com/office/drawing/2014/main" id="{416983F7-33E8-4C89-B536-0444301A0342}"/>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lumMod val="65000"/>
                    </a:schemeClr>
                  </a:solidFill>
                  <a:latin typeface="Century Gothic" panose="020B0502020202020204" pitchFamily="34" charset="0"/>
                </a:rPr>
                <a:t>www.epri.com</a:t>
              </a:r>
            </a:p>
          </p:txBody>
        </p:sp>
        <p:cxnSp>
          <p:nvCxnSpPr>
            <p:cNvPr id="22" name="Straight Connector 21">
              <a:extLst>
                <a:ext uri="{FF2B5EF4-FFF2-40B4-BE49-F238E27FC236}">
                  <a16:creationId xmlns:a16="http://schemas.microsoft.com/office/drawing/2014/main" id="{3149A679-AC02-4361-94DA-EDF8A2DE2876}"/>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4" name="Picture 23">
              <a:hlinkClick r:id="rId4"/>
              <a:extLst>
                <a:ext uri="{FF2B5EF4-FFF2-40B4-BE49-F238E27FC236}">
                  <a16:creationId xmlns:a16="http://schemas.microsoft.com/office/drawing/2014/main" id="{72CA7F54-B2E6-4D34-83A5-9D11835C50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26" name="Picture 25">
              <a:hlinkClick r:id="rId6"/>
              <a:extLst>
                <a:ext uri="{FF2B5EF4-FFF2-40B4-BE49-F238E27FC236}">
                  <a16:creationId xmlns:a16="http://schemas.microsoft.com/office/drawing/2014/main" id="{3CD3E72F-EEF5-42BA-8DFE-F2111B946C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7" name="Picture 26">
              <a:hlinkClick r:id="rId8"/>
              <a:extLst>
                <a:ext uri="{FF2B5EF4-FFF2-40B4-BE49-F238E27FC236}">
                  <a16:creationId xmlns:a16="http://schemas.microsoft.com/office/drawing/2014/main" id="{9123B563-BEFC-4447-8048-E66367BFBDF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710490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5261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48463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5075604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Only with Highl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E03F-F02F-4FA3-91CB-67CB140953AE}"/>
              </a:ext>
            </a:extLst>
          </p:cNvPr>
          <p:cNvSpPr>
            <a:spLocks noGrp="1"/>
          </p:cNvSpPr>
          <p:nvPr>
            <p:ph type="title"/>
          </p:nvPr>
        </p:nvSpPr>
        <p:spPr>
          <a:xfrm>
            <a:off x="365760" y="182563"/>
            <a:ext cx="11430000" cy="731520"/>
          </a:xfrm>
        </p:spPr>
        <p:txBody>
          <a:bodyPr/>
          <a:lstStyle/>
          <a:p>
            <a:r>
              <a:rPr lang="en-US"/>
              <a:t>Click to edit Master title style</a:t>
            </a:r>
          </a:p>
        </p:txBody>
      </p:sp>
      <p:sp>
        <p:nvSpPr>
          <p:cNvPr id="5" name="Text Placeholder 4">
            <a:extLst>
              <a:ext uri="{FF2B5EF4-FFF2-40B4-BE49-F238E27FC236}">
                <a16:creationId xmlns:a16="http://schemas.microsoft.com/office/drawing/2014/main" id="{527D7085-5105-4024-BD3C-F69FB71287EC}"/>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2280702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3690012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3662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Columns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484632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005840"/>
            <a:ext cx="5577840" cy="484632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A406BC8-8ED2-4FB9-9CC1-C26081116C72}"/>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4123979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normAutofit/>
          </a:bodyPr>
          <a:lstStyle>
            <a:lvl1pPr marL="0" indent="0">
              <a:buNone/>
              <a:defRPr sz="24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1737360"/>
            <a:ext cx="5577840" cy="466344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005840"/>
            <a:ext cx="5577840" cy="639762"/>
          </a:xfrm>
        </p:spPr>
        <p:txBody>
          <a:bodyPr anchor="b">
            <a:normAutofit/>
          </a:bodyPr>
          <a:lstStyle>
            <a:lvl1pPr marL="0" indent="0">
              <a:buNone/>
              <a:defRPr sz="24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1737360"/>
            <a:ext cx="5577840" cy="466344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6771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F156AC-AC73-4A21-8467-792B128628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32" name="Rectangle 31"/>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3" name="Group 22">
            <a:extLst>
              <a:ext uri="{FF2B5EF4-FFF2-40B4-BE49-F238E27FC236}">
                <a16:creationId xmlns:a16="http://schemas.microsoft.com/office/drawing/2014/main" id="{55DC62A5-1095-42CE-AB5A-BD29C0D13141}"/>
              </a:ext>
            </a:extLst>
          </p:cNvPr>
          <p:cNvGrpSpPr/>
          <p:nvPr/>
        </p:nvGrpSpPr>
        <p:grpSpPr>
          <a:xfrm>
            <a:off x="338624" y="6181725"/>
            <a:ext cx="4461316" cy="542465"/>
            <a:chOff x="338624" y="6181725"/>
            <a:chExt cx="4461316" cy="542465"/>
          </a:xfrm>
        </p:grpSpPr>
        <p:sp>
          <p:nvSpPr>
            <p:cNvPr id="25" name="Text Box 47">
              <a:extLst>
                <a:ext uri="{FF2B5EF4-FFF2-40B4-BE49-F238E27FC236}">
                  <a16:creationId xmlns:a16="http://schemas.microsoft.com/office/drawing/2014/main" id="{4EC5A6E3-655F-4AB9-A7A8-7A9AEBB90628}"/>
                </a:ext>
              </a:extLst>
            </p:cNvPr>
            <p:cNvSpPr txBox="1">
              <a:spLocks noChangeArrowheads="1"/>
            </p:cNvSpPr>
            <p:nvPr/>
          </p:nvSpPr>
          <p:spPr bwMode="auto">
            <a:xfrm>
              <a:off x="1886962" y="6505633"/>
              <a:ext cx="2912978"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2026 Electric Power Research Institute, Inc. All rights reserved.</a:t>
              </a:r>
            </a:p>
          </p:txBody>
        </p:sp>
        <p:sp>
          <p:nvSpPr>
            <p:cNvPr id="29" name="TextBox 28">
              <a:hlinkClick r:id="rId3"/>
              <a:extLst>
                <a:ext uri="{FF2B5EF4-FFF2-40B4-BE49-F238E27FC236}">
                  <a16:creationId xmlns:a16="http://schemas.microsoft.com/office/drawing/2014/main" id="{7FA55AB5-8BF7-460F-A30D-2A37692BE320}"/>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33" name="Straight Connector 32">
              <a:extLst>
                <a:ext uri="{FF2B5EF4-FFF2-40B4-BE49-F238E27FC236}">
                  <a16:creationId xmlns:a16="http://schemas.microsoft.com/office/drawing/2014/main" id="{86F0D2FF-7C62-45DB-97AF-E1FB43BCA515}"/>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5" name="Picture 34">
              <a:hlinkClick r:id="rId4"/>
              <a:extLst>
                <a:ext uri="{FF2B5EF4-FFF2-40B4-BE49-F238E27FC236}">
                  <a16:creationId xmlns:a16="http://schemas.microsoft.com/office/drawing/2014/main" id="{BB2176D2-CCA7-46B6-88D4-4AA41D992D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6" name="Picture 35">
              <a:hlinkClick r:id="rId6"/>
              <a:extLst>
                <a:ext uri="{FF2B5EF4-FFF2-40B4-BE49-F238E27FC236}">
                  <a16:creationId xmlns:a16="http://schemas.microsoft.com/office/drawing/2014/main" id="{49AE2524-F34D-4267-9E9F-139BFEEA01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7" name="Picture 36">
              <a:hlinkClick r:id="rId8"/>
              <a:extLst>
                <a:ext uri="{FF2B5EF4-FFF2-40B4-BE49-F238E27FC236}">
                  <a16:creationId xmlns:a16="http://schemas.microsoft.com/office/drawing/2014/main" id="{6E26CD04-ED04-44D5-BFD2-E52A16C4B47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3500229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610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lumns with 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8B126F-922E-4C6E-87A5-234451CAD762}"/>
              </a:ext>
            </a:extLst>
          </p:cNvPr>
          <p:cNvSpPr/>
          <p:nvPr/>
        </p:nvSpPr>
        <p:spPr bwMode="auto">
          <a:xfrm>
            <a:off x="609600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Rectangle 7">
            <a:extLst>
              <a:ext uri="{FF2B5EF4-FFF2-40B4-BE49-F238E27FC236}">
                <a16:creationId xmlns:a16="http://schemas.microsoft.com/office/drawing/2014/main" id="{01437305-8BFE-47C1-96DD-CEDBF8D6719E}"/>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0E0D2D6E-8982-430B-958E-9129593AD32F}"/>
              </a:ext>
            </a:extLst>
          </p:cNvPr>
          <p:cNvSpPr>
            <a:spLocks noGrp="1"/>
          </p:cNvSpPr>
          <p:nvPr>
            <p:ph type="title"/>
          </p:nvPr>
        </p:nvSpPr>
        <p:spPr>
          <a:xfrm>
            <a:off x="365760" y="182563"/>
            <a:ext cx="5339301" cy="1159220"/>
          </a:xfr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51DCA2EA-788A-4791-942C-72070DBE8250}"/>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6B309C7D-4404-4906-9C22-B1C52782E5FC}"/>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73301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134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A52D29BE-28DD-432F-8C22-AE8C1D0534D8}"/>
              </a:ext>
            </a:extLst>
          </p:cNvPr>
          <p:cNvSpPr>
            <a:spLocks noGrp="1"/>
          </p:cNvSpPr>
          <p:nvPr>
            <p:ph type="title"/>
          </p:nvPr>
        </p:nvSpPr>
        <p:spPr>
          <a:xfrm>
            <a:off x="6420678" y="182563"/>
            <a:ext cx="5339301" cy="1159220"/>
          </a:xfrm>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7C14443C-E161-4BFE-8357-B61CEFEC84F0}"/>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CC69AFDA-38D1-42E9-ADFD-FDEBA76A2A99}"/>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3388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3EC10187-5F99-4C76-A9CB-1D435648E155}"/>
              </a:ext>
            </a:extLst>
          </p:cNvPr>
          <p:cNvSpPr>
            <a:spLocks noGrp="1"/>
          </p:cNvSpPr>
          <p:nvPr>
            <p:ph type="title"/>
          </p:nvPr>
        </p:nvSpPr>
        <p:spPr>
          <a:xfrm>
            <a:off x="6368995" y="182563"/>
            <a:ext cx="5339301" cy="1159220"/>
          </a:xfrm>
        </p:spPr>
        <p:txBody>
          <a:bodyPr/>
          <a:lstStyle>
            <a:lvl1pPr>
              <a:defRPr>
                <a:solidFill>
                  <a:schemeClr val="tx1">
                    <a:lumMod val="85000"/>
                    <a:lumOff val="15000"/>
                  </a:schemeClr>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50322DE9-A995-49C6-AB11-26EBFBE58EF8}"/>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284C2FD-77F4-4CA6-B013-4AF023D22F66}"/>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8742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134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014F37B4-A3A1-47F0-B953-F087A6BCAC1A}"/>
              </a:ext>
            </a:extLst>
          </p:cNvPr>
          <p:cNvSpPr>
            <a:spLocks noGrp="1"/>
          </p:cNvSpPr>
          <p:nvPr>
            <p:ph type="title"/>
          </p:nvPr>
        </p:nvSpPr>
        <p:spPr>
          <a:xfrm>
            <a:off x="6420678" y="182563"/>
            <a:ext cx="5339301" cy="1159220"/>
          </a:xfrm>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D1B47D12-FA39-425B-A70E-42978C42F4A4}"/>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3073C21-095B-4B2C-A4ED-0E0B4E165ECA}"/>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87244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906308"/>
            <a:ext cx="4071169" cy="5769128"/>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Rectangle 3">
            <a:extLst>
              <a:ext uri="{FF2B5EF4-FFF2-40B4-BE49-F238E27FC236}">
                <a16:creationId xmlns:a16="http://schemas.microsoft.com/office/drawing/2014/main" id="{E7DE2BCA-D966-4BA4-98A1-F55CD4BEB28B}"/>
              </a:ext>
            </a:extLst>
          </p:cNvPr>
          <p:cNvSpPr/>
          <p:nvPr/>
        </p:nvSpPr>
        <p:spPr bwMode="auto">
          <a:xfrm>
            <a:off x="4065024" y="906308"/>
            <a:ext cx="4071169" cy="5769128"/>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D0C36B46-B989-40E8-92AD-90AFDD95A969}"/>
              </a:ext>
            </a:extLst>
          </p:cNvPr>
          <p:cNvSpPr/>
          <p:nvPr/>
        </p:nvSpPr>
        <p:spPr bwMode="auto">
          <a:xfrm>
            <a:off x="8120831" y="906308"/>
            <a:ext cx="4071169" cy="576912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Title 1">
            <a:extLst>
              <a:ext uri="{FF2B5EF4-FFF2-40B4-BE49-F238E27FC236}">
                <a16:creationId xmlns:a16="http://schemas.microsoft.com/office/drawing/2014/main" id="{E3E401EC-CFA2-4017-97FF-9969674171FA}"/>
              </a:ext>
            </a:extLst>
          </p:cNvPr>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F0B7D13D-E750-F24C-98D8-229475F706DD}"/>
              </a:ext>
            </a:extLst>
          </p:cNvPr>
          <p:cNvSpPr>
            <a:spLocks noGrp="1"/>
          </p:cNvSpPr>
          <p:nvPr>
            <p:ph type="body" sz="quarter" idx="10"/>
          </p:nvPr>
        </p:nvSpPr>
        <p:spPr>
          <a:xfrm>
            <a:off x="27432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1BCFEA89-A612-6146-AED8-9EEC1242D8E1}"/>
              </a:ext>
            </a:extLst>
          </p:cNvPr>
          <p:cNvSpPr>
            <a:spLocks noGrp="1"/>
          </p:cNvSpPr>
          <p:nvPr>
            <p:ph type="body" sz="quarter" idx="11"/>
          </p:nvPr>
        </p:nvSpPr>
        <p:spPr>
          <a:xfrm>
            <a:off x="435864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a:extLst>
              <a:ext uri="{FF2B5EF4-FFF2-40B4-BE49-F238E27FC236}">
                <a16:creationId xmlns:a16="http://schemas.microsoft.com/office/drawing/2014/main" id="{94C9D970-D9E8-9B45-8D42-631009789964}"/>
              </a:ext>
            </a:extLst>
          </p:cNvPr>
          <p:cNvSpPr>
            <a:spLocks noGrp="1"/>
          </p:cNvSpPr>
          <p:nvPr>
            <p:ph type="body" sz="quarter" idx="12"/>
          </p:nvPr>
        </p:nvSpPr>
        <p:spPr>
          <a:xfrm>
            <a:off x="841248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02563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1DCEBE-AECA-4A38-9A16-6E2B7E8D9AF5}"/>
              </a:ext>
            </a:extLst>
          </p:cNvPr>
          <p:cNvSpPr/>
          <p:nvPr/>
        </p:nvSpPr>
        <p:spPr bwMode="auto">
          <a:xfrm>
            <a:off x="0" y="102457"/>
            <a:ext cx="12192000" cy="6572979"/>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a:xfrm>
            <a:off x="365760" y="182563"/>
            <a:ext cx="11430000" cy="731520"/>
          </a:xfrm>
        </p:spPr>
        <p:txBody>
          <a:bodyPr>
            <a:noAutofit/>
          </a:bodyPr>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66606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01B213-0E7A-407F-8B15-06AFF53336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15" name="Rectangle 35"/>
          <p:cNvSpPr>
            <a:spLocks noGrp="1" noChangeArrowheads="1"/>
          </p:cNvSpPr>
          <p:nvPr>
            <p:ph type="ctrTitle" sz="quarter" hasCustomPrompt="1"/>
          </p:nvPr>
        </p:nvSpPr>
        <p:spPr>
          <a:xfrm>
            <a:off x="4688" y="2712785"/>
            <a:ext cx="12196689" cy="1626781"/>
          </a:xfrm>
          <a:ln>
            <a:noFill/>
          </a:ln>
        </p:spPr>
        <p:txBody>
          <a:bodyPr anchor="ctr">
            <a:normAutofit/>
          </a:bodyPr>
          <a:lstStyle>
            <a:lvl1pPr algn="ctr">
              <a:spcAft>
                <a:spcPts val="600"/>
              </a:spcAft>
              <a:defRPr sz="3600">
                <a:solidFill>
                  <a:schemeClr val="tx2">
                    <a:lumMod val="40000"/>
                    <a:lumOff val="60000"/>
                  </a:schemeClr>
                </a:solidFill>
                <a:effectLst>
                  <a:outerShdw blurRad="38100" dist="38100" dir="2700000" algn="tl">
                    <a:srgbClr val="000000">
                      <a:alpha val="43137"/>
                    </a:srgbClr>
                  </a:outerShdw>
                </a:effectLst>
              </a:defRPr>
            </a:lvl1pPr>
          </a:lstStyle>
          <a:p>
            <a:r>
              <a:rPr lang="en-US" dirty="0"/>
              <a:t>CLICK TO EDIT SECTION TITLE STYLE</a:t>
            </a:r>
          </a:p>
        </p:txBody>
      </p:sp>
    </p:spTree>
    <p:extLst>
      <p:ext uri="{BB962C8B-B14F-4D97-AF65-F5344CB8AC3E}">
        <p14:creationId xmlns:p14="http://schemas.microsoft.com/office/powerpoint/2010/main" val="16731616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DEF42B-8BE6-4527-957D-01CFF45BBE0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5" name="TextBox 4"/>
          <p:cNvSpPr txBox="1"/>
          <p:nvPr/>
        </p:nvSpPr>
        <p:spPr>
          <a:xfrm>
            <a:off x="0" y="3223723"/>
            <a:ext cx="12192000" cy="604911"/>
          </a:xfrm>
          <a:prstGeom prst="rect">
            <a:avLst/>
          </a:prstGeom>
          <a:noFill/>
        </p:spPr>
        <p:txBody>
          <a:bodyPr wrap="none" rtlCol="0">
            <a:noAutofit/>
          </a:bodyPr>
          <a:lstStyle/>
          <a:p>
            <a:pPr algn="ctr">
              <a:spcBef>
                <a:spcPts val="0"/>
              </a:spcBef>
            </a:pPr>
            <a:r>
              <a:rPr lang="en-US" sz="2800" b="1" spc="150" baseline="0" dirty="0">
                <a:solidFill>
                  <a:schemeClr val="tx2">
                    <a:lumMod val="40000"/>
                    <a:lumOff val="60000"/>
                  </a:schemeClr>
                </a:solidFill>
                <a:effectLst>
                  <a:outerShdw blurRad="38100" dist="38100" dir="2700000" algn="tl">
                    <a:srgbClr val="000000">
                      <a:alpha val="43137"/>
                    </a:srgbClr>
                  </a:outerShdw>
                </a:effectLst>
                <a:latin typeface="+mj-lt"/>
              </a:rPr>
              <a:t>Together…Shaping the Future of Energy</a:t>
            </a:r>
            <a:r>
              <a:rPr lang="en-US" sz="2800" b="0" kern="1200" spc="150" baseline="30000" dirty="0">
                <a:solidFill>
                  <a:schemeClr val="tx2">
                    <a:lumMod val="40000"/>
                    <a:lumOff val="60000"/>
                  </a:schemeClr>
                </a:solidFill>
                <a:latin typeface="Arial" charset="0"/>
                <a:ea typeface="+mn-ea"/>
                <a:cs typeface="+mn-cs"/>
              </a:rPr>
              <a:t>®</a:t>
            </a:r>
            <a:endParaRPr lang="en-US" sz="2800" b="0" spc="150" baseline="0" dirty="0">
              <a:solidFill>
                <a:schemeClr val="tx2">
                  <a:lumMod val="40000"/>
                  <a:lumOff val="60000"/>
                </a:schemeClr>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1291504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Slide Diversit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ABDC1B-DF20-4D83-8F95-CF02F5DFE4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5" name="TextBox 4"/>
          <p:cNvSpPr txBox="1"/>
          <p:nvPr/>
        </p:nvSpPr>
        <p:spPr>
          <a:xfrm>
            <a:off x="0" y="3223723"/>
            <a:ext cx="12192000" cy="604911"/>
          </a:xfrm>
          <a:prstGeom prst="rect">
            <a:avLst/>
          </a:prstGeom>
          <a:noFill/>
        </p:spPr>
        <p:txBody>
          <a:bodyPr wrap="none" rtlCol="0">
            <a:noAutofit/>
          </a:bodyPr>
          <a:lstStyle/>
          <a:p>
            <a:pPr algn="ctr">
              <a:spcBef>
                <a:spcPts val="0"/>
              </a:spcBef>
            </a:pPr>
            <a:r>
              <a:rPr lang="en-US" sz="2800" b="1" spc="150" baseline="0" dirty="0">
                <a:solidFill>
                  <a:schemeClr val="tx2">
                    <a:lumMod val="40000"/>
                    <a:lumOff val="60000"/>
                  </a:schemeClr>
                </a:solidFill>
                <a:effectLst>
                  <a:outerShdw blurRad="38100" dist="38100" dir="2700000" algn="tl">
                    <a:srgbClr val="000000">
                      <a:alpha val="43137"/>
                    </a:srgbClr>
                  </a:outerShdw>
                </a:effectLst>
                <a:latin typeface="+mj-lt"/>
              </a:rPr>
              <a:t>Together…Shaping the Future of Energy</a:t>
            </a:r>
            <a:r>
              <a:rPr lang="en-US" sz="2800" b="0" kern="1200" spc="150" baseline="30000" dirty="0">
                <a:solidFill>
                  <a:schemeClr val="tx2">
                    <a:lumMod val="40000"/>
                    <a:lumOff val="60000"/>
                  </a:schemeClr>
                </a:solidFill>
                <a:latin typeface="Arial" charset="0"/>
                <a:ea typeface="+mn-ea"/>
                <a:cs typeface="+mn-cs"/>
              </a:rPr>
              <a:t>®</a:t>
            </a:r>
            <a:endParaRPr lang="en-US" sz="2800" b="0" spc="150" baseline="0" dirty="0">
              <a:solidFill>
                <a:schemeClr val="tx2">
                  <a:lumMod val="40000"/>
                  <a:lumOff val="60000"/>
                </a:schemeClr>
              </a:solidFill>
              <a:effectLst>
                <a:outerShdw blurRad="38100" dist="38100" dir="2700000" algn="tl">
                  <a:srgbClr val="000000">
                    <a:alpha val="43137"/>
                  </a:srgbClr>
                </a:outerShdw>
              </a:effectLst>
              <a:latin typeface="+mn-lt"/>
            </a:endParaRPr>
          </a:p>
        </p:txBody>
      </p:sp>
      <p:pic>
        <p:nvPicPr>
          <p:cNvPr id="4" name="Picture 3">
            <a:extLst>
              <a:ext uri="{FF2B5EF4-FFF2-40B4-BE49-F238E27FC236}">
                <a16:creationId xmlns:a16="http://schemas.microsoft.com/office/drawing/2014/main" id="{DB4A0BDF-AF36-436C-9B89-D7318A27E311}"/>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5443574"/>
            <a:ext cx="12188952" cy="1232355"/>
          </a:xfrm>
          <a:prstGeom prst="rect">
            <a:avLst/>
          </a:prstGeom>
        </p:spPr>
      </p:pic>
    </p:spTree>
    <p:extLst>
      <p:ext uri="{BB962C8B-B14F-4D97-AF65-F5344CB8AC3E}">
        <p14:creationId xmlns:p14="http://schemas.microsoft.com/office/powerpoint/2010/main" val="3223885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G&amp;LCR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213DCC-F107-4B27-8EAA-FA2368E322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32" name="Rectangle 31"/>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5" name="Group 24">
            <a:extLst>
              <a:ext uri="{FF2B5EF4-FFF2-40B4-BE49-F238E27FC236}">
                <a16:creationId xmlns:a16="http://schemas.microsoft.com/office/drawing/2014/main" id="{F6A2914A-AAC4-4409-9DC2-C181488DA4B3}"/>
              </a:ext>
            </a:extLst>
          </p:cNvPr>
          <p:cNvGrpSpPr/>
          <p:nvPr/>
        </p:nvGrpSpPr>
        <p:grpSpPr>
          <a:xfrm>
            <a:off x="338624" y="6181725"/>
            <a:ext cx="4435668" cy="542465"/>
            <a:chOff x="338624" y="6181725"/>
            <a:chExt cx="4435668" cy="542465"/>
          </a:xfrm>
        </p:grpSpPr>
        <p:sp>
          <p:nvSpPr>
            <p:cNvPr id="29" name="Text Box 47">
              <a:extLst>
                <a:ext uri="{FF2B5EF4-FFF2-40B4-BE49-F238E27FC236}">
                  <a16:creationId xmlns:a16="http://schemas.microsoft.com/office/drawing/2014/main" id="{2AD0D039-F165-4672-8A4D-636C8A4722C6}"/>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33" name="TextBox 32">
              <a:hlinkClick r:id="rId3"/>
              <a:extLst>
                <a:ext uri="{FF2B5EF4-FFF2-40B4-BE49-F238E27FC236}">
                  <a16:creationId xmlns:a16="http://schemas.microsoft.com/office/drawing/2014/main" id="{21A3DC88-FB53-4B30-8657-1F27078A853D}"/>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35" name="Straight Connector 34">
              <a:extLst>
                <a:ext uri="{FF2B5EF4-FFF2-40B4-BE49-F238E27FC236}">
                  <a16:creationId xmlns:a16="http://schemas.microsoft.com/office/drawing/2014/main" id="{36D96DFB-D8B4-401B-BD76-D4FAB2779AC3}"/>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6" name="Picture 35">
              <a:hlinkClick r:id="rId4"/>
              <a:extLst>
                <a:ext uri="{FF2B5EF4-FFF2-40B4-BE49-F238E27FC236}">
                  <a16:creationId xmlns:a16="http://schemas.microsoft.com/office/drawing/2014/main" id="{6146E3C0-C099-4B35-AB14-7B6C4FAFEE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7" name="Picture 36">
              <a:hlinkClick r:id="rId6"/>
              <a:extLst>
                <a:ext uri="{FF2B5EF4-FFF2-40B4-BE49-F238E27FC236}">
                  <a16:creationId xmlns:a16="http://schemas.microsoft.com/office/drawing/2014/main" id="{0F94D77D-2453-4542-AFC0-11CA186E812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8" name="Picture 37">
              <a:hlinkClick r:id="rId8"/>
              <a:extLst>
                <a:ext uri="{FF2B5EF4-FFF2-40B4-BE49-F238E27FC236}">
                  <a16:creationId xmlns:a16="http://schemas.microsoft.com/office/drawing/2014/main" id="{87C10504-8C10-4A69-A247-764C0BB9FCB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1625714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EPRI 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588EFD-3867-4B74-B2ED-1BC76C3887D9}"/>
              </a:ext>
            </a:extLst>
          </p:cNvPr>
          <p:cNvSpPr/>
          <p:nvPr userDrawn="1"/>
        </p:nvSpPr>
        <p:spPr bwMode="auto">
          <a:xfrm>
            <a:off x="6663192" y="0"/>
            <a:ext cx="5528807" cy="6858000"/>
          </a:xfrm>
          <a:prstGeom prst="rect">
            <a:avLst/>
          </a:prstGeom>
          <a:solidFill>
            <a:srgbClr val="0B1B59"/>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 name="Rectangle 1">
            <a:extLst>
              <a:ext uri="{FF2B5EF4-FFF2-40B4-BE49-F238E27FC236}">
                <a16:creationId xmlns:a16="http://schemas.microsoft.com/office/drawing/2014/main" id="{3126C691-FF3E-4C9E-AA4F-511E45D3558D}"/>
              </a:ext>
            </a:extLst>
          </p:cNvPr>
          <p:cNvSpPr/>
          <p:nvPr userDrawn="1"/>
        </p:nvSpPr>
        <p:spPr bwMode="auto">
          <a:xfrm>
            <a:off x="-1" y="0"/>
            <a:ext cx="6854891" cy="6858000"/>
          </a:xfrm>
          <a:prstGeom prst="rect">
            <a:avLst/>
          </a:prstGeom>
          <a:solidFill>
            <a:schemeClr val="bg1"/>
          </a:solidFill>
          <a:ln w="9525" cap="flat" cmpd="sng" algn="ctr">
            <a:noFill/>
            <a:prstDash val="solid"/>
            <a:round/>
            <a:headEnd type="none" w="med" len="med"/>
            <a:tailEnd type="none" w="med" len="med"/>
          </a:ln>
          <a:effectLst>
            <a:outerShdw blurRad="2921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8708"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8707"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9" name="Rectangle 8"/>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8"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5" name="Group 24">
            <a:extLst>
              <a:ext uri="{FF2B5EF4-FFF2-40B4-BE49-F238E27FC236}">
                <a16:creationId xmlns:a16="http://schemas.microsoft.com/office/drawing/2014/main" id="{3915F8B0-B666-42D5-9101-41C9E224E801}"/>
              </a:ext>
            </a:extLst>
          </p:cNvPr>
          <p:cNvGrpSpPr/>
          <p:nvPr userDrawn="1"/>
        </p:nvGrpSpPr>
        <p:grpSpPr>
          <a:xfrm>
            <a:off x="338624" y="6181725"/>
            <a:ext cx="4435668" cy="542465"/>
            <a:chOff x="338624" y="6181725"/>
            <a:chExt cx="4435668" cy="542465"/>
          </a:xfrm>
        </p:grpSpPr>
        <p:sp>
          <p:nvSpPr>
            <p:cNvPr id="26" name="Text Box 47">
              <a:extLst>
                <a:ext uri="{FF2B5EF4-FFF2-40B4-BE49-F238E27FC236}">
                  <a16:creationId xmlns:a16="http://schemas.microsoft.com/office/drawing/2014/main" id="{8E8588FC-1D76-47C5-B595-0F9502D2BC62}"/>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7" name="TextBox 26">
              <a:hlinkClick r:id="rId2"/>
              <a:extLst>
                <a:ext uri="{FF2B5EF4-FFF2-40B4-BE49-F238E27FC236}">
                  <a16:creationId xmlns:a16="http://schemas.microsoft.com/office/drawing/2014/main" id="{B555F5C0-13E9-4F31-AC9E-6AA423B9AA45}"/>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28" name="Straight Connector 27">
              <a:extLst>
                <a:ext uri="{FF2B5EF4-FFF2-40B4-BE49-F238E27FC236}">
                  <a16:creationId xmlns:a16="http://schemas.microsoft.com/office/drawing/2014/main" id="{23518BE5-5103-47F0-BFFA-88320B777BD5}"/>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3"/>
              <a:extLst>
                <a:ext uri="{FF2B5EF4-FFF2-40B4-BE49-F238E27FC236}">
                  <a16:creationId xmlns:a16="http://schemas.microsoft.com/office/drawing/2014/main" id="{F99B0C38-6987-4402-AC71-C1BDE714DE3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0" name="Picture 29">
              <a:hlinkClick r:id="rId5"/>
              <a:extLst>
                <a:ext uri="{FF2B5EF4-FFF2-40B4-BE49-F238E27FC236}">
                  <a16:creationId xmlns:a16="http://schemas.microsoft.com/office/drawing/2014/main" id="{5B7BD5C0-06C6-4AB3-BC4D-383CBA3FC50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1" name="Picture 30">
              <a:hlinkClick r:id="rId7"/>
              <a:extLst>
                <a:ext uri="{FF2B5EF4-FFF2-40B4-BE49-F238E27FC236}">
                  <a16:creationId xmlns:a16="http://schemas.microsoft.com/office/drawing/2014/main" id="{D6A42936-581D-4AE8-8C5D-114B70E95E1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pic>
        <p:nvPicPr>
          <p:cNvPr id="4" name="Picture 3" descr="Logo&#10;&#10;Description automatically generated">
            <a:extLst>
              <a:ext uri="{FF2B5EF4-FFF2-40B4-BE49-F238E27FC236}">
                <a16:creationId xmlns:a16="http://schemas.microsoft.com/office/drawing/2014/main" id="{20764D69-2D2E-40DE-A3F5-D35C0EA8E37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34404" y="569994"/>
            <a:ext cx="5167094" cy="5168334"/>
          </a:xfrm>
          <a:prstGeom prst="rect">
            <a:avLst/>
          </a:prstGeom>
        </p:spPr>
      </p:pic>
    </p:spTree>
    <p:extLst>
      <p:ext uri="{BB962C8B-B14F-4D97-AF65-F5344CB8AC3E}">
        <p14:creationId xmlns:p14="http://schemas.microsoft.com/office/powerpoint/2010/main" val="35398498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96012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9245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96012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512391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Only with Highl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E03F-F02F-4FA3-91CB-67CB140953AE}"/>
              </a:ext>
            </a:extLst>
          </p:cNvPr>
          <p:cNvSpPr>
            <a:spLocks noGrp="1"/>
          </p:cNvSpPr>
          <p:nvPr>
            <p:ph type="title"/>
          </p:nvPr>
        </p:nvSpPr>
        <p:spPr>
          <a:xfrm>
            <a:off x="365760" y="182563"/>
            <a:ext cx="9601200" cy="731520"/>
          </a:xfrm>
        </p:spPr>
        <p:txBody>
          <a:bodyPr/>
          <a:lstStyle/>
          <a:p>
            <a:r>
              <a:rPr lang="en-US"/>
              <a:t>Click to edit Master title style</a:t>
            </a:r>
          </a:p>
        </p:txBody>
      </p:sp>
      <p:sp>
        <p:nvSpPr>
          <p:cNvPr id="5" name="Text Placeholder 4">
            <a:extLst>
              <a:ext uri="{FF2B5EF4-FFF2-40B4-BE49-F238E27FC236}">
                <a16:creationId xmlns:a16="http://schemas.microsoft.com/office/drawing/2014/main" id="{527D7085-5105-4024-BD3C-F69FB71287EC}"/>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13015164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96012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21791759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96012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966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wo Columns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96012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A406BC8-8ED2-4FB9-9CC1-C26081116C72}"/>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2281420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96012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4968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3680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609600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4B61A130-D3A2-4741-98F0-78A9FBA9C5FB}"/>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E42C4622-94B6-44D4-A6B7-3ABD2A3DA000}"/>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BFA936AF-75D5-4131-8412-21BBADB7B7A5}"/>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879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G&amp;ES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370DE5-6E93-4496-B10C-FF6027E31F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1"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2"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24" name="Rectangle 23"/>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30"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7" name="Group 26">
            <a:extLst>
              <a:ext uri="{FF2B5EF4-FFF2-40B4-BE49-F238E27FC236}">
                <a16:creationId xmlns:a16="http://schemas.microsoft.com/office/drawing/2014/main" id="{C593561F-CAB2-4517-A6C1-CC6CDE085269}"/>
              </a:ext>
            </a:extLst>
          </p:cNvPr>
          <p:cNvGrpSpPr/>
          <p:nvPr/>
        </p:nvGrpSpPr>
        <p:grpSpPr>
          <a:xfrm>
            <a:off x="338624" y="6181725"/>
            <a:ext cx="4435668" cy="542465"/>
            <a:chOff x="338624" y="6181725"/>
            <a:chExt cx="4435668" cy="542465"/>
          </a:xfrm>
        </p:grpSpPr>
        <p:sp>
          <p:nvSpPr>
            <p:cNvPr id="28" name="Text Box 47">
              <a:extLst>
                <a:ext uri="{FF2B5EF4-FFF2-40B4-BE49-F238E27FC236}">
                  <a16:creationId xmlns:a16="http://schemas.microsoft.com/office/drawing/2014/main" id="{C6098697-978C-497A-8844-B897E3851A4D}"/>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9" name="TextBox 28">
              <a:hlinkClick r:id="rId3"/>
              <a:extLst>
                <a:ext uri="{FF2B5EF4-FFF2-40B4-BE49-F238E27FC236}">
                  <a16:creationId xmlns:a16="http://schemas.microsoft.com/office/drawing/2014/main" id="{2B0D3F73-8CAD-40AE-843F-C23EDECF168A}"/>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31" name="Straight Connector 30">
              <a:extLst>
                <a:ext uri="{FF2B5EF4-FFF2-40B4-BE49-F238E27FC236}">
                  <a16:creationId xmlns:a16="http://schemas.microsoft.com/office/drawing/2014/main" id="{EFE81FBE-9D64-4C06-BAB1-FFAF2AB5C92F}"/>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2" name="Picture 31">
              <a:hlinkClick r:id="rId4"/>
              <a:extLst>
                <a:ext uri="{FF2B5EF4-FFF2-40B4-BE49-F238E27FC236}">
                  <a16:creationId xmlns:a16="http://schemas.microsoft.com/office/drawing/2014/main" id="{D6AAD40B-2BE4-4A23-AF70-2E6A765EE5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3" name="Picture 32">
              <a:hlinkClick r:id="rId6"/>
              <a:extLst>
                <a:ext uri="{FF2B5EF4-FFF2-40B4-BE49-F238E27FC236}">
                  <a16:creationId xmlns:a16="http://schemas.microsoft.com/office/drawing/2014/main" id="{D26E2C2D-63AC-4672-9CFD-12890EB11B7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4" name="Picture 33">
              <a:hlinkClick r:id="rId8"/>
              <a:extLst>
                <a:ext uri="{FF2B5EF4-FFF2-40B4-BE49-F238E27FC236}">
                  <a16:creationId xmlns:a16="http://schemas.microsoft.com/office/drawing/2014/main" id="{718FAA29-2E23-4896-BC6D-970DF44FCE9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5328498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9" name="Title 1">
            <a:extLst>
              <a:ext uri="{FF2B5EF4-FFF2-40B4-BE49-F238E27FC236}">
                <a16:creationId xmlns:a16="http://schemas.microsoft.com/office/drawing/2014/main" id="{194B0ED0-AA7A-498C-AD8A-0B253F5728D7}"/>
              </a:ext>
            </a:extLst>
          </p:cNvPr>
          <p:cNvSpPr>
            <a:spLocks noGrp="1"/>
          </p:cNvSpPr>
          <p:nvPr>
            <p:ph type="title"/>
          </p:nvPr>
        </p:nvSpPr>
        <p:spPr>
          <a:xfrm>
            <a:off x="6420678" y="182563"/>
            <a:ext cx="3657600" cy="1371600"/>
          </a:xfrm>
        </p:spPr>
        <p:txBody>
          <a:bodyPr>
            <a:normAutofit/>
          </a:bodyPr>
          <a:lstStyle>
            <a:lvl1pPr>
              <a:defRPr sz="2800"/>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7646DC3-E2A5-4F68-86AC-14EB8BC340EE}"/>
              </a:ext>
            </a:extLst>
          </p:cNvPr>
          <p:cNvSpPr>
            <a:spLocks noGrp="1"/>
          </p:cNvSpPr>
          <p:nvPr>
            <p:ph sz="half" idx="1"/>
          </p:nvPr>
        </p:nvSpPr>
        <p:spPr>
          <a:xfrm>
            <a:off x="6420678" y="1749288"/>
            <a:ext cx="5339301"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B6F6667A-CB20-4940-A3BF-E7F481E3E504}"/>
              </a:ext>
            </a:extLst>
          </p:cNvPr>
          <p:cNvSpPr>
            <a:spLocks noGrp="1"/>
          </p:cNvSpPr>
          <p:nvPr>
            <p:ph idx="10"/>
          </p:nvPr>
        </p:nvSpPr>
        <p:spPr>
          <a:xfrm>
            <a:off x="360459"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054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609600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6230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5200E9EE-67EE-4D59-B1FB-C22C06206255}"/>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B3C68E99-DB4B-4542-AF5C-FDB1D78A06CE}"/>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5798B35B-0B31-4DBE-AE41-6C369DD35675}"/>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09363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wo Columns with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82204D-AA59-4281-B094-CDB0E6D6948A}"/>
              </a:ext>
            </a:extLst>
          </p:cNvPr>
          <p:cNvSpPr/>
          <p:nvPr userDrawn="1"/>
        </p:nvSpPr>
        <p:spPr bwMode="auto">
          <a:xfrm>
            <a:off x="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ACF1E9CB-7558-4122-A62E-9942A0DBBB65}"/>
              </a:ext>
            </a:extLst>
          </p:cNvPr>
          <p:cNvSpPr/>
          <p:nvPr userDrawn="1"/>
        </p:nvSpPr>
        <p:spPr bwMode="auto">
          <a:xfrm>
            <a:off x="134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6" name="Title 1">
            <a:extLst>
              <a:ext uri="{FF2B5EF4-FFF2-40B4-BE49-F238E27FC236}">
                <a16:creationId xmlns:a16="http://schemas.microsoft.com/office/drawing/2014/main" id="{C75E6752-5F59-4508-8F3C-FF9D1B047611}"/>
              </a:ext>
            </a:extLst>
          </p:cNvPr>
          <p:cNvSpPr>
            <a:spLocks noGrp="1"/>
          </p:cNvSpPr>
          <p:nvPr>
            <p:ph type="title"/>
          </p:nvPr>
        </p:nvSpPr>
        <p:spPr>
          <a:xfrm>
            <a:off x="6368995" y="182563"/>
            <a:ext cx="3657600" cy="1371600"/>
          </a:xfrm>
        </p:spPr>
        <p:txBody>
          <a:bodyPr>
            <a:normAutofit/>
          </a:bodyPr>
          <a:lstStyle>
            <a:lvl1pPr>
              <a:defRPr sz="2800"/>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0A977035-A32B-4655-A3B4-502342320F06}"/>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4ACBB8F7-81EE-4B65-A5E7-C39C5D0E3C84}"/>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00038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0" y="906308"/>
            <a:ext cx="4071169" cy="5769128"/>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Rectangle 3">
            <a:extLst>
              <a:ext uri="{FF2B5EF4-FFF2-40B4-BE49-F238E27FC236}">
                <a16:creationId xmlns:a16="http://schemas.microsoft.com/office/drawing/2014/main" id="{E7DE2BCA-D966-4BA4-98A1-F55CD4BEB28B}"/>
              </a:ext>
            </a:extLst>
          </p:cNvPr>
          <p:cNvSpPr/>
          <p:nvPr userDrawn="1"/>
        </p:nvSpPr>
        <p:spPr bwMode="auto">
          <a:xfrm>
            <a:off x="4065024" y="906308"/>
            <a:ext cx="4071169" cy="5769128"/>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D0C36B46-B989-40E8-92AD-90AFDD95A969}"/>
              </a:ext>
            </a:extLst>
          </p:cNvPr>
          <p:cNvSpPr/>
          <p:nvPr userDrawn="1"/>
        </p:nvSpPr>
        <p:spPr bwMode="auto">
          <a:xfrm>
            <a:off x="8120831" y="906308"/>
            <a:ext cx="4071169" cy="576912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Title 1">
            <a:extLst>
              <a:ext uri="{FF2B5EF4-FFF2-40B4-BE49-F238E27FC236}">
                <a16:creationId xmlns:a16="http://schemas.microsoft.com/office/drawing/2014/main" id="{E3E401EC-CFA2-4017-97FF-9969674171FA}"/>
              </a:ext>
            </a:extLst>
          </p:cNvPr>
          <p:cNvSpPr>
            <a:spLocks noGrp="1"/>
          </p:cNvSpPr>
          <p:nvPr>
            <p:ph type="title"/>
          </p:nvPr>
        </p:nvSpPr>
        <p:spPr>
          <a:xfrm>
            <a:off x="365760" y="182880"/>
            <a:ext cx="9601200" cy="731520"/>
          </a:xfrm>
        </p:spPr>
        <p:txBody>
          <a:bodyPr/>
          <a:lstStyle>
            <a:lvl1pPr>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D39DDDB9-0B73-1E44-B1A2-17EEF5C029C3}"/>
              </a:ext>
            </a:extLst>
          </p:cNvPr>
          <p:cNvSpPr>
            <a:spLocks noGrp="1"/>
          </p:cNvSpPr>
          <p:nvPr>
            <p:ph type="body" sz="quarter" idx="10"/>
          </p:nvPr>
        </p:nvSpPr>
        <p:spPr>
          <a:xfrm>
            <a:off x="27432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D45B68FD-3160-4147-B521-2413465A7020}"/>
              </a:ext>
            </a:extLst>
          </p:cNvPr>
          <p:cNvSpPr>
            <a:spLocks noGrp="1"/>
          </p:cNvSpPr>
          <p:nvPr>
            <p:ph type="body" sz="quarter" idx="11"/>
          </p:nvPr>
        </p:nvSpPr>
        <p:spPr>
          <a:xfrm>
            <a:off x="435864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a:extLst>
              <a:ext uri="{FF2B5EF4-FFF2-40B4-BE49-F238E27FC236}">
                <a16:creationId xmlns:a16="http://schemas.microsoft.com/office/drawing/2014/main" id="{6116FA75-70EB-584C-BDEE-2E88DBB5EE8C}"/>
              </a:ext>
            </a:extLst>
          </p:cNvPr>
          <p:cNvSpPr>
            <a:spLocks noGrp="1"/>
          </p:cNvSpPr>
          <p:nvPr>
            <p:ph type="body" sz="quarter" idx="12"/>
          </p:nvPr>
        </p:nvSpPr>
        <p:spPr>
          <a:xfrm>
            <a:off x="841248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59288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2_Title and Conten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12540B-7B8C-4538-9553-857173998AE4}"/>
              </a:ext>
            </a:extLst>
          </p:cNvPr>
          <p:cNvSpPr/>
          <p:nvPr userDrawn="1"/>
        </p:nvSpPr>
        <p:spPr bwMode="auto">
          <a:xfrm>
            <a:off x="0" y="102457"/>
            <a:ext cx="12192000" cy="6572979"/>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a:xfrm>
            <a:off x="365760" y="182563"/>
            <a:ext cx="11430000" cy="731520"/>
          </a:xfrm>
        </p:spPr>
        <p:txBody>
          <a:bodyPr>
            <a:noAutofit/>
          </a:bodyPr>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2730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93361-5DEE-416E-BF8A-9AAC84762D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15" name="Rectangle 35"/>
          <p:cNvSpPr>
            <a:spLocks noGrp="1" noChangeArrowheads="1"/>
          </p:cNvSpPr>
          <p:nvPr>
            <p:ph type="ctrTitle" sz="quarter" hasCustomPrompt="1"/>
          </p:nvPr>
        </p:nvSpPr>
        <p:spPr>
          <a:xfrm>
            <a:off x="4688" y="2712785"/>
            <a:ext cx="12196689" cy="1626781"/>
          </a:xfrm>
          <a:ln>
            <a:noFill/>
          </a:ln>
        </p:spPr>
        <p:txBody>
          <a:bodyPr anchor="ctr">
            <a:normAutofit/>
          </a:bodyPr>
          <a:lstStyle>
            <a:lvl1pPr algn="ctr">
              <a:spcAft>
                <a:spcPts val="600"/>
              </a:spcAft>
              <a:defRPr sz="3600">
                <a:solidFill>
                  <a:schemeClr val="bg1"/>
                </a:solidFill>
              </a:defRPr>
            </a:lvl1pPr>
          </a:lstStyle>
          <a:p>
            <a:r>
              <a:rPr lang="en-US" dirty="0"/>
              <a:t>CLICK TO EDIT SECTION TITLE STYLE</a:t>
            </a:r>
          </a:p>
        </p:txBody>
      </p:sp>
    </p:spTree>
    <p:extLst>
      <p:ext uri="{BB962C8B-B14F-4D97-AF65-F5344CB8AC3E}">
        <p14:creationId xmlns:p14="http://schemas.microsoft.com/office/powerpoint/2010/main" val="42094084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F31C54-28E4-451E-87C9-3AAB9056C6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93518"/>
            <a:ext cx="12188952" cy="6567055"/>
          </a:xfrm>
          <a:prstGeom prst="rect">
            <a:avLst/>
          </a:prstGeom>
        </p:spPr>
      </p:pic>
      <p:pic>
        <p:nvPicPr>
          <p:cNvPr id="9" name="Picture 8">
            <a:extLst>
              <a:ext uri="{FF2B5EF4-FFF2-40B4-BE49-F238E27FC236}">
                <a16:creationId xmlns:a16="http://schemas.microsoft.com/office/drawing/2014/main" id="{B1EC5033-46F4-4167-8490-93EEE066524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4099" b="31988"/>
          <a:stretch/>
        </p:blipFill>
        <p:spPr>
          <a:xfrm>
            <a:off x="445273" y="1584251"/>
            <a:ext cx="11115923" cy="2658140"/>
          </a:xfrm>
          <a:prstGeom prst="rect">
            <a:avLst/>
          </a:prstGeom>
        </p:spPr>
      </p:pic>
      <p:sp>
        <p:nvSpPr>
          <p:cNvPr id="5" name="TextBox 4"/>
          <p:cNvSpPr txBox="1"/>
          <p:nvPr/>
        </p:nvSpPr>
        <p:spPr>
          <a:xfrm>
            <a:off x="0" y="4445149"/>
            <a:ext cx="12192000" cy="604911"/>
          </a:xfrm>
          <a:prstGeom prst="rect">
            <a:avLst/>
          </a:prstGeom>
          <a:noFill/>
        </p:spPr>
        <p:txBody>
          <a:bodyPr wrap="none" rtlCol="0">
            <a:noAutofit/>
          </a:bodyPr>
          <a:lstStyle/>
          <a:p>
            <a:pPr algn="ctr">
              <a:spcBef>
                <a:spcPts val="0"/>
              </a:spcBef>
            </a:pPr>
            <a:r>
              <a:rPr lang="en-US" sz="2400" b="1" i="0" spc="300" baseline="0" dirty="0">
                <a:solidFill>
                  <a:schemeClr val="bg1"/>
                </a:solidFill>
                <a:latin typeface="+mj-lt"/>
              </a:rPr>
              <a:t>Together…Shaping the Future of Energy</a:t>
            </a:r>
            <a:r>
              <a:rPr lang="en-US" sz="2400" b="1" i="0" kern="1200" spc="300" baseline="30000" dirty="0">
                <a:solidFill>
                  <a:schemeClr val="bg1"/>
                </a:solidFill>
                <a:latin typeface="Arial" charset="0"/>
                <a:ea typeface="+mn-ea"/>
                <a:cs typeface="+mn-cs"/>
              </a:rPr>
              <a:t>®</a:t>
            </a:r>
            <a:endParaRPr lang="en-US" sz="2400" b="1" i="0" spc="300" baseline="0" dirty="0">
              <a:solidFill>
                <a:schemeClr val="bg1"/>
              </a:solidFill>
              <a:latin typeface="+mn-lt"/>
            </a:endParaRPr>
          </a:p>
        </p:txBody>
      </p:sp>
    </p:spTree>
    <p:extLst>
      <p:ext uri="{BB962C8B-B14F-4D97-AF65-F5344CB8AC3E}">
        <p14:creationId xmlns:p14="http://schemas.microsoft.com/office/powerpoint/2010/main" val="36637213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losing Slide Diversit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69AE35-706A-4560-B5DD-3058B630A0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5" name="TextBox 4"/>
          <p:cNvSpPr txBox="1"/>
          <p:nvPr/>
        </p:nvSpPr>
        <p:spPr>
          <a:xfrm>
            <a:off x="0" y="3223723"/>
            <a:ext cx="12192000" cy="604911"/>
          </a:xfrm>
          <a:prstGeom prst="rect">
            <a:avLst/>
          </a:prstGeom>
          <a:noFill/>
        </p:spPr>
        <p:txBody>
          <a:bodyPr wrap="none" rtlCol="0">
            <a:noAutofit/>
          </a:bodyPr>
          <a:lstStyle/>
          <a:p>
            <a:pPr algn="ctr">
              <a:spcBef>
                <a:spcPts val="0"/>
              </a:spcBef>
            </a:pPr>
            <a:r>
              <a:rPr lang="en-US" sz="2800" b="1" spc="150" baseline="0" dirty="0">
                <a:solidFill>
                  <a:schemeClr val="bg1"/>
                </a:solidFill>
                <a:latin typeface="+mj-lt"/>
              </a:rPr>
              <a:t>Together…Shaping the Future of Energy</a:t>
            </a:r>
            <a:r>
              <a:rPr lang="en-US" sz="2800" b="0" kern="1200" spc="150" baseline="30000" dirty="0">
                <a:solidFill>
                  <a:schemeClr val="bg1"/>
                </a:solidFill>
                <a:latin typeface="Arial" charset="0"/>
                <a:ea typeface="+mn-ea"/>
                <a:cs typeface="+mn-cs"/>
              </a:rPr>
              <a:t>®</a:t>
            </a:r>
            <a:endParaRPr lang="en-US" sz="2800" b="0" spc="150" baseline="0" dirty="0">
              <a:solidFill>
                <a:schemeClr val="bg1"/>
              </a:solidFill>
              <a:latin typeface="+mn-lt"/>
            </a:endParaRPr>
          </a:p>
        </p:txBody>
      </p:sp>
      <p:pic>
        <p:nvPicPr>
          <p:cNvPr id="4" name="Picture 3">
            <a:extLst>
              <a:ext uri="{FF2B5EF4-FFF2-40B4-BE49-F238E27FC236}">
                <a16:creationId xmlns:a16="http://schemas.microsoft.com/office/drawing/2014/main" id="{8836F209-0056-42E3-B38F-5FAA62C15D34}"/>
              </a:ext>
            </a:extLst>
          </p:cNvPr>
          <p:cNvPicPr>
            <a:picLocks noChangeAspect="1"/>
          </p:cNvPicPr>
          <p:nvPr userDrawn="1"/>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0" y="5443574"/>
            <a:ext cx="12188952" cy="1232355"/>
          </a:xfrm>
          <a:prstGeom prst="rect">
            <a:avLst/>
          </a:prstGeom>
        </p:spPr>
      </p:pic>
    </p:spTree>
    <p:extLst>
      <p:ext uri="{BB962C8B-B14F-4D97-AF65-F5344CB8AC3E}">
        <p14:creationId xmlns:p14="http://schemas.microsoft.com/office/powerpoint/2010/main" val="25217338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609600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3EC10187-5F99-4C76-A9CB-1D435648E155}"/>
              </a:ext>
            </a:extLst>
          </p:cNvPr>
          <p:cNvSpPr>
            <a:spLocks noGrp="1"/>
          </p:cNvSpPr>
          <p:nvPr>
            <p:ph type="title"/>
          </p:nvPr>
        </p:nvSpPr>
        <p:spPr>
          <a:xfrm>
            <a:off x="6368995" y="182563"/>
            <a:ext cx="5339301" cy="1159220"/>
          </a:xfr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0322DE9-A995-49C6-AB11-26EBFBE58EF8}"/>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9284C2FD-77F4-4CA6-B013-4AF023D22F66}"/>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905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EPRI 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CD043BC-7F9D-49A1-BDD7-F31FDFD03993}"/>
              </a:ext>
            </a:extLst>
          </p:cNvPr>
          <p:cNvSpPr/>
          <p:nvPr userDrawn="1"/>
        </p:nvSpPr>
        <p:spPr bwMode="auto">
          <a:xfrm>
            <a:off x="6646998" y="0"/>
            <a:ext cx="5545001" cy="6858000"/>
          </a:xfrm>
          <a:prstGeom prst="rect">
            <a:avLst/>
          </a:prstGeom>
          <a:solidFill>
            <a:srgbClr val="0B1B59"/>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9" name="Rectangle 18">
            <a:extLst>
              <a:ext uri="{FF2B5EF4-FFF2-40B4-BE49-F238E27FC236}">
                <a16:creationId xmlns:a16="http://schemas.microsoft.com/office/drawing/2014/main" id="{A60F1AF6-73F9-4E4F-BD45-1E9DEED10C45}"/>
              </a:ext>
            </a:extLst>
          </p:cNvPr>
          <p:cNvSpPr/>
          <p:nvPr userDrawn="1"/>
        </p:nvSpPr>
        <p:spPr bwMode="auto">
          <a:xfrm>
            <a:off x="-4360" y="0"/>
            <a:ext cx="6854891" cy="6858000"/>
          </a:xfrm>
          <a:prstGeom prst="rect">
            <a:avLst/>
          </a:prstGeom>
          <a:solidFill>
            <a:srgbClr val="262626"/>
          </a:solidFill>
          <a:ln w="9525" cap="flat" cmpd="sng" algn="ctr">
            <a:noFill/>
            <a:prstDash val="solid"/>
            <a:round/>
            <a:headEnd type="none" w="med" len="med"/>
            <a:tailEnd type="none" w="med" len="med"/>
          </a:ln>
          <a:effectLst>
            <a:outerShdw blurRad="2921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4" name="Rectangle 13">
            <a:extLst>
              <a:ext uri="{FF2B5EF4-FFF2-40B4-BE49-F238E27FC236}">
                <a16:creationId xmlns:a16="http://schemas.microsoft.com/office/drawing/2014/main" id="{A68A5119-6328-45A2-B788-4D75501A863B}"/>
              </a:ext>
            </a:extLst>
          </p:cNvPr>
          <p:cNvSpPr/>
          <p:nvPr userDrawn="1"/>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8708"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8707"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9" name="Rectangle 8"/>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8"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25" name="Group 24">
            <a:extLst>
              <a:ext uri="{FF2B5EF4-FFF2-40B4-BE49-F238E27FC236}">
                <a16:creationId xmlns:a16="http://schemas.microsoft.com/office/drawing/2014/main" id="{3915F8B0-B666-42D5-9101-41C9E224E801}"/>
              </a:ext>
            </a:extLst>
          </p:cNvPr>
          <p:cNvGrpSpPr/>
          <p:nvPr userDrawn="1"/>
        </p:nvGrpSpPr>
        <p:grpSpPr>
          <a:xfrm>
            <a:off x="338624" y="6181725"/>
            <a:ext cx="4435668" cy="542465"/>
            <a:chOff x="338624" y="6181725"/>
            <a:chExt cx="4435668" cy="542465"/>
          </a:xfrm>
        </p:grpSpPr>
        <p:sp>
          <p:nvSpPr>
            <p:cNvPr id="26" name="Text Box 47">
              <a:extLst>
                <a:ext uri="{FF2B5EF4-FFF2-40B4-BE49-F238E27FC236}">
                  <a16:creationId xmlns:a16="http://schemas.microsoft.com/office/drawing/2014/main" id="{8E8588FC-1D76-47C5-B595-0F9502D2BC62}"/>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7" name="TextBox 26">
              <a:hlinkClick r:id="rId2"/>
              <a:extLst>
                <a:ext uri="{FF2B5EF4-FFF2-40B4-BE49-F238E27FC236}">
                  <a16:creationId xmlns:a16="http://schemas.microsoft.com/office/drawing/2014/main" id="{B555F5C0-13E9-4F31-AC9E-6AA423B9AA45}"/>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lumMod val="65000"/>
                    </a:schemeClr>
                  </a:solidFill>
                  <a:latin typeface="Century Gothic" panose="020B0502020202020204" pitchFamily="34" charset="0"/>
                </a:rPr>
                <a:t>www.epri.com</a:t>
              </a:r>
            </a:p>
          </p:txBody>
        </p:sp>
        <p:cxnSp>
          <p:nvCxnSpPr>
            <p:cNvPr id="28" name="Straight Connector 27">
              <a:extLst>
                <a:ext uri="{FF2B5EF4-FFF2-40B4-BE49-F238E27FC236}">
                  <a16:creationId xmlns:a16="http://schemas.microsoft.com/office/drawing/2014/main" id="{23518BE5-5103-47F0-BFFA-88320B777BD5}"/>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3"/>
              <a:extLst>
                <a:ext uri="{FF2B5EF4-FFF2-40B4-BE49-F238E27FC236}">
                  <a16:creationId xmlns:a16="http://schemas.microsoft.com/office/drawing/2014/main" id="{F99B0C38-6987-4402-AC71-C1BDE714DE3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0" name="Picture 29">
              <a:hlinkClick r:id="rId5"/>
              <a:extLst>
                <a:ext uri="{FF2B5EF4-FFF2-40B4-BE49-F238E27FC236}">
                  <a16:creationId xmlns:a16="http://schemas.microsoft.com/office/drawing/2014/main" id="{5B7BD5C0-06C6-4AB3-BC4D-383CBA3FC50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1" name="Picture 30">
              <a:hlinkClick r:id="rId7"/>
              <a:extLst>
                <a:ext uri="{FF2B5EF4-FFF2-40B4-BE49-F238E27FC236}">
                  <a16:creationId xmlns:a16="http://schemas.microsoft.com/office/drawing/2014/main" id="{D6A42936-581D-4AE8-8C5D-114B70E95E1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pic>
        <p:nvPicPr>
          <p:cNvPr id="20" name="Picture 19" descr="Logo&#10;&#10;Description automatically generated">
            <a:extLst>
              <a:ext uri="{FF2B5EF4-FFF2-40B4-BE49-F238E27FC236}">
                <a16:creationId xmlns:a16="http://schemas.microsoft.com/office/drawing/2014/main" id="{40463C59-2C18-4F9C-8C5E-3D80A35E9F5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34404" y="569994"/>
            <a:ext cx="5167094" cy="5168334"/>
          </a:xfrm>
          <a:prstGeom prst="rect">
            <a:avLst/>
          </a:prstGeom>
        </p:spPr>
      </p:pic>
    </p:spTree>
    <p:extLst>
      <p:ext uri="{BB962C8B-B14F-4D97-AF65-F5344CB8AC3E}">
        <p14:creationId xmlns:p14="http://schemas.microsoft.com/office/powerpoint/2010/main" val="3801950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amp;DI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5DD1C6-53CB-422F-B275-DBDFBD94282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32" name="Rectangle 31"/>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3" name="Group 22">
            <a:extLst>
              <a:ext uri="{FF2B5EF4-FFF2-40B4-BE49-F238E27FC236}">
                <a16:creationId xmlns:a16="http://schemas.microsoft.com/office/drawing/2014/main" id="{30CA6871-F43E-43AE-A2AE-E46146D6A565}"/>
              </a:ext>
            </a:extLst>
          </p:cNvPr>
          <p:cNvGrpSpPr/>
          <p:nvPr/>
        </p:nvGrpSpPr>
        <p:grpSpPr>
          <a:xfrm>
            <a:off x="338624" y="6181725"/>
            <a:ext cx="4435668" cy="542465"/>
            <a:chOff x="338624" y="6181725"/>
            <a:chExt cx="4435668" cy="542465"/>
          </a:xfrm>
        </p:grpSpPr>
        <p:sp>
          <p:nvSpPr>
            <p:cNvPr id="25" name="Text Box 47">
              <a:extLst>
                <a:ext uri="{FF2B5EF4-FFF2-40B4-BE49-F238E27FC236}">
                  <a16:creationId xmlns:a16="http://schemas.microsoft.com/office/drawing/2014/main" id="{456EFF95-D289-468B-A39F-1C223CCA085B}"/>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9" name="TextBox 28">
              <a:hlinkClick r:id="rId3"/>
              <a:extLst>
                <a:ext uri="{FF2B5EF4-FFF2-40B4-BE49-F238E27FC236}">
                  <a16:creationId xmlns:a16="http://schemas.microsoft.com/office/drawing/2014/main" id="{12A1A365-06F2-4B20-9224-7C3EAC6A4286}"/>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33" name="Straight Connector 32">
              <a:extLst>
                <a:ext uri="{FF2B5EF4-FFF2-40B4-BE49-F238E27FC236}">
                  <a16:creationId xmlns:a16="http://schemas.microsoft.com/office/drawing/2014/main" id="{9959B6B3-B9E1-4933-8BDC-3B3FDC236B79}"/>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5" name="Picture 34">
              <a:hlinkClick r:id="rId4"/>
              <a:extLst>
                <a:ext uri="{FF2B5EF4-FFF2-40B4-BE49-F238E27FC236}">
                  <a16:creationId xmlns:a16="http://schemas.microsoft.com/office/drawing/2014/main" id="{CD2CCB58-DA3B-462C-80B9-C58BBFFCC7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6" name="Picture 35">
              <a:hlinkClick r:id="rId6"/>
              <a:extLst>
                <a:ext uri="{FF2B5EF4-FFF2-40B4-BE49-F238E27FC236}">
                  <a16:creationId xmlns:a16="http://schemas.microsoft.com/office/drawing/2014/main" id="{AE810849-F144-4E7E-93DE-EAF2E08368A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7" name="Picture 36">
              <a:hlinkClick r:id="rId8"/>
              <a:extLst>
                <a:ext uri="{FF2B5EF4-FFF2-40B4-BE49-F238E27FC236}">
                  <a16:creationId xmlns:a16="http://schemas.microsoft.com/office/drawing/2014/main" id="{2BEBC2F3-83E5-4482-B054-9DFE809B14D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1548756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96012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78474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96012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48463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0401738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Only with Highl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E03F-F02F-4FA3-91CB-67CB140953AE}"/>
              </a:ext>
            </a:extLst>
          </p:cNvPr>
          <p:cNvSpPr>
            <a:spLocks noGrp="1"/>
          </p:cNvSpPr>
          <p:nvPr>
            <p:ph type="title"/>
          </p:nvPr>
        </p:nvSpPr>
        <p:spPr>
          <a:xfrm>
            <a:off x="365760" y="182563"/>
            <a:ext cx="9601200" cy="731520"/>
          </a:xfrm>
        </p:spPr>
        <p:txBody>
          <a:bodyPr/>
          <a:lstStyle/>
          <a:p>
            <a:r>
              <a:rPr lang="en-US"/>
              <a:t>Click to edit Master title style</a:t>
            </a:r>
          </a:p>
        </p:txBody>
      </p:sp>
      <p:sp>
        <p:nvSpPr>
          <p:cNvPr id="5" name="Text Placeholder 4">
            <a:extLst>
              <a:ext uri="{FF2B5EF4-FFF2-40B4-BE49-F238E27FC236}">
                <a16:creationId xmlns:a16="http://schemas.microsoft.com/office/drawing/2014/main" id="{527D7085-5105-4024-BD3C-F69FB71287EC}"/>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3911780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96012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5525928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96012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63785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wo Columns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96012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484632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005840"/>
            <a:ext cx="5577840" cy="484632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A406BC8-8ED2-4FB9-9CC1-C26081116C72}"/>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24179386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96012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normAutofit/>
          </a:bodyPr>
          <a:lstStyle>
            <a:lvl1pPr marL="0" indent="0">
              <a:buNone/>
              <a:defRPr sz="24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1737360"/>
            <a:ext cx="5577840" cy="466344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005840"/>
            <a:ext cx="5577840" cy="639762"/>
          </a:xfrm>
        </p:spPr>
        <p:txBody>
          <a:bodyPr anchor="b">
            <a:normAutofit/>
          </a:bodyPr>
          <a:lstStyle>
            <a:lvl1pPr marL="0" indent="0">
              <a:buNone/>
              <a:defRPr sz="24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1737360"/>
            <a:ext cx="5577840" cy="466344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22928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9580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s with 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8B126F-922E-4C6E-87A5-234451CAD762}"/>
              </a:ext>
            </a:extLst>
          </p:cNvPr>
          <p:cNvSpPr/>
          <p:nvPr userDrawn="1"/>
        </p:nvSpPr>
        <p:spPr bwMode="auto">
          <a:xfrm>
            <a:off x="609600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Rectangle 7">
            <a:extLst>
              <a:ext uri="{FF2B5EF4-FFF2-40B4-BE49-F238E27FC236}">
                <a16:creationId xmlns:a16="http://schemas.microsoft.com/office/drawing/2014/main" id="{01437305-8BFE-47C1-96DD-CEDBF8D6719E}"/>
              </a:ext>
            </a:extLst>
          </p:cNvPr>
          <p:cNvSpPr/>
          <p:nvPr userDrawn="1"/>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0E0D2D6E-8982-430B-958E-9129593AD32F}"/>
              </a:ext>
            </a:extLst>
          </p:cNvPr>
          <p:cNvSpPr>
            <a:spLocks noGrp="1"/>
          </p:cNvSpPr>
          <p:nvPr>
            <p:ph type="title"/>
          </p:nvPr>
        </p:nvSpPr>
        <p:spPr>
          <a:xfrm>
            <a:off x="365760" y="182563"/>
            <a:ext cx="5339301" cy="1159220"/>
          </a:xfr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51DCA2EA-788A-4791-942C-72070DBE8250}"/>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6B309C7D-4404-4906-9C22-B1C52782E5FC}"/>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882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134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A52D29BE-28DD-432F-8C22-AE8C1D0534D8}"/>
              </a:ext>
            </a:extLst>
          </p:cNvPr>
          <p:cNvSpPr>
            <a:spLocks noGrp="1"/>
          </p:cNvSpPr>
          <p:nvPr>
            <p:ph type="title"/>
          </p:nvPr>
        </p:nvSpPr>
        <p:spPr>
          <a:xfrm>
            <a:off x="6420678" y="182563"/>
            <a:ext cx="3657600" cy="1371600"/>
          </a:xfrm>
        </p:spPr>
        <p:txBody>
          <a:bodyPr>
            <a:normAutofit/>
          </a:bodyPr>
          <a:lstStyle>
            <a:lvl1pPr>
              <a:defRPr sz="2800"/>
            </a:lvl1pPr>
          </a:lstStyle>
          <a:p>
            <a:r>
              <a:rPr lang="en-US" dirty="0"/>
              <a:t>Click to edit Master title style</a:t>
            </a:r>
          </a:p>
        </p:txBody>
      </p:sp>
      <p:sp>
        <p:nvSpPr>
          <p:cNvPr id="5" name="Content Placeholder 2">
            <a:extLst>
              <a:ext uri="{FF2B5EF4-FFF2-40B4-BE49-F238E27FC236}">
                <a16:creationId xmlns:a16="http://schemas.microsoft.com/office/drawing/2014/main" id="{7C14443C-E161-4BFE-8357-B61CEFEC84F0}"/>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CC69AFDA-38D1-42E9-ADFD-FDEBA76A2A99}"/>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0831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40232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609600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3EC10187-5F99-4C76-A9CB-1D435648E155}"/>
              </a:ext>
            </a:extLst>
          </p:cNvPr>
          <p:cNvSpPr>
            <a:spLocks noGrp="1"/>
          </p:cNvSpPr>
          <p:nvPr>
            <p:ph type="title"/>
          </p:nvPr>
        </p:nvSpPr>
        <p:spPr>
          <a:xfrm>
            <a:off x="6368995" y="182563"/>
            <a:ext cx="5339301" cy="1159220"/>
          </a:xfrm>
        </p:spPr>
        <p:txBody>
          <a:bodyPr/>
          <a:lstStyle>
            <a:lvl1pPr>
              <a:defRPr>
                <a:solidFill>
                  <a:schemeClr val="tx1">
                    <a:lumMod val="85000"/>
                    <a:lumOff val="15000"/>
                  </a:schemeClr>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50322DE9-A995-49C6-AB11-26EBFBE58EF8}"/>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284C2FD-77F4-4CA6-B013-4AF023D22F66}"/>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1412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134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014F37B4-A3A1-47F0-B953-F087A6BCAC1A}"/>
              </a:ext>
            </a:extLst>
          </p:cNvPr>
          <p:cNvSpPr>
            <a:spLocks noGrp="1"/>
          </p:cNvSpPr>
          <p:nvPr>
            <p:ph type="title"/>
          </p:nvPr>
        </p:nvSpPr>
        <p:spPr>
          <a:xfrm>
            <a:off x="6420678" y="182563"/>
            <a:ext cx="3657600" cy="1371600"/>
          </a:xfrm>
        </p:spPr>
        <p:txBody>
          <a:bodyPr>
            <a:normAutofit/>
          </a:bodyPr>
          <a:lstStyle>
            <a:lvl1pPr>
              <a:defRPr sz="2800"/>
            </a:lvl1pPr>
          </a:lstStyle>
          <a:p>
            <a:r>
              <a:rPr lang="en-US" dirty="0"/>
              <a:t>Click to edit Master title style</a:t>
            </a:r>
          </a:p>
        </p:txBody>
      </p:sp>
      <p:sp>
        <p:nvSpPr>
          <p:cNvPr id="5" name="Content Placeholder 2">
            <a:extLst>
              <a:ext uri="{FF2B5EF4-FFF2-40B4-BE49-F238E27FC236}">
                <a16:creationId xmlns:a16="http://schemas.microsoft.com/office/drawing/2014/main" id="{D1B47D12-FA39-425B-A70E-42978C42F4A4}"/>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3073C21-095B-4B2C-A4ED-0E0B4E165ECA}"/>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13307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0" y="906308"/>
            <a:ext cx="4071169" cy="5769128"/>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Rectangle 3">
            <a:extLst>
              <a:ext uri="{FF2B5EF4-FFF2-40B4-BE49-F238E27FC236}">
                <a16:creationId xmlns:a16="http://schemas.microsoft.com/office/drawing/2014/main" id="{E7DE2BCA-D966-4BA4-98A1-F55CD4BEB28B}"/>
              </a:ext>
            </a:extLst>
          </p:cNvPr>
          <p:cNvSpPr/>
          <p:nvPr userDrawn="1"/>
        </p:nvSpPr>
        <p:spPr bwMode="auto">
          <a:xfrm>
            <a:off x="4065024" y="906308"/>
            <a:ext cx="4071169" cy="5769128"/>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D0C36B46-B989-40E8-92AD-90AFDD95A969}"/>
              </a:ext>
            </a:extLst>
          </p:cNvPr>
          <p:cNvSpPr/>
          <p:nvPr userDrawn="1"/>
        </p:nvSpPr>
        <p:spPr bwMode="auto">
          <a:xfrm>
            <a:off x="8120831" y="906308"/>
            <a:ext cx="4071169" cy="576912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Title 1">
            <a:extLst>
              <a:ext uri="{FF2B5EF4-FFF2-40B4-BE49-F238E27FC236}">
                <a16:creationId xmlns:a16="http://schemas.microsoft.com/office/drawing/2014/main" id="{E3E401EC-CFA2-4017-97FF-9969674171FA}"/>
              </a:ext>
            </a:extLst>
          </p:cNvPr>
          <p:cNvSpPr>
            <a:spLocks noGrp="1"/>
          </p:cNvSpPr>
          <p:nvPr>
            <p:ph type="title"/>
          </p:nvPr>
        </p:nvSpPr>
        <p:spPr>
          <a:xfrm>
            <a:off x="365760" y="182880"/>
            <a:ext cx="9601200" cy="731520"/>
          </a:xfrm>
        </p:spPr>
        <p:txBody>
          <a:bodyPr/>
          <a:lstStyle>
            <a:lvl1pPr>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D89F7783-0753-EA47-B9B4-1DB3661601D0}"/>
              </a:ext>
            </a:extLst>
          </p:cNvPr>
          <p:cNvSpPr>
            <a:spLocks noGrp="1"/>
          </p:cNvSpPr>
          <p:nvPr>
            <p:ph type="body" sz="quarter" idx="10"/>
          </p:nvPr>
        </p:nvSpPr>
        <p:spPr>
          <a:xfrm>
            <a:off x="27432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9A35EF21-5163-AC47-8E28-086078B7F885}"/>
              </a:ext>
            </a:extLst>
          </p:cNvPr>
          <p:cNvSpPr>
            <a:spLocks noGrp="1"/>
          </p:cNvSpPr>
          <p:nvPr>
            <p:ph type="body" sz="quarter" idx="11"/>
          </p:nvPr>
        </p:nvSpPr>
        <p:spPr>
          <a:xfrm>
            <a:off x="435864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a:extLst>
              <a:ext uri="{FF2B5EF4-FFF2-40B4-BE49-F238E27FC236}">
                <a16:creationId xmlns:a16="http://schemas.microsoft.com/office/drawing/2014/main" id="{5C663092-08FC-0D44-82D3-8B7F5992248A}"/>
              </a:ext>
            </a:extLst>
          </p:cNvPr>
          <p:cNvSpPr>
            <a:spLocks noGrp="1"/>
          </p:cNvSpPr>
          <p:nvPr>
            <p:ph type="body" sz="quarter" idx="12"/>
          </p:nvPr>
        </p:nvSpPr>
        <p:spPr>
          <a:xfrm>
            <a:off x="841248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99277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1DCEBE-AECA-4A38-9A16-6E2B7E8D9AF5}"/>
              </a:ext>
            </a:extLst>
          </p:cNvPr>
          <p:cNvSpPr/>
          <p:nvPr userDrawn="1"/>
        </p:nvSpPr>
        <p:spPr bwMode="auto">
          <a:xfrm>
            <a:off x="0" y="102457"/>
            <a:ext cx="12192000" cy="6572979"/>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a:xfrm>
            <a:off x="365760" y="182563"/>
            <a:ext cx="11430000" cy="731520"/>
          </a:xfrm>
        </p:spPr>
        <p:txBody>
          <a:bodyPr>
            <a:noAutofit/>
          </a:bodyPr>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22093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01B213-0E7A-407F-8B15-06AFF53336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15" name="Rectangle 35"/>
          <p:cNvSpPr>
            <a:spLocks noGrp="1" noChangeArrowheads="1"/>
          </p:cNvSpPr>
          <p:nvPr>
            <p:ph type="ctrTitle" sz="quarter" hasCustomPrompt="1"/>
          </p:nvPr>
        </p:nvSpPr>
        <p:spPr>
          <a:xfrm>
            <a:off x="4688" y="2712785"/>
            <a:ext cx="12196689" cy="1626781"/>
          </a:xfrm>
          <a:ln>
            <a:noFill/>
          </a:ln>
        </p:spPr>
        <p:txBody>
          <a:bodyPr anchor="ctr">
            <a:normAutofit/>
          </a:bodyPr>
          <a:lstStyle>
            <a:lvl1pPr algn="ctr">
              <a:spcAft>
                <a:spcPts val="600"/>
              </a:spcAft>
              <a:defRPr sz="3600">
                <a:solidFill>
                  <a:schemeClr val="tx2">
                    <a:lumMod val="40000"/>
                    <a:lumOff val="60000"/>
                  </a:schemeClr>
                </a:solidFill>
                <a:effectLst>
                  <a:outerShdw blurRad="38100" dist="38100" dir="2700000" algn="tl">
                    <a:srgbClr val="000000">
                      <a:alpha val="43137"/>
                    </a:srgbClr>
                  </a:outerShdw>
                </a:effectLst>
              </a:defRPr>
            </a:lvl1pPr>
          </a:lstStyle>
          <a:p>
            <a:r>
              <a:rPr lang="en-US" dirty="0"/>
              <a:t>CLICK TO EDIT SECTION TITLE STYLE</a:t>
            </a:r>
          </a:p>
        </p:txBody>
      </p:sp>
    </p:spTree>
    <p:extLst>
      <p:ext uri="{BB962C8B-B14F-4D97-AF65-F5344CB8AC3E}">
        <p14:creationId xmlns:p14="http://schemas.microsoft.com/office/powerpoint/2010/main" val="38840669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DEF42B-8BE6-4527-957D-01CFF45BBE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7" name="TextBox 6">
            <a:extLst>
              <a:ext uri="{FF2B5EF4-FFF2-40B4-BE49-F238E27FC236}">
                <a16:creationId xmlns:a16="http://schemas.microsoft.com/office/drawing/2014/main" id="{38CF3EA5-4F41-4581-9358-CC045EEE3DAA}"/>
              </a:ext>
            </a:extLst>
          </p:cNvPr>
          <p:cNvSpPr txBox="1"/>
          <p:nvPr userDrawn="1"/>
        </p:nvSpPr>
        <p:spPr>
          <a:xfrm>
            <a:off x="0" y="4445149"/>
            <a:ext cx="12192000" cy="604911"/>
          </a:xfrm>
          <a:prstGeom prst="rect">
            <a:avLst/>
          </a:prstGeom>
          <a:noFill/>
        </p:spPr>
        <p:txBody>
          <a:bodyPr wrap="none" rtlCol="0">
            <a:noAutofit/>
          </a:bodyPr>
          <a:lstStyle/>
          <a:p>
            <a:pPr algn="ctr">
              <a:spcBef>
                <a:spcPts val="0"/>
              </a:spcBef>
            </a:pPr>
            <a:r>
              <a:rPr lang="en-US" sz="2400" b="1" i="0" spc="300" baseline="0" dirty="0">
                <a:solidFill>
                  <a:schemeClr val="bg1"/>
                </a:solidFill>
                <a:latin typeface="+mj-lt"/>
              </a:rPr>
              <a:t>Together…Shaping the Future of Energy</a:t>
            </a:r>
            <a:r>
              <a:rPr lang="en-US" sz="2400" b="1" i="0" kern="1200" spc="300" baseline="30000" dirty="0">
                <a:solidFill>
                  <a:schemeClr val="bg1"/>
                </a:solidFill>
                <a:latin typeface="Arial" charset="0"/>
                <a:ea typeface="+mn-ea"/>
                <a:cs typeface="+mn-cs"/>
              </a:rPr>
              <a:t>®</a:t>
            </a:r>
            <a:endParaRPr lang="en-US" sz="2400" b="1" i="0" spc="300" baseline="0" dirty="0">
              <a:solidFill>
                <a:schemeClr val="bg1"/>
              </a:solidFill>
              <a:latin typeface="+mn-lt"/>
            </a:endParaRPr>
          </a:p>
        </p:txBody>
      </p:sp>
      <p:pic>
        <p:nvPicPr>
          <p:cNvPr id="5" name="Picture 4">
            <a:extLst>
              <a:ext uri="{FF2B5EF4-FFF2-40B4-BE49-F238E27FC236}">
                <a16:creationId xmlns:a16="http://schemas.microsoft.com/office/drawing/2014/main" id="{BA9683BA-0DA9-5441-8A02-AD246C936F6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4099" b="31988"/>
          <a:stretch/>
        </p:blipFill>
        <p:spPr>
          <a:xfrm>
            <a:off x="445273" y="1584251"/>
            <a:ext cx="11115923" cy="2658140"/>
          </a:xfrm>
          <a:prstGeom prst="rect">
            <a:avLst/>
          </a:prstGeom>
        </p:spPr>
      </p:pic>
    </p:spTree>
    <p:extLst>
      <p:ext uri="{BB962C8B-B14F-4D97-AF65-F5344CB8AC3E}">
        <p14:creationId xmlns:p14="http://schemas.microsoft.com/office/powerpoint/2010/main" val="34294845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losing Slide Diversit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ABDC1B-DF20-4D83-8F95-CF02F5DFE4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5" name="TextBox 4"/>
          <p:cNvSpPr txBox="1"/>
          <p:nvPr/>
        </p:nvSpPr>
        <p:spPr>
          <a:xfrm>
            <a:off x="0" y="3223723"/>
            <a:ext cx="12192000" cy="604911"/>
          </a:xfrm>
          <a:prstGeom prst="rect">
            <a:avLst/>
          </a:prstGeom>
          <a:noFill/>
        </p:spPr>
        <p:txBody>
          <a:bodyPr wrap="none" rtlCol="0">
            <a:noAutofit/>
          </a:bodyPr>
          <a:lstStyle/>
          <a:p>
            <a:pPr algn="ctr">
              <a:spcBef>
                <a:spcPts val="0"/>
              </a:spcBef>
            </a:pPr>
            <a:r>
              <a:rPr lang="en-US" sz="2800" b="1" spc="150" baseline="0" dirty="0">
                <a:solidFill>
                  <a:schemeClr val="tx2">
                    <a:lumMod val="40000"/>
                    <a:lumOff val="60000"/>
                  </a:schemeClr>
                </a:solidFill>
                <a:effectLst>
                  <a:outerShdw blurRad="38100" dist="38100" dir="2700000" algn="tl">
                    <a:srgbClr val="000000">
                      <a:alpha val="43137"/>
                    </a:srgbClr>
                  </a:outerShdw>
                </a:effectLst>
                <a:latin typeface="+mj-lt"/>
              </a:rPr>
              <a:t>Together…Shaping the Future of Energy</a:t>
            </a:r>
            <a:r>
              <a:rPr lang="en-US" sz="2800" b="0" kern="1200" spc="150" baseline="30000" dirty="0">
                <a:solidFill>
                  <a:schemeClr val="tx2">
                    <a:lumMod val="40000"/>
                    <a:lumOff val="60000"/>
                  </a:schemeClr>
                </a:solidFill>
                <a:latin typeface="Arial" charset="0"/>
                <a:ea typeface="+mn-ea"/>
                <a:cs typeface="+mn-cs"/>
              </a:rPr>
              <a:t>®</a:t>
            </a:r>
            <a:endParaRPr lang="en-US" sz="2800" b="0" spc="150" baseline="0" dirty="0">
              <a:solidFill>
                <a:schemeClr val="tx2">
                  <a:lumMod val="40000"/>
                  <a:lumOff val="60000"/>
                </a:schemeClr>
              </a:solidFill>
              <a:effectLst>
                <a:outerShdw blurRad="38100" dist="38100" dir="2700000" algn="tl">
                  <a:srgbClr val="000000">
                    <a:alpha val="43137"/>
                  </a:srgbClr>
                </a:outerShdw>
              </a:effectLst>
              <a:latin typeface="+mn-lt"/>
            </a:endParaRPr>
          </a:p>
        </p:txBody>
      </p:sp>
      <p:pic>
        <p:nvPicPr>
          <p:cNvPr id="4" name="Picture 3">
            <a:extLst>
              <a:ext uri="{FF2B5EF4-FFF2-40B4-BE49-F238E27FC236}">
                <a16:creationId xmlns:a16="http://schemas.microsoft.com/office/drawing/2014/main" id="{DB4A0BDF-AF36-436C-9B89-D7318A27E311}"/>
              </a:ext>
            </a:extLst>
          </p:cNvPr>
          <p:cNvPicPr>
            <a:picLocks noChangeAspect="1"/>
          </p:cNvPicPr>
          <p:nvPr userDrawn="1"/>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5443574"/>
            <a:ext cx="12188952" cy="1232355"/>
          </a:xfrm>
          <a:prstGeom prst="rect">
            <a:avLst/>
          </a:prstGeom>
        </p:spPr>
      </p:pic>
    </p:spTree>
    <p:extLst>
      <p:ext uri="{BB962C8B-B14F-4D97-AF65-F5344CB8AC3E}">
        <p14:creationId xmlns:p14="http://schemas.microsoft.com/office/powerpoint/2010/main" val="16587315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Chauncey Star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C01F85A-9404-BF43-A3C6-0C1809C6DC32}"/>
              </a:ext>
            </a:extLst>
          </p:cNvPr>
          <p:cNvGrpSpPr/>
          <p:nvPr userDrawn="1"/>
        </p:nvGrpSpPr>
        <p:grpSpPr>
          <a:xfrm>
            <a:off x="0" y="76560"/>
            <a:ext cx="12192000" cy="6616597"/>
            <a:chOff x="0" y="76560"/>
            <a:chExt cx="12192000" cy="6616597"/>
          </a:xfrm>
        </p:grpSpPr>
        <p:sp>
          <p:nvSpPr>
            <p:cNvPr id="3" name="Rectangle 2">
              <a:extLst>
                <a:ext uri="{FF2B5EF4-FFF2-40B4-BE49-F238E27FC236}">
                  <a16:creationId xmlns:a16="http://schemas.microsoft.com/office/drawing/2014/main" id="{9CDB1B51-7C4C-5B4B-9280-88440A81114C}"/>
                </a:ext>
              </a:extLst>
            </p:cNvPr>
            <p:cNvSpPr/>
            <p:nvPr/>
          </p:nvSpPr>
          <p:spPr bwMode="auto">
            <a:xfrm>
              <a:off x="0" y="76560"/>
              <a:ext cx="12192000" cy="6616597"/>
            </a:xfrm>
            <a:prstGeom prst="rect">
              <a:avLst/>
            </a:prstGeom>
            <a:solidFill>
              <a:srgbClr val="0B1B59"/>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pic>
          <p:nvPicPr>
            <p:cNvPr id="4" name="Picture 3">
              <a:extLst>
                <a:ext uri="{FF2B5EF4-FFF2-40B4-BE49-F238E27FC236}">
                  <a16:creationId xmlns:a16="http://schemas.microsoft.com/office/drawing/2014/main" id="{1B35EA3C-FD85-344B-8DB4-C1D93F25A0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76560"/>
              <a:ext cx="7415945" cy="6616596"/>
            </a:xfrm>
            <a:prstGeom prst="rect">
              <a:avLst/>
            </a:prstGeom>
          </p:spPr>
        </p:pic>
        <p:pic>
          <p:nvPicPr>
            <p:cNvPr id="5" name="Picture 4">
              <a:extLst>
                <a:ext uri="{FF2B5EF4-FFF2-40B4-BE49-F238E27FC236}">
                  <a16:creationId xmlns:a16="http://schemas.microsoft.com/office/drawing/2014/main" id="{0F24FAA8-8F76-694F-B229-201C603FF8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655" t="44623" r="13652" b="30158"/>
            <a:stretch/>
          </p:blipFill>
          <p:spPr>
            <a:xfrm>
              <a:off x="5104435" y="2118167"/>
              <a:ext cx="6088284" cy="2083443"/>
            </a:xfrm>
            <a:prstGeom prst="rect">
              <a:avLst/>
            </a:prstGeom>
          </p:spPr>
        </p:pic>
      </p:grpSp>
    </p:spTree>
    <p:extLst>
      <p:ext uri="{BB962C8B-B14F-4D97-AF65-F5344CB8AC3E}">
        <p14:creationId xmlns:p14="http://schemas.microsoft.com/office/powerpoint/2010/main" val="24747649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609600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4B61A130-D3A2-4741-98F0-78A9FBA9C5FB}"/>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E42C4622-94B6-44D4-A6B7-3ABD2A3DA000}"/>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BFA936AF-75D5-4131-8412-21BBADB7B7A5}"/>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84192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5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609600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6230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5200E9EE-67EE-4D59-B1FB-C22C06206255}"/>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B3C68E99-DB4B-4542-AF5C-FDB1D78A06CE}"/>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5798B35B-0B31-4DBE-AE41-6C369DD35675}"/>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968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9251778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EPRI Title Slide">
    <p:spTree>
      <p:nvGrpSpPr>
        <p:cNvPr id="1" name=""/>
        <p:cNvGrpSpPr/>
        <p:nvPr/>
      </p:nvGrpSpPr>
      <p:grpSpPr>
        <a:xfrm>
          <a:off x="0" y="0"/>
          <a:ext cx="0" cy="0"/>
          <a:chOff x="0" y="0"/>
          <a:chExt cx="0" cy="0"/>
        </a:xfrm>
      </p:grpSpPr>
      <p:pic>
        <p:nvPicPr>
          <p:cNvPr id="3" name="background image" descr="A person and person wearing hardhats and reflective jackets&#10;&#10;Description automatically generated">
            <a:extLst>
              <a:ext uri="{FF2B5EF4-FFF2-40B4-BE49-F238E27FC236}">
                <a16:creationId xmlns:a16="http://schemas.microsoft.com/office/drawing/2014/main" id="{938F2F93-6415-8751-9148-E0192AB06A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7" name="blue overlay">
            <a:extLst>
              <a:ext uri="{FF2B5EF4-FFF2-40B4-BE49-F238E27FC236}">
                <a16:creationId xmlns:a16="http://schemas.microsoft.com/office/drawing/2014/main" id="{277DD01C-684B-2E10-C96E-F0F2D0468EC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4" name="icons &amp; copyright">
            <a:extLst>
              <a:ext uri="{FF2B5EF4-FFF2-40B4-BE49-F238E27FC236}">
                <a16:creationId xmlns:a16="http://schemas.microsoft.com/office/drawing/2014/main" id="{665B53A2-5D5B-3554-44DE-DE228C2D7516}"/>
              </a:ext>
            </a:extLst>
          </p:cNvPr>
          <p:cNvGrpSpPr/>
          <p:nvPr userDrawn="1"/>
        </p:nvGrpSpPr>
        <p:grpSpPr>
          <a:xfrm>
            <a:off x="338624" y="6181725"/>
            <a:ext cx="4435668" cy="542465"/>
            <a:chOff x="338624" y="6181725"/>
            <a:chExt cx="4435668" cy="542465"/>
          </a:xfrm>
        </p:grpSpPr>
        <p:sp>
          <p:nvSpPr>
            <p:cNvPr id="5" name="copyright">
              <a:extLst>
                <a:ext uri="{FF2B5EF4-FFF2-40B4-BE49-F238E27FC236}">
                  <a16:creationId xmlns:a16="http://schemas.microsoft.com/office/drawing/2014/main" id="{06D69970-CB2E-A4D3-9146-4D77DC12C161}"/>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6" name="epri.com">
              <a:hlinkClick r:id="rId4"/>
              <a:extLst>
                <a:ext uri="{FF2B5EF4-FFF2-40B4-BE49-F238E27FC236}">
                  <a16:creationId xmlns:a16="http://schemas.microsoft.com/office/drawing/2014/main" id="{1EAE9E6E-7841-12E5-B766-CF31590FAB85}"/>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7" name="Straight Connector 6">
              <a:extLst>
                <a:ext uri="{FF2B5EF4-FFF2-40B4-BE49-F238E27FC236}">
                  <a16:creationId xmlns:a16="http://schemas.microsoft.com/office/drawing/2014/main" id="{4032DEA1-8BED-4154-F494-203D3B3D722E}"/>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9" name="Facebook icon">
              <a:hlinkClick r:id="rId5"/>
              <a:extLst>
                <a:ext uri="{FF2B5EF4-FFF2-40B4-BE49-F238E27FC236}">
                  <a16:creationId xmlns:a16="http://schemas.microsoft.com/office/drawing/2014/main" id="{CB7D4E98-F8FB-1966-7A8D-9C42EBC3CE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10" name="X icon">
              <a:hlinkClick r:id="rId7"/>
              <a:extLst>
                <a:ext uri="{FF2B5EF4-FFF2-40B4-BE49-F238E27FC236}">
                  <a16:creationId xmlns:a16="http://schemas.microsoft.com/office/drawing/2014/main" id="{B1F99100-371F-0020-1E61-B732D84E8B8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8" name="LinkedIn icon">
              <a:hlinkClick r:id="rId9"/>
              <a:extLst>
                <a:ext uri="{FF2B5EF4-FFF2-40B4-BE49-F238E27FC236}">
                  <a16:creationId xmlns:a16="http://schemas.microsoft.com/office/drawing/2014/main" id="{EA833105-9EE7-D3DB-F43C-6F8D3692973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pic>
        <p:nvPicPr>
          <p:cNvPr id="35" name="EPRI circle">
            <a:extLst>
              <a:ext uri="{FF2B5EF4-FFF2-40B4-BE49-F238E27FC236}">
                <a16:creationId xmlns:a16="http://schemas.microsoft.com/office/drawing/2014/main" id="{5C3C3AAE-15C1-0B61-484F-8E1DDA7747F3}"/>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8371905" y="389847"/>
            <a:ext cx="3615657" cy="3445107"/>
          </a:xfrm>
          <a:prstGeom prst="rect">
            <a:avLst/>
          </a:prstGeom>
        </p:spPr>
      </p:pic>
      <p:sp>
        <p:nvSpPr>
          <p:cNvPr id="18" name="speaker text">
            <a:extLst>
              <a:ext uri="{FF2B5EF4-FFF2-40B4-BE49-F238E27FC236}">
                <a16:creationId xmlns:a16="http://schemas.microsoft.com/office/drawing/2014/main" id="{01DFD416-66D5-47F4-B045-0C53E6F91488}"/>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6" name="subtitle">
            <a:extLst>
              <a:ext uri="{FF2B5EF4-FFF2-40B4-BE49-F238E27FC236}">
                <a16:creationId xmlns:a16="http://schemas.microsoft.com/office/drawing/2014/main" id="{C9B9DF57-48D2-92F0-1A74-79C183A6DF3E}"/>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19" name="title text">
            <a:extLst>
              <a:ext uri="{FF2B5EF4-FFF2-40B4-BE49-F238E27FC236}">
                <a16:creationId xmlns:a16="http://schemas.microsoft.com/office/drawing/2014/main" id="{7D1329EF-297E-646E-A5E8-5228C5D39C03}"/>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spTree>
    <p:extLst>
      <p:ext uri="{BB962C8B-B14F-4D97-AF65-F5344CB8AC3E}">
        <p14:creationId xmlns:p14="http://schemas.microsoft.com/office/powerpoint/2010/main" val="1178812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NUC Title Slide">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C45692E6-EDAD-DF6C-8A58-619B4C8435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6" name="blue overlay">
            <a:extLst>
              <a:ext uri="{FF2B5EF4-FFF2-40B4-BE49-F238E27FC236}">
                <a16:creationId xmlns:a16="http://schemas.microsoft.com/office/drawing/2014/main" id="{3767F768-ED46-028C-D989-F07FD1EED6E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17423B5B-85F0-21B6-E298-00C4FAC48CA5}"/>
              </a:ext>
            </a:extLst>
          </p:cNvPr>
          <p:cNvGrpSpPr/>
          <p:nvPr userDrawn="1"/>
        </p:nvGrpSpPr>
        <p:grpSpPr>
          <a:xfrm>
            <a:off x="338624" y="6181725"/>
            <a:ext cx="4461316" cy="542465"/>
            <a:chOff x="338624" y="6181725"/>
            <a:chExt cx="4461316" cy="542465"/>
          </a:xfrm>
        </p:grpSpPr>
        <p:sp>
          <p:nvSpPr>
            <p:cNvPr id="17" name="copyright">
              <a:extLst>
                <a:ext uri="{FF2B5EF4-FFF2-40B4-BE49-F238E27FC236}">
                  <a16:creationId xmlns:a16="http://schemas.microsoft.com/office/drawing/2014/main" id="{3DD38CE9-593A-E67E-E078-3C0EA5902A0F}"/>
                </a:ext>
              </a:extLst>
            </p:cNvPr>
            <p:cNvSpPr txBox="1">
              <a:spLocks noChangeArrowheads="1"/>
            </p:cNvSpPr>
            <p:nvPr/>
          </p:nvSpPr>
          <p:spPr bwMode="auto">
            <a:xfrm>
              <a:off x="1886962" y="6505633"/>
              <a:ext cx="2912978"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2026 Electric Power Research Institute, Inc. All rights reserved.</a:t>
              </a:r>
            </a:p>
          </p:txBody>
        </p:sp>
        <p:sp>
          <p:nvSpPr>
            <p:cNvPr id="18" name="epri.com">
              <a:hlinkClick r:id="rId4"/>
              <a:extLst>
                <a:ext uri="{FF2B5EF4-FFF2-40B4-BE49-F238E27FC236}">
                  <a16:creationId xmlns:a16="http://schemas.microsoft.com/office/drawing/2014/main" id="{1D5D9006-F992-A3E8-62F5-33BCD37369C3}"/>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B1365DF2-0AA8-EDD5-FF5A-80EB176BD203}"/>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50C19077-6864-9995-6353-CBFF64A44A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518F86B4-4A21-3E4E-5235-5FC87D24CFD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22" name="LinkedIn icon">
              <a:hlinkClick r:id="rId9"/>
              <a:extLst>
                <a:ext uri="{FF2B5EF4-FFF2-40B4-BE49-F238E27FC236}">
                  <a16:creationId xmlns:a16="http://schemas.microsoft.com/office/drawing/2014/main" id="{FD06B89F-E67F-93C3-9735-75E2A4079A7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4" name="speaker text">
            <a:extLst>
              <a:ext uri="{FF2B5EF4-FFF2-40B4-BE49-F238E27FC236}">
                <a16:creationId xmlns:a16="http://schemas.microsoft.com/office/drawing/2014/main" id="{35E0A3DC-CC19-F07D-2596-4D3B20E52634}"/>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5" name="subtitle">
            <a:extLst>
              <a:ext uri="{FF2B5EF4-FFF2-40B4-BE49-F238E27FC236}">
                <a16:creationId xmlns:a16="http://schemas.microsoft.com/office/drawing/2014/main" id="{F102AB87-F538-AF67-56D7-6193CBA71263}"/>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26" name="title text">
            <a:extLst>
              <a:ext uri="{FF2B5EF4-FFF2-40B4-BE49-F238E27FC236}">
                <a16:creationId xmlns:a16="http://schemas.microsoft.com/office/drawing/2014/main" id="{B03ECE38-024F-0FDB-EF5C-7C77BD789A34}"/>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E9935480-2219-B667-1F4A-771008FFECDD}"/>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8371905" y="389847"/>
            <a:ext cx="3615656" cy="3445107"/>
          </a:xfrm>
          <a:prstGeom prst="rect">
            <a:avLst/>
          </a:prstGeom>
        </p:spPr>
      </p:pic>
    </p:spTree>
    <p:extLst>
      <p:ext uri="{BB962C8B-B14F-4D97-AF65-F5344CB8AC3E}">
        <p14:creationId xmlns:p14="http://schemas.microsoft.com/office/powerpoint/2010/main" val="27696105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ED&amp;CS">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B92655FF-6A8B-C949-E8BD-096134D3C5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6" name="blue overlay">
            <a:extLst>
              <a:ext uri="{FF2B5EF4-FFF2-40B4-BE49-F238E27FC236}">
                <a16:creationId xmlns:a16="http://schemas.microsoft.com/office/drawing/2014/main" id="{0E945622-E11A-F0C7-9C27-2639FB5F989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9FB51C15-C5E9-6004-8441-FF0CCB5EF80E}"/>
              </a:ext>
            </a:extLst>
          </p:cNvPr>
          <p:cNvGrpSpPr/>
          <p:nvPr userDrawn="1"/>
        </p:nvGrpSpPr>
        <p:grpSpPr>
          <a:xfrm>
            <a:off x="338624" y="6181725"/>
            <a:ext cx="4435668" cy="542465"/>
            <a:chOff x="338624" y="6181725"/>
            <a:chExt cx="4435668" cy="542465"/>
          </a:xfrm>
        </p:grpSpPr>
        <p:sp>
          <p:nvSpPr>
            <p:cNvPr id="17" name="copyright">
              <a:extLst>
                <a:ext uri="{FF2B5EF4-FFF2-40B4-BE49-F238E27FC236}">
                  <a16:creationId xmlns:a16="http://schemas.microsoft.com/office/drawing/2014/main" id="{11E89AEC-ECC5-D98C-0F9D-696C38ACBB8E}"/>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2026 Electric Power Research Institute, Inc. All rights reserved.</a:t>
              </a:r>
            </a:p>
          </p:txBody>
        </p:sp>
        <p:sp>
          <p:nvSpPr>
            <p:cNvPr id="18" name="epri.com">
              <a:hlinkClick r:id="rId4"/>
              <a:extLst>
                <a:ext uri="{FF2B5EF4-FFF2-40B4-BE49-F238E27FC236}">
                  <a16:creationId xmlns:a16="http://schemas.microsoft.com/office/drawing/2014/main" id="{99AD82CA-54EE-805A-5896-92EC95281F31}"/>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7E8FA601-A1E5-F0D8-3176-370E06624509}"/>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887FA5DF-A3BA-CEE3-D30A-E51081C659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6A79BD85-5892-7747-BCE4-121DC979670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22" name="LinkedIn icon">
              <a:hlinkClick r:id="rId9"/>
              <a:extLst>
                <a:ext uri="{FF2B5EF4-FFF2-40B4-BE49-F238E27FC236}">
                  <a16:creationId xmlns:a16="http://schemas.microsoft.com/office/drawing/2014/main" id="{E86B58BC-A073-2A7C-EF86-EF73B4FDB7C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4" name="speaker text">
            <a:extLst>
              <a:ext uri="{FF2B5EF4-FFF2-40B4-BE49-F238E27FC236}">
                <a16:creationId xmlns:a16="http://schemas.microsoft.com/office/drawing/2014/main" id="{3A209E74-D79D-BE74-D453-C76F9D43104B}"/>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5" name="subtitle">
            <a:extLst>
              <a:ext uri="{FF2B5EF4-FFF2-40B4-BE49-F238E27FC236}">
                <a16:creationId xmlns:a16="http://schemas.microsoft.com/office/drawing/2014/main" id="{CB37810F-BB70-4E0F-A055-1694DC1A4E82}"/>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26" name="title text">
            <a:extLst>
              <a:ext uri="{FF2B5EF4-FFF2-40B4-BE49-F238E27FC236}">
                <a16:creationId xmlns:a16="http://schemas.microsoft.com/office/drawing/2014/main" id="{33FA43E6-CEF5-689E-EA7B-8FF2A6BD01BC}"/>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5B3636D6-B888-DA07-7304-1BB1F0C3E3C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8371905" y="389847"/>
            <a:ext cx="3615656" cy="3445106"/>
          </a:xfrm>
          <a:prstGeom prst="rect">
            <a:avLst/>
          </a:prstGeom>
        </p:spPr>
      </p:pic>
    </p:spTree>
    <p:extLst>
      <p:ext uri="{BB962C8B-B14F-4D97-AF65-F5344CB8AC3E}">
        <p14:creationId xmlns:p14="http://schemas.microsoft.com/office/powerpoint/2010/main" val="31497360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 Title Slide">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CFC91837-166B-150E-620A-BA45B8ED0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15" name="blue overlay">
            <a:extLst>
              <a:ext uri="{FF2B5EF4-FFF2-40B4-BE49-F238E27FC236}">
                <a16:creationId xmlns:a16="http://schemas.microsoft.com/office/drawing/2014/main" id="{5B364F2F-6C23-6563-106C-04281A6C93C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66F2B49F-CE72-398F-EEB8-ED3A4CC21079}"/>
              </a:ext>
            </a:extLst>
          </p:cNvPr>
          <p:cNvGrpSpPr/>
          <p:nvPr userDrawn="1"/>
        </p:nvGrpSpPr>
        <p:grpSpPr>
          <a:xfrm>
            <a:off x="338624" y="6181725"/>
            <a:ext cx="4461316" cy="542465"/>
            <a:chOff x="338624" y="6181725"/>
            <a:chExt cx="4461316" cy="542465"/>
          </a:xfrm>
        </p:grpSpPr>
        <p:sp>
          <p:nvSpPr>
            <p:cNvPr id="17" name="copyright">
              <a:extLst>
                <a:ext uri="{FF2B5EF4-FFF2-40B4-BE49-F238E27FC236}">
                  <a16:creationId xmlns:a16="http://schemas.microsoft.com/office/drawing/2014/main" id="{5762FB12-E80E-156F-7AC8-BCD03A9A1EBE}"/>
                </a:ext>
              </a:extLst>
            </p:cNvPr>
            <p:cNvSpPr txBox="1">
              <a:spLocks noChangeArrowheads="1"/>
            </p:cNvSpPr>
            <p:nvPr/>
          </p:nvSpPr>
          <p:spPr bwMode="auto">
            <a:xfrm>
              <a:off x="1886962" y="6505633"/>
              <a:ext cx="2912978"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2026 Electric Power Research Institute, Inc. All rights reserved.</a:t>
              </a:r>
            </a:p>
          </p:txBody>
        </p:sp>
        <p:sp>
          <p:nvSpPr>
            <p:cNvPr id="18" name="epri.com">
              <a:hlinkClick r:id="rId4"/>
              <a:extLst>
                <a:ext uri="{FF2B5EF4-FFF2-40B4-BE49-F238E27FC236}">
                  <a16:creationId xmlns:a16="http://schemas.microsoft.com/office/drawing/2014/main" id="{F01C36E6-89FC-536A-3951-F6A2915F995B}"/>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D69AA640-1743-B12E-A08A-75B601DED5B1}"/>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C7D59FCA-EDE0-054A-9339-39062A7983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7C2AF711-5EF7-7698-659A-ADA6248010F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22" name="LinkedIn icon">
              <a:hlinkClick r:id="rId9"/>
              <a:extLst>
                <a:ext uri="{FF2B5EF4-FFF2-40B4-BE49-F238E27FC236}">
                  <a16:creationId xmlns:a16="http://schemas.microsoft.com/office/drawing/2014/main" id="{4A43C534-DEA8-63FC-C178-659A27815C2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4" name="speaker text">
            <a:extLst>
              <a:ext uri="{FF2B5EF4-FFF2-40B4-BE49-F238E27FC236}">
                <a16:creationId xmlns:a16="http://schemas.microsoft.com/office/drawing/2014/main" id="{EA5D5FD2-5920-C3CB-8CFF-DC28910152E8}"/>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5" name="subtitle">
            <a:extLst>
              <a:ext uri="{FF2B5EF4-FFF2-40B4-BE49-F238E27FC236}">
                <a16:creationId xmlns:a16="http://schemas.microsoft.com/office/drawing/2014/main" id="{DAE2E599-E511-97D7-0971-353127BCC4BD}"/>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26" name="title text">
            <a:extLst>
              <a:ext uri="{FF2B5EF4-FFF2-40B4-BE49-F238E27FC236}">
                <a16:creationId xmlns:a16="http://schemas.microsoft.com/office/drawing/2014/main" id="{E982FB38-9694-4115-599A-EB69527759A2}"/>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9B083F23-AC0B-EA2A-8577-747D0C55C0CD}"/>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8371905" y="389847"/>
            <a:ext cx="3615656" cy="3445106"/>
          </a:xfrm>
          <a:prstGeom prst="rect">
            <a:avLst/>
          </a:prstGeom>
        </p:spPr>
      </p:pic>
    </p:spTree>
    <p:extLst>
      <p:ext uri="{BB962C8B-B14F-4D97-AF65-F5344CB8AC3E}">
        <p14:creationId xmlns:p14="http://schemas.microsoft.com/office/powerpoint/2010/main" val="26034480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Generation Title Slide">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020FB78A-2161-5ECA-E92E-31F1638422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15" name="blue overlay">
            <a:extLst>
              <a:ext uri="{FF2B5EF4-FFF2-40B4-BE49-F238E27FC236}">
                <a16:creationId xmlns:a16="http://schemas.microsoft.com/office/drawing/2014/main" id="{FAD3CE2B-EA29-C8AA-DFA2-EC421D0C9E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1B40987F-DED8-8FAE-484C-F0C6A2C696B9}"/>
              </a:ext>
            </a:extLst>
          </p:cNvPr>
          <p:cNvGrpSpPr/>
          <p:nvPr userDrawn="1"/>
        </p:nvGrpSpPr>
        <p:grpSpPr>
          <a:xfrm>
            <a:off x="338624" y="6181725"/>
            <a:ext cx="4461316" cy="542465"/>
            <a:chOff x="338624" y="6181725"/>
            <a:chExt cx="4461316" cy="542465"/>
          </a:xfrm>
        </p:grpSpPr>
        <p:sp>
          <p:nvSpPr>
            <p:cNvPr id="17" name="copyright">
              <a:extLst>
                <a:ext uri="{FF2B5EF4-FFF2-40B4-BE49-F238E27FC236}">
                  <a16:creationId xmlns:a16="http://schemas.microsoft.com/office/drawing/2014/main" id="{9D35857E-D1F2-C206-9261-98B56E652291}"/>
                </a:ext>
              </a:extLst>
            </p:cNvPr>
            <p:cNvSpPr txBox="1">
              <a:spLocks noChangeArrowheads="1"/>
            </p:cNvSpPr>
            <p:nvPr/>
          </p:nvSpPr>
          <p:spPr bwMode="auto">
            <a:xfrm>
              <a:off x="1886962" y="6505633"/>
              <a:ext cx="2912978"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2026 Electric Power Research Institute, Inc. All rights reserved.</a:t>
              </a:r>
            </a:p>
          </p:txBody>
        </p:sp>
        <p:sp>
          <p:nvSpPr>
            <p:cNvPr id="18" name="epri.com">
              <a:hlinkClick r:id="rId4"/>
              <a:extLst>
                <a:ext uri="{FF2B5EF4-FFF2-40B4-BE49-F238E27FC236}">
                  <a16:creationId xmlns:a16="http://schemas.microsoft.com/office/drawing/2014/main" id="{E25D64C2-BF79-EAA3-3193-9879E499A7EC}"/>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521EE2C2-DD35-3460-A577-CB86E297D99C}"/>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2B859428-A33F-5E64-E10F-697315B6AF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4E5CE492-9E22-767D-48C6-03B71595E17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22" name="LinkedIn icon">
              <a:hlinkClick r:id="rId9"/>
              <a:extLst>
                <a:ext uri="{FF2B5EF4-FFF2-40B4-BE49-F238E27FC236}">
                  <a16:creationId xmlns:a16="http://schemas.microsoft.com/office/drawing/2014/main" id="{C0E85798-1AFD-9F01-2921-0AFA897108B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4" name="speaker text">
            <a:extLst>
              <a:ext uri="{FF2B5EF4-FFF2-40B4-BE49-F238E27FC236}">
                <a16:creationId xmlns:a16="http://schemas.microsoft.com/office/drawing/2014/main" id="{D3921533-CAA0-812A-1AB1-D67ADB4FAD50}"/>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5" name="subtitle">
            <a:extLst>
              <a:ext uri="{FF2B5EF4-FFF2-40B4-BE49-F238E27FC236}">
                <a16:creationId xmlns:a16="http://schemas.microsoft.com/office/drawing/2014/main" id="{0CA200C2-5A7A-4C42-8FC0-1985E72DF483}"/>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26" name="title text">
            <a:extLst>
              <a:ext uri="{FF2B5EF4-FFF2-40B4-BE49-F238E27FC236}">
                <a16:creationId xmlns:a16="http://schemas.microsoft.com/office/drawing/2014/main" id="{ED30C69B-0C25-50A8-0789-2678925737C2}"/>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5181B888-7332-A61C-8E6E-B93563071B58}"/>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8371905" y="389847"/>
            <a:ext cx="3615656" cy="3445106"/>
          </a:xfrm>
          <a:prstGeom prst="rect">
            <a:avLst/>
          </a:prstGeom>
        </p:spPr>
      </p:pic>
    </p:spTree>
    <p:extLst>
      <p:ext uri="{BB962C8B-B14F-4D97-AF65-F5344CB8AC3E}">
        <p14:creationId xmlns:p14="http://schemas.microsoft.com/office/powerpoint/2010/main" val="31260323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EPRI Title Slide Blank">
    <p:spTree>
      <p:nvGrpSpPr>
        <p:cNvPr id="1" name=""/>
        <p:cNvGrpSpPr/>
        <p:nvPr/>
      </p:nvGrpSpPr>
      <p:grpSpPr>
        <a:xfrm>
          <a:off x="0" y="0"/>
          <a:ext cx="0" cy="0"/>
          <a:chOff x="0" y="0"/>
          <a:chExt cx="0" cy="0"/>
        </a:xfrm>
      </p:grpSpPr>
      <p:pic>
        <p:nvPicPr>
          <p:cNvPr id="4" name="blue overlay">
            <a:extLst>
              <a:ext uri="{FF2B5EF4-FFF2-40B4-BE49-F238E27FC236}">
                <a16:creationId xmlns:a16="http://schemas.microsoft.com/office/drawing/2014/main" id="{B353821B-5806-80FD-107F-C999CA9451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5" name="icons &amp; copyright">
            <a:extLst>
              <a:ext uri="{FF2B5EF4-FFF2-40B4-BE49-F238E27FC236}">
                <a16:creationId xmlns:a16="http://schemas.microsoft.com/office/drawing/2014/main" id="{CE488C3C-A9A4-1D3C-13E1-50690F7DADDD}"/>
              </a:ext>
            </a:extLst>
          </p:cNvPr>
          <p:cNvGrpSpPr/>
          <p:nvPr userDrawn="1"/>
        </p:nvGrpSpPr>
        <p:grpSpPr>
          <a:xfrm>
            <a:off x="338624" y="6181725"/>
            <a:ext cx="4435668" cy="542465"/>
            <a:chOff x="338624" y="6181725"/>
            <a:chExt cx="4435668" cy="542465"/>
          </a:xfrm>
        </p:grpSpPr>
        <p:sp>
          <p:nvSpPr>
            <p:cNvPr id="6" name="copyright">
              <a:extLst>
                <a:ext uri="{FF2B5EF4-FFF2-40B4-BE49-F238E27FC236}">
                  <a16:creationId xmlns:a16="http://schemas.microsoft.com/office/drawing/2014/main" id="{562FCE10-BA5B-4C9E-1D7D-B71A43E706F0}"/>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7" name="epri.com">
              <a:hlinkClick r:id="rId3"/>
              <a:extLst>
                <a:ext uri="{FF2B5EF4-FFF2-40B4-BE49-F238E27FC236}">
                  <a16:creationId xmlns:a16="http://schemas.microsoft.com/office/drawing/2014/main" id="{B03686A8-94A0-05D2-388A-EAE6D10ADF1F}"/>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8" name="Straight Connector 7">
              <a:extLst>
                <a:ext uri="{FF2B5EF4-FFF2-40B4-BE49-F238E27FC236}">
                  <a16:creationId xmlns:a16="http://schemas.microsoft.com/office/drawing/2014/main" id="{DE0F9ADC-2052-3E8D-99D4-C94D0C624900}"/>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9" name="Facebook icon">
              <a:hlinkClick r:id="rId4"/>
              <a:extLst>
                <a:ext uri="{FF2B5EF4-FFF2-40B4-BE49-F238E27FC236}">
                  <a16:creationId xmlns:a16="http://schemas.microsoft.com/office/drawing/2014/main" id="{365C340B-BE95-041F-F1F3-45894DF223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10" name="X icon">
              <a:hlinkClick r:id="rId6"/>
              <a:extLst>
                <a:ext uri="{FF2B5EF4-FFF2-40B4-BE49-F238E27FC236}">
                  <a16:creationId xmlns:a16="http://schemas.microsoft.com/office/drawing/2014/main" id="{4672498D-AF42-75B6-A8A8-F4B36049A69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28885" y="6303455"/>
              <a:ext cx="128164" cy="131013"/>
            </a:xfrm>
            <a:prstGeom prst="rect">
              <a:avLst/>
            </a:prstGeom>
          </p:spPr>
        </p:pic>
        <p:pic>
          <p:nvPicPr>
            <p:cNvPr id="11" name="LinkedIn icon">
              <a:hlinkClick r:id="rId8"/>
              <a:extLst>
                <a:ext uri="{FF2B5EF4-FFF2-40B4-BE49-F238E27FC236}">
                  <a16:creationId xmlns:a16="http://schemas.microsoft.com/office/drawing/2014/main" id="{2EF6D652-6A4B-3F8A-1D75-3AFBBEB49D5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13" name="speaker text">
            <a:extLst>
              <a:ext uri="{FF2B5EF4-FFF2-40B4-BE49-F238E27FC236}">
                <a16:creationId xmlns:a16="http://schemas.microsoft.com/office/drawing/2014/main" id="{BF795B14-26A0-4BA4-590D-C2036A5E7F63}"/>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4" name="subtitle">
            <a:extLst>
              <a:ext uri="{FF2B5EF4-FFF2-40B4-BE49-F238E27FC236}">
                <a16:creationId xmlns:a16="http://schemas.microsoft.com/office/drawing/2014/main" id="{7BD98C25-08F2-3BB2-F03A-C28DAAEAA9B4}"/>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15" name="title text">
            <a:extLst>
              <a:ext uri="{FF2B5EF4-FFF2-40B4-BE49-F238E27FC236}">
                <a16:creationId xmlns:a16="http://schemas.microsoft.com/office/drawing/2014/main" id="{6041FC6F-34C0-0171-8EF5-5AA721FA5934}"/>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spTree>
    <p:extLst>
      <p:ext uri="{BB962C8B-B14F-4D97-AF65-F5344CB8AC3E}">
        <p14:creationId xmlns:p14="http://schemas.microsoft.com/office/powerpoint/2010/main" val="3743852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76115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7724151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Only with Highl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E03F-F02F-4FA3-91CB-67CB140953AE}"/>
              </a:ext>
            </a:extLst>
          </p:cNvPr>
          <p:cNvSpPr>
            <a:spLocks noGrp="1"/>
          </p:cNvSpPr>
          <p:nvPr>
            <p:ph type="title"/>
          </p:nvPr>
        </p:nvSpPr>
        <p:spPr>
          <a:xfrm>
            <a:off x="365760" y="182563"/>
            <a:ext cx="11430000" cy="731520"/>
          </a:xfrm>
        </p:spPr>
        <p:txBody>
          <a:bodyPr/>
          <a:lstStyle/>
          <a:p>
            <a:r>
              <a:rPr lang="en-US"/>
              <a:t>Click to edit Master title style</a:t>
            </a:r>
          </a:p>
        </p:txBody>
      </p:sp>
      <p:sp>
        <p:nvSpPr>
          <p:cNvPr id="5" name="Text Placeholder 4">
            <a:extLst>
              <a:ext uri="{FF2B5EF4-FFF2-40B4-BE49-F238E27FC236}">
                <a16:creationId xmlns:a16="http://schemas.microsoft.com/office/drawing/2014/main" id="{527D7085-5105-4024-BD3C-F69FB71287EC}"/>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6958340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1955219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image" Target="../media/image15.svg"/><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image" Target="../media/image1.svg"/><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theme" Target="../theme/theme3.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image" Target="../media/image1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image" Target="../media/image18.png"/><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image" Target="../media/image15.svg"/><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3" Type="http://schemas.openxmlformats.org/officeDocument/2006/relationships/slideLayout" Target="../slideLayouts/slideLayout92.xml"/><Relationship Id="rId21" Type="http://schemas.openxmlformats.org/officeDocument/2006/relationships/slideLayout" Target="../slideLayouts/slideLayout110.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image" Target="../media/image1.svg"/><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theme" Target="../theme/theme5.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3" Type="http://schemas.openxmlformats.org/officeDocument/2006/relationships/slideLayout" Target="../slideLayouts/slideLayout115.xml"/><Relationship Id="rId21" Type="http://schemas.openxmlformats.org/officeDocument/2006/relationships/slideLayout" Target="../slideLayouts/slideLayout133.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image" Target="../media/image1.svg"/><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24" Type="http://schemas.openxmlformats.org/officeDocument/2006/relationships/theme" Target="../theme/theme6.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slideLayout" Target="../slideLayouts/slideLayout135.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21">
            <a:extLst>
              <a:ext uri="{FF2B5EF4-FFF2-40B4-BE49-F238E27FC236}">
                <a16:creationId xmlns:a16="http://schemas.microsoft.com/office/drawing/2014/main" id="{5DF57B04-D6F9-4D53-867D-F4768956F1F6}"/>
              </a:ext>
            </a:extLst>
          </p:cNvPr>
          <p:cNvSpPr/>
          <p:nvPr/>
        </p:nvSpPr>
        <p:spPr>
          <a:xfrm>
            <a:off x="0" y="6675437"/>
            <a:ext cx="12192000" cy="184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Box 47"/>
          <p:cNvSpPr txBox="1">
            <a:spLocks noChangeArrowheads="1"/>
          </p:cNvSpPr>
          <p:nvPr/>
        </p:nvSpPr>
        <p:spPr bwMode="auto">
          <a:xfrm>
            <a:off x="4631255" y="6659790"/>
            <a:ext cx="2912978"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tx1">
                    <a:lumMod val="50000"/>
                    <a:lumOff val="50000"/>
                  </a:schemeClr>
                </a:solidFill>
                <a:latin typeface="Calibri Light" panose="020F0302020204030204" pitchFamily="34" charset="0"/>
                <a:cs typeface="Calibri Light" panose="020F0302020204030204" pitchFamily="34" charset="0"/>
              </a:rPr>
              <a:t>© 2026 Electric Power Research Institute, Inc. All rights reserved.</a:t>
            </a:r>
          </a:p>
        </p:txBody>
      </p:sp>
      <p:sp>
        <p:nvSpPr>
          <p:cNvPr id="1060" name="Text Box 36"/>
          <p:cNvSpPr txBox="1">
            <a:spLocks noChangeArrowheads="1"/>
          </p:cNvSpPr>
          <p:nvPr/>
        </p:nvSpPr>
        <p:spPr bwMode="auto">
          <a:xfrm>
            <a:off x="81280" y="6659790"/>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tx1">
                    <a:lumMod val="50000"/>
                    <a:lumOff val="50000"/>
                  </a:schemeClr>
                </a:solidFill>
              </a:rPr>
              <a:pPr algn="l">
                <a:spcBef>
                  <a:spcPts val="0"/>
                </a:spcBef>
              </a:pPr>
              <a:t>‹#›</a:t>
            </a:fld>
            <a:endParaRPr lang="en-US" sz="800" dirty="0">
              <a:solidFill>
                <a:schemeClr val="tx1">
                  <a:lumMod val="50000"/>
                  <a:lumOff val="50000"/>
                </a:schemeClr>
              </a:solidFill>
            </a:endParaRPr>
          </a:p>
        </p:txBody>
      </p:sp>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pic>
        <p:nvPicPr>
          <p:cNvPr id="4" name="Graphic 3">
            <a:extLst>
              <a:ext uri="{FF2B5EF4-FFF2-40B4-BE49-F238E27FC236}">
                <a16:creationId xmlns:a16="http://schemas.microsoft.com/office/drawing/2014/main" id="{3AD1C04C-FF14-E24F-BEA1-4C27E3938429}"/>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11533578" y="6719007"/>
            <a:ext cx="570318" cy="110658"/>
          </a:xfrm>
          <a:prstGeom prst="rect">
            <a:avLst/>
          </a:prstGeom>
        </p:spPr>
      </p:pic>
    </p:spTree>
    <p:extLst>
      <p:ext uri="{BB962C8B-B14F-4D97-AF65-F5344CB8AC3E}">
        <p14:creationId xmlns:p14="http://schemas.microsoft.com/office/powerpoint/2010/main" val="309186555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17"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8" r:id="rId16"/>
    <p:sldLayoutId id="2147483743" r:id="rId17"/>
    <p:sldLayoutId id="2147483744" r:id="rId18"/>
    <p:sldLayoutId id="2147483745" r:id="rId19"/>
    <p:sldLayoutId id="2147483742" r:id="rId20"/>
    <p:sldLayoutId id="2147483747" r:id="rId21"/>
    <p:sldLayoutId id="2147483715" r:id="rId22"/>
    <p:sldLayoutId id="2147483716" r:id="rId23"/>
    <p:sldLayoutId id="2147483753" r:id="rId24"/>
    <p:sldLayoutId id="2147483754" r:id="rId25"/>
  </p:sldLayoutIdLst>
  <p:txStyles>
    <p:titleStyle>
      <a:lvl1pPr algn="l" rtl="0" eaLnBrk="1" fontAlgn="base" hangingPunct="1">
        <a:lnSpc>
          <a:spcPct val="100000"/>
        </a:lnSpc>
        <a:spcBef>
          <a:spcPct val="0"/>
        </a:spcBef>
        <a:spcAft>
          <a:spcPct val="0"/>
        </a:spcAft>
        <a:defRPr sz="3200" b="1">
          <a:solidFill>
            <a:schemeClr val="tx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B7AB45-5C00-470C-B02A-25EE18700700}"/>
              </a:ext>
            </a:extLst>
          </p:cNvPr>
          <p:cNvSpPr/>
          <p:nvPr/>
        </p:nvSpPr>
        <p:spPr bwMode="auto">
          <a:xfrm>
            <a:off x="0" y="1"/>
            <a:ext cx="12192000"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4" name="Rectangle 21">
            <a:extLst>
              <a:ext uri="{FF2B5EF4-FFF2-40B4-BE49-F238E27FC236}">
                <a16:creationId xmlns:a16="http://schemas.microsoft.com/office/drawing/2014/main" id="{8495C244-7367-46AC-9E31-F49FBCBA73EC}"/>
              </a:ext>
            </a:extLst>
          </p:cNvPr>
          <p:cNvSpPr/>
          <p:nvPr/>
        </p:nvSpPr>
        <p:spPr>
          <a:xfrm>
            <a:off x="0" y="6675437"/>
            <a:ext cx="12192000" cy="1841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 Box 47">
            <a:extLst>
              <a:ext uri="{FF2B5EF4-FFF2-40B4-BE49-F238E27FC236}">
                <a16:creationId xmlns:a16="http://schemas.microsoft.com/office/drawing/2014/main" id="{232D3423-C96E-49AF-BCFD-C53160D53156}"/>
              </a:ext>
            </a:extLst>
          </p:cNvPr>
          <p:cNvSpPr txBox="1">
            <a:spLocks noChangeArrowheads="1"/>
          </p:cNvSpPr>
          <p:nvPr/>
        </p:nvSpPr>
        <p:spPr bwMode="auto">
          <a:xfrm>
            <a:off x="4631255" y="6659790"/>
            <a:ext cx="2912978"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2026 Electric Power Research Institute, Inc. All rights reserved.</a:t>
            </a:r>
          </a:p>
        </p:txBody>
      </p:sp>
      <p:sp>
        <p:nvSpPr>
          <p:cNvPr id="17" name="Text Box 36">
            <a:extLst>
              <a:ext uri="{FF2B5EF4-FFF2-40B4-BE49-F238E27FC236}">
                <a16:creationId xmlns:a16="http://schemas.microsoft.com/office/drawing/2014/main" id="{A0464F9C-6E20-44DD-B827-4AD9E7B124B7}"/>
              </a:ext>
            </a:extLst>
          </p:cNvPr>
          <p:cNvSpPr txBox="1">
            <a:spLocks noChangeArrowheads="1"/>
          </p:cNvSpPr>
          <p:nvPr/>
        </p:nvSpPr>
        <p:spPr bwMode="auto">
          <a:xfrm>
            <a:off x="81280" y="6659790"/>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bg1">
                    <a:lumMod val="50000"/>
                  </a:schemeClr>
                </a:solidFill>
              </a:rPr>
              <a:pPr algn="l">
                <a:spcBef>
                  <a:spcPts val="0"/>
                </a:spcBef>
              </a:pPr>
              <a:t>‹#›</a:t>
            </a:fld>
            <a:endParaRPr lang="en-US" sz="800" dirty="0">
              <a:solidFill>
                <a:schemeClr val="bg1">
                  <a:lumMod val="50000"/>
                </a:schemeClr>
              </a:solidFill>
            </a:endParaRPr>
          </a:p>
        </p:txBody>
      </p:sp>
      <p:pic>
        <p:nvPicPr>
          <p:cNvPr id="18" name="Graphic 17">
            <a:extLst>
              <a:ext uri="{FF2B5EF4-FFF2-40B4-BE49-F238E27FC236}">
                <a16:creationId xmlns:a16="http://schemas.microsoft.com/office/drawing/2014/main" id="{F19EED32-231F-4958-9106-0885046D2881}"/>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11533578" y="6719007"/>
            <a:ext cx="570318" cy="110658"/>
          </a:xfrm>
          <a:prstGeom prst="rect">
            <a:avLst/>
          </a:prstGeom>
        </p:spPr>
      </p:pic>
    </p:spTree>
    <p:extLst>
      <p:ext uri="{BB962C8B-B14F-4D97-AF65-F5344CB8AC3E}">
        <p14:creationId xmlns:p14="http://schemas.microsoft.com/office/powerpoint/2010/main" val="353897798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48" r:id="rId17"/>
    <p:sldLayoutId id="2147483749" r:id="rId18"/>
    <p:sldLayoutId id="2147483750" r:id="rId19"/>
    <p:sldLayoutId id="2147483751" r:id="rId20"/>
    <p:sldLayoutId id="2147483738" r:id="rId21"/>
    <p:sldLayoutId id="2147483740" r:id="rId22"/>
    <p:sldLayoutId id="2147483741" r:id="rId23"/>
    <p:sldLayoutId id="2147483752" r:id="rId24"/>
  </p:sldLayoutIdLst>
  <p:txStyles>
    <p:titleStyle>
      <a:lvl1pPr algn="l" rtl="0" eaLnBrk="1" fontAlgn="base" hangingPunct="1">
        <a:lnSpc>
          <a:spcPct val="100000"/>
        </a:lnSpc>
        <a:spcBef>
          <a:spcPct val="0"/>
        </a:spcBef>
        <a:spcAft>
          <a:spcPct val="0"/>
        </a:spcAft>
        <a:defRPr sz="3200" b="1">
          <a:solidFill>
            <a:schemeClr val="bg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bg1"/>
        </a:buClr>
        <a:buSzPct val="80000"/>
        <a:buFont typeface="Wingdings" panose="05000000000000000000" pitchFamily="2" charset="2"/>
        <a:buChar char="§"/>
        <a:defRPr sz="3200">
          <a:solidFill>
            <a:schemeClr val="bg1"/>
          </a:solidFill>
          <a:latin typeface="+mn-lt"/>
          <a:ea typeface="+mn-ea"/>
          <a:cs typeface="+mn-cs"/>
        </a:defRPr>
      </a:lvl1pPr>
      <a:lvl2pPr marL="566738" indent="-279400" algn="l" rtl="0" eaLnBrk="1" fontAlgn="base" hangingPunct="1">
        <a:lnSpc>
          <a:spcPct val="100000"/>
        </a:lnSpc>
        <a:spcBef>
          <a:spcPct val="0"/>
        </a:spcBef>
        <a:spcAft>
          <a:spcPts val="600"/>
        </a:spcAft>
        <a:buClr>
          <a:schemeClr val="bg1"/>
        </a:buClr>
        <a:buSzPct val="80000"/>
        <a:buChar char="–"/>
        <a:defRPr sz="2800">
          <a:solidFill>
            <a:schemeClr val="bg1"/>
          </a:solidFill>
          <a:latin typeface="+mn-lt"/>
        </a:defRPr>
      </a:lvl2pPr>
      <a:lvl3pPr marL="855663" indent="-223838" algn="l" rtl="0" eaLnBrk="1" fontAlgn="base" hangingPunct="1">
        <a:lnSpc>
          <a:spcPct val="100000"/>
        </a:lnSpc>
        <a:spcBef>
          <a:spcPct val="0"/>
        </a:spcBef>
        <a:spcAft>
          <a:spcPts val="600"/>
        </a:spcAft>
        <a:buClr>
          <a:schemeClr val="bg1"/>
        </a:buClr>
        <a:buSzPct val="80000"/>
        <a:buFont typeface="Wingdings" panose="05000000000000000000" pitchFamily="2" charset="2"/>
        <a:buChar char="§"/>
        <a:defRPr sz="2800">
          <a:solidFill>
            <a:schemeClr val="bg1"/>
          </a:solidFill>
          <a:latin typeface="+mn-lt"/>
        </a:defRPr>
      </a:lvl3pPr>
      <a:lvl4pPr marL="1262063" indent="-288925" algn="l" rtl="0" eaLnBrk="1" fontAlgn="base" hangingPunct="1">
        <a:lnSpc>
          <a:spcPct val="100000"/>
        </a:lnSpc>
        <a:spcBef>
          <a:spcPct val="0"/>
        </a:spcBef>
        <a:spcAft>
          <a:spcPts val="600"/>
        </a:spcAft>
        <a:buClr>
          <a:schemeClr val="bg1"/>
        </a:buClr>
        <a:buSzPct val="80000"/>
        <a:buChar char="–"/>
        <a:defRPr sz="2800">
          <a:solidFill>
            <a:schemeClr val="bg1"/>
          </a:solidFill>
          <a:latin typeface="+mn-lt"/>
        </a:defRPr>
      </a:lvl4pPr>
      <a:lvl5pPr marL="1538288" indent="-225425" algn="l" rtl="0" eaLnBrk="1" fontAlgn="base" hangingPunct="1">
        <a:lnSpc>
          <a:spcPct val="100000"/>
        </a:lnSpc>
        <a:spcBef>
          <a:spcPct val="0"/>
        </a:spcBef>
        <a:spcAft>
          <a:spcPts val="600"/>
        </a:spcAft>
        <a:buClr>
          <a:schemeClr val="bg1"/>
        </a:buClr>
        <a:buSzPct val="80000"/>
        <a:buFont typeface="Wingdings" panose="05000000000000000000" pitchFamily="2" charset="2"/>
        <a:buChar char="§"/>
        <a:defRPr sz="2800">
          <a:solidFill>
            <a:schemeClr val="bg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8A36EA-E727-4BFB-B7E2-7FDEBDE10560}"/>
              </a:ext>
            </a:extLst>
          </p:cNvPr>
          <p:cNvSpPr/>
          <p:nvPr userDrawn="1"/>
        </p:nvSpPr>
        <p:spPr bwMode="auto">
          <a:xfrm>
            <a:off x="9666514" y="90805"/>
            <a:ext cx="2525486" cy="823277"/>
          </a:xfrm>
          <a:custGeom>
            <a:avLst/>
            <a:gdLst>
              <a:gd name="connsiteX0" fmla="*/ 0 w 2525486"/>
              <a:gd name="connsiteY0" fmla="*/ 0 h 823277"/>
              <a:gd name="connsiteX1" fmla="*/ 2525486 w 2525486"/>
              <a:gd name="connsiteY1" fmla="*/ 0 h 823277"/>
              <a:gd name="connsiteX2" fmla="*/ 2525486 w 2525486"/>
              <a:gd name="connsiteY2" fmla="*/ 823277 h 823277"/>
              <a:gd name="connsiteX3" fmla="*/ 0 w 2525486"/>
              <a:gd name="connsiteY3" fmla="*/ 823277 h 823277"/>
              <a:gd name="connsiteX4" fmla="*/ 0 w 2525486"/>
              <a:gd name="connsiteY4" fmla="*/ 0 h 823277"/>
              <a:gd name="connsiteX0" fmla="*/ 0 w 2525486"/>
              <a:gd name="connsiteY0" fmla="*/ 0 h 823277"/>
              <a:gd name="connsiteX1" fmla="*/ 2525486 w 2525486"/>
              <a:gd name="connsiteY1" fmla="*/ 0 h 823277"/>
              <a:gd name="connsiteX2" fmla="*/ 2525486 w 2525486"/>
              <a:gd name="connsiteY2" fmla="*/ 823277 h 823277"/>
              <a:gd name="connsiteX3" fmla="*/ 472751 w 2525486"/>
              <a:gd name="connsiteY3" fmla="*/ 817057 h 823277"/>
              <a:gd name="connsiteX4" fmla="*/ 0 w 2525486"/>
              <a:gd name="connsiteY4" fmla="*/ 0 h 82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486" h="823277">
                <a:moveTo>
                  <a:pt x="0" y="0"/>
                </a:moveTo>
                <a:lnTo>
                  <a:pt x="2525486" y="0"/>
                </a:lnTo>
                <a:lnTo>
                  <a:pt x="2525486" y="823277"/>
                </a:lnTo>
                <a:lnTo>
                  <a:pt x="472751" y="817057"/>
                </a:lnTo>
                <a:lnTo>
                  <a:pt x="0" y="0"/>
                </a:lnTo>
                <a:close/>
              </a:path>
            </a:pathLst>
          </a:custGeom>
          <a:solidFill>
            <a:srgbClr val="0040C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6" name="Rectangle 21">
            <a:extLst>
              <a:ext uri="{FF2B5EF4-FFF2-40B4-BE49-F238E27FC236}">
                <a16:creationId xmlns:a16="http://schemas.microsoft.com/office/drawing/2014/main" id="{5DF57B04-D6F9-4D53-867D-F4768956F1F6}"/>
              </a:ext>
            </a:extLst>
          </p:cNvPr>
          <p:cNvSpPr/>
          <p:nvPr userDrawn="1"/>
        </p:nvSpPr>
        <p:spPr>
          <a:xfrm>
            <a:off x="0" y="6675437"/>
            <a:ext cx="12192000" cy="184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26" name="Rectangle 2"/>
          <p:cNvSpPr>
            <a:spLocks noGrp="1" noChangeArrowheads="1"/>
          </p:cNvSpPr>
          <p:nvPr>
            <p:ph type="title"/>
          </p:nvPr>
        </p:nvSpPr>
        <p:spPr bwMode="auto">
          <a:xfrm>
            <a:off x="365760" y="182563"/>
            <a:ext cx="960120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Box 47"/>
          <p:cNvSpPr txBox="1">
            <a:spLocks noChangeArrowheads="1"/>
          </p:cNvSpPr>
          <p:nvPr/>
        </p:nvSpPr>
        <p:spPr bwMode="auto">
          <a:xfrm>
            <a:off x="4656903" y="6659790"/>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tx1">
                    <a:lumMod val="50000"/>
                    <a:lumOff val="50000"/>
                  </a:schemeClr>
                </a:solidFill>
                <a:latin typeface="Calibri Light" panose="020F0302020204030204" pitchFamily="34" charset="0"/>
                <a:cs typeface="Calibri Light" panose="020F0302020204030204" pitchFamily="34" charset="0"/>
              </a:rPr>
              <a:t>© 2026 Electric Power Research Institute, Inc. All rights reserved.</a:t>
            </a:r>
          </a:p>
        </p:txBody>
      </p:sp>
      <p:sp>
        <p:nvSpPr>
          <p:cNvPr id="1060" name="Text Box 36"/>
          <p:cNvSpPr txBox="1">
            <a:spLocks noChangeArrowheads="1"/>
          </p:cNvSpPr>
          <p:nvPr/>
        </p:nvSpPr>
        <p:spPr bwMode="auto">
          <a:xfrm>
            <a:off x="81280" y="6659790"/>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tx1">
                    <a:lumMod val="50000"/>
                    <a:lumOff val="50000"/>
                  </a:schemeClr>
                </a:solidFill>
              </a:rPr>
              <a:pPr algn="l">
                <a:spcBef>
                  <a:spcPts val="0"/>
                </a:spcBef>
              </a:pPr>
              <a:t>‹#›</a:t>
            </a:fld>
            <a:endParaRPr lang="en-US" sz="800" dirty="0">
              <a:solidFill>
                <a:schemeClr val="tx1">
                  <a:lumMod val="50000"/>
                  <a:lumOff val="50000"/>
                </a:schemeClr>
              </a:solidFill>
            </a:endParaRPr>
          </a:p>
        </p:txBody>
      </p:sp>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pic>
        <p:nvPicPr>
          <p:cNvPr id="4" name="Graphic 3">
            <a:extLst>
              <a:ext uri="{FF2B5EF4-FFF2-40B4-BE49-F238E27FC236}">
                <a16:creationId xmlns:a16="http://schemas.microsoft.com/office/drawing/2014/main" id="{3AD1C04C-FF14-E24F-BEA1-4C27E3938429}"/>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1533578" y="6719007"/>
            <a:ext cx="570318" cy="110658"/>
          </a:xfrm>
          <a:prstGeom prst="rect">
            <a:avLst/>
          </a:prstGeom>
        </p:spPr>
      </p:pic>
      <p:pic>
        <p:nvPicPr>
          <p:cNvPr id="3" name="Picture 2">
            <a:extLst>
              <a:ext uri="{FF2B5EF4-FFF2-40B4-BE49-F238E27FC236}">
                <a16:creationId xmlns:a16="http://schemas.microsoft.com/office/drawing/2014/main" id="{3AB9E1B0-E77C-4D1D-B6F6-57C258A91002}"/>
              </a:ext>
            </a:extLst>
          </p:cNvPr>
          <p:cNvPicPr>
            <a:picLocks noChangeAspect="1"/>
          </p:cNvPicPr>
          <p:nvPr userDrawn="1"/>
        </p:nvPicPr>
        <p:blipFill rotWithShape="1">
          <a:blip r:embed="rId22" cstate="print">
            <a:extLst>
              <a:ext uri="{28A0092B-C50C-407E-A947-70E740481C1C}">
                <a14:useLocalDpi xmlns:a14="http://schemas.microsoft.com/office/drawing/2010/main" val="0"/>
              </a:ext>
            </a:extLst>
          </a:blip>
          <a:srcRect l="13415" t="38573" r="10750" b="30273"/>
          <a:stretch/>
        </p:blipFill>
        <p:spPr>
          <a:xfrm>
            <a:off x="9966960" y="0"/>
            <a:ext cx="2225040" cy="914082"/>
          </a:xfrm>
          <a:prstGeom prst="rect">
            <a:avLst/>
          </a:prstGeom>
        </p:spPr>
      </p:pic>
    </p:spTree>
    <p:extLst>
      <p:ext uri="{BB962C8B-B14F-4D97-AF65-F5344CB8AC3E}">
        <p14:creationId xmlns:p14="http://schemas.microsoft.com/office/powerpoint/2010/main" val="1023286830"/>
      </p:ext>
    </p:extLst>
  </p:cSld>
  <p:clrMap bg1="lt1" tx1="dk1" bg2="lt2" tx2="dk2" accent1="accent1" accent2="accent2" accent3="accent3" accent4="accent4" accent5="accent5" accent6="accent6" hlink="hlink" folHlink="folHlink"/>
  <p:sldLayoutIdLst>
    <p:sldLayoutId id="2147483756"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Lst>
  <p:txStyles>
    <p:titleStyle>
      <a:lvl1pPr algn="l" rtl="0" eaLnBrk="1" fontAlgn="base" hangingPunct="1">
        <a:lnSpc>
          <a:spcPct val="100000"/>
        </a:lnSpc>
        <a:spcBef>
          <a:spcPct val="0"/>
        </a:spcBef>
        <a:spcAft>
          <a:spcPct val="0"/>
        </a:spcAft>
        <a:defRPr sz="3200" b="1">
          <a:solidFill>
            <a:schemeClr val="tx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B7AB45-5C00-470C-B02A-25EE18700700}"/>
              </a:ext>
            </a:extLst>
          </p:cNvPr>
          <p:cNvSpPr/>
          <p:nvPr userDrawn="1"/>
        </p:nvSpPr>
        <p:spPr bwMode="auto">
          <a:xfrm>
            <a:off x="0" y="1"/>
            <a:ext cx="12192000"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026" name="Rectangle 2"/>
          <p:cNvSpPr>
            <a:spLocks noGrp="1" noChangeArrowheads="1"/>
          </p:cNvSpPr>
          <p:nvPr>
            <p:ph type="title"/>
          </p:nvPr>
        </p:nvSpPr>
        <p:spPr bwMode="auto">
          <a:xfrm>
            <a:off x="365759" y="182563"/>
            <a:ext cx="960120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4" name="Rectangle 21">
            <a:extLst>
              <a:ext uri="{FF2B5EF4-FFF2-40B4-BE49-F238E27FC236}">
                <a16:creationId xmlns:a16="http://schemas.microsoft.com/office/drawing/2014/main" id="{8495C244-7367-46AC-9E31-F49FBCBA73EC}"/>
              </a:ext>
            </a:extLst>
          </p:cNvPr>
          <p:cNvSpPr/>
          <p:nvPr userDrawn="1"/>
        </p:nvSpPr>
        <p:spPr>
          <a:xfrm>
            <a:off x="0" y="6675437"/>
            <a:ext cx="12192000" cy="1841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 Box 47">
            <a:extLst>
              <a:ext uri="{FF2B5EF4-FFF2-40B4-BE49-F238E27FC236}">
                <a16:creationId xmlns:a16="http://schemas.microsoft.com/office/drawing/2014/main" id="{232D3423-C96E-49AF-BCFD-C53160D53156}"/>
              </a:ext>
            </a:extLst>
          </p:cNvPr>
          <p:cNvSpPr txBox="1">
            <a:spLocks noChangeArrowheads="1"/>
          </p:cNvSpPr>
          <p:nvPr userDrawn="1"/>
        </p:nvSpPr>
        <p:spPr bwMode="auto">
          <a:xfrm>
            <a:off x="4631255" y="6659790"/>
            <a:ext cx="2912978"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2026 Electric Power Research Institute, Inc. All rights reserved.</a:t>
            </a:r>
          </a:p>
        </p:txBody>
      </p:sp>
      <p:sp>
        <p:nvSpPr>
          <p:cNvPr id="17" name="Text Box 36">
            <a:extLst>
              <a:ext uri="{FF2B5EF4-FFF2-40B4-BE49-F238E27FC236}">
                <a16:creationId xmlns:a16="http://schemas.microsoft.com/office/drawing/2014/main" id="{A0464F9C-6E20-44DD-B827-4AD9E7B124B7}"/>
              </a:ext>
            </a:extLst>
          </p:cNvPr>
          <p:cNvSpPr txBox="1">
            <a:spLocks noChangeArrowheads="1"/>
          </p:cNvSpPr>
          <p:nvPr userDrawn="1"/>
        </p:nvSpPr>
        <p:spPr bwMode="auto">
          <a:xfrm>
            <a:off x="81280" y="6659790"/>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bg1">
                    <a:lumMod val="50000"/>
                  </a:schemeClr>
                </a:solidFill>
              </a:rPr>
              <a:pPr algn="l">
                <a:spcBef>
                  <a:spcPts val="0"/>
                </a:spcBef>
              </a:pPr>
              <a:t>‹#›</a:t>
            </a:fld>
            <a:endParaRPr lang="en-US" sz="800" dirty="0">
              <a:solidFill>
                <a:schemeClr val="bg1">
                  <a:lumMod val="50000"/>
                </a:schemeClr>
              </a:solidFill>
            </a:endParaRPr>
          </a:p>
        </p:txBody>
      </p:sp>
      <p:pic>
        <p:nvPicPr>
          <p:cNvPr id="18" name="Graphic 17">
            <a:extLst>
              <a:ext uri="{FF2B5EF4-FFF2-40B4-BE49-F238E27FC236}">
                <a16:creationId xmlns:a16="http://schemas.microsoft.com/office/drawing/2014/main" id="{F19EED32-231F-4958-9106-0885046D2881}"/>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11533578" y="6719007"/>
            <a:ext cx="570318" cy="110658"/>
          </a:xfrm>
          <a:prstGeom prst="rect">
            <a:avLst/>
          </a:prstGeom>
        </p:spPr>
      </p:pic>
      <p:sp>
        <p:nvSpPr>
          <p:cNvPr id="10" name="Rectangle 5">
            <a:extLst>
              <a:ext uri="{FF2B5EF4-FFF2-40B4-BE49-F238E27FC236}">
                <a16:creationId xmlns:a16="http://schemas.microsoft.com/office/drawing/2014/main" id="{23236C5F-03E7-49C0-BB2F-7220E04B6531}"/>
              </a:ext>
            </a:extLst>
          </p:cNvPr>
          <p:cNvSpPr/>
          <p:nvPr userDrawn="1"/>
        </p:nvSpPr>
        <p:spPr bwMode="auto">
          <a:xfrm>
            <a:off x="9666514" y="90805"/>
            <a:ext cx="2525486" cy="823277"/>
          </a:xfrm>
          <a:custGeom>
            <a:avLst/>
            <a:gdLst>
              <a:gd name="connsiteX0" fmla="*/ 0 w 2525486"/>
              <a:gd name="connsiteY0" fmla="*/ 0 h 823277"/>
              <a:gd name="connsiteX1" fmla="*/ 2525486 w 2525486"/>
              <a:gd name="connsiteY1" fmla="*/ 0 h 823277"/>
              <a:gd name="connsiteX2" fmla="*/ 2525486 w 2525486"/>
              <a:gd name="connsiteY2" fmla="*/ 823277 h 823277"/>
              <a:gd name="connsiteX3" fmla="*/ 0 w 2525486"/>
              <a:gd name="connsiteY3" fmla="*/ 823277 h 823277"/>
              <a:gd name="connsiteX4" fmla="*/ 0 w 2525486"/>
              <a:gd name="connsiteY4" fmla="*/ 0 h 823277"/>
              <a:gd name="connsiteX0" fmla="*/ 0 w 2525486"/>
              <a:gd name="connsiteY0" fmla="*/ 0 h 823277"/>
              <a:gd name="connsiteX1" fmla="*/ 2525486 w 2525486"/>
              <a:gd name="connsiteY1" fmla="*/ 0 h 823277"/>
              <a:gd name="connsiteX2" fmla="*/ 2525486 w 2525486"/>
              <a:gd name="connsiteY2" fmla="*/ 823277 h 823277"/>
              <a:gd name="connsiteX3" fmla="*/ 472751 w 2525486"/>
              <a:gd name="connsiteY3" fmla="*/ 817057 h 823277"/>
              <a:gd name="connsiteX4" fmla="*/ 0 w 2525486"/>
              <a:gd name="connsiteY4" fmla="*/ 0 h 82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486" h="823277">
                <a:moveTo>
                  <a:pt x="0" y="0"/>
                </a:moveTo>
                <a:lnTo>
                  <a:pt x="2525486" y="0"/>
                </a:lnTo>
                <a:lnTo>
                  <a:pt x="2525486" y="823277"/>
                </a:lnTo>
                <a:lnTo>
                  <a:pt x="472751" y="817057"/>
                </a:lnTo>
                <a:lnTo>
                  <a:pt x="0" y="0"/>
                </a:lnTo>
                <a:close/>
              </a:path>
            </a:pathLst>
          </a:custGeom>
          <a:solidFill>
            <a:srgbClr val="0040C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pic>
        <p:nvPicPr>
          <p:cNvPr id="13" name="Picture 12">
            <a:extLst>
              <a:ext uri="{FF2B5EF4-FFF2-40B4-BE49-F238E27FC236}">
                <a16:creationId xmlns:a16="http://schemas.microsoft.com/office/drawing/2014/main" id="{1DCFB247-D4AA-47A6-82AE-A4C69DACC5C6}"/>
              </a:ext>
            </a:extLst>
          </p:cNvPr>
          <p:cNvPicPr>
            <a:picLocks noChangeAspect="1"/>
          </p:cNvPicPr>
          <p:nvPr userDrawn="1"/>
        </p:nvPicPr>
        <p:blipFill rotWithShape="1">
          <a:blip r:embed="rId24" cstate="print">
            <a:extLst>
              <a:ext uri="{28A0092B-C50C-407E-A947-70E740481C1C}">
                <a14:useLocalDpi xmlns:a14="http://schemas.microsoft.com/office/drawing/2010/main" val="0"/>
              </a:ext>
            </a:extLst>
          </a:blip>
          <a:srcRect l="13415" t="40106" r="10750" b="28686"/>
          <a:stretch/>
        </p:blipFill>
        <p:spPr>
          <a:xfrm>
            <a:off x="9966959" y="-1585"/>
            <a:ext cx="2225041" cy="915667"/>
          </a:xfrm>
          <a:prstGeom prst="rect">
            <a:avLst/>
          </a:prstGeom>
        </p:spPr>
      </p:pic>
    </p:spTree>
    <p:extLst>
      <p:ext uri="{BB962C8B-B14F-4D97-AF65-F5344CB8AC3E}">
        <p14:creationId xmlns:p14="http://schemas.microsoft.com/office/powerpoint/2010/main" val="2836871571"/>
      </p:ext>
    </p:extLst>
  </p:cSld>
  <p:clrMap bg1="lt1" tx1="dk1" bg2="lt2" tx2="dk2" accent1="accent1" accent2="accent2" accent3="accent3" accent4="accent4" accent5="accent5" accent6="accent6" hlink="hlink" folHlink="folHlink"/>
  <p:sldLayoutIdLst>
    <p:sldLayoutId id="2147483783"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Lst>
  <p:txStyles>
    <p:titleStyle>
      <a:lvl1pPr algn="l" rtl="0" eaLnBrk="1" fontAlgn="base" hangingPunct="1">
        <a:lnSpc>
          <a:spcPct val="100000"/>
        </a:lnSpc>
        <a:spcBef>
          <a:spcPct val="0"/>
        </a:spcBef>
        <a:spcAft>
          <a:spcPct val="0"/>
        </a:spcAft>
        <a:defRPr sz="3200" b="1">
          <a:solidFill>
            <a:schemeClr val="bg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bg1"/>
        </a:buClr>
        <a:buSzPct val="80000"/>
        <a:buFont typeface="Wingdings" panose="05000000000000000000" pitchFamily="2" charset="2"/>
        <a:buChar char="§"/>
        <a:defRPr sz="3200">
          <a:solidFill>
            <a:schemeClr val="bg1"/>
          </a:solidFill>
          <a:latin typeface="+mn-lt"/>
          <a:ea typeface="+mn-ea"/>
          <a:cs typeface="+mn-cs"/>
        </a:defRPr>
      </a:lvl1pPr>
      <a:lvl2pPr marL="566738" indent="-279400" algn="l" rtl="0" eaLnBrk="1" fontAlgn="base" hangingPunct="1">
        <a:lnSpc>
          <a:spcPct val="100000"/>
        </a:lnSpc>
        <a:spcBef>
          <a:spcPct val="0"/>
        </a:spcBef>
        <a:spcAft>
          <a:spcPts val="600"/>
        </a:spcAft>
        <a:buClr>
          <a:schemeClr val="bg1"/>
        </a:buClr>
        <a:buSzPct val="80000"/>
        <a:buChar char="–"/>
        <a:defRPr sz="2800">
          <a:solidFill>
            <a:schemeClr val="bg1"/>
          </a:solidFill>
          <a:latin typeface="+mn-lt"/>
        </a:defRPr>
      </a:lvl2pPr>
      <a:lvl3pPr marL="855663" indent="-223838" algn="l" rtl="0" eaLnBrk="1" fontAlgn="base" hangingPunct="1">
        <a:lnSpc>
          <a:spcPct val="100000"/>
        </a:lnSpc>
        <a:spcBef>
          <a:spcPct val="0"/>
        </a:spcBef>
        <a:spcAft>
          <a:spcPts val="600"/>
        </a:spcAft>
        <a:buClr>
          <a:schemeClr val="bg1"/>
        </a:buClr>
        <a:buSzPct val="80000"/>
        <a:buFont typeface="Wingdings" panose="05000000000000000000" pitchFamily="2" charset="2"/>
        <a:buChar char="§"/>
        <a:defRPr sz="2800">
          <a:solidFill>
            <a:schemeClr val="bg1"/>
          </a:solidFill>
          <a:latin typeface="+mn-lt"/>
        </a:defRPr>
      </a:lvl3pPr>
      <a:lvl4pPr marL="1262063" indent="-288925" algn="l" rtl="0" eaLnBrk="1" fontAlgn="base" hangingPunct="1">
        <a:lnSpc>
          <a:spcPct val="100000"/>
        </a:lnSpc>
        <a:spcBef>
          <a:spcPct val="0"/>
        </a:spcBef>
        <a:spcAft>
          <a:spcPts val="600"/>
        </a:spcAft>
        <a:buClr>
          <a:schemeClr val="bg1"/>
        </a:buClr>
        <a:buSzPct val="80000"/>
        <a:buChar char="–"/>
        <a:defRPr sz="2800">
          <a:solidFill>
            <a:schemeClr val="bg1"/>
          </a:solidFill>
          <a:latin typeface="+mn-lt"/>
        </a:defRPr>
      </a:lvl4pPr>
      <a:lvl5pPr marL="1538288" indent="-225425" algn="l" rtl="0" eaLnBrk="1" fontAlgn="base" hangingPunct="1">
        <a:lnSpc>
          <a:spcPct val="100000"/>
        </a:lnSpc>
        <a:spcBef>
          <a:spcPct val="0"/>
        </a:spcBef>
        <a:spcAft>
          <a:spcPts val="600"/>
        </a:spcAft>
        <a:buClr>
          <a:schemeClr val="bg1"/>
        </a:buClr>
        <a:buSzPct val="80000"/>
        <a:buFont typeface="Wingdings" panose="05000000000000000000" pitchFamily="2" charset="2"/>
        <a:buChar char="§"/>
        <a:defRPr sz="2800">
          <a:solidFill>
            <a:schemeClr val="bg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21">
            <a:extLst>
              <a:ext uri="{FF2B5EF4-FFF2-40B4-BE49-F238E27FC236}">
                <a16:creationId xmlns:a16="http://schemas.microsoft.com/office/drawing/2014/main" id="{5DF57B04-D6F9-4D53-867D-F4768956F1F6}"/>
              </a:ext>
            </a:extLst>
          </p:cNvPr>
          <p:cNvSpPr/>
          <p:nvPr/>
        </p:nvSpPr>
        <p:spPr>
          <a:xfrm>
            <a:off x="0" y="6675437"/>
            <a:ext cx="12192000" cy="184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Box 47"/>
          <p:cNvSpPr txBox="1">
            <a:spLocks noChangeArrowheads="1"/>
          </p:cNvSpPr>
          <p:nvPr/>
        </p:nvSpPr>
        <p:spPr bwMode="auto">
          <a:xfrm>
            <a:off x="4631255" y="6659790"/>
            <a:ext cx="2912978"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tx1">
                    <a:lumMod val="50000"/>
                    <a:lumOff val="50000"/>
                  </a:schemeClr>
                </a:solidFill>
                <a:latin typeface="Calibri Light" panose="020F0302020204030204" pitchFamily="34" charset="0"/>
                <a:cs typeface="Calibri Light" panose="020F0302020204030204" pitchFamily="34" charset="0"/>
              </a:rPr>
              <a:t>© 2026 Electric Power Research Institute, Inc. All rights reserved.</a:t>
            </a:r>
          </a:p>
        </p:txBody>
      </p:sp>
      <p:sp>
        <p:nvSpPr>
          <p:cNvPr id="1060" name="Text Box 36"/>
          <p:cNvSpPr txBox="1">
            <a:spLocks noChangeArrowheads="1"/>
          </p:cNvSpPr>
          <p:nvPr/>
        </p:nvSpPr>
        <p:spPr bwMode="auto">
          <a:xfrm>
            <a:off x="81280" y="6659790"/>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tx1">
                    <a:lumMod val="50000"/>
                    <a:lumOff val="50000"/>
                  </a:schemeClr>
                </a:solidFill>
              </a:rPr>
              <a:pPr algn="l">
                <a:spcBef>
                  <a:spcPts val="0"/>
                </a:spcBef>
              </a:pPr>
              <a:t>‹#›</a:t>
            </a:fld>
            <a:endParaRPr lang="en-US" sz="800" dirty="0">
              <a:solidFill>
                <a:schemeClr val="tx1">
                  <a:lumMod val="50000"/>
                  <a:lumOff val="50000"/>
                </a:schemeClr>
              </a:solidFill>
            </a:endParaRPr>
          </a:p>
        </p:txBody>
      </p:sp>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pic>
        <p:nvPicPr>
          <p:cNvPr id="4" name="Graphic 3">
            <a:extLst>
              <a:ext uri="{FF2B5EF4-FFF2-40B4-BE49-F238E27FC236}">
                <a16:creationId xmlns:a16="http://schemas.microsoft.com/office/drawing/2014/main" id="{3AD1C04C-FF14-E24F-BEA1-4C27E3938429}"/>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11533578" y="6719007"/>
            <a:ext cx="570318" cy="110658"/>
          </a:xfrm>
          <a:prstGeom prst="rect">
            <a:avLst/>
          </a:prstGeom>
        </p:spPr>
      </p:pic>
    </p:spTree>
    <p:extLst>
      <p:ext uri="{BB962C8B-B14F-4D97-AF65-F5344CB8AC3E}">
        <p14:creationId xmlns:p14="http://schemas.microsoft.com/office/powerpoint/2010/main" val="358464064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33" r:id="rId21"/>
    <p:sldLayoutId id="2147483834" r:id="rId22"/>
    <p:sldLayoutId id="2147483835" r:id="rId23"/>
  </p:sldLayoutIdLst>
  <p:txStyles>
    <p:titleStyle>
      <a:lvl1pPr algn="l" rtl="0" eaLnBrk="1" fontAlgn="base" hangingPunct="1">
        <a:lnSpc>
          <a:spcPct val="100000"/>
        </a:lnSpc>
        <a:spcBef>
          <a:spcPct val="0"/>
        </a:spcBef>
        <a:spcAft>
          <a:spcPct val="0"/>
        </a:spcAft>
        <a:defRPr sz="3200" b="1">
          <a:solidFill>
            <a:schemeClr val="tx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21">
            <a:extLst>
              <a:ext uri="{FF2B5EF4-FFF2-40B4-BE49-F238E27FC236}">
                <a16:creationId xmlns:a16="http://schemas.microsoft.com/office/drawing/2014/main" id="{5DF57B04-D6F9-4D53-867D-F4768956F1F6}"/>
              </a:ext>
            </a:extLst>
          </p:cNvPr>
          <p:cNvSpPr/>
          <p:nvPr/>
        </p:nvSpPr>
        <p:spPr>
          <a:xfrm>
            <a:off x="0" y="6675437"/>
            <a:ext cx="12192000" cy="184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Box 47"/>
          <p:cNvSpPr txBox="1">
            <a:spLocks noChangeArrowheads="1"/>
          </p:cNvSpPr>
          <p:nvPr/>
        </p:nvSpPr>
        <p:spPr bwMode="auto">
          <a:xfrm>
            <a:off x="4631255" y="6659790"/>
            <a:ext cx="2912978"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tx1">
                    <a:lumMod val="50000"/>
                    <a:lumOff val="50000"/>
                  </a:schemeClr>
                </a:solidFill>
                <a:latin typeface="Calibri Light" panose="020F0302020204030204" pitchFamily="34" charset="0"/>
                <a:cs typeface="Calibri Light" panose="020F0302020204030204" pitchFamily="34" charset="0"/>
              </a:rPr>
              <a:t>© 2026 Electric Power Research Institute, Inc. All rights reserved.</a:t>
            </a:r>
          </a:p>
        </p:txBody>
      </p:sp>
      <p:sp>
        <p:nvSpPr>
          <p:cNvPr id="1060" name="Text Box 36"/>
          <p:cNvSpPr txBox="1">
            <a:spLocks noChangeArrowheads="1"/>
          </p:cNvSpPr>
          <p:nvPr/>
        </p:nvSpPr>
        <p:spPr bwMode="auto">
          <a:xfrm>
            <a:off x="81280" y="6659790"/>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tx1">
                    <a:lumMod val="50000"/>
                    <a:lumOff val="50000"/>
                  </a:schemeClr>
                </a:solidFill>
              </a:rPr>
              <a:pPr algn="l">
                <a:spcBef>
                  <a:spcPts val="0"/>
                </a:spcBef>
              </a:pPr>
              <a:t>‹#›</a:t>
            </a:fld>
            <a:endParaRPr lang="en-US" sz="800" dirty="0">
              <a:solidFill>
                <a:schemeClr val="tx1">
                  <a:lumMod val="50000"/>
                  <a:lumOff val="50000"/>
                </a:schemeClr>
              </a:solidFill>
            </a:endParaRPr>
          </a:p>
        </p:txBody>
      </p:sp>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pic>
        <p:nvPicPr>
          <p:cNvPr id="4" name="Graphic 3">
            <a:extLst>
              <a:ext uri="{FF2B5EF4-FFF2-40B4-BE49-F238E27FC236}">
                <a16:creationId xmlns:a16="http://schemas.microsoft.com/office/drawing/2014/main" id="{3AD1C04C-FF14-E24F-BEA1-4C27E3938429}"/>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11533578" y="6719007"/>
            <a:ext cx="570318" cy="110658"/>
          </a:xfrm>
          <a:prstGeom prst="rect">
            <a:avLst/>
          </a:prstGeom>
        </p:spPr>
      </p:pic>
    </p:spTree>
    <p:extLst>
      <p:ext uri="{BB962C8B-B14F-4D97-AF65-F5344CB8AC3E}">
        <p14:creationId xmlns:p14="http://schemas.microsoft.com/office/powerpoint/2010/main" val="2206660843"/>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 id="2147483871" r:id="rId21"/>
    <p:sldLayoutId id="2147483872" r:id="rId22"/>
    <p:sldLayoutId id="2147483873" r:id="rId23"/>
  </p:sldLayoutIdLst>
  <p:txStyles>
    <p:titleStyle>
      <a:lvl1pPr algn="l" rtl="0" eaLnBrk="1" fontAlgn="base" hangingPunct="1">
        <a:lnSpc>
          <a:spcPct val="100000"/>
        </a:lnSpc>
        <a:spcBef>
          <a:spcPct val="0"/>
        </a:spcBef>
        <a:spcAft>
          <a:spcPct val="0"/>
        </a:spcAft>
        <a:defRPr sz="3200" b="1">
          <a:solidFill>
            <a:schemeClr val="tx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hyperlink" Target="mailto:Annika.macleod@jensenhughes.com" TargetMode="External"/><Relationship Id="rId3" Type="http://schemas.openxmlformats.org/officeDocument/2006/relationships/hyperlink" Target="mailto:ethornsbury@epri.com" TargetMode="External"/><Relationship Id="rId7" Type="http://schemas.openxmlformats.org/officeDocument/2006/relationships/hyperlink" Target="mailto:pmacheret@jensenhughes.com"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mailto:jjulius@jensenhughes.com" TargetMode="External"/><Relationship Id="rId5" Type="http://schemas.openxmlformats.org/officeDocument/2006/relationships/hyperlink" Target="mailto:kgunter@jensenhughes.com" TargetMode="External"/><Relationship Id="rId4" Type="http://schemas.openxmlformats.org/officeDocument/2006/relationships/hyperlink" Target="mailto:mpresley@epri.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7C4972-0EC0-2479-343D-297ECCBC927B}"/>
              </a:ext>
            </a:extLst>
          </p:cNvPr>
          <p:cNvSpPr>
            <a:spLocks noGrp="1"/>
          </p:cNvSpPr>
          <p:nvPr>
            <p:ph type="body" sz="quarter" idx="10"/>
          </p:nvPr>
        </p:nvSpPr>
        <p:spPr>
          <a:xfrm>
            <a:off x="645452" y="3031200"/>
            <a:ext cx="8052148" cy="757029"/>
          </a:xfrm>
        </p:spPr>
        <p:txBody>
          <a:bodyPr>
            <a:normAutofit fontScale="92500" lnSpcReduction="10000"/>
          </a:bodyPr>
          <a:lstStyle/>
          <a:p>
            <a:br>
              <a:rPr lang="en-US" i="1" dirty="0"/>
            </a:br>
            <a:endParaRPr lang="en-US" i="1" dirty="0">
              <a:solidFill>
                <a:srgbClr val="FFFF00"/>
              </a:solidFill>
            </a:endParaRPr>
          </a:p>
        </p:txBody>
      </p:sp>
      <p:sp>
        <p:nvSpPr>
          <p:cNvPr id="4" name="Title 3">
            <a:extLst>
              <a:ext uri="{FF2B5EF4-FFF2-40B4-BE49-F238E27FC236}">
                <a16:creationId xmlns:a16="http://schemas.microsoft.com/office/drawing/2014/main" id="{EA9B2880-2751-C70A-E2D9-62EB6E011341}"/>
              </a:ext>
            </a:extLst>
          </p:cNvPr>
          <p:cNvSpPr>
            <a:spLocks noGrp="1"/>
          </p:cNvSpPr>
          <p:nvPr>
            <p:ph type="ctrTitle" sz="quarter"/>
          </p:nvPr>
        </p:nvSpPr>
        <p:spPr>
          <a:xfrm>
            <a:off x="537168" y="1518555"/>
            <a:ext cx="7928922" cy="1891159"/>
          </a:xfrm>
        </p:spPr>
        <p:txBody>
          <a:bodyPr>
            <a:normAutofit fontScale="90000"/>
          </a:bodyPr>
          <a:lstStyle/>
          <a:p>
            <a:r>
              <a:rPr lang="en-GB" dirty="0">
                <a:effectLst/>
              </a:rPr>
              <a:t>Completion of EPRI Credible Dependent Failure Mechanisms (CDFM) HRA Dependency Methodology</a:t>
            </a:r>
            <a:endParaRPr lang="en-US" dirty="0"/>
          </a:p>
        </p:txBody>
      </p:sp>
      <p:sp>
        <p:nvSpPr>
          <p:cNvPr id="2" name="Subtitle 1">
            <a:extLst>
              <a:ext uri="{FF2B5EF4-FFF2-40B4-BE49-F238E27FC236}">
                <a16:creationId xmlns:a16="http://schemas.microsoft.com/office/drawing/2014/main" id="{93626896-E590-7579-66CD-055BF08A8387}"/>
              </a:ext>
            </a:extLst>
          </p:cNvPr>
          <p:cNvSpPr>
            <a:spLocks noGrp="1"/>
          </p:cNvSpPr>
          <p:nvPr>
            <p:ph type="subTitle" sz="quarter" idx="1"/>
          </p:nvPr>
        </p:nvSpPr>
        <p:spPr>
          <a:xfrm>
            <a:off x="279483" y="4292304"/>
            <a:ext cx="10158696" cy="1751734"/>
          </a:xfrm>
        </p:spPr>
        <p:txBody>
          <a:bodyPr>
            <a:noAutofit/>
          </a:bodyPr>
          <a:lstStyle/>
          <a:p>
            <a:r>
              <a:rPr lang="en-US" sz="2400" b="1" dirty="0"/>
              <a:t>Kaydee Gunter – Jensen Hughes</a:t>
            </a:r>
          </a:p>
          <a:p>
            <a:r>
              <a:rPr lang="en-US" sz="2400" b="1" dirty="0"/>
              <a:t>Eric Thornsbury - EPRI</a:t>
            </a:r>
          </a:p>
          <a:p>
            <a:r>
              <a:rPr lang="en-US" sz="2400" dirty="0"/>
              <a:t>Jeffrey Julius, Pierre Macheret, Annika Macleod – Jensen Hughes</a:t>
            </a:r>
          </a:p>
          <a:p>
            <a:endParaRPr lang="en-US" sz="2400" dirty="0"/>
          </a:p>
          <a:p>
            <a:r>
              <a:rPr lang="en-US" sz="2400" dirty="0"/>
              <a:t>Probabilistic Safety Assessment &amp; Management Conference (PSAM) 2026, </a:t>
            </a:r>
          </a:p>
          <a:p>
            <a:endParaRPr lang="en-US" sz="2400" dirty="0"/>
          </a:p>
        </p:txBody>
      </p:sp>
      <p:sp>
        <p:nvSpPr>
          <p:cNvPr id="5" name="TextBox 4">
            <a:extLst>
              <a:ext uri="{FF2B5EF4-FFF2-40B4-BE49-F238E27FC236}">
                <a16:creationId xmlns:a16="http://schemas.microsoft.com/office/drawing/2014/main" id="{2C1E30F9-3C23-AFBD-8E5D-703F3C253889}"/>
              </a:ext>
            </a:extLst>
          </p:cNvPr>
          <p:cNvSpPr txBox="1"/>
          <p:nvPr/>
        </p:nvSpPr>
        <p:spPr>
          <a:xfrm>
            <a:off x="8466090" y="6244093"/>
            <a:ext cx="2699215" cy="400110"/>
          </a:xfrm>
          <a:prstGeom prst="rect">
            <a:avLst/>
          </a:prstGeom>
          <a:noFill/>
        </p:spPr>
        <p:txBody>
          <a:bodyPr wrap="square" rtlCol="0">
            <a:spAutoFit/>
          </a:bodyPr>
          <a:lstStyle/>
          <a:p>
            <a:pPr algn="l">
              <a:spcBef>
                <a:spcPts val="0"/>
              </a:spcBef>
            </a:pPr>
            <a:r>
              <a:rPr lang="en-US" sz="2000" dirty="0"/>
              <a:t>Pittsburgh PA, USA </a:t>
            </a:r>
            <a:endParaRPr lang="en-US" sz="2000" dirty="0">
              <a:solidFill>
                <a:schemeClr val="tx1"/>
              </a:solidFill>
              <a:latin typeface="+mn-lt"/>
            </a:endParaRPr>
          </a:p>
        </p:txBody>
      </p:sp>
    </p:spTree>
    <p:extLst>
      <p:ext uri="{BB962C8B-B14F-4D97-AF65-F5344CB8AC3E}">
        <p14:creationId xmlns:p14="http://schemas.microsoft.com/office/powerpoint/2010/main" val="3068105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8F9A-F934-4132-730E-C2B6A351B2C0}"/>
              </a:ext>
            </a:extLst>
          </p:cNvPr>
          <p:cNvSpPr>
            <a:spLocks noGrp="1"/>
          </p:cNvSpPr>
          <p:nvPr>
            <p:ph type="title"/>
          </p:nvPr>
        </p:nvSpPr>
        <p:spPr/>
        <p:txBody>
          <a:bodyPr/>
          <a:lstStyle/>
          <a:p>
            <a:r>
              <a:rPr lang="en-GB" dirty="0"/>
              <a:t>Example of DCE Quantification Approach 2 –</a:t>
            </a:r>
            <a:br>
              <a:rPr lang="en-GB" dirty="0"/>
            </a:br>
            <a:r>
              <a:rPr lang="en-GB" dirty="0"/>
              <a:t>Mis-prioritization or incorrect goals</a:t>
            </a:r>
            <a:endParaRPr lang="en-US" dirty="0"/>
          </a:p>
        </p:txBody>
      </p:sp>
      <p:sp>
        <p:nvSpPr>
          <p:cNvPr id="3" name="Content Placeholder 2">
            <a:extLst>
              <a:ext uri="{FF2B5EF4-FFF2-40B4-BE49-F238E27FC236}">
                <a16:creationId xmlns:a16="http://schemas.microsoft.com/office/drawing/2014/main" id="{D12CB397-2BAF-E636-6E68-CF1FA3966FDC}"/>
              </a:ext>
            </a:extLst>
          </p:cNvPr>
          <p:cNvSpPr>
            <a:spLocks noGrp="1"/>
          </p:cNvSpPr>
          <p:nvPr>
            <p:ph idx="1"/>
          </p:nvPr>
        </p:nvSpPr>
        <p:spPr>
          <a:xfrm>
            <a:off x="365760" y="1335504"/>
            <a:ext cx="11430000" cy="4516655"/>
          </a:xfrm>
        </p:spPr>
        <p:txBody>
          <a:bodyPr>
            <a:normAutofit/>
          </a:bodyPr>
          <a:lstStyle/>
          <a:p>
            <a:r>
              <a:rPr lang="en-US" dirty="0"/>
              <a:t>Additional failure mode not explicitly covered by CBDT. </a:t>
            </a:r>
          </a:p>
          <a:p>
            <a:pPr lvl="1"/>
            <a:r>
              <a:rPr lang="en-US" dirty="0"/>
              <a:t>Represents a fundamental failure to properly assess the situation, leading the operators to focus their efforts on tasks or issues that are unrelated to the event of interest. </a:t>
            </a:r>
          </a:p>
          <a:p>
            <a:pPr lvl="0"/>
            <a:r>
              <a:rPr lang="en-US" dirty="0"/>
              <a:t>For long-term DCEs (time available for recovery greater than 1 hour) a value of 5E-05 is recommended.</a:t>
            </a:r>
          </a:p>
          <a:p>
            <a:pPr lvl="0"/>
            <a:r>
              <a:rPr lang="en-US" dirty="0"/>
              <a:t>For shorter-term DCEs (time available for recovery less than 1 hour) 5E-04 is recommended.</a:t>
            </a:r>
          </a:p>
          <a:p>
            <a:pPr marL="0" indent="0">
              <a:buNone/>
            </a:pPr>
            <a:endParaRPr lang="en-US" dirty="0"/>
          </a:p>
        </p:txBody>
      </p:sp>
      <p:sp>
        <p:nvSpPr>
          <p:cNvPr id="4" name="Text Placeholder 3">
            <a:extLst>
              <a:ext uri="{FF2B5EF4-FFF2-40B4-BE49-F238E27FC236}">
                <a16:creationId xmlns:a16="http://schemas.microsoft.com/office/drawing/2014/main" id="{60480B52-4F4E-5D10-5F9A-496FA42F09E1}"/>
              </a:ext>
            </a:extLst>
          </p:cNvPr>
          <p:cNvSpPr>
            <a:spLocks noGrp="1"/>
          </p:cNvSpPr>
          <p:nvPr>
            <p:ph type="body" sz="quarter" idx="10"/>
          </p:nvPr>
        </p:nvSpPr>
        <p:spPr>
          <a:xfrm>
            <a:off x="365125" y="5522496"/>
            <a:ext cx="11430000" cy="969744"/>
          </a:xfrm>
        </p:spPr>
        <p:txBody>
          <a:bodyPr>
            <a:normAutofit/>
          </a:bodyPr>
          <a:lstStyle/>
          <a:p>
            <a:r>
              <a:rPr lang="en-GB" dirty="0"/>
              <a:t>Mis-prioritization </a:t>
            </a:r>
            <a:r>
              <a:rPr lang="en-US" dirty="0"/>
              <a:t>HEP is 5E-4</a:t>
            </a:r>
          </a:p>
          <a:p>
            <a:r>
              <a:rPr lang="en-US" dirty="0"/>
              <a:t>Time for recovery for all HFEs is less than 1 hour</a:t>
            </a:r>
          </a:p>
        </p:txBody>
      </p:sp>
    </p:spTree>
    <p:extLst>
      <p:ext uri="{BB962C8B-B14F-4D97-AF65-F5344CB8AC3E}">
        <p14:creationId xmlns:p14="http://schemas.microsoft.com/office/powerpoint/2010/main" val="4166405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843E0-1064-FDC0-CC27-9A5CC9DF9C5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FD97589-CFAA-0E9D-C12F-13DDEC3FE035}"/>
              </a:ext>
            </a:extLst>
          </p:cNvPr>
          <p:cNvPicPr>
            <a:picLocks noChangeAspect="1"/>
          </p:cNvPicPr>
          <p:nvPr/>
        </p:nvPicPr>
        <p:blipFill>
          <a:blip r:embed="rId3"/>
          <a:srcRect l="8955" r="4368" b="4343"/>
          <a:stretch>
            <a:fillRect/>
          </a:stretch>
        </p:blipFill>
        <p:spPr>
          <a:xfrm>
            <a:off x="7656897" y="1101775"/>
            <a:ext cx="4138863" cy="4240245"/>
          </a:xfrm>
          <a:prstGeom prst="rect">
            <a:avLst/>
          </a:prstGeom>
        </p:spPr>
      </p:pic>
      <p:sp>
        <p:nvSpPr>
          <p:cNvPr id="2" name="Title 1">
            <a:extLst>
              <a:ext uri="{FF2B5EF4-FFF2-40B4-BE49-F238E27FC236}">
                <a16:creationId xmlns:a16="http://schemas.microsoft.com/office/drawing/2014/main" id="{25742BEE-E317-B485-1535-6D64E372C416}"/>
              </a:ext>
            </a:extLst>
          </p:cNvPr>
          <p:cNvSpPr>
            <a:spLocks noGrp="1"/>
          </p:cNvSpPr>
          <p:nvPr>
            <p:ph type="title"/>
          </p:nvPr>
        </p:nvSpPr>
        <p:spPr/>
        <p:txBody>
          <a:bodyPr/>
          <a:lstStyle/>
          <a:p>
            <a:r>
              <a:rPr lang="en-GB" dirty="0"/>
              <a:t>Example of DCE Quantification Conclusions</a:t>
            </a:r>
            <a:endParaRPr lang="en-US" dirty="0"/>
          </a:p>
        </p:txBody>
      </p:sp>
      <p:sp>
        <p:nvSpPr>
          <p:cNvPr id="8" name="Content Placeholder 2">
            <a:extLst>
              <a:ext uri="{FF2B5EF4-FFF2-40B4-BE49-F238E27FC236}">
                <a16:creationId xmlns:a16="http://schemas.microsoft.com/office/drawing/2014/main" id="{984060A6-D796-D66C-0856-8488C93CE762}"/>
              </a:ext>
            </a:extLst>
          </p:cNvPr>
          <p:cNvSpPr>
            <a:spLocks noGrp="1"/>
          </p:cNvSpPr>
          <p:nvPr>
            <p:ph idx="1"/>
          </p:nvPr>
        </p:nvSpPr>
        <p:spPr>
          <a:xfrm>
            <a:off x="726707" y="1001025"/>
            <a:ext cx="7033661" cy="5491213"/>
          </a:xfrm>
        </p:spPr>
        <p:txBody>
          <a:bodyPr>
            <a:normAutofit/>
          </a:bodyPr>
          <a:lstStyle/>
          <a:p>
            <a:pPr lvl="0"/>
            <a:r>
              <a:rPr lang="en-US" sz="2400" dirty="0"/>
              <a:t>DCEP Summary</a:t>
            </a:r>
          </a:p>
          <a:p>
            <a:pPr lvl="1"/>
            <a:r>
              <a:rPr lang="en-US" sz="2400" dirty="0"/>
              <a:t>Approach 1 – DCEP -  1.4E-04 </a:t>
            </a:r>
          </a:p>
          <a:p>
            <a:pPr lvl="1"/>
            <a:r>
              <a:rPr lang="en-US" sz="2400" dirty="0"/>
              <a:t>Approach 2 – DCEP  - 5E-04 </a:t>
            </a:r>
          </a:p>
          <a:p>
            <a:pPr lvl="0"/>
            <a:r>
              <a:rPr lang="en-US" sz="2400" dirty="0"/>
              <a:t>Both approaches are on the same order of magnitude.  Approach 2 will be used as the final DCEP – 5E-4.  </a:t>
            </a:r>
          </a:p>
          <a:p>
            <a:pPr lvl="0"/>
            <a:r>
              <a:rPr lang="en-US" sz="2400" dirty="0"/>
              <a:t>Final DCEP should be reviewed as part of reasonableness check in ASME/ANS PRA Standard supporting requirement HR-G7. </a:t>
            </a:r>
          </a:p>
          <a:p>
            <a:pPr lvl="0"/>
            <a:r>
              <a:rPr lang="en-US" sz="2400" dirty="0"/>
              <a:t>The UDCE is incorporated into the PRA model in addition to the DCEP.</a:t>
            </a:r>
          </a:p>
        </p:txBody>
      </p:sp>
    </p:spTree>
    <p:extLst>
      <p:ext uri="{BB962C8B-B14F-4D97-AF65-F5344CB8AC3E}">
        <p14:creationId xmlns:p14="http://schemas.microsoft.com/office/powerpoint/2010/main" val="360376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069A-E293-C637-17CC-5D7644EA1A46}"/>
              </a:ext>
            </a:extLst>
          </p:cNvPr>
          <p:cNvSpPr>
            <a:spLocks noGrp="1"/>
          </p:cNvSpPr>
          <p:nvPr>
            <p:ph type="title"/>
          </p:nvPr>
        </p:nvSpPr>
        <p:spPr>
          <a:xfrm>
            <a:off x="365760" y="182563"/>
            <a:ext cx="11430000" cy="731520"/>
          </a:xfrm>
        </p:spPr>
        <p:txBody>
          <a:bodyPr wrap="square" anchor="t">
            <a:normAutofit/>
          </a:bodyPr>
          <a:lstStyle/>
          <a:p>
            <a:r>
              <a:rPr lang="en-US" dirty="0"/>
              <a:t>Comparison of Example DCE to HRA Calculator JHEP</a:t>
            </a:r>
          </a:p>
        </p:txBody>
      </p:sp>
      <p:sp>
        <p:nvSpPr>
          <p:cNvPr id="3" name="Content Placeholder 2">
            <a:extLst>
              <a:ext uri="{FF2B5EF4-FFF2-40B4-BE49-F238E27FC236}">
                <a16:creationId xmlns:a16="http://schemas.microsoft.com/office/drawing/2014/main" id="{1124979B-CFBF-B806-1BF0-309AAB9D2F00}"/>
              </a:ext>
            </a:extLst>
          </p:cNvPr>
          <p:cNvSpPr>
            <a:spLocks noGrp="1"/>
          </p:cNvSpPr>
          <p:nvPr>
            <p:ph sz="half" idx="1"/>
          </p:nvPr>
        </p:nvSpPr>
        <p:spPr>
          <a:xfrm>
            <a:off x="365760" y="1005839"/>
            <a:ext cx="4855945" cy="4251961"/>
          </a:xfrm>
        </p:spPr>
        <p:txBody>
          <a:bodyPr wrap="square" anchor="t">
            <a:normAutofit/>
          </a:bodyPr>
          <a:lstStyle/>
          <a:p>
            <a:r>
              <a:rPr lang="en-US" dirty="0"/>
              <a:t>THERP uses pairwise comparison approach and when order sequentially the first HFE will dominate the JHEP.  The first HFE could range from 9.3E-04 to 3.5E-2</a:t>
            </a:r>
          </a:p>
          <a:p>
            <a:r>
              <a:rPr lang="en-US" dirty="0"/>
              <a:t>For the example DCE each action after the first HFE would result in Complete or High Dependency since all HFEs, take place within 15 minutes and same location (MCR)</a:t>
            </a:r>
          </a:p>
        </p:txBody>
      </p:sp>
      <p:pic>
        <p:nvPicPr>
          <p:cNvPr id="8" name="Picture 7">
            <a:extLst>
              <a:ext uri="{FF2B5EF4-FFF2-40B4-BE49-F238E27FC236}">
                <a16:creationId xmlns:a16="http://schemas.microsoft.com/office/drawing/2014/main" id="{4C8EB9B3-5C33-78BE-30EB-F528C2E2ECD2}"/>
              </a:ext>
            </a:extLst>
          </p:cNvPr>
          <p:cNvPicPr>
            <a:picLocks noChangeAspect="1"/>
          </p:cNvPicPr>
          <p:nvPr/>
        </p:nvPicPr>
        <p:blipFill>
          <a:blip r:embed="rId3"/>
          <a:stretch>
            <a:fillRect/>
          </a:stretch>
        </p:blipFill>
        <p:spPr>
          <a:xfrm>
            <a:off x="5247302" y="1128246"/>
            <a:ext cx="6578938" cy="3225966"/>
          </a:xfrm>
          <a:prstGeom prst="rect">
            <a:avLst/>
          </a:prstGeom>
        </p:spPr>
      </p:pic>
      <p:sp>
        <p:nvSpPr>
          <p:cNvPr id="9" name="TextBox 8">
            <a:extLst>
              <a:ext uri="{FF2B5EF4-FFF2-40B4-BE49-F238E27FC236}">
                <a16:creationId xmlns:a16="http://schemas.microsoft.com/office/drawing/2014/main" id="{3A1270E9-B972-CC81-9EFE-1BFCAE0359B9}"/>
              </a:ext>
            </a:extLst>
          </p:cNvPr>
          <p:cNvSpPr txBox="1"/>
          <p:nvPr/>
        </p:nvSpPr>
        <p:spPr>
          <a:xfrm>
            <a:off x="365760" y="5385651"/>
            <a:ext cx="10971998" cy="1292662"/>
          </a:xfrm>
          <a:prstGeom prst="rect">
            <a:avLst/>
          </a:prstGeom>
          <a:noFill/>
        </p:spPr>
        <p:txBody>
          <a:bodyPr wrap="square" rtlCol="0">
            <a:spAutoFit/>
          </a:bodyPr>
          <a:lstStyle/>
          <a:p>
            <a:pPr algn="l">
              <a:spcBef>
                <a:spcPts val="0"/>
              </a:spcBef>
            </a:pPr>
            <a:r>
              <a:rPr lang="en-US" sz="2000" dirty="0"/>
              <a:t>THERP JHEPs could range </a:t>
            </a:r>
            <a:r>
              <a:rPr lang="en-US" sz="2000" b="1" dirty="0"/>
              <a:t>4.65E-4</a:t>
            </a:r>
            <a:r>
              <a:rPr lang="en-US" sz="2000" dirty="0"/>
              <a:t> to </a:t>
            </a:r>
            <a:r>
              <a:rPr lang="en-US" sz="2000" b="1" dirty="0"/>
              <a:t>1.7E-2</a:t>
            </a:r>
            <a:r>
              <a:rPr lang="en-US" sz="2000" dirty="0"/>
              <a:t>  depending on the specific HFEs in Combinations</a:t>
            </a:r>
          </a:p>
          <a:p>
            <a:pPr algn="l">
              <a:spcBef>
                <a:spcPts val="0"/>
              </a:spcBef>
            </a:pPr>
            <a:endParaRPr lang="en-US" sz="2000" dirty="0"/>
          </a:p>
          <a:p>
            <a:pPr algn="l">
              <a:spcBef>
                <a:spcPts val="0"/>
              </a:spcBef>
            </a:pPr>
            <a:r>
              <a:rPr lang="en-US" sz="2000" dirty="0"/>
              <a:t>CDFM results in 5E-4 for possible combinations</a:t>
            </a:r>
            <a:endParaRPr lang="en-US" sz="2000" dirty="0">
              <a:latin typeface="Calibri" panose="020F0502020204030204" pitchFamily="34" charset="0"/>
              <a:ea typeface="Malgun Gothic" panose="020B0503020000020004" pitchFamily="34" charset="-127"/>
              <a:cs typeface="Times New Roman" panose="02020603050405020304" pitchFamily="18" charset="0"/>
            </a:endParaRPr>
          </a:p>
          <a:p>
            <a:pPr algn="l">
              <a:spcBef>
                <a:spcPts val="0"/>
              </a:spcBef>
            </a:pPr>
            <a:endParaRPr lang="en-US" sz="1800" dirty="0">
              <a:solidFill>
                <a:schemeClr val="tx1"/>
              </a:solidFill>
              <a:latin typeface="+mn-lt"/>
            </a:endParaRPr>
          </a:p>
        </p:txBody>
      </p:sp>
    </p:spTree>
    <p:extLst>
      <p:ext uri="{BB962C8B-B14F-4D97-AF65-F5344CB8AC3E}">
        <p14:creationId xmlns:p14="http://schemas.microsoft.com/office/powerpoint/2010/main" val="1413127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5F6D6-CBA0-964A-0961-77F114E311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533C5D-F04C-2C47-3A40-C5D3D3EDD0C1}"/>
              </a:ext>
            </a:extLst>
          </p:cNvPr>
          <p:cNvSpPr>
            <a:spLocks noGrp="1"/>
          </p:cNvSpPr>
          <p:nvPr>
            <p:ph type="title"/>
          </p:nvPr>
        </p:nvSpPr>
        <p:spPr/>
        <p:txBody>
          <a:bodyPr/>
          <a:lstStyle/>
          <a:p>
            <a:r>
              <a:rPr lang="en-US" dirty="0"/>
              <a:t>CDFM Next Steps</a:t>
            </a:r>
          </a:p>
        </p:txBody>
      </p:sp>
      <p:sp>
        <p:nvSpPr>
          <p:cNvPr id="3" name="Content Placeholder 2">
            <a:extLst>
              <a:ext uri="{FF2B5EF4-FFF2-40B4-BE49-F238E27FC236}">
                <a16:creationId xmlns:a16="http://schemas.microsoft.com/office/drawing/2014/main" id="{F73694A6-BA5A-D4CB-A409-6E5098C9323A}"/>
              </a:ext>
            </a:extLst>
          </p:cNvPr>
          <p:cNvSpPr>
            <a:spLocks noGrp="1"/>
          </p:cNvSpPr>
          <p:nvPr>
            <p:ph idx="1"/>
          </p:nvPr>
        </p:nvSpPr>
        <p:spPr>
          <a:xfrm>
            <a:off x="365760" y="1005840"/>
            <a:ext cx="11430000" cy="5394960"/>
          </a:xfrm>
        </p:spPr>
        <p:txBody>
          <a:bodyPr>
            <a:normAutofit/>
          </a:bodyPr>
          <a:lstStyle/>
          <a:p>
            <a:r>
              <a:rPr lang="en-US" dirty="0"/>
              <a:t>CDFM is ready for industry adoption!</a:t>
            </a:r>
          </a:p>
          <a:p>
            <a:r>
              <a:rPr lang="en-US" dirty="0"/>
              <a:t>EPRI is working to resolve NDM Peer Review F&amp;Os.  F&amp;O’s will be resolved by publishing EPRI knowledge base articles</a:t>
            </a:r>
          </a:p>
          <a:p>
            <a:pPr lvl="1"/>
            <a:r>
              <a:rPr lang="en-US" dirty="0"/>
              <a:t>Additional guidance on applying CDFM to external hazards</a:t>
            </a:r>
          </a:p>
          <a:p>
            <a:pPr lvl="1"/>
            <a:r>
              <a:rPr lang="en-US" dirty="0"/>
              <a:t>Additional documentation on the technical basis</a:t>
            </a:r>
          </a:p>
          <a:p>
            <a:pPr lvl="1"/>
            <a:r>
              <a:rPr lang="en-US" dirty="0"/>
              <a:t>Additional examples of identification of DCEs</a:t>
            </a:r>
          </a:p>
          <a:p>
            <a:r>
              <a:rPr lang="en-US" dirty="0"/>
              <a:t>Industry pilots are being performed in 2026 and are planning to undergo focused scope peer review in 2027. </a:t>
            </a:r>
          </a:p>
          <a:p>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4213114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23AE9-6941-F47B-3B20-A0C8102E4166}"/>
            </a:ext>
          </a:extLst>
        </p:cNvPr>
        <p:cNvGrpSpPr/>
        <p:nvPr/>
      </p:nvGrpSpPr>
      <p:grpSpPr>
        <a:xfrm>
          <a:off x="0" y="0"/>
          <a:ext cx="0" cy="0"/>
          <a:chOff x="0" y="0"/>
          <a:chExt cx="0" cy="0"/>
        </a:xfrm>
      </p:grpSpPr>
      <p:sp>
        <p:nvSpPr>
          <p:cNvPr id="9218" name="Rectangle 2">
            <a:extLst>
              <a:ext uri="{FF2B5EF4-FFF2-40B4-BE49-F238E27FC236}">
                <a16:creationId xmlns:a16="http://schemas.microsoft.com/office/drawing/2014/main" id="{8069A6B5-568F-9381-52FC-D4BAA2005C4B}"/>
              </a:ext>
            </a:extLst>
          </p:cNvPr>
          <p:cNvSpPr>
            <a:spLocks noGrp="1" noChangeArrowheads="1"/>
          </p:cNvSpPr>
          <p:nvPr>
            <p:ph type="title"/>
          </p:nvPr>
        </p:nvSpPr>
        <p:spPr>
          <a:xfrm>
            <a:off x="365760" y="182563"/>
            <a:ext cx="11430000" cy="731520"/>
          </a:xfrm>
        </p:spPr>
        <p:txBody>
          <a:bodyPr anchor="ctr">
            <a:normAutofit/>
          </a:bodyPr>
          <a:lstStyle/>
          <a:p>
            <a:pPr eaLnBrk="1" hangingPunct="1"/>
            <a:r>
              <a:rPr lang="en-US" dirty="0"/>
              <a:t>CDFM Development Team</a:t>
            </a:r>
          </a:p>
        </p:txBody>
      </p:sp>
      <p:sp>
        <p:nvSpPr>
          <p:cNvPr id="9219" name="Rectangle 3">
            <a:extLst>
              <a:ext uri="{FF2B5EF4-FFF2-40B4-BE49-F238E27FC236}">
                <a16:creationId xmlns:a16="http://schemas.microsoft.com/office/drawing/2014/main" id="{586B9D50-C58C-DD6D-713B-6FFF6BC2B6AE}"/>
              </a:ext>
            </a:extLst>
          </p:cNvPr>
          <p:cNvSpPr>
            <a:spLocks noGrp="1" noChangeArrowheads="1"/>
          </p:cNvSpPr>
          <p:nvPr>
            <p:ph sz="half" idx="1"/>
          </p:nvPr>
        </p:nvSpPr>
        <p:spPr>
          <a:xfrm>
            <a:off x="220285" y="1005840"/>
            <a:ext cx="10291082" cy="5669597"/>
          </a:xfrm>
        </p:spPr>
        <p:txBody>
          <a:bodyPr>
            <a:normAutofit/>
          </a:bodyPr>
          <a:lstStyle/>
          <a:p>
            <a:r>
              <a:rPr lang="en-US" sz="3200" dirty="0"/>
              <a:t>EPRI HRA Dependency Contacts</a:t>
            </a:r>
          </a:p>
          <a:p>
            <a:pPr lvl="1"/>
            <a:r>
              <a:rPr lang="en-US" sz="3200" b="1" dirty="0">
                <a:solidFill>
                  <a:schemeClr val="tx2"/>
                </a:solidFill>
              </a:rPr>
              <a:t>Eric Thornsbury (</a:t>
            </a:r>
            <a:r>
              <a:rPr lang="en-US" sz="3200" b="1" u="sng" dirty="0">
                <a:solidFill>
                  <a:schemeClr val="tx2"/>
                </a:solidFill>
                <a:hlinkClick r:id="rId3">
                  <a:extLst>
                    <a:ext uri="{A12FA001-AC4F-418D-AE19-62706E023703}">
                      <ahyp:hlinkClr xmlns:ahyp="http://schemas.microsoft.com/office/drawing/2018/hyperlinkcolor" val="tx"/>
                    </a:ext>
                  </a:extLst>
                </a:hlinkClick>
              </a:rPr>
              <a:t>ethornsbury@epri.com</a:t>
            </a:r>
            <a:r>
              <a:rPr lang="en-US" sz="3200" b="1" dirty="0">
                <a:solidFill>
                  <a:schemeClr val="tx2"/>
                </a:solidFill>
              </a:rPr>
              <a:t>)</a:t>
            </a:r>
            <a:br>
              <a:rPr lang="en-US" sz="3200" b="1" dirty="0">
                <a:solidFill>
                  <a:schemeClr val="tx2"/>
                </a:solidFill>
              </a:rPr>
            </a:br>
            <a:r>
              <a:rPr lang="en-US" sz="3200" dirty="0"/>
              <a:t>Mary Presley (</a:t>
            </a:r>
            <a:r>
              <a:rPr lang="en-US" sz="3200" dirty="0">
                <a:hlinkClick r:id="rId4">
                  <a:extLst>
                    <a:ext uri="{A12FA001-AC4F-418D-AE19-62706E023703}">
                      <ahyp:hlinkClr xmlns:ahyp="http://schemas.microsoft.com/office/drawing/2018/hyperlinkcolor" val="tx"/>
                    </a:ext>
                  </a:extLst>
                </a:hlinkClick>
              </a:rPr>
              <a:t>mpresley@epri.com</a:t>
            </a:r>
            <a:r>
              <a:rPr lang="en-US" sz="3200" dirty="0"/>
              <a:t>)</a:t>
            </a:r>
          </a:p>
          <a:p>
            <a:pPr eaLnBrk="1" hangingPunct="1"/>
            <a:r>
              <a:rPr lang="en-US" sz="3200" dirty="0"/>
              <a:t>Jensen Hughes Contacts</a:t>
            </a:r>
          </a:p>
          <a:p>
            <a:pPr lvl="1" eaLnBrk="1" hangingPunct="1"/>
            <a:r>
              <a:rPr lang="en-US" sz="3200" b="1" dirty="0">
                <a:solidFill>
                  <a:schemeClr val="tx2"/>
                </a:solidFill>
              </a:rPr>
              <a:t>Kaydee Gunter (</a:t>
            </a:r>
            <a:r>
              <a:rPr lang="en-US" sz="3200" b="1" dirty="0">
                <a:solidFill>
                  <a:schemeClr val="tx2"/>
                </a:solidFill>
                <a:hlinkClick r:id="rId5">
                  <a:extLst>
                    <a:ext uri="{A12FA001-AC4F-418D-AE19-62706E023703}">
                      <ahyp:hlinkClr xmlns:ahyp="http://schemas.microsoft.com/office/drawing/2018/hyperlinkcolor" val="tx"/>
                    </a:ext>
                  </a:extLst>
                </a:hlinkClick>
              </a:rPr>
              <a:t>kgunter@jensenhughes.com</a:t>
            </a:r>
            <a:r>
              <a:rPr lang="en-US" sz="3200" b="1" dirty="0">
                <a:solidFill>
                  <a:schemeClr val="tx2"/>
                </a:solidFill>
              </a:rPr>
              <a:t>)</a:t>
            </a:r>
          </a:p>
          <a:p>
            <a:pPr lvl="1" eaLnBrk="1" hangingPunct="1"/>
            <a:r>
              <a:rPr lang="en-US" sz="3200" dirty="0"/>
              <a:t>Jeff Julius  (</a:t>
            </a:r>
            <a:r>
              <a:rPr lang="en-US" sz="3200" dirty="0">
                <a:hlinkClick r:id="rId6">
                  <a:extLst>
                    <a:ext uri="{A12FA001-AC4F-418D-AE19-62706E023703}">
                      <ahyp:hlinkClr xmlns:ahyp="http://schemas.microsoft.com/office/drawing/2018/hyperlinkcolor" val="tx"/>
                    </a:ext>
                  </a:extLst>
                </a:hlinkClick>
              </a:rPr>
              <a:t>jjulius@jensenhughes.com</a:t>
            </a:r>
            <a:r>
              <a:rPr lang="en-US" sz="3200" dirty="0"/>
              <a:t>) </a:t>
            </a:r>
          </a:p>
          <a:p>
            <a:pPr lvl="1" eaLnBrk="1" hangingPunct="1"/>
            <a:r>
              <a:rPr lang="en-US" sz="3200" dirty="0"/>
              <a:t>Pierre Macheret (</a:t>
            </a:r>
            <a:r>
              <a:rPr lang="en-US" sz="3200" dirty="0">
                <a:hlinkClick r:id="rId7">
                  <a:extLst>
                    <a:ext uri="{A12FA001-AC4F-418D-AE19-62706E023703}">
                      <ahyp:hlinkClr xmlns:ahyp="http://schemas.microsoft.com/office/drawing/2018/hyperlinkcolor" val="tx"/>
                    </a:ext>
                  </a:extLst>
                </a:hlinkClick>
              </a:rPr>
              <a:t>pmacheret@jensenhughes.com</a:t>
            </a:r>
            <a:r>
              <a:rPr lang="en-US" sz="3200" dirty="0"/>
              <a:t>)</a:t>
            </a:r>
          </a:p>
          <a:p>
            <a:pPr lvl="1"/>
            <a:r>
              <a:rPr lang="en-US" sz="3200" dirty="0"/>
              <a:t>Annika MacLeod (</a:t>
            </a:r>
            <a:r>
              <a:rPr lang="en-US" sz="3200" dirty="0">
                <a:hlinkClick r:id="rId8">
                  <a:extLst>
                    <a:ext uri="{A12FA001-AC4F-418D-AE19-62706E023703}">
                      <ahyp:hlinkClr xmlns:ahyp="http://schemas.microsoft.com/office/drawing/2018/hyperlinkcolor" val="tx"/>
                    </a:ext>
                  </a:extLst>
                </a:hlinkClick>
              </a:rPr>
              <a:t>Annika.macleod@jensenhughes.com</a:t>
            </a:r>
            <a:r>
              <a:rPr lang="en-US" sz="3200" dirty="0"/>
              <a:t>)</a:t>
            </a:r>
            <a:br>
              <a:rPr lang="en-US" sz="2200" dirty="0"/>
            </a:br>
            <a:endParaRPr lang="en-US" sz="2200" dirty="0"/>
          </a:p>
        </p:txBody>
      </p:sp>
      <p:sp>
        <p:nvSpPr>
          <p:cNvPr id="5" name="Slide Number Placeholder 4" hidden="1">
            <a:extLst>
              <a:ext uri="{FF2B5EF4-FFF2-40B4-BE49-F238E27FC236}">
                <a16:creationId xmlns:a16="http://schemas.microsoft.com/office/drawing/2014/main" id="{7D24D396-EE3C-B728-2141-ADDD954DD143}"/>
              </a:ext>
            </a:extLst>
          </p:cNvPr>
          <p:cNvSpPr>
            <a:spLocks noGrp="1"/>
          </p:cNvSpPr>
          <p:nvPr>
            <p:ph type="sldNum" sz="quarter" idx="4294967295"/>
          </p:nvPr>
        </p:nvSpPr>
        <p:spPr>
          <a:xfrm>
            <a:off x="7812805"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bg1"/>
                </a:solidFill>
                <a:latin typeface="Lucida Sans" panose="020B0602030504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3C6260E-304F-4BA0-8E11-6E941ACC6DAE}" type="slidenum">
              <a:rPr lang="en-US" smtClean="0"/>
              <a:pPr>
                <a:spcAft>
                  <a:spcPts val="600"/>
                </a:spcAft>
              </a:pPr>
              <a:t>14</a:t>
            </a:fld>
            <a:endParaRPr lang="en-US" dirty="0"/>
          </a:p>
        </p:txBody>
      </p:sp>
    </p:spTree>
    <p:extLst>
      <p:ext uri="{BB962C8B-B14F-4D97-AF65-F5344CB8AC3E}">
        <p14:creationId xmlns:p14="http://schemas.microsoft.com/office/powerpoint/2010/main" val="180881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75A79-AC42-25BE-4C3E-A798C5FBDDDC}"/>
            </a:ext>
          </a:extLst>
        </p:cNvPr>
        <p:cNvGrpSpPr/>
        <p:nvPr/>
      </p:nvGrpSpPr>
      <p:grpSpPr>
        <a:xfrm>
          <a:off x="0" y="0"/>
          <a:ext cx="0" cy="0"/>
          <a:chOff x="0" y="0"/>
          <a:chExt cx="0" cy="0"/>
        </a:xfrm>
      </p:grpSpPr>
    </p:spTree>
    <p:extLst>
      <p:ext uri="{BB962C8B-B14F-4D97-AF65-F5344CB8AC3E}">
        <p14:creationId xmlns:p14="http://schemas.microsoft.com/office/powerpoint/2010/main" val="4127181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97920-3597-2A8B-3892-3AB42D67A1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5E84A5-EEC7-4D94-3538-9F708B6403EF}"/>
              </a:ext>
            </a:extLst>
          </p:cNvPr>
          <p:cNvSpPr>
            <a:spLocks noGrp="1"/>
          </p:cNvSpPr>
          <p:nvPr>
            <p:ph type="title"/>
          </p:nvPr>
        </p:nvSpPr>
        <p:spPr>
          <a:xfrm>
            <a:off x="429930" y="146390"/>
            <a:ext cx="11430000" cy="731520"/>
          </a:xfrm>
        </p:spPr>
        <p:txBody>
          <a:bodyPr anchor="ctr">
            <a:noAutofit/>
          </a:bodyPr>
          <a:lstStyle/>
          <a:p>
            <a:r>
              <a:rPr lang="en-US" dirty="0"/>
              <a:t>CDFM Overview (Quantification of DCE Prob. cont’d)</a:t>
            </a:r>
          </a:p>
        </p:txBody>
      </p:sp>
      <p:sp>
        <p:nvSpPr>
          <p:cNvPr id="3" name="Content Placeholder 2">
            <a:extLst>
              <a:ext uri="{FF2B5EF4-FFF2-40B4-BE49-F238E27FC236}">
                <a16:creationId xmlns:a16="http://schemas.microsoft.com/office/drawing/2014/main" id="{BE2A52B2-D6D2-1B60-DA70-3FE6D00410D3}"/>
              </a:ext>
            </a:extLst>
          </p:cNvPr>
          <p:cNvSpPr>
            <a:spLocks noGrp="1"/>
          </p:cNvSpPr>
          <p:nvPr>
            <p:ph sz="half" idx="1"/>
          </p:nvPr>
        </p:nvSpPr>
        <p:spPr>
          <a:xfrm>
            <a:off x="252820" y="1381406"/>
            <a:ext cx="5843180" cy="4592703"/>
          </a:xfrm>
        </p:spPr>
        <p:txBody>
          <a:bodyPr>
            <a:normAutofit/>
          </a:bodyPr>
          <a:lstStyle/>
          <a:p>
            <a:pPr marL="285750" indent="-285750"/>
            <a:r>
              <a:rPr lang="en-US" sz="2200" b="1" dirty="0">
                <a:latin typeface="Lucida Sans" panose="020B0602030504020204" pitchFamily="34" charset="0"/>
              </a:rPr>
              <a:t>Step 1: </a:t>
            </a:r>
            <a:r>
              <a:rPr lang="en-US" sz="2200" dirty="0">
                <a:latin typeface="Lucida Sans" panose="020B0602030504020204" pitchFamily="34" charset="0"/>
              </a:rPr>
              <a:t>Identify HFE Combinations</a:t>
            </a:r>
          </a:p>
          <a:p>
            <a:pPr marL="620713" lvl="1" indent="-285750"/>
            <a:r>
              <a:rPr lang="en-US" sz="1800" dirty="0">
                <a:latin typeface="Lucida Sans" panose="020B0602030504020204" pitchFamily="34" charset="0"/>
              </a:rPr>
              <a:t>Dependent Combination Events (DCE) from event tree functions and support systems</a:t>
            </a:r>
          </a:p>
          <a:p>
            <a:pPr marL="620713" lvl="1" indent="-285750"/>
            <a:r>
              <a:rPr lang="en-US" sz="1800" dirty="0">
                <a:latin typeface="Lucida Sans" panose="020B0602030504020204" pitchFamily="34" charset="0"/>
              </a:rPr>
              <a:t>Combinations of HFEs failed due to unidentified (UDCE)</a:t>
            </a:r>
          </a:p>
          <a:p>
            <a:pPr marL="285750" indent="-285750"/>
            <a:r>
              <a:rPr lang="en-US" sz="2200" b="1" dirty="0">
                <a:solidFill>
                  <a:schemeClr val="tx2"/>
                </a:solidFill>
                <a:latin typeface="Lucida Sans" panose="020B0602030504020204" pitchFamily="34" charset="0"/>
              </a:rPr>
              <a:t>Step 2: Quantify DCE (2025 change)</a:t>
            </a:r>
          </a:p>
          <a:p>
            <a:pPr marL="742950" lvl="1" indent="-285750"/>
            <a:r>
              <a:rPr lang="en-US" sz="2200" dirty="0">
                <a:latin typeface="Lucida Sans" panose="020B0602030504020204" pitchFamily="34" charset="0"/>
              </a:rPr>
              <a:t>Streamlined Approach</a:t>
            </a:r>
          </a:p>
          <a:p>
            <a:pPr marL="742950" lvl="1" indent="-285750"/>
            <a:r>
              <a:rPr lang="en-US" sz="2200" dirty="0">
                <a:latin typeface="Lucida Sans" panose="020B0602030504020204" pitchFamily="34" charset="0"/>
              </a:rPr>
              <a:t>Detailed Approach</a:t>
            </a:r>
          </a:p>
          <a:p>
            <a:pPr marL="285750" indent="-285750"/>
            <a:r>
              <a:rPr lang="en-US" sz="2200" b="1" dirty="0">
                <a:latin typeface="Lucida Sans" panose="020B0602030504020204" pitchFamily="34" charset="0"/>
              </a:rPr>
              <a:t>Step 3: </a:t>
            </a:r>
            <a:r>
              <a:rPr lang="en-US" sz="2200" dirty="0">
                <a:latin typeface="Lucida Sans" panose="020B0602030504020204" pitchFamily="34" charset="0"/>
              </a:rPr>
              <a:t>Model Incorporation</a:t>
            </a:r>
          </a:p>
          <a:p>
            <a:pPr marL="742950" lvl="1" indent="-285750"/>
            <a:r>
              <a:rPr lang="en-US" sz="2200" dirty="0">
                <a:latin typeface="Lucida Sans" panose="020B0602030504020204" pitchFamily="34" charset="0"/>
              </a:rPr>
              <a:t>Incorporate DCE into fault tree logic</a:t>
            </a:r>
          </a:p>
          <a:p>
            <a:pPr marL="742950" lvl="1" indent="-285750"/>
            <a:r>
              <a:rPr lang="en-US" sz="2200" dirty="0">
                <a:latin typeface="Lucida Sans" panose="020B0602030504020204" pitchFamily="34" charset="0"/>
              </a:rPr>
              <a:t>Incorporate UDCE into fault tree logic</a:t>
            </a:r>
          </a:p>
        </p:txBody>
      </p:sp>
      <p:sp>
        <p:nvSpPr>
          <p:cNvPr id="9" name="Text Placeholder 4">
            <a:extLst>
              <a:ext uri="{FF2B5EF4-FFF2-40B4-BE49-F238E27FC236}">
                <a16:creationId xmlns:a16="http://schemas.microsoft.com/office/drawing/2014/main" id="{35FEBA0B-54A5-3BB9-F79F-50C8E46CC218}"/>
              </a:ext>
            </a:extLst>
          </p:cNvPr>
          <p:cNvSpPr>
            <a:spLocks noGrp="1"/>
          </p:cNvSpPr>
          <p:nvPr>
            <p:ph type="body" sz="quarter" idx="10"/>
          </p:nvPr>
        </p:nvSpPr>
        <p:spPr>
          <a:xfrm>
            <a:off x="365760" y="5895956"/>
            <a:ext cx="11430000" cy="548640"/>
          </a:xfrm>
        </p:spPr>
        <p:txBody>
          <a:bodyPr>
            <a:normAutofit fontScale="85000" lnSpcReduction="10000"/>
          </a:bodyPr>
          <a:lstStyle/>
          <a:p>
            <a:r>
              <a:rPr lang="en-US" dirty="0"/>
              <a:t>Quantification of DCE – Approach 2 uses Existing Methods for Cognitive HEPs</a:t>
            </a:r>
          </a:p>
        </p:txBody>
      </p:sp>
      <p:sp>
        <p:nvSpPr>
          <p:cNvPr id="5" name="Rectangle 4">
            <a:extLst>
              <a:ext uri="{FF2B5EF4-FFF2-40B4-BE49-F238E27FC236}">
                <a16:creationId xmlns:a16="http://schemas.microsoft.com/office/drawing/2014/main" id="{39247675-2447-48CC-22A5-369C74E57ECC}"/>
              </a:ext>
            </a:extLst>
          </p:cNvPr>
          <p:cNvSpPr/>
          <p:nvPr/>
        </p:nvSpPr>
        <p:spPr bwMode="auto">
          <a:xfrm>
            <a:off x="238125" y="2933699"/>
            <a:ext cx="6781800" cy="1364469"/>
          </a:xfrm>
          <a:prstGeom prst="rect">
            <a:avLst/>
          </a:prstGeom>
          <a:solidFill>
            <a:srgbClr val="FFFF00">
              <a:alpha val="30000"/>
            </a:srgb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0" name="Content Placeholder 5">
            <a:extLst>
              <a:ext uri="{FF2B5EF4-FFF2-40B4-BE49-F238E27FC236}">
                <a16:creationId xmlns:a16="http://schemas.microsoft.com/office/drawing/2014/main" id="{EE316E3C-5143-7665-A934-4323D0547DD3}"/>
              </a:ext>
            </a:extLst>
          </p:cNvPr>
          <p:cNvSpPr txBox="1">
            <a:spLocks/>
          </p:cNvSpPr>
          <p:nvPr/>
        </p:nvSpPr>
        <p:spPr>
          <a:xfrm>
            <a:off x="7373849" y="735760"/>
            <a:ext cx="4580025" cy="4983517"/>
          </a:xfrm>
          <a:prstGeom prst="rect">
            <a:avLst/>
          </a:prstGeom>
        </p:spPr>
        <p:txBody>
          <a:bodyPr>
            <a:normAutofit lnSpcReduction="10000"/>
          </a:bodyPr>
          <a:lst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pPr marL="0" indent="0">
              <a:buNone/>
            </a:pPr>
            <a:r>
              <a:rPr lang="en-US" sz="2200" b="1" u="sng" kern="0" dirty="0">
                <a:solidFill>
                  <a:schemeClr val="tx2">
                    <a:lumMod val="75000"/>
                  </a:schemeClr>
                </a:solidFill>
                <a:ea typeface="Times New Roman" panose="02020603050405020304" pitchFamily="18" charset="0"/>
                <a:cs typeface="Times New Roman" panose="02020603050405020304" pitchFamily="18" charset="0"/>
              </a:rPr>
              <a:t>Detailed Quantification cont’d</a:t>
            </a:r>
            <a:endParaRPr lang="en-US" sz="2200" kern="0" dirty="0">
              <a:solidFill>
                <a:schemeClr val="tx2">
                  <a:lumMod val="75000"/>
                </a:schemeClr>
              </a:solidFill>
              <a:ea typeface="Times New Roman" panose="02020603050405020304" pitchFamily="18" charset="0"/>
              <a:cs typeface="Times New Roman" panose="02020603050405020304" pitchFamily="18" charset="0"/>
            </a:endParaRPr>
          </a:p>
          <a:p>
            <a:r>
              <a:rPr lang="en-US" sz="2200" kern="0" dirty="0">
                <a:solidFill>
                  <a:schemeClr val="tx2">
                    <a:lumMod val="75000"/>
                  </a:schemeClr>
                </a:solidFill>
                <a:ea typeface="Times New Roman" panose="02020603050405020304" pitchFamily="18" charset="0"/>
                <a:cs typeface="Times New Roman" panose="02020603050405020304" pitchFamily="18" charset="0"/>
              </a:rPr>
              <a:t>Approach 2 – use same method as individual HFE development</a:t>
            </a:r>
          </a:p>
          <a:p>
            <a:r>
              <a:rPr lang="en-US" sz="2200" kern="0" dirty="0">
                <a:solidFill>
                  <a:schemeClr val="tx2">
                    <a:lumMod val="75000"/>
                  </a:schemeClr>
                </a:solidFill>
                <a:ea typeface="Times New Roman" panose="02020603050405020304" pitchFamily="18" charset="0"/>
                <a:cs typeface="Times New Roman" panose="02020603050405020304" pitchFamily="18" charset="0"/>
              </a:rPr>
              <a:t> Section 5.4.2 and Appendix C</a:t>
            </a:r>
          </a:p>
          <a:p>
            <a:pPr lvl="1"/>
            <a:r>
              <a:rPr lang="en-US" sz="1800" kern="0" dirty="0">
                <a:solidFill>
                  <a:schemeClr val="tx2">
                    <a:lumMod val="75000"/>
                  </a:schemeClr>
                </a:solidFill>
                <a:ea typeface="Times New Roman" panose="02020603050405020304" pitchFamily="18" charset="0"/>
                <a:cs typeface="Times New Roman" panose="02020603050405020304" pitchFamily="18" charset="0"/>
              </a:rPr>
              <a:t>Case 1. Given a single, common cue or common procedure for the constituent HFEs (Apply CBDTM to evaluate the  common cue or procedure similar to individual HFE) </a:t>
            </a:r>
          </a:p>
          <a:p>
            <a:pPr lvl="1"/>
            <a:r>
              <a:rPr lang="en-US" sz="1800" kern="0" dirty="0">
                <a:solidFill>
                  <a:schemeClr val="tx2">
                    <a:lumMod val="75000"/>
                  </a:schemeClr>
                </a:solidFill>
                <a:ea typeface="Times New Roman" panose="02020603050405020304" pitchFamily="18" charset="0"/>
                <a:cs typeface="Times New Roman" panose="02020603050405020304" pitchFamily="18" charset="0"/>
              </a:rPr>
              <a:t>Case 2.  Multiple cues or multiple procedures</a:t>
            </a:r>
          </a:p>
          <a:p>
            <a:pPr lvl="1"/>
            <a:r>
              <a:rPr lang="en-US" sz="1800" kern="0" dirty="0">
                <a:solidFill>
                  <a:schemeClr val="tx2">
                    <a:lumMod val="75000"/>
                  </a:schemeClr>
                </a:solidFill>
                <a:ea typeface="Times New Roman" panose="02020603050405020304" pitchFamily="18" charset="0"/>
                <a:cs typeface="Times New Roman" panose="02020603050405020304" pitchFamily="18" charset="0"/>
              </a:rPr>
              <a:t>Following quantification, check for an additional failure mode modeling </a:t>
            </a:r>
            <a:br>
              <a:rPr lang="en-US" sz="1800" kern="0" dirty="0">
                <a:solidFill>
                  <a:schemeClr val="tx2">
                    <a:lumMod val="75000"/>
                  </a:schemeClr>
                </a:solidFill>
                <a:ea typeface="Times New Roman" panose="02020603050405020304" pitchFamily="18" charset="0"/>
                <a:cs typeface="Times New Roman" panose="02020603050405020304" pitchFamily="18" charset="0"/>
              </a:rPr>
            </a:br>
            <a:r>
              <a:rPr lang="en-US" sz="1800" kern="0" dirty="0">
                <a:solidFill>
                  <a:schemeClr val="tx2">
                    <a:lumMod val="75000"/>
                  </a:schemeClr>
                </a:solidFill>
                <a:ea typeface="Times New Roman" panose="02020603050405020304" pitchFamily="18" charset="0"/>
                <a:cs typeface="Times New Roman" panose="02020603050405020304" pitchFamily="18" charset="0"/>
              </a:rPr>
              <a:t>mis-prioritization (Section 5.4.3)</a:t>
            </a:r>
          </a:p>
          <a:p>
            <a:pPr lvl="2"/>
            <a:r>
              <a:rPr lang="en-US" sz="1800" kern="0" dirty="0">
                <a:solidFill>
                  <a:schemeClr val="tx2">
                    <a:lumMod val="75000"/>
                  </a:schemeClr>
                </a:solidFill>
                <a:ea typeface="Times New Roman" panose="02020603050405020304" pitchFamily="18" charset="0"/>
                <a:cs typeface="Times New Roman" panose="02020603050405020304" pitchFamily="18" charset="0"/>
              </a:rPr>
              <a:t>Used if Case 1 or C</a:t>
            </a:r>
            <a:r>
              <a:rPr lang="en-US" sz="1800" kern="0" dirty="0">
                <a:solidFill>
                  <a:schemeClr val="tx2"/>
                </a:solidFill>
                <a:ea typeface="Times New Roman" panose="02020603050405020304" pitchFamily="18" charset="0"/>
                <a:cs typeface="Times New Roman" panose="02020603050405020304" pitchFamily="18" charset="0"/>
              </a:rPr>
              <a:t>ase 2 is too low or if both Approach 1 &amp; 2 are not applicable.</a:t>
            </a:r>
          </a:p>
        </p:txBody>
      </p:sp>
    </p:spTree>
    <p:extLst>
      <p:ext uri="{BB962C8B-B14F-4D97-AF65-F5344CB8AC3E}">
        <p14:creationId xmlns:p14="http://schemas.microsoft.com/office/powerpoint/2010/main" val="3972780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34426-0E89-1E6E-8AAA-C87CE05FA7CE}"/>
            </a:ext>
          </a:extLst>
        </p:cNvPr>
        <p:cNvGrpSpPr/>
        <p:nvPr/>
      </p:nvGrpSpPr>
      <p:grpSpPr>
        <a:xfrm>
          <a:off x="0" y="0"/>
          <a:ext cx="0" cy="0"/>
          <a:chOff x="0" y="0"/>
          <a:chExt cx="0" cy="0"/>
        </a:xfrm>
      </p:grpSpPr>
      <p:pic>
        <p:nvPicPr>
          <p:cNvPr id="4" name="Content Placeholder 3" descr="A diagram of a computer&#10;&#10;Description automatically generated">
            <a:extLst>
              <a:ext uri="{FF2B5EF4-FFF2-40B4-BE49-F238E27FC236}">
                <a16:creationId xmlns:a16="http://schemas.microsoft.com/office/drawing/2014/main" id="{0A4B8FA5-4855-0016-E788-BC9870213140}"/>
              </a:ext>
            </a:extLst>
          </p:cNvPr>
          <p:cNvPicPr>
            <a:picLocks noChangeAspect="1"/>
          </p:cNvPicPr>
          <p:nvPr/>
        </p:nvPicPr>
        <p:blipFill>
          <a:blip r:embed="rId3"/>
          <a:stretch>
            <a:fillRect/>
          </a:stretch>
        </p:blipFill>
        <p:spPr>
          <a:xfrm>
            <a:off x="6448231" y="1005840"/>
            <a:ext cx="5117218" cy="4592703"/>
          </a:xfrm>
          <a:prstGeom prst="rect">
            <a:avLst/>
          </a:prstGeom>
          <a:noFill/>
        </p:spPr>
      </p:pic>
      <p:sp>
        <p:nvSpPr>
          <p:cNvPr id="2" name="Title 1">
            <a:extLst>
              <a:ext uri="{FF2B5EF4-FFF2-40B4-BE49-F238E27FC236}">
                <a16:creationId xmlns:a16="http://schemas.microsoft.com/office/drawing/2014/main" id="{70C85363-8E10-39A1-4BB4-53C2A10528B2}"/>
              </a:ext>
            </a:extLst>
          </p:cNvPr>
          <p:cNvSpPr>
            <a:spLocks noGrp="1"/>
          </p:cNvSpPr>
          <p:nvPr>
            <p:ph type="title"/>
          </p:nvPr>
        </p:nvSpPr>
        <p:spPr>
          <a:xfrm>
            <a:off x="441962" y="122329"/>
            <a:ext cx="11430000" cy="731520"/>
          </a:xfrm>
        </p:spPr>
        <p:txBody>
          <a:bodyPr anchor="ctr">
            <a:noAutofit/>
          </a:bodyPr>
          <a:lstStyle/>
          <a:p>
            <a:r>
              <a:rPr lang="en-US" dirty="0"/>
              <a:t>CDFM Overview (Model Incorporation)</a:t>
            </a:r>
          </a:p>
        </p:txBody>
      </p:sp>
      <p:sp>
        <p:nvSpPr>
          <p:cNvPr id="3" name="Content Placeholder 2">
            <a:extLst>
              <a:ext uri="{FF2B5EF4-FFF2-40B4-BE49-F238E27FC236}">
                <a16:creationId xmlns:a16="http://schemas.microsoft.com/office/drawing/2014/main" id="{FD205750-260C-D756-F0AB-AC139817A213}"/>
              </a:ext>
            </a:extLst>
          </p:cNvPr>
          <p:cNvSpPr>
            <a:spLocks noGrp="1"/>
          </p:cNvSpPr>
          <p:nvPr>
            <p:ph sz="half" idx="1"/>
          </p:nvPr>
        </p:nvSpPr>
        <p:spPr>
          <a:xfrm>
            <a:off x="376645" y="1381406"/>
            <a:ext cx="6602330" cy="4592703"/>
          </a:xfrm>
        </p:spPr>
        <p:txBody>
          <a:bodyPr>
            <a:normAutofit/>
          </a:bodyPr>
          <a:lstStyle/>
          <a:p>
            <a:pPr marL="285750" indent="-285750"/>
            <a:r>
              <a:rPr lang="en-US" sz="2200" b="1" dirty="0">
                <a:latin typeface="Lucida Sans" panose="020B0602030504020204" pitchFamily="34" charset="0"/>
              </a:rPr>
              <a:t>Step 1: </a:t>
            </a:r>
            <a:r>
              <a:rPr lang="en-US" sz="2200" dirty="0">
                <a:latin typeface="Lucida Sans" panose="020B0602030504020204" pitchFamily="34" charset="0"/>
              </a:rPr>
              <a:t>Identify HFE Combinations</a:t>
            </a:r>
          </a:p>
          <a:p>
            <a:pPr marL="620713" lvl="1" indent="-285750"/>
            <a:r>
              <a:rPr lang="en-US" sz="1800" dirty="0">
                <a:latin typeface="Lucida Sans" panose="020B0602030504020204" pitchFamily="34" charset="0"/>
              </a:rPr>
              <a:t>Dependent Combination Events (DCE) from event tree functions and support systems</a:t>
            </a:r>
          </a:p>
          <a:p>
            <a:pPr marL="620713" lvl="1" indent="-285750"/>
            <a:r>
              <a:rPr lang="en-US" sz="1800" dirty="0">
                <a:latin typeface="Lucida Sans" panose="020B0602030504020204" pitchFamily="34" charset="0"/>
              </a:rPr>
              <a:t>Combinations of HFEs failed due to unidentified (UDCE)</a:t>
            </a:r>
          </a:p>
          <a:p>
            <a:pPr marL="285750" indent="-285750"/>
            <a:r>
              <a:rPr lang="en-US" sz="2200" b="1" dirty="0">
                <a:solidFill>
                  <a:schemeClr val="tx2"/>
                </a:solidFill>
                <a:latin typeface="Lucida Sans" panose="020B0602030504020204" pitchFamily="34" charset="0"/>
              </a:rPr>
              <a:t>Step 2: Quantify DCE (2025 change)</a:t>
            </a:r>
          </a:p>
          <a:p>
            <a:pPr marL="742950" lvl="1" indent="-285750"/>
            <a:r>
              <a:rPr lang="en-US" sz="2200" dirty="0">
                <a:latin typeface="Lucida Sans" panose="020B0602030504020204" pitchFamily="34" charset="0"/>
              </a:rPr>
              <a:t>Streamlined Approach</a:t>
            </a:r>
          </a:p>
          <a:p>
            <a:pPr marL="742950" lvl="1" indent="-285750"/>
            <a:r>
              <a:rPr lang="en-US" sz="2200" dirty="0">
                <a:latin typeface="Lucida Sans" panose="020B0602030504020204" pitchFamily="34" charset="0"/>
              </a:rPr>
              <a:t>Detailed Approach</a:t>
            </a:r>
          </a:p>
          <a:p>
            <a:pPr marL="285750" indent="-285750"/>
            <a:r>
              <a:rPr lang="en-US" sz="2200" b="1" dirty="0">
                <a:latin typeface="Lucida Sans" panose="020B0602030504020204" pitchFamily="34" charset="0"/>
              </a:rPr>
              <a:t>Step 3: </a:t>
            </a:r>
            <a:r>
              <a:rPr lang="en-US" sz="2200" dirty="0">
                <a:latin typeface="Lucida Sans" panose="020B0602030504020204" pitchFamily="34" charset="0"/>
              </a:rPr>
              <a:t>Model Incorporation</a:t>
            </a:r>
          </a:p>
          <a:p>
            <a:pPr marL="742950" lvl="1" indent="-285750"/>
            <a:r>
              <a:rPr lang="en-US" sz="2200" dirty="0">
                <a:latin typeface="Lucida Sans" panose="020B0602030504020204" pitchFamily="34" charset="0"/>
              </a:rPr>
              <a:t>Incorporate DCE into fault tree logic</a:t>
            </a:r>
          </a:p>
          <a:p>
            <a:pPr marL="742950" lvl="1" indent="-285750"/>
            <a:r>
              <a:rPr lang="en-US" sz="2200" dirty="0">
                <a:latin typeface="Lucida Sans" panose="020B0602030504020204" pitchFamily="34" charset="0"/>
              </a:rPr>
              <a:t>Incorporate UDCE into fault tree logic</a:t>
            </a:r>
          </a:p>
        </p:txBody>
      </p:sp>
      <p:sp>
        <p:nvSpPr>
          <p:cNvPr id="9" name="Text Placeholder 4">
            <a:extLst>
              <a:ext uri="{FF2B5EF4-FFF2-40B4-BE49-F238E27FC236}">
                <a16:creationId xmlns:a16="http://schemas.microsoft.com/office/drawing/2014/main" id="{D4EB78E2-CFBB-45E6-58F2-5FE20F81F85B}"/>
              </a:ext>
            </a:extLst>
          </p:cNvPr>
          <p:cNvSpPr>
            <a:spLocks noGrp="1"/>
          </p:cNvSpPr>
          <p:nvPr>
            <p:ph type="body" sz="quarter" idx="10"/>
          </p:nvPr>
        </p:nvSpPr>
        <p:spPr>
          <a:xfrm>
            <a:off x="365760" y="5794080"/>
            <a:ext cx="11430000" cy="548640"/>
          </a:xfrm>
        </p:spPr>
        <p:txBody>
          <a:bodyPr/>
          <a:lstStyle/>
          <a:p>
            <a:r>
              <a:rPr lang="en-US" dirty="0"/>
              <a:t>Example of Fault Tree Modeling</a:t>
            </a:r>
          </a:p>
        </p:txBody>
      </p:sp>
      <p:sp>
        <p:nvSpPr>
          <p:cNvPr id="6" name="TextBox 5">
            <a:extLst>
              <a:ext uri="{FF2B5EF4-FFF2-40B4-BE49-F238E27FC236}">
                <a16:creationId xmlns:a16="http://schemas.microsoft.com/office/drawing/2014/main" id="{550F5E42-5FD3-A9C5-4B3B-88FCD27220C5}"/>
              </a:ext>
            </a:extLst>
          </p:cNvPr>
          <p:cNvSpPr txBox="1"/>
          <p:nvPr/>
        </p:nvSpPr>
        <p:spPr>
          <a:xfrm>
            <a:off x="5701017" y="3646021"/>
            <a:ext cx="1277958" cy="646331"/>
          </a:xfrm>
          <a:prstGeom prst="rect">
            <a:avLst/>
          </a:prstGeom>
          <a:noFill/>
        </p:spPr>
        <p:txBody>
          <a:bodyPr wrap="square" rtlCol="0">
            <a:spAutoFit/>
          </a:bodyPr>
          <a:lstStyle/>
          <a:p>
            <a:pPr algn="l">
              <a:spcBef>
                <a:spcPts val="0"/>
              </a:spcBef>
            </a:pPr>
            <a:r>
              <a:rPr lang="en-US" b="1" dirty="0">
                <a:solidFill>
                  <a:schemeClr val="tx1"/>
                </a:solidFill>
                <a:latin typeface="+mn-lt"/>
              </a:rPr>
              <a:t>Individual HFE</a:t>
            </a:r>
          </a:p>
        </p:txBody>
      </p:sp>
      <p:cxnSp>
        <p:nvCxnSpPr>
          <p:cNvPr id="7" name="Straight Arrow Connector 6">
            <a:extLst>
              <a:ext uri="{FF2B5EF4-FFF2-40B4-BE49-F238E27FC236}">
                <a16:creationId xmlns:a16="http://schemas.microsoft.com/office/drawing/2014/main" id="{D304781C-7B2B-5B3C-71B0-E08BAC76537C}"/>
              </a:ext>
            </a:extLst>
          </p:cNvPr>
          <p:cNvCxnSpPr>
            <a:cxnSpLocks/>
          </p:cNvCxnSpPr>
          <p:nvPr/>
        </p:nvCxnSpPr>
        <p:spPr bwMode="auto">
          <a:xfrm flipV="1">
            <a:off x="6371165" y="4000647"/>
            <a:ext cx="909961" cy="402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 name="TextBox 7">
            <a:extLst>
              <a:ext uri="{FF2B5EF4-FFF2-40B4-BE49-F238E27FC236}">
                <a16:creationId xmlns:a16="http://schemas.microsoft.com/office/drawing/2014/main" id="{C027BAB2-8F01-8C13-B830-D9B93A41C6BF}"/>
              </a:ext>
            </a:extLst>
          </p:cNvPr>
          <p:cNvSpPr txBox="1"/>
          <p:nvPr/>
        </p:nvSpPr>
        <p:spPr>
          <a:xfrm>
            <a:off x="10790676" y="3364309"/>
            <a:ext cx="2044593" cy="1077218"/>
          </a:xfrm>
          <a:prstGeom prst="rect">
            <a:avLst/>
          </a:prstGeom>
          <a:noFill/>
        </p:spPr>
        <p:txBody>
          <a:bodyPr wrap="square" rtlCol="0">
            <a:spAutoFit/>
          </a:bodyPr>
          <a:lstStyle/>
          <a:p>
            <a:pPr algn="l">
              <a:spcBef>
                <a:spcPts val="0"/>
              </a:spcBef>
            </a:pPr>
            <a:r>
              <a:rPr lang="en-US" b="1" dirty="0">
                <a:solidFill>
                  <a:schemeClr val="tx1"/>
                </a:solidFill>
                <a:latin typeface="+mn-lt"/>
              </a:rPr>
              <a:t>UDCE </a:t>
            </a:r>
            <a:br>
              <a:rPr lang="en-US" b="1" dirty="0">
                <a:solidFill>
                  <a:schemeClr val="tx1"/>
                </a:solidFill>
                <a:latin typeface="+mn-lt"/>
              </a:rPr>
            </a:br>
            <a:r>
              <a:rPr lang="en-US" b="1" dirty="0">
                <a:solidFill>
                  <a:schemeClr val="tx1"/>
                </a:solidFill>
                <a:latin typeface="+mn-lt"/>
              </a:rPr>
              <a:t>Event</a:t>
            </a:r>
          </a:p>
          <a:p>
            <a:pPr algn="l">
              <a:spcBef>
                <a:spcPts val="0"/>
              </a:spcBef>
            </a:pPr>
            <a:r>
              <a:rPr lang="en-US" b="1" dirty="0">
                <a:solidFill>
                  <a:schemeClr val="tx1"/>
                </a:solidFill>
                <a:latin typeface="+mn-lt"/>
              </a:rPr>
              <a:t>(Minimum </a:t>
            </a:r>
            <a:br>
              <a:rPr lang="en-US" b="1" dirty="0">
                <a:solidFill>
                  <a:schemeClr val="tx1"/>
                </a:solidFill>
                <a:latin typeface="+mn-lt"/>
              </a:rPr>
            </a:br>
            <a:r>
              <a:rPr lang="en-US" b="1" dirty="0">
                <a:solidFill>
                  <a:schemeClr val="tx1"/>
                </a:solidFill>
                <a:latin typeface="+mn-lt"/>
              </a:rPr>
              <a:t>JHEP)</a:t>
            </a:r>
          </a:p>
        </p:txBody>
      </p:sp>
      <p:sp>
        <p:nvSpPr>
          <p:cNvPr id="11" name="TextBox 10">
            <a:extLst>
              <a:ext uri="{FF2B5EF4-FFF2-40B4-BE49-F238E27FC236}">
                <a16:creationId xmlns:a16="http://schemas.microsoft.com/office/drawing/2014/main" id="{8E30C9D1-162E-3645-E74B-C44EA5E26766}"/>
              </a:ext>
            </a:extLst>
          </p:cNvPr>
          <p:cNvSpPr txBox="1"/>
          <p:nvPr/>
        </p:nvSpPr>
        <p:spPr>
          <a:xfrm>
            <a:off x="10749470" y="4980018"/>
            <a:ext cx="1081559" cy="338554"/>
          </a:xfrm>
          <a:prstGeom prst="rect">
            <a:avLst/>
          </a:prstGeom>
          <a:noFill/>
        </p:spPr>
        <p:txBody>
          <a:bodyPr wrap="square" rtlCol="0">
            <a:spAutoFit/>
          </a:bodyPr>
          <a:lstStyle/>
          <a:p>
            <a:pPr algn="l">
              <a:spcBef>
                <a:spcPts val="0"/>
              </a:spcBef>
            </a:pPr>
            <a:r>
              <a:rPr lang="en-US" b="1" dirty="0">
                <a:solidFill>
                  <a:schemeClr val="tx1"/>
                </a:solidFill>
                <a:latin typeface="+mn-lt"/>
              </a:rPr>
              <a:t>New DCE</a:t>
            </a:r>
          </a:p>
        </p:txBody>
      </p:sp>
      <p:cxnSp>
        <p:nvCxnSpPr>
          <p:cNvPr id="16" name="Straight Arrow Connector 15">
            <a:extLst>
              <a:ext uri="{FF2B5EF4-FFF2-40B4-BE49-F238E27FC236}">
                <a16:creationId xmlns:a16="http://schemas.microsoft.com/office/drawing/2014/main" id="{25D99CA8-553A-FFEB-6D49-02CD9A4202FD}"/>
              </a:ext>
            </a:extLst>
          </p:cNvPr>
          <p:cNvCxnSpPr>
            <a:cxnSpLocks/>
            <a:stCxn id="8" idx="1"/>
          </p:cNvCxnSpPr>
          <p:nvPr/>
        </p:nvCxnSpPr>
        <p:spPr bwMode="auto">
          <a:xfrm flipH="1">
            <a:off x="10093560" y="3902918"/>
            <a:ext cx="697116" cy="4577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FAC1F3FC-D247-4448-EFDE-D2BF11D5BF2B}"/>
              </a:ext>
            </a:extLst>
          </p:cNvPr>
          <p:cNvCxnSpPr>
            <a:cxnSpLocks/>
            <a:stCxn id="11" idx="1"/>
          </p:cNvCxnSpPr>
          <p:nvPr/>
        </p:nvCxnSpPr>
        <p:spPr bwMode="auto">
          <a:xfrm flipH="1">
            <a:off x="9934575" y="5149295"/>
            <a:ext cx="814895" cy="7040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Rectangle 9">
            <a:extLst>
              <a:ext uri="{FF2B5EF4-FFF2-40B4-BE49-F238E27FC236}">
                <a16:creationId xmlns:a16="http://schemas.microsoft.com/office/drawing/2014/main" id="{F9D191E1-D858-5052-1D18-C9F1F5BB2D25}"/>
              </a:ext>
            </a:extLst>
          </p:cNvPr>
          <p:cNvSpPr/>
          <p:nvPr/>
        </p:nvSpPr>
        <p:spPr bwMode="auto">
          <a:xfrm>
            <a:off x="376645" y="4310565"/>
            <a:ext cx="6071586" cy="1181100"/>
          </a:xfrm>
          <a:prstGeom prst="rect">
            <a:avLst/>
          </a:prstGeom>
          <a:solidFill>
            <a:srgbClr val="FFFF00">
              <a:alpha val="30000"/>
            </a:srgb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460316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451F2-A302-CF7C-FF7A-CB8B1827AB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ECEA1F-9F75-603A-7DD2-284DB5F42C9C}"/>
              </a:ext>
            </a:extLst>
          </p:cNvPr>
          <p:cNvSpPr>
            <a:spLocks noGrp="1"/>
          </p:cNvSpPr>
          <p:nvPr>
            <p:ph type="title"/>
          </p:nvPr>
        </p:nvSpPr>
        <p:spPr/>
        <p:txBody>
          <a:bodyPr/>
          <a:lstStyle/>
          <a:p>
            <a:r>
              <a:rPr lang="en-US" dirty="0"/>
              <a:t>CDFM Pilot and Testing Summary</a:t>
            </a:r>
          </a:p>
        </p:txBody>
      </p:sp>
      <p:sp>
        <p:nvSpPr>
          <p:cNvPr id="3" name="Content Placeholder 2">
            <a:extLst>
              <a:ext uri="{FF2B5EF4-FFF2-40B4-BE49-F238E27FC236}">
                <a16:creationId xmlns:a16="http://schemas.microsoft.com/office/drawing/2014/main" id="{BC68CABE-38B4-18C3-EA4C-1DA7D91F4C6D}"/>
              </a:ext>
            </a:extLst>
          </p:cNvPr>
          <p:cNvSpPr>
            <a:spLocks noGrp="1"/>
          </p:cNvSpPr>
          <p:nvPr>
            <p:ph idx="1"/>
          </p:nvPr>
        </p:nvSpPr>
        <p:spPr/>
        <p:txBody>
          <a:bodyPr>
            <a:normAutofit lnSpcReduction="10000"/>
          </a:bodyPr>
          <a:lstStyle/>
          <a:p>
            <a:pPr lvl="0"/>
            <a:r>
              <a:rPr lang="en-US" dirty="0"/>
              <a:t>Testing was conducted using a variety of analysts over 2-years:</a:t>
            </a:r>
          </a:p>
          <a:p>
            <a:pPr lvl="1"/>
            <a:r>
              <a:rPr lang="en-US" dirty="0"/>
              <a:t>Model owners</a:t>
            </a:r>
          </a:p>
          <a:p>
            <a:pPr lvl="1"/>
            <a:r>
              <a:rPr lang="en-US" dirty="0"/>
              <a:t>External consultant</a:t>
            </a:r>
          </a:p>
          <a:p>
            <a:pPr lvl="1"/>
            <a:r>
              <a:rPr lang="en-US" dirty="0"/>
              <a:t>Analysts that were inexperienced and experienced in HRA </a:t>
            </a:r>
          </a:p>
          <a:p>
            <a:pPr lvl="0"/>
            <a:r>
              <a:rPr lang="en-US" dirty="0"/>
              <a:t>Stress testing of models</a:t>
            </a:r>
          </a:p>
          <a:p>
            <a:pPr lvl="1"/>
            <a:r>
              <a:rPr lang="en-US" dirty="0"/>
              <a:t>1 full model (internal events, internal fire, internal flood)</a:t>
            </a:r>
          </a:p>
          <a:p>
            <a:pPr lvl="2"/>
            <a:r>
              <a:rPr lang="en-US" dirty="0"/>
              <a:t>Seismic hazards follows the same approach, will describe in a KB article</a:t>
            </a:r>
          </a:p>
          <a:p>
            <a:pPr lvl="1"/>
            <a:r>
              <a:rPr lang="en-US" dirty="0"/>
              <a:t>1 fire model, and portions of 2 other models</a:t>
            </a:r>
          </a:p>
          <a:p>
            <a:pPr lvl="1"/>
            <a:r>
              <a:rPr lang="en-US" dirty="0"/>
              <a:t>Configuration Risk Management sensitivity cases</a:t>
            </a:r>
          </a:p>
          <a:p>
            <a:pPr lvl="2"/>
            <a:r>
              <a:rPr lang="en-US" dirty="0"/>
              <a:t>Front line component out of service</a:t>
            </a:r>
          </a:p>
          <a:p>
            <a:pPr lvl="2"/>
            <a:r>
              <a:rPr lang="en-US" dirty="0"/>
              <a:t>Support system component out of service  </a:t>
            </a:r>
            <a:endParaRPr lang="en-US" sz="3200" dirty="0"/>
          </a:p>
          <a:p>
            <a:endParaRPr lang="en-US" dirty="0"/>
          </a:p>
        </p:txBody>
      </p:sp>
    </p:spTree>
    <p:extLst>
      <p:ext uri="{BB962C8B-B14F-4D97-AF65-F5344CB8AC3E}">
        <p14:creationId xmlns:p14="http://schemas.microsoft.com/office/powerpoint/2010/main" val="2076064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873EF-8B3B-1A67-4E85-C375CCD0FB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89E5C0-D313-EBE4-5933-7E91A3B47C5D}"/>
              </a:ext>
            </a:extLst>
          </p:cNvPr>
          <p:cNvSpPr>
            <a:spLocks noGrp="1"/>
          </p:cNvSpPr>
          <p:nvPr>
            <p:ph type="title"/>
          </p:nvPr>
        </p:nvSpPr>
        <p:spPr/>
        <p:txBody>
          <a:bodyPr/>
          <a:lstStyle/>
          <a:p>
            <a:r>
              <a:rPr lang="en-US" dirty="0"/>
              <a:t>Self-Assessment</a:t>
            </a:r>
          </a:p>
        </p:txBody>
      </p:sp>
      <p:sp>
        <p:nvSpPr>
          <p:cNvPr id="3" name="Content Placeholder 2">
            <a:extLst>
              <a:ext uri="{FF2B5EF4-FFF2-40B4-BE49-F238E27FC236}">
                <a16:creationId xmlns:a16="http://schemas.microsoft.com/office/drawing/2014/main" id="{1C3A335D-0C0D-5DEB-7378-B8884C8A2181}"/>
              </a:ext>
            </a:extLst>
          </p:cNvPr>
          <p:cNvSpPr>
            <a:spLocks noGrp="1"/>
          </p:cNvSpPr>
          <p:nvPr>
            <p:ph idx="1"/>
          </p:nvPr>
        </p:nvSpPr>
        <p:spPr/>
        <p:txBody>
          <a:bodyPr>
            <a:normAutofit/>
          </a:bodyPr>
          <a:lstStyle/>
          <a:p>
            <a:pPr lvl="0"/>
            <a:r>
              <a:rPr lang="en-US" dirty="0"/>
              <a:t>CDFM was assessed against Requirements</a:t>
            </a:r>
          </a:p>
          <a:p>
            <a:pPr lvl="1"/>
            <a:r>
              <a:rPr lang="en-US" dirty="0"/>
              <a:t>NDM requirements</a:t>
            </a:r>
          </a:p>
          <a:p>
            <a:pPr lvl="1"/>
            <a:r>
              <a:rPr lang="en-US" dirty="0"/>
              <a:t>ASME/ANS requirements in the PRA Standard (2009 and 2024)</a:t>
            </a:r>
          </a:p>
          <a:p>
            <a:pPr lvl="0"/>
            <a:r>
              <a:rPr lang="en-US" dirty="0"/>
              <a:t>Separate document provides a mapping to the EPRI report</a:t>
            </a:r>
          </a:p>
          <a:p>
            <a:pPr lvl="1"/>
            <a:r>
              <a:rPr lang="en-US" dirty="0"/>
              <a:t>High-level requirements</a:t>
            </a:r>
          </a:p>
          <a:p>
            <a:pPr lvl="1"/>
            <a:r>
              <a:rPr lang="en-US" dirty="0"/>
              <a:t>Supporting requirements</a:t>
            </a:r>
          </a:p>
          <a:p>
            <a:r>
              <a:rPr lang="en-US" dirty="0"/>
              <a:t>Show mapping tables</a:t>
            </a:r>
          </a:p>
          <a:p>
            <a:endParaRPr lang="en-US" dirty="0"/>
          </a:p>
        </p:txBody>
      </p:sp>
      <p:pic>
        <p:nvPicPr>
          <p:cNvPr id="5" name="Picture 4">
            <a:extLst>
              <a:ext uri="{FF2B5EF4-FFF2-40B4-BE49-F238E27FC236}">
                <a16:creationId xmlns:a16="http://schemas.microsoft.com/office/drawing/2014/main" id="{E115FFA9-ECB7-9258-2399-CD0F4A51D4C7}"/>
              </a:ext>
            </a:extLst>
          </p:cNvPr>
          <p:cNvPicPr>
            <a:picLocks noChangeAspect="1"/>
          </p:cNvPicPr>
          <p:nvPr/>
        </p:nvPicPr>
        <p:blipFill>
          <a:blip r:embed="rId3"/>
          <a:stretch>
            <a:fillRect/>
          </a:stretch>
        </p:blipFill>
        <p:spPr>
          <a:xfrm>
            <a:off x="5818397" y="3801979"/>
            <a:ext cx="6131591" cy="2598821"/>
          </a:xfrm>
          <a:prstGeom prst="rect">
            <a:avLst/>
          </a:prstGeom>
        </p:spPr>
      </p:pic>
    </p:spTree>
    <p:extLst>
      <p:ext uri="{BB962C8B-B14F-4D97-AF65-F5344CB8AC3E}">
        <p14:creationId xmlns:p14="http://schemas.microsoft.com/office/powerpoint/2010/main" val="682008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 y="162243"/>
            <a:ext cx="11511280" cy="731520"/>
          </a:xfrm>
        </p:spPr>
        <p:txBody>
          <a:bodyPr/>
          <a:lstStyle/>
          <a:p>
            <a:r>
              <a:rPr lang="en-US" dirty="0"/>
              <a:t>Presentation Overview</a:t>
            </a:r>
          </a:p>
        </p:txBody>
      </p:sp>
      <p:sp>
        <p:nvSpPr>
          <p:cNvPr id="3" name="Content Placeholder 2"/>
          <p:cNvSpPr>
            <a:spLocks noGrp="1"/>
          </p:cNvSpPr>
          <p:nvPr>
            <p:ph idx="1"/>
          </p:nvPr>
        </p:nvSpPr>
        <p:spPr>
          <a:xfrm>
            <a:off x="473121" y="864132"/>
            <a:ext cx="11511280" cy="5394960"/>
          </a:xfrm>
        </p:spPr>
        <p:txBody>
          <a:bodyPr>
            <a:normAutofit/>
          </a:bodyPr>
          <a:lstStyle/>
          <a:p>
            <a:pPr marL="514350" lvl="0" indent="-514350">
              <a:buFont typeface="+mj-lt"/>
              <a:buAutoNum type="arabicPeriod"/>
            </a:pPr>
            <a:r>
              <a:rPr lang="en-US" sz="3600" dirty="0"/>
              <a:t>Status Of EPRI </a:t>
            </a:r>
            <a:r>
              <a:rPr lang="en-GB" sz="3600" dirty="0"/>
              <a:t>Credible Dependent Failure Mechanisms (CDFM)</a:t>
            </a:r>
            <a:endParaRPr lang="en-US" sz="3600" dirty="0"/>
          </a:p>
          <a:p>
            <a:pPr marL="514350" lvl="0" indent="-514350">
              <a:buFont typeface="+mj-lt"/>
              <a:buAutoNum type="arabicPeriod"/>
            </a:pPr>
            <a:r>
              <a:rPr lang="en-US" sz="3600" dirty="0"/>
              <a:t>Overview of Methodology</a:t>
            </a:r>
          </a:p>
          <a:p>
            <a:pPr marL="514350" lvl="0" indent="-514350">
              <a:buFont typeface="+mj-lt"/>
              <a:buAutoNum type="arabicPeriod"/>
            </a:pPr>
            <a:r>
              <a:rPr lang="en-GB" sz="3600" dirty="0"/>
              <a:t>Example of Dependent Combination Events (DCEs)</a:t>
            </a:r>
          </a:p>
          <a:p>
            <a:pPr marL="849313" lvl="1" indent="-514350">
              <a:buFont typeface="Arial" panose="020B0604020202020204" pitchFamily="34" charset="0"/>
              <a:buChar char="•"/>
            </a:pPr>
            <a:r>
              <a:rPr lang="en-GB" sz="3200" dirty="0"/>
              <a:t>Identification and Definition</a:t>
            </a:r>
          </a:p>
          <a:p>
            <a:pPr marL="849313" lvl="1" indent="-514350">
              <a:buFont typeface="Arial" panose="020B0604020202020204" pitchFamily="34" charset="0"/>
              <a:buChar char="•"/>
            </a:pPr>
            <a:r>
              <a:rPr lang="en-GB" sz="3200" dirty="0"/>
              <a:t>Quantification</a:t>
            </a:r>
          </a:p>
          <a:p>
            <a:pPr marL="514350" lvl="0" indent="-514350">
              <a:buFont typeface="+mj-lt"/>
              <a:buAutoNum type="arabicPeriod"/>
            </a:pPr>
            <a:r>
              <a:rPr lang="en-US" sz="3600" dirty="0"/>
              <a:t>Next Steps for CDFM</a:t>
            </a:r>
          </a:p>
          <a:p>
            <a:pPr marL="0" lvl="0" indent="0">
              <a:buNone/>
            </a:pPr>
            <a:endParaRPr lang="en-US" sz="1400" dirty="0"/>
          </a:p>
        </p:txBody>
      </p:sp>
    </p:spTree>
    <p:extLst>
      <p:ext uri="{BB962C8B-B14F-4D97-AF65-F5344CB8AC3E}">
        <p14:creationId xmlns:p14="http://schemas.microsoft.com/office/powerpoint/2010/main" val="798955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75454-EEDC-FA90-CEE9-E1B700C7D2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B3682F-5DA4-D7E8-6710-8334CCFDB67D}"/>
              </a:ext>
            </a:extLst>
          </p:cNvPr>
          <p:cNvSpPr>
            <a:spLocks noGrp="1"/>
          </p:cNvSpPr>
          <p:nvPr>
            <p:ph type="title"/>
          </p:nvPr>
        </p:nvSpPr>
        <p:spPr/>
        <p:txBody>
          <a:bodyPr/>
          <a:lstStyle/>
          <a:p>
            <a:r>
              <a:rPr lang="en-US" dirty="0"/>
              <a:t>Conclusions:  Benefits of implementing CDFM</a:t>
            </a:r>
          </a:p>
        </p:txBody>
      </p:sp>
      <p:sp>
        <p:nvSpPr>
          <p:cNvPr id="3" name="Content Placeholder 2">
            <a:extLst>
              <a:ext uri="{FF2B5EF4-FFF2-40B4-BE49-F238E27FC236}">
                <a16:creationId xmlns:a16="http://schemas.microsoft.com/office/drawing/2014/main" id="{635B89A7-E4DB-521C-EA23-92280CD23BA8}"/>
              </a:ext>
            </a:extLst>
          </p:cNvPr>
          <p:cNvSpPr>
            <a:spLocks noGrp="1"/>
          </p:cNvSpPr>
          <p:nvPr>
            <p:ph idx="1"/>
          </p:nvPr>
        </p:nvSpPr>
        <p:spPr/>
        <p:txBody>
          <a:bodyPr>
            <a:normAutofit fontScale="92500" lnSpcReduction="20000"/>
          </a:bodyPr>
          <a:lstStyle/>
          <a:p>
            <a:pPr lvl="0"/>
            <a:r>
              <a:rPr lang="en-US" dirty="0"/>
              <a:t>Reduced PRA maintenance updates – easier to maintain by focusing on changes</a:t>
            </a:r>
          </a:p>
          <a:p>
            <a:pPr lvl="0"/>
            <a:r>
              <a:rPr lang="en-US" dirty="0"/>
              <a:t>Reduced PRA quantification times by reducing recovery rules and eliminating seed values</a:t>
            </a:r>
          </a:p>
          <a:p>
            <a:pPr lvl="0"/>
            <a:r>
              <a:rPr lang="en-US" dirty="0"/>
              <a:t>Tested and no issues seen with PRA model convergence</a:t>
            </a:r>
          </a:p>
          <a:p>
            <a:pPr lvl="1"/>
            <a:r>
              <a:rPr lang="en-US" dirty="0"/>
              <a:t>Demonstrated in our pilot models</a:t>
            </a:r>
          </a:p>
          <a:p>
            <a:pPr lvl="0"/>
            <a:r>
              <a:rPr lang="en-US" dirty="0"/>
              <a:t>Eliminates problems with CRM and applications where the quantified risk decreases when systems removed</a:t>
            </a:r>
          </a:p>
          <a:p>
            <a:pPr lvl="0"/>
            <a:r>
              <a:rPr lang="en-US" dirty="0"/>
              <a:t>Complies with PRA Standard HR-G and QU-C HRA dependency requirements</a:t>
            </a:r>
          </a:p>
          <a:p>
            <a:pPr lvl="0"/>
            <a:r>
              <a:rPr lang="en-US" sz="3200" dirty="0"/>
              <a:t>Sets up the PRA for future PRA Standard requirements (e.g., 2024 supporting requirement for a joint minimum HFE)</a:t>
            </a:r>
          </a:p>
          <a:p>
            <a:endParaRPr lang="en-US" dirty="0"/>
          </a:p>
        </p:txBody>
      </p:sp>
    </p:spTree>
    <p:extLst>
      <p:ext uri="{BB962C8B-B14F-4D97-AF65-F5344CB8AC3E}">
        <p14:creationId xmlns:p14="http://schemas.microsoft.com/office/powerpoint/2010/main" val="2303999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CD039-FF68-9FFA-E51A-FE86FE6F8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D54759-C90E-C452-5E8C-F9AFEEBD063A}"/>
              </a:ext>
            </a:extLst>
          </p:cNvPr>
          <p:cNvSpPr>
            <a:spLocks noGrp="1"/>
          </p:cNvSpPr>
          <p:nvPr>
            <p:ph type="title"/>
          </p:nvPr>
        </p:nvSpPr>
        <p:spPr/>
        <p:txBody>
          <a:bodyPr/>
          <a:lstStyle/>
          <a:p>
            <a:r>
              <a:rPr lang="en-US" dirty="0"/>
              <a:t>Conclusions:  Benefits of implementing CDFM cont’d</a:t>
            </a:r>
          </a:p>
        </p:txBody>
      </p:sp>
      <p:sp>
        <p:nvSpPr>
          <p:cNvPr id="3" name="Content Placeholder 2">
            <a:extLst>
              <a:ext uri="{FF2B5EF4-FFF2-40B4-BE49-F238E27FC236}">
                <a16:creationId xmlns:a16="http://schemas.microsoft.com/office/drawing/2014/main" id="{0898975C-013D-06D7-F049-BF11E7B4645F}"/>
              </a:ext>
            </a:extLst>
          </p:cNvPr>
          <p:cNvSpPr>
            <a:spLocks noGrp="1"/>
          </p:cNvSpPr>
          <p:nvPr>
            <p:ph idx="1"/>
          </p:nvPr>
        </p:nvSpPr>
        <p:spPr>
          <a:xfrm>
            <a:off x="353728" y="899377"/>
            <a:ext cx="11430000" cy="5595851"/>
          </a:xfrm>
        </p:spPr>
        <p:txBody>
          <a:bodyPr>
            <a:normAutofit/>
          </a:bodyPr>
          <a:lstStyle/>
          <a:p>
            <a:pPr lvl="0"/>
            <a:r>
              <a:rPr lang="en-US" dirty="0"/>
              <a:t>CDFM applies upfront effort to improve PRA realism</a:t>
            </a:r>
          </a:p>
          <a:p>
            <a:pPr lvl="0"/>
            <a:r>
              <a:rPr lang="en-US" dirty="0"/>
              <a:t>DCE joint HEP builds upon the human performance characteristics used to develop the cognitive HEPs of the constituent events</a:t>
            </a:r>
          </a:p>
          <a:p>
            <a:pPr lvl="0"/>
            <a:r>
              <a:rPr lang="en-US" dirty="0"/>
              <a:t>Consolidating unidentified combinations into a single HFE eliminates model “noise”</a:t>
            </a:r>
          </a:p>
          <a:p>
            <a:pPr lvl="1"/>
            <a:r>
              <a:rPr lang="en-US" dirty="0"/>
              <a:t>Noise that can mask contributors</a:t>
            </a:r>
          </a:p>
          <a:p>
            <a:pPr lvl="1"/>
            <a:r>
              <a:rPr lang="en-US" dirty="0"/>
              <a:t>Thus, improves insights</a:t>
            </a:r>
          </a:p>
          <a:p>
            <a:pPr lvl="0"/>
            <a:r>
              <a:rPr lang="en-US" dirty="0"/>
              <a:t>Improved communication with operations as CDFM focuses on safety functions and associated systems</a:t>
            </a:r>
          </a:p>
          <a:p>
            <a:pPr lvl="1"/>
            <a:r>
              <a:rPr lang="en-US" dirty="0"/>
              <a:t>Improves the credibility of the HRA and PRA</a:t>
            </a:r>
          </a:p>
        </p:txBody>
      </p:sp>
    </p:spTree>
    <p:extLst>
      <p:ext uri="{BB962C8B-B14F-4D97-AF65-F5344CB8AC3E}">
        <p14:creationId xmlns:p14="http://schemas.microsoft.com/office/powerpoint/2010/main" val="89559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4C264-A45E-C853-6F7B-030706AE5858}"/>
              </a:ext>
            </a:extLst>
          </p:cNvPr>
          <p:cNvSpPr>
            <a:spLocks noGrp="1"/>
          </p:cNvSpPr>
          <p:nvPr>
            <p:ph type="title"/>
          </p:nvPr>
        </p:nvSpPr>
        <p:spPr>
          <a:xfrm>
            <a:off x="309319" y="182563"/>
            <a:ext cx="11568886" cy="731520"/>
          </a:xfrm>
        </p:spPr>
        <p:txBody>
          <a:bodyPr vert="horz" lIns="91440" tIns="45720" rIns="91440" bIns="45720" rtlCol="0" anchor="ctr">
            <a:noAutofit/>
          </a:bodyPr>
          <a:lstStyle/>
          <a:p>
            <a:pPr lvl="0" algn="ctr"/>
            <a:r>
              <a:rPr lang="en-US" dirty="0"/>
              <a:t>Status Of EPRI </a:t>
            </a:r>
            <a:r>
              <a:rPr lang="en-GB" dirty="0"/>
              <a:t>Credible Dependent Failure Mechanisms (CDFM)</a:t>
            </a:r>
            <a:endParaRPr lang="en-US" dirty="0"/>
          </a:p>
        </p:txBody>
      </p:sp>
      <p:sp>
        <p:nvSpPr>
          <p:cNvPr id="7" name="TextBox 6">
            <a:extLst>
              <a:ext uri="{FF2B5EF4-FFF2-40B4-BE49-F238E27FC236}">
                <a16:creationId xmlns:a16="http://schemas.microsoft.com/office/drawing/2014/main" id="{3B96D4CA-1720-C1CD-C11F-ABB6A1D25F61}"/>
              </a:ext>
            </a:extLst>
          </p:cNvPr>
          <p:cNvSpPr txBox="1"/>
          <p:nvPr/>
        </p:nvSpPr>
        <p:spPr>
          <a:xfrm>
            <a:off x="291311" y="1040150"/>
            <a:ext cx="7764848" cy="5240975"/>
          </a:xfrm>
          <a:prstGeom prst="rect">
            <a:avLst/>
          </a:prstGeom>
        </p:spPr>
        <p:txBody>
          <a:bodyPr vert="horz" lIns="91440" tIns="45720" rIns="91440" bIns="45720" rtlCol="0">
            <a:normAutofit fontScale="92500" lnSpcReduction="20000"/>
          </a:bodyPr>
          <a:lstStyle/>
          <a:p>
            <a:pPr algn="l">
              <a:lnSpc>
                <a:spcPct val="90000"/>
              </a:lnSpc>
              <a:spcBef>
                <a:spcPts val="1000"/>
              </a:spcBef>
              <a:buClr>
                <a:schemeClr val="tx1"/>
              </a:buClr>
            </a:pPr>
            <a:r>
              <a:rPr lang="en-US" sz="2600" b="1" u="sng" dirty="0">
                <a:latin typeface="+mn-lt"/>
              </a:rPr>
              <a:t>EPRI Technical Report Published 2025</a:t>
            </a:r>
          </a:p>
          <a:p>
            <a:pPr marL="228600" indent="-228600" algn="l">
              <a:lnSpc>
                <a:spcPct val="90000"/>
              </a:lnSpc>
              <a:spcBef>
                <a:spcPts val="1000"/>
              </a:spcBef>
              <a:buClr>
                <a:schemeClr val="tx1"/>
              </a:buClr>
              <a:buFont typeface="Arial" panose="020B0604020202020204" pitchFamily="34" charset="0"/>
              <a:buChar char="•"/>
            </a:pPr>
            <a:r>
              <a:rPr lang="en-US" sz="2600" dirty="0">
                <a:latin typeface="+mn-lt"/>
              </a:rPr>
              <a:t>EPRI CDFM HRA Dependency </a:t>
            </a:r>
            <a:br>
              <a:rPr lang="en-US" sz="2600" dirty="0">
                <a:latin typeface="+mn-lt"/>
              </a:rPr>
            </a:br>
            <a:r>
              <a:rPr lang="en-US" sz="2600" dirty="0">
                <a:latin typeface="+mn-lt"/>
              </a:rPr>
              <a:t>Methodology and Guidance</a:t>
            </a:r>
          </a:p>
          <a:p>
            <a:pPr marL="685800" lvl="1" indent="-228600" algn="l">
              <a:lnSpc>
                <a:spcPct val="90000"/>
              </a:lnSpc>
              <a:spcBef>
                <a:spcPts val="1000"/>
              </a:spcBef>
              <a:buClr>
                <a:schemeClr val="tx1"/>
              </a:buClr>
              <a:buFont typeface="Arial" panose="020B0604020202020204" pitchFamily="34" charset="0"/>
              <a:buChar char="•"/>
            </a:pPr>
            <a:r>
              <a:rPr lang="en-US" sz="2600" dirty="0">
                <a:latin typeface="+mn-lt"/>
              </a:rPr>
              <a:t>Initially published in 2024 as a Technical Update </a:t>
            </a:r>
          </a:p>
          <a:p>
            <a:pPr marL="685800" lvl="1" indent="-228600" algn="l">
              <a:lnSpc>
                <a:spcPct val="90000"/>
              </a:lnSpc>
              <a:spcBef>
                <a:spcPts val="1000"/>
              </a:spcBef>
              <a:buClr>
                <a:schemeClr val="tx1"/>
              </a:buClr>
              <a:buFont typeface="Arial" panose="020B0604020202020204" pitchFamily="34" charset="0"/>
              <a:buChar char="•"/>
            </a:pPr>
            <a:r>
              <a:rPr lang="en-US" sz="2600" dirty="0">
                <a:latin typeface="+mn-lt"/>
              </a:rPr>
              <a:t>Method and Guidance published November 2025</a:t>
            </a:r>
          </a:p>
          <a:p>
            <a:pPr marL="228600" indent="-228600" algn="l">
              <a:lnSpc>
                <a:spcPct val="90000"/>
              </a:lnSpc>
              <a:spcBef>
                <a:spcPts val="1000"/>
              </a:spcBef>
              <a:buClr>
                <a:schemeClr val="tx1"/>
              </a:buClr>
              <a:buFont typeface="Arial" panose="020B0604020202020204" pitchFamily="34" charset="0"/>
              <a:buChar char="•"/>
            </a:pPr>
            <a:r>
              <a:rPr lang="en-US" sz="2600" dirty="0">
                <a:latin typeface="+mn-lt"/>
              </a:rPr>
              <a:t>HRA dependency methodology has not changed from 2024</a:t>
            </a:r>
          </a:p>
          <a:p>
            <a:pPr algn="l">
              <a:lnSpc>
                <a:spcPct val="90000"/>
              </a:lnSpc>
              <a:spcBef>
                <a:spcPts val="1000"/>
              </a:spcBef>
              <a:buClr>
                <a:schemeClr val="tx1"/>
              </a:buClr>
            </a:pPr>
            <a:r>
              <a:rPr lang="en-US" sz="2600" b="1" u="sng" dirty="0">
                <a:latin typeface="+mn-lt"/>
              </a:rPr>
              <a:t>Newly Developed Method (NDM) peer review</a:t>
            </a:r>
          </a:p>
          <a:p>
            <a:pPr marL="342900" indent="-342900" algn="l">
              <a:lnSpc>
                <a:spcPct val="90000"/>
              </a:lnSpc>
              <a:spcBef>
                <a:spcPts val="1000"/>
              </a:spcBef>
              <a:buClr>
                <a:schemeClr val="tx1"/>
              </a:buClr>
              <a:buFont typeface="Arial" panose="020B0604020202020204" pitchFamily="34" charset="0"/>
              <a:buChar char="•"/>
            </a:pPr>
            <a:r>
              <a:rPr lang="en-US" sz="2600" dirty="0">
                <a:latin typeface="+mn-lt"/>
              </a:rPr>
              <a:t>Review performed in March 2026</a:t>
            </a:r>
          </a:p>
          <a:p>
            <a:pPr marL="342900" indent="-342900" algn="l">
              <a:lnSpc>
                <a:spcPct val="90000"/>
              </a:lnSpc>
              <a:spcBef>
                <a:spcPts val="1000"/>
              </a:spcBef>
              <a:buClr>
                <a:schemeClr val="tx1"/>
              </a:buClr>
              <a:buFont typeface="Arial" panose="020B0604020202020204" pitchFamily="34" charset="0"/>
              <a:buChar char="•"/>
            </a:pPr>
            <a:r>
              <a:rPr lang="en-US" sz="2600" dirty="0">
                <a:latin typeface="+mn-lt"/>
              </a:rPr>
              <a:t>Final report issued July 17, 202 (PWROG-26009-P)</a:t>
            </a:r>
          </a:p>
          <a:p>
            <a:pPr marL="342900" indent="-342900" algn="l">
              <a:lnSpc>
                <a:spcPct val="90000"/>
              </a:lnSpc>
              <a:spcBef>
                <a:spcPts val="1000"/>
              </a:spcBef>
              <a:buClr>
                <a:schemeClr val="tx1"/>
              </a:buClr>
              <a:buFont typeface="Arial" panose="020B0604020202020204" pitchFamily="34" charset="0"/>
              <a:buChar char="•"/>
            </a:pPr>
            <a:r>
              <a:rPr lang="en-US" sz="2600" dirty="0">
                <a:latin typeface="+mn-lt"/>
              </a:rPr>
              <a:t>EPRI is currently working towards F&amp;O Closure of Findings</a:t>
            </a:r>
          </a:p>
          <a:p>
            <a:pPr algn="l">
              <a:lnSpc>
                <a:spcPct val="90000"/>
              </a:lnSpc>
              <a:spcBef>
                <a:spcPts val="1000"/>
              </a:spcBef>
              <a:buClr>
                <a:schemeClr val="tx1"/>
              </a:buClr>
            </a:pPr>
            <a:r>
              <a:rPr lang="en-US" sz="2600" b="1" u="sng" dirty="0">
                <a:latin typeface="+mn-lt"/>
              </a:rPr>
              <a:t>Pilots</a:t>
            </a:r>
          </a:p>
          <a:p>
            <a:pPr marL="342900" indent="-342900" algn="l">
              <a:lnSpc>
                <a:spcPct val="90000"/>
              </a:lnSpc>
              <a:spcBef>
                <a:spcPts val="1000"/>
              </a:spcBef>
              <a:buClr>
                <a:schemeClr val="tx1"/>
              </a:buClr>
              <a:buFont typeface="Arial" panose="020B0604020202020204" pitchFamily="34" charset="0"/>
              <a:buChar char="•"/>
            </a:pPr>
            <a:r>
              <a:rPr lang="en-US" sz="2600" dirty="0">
                <a:latin typeface="+mn-lt"/>
              </a:rPr>
              <a:t>EPRI lead pilots were performed during development of CDFM (2023-2025)</a:t>
            </a:r>
          </a:p>
          <a:p>
            <a:pPr marL="342900" indent="-342900" algn="l">
              <a:lnSpc>
                <a:spcPct val="90000"/>
              </a:lnSpc>
              <a:spcBef>
                <a:spcPts val="1000"/>
              </a:spcBef>
              <a:buClr>
                <a:schemeClr val="tx1"/>
              </a:buClr>
              <a:buFont typeface="Arial" panose="020B0604020202020204" pitchFamily="34" charset="0"/>
              <a:buChar char="•"/>
            </a:pPr>
            <a:r>
              <a:rPr lang="en-US" sz="2600" dirty="0">
                <a:latin typeface="+mn-lt"/>
              </a:rPr>
              <a:t>2 Utility lead pilots are being performed in 2026 </a:t>
            </a:r>
          </a:p>
          <a:p>
            <a:pPr algn="l">
              <a:lnSpc>
                <a:spcPct val="90000"/>
              </a:lnSpc>
              <a:spcBef>
                <a:spcPts val="1000"/>
              </a:spcBef>
              <a:buClr>
                <a:schemeClr val="tx1"/>
              </a:buClr>
            </a:pPr>
            <a:endParaRPr lang="en-US" sz="2000" dirty="0">
              <a:latin typeface="Lucida Sans" panose="020B0602030504020204" pitchFamily="34" charset="77"/>
            </a:endParaRPr>
          </a:p>
        </p:txBody>
      </p:sp>
      <p:sp>
        <p:nvSpPr>
          <p:cNvPr id="15" name="TextBox 14">
            <a:extLst>
              <a:ext uri="{FF2B5EF4-FFF2-40B4-BE49-F238E27FC236}">
                <a16:creationId xmlns:a16="http://schemas.microsoft.com/office/drawing/2014/main" id="{7ED339B5-1173-ABB2-A7BD-21A76DFCE641}"/>
              </a:ext>
            </a:extLst>
          </p:cNvPr>
          <p:cNvSpPr txBox="1"/>
          <p:nvPr/>
        </p:nvSpPr>
        <p:spPr>
          <a:xfrm>
            <a:off x="8070560" y="4991962"/>
            <a:ext cx="3803170" cy="529133"/>
          </a:xfrm>
          <a:prstGeom prst="rect">
            <a:avLst/>
          </a:prstGeom>
          <a:solidFill>
            <a:srgbClr val="0040C0"/>
          </a:solidFill>
        </p:spPr>
        <p:txBody>
          <a:bodyPr vert="horz" lIns="91440" tIns="45720" rIns="91440" bIns="45720" rtlCol="0" anchor="ctr">
            <a:normAutofit fontScale="85000" lnSpcReduction="10000"/>
          </a:bodyPr>
          <a:lstStyle/>
          <a:p>
            <a:pPr algn="ctr">
              <a:lnSpc>
                <a:spcPct val="90000"/>
              </a:lnSpc>
              <a:spcBef>
                <a:spcPts val="1000"/>
              </a:spcBef>
              <a:buClr>
                <a:schemeClr val="tx1"/>
              </a:buClr>
            </a:pPr>
            <a:r>
              <a:rPr lang="en-US" sz="2800" b="1" i="0" kern="1200" dirty="0">
                <a:solidFill>
                  <a:schemeClr val="bg1"/>
                </a:solidFill>
                <a:effectLst/>
                <a:latin typeface="+mj-lt"/>
                <a:ea typeface="+mn-ea"/>
                <a:cs typeface="+mn-cs"/>
              </a:rPr>
              <a:t>EPRI 3002029330 (2024)</a:t>
            </a:r>
          </a:p>
        </p:txBody>
      </p:sp>
      <p:sp>
        <p:nvSpPr>
          <p:cNvPr id="6" name="Slide Number Placeholder 5" hidden="1">
            <a:extLst>
              <a:ext uri="{FF2B5EF4-FFF2-40B4-BE49-F238E27FC236}">
                <a16:creationId xmlns:a16="http://schemas.microsoft.com/office/drawing/2014/main" id="{6BB443A9-73B9-EDDC-1FEE-1F730F6A6B99}"/>
              </a:ext>
            </a:extLst>
          </p:cNvPr>
          <p:cNvSpPr>
            <a:spLocks noGrp="1"/>
          </p:cNvSpPr>
          <p:nvPr>
            <p:ph type="sldNum" sz="quarter" idx="4294967295"/>
          </p:nvPr>
        </p:nvSpPr>
        <p:spPr>
          <a:xfrm>
            <a:off x="7812805"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bg1"/>
                </a:solidFill>
                <a:latin typeface="Lucida Sans" panose="020B0602030504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3C6260E-304F-4BA0-8E11-6E941ACC6DAE}" type="slidenum">
              <a:rPr lang="en-US" smtClean="0"/>
              <a:pPr>
                <a:spcAft>
                  <a:spcPts val="600"/>
                </a:spcAft>
              </a:pPr>
              <a:t>3</a:t>
            </a:fld>
            <a:endParaRPr lang="en-US" dirty="0"/>
          </a:p>
        </p:txBody>
      </p:sp>
      <p:sp>
        <p:nvSpPr>
          <p:cNvPr id="3" name="TextBox 2">
            <a:extLst>
              <a:ext uri="{FF2B5EF4-FFF2-40B4-BE49-F238E27FC236}">
                <a16:creationId xmlns:a16="http://schemas.microsoft.com/office/drawing/2014/main" id="{0A04810D-F8CA-D9F2-A76F-08CED0D85271}"/>
              </a:ext>
            </a:extLst>
          </p:cNvPr>
          <p:cNvSpPr txBox="1"/>
          <p:nvPr/>
        </p:nvSpPr>
        <p:spPr>
          <a:xfrm>
            <a:off x="8070559" y="4462829"/>
            <a:ext cx="3803170" cy="529133"/>
          </a:xfrm>
          <a:prstGeom prst="rect">
            <a:avLst/>
          </a:prstGeom>
          <a:solidFill>
            <a:srgbClr val="0040C0"/>
          </a:solidFill>
        </p:spPr>
        <p:txBody>
          <a:bodyPr vert="horz" lIns="91440" tIns="45720" rIns="91440" bIns="45720" rtlCol="0" anchor="ctr">
            <a:normAutofit fontScale="85000" lnSpcReduction="10000"/>
          </a:bodyPr>
          <a:lstStyle/>
          <a:p>
            <a:pPr algn="ctr">
              <a:lnSpc>
                <a:spcPct val="90000"/>
              </a:lnSpc>
              <a:spcBef>
                <a:spcPts val="1000"/>
              </a:spcBef>
              <a:buClr>
                <a:schemeClr val="tx1"/>
              </a:buClr>
            </a:pPr>
            <a:r>
              <a:rPr lang="en-US" sz="2800" b="1" i="0" kern="1200" dirty="0">
                <a:solidFill>
                  <a:srgbClr val="FFFF00"/>
                </a:solidFill>
                <a:effectLst/>
                <a:latin typeface="+mj-lt"/>
                <a:ea typeface="+mn-ea"/>
                <a:cs typeface="+mn-cs"/>
              </a:rPr>
              <a:t>EPRI 3002032023 (2025)</a:t>
            </a:r>
          </a:p>
        </p:txBody>
      </p:sp>
      <p:pic>
        <p:nvPicPr>
          <p:cNvPr id="8" name="Picture 7">
            <a:extLst>
              <a:ext uri="{FF2B5EF4-FFF2-40B4-BE49-F238E27FC236}">
                <a16:creationId xmlns:a16="http://schemas.microsoft.com/office/drawing/2014/main" id="{9844FEB6-30E9-1277-9B51-130FD1F920EB}"/>
              </a:ext>
            </a:extLst>
          </p:cNvPr>
          <p:cNvPicPr>
            <a:picLocks noChangeAspect="1"/>
          </p:cNvPicPr>
          <p:nvPr/>
        </p:nvPicPr>
        <p:blipFill>
          <a:blip r:embed="rId3"/>
          <a:stretch>
            <a:fillRect/>
          </a:stretch>
        </p:blipFill>
        <p:spPr>
          <a:xfrm>
            <a:off x="8056159" y="1362296"/>
            <a:ext cx="3822046" cy="3090433"/>
          </a:xfrm>
          <a:prstGeom prst="rect">
            <a:avLst/>
          </a:prstGeom>
        </p:spPr>
      </p:pic>
    </p:spTree>
    <p:extLst>
      <p:ext uri="{BB962C8B-B14F-4D97-AF65-F5344CB8AC3E}">
        <p14:creationId xmlns:p14="http://schemas.microsoft.com/office/powerpoint/2010/main" val="247156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B5C4F-8E24-5D41-AE89-D28885C0C9AE}"/>
              </a:ext>
            </a:extLst>
          </p:cNvPr>
          <p:cNvSpPr>
            <a:spLocks noGrp="1"/>
          </p:cNvSpPr>
          <p:nvPr>
            <p:ph type="title"/>
          </p:nvPr>
        </p:nvSpPr>
        <p:spPr/>
        <p:txBody>
          <a:bodyPr/>
          <a:lstStyle/>
          <a:p>
            <a:r>
              <a:rPr lang="en-US" dirty="0"/>
              <a:t>EPRI CDFM NDM Review</a:t>
            </a:r>
          </a:p>
        </p:txBody>
      </p:sp>
      <p:sp>
        <p:nvSpPr>
          <p:cNvPr id="3" name="Content Placeholder 2">
            <a:extLst>
              <a:ext uri="{FF2B5EF4-FFF2-40B4-BE49-F238E27FC236}">
                <a16:creationId xmlns:a16="http://schemas.microsoft.com/office/drawing/2014/main" id="{4D9227AB-6D27-D41C-0117-18C69A60A486}"/>
              </a:ext>
            </a:extLst>
          </p:cNvPr>
          <p:cNvSpPr>
            <a:spLocks noGrp="1"/>
          </p:cNvSpPr>
          <p:nvPr>
            <p:ph idx="1"/>
          </p:nvPr>
        </p:nvSpPr>
        <p:spPr/>
        <p:txBody>
          <a:bodyPr>
            <a:normAutofit fontScale="92500" lnSpcReduction="20000"/>
          </a:bodyPr>
          <a:lstStyle/>
          <a:p>
            <a:r>
              <a:rPr lang="en-US" dirty="0"/>
              <a:t>NDM Results  </a:t>
            </a:r>
          </a:p>
          <a:p>
            <a:pPr lvl="1">
              <a:buFontTx/>
              <a:buChar char="-"/>
            </a:pPr>
            <a:r>
              <a:rPr lang="en-US" dirty="0"/>
              <a:t>Documentation requires more documentation to support the acceptance of the technical basis</a:t>
            </a:r>
          </a:p>
          <a:p>
            <a:pPr lvl="1">
              <a:buFontTx/>
              <a:buChar char="-"/>
            </a:pPr>
            <a:r>
              <a:rPr lang="en-US" dirty="0"/>
              <a:t>11 Findings </a:t>
            </a:r>
          </a:p>
          <a:p>
            <a:r>
              <a:rPr lang="en-US" dirty="0"/>
              <a:t>Key Insights Regarding CDFM</a:t>
            </a:r>
          </a:p>
          <a:p>
            <a:pPr lvl="1"/>
            <a:r>
              <a:rPr lang="en-US" dirty="0"/>
              <a:t>No technical flaws for the method to be applicable</a:t>
            </a:r>
          </a:p>
          <a:p>
            <a:pPr lvl="1"/>
            <a:r>
              <a:rPr lang="en-US" dirty="0"/>
              <a:t>Identification of the dependent combination events is the key novelty</a:t>
            </a:r>
          </a:p>
          <a:p>
            <a:pPr lvl="2"/>
            <a:r>
              <a:rPr lang="en-US" dirty="0"/>
              <a:t>Technical basis requires more clarity and documentation</a:t>
            </a:r>
          </a:p>
          <a:p>
            <a:pPr lvl="1"/>
            <a:r>
              <a:rPr lang="en-US" dirty="0"/>
              <a:t>CDFM is expected to be applicable for all modes and hazards</a:t>
            </a:r>
          </a:p>
          <a:p>
            <a:pPr lvl="2"/>
            <a:r>
              <a:rPr lang="en-US" dirty="0"/>
              <a:t>Additional testing and considerations/guidance for external hazards is needed</a:t>
            </a:r>
          </a:p>
          <a:p>
            <a:r>
              <a:rPr lang="en-US" dirty="0"/>
              <a:t>EPRI is working to resolve open F&amp;Os in 2026 with support from industry pilots.</a:t>
            </a:r>
          </a:p>
        </p:txBody>
      </p:sp>
    </p:spTree>
    <p:extLst>
      <p:ext uri="{BB962C8B-B14F-4D97-AF65-F5344CB8AC3E}">
        <p14:creationId xmlns:p14="http://schemas.microsoft.com/office/powerpoint/2010/main" val="1592275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E63D5-AFAB-1EE9-AFAD-76D90658F87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A49E001-DD82-BDC3-E541-9431E0D2E3F5}"/>
              </a:ext>
            </a:extLst>
          </p:cNvPr>
          <p:cNvSpPr/>
          <p:nvPr/>
        </p:nvSpPr>
        <p:spPr bwMode="auto">
          <a:xfrm>
            <a:off x="7601374" y="809469"/>
            <a:ext cx="4298498" cy="5297222"/>
          </a:xfrm>
          <a:prstGeom prst="roundRect">
            <a:avLst>
              <a:gd name="adj" fmla="val 5256"/>
            </a:avLst>
          </a:prstGeom>
          <a:solidFill>
            <a:srgbClr val="E1FDC3"/>
          </a:solidFill>
          <a:ln w="92075" cap="flat" cmpd="thickThin" algn="ctr">
            <a:solidFill>
              <a:schemeClr val="tx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a:t>
            </a:r>
          </a:p>
        </p:txBody>
      </p:sp>
      <p:sp>
        <p:nvSpPr>
          <p:cNvPr id="2" name="Title 1">
            <a:extLst>
              <a:ext uri="{FF2B5EF4-FFF2-40B4-BE49-F238E27FC236}">
                <a16:creationId xmlns:a16="http://schemas.microsoft.com/office/drawing/2014/main" id="{05298BA6-7F9D-8FDB-DF82-90A3A893B83E}"/>
              </a:ext>
            </a:extLst>
          </p:cNvPr>
          <p:cNvSpPr>
            <a:spLocks noGrp="1"/>
          </p:cNvSpPr>
          <p:nvPr>
            <p:ph type="title"/>
          </p:nvPr>
        </p:nvSpPr>
        <p:spPr>
          <a:xfrm>
            <a:off x="252107" y="178461"/>
            <a:ext cx="11713815" cy="731520"/>
          </a:xfrm>
        </p:spPr>
        <p:txBody>
          <a:bodyPr/>
          <a:lstStyle/>
          <a:p>
            <a:pPr lvl="0"/>
            <a:r>
              <a:rPr lang="en-US" dirty="0"/>
              <a:t>Overview of Methodology - Background</a:t>
            </a:r>
          </a:p>
        </p:txBody>
      </p:sp>
      <p:graphicFrame>
        <p:nvGraphicFramePr>
          <p:cNvPr id="12" name="Content Placeholder 11">
            <a:extLst>
              <a:ext uri="{FF2B5EF4-FFF2-40B4-BE49-F238E27FC236}">
                <a16:creationId xmlns:a16="http://schemas.microsoft.com/office/drawing/2014/main" id="{ADD79A67-82B2-3CEF-A46E-AE14C61E3C8C}"/>
              </a:ext>
            </a:extLst>
          </p:cNvPr>
          <p:cNvGraphicFramePr>
            <a:graphicFrameLocks noGrp="1"/>
          </p:cNvGraphicFramePr>
          <p:nvPr>
            <p:ph idx="1"/>
            <p:extLst>
              <p:ext uri="{D42A27DB-BD31-4B8C-83A1-F6EECF244321}">
                <p14:modId xmlns:p14="http://schemas.microsoft.com/office/powerpoint/2010/main" val="1201599368"/>
              </p:ext>
            </p:extLst>
          </p:nvPr>
        </p:nvGraphicFramePr>
        <p:xfrm>
          <a:off x="805688" y="1533382"/>
          <a:ext cx="6411739" cy="4525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6520DF7-D4FA-367F-F58C-F9FFBC43D3E6}"/>
              </a:ext>
            </a:extLst>
          </p:cNvPr>
          <p:cNvSpPr txBox="1"/>
          <p:nvPr/>
        </p:nvSpPr>
        <p:spPr>
          <a:xfrm>
            <a:off x="397381" y="1849822"/>
            <a:ext cx="2758050" cy="1569660"/>
          </a:xfrm>
          <a:prstGeom prst="rect">
            <a:avLst/>
          </a:prstGeom>
          <a:noFill/>
        </p:spPr>
        <p:txBody>
          <a:bodyPr wrap="square" rtlCol="0">
            <a:spAutoFit/>
          </a:bodyPr>
          <a:lstStyle/>
          <a:p>
            <a:pPr algn="l">
              <a:spcBef>
                <a:spcPts val="0"/>
              </a:spcBef>
            </a:pPr>
            <a:r>
              <a:rPr lang="en-US" sz="3200" b="1" dirty="0">
                <a:solidFill>
                  <a:srgbClr val="C00000"/>
                </a:solidFill>
                <a:latin typeface="+mn-lt"/>
              </a:rPr>
              <a:t>Explicitly </a:t>
            </a:r>
            <a:br>
              <a:rPr lang="en-US" sz="3200" b="1" dirty="0">
                <a:solidFill>
                  <a:srgbClr val="C00000"/>
                </a:solidFill>
                <a:latin typeface="+mn-lt"/>
              </a:rPr>
            </a:br>
            <a:r>
              <a:rPr lang="en-US" sz="3200" b="1" dirty="0">
                <a:solidFill>
                  <a:srgbClr val="C00000"/>
                </a:solidFill>
                <a:latin typeface="+mn-lt"/>
              </a:rPr>
              <a:t>model</a:t>
            </a:r>
          </a:p>
          <a:p>
            <a:pPr algn="l">
              <a:spcBef>
                <a:spcPts val="0"/>
              </a:spcBef>
            </a:pPr>
            <a:r>
              <a:rPr lang="en-US" sz="3200" b="1" dirty="0">
                <a:solidFill>
                  <a:srgbClr val="C00000"/>
                </a:solidFill>
                <a:latin typeface="+mn-lt"/>
              </a:rPr>
              <a:t>contributions:</a:t>
            </a:r>
            <a:endParaRPr lang="en-US" sz="3200" b="1" dirty="0">
              <a:solidFill>
                <a:srgbClr val="FF0000"/>
              </a:solidFill>
              <a:latin typeface="+mn-lt"/>
            </a:endParaRPr>
          </a:p>
        </p:txBody>
      </p:sp>
      <p:sp>
        <p:nvSpPr>
          <p:cNvPr id="4" name="TextBox 3">
            <a:extLst>
              <a:ext uri="{FF2B5EF4-FFF2-40B4-BE49-F238E27FC236}">
                <a16:creationId xmlns:a16="http://schemas.microsoft.com/office/drawing/2014/main" id="{3A7BF3FB-72EC-6981-8E98-DF0F24D3CD6F}"/>
              </a:ext>
            </a:extLst>
          </p:cNvPr>
          <p:cNvSpPr txBox="1"/>
          <p:nvPr/>
        </p:nvSpPr>
        <p:spPr>
          <a:xfrm>
            <a:off x="399947" y="1035181"/>
            <a:ext cx="3043726" cy="584775"/>
          </a:xfrm>
          <a:prstGeom prst="rect">
            <a:avLst/>
          </a:prstGeom>
          <a:noFill/>
        </p:spPr>
        <p:txBody>
          <a:bodyPr wrap="square" rtlCol="0">
            <a:spAutoFit/>
          </a:bodyPr>
          <a:lstStyle/>
          <a:p>
            <a:pPr algn="l">
              <a:spcBef>
                <a:spcPts val="0"/>
              </a:spcBef>
            </a:pPr>
            <a:r>
              <a:rPr lang="en-US" sz="3200" b="1" dirty="0">
                <a:solidFill>
                  <a:srgbClr val="C00000"/>
                </a:solidFill>
                <a:latin typeface="+mn-lt"/>
              </a:rPr>
              <a:t>Move from:</a:t>
            </a:r>
          </a:p>
        </p:txBody>
      </p:sp>
      <p:sp>
        <p:nvSpPr>
          <p:cNvPr id="5" name="Oval 4">
            <a:extLst>
              <a:ext uri="{FF2B5EF4-FFF2-40B4-BE49-F238E27FC236}">
                <a16:creationId xmlns:a16="http://schemas.microsoft.com/office/drawing/2014/main" id="{132F4A6C-5F0C-5846-FC5D-FD4B7BAA6681}"/>
              </a:ext>
            </a:extLst>
          </p:cNvPr>
          <p:cNvSpPr/>
          <p:nvPr/>
        </p:nvSpPr>
        <p:spPr bwMode="auto">
          <a:xfrm>
            <a:off x="3366753" y="878093"/>
            <a:ext cx="1268896" cy="1124235"/>
          </a:xfrm>
          <a:prstGeom prst="ellipse">
            <a:avLst/>
          </a:prstGeom>
          <a:solidFill>
            <a:srgbClr val="7030A0">
              <a:alpha val="50000"/>
            </a:srgb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kumimoji="0" lang="en-US" sz="2400" b="1" i="0" u="none" strike="noStrike" cap="none" normalizeH="0" baseline="0" dirty="0">
                <a:ln>
                  <a:noFill/>
                </a:ln>
                <a:solidFill>
                  <a:schemeClr val="tx1"/>
                </a:solidFill>
                <a:effectLst/>
                <a:latin typeface="+mn-lt"/>
              </a:rPr>
              <a:t>HFE1</a:t>
            </a:r>
          </a:p>
        </p:txBody>
      </p:sp>
      <p:sp>
        <p:nvSpPr>
          <p:cNvPr id="8" name="Content Placeholder 5">
            <a:extLst>
              <a:ext uri="{FF2B5EF4-FFF2-40B4-BE49-F238E27FC236}">
                <a16:creationId xmlns:a16="http://schemas.microsoft.com/office/drawing/2014/main" id="{A878CE32-B3ED-BA44-764F-0F77B31D5DD6}"/>
              </a:ext>
            </a:extLst>
          </p:cNvPr>
          <p:cNvSpPr txBox="1">
            <a:spLocks/>
          </p:cNvSpPr>
          <p:nvPr/>
        </p:nvSpPr>
        <p:spPr>
          <a:xfrm>
            <a:off x="7675043" y="945548"/>
            <a:ext cx="4253500" cy="5102983"/>
          </a:xfrm>
          <a:prstGeom prst="rect">
            <a:avLst/>
          </a:prstGeom>
        </p:spPr>
        <p:txBody>
          <a:bodyPr>
            <a:normAutofit/>
          </a:bodyPr>
          <a:lst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r>
              <a:rPr lang="en-US" sz="2200" kern="0" dirty="0">
                <a:solidFill>
                  <a:schemeClr val="tx2">
                    <a:lumMod val="75000"/>
                  </a:schemeClr>
                </a:solidFill>
                <a:ea typeface="Times New Roman" panose="02020603050405020304" pitchFamily="18" charset="0"/>
                <a:cs typeface="Times New Roman" panose="02020603050405020304" pitchFamily="18" charset="0"/>
              </a:rPr>
              <a:t>Insert a fault tree gate where each HFE is modeled</a:t>
            </a:r>
          </a:p>
          <a:p>
            <a:r>
              <a:rPr lang="en-US" sz="2200" kern="0" dirty="0">
                <a:solidFill>
                  <a:schemeClr val="tx2">
                    <a:lumMod val="75000"/>
                  </a:schemeClr>
                </a:solidFill>
                <a:ea typeface="Times New Roman" panose="02020603050405020304" pitchFamily="18" charset="0"/>
                <a:cs typeface="Times New Roman" panose="02020603050405020304" pitchFamily="18" charset="0"/>
              </a:rPr>
              <a:t>Explicitly break out and model two types of dependent contributions</a:t>
            </a:r>
          </a:p>
          <a:p>
            <a:pPr lvl="1"/>
            <a:r>
              <a:rPr lang="en-US" sz="1700" kern="0" dirty="0">
                <a:solidFill>
                  <a:schemeClr val="tx2">
                    <a:lumMod val="75000"/>
                  </a:schemeClr>
                </a:solidFill>
                <a:ea typeface="Times New Roman" panose="02020603050405020304" pitchFamily="18" charset="0"/>
                <a:cs typeface="Times New Roman" panose="02020603050405020304" pitchFamily="18" charset="0"/>
              </a:rPr>
              <a:t>Add new events representing “dependency due to the </a:t>
            </a:r>
            <a:r>
              <a:rPr lang="en-US" sz="1700" u="sng" kern="0" dirty="0">
                <a:solidFill>
                  <a:schemeClr val="tx2">
                    <a:lumMod val="75000"/>
                  </a:schemeClr>
                </a:solidFill>
                <a:ea typeface="Times New Roman" panose="02020603050405020304" pitchFamily="18" charset="0"/>
                <a:cs typeface="Times New Roman" panose="02020603050405020304" pitchFamily="18" charset="0"/>
              </a:rPr>
              <a:t>known, credible</a:t>
            </a:r>
            <a:r>
              <a:rPr lang="en-US" sz="1700" kern="0" dirty="0">
                <a:solidFill>
                  <a:schemeClr val="tx2">
                    <a:lumMod val="75000"/>
                  </a:schemeClr>
                </a:solidFill>
                <a:ea typeface="Times New Roman" panose="02020603050405020304" pitchFamily="18" charset="0"/>
                <a:cs typeface="Times New Roman" panose="02020603050405020304" pitchFamily="18" charset="0"/>
              </a:rPr>
              <a:t> causes” such as functional similarities or same procedure/goal</a:t>
            </a:r>
          </a:p>
          <a:p>
            <a:pPr lvl="1"/>
            <a:r>
              <a:rPr lang="en-US" sz="1700" kern="0" dirty="0">
                <a:solidFill>
                  <a:schemeClr val="tx2">
                    <a:lumMod val="75000"/>
                  </a:schemeClr>
                </a:solidFill>
                <a:ea typeface="Times New Roman" panose="02020603050405020304" pitchFamily="18" charset="0"/>
                <a:cs typeface="Times New Roman" panose="02020603050405020304" pitchFamily="18" charset="0"/>
              </a:rPr>
              <a:t>Add a separate Joint HFE for “dependency due to </a:t>
            </a:r>
            <a:r>
              <a:rPr lang="en-US" sz="1700" u="sng" kern="0" dirty="0">
                <a:solidFill>
                  <a:schemeClr val="tx2">
                    <a:lumMod val="75000"/>
                  </a:schemeClr>
                </a:solidFill>
                <a:ea typeface="Times New Roman" panose="02020603050405020304" pitchFamily="18" charset="0"/>
                <a:cs typeface="Times New Roman" panose="02020603050405020304" pitchFamily="18" charset="0"/>
              </a:rPr>
              <a:t>unknown</a:t>
            </a:r>
            <a:r>
              <a:rPr lang="en-US" sz="1700" kern="0" dirty="0">
                <a:solidFill>
                  <a:schemeClr val="tx2">
                    <a:lumMod val="75000"/>
                  </a:schemeClr>
                </a:solidFill>
                <a:ea typeface="Times New Roman" panose="02020603050405020304" pitchFamily="18" charset="0"/>
                <a:cs typeface="Times New Roman" panose="02020603050405020304" pitchFamily="18" charset="0"/>
              </a:rPr>
              <a:t> causes” (joint minimum HEP)</a:t>
            </a:r>
          </a:p>
          <a:p>
            <a:r>
              <a:rPr lang="en-US" sz="2200" kern="0" dirty="0">
                <a:solidFill>
                  <a:schemeClr val="tx2">
                    <a:lumMod val="75000"/>
                  </a:schemeClr>
                </a:solidFill>
                <a:ea typeface="Times New Roman" panose="02020603050405020304" pitchFamily="18" charset="0"/>
                <a:cs typeface="Times New Roman" panose="02020603050405020304" pitchFamily="18" charset="0"/>
              </a:rPr>
              <a:t>Revised HFE represents the independent portion</a:t>
            </a:r>
          </a:p>
          <a:p>
            <a:pPr lvl="1"/>
            <a:r>
              <a:rPr lang="en-US" sz="1800" kern="0" dirty="0">
                <a:solidFill>
                  <a:schemeClr val="tx2">
                    <a:lumMod val="75000"/>
                  </a:schemeClr>
                </a:solidFill>
                <a:ea typeface="Times New Roman" panose="02020603050405020304" pitchFamily="18" charset="0"/>
                <a:cs typeface="Times New Roman" panose="02020603050405020304" pitchFamily="18" charset="0"/>
              </a:rPr>
              <a:t>For example, Execution actions</a:t>
            </a:r>
          </a:p>
          <a:p>
            <a:pPr marL="0" indent="0">
              <a:buNone/>
            </a:pPr>
            <a:endParaRPr lang="en-US" sz="2400" kern="0" dirty="0">
              <a:solidFill>
                <a:schemeClr val="tx2">
                  <a:lumMod val="75000"/>
                </a:schemeClr>
              </a:solidFill>
              <a:ea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D5914DEC-BEFF-E492-1B4C-3FFCFB32ECDE}"/>
              </a:ext>
            </a:extLst>
          </p:cNvPr>
          <p:cNvSpPr/>
          <p:nvPr/>
        </p:nvSpPr>
        <p:spPr bwMode="auto">
          <a:xfrm>
            <a:off x="1226461" y="4932436"/>
            <a:ext cx="964676" cy="854698"/>
          </a:xfrm>
          <a:prstGeom prst="ellipse">
            <a:avLst/>
          </a:prstGeom>
          <a:solidFill>
            <a:schemeClr val="accent1">
              <a:lumMod val="60000"/>
              <a:lumOff val="40000"/>
              <a:alpha val="50000"/>
            </a:schemeClr>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kumimoji="0" lang="en-US" b="1" i="0" u="none" strike="noStrike" cap="none" normalizeH="0" baseline="0" dirty="0">
                <a:ln>
                  <a:noFill/>
                </a:ln>
                <a:solidFill>
                  <a:schemeClr val="tx1"/>
                </a:solidFill>
                <a:effectLst/>
                <a:latin typeface="+mn-lt"/>
              </a:rPr>
              <a:t>HFE1</a:t>
            </a:r>
          </a:p>
        </p:txBody>
      </p:sp>
      <p:sp>
        <p:nvSpPr>
          <p:cNvPr id="26" name="Oval 25">
            <a:extLst>
              <a:ext uri="{FF2B5EF4-FFF2-40B4-BE49-F238E27FC236}">
                <a16:creationId xmlns:a16="http://schemas.microsoft.com/office/drawing/2014/main" id="{AE667D6C-A73A-E4B4-CEF2-23A2A4DD6AF2}"/>
              </a:ext>
            </a:extLst>
          </p:cNvPr>
          <p:cNvSpPr/>
          <p:nvPr/>
        </p:nvSpPr>
        <p:spPr bwMode="auto">
          <a:xfrm>
            <a:off x="3544213" y="4929707"/>
            <a:ext cx="964676" cy="854698"/>
          </a:xfrm>
          <a:prstGeom prst="ellipse">
            <a:avLst/>
          </a:prstGeom>
          <a:solidFill>
            <a:srgbClr val="FFFF00"/>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kumimoji="0" lang="en-US" b="1" i="0" u="none" strike="noStrike" cap="none" normalizeH="0" baseline="0" dirty="0">
                <a:ln>
                  <a:noFill/>
                </a:ln>
                <a:solidFill>
                  <a:schemeClr val="tx1"/>
                </a:solidFill>
                <a:effectLst/>
                <a:latin typeface="+mn-lt"/>
              </a:rPr>
              <a:t>DCE</a:t>
            </a:r>
          </a:p>
        </p:txBody>
      </p:sp>
      <p:sp>
        <p:nvSpPr>
          <p:cNvPr id="27" name="Oval 26">
            <a:extLst>
              <a:ext uri="{FF2B5EF4-FFF2-40B4-BE49-F238E27FC236}">
                <a16:creationId xmlns:a16="http://schemas.microsoft.com/office/drawing/2014/main" id="{F2093A62-A7AE-0E5C-3E22-ECDB4EEC4F36}"/>
              </a:ext>
            </a:extLst>
          </p:cNvPr>
          <p:cNvSpPr/>
          <p:nvPr/>
        </p:nvSpPr>
        <p:spPr bwMode="auto">
          <a:xfrm>
            <a:off x="5795681" y="4938132"/>
            <a:ext cx="964676" cy="854698"/>
          </a:xfrm>
          <a:prstGeom prst="ellipse">
            <a:avLst/>
          </a:prstGeom>
          <a:solidFill>
            <a:srgbClr val="FFC000"/>
          </a:solid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r>
              <a:rPr kumimoji="0" lang="en-US" b="1" i="0" u="none" strike="noStrike" cap="none" normalizeH="0" baseline="0" dirty="0">
                <a:ln>
                  <a:noFill/>
                </a:ln>
                <a:solidFill>
                  <a:schemeClr val="tx1"/>
                </a:solidFill>
                <a:effectLst/>
                <a:latin typeface="+mn-lt"/>
              </a:rPr>
              <a:t>UDCE</a:t>
            </a:r>
          </a:p>
        </p:txBody>
      </p:sp>
      <p:sp>
        <p:nvSpPr>
          <p:cNvPr id="7" name="Arrow: Right 6">
            <a:extLst>
              <a:ext uri="{FF2B5EF4-FFF2-40B4-BE49-F238E27FC236}">
                <a16:creationId xmlns:a16="http://schemas.microsoft.com/office/drawing/2014/main" id="{AE65C514-CF67-6066-75DF-8802B837707B}"/>
              </a:ext>
            </a:extLst>
          </p:cNvPr>
          <p:cNvSpPr/>
          <p:nvPr/>
        </p:nvSpPr>
        <p:spPr bwMode="auto">
          <a:xfrm rot="5400000">
            <a:off x="3730589" y="2030088"/>
            <a:ext cx="454829" cy="638652"/>
          </a:xfrm>
          <a:prstGeom prst="rightArrow">
            <a:avLst/>
          </a:prstGeom>
          <a:solidFill>
            <a:srgbClr val="0040C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l"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bg1"/>
              </a:solidFill>
              <a:effectLst/>
              <a:latin typeface="+mn-lt"/>
            </a:endParaRPr>
          </a:p>
        </p:txBody>
      </p:sp>
      <p:sp>
        <p:nvSpPr>
          <p:cNvPr id="9" name="TextBox 8">
            <a:extLst>
              <a:ext uri="{FF2B5EF4-FFF2-40B4-BE49-F238E27FC236}">
                <a16:creationId xmlns:a16="http://schemas.microsoft.com/office/drawing/2014/main" id="{A83861CF-B0C0-590C-60EE-E7E22A5D1639}"/>
              </a:ext>
            </a:extLst>
          </p:cNvPr>
          <p:cNvSpPr txBox="1"/>
          <p:nvPr/>
        </p:nvSpPr>
        <p:spPr>
          <a:xfrm>
            <a:off x="583364" y="6155392"/>
            <a:ext cx="11608636" cy="461665"/>
          </a:xfrm>
          <a:prstGeom prst="rect">
            <a:avLst/>
          </a:prstGeom>
          <a:noFill/>
        </p:spPr>
        <p:txBody>
          <a:bodyPr wrap="square" rtlCol="0">
            <a:spAutoFit/>
          </a:bodyPr>
          <a:lstStyle/>
          <a:p>
            <a:pPr algn="l">
              <a:spcBef>
                <a:spcPts val="0"/>
              </a:spcBef>
            </a:pPr>
            <a:r>
              <a:rPr lang="en-US" sz="2400" b="1" dirty="0">
                <a:solidFill>
                  <a:schemeClr val="tx2"/>
                </a:solidFill>
                <a:latin typeface="+mn-lt"/>
              </a:rPr>
              <a:t>New structure is similar to CCF modeling of component fail to start</a:t>
            </a:r>
          </a:p>
        </p:txBody>
      </p:sp>
    </p:spTree>
    <p:extLst>
      <p:ext uri="{BB962C8B-B14F-4D97-AF65-F5344CB8AC3E}">
        <p14:creationId xmlns:p14="http://schemas.microsoft.com/office/powerpoint/2010/main" val="690773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0E31E-EA64-CF10-DBAF-53D20572A0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92F62B-262E-2388-9992-921C98E20037}"/>
              </a:ext>
            </a:extLst>
          </p:cNvPr>
          <p:cNvSpPr>
            <a:spLocks noGrp="1"/>
          </p:cNvSpPr>
          <p:nvPr>
            <p:ph type="title"/>
          </p:nvPr>
        </p:nvSpPr>
        <p:spPr>
          <a:xfrm>
            <a:off x="409344" y="131755"/>
            <a:ext cx="11430000" cy="731520"/>
          </a:xfrm>
        </p:spPr>
        <p:txBody>
          <a:bodyPr anchor="ctr">
            <a:noAutofit/>
          </a:bodyPr>
          <a:lstStyle/>
          <a:p>
            <a:r>
              <a:rPr lang="en-US" dirty="0"/>
              <a:t>Overview of Methodology – Process Steps</a:t>
            </a:r>
          </a:p>
        </p:txBody>
      </p:sp>
      <p:sp>
        <p:nvSpPr>
          <p:cNvPr id="3" name="Content Placeholder 2">
            <a:extLst>
              <a:ext uri="{FF2B5EF4-FFF2-40B4-BE49-F238E27FC236}">
                <a16:creationId xmlns:a16="http://schemas.microsoft.com/office/drawing/2014/main" id="{9310F090-7797-6BD5-E7E6-0BE5F6665FB5}"/>
              </a:ext>
            </a:extLst>
          </p:cNvPr>
          <p:cNvSpPr>
            <a:spLocks noGrp="1"/>
          </p:cNvSpPr>
          <p:nvPr>
            <p:ph sz="half" idx="1"/>
          </p:nvPr>
        </p:nvSpPr>
        <p:spPr>
          <a:xfrm>
            <a:off x="281164" y="1062063"/>
            <a:ext cx="5843180" cy="4592703"/>
          </a:xfrm>
        </p:spPr>
        <p:txBody>
          <a:bodyPr>
            <a:noAutofit/>
          </a:bodyPr>
          <a:lstStyle/>
          <a:p>
            <a:pPr marL="285750" indent="-285750"/>
            <a:r>
              <a:rPr lang="en-US" b="1" dirty="0"/>
              <a:t>Step 1: </a:t>
            </a:r>
            <a:r>
              <a:rPr lang="en-US" dirty="0"/>
              <a:t>Identify HFE Combinations</a:t>
            </a:r>
          </a:p>
          <a:p>
            <a:pPr marL="620713" lvl="1" indent="-285750"/>
            <a:r>
              <a:rPr lang="en-US" sz="2400" dirty="0"/>
              <a:t>Dependent Combination Events (DCE) from event tree functions and support systems</a:t>
            </a:r>
          </a:p>
          <a:p>
            <a:pPr marL="620713" lvl="1" indent="-285750"/>
            <a:r>
              <a:rPr lang="en-US" sz="2400" dirty="0"/>
              <a:t>Combinations of HFEs failed due to unidentified causes</a:t>
            </a:r>
            <a:r>
              <a:rPr lang="en-US" dirty="0"/>
              <a:t> </a:t>
            </a:r>
            <a:r>
              <a:rPr lang="en-US" sz="2400" dirty="0"/>
              <a:t> (UDCE)</a:t>
            </a:r>
          </a:p>
          <a:p>
            <a:pPr marL="620713" lvl="1" indent="-285750"/>
            <a:r>
              <a:rPr lang="en-US" sz="2400" dirty="0"/>
              <a:t>DCE should be defined such that they are independent.</a:t>
            </a:r>
          </a:p>
          <a:p>
            <a:pPr marL="285750" indent="-285750"/>
            <a:r>
              <a:rPr lang="en-US" b="1" dirty="0">
                <a:solidFill>
                  <a:schemeClr val="tx2"/>
                </a:solidFill>
              </a:rPr>
              <a:t>Step 2: Quantify DCE (2025 change)</a:t>
            </a:r>
          </a:p>
          <a:p>
            <a:pPr marL="742950" lvl="1" indent="-285750"/>
            <a:r>
              <a:rPr lang="en-US" sz="2400" dirty="0"/>
              <a:t>2 Detailed Quantification Approaches</a:t>
            </a:r>
          </a:p>
          <a:p>
            <a:pPr marL="407987" indent="-285750"/>
            <a:r>
              <a:rPr lang="en-US" b="1" dirty="0"/>
              <a:t>Step 3: </a:t>
            </a:r>
            <a:r>
              <a:rPr lang="en-US" dirty="0"/>
              <a:t>Model Incorporation</a:t>
            </a:r>
          </a:p>
          <a:p>
            <a:pPr marL="742950" lvl="1" indent="-285750"/>
            <a:r>
              <a:rPr lang="en-US" sz="2400" dirty="0"/>
              <a:t>Incorporate DCE into fault tree logic</a:t>
            </a:r>
          </a:p>
          <a:p>
            <a:pPr marL="742950" lvl="1" indent="-285750"/>
            <a:r>
              <a:rPr lang="en-US" sz="2400" dirty="0"/>
              <a:t>Incorporate UDCE into fault tree logic</a:t>
            </a:r>
          </a:p>
        </p:txBody>
      </p:sp>
      <p:sp>
        <p:nvSpPr>
          <p:cNvPr id="10" name="Content Placeholder 5">
            <a:extLst>
              <a:ext uri="{FF2B5EF4-FFF2-40B4-BE49-F238E27FC236}">
                <a16:creationId xmlns:a16="http://schemas.microsoft.com/office/drawing/2014/main" id="{C3D0DCAE-9C30-350D-D757-A0250BC438FD}"/>
              </a:ext>
            </a:extLst>
          </p:cNvPr>
          <p:cNvSpPr txBox="1">
            <a:spLocks/>
          </p:cNvSpPr>
          <p:nvPr/>
        </p:nvSpPr>
        <p:spPr>
          <a:xfrm>
            <a:off x="6388769" y="990591"/>
            <a:ext cx="5450576" cy="5434272"/>
          </a:xfrm>
          <a:prstGeom prst="rect">
            <a:avLst/>
          </a:prstGeom>
        </p:spPr>
        <p:style>
          <a:lnRef idx="2">
            <a:schemeClr val="accent5"/>
          </a:lnRef>
          <a:fillRef idx="1">
            <a:schemeClr val="lt1"/>
          </a:fillRef>
          <a:effectRef idx="0">
            <a:schemeClr val="accent5"/>
          </a:effectRef>
          <a:fontRef idx="minor">
            <a:schemeClr val="dk1"/>
          </a:fontRef>
        </p:style>
        <p:txBody>
          <a:bodyPr>
            <a:normAutofit/>
          </a:bodyPr>
          <a:lst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pPr marL="0" indent="0">
              <a:buNone/>
            </a:pPr>
            <a:r>
              <a:rPr lang="en-US" sz="2000" b="1" u="sng" kern="0" dirty="0">
                <a:solidFill>
                  <a:schemeClr val="tx2">
                    <a:lumMod val="75000"/>
                  </a:schemeClr>
                </a:solidFill>
                <a:ea typeface="Times New Roman" panose="02020603050405020304" pitchFamily="18" charset="0"/>
                <a:cs typeface="Times New Roman" panose="02020603050405020304" pitchFamily="18" charset="0"/>
              </a:rPr>
              <a:t>Detailed Quantification Approaches</a:t>
            </a:r>
          </a:p>
          <a:p>
            <a:r>
              <a:rPr lang="en-US" sz="2000" kern="0" dirty="0">
                <a:solidFill>
                  <a:schemeClr val="tx2">
                    <a:lumMod val="75000"/>
                  </a:schemeClr>
                </a:solidFill>
                <a:ea typeface="Times New Roman" panose="02020603050405020304" pitchFamily="18" charset="0"/>
                <a:cs typeface="Times New Roman" panose="02020603050405020304" pitchFamily="18" charset="0"/>
              </a:rPr>
              <a:t>Approach 1 – use existing cognitive HEP development</a:t>
            </a:r>
          </a:p>
          <a:p>
            <a:pPr lvl="1"/>
            <a:r>
              <a:rPr lang="en-US" sz="2000" kern="0" dirty="0">
                <a:solidFill>
                  <a:schemeClr val="tx2">
                    <a:lumMod val="75000"/>
                  </a:schemeClr>
                </a:solidFill>
                <a:ea typeface="Times New Roman" panose="02020603050405020304" pitchFamily="18" charset="0"/>
                <a:cs typeface="Times New Roman" panose="02020603050405020304" pitchFamily="18" charset="0"/>
              </a:rPr>
              <a:t>Used when cognitive HEPs are similar</a:t>
            </a:r>
          </a:p>
          <a:p>
            <a:pPr lvl="1"/>
            <a:r>
              <a:rPr lang="en-US" sz="2000" kern="0" dirty="0">
                <a:solidFill>
                  <a:schemeClr val="tx2">
                    <a:lumMod val="75000"/>
                  </a:schemeClr>
                </a:solidFill>
                <a:ea typeface="Times New Roman" panose="02020603050405020304" pitchFamily="18" charset="0"/>
                <a:cs typeface="Times New Roman" panose="02020603050405020304" pitchFamily="18" charset="0"/>
              </a:rPr>
              <a:t>Test for homogeneity</a:t>
            </a:r>
          </a:p>
          <a:p>
            <a:pPr lvl="1"/>
            <a:r>
              <a:rPr lang="en-US" sz="2000" kern="0" dirty="0">
                <a:solidFill>
                  <a:schemeClr val="tx2">
                    <a:lumMod val="75000"/>
                  </a:schemeClr>
                </a:solidFill>
                <a:ea typeface="Times New Roman" panose="02020603050405020304" pitchFamily="18" charset="0"/>
                <a:cs typeface="Times New Roman" panose="02020603050405020304" pitchFamily="18" charset="0"/>
              </a:rPr>
              <a:t>Select the lowest Pcog and assign as the DCE probability</a:t>
            </a:r>
          </a:p>
          <a:p>
            <a:r>
              <a:rPr lang="en-US" sz="2000" kern="0" dirty="0">
                <a:solidFill>
                  <a:schemeClr val="tx2">
                    <a:lumMod val="75000"/>
                  </a:schemeClr>
                </a:solidFill>
                <a:ea typeface="Times New Roman" panose="02020603050405020304" pitchFamily="18" charset="0"/>
                <a:cs typeface="Times New Roman" panose="02020603050405020304" pitchFamily="18" charset="0"/>
              </a:rPr>
              <a:t>Approach 2 – Develop DCE using existing EPRI HRA methodologies (CBDT, HCR/ORE)</a:t>
            </a:r>
          </a:p>
          <a:p>
            <a:pPr lvl="1"/>
            <a:r>
              <a:rPr lang="en-US" sz="2000" kern="0" dirty="0">
                <a:solidFill>
                  <a:schemeClr val="tx2">
                    <a:lumMod val="75000"/>
                  </a:schemeClr>
                </a:solidFill>
                <a:ea typeface="Times New Roman" panose="02020603050405020304" pitchFamily="18" charset="0"/>
                <a:cs typeface="Times New Roman" panose="02020603050405020304" pitchFamily="18" charset="0"/>
              </a:rPr>
              <a:t>Appendix C provides guidance on how to evaluate the CBDT trees for a DCE</a:t>
            </a:r>
          </a:p>
          <a:p>
            <a:pPr lvl="1"/>
            <a:r>
              <a:rPr lang="en-US" sz="2000" kern="0" dirty="0">
                <a:solidFill>
                  <a:schemeClr val="tx2">
                    <a:lumMod val="75000"/>
                  </a:schemeClr>
                </a:solidFill>
                <a:ea typeface="Times New Roman" panose="02020603050405020304" pitchFamily="18" charset="0"/>
                <a:cs typeface="Times New Roman" panose="02020603050405020304" pitchFamily="18" charset="0"/>
              </a:rPr>
              <a:t>Add new failure mode of mis-prioritization if CBDTM provides negligible results. </a:t>
            </a:r>
          </a:p>
          <a:p>
            <a:endParaRPr lang="en-US" sz="1800" kern="0" dirty="0">
              <a:solidFill>
                <a:schemeClr val="tx2">
                  <a:lumMod val="75000"/>
                </a:schemeClr>
              </a:solidFill>
              <a:ea typeface="Times New Roman" panose="02020603050405020304" pitchFamily="18" charset="0"/>
              <a:cs typeface="Times New Roman" panose="02020603050405020304" pitchFamily="18" charset="0"/>
            </a:endParaRPr>
          </a:p>
        </p:txBody>
      </p:sp>
      <p:sp>
        <p:nvSpPr>
          <p:cNvPr id="7" name="Arrow: Right 6">
            <a:extLst>
              <a:ext uri="{FF2B5EF4-FFF2-40B4-BE49-F238E27FC236}">
                <a16:creationId xmlns:a16="http://schemas.microsoft.com/office/drawing/2014/main" id="{85AA2EEA-E950-EB1C-3144-06F3D50A90A7}"/>
              </a:ext>
            </a:extLst>
          </p:cNvPr>
          <p:cNvSpPr/>
          <p:nvPr/>
        </p:nvSpPr>
        <p:spPr bwMode="auto">
          <a:xfrm rot="18838366">
            <a:off x="4893909" y="3470371"/>
            <a:ext cx="1746658" cy="692709"/>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378733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0FAD4-8711-0576-C977-87B29DA6D2AE}"/>
              </a:ext>
            </a:extLst>
          </p:cNvPr>
          <p:cNvSpPr>
            <a:spLocks noGrp="1"/>
          </p:cNvSpPr>
          <p:nvPr>
            <p:ph type="title"/>
          </p:nvPr>
        </p:nvSpPr>
        <p:spPr/>
        <p:txBody>
          <a:bodyPr/>
          <a:lstStyle/>
          <a:p>
            <a:r>
              <a:rPr lang="en-GB" dirty="0"/>
              <a:t>Example of DCE Identification and Definition</a:t>
            </a:r>
            <a:endParaRPr lang="en-US" dirty="0"/>
          </a:p>
        </p:txBody>
      </p:sp>
      <p:graphicFrame>
        <p:nvGraphicFramePr>
          <p:cNvPr id="4" name="Content Placeholder 3">
            <a:extLst>
              <a:ext uri="{FF2B5EF4-FFF2-40B4-BE49-F238E27FC236}">
                <a16:creationId xmlns:a16="http://schemas.microsoft.com/office/drawing/2014/main" id="{2DF5C0B0-FADD-B705-E3AD-EF42CF05E7CE}"/>
              </a:ext>
            </a:extLst>
          </p:cNvPr>
          <p:cNvGraphicFramePr>
            <a:graphicFrameLocks noGrp="1"/>
          </p:cNvGraphicFramePr>
          <p:nvPr>
            <p:ph idx="1"/>
            <p:extLst>
              <p:ext uri="{D42A27DB-BD31-4B8C-83A1-F6EECF244321}">
                <p14:modId xmlns:p14="http://schemas.microsoft.com/office/powerpoint/2010/main" val="231787671"/>
              </p:ext>
            </p:extLst>
          </p:nvPr>
        </p:nvGraphicFramePr>
        <p:xfrm>
          <a:off x="365761" y="707821"/>
          <a:ext cx="6184126" cy="6150054"/>
        </p:xfrm>
        <a:graphic>
          <a:graphicData uri="http://schemas.openxmlformats.org/drawingml/2006/table">
            <a:tbl>
              <a:tblPr firstRow="1" firstCol="1" bandRow="1">
                <a:tableStyleId>{5C22544A-7EE6-4342-B048-85BDC9FD1C3A}</a:tableStyleId>
              </a:tblPr>
              <a:tblGrid>
                <a:gridCol w="1807513">
                  <a:extLst>
                    <a:ext uri="{9D8B030D-6E8A-4147-A177-3AD203B41FA5}">
                      <a16:colId xmlns:a16="http://schemas.microsoft.com/office/drawing/2014/main" val="2966783748"/>
                    </a:ext>
                  </a:extLst>
                </a:gridCol>
                <a:gridCol w="4376613">
                  <a:extLst>
                    <a:ext uri="{9D8B030D-6E8A-4147-A177-3AD203B41FA5}">
                      <a16:colId xmlns:a16="http://schemas.microsoft.com/office/drawing/2014/main" val="390654846"/>
                    </a:ext>
                  </a:extLst>
                </a:gridCol>
              </a:tblGrid>
              <a:tr h="250850">
                <a:tc>
                  <a:txBody>
                    <a:bodyPr/>
                    <a:lstStyle/>
                    <a:p>
                      <a:pPr marL="0" marR="0">
                        <a:lnSpc>
                          <a:spcPct val="115000"/>
                        </a:lnSpc>
                        <a:spcBef>
                          <a:spcPts val="900"/>
                        </a:spcBef>
                        <a:spcAft>
                          <a:spcPts val="300"/>
                        </a:spcAft>
                        <a:buNone/>
                      </a:pPr>
                      <a:r>
                        <a:rPr lang="en-US" sz="2400" b="1" i="0" dirty="0">
                          <a:solidFill>
                            <a:schemeClr val="tx1"/>
                          </a:solidFill>
                          <a:effectLst/>
                          <a:latin typeface="+mn-lt"/>
                          <a:ea typeface="Microsoft YaHei" panose="020B0503020204020204" pitchFamily="34" charset="-122"/>
                          <a:cs typeface="Times New Roman" panose="02020603050405020304" pitchFamily="18" charset="0"/>
                        </a:rPr>
                        <a:t>Individual HFE Name </a:t>
                      </a:r>
                    </a:p>
                  </a:txBody>
                  <a:tcPr marL="60063" marR="60063" marT="32256" marB="16128"/>
                </a:tc>
                <a:tc>
                  <a:txBody>
                    <a:bodyPr/>
                    <a:lstStyle/>
                    <a:p>
                      <a:pPr marL="0" marR="0">
                        <a:lnSpc>
                          <a:spcPct val="115000"/>
                        </a:lnSpc>
                        <a:spcBef>
                          <a:spcPts val="900"/>
                        </a:spcBef>
                        <a:spcAft>
                          <a:spcPts val="300"/>
                        </a:spcAft>
                        <a:buNone/>
                      </a:pPr>
                      <a:r>
                        <a:rPr lang="en-US" sz="2400" b="1" i="0" dirty="0">
                          <a:solidFill>
                            <a:schemeClr val="tx1"/>
                          </a:solidFill>
                          <a:effectLst/>
                          <a:latin typeface="+mn-lt"/>
                        </a:rPr>
                        <a:t>Summary of HFE Context</a:t>
                      </a:r>
                      <a:endParaRPr lang="en-US" sz="2400" b="1" i="0" dirty="0">
                        <a:solidFill>
                          <a:schemeClr val="tx1"/>
                        </a:solidFill>
                        <a:effectLst/>
                        <a:latin typeface="+mn-lt"/>
                        <a:ea typeface="Microsoft YaHei" panose="020B0503020204020204" pitchFamily="34" charset="-122"/>
                        <a:cs typeface="Times New Roman" panose="02020603050405020304" pitchFamily="18" charset="0"/>
                      </a:endParaRPr>
                    </a:p>
                  </a:txBody>
                  <a:tcPr marL="60063" marR="60063" marT="32256" marB="16128"/>
                </a:tc>
                <a:extLst>
                  <a:ext uri="{0D108BD9-81ED-4DB2-BD59-A6C34878D82A}">
                    <a16:rowId xmlns:a16="http://schemas.microsoft.com/office/drawing/2014/main" val="576229971"/>
                  </a:ext>
                </a:extLst>
              </a:tr>
              <a:tr h="494358">
                <a:tc>
                  <a:txBody>
                    <a:bodyPr/>
                    <a:lstStyle/>
                    <a:p>
                      <a:pPr marL="0" marR="0">
                        <a:lnSpc>
                          <a:spcPct val="115000"/>
                        </a:lnSpc>
                        <a:spcBef>
                          <a:spcPts val="900"/>
                        </a:spcBef>
                        <a:spcAft>
                          <a:spcPts val="300"/>
                        </a:spcAft>
                        <a:buNone/>
                      </a:pPr>
                      <a:r>
                        <a:rPr lang="en-US" sz="1000" dirty="0">
                          <a:effectLst/>
                          <a:latin typeface="+mn-lt"/>
                        </a:rPr>
                        <a:t>RCPTRIP-LATE  - Operators fail to trip of RCP to prevent seal damage (late)</a:t>
                      </a:r>
                      <a:endParaRPr lang="en-US" sz="1000" dirty="0">
                        <a:effectLst/>
                        <a:latin typeface="+mn-lt"/>
                        <a:ea typeface="Malgun Gothic" panose="020B0503020000020004" pitchFamily="34" charset="-127"/>
                        <a:cs typeface="Times New Roman" panose="02020603050405020304" pitchFamily="18" charset="0"/>
                      </a:endParaRPr>
                    </a:p>
                  </a:txBody>
                  <a:tcPr marL="60063" marR="60063" marT="32256" marB="16128"/>
                </a:tc>
                <a:tc>
                  <a:txBody>
                    <a:bodyPr/>
                    <a:lstStyle/>
                    <a:p>
                      <a:pPr marL="0" marR="0">
                        <a:lnSpc>
                          <a:spcPct val="115000"/>
                        </a:lnSpc>
                        <a:spcBef>
                          <a:spcPts val="900"/>
                        </a:spcBef>
                        <a:spcAft>
                          <a:spcPts val="300"/>
                        </a:spcAft>
                        <a:buNone/>
                      </a:pPr>
                      <a:r>
                        <a:rPr lang="en-US" sz="1000" dirty="0">
                          <a:effectLst/>
                          <a:latin typeface="+mn-lt"/>
                        </a:rPr>
                        <a:t>Late RCP trip avoiding significant seal leakage after RCP seal cooling loss.</a:t>
                      </a:r>
                      <a:endParaRPr lang="en-US" sz="1000" dirty="0">
                        <a:effectLst/>
                        <a:latin typeface="+mn-lt"/>
                        <a:ea typeface="Malgun Gothic" panose="020B0503020000020004" pitchFamily="34" charset="-127"/>
                        <a:cs typeface="Times New Roman" panose="02020603050405020304" pitchFamily="18" charset="0"/>
                      </a:endParaRPr>
                    </a:p>
                  </a:txBody>
                  <a:tcPr marL="60063" marR="60063" marT="32256" marB="16128"/>
                </a:tc>
                <a:extLst>
                  <a:ext uri="{0D108BD9-81ED-4DB2-BD59-A6C34878D82A}">
                    <a16:rowId xmlns:a16="http://schemas.microsoft.com/office/drawing/2014/main" val="3128330514"/>
                  </a:ext>
                </a:extLst>
              </a:tr>
              <a:tr h="804073">
                <a:tc>
                  <a:txBody>
                    <a:bodyPr/>
                    <a:lstStyle/>
                    <a:p>
                      <a:pPr marL="0" marR="0">
                        <a:lnSpc>
                          <a:spcPct val="115000"/>
                        </a:lnSpc>
                        <a:spcBef>
                          <a:spcPts val="900"/>
                        </a:spcBef>
                        <a:spcAft>
                          <a:spcPts val="300"/>
                        </a:spcAft>
                        <a:buNone/>
                      </a:pPr>
                      <a:r>
                        <a:rPr lang="en-US" sz="1000" dirty="0">
                          <a:effectLst/>
                          <a:latin typeface="+mn-lt"/>
                        </a:rPr>
                        <a:t>SWFANSTRT - Operators fail to start of service water cooling tower fan</a:t>
                      </a:r>
                      <a:endParaRPr lang="en-US" sz="1000" dirty="0">
                        <a:effectLst/>
                        <a:latin typeface="+mn-lt"/>
                        <a:ea typeface="Malgun Gothic" panose="020B0503020000020004" pitchFamily="34" charset="-127"/>
                        <a:cs typeface="Times New Roman" panose="02020603050405020304" pitchFamily="18" charset="0"/>
                      </a:endParaRPr>
                    </a:p>
                  </a:txBody>
                  <a:tcPr marL="60063" marR="60063" marT="32256" marB="16128"/>
                </a:tc>
                <a:tc>
                  <a:txBody>
                    <a:bodyPr/>
                    <a:lstStyle/>
                    <a:p>
                      <a:pPr marL="0" marR="0">
                        <a:lnSpc>
                          <a:spcPct val="115000"/>
                        </a:lnSpc>
                        <a:spcBef>
                          <a:spcPts val="900"/>
                        </a:spcBef>
                        <a:spcAft>
                          <a:spcPts val="300"/>
                        </a:spcAft>
                        <a:buNone/>
                      </a:pPr>
                      <a:r>
                        <a:rPr lang="en-US" sz="1000" dirty="0">
                          <a:effectLst/>
                          <a:latin typeface="+mn-lt"/>
                        </a:rPr>
                        <a:t>Increased heat loads require the start of a cooling tower fan to ensure service water maintains appropriate cooling capability. Loss of service water eventually leads to loss of component cooling water (CCW) and of cooling to the charging pumps, leading to the loss of RCP seal injection and thermal barrier cooling.</a:t>
                      </a:r>
                      <a:endParaRPr lang="en-US" sz="1000" dirty="0">
                        <a:effectLst/>
                        <a:latin typeface="+mn-lt"/>
                        <a:ea typeface="Malgun Gothic" panose="020B0503020000020004" pitchFamily="34" charset="-127"/>
                        <a:cs typeface="Times New Roman" panose="02020603050405020304" pitchFamily="18" charset="0"/>
                      </a:endParaRPr>
                    </a:p>
                  </a:txBody>
                  <a:tcPr marL="60063" marR="60063" marT="32256" marB="16128"/>
                </a:tc>
                <a:extLst>
                  <a:ext uri="{0D108BD9-81ED-4DB2-BD59-A6C34878D82A}">
                    <a16:rowId xmlns:a16="http://schemas.microsoft.com/office/drawing/2014/main" val="429789074"/>
                  </a:ext>
                </a:extLst>
              </a:tr>
              <a:tr h="494358">
                <a:tc>
                  <a:txBody>
                    <a:bodyPr/>
                    <a:lstStyle/>
                    <a:p>
                      <a:pPr marL="0" marR="0">
                        <a:lnSpc>
                          <a:spcPct val="115000"/>
                        </a:lnSpc>
                        <a:spcBef>
                          <a:spcPts val="900"/>
                        </a:spcBef>
                        <a:spcAft>
                          <a:spcPts val="300"/>
                        </a:spcAft>
                        <a:buNone/>
                      </a:pPr>
                      <a:r>
                        <a:rPr lang="en-US" sz="1000" dirty="0">
                          <a:effectLst/>
                          <a:latin typeface="+mn-lt"/>
                        </a:rPr>
                        <a:t>RCPTRIP-EARLY - Operators fail to trip of RCP to prevent seal damage (early)</a:t>
                      </a:r>
                      <a:endParaRPr lang="en-US" sz="1000" dirty="0">
                        <a:effectLst/>
                        <a:latin typeface="+mn-lt"/>
                        <a:ea typeface="Malgun Gothic" panose="020B0503020000020004" pitchFamily="34" charset="-127"/>
                        <a:cs typeface="Times New Roman" panose="02020603050405020304" pitchFamily="18" charset="0"/>
                      </a:endParaRPr>
                    </a:p>
                  </a:txBody>
                  <a:tcPr marL="60063" marR="60063" marT="32256" marB="16128"/>
                </a:tc>
                <a:tc>
                  <a:txBody>
                    <a:bodyPr/>
                    <a:lstStyle/>
                    <a:p>
                      <a:pPr marL="0" marR="0">
                        <a:lnSpc>
                          <a:spcPct val="115000"/>
                        </a:lnSpc>
                        <a:spcBef>
                          <a:spcPts val="900"/>
                        </a:spcBef>
                        <a:spcAft>
                          <a:spcPts val="300"/>
                        </a:spcAft>
                        <a:buNone/>
                      </a:pPr>
                      <a:r>
                        <a:rPr lang="en-US" sz="1000" dirty="0">
                          <a:effectLst/>
                          <a:latin typeface="+mn-lt"/>
                        </a:rPr>
                        <a:t>Early RCP trip allowing minimum seal leakage after RCP seal cooling loss.</a:t>
                      </a:r>
                      <a:endParaRPr lang="en-US" sz="1000" dirty="0">
                        <a:effectLst/>
                        <a:latin typeface="+mn-lt"/>
                        <a:ea typeface="Malgun Gothic" panose="020B0503020000020004" pitchFamily="34" charset="-127"/>
                        <a:cs typeface="Times New Roman" panose="02020603050405020304" pitchFamily="18" charset="0"/>
                      </a:endParaRPr>
                    </a:p>
                  </a:txBody>
                  <a:tcPr marL="60063" marR="60063" marT="32256" marB="16128"/>
                </a:tc>
                <a:extLst>
                  <a:ext uri="{0D108BD9-81ED-4DB2-BD59-A6C34878D82A}">
                    <a16:rowId xmlns:a16="http://schemas.microsoft.com/office/drawing/2014/main" val="415742248"/>
                  </a:ext>
                </a:extLst>
              </a:tr>
              <a:tr h="649215">
                <a:tc>
                  <a:txBody>
                    <a:bodyPr/>
                    <a:lstStyle/>
                    <a:p>
                      <a:pPr marL="0" marR="0">
                        <a:lnSpc>
                          <a:spcPct val="115000"/>
                        </a:lnSpc>
                        <a:spcBef>
                          <a:spcPts val="900"/>
                        </a:spcBef>
                        <a:spcAft>
                          <a:spcPts val="300"/>
                        </a:spcAft>
                        <a:buNone/>
                      </a:pPr>
                      <a:r>
                        <a:rPr lang="en-US" sz="1000" dirty="0">
                          <a:effectLst/>
                          <a:latin typeface="+mn-lt"/>
                        </a:rPr>
                        <a:t>CCWPMPSTRT - Operators fail to start of alternative CCW pump given failure of running pump</a:t>
                      </a:r>
                      <a:endParaRPr lang="en-US" sz="1000" dirty="0">
                        <a:effectLst/>
                        <a:latin typeface="+mn-lt"/>
                        <a:ea typeface="Malgun Gothic" panose="020B0503020000020004" pitchFamily="34" charset="-127"/>
                        <a:cs typeface="Times New Roman" panose="02020603050405020304" pitchFamily="18" charset="0"/>
                      </a:endParaRPr>
                    </a:p>
                  </a:txBody>
                  <a:tcPr marL="60063" marR="60063" marT="32256" marB="16128"/>
                </a:tc>
                <a:tc>
                  <a:txBody>
                    <a:bodyPr/>
                    <a:lstStyle/>
                    <a:p>
                      <a:pPr marL="0" marR="0">
                        <a:lnSpc>
                          <a:spcPct val="115000"/>
                        </a:lnSpc>
                        <a:spcBef>
                          <a:spcPts val="900"/>
                        </a:spcBef>
                        <a:spcAft>
                          <a:spcPts val="300"/>
                        </a:spcAft>
                        <a:buNone/>
                      </a:pPr>
                      <a:r>
                        <a:rPr lang="en-US" sz="1000" dirty="0">
                          <a:effectLst/>
                          <a:latin typeface="+mn-lt"/>
                        </a:rPr>
                        <a:t>Upon loss of the normally operating CCW pump, the standby pump automatically starts. The action here models the manual start of that pump should auto-start fail. Loss of CCW causes loss of thermal barrier cooling and charging pump injection, thereby challenging RCP seal integrity.</a:t>
                      </a:r>
                      <a:endParaRPr lang="en-US" sz="1000" dirty="0">
                        <a:effectLst/>
                        <a:latin typeface="+mn-lt"/>
                        <a:ea typeface="Malgun Gothic" panose="020B0503020000020004" pitchFamily="34" charset="-127"/>
                        <a:cs typeface="Times New Roman" panose="02020603050405020304" pitchFamily="18" charset="0"/>
                      </a:endParaRPr>
                    </a:p>
                  </a:txBody>
                  <a:tcPr marL="60063" marR="60063" marT="32256" marB="16128"/>
                </a:tc>
                <a:extLst>
                  <a:ext uri="{0D108BD9-81ED-4DB2-BD59-A6C34878D82A}">
                    <a16:rowId xmlns:a16="http://schemas.microsoft.com/office/drawing/2014/main" val="1644016083"/>
                  </a:ext>
                </a:extLst>
              </a:tr>
              <a:tr h="926490">
                <a:tc>
                  <a:txBody>
                    <a:bodyPr/>
                    <a:lstStyle/>
                    <a:p>
                      <a:pPr marL="0" marR="0">
                        <a:lnSpc>
                          <a:spcPct val="115000"/>
                        </a:lnSpc>
                        <a:spcBef>
                          <a:spcPts val="900"/>
                        </a:spcBef>
                        <a:spcAft>
                          <a:spcPts val="300"/>
                        </a:spcAft>
                        <a:buNone/>
                      </a:pPr>
                      <a:r>
                        <a:rPr lang="en-US" sz="1000" dirty="0">
                          <a:effectLst/>
                          <a:latin typeface="+mn-lt"/>
                        </a:rPr>
                        <a:t>ALTCCWPUMPSTRT</a:t>
                      </a:r>
                    </a:p>
                    <a:p>
                      <a:pPr marL="0" marR="0">
                        <a:lnSpc>
                          <a:spcPct val="115000"/>
                        </a:lnSpc>
                        <a:spcBef>
                          <a:spcPts val="900"/>
                        </a:spcBef>
                        <a:spcAft>
                          <a:spcPts val="300"/>
                        </a:spcAft>
                        <a:buNone/>
                      </a:pPr>
                      <a:r>
                        <a:rPr lang="en-US" sz="1000" dirty="0">
                          <a:effectLst/>
                          <a:latin typeface="+mn-lt"/>
                        </a:rPr>
                        <a:t>Operators fail to start of alternative charging pump given failure of thermal barrier cooling</a:t>
                      </a:r>
                      <a:endParaRPr lang="en-US" sz="1000" dirty="0">
                        <a:effectLst/>
                        <a:latin typeface="+mn-lt"/>
                        <a:ea typeface="Malgun Gothic" panose="020B0503020000020004" pitchFamily="34" charset="-127"/>
                        <a:cs typeface="Times New Roman" panose="02020603050405020304" pitchFamily="18" charset="0"/>
                      </a:endParaRPr>
                    </a:p>
                  </a:txBody>
                  <a:tcPr marL="60063" marR="60063" marT="32256" marB="16128"/>
                </a:tc>
                <a:tc>
                  <a:txBody>
                    <a:bodyPr/>
                    <a:lstStyle/>
                    <a:p>
                      <a:pPr marL="0" marR="0">
                        <a:lnSpc>
                          <a:spcPct val="115000"/>
                        </a:lnSpc>
                        <a:spcBef>
                          <a:spcPts val="900"/>
                        </a:spcBef>
                        <a:spcAft>
                          <a:spcPts val="300"/>
                        </a:spcAft>
                        <a:buNone/>
                      </a:pPr>
                      <a:r>
                        <a:rPr lang="en-US" sz="1000" dirty="0">
                          <a:effectLst/>
                          <a:latin typeface="+mn-lt"/>
                        </a:rPr>
                        <a:t>The CCW system which cools the thermal barrier also cools the normal charging pump. The loss of the CCW system requires starting another charging pump, cooled by a different system. In absence of both thermal barrier cooling and charging, RCP seal integrity is lost.</a:t>
                      </a:r>
                      <a:endParaRPr lang="en-US" sz="1000" dirty="0">
                        <a:effectLst/>
                        <a:latin typeface="+mn-lt"/>
                        <a:ea typeface="Malgun Gothic" panose="020B0503020000020004" pitchFamily="34" charset="-127"/>
                        <a:cs typeface="Times New Roman" panose="02020603050405020304" pitchFamily="18" charset="0"/>
                      </a:endParaRPr>
                    </a:p>
                  </a:txBody>
                  <a:tcPr marL="60063" marR="60063" marT="32256" marB="16128"/>
                </a:tc>
                <a:extLst>
                  <a:ext uri="{0D108BD9-81ED-4DB2-BD59-A6C34878D82A}">
                    <a16:rowId xmlns:a16="http://schemas.microsoft.com/office/drawing/2014/main" val="726298228"/>
                  </a:ext>
                </a:extLst>
              </a:tr>
              <a:tr h="649215">
                <a:tc>
                  <a:txBody>
                    <a:bodyPr/>
                    <a:lstStyle/>
                    <a:p>
                      <a:pPr marL="0" marR="0">
                        <a:lnSpc>
                          <a:spcPct val="115000"/>
                        </a:lnSpc>
                        <a:spcBef>
                          <a:spcPts val="900"/>
                        </a:spcBef>
                        <a:spcAft>
                          <a:spcPts val="300"/>
                        </a:spcAft>
                        <a:buNone/>
                      </a:pPr>
                      <a:r>
                        <a:rPr lang="en-US" sz="1000" dirty="0">
                          <a:effectLst/>
                          <a:latin typeface="+mn-lt"/>
                        </a:rPr>
                        <a:t>RWSTALIGN - Operators fail to transfer charging pump suction from VCT to RWST</a:t>
                      </a:r>
                      <a:endParaRPr lang="en-US" sz="1000" dirty="0">
                        <a:effectLst/>
                        <a:latin typeface="+mn-lt"/>
                        <a:ea typeface="Malgun Gothic" panose="020B0503020000020004" pitchFamily="34" charset="-127"/>
                        <a:cs typeface="Times New Roman" panose="02020603050405020304" pitchFamily="18" charset="0"/>
                      </a:endParaRPr>
                    </a:p>
                  </a:txBody>
                  <a:tcPr marL="60063" marR="60063" marT="32256" marB="16128"/>
                </a:tc>
                <a:tc>
                  <a:txBody>
                    <a:bodyPr/>
                    <a:lstStyle/>
                    <a:p>
                      <a:pPr marL="0" marR="0">
                        <a:lnSpc>
                          <a:spcPct val="115000"/>
                        </a:lnSpc>
                        <a:spcBef>
                          <a:spcPts val="900"/>
                        </a:spcBef>
                        <a:spcAft>
                          <a:spcPts val="300"/>
                        </a:spcAft>
                        <a:buNone/>
                      </a:pPr>
                      <a:r>
                        <a:rPr lang="en-US" sz="1000" dirty="0">
                          <a:effectLst/>
                          <a:latin typeface="+mn-lt"/>
                        </a:rPr>
                        <a:t>During normal operation, a charging pump takes suction from the volume control tank (VCT). Upon low VCT level, suction is transferred to the refueling water storage tank (RWST). The action here ensures that transfer. If failed, charging would be lost, challenging the RCP seal integrity function.</a:t>
                      </a:r>
                      <a:endParaRPr lang="en-US" sz="1000" dirty="0">
                        <a:effectLst/>
                        <a:latin typeface="+mn-lt"/>
                        <a:ea typeface="Malgun Gothic" panose="020B0503020000020004" pitchFamily="34" charset="-127"/>
                        <a:cs typeface="Times New Roman" panose="02020603050405020304" pitchFamily="18" charset="0"/>
                      </a:endParaRPr>
                    </a:p>
                  </a:txBody>
                  <a:tcPr marL="60063" marR="60063" marT="32256" marB="16128"/>
                </a:tc>
                <a:extLst>
                  <a:ext uri="{0D108BD9-81ED-4DB2-BD59-A6C34878D82A}">
                    <a16:rowId xmlns:a16="http://schemas.microsoft.com/office/drawing/2014/main" val="2650306606"/>
                  </a:ext>
                </a:extLst>
              </a:tr>
              <a:tr h="722788">
                <a:tc>
                  <a:txBody>
                    <a:bodyPr/>
                    <a:lstStyle/>
                    <a:p>
                      <a:pPr marL="0" marR="0">
                        <a:lnSpc>
                          <a:spcPct val="115000"/>
                        </a:lnSpc>
                        <a:spcBef>
                          <a:spcPts val="900"/>
                        </a:spcBef>
                        <a:spcAft>
                          <a:spcPts val="300"/>
                        </a:spcAft>
                        <a:buNone/>
                      </a:pPr>
                      <a:r>
                        <a:rPr lang="en-US" sz="1100" dirty="0">
                          <a:effectLst/>
                          <a:latin typeface="+mn-lt"/>
                        </a:rPr>
                        <a:t>CHGALIGN</a:t>
                      </a:r>
                    </a:p>
                    <a:p>
                      <a:pPr marL="0" marR="0">
                        <a:lnSpc>
                          <a:spcPct val="115000"/>
                        </a:lnSpc>
                        <a:spcBef>
                          <a:spcPts val="900"/>
                        </a:spcBef>
                        <a:spcAft>
                          <a:spcPts val="300"/>
                        </a:spcAft>
                        <a:buNone/>
                      </a:pPr>
                      <a:r>
                        <a:rPr lang="en-US" sz="1100" dirty="0">
                          <a:effectLst/>
                          <a:latin typeface="+mn-lt"/>
                        </a:rPr>
                        <a:t>Operators fail to align safety grade charging</a:t>
                      </a:r>
                      <a:endParaRPr lang="en-US" sz="1100" dirty="0">
                        <a:effectLst/>
                        <a:latin typeface="+mn-lt"/>
                        <a:ea typeface="Malgun Gothic" panose="020B0503020000020004" pitchFamily="34" charset="-127"/>
                        <a:cs typeface="Times New Roman" panose="02020603050405020304" pitchFamily="18" charset="0"/>
                      </a:endParaRPr>
                    </a:p>
                  </a:txBody>
                  <a:tcPr marL="60063" marR="60063" marT="32256" marB="16128"/>
                </a:tc>
                <a:tc>
                  <a:txBody>
                    <a:bodyPr/>
                    <a:lstStyle/>
                    <a:p>
                      <a:pPr marL="0" marR="0">
                        <a:lnSpc>
                          <a:spcPct val="115000"/>
                        </a:lnSpc>
                        <a:spcBef>
                          <a:spcPts val="900"/>
                        </a:spcBef>
                        <a:spcAft>
                          <a:spcPts val="300"/>
                        </a:spcAft>
                        <a:buNone/>
                      </a:pPr>
                      <a:r>
                        <a:rPr lang="en-US" sz="1100" dirty="0">
                          <a:effectLst/>
                          <a:latin typeface="+mn-lt"/>
                        </a:rPr>
                        <a:t>Loss of instrument air causes loss of the normal charging path. Safety grade alignment provides an alternative charging path that does not rely on instrument air. Failure of that alignment leads to the loss of charging, challenging the RCP seal integrity function.</a:t>
                      </a:r>
                      <a:endParaRPr lang="en-US" sz="1100" dirty="0">
                        <a:effectLst/>
                        <a:latin typeface="+mn-lt"/>
                        <a:ea typeface="Malgun Gothic" panose="020B0503020000020004" pitchFamily="34" charset="-127"/>
                        <a:cs typeface="Times New Roman" panose="02020603050405020304" pitchFamily="18" charset="0"/>
                      </a:endParaRPr>
                    </a:p>
                  </a:txBody>
                  <a:tcPr marL="60063" marR="60063" marT="32256" marB="16128"/>
                </a:tc>
                <a:extLst>
                  <a:ext uri="{0D108BD9-81ED-4DB2-BD59-A6C34878D82A}">
                    <a16:rowId xmlns:a16="http://schemas.microsoft.com/office/drawing/2014/main" val="3656860796"/>
                  </a:ext>
                </a:extLst>
              </a:tr>
            </a:tbl>
          </a:graphicData>
        </a:graphic>
      </p:graphicFrame>
      <p:sp>
        <p:nvSpPr>
          <p:cNvPr id="5" name="Arrow: Right 4">
            <a:extLst>
              <a:ext uri="{FF2B5EF4-FFF2-40B4-BE49-F238E27FC236}">
                <a16:creationId xmlns:a16="http://schemas.microsoft.com/office/drawing/2014/main" id="{D34E3368-C36F-2956-09F4-5581778C44F1}"/>
              </a:ext>
            </a:extLst>
          </p:cNvPr>
          <p:cNvSpPr/>
          <p:nvPr/>
        </p:nvSpPr>
        <p:spPr bwMode="auto">
          <a:xfrm>
            <a:off x="2685885" y="2882814"/>
            <a:ext cx="4296728" cy="822879"/>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6" name="TextBox 5">
            <a:extLst>
              <a:ext uri="{FF2B5EF4-FFF2-40B4-BE49-F238E27FC236}">
                <a16:creationId xmlns:a16="http://schemas.microsoft.com/office/drawing/2014/main" id="{5C707253-4F0C-AA48-4FEA-46103C49CF9C}"/>
              </a:ext>
            </a:extLst>
          </p:cNvPr>
          <p:cNvSpPr txBox="1"/>
          <p:nvPr/>
        </p:nvSpPr>
        <p:spPr>
          <a:xfrm>
            <a:off x="6982613" y="1118377"/>
            <a:ext cx="4531111" cy="5632311"/>
          </a:xfrm>
          <a:prstGeom prst="rect">
            <a:avLst/>
          </a:prstGeom>
          <a:noFill/>
          <a:ln>
            <a:solidFill>
              <a:srgbClr val="FF0000"/>
            </a:solidFill>
          </a:ln>
        </p:spPr>
        <p:txBody>
          <a:bodyPr wrap="square" rtlCol="0">
            <a:spAutoFit/>
          </a:bodyPr>
          <a:lstStyle/>
          <a:p>
            <a:pPr algn="l">
              <a:spcBef>
                <a:spcPts val="0"/>
              </a:spcBef>
            </a:pPr>
            <a:r>
              <a:rPr lang="en-US" sz="2400" dirty="0">
                <a:solidFill>
                  <a:schemeClr val="tx1"/>
                </a:solidFill>
                <a:latin typeface="+mn-lt"/>
              </a:rPr>
              <a:t>DCE – Operators fail to maintain RCP Seal Integrity and Thermal Barrier Cooling</a:t>
            </a:r>
          </a:p>
          <a:p>
            <a:pPr algn="l">
              <a:spcBef>
                <a:spcPts val="0"/>
              </a:spcBef>
            </a:pPr>
            <a:endParaRPr lang="en-US" sz="2400" dirty="0">
              <a:solidFill>
                <a:schemeClr val="tx1"/>
              </a:solidFill>
              <a:latin typeface="+mn-lt"/>
            </a:endParaRPr>
          </a:p>
          <a:p>
            <a:pPr marL="285750" indent="-285750" algn="l">
              <a:spcBef>
                <a:spcPts val="0"/>
              </a:spcBef>
              <a:buFontTx/>
              <a:buChar char="-"/>
            </a:pPr>
            <a:r>
              <a:rPr lang="en-US" sz="2400" dirty="0">
                <a:solidFill>
                  <a:schemeClr val="tx1"/>
                </a:solidFill>
                <a:latin typeface="+mn-lt"/>
              </a:rPr>
              <a:t>Group consists of 7 HFEs all supporting the same goal</a:t>
            </a:r>
          </a:p>
          <a:p>
            <a:pPr algn="l">
              <a:spcBef>
                <a:spcPts val="0"/>
              </a:spcBef>
            </a:pPr>
            <a:endParaRPr lang="en-US" sz="2400" dirty="0">
              <a:solidFill>
                <a:schemeClr val="tx1"/>
              </a:solidFill>
              <a:latin typeface="+mn-lt"/>
            </a:endParaRPr>
          </a:p>
          <a:p>
            <a:pPr marL="285750" indent="-285750" algn="l">
              <a:spcBef>
                <a:spcPts val="0"/>
              </a:spcBef>
              <a:buFontTx/>
              <a:buChar char="-"/>
            </a:pPr>
            <a:r>
              <a:rPr lang="en-US" sz="2400" dirty="0">
                <a:solidFill>
                  <a:schemeClr val="tx1"/>
                </a:solidFill>
                <a:latin typeface="+mn-lt"/>
              </a:rPr>
              <a:t>All HFEs required within the short time frame of 30 minutes or less.</a:t>
            </a:r>
          </a:p>
          <a:p>
            <a:pPr marL="285750" indent="-285750" algn="l">
              <a:spcBef>
                <a:spcPts val="0"/>
              </a:spcBef>
              <a:buFontTx/>
              <a:buChar char="-"/>
            </a:pPr>
            <a:endParaRPr lang="en-US" sz="2400" dirty="0">
              <a:solidFill>
                <a:schemeClr val="tx1"/>
              </a:solidFill>
              <a:latin typeface="+mn-lt"/>
            </a:endParaRPr>
          </a:p>
          <a:p>
            <a:pPr marL="285750" indent="-285750" algn="l">
              <a:spcBef>
                <a:spcPts val="0"/>
              </a:spcBef>
              <a:buFontTx/>
              <a:buChar char="-"/>
            </a:pPr>
            <a:r>
              <a:rPr lang="en-US" sz="2400" dirty="0">
                <a:solidFill>
                  <a:schemeClr val="tx1"/>
                </a:solidFill>
                <a:latin typeface="+mn-lt"/>
              </a:rPr>
              <a:t>Group was identified using bottom-up approach of grouping HFEs based on goal of each HFE, systems and procedures.  </a:t>
            </a:r>
          </a:p>
        </p:txBody>
      </p:sp>
    </p:spTree>
    <p:extLst>
      <p:ext uri="{BB962C8B-B14F-4D97-AF65-F5344CB8AC3E}">
        <p14:creationId xmlns:p14="http://schemas.microsoft.com/office/powerpoint/2010/main" val="2064455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10848-C8FC-60EE-65A5-363683A604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FEE594-D465-05F2-36C5-86470280DAF6}"/>
              </a:ext>
            </a:extLst>
          </p:cNvPr>
          <p:cNvSpPr>
            <a:spLocks noGrp="1"/>
          </p:cNvSpPr>
          <p:nvPr>
            <p:ph type="title"/>
          </p:nvPr>
        </p:nvSpPr>
        <p:spPr/>
        <p:txBody>
          <a:bodyPr/>
          <a:lstStyle/>
          <a:p>
            <a:r>
              <a:rPr lang="en-GB" dirty="0"/>
              <a:t>Example of DCE Quantification Approach 1</a:t>
            </a:r>
            <a:endParaRPr lang="en-US" dirty="0"/>
          </a:p>
        </p:txBody>
      </p:sp>
      <p:graphicFrame>
        <p:nvGraphicFramePr>
          <p:cNvPr id="8" name="Table 7">
            <a:extLst>
              <a:ext uri="{FF2B5EF4-FFF2-40B4-BE49-F238E27FC236}">
                <a16:creationId xmlns:a16="http://schemas.microsoft.com/office/drawing/2014/main" id="{0B9CC517-A259-A971-8700-0F8FAEA6CF04}"/>
              </a:ext>
            </a:extLst>
          </p:cNvPr>
          <p:cNvGraphicFramePr>
            <a:graphicFrameLocks noGrp="1"/>
          </p:cNvGraphicFramePr>
          <p:nvPr>
            <p:extLst>
              <p:ext uri="{D42A27DB-BD31-4B8C-83A1-F6EECF244321}">
                <p14:modId xmlns:p14="http://schemas.microsoft.com/office/powerpoint/2010/main" val="1136001218"/>
              </p:ext>
            </p:extLst>
          </p:nvPr>
        </p:nvGraphicFramePr>
        <p:xfrm>
          <a:off x="365760" y="888022"/>
          <a:ext cx="5918956" cy="5142423"/>
        </p:xfrm>
        <a:graphic>
          <a:graphicData uri="http://schemas.openxmlformats.org/drawingml/2006/table">
            <a:tbl>
              <a:tblPr firstRow="1" firstCol="1" bandRow="1">
                <a:tableStyleId>{5C22544A-7EE6-4342-B048-85BDC9FD1C3A}</a:tableStyleId>
              </a:tblPr>
              <a:tblGrid>
                <a:gridCol w="3645485">
                  <a:extLst>
                    <a:ext uri="{9D8B030D-6E8A-4147-A177-3AD203B41FA5}">
                      <a16:colId xmlns:a16="http://schemas.microsoft.com/office/drawing/2014/main" val="443489002"/>
                    </a:ext>
                  </a:extLst>
                </a:gridCol>
                <a:gridCol w="1319567">
                  <a:extLst>
                    <a:ext uri="{9D8B030D-6E8A-4147-A177-3AD203B41FA5}">
                      <a16:colId xmlns:a16="http://schemas.microsoft.com/office/drawing/2014/main" val="3979655447"/>
                    </a:ext>
                  </a:extLst>
                </a:gridCol>
                <a:gridCol w="953904">
                  <a:extLst>
                    <a:ext uri="{9D8B030D-6E8A-4147-A177-3AD203B41FA5}">
                      <a16:colId xmlns:a16="http://schemas.microsoft.com/office/drawing/2014/main" val="2810220850"/>
                    </a:ext>
                  </a:extLst>
                </a:gridCol>
              </a:tblGrid>
              <a:tr h="356229">
                <a:tc>
                  <a:txBody>
                    <a:bodyPr/>
                    <a:lstStyle/>
                    <a:p>
                      <a:pPr marL="0" marR="0" algn="ctr">
                        <a:lnSpc>
                          <a:spcPct val="115000"/>
                        </a:lnSpc>
                        <a:spcBef>
                          <a:spcPts val="900"/>
                        </a:spcBef>
                        <a:spcAft>
                          <a:spcPts val="300"/>
                        </a:spcAft>
                        <a:buNone/>
                      </a:pPr>
                      <a:r>
                        <a:rPr lang="en-US" sz="1600" b="1" i="0" dirty="0">
                          <a:solidFill>
                            <a:schemeClr val="bg1"/>
                          </a:solidFill>
                          <a:effectLst/>
                          <a:latin typeface="+mn-lt"/>
                        </a:rPr>
                        <a:t>HFE Name And Description</a:t>
                      </a:r>
                      <a:endParaRPr lang="en-US" sz="1600" b="1" i="0" dirty="0">
                        <a:solidFill>
                          <a:schemeClr val="bg1"/>
                        </a:solidFill>
                        <a:effectLst/>
                        <a:latin typeface="+mn-lt"/>
                        <a:ea typeface="Microsoft YaHei" panose="020B0503020204020204" pitchFamily="34" charset="-122"/>
                        <a:cs typeface="Times New Roman" panose="02020603050405020304" pitchFamily="18" charset="0"/>
                      </a:endParaRPr>
                    </a:p>
                  </a:txBody>
                  <a:tcPr marL="61424" marR="61424" marT="32987" marB="16493"/>
                </a:tc>
                <a:tc>
                  <a:txBody>
                    <a:bodyPr/>
                    <a:lstStyle/>
                    <a:p>
                      <a:pPr marL="0" marR="0" algn="ctr">
                        <a:lnSpc>
                          <a:spcPct val="115000"/>
                        </a:lnSpc>
                        <a:spcBef>
                          <a:spcPts val="900"/>
                        </a:spcBef>
                        <a:spcAft>
                          <a:spcPts val="300"/>
                        </a:spcAft>
                        <a:buNone/>
                      </a:pPr>
                      <a:r>
                        <a:rPr lang="en-US" sz="1600" b="1" i="0" dirty="0" err="1">
                          <a:solidFill>
                            <a:schemeClr val="bg1"/>
                          </a:solidFill>
                          <a:effectLst/>
                          <a:latin typeface="+mn-lt"/>
                        </a:rPr>
                        <a:t>Pcog</a:t>
                      </a:r>
                      <a:endParaRPr lang="en-US" sz="1600" b="1" i="0" dirty="0">
                        <a:solidFill>
                          <a:schemeClr val="bg1"/>
                        </a:solidFill>
                        <a:effectLst/>
                        <a:latin typeface="+mn-lt"/>
                        <a:ea typeface="Microsoft YaHei" panose="020B0503020204020204" pitchFamily="34" charset="-122"/>
                        <a:cs typeface="Times New Roman" panose="02020603050405020304" pitchFamily="18" charset="0"/>
                      </a:endParaRPr>
                    </a:p>
                  </a:txBody>
                  <a:tcPr marL="61424" marR="61424" marT="32987" marB="16493"/>
                </a:tc>
                <a:tc>
                  <a:txBody>
                    <a:bodyPr/>
                    <a:lstStyle/>
                    <a:p>
                      <a:pPr marL="0" marR="0" algn="ctr">
                        <a:lnSpc>
                          <a:spcPct val="115000"/>
                        </a:lnSpc>
                        <a:spcBef>
                          <a:spcPts val="900"/>
                        </a:spcBef>
                        <a:spcAft>
                          <a:spcPts val="300"/>
                        </a:spcAft>
                        <a:buNone/>
                      </a:pPr>
                      <a:r>
                        <a:rPr lang="en-US" sz="1600" b="1" i="0" dirty="0">
                          <a:solidFill>
                            <a:schemeClr val="bg1"/>
                          </a:solidFill>
                          <a:effectLst/>
                          <a:latin typeface="+mn-lt"/>
                          <a:ea typeface="Microsoft YaHei" panose="020B0503020204020204" pitchFamily="34" charset="-122"/>
                          <a:cs typeface="Times New Roman" panose="02020603050405020304" pitchFamily="18" charset="0"/>
                        </a:rPr>
                        <a:t>Total HEP</a:t>
                      </a:r>
                    </a:p>
                  </a:txBody>
                  <a:tcPr marL="61424" marR="61424" marT="32987" marB="16493"/>
                </a:tc>
                <a:extLst>
                  <a:ext uri="{0D108BD9-81ED-4DB2-BD59-A6C34878D82A}">
                    <a16:rowId xmlns:a16="http://schemas.microsoft.com/office/drawing/2014/main" val="3591145665"/>
                  </a:ext>
                </a:extLst>
              </a:tr>
              <a:tr h="616718">
                <a:tc>
                  <a:txBody>
                    <a:bodyPr/>
                    <a:lstStyle/>
                    <a:p>
                      <a:pPr marL="0" marR="0">
                        <a:lnSpc>
                          <a:spcPct val="115000"/>
                        </a:lnSpc>
                        <a:spcBef>
                          <a:spcPts val="900"/>
                        </a:spcBef>
                        <a:spcAft>
                          <a:spcPts val="300"/>
                        </a:spcAft>
                        <a:buNone/>
                      </a:pPr>
                      <a:r>
                        <a:rPr lang="en-US" sz="1600" dirty="0">
                          <a:effectLst/>
                        </a:rPr>
                        <a:t>RCPTRIP-LATE - Operators fail to trip of RCP to prevent seal damage (late)</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1424" marR="61424" marT="32987" marB="16493"/>
                </a:tc>
                <a:tc>
                  <a:txBody>
                    <a:bodyPr/>
                    <a:lstStyle/>
                    <a:p>
                      <a:pPr marL="0" marR="0">
                        <a:lnSpc>
                          <a:spcPct val="115000"/>
                        </a:lnSpc>
                        <a:spcBef>
                          <a:spcPts val="900"/>
                        </a:spcBef>
                        <a:spcAft>
                          <a:spcPts val="300"/>
                        </a:spcAft>
                        <a:buNone/>
                      </a:pPr>
                      <a:r>
                        <a:rPr lang="en-US" sz="1600" b="1" dirty="0">
                          <a:effectLst/>
                          <a:highlight>
                            <a:srgbClr val="FFFF00"/>
                          </a:highlight>
                        </a:rPr>
                        <a:t>1.4E-04</a:t>
                      </a:r>
                      <a:endParaRPr lang="en-US" sz="1600" b="1" dirty="0">
                        <a:effectLst/>
                        <a:highlight>
                          <a:srgbClr val="FFFF00"/>
                        </a:highlight>
                        <a:latin typeface="Calibri" panose="020F0502020204030204" pitchFamily="34" charset="0"/>
                        <a:ea typeface="Malgun Gothic" panose="020B0503020000020004" pitchFamily="34" charset="-127"/>
                        <a:cs typeface="Times New Roman" panose="02020603050405020304" pitchFamily="18" charset="0"/>
                      </a:endParaRPr>
                    </a:p>
                  </a:txBody>
                  <a:tcPr marL="61424" marR="61424" marT="32987" marB="16493"/>
                </a:tc>
                <a:tc>
                  <a:txBody>
                    <a:bodyPr/>
                    <a:lstStyle/>
                    <a:p>
                      <a:pPr marL="0" marR="0">
                        <a:lnSpc>
                          <a:spcPct val="115000"/>
                        </a:lnSpc>
                        <a:spcBef>
                          <a:spcPts val="900"/>
                        </a:spcBef>
                        <a:spcAft>
                          <a:spcPts val="300"/>
                        </a:spcAft>
                        <a:buNone/>
                      </a:pPr>
                      <a:r>
                        <a:rPr lang="en-US" sz="1600" dirty="0">
                          <a:effectLst/>
                        </a:rPr>
                        <a:t>5.7E-04</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1424" marR="61424" marT="32987" marB="16493"/>
                </a:tc>
                <a:extLst>
                  <a:ext uri="{0D108BD9-81ED-4DB2-BD59-A6C34878D82A}">
                    <a16:rowId xmlns:a16="http://schemas.microsoft.com/office/drawing/2014/main" val="127594942"/>
                  </a:ext>
                </a:extLst>
              </a:tr>
              <a:tr h="532367">
                <a:tc>
                  <a:txBody>
                    <a:bodyPr/>
                    <a:lstStyle/>
                    <a:p>
                      <a:pPr marL="0" marR="0">
                        <a:lnSpc>
                          <a:spcPct val="115000"/>
                        </a:lnSpc>
                        <a:spcBef>
                          <a:spcPts val="900"/>
                        </a:spcBef>
                        <a:spcAft>
                          <a:spcPts val="300"/>
                        </a:spcAft>
                        <a:buNone/>
                      </a:pPr>
                      <a:r>
                        <a:rPr lang="en-US" sz="1600" dirty="0">
                          <a:effectLst/>
                        </a:rPr>
                        <a:t>SWFANSTRT - Operators fail to start of service water cooling tower fan</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1424" marR="61424" marT="32987" marB="16493"/>
                </a:tc>
                <a:tc>
                  <a:txBody>
                    <a:bodyPr/>
                    <a:lstStyle/>
                    <a:p>
                      <a:pPr marL="0" marR="0">
                        <a:lnSpc>
                          <a:spcPct val="115000"/>
                        </a:lnSpc>
                        <a:spcBef>
                          <a:spcPts val="900"/>
                        </a:spcBef>
                        <a:spcAft>
                          <a:spcPts val="300"/>
                        </a:spcAft>
                        <a:buNone/>
                      </a:pPr>
                      <a:r>
                        <a:rPr lang="en-US" sz="1600" dirty="0">
                          <a:effectLst/>
                        </a:rPr>
                        <a:t>4.4E-04</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1424" marR="61424" marT="32987" marB="16493"/>
                </a:tc>
                <a:tc>
                  <a:txBody>
                    <a:bodyPr/>
                    <a:lstStyle/>
                    <a:p>
                      <a:pPr marL="0" marR="0">
                        <a:lnSpc>
                          <a:spcPct val="115000"/>
                        </a:lnSpc>
                        <a:spcBef>
                          <a:spcPts val="900"/>
                        </a:spcBef>
                        <a:spcAft>
                          <a:spcPts val="300"/>
                        </a:spcAft>
                        <a:buNone/>
                      </a:pPr>
                      <a:r>
                        <a:rPr lang="en-US" sz="1600" dirty="0">
                          <a:effectLst/>
                        </a:rPr>
                        <a:t>9.3E-04</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1424" marR="61424" marT="32987" marB="16493"/>
                </a:tc>
                <a:extLst>
                  <a:ext uri="{0D108BD9-81ED-4DB2-BD59-A6C34878D82A}">
                    <a16:rowId xmlns:a16="http://schemas.microsoft.com/office/drawing/2014/main" val="1162896035"/>
                  </a:ext>
                </a:extLst>
              </a:tr>
              <a:tr h="616718">
                <a:tc>
                  <a:txBody>
                    <a:bodyPr/>
                    <a:lstStyle/>
                    <a:p>
                      <a:pPr marL="0" marR="0">
                        <a:lnSpc>
                          <a:spcPct val="115000"/>
                        </a:lnSpc>
                        <a:spcBef>
                          <a:spcPts val="900"/>
                        </a:spcBef>
                        <a:spcAft>
                          <a:spcPts val="300"/>
                        </a:spcAft>
                        <a:buNone/>
                      </a:pPr>
                      <a:r>
                        <a:rPr lang="en-US" sz="1600" dirty="0">
                          <a:effectLst/>
                        </a:rPr>
                        <a:t>RCPTRIP-EARLY - Operators fail to trip of RCP to prevent seal damage (early)</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1424" marR="61424" marT="32987" marB="16493"/>
                </a:tc>
                <a:tc>
                  <a:txBody>
                    <a:bodyPr/>
                    <a:lstStyle/>
                    <a:p>
                      <a:pPr marL="0" marR="0">
                        <a:lnSpc>
                          <a:spcPct val="115000"/>
                        </a:lnSpc>
                        <a:spcBef>
                          <a:spcPts val="900"/>
                        </a:spcBef>
                        <a:spcAft>
                          <a:spcPts val="300"/>
                        </a:spcAft>
                        <a:buNone/>
                      </a:pPr>
                      <a:r>
                        <a:rPr lang="en-US" sz="1600" dirty="0">
                          <a:effectLst/>
                        </a:rPr>
                        <a:t>1.4E-03</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1424" marR="61424" marT="32987" marB="16493"/>
                </a:tc>
                <a:tc>
                  <a:txBody>
                    <a:bodyPr/>
                    <a:lstStyle/>
                    <a:p>
                      <a:pPr marL="0" marR="0">
                        <a:lnSpc>
                          <a:spcPct val="115000"/>
                        </a:lnSpc>
                        <a:spcBef>
                          <a:spcPts val="900"/>
                        </a:spcBef>
                        <a:spcAft>
                          <a:spcPts val="300"/>
                        </a:spcAft>
                        <a:buNone/>
                      </a:pPr>
                      <a:r>
                        <a:rPr lang="en-US" sz="1600" dirty="0">
                          <a:effectLst/>
                        </a:rPr>
                        <a:t>1.8E-03</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1424" marR="61424" marT="32987" marB="16493"/>
                </a:tc>
                <a:extLst>
                  <a:ext uri="{0D108BD9-81ED-4DB2-BD59-A6C34878D82A}">
                    <a16:rowId xmlns:a16="http://schemas.microsoft.com/office/drawing/2014/main" val="1358381776"/>
                  </a:ext>
                </a:extLst>
              </a:tr>
              <a:tr h="655737">
                <a:tc>
                  <a:txBody>
                    <a:bodyPr/>
                    <a:lstStyle/>
                    <a:p>
                      <a:pPr marL="0" marR="0">
                        <a:lnSpc>
                          <a:spcPct val="115000"/>
                        </a:lnSpc>
                        <a:spcBef>
                          <a:spcPts val="900"/>
                        </a:spcBef>
                        <a:spcAft>
                          <a:spcPts val="300"/>
                        </a:spcAft>
                        <a:buNone/>
                      </a:pPr>
                      <a:r>
                        <a:rPr lang="en-US" sz="1600" dirty="0">
                          <a:effectLst/>
                        </a:rPr>
                        <a:t>CCWPMPSTRT - Operators fail to start of alternative CCW pump given failure of running pump</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1424" marR="61424" marT="32987" marB="16493"/>
                </a:tc>
                <a:tc>
                  <a:txBody>
                    <a:bodyPr/>
                    <a:lstStyle/>
                    <a:p>
                      <a:pPr marL="0" marR="0">
                        <a:lnSpc>
                          <a:spcPct val="115000"/>
                        </a:lnSpc>
                        <a:spcBef>
                          <a:spcPts val="900"/>
                        </a:spcBef>
                        <a:spcAft>
                          <a:spcPts val="300"/>
                        </a:spcAft>
                        <a:buNone/>
                      </a:pPr>
                      <a:r>
                        <a:rPr lang="en-US" sz="1600">
                          <a:effectLst/>
                        </a:rPr>
                        <a:t>2.0E-03</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1424" marR="61424" marT="32987" marB="16493"/>
                </a:tc>
                <a:tc>
                  <a:txBody>
                    <a:bodyPr/>
                    <a:lstStyle/>
                    <a:p>
                      <a:pPr marL="0" marR="0">
                        <a:lnSpc>
                          <a:spcPct val="115000"/>
                        </a:lnSpc>
                        <a:spcBef>
                          <a:spcPts val="900"/>
                        </a:spcBef>
                        <a:spcAft>
                          <a:spcPts val="300"/>
                        </a:spcAft>
                        <a:buNone/>
                      </a:pPr>
                      <a:r>
                        <a:rPr lang="en-US" sz="1600" dirty="0">
                          <a:effectLst/>
                        </a:rPr>
                        <a:t>3.7E-03</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1424" marR="61424" marT="32987" marB="16493"/>
                </a:tc>
                <a:extLst>
                  <a:ext uri="{0D108BD9-81ED-4DB2-BD59-A6C34878D82A}">
                    <a16:rowId xmlns:a16="http://schemas.microsoft.com/office/drawing/2014/main" val="1107937959"/>
                  </a:ext>
                </a:extLst>
              </a:tr>
              <a:tr h="767388">
                <a:tc>
                  <a:txBody>
                    <a:bodyPr/>
                    <a:lstStyle/>
                    <a:p>
                      <a:pPr marL="0" marR="0">
                        <a:lnSpc>
                          <a:spcPct val="115000"/>
                        </a:lnSpc>
                        <a:spcBef>
                          <a:spcPts val="900"/>
                        </a:spcBef>
                        <a:spcAft>
                          <a:spcPts val="300"/>
                        </a:spcAft>
                        <a:buNone/>
                      </a:pPr>
                      <a:r>
                        <a:rPr lang="en-US" sz="1600" dirty="0">
                          <a:effectLst/>
                        </a:rPr>
                        <a:t>ALTCCWPUMPSTRT - Operators fail to start of alternative charging pump given failure of thermal barrier cooling </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1424" marR="61424" marT="32987" marB="16493"/>
                </a:tc>
                <a:tc>
                  <a:txBody>
                    <a:bodyPr/>
                    <a:lstStyle/>
                    <a:p>
                      <a:pPr marL="0" marR="0">
                        <a:lnSpc>
                          <a:spcPct val="115000"/>
                        </a:lnSpc>
                        <a:spcBef>
                          <a:spcPts val="900"/>
                        </a:spcBef>
                        <a:spcAft>
                          <a:spcPts val="300"/>
                        </a:spcAft>
                        <a:buNone/>
                      </a:pPr>
                      <a:r>
                        <a:rPr lang="en-US" sz="1600">
                          <a:effectLst/>
                        </a:rPr>
                        <a:t>2.7E-02</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1424" marR="61424" marT="32987" marB="16493"/>
                </a:tc>
                <a:tc>
                  <a:txBody>
                    <a:bodyPr/>
                    <a:lstStyle/>
                    <a:p>
                      <a:pPr marL="0" marR="0">
                        <a:lnSpc>
                          <a:spcPct val="115000"/>
                        </a:lnSpc>
                        <a:spcBef>
                          <a:spcPts val="900"/>
                        </a:spcBef>
                        <a:spcAft>
                          <a:spcPts val="300"/>
                        </a:spcAft>
                        <a:buNone/>
                      </a:pPr>
                      <a:r>
                        <a:rPr lang="en-US" sz="1600" dirty="0">
                          <a:effectLst/>
                        </a:rPr>
                        <a:t>3.5E-02</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1424" marR="61424" marT="32987" marB="16493"/>
                </a:tc>
                <a:extLst>
                  <a:ext uri="{0D108BD9-81ED-4DB2-BD59-A6C34878D82A}">
                    <a16:rowId xmlns:a16="http://schemas.microsoft.com/office/drawing/2014/main" val="802614643"/>
                  </a:ext>
                </a:extLst>
              </a:tr>
              <a:tr h="488160">
                <a:tc>
                  <a:txBody>
                    <a:bodyPr/>
                    <a:lstStyle/>
                    <a:p>
                      <a:pPr marL="0" marR="0">
                        <a:lnSpc>
                          <a:spcPct val="115000"/>
                        </a:lnSpc>
                        <a:spcBef>
                          <a:spcPts val="900"/>
                        </a:spcBef>
                        <a:spcAft>
                          <a:spcPts val="300"/>
                        </a:spcAft>
                        <a:buNone/>
                      </a:pPr>
                      <a:r>
                        <a:rPr lang="en-US" sz="1600" dirty="0">
                          <a:effectLst/>
                        </a:rPr>
                        <a:t>RWSTALIGN - Operators fail to transfer charging pump suction from VCT to RWST </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1424" marR="61424" marT="32987" marB="16493"/>
                </a:tc>
                <a:tc>
                  <a:txBody>
                    <a:bodyPr/>
                    <a:lstStyle/>
                    <a:p>
                      <a:pPr marL="0" marR="0">
                        <a:lnSpc>
                          <a:spcPct val="115000"/>
                        </a:lnSpc>
                        <a:spcBef>
                          <a:spcPts val="900"/>
                        </a:spcBef>
                        <a:spcAft>
                          <a:spcPts val="300"/>
                        </a:spcAft>
                        <a:buNone/>
                      </a:pPr>
                      <a:r>
                        <a:rPr lang="en-US" sz="1600">
                          <a:effectLst/>
                        </a:rPr>
                        <a:t>2.7E-02</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1424" marR="61424" marT="32987" marB="16493"/>
                </a:tc>
                <a:tc>
                  <a:txBody>
                    <a:bodyPr/>
                    <a:lstStyle/>
                    <a:p>
                      <a:pPr marL="0" marR="0">
                        <a:lnSpc>
                          <a:spcPct val="115000"/>
                        </a:lnSpc>
                        <a:spcBef>
                          <a:spcPts val="900"/>
                        </a:spcBef>
                        <a:spcAft>
                          <a:spcPts val="300"/>
                        </a:spcAft>
                        <a:buNone/>
                      </a:pPr>
                      <a:r>
                        <a:rPr lang="en-US" sz="1600" dirty="0">
                          <a:effectLst/>
                        </a:rPr>
                        <a:t>3.5E-02</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1424" marR="61424" marT="32987" marB="16493"/>
                </a:tc>
                <a:extLst>
                  <a:ext uri="{0D108BD9-81ED-4DB2-BD59-A6C34878D82A}">
                    <a16:rowId xmlns:a16="http://schemas.microsoft.com/office/drawing/2014/main" val="4222144153"/>
                  </a:ext>
                </a:extLst>
              </a:tr>
              <a:tr h="616718">
                <a:tc>
                  <a:txBody>
                    <a:bodyPr/>
                    <a:lstStyle/>
                    <a:p>
                      <a:pPr marL="0" marR="0">
                        <a:lnSpc>
                          <a:spcPct val="115000"/>
                        </a:lnSpc>
                        <a:spcBef>
                          <a:spcPts val="900"/>
                        </a:spcBef>
                        <a:spcAft>
                          <a:spcPts val="300"/>
                        </a:spcAft>
                        <a:buNone/>
                      </a:pPr>
                      <a:r>
                        <a:rPr lang="en-US" sz="1600" dirty="0">
                          <a:effectLst/>
                        </a:rPr>
                        <a:t>CHGALIGN - Operators fail to align safety grade charging</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1424" marR="61424" marT="32987" marB="16493"/>
                </a:tc>
                <a:tc>
                  <a:txBody>
                    <a:bodyPr/>
                    <a:lstStyle/>
                    <a:p>
                      <a:pPr marL="0" marR="0">
                        <a:lnSpc>
                          <a:spcPct val="115000"/>
                        </a:lnSpc>
                        <a:spcBef>
                          <a:spcPts val="900"/>
                        </a:spcBef>
                        <a:spcAft>
                          <a:spcPts val="300"/>
                        </a:spcAft>
                        <a:buNone/>
                      </a:pPr>
                      <a:r>
                        <a:rPr lang="en-US" sz="1600" b="1" dirty="0">
                          <a:effectLst/>
                          <a:highlight>
                            <a:srgbClr val="FFFF00"/>
                          </a:highlight>
                        </a:rPr>
                        <a:t>2.7E-02</a:t>
                      </a:r>
                      <a:endParaRPr lang="en-US" sz="1600" b="1" dirty="0">
                        <a:effectLst/>
                        <a:highlight>
                          <a:srgbClr val="FFFF00"/>
                        </a:highlight>
                        <a:latin typeface="Calibri" panose="020F0502020204030204" pitchFamily="34" charset="0"/>
                        <a:ea typeface="Malgun Gothic" panose="020B0503020000020004" pitchFamily="34" charset="-127"/>
                        <a:cs typeface="Times New Roman" panose="02020603050405020304" pitchFamily="18" charset="0"/>
                      </a:endParaRPr>
                    </a:p>
                  </a:txBody>
                  <a:tcPr marL="61424" marR="61424" marT="32987" marB="16493"/>
                </a:tc>
                <a:tc>
                  <a:txBody>
                    <a:bodyPr/>
                    <a:lstStyle/>
                    <a:p>
                      <a:pPr marL="0" marR="0">
                        <a:lnSpc>
                          <a:spcPct val="115000"/>
                        </a:lnSpc>
                        <a:spcBef>
                          <a:spcPts val="900"/>
                        </a:spcBef>
                        <a:spcAft>
                          <a:spcPts val="300"/>
                        </a:spcAft>
                        <a:buNone/>
                      </a:pPr>
                      <a:r>
                        <a:rPr lang="en-US" sz="1600" b="1" dirty="0">
                          <a:effectLst/>
                        </a:rPr>
                        <a:t>3.5E-02</a:t>
                      </a:r>
                      <a:endParaRPr lang="en-US" sz="16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1424" marR="61424" marT="32987" marB="16493"/>
                </a:tc>
                <a:extLst>
                  <a:ext uri="{0D108BD9-81ED-4DB2-BD59-A6C34878D82A}">
                    <a16:rowId xmlns:a16="http://schemas.microsoft.com/office/drawing/2014/main" val="1488664971"/>
                  </a:ext>
                </a:extLst>
              </a:tr>
            </a:tbl>
          </a:graphicData>
        </a:graphic>
      </p:graphicFrame>
      <p:sp>
        <p:nvSpPr>
          <p:cNvPr id="9" name="TextBox 8">
            <a:extLst>
              <a:ext uri="{FF2B5EF4-FFF2-40B4-BE49-F238E27FC236}">
                <a16:creationId xmlns:a16="http://schemas.microsoft.com/office/drawing/2014/main" id="{9A19B9F7-B7AB-6A30-16AC-7C05CD66E82F}"/>
              </a:ext>
            </a:extLst>
          </p:cNvPr>
          <p:cNvSpPr txBox="1"/>
          <p:nvPr/>
        </p:nvSpPr>
        <p:spPr>
          <a:xfrm>
            <a:off x="6485022" y="1191126"/>
            <a:ext cx="5462336" cy="3416320"/>
          </a:xfrm>
          <a:prstGeom prst="rect">
            <a:avLst/>
          </a:prstGeom>
          <a:noFill/>
          <a:ln>
            <a:solidFill>
              <a:srgbClr val="FF0000"/>
            </a:solidFill>
          </a:ln>
        </p:spPr>
        <p:txBody>
          <a:bodyPr wrap="square" rtlCol="0">
            <a:spAutoFit/>
          </a:bodyPr>
          <a:lstStyle/>
          <a:p>
            <a:pPr algn="l">
              <a:spcBef>
                <a:spcPts val="0"/>
              </a:spcBef>
            </a:pPr>
            <a:r>
              <a:rPr lang="en-US" sz="2400" dirty="0" err="1">
                <a:solidFill>
                  <a:schemeClr val="tx1"/>
                </a:solidFill>
                <a:latin typeface="+mn-lt"/>
              </a:rPr>
              <a:t>Pcog</a:t>
            </a:r>
            <a:r>
              <a:rPr lang="en-US" sz="2400" dirty="0">
                <a:solidFill>
                  <a:schemeClr val="tx1"/>
                </a:solidFill>
                <a:latin typeface="+mn-lt"/>
              </a:rPr>
              <a:t> HEPs Range from 1.4E-4 to 2.7E-2</a:t>
            </a:r>
          </a:p>
          <a:p>
            <a:pPr algn="l">
              <a:spcBef>
                <a:spcPts val="0"/>
              </a:spcBef>
            </a:pPr>
            <a:endParaRPr lang="en-US" sz="2400" dirty="0">
              <a:solidFill>
                <a:schemeClr val="tx1"/>
              </a:solidFill>
              <a:latin typeface="+mn-lt"/>
            </a:endParaRPr>
          </a:p>
          <a:p>
            <a:pPr algn="l">
              <a:spcBef>
                <a:spcPts val="0"/>
              </a:spcBef>
            </a:pPr>
            <a:r>
              <a:rPr lang="en-US" sz="2400" b="1" dirty="0">
                <a:solidFill>
                  <a:schemeClr val="tx1"/>
                </a:solidFill>
                <a:latin typeface="+mn-lt"/>
              </a:rPr>
              <a:t>This range is &gt; 1 order of magnitude.</a:t>
            </a:r>
          </a:p>
          <a:p>
            <a:pPr algn="l">
              <a:spcBef>
                <a:spcPts val="0"/>
              </a:spcBef>
            </a:pPr>
            <a:endParaRPr lang="en-US" sz="2400" dirty="0">
              <a:solidFill>
                <a:schemeClr val="tx1"/>
              </a:solidFill>
              <a:latin typeface="+mn-lt"/>
            </a:endParaRPr>
          </a:p>
          <a:p>
            <a:pPr algn="l">
              <a:spcBef>
                <a:spcPts val="0"/>
              </a:spcBef>
            </a:pPr>
            <a:r>
              <a:rPr lang="en-US" sz="2400" dirty="0">
                <a:solidFill>
                  <a:schemeClr val="tx1"/>
                </a:solidFill>
                <a:latin typeface="+mn-lt"/>
              </a:rPr>
              <a:t>The </a:t>
            </a:r>
            <a:r>
              <a:rPr lang="en-US" sz="2400" dirty="0" err="1">
                <a:solidFill>
                  <a:schemeClr val="tx1"/>
                </a:solidFill>
                <a:latin typeface="+mn-lt"/>
              </a:rPr>
              <a:t>Pcog</a:t>
            </a:r>
            <a:r>
              <a:rPr lang="en-US" sz="2400" dirty="0">
                <a:solidFill>
                  <a:schemeClr val="tx1"/>
                </a:solidFill>
                <a:latin typeface="+mn-lt"/>
              </a:rPr>
              <a:t> values are not homogenous without additional review of the development of the individual HFEs.</a:t>
            </a:r>
          </a:p>
          <a:p>
            <a:pPr algn="l">
              <a:spcBef>
                <a:spcPts val="0"/>
              </a:spcBef>
            </a:pPr>
            <a:endParaRPr lang="en-US" sz="2400" dirty="0">
              <a:solidFill>
                <a:schemeClr val="tx1"/>
              </a:solidFill>
              <a:latin typeface="+mn-lt"/>
            </a:endParaRPr>
          </a:p>
          <a:p>
            <a:pPr algn="l">
              <a:spcBef>
                <a:spcPts val="0"/>
              </a:spcBef>
            </a:pPr>
            <a:r>
              <a:rPr lang="en-US" sz="2400" b="1" dirty="0">
                <a:solidFill>
                  <a:schemeClr val="tx1"/>
                </a:solidFill>
                <a:latin typeface="+mn-lt"/>
              </a:rPr>
              <a:t>Move on to Approach 2</a:t>
            </a:r>
          </a:p>
        </p:txBody>
      </p:sp>
    </p:spTree>
    <p:extLst>
      <p:ext uri="{BB962C8B-B14F-4D97-AF65-F5344CB8AC3E}">
        <p14:creationId xmlns:p14="http://schemas.microsoft.com/office/powerpoint/2010/main" val="3888285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04CEA-D88B-0C67-5173-454FCBBCD6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7B157F-3CC2-5601-E774-9879F70C4677}"/>
              </a:ext>
            </a:extLst>
          </p:cNvPr>
          <p:cNvSpPr>
            <a:spLocks noGrp="1"/>
          </p:cNvSpPr>
          <p:nvPr>
            <p:ph type="title"/>
          </p:nvPr>
        </p:nvSpPr>
        <p:spPr/>
        <p:txBody>
          <a:bodyPr/>
          <a:lstStyle/>
          <a:p>
            <a:r>
              <a:rPr lang="en-GB" dirty="0"/>
              <a:t>Example of DCE Quantification Approach 2 – CBDT and HCR/ORE</a:t>
            </a:r>
            <a:endParaRPr lang="en-US" dirty="0"/>
          </a:p>
        </p:txBody>
      </p:sp>
      <p:sp>
        <p:nvSpPr>
          <p:cNvPr id="8" name="Content Placeholder 2">
            <a:extLst>
              <a:ext uri="{FF2B5EF4-FFF2-40B4-BE49-F238E27FC236}">
                <a16:creationId xmlns:a16="http://schemas.microsoft.com/office/drawing/2014/main" id="{C5A6C120-90D4-538B-2044-E3CC8DD2405A}"/>
              </a:ext>
            </a:extLst>
          </p:cNvPr>
          <p:cNvSpPr>
            <a:spLocks noGrp="1"/>
          </p:cNvSpPr>
          <p:nvPr>
            <p:ph idx="1"/>
          </p:nvPr>
        </p:nvSpPr>
        <p:spPr>
          <a:xfrm>
            <a:off x="396240" y="1282567"/>
            <a:ext cx="11292840" cy="4709160"/>
          </a:xfrm>
        </p:spPr>
        <p:txBody>
          <a:bodyPr>
            <a:normAutofit fontScale="77500" lnSpcReduction="20000"/>
          </a:bodyPr>
          <a:lstStyle/>
          <a:p>
            <a:r>
              <a:rPr lang="en-US" sz="3600" b="1" dirty="0" err="1"/>
              <a:t>Pca</a:t>
            </a:r>
            <a:r>
              <a:rPr lang="en-US" sz="3600" b="1" dirty="0"/>
              <a:t> (data not available) and </a:t>
            </a:r>
            <a:r>
              <a:rPr lang="en-US" sz="3600" b="1" dirty="0" err="1"/>
              <a:t>Pcd</a:t>
            </a:r>
            <a:r>
              <a:rPr lang="en-US" sz="3600" b="1" dirty="0"/>
              <a:t> (information misleading):</a:t>
            </a:r>
            <a:r>
              <a:rPr lang="en-US" sz="3600" dirty="0"/>
              <a:t> No common set of instrumentation for all HFEs; Both trees are not applicable.​</a:t>
            </a:r>
          </a:p>
          <a:p>
            <a:r>
              <a:rPr lang="en-US" sz="3600" b="1" dirty="0" err="1"/>
              <a:t>Pcb</a:t>
            </a:r>
            <a:r>
              <a:rPr lang="en-US" sz="3600" b="1" dirty="0"/>
              <a:t> (failure of attention)</a:t>
            </a:r>
            <a:r>
              <a:rPr lang="en-US" sz="3600" dirty="0"/>
              <a:t>: Multiple alarmed and visible indications support RCP seal integrity monitoring; probability of failure to notice is negligible, even under high workload.​</a:t>
            </a:r>
          </a:p>
          <a:p>
            <a:r>
              <a:rPr lang="en-US" sz="3600" dirty="0"/>
              <a:t>​</a:t>
            </a:r>
            <a:r>
              <a:rPr lang="en-US" sz="3600" b="1" dirty="0" err="1"/>
              <a:t>Pcc</a:t>
            </a:r>
            <a:r>
              <a:rPr lang="en-US" sz="3600" b="1" dirty="0"/>
              <a:t> (misread/miscommunicate data) and </a:t>
            </a:r>
            <a:r>
              <a:rPr lang="en-US" sz="3600" b="1" dirty="0" err="1"/>
              <a:t>Pch</a:t>
            </a:r>
            <a:r>
              <a:rPr lang="en-US" sz="3600" b="1" dirty="0"/>
              <a:t> (deliberate violation):</a:t>
            </a:r>
            <a:r>
              <a:rPr lang="en-US" sz="3600" dirty="0"/>
              <a:t> Not applicable for a mature PWR and BWRs (&gt;30 years operation) with robust HMI and communication protocols.​</a:t>
            </a:r>
          </a:p>
          <a:p>
            <a:r>
              <a:rPr lang="en-US" sz="3600" b="1" dirty="0" err="1"/>
              <a:t>Pce</a:t>
            </a:r>
            <a:r>
              <a:rPr lang="en-US" sz="3600" b="1" dirty="0"/>
              <a:t> (skip a step in procedure) Pcf (misinterpret instruction) and </a:t>
            </a:r>
            <a:r>
              <a:rPr lang="en-US" sz="3600" b="1" dirty="0" err="1"/>
              <a:t>Pcg</a:t>
            </a:r>
            <a:r>
              <a:rPr lang="en-US" sz="3600" b="1" dirty="0"/>
              <a:t> (misinterpret decision logic):</a:t>
            </a:r>
            <a:r>
              <a:rPr lang="en-US" sz="3600" dirty="0"/>
              <a:t>  No single common procedure for step the  group of HFEs; trees are not applicable.​</a:t>
            </a:r>
          </a:p>
          <a:p>
            <a:r>
              <a:rPr lang="en-US" sz="3600" b="1" dirty="0"/>
              <a:t>HCR/ORE </a:t>
            </a:r>
            <a:r>
              <a:rPr lang="en-US" sz="3600" dirty="0"/>
              <a:t>– Average TSW = 17 minutes, </a:t>
            </a:r>
            <a:r>
              <a:rPr lang="en-US" sz="3600" dirty="0" err="1"/>
              <a:t>Tcog</a:t>
            </a:r>
            <a:r>
              <a:rPr lang="en-US" sz="3600" dirty="0"/>
              <a:t> = 1 minute  HEP = Negligible</a:t>
            </a:r>
          </a:p>
          <a:p>
            <a:endParaRPr lang="en-US" dirty="0"/>
          </a:p>
        </p:txBody>
      </p:sp>
      <p:sp>
        <p:nvSpPr>
          <p:cNvPr id="10" name="Text Placeholder 4">
            <a:extLst>
              <a:ext uri="{FF2B5EF4-FFF2-40B4-BE49-F238E27FC236}">
                <a16:creationId xmlns:a16="http://schemas.microsoft.com/office/drawing/2014/main" id="{A3A91025-949E-CC56-BA19-393F24DC7583}"/>
              </a:ext>
            </a:extLst>
          </p:cNvPr>
          <p:cNvSpPr txBox="1">
            <a:spLocks/>
          </p:cNvSpPr>
          <p:nvPr/>
        </p:nvSpPr>
        <p:spPr>
          <a:xfrm>
            <a:off x="365760" y="5895956"/>
            <a:ext cx="11430000" cy="548640"/>
          </a:xfrm>
          <a:prstGeom prst="rect">
            <a:avLst/>
          </a:prstGeom>
          <a:solidFill>
            <a:schemeClr val="tx2"/>
          </a:solidFill>
        </p:spPr>
        <p:txBody>
          <a:bodyPr>
            <a:normAutofit lnSpcReduction="10000"/>
          </a:bodyPr>
          <a:lst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pPr marL="0" indent="0" algn="ctr">
              <a:buNone/>
            </a:pPr>
            <a:r>
              <a:rPr lang="en-US" kern="0" dirty="0">
                <a:solidFill>
                  <a:schemeClr val="bg1">
                    <a:lumMod val="95000"/>
                  </a:schemeClr>
                </a:solidFill>
              </a:rPr>
              <a:t>CBDT  and HCR/ORE Evaluates to Negligible!</a:t>
            </a:r>
          </a:p>
        </p:txBody>
      </p:sp>
    </p:spTree>
    <p:extLst>
      <p:ext uri="{BB962C8B-B14F-4D97-AF65-F5344CB8AC3E}">
        <p14:creationId xmlns:p14="http://schemas.microsoft.com/office/powerpoint/2010/main" val="2007192049"/>
      </p:ext>
    </p:extLst>
  </p:cSld>
  <p:clrMapOvr>
    <a:masterClrMapping/>
  </p:clrMapOvr>
</p:sld>
</file>

<file path=ppt/theme/theme1.xml><?xml version="1.0" encoding="utf-8"?>
<a:theme xmlns:a="http://schemas.openxmlformats.org/drawingml/2006/main" name="EPRI 2022 Standard Template - LIGHT">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PowerPoint Template" id="{D7B672AD-6867-5340-8A92-CF8987CB46E7}" vid="{DC480036-1230-3A44-BB88-22D05ABB0AA4}"/>
    </a:ext>
  </a:extLst>
</a:theme>
</file>

<file path=ppt/theme/theme2.xml><?xml version="1.0" encoding="utf-8"?>
<a:theme xmlns:a="http://schemas.openxmlformats.org/drawingml/2006/main" name="EPRI 2022 Standard Template - DARK">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PowerPoint Template" id="{D7B672AD-6867-5340-8A92-CF8987CB46E7}" vid="{82D9B63E-E02E-9F4C-A267-D826F723C480}"/>
    </a:ext>
  </a:extLst>
</a:theme>
</file>

<file path=ppt/theme/theme3.xml><?xml version="1.0" encoding="utf-8"?>
<a:theme xmlns:a="http://schemas.openxmlformats.org/drawingml/2006/main" name="EPRI 50th Special Template - LIGHT">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PowerPoint Template" id="{D7B672AD-6867-5340-8A92-CF8987CB46E7}" vid="{45E758D3-C03E-014B-8020-8758DB3C42A0}"/>
    </a:ext>
  </a:extLst>
</a:theme>
</file>

<file path=ppt/theme/theme4.xml><?xml version="1.0" encoding="utf-8"?>
<a:theme xmlns:a="http://schemas.openxmlformats.org/drawingml/2006/main" name="EPRI 50th Special Template - DARK">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PowerPoint Template" id="{D7B672AD-6867-5340-8A92-CF8987CB46E7}" vid="{95F125AC-D9B7-1E44-91D2-34DC1EB8FE49}"/>
    </a:ext>
  </a:extLst>
</a:theme>
</file>

<file path=ppt/theme/theme5.xml><?xml version="1.0" encoding="utf-8"?>
<a:theme xmlns:a="http://schemas.openxmlformats.org/drawingml/2006/main" name="EPRI 2023 Standard Template - LIGHT">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4 PowerPoint Template-1.potx" id="{658DFBF8-0CCF-4845-80D5-517D772FAEBF}" vid="{2D11EA88-30DE-4FDD-9752-1C5BC0B234DC}"/>
    </a:ext>
  </a:extLst>
</a:theme>
</file>

<file path=ppt/theme/theme6.xml><?xml version="1.0" encoding="utf-8"?>
<a:theme xmlns:a="http://schemas.openxmlformats.org/drawingml/2006/main" name="1_EPRI 2023 Standard Template - LIGHT">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3 PowerPoint Template" id="{327301F1-4B7C-804D-AA43-EF061BE6DCB6}" vid="{D1CDD109-9F82-C743-8FC6-7965EEBB7E1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50th Anniversary Template (1)</Template>
  <TotalTime>11228</TotalTime>
  <Words>3334</Words>
  <Application>Microsoft Office PowerPoint</Application>
  <PresentationFormat>Widescreen</PresentationFormat>
  <Paragraphs>314</Paragraphs>
  <Slides>21</Slides>
  <Notes>17</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21</vt:i4>
      </vt:variant>
    </vt:vector>
  </HeadingPairs>
  <TitlesOfParts>
    <vt:vector size="34" baseType="lpstr">
      <vt:lpstr>Arial</vt:lpstr>
      <vt:lpstr>Calibri</vt:lpstr>
      <vt:lpstr>Calibri Light</vt:lpstr>
      <vt:lpstr>Century Gothic</vt:lpstr>
      <vt:lpstr>Lucida Sans</vt:lpstr>
      <vt:lpstr>Times New Roman</vt:lpstr>
      <vt:lpstr>Wingdings</vt:lpstr>
      <vt:lpstr>EPRI 2022 Standard Template - LIGHT</vt:lpstr>
      <vt:lpstr>EPRI 2022 Standard Template - DARK</vt:lpstr>
      <vt:lpstr>EPRI 50th Special Template - LIGHT</vt:lpstr>
      <vt:lpstr>EPRI 50th Special Template - DARK</vt:lpstr>
      <vt:lpstr>EPRI 2023 Standard Template - LIGHT</vt:lpstr>
      <vt:lpstr>1_EPRI 2023 Standard Template - LIGHT</vt:lpstr>
      <vt:lpstr>Completion of EPRI Credible Dependent Failure Mechanisms (CDFM) HRA Dependency Methodology</vt:lpstr>
      <vt:lpstr>Presentation Overview</vt:lpstr>
      <vt:lpstr>Status Of EPRI Credible Dependent Failure Mechanisms (CDFM)</vt:lpstr>
      <vt:lpstr>EPRI CDFM NDM Review</vt:lpstr>
      <vt:lpstr>Overview of Methodology - Background</vt:lpstr>
      <vt:lpstr>Overview of Methodology – Process Steps</vt:lpstr>
      <vt:lpstr>Example of DCE Identification and Definition</vt:lpstr>
      <vt:lpstr>Example of DCE Quantification Approach 1</vt:lpstr>
      <vt:lpstr>Example of DCE Quantification Approach 2 – CBDT and HCR/ORE</vt:lpstr>
      <vt:lpstr>Example of DCE Quantification Approach 2 – Mis-prioritization or incorrect goals</vt:lpstr>
      <vt:lpstr>Example of DCE Quantification Conclusions</vt:lpstr>
      <vt:lpstr>Comparison of Example DCE to HRA Calculator JHEP</vt:lpstr>
      <vt:lpstr>CDFM Next Steps</vt:lpstr>
      <vt:lpstr>CDFM Development Team</vt:lpstr>
      <vt:lpstr>PowerPoint Presentation</vt:lpstr>
      <vt:lpstr>CDFM Overview (Quantification of DCE Prob. cont’d)</vt:lpstr>
      <vt:lpstr>CDFM Overview (Model Incorporation)</vt:lpstr>
      <vt:lpstr>CDFM Pilot and Testing Summary</vt:lpstr>
      <vt:lpstr>Self-Assessment</vt:lpstr>
      <vt:lpstr>Conclusions:  Benefits of implementing CDFM</vt:lpstr>
      <vt:lpstr>Conclusions:  Benefits of implementing CDFM cont’d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50th Anniversary Title</dc:title>
  <dc:subject>Version 3.0</dc:subject>
  <dc:creator>Samuel, Angela</dc:creator>
  <cp:keywords/>
  <dc:description>© 2022 Electric Power Research Institute, Inc. All rights reserved.</dc:description>
  <cp:lastModifiedBy>Gunter, Kaydee</cp:lastModifiedBy>
  <cp:revision>126</cp:revision>
  <cp:lastPrinted>2026-03-09T13:28:28Z</cp:lastPrinted>
  <dcterms:created xsi:type="dcterms:W3CDTF">2022-10-20T15:48:15Z</dcterms:created>
  <dcterms:modified xsi:type="dcterms:W3CDTF">2026-07-21T00:49:28Z</dcterms:modified>
  <cp:category/>
</cp:coreProperties>
</file>