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7" d="100"/>
          <a:sy n="127" d="100"/>
        </p:scale>
        <p:origin x="5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Odds Ratio</c:v>
                </c:pt>
              </c:strCache>
            </c:strRef>
          </c:tx>
          <c:spPr>
            <a:solidFill>
              <a:srgbClr val="990000"/>
            </a:solidFill>
            <a:effectLst/>
          </c:spPr>
          <c:invertIfNegative val="0"/>
          <c:dLbls>
            <c:numFmt formatCode="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0" i="0" u="none" strike="noStrike">
                    <a:solidFill>
                      <a:srgbClr val="1C1C1C"/>
                    </a:solidFill>
                    <a:latin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Higher confidence</c:v>
                </c:pt>
                <c:pt idx="1">
                  <c:v>Prior water job</c:v>
                </c:pt>
                <c:pt idx="2">
                  <c:v>FN-severe vs FP-severe</c:v>
                </c:pt>
                <c:pt idx="3">
                  <c:v>Higher base rate (75/25)</c:v>
                </c:pt>
                <c:pt idx="4">
                  <c:v>Distress scenario</c:v>
                </c:pt>
                <c:pt idx="5">
                  <c:v>Higher posterior prob.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0.64</c:v>
                </c:pt>
                <c:pt idx="1">
                  <c:v>0.64</c:v>
                </c:pt>
                <c:pt idx="2">
                  <c:v>1.35</c:v>
                </c:pt>
                <c:pt idx="3">
                  <c:v>1.33</c:v>
                </c:pt>
                <c:pt idx="4">
                  <c:v>6.49</c:v>
                </c:pt>
                <c:pt idx="5">
                  <c:v>7.29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33-F04D-A0B8-7DD801C86E3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C1C1C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8"/>
          <c:min val="0"/>
        </c:scaling>
        <c:delete val="0"/>
        <c:axPos val="b"/>
        <c:majorGridlines>
          <c:spPr>
            <a:ln w="6350" cap="flat">
              <a:solidFill>
                <a:srgbClr val="E8E3D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5A5A5A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Benign scenarios</c:v>
                </c:pt>
              </c:strCache>
            </c:strRef>
          </c:tx>
          <c:spPr>
            <a:solidFill>
              <a:srgbClr val="B58B80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1C1C1C"/>
                    </a:solidFill>
                    <a:latin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25% base rate</c:v>
                </c:pt>
                <c:pt idx="1">
                  <c:v>50% base rate</c:v>
                </c:pt>
                <c:pt idx="2">
                  <c:v>75% base rate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27.5</c:v>
                </c:pt>
                <c:pt idx="1">
                  <c:v>36</c:v>
                </c:pt>
                <c:pt idx="2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BB-7D49-8704-B56A57726A9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Distress scenarios</c:v>
                </c:pt>
              </c:strCache>
            </c:strRef>
          </c:tx>
          <c:spPr>
            <a:solidFill>
              <a:srgbClr val="990000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1C1C1C"/>
                    </a:solidFill>
                    <a:latin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25% base rate</c:v>
                </c:pt>
                <c:pt idx="1">
                  <c:v>50% base rate</c:v>
                </c:pt>
                <c:pt idx="2">
                  <c:v>75% base rate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49</c:v>
                </c:pt>
                <c:pt idx="1">
                  <c:v>55.5</c:v>
                </c:pt>
                <c:pt idx="2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BB-7D49-8704-B56A57726A9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C1C1C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70"/>
          <c:min val="0"/>
        </c:scaling>
        <c:delete val="0"/>
        <c:axPos val="l"/>
        <c:majorGridlines>
          <c:spPr>
            <a:ln w="6350" cap="flat">
              <a:solidFill>
                <a:srgbClr val="E8E3DF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5A5A5A"/>
                    </a:solidFill>
                    <a:latin typeface="Calibri"/>
                  </a:defRPr>
                </a:pPr>
                <a:r>
                  <a:rPr lang="en-US" sz="1100" b="0" i="0" u="none" strike="noStrike">
                    <a:solidFill>
                      <a:srgbClr val="5A5A5A"/>
                    </a:solidFill>
                    <a:latin typeface="Calibri"/>
                  </a:rPr>
                  <a:t>Posterior probability of distress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5A5A5A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400">
              <a:solidFill>
                <a:srgbClr val="1C1C1C"/>
              </a:solidFill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1802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Title slide. Briefly introduce yourself and the collaboration between USC and Georgetown. One-line hook: emergency-response failures often come not from missing information but from how ambiguous signals get interpreted. Set expectation: ~12 minutes, motivation → framework → design → four findings → implications.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Finding 4 — performance. Scores ran 300 (chance) to 500 (perfect); observed mean ~397 — about halfway. The key punchline: that's only marginally above a strategy that ignores every signal and uses base rate + penalties alone (~389). Accuracy ~74% overall, a bit higher in benign than distress scenarios. So signals added little net value.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Synthesis. Tie the four findings into one story: premature closure. (1) stop too early, (2) under-weight priors, (3) over-trust confidence. The reframing to land: normalcy bias here is not ignoring warnings — it's ambiguous evidence judged 'not yet enough' to act on. This is the conceptual contribution.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Implications &amp; limitations. Implications: build decision aids that prompt continued sampling and explicit base-rate/error weighting; train against premature closure by exposing the confidence–accuracy gap; calibrate thresholds to consequences. Be candid on limits: student samples, hypothetical scenarios, isolated sequential signals. Future: experts, correlated signals, richer context.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Conclusion. One-sentence takeaway: the bias is in how evidence is gathered and weighed, not whether it's seen. Restate the three behavioral signatures. Connect to real SAR / first-responder training and decision support. Thank the audience and invite questions; show contact info.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Motivation. Lead with the core idea: failures rarely stem from missing info or apathy. Define normalcy bias plainly — reading weak/atypical signals as 'normal,' which delays action. Use the right-hand examples (disasters, emergency response, defense) to show it generalizes. Emphasize: it's a predictable cognitive distortion, not negligence.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Framework. Explain SDT in one breath: cues are noisy signals from a distress or benign world; the likelihood ratio is how diagnostic a cue is. Stress the THREE-way extension — not just launch vs. not, but a monitoring/inconclusive zone with TWO thresholds (stand-down and launch). Note thresholds should depend on base rate and error costs. Point to Figure 1 (drop in your own figure).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Where bias enters. Walk the three cards left to right: (1) misreading/averaging signals, (2) launch threshold set too high, (3) standing down too early. Mention the supporting mechanisms along the bottom (base-rate neglect, conservatism, averaging, anchoring/recency) but don't dwell — they recur in the findings.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Methods — the task. Set the scene: role-play a Coast Guard officer after a hurricane, resources stretched. Walk the 4-step loop (receive → decide/wait → up to 8 signals → rate confidence + posterior). Then explain the signal structure: 8 matched diagnostic/nondiagnostic pairs; distress scenarios are 80% diagnostic, benign 80% nondiagnostic, so every scenario stays ambiguous.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Methods — design. The 3×3: scoring rule (FN severe / balanced / FP severe) crossed with base rate (25/50/75%). Note the 500-point start and penalties. Explain base rate also set the scenario mix (25% → 1 distress/3 benign). Mention two samples — Georgetown (476) and USC (326), 800+ total — and that a manipulation check confirmed the base-rate manipulation worked.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Finding 1 — reverse information bias. The headline: ~3 of 8 signals collected despite no penalty for more. Stopping was front-loaded. From the brms censored negative-binomial model: more confident → fewer signals (IRR 0.95); higher base rate → slightly more (IRR 1.11); ICC 0.71 means most variance is stable individual differences. Point to Figure 2 (your decumulative plot).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Finding 2 — launch drivers. Read the OR chart: perceived posterior probability (7.29) and distress scenarios (6.49) dominate — people DO respond to evidence. Incentives matter too: FN-severe and high base rate raise launching. The striking result is the confidence paradox — more confident participants launched LESS and gathered less. Prior water-job experience also lowered launching.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Finding 3 — base rate vs. scoring rule. Posterior judgments rose with the stated base rate but far less than the 25→75% manipulation implied — partial sensitivity / under-weighting. Scoring rule did NOT move probability judgments at all. (Chart values are illustrative of the reported means; swap in your exact figure if preferred.)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chart" Target="../charts/char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assets/usc_seal_d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274320"/>
            <a:ext cx="1112520" cy="1143000"/>
          </a:xfrm>
          <a:prstGeom prst="rect">
            <a:avLst/>
          </a:prstGeom>
        </p:spPr>
      </p:pic>
      <p:pic>
        <p:nvPicPr>
          <p:cNvPr id="3" name="Image 1" descr="/tmp/assets/usc_seal_d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9135" y="274320"/>
            <a:ext cx="1112520" cy="114300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914400" y="1993392"/>
            <a:ext cx="10360152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990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Normalcy Bias in Search</a:t>
            </a:r>
            <a:endParaRPr lang="en-US" sz="4000" dirty="0"/>
          </a:p>
          <a:p>
            <a:pPr marL="0" indent="0" algn="ctr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990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Rescue Decisions</a:t>
            </a:r>
            <a:endParaRPr lang="en-US" sz="4000" dirty="0"/>
          </a:p>
        </p:txBody>
      </p:sp>
      <p:sp>
        <p:nvSpPr>
          <p:cNvPr id="5" name="Text 1"/>
          <p:cNvSpPr/>
          <p:nvPr/>
        </p:nvSpPr>
        <p:spPr>
          <a:xfrm>
            <a:off x="914400" y="3611880"/>
            <a:ext cx="10360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i="1" dirty="0">
                <a:solidFill>
                  <a:srgbClr val="1C1C1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Reverse Information Bias in a Sequential 3-Way Signal Detection Task</a:t>
            </a:r>
            <a:endParaRPr lang="en-US" sz="1900" dirty="0"/>
          </a:p>
        </p:txBody>
      </p:sp>
      <p:sp>
        <p:nvSpPr>
          <p:cNvPr id="6" name="Text 2"/>
          <p:cNvSpPr/>
          <p:nvPr/>
        </p:nvSpPr>
        <p:spPr>
          <a:xfrm>
            <a:off x="914400" y="4343400"/>
            <a:ext cx="103601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Kevin Kapadia</a:t>
            </a:r>
            <a:r>
              <a:rPr lang="en-US" sz="16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¹    Robin Dillon²    Richard S. John¹</a:t>
            </a:r>
            <a:endParaRPr lang="en-US" sz="1600" dirty="0"/>
          </a:p>
        </p:txBody>
      </p:sp>
      <p:sp>
        <p:nvSpPr>
          <p:cNvPr id="7" name="Text 3"/>
          <p:cNvSpPr/>
          <p:nvPr/>
        </p:nvSpPr>
        <p:spPr>
          <a:xfrm>
            <a:off x="914400" y="4681728"/>
            <a:ext cx="10360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¹ University of Southern California      ² Georgetown University</a:t>
            </a:r>
            <a:endParaRPr lang="en-US" sz="1250" dirty="0"/>
          </a:p>
        </p:txBody>
      </p:sp>
      <p:sp>
        <p:nvSpPr>
          <p:cNvPr id="9" name="Text 5"/>
          <p:cNvSpPr/>
          <p:nvPr/>
        </p:nvSpPr>
        <p:spPr>
          <a:xfrm>
            <a:off x="2012668" y="617220"/>
            <a:ext cx="816361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PSAM 18  ·  Probabilistic Safety Assessment &amp; Management</a:t>
            </a:r>
            <a:endParaRPr lang="en-US" dirty="0"/>
          </a:p>
        </p:txBody>
      </p:sp>
      <p:sp>
        <p:nvSpPr>
          <p:cNvPr id="10" name="Shape 6"/>
          <p:cNvSpPr/>
          <p:nvPr/>
        </p:nvSpPr>
        <p:spPr>
          <a:xfrm>
            <a:off x="0" y="6053328"/>
            <a:ext cx="12191695" cy="804672"/>
          </a:xfrm>
          <a:prstGeom prst="rect">
            <a:avLst/>
          </a:prstGeom>
          <a:solidFill>
            <a:srgbClr val="A4050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2" descr="/tmp/assets/usc_wordmark_whit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032" y="6227064"/>
            <a:ext cx="2141034" cy="457200"/>
          </a:xfrm>
          <a:prstGeom prst="rect">
            <a:avLst/>
          </a:prstGeom>
        </p:spPr>
      </p:pic>
      <p:pic>
        <p:nvPicPr>
          <p:cNvPr id="12" name="Image 3" descr="/tmp/assets/usc_seal_whit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29965" y="6153912"/>
            <a:ext cx="587411" cy="60350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A4050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053328"/>
            <a:ext cx="12191695" cy="804672"/>
          </a:xfrm>
          <a:prstGeom prst="rect">
            <a:avLst/>
          </a:prstGeom>
          <a:solidFill>
            <a:srgbClr val="A4050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0" descr="/tmp/assets/usc_wordmark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032" y="6227064"/>
            <a:ext cx="2141034" cy="457200"/>
          </a:xfrm>
          <a:prstGeom prst="rect">
            <a:avLst/>
          </a:prstGeom>
        </p:spPr>
      </p:pic>
      <p:pic>
        <p:nvPicPr>
          <p:cNvPr id="5" name="Image 1" descr="/tmp/assets/usc_seal_whit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29965" y="6153912"/>
            <a:ext cx="587411" cy="603504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0637215" y="6053328"/>
            <a:ext cx="8229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/>
          <p:nvPr/>
        </p:nvSpPr>
        <p:spPr>
          <a:xfrm>
            <a:off x="502920" y="310896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FINDINGS · 4 OF 4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502920" y="566928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C1C1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Performance: average score only halfway to optimal</a:t>
            </a:r>
            <a:endParaRPr lang="en-US" sz="3000" dirty="0"/>
          </a:p>
        </p:txBody>
      </p:sp>
      <p:sp>
        <p:nvSpPr>
          <p:cNvPr id="9" name="Shape 5"/>
          <p:cNvSpPr/>
          <p:nvPr/>
        </p:nvSpPr>
        <p:spPr>
          <a:xfrm>
            <a:off x="822960" y="2162556"/>
            <a:ext cx="6400800" cy="502920"/>
          </a:xfrm>
          <a:prstGeom prst="rect">
            <a:avLst/>
          </a:prstGeom>
          <a:solidFill>
            <a:srgbClr val="F4F2F0"/>
          </a:solidFill>
          <a:ln w="12700">
            <a:solidFill>
              <a:srgbClr val="E3DE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6"/>
          <p:cNvSpPr/>
          <p:nvPr/>
        </p:nvSpPr>
        <p:spPr>
          <a:xfrm>
            <a:off x="822960" y="2162556"/>
            <a:ext cx="3104388" cy="502920"/>
          </a:xfrm>
          <a:prstGeom prst="rect">
            <a:avLst/>
          </a:prstGeom>
          <a:solidFill>
            <a:srgbClr val="99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3671316" y="1997964"/>
            <a:ext cx="0" cy="832104"/>
          </a:xfrm>
          <a:prstGeom prst="line">
            <a:avLst/>
          </a:prstGeom>
          <a:noFill/>
          <a:ln w="31750">
            <a:solidFill>
              <a:srgbClr val="FFC42F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365760" y="1659636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5A5A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300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365760" y="2738628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Random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guessing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6766560" y="1659636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5A5A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500</a:t>
            </a:r>
            <a:endParaRPr lang="en-US" sz="1500" dirty="0"/>
          </a:p>
        </p:txBody>
      </p:sp>
      <p:sp>
        <p:nvSpPr>
          <p:cNvPr id="15" name="Text 11"/>
          <p:cNvSpPr/>
          <p:nvPr/>
        </p:nvSpPr>
        <p:spPr>
          <a:xfrm>
            <a:off x="6766560" y="2738628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Perfect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accuracy</a:t>
            </a:r>
            <a:endParaRPr lang="en-US" sz="1600" dirty="0"/>
          </a:p>
        </p:txBody>
      </p:sp>
      <p:sp>
        <p:nvSpPr>
          <p:cNvPr id="16" name="Text 12"/>
          <p:cNvSpPr/>
          <p:nvPr/>
        </p:nvSpPr>
        <p:spPr>
          <a:xfrm>
            <a:off x="2738628" y="1659636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990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★ 397 mean observed</a:t>
            </a:r>
            <a:endParaRPr lang="en-US" sz="1500" dirty="0"/>
          </a:p>
        </p:txBody>
      </p:sp>
      <p:sp>
        <p:nvSpPr>
          <p:cNvPr id="17" name="Text 13"/>
          <p:cNvSpPr/>
          <p:nvPr/>
        </p:nvSpPr>
        <p:spPr>
          <a:xfrm>
            <a:off x="2244752" y="2867146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optimal ignoring all signals ≈ 389</a:t>
            </a:r>
            <a:endParaRPr lang="en-US" sz="1600" dirty="0"/>
          </a:p>
        </p:txBody>
      </p:sp>
      <p:sp>
        <p:nvSpPr>
          <p:cNvPr id="18" name="Shape 14"/>
          <p:cNvSpPr/>
          <p:nvPr/>
        </p:nvSpPr>
        <p:spPr>
          <a:xfrm>
            <a:off x="822960" y="3813048"/>
            <a:ext cx="3383280" cy="1051560"/>
          </a:xfrm>
          <a:prstGeom prst="roundRect">
            <a:avLst>
              <a:gd name="adj" fmla="val 6087"/>
            </a:avLst>
          </a:prstGeom>
          <a:solidFill>
            <a:srgbClr val="F4F2F0"/>
          </a:solidFill>
          <a:ln w="12700">
            <a:solidFill>
              <a:srgbClr val="E3DE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822960" y="3922776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990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~74%</a:t>
            </a:r>
            <a:endParaRPr lang="en-US" sz="3000" dirty="0"/>
          </a:p>
        </p:txBody>
      </p:sp>
      <p:sp>
        <p:nvSpPr>
          <p:cNvPr id="20" name="Text 16"/>
          <p:cNvSpPr/>
          <p:nvPr/>
        </p:nvSpPr>
        <p:spPr>
          <a:xfrm>
            <a:off x="1005840" y="4453128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scenarios answered correctly</a:t>
            </a:r>
            <a:endParaRPr lang="en-US" sz="1200" dirty="0"/>
          </a:p>
        </p:txBody>
      </p:sp>
      <p:sp>
        <p:nvSpPr>
          <p:cNvPr id="21" name="Shape 17"/>
          <p:cNvSpPr/>
          <p:nvPr/>
        </p:nvSpPr>
        <p:spPr>
          <a:xfrm>
            <a:off x="4526280" y="3813048"/>
            <a:ext cx="3383280" cy="1051560"/>
          </a:xfrm>
          <a:prstGeom prst="roundRect">
            <a:avLst>
              <a:gd name="adj" fmla="val 6087"/>
            </a:avLst>
          </a:prstGeom>
          <a:solidFill>
            <a:srgbClr val="F4F2F0"/>
          </a:solidFill>
          <a:ln w="12700">
            <a:solidFill>
              <a:srgbClr val="E3DE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8"/>
          <p:cNvSpPr/>
          <p:nvPr/>
        </p:nvSpPr>
        <p:spPr>
          <a:xfrm>
            <a:off x="4526280" y="3922776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990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76%</a:t>
            </a:r>
            <a:endParaRPr lang="en-US" sz="3000" dirty="0"/>
          </a:p>
        </p:txBody>
      </p:sp>
      <p:sp>
        <p:nvSpPr>
          <p:cNvPr id="23" name="Text 19"/>
          <p:cNvSpPr/>
          <p:nvPr/>
        </p:nvSpPr>
        <p:spPr>
          <a:xfrm>
            <a:off x="4709160" y="4453128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accuracy in benign scenarios</a:t>
            </a:r>
            <a:endParaRPr lang="en-US" sz="1200" dirty="0"/>
          </a:p>
        </p:txBody>
      </p:sp>
      <p:sp>
        <p:nvSpPr>
          <p:cNvPr id="24" name="Shape 20"/>
          <p:cNvSpPr/>
          <p:nvPr/>
        </p:nvSpPr>
        <p:spPr>
          <a:xfrm>
            <a:off x="8229600" y="3813048"/>
            <a:ext cx="3383280" cy="1051560"/>
          </a:xfrm>
          <a:prstGeom prst="roundRect">
            <a:avLst>
              <a:gd name="adj" fmla="val 6087"/>
            </a:avLst>
          </a:prstGeom>
          <a:solidFill>
            <a:srgbClr val="F4F2F0"/>
          </a:solidFill>
          <a:ln w="12700">
            <a:solidFill>
              <a:srgbClr val="E3DE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1"/>
          <p:cNvSpPr/>
          <p:nvPr/>
        </p:nvSpPr>
        <p:spPr>
          <a:xfrm>
            <a:off x="8229600" y="3922776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990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71%</a:t>
            </a:r>
            <a:endParaRPr lang="en-US" sz="3000" dirty="0"/>
          </a:p>
        </p:txBody>
      </p:sp>
      <p:sp>
        <p:nvSpPr>
          <p:cNvPr id="26" name="Text 22"/>
          <p:cNvSpPr/>
          <p:nvPr/>
        </p:nvSpPr>
        <p:spPr>
          <a:xfrm>
            <a:off x="8412480" y="4453128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accuracy in distress scenarios</a:t>
            </a:r>
            <a:endParaRPr lang="en-US" sz="1200" dirty="0"/>
          </a:p>
        </p:txBody>
      </p:sp>
      <p:sp>
        <p:nvSpPr>
          <p:cNvPr id="27" name="Text 23"/>
          <p:cNvSpPr/>
          <p:nvPr/>
        </p:nvSpPr>
        <p:spPr>
          <a:xfrm>
            <a:off x="838047" y="507492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1C1C1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Performance landed about halfway between chance and perfection, and only marginally above a strategy that ignores every signal and uses base rate plus error penalties alone.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053328"/>
            <a:ext cx="12191695" cy="804672"/>
          </a:xfrm>
          <a:prstGeom prst="rect">
            <a:avLst/>
          </a:prstGeom>
          <a:solidFill>
            <a:srgbClr val="A4050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/tmp/assets/usc_wordmark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032" y="6227064"/>
            <a:ext cx="2141034" cy="457200"/>
          </a:xfrm>
          <a:prstGeom prst="rect">
            <a:avLst/>
          </a:prstGeom>
        </p:spPr>
      </p:pic>
      <p:pic>
        <p:nvPicPr>
          <p:cNvPr id="4" name="Image 1" descr="/tmp/assets/usc_seal_whit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29965" y="6153912"/>
            <a:ext cx="587411" cy="603504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0637215" y="6053328"/>
            <a:ext cx="8229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/>
          <p:nvPr/>
        </p:nvSpPr>
        <p:spPr>
          <a:xfrm>
            <a:off x="640080" y="86868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FFC4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SYNTHESIS</a:t>
            </a:r>
            <a:endParaRPr lang="en-US" sz="1400" dirty="0"/>
          </a:p>
        </p:txBody>
      </p:sp>
      <p:sp>
        <p:nvSpPr>
          <p:cNvPr id="7" name="Text 3"/>
          <p:cNvSpPr/>
          <p:nvPr/>
        </p:nvSpPr>
        <p:spPr>
          <a:xfrm>
            <a:off x="640080" y="118872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Normalcy bias as premature closure</a:t>
            </a:r>
            <a:endParaRPr lang="en-US" sz="3000" dirty="0"/>
          </a:p>
        </p:txBody>
      </p:sp>
      <p:sp>
        <p:nvSpPr>
          <p:cNvPr id="8" name="Shape 4"/>
          <p:cNvSpPr/>
          <p:nvPr/>
        </p:nvSpPr>
        <p:spPr>
          <a:xfrm>
            <a:off x="640080" y="2240280"/>
            <a:ext cx="3520440" cy="2743200"/>
          </a:xfrm>
          <a:prstGeom prst="roundRect">
            <a:avLst>
              <a:gd name="adj" fmla="val 2333"/>
            </a:avLst>
          </a:prstGeom>
          <a:solidFill>
            <a:srgbClr val="6E0000"/>
          </a:solidFill>
          <a:ln w="12700">
            <a:solidFill>
              <a:srgbClr val="C24A4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5"/>
          <p:cNvSpPr/>
          <p:nvPr/>
        </p:nvSpPr>
        <p:spPr>
          <a:xfrm>
            <a:off x="914400" y="2468880"/>
            <a:ext cx="822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C42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4400" dirty="0"/>
          </a:p>
        </p:txBody>
      </p:sp>
      <p:sp>
        <p:nvSpPr>
          <p:cNvPr id="10" name="Text 6"/>
          <p:cNvSpPr/>
          <p:nvPr/>
        </p:nvSpPr>
        <p:spPr>
          <a:xfrm>
            <a:off x="932688" y="329184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too early</a:t>
            </a:r>
            <a:endParaRPr lang="en-US" sz="1700" dirty="0"/>
          </a:p>
        </p:txBody>
      </p:sp>
      <p:sp>
        <p:nvSpPr>
          <p:cNvPr id="11" name="Text 7"/>
          <p:cNvSpPr/>
          <p:nvPr/>
        </p:nvSpPr>
        <p:spPr>
          <a:xfrm>
            <a:off x="932688" y="3749040"/>
            <a:ext cx="2971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F7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Decisions came after only 2–3 signals, thresholds reached before enough evidence accrued.</a:t>
            </a:r>
            <a:endParaRPr lang="en-US" sz="1600" dirty="0"/>
          </a:p>
        </p:txBody>
      </p:sp>
      <p:sp>
        <p:nvSpPr>
          <p:cNvPr id="12" name="Shape 8"/>
          <p:cNvSpPr/>
          <p:nvPr/>
        </p:nvSpPr>
        <p:spPr>
          <a:xfrm>
            <a:off x="4434840" y="2240280"/>
            <a:ext cx="3520440" cy="2743200"/>
          </a:xfrm>
          <a:prstGeom prst="roundRect">
            <a:avLst>
              <a:gd name="adj" fmla="val 2333"/>
            </a:avLst>
          </a:prstGeom>
          <a:solidFill>
            <a:srgbClr val="6E0000"/>
          </a:solidFill>
          <a:ln w="12700">
            <a:solidFill>
              <a:srgbClr val="C24A4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4709160" y="2468880"/>
            <a:ext cx="822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C42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4400" dirty="0"/>
          </a:p>
        </p:txBody>
      </p:sp>
      <p:sp>
        <p:nvSpPr>
          <p:cNvPr id="14" name="Text 10"/>
          <p:cNvSpPr/>
          <p:nvPr/>
        </p:nvSpPr>
        <p:spPr>
          <a:xfrm>
            <a:off x="4727448" y="329184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Under-weight priors</a:t>
            </a:r>
            <a:endParaRPr lang="en-US" sz="1700" dirty="0"/>
          </a:p>
        </p:txBody>
      </p:sp>
      <p:sp>
        <p:nvSpPr>
          <p:cNvPr id="15" name="Text 11"/>
          <p:cNvSpPr/>
          <p:nvPr/>
        </p:nvSpPr>
        <p:spPr>
          <a:xfrm>
            <a:off x="4727448" y="3749040"/>
            <a:ext cx="2971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F7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rate moved judgments only partially; the scoring rule barely moved them at all.</a:t>
            </a:r>
            <a:endParaRPr lang="en-US" sz="1600" dirty="0"/>
          </a:p>
        </p:txBody>
      </p:sp>
      <p:sp>
        <p:nvSpPr>
          <p:cNvPr id="16" name="Shape 12"/>
          <p:cNvSpPr/>
          <p:nvPr/>
        </p:nvSpPr>
        <p:spPr>
          <a:xfrm>
            <a:off x="8229600" y="2240280"/>
            <a:ext cx="3520440" cy="2743200"/>
          </a:xfrm>
          <a:prstGeom prst="roundRect">
            <a:avLst>
              <a:gd name="adj" fmla="val 2333"/>
            </a:avLst>
          </a:prstGeom>
          <a:solidFill>
            <a:srgbClr val="6E0000"/>
          </a:solidFill>
          <a:ln w="12700">
            <a:solidFill>
              <a:srgbClr val="C24A4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8503920" y="2468880"/>
            <a:ext cx="822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C42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4400" dirty="0"/>
          </a:p>
        </p:txBody>
      </p:sp>
      <p:sp>
        <p:nvSpPr>
          <p:cNvPr id="18" name="Text 14"/>
          <p:cNvSpPr/>
          <p:nvPr/>
        </p:nvSpPr>
        <p:spPr>
          <a:xfrm>
            <a:off x="8522208" y="329184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Over-trust confidence</a:t>
            </a:r>
            <a:endParaRPr lang="en-US" sz="1700" dirty="0"/>
          </a:p>
        </p:txBody>
      </p:sp>
      <p:sp>
        <p:nvSpPr>
          <p:cNvPr id="19" name="Text 15"/>
          <p:cNvSpPr/>
          <p:nvPr/>
        </p:nvSpPr>
        <p:spPr>
          <a:xfrm>
            <a:off x="8522208" y="3749040"/>
            <a:ext cx="2971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F7E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Confidence rose faster than accuracy, cutting search short and lowering launch rates.</a:t>
            </a:r>
            <a:endParaRPr lang="en-US" sz="1600" dirty="0"/>
          </a:p>
        </p:txBody>
      </p:sp>
      <p:sp>
        <p:nvSpPr>
          <p:cNvPr id="20" name="Text 16"/>
          <p:cNvSpPr/>
          <p:nvPr/>
        </p:nvSpPr>
        <p:spPr>
          <a:xfrm>
            <a:off x="640080" y="52120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FC42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Bias here is not ignored warnings;  it is ambiguous evidence judged “not yet enough” to act.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A4050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053328"/>
            <a:ext cx="12191695" cy="804672"/>
          </a:xfrm>
          <a:prstGeom prst="rect">
            <a:avLst/>
          </a:prstGeom>
          <a:solidFill>
            <a:srgbClr val="A4050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0" descr="/tmp/assets/usc_wordmark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032" y="6227064"/>
            <a:ext cx="2141034" cy="457200"/>
          </a:xfrm>
          <a:prstGeom prst="rect">
            <a:avLst/>
          </a:prstGeom>
        </p:spPr>
      </p:pic>
      <p:pic>
        <p:nvPicPr>
          <p:cNvPr id="5" name="Image 1" descr="/tmp/assets/usc_seal_whit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29965" y="6153912"/>
            <a:ext cx="587411" cy="603504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0637215" y="6053328"/>
            <a:ext cx="8229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/>
          <p:nvPr/>
        </p:nvSpPr>
        <p:spPr>
          <a:xfrm>
            <a:off x="502920" y="310896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IMPLICATIONS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502920" y="566928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C1C1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it matters and what comes next</a:t>
            </a:r>
            <a:endParaRPr lang="en-US" sz="3000" dirty="0"/>
          </a:p>
        </p:txBody>
      </p:sp>
      <p:sp>
        <p:nvSpPr>
          <p:cNvPr id="9" name="Shape 5"/>
          <p:cNvSpPr/>
          <p:nvPr/>
        </p:nvSpPr>
        <p:spPr>
          <a:xfrm>
            <a:off x="502920" y="1627632"/>
            <a:ext cx="548640" cy="548640"/>
          </a:xfrm>
          <a:prstGeom prst="ellipse">
            <a:avLst/>
          </a:prstGeom>
          <a:solidFill>
            <a:srgbClr val="99000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792" y="1746504"/>
            <a:ext cx="310896" cy="310896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170432" y="164592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implications</a:t>
            </a:r>
            <a:endParaRPr lang="en-US" sz="1800" dirty="0"/>
          </a:p>
        </p:txBody>
      </p:sp>
      <p:sp>
        <p:nvSpPr>
          <p:cNvPr id="12" name="Text 7"/>
          <p:cNvSpPr/>
          <p:nvPr/>
        </p:nvSpPr>
        <p:spPr>
          <a:xfrm>
            <a:off x="548640" y="2286000"/>
            <a:ext cx="548640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decision aids</a:t>
            </a:r>
            <a:endParaRPr lang="en-US" sz="1600" dirty="0"/>
          </a:p>
          <a:p>
            <a:pPr marL="0" indent="0">
              <a:lnSpc>
                <a:spcPct val="104000"/>
              </a:lnSpc>
              <a:spcAft>
                <a:spcPts val="1000"/>
              </a:spcAft>
              <a:buNone/>
            </a:pPr>
            <a:r>
              <a:rPr lang="en-US" sz="16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operators to keep sampling and to weight base rates and asymmetric error costs explicitly.</a:t>
            </a:r>
            <a:endParaRPr lang="en-US" sz="1600" dirty="0"/>
          </a:p>
          <a:p>
            <a:pPr marL="0" indent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 against premature closure</a:t>
            </a:r>
            <a:endParaRPr lang="en-US" sz="1600" dirty="0"/>
          </a:p>
          <a:p>
            <a:pPr marL="0" indent="0">
              <a:lnSpc>
                <a:spcPct val="104000"/>
              </a:lnSpc>
              <a:spcAft>
                <a:spcPts val="1000"/>
              </a:spcAft>
              <a:buNone/>
            </a:pPr>
            <a:r>
              <a:rPr lang="en-US" sz="16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the confidence-accuracy gap visible so confidence is not mistaken for sufficiency.</a:t>
            </a:r>
            <a:endParaRPr lang="en-US" sz="1600" dirty="0"/>
          </a:p>
          <a:p>
            <a:pPr marL="0" indent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Calibrate to consequences</a:t>
            </a:r>
            <a:endParaRPr lang="en-US" sz="1600" dirty="0"/>
          </a:p>
          <a:p>
            <a:pPr marL="0" indent="0">
              <a:lnSpc>
                <a:spcPct val="104000"/>
              </a:lnSpc>
              <a:buNone/>
            </a:pPr>
            <a:r>
              <a:rPr lang="en-US" sz="16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high-stakes SAR, low launch thresholds are warranted when missed rescues are far costlier.</a:t>
            </a:r>
            <a:endParaRPr lang="en-US" sz="1600" dirty="0"/>
          </a:p>
        </p:txBody>
      </p:sp>
      <p:sp>
        <p:nvSpPr>
          <p:cNvPr id="13" name="Shape 8"/>
          <p:cNvSpPr/>
          <p:nvPr/>
        </p:nvSpPr>
        <p:spPr>
          <a:xfrm>
            <a:off x="6583680" y="1627632"/>
            <a:ext cx="5074920" cy="3977640"/>
          </a:xfrm>
          <a:prstGeom prst="roundRect">
            <a:avLst>
              <a:gd name="adj" fmla="val 1609"/>
            </a:avLst>
          </a:prstGeom>
          <a:solidFill>
            <a:srgbClr val="F4F2F0"/>
          </a:solidFill>
          <a:ln w="12700">
            <a:solidFill>
              <a:srgbClr val="E3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9"/>
          <p:cNvSpPr/>
          <p:nvPr/>
        </p:nvSpPr>
        <p:spPr>
          <a:xfrm>
            <a:off x="6903720" y="1901952"/>
            <a:ext cx="443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12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LIMITATIONS &amp; FUTURE WORK</a:t>
            </a:r>
            <a:endParaRPr lang="en-US" sz="1250" dirty="0"/>
          </a:p>
        </p:txBody>
      </p:sp>
      <p:sp>
        <p:nvSpPr>
          <p:cNvPr id="15" name="Text 10"/>
          <p:cNvSpPr/>
          <p:nvPr/>
        </p:nvSpPr>
        <p:spPr>
          <a:xfrm>
            <a:off x="6903720" y="2286000"/>
            <a:ext cx="4434840" cy="3063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samples</a:t>
            </a:r>
            <a:r>
              <a:rPr lang="en-US" sz="16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with little SAR training, experts may differ.</a:t>
            </a:r>
            <a:endParaRPr lang="en-US" sz="1600" dirty="0"/>
          </a:p>
          <a:p>
            <a:pPr marL="0" indent="0">
              <a:lnSpc>
                <a:spcPct val="105000"/>
              </a:lnSpc>
              <a:buNone/>
            </a:pPr>
            <a:endParaRPr lang="en-US" sz="1600" b="1" dirty="0">
              <a:solidFill>
                <a:srgbClr val="1C1C1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Hypothetical scenarios</a:t>
            </a:r>
            <a:r>
              <a:rPr lang="en-US" sz="16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without real operational stakes or competing priorities.</a:t>
            </a:r>
            <a:endParaRPr lang="en-US" sz="1600" dirty="0"/>
          </a:p>
          <a:p>
            <a:pPr marL="0" indent="0">
              <a:lnSpc>
                <a:spcPct val="105000"/>
              </a:lnSpc>
              <a:buNone/>
            </a:pPr>
            <a:endParaRPr lang="en-US" sz="1600" b="1" dirty="0">
              <a:solidFill>
                <a:srgbClr val="1C1C1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Sequential, isolated signals</a:t>
            </a:r>
            <a:r>
              <a:rPr lang="en-US" sz="16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real cues arrive clustered and at uneven intervals.</a:t>
            </a:r>
            <a:endParaRPr lang="en-US" sz="1600" dirty="0"/>
          </a:p>
          <a:p>
            <a:pPr marL="0" indent="0">
              <a:lnSpc>
                <a:spcPct val="105000"/>
              </a:lnSpc>
              <a:buNone/>
            </a:pPr>
            <a:endParaRPr lang="en-US" sz="1600" b="1" dirty="0">
              <a:solidFill>
                <a:srgbClr val="99000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Next:</a:t>
            </a:r>
            <a:r>
              <a:rPr lang="en-US" sz="16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test trained professionals, correlated signals, and richer operational context.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053328"/>
            <a:ext cx="12191695" cy="804672"/>
          </a:xfrm>
          <a:prstGeom prst="rect">
            <a:avLst/>
          </a:prstGeom>
          <a:solidFill>
            <a:srgbClr val="A4050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/tmp/assets/usc_wordmark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032" y="6227064"/>
            <a:ext cx="2141034" cy="457200"/>
          </a:xfrm>
          <a:prstGeom prst="rect">
            <a:avLst/>
          </a:prstGeom>
        </p:spPr>
      </p:pic>
      <p:pic>
        <p:nvPicPr>
          <p:cNvPr id="4" name="Image 1" descr="/tmp/assets/usc_seal_whit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29965" y="6153912"/>
            <a:ext cx="587411" cy="603504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0637215" y="6053328"/>
            <a:ext cx="8229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100" dirty="0"/>
          </a:p>
        </p:txBody>
      </p:sp>
      <p:pic>
        <p:nvPicPr>
          <p:cNvPr id="6" name="Image 2" descr="/tmp/assets/usc_seal_white.png"/>
          <p:cNvPicPr>
            <a:picLocks noChangeAspect="1"/>
          </p:cNvPicPr>
          <p:nvPr/>
        </p:nvPicPr>
        <p:blipFill>
          <a:blip r:embed="rId4">
            <a:alphaModFix amt="18000"/>
          </a:blip>
          <a:stretch>
            <a:fillRect/>
          </a:stretch>
        </p:blipFill>
        <p:spPr>
          <a:xfrm>
            <a:off x="8869680" y="1234440"/>
            <a:ext cx="2492045" cy="2560320"/>
          </a:xfrm>
          <a:prstGeom prst="rect">
            <a:avLst/>
          </a:prstGeom>
        </p:spPr>
      </p:pic>
      <p:sp>
        <p:nvSpPr>
          <p:cNvPr id="7" name="Text 2"/>
          <p:cNvSpPr/>
          <p:nvPr/>
        </p:nvSpPr>
        <p:spPr>
          <a:xfrm>
            <a:off x="640080" y="12344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FFC4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</a:t>
            </a:r>
            <a:endParaRPr lang="en-US" sz="1400" dirty="0"/>
          </a:p>
        </p:txBody>
      </p:sp>
      <p:sp>
        <p:nvSpPr>
          <p:cNvPr id="8" name="Text 3"/>
          <p:cNvSpPr/>
          <p:nvPr/>
        </p:nvSpPr>
        <p:spPr>
          <a:xfrm>
            <a:off x="640080" y="1572768"/>
            <a:ext cx="8229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Bias from how evidence is gathered, not whether it is seen</a:t>
            </a:r>
            <a:endParaRPr lang="en-US" sz="2800" dirty="0"/>
          </a:p>
        </p:txBody>
      </p:sp>
      <p:sp>
        <p:nvSpPr>
          <p:cNvPr id="9" name="Text 4"/>
          <p:cNvSpPr/>
          <p:nvPr/>
        </p:nvSpPr>
        <p:spPr>
          <a:xfrm>
            <a:off x="640080" y="2734056"/>
            <a:ext cx="7863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7000"/>
              </a:lnSpc>
              <a:spcAft>
                <a:spcPts val="1000"/>
              </a:spcAft>
              <a:buNone/>
            </a:pPr>
            <a:r>
              <a:rPr lang="en-US" dirty="0">
                <a:solidFill>
                  <a:srgbClr val="F2D9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two samples, participants collected on average 3 of 8 signals, under-weighted base rates, and let confidence outrun accuracy,  terminating the search early and anchoring on normal conditions.</a:t>
            </a:r>
            <a:endParaRPr lang="en-US" dirty="0"/>
          </a:p>
          <a:p>
            <a:pPr marL="0" indent="0">
              <a:lnSpc>
                <a:spcPct val="107000"/>
              </a:lnSpc>
              <a:buNone/>
            </a:pPr>
            <a:r>
              <a:rPr lang="en-US" dirty="0">
                <a:solidFill>
                  <a:srgbClr val="F2D9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dynamics can delay escalation in real emergency response, and should inform operator training and decision support for first responders.</a:t>
            </a:r>
            <a:endParaRPr lang="en-US" dirty="0"/>
          </a:p>
        </p:txBody>
      </p:sp>
      <p:sp>
        <p:nvSpPr>
          <p:cNvPr id="10" name="Text 5"/>
          <p:cNvSpPr/>
          <p:nvPr/>
        </p:nvSpPr>
        <p:spPr>
          <a:xfrm>
            <a:off x="640080" y="507492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Kevin Kapadia</a:t>
            </a:r>
            <a:r>
              <a:rPr lang="en-US" sz="1400" dirty="0">
                <a:solidFill>
                  <a:srgbClr val="F2D9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·   kevinkap@usc.edu   ·   University of Southern California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A4050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053328"/>
            <a:ext cx="12191695" cy="804672"/>
          </a:xfrm>
          <a:prstGeom prst="rect">
            <a:avLst/>
          </a:prstGeom>
          <a:solidFill>
            <a:srgbClr val="A4050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0" descr="/tmp/assets/usc_wordmark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032" y="6227064"/>
            <a:ext cx="2141034" cy="457200"/>
          </a:xfrm>
          <a:prstGeom prst="rect">
            <a:avLst/>
          </a:prstGeom>
        </p:spPr>
      </p:pic>
      <p:pic>
        <p:nvPicPr>
          <p:cNvPr id="5" name="Image 1" descr="/tmp/assets/usc_seal_whit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29965" y="6153912"/>
            <a:ext cx="587411" cy="603504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0637215" y="6053328"/>
            <a:ext cx="8229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7" name="Text 3"/>
          <p:cNvSpPr/>
          <p:nvPr/>
        </p:nvSpPr>
        <p:spPr>
          <a:xfrm>
            <a:off x="502920" y="310896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MOTIVATION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502920" y="566928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C1C1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When warning signals are read as “normal”</a:t>
            </a:r>
            <a:endParaRPr lang="en-US" sz="3000" dirty="0"/>
          </a:p>
        </p:txBody>
      </p:sp>
      <p:sp>
        <p:nvSpPr>
          <p:cNvPr id="9" name="Text 5"/>
          <p:cNvSpPr/>
          <p:nvPr/>
        </p:nvSpPr>
        <p:spPr>
          <a:xfrm>
            <a:off x="502920" y="1600200"/>
            <a:ext cx="594360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6000"/>
              </a:lnSpc>
              <a:spcAft>
                <a:spcPts val="1000"/>
              </a:spcAft>
              <a:buNone/>
            </a:pPr>
            <a:r>
              <a:rPr lang="en-US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Emergency-response failures rarely come from missing information.</a:t>
            </a:r>
            <a:endParaRPr lang="en-US" dirty="0"/>
          </a:p>
          <a:p>
            <a:pPr marL="0" indent="0">
              <a:lnSpc>
                <a:spcPct val="106000"/>
              </a:lnSpc>
              <a:spcAft>
                <a:spcPts val="1000"/>
              </a:spcAft>
              <a:buNone/>
            </a:pPr>
            <a:r>
              <a:rPr lang="en-US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come from how ambiguous warning signals are interpreted in the moments before a crisis is confirmed.</a:t>
            </a:r>
            <a:endParaRPr lang="en-US" dirty="0"/>
          </a:p>
          <a:p>
            <a:pPr marL="0" indent="0">
              <a:lnSpc>
                <a:spcPct val="106000"/>
              </a:lnSpc>
              <a:buNone/>
            </a:pPr>
            <a:r>
              <a:rPr lang="en-US" b="1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Normalcy bias</a:t>
            </a:r>
            <a:r>
              <a:rPr lang="en-US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is the systematic tendency to read weak or atypical signals as consistent with normal, non-threatening conditions, delaying protective action.</a:t>
            </a:r>
            <a:endParaRPr lang="en-US" dirty="0"/>
          </a:p>
        </p:txBody>
      </p:sp>
      <p:sp>
        <p:nvSpPr>
          <p:cNvPr id="10" name="Text 6"/>
          <p:cNvSpPr/>
          <p:nvPr/>
        </p:nvSpPr>
        <p:spPr>
          <a:xfrm>
            <a:off x="502920" y="4382287"/>
            <a:ext cx="5943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i="1" dirty="0">
                <a:solidFill>
                  <a:srgbClr val="990000"/>
                </a:solidFill>
                <a:latin typeface="Cambria" pitchFamily="34" charset="0"/>
              </a:rPr>
              <a:t>Normalcy bias not indifference. It is a distortion in how evidence is reviewed in real time</a:t>
            </a:r>
            <a:endParaRPr lang="en-US" dirty="0"/>
          </a:p>
        </p:txBody>
      </p:sp>
      <p:sp>
        <p:nvSpPr>
          <p:cNvPr id="11" name="Shape 7"/>
          <p:cNvSpPr/>
          <p:nvPr/>
        </p:nvSpPr>
        <p:spPr>
          <a:xfrm>
            <a:off x="6812280" y="1600200"/>
            <a:ext cx="4846320" cy="4114800"/>
          </a:xfrm>
          <a:prstGeom prst="roundRect">
            <a:avLst>
              <a:gd name="adj" fmla="val 1778"/>
            </a:avLst>
          </a:prstGeom>
          <a:solidFill>
            <a:srgbClr val="F4F2F0"/>
          </a:solidFill>
          <a:ln w="12700">
            <a:solidFill>
              <a:srgbClr val="E3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7132320" y="1856232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DOCUMENTED ACROSS RISK DOMAINS</a:t>
            </a:r>
            <a:endParaRPr lang="en-US" sz="1200" dirty="0"/>
          </a:p>
        </p:txBody>
      </p:sp>
      <p:sp>
        <p:nvSpPr>
          <p:cNvPr id="13" name="Shape 9"/>
          <p:cNvSpPr/>
          <p:nvPr/>
        </p:nvSpPr>
        <p:spPr>
          <a:xfrm>
            <a:off x="7159752" y="2368296"/>
            <a:ext cx="603504" cy="603504"/>
          </a:xfrm>
          <a:prstGeom prst="ellipse">
            <a:avLst/>
          </a:prstGeom>
          <a:solidFill>
            <a:srgbClr val="FFFFFF"/>
          </a:solidFill>
          <a:ln w="12700">
            <a:solidFill>
              <a:srgbClr val="E3DE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06056" y="2514600"/>
            <a:ext cx="310896" cy="310896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7955280" y="2313432"/>
            <a:ext cx="3474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disasters</a:t>
            </a:r>
            <a:endParaRPr lang="en-US" sz="1500" dirty="0"/>
          </a:p>
        </p:txBody>
      </p:sp>
      <p:sp>
        <p:nvSpPr>
          <p:cNvPr id="16" name="Text 11"/>
          <p:cNvSpPr/>
          <p:nvPr/>
        </p:nvSpPr>
        <p:spPr>
          <a:xfrm>
            <a:off x="7955280" y="2624328"/>
            <a:ext cx="3429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Evacuation delayed despite credible early warnings</a:t>
            </a:r>
            <a:endParaRPr lang="en-US" sz="1250" dirty="0"/>
          </a:p>
        </p:txBody>
      </p:sp>
      <p:sp>
        <p:nvSpPr>
          <p:cNvPr id="17" name="Shape 12"/>
          <p:cNvSpPr/>
          <p:nvPr/>
        </p:nvSpPr>
        <p:spPr>
          <a:xfrm>
            <a:off x="7159752" y="3429000"/>
            <a:ext cx="603504" cy="603504"/>
          </a:xfrm>
          <a:prstGeom prst="ellipse">
            <a:avLst/>
          </a:prstGeom>
          <a:solidFill>
            <a:srgbClr val="FFFFFF"/>
          </a:solidFill>
          <a:ln w="12700">
            <a:solidFill>
              <a:srgbClr val="E3DE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06056" y="3575304"/>
            <a:ext cx="310896" cy="310896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7955280" y="3374136"/>
            <a:ext cx="3474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Emergency response</a:t>
            </a:r>
            <a:endParaRPr lang="en-US" sz="1500" dirty="0"/>
          </a:p>
        </p:txBody>
      </p:sp>
      <p:sp>
        <p:nvSpPr>
          <p:cNvPr id="20" name="Text 14"/>
          <p:cNvSpPr/>
          <p:nvPr/>
        </p:nvSpPr>
        <p:spPr>
          <a:xfrm>
            <a:off x="7955280" y="3685032"/>
            <a:ext cx="3429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Prolonged information-gathering when speed mattered</a:t>
            </a:r>
            <a:endParaRPr lang="en-US" sz="1250" dirty="0"/>
          </a:p>
        </p:txBody>
      </p:sp>
      <p:sp>
        <p:nvSpPr>
          <p:cNvPr id="21" name="Shape 15"/>
          <p:cNvSpPr/>
          <p:nvPr/>
        </p:nvSpPr>
        <p:spPr>
          <a:xfrm>
            <a:off x="7159752" y="4489704"/>
            <a:ext cx="603504" cy="603504"/>
          </a:xfrm>
          <a:prstGeom prst="ellipse">
            <a:avLst/>
          </a:prstGeom>
          <a:solidFill>
            <a:srgbClr val="FFFFFF"/>
          </a:solidFill>
          <a:ln w="12700">
            <a:solidFill>
              <a:srgbClr val="E3DE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06056" y="4636008"/>
            <a:ext cx="310896" cy="310896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7955280" y="4434840"/>
            <a:ext cx="3474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Defense &amp; security</a:t>
            </a:r>
            <a:endParaRPr lang="en-US" sz="1500" dirty="0"/>
          </a:p>
        </p:txBody>
      </p:sp>
      <p:sp>
        <p:nvSpPr>
          <p:cNvPr id="24" name="Text 17"/>
          <p:cNvSpPr/>
          <p:nvPr/>
        </p:nvSpPr>
        <p:spPr>
          <a:xfrm>
            <a:off x="7955280" y="4745736"/>
            <a:ext cx="3429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Anomalous signals discounted against expectations</a:t>
            </a:r>
            <a:endParaRPr lang="en-US" sz="12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A4050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053328"/>
            <a:ext cx="12191695" cy="804672"/>
          </a:xfrm>
          <a:prstGeom prst="rect">
            <a:avLst/>
          </a:prstGeom>
          <a:solidFill>
            <a:srgbClr val="A4050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0" descr="/tmp/assets/usc_wordmark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032" y="6227064"/>
            <a:ext cx="2141034" cy="457200"/>
          </a:xfrm>
          <a:prstGeom prst="rect">
            <a:avLst/>
          </a:prstGeom>
        </p:spPr>
      </p:pic>
      <p:pic>
        <p:nvPicPr>
          <p:cNvPr id="5" name="Image 1" descr="/tmp/assets/usc_seal_whit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29965" y="6153912"/>
            <a:ext cx="587411" cy="603504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0637215" y="6053328"/>
            <a:ext cx="8229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/>
          <p:nvPr/>
        </p:nvSpPr>
        <p:spPr>
          <a:xfrm>
            <a:off x="502920" y="310896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THEORETICAL FRAMEWORK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502920" y="566928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C1C1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three-way signal detection model</a:t>
            </a:r>
            <a:endParaRPr lang="en-US" sz="3000" dirty="0"/>
          </a:p>
        </p:txBody>
      </p:sp>
      <p:sp>
        <p:nvSpPr>
          <p:cNvPr id="9" name="Text 5"/>
          <p:cNvSpPr/>
          <p:nvPr/>
        </p:nvSpPr>
        <p:spPr>
          <a:xfrm>
            <a:off x="502920" y="1554480"/>
            <a:ext cx="5212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Signal Detection Theory</a:t>
            </a:r>
            <a:r>
              <a:rPr lang="en-US" sz="16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treats each cue as a noisy signal arising from either a distress or a benign state.</a:t>
            </a:r>
            <a:endParaRPr lang="en-US" sz="1600" dirty="0"/>
          </a:p>
        </p:txBody>
      </p:sp>
      <p:sp>
        <p:nvSpPr>
          <p:cNvPr id="10" name="Shape 6"/>
          <p:cNvSpPr/>
          <p:nvPr/>
        </p:nvSpPr>
        <p:spPr>
          <a:xfrm>
            <a:off x="502920" y="2395728"/>
            <a:ext cx="384048" cy="384048"/>
          </a:xfrm>
          <a:prstGeom prst="ellipse">
            <a:avLst/>
          </a:prstGeom>
          <a:solidFill>
            <a:srgbClr val="99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7"/>
          <p:cNvSpPr/>
          <p:nvPr/>
        </p:nvSpPr>
        <p:spPr>
          <a:xfrm>
            <a:off x="502920" y="239572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700" dirty="0"/>
          </a:p>
        </p:txBody>
      </p:sp>
      <p:sp>
        <p:nvSpPr>
          <p:cNvPr id="12" name="Text 8"/>
          <p:cNvSpPr/>
          <p:nvPr/>
        </p:nvSpPr>
        <p:spPr>
          <a:xfrm>
            <a:off x="1024128" y="2359152"/>
            <a:ext cx="4754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Diagnosticity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1024128" y="2651760"/>
            <a:ext cx="4800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signal’s likelihood ratio sets how much it moves the odds of distress</a:t>
            </a:r>
            <a:r>
              <a:rPr lang="en-US" sz="13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502920" y="3474720"/>
            <a:ext cx="384048" cy="384048"/>
          </a:xfrm>
          <a:prstGeom prst="ellipse">
            <a:avLst/>
          </a:prstGeom>
          <a:solidFill>
            <a:srgbClr val="99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502920" y="34747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700" dirty="0"/>
          </a:p>
        </p:txBody>
      </p:sp>
      <p:sp>
        <p:nvSpPr>
          <p:cNvPr id="16" name="Text 12"/>
          <p:cNvSpPr/>
          <p:nvPr/>
        </p:nvSpPr>
        <p:spPr>
          <a:xfrm>
            <a:off x="1024128" y="3438144"/>
            <a:ext cx="4754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thresholds</a:t>
            </a:r>
            <a:endParaRPr lang="en-US" sz="1500" dirty="0"/>
          </a:p>
        </p:txBody>
      </p:sp>
      <p:sp>
        <p:nvSpPr>
          <p:cNvPr id="17" name="Text 13"/>
          <p:cNvSpPr/>
          <p:nvPr/>
        </p:nvSpPr>
        <p:spPr>
          <a:xfrm>
            <a:off x="1024128" y="3730752"/>
            <a:ext cx="4800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Coast Guard watch-standers monitor until evidence crosses a launch or a stand-down threshold.</a:t>
            </a:r>
            <a:endParaRPr lang="en-US" sz="1600" dirty="0"/>
          </a:p>
        </p:txBody>
      </p:sp>
      <p:sp>
        <p:nvSpPr>
          <p:cNvPr id="18" name="Shape 14"/>
          <p:cNvSpPr/>
          <p:nvPr/>
        </p:nvSpPr>
        <p:spPr>
          <a:xfrm>
            <a:off x="502920" y="4553712"/>
            <a:ext cx="384048" cy="384048"/>
          </a:xfrm>
          <a:prstGeom prst="ellipse">
            <a:avLst/>
          </a:prstGeom>
          <a:solidFill>
            <a:srgbClr val="99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502920" y="45537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700" dirty="0"/>
          </a:p>
        </p:txBody>
      </p:sp>
      <p:sp>
        <p:nvSpPr>
          <p:cNvPr id="20" name="Text 16"/>
          <p:cNvSpPr/>
          <p:nvPr/>
        </p:nvSpPr>
        <p:spPr>
          <a:xfrm>
            <a:off x="1024128" y="4517136"/>
            <a:ext cx="4754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Normative anchors</a:t>
            </a:r>
            <a:endParaRPr lang="en-US" sz="1500" dirty="0"/>
          </a:p>
        </p:txBody>
      </p:sp>
      <p:sp>
        <p:nvSpPr>
          <p:cNvPr id="21" name="Text 17"/>
          <p:cNvSpPr/>
          <p:nvPr/>
        </p:nvSpPr>
        <p:spPr>
          <a:xfrm>
            <a:off x="1024128" y="4809744"/>
            <a:ext cx="4800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Optimal thresholds depend on the base rate of distress and the relative cost of false negatives vs. false positives.</a:t>
            </a:r>
            <a:endParaRPr lang="en-US" sz="1600" dirty="0"/>
          </a:p>
        </p:txBody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500" y="2560320"/>
            <a:ext cx="640080" cy="640080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6126480" y="5120640"/>
            <a:ext cx="5532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drop in paper Figure 1</a:t>
            </a:r>
            <a:endParaRPr lang="en-US" sz="11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1DE84D0E-155F-2556-C1B9-5A84DEF757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12994" y="1541632"/>
            <a:ext cx="5483350" cy="398134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A4050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053328"/>
            <a:ext cx="12191695" cy="804672"/>
          </a:xfrm>
          <a:prstGeom prst="rect">
            <a:avLst/>
          </a:prstGeom>
          <a:solidFill>
            <a:srgbClr val="A4050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0" descr="/tmp/assets/usc_wordmark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032" y="6227064"/>
            <a:ext cx="2141034" cy="457200"/>
          </a:xfrm>
          <a:prstGeom prst="rect">
            <a:avLst/>
          </a:prstGeom>
        </p:spPr>
      </p:pic>
      <p:pic>
        <p:nvPicPr>
          <p:cNvPr id="5" name="Image 1" descr="/tmp/assets/usc_seal_whit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29965" y="6153912"/>
            <a:ext cx="587411" cy="603504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0637215" y="6053328"/>
            <a:ext cx="8229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/>
          <p:nvPr/>
        </p:nvSpPr>
        <p:spPr>
          <a:xfrm>
            <a:off x="502920" y="310896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THEORETICAL FRAMEWORK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502920" y="566928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C1C1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Where normalcy bias enters the model</a:t>
            </a:r>
            <a:endParaRPr lang="en-US" sz="3000" dirty="0"/>
          </a:p>
        </p:txBody>
      </p:sp>
      <p:sp>
        <p:nvSpPr>
          <p:cNvPr id="9" name="Text 5"/>
          <p:cNvSpPr/>
          <p:nvPr/>
        </p:nvSpPr>
        <p:spPr>
          <a:xfrm>
            <a:off x="502920" y="1536192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Within 3-way SDT, bias takes three forms,  each pushing toward inaction:</a:t>
            </a:r>
            <a:endParaRPr lang="en-US" sz="1550" dirty="0"/>
          </a:p>
        </p:txBody>
      </p:sp>
      <p:sp>
        <p:nvSpPr>
          <p:cNvPr id="10" name="Shape 6"/>
          <p:cNvSpPr/>
          <p:nvPr/>
        </p:nvSpPr>
        <p:spPr>
          <a:xfrm>
            <a:off x="502920" y="2057400"/>
            <a:ext cx="3611880" cy="2743200"/>
          </a:xfrm>
          <a:prstGeom prst="roundRect">
            <a:avLst>
              <a:gd name="adj" fmla="val 2333"/>
            </a:avLst>
          </a:prstGeom>
          <a:solidFill>
            <a:srgbClr val="FFFFFF"/>
          </a:solidFill>
          <a:ln w="12700">
            <a:solidFill>
              <a:srgbClr val="E3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795528" y="2350008"/>
            <a:ext cx="713232" cy="713232"/>
          </a:xfrm>
          <a:prstGeom prst="ellipse">
            <a:avLst/>
          </a:prstGeom>
          <a:solidFill>
            <a:srgbClr val="F4F2F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8408" y="2532888"/>
            <a:ext cx="347472" cy="347472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795528" y="3172968"/>
            <a:ext cx="30266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Misread signals</a:t>
            </a:r>
            <a:endParaRPr lang="en-US" sz="1600" dirty="0"/>
          </a:p>
        </p:txBody>
      </p:sp>
      <p:sp>
        <p:nvSpPr>
          <p:cNvPr id="14" name="Text 9"/>
          <p:cNvSpPr/>
          <p:nvPr/>
        </p:nvSpPr>
        <p:spPr>
          <a:xfrm>
            <a:off x="795528" y="3630168"/>
            <a:ext cx="3026664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4000"/>
              </a:lnSpc>
              <a:buNone/>
            </a:pPr>
            <a:r>
              <a:rPr lang="en-US" sz="16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Diagnostic cues are diluted or discounted; nondiagnostic cues are over-weighted as if they cancel evidence.</a:t>
            </a:r>
            <a:endParaRPr lang="en-US" sz="1600" dirty="0"/>
          </a:p>
        </p:txBody>
      </p:sp>
      <p:sp>
        <p:nvSpPr>
          <p:cNvPr id="15" name="Shape 10"/>
          <p:cNvSpPr/>
          <p:nvPr/>
        </p:nvSpPr>
        <p:spPr>
          <a:xfrm>
            <a:off x="4370832" y="2057400"/>
            <a:ext cx="3611880" cy="2743200"/>
          </a:xfrm>
          <a:prstGeom prst="roundRect">
            <a:avLst>
              <a:gd name="adj" fmla="val 2333"/>
            </a:avLst>
          </a:prstGeom>
          <a:solidFill>
            <a:srgbClr val="FFFFFF"/>
          </a:solidFill>
          <a:ln w="12700">
            <a:solidFill>
              <a:srgbClr val="E3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1"/>
          <p:cNvSpPr/>
          <p:nvPr/>
        </p:nvSpPr>
        <p:spPr>
          <a:xfrm>
            <a:off x="4663440" y="2350008"/>
            <a:ext cx="713232" cy="713232"/>
          </a:xfrm>
          <a:prstGeom prst="ellipse">
            <a:avLst/>
          </a:prstGeom>
          <a:solidFill>
            <a:srgbClr val="F4F2F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6320" y="2532888"/>
            <a:ext cx="347472" cy="347472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4663440" y="3172968"/>
            <a:ext cx="30266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threshold too high</a:t>
            </a:r>
            <a:endParaRPr lang="en-US" sz="1600" dirty="0"/>
          </a:p>
        </p:txBody>
      </p:sp>
      <p:sp>
        <p:nvSpPr>
          <p:cNvPr id="19" name="Text 13"/>
          <p:cNvSpPr/>
          <p:nvPr/>
        </p:nvSpPr>
        <p:spPr>
          <a:xfrm>
            <a:off x="4663440" y="3630168"/>
            <a:ext cx="3026664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4000"/>
              </a:lnSpc>
              <a:buNone/>
            </a:pPr>
            <a:r>
              <a:rPr lang="en-US" sz="16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Neglecting a high base rate or steep false-negative cost demands stronger evidence than warranted to launch.</a:t>
            </a:r>
            <a:endParaRPr lang="en-US" sz="1600" dirty="0"/>
          </a:p>
        </p:txBody>
      </p:sp>
      <p:sp>
        <p:nvSpPr>
          <p:cNvPr id="20" name="Shape 14"/>
          <p:cNvSpPr/>
          <p:nvPr/>
        </p:nvSpPr>
        <p:spPr>
          <a:xfrm>
            <a:off x="8238744" y="2057400"/>
            <a:ext cx="3611880" cy="2743200"/>
          </a:xfrm>
          <a:prstGeom prst="roundRect">
            <a:avLst>
              <a:gd name="adj" fmla="val 2333"/>
            </a:avLst>
          </a:prstGeom>
          <a:solidFill>
            <a:srgbClr val="FFFFFF"/>
          </a:solidFill>
          <a:ln w="12700">
            <a:solidFill>
              <a:srgbClr val="E3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5"/>
          <p:cNvSpPr/>
          <p:nvPr/>
        </p:nvSpPr>
        <p:spPr>
          <a:xfrm>
            <a:off x="8531352" y="2350008"/>
            <a:ext cx="713232" cy="713232"/>
          </a:xfrm>
          <a:prstGeom prst="ellipse">
            <a:avLst/>
          </a:prstGeom>
          <a:solidFill>
            <a:srgbClr val="F4F2F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14232" y="2532888"/>
            <a:ext cx="347472" cy="347472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8531352" y="3172968"/>
            <a:ext cx="30266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Stand-down too soon</a:t>
            </a:r>
            <a:endParaRPr lang="en-US" sz="1600" dirty="0"/>
          </a:p>
        </p:txBody>
      </p:sp>
      <p:sp>
        <p:nvSpPr>
          <p:cNvPr id="24" name="Text 17"/>
          <p:cNvSpPr/>
          <p:nvPr/>
        </p:nvSpPr>
        <p:spPr>
          <a:xfrm>
            <a:off x="8531352" y="3630168"/>
            <a:ext cx="3026664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4000"/>
              </a:lnSpc>
              <a:buNone/>
            </a:pPr>
            <a:r>
              <a:rPr lang="en-US" sz="16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Setting stand-down too close to launch narrows the monitoring window, ending the search prematurely.</a:t>
            </a:r>
            <a:endParaRPr lang="en-US" sz="1600" dirty="0"/>
          </a:p>
        </p:txBody>
      </p:sp>
      <p:sp>
        <p:nvSpPr>
          <p:cNvPr id="25" name="Text 18"/>
          <p:cNvSpPr/>
          <p:nvPr/>
        </p:nvSpPr>
        <p:spPr>
          <a:xfrm>
            <a:off x="502920" y="5029200"/>
            <a:ext cx="11155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Contributing mechanisms:  </a:t>
            </a:r>
            <a:r>
              <a:rPr lang="en-US" sz="16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base-rate neglect  ·  conservatism in updating  ·  averaging of nondiagnostic cues  ·  anchoring &amp; recency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A4050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053328"/>
            <a:ext cx="12191695" cy="804672"/>
          </a:xfrm>
          <a:prstGeom prst="rect">
            <a:avLst/>
          </a:prstGeom>
          <a:solidFill>
            <a:srgbClr val="A4050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0" descr="/tmp/assets/usc_wordmark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032" y="6227064"/>
            <a:ext cx="2141034" cy="457200"/>
          </a:xfrm>
          <a:prstGeom prst="rect">
            <a:avLst/>
          </a:prstGeom>
        </p:spPr>
      </p:pic>
      <p:pic>
        <p:nvPicPr>
          <p:cNvPr id="5" name="Image 1" descr="/tmp/assets/usc_seal_whit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29965" y="6153912"/>
            <a:ext cx="587411" cy="603504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0637215" y="6053328"/>
            <a:ext cx="8229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/>
          <p:nvPr/>
        </p:nvSpPr>
        <p:spPr>
          <a:xfrm>
            <a:off x="502920" y="310896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502920" y="566928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C1C1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search-and-rescue decision task</a:t>
            </a:r>
            <a:endParaRPr lang="en-US" sz="3000" dirty="0"/>
          </a:p>
        </p:txBody>
      </p:sp>
      <p:sp>
        <p:nvSpPr>
          <p:cNvPr id="9" name="Shape 5"/>
          <p:cNvSpPr/>
          <p:nvPr/>
        </p:nvSpPr>
        <p:spPr>
          <a:xfrm>
            <a:off x="502920" y="1431036"/>
            <a:ext cx="731520" cy="731520"/>
          </a:xfrm>
          <a:prstGeom prst="ellipse">
            <a:avLst/>
          </a:prstGeom>
          <a:solidFill>
            <a:srgbClr val="99000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512" y="1595628"/>
            <a:ext cx="402336" cy="402336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371600" y="1458468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Role-play a Coast Guard officer</a:t>
            </a:r>
            <a:endParaRPr lang="en-US" sz="1650" dirty="0"/>
          </a:p>
        </p:txBody>
      </p:sp>
      <p:sp>
        <p:nvSpPr>
          <p:cNvPr id="12" name="Text 7"/>
          <p:cNvSpPr/>
          <p:nvPr/>
        </p:nvSpPr>
        <p:spPr>
          <a:xfrm>
            <a:off x="1371600" y="1860804"/>
            <a:ext cx="4663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Deciding whether to launch a SAR mission after a hurricane in South Florida, with resources already stretched thin.</a:t>
            </a:r>
            <a:endParaRPr lang="en-US" sz="1600" dirty="0"/>
          </a:p>
        </p:txBody>
      </p:sp>
      <p:sp>
        <p:nvSpPr>
          <p:cNvPr id="13" name="Shape 8"/>
          <p:cNvSpPr/>
          <p:nvPr/>
        </p:nvSpPr>
        <p:spPr>
          <a:xfrm>
            <a:off x="548640" y="2926080"/>
            <a:ext cx="384048" cy="384048"/>
          </a:xfrm>
          <a:prstGeom prst="ellipse">
            <a:avLst/>
          </a:prstGeom>
          <a:solidFill>
            <a:srgbClr val="99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9"/>
          <p:cNvSpPr/>
          <p:nvPr/>
        </p:nvSpPr>
        <p:spPr>
          <a:xfrm>
            <a:off x="548640" y="29260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700" dirty="0"/>
          </a:p>
        </p:txBody>
      </p:sp>
      <p:sp>
        <p:nvSpPr>
          <p:cNvPr id="15" name="Text 10"/>
          <p:cNvSpPr/>
          <p:nvPr/>
        </p:nvSpPr>
        <p:spPr>
          <a:xfrm>
            <a:off x="1097280" y="2898648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Receive a signal</a:t>
            </a:r>
            <a:endParaRPr lang="en-US" sz="1600" dirty="0"/>
          </a:p>
        </p:txBody>
      </p:sp>
      <p:sp>
        <p:nvSpPr>
          <p:cNvPr id="16" name="Text 11"/>
          <p:cNvSpPr/>
          <p:nvPr/>
        </p:nvSpPr>
        <p:spPr>
          <a:xfrm>
            <a:off x="1097280" y="3172968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warning signal arrives from a junior officer.</a:t>
            </a:r>
            <a:endParaRPr lang="en-US" sz="1600" dirty="0"/>
          </a:p>
        </p:txBody>
      </p:sp>
      <p:sp>
        <p:nvSpPr>
          <p:cNvPr id="17" name="Shape 12"/>
          <p:cNvSpPr/>
          <p:nvPr/>
        </p:nvSpPr>
        <p:spPr>
          <a:xfrm>
            <a:off x="548640" y="3639312"/>
            <a:ext cx="384048" cy="384048"/>
          </a:xfrm>
          <a:prstGeom prst="ellipse">
            <a:avLst/>
          </a:prstGeom>
          <a:solidFill>
            <a:srgbClr val="99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3"/>
          <p:cNvSpPr/>
          <p:nvPr/>
        </p:nvSpPr>
        <p:spPr>
          <a:xfrm>
            <a:off x="548640" y="36393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700" dirty="0"/>
          </a:p>
        </p:txBody>
      </p:sp>
      <p:sp>
        <p:nvSpPr>
          <p:cNvPr id="19" name="Text 14"/>
          <p:cNvSpPr/>
          <p:nvPr/>
        </p:nvSpPr>
        <p:spPr>
          <a:xfrm>
            <a:off x="1097280" y="361188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Decide or wait</a:t>
            </a:r>
            <a:endParaRPr lang="en-US" sz="1600" dirty="0"/>
          </a:p>
        </p:txBody>
      </p:sp>
      <p:sp>
        <p:nvSpPr>
          <p:cNvPr id="20" name="Text 15"/>
          <p:cNvSpPr/>
          <p:nvPr/>
        </p:nvSpPr>
        <p:spPr>
          <a:xfrm>
            <a:off x="1097280" y="3886200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Launch, stand down, or request another signal.</a:t>
            </a:r>
            <a:endParaRPr lang="en-US" sz="1600" dirty="0"/>
          </a:p>
        </p:txBody>
      </p:sp>
      <p:sp>
        <p:nvSpPr>
          <p:cNvPr id="21" name="Shape 16"/>
          <p:cNvSpPr/>
          <p:nvPr/>
        </p:nvSpPr>
        <p:spPr>
          <a:xfrm>
            <a:off x="548640" y="4352544"/>
            <a:ext cx="384048" cy="384048"/>
          </a:xfrm>
          <a:prstGeom prst="ellipse">
            <a:avLst/>
          </a:prstGeom>
          <a:solidFill>
            <a:srgbClr val="99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17"/>
          <p:cNvSpPr/>
          <p:nvPr/>
        </p:nvSpPr>
        <p:spPr>
          <a:xfrm>
            <a:off x="548640" y="435254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700" dirty="0"/>
          </a:p>
        </p:txBody>
      </p:sp>
      <p:sp>
        <p:nvSpPr>
          <p:cNvPr id="23" name="Text 18"/>
          <p:cNvSpPr/>
          <p:nvPr/>
        </p:nvSpPr>
        <p:spPr>
          <a:xfrm>
            <a:off x="1097280" y="4325112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8 signals</a:t>
            </a:r>
            <a:endParaRPr lang="en-US" sz="1600" dirty="0"/>
          </a:p>
        </p:txBody>
      </p:sp>
      <p:sp>
        <p:nvSpPr>
          <p:cNvPr id="24" name="Text 19"/>
          <p:cNvSpPr/>
          <p:nvPr/>
        </p:nvSpPr>
        <p:spPr>
          <a:xfrm>
            <a:off x="1097280" y="4599432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scenario offers a maximum of eight cues.</a:t>
            </a:r>
            <a:endParaRPr lang="en-US" sz="1600" dirty="0"/>
          </a:p>
        </p:txBody>
      </p:sp>
      <p:sp>
        <p:nvSpPr>
          <p:cNvPr id="25" name="Shape 20"/>
          <p:cNvSpPr/>
          <p:nvPr/>
        </p:nvSpPr>
        <p:spPr>
          <a:xfrm>
            <a:off x="548640" y="5065776"/>
            <a:ext cx="384048" cy="384048"/>
          </a:xfrm>
          <a:prstGeom prst="ellipse">
            <a:avLst/>
          </a:prstGeom>
          <a:solidFill>
            <a:srgbClr val="99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1"/>
          <p:cNvSpPr/>
          <p:nvPr/>
        </p:nvSpPr>
        <p:spPr>
          <a:xfrm>
            <a:off x="548640" y="506577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700" dirty="0"/>
          </a:p>
        </p:txBody>
      </p:sp>
      <p:sp>
        <p:nvSpPr>
          <p:cNvPr id="27" name="Text 22"/>
          <p:cNvSpPr/>
          <p:nvPr/>
        </p:nvSpPr>
        <p:spPr>
          <a:xfrm>
            <a:off x="1097280" y="5038344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 the call</a:t>
            </a:r>
            <a:endParaRPr lang="en-US" sz="1600" dirty="0"/>
          </a:p>
        </p:txBody>
      </p:sp>
      <p:sp>
        <p:nvSpPr>
          <p:cNvPr id="28" name="Text 23"/>
          <p:cNvSpPr/>
          <p:nvPr/>
        </p:nvSpPr>
        <p:spPr>
          <a:xfrm>
            <a:off x="1097280" y="5312664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confidence and posterior probability of distress.</a:t>
            </a:r>
            <a:endParaRPr lang="en-US" sz="1600" dirty="0"/>
          </a:p>
        </p:txBody>
      </p:sp>
      <p:sp>
        <p:nvSpPr>
          <p:cNvPr id="29" name="Shape 24"/>
          <p:cNvSpPr/>
          <p:nvPr/>
        </p:nvSpPr>
        <p:spPr>
          <a:xfrm>
            <a:off x="6583680" y="1600200"/>
            <a:ext cx="5074920" cy="4069080"/>
          </a:xfrm>
          <a:prstGeom prst="roundRect">
            <a:avLst>
              <a:gd name="adj" fmla="val 1573"/>
            </a:avLst>
          </a:prstGeom>
          <a:solidFill>
            <a:srgbClr val="F4F2F0"/>
          </a:solidFill>
          <a:ln w="12700">
            <a:solidFill>
              <a:srgbClr val="E3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Text 25"/>
          <p:cNvSpPr/>
          <p:nvPr/>
        </p:nvSpPr>
        <p:spPr>
          <a:xfrm>
            <a:off x="6903720" y="1856232"/>
            <a:ext cx="443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SIGNAL STRUCTURE</a:t>
            </a:r>
            <a:endParaRPr lang="en-US" sz="1200" dirty="0"/>
          </a:p>
        </p:txBody>
      </p:sp>
      <p:sp>
        <p:nvSpPr>
          <p:cNvPr id="31" name="Text 26"/>
          <p:cNvSpPr/>
          <p:nvPr/>
        </p:nvSpPr>
        <p:spPr>
          <a:xfrm>
            <a:off x="6903720" y="2203704"/>
            <a:ext cx="4434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300"/>
              </a:spcAft>
              <a:buNone/>
            </a:pPr>
            <a:r>
              <a:rPr lang="en-US" sz="160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matched signal pairs</a:t>
            </a:r>
            <a:endParaRPr lang="en-US" sz="1600" dirty="0"/>
          </a:p>
          <a:p>
            <a:pPr marL="0" indent="0">
              <a:buNone/>
            </a:pPr>
            <a:r>
              <a:rPr lang="en-US" sz="14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Debris · Radio · Flare · Radar · Move · Growth · Call · Sheen</a:t>
            </a:r>
            <a:endParaRPr lang="en-US" sz="1400" dirty="0"/>
          </a:p>
        </p:txBody>
      </p:sp>
      <p:sp>
        <p:nvSpPr>
          <p:cNvPr id="32" name="Shape 27"/>
          <p:cNvSpPr/>
          <p:nvPr/>
        </p:nvSpPr>
        <p:spPr>
          <a:xfrm>
            <a:off x="6903720" y="3063240"/>
            <a:ext cx="2103120" cy="914400"/>
          </a:xfrm>
          <a:prstGeom prst="roundRect">
            <a:avLst>
              <a:gd name="adj" fmla="val 5000"/>
            </a:avLst>
          </a:prstGeom>
          <a:solidFill>
            <a:srgbClr val="99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28"/>
          <p:cNvSpPr/>
          <p:nvPr/>
        </p:nvSpPr>
        <p:spPr>
          <a:xfrm>
            <a:off x="6903720" y="3092079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Diagnostic</a:t>
            </a:r>
            <a:endParaRPr lang="en-US" sz="1600" dirty="0"/>
          </a:p>
        </p:txBody>
      </p:sp>
      <p:sp>
        <p:nvSpPr>
          <p:cNvPr id="34" name="Text 29"/>
          <p:cNvSpPr/>
          <p:nvPr/>
        </p:nvSpPr>
        <p:spPr>
          <a:xfrm>
            <a:off x="6903720" y="3465576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2D6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Concerning cue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F2D6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raises distress odds</a:t>
            </a:r>
            <a:endParaRPr lang="en-US" sz="1600" dirty="0"/>
          </a:p>
        </p:txBody>
      </p:sp>
      <p:sp>
        <p:nvSpPr>
          <p:cNvPr id="35" name="Shape 30"/>
          <p:cNvSpPr/>
          <p:nvPr/>
        </p:nvSpPr>
        <p:spPr>
          <a:xfrm>
            <a:off x="9235440" y="3063240"/>
            <a:ext cx="2103120" cy="914400"/>
          </a:xfrm>
          <a:prstGeom prst="roundRect">
            <a:avLst>
              <a:gd name="adj" fmla="val 5000"/>
            </a:avLst>
          </a:prstGeom>
          <a:solidFill>
            <a:srgbClr val="8A8A8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Text 31"/>
          <p:cNvSpPr/>
          <p:nvPr/>
        </p:nvSpPr>
        <p:spPr>
          <a:xfrm>
            <a:off x="9235440" y="3099816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Nondiagnostic</a:t>
            </a:r>
            <a:endParaRPr lang="en-US" sz="1600" dirty="0"/>
          </a:p>
        </p:txBody>
      </p:sp>
      <p:sp>
        <p:nvSpPr>
          <p:cNvPr id="37" name="Text 32"/>
          <p:cNvSpPr/>
          <p:nvPr/>
        </p:nvSpPr>
        <p:spPr>
          <a:xfrm>
            <a:off x="9235440" y="3465576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EDED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context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EDED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added evidence</a:t>
            </a:r>
            <a:endParaRPr lang="en-US" sz="1600" dirty="0"/>
          </a:p>
        </p:txBody>
      </p:sp>
      <p:sp>
        <p:nvSpPr>
          <p:cNvPr id="38" name="Text 33"/>
          <p:cNvSpPr/>
          <p:nvPr/>
        </p:nvSpPr>
        <p:spPr>
          <a:xfrm>
            <a:off x="6895125" y="4640580"/>
            <a:ext cx="4434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Distress scenarios:</a:t>
            </a:r>
            <a:r>
              <a:rPr lang="en-US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80% diagnostic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</a:t>
            </a:r>
            <a:r>
              <a:rPr lang="en-US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Benign scenarios:</a:t>
            </a:r>
            <a:r>
              <a:rPr lang="en-US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80% nondiagnostic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A4050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053328"/>
            <a:ext cx="12191695" cy="804672"/>
          </a:xfrm>
          <a:prstGeom prst="rect">
            <a:avLst/>
          </a:prstGeom>
          <a:solidFill>
            <a:srgbClr val="A4050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0" descr="/tmp/assets/usc_wordmark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032" y="6227064"/>
            <a:ext cx="2141034" cy="457200"/>
          </a:xfrm>
          <a:prstGeom prst="rect">
            <a:avLst/>
          </a:prstGeom>
        </p:spPr>
      </p:pic>
      <p:pic>
        <p:nvPicPr>
          <p:cNvPr id="5" name="Image 1" descr="/tmp/assets/usc_seal_whit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29965" y="6153912"/>
            <a:ext cx="587411" cy="603504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0637215" y="6053328"/>
            <a:ext cx="8229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/>
          <p:nvPr/>
        </p:nvSpPr>
        <p:spPr>
          <a:xfrm>
            <a:off x="502920" y="310896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502920" y="566928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C1C1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3 × 3 between-subjects design</a:t>
            </a:r>
            <a:endParaRPr lang="en-US" sz="3000" dirty="0"/>
          </a:p>
        </p:txBody>
      </p:sp>
      <p:sp>
        <p:nvSpPr>
          <p:cNvPr id="9" name="Text 5"/>
          <p:cNvSpPr/>
          <p:nvPr/>
        </p:nvSpPr>
        <p:spPr>
          <a:xfrm>
            <a:off x="2057400" y="1463040"/>
            <a:ext cx="31821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kern="0" spc="100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RATE OF DISTRESS</a:t>
            </a:r>
            <a:endParaRPr lang="en-US" sz="1150" dirty="0"/>
          </a:p>
        </p:txBody>
      </p:sp>
      <p:sp>
        <p:nvSpPr>
          <p:cNvPr id="10" name="Text 6"/>
          <p:cNvSpPr/>
          <p:nvPr/>
        </p:nvSpPr>
        <p:spPr>
          <a:xfrm>
            <a:off x="2057400" y="1764792"/>
            <a:ext cx="106070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25%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3118104" y="1764792"/>
            <a:ext cx="106070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50%</a:t>
            </a:r>
            <a:endParaRPr lang="en-US" sz="1400" dirty="0"/>
          </a:p>
        </p:txBody>
      </p:sp>
      <p:sp>
        <p:nvSpPr>
          <p:cNvPr id="12" name="Text 8"/>
          <p:cNvSpPr/>
          <p:nvPr/>
        </p:nvSpPr>
        <p:spPr>
          <a:xfrm>
            <a:off x="4178808" y="1764792"/>
            <a:ext cx="106070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75%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 rot="16200000">
            <a:off x="-411480" y="2916936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kern="0" spc="100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SCORING RULE</a:t>
            </a:r>
            <a:endParaRPr lang="en-US" sz="1150" dirty="0"/>
          </a:p>
        </p:txBody>
      </p:sp>
      <p:sp>
        <p:nvSpPr>
          <p:cNvPr id="14" name="Text 10"/>
          <p:cNvSpPr/>
          <p:nvPr/>
        </p:nvSpPr>
        <p:spPr>
          <a:xfrm>
            <a:off x="777240" y="2148840"/>
            <a:ext cx="1143000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5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FN Severe</a:t>
            </a:r>
            <a:endParaRPr lang="en-US" sz="1250" dirty="0"/>
          </a:p>
        </p:txBody>
      </p:sp>
      <p:sp>
        <p:nvSpPr>
          <p:cNvPr id="15" name="Shape 11"/>
          <p:cNvSpPr/>
          <p:nvPr/>
        </p:nvSpPr>
        <p:spPr>
          <a:xfrm>
            <a:off x="2057400" y="2148840"/>
            <a:ext cx="987552" cy="987552"/>
          </a:xfrm>
          <a:prstGeom prst="rect">
            <a:avLst/>
          </a:prstGeom>
          <a:solidFill>
            <a:srgbClr val="F4F2F0"/>
          </a:solidFill>
          <a:ln w="12700">
            <a:solidFill>
              <a:srgbClr val="E3DE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3118104" y="2148840"/>
            <a:ext cx="987552" cy="987552"/>
          </a:xfrm>
          <a:prstGeom prst="rect">
            <a:avLst/>
          </a:prstGeom>
          <a:solidFill>
            <a:srgbClr val="F4F2F0"/>
          </a:solidFill>
          <a:ln w="12700">
            <a:solidFill>
              <a:srgbClr val="E3DE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4178808" y="2148840"/>
            <a:ext cx="987552" cy="987552"/>
          </a:xfrm>
          <a:prstGeom prst="rect">
            <a:avLst/>
          </a:prstGeom>
          <a:solidFill>
            <a:srgbClr val="F4F2F0"/>
          </a:solidFill>
          <a:ln w="12700">
            <a:solidFill>
              <a:srgbClr val="E3DE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4"/>
          <p:cNvSpPr/>
          <p:nvPr/>
        </p:nvSpPr>
        <p:spPr>
          <a:xfrm>
            <a:off x="777240" y="3209544"/>
            <a:ext cx="1143000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5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Balanced</a:t>
            </a:r>
            <a:endParaRPr lang="en-US" sz="1250" dirty="0"/>
          </a:p>
        </p:txBody>
      </p:sp>
      <p:sp>
        <p:nvSpPr>
          <p:cNvPr id="19" name="Shape 15"/>
          <p:cNvSpPr/>
          <p:nvPr/>
        </p:nvSpPr>
        <p:spPr>
          <a:xfrm>
            <a:off x="2057400" y="3209544"/>
            <a:ext cx="987552" cy="987552"/>
          </a:xfrm>
          <a:prstGeom prst="rect">
            <a:avLst/>
          </a:prstGeom>
          <a:solidFill>
            <a:srgbClr val="F4F2F0"/>
          </a:solidFill>
          <a:ln w="12700">
            <a:solidFill>
              <a:srgbClr val="E3DE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3118104" y="3209544"/>
            <a:ext cx="987552" cy="987552"/>
          </a:xfrm>
          <a:prstGeom prst="rect">
            <a:avLst/>
          </a:prstGeom>
          <a:solidFill>
            <a:srgbClr val="990000"/>
          </a:solidFill>
          <a:ln w="12700">
            <a:solidFill>
              <a:srgbClr val="E3DE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7"/>
          <p:cNvSpPr/>
          <p:nvPr/>
        </p:nvSpPr>
        <p:spPr>
          <a:xfrm>
            <a:off x="4178808" y="3209544"/>
            <a:ext cx="987552" cy="987552"/>
          </a:xfrm>
          <a:prstGeom prst="rect">
            <a:avLst/>
          </a:prstGeom>
          <a:solidFill>
            <a:srgbClr val="F4F2F0"/>
          </a:solidFill>
          <a:ln w="12700">
            <a:solidFill>
              <a:srgbClr val="E3DE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8"/>
          <p:cNvSpPr/>
          <p:nvPr/>
        </p:nvSpPr>
        <p:spPr>
          <a:xfrm>
            <a:off x="777240" y="4270248"/>
            <a:ext cx="1143000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5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FP Severe</a:t>
            </a:r>
            <a:endParaRPr lang="en-US" sz="1250" dirty="0"/>
          </a:p>
        </p:txBody>
      </p:sp>
      <p:sp>
        <p:nvSpPr>
          <p:cNvPr id="23" name="Shape 19"/>
          <p:cNvSpPr/>
          <p:nvPr/>
        </p:nvSpPr>
        <p:spPr>
          <a:xfrm>
            <a:off x="2057400" y="4270248"/>
            <a:ext cx="987552" cy="987552"/>
          </a:xfrm>
          <a:prstGeom prst="rect">
            <a:avLst/>
          </a:prstGeom>
          <a:solidFill>
            <a:srgbClr val="F4F2F0"/>
          </a:solidFill>
          <a:ln w="12700">
            <a:solidFill>
              <a:srgbClr val="E3DE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0"/>
          <p:cNvSpPr/>
          <p:nvPr/>
        </p:nvSpPr>
        <p:spPr>
          <a:xfrm>
            <a:off x="3118104" y="4270248"/>
            <a:ext cx="987552" cy="987552"/>
          </a:xfrm>
          <a:prstGeom prst="rect">
            <a:avLst/>
          </a:prstGeom>
          <a:solidFill>
            <a:srgbClr val="F4F2F0"/>
          </a:solidFill>
          <a:ln w="12700">
            <a:solidFill>
              <a:srgbClr val="E3DE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1"/>
          <p:cNvSpPr/>
          <p:nvPr/>
        </p:nvSpPr>
        <p:spPr>
          <a:xfrm>
            <a:off x="4178808" y="4270248"/>
            <a:ext cx="987552" cy="987552"/>
          </a:xfrm>
          <a:prstGeom prst="rect">
            <a:avLst/>
          </a:prstGeom>
          <a:solidFill>
            <a:srgbClr val="F4F2F0"/>
          </a:solidFill>
          <a:ln w="12700">
            <a:solidFill>
              <a:srgbClr val="E3DE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2"/>
          <p:cNvSpPr/>
          <p:nvPr/>
        </p:nvSpPr>
        <p:spPr>
          <a:xfrm>
            <a:off x="2057400" y="5440680"/>
            <a:ext cx="31821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conditions</a:t>
            </a:r>
            <a:endParaRPr lang="en-US" sz="1200" dirty="0"/>
          </a:p>
        </p:txBody>
      </p:sp>
      <p:sp>
        <p:nvSpPr>
          <p:cNvPr id="27" name="Text 23"/>
          <p:cNvSpPr/>
          <p:nvPr/>
        </p:nvSpPr>
        <p:spPr>
          <a:xfrm>
            <a:off x="6583680" y="1737360"/>
            <a:ext cx="5029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Scoring rule</a:t>
            </a:r>
            <a:endParaRPr lang="en-US" sz="1600" dirty="0"/>
          </a:p>
        </p:txBody>
      </p:sp>
      <p:sp>
        <p:nvSpPr>
          <p:cNvPr id="28" name="Text 24"/>
          <p:cNvSpPr/>
          <p:nvPr/>
        </p:nvSpPr>
        <p:spPr>
          <a:xfrm>
            <a:off x="6583680" y="2057400"/>
            <a:ext cx="5074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spcAft>
                <a:spcPts val="400"/>
              </a:spcAft>
              <a:buNone/>
            </a:pPr>
            <a:r>
              <a:rPr lang="en-US" sz="16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Penalties define error cost from a 500-point start:</a:t>
            </a:r>
            <a:endParaRPr lang="en-US" sz="16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FN Severe (−150 / −50)  ·  Balanced (−100 / −100)  ·  FP Severe (−50 / −150)</a:t>
            </a:r>
            <a:endParaRPr lang="en-US" sz="1600" dirty="0"/>
          </a:p>
        </p:txBody>
      </p:sp>
      <p:sp>
        <p:nvSpPr>
          <p:cNvPr id="29" name="Text 25"/>
          <p:cNvSpPr/>
          <p:nvPr/>
        </p:nvSpPr>
        <p:spPr>
          <a:xfrm>
            <a:off x="6583680" y="2971800"/>
            <a:ext cx="5029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rate</a:t>
            </a:r>
            <a:endParaRPr lang="en-US" sz="1600" dirty="0"/>
          </a:p>
        </p:txBody>
      </p:sp>
      <p:sp>
        <p:nvSpPr>
          <p:cNvPr id="30" name="Text 26"/>
          <p:cNvSpPr/>
          <p:nvPr/>
        </p:nvSpPr>
        <p:spPr>
          <a:xfrm>
            <a:off x="6583680" y="3291840"/>
            <a:ext cx="5074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 probability of distress, stated each scenario, also set the mix of the four scenarios (e.g., 25% → 1 distress / 3 benign).</a:t>
            </a:r>
            <a:endParaRPr lang="en-US" sz="1600" dirty="0"/>
          </a:p>
        </p:txBody>
      </p:sp>
      <p:sp>
        <p:nvSpPr>
          <p:cNvPr id="31" name="Text 27"/>
          <p:cNvSpPr/>
          <p:nvPr/>
        </p:nvSpPr>
        <p:spPr>
          <a:xfrm>
            <a:off x="6583680" y="4206240"/>
            <a:ext cx="5029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samples</a:t>
            </a:r>
            <a:endParaRPr lang="en-US" sz="1600" dirty="0"/>
          </a:p>
        </p:txBody>
      </p:sp>
      <p:sp>
        <p:nvSpPr>
          <p:cNvPr id="32" name="Shape 28"/>
          <p:cNvSpPr/>
          <p:nvPr/>
        </p:nvSpPr>
        <p:spPr>
          <a:xfrm>
            <a:off x="6583680" y="4572000"/>
            <a:ext cx="1600200" cy="1005840"/>
          </a:xfrm>
          <a:prstGeom prst="roundRect">
            <a:avLst>
              <a:gd name="adj" fmla="val 5455"/>
            </a:avLst>
          </a:prstGeom>
          <a:solidFill>
            <a:srgbClr val="F4F2F0"/>
          </a:solidFill>
          <a:ln w="12700">
            <a:solidFill>
              <a:srgbClr val="E3DE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9"/>
          <p:cNvSpPr/>
          <p:nvPr/>
        </p:nvSpPr>
        <p:spPr>
          <a:xfrm>
            <a:off x="6583680" y="466344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990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476</a:t>
            </a:r>
            <a:endParaRPr lang="en-US" sz="2600" dirty="0"/>
          </a:p>
        </p:txBody>
      </p:sp>
      <p:sp>
        <p:nvSpPr>
          <p:cNvPr id="34" name="Text 30"/>
          <p:cNvSpPr/>
          <p:nvPr/>
        </p:nvSpPr>
        <p:spPr>
          <a:xfrm>
            <a:off x="6583680" y="5120640"/>
            <a:ext cx="1600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Georgetown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(Sample 1)</a:t>
            </a:r>
            <a:endParaRPr lang="en-US" sz="1050" dirty="0"/>
          </a:p>
        </p:txBody>
      </p:sp>
      <p:sp>
        <p:nvSpPr>
          <p:cNvPr id="35" name="Shape 31"/>
          <p:cNvSpPr/>
          <p:nvPr/>
        </p:nvSpPr>
        <p:spPr>
          <a:xfrm>
            <a:off x="8321040" y="4572000"/>
            <a:ext cx="1600200" cy="1005840"/>
          </a:xfrm>
          <a:prstGeom prst="roundRect">
            <a:avLst>
              <a:gd name="adj" fmla="val 5455"/>
            </a:avLst>
          </a:prstGeom>
          <a:solidFill>
            <a:srgbClr val="F4F2F0"/>
          </a:solidFill>
          <a:ln w="12700">
            <a:solidFill>
              <a:srgbClr val="E3DE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2"/>
          <p:cNvSpPr/>
          <p:nvPr/>
        </p:nvSpPr>
        <p:spPr>
          <a:xfrm>
            <a:off x="8321040" y="466344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990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326</a:t>
            </a:r>
            <a:endParaRPr lang="en-US" sz="2600" dirty="0"/>
          </a:p>
        </p:txBody>
      </p:sp>
      <p:sp>
        <p:nvSpPr>
          <p:cNvPr id="37" name="Text 33"/>
          <p:cNvSpPr/>
          <p:nvPr/>
        </p:nvSpPr>
        <p:spPr>
          <a:xfrm>
            <a:off x="8321040" y="5120640"/>
            <a:ext cx="1600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USC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(Sample 2)</a:t>
            </a:r>
            <a:endParaRPr lang="en-US" sz="1050" dirty="0"/>
          </a:p>
        </p:txBody>
      </p:sp>
      <p:sp>
        <p:nvSpPr>
          <p:cNvPr id="38" name="Shape 34"/>
          <p:cNvSpPr/>
          <p:nvPr/>
        </p:nvSpPr>
        <p:spPr>
          <a:xfrm>
            <a:off x="10058400" y="4572000"/>
            <a:ext cx="1600200" cy="1005840"/>
          </a:xfrm>
          <a:prstGeom prst="roundRect">
            <a:avLst>
              <a:gd name="adj" fmla="val 5455"/>
            </a:avLst>
          </a:prstGeom>
          <a:solidFill>
            <a:srgbClr val="F4F2F0"/>
          </a:solidFill>
          <a:ln w="12700">
            <a:solidFill>
              <a:srgbClr val="E3DE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5"/>
          <p:cNvSpPr/>
          <p:nvPr/>
        </p:nvSpPr>
        <p:spPr>
          <a:xfrm>
            <a:off x="10058400" y="466344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990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800+</a:t>
            </a:r>
            <a:endParaRPr lang="en-US" sz="2600" dirty="0"/>
          </a:p>
        </p:txBody>
      </p:sp>
      <p:sp>
        <p:nvSpPr>
          <p:cNvPr id="40" name="Text 36"/>
          <p:cNvSpPr/>
          <p:nvPr/>
        </p:nvSpPr>
        <p:spPr>
          <a:xfrm>
            <a:off x="10058400" y="5120640"/>
            <a:ext cx="1600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participants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A4050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053328"/>
            <a:ext cx="12191695" cy="804672"/>
          </a:xfrm>
          <a:prstGeom prst="rect">
            <a:avLst/>
          </a:prstGeom>
          <a:solidFill>
            <a:srgbClr val="A4050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0" descr="/tmp/assets/usc_wordmark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032" y="6227064"/>
            <a:ext cx="2141034" cy="457200"/>
          </a:xfrm>
          <a:prstGeom prst="rect">
            <a:avLst/>
          </a:prstGeom>
        </p:spPr>
      </p:pic>
      <p:pic>
        <p:nvPicPr>
          <p:cNvPr id="5" name="Image 1" descr="/tmp/assets/usc_seal_whit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29965" y="6153912"/>
            <a:ext cx="587411" cy="603504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0637215" y="6053328"/>
            <a:ext cx="8229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/>
          <p:nvPr/>
        </p:nvSpPr>
        <p:spPr>
          <a:xfrm>
            <a:off x="502920" y="310896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FINDINGS · 1 OF 4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502920" y="566928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C1C1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reverse information bias</a:t>
            </a:r>
            <a:endParaRPr lang="en-US" sz="3000" dirty="0"/>
          </a:p>
        </p:txBody>
      </p:sp>
      <p:sp>
        <p:nvSpPr>
          <p:cNvPr id="12" name="Text 8"/>
          <p:cNvSpPr/>
          <p:nvPr/>
        </p:nvSpPr>
        <p:spPr>
          <a:xfrm>
            <a:off x="502920" y="1481328"/>
            <a:ext cx="3657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6000"/>
              </a:lnSpc>
              <a:buNone/>
            </a:pPr>
            <a:r>
              <a:rPr lang="en-US" sz="155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Despite being free to request up to eight signals, most participants stopped after only </a:t>
            </a:r>
            <a:r>
              <a:rPr lang="en-US" sz="155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or two additional cues.</a:t>
            </a:r>
            <a:endParaRPr lang="en-US" sz="1550" b="1" dirty="0"/>
          </a:p>
        </p:txBody>
      </p:sp>
      <p:sp>
        <p:nvSpPr>
          <p:cNvPr id="13" name="Text 9"/>
          <p:cNvSpPr/>
          <p:nvPr/>
        </p:nvSpPr>
        <p:spPr>
          <a:xfrm>
            <a:off x="469761" y="307982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990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IRR = 0.95</a:t>
            </a:r>
            <a:endParaRPr lang="en-US" sz="1700" dirty="0"/>
          </a:p>
        </p:txBody>
      </p:sp>
      <p:sp>
        <p:nvSpPr>
          <p:cNvPr id="14" name="Text 10"/>
          <p:cNvSpPr/>
          <p:nvPr/>
        </p:nvSpPr>
        <p:spPr>
          <a:xfrm>
            <a:off x="469761" y="3372428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confident participants gathered fewer signals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469761" y="401924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990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IRR = 1.11</a:t>
            </a:r>
            <a:endParaRPr lang="en-US" sz="1700" dirty="0"/>
          </a:p>
        </p:txBody>
      </p:sp>
      <p:sp>
        <p:nvSpPr>
          <p:cNvPr id="16" name="Text 12"/>
          <p:cNvSpPr/>
          <p:nvPr/>
        </p:nvSpPr>
        <p:spPr>
          <a:xfrm>
            <a:off x="469761" y="4280899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base rate (75% vs 25%) gathered slightly more</a:t>
            </a:r>
            <a:endParaRPr lang="en-US" sz="1600" dirty="0"/>
          </a:p>
        </p:txBody>
      </p:sp>
      <p:sp>
        <p:nvSpPr>
          <p:cNvPr id="17" name="Text 13"/>
          <p:cNvSpPr/>
          <p:nvPr/>
        </p:nvSpPr>
        <p:spPr>
          <a:xfrm>
            <a:off x="469761" y="4840894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990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ICC = 0.71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469761" y="5198012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variation was stable individual differences</a:t>
            </a:r>
            <a:endParaRPr lang="en-US" sz="1600" dirty="0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94292" y="2606040"/>
            <a:ext cx="585216" cy="585216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7315200" y="3291840"/>
            <a:ext cx="4343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kern="0" spc="100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FIGURE 2</a:t>
            </a:r>
            <a:endParaRPr lang="en-US" sz="1200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6D7208F-8E15-F489-7F54-89505CF3A7C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08230" y="2013957"/>
            <a:ext cx="7772400" cy="3104405"/>
          </a:xfrm>
          <a:prstGeom prst="rect">
            <a:avLst/>
          </a:prstGeom>
        </p:spPr>
      </p:pic>
      <p:sp>
        <p:nvSpPr>
          <p:cNvPr id="25" name="Text 9">
            <a:extLst>
              <a:ext uri="{FF2B5EF4-FFF2-40B4-BE49-F238E27FC236}">
                <a16:creationId xmlns:a16="http://schemas.microsoft.com/office/drawing/2014/main" id="{5C5A2A8F-0736-B43F-4D33-3CD51AAC5B0C}"/>
              </a:ext>
            </a:extLst>
          </p:cNvPr>
          <p:cNvSpPr/>
          <p:nvPr/>
        </p:nvSpPr>
        <p:spPr>
          <a:xfrm>
            <a:off x="469761" y="2498522"/>
            <a:ext cx="3657600" cy="407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990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Censored Bayesian Regression Findings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A4050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053328"/>
            <a:ext cx="12191695" cy="804672"/>
          </a:xfrm>
          <a:prstGeom prst="rect">
            <a:avLst/>
          </a:prstGeom>
          <a:solidFill>
            <a:srgbClr val="A4050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0" descr="/tmp/assets/usc_wordmark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032" y="6227064"/>
            <a:ext cx="2141034" cy="457200"/>
          </a:xfrm>
          <a:prstGeom prst="rect">
            <a:avLst/>
          </a:prstGeom>
        </p:spPr>
      </p:pic>
      <p:pic>
        <p:nvPicPr>
          <p:cNvPr id="5" name="Image 1" descr="/tmp/assets/usc_seal_whit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29965" y="6153912"/>
            <a:ext cx="587411" cy="603504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0637215" y="6053328"/>
            <a:ext cx="8229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/>
          <p:nvPr/>
        </p:nvSpPr>
        <p:spPr>
          <a:xfrm>
            <a:off x="502920" y="310896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FINDINGS · 2 OF 4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502920" y="566928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C1C1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drives the decision to launch</a:t>
            </a:r>
            <a:endParaRPr lang="en-US" sz="3000" dirty="0"/>
          </a:p>
        </p:txBody>
      </p:sp>
      <p:sp>
        <p:nvSpPr>
          <p:cNvPr id="9" name="Text 5"/>
          <p:cNvSpPr/>
          <p:nvPr/>
        </p:nvSpPr>
        <p:spPr>
          <a:xfrm>
            <a:off x="502920" y="1481328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Odds ratios from the binary logistic mixed-effects model (significant predictors)</a:t>
            </a:r>
            <a:endParaRPr lang="en-US" sz="1600" dirty="0"/>
          </a:p>
        </p:txBody>
      </p:sp>
      <p:graphicFrame>
        <p:nvGraphicFramePr>
          <p:cNvPr id="10" name="Chart 0"/>
          <p:cNvGraphicFramePr/>
          <p:nvPr/>
        </p:nvGraphicFramePr>
        <p:xfrm>
          <a:off x="502920" y="1920240"/>
          <a:ext cx="6949440" cy="3703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Text 6"/>
          <p:cNvSpPr/>
          <p:nvPr/>
        </p:nvSpPr>
        <p:spPr>
          <a:xfrm>
            <a:off x="502920" y="5650992"/>
            <a:ext cx="6949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&gt; 1 increases launch odds  ·  OR &lt; 1 decreases them</a:t>
            </a:r>
            <a:endParaRPr lang="en-US" sz="1100" dirty="0"/>
          </a:p>
        </p:txBody>
      </p:sp>
      <p:sp>
        <p:nvSpPr>
          <p:cNvPr id="12" name="Shape 7"/>
          <p:cNvSpPr/>
          <p:nvPr/>
        </p:nvSpPr>
        <p:spPr>
          <a:xfrm>
            <a:off x="7726680" y="1920240"/>
            <a:ext cx="3931920" cy="3657600"/>
          </a:xfrm>
          <a:prstGeom prst="roundRect">
            <a:avLst>
              <a:gd name="adj" fmla="val 1750"/>
            </a:avLst>
          </a:prstGeom>
          <a:solidFill>
            <a:srgbClr val="F4F2F0"/>
          </a:solidFill>
          <a:ln w="12700">
            <a:solidFill>
              <a:srgbClr val="E3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8"/>
          <p:cNvSpPr/>
          <p:nvPr/>
        </p:nvSpPr>
        <p:spPr>
          <a:xfrm>
            <a:off x="8001000" y="214884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THE MODEL</a:t>
            </a:r>
            <a:endParaRPr lang="en-US" sz="1200" dirty="0"/>
          </a:p>
        </p:txBody>
      </p:sp>
      <p:sp>
        <p:nvSpPr>
          <p:cNvPr id="14" name="Text 9"/>
          <p:cNvSpPr/>
          <p:nvPr/>
        </p:nvSpPr>
        <p:spPr>
          <a:xfrm>
            <a:off x="8001000" y="2514600"/>
            <a:ext cx="338328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Responsive to evidence. </a:t>
            </a:r>
            <a:r>
              <a:rPr lang="en-US" sz="16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Perceived probability and distress scenarios were by far the strongest drivers.</a:t>
            </a:r>
          </a:p>
          <a:p>
            <a:pPr marL="0" indent="0">
              <a:lnSpc>
                <a:spcPct val="104000"/>
              </a:lnSpc>
              <a:buNone/>
            </a:pPr>
            <a:endParaRPr lang="en-US" sz="1600" dirty="0"/>
          </a:p>
          <a:p>
            <a:pPr marL="0" indent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Sensitive to incentives. </a:t>
            </a:r>
            <a:r>
              <a:rPr lang="en-US" sz="16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Launches rose when false negatives were costlier and when the base rate was high.</a:t>
            </a:r>
          </a:p>
          <a:p>
            <a:pPr marL="0" indent="0">
              <a:lnSpc>
                <a:spcPct val="104000"/>
              </a:lnSpc>
              <a:buNone/>
            </a:pPr>
            <a:endParaRPr lang="en-US" sz="1600" dirty="0"/>
          </a:p>
          <a:p>
            <a:pPr marL="0" indent="0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confidence paradox. </a:t>
            </a:r>
            <a:r>
              <a:rPr lang="en-US" sz="16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confident participants were less likely to launch and gathered less evidence.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A4050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053328"/>
            <a:ext cx="12191695" cy="804672"/>
          </a:xfrm>
          <a:prstGeom prst="rect">
            <a:avLst/>
          </a:prstGeom>
          <a:solidFill>
            <a:srgbClr val="A4050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0" descr="/tmp/assets/usc_wordmark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032" y="6227064"/>
            <a:ext cx="2141034" cy="457200"/>
          </a:xfrm>
          <a:prstGeom prst="rect">
            <a:avLst/>
          </a:prstGeom>
        </p:spPr>
      </p:pic>
      <p:pic>
        <p:nvPicPr>
          <p:cNvPr id="5" name="Image 1" descr="/tmp/assets/usc_seal_whit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29965" y="6153912"/>
            <a:ext cx="587411" cy="603504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0637215" y="6053328"/>
            <a:ext cx="8229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/>
          <p:nvPr/>
        </p:nvSpPr>
        <p:spPr>
          <a:xfrm>
            <a:off x="502920" y="310896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FINDINGS · 3 OF 4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502920" y="566928"/>
            <a:ext cx="11155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C1C1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Base rate shifted judgments, scoring rule did not</a:t>
            </a:r>
            <a:endParaRPr lang="en-US" sz="3000" dirty="0"/>
          </a:p>
        </p:txBody>
      </p:sp>
      <p:graphicFrame>
        <p:nvGraphicFramePr>
          <p:cNvPr id="9" name="Chart 0"/>
          <p:cNvGraphicFramePr/>
          <p:nvPr>
            <p:extLst>
              <p:ext uri="{D42A27DB-BD31-4B8C-83A1-F6EECF244321}">
                <p14:modId xmlns:p14="http://schemas.microsoft.com/office/powerpoint/2010/main" val="4147215997"/>
              </p:ext>
            </p:extLst>
          </p:nvPr>
        </p:nvGraphicFramePr>
        <p:xfrm>
          <a:off x="502920" y="1828800"/>
          <a:ext cx="7040880" cy="3749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Shape 6"/>
          <p:cNvSpPr/>
          <p:nvPr/>
        </p:nvSpPr>
        <p:spPr>
          <a:xfrm>
            <a:off x="7818120" y="1874520"/>
            <a:ext cx="3840480" cy="3611880"/>
          </a:xfrm>
          <a:prstGeom prst="roundRect">
            <a:avLst>
              <a:gd name="adj" fmla="val 1772"/>
            </a:avLst>
          </a:prstGeom>
          <a:solidFill>
            <a:srgbClr val="FFFFFF"/>
          </a:solidFill>
          <a:ln w="12700">
            <a:solidFill>
              <a:srgbClr val="E3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7"/>
          <p:cNvSpPr/>
          <p:nvPr/>
        </p:nvSpPr>
        <p:spPr>
          <a:xfrm>
            <a:off x="8092440" y="2148840"/>
            <a:ext cx="658368" cy="658368"/>
          </a:xfrm>
          <a:prstGeom prst="ellipse">
            <a:avLst/>
          </a:prstGeom>
          <a:solidFill>
            <a:srgbClr val="F4F2F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57032" y="2313432"/>
            <a:ext cx="329184" cy="329184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8092440" y="2926080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99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Partial base-rate sensitivity</a:t>
            </a:r>
            <a:endParaRPr lang="en-US" sz="1600" dirty="0"/>
          </a:p>
        </p:txBody>
      </p:sp>
      <p:sp>
        <p:nvSpPr>
          <p:cNvPr id="15" name="Text 9"/>
          <p:cNvSpPr/>
          <p:nvPr/>
        </p:nvSpPr>
        <p:spPr>
          <a:xfrm>
            <a:off x="8092440" y="3474720"/>
            <a:ext cx="32918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spcAft>
                <a:spcPts val="800"/>
              </a:spcAft>
              <a:buNone/>
            </a:pPr>
            <a:r>
              <a:rPr lang="en-US" sz="16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Posterior judgments rose with the stated base rate, but far less than the manipulation implied.</a:t>
            </a:r>
            <a:endParaRPr lang="en-US" sz="16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scoring rule had no effect on probability judgments, evidence of base-rate under-weighting.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2021</Words>
  <Application>Microsoft Macintosh PowerPoint</Application>
  <PresentationFormat>Widescreen</PresentationFormat>
  <Paragraphs>211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Normalcy Bias in Search and Rescue Decisions</dc:title>
  <dc:subject>PptxGenJS Presentation</dc:subject>
  <dc:creator>Kevin Kapadia</dc:creator>
  <cp:lastModifiedBy>Kevin kapadia</cp:lastModifiedBy>
  <cp:revision>9</cp:revision>
  <dcterms:created xsi:type="dcterms:W3CDTF">2026-06-18T20:07:36Z</dcterms:created>
  <dcterms:modified xsi:type="dcterms:W3CDTF">2026-07-09T22:43:26Z</dcterms:modified>
</cp:coreProperties>
</file>