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7"/>
  </p:notesMasterIdLst>
  <p:sldIdLst>
    <p:sldId id="257" r:id="rId3"/>
    <p:sldId id="269" r:id="rId4"/>
    <p:sldId id="270" r:id="rId5"/>
    <p:sldId id="258" r:id="rId6"/>
    <p:sldId id="259" r:id="rId7"/>
    <p:sldId id="261" r:id="rId8"/>
    <p:sldId id="260" r:id="rId9"/>
    <p:sldId id="266" r:id="rId10"/>
    <p:sldId id="264" r:id="rId11"/>
    <p:sldId id="265" r:id="rId12"/>
    <p:sldId id="267" r:id="rId13"/>
    <p:sldId id="268" r:id="rId14"/>
    <p:sldId id="263"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28T20:25:40.728"/>
    </inkml:context>
    <inkml:brush xml:id="br0">
      <inkml:brushProperty name="width" value="0.05" units="cm"/>
      <inkml:brushProperty name="height" value="0.05" units="cm"/>
      <inkml:brushProperty name="color" value="#004F8B"/>
    </inkml:brush>
  </inkml:definitions>
  <inkml:trace contextRef="#ctx0" brushRef="#br0">1 1 8192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28T20:25:49.058"/>
    </inkml:context>
    <inkml:brush xml:id="br0">
      <inkml:brushProperty name="width" value="0.05" units="cm"/>
      <inkml:brushProperty name="height" value="0.05" units="cm"/>
      <inkml:brushProperty name="color" value="#004F8B"/>
    </inkml:brush>
  </inkml:definitions>
  <inkml:trace contextRef="#ctx0" brushRef="#br0">268 0 24092,'-268'981'0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28T20:25:50.158"/>
    </inkml:context>
    <inkml:brush xml:id="br0">
      <inkml:brushProperty name="width" value="0.05" units="cm"/>
      <inkml:brushProperty name="height" value="0.05" units="cm"/>
      <inkml:brushProperty name="color" value="#004F8B"/>
    </inkml:brush>
  </inkml:definitions>
  <inkml:trace contextRef="#ctx0" brushRef="#br0">0 0 8192,'0'0'0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75405-30D1-4E81-B29A-28B3966293A1}" type="datetimeFigureOut">
              <a:rPr lang="en-CA" smtClean="0"/>
              <a:t>2026-07-08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06392-6542-4D5D-A3F5-589F36F38755}" type="slidenum">
              <a:rPr lang="en-CA" smtClean="0"/>
              <a:t>‹#›</a:t>
            </a:fld>
            <a:endParaRPr lang="en-CA"/>
          </a:p>
        </p:txBody>
      </p:sp>
    </p:spTree>
    <p:extLst>
      <p:ext uri="{BB962C8B-B14F-4D97-AF65-F5344CB8AC3E}">
        <p14:creationId xmlns:p14="http://schemas.microsoft.com/office/powerpoint/2010/main" val="3482913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morning/afternoon everyone. My name is </a:t>
            </a:r>
            <a:r>
              <a:rPr lang="en-US" dirty="0" err="1"/>
              <a:t>Lixuan</a:t>
            </a:r>
            <a:r>
              <a:rPr lang="en-US" dirty="0"/>
              <a:t> Lu, presenting on behalf of Katrina Mamenta, from the Department of Energy and Nuclear Engineering at Ontario Tech University.</a:t>
            </a:r>
          </a:p>
          <a:p>
            <a:r>
              <a:rPr lang="en-US" dirty="0"/>
              <a:t>Today I will present a comparative reliability analysis of passive and active emergency core cooling systems for small modular reactors. The two case studies are the NuScale VOYGR, a fully passive design, and the GE-Hitachi BWRX-300, which relies on active safety trains.</a:t>
            </a:r>
          </a:p>
          <a:p>
            <a:r>
              <a:rPr lang="en-US" dirty="0"/>
              <a:t>The central question: does the choice of safety philosophy, passive versus active, materially change the risk profile, and what does that mean for SMR deployment in emerging markets?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importance measures reveal the real differentiator between the designs: the architecture of their vulnerability, not the absolute reliability gap.</a:t>
            </a:r>
          </a:p>
          <a:p>
            <a:r>
              <a:rPr lang="en-US" dirty="0"/>
              <a:t>For NuScale, 98.9 percent of the failure probability concentrates in a single first-order common cause cut set, with a Fussell-Vesely importance of 0.989. The risk is monolithic: removing that CCF would reduce the top-event probability by a factor of about 89, a risk reduction worth of 89.2.</a:t>
            </a:r>
          </a:p>
          <a:p>
            <a:r>
              <a:rPr lang="en-US" dirty="0"/>
              <a:t>For the BWRX-300, the risk is distributed: suppression pool inadequacy contributes 47.6 percent, a shared physical heat sink that bypasses train-level redundancy, and IC-train common cause failure contributes 35.7 percent. Together these account for 83.3 percent of the failure profile, and each is operationally addressable through distinct mitigation strategies.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failure-mode architectures translate directly into regulatory and workforce implications.</a:t>
            </a:r>
          </a:p>
          <a:p>
            <a:r>
              <a:rPr lang="en-US" dirty="0"/>
              <a:t>On regulatory licensing: the BWRX-300 can leverage decades of established BWR precedent, but its active complexity demands diverse, multidisciplinary regulatory engineering teams able to verify integrated software and hardware logic. That is a heavy ask for a nascent regulator.</a:t>
            </a:r>
          </a:p>
          <a:p>
            <a:r>
              <a:rPr lang="en-US" dirty="0"/>
              <a:t>On workforce and operations: the active design requires constant multidisciplinary staffing across mechanical, electrical, and software disciplines, although its dominant suppression pool vulnerability is a concrete, monitorable target well suited to automated decision support.</a:t>
            </a:r>
          </a:p>
          <a:p>
            <a:r>
              <a:rPr lang="en-US" dirty="0"/>
              <a:t>For NuScale, the 72-hour grace period dramatically lowers operator burden and stress, and the design eliminates reliance on scarce I&amp;C calibration expertise, an important consideration in developing labour markets.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structuring must likewise align with each technology's specific failure-mode architecture.</a:t>
            </a:r>
          </a:p>
          <a:p>
            <a:r>
              <a:rPr lang="en-US" dirty="0"/>
              <a:t>For NuScale, the risk is concentrated in manufacturing quality assurance of the RVVs, so projects need vendor warranty provisions or government loan guarantees specifically covering passive component performance. In return, the absence of active surveillance provides O&amp;M cost certainty, which debt financiers prioritize highly.</a:t>
            </a:r>
          </a:p>
          <a:p>
            <a:r>
              <a:rPr lang="en-US" dirty="0"/>
              <a:t>For the BWRX-300, decades of BWR actuarial data provide high confidence in failure rate predictions, which appeases conservative financiers. The 47.6 percent suppression pool vulnerability can be mitigated with relatively inexpensive enhanced instrumentation, and O&amp;M cost variability can be managed through long-term O&amp;M contracts that convert variable costs into fixed schedules.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Bringing this together into a technology selection framework for emerging markets, we can distinguish two national profiles.</a:t>
            </a:r>
          </a:p>
          <a:p>
            <a:r>
              <a:rPr lang="en-US" dirty="0"/>
              <a:t>Profile A, constrained infrastructure nations: a nascent regulatory body, a limited technical workforce, and low tolerance for O&amp;M variability. The better match is the NuScale VOYGR, and the critical success factor is contracting aggressive vendor warranties to offload the concentrated CCF risk.</a:t>
            </a:r>
          </a:p>
          <a:p>
            <a:r>
              <a:rPr lang="en-US" dirty="0"/>
              <a:t>Profile B, transitioning technical nations: established technical universities, regional nuclear cooperation, and a desire for operational technology transfer. Here the GE-Hitachi BWRX-300 is the better match, with long-term O&amp;M contracts used to hedge the financial risk of the multidisciplinary workforce requirement.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three takeaways.</a:t>
            </a:r>
          </a:p>
          <a:p>
            <a:r>
              <a:rPr lang="en-US" dirty="0"/>
              <a:t>First, reliability parity: both the passive and the active safety systems meet advanced reactor safety goals with substantial margin, so absolute reliability is not the deciding factor.</a:t>
            </a:r>
          </a:p>
          <a:p>
            <a:r>
              <a:rPr lang="en-US" dirty="0"/>
              <a:t>Second, failure-mode divergence: passive risk is a monolithic manufacturing vulnerability, with 98.9 percent concentrated in RVV common cause failure, while active risk is a distributed operational vulnerability, with the shared heat sink and active-component CCF accounting for 83 percent.</a:t>
            </a:r>
          </a:p>
          <a:p>
            <a:r>
              <a:rPr lang="en-US" dirty="0"/>
              <a:t>Third, deployment reality: SMR viability in resource-constrained markets is not decided by a 48 percent probability gap. It is decided by aligning a nation's regulatory capacity, financing structure, and workforce with the reactor's specific failure-mode profile.</a:t>
            </a:r>
          </a:p>
          <a:p>
            <a:r>
              <a:rPr lang="en-US" dirty="0"/>
              <a:t>Thank you for your attention. I would be happy to take questions.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outline of the presentation.</a:t>
            </a:r>
          </a:p>
          <a:p>
            <a:r>
              <a:rPr lang="en-US" dirty="0"/>
              <a:t>I will begin with an introduction to the deployment context that motivates this work, followed by the specific challenges and the objectives of the study.</a:t>
            </a:r>
          </a:p>
          <a:p>
            <a:r>
              <a:rPr lang="en-US" dirty="0"/>
              <a:t>The main work covers the characterization of the two reactor safety systems and the event tree and fault tree analysis of the Loss of Normal Heat Removal initiating event.</a:t>
            </a:r>
          </a:p>
          <a:p>
            <a:r>
              <a:rPr lang="en-US" dirty="0"/>
              <a:t>I will then present the results: the quantified reliability of each system, the associated uncertainty, the risk importance measures, and the implications for regulation, workforce, and financing in emerging markets.</a:t>
            </a:r>
          </a:p>
          <a:p>
            <a:r>
              <a:rPr lang="en-US" dirty="0"/>
              <a:t>I will close with the conclusions.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set the context: for SMRs, the cost of capital is the dominant factor in levelized cost of electricity. OECD projects see real discount rates of roughly 3 to 5 percent, while emerging markets face 8 to 12 percent. High perceived technical risk directly inflates these financing premiums.</a:t>
            </a:r>
          </a:p>
          <a:p>
            <a:r>
              <a:rPr lang="en-US" dirty="0"/>
              <a:t>On the regulatory side, newcomer regulatory bodies typically have limited PRA experience, rely heavily on vendor safety cases, and lack independent thermal-hydraulic operational databases.</a:t>
            </a:r>
          </a:p>
          <a:p>
            <a:r>
              <a:rPr lang="en-US" dirty="0"/>
              <a:t>So deployment ultimately hinges on demonstrating quantifiable safety-system reliability to stakeholders whose risk perceptions govern both licensing timelines and project bankability. That is the motivation for a transparent, side-by-side reliability comparison.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challenge is that the two leading light-water SMR designs embody two diverging safety philosophies, and there is no common quantitative basis for comparing them.</a:t>
            </a:r>
          </a:p>
          <a:p>
            <a:r>
              <a:rPr lang="en-US" dirty="0"/>
              <a:t>The NuScale VOYGR is a 77 MWe integral PWR, the first light-water SMR approved by the NRC. Its emergency core cooling relies on natural circulation and gravity to a large reactor pool, actuated through Reactor Vent Valves. It has zero active components, no electrical power dependency, and a 72-hour grace period with no operator action.</a:t>
            </a:r>
          </a:p>
          <a:p>
            <a:r>
              <a:rPr lang="en-US" dirty="0"/>
              <a:t>The BWRX-300 is a 300 MWe BWR, selected for Darlington and in UK GDA Step 2. It uses isolation condenser trains and motor-driven ECCS, so it depends on power and control signals, but it leverages decades of BWR operational data.</a:t>
            </a:r>
          </a:p>
          <a:p>
            <a:r>
              <a:rPr lang="en-US" dirty="0"/>
              <a:t>The objective of this work is to quantify and compare the reliability of both systems for the same initiating event: Loss of Normal Heat Removal, with a frequency of 10^-2 to 10^-1 per reactor-year based on NUREG/CR-6928.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work begins with a structural comparison of the two safety architectures.</a:t>
            </a:r>
          </a:p>
          <a:p>
            <a:r>
              <a:rPr lang="en-US" dirty="0"/>
              <a:t>The matrix shows the contrast: NuScale has zero active safety components and no power dependencies, while the BWRX-300 has eight or more active components and requires both DC and AC power from emergency diesel generators.</a:t>
            </a:r>
          </a:p>
          <a:p>
            <a:r>
              <a:rPr lang="en-US" dirty="0"/>
              <a:t>The NuScale event tree produces 5 sequences, 3 leading to core damage; the BWRX-300 produces 7 sequences, 4 leading to core damage. The dominant NuScale fault tree contains only 7 basic events versus roughly 20 for the BWRX-300.</a:t>
            </a:r>
          </a:p>
          <a:p>
            <a:r>
              <a:rPr lang="en-US" dirty="0"/>
              <a:t>The key structural insight: the passive design achieves safety by eliminating entire failure categories, while the active design achieves safety by multiplying success paths. Each carries a distinct single-point vulnerability: complete RVV failure for NuScale, and isolation condenser failure for the BWRX-300.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NuScale event tree and fault tree for the LONHR initiating event.</a:t>
            </a:r>
          </a:p>
          <a:p>
            <a:r>
              <a:rPr lang="en-US" dirty="0"/>
              <a:t>Because the design eliminates pumps, diesels, and support systems, the accident progression is short: the limiting sequence, SEQ-5, corresponds to severe core damage following complete failure of the reactor vent valves.</a:t>
            </a:r>
          </a:p>
          <a:p>
            <a:r>
              <a:rPr lang="en-US" dirty="0"/>
              <a:t>The important point is that eliminating failure modes does not eliminate risk; it concentrates it. Virtually all of the residual risk collapses into a single valve class, and specifically into common cause failure of the redundant RVVs. This becomes central to the results later in the presentation.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corresponding model for the BWRX-300 active system.</a:t>
            </a:r>
          </a:p>
          <a:p>
            <a:r>
              <a:rPr lang="en-US" dirty="0"/>
              <a:t>The fault tree is substantially larger, around 20 basic events, reflecting the isolation condenser trains, motor-operated valves, pumps, and the supporting power and control systems.</a:t>
            </a:r>
          </a:p>
          <a:p>
            <a:r>
              <a:rPr lang="en-US" dirty="0"/>
              <a:t>Redundancy across trains provides multiple success paths, but that benefit is partially offset by shared dependencies: common cause failure across the identical IC trains, shared control logic, and, importantly, a shared physical heat sink, the suppression pool, which bypasses train-level redundancy entirely.</a:t>
            </a:r>
          </a:p>
          <a:p>
            <a:r>
              <a:rPr lang="en-US" dirty="0"/>
              <a:t>So the two models set up a clean contrast: a small, concentrated fault tree versus a large, distributed one.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Turning to the results. Both systems are highly reliable and both comfortably satisfy advanced reactor safety goals.</a:t>
            </a:r>
          </a:p>
          <a:p>
            <a:r>
              <a:rPr lang="en-US" dirty="0"/>
              <a:t>The LONHR-induced core damage frequency is 1.92 times 10 to the minus 6 per reactor-year for NuScale versus 7.00 times 10 to the minus 6 for the BWRX-300, roughly a 3.6-fold difference.</a:t>
            </a:r>
          </a:p>
          <a:p>
            <a:r>
              <a:rPr lang="en-US" dirty="0"/>
              <a:t>At the system level, the failure probability on demand is 1.42 times 10 to the minus 4 for the NuScale RVV function versus 2.10 times 10 to the minus 4 for the BWRX-300 isolation condensers, about a 48 percent difference in favour of the passive design.</a:t>
            </a:r>
          </a:p>
          <a:p>
            <a:r>
              <a:rPr lang="en-US" dirty="0"/>
              <a:t>The headline here is reliability parity in the sense that both meet the safety goals with margin; the difference is real but modest.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48 percent gap, however, is a point estimate subject to asymmetric epistemic uncertainty, and the sources of uncertainty differ by design.</a:t>
            </a:r>
          </a:p>
          <a:p>
            <a:r>
              <a:rPr lang="en-US" dirty="0"/>
              <a:t>For NuScale, the analysis relies on generic light-water reactor data applied to a novel, first-of-a-kind RVV component, and success criteria are modeled as binary, which omits thermal-hydraulic functional degradation such as reduced buoyant driving head or non-condensable gas accumulation.</a:t>
            </a:r>
          </a:p>
          <a:p>
            <a:r>
              <a:rPr lang="en-US" dirty="0"/>
              <a:t>For the BWRX-300, the single-parameter beta-factor representation of common cause failure misses higher-order combinations among active components.</a:t>
            </a:r>
          </a:p>
          <a:p>
            <a:r>
              <a:rPr lang="en-US" dirty="0"/>
              <a:t>So the honest conclusion is that the quantitative gap should be interpreted with caution; the more robust finding is architectural, which brings us to the importance analysis.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E764-B83B-C34A-BFDB-9AABD9D0B5C9}"/>
              </a:ext>
            </a:extLst>
          </p:cNvPr>
          <p:cNvSpPr>
            <a:spLocks noGrp="1"/>
          </p:cNvSpPr>
          <p:nvPr>
            <p:ph type="ctrTitle" hasCustomPrompt="1"/>
          </p:nvPr>
        </p:nvSpPr>
        <p:spPr>
          <a:xfrm>
            <a:off x="536713" y="5190716"/>
            <a:ext cx="10131287" cy="1015664"/>
          </a:xfrm>
          <a:prstGeom prst="rect">
            <a:avLst/>
          </a:prstGeom>
        </p:spPr>
        <p:txBody>
          <a:bodyPr anchor="ctr"/>
          <a:lstStyle>
            <a:lvl1pPr algn="l">
              <a:defRPr sz="3000" b="1">
                <a:solidFill>
                  <a:schemeClr val="bg1"/>
                </a:solidFill>
              </a:defRPr>
            </a:lvl1pPr>
          </a:lstStyle>
          <a:p>
            <a:r>
              <a:rPr lang="en-US" dirty="0"/>
              <a:t>Click to edit title</a:t>
            </a:r>
          </a:p>
        </p:txBody>
      </p:sp>
    </p:spTree>
    <p:extLst>
      <p:ext uri="{BB962C8B-B14F-4D97-AF65-F5344CB8AC3E}">
        <p14:creationId xmlns:p14="http://schemas.microsoft.com/office/powerpoint/2010/main" val="319567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771D3-46C6-F144-8986-DDBB5EBF630E}"/>
              </a:ext>
            </a:extLst>
          </p:cNvPr>
          <p:cNvSpPr>
            <a:spLocks noGrp="1"/>
          </p:cNvSpPr>
          <p:nvPr>
            <p:ph type="title" hasCustomPrompt="1"/>
          </p:nvPr>
        </p:nvSpPr>
        <p:spPr/>
        <p:txBody>
          <a:bodyPr/>
          <a:lstStyle/>
          <a:p>
            <a:r>
              <a:rPr lang="en-US" dirty="0"/>
              <a:t>Click to edit title</a:t>
            </a:r>
          </a:p>
        </p:txBody>
      </p:sp>
      <p:sp>
        <p:nvSpPr>
          <p:cNvPr id="3" name="Footer Placeholder 2">
            <a:extLst>
              <a:ext uri="{FF2B5EF4-FFF2-40B4-BE49-F238E27FC236}">
                <a16:creationId xmlns:a16="http://schemas.microsoft.com/office/drawing/2014/main" id="{F811D9E0-7895-1844-AA2F-9951D42BADC8}"/>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6BAF6B93-2AC1-6C4A-B53C-BC9A5AA3847F}"/>
              </a:ext>
            </a:extLst>
          </p:cNvPr>
          <p:cNvSpPr>
            <a:spLocks noGrp="1"/>
          </p:cNvSpPr>
          <p:nvPr>
            <p:ph type="sldNum" sz="quarter" idx="11"/>
          </p:nvPr>
        </p:nvSpPr>
        <p:spPr/>
        <p:txBody>
          <a:bodyPr/>
          <a:lstStyle/>
          <a:p>
            <a:fld id="{85E11AA8-27C9-8241-B42F-4E697CE3E23E}" type="slidenum">
              <a:rPr lang="en-US" smtClean="0"/>
              <a:t>‹#›</a:t>
            </a:fld>
            <a:endParaRPr lang="en-US" dirty="0"/>
          </a:p>
        </p:txBody>
      </p:sp>
      <p:sp>
        <p:nvSpPr>
          <p:cNvPr id="6" name="Text Placeholder 5">
            <a:extLst>
              <a:ext uri="{FF2B5EF4-FFF2-40B4-BE49-F238E27FC236}">
                <a16:creationId xmlns:a16="http://schemas.microsoft.com/office/drawing/2014/main" id="{74E1C3D7-2560-AB4E-BB3A-7579EFA67D28}"/>
              </a:ext>
            </a:extLst>
          </p:cNvPr>
          <p:cNvSpPr>
            <a:spLocks noGrp="1"/>
          </p:cNvSpPr>
          <p:nvPr>
            <p:ph type="body" sz="quarter" idx="12"/>
          </p:nvPr>
        </p:nvSpPr>
        <p:spPr>
          <a:xfrm>
            <a:off x="805070" y="1973399"/>
            <a:ext cx="10548730" cy="3909875"/>
          </a:xfrm>
          <a:prstGeom prst="rect">
            <a:avLst/>
          </a:prstGeom>
        </p:spPr>
        <p:txBody>
          <a:bodyPr/>
          <a:lstStyle>
            <a:lvl1pPr marL="285750" indent="-285750">
              <a:buClr>
                <a:schemeClr val="tx1"/>
              </a:buClr>
              <a:buFont typeface="Arial" panose="020B0604020202020204" pitchFamily="34" charset="0"/>
              <a:buChar cha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102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61C31-35B9-DA46-8DC2-4B346C71EDBF}"/>
              </a:ext>
            </a:extLst>
          </p:cNvPr>
          <p:cNvSpPr>
            <a:spLocks noGrp="1"/>
          </p:cNvSpPr>
          <p:nvPr>
            <p:ph type="title" hasCustomPrompt="1"/>
          </p:nvPr>
        </p:nvSpPr>
        <p:spPr>
          <a:xfrm>
            <a:off x="798444" y="365125"/>
            <a:ext cx="10555356" cy="1325563"/>
          </a:xfrm>
          <a:prstGeom prst="rect">
            <a:avLst/>
          </a:prstGeom>
        </p:spPr>
        <p:txBody>
          <a:bodyPr/>
          <a:lstStyle/>
          <a:p>
            <a:r>
              <a:rPr lang="en-US" dirty="0"/>
              <a:t>Click to edit title</a:t>
            </a:r>
          </a:p>
        </p:txBody>
      </p:sp>
      <p:sp>
        <p:nvSpPr>
          <p:cNvPr id="6" name="Text Placeholder 5">
            <a:extLst>
              <a:ext uri="{FF2B5EF4-FFF2-40B4-BE49-F238E27FC236}">
                <a16:creationId xmlns:a16="http://schemas.microsoft.com/office/drawing/2014/main" id="{1E85BC81-5052-9E44-B6CF-9B9C6D624CD7}"/>
              </a:ext>
            </a:extLst>
          </p:cNvPr>
          <p:cNvSpPr>
            <a:spLocks noGrp="1"/>
          </p:cNvSpPr>
          <p:nvPr>
            <p:ph type="body" sz="quarter" idx="12"/>
          </p:nvPr>
        </p:nvSpPr>
        <p:spPr>
          <a:xfrm>
            <a:off x="798512" y="2564296"/>
            <a:ext cx="3240000" cy="3080854"/>
          </a:xfrm>
          <a:prstGeom prst="rect">
            <a:avLst/>
          </a:prstGeom>
        </p:spPr>
        <p:txBody>
          <a:bodyPr/>
          <a:lstStyle>
            <a:lvl1pPr marL="285750" indent="-285750">
              <a:buClr>
                <a:schemeClr val="tx1"/>
              </a:buClr>
              <a:buFont typeface="Arial" panose="020B0604020202020204" pitchFamily="34" charset="0"/>
              <a:buChar cha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A832B25-42E2-D146-AC04-F1A5A9CC92A1}"/>
              </a:ext>
            </a:extLst>
          </p:cNvPr>
          <p:cNvSpPr>
            <a:spLocks noGrp="1"/>
          </p:cNvSpPr>
          <p:nvPr>
            <p:ph type="body" sz="quarter" idx="13"/>
          </p:nvPr>
        </p:nvSpPr>
        <p:spPr>
          <a:xfrm>
            <a:off x="8113800" y="2560638"/>
            <a:ext cx="3240000" cy="3084512"/>
          </a:xfrm>
          <a:prstGeom prst="rect">
            <a:avLst/>
          </a:prstGeom>
        </p:spPr>
        <p:txBody>
          <a:bodyPr/>
          <a:lstStyle>
            <a:lvl1pPr marL="285750" indent="-285750">
              <a:buClr>
                <a:schemeClr val="tx1"/>
              </a:buClr>
              <a:buFont typeface="Arial" panose="020B0604020202020204" pitchFamily="34" charset="0"/>
              <a:buChar cha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4536C888-E37E-8743-BB9A-3EF08E6C90AD}"/>
              </a:ext>
            </a:extLst>
          </p:cNvPr>
          <p:cNvSpPr>
            <a:spLocks noGrp="1"/>
          </p:cNvSpPr>
          <p:nvPr>
            <p:ph type="body" sz="quarter" idx="14"/>
          </p:nvPr>
        </p:nvSpPr>
        <p:spPr>
          <a:xfrm>
            <a:off x="4456156" y="2563813"/>
            <a:ext cx="3240000" cy="3081337"/>
          </a:xfrm>
          <a:prstGeom prst="rect">
            <a:avLst/>
          </a:prstGeom>
        </p:spPr>
        <p:txBody>
          <a:bodyPr/>
          <a:lstStyle>
            <a:lvl1pPr marL="285750" indent="-285750">
              <a:buClr>
                <a:schemeClr val="tx1"/>
              </a:buClr>
              <a:buFont typeface="Arial" panose="020B0604020202020204" pitchFamily="34" charset="0"/>
              <a:buChar cha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a:extLst>
              <a:ext uri="{FF2B5EF4-FFF2-40B4-BE49-F238E27FC236}">
                <a16:creationId xmlns:a16="http://schemas.microsoft.com/office/drawing/2014/main" id="{03DF330E-EE1C-794E-BA7E-EF36D5974526}"/>
              </a:ext>
            </a:extLst>
          </p:cNvPr>
          <p:cNvSpPr>
            <a:spLocks noGrp="1"/>
          </p:cNvSpPr>
          <p:nvPr>
            <p:ph type="body" sz="quarter" idx="15" hasCustomPrompt="1"/>
          </p:nvPr>
        </p:nvSpPr>
        <p:spPr>
          <a:xfrm>
            <a:off x="798513" y="1973400"/>
            <a:ext cx="10555287" cy="428695"/>
          </a:xfrm>
          <a:prstGeom prst="rect">
            <a:avLst/>
          </a:prstGeom>
        </p:spPr>
        <p:txBody>
          <a:bodyPr>
            <a:normAutofit/>
          </a:bodyPr>
          <a:lstStyle>
            <a:lvl1pPr marL="0" indent="0">
              <a:buNone/>
              <a:defRPr sz="2200" b="1">
                <a:solidFill>
                  <a:schemeClr val="tx2"/>
                </a:solidFill>
              </a:defRPr>
            </a:lvl1pPr>
          </a:lstStyle>
          <a:p>
            <a:pPr lvl="0"/>
            <a:r>
              <a:rPr lang="en-US" dirty="0"/>
              <a:t>Click to edit subtitle</a:t>
            </a:r>
          </a:p>
        </p:txBody>
      </p:sp>
      <p:sp>
        <p:nvSpPr>
          <p:cNvPr id="22" name="Footer Placeholder 15">
            <a:extLst>
              <a:ext uri="{FF2B5EF4-FFF2-40B4-BE49-F238E27FC236}">
                <a16:creationId xmlns:a16="http://schemas.microsoft.com/office/drawing/2014/main" id="{A01A3D54-A4D1-C144-88DF-ABDDCBB6988D}"/>
              </a:ext>
            </a:extLst>
          </p:cNvPr>
          <p:cNvSpPr>
            <a:spLocks noGrp="1"/>
          </p:cNvSpPr>
          <p:nvPr>
            <p:ph type="ftr" sz="quarter" idx="3"/>
          </p:nvPr>
        </p:nvSpPr>
        <p:spPr>
          <a:xfrm>
            <a:off x="805070" y="6250329"/>
            <a:ext cx="4114800" cy="288583"/>
          </a:xfrm>
          <a:prstGeom prst="rect">
            <a:avLst/>
          </a:prstGeom>
        </p:spPr>
        <p:txBody>
          <a:bodyPr vert="horz" lIns="91440" tIns="45720" rIns="91440" bIns="45720" rtlCol="0" anchor="ctr"/>
          <a:lstStyle>
            <a:lvl1pPr algn="l">
              <a:defRPr sz="800">
                <a:solidFill>
                  <a:schemeClr val="accent3"/>
                </a:solidFill>
              </a:defRPr>
            </a:lvl1pPr>
          </a:lstStyle>
          <a:p>
            <a:endParaRPr lang="en-US" dirty="0"/>
          </a:p>
        </p:txBody>
      </p:sp>
      <p:sp>
        <p:nvSpPr>
          <p:cNvPr id="23" name="Slide Number Placeholder 17">
            <a:extLst>
              <a:ext uri="{FF2B5EF4-FFF2-40B4-BE49-F238E27FC236}">
                <a16:creationId xmlns:a16="http://schemas.microsoft.com/office/drawing/2014/main" id="{FCA324EE-53C6-EF4C-84AC-80E63F358209}"/>
              </a:ext>
            </a:extLst>
          </p:cNvPr>
          <p:cNvSpPr>
            <a:spLocks noGrp="1"/>
          </p:cNvSpPr>
          <p:nvPr>
            <p:ph type="sldNum" sz="quarter" idx="4"/>
          </p:nvPr>
        </p:nvSpPr>
        <p:spPr>
          <a:xfrm>
            <a:off x="8610600" y="621205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11AA8-27C9-8241-B42F-4E697CE3E23E}" type="slidenum">
              <a:rPr lang="en-US" smtClean="0"/>
              <a:t>‹#›</a:t>
            </a:fld>
            <a:endParaRPr lang="en-US" dirty="0"/>
          </a:p>
        </p:txBody>
      </p:sp>
    </p:spTree>
    <p:extLst>
      <p:ext uri="{BB962C8B-B14F-4D97-AF65-F5344CB8AC3E}">
        <p14:creationId xmlns:p14="http://schemas.microsoft.com/office/powerpoint/2010/main" val="4134543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Image, 2 Column Bulle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FF61D78-752D-ED4F-A80D-74D924F71BB4}"/>
              </a:ext>
            </a:extLst>
          </p:cNvPr>
          <p:cNvSpPr>
            <a:spLocks noGrp="1"/>
          </p:cNvSpPr>
          <p:nvPr>
            <p:ph type="pic" sz="quarter" idx="12"/>
          </p:nvPr>
        </p:nvSpPr>
        <p:spPr>
          <a:xfrm>
            <a:off x="-1" y="0"/>
            <a:ext cx="5000263" cy="5760000"/>
          </a:xfrm>
          <a:prstGeom prst="rect">
            <a:avLst/>
          </a:prstGeom>
        </p:spPr>
        <p:txBody>
          <a:bodyPr anchor="ctr"/>
          <a:lstStyle>
            <a:lvl1pPr algn="ctr">
              <a:defRPr/>
            </a:lvl1pPr>
          </a:lstStyle>
          <a:p>
            <a:endParaRPr lang="en-US" dirty="0"/>
          </a:p>
        </p:txBody>
      </p:sp>
      <p:sp>
        <p:nvSpPr>
          <p:cNvPr id="7" name="Title 1">
            <a:extLst>
              <a:ext uri="{FF2B5EF4-FFF2-40B4-BE49-F238E27FC236}">
                <a16:creationId xmlns:a16="http://schemas.microsoft.com/office/drawing/2014/main" id="{D04921A1-9A34-1B48-B9C0-15E906CEBEC6}"/>
              </a:ext>
            </a:extLst>
          </p:cNvPr>
          <p:cNvSpPr>
            <a:spLocks noGrp="1"/>
          </p:cNvSpPr>
          <p:nvPr>
            <p:ph type="title" hasCustomPrompt="1"/>
          </p:nvPr>
        </p:nvSpPr>
        <p:spPr>
          <a:xfrm>
            <a:off x="5590572" y="365125"/>
            <a:ext cx="5763228" cy="1325563"/>
          </a:xfrm>
          <a:prstGeom prst="rect">
            <a:avLst/>
          </a:prstGeom>
        </p:spPr>
        <p:txBody>
          <a:bodyPr/>
          <a:lstStyle/>
          <a:p>
            <a:r>
              <a:rPr lang="en-US" dirty="0"/>
              <a:t>Click to edit title</a:t>
            </a:r>
          </a:p>
        </p:txBody>
      </p:sp>
      <p:sp>
        <p:nvSpPr>
          <p:cNvPr id="8" name="Text Placeholder 5">
            <a:extLst>
              <a:ext uri="{FF2B5EF4-FFF2-40B4-BE49-F238E27FC236}">
                <a16:creationId xmlns:a16="http://schemas.microsoft.com/office/drawing/2014/main" id="{FF0D749D-75AE-CE44-BC17-5B5DF6E7F612}"/>
              </a:ext>
            </a:extLst>
          </p:cNvPr>
          <p:cNvSpPr>
            <a:spLocks noGrp="1"/>
          </p:cNvSpPr>
          <p:nvPr>
            <p:ph type="body" sz="quarter" idx="13"/>
          </p:nvPr>
        </p:nvSpPr>
        <p:spPr>
          <a:xfrm>
            <a:off x="5590572" y="1909823"/>
            <a:ext cx="2790000" cy="3850177"/>
          </a:xfrm>
          <a:prstGeom prst="rect">
            <a:avLst/>
          </a:prstGeom>
        </p:spPr>
        <p:txBody>
          <a:bodyPr/>
          <a:lstStyle>
            <a:lvl1pPr marL="285750" indent="-285750">
              <a:buClr>
                <a:schemeClr val="tx1"/>
              </a:buClr>
              <a:buFont typeface="Arial" panose="020B0604020202020204" pitchFamily="34" charset="0"/>
              <a:buChar char="•"/>
              <a:defRPr>
                <a:solidFill>
                  <a:srgbClr val="000000"/>
                </a:solidFill>
              </a:defRPr>
            </a:lvl1pPr>
            <a:lvl2pPr marL="742950" indent="-285750">
              <a:buFont typeface="Arial" panose="020B0604020202020204" pitchFamily="34" charset="0"/>
              <a:buChar char="•"/>
              <a:defRPr>
                <a:solidFill>
                  <a:srgbClr val="000000"/>
                </a:solidFill>
              </a:defRPr>
            </a:lvl2pPr>
            <a:lvl3pPr marL="1085850" indent="-171450">
              <a:buFont typeface="System Font Regular"/>
              <a:buChar char="-"/>
              <a:defRPr>
                <a:solidFill>
                  <a:srgbClr val="000000"/>
                </a:solidFill>
              </a:defRPr>
            </a:lvl3pPr>
            <a:lvl4pPr marL="1543050" indent="-171450">
              <a:buFont typeface="Arial" panose="020B0604020202020204" pitchFamily="34" charset="0"/>
              <a:buChar char="•"/>
              <a:defRPr>
                <a:solidFill>
                  <a:srgbClr val="000000"/>
                </a:solidFill>
              </a:defRPr>
            </a:lvl4pPr>
            <a:lvl5pPr marL="2000250" indent="-171450">
              <a:buFont typeface="System Font Regular"/>
              <a:buChar char="-"/>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a:extLst>
              <a:ext uri="{FF2B5EF4-FFF2-40B4-BE49-F238E27FC236}">
                <a16:creationId xmlns:a16="http://schemas.microsoft.com/office/drawing/2014/main" id="{37FEA4C9-BA9B-7C43-9889-688988E28B3E}"/>
              </a:ext>
            </a:extLst>
          </p:cNvPr>
          <p:cNvSpPr>
            <a:spLocks noGrp="1"/>
          </p:cNvSpPr>
          <p:nvPr>
            <p:ph type="body" sz="quarter" idx="14"/>
          </p:nvPr>
        </p:nvSpPr>
        <p:spPr>
          <a:xfrm>
            <a:off x="8563800" y="1909822"/>
            <a:ext cx="2790000" cy="3850177"/>
          </a:xfrm>
          <a:prstGeom prst="rect">
            <a:avLst/>
          </a:prstGeom>
        </p:spPr>
        <p:txBody>
          <a:bodyPr/>
          <a:lstStyle>
            <a:lvl1pPr marL="285750" indent="-285750">
              <a:buClr>
                <a:schemeClr val="tx1"/>
              </a:buClr>
              <a:buFont typeface="Arial" panose="020B0604020202020204" pitchFamily="34" charset="0"/>
              <a:buChar char="•"/>
              <a:defRPr>
                <a:solidFill>
                  <a:srgbClr val="000000"/>
                </a:solidFill>
              </a:defRPr>
            </a:lvl1pPr>
            <a:lvl2pPr marL="742950" indent="-285750">
              <a:buFont typeface="Arial" panose="020B0604020202020204" pitchFamily="34" charset="0"/>
              <a:buChar char="•"/>
              <a:defRPr>
                <a:solidFill>
                  <a:srgbClr val="000000"/>
                </a:solidFill>
              </a:defRPr>
            </a:lvl2pPr>
            <a:lvl3pPr marL="1085850" indent="-171450">
              <a:buFont typeface="System Font Regular"/>
              <a:buChar char="-"/>
              <a:defRPr>
                <a:solidFill>
                  <a:srgbClr val="000000"/>
                </a:solidFill>
              </a:defRPr>
            </a:lvl3pPr>
            <a:lvl4pPr marL="1543050" indent="-171450">
              <a:buFont typeface="Arial" panose="020B0604020202020204" pitchFamily="34" charset="0"/>
              <a:buChar char="•"/>
              <a:defRPr>
                <a:solidFill>
                  <a:srgbClr val="000000"/>
                </a:solidFill>
              </a:defRPr>
            </a:lvl4pPr>
            <a:lvl5pPr marL="2000250" indent="-171450">
              <a:buFont typeface="System Font Regular"/>
              <a:buChar char="-"/>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5">
            <a:extLst>
              <a:ext uri="{FF2B5EF4-FFF2-40B4-BE49-F238E27FC236}">
                <a16:creationId xmlns:a16="http://schemas.microsoft.com/office/drawing/2014/main" id="{18FC8DCF-27C9-0146-B90F-DF50FBC67BA2}"/>
              </a:ext>
            </a:extLst>
          </p:cNvPr>
          <p:cNvSpPr>
            <a:spLocks noGrp="1"/>
          </p:cNvSpPr>
          <p:nvPr>
            <p:ph type="ftr" sz="quarter" idx="3"/>
          </p:nvPr>
        </p:nvSpPr>
        <p:spPr>
          <a:xfrm>
            <a:off x="805070" y="6250329"/>
            <a:ext cx="4114800" cy="288583"/>
          </a:xfrm>
          <a:prstGeom prst="rect">
            <a:avLst/>
          </a:prstGeom>
        </p:spPr>
        <p:txBody>
          <a:bodyPr vert="horz" lIns="91440" tIns="45720" rIns="91440" bIns="45720" rtlCol="0" anchor="ctr"/>
          <a:lstStyle>
            <a:lvl1pPr algn="l">
              <a:defRPr sz="800">
                <a:solidFill>
                  <a:schemeClr val="accent3"/>
                </a:solidFill>
              </a:defRPr>
            </a:lvl1pPr>
          </a:lstStyle>
          <a:p>
            <a:endParaRPr lang="en-US" dirty="0"/>
          </a:p>
        </p:txBody>
      </p:sp>
      <p:sp>
        <p:nvSpPr>
          <p:cNvPr id="14" name="Slide Number Placeholder 17">
            <a:extLst>
              <a:ext uri="{FF2B5EF4-FFF2-40B4-BE49-F238E27FC236}">
                <a16:creationId xmlns:a16="http://schemas.microsoft.com/office/drawing/2014/main" id="{3FB8A6CD-ADAC-AA4F-A66F-898865652ED8}"/>
              </a:ext>
            </a:extLst>
          </p:cNvPr>
          <p:cNvSpPr>
            <a:spLocks noGrp="1"/>
          </p:cNvSpPr>
          <p:nvPr>
            <p:ph type="sldNum" sz="quarter" idx="4"/>
          </p:nvPr>
        </p:nvSpPr>
        <p:spPr>
          <a:xfrm>
            <a:off x="8610600" y="621205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11AA8-27C9-8241-B42F-4E697CE3E23E}" type="slidenum">
              <a:rPr lang="en-US" smtClean="0"/>
              <a:t>‹#›</a:t>
            </a:fld>
            <a:endParaRPr lang="en-US" dirty="0"/>
          </a:p>
        </p:txBody>
      </p:sp>
    </p:spTree>
    <p:extLst>
      <p:ext uri="{BB962C8B-B14F-4D97-AF65-F5344CB8AC3E}">
        <p14:creationId xmlns:p14="http://schemas.microsoft.com/office/powerpoint/2010/main" val="949551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Image,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70FEE-9960-B54C-A930-F43197EE63DF}"/>
              </a:ext>
            </a:extLst>
          </p:cNvPr>
          <p:cNvSpPr>
            <a:spLocks noGrp="1"/>
          </p:cNvSpPr>
          <p:nvPr>
            <p:ph type="title" hasCustomPrompt="1"/>
          </p:nvPr>
        </p:nvSpPr>
        <p:spPr/>
        <p:txBody>
          <a:bodyPr/>
          <a:lstStyle/>
          <a:p>
            <a:r>
              <a:rPr lang="en-US" dirty="0"/>
              <a:t>Click to edit title</a:t>
            </a:r>
          </a:p>
        </p:txBody>
      </p:sp>
      <p:sp>
        <p:nvSpPr>
          <p:cNvPr id="5" name="Footer Placeholder 15">
            <a:extLst>
              <a:ext uri="{FF2B5EF4-FFF2-40B4-BE49-F238E27FC236}">
                <a16:creationId xmlns:a16="http://schemas.microsoft.com/office/drawing/2014/main" id="{13853AB8-4F92-A54B-9E82-510A2C799B91}"/>
              </a:ext>
            </a:extLst>
          </p:cNvPr>
          <p:cNvSpPr>
            <a:spLocks noGrp="1"/>
          </p:cNvSpPr>
          <p:nvPr>
            <p:ph type="ftr" sz="quarter" idx="3"/>
          </p:nvPr>
        </p:nvSpPr>
        <p:spPr>
          <a:xfrm>
            <a:off x="805070" y="6250329"/>
            <a:ext cx="4114800" cy="288583"/>
          </a:xfrm>
          <a:prstGeom prst="rect">
            <a:avLst/>
          </a:prstGeom>
        </p:spPr>
        <p:txBody>
          <a:bodyPr vert="horz" lIns="91440" tIns="45720" rIns="91440" bIns="45720" rtlCol="0" anchor="ctr"/>
          <a:lstStyle>
            <a:lvl1pPr algn="l">
              <a:defRPr sz="800">
                <a:solidFill>
                  <a:schemeClr val="accent3"/>
                </a:solidFill>
              </a:defRPr>
            </a:lvl1pPr>
          </a:lstStyle>
          <a:p>
            <a:endParaRPr lang="en-US" dirty="0"/>
          </a:p>
        </p:txBody>
      </p:sp>
      <p:sp>
        <p:nvSpPr>
          <p:cNvPr id="6" name="Slide Number Placeholder 17">
            <a:extLst>
              <a:ext uri="{FF2B5EF4-FFF2-40B4-BE49-F238E27FC236}">
                <a16:creationId xmlns:a16="http://schemas.microsoft.com/office/drawing/2014/main" id="{0E93A4E2-A7C2-E54F-BE8A-D329863449D3}"/>
              </a:ext>
            </a:extLst>
          </p:cNvPr>
          <p:cNvSpPr>
            <a:spLocks noGrp="1"/>
          </p:cNvSpPr>
          <p:nvPr>
            <p:ph type="sldNum" sz="quarter" idx="4"/>
          </p:nvPr>
        </p:nvSpPr>
        <p:spPr>
          <a:xfrm>
            <a:off x="8610600" y="621205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11AA8-27C9-8241-B42F-4E697CE3E23E}" type="slidenum">
              <a:rPr lang="en-US" smtClean="0"/>
              <a:t>‹#›</a:t>
            </a:fld>
            <a:endParaRPr lang="en-US" dirty="0"/>
          </a:p>
        </p:txBody>
      </p:sp>
      <p:sp>
        <p:nvSpPr>
          <p:cNvPr id="7" name="Text Placeholder 16">
            <a:extLst>
              <a:ext uri="{FF2B5EF4-FFF2-40B4-BE49-F238E27FC236}">
                <a16:creationId xmlns:a16="http://schemas.microsoft.com/office/drawing/2014/main" id="{18732BE2-6E0F-5446-B4E5-E8068E3A0B90}"/>
              </a:ext>
            </a:extLst>
          </p:cNvPr>
          <p:cNvSpPr>
            <a:spLocks noGrp="1"/>
          </p:cNvSpPr>
          <p:nvPr>
            <p:ph type="body" sz="quarter" idx="15" hasCustomPrompt="1"/>
          </p:nvPr>
        </p:nvSpPr>
        <p:spPr>
          <a:xfrm>
            <a:off x="798512" y="2118126"/>
            <a:ext cx="3391199" cy="428695"/>
          </a:xfrm>
          <a:prstGeom prst="rect">
            <a:avLst/>
          </a:prstGeom>
        </p:spPr>
        <p:txBody>
          <a:bodyPr>
            <a:normAutofit/>
          </a:bodyPr>
          <a:lstStyle>
            <a:lvl1pPr marL="0" indent="0">
              <a:buNone/>
              <a:defRPr sz="2200" b="1">
                <a:solidFill>
                  <a:schemeClr val="tx2"/>
                </a:solidFill>
              </a:defRPr>
            </a:lvl1pPr>
          </a:lstStyle>
          <a:p>
            <a:pPr lvl="0"/>
            <a:r>
              <a:rPr lang="en-US" dirty="0"/>
              <a:t>Click to edit subtitle</a:t>
            </a:r>
          </a:p>
        </p:txBody>
      </p:sp>
      <p:sp>
        <p:nvSpPr>
          <p:cNvPr id="8" name="Picture Placeholder 5">
            <a:extLst>
              <a:ext uri="{FF2B5EF4-FFF2-40B4-BE49-F238E27FC236}">
                <a16:creationId xmlns:a16="http://schemas.microsoft.com/office/drawing/2014/main" id="{BA8DCDB0-CB5C-1D4E-97B6-4C45BCBC9A84}"/>
              </a:ext>
            </a:extLst>
          </p:cNvPr>
          <p:cNvSpPr>
            <a:spLocks noGrp="1"/>
          </p:cNvSpPr>
          <p:nvPr>
            <p:ph type="pic" sz="quarter" idx="12"/>
          </p:nvPr>
        </p:nvSpPr>
        <p:spPr>
          <a:xfrm>
            <a:off x="798513" y="2684806"/>
            <a:ext cx="3391200" cy="2016000"/>
          </a:xfrm>
          <a:prstGeom prst="rect">
            <a:avLst/>
          </a:prstGeom>
        </p:spPr>
        <p:txBody>
          <a:bodyPr anchor="ctr"/>
          <a:lstStyle>
            <a:lvl1pPr algn="ctr">
              <a:defRPr/>
            </a:lvl1pPr>
          </a:lstStyle>
          <a:p>
            <a:endParaRPr lang="en-US" dirty="0"/>
          </a:p>
        </p:txBody>
      </p:sp>
      <p:sp>
        <p:nvSpPr>
          <p:cNvPr id="9" name="Text Placeholder 5">
            <a:extLst>
              <a:ext uri="{FF2B5EF4-FFF2-40B4-BE49-F238E27FC236}">
                <a16:creationId xmlns:a16="http://schemas.microsoft.com/office/drawing/2014/main" id="{C2C6DEF4-E0F7-5945-8596-C455B5C16F84}"/>
              </a:ext>
            </a:extLst>
          </p:cNvPr>
          <p:cNvSpPr>
            <a:spLocks noGrp="1"/>
          </p:cNvSpPr>
          <p:nvPr>
            <p:ph type="body" sz="quarter" idx="16"/>
          </p:nvPr>
        </p:nvSpPr>
        <p:spPr>
          <a:xfrm>
            <a:off x="798513" y="4826642"/>
            <a:ext cx="3391199" cy="818507"/>
          </a:xfrm>
          <a:prstGeom prst="rect">
            <a:avLst/>
          </a:prstGeom>
        </p:spPr>
        <p:txBody>
          <a:bodyPr/>
          <a:lstStyle>
            <a:lvl1pPr>
              <a:defRPr>
                <a:solidFill>
                  <a:schemeClr val="bg2">
                    <a:lumMod val="10000"/>
                  </a:schemeClr>
                </a:solidFill>
              </a:defRPr>
            </a:lvl1pPr>
          </a:lstStyle>
          <a:p>
            <a:pPr lvl="0"/>
            <a:r>
              <a:rPr lang="en-US" dirty="0"/>
              <a:t>Edit Master text styles</a:t>
            </a:r>
          </a:p>
        </p:txBody>
      </p:sp>
      <p:sp>
        <p:nvSpPr>
          <p:cNvPr id="10" name="Text Placeholder 16">
            <a:extLst>
              <a:ext uri="{FF2B5EF4-FFF2-40B4-BE49-F238E27FC236}">
                <a16:creationId xmlns:a16="http://schemas.microsoft.com/office/drawing/2014/main" id="{EEB294BE-6D08-8F44-85A2-819BF9AC60F2}"/>
              </a:ext>
            </a:extLst>
          </p:cNvPr>
          <p:cNvSpPr>
            <a:spLocks noGrp="1"/>
          </p:cNvSpPr>
          <p:nvPr>
            <p:ph type="body" sz="quarter" idx="17" hasCustomPrompt="1"/>
          </p:nvPr>
        </p:nvSpPr>
        <p:spPr>
          <a:xfrm>
            <a:off x="7962599" y="2118126"/>
            <a:ext cx="3391199" cy="428695"/>
          </a:xfrm>
          <a:prstGeom prst="rect">
            <a:avLst/>
          </a:prstGeom>
        </p:spPr>
        <p:txBody>
          <a:bodyPr>
            <a:normAutofit/>
          </a:bodyPr>
          <a:lstStyle>
            <a:lvl1pPr marL="0" indent="0">
              <a:buNone/>
              <a:defRPr sz="2200" b="1">
                <a:solidFill>
                  <a:schemeClr val="tx2"/>
                </a:solidFill>
              </a:defRPr>
            </a:lvl1pPr>
          </a:lstStyle>
          <a:p>
            <a:pPr lvl="0"/>
            <a:r>
              <a:rPr lang="en-US" dirty="0"/>
              <a:t>Click to edit subtitle</a:t>
            </a:r>
          </a:p>
        </p:txBody>
      </p:sp>
      <p:sp>
        <p:nvSpPr>
          <p:cNvPr id="11" name="Picture Placeholder 5">
            <a:extLst>
              <a:ext uri="{FF2B5EF4-FFF2-40B4-BE49-F238E27FC236}">
                <a16:creationId xmlns:a16="http://schemas.microsoft.com/office/drawing/2014/main" id="{5590938A-A2A4-E943-83CC-5DA1AC7A90A1}"/>
              </a:ext>
            </a:extLst>
          </p:cNvPr>
          <p:cNvSpPr>
            <a:spLocks noGrp="1"/>
          </p:cNvSpPr>
          <p:nvPr>
            <p:ph type="pic" sz="quarter" idx="18"/>
          </p:nvPr>
        </p:nvSpPr>
        <p:spPr>
          <a:xfrm>
            <a:off x="7962600" y="2684806"/>
            <a:ext cx="3391200" cy="2016000"/>
          </a:xfrm>
          <a:prstGeom prst="rect">
            <a:avLst/>
          </a:prstGeom>
        </p:spPr>
        <p:txBody>
          <a:bodyPr anchor="ctr"/>
          <a:lstStyle>
            <a:lvl1pPr algn="ctr">
              <a:defRPr/>
            </a:lvl1pPr>
          </a:lstStyle>
          <a:p>
            <a:endParaRPr lang="en-US" dirty="0"/>
          </a:p>
        </p:txBody>
      </p:sp>
      <p:sp>
        <p:nvSpPr>
          <p:cNvPr id="12" name="Text Placeholder 5">
            <a:extLst>
              <a:ext uri="{FF2B5EF4-FFF2-40B4-BE49-F238E27FC236}">
                <a16:creationId xmlns:a16="http://schemas.microsoft.com/office/drawing/2014/main" id="{4F32EA24-32A7-7746-AD51-6F1F3229B5E0}"/>
              </a:ext>
            </a:extLst>
          </p:cNvPr>
          <p:cNvSpPr>
            <a:spLocks noGrp="1"/>
          </p:cNvSpPr>
          <p:nvPr>
            <p:ph type="body" sz="quarter" idx="19"/>
          </p:nvPr>
        </p:nvSpPr>
        <p:spPr>
          <a:xfrm>
            <a:off x="7962600" y="4826642"/>
            <a:ext cx="3391199" cy="818507"/>
          </a:xfrm>
          <a:prstGeom prst="rect">
            <a:avLst/>
          </a:prstGeom>
        </p:spPr>
        <p:txBody>
          <a:bodyPr/>
          <a:lstStyle>
            <a:lvl1pPr>
              <a:defRPr>
                <a:solidFill>
                  <a:schemeClr val="bg2">
                    <a:lumMod val="10000"/>
                  </a:schemeClr>
                </a:solidFill>
              </a:defRPr>
            </a:lvl1pPr>
          </a:lstStyle>
          <a:p>
            <a:pPr lvl="0"/>
            <a:r>
              <a:rPr lang="en-US" dirty="0"/>
              <a:t>Edit Master text styles</a:t>
            </a:r>
          </a:p>
        </p:txBody>
      </p:sp>
      <p:sp>
        <p:nvSpPr>
          <p:cNvPr id="13" name="Text Placeholder 16">
            <a:extLst>
              <a:ext uri="{FF2B5EF4-FFF2-40B4-BE49-F238E27FC236}">
                <a16:creationId xmlns:a16="http://schemas.microsoft.com/office/drawing/2014/main" id="{C94BFB10-E2C7-8745-9886-43564469C414}"/>
              </a:ext>
            </a:extLst>
          </p:cNvPr>
          <p:cNvSpPr>
            <a:spLocks noGrp="1"/>
          </p:cNvSpPr>
          <p:nvPr>
            <p:ph type="body" sz="quarter" idx="20" hasCustomPrompt="1"/>
          </p:nvPr>
        </p:nvSpPr>
        <p:spPr>
          <a:xfrm>
            <a:off x="4380553" y="2118126"/>
            <a:ext cx="3391199" cy="428695"/>
          </a:xfrm>
          <a:prstGeom prst="rect">
            <a:avLst/>
          </a:prstGeom>
        </p:spPr>
        <p:txBody>
          <a:bodyPr>
            <a:normAutofit/>
          </a:bodyPr>
          <a:lstStyle>
            <a:lvl1pPr marL="0" indent="0">
              <a:buNone/>
              <a:defRPr sz="2200" b="1">
                <a:solidFill>
                  <a:schemeClr val="tx2"/>
                </a:solidFill>
              </a:defRPr>
            </a:lvl1pPr>
          </a:lstStyle>
          <a:p>
            <a:pPr lvl="0"/>
            <a:r>
              <a:rPr lang="en-US" dirty="0"/>
              <a:t>Click to edit subtitle</a:t>
            </a:r>
          </a:p>
        </p:txBody>
      </p:sp>
      <p:sp>
        <p:nvSpPr>
          <p:cNvPr id="14" name="Picture Placeholder 5">
            <a:extLst>
              <a:ext uri="{FF2B5EF4-FFF2-40B4-BE49-F238E27FC236}">
                <a16:creationId xmlns:a16="http://schemas.microsoft.com/office/drawing/2014/main" id="{51FF46C3-8ADD-6843-8312-ECBC62A64D6C}"/>
              </a:ext>
            </a:extLst>
          </p:cNvPr>
          <p:cNvSpPr>
            <a:spLocks noGrp="1"/>
          </p:cNvSpPr>
          <p:nvPr>
            <p:ph type="pic" sz="quarter" idx="21"/>
          </p:nvPr>
        </p:nvSpPr>
        <p:spPr>
          <a:xfrm>
            <a:off x="4380554" y="2684806"/>
            <a:ext cx="3391200" cy="2016000"/>
          </a:xfrm>
          <a:prstGeom prst="rect">
            <a:avLst/>
          </a:prstGeom>
        </p:spPr>
        <p:txBody>
          <a:bodyPr anchor="ctr"/>
          <a:lstStyle>
            <a:lvl1pPr algn="ctr">
              <a:defRPr/>
            </a:lvl1pPr>
          </a:lstStyle>
          <a:p>
            <a:endParaRPr lang="en-US" dirty="0"/>
          </a:p>
        </p:txBody>
      </p:sp>
      <p:sp>
        <p:nvSpPr>
          <p:cNvPr id="15" name="Text Placeholder 5">
            <a:extLst>
              <a:ext uri="{FF2B5EF4-FFF2-40B4-BE49-F238E27FC236}">
                <a16:creationId xmlns:a16="http://schemas.microsoft.com/office/drawing/2014/main" id="{63F0C0E4-BE5A-5F44-9EA4-7DFA758F9418}"/>
              </a:ext>
            </a:extLst>
          </p:cNvPr>
          <p:cNvSpPr>
            <a:spLocks noGrp="1"/>
          </p:cNvSpPr>
          <p:nvPr>
            <p:ph type="body" sz="quarter" idx="22"/>
          </p:nvPr>
        </p:nvSpPr>
        <p:spPr>
          <a:xfrm>
            <a:off x="4380554" y="4826642"/>
            <a:ext cx="3391199" cy="818507"/>
          </a:xfrm>
          <a:prstGeom prst="rect">
            <a:avLst/>
          </a:prstGeom>
        </p:spPr>
        <p:txBody>
          <a:bodyPr/>
          <a:lstStyle>
            <a:lvl1pPr>
              <a:defRPr>
                <a:solidFill>
                  <a:schemeClr val="bg2">
                    <a:lumMod val="10000"/>
                  </a:schemeClr>
                </a:solidFill>
              </a:defRPr>
            </a:lvl1pPr>
          </a:lstStyle>
          <a:p>
            <a:pPr lvl="0"/>
            <a:r>
              <a:rPr lang="en-US" dirty="0"/>
              <a:t>Edit Master text styles</a:t>
            </a:r>
          </a:p>
        </p:txBody>
      </p:sp>
    </p:spTree>
    <p:extLst>
      <p:ext uri="{BB962C8B-B14F-4D97-AF65-F5344CB8AC3E}">
        <p14:creationId xmlns:p14="http://schemas.microsoft.com/office/powerpoint/2010/main" val="22296805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DDFA39-7051-D849-837B-527F01C22A90}"/>
              </a:ext>
            </a:extLst>
          </p:cNvPr>
          <p:cNvPicPr>
            <a:picLocks noChangeAspect="1"/>
          </p:cNvPicPr>
          <p:nvPr userDrawn="1"/>
        </p:nvPicPr>
        <p:blipFill>
          <a:blip r:embed="rId3"/>
          <a:stretch>
            <a:fillRect/>
          </a:stretch>
        </p:blipFill>
        <p:spPr>
          <a:xfrm>
            <a:off x="9398" y="0"/>
            <a:ext cx="12185904" cy="6858000"/>
          </a:xfrm>
          <a:prstGeom prst="rect">
            <a:avLst/>
          </a:prstGeom>
        </p:spPr>
      </p:pic>
    </p:spTree>
    <p:extLst>
      <p:ext uri="{BB962C8B-B14F-4D97-AF65-F5344CB8AC3E}">
        <p14:creationId xmlns:p14="http://schemas.microsoft.com/office/powerpoint/2010/main" val="3475661468"/>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le Placeholder 11">
            <a:extLst>
              <a:ext uri="{FF2B5EF4-FFF2-40B4-BE49-F238E27FC236}">
                <a16:creationId xmlns:a16="http://schemas.microsoft.com/office/drawing/2014/main" id="{C4F6D76E-9B80-4848-B0CE-DCBEBBF159C6}"/>
              </a:ext>
            </a:extLst>
          </p:cNvPr>
          <p:cNvSpPr>
            <a:spLocks noGrp="1"/>
          </p:cNvSpPr>
          <p:nvPr>
            <p:ph type="title"/>
          </p:nvPr>
        </p:nvSpPr>
        <p:spPr>
          <a:xfrm>
            <a:off x="805070" y="365125"/>
            <a:ext cx="10548730" cy="1325563"/>
          </a:xfrm>
          <a:prstGeom prst="rect">
            <a:avLst/>
          </a:prstGeom>
        </p:spPr>
        <p:txBody>
          <a:bodyPr vert="horz" lIns="91440" tIns="45720" rIns="91440" bIns="45720" rtlCol="0" anchor="ctr">
            <a:normAutofit/>
          </a:bodyPr>
          <a:lstStyle/>
          <a:p>
            <a:r>
              <a:rPr lang="en-US" dirty="0"/>
              <a:t>Click to edit title</a:t>
            </a:r>
          </a:p>
        </p:txBody>
      </p:sp>
      <p:sp>
        <p:nvSpPr>
          <p:cNvPr id="16" name="Footer Placeholder 15">
            <a:extLst>
              <a:ext uri="{FF2B5EF4-FFF2-40B4-BE49-F238E27FC236}">
                <a16:creationId xmlns:a16="http://schemas.microsoft.com/office/drawing/2014/main" id="{9216B959-D1D3-754A-90D5-4F13B3D8DACF}"/>
              </a:ext>
            </a:extLst>
          </p:cNvPr>
          <p:cNvSpPr>
            <a:spLocks noGrp="1"/>
          </p:cNvSpPr>
          <p:nvPr>
            <p:ph type="ftr" sz="quarter" idx="3"/>
          </p:nvPr>
        </p:nvSpPr>
        <p:spPr>
          <a:xfrm>
            <a:off x="805070" y="6250329"/>
            <a:ext cx="4114800" cy="288583"/>
          </a:xfrm>
          <a:prstGeom prst="rect">
            <a:avLst/>
          </a:prstGeom>
        </p:spPr>
        <p:txBody>
          <a:bodyPr vert="horz" lIns="91440" tIns="45720" rIns="91440" bIns="45720" rtlCol="0" anchor="ctr"/>
          <a:lstStyle>
            <a:lvl1pPr algn="l">
              <a:defRPr sz="800">
                <a:solidFill>
                  <a:schemeClr val="accent3"/>
                </a:solidFill>
              </a:defRPr>
            </a:lvl1pPr>
          </a:lstStyle>
          <a:p>
            <a:endParaRPr lang="en-US" dirty="0"/>
          </a:p>
        </p:txBody>
      </p:sp>
      <p:sp>
        <p:nvSpPr>
          <p:cNvPr id="18" name="Slide Number Placeholder 17">
            <a:extLst>
              <a:ext uri="{FF2B5EF4-FFF2-40B4-BE49-F238E27FC236}">
                <a16:creationId xmlns:a16="http://schemas.microsoft.com/office/drawing/2014/main" id="{6A7E9EDF-CA87-D14B-A491-EF77FED6BBBD}"/>
              </a:ext>
            </a:extLst>
          </p:cNvPr>
          <p:cNvSpPr>
            <a:spLocks noGrp="1"/>
          </p:cNvSpPr>
          <p:nvPr>
            <p:ph type="sldNum" sz="quarter" idx="4"/>
          </p:nvPr>
        </p:nvSpPr>
        <p:spPr>
          <a:xfrm>
            <a:off x="8610600" y="621205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11AA8-27C9-8241-B42F-4E697CE3E23E}" type="slidenum">
              <a:rPr lang="en-US" smtClean="0"/>
              <a:t>‹#›</a:t>
            </a:fld>
            <a:endParaRPr lang="en-US" dirty="0"/>
          </a:p>
        </p:txBody>
      </p:sp>
      <p:pic>
        <p:nvPicPr>
          <p:cNvPr id="4" name="Picture 3">
            <a:extLst>
              <a:ext uri="{FF2B5EF4-FFF2-40B4-BE49-F238E27FC236}">
                <a16:creationId xmlns:a16="http://schemas.microsoft.com/office/drawing/2014/main" id="{46B7BD67-ABC4-3D4E-BC0A-FEFCC3F87C17}"/>
              </a:ext>
            </a:extLst>
          </p:cNvPr>
          <p:cNvPicPr>
            <a:picLocks noChangeAspect="1"/>
          </p:cNvPicPr>
          <p:nvPr userDrawn="1"/>
        </p:nvPicPr>
        <p:blipFill>
          <a:blip r:embed="rId6"/>
          <a:stretch>
            <a:fillRect/>
          </a:stretch>
        </p:blipFill>
        <p:spPr>
          <a:xfrm>
            <a:off x="11822487" y="0"/>
            <a:ext cx="369513" cy="369513"/>
          </a:xfrm>
          <a:prstGeom prst="rect">
            <a:avLst/>
          </a:prstGeom>
        </p:spPr>
      </p:pic>
      <p:pic>
        <p:nvPicPr>
          <p:cNvPr id="13" name="Picture 12">
            <a:extLst>
              <a:ext uri="{FF2B5EF4-FFF2-40B4-BE49-F238E27FC236}">
                <a16:creationId xmlns:a16="http://schemas.microsoft.com/office/drawing/2014/main" id="{EE9BBC5E-9DCC-3742-928B-170167BB595A}"/>
              </a:ext>
            </a:extLst>
          </p:cNvPr>
          <p:cNvPicPr>
            <a:picLocks noChangeAspect="1"/>
          </p:cNvPicPr>
          <p:nvPr userDrawn="1"/>
        </p:nvPicPr>
        <p:blipFill>
          <a:blip r:embed="rId7"/>
          <a:stretch>
            <a:fillRect/>
          </a:stretch>
        </p:blipFill>
        <p:spPr>
          <a:xfrm>
            <a:off x="321733" y="6195036"/>
            <a:ext cx="279400" cy="355600"/>
          </a:xfrm>
          <a:prstGeom prst="rect">
            <a:avLst/>
          </a:prstGeom>
        </p:spPr>
      </p:pic>
    </p:spTree>
    <p:extLst>
      <p:ext uri="{BB962C8B-B14F-4D97-AF65-F5344CB8AC3E}">
        <p14:creationId xmlns:p14="http://schemas.microsoft.com/office/powerpoint/2010/main" val="20540048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ftr="0" dt="0"/>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6"/>
          </a:solidFill>
          <a:latin typeface="+mn-lt"/>
          <a:ea typeface="+mn-ea"/>
          <a:cs typeface="+mn-cs"/>
        </a:defRPr>
      </a:lvl1pPr>
      <a:lvl2pPr marL="742950" indent="-2857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accent6"/>
          </a:solidFill>
          <a:latin typeface="+mn-lt"/>
          <a:ea typeface="+mn-ea"/>
          <a:cs typeface="+mn-cs"/>
        </a:defRPr>
      </a:lvl2pPr>
      <a:lvl3pPr marL="1085850" indent="-171450" algn="l" defTabSz="914400" rtl="0" eaLnBrk="1" latinLnBrk="0" hangingPunct="1">
        <a:lnSpc>
          <a:spcPct val="90000"/>
        </a:lnSpc>
        <a:spcBef>
          <a:spcPts val="500"/>
        </a:spcBef>
        <a:buClr>
          <a:schemeClr val="tx1"/>
        </a:buClr>
        <a:buFont typeface="System Font Regular"/>
        <a:buChar char="-"/>
        <a:defRPr sz="1200" kern="1200">
          <a:solidFill>
            <a:schemeClr val="accent6"/>
          </a:solidFill>
          <a:latin typeface="+mn-lt"/>
          <a:ea typeface="+mn-ea"/>
          <a:cs typeface="+mn-cs"/>
        </a:defRPr>
      </a:lvl3pPr>
      <a:lvl4pPr marL="1543050" indent="-171450" algn="l" defTabSz="914400" rtl="0" eaLnBrk="1" latinLnBrk="0" hangingPunct="1">
        <a:lnSpc>
          <a:spcPct val="90000"/>
        </a:lnSpc>
        <a:spcBef>
          <a:spcPts val="500"/>
        </a:spcBef>
        <a:buClr>
          <a:schemeClr val="tx1"/>
        </a:buClr>
        <a:buFont typeface="Arial" panose="020B0604020202020204" pitchFamily="34" charset="0"/>
        <a:buChar char="•"/>
        <a:defRPr sz="1000" kern="1200">
          <a:solidFill>
            <a:schemeClr val="accent6"/>
          </a:solidFill>
          <a:latin typeface="+mn-lt"/>
          <a:ea typeface="+mn-ea"/>
          <a:cs typeface="+mn-cs"/>
        </a:defRPr>
      </a:lvl4pPr>
      <a:lvl5pPr marL="2000250" indent="-171450" algn="l" defTabSz="914400" rtl="0" eaLnBrk="1" latinLnBrk="0" hangingPunct="1">
        <a:lnSpc>
          <a:spcPct val="90000"/>
        </a:lnSpc>
        <a:spcBef>
          <a:spcPts val="500"/>
        </a:spcBef>
        <a:buClr>
          <a:schemeClr val="tx1"/>
        </a:buClr>
        <a:buFont typeface="System Font Regular"/>
        <a:buChar char="-"/>
        <a:defRPr sz="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customXml" Target="../ink/ink1.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99CD5-D17E-774D-A51C-D0F8E957D177}"/>
              </a:ext>
            </a:extLst>
          </p:cNvPr>
          <p:cNvSpPr>
            <a:spLocks noGrp="1"/>
          </p:cNvSpPr>
          <p:nvPr>
            <p:ph type="ctrTitle"/>
          </p:nvPr>
        </p:nvSpPr>
        <p:spPr>
          <a:xfrm>
            <a:off x="536712" y="4588042"/>
            <a:ext cx="11366529" cy="1618338"/>
          </a:xfrm>
        </p:spPr>
        <p:txBody>
          <a:bodyPr/>
          <a:lstStyle/>
          <a:p>
            <a:pPr algn="ctr"/>
            <a:r>
              <a:rPr lang="en-US" dirty="0"/>
              <a:t>Comparative Reliability Analysis of Passive and Active Emergency Core Cooling Systems for Small Modular Reactors</a:t>
            </a:r>
          </a:p>
        </p:txBody>
      </p:sp>
      <p:sp>
        <p:nvSpPr>
          <p:cNvPr id="4" name="TextBox 3">
            <a:extLst>
              <a:ext uri="{FF2B5EF4-FFF2-40B4-BE49-F238E27FC236}">
                <a16:creationId xmlns:a16="http://schemas.microsoft.com/office/drawing/2014/main" id="{374A754E-6377-20D3-B197-6C51BD0178CE}"/>
              </a:ext>
            </a:extLst>
          </p:cNvPr>
          <p:cNvSpPr txBox="1"/>
          <p:nvPr/>
        </p:nvSpPr>
        <p:spPr>
          <a:xfrm>
            <a:off x="2173058" y="6369326"/>
            <a:ext cx="83399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30000" noProof="0" dirty="0">
                <a:ln>
                  <a:noFill/>
                </a:ln>
                <a:solidFill>
                  <a:srgbClr val="FFFFFF"/>
                </a:solidFill>
                <a:effectLst/>
                <a:uLnTx/>
                <a:uFillTx/>
                <a:latin typeface="Arial" panose="020B0604020202020204"/>
                <a:ea typeface="+mn-ea"/>
                <a:cs typeface="+mn-cs"/>
              </a:rPr>
              <a:t>1</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Ontario Tech University — Department of Energy and Nuclear Engineering</a:t>
            </a:r>
            <a:endParaRPr kumimoji="0" lang="en-C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D57D6C2C-F608-9F78-1DA0-E336E07EDC7C}"/>
              </a:ext>
            </a:extLst>
          </p:cNvPr>
          <p:cNvSpPr txBox="1"/>
          <p:nvPr/>
        </p:nvSpPr>
        <p:spPr>
          <a:xfrm>
            <a:off x="391396" y="2693551"/>
            <a:ext cx="35633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srgbClr val="003C71"/>
                </a:solidFill>
                <a:effectLst/>
                <a:uLnTx/>
                <a:uFillTx/>
                <a:latin typeface="Arial" panose="020B0604020202020204"/>
                <a:ea typeface="+mn-ea"/>
                <a:cs typeface="+mn-cs"/>
              </a:rPr>
              <a:t>Katrina I.S. </a:t>
            </a:r>
            <a:r>
              <a:rPr kumimoji="0" lang="en-CA" sz="2400" b="1" i="1" u="none" strike="noStrike" kern="1200" cap="none" spc="0" normalizeH="0" baseline="0" noProof="0" dirty="0" err="1">
                <a:ln>
                  <a:noFill/>
                </a:ln>
                <a:solidFill>
                  <a:srgbClr val="003C71"/>
                </a:solidFill>
                <a:effectLst/>
                <a:uLnTx/>
                <a:uFillTx/>
                <a:latin typeface="Arial" panose="020B0604020202020204"/>
                <a:ea typeface="+mn-ea"/>
                <a:cs typeface="+mn-cs"/>
              </a:rPr>
              <a:t>Mamenta</a:t>
            </a:r>
            <a:r>
              <a:rPr kumimoji="0" lang="en-US" sz="2400" b="1" i="0" u="none" strike="noStrike" kern="1200" cap="none" spc="0" normalizeH="0" baseline="30000" noProof="0" dirty="0">
                <a:ln>
                  <a:noFill/>
                </a:ln>
                <a:solidFill>
                  <a:srgbClr val="003C71"/>
                </a:solidFill>
                <a:effectLst/>
                <a:uLnTx/>
                <a:uFillTx/>
                <a:latin typeface="Arial" panose="020B0604020202020204"/>
                <a:ea typeface="+mn-ea"/>
                <a:cs typeface="+mn-cs"/>
              </a:rPr>
              <a:t>1</a:t>
            </a:r>
            <a:endParaRPr kumimoji="0" lang="en-CA" sz="2400" b="1" i="1" u="none" strike="noStrike" kern="1200" cap="none" spc="0" normalizeH="0" baseline="0" noProof="0" dirty="0">
              <a:ln>
                <a:noFill/>
              </a:ln>
              <a:solidFill>
                <a:srgbClr val="003C71"/>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C7FA7456-703B-8DF3-02B5-3EBC787365E7}"/>
              </a:ext>
            </a:extLst>
          </p:cNvPr>
          <p:cNvSpPr txBox="1"/>
          <p:nvPr/>
        </p:nvSpPr>
        <p:spPr>
          <a:xfrm>
            <a:off x="391396" y="3076783"/>
            <a:ext cx="35633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err="1">
                <a:ln>
                  <a:noFill/>
                </a:ln>
                <a:solidFill>
                  <a:srgbClr val="003C71"/>
                </a:solidFill>
                <a:effectLst/>
                <a:uLnTx/>
                <a:uFillTx/>
                <a:latin typeface="Arial" panose="020B0604020202020204"/>
                <a:ea typeface="+mn-ea"/>
                <a:cs typeface="+mn-cs"/>
              </a:rPr>
              <a:t>Lixuan</a:t>
            </a:r>
            <a:r>
              <a:rPr kumimoji="0" lang="en-CA" sz="2400" b="1" i="1" u="none" strike="noStrike" kern="1200" cap="none" spc="0" normalizeH="0" baseline="0" noProof="0" dirty="0">
                <a:ln>
                  <a:noFill/>
                </a:ln>
                <a:solidFill>
                  <a:srgbClr val="003C71"/>
                </a:solidFill>
                <a:effectLst/>
                <a:uLnTx/>
                <a:uFillTx/>
                <a:latin typeface="Arial" panose="020B0604020202020204"/>
                <a:ea typeface="+mn-ea"/>
                <a:cs typeface="+mn-cs"/>
              </a:rPr>
              <a:t> Lu</a:t>
            </a:r>
            <a:r>
              <a:rPr kumimoji="0" lang="en-US" sz="2400" b="1" i="0" u="none" strike="noStrike" kern="1200" cap="none" spc="0" normalizeH="0" baseline="30000" noProof="0" dirty="0">
                <a:ln>
                  <a:noFill/>
                </a:ln>
                <a:solidFill>
                  <a:srgbClr val="003C71"/>
                </a:solidFill>
                <a:effectLst/>
                <a:uLnTx/>
                <a:uFillTx/>
                <a:latin typeface="Arial" panose="020B0604020202020204"/>
                <a:ea typeface="+mn-ea"/>
                <a:cs typeface="+mn-cs"/>
              </a:rPr>
              <a:t> 1</a:t>
            </a:r>
            <a:endParaRPr kumimoji="0" lang="en-CA" sz="2400" b="1" i="1" u="none" strike="noStrike" kern="1200" cap="none" spc="0" normalizeH="0" baseline="0" noProof="0" dirty="0">
              <a:ln>
                <a:noFill/>
              </a:ln>
              <a:solidFill>
                <a:srgbClr val="003C7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37274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2F402-3BB3-177B-18BA-F7AFC8158F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258EDD-9CF6-2668-87A2-C076272EFA9F}"/>
              </a:ext>
            </a:extLst>
          </p:cNvPr>
          <p:cNvSpPr>
            <a:spLocks noGrp="1"/>
          </p:cNvSpPr>
          <p:nvPr>
            <p:ph type="title"/>
          </p:nvPr>
        </p:nvSpPr>
        <p:spPr>
          <a:xfrm>
            <a:off x="687803" y="74983"/>
            <a:ext cx="10615863" cy="1325563"/>
          </a:xfrm>
        </p:spPr>
        <p:txBody>
          <a:bodyPr>
            <a:normAutofit/>
          </a:bodyPr>
          <a:lstStyle/>
          <a:p>
            <a:r>
              <a:rPr lang="en-US" dirty="0"/>
              <a:t>Results: Risk Importance Analysis</a:t>
            </a:r>
            <a:endParaRPr lang="en-CA" dirty="0"/>
          </a:p>
        </p:txBody>
      </p:sp>
      <p:sp>
        <p:nvSpPr>
          <p:cNvPr id="4" name="Text Placeholder 3">
            <a:extLst>
              <a:ext uri="{FF2B5EF4-FFF2-40B4-BE49-F238E27FC236}">
                <a16:creationId xmlns:a16="http://schemas.microsoft.com/office/drawing/2014/main" id="{1441E44E-579E-7A3E-2636-E3B4D2B619FA}"/>
              </a:ext>
            </a:extLst>
          </p:cNvPr>
          <p:cNvSpPr>
            <a:spLocks noGrp="1"/>
          </p:cNvSpPr>
          <p:nvPr>
            <p:ph type="body" sz="quarter" idx="13"/>
          </p:nvPr>
        </p:nvSpPr>
        <p:spPr>
          <a:xfrm>
            <a:off x="737936" y="4748463"/>
            <a:ext cx="5257799" cy="1011537"/>
          </a:xfrm>
        </p:spPr>
        <p:txBody>
          <a:bodyPr/>
          <a:lstStyle/>
          <a:p>
            <a:r>
              <a:rPr lang="en-CA" dirty="0"/>
              <a:t>98.9% failure probability concentrates in a single first-order CCF cut set.</a:t>
            </a:r>
          </a:p>
          <a:p>
            <a:r>
              <a:rPr lang="en-CA" dirty="0"/>
              <a:t>Risk is fundamentally monolithic: removing CCF would reduce top-event probability by ~89x (RRW = 89.2).</a:t>
            </a:r>
          </a:p>
          <a:p>
            <a:endParaRPr lang="en-CA" dirty="0"/>
          </a:p>
        </p:txBody>
      </p:sp>
      <p:sp>
        <p:nvSpPr>
          <p:cNvPr id="5" name="Text Placeholder 4">
            <a:extLst>
              <a:ext uri="{FF2B5EF4-FFF2-40B4-BE49-F238E27FC236}">
                <a16:creationId xmlns:a16="http://schemas.microsoft.com/office/drawing/2014/main" id="{CE6A2707-4ACD-9CA7-3EA8-612ADEEA0631}"/>
              </a:ext>
            </a:extLst>
          </p:cNvPr>
          <p:cNvSpPr>
            <a:spLocks noGrp="1"/>
          </p:cNvSpPr>
          <p:nvPr>
            <p:ph type="body" sz="quarter" idx="14"/>
          </p:nvPr>
        </p:nvSpPr>
        <p:spPr>
          <a:xfrm>
            <a:off x="5842691" y="4754804"/>
            <a:ext cx="5611373" cy="1011537"/>
          </a:xfrm>
        </p:spPr>
        <p:txBody>
          <a:bodyPr/>
          <a:lstStyle/>
          <a:p>
            <a:r>
              <a:rPr lang="en-CA" dirty="0"/>
              <a:t>47.6% Suppression Pool Inadequacy: A shared physical heat sink that bypasses train-level redundancy entirely.</a:t>
            </a:r>
          </a:p>
          <a:p>
            <a:r>
              <a:rPr lang="en-CA" dirty="0"/>
              <a:t>35.7% Common Cause Failure (IC trains).</a:t>
            </a:r>
          </a:p>
          <a:p>
            <a:r>
              <a:rPr lang="en-US" dirty="0"/>
              <a:t>Operational risk is decentralized: active-component CCF (35.7%) and resource-sharing vulnerabilities (47.6%) together account for 83.3% of the failure profile, requiring distinct, operationally addressable mitigation strategies.</a:t>
            </a:r>
            <a:endParaRPr lang="en-CA" dirty="0"/>
          </a:p>
        </p:txBody>
      </p:sp>
      <p:sp>
        <p:nvSpPr>
          <p:cNvPr id="6" name="Slide Number Placeholder 5">
            <a:extLst>
              <a:ext uri="{FF2B5EF4-FFF2-40B4-BE49-F238E27FC236}">
                <a16:creationId xmlns:a16="http://schemas.microsoft.com/office/drawing/2014/main" id="{BB1D130B-3F2B-11BA-25E1-02897A716E2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11AA8-27C9-8241-B42F-4E697CE3E23E}" type="slidenum">
              <a:rPr kumimoji="0" lang="en-US" sz="1200" b="0" i="0" u="none" strike="noStrike" kern="1200" cap="none" spc="0" normalizeH="0" baseline="0" noProof="0" smtClean="0">
                <a:ln>
                  <a:noFill/>
                </a:ln>
                <a:solidFill>
                  <a:srgbClr val="003C7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3C71">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1003F756-590D-E82E-65AA-E05C2C36368E}"/>
              </a:ext>
            </a:extLst>
          </p:cNvPr>
          <p:cNvPicPr>
            <a:picLocks noChangeAspect="1"/>
          </p:cNvPicPr>
          <p:nvPr/>
        </p:nvPicPr>
        <p:blipFill>
          <a:blip r:embed="rId3"/>
          <a:stretch>
            <a:fillRect/>
          </a:stretch>
        </p:blipFill>
        <p:spPr>
          <a:xfrm>
            <a:off x="6522015" y="1562853"/>
            <a:ext cx="3728891" cy="3185609"/>
          </a:xfrm>
          <a:prstGeom prst="rect">
            <a:avLst/>
          </a:prstGeom>
        </p:spPr>
      </p:pic>
      <p:pic>
        <p:nvPicPr>
          <p:cNvPr id="10" name="Picture 9">
            <a:extLst>
              <a:ext uri="{FF2B5EF4-FFF2-40B4-BE49-F238E27FC236}">
                <a16:creationId xmlns:a16="http://schemas.microsoft.com/office/drawing/2014/main" id="{F52513DF-9C4D-AC3A-8B6A-9DB91885C802}"/>
              </a:ext>
            </a:extLst>
          </p:cNvPr>
          <p:cNvPicPr>
            <a:picLocks noChangeAspect="1"/>
          </p:cNvPicPr>
          <p:nvPr/>
        </p:nvPicPr>
        <p:blipFill>
          <a:blip r:embed="rId4"/>
          <a:stretch>
            <a:fillRect/>
          </a:stretch>
        </p:blipFill>
        <p:spPr>
          <a:xfrm>
            <a:off x="1455323" y="1626575"/>
            <a:ext cx="3784140" cy="3186000"/>
          </a:xfrm>
          <a:prstGeom prst="rect">
            <a:avLst/>
          </a:prstGeom>
        </p:spPr>
      </p:pic>
      <p:sp>
        <p:nvSpPr>
          <p:cNvPr id="2" name="Text 7">
            <a:extLst>
              <a:ext uri="{FF2B5EF4-FFF2-40B4-BE49-F238E27FC236}">
                <a16:creationId xmlns:a16="http://schemas.microsoft.com/office/drawing/2014/main" id="{A731E4D4-07F9-1460-1988-E1ECED75F34B}"/>
              </a:ext>
            </a:extLst>
          </p:cNvPr>
          <p:cNvSpPr/>
          <p:nvPr/>
        </p:nvSpPr>
        <p:spPr>
          <a:xfrm>
            <a:off x="2894577" y="1373353"/>
            <a:ext cx="903391" cy="280205"/>
          </a:xfrm>
          <a:prstGeom prst="rect">
            <a:avLst/>
          </a:prstGeom>
          <a:noFill/>
          <a:ln/>
        </p:spPr>
        <p:txBody>
          <a:bodyPr wrap="none"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err="1">
                <a:ln>
                  <a:noFill/>
                </a:ln>
                <a:solidFill>
                  <a:srgbClr val="003556"/>
                </a:solidFill>
                <a:effectLst/>
                <a:uLnTx/>
                <a:uFillTx/>
                <a:latin typeface="Arial" pitchFamily="34" charset="0"/>
                <a:ea typeface="Arial" pitchFamily="34" charset="-122"/>
                <a:cs typeface="Arial" pitchFamily="34" charset="-120"/>
              </a:rPr>
              <a:t>NuScale</a:t>
            </a:r>
            <a:r>
              <a:rPr kumimoji="0" lang="fr-FR" sz="1600" b="1" i="0" u="none" strike="noStrike" kern="1200" cap="none" spc="0" normalizeH="0" baseline="0" noProof="0" dirty="0">
                <a:ln>
                  <a:noFill/>
                </a:ln>
                <a:solidFill>
                  <a:srgbClr val="003556"/>
                </a:solidFill>
                <a:effectLst/>
                <a:uLnTx/>
                <a:uFillTx/>
                <a:latin typeface="Arial" pitchFamily="34" charset="0"/>
                <a:ea typeface="Arial" pitchFamily="34" charset="-122"/>
                <a:cs typeface="Arial" pitchFamily="34" charset="-120"/>
              </a:rPr>
              <a:t>: Common Cause Dominance (FV = 0.989)</a:t>
            </a:r>
            <a:r>
              <a:rPr kumimoji="0" lang="en-US" sz="1600" b="1" i="0" u="none" strike="noStrike" kern="1200" cap="none" spc="0" normalizeH="0" baseline="0" noProof="0" dirty="0">
                <a:ln>
                  <a:noFill/>
                </a:ln>
                <a:solidFill>
                  <a:srgbClr val="003556"/>
                </a:solidFill>
                <a:effectLst/>
                <a:uLnTx/>
                <a:uFillTx/>
                <a:latin typeface="Arial" pitchFamily="34" charset="0"/>
                <a:ea typeface="Arial" pitchFamily="34" charset="-122"/>
                <a:cs typeface="Arial" pitchFamily="34" charset="-120"/>
              </a:rPr>
              <a:t> </a:t>
            </a:r>
          </a:p>
        </p:txBody>
      </p:sp>
      <p:sp>
        <p:nvSpPr>
          <p:cNvPr id="7" name="Text 7">
            <a:extLst>
              <a:ext uri="{FF2B5EF4-FFF2-40B4-BE49-F238E27FC236}">
                <a16:creationId xmlns:a16="http://schemas.microsoft.com/office/drawing/2014/main" id="{B77CFB4E-110C-92B7-E5C5-A9064F374A3F}"/>
              </a:ext>
            </a:extLst>
          </p:cNvPr>
          <p:cNvSpPr/>
          <p:nvPr/>
        </p:nvSpPr>
        <p:spPr>
          <a:xfrm>
            <a:off x="8158904" y="1346370"/>
            <a:ext cx="903391" cy="280205"/>
          </a:xfrm>
          <a:prstGeom prst="rect">
            <a:avLst/>
          </a:prstGeom>
          <a:noFill/>
          <a:ln/>
        </p:spPr>
        <p:txBody>
          <a:bodyPr wrap="none"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556"/>
                </a:solidFill>
                <a:effectLst/>
                <a:uLnTx/>
                <a:uFillTx/>
                <a:latin typeface="Arial" pitchFamily="34" charset="0"/>
                <a:ea typeface="Arial" pitchFamily="34" charset="-122"/>
                <a:cs typeface="Arial" pitchFamily="34" charset="-120"/>
              </a:rPr>
              <a:t>BWRX-300: Distributed Physical Vulnerability </a:t>
            </a:r>
          </a:p>
        </p:txBody>
      </p:sp>
    </p:spTree>
    <p:extLst>
      <p:ext uri="{BB962C8B-B14F-4D97-AF65-F5344CB8AC3E}">
        <p14:creationId xmlns:p14="http://schemas.microsoft.com/office/powerpoint/2010/main" val="3037603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39D61-5539-8582-E6CE-E1F82628AF5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0B9DD3-A9AD-09B3-2657-C7EEFD9CB935}"/>
              </a:ext>
            </a:extLst>
          </p:cNvPr>
          <p:cNvSpPr>
            <a:spLocks noGrp="1"/>
          </p:cNvSpPr>
          <p:nvPr>
            <p:ph type="title"/>
          </p:nvPr>
        </p:nvSpPr>
        <p:spPr>
          <a:xfrm>
            <a:off x="737937" y="365125"/>
            <a:ext cx="10615863" cy="1325563"/>
          </a:xfrm>
        </p:spPr>
        <p:txBody>
          <a:bodyPr/>
          <a:lstStyle/>
          <a:p>
            <a:endParaRPr lang="en-CA" dirty="0"/>
          </a:p>
        </p:txBody>
      </p:sp>
      <p:sp>
        <p:nvSpPr>
          <p:cNvPr id="4" name="Text Placeholder 3">
            <a:extLst>
              <a:ext uri="{FF2B5EF4-FFF2-40B4-BE49-F238E27FC236}">
                <a16:creationId xmlns:a16="http://schemas.microsoft.com/office/drawing/2014/main" id="{C5B03E98-4E56-DA26-9522-AB4C67F71813}"/>
              </a:ext>
            </a:extLst>
          </p:cNvPr>
          <p:cNvSpPr>
            <a:spLocks noGrp="1"/>
          </p:cNvSpPr>
          <p:nvPr>
            <p:ph type="body" sz="quarter" idx="13"/>
          </p:nvPr>
        </p:nvSpPr>
        <p:spPr>
          <a:xfrm>
            <a:off x="737936" y="1909823"/>
            <a:ext cx="5257799" cy="3850177"/>
          </a:xfrm>
        </p:spPr>
        <p:txBody>
          <a:bodyPr/>
          <a:lstStyle/>
          <a:p>
            <a:endParaRPr lang="en-CA" dirty="0"/>
          </a:p>
        </p:txBody>
      </p:sp>
      <p:sp>
        <p:nvSpPr>
          <p:cNvPr id="5" name="Text Placeholder 4">
            <a:extLst>
              <a:ext uri="{FF2B5EF4-FFF2-40B4-BE49-F238E27FC236}">
                <a16:creationId xmlns:a16="http://schemas.microsoft.com/office/drawing/2014/main" id="{267A6EC2-8C63-8A21-DE78-F9ECDB6127F8}"/>
              </a:ext>
            </a:extLst>
          </p:cNvPr>
          <p:cNvSpPr>
            <a:spLocks noGrp="1"/>
          </p:cNvSpPr>
          <p:nvPr>
            <p:ph type="body" sz="quarter" idx="14"/>
          </p:nvPr>
        </p:nvSpPr>
        <p:spPr>
          <a:xfrm>
            <a:off x="6096001" y="1909822"/>
            <a:ext cx="5257800" cy="3850177"/>
          </a:xfrm>
        </p:spPr>
        <p:txBody>
          <a:bodyPr/>
          <a:lstStyle/>
          <a:p>
            <a:endParaRPr lang="en-CA" dirty="0"/>
          </a:p>
        </p:txBody>
      </p:sp>
      <p:sp>
        <p:nvSpPr>
          <p:cNvPr id="6" name="Slide Number Placeholder 5">
            <a:extLst>
              <a:ext uri="{FF2B5EF4-FFF2-40B4-BE49-F238E27FC236}">
                <a16:creationId xmlns:a16="http://schemas.microsoft.com/office/drawing/2014/main" id="{FC07B00B-E670-DE94-47ED-33BD0F52314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11AA8-27C9-8241-B42F-4E697CE3E23E}" type="slidenum">
              <a:rPr kumimoji="0" lang="en-US" sz="1200" b="0" i="0" u="none" strike="noStrike" kern="1200" cap="none" spc="0" normalizeH="0" baseline="0" noProof="0" smtClean="0">
                <a:ln>
                  <a:noFill/>
                </a:ln>
                <a:solidFill>
                  <a:srgbClr val="003C7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3C71">
                  <a:tint val="75000"/>
                </a:srgbClr>
              </a:solidFill>
              <a:effectLst/>
              <a:uLnTx/>
              <a:uFillTx/>
              <a:latin typeface="Arial" panose="020B0604020202020204"/>
              <a:ea typeface="+mn-ea"/>
              <a:cs typeface="+mn-cs"/>
            </a:endParaRPr>
          </a:p>
        </p:txBody>
      </p:sp>
      <p:pic>
        <p:nvPicPr>
          <p:cNvPr id="2" name="Image 0" descr="photo2.png">
            <a:extLst>
              <a:ext uri="{FF2B5EF4-FFF2-40B4-BE49-F238E27FC236}">
                <a16:creationId xmlns:a16="http://schemas.microsoft.com/office/drawing/2014/main" id="{D339D2A5-7EEC-90D6-6A5B-1754DC61F6BD}"/>
              </a:ext>
            </a:extLst>
          </p:cNvPr>
          <p:cNvPicPr>
            <a:picLocks noGrp="1" noRot="1" noChangeAspect="1" noMove="1" noResize="1" noEditPoints="1" noAdjustHandles="1" noChangeArrowheads="1" noChangeShapeType="1" noCrop="1"/>
          </p:cNvPicPr>
          <p:nvPr/>
        </p:nvPicPr>
        <p:blipFill>
          <a:blip r:embed="rId3"/>
          <a:stretch>
            <a:fillRect/>
          </a:stretch>
        </p:blipFill>
        <p:spPr>
          <a:xfrm>
            <a:off x="-404898" y="-20601"/>
            <a:ext cx="12191695" cy="6804667"/>
          </a:xfrm>
          <a:prstGeom prst="rect">
            <a:avLst/>
          </a:prstGeom>
        </p:spPr>
      </p:pic>
      <p:sp>
        <p:nvSpPr>
          <p:cNvPr id="7" name="Title 2">
            <a:extLst>
              <a:ext uri="{FF2B5EF4-FFF2-40B4-BE49-F238E27FC236}">
                <a16:creationId xmlns:a16="http://schemas.microsoft.com/office/drawing/2014/main" id="{03BFB233-02A0-13D2-BF8B-7C26EFF589A1}"/>
              </a:ext>
            </a:extLst>
          </p:cNvPr>
          <p:cNvSpPr txBox="1">
            <a:spLocks noGrp="1" noRot="1" noMove="1" noResize="1" noEditPoints="1" noAdjustHandles="1" noChangeArrowheads="1" noChangeShapeType="1"/>
          </p:cNvSpPr>
          <p:nvPr/>
        </p:nvSpPr>
        <p:spPr>
          <a:xfrm>
            <a:off x="537411" y="358230"/>
            <a:ext cx="106158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003C71"/>
                </a:solidFill>
                <a:effectLst/>
                <a:uLnTx/>
                <a:uFillTx/>
                <a:latin typeface="Arial" panose="020B0604020202020204"/>
                <a:ea typeface="+mj-ea"/>
                <a:cs typeface="+mj-cs"/>
              </a:rPr>
              <a:t>Results: Regulatory and Workforce Implications</a:t>
            </a:r>
            <a:endParaRPr kumimoji="0" lang="en-CA" sz="3000" b="1" i="0" u="none" strike="noStrike" kern="1200" cap="none" spc="0" normalizeH="0" baseline="0" noProof="0" dirty="0">
              <a:ln>
                <a:noFill/>
              </a:ln>
              <a:solidFill>
                <a:srgbClr val="003C71"/>
              </a:solidFill>
              <a:effectLst/>
              <a:uLnTx/>
              <a:uFillTx/>
              <a:latin typeface="Arial" panose="020B0604020202020204"/>
              <a:ea typeface="+mj-ea"/>
              <a:cs typeface="+mj-cs"/>
            </a:endParaRPr>
          </a:p>
        </p:txBody>
      </p:sp>
      <p:sp>
        <p:nvSpPr>
          <p:cNvPr id="8" name="Text 7">
            <a:extLst>
              <a:ext uri="{FF2B5EF4-FFF2-40B4-BE49-F238E27FC236}">
                <a16:creationId xmlns:a16="http://schemas.microsoft.com/office/drawing/2014/main" id="{6A25669D-2FEA-ADBD-8245-97E80732ED14}"/>
              </a:ext>
            </a:extLst>
          </p:cNvPr>
          <p:cNvSpPr/>
          <p:nvPr/>
        </p:nvSpPr>
        <p:spPr>
          <a:xfrm>
            <a:off x="838199" y="1958419"/>
            <a:ext cx="4386662" cy="377003"/>
          </a:xfrm>
          <a:prstGeom prst="rect">
            <a:avLst/>
          </a:prstGeom>
          <a:noFill/>
          <a:ln/>
        </p:spPr>
        <p:txBody>
          <a:bodyPr wrap="non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556"/>
                </a:solidFill>
                <a:effectLst/>
                <a:uLnTx/>
                <a:uFillTx/>
                <a:latin typeface="Arial" pitchFamily="34" charset="0"/>
                <a:ea typeface="+mn-ea"/>
                <a:cs typeface="Arial" pitchFamily="34" charset="-120"/>
              </a:rPr>
              <a:t>Regulatory Licensing Strategy</a:t>
            </a:r>
          </a:p>
        </p:txBody>
      </p:sp>
      <p:sp>
        <p:nvSpPr>
          <p:cNvPr id="9" name="Text 7">
            <a:extLst>
              <a:ext uri="{FF2B5EF4-FFF2-40B4-BE49-F238E27FC236}">
                <a16:creationId xmlns:a16="http://schemas.microsoft.com/office/drawing/2014/main" id="{87F5F0E3-F550-1C0A-D900-55635B4C873B}"/>
              </a:ext>
            </a:extLst>
          </p:cNvPr>
          <p:cNvSpPr/>
          <p:nvPr/>
        </p:nvSpPr>
        <p:spPr>
          <a:xfrm>
            <a:off x="6766612" y="1947349"/>
            <a:ext cx="4386662" cy="377003"/>
          </a:xfrm>
          <a:prstGeom prst="rect">
            <a:avLst/>
          </a:prstGeom>
          <a:noFill/>
          <a:ln/>
        </p:spPr>
        <p:txBody>
          <a:bodyPr wrap="non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556"/>
                </a:solidFill>
                <a:effectLst/>
                <a:uLnTx/>
                <a:uFillTx/>
                <a:latin typeface="Arial" pitchFamily="34" charset="0"/>
                <a:ea typeface="Arial" pitchFamily="34" charset="-122"/>
                <a:cs typeface="Arial" pitchFamily="34" charset="-120"/>
              </a:rPr>
              <a:t>Workforce &amp; Operational Planning</a:t>
            </a:r>
            <a:endParaRPr kumimoji="0" lang="en-US" sz="2400" b="0" i="0" u="none" strike="noStrike" kern="1200" cap="none" spc="0" normalizeH="0" baseline="0" noProof="0" dirty="0">
              <a:ln>
                <a:noFill/>
              </a:ln>
              <a:solidFill>
                <a:srgbClr val="003556"/>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149CC59F-1008-D3A7-9DEC-5C054C4B850A}"/>
              </a:ext>
            </a:extLst>
          </p:cNvPr>
          <p:cNvSpPr txBox="1"/>
          <p:nvPr/>
        </p:nvSpPr>
        <p:spPr>
          <a:xfrm>
            <a:off x="-106144" y="2508753"/>
            <a:ext cx="575095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556"/>
                </a:solidFill>
                <a:effectLst/>
                <a:uLnTx/>
                <a:uFillTx/>
                <a:latin typeface="Arial" pitchFamily="34" charset="0"/>
                <a:ea typeface="Arial" pitchFamily="34" charset="-122"/>
                <a:cs typeface="Arial" pitchFamily="34" charset="-120"/>
              </a:rPr>
              <a:t>Passive CCF Risk: </a:t>
            </a:r>
            <a:r>
              <a:rPr kumimoji="0" lang="en-US" sz="2400" b="0" i="0" u="none" strike="noStrike" kern="1200" cap="none" spc="0" normalizeH="0" baseline="0" noProof="0" dirty="0">
                <a:ln>
                  <a:noFill/>
                </a:ln>
                <a:solidFill>
                  <a:srgbClr val="003C71"/>
                </a:solidFill>
                <a:effectLst/>
                <a:uLnTx/>
                <a:uFillTx/>
                <a:latin typeface="Arial" panose="020B0604020202020204"/>
                <a:ea typeface="+mn-ea"/>
                <a:cs typeface="+mn-cs"/>
              </a:rPr>
              <a:t>Leverages decades of established BWR precedent, but demands diverse, multidisciplinary regulatory engineering teams to verify integrated software/hardware logic.</a:t>
            </a:r>
          </a:p>
        </p:txBody>
      </p:sp>
      <p:sp>
        <p:nvSpPr>
          <p:cNvPr id="14" name="TextBox 13">
            <a:extLst>
              <a:ext uri="{FF2B5EF4-FFF2-40B4-BE49-F238E27FC236}">
                <a16:creationId xmlns:a16="http://schemas.microsoft.com/office/drawing/2014/main" id="{ADC00A90-842F-9174-F97B-95EE6B965E36}"/>
              </a:ext>
            </a:extLst>
          </p:cNvPr>
          <p:cNvSpPr txBox="1"/>
          <p:nvPr/>
        </p:nvSpPr>
        <p:spPr>
          <a:xfrm>
            <a:off x="5943569" y="4331119"/>
            <a:ext cx="622043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5B73B"/>
                </a:solidFill>
                <a:effectLst/>
                <a:uLnTx/>
                <a:uFillTx/>
                <a:latin typeface="Arial" pitchFamily="34" charset="0"/>
                <a:ea typeface="Arial" pitchFamily="34" charset="-122"/>
                <a:cs typeface="Arial" pitchFamily="34" charset="-120"/>
              </a:rPr>
              <a:t>Active Complexity: </a:t>
            </a:r>
            <a:r>
              <a:rPr kumimoji="0" lang="en-US" sz="2400" b="0" i="0" u="none" strike="noStrike" kern="1200" cap="none" spc="0" normalizeH="0" baseline="0" noProof="0" dirty="0">
                <a:ln>
                  <a:noFill/>
                </a:ln>
                <a:solidFill>
                  <a:srgbClr val="003C71"/>
                </a:solidFill>
                <a:effectLst/>
                <a:uLnTx/>
                <a:uFillTx/>
                <a:latin typeface="Arial" panose="020B0604020202020204"/>
                <a:ea typeface="+mn-ea"/>
                <a:cs typeface="+mn-cs"/>
              </a:rPr>
              <a:t>Demands constant multidisciplinary staffing (mechanical, electrical, software). However, the 47.6% suppression pool vulnerability is a concrete, monitorable target suitable for automated decision-support mitigation.</a:t>
            </a:r>
          </a:p>
        </p:txBody>
      </p:sp>
      <p:sp>
        <p:nvSpPr>
          <p:cNvPr id="15" name="TextBox 14">
            <a:extLst>
              <a:ext uri="{FF2B5EF4-FFF2-40B4-BE49-F238E27FC236}">
                <a16:creationId xmlns:a16="http://schemas.microsoft.com/office/drawing/2014/main" id="{F547B5F0-03BD-F6B7-DBC0-1F74093387DA}"/>
              </a:ext>
            </a:extLst>
          </p:cNvPr>
          <p:cNvSpPr txBox="1"/>
          <p:nvPr/>
        </p:nvSpPr>
        <p:spPr>
          <a:xfrm>
            <a:off x="-87955" y="4568516"/>
            <a:ext cx="575095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5B73B"/>
                </a:solidFill>
                <a:effectLst/>
                <a:uLnTx/>
                <a:uFillTx/>
                <a:latin typeface="Arial" pitchFamily="34" charset="0"/>
                <a:ea typeface="Arial" pitchFamily="34" charset="-122"/>
                <a:cs typeface="Arial" pitchFamily="34" charset="-120"/>
              </a:rPr>
              <a:t>Active Complexity: </a:t>
            </a:r>
            <a:r>
              <a:rPr kumimoji="0" lang="en-US" sz="2400" b="0" i="0" u="none" strike="noStrike" kern="1200" cap="none" spc="0" normalizeH="0" baseline="0" noProof="0" dirty="0">
                <a:ln>
                  <a:noFill/>
                </a:ln>
                <a:solidFill>
                  <a:srgbClr val="003C71"/>
                </a:solidFill>
                <a:effectLst/>
                <a:uLnTx/>
                <a:uFillTx/>
                <a:latin typeface="Arial" panose="020B0604020202020204"/>
                <a:ea typeface="+mn-ea"/>
                <a:cs typeface="+mn-cs"/>
              </a:rPr>
              <a:t>Leverages decades of established BWR precedent, but demands diverse, multidisciplinary regulatory engineering teams to verify integrated software/hardware logic.</a:t>
            </a:r>
          </a:p>
        </p:txBody>
      </p:sp>
      <p:sp>
        <p:nvSpPr>
          <p:cNvPr id="16" name="TextBox 15">
            <a:extLst>
              <a:ext uri="{FF2B5EF4-FFF2-40B4-BE49-F238E27FC236}">
                <a16:creationId xmlns:a16="http://schemas.microsoft.com/office/drawing/2014/main" id="{6F4C6E24-5CB1-D81D-1264-937AA37B6C06}"/>
              </a:ext>
            </a:extLst>
          </p:cNvPr>
          <p:cNvSpPr txBox="1"/>
          <p:nvPr/>
        </p:nvSpPr>
        <p:spPr>
          <a:xfrm>
            <a:off x="5943569" y="2392127"/>
            <a:ext cx="575095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556"/>
                </a:solidFill>
                <a:effectLst/>
                <a:uLnTx/>
                <a:uFillTx/>
                <a:latin typeface="Arial" pitchFamily="34" charset="0"/>
                <a:ea typeface="Arial" pitchFamily="34" charset="-122"/>
                <a:cs typeface="Arial" pitchFamily="34" charset="-120"/>
              </a:rPr>
              <a:t>Passive CCF Risk: </a:t>
            </a:r>
            <a:r>
              <a:rPr kumimoji="0" lang="en-US" sz="2400" b="0" i="0" u="none" strike="noStrike" kern="1200" cap="none" spc="0" normalizeH="0" baseline="0" noProof="0" dirty="0">
                <a:ln>
                  <a:noFill/>
                </a:ln>
                <a:solidFill>
                  <a:srgbClr val="003C71"/>
                </a:solidFill>
                <a:effectLst/>
                <a:uLnTx/>
                <a:uFillTx/>
                <a:latin typeface="Arial" panose="020B0604020202020204"/>
                <a:ea typeface="+mn-ea"/>
                <a:cs typeface="+mn-cs"/>
              </a:rPr>
              <a:t>72-hour grace period dramatically lowers operator psychological stress. Eliminates reliance on scarce I&amp;C calibration experts in developing labor markets.</a:t>
            </a:r>
          </a:p>
        </p:txBody>
      </p:sp>
    </p:spTree>
    <p:extLst>
      <p:ext uri="{BB962C8B-B14F-4D97-AF65-F5344CB8AC3E}">
        <p14:creationId xmlns:p14="http://schemas.microsoft.com/office/powerpoint/2010/main" val="1944551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6C2F8-7384-A4C9-9705-A1E17E75D8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0AD2CB-642B-E78E-E042-A54845833E12}"/>
              </a:ext>
            </a:extLst>
          </p:cNvPr>
          <p:cNvSpPr>
            <a:spLocks noGrp="1"/>
          </p:cNvSpPr>
          <p:nvPr>
            <p:ph type="title"/>
          </p:nvPr>
        </p:nvSpPr>
        <p:spPr>
          <a:xfrm>
            <a:off x="737937" y="365125"/>
            <a:ext cx="10615863" cy="1325563"/>
          </a:xfrm>
        </p:spPr>
        <p:txBody>
          <a:bodyPr>
            <a:normAutofit/>
          </a:bodyPr>
          <a:lstStyle/>
          <a:p>
            <a:r>
              <a:rPr lang="en-US" dirty="0"/>
              <a:t>Results: Financing Implications</a:t>
            </a:r>
            <a:endParaRPr lang="en-CA" dirty="0"/>
          </a:p>
        </p:txBody>
      </p:sp>
      <p:sp>
        <p:nvSpPr>
          <p:cNvPr id="4" name="Text Placeholder 3">
            <a:extLst>
              <a:ext uri="{FF2B5EF4-FFF2-40B4-BE49-F238E27FC236}">
                <a16:creationId xmlns:a16="http://schemas.microsoft.com/office/drawing/2014/main" id="{0CC4455A-98C0-84CC-056C-FCFF4389D0E0}"/>
              </a:ext>
            </a:extLst>
          </p:cNvPr>
          <p:cNvSpPr>
            <a:spLocks noGrp="1"/>
          </p:cNvSpPr>
          <p:nvPr>
            <p:ph type="body" sz="quarter" idx="13"/>
          </p:nvPr>
        </p:nvSpPr>
        <p:spPr>
          <a:xfrm>
            <a:off x="737936" y="1909823"/>
            <a:ext cx="5257799" cy="3850177"/>
          </a:xfrm>
        </p:spPr>
        <p:txBody>
          <a:bodyPr/>
          <a:lstStyle/>
          <a:p>
            <a:endParaRPr lang="en-CA" dirty="0"/>
          </a:p>
        </p:txBody>
      </p:sp>
      <p:sp>
        <p:nvSpPr>
          <p:cNvPr id="5" name="Text Placeholder 4">
            <a:extLst>
              <a:ext uri="{FF2B5EF4-FFF2-40B4-BE49-F238E27FC236}">
                <a16:creationId xmlns:a16="http://schemas.microsoft.com/office/drawing/2014/main" id="{9166EF8A-DFE2-6EBB-2152-DAF9E2F172A4}"/>
              </a:ext>
            </a:extLst>
          </p:cNvPr>
          <p:cNvSpPr>
            <a:spLocks noGrp="1"/>
          </p:cNvSpPr>
          <p:nvPr>
            <p:ph type="body" sz="quarter" idx="14"/>
          </p:nvPr>
        </p:nvSpPr>
        <p:spPr>
          <a:xfrm>
            <a:off x="6096001" y="1909822"/>
            <a:ext cx="5257800" cy="3850177"/>
          </a:xfrm>
        </p:spPr>
        <p:txBody>
          <a:bodyPr/>
          <a:lstStyle/>
          <a:p>
            <a:endParaRPr lang="en-CA" dirty="0"/>
          </a:p>
        </p:txBody>
      </p:sp>
      <p:sp>
        <p:nvSpPr>
          <p:cNvPr id="6" name="Slide Number Placeholder 5">
            <a:extLst>
              <a:ext uri="{FF2B5EF4-FFF2-40B4-BE49-F238E27FC236}">
                <a16:creationId xmlns:a16="http://schemas.microsoft.com/office/drawing/2014/main" id="{2AE505E5-C509-2442-E60B-0CBA80BF217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11AA8-27C9-8241-B42F-4E697CE3E23E}" type="slidenum">
              <a:rPr kumimoji="0" lang="en-US" sz="1200" b="0" i="0" u="none" strike="noStrike" kern="1200" cap="none" spc="0" normalizeH="0" baseline="0" noProof="0" smtClean="0">
                <a:ln>
                  <a:noFill/>
                </a:ln>
                <a:solidFill>
                  <a:srgbClr val="003C7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3C71">
                  <a:tint val="75000"/>
                </a:srgbClr>
              </a:solidFill>
              <a:effectLst/>
              <a:uLnTx/>
              <a:uFillTx/>
              <a:latin typeface="Arial" panose="020B0604020202020204"/>
              <a:ea typeface="+mn-ea"/>
              <a:cs typeface="+mn-cs"/>
            </a:endParaRPr>
          </a:p>
        </p:txBody>
      </p:sp>
      <p:pic>
        <p:nvPicPr>
          <p:cNvPr id="2" name="Image 0" descr="pic1.png">
            <a:extLst>
              <a:ext uri="{FF2B5EF4-FFF2-40B4-BE49-F238E27FC236}">
                <a16:creationId xmlns:a16="http://schemas.microsoft.com/office/drawing/2014/main" id="{940D35BF-92A3-C4A8-4FBF-87A8C0EA57C0}"/>
              </a:ext>
            </a:extLst>
          </p:cNvPr>
          <p:cNvPicPr>
            <a:picLocks noGrp="1" noRot="1" noChangeAspect="1" noMove="1" noResize="1" noEditPoints="1" noAdjustHandles="1" noChangeArrowheads="1" noChangeShapeType="1" noCrop="1"/>
          </p:cNvPicPr>
          <p:nvPr/>
        </p:nvPicPr>
        <p:blipFill>
          <a:blip r:embed="rId3"/>
          <a:srcRect l="4878" t="21925" r="3252" b="15351"/>
          <a:stretch>
            <a:fillRect/>
          </a:stretch>
        </p:blipFill>
        <p:spPr>
          <a:xfrm>
            <a:off x="577517" y="1717944"/>
            <a:ext cx="10876547" cy="4268084"/>
          </a:xfrm>
          <a:prstGeom prst="rect">
            <a:avLst/>
          </a:prstGeom>
        </p:spPr>
      </p:pic>
      <p:sp>
        <p:nvSpPr>
          <p:cNvPr id="7" name="TextBox 6">
            <a:extLst>
              <a:ext uri="{FF2B5EF4-FFF2-40B4-BE49-F238E27FC236}">
                <a16:creationId xmlns:a16="http://schemas.microsoft.com/office/drawing/2014/main" id="{E51CDE36-4739-FBE4-0521-74965CC8DC26}"/>
              </a:ext>
            </a:extLst>
          </p:cNvPr>
          <p:cNvSpPr txBox="1"/>
          <p:nvPr/>
        </p:nvSpPr>
        <p:spPr>
          <a:xfrm>
            <a:off x="5378114" y="4795795"/>
            <a:ext cx="528787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3C71"/>
                </a:solidFill>
                <a:effectLst/>
                <a:uLnTx/>
                <a:uFillTx/>
                <a:latin typeface="Arial" panose="020B0604020202020204"/>
                <a:ea typeface="+mn-ea"/>
                <a:cs typeface="+mn-cs"/>
              </a:rPr>
              <a:t>Financial Strategy: </a:t>
            </a:r>
            <a:r>
              <a:rPr kumimoji="0" lang="en-CA" sz="1600" b="0" i="0" u="none" strike="noStrike" kern="1200" cap="none" spc="0" normalizeH="0" baseline="0" noProof="0" dirty="0">
                <a:ln>
                  <a:noFill/>
                </a:ln>
                <a:solidFill>
                  <a:srgbClr val="003C71"/>
                </a:solidFill>
                <a:effectLst/>
                <a:uLnTx/>
                <a:uFillTx/>
                <a:latin typeface="Arial" panose="020B0604020202020204"/>
                <a:ea typeface="+mn-ea"/>
                <a:cs typeface="+mn-cs"/>
              </a:rPr>
              <a:t>47.6% pool vulnerability can be mitigated with inexpensive enhanced instrumentation. Operational cost variability managed via long-term O&amp;M contracts to convert variable costs into fixed schedules.</a:t>
            </a:r>
          </a:p>
        </p:txBody>
      </p:sp>
      <p:sp>
        <p:nvSpPr>
          <p:cNvPr id="8" name="TextBox 7">
            <a:extLst>
              <a:ext uri="{FF2B5EF4-FFF2-40B4-BE49-F238E27FC236}">
                <a16:creationId xmlns:a16="http://schemas.microsoft.com/office/drawing/2014/main" id="{DD173ED9-A57A-B97D-8881-550CBFF32A81}"/>
              </a:ext>
            </a:extLst>
          </p:cNvPr>
          <p:cNvSpPr txBox="1"/>
          <p:nvPr/>
        </p:nvSpPr>
        <p:spPr>
          <a:xfrm>
            <a:off x="5271834" y="4084531"/>
            <a:ext cx="55004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C71"/>
                </a:solidFill>
                <a:effectLst/>
                <a:uLnTx/>
                <a:uFillTx/>
                <a:latin typeface="Arial" panose="020B0604020202020204"/>
                <a:ea typeface="+mn-ea"/>
                <a:cs typeface="+mn-cs"/>
              </a:rPr>
              <a:t>Decades of BWR actuarial data provide high confidence in failure rate predictions, appeasing conservative financiers.</a:t>
            </a:r>
          </a:p>
        </p:txBody>
      </p:sp>
      <p:sp>
        <p:nvSpPr>
          <p:cNvPr id="9" name="TextBox 8">
            <a:extLst>
              <a:ext uri="{FF2B5EF4-FFF2-40B4-BE49-F238E27FC236}">
                <a16:creationId xmlns:a16="http://schemas.microsoft.com/office/drawing/2014/main" id="{EF010DF9-C61C-057B-C12B-9472C3361B7C}"/>
              </a:ext>
            </a:extLst>
          </p:cNvPr>
          <p:cNvSpPr txBox="1"/>
          <p:nvPr/>
        </p:nvSpPr>
        <p:spPr>
          <a:xfrm>
            <a:off x="5288826" y="2633193"/>
            <a:ext cx="528787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3C71"/>
                </a:solidFill>
                <a:effectLst/>
                <a:uLnTx/>
                <a:uFillTx/>
                <a:latin typeface="Arial" panose="020B0604020202020204"/>
                <a:ea typeface="+mn-ea"/>
                <a:cs typeface="+mn-cs"/>
              </a:rPr>
              <a:t>Financial Strategy: </a:t>
            </a:r>
            <a:r>
              <a:rPr kumimoji="0" lang="en-CA" sz="1600" b="0" i="0" u="none" strike="noStrike" kern="1200" cap="none" spc="0" normalizeH="0" baseline="0" noProof="0" dirty="0">
                <a:ln>
                  <a:noFill/>
                </a:ln>
                <a:solidFill>
                  <a:srgbClr val="003C71"/>
                </a:solidFill>
                <a:effectLst/>
                <a:uLnTx/>
                <a:uFillTx/>
                <a:latin typeface="Arial" panose="020B0604020202020204"/>
                <a:ea typeface="+mn-ea"/>
                <a:cs typeface="+mn-cs"/>
              </a:rPr>
              <a:t>risk is concentrated in manufacturing QA, projects need vendor warranty provisions or government loan guarantees specifically covering passive component performance risk.</a:t>
            </a:r>
          </a:p>
        </p:txBody>
      </p:sp>
      <p:sp>
        <p:nvSpPr>
          <p:cNvPr id="10" name="TextBox 9">
            <a:extLst>
              <a:ext uri="{FF2B5EF4-FFF2-40B4-BE49-F238E27FC236}">
                <a16:creationId xmlns:a16="http://schemas.microsoft.com/office/drawing/2014/main" id="{51422A53-0061-3A6F-DC3E-BB00AAEEFE4D}"/>
              </a:ext>
            </a:extLst>
          </p:cNvPr>
          <p:cNvSpPr txBox="1"/>
          <p:nvPr/>
        </p:nvSpPr>
        <p:spPr>
          <a:xfrm>
            <a:off x="5271834" y="1882566"/>
            <a:ext cx="55004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C71"/>
                </a:solidFill>
                <a:effectLst/>
                <a:uLnTx/>
                <a:uFillTx/>
                <a:latin typeface="Arial" panose="020B0604020202020204"/>
                <a:ea typeface="+mn-ea"/>
                <a:cs typeface="+mn-cs"/>
              </a:rPr>
              <a:t>The absence of active surveillance provides O&amp;M cost certainty—highly prioritized  by debt financiers.</a:t>
            </a:r>
          </a:p>
        </p:txBody>
      </p:sp>
      <p:sp>
        <p:nvSpPr>
          <p:cNvPr id="11" name="Text 7">
            <a:extLst>
              <a:ext uri="{FF2B5EF4-FFF2-40B4-BE49-F238E27FC236}">
                <a16:creationId xmlns:a16="http://schemas.microsoft.com/office/drawing/2014/main" id="{C7EE5CE5-D8C6-40CE-D70E-3D72444981FA}"/>
              </a:ext>
            </a:extLst>
          </p:cNvPr>
          <p:cNvSpPr/>
          <p:nvPr/>
        </p:nvSpPr>
        <p:spPr>
          <a:xfrm>
            <a:off x="1218283" y="3148795"/>
            <a:ext cx="903391" cy="280205"/>
          </a:xfrm>
          <a:prstGeom prst="rect">
            <a:avLst/>
          </a:prstGeom>
          <a:noFill/>
          <a:ln/>
        </p:spPr>
        <p:txBody>
          <a:bodyPr wrap="none"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3556"/>
                </a:solidFill>
                <a:effectLst/>
                <a:uLnTx/>
                <a:uFillTx/>
                <a:latin typeface="Arial" pitchFamily="34" charset="0"/>
                <a:ea typeface="Arial" pitchFamily="34" charset="-122"/>
                <a:cs typeface="Arial" pitchFamily="34" charset="-120"/>
              </a:rPr>
              <a:t>NuScale</a:t>
            </a:r>
            <a:r>
              <a:rPr kumimoji="0" lang="en-US" sz="1600" b="1" i="0" u="none" strike="noStrike" kern="1200" cap="none" spc="0" normalizeH="0" baseline="0" noProof="0" dirty="0">
                <a:ln>
                  <a:noFill/>
                </a:ln>
                <a:solidFill>
                  <a:srgbClr val="003556"/>
                </a:solidFill>
                <a:effectLst/>
                <a:uLnTx/>
                <a:uFillTx/>
                <a:latin typeface="Arial" pitchFamily="34" charset="0"/>
                <a:ea typeface="Arial" pitchFamily="34" charset="-122"/>
                <a:cs typeface="Arial" pitchFamily="34" charset="-12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556"/>
                </a:solidFill>
                <a:effectLst/>
                <a:uLnTx/>
                <a:uFillTx/>
                <a:latin typeface="Arial" pitchFamily="34" charset="0"/>
                <a:ea typeface="Arial" pitchFamily="34" charset="-122"/>
                <a:cs typeface="Arial" pitchFamily="34" charset="-120"/>
              </a:rPr>
              <a:t>(Managing Monolithic CCF Risk)</a:t>
            </a:r>
            <a:endParaRPr kumimoji="0" lang="en-US" sz="1600" b="1" i="0" u="none" strike="noStrike" kern="1200" cap="none" spc="0" normalizeH="0" baseline="0" noProof="0" dirty="0">
              <a:ln>
                <a:noFill/>
              </a:ln>
              <a:solidFill>
                <a:srgbClr val="003556"/>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3556"/>
              </a:solidFill>
              <a:effectLst/>
              <a:uLnTx/>
              <a:uFillTx/>
              <a:latin typeface="Arial" panose="020B0604020202020204"/>
              <a:ea typeface="+mn-ea"/>
              <a:cs typeface="+mn-cs"/>
            </a:endParaRPr>
          </a:p>
        </p:txBody>
      </p:sp>
      <p:sp>
        <p:nvSpPr>
          <p:cNvPr id="12" name="Text 7">
            <a:extLst>
              <a:ext uri="{FF2B5EF4-FFF2-40B4-BE49-F238E27FC236}">
                <a16:creationId xmlns:a16="http://schemas.microsoft.com/office/drawing/2014/main" id="{249BCE64-B493-DD83-8872-BAE90110AE15}"/>
              </a:ext>
            </a:extLst>
          </p:cNvPr>
          <p:cNvSpPr/>
          <p:nvPr/>
        </p:nvSpPr>
        <p:spPr>
          <a:xfrm>
            <a:off x="1242347" y="5466879"/>
            <a:ext cx="903391" cy="280205"/>
          </a:xfrm>
          <a:prstGeom prst="rect">
            <a:avLst/>
          </a:prstGeom>
          <a:noFill/>
          <a:ln/>
        </p:spPr>
        <p:txBody>
          <a:bodyPr wrap="none"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556"/>
                </a:solidFill>
                <a:effectLst/>
                <a:uLnTx/>
                <a:uFillTx/>
                <a:latin typeface="Arial" pitchFamily="34" charset="0"/>
                <a:ea typeface="Arial" pitchFamily="34" charset="-122"/>
                <a:cs typeface="Arial" pitchFamily="34" charset="-120"/>
              </a:rPr>
              <a:t>BWRX-300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556"/>
                </a:solidFill>
                <a:effectLst/>
                <a:uLnTx/>
                <a:uFillTx/>
                <a:latin typeface="Arial" pitchFamily="34" charset="0"/>
                <a:ea typeface="Arial" pitchFamily="34" charset="-122"/>
                <a:cs typeface="Arial" pitchFamily="34" charset="-120"/>
              </a:rPr>
              <a:t>(Managing Distributed Risk)</a:t>
            </a:r>
            <a:endParaRPr kumimoji="0" lang="en-US" sz="1600" b="1" i="0" u="none" strike="noStrike" kern="1200" cap="none" spc="0" normalizeH="0" baseline="0" noProof="0" dirty="0">
              <a:ln>
                <a:noFill/>
              </a:ln>
              <a:solidFill>
                <a:srgbClr val="003556"/>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3556"/>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8624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23600-A31F-A6D8-097A-BC6BFCDAC6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0B4493-818F-E8E2-B755-FBD9623DE477}"/>
              </a:ext>
            </a:extLst>
          </p:cNvPr>
          <p:cNvSpPr>
            <a:spLocks noGrp="1"/>
          </p:cNvSpPr>
          <p:nvPr>
            <p:ph type="title"/>
          </p:nvPr>
        </p:nvSpPr>
        <p:spPr>
          <a:xfrm>
            <a:off x="737937" y="365125"/>
            <a:ext cx="10615863" cy="1325563"/>
          </a:xfrm>
        </p:spPr>
        <p:txBody>
          <a:bodyPr/>
          <a:lstStyle/>
          <a:p>
            <a:pPr algn="ctr"/>
            <a:r>
              <a:rPr lang="en-US" dirty="0"/>
              <a:t>Results: Technology Selection Framework for Emerging Markets</a:t>
            </a:r>
            <a:endParaRPr lang="en-CA" dirty="0"/>
          </a:p>
        </p:txBody>
      </p:sp>
      <p:sp>
        <p:nvSpPr>
          <p:cNvPr id="4" name="Text Placeholder 3">
            <a:extLst>
              <a:ext uri="{FF2B5EF4-FFF2-40B4-BE49-F238E27FC236}">
                <a16:creationId xmlns:a16="http://schemas.microsoft.com/office/drawing/2014/main" id="{63D14BD7-9B95-97FA-8C28-2D4289995F46}"/>
              </a:ext>
            </a:extLst>
          </p:cNvPr>
          <p:cNvSpPr>
            <a:spLocks noGrp="1"/>
          </p:cNvSpPr>
          <p:nvPr>
            <p:ph type="body" sz="quarter" idx="13"/>
          </p:nvPr>
        </p:nvSpPr>
        <p:spPr>
          <a:xfrm>
            <a:off x="737936" y="2323225"/>
            <a:ext cx="5257799" cy="3436775"/>
          </a:xfrm>
        </p:spPr>
        <p:txBody>
          <a:bodyPr/>
          <a:lstStyle/>
          <a:p>
            <a:r>
              <a:rPr lang="en-US" sz="2400" b="1" dirty="0">
                <a:solidFill>
                  <a:srgbClr val="0C0C0D"/>
                </a:solidFill>
                <a:latin typeface="Arial" pitchFamily="34" charset="0"/>
                <a:ea typeface="Arial" pitchFamily="34" charset="-122"/>
                <a:cs typeface="Arial" pitchFamily="34" charset="-120"/>
              </a:rPr>
              <a:t>Characteristics: </a:t>
            </a:r>
            <a:r>
              <a:rPr lang="en-US" sz="2400" dirty="0">
                <a:solidFill>
                  <a:srgbClr val="0C0C0D"/>
                </a:solidFill>
                <a:latin typeface="Arial" pitchFamily="34" charset="0"/>
                <a:ea typeface="Arial" pitchFamily="34" charset="-122"/>
                <a:cs typeface="Arial" pitchFamily="34" charset="-120"/>
              </a:rPr>
              <a:t>Nascent regulatory body, limited technical workforce, low risk </a:t>
            </a:r>
            <a:r>
              <a:rPr lang="pt-BR" sz="2400" dirty="0">
                <a:solidFill>
                  <a:srgbClr val="0C0C0D"/>
                </a:solidFill>
                <a:latin typeface="Arial" pitchFamily="34" charset="0"/>
                <a:ea typeface="Arial" pitchFamily="34" charset="-122"/>
                <a:cs typeface="Arial" pitchFamily="34" charset="-120"/>
              </a:rPr>
              <a:t>tolerance for O&amp;M variability.</a:t>
            </a:r>
          </a:p>
          <a:p>
            <a:r>
              <a:rPr lang="en-US" sz="2400" b="1" dirty="0">
                <a:solidFill>
                  <a:srgbClr val="1F5481"/>
                </a:solidFill>
                <a:latin typeface="Arial" pitchFamily="34" charset="0"/>
                <a:ea typeface="Arial" pitchFamily="34" charset="-122"/>
                <a:cs typeface="Arial" pitchFamily="34" charset="-120"/>
              </a:rPr>
              <a:t>Technology Match: </a:t>
            </a:r>
            <a:r>
              <a:rPr lang="en-US" sz="2400" b="1" dirty="0" err="1">
                <a:solidFill>
                  <a:srgbClr val="1F5481"/>
                </a:solidFill>
                <a:latin typeface="Arial" pitchFamily="34" charset="0"/>
                <a:ea typeface="Arial" pitchFamily="34" charset="-122"/>
                <a:cs typeface="Arial" pitchFamily="34" charset="-120"/>
              </a:rPr>
              <a:t>NuScale</a:t>
            </a:r>
            <a:r>
              <a:rPr lang="en-US" sz="2400" b="1" dirty="0">
                <a:solidFill>
                  <a:srgbClr val="1F5481"/>
                </a:solidFill>
                <a:latin typeface="Arial" pitchFamily="34" charset="0"/>
                <a:ea typeface="Arial" pitchFamily="34" charset="-122"/>
                <a:cs typeface="Arial" pitchFamily="34" charset="-120"/>
              </a:rPr>
              <a:t> VOYGR</a:t>
            </a:r>
            <a:endParaRPr lang="en-US" sz="2400" dirty="0"/>
          </a:p>
          <a:p>
            <a:r>
              <a:rPr lang="en-US" sz="2400" b="1" dirty="0">
                <a:solidFill>
                  <a:srgbClr val="0A0B0B"/>
                </a:solidFill>
                <a:latin typeface="Arial" pitchFamily="34" charset="0"/>
                <a:ea typeface="Arial" pitchFamily="34" charset="-122"/>
                <a:cs typeface="Arial" pitchFamily="34" charset="-120"/>
              </a:rPr>
              <a:t>Critical Success Factor: </a:t>
            </a:r>
            <a:r>
              <a:rPr lang="en-US" sz="2400" dirty="0">
                <a:solidFill>
                  <a:srgbClr val="0A0B0B"/>
                </a:solidFill>
                <a:latin typeface="Arial" pitchFamily="34" charset="0"/>
                <a:ea typeface="Arial" pitchFamily="34" charset="-122"/>
                <a:cs typeface="Arial" pitchFamily="34" charset="-120"/>
              </a:rPr>
              <a:t>Contracting </a:t>
            </a:r>
            <a:r>
              <a:rPr lang="en-US" sz="2400" dirty="0">
                <a:solidFill>
                  <a:srgbClr val="171818"/>
                </a:solidFill>
                <a:latin typeface="Arial" pitchFamily="34" charset="0"/>
                <a:ea typeface="Arial" pitchFamily="34" charset="-122"/>
                <a:cs typeface="Arial" pitchFamily="34" charset="-120"/>
              </a:rPr>
              <a:t>aggressive vendor warranties to </a:t>
            </a:r>
            <a:r>
              <a:rPr lang="en-US" sz="2400" dirty="0">
                <a:solidFill>
                  <a:srgbClr val="1C1E1E"/>
                </a:solidFill>
                <a:latin typeface="Arial" pitchFamily="34" charset="0"/>
                <a:ea typeface="Arial" pitchFamily="34" charset="-122"/>
                <a:cs typeface="Arial" pitchFamily="34" charset="-120"/>
              </a:rPr>
              <a:t>offload the 98.9% CCF risk.</a:t>
            </a:r>
            <a:endParaRPr lang="en-US" sz="2400" dirty="0"/>
          </a:p>
          <a:p>
            <a:endParaRPr lang="en-US" sz="2400" dirty="0"/>
          </a:p>
          <a:p>
            <a:endParaRPr lang="en-US" sz="2400" b="1" dirty="0">
              <a:solidFill>
                <a:srgbClr val="0C0C0D"/>
              </a:solidFill>
              <a:latin typeface="Arial" pitchFamily="34" charset="0"/>
              <a:ea typeface="Arial" pitchFamily="34" charset="-122"/>
              <a:cs typeface="Arial" pitchFamily="34" charset="-120"/>
            </a:endParaRPr>
          </a:p>
          <a:p>
            <a:endParaRPr lang="en-US" sz="2400" dirty="0"/>
          </a:p>
          <a:p>
            <a:endParaRPr lang="en-CA" sz="2400" dirty="0"/>
          </a:p>
        </p:txBody>
      </p:sp>
      <p:sp>
        <p:nvSpPr>
          <p:cNvPr id="5" name="Text Placeholder 4">
            <a:extLst>
              <a:ext uri="{FF2B5EF4-FFF2-40B4-BE49-F238E27FC236}">
                <a16:creationId xmlns:a16="http://schemas.microsoft.com/office/drawing/2014/main" id="{0AF03735-3335-B6A1-5410-DB6B661A355E}"/>
              </a:ext>
            </a:extLst>
          </p:cNvPr>
          <p:cNvSpPr>
            <a:spLocks noGrp="1"/>
          </p:cNvSpPr>
          <p:nvPr>
            <p:ph type="body" sz="quarter" idx="14"/>
          </p:nvPr>
        </p:nvSpPr>
        <p:spPr>
          <a:xfrm>
            <a:off x="6096001" y="2323224"/>
            <a:ext cx="5257800" cy="3436775"/>
          </a:xfrm>
        </p:spPr>
        <p:txBody>
          <a:bodyPr/>
          <a:lstStyle/>
          <a:p>
            <a:pPr marL="285750" marR="0" lvl="0" indent="-285750" algn="l" defTabSz="914400" rtl="0" eaLnBrk="1" fontAlgn="auto" latinLnBrk="0" hangingPunct="1">
              <a:lnSpc>
                <a:spcPct val="90000"/>
              </a:lnSpc>
              <a:spcBef>
                <a:spcPts val="1000"/>
              </a:spcBef>
              <a:spcAft>
                <a:spcPts val="0"/>
              </a:spcAft>
              <a:buClr>
                <a:srgbClr val="003C71"/>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C0C0D"/>
                </a:solidFill>
                <a:effectLst/>
                <a:uLnTx/>
                <a:uFillTx/>
                <a:latin typeface="Arial" pitchFamily="34" charset="0"/>
                <a:ea typeface="Arial" pitchFamily="34" charset="-122"/>
                <a:cs typeface="Arial" pitchFamily="34" charset="-120"/>
              </a:rPr>
              <a:t>Characteristics: </a:t>
            </a:r>
            <a:r>
              <a:rPr kumimoji="0" lang="en-US" sz="2400" b="0" i="0" u="none" strike="noStrike" kern="1200" cap="none" spc="0" normalizeH="0" baseline="0" noProof="0" dirty="0">
                <a:ln>
                  <a:noFill/>
                </a:ln>
                <a:solidFill>
                  <a:srgbClr val="0C0C0D"/>
                </a:solidFill>
                <a:effectLst/>
                <a:uLnTx/>
                <a:uFillTx/>
                <a:latin typeface="Arial" pitchFamily="34" charset="0"/>
                <a:ea typeface="Arial" pitchFamily="34" charset="-122"/>
                <a:cs typeface="Arial" pitchFamily="34" charset="-120"/>
              </a:rPr>
              <a:t>Established technical universities, regional nuclear cooperation, desire for operational technology transfer.</a:t>
            </a:r>
            <a:endParaRPr kumimoji="0" lang="pt-BR" sz="2400" b="0" i="0" u="none" strike="noStrike" kern="1200" cap="none" spc="0" normalizeH="0" baseline="0" noProof="0" dirty="0">
              <a:ln>
                <a:noFill/>
              </a:ln>
              <a:solidFill>
                <a:srgbClr val="0C0C0D"/>
              </a:solidFill>
              <a:effectLst/>
              <a:uLnTx/>
              <a:uFillTx/>
              <a:latin typeface="Arial" pitchFamily="34" charset="0"/>
              <a:ea typeface="Arial" pitchFamily="34" charset="-122"/>
              <a:cs typeface="Arial" pitchFamily="34" charset="-120"/>
            </a:endParaRPr>
          </a:p>
          <a:p>
            <a:pPr>
              <a:buClr>
                <a:srgbClr val="003C71"/>
              </a:buClr>
              <a:defRPr/>
            </a:pPr>
            <a:r>
              <a:rPr lang="en-US" sz="2400" b="1" dirty="0">
                <a:solidFill>
                  <a:srgbClr val="D6A249"/>
                </a:solidFill>
                <a:latin typeface="Arial" pitchFamily="34" charset="0"/>
                <a:ea typeface="Arial" pitchFamily="34" charset="-122"/>
                <a:cs typeface="Arial" pitchFamily="34" charset="-120"/>
              </a:rPr>
              <a:t>Technology Match: </a:t>
            </a:r>
            <a:r>
              <a:rPr lang="en-US" sz="2400" b="1" dirty="0" err="1">
                <a:solidFill>
                  <a:srgbClr val="D6A249"/>
                </a:solidFill>
                <a:latin typeface="Arial" pitchFamily="34" charset="0"/>
                <a:ea typeface="Arial" pitchFamily="34" charset="-122"/>
                <a:cs typeface="Arial" pitchFamily="34" charset="-120"/>
              </a:rPr>
              <a:t>GEHitachi</a:t>
            </a:r>
            <a:r>
              <a:rPr lang="en-US" sz="2400" b="1" dirty="0">
                <a:solidFill>
                  <a:srgbClr val="D6A249"/>
                </a:solidFill>
                <a:latin typeface="Arial" pitchFamily="34" charset="0"/>
                <a:ea typeface="Arial" pitchFamily="34" charset="-122"/>
                <a:cs typeface="Arial" pitchFamily="34" charset="-120"/>
              </a:rPr>
              <a:t> BWRX-300</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90000"/>
              </a:lnSpc>
              <a:spcBef>
                <a:spcPts val="1000"/>
              </a:spcBef>
              <a:spcAft>
                <a:spcPts val="0"/>
              </a:spcAft>
              <a:buClr>
                <a:srgbClr val="003C71"/>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A0B0B"/>
                </a:solidFill>
                <a:effectLst/>
                <a:uLnTx/>
                <a:uFillTx/>
                <a:latin typeface="Arial" pitchFamily="34" charset="0"/>
                <a:ea typeface="Arial" pitchFamily="34" charset="-122"/>
                <a:cs typeface="Arial" pitchFamily="34" charset="-120"/>
              </a:rPr>
              <a:t>Critical Success Factor: </a:t>
            </a:r>
            <a:r>
              <a:rPr kumimoji="0" lang="en-US" sz="2400" b="0" i="0" u="none" strike="noStrike" kern="1200" cap="none" spc="0" normalizeH="0" baseline="0" noProof="0" dirty="0">
                <a:ln>
                  <a:noFill/>
                </a:ln>
                <a:solidFill>
                  <a:srgbClr val="0A0B0B"/>
                </a:solidFill>
                <a:effectLst/>
                <a:uLnTx/>
                <a:uFillTx/>
                <a:latin typeface="Arial" pitchFamily="34" charset="0"/>
                <a:ea typeface="Arial" pitchFamily="34" charset="-122"/>
                <a:cs typeface="Arial" pitchFamily="34" charset="-120"/>
              </a:rPr>
              <a:t>Utilizing long-term O&amp;M contracts to hedge the financial risk of </a:t>
            </a:r>
            <a:r>
              <a:rPr kumimoji="0" lang="en-US" sz="2400" b="0" i="0" u="none" strike="noStrike" kern="1200" cap="none" spc="0" normalizeH="0" baseline="0" noProof="0" dirty="0">
                <a:ln>
                  <a:noFill/>
                </a:ln>
                <a:solidFill>
                  <a:srgbClr val="1C1E1E"/>
                </a:solidFill>
                <a:effectLst/>
                <a:uLnTx/>
                <a:uFillTx/>
                <a:latin typeface="Arial" pitchFamily="34" charset="0"/>
                <a:ea typeface="Arial" pitchFamily="34" charset="-122"/>
                <a:cs typeface="Arial" pitchFamily="34" charset="-120"/>
              </a:rPr>
              <a:t>multidisciplinary workforce requirements.</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90000"/>
              </a:lnSpc>
              <a:spcBef>
                <a:spcPts val="1000"/>
              </a:spcBef>
              <a:spcAft>
                <a:spcPts val="0"/>
              </a:spcAft>
              <a:buClr>
                <a:srgbClr val="003C71"/>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90000"/>
              </a:lnSpc>
              <a:spcBef>
                <a:spcPts val="1000"/>
              </a:spcBef>
              <a:spcAft>
                <a:spcPts val="0"/>
              </a:spcAft>
              <a:buClr>
                <a:srgbClr val="003C71"/>
              </a:buClr>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C0C0D"/>
              </a:solidFill>
              <a:effectLst/>
              <a:uLnTx/>
              <a:uFillTx/>
              <a:latin typeface="Arial" pitchFamily="34" charset="0"/>
              <a:ea typeface="Arial" pitchFamily="34" charset="-122"/>
              <a:cs typeface="Arial" pitchFamily="34" charset="-120"/>
            </a:endParaRPr>
          </a:p>
          <a:p>
            <a:pPr marL="285750" marR="0" lvl="0" indent="-285750" algn="l" defTabSz="914400" rtl="0" eaLnBrk="1" fontAlgn="auto" latinLnBrk="0" hangingPunct="1">
              <a:lnSpc>
                <a:spcPct val="90000"/>
              </a:lnSpc>
              <a:spcBef>
                <a:spcPts val="1000"/>
              </a:spcBef>
              <a:spcAft>
                <a:spcPts val="0"/>
              </a:spcAft>
              <a:buClr>
                <a:srgbClr val="003C71"/>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90000"/>
              </a:lnSpc>
              <a:spcBef>
                <a:spcPts val="1000"/>
              </a:spcBef>
              <a:spcAft>
                <a:spcPts val="0"/>
              </a:spcAft>
              <a:buClr>
                <a:srgbClr val="003C71"/>
              </a:buClr>
              <a:buSzTx/>
              <a:buFont typeface="Arial" panose="020B0604020202020204" pitchFamily="34" charset="0"/>
              <a:buChar char="•"/>
              <a:tabLst/>
              <a:defRPr/>
            </a:pPr>
            <a:endParaRPr kumimoji="0" lang="en-CA"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endParaRPr lang="en-CA" dirty="0"/>
          </a:p>
        </p:txBody>
      </p:sp>
      <p:sp>
        <p:nvSpPr>
          <p:cNvPr id="6" name="Slide Number Placeholder 5">
            <a:extLst>
              <a:ext uri="{FF2B5EF4-FFF2-40B4-BE49-F238E27FC236}">
                <a16:creationId xmlns:a16="http://schemas.microsoft.com/office/drawing/2014/main" id="{D91D6DF4-595E-EFF3-AE97-C213B974AD7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11AA8-27C9-8241-B42F-4E697CE3E23E}" type="slidenum">
              <a:rPr kumimoji="0" lang="en-US" sz="1200" b="0" i="0" u="none" strike="noStrike" kern="1200" cap="none" spc="0" normalizeH="0" baseline="0" noProof="0" smtClean="0">
                <a:ln>
                  <a:noFill/>
                </a:ln>
                <a:solidFill>
                  <a:srgbClr val="003C7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3C71">
                  <a:tint val="75000"/>
                </a:srgbClr>
              </a:solidFill>
              <a:effectLst/>
              <a:uLnTx/>
              <a:uFillTx/>
              <a:latin typeface="Arial" panose="020B0604020202020204"/>
              <a:ea typeface="+mn-ea"/>
              <a:cs typeface="+mn-cs"/>
            </a:endParaRPr>
          </a:p>
        </p:txBody>
      </p:sp>
      <p:sp>
        <p:nvSpPr>
          <p:cNvPr id="2" name="Text Placeholder 3">
            <a:extLst>
              <a:ext uri="{FF2B5EF4-FFF2-40B4-BE49-F238E27FC236}">
                <a16:creationId xmlns:a16="http://schemas.microsoft.com/office/drawing/2014/main" id="{F3157926-9647-BCC7-E0F5-82066513B060}"/>
              </a:ext>
            </a:extLst>
          </p:cNvPr>
          <p:cNvSpPr txBox="1">
            <a:spLocks/>
          </p:cNvSpPr>
          <p:nvPr/>
        </p:nvSpPr>
        <p:spPr>
          <a:xfrm>
            <a:off x="737936" y="1490456"/>
            <a:ext cx="5197223" cy="8327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6"/>
                </a:solidFill>
                <a:latin typeface="+mn-lt"/>
                <a:ea typeface="+mn-ea"/>
                <a:cs typeface="+mn-cs"/>
              </a:defRPr>
            </a:lvl1pPr>
            <a:lvl2pPr marL="742950" indent="-2857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accent6"/>
                </a:solidFill>
                <a:latin typeface="+mn-lt"/>
                <a:ea typeface="+mn-ea"/>
                <a:cs typeface="+mn-cs"/>
              </a:defRPr>
            </a:lvl2pPr>
            <a:lvl3pPr marL="1085850" indent="-171450" algn="l" defTabSz="914400" rtl="0" eaLnBrk="1" latinLnBrk="0" hangingPunct="1">
              <a:lnSpc>
                <a:spcPct val="90000"/>
              </a:lnSpc>
              <a:spcBef>
                <a:spcPts val="500"/>
              </a:spcBef>
              <a:buClr>
                <a:schemeClr val="tx1"/>
              </a:buClr>
              <a:buFont typeface="System Font Regular"/>
              <a:buChar char="-"/>
              <a:defRPr sz="1200" kern="1200">
                <a:solidFill>
                  <a:schemeClr val="accent6"/>
                </a:solidFill>
                <a:latin typeface="+mn-lt"/>
                <a:ea typeface="+mn-ea"/>
                <a:cs typeface="+mn-cs"/>
              </a:defRPr>
            </a:lvl3pPr>
            <a:lvl4pPr marL="1543050" indent="-171450" algn="l" defTabSz="914400" rtl="0" eaLnBrk="1" latinLnBrk="0" hangingPunct="1">
              <a:lnSpc>
                <a:spcPct val="90000"/>
              </a:lnSpc>
              <a:spcBef>
                <a:spcPts val="500"/>
              </a:spcBef>
              <a:buClr>
                <a:schemeClr val="tx1"/>
              </a:buClr>
              <a:buFont typeface="Arial" panose="020B0604020202020204" pitchFamily="34" charset="0"/>
              <a:buChar char="•"/>
              <a:defRPr sz="1000" kern="1200">
                <a:solidFill>
                  <a:schemeClr val="accent6"/>
                </a:solidFill>
                <a:latin typeface="+mn-lt"/>
                <a:ea typeface="+mn-ea"/>
                <a:cs typeface="+mn-cs"/>
              </a:defRPr>
            </a:lvl4pPr>
            <a:lvl5pPr marL="2000250" indent="-171450" algn="l" defTabSz="914400" rtl="0" eaLnBrk="1" latinLnBrk="0" hangingPunct="1">
              <a:lnSpc>
                <a:spcPct val="90000"/>
              </a:lnSpc>
              <a:spcBef>
                <a:spcPts val="500"/>
              </a:spcBef>
              <a:buClr>
                <a:schemeClr val="tx1"/>
              </a:buClr>
              <a:buFont typeface="System Font Regular"/>
              <a:buChar char="-"/>
              <a:defRPr sz="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1" i="0" u="none" strike="noStrike" kern="1200" cap="none" spc="0" normalizeH="0" baseline="0" noProof="0" dirty="0">
                <a:ln>
                  <a:noFill/>
                </a:ln>
                <a:solidFill>
                  <a:srgbClr val="003C71"/>
                </a:solidFill>
                <a:effectLst/>
                <a:uLnTx/>
                <a:uFillTx/>
                <a:latin typeface="Arial" panose="020B0604020202020204"/>
                <a:ea typeface="+mn-ea"/>
                <a:cs typeface="+mn-cs"/>
              </a:rPr>
              <a:t>Profile A: Constrained Infrastructure Nations</a:t>
            </a:r>
          </a:p>
        </p:txBody>
      </p:sp>
      <p:sp>
        <p:nvSpPr>
          <p:cNvPr id="7" name="Text Placeholder 3">
            <a:extLst>
              <a:ext uri="{FF2B5EF4-FFF2-40B4-BE49-F238E27FC236}">
                <a16:creationId xmlns:a16="http://schemas.microsoft.com/office/drawing/2014/main" id="{08EAA272-3497-419B-3556-C20E5DDD2567}"/>
              </a:ext>
            </a:extLst>
          </p:cNvPr>
          <p:cNvSpPr txBox="1">
            <a:spLocks/>
          </p:cNvSpPr>
          <p:nvPr/>
        </p:nvSpPr>
        <p:spPr>
          <a:xfrm>
            <a:off x="6045868" y="1499613"/>
            <a:ext cx="5197223" cy="8236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6"/>
                </a:solidFill>
                <a:latin typeface="+mn-lt"/>
                <a:ea typeface="+mn-ea"/>
                <a:cs typeface="+mn-cs"/>
              </a:defRPr>
            </a:lvl1pPr>
            <a:lvl2pPr marL="742950" indent="-2857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accent6"/>
                </a:solidFill>
                <a:latin typeface="+mn-lt"/>
                <a:ea typeface="+mn-ea"/>
                <a:cs typeface="+mn-cs"/>
              </a:defRPr>
            </a:lvl2pPr>
            <a:lvl3pPr marL="1085850" indent="-171450" algn="l" defTabSz="914400" rtl="0" eaLnBrk="1" latinLnBrk="0" hangingPunct="1">
              <a:lnSpc>
                <a:spcPct val="90000"/>
              </a:lnSpc>
              <a:spcBef>
                <a:spcPts val="500"/>
              </a:spcBef>
              <a:buClr>
                <a:schemeClr val="tx1"/>
              </a:buClr>
              <a:buFont typeface="System Font Regular"/>
              <a:buChar char="-"/>
              <a:defRPr sz="1200" kern="1200">
                <a:solidFill>
                  <a:schemeClr val="accent6"/>
                </a:solidFill>
                <a:latin typeface="+mn-lt"/>
                <a:ea typeface="+mn-ea"/>
                <a:cs typeface="+mn-cs"/>
              </a:defRPr>
            </a:lvl3pPr>
            <a:lvl4pPr marL="1543050" indent="-171450" algn="l" defTabSz="914400" rtl="0" eaLnBrk="1" latinLnBrk="0" hangingPunct="1">
              <a:lnSpc>
                <a:spcPct val="90000"/>
              </a:lnSpc>
              <a:spcBef>
                <a:spcPts val="500"/>
              </a:spcBef>
              <a:buClr>
                <a:schemeClr val="tx1"/>
              </a:buClr>
              <a:buFont typeface="Arial" panose="020B0604020202020204" pitchFamily="34" charset="0"/>
              <a:buChar char="•"/>
              <a:defRPr sz="1000" kern="1200">
                <a:solidFill>
                  <a:schemeClr val="accent6"/>
                </a:solidFill>
                <a:latin typeface="+mn-lt"/>
                <a:ea typeface="+mn-ea"/>
                <a:cs typeface="+mn-cs"/>
              </a:defRPr>
            </a:lvl4pPr>
            <a:lvl5pPr marL="2000250" indent="-171450" algn="l" defTabSz="914400" rtl="0" eaLnBrk="1" latinLnBrk="0" hangingPunct="1">
              <a:lnSpc>
                <a:spcPct val="90000"/>
              </a:lnSpc>
              <a:spcBef>
                <a:spcPts val="500"/>
              </a:spcBef>
              <a:buClr>
                <a:schemeClr val="tx1"/>
              </a:buClr>
              <a:buFont typeface="System Font Regular"/>
              <a:buChar char="-"/>
              <a:defRPr sz="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1" i="0" u="none" strike="noStrike" kern="1200" cap="none" spc="0" normalizeH="0" baseline="0" noProof="0" dirty="0">
                <a:ln>
                  <a:noFill/>
                </a:ln>
                <a:solidFill>
                  <a:srgbClr val="003C71"/>
                </a:solidFill>
                <a:effectLst/>
                <a:uLnTx/>
                <a:uFillTx/>
                <a:latin typeface="Arial" panose="020B0604020202020204"/>
                <a:ea typeface="+mn-ea"/>
                <a:cs typeface="+mn-cs"/>
              </a:rPr>
              <a:t>Profile B: Transitioning Technical Nations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1" i="0" u="none" strike="noStrike" kern="1200" cap="none" spc="0" normalizeH="0" baseline="0" noProof="0" dirty="0">
              <a:ln>
                <a:noFill/>
              </a:ln>
              <a:solidFill>
                <a:srgbClr val="003C71"/>
              </a:solidFill>
              <a:effectLst/>
              <a:uLnTx/>
              <a:uFillTx/>
              <a:latin typeface="Arial" panose="020B0604020202020204"/>
              <a:ea typeface="+mn-ea"/>
              <a:cs typeface="+mn-cs"/>
            </a:endParaRPr>
          </a:p>
        </p:txBody>
      </p:sp>
    </p:spTree>
    <p:extLst>
      <p:ext uri="{BB962C8B-B14F-4D97-AF65-F5344CB8AC3E}">
        <p14:creationId xmlns:p14="http://schemas.microsoft.com/office/powerpoint/2010/main" val="654694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50E70-1347-6FA5-3F85-F5452D0E9BA4}"/>
              </a:ext>
            </a:extLst>
          </p:cNvPr>
          <p:cNvSpPr>
            <a:spLocks noGrp="1"/>
          </p:cNvSpPr>
          <p:nvPr>
            <p:ph type="title"/>
          </p:nvPr>
        </p:nvSpPr>
        <p:spPr/>
        <p:txBody>
          <a:bodyPr>
            <a:normAutofit/>
          </a:bodyPr>
          <a:lstStyle/>
          <a:p>
            <a:r>
              <a:rPr lang="en-US" dirty="0"/>
              <a:t>Conclusions</a:t>
            </a:r>
            <a:endParaRPr lang="en-CA" dirty="0"/>
          </a:p>
        </p:txBody>
      </p:sp>
      <p:sp>
        <p:nvSpPr>
          <p:cNvPr id="3" name="Slide Number Placeholder 2">
            <a:extLst>
              <a:ext uri="{FF2B5EF4-FFF2-40B4-BE49-F238E27FC236}">
                <a16:creationId xmlns:a16="http://schemas.microsoft.com/office/drawing/2014/main" id="{0A929B4F-A003-086E-49DE-D066FF5285B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11AA8-27C9-8241-B42F-4E697CE3E23E}" type="slidenum">
              <a:rPr kumimoji="0" lang="en-US" sz="1200" b="0" i="0" u="none" strike="noStrike" kern="1200" cap="none" spc="0" normalizeH="0" baseline="0" noProof="0" smtClean="0">
                <a:ln>
                  <a:noFill/>
                </a:ln>
                <a:solidFill>
                  <a:srgbClr val="003C7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3C71">
                  <a:tint val="75000"/>
                </a:srgbClr>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40493356-4AFB-6FC2-5D99-2BBE73DB26F3}"/>
              </a:ext>
            </a:extLst>
          </p:cNvPr>
          <p:cNvSpPr>
            <a:spLocks noGrp="1"/>
          </p:cNvSpPr>
          <p:nvPr>
            <p:ph type="body" sz="quarter" idx="15"/>
          </p:nvPr>
        </p:nvSpPr>
        <p:spPr/>
        <p:txBody>
          <a:bodyPr/>
          <a:lstStyle/>
          <a:p>
            <a:r>
              <a:rPr lang="en-CA" dirty="0"/>
              <a:t>1. Reliability Parity</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B118CDEC-0D0E-6B45-1CD2-53A57A4AE252}"/>
                  </a:ext>
                </a:extLst>
              </p:cNvPr>
              <p:cNvSpPr>
                <a:spLocks noGrp="1"/>
              </p:cNvSpPr>
              <p:nvPr>
                <p:ph type="body" sz="quarter" idx="16"/>
              </p:nvPr>
            </p:nvSpPr>
            <p:spPr>
              <a:xfrm>
                <a:off x="798513" y="2727158"/>
                <a:ext cx="3391199" cy="2917992"/>
              </a:xfrm>
            </p:spPr>
            <p:txBody>
              <a:bodyPr/>
              <a:lstStyle/>
              <a:p>
                <a:pPr>
                  <a:lnSpc>
                    <a:spcPct val="150000"/>
                  </a:lnSpc>
                </a:pPr>
                <a:r>
                  <a:rPr lang="en-US" sz="2000" dirty="0">
                    <a:solidFill>
                      <a:srgbClr val="003C71"/>
                    </a:solidFill>
                    <a:latin typeface="Arial" panose="020B0604020202020204"/>
                  </a:rPr>
                  <a:t>Both passive (</a:t>
                </a:r>
                <a14:m>
                  <m:oMath xmlns:m="http://schemas.openxmlformats.org/officeDocument/2006/math">
                    <m:sSup>
                      <m:sSupPr>
                        <m:ctrlPr>
                          <a:rPr lang="en-CA" sz="2000" i="1">
                            <a:solidFill>
                              <a:srgbClr val="003C71"/>
                            </a:solidFill>
                            <a:latin typeface="Cambria Math" panose="02040503050406030204" pitchFamily="18" charset="0"/>
                          </a:rPr>
                        </m:ctrlPr>
                      </m:sSupPr>
                      <m:e>
                        <m:r>
                          <m:rPr>
                            <m:nor/>
                          </m:rPr>
                          <a:rPr lang="en-CA" sz="2000" b="0" i="0" smtClean="0">
                            <a:solidFill>
                              <a:srgbClr val="003C71"/>
                            </a:solidFill>
                            <a:latin typeface="Cambria Math" panose="02040503050406030204" pitchFamily="18" charset="0"/>
                          </a:rPr>
                          <m:t>1</m:t>
                        </m:r>
                        <m:r>
                          <m:rPr>
                            <m:nor/>
                          </m:rPr>
                          <a:rPr lang="en-CA" sz="2000" dirty="0">
                            <a:solidFill>
                              <a:srgbClr val="003C71"/>
                            </a:solidFill>
                          </a:rPr>
                          <m:t>.</m:t>
                        </m:r>
                        <m:r>
                          <m:rPr>
                            <m:nor/>
                          </m:rPr>
                          <a:rPr lang="en-CA" sz="2000" b="0" i="0" dirty="0" smtClean="0">
                            <a:solidFill>
                              <a:srgbClr val="003C71"/>
                            </a:solidFill>
                          </a:rPr>
                          <m:t>42</m:t>
                        </m:r>
                        <m:r>
                          <m:rPr>
                            <m:nor/>
                          </m:rPr>
                          <a:rPr lang="en-CA" sz="2000" dirty="0">
                            <a:solidFill>
                              <a:srgbClr val="003C71"/>
                            </a:solidFill>
                          </a:rPr>
                          <m:t> </m:t>
                        </m:r>
                        <m:r>
                          <m:rPr>
                            <m:nor/>
                          </m:rPr>
                          <a:rPr lang="en-CA" sz="2000" dirty="0">
                            <a:solidFill>
                              <a:srgbClr val="003C71"/>
                            </a:solidFill>
                          </a:rPr>
                          <m:t>x</m:t>
                        </m:r>
                        <m:r>
                          <m:rPr>
                            <m:nor/>
                          </m:rPr>
                          <a:rPr lang="en-CA" sz="2000" dirty="0">
                            <a:solidFill>
                              <a:srgbClr val="003C71"/>
                            </a:solidFill>
                          </a:rPr>
                          <m:t>10</m:t>
                        </m:r>
                      </m:e>
                      <m:sup>
                        <m:r>
                          <a:rPr lang="en-CA" sz="2000" i="1">
                            <a:solidFill>
                              <a:srgbClr val="003C71"/>
                            </a:solidFill>
                            <a:latin typeface="Cambria Math" panose="02040503050406030204" pitchFamily="18" charset="0"/>
                          </a:rPr>
                          <m:t>−4</m:t>
                        </m:r>
                      </m:sup>
                    </m:sSup>
                  </m:oMath>
                </a14:m>
                <a:r>
                  <a:rPr lang="en-US" sz="2000" dirty="0">
                    <a:solidFill>
                      <a:srgbClr val="003C71"/>
                    </a:solidFill>
                    <a:latin typeface="Arial" panose="020B0604020202020204"/>
                  </a:rPr>
                  <a:t>) and</a:t>
                </a:r>
                <a:r>
                  <a:rPr lang="en-CA" sz="2000" dirty="0">
                    <a:solidFill>
                      <a:srgbClr val="003C71"/>
                    </a:solidFill>
                    <a:latin typeface="Arial" panose="020B0604020202020204"/>
                  </a:rPr>
                  <a:t> active (</a:t>
                </a:r>
                <a14:m>
                  <m:oMath xmlns:m="http://schemas.openxmlformats.org/officeDocument/2006/math">
                    <m:sSup>
                      <m:sSupPr>
                        <m:ctrlPr>
                          <a:rPr lang="en-CA" sz="2000" b="0" i="1" smtClean="0">
                            <a:solidFill>
                              <a:srgbClr val="003C71"/>
                            </a:solidFill>
                            <a:latin typeface="Cambria Math" panose="02040503050406030204" pitchFamily="18" charset="0"/>
                          </a:rPr>
                        </m:ctrlPr>
                      </m:sSupPr>
                      <m:e>
                        <m:r>
                          <m:rPr>
                            <m:nor/>
                          </m:rPr>
                          <a:rPr lang="en-CA" sz="2000" dirty="0">
                            <a:solidFill>
                              <a:srgbClr val="003C71"/>
                            </a:solidFill>
                          </a:rPr>
                          <m:t>2.10 </m:t>
                        </m:r>
                        <m:r>
                          <m:rPr>
                            <m:nor/>
                          </m:rPr>
                          <a:rPr lang="en-CA" sz="2000" dirty="0">
                            <a:solidFill>
                              <a:srgbClr val="003C71"/>
                            </a:solidFill>
                          </a:rPr>
                          <m:t>x</m:t>
                        </m:r>
                        <m:r>
                          <m:rPr>
                            <m:nor/>
                          </m:rPr>
                          <a:rPr lang="en-CA" sz="2000" dirty="0">
                            <a:solidFill>
                              <a:srgbClr val="003C71"/>
                            </a:solidFill>
                          </a:rPr>
                          <m:t>10</m:t>
                        </m:r>
                      </m:e>
                      <m:sup>
                        <m:r>
                          <a:rPr lang="en-CA" sz="2000" b="0" i="1" smtClean="0">
                            <a:solidFill>
                              <a:srgbClr val="003C71"/>
                            </a:solidFill>
                            <a:latin typeface="Cambria Math" panose="02040503050406030204" pitchFamily="18" charset="0"/>
                          </a:rPr>
                          <m:t>−4</m:t>
                        </m:r>
                      </m:sup>
                    </m:sSup>
                  </m:oMath>
                </a14:m>
                <a:r>
                  <a:rPr lang="en-CA" sz="2000" dirty="0">
                    <a:solidFill>
                      <a:srgbClr val="003C71"/>
                    </a:solidFill>
                    <a:latin typeface="Arial" panose="020B0604020202020204"/>
                  </a:rPr>
                  <a:t>) safety</a:t>
                </a:r>
                <a:r>
                  <a:rPr lang="en-US" sz="2000" dirty="0">
                    <a:solidFill>
                      <a:srgbClr val="003C71"/>
                    </a:solidFill>
                    <a:latin typeface="Arial" panose="020B0604020202020204"/>
                  </a:rPr>
                  <a:t> systems meet advanced</a:t>
                </a:r>
                <a:r>
                  <a:rPr lang="en-CA" sz="2000" dirty="0">
                    <a:solidFill>
                      <a:srgbClr val="003C71"/>
                    </a:solidFill>
                    <a:latin typeface="Arial" panose="020B0604020202020204"/>
                  </a:rPr>
                  <a:t> </a:t>
                </a:r>
                <a:r>
                  <a:rPr lang="en-US" sz="2000" dirty="0">
                    <a:solidFill>
                      <a:srgbClr val="003C71"/>
                    </a:solidFill>
                    <a:latin typeface="Arial" panose="020B0604020202020204"/>
                  </a:rPr>
                  <a:t>reactor safety goals for the LONHR initiating event.</a:t>
                </a:r>
              </a:p>
            </p:txBody>
          </p:sp>
        </mc:Choice>
        <ns3:Fallback xmlns:p14="http://schemas.microsoft.com/office/powerpoint/2010/main" xmlns:ns5="http://schemas.openxmlformats.org/officeDocument/2006/math" xmlns:ns3="http://schemas.openxmlformats.org/markup-compatibility/2006" xmlns:a16="http://schemas.microsoft.com/office/drawing/2014/main" xmlns="">
          <p:sp>
            <p:nvSpPr>
              <p:cNvPr id="6" name="Text Placeholder 5">
                <a:extLst>
                  <a:ext uri="{FF2B5EF4-FFF2-40B4-BE49-F238E27FC236}">
                    <a16:creationId id="{B118CDEC-0D0E-6B45-1CD2-53A57A4AE252}"/>
                  </a:ext>
                </a:extLst>
              </p:cNvPr>
              <p:cNvSpPr>
                <a:spLocks noGrp="1" noRot="1" noChangeAspect="1" noMove="1" noResize="1" noEditPoints="1" noAdjustHandles="1" noChangeArrowheads="1" noChangeShapeType="1" noTextEdit="1"/>
              </p:cNvSpPr>
              <p:nvPr>
                <p:ph type="body" sz="quarter" idx="16"/>
              </p:nvPr>
            </p:nvSpPr>
            <p:spPr>
              <a:xfrm>
                <a:off x="798513" y="2727158"/>
                <a:ext cx="3391199" cy="2917992"/>
              </a:xfrm>
              <a:blipFill>
                <a:blip r:embed="rId3"/>
                <a:stretch>
                  <a:fillRect l="-1978"/>
                </a:stretch>
              </a:blipFill>
            </p:spPr>
            <p:txBody>
              <a:bodyPr/>
              <a:lstStyle/>
              <a:p>
                <a:r>
                  <a:rPr lang="en-CA">
                    <a:noFill/>
                  </a:rPr>
                  <a:t> </a:t>
                </a:r>
              </a:p>
            </p:txBody>
          </p:sp>
        </ns3:Fallback>
      </mc:AlternateContent>
      <p:sp>
        <p:nvSpPr>
          <p:cNvPr id="7" name="Text Placeholder 6">
            <a:extLst>
              <a:ext uri="{FF2B5EF4-FFF2-40B4-BE49-F238E27FC236}">
                <a16:creationId xmlns:a16="http://schemas.microsoft.com/office/drawing/2014/main" id="{6E58EF9B-7891-F121-1CF7-65AF0B8FF43F}"/>
              </a:ext>
            </a:extLst>
          </p:cNvPr>
          <p:cNvSpPr>
            <a:spLocks noGrp="1"/>
          </p:cNvSpPr>
          <p:nvPr>
            <p:ph type="body" sz="quarter" idx="17"/>
          </p:nvPr>
        </p:nvSpPr>
        <p:spPr/>
        <p:txBody>
          <a:bodyPr/>
          <a:lstStyle/>
          <a:p>
            <a:r>
              <a:rPr lang="en-CA" dirty="0"/>
              <a:t>3. Deployment Reality</a:t>
            </a:r>
          </a:p>
        </p:txBody>
      </p:sp>
      <p:sp>
        <p:nvSpPr>
          <p:cNvPr id="9" name="Text Placeholder 8">
            <a:extLst>
              <a:ext uri="{FF2B5EF4-FFF2-40B4-BE49-F238E27FC236}">
                <a16:creationId xmlns:a16="http://schemas.microsoft.com/office/drawing/2014/main" id="{398666A9-920F-2C3C-D895-C5E4C7228978}"/>
              </a:ext>
            </a:extLst>
          </p:cNvPr>
          <p:cNvSpPr>
            <a:spLocks noGrp="1"/>
          </p:cNvSpPr>
          <p:nvPr>
            <p:ph type="body" sz="quarter" idx="19"/>
          </p:nvPr>
        </p:nvSpPr>
        <p:spPr>
          <a:xfrm>
            <a:off x="7962600" y="2727158"/>
            <a:ext cx="3391199" cy="2917991"/>
          </a:xfrm>
        </p:spPr>
        <p:txBody>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3C71"/>
                </a:solidFill>
                <a:effectLst/>
                <a:uLnTx/>
                <a:uFillTx/>
                <a:latin typeface="Arial" panose="020B0604020202020204"/>
                <a:ea typeface="+mn-ea"/>
                <a:cs typeface="+mn-cs"/>
              </a:rPr>
              <a:t>SMR viability in resource constrained markets is not</a:t>
            </a:r>
            <a:r>
              <a:rPr lang="en-US" sz="2000" dirty="0">
                <a:solidFill>
                  <a:srgbClr val="003C71"/>
                </a:solidFill>
                <a:latin typeface="Arial" panose="020B0604020202020204"/>
              </a:rPr>
              <a:t> decided by a 48% pro gap. It is decided by aligning a nation’s regulatory capacity, financing structure, and workforce with the reactor’s specific failure mode profile.</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lang="en-US" sz="2000" dirty="0">
              <a:solidFill>
                <a:srgbClr val="003C71"/>
              </a:solidFill>
              <a:latin typeface="Arial" panose="020B0604020202020204"/>
            </a:endParaRPr>
          </a:p>
        </p:txBody>
      </p:sp>
      <p:sp>
        <p:nvSpPr>
          <p:cNvPr id="10" name="Text Placeholder 9">
            <a:extLst>
              <a:ext uri="{FF2B5EF4-FFF2-40B4-BE49-F238E27FC236}">
                <a16:creationId xmlns:a16="http://schemas.microsoft.com/office/drawing/2014/main" id="{0DEBDB4A-DD98-BEDB-28ED-78DFB9EAD25F}"/>
              </a:ext>
            </a:extLst>
          </p:cNvPr>
          <p:cNvSpPr>
            <a:spLocks noGrp="1"/>
          </p:cNvSpPr>
          <p:nvPr>
            <p:ph type="body" sz="quarter" idx="20"/>
          </p:nvPr>
        </p:nvSpPr>
        <p:spPr>
          <a:xfrm>
            <a:off x="4380553" y="2118126"/>
            <a:ext cx="3391199" cy="609032"/>
          </a:xfrm>
        </p:spPr>
        <p:txBody>
          <a:bodyPr>
            <a:normAutofit fontScale="92500" lnSpcReduction="10000"/>
          </a:bodyPr>
          <a:lstStyle/>
          <a:p>
            <a:r>
              <a:rPr lang="en-CA" dirty="0"/>
              <a:t>2. The Failure Mode Divergence</a:t>
            </a:r>
          </a:p>
        </p:txBody>
      </p:sp>
      <p:sp>
        <p:nvSpPr>
          <p:cNvPr id="12" name="Text Placeholder 11">
            <a:extLst>
              <a:ext uri="{FF2B5EF4-FFF2-40B4-BE49-F238E27FC236}">
                <a16:creationId xmlns:a16="http://schemas.microsoft.com/office/drawing/2014/main" id="{36A7F440-5A22-D050-92BF-761DC69E61ED}"/>
              </a:ext>
            </a:extLst>
          </p:cNvPr>
          <p:cNvSpPr>
            <a:spLocks noGrp="1"/>
          </p:cNvSpPr>
          <p:nvPr>
            <p:ph type="body" sz="quarter" idx="22"/>
          </p:nvPr>
        </p:nvSpPr>
        <p:spPr>
          <a:xfrm>
            <a:off x="4380554" y="2727158"/>
            <a:ext cx="3391199" cy="2917991"/>
          </a:xfrm>
        </p:spPr>
        <p:txBody>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sz="2000" dirty="0">
                <a:solidFill>
                  <a:srgbClr val="003C71"/>
                </a:solidFill>
                <a:latin typeface="Arial" panose="020B0604020202020204"/>
              </a:rPr>
              <a:t>Passive risk is a monolithic manufacturing vulnerability</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sz="2000" dirty="0">
                <a:solidFill>
                  <a:srgbClr val="003C71"/>
                </a:solidFill>
                <a:latin typeface="Arial" panose="020B0604020202020204"/>
              </a:rPr>
              <a:t>(98.9% CCF). Active risk is a distributed operational vulnerability (83% shared sink + active CCF).</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000" dirty="0">
              <a:solidFill>
                <a:srgbClr val="003C71"/>
              </a:solidFill>
              <a:latin typeface="Arial" panose="020B060402020202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000" dirty="0">
              <a:solidFill>
                <a:srgbClr val="003C71"/>
              </a:solidFill>
              <a:latin typeface="Arial" panose="020B060402020202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000" dirty="0">
              <a:solidFill>
                <a:srgbClr val="003C71"/>
              </a:solidFill>
              <a:latin typeface="Arial" panose="020B0604020202020204"/>
            </a:endParaRPr>
          </a:p>
        </p:txBody>
      </p:sp>
    </p:spTree>
    <p:extLst>
      <p:ext uri="{BB962C8B-B14F-4D97-AF65-F5344CB8AC3E}">
        <p14:creationId xmlns:p14="http://schemas.microsoft.com/office/powerpoint/2010/main" val="188411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803" y="365125"/>
            <a:ext cx="10615863" cy="1325563"/>
          </a:xfrm>
        </p:spPr>
        <p:txBody>
          <a:bodyPr>
            <a:normAutofit/>
          </a:bodyPr>
          <a:lstStyle/>
          <a:p>
            <a:r>
              <a:rPr lang="en-US" dirty="0"/>
              <a:t>Outline</a:t>
            </a:r>
            <a:endParaRPr lang="en-CA" dirty="0"/>
          </a:p>
        </p:txBody>
      </p:sp>
      <p:sp>
        <p:nvSpPr>
          <p:cNvPr id="4" name="Text Placeholder 3"/>
          <p:cNvSpPr>
            <a:spLocks noGrp="1"/>
          </p:cNvSpPr>
          <p:nvPr>
            <p:ph type="body" sz="quarter" idx="13"/>
          </p:nvPr>
        </p:nvSpPr>
        <p:spPr>
          <a:xfrm>
            <a:off x="1100000" y="1900000"/>
            <a:ext cx="10000000" cy="4300000"/>
          </a:xfrm>
        </p:spPr>
        <p:txBody>
          <a:bodyPr>
            <a:normAutofit/>
          </a:bodyPr>
          <a:lstStyle/>
          <a:p>
            <a:r>
              <a:rPr lang="en-US" sz="2000" dirty="0"/>
              <a:t>Introduction</a:t>
            </a:r>
          </a:p>
          <a:p>
            <a:r>
              <a:rPr lang="en-US" sz="2000" dirty="0"/>
              <a:t>Challenges and Objectives</a:t>
            </a:r>
          </a:p>
          <a:p>
            <a:r>
              <a:rPr lang="en-US" sz="2000" dirty="0"/>
              <a:t>Main Work</a:t>
            </a:r>
          </a:p>
          <a:p>
            <a:pPr lvl="1"/>
            <a:r>
              <a:rPr lang="en-US" sz="1800" dirty="0"/>
              <a:t>System Characterization: NuScale VOYGR vs. GE-Hitachi BWRX-300</a:t>
            </a:r>
          </a:p>
          <a:p>
            <a:pPr lvl="1"/>
            <a:r>
              <a:rPr lang="en-US" sz="1800" dirty="0"/>
              <a:t>Event Tree and Fault Tree Analysis of the LONHR Initiating Event</a:t>
            </a:r>
          </a:p>
          <a:p>
            <a:r>
              <a:rPr lang="en-US" sz="2000" dirty="0"/>
              <a:t>Results</a:t>
            </a:r>
          </a:p>
          <a:p>
            <a:pPr lvl="1"/>
            <a:r>
              <a:rPr lang="en-US" sz="1800" dirty="0"/>
              <a:t>Reliability Quantification, Uncertainty, and Risk Importance</a:t>
            </a:r>
          </a:p>
          <a:p>
            <a:pPr lvl="1"/>
            <a:r>
              <a:rPr lang="en-US" sz="1800" dirty="0"/>
              <a:t>Regulatory, Workforce, and Financing Implications for Emerging Markets</a:t>
            </a:r>
          </a:p>
          <a:p>
            <a:r>
              <a:rPr lang="en-US" sz="2000" dirty="0"/>
              <a:t>Conclusions</a:t>
            </a:r>
            <a:endParaRPr lang="en-CA" sz="2000" dirty="0"/>
          </a:p>
        </p:txBody>
      </p:sp>
      <p:sp>
        <p:nvSpPr>
          <p:cNvPr id="6" name="Slide Number Placeholder 5"/>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11AA8-27C9-8241-B42F-4E697CE3E23E}" type="slidenum">
              <a:rPr kumimoji="0" lang="en-US" sz="1200" b="0" i="0" u="none" strike="noStrike" kern="1200" cap="none" spc="0" normalizeH="0" baseline="0" noProof="0" smtClean="0">
                <a:ln>
                  <a:noFill/>
                </a:ln>
                <a:solidFill>
                  <a:srgbClr val="003C7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3C71">
                  <a:tint val="75000"/>
                </a:srgbClr>
              </a:solidFill>
              <a:effectLst/>
              <a:uLnTx/>
              <a:uFillTx/>
              <a:latin typeface="Arial" panose="020B0604020202020204"/>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30AD28-E135-A9FC-43AA-4D613A021621}"/>
              </a:ext>
            </a:extLst>
          </p:cNvPr>
          <p:cNvSpPr/>
          <p:nvPr/>
        </p:nvSpPr>
        <p:spPr>
          <a:xfrm>
            <a:off x="6689558" y="689811"/>
            <a:ext cx="2261937" cy="81814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3C71"/>
              </a:solidFill>
              <a:effectLst/>
              <a:uLnTx/>
              <a:uFillTx/>
              <a:latin typeface="Arial" panose="020B0604020202020204"/>
              <a:ea typeface="+mn-ea"/>
              <a:cs typeface="+mn-cs"/>
            </a:endParaRPr>
          </a:p>
        </p:txBody>
      </p:sp>
      <p:pic>
        <p:nvPicPr>
          <p:cNvPr id="2" name="Image 0" descr="preencoded.png">
            <a:extLst>
              <a:ext uri="{FF2B5EF4-FFF2-40B4-BE49-F238E27FC236}">
                <a16:creationId xmlns:a16="http://schemas.microsoft.com/office/drawing/2014/main" id="{85304771-C36A-17BA-3EF9-68226CA0AE35}"/>
              </a:ext>
            </a:extLst>
          </p:cNvPr>
          <p:cNvPicPr>
            <a:picLocks noGrp="1" noRot="1" noChangeAspect="1" noMove="1" noResize="1" noEditPoints="1" noAdjustHandles="1" noChangeArrowheads="1" noChangeShapeType="1" noCrop="1"/>
          </p:cNvPicPr>
          <p:nvPr/>
        </p:nvPicPr>
        <p:blipFill>
          <a:blip r:embed="rId3"/>
          <a:stretch>
            <a:fillRect/>
          </a:stretch>
        </p:blipFill>
        <p:spPr>
          <a:xfrm>
            <a:off x="28854" y="0"/>
            <a:ext cx="12191695" cy="6804667"/>
          </a:xfrm>
          <a:prstGeom prst="rect">
            <a:avLst/>
          </a:prstGeom>
        </p:spPr>
      </p:pic>
      <p:sp>
        <p:nvSpPr>
          <p:cNvPr id="4" name="Text Placeholder 3">
            <a:extLst>
              <a:ext uri="{FF2B5EF4-FFF2-40B4-BE49-F238E27FC236}">
                <a16:creationId xmlns:a16="http://schemas.microsoft.com/office/drawing/2014/main" id="{A91A6640-9E7D-7258-87BE-A755117AAD2A}"/>
              </a:ext>
            </a:extLst>
          </p:cNvPr>
          <p:cNvSpPr>
            <a:spLocks noGrp="1"/>
          </p:cNvSpPr>
          <p:nvPr>
            <p:ph type="body" sz="quarter" idx="13"/>
          </p:nvPr>
        </p:nvSpPr>
        <p:spPr>
          <a:xfrm>
            <a:off x="1490662" y="4626178"/>
            <a:ext cx="4367041" cy="899242"/>
          </a:xfrm>
        </p:spPr>
        <p:txBody>
          <a:bodyPr/>
          <a:lstStyle/>
          <a:p>
            <a:pPr marL="0" indent="0">
              <a:buNone/>
            </a:pPr>
            <a:r>
              <a:rPr kumimoji="0" lang="en-US" sz="2000" b="0" i="0" u="none" strike="noStrike" kern="1200" cap="none" spc="0" normalizeH="0" baseline="0" noProof="0" dirty="0">
                <a:ln>
                  <a:noFill/>
                </a:ln>
                <a:solidFill>
                  <a:srgbClr val="003C71"/>
                </a:solidFill>
                <a:effectLst/>
                <a:uLnTx/>
                <a:uFillTx/>
                <a:latin typeface="Arial" panose="020B0604020202020204"/>
                <a:ea typeface="+mn-ea"/>
                <a:cs typeface="+mn-cs"/>
              </a:rPr>
              <a:t>Cost of capital is the dominant factor in SMR levelized cost. High technical risk perceptions directly inflate these premiums.</a:t>
            </a:r>
          </a:p>
          <a:p>
            <a:pPr marL="0" indent="0">
              <a:buNone/>
            </a:pPr>
            <a:endParaRPr kumimoji="0" lang="en-US" sz="2000" b="0" i="0" u="none" strike="noStrike" kern="1200" cap="none" spc="0" normalizeH="0" baseline="0" noProof="0" dirty="0">
              <a:ln>
                <a:noFill/>
              </a:ln>
              <a:solidFill>
                <a:srgbClr val="003C71"/>
              </a:solidFill>
              <a:effectLst/>
              <a:uLnTx/>
              <a:uFillTx/>
              <a:latin typeface="Arial" panose="020B0604020202020204"/>
              <a:ea typeface="+mn-ea"/>
              <a:cs typeface="+mn-cs"/>
            </a:endParaRPr>
          </a:p>
          <a:p>
            <a:pPr marL="0" indent="0">
              <a:buNone/>
            </a:pPr>
            <a:endParaRPr lang="en-CA" sz="2000" dirty="0"/>
          </a:p>
        </p:txBody>
      </p:sp>
      <p:sp>
        <p:nvSpPr>
          <p:cNvPr id="5" name="Text Placeholder 4">
            <a:extLst>
              <a:ext uri="{FF2B5EF4-FFF2-40B4-BE49-F238E27FC236}">
                <a16:creationId xmlns:a16="http://schemas.microsoft.com/office/drawing/2014/main" id="{C286ECD9-AE78-2F23-9CC2-46660721400B}"/>
              </a:ext>
            </a:extLst>
          </p:cNvPr>
          <p:cNvSpPr>
            <a:spLocks noGrp="1"/>
          </p:cNvSpPr>
          <p:nvPr>
            <p:ph type="body" sz="quarter" idx="14"/>
          </p:nvPr>
        </p:nvSpPr>
        <p:spPr>
          <a:xfrm>
            <a:off x="9240253" y="2429130"/>
            <a:ext cx="2807368" cy="2740666"/>
          </a:xfrm>
        </p:spPr>
        <p:txBody>
          <a:bodyPr/>
          <a:lstStyle/>
          <a:p>
            <a:pPr marL="0" marR="0" lvl="0" indent="0" algn="l" defTabSz="914400" rtl="0" eaLnBrk="1" fontAlgn="auto" latinLnBrk="0" hangingPunct="1">
              <a:lnSpc>
                <a:spcPct val="90000"/>
              </a:lnSpc>
              <a:spcBef>
                <a:spcPts val="1000"/>
              </a:spcBef>
              <a:spcAft>
                <a:spcPts val="0"/>
              </a:spcAft>
              <a:buClr>
                <a:srgbClr val="003C71"/>
              </a:buClr>
              <a:buSzTx/>
              <a:buFont typeface="Arial" panose="020B0604020202020204" pitchFamily="34" charset="0"/>
              <a:buNone/>
              <a:tabLst/>
              <a:defRPr/>
            </a:pPr>
            <a:r>
              <a:rPr kumimoji="0" lang="en-US" sz="2000" b="0" i="0" u="none" strike="noStrike" kern="1200" cap="none" spc="0" normalizeH="0" baseline="0" noProof="0" dirty="0">
                <a:ln>
                  <a:noFill/>
                </a:ln>
                <a:solidFill>
                  <a:srgbClr val="003C71"/>
                </a:solidFill>
                <a:effectLst/>
                <a:uLnTx/>
                <a:uFillTx/>
                <a:latin typeface="Arial" panose="020B0604020202020204"/>
                <a:ea typeface="+mn-ea"/>
                <a:cs typeface="+mn-cs"/>
              </a:rPr>
              <a:t>Newcomer regulatory bodies operate with: limited PRA experience, rely on vendor safety cases, and lack independent thermal-hydraulic operational databases.</a:t>
            </a:r>
          </a:p>
          <a:p>
            <a:pPr marL="0" marR="0" lvl="0" indent="0" algn="l" defTabSz="914400" rtl="0" eaLnBrk="1" fontAlgn="auto" latinLnBrk="0" hangingPunct="1">
              <a:lnSpc>
                <a:spcPct val="90000"/>
              </a:lnSpc>
              <a:spcBef>
                <a:spcPts val="1000"/>
              </a:spcBef>
              <a:spcAft>
                <a:spcPts val="0"/>
              </a:spcAft>
              <a:buClr>
                <a:srgbClr val="003C71"/>
              </a:buClr>
              <a:buSzTx/>
              <a:buFont typeface="Arial" panose="020B0604020202020204" pitchFamily="34" charset="0"/>
              <a:buNone/>
              <a:tabLst/>
              <a:defRPr/>
            </a:pPr>
            <a:endParaRPr kumimoji="0" lang="en-US" sz="2000" b="0" i="0" u="none" strike="noStrike" kern="1200" cap="none" spc="0" normalizeH="0" baseline="0" noProof="0" dirty="0">
              <a:ln>
                <a:noFill/>
              </a:ln>
              <a:solidFill>
                <a:srgbClr val="003C71"/>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
                <a:srgbClr val="003C71"/>
              </a:buClr>
              <a:buSzTx/>
              <a:buFont typeface="Arial" panose="020B0604020202020204" pitchFamily="34" charset="0"/>
              <a:buNone/>
              <a:tabLst/>
              <a:defRPr/>
            </a:pPr>
            <a:endParaRPr kumimoji="0" lang="en-US" sz="2000" b="0" i="0" u="none" strike="noStrike" kern="1200" cap="none" spc="0" normalizeH="0" baseline="0" noProof="0" dirty="0">
              <a:ln>
                <a:noFill/>
              </a:ln>
              <a:solidFill>
                <a:srgbClr val="003C71"/>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93835D12-4770-C16B-C73E-BF8B0B30738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11AA8-27C9-8241-B42F-4E697CE3E23E}" type="slidenum">
              <a:rPr kumimoji="0" lang="en-US" sz="1200" b="0" i="0" u="none" strike="noStrike" kern="1200" cap="none" spc="0" normalizeH="0" baseline="0" noProof="0" smtClean="0">
                <a:ln>
                  <a:noFill/>
                </a:ln>
                <a:solidFill>
                  <a:srgbClr val="003C7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3C71">
                  <a:tint val="75000"/>
                </a:srgbClr>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3EB924A3-8863-4DA6-E007-5F897A1EC665}"/>
              </a:ext>
            </a:extLst>
          </p:cNvPr>
          <p:cNvSpPr txBox="1"/>
          <p:nvPr/>
        </p:nvSpPr>
        <p:spPr>
          <a:xfrm>
            <a:off x="336690" y="5888891"/>
            <a:ext cx="114703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C71"/>
                </a:solidFill>
                <a:effectLst/>
                <a:uLnTx/>
                <a:uFillTx/>
                <a:latin typeface="Arial" panose="020B0604020202020204"/>
                <a:ea typeface="+mn-ea"/>
                <a:cs typeface="+mn-cs"/>
              </a:rPr>
              <a:t>Deployment hinges on demonstrating quantifiable safety-system reliability to stakeholders whose risk perceptions govern both licensing timelines and project bankability.</a:t>
            </a:r>
          </a:p>
        </p:txBody>
      </p:sp>
      <p:sp>
        <p:nvSpPr>
          <p:cNvPr id="9" name="Rectangle 8">
            <a:extLst>
              <a:ext uri="{FF2B5EF4-FFF2-40B4-BE49-F238E27FC236}">
                <a16:creationId xmlns:a16="http://schemas.microsoft.com/office/drawing/2014/main" id="{7A48CE90-B123-FFAD-839B-C81584CFDBCE}"/>
              </a:ext>
            </a:extLst>
          </p:cNvPr>
          <p:cNvSpPr>
            <a:spLocks noGrp="1" noRot="1" noMove="1" noResize="1" noEditPoints="1" noAdjustHandles="1" noChangeArrowheads="1" noChangeShapeType="1"/>
          </p:cNvSpPr>
          <p:nvPr/>
        </p:nvSpPr>
        <p:spPr>
          <a:xfrm>
            <a:off x="6962274" y="689811"/>
            <a:ext cx="1219200" cy="81814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3C71"/>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E393913C-4683-407E-6364-70FEA5D33D52}"/>
              </a:ext>
            </a:extLst>
          </p:cNvPr>
          <p:cNvSpPr>
            <a:spLocks noGrp="1" noRot="1" noMove="1" noResize="1" noEditPoints="1" noAdjustHandles="1" noChangeArrowheads="1" noChangeShapeType="1"/>
          </p:cNvSpPr>
          <p:nvPr/>
        </p:nvSpPr>
        <p:spPr>
          <a:xfrm>
            <a:off x="814646" y="188259"/>
            <a:ext cx="10594805" cy="159267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3C71"/>
                </a:solidFill>
                <a:effectLst/>
                <a:uLnTx/>
                <a:uFillTx/>
                <a:latin typeface="Arial" panose="020B0604020202020204"/>
                <a:ea typeface="+mn-ea"/>
                <a:cs typeface="+mn-cs"/>
              </a:rPr>
              <a:t>Introduction</a:t>
            </a:r>
            <a:endParaRPr kumimoji="0" lang="en-CA" sz="1800" b="0" i="0" u="none" strike="noStrike" kern="1200" cap="none" spc="0" normalizeH="0" baseline="0" noProof="0" dirty="0">
              <a:ln>
                <a:noFill/>
              </a:ln>
              <a:solidFill>
                <a:srgbClr val="003C71"/>
              </a:solidFill>
              <a:effectLst/>
              <a:uLnTx/>
              <a:uFillTx/>
              <a:latin typeface="Arial" panose="020B0604020202020204"/>
              <a:ea typeface="+mn-ea"/>
              <a:cs typeface="+mn-cs"/>
            </a:endParaRPr>
          </a:p>
        </p:txBody>
      </p:sp>
      <p:sp>
        <p:nvSpPr>
          <p:cNvPr id="11" name="Text 4">
            <a:extLst>
              <a:ext uri="{FF2B5EF4-FFF2-40B4-BE49-F238E27FC236}">
                <a16:creationId xmlns:a16="http://schemas.microsoft.com/office/drawing/2014/main" id="{229525C5-ECDB-7313-E146-8E74EB0E08EC}"/>
              </a:ext>
            </a:extLst>
          </p:cNvPr>
          <p:cNvSpPr/>
          <p:nvPr/>
        </p:nvSpPr>
        <p:spPr>
          <a:xfrm>
            <a:off x="336689" y="1688204"/>
            <a:ext cx="3245515" cy="443234"/>
          </a:xfrm>
          <a:prstGeom prst="rect">
            <a:avLst/>
          </a:prstGeom>
          <a:noFill/>
          <a:ln/>
        </p:spPr>
        <p:txBody>
          <a:bodyPr wrap="non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50505"/>
                </a:solidFill>
                <a:effectLst/>
                <a:uLnTx/>
                <a:uFillTx/>
                <a:latin typeface="Arial" pitchFamily="34" charset="0"/>
                <a:ea typeface="Arial" pitchFamily="34" charset="-122"/>
                <a:cs typeface="Arial" pitchFamily="34" charset="-120"/>
              </a:rPr>
              <a:t>The Financing Penalty</a:t>
            </a:r>
            <a:endParaRPr kumimoji="0" lang="en-US" sz="2300" b="0" i="0" u="none" strike="noStrike" kern="1200" cap="none" spc="0" normalizeH="0" baseline="0" noProof="0" dirty="0">
              <a:ln>
                <a:noFill/>
              </a:ln>
              <a:solidFill>
                <a:srgbClr val="003C71"/>
              </a:solidFill>
              <a:effectLst/>
              <a:uLnTx/>
              <a:uFillTx/>
              <a:latin typeface="Arial" panose="020B0604020202020204"/>
              <a:ea typeface="+mn-ea"/>
              <a:cs typeface="+mn-cs"/>
            </a:endParaRPr>
          </a:p>
        </p:txBody>
      </p:sp>
      <p:sp>
        <p:nvSpPr>
          <p:cNvPr id="12" name="Text 3">
            <a:extLst>
              <a:ext uri="{FF2B5EF4-FFF2-40B4-BE49-F238E27FC236}">
                <a16:creationId xmlns:a16="http://schemas.microsoft.com/office/drawing/2014/main" id="{8DD49AB5-C2A5-5851-CB6B-9D03C61FE798}"/>
              </a:ext>
            </a:extLst>
          </p:cNvPr>
          <p:cNvSpPr/>
          <p:nvPr/>
        </p:nvSpPr>
        <p:spPr>
          <a:xfrm>
            <a:off x="6325372" y="1688204"/>
            <a:ext cx="3656828" cy="417760"/>
          </a:xfrm>
          <a:prstGeom prst="rect">
            <a:avLst/>
          </a:prstGeom>
          <a:noFill/>
          <a:ln/>
        </p:spPr>
        <p:txBody>
          <a:bodyPr wrap="non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50505"/>
                </a:solidFill>
                <a:effectLst/>
                <a:uLnTx/>
                <a:uFillTx/>
                <a:latin typeface="Arial" pitchFamily="34" charset="0"/>
                <a:ea typeface="Arial" pitchFamily="34" charset="-122"/>
                <a:cs typeface="Arial" pitchFamily="34" charset="-120"/>
              </a:rPr>
              <a:t>The Regulatory Constraint</a:t>
            </a:r>
            <a:endParaRPr kumimoji="0" lang="en-US" sz="2300" b="0" i="0" u="none" strike="noStrike" kern="1200" cap="none" spc="0" normalizeH="0" baseline="0" noProof="0" dirty="0">
              <a:ln>
                <a:noFill/>
              </a:ln>
              <a:solidFill>
                <a:srgbClr val="003C71"/>
              </a:solidFill>
              <a:effectLst/>
              <a:uLnTx/>
              <a:uFillTx/>
              <a:latin typeface="Arial" panose="020B0604020202020204"/>
              <a:ea typeface="+mn-ea"/>
              <a:cs typeface="+mn-cs"/>
            </a:endParaRPr>
          </a:p>
        </p:txBody>
      </p:sp>
      <p:sp>
        <p:nvSpPr>
          <p:cNvPr id="13" name="Text 5">
            <a:extLst>
              <a:ext uri="{FF2B5EF4-FFF2-40B4-BE49-F238E27FC236}">
                <a16:creationId xmlns:a16="http://schemas.microsoft.com/office/drawing/2014/main" id="{181CA89E-F4AD-B629-0870-7BC5AA05A756}"/>
              </a:ext>
            </a:extLst>
          </p:cNvPr>
          <p:cNvSpPr/>
          <p:nvPr/>
        </p:nvSpPr>
        <p:spPr>
          <a:xfrm>
            <a:off x="2259362" y="2649213"/>
            <a:ext cx="3428740" cy="254732"/>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F2F2F"/>
                </a:solidFill>
                <a:effectLst/>
                <a:uLnTx/>
                <a:uFillTx/>
                <a:latin typeface="Arial" pitchFamily="34" charset="0"/>
                <a:ea typeface="Arial" pitchFamily="34" charset="-122"/>
                <a:cs typeface="Arial" pitchFamily="34" charset="-120"/>
              </a:rPr>
              <a:t>OECD Real Discount Rates: 3-5</a:t>
            </a:r>
            <a:endParaRPr kumimoji="0" lang="en-US" sz="1800" b="0" i="0" u="none" strike="noStrike" kern="1200" cap="none" spc="0" normalizeH="0" baseline="0" noProof="0" dirty="0">
              <a:ln>
                <a:noFill/>
              </a:ln>
              <a:solidFill>
                <a:srgbClr val="003C71"/>
              </a:solidFill>
              <a:effectLst/>
              <a:uLnTx/>
              <a:uFillTx/>
              <a:latin typeface="Arial" panose="020B0604020202020204"/>
              <a:ea typeface="+mn-ea"/>
              <a:cs typeface="+mn-cs"/>
            </a:endParaRPr>
          </a:p>
        </p:txBody>
      </p:sp>
      <p:sp>
        <p:nvSpPr>
          <p:cNvPr id="14" name="Text 9">
            <a:extLst>
              <a:ext uri="{FF2B5EF4-FFF2-40B4-BE49-F238E27FC236}">
                <a16:creationId xmlns:a16="http://schemas.microsoft.com/office/drawing/2014/main" id="{9FADD0BA-27FE-F125-44CA-0C2155830FAB}"/>
              </a:ext>
            </a:extLst>
          </p:cNvPr>
          <p:cNvSpPr/>
          <p:nvPr/>
        </p:nvSpPr>
        <p:spPr>
          <a:xfrm>
            <a:off x="524433" y="3594391"/>
            <a:ext cx="4367041" cy="341341"/>
          </a:xfrm>
          <a:prstGeom prst="rect">
            <a:avLst/>
          </a:prstGeom>
          <a:noFill/>
          <a:ln/>
        </p:spPr>
        <p:txBody>
          <a:bodyPr wrap="non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0E5E8"/>
                </a:solidFill>
                <a:effectLst/>
                <a:uLnTx/>
                <a:uFillTx/>
                <a:latin typeface="Arial" pitchFamily="34" charset="0"/>
                <a:ea typeface="Arial" pitchFamily="34" charset="-122"/>
                <a:cs typeface="Arial" pitchFamily="34" charset="-120"/>
              </a:rPr>
              <a:t>Emerging Market Real Discount Rates: 8-12%</a:t>
            </a:r>
            <a:endParaRPr kumimoji="0" lang="en-US" sz="1800" b="0" i="0" u="none" strike="noStrike" kern="1200" cap="none" spc="0" normalizeH="0" baseline="0" noProof="0" dirty="0">
              <a:ln>
                <a:noFill/>
              </a:ln>
              <a:solidFill>
                <a:srgbClr val="003C7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08800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C07E29-3D3C-7639-9424-59F321D875E8}"/>
              </a:ext>
            </a:extLst>
          </p:cNvPr>
          <p:cNvSpPr>
            <a:spLocks noGrp="1"/>
          </p:cNvSpPr>
          <p:nvPr>
            <p:ph type="title"/>
          </p:nvPr>
        </p:nvSpPr>
        <p:spPr>
          <a:xfrm>
            <a:off x="788068" y="13110"/>
            <a:ext cx="10615863" cy="1325563"/>
          </a:xfrm>
        </p:spPr>
        <p:txBody>
          <a:bodyPr/>
          <a:lstStyle/>
          <a:p>
            <a:pPr algn="ctr"/>
            <a:r>
              <a:rPr lang="en-US" dirty="0"/>
              <a:t>Challenges and Objectives</a:t>
            </a:r>
            <a:endParaRPr lang="en-CA" dirty="0"/>
          </a:p>
        </p:txBody>
      </p:sp>
      <p:sp>
        <p:nvSpPr>
          <p:cNvPr id="4" name="Text Placeholder 3">
            <a:extLst>
              <a:ext uri="{FF2B5EF4-FFF2-40B4-BE49-F238E27FC236}">
                <a16:creationId xmlns:a16="http://schemas.microsoft.com/office/drawing/2014/main" id="{B437BD5B-6D3B-81AF-098D-5AC6B7B96CB1}"/>
              </a:ext>
            </a:extLst>
          </p:cNvPr>
          <p:cNvSpPr>
            <a:spLocks noGrp="1"/>
          </p:cNvSpPr>
          <p:nvPr>
            <p:ph type="body" sz="quarter" idx="13"/>
          </p:nvPr>
        </p:nvSpPr>
        <p:spPr>
          <a:xfrm>
            <a:off x="737936" y="1909823"/>
            <a:ext cx="5257799" cy="3850177"/>
          </a:xfrm>
        </p:spPr>
        <p:txBody>
          <a:bodyPr/>
          <a:lstStyle/>
          <a:p>
            <a:r>
              <a:rPr lang="en-US" sz="2400" dirty="0"/>
              <a:t>77 MWe integral PWR (First NRC approved light-water SMR)</a:t>
            </a:r>
          </a:p>
          <a:p>
            <a:r>
              <a:rPr lang="en-US" sz="2400" dirty="0"/>
              <a:t>Core mechanism: Natural circulation gravity to a large reactor pool</a:t>
            </a:r>
          </a:p>
          <a:p>
            <a:r>
              <a:rPr lang="en-US" sz="2400" dirty="0"/>
              <a:t>Key components: Reactor Vent Valves (RVV)</a:t>
            </a:r>
          </a:p>
          <a:p>
            <a:r>
              <a:rPr lang="en-US" sz="2400" dirty="0"/>
              <a:t>Zero active components, no electrical power dependency</a:t>
            </a:r>
          </a:p>
          <a:p>
            <a:r>
              <a:rPr lang="en-US" sz="2400" dirty="0"/>
              <a:t>72-hour grace period (no operator action)</a:t>
            </a:r>
          </a:p>
          <a:p>
            <a:endParaRPr lang="en-US" sz="2400" dirty="0"/>
          </a:p>
          <a:p>
            <a:endParaRPr lang="en-US" sz="2400" dirty="0"/>
          </a:p>
          <a:p>
            <a:endParaRPr lang="en-US" sz="2400" dirty="0"/>
          </a:p>
          <a:p>
            <a:endParaRPr lang="en-US" sz="2400" dirty="0"/>
          </a:p>
          <a:p>
            <a:endParaRPr lang="en-US" sz="2400" dirty="0"/>
          </a:p>
          <a:p>
            <a:endParaRPr lang="en-CA" sz="2400" dirty="0"/>
          </a:p>
        </p:txBody>
      </p:sp>
      <p:sp>
        <p:nvSpPr>
          <p:cNvPr id="5" name="Text Placeholder 4">
            <a:extLst>
              <a:ext uri="{FF2B5EF4-FFF2-40B4-BE49-F238E27FC236}">
                <a16:creationId xmlns:a16="http://schemas.microsoft.com/office/drawing/2014/main" id="{8DE21172-05E5-8944-2CCF-011C4CFD9256}"/>
              </a:ext>
            </a:extLst>
          </p:cNvPr>
          <p:cNvSpPr>
            <a:spLocks noGrp="1"/>
          </p:cNvSpPr>
          <p:nvPr>
            <p:ph type="body" sz="quarter" idx="14"/>
          </p:nvPr>
        </p:nvSpPr>
        <p:spPr>
          <a:xfrm>
            <a:off x="6096001" y="1909822"/>
            <a:ext cx="5257800" cy="3850177"/>
          </a:xfrm>
        </p:spPr>
        <p:txBody>
          <a:bodyPr/>
          <a:lstStyle/>
          <a:p>
            <a:r>
              <a:rPr lang="en-US" sz="2400" dirty="0"/>
              <a:t>300 MWe BWR (Selected for Darlington, UK GDA Step 2)</a:t>
            </a:r>
          </a:p>
          <a:p>
            <a:r>
              <a:rPr lang="en-US" sz="2400" dirty="0"/>
              <a:t>Core mechanism: Powered isolation condensers (IC) &amp; motor-driven ECCS</a:t>
            </a:r>
          </a:p>
          <a:p>
            <a:r>
              <a:rPr lang="en-US" sz="2400" dirty="0"/>
              <a:t>Key components: trains, motor-operated valves, pumps</a:t>
            </a:r>
          </a:p>
          <a:p>
            <a:r>
              <a:rPr lang="en-US" sz="2400" dirty="0"/>
              <a:t>Relies on power + control signals</a:t>
            </a:r>
          </a:p>
          <a:p>
            <a:r>
              <a:rPr lang="en-US" sz="2400" dirty="0"/>
              <a:t>Leverages decades of BWR operational data</a:t>
            </a:r>
          </a:p>
          <a:p>
            <a:endParaRPr lang="en-US" dirty="0"/>
          </a:p>
          <a:p>
            <a:endParaRPr lang="en-US" dirty="0"/>
          </a:p>
          <a:p>
            <a:endParaRPr lang="en-US" dirty="0"/>
          </a:p>
          <a:p>
            <a:endParaRPr lang="en-US" dirty="0"/>
          </a:p>
          <a:p>
            <a:endParaRPr lang="en-CA" dirty="0"/>
          </a:p>
        </p:txBody>
      </p:sp>
      <p:sp>
        <p:nvSpPr>
          <p:cNvPr id="6" name="Slide Number Placeholder 5">
            <a:extLst>
              <a:ext uri="{FF2B5EF4-FFF2-40B4-BE49-F238E27FC236}">
                <a16:creationId xmlns:a16="http://schemas.microsoft.com/office/drawing/2014/main" id="{758A8F6B-7209-1A0F-A132-AB998BE3291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11AA8-27C9-8241-B42F-4E697CE3E23E}" type="slidenum">
              <a:rPr kumimoji="0" lang="en-US" sz="1200" b="0" i="0" u="none" strike="noStrike" kern="1200" cap="none" spc="0" normalizeH="0" baseline="0" noProof="0" smtClean="0">
                <a:ln>
                  <a:noFill/>
                </a:ln>
                <a:solidFill>
                  <a:srgbClr val="003C7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3C71">
                  <a:tint val="75000"/>
                </a:srgbClr>
              </a:solidFill>
              <a:effectLst/>
              <a:uLnTx/>
              <a:uFillTx/>
              <a:latin typeface="Arial" panose="020B0604020202020204"/>
              <a:ea typeface="+mn-ea"/>
              <a:cs typeface="+mn-cs"/>
            </a:endParaRPr>
          </a:p>
        </p:txBody>
      </p:sp>
      <p:sp>
        <p:nvSpPr>
          <p:cNvPr id="7" name="Text 3">
            <a:extLst>
              <a:ext uri="{FF2B5EF4-FFF2-40B4-BE49-F238E27FC236}">
                <a16:creationId xmlns:a16="http://schemas.microsoft.com/office/drawing/2014/main" id="{3E700015-9458-BFBA-EF51-372DD6C23188}"/>
              </a:ext>
            </a:extLst>
          </p:cNvPr>
          <p:cNvSpPr/>
          <p:nvPr/>
        </p:nvSpPr>
        <p:spPr>
          <a:xfrm>
            <a:off x="1725054" y="1391058"/>
            <a:ext cx="2533901" cy="438139"/>
          </a:xfrm>
          <a:prstGeom prst="rect">
            <a:avLst/>
          </a:prstGeom>
          <a:noFill/>
          <a:ln/>
        </p:spPr>
        <p:txBody>
          <a:bodyPr wrap="non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1F5C96"/>
                </a:solidFill>
                <a:effectLst/>
                <a:uLnTx/>
                <a:uFillTx/>
                <a:latin typeface="Arial" pitchFamily="34" charset="0"/>
                <a:ea typeface="Arial" pitchFamily="34" charset="-122"/>
                <a:cs typeface="Arial" pitchFamily="34" charset="-120"/>
              </a:rPr>
              <a:t>Nu Scale VOYGR</a:t>
            </a:r>
            <a:endParaRPr kumimoji="0" lang="en-US" sz="2300" b="0" i="0" u="none" strike="noStrike" kern="1200" cap="none" spc="0" normalizeH="0" baseline="0" noProof="0" dirty="0">
              <a:ln>
                <a:noFill/>
              </a:ln>
              <a:solidFill>
                <a:srgbClr val="003C71"/>
              </a:solidFill>
              <a:effectLst/>
              <a:uLnTx/>
              <a:uFillTx/>
              <a:latin typeface="Arial" panose="020B0604020202020204"/>
              <a:ea typeface="+mn-ea"/>
              <a:cs typeface="+mn-cs"/>
            </a:endParaRPr>
          </a:p>
        </p:txBody>
      </p:sp>
      <p:sp>
        <p:nvSpPr>
          <p:cNvPr id="8" name="Text 2">
            <a:extLst>
              <a:ext uri="{FF2B5EF4-FFF2-40B4-BE49-F238E27FC236}">
                <a16:creationId xmlns:a16="http://schemas.microsoft.com/office/drawing/2014/main" id="{D5B185F2-8323-68C5-0C84-37E5BB353E37}"/>
              </a:ext>
            </a:extLst>
          </p:cNvPr>
          <p:cNvSpPr/>
          <p:nvPr/>
        </p:nvSpPr>
        <p:spPr>
          <a:xfrm>
            <a:off x="7136926" y="1368908"/>
            <a:ext cx="3424187" cy="473802"/>
          </a:xfrm>
          <a:prstGeom prst="rect">
            <a:avLst/>
          </a:prstGeom>
          <a:noFill/>
          <a:ln/>
        </p:spPr>
        <p:txBody>
          <a:bodyPr wrap="non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DD9334"/>
                </a:solidFill>
                <a:effectLst/>
                <a:uLnTx/>
                <a:uFillTx/>
                <a:latin typeface="Arial" pitchFamily="34" charset="0"/>
                <a:ea typeface="Arial" pitchFamily="34" charset="-122"/>
                <a:cs typeface="Arial" pitchFamily="34" charset="-120"/>
              </a:rPr>
              <a:t>GE Hitachi BWRX-300</a:t>
            </a:r>
            <a:endParaRPr kumimoji="0" lang="en-US" sz="2300" b="0" i="0" u="none" strike="noStrike" kern="1200" cap="none" spc="0" normalizeH="0" baseline="0" noProof="0" dirty="0">
              <a:ln>
                <a:noFill/>
              </a:ln>
              <a:solidFill>
                <a:srgbClr val="003C71"/>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42715AA8-04C1-5483-06C9-1C8F2C622967}"/>
              </a:ext>
            </a:extLst>
          </p:cNvPr>
          <p:cNvSpPr/>
          <p:nvPr/>
        </p:nvSpPr>
        <p:spPr>
          <a:xfrm>
            <a:off x="2149641" y="5924619"/>
            <a:ext cx="8411471" cy="8130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Arial" panose="020B0604020202020204"/>
                <a:ea typeface="+mn-ea"/>
                <a:cs typeface="+mn-cs"/>
              </a:rPr>
              <a:t>The Initiating Event: Loss of Normal Heat Removal (LONHR) Frequency: 10</a:t>
            </a:r>
            <a:r>
              <a:rPr kumimoji="0" lang="en-US" sz="2200" b="1" i="0" u="none" strike="noStrike" kern="1200" cap="none" spc="0" normalizeH="0" baseline="30000" noProof="0" dirty="0">
                <a:ln>
                  <a:noFill/>
                </a:ln>
                <a:solidFill>
                  <a:srgbClr val="FFFFFF"/>
                </a:solidFill>
                <a:effectLst/>
                <a:uLnTx/>
                <a:uFillTx/>
                <a:latin typeface="Arial" panose="020B0604020202020204"/>
                <a:ea typeface="+mn-ea"/>
                <a:cs typeface="+mn-cs"/>
              </a:rPr>
              <a:t>-2</a:t>
            </a:r>
            <a:r>
              <a:rPr kumimoji="0" lang="en-US" sz="2200" b="1" i="0" u="none" strike="noStrike" kern="1200" cap="none" spc="0" normalizeH="0" baseline="0" noProof="0" dirty="0">
                <a:ln>
                  <a:noFill/>
                </a:ln>
                <a:solidFill>
                  <a:srgbClr val="FFFFFF"/>
                </a:solidFill>
                <a:effectLst/>
                <a:uLnTx/>
                <a:uFillTx/>
                <a:latin typeface="Arial" panose="020B0604020202020204"/>
                <a:ea typeface="+mn-ea"/>
                <a:cs typeface="+mn-cs"/>
              </a:rPr>
              <a:t> to 10</a:t>
            </a:r>
            <a:r>
              <a:rPr kumimoji="0" lang="en-US" sz="2200" b="1" i="0" u="none" strike="noStrike" kern="1200" cap="none" spc="0" normalizeH="0" baseline="30000" noProof="0" dirty="0">
                <a:ln>
                  <a:noFill/>
                </a:ln>
                <a:solidFill>
                  <a:srgbClr val="FFFFFF"/>
                </a:solidFill>
                <a:effectLst/>
                <a:uLnTx/>
                <a:uFillTx/>
                <a:latin typeface="Arial" panose="020B0604020202020204"/>
                <a:ea typeface="+mn-ea"/>
                <a:cs typeface="+mn-cs"/>
              </a:rPr>
              <a:t>-1</a:t>
            </a:r>
            <a:r>
              <a:rPr kumimoji="0" lang="en-US" sz="2200" b="1" i="0" u="none" strike="noStrike" kern="1200" cap="none" spc="0" normalizeH="0" baseline="0" noProof="0" dirty="0">
                <a:ln>
                  <a:noFill/>
                </a:ln>
                <a:solidFill>
                  <a:srgbClr val="FFFFFF"/>
                </a:solidFill>
                <a:effectLst/>
                <a:uLnTx/>
                <a:uFillTx/>
                <a:latin typeface="Arial" panose="020B0604020202020204"/>
                <a:ea typeface="+mn-ea"/>
                <a:cs typeface="+mn-cs"/>
              </a:rPr>
              <a:t> per reactor-year (NUREG/CR-6928)</a:t>
            </a:r>
          </a:p>
        </p:txBody>
      </p:sp>
    </p:spTree>
    <p:extLst>
      <p:ext uri="{BB962C8B-B14F-4D97-AF65-F5344CB8AC3E}">
        <p14:creationId xmlns:p14="http://schemas.microsoft.com/office/powerpoint/2010/main" val="455420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C638A-2B02-6B15-4980-65D4334FD40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EB4DD5-C82A-F8D9-A8E0-984B624460CA}"/>
              </a:ext>
            </a:extLst>
          </p:cNvPr>
          <p:cNvSpPr>
            <a:spLocks noGrp="1"/>
          </p:cNvSpPr>
          <p:nvPr>
            <p:ph type="title"/>
          </p:nvPr>
        </p:nvSpPr>
        <p:spPr>
          <a:xfrm>
            <a:off x="737937" y="365125"/>
            <a:ext cx="10615863" cy="1325563"/>
          </a:xfrm>
        </p:spPr>
        <p:txBody>
          <a:bodyPr>
            <a:normAutofit/>
          </a:bodyPr>
          <a:lstStyle/>
          <a:p>
            <a:r>
              <a:rPr lang="en-US" dirty="0"/>
              <a:t>Main Work: Structural Comparison of Safety Systems</a:t>
            </a:r>
            <a:endParaRPr lang="en-CA" dirty="0"/>
          </a:p>
        </p:txBody>
      </p:sp>
      <p:sp>
        <p:nvSpPr>
          <p:cNvPr id="4" name="Text Placeholder 3">
            <a:extLst>
              <a:ext uri="{FF2B5EF4-FFF2-40B4-BE49-F238E27FC236}">
                <a16:creationId xmlns:a16="http://schemas.microsoft.com/office/drawing/2014/main" id="{ABA0A055-E3BB-3667-BFB0-C5CCEFEA8A73}"/>
              </a:ext>
            </a:extLst>
          </p:cNvPr>
          <p:cNvSpPr>
            <a:spLocks noGrp="1"/>
          </p:cNvSpPr>
          <p:nvPr>
            <p:ph type="body" sz="quarter" idx="13"/>
          </p:nvPr>
        </p:nvSpPr>
        <p:spPr>
          <a:xfrm>
            <a:off x="737936" y="1909823"/>
            <a:ext cx="5257799" cy="3850177"/>
          </a:xfrm>
        </p:spPr>
        <p:txBody>
          <a:bodyPr/>
          <a:lstStyle/>
          <a:p>
            <a:endParaRPr lang="en-CA" dirty="0"/>
          </a:p>
        </p:txBody>
      </p:sp>
      <p:sp>
        <p:nvSpPr>
          <p:cNvPr id="5" name="Text Placeholder 4">
            <a:extLst>
              <a:ext uri="{FF2B5EF4-FFF2-40B4-BE49-F238E27FC236}">
                <a16:creationId xmlns:a16="http://schemas.microsoft.com/office/drawing/2014/main" id="{30C04F74-0A09-983D-0301-5D190FEDF144}"/>
              </a:ext>
            </a:extLst>
          </p:cNvPr>
          <p:cNvSpPr>
            <a:spLocks noGrp="1"/>
          </p:cNvSpPr>
          <p:nvPr>
            <p:ph type="body" sz="quarter" idx="14"/>
          </p:nvPr>
        </p:nvSpPr>
        <p:spPr>
          <a:xfrm>
            <a:off x="6096001" y="1909822"/>
            <a:ext cx="5257800" cy="3850177"/>
          </a:xfrm>
        </p:spPr>
        <p:txBody>
          <a:bodyPr/>
          <a:lstStyle/>
          <a:p>
            <a:endParaRPr lang="en-CA" dirty="0"/>
          </a:p>
        </p:txBody>
      </p:sp>
      <p:sp>
        <p:nvSpPr>
          <p:cNvPr id="6" name="Slide Number Placeholder 5">
            <a:extLst>
              <a:ext uri="{FF2B5EF4-FFF2-40B4-BE49-F238E27FC236}">
                <a16:creationId xmlns:a16="http://schemas.microsoft.com/office/drawing/2014/main" id="{3DDB13D3-9C9E-F7AA-AC95-DCEBF1D4E32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11AA8-27C9-8241-B42F-4E697CE3E23E}" type="slidenum">
              <a:rPr kumimoji="0" lang="en-US" sz="1200" b="0" i="0" u="none" strike="noStrike" kern="1200" cap="none" spc="0" normalizeH="0" baseline="0" noProof="0" smtClean="0">
                <a:ln>
                  <a:noFill/>
                </a:ln>
                <a:solidFill>
                  <a:srgbClr val="003C7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3C71">
                  <a:tint val="75000"/>
                </a:srgbClr>
              </a:solidFill>
              <a:effectLst/>
              <a:uLnTx/>
              <a:uFillTx/>
              <a:latin typeface="Arial" panose="020B0604020202020204"/>
              <a:ea typeface="+mn-ea"/>
              <a:cs typeface="+mn-cs"/>
            </a:endParaRPr>
          </a:p>
        </p:txBody>
      </p:sp>
      <p:graphicFrame>
        <p:nvGraphicFramePr>
          <p:cNvPr id="2" name="Table 1">
            <a:extLst>
              <a:ext uri="{FF2B5EF4-FFF2-40B4-BE49-F238E27FC236}">
                <a16:creationId xmlns:a16="http://schemas.microsoft.com/office/drawing/2014/main" id="{E287EDDA-9090-B5D9-47CC-6D164FCB1FA4}"/>
              </a:ext>
            </a:extLst>
          </p:cNvPr>
          <p:cNvGraphicFramePr>
            <a:graphicFrameLocks noGrp="1"/>
          </p:cNvGraphicFramePr>
          <p:nvPr/>
        </p:nvGraphicFramePr>
        <p:xfrm>
          <a:off x="687801" y="1704500"/>
          <a:ext cx="10665999" cy="3610893"/>
        </p:xfrm>
        <a:graphic>
          <a:graphicData uri="http://schemas.openxmlformats.org/drawingml/2006/table">
            <a:tbl>
              <a:tblPr firstRow="1" bandRow="1">
                <a:tableStyleId>{5C22544A-7EE6-4342-B048-85BDC9FD1C3A}</a:tableStyleId>
              </a:tblPr>
              <a:tblGrid>
                <a:gridCol w="3555333">
                  <a:extLst>
                    <a:ext uri="{9D8B030D-6E8A-4147-A177-3AD203B41FA5}">
                      <a16:colId xmlns:a16="http://schemas.microsoft.com/office/drawing/2014/main" val="3790894214"/>
                    </a:ext>
                  </a:extLst>
                </a:gridCol>
                <a:gridCol w="3555333">
                  <a:extLst>
                    <a:ext uri="{9D8B030D-6E8A-4147-A177-3AD203B41FA5}">
                      <a16:colId xmlns:a16="http://schemas.microsoft.com/office/drawing/2014/main" val="1723660162"/>
                    </a:ext>
                  </a:extLst>
                </a:gridCol>
                <a:gridCol w="3555333">
                  <a:extLst>
                    <a:ext uri="{9D8B030D-6E8A-4147-A177-3AD203B41FA5}">
                      <a16:colId xmlns:a16="http://schemas.microsoft.com/office/drawing/2014/main" val="3055552963"/>
                    </a:ext>
                  </a:extLst>
                </a:gridCol>
              </a:tblGrid>
              <a:tr h="490679">
                <a:tc gridSpan="3">
                  <a:txBody>
                    <a:bodyPr/>
                    <a:lstStyle/>
                    <a:p>
                      <a:pPr algn="ctr"/>
                      <a:r>
                        <a:rPr lang="en-CA" sz="2000" dirty="0"/>
                        <a:t>Structural Comparison Matrix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CA"/>
                    </a:p>
                  </a:txBody>
                  <a:tcPr/>
                </a:tc>
                <a:tc hMerge="1">
                  <a:txBody>
                    <a:bodyPr/>
                    <a:lstStyle/>
                    <a:p>
                      <a:endParaRPr lang="en-CA" dirty="0"/>
                    </a:p>
                  </a:txBody>
                  <a:tcPr/>
                </a:tc>
                <a:extLst>
                  <a:ext uri="{0D108BD9-81ED-4DB2-BD59-A6C34878D82A}">
                    <a16:rowId xmlns:a16="http://schemas.microsoft.com/office/drawing/2014/main" val="2751239669"/>
                  </a:ext>
                </a:extLst>
              </a:tr>
              <a:tr h="490679">
                <a:tc>
                  <a:txBody>
                    <a:bodyPr/>
                    <a:lstStyle/>
                    <a:p>
                      <a:r>
                        <a:rPr lang="en-CA" sz="2000" dirty="0"/>
                        <a:t>Parameter</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kern="1200" dirty="0" err="1">
                          <a:solidFill>
                            <a:srgbClr val="215988"/>
                          </a:solidFill>
                          <a:latin typeface="Arial" pitchFamily="34" charset="0"/>
                          <a:cs typeface="Arial" pitchFamily="34" charset="-120"/>
                        </a:rPr>
                        <a:t>NuScale</a:t>
                      </a:r>
                      <a:r>
                        <a:rPr lang="en-CA" sz="2000" b="1" kern="1200" dirty="0">
                          <a:solidFill>
                            <a:srgbClr val="215988"/>
                          </a:solidFill>
                          <a:latin typeface="Arial" pitchFamily="34" charset="0"/>
                          <a:cs typeface="Arial" pitchFamily="34" charset="-120"/>
                        </a:rPr>
                        <a:t> VOYGR</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C88B38"/>
                          </a:solidFill>
                          <a:latin typeface="Arial" pitchFamily="34" charset="0"/>
                          <a:ea typeface="Arial" pitchFamily="34" charset="-122"/>
                          <a:cs typeface="Arial" pitchFamily="34" charset="-120"/>
                        </a:rPr>
                        <a:t>BWRX-300</a:t>
                      </a:r>
                      <a:endParaRPr lang="en-US" sz="2000" dirty="0"/>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2961755"/>
                  </a:ext>
                </a:extLst>
              </a:tr>
              <a:tr h="459225">
                <a:tc>
                  <a:txBody>
                    <a:bodyPr/>
                    <a:lstStyle/>
                    <a:p>
                      <a:r>
                        <a:rPr lang="en-CA" dirty="0"/>
                        <a:t>Active Safety Components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800" b="0" dirty="0">
                          <a:solidFill>
                            <a:srgbClr val="3B6182"/>
                          </a:solidFill>
                          <a:latin typeface="Arial" pitchFamily="34" charset="0"/>
                          <a:ea typeface="Arial" pitchFamily="34" charset="-122"/>
                          <a:cs typeface="Arial" pitchFamily="34" charset="-120"/>
                        </a:rPr>
                        <a:t>0</a:t>
                      </a:r>
                      <a:endParaRPr lang="en-CA" dirty="0"/>
                    </a:p>
                  </a:txBody>
                  <a:tcPr>
                    <a:lnT w="12700" cap="flat" cmpd="sng" algn="ctr">
                      <a:solidFill>
                        <a:schemeClr val="tx1"/>
                      </a:solidFill>
                      <a:prstDash val="solid"/>
                      <a:round/>
                      <a:headEnd type="none" w="med" len="med"/>
                      <a:tailEnd type="none" w="med" len="med"/>
                    </a:lnT>
                  </a:tcPr>
                </a:tc>
                <a:tc>
                  <a:txBody>
                    <a:bodyPr/>
                    <a:lstStyle/>
                    <a:p>
                      <a:r>
                        <a:rPr lang="en-US" sz="1800" b="0" dirty="0">
                          <a:solidFill>
                            <a:srgbClr val="C19A68"/>
                          </a:solidFill>
                          <a:latin typeface="Arial" pitchFamily="34" charset="0"/>
                          <a:ea typeface="Arial" pitchFamily="34" charset="-122"/>
                          <a:cs typeface="Arial" pitchFamily="34" charset="-120"/>
                        </a:rPr>
                        <a:t>8+</a:t>
                      </a:r>
                      <a:endParaRPr lang="en-CA"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18010198"/>
                  </a:ext>
                </a:extLst>
              </a:tr>
              <a:tr h="459225">
                <a:tc>
                  <a:txBody>
                    <a:bodyPr/>
                    <a:lstStyle/>
                    <a:p>
                      <a:r>
                        <a:rPr lang="en-CA" dirty="0"/>
                        <a:t>Power Dependencies</a:t>
                      </a:r>
                    </a:p>
                  </a:txBody>
                  <a:tcPr>
                    <a:lnL w="12700" cap="flat" cmpd="sng" algn="ctr">
                      <a:solidFill>
                        <a:schemeClr val="tx1"/>
                      </a:solidFill>
                      <a:prstDash val="solid"/>
                      <a:round/>
                      <a:headEnd type="none" w="med" len="med"/>
                      <a:tailEnd type="none" w="med" len="med"/>
                    </a:lnL>
                  </a:tcPr>
                </a:tc>
                <a:tc>
                  <a:txBody>
                    <a:bodyPr/>
                    <a:lstStyle/>
                    <a:p>
                      <a:r>
                        <a:rPr lang="en-US" sz="1800" b="0" dirty="0">
                          <a:solidFill>
                            <a:srgbClr val="3B6182"/>
                          </a:solidFill>
                          <a:latin typeface="Arial" pitchFamily="34" charset="0"/>
                          <a:ea typeface="Arial" pitchFamily="34" charset="-122"/>
                          <a:cs typeface="Arial" pitchFamily="34" charset="-120"/>
                        </a:rPr>
                        <a:t>None</a:t>
                      </a:r>
                      <a:endParaRPr lang="en-CA" dirty="0"/>
                    </a:p>
                  </a:txBody>
                  <a:tcPr/>
                </a:tc>
                <a:tc>
                  <a:txBody>
                    <a:bodyPr/>
                    <a:lstStyle/>
                    <a:p>
                      <a:r>
                        <a:rPr lang="en-US" sz="1800" b="0" dirty="0">
                          <a:solidFill>
                            <a:srgbClr val="C19A68"/>
                          </a:solidFill>
                          <a:latin typeface="Arial" pitchFamily="34" charset="0"/>
                          <a:ea typeface="Arial" pitchFamily="34" charset="-122"/>
                          <a:cs typeface="Arial" pitchFamily="34" charset="-120"/>
                        </a:rPr>
                        <a:t>DC + AC (EDGs)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91216581"/>
                  </a:ext>
                </a:extLst>
              </a:tr>
              <a:tr h="459225">
                <a:tc>
                  <a:txBody>
                    <a:bodyPr/>
                    <a:lstStyle/>
                    <a:p>
                      <a:r>
                        <a:rPr lang="en-CA" dirty="0"/>
                        <a:t>Event Tree Sequences</a:t>
                      </a:r>
                    </a:p>
                  </a:txBody>
                  <a:tcPr>
                    <a:lnL w="12700" cap="flat" cmpd="sng" algn="ctr">
                      <a:solidFill>
                        <a:schemeClr val="tx1"/>
                      </a:solidFill>
                      <a:prstDash val="solid"/>
                      <a:round/>
                      <a:headEnd type="none" w="med" len="med"/>
                      <a:tailEnd type="none" w="med" len="med"/>
                    </a:lnL>
                  </a:tcPr>
                </a:tc>
                <a:tc>
                  <a:txBody>
                    <a:bodyPr/>
                    <a:lstStyle/>
                    <a:p>
                      <a:r>
                        <a:rPr lang="en-US" sz="1800" b="0" kern="1200" dirty="0">
                          <a:solidFill>
                            <a:srgbClr val="3B6182"/>
                          </a:solidFill>
                          <a:latin typeface="Arial" pitchFamily="34" charset="0"/>
                          <a:ea typeface="Arial" pitchFamily="34" charset="-122"/>
                          <a:cs typeface="Arial" pitchFamily="34" charset="-120"/>
                        </a:rPr>
                        <a:t>5 total, 3 lead to Core Damage</a:t>
                      </a:r>
                      <a:endParaRPr lang="en-CA" dirty="0"/>
                    </a:p>
                  </a:txBody>
                  <a:tcPr/>
                </a:tc>
                <a:tc>
                  <a:txBody>
                    <a:bodyPr/>
                    <a:lstStyle/>
                    <a:p>
                      <a:r>
                        <a:rPr lang="en-US" sz="1800" b="0" dirty="0">
                          <a:solidFill>
                            <a:srgbClr val="C19A68"/>
                          </a:solidFill>
                          <a:latin typeface="Arial" pitchFamily="34" charset="0"/>
                          <a:ea typeface="Arial" pitchFamily="34" charset="-122"/>
                          <a:cs typeface="Arial" pitchFamily="34" charset="-120"/>
                        </a:rPr>
                        <a:t>7 total, 4 lead to Core Damage</a:t>
                      </a:r>
                      <a:endParaRPr lang="en-CA"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36447645"/>
                  </a:ext>
                </a:extLst>
              </a:tr>
              <a:tr h="792635">
                <a:tc>
                  <a:txBody>
                    <a:bodyPr/>
                    <a:lstStyle/>
                    <a:p>
                      <a:r>
                        <a:rPr lang="en-CA" dirty="0"/>
                        <a:t>Basic Events in Dominant Fault Tree</a:t>
                      </a:r>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B6182"/>
                          </a:solidFill>
                          <a:latin typeface="Arial" pitchFamily="34" charset="0"/>
                          <a:ea typeface="Arial" pitchFamily="34" charset="-122"/>
                          <a:cs typeface="Arial" pitchFamily="34" charset="-120"/>
                        </a:rPr>
                        <a:t>7</a:t>
                      </a:r>
                      <a:endParaRPr lang="en-US" sz="18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C19A68"/>
                          </a:solidFill>
                          <a:latin typeface="Arial" pitchFamily="34" charset="0"/>
                          <a:ea typeface="Arial" pitchFamily="34" charset="-122"/>
                          <a:cs typeface="Arial" pitchFamily="34" charset="-120"/>
                        </a:rPr>
                        <a:t>~20</a:t>
                      </a:r>
                      <a:endParaRPr lang="en-US" sz="18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18127732"/>
                  </a:ext>
                </a:extLst>
              </a:tr>
              <a:tr h="459225">
                <a:tc>
                  <a:txBody>
                    <a:bodyPr/>
                    <a:lstStyle/>
                    <a:p>
                      <a:r>
                        <a:rPr lang="en-CA" dirty="0"/>
                        <a:t>Single-Point Vulnerability</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3B6182"/>
                          </a:solidFill>
                          <a:latin typeface="Arial" pitchFamily="34" charset="0"/>
                          <a:ea typeface="Arial" pitchFamily="34" charset="-122"/>
                          <a:cs typeface="Arial" pitchFamily="34" charset="-120"/>
                        </a:rPr>
                        <a:t>Complete RVV failure</a:t>
                      </a:r>
                      <a:endParaRPr lang="en-US" sz="1800" b="0" dirty="0"/>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C19A68"/>
                          </a:solidFill>
                          <a:latin typeface="Arial" pitchFamily="34" charset="0"/>
                          <a:ea typeface="Arial" pitchFamily="34" charset="-122"/>
                          <a:cs typeface="Arial" pitchFamily="34" charset="-120"/>
                        </a:rPr>
                        <a:t>Isolation Condenser failure</a:t>
                      </a:r>
                      <a:endParaRPr lang="en-US" sz="18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7355682"/>
                  </a:ext>
                </a:extLst>
              </a:tr>
            </a:tbl>
          </a:graphicData>
        </a:graphic>
      </p:graphicFrame>
      <p:sp>
        <p:nvSpPr>
          <p:cNvPr id="7" name="Rectangle: Rounded Corners 6">
            <a:extLst>
              <a:ext uri="{FF2B5EF4-FFF2-40B4-BE49-F238E27FC236}">
                <a16:creationId xmlns:a16="http://schemas.microsoft.com/office/drawing/2014/main" id="{B22D662F-B900-D11B-E344-7383BAE8979B}"/>
              </a:ext>
            </a:extLst>
          </p:cNvPr>
          <p:cNvSpPr/>
          <p:nvPr/>
        </p:nvSpPr>
        <p:spPr>
          <a:xfrm>
            <a:off x="1175082" y="5534526"/>
            <a:ext cx="9641305" cy="12031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Arial" panose="020B0604020202020204"/>
                <a:ea typeface="+mn-ea"/>
                <a:cs typeface="+mn-cs"/>
              </a:rPr>
              <a:t>The passive design achieves safety by eliminating entire failure categories, while the active design achieves safety by multiplying success paths.</a:t>
            </a:r>
          </a:p>
        </p:txBody>
      </p:sp>
    </p:spTree>
    <p:extLst>
      <p:ext uri="{BB962C8B-B14F-4D97-AF65-F5344CB8AC3E}">
        <p14:creationId xmlns:p14="http://schemas.microsoft.com/office/powerpoint/2010/main" val="4184840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AEA0B-75AB-2B6C-8D39-07E5A1969A12}"/>
              </a:ext>
            </a:extLst>
          </p:cNvPr>
          <p:cNvSpPr>
            <a:spLocks noGrp="1"/>
          </p:cNvSpPr>
          <p:nvPr>
            <p:ph type="title"/>
          </p:nvPr>
        </p:nvSpPr>
        <p:spPr/>
        <p:txBody>
          <a:bodyPr/>
          <a:lstStyle/>
          <a:p>
            <a:endParaRPr lang="en-CA"/>
          </a:p>
        </p:txBody>
      </p:sp>
      <p:sp>
        <p:nvSpPr>
          <p:cNvPr id="3" name="Slide Number Placeholder 2">
            <a:extLst>
              <a:ext uri="{FF2B5EF4-FFF2-40B4-BE49-F238E27FC236}">
                <a16:creationId xmlns:a16="http://schemas.microsoft.com/office/drawing/2014/main" id="{122E1BEF-8FB3-2795-13D9-905D8441DFB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11AA8-27C9-8241-B42F-4E697CE3E23E}" type="slidenum">
              <a:rPr kumimoji="0" lang="en-US" sz="1200" b="0" i="0" u="none" strike="noStrike" kern="1200" cap="none" spc="0" normalizeH="0" baseline="0" noProof="0" smtClean="0">
                <a:ln>
                  <a:noFill/>
                </a:ln>
                <a:solidFill>
                  <a:srgbClr val="003C7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3C71">
                  <a:tint val="75000"/>
                </a:srgbClr>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3CA730AE-1C4C-84CD-7CF1-16BDE522EC38}"/>
              </a:ext>
            </a:extLst>
          </p:cNvPr>
          <p:cNvSpPr>
            <a:spLocks noGrp="1"/>
          </p:cNvSpPr>
          <p:nvPr>
            <p:ph type="body" sz="quarter" idx="12"/>
          </p:nvPr>
        </p:nvSpPr>
        <p:spPr/>
        <p:txBody>
          <a:bodyPr/>
          <a:lstStyle/>
          <a:p>
            <a:endParaRPr lang="en-CA"/>
          </a:p>
        </p:txBody>
      </p:sp>
      <p:pic>
        <p:nvPicPr>
          <p:cNvPr id="5" name="Image 0" descr="paasive.png">
            <a:extLst>
              <a:ext uri="{FF2B5EF4-FFF2-40B4-BE49-F238E27FC236}">
                <a16:creationId xmlns:a16="http://schemas.microsoft.com/office/drawing/2014/main" id="{81372B8B-D59A-60A5-5C0F-A6EA36369B0C}"/>
              </a:ext>
            </a:extLst>
          </p:cNvPr>
          <p:cNvPicPr>
            <a:picLocks noGrp="1" noRot="1" noChangeAspect="1" noMove="1" noResize="1" noEditPoints="1" noAdjustHandles="1" noChangeArrowheads="1" noChangeShapeType="1" noCrop="1"/>
          </p:cNvPicPr>
          <p:nvPr/>
        </p:nvPicPr>
        <p:blipFill>
          <a:blip r:embed="rId3"/>
          <a:stretch>
            <a:fillRect/>
          </a:stretch>
        </p:blipFill>
        <p:spPr>
          <a:xfrm>
            <a:off x="0" y="-8043"/>
            <a:ext cx="12191695" cy="6804667"/>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1687D6CC-CEA5-491B-8A8E-7AE075E2F29F}"/>
                  </a:ext>
                </a:extLst>
              </p14:cNvPr>
              <p14:cNvContentPartPr/>
              <p14:nvPr/>
            </p14:nvContentPartPr>
            <p14:xfrm>
              <a:off x="9946131" y="-2214114"/>
              <a:ext cx="360" cy="360"/>
            </p14:xfrm>
          </p:contentPart>
        </mc:Choice>
        <ns4:Fallback xmlns:ns4="http://schemas.openxmlformats.org/markup-compatibility/2006" xmlns:a16="http://schemas.microsoft.com/office/drawing/2014/main" xmlns="">
          <p:pic>
            <p:nvPicPr>
              <p:cNvPr id="7" name="Ink 6">
                <a:extLst>
                  <a:ext uri="{FF2B5EF4-FFF2-40B4-BE49-F238E27FC236}">
                    <a16:creationId id="{1687D6CC-CEA5-491B-8A8E-7AE075E2F29F}"/>
                  </a:ext>
                </a:extLst>
              </p:cNvPr>
              <p:cNvPicPr/>
              <p:nvPr/>
            </p:nvPicPr>
            <p:blipFill>
              <a:blip r:embed="rId5"/>
              <a:stretch>
                <a:fillRect/>
              </a:stretch>
            </p:blipFill>
            <p:spPr>
              <a:xfrm>
                <a:off x="9937491" y="-2222754"/>
                <a:ext cx="18000" cy="18000"/>
              </a:xfrm>
              <a:prstGeom prst="rect">
                <a:avLst/>
              </a:prstGeom>
            </p:spPr>
          </p:pic>
        </ns4: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8C57FC11-BC99-2212-5ACA-11E6D9EA0791}"/>
                  </a:ext>
                </a:extLst>
              </p14:cNvPr>
              <p14:cNvContentPartPr/>
              <p14:nvPr/>
            </p14:nvContentPartPr>
            <p14:xfrm>
              <a:off x="8678931" y="3545166"/>
              <a:ext cx="96840" cy="353520"/>
            </p14:xfrm>
          </p:contentPart>
        </mc:Choice>
        <ns4:Fallback xmlns:ns4="http://schemas.openxmlformats.org/markup-compatibility/2006" xmlns:a16="http://schemas.microsoft.com/office/drawing/2014/main" xmlns="">
          <p:pic>
            <p:nvPicPr>
              <p:cNvPr id="11" name="Ink 10">
                <a:extLst>
                  <a:ext uri="{FF2B5EF4-FFF2-40B4-BE49-F238E27FC236}">
                    <a16:creationId id="{8C57FC11-BC99-2212-5ACA-11E6D9EA0791}"/>
                  </a:ext>
                </a:extLst>
              </p:cNvPr>
              <p:cNvPicPr/>
              <p:nvPr/>
            </p:nvPicPr>
            <p:blipFill>
              <a:blip r:embed="rId7"/>
              <a:stretch>
                <a:fillRect/>
              </a:stretch>
            </p:blipFill>
            <p:spPr>
              <a:xfrm>
                <a:off x="8669931" y="3536166"/>
                <a:ext cx="114480" cy="371160"/>
              </a:xfrm>
              <a:prstGeom prst="rect">
                <a:avLst/>
              </a:prstGeom>
            </p:spPr>
          </p:pic>
        </ns4: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89A9555C-E9CE-2C64-BE06-D4B21D8045C2}"/>
                  </a:ext>
                </a:extLst>
              </p14:cNvPr>
              <p14:cNvContentPartPr/>
              <p14:nvPr/>
            </p14:nvContentPartPr>
            <p14:xfrm>
              <a:off x="9850011" y="-353274"/>
              <a:ext cx="360" cy="360"/>
            </p14:xfrm>
          </p:contentPart>
        </mc:Choice>
        <ns4:Fallback xmlns:ns4="http://schemas.openxmlformats.org/markup-compatibility/2006" xmlns:a16="http://schemas.microsoft.com/office/drawing/2014/main" xmlns="">
          <p:pic>
            <p:nvPicPr>
              <p:cNvPr id="12" name="Ink 11">
                <a:extLst>
                  <a:ext uri="{FF2B5EF4-FFF2-40B4-BE49-F238E27FC236}">
                    <a16:creationId id="{89A9555C-E9CE-2C64-BE06-D4B21D8045C2}"/>
                  </a:ext>
                </a:extLst>
              </p:cNvPr>
              <p:cNvPicPr/>
              <p:nvPr/>
            </p:nvPicPr>
            <p:blipFill>
              <a:blip r:embed="rId5"/>
              <a:stretch>
                <a:fillRect/>
              </a:stretch>
            </p:blipFill>
            <p:spPr>
              <a:xfrm>
                <a:off x="9841011" y="-362274"/>
                <a:ext cx="18000" cy="18000"/>
              </a:xfrm>
              <a:prstGeom prst="rect">
                <a:avLst/>
              </a:prstGeom>
            </p:spPr>
          </p:pic>
        </ns4:Fallback>
      </mc:AlternateContent>
      <p:sp>
        <p:nvSpPr>
          <p:cNvPr id="13" name="Rectangle 12">
            <a:extLst>
              <a:ext uri="{FF2B5EF4-FFF2-40B4-BE49-F238E27FC236}">
                <a16:creationId xmlns:a16="http://schemas.microsoft.com/office/drawing/2014/main" id="{4B894FB1-9C95-BB46-35AB-F58CB4BAC6FE}"/>
              </a:ext>
            </a:extLst>
          </p:cNvPr>
          <p:cNvSpPr/>
          <p:nvPr/>
        </p:nvSpPr>
        <p:spPr>
          <a:xfrm>
            <a:off x="449179" y="224589"/>
            <a:ext cx="11277600" cy="14660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srgbClr val="FFFFFF"/>
                </a:solidFill>
                <a:effectLst/>
                <a:uLnTx/>
                <a:uFillTx/>
                <a:latin typeface="Arial" panose="020B0604020202020204"/>
                <a:ea typeface="+mn-ea"/>
                <a:cs typeface="+mn-cs"/>
              </a:rPr>
              <a:t>Main Work: NuScale Event Tree and Fault Tree Analysis</a:t>
            </a:r>
          </a:p>
        </p:txBody>
      </p:sp>
      <p:sp>
        <p:nvSpPr>
          <p:cNvPr id="14" name="Text 4">
            <a:extLst>
              <a:ext uri="{FF2B5EF4-FFF2-40B4-BE49-F238E27FC236}">
                <a16:creationId xmlns:a16="http://schemas.microsoft.com/office/drawing/2014/main" id="{59F48566-C81A-1060-D8AD-9B17D8886C70}"/>
              </a:ext>
            </a:extLst>
          </p:cNvPr>
          <p:cNvSpPr/>
          <p:nvPr/>
        </p:nvSpPr>
        <p:spPr>
          <a:xfrm>
            <a:off x="966537" y="2091058"/>
            <a:ext cx="1190622" cy="341341"/>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E8FBFE"/>
                </a:solidFill>
                <a:effectLst/>
                <a:uLnTx/>
                <a:uFillTx/>
                <a:latin typeface="Arial" pitchFamily="34" charset="0"/>
                <a:ea typeface="Arial" pitchFamily="34" charset="-122"/>
                <a:cs typeface="Arial" pitchFamily="34" charset="-120"/>
              </a:rPr>
              <a:t>LONHR</a:t>
            </a:r>
            <a:endParaRPr kumimoji="0" lang="en-US" sz="2300" b="0" i="0" u="none" strike="noStrike" kern="1200" cap="none" spc="0" normalizeH="0" baseline="0" noProof="0" dirty="0">
              <a:ln>
                <a:noFill/>
              </a:ln>
              <a:solidFill>
                <a:srgbClr val="003C71"/>
              </a:solidFill>
              <a:effectLst/>
              <a:uLnTx/>
              <a:uFillTx/>
              <a:latin typeface="Arial" panose="020B0604020202020204"/>
              <a:ea typeface="+mn-ea"/>
              <a:cs typeface="+mn-cs"/>
            </a:endParaRPr>
          </a:p>
        </p:txBody>
      </p:sp>
      <p:sp>
        <p:nvSpPr>
          <p:cNvPr id="15" name="Text 23">
            <a:extLst>
              <a:ext uri="{FF2B5EF4-FFF2-40B4-BE49-F238E27FC236}">
                <a16:creationId xmlns:a16="http://schemas.microsoft.com/office/drawing/2014/main" id="{2B43D72D-3AC8-C433-2D32-42A1D86B0E20}"/>
              </a:ext>
            </a:extLst>
          </p:cNvPr>
          <p:cNvSpPr/>
          <p:nvPr/>
        </p:nvSpPr>
        <p:spPr>
          <a:xfrm>
            <a:off x="2819234" y="5177211"/>
            <a:ext cx="1431923" cy="785854"/>
          </a:xfrm>
          <a:prstGeom prst="rect">
            <a:avLst/>
          </a:prstGeom>
          <a:noFill/>
          <a:ln/>
        </p:spPr>
        <p:txBody>
          <a:bodyPr wrap="none"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BF1FB"/>
                </a:solidFill>
                <a:effectLst/>
                <a:uLnTx/>
                <a:uFillTx/>
                <a:latin typeface="Arial" pitchFamily="34" charset="0"/>
                <a:ea typeface="Arial" pitchFamily="34" charset="-122"/>
                <a:cs typeface="Arial" pitchFamily="34" charset="-120"/>
              </a:rPr>
              <a:t>SEQ-5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BF1FB"/>
                </a:solidFill>
                <a:effectLst/>
                <a:uLnTx/>
                <a:uFillTx/>
                <a:latin typeface="Arial" pitchFamily="34" charset="0"/>
                <a:ea typeface="Arial" pitchFamily="34" charset="-122"/>
                <a:cs typeface="Arial" pitchFamily="34" charset="-120"/>
              </a:rPr>
              <a:t>(Severe Core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D8FBFF"/>
                </a:solidFill>
                <a:effectLst/>
                <a:uLnTx/>
                <a:uFillTx/>
                <a:latin typeface="Arial" pitchFamily="34" charset="0"/>
                <a:ea typeface="Arial" pitchFamily="34" charset="-122"/>
                <a:cs typeface="Arial" pitchFamily="34" charset="-120"/>
              </a:rPr>
              <a:t>Damage)</a:t>
            </a:r>
            <a:endParaRPr kumimoji="0" lang="en-US" sz="2000" b="0" i="0" u="none" strike="noStrike" kern="1200" cap="none" spc="0" normalizeH="0" baseline="0" noProof="0" dirty="0">
              <a:ln>
                <a:noFill/>
              </a:ln>
              <a:solidFill>
                <a:srgbClr val="003C71"/>
              </a:solidFill>
              <a:effectLst/>
              <a:uLnTx/>
              <a:uFillTx/>
              <a:latin typeface="Arial" panose="020B0604020202020204"/>
              <a:ea typeface="+mn-ea"/>
              <a:cs typeface="+mn-cs"/>
            </a:endParaRPr>
          </a:p>
        </p:txBody>
      </p:sp>
      <p:pic>
        <p:nvPicPr>
          <p:cNvPr id="17" name="Picture 16">
            <a:extLst>
              <a:ext uri="{FF2B5EF4-FFF2-40B4-BE49-F238E27FC236}">
                <a16:creationId xmlns:a16="http://schemas.microsoft.com/office/drawing/2014/main" id="{DA27C4B0-72B7-0566-D6AF-DA2CD7184F01}"/>
              </a:ext>
            </a:extLst>
          </p:cNvPr>
          <p:cNvPicPr>
            <a:picLocks noGrp="1" noRot="1" noChangeAspect="1" noMove="1" noResize="1" noEditPoints="1" noAdjustHandles="1" noChangeArrowheads="1" noChangeShapeType="1" noCrop="1"/>
          </p:cNvPicPr>
          <p:nvPr/>
        </p:nvPicPr>
        <p:blipFill>
          <a:blip r:embed="rId9"/>
          <a:srcRect l="6935"/>
          <a:stretch>
            <a:fillRect/>
          </a:stretch>
        </p:blipFill>
        <p:spPr>
          <a:xfrm>
            <a:off x="2583366" y="1768433"/>
            <a:ext cx="3552752" cy="2311038"/>
          </a:xfrm>
          <a:prstGeom prst="rect">
            <a:avLst/>
          </a:prstGeom>
        </p:spPr>
      </p:pic>
      <p:pic>
        <p:nvPicPr>
          <p:cNvPr id="19" name="Picture 18">
            <a:extLst>
              <a:ext uri="{FF2B5EF4-FFF2-40B4-BE49-F238E27FC236}">
                <a16:creationId xmlns:a16="http://schemas.microsoft.com/office/drawing/2014/main" id="{387BA121-4727-9A96-113D-E957543E2040}"/>
              </a:ext>
            </a:extLst>
          </p:cNvPr>
          <p:cNvPicPr>
            <a:picLocks noGrp="1" noRot="1" noChangeAspect="1" noMove="1" noResize="1" noEditPoints="1" noAdjustHandles="1" noChangeArrowheads="1" noChangeShapeType="1" noCrop="1"/>
          </p:cNvPicPr>
          <p:nvPr/>
        </p:nvPicPr>
        <p:blipFill>
          <a:blip r:embed="rId10"/>
          <a:srcRect r="3247"/>
          <a:stretch>
            <a:fillRect/>
          </a:stretch>
        </p:blipFill>
        <p:spPr>
          <a:xfrm>
            <a:off x="6079435" y="1768433"/>
            <a:ext cx="5986671" cy="4808749"/>
          </a:xfrm>
          <a:prstGeom prst="rect">
            <a:avLst/>
          </a:prstGeom>
        </p:spPr>
      </p:pic>
    </p:spTree>
    <p:extLst>
      <p:ext uri="{BB962C8B-B14F-4D97-AF65-F5344CB8AC3E}">
        <p14:creationId xmlns:p14="http://schemas.microsoft.com/office/powerpoint/2010/main" val="1238241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C56DD-CB1F-DB1A-273C-52BC526EA6F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F2A13E-0721-1AA6-AFA9-A84A49034006}"/>
              </a:ext>
            </a:extLst>
          </p:cNvPr>
          <p:cNvSpPr>
            <a:spLocks noGrp="1"/>
          </p:cNvSpPr>
          <p:nvPr>
            <p:ph type="title"/>
          </p:nvPr>
        </p:nvSpPr>
        <p:spPr>
          <a:xfrm>
            <a:off x="737937" y="365125"/>
            <a:ext cx="10615863" cy="1325563"/>
          </a:xfrm>
        </p:spPr>
        <p:txBody>
          <a:bodyPr>
            <a:normAutofit/>
          </a:bodyPr>
          <a:lstStyle/>
          <a:p>
            <a:r>
              <a:rPr lang="en-US" dirty="0"/>
              <a:t>Main Work: BWRX-300 Event Tree and Fault Tree Analysis</a:t>
            </a:r>
            <a:endParaRPr lang="en-CA" dirty="0"/>
          </a:p>
        </p:txBody>
      </p:sp>
      <p:sp>
        <p:nvSpPr>
          <p:cNvPr id="4" name="Text Placeholder 3">
            <a:extLst>
              <a:ext uri="{FF2B5EF4-FFF2-40B4-BE49-F238E27FC236}">
                <a16:creationId xmlns:a16="http://schemas.microsoft.com/office/drawing/2014/main" id="{51E46DDF-F44C-671C-347A-1245ED72B7D3}"/>
              </a:ext>
            </a:extLst>
          </p:cNvPr>
          <p:cNvSpPr>
            <a:spLocks noGrp="1"/>
          </p:cNvSpPr>
          <p:nvPr>
            <p:ph type="body" sz="quarter" idx="13"/>
          </p:nvPr>
        </p:nvSpPr>
        <p:spPr>
          <a:xfrm>
            <a:off x="737936" y="1909823"/>
            <a:ext cx="5257799" cy="3850177"/>
          </a:xfrm>
        </p:spPr>
        <p:txBody>
          <a:bodyPr/>
          <a:lstStyle/>
          <a:p>
            <a:endParaRPr lang="en-CA" dirty="0"/>
          </a:p>
        </p:txBody>
      </p:sp>
      <p:sp>
        <p:nvSpPr>
          <p:cNvPr id="5" name="Text Placeholder 4">
            <a:extLst>
              <a:ext uri="{FF2B5EF4-FFF2-40B4-BE49-F238E27FC236}">
                <a16:creationId xmlns:a16="http://schemas.microsoft.com/office/drawing/2014/main" id="{38A99AA7-7C03-41B4-9B8E-EA801A2A00FC}"/>
              </a:ext>
            </a:extLst>
          </p:cNvPr>
          <p:cNvSpPr>
            <a:spLocks noGrp="1"/>
          </p:cNvSpPr>
          <p:nvPr>
            <p:ph type="body" sz="quarter" idx="14"/>
          </p:nvPr>
        </p:nvSpPr>
        <p:spPr>
          <a:xfrm>
            <a:off x="6096001" y="1909822"/>
            <a:ext cx="5257800" cy="3850177"/>
          </a:xfrm>
        </p:spPr>
        <p:txBody>
          <a:bodyPr/>
          <a:lstStyle/>
          <a:p>
            <a:endParaRPr lang="en-CA" dirty="0"/>
          </a:p>
        </p:txBody>
      </p:sp>
      <p:sp>
        <p:nvSpPr>
          <p:cNvPr id="6" name="Slide Number Placeholder 5">
            <a:extLst>
              <a:ext uri="{FF2B5EF4-FFF2-40B4-BE49-F238E27FC236}">
                <a16:creationId xmlns:a16="http://schemas.microsoft.com/office/drawing/2014/main" id="{48308ED8-2FA0-97F6-F356-F0BC4163404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11AA8-27C9-8241-B42F-4E697CE3E23E}" type="slidenum">
              <a:rPr kumimoji="0" lang="en-US" sz="1200" b="0" i="0" u="none" strike="noStrike" kern="1200" cap="none" spc="0" normalizeH="0" baseline="0" noProof="0" smtClean="0">
                <a:ln>
                  <a:noFill/>
                </a:ln>
                <a:solidFill>
                  <a:srgbClr val="003C7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3C71">
                  <a:tint val="75000"/>
                </a:srgbClr>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FCF0AE1F-72C0-EAE8-9C08-DC83C9AC73DC}"/>
              </a:ext>
            </a:extLst>
          </p:cNvPr>
          <p:cNvPicPr>
            <a:picLocks noGrp="1" noRot="1" noChangeAspect="1" noMove="1" noResize="1" noEditPoints="1" noAdjustHandles="1" noChangeArrowheads="1" noChangeShapeType="1" noCrop="1"/>
          </p:cNvPicPr>
          <p:nvPr/>
        </p:nvPicPr>
        <p:blipFill>
          <a:blip r:embed="rId3"/>
          <a:stretch>
            <a:fillRect/>
          </a:stretch>
        </p:blipFill>
        <p:spPr>
          <a:xfrm>
            <a:off x="385010" y="1690688"/>
            <a:ext cx="11357811" cy="4277442"/>
          </a:xfrm>
          <a:prstGeom prst="rect">
            <a:avLst/>
          </a:prstGeom>
        </p:spPr>
      </p:pic>
    </p:spTree>
    <p:extLst>
      <p:ext uri="{BB962C8B-B14F-4D97-AF65-F5344CB8AC3E}">
        <p14:creationId xmlns:p14="http://schemas.microsoft.com/office/powerpoint/2010/main" val="126458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46149-EA0F-0F81-9B0C-C689160B16F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243A626-46EC-C924-7C95-C6B0AD75C6A6}"/>
              </a:ext>
            </a:extLst>
          </p:cNvPr>
          <p:cNvSpPr>
            <a:spLocks noGrp="1" noRot="1" noMove="1" noResize="1" noEditPoints="1" noAdjustHandles="1" noChangeArrowheads="1" noChangeShapeType="1"/>
          </p:cNvSpPr>
          <p:nvPr/>
        </p:nvSpPr>
        <p:spPr>
          <a:xfrm>
            <a:off x="838199" y="5117432"/>
            <a:ext cx="878306" cy="6425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3C71"/>
              </a:solidFill>
              <a:effectLst/>
              <a:uLnTx/>
              <a:uFillTx/>
              <a:latin typeface="Arial" panose="020B0604020202020204"/>
              <a:ea typeface="+mn-ea"/>
              <a:cs typeface="+mn-cs"/>
            </a:endParaRPr>
          </a:p>
        </p:txBody>
      </p:sp>
      <p:pic>
        <p:nvPicPr>
          <p:cNvPr id="2" name="Image 0" descr="photo.png">
            <a:extLst>
              <a:ext uri="{FF2B5EF4-FFF2-40B4-BE49-F238E27FC236}">
                <a16:creationId xmlns:a16="http://schemas.microsoft.com/office/drawing/2014/main" id="{1C2AB929-56BC-B02F-27F8-7E02A27231AB}"/>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1695" cy="6804667"/>
          </a:xfrm>
          <a:prstGeom prst="rect">
            <a:avLst/>
          </a:prstGeom>
        </p:spPr>
      </p:pic>
      <p:sp>
        <p:nvSpPr>
          <p:cNvPr id="3" name="Title 2">
            <a:extLst>
              <a:ext uri="{FF2B5EF4-FFF2-40B4-BE49-F238E27FC236}">
                <a16:creationId xmlns:a16="http://schemas.microsoft.com/office/drawing/2014/main" id="{B8023CFB-C35C-D0BD-AFBA-AEBC3C933694}"/>
              </a:ext>
            </a:extLst>
          </p:cNvPr>
          <p:cNvSpPr>
            <a:spLocks noGrp="1"/>
          </p:cNvSpPr>
          <p:nvPr>
            <p:ph type="title"/>
          </p:nvPr>
        </p:nvSpPr>
        <p:spPr>
          <a:xfrm>
            <a:off x="737937" y="365125"/>
            <a:ext cx="10615863" cy="1325563"/>
          </a:xfrm>
        </p:spPr>
        <p:txBody>
          <a:bodyPr>
            <a:normAutofit/>
          </a:bodyPr>
          <a:lstStyle/>
          <a:p>
            <a:pPr>
              <a:defRPr/>
            </a:pPr>
            <a:r>
              <a:rPr lang="en-US" dirty="0"/>
              <a:t>Results: Core Damage Frequency Comparison</a:t>
            </a:r>
            <a:endParaRPr lang="en-CA" dirty="0"/>
          </a:p>
        </p:txBody>
      </p:sp>
      <p:sp>
        <p:nvSpPr>
          <p:cNvPr id="5" name="Text Placeholder 4">
            <a:extLst>
              <a:ext uri="{FF2B5EF4-FFF2-40B4-BE49-F238E27FC236}">
                <a16:creationId xmlns:a16="http://schemas.microsoft.com/office/drawing/2014/main" id="{0F1CFE10-BA3A-A892-FCFA-60939F596AFD}"/>
              </a:ext>
            </a:extLst>
          </p:cNvPr>
          <p:cNvSpPr>
            <a:spLocks noGrp="1"/>
          </p:cNvSpPr>
          <p:nvPr>
            <p:ph type="body" sz="quarter" idx="14"/>
          </p:nvPr>
        </p:nvSpPr>
        <p:spPr>
          <a:xfrm>
            <a:off x="7359315" y="4434436"/>
            <a:ext cx="3994485" cy="13255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69A17"/>
                </a:solidFill>
                <a:effectLst/>
                <a:uLnTx/>
                <a:uFillTx/>
                <a:latin typeface="Arial" pitchFamily="34" charset="0"/>
                <a:ea typeface="Arial" pitchFamily="34" charset="-122"/>
                <a:cs typeface="Arial" pitchFamily="34" charset="-120"/>
              </a:rPr>
              <a:t>7.00 x 10</a:t>
            </a:r>
            <a:r>
              <a:rPr kumimoji="0" lang="en-US" sz="4000" b="1" i="0" u="none" strike="noStrike" kern="1200" cap="none" spc="0" normalizeH="0" baseline="30000" noProof="0" dirty="0">
                <a:ln>
                  <a:noFill/>
                </a:ln>
                <a:solidFill>
                  <a:srgbClr val="E69A17"/>
                </a:solidFill>
                <a:effectLst/>
                <a:uLnTx/>
                <a:uFillTx/>
                <a:latin typeface="Arial" pitchFamily="34" charset="0"/>
                <a:ea typeface="Arial" pitchFamily="34" charset="-122"/>
                <a:cs typeface="Arial" pitchFamily="34" charset="-120"/>
              </a:rPr>
              <a:t>-6</a:t>
            </a:r>
            <a:r>
              <a:rPr kumimoji="0" lang="en-US" sz="4000" b="1" i="0" u="none" strike="noStrike" kern="1200" cap="none" spc="0" normalizeH="0" baseline="0" noProof="0" dirty="0">
                <a:ln>
                  <a:noFill/>
                </a:ln>
                <a:solidFill>
                  <a:srgbClr val="E69A17"/>
                </a:solidFill>
                <a:effectLst/>
                <a:uLnTx/>
                <a:uFillTx/>
                <a:latin typeface="Arial" pitchFamily="34" charset="0"/>
                <a:ea typeface="Arial" pitchFamily="34" charset="-122"/>
                <a:cs typeface="Arial" pitchFamily="34" charset="-120"/>
              </a:rPr>
              <a:t>/RY</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lgn="ctr">
              <a:buNone/>
            </a:pPr>
            <a:r>
              <a:rPr kumimoji="0" lang="en-US" sz="4000" b="1" i="0" u="none" strike="noStrike" kern="1200" cap="none" spc="0" normalizeH="0" baseline="0" noProof="0" dirty="0">
                <a:ln>
                  <a:noFill/>
                </a:ln>
                <a:solidFill>
                  <a:srgbClr val="E49A17"/>
                </a:solidFill>
                <a:effectLst/>
                <a:uLnTx/>
                <a:uFillTx/>
                <a:latin typeface="Arial" pitchFamily="34" charset="0"/>
                <a:ea typeface="Arial" pitchFamily="34" charset="-122"/>
                <a:cs typeface="Arial" pitchFamily="34" charset="-120"/>
              </a:rPr>
              <a:t>(BWRX-300)</a:t>
            </a:r>
            <a:endParaRPr lang="en-CA" dirty="0"/>
          </a:p>
        </p:txBody>
      </p:sp>
      <p:sp>
        <p:nvSpPr>
          <p:cNvPr id="6" name="Slide Number Placeholder 5">
            <a:extLst>
              <a:ext uri="{FF2B5EF4-FFF2-40B4-BE49-F238E27FC236}">
                <a16:creationId xmlns:a16="http://schemas.microsoft.com/office/drawing/2014/main" id="{BE1E2CB3-9D1D-9D1E-138A-031D9DE80EE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11AA8-27C9-8241-B42F-4E697CE3E23E}" type="slidenum">
              <a:rPr kumimoji="0" lang="en-US" sz="1200" b="0" i="0" u="none" strike="noStrike" kern="1200" cap="none" spc="0" normalizeH="0" baseline="0" noProof="0" smtClean="0">
                <a:ln>
                  <a:noFill/>
                </a:ln>
                <a:solidFill>
                  <a:srgbClr val="003C7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3C71">
                  <a:tint val="75000"/>
                </a:srgbClr>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C94EC54F-57E9-34C6-965D-409DC86159C9}"/>
              </a:ext>
            </a:extLst>
          </p:cNvPr>
          <p:cNvSpPr>
            <a:spLocks noGrp="1" noRot="1" noMove="1" noResize="1" noEditPoints="1" noAdjustHandles="1" noChangeArrowheads="1" noChangeShapeType="1"/>
          </p:cNvSpPr>
          <p:nvPr/>
        </p:nvSpPr>
        <p:spPr>
          <a:xfrm>
            <a:off x="417095" y="3064042"/>
            <a:ext cx="421104" cy="57751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3C71"/>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10290C1F-5029-1E5C-4058-1478056A3825}"/>
              </a:ext>
            </a:extLst>
          </p:cNvPr>
          <p:cNvSpPr>
            <a:spLocks noGrp="1" noRot="1" noMove="1" noResize="1" noEditPoints="1" noAdjustHandles="1" noChangeArrowheads="1" noChangeShapeType="1"/>
          </p:cNvSpPr>
          <p:nvPr/>
        </p:nvSpPr>
        <p:spPr>
          <a:xfrm>
            <a:off x="5995735" y="4459705"/>
            <a:ext cx="1078833" cy="65772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3C71"/>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8728A2BE-383A-39C6-B43E-87B3AA21B822}"/>
              </a:ext>
            </a:extLst>
          </p:cNvPr>
          <p:cNvSpPr txBox="1"/>
          <p:nvPr/>
        </p:nvSpPr>
        <p:spPr>
          <a:xfrm>
            <a:off x="4523873" y="3874695"/>
            <a:ext cx="32886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3C71"/>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0815B402-D70A-4023-BB34-3446B701AB3B}"/>
              </a:ext>
            </a:extLst>
          </p:cNvPr>
          <p:cNvSpPr txBox="1"/>
          <p:nvPr/>
        </p:nvSpPr>
        <p:spPr>
          <a:xfrm>
            <a:off x="5101388" y="4282172"/>
            <a:ext cx="1973179"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3C71"/>
                </a:solidFill>
                <a:effectLst/>
                <a:uLnTx/>
                <a:uFillTx/>
                <a:latin typeface="Arial" panose="020B0604020202020204"/>
                <a:ea typeface="+mn-ea"/>
                <a:cs typeface="+mn-cs"/>
              </a:rPr>
              <a:t>Result: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3C71"/>
                </a:solidFill>
                <a:effectLst/>
                <a:uLnTx/>
                <a:uFillTx/>
                <a:latin typeface="Arial" panose="020B0604020202020204"/>
                <a:ea typeface="+mn-ea"/>
                <a:cs typeface="+mn-cs"/>
              </a:rPr>
              <a:t>A ~3.6x magnitude difference in LONHR-induced CDF.</a:t>
            </a:r>
          </a:p>
        </p:txBody>
      </p:sp>
      <p:sp>
        <p:nvSpPr>
          <p:cNvPr id="16" name="TextBox 15">
            <a:extLst>
              <a:ext uri="{FF2B5EF4-FFF2-40B4-BE49-F238E27FC236}">
                <a16:creationId xmlns:a16="http://schemas.microsoft.com/office/drawing/2014/main" id="{5303A5EF-4B42-3677-B3ED-E9C7AD294719}"/>
              </a:ext>
            </a:extLst>
          </p:cNvPr>
          <p:cNvSpPr txBox="1"/>
          <p:nvPr/>
        </p:nvSpPr>
        <p:spPr>
          <a:xfrm>
            <a:off x="5109257" y="2271972"/>
            <a:ext cx="1973179"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3C71"/>
                </a:solidFill>
                <a:effectLst/>
                <a:uLnTx/>
                <a:uFillTx/>
                <a:latin typeface="Arial" panose="020B0604020202020204"/>
                <a:ea typeface="+mn-ea"/>
                <a:cs typeface="+mn-cs"/>
              </a:rPr>
              <a:t>Result: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3C71"/>
                </a:solidFill>
                <a:effectLst/>
                <a:uLnTx/>
                <a:uFillTx/>
                <a:latin typeface="Arial" panose="020B0604020202020204"/>
                <a:ea typeface="+mn-ea"/>
                <a:cs typeface="+mn-cs"/>
              </a:rPr>
              <a:t>A 48% difference. </a:t>
            </a:r>
            <a:r>
              <a:rPr kumimoji="0" lang="en-CA" sz="1800" b="0" i="0" u="none" strike="noStrike" kern="1200" cap="none" spc="0" normalizeH="0" baseline="0" noProof="0" dirty="0" err="1">
                <a:ln>
                  <a:noFill/>
                </a:ln>
                <a:solidFill>
                  <a:srgbClr val="003C71"/>
                </a:solidFill>
                <a:effectLst/>
                <a:uLnTx/>
                <a:uFillTx/>
                <a:latin typeface="Arial" panose="020B0604020202020204"/>
                <a:ea typeface="+mn-ea"/>
                <a:cs typeface="+mn-cs"/>
              </a:rPr>
              <a:t>NuScale</a:t>
            </a:r>
            <a:r>
              <a:rPr kumimoji="0" lang="en-CA" sz="1800" b="0" i="0" u="none" strike="noStrike" kern="1200" cap="none" spc="0" normalizeH="0" baseline="0" noProof="0" dirty="0">
                <a:ln>
                  <a:noFill/>
                </a:ln>
                <a:solidFill>
                  <a:srgbClr val="003C71"/>
                </a:solidFill>
                <a:effectLst/>
                <a:uLnTx/>
                <a:uFillTx/>
                <a:latin typeface="Arial" panose="020B0604020202020204"/>
                <a:ea typeface="+mn-ea"/>
                <a:cs typeface="+mn-cs"/>
              </a:rPr>
              <a:t> exhibits a lower failure probability.</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D191B07-9BDA-B272-4EF3-9119BE5988F0}"/>
                  </a:ext>
                </a:extLst>
              </p:cNvPr>
              <p:cNvSpPr txBox="1"/>
              <p:nvPr/>
            </p:nvSpPr>
            <p:spPr>
              <a:xfrm>
                <a:off x="5534526" y="6014338"/>
                <a:ext cx="1171074" cy="379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CA" sz="1800" b="1" i="1" u="none" strike="noStrike" kern="1200" cap="none" spc="0" normalizeH="0" baseline="0" noProof="0" smtClean="0">
                              <a:ln>
                                <a:noFill/>
                              </a:ln>
                              <a:solidFill>
                                <a:srgbClr val="003C71"/>
                              </a:solidFill>
                              <a:effectLst/>
                              <a:uLnTx/>
                              <a:uFillTx/>
                              <a:latin typeface="Cambria Math" panose="02040503050406030204" pitchFamily="18" charset="0"/>
                              <a:ea typeface="+mn-ea"/>
                              <a:cs typeface="+mn-cs"/>
                            </a:rPr>
                          </m:ctrlPr>
                        </m:sSupPr>
                        <m:e>
                          <m:r>
                            <a:rPr kumimoji="0" lang="en-CA" sz="1800" b="1" i="0" u="none" strike="noStrike" kern="1200" cap="none" spc="0" normalizeH="0" baseline="0" noProof="0" smtClean="0">
                              <a:ln>
                                <a:noFill/>
                              </a:ln>
                              <a:solidFill>
                                <a:srgbClr val="003C71"/>
                              </a:solidFill>
                              <a:effectLst/>
                              <a:uLnTx/>
                              <a:uFillTx/>
                              <a:latin typeface="Cambria Math" panose="02040503050406030204" pitchFamily="18" charset="0"/>
                              <a:ea typeface="+mn-ea"/>
                              <a:cs typeface="+mn-cs"/>
                            </a:rPr>
                            <m:t>𝟏𝟎</m:t>
                          </m:r>
                        </m:e>
                        <m:sup>
                          <m:r>
                            <a:rPr kumimoji="0" lang="en-CA" sz="1800" b="1" i="0" u="none" strike="noStrike" kern="1200" cap="none" spc="0" normalizeH="0" baseline="0" noProof="0" smtClean="0">
                              <a:ln>
                                <a:noFill/>
                              </a:ln>
                              <a:solidFill>
                                <a:srgbClr val="003C71"/>
                              </a:solidFill>
                              <a:effectLst/>
                              <a:uLnTx/>
                              <a:uFillTx/>
                              <a:latin typeface="Cambria Math" panose="02040503050406030204" pitchFamily="18" charset="0"/>
                              <a:ea typeface="+mn-ea"/>
                              <a:cs typeface="+mn-cs"/>
                            </a:rPr>
                            <m:t>−</m:t>
                          </m:r>
                          <m:r>
                            <a:rPr kumimoji="0" lang="en-CA" sz="1800" b="1" i="0" u="none" strike="noStrike" kern="1200" cap="none" spc="0" normalizeH="0" baseline="0" noProof="0" smtClean="0">
                              <a:ln>
                                <a:noFill/>
                              </a:ln>
                              <a:solidFill>
                                <a:srgbClr val="003C71"/>
                              </a:solidFill>
                              <a:effectLst/>
                              <a:uLnTx/>
                              <a:uFillTx/>
                              <a:latin typeface="Cambria Math" panose="02040503050406030204" pitchFamily="18" charset="0"/>
                              <a:ea typeface="+mn-ea"/>
                              <a:cs typeface="+mn-cs"/>
                            </a:rPr>
                            <m:t>𝟓</m:t>
                          </m:r>
                        </m:sup>
                      </m:sSup>
                      <m:r>
                        <a:rPr kumimoji="0" lang="en-CA" sz="1800" b="1" i="0" u="none" strike="noStrike" kern="1200" cap="none" spc="0" normalizeH="0" baseline="0" noProof="0" smtClean="0">
                          <a:ln>
                            <a:noFill/>
                          </a:ln>
                          <a:solidFill>
                            <a:srgbClr val="003C71"/>
                          </a:solidFill>
                          <a:effectLst/>
                          <a:uLnTx/>
                          <a:uFillTx/>
                          <a:latin typeface="Cambria Math" panose="02040503050406030204" pitchFamily="18" charset="0"/>
                          <a:ea typeface="+mn-ea"/>
                          <a:cs typeface="+mn-cs"/>
                        </a:rPr>
                        <m:t> /</m:t>
                      </m:r>
                      <m:r>
                        <a:rPr kumimoji="0" lang="en-CA" sz="1800" b="1" i="0" u="none" strike="noStrike" kern="1200" cap="none" spc="0" normalizeH="0" baseline="0" noProof="0" smtClean="0">
                          <a:ln>
                            <a:noFill/>
                          </a:ln>
                          <a:solidFill>
                            <a:srgbClr val="003C71"/>
                          </a:solidFill>
                          <a:effectLst/>
                          <a:uLnTx/>
                          <a:uFillTx/>
                          <a:latin typeface="Cambria Math" panose="02040503050406030204" pitchFamily="18" charset="0"/>
                          <a:ea typeface="+mn-ea"/>
                          <a:cs typeface="+mn-cs"/>
                        </a:rPr>
                        <m:t>𝐑𝐘</m:t>
                      </m:r>
                    </m:oMath>
                  </m:oMathPara>
                </a14:m>
                <a:endParaRPr kumimoji="0" lang="en-CA" sz="1800" b="1" i="0" u="none" strike="noStrike" kern="1200" cap="none" spc="0" normalizeH="0" baseline="0" noProof="0" dirty="0">
                  <a:ln>
                    <a:noFill/>
                  </a:ln>
                  <a:solidFill>
                    <a:srgbClr val="003C71"/>
                  </a:solidFill>
                  <a:effectLst/>
                  <a:uLnTx/>
                  <a:uFillTx/>
                  <a:latin typeface="Arial" panose="020B0604020202020204"/>
                  <a:ea typeface="+mn-ea"/>
                  <a:cs typeface="+mn-cs"/>
                </a:endParaRPr>
              </a:p>
            </p:txBody>
          </p:sp>
        </mc:Choice>
        <ns4:Fallback xmlns:p14="http://schemas.microsoft.com/office/powerpoint/2010/main" xmlns:ns6="http://schemas.openxmlformats.org/officeDocument/2006/math" xmlns:ns4="http://schemas.openxmlformats.org/markup-compatibility/2006" xmlns:a16="http://schemas.microsoft.com/office/drawing/2014/main" xmlns="">
          <p:sp>
            <p:nvSpPr>
              <p:cNvPr id="17" name="TextBox 16">
                <a:extLst>
                  <a:ext uri="{FF2B5EF4-FFF2-40B4-BE49-F238E27FC236}">
                    <a16:creationId id="{9D191B07-9BDA-B272-4EF3-9119BE5988F0}"/>
                  </a:ext>
                </a:extLst>
              </p:cNvPr>
              <p:cNvSpPr txBox="1">
                <a:spLocks noRot="1" noChangeAspect="1" noMove="1" noResize="1" noEditPoints="1" noAdjustHandles="1" noChangeArrowheads="1" noChangeShapeType="1" noTextEdit="1"/>
              </p:cNvSpPr>
              <p:nvPr/>
            </p:nvSpPr>
            <p:spPr>
              <a:xfrm>
                <a:off x="5534526" y="6014338"/>
                <a:ext cx="1171074" cy="379656"/>
              </a:xfrm>
              <a:prstGeom prst="rect">
                <a:avLst/>
              </a:prstGeom>
              <a:blipFill>
                <a:blip r:embed="rId4"/>
                <a:stretch>
                  <a:fillRect b="-14516"/>
                </a:stretch>
              </a:blipFill>
            </p:spPr>
            <p:txBody>
              <a:bodyPr/>
              <a:lstStyle/>
              <a:p>
                <a:r>
                  <a:rPr lang="en-CA">
                    <a:noFill/>
                  </a:rPr>
                  <a:t> </a:t>
                </a:r>
              </a:p>
            </p:txBody>
          </p:sp>
        </ns4:Fallback>
      </mc:AlternateContent>
      <p:sp>
        <p:nvSpPr>
          <p:cNvPr id="18" name="TextBox 17">
            <a:extLst>
              <a:ext uri="{FF2B5EF4-FFF2-40B4-BE49-F238E27FC236}">
                <a16:creationId xmlns:a16="http://schemas.microsoft.com/office/drawing/2014/main" id="{FF614247-AF6B-1BE9-B901-95DFDCA72B1F}"/>
              </a:ext>
            </a:extLst>
          </p:cNvPr>
          <p:cNvSpPr txBox="1"/>
          <p:nvPr/>
        </p:nvSpPr>
        <p:spPr>
          <a:xfrm>
            <a:off x="4251158" y="6374469"/>
            <a:ext cx="3994484"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3C71"/>
                </a:solidFill>
                <a:effectLst/>
                <a:uLnTx/>
                <a:uFillTx/>
                <a:latin typeface="Arial" panose="020B0604020202020204"/>
                <a:ea typeface="+mn-ea"/>
                <a:cs typeface="+mn-cs"/>
              </a:rPr>
              <a:t>Advanced Reactor Safety Goal Threshold</a:t>
            </a:r>
          </a:p>
        </p:txBody>
      </p:sp>
      <p:sp>
        <p:nvSpPr>
          <p:cNvPr id="19" name="Rectangle 18">
            <a:extLst>
              <a:ext uri="{FF2B5EF4-FFF2-40B4-BE49-F238E27FC236}">
                <a16:creationId xmlns:a16="http://schemas.microsoft.com/office/drawing/2014/main" id="{DAD287D9-9E9A-1672-65DB-1029BF037962}"/>
              </a:ext>
            </a:extLst>
          </p:cNvPr>
          <p:cNvSpPr>
            <a:spLocks noGrp="1" noRot="1" noMove="1" noResize="1" noEditPoints="1" noAdjustHandles="1" noChangeArrowheads="1" noChangeShapeType="1"/>
          </p:cNvSpPr>
          <p:nvPr/>
        </p:nvSpPr>
        <p:spPr>
          <a:xfrm>
            <a:off x="838199" y="5159335"/>
            <a:ext cx="1102896" cy="60066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3C71"/>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BF009326-CC64-F493-38FD-4D192713710B}"/>
              </a:ext>
            </a:extLst>
          </p:cNvPr>
          <p:cNvSpPr>
            <a:spLocks noGrp="1"/>
          </p:cNvSpPr>
          <p:nvPr>
            <p:ph type="body" sz="quarter" idx="13"/>
          </p:nvPr>
        </p:nvSpPr>
        <p:spPr>
          <a:xfrm>
            <a:off x="691816" y="4434435"/>
            <a:ext cx="3994485" cy="13255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srgbClr val="115092"/>
                </a:solidFill>
                <a:effectLst/>
                <a:uLnTx/>
                <a:uFillTx/>
                <a:latin typeface="Arial" pitchFamily="34" charset="0"/>
                <a:ea typeface="Arial" pitchFamily="34" charset="-122"/>
                <a:cs typeface="Arial" pitchFamily="34" charset="-120"/>
              </a:rPr>
              <a:t>1.92 x 10</a:t>
            </a:r>
            <a:r>
              <a:rPr kumimoji="0" lang="en-US" sz="4100" b="1" i="0" u="none" strike="noStrike" kern="1200" cap="none" spc="0" normalizeH="0" baseline="30000" noProof="0" dirty="0">
                <a:ln>
                  <a:noFill/>
                </a:ln>
                <a:solidFill>
                  <a:srgbClr val="115092"/>
                </a:solidFill>
                <a:effectLst/>
                <a:uLnTx/>
                <a:uFillTx/>
                <a:latin typeface="Arial" pitchFamily="34" charset="0"/>
                <a:ea typeface="Arial" pitchFamily="34" charset="-122"/>
                <a:cs typeface="Arial" pitchFamily="34" charset="-120"/>
              </a:rPr>
              <a:t>-6</a:t>
            </a:r>
            <a:r>
              <a:rPr kumimoji="0" lang="en-US" sz="4100" b="1" i="0" u="none" strike="noStrike" kern="1200" cap="none" spc="0" normalizeH="0" baseline="0" noProof="0" dirty="0">
                <a:ln>
                  <a:noFill/>
                </a:ln>
                <a:solidFill>
                  <a:srgbClr val="115092"/>
                </a:solidFill>
                <a:effectLst/>
                <a:uLnTx/>
                <a:uFillTx/>
                <a:latin typeface="Arial" pitchFamily="34" charset="0"/>
                <a:ea typeface="Arial" pitchFamily="34" charset="-122"/>
                <a:cs typeface="Arial" pitchFamily="34" charset="-120"/>
              </a:rPr>
              <a:t>/RY</a:t>
            </a:r>
            <a:endParaRPr kumimoji="0" lang="en-US" sz="4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05194"/>
                </a:solidFill>
                <a:effectLst/>
                <a:uLnTx/>
                <a:uFillTx/>
                <a:latin typeface="Arial" pitchFamily="34" charset="0"/>
                <a:ea typeface="Arial" pitchFamily="34" charset="-122"/>
                <a:cs typeface="Arial" pitchFamily="34" charset="-120"/>
              </a:rPr>
              <a:t>(</a:t>
            </a:r>
            <a:r>
              <a:rPr kumimoji="0" lang="en-US" sz="4000" b="1" i="0" u="none" strike="noStrike" kern="1200" cap="none" spc="0" normalizeH="0" baseline="0" noProof="0" dirty="0" err="1">
                <a:ln>
                  <a:noFill/>
                </a:ln>
                <a:solidFill>
                  <a:srgbClr val="105194"/>
                </a:solidFill>
                <a:effectLst/>
                <a:uLnTx/>
                <a:uFillTx/>
                <a:latin typeface="Arial" pitchFamily="34" charset="0"/>
                <a:ea typeface="Arial" pitchFamily="34" charset="-122"/>
                <a:cs typeface="Arial" pitchFamily="34" charset="-120"/>
              </a:rPr>
              <a:t>NuScale</a:t>
            </a:r>
            <a:r>
              <a:rPr kumimoji="0" lang="en-US" sz="4000" b="1" i="0" u="none" strike="noStrike" kern="1200" cap="none" spc="0" normalizeH="0" baseline="0" noProof="0" dirty="0">
                <a:ln>
                  <a:noFill/>
                </a:ln>
                <a:solidFill>
                  <a:srgbClr val="105194"/>
                </a:solidFill>
                <a:effectLst/>
                <a:uLnTx/>
                <a:uFillTx/>
                <a:latin typeface="Arial" pitchFamily="34" charset="0"/>
                <a:ea typeface="Arial" pitchFamily="34" charset="-122"/>
                <a:cs typeface="Arial" pitchFamily="34" charset="-120"/>
              </a:rPr>
              <a: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endParaRPr lang="en-CA" dirty="0"/>
          </a:p>
        </p:txBody>
      </p:sp>
      <p:sp>
        <p:nvSpPr>
          <p:cNvPr id="20" name="Text Placeholder 3">
            <a:extLst>
              <a:ext uri="{FF2B5EF4-FFF2-40B4-BE49-F238E27FC236}">
                <a16:creationId xmlns:a16="http://schemas.microsoft.com/office/drawing/2014/main" id="{3E85FAE0-F8B2-6BA6-396A-D7247C70C8BB}"/>
              </a:ext>
            </a:extLst>
          </p:cNvPr>
          <p:cNvSpPr txBox="1">
            <a:spLocks/>
          </p:cNvSpPr>
          <p:nvPr/>
        </p:nvSpPr>
        <p:spPr>
          <a:xfrm>
            <a:off x="529388" y="2358723"/>
            <a:ext cx="3994485" cy="1325563"/>
          </a:xfrm>
          <a:prstGeom prst="rect">
            <a:avLst/>
          </a:prstGeom>
        </p:spPr>
        <p:txBody>
          <a:bodyPr/>
          <a:lstStyle>
            <a:lvl1pPr marL="285750" indent="-285750" algn="l" defTabSz="914400" rtl="0" eaLnBrk="1" latinLnBrk="0" hangingPunct="1">
              <a:lnSpc>
                <a:spcPct val="90000"/>
              </a:lnSpc>
              <a:spcBef>
                <a:spcPts val="1000"/>
              </a:spcBef>
              <a:buClr>
                <a:schemeClr val="tx1"/>
              </a:buClr>
              <a:buFont typeface="Arial" panose="020B0604020202020204" pitchFamily="34" charset="0"/>
              <a:buChar char="•"/>
              <a:defRPr sz="1600" kern="1200">
                <a:solidFill>
                  <a:srgbClr val="000000"/>
                </a:solidFill>
                <a:latin typeface="+mn-lt"/>
                <a:ea typeface="+mn-ea"/>
                <a:cs typeface="+mn-cs"/>
              </a:defRPr>
            </a:lvl1pPr>
            <a:lvl2pPr marL="742950" indent="-2857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rgbClr val="000000"/>
                </a:solidFill>
                <a:latin typeface="+mn-lt"/>
                <a:ea typeface="+mn-ea"/>
                <a:cs typeface="+mn-cs"/>
              </a:defRPr>
            </a:lvl2pPr>
            <a:lvl3pPr marL="1085850" indent="-171450" algn="l" defTabSz="914400" rtl="0" eaLnBrk="1" latinLnBrk="0" hangingPunct="1">
              <a:lnSpc>
                <a:spcPct val="90000"/>
              </a:lnSpc>
              <a:spcBef>
                <a:spcPts val="500"/>
              </a:spcBef>
              <a:buClr>
                <a:schemeClr val="tx1"/>
              </a:buClr>
              <a:buFont typeface="System Font Regular"/>
              <a:buChar char="-"/>
              <a:defRPr sz="1200" kern="1200">
                <a:solidFill>
                  <a:srgbClr val="000000"/>
                </a:solidFill>
                <a:latin typeface="+mn-lt"/>
                <a:ea typeface="+mn-ea"/>
                <a:cs typeface="+mn-cs"/>
              </a:defRPr>
            </a:lvl3pPr>
            <a:lvl4pPr marL="1543050" indent="-171450" algn="l" defTabSz="914400" rtl="0" eaLnBrk="1" latinLnBrk="0" hangingPunct="1">
              <a:lnSpc>
                <a:spcPct val="90000"/>
              </a:lnSpc>
              <a:spcBef>
                <a:spcPts val="500"/>
              </a:spcBef>
              <a:buClr>
                <a:schemeClr val="tx1"/>
              </a:buClr>
              <a:buFont typeface="Arial" panose="020B0604020202020204" pitchFamily="34" charset="0"/>
              <a:buChar char="•"/>
              <a:defRPr sz="1000" kern="1200">
                <a:solidFill>
                  <a:srgbClr val="000000"/>
                </a:solidFill>
                <a:latin typeface="+mn-lt"/>
                <a:ea typeface="+mn-ea"/>
                <a:cs typeface="+mn-cs"/>
              </a:defRPr>
            </a:lvl4pPr>
            <a:lvl5pPr marL="2000250" indent="-171450" algn="l" defTabSz="914400" rtl="0" eaLnBrk="1" latinLnBrk="0" hangingPunct="1">
              <a:lnSpc>
                <a:spcPct val="90000"/>
              </a:lnSpc>
              <a:spcBef>
                <a:spcPts val="500"/>
              </a:spcBef>
              <a:buClr>
                <a:schemeClr val="tx1"/>
              </a:buClr>
              <a:buFont typeface="System Font Regular"/>
              <a:buChar char="-"/>
              <a:defRPr sz="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srgbClr val="115092"/>
                </a:solidFill>
                <a:effectLst/>
                <a:uLnTx/>
                <a:uFillTx/>
                <a:latin typeface="Arial" pitchFamily="34" charset="0"/>
                <a:ea typeface="Arial" pitchFamily="34" charset="-122"/>
                <a:cs typeface="Arial" pitchFamily="34" charset="-120"/>
              </a:rPr>
              <a:t>1.42 x 10</a:t>
            </a:r>
            <a:r>
              <a:rPr kumimoji="0" lang="en-US" sz="4100" b="1" i="0" u="none" strike="noStrike" kern="1200" cap="none" spc="0" normalizeH="0" baseline="30000" noProof="0" dirty="0">
                <a:ln>
                  <a:noFill/>
                </a:ln>
                <a:solidFill>
                  <a:srgbClr val="115092"/>
                </a:solidFill>
                <a:effectLst/>
                <a:uLnTx/>
                <a:uFillTx/>
                <a:latin typeface="Arial" pitchFamily="34" charset="0"/>
                <a:ea typeface="Arial" pitchFamily="34" charset="-122"/>
                <a:cs typeface="Arial" pitchFamily="34" charset="-120"/>
              </a:rPr>
              <a:t>-4</a:t>
            </a:r>
            <a:endParaRPr kumimoji="0" lang="en-US" sz="41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05194"/>
                </a:solidFill>
                <a:effectLst/>
                <a:uLnTx/>
                <a:uFillTx/>
                <a:latin typeface="Arial" pitchFamily="34" charset="0"/>
                <a:ea typeface="Arial" pitchFamily="34" charset="-122"/>
                <a:cs typeface="Arial" pitchFamily="34" charset="-120"/>
              </a:rPr>
              <a:t>(</a:t>
            </a:r>
            <a:r>
              <a:rPr kumimoji="0" lang="en-US" sz="4000" b="1" i="0" u="none" strike="noStrike" kern="1200" cap="none" spc="0" normalizeH="0" baseline="0" noProof="0" dirty="0" err="1">
                <a:ln>
                  <a:noFill/>
                </a:ln>
                <a:solidFill>
                  <a:srgbClr val="105194"/>
                </a:solidFill>
                <a:effectLst/>
                <a:uLnTx/>
                <a:uFillTx/>
                <a:latin typeface="Arial" pitchFamily="34" charset="0"/>
                <a:ea typeface="Arial" pitchFamily="34" charset="-122"/>
                <a:cs typeface="Arial" pitchFamily="34" charset="-120"/>
              </a:rPr>
              <a:t>NuScale</a:t>
            </a:r>
            <a:r>
              <a:rPr kumimoji="0" lang="en-US" sz="4000" b="1" i="0" u="none" strike="noStrike" kern="1200" cap="none" spc="0" normalizeH="0" baseline="0" noProof="0" dirty="0">
                <a:ln>
                  <a:noFill/>
                </a:ln>
                <a:solidFill>
                  <a:srgbClr val="105194"/>
                </a:solidFill>
                <a:effectLst/>
                <a:uLnTx/>
                <a:uFillTx/>
                <a:latin typeface="Arial" pitchFamily="34" charset="0"/>
                <a:ea typeface="Arial" pitchFamily="34" charset="-122"/>
                <a:cs typeface="Arial" pitchFamily="34" charset="-120"/>
              </a:rPr>
              <a:t> RVV)</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ctr" defTabSz="914400" rtl="0" eaLnBrk="1" fontAlgn="auto" latinLnBrk="0" hangingPunct="1">
              <a:lnSpc>
                <a:spcPct val="90000"/>
              </a:lnSpc>
              <a:spcBef>
                <a:spcPts val="1000"/>
              </a:spcBef>
              <a:spcAft>
                <a:spcPts val="0"/>
              </a:spcAft>
              <a:buClr>
                <a:srgbClr val="003C71"/>
              </a:buClr>
              <a:buSzTx/>
              <a:buFont typeface="Arial" panose="020B0604020202020204" pitchFamily="34" charset="0"/>
              <a:buChar char="•"/>
              <a:tabLst/>
              <a:defRPr/>
            </a:pPr>
            <a:endParaRPr kumimoji="0" lang="en-CA"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 name="Text Placeholder 4">
            <a:extLst>
              <a:ext uri="{FF2B5EF4-FFF2-40B4-BE49-F238E27FC236}">
                <a16:creationId xmlns:a16="http://schemas.microsoft.com/office/drawing/2014/main" id="{513AE7AB-D9EB-E7DB-89F9-979CC0AB883B}"/>
              </a:ext>
            </a:extLst>
          </p:cNvPr>
          <p:cNvSpPr txBox="1">
            <a:spLocks/>
          </p:cNvSpPr>
          <p:nvPr/>
        </p:nvSpPr>
        <p:spPr>
          <a:xfrm>
            <a:off x="7359315" y="2358722"/>
            <a:ext cx="3994485" cy="1325563"/>
          </a:xfrm>
          <a:prstGeom prst="rect">
            <a:avLst/>
          </a:prstGeom>
        </p:spPr>
        <p:txBody>
          <a:bodyPr/>
          <a:lstStyle>
            <a:lvl1pPr marL="285750" indent="-285750" algn="l" defTabSz="914400" rtl="0" eaLnBrk="1" latinLnBrk="0" hangingPunct="1">
              <a:lnSpc>
                <a:spcPct val="90000"/>
              </a:lnSpc>
              <a:spcBef>
                <a:spcPts val="1000"/>
              </a:spcBef>
              <a:buClr>
                <a:schemeClr val="tx1"/>
              </a:buClr>
              <a:buFont typeface="Arial" panose="020B0604020202020204" pitchFamily="34" charset="0"/>
              <a:buChar char="•"/>
              <a:defRPr sz="1600" kern="1200">
                <a:solidFill>
                  <a:srgbClr val="000000"/>
                </a:solidFill>
                <a:latin typeface="+mn-lt"/>
                <a:ea typeface="+mn-ea"/>
                <a:cs typeface="+mn-cs"/>
              </a:defRPr>
            </a:lvl1pPr>
            <a:lvl2pPr marL="742950" indent="-2857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rgbClr val="000000"/>
                </a:solidFill>
                <a:latin typeface="+mn-lt"/>
                <a:ea typeface="+mn-ea"/>
                <a:cs typeface="+mn-cs"/>
              </a:defRPr>
            </a:lvl2pPr>
            <a:lvl3pPr marL="1085850" indent="-171450" algn="l" defTabSz="914400" rtl="0" eaLnBrk="1" latinLnBrk="0" hangingPunct="1">
              <a:lnSpc>
                <a:spcPct val="90000"/>
              </a:lnSpc>
              <a:spcBef>
                <a:spcPts val="500"/>
              </a:spcBef>
              <a:buClr>
                <a:schemeClr val="tx1"/>
              </a:buClr>
              <a:buFont typeface="System Font Regular"/>
              <a:buChar char="-"/>
              <a:defRPr sz="1200" kern="1200">
                <a:solidFill>
                  <a:srgbClr val="000000"/>
                </a:solidFill>
                <a:latin typeface="+mn-lt"/>
                <a:ea typeface="+mn-ea"/>
                <a:cs typeface="+mn-cs"/>
              </a:defRPr>
            </a:lvl3pPr>
            <a:lvl4pPr marL="1543050" indent="-171450" algn="l" defTabSz="914400" rtl="0" eaLnBrk="1" latinLnBrk="0" hangingPunct="1">
              <a:lnSpc>
                <a:spcPct val="90000"/>
              </a:lnSpc>
              <a:spcBef>
                <a:spcPts val="500"/>
              </a:spcBef>
              <a:buClr>
                <a:schemeClr val="tx1"/>
              </a:buClr>
              <a:buFont typeface="Arial" panose="020B0604020202020204" pitchFamily="34" charset="0"/>
              <a:buChar char="•"/>
              <a:defRPr sz="1000" kern="1200">
                <a:solidFill>
                  <a:srgbClr val="000000"/>
                </a:solidFill>
                <a:latin typeface="+mn-lt"/>
                <a:ea typeface="+mn-ea"/>
                <a:cs typeface="+mn-cs"/>
              </a:defRPr>
            </a:lvl4pPr>
            <a:lvl5pPr marL="2000250" indent="-171450" algn="l" defTabSz="914400" rtl="0" eaLnBrk="1" latinLnBrk="0" hangingPunct="1">
              <a:lnSpc>
                <a:spcPct val="90000"/>
              </a:lnSpc>
              <a:spcBef>
                <a:spcPts val="500"/>
              </a:spcBef>
              <a:buClr>
                <a:schemeClr val="tx1"/>
              </a:buClr>
              <a:buFont typeface="System Font Regular"/>
              <a:buChar char="-"/>
              <a:defRPr sz="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69A17"/>
                </a:solidFill>
                <a:effectLst/>
                <a:uLnTx/>
                <a:uFillTx/>
                <a:latin typeface="Arial" pitchFamily="34" charset="0"/>
                <a:ea typeface="Arial" pitchFamily="34" charset="-122"/>
                <a:cs typeface="Arial" pitchFamily="34" charset="-120"/>
              </a:rPr>
              <a:t>2.10 x 10</a:t>
            </a:r>
            <a:r>
              <a:rPr kumimoji="0" lang="en-US" sz="4000" b="1" i="0" u="none" strike="noStrike" kern="1200" cap="none" spc="0" normalizeH="0" baseline="30000" noProof="0" dirty="0">
                <a:ln>
                  <a:noFill/>
                </a:ln>
                <a:solidFill>
                  <a:srgbClr val="E69A17"/>
                </a:solidFill>
                <a:effectLst/>
                <a:uLnTx/>
                <a:uFillTx/>
                <a:latin typeface="Arial" pitchFamily="34" charset="0"/>
                <a:ea typeface="Arial" pitchFamily="34" charset="-122"/>
                <a:cs typeface="Arial" pitchFamily="34" charset="-120"/>
              </a:rPr>
              <a:t>-4</a:t>
            </a:r>
            <a:endParaRPr kumimoji="0" lang="en-US" sz="40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
                <a:srgbClr val="003C71"/>
              </a:buClr>
              <a:buSzTx/>
              <a:buFont typeface="Arial" panose="020B0604020202020204" pitchFamily="34" charset="0"/>
              <a:buNone/>
              <a:tabLst/>
              <a:defRPr/>
            </a:pPr>
            <a:r>
              <a:rPr kumimoji="0" lang="en-US" sz="4000" b="1" i="0" u="none" strike="noStrike" kern="1200" cap="none" spc="0" normalizeH="0" baseline="0" noProof="0" dirty="0">
                <a:ln>
                  <a:noFill/>
                </a:ln>
                <a:solidFill>
                  <a:srgbClr val="E49A17"/>
                </a:solidFill>
                <a:effectLst/>
                <a:uLnTx/>
                <a:uFillTx/>
                <a:latin typeface="Arial" pitchFamily="34" charset="0"/>
                <a:ea typeface="Arial" pitchFamily="34" charset="-122"/>
                <a:cs typeface="Arial" pitchFamily="34" charset="-120"/>
              </a:rPr>
              <a:t>(BWRX-300 IC)</a:t>
            </a:r>
            <a:endParaRPr kumimoji="0" lang="en-CA"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5848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8F38C-5343-C348-50C0-8DA50CB8B4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548BECE-EB95-BF42-C442-A140FAAA2726}"/>
              </a:ext>
            </a:extLst>
          </p:cNvPr>
          <p:cNvSpPr>
            <a:spLocks noGrp="1"/>
          </p:cNvSpPr>
          <p:nvPr>
            <p:ph type="title"/>
          </p:nvPr>
        </p:nvSpPr>
        <p:spPr>
          <a:xfrm>
            <a:off x="737937" y="365125"/>
            <a:ext cx="10615863" cy="1325563"/>
          </a:xfrm>
        </p:spPr>
        <p:txBody>
          <a:bodyPr/>
          <a:lstStyle/>
          <a:p>
            <a:endParaRPr lang="en-CA" dirty="0"/>
          </a:p>
        </p:txBody>
      </p:sp>
      <p:sp>
        <p:nvSpPr>
          <p:cNvPr id="4" name="Text Placeholder 3">
            <a:extLst>
              <a:ext uri="{FF2B5EF4-FFF2-40B4-BE49-F238E27FC236}">
                <a16:creationId xmlns:a16="http://schemas.microsoft.com/office/drawing/2014/main" id="{AD831E61-6401-B4D0-30DB-38730E59AC29}"/>
              </a:ext>
            </a:extLst>
          </p:cNvPr>
          <p:cNvSpPr>
            <a:spLocks noGrp="1"/>
          </p:cNvSpPr>
          <p:nvPr>
            <p:ph type="body" sz="quarter" idx="13"/>
          </p:nvPr>
        </p:nvSpPr>
        <p:spPr>
          <a:xfrm>
            <a:off x="737936" y="1909823"/>
            <a:ext cx="5257799" cy="3850177"/>
          </a:xfrm>
        </p:spPr>
        <p:txBody>
          <a:bodyPr/>
          <a:lstStyle/>
          <a:p>
            <a:endParaRPr lang="en-CA" dirty="0"/>
          </a:p>
        </p:txBody>
      </p:sp>
      <p:sp>
        <p:nvSpPr>
          <p:cNvPr id="5" name="Text Placeholder 4">
            <a:extLst>
              <a:ext uri="{FF2B5EF4-FFF2-40B4-BE49-F238E27FC236}">
                <a16:creationId xmlns:a16="http://schemas.microsoft.com/office/drawing/2014/main" id="{93B5C640-3460-FEF0-623C-880D635F9735}"/>
              </a:ext>
            </a:extLst>
          </p:cNvPr>
          <p:cNvSpPr>
            <a:spLocks noGrp="1"/>
          </p:cNvSpPr>
          <p:nvPr>
            <p:ph type="body" sz="quarter" idx="14"/>
          </p:nvPr>
        </p:nvSpPr>
        <p:spPr>
          <a:xfrm>
            <a:off x="6096001" y="1909822"/>
            <a:ext cx="5257800" cy="3850177"/>
          </a:xfrm>
        </p:spPr>
        <p:txBody>
          <a:bodyPr/>
          <a:lstStyle/>
          <a:p>
            <a:endParaRPr lang="en-CA" dirty="0"/>
          </a:p>
        </p:txBody>
      </p:sp>
      <p:sp>
        <p:nvSpPr>
          <p:cNvPr id="6" name="Slide Number Placeholder 5">
            <a:extLst>
              <a:ext uri="{FF2B5EF4-FFF2-40B4-BE49-F238E27FC236}">
                <a16:creationId xmlns:a16="http://schemas.microsoft.com/office/drawing/2014/main" id="{5790F244-AFA9-845F-FFA0-243B9060804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11AA8-27C9-8241-B42F-4E697CE3E23E}" type="slidenum">
              <a:rPr kumimoji="0" lang="en-US" sz="1200" b="0" i="0" u="none" strike="noStrike" kern="1200" cap="none" spc="0" normalizeH="0" baseline="0" noProof="0" smtClean="0">
                <a:ln>
                  <a:noFill/>
                </a:ln>
                <a:solidFill>
                  <a:srgbClr val="003C7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3C71">
                  <a:tint val="75000"/>
                </a:srgbClr>
              </a:solidFill>
              <a:effectLst/>
              <a:uLnTx/>
              <a:uFillTx/>
              <a:latin typeface="Arial" panose="020B0604020202020204"/>
              <a:ea typeface="+mn-ea"/>
              <a:cs typeface="+mn-cs"/>
            </a:endParaRPr>
          </a:p>
        </p:txBody>
      </p:sp>
      <p:pic>
        <p:nvPicPr>
          <p:cNvPr id="2" name="Image 0" descr="pic.png">
            <a:extLst>
              <a:ext uri="{FF2B5EF4-FFF2-40B4-BE49-F238E27FC236}">
                <a16:creationId xmlns:a16="http://schemas.microsoft.com/office/drawing/2014/main" id="{22A7EC17-7BF7-4667-976C-CC32292DF5C1}"/>
              </a:ext>
            </a:extLst>
          </p:cNvPr>
          <p:cNvPicPr>
            <a:picLocks noChangeAspect="1"/>
          </p:cNvPicPr>
          <p:nvPr/>
        </p:nvPicPr>
        <p:blipFill>
          <a:blip r:embed="rId3"/>
          <a:stretch>
            <a:fillRect/>
          </a:stretch>
        </p:blipFill>
        <p:spPr>
          <a:xfrm>
            <a:off x="0" y="0"/>
            <a:ext cx="12191695" cy="6804667"/>
          </a:xfrm>
          <a:prstGeom prst="rect">
            <a:avLst/>
          </a:prstGeom>
        </p:spPr>
      </p:pic>
      <p:sp>
        <p:nvSpPr>
          <p:cNvPr id="7" name="Text 2">
            <a:extLst>
              <a:ext uri="{FF2B5EF4-FFF2-40B4-BE49-F238E27FC236}">
                <a16:creationId xmlns:a16="http://schemas.microsoft.com/office/drawing/2014/main" id="{3E28DA10-CD23-A4FE-20E3-3A723EFB36A3}"/>
              </a:ext>
            </a:extLst>
          </p:cNvPr>
          <p:cNvSpPr/>
          <p:nvPr/>
        </p:nvSpPr>
        <p:spPr>
          <a:xfrm>
            <a:off x="6942001" y="2414416"/>
            <a:ext cx="1119061" cy="310773"/>
          </a:xfrm>
          <a:prstGeom prst="rect">
            <a:avLst/>
          </a:prstGeom>
          <a:noFill/>
          <a:ln/>
        </p:spPr>
        <p:txBody>
          <a:bodyPr wrap="non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itchFamily="34" charset="0"/>
                <a:ea typeface="Arial" pitchFamily="34" charset="-122"/>
                <a:cs typeface="Arial" pitchFamily="34" charset="-120"/>
              </a:rPr>
              <a:t>2.10×10</a:t>
            </a:r>
            <a:r>
              <a:rPr kumimoji="0" lang="en-US" sz="1800" b="1" i="0" u="none" strike="noStrike" kern="1200" cap="none" spc="0" normalizeH="0" baseline="30000" noProof="0" dirty="0">
                <a:ln>
                  <a:noFill/>
                </a:ln>
                <a:solidFill>
                  <a:srgbClr val="002060"/>
                </a:solidFill>
                <a:effectLst/>
                <a:uLnTx/>
                <a:uFillTx/>
                <a:latin typeface="Arial" pitchFamily="34" charset="0"/>
                <a:ea typeface="Arial" pitchFamily="34" charset="-122"/>
                <a:cs typeface="Arial" pitchFamily="34" charset="-120"/>
              </a:rPr>
              <a:t>-4</a:t>
            </a:r>
            <a:endParaRPr kumimoji="0" lang="en-US" sz="1800" b="0" i="0" u="none" strike="noStrike" kern="1200" cap="none" spc="0" normalizeH="0" baseline="30000" noProof="0" dirty="0">
              <a:ln>
                <a:noFill/>
              </a:ln>
              <a:solidFill>
                <a:srgbClr val="002060"/>
              </a:solidFill>
              <a:effectLst/>
              <a:uLnTx/>
              <a:uFillTx/>
              <a:latin typeface="Arial" panose="020B0604020202020204"/>
              <a:ea typeface="+mn-ea"/>
              <a:cs typeface="+mn-cs"/>
            </a:endParaRPr>
          </a:p>
        </p:txBody>
      </p:sp>
      <p:sp>
        <p:nvSpPr>
          <p:cNvPr id="8" name="Text 5">
            <a:extLst>
              <a:ext uri="{FF2B5EF4-FFF2-40B4-BE49-F238E27FC236}">
                <a16:creationId xmlns:a16="http://schemas.microsoft.com/office/drawing/2014/main" id="{B90ABE99-38BB-1999-2F69-AE584DD4C5FC}"/>
              </a:ext>
            </a:extLst>
          </p:cNvPr>
          <p:cNvSpPr/>
          <p:nvPr/>
        </p:nvSpPr>
        <p:spPr>
          <a:xfrm>
            <a:off x="6781581" y="2693514"/>
            <a:ext cx="1200909" cy="259827"/>
          </a:xfrm>
          <a:prstGeom prst="rect">
            <a:avLst/>
          </a:prstGeom>
          <a:noFill/>
          <a:ln/>
        </p:spPr>
        <p:txBody>
          <a:bodyPr wrap="non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Arial" pitchFamily="34" charset="0"/>
                <a:ea typeface="Arial" pitchFamily="34" charset="-122"/>
                <a:cs typeface="Arial" pitchFamily="34" charset="-120"/>
              </a:rPr>
              <a:t>(BWRX-300 IC)</a:t>
            </a:r>
            <a:endParaRPr kumimoji="0" lang="en-US" sz="1600" b="0" i="0" u="none" strike="noStrike" kern="1200" cap="none" spc="0" normalizeH="0" baseline="0" noProof="0" dirty="0">
              <a:ln>
                <a:noFill/>
              </a:ln>
              <a:solidFill>
                <a:srgbClr val="FFC000"/>
              </a:solidFill>
              <a:effectLst/>
              <a:uLnTx/>
              <a:uFillTx/>
              <a:latin typeface="Arial" panose="020B0604020202020204"/>
              <a:ea typeface="+mn-ea"/>
              <a:cs typeface="+mn-cs"/>
            </a:endParaRPr>
          </a:p>
        </p:txBody>
      </p:sp>
      <p:sp>
        <p:nvSpPr>
          <p:cNvPr id="9" name="Text 0">
            <a:extLst>
              <a:ext uri="{FF2B5EF4-FFF2-40B4-BE49-F238E27FC236}">
                <a16:creationId xmlns:a16="http://schemas.microsoft.com/office/drawing/2014/main" id="{DC50CFD8-8C38-EA7C-DDB6-20596C4A7324}"/>
              </a:ext>
            </a:extLst>
          </p:cNvPr>
          <p:cNvSpPr>
            <a:spLocks noGrp="1" noRot="1" noMove="1" noResize="1" noEditPoints="1" noAdjustHandles="1" noChangeArrowheads="1" noChangeShapeType="1"/>
          </p:cNvSpPr>
          <p:nvPr/>
        </p:nvSpPr>
        <p:spPr>
          <a:xfrm>
            <a:off x="443012" y="358840"/>
            <a:ext cx="7876676" cy="555316"/>
          </a:xfrm>
          <a:prstGeom prst="rect">
            <a:avLst/>
          </a:prstGeom>
          <a:noFill/>
          <a:ln/>
        </p:spPr>
        <p:txBody>
          <a:bodyPr wrap="non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3556"/>
                </a:solidFill>
                <a:effectLst/>
                <a:uLnTx/>
                <a:uFillTx/>
                <a:latin typeface="Arial" pitchFamily="34" charset="0"/>
                <a:ea typeface="Arial" pitchFamily="34" charset="-122"/>
                <a:cs typeface="Arial" pitchFamily="34" charset="-120"/>
              </a:rPr>
              <a:t>Results: Uncertainty Analysis</a:t>
            </a:r>
          </a:p>
        </p:txBody>
      </p:sp>
      <p:sp>
        <p:nvSpPr>
          <p:cNvPr id="10" name="Text 2">
            <a:extLst>
              <a:ext uri="{FF2B5EF4-FFF2-40B4-BE49-F238E27FC236}">
                <a16:creationId xmlns:a16="http://schemas.microsoft.com/office/drawing/2014/main" id="{0FCBFB25-AAE3-0ACC-967B-E884DDD7C821}"/>
              </a:ext>
            </a:extLst>
          </p:cNvPr>
          <p:cNvSpPr/>
          <p:nvPr/>
        </p:nvSpPr>
        <p:spPr>
          <a:xfrm>
            <a:off x="3262289" y="2420468"/>
            <a:ext cx="1119061" cy="310773"/>
          </a:xfrm>
          <a:prstGeom prst="rect">
            <a:avLst/>
          </a:prstGeom>
          <a:noFill/>
          <a:ln/>
        </p:spPr>
        <p:txBody>
          <a:bodyPr wrap="non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itchFamily="34" charset="0"/>
                <a:ea typeface="Arial" pitchFamily="34" charset="-122"/>
                <a:cs typeface="Arial" pitchFamily="34" charset="-120"/>
              </a:rPr>
              <a:t>1.42×10</a:t>
            </a:r>
            <a:r>
              <a:rPr kumimoji="0" lang="en-US" sz="1800" b="1" i="0" u="none" strike="noStrike" kern="1200" cap="none" spc="0" normalizeH="0" baseline="30000" noProof="0" dirty="0">
                <a:ln>
                  <a:noFill/>
                </a:ln>
                <a:solidFill>
                  <a:srgbClr val="000000"/>
                </a:solidFill>
                <a:effectLst/>
                <a:uLnTx/>
                <a:uFillTx/>
                <a:latin typeface="Arial" pitchFamily="34" charset="0"/>
                <a:ea typeface="Arial" pitchFamily="34" charset="-122"/>
                <a:cs typeface="Arial" pitchFamily="34" charset="-120"/>
              </a:rPr>
              <a:t>-4</a:t>
            </a:r>
            <a:endParaRPr kumimoji="0" lang="en-US" sz="1800" b="0" i="0" u="none" strike="noStrike" kern="1200" cap="none" spc="0" normalizeH="0" baseline="30000" noProof="0" dirty="0">
              <a:ln>
                <a:noFill/>
              </a:ln>
              <a:solidFill>
                <a:srgbClr val="000000"/>
              </a:solidFill>
              <a:effectLst/>
              <a:uLnTx/>
              <a:uFillTx/>
              <a:latin typeface="Arial" panose="020B0604020202020204"/>
              <a:ea typeface="+mn-ea"/>
              <a:cs typeface="+mn-cs"/>
            </a:endParaRPr>
          </a:p>
        </p:txBody>
      </p:sp>
      <p:sp>
        <p:nvSpPr>
          <p:cNvPr id="11" name="Text 5">
            <a:extLst>
              <a:ext uri="{FF2B5EF4-FFF2-40B4-BE49-F238E27FC236}">
                <a16:creationId xmlns:a16="http://schemas.microsoft.com/office/drawing/2014/main" id="{B53796CA-8D71-17A6-D788-8E1B79868095}"/>
              </a:ext>
            </a:extLst>
          </p:cNvPr>
          <p:cNvSpPr/>
          <p:nvPr/>
        </p:nvSpPr>
        <p:spPr>
          <a:xfrm>
            <a:off x="3048807" y="2686355"/>
            <a:ext cx="1200909" cy="259827"/>
          </a:xfrm>
          <a:prstGeom prst="rect">
            <a:avLst/>
          </a:prstGeom>
          <a:noFill/>
          <a:ln/>
        </p:spPr>
        <p:txBody>
          <a:bodyPr wrap="non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556"/>
                </a:solidFill>
                <a:effectLst/>
                <a:uLnTx/>
                <a:uFillTx/>
                <a:latin typeface="Arial" pitchFamily="34" charset="0"/>
                <a:ea typeface="Arial" pitchFamily="34" charset="-122"/>
                <a:cs typeface="Arial" pitchFamily="34" charset="-120"/>
              </a:rPr>
              <a:t>(</a:t>
            </a:r>
            <a:r>
              <a:rPr kumimoji="0" lang="en-US" sz="1600" b="1" i="0" u="none" strike="noStrike" kern="1200" cap="none" spc="0" normalizeH="0" baseline="0" noProof="0" dirty="0" err="1">
                <a:ln>
                  <a:noFill/>
                </a:ln>
                <a:solidFill>
                  <a:srgbClr val="003556"/>
                </a:solidFill>
                <a:effectLst/>
                <a:uLnTx/>
                <a:uFillTx/>
                <a:latin typeface="Arial" pitchFamily="34" charset="0"/>
                <a:ea typeface="Arial" pitchFamily="34" charset="-122"/>
                <a:cs typeface="Arial" pitchFamily="34" charset="-120"/>
              </a:rPr>
              <a:t>NuScale</a:t>
            </a:r>
            <a:r>
              <a:rPr kumimoji="0" lang="en-US" sz="1600" b="1" i="0" u="none" strike="noStrike" kern="1200" cap="none" spc="0" normalizeH="0" baseline="0" noProof="0" dirty="0">
                <a:ln>
                  <a:noFill/>
                </a:ln>
                <a:solidFill>
                  <a:srgbClr val="003556"/>
                </a:solidFill>
                <a:effectLst/>
                <a:uLnTx/>
                <a:uFillTx/>
                <a:latin typeface="Arial" pitchFamily="34" charset="0"/>
                <a:ea typeface="Arial" pitchFamily="34" charset="-122"/>
                <a:cs typeface="Arial" pitchFamily="34" charset="-120"/>
              </a:rPr>
              <a:t> RVV)</a:t>
            </a:r>
          </a:p>
        </p:txBody>
      </p:sp>
      <p:sp>
        <p:nvSpPr>
          <p:cNvPr id="12" name="Text 8">
            <a:extLst>
              <a:ext uri="{FF2B5EF4-FFF2-40B4-BE49-F238E27FC236}">
                <a16:creationId xmlns:a16="http://schemas.microsoft.com/office/drawing/2014/main" id="{E815DC92-C464-4C17-3955-6E714A182901}"/>
              </a:ext>
            </a:extLst>
          </p:cNvPr>
          <p:cNvSpPr/>
          <p:nvPr/>
        </p:nvSpPr>
        <p:spPr>
          <a:xfrm>
            <a:off x="6352795" y="3561818"/>
            <a:ext cx="4315621" cy="371909"/>
          </a:xfrm>
          <a:prstGeom prst="rect">
            <a:avLst/>
          </a:prstGeom>
          <a:noFill/>
          <a:ln/>
        </p:spPr>
        <p:txBody>
          <a:bodyPr wrap="non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FC000"/>
                </a:solidFill>
                <a:effectLst/>
                <a:uLnTx/>
                <a:uFillTx/>
                <a:latin typeface="Arial" pitchFamily="34" charset="0"/>
                <a:ea typeface="Arial" pitchFamily="34" charset="-122"/>
                <a:cs typeface="Arial" pitchFamily="34" charset="-120"/>
              </a:rPr>
              <a:t>BWRX-300 Epistemic Constraints</a:t>
            </a:r>
            <a:endParaRPr kumimoji="0" lang="en-US" sz="2700" b="0" i="0" u="none" strike="noStrike" kern="1200" cap="none" spc="0" normalizeH="0" baseline="0" noProof="0" dirty="0">
              <a:ln>
                <a:noFill/>
              </a:ln>
              <a:solidFill>
                <a:srgbClr val="FFC000"/>
              </a:solidFill>
              <a:effectLst/>
              <a:uLnTx/>
              <a:uFillTx/>
              <a:latin typeface="Arial" panose="020B0604020202020204"/>
              <a:ea typeface="+mn-ea"/>
              <a:cs typeface="+mn-cs"/>
            </a:endParaRPr>
          </a:p>
        </p:txBody>
      </p:sp>
      <p:sp>
        <p:nvSpPr>
          <p:cNvPr id="13" name="Text 7">
            <a:extLst>
              <a:ext uri="{FF2B5EF4-FFF2-40B4-BE49-F238E27FC236}">
                <a16:creationId xmlns:a16="http://schemas.microsoft.com/office/drawing/2014/main" id="{EB5B9FAA-F746-70B2-DB83-BDAB9C25C20E}"/>
              </a:ext>
            </a:extLst>
          </p:cNvPr>
          <p:cNvSpPr/>
          <p:nvPr/>
        </p:nvSpPr>
        <p:spPr>
          <a:xfrm>
            <a:off x="509464" y="3561818"/>
            <a:ext cx="4386662" cy="377003"/>
          </a:xfrm>
          <a:prstGeom prst="rect">
            <a:avLst/>
          </a:prstGeom>
          <a:noFill/>
          <a:ln/>
        </p:spPr>
        <p:txBody>
          <a:bodyPr wrap="non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srgbClr val="003556"/>
                </a:solidFill>
                <a:effectLst/>
                <a:uLnTx/>
                <a:uFillTx/>
                <a:latin typeface="Arial" pitchFamily="34" charset="0"/>
                <a:ea typeface="Arial" pitchFamily="34" charset="-122"/>
                <a:cs typeface="Arial" pitchFamily="34" charset="-120"/>
              </a:rPr>
              <a:t>NuScale</a:t>
            </a:r>
            <a:r>
              <a:rPr kumimoji="0" lang="en-US" sz="2700" b="1" i="0" u="none" strike="noStrike" kern="1200" cap="none" spc="0" normalizeH="0" baseline="0" noProof="0" dirty="0">
                <a:ln>
                  <a:noFill/>
                </a:ln>
                <a:solidFill>
                  <a:srgbClr val="003556"/>
                </a:solidFill>
                <a:effectLst/>
                <a:uLnTx/>
                <a:uFillTx/>
                <a:latin typeface="Arial" pitchFamily="34" charset="0"/>
                <a:ea typeface="Arial" pitchFamily="34" charset="-122"/>
                <a:cs typeface="Arial" pitchFamily="34" charset="-120"/>
              </a:rPr>
              <a:t> Epistemic Constraints</a:t>
            </a:r>
            <a:endParaRPr kumimoji="0" lang="en-US" sz="2700" b="0" i="0" u="none" strike="noStrike" kern="1200" cap="none" spc="0" normalizeH="0" baseline="0" noProof="0" dirty="0">
              <a:ln>
                <a:noFill/>
              </a:ln>
              <a:solidFill>
                <a:srgbClr val="003556"/>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FF9FFE4D-9A9E-8677-9B91-4057314A1623}"/>
              </a:ext>
            </a:extLst>
          </p:cNvPr>
          <p:cNvSpPr txBox="1"/>
          <p:nvPr/>
        </p:nvSpPr>
        <p:spPr>
          <a:xfrm>
            <a:off x="6677525" y="3996772"/>
            <a:ext cx="501716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3C71"/>
                </a:solidFill>
                <a:effectLst/>
                <a:uLnTx/>
                <a:uFillTx/>
                <a:latin typeface="Arial" panose="020B0604020202020204"/>
                <a:ea typeface="+mn-ea"/>
                <a:cs typeface="+mn-cs"/>
              </a:rPr>
              <a:t>Single-parameter beta representation misses higher-order active component failure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3C71"/>
                </a:solidFill>
                <a:effectLst/>
                <a:uLnTx/>
                <a:uFillTx/>
                <a:latin typeface="Arial" panose="020B0604020202020204"/>
                <a:ea typeface="+mn-ea"/>
                <a:cs typeface="+mn-cs"/>
              </a:rPr>
              <a:t>combinations.</a:t>
            </a:r>
          </a:p>
        </p:txBody>
      </p:sp>
      <p:sp>
        <p:nvSpPr>
          <p:cNvPr id="16" name="TextBox 15">
            <a:extLst>
              <a:ext uri="{FF2B5EF4-FFF2-40B4-BE49-F238E27FC236}">
                <a16:creationId xmlns:a16="http://schemas.microsoft.com/office/drawing/2014/main" id="{BA822FA9-2B12-186F-E5FF-25A5437F05DC}"/>
              </a:ext>
            </a:extLst>
          </p:cNvPr>
          <p:cNvSpPr txBox="1"/>
          <p:nvPr/>
        </p:nvSpPr>
        <p:spPr>
          <a:xfrm>
            <a:off x="683401" y="4728633"/>
            <a:ext cx="51751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C71"/>
                </a:solidFill>
                <a:effectLst/>
                <a:uLnTx/>
                <a:uFillTx/>
                <a:latin typeface="Arial" panose="020B0604020202020204"/>
                <a:ea typeface="+mn-ea"/>
                <a:cs typeface="+mn-cs"/>
              </a:rPr>
              <a:t>Relies on generic LWR data applied to a novel,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3C71"/>
                </a:solidFill>
                <a:effectLst/>
                <a:uLnTx/>
                <a:uFillTx/>
                <a:latin typeface="Arial" panose="020B0604020202020204"/>
                <a:ea typeface="+mn-ea"/>
                <a:cs typeface="+mn-cs"/>
              </a:rPr>
              <a:t>first-of-a-kind RVV component.</a:t>
            </a:r>
          </a:p>
        </p:txBody>
      </p:sp>
      <p:sp>
        <p:nvSpPr>
          <p:cNvPr id="17" name="TextBox 16">
            <a:extLst>
              <a:ext uri="{FF2B5EF4-FFF2-40B4-BE49-F238E27FC236}">
                <a16:creationId xmlns:a16="http://schemas.microsoft.com/office/drawing/2014/main" id="{7C66D09F-76A4-0452-20B3-0492DA6C0BEA}"/>
              </a:ext>
            </a:extLst>
          </p:cNvPr>
          <p:cNvSpPr txBox="1"/>
          <p:nvPr/>
        </p:nvSpPr>
        <p:spPr>
          <a:xfrm>
            <a:off x="683401" y="3861713"/>
            <a:ext cx="555069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C71"/>
                </a:solidFill>
                <a:effectLst/>
                <a:uLnTx/>
                <a:uFillTx/>
                <a:latin typeface="Arial" panose="020B0604020202020204"/>
                <a:ea typeface="+mn-ea"/>
                <a:cs typeface="+mn-cs"/>
              </a:rPr>
              <a:t>Success criteria modeled as binary; omits thermal-hydraulic functional degradation (buoyant driving head, non-condensable gas).</a:t>
            </a:r>
          </a:p>
        </p:txBody>
      </p:sp>
    </p:spTree>
    <p:extLst>
      <p:ext uri="{BB962C8B-B14F-4D97-AF65-F5344CB8AC3E}">
        <p14:creationId xmlns:p14="http://schemas.microsoft.com/office/powerpoint/2010/main" val="1324245079"/>
      </p:ext>
    </p:extLst>
  </p:cSld>
  <p:clrMapOvr>
    <a:masterClrMapping/>
  </p:clrMapOvr>
</p:sld>
</file>

<file path=ppt/theme/theme1.xml><?xml version="1.0" encoding="utf-8"?>
<a:theme xmlns:a="http://schemas.openxmlformats.org/drawingml/2006/main" name="Title Slide 1">
  <a:themeElements>
    <a:clrScheme name="Ontario Tech">
      <a:dk1>
        <a:srgbClr val="003C71"/>
      </a:dk1>
      <a:lt1>
        <a:srgbClr val="FFFFFF"/>
      </a:lt1>
      <a:dk2>
        <a:srgbClr val="003C71"/>
      </a:dk2>
      <a:lt2>
        <a:srgbClr val="E7E6E6"/>
      </a:lt2>
      <a:accent1>
        <a:srgbClr val="0077CA"/>
      </a:accent1>
      <a:accent2>
        <a:srgbClr val="E75D2A"/>
      </a:accent2>
      <a:accent3>
        <a:srgbClr val="5B6770"/>
      </a:accent3>
      <a:accent4>
        <a:srgbClr val="A7A8AA"/>
      </a:accent4>
      <a:accent5>
        <a:srgbClr val="ACA391"/>
      </a:accent5>
      <a:accent6>
        <a:srgbClr val="003C71"/>
      </a:accent6>
      <a:hlink>
        <a:srgbClr val="0077CA"/>
      </a:hlink>
      <a:folHlink>
        <a:srgbClr val="CACAC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25B9663C-6128-5F4A-84EB-9C4B560FA30C}" vid="{B0630770-25B8-A44D-A178-8E97AFE2FD3F}"/>
    </a:ext>
  </a:extLst>
</a:theme>
</file>

<file path=ppt/theme/theme2.xml><?xml version="1.0" encoding="utf-8"?>
<a:theme xmlns:a="http://schemas.openxmlformats.org/drawingml/2006/main" name="Content Slides">
  <a:themeElements>
    <a:clrScheme name="Ontario Tech">
      <a:dk1>
        <a:srgbClr val="003C71"/>
      </a:dk1>
      <a:lt1>
        <a:srgbClr val="FFFFFF"/>
      </a:lt1>
      <a:dk2>
        <a:srgbClr val="003C71"/>
      </a:dk2>
      <a:lt2>
        <a:srgbClr val="E7E6E6"/>
      </a:lt2>
      <a:accent1>
        <a:srgbClr val="0077CA"/>
      </a:accent1>
      <a:accent2>
        <a:srgbClr val="E75D2A"/>
      </a:accent2>
      <a:accent3>
        <a:srgbClr val="5B6770"/>
      </a:accent3>
      <a:accent4>
        <a:srgbClr val="A7A8AA"/>
      </a:accent4>
      <a:accent5>
        <a:srgbClr val="ACA391"/>
      </a:accent5>
      <a:accent6>
        <a:srgbClr val="003C71"/>
      </a:accent6>
      <a:hlink>
        <a:srgbClr val="0077CA"/>
      </a:hlink>
      <a:folHlink>
        <a:srgbClr val="CACAC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25B9663C-6128-5F4A-84EB-9C4B560FA30C}" vid="{C168C07B-BFD5-CC40-B1C4-194507CFB5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2880</Words>
  <Application>Microsoft Office PowerPoint</Application>
  <PresentationFormat>Widescreen</PresentationFormat>
  <Paragraphs>209</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Aptos</vt:lpstr>
      <vt:lpstr>Arial</vt:lpstr>
      <vt:lpstr>Calibri</vt:lpstr>
      <vt:lpstr>Cambria Math</vt:lpstr>
      <vt:lpstr>System Font Regular</vt:lpstr>
      <vt:lpstr>Title Slide 1</vt:lpstr>
      <vt:lpstr>Content Slides</vt:lpstr>
      <vt:lpstr>Comparative Reliability Analysis of Passive and Active Emergency Core Cooling Systems for Small Modular Reactors</vt:lpstr>
      <vt:lpstr>Outline</vt:lpstr>
      <vt:lpstr>PowerPoint Presentation</vt:lpstr>
      <vt:lpstr>Challenges and Objectives</vt:lpstr>
      <vt:lpstr>Main Work: Structural Comparison of Safety Systems</vt:lpstr>
      <vt:lpstr>PowerPoint Presentation</vt:lpstr>
      <vt:lpstr>Main Work: BWRX-300 Event Tree and Fault Tree Analysis</vt:lpstr>
      <vt:lpstr>Results: Core Damage Frequency Comparison</vt:lpstr>
      <vt:lpstr>PowerPoint Presentation</vt:lpstr>
      <vt:lpstr>Results: Risk Importance Analysis</vt:lpstr>
      <vt:lpstr>PowerPoint Presentation</vt:lpstr>
      <vt:lpstr>Results: Financing Implications</vt:lpstr>
      <vt:lpstr>Results: Technology Selection Framework for Emerging Markets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katmamenta@gmail.com</dc:creator>
  <cp:lastModifiedBy>katmamenta@gmail.com</cp:lastModifiedBy>
  <cp:revision>1</cp:revision>
  <dcterms:created xsi:type="dcterms:W3CDTF">2026-07-08T11:07:41Z</dcterms:created>
  <dcterms:modified xsi:type="dcterms:W3CDTF">2026-07-08T11:08:09Z</dcterms:modified>
</cp:coreProperties>
</file>