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92" r:id="rId4"/>
  </p:sldMasterIdLst>
  <p:notesMasterIdLst>
    <p:notesMasterId r:id="rId23"/>
  </p:notesMasterIdLst>
  <p:sldIdLst>
    <p:sldId id="256" r:id="rId5"/>
    <p:sldId id="259" r:id="rId6"/>
    <p:sldId id="309" r:id="rId7"/>
    <p:sldId id="305" r:id="rId8"/>
    <p:sldId id="257" r:id="rId9"/>
    <p:sldId id="304" r:id="rId10"/>
    <p:sldId id="265" r:id="rId11"/>
    <p:sldId id="312" r:id="rId12"/>
    <p:sldId id="317" r:id="rId13"/>
    <p:sldId id="315" r:id="rId14"/>
    <p:sldId id="308" r:id="rId15"/>
    <p:sldId id="319" r:id="rId16"/>
    <p:sldId id="318" r:id="rId17"/>
    <p:sldId id="310" r:id="rId18"/>
    <p:sldId id="321" r:id="rId19"/>
    <p:sldId id="311" r:id="rId20"/>
    <p:sldId id="320" r:id="rId21"/>
    <p:sldId id="25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519E"/>
    <a:srgbClr val="2DA9E1"/>
    <a:srgbClr val="8EC423"/>
    <a:srgbClr val="1C36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273" autoAdjust="0"/>
    <p:restoredTop sz="96301"/>
  </p:normalViewPr>
  <p:slideViewPr>
    <p:cSldViewPr snapToGrid="0" snapToObjects="1">
      <p:cViewPr varScale="1">
        <p:scale>
          <a:sx n="68" d="100"/>
          <a:sy n="68" d="100"/>
        </p:scale>
        <p:origin x="3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9992B-A26C-6A4B-AC27-2602734F286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CCFD4-A7F8-054B-8822-BC244B953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12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73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1B1AE-F136-0EA8-FF0C-1A630E0FD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BA68AF-DD58-8233-3AFB-5265664AF8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F6577E-69BF-D13F-8F47-1FC1B051FD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22EF85-9D7E-3594-CD91-91F6DF7E04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4494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67EC9-77B4-6AF5-6969-D06C5068B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FB5718-3099-9BFD-ED22-E509D41EDB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9AD64D-19CC-601E-1D58-218B636A0C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CDADE4-F19D-DA32-EEE6-82EF283569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8788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231D5-979B-C0E3-F61D-AED0F90CB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D88F34-590F-2240-BDF0-4A85BEA43B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98C2FC-EACA-963B-3500-51FEA1A482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FBB845-A7BA-937A-AFF2-00D2774316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444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8EF32-4554-B6BF-1D51-E5B849148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08F244-92D4-4DC2-4570-3D80AB938B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45DCF6-31CF-4D0B-CDBA-23FB5A8B1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88EDD0-94AE-E026-D867-A30AEFDAE3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5118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E6334-DE8E-C551-6BAB-ED6742E08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F5366C-5012-6426-A21F-E4719135A9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BC3504-4BCF-929A-4945-3E5813E24B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892C1C-1819-C79A-3F75-E93F56562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095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B50C6-F4F3-896A-6ACD-836F4E6A4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022C0C-B68A-13C6-8001-5EB5FFE089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16DF5-CEA4-06A5-E3B0-A319571D4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FFE612-ACE5-BB11-6020-29F844185B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39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A1F46-3B39-CD6A-AC60-997272790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138A85-CF4F-8A89-6605-4B8C7A32C7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A08B1A-16C9-A951-AD5E-339091446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26DE04-DCD2-83C8-1B20-CA91E0FFC3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9415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4A219-02EB-0C11-EFF9-40D9C1EC7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A0B185-7997-3134-18C4-B0F92793A0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EBBD51-25C1-7639-9818-A02664799B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98814B-C0CC-22FA-34F7-C411380401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5398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199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52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73168-3ADB-D1F0-7EA6-2FCD8B46D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06F6DA-7B0B-F4A3-5057-81F6F96D0F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CB666C-3769-8E7E-CF5B-6EB68FF5C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DB19E0-0AB2-E45A-378F-09317E8E60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154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586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362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966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363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279CB5-8A9F-F59D-7653-FB3CF5E9A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B8E7E0-683E-ECCA-64EE-44C3F8623F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DD8C62-153B-98BF-1EC3-9EAEC793D5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D5B3B4-2146-752A-CECF-EC04407EA3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6574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45C53-D560-0457-B797-C66FC171F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D33A80-8AF4-44C6-AD64-57C9A13C10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9E58DB-47A7-5E3C-E8D6-7A59F1F555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0DB6FF-9751-6C42-B0C1-630FF155AB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0CCFD4-A7F8-054B-8822-BC244B95358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077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Hex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77A4BE5-FE46-EA43-B6B0-450DE02CC3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blue/green box bottom">
            <a:extLst>
              <a:ext uri="{FF2B5EF4-FFF2-40B4-BE49-F238E27FC236}">
                <a16:creationId xmlns:a16="http://schemas.microsoft.com/office/drawing/2014/main" id="{01F9400E-D49A-AA40-B4BD-53F03EC31D76}"/>
              </a:ext>
            </a:extLst>
          </p:cNvPr>
          <p:cNvGrpSpPr/>
          <p:nvPr userDrawn="1"/>
        </p:nvGrpSpPr>
        <p:grpSpPr>
          <a:xfrm>
            <a:off x="0" y="5340350"/>
            <a:ext cx="12192000" cy="1517650"/>
            <a:chOff x="0" y="5340350"/>
            <a:chExt cx="12192000" cy="15176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04B8F3-C379-C04D-8634-1CDEC81586E2}"/>
                </a:ext>
              </a:extLst>
            </p:cNvPr>
            <p:cNvSpPr/>
            <p:nvPr userDrawn="1"/>
          </p:nvSpPr>
          <p:spPr bwMode="auto">
            <a:xfrm>
              <a:off x="0" y="5444519"/>
              <a:ext cx="12192000" cy="1413481"/>
            </a:xfrm>
            <a:prstGeom prst="rect">
              <a:avLst/>
            </a:prstGeom>
            <a:solidFill>
              <a:srgbClr val="07519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3207E4-91BC-AB48-939F-AAC2AA29BF23}"/>
                </a:ext>
              </a:extLst>
            </p:cNvPr>
            <p:cNvSpPr/>
            <p:nvPr userDrawn="1"/>
          </p:nvSpPr>
          <p:spPr bwMode="auto">
            <a:xfrm>
              <a:off x="0" y="5340350"/>
              <a:ext cx="12192000" cy="104169"/>
            </a:xfrm>
            <a:prstGeom prst="rect">
              <a:avLst/>
            </a:prstGeom>
            <a:solidFill>
              <a:srgbClr val="8EC4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1DFF24A-6025-2847-8C93-29954BFB7B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37144" y="1938829"/>
            <a:ext cx="9354855" cy="2292350"/>
          </a:xfrm>
          <a:prstGeom prst="rect">
            <a:avLst/>
          </a:prstGeom>
          <a:noFill/>
        </p:spPr>
        <p:txBody>
          <a:bodyPr wrap="square" lIns="365760" tIns="822960" rIns="1097280" bIns="82296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tabLst/>
              <a:defRPr sz="36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525" indent="0">
              <a:buFontTx/>
              <a:buNone/>
              <a:tabLst/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title</a:t>
            </a:r>
          </a:p>
          <a:p>
            <a:pPr lvl="1"/>
            <a:r>
              <a:rPr lang="en-US" dirty="0"/>
              <a:t>Click to edit subtitle</a:t>
            </a:r>
          </a:p>
        </p:txBody>
      </p:sp>
      <p:sp>
        <p:nvSpPr>
          <p:cNvPr id="14" name="Text Placeholder 46">
            <a:extLst>
              <a:ext uri="{FF2B5EF4-FFF2-40B4-BE49-F238E27FC236}">
                <a16:creationId xmlns:a16="http://schemas.microsoft.com/office/drawing/2014/main" id="{45BFF713-8DD6-6843-86C3-2D1862E3CA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0142" y="273297"/>
            <a:ext cx="2541981" cy="1392237"/>
          </a:xfrm>
          <a:effectLst/>
        </p:spPr>
        <p:txBody>
          <a:bodyPr lIns="0" rIns="0" bIns="0" anchor="b" anchorCtr="0">
            <a:noAutofit/>
          </a:bodyPr>
          <a:lstStyle>
            <a:lvl1pPr marL="7938" indent="0">
              <a:buFontTx/>
              <a:buNone/>
              <a:tabLst/>
              <a:defRPr sz="16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2pPr>
            <a:lvl3pPr marL="7938" indent="0">
              <a:buFontTx/>
              <a:buNone/>
              <a:tabLst/>
              <a:defRPr sz="16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4pPr>
            <a:lvl5pPr marL="18288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150FBC-21D2-57A0-083B-AF225C0F1A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04279" y="5913998"/>
            <a:ext cx="58420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788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1920">
          <p15:clr>
            <a:srgbClr val="FBAE40"/>
          </p15:clr>
        </p15:guide>
        <p15:guide id="4" pos="53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80018A3-14FE-A04B-A3B4-D9AA55483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(2 lines max)</a:t>
            </a:r>
          </a:p>
        </p:txBody>
      </p:sp>
    </p:spTree>
    <p:extLst>
      <p:ext uri="{BB962C8B-B14F-4D97-AF65-F5344CB8AC3E}">
        <p14:creationId xmlns:p14="http://schemas.microsoft.com/office/powerpoint/2010/main" val="546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Blue Box 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CB96BB-242F-BC47-80BF-E45DB97245BA}"/>
              </a:ext>
            </a:extLst>
          </p:cNvPr>
          <p:cNvSpPr/>
          <p:nvPr userDrawn="1"/>
        </p:nvSpPr>
        <p:spPr>
          <a:xfrm>
            <a:off x="6843714" y="0"/>
            <a:ext cx="5346699" cy="62377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2FA9CB-507A-AA48-963A-8D5E37B7CF5B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79016F-99B0-6B40-B3F7-87F0068FC0E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DAHO NATIONAL LABORATORY">
            <a:extLst>
              <a:ext uri="{FF2B5EF4-FFF2-40B4-BE49-F238E27FC236}">
                <a16:creationId xmlns:a16="http://schemas.microsoft.com/office/drawing/2014/main" id="{BD942965-6C07-5D4A-809D-5FC754D590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14" name="Title Placeholder BIG box blue right">
            <a:extLst>
              <a:ext uri="{FF2B5EF4-FFF2-40B4-BE49-F238E27FC236}">
                <a16:creationId xmlns:a16="http://schemas.microsoft.com/office/drawing/2014/main" id="{AB7EA1D9-8A57-3143-9688-4BB8599F98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0063" y="0"/>
            <a:ext cx="5340350" cy="907549"/>
          </a:xfrm>
          <a:prstGeom prst="rect">
            <a:avLst/>
          </a:prstGeom>
          <a:noFill/>
        </p:spPr>
        <p:txBody>
          <a:bodyPr lIns="274320" tIns="365760" rIns="274320">
            <a:normAutofit/>
          </a:bodyPr>
          <a:lstStyle>
            <a:lvl1pPr marL="0" indent="0">
              <a:buFontTx/>
              <a:buNone/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box title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38B584E-1ECA-5646-9DA7-61B8110256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16947" y="1064712"/>
            <a:ext cx="4598987" cy="4515349"/>
          </a:xfrm>
          <a:prstGeom prst="rect">
            <a:avLst/>
          </a:prstGeom>
        </p:spPr>
        <p:txBody>
          <a:bodyPr lIns="0">
            <a:normAutofit/>
          </a:bodyPr>
          <a:lstStyle>
            <a:lvl1pPr marL="347663" indent="-342900">
              <a:buClr>
                <a:schemeClr val="bg1"/>
              </a:buClr>
              <a:tabLst/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bullet list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Picture Placeholder">
            <a:extLst>
              <a:ext uri="{FF2B5EF4-FFF2-40B4-BE49-F238E27FC236}">
                <a16:creationId xmlns:a16="http://schemas.microsoft.com/office/drawing/2014/main" id="{6EF42CC7-103E-EA4C-89A2-543032DA33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43714" cy="62282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3890074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25992-890C-EC4B-B676-6CCEF133B8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0" y="1709738"/>
            <a:ext cx="10409299" cy="2852737"/>
          </a:xfrm>
        </p:spPr>
        <p:txBody>
          <a:bodyPr anchor="ctr" anchorCtr="0"/>
          <a:lstStyle>
            <a:lvl1pPr>
              <a:defRPr sz="480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5303FD-B916-FD4E-85C2-3EBF655BC1F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38150" y="4589463"/>
            <a:ext cx="104093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FDE18-9616-B043-9C71-522DAD29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2FF7A-5905-EB40-919B-9225D0871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7509E-6005-DB4B-9578-84532E5F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382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C0D34-E50C-7946-9657-29EA34F401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FFB48-1F38-8C46-B4B3-0871CA9880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38150" y="1739901"/>
            <a:ext cx="5081650" cy="4351338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7F5AB-BF51-4044-8164-B8ADFB34B0A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2148" y="1739901"/>
            <a:ext cx="5081651" cy="4351338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3E568-D8E9-CE46-B564-4CAF0B6E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C80FD-FB7C-F246-A242-07AFCB2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BDEBE-950D-C343-A00C-8D9FA1E3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20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C0D34-E50C-7946-9657-29EA34F401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FFB48-1F38-8C46-B4B3-0871CA9880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38150" y="2412999"/>
            <a:ext cx="5081650" cy="3763963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7F5AB-BF51-4044-8164-B8ADFB34B0A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2148" y="2412999"/>
            <a:ext cx="5081651" cy="3763963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3E568-D8E9-CE46-B564-4CAF0B6E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C80FD-FB7C-F246-A242-07AFCB2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BDEBE-950D-C343-A00C-8D9FA1E3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72D795B-85F6-1F49-922A-F4131787307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38213" y="1589087"/>
            <a:ext cx="5081587" cy="766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subhead 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4E34B4F-F908-104C-90F3-5135E2E8C74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70625" y="1589087"/>
            <a:ext cx="5081587" cy="766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subhead 2 </a:t>
            </a:r>
          </a:p>
        </p:txBody>
      </p:sp>
    </p:spTree>
    <p:extLst>
      <p:ext uri="{BB962C8B-B14F-4D97-AF65-F5344CB8AC3E}">
        <p14:creationId xmlns:p14="http://schemas.microsoft.com/office/powerpoint/2010/main" val="1790085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Sta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07">
            <a:extLst>
              <a:ext uri="{FF2B5EF4-FFF2-40B4-BE49-F238E27FC236}">
                <a16:creationId xmlns:a16="http://schemas.microsoft.com/office/drawing/2014/main" id="{4647A912-5093-6043-8161-0D98167F2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336550"/>
            <a:ext cx="12192000" cy="6858000"/>
          </a:xfrm>
          <a:prstGeom prst="rect">
            <a:avLst/>
          </a:prstGeom>
        </p:spPr>
      </p:pic>
      <p:grpSp>
        <p:nvGrpSpPr>
          <p:cNvPr id="11" name="Bottom Bar">
            <a:extLst>
              <a:ext uri="{FF2B5EF4-FFF2-40B4-BE49-F238E27FC236}">
                <a16:creationId xmlns:a16="http://schemas.microsoft.com/office/drawing/2014/main" id="{DC935C4B-E372-E04B-8493-E90A79CBC7F4}"/>
              </a:ext>
            </a:extLst>
          </p:cNvPr>
          <p:cNvGrpSpPr/>
          <p:nvPr userDrawn="1"/>
        </p:nvGrpSpPr>
        <p:grpSpPr>
          <a:xfrm>
            <a:off x="0" y="6247747"/>
            <a:ext cx="12192000" cy="610252"/>
            <a:chOff x="0" y="6247747"/>
            <a:chExt cx="12192000" cy="61025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574F32-F3B5-224E-B6D3-DC767B30A5BE}"/>
                </a:ext>
              </a:extLst>
            </p:cNvPr>
            <p:cNvSpPr/>
            <p:nvPr/>
          </p:nvSpPr>
          <p:spPr>
            <a:xfrm>
              <a:off x="0" y="6334125"/>
              <a:ext cx="12192000" cy="52387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8EE050A-3114-2641-96C8-48D281A062A0}"/>
                </a:ext>
              </a:extLst>
            </p:cNvPr>
            <p:cNvSpPr/>
            <p:nvPr/>
          </p:nvSpPr>
          <p:spPr>
            <a:xfrm>
              <a:off x="0" y="6247747"/>
              <a:ext cx="12192000" cy="863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F59F24B-A93D-B046-B78A-2C31137D1AC5}"/>
              </a:ext>
            </a:extLst>
          </p:cNvPr>
          <p:cNvSpPr txBox="1"/>
          <p:nvPr userDrawn="1"/>
        </p:nvSpPr>
        <p:spPr>
          <a:xfrm>
            <a:off x="2872408" y="5178483"/>
            <a:ext cx="644718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Battelle Energy Alliance manages INL for the U.S. Department of Energy’s Office of Nuclear Energy. </a:t>
            </a:r>
            <a:br>
              <a:rPr lang="en-US" sz="105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INL is the nation’s center for nuclear energy research and development, and also performs research </a:t>
            </a:r>
            <a:br>
              <a:rPr lang="en-US" sz="105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in each of DOE’s strategic goal areas: energy, national security, science and the environment.</a:t>
            </a:r>
            <a:endParaRPr lang="en-US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Web Address">
            <a:extLst>
              <a:ext uri="{FF2B5EF4-FFF2-40B4-BE49-F238E27FC236}">
                <a16:creationId xmlns:a16="http://schemas.microsoft.com/office/drawing/2014/main" id="{53FCC0DF-9440-B040-A076-DF507B404D83}"/>
              </a:ext>
            </a:extLst>
          </p:cNvPr>
          <p:cNvSpPr txBox="1"/>
          <p:nvPr userDrawn="1"/>
        </p:nvSpPr>
        <p:spPr>
          <a:xfrm>
            <a:off x="4100945" y="6417425"/>
            <a:ext cx="3990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600" dirty="0">
                <a:solidFill>
                  <a:schemeClr val="bg1">
                    <a:alpha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WWW.INL.GOV</a:t>
            </a:r>
          </a:p>
        </p:txBody>
      </p:sp>
    </p:spTree>
    <p:extLst>
      <p:ext uri="{BB962C8B-B14F-4D97-AF65-F5344CB8AC3E}">
        <p14:creationId xmlns:p14="http://schemas.microsoft.com/office/powerpoint/2010/main" val="1182527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193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Fu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365512-1A58-B241-838D-EFAB0E25F8AF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E89965-9C98-C446-B0C8-8151A52702B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DAHO NATIONAL LABORATORY">
            <a:extLst>
              <a:ext uri="{FF2B5EF4-FFF2-40B4-BE49-F238E27FC236}">
                <a16:creationId xmlns:a16="http://schemas.microsoft.com/office/drawing/2014/main" id="{C9B294FD-1F7F-4240-B2BD-1DD570DF2E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40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E6D6083-77A6-334A-8C7F-A5F18D4F5F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8213" y="1739901"/>
            <a:ext cx="10415587" cy="43275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13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Fu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365512-1A58-B241-838D-EFAB0E25F8AF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E89965-9C98-C446-B0C8-8151A52702B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DAHO NATIONAL LABORATORY">
            <a:extLst>
              <a:ext uri="{FF2B5EF4-FFF2-40B4-BE49-F238E27FC236}">
                <a16:creationId xmlns:a16="http://schemas.microsoft.com/office/drawing/2014/main" id="{C9B294FD-1F7F-4240-B2BD-1DD570DF2E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65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40345" y="1739901"/>
            <a:ext cx="5013454" cy="420704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5329EE-4FB4-5A4D-AB92-8FB39F6378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8150" y="1739901"/>
            <a:ext cx="5081650" cy="4207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181027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50" y="1739901"/>
            <a:ext cx="5013454" cy="420704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5329EE-4FB4-5A4D-AB92-8FB39F6378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2149" y="1739901"/>
            <a:ext cx="5081650" cy="4207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392320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(2 lines max)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1991234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dirty="0"/>
              <a:t>Click photo icon below to insert picture</a:t>
            </a:r>
            <a:br>
              <a:rPr lang="en-US" dirty="0"/>
            </a:br>
            <a:r>
              <a:rPr lang="en-US" dirty="0"/>
              <a:t>(if replacing picture, you will have to reset your crop area)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EFBD4CC-FEFF-654C-B1A3-229DA69D10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 dirty="0"/>
              <a:t>Click to edit title</a:t>
            </a:r>
            <a:br>
              <a:rPr lang="en-US" dirty="0"/>
            </a:br>
            <a:r>
              <a:rPr lang="en-US" dirty="0"/>
              <a:t>(2 lines max)</a:t>
            </a:r>
          </a:p>
        </p:txBody>
      </p:sp>
    </p:spTree>
    <p:extLst>
      <p:ext uri="{BB962C8B-B14F-4D97-AF65-F5344CB8AC3E}">
        <p14:creationId xmlns:p14="http://schemas.microsoft.com/office/powerpoint/2010/main" val="3924736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EB3FEC5-4760-DC48-B91E-CFC0C33F63A9}"/>
              </a:ext>
            </a:extLst>
          </p:cNvPr>
          <p:cNvSpPr/>
          <p:nvPr userDrawn="1"/>
        </p:nvSpPr>
        <p:spPr>
          <a:xfrm>
            <a:off x="8465769" y="6335712"/>
            <a:ext cx="3726231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EAE68D-24FC-6749-A309-042231DB68DA}"/>
              </a:ext>
            </a:extLst>
          </p:cNvPr>
          <p:cNvSpPr/>
          <p:nvPr userDrawn="1"/>
        </p:nvSpPr>
        <p:spPr>
          <a:xfrm>
            <a:off x="8465769" y="6237795"/>
            <a:ext cx="3726231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DAHO NATIONAL LABORATORY">
            <a:extLst>
              <a:ext uri="{FF2B5EF4-FFF2-40B4-BE49-F238E27FC236}">
                <a16:creationId xmlns:a16="http://schemas.microsoft.com/office/drawing/2014/main" id="{C491F914-E346-2146-A51D-D37D67DBC113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82502A-5BF2-8845-923F-AAF24377F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558602"/>
            <a:ext cx="10415648" cy="1008797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/>
          <a:p>
            <a:r>
              <a:rPr lang="en-US" dirty="0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B4A4D-34FE-994A-AFE8-DCF682312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150" y="1739901"/>
            <a:ext cx="10415649" cy="4351338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0CF24-C629-E54C-BA9B-20518F01F0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1" y="6492875"/>
            <a:ext cx="1546302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l">
              <a:defRPr sz="10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34D85-E219-4F49-88C8-4DC17F06D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8150" y="6492875"/>
            <a:ext cx="5060066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ctr">
              <a:defRPr sz="10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7F2A8-2F01-4745-8AFB-4EEC8D271D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020" y="6492875"/>
            <a:ext cx="434428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ctr">
              <a:defRPr sz="1000" b="1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B577FA-F7D9-2C48-919F-F962E3BF952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blue/green box top">
            <a:extLst>
              <a:ext uri="{FF2B5EF4-FFF2-40B4-BE49-F238E27FC236}">
                <a16:creationId xmlns:a16="http://schemas.microsoft.com/office/drawing/2014/main" id="{2FE8E780-1DE8-B245-8215-3ECC2513C073}"/>
              </a:ext>
            </a:extLst>
          </p:cNvPr>
          <p:cNvGrpSpPr/>
          <p:nvPr userDrawn="1"/>
        </p:nvGrpSpPr>
        <p:grpSpPr>
          <a:xfrm>
            <a:off x="0" y="522288"/>
            <a:ext cx="744467" cy="547190"/>
            <a:chOff x="0" y="711956"/>
            <a:chExt cx="3721100" cy="62020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0A2A1D5-CB4B-1A40-8711-4F412AA9927B}"/>
                </a:ext>
              </a:extLst>
            </p:cNvPr>
            <p:cNvSpPr/>
            <p:nvPr userDrawn="1"/>
          </p:nvSpPr>
          <p:spPr>
            <a:xfrm rot="10800000">
              <a:off x="0" y="711956"/>
              <a:ext cx="3721100" cy="52228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B5F476-DD08-5B45-A331-21193BD3472A}"/>
                </a:ext>
              </a:extLst>
            </p:cNvPr>
            <p:cNvSpPr/>
            <p:nvPr userDrawn="1"/>
          </p:nvSpPr>
          <p:spPr>
            <a:xfrm rot="10800000">
              <a:off x="0" y="1234244"/>
              <a:ext cx="3721100" cy="9791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516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4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10" r:id="rId8"/>
    <p:sldLayoutId id="2147483711" r:id="rId9"/>
    <p:sldLayoutId id="2147483712" r:id="rId10"/>
    <p:sldLayoutId id="2147483713" r:id="rId11"/>
    <p:sldLayoutId id="2147483695" r:id="rId12"/>
    <p:sldLayoutId id="2147483696" r:id="rId13"/>
    <p:sldLayoutId id="2147483709" r:id="rId14"/>
    <p:sldLayoutId id="2147483714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−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−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20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karen.dsouza@inl.gov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wenchi.chen@inl.gov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AFFBDF4-D027-5540-A4D0-49BD3CCE65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00666" y="1136650"/>
            <a:ext cx="10818056" cy="2292350"/>
          </a:xfrm>
        </p:spPr>
        <p:txBody>
          <a:bodyPr/>
          <a:lstStyle/>
          <a:p>
            <a:r>
              <a:rPr lang="en-GB" sz="3000" dirty="0"/>
              <a:t>Causal Machine Learning for Risk Informed Decision Making in Probabilistic Safety Assessment </a:t>
            </a:r>
            <a:endParaRPr lang="en-US" sz="3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1FA6BA-7AEF-C349-A828-FB83B670B5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30828" y="3781778"/>
            <a:ext cx="7521171" cy="1041792"/>
          </a:xfrm>
        </p:spPr>
        <p:txBody>
          <a:bodyPr/>
          <a:lstStyle/>
          <a:p>
            <a:r>
              <a:rPr lang="en-US" sz="1800" dirty="0"/>
              <a:t> </a:t>
            </a:r>
            <a:br>
              <a:rPr lang="en-US" sz="1800" dirty="0"/>
            </a:br>
            <a:r>
              <a:rPr lang="en-US" sz="1800" dirty="0"/>
              <a:t>Presenter: Wen-Chi Cheng</a:t>
            </a:r>
            <a:r>
              <a:rPr lang="en-US" sz="1800" dirty="0">
                <a:solidFill>
                  <a:srgbClr val="07519E"/>
                </a:solidFill>
                <a:latin typeface="Arial"/>
              </a:rPr>
              <a:t>, Ph.D. </a:t>
            </a:r>
            <a:br>
              <a:rPr lang="en-US" sz="1800" dirty="0">
                <a:solidFill>
                  <a:srgbClr val="07519E"/>
                </a:solidFill>
                <a:latin typeface="Arial"/>
              </a:rPr>
            </a:br>
            <a:r>
              <a:rPr lang="en-US" sz="1800" b="0" dirty="0">
                <a:solidFill>
                  <a:srgbClr val="07519E"/>
                </a:solidFill>
                <a:latin typeface="Arial"/>
              </a:rPr>
              <a:t>Computational Scientist at Idaho National Laboratory </a:t>
            </a:r>
            <a:br>
              <a:rPr lang="en-US" sz="1800" b="0" dirty="0">
                <a:solidFill>
                  <a:srgbClr val="07519E"/>
                </a:solidFill>
              </a:rPr>
            </a:br>
            <a:endParaRPr lang="en-US" sz="1800" b="0" dirty="0">
              <a:solidFill>
                <a:srgbClr val="07519E"/>
              </a:solidFill>
            </a:endParaRPr>
          </a:p>
          <a:p>
            <a:r>
              <a:rPr lang="en-US" sz="1800" dirty="0">
                <a:solidFill>
                  <a:srgbClr val="07519E"/>
                </a:solidFill>
                <a:latin typeface="Arial"/>
              </a:rPr>
              <a:t>Authors: </a:t>
            </a:r>
            <a:r>
              <a:rPr lang="en-US" sz="1800" b="0" dirty="0">
                <a:solidFill>
                  <a:srgbClr val="07519E"/>
                </a:solidFill>
                <a:latin typeface="Arial"/>
              </a:rPr>
              <a:t>Karen D’Souza, Wen-Chi Cheng </a:t>
            </a:r>
            <a:br>
              <a:rPr lang="en-US" sz="1800" dirty="0">
                <a:solidFill>
                  <a:srgbClr val="07519E"/>
                </a:solidFill>
                <a:latin typeface="Arial"/>
              </a:rPr>
            </a:br>
            <a:r>
              <a:rPr lang="en-US" sz="1800" b="0" dirty="0">
                <a:solidFill>
                  <a:srgbClr val="07519E"/>
                </a:solidFill>
                <a:latin typeface="Arial"/>
              </a:rPr>
              <a:t>PSAM 18, </a:t>
            </a:r>
            <a:r>
              <a:rPr lang="en-US" sz="1800" b="0" dirty="0">
                <a:solidFill>
                  <a:srgbClr val="07519E"/>
                </a:solidFill>
              </a:rPr>
              <a:t>Pittsburgh, PA  </a:t>
            </a:r>
            <a:br>
              <a:rPr lang="en-US" sz="1800" b="0" dirty="0">
                <a:solidFill>
                  <a:srgbClr val="07519E"/>
                </a:solidFill>
              </a:rPr>
            </a:br>
            <a:r>
              <a:rPr lang="en-US" sz="1800" b="0" dirty="0">
                <a:solidFill>
                  <a:srgbClr val="07519E"/>
                </a:solidFill>
              </a:rPr>
              <a:t>July 23, 2026 </a:t>
            </a:r>
            <a:endParaRPr lang="en-US" sz="1800" b="0" dirty="0">
              <a:solidFill>
                <a:srgbClr val="07519E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5996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FFDF5-FE3D-C56C-5E7A-74B62CDDB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4832B-A192-8DC3-64E5-A72665A08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558602"/>
            <a:ext cx="10415648" cy="660147"/>
          </a:xfrm>
        </p:spPr>
        <p:txBody>
          <a:bodyPr/>
          <a:lstStyle/>
          <a:p>
            <a:r>
              <a:rPr lang="en-US" dirty="0"/>
              <a:t>II. How is the Confounding Analysis Calculated?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4F463AD-DDAA-0CC0-9375-329580F3A1E2}"/>
              </a:ext>
            </a:extLst>
          </p:cNvPr>
          <p:cNvSpPr txBox="1">
            <a:spLocks/>
          </p:cNvSpPr>
          <p:nvPr/>
        </p:nvSpPr>
        <p:spPr>
          <a:xfrm>
            <a:off x="803212" y="1342318"/>
            <a:ext cx="10943311" cy="2794653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 </a:t>
            </a:r>
            <a:endParaRPr lang="en-US" sz="1600" b="1" dirty="0">
              <a:solidFill>
                <a:srgbClr val="00B05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3D6151-E66F-EA4A-A64C-F1AC7CAE9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002C5B3-2BF6-9FED-0882-966AB76C1B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2325151"/>
              </p:ext>
            </p:extLst>
          </p:nvPr>
        </p:nvGraphicFramePr>
        <p:xfrm>
          <a:off x="803212" y="1139436"/>
          <a:ext cx="10538204" cy="1737360"/>
        </p:xfrm>
        <a:graphic>
          <a:graphicData uri="http://schemas.openxmlformats.org/drawingml/2006/table">
            <a:tbl>
              <a:tblPr/>
              <a:tblGrid>
                <a:gridCol w="3240151">
                  <a:extLst>
                    <a:ext uri="{9D8B030D-6E8A-4147-A177-3AD203B41FA5}">
                      <a16:colId xmlns:a16="http://schemas.microsoft.com/office/drawing/2014/main" val="2582771615"/>
                    </a:ext>
                  </a:extLst>
                </a:gridCol>
                <a:gridCol w="1985962">
                  <a:extLst>
                    <a:ext uri="{9D8B030D-6E8A-4147-A177-3AD203B41FA5}">
                      <a16:colId xmlns:a16="http://schemas.microsoft.com/office/drawing/2014/main" val="3482283014"/>
                    </a:ext>
                  </a:extLst>
                </a:gridCol>
                <a:gridCol w="1957388">
                  <a:extLst>
                    <a:ext uri="{9D8B030D-6E8A-4147-A177-3AD203B41FA5}">
                      <a16:colId xmlns:a16="http://schemas.microsoft.com/office/drawing/2014/main" val="1654805489"/>
                    </a:ext>
                  </a:extLst>
                </a:gridCol>
                <a:gridCol w="3354703">
                  <a:extLst>
                    <a:ext uri="{9D8B030D-6E8A-4147-A177-3AD203B41FA5}">
                      <a16:colId xmlns:a16="http://schemas.microsoft.com/office/drawing/2014/main" val="1884169441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>
                          <a:solidFill>
                            <a:srgbClr val="07519E"/>
                          </a:solidFill>
                        </a:rPr>
                        <a:t>Harsh Operating Conditions</a:t>
                      </a:r>
                      <a:endParaRPr lang="en-US" sz="1800" dirty="0">
                        <a:solidFill>
                          <a:srgbClr val="07519E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b="1" dirty="0">
                          <a:solidFill>
                            <a:srgbClr val="07519E"/>
                          </a:solidFill>
                        </a:rPr>
                        <a:t>System Failure</a:t>
                      </a:r>
                      <a:endParaRPr lang="en-US" sz="1800" dirty="0">
                        <a:solidFill>
                          <a:srgbClr val="07519E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b="1" dirty="0">
                          <a:solidFill>
                            <a:srgbClr val="07519E"/>
                          </a:solidFill>
                        </a:rPr>
                        <a:t>Pump Failure</a:t>
                      </a:r>
                      <a:endParaRPr lang="en-US" sz="1800" dirty="0">
                        <a:solidFill>
                          <a:srgbClr val="07519E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800" b="1" dirty="0">
                          <a:solidFill>
                            <a:srgbClr val="07519E"/>
                          </a:solidFill>
                        </a:rPr>
                        <a:t>Total # Observations Dataset</a:t>
                      </a:r>
                      <a:endParaRPr lang="en-US" sz="1800" dirty="0">
                        <a:solidFill>
                          <a:srgbClr val="07519E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3135987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Yes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924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1,275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3,397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262054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179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6,603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2773259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Total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1,084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1,454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10,000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2745743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A8D2BB2C-09AB-0086-0318-9FE6917AFD9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9665369"/>
                  </p:ext>
                </p:extLst>
              </p:nvPr>
            </p:nvGraphicFramePr>
            <p:xfrm>
              <a:off x="803212" y="3070549"/>
              <a:ext cx="10538203" cy="3029332"/>
            </p:xfrm>
            <a:graphic>
              <a:graphicData uri="http://schemas.openxmlformats.org/drawingml/2006/table">
                <a:tbl>
                  <a:tblPr/>
                  <a:tblGrid>
                    <a:gridCol w="3217662">
                      <a:extLst>
                        <a:ext uri="{9D8B030D-6E8A-4147-A177-3AD203B41FA5}">
                          <a16:colId xmlns:a16="http://schemas.microsoft.com/office/drawing/2014/main" val="4168250673"/>
                        </a:ext>
                      </a:extLst>
                    </a:gridCol>
                    <a:gridCol w="3971627">
                      <a:extLst>
                        <a:ext uri="{9D8B030D-6E8A-4147-A177-3AD203B41FA5}">
                          <a16:colId xmlns:a16="http://schemas.microsoft.com/office/drawing/2014/main" val="84434623"/>
                        </a:ext>
                      </a:extLst>
                    </a:gridCol>
                    <a:gridCol w="1986680">
                      <a:extLst>
                        <a:ext uri="{9D8B030D-6E8A-4147-A177-3AD203B41FA5}">
                          <a16:colId xmlns:a16="http://schemas.microsoft.com/office/drawing/2014/main" val="1799071156"/>
                        </a:ext>
                      </a:extLst>
                    </a:gridCol>
                    <a:gridCol w="1362234">
                      <a:extLst>
                        <a:ext uri="{9D8B030D-6E8A-4147-A177-3AD203B41FA5}">
                          <a16:colId xmlns:a16="http://schemas.microsoft.com/office/drawing/2014/main" val="1858049983"/>
                        </a:ext>
                      </a:extLst>
                    </a:gridCol>
                  </a:tblGrid>
                  <a:tr h="650244"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US" sz="1700" b="1" dirty="0">
                              <a:solidFill>
                                <a:srgbClr val="07519E"/>
                              </a:solidFill>
                            </a:rPr>
                            <a:t>Quantity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700" b="1" dirty="0">
                              <a:solidFill>
                                <a:srgbClr val="07519E"/>
                              </a:solidFill>
                            </a:rPr>
                            <a:t>Formula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700" b="1" dirty="0">
                              <a:solidFill>
                                <a:srgbClr val="07519E"/>
                              </a:solidFill>
                            </a:rPr>
                            <a:t>Calculation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700" b="1" dirty="0">
                              <a:solidFill>
                                <a:srgbClr val="07519E"/>
                              </a:solidFill>
                            </a:rPr>
                            <a:t>Value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2937888"/>
                      </a:ext>
                    </a:extLst>
                  </a:tr>
                  <a:tr h="455321"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US" sz="1700" b="0" dirty="0">
                              <a:solidFill>
                                <a:schemeClr val="tx1"/>
                              </a:solidFill>
                            </a:rPr>
                            <a:t>P(System Failure | Harsh)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b="0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#</m:t>
                                    </m:r>
                                    <m:d>
                                      <m:dPr>
                                        <m:ctrlPr>
                                          <a:rPr lang="en-US" sz="1600" b="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System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Failure</m:t>
                                        </m:r>
                                        <m:r>
                                          <a:rPr lang="en-US" sz="1600" b="0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∩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Harsh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en-US" sz="1600" b="0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#</m:t>
                                    </m:r>
                                    <m:d>
                                      <m:dPr>
                                        <m:ctrlPr>
                                          <a:rPr lang="en-US" sz="1600" b="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Harsh</m:t>
                                        </m:r>
                                      </m:e>
                                    </m:d>
                                  </m:den>
                                </m:f>
                              </m:oMath>
                            </m:oMathPara>
                          </a14:m>
                          <a:endParaRPr lang="en-US" sz="17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buNone/>
                          </a:pPr>
                          <a:r>
                            <a:rPr lang="en-US" sz="1700" dirty="0">
                              <a:solidFill>
                                <a:schemeClr val="tx1"/>
                              </a:solidFill>
                            </a:rPr>
                            <a:t>924 / 3,397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buNone/>
                          </a:pPr>
                          <a:r>
                            <a:rPr lang="en-US" sz="1700" b="1" dirty="0">
                              <a:solidFill>
                                <a:schemeClr val="tx1"/>
                              </a:solidFill>
                            </a:rPr>
                            <a:t>0.2720</a:t>
                          </a:r>
                          <a:endParaRPr lang="en-US" sz="17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55044526"/>
                      </a:ext>
                    </a:extLst>
                  </a:tr>
                  <a:tr h="455321"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US" sz="1700" b="0" dirty="0">
                              <a:solidFill>
                                <a:schemeClr val="tx1"/>
                              </a:solidFill>
                            </a:rPr>
                            <a:t>P(Pump Failure | Harsh)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b="0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#</m:t>
                                    </m:r>
                                    <m:d>
                                      <m:dPr>
                                        <m:ctrlPr>
                                          <a:rPr lang="en-US" sz="1600" b="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Pump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Failure</m:t>
                                        </m:r>
                                        <m:r>
                                          <a:rPr lang="en-US" sz="1600" b="0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∩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Harsh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en-US" sz="1600" b="0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#</m:t>
                                    </m:r>
                                    <m:d>
                                      <m:dPr>
                                        <m:ctrlPr>
                                          <a:rPr lang="en-US" sz="1600" b="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Harsh</m:t>
                                        </m:r>
                                      </m:e>
                                    </m:d>
                                  </m:den>
                                </m:f>
                              </m:oMath>
                            </m:oMathPara>
                          </a14:m>
                          <a:endParaRPr lang="en-US" sz="17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buNone/>
                          </a:pPr>
                          <a:r>
                            <a:rPr lang="en-US" sz="1700" dirty="0">
                              <a:solidFill>
                                <a:schemeClr val="tx1"/>
                              </a:solidFill>
                            </a:rPr>
                            <a:t>1,275 / 3,397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buNone/>
                          </a:pPr>
                          <a:r>
                            <a:rPr lang="en-US" sz="1700" b="1" dirty="0">
                              <a:solidFill>
                                <a:schemeClr val="tx1"/>
                              </a:solidFill>
                            </a:rPr>
                            <a:t>0.3753</a:t>
                          </a:r>
                          <a:endParaRPr lang="en-US" sz="17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74373962"/>
                      </a:ext>
                    </a:extLst>
                  </a:tr>
                  <a:tr h="459422"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US" sz="1700" b="0" dirty="0">
                              <a:solidFill>
                                <a:schemeClr val="tx1"/>
                              </a:solidFill>
                            </a:rPr>
                            <a:t>P(System Failure | No Harsh)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b="0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#</m:t>
                                    </m:r>
                                    <m:d>
                                      <m:dPr>
                                        <m:ctrlPr>
                                          <a:rPr lang="en-US" sz="1600" b="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System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Failure</m:t>
                                        </m:r>
                                        <m:r>
                                          <a:rPr lang="en-US" sz="1600" b="0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∩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No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Harsh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en-US" sz="1600" b="0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#</m:t>
                                    </m:r>
                                    <m:d>
                                      <m:dPr>
                                        <m:ctrlPr>
                                          <a:rPr lang="en-US" sz="1600" b="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No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Harsh</m:t>
                                        </m:r>
                                      </m:e>
                                    </m:d>
                                  </m:den>
                                </m:f>
                              </m:oMath>
                            </m:oMathPara>
                          </a14:m>
                          <a:endParaRPr lang="en-US" sz="17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buNone/>
                          </a:pPr>
                          <a:r>
                            <a:rPr lang="en-US" sz="1700" dirty="0">
                              <a:solidFill>
                                <a:schemeClr val="tx1"/>
                              </a:solidFill>
                            </a:rPr>
                            <a:t>124 / 6,603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buNone/>
                          </a:pPr>
                          <a:r>
                            <a:rPr lang="en-US" sz="1700" b="1" dirty="0">
                              <a:solidFill>
                                <a:schemeClr val="tx1"/>
                              </a:solidFill>
                            </a:rPr>
                            <a:t>0.0188</a:t>
                          </a:r>
                          <a:endParaRPr lang="en-US" sz="17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13907568"/>
                      </a:ext>
                    </a:extLst>
                  </a:tr>
                  <a:tr h="459422"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US" sz="1700" b="0" dirty="0">
                              <a:solidFill>
                                <a:schemeClr val="tx1"/>
                              </a:solidFill>
                            </a:rPr>
                            <a:t>P(Pump Failure | No Harsh)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6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b="0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#</m:t>
                                    </m:r>
                                    <m:d>
                                      <m:dPr>
                                        <m:ctrlPr>
                                          <a:rPr lang="en-US" sz="1600" b="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System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Failure</m:t>
                                        </m:r>
                                        <m:r>
                                          <a:rPr lang="en-US" sz="1600" b="0" i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∩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No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Harsh</m:t>
                                        </m:r>
                                        <m:r>
                                          <m:rPr>
                                            <m:nor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</m:e>
                                    </m:d>
                                  </m:num>
                                  <m:den>
                                    <m:r>
                                      <a:rPr lang="en-US" sz="1600" b="0" i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#</m:t>
                                    </m:r>
                                    <m:d>
                                      <m:dPr>
                                        <m:ctrlPr>
                                          <a:rPr lang="en-US" sz="1600" b="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No</m:t>
                                        </m:r>
                                        <m: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sz="1600" b="0" i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Harsh</m:t>
                                        </m:r>
                                      </m:e>
                                    </m:d>
                                  </m:den>
                                </m:f>
                              </m:oMath>
                            </m:oMathPara>
                          </a14:m>
                          <a:endParaRPr lang="en-US" sz="17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buNone/>
                          </a:pPr>
                          <a:r>
                            <a:rPr lang="en-US" sz="1700" dirty="0">
                              <a:solidFill>
                                <a:schemeClr val="tx1"/>
                              </a:solidFill>
                            </a:rPr>
                            <a:t>179 / 6,603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buNone/>
                          </a:pPr>
                          <a:r>
                            <a:rPr lang="en-US" sz="1700" b="1" dirty="0">
                              <a:solidFill>
                                <a:schemeClr val="tx1"/>
                              </a:solidFill>
                            </a:rPr>
                            <a:t>0.0271</a:t>
                          </a:r>
                          <a:endParaRPr lang="en-US" sz="17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5645995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A8D2BB2C-09AB-0086-0318-9FE6917AFD9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869665369"/>
                  </p:ext>
                </p:extLst>
              </p:nvPr>
            </p:nvGraphicFramePr>
            <p:xfrm>
              <a:off x="803212" y="3070549"/>
              <a:ext cx="10538203" cy="3029332"/>
            </p:xfrm>
            <a:graphic>
              <a:graphicData uri="http://schemas.openxmlformats.org/drawingml/2006/table">
                <a:tbl>
                  <a:tblPr/>
                  <a:tblGrid>
                    <a:gridCol w="3217662">
                      <a:extLst>
                        <a:ext uri="{9D8B030D-6E8A-4147-A177-3AD203B41FA5}">
                          <a16:colId xmlns:a16="http://schemas.microsoft.com/office/drawing/2014/main" val="4168250673"/>
                        </a:ext>
                      </a:extLst>
                    </a:gridCol>
                    <a:gridCol w="3971627">
                      <a:extLst>
                        <a:ext uri="{9D8B030D-6E8A-4147-A177-3AD203B41FA5}">
                          <a16:colId xmlns:a16="http://schemas.microsoft.com/office/drawing/2014/main" val="84434623"/>
                        </a:ext>
                      </a:extLst>
                    </a:gridCol>
                    <a:gridCol w="1986680">
                      <a:extLst>
                        <a:ext uri="{9D8B030D-6E8A-4147-A177-3AD203B41FA5}">
                          <a16:colId xmlns:a16="http://schemas.microsoft.com/office/drawing/2014/main" val="1799071156"/>
                        </a:ext>
                      </a:extLst>
                    </a:gridCol>
                    <a:gridCol w="1362234">
                      <a:extLst>
                        <a:ext uri="{9D8B030D-6E8A-4147-A177-3AD203B41FA5}">
                          <a16:colId xmlns:a16="http://schemas.microsoft.com/office/drawing/2014/main" val="1858049983"/>
                        </a:ext>
                      </a:extLst>
                    </a:gridCol>
                  </a:tblGrid>
                  <a:tr h="650244"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US" sz="1700" b="1" dirty="0">
                              <a:solidFill>
                                <a:srgbClr val="07519E"/>
                              </a:solidFill>
                            </a:rPr>
                            <a:t>Quantity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700" b="1" dirty="0">
                              <a:solidFill>
                                <a:srgbClr val="07519E"/>
                              </a:solidFill>
                            </a:rPr>
                            <a:t>Formula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700" b="1" dirty="0">
                              <a:solidFill>
                                <a:srgbClr val="07519E"/>
                              </a:solidFill>
                            </a:rPr>
                            <a:t>Calculation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buNone/>
                          </a:pPr>
                          <a:r>
                            <a:rPr lang="en-US" sz="1700" b="1" dirty="0">
                              <a:solidFill>
                                <a:srgbClr val="07519E"/>
                              </a:solidFill>
                            </a:rPr>
                            <a:t>Value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2937888"/>
                      </a:ext>
                    </a:extLst>
                  </a:tr>
                  <a:tr h="594772"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US" sz="1700" b="0" dirty="0">
                              <a:solidFill>
                                <a:schemeClr val="tx1"/>
                              </a:solidFill>
                            </a:rPr>
                            <a:t>P(System Failure | Harsh)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 l="-81135" t="-110204" r="-84663" b="-3010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buNone/>
                          </a:pPr>
                          <a:r>
                            <a:rPr lang="en-US" sz="1700" dirty="0">
                              <a:solidFill>
                                <a:schemeClr val="tx1"/>
                              </a:solidFill>
                            </a:rPr>
                            <a:t>924 / 3,397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buNone/>
                          </a:pPr>
                          <a:r>
                            <a:rPr lang="en-US" sz="1700" b="1" dirty="0">
                              <a:solidFill>
                                <a:schemeClr val="tx1"/>
                              </a:solidFill>
                            </a:rPr>
                            <a:t>0.2720</a:t>
                          </a:r>
                          <a:endParaRPr lang="en-US" sz="17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>
                          <a:noFill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55044526"/>
                      </a:ext>
                    </a:extLst>
                  </a:tr>
                  <a:tr h="594772"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US" sz="1700" b="0" dirty="0">
                              <a:solidFill>
                                <a:schemeClr val="tx1"/>
                              </a:solidFill>
                            </a:rPr>
                            <a:t>P(Pump Failure | Harsh)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 l="-81135" t="-212371" r="-84663" b="-20412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buNone/>
                          </a:pPr>
                          <a:r>
                            <a:rPr lang="en-US" sz="1700" dirty="0">
                              <a:solidFill>
                                <a:schemeClr val="tx1"/>
                              </a:solidFill>
                            </a:rPr>
                            <a:t>1,275 / 3,397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buNone/>
                          </a:pPr>
                          <a:r>
                            <a:rPr lang="en-US" sz="1700" b="1" dirty="0">
                              <a:solidFill>
                                <a:schemeClr val="tx1"/>
                              </a:solidFill>
                            </a:rPr>
                            <a:t>0.3753</a:t>
                          </a:r>
                          <a:endParaRPr lang="en-US" sz="17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74373962"/>
                      </a:ext>
                    </a:extLst>
                  </a:tr>
                  <a:tr h="594772"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US" sz="1700" b="0" dirty="0">
                              <a:solidFill>
                                <a:schemeClr val="tx1"/>
                              </a:solidFill>
                            </a:rPr>
                            <a:t>P(System Failure | No Harsh)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blipFill>
                          <a:blip r:embed="rId3"/>
                          <a:stretch>
                            <a:fillRect l="-81135" t="-309184" r="-84663" b="-1020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buNone/>
                          </a:pPr>
                          <a:r>
                            <a:rPr lang="en-US" sz="1700" dirty="0">
                              <a:solidFill>
                                <a:schemeClr val="tx1"/>
                              </a:solidFill>
                            </a:rPr>
                            <a:t>124 / 6,603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buNone/>
                          </a:pPr>
                          <a:r>
                            <a:rPr lang="en-US" sz="1700" b="1" dirty="0">
                              <a:solidFill>
                                <a:schemeClr val="tx1"/>
                              </a:solidFill>
                            </a:rPr>
                            <a:t>0.0188</a:t>
                          </a:r>
                          <a:endParaRPr lang="en-US" sz="17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>
                          <a:noFill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13907568"/>
                      </a:ext>
                    </a:extLst>
                  </a:tr>
                  <a:tr h="594772">
                    <a:tc>
                      <a:txBody>
                        <a:bodyPr/>
                        <a:lstStyle/>
                        <a:p>
                          <a:pPr>
                            <a:buNone/>
                          </a:pPr>
                          <a:r>
                            <a:rPr lang="en-US" sz="1700" b="0" dirty="0">
                              <a:solidFill>
                                <a:schemeClr val="tx1"/>
                              </a:solidFill>
                            </a:rPr>
                            <a:t>P(Pump Failure | No Harsh)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81135" t="-409184" r="-84663" b="-20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buNone/>
                          </a:pPr>
                          <a:r>
                            <a:rPr lang="en-US" sz="1700" dirty="0">
                              <a:solidFill>
                                <a:schemeClr val="tx1"/>
                              </a:solidFill>
                            </a:rPr>
                            <a:t>179 / 6,603</a:t>
                          </a: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r">
                            <a:buNone/>
                          </a:pPr>
                          <a:r>
                            <a:rPr lang="en-US" sz="1700" b="1" dirty="0">
                              <a:solidFill>
                                <a:schemeClr val="tx1"/>
                              </a:solidFill>
                            </a:rPr>
                            <a:t>0.0271</a:t>
                          </a:r>
                          <a:endParaRPr lang="en-US" sz="17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87027" marR="87027" marT="43513" marB="43513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>
                          <a:noFill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5645995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20710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87BB9-F5DF-E077-DC00-E87DD9904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8A748-5091-D092-96C5-9F0DA1945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and Results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B555C99-675A-8333-6635-4BE2DD81F7A5}"/>
              </a:ext>
            </a:extLst>
          </p:cNvPr>
          <p:cNvSpPr txBox="1">
            <a:spLocks/>
          </p:cNvSpPr>
          <p:nvPr/>
        </p:nvSpPr>
        <p:spPr>
          <a:xfrm>
            <a:off x="803212" y="1342318"/>
            <a:ext cx="10943311" cy="2794653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 </a:t>
            </a:r>
            <a:endParaRPr lang="en-US" sz="1600" b="1" dirty="0">
              <a:solidFill>
                <a:srgbClr val="00B05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27E1CB-6071-A89E-2711-783BD9FE0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695D9D0-06B7-C033-4CF9-BF8CCC7A65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674413"/>
              </p:ext>
            </p:extLst>
          </p:nvPr>
        </p:nvGraphicFramePr>
        <p:xfrm>
          <a:off x="3793684" y="1383710"/>
          <a:ext cx="6911829" cy="85153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153368">
                  <a:extLst>
                    <a:ext uri="{9D8B030D-6E8A-4147-A177-3AD203B41FA5}">
                      <a16:colId xmlns:a16="http://schemas.microsoft.com/office/drawing/2014/main" val="521039927"/>
                    </a:ext>
                  </a:extLst>
                </a:gridCol>
                <a:gridCol w="1758461">
                  <a:extLst>
                    <a:ext uri="{9D8B030D-6E8A-4147-A177-3AD203B41FA5}">
                      <a16:colId xmlns:a16="http://schemas.microsoft.com/office/drawing/2014/main" val="3323605349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Quantity</a:t>
                      </a: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Value</a:t>
                      </a: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66389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P(System Failure | Pump Failure)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0.4195 ~ </a:t>
                      </a:r>
                      <a:r>
                        <a:rPr lang="en-GB" sz="1800" b="1" u="none" strike="noStrike" dirty="0">
                          <a:effectLst/>
                        </a:rPr>
                        <a:t>42%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424753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P(System Failure | No Pump Failure)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0.0513 ~   5%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4155346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44E3FE4-F352-7095-4004-2B934584A0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646601"/>
              </p:ext>
            </p:extLst>
          </p:nvPr>
        </p:nvGraphicFramePr>
        <p:xfrm>
          <a:off x="3793684" y="3147647"/>
          <a:ext cx="7912100" cy="85153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7900">
                  <a:extLst>
                    <a:ext uri="{9D8B030D-6E8A-4147-A177-3AD203B41FA5}">
                      <a16:colId xmlns:a16="http://schemas.microsoft.com/office/drawing/2014/main" val="2230459278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160530592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3680107757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Quantity</a:t>
                      </a: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Harsh Conditions</a:t>
                      </a: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No Harsh Conditions</a:t>
                      </a: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70119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P(System Failure)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0.2720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0.0188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13996906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P(Pump Failure)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0.3753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0.0271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349634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7DB6091-070C-C72E-D84D-A0D63FE2AA5C}"/>
              </a:ext>
            </a:extLst>
          </p:cNvPr>
          <p:cNvSpPr txBox="1"/>
          <p:nvPr/>
        </p:nvSpPr>
        <p:spPr>
          <a:xfrm>
            <a:off x="2609951" y="1610743"/>
            <a:ext cx="9084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      I</a:t>
            </a:r>
            <a:endParaRPr lang="en-US" dirty="0">
              <a:solidFill>
                <a:srgbClr val="00B050"/>
              </a:solidFill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A72E0F-458B-B4B9-8722-D462021C5E17}"/>
              </a:ext>
            </a:extLst>
          </p:cNvPr>
          <p:cNvSpPr txBox="1"/>
          <p:nvPr/>
        </p:nvSpPr>
        <p:spPr>
          <a:xfrm>
            <a:off x="803212" y="2763183"/>
            <a:ext cx="10274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Confounding Analysis: </a:t>
            </a:r>
            <a:r>
              <a:rPr lang="en-US" i="1" dirty="0"/>
              <a:t>where Confounder = Harsh Operating Conditions </a:t>
            </a:r>
            <a:endParaRPr lang="en-US" i="1" dirty="0"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951C2E-BDE6-AB02-2978-6A2D6E8CEE97}"/>
              </a:ext>
            </a:extLst>
          </p:cNvPr>
          <p:cNvSpPr txBox="1"/>
          <p:nvPr/>
        </p:nvSpPr>
        <p:spPr>
          <a:xfrm>
            <a:off x="871204" y="1001620"/>
            <a:ext cx="11564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Observational Probabilities: </a:t>
            </a:r>
            <a:r>
              <a:rPr lang="en-US" i="1" dirty="0"/>
              <a:t>system failure occurs in approx. </a:t>
            </a:r>
            <a:r>
              <a:rPr lang="en-US" b="1" i="1" dirty="0"/>
              <a:t>42%</a:t>
            </a:r>
            <a:r>
              <a:rPr lang="en-US" i="1" dirty="0"/>
              <a:t> of observations involving pump failure </a:t>
            </a:r>
            <a:endParaRPr lang="en-US" dirty="0">
              <a:solidFill>
                <a:srgbClr val="00B050"/>
              </a:solidFill>
              <a:effectLst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BB9F24D-E0C3-64A6-E26D-3208FDD32089}"/>
              </a:ext>
            </a:extLst>
          </p:cNvPr>
          <p:cNvCxnSpPr>
            <a:cxnSpLocks/>
          </p:cNvCxnSpPr>
          <p:nvPr/>
        </p:nvCxnSpPr>
        <p:spPr>
          <a:xfrm>
            <a:off x="3232920" y="1813731"/>
            <a:ext cx="285864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4631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63DE1-EE96-E3DC-DCF0-EC10733BD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D49D4-105C-F977-3138-0B4D3D700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558602"/>
            <a:ext cx="10415648" cy="660147"/>
          </a:xfrm>
        </p:spPr>
        <p:txBody>
          <a:bodyPr/>
          <a:lstStyle/>
          <a:p>
            <a:r>
              <a:rPr lang="en-US" dirty="0"/>
              <a:t>III. How is the Causal Intervention Probability Calculated?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2F8F425-0BEE-151C-E7AC-AAEF762BB639}"/>
              </a:ext>
            </a:extLst>
          </p:cNvPr>
          <p:cNvSpPr txBox="1">
            <a:spLocks/>
          </p:cNvSpPr>
          <p:nvPr/>
        </p:nvSpPr>
        <p:spPr>
          <a:xfrm>
            <a:off x="803212" y="1342318"/>
            <a:ext cx="10943311" cy="2794653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 </a:t>
            </a:r>
            <a:endParaRPr lang="en-US" sz="1600" b="1" dirty="0">
              <a:solidFill>
                <a:srgbClr val="00B05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8DCCA59-C12A-8253-0A96-AE2763EF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159261-C17C-C7D3-86AC-80C174C5A20E}"/>
                  </a:ext>
                </a:extLst>
              </p:cNvPr>
              <p:cNvSpPr txBox="1"/>
              <p:nvPr/>
            </p:nvSpPr>
            <p:spPr>
              <a:xfrm>
                <a:off x="853187" y="1056568"/>
                <a:ext cx="10585576" cy="54453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US" b="1" dirty="0">
                    <a:solidFill>
                      <a:srgbClr val="07519E"/>
                    </a:solidFill>
                  </a:rPr>
                  <a:t>Step 1. Train the Logistic Regression Model</a:t>
                </a:r>
              </a:p>
              <a:p>
                <a:pPr>
                  <a:buNone/>
                </a:pPr>
                <a:r>
                  <a:rPr lang="en-US" dirty="0"/>
                  <a:t>The model estimates the probability of system failure using the treatment variable and confounders: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𝑆𝑦𝑠𝑡𝑒𝑚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𝐹𝑎𝑖𝑙𝑢𝑟𝑒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=1|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>
                          <a:latin typeface="Cambria Math" panose="02040503050406030204" pitchFamily="18" charset="0"/>
                        </a:rPr>
                        <m:t>𝜎</m:t>
                      </m:r>
                      <m:d>
                        <m:dPr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𝑂</m:t>
                          </m:r>
                        </m:e>
                      </m:d>
                    </m:oMath>
                  </m:oMathPara>
                </a14:m>
                <a:endParaRPr lang="en-US" b="0" dirty="0"/>
              </a:p>
              <a:p>
                <a:pPr algn="r">
                  <a:buNone/>
                </a:pPr>
                <a:r>
                  <a:rPr lang="en-US" sz="1200" dirty="0"/>
                  <a:t>where</a:t>
                </a:r>
              </a:p>
              <a:p>
                <a:pPr lvl="0" algn="r"/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sz="1200" dirty="0"/>
                  <a:t>= Pump Failure </a:t>
                </a:r>
              </a:p>
              <a:p>
                <a:pPr lvl="0" algn="r"/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sz="1200" dirty="0"/>
                  <a:t>= Harsh Operating Conditions </a:t>
                </a:r>
              </a:p>
              <a:p>
                <a:pPr lvl="0" algn="r"/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sz="1200" dirty="0"/>
                  <a:t>= Maintenance Quality </a:t>
                </a:r>
              </a:p>
              <a:p>
                <a:pPr lvl="0" algn="r"/>
                <a14:m>
                  <m:oMath xmlns:m="http://schemas.openxmlformats.org/officeDocument/2006/math">
                    <m:r>
                      <a:rPr lang="en-US" sz="12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sz="1200" dirty="0"/>
                  <a:t>= Operator Success</a:t>
                </a:r>
              </a:p>
              <a:p>
                <a:pPr marL="342900" lvl="0" indent="-34290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r>
                  <a:rPr lang="en-US" b="1" dirty="0">
                    <a:solidFill>
                      <a:srgbClr val="07519E"/>
                    </a:solidFill>
                  </a:rPr>
                  <a:t>Step 2. Simulate the Intervention </a:t>
                </a:r>
                <a:endParaRPr lang="en-US" b="1" dirty="0"/>
              </a:p>
              <a:p>
                <a:r>
                  <a:rPr lang="en-US" dirty="0"/>
                  <a:t>For </a:t>
                </a:r>
                <a:r>
                  <a:rPr lang="en-US" b="1" dirty="0"/>
                  <a:t>10,000 observations</a:t>
                </a:r>
                <a:r>
                  <a:rPr lang="en-US" dirty="0"/>
                  <a:t>, set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, while leaving the confounders unchanged</a:t>
                </a:r>
                <a:br>
                  <a:rPr lang="en-US" dirty="0"/>
                </a:br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endChr m:val="|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𝑆𝑦𝑠𝑡𝑒𝑚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𝐹𝑎𝑖𝑙𝑢𝑟𝑒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=1 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𝐻𝑖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𝑂𝑖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)</m:t>
                      </m:r>
                    </m:oMath>
                  </m:oMathPara>
                </a14:m>
                <a:endParaRPr lang="en-US" b="0" dirty="0"/>
              </a:p>
              <a:p>
                <a:pPr lvl="0"/>
                <a:endParaRPr lang="en-US" dirty="0"/>
              </a:p>
              <a:p>
                <a:r>
                  <a:rPr lang="en-US" b="1" dirty="0">
                    <a:solidFill>
                      <a:srgbClr val="07519E"/>
                    </a:solidFill>
                  </a:rPr>
                  <a:t>Step 3. Average the Predicted Probabilities  </a:t>
                </a:r>
              </a:p>
              <a:p>
                <a:pPr/>
                <a:r>
                  <a:rPr lang="en-US" dirty="0"/>
                  <a:t>The intervention probability is obtained by averaging all predicted probabilities:</a:t>
                </a:r>
                <a:br>
                  <a:rPr lang="en-US" dirty="0"/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i="0"/>
                            <m:t>System</m:t>
                          </m:r>
                          <m:r>
                            <m:rPr>
                              <m:nor/>
                            </m:rPr>
                            <a:rPr lang="en-US" i="0"/>
                            <m:t> </m:t>
                          </m:r>
                          <m:r>
                            <m:rPr>
                              <m:nor/>
                            </m:rPr>
                            <a:rPr lang="en-US" i="0"/>
                            <m:t>Failure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∣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𝑑𝑜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i="0"/>
                                <m:t>Pump</m:t>
                              </m:r>
                              <m:r>
                                <m:rPr>
                                  <m:nor/>
                                </m:rPr>
                                <a:rPr lang="en-US" i="0"/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i="0"/>
                                <m:t>Failure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</m:d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10000</m:t>
                          </m:r>
                        </m:den>
                      </m:f>
                      <m:nary>
                        <m:naryPr>
                          <m:chr m:val="∑"/>
                          <m:grow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>
                              <a:latin typeface="Cambria Math" panose="02040503050406030204" pitchFamily="18" charset="0"/>
                            </a:rPr>
                            <m:t>10000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>
                          <a:latin typeface="Cambria Math" panose="02040503050406030204" pitchFamily="18" charset="0"/>
                        </a:rPr>
                        <m:t>=0.2123</m:t>
                      </m:r>
                    </m:oMath>
                  </m:oMathPara>
                </a14:m>
                <a:endParaRPr lang="en-US" b="0" dirty="0"/>
              </a:p>
              <a:p>
                <a:r>
                  <a:rPr lang="en-US" b="1" dirty="0"/>
                  <a:t>Repeat for X = 0</a:t>
                </a:r>
              </a:p>
              <a:p>
                <a:pPr lvl="0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i="0"/>
                          <m:t>System</m:t>
                        </m:r>
                        <m:r>
                          <m:rPr>
                            <m:nor/>
                          </m:rPr>
                          <a:rPr lang="en-US" i="0"/>
                          <m:t> </m:t>
                        </m:r>
                        <m:r>
                          <m:rPr>
                            <m:nor/>
                          </m:rPr>
                          <a:rPr lang="en-US" i="0"/>
                          <m:t>Failure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∣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𝑑𝑜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i="0"/>
                              <m:t>Pump</m:t>
                            </m:r>
                            <m:r>
                              <m:rPr>
                                <m:nor/>
                              </m:rPr>
                              <a:rPr lang="en-US" i="0"/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i="0"/>
                              <m:t>Failure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0 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= 0.0637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C159261-C17C-C7D3-86AC-80C174C5A2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187" y="1056568"/>
                <a:ext cx="10585576" cy="5445337"/>
              </a:xfrm>
              <a:prstGeom prst="rect">
                <a:avLst/>
              </a:prstGeom>
              <a:blipFill>
                <a:blip r:embed="rId3"/>
                <a:stretch>
                  <a:fillRect l="-480" t="-465" r="-360" b="-1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6C5E6A28-4B8A-2314-EFED-13B5D5A40938}"/>
              </a:ext>
            </a:extLst>
          </p:cNvPr>
          <p:cNvSpPr txBox="1"/>
          <p:nvPr/>
        </p:nvSpPr>
        <p:spPr>
          <a:xfrm>
            <a:off x="9207358" y="4109409"/>
            <a:ext cx="2844538" cy="2031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A </a:t>
            </a:r>
            <a:r>
              <a:rPr lang="en-US" b="1" dirty="0"/>
              <a:t>causal effect</a:t>
            </a:r>
            <a:r>
              <a:rPr lang="en-US" dirty="0"/>
              <a:t> is the change in an outcome that would occur because an intervention changes a particular variable, while other relevant conditions are held comparable.</a:t>
            </a:r>
          </a:p>
        </p:txBody>
      </p:sp>
    </p:spTree>
    <p:extLst>
      <p:ext uri="{BB962C8B-B14F-4D97-AF65-F5344CB8AC3E}">
        <p14:creationId xmlns:p14="http://schemas.microsoft.com/office/powerpoint/2010/main" val="1859700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23214-4A15-BC04-2A3C-8B8060E4A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6B73E-CBF0-B5AF-AB34-CD99A6D70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and Results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614EE0C-77C5-128E-2D2D-A719F81B174A}"/>
              </a:ext>
            </a:extLst>
          </p:cNvPr>
          <p:cNvSpPr txBox="1">
            <a:spLocks/>
          </p:cNvSpPr>
          <p:nvPr/>
        </p:nvSpPr>
        <p:spPr>
          <a:xfrm>
            <a:off x="803212" y="1342318"/>
            <a:ext cx="10943311" cy="2794653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 </a:t>
            </a:r>
            <a:endParaRPr lang="en-US" sz="1600" b="1" dirty="0">
              <a:solidFill>
                <a:srgbClr val="00B05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50239C-AFDA-3DEF-95A6-28E66FA6D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13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2CFFA87-CEEC-BE28-076E-94E755602683}"/>
              </a:ext>
            </a:extLst>
          </p:cNvPr>
          <p:cNvGraphicFramePr>
            <a:graphicFrameLocks noGrp="1"/>
          </p:cNvGraphicFramePr>
          <p:nvPr/>
        </p:nvGraphicFramePr>
        <p:xfrm>
          <a:off x="3793684" y="1383710"/>
          <a:ext cx="6911829" cy="85153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153368">
                  <a:extLst>
                    <a:ext uri="{9D8B030D-6E8A-4147-A177-3AD203B41FA5}">
                      <a16:colId xmlns:a16="http://schemas.microsoft.com/office/drawing/2014/main" val="521039927"/>
                    </a:ext>
                  </a:extLst>
                </a:gridCol>
                <a:gridCol w="1758461">
                  <a:extLst>
                    <a:ext uri="{9D8B030D-6E8A-4147-A177-3AD203B41FA5}">
                      <a16:colId xmlns:a16="http://schemas.microsoft.com/office/drawing/2014/main" val="3323605349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Quantity</a:t>
                      </a: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Value</a:t>
                      </a: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66389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P(System Failure | Pump Failure)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0.4195 ~ </a:t>
                      </a:r>
                      <a:r>
                        <a:rPr lang="en-GB" sz="1800" b="1" u="none" strike="noStrike" dirty="0">
                          <a:effectLst/>
                        </a:rPr>
                        <a:t>42%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424753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P(System Failure | No Pump Failure)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0.0513 ~   5%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41553469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A9B1A41-EB69-2E62-AE07-F679B638D9E2}"/>
              </a:ext>
            </a:extLst>
          </p:cNvPr>
          <p:cNvGraphicFramePr>
            <a:graphicFrameLocks noGrp="1"/>
          </p:cNvGraphicFramePr>
          <p:nvPr/>
        </p:nvGraphicFramePr>
        <p:xfrm>
          <a:off x="3793684" y="3147647"/>
          <a:ext cx="7912100" cy="85153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47900">
                  <a:extLst>
                    <a:ext uri="{9D8B030D-6E8A-4147-A177-3AD203B41FA5}">
                      <a16:colId xmlns:a16="http://schemas.microsoft.com/office/drawing/2014/main" val="2230459278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2160530592"/>
                    </a:ext>
                  </a:extLst>
                </a:gridCol>
                <a:gridCol w="3251200">
                  <a:extLst>
                    <a:ext uri="{9D8B030D-6E8A-4147-A177-3AD203B41FA5}">
                      <a16:colId xmlns:a16="http://schemas.microsoft.com/office/drawing/2014/main" val="3680107757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Quantity</a:t>
                      </a: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Harsh Conditions</a:t>
                      </a: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No Harsh Conditions</a:t>
                      </a: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6701199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P(System Failure)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0.2720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0.0188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13996906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P(Pump Failure)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0.3753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0.0271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3496345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441F50F-2EFE-81A5-1977-FDD761C8BB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7525814"/>
              </p:ext>
            </p:extLst>
          </p:nvPr>
        </p:nvGraphicFramePr>
        <p:xfrm>
          <a:off x="3793684" y="4801619"/>
          <a:ext cx="7912100" cy="113538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913024">
                  <a:extLst>
                    <a:ext uri="{9D8B030D-6E8A-4147-A177-3AD203B41FA5}">
                      <a16:colId xmlns:a16="http://schemas.microsoft.com/office/drawing/2014/main" val="1004233887"/>
                    </a:ext>
                  </a:extLst>
                </a:gridCol>
                <a:gridCol w="1999076">
                  <a:extLst>
                    <a:ext uri="{9D8B030D-6E8A-4147-A177-3AD203B41FA5}">
                      <a16:colId xmlns:a16="http://schemas.microsoft.com/office/drawing/2014/main" val="1484510343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Quantity</a:t>
                      </a: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Value</a:t>
                      </a: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091178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P(System Failure | do(Pump Failure = 1)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0.2123 ~ </a:t>
                      </a:r>
                      <a:r>
                        <a:rPr lang="en-GB" sz="1800" b="1" u="none" strike="noStrike" dirty="0">
                          <a:effectLst/>
                        </a:rPr>
                        <a:t>21%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53769892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P(System Failure | do(Pump Failure = 0)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0.0637 ~   6%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65691204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Causal Effect </a:t>
                      </a:r>
                      <a:r>
                        <a:rPr lang="en-GB" sz="1800" u="none" strike="noStrike" dirty="0">
                          <a:effectLst/>
                        </a:rPr>
                        <a:t>= 0.2123 – 0.0637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0.1486 ~ 15%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149270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4777F59-1BF0-625D-2A87-D569FE309555}"/>
              </a:ext>
            </a:extLst>
          </p:cNvPr>
          <p:cNvSpPr txBox="1"/>
          <p:nvPr/>
        </p:nvSpPr>
        <p:spPr>
          <a:xfrm>
            <a:off x="2609951" y="1610743"/>
            <a:ext cx="9084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      I</a:t>
            </a:r>
            <a:endParaRPr lang="en-US" dirty="0">
              <a:solidFill>
                <a:srgbClr val="00B050"/>
              </a:solidFill>
              <a:effectLst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056781-1647-0348-506B-D77A0B9FAD79}"/>
              </a:ext>
            </a:extLst>
          </p:cNvPr>
          <p:cNvSpPr txBox="1"/>
          <p:nvPr/>
        </p:nvSpPr>
        <p:spPr>
          <a:xfrm>
            <a:off x="803211" y="4311930"/>
            <a:ext cx="113887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Causal Intervention Analysis: </a:t>
            </a:r>
            <a:r>
              <a:rPr lang="en-US" i="1" dirty="0"/>
              <a:t>reduces system failure estimate to approx. </a:t>
            </a:r>
            <a:r>
              <a:rPr lang="en-US" b="1" i="1" dirty="0"/>
              <a:t>21%</a:t>
            </a:r>
            <a:r>
              <a:rPr lang="en-US" i="1" dirty="0"/>
              <a:t> after accounting for confounding factors</a:t>
            </a:r>
            <a:endParaRPr lang="en-US" dirty="0">
              <a:solidFill>
                <a:srgbClr val="00B050"/>
              </a:solidFill>
              <a:effectLst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D5E427-6DA1-602F-9FE9-BC598FB805E6}"/>
              </a:ext>
            </a:extLst>
          </p:cNvPr>
          <p:cNvSpPr txBox="1"/>
          <p:nvPr/>
        </p:nvSpPr>
        <p:spPr>
          <a:xfrm>
            <a:off x="803212" y="2763183"/>
            <a:ext cx="102740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Confounding Analysis: </a:t>
            </a:r>
            <a:r>
              <a:rPr lang="en-US" i="1" dirty="0"/>
              <a:t>where Confounder = Harsh Operating Conditions </a:t>
            </a:r>
            <a:endParaRPr lang="en-US" i="1" dirty="0"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7AF0B6-FBD1-22B3-F0D3-B809B0679944}"/>
              </a:ext>
            </a:extLst>
          </p:cNvPr>
          <p:cNvSpPr txBox="1"/>
          <p:nvPr/>
        </p:nvSpPr>
        <p:spPr>
          <a:xfrm>
            <a:off x="871204" y="1001620"/>
            <a:ext cx="11564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Observational Probabilities: </a:t>
            </a:r>
            <a:r>
              <a:rPr lang="en-US" i="1" dirty="0"/>
              <a:t>system failure occurs in approx. </a:t>
            </a:r>
            <a:r>
              <a:rPr lang="en-US" b="1" i="1" dirty="0"/>
              <a:t>42%</a:t>
            </a:r>
            <a:r>
              <a:rPr lang="en-US" i="1" dirty="0"/>
              <a:t> of observations involving pump failure </a:t>
            </a:r>
            <a:endParaRPr lang="en-US" dirty="0">
              <a:solidFill>
                <a:srgbClr val="00B050"/>
              </a:solidFill>
              <a:effectLst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A4A50B9-DD12-FDA1-5CC6-D04160D47A9C}"/>
              </a:ext>
            </a:extLst>
          </p:cNvPr>
          <p:cNvCxnSpPr>
            <a:cxnSpLocks/>
          </p:cNvCxnSpPr>
          <p:nvPr/>
        </p:nvCxnSpPr>
        <p:spPr>
          <a:xfrm>
            <a:off x="3232920" y="1813731"/>
            <a:ext cx="285864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7B44653-4A9D-210C-A39A-F58FA2E13689}"/>
              </a:ext>
            </a:extLst>
          </p:cNvPr>
          <p:cNvSpPr txBox="1"/>
          <p:nvPr/>
        </p:nvSpPr>
        <p:spPr>
          <a:xfrm>
            <a:off x="2575741" y="5003305"/>
            <a:ext cx="9084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     II</a:t>
            </a:r>
            <a:endParaRPr lang="en-US" dirty="0">
              <a:solidFill>
                <a:srgbClr val="00B050"/>
              </a:solidFill>
              <a:effectLst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190C624-1E65-294E-2194-8A697E375224}"/>
              </a:ext>
            </a:extLst>
          </p:cNvPr>
          <p:cNvCxnSpPr>
            <a:cxnSpLocks/>
          </p:cNvCxnSpPr>
          <p:nvPr/>
        </p:nvCxnSpPr>
        <p:spPr>
          <a:xfrm>
            <a:off x="3219492" y="5206293"/>
            <a:ext cx="285864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F34F15F-3E7F-5A36-FD90-457D96018C0F}"/>
              </a:ext>
            </a:extLst>
          </p:cNvPr>
          <p:cNvSpPr txBox="1"/>
          <p:nvPr/>
        </p:nvSpPr>
        <p:spPr>
          <a:xfrm>
            <a:off x="2573394" y="5338589"/>
            <a:ext cx="9084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    III</a:t>
            </a:r>
            <a:endParaRPr lang="en-US" dirty="0">
              <a:solidFill>
                <a:srgbClr val="00B050"/>
              </a:solidFill>
              <a:effectLst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A7F864D-4C1A-5FD8-3517-C7B1C669314B}"/>
              </a:ext>
            </a:extLst>
          </p:cNvPr>
          <p:cNvCxnSpPr>
            <a:cxnSpLocks/>
          </p:cNvCxnSpPr>
          <p:nvPr/>
        </p:nvCxnSpPr>
        <p:spPr>
          <a:xfrm>
            <a:off x="3217145" y="5541577"/>
            <a:ext cx="285864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5B583B5-21DC-4F49-A9B7-21457F672215}"/>
              </a:ext>
            </a:extLst>
          </p:cNvPr>
          <p:cNvSpPr txBox="1"/>
          <p:nvPr/>
        </p:nvSpPr>
        <p:spPr>
          <a:xfrm>
            <a:off x="1874039" y="5631666"/>
            <a:ext cx="15662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         II – III</a:t>
            </a:r>
            <a:endParaRPr lang="en-US" dirty="0">
              <a:solidFill>
                <a:srgbClr val="00B050"/>
              </a:solidFill>
              <a:effectLst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F8000D3-7B81-D906-348D-E4E5C3824833}"/>
              </a:ext>
            </a:extLst>
          </p:cNvPr>
          <p:cNvCxnSpPr>
            <a:cxnSpLocks/>
          </p:cNvCxnSpPr>
          <p:nvPr/>
        </p:nvCxnSpPr>
        <p:spPr>
          <a:xfrm>
            <a:off x="3200730" y="5834654"/>
            <a:ext cx="285864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772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2CF13-9329-EC5E-3EEA-85B9777CD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BD702-4E43-91C4-D161-14F53B571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558602"/>
            <a:ext cx="11149074" cy="1008797"/>
          </a:xfrm>
        </p:spPr>
        <p:txBody>
          <a:bodyPr/>
          <a:lstStyle/>
          <a:p>
            <a:r>
              <a:rPr lang="en-US" dirty="0"/>
              <a:t>What does a PRA analyst do with the estimated causal effect?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608CF2E-5F69-EED4-F3DB-7263E28B8FAD}"/>
              </a:ext>
            </a:extLst>
          </p:cNvPr>
          <p:cNvSpPr txBox="1">
            <a:spLocks/>
          </p:cNvSpPr>
          <p:nvPr/>
        </p:nvSpPr>
        <p:spPr>
          <a:xfrm>
            <a:off x="938151" y="1439639"/>
            <a:ext cx="7748649" cy="2794653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rgbClr val="00B050"/>
                </a:solidFill>
              </a:rPr>
              <a:t>After Estimating Causal Effects</a:t>
            </a:r>
            <a:br>
              <a:rPr lang="en-US" sz="1800" b="1" dirty="0">
                <a:solidFill>
                  <a:srgbClr val="00B050"/>
                </a:solidFill>
              </a:rPr>
            </a:br>
            <a:endParaRPr lang="en-US" sz="1800" b="1" dirty="0"/>
          </a:p>
          <a:p>
            <a:r>
              <a:rPr lang="en-US" sz="1800" dirty="0"/>
              <a:t>Update conditional probabilities in PRA models</a:t>
            </a:r>
          </a:p>
          <a:p>
            <a:r>
              <a:rPr lang="en-US" sz="1800" dirty="0"/>
              <a:t>Evaluate design or operational interventions</a:t>
            </a:r>
          </a:p>
          <a:p>
            <a:r>
              <a:rPr lang="en-US" sz="1800" dirty="0"/>
              <a:t>Prioritize risk-significant components</a:t>
            </a:r>
          </a:p>
          <a:p>
            <a:r>
              <a:rPr lang="en-US" sz="1800" dirty="0"/>
              <a:t>Identify previously unmodeled causal relationships</a:t>
            </a:r>
          </a:p>
          <a:p>
            <a:r>
              <a:rPr lang="en-US" sz="1800" dirty="0"/>
              <a:t>Support more informed risk-informed decision making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br>
              <a:rPr lang="en-US" sz="1800" b="1" dirty="0">
                <a:solidFill>
                  <a:srgbClr val="00B050"/>
                </a:solidFill>
              </a:rPr>
            </a:br>
            <a:r>
              <a:rPr lang="en-US" sz="1800" b="1" dirty="0">
                <a:solidFill>
                  <a:srgbClr val="00B050"/>
                </a:solidFill>
              </a:rPr>
              <a:t> </a:t>
            </a:r>
            <a:endParaRPr lang="en-US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2FEF66-9C38-5183-53E1-7FAEA43FD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067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D2C29-91BB-773C-BF30-604A66432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0A54E-57B4-82A7-A2CC-7A77AF1DC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and Practical Considerations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56850D7-AE0E-1413-2D63-6CE1026BFB43}"/>
              </a:ext>
            </a:extLst>
          </p:cNvPr>
          <p:cNvSpPr txBox="1">
            <a:spLocks/>
          </p:cNvSpPr>
          <p:nvPr/>
        </p:nvSpPr>
        <p:spPr>
          <a:xfrm>
            <a:off x="938151" y="1439639"/>
            <a:ext cx="5547055" cy="2794653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rgbClr val="00B050"/>
                </a:solidFill>
              </a:rPr>
              <a:t>Limited data</a:t>
            </a:r>
            <a:endParaRPr lang="en-US" sz="1800" dirty="0">
              <a:solidFill>
                <a:srgbClr val="00B050"/>
              </a:solidFill>
            </a:endParaRPr>
          </a:p>
          <a:p>
            <a:r>
              <a:rPr lang="en-US" sz="1800" dirty="0"/>
              <a:t>Rare events </a:t>
            </a:r>
          </a:p>
          <a:p>
            <a:r>
              <a:rPr lang="en-US" sz="1800" dirty="0"/>
              <a:t>Limited failure observations </a:t>
            </a:r>
          </a:p>
          <a:p>
            <a:pPr marL="0" indent="0">
              <a:buNone/>
            </a:pPr>
            <a:br>
              <a:rPr lang="en-US" sz="1800" b="1" dirty="0">
                <a:solidFill>
                  <a:srgbClr val="00B050"/>
                </a:solidFill>
              </a:rPr>
            </a:br>
            <a:br>
              <a:rPr lang="en-US" sz="1800" b="1" dirty="0">
                <a:solidFill>
                  <a:srgbClr val="00B050"/>
                </a:solidFill>
              </a:rPr>
            </a:br>
            <a:r>
              <a:rPr lang="en-US" sz="1800" b="1" dirty="0">
                <a:solidFill>
                  <a:srgbClr val="00B050"/>
                </a:solidFill>
              </a:rPr>
              <a:t>Model assumptions</a:t>
            </a:r>
            <a:endParaRPr lang="en-US" sz="1800" dirty="0">
              <a:solidFill>
                <a:srgbClr val="00B050"/>
              </a:solidFill>
            </a:endParaRPr>
          </a:p>
          <a:p>
            <a:r>
              <a:rPr lang="en-US" sz="1800" dirty="0"/>
              <a:t>Confounding variables </a:t>
            </a:r>
          </a:p>
          <a:p>
            <a:r>
              <a:rPr lang="en-US" sz="1800" dirty="0"/>
              <a:t>Assumed causal relationships 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F61FED-304C-E942-799E-64FACAD4D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15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074EE69-1204-0250-7B6A-1AB9298D84EB}"/>
              </a:ext>
            </a:extLst>
          </p:cNvPr>
          <p:cNvSpPr txBox="1">
            <a:spLocks/>
          </p:cNvSpPr>
          <p:nvPr/>
        </p:nvSpPr>
        <p:spPr>
          <a:xfrm>
            <a:off x="6485206" y="1503519"/>
            <a:ext cx="5547055" cy="2794653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rgbClr val="00B050"/>
                </a:solidFill>
              </a:rPr>
              <a:t>Verification &amp; Validation</a:t>
            </a:r>
            <a:endParaRPr lang="en-US" sz="1800" dirty="0">
              <a:solidFill>
                <a:srgbClr val="00B050"/>
              </a:solidFill>
            </a:endParaRPr>
          </a:p>
          <a:p>
            <a:r>
              <a:rPr lang="en-US" sz="1800" dirty="0"/>
              <a:t>Ensure physically meaningful relationships </a:t>
            </a:r>
          </a:p>
          <a:p>
            <a:r>
              <a:rPr lang="en-US" sz="1800" dirty="0"/>
              <a:t>Consistency with engineering knowledge</a:t>
            </a:r>
            <a:br>
              <a:rPr lang="en-US" sz="1800" dirty="0"/>
            </a:br>
            <a:br>
              <a:rPr lang="en-US" sz="1800" dirty="0"/>
            </a:br>
            <a:r>
              <a:rPr lang="en-US" sz="1800" dirty="0"/>
              <a:t> 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00B050"/>
                </a:solidFill>
              </a:rPr>
              <a:t>Expert review</a:t>
            </a:r>
            <a:endParaRPr lang="en-US" sz="1800" dirty="0">
              <a:solidFill>
                <a:srgbClr val="00B050"/>
              </a:solidFill>
            </a:endParaRPr>
          </a:p>
          <a:p>
            <a:r>
              <a:rPr lang="en-US" sz="1800" dirty="0"/>
              <a:t>Validate causal structure </a:t>
            </a:r>
          </a:p>
          <a:p>
            <a:r>
              <a:rPr lang="en-US" sz="1800" dirty="0"/>
              <a:t>Determine suitability for PRA integration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34D287-49A5-722F-E640-FD4293650C63}"/>
              </a:ext>
            </a:extLst>
          </p:cNvPr>
          <p:cNvSpPr txBox="1"/>
          <p:nvPr/>
        </p:nvSpPr>
        <p:spPr>
          <a:xfrm>
            <a:off x="831318" y="4956696"/>
            <a:ext cx="104156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7519E"/>
                </a:solidFill>
              </a:rPr>
              <a:t>These challenges reinforce that causal machine learning should complement and not replace traditional PRA and expert judgment</a:t>
            </a:r>
          </a:p>
        </p:txBody>
      </p:sp>
    </p:spTree>
    <p:extLst>
      <p:ext uri="{BB962C8B-B14F-4D97-AF65-F5344CB8AC3E}">
        <p14:creationId xmlns:p14="http://schemas.microsoft.com/office/powerpoint/2010/main" val="2983517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721F7-5ED0-4184-6FB2-6FB145852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B5518-B4A0-4CEC-CBCC-812E9A39A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8314CB0-980A-0A38-3024-EA1E1D48C2E1}"/>
              </a:ext>
            </a:extLst>
          </p:cNvPr>
          <p:cNvSpPr txBox="1">
            <a:spLocks/>
          </p:cNvSpPr>
          <p:nvPr/>
        </p:nvSpPr>
        <p:spPr>
          <a:xfrm>
            <a:off x="838201" y="1071763"/>
            <a:ext cx="10943311" cy="2794653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/>
          </a:p>
          <a:p>
            <a:r>
              <a:rPr lang="en-US" sz="1800" b="1" dirty="0"/>
              <a:t>How Can Causal ML Help PRA?</a:t>
            </a:r>
            <a:endParaRPr lang="en-US" sz="1800" dirty="0"/>
          </a:p>
          <a:p>
            <a:pPr lvl="1"/>
            <a:r>
              <a:rPr lang="en-US" sz="1800" b="1" dirty="0">
                <a:solidFill>
                  <a:srgbClr val="00B050"/>
                </a:solidFill>
              </a:rPr>
              <a:t>Improve estimation </a:t>
            </a:r>
            <a:r>
              <a:rPr lang="en-US" sz="1800" dirty="0"/>
              <a:t>of conditional probabilities</a:t>
            </a:r>
          </a:p>
          <a:p>
            <a:pPr lvl="1"/>
            <a:r>
              <a:rPr lang="en-US" sz="1800" dirty="0"/>
              <a:t>Identify </a:t>
            </a:r>
            <a:r>
              <a:rPr lang="en-US" sz="1800" b="1" dirty="0">
                <a:solidFill>
                  <a:srgbClr val="00B050"/>
                </a:solidFill>
              </a:rPr>
              <a:t>causal relationships </a:t>
            </a:r>
            <a:r>
              <a:rPr lang="en-US" sz="1800" dirty="0"/>
              <a:t>from operational data </a:t>
            </a:r>
          </a:p>
          <a:p>
            <a:pPr lvl="1"/>
            <a:r>
              <a:rPr lang="en-US" sz="1800" dirty="0"/>
              <a:t>Support </a:t>
            </a:r>
            <a:r>
              <a:rPr lang="en-US" sz="1800" b="1" dirty="0">
                <a:solidFill>
                  <a:srgbClr val="00B050"/>
                </a:solidFill>
              </a:rPr>
              <a:t>intervention and counterfactual analysis</a:t>
            </a:r>
          </a:p>
          <a:p>
            <a:pPr lvl="1"/>
            <a:r>
              <a:rPr lang="en-US" sz="1800" dirty="0"/>
              <a:t>Complement </a:t>
            </a:r>
            <a:r>
              <a:rPr lang="en-US" sz="1800" b="1" dirty="0">
                <a:solidFill>
                  <a:srgbClr val="00B050"/>
                </a:solidFill>
              </a:rPr>
              <a:t>expert judgment </a:t>
            </a:r>
            <a:r>
              <a:rPr lang="en-US" sz="1800" dirty="0"/>
              <a:t>and existing PRA models</a:t>
            </a:r>
            <a:br>
              <a:rPr lang="en-US" sz="1800" dirty="0"/>
            </a:br>
            <a:endParaRPr lang="en-US" sz="1800" dirty="0"/>
          </a:p>
          <a:p>
            <a:r>
              <a:rPr lang="en-US" sz="1800" b="1" dirty="0"/>
              <a:t>Future work </a:t>
            </a:r>
          </a:p>
          <a:p>
            <a:pPr lvl="1"/>
            <a:r>
              <a:rPr lang="en-US" sz="1800" dirty="0"/>
              <a:t>Validate the framework using realistic PRA case studies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F15500-A5D4-21C8-C8E4-EB78C9104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464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20259-5239-23DF-3319-B0EDA8C77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297B4-8518-A2F6-2938-D05F580E7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558602"/>
            <a:ext cx="10415648" cy="513161"/>
          </a:xfrm>
        </p:spPr>
        <p:txBody>
          <a:bodyPr/>
          <a:lstStyle/>
          <a:p>
            <a:r>
              <a:rPr lang="en-US" dirty="0"/>
              <a:t>Contact the Authors 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D3CE003-9DBF-6384-7C39-CF10A0E3B749}"/>
              </a:ext>
            </a:extLst>
          </p:cNvPr>
          <p:cNvSpPr txBox="1">
            <a:spLocks/>
          </p:cNvSpPr>
          <p:nvPr/>
        </p:nvSpPr>
        <p:spPr>
          <a:xfrm>
            <a:off x="838201" y="1071763"/>
            <a:ext cx="10943311" cy="2794653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800" dirty="0"/>
          </a:p>
          <a:p>
            <a:r>
              <a:rPr lang="en-US" sz="1800" b="1" dirty="0"/>
              <a:t>Karen D’Souza  </a:t>
            </a:r>
            <a:r>
              <a:rPr lang="en-US" sz="1800" b="1" dirty="0">
                <a:hlinkClick r:id="rId3"/>
              </a:rPr>
              <a:t>karen.dsouza@inl.gov</a:t>
            </a:r>
            <a:endParaRPr lang="en-US" sz="1800" b="1" dirty="0"/>
          </a:p>
          <a:p>
            <a:endParaRPr lang="en-US" sz="1800" b="1" dirty="0"/>
          </a:p>
          <a:p>
            <a:r>
              <a:rPr lang="en-US" sz="1800" b="1" dirty="0"/>
              <a:t>Wen-Chi Cheng </a:t>
            </a:r>
            <a:r>
              <a:rPr lang="en-US" sz="1800" b="1" dirty="0">
                <a:hlinkClick r:id="rId4"/>
              </a:rPr>
              <a:t>wenchi.cheng@inl.gov</a:t>
            </a:r>
            <a:endParaRPr lang="en-US" sz="1800" b="1" dirty="0"/>
          </a:p>
          <a:p>
            <a:pPr marL="0" indent="0" algn="ctr">
              <a:buNone/>
            </a:pPr>
            <a:endParaRPr lang="en-US" sz="4000" b="1" dirty="0"/>
          </a:p>
          <a:p>
            <a:pPr marL="0" indent="0" algn="ctr">
              <a:buNone/>
            </a:pPr>
            <a:r>
              <a:rPr lang="en-US" sz="8000" b="1" dirty="0"/>
              <a:t>Thank You </a:t>
            </a:r>
          </a:p>
          <a:p>
            <a:endParaRPr lang="en-US" sz="1800" b="1" dirty="0"/>
          </a:p>
          <a:p>
            <a:pPr marL="0" indent="0">
              <a:buNone/>
            </a:pPr>
            <a:endParaRPr lang="en-US" sz="18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C5E6F5-BE34-C326-44D0-60892EE3C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975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7921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BA02F-B730-7AB6-D53F-397838431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47579-84CC-AFEF-5AEB-3A22B2C576AD}"/>
              </a:ext>
            </a:extLst>
          </p:cNvPr>
          <p:cNvSpPr txBox="1">
            <a:spLocks/>
          </p:cNvSpPr>
          <p:nvPr/>
        </p:nvSpPr>
        <p:spPr>
          <a:xfrm>
            <a:off x="938151" y="1204194"/>
            <a:ext cx="10415648" cy="4564428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rgbClr val="00B050"/>
                </a:solidFill>
              </a:rPr>
              <a:t>Why Integrate Causal Machine Learning (ML) with Probabilistic Risk Assessment (PRA)?</a:t>
            </a:r>
            <a:br>
              <a:rPr lang="en-US" sz="1800" b="1" dirty="0">
                <a:solidFill>
                  <a:srgbClr val="00B050"/>
                </a:solidFill>
              </a:rPr>
            </a:br>
            <a:endParaRPr lang="en-US" sz="1800" b="1" dirty="0">
              <a:solidFill>
                <a:srgbClr val="00B050"/>
              </a:solidFill>
            </a:endParaRPr>
          </a:p>
          <a:p>
            <a:r>
              <a:rPr lang="en-US" sz="1800" dirty="0"/>
              <a:t>PRA supports risk-informed decision making</a:t>
            </a:r>
          </a:p>
          <a:p>
            <a:r>
              <a:rPr lang="en-US" sz="1800" dirty="0"/>
              <a:t>PRA relies on fault trees, event trees, simulations, and expert judgment</a:t>
            </a:r>
          </a:p>
          <a:p>
            <a:r>
              <a:rPr lang="en-US" sz="1800" dirty="0"/>
              <a:t>Rare failures make many conditional probabilities difficult to estimate</a:t>
            </a:r>
          </a:p>
          <a:p>
            <a:pPr marL="0" indent="0">
              <a:buNone/>
            </a:pPr>
            <a:endParaRPr lang="en-US" sz="18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B050"/>
                </a:solidFill>
              </a:rPr>
              <a:t>Research Question </a:t>
            </a:r>
            <a:br>
              <a:rPr lang="en-US" sz="1800" b="1" dirty="0">
                <a:solidFill>
                  <a:srgbClr val="00B050"/>
                </a:solidFill>
              </a:rPr>
            </a:br>
            <a:endParaRPr lang="en-US" sz="1800" dirty="0"/>
          </a:p>
          <a:p>
            <a:r>
              <a:rPr lang="en-US" sz="1800" i="1" dirty="0"/>
              <a:t>Can causal ML improve these probability estimates?</a:t>
            </a:r>
          </a:p>
          <a:p>
            <a:pPr marL="457200" lvl="1" indent="0">
              <a:buNone/>
            </a:pPr>
            <a:br>
              <a:rPr lang="en-US" sz="1600" dirty="0"/>
            </a:br>
            <a:endParaRPr lang="en-US" sz="16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B050"/>
                </a:solidFill>
              </a:rPr>
              <a:t>Objective</a:t>
            </a:r>
            <a:r>
              <a:rPr lang="en-US" sz="1800" dirty="0"/>
              <a:t> </a:t>
            </a:r>
            <a:br>
              <a:rPr lang="en-US" sz="1800" dirty="0"/>
            </a:br>
            <a:endParaRPr lang="en-US" sz="1800" dirty="0"/>
          </a:p>
          <a:p>
            <a:r>
              <a:rPr lang="en-US" sz="1800" i="1" dirty="0"/>
              <a:t>Explore how causal ML can complement and not replace traditional probabilistic risk assessment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AE233A-4B5F-62C1-78CB-E7FF1007C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526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6C2D7-0B09-C2B4-A3CA-A1A5C24E2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DB859-0EB1-9BCC-F199-48C6532F9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Gap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8F263-D75E-868E-622B-0BAA9D7CD789}"/>
              </a:ext>
            </a:extLst>
          </p:cNvPr>
          <p:cNvSpPr txBox="1">
            <a:spLocks/>
          </p:cNvSpPr>
          <p:nvPr/>
        </p:nvSpPr>
        <p:spPr>
          <a:xfrm>
            <a:off x="938150" y="1260639"/>
            <a:ext cx="9767363" cy="779176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rgbClr val="00B050"/>
                </a:solidFill>
              </a:rPr>
              <a:t>Existing Approaches</a:t>
            </a:r>
          </a:p>
          <a:p>
            <a:pPr marL="0" indent="0">
              <a:buNone/>
            </a:pPr>
            <a:endParaRPr lang="en-US" sz="1800" dirty="0"/>
          </a:p>
          <a:p>
            <a:pPr lvl="1"/>
            <a:endParaRPr lang="en-US" sz="1800" dirty="0">
              <a:solidFill>
                <a:srgbClr val="07519E"/>
              </a:solidFill>
              <a:latin typeface="Arial"/>
              <a:ea typeface="Microsoft YaHei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7262B9-39DD-14A1-D05F-36F785EF9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54CFC43-F2C3-8517-C764-71786A78AF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4173"/>
              </p:ext>
            </p:extLst>
          </p:nvPr>
        </p:nvGraphicFramePr>
        <p:xfrm>
          <a:off x="938213" y="1736970"/>
          <a:ext cx="10415586" cy="1463040"/>
        </p:xfrm>
        <a:graphic>
          <a:graphicData uri="http://schemas.openxmlformats.org/drawingml/2006/table">
            <a:tbl>
              <a:tblPr/>
              <a:tblGrid>
                <a:gridCol w="3471862">
                  <a:extLst>
                    <a:ext uri="{9D8B030D-6E8A-4147-A177-3AD203B41FA5}">
                      <a16:colId xmlns:a16="http://schemas.microsoft.com/office/drawing/2014/main" val="862906276"/>
                    </a:ext>
                  </a:extLst>
                </a:gridCol>
                <a:gridCol w="3471862">
                  <a:extLst>
                    <a:ext uri="{9D8B030D-6E8A-4147-A177-3AD203B41FA5}">
                      <a16:colId xmlns:a16="http://schemas.microsoft.com/office/drawing/2014/main" val="1677377636"/>
                    </a:ext>
                  </a:extLst>
                </a:gridCol>
                <a:gridCol w="3471862">
                  <a:extLst>
                    <a:ext uri="{9D8B030D-6E8A-4147-A177-3AD203B41FA5}">
                      <a16:colId xmlns:a16="http://schemas.microsoft.com/office/drawing/2014/main" val="2112406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solidFill>
                            <a:srgbClr val="07519E"/>
                          </a:solidFill>
                        </a:rPr>
                        <a:t>Traditional PRA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solidFill>
                            <a:srgbClr val="07519E"/>
                          </a:solidFill>
                        </a:rPr>
                        <a:t>Dynamic PRA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solidFill>
                            <a:srgbClr val="07519E"/>
                          </a:solidFill>
                        </a:rPr>
                        <a:t>Predictive ML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261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Fixed logical models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Captures time evolution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Learns correlations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2453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Expert defined dependencies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Sequential behavior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Good prediction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5917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Limited causal reasoning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/>
                        <a:t>Limited interventions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Not causal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84286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BAB04E8-F3E9-EE4A-4F2B-0EC43D3C5A55}"/>
              </a:ext>
            </a:extLst>
          </p:cNvPr>
          <p:cNvSpPr txBox="1"/>
          <p:nvPr/>
        </p:nvSpPr>
        <p:spPr>
          <a:xfrm>
            <a:off x="938150" y="4171855"/>
            <a:ext cx="101190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Gap</a:t>
            </a:r>
          </a:p>
          <a:p>
            <a:endParaRPr lang="en-US" b="1" dirty="0">
              <a:solidFill>
                <a:srgbClr val="00B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rgbClr val="07519E"/>
                </a:solidFill>
              </a:rPr>
              <a:t>Limited Research shows explicitly estimates causal effects for risk-informed decisions</a:t>
            </a:r>
          </a:p>
        </p:txBody>
      </p:sp>
    </p:spTree>
    <p:extLst>
      <p:ext uri="{BB962C8B-B14F-4D97-AF65-F5344CB8AC3E}">
        <p14:creationId xmlns:p14="http://schemas.microsoft.com/office/powerpoint/2010/main" val="868796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2E369-A9E4-DDAB-B39C-2D9FFDF81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52ABF-2529-73A4-B944-25DE61D92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Comparison of Methods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DBC847-E943-7D1B-0BDB-5DBA64595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3F99146-3F91-8474-3E08-30BD77EB89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691330"/>
              </p:ext>
            </p:extLst>
          </p:nvPr>
        </p:nvGraphicFramePr>
        <p:xfrm>
          <a:off x="938151" y="1216274"/>
          <a:ext cx="10949052" cy="469977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65038">
                  <a:extLst>
                    <a:ext uri="{9D8B030D-6E8A-4147-A177-3AD203B41FA5}">
                      <a16:colId xmlns:a16="http://schemas.microsoft.com/office/drawing/2014/main" val="2081432149"/>
                    </a:ext>
                  </a:extLst>
                </a:gridCol>
                <a:gridCol w="3713870">
                  <a:extLst>
                    <a:ext uri="{9D8B030D-6E8A-4147-A177-3AD203B41FA5}">
                      <a16:colId xmlns:a16="http://schemas.microsoft.com/office/drawing/2014/main" val="1643210292"/>
                    </a:ext>
                  </a:extLst>
                </a:gridCol>
                <a:gridCol w="3770144">
                  <a:extLst>
                    <a:ext uri="{9D8B030D-6E8A-4147-A177-3AD203B41FA5}">
                      <a16:colId xmlns:a16="http://schemas.microsoft.com/office/drawing/2014/main" val="31918917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Category</a:t>
                      </a: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83" marR="9083" marT="908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Objective </a:t>
                      </a: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83" marR="9083" marT="908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GB" sz="1800" b="1" u="none" strike="noStrike" dirty="0">
                        <a:solidFill>
                          <a:srgbClr val="07519E"/>
                        </a:solidFill>
                        <a:effectLst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Example Output</a:t>
                      </a:r>
                    </a:p>
                    <a:p>
                      <a:pPr algn="l" fontAlgn="ctr">
                        <a:buNone/>
                      </a:pP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83" marR="9083" marT="9083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994226"/>
                  </a:ext>
                </a:extLst>
              </a:tr>
              <a:tr h="36333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Predictive Machine Learning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83" marR="9083" marT="908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Predict future outcomes </a:t>
                      </a:r>
                      <a:br>
                        <a:rPr lang="en-GB" sz="1800" u="none" strike="noStrike" dirty="0">
                          <a:effectLst/>
                        </a:rPr>
                      </a:br>
                      <a:r>
                        <a:rPr lang="en-GB" sz="1800" u="none" strike="noStrike" dirty="0">
                          <a:effectLst/>
                        </a:rPr>
                        <a:t>from patterns in data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83" marR="9083" marT="908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GB" sz="1800" u="none" strike="noStrike" dirty="0">
                        <a:effectLst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Classification, </a:t>
                      </a:r>
                      <a:br>
                        <a:rPr lang="en-GB" sz="1800" u="none" strike="noStrike" dirty="0">
                          <a:effectLst/>
                        </a:rPr>
                      </a:br>
                      <a:r>
                        <a:rPr lang="en-GB" sz="1800" u="none" strike="noStrike" dirty="0">
                          <a:effectLst/>
                        </a:rPr>
                        <a:t>prediction, </a:t>
                      </a:r>
                      <a:br>
                        <a:rPr lang="en-GB" sz="1800" u="none" strike="noStrike" dirty="0">
                          <a:effectLst/>
                        </a:rPr>
                      </a:br>
                      <a:r>
                        <a:rPr lang="en-GB" sz="1800" u="none" strike="noStrike" dirty="0">
                          <a:effectLst/>
                        </a:rPr>
                        <a:t>anomaly detection  </a:t>
                      </a:r>
                    </a:p>
                    <a:p>
                      <a:pPr algn="l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83" marR="9083" marT="908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038645"/>
                  </a:ext>
                </a:extLst>
              </a:tr>
              <a:tr h="35122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Causal Machine Learning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83" marR="9083" marT="908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Identify and quantify the </a:t>
                      </a:r>
                      <a:br>
                        <a:rPr lang="en-GB" sz="1800" u="none" strike="noStrike" dirty="0">
                          <a:effectLst/>
                        </a:rPr>
                      </a:br>
                      <a:r>
                        <a:rPr lang="en-GB" sz="1800" u="none" strike="noStrike" dirty="0">
                          <a:effectLst/>
                        </a:rPr>
                        <a:t>causes and effects in relationships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83" marR="9083" marT="908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GB" sz="1800" u="none" strike="noStrike" dirty="0">
                        <a:effectLst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Causal effects, </a:t>
                      </a:r>
                      <a:br>
                        <a:rPr lang="en-GB" sz="1800" u="none" strike="noStrike" dirty="0">
                          <a:effectLst/>
                        </a:rPr>
                      </a:br>
                      <a:r>
                        <a:rPr lang="en-GB" sz="1800" u="none" strike="noStrike" dirty="0">
                          <a:effectLst/>
                        </a:rPr>
                        <a:t>interventions, </a:t>
                      </a:r>
                      <a:br>
                        <a:rPr lang="en-GB" sz="1800" u="none" strike="noStrike" dirty="0">
                          <a:effectLst/>
                        </a:rPr>
                      </a:br>
                      <a:r>
                        <a:rPr lang="en-GB" sz="1800" u="none" strike="noStrike" dirty="0">
                          <a:effectLst/>
                        </a:rPr>
                        <a:t>counterfactuals  </a:t>
                      </a:r>
                    </a:p>
                    <a:p>
                      <a:pPr algn="l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83" marR="9083" marT="908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0700746"/>
                  </a:ext>
                </a:extLst>
              </a:tr>
              <a:tr h="35122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GB" sz="1800" u="none" strike="noStrike" dirty="0">
                        <a:effectLst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Probabilistic Risk Assessments </a:t>
                      </a:r>
                      <a:br>
                        <a:rPr lang="en-GB" sz="1800" u="none" strike="noStrike" dirty="0">
                          <a:effectLst/>
                        </a:rPr>
                      </a:br>
                      <a:r>
                        <a:rPr lang="en-GB" sz="1800" u="none" strike="noStrike" dirty="0">
                          <a:effectLst/>
                        </a:rPr>
                        <a:t>(PRA)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83" marR="9083" marT="908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Quantify risk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83" marR="9083" marT="908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n-GB" sz="1800" u="none" strike="noStrike" dirty="0">
                        <a:effectLst/>
                      </a:endParaRPr>
                    </a:p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Risk metrics, </a:t>
                      </a:r>
                      <a:br>
                        <a:rPr lang="en-GB" sz="1800" u="none" strike="noStrike" dirty="0">
                          <a:effectLst/>
                        </a:rPr>
                      </a:br>
                      <a:r>
                        <a:rPr lang="en-GB" sz="1800" u="none" strike="noStrike" dirty="0">
                          <a:effectLst/>
                        </a:rPr>
                        <a:t>failure sequences  </a:t>
                      </a:r>
                    </a:p>
                    <a:p>
                      <a:pPr algn="l" fontAlgn="ctr">
                        <a:buNone/>
                      </a:pP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083" marR="9083" marT="9083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0477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9310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13701-5DFC-A845-ABEE-258D0E315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558603"/>
            <a:ext cx="10415648" cy="523066"/>
          </a:xfrm>
        </p:spPr>
        <p:txBody>
          <a:bodyPr/>
          <a:lstStyle/>
          <a:p>
            <a:r>
              <a:rPr lang="en-US" dirty="0"/>
              <a:t>What is Causal Machine Learning?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43EBB80-042E-F306-7D22-ABF327CA673F}"/>
              </a:ext>
            </a:extLst>
          </p:cNvPr>
          <p:cNvSpPr txBox="1">
            <a:spLocks/>
          </p:cNvSpPr>
          <p:nvPr/>
        </p:nvSpPr>
        <p:spPr>
          <a:xfrm>
            <a:off x="938150" y="1518797"/>
            <a:ext cx="9851769" cy="746102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>
                <a:solidFill>
                  <a:srgbClr val="00B050"/>
                </a:solidFill>
              </a:rPr>
              <a:t>Causal ML </a:t>
            </a:r>
          </a:p>
          <a:p>
            <a:r>
              <a:rPr lang="en-US" sz="1800" dirty="0"/>
              <a:t>Understanding cause-and-effect relationships instead of just correlations</a:t>
            </a:r>
            <a:br>
              <a:rPr lang="en-US" sz="1800" b="1" dirty="0"/>
            </a:br>
            <a:endParaRPr lang="en-US" sz="1800" dirty="0">
              <a:solidFill>
                <a:srgbClr val="07519E"/>
              </a:solidFill>
              <a:latin typeface="Arial"/>
              <a:ea typeface="Microsoft YaHei"/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AB6C778-5BB5-6C99-3576-05987F708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5</a:t>
            </a:fld>
            <a:endParaRPr lang="en-US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14BCE05-1A32-2285-90B2-157A5CB4C3F0}"/>
              </a:ext>
            </a:extLst>
          </p:cNvPr>
          <p:cNvSpPr/>
          <p:nvPr/>
        </p:nvSpPr>
        <p:spPr>
          <a:xfrm>
            <a:off x="935501" y="3344091"/>
            <a:ext cx="2975317" cy="151529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B7EA58-637E-F901-894E-8EBD137BFD4F}"/>
              </a:ext>
            </a:extLst>
          </p:cNvPr>
          <p:cNvSpPr txBox="1"/>
          <p:nvPr/>
        </p:nvSpPr>
        <p:spPr>
          <a:xfrm>
            <a:off x="1128178" y="3563128"/>
            <a:ext cx="25899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rgbClr val="00B050"/>
                </a:solidFill>
              </a:rPr>
              <a:t>What is the probability of system failure given pump failure?</a:t>
            </a:r>
            <a:br>
              <a:rPr lang="en-US" sz="1600" b="1" i="1" dirty="0">
                <a:solidFill>
                  <a:srgbClr val="00B050"/>
                </a:solidFill>
              </a:rPr>
            </a:b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A9154A4-BA4A-0721-BF9C-2451019E1720}"/>
              </a:ext>
            </a:extLst>
          </p:cNvPr>
          <p:cNvSpPr/>
          <p:nvPr/>
        </p:nvSpPr>
        <p:spPr>
          <a:xfrm>
            <a:off x="4690067" y="3344091"/>
            <a:ext cx="2975317" cy="151529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9852F3-7EA3-6043-1A2A-3D85A1AA4B81}"/>
              </a:ext>
            </a:extLst>
          </p:cNvPr>
          <p:cNvSpPr txBox="1"/>
          <p:nvPr/>
        </p:nvSpPr>
        <p:spPr>
          <a:xfrm>
            <a:off x="4945694" y="3563128"/>
            <a:ext cx="2313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rgbClr val="00B050"/>
                </a:solidFill>
              </a:rPr>
              <a:t>What happens if we deliberately cause pump failure?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EBC7654F-7364-C6F1-D1EF-A2F50D84254E}"/>
              </a:ext>
            </a:extLst>
          </p:cNvPr>
          <p:cNvSpPr/>
          <p:nvPr/>
        </p:nvSpPr>
        <p:spPr>
          <a:xfrm>
            <a:off x="8388363" y="3344091"/>
            <a:ext cx="2975317" cy="151529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A6ABCE4-AF4F-A85C-F14F-B58EAEED4122}"/>
              </a:ext>
            </a:extLst>
          </p:cNvPr>
          <p:cNvSpPr txBox="1"/>
          <p:nvPr/>
        </p:nvSpPr>
        <p:spPr>
          <a:xfrm>
            <a:off x="1202787" y="2946627"/>
            <a:ext cx="2440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7519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PRA </a:t>
            </a:r>
            <a:br>
              <a:rPr lang="en-US" sz="1200" b="1" i="1" dirty="0">
                <a:solidFill>
                  <a:srgbClr val="00B050"/>
                </a:solidFill>
              </a:rPr>
            </a:b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E83371-563C-7E5B-1ADF-C507B7D3A6B0}"/>
              </a:ext>
            </a:extLst>
          </p:cNvPr>
          <p:cNvSpPr txBox="1"/>
          <p:nvPr/>
        </p:nvSpPr>
        <p:spPr>
          <a:xfrm>
            <a:off x="5062862" y="2907305"/>
            <a:ext cx="2440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7519E"/>
                </a:solidFill>
              </a:rPr>
              <a:t>Causal ML</a:t>
            </a:r>
            <a:endParaRPr lang="en-US" sz="1200" dirty="0">
              <a:solidFill>
                <a:srgbClr val="07519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06E07E-65C7-9434-6516-5066D26C120D}"/>
              </a:ext>
            </a:extLst>
          </p:cNvPr>
          <p:cNvSpPr txBox="1"/>
          <p:nvPr/>
        </p:nvSpPr>
        <p:spPr>
          <a:xfrm>
            <a:off x="8548471" y="2891784"/>
            <a:ext cx="33230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7519E"/>
                </a:solidFill>
              </a:rPr>
              <a:t>Counterfactual Reasoning</a:t>
            </a:r>
            <a:endParaRPr lang="en-US" sz="1200" dirty="0">
              <a:solidFill>
                <a:srgbClr val="07519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A583BC3-4B0D-3ED1-1B81-2ADD357D268F}"/>
              </a:ext>
            </a:extLst>
          </p:cNvPr>
          <p:cNvSpPr txBox="1"/>
          <p:nvPr/>
        </p:nvSpPr>
        <p:spPr>
          <a:xfrm>
            <a:off x="8719403" y="3563128"/>
            <a:ext cx="231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rgbClr val="00B050"/>
                </a:solidFill>
              </a:rPr>
              <a:t>What if the pump had never failed?</a:t>
            </a:r>
          </a:p>
        </p:txBody>
      </p:sp>
    </p:spTree>
    <p:extLst>
      <p:ext uri="{BB962C8B-B14F-4D97-AF65-F5344CB8AC3E}">
        <p14:creationId xmlns:p14="http://schemas.microsoft.com/office/powerpoint/2010/main" val="4071934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80AA7-18E8-32F1-0680-6379AA800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C86C5-C765-19C4-5490-ED00DF728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Framework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605FDD-BB15-0CE6-9027-B483F5155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6</a:t>
            </a:fld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6CF2592-6885-D62C-341C-838AD9FB1826}"/>
              </a:ext>
            </a:extLst>
          </p:cNvPr>
          <p:cNvSpPr txBox="1"/>
          <p:nvPr/>
        </p:nvSpPr>
        <p:spPr>
          <a:xfrm>
            <a:off x="485775" y="4458252"/>
            <a:ext cx="112156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b="1" dirty="0">
                <a:solidFill>
                  <a:srgbClr val="07519E"/>
                </a:solidFill>
                <a:effectLst/>
              </a:rPr>
              <a:t>Conceptual workflow for integrating causal machine learning (ML) into probabilistic risk assessment (PRA) </a:t>
            </a:r>
            <a:endParaRPr lang="en-US" dirty="0">
              <a:solidFill>
                <a:srgbClr val="07519E"/>
              </a:solidFill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9FFF6E-CD98-EB84-4BE2-22DCAECB7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75" y="1243013"/>
            <a:ext cx="12187400" cy="289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856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FADE4-2A24-C6ED-002F-2B03600FE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9C8B8-B34B-1290-0C2B-60B4EA84D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Illustrative Pump System Example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902D925-755F-AEA1-7C62-A63B124D8672}"/>
              </a:ext>
            </a:extLst>
          </p:cNvPr>
          <p:cNvSpPr txBox="1">
            <a:spLocks/>
          </p:cNvSpPr>
          <p:nvPr/>
        </p:nvSpPr>
        <p:spPr>
          <a:xfrm>
            <a:off x="938151" y="1305860"/>
            <a:ext cx="10415648" cy="4993538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89200" lvl="1" indent="0">
              <a:lnSpc>
                <a:spcPct val="100000"/>
              </a:lnSpc>
              <a:spcBef>
                <a:spcPts val="283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endParaRPr lang="en-US" sz="1200" dirty="0">
              <a:solidFill>
                <a:srgbClr val="07519E"/>
              </a:solidFill>
              <a:latin typeface="Arial"/>
              <a:ea typeface="Microsoft YaHei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8A5CFF-CBA6-C2C4-8D2A-CC3918CD6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7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A11600-D85C-F7C6-D320-28DA3EE45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583" y="1205633"/>
            <a:ext cx="4823033" cy="3832634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899EC5A-9FAF-493E-DBAA-9D3CBA40A0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475956"/>
              </p:ext>
            </p:extLst>
          </p:nvPr>
        </p:nvGraphicFramePr>
        <p:xfrm>
          <a:off x="5887695" y="1453095"/>
          <a:ext cx="5814808" cy="1493520"/>
        </p:xfrm>
        <a:graphic>
          <a:graphicData uri="http://schemas.openxmlformats.org/drawingml/2006/table">
            <a:tbl>
              <a:tblPr/>
              <a:tblGrid>
                <a:gridCol w="2828828">
                  <a:extLst>
                    <a:ext uri="{9D8B030D-6E8A-4147-A177-3AD203B41FA5}">
                      <a16:colId xmlns:a16="http://schemas.microsoft.com/office/drawing/2014/main" val="2501092061"/>
                    </a:ext>
                  </a:extLst>
                </a:gridCol>
                <a:gridCol w="1047711">
                  <a:extLst>
                    <a:ext uri="{9D8B030D-6E8A-4147-A177-3AD203B41FA5}">
                      <a16:colId xmlns:a16="http://schemas.microsoft.com/office/drawing/2014/main" val="1542912971"/>
                    </a:ext>
                  </a:extLst>
                </a:gridCol>
                <a:gridCol w="1938269">
                  <a:extLst>
                    <a:ext uri="{9D8B030D-6E8A-4147-A177-3AD203B41FA5}">
                      <a16:colId xmlns:a16="http://schemas.microsoft.com/office/drawing/2014/main" val="3248234234"/>
                    </a:ext>
                  </a:extLst>
                </a:gridCol>
              </a:tblGrid>
              <a:tr h="3470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solidFill>
                            <a:srgbClr val="07519E"/>
                          </a:solidFill>
                          <a:effectLst/>
                          <a:latin typeface="+mn-lt"/>
                        </a:rPr>
                        <a:t>Variable </a:t>
                      </a:r>
                      <a:br>
                        <a:rPr lang="en-US" sz="1400" b="1" dirty="0">
                          <a:solidFill>
                            <a:srgbClr val="07519E"/>
                          </a:solidFill>
                          <a:effectLst/>
                          <a:latin typeface="+mn-lt"/>
                        </a:rPr>
                      </a:br>
                      <a:endParaRPr lang="en-US" sz="1400" dirty="0">
                        <a:solidFill>
                          <a:srgbClr val="07519E"/>
                        </a:solidFill>
                        <a:effectLst/>
                        <a:latin typeface="+mn-lt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solidFill>
                            <a:srgbClr val="07519E"/>
                          </a:solidFill>
                          <a:effectLst/>
                          <a:latin typeface="+mn-lt"/>
                        </a:rPr>
                        <a:t>Type </a:t>
                      </a:r>
                      <a:endParaRPr lang="en-US" sz="1400" dirty="0">
                        <a:solidFill>
                          <a:srgbClr val="07519E"/>
                        </a:solidFill>
                        <a:effectLst/>
                        <a:latin typeface="+mn-lt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1" dirty="0">
                          <a:solidFill>
                            <a:srgbClr val="07519E"/>
                          </a:solidFill>
                          <a:effectLst/>
                          <a:latin typeface="+mn-lt"/>
                        </a:rPr>
                        <a:t>Role in Analysis </a:t>
                      </a:r>
                      <a:endParaRPr lang="en-US" sz="1400" dirty="0">
                        <a:solidFill>
                          <a:srgbClr val="07519E"/>
                        </a:solidFill>
                        <a:effectLst/>
                        <a:latin typeface="+mn-lt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2284283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Maintenance Quality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Binary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Predictor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0589037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Operator Success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Binary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Predictor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0853022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Harsh Operating Conditions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Binary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b="0" dirty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Confounder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7467997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Pump Failure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Binary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Treatment variable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3592390"/>
                  </a:ext>
                </a:extLst>
              </a:tr>
              <a:tr h="11430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System Failure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>
                          <a:effectLst/>
                          <a:latin typeface="+mn-lt"/>
                        </a:rPr>
                        <a:t>Binary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Outcome variable </a:t>
                      </a: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036048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711955D-DDF7-B85F-9F08-38786B78F545}"/>
              </a:ext>
            </a:extLst>
          </p:cNvPr>
          <p:cNvSpPr txBox="1"/>
          <p:nvPr/>
        </p:nvSpPr>
        <p:spPr>
          <a:xfrm>
            <a:off x="589448" y="5211573"/>
            <a:ext cx="4422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b="1" dirty="0">
                <a:solidFill>
                  <a:srgbClr val="07519E"/>
                </a:solidFill>
                <a:effectLst/>
              </a:rPr>
              <a:t>Fault Tree for Simulated Pump </a:t>
            </a:r>
            <a:r>
              <a:rPr lang="en-US" b="1" dirty="0">
                <a:solidFill>
                  <a:srgbClr val="07519E"/>
                </a:solidFill>
              </a:rPr>
              <a:t>System</a:t>
            </a:r>
            <a:endParaRPr lang="en-US" dirty="0">
              <a:solidFill>
                <a:srgbClr val="07519E"/>
              </a:solidFill>
              <a:effectLst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EA936D-1387-5BEC-1A29-769136772DE0}"/>
              </a:ext>
            </a:extLst>
          </p:cNvPr>
          <p:cNvSpPr txBox="1"/>
          <p:nvPr/>
        </p:nvSpPr>
        <p:spPr>
          <a:xfrm>
            <a:off x="8465234" y="3637303"/>
            <a:ext cx="34661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rgbClr val="07519E"/>
                </a:solidFill>
              </a:rPr>
              <a:t>Predictor – Influencing variable</a:t>
            </a:r>
            <a:br>
              <a:rPr lang="en-US" sz="1200" i="1" dirty="0">
                <a:solidFill>
                  <a:srgbClr val="07519E"/>
                </a:solidFill>
              </a:rPr>
            </a:br>
            <a:r>
              <a:rPr lang="en-US" sz="1200" i="1" dirty="0">
                <a:solidFill>
                  <a:srgbClr val="07519E"/>
                </a:solidFill>
              </a:rPr>
              <a:t>Confounder</a:t>
            </a:r>
            <a:r>
              <a:rPr lang="en-US" sz="1200" dirty="0">
                <a:solidFill>
                  <a:srgbClr val="07519E"/>
                </a:solidFill>
              </a:rPr>
              <a:t> – Influences both cause and effect</a:t>
            </a:r>
          </a:p>
          <a:p>
            <a:r>
              <a:rPr lang="en-US" sz="1200" i="1" dirty="0">
                <a:solidFill>
                  <a:srgbClr val="07519E"/>
                </a:solidFill>
              </a:rPr>
              <a:t>Treatment variable</a:t>
            </a:r>
            <a:r>
              <a:rPr lang="en-US" sz="1200" dirty="0">
                <a:solidFill>
                  <a:srgbClr val="07519E"/>
                </a:solidFill>
              </a:rPr>
              <a:t> – Cause being evaluated </a:t>
            </a:r>
            <a:br>
              <a:rPr lang="en-US" sz="1200" dirty="0">
                <a:solidFill>
                  <a:srgbClr val="07519E"/>
                </a:solidFill>
              </a:rPr>
            </a:br>
            <a:r>
              <a:rPr lang="en-US" sz="1200" i="1" dirty="0">
                <a:solidFill>
                  <a:srgbClr val="07519E"/>
                </a:solidFill>
              </a:rPr>
              <a:t>Outcome variable</a:t>
            </a:r>
            <a:r>
              <a:rPr lang="en-US" sz="1200" dirty="0">
                <a:solidFill>
                  <a:srgbClr val="07519E"/>
                </a:solidFill>
              </a:rPr>
              <a:t> – Effect being measured 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DF06457-666C-4C2C-B535-2D9B66FFC0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604792"/>
              </p:ext>
            </p:extLst>
          </p:nvPr>
        </p:nvGraphicFramePr>
        <p:xfrm>
          <a:off x="5744814" y="4883799"/>
          <a:ext cx="5917696" cy="1199322"/>
        </p:xfrm>
        <a:graphic>
          <a:graphicData uri="http://schemas.openxmlformats.org/drawingml/2006/table">
            <a:tbl>
              <a:tblPr/>
              <a:tblGrid>
                <a:gridCol w="665729">
                  <a:extLst>
                    <a:ext uri="{9D8B030D-6E8A-4147-A177-3AD203B41FA5}">
                      <a16:colId xmlns:a16="http://schemas.microsoft.com/office/drawing/2014/main" val="1956061154"/>
                    </a:ext>
                  </a:extLst>
                </a:gridCol>
                <a:gridCol w="779750">
                  <a:extLst>
                    <a:ext uri="{9D8B030D-6E8A-4147-A177-3AD203B41FA5}">
                      <a16:colId xmlns:a16="http://schemas.microsoft.com/office/drawing/2014/main" val="4069897266"/>
                    </a:ext>
                  </a:extLst>
                </a:gridCol>
                <a:gridCol w="840523">
                  <a:extLst>
                    <a:ext uri="{9D8B030D-6E8A-4147-A177-3AD203B41FA5}">
                      <a16:colId xmlns:a16="http://schemas.microsoft.com/office/drawing/2014/main" val="861269242"/>
                    </a:ext>
                  </a:extLst>
                </a:gridCol>
                <a:gridCol w="1071563">
                  <a:extLst>
                    <a:ext uri="{9D8B030D-6E8A-4147-A177-3AD203B41FA5}">
                      <a16:colId xmlns:a16="http://schemas.microsoft.com/office/drawing/2014/main" val="4244714526"/>
                    </a:ext>
                  </a:extLst>
                </a:gridCol>
                <a:gridCol w="1271587">
                  <a:extLst>
                    <a:ext uri="{9D8B030D-6E8A-4147-A177-3AD203B41FA5}">
                      <a16:colId xmlns:a16="http://schemas.microsoft.com/office/drawing/2014/main" val="1541106105"/>
                    </a:ext>
                  </a:extLst>
                </a:gridCol>
                <a:gridCol w="1288544">
                  <a:extLst>
                    <a:ext uri="{9D8B030D-6E8A-4147-A177-3AD203B41FA5}">
                      <a16:colId xmlns:a16="http://schemas.microsoft.com/office/drawing/2014/main" val="3134879271"/>
                    </a:ext>
                  </a:extLst>
                </a:gridCol>
              </a:tblGrid>
              <a:tr h="562274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200" b="1" dirty="0">
                          <a:solidFill>
                            <a:srgbClr val="07519E"/>
                          </a:solidFill>
                        </a:rPr>
                        <a:t>Value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>
                          <a:solidFill>
                            <a:srgbClr val="07519E"/>
                          </a:solidFill>
                        </a:rPr>
                        <a:t>Pump Failure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>
                          <a:solidFill>
                            <a:srgbClr val="07519E"/>
                          </a:solidFill>
                        </a:rPr>
                        <a:t>System Failure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>
                          <a:solidFill>
                            <a:srgbClr val="07519E"/>
                          </a:solidFill>
                        </a:rPr>
                        <a:t>Harsh Operating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>
                          <a:solidFill>
                            <a:srgbClr val="07519E"/>
                          </a:solidFill>
                        </a:rPr>
                        <a:t>Maintenance Quality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>
                          <a:solidFill>
                            <a:srgbClr val="07519E"/>
                          </a:solidFill>
                        </a:rPr>
                        <a:t>Operator Success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3547868"/>
                  </a:ext>
                </a:extLst>
              </a:tr>
              <a:tr h="3185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/>
                        <a:t>0</a:t>
                      </a:r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8,546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8,952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6,603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2,572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1,502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2895872"/>
                  </a:ext>
                </a:extLst>
              </a:tr>
              <a:tr h="318524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/>
                        <a:t>1</a:t>
                      </a:r>
                      <a:endParaRPr lang="en-US" sz="1200" dirty="0"/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1,454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1,048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3,397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7,428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/>
                        <a:t>8,498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105346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F70E3768-CDD1-146E-945B-B6E24B927D65}"/>
              </a:ext>
            </a:extLst>
          </p:cNvPr>
          <p:cNvSpPr txBox="1"/>
          <p:nvPr/>
        </p:nvSpPr>
        <p:spPr>
          <a:xfrm>
            <a:off x="5816254" y="4606800"/>
            <a:ext cx="44226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200" b="1" u="sng" dirty="0">
                <a:solidFill>
                  <a:srgbClr val="00B050"/>
                </a:solidFill>
                <a:effectLst/>
              </a:rPr>
              <a:t>Distribution of data</a:t>
            </a:r>
            <a:endParaRPr lang="en-US" sz="1200" u="sng" dirty="0">
              <a:solidFill>
                <a:srgbClr val="00B050"/>
              </a:solidFill>
              <a:effectLst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C53F9F-4CB9-FEB0-631E-781C6AF15B82}"/>
              </a:ext>
            </a:extLst>
          </p:cNvPr>
          <p:cNvSpPr txBox="1"/>
          <p:nvPr/>
        </p:nvSpPr>
        <p:spPr>
          <a:xfrm>
            <a:off x="8465234" y="3383580"/>
            <a:ext cx="30933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buNone/>
            </a:pPr>
            <a:r>
              <a:rPr lang="en-US" sz="1200" b="1" u="sng" dirty="0">
                <a:solidFill>
                  <a:srgbClr val="00B050"/>
                </a:solidFill>
                <a:effectLst/>
              </a:rPr>
              <a:t>Causal Machine Learning</a:t>
            </a:r>
            <a:endParaRPr lang="en-US" sz="1200" u="sng" dirty="0">
              <a:solidFill>
                <a:srgbClr val="00B05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9283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B5D2E-320E-423E-60E4-FCACE65B8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F0317-0D4F-8DC3-5AF6-B73DD3358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558602"/>
            <a:ext cx="10415648" cy="660147"/>
          </a:xfrm>
        </p:spPr>
        <p:txBody>
          <a:bodyPr/>
          <a:lstStyle/>
          <a:p>
            <a:r>
              <a:rPr lang="en-US" dirty="0"/>
              <a:t>I. How is the Observational Probability Calculated?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48F4A57-7E1B-096C-24D5-1C8C6D66DF11}"/>
              </a:ext>
            </a:extLst>
          </p:cNvPr>
          <p:cNvSpPr txBox="1">
            <a:spLocks/>
          </p:cNvSpPr>
          <p:nvPr/>
        </p:nvSpPr>
        <p:spPr>
          <a:xfrm>
            <a:off x="803212" y="1342318"/>
            <a:ext cx="10943311" cy="2794653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 </a:t>
            </a:r>
            <a:endParaRPr lang="en-US" sz="1600" b="1" dirty="0">
              <a:solidFill>
                <a:srgbClr val="00B05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F8F9C-5E73-0DC3-C9C7-0986E7B5F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8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85DDCF6-556A-CF85-2C50-AFE5A95CF4FA}"/>
              </a:ext>
            </a:extLst>
          </p:cNvPr>
          <p:cNvSpPr txBox="1"/>
          <p:nvPr/>
        </p:nvSpPr>
        <p:spPr>
          <a:xfrm>
            <a:off x="838201" y="1218749"/>
            <a:ext cx="1024889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Simulated Dataset</a:t>
            </a:r>
          </a:p>
          <a:p>
            <a:r>
              <a:rPr lang="en-US" dirty="0">
                <a:solidFill>
                  <a:srgbClr val="07519E"/>
                </a:solidFill>
              </a:rPr>
              <a:t>Total simulated observations = 10,000</a:t>
            </a:r>
            <a:endParaRPr lang="en-US" dirty="0"/>
          </a:p>
          <a:p>
            <a:endParaRPr lang="en-US" sz="1600" b="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1B28907-CF59-9C4C-7773-387798A369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604096"/>
              </p:ext>
            </p:extLst>
          </p:nvPr>
        </p:nvGraphicFramePr>
        <p:xfrm>
          <a:off x="888206" y="2111301"/>
          <a:ext cx="10415588" cy="1463040"/>
        </p:xfrm>
        <a:graphic>
          <a:graphicData uri="http://schemas.openxmlformats.org/drawingml/2006/table">
            <a:tbl>
              <a:tblPr/>
              <a:tblGrid>
                <a:gridCol w="2603897">
                  <a:extLst>
                    <a:ext uri="{9D8B030D-6E8A-4147-A177-3AD203B41FA5}">
                      <a16:colId xmlns:a16="http://schemas.microsoft.com/office/drawing/2014/main" val="596778109"/>
                    </a:ext>
                  </a:extLst>
                </a:gridCol>
                <a:gridCol w="2603897">
                  <a:extLst>
                    <a:ext uri="{9D8B030D-6E8A-4147-A177-3AD203B41FA5}">
                      <a16:colId xmlns:a16="http://schemas.microsoft.com/office/drawing/2014/main" val="1691150249"/>
                    </a:ext>
                  </a:extLst>
                </a:gridCol>
                <a:gridCol w="2603897">
                  <a:extLst>
                    <a:ext uri="{9D8B030D-6E8A-4147-A177-3AD203B41FA5}">
                      <a16:colId xmlns:a16="http://schemas.microsoft.com/office/drawing/2014/main" val="804197797"/>
                    </a:ext>
                  </a:extLst>
                </a:gridCol>
                <a:gridCol w="2603897">
                  <a:extLst>
                    <a:ext uri="{9D8B030D-6E8A-4147-A177-3AD203B41FA5}">
                      <a16:colId xmlns:a16="http://schemas.microsoft.com/office/drawing/2014/main" val="2749878909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1" dirty="0">
                          <a:solidFill>
                            <a:srgbClr val="07519E"/>
                          </a:solidFill>
                        </a:rPr>
                        <a:t>Pump Failure</a:t>
                      </a:r>
                      <a:endParaRPr lang="en-US" sz="1800" dirty="0">
                        <a:solidFill>
                          <a:srgbClr val="07519E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b="1" dirty="0">
                          <a:solidFill>
                            <a:srgbClr val="07519E"/>
                          </a:solidFill>
                        </a:rPr>
                        <a:t>System Failure = No</a:t>
                      </a:r>
                      <a:endParaRPr lang="en-US" sz="1800" dirty="0">
                        <a:solidFill>
                          <a:srgbClr val="07519E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b="1" dirty="0">
                          <a:solidFill>
                            <a:srgbClr val="07519E"/>
                          </a:solidFill>
                        </a:rPr>
                        <a:t>System Failure = Yes</a:t>
                      </a:r>
                      <a:endParaRPr lang="en-US" sz="1800" dirty="0">
                        <a:solidFill>
                          <a:srgbClr val="07519E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b="1" dirty="0">
                          <a:solidFill>
                            <a:srgbClr val="07519E"/>
                          </a:solidFill>
                        </a:rPr>
                        <a:t>Total</a:t>
                      </a:r>
                      <a:endParaRPr lang="en-US" sz="1800" dirty="0">
                        <a:solidFill>
                          <a:srgbClr val="07519E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442348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8,108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</a:rPr>
                        <a:t>438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b="1" dirty="0">
                          <a:solidFill>
                            <a:srgbClr val="00B050"/>
                          </a:solidFill>
                        </a:rPr>
                        <a:t>8,546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849439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Yes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844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610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1,454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621376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8,952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1,048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10,000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244351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F1C9FA-A344-862B-39F9-8E38C4A92773}"/>
                  </a:ext>
                </a:extLst>
              </p:cNvPr>
              <p:cNvSpPr txBox="1"/>
              <p:nvPr/>
            </p:nvSpPr>
            <p:spPr>
              <a:xfrm>
                <a:off x="888145" y="3954376"/>
                <a:ext cx="10858377" cy="20139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US" b="1" dirty="0"/>
                  <a:t>Observational Probability 1</a:t>
                </a:r>
              </a:p>
              <a:p>
                <a:pPr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         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b="0" i="0">
                            <a:latin typeface="Cambria Math" panose="02040503050406030204" pitchFamily="18" charset="0"/>
                          </a:rPr>
                          <m:t>System</m:t>
                        </m:r>
                        <m:r>
                          <m:rPr>
                            <m:nor/>
                          </m:rPr>
                          <a:rPr lang="en-US" b="0" i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0" i="0">
                            <a:latin typeface="Cambria Math" panose="02040503050406030204" pitchFamily="18" charset="0"/>
                          </a:rPr>
                          <m:t>Failure</m:t>
                        </m:r>
                        <m:r>
                          <a:rPr lang="en-US" b="0" i="0">
                            <a:latin typeface="Cambria Math" panose="02040503050406030204" pitchFamily="18" charset="0"/>
                          </a:rPr>
                          <m:t>∣</m:t>
                        </m:r>
                        <m:r>
                          <m:rPr>
                            <m:nor/>
                          </m:rPr>
                          <a:rPr lang="en-US" b="0" i="0">
                            <a:latin typeface="Cambria Math" panose="02040503050406030204" pitchFamily="18" charset="0"/>
                          </a:rPr>
                          <m:t>Pump</m:t>
                        </m:r>
                        <m:r>
                          <m:rPr>
                            <m:nor/>
                          </m:rPr>
                          <a:rPr lang="en-US" b="0" i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b="0" i="0">
                            <a:latin typeface="Cambria Math" panose="02040503050406030204" pitchFamily="18" charset="0"/>
                          </a:rPr>
                          <m:t>Failure</m:t>
                        </m:r>
                      </m:e>
                    </m:d>
                    <m:r>
                      <a:rPr lang="en-US" b="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>
                            <a:latin typeface="Cambria Math" panose="02040503050406030204" pitchFamily="18" charset="0"/>
                          </a:rPr>
                          <m:t>#</m:t>
                        </m:r>
                        <m:d>
                          <m:dPr>
                            <m:ctrlPr>
                              <a:rPr lang="en-US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b="0" i="0">
                                <a:latin typeface="Cambria Math" panose="02040503050406030204" pitchFamily="18" charset="0"/>
                              </a:rPr>
                              <m:t>Pump</m:t>
                            </m:r>
                            <m:r>
                              <m:rPr>
                                <m:nor/>
                              </m:rPr>
                              <a:rPr lang="en-US" b="0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b="0" i="0">
                                <a:latin typeface="Cambria Math" panose="02040503050406030204" pitchFamily="18" charset="0"/>
                              </a:rPr>
                              <m:t>Failure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0" i="0">
                                <a:latin typeface="Cambria Math" panose="02040503050406030204" pitchFamily="18" charset="0"/>
                              </a:rPr>
                              <m:t>∩</m:t>
                            </m:r>
                            <m:r>
                              <m:rPr>
                                <m:nor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b="0" i="0">
                                <a:latin typeface="Cambria Math" panose="02040503050406030204" pitchFamily="18" charset="0"/>
                              </a:rPr>
                              <m:t>System</m:t>
                            </m:r>
                            <m:r>
                              <m:rPr>
                                <m:nor/>
                              </m:rPr>
                              <a:rPr lang="en-US" b="0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b="0" i="0">
                                <a:latin typeface="Cambria Math" panose="02040503050406030204" pitchFamily="18" charset="0"/>
                              </a:rPr>
                              <m:t>Failure</m:t>
                            </m:r>
                          </m:e>
                        </m:d>
                      </m:num>
                      <m:den>
                        <m:r>
                          <a:rPr lang="en-US" b="0" i="0">
                            <a:latin typeface="Cambria Math" panose="02040503050406030204" pitchFamily="18" charset="0"/>
                          </a:rPr>
                          <m:t>#</m:t>
                        </m:r>
                        <m:d>
                          <m:dPr>
                            <m:ctrlPr>
                              <a:rPr lang="en-US" b="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nor/>
                              </m:rPr>
                              <a:rPr lang="en-US" b="0" i="0">
                                <a:latin typeface="Cambria Math" panose="02040503050406030204" pitchFamily="18" charset="0"/>
                              </a:rPr>
                              <m:t>Pump</m:t>
                            </m:r>
                            <m:r>
                              <m:rPr>
                                <m:nor/>
                              </m:rPr>
                              <a:rPr lang="en-US" b="0" i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en-US" b="0" i="0">
                                <a:latin typeface="Cambria Math" panose="02040503050406030204" pitchFamily="18" charset="0"/>
                              </a:rPr>
                              <m:t>Failure</m:t>
                            </m:r>
                          </m:e>
                        </m:d>
                      </m:den>
                    </m:f>
                    <m:r>
                      <a:rPr lang="en-US" b="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𝟔𝟏𝟎</m:t>
                        </m:r>
                      </m:num>
                      <m:den>
                        <m:r>
                          <a:rPr lang="en-US" b="1" i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0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1" i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𝟒𝟓𝟒</m:t>
                        </m:r>
                      </m:den>
                    </m:f>
                    <m:r>
                      <a:rPr lang="en-US" b="0" i="0">
                        <a:latin typeface="Cambria Math" panose="02040503050406030204" pitchFamily="18" charset="0"/>
                      </a:rPr>
                      <m:t>=0.4195</m:t>
                    </m:r>
                  </m:oMath>
                </a14:m>
                <a:r>
                  <a:rPr lang="en-US" b="0" dirty="0"/>
                  <a:t> =</a:t>
                </a:r>
                <a:r>
                  <a:rPr lang="en-US" b="1" dirty="0"/>
                  <a:t> 42%</a:t>
                </a:r>
              </a:p>
              <a:p>
                <a:r>
                  <a:rPr lang="en-US" b="1" dirty="0"/>
                  <a:t>Observational Probability 2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US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System</m:t>
                          </m:r>
                          <m:r>
                            <m:rPr>
                              <m:nor/>
                            </m:rPr>
                            <a:rPr lang="en-US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Failure</m:t>
                          </m:r>
                          <m: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∣</m:t>
                          </m:r>
                          <m:r>
                            <m:rPr>
                              <m:nor/>
                            </m:rPr>
                            <a:rPr lang="en-US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No</m:t>
                          </m:r>
                          <m:r>
                            <m:rPr>
                              <m:nor/>
                            </m:rPr>
                            <a:rPr lang="en-US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Pump</m:t>
                          </m:r>
                          <m:r>
                            <m:rPr>
                              <m:nor/>
                            </m:rPr>
                            <a:rPr lang="en-US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Failure</m:t>
                          </m:r>
                        </m:e>
                      </m:d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#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No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Pump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Failure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∩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System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Failure</m:t>
                              </m:r>
                            </m:e>
                          </m:d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#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nor/>
                                </m:rPr>
                                <a:rPr lang="en-US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No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Pump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nor/>
                                </m:rPr>
                                <a:rPr lang="en-US" i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Failure</m:t>
                              </m:r>
                            </m:e>
                          </m:d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𝟒𝟑𝟖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𝟓𝟒𝟔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=0.0513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/>
              </a:p>
              <a:p>
                <a:pPr>
                  <a:buNone/>
                </a:pPr>
                <a:endParaRPr lang="en-US" b="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F1C9FA-A344-862B-39F9-8E38C4A927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145" y="3954376"/>
                <a:ext cx="10858377" cy="2013949"/>
              </a:xfrm>
              <a:prstGeom prst="rect">
                <a:avLst/>
              </a:prstGeom>
              <a:blipFill>
                <a:blip r:embed="rId3"/>
                <a:stretch>
                  <a:fillRect l="-585" t="-12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710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54573-28E3-56B0-0CC9-30863F079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50B0-FC1C-CD25-0DA6-8FA441A9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and Results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E95EED7-506A-FF84-B7C6-A5681A69A73D}"/>
              </a:ext>
            </a:extLst>
          </p:cNvPr>
          <p:cNvSpPr txBox="1">
            <a:spLocks/>
          </p:cNvSpPr>
          <p:nvPr/>
        </p:nvSpPr>
        <p:spPr>
          <a:xfrm>
            <a:off x="803212" y="1342318"/>
            <a:ext cx="10943311" cy="2794653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−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 </a:t>
            </a:r>
            <a:endParaRPr lang="en-US" sz="1600" b="1" dirty="0">
              <a:solidFill>
                <a:srgbClr val="00B05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EF9773-082B-1817-71A0-5C6D663A3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0902BEB-9D22-E185-992C-E1408FA72C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431680"/>
              </p:ext>
            </p:extLst>
          </p:nvPr>
        </p:nvGraphicFramePr>
        <p:xfrm>
          <a:off x="3793684" y="1383710"/>
          <a:ext cx="6911829" cy="85153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153368">
                  <a:extLst>
                    <a:ext uri="{9D8B030D-6E8A-4147-A177-3AD203B41FA5}">
                      <a16:colId xmlns:a16="http://schemas.microsoft.com/office/drawing/2014/main" val="521039927"/>
                    </a:ext>
                  </a:extLst>
                </a:gridCol>
                <a:gridCol w="1758461">
                  <a:extLst>
                    <a:ext uri="{9D8B030D-6E8A-4147-A177-3AD203B41FA5}">
                      <a16:colId xmlns:a16="http://schemas.microsoft.com/office/drawing/2014/main" val="3323605349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Quantity</a:t>
                      </a: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b="1" u="none" strike="noStrike" dirty="0">
                          <a:solidFill>
                            <a:srgbClr val="07519E"/>
                          </a:solidFill>
                          <a:effectLst/>
                        </a:rPr>
                        <a:t>Value</a:t>
                      </a:r>
                      <a:endParaRPr lang="en-US" sz="1800" b="1" i="0" u="none" strike="noStrike" dirty="0">
                        <a:solidFill>
                          <a:srgbClr val="07519E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66389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P(System Failure | Pump Failure)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0.4195 = </a:t>
                      </a:r>
                      <a:r>
                        <a:rPr lang="en-GB" sz="1800" b="1" u="none" strike="noStrike" dirty="0">
                          <a:effectLst/>
                        </a:rPr>
                        <a:t>42%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424753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P(System Failure | No Pump Failure)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GB" sz="1800" u="none" strike="noStrike" dirty="0">
                          <a:effectLst/>
                        </a:rPr>
                        <a:t>0.0513 =   5% 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4155346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63EA415-CB70-8638-C15E-0671CCDA3DE2}"/>
              </a:ext>
            </a:extLst>
          </p:cNvPr>
          <p:cNvSpPr txBox="1"/>
          <p:nvPr/>
        </p:nvSpPr>
        <p:spPr>
          <a:xfrm>
            <a:off x="2609951" y="1610743"/>
            <a:ext cx="9084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      I</a:t>
            </a:r>
            <a:endParaRPr lang="en-US" dirty="0">
              <a:solidFill>
                <a:srgbClr val="00B050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85CBA8-BB51-412B-1884-BA2B6B635E53}"/>
              </a:ext>
            </a:extLst>
          </p:cNvPr>
          <p:cNvSpPr txBox="1"/>
          <p:nvPr/>
        </p:nvSpPr>
        <p:spPr>
          <a:xfrm>
            <a:off x="871204" y="1001620"/>
            <a:ext cx="11564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Observational Probabilities: </a:t>
            </a:r>
            <a:r>
              <a:rPr lang="en-US" i="1" dirty="0"/>
              <a:t>system failure occurs in approx. </a:t>
            </a:r>
            <a:r>
              <a:rPr lang="en-US" b="1" i="1" dirty="0"/>
              <a:t>42%</a:t>
            </a:r>
            <a:r>
              <a:rPr lang="en-US" i="1" dirty="0"/>
              <a:t> of observations involving pump failure </a:t>
            </a:r>
            <a:endParaRPr lang="en-US" dirty="0">
              <a:solidFill>
                <a:srgbClr val="00B050"/>
              </a:solidFill>
              <a:effectLst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47686AC-E35F-3645-194D-060373FD8839}"/>
              </a:ext>
            </a:extLst>
          </p:cNvPr>
          <p:cNvCxnSpPr>
            <a:cxnSpLocks/>
          </p:cNvCxnSpPr>
          <p:nvPr/>
        </p:nvCxnSpPr>
        <p:spPr>
          <a:xfrm>
            <a:off x="3232920" y="1813731"/>
            <a:ext cx="285864" cy="0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9296514"/>
      </p:ext>
    </p:extLst>
  </p:cSld>
  <p:clrMapOvr>
    <a:masterClrMapping/>
  </p:clrMapOvr>
</p:sld>
</file>

<file path=ppt/theme/theme1.xml><?xml version="1.0" encoding="utf-8"?>
<a:theme xmlns:a="http://schemas.openxmlformats.org/drawingml/2006/main" name="INL 2020">
  <a:themeElements>
    <a:clrScheme name="INL 2020">
      <a:dk1>
        <a:srgbClr val="000000"/>
      </a:dk1>
      <a:lt1>
        <a:srgbClr val="FFFFFF"/>
      </a:lt1>
      <a:dk2>
        <a:srgbClr val="06509D"/>
      </a:dk2>
      <a:lt2>
        <a:srgbClr val="2CA8E1"/>
      </a:lt2>
      <a:accent1>
        <a:srgbClr val="8EC423"/>
      </a:accent1>
      <a:accent2>
        <a:srgbClr val="2CA8E1"/>
      </a:accent2>
      <a:accent3>
        <a:srgbClr val="832369"/>
      </a:accent3>
      <a:accent4>
        <a:srgbClr val="CF1D4C"/>
      </a:accent4>
      <a:accent5>
        <a:srgbClr val="F78E20"/>
      </a:accent5>
      <a:accent6>
        <a:srgbClr val="59595C"/>
      </a:accent6>
      <a:hlink>
        <a:srgbClr val="7F7F7F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L_2022_hexLight_wide-WEB" id="{02E20BC5-FEDE-CE44-9BE4-1CE6CB29BA3D}" vid="{E4378662-F895-C340-BA33-6EA5E69E43E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3797F432E2A042A124C0139981475A" ma:contentTypeVersion="14" ma:contentTypeDescription="Create a new document." ma:contentTypeScope="" ma:versionID="f98a91b6c1e71bbba55439f0a80a0573">
  <xsd:schema xmlns:xsd="http://www.w3.org/2001/XMLSchema" xmlns:xs="http://www.w3.org/2001/XMLSchema" xmlns:p="http://schemas.microsoft.com/office/2006/metadata/properties" xmlns:ns2="2391d807-f94f-4c4f-bb14-493106c624c2" xmlns:ns3="42ea9b75-b306-4826-8769-4c6ad6718b67" targetNamespace="http://schemas.microsoft.com/office/2006/metadata/properties" ma:root="true" ma:fieldsID="e10204a60157ce1d68d66ae7a68b8f6a" ns2:_="" ns3:_="">
    <xsd:import namespace="2391d807-f94f-4c4f-bb14-493106c624c2"/>
    <xsd:import namespace="42ea9b75-b306-4826-8769-4c6ad6718b6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91d807-f94f-4c4f-bb14-493106c624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list="UserInfo" ma:SearchPeopleOnly="false" ma:internalName="SharedWithUsers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10" nillable="true" ma:taxonomy="true" ma:internalName="lcf76f155ced4ddcb4097134ff3c332f" ma:taxonomyFieldName="MediaServiceImageTags" ma:displayName="Image Tags" ma:readOnly="false" ma:fieldId="{5cf76f15-5ced-4ddc-b409-7134ff3c332f}" ma:taxonomyMulti="true" ma:sspId="0b78db39-37aa-4e28-bb7e-9642684d42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ea9b75-b306-4826-8769-4c6ad6718b67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2721504a-65bf-41e8-8385-5761431a3c1d}" ma:internalName="TaxCatchAll" ma:showField="CatchAllData" ma:web="42ea9b75-b306-4826-8769-4c6ad6718b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391d807-f94f-4c4f-bb14-493106c624c2">
      <UserInfo>
        <DisplayName/>
        <AccountId xsi:nil="true"/>
        <AccountType/>
      </UserInfo>
    </SharedWithUsers>
    <TaxCatchAll xmlns="42ea9b75-b306-4826-8769-4c6ad6718b67" xsi:nil="true"/>
    <lcf76f155ced4ddcb4097134ff3c332f xmlns="2391d807-f94f-4c4f-bb14-493106c624c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B987B27-07C2-425E-9FC8-8EB9D2FCBB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158C39C-6B2B-46C8-8FF5-4FF701DE8E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91d807-f94f-4c4f-bb14-493106c624c2"/>
    <ds:schemaRef ds:uri="42ea9b75-b306-4826-8769-4c6ad6718b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E72521-46AD-4BAF-8AA5-1067FA401909}">
  <ds:schemaRefs>
    <ds:schemaRef ds:uri="http://schemas.microsoft.com/office/2006/metadata/properties"/>
    <ds:schemaRef ds:uri="http://schemas.microsoft.com/office/infopath/2007/PartnerControls"/>
    <ds:schemaRef ds:uri="2391d807-f94f-4c4f-bb14-493106c624c2"/>
    <ds:schemaRef ds:uri="42ea9b75-b306-4826-8769-4c6ad6718b6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INL 2020</Template>
  <TotalTime>8120</TotalTime>
  <Words>1194</Words>
  <Application>Microsoft Office PowerPoint</Application>
  <PresentationFormat>Widescreen</PresentationFormat>
  <Paragraphs>319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Myriad Pro Cond</vt:lpstr>
      <vt:lpstr>Arial</vt:lpstr>
      <vt:lpstr>Arial Narrow</vt:lpstr>
      <vt:lpstr>Calibri</vt:lpstr>
      <vt:lpstr>Cambria Math</vt:lpstr>
      <vt:lpstr>Times New Roman</vt:lpstr>
      <vt:lpstr>INL 2020</vt:lpstr>
      <vt:lpstr>PowerPoint Presentation</vt:lpstr>
      <vt:lpstr>Motivation  </vt:lpstr>
      <vt:lpstr>Current Gap </vt:lpstr>
      <vt:lpstr>Background Comparison of Methods</vt:lpstr>
      <vt:lpstr>What is Causal Machine Learning?</vt:lpstr>
      <vt:lpstr>Framework</vt:lpstr>
      <vt:lpstr>Illustrative Pump System Example</vt:lpstr>
      <vt:lpstr>I. How is the Observational Probability Calculated?</vt:lpstr>
      <vt:lpstr>Simulation and Results</vt:lpstr>
      <vt:lpstr>II. How is the Confounding Analysis Calculated?</vt:lpstr>
      <vt:lpstr>Simulation and Results</vt:lpstr>
      <vt:lpstr>III. How is the Causal Intervention Probability Calculated?</vt:lpstr>
      <vt:lpstr>Simulation and Results</vt:lpstr>
      <vt:lpstr>What does a PRA analyst do with the estimated causal effect?</vt:lpstr>
      <vt:lpstr>Challenges and Practical Considerations</vt:lpstr>
      <vt:lpstr>Summary  </vt:lpstr>
      <vt:lpstr>Contact the Authors  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Karen D Souza</dc:creator>
  <cp:keywords/>
  <dc:description/>
  <cp:lastModifiedBy>Wen-Chi Cheng</cp:lastModifiedBy>
  <cp:revision>808</cp:revision>
  <cp:lastPrinted>2026-07-05T20:52:41Z</cp:lastPrinted>
  <dcterms:created xsi:type="dcterms:W3CDTF">2026-01-05T18:30:49Z</dcterms:created>
  <dcterms:modified xsi:type="dcterms:W3CDTF">2026-07-23T01:59:37Z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0x010100803797F432E2A042A124C0139981475A</vt:lpwstr>
  </property>
  <property fmtid="{D5CDD505-2E9C-101B-9397-08002B2CF9AE}" pid="3" name="Order">
    <vt:r8>73000</vt:r8>
  </property>
</Properties>
</file>