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22"/>
  </p:notesMasterIdLst>
  <p:handoutMasterIdLst>
    <p:handoutMasterId r:id="rId23"/>
  </p:handoutMasterIdLst>
  <p:sldIdLst>
    <p:sldId id="257" r:id="rId2"/>
    <p:sldId id="316" r:id="rId3"/>
    <p:sldId id="326" r:id="rId4"/>
    <p:sldId id="262" r:id="rId5"/>
    <p:sldId id="292" r:id="rId6"/>
    <p:sldId id="360" r:id="rId7"/>
    <p:sldId id="361" r:id="rId8"/>
    <p:sldId id="349" r:id="rId9"/>
    <p:sldId id="376" r:id="rId10"/>
    <p:sldId id="362" r:id="rId11"/>
    <p:sldId id="363" r:id="rId12"/>
    <p:sldId id="383" r:id="rId13"/>
    <p:sldId id="369" r:id="rId14"/>
    <p:sldId id="370" r:id="rId15"/>
    <p:sldId id="294" r:id="rId16"/>
    <p:sldId id="368" r:id="rId17"/>
    <p:sldId id="380" r:id="rId18"/>
    <p:sldId id="364" r:id="rId19"/>
    <p:sldId id="291" r:id="rId20"/>
    <p:sldId id="258" r:id="rId21"/>
  </p:sldIdLst>
  <p:sldSz cx="12192000" cy="6858000"/>
  <p:notesSz cx="6807200" cy="9939338"/>
  <p:defaultTex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EF652222-6355-4EA4-9AFB-88A4EED14BF3}">
          <p14:sldIdLst>
            <p14:sldId id="257"/>
            <p14:sldId id="316"/>
            <p14:sldId id="326"/>
            <p14:sldId id="262"/>
            <p14:sldId id="292"/>
            <p14:sldId id="360"/>
            <p14:sldId id="361"/>
            <p14:sldId id="349"/>
            <p14:sldId id="376"/>
            <p14:sldId id="362"/>
            <p14:sldId id="363"/>
            <p14:sldId id="383"/>
            <p14:sldId id="369"/>
            <p14:sldId id="370"/>
            <p14:sldId id="294"/>
            <p14:sldId id="368"/>
            <p14:sldId id="380"/>
            <p14:sldId id="364"/>
            <p14:sldId id="291"/>
          </p14:sldIdLst>
        </p14:section>
        <p14:section name="제목 없는 구역" id="{C3179D9D-EC58-4EA1-B44D-07FD60FA56F3}">
          <p14:sldIdLst>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이진오" initials="이" lastIdx="1" clrIdx="0">
    <p:extLst>
      <p:ext uri="{19B8F6BF-5375-455C-9EA6-DF929625EA0E}">
        <p15:presenceInfo xmlns:p15="http://schemas.microsoft.com/office/powerpoint/2012/main" userId="S-1-5-21-452099339-2700001167-206029744-146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559"/>
    <a:srgbClr val="E6A02E"/>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0" autoAdjust="0"/>
    <p:restoredTop sz="84040" autoAdjust="0"/>
  </p:normalViewPr>
  <p:slideViewPr>
    <p:cSldViewPr snapToGrid="0">
      <p:cViewPr>
        <p:scale>
          <a:sx n="100" d="100"/>
          <a:sy n="100" d="100"/>
        </p:scale>
        <p:origin x="2274" y="792"/>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lang="en-US" dirty="0">
              <a:latin typeface="KoPub돋움체 Light" panose="02020603020101020101" pitchFamily="18" charset="-127"/>
            </a:endParaRPr>
          </a:p>
        </p:txBody>
      </p:sp>
      <p:sp>
        <p:nvSpPr>
          <p:cNvPr id="3" name="날짜 개체 틀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pPr rtl="0"/>
            <a:fld id="{767B2D1B-D354-46A0-B6E6-353CB61124D5}" type="datetime1">
              <a:rPr lang="ko-KR" altLang="en-US" smtClean="0">
                <a:latin typeface="KoPub돋움체 Light" panose="02020603020101020101" pitchFamily="18" charset="-127"/>
              </a:rPr>
              <a:t>2026-07-17</a:t>
            </a:fld>
            <a:endParaRPr lang="en-US" dirty="0">
              <a:latin typeface="KoPub돋움체 Light" panose="02020603020101020101" pitchFamily="18" charset="-127"/>
            </a:endParaRPr>
          </a:p>
        </p:txBody>
      </p:sp>
      <p:sp>
        <p:nvSpPr>
          <p:cNvPr id="4" name="바닥글 개체 틀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lang="en-US" dirty="0">
              <a:latin typeface="KoPub돋움체 Light" panose="02020603020101020101" pitchFamily="18" charset="-127"/>
            </a:endParaRPr>
          </a:p>
        </p:txBody>
      </p:sp>
      <p:sp>
        <p:nvSpPr>
          <p:cNvPr id="5" name="슬라이드 번호 개체 틀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latin typeface="KoPub돋움체 Light" panose="02020603020101020101" pitchFamily="18" charset="-127"/>
              </a:rPr>
              <a:t>‹#›</a:t>
            </a:fld>
            <a:endParaRPr lang="en-US" dirty="0">
              <a:latin typeface="KoPub돋움체 Light" panose="02020603020101020101" pitchFamily="18" charset="-127"/>
            </a:endParaRPr>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atin typeface="KoPub돋움체 Light" panose="02020603020101020101" pitchFamily="18" charset="-127"/>
              </a:defRPr>
            </a:lvl1pPr>
          </a:lstStyle>
          <a:p>
            <a:endParaRPr lang="en-US" dirty="0"/>
          </a:p>
        </p:txBody>
      </p:sp>
      <p:sp>
        <p:nvSpPr>
          <p:cNvPr id="3" name="날짜 개체 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atin typeface="KoPub돋움체 Light" panose="02020603020101020101" pitchFamily="18" charset="-127"/>
              </a:defRPr>
            </a:lvl1pPr>
          </a:lstStyle>
          <a:p>
            <a:fld id="{C867B59C-01C0-478B-8EAA-3103960D029D}" type="datetime1">
              <a:rPr lang="ko-KR" altLang="en-US" smtClean="0"/>
              <a:t>2026-07-17</a:t>
            </a:fld>
            <a:endParaRPr lang="en-US" dirty="0"/>
          </a:p>
        </p:txBody>
      </p:sp>
      <p:sp>
        <p:nvSpPr>
          <p:cNvPr id="4" name="슬라이드 이미지 개체 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슬라이드 노트 개체 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ko" dirty="0"/>
              <a:t>마스터 텍스트 스타일을 편집하려면 클릭하세요.</a:t>
            </a:r>
            <a:endParaRPr lang="en-US" dirty="0"/>
          </a:p>
          <a:p>
            <a:pPr lvl="1" rtl="0"/>
            <a:r>
              <a:rPr lang="ko" dirty="0"/>
              <a:t>둘째 수준</a:t>
            </a:r>
          </a:p>
          <a:p>
            <a:pPr lvl="2" rtl="0"/>
            <a:r>
              <a:rPr lang="ko" dirty="0"/>
              <a:t>셋째 수준</a:t>
            </a:r>
          </a:p>
          <a:p>
            <a:pPr lvl="3" rtl="0"/>
            <a:r>
              <a:rPr lang="ko" dirty="0"/>
              <a:t>넷째 수준</a:t>
            </a:r>
          </a:p>
          <a:p>
            <a:pPr lvl="4" rtl="0"/>
            <a:r>
              <a:rPr lang="ko" dirty="0"/>
              <a:t>다섯째 수준</a:t>
            </a:r>
            <a:endParaRPr lang="en-US" dirty="0"/>
          </a:p>
        </p:txBody>
      </p:sp>
      <p:sp>
        <p:nvSpPr>
          <p:cNvPr id="6" name="바닥글 개체 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atin typeface="KoPub돋움체 Light" panose="02020603020101020101" pitchFamily="18" charset="-127"/>
              </a:defRPr>
            </a:lvl1pPr>
          </a:lstStyle>
          <a:p>
            <a:endParaRPr lang="en-US" dirty="0"/>
          </a:p>
        </p:txBody>
      </p:sp>
      <p:sp>
        <p:nvSpPr>
          <p:cNvPr id="7" name="슬라이드 번호 개체 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atin typeface="KoPub돋움체 Light" panose="02020603020101020101" pitchFamily="18" charset="-127"/>
              </a:defRPr>
            </a:lvl1pPr>
          </a:lstStyle>
          <a:p>
            <a:fld id="{9C2B151B-D7D1-48E5-8230-5AADBC794F88}" type="slidenum">
              <a:rPr lang="en-US" smtClean="0"/>
              <a:pPr/>
              <a:t>‹#›</a:t>
            </a:fld>
            <a:endParaRPr lang="en-US" dirty="0"/>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KoPub돋움체 Light" panose="02020603020101020101" pitchFamily="18" charset="-127"/>
        <a:ea typeface="+mn-ea"/>
        <a:cs typeface="+mn-cs"/>
      </a:defRPr>
    </a:lvl1pPr>
    <a:lvl2pPr marL="457200" algn="l" defTabSz="914400" rtl="0" eaLnBrk="1" latinLnBrk="0" hangingPunct="1">
      <a:defRPr sz="1200" kern="1200">
        <a:solidFill>
          <a:schemeClr val="tx1"/>
        </a:solidFill>
        <a:latin typeface="KoPub돋움체 Light" panose="02020603020101020101" pitchFamily="18" charset="-127"/>
        <a:ea typeface="+mn-ea"/>
        <a:cs typeface="+mn-cs"/>
      </a:defRPr>
    </a:lvl2pPr>
    <a:lvl3pPr marL="914400" algn="l" defTabSz="914400" rtl="0" eaLnBrk="1" latinLnBrk="0" hangingPunct="1">
      <a:defRPr sz="1200" kern="1200">
        <a:solidFill>
          <a:schemeClr val="tx1"/>
        </a:solidFill>
        <a:latin typeface="KoPub돋움체 Light" panose="02020603020101020101" pitchFamily="18" charset="-127"/>
        <a:ea typeface="+mn-ea"/>
        <a:cs typeface="+mn-cs"/>
      </a:defRPr>
    </a:lvl3pPr>
    <a:lvl4pPr marL="1371600" algn="l" defTabSz="914400" rtl="0" eaLnBrk="1" latinLnBrk="0" hangingPunct="1">
      <a:defRPr sz="1200" kern="1200">
        <a:solidFill>
          <a:schemeClr val="tx1"/>
        </a:solidFill>
        <a:latin typeface="KoPub돋움체 Light" panose="02020603020101020101" pitchFamily="18" charset="-127"/>
        <a:ea typeface="+mn-ea"/>
        <a:cs typeface="+mn-cs"/>
      </a:defRPr>
    </a:lvl4pPr>
    <a:lvl5pPr marL="1828800" algn="l" defTabSz="914400" rtl="0" eaLnBrk="1" latinLnBrk="0" hangingPunct="1">
      <a:defRPr sz="1200" kern="1200">
        <a:solidFill>
          <a:schemeClr val="tx1"/>
        </a:solidFill>
        <a:latin typeface="KoPub돋움체 Light" panose="02020603020101020101" pitchFamily="18" charset="-12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Good morning. My name is Jino Lee. I am a Senior Nuclear Safety Inspector at the Korea Institute of Nuclear Safety, KINS.</a:t>
            </a:r>
          </a:p>
          <a:p>
            <a:pPr>
              <a:spcAft>
                <a:spcPts val="300"/>
              </a:spcAft>
            </a:pPr>
            <a:r>
              <a:rPr lang="en-US" sz="1800" dirty="0">
                <a:effectLst/>
                <a:latin typeface="Times New Roman" panose="02020603050405020304" pitchFamily="18" charset="0"/>
                <a:ea typeface="바탕" panose="02030600000101010101" pitchFamily="18" charset="-127"/>
              </a:rPr>
              <a:t>Today I will talk about "Toward Performance-Based Emergency Planning for Small Modular Reactors: Regulatory Framework Considerations in Korea."</a:t>
            </a:r>
          </a:p>
          <a:p>
            <a:pPr>
              <a:spcAft>
                <a:spcPts val="300"/>
              </a:spcAft>
            </a:pPr>
            <a:r>
              <a:rPr lang="en-US" sz="1800" dirty="0">
                <a:effectLst/>
                <a:latin typeface="Times New Roman" panose="02020603050405020304" pitchFamily="18" charset="0"/>
                <a:ea typeface="바탕" panose="02030600000101010101" pitchFamily="18" charset="-127"/>
              </a:rPr>
              <a:t>My work is on emergency preparedness regulation for SMRs. Today I will share the Korean case.</a:t>
            </a:r>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1</a:t>
            </a:fld>
            <a:endParaRPr lang="en-US" dirty="0"/>
          </a:p>
        </p:txBody>
      </p:sp>
    </p:spTree>
    <p:extLst>
      <p:ext uri="{BB962C8B-B14F-4D97-AF65-F5344CB8AC3E}">
        <p14:creationId xmlns:p14="http://schemas.microsoft.com/office/powerpoint/2010/main" val="298971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This slide shows the current EP framework in Korea. We have sixteen planning standards, and each one is supported by the Act.</a:t>
            </a:r>
          </a:p>
          <a:p>
            <a:pPr>
              <a:spcAft>
                <a:spcPts val="300"/>
              </a:spcAft>
            </a:pPr>
            <a:r>
              <a:rPr lang="en-US" sz="1800" dirty="0">
                <a:effectLst/>
                <a:latin typeface="Times New Roman" panose="02020603050405020304" pitchFamily="18" charset="0"/>
                <a:ea typeface="바탕" panose="02030600000101010101" pitchFamily="18" charset="-127"/>
              </a:rPr>
              <a:t>One point to note. Korean law already applies a graded approach. It distinguishes power reactor licensees from other nuclear licensees. Different levels of requirements apply to each.</a:t>
            </a:r>
          </a:p>
          <a:p>
            <a:pPr>
              <a:spcAft>
                <a:spcPts val="300"/>
              </a:spcAft>
            </a:pPr>
            <a:r>
              <a:rPr lang="en-US" sz="1800" dirty="0">
                <a:effectLst/>
                <a:latin typeface="Times New Roman" panose="02020603050405020304" pitchFamily="18" charset="0"/>
                <a:ea typeface="바탕" panose="02030600000101010101" pitchFamily="18" charset="-127"/>
              </a:rPr>
              <a:t>For other licensees, relaxed requirements can be applied to some elements. For example, emergency response facilities, and accident assessment.</a:t>
            </a:r>
          </a:p>
          <a:p>
            <a:r>
              <a:rPr lang="en-US" sz="1800" dirty="0">
                <a:effectLst/>
                <a:latin typeface="Times New Roman" panose="02020603050405020304" pitchFamily="18" charset="0"/>
                <a:ea typeface="바탕" panose="02030600000101010101" pitchFamily="18" charset="-127"/>
              </a:rPr>
              <a:t>So the idea of grading is not new to us. But the grading is by facility category, not by risk.</a:t>
            </a:r>
            <a:endParaRPr lang="en-US" altLang="ko-KR" dirty="0"/>
          </a:p>
        </p:txBody>
      </p:sp>
      <p:sp>
        <p:nvSpPr>
          <p:cNvPr id="4" name="Slide Number Placeholder 3"/>
          <p:cNvSpPr>
            <a:spLocks noGrp="1"/>
          </p:cNvSpPr>
          <p:nvPr>
            <p:ph type="sldNum" sz="quarter" idx="5"/>
          </p:nvPr>
        </p:nvSpPr>
        <p:spPr/>
        <p:txBody>
          <a:bodyPr/>
          <a:lstStyle/>
          <a:p>
            <a:fld id="{85676996-25FF-4F61-9771-C1307C1DBD44}" type="slidenum">
              <a:rPr lang="en-US" smtClean="0"/>
              <a:t>10</a:t>
            </a:fld>
            <a:endParaRPr lang="en-US"/>
          </a:p>
        </p:txBody>
      </p:sp>
    </p:spTree>
    <p:extLst>
      <p:ext uri="{BB962C8B-B14F-4D97-AF65-F5344CB8AC3E}">
        <p14:creationId xmlns:p14="http://schemas.microsoft.com/office/powerpoint/2010/main" val="351556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Now, EPZ sizing. Here the graded approach is only partial.</a:t>
            </a:r>
          </a:p>
          <a:p>
            <a:pPr>
              <a:spcAft>
                <a:spcPts val="300"/>
              </a:spcAft>
            </a:pPr>
            <a:r>
              <a:rPr lang="en-US" sz="1800" dirty="0">
                <a:effectLst/>
                <a:latin typeface="Times New Roman" panose="02020603050405020304" pitchFamily="18" charset="0"/>
                <a:ea typeface="바탕" panose="02030600000101010101" pitchFamily="18" charset="-127"/>
              </a:rPr>
              <a:t>For research reactors, the UPZ scales with thermal power. For other facilities, the EPZ is the site boundary.</a:t>
            </a:r>
          </a:p>
          <a:p>
            <a:pPr>
              <a:spcAft>
                <a:spcPts val="300"/>
              </a:spcAft>
            </a:pPr>
            <a:r>
              <a:rPr lang="en-US" sz="1800" dirty="0">
                <a:effectLst/>
                <a:latin typeface="Times New Roman" panose="02020603050405020304" pitchFamily="18" charset="0"/>
                <a:ea typeface="바탕" panose="02030600000101010101" pitchFamily="18" charset="-127"/>
              </a:rPr>
              <a:t>But for power reactors, the numbers are fixed. PAZ three to five kilometers. UPZ twenty to thirty kilometers.</a:t>
            </a:r>
          </a:p>
          <a:p>
            <a:pPr>
              <a:spcAft>
                <a:spcPts val="300"/>
              </a:spcAft>
            </a:pPr>
            <a:r>
              <a:rPr lang="en-US" sz="1800" dirty="0">
                <a:effectLst/>
                <a:latin typeface="Times New Roman" panose="02020603050405020304" pitchFamily="18" charset="0"/>
                <a:ea typeface="바탕" panose="02030600000101010101" pitchFamily="18" charset="-127"/>
              </a:rPr>
              <a:t>And this is the key point. Currently there is no formal mechanism to request an exemption, and no mechanism for a case-by-case determination of the EPZ.</a:t>
            </a:r>
          </a:p>
        </p:txBody>
      </p:sp>
      <p:sp>
        <p:nvSpPr>
          <p:cNvPr id="4" name="Slide Number Placeholder 3"/>
          <p:cNvSpPr>
            <a:spLocks noGrp="1"/>
          </p:cNvSpPr>
          <p:nvPr>
            <p:ph type="sldNum" sz="quarter" idx="5"/>
          </p:nvPr>
        </p:nvSpPr>
        <p:spPr/>
        <p:txBody>
          <a:bodyPr/>
          <a:lstStyle/>
          <a:p>
            <a:fld id="{85676996-25FF-4F61-9771-C1307C1DBD44}" type="slidenum">
              <a:rPr lang="en-US" smtClean="0"/>
              <a:t>11</a:t>
            </a:fld>
            <a:endParaRPr lang="en-US"/>
          </a:p>
        </p:txBody>
      </p:sp>
    </p:spTree>
    <p:extLst>
      <p:ext uri="{BB962C8B-B14F-4D97-AF65-F5344CB8AC3E}">
        <p14:creationId xmlns:p14="http://schemas.microsoft.com/office/powerpoint/2010/main" val="14373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This table compares the EPZ approach across countries.</a:t>
            </a:r>
          </a:p>
          <a:p>
            <a:pPr>
              <a:spcAft>
                <a:spcPts val="300"/>
              </a:spcAft>
            </a:pPr>
            <a:r>
              <a:rPr lang="en-US" sz="1800" dirty="0">
                <a:effectLst/>
                <a:latin typeface="Times New Roman" panose="02020603050405020304" pitchFamily="18" charset="0"/>
                <a:ea typeface="바탕" panose="02030600000101010101" pitchFamily="18" charset="-127"/>
              </a:rPr>
              <a:t>In short, there are two groups. The United States, Finland, the United Kingdom, and Canada allow case-by-case or performance-based EPZ determination. Korea and Japan remain prescriptive.</a:t>
            </a:r>
          </a:p>
          <a:p>
            <a:r>
              <a:rPr lang="en-US" sz="1800" dirty="0">
                <a:effectLst/>
                <a:latin typeface="Times New Roman" panose="02020603050405020304" pitchFamily="18" charset="0"/>
                <a:ea typeface="바탕" panose="02030600000101010101" pitchFamily="18" charset="-127"/>
              </a:rPr>
              <a:t>Korea is the country with an amendment in progress. That is where we are today.</a:t>
            </a:r>
            <a:endParaRPr lang="en-US" dirty="0"/>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12</a:t>
            </a:fld>
            <a:endParaRPr lang="en-US" dirty="0"/>
          </a:p>
        </p:txBody>
      </p:sp>
    </p:spTree>
    <p:extLst>
      <p:ext uri="{BB962C8B-B14F-4D97-AF65-F5344CB8AC3E}">
        <p14:creationId xmlns:p14="http://schemas.microsoft.com/office/powerpoint/2010/main" val="95837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Because of this, SMR vendors are asking for relaxation. Their main goal is to reduce the EPZ to the site boundary.</a:t>
            </a:r>
          </a:p>
          <a:p>
            <a:pPr>
              <a:spcAft>
                <a:spcPts val="300"/>
              </a:spcAft>
            </a:pPr>
            <a:r>
              <a:rPr lang="en-US" sz="1800" dirty="0">
                <a:effectLst/>
                <a:latin typeface="Times New Roman" panose="02020603050405020304" pitchFamily="18" charset="0"/>
                <a:ea typeface="바탕" panose="02030600000101010101" pitchFamily="18" charset="-127"/>
              </a:rPr>
              <a:t>So we asked a simple question. If the EPZ becomes the site boundary, what happens to the off-site requirements?</a:t>
            </a:r>
          </a:p>
          <a:p>
            <a:pPr>
              <a:spcAft>
                <a:spcPts val="300"/>
              </a:spcAft>
            </a:pPr>
            <a:r>
              <a:rPr lang="en-US" sz="1800" dirty="0">
                <a:effectLst/>
                <a:latin typeface="Times New Roman" panose="02020603050405020304" pitchFamily="18" charset="0"/>
                <a:ea typeface="바탕" panose="02030600000101010101" pitchFamily="18" charset="-127"/>
              </a:rPr>
              <a:t>This slide shows what we anticipate. A General Emergency classification may not be needed. An evacuation time estimate may not be required. Off-site protective action decision-making may no longer be necessary. Off-site dose projection, off-site emergency facilities, and joint drills with off-site organizations may all be exempted.</a:t>
            </a:r>
          </a:p>
          <a:p>
            <a:r>
              <a:rPr lang="en-US" sz="1800" dirty="0">
                <a:effectLst/>
                <a:latin typeface="Times New Roman" panose="02020603050405020304" pitchFamily="18" charset="0"/>
                <a:ea typeface="바탕" panose="02030600000101010101" pitchFamily="18" charset="-127"/>
              </a:rPr>
              <a:t>So this is not a small change. Reducing the EPZ removes a large part of the off-site EP system. That is why the question deserves careful review.</a:t>
            </a:r>
            <a:endParaRPr lang="ko-KR" altLang="en-US" dirty="0"/>
          </a:p>
        </p:txBody>
      </p:sp>
      <p:sp>
        <p:nvSpPr>
          <p:cNvPr id="4" name="Slide Number Placeholder 3"/>
          <p:cNvSpPr>
            <a:spLocks noGrp="1"/>
          </p:cNvSpPr>
          <p:nvPr>
            <p:ph type="sldNum" sz="quarter" idx="5"/>
          </p:nvPr>
        </p:nvSpPr>
        <p:spPr/>
        <p:txBody>
          <a:bodyPr/>
          <a:lstStyle/>
          <a:p>
            <a:fld id="{85676996-25FF-4F61-9771-C1307C1DBD44}" type="slidenum">
              <a:rPr lang="en-US" smtClean="0"/>
              <a:t>13</a:t>
            </a:fld>
            <a:endParaRPr lang="en-US"/>
          </a:p>
        </p:txBody>
      </p:sp>
    </p:spTree>
    <p:extLst>
      <p:ext uri="{BB962C8B-B14F-4D97-AF65-F5344CB8AC3E}">
        <p14:creationId xmlns:p14="http://schemas.microsoft.com/office/powerpoint/2010/main" val="69842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This brings us to the regulatory approach itself.</a:t>
            </a:r>
          </a:p>
          <a:p>
            <a:pPr>
              <a:spcAft>
                <a:spcPts val="300"/>
              </a:spcAft>
            </a:pPr>
            <a:r>
              <a:rPr lang="en-US" sz="1800" dirty="0">
                <a:effectLst/>
                <a:latin typeface="Times New Roman" panose="02020603050405020304" pitchFamily="18" charset="0"/>
                <a:ea typeface="바탕" panose="02030600000101010101" pitchFamily="18" charset="-127"/>
              </a:rPr>
              <a:t>Korea has traditionally used prescriptive regulation. It gives clarity, ease of regulation, and consistency. But it is rigid. It can create a check-box mentality, and it can lead to over-regulation </a:t>
            </a:r>
          </a:p>
          <a:p>
            <a:pPr>
              <a:spcAft>
                <a:spcPts val="300"/>
              </a:spcAft>
            </a:pPr>
            <a:r>
              <a:rPr lang="en-US" sz="1800" dirty="0">
                <a:effectLst/>
                <a:latin typeface="Times New Roman" panose="02020603050405020304" pitchFamily="18" charset="0"/>
                <a:ea typeface="바탕" panose="02030600000101010101" pitchFamily="18" charset="-127"/>
              </a:rPr>
              <a:t>A performance-based approach gives flexibility, efficiency, and room for innovation. But it also brings uncertainty, difficulty in verification, and higher initial cost.</a:t>
            </a:r>
          </a:p>
          <a:p>
            <a:r>
              <a:rPr lang="en-US" sz="1800" dirty="0">
                <a:effectLst/>
                <a:latin typeface="Times New Roman" panose="02020603050405020304" pitchFamily="18" charset="0"/>
                <a:ea typeface="바탕" panose="02030600000101010101" pitchFamily="18" charset="-127"/>
              </a:rPr>
              <a:t>So the question is not which one is better. The question is where the right balance is.</a:t>
            </a:r>
          </a:p>
        </p:txBody>
      </p:sp>
      <p:sp>
        <p:nvSpPr>
          <p:cNvPr id="4" name="Slide Number Placeholder 3"/>
          <p:cNvSpPr>
            <a:spLocks noGrp="1"/>
          </p:cNvSpPr>
          <p:nvPr>
            <p:ph type="sldNum" sz="quarter" idx="5"/>
          </p:nvPr>
        </p:nvSpPr>
        <p:spPr/>
        <p:txBody>
          <a:bodyPr/>
          <a:lstStyle/>
          <a:p>
            <a:fld id="{85676996-25FF-4F61-9771-C1307C1DBD44}" type="slidenum">
              <a:rPr lang="en-US" smtClean="0"/>
              <a:t>14</a:t>
            </a:fld>
            <a:endParaRPr lang="en-US"/>
          </a:p>
        </p:txBody>
      </p:sp>
    </p:spTree>
    <p:extLst>
      <p:ext uri="{BB962C8B-B14F-4D97-AF65-F5344CB8AC3E}">
        <p14:creationId xmlns:p14="http://schemas.microsoft.com/office/powerpoint/2010/main" val="302940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So, what must we decide when we revise the framework?</a:t>
            </a:r>
          </a:p>
          <a:p>
            <a:pPr>
              <a:spcAft>
                <a:spcPts val="300"/>
              </a:spcAft>
            </a:pPr>
            <a:r>
              <a:rPr lang="en-US" sz="1800" dirty="0">
                <a:effectLst/>
                <a:latin typeface="Times New Roman" panose="02020603050405020304" pitchFamily="18" charset="0"/>
                <a:ea typeface="바탕" panose="02030600000101010101" pitchFamily="18" charset="-127"/>
              </a:rPr>
              <a:t>We identified five key considerations.</a:t>
            </a:r>
          </a:p>
          <a:p>
            <a:pPr>
              <a:spcAft>
                <a:spcPts val="300"/>
              </a:spcAft>
            </a:pPr>
            <a:r>
              <a:rPr lang="en-US" sz="1800" dirty="0">
                <a:effectLst/>
                <a:latin typeface="Times New Roman" panose="02020603050405020304" pitchFamily="18" charset="0"/>
                <a:ea typeface="바탕" panose="02030600000101010101" pitchFamily="18" charset="-127"/>
              </a:rPr>
              <a:t>First, integration. Should we regulate SMRs and new technologies separately from the existing fleet, or integrate them?</a:t>
            </a:r>
          </a:p>
          <a:p>
            <a:pPr>
              <a:spcAft>
                <a:spcPts val="300"/>
              </a:spcAft>
            </a:pPr>
            <a:r>
              <a:rPr lang="en-US" sz="1800" dirty="0">
                <a:effectLst/>
                <a:latin typeface="Times New Roman" panose="02020603050405020304" pitchFamily="18" charset="0"/>
                <a:ea typeface="바탕" panose="02030600000101010101" pitchFamily="18" charset="-127"/>
              </a:rPr>
              <a:t>Second, the approach. Will a performance-based approach really work better than the prescriptive one?</a:t>
            </a:r>
          </a:p>
          <a:p>
            <a:pPr>
              <a:spcAft>
                <a:spcPts val="300"/>
              </a:spcAft>
            </a:pPr>
            <a:r>
              <a:rPr lang="en-US" sz="1800" dirty="0">
                <a:effectLst/>
                <a:latin typeface="Times New Roman" panose="02020603050405020304" pitchFamily="18" charset="0"/>
                <a:ea typeface="바탕" panose="02030600000101010101" pitchFamily="18" charset="-127"/>
              </a:rPr>
              <a:t>Third, reasonable assurance. Can we still demonstrate reasonable assurance of public protection?</a:t>
            </a:r>
          </a:p>
          <a:p>
            <a:pPr>
              <a:spcAft>
                <a:spcPts val="300"/>
              </a:spcAft>
            </a:pPr>
            <a:r>
              <a:rPr lang="en-US" sz="1800" dirty="0">
                <a:effectLst/>
                <a:latin typeface="Times New Roman" panose="02020603050405020304" pitchFamily="18" charset="0"/>
                <a:ea typeface="바탕" panose="02030600000101010101" pitchFamily="18" charset="-127"/>
              </a:rPr>
              <a:t>Fourth, scope. Does this apply to all licensees, or only to some?</a:t>
            </a:r>
          </a:p>
          <a:p>
            <a:pPr>
              <a:spcAft>
                <a:spcPts val="300"/>
              </a:spcAft>
            </a:pPr>
            <a:r>
              <a:rPr lang="en-US" sz="1800" dirty="0">
                <a:effectLst/>
                <a:latin typeface="Times New Roman" panose="02020603050405020304" pitchFamily="18" charset="0"/>
                <a:ea typeface="바탕" panose="02030600000101010101" pitchFamily="18" charset="-127"/>
              </a:rPr>
              <a:t>And fifth, stakeholder engagement.</a:t>
            </a:r>
          </a:p>
          <a:p>
            <a:r>
              <a:rPr lang="en-US" sz="1800" dirty="0">
                <a:effectLst/>
                <a:latin typeface="Times New Roman" panose="02020603050405020304" pitchFamily="18" charset="0"/>
                <a:ea typeface="바탕" panose="02030600000101010101" pitchFamily="18" charset="-127"/>
              </a:rPr>
              <a:t>For Korea, I want to focus on the fifth one. Stakeholder engagement is not a procedural formality for us. It is a structural issue. Let me explain why on the next slide.</a:t>
            </a:r>
            <a:endParaRPr lang="en-US" altLang="ko-KR" dirty="0"/>
          </a:p>
        </p:txBody>
      </p:sp>
      <p:sp>
        <p:nvSpPr>
          <p:cNvPr id="4" name="Slide Number Placeholder 3"/>
          <p:cNvSpPr>
            <a:spLocks noGrp="1"/>
          </p:cNvSpPr>
          <p:nvPr>
            <p:ph type="sldNum" sz="quarter" idx="5"/>
          </p:nvPr>
        </p:nvSpPr>
        <p:spPr/>
        <p:txBody>
          <a:bodyPr/>
          <a:lstStyle/>
          <a:p>
            <a:fld id="{85676996-25FF-4F61-9771-C1307C1DBD44}" type="slidenum">
              <a:rPr lang="en-US" smtClean="0"/>
              <a:t>15</a:t>
            </a:fld>
            <a:endParaRPr lang="en-US"/>
          </a:p>
        </p:txBody>
      </p:sp>
    </p:spTree>
    <p:extLst>
      <p:ext uri="{BB962C8B-B14F-4D97-AF65-F5344CB8AC3E}">
        <p14:creationId xmlns:p14="http://schemas.microsoft.com/office/powerpoint/2010/main" val="248850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Two considerations are specific to Korea.</a:t>
            </a:r>
          </a:p>
          <a:p>
            <a:pPr>
              <a:spcAft>
                <a:spcPts val="300"/>
              </a:spcAft>
            </a:pPr>
            <a:r>
              <a:rPr lang="en-US" sz="1800" dirty="0">
                <a:effectLst/>
                <a:latin typeface="Times New Roman" panose="02020603050405020304" pitchFamily="18" charset="0"/>
                <a:ea typeface="바탕" panose="02030600000101010101" pitchFamily="18" charset="-127"/>
              </a:rPr>
              <a:t>The first is who conducts. In Korea, off-site protective actions are implemented by local governments, not by the licensee. So if the EPZ size is determined only between the regulator and the licensee, the organization that must actually protect the public has no voice in that decision. We should review whether local governments should participate in determining the EPZ size.</a:t>
            </a:r>
          </a:p>
          <a:p>
            <a:pPr>
              <a:spcAft>
                <a:spcPts val="300"/>
              </a:spcAft>
            </a:pPr>
            <a:r>
              <a:rPr lang="en-US" sz="1800" dirty="0">
                <a:effectLst/>
                <a:latin typeface="Times New Roman" panose="02020603050405020304" pitchFamily="18" charset="0"/>
                <a:ea typeface="바탕" panose="02030600000101010101" pitchFamily="18" charset="-127"/>
              </a:rPr>
              <a:t>The second is population density. This is the most important slide of my talk.</a:t>
            </a:r>
          </a:p>
          <a:p>
            <a:pPr>
              <a:spcAft>
                <a:spcPts val="300"/>
              </a:spcAft>
            </a:pPr>
            <a:r>
              <a:rPr lang="en-US" sz="1800" dirty="0">
                <a:effectLst/>
                <a:latin typeface="Times New Roman" panose="02020603050405020304" pitchFamily="18" charset="0"/>
                <a:ea typeface="바탕" panose="02030600000101010101" pitchFamily="18" charset="-127"/>
              </a:rPr>
              <a:t>The thirty kilometer EPZ around the Kori site covers about three million people. For a comparable EPZ in the United States, at Limerick, the number is about three hundred thousand. That is a factor of ten.</a:t>
            </a:r>
          </a:p>
          <a:p>
            <a:pPr>
              <a:spcAft>
                <a:spcPts val="300"/>
              </a:spcAft>
            </a:pPr>
            <a:r>
              <a:rPr lang="en-US" sz="1800" dirty="0">
                <a:effectLst/>
                <a:latin typeface="Times New Roman" panose="02020603050405020304" pitchFamily="18" charset="0"/>
                <a:ea typeface="바탕" panose="02030600000101010101" pitchFamily="18" charset="-127"/>
              </a:rPr>
              <a:t>So here is the question. If we remove the EPZ as a formal planning tool, can protective actions still be implemented ad hoc? For three hundred thousand people, maybe. For three million people, we are not confident.</a:t>
            </a:r>
          </a:p>
          <a:p>
            <a:pPr>
              <a:spcAft>
                <a:spcPts val="300"/>
              </a:spcAft>
            </a:pPr>
            <a:r>
              <a:rPr lang="en-US" sz="1800" dirty="0">
                <a:effectLst/>
                <a:latin typeface="Times New Roman" panose="02020603050405020304" pitchFamily="18" charset="0"/>
                <a:ea typeface="바탕" panose="02030600000101010101" pitchFamily="18" charset="-127"/>
              </a:rPr>
              <a:t>This is why Korea cannot simply copy another country's rule. The same EPZ size does not mean the same risk to the public.</a:t>
            </a:r>
          </a:p>
        </p:txBody>
      </p:sp>
      <p:sp>
        <p:nvSpPr>
          <p:cNvPr id="4" name="Slide Number Placeholder 3"/>
          <p:cNvSpPr>
            <a:spLocks noGrp="1"/>
          </p:cNvSpPr>
          <p:nvPr>
            <p:ph type="sldNum" sz="quarter" idx="5"/>
          </p:nvPr>
        </p:nvSpPr>
        <p:spPr/>
        <p:txBody>
          <a:bodyPr/>
          <a:lstStyle/>
          <a:p>
            <a:fld id="{85676996-25FF-4F61-9771-C1307C1DBD44}" type="slidenum">
              <a:rPr lang="en-US" smtClean="0"/>
              <a:t>16</a:t>
            </a:fld>
            <a:endParaRPr lang="en-US"/>
          </a:p>
        </p:txBody>
      </p:sp>
    </p:spTree>
    <p:extLst>
      <p:ext uri="{BB962C8B-B14F-4D97-AF65-F5344CB8AC3E}">
        <p14:creationId xmlns:p14="http://schemas.microsoft.com/office/powerpoint/2010/main" val="2361509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Let me conclude.</a:t>
            </a:r>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17</a:t>
            </a:fld>
            <a:endParaRPr lang="en-US" dirty="0"/>
          </a:p>
        </p:txBody>
      </p:sp>
    </p:spTree>
    <p:extLst>
      <p:ext uri="{BB962C8B-B14F-4D97-AF65-F5344CB8AC3E}">
        <p14:creationId xmlns:p14="http://schemas.microsoft.com/office/powerpoint/2010/main" val="3153561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In this study, we did two things. We evaluated whether Korea's current EP framework is adequate for SMRs and other new technologies. And we identified the key considerations for future revision.</a:t>
            </a:r>
          </a:p>
          <a:p>
            <a:pPr>
              <a:spcAft>
                <a:spcPts val="300"/>
              </a:spcAft>
            </a:pPr>
            <a:r>
              <a:rPr lang="en-US" sz="1800" dirty="0">
                <a:effectLst/>
                <a:latin typeface="Times New Roman" panose="02020603050405020304" pitchFamily="18" charset="0"/>
                <a:ea typeface="바탕" panose="02030600000101010101" pitchFamily="18" charset="-127"/>
              </a:rPr>
              <a:t>Our conclusion is this. The existing prescriptive framework will likely need revision. But the answer is not a full move to performance-based regulation. It is an appropriate balance between the two.</a:t>
            </a:r>
          </a:p>
          <a:p>
            <a:r>
              <a:rPr lang="en-US" sz="1800" dirty="0">
                <a:effectLst/>
                <a:latin typeface="Times New Roman" panose="02020603050405020304" pitchFamily="18" charset="0"/>
                <a:ea typeface="바탕" panose="02030600000101010101" pitchFamily="18" charset="-127"/>
              </a:rPr>
              <a:t>And the framework must do two things at once. It must flexibly accommodate diverse reactor technologies. And it must maintain emergency preparedness capability that stakeholders actually support.</a:t>
            </a:r>
            <a:endParaRPr lang="ko-KR" altLang="en-US" dirty="0"/>
          </a:p>
        </p:txBody>
      </p:sp>
      <p:sp>
        <p:nvSpPr>
          <p:cNvPr id="4" name="Slide Number Placeholder 3"/>
          <p:cNvSpPr>
            <a:spLocks noGrp="1"/>
          </p:cNvSpPr>
          <p:nvPr>
            <p:ph type="sldNum" sz="quarter" idx="5"/>
          </p:nvPr>
        </p:nvSpPr>
        <p:spPr/>
        <p:txBody>
          <a:bodyPr/>
          <a:lstStyle/>
          <a:p>
            <a:fld id="{85676996-25FF-4F61-9771-C1307C1DBD44}" type="slidenum">
              <a:rPr lang="en-US" smtClean="0"/>
              <a:t>18</a:t>
            </a:fld>
            <a:endParaRPr lang="en-US"/>
          </a:p>
        </p:txBody>
      </p:sp>
    </p:spTree>
    <p:extLst>
      <p:ext uri="{BB962C8B-B14F-4D97-AF65-F5344CB8AC3E}">
        <p14:creationId xmlns:p14="http://schemas.microsoft.com/office/powerpoint/2010/main" val="153790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One closing thought.</a:t>
            </a:r>
          </a:p>
          <a:p>
            <a:pPr>
              <a:spcAft>
                <a:spcPts val="300"/>
              </a:spcAft>
            </a:pPr>
            <a:r>
              <a:rPr lang="en-US" sz="1800" dirty="0">
                <a:effectLst/>
                <a:latin typeface="Times New Roman" panose="02020603050405020304" pitchFamily="18" charset="0"/>
                <a:ea typeface="바탕" panose="02030600000101010101" pitchFamily="18" charset="-127"/>
              </a:rPr>
              <a:t>With SMRs and Gen-IV technologies coming, I believe this is a good opportunity to strengthen and optimize our regulatory system.</a:t>
            </a:r>
          </a:p>
          <a:p>
            <a:pPr>
              <a:spcAft>
                <a:spcPts val="300"/>
              </a:spcAft>
            </a:pPr>
            <a:r>
              <a:rPr lang="en-US" sz="1800" dirty="0">
                <a:effectLst/>
                <a:latin typeface="Times New Roman" panose="02020603050405020304" pitchFamily="18" charset="0"/>
                <a:ea typeface="바탕" panose="02030600000101010101" pitchFamily="18" charset="-127"/>
              </a:rPr>
              <a:t>In the past, whenever a new facility appeared, we tended to add regulation piece by piece. Like stacking stones. An exemption here, a requirement there. It was a patchwork.</a:t>
            </a:r>
          </a:p>
          <a:p>
            <a:r>
              <a:rPr lang="en-US" sz="1800" dirty="0">
                <a:effectLst/>
                <a:latin typeface="Times New Roman" panose="02020603050405020304" pitchFamily="18" charset="0"/>
                <a:ea typeface="바탕" panose="02030600000101010101" pitchFamily="18" charset="-127"/>
              </a:rPr>
              <a:t>Now we have a chance to carve and polish those stones, and build a proper pagoda. In other words, we can turn what we have into a more robust and more coherent regulatory framework.</a:t>
            </a:r>
            <a:endParaRPr lang="en-US" altLang="ko-KR" dirty="0"/>
          </a:p>
        </p:txBody>
      </p:sp>
      <p:sp>
        <p:nvSpPr>
          <p:cNvPr id="4" name="Slide Number Placeholder 3"/>
          <p:cNvSpPr>
            <a:spLocks noGrp="1"/>
          </p:cNvSpPr>
          <p:nvPr>
            <p:ph type="sldNum" sz="quarter" idx="5"/>
          </p:nvPr>
        </p:nvSpPr>
        <p:spPr/>
        <p:txBody>
          <a:bodyPr/>
          <a:lstStyle/>
          <a:p>
            <a:fld id="{85676996-25FF-4F61-9771-C1307C1DBD44}" type="slidenum">
              <a:rPr lang="en-US" smtClean="0"/>
              <a:t>19</a:t>
            </a:fld>
            <a:endParaRPr lang="en-US"/>
          </a:p>
        </p:txBody>
      </p:sp>
    </p:spTree>
    <p:extLst>
      <p:ext uri="{BB962C8B-B14F-4D97-AF65-F5344CB8AC3E}">
        <p14:creationId xmlns:p14="http://schemas.microsoft.com/office/powerpoint/2010/main" val="193357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바탕" panose="02030600000101010101" pitchFamily="18" charset="-127"/>
              </a:rPr>
              <a:t>Before I start, one note. The views in this presentation are my own. They do not represent the official position of KINS.</a:t>
            </a:r>
            <a:endParaRPr lang="en-US" dirty="0"/>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2</a:t>
            </a:fld>
            <a:endParaRPr lang="en-US" dirty="0"/>
          </a:p>
        </p:txBody>
      </p:sp>
    </p:spTree>
    <p:extLst>
      <p:ext uri="{BB962C8B-B14F-4D97-AF65-F5344CB8AC3E}">
        <p14:creationId xmlns:p14="http://schemas.microsoft.com/office/powerpoint/2010/main" val="276768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바탕" panose="02030600000101010101" pitchFamily="18" charset="-127"/>
              </a:rPr>
              <a:t>Thank you for your attention. I am happy to take any questions.</a:t>
            </a:r>
          </a:p>
          <a:p>
            <a:endParaRPr lang="en-US" dirty="0"/>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20</a:t>
            </a:fld>
            <a:endParaRPr lang="en-US" dirty="0"/>
          </a:p>
        </p:txBody>
      </p:sp>
    </p:spTree>
    <p:extLst>
      <p:ext uri="{BB962C8B-B14F-4D97-AF65-F5344CB8AC3E}">
        <p14:creationId xmlns:p14="http://schemas.microsoft.com/office/powerpoint/2010/main" val="192297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Here is the outline. First, an introduction. Second, the considerations for emergency preparedness in Korea's SMR programs. And finally, the conclusion.</a:t>
            </a:r>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3</a:t>
            </a:fld>
            <a:endParaRPr lang="en-US" dirty="0"/>
          </a:p>
        </p:txBody>
      </p:sp>
    </p:spTree>
    <p:extLst>
      <p:ext uri="{BB962C8B-B14F-4D97-AF65-F5344CB8AC3E}">
        <p14:creationId xmlns:p14="http://schemas.microsoft.com/office/powerpoint/2010/main" val="406910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바탕" panose="02030600000101010101" pitchFamily="18" charset="-127"/>
              </a:rPr>
              <a:t>Let me begin with the background and the objectives of this study.</a:t>
            </a:r>
            <a:endParaRPr lang="en-US" dirty="0"/>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4</a:t>
            </a:fld>
            <a:endParaRPr lang="en-US" dirty="0"/>
          </a:p>
        </p:txBody>
      </p:sp>
    </p:spTree>
    <p:extLst>
      <p:ext uri="{BB962C8B-B14F-4D97-AF65-F5344CB8AC3E}">
        <p14:creationId xmlns:p14="http://schemas.microsoft.com/office/powerpoint/2010/main" val="256654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Korea is the fifth largest country in nuclear power operation. We operate light water reactors and heavy water reactors. We also have research reactors, fuel fabrication facilities, and spent fuel facilities.</a:t>
            </a:r>
          </a:p>
          <a:p>
            <a:r>
              <a:rPr lang="en-US" sz="1800" dirty="0">
                <a:effectLst/>
                <a:latin typeface="Times New Roman" panose="02020603050405020304" pitchFamily="18" charset="0"/>
                <a:ea typeface="바탕" panose="02030600000101010101" pitchFamily="18" charset="-127"/>
              </a:rPr>
              <a:t>So our emergency preparedness regulation already covers many types of facilities.</a:t>
            </a:r>
            <a:endParaRPr lang="ko-KR" altLang="en-US" dirty="0"/>
          </a:p>
        </p:txBody>
      </p:sp>
      <p:sp>
        <p:nvSpPr>
          <p:cNvPr id="4" name="Slide Number Placeholder 3"/>
          <p:cNvSpPr>
            <a:spLocks noGrp="1"/>
          </p:cNvSpPr>
          <p:nvPr>
            <p:ph type="sldNum" sz="quarter" idx="5"/>
          </p:nvPr>
        </p:nvSpPr>
        <p:spPr/>
        <p:txBody>
          <a:bodyPr/>
          <a:lstStyle/>
          <a:p>
            <a:fld id="{85676996-25FF-4F61-9771-C1307C1DBD44}" type="slidenum">
              <a:rPr lang="en-US" smtClean="0"/>
              <a:t>5</a:t>
            </a:fld>
            <a:endParaRPr lang="en-US"/>
          </a:p>
        </p:txBody>
      </p:sp>
    </p:spTree>
    <p:extLst>
      <p:ext uri="{BB962C8B-B14F-4D97-AF65-F5344CB8AC3E}">
        <p14:creationId xmlns:p14="http://schemas.microsoft.com/office/powerpoint/2010/main" val="175821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Now, many advanced reactors are under development in Korea. This table shows the reactor types expected to apply for licensing.</a:t>
            </a:r>
          </a:p>
          <a:p>
            <a:pPr>
              <a:spcAft>
                <a:spcPts val="300"/>
              </a:spcAft>
            </a:pPr>
            <a:r>
              <a:rPr lang="en-US" sz="1800" dirty="0">
                <a:effectLst/>
                <a:latin typeface="Times New Roman" panose="02020603050405020304" pitchFamily="18" charset="0"/>
                <a:ea typeface="바탕" panose="02030600000101010101" pitchFamily="18" charset="-127"/>
              </a:rPr>
              <a:t>One light water SMR, the </a:t>
            </a:r>
            <a:r>
              <a:rPr lang="en-US" sz="1800" dirty="0" err="1">
                <a:effectLst/>
                <a:latin typeface="Times New Roman" panose="02020603050405020304" pitchFamily="18" charset="0"/>
                <a:ea typeface="바탕" panose="02030600000101010101" pitchFamily="18" charset="-127"/>
              </a:rPr>
              <a:t>i</a:t>
            </a:r>
            <a:r>
              <a:rPr lang="en-US" sz="1800" dirty="0">
                <a:effectLst/>
                <a:latin typeface="Times New Roman" panose="02020603050405020304" pitchFamily="18" charset="0"/>
                <a:ea typeface="바탕" panose="02030600000101010101" pitchFamily="18" charset="-127"/>
              </a:rPr>
              <a:t>-SMR, is under review now. Several non-light-water designs are expected to apply. These include molten salt reactors, high temperature gas-cooled reactors, sodium-cooled fast reactors, and heat pipe reactors.</a:t>
            </a:r>
          </a:p>
          <a:p>
            <a:r>
              <a:rPr lang="en-US" sz="1800" dirty="0">
                <a:effectLst/>
                <a:latin typeface="Times New Roman" panose="02020603050405020304" pitchFamily="18" charset="0"/>
                <a:ea typeface="바탕" panose="02030600000101010101" pitchFamily="18" charset="-127"/>
              </a:rPr>
              <a:t>So we will soon face reactors that are very different from our existing fleet.</a:t>
            </a:r>
            <a:endParaRPr lang="en-US" dirty="0"/>
          </a:p>
        </p:txBody>
      </p:sp>
      <p:sp>
        <p:nvSpPr>
          <p:cNvPr id="4" name="Date Placeholder 3"/>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p:cNvSpPr>
            <a:spLocks noGrp="1"/>
          </p:cNvSpPr>
          <p:nvPr>
            <p:ph type="sldNum" sz="quarter" idx="5"/>
          </p:nvPr>
        </p:nvSpPr>
        <p:spPr/>
        <p:txBody>
          <a:bodyPr/>
          <a:lstStyle/>
          <a:p>
            <a:fld id="{9C2B151B-D7D1-48E5-8230-5AADBC794F88}" type="slidenum">
              <a:rPr lang="en-US" smtClean="0"/>
              <a:pPr/>
              <a:t>6</a:t>
            </a:fld>
            <a:endParaRPr lang="en-US" dirty="0"/>
          </a:p>
        </p:txBody>
      </p:sp>
    </p:spTree>
    <p:extLst>
      <p:ext uri="{BB962C8B-B14F-4D97-AF65-F5344CB8AC3E}">
        <p14:creationId xmlns:p14="http://schemas.microsoft.com/office/powerpoint/2010/main" val="398706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This raises a question for the regulator. Is our current EP framework still appropriate?</a:t>
            </a:r>
          </a:p>
          <a:p>
            <a:r>
              <a:rPr lang="en-US" sz="1800" dirty="0">
                <a:effectLst/>
                <a:latin typeface="Times New Roman" panose="02020603050405020304" pitchFamily="18" charset="0"/>
                <a:ea typeface="바탕" panose="02030600000101010101" pitchFamily="18" charset="-127"/>
              </a:rPr>
              <a:t>So this study has two objectives. First, to review whether Korea's current EP regulatory framework fits SMRs and other new technologies. Second, to identify the key considerations for a future framework.</a:t>
            </a:r>
            <a:endParaRPr lang="ko-KR" altLang="en-US" dirty="0"/>
          </a:p>
        </p:txBody>
      </p:sp>
      <p:sp>
        <p:nvSpPr>
          <p:cNvPr id="4" name="Slide Number Placeholder 3"/>
          <p:cNvSpPr>
            <a:spLocks noGrp="1"/>
          </p:cNvSpPr>
          <p:nvPr>
            <p:ph type="sldNum" sz="quarter" idx="5"/>
          </p:nvPr>
        </p:nvSpPr>
        <p:spPr/>
        <p:txBody>
          <a:bodyPr/>
          <a:lstStyle/>
          <a:p>
            <a:fld id="{85676996-25FF-4F61-9771-C1307C1DBD44}" type="slidenum">
              <a:rPr lang="en-US" smtClean="0"/>
              <a:t>7</a:t>
            </a:fld>
            <a:endParaRPr lang="en-US"/>
          </a:p>
        </p:txBody>
      </p:sp>
    </p:spTree>
    <p:extLst>
      <p:ext uri="{BB962C8B-B14F-4D97-AF65-F5344CB8AC3E}">
        <p14:creationId xmlns:p14="http://schemas.microsoft.com/office/powerpoint/2010/main" val="353725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D0462-F46A-1DEC-96EB-48DAB8C8D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7AEB7-985D-417C-DD96-AF99B6080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3F4F5-40B0-D051-D500-E2C8433B4F20}"/>
              </a:ext>
            </a:extLst>
          </p:cNvPr>
          <p:cNvSpPr>
            <a:spLocks noGrp="1"/>
          </p:cNvSpPr>
          <p:nvPr>
            <p:ph type="body" idx="1"/>
          </p:nvPr>
        </p:nvSpPr>
        <p:spPr/>
        <p:txBody>
          <a:bodyPr/>
          <a:lstStyle/>
          <a:p>
            <a:r>
              <a:rPr lang="en-US" sz="1800" dirty="0">
                <a:effectLst/>
                <a:latin typeface="Times New Roman" panose="02020603050405020304" pitchFamily="18" charset="0"/>
                <a:ea typeface="바탕" panose="02030600000101010101" pitchFamily="18" charset="-127"/>
              </a:rPr>
              <a:t>Now let me move to the main part. What should we consider for EP in Korea's SMR programs?</a:t>
            </a:r>
            <a:endParaRPr lang="en-US" dirty="0"/>
          </a:p>
        </p:txBody>
      </p:sp>
      <p:sp>
        <p:nvSpPr>
          <p:cNvPr id="4" name="Date Placeholder 3">
            <a:extLst>
              <a:ext uri="{FF2B5EF4-FFF2-40B4-BE49-F238E27FC236}">
                <a16:creationId xmlns:a16="http://schemas.microsoft.com/office/drawing/2014/main" id="{717042DD-D281-E1F1-A55B-ED498FB83DE9}"/>
              </a:ext>
            </a:extLst>
          </p:cNvPr>
          <p:cNvSpPr>
            <a:spLocks noGrp="1"/>
          </p:cNvSpPr>
          <p:nvPr>
            <p:ph type="dt" idx="1"/>
          </p:nvPr>
        </p:nvSpPr>
        <p:spPr/>
        <p:txBody>
          <a:bodyPr/>
          <a:lstStyle/>
          <a:p>
            <a:fld id="{C867B59C-01C0-478B-8EAA-3103960D029D}" type="datetime1">
              <a:rPr lang="ko-KR" altLang="en-US" smtClean="0"/>
              <a:t>2026-07-17</a:t>
            </a:fld>
            <a:endParaRPr lang="en-US" dirty="0"/>
          </a:p>
        </p:txBody>
      </p:sp>
      <p:sp>
        <p:nvSpPr>
          <p:cNvPr id="5" name="Slide Number Placeholder 4">
            <a:extLst>
              <a:ext uri="{FF2B5EF4-FFF2-40B4-BE49-F238E27FC236}">
                <a16:creationId xmlns:a16="http://schemas.microsoft.com/office/drawing/2014/main" id="{D7BCCCD3-A0DE-3D2D-5BE9-3CB1343B13A6}"/>
              </a:ext>
            </a:extLst>
          </p:cNvPr>
          <p:cNvSpPr>
            <a:spLocks noGrp="1"/>
          </p:cNvSpPr>
          <p:nvPr>
            <p:ph type="sldNum" sz="quarter" idx="5"/>
          </p:nvPr>
        </p:nvSpPr>
        <p:spPr/>
        <p:txBody>
          <a:bodyPr/>
          <a:lstStyle/>
          <a:p>
            <a:fld id="{9C2B151B-D7D1-48E5-8230-5AADBC794F88}" type="slidenum">
              <a:rPr lang="en-US" smtClean="0"/>
              <a:pPr/>
              <a:t>8</a:t>
            </a:fld>
            <a:endParaRPr lang="en-US" dirty="0"/>
          </a:p>
        </p:txBody>
      </p:sp>
    </p:spTree>
    <p:extLst>
      <p:ext uri="{BB962C8B-B14F-4D97-AF65-F5344CB8AC3E}">
        <p14:creationId xmlns:p14="http://schemas.microsoft.com/office/powerpoint/2010/main" val="4249999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800" dirty="0">
                <a:effectLst/>
                <a:latin typeface="Times New Roman" panose="02020603050405020304" pitchFamily="18" charset="0"/>
                <a:ea typeface="바탕" panose="02030600000101010101" pitchFamily="18" charset="-127"/>
              </a:rPr>
              <a:t>First, we should ask a basic question. What should EP regulation achieve?</a:t>
            </a:r>
          </a:p>
          <a:p>
            <a:pPr>
              <a:spcAft>
                <a:spcPts val="300"/>
              </a:spcAft>
            </a:pPr>
            <a:r>
              <a:rPr lang="en-US" sz="1800" dirty="0">
                <a:effectLst/>
                <a:latin typeface="Times New Roman" panose="02020603050405020304" pitchFamily="18" charset="0"/>
                <a:ea typeface="바탕" panose="02030600000101010101" pitchFamily="18" charset="-127"/>
              </a:rPr>
              <a:t>The primary objective is simple. Protect the lives and property of the public.</a:t>
            </a:r>
          </a:p>
          <a:p>
            <a:pPr>
              <a:spcAft>
                <a:spcPts val="300"/>
              </a:spcAft>
            </a:pPr>
            <a:r>
              <a:rPr lang="en-US" sz="1800" dirty="0">
                <a:effectLst/>
                <a:latin typeface="Times New Roman" panose="02020603050405020304" pitchFamily="18" charset="0"/>
                <a:ea typeface="바탕" panose="02030600000101010101" pitchFamily="18" charset="-127"/>
              </a:rPr>
              <a:t>EP plays three roles. First, it is the final level of defense in depth. It assumes an accident has already occurred, and that the release may exceed design expectations. Second, it provides scalable capability. It must reduce public dose across a wide range of accidents, from small to large. Third, it is complementary. EP overlaps with design and operational safety, but it is not a substitute for design safety.</a:t>
            </a:r>
          </a:p>
          <a:p>
            <a:r>
              <a:rPr lang="en-US" sz="1800" dirty="0">
                <a:effectLst/>
                <a:latin typeface="Times New Roman" panose="02020603050405020304" pitchFamily="18" charset="0"/>
                <a:ea typeface="바탕" panose="02030600000101010101" pitchFamily="18" charset="-127"/>
              </a:rPr>
              <a:t>This last point matters for our discussion today.</a:t>
            </a:r>
            <a:endParaRPr lang="ko-KR" altLang="en-US" dirty="0"/>
          </a:p>
        </p:txBody>
      </p:sp>
      <p:sp>
        <p:nvSpPr>
          <p:cNvPr id="4" name="Slide Number Placeholder 3"/>
          <p:cNvSpPr>
            <a:spLocks noGrp="1"/>
          </p:cNvSpPr>
          <p:nvPr>
            <p:ph type="sldNum" sz="quarter" idx="5"/>
          </p:nvPr>
        </p:nvSpPr>
        <p:spPr/>
        <p:txBody>
          <a:bodyPr/>
          <a:lstStyle/>
          <a:p>
            <a:fld id="{85676996-25FF-4F61-9771-C1307C1DBD44}" type="slidenum">
              <a:rPr lang="en-US" smtClean="0"/>
              <a:t>9</a:t>
            </a:fld>
            <a:endParaRPr lang="en-US"/>
          </a:p>
        </p:txBody>
      </p:sp>
    </p:spTree>
    <p:extLst>
      <p:ext uri="{BB962C8B-B14F-4D97-AF65-F5344CB8AC3E}">
        <p14:creationId xmlns:p14="http://schemas.microsoft.com/office/powerpoint/2010/main" val="216953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a:p>
        </p:txBody>
      </p:sp>
      <p:sp>
        <p:nvSpPr>
          <p:cNvPr id="2" name="제목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latin typeface="KoPub돋움체 Medium" panose="02020603020101020101" pitchFamily="18" charset="-127"/>
                <a:ea typeface="KoPub돋움체 Medium" panose="02020603020101020101" pitchFamily="18" charset="-127"/>
              </a:defRPr>
            </a:lvl1pPr>
          </a:lstStyle>
          <a:p>
            <a:pPr rtl="0"/>
            <a:r>
              <a:rPr lang="ko-KR" altLang="en-US" dirty="0"/>
              <a:t>마스터 제목 스타일 편집</a:t>
            </a:r>
            <a:endParaRPr lang="en-US" dirty="0"/>
          </a:p>
        </p:txBody>
      </p:sp>
      <p:sp>
        <p:nvSpPr>
          <p:cNvPr id="3" name="부제목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KoPub돋움체 Medium" panose="02020603020101020101" pitchFamily="18" charset="-127"/>
                <a:ea typeface="KoPub돋움체 Medium" panose="02020603020101020101" pitchFamily="18" charset="-127"/>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ko-KR" altLang="en-US" dirty="0"/>
              <a:t>클릭하여 마스터 부제목 스타일 편집</a:t>
            </a:r>
            <a:endParaRPr lang="en-US" dirty="0"/>
          </a:p>
        </p:txBody>
      </p:sp>
      <p:cxnSp>
        <p:nvCxnSpPr>
          <p:cNvPr id="9" name="직선 연결선(S)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바닥글 개체 틀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6" name="슬라이드 번호 개체 틀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lvl1pPr>
              <a:defRPr>
                <a:latin typeface="KoPub돋움체 Medium" panose="02020603020101020101" pitchFamily="18" charset="-127"/>
                <a:ea typeface="KoPub돋움체 Medium" panose="02020603020101020101" pitchFamily="18" charset="-127"/>
              </a:defRPr>
            </a:lvl1pPr>
          </a:lstStyle>
          <a:p>
            <a:fld id="{3A98EE3D-8CD1-4C3F-BD1C-C98C9596463C}" type="slidenum">
              <a:rPr lang="en-US" smtClean="0"/>
              <a:pPr/>
              <a:t>‹#›</a:t>
            </a:fld>
            <a:endParaRPr lang="en-US" dirty="0"/>
          </a:p>
        </p:txBody>
      </p:sp>
      <p:sp>
        <p:nvSpPr>
          <p:cNvPr id="7" name="날짜 개체 틀 4">
            <a:extLst>
              <a:ext uri="{FF2B5EF4-FFF2-40B4-BE49-F238E27FC236}">
                <a16:creationId xmlns:a16="http://schemas.microsoft.com/office/drawing/2014/main" id="{6DD206B7-9B58-BDA1-6B22-7C3C1B241609}"/>
              </a:ext>
            </a:extLst>
          </p:cNvPr>
          <p:cNvSpPr>
            <a:spLocks noGrp="1"/>
          </p:cNvSpPr>
          <p:nvPr>
            <p:ph type="dt" sz="half" idx="2"/>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Tree>
    <p:extLst>
      <p:ext uri="{BB962C8B-B14F-4D97-AF65-F5344CB8AC3E}">
        <p14:creationId xmlns:p14="http://schemas.microsoft.com/office/powerpoint/2010/main" val="4258331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제목 및 세로 텍스트">
    <p:spTree>
      <p:nvGrpSpPr>
        <p:cNvPr id="1" name=""/>
        <p:cNvGrpSpPr/>
        <p:nvPr/>
      </p:nvGrpSpPr>
      <p:grpSpPr>
        <a:xfrm>
          <a:off x="0" y="0"/>
          <a:ext cx="0" cy="0"/>
          <a:chOff x="0" y="0"/>
          <a:chExt cx="0" cy="0"/>
        </a:xfrm>
      </p:grpSpPr>
      <p:sp>
        <p:nvSpPr>
          <p:cNvPr id="3" name="세로 텍스트 개체 틀 2"/>
          <p:cNvSpPr>
            <a:spLocks noGrp="1"/>
          </p:cNvSpPr>
          <p:nvPr>
            <p:ph type="body" orient="vert" idx="1"/>
          </p:nvPr>
        </p:nvSpPr>
        <p:spPr/>
        <p:txBody>
          <a:bodyPr vert="eaVert" lIns="45720" tIns="0" rIns="45720" bIns="0"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7" name="날짜 개체 틀 6">
            <a:extLst>
              <a:ext uri="{FF2B5EF4-FFF2-40B4-BE49-F238E27FC236}">
                <a16:creationId xmlns:a16="http://schemas.microsoft.com/office/drawing/2014/main" id="{7D5506EE-1026-4F35-9ACC-BD05BE0F9B36}"/>
              </a:ext>
            </a:extLst>
          </p:cNvPr>
          <p:cNvSpPr>
            <a:spLocks noGrp="1"/>
          </p:cNvSpPr>
          <p:nvPr>
            <p:ph type="dt" sz="half" idx="10"/>
          </p:nvPr>
        </p:nvSpPr>
        <p:spPr>
          <a:xfrm>
            <a:off x="8218426" y="6446838"/>
            <a:ext cx="2584850" cy="365125"/>
          </a:xfrm>
          <a:prstGeom prst="rect">
            <a:avLst/>
          </a:prstGeom>
        </p:spPr>
        <p:txBody>
          <a:bodyPr rtlCol="0"/>
          <a:lstStyle>
            <a:lvl1pPr>
              <a:defRPr>
                <a:latin typeface="+mj-ea"/>
                <a:ea typeface="+mj-ea"/>
              </a:defRPr>
            </a:lvl1pPr>
          </a:lstStyle>
          <a:p>
            <a:r>
              <a:rPr lang="en-US" altLang="ko-KR" dirty="0"/>
              <a:t>2025.06.20. </a:t>
            </a:r>
            <a:r>
              <a:rPr lang="ko-KR" altLang="en-US" dirty="0"/>
              <a:t>경희대학교</a:t>
            </a:r>
            <a:endParaRPr lang="en-US" dirty="0"/>
          </a:p>
        </p:txBody>
      </p:sp>
      <p:sp>
        <p:nvSpPr>
          <p:cNvPr id="8" name="바닥글 개체 틀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9" name="슬라이드 번호 개체 틀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
        <p:nvSpPr>
          <p:cNvPr id="10" name="제목 개체 틀 1">
            <a:extLst>
              <a:ext uri="{FF2B5EF4-FFF2-40B4-BE49-F238E27FC236}">
                <a16:creationId xmlns:a16="http://schemas.microsoft.com/office/drawing/2014/main" id="{7B07C98A-30B6-4601-A955-64AC0D82EEAA}"/>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1672269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세로 제목 1"/>
          <p:cNvSpPr>
            <a:spLocks noGrp="1"/>
          </p:cNvSpPr>
          <p:nvPr>
            <p:ph type="title" orient="vert"/>
          </p:nvPr>
        </p:nvSpPr>
        <p:spPr>
          <a:xfrm>
            <a:off x="8724900" y="412302"/>
            <a:ext cx="2628900" cy="5759898"/>
          </a:xfrm>
        </p:spPr>
        <p:txBody>
          <a:bodyPr vert="eaVert" rtlCol="0"/>
          <a:lstStyle>
            <a:lvl1pPr>
              <a:defRPr>
                <a:latin typeface="+mj-ea"/>
                <a:ea typeface="+mj-ea"/>
              </a:defRPr>
            </a:lvl1pPr>
          </a:lstStyle>
          <a:p>
            <a:pPr rtl="0"/>
            <a:r>
              <a:rPr lang="ko-KR" altLang="en-US"/>
              <a:t>마스터 제목 스타일 편집</a:t>
            </a:r>
            <a:endParaRPr lang="en-US" dirty="0"/>
          </a:p>
        </p:txBody>
      </p:sp>
      <p:sp>
        <p:nvSpPr>
          <p:cNvPr id="3" name="세로 텍스트 개체 틀 2"/>
          <p:cNvSpPr>
            <a:spLocks noGrp="1"/>
          </p:cNvSpPr>
          <p:nvPr>
            <p:ph type="body" orient="vert" idx="1"/>
          </p:nvPr>
        </p:nvSpPr>
        <p:spPr>
          <a:xfrm>
            <a:off x="838200" y="412302"/>
            <a:ext cx="7734300" cy="5759898"/>
          </a:xfrm>
        </p:spPr>
        <p:txBody>
          <a:bodyPr vert="eaVert" lIns="45720" tIns="0" rIns="45720" bIns="0"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7" name="날짜 개체 틀 6">
            <a:extLst>
              <a:ext uri="{FF2B5EF4-FFF2-40B4-BE49-F238E27FC236}">
                <a16:creationId xmlns:a16="http://schemas.microsoft.com/office/drawing/2014/main" id="{AF33D6B0-F070-45C4-A472-19F432BE3932}"/>
              </a:ext>
            </a:extLst>
          </p:cNvPr>
          <p:cNvSpPr>
            <a:spLocks noGrp="1"/>
          </p:cNvSpPr>
          <p:nvPr>
            <p:ph type="dt" sz="half" idx="10"/>
          </p:nvPr>
        </p:nvSpPr>
        <p:spPr>
          <a:xfrm>
            <a:off x="8218426" y="6446838"/>
            <a:ext cx="2584850" cy="365125"/>
          </a:xfrm>
          <a:prstGeom prst="rect">
            <a:avLst/>
          </a:prstGeom>
        </p:spPr>
        <p:txBody>
          <a:bodyPr rtlCol="0"/>
          <a:lstStyle>
            <a:lvl1pPr>
              <a:defRPr>
                <a:latin typeface="+mj-ea"/>
                <a:ea typeface="+mj-ea"/>
              </a:defRPr>
            </a:lvl1pPr>
          </a:lstStyle>
          <a:p>
            <a:r>
              <a:rPr lang="en-US" altLang="ko-KR" dirty="0"/>
              <a:t>2025.06.20. </a:t>
            </a:r>
            <a:r>
              <a:rPr lang="ko-KR" altLang="en-US" dirty="0"/>
              <a:t>경희대학교</a:t>
            </a:r>
            <a:endParaRPr lang="en-US" dirty="0"/>
          </a:p>
        </p:txBody>
      </p:sp>
      <p:sp>
        <p:nvSpPr>
          <p:cNvPr id="8" name="바닥글 개체 틀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10" name="슬라이드 번호 개체 틀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5892B134-AE89-4C24-9142-636B65319EE1}" type="datetime1">
              <a:rPr lang="en-GB" smtClean="0"/>
              <a:t>17/07/2026</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r>
              <a:rPr lang="en-GB"/>
              <a:t>IAEA-CN-338-411-ORA</a:t>
            </a:r>
          </a:p>
        </p:txBody>
      </p:sp>
      <p:sp>
        <p:nvSpPr>
          <p:cNvPr id="6" name="제목 개체 틀 1">
            <a:extLst>
              <a:ext uri="{FF2B5EF4-FFF2-40B4-BE49-F238E27FC236}">
                <a16:creationId xmlns:a16="http://schemas.microsoft.com/office/drawing/2014/main" id="{1DB9E932-0F23-410F-A52C-490CF2DF19E1}"/>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1391704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 name="Text Placeholder 8">
            <a:extLst>
              <a:ext uri="{FF2B5EF4-FFF2-40B4-BE49-F238E27FC236}">
                <a16:creationId xmlns:a16="http://schemas.microsoft.com/office/drawing/2014/main" id="{1B82E8E7-0535-14AD-3F0E-F2F0EBAEAC70}"/>
              </a:ext>
            </a:extLst>
          </p:cNvPr>
          <p:cNvSpPr>
            <a:spLocks noGrp="1"/>
          </p:cNvSpPr>
          <p:nvPr>
            <p:ph type="body" sz="quarter" idx="10" hasCustomPrompt="1"/>
          </p:nvPr>
        </p:nvSpPr>
        <p:spPr>
          <a:xfrm>
            <a:off x="422738" y="513439"/>
            <a:ext cx="8420320" cy="664760"/>
          </a:xfrm>
        </p:spPr>
        <p:txBody>
          <a:bodyPr>
            <a:normAutofit/>
          </a:bodyPr>
          <a:lstStyle>
            <a:lvl1pPr marL="0" indent="0">
              <a:buNone/>
              <a:defRPr sz="4400" b="1">
                <a:solidFill>
                  <a:schemeClr val="bg1"/>
                </a:solidFill>
                <a:latin typeface="Arial" panose="020B0604020202020204" pitchFamily="34" charset="0"/>
                <a:cs typeface="Arial" panose="020B0604020202020204" pitchFamily="34" charset="0"/>
              </a:defRPr>
            </a:lvl1pPr>
          </a:lstStyle>
          <a:p>
            <a:pPr lvl="0"/>
            <a:r>
              <a:rPr lang="en-GB" dirty="0"/>
              <a:t>Click to edit title</a:t>
            </a:r>
            <a:endParaRPr lang="en-AT" dirty="0"/>
          </a:p>
        </p:txBody>
      </p:sp>
    </p:spTree>
    <p:extLst>
      <p:ext uri="{BB962C8B-B14F-4D97-AF65-F5344CB8AC3E}">
        <p14:creationId xmlns:p14="http://schemas.microsoft.com/office/powerpoint/2010/main" val="345037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18BB9261-E72B-4849-9FA1-E0AEACC33555}" type="datetime1">
              <a:rPr lang="en-GB" smtClean="0"/>
              <a:t>17/07/2026</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r>
              <a:rPr lang="en-GB"/>
              <a:t>IAEA-CN-338-411-ORA</a:t>
            </a:r>
          </a:p>
        </p:txBody>
      </p:sp>
      <p:sp>
        <p:nvSpPr>
          <p:cNvPr id="6" name="Text Placeholder 8">
            <a:extLst>
              <a:ext uri="{FF2B5EF4-FFF2-40B4-BE49-F238E27FC236}">
                <a16:creationId xmlns:a16="http://schemas.microsoft.com/office/drawing/2014/main" id="{F4365278-8698-2755-C98E-3052E2FAF1C5}"/>
              </a:ext>
            </a:extLst>
          </p:cNvPr>
          <p:cNvSpPr>
            <a:spLocks noGrp="1"/>
          </p:cNvSpPr>
          <p:nvPr>
            <p:ph type="body" sz="quarter" idx="13" hasCustomPrompt="1"/>
          </p:nvPr>
        </p:nvSpPr>
        <p:spPr>
          <a:xfrm>
            <a:off x="422738" y="513439"/>
            <a:ext cx="8420320" cy="664760"/>
          </a:xfrm>
        </p:spPr>
        <p:txBody>
          <a:bodyPr>
            <a:normAutofit/>
          </a:bodyPr>
          <a:lstStyle>
            <a:lvl1pPr marL="0" indent="0">
              <a:buNone/>
              <a:defRPr sz="4400" b="1">
                <a:solidFill>
                  <a:schemeClr val="bg1"/>
                </a:solidFill>
                <a:latin typeface="Arial" panose="020B0604020202020204" pitchFamily="34" charset="0"/>
                <a:cs typeface="Arial" panose="020B0604020202020204" pitchFamily="34" charset="0"/>
              </a:defRPr>
            </a:lvl1pPr>
          </a:lstStyle>
          <a:p>
            <a:pPr lvl="0"/>
            <a:r>
              <a:rPr lang="en-GB" dirty="0"/>
              <a:t>Click to edit title</a:t>
            </a:r>
            <a:endParaRPr lang="en-AT" dirty="0"/>
          </a:p>
        </p:txBody>
      </p:sp>
    </p:spTree>
    <p:extLst>
      <p:ext uri="{BB962C8B-B14F-4D97-AF65-F5344CB8AC3E}">
        <p14:creationId xmlns:p14="http://schemas.microsoft.com/office/powerpoint/2010/main" val="263722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p:txBody>
          <a:bodyPr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8" name="바닥글 개체 틀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9" name="슬라이드 번호 개체 틀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lvl1pPr>
              <a:defRPr sz="2400">
                <a:solidFill>
                  <a:schemeClr val="bg1"/>
                </a:solidFill>
                <a:latin typeface="+mj-ea"/>
                <a:ea typeface="+mj-ea"/>
              </a:defRPr>
            </a:lvl1pPr>
          </a:lstStyle>
          <a:p>
            <a:fld id="{3A98EE3D-8CD1-4C3F-BD1C-C98C9596463C}" type="slidenum">
              <a:rPr lang="en-US" smtClean="0"/>
              <a:pPr/>
              <a:t>‹#›</a:t>
            </a:fld>
            <a:endParaRPr lang="en-US" dirty="0"/>
          </a:p>
        </p:txBody>
      </p:sp>
      <p:sp>
        <p:nvSpPr>
          <p:cNvPr id="4" name="날짜 개체 틀 4">
            <a:extLst>
              <a:ext uri="{FF2B5EF4-FFF2-40B4-BE49-F238E27FC236}">
                <a16:creationId xmlns:a16="http://schemas.microsoft.com/office/drawing/2014/main" id="{EB1CF78B-D9F8-3304-D299-77500C587C95}"/>
              </a:ext>
            </a:extLst>
          </p:cNvPr>
          <p:cNvSpPr>
            <a:spLocks noGrp="1"/>
          </p:cNvSpPr>
          <p:nvPr>
            <p:ph type="dt" sz="half" idx="2"/>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
        <p:nvSpPr>
          <p:cNvPr id="11" name="제목 개체 틀 1">
            <a:extLst>
              <a:ext uri="{FF2B5EF4-FFF2-40B4-BE49-F238E27FC236}">
                <a16:creationId xmlns:a16="http://schemas.microsoft.com/office/drawing/2014/main" id="{42B10C0B-A01E-4F11-BF41-3FF42A25B888}"/>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892670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1"/>
        </a:solidFill>
        <a:effectLst/>
      </p:bgPr>
    </p:bg>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제목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latin typeface="+mj-ea"/>
                <a:ea typeface="+mj-ea"/>
              </a:defRPr>
            </a:lvl1pPr>
          </a:lstStyle>
          <a:p>
            <a:pPr rtl="0"/>
            <a:r>
              <a:rPr lang="ko-KR" altLang="en-US"/>
              <a:t>마스터 제목 스타일 편집</a:t>
            </a:r>
            <a:endParaRPr lang="en-US" dirty="0"/>
          </a:p>
        </p:txBody>
      </p:sp>
      <p:sp>
        <p:nvSpPr>
          <p:cNvPr id="3" name="텍스트 개체 틀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ko-KR" altLang="en-US"/>
              <a:t>마스터 텍스트 스타일을 편집하려면 클릭</a:t>
            </a:r>
          </a:p>
        </p:txBody>
      </p:sp>
      <p:cxnSp>
        <p:nvCxnSpPr>
          <p:cNvPr id="9" name="직선 연결선(S)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바닥글 개체 틀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11" name="슬라이드 번호 개체 틀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
        <p:nvSpPr>
          <p:cNvPr id="4" name="날짜 개체 틀 4">
            <a:extLst>
              <a:ext uri="{FF2B5EF4-FFF2-40B4-BE49-F238E27FC236}">
                <a16:creationId xmlns:a16="http://schemas.microsoft.com/office/drawing/2014/main" id="{AD70FD55-4DD2-6FC6-F3CD-D6101048B938}"/>
              </a:ext>
            </a:extLst>
          </p:cNvPr>
          <p:cNvSpPr>
            <a:spLocks noGrp="1"/>
          </p:cNvSpPr>
          <p:nvPr>
            <p:ph type="dt" sz="half" idx="2"/>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Tree>
    <p:extLst>
      <p:ext uri="{BB962C8B-B14F-4D97-AF65-F5344CB8AC3E}">
        <p14:creationId xmlns:p14="http://schemas.microsoft.com/office/powerpoint/2010/main" val="33041625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내용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1097280" y="1587500"/>
            <a:ext cx="4639736" cy="4281593"/>
          </a:xfrm>
        </p:spPr>
        <p:txBody>
          <a:bodyPr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dirty="0"/>
              <a:t>마스터 텍스트 스타일을 편집하려면 클릭</a:t>
            </a:r>
          </a:p>
          <a:p>
            <a:pPr lvl="1" rtl="0"/>
            <a:r>
              <a:rPr lang="ko-KR" altLang="en-US" dirty="0"/>
              <a:t>두 번째 수준</a:t>
            </a:r>
          </a:p>
          <a:p>
            <a:pPr lvl="2" rtl="0"/>
            <a:r>
              <a:rPr lang="ko-KR" altLang="en-US" dirty="0"/>
              <a:t>세 번째 수준</a:t>
            </a:r>
          </a:p>
          <a:p>
            <a:pPr lvl="3" rtl="0"/>
            <a:r>
              <a:rPr lang="ko-KR" altLang="en-US" dirty="0"/>
              <a:t>네 번째 수준</a:t>
            </a:r>
          </a:p>
          <a:p>
            <a:pPr lvl="4" rtl="0"/>
            <a:r>
              <a:rPr lang="ko-KR" altLang="en-US" dirty="0"/>
              <a:t>다섯 번째 수준</a:t>
            </a:r>
            <a:endParaRPr lang="en-US" dirty="0"/>
          </a:p>
        </p:txBody>
      </p:sp>
      <p:sp>
        <p:nvSpPr>
          <p:cNvPr id="4" name="내용 개체 틀 3"/>
          <p:cNvSpPr>
            <a:spLocks noGrp="1"/>
          </p:cNvSpPr>
          <p:nvPr>
            <p:ph sz="half" idx="2"/>
          </p:nvPr>
        </p:nvSpPr>
        <p:spPr>
          <a:xfrm>
            <a:off x="6515944" y="1587500"/>
            <a:ext cx="4639736" cy="4281594"/>
          </a:xfrm>
        </p:spPr>
        <p:txBody>
          <a:bodyPr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9" name="바닥글 개체 틀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10" name="슬라이드 번호 개체 틀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
        <p:nvSpPr>
          <p:cNvPr id="5" name="날짜 개체 틀 4">
            <a:extLst>
              <a:ext uri="{FF2B5EF4-FFF2-40B4-BE49-F238E27FC236}">
                <a16:creationId xmlns:a16="http://schemas.microsoft.com/office/drawing/2014/main" id="{5131D6BA-EE8F-CDE7-D9A2-A5F6CD66FEAD}"/>
              </a:ext>
            </a:extLst>
          </p:cNvPr>
          <p:cNvSpPr>
            <a:spLocks noGrp="1"/>
          </p:cNvSpPr>
          <p:nvPr>
            <p:ph type="dt" sz="half" idx="13"/>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
        <p:nvSpPr>
          <p:cNvPr id="11" name="제목 개체 틀 1">
            <a:extLst>
              <a:ext uri="{FF2B5EF4-FFF2-40B4-BE49-F238E27FC236}">
                <a16:creationId xmlns:a16="http://schemas.microsoft.com/office/drawing/2014/main" id="{B1CF5EEE-3B5D-4E76-8594-E7E5712432BE}"/>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4256663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비교">
    <p:spTree>
      <p:nvGrpSpPr>
        <p:cNvPr id="1" name=""/>
        <p:cNvGrpSpPr/>
        <p:nvPr/>
      </p:nvGrpSpPr>
      <p:grpSpPr>
        <a:xfrm>
          <a:off x="0" y="0"/>
          <a:ext cx="0" cy="0"/>
          <a:chOff x="0" y="0"/>
          <a:chExt cx="0" cy="0"/>
        </a:xfrm>
      </p:grpSpPr>
      <p:sp>
        <p:nvSpPr>
          <p:cNvPr id="3" name="텍스트 개체 틀 2"/>
          <p:cNvSpPr>
            <a:spLocks noGrp="1"/>
          </p:cNvSpPr>
          <p:nvPr>
            <p:ph type="body" idx="1"/>
          </p:nvPr>
        </p:nvSpPr>
        <p:spPr>
          <a:xfrm>
            <a:off x="1097280" y="1473200"/>
            <a:ext cx="4639736" cy="736282"/>
          </a:xfrm>
        </p:spPr>
        <p:txBody>
          <a:bodyPr lIns="91440" rIns="91440" rtlCol="0" anchor="ctr">
            <a:normAutofit/>
          </a:bodyPr>
          <a:lstStyle>
            <a:lvl1pPr marL="0" indent="0">
              <a:buNone/>
              <a:defRPr sz="2000" b="0" cap="all" baseline="0">
                <a:solidFill>
                  <a:schemeClr val="tx1"/>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ko-KR" altLang="en-US"/>
              <a:t>마스터 텍스트 스타일을 편집하려면 클릭</a:t>
            </a:r>
          </a:p>
        </p:txBody>
      </p:sp>
      <p:sp>
        <p:nvSpPr>
          <p:cNvPr id="4" name="내용 개체 틀 3"/>
          <p:cNvSpPr>
            <a:spLocks noGrp="1"/>
          </p:cNvSpPr>
          <p:nvPr>
            <p:ph sz="half" idx="2"/>
          </p:nvPr>
        </p:nvSpPr>
        <p:spPr>
          <a:xfrm>
            <a:off x="1097280" y="2362200"/>
            <a:ext cx="4639736" cy="3506895"/>
          </a:xfrm>
        </p:spPr>
        <p:txBody>
          <a:bodyPr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5" name="텍스트 개체 틀 4"/>
          <p:cNvSpPr>
            <a:spLocks noGrp="1"/>
          </p:cNvSpPr>
          <p:nvPr>
            <p:ph type="body" sz="quarter" idx="3"/>
          </p:nvPr>
        </p:nvSpPr>
        <p:spPr>
          <a:xfrm>
            <a:off x="6515944" y="1473200"/>
            <a:ext cx="4639736" cy="736282"/>
          </a:xfrm>
        </p:spPr>
        <p:txBody>
          <a:bodyPr lIns="91440" rIns="91440" rtlCol="0" anchor="ctr">
            <a:normAutofit/>
          </a:bodyPr>
          <a:lstStyle>
            <a:lvl1pPr marL="0" indent="0">
              <a:buNone/>
              <a:defRPr sz="2000" b="0" cap="all" baseline="0">
                <a:solidFill>
                  <a:schemeClr val="tx1"/>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ko-KR" altLang="en-US"/>
              <a:t>마스터 텍스트 스타일을 편집하려면 클릭</a:t>
            </a:r>
          </a:p>
        </p:txBody>
      </p:sp>
      <p:sp>
        <p:nvSpPr>
          <p:cNvPr id="6" name="내용 개체 틀 5"/>
          <p:cNvSpPr>
            <a:spLocks noGrp="1"/>
          </p:cNvSpPr>
          <p:nvPr>
            <p:ph sz="quarter" idx="4"/>
          </p:nvPr>
        </p:nvSpPr>
        <p:spPr>
          <a:xfrm>
            <a:off x="6515944" y="2362199"/>
            <a:ext cx="4639736" cy="3506895"/>
          </a:xfrm>
        </p:spPr>
        <p:txBody>
          <a:bodyPr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11" name="바닥글 개체 틀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12" name="슬라이드 번호 개체 틀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
        <p:nvSpPr>
          <p:cNvPr id="7" name="날짜 개체 틀 4">
            <a:extLst>
              <a:ext uri="{FF2B5EF4-FFF2-40B4-BE49-F238E27FC236}">
                <a16:creationId xmlns:a16="http://schemas.microsoft.com/office/drawing/2014/main" id="{B9FB6D29-A26F-72A8-8B91-527F7EBFE6A7}"/>
              </a:ext>
            </a:extLst>
          </p:cNvPr>
          <p:cNvSpPr>
            <a:spLocks noGrp="1"/>
          </p:cNvSpPr>
          <p:nvPr>
            <p:ph type="dt" sz="half" idx="13"/>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
        <p:nvSpPr>
          <p:cNvPr id="10" name="제목 개체 틀 1">
            <a:extLst>
              <a:ext uri="{FF2B5EF4-FFF2-40B4-BE49-F238E27FC236}">
                <a16:creationId xmlns:a16="http://schemas.microsoft.com/office/drawing/2014/main" id="{882BA303-504D-41A4-9B94-7B4B918C40B6}"/>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3068194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제목만">
    <p:spTree>
      <p:nvGrpSpPr>
        <p:cNvPr id="1" name=""/>
        <p:cNvGrpSpPr/>
        <p:nvPr/>
      </p:nvGrpSpPr>
      <p:grpSpPr>
        <a:xfrm>
          <a:off x="0" y="0"/>
          <a:ext cx="0" cy="0"/>
          <a:chOff x="0" y="0"/>
          <a:chExt cx="0" cy="0"/>
        </a:xfrm>
      </p:grpSpPr>
      <p:sp>
        <p:nvSpPr>
          <p:cNvPr id="7" name="바닥글 개체 틀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8" name="슬라이드 번호 개체 틀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
        <p:nvSpPr>
          <p:cNvPr id="3" name="날짜 개체 틀 4">
            <a:extLst>
              <a:ext uri="{FF2B5EF4-FFF2-40B4-BE49-F238E27FC236}">
                <a16:creationId xmlns:a16="http://schemas.microsoft.com/office/drawing/2014/main" id="{2566FE6D-9ED1-CEC0-2D89-38071A467145}"/>
              </a:ext>
            </a:extLst>
          </p:cNvPr>
          <p:cNvSpPr>
            <a:spLocks noGrp="1"/>
          </p:cNvSpPr>
          <p:nvPr>
            <p:ph type="dt" sz="half" idx="2"/>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
        <p:nvSpPr>
          <p:cNvPr id="6" name="제목 개체 틀 1">
            <a:extLst>
              <a:ext uri="{FF2B5EF4-FFF2-40B4-BE49-F238E27FC236}">
                <a16:creationId xmlns:a16="http://schemas.microsoft.com/office/drawing/2014/main" id="{30D2F597-8910-49D2-AEF6-E9098AB0CF43}"/>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811860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비어 있음">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a:p>
        </p:txBody>
      </p:sp>
      <p:sp>
        <p:nvSpPr>
          <p:cNvPr id="3" name="바닥글 개체 틀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4" name="슬라이드 번호 개체 틀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
        <p:nvSpPr>
          <p:cNvPr id="5" name="날짜 개체 틀 4">
            <a:extLst>
              <a:ext uri="{FF2B5EF4-FFF2-40B4-BE49-F238E27FC236}">
                <a16:creationId xmlns:a16="http://schemas.microsoft.com/office/drawing/2014/main" id="{4C460974-8456-ABE9-9795-E5DB11207FB3}"/>
              </a:ext>
            </a:extLst>
          </p:cNvPr>
          <p:cNvSpPr>
            <a:spLocks noGrp="1"/>
          </p:cNvSpPr>
          <p:nvPr>
            <p:ph type="dt" sz="half" idx="2"/>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2025.06.20. </a:t>
            </a:r>
            <a:r>
              <a:rPr lang="ko-KR" altLang="en-US" dirty="0"/>
              <a:t>경희대학교</a:t>
            </a:r>
            <a:endParaRPr lang="en-US" dirty="0"/>
          </a:p>
        </p:txBody>
      </p:sp>
      <p:sp>
        <p:nvSpPr>
          <p:cNvPr id="6" name="제목 개체 틀 1">
            <a:extLst>
              <a:ext uri="{FF2B5EF4-FFF2-40B4-BE49-F238E27FC236}">
                <a16:creationId xmlns:a16="http://schemas.microsoft.com/office/drawing/2014/main" id="{F8D7B9FE-965E-48D0-83A0-A8811854E5D7}"/>
              </a:ext>
            </a:extLst>
          </p:cNvPr>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Tree>
    <p:extLst>
      <p:ext uri="{BB962C8B-B14F-4D97-AF65-F5344CB8AC3E}">
        <p14:creationId xmlns:p14="http://schemas.microsoft.com/office/powerpoint/2010/main" val="2001422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a:p>
        </p:txBody>
      </p:sp>
      <p:sp>
        <p:nvSpPr>
          <p:cNvPr id="2" name="제목 1"/>
          <p:cNvSpPr>
            <a:spLocks noGrp="1"/>
          </p:cNvSpPr>
          <p:nvPr>
            <p:ph type="title" hasCustomPrompt="1"/>
          </p:nvPr>
        </p:nvSpPr>
        <p:spPr>
          <a:xfrm>
            <a:off x="643466" y="786383"/>
            <a:ext cx="3517567" cy="2093975"/>
          </a:xfrm>
        </p:spPr>
        <p:txBody>
          <a:bodyPr rtlCol="0" anchor="b">
            <a:normAutofit/>
          </a:bodyPr>
          <a:lstStyle>
            <a:lvl1pPr>
              <a:lnSpc>
                <a:spcPct val="90000"/>
              </a:lnSpc>
              <a:defRPr sz="3600" b="0">
                <a:solidFill>
                  <a:srgbClr val="FFFFFF"/>
                </a:solidFill>
                <a:latin typeface="+mj-ea"/>
                <a:ea typeface="+mj-ea"/>
              </a:defRPr>
            </a:lvl1pPr>
          </a:lstStyle>
          <a:p>
            <a:pPr rtl="0"/>
            <a:r>
              <a:rPr lang="ko" dirty="0"/>
              <a:t>마스터 제목</a:t>
            </a:r>
            <a:br>
              <a:rPr lang="en-US" altLang="ko" dirty="0"/>
            </a:br>
            <a:r>
              <a:rPr lang="ko" dirty="0"/>
              <a:t>스타일 편집</a:t>
            </a:r>
            <a:endParaRPr lang="en-US" dirty="0"/>
          </a:p>
        </p:txBody>
      </p:sp>
      <p:sp>
        <p:nvSpPr>
          <p:cNvPr id="3" name="내용 개체 틀 2"/>
          <p:cNvSpPr>
            <a:spLocks noGrp="1"/>
          </p:cNvSpPr>
          <p:nvPr>
            <p:ph idx="1"/>
          </p:nvPr>
        </p:nvSpPr>
        <p:spPr>
          <a:xfrm>
            <a:off x="5458984" y="812799"/>
            <a:ext cx="5928344" cy="5294757"/>
          </a:xfrm>
        </p:spPr>
        <p:txBody>
          <a:bodyPr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4" name="텍스트 개체 틀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ko-KR" altLang="en-US"/>
              <a:t>마스터 텍스트 스타일을 편집하려면 클릭</a:t>
            </a:r>
          </a:p>
        </p:txBody>
      </p:sp>
      <p:sp>
        <p:nvSpPr>
          <p:cNvPr id="5" name="날짜 개체 틀 4"/>
          <p:cNvSpPr>
            <a:spLocks noGrp="1"/>
          </p:cNvSpPr>
          <p:nvPr>
            <p:ph type="dt" sz="half" idx="10"/>
          </p:nvPr>
        </p:nvSpPr>
        <p:spPr>
          <a:xfrm>
            <a:off x="643464" y="6446520"/>
            <a:ext cx="3517568" cy="365125"/>
          </a:xfrm>
          <a:prstGeom prst="rect">
            <a:avLst/>
          </a:prstGeom>
        </p:spPr>
        <p:txBody>
          <a:bodyPr rtlCol="0"/>
          <a:lstStyle>
            <a:lvl1pPr algn="l">
              <a:defRPr>
                <a:latin typeface="+mj-ea"/>
                <a:ea typeface="+mj-ea"/>
              </a:defRPr>
            </a:lvl1pPr>
          </a:lstStyle>
          <a:p>
            <a:r>
              <a:rPr lang="en-US" altLang="ko-KR" dirty="0"/>
              <a:t>2025.06.13. </a:t>
            </a:r>
            <a:r>
              <a:rPr lang="ko-KR" altLang="en-US" dirty="0"/>
              <a:t>경희대학교</a:t>
            </a:r>
            <a:endParaRPr lang="en-US" dirty="0"/>
          </a:p>
        </p:txBody>
      </p:sp>
      <p:sp>
        <p:nvSpPr>
          <p:cNvPr id="6" name="바닥글 개체 틀 5"/>
          <p:cNvSpPr>
            <a:spLocks noGrp="1"/>
          </p:cNvSpPr>
          <p:nvPr>
            <p:ph type="ftr" sz="quarter" idx="11"/>
          </p:nvPr>
        </p:nvSpPr>
        <p:spPr>
          <a:xfrm>
            <a:off x="5458983" y="6446520"/>
            <a:ext cx="5334019" cy="365125"/>
          </a:xfrm>
        </p:spPr>
        <p:txBody>
          <a:bodyPr rtlCol="0"/>
          <a:lstStyle>
            <a:lvl1pPr algn="l">
              <a:defRPr>
                <a:solidFill>
                  <a:schemeClr val="tx2"/>
                </a:solidFill>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7" name="슬라이드 번호 개체 틀 6"/>
          <p:cNvSpPr>
            <a:spLocks noGrp="1"/>
          </p:cNvSpPr>
          <p:nvPr>
            <p:ph type="sldNum" sz="quarter" idx="12"/>
          </p:nvPr>
        </p:nvSpPr>
        <p:spPr/>
        <p:txBody>
          <a:bodyPr rtlCol="0"/>
          <a:lstStyle>
            <a:lvl1pPr>
              <a:defRPr>
                <a:solidFill>
                  <a:schemeClr val="tx2"/>
                </a:solidFill>
                <a:latin typeface="+mj-ea"/>
                <a:ea typeface="+mj-ea"/>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a:p>
        </p:txBody>
      </p:sp>
      <p:sp>
        <p:nvSpPr>
          <p:cNvPr id="3" name="그림 개체 틀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atin typeface="+mj-ea"/>
                <a:ea typeface="+mj-e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ko-KR" altLang="en-US" dirty="0"/>
              <a:t>그림을 추가하려면 아이콘을 클릭하십시오</a:t>
            </a:r>
            <a:endParaRPr lang="en-US" dirty="0"/>
          </a:p>
        </p:txBody>
      </p:sp>
      <p:sp>
        <p:nvSpPr>
          <p:cNvPr id="2" name="제목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latin typeface="+mj-ea"/>
                <a:ea typeface="+mj-ea"/>
              </a:defRPr>
            </a:lvl1pPr>
          </a:lstStyle>
          <a:p>
            <a:pPr rtl="0"/>
            <a:r>
              <a:rPr lang="ko-KR" altLang="en-US"/>
              <a:t>마스터 제목 스타일 편집</a:t>
            </a:r>
            <a:endParaRPr lang="en-US" dirty="0"/>
          </a:p>
        </p:txBody>
      </p:sp>
      <p:sp>
        <p:nvSpPr>
          <p:cNvPr id="4" name="텍스트 개체 틀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ko-KR" altLang="en-US"/>
              <a:t>마스터 텍스트 스타일을 편집하려면 클릭</a:t>
            </a:r>
          </a:p>
        </p:txBody>
      </p:sp>
      <p:sp>
        <p:nvSpPr>
          <p:cNvPr id="5" name="날짜 개체 틀 4"/>
          <p:cNvSpPr>
            <a:spLocks noGrp="1"/>
          </p:cNvSpPr>
          <p:nvPr>
            <p:ph type="dt" sz="half" idx="10"/>
          </p:nvPr>
        </p:nvSpPr>
        <p:spPr>
          <a:xfrm>
            <a:off x="8218426" y="6446838"/>
            <a:ext cx="2584850" cy="365125"/>
          </a:xfrm>
          <a:prstGeom prst="rect">
            <a:avLst/>
          </a:prstGeom>
        </p:spPr>
        <p:txBody>
          <a:bodyPr rtlCol="0"/>
          <a:lstStyle>
            <a:lvl1pPr>
              <a:defRPr>
                <a:latin typeface="+mj-ea"/>
                <a:ea typeface="+mj-ea"/>
              </a:defRPr>
            </a:lvl1pPr>
          </a:lstStyle>
          <a:p>
            <a:r>
              <a:rPr lang="en-US" altLang="ko-KR" dirty="0"/>
              <a:t>2025.06.20. </a:t>
            </a:r>
            <a:r>
              <a:rPr lang="ko-KR" altLang="en-US" dirty="0"/>
              <a:t>경희대학교</a:t>
            </a:r>
            <a:endParaRPr lang="en-US" dirty="0"/>
          </a:p>
        </p:txBody>
      </p:sp>
      <p:sp>
        <p:nvSpPr>
          <p:cNvPr id="6" name="바닥글 개체 틀 5"/>
          <p:cNvSpPr>
            <a:spLocks noGrp="1"/>
          </p:cNvSpPr>
          <p:nvPr>
            <p:ph type="ftr" sz="quarter" idx="11"/>
          </p:nvPr>
        </p:nvSpPr>
        <p:spPr>
          <a:xfrm>
            <a:off x="1097279" y="6446838"/>
            <a:ext cx="6818262" cy="365125"/>
          </a:xfrm>
        </p:spPr>
        <p:txBody>
          <a:bodyPr rtlCol="0"/>
          <a:lstStyle>
            <a:lvl1pPr>
              <a:defRPr>
                <a:latin typeface="+mj-ea"/>
                <a:ea typeface="+mj-ea"/>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7" name="슬라이드 번호 개체 틀 6"/>
          <p:cNvSpPr>
            <a:spLocks noGrp="1"/>
          </p:cNvSpPr>
          <p:nvPr>
            <p:ph type="sldNum" sz="quarter" idx="12"/>
          </p:nvPr>
        </p:nvSpPr>
        <p:spPr/>
        <p:txBody>
          <a:bodyPr rtlCol="0"/>
          <a:lstStyle>
            <a:lvl1pPr>
              <a:defRPr>
                <a:latin typeface="+mj-ea"/>
                <a:ea typeface="+mj-ea"/>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23267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dirty="0"/>
          </a:p>
        </p:txBody>
      </p:sp>
      <p:sp>
        <p:nvSpPr>
          <p:cNvPr id="2" name="제목 개체 틀 1"/>
          <p:cNvSpPr>
            <a:spLocks noGrp="1"/>
          </p:cNvSpPr>
          <p:nvPr>
            <p:ph type="title"/>
          </p:nvPr>
        </p:nvSpPr>
        <p:spPr>
          <a:xfrm>
            <a:off x="500380" y="159604"/>
            <a:ext cx="10058400" cy="894496"/>
          </a:xfrm>
          <a:prstGeom prst="rect">
            <a:avLst/>
          </a:prstGeom>
        </p:spPr>
        <p:txBody>
          <a:bodyPr vert="horz" lIns="91440" tIns="45720" rIns="91440" bIns="45720" rtlCol="0" anchor="b">
            <a:normAutofit/>
          </a:bodyPr>
          <a:lstStyle/>
          <a:p>
            <a:pPr rtl="0"/>
            <a:r>
              <a:rPr lang="ko" dirty="0"/>
              <a:t>마스터 제목 스타일 편집</a:t>
            </a:r>
            <a:endParaRPr lang="en-US" dirty="0"/>
          </a:p>
        </p:txBody>
      </p:sp>
      <p:sp>
        <p:nvSpPr>
          <p:cNvPr id="3" name="텍스트 개체 틀 2"/>
          <p:cNvSpPr>
            <a:spLocks noGrp="1"/>
          </p:cNvSpPr>
          <p:nvPr>
            <p:ph type="body" idx="1"/>
          </p:nvPr>
        </p:nvSpPr>
        <p:spPr>
          <a:xfrm>
            <a:off x="1097280" y="1619251"/>
            <a:ext cx="10058400" cy="4249842"/>
          </a:xfrm>
          <a:prstGeom prst="rect">
            <a:avLst/>
          </a:prstGeom>
        </p:spPr>
        <p:txBody>
          <a:bodyPr vert="horz" lIns="0" tIns="45720" rIns="0" bIns="45720" rtlCol="0">
            <a:normAutofit/>
          </a:bodyPr>
          <a:lstStyle/>
          <a:p>
            <a:pPr lvl="0" rtl="0"/>
            <a:r>
              <a:rPr lang="ko" dirty="0"/>
              <a:t>마스터 텍스트 스타일을 편집하려면 클릭하세요.</a:t>
            </a:r>
          </a:p>
          <a:p>
            <a:pPr lvl="1" rtl="0"/>
            <a:r>
              <a:rPr lang="ko" dirty="0"/>
              <a:t>둘째 수준</a:t>
            </a:r>
          </a:p>
          <a:p>
            <a:pPr lvl="2" rtl="0"/>
            <a:r>
              <a:rPr lang="ko" dirty="0"/>
              <a:t>셋째 수준</a:t>
            </a:r>
          </a:p>
          <a:p>
            <a:pPr lvl="3" rtl="0"/>
            <a:r>
              <a:rPr lang="ko" dirty="0"/>
              <a:t>넷째 수준</a:t>
            </a:r>
          </a:p>
          <a:p>
            <a:pPr lvl="4" rtl="0"/>
            <a:r>
              <a:rPr lang="ko" dirty="0"/>
              <a:t>다섯째 수준</a:t>
            </a:r>
            <a:endParaRPr lang="en-US" dirty="0"/>
          </a:p>
        </p:txBody>
      </p:sp>
      <p:sp>
        <p:nvSpPr>
          <p:cNvPr id="5" name="바닥글 개체 틀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chemeClr val="bg1"/>
                </a:solidFill>
                <a:latin typeface="Malgun Gothic" panose="020B0503020000020004" pitchFamily="50" charset="-127"/>
                <a:ea typeface="Malgun Gothic" panose="020B0503020000020004" pitchFamily="50" charset="-127"/>
              </a:defRPr>
            </a:lvl1pPr>
          </a:lstStyle>
          <a:p>
            <a:r>
              <a:rPr lang="ko-KR" altLang="en-US" dirty="0">
                <a:latin typeface="KoPub돋움체 Medium" panose="02020603020101020101" pitchFamily="18" charset="-127"/>
                <a:ea typeface="KoPub돋움체 Medium" panose="02020603020101020101" pitchFamily="18" charset="-127"/>
              </a:rPr>
              <a:t>방사능 방재 세미나</a:t>
            </a:r>
            <a:endParaRPr lang="en-US" dirty="0">
              <a:latin typeface="KoPub돋움체 Medium" panose="02020603020101020101" pitchFamily="18" charset="-127"/>
              <a:ea typeface="KoPub돋움체 Medium" panose="02020603020101020101" pitchFamily="18" charset="-127"/>
            </a:endParaRPr>
          </a:p>
        </p:txBody>
      </p:sp>
      <p:sp>
        <p:nvSpPr>
          <p:cNvPr id="6" name="슬라이드 번호 개체 틀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2400">
                <a:solidFill>
                  <a:schemeClr val="bg1"/>
                </a:solidFill>
                <a:latin typeface="KoPub돋움체 Medium" panose="02020603020101020101" pitchFamily="18" charset="-127"/>
                <a:ea typeface="KoPub돋움체 Medium" panose="02020603020101020101" pitchFamily="18" charset="-127"/>
              </a:defRPr>
            </a:lvl1pPr>
          </a:lstStyle>
          <a:p>
            <a:fld id="{3A98EE3D-8CD1-4C3F-BD1C-C98C9596463C}" type="slidenum">
              <a:rPr lang="en-US" smtClean="0"/>
              <a:pPr/>
              <a:t>‹#›</a:t>
            </a:fld>
            <a:endParaRPr lang="en-US" dirty="0"/>
          </a:p>
        </p:txBody>
      </p:sp>
      <p:cxnSp>
        <p:nvCxnSpPr>
          <p:cNvPr id="10" name="직선 연결선(S) 9">
            <a:extLst>
              <a:ext uri="{FF2B5EF4-FFF2-40B4-BE49-F238E27FC236}">
                <a16:creationId xmlns:a16="http://schemas.microsoft.com/office/drawing/2014/main" id="{C5025DAC-8B93-4160-B017-3A274A5828C0}"/>
              </a:ext>
            </a:extLst>
          </p:cNvPr>
          <p:cNvCxnSpPr>
            <a:cxnSpLocks/>
          </p:cNvCxnSpPr>
          <p:nvPr/>
        </p:nvCxnSpPr>
        <p:spPr>
          <a:xfrm>
            <a:off x="520432" y="1160780"/>
            <a:ext cx="11253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날짜 개체 틀 4">
            <a:extLst>
              <a:ext uri="{FF2B5EF4-FFF2-40B4-BE49-F238E27FC236}">
                <a16:creationId xmlns:a16="http://schemas.microsoft.com/office/drawing/2014/main" id="{12B53A88-79F6-FF3A-D7DA-537D0AC09104}"/>
              </a:ext>
            </a:extLst>
          </p:cNvPr>
          <p:cNvSpPr>
            <a:spLocks noGrp="1"/>
          </p:cNvSpPr>
          <p:nvPr>
            <p:ph type="dt" sz="half" idx="2"/>
          </p:nvPr>
        </p:nvSpPr>
        <p:spPr>
          <a:xfrm>
            <a:off x="8218426" y="6446838"/>
            <a:ext cx="2584850" cy="365125"/>
          </a:xfrm>
          <a:prstGeom prst="rect">
            <a:avLst/>
          </a:prstGeom>
        </p:spPr>
        <p:txBody>
          <a:bodyPr rtlCol="0" anchor="ctr"/>
          <a:lstStyle>
            <a:lvl1pPr>
              <a:defRPr sz="900">
                <a:solidFill>
                  <a:schemeClr val="bg1"/>
                </a:solidFill>
                <a:latin typeface="KoPub돋움체 Light" panose="02020603020101020101" pitchFamily="18" charset="-127"/>
                <a:ea typeface="KoPub돋움체 Light" panose="02020603020101020101" pitchFamily="18" charset="-127"/>
              </a:defRPr>
            </a:lvl1pPr>
          </a:lstStyle>
          <a:p>
            <a:r>
              <a:rPr lang="en-US" altLang="ko-KR" dirty="0"/>
              <a:t>2025.06.13. </a:t>
            </a:r>
            <a:r>
              <a:rPr lang="ko-KR" altLang="en-US" dirty="0"/>
              <a:t>경희대학교</a:t>
            </a:r>
            <a:endParaRPr lang="en-US" dirty="0"/>
          </a:p>
        </p:txBody>
      </p: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 id="2147483750" r:id="rId12"/>
    <p:sldLayoutId id="2147483751" r:id="rId13"/>
    <p:sldLayoutId id="2147483752" r:id="rId14"/>
  </p:sldLayoutIdLst>
  <p:hf hdr="0" ftr="0"/>
  <p:txStyles>
    <p:titleStyle>
      <a:lvl1pPr algn="l" defTabSz="914400" rtl="0" eaLnBrk="1" latinLnBrk="1" hangingPunct="1">
        <a:lnSpc>
          <a:spcPct val="90000"/>
        </a:lnSpc>
        <a:spcBef>
          <a:spcPct val="0"/>
        </a:spcBef>
        <a:buNone/>
        <a:defRPr sz="4000" i="0" kern="1200" spc="-50" baseline="0">
          <a:solidFill>
            <a:schemeClr val="tx1">
              <a:lumMod val="75000"/>
              <a:lumOff val="25000"/>
            </a:schemeClr>
          </a:solidFill>
          <a:latin typeface="KoPub돋움체 Medium" panose="02020603020101020101" pitchFamily="18" charset="-127"/>
          <a:ea typeface="KoPub돋움체 Medium" panose="02020603020101020101" pitchFamily="18" charset="-127"/>
          <a:cs typeface="+mj-cs"/>
        </a:defRPr>
      </a:lvl1pPr>
    </p:titleStyle>
    <p:bodyStyle>
      <a:lvl1pPr marL="91440" indent="-91440" algn="l" defTabSz="914400" rtl="0" eaLnBrk="1" latinLnBrk="1"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1pPr>
      <a:lvl2pPr marL="384048" indent="-182880" algn="l" defTabSz="914400" rtl="0" eaLnBrk="1" latinLnBrk="1"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2pPr>
      <a:lvl3pPr marL="56692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3pPr>
      <a:lvl4pPr marL="74980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4pPr>
      <a:lvl5pPr marL="93268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ca://s/?q=Light_Water_Small_Modular_Reactor" TargetMode="External"/><Relationship Id="rId7" Type="http://schemas.openxmlformats.org/officeDocument/2006/relationships/hyperlink" Target="ca://s/?q=Heat_Pipe_Reactor"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ca://s/?q=Sodium_cooled_Fast_Reactor" TargetMode="External"/><Relationship Id="rId5" Type="http://schemas.openxmlformats.org/officeDocument/2006/relationships/hyperlink" Target="ca://s/?q=High_Temperature_Gas_cooled_Reactor" TargetMode="External"/><Relationship Id="rId4" Type="http://schemas.openxmlformats.org/officeDocument/2006/relationships/hyperlink" Target="ca://s/?q=Molten_Salt_Reacto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직사각형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제목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rtlCol="0">
            <a:noAutofit/>
          </a:bodyPr>
          <a:lstStyle/>
          <a:p>
            <a:pPr rtl="0" latinLnBrk="0"/>
            <a:r>
              <a:rPr lang="en-US" altLang="ko-KR" sz="4400" dirty="0">
                <a:latin typeface="Times New Roman" panose="02020603050405020304" pitchFamily="18" charset="0"/>
                <a:ea typeface="KoPub돋움체 Bold" panose="02020603020101020101" pitchFamily="18" charset="-127"/>
                <a:cs typeface="Times New Roman" panose="02020603050405020304" pitchFamily="18" charset="0"/>
              </a:rPr>
              <a:t>Toward Performance-Based Emergency Planning for Small Modular Reactors: </a:t>
            </a:r>
            <a:br>
              <a:rPr lang="en-US" altLang="ko-KR" sz="4400" dirty="0">
                <a:latin typeface="Times New Roman" panose="02020603050405020304" pitchFamily="18" charset="0"/>
                <a:ea typeface="KoPub돋움체 Bold" panose="02020603020101020101" pitchFamily="18" charset="-127"/>
                <a:cs typeface="Times New Roman" panose="02020603050405020304" pitchFamily="18" charset="0"/>
              </a:rPr>
            </a:br>
            <a:r>
              <a:rPr lang="en-US" altLang="ko-KR" sz="3600" dirty="0">
                <a:solidFill>
                  <a:srgbClr val="00B0F0"/>
                </a:solidFill>
                <a:latin typeface="Arial" panose="020B0604020202020204" pitchFamily="34" charset="0"/>
                <a:ea typeface="KoPub돋움체 Bold" panose="02020603020101020101" pitchFamily="18" charset="-127"/>
                <a:cs typeface="Arial" panose="020B0604020202020204" pitchFamily="34" charset="0"/>
              </a:rPr>
              <a:t>Regulatory Framework Considerations in Korea</a:t>
            </a:r>
            <a:endParaRPr lang="ko" sz="4400" dirty="0">
              <a:solidFill>
                <a:srgbClr val="00B0F0"/>
              </a:solidFill>
              <a:latin typeface="Arial" panose="020B0604020202020204" pitchFamily="34" charset="0"/>
              <a:ea typeface="KoPub돋움체 Bold" panose="02020603020101020101" pitchFamily="18" charset="-127"/>
              <a:cs typeface="Arial" panose="020B0604020202020204" pitchFamily="34" charset="0"/>
            </a:endParaRPr>
          </a:p>
        </p:txBody>
      </p:sp>
      <p:sp>
        <p:nvSpPr>
          <p:cNvPr id="3" name="부제목 2">
            <a:extLst>
              <a:ext uri="{FF2B5EF4-FFF2-40B4-BE49-F238E27FC236}">
                <a16:creationId xmlns:a16="http://schemas.microsoft.com/office/drawing/2014/main" id="{A8E9CFF2-3777-4FF4-A759-8491175B0B7C}"/>
              </a:ext>
            </a:extLst>
          </p:cNvPr>
          <p:cNvSpPr>
            <a:spLocks noGrp="1"/>
          </p:cNvSpPr>
          <p:nvPr>
            <p:ph type="subTitle" idx="1"/>
          </p:nvPr>
        </p:nvSpPr>
        <p:spPr>
          <a:xfrm>
            <a:off x="5347809" y="4545739"/>
            <a:ext cx="5455467" cy="1021498"/>
          </a:xfrm>
        </p:spPr>
        <p:txBody>
          <a:bodyPr rtlCol="0">
            <a:normAutofit/>
          </a:bodyPr>
          <a:lstStyle/>
          <a:p>
            <a:pPr rtl="0"/>
            <a:r>
              <a:rPr lang="en-US" altLang="ko-KR" dirty="0">
                <a:solidFill>
                  <a:schemeClr val="tx1">
                    <a:lumMod val="85000"/>
                    <a:lumOff val="15000"/>
                  </a:schemeClr>
                </a:solidFill>
                <a:latin typeface="Times New Roman" panose="02020603050405020304" pitchFamily="18" charset="0"/>
                <a:cs typeface="Times New Roman" panose="02020603050405020304" pitchFamily="18" charset="0"/>
              </a:rPr>
              <a:t>Mr. JINO Lee</a:t>
            </a:r>
          </a:p>
        </p:txBody>
      </p:sp>
      <p:cxnSp>
        <p:nvCxnSpPr>
          <p:cNvPr id="24" name="직선 연결선(S)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Reconstruction of Harlech Castle, 1970 - Liss Llewellyn">
            <a:extLst>
              <a:ext uri="{FF2B5EF4-FFF2-40B4-BE49-F238E27FC236}">
                <a16:creationId xmlns:a16="http://schemas.microsoft.com/office/drawing/2014/main" id="{F33F2C7F-0264-B1DC-5A84-BA8414DF2D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00" r="13027"/>
          <a:stretch/>
        </p:blipFill>
        <p:spPr bwMode="auto">
          <a:xfrm>
            <a:off x="0" y="-2"/>
            <a:ext cx="5204307"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F9A7643-F63D-4E7A-947A-F79B562D82D0}"/>
              </a:ext>
            </a:extLst>
          </p:cNvPr>
          <p:cNvSpPr txBox="1"/>
          <p:nvPr/>
        </p:nvSpPr>
        <p:spPr>
          <a:xfrm>
            <a:off x="5289754" y="6156112"/>
            <a:ext cx="6422529" cy="646331"/>
          </a:xfrm>
          <a:prstGeom prst="rect">
            <a:avLst/>
          </a:prstGeom>
          <a:noFill/>
        </p:spPr>
        <p:txBody>
          <a:bodyPr wrap="square" rtlCol="0">
            <a:spAutoFit/>
          </a:bodyPr>
          <a:lstStyle/>
          <a:p>
            <a:r>
              <a:rPr lang="en-US" altLang="ko-KR" dirty="0">
                <a:latin typeface="Times New Roman" panose="02020603050405020304" pitchFamily="18" charset="0"/>
                <a:cs typeface="Times New Roman" panose="02020603050405020304" pitchFamily="18" charset="0"/>
              </a:rPr>
              <a:t>Probabilistic Safety Assessment and Management PSAM 18, </a:t>
            </a:r>
            <a:br>
              <a:rPr lang="en-US" altLang="ko-KR" dirty="0">
                <a:latin typeface="Times New Roman" panose="02020603050405020304" pitchFamily="18" charset="0"/>
                <a:cs typeface="Times New Roman" panose="02020603050405020304" pitchFamily="18" charset="0"/>
              </a:rPr>
            </a:br>
            <a:r>
              <a:rPr lang="en-US" altLang="ko-KR" dirty="0">
                <a:latin typeface="Times New Roman" panose="02020603050405020304" pitchFamily="18" charset="0"/>
                <a:cs typeface="Times New Roman" panose="02020603050405020304" pitchFamily="18" charset="0"/>
              </a:rPr>
              <a:t>July 19-July 24, 2026, Pittsburgh, Pennsylvania</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31F932D-50D7-42C2-B552-EC68BD9B40CF}"/>
              </a:ext>
            </a:extLst>
          </p:cNvPr>
          <p:cNvSpPr txBox="1"/>
          <p:nvPr/>
        </p:nvSpPr>
        <p:spPr>
          <a:xfrm>
            <a:off x="5297009" y="5143881"/>
            <a:ext cx="6096000" cy="923330"/>
          </a:xfrm>
          <a:prstGeom prst="rect">
            <a:avLst/>
          </a:prstGeom>
          <a:noFill/>
        </p:spPr>
        <p:txBody>
          <a:bodyPr wrap="square">
            <a:spAutoFit/>
          </a:bodyPr>
          <a:lstStyle/>
          <a:p>
            <a:r>
              <a:rPr lang="en-US" dirty="0"/>
              <a:t>Division of Nuclear Emergency Preparedness</a:t>
            </a:r>
          </a:p>
          <a:p>
            <a:r>
              <a:rPr lang="en-US" dirty="0"/>
              <a:t>Department of Emergency Preparedness</a:t>
            </a:r>
          </a:p>
          <a:p>
            <a:r>
              <a:rPr lang="en-US" dirty="0"/>
              <a:t>Korea Institute of Nuclear Safety (KINS)</a:t>
            </a:r>
          </a:p>
        </p:txBody>
      </p:sp>
      <p:sp>
        <p:nvSpPr>
          <p:cNvPr id="18" name="TextBox 17">
            <a:extLst>
              <a:ext uri="{FF2B5EF4-FFF2-40B4-BE49-F238E27FC236}">
                <a16:creationId xmlns:a16="http://schemas.microsoft.com/office/drawing/2014/main" id="{CBDDE88C-A351-4043-BD72-8136DC4C9E5D}"/>
              </a:ext>
            </a:extLst>
          </p:cNvPr>
          <p:cNvSpPr txBox="1"/>
          <p:nvPr/>
        </p:nvSpPr>
        <p:spPr>
          <a:xfrm>
            <a:off x="7898778" y="4672739"/>
            <a:ext cx="3545031" cy="369332"/>
          </a:xfrm>
          <a:prstGeom prst="rect">
            <a:avLst/>
          </a:prstGeom>
          <a:noFill/>
        </p:spPr>
        <p:txBody>
          <a:bodyPr wrap="square">
            <a:spAutoFit/>
          </a:bodyPr>
          <a:lstStyle/>
          <a:p>
            <a:r>
              <a:rPr lang="en-US" dirty="0"/>
              <a:t>Senior Nuclear Safety Inspector</a:t>
            </a:r>
          </a:p>
        </p:txBody>
      </p:sp>
      <p:pic>
        <p:nvPicPr>
          <p:cNvPr id="23" name="Picture 2">
            <a:extLst>
              <a:ext uri="{FF2B5EF4-FFF2-40B4-BE49-F238E27FC236}">
                <a16:creationId xmlns:a16="http://schemas.microsoft.com/office/drawing/2014/main" id="{2280D7A1-B10B-493C-B9C5-5FF9678868EE}"/>
              </a:ext>
            </a:extLst>
          </p:cNvPr>
          <p:cNvPicPr>
            <a:picLocks noChangeAspect="1"/>
          </p:cNvPicPr>
          <p:nvPr/>
        </p:nvPicPr>
        <p:blipFill rotWithShape="1">
          <a:blip r:embed="rId4"/>
          <a:srcRect l="56522" t="192" r="1897" b="11976"/>
          <a:stretch/>
        </p:blipFill>
        <p:spPr>
          <a:xfrm>
            <a:off x="-26419" y="-3"/>
            <a:ext cx="5281526" cy="6858001"/>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101600" y="146612"/>
            <a:ext cx="11056938" cy="665162"/>
          </a:xfrm>
        </p:spPr>
        <p:txBody>
          <a:bodyPr>
            <a:normAutofit fontScale="92500" lnSpcReduction="10000"/>
          </a:bodyPr>
          <a:lstStyle/>
          <a:p>
            <a:r>
              <a:rPr lang="en-US" altLang="ko-KR" sz="3600" dirty="0">
                <a:latin typeface="Times New Roman" panose="02020603050405020304" pitchFamily="18" charset="0"/>
                <a:cs typeface="Times New Roman" panose="02020603050405020304" pitchFamily="18" charset="0"/>
              </a:rPr>
              <a:t>Current Status of EP Regulatory Framework in Korea Law</a:t>
            </a:r>
          </a:p>
          <a:p>
            <a:endParaRPr lang="en-US" altLang="ko-KR" sz="3600" dirty="0">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421D00A0-D2DE-4019-9D79-362D460F4E17}"/>
              </a:ext>
            </a:extLst>
          </p:cNvPr>
          <p:cNvGraphicFramePr>
            <a:graphicFrameLocks noGrp="1"/>
          </p:cNvGraphicFramePr>
          <p:nvPr>
            <p:extLst>
              <p:ext uri="{D42A27DB-BD31-4B8C-83A1-F6EECF244321}">
                <p14:modId xmlns:p14="http://schemas.microsoft.com/office/powerpoint/2010/main" val="1246283979"/>
              </p:ext>
            </p:extLst>
          </p:nvPr>
        </p:nvGraphicFramePr>
        <p:xfrm>
          <a:off x="101600" y="803425"/>
          <a:ext cx="6303614" cy="5486400"/>
        </p:xfrm>
        <a:graphic>
          <a:graphicData uri="http://schemas.openxmlformats.org/drawingml/2006/table">
            <a:tbl>
              <a:tblPr/>
              <a:tblGrid>
                <a:gridCol w="4281714">
                  <a:extLst>
                    <a:ext uri="{9D8B030D-6E8A-4147-A177-3AD203B41FA5}">
                      <a16:colId xmlns:a16="http://schemas.microsoft.com/office/drawing/2014/main" val="3713206217"/>
                    </a:ext>
                  </a:extLst>
                </a:gridCol>
                <a:gridCol w="2021900">
                  <a:extLst>
                    <a:ext uri="{9D8B030D-6E8A-4147-A177-3AD203B41FA5}">
                      <a16:colId xmlns:a16="http://schemas.microsoft.com/office/drawing/2014/main" val="1674588566"/>
                    </a:ext>
                  </a:extLst>
                </a:gridCol>
              </a:tblGrid>
              <a:tr h="315431">
                <a:tc>
                  <a:txBody>
                    <a:bodyPr/>
                    <a:lstStyle/>
                    <a:p>
                      <a:r>
                        <a:rPr lang="en-US" b="1" dirty="0"/>
                        <a:t>Planning Standard Topic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b="1" dirty="0"/>
                        <a:t>Korean Act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4886645"/>
                  </a:ext>
                </a:extLst>
              </a:tr>
              <a:tr h="552004">
                <a:tc>
                  <a:txBody>
                    <a:bodyPr/>
                    <a:lstStyle/>
                    <a:p>
                      <a:r>
                        <a:rPr lang="en-US" b="1"/>
                        <a:t>1. Assignment of Responsibility</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18, Art. 19, Art. 20, Art. 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5287178"/>
                  </a:ext>
                </a:extLst>
              </a:tr>
              <a:tr h="523167">
                <a:tc>
                  <a:txBody>
                    <a:bodyPr/>
                    <a:lstStyle/>
                    <a:p>
                      <a:r>
                        <a:rPr lang="en-US" b="1" dirty="0"/>
                        <a:t>2. Emergency Response Organization (ERO)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 Art. 25–32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4049516"/>
                  </a:ext>
                </a:extLst>
              </a:tr>
              <a:tr h="552004">
                <a:tc>
                  <a:txBody>
                    <a:bodyPr/>
                    <a:lstStyle/>
                    <a:p>
                      <a:r>
                        <a:rPr lang="en-US" b="1"/>
                        <a:t>3. Emergency Response Support &amp; Resources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21, Art. 25–32, Art. 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8980889"/>
                  </a:ext>
                </a:extLst>
              </a:tr>
              <a:tr h="552004">
                <a:tc>
                  <a:txBody>
                    <a:bodyPr/>
                    <a:lstStyle/>
                    <a:p>
                      <a:r>
                        <a:rPr lang="en-US" b="1"/>
                        <a:t>4. Emergency Classification System (ECL/EAL)</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6381619"/>
                  </a:ext>
                </a:extLst>
              </a:tr>
              <a:tr h="552004">
                <a:tc>
                  <a:txBody>
                    <a:bodyPr/>
                    <a:lstStyle/>
                    <a:p>
                      <a:r>
                        <a:rPr lang="en-US" b="1"/>
                        <a:t>5. Notification Methods &amp; Procedures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21(1), Art. 22–24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552034"/>
                  </a:ext>
                </a:extLst>
              </a:tr>
              <a:tr h="552004">
                <a:tc>
                  <a:txBody>
                    <a:bodyPr/>
                    <a:lstStyle/>
                    <a:p>
                      <a:r>
                        <a:rPr lang="en-US" b="1"/>
                        <a:t>6. Emergency Communications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 Art. 21(1)⑥, Art.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104427"/>
                  </a:ext>
                </a:extLst>
              </a:tr>
              <a:tr h="552004">
                <a:tc>
                  <a:txBody>
                    <a:bodyPr/>
                    <a:lstStyle/>
                    <a:p>
                      <a:r>
                        <a:rPr lang="en-US" b="1" dirty="0"/>
                        <a:t>7. Public Education &amp; Information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 Art. 21(1)③, Art. 24, Art.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7552978"/>
                  </a:ext>
                </a:extLst>
              </a:tr>
              <a:tr h="552004">
                <a:tc>
                  <a:txBody>
                    <a:bodyPr/>
                    <a:lstStyle/>
                    <a:p>
                      <a:r>
                        <a:rPr lang="en-US" b="1" dirty="0"/>
                        <a:t>8. Emergency Facilities &amp; Equipment</a:t>
                      </a:r>
                    </a:p>
                    <a:p>
                      <a:r>
                        <a:rPr lang="en-US" dirty="0"/>
                        <a:t> - Establishment of TSC, OSC and EOF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dirty="0"/>
                        <a:t>Act Art. 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268018417"/>
                  </a:ext>
                </a:extLst>
              </a:tr>
            </a:tbl>
          </a:graphicData>
        </a:graphic>
      </p:graphicFrame>
      <p:graphicFrame>
        <p:nvGraphicFramePr>
          <p:cNvPr id="10" name="Table 9">
            <a:extLst>
              <a:ext uri="{FF2B5EF4-FFF2-40B4-BE49-F238E27FC236}">
                <a16:creationId xmlns:a16="http://schemas.microsoft.com/office/drawing/2014/main" id="{27CB465D-F837-4B6E-BA53-0738F24968B3}"/>
              </a:ext>
            </a:extLst>
          </p:cNvPr>
          <p:cNvGraphicFramePr>
            <a:graphicFrameLocks noGrp="1"/>
          </p:cNvGraphicFramePr>
          <p:nvPr>
            <p:extLst>
              <p:ext uri="{D42A27DB-BD31-4B8C-83A1-F6EECF244321}">
                <p14:modId xmlns:p14="http://schemas.microsoft.com/office/powerpoint/2010/main" val="3262854371"/>
              </p:ext>
            </p:extLst>
          </p:nvPr>
        </p:nvGraphicFramePr>
        <p:xfrm>
          <a:off x="6528738" y="803423"/>
          <a:ext cx="5387338" cy="5486400"/>
        </p:xfrm>
        <a:graphic>
          <a:graphicData uri="http://schemas.openxmlformats.org/drawingml/2006/table">
            <a:tbl>
              <a:tblPr/>
              <a:tblGrid>
                <a:gridCol w="3297433">
                  <a:extLst>
                    <a:ext uri="{9D8B030D-6E8A-4147-A177-3AD203B41FA5}">
                      <a16:colId xmlns:a16="http://schemas.microsoft.com/office/drawing/2014/main" val="3713206217"/>
                    </a:ext>
                  </a:extLst>
                </a:gridCol>
                <a:gridCol w="2089905">
                  <a:extLst>
                    <a:ext uri="{9D8B030D-6E8A-4147-A177-3AD203B41FA5}">
                      <a16:colId xmlns:a16="http://schemas.microsoft.com/office/drawing/2014/main" val="1674588566"/>
                    </a:ext>
                  </a:extLst>
                </a:gridCol>
              </a:tblGrid>
              <a:tr h="337562">
                <a:tc>
                  <a:txBody>
                    <a:bodyPr/>
                    <a:lstStyle/>
                    <a:p>
                      <a:r>
                        <a:rPr lang="en-US" b="1" dirty="0"/>
                        <a:t>Planning Standard Topic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b="1" dirty="0"/>
                        <a:t>Korean Act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4886645"/>
                  </a:ext>
                </a:extLst>
              </a:tr>
              <a:tr h="729844">
                <a:tc>
                  <a:txBody>
                    <a:bodyPr/>
                    <a:lstStyle/>
                    <a:p>
                      <a:r>
                        <a:rPr lang="en-US" b="1" dirty="0"/>
                        <a:t>9. Accident Assessment</a:t>
                      </a:r>
                    </a:p>
                    <a:p>
                      <a:pPr algn="l"/>
                      <a:r>
                        <a:rPr lang="en-US" b="1" dirty="0"/>
                        <a:t> </a:t>
                      </a:r>
                      <a:r>
                        <a:rPr lang="en-US" b="0" dirty="0"/>
                        <a:t>- </a:t>
                      </a:r>
                      <a:r>
                        <a:rPr lang="en-US" b="0" spc="-100" baseline="0" dirty="0"/>
                        <a:t>Facilities for assessing offsite release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dirty="0"/>
                        <a:t>Act Art. 29, Art. 32(4), Art. 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53549412"/>
                  </a:ext>
                </a:extLst>
              </a:tr>
              <a:tr h="590734">
                <a:tc>
                  <a:txBody>
                    <a:bodyPr/>
                    <a:lstStyle/>
                    <a:p>
                      <a:r>
                        <a:rPr lang="fr-FR" b="1"/>
                        <a:t>10. Protective Response (Evacuation, KI, etc.)</a:t>
                      </a:r>
                      <a:endParaRPr lang="fr-F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29, Art. 26, Art. 35-2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315984"/>
                  </a:ext>
                </a:extLst>
              </a:tr>
              <a:tr h="590734">
                <a:tc>
                  <a:txBody>
                    <a:bodyPr/>
                    <a:lstStyle/>
                    <a:p>
                      <a:r>
                        <a:rPr lang="en-US" b="1"/>
                        <a:t>11. Radiological Exposure Control</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21(1), Art. 29, Art.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261461"/>
                  </a:ext>
                </a:extLst>
              </a:tr>
              <a:tr h="590734">
                <a:tc>
                  <a:txBody>
                    <a:bodyPr/>
                    <a:lstStyle/>
                    <a:p>
                      <a:r>
                        <a:rPr lang="en-US" b="1"/>
                        <a:t>12. Medical &amp; Public Health 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 Art. 32(2), Art. 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0849287"/>
                  </a:ext>
                </a:extLst>
              </a:tr>
              <a:tr h="590734">
                <a:tc>
                  <a:txBody>
                    <a:bodyPr/>
                    <a:lstStyle/>
                    <a:p>
                      <a:r>
                        <a:rPr lang="en-US" b="1"/>
                        <a:t>13. Recovery &amp; Reentry</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33, Art. 41–42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437279"/>
                  </a:ext>
                </a:extLst>
              </a:tr>
              <a:tr h="337562">
                <a:tc>
                  <a:txBody>
                    <a:bodyPr/>
                    <a:lstStyle/>
                    <a:p>
                      <a:r>
                        <a:rPr lang="en-US" b="1"/>
                        <a:t>14. Exercises &amp; Drills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 Art. 37–38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481140"/>
                  </a:ext>
                </a:extLst>
              </a:tr>
              <a:tr h="590734">
                <a:tc>
                  <a:txBody>
                    <a:bodyPr/>
                    <a:lstStyle/>
                    <a:p>
                      <a:r>
                        <a:rPr lang="en-US" b="1"/>
                        <a:t>15. Response Training</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Act Art. 36, Art. 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111490"/>
                  </a:ext>
                </a:extLst>
              </a:tr>
              <a:tr h="590734">
                <a:tc>
                  <a:txBody>
                    <a:bodyPr/>
                    <a:lstStyle/>
                    <a:p>
                      <a:r>
                        <a:rPr lang="en-US" b="1" dirty="0"/>
                        <a:t>16. Plan Development, Review, Distribution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Act Art. 18–20, Art. 20-2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492052"/>
                  </a:ext>
                </a:extLst>
              </a:tr>
            </a:tbl>
          </a:graphicData>
        </a:graphic>
      </p:graphicFrame>
      <p:sp>
        <p:nvSpPr>
          <p:cNvPr id="12" name="슬라이드 번호 개체 틀 3">
            <a:extLst>
              <a:ext uri="{FF2B5EF4-FFF2-40B4-BE49-F238E27FC236}">
                <a16:creationId xmlns:a16="http://schemas.microsoft.com/office/drawing/2014/main" id="{BD559028-1A0B-498A-A338-E7449D6717A3}"/>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409389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246497" y="469998"/>
            <a:ext cx="8420320" cy="664760"/>
          </a:xfrm>
        </p:spPr>
        <p:txBody>
          <a:bodyPr>
            <a:normAutofit fontScale="92500" lnSpcReduction="20000"/>
          </a:bodyPr>
          <a:lstStyle/>
          <a:p>
            <a:r>
              <a:rPr lang="en-US" altLang="ko-KR" sz="4400" dirty="0">
                <a:latin typeface="Times New Roman" panose="02020603050405020304" pitchFamily="18" charset="0"/>
                <a:cs typeface="Times New Roman" panose="02020603050405020304" pitchFamily="18" charset="0"/>
              </a:rPr>
              <a:t>EPZ sizing regulation</a:t>
            </a:r>
          </a:p>
        </p:txBody>
      </p:sp>
      <p:sp>
        <p:nvSpPr>
          <p:cNvPr id="23" name="TextBox 22">
            <a:extLst>
              <a:ext uri="{FF2B5EF4-FFF2-40B4-BE49-F238E27FC236}">
                <a16:creationId xmlns:a16="http://schemas.microsoft.com/office/drawing/2014/main" id="{6C929456-2A46-4AA6-846E-B297F2D5A74E}"/>
              </a:ext>
            </a:extLst>
          </p:cNvPr>
          <p:cNvSpPr txBox="1"/>
          <p:nvPr/>
        </p:nvSpPr>
        <p:spPr>
          <a:xfrm>
            <a:off x="422737" y="4952068"/>
            <a:ext cx="9945152" cy="477054"/>
          </a:xfrm>
          <a:prstGeom prst="rect">
            <a:avLst/>
          </a:prstGeom>
          <a:noFill/>
        </p:spPr>
        <p:txBody>
          <a:bodyPr wrap="square">
            <a:spAutoFit/>
          </a:bodyPr>
          <a:lstStyle/>
          <a:p>
            <a:pPr marL="285750" indent="-285750">
              <a:buClr>
                <a:srgbClr val="FF944B"/>
              </a:buClr>
              <a:buSzPct val="90000"/>
              <a:buFont typeface="KoPub돋움체 Light" panose="02020603020101020101" pitchFamily="18" charset="-127"/>
              <a:buChar char="□"/>
            </a:pPr>
            <a:r>
              <a:rPr lang="en-US" altLang="ko-KR" sz="2500" b="1" dirty="0">
                <a:solidFill>
                  <a:prstClr val="black"/>
                </a:solidFill>
                <a:latin typeface="Times New Roman" panose="02020603050405020304" pitchFamily="18" charset="0"/>
                <a:ea typeface="KoPub돋움체 Bold" panose="02020603020101020101" pitchFamily="18" charset="-127"/>
                <a:cs typeface="Times New Roman" panose="02020603050405020304" pitchFamily="18" charset="0"/>
              </a:rPr>
              <a:t> Currently, there is no formal regulatory framework for</a:t>
            </a:r>
          </a:p>
        </p:txBody>
      </p:sp>
      <p:sp>
        <p:nvSpPr>
          <p:cNvPr id="24" name="TextBox 23">
            <a:extLst>
              <a:ext uri="{FF2B5EF4-FFF2-40B4-BE49-F238E27FC236}">
                <a16:creationId xmlns:a16="http://schemas.microsoft.com/office/drawing/2014/main" id="{D6F3409F-6F30-4E8F-845D-F6115180A492}"/>
              </a:ext>
            </a:extLst>
          </p:cNvPr>
          <p:cNvSpPr txBox="1"/>
          <p:nvPr/>
        </p:nvSpPr>
        <p:spPr>
          <a:xfrm>
            <a:off x="704849" y="5413733"/>
            <a:ext cx="10901364" cy="975395"/>
          </a:xfrm>
          <a:prstGeom prst="rect">
            <a:avLst/>
          </a:prstGeom>
          <a:noFill/>
        </p:spPr>
        <p:txBody>
          <a:bodyPr wrap="square">
            <a:spAutoFit/>
          </a:bodyPr>
          <a:lstStyle/>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requesting exemptions from regulatory requirements or</a:t>
            </a:r>
          </a:p>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case-by-case determinations of the EPZ</a:t>
            </a:r>
          </a:p>
        </p:txBody>
      </p:sp>
      <p:graphicFrame>
        <p:nvGraphicFramePr>
          <p:cNvPr id="10" name="Table 9">
            <a:extLst>
              <a:ext uri="{FF2B5EF4-FFF2-40B4-BE49-F238E27FC236}">
                <a16:creationId xmlns:a16="http://schemas.microsoft.com/office/drawing/2014/main" id="{EF92A454-4EAC-40F4-BAE5-259357967431}"/>
              </a:ext>
            </a:extLst>
          </p:cNvPr>
          <p:cNvGraphicFramePr>
            <a:graphicFrameLocks noGrp="1"/>
          </p:cNvGraphicFramePr>
          <p:nvPr>
            <p:extLst>
              <p:ext uri="{D42A27DB-BD31-4B8C-83A1-F6EECF244321}">
                <p14:modId xmlns:p14="http://schemas.microsoft.com/office/powerpoint/2010/main" val="2670255833"/>
              </p:ext>
            </p:extLst>
          </p:nvPr>
        </p:nvGraphicFramePr>
        <p:xfrm>
          <a:off x="628478" y="1997604"/>
          <a:ext cx="11220624" cy="2914828"/>
        </p:xfrm>
        <a:graphic>
          <a:graphicData uri="http://schemas.openxmlformats.org/drawingml/2006/table">
            <a:tbl>
              <a:tblPr/>
              <a:tblGrid>
                <a:gridCol w="5610312">
                  <a:extLst>
                    <a:ext uri="{9D8B030D-6E8A-4147-A177-3AD203B41FA5}">
                      <a16:colId xmlns:a16="http://schemas.microsoft.com/office/drawing/2014/main" val="1646318430"/>
                    </a:ext>
                  </a:extLst>
                </a:gridCol>
                <a:gridCol w="2913794">
                  <a:extLst>
                    <a:ext uri="{9D8B030D-6E8A-4147-A177-3AD203B41FA5}">
                      <a16:colId xmlns:a16="http://schemas.microsoft.com/office/drawing/2014/main" val="1688545732"/>
                    </a:ext>
                  </a:extLst>
                </a:gridCol>
                <a:gridCol w="2696518">
                  <a:extLst>
                    <a:ext uri="{9D8B030D-6E8A-4147-A177-3AD203B41FA5}">
                      <a16:colId xmlns:a16="http://schemas.microsoft.com/office/drawing/2014/main" val="2515376916"/>
                    </a:ext>
                  </a:extLst>
                </a:gridCol>
              </a:tblGrid>
              <a:tr h="416404">
                <a:tc>
                  <a:txBody>
                    <a:bodyPr/>
                    <a:lstStyle/>
                    <a:p>
                      <a:r>
                        <a:rPr lang="en-US" sz="1800" b="1" dirty="0"/>
                        <a:t>Category</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1800" b="1"/>
                        <a:t>PAZ (radius)</a:t>
                      </a:r>
                      <a:endParaRPr lang="en-US" sz="1800" b="1"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1800" b="1" dirty="0"/>
                        <a:t>UPZ (radius)</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36207995"/>
                  </a:ext>
                </a:extLst>
              </a:tr>
              <a:tr h="416404">
                <a:tc>
                  <a:txBody>
                    <a:bodyPr/>
                    <a:lstStyle/>
                    <a:p>
                      <a:r>
                        <a:rPr lang="en-US" sz="1800" b="1" dirty="0">
                          <a:highlight>
                            <a:srgbClr val="FFFF00"/>
                          </a:highlight>
                        </a:rPr>
                        <a:t>Power reactors</a:t>
                      </a:r>
                      <a:endParaRPr lang="en-US" sz="1800" dirty="0">
                        <a:highlight>
                          <a:srgbClr val="FFFF00"/>
                        </a:highlight>
                      </a:endParaRP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highlight>
                            <a:srgbClr val="FFFF00"/>
                          </a:highlight>
                        </a:rPr>
                        <a:t>3–5 km</a:t>
                      </a:r>
                      <a:endParaRPr lang="en-US" sz="1800" dirty="0">
                        <a:highlight>
                          <a:srgbClr val="FFFF00"/>
                        </a:highlight>
                      </a:endParaRP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highlight>
                            <a:srgbClr val="FFFF00"/>
                          </a:highlight>
                        </a:rPr>
                        <a:t>20–30 km</a:t>
                      </a:r>
                      <a:endParaRPr lang="en-US" sz="1800" dirty="0">
                        <a:highlight>
                          <a:srgbClr val="FFFF00"/>
                        </a:highlight>
                      </a:endParaRP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247771"/>
                  </a:ext>
                </a:extLst>
              </a:tr>
              <a:tr h="416404">
                <a:tc gridSpan="3">
                  <a:txBody>
                    <a:bodyPr/>
                    <a:lstStyle/>
                    <a:p>
                      <a:r>
                        <a:rPr lang="en-US" sz="1800" b="1" dirty="0"/>
                        <a:t>Research reactors</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sz="13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698885"/>
                  </a:ext>
                </a:extLst>
              </a:tr>
              <a:tr h="416404">
                <a:tc>
                  <a:txBody>
                    <a:bodyPr/>
                    <a:lstStyle/>
                    <a:p>
                      <a:r>
                        <a:rPr lang="en-US" sz="1800" b="0" dirty="0"/>
                        <a:t>– Thermal power ≥ 2 MW and &lt; 10 MW</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None</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Approx. </a:t>
                      </a:r>
                      <a:r>
                        <a:rPr lang="en-US" sz="1800" b="1"/>
                        <a:t>0.5 km</a:t>
                      </a:r>
                      <a:endParaRPr lang="en-US" sz="180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443733"/>
                  </a:ext>
                </a:extLst>
              </a:tr>
              <a:tr h="416404">
                <a:tc>
                  <a:txBody>
                    <a:bodyPr/>
                    <a:lstStyle/>
                    <a:p>
                      <a:r>
                        <a:rPr lang="en-US" sz="1800" b="0" dirty="0"/>
                        <a:t>– Thermal power ≥ 10 MW and &lt; 50 MW</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None</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Approx. </a:t>
                      </a:r>
                      <a:r>
                        <a:rPr lang="en-US" sz="1800" b="1" dirty="0"/>
                        <a:t>1.5 km</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051264"/>
                  </a:ext>
                </a:extLst>
              </a:tr>
              <a:tr h="416404">
                <a:tc>
                  <a:txBody>
                    <a:bodyPr/>
                    <a:lstStyle/>
                    <a:p>
                      <a:r>
                        <a:rPr lang="en-US" sz="1800" b="0" dirty="0"/>
                        <a:t>– Thermal power ≥ 50 MW and &lt; 100 MW</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None</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Approx. </a:t>
                      </a:r>
                      <a:r>
                        <a:rPr lang="en-US" sz="1800" b="1" dirty="0"/>
                        <a:t>5 km</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00278"/>
                  </a:ext>
                </a:extLst>
              </a:tr>
              <a:tr h="416404">
                <a:tc>
                  <a:txBody>
                    <a:bodyPr/>
                    <a:lstStyle/>
                    <a:p>
                      <a:r>
                        <a:rPr lang="en-US" sz="1800" b="1" dirty="0"/>
                        <a:t>Other nuclear facilities</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None</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Site boundary</a:t>
                      </a:r>
                      <a:endParaRPr lang="en-US" sz="18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025777"/>
                  </a:ext>
                </a:extLst>
              </a:tr>
            </a:tbl>
          </a:graphicData>
        </a:graphic>
      </p:graphicFrame>
      <p:sp>
        <p:nvSpPr>
          <p:cNvPr id="11" name="TextBox 10">
            <a:extLst>
              <a:ext uri="{FF2B5EF4-FFF2-40B4-BE49-F238E27FC236}">
                <a16:creationId xmlns:a16="http://schemas.microsoft.com/office/drawing/2014/main" id="{74404D7E-5B1D-4547-B4C8-9A2F47064D2A}"/>
              </a:ext>
            </a:extLst>
          </p:cNvPr>
          <p:cNvSpPr txBox="1"/>
          <p:nvPr/>
        </p:nvSpPr>
        <p:spPr>
          <a:xfrm>
            <a:off x="342898" y="1145025"/>
            <a:ext cx="11849102" cy="830997"/>
          </a:xfrm>
          <a:prstGeom prst="rect">
            <a:avLst/>
          </a:prstGeom>
          <a:noFill/>
        </p:spPr>
        <p:txBody>
          <a:bodyPr wrap="square">
            <a:spAutoFit/>
          </a:bodyPr>
          <a:lstStyle/>
          <a:p>
            <a:r>
              <a:rPr lang="en-US" sz="2400" b="0" i="0" dirty="0">
                <a:solidFill>
                  <a:srgbClr val="222222"/>
                </a:solidFill>
                <a:effectLst/>
                <a:latin typeface="NotoSansR"/>
              </a:rPr>
              <a:t>“</a:t>
            </a:r>
            <a:r>
              <a:rPr lang="en-US" sz="2400" b="1" i="0" dirty="0">
                <a:solidFill>
                  <a:srgbClr val="222222"/>
                </a:solidFill>
                <a:effectLst/>
                <a:latin typeface="NotoSansR"/>
              </a:rPr>
              <a:t>Regulatory body </a:t>
            </a:r>
            <a:r>
              <a:rPr lang="en-US" sz="2400" b="0" i="0" dirty="0">
                <a:solidFill>
                  <a:srgbClr val="222222"/>
                </a:solidFill>
                <a:effectLst/>
                <a:latin typeface="NotoSansR"/>
              </a:rPr>
              <a:t>shall </a:t>
            </a:r>
            <a:r>
              <a:rPr lang="en-US" sz="2400" b="1" i="0" dirty="0">
                <a:solidFill>
                  <a:srgbClr val="222222"/>
                </a:solidFill>
                <a:effectLst/>
                <a:latin typeface="NotoSansR"/>
              </a:rPr>
              <a:t>announce an area </a:t>
            </a:r>
            <a:r>
              <a:rPr lang="en-US" sz="2400" b="0" i="0" dirty="0">
                <a:solidFill>
                  <a:srgbClr val="222222"/>
                </a:solidFill>
                <a:effectLst/>
                <a:latin typeface="NotoSansR"/>
              </a:rPr>
              <a:t>that serves as a </a:t>
            </a:r>
            <a:r>
              <a:rPr lang="en-US" sz="2400" b="1" i="0" dirty="0">
                <a:solidFill>
                  <a:srgbClr val="222222"/>
                </a:solidFill>
                <a:effectLst/>
                <a:latin typeface="NotoSansR"/>
              </a:rPr>
              <a:t>base for establishment of a EPZ</a:t>
            </a:r>
            <a:r>
              <a:rPr lang="en-US" sz="2400" b="0" i="0" dirty="0">
                <a:solidFill>
                  <a:srgbClr val="222222"/>
                </a:solidFill>
                <a:effectLst/>
                <a:latin typeface="NotoSansR"/>
              </a:rPr>
              <a:t> by nuclear facilities”  </a:t>
            </a:r>
            <a:r>
              <a:rPr lang="en-US" altLang="ko-KR" sz="2400" dirty="0"/>
              <a:t>- Act. </a:t>
            </a:r>
            <a:r>
              <a:rPr lang="en-US" sz="2400" dirty="0"/>
              <a:t>Art. 20-2</a:t>
            </a:r>
          </a:p>
        </p:txBody>
      </p:sp>
      <p:sp>
        <p:nvSpPr>
          <p:cNvPr id="12" name="슬라이드 번호 개체 틀 3">
            <a:extLst>
              <a:ext uri="{FF2B5EF4-FFF2-40B4-BE49-F238E27FC236}">
                <a16:creationId xmlns:a16="http://schemas.microsoft.com/office/drawing/2014/main" id="{66E57672-9923-4D17-BACC-E023C71909D2}"/>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153408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D3BA45A-6A92-47DC-9042-DB2BC0037B4A}"/>
              </a:ext>
            </a:extLst>
          </p:cNvPr>
          <p:cNvGraphicFramePr>
            <a:graphicFrameLocks noGrp="1"/>
          </p:cNvGraphicFramePr>
          <p:nvPr>
            <p:ph idx="4294967295"/>
            <p:extLst>
              <p:ext uri="{D42A27DB-BD31-4B8C-83A1-F6EECF244321}">
                <p14:modId xmlns:p14="http://schemas.microsoft.com/office/powerpoint/2010/main" val="3027439655"/>
              </p:ext>
            </p:extLst>
          </p:nvPr>
        </p:nvGraphicFramePr>
        <p:xfrm>
          <a:off x="219072" y="241303"/>
          <a:ext cx="11744328" cy="5954460"/>
        </p:xfrm>
        <a:graphic>
          <a:graphicData uri="http://schemas.openxmlformats.org/drawingml/2006/table">
            <a:tbl>
              <a:tblPr firstRow="1" firstCol="1" bandRow="1">
                <a:tableStyleId>{5C22544A-7EE6-4342-B048-85BDC9FD1C3A}</a:tableStyleId>
              </a:tblPr>
              <a:tblGrid>
                <a:gridCol w="989451">
                  <a:extLst>
                    <a:ext uri="{9D8B030D-6E8A-4147-A177-3AD203B41FA5}">
                      <a16:colId xmlns:a16="http://schemas.microsoft.com/office/drawing/2014/main" val="4077998826"/>
                    </a:ext>
                  </a:extLst>
                </a:gridCol>
                <a:gridCol w="1794669">
                  <a:extLst>
                    <a:ext uri="{9D8B030D-6E8A-4147-A177-3AD203B41FA5}">
                      <a16:colId xmlns:a16="http://schemas.microsoft.com/office/drawing/2014/main" val="1080599372"/>
                    </a:ext>
                  </a:extLst>
                </a:gridCol>
                <a:gridCol w="1459477">
                  <a:extLst>
                    <a:ext uri="{9D8B030D-6E8A-4147-A177-3AD203B41FA5}">
                      <a16:colId xmlns:a16="http://schemas.microsoft.com/office/drawing/2014/main" val="198852394"/>
                    </a:ext>
                  </a:extLst>
                </a:gridCol>
                <a:gridCol w="1459477">
                  <a:extLst>
                    <a:ext uri="{9D8B030D-6E8A-4147-A177-3AD203B41FA5}">
                      <a16:colId xmlns:a16="http://schemas.microsoft.com/office/drawing/2014/main" val="392457886"/>
                    </a:ext>
                  </a:extLst>
                </a:gridCol>
                <a:gridCol w="1459477">
                  <a:extLst>
                    <a:ext uri="{9D8B030D-6E8A-4147-A177-3AD203B41FA5}">
                      <a16:colId xmlns:a16="http://schemas.microsoft.com/office/drawing/2014/main" val="1586439967"/>
                    </a:ext>
                  </a:extLst>
                </a:gridCol>
                <a:gridCol w="1624186">
                  <a:extLst>
                    <a:ext uri="{9D8B030D-6E8A-4147-A177-3AD203B41FA5}">
                      <a16:colId xmlns:a16="http://schemas.microsoft.com/office/drawing/2014/main" val="3751120248"/>
                    </a:ext>
                  </a:extLst>
                </a:gridCol>
                <a:gridCol w="1742290">
                  <a:extLst>
                    <a:ext uri="{9D8B030D-6E8A-4147-A177-3AD203B41FA5}">
                      <a16:colId xmlns:a16="http://schemas.microsoft.com/office/drawing/2014/main" val="346933790"/>
                    </a:ext>
                  </a:extLst>
                </a:gridCol>
                <a:gridCol w="1215301">
                  <a:extLst>
                    <a:ext uri="{9D8B030D-6E8A-4147-A177-3AD203B41FA5}">
                      <a16:colId xmlns:a16="http://schemas.microsoft.com/office/drawing/2014/main" val="338622244"/>
                    </a:ext>
                  </a:extLst>
                </a:gridCol>
              </a:tblGrid>
              <a:tr h="277940">
                <a:tc>
                  <a:txBody>
                    <a:bodyPr/>
                    <a:lstStyle/>
                    <a:p>
                      <a:pPr algn="ctr" latinLnBrk="0">
                        <a:lnSpc>
                          <a:spcPct val="107000"/>
                        </a:lnSpc>
                        <a:spcAft>
                          <a:spcPts val="800"/>
                        </a:spcAft>
                      </a:pPr>
                      <a:r>
                        <a:rPr lang="en-US" sz="1800" kern="0" dirty="0">
                          <a:effectLst/>
                        </a:rPr>
                        <a:t>Item</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ctr" latinLnBrk="0">
                        <a:lnSpc>
                          <a:spcPct val="107000"/>
                        </a:lnSpc>
                        <a:spcAft>
                          <a:spcPts val="800"/>
                        </a:spcAft>
                      </a:pPr>
                      <a:r>
                        <a:rPr lang="en-US" sz="1800" kern="0" dirty="0">
                          <a:effectLst/>
                        </a:rPr>
                        <a:t>IAEA</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ctr" latinLnBrk="0">
                        <a:lnSpc>
                          <a:spcPct val="107000"/>
                        </a:lnSpc>
                        <a:spcAft>
                          <a:spcPts val="800"/>
                        </a:spcAft>
                      </a:pPr>
                      <a:r>
                        <a:rPr lang="en-US" sz="1800" kern="0" dirty="0">
                          <a:effectLst/>
                        </a:rPr>
                        <a:t>Korea</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solidFill>
                      <a:schemeClr val="accent2">
                        <a:lumMod val="75000"/>
                      </a:schemeClr>
                    </a:solidFill>
                  </a:tcPr>
                </a:tc>
                <a:tc>
                  <a:txBody>
                    <a:bodyPr/>
                    <a:lstStyle/>
                    <a:p>
                      <a:pPr algn="ctr" latinLnBrk="0">
                        <a:lnSpc>
                          <a:spcPct val="107000"/>
                        </a:lnSpc>
                        <a:spcAft>
                          <a:spcPts val="800"/>
                        </a:spcAft>
                      </a:pPr>
                      <a:r>
                        <a:rPr lang="en-US" sz="1800" kern="0" dirty="0">
                          <a:effectLst/>
                        </a:rPr>
                        <a:t>USA</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ctr" latinLnBrk="0">
                        <a:lnSpc>
                          <a:spcPct val="107000"/>
                        </a:lnSpc>
                        <a:spcAft>
                          <a:spcPts val="800"/>
                        </a:spcAft>
                      </a:pPr>
                      <a:r>
                        <a:rPr lang="en-US" sz="1800" kern="0" dirty="0">
                          <a:effectLst/>
                        </a:rPr>
                        <a:t>Finland</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ctr" latinLnBrk="0">
                        <a:lnSpc>
                          <a:spcPct val="107000"/>
                        </a:lnSpc>
                        <a:spcAft>
                          <a:spcPts val="800"/>
                        </a:spcAft>
                      </a:pPr>
                      <a:r>
                        <a:rPr lang="en-US" sz="1800" kern="0" dirty="0">
                          <a:effectLst/>
                        </a:rPr>
                        <a:t>UK</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ctr" latinLnBrk="0">
                        <a:lnSpc>
                          <a:spcPct val="107000"/>
                        </a:lnSpc>
                        <a:spcAft>
                          <a:spcPts val="800"/>
                        </a:spcAft>
                      </a:pPr>
                      <a:r>
                        <a:rPr lang="en-US" sz="1800" kern="0">
                          <a:effectLst/>
                        </a:rPr>
                        <a:t>Canada</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ctr" latinLnBrk="0">
                        <a:lnSpc>
                          <a:spcPct val="107000"/>
                        </a:lnSpc>
                        <a:spcAft>
                          <a:spcPts val="800"/>
                        </a:spcAft>
                      </a:pPr>
                      <a:r>
                        <a:rPr lang="en-US" sz="1800" kern="0">
                          <a:effectLst/>
                        </a:rPr>
                        <a:t>Japan</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extLst>
                  <a:ext uri="{0D108BD9-81ED-4DB2-BD59-A6C34878D82A}">
                    <a16:rowId xmlns:a16="http://schemas.microsoft.com/office/drawing/2014/main" val="3380402541"/>
                  </a:ext>
                </a:extLst>
              </a:tr>
              <a:tr h="2041943">
                <a:tc>
                  <a:txBody>
                    <a:bodyPr/>
                    <a:lstStyle/>
                    <a:p>
                      <a:pPr algn="l" latinLnBrk="0">
                        <a:lnSpc>
                          <a:spcPct val="107000"/>
                        </a:lnSpc>
                        <a:spcAft>
                          <a:spcPts val="800"/>
                        </a:spcAft>
                      </a:pPr>
                      <a:r>
                        <a:rPr lang="en-US" sz="1800" kern="0">
                          <a:effectLst/>
                        </a:rPr>
                        <a:t>EPZ approach</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Graded; hazard-assessment based. Obligation to establish only — no fixed distance required</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Prescriptive (statutory ranges)</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solidFill>
                      <a:schemeClr val="accent2">
                        <a:lumMod val="75000"/>
                      </a:schemeClr>
                    </a:solidFill>
                  </a:tcPr>
                </a:tc>
                <a:tc>
                  <a:txBody>
                    <a:bodyPr/>
                    <a:lstStyle/>
                    <a:p>
                      <a:pPr algn="l" latinLnBrk="0">
                        <a:lnSpc>
                          <a:spcPct val="107000"/>
                        </a:lnSpc>
                        <a:spcAft>
                          <a:spcPts val="800"/>
                        </a:spcAft>
                      </a:pPr>
                      <a:r>
                        <a:rPr lang="en-US" sz="1800" kern="0" dirty="0">
                          <a:effectLst/>
                        </a:rPr>
                        <a:t>Existing: prescriptive. </a:t>
                      </a:r>
                      <a:r>
                        <a:rPr lang="en-US" sz="1800" b="1" u="sng" kern="0" dirty="0">
                          <a:effectLst/>
                        </a:rPr>
                        <a:t>Alternative: performance-based</a:t>
                      </a:r>
                      <a:endParaRPr lang="en-US" sz="2400" b="1" u="sng"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b="1" kern="0" dirty="0">
                          <a:effectLst/>
                        </a:rPr>
                        <a:t>Case-by-case</a:t>
                      </a:r>
                      <a:r>
                        <a:rPr lang="en-US" sz="1800" kern="0" dirty="0">
                          <a:effectLst/>
                        </a:rPr>
                        <a:t> (applicant demonstrates safety), 20 km cap</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b="1" kern="0" dirty="0">
                          <a:effectLst/>
                        </a:rPr>
                        <a:t>Case-by-case</a:t>
                      </a:r>
                      <a:r>
                        <a:rPr lang="en-US" sz="1800" kern="0" dirty="0">
                          <a:effectLst/>
                        </a:rPr>
                        <a:t>, risk-assessment based, no fixed distance</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No zone size in federal requirements; </a:t>
                      </a:r>
                      <a:r>
                        <a:rPr lang="en-US" sz="1800" b="1" kern="0" dirty="0">
                          <a:effectLst/>
                        </a:rPr>
                        <a:t>set by provinces</a:t>
                      </a:r>
                      <a:endParaRPr lang="en-US" sz="2400" b="1"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b="1" kern="0" dirty="0">
                          <a:effectLst/>
                        </a:rPr>
                        <a:t>Prescriptive</a:t>
                      </a:r>
                      <a:endParaRPr lang="en-US" sz="2400" b="1"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extLst>
                  <a:ext uri="{0D108BD9-81ED-4DB2-BD59-A6C34878D82A}">
                    <a16:rowId xmlns:a16="http://schemas.microsoft.com/office/drawing/2014/main" val="609799098"/>
                  </a:ext>
                </a:extLst>
              </a:tr>
              <a:tr h="1275488">
                <a:tc>
                  <a:txBody>
                    <a:bodyPr/>
                    <a:lstStyle/>
                    <a:p>
                      <a:pPr algn="l" latinLnBrk="0">
                        <a:lnSpc>
                          <a:spcPct val="107000"/>
                        </a:lnSpc>
                        <a:spcAft>
                          <a:spcPts val="800"/>
                        </a:spcAft>
                      </a:pPr>
                      <a:r>
                        <a:rPr lang="en-US" sz="1800" kern="0">
                          <a:effectLst/>
                        </a:rPr>
                        <a:t>Distances</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(Non-binding guidance) PAZ 3–5 km, UPZ 15–30 km</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PAZ 3–5 km, UPZ 20–30 km</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solidFill>
                      <a:schemeClr val="accent2">
                        <a:lumMod val="75000"/>
                      </a:schemeClr>
                    </a:solidFill>
                  </a:tcPr>
                </a:tc>
                <a:tc>
                  <a:txBody>
                    <a:bodyPr/>
                    <a:lstStyle/>
                    <a:p>
                      <a:pPr algn="l" latinLnBrk="0">
                        <a:lnSpc>
                          <a:spcPct val="107000"/>
                        </a:lnSpc>
                        <a:spcAft>
                          <a:spcPts val="800"/>
                        </a:spcAft>
                      </a:pPr>
                      <a:r>
                        <a:rPr lang="en-US" sz="1800" kern="0" dirty="0">
                          <a:effectLst/>
                        </a:rPr>
                        <a:t>10 mi plume / 50 mi ingestion</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a:effectLst/>
                        </a:rPr>
                        <a:t>≤20 km (cap)</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Operator hazard evaluation → </a:t>
                      </a:r>
                      <a:r>
                        <a:rPr lang="en-US" sz="1800" b="1" kern="0" dirty="0">
                          <a:effectLst/>
                        </a:rPr>
                        <a:t>local authority sets DEPZ</a:t>
                      </a:r>
                      <a:endParaRPr lang="en-US" sz="2400" b="1"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a:effectLst/>
                        </a:rPr>
                        <a:t>Varies by province</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PAZ 5 km, UPZ 30 km</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extLst>
                  <a:ext uri="{0D108BD9-81ED-4DB2-BD59-A6C34878D82A}">
                    <a16:rowId xmlns:a16="http://schemas.microsoft.com/office/drawing/2014/main" val="3218139257"/>
                  </a:ext>
                </a:extLst>
              </a:tr>
              <a:tr h="2297427">
                <a:tc>
                  <a:txBody>
                    <a:bodyPr/>
                    <a:lstStyle/>
                    <a:p>
                      <a:pPr algn="l" latinLnBrk="0">
                        <a:lnSpc>
                          <a:spcPct val="107000"/>
                        </a:lnSpc>
                        <a:spcAft>
                          <a:spcPts val="800"/>
                        </a:spcAft>
                      </a:pPr>
                      <a:r>
                        <a:rPr lang="en-US" sz="1800" kern="0">
                          <a:effectLst/>
                        </a:rPr>
                        <a:t>SMR response</a:t>
                      </a:r>
                      <a:endParaRPr lang="en-US" sz="24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No amendment needed — current standards applicable</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b="1" u="sng" kern="0" dirty="0">
                          <a:effectLst/>
                        </a:rPr>
                        <a:t>Amendment in progress</a:t>
                      </a:r>
                      <a:endParaRPr lang="en-US" sz="2400" b="1" u="sng"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solidFill>
                      <a:schemeClr val="accent2">
                        <a:lumMod val="75000"/>
                      </a:schemeClr>
                    </a:solidFill>
                  </a:tcPr>
                </a:tc>
                <a:tc>
                  <a:txBody>
                    <a:bodyPr/>
                    <a:lstStyle/>
                    <a:p>
                      <a:pPr algn="l" latinLnBrk="0">
                        <a:lnSpc>
                          <a:spcPct val="107000"/>
                        </a:lnSpc>
                        <a:spcAft>
                          <a:spcPts val="800"/>
                        </a:spcAft>
                      </a:pPr>
                      <a:r>
                        <a:rPr lang="en-US" sz="1800" kern="0" dirty="0">
                          <a:effectLst/>
                        </a:rPr>
                        <a:t>Explicit amendment: 10 CFR 50.160 (2023) + RG 1.242; → </a:t>
                      </a:r>
                      <a:r>
                        <a:rPr lang="en-US" sz="1800" b="1" kern="0" dirty="0">
                          <a:effectLst/>
                        </a:rPr>
                        <a:t>may shrink to site boundary</a:t>
                      </a:r>
                      <a:endParaRPr lang="en-US" sz="2400" b="1"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Explicit amendment: uniform 20 km abolished → </a:t>
                      </a:r>
                      <a:r>
                        <a:rPr lang="en-US" sz="1800" b="1" kern="0" dirty="0">
                          <a:effectLst/>
                        </a:rPr>
                        <a:t>case-by-case. No approvals yet</a:t>
                      </a:r>
                      <a:endParaRPr lang="en-US" sz="2400" b="1"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Not needed — existing </a:t>
                      </a:r>
                      <a:r>
                        <a:rPr lang="en-US" sz="1800" b="1" kern="0" dirty="0">
                          <a:effectLst/>
                        </a:rPr>
                        <a:t>case-by-case</a:t>
                      </a:r>
                      <a:r>
                        <a:rPr lang="en-US" sz="1800" kern="0" dirty="0">
                          <a:effectLst/>
                        </a:rPr>
                        <a:t> system accommodates</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b="1" kern="0" dirty="0">
                          <a:effectLst/>
                        </a:rPr>
                        <a:t>Not needed</a:t>
                      </a:r>
                      <a:r>
                        <a:rPr lang="en-US" sz="1800" kern="0" dirty="0">
                          <a:effectLst/>
                        </a:rPr>
                        <a:t>; reviewing improvements to SMR EPZ decision process</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tc>
                  <a:txBody>
                    <a:bodyPr/>
                    <a:lstStyle/>
                    <a:p>
                      <a:pPr algn="l" latinLnBrk="0">
                        <a:lnSpc>
                          <a:spcPct val="107000"/>
                        </a:lnSpc>
                        <a:spcAft>
                          <a:spcPts val="800"/>
                        </a:spcAft>
                      </a:pPr>
                      <a:r>
                        <a:rPr lang="en-US" sz="1800" kern="0" dirty="0">
                          <a:effectLst/>
                        </a:rPr>
                        <a:t>No amendment identified</a:t>
                      </a:r>
                      <a:endParaRPr lang="en-US" sz="24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9525" marR="9525" marT="9525" marB="9525" anchor="ctr"/>
                </a:tc>
                <a:extLst>
                  <a:ext uri="{0D108BD9-81ED-4DB2-BD59-A6C34878D82A}">
                    <a16:rowId xmlns:a16="http://schemas.microsoft.com/office/drawing/2014/main" val="3754964085"/>
                  </a:ext>
                </a:extLst>
              </a:tr>
            </a:tbl>
          </a:graphicData>
        </a:graphic>
      </p:graphicFrame>
      <p:sp>
        <p:nvSpPr>
          <p:cNvPr id="6" name="슬라이드 번호 개체 틀 3">
            <a:extLst>
              <a:ext uri="{FF2B5EF4-FFF2-40B4-BE49-F238E27FC236}">
                <a16:creationId xmlns:a16="http://schemas.microsoft.com/office/drawing/2014/main" id="{480C203E-F904-4DAA-9708-4A886C2110BD}"/>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93409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101600" y="146612"/>
            <a:ext cx="12157282" cy="665162"/>
          </a:xfrm>
        </p:spPr>
        <p:txBody>
          <a:bodyPr>
            <a:normAutofit fontScale="92500"/>
          </a:bodyPr>
          <a:lstStyle/>
          <a:p>
            <a:r>
              <a:rPr lang="en-US" altLang="ko-KR" sz="2800" b="1" dirty="0">
                <a:latin typeface="Times New Roman" panose="02020603050405020304" pitchFamily="18" charset="0"/>
                <a:cs typeface="Times New Roman" panose="02020603050405020304" pitchFamily="18" charset="0"/>
              </a:rPr>
              <a:t>Anticipated Exemptions from Off-Site EP Requirements for Site-Boundary EPZ</a:t>
            </a:r>
          </a:p>
        </p:txBody>
      </p:sp>
      <p:sp>
        <p:nvSpPr>
          <p:cNvPr id="6" name="Oval 5">
            <a:extLst>
              <a:ext uri="{FF2B5EF4-FFF2-40B4-BE49-F238E27FC236}">
                <a16:creationId xmlns:a16="http://schemas.microsoft.com/office/drawing/2014/main" id="{72AB1BF0-EE13-4A3C-A298-B0FFC14C2FE6}"/>
              </a:ext>
            </a:extLst>
          </p:cNvPr>
          <p:cNvSpPr/>
          <p:nvPr/>
        </p:nvSpPr>
        <p:spPr>
          <a:xfrm>
            <a:off x="862993" y="1682939"/>
            <a:ext cx="3271597" cy="181885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TextBox 6">
            <a:extLst>
              <a:ext uri="{FF2B5EF4-FFF2-40B4-BE49-F238E27FC236}">
                <a16:creationId xmlns:a16="http://schemas.microsoft.com/office/drawing/2014/main" id="{EE9EBE99-01CF-4306-8778-E80478ACB50F}"/>
              </a:ext>
            </a:extLst>
          </p:cNvPr>
          <p:cNvSpPr txBox="1"/>
          <p:nvPr/>
        </p:nvSpPr>
        <p:spPr>
          <a:xfrm>
            <a:off x="326544" y="887908"/>
            <a:ext cx="3621028" cy="1077218"/>
          </a:xfrm>
          <a:prstGeom prst="rect">
            <a:avLst/>
          </a:prstGeom>
          <a:noFill/>
        </p:spPr>
        <p:txBody>
          <a:bodyPr wrap="square" rtlCol="0">
            <a:spAutoFit/>
          </a:bodyPr>
          <a:lstStyle/>
          <a:p>
            <a:r>
              <a:rPr lang="en-US" altLang="ko-KR" sz="3200" dirty="0"/>
              <a:t>Site-Boundary</a:t>
            </a:r>
          </a:p>
          <a:p>
            <a:r>
              <a:rPr lang="en-US" altLang="ko-KR" sz="3200" dirty="0"/>
              <a:t>= EPZ ?</a:t>
            </a:r>
            <a:endParaRPr lang="ko-KR" altLang="en-US" sz="3200" dirty="0"/>
          </a:p>
        </p:txBody>
      </p:sp>
      <p:sp>
        <p:nvSpPr>
          <p:cNvPr id="11" name="TextBox 10">
            <a:extLst>
              <a:ext uri="{FF2B5EF4-FFF2-40B4-BE49-F238E27FC236}">
                <a16:creationId xmlns:a16="http://schemas.microsoft.com/office/drawing/2014/main" id="{F96019B6-BAB6-4D71-9AE8-92BA56C448EC}"/>
              </a:ext>
            </a:extLst>
          </p:cNvPr>
          <p:cNvSpPr txBox="1"/>
          <p:nvPr/>
        </p:nvSpPr>
        <p:spPr>
          <a:xfrm>
            <a:off x="5859703" y="751160"/>
            <a:ext cx="2848798" cy="369332"/>
          </a:xfrm>
          <a:prstGeom prst="rect">
            <a:avLst/>
          </a:prstGeom>
          <a:noFill/>
        </p:spPr>
        <p:txBody>
          <a:bodyPr wrap="square">
            <a:spAutoFit/>
          </a:bodyPr>
          <a:lstStyle/>
          <a:p>
            <a:pPr>
              <a:buNone/>
            </a:pPr>
            <a:r>
              <a:rPr lang="en-US" altLang="ko-KR" sz="1800" b="1" i="1" dirty="0"/>
              <a:t>Emergency classification</a:t>
            </a:r>
            <a:endParaRPr lang="en-US" altLang="ko-KR" sz="1800" i="1" dirty="0"/>
          </a:p>
        </p:txBody>
      </p:sp>
      <p:sp>
        <p:nvSpPr>
          <p:cNvPr id="12" name="TextBox 11">
            <a:extLst>
              <a:ext uri="{FF2B5EF4-FFF2-40B4-BE49-F238E27FC236}">
                <a16:creationId xmlns:a16="http://schemas.microsoft.com/office/drawing/2014/main" id="{CD9383D1-C657-48D3-8956-29E8C1A9DD05}"/>
              </a:ext>
            </a:extLst>
          </p:cNvPr>
          <p:cNvSpPr txBox="1"/>
          <p:nvPr/>
        </p:nvSpPr>
        <p:spPr>
          <a:xfrm>
            <a:off x="5859703" y="1079509"/>
            <a:ext cx="5927310" cy="646331"/>
          </a:xfrm>
          <a:prstGeom prst="rect">
            <a:avLst/>
          </a:prstGeom>
          <a:noFill/>
        </p:spPr>
        <p:txBody>
          <a:bodyPr wrap="square">
            <a:spAutoFit/>
          </a:bodyPr>
          <a:lstStyle/>
          <a:p>
            <a:pPr>
              <a:buNone/>
            </a:pPr>
            <a:r>
              <a:rPr lang="en-US" altLang="ko-KR" dirty="0"/>
              <a:t>In</a:t>
            </a:r>
            <a:r>
              <a:rPr lang="en-US" altLang="ko-KR" sz="1800" dirty="0"/>
              <a:t> the E-Plan, </a:t>
            </a:r>
            <a:r>
              <a:rPr lang="en-US" altLang="ko-KR" sz="1800" b="1" dirty="0"/>
              <a:t>actions and EALs</a:t>
            </a:r>
            <a:r>
              <a:rPr lang="en-US" altLang="ko-KR" sz="1800" b="0" dirty="0"/>
              <a:t> for</a:t>
            </a:r>
            <a:r>
              <a:rPr lang="en-US" altLang="ko-KR" sz="1800" b="1" dirty="0"/>
              <a:t> </a:t>
            </a:r>
            <a:r>
              <a:rPr lang="en-US" altLang="ko-KR" sz="1800" b="1" dirty="0">
                <a:solidFill>
                  <a:srgbClr val="0099FF"/>
                </a:solidFill>
              </a:rPr>
              <a:t>the ‘General Emergency’ may not be necessary </a:t>
            </a:r>
            <a:r>
              <a:rPr lang="en-US" altLang="ko-KR" sz="1800" b="0" dirty="0"/>
              <a:t>to be included in the E-Plan.</a:t>
            </a:r>
          </a:p>
        </p:txBody>
      </p:sp>
      <p:pic>
        <p:nvPicPr>
          <p:cNvPr id="13" name="Picture 12">
            <a:extLst>
              <a:ext uri="{FF2B5EF4-FFF2-40B4-BE49-F238E27FC236}">
                <a16:creationId xmlns:a16="http://schemas.microsoft.com/office/drawing/2014/main" id="{C2966BA9-8F23-4C24-8EA6-5F4095CBD7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71" b="96651" l="9091" r="95694">
                        <a14:foregroundMark x1="48325" y1="22967" x2="48325" y2="22967"/>
                        <a14:foregroundMark x1="38756" y1="20574" x2="38756" y2="20574"/>
                        <a14:foregroundMark x1="29665" y1="13876" x2="29665" y2="13876"/>
                        <a14:foregroundMark x1="44976" y1="9569" x2="44976" y2="9569"/>
                        <a14:foregroundMark x1="47368" y1="8612" x2="47368" y2="8612"/>
                        <a14:foregroundMark x1="52632" y1="9091" x2="52632" y2="9091"/>
                        <a14:foregroundMark x1="58373" y1="12919" x2="58373" y2="12919"/>
                        <a14:foregroundMark x1="59809" y1="14833" x2="59809" y2="16268"/>
                        <a14:foregroundMark x1="60287" y1="20096" x2="59809" y2="21531"/>
                        <a14:foregroundMark x1="56938" y1="22967" x2="56938" y2="22967"/>
                        <a14:foregroundMark x1="55981" y1="22488" x2="55981" y2="22488"/>
                        <a14:foregroundMark x1="65072" y1="20574" x2="65072" y2="20574"/>
                        <a14:foregroundMark x1="64593" y1="20574" x2="64593" y2="20574"/>
                        <a14:foregroundMark x1="64115" y1="20096" x2="64115" y2="20096"/>
                        <a14:foregroundMark x1="70813" y1="24402" x2="70813" y2="24402"/>
                        <a14:foregroundMark x1="70335" y1="24402" x2="70335" y2="24402"/>
                        <a14:foregroundMark x1="72727" y1="31100" x2="72727" y2="31100"/>
                        <a14:foregroundMark x1="76077" y1="21053" x2="76077" y2="21053"/>
                        <a14:foregroundMark x1="76555" y1="21053" x2="76555" y2="21053"/>
                        <a14:foregroundMark x1="77033" y1="18182" x2="77033" y2="18182"/>
                        <a14:foregroundMark x1="78469" y1="23923" x2="77033" y2="25359"/>
                        <a14:foregroundMark x1="74641" y1="25359" x2="72727" y2="25359"/>
                        <a14:foregroundMark x1="66507" y1="17703" x2="64593" y2="14833"/>
                        <a14:foregroundMark x1="64593" y1="11962" x2="65550" y2="10526"/>
                        <a14:foregroundMark x1="67464" y1="9569" x2="68900" y2="10048"/>
                        <a14:foregroundMark x1="76077" y1="11005" x2="76077" y2="11005"/>
                        <a14:foregroundMark x1="75120" y1="15311" x2="75120" y2="15311"/>
                        <a14:foregroundMark x1="74641" y1="14833" x2="74641" y2="14833"/>
                        <a14:foregroundMark x1="74641" y1="11962" x2="74641" y2="11962"/>
                        <a14:foregroundMark x1="77512" y1="15789" x2="77512" y2="15789"/>
                        <a14:foregroundMark x1="83732" y1="21053" x2="83732" y2="22488"/>
                        <a14:foregroundMark x1="82297" y1="18182" x2="82297" y2="18182"/>
                        <a14:foregroundMark x1="82297" y1="13397" x2="82297" y2="13397"/>
                        <a14:foregroundMark x1="76555" y1="10526" x2="76555" y2="10526"/>
                        <a14:foregroundMark x1="65072" y1="7656" x2="65072" y2="7656"/>
                        <a14:foregroundMark x1="61722" y1="7177" x2="61722" y2="7177"/>
                        <a14:foregroundMark x1="65550" y1="12440" x2="65550" y2="12440"/>
                        <a14:foregroundMark x1="61722" y1="6220" x2="61722" y2="6220"/>
                        <a14:foregroundMark x1="68900" y1="6220" x2="68900" y2="6220"/>
                        <a14:foregroundMark x1="66986" y1="6220" x2="66986" y2="6220"/>
                        <a14:foregroundMark x1="70335" y1="9091" x2="71770" y2="9091"/>
                        <a14:foregroundMark x1="74163" y1="8612" x2="74163" y2="8612"/>
                        <a14:foregroundMark x1="74641" y1="8612" x2="74641" y2="8612"/>
                        <a14:foregroundMark x1="64593" y1="6220" x2="64593" y2="6220"/>
                        <a14:foregroundMark x1="64115" y1="4785" x2="64115" y2="4785"/>
                        <a14:foregroundMark x1="70335" y1="6699" x2="70335" y2="6699"/>
                        <a14:foregroundMark x1="68421" y1="5263" x2="68421" y2="5263"/>
                        <a14:foregroundMark x1="67943" y1="5263" x2="67943" y2="5263"/>
                        <a14:foregroundMark x1="71292" y1="5263" x2="71292" y2="5263"/>
                        <a14:foregroundMark x1="74163" y1="6699" x2="74163" y2="6699"/>
                        <a14:foregroundMark x1="79426" y1="10048" x2="79426" y2="10048"/>
                        <a14:foregroundMark x1="79904" y1="7177" x2="79904" y2="7177"/>
                        <a14:foregroundMark x1="78469" y1="7177" x2="78469" y2="7177"/>
                        <a14:foregroundMark x1="77512" y1="6699" x2="77512" y2="6699"/>
                        <a14:foregroundMark x1="74641" y1="5263" x2="74641" y2="5263"/>
                        <a14:foregroundMark x1="74641" y1="3349" x2="74641" y2="3349"/>
                        <a14:foregroundMark x1="71292" y1="3349" x2="71292" y2="3349"/>
                        <a14:foregroundMark x1="20574" y1="88517" x2="20574" y2="88517"/>
                        <a14:foregroundMark x1="23923" y1="94737" x2="23923" y2="94737"/>
                        <a14:foregroundMark x1="13397" y1="92823" x2="13397" y2="92823"/>
                        <a14:foregroundMark x1="11005" y1="91388" x2="11005" y2="91388"/>
                        <a14:foregroundMark x1="11962" y1="91388" x2="11962" y2="91388"/>
                        <a14:foregroundMark x1="14354" y1="91388" x2="14354" y2="91388"/>
                        <a14:foregroundMark x1="14354" y1="91388" x2="14354" y2="91388"/>
                        <a14:foregroundMark x1="17703" y1="90909" x2="17703" y2="90909"/>
                        <a14:foregroundMark x1="16268" y1="91388" x2="16268" y2="91388"/>
                        <a14:foregroundMark x1="16746" y1="91388" x2="16746" y2="91388"/>
                        <a14:foregroundMark x1="19617" y1="93301" x2="19617" y2="93301"/>
                        <a14:foregroundMark x1="23445" y1="93780" x2="23445" y2="93780"/>
                        <a14:foregroundMark x1="24402" y1="93780" x2="24402" y2="93780"/>
                        <a14:foregroundMark x1="24880" y1="93780" x2="27273" y2="94258"/>
                        <a14:foregroundMark x1="30144" y1="94258" x2="30144" y2="94258"/>
                        <a14:foregroundMark x1="32536" y1="94258" x2="32536" y2="94258"/>
                        <a14:foregroundMark x1="33971" y1="94258" x2="33971" y2="94258"/>
                        <a14:foregroundMark x1="35407" y1="94258" x2="35407" y2="94258"/>
                        <a14:foregroundMark x1="36364" y1="94258" x2="39713" y2="94737"/>
                        <a14:foregroundMark x1="41627" y1="94737" x2="41627" y2="94737"/>
                        <a14:foregroundMark x1="45455" y1="94737" x2="45455" y2="94737"/>
                        <a14:foregroundMark x1="45933" y1="94737" x2="45933" y2="94737"/>
                        <a14:foregroundMark x1="46411" y1="94737" x2="48325" y2="94737"/>
                        <a14:foregroundMark x1="50718" y1="94737" x2="53589" y2="95694"/>
                        <a14:foregroundMark x1="57416" y1="95694" x2="58852" y2="96172"/>
                        <a14:foregroundMark x1="59330" y1="96172" x2="59330" y2="96172"/>
                        <a14:foregroundMark x1="60287" y1="96172" x2="60287" y2="96172"/>
                        <a14:foregroundMark x1="60287" y1="95694" x2="66029" y2="95694"/>
                        <a14:foregroundMark x1="84689" y1="95215" x2="84689" y2="95215"/>
                        <a14:foregroundMark x1="77512" y1="95694" x2="77512" y2="95694"/>
                        <a14:foregroundMark x1="77512" y1="95694" x2="77512" y2="95694"/>
                        <a14:foregroundMark x1="88995" y1="96172" x2="88995" y2="96172"/>
                        <a14:foregroundMark x1="89474" y1="96172" x2="89474" y2="96172"/>
                        <a14:foregroundMark x1="89952" y1="96172" x2="92823" y2="96172"/>
                        <a14:foregroundMark x1="95694" y1="96172" x2="95694" y2="96172"/>
                        <a14:foregroundMark x1="95215" y1="95694" x2="95215" y2="95694"/>
                        <a14:foregroundMark x1="11005" y1="95215" x2="11005" y2="95215"/>
                        <a14:foregroundMark x1="10526" y1="95215" x2="9091" y2="95215"/>
                        <a14:foregroundMark x1="71770" y1="96651" x2="71770" y2="96651"/>
                      </a14:backgroundRemoval>
                    </a14:imgEffect>
                  </a14:imgLayer>
                </a14:imgProps>
              </a:ext>
            </a:extLst>
          </a:blip>
          <a:stretch>
            <a:fillRect/>
          </a:stretch>
        </p:blipFill>
        <p:spPr>
          <a:xfrm>
            <a:off x="1897268" y="1509779"/>
            <a:ext cx="1327218" cy="1327218"/>
          </a:xfrm>
          <a:prstGeom prst="rect">
            <a:avLst/>
          </a:prstGeom>
        </p:spPr>
      </p:pic>
      <p:pic>
        <p:nvPicPr>
          <p:cNvPr id="14" name="Picture 13">
            <a:extLst>
              <a:ext uri="{FF2B5EF4-FFF2-40B4-BE49-F238E27FC236}">
                <a16:creationId xmlns:a16="http://schemas.microsoft.com/office/drawing/2014/main" id="{ECECDF20-4988-44D3-BF2B-ACDDF6F7C1E9}"/>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4677987" y="2006164"/>
            <a:ext cx="1128409" cy="1060704"/>
          </a:xfrm>
          <a:prstGeom prst="rect">
            <a:avLst/>
          </a:prstGeom>
        </p:spPr>
      </p:pic>
      <p:sp>
        <p:nvSpPr>
          <p:cNvPr id="15" name="TextBox 14">
            <a:extLst>
              <a:ext uri="{FF2B5EF4-FFF2-40B4-BE49-F238E27FC236}">
                <a16:creationId xmlns:a16="http://schemas.microsoft.com/office/drawing/2014/main" id="{F6687D49-F4B0-4F5D-8D9B-FE71ECD1754F}"/>
              </a:ext>
            </a:extLst>
          </p:cNvPr>
          <p:cNvSpPr txBox="1"/>
          <p:nvPr/>
        </p:nvSpPr>
        <p:spPr>
          <a:xfrm>
            <a:off x="5859703" y="1840497"/>
            <a:ext cx="3621028" cy="369332"/>
          </a:xfrm>
          <a:prstGeom prst="rect">
            <a:avLst/>
          </a:prstGeom>
          <a:noFill/>
        </p:spPr>
        <p:txBody>
          <a:bodyPr wrap="square">
            <a:spAutoFit/>
          </a:bodyPr>
          <a:lstStyle/>
          <a:p>
            <a:pPr>
              <a:buNone/>
            </a:pPr>
            <a:r>
              <a:rPr lang="en-US" altLang="ko-KR" sz="1800" b="1" i="1" dirty="0"/>
              <a:t>Evacuation Time Estimate (ETE)</a:t>
            </a:r>
            <a:endParaRPr lang="en-US" altLang="ko-KR" sz="1800" i="1" dirty="0"/>
          </a:p>
        </p:txBody>
      </p:sp>
      <p:sp>
        <p:nvSpPr>
          <p:cNvPr id="16" name="TextBox 15">
            <a:extLst>
              <a:ext uri="{FF2B5EF4-FFF2-40B4-BE49-F238E27FC236}">
                <a16:creationId xmlns:a16="http://schemas.microsoft.com/office/drawing/2014/main" id="{882B05AA-ABE2-471B-80F4-54DAAE7B52FA}"/>
              </a:ext>
            </a:extLst>
          </p:cNvPr>
          <p:cNvSpPr txBox="1"/>
          <p:nvPr/>
        </p:nvSpPr>
        <p:spPr>
          <a:xfrm>
            <a:off x="5859703" y="2168846"/>
            <a:ext cx="6399179" cy="646331"/>
          </a:xfrm>
          <a:prstGeom prst="rect">
            <a:avLst/>
          </a:prstGeom>
          <a:noFill/>
        </p:spPr>
        <p:txBody>
          <a:bodyPr wrap="square">
            <a:spAutoFit/>
          </a:bodyPr>
          <a:lstStyle/>
          <a:p>
            <a:pPr>
              <a:buNone/>
            </a:pPr>
            <a:r>
              <a:rPr lang="en-US" altLang="ko-KR" sz="1800" b="1" dirty="0"/>
              <a:t>Not required</a:t>
            </a:r>
            <a:r>
              <a:rPr lang="en-US" altLang="ko-KR" sz="1800" dirty="0"/>
              <a:t> </a:t>
            </a:r>
            <a:r>
              <a:rPr lang="en-US" altLang="ko-KR" sz="1800" b="1" dirty="0"/>
              <a:t>to perform an ETE </a:t>
            </a:r>
            <a:r>
              <a:rPr lang="en-US" altLang="ko-KR" sz="1800" dirty="0"/>
              <a:t>because no </a:t>
            </a:r>
            <a:r>
              <a:rPr lang="en-US" altLang="ko-KR" dirty="0"/>
              <a:t>predetermined</a:t>
            </a:r>
            <a:r>
              <a:rPr lang="en-US" altLang="ko-KR" sz="1800" dirty="0"/>
              <a:t> strategy/plan exists for </a:t>
            </a:r>
            <a:r>
              <a:rPr lang="en-US" altLang="ko-KR" sz="1800" b="1" dirty="0"/>
              <a:t>off-site protective actions.</a:t>
            </a:r>
          </a:p>
        </p:txBody>
      </p:sp>
      <p:cxnSp>
        <p:nvCxnSpPr>
          <p:cNvPr id="17" name="Connector: Curved 16">
            <a:extLst>
              <a:ext uri="{FF2B5EF4-FFF2-40B4-BE49-F238E27FC236}">
                <a16:creationId xmlns:a16="http://schemas.microsoft.com/office/drawing/2014/main" id="{BF134B25-73FF-4019-B066-67E20658365F}"/>
              </a:ext>
            </a:extLst>
          </p:cNvPr>
          <p:cNvCxnSpPr>
            <a:cxnSpLocks/>
            <a:stCxn id="13" idx="2"/>
          </p:cNvCxnSpPr>
          <p:nvPr/>
        </p:nvCxnSpPr>
        <p:spPr>
          <a:xfrm rot="16200000" flipH="1">
            <a:off x="3260147" y="2137727"/>
            <a:ext cx="299344" cy="1697884"/>
          </a:xfrm>
          <a:prstGeom prst="curvedConnector2">
            <a:avLst/>
          </a:prstGeom>
          <a:ln w="76200">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49A8888E-A70C-4BDF-8641-E0A1C9AE33D2}"/>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4868730" y="3187961"/>
            <a:ext cx="798382" cy="786131"/>
          </a:xfrm>
          <a:prstGeom prst="rect">
            <a:avLst/>
          </a:prstGeom>
        </p:spPr>
      </p:pic>
      <p:sp>
        <p:nvSpPr>
          <p:cNvPr id="19" name="TextBox 18">
            <a:extLst>
              <a:ext uri="{FF2B5EF4-FFF2-40B4-BE49-F238E27FC236}">
                <a16:creationId xmlns:a16="http://schemas.microsoft.com/office/drawing/2014/main" id="{B8BBF98D-C9A2-4332-8235-334C371A6620}"/>
              </a:ext>
            </a:extLst>
          </p:cNvPr>
          <p:cNvSpPr txBox="1"/>
          <p:nvPr/>
        </p:nvSpPr>
        <p:spPr>
          <a:xfrm>
            <a:off x="5859703" y="2929834"/>
            <a:ext cx="5510719" cy="369332"/>
          </a:xfrm>
          <a:prstGeom prst="rect">
            <a:avLst/>
          </a:prstGeom>
          <a:noFill/>
        </p:spPr>
        <p:txBody>
          <a:bodyPr wrap="square">
            <a:spAutoFit/>
          </a:bodyPr>
          <a:lstStyle/>
          <a:p>
            <a:pPr>
              <a:buNone/>
            </a:pPr>
            <a:r>
              <a:rPr lang="en-US" altLang="ko-KR" sz="1800" b="1" i="1" dirty="0"/>
              <a:t>Notifications to external agencies</a:t>
            </a:r>
            <a:endParaRPr lang="en-US" altLang="ko-KR" sz="1800" i="1" dirty="0"/>
          </a:p>
        </p:txBody>
      </p:sp>
      <p:sp>
        <p:nvSpPr>
          <p:cNvPr id="20" name="TextBox 19">
            <a:extLst>
              <a:ext uri="{FF2B5EF4-FFF2-40B4-BE49-F238E27FC236}">
                <a16:creationId xmlns:a16="http://schemas.microsoft.com/office/drawing/2014/main" id="{F471093C-8D8F-41B8-ABD9-5EC0D3C96952}"/>
              </a:ext>
            </a:extLst>
          </p:cNvPr>
          <p:cNvSpPr txBox="1"/>
          <p:nvPr/>
        </p:nvSpPr>
        <p:spPr>
          <a:xfrm>
            <a:off x="5859703" y="3258182"/>
            <a:ext cx="6246779" cy="646331"/>
          </a:xfrm>
          <a:prstGeom prst="rect">
            <a:avLst/>
          </a:prstGeom>
          <a:noFill/>
        </p:spPr>
        <p:txBody>
          <a:bodyPr wrap="square">
            <a:spAutoFit/>
          </a:bodyPr>
          <a:lstStyle/>
          <a:p>
            <a:pPr>
              <a:buNone/>
            </a:pPr>
            <a:r>
              <a:rPr lang="en-US" altLang="ko-KR" sz="1800" b="1" dirty="0"/>
              <a:t>Not required </a:t>
            </a:r>
            <a:r>
              <a:rPr lang="en-US" altLang="ko-KR" sz="1800" dirty="0"/>
              <a:t>to establish </a:t>
            </a:r>
            <a:r>
              <a:rPr lang="en-US" altLang="ko-KR" sz="1800" b="1" dirty="0"/>
              <a:t>coordination systems </a:t>
            </a:r>
            <a:r>
              <a:rPr lang="en-US" altLang="ko-KR" sz="1800" dirty="0"/>
              <a:t>with </a:t>
            </a:r>
            <a:r>
              <a:rPr lang="en-US" altLang="ko-KR" sz="1800" b="1" dirty="0"/>
              <a:t>external emergency organizations </a:t>
            </a:r>
            <a:r>
              <a:rPr lang="en-US" altLang="ko-KR" sz="1800" dirty="0"/>
              <a:t>(e.g., medical, fire services).</a:t>
            </a:r>
          </a:p>
        </p:txBody>
      </p:sp>
      <p:sp>
        <p:nvSpPr>
          <p:cNvPr id="21" name="TextBox 20">
            <a:extLst>
              <a:ext uri="{FF2B5EF4-FFF2-40B4-BE49-F238E27FC236}">
                <a16:creationId xmlns:a16="http://schemas.microsoft.com/office/drawing/2014/main" id="{2BC2BCD5-84DD-4C07-BD17-D3EBDA22EBB6}"/>
              </a:ext>
            </a:extLst>
          </p:cNvPr>
          <p:cNvSpPr txBox="1"/>
          <p:nvPr/>
        </p:nvSpPr>
        <p:spPr>
          <a:xfrm>
            <a:off x="1253873" y="3721707"/>
            <a:ext cx="4932881" cy="369332"/>
          </a:xfrm>
          <a:prstGeom prst="rect">
            <a:avLst/>
          </a:prstGeom>
          <a:noFill/>
        </p:spPr>
        <p:txBody>
          <a:bodyPr wrap="square">
            <a:spAutoFit/>
          </a:bodyPr>
          <a:lstStyle/>
          <a:p>
            <a:pPr>
              <a:buNone/>
            </a:pPr>
            <a:r>
              <a:rPr lang="en-US" altLang="ko-KR" sz="1800" b="1" i="1" dirty="0"/>
              <a:t>Protective actions</a:t>
            </a:r>
            <a:endParaRPr lang="en-US" altLang="ko-KR" sz="1800" i="1" dirty="0"/>
          </a:p>
        </p:txBody>
      </p:sp>
      <p:sp>
        <p:nvSpPr>
          <p:cNvPr id="22" name="TextBox 21">
            <a:extLst>
              <a:ext uri="{FF2B5EF4-FFF2-40B4-BE49-F238E27FC236}">
                <a16:creationId xmlns:a16="http://schemas.microsoft.com/office/drawing/2014/main" id="{0FD812F9-3C4C-4B74-9807-100D19575FCA}"/>
              </a:ext>
            </a:extLst>
          </p:cNvPr>
          <p:cNvSpPr txBox="1"/>
          <p:nvPr/>
        </p:nvSpPr>
        <p:spPr>
          <a:xfrm>
            <a:off x="1253873" y="4035536"/>
            <a:ext cx="4929491" cy="923330"/>
          </a:xfrm>
          <a:prstGeom prst="rect">
            <a:avLst/>
          </a:prstGeom>
          <a:noFill/>
        </p:spPr>
        <p:txBody>
          <a:bodyPr wrap="square">
            <a:spAutoFit/>
          </a:bodyPr>
          <a:lstStyle/>
          <a:p>
            <a:pPr>
              <a:buNone/>
            </a:pPr>
            <a:r>
              <a:rPr lang="en-US" altLang="ko-KR" b="1" spc="-100" dirty="0"/>
              <a:t>Not required </a:t>
            </a:r>
            <a:r>
              <a:rPr lang="en-US" altLang="ko-KR" spc="-100" dirty="0"/>
              <a:t>to establish an </a:t>
            </a:r>
            <a:r>
              <a:rPr lang="en-US" altLang="ko-KR" b="1" spc="-100" dirty="0">
                <a:solidFill>
                  <a:srgbClr val="0099FF"/>
                </a:solidFill>
              </a:rPr>
              <a:t>off-site protective action recommendation and decision-making </a:t>
            </a:r>
            <a:r>
              <a:rPr lang="en-US" altLang="ko-KR" sz="1800" b="1" i="0" kern="1200" spc="-100" dirty="0">
                <a:solidFill>
                  <a:srgbClr val="0099FF"/>
                </a:solidFill>
                <a:effectLst/>
                <a:latin typeface="+mn-lt"/>
                <a:ea typeface="+mn-ea"/>
                <a:cs typeface="+mn-cs"/>
              </a:rPr>
              <a:t>system </a:t>
            </a:r>
            <a:r>
              <a:rPr lang="en-US" altLang="ko-KR" spc="-100" dirty="0"/>
              <a:t>for implementing predefined protective actions.</a:t>
            </a:r>
            <a:endParaRPr lang="en-US" altLang="ko-KR" sz="1800" spc="-100" dirty="0"/>
          </a:p>
        </p:txBody>
      </p:sp>
      <p:pic>
        <p:nvPicPr>
          <p:cNvPr id="23" name="Picture 22">
            <a:extLst>
              <a:ext uri="{FF2B5EF4-FFF2-40B4-BE49-F238E27FC236}">
                <a16:creationId xmlns:a16="http://schemas.microsoft.com/office/drawing/2014/main" id="{47B4DD0F-ABE1-4FC5-8EFB-C22F39618392}"/>
              </a:ext>
            </a:extLst>
          </p:cNvPr>
          <p:cNvPicPr>
            <a:picLocks noChangeAspect="1"/>
          </p:cNvPicPr>
          <p:nvPr/>
        </p:nvPicPr>
        <p:blipFill>
          <a:blip r:embed="rId7">
            <a:clrChange>
              <a:clrFrom>
                <a:srgbClr val="F7F7F7"/>
              </a:clrFrom>
              <a:clrTo>
                <a:srgbClr val="F7F7F7">
                  <a:alpha val="0"/>
                </a:srgbClr>
              </a:clrTo>
            </a:clrChange>
          </a:blip>
          <a:stretch>
            <a:fillRect/>
          </a:stretch>
        </p:blipFill>
        <p:spPr>
          <a:xfrm>
            <a:off x="148449" y="5096608"/>
            <a:ext cx="1100671" cy="1041098"/>
          </a:xfrm>
          <a:prstGeom prst="rect">
            <a:avLst/>
          </a:prstGeom>
        </p:spPr>
      </p:pic>
      <p:sp>
        <p:nvSpPr>
          <p:cNvPr id="24" name="TextBox 23">
            <a:extLst>
              <a:ext uri="{FF2B5EF4-FFF2-40B4-BE49-F238E27FC236}">
                <a16:creationId xmlns:a16="http://schemas.microsoft.com/office/drawing/2014/main" id="{B45C1BBD-E035-4A54-9B4A-8A36F65C045F}"/>
              </a:ext>
            </a:extLst>
          </p:cNvPr>
          <p:cNvSpPr txBox="1"/>
          <p:nvPr/>
        </p:nvSpPr>
        <p:spPr>
          <a:xfrm>
            <a:off x="1253874" y="4970855"/>
            <a:ext cx="4544244" cy="369332"/>
          </a:xfrm>
          <a:prstGeom prst="rect">
            <a:avLst/>
          </a:prstGeom>
          <a:noFill/>
        </p:spPr>
        <p:txBody>
          <a:bodyPr wrap="square">
            <a:spAutoFit/>
          </a:bodyPr>
          <a:lstStyle/>
          <a:p>
            <a:pPr>
              <a:buNone/>
            </a:pPr>
            <a:r>
              <a:rPr lang="en-US" altLang="ko-KR" sz="1800" b="1" i="1" dirty="0"/>
              <a:t>Emergency response facilities</a:t>
            </a:r>
            <a:endParaRPr lang="en-US" altLang="ko-KR" sz="1800" i="1" dirty="0"/>
          </a:p>
        </p:txBody>
      </p:sp>
      <p:sp>
        <p:nvSpPr>
          <p:cNvPr id="25" name="TextBox 24">
            <a:extLst>
              <a:ext uri="{FF2B5EF4-FFF2-40B4-BE49-F238E27FC236}">
                <a16:creationId xmlns:a16="http://schemas.microsoft.com/office/drawing/2014/main" id="{7B8BD384-1861-40E3-881A-727ACF9D9E6C}"/>
              </a:ext>
            </a:extLst>
          </p:cNvPr>
          <p:cNvSpPr txBox="1"/>
          <p:nvPr/>
        </p:nvSpPr>
        <p:spPr>
          <a:xfrm>
            <a:off x="1253873" y="5244112"/>
            <a:ext cx="4544244" cy="923330"/>
          </a:xfrm>
          <a:prstGeom prst="rect">
            <a:avLst/>
          </a:prstGeom>
          <a:noFill/>
        </p:spPr>
        <p:txBody>
          <a:bodyPr wrap="square">
            <a:spAutoFit/>
          </a:bodyPr>
          <a:lstStyle/>
          <a:p>
            <a:pPr>
              <a:buNone/>
            </a:pPr>
            <a:r>
              <a:rPr lang="en-US" altLang="ko-KR" b="1" dirty="0"/>
              <a:t>Not required </a:t>
            </a:r>
            <a:r>
              <a:rPr lang="en-US" altLang="ko-KR" dirty="0"/>
              <a:t>for the licensee to operate </a:t>
            </a:r>
            <a:r>
              <a:rPr lang="en-US" altLang="ko-KR" b="1" dirty="0"/>
              <a:t>off-site emergency response facilities </a:t>
            </a:r>
            <a:r>
              <a:rPr lang="en-US" altLang="ko-KR" dirty="0"/>
              <a:t>used for </a:t>
            </a:r>
            <a:r>
              <a:rPr lang="en-US" altLang="ko-KR" b="1" dirty="0"/>
              <a:t>coordination on off-site response</a:t>
            </a:r>
            <a:r>
              <a:rPr lang="en-US" altLang="ko-KR" dirty="0"/>
              <a:t>.</a:t>
            </a:r>
            <a:endParaRPr lang="en-US" altLang="ko-KR" sz="1800" dirty="0"/>
          </a:p>
        </p:txBody>
      </p:sp>
      <p:pic>
        <p:nvPicPr>
          <p:cNvPr id="26" name="Picture 25">
            <a:extLst>
              <a:ext uri="{FF2B5EF4-FFF2-40B4-BE49-F238E27FC236}">
                <a16:creationId xmlns:a16="http://schemas.microsoft.com/office/drawing/2014/main" id="{2DDF1A5C-CFAF-443F-8DBF-6913F12CE3D4}"/>
              </a:ext>
            </a:extLst>
          </p:cNvPr>
          <p:cNvPicPr>
            <a:picLocks noChangeAspect="1"/>
          </p:cNvPicPr>
          <p:nvPr/>
        </p:nvPicPr>
        <p:blipFill>
          <a:blip r:embed="rId8">
            <a:clrChange>
              <a:clrFrom>
                <a:srgbClr val="F7F7F7"/>
              </a:clrFrom>
              <a:clrTo>
                <a:srgbClr val="F7F7F7">
                  <a:alpha val="0"/>
                </a:srgbClr>
              </a:clrTo>
            </a:clrChange>
          </a:blip>
          <a:stretch>
            <a:fillRect/>
          </a:stretch>
        </p:blipFill>
        <p:spPr>
          <a:xfrm>
            <a:off x="5661624" y="3923732"/>
            <a:ext cx="910414" cy="1048601"/>
          </a:xfrm>
          <a:prstGeom prst="rect">
            <a:avLst/>
          </a:prstGeom>
        </p:spPr>
      </p:pic>
      <p:sp>
        <p:nvSpPr>
          <p:cNvPr id="27" name="TextBox 26">
            <a:extLst>
              <a:ext uri="{FF2B5EF4-FFF2-40B4-BE49-F238E27FC236}">
                <a16:creationId xmlns:a16="http://schemas.microsoft.com/office/drawing/2014/main" id="{47B3FE23-9C51-4465-BF7A-720AD974470F}"/>
              </a:ext>
            </a:extLst>
          </p:cNvPr>
          <p:cNvSpPr txBox="1"/>
          <p:nvPr/>
        </p:nvSpPr>
        <p:spPr>
          <a:xfrm>
            <a:off x="6527862" y="3863531"/>
            <a:ext cx="3795388" cy="369332"/>
          </a:xfrm>
          <a:prstGeom prst="rect">
            <a:avLst/>
          </a:prstGeom>
          <a:noFill/>
        </p:spPr>
        <p:txBody>
          <a:bodyPr wrap="square">
            <a:spAutoFit/>
          </a:bodyPr>
          <a:lstStyle/>
          <a:p>
            <a:pPr>
              <a:buNone/>
            </a:pPr>
            <a:r>
              <a:rPr lang="en-US" altLang="ko-KR" sz="1800" b="1" i="1" dirty="0"/>
              <a:t>Dose Projections</a:t>
            </a:r>
            <a:endParaRPr lang="en-US" altLang="ko-KR" sz="1800" i="1" dirty="0"/>
          </a:p>
        </p:txBody>
      </p:sp>
      <p:sp>
        <p:nvSpPr>
          <p:cNvPr id="28" name="TextBox 27">
            <a:extLst>
              <a:ext uri="{FF2B5EF4-FFF2-40B4-BE49-F238E27FC236}">
                <a16:creationId xmlns:a16="http://schemas.microsoft.com/office/drawing/2014/main" id="{E9E680E8-A8A7-4603-B574-A5737B89B711}"/>
              </a:ext>
            </a:extLst>
          </p:cNvPr>
          <p:cNvSpPr txBox="1"/>
          <p:nvPr/>
        </p:nvSpPr>
        <p:spPr>
          <a:xfrm>
            <a:off x="6527862" y="4151658"/>
            <a:ext cx="5637297" cy="923330"/>
          </a:xfrm>
          <a:prstGeom prst="rect">
            <a:avLst/>
          </a:prstGeom>
          <a:noFill/>
        </p:spPr>
        <p:txBody>
          <a:bodyPr wrap="square">
            <a:spAutoFit/>
          </a:bodyPr>
          <a:lstStyle/>
          <a:p>
            <a:pPr>
              <a:buNone/>
            </a:pPr>
            <a:r>
              <a:rPr lang="en-US" altLang="ko-KR" sz="1800" b="1" dirty="0"/>
              <a:t>Not required </a:t>
            </a:r>
            <a:r>
              <a:rPr lang="en-US" altLang="ko-KR" sz="1800" dirty="0"/>
              <a:t>to provide means </a:t>
            </a:r>
            <a:r>
              <a:rPr lang="en-US" altLang="ko-KR" sz="1800" b="1" dirty="0"/>
              <a:t>to evaluate off-site dose </a:t>
            </a:r>
            <a:r>
              <a:rPr lang="en-US" altLang="ko-KR" sz="1800" dirty="0"/>
              <a:t>(e.g., environmental survey teams, environmental monitoring networks).</a:t>
            </a:r>
          </a:p>
        </p:txBody>
      </p:sp>
      <p:sp>
        <p:nvSpPr>
          <p:cNvPr id="29" name="TextBox 28">
            <a:extLst>
              <a:ext uri="{FF2B5EF4-FFF2-40B4-BE49-F238E27FC236}">
                <a16:creationId xmlns:a16="http://schemas.microsoft.com/office/drawing/2014/main" id="{677581A1-3491-4831-B93F-1AA8B56DF337}"/>
              </a:ext>
            </a:extLst>
          </p:cNvPr>
          <p:cNvSpPr txBox="1"/>
          <p:nvPr/>
        </p:nvSpPr>
        <p:spPr>
          <a:xfrm>
            <a:off x="6527862" y="5045808"/>
            <a:ext cx="2679777" cy="369332"/>
          </a:xfrm>
          <a:prstGeom prst="rect">
            <a:avLst/>
          </a:prstGeom>
          <a:noFill/>
        </p:spPr>
        <p:txBody>
          <a:bodyPr wrap="square">
            <a:spAutoFit/>
          </a:bodyPr>
          <a:lstStyle/>
          <a:p>
            <a:pPr>
              <a:buNone/>
            </a:pPr>
            <a:r>
              <a:rPr lang="en-US" altLang="ko-KR" sz="1800" b="1" i="1" dirty="0"/>
              <a:t>Drills/Exercises</a:t>
            </a:r>
          </a:p>
        </p:txBody>
      </p:sp>
      <p:sp>
        <p:nvSpPr>
          <p:cNvPr id="30" name="TextBox 29">
            <a:extLst>
              <a:ext uri="{FF2B5EF4-FFF2-40B4-BE49-F238E27FC236}">
                <a16:creationId xmlns:a16="http://schemas.microsoft.com/office/drawing/2014/main" id="{D940BE74-A3AF-4B25-8E99-D01AA2A35D80}"/>
              </a:ext>
            </a:extLst>
          </p:cNvPr>
          <p:cNvSpPr txBox="1"/>
          <p:nvPr/>
        </p:nvSpPr>
        <p:spPr>
          <a:xfrm>
            <a:off x="6527862" y="5326562"/>
            <a:ext cx="5578620" cy="923330"/>
          </a:xfrm>
          <a:prstGeom prst="rect">
            <a:avLst/>
          </a:prstGeom>
          <a:noFill/>
        </p:spPr>
        <p:txBody>
          <a:bodyPr wrap="square">
            <a:spAutoFit/>
          </a:bodyPr>
          <a:lstStyle/>
          <a:p>
            <a:pPr>
              <a:buNone/>
            </a:pPr>
            <a:r>
              <a:rPr lang="en-US" altLang="ko-KR" b="1" dirty="0"/>
              <a:t>Not required </a:t>
            </a:r>
            <a:r>
              <a:rPr lang="en-US" altLang="ko-KR" dirty="0"/>
              <a:t>to conduct </a:t>
            </a:r>
            <a:r>
              <a:rPr lang="en-US" altLang="ko-KR" b="1" dirty="0"/>
              <a:t>off-site response drills</a:t>
            </a:r>
            <a:r>
              <a:rPr lang="en-US" altLang="ko-KR" dirty="0"/>
              <a:t> or </a:t>
            </a:r>
            <a:r>
              <a:rPr lang="en-US" altLang="ko-KR" b="1" dirty="0"/>
              <a:t>joint exercises with external emergency response organizations.</a:t>
            </a:r>
            <a:endParaRPr lang="en-US" altLang="ko-KR" sz="1800" b="1" dirty="0"/>
          </a:p>
        </p:txBody>
      </p:sp>
      <p:pic>
        <p:nvPicPr>
          <p:cNvPr id="31" name="Picture 30">
            <a:extLst>
              <a:ext uri="{FF2B5EF4-FFF2-40B4-BE49-F238E27FC236}">
                <a16:creationId xmlns:a16="http://schemas.microsoft.com/office/drawing/2014/main" id="{86F8FE5D-2BBB-4A44-BE80-CF0F375B584B}"/>
              </a:ext>
            </a:extLst>
          </p:cNvPr>
          <p:cNvPicPr>
            <a:picLocks noChangeAspect="1"/>
          </p:cNvPicPr>
          <p:nvPr/>
        </p:nvPicPr>
        <p:blipFill>
          <a:blip r:embed="rId9">
            <a:clrChange>
              <a:clrFrom>
                <a:srgbClr val="F7F7F7"/>
              </a:clrFrom>
              <a:clrTo>
                <a:srgbClr val="F7F7F7">
                  <a:alpha val="0"/>
                </a:srgbClr>
              </a:clrTo>
            </a:clrChang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5652121" y="5207454"/>
            <a:ext cx="929420" cy="879452"/>
          </a:xfrm>
          <a:prstGeom prst="rect">
            <a:avLst/>
          </a:prstGeom>
        </p:spPr>
      </p:pic>
      <p:sp>
        <p:nvSpPr>
          <p:cNvPr id="32" name="TextBox 31">
            <a:extLst>
              <a:ext uri="{FF2B5EF4-FFF2-40B4-BE49-F238E27FC236}">
                <a16:creationId xmlns:a16="http://schemas.microsoft.com/office/drawing/2014/main" id="{524BD534-EFB4-4DCC-808F-F2D74D059309}"/>
              </a:ext>
            </a:extLst>
          </p:cNvPr>
          <p:cNvSpPr txBox="1"/>
          <p:nvPr/>
        </p:nvSpPr>
        <p:spPr>
          <a:xfrm>
            <a:off x="2892867" y="3222801"/>
            <a:ext cx="1456221" cy="523220"/>
          </a:xfrm>
          <a:prstGeom prst="rect">
            <a:avLst/>
          </a:prstGeom>
          <a:noFill/>
        </p:spPr>
        <p:txBody>
          <a:bodyPr wrap="square">
            <a:spAutoFit/>
          </a:bodyPr>
          <a:lstStyle/>
          <a:p>
            <a:r>
              <a:rPr lang="en-US" altLang="ko-KR" sz="2800" b="1" dirty="0"/>
              <a:t>Off-site</a:t>
            </a:r>
            <a:endParaRPr lang="ko-KR" altLang="en-US" sz="2800" dirty="0"/>
          </a:p>
        </p:txBody>
      </p:sp>
      <p:grpSp>
        <p:nvGrpSpPr>
          <p:cNvPr id="33" name="Group 32">
            <a:extLst>
              <a:ext uri="{FF2B5EF4-FFF2-40B4-BE49-F238E27FC236}">
                <a16:creationId xmlns:a16="http://schemas.microsoft.com/office/drawing/2014/main" id="{80F8649E-1AB4-4F96-9C99-CB7F97E578FA}"/>
              </a:ext>
            </a:extLst>
          </p:cNvPr>
          <p:cNvGrpSpPr/>
          <p:nvPr/>
        </p:nvGrpSpPr>
        <p:grpSpPr>
          <a:xfrm>
            <a:off x="4852321" y="721300"/>
            <a:ext cx="1007381" cy="1003740"/>
            <a:chOff x="4781982" y="1354343"/>
            <a:chExt cx="1007381" cy="1003740"/>
          </a:xfrm>
        </p:grpSpPr>
        <p:pic>
          <p:nvPicPr>
            <p:cNvPr id="34" name="Picture 33">
              <a:extLst>
                <a:ext uri="{FF2B5EF4-FFF2-40B4-BE49-F238E27FC236}">
                  <a16:creationId xmlns:a16="http://schemas.microsoft.com/office/drawing/2014/main" id="{0E7937B1-C649-4335-A6BB-16096F2A7FDC}"/>
                </a:ext>
              </a:extLst>
            </p:cNvPr>
            <p:cNvPicPr>
              <a:picLocks noChangeAspect="1"/>
            </p:cNvPicPr>
            <p:nvPr/>
          </p:nvPicPr>
          <p:blipFill rotWithShape="1">
            <a:blip r:embed="rId11">
              <a:clrChange>
                <a:clrFrom>
                  <a:srgbClr val="F7F7F7"/>
                </a:clrFrom>
                <a:clrTo>
                  <a:srgbClr val="F7F7F7">
                    <a:alpha val="0"/>
                  </a:srgbClr>
                </a:clrTo>
              </a:clrChange>
            </a:blip>
            <a:srcRect l="9353"/>
            <a:stretch/>
          </p:blipFill>
          <p:spPr>
            <a:xfrm>
              <a:off x="4781982" y="1354343"/>
              <a:ext cx="1007381" cy="999400"/>
            </a:xfrm>
            <a:prstGeom prst="rect">
              <a:avLst/>
            </a:prstGeom>
          </p:spPr>
        </p:pic>
        <p:cxnSp>
          <p:nvCxnSpPr>
            <p:cNvPr id="35" name="Straight Connector 34">
              <a:extLst>
                <a:ext uri="{FF2B5EF4-FFF2-40B4-BE49-F238E27FC236}">
                  <a16:creationId xmlns:a16="http://schemas.microsoft.com/office/drawing/2014/main" id="{EB942506-0AF8-4BF8-91C8-2F3057F68C7B}"/>
                </a:ext>
              </a:extLst>
            </p:cNvPr>
            <p:cNvCxnSpPr/>
            <p:nvPr/>
          </p:nvCxnSpPr>
          <p:spPr>
            <a:xfrm>
              <a:off x="5505450" y="2035717"/>
              <a:ext cx="283913" cy="318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8EEB15-3F9D-4D77-BC81-3C1EAAB90F50}"/>
                </a:ext>
              </a:extLst>
            </p:cNvPr>
            <p:cNvCxnSpPr>
              <a:cxnSpLocks/>
            </p:cNvCxnSpPr>
            <p:nvPr/>
          </p:nvCxnSpPr>
          <p:spPr>
            <a:xfrm flipV="1">
              <a:off x="5501887" y="2034918"/>
              <a:ext cx="283915" cy="3231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628606D0-2B73-4214-8DF3-4515B372C13B}"/>
              </a:ext>
            </a:extLst>
          </p:cNvPr>
          <p:cNvPicPr>
            <a:picLocks noChangeAspect="1"/>
          </p:cNvPicPr>
          <p:nvPr/>
        </p:nvPicPr>
        <p:blipFill rotWithShape="1">
          <a:blip r:embed="rId12">
            <a:clrChange>
              <a:clrFrom>
                <a:srgbClr val="F7F7F7"/>
              </a:clrFrom>
              <a:clrTo>
                <a:srgbClr val="F7F7F7">
                  <a:alpha val="0"/>
                </a:srgbClr>
              </a:clrTo>
            </a:clrChange>
          </a:blip>
          <a:srcRect l="7653" t="4137" r="5944" b="4530"/>
          <a:stretch/>
        </p:blipFill>
        <p:spPr>
          <a:xfrm>
            <a:off x="139891" y="3725749"/>
            <a:ext cx="1117787" cy="1097975"/>
          </a:xfrm>
          <a:prstGeom prst="rect">
            <a:avLst/>
          </a:prstGeom>
        </p:spPr>
      </p:pic>
      <p:cxnSp>
        <p:nvCxnSpPr>
          <p:cNvPr id="38" name="Straight Arrow Connector 37">
            <a:extLst>
              <a:ext uri="{FF2B5EF4-FFF2-40B4-BE49-F238E27FC236}">
                <a16:creationId xmlns:a16="http://schemas.microsoft.com/office/drawing/2014/main" id="{922812AE-4030-45C7-A435-AD329605D86E}"/>
              </a:ext>
            </a:extLst>
          </p:cNvPr>
          <p:cNvCxnSpPr>
            <a:cxnSpLocks/>
            <a:stCxn id="6" idx="2"/>
          </p:cNvCxnSpPr>
          <p:nvPr/>
        </p:nvCxnSpPr>
        <p:spPr>
          <a:xfrm>
            <a:off x="862993" y="2592365"/>
            <a:ext cx="1175846" cy="0"/>
          </a:xfrm>
          <a:prstGeom prst="straightConnector1">
            <a:avLst/>
          </a:prstGeom>
          <a:ln w="5715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슬라이드 번호 개체 틀 3">
            <a:extLst>
              <a:ext uri="{FF2B5EF4-FFF2-40B4-BE49-F238E27FC236}">
                <a16:creationId xmlns:a16="http://schemas.microsoft.com/office/drawing/2014/main" id="{B96746A8-3E1B-4F54-A6EC-E102332119A5}"/>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13</a:t>
            </a:fld>
            <a:endParaRPr lang="en-US" dirty="0">
              <a:solidFill>
                <a:schemeClr val="bg1"/>
              </a:solidFill>
            </a:endParaRPr>
          </a:p>
        </p:txBody>
      </p:sp>
    </p:spTree>
    <p:extLst>
      <p:ext uri="{BB962C8B-B14F-4D97-AF65-F5344CB8AC3E}">
        <p14:creationId xmlns:p14="http://schemas.microsoft.com/office/powerpoint/2010/main" val="401949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101600" y="146612"/>
            <a:ext cx="12157282" cy="665162"/>
          </a:xfrm>
        </p:spPr>
        <p:txBody>
          <a:bodyPr>
            <a:normAutofit/>
          </a:bodyPr>
          <a:lstStyle/>
          <a:p>
            <a:r>
              <a:rPr lang="en-US" altLang="ko-KR" sz="2800" b="1" dirty="0">
                <a:latin typeface="Times New Roman" panose="02020603050405020304" pitchFamily="18" charset="0"/>
                <a:cs typeface="Times New Roman" panose="02020603050405020304" pitchFamily="18" charset="0"/>
              </a:rPr>
              <a:t>Prescriptive Regulation vs. Performance‑Based Regulation</a:t>
            </a:r>
          </a:p>
        </p:txBody>
      </p:sp>
      <p:pic>
        <p:nvPicPr>
          <p:cNvPr id="39" name="그림 7">
            <a:extLst>
              <a:ext uri="{FF2B5EF4-FFF2-40B4-BE49-F238E27FC236}">
                <a16:creationId xmlns:a16="http://schemas.microsoft.com/office/drawing/2014/main" id="{98384760-CE67-430D-B598-9E4DA4B3106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34" t="10378" r="34818" b="65472"/>
          <a:stretch/>
        </p:blipFill>
        <p:spPr>
          <a:xfrm>
            <a:off x="5270500" y="933817"/>
            <a:ext cx="1113512" cy="1067115"/>
          </a:xfrm>
          <a:prstGeom prst="rect">
            <a:avLst/>
          </a:prstGeom>
        </p:spPr>
      </p:pic>
      <p:pic>
        <p:nvPicPr>
          <p:cNvPr id="40" name="그림 8">
            <a:extLst>
              <a:ext uri="{FF2B5EF4-FFF2-40B4-BE49-F238E27FC236}">
                <a16:creationId xmlns:a16="http://schemas.microsoft.com/office/drawing/2014/main" id="{0091A159-403F-4733-B789-F7F9B1E5410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83" t="37583" r="61381" b="43517"/>
          <a:stretch/>
        </p:blipFill>
        <p:spPr>
          <a:xfrm>
            <a:off x="3041144" y="927696"/>
            <a:ext cx="1011508" cy="1011507"/>
          </a:xfrm>
          <a:prstGeom prst="rect">
            <a:avLst/>
          </a:prstGeom>
        </p:spPr>
      </p:pic>
      <p:pic>
        <p:nvPicPr>
          <p:cNvPr id="41" name="그림 9">
            <a:extLst>
              <a:ext uri="{FF2B5EF4-FFF2-40B4-BE49-F238E27FC236}">
                <a16:creationId xmlns:a16="http://schemas.microsoft.com/office/drawing/2014/main" id="{10FF8CF2-0BD1-4401-AB1A-4C806D8FAC5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3472" t="35584" r="483" b="42367"/>
          <a:stretch/>
        </p:blipFill>
        <p:spPr>
          <a:xfrm>
            <a:off x="7793132" y="899892"/>
            <a:ext cx="1736458" cy="1176311"/>
          </a:xfrm>
          <a:prstGeom prst="rect">
            <a:avLst/>
          </a:prstGeom>
        </p:spPr>
      </p:pic>
      <p:graphicFrame>
        <p:nvGraphicFramePr>
          <p:cNvPr id="42" name="Table 41">
            <a:extLst>
              <a:ext uri="{FF2B5EF4-FFF2-40B4-BE49-F238E27FC236}">
                <a16:creationId xmlns:a16="http://schemas.microsoft.com/office/drawing/2014/main" id="{33EB7209-4FB4-44FF-841C-71FD9BBB1E95}"/>
              </a:ext>
            </a:extLst>
          </p:cNvPr>
          <p:cNvGraphicFramePr>
            <a:graphicFrameLocks noGrp="1"/>
          </p:cNvGraphicFramePr>
          <p:nvPr>
            <p:extLst>
              <p:ext uri="{D42A27DB-BD31-4B8C-83A1-F6EECF244321}">
                <p14:modId xmlns:p14="http://schemas.microsoft.com/office/powerpoint/2010/main" val="2376084281"/>
              </p:ext>
            </p:extLst>
          </p:nvPr>
        </p:nvGraphicFramePr>
        <p:xfrm>
          <a:off x="217714" y="2000932"/>
          <a:ext cx="11713031" cy="4140670"/>
        </p:xfrm>
        <a:graphic>
          <a:graphicData uri="http://schemas.openxmlformats.org/drawingml/2006/table">
            <a:tbl>
              <a:tblPr>
                <a:tableStyleId>{5C22544A-7EE6-4342-B048-85BDC9FD1C3A}</a:tableStyleId>
              </a:tblPr>
              <a:tblGrid>
                <a:gridCol w="1175657">
                  <a:extLst>
                    <a:ext uri="{9D8B030D-6E8A-4147-A177-3AD203B41FA5}">
                      <a16:colId xmlns:a16="http://schemas.microsoft.com/office/drawing/2014/main" val="1842594554"/>
                    </a:ext>
                  </a:extLst>
                </a:gridCol>
                <a:gridCol w="2202415">
                  <a:extLst>
                    <a:ext uri="{9D8B030D-6E8A-4147-A177-3AD203B41FA5}">
                      <a16:colId xmlns:a16="http://schemas.microsoft.com/office/drawing/2014/main" val="2093057348"/>
                    </a:ext>
                  </a:extLst>
                </a:gridCol>
                <a:gridCol w="2202415">
                  <a:extLst>
                    <a:ext uri="{9D8B030D-6E8A-4147-A177-3AD203B41FA5}">
                      <a16:colId xmlns:a16="http://schemas.microsoft.com/office/drawing/2014/main" val="681452417"/>
                    </a:ext>
                  </a:extLst>
                </a:gridCol>
                <a:gridCol w="3066272">
                  <a:extLst>
                    <a:ext uri="{9D8B030D-6E8A-4147-A177-3AD203B41FA5}">
                      <a16:colId xmlns:a16="http://schemas.microsoft.com/office/drawing/2014/main" val="3130708557"/>
                    </a:ext>
                  </a:extLst>
                </a:gridCol>
                <a:gridCol w="3066272">
                  <a:extLst>
                    <a:ext uri="{9D8B030D-6E8A-4147-A177-3AD203B41FA5}">
                      <a16:colId xmlns:a16="http://schemas.microsoft.com/office/drawing/2014/main" val="1538221366"/>
                    </a:ext>
                  </a:extLst>
                </a:gridCol>
              </a:tblGrid>
              <a:tr h="166606">
                <a:tc>
                  <a:txBody>
                    <a:bodyPr/>
                    <a:lstStyle/>
                    <a:p>
                      <a:pPr algn="ctr" fontAlgn="ctr"/>
                      <a:r>
                        <a:rPr lang="en-US" sz="1700" b="1" u="none" strike="noStrike" dirty="0">
                          <a:effectLst/>
                        </a:rPr>
                        <a:t>Item</a:t>
                      </a:r>
                      <a:endParaRPr lang="en-US"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fontAlgn="ctr"/>
                      <a:r>
                        <a:rPr lang="en-US" altLang="ko-KR" sz="1700" b="1" u="none" strike="noStrike" dirty="0">
                          <a:effectLst/>
                        </a:rPr>
                        <a:t>Prescriptive Regulation</a:t>
                      </a:r>
                      <a:endParaRPr lang="en-US"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latinLnBrk="1"/>
                      <a:endParaRPr lang="ko-KR" altLang="en-US"/>
                    </a:p>
                  </a:txBody>
                  <a:tcPr/>
                </a:tc>
                <a:tc gridSpan="2">
                  <a:txBody>
                    <a:bodyPr/>
                    <a:lstStyle/>
                    <a:p>
                      <a:pPr algn="ctr" fontAlgn="ctr"/>
                      <a:r>
                        <a:rPr lang="en-US" sz="1700" b="1" u="none" strike="noStrike" dirty="0">
                          <a:effectLst/>
                        </a:rPr>
                        <a:t>Performance‑Based Regulation</a:t>
                      </a:r>
                      <a:endParaRPr lang="en-US" sz="1700" b="1" i="0" u="none" strike="noStrike" dirty="0">
                        <a:solidFill>
                          <a:srgbClr val="000000"/>
                        </a:solidFill>
                        <a:effectLst/>
                        <a:latin typeface="Calibri" panose="020F0502020204030204" pitchFamily="34" charset="0"/>
                      </a:endParaRPr>
                    </a:p>
                  </a:txBody>
                  <a:tcPr marL="2126" marR="2126" marT="21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latinLnBrk="1"/>
                      <a:endParaRPr lang="ko-KR" altLang="en-US"/>
                    </a:p>
                  </a:txBody>
                  <a:tcPr/>
                </a:tc>
                <a:extLst>
                  <a:ext uri="{0D108BD9-81ED-4DB2-BD59-A6C34878D82A}">
                    <a16:rowId xmlns:a16="http://schemas.microsoft.com/office/drawing/2014/main" val="2272182986"/>
                  </a:ext>
                </a:extLst>
              </a:tr>
              <a:tr h="662581">
                <a:tc>
                  <a:txBody>
                    <a:bodyPr/>
                    <a:lstStyle/>
                    <a:p>
                      <a:pPr algn="l" fontAlgn="ctr"/>
                      <a:r>
                        <a:rPr lang="en-US" sz="1700" b="1" u="none" strike="noStrike" dirty="0">
                          <a:effectLst/>
                        </a:rPr>
                        <a:t>Definition</a:t>
                      </a:r>
                      <a:endParaRPr lang="en-US"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gn="l" fontAlgn="ctr" latinLnBrk="0">
                        <a:buFont typeface="Wingdings" panose="05000000000000000000" pitchFamily="2" charset="2"/>
                        <a:buChar char="§"/>
                      </a:pPr>
                      <a:r>
                        <a:rPr lang="en-US" sz="1700" u="none" strike="noStrike" dirty="0">
                          <a:effectLst/>
                        </a:rPr>
                        <a:t>A regulatory approach that </a:t>
                      </a:r>
                      <a:r>
                        <a:rPr lang="en-US" sz="1700" b="1" u="none" strike="noStrike" dirty="0">
                          <a:effectLst/>
                        </a:rPr>
                        <a:t>specifies detailed requirements</a:t>
                      </a:r>
                      <a:r>
                        <a:rPr lang="en-US" sz="1700" u="none" strike="noStrike" dirty="0">
                          <a:effectLst/>
                        </a:rPr>
                        <a:t>, </a:t>
                      </a:r>
                      <a:r>
                        <a:rPr lang="en-US" sz="1700" b="1" u="none" strike="noStrike" dirty="0">
                          <a:effectLst/>
                        </a:rPr>
                        <a:t>actions, and procedures </a:t>
                      </a:r>
                      <a:r>
                        <a:rPr lang="en-US" sz="1700" u="none" strike="noStrike" dirty="0">
                          <a:effectLst/>
                        </a:rPr>
                        <a:t>to be followed, often referred to as a command‑and‑control model.</a:t>
                      </a:r>
                      <a:endParaRPr lang="en-US" sz="1700" b="0"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gridSpan="2">
                  <a:txBody>
                    <a:bodyPr/>
                    <a:lstStyle/>
                    <a:p>
                      <a:pPr marL="285750" indent="-285750" algn="l" fontAlgn="ctr" latinLnBrk="0">
                        <a:buFont typeface="Wingdings" panose="05000000000000000000" pitchFamily="2" charset="2"/>
                        <a:buChar char="§"/>
                      </a:pPr>
                      <a:r>
                        <a:rPr lang="en-US" sz="1700" u="none" strike="noStrike" dirty="0">
                          <a:effectLst/>
                        </a:rPr>
                        <a:t>A regulatory approach that emphasizes the achievement of desired </a:t>
                      </a:r>
                      <a:r>
                        <a:rPr lang="en-US" sz="1700" b="1" u="none" strike="noStrike" dirty="0">
                          <a:effectLst/>
                        </a:rPr>
                        <a:t>outcomes</a:t>
                      </a:r>
                      <a:r>
                        <a:rPr lang="en-US" sz="1700" u="none" strike="noStrike" dirty="0">
                          <a:effectLst/>
                        </a:rPr>
                        <a:t>, </a:t>
                      </a:r>
                      <a:r>
                        <a:rPr lang="en-US" sz="1700" b="1" u="none" strike="noStrike" dirty="0">
                          <a:effectLst/>
                        </a:rPr>
                        <a:t>allowing flexibility </a:t>
                      </a:r>
                      <a:r>
                        <a:rPr lang="en-US" sz="1700" u="none" strike="noStrike" dirty="0">
                          <a:effectLst/>
                        </a:rPr>
                        <a:t>in the methods used</a:t>
                      </a:r>
                      <a:r>
                        <a:rPr lang="en-US" sz="1700" b="1" u="none" strike="noStrike" dirty="0">
                          <a:effectLst/>
                        </a:rPr>
                        <a:t> to meet performance objectives.</a:t>
                      </a:r>
                      <a:endParaRPr lang="en-US" sz="1700" b="1" i="0" u="none" strike="noStrike" dirty="0">
                        <a:solidFill>
                          <a:srgbClr val="000000"/>
                        </a:solidFill>
                        <a:effectLst/>
                        <a:latin typeface="Calibri" panose="020F0502020204030204" pitchFamily="34" charset="0"/>
                      </a:endParaRPr>
                    </a:p>
                  </a:txBody>
                  <a:tcPr marL="2126" marR="2126" marT="21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3487829276"/>
                  </a:ext>
                </a:extLst>
              </a:tr>
              <a:tr h="993231">
                <a:tc>
                  <a:txBody>
                    <a:bodyPr/>
                    <a:lstStyle/>
                    <a:p>
                      <a:pPr algn="l" fontAlgn="ctr"/>
                      <a:r>
                        <a:rPr lang="en-US" sz="1700" b="1" u="none" strike="noStrike" dirty="0">
                          <a:effectLst/>
                        </a:rPr>
                        <a:t>Characteristi-cs</a:t>
                      </a:r>
                      <a:endParaRPr lang="en-US"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gn="l" fontAlgn="ctr" latinLnBrk="0">
                        <a:buFont typeface="Wingdings" panose="05000000000000000000" pitchFamily="2" charset="2"/>
                        <a:buChar char="§"/>
                      </a:pPr>
                      <a:r>
                        <a:rPr lang="en-US" sz="1700" b="1" u="none" strike="noStrike" dirty="0">
                          <a:effectLst/>
                        </a:rPr>
                        <a:t>Focuses on specific steps, standards, and predefined criteria </a:t>
                      </a:r>
                      <a:r>
                        <a:rPr lang="en-US" sz="1700" u="none" strike="noStrike" dirty="0">
                          <a:effectLst/>
                        </a:rPr>
                        <a:t>(e.g., fixed Emergency Planning Zone (EPZ) size, fixed emergency response facilities). </a:t>
                      </a:r>
                    </a:p>
                    <a:p>
                      <a:pPr marL="285750" indent="-285750" algn="l" fontAlgn="ctr" latinLnBrk="0">
                        <a:buFont typeface="Wingdings" panose="05000000000000000000" pitchFamily="2" charset="2"/>
                        <a:buChar char="§"/>
                      </a:pPr>
                      <a:r>
                        <a:rPr lang="en-US" sz="1700" b="1" u="none" strike="noStrike" dirty="0">
                          <a:effectLst/>
                        </a:rPr>
                        <a:t>Low flexibility; </a:t>
                      </a:r>
                      <a:r>
                        <a:rPr lang="en-US" sz="1700" u="none" strike="noStrike" dirty="0">
                          <a:effectLst/>
                        </a:rPr>
                        <a:t>all procedures are explicitly defined and must be strictly adhered to.</a:t>
                      </a:r>
                      <a:endParaRPr lang="en-US" sz="1700" b="0"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gridSpan="2">
                  <a:txBody>
                    <a:bodyPr/>
                    <a:lstStyle/>
                    <a:p>
                      <a:pPr marL="285750" indent="-285750" algn="l" fontAlgn="ctr" latinLnBrk="0">
                        <a:buFont typeface="Wingdings" panose="05000000000000000000" pitchFamily="2" charset="2"/>
                        <a:buChar char="§"/>
                      </a:pPr>
                      <a:r>
                        <a:rPr lang="en-US" sz="1700" b="1" u="none" strike="noStrike" dirty="0">
                          <a:effectLst/>
                        </a:rPr>
                        <a:t>Focuses on outcome‑ or performance‑based criteria </a:t>
                      </a:r>
                      <a:r>
                        <a:rPr lang="en-US" sz="1700" u="none" strike="noStrike" dirty="0">
                          <a:effectLst/>
                        </a:rPr>
                        <a:t>(e.g., protection of public health, effectiveness of emergency response). </a:t>
                      </a:r>
                    </a:p>
                    <a:p>
                      <a:pPr marL="285750" indent="-285750" algn="l" fontAlgn="ctr" latinLnBrk="0">
                        <a:buFont typeface="Wingdings" panose="05000000000000000000" pitchFamily="2" charset="2"/>
                        <a:buChar char="§"/>
                      </a:pPr>
                      <a:r>
                        <a:rPr lang="en-US" sz="1700" b="1" u="none" strike="noStrike" dirty="0">
                          <a:effectLst/>
                        </a:rPr>
                        <a:t>High flexibility</a:t>
                      </a:r>
                      <a:r>
                        <a:rPr lang="en-US" sz="1700" u="none" strike="noStrike" dirty="0">
                          <a:effectLst/>
                        </a:rPr>
                        <a:t>; regulated entities may choose methods to achieve the specified performance goals.</a:t>
                      </a:r>
                      <a:endParaRPr lang="en-US" sz="1700" b="0" i="0" u="none" strike="noStrike" dirty="0">
                        <a:solidFill>
                          <a:srgbClr val="000000"/>
                        </a:solidFill>
                        <a:effectLst/>
                        <a:latin typeface="Calibri" panose="020F0502020204030204" pitchFamily="34" charset="0"/>
                      </a:endParaRPr>
                    </a:p>
                  </a:txBody>
                  <a:tcPr marL="2126" marR="2126" marT="21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2915631449"/>
                  </a:ext>
                </a:extLst>
              </a:tr>
              <a:tr h="662581">
                <a:tc>
                  <a:txBody>
                    <a:bodyPr/>
                    <a:lstStyle/>
                    <a:p>
                      <a:pPr algn="l" fontAlgn="ctr"/>
                      <a:r>
                        <a:rPr lang="en-US" sz="1700" b="1" u="none" strike="noStrike" dirty="0">
                          <a:effectLst/>
                        </a:rPr>
                        <a:t>Pros </a:t>
                      </a:r>
                      <a:r>
                        <a:rPr lang="en-US" altLang="ko-KR" sz="1700" b="1" u="none" strike="noStrike" dirty="0">
                          <a:effectLst/>
                        </a:rPr>
                        <a:t>and</a:t>
                      </a:r>
                    </a:p>
                    <a:p>
                      <a:pPr algn="l" fontAlgn="ctr"/>
                      <a:r>
                        <a:rPr lang="en-US" altLang="ko-KR" sz="1700" b="1" i="0" u="none" strike="noStrike" dirty="0">
                          <a:solidFill>
                            <a:srgbClr val="000000"/>
                          </a:solidFill>
                          <a:effectLst/>
                          <a:latin typeface="Calibri" panose="020F0502020204030204" pitchFamily="34" charset="0"/>
                        </a:rPr>
                        <a:t>Cons</a:t>
                      </a:r>
                      <a:endParaRPr lang="en-US"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indent="-285750" algn="l" fontAlgn="ctr">
                        <a:buFont typeface="Wingdings" panose="05000000000000000000" pitchFamily="2" charset="2"/>
                        <a:buChar char="§"/>
                      </a:pPr>
                      <a:r>
                        <a:rPr lang="en-US" sz="1700" b="1" u="none" strike="noStrike" dirty="0">
                          <a:effectLst/>
                        </a:rPr>
                        <a:t>Clarity</a:t>
                      </a:r>
                    </a:p>
                    <a:p>
                      <a:pPr marL="285750" indent="-285750" algn="l" fontAlgn="ctr">
                        <a:buFont typeface="Wingdings" panose="05000000000000000000" pitchFamily="2" charset="2"/>
                        <a:buChar char="§"/>
                      </a:pPr>
                      <a:r>
                        <a:rPr lang="en-US" altLang="ko-KR" sz="1600" dirty="0"/>
                        <a:t>Ease of Regulation</a:t>
                      </a:r>
                    </a:p>
                    <a:p>
                      <a:pPr marL="285750" indent="-285750" algn="l" fontAlgn="ctr">
                        <a:buFont typeface="Wingdings" panose="05000000000000000000" pitchFamily="2" charset="2"/>
                        <a:buChar char="§"/>
                      </a:pPr>
                      <a:r>
                        <a:rPr lang="en-US" sz="1700" b="0" i="0" u="none" strike="noStrike" dirty="0">
                          <a:solidFill>
                            <a:srgbClr val="000000"/>
                          </a:solidFill>
                          <a:effectLst/>
                          <a:latin typeface="Calibri" panose="020F0502020204030204" pitchFamily="34" charset="0"/>
                        </a:rPr>
                        <a:t>Consistency</a:t>
                      </a:r>
                    </a:p>
                  </a:txBody>
                  <a:tcPr marL="2126" marR="2126" marT="2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indent="-285750" algn="l" fontAlgn="ctr" latinLnBrk="0">
                        <a:buFont typeface="Wingdings" panose="05000000000000000000" pitchFamily="2" charset="2"/>
                        <a:buChar char="§"/>
                      </a:pPr>
                      <a:r>
                        <a:rPr lang="en-US" altLang="ko-KR" sz="1600" dirty="0"/>
                        <a:t>Rigidity</a:t>
                      </a:r>
                    </a:p>
                    <a:p>
                      <a:pPr marL="285750" indent="-285750" algn="l" fontAlgn="ctr" latinLnBrk="0">
                        <a:buFont typeface="Wingdings" panose="05000000000000000000" pitchFamily="2" charset="2"/>
                        <a:buChar char="§"/>
                      </a:pPr>
                      <a:r>
                        <a:rPr lang="en-US" altLang="ko-KR" sz="1600" dirty="0"/>
                        <a:t>Check-box Mentality</a:t>
                      </a:r>
                    </a:p>
                    <a:p>
                      <a:pPr marL="285750" indent="-285750" algn="l" fontAlgn="ctr" latinLnBrk="0">
                        <a:buFont typeface="Wingdings" panose="05000000000000000000" pitchFamily="2" charset="2"/>
                        <a:buChar char="§"/>
                      </a:pPr>
                      <a:r>
                        <a:rPr lang="en-US" altLang="ko-KR" sz="1600" b="1" dirty="0"/>
                        <a:t>Over-regulation</a:t>
                      </a:r>
                      <a:endParaRPr lang="en-US" altLang="ko-KR"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indent="-285750" algn="l" fontAlgn="ctr" latinLnBrk="0">
                        <a:buFont typeface="Wingdings" panose="05000000000000000000" pitchFamily="2" charset="2"/>
                        <a:buChar char="§"/>
                      </a:pPr>
                      <a:r>
                        <a:rPr lang="en-US" altLang="ko-KR" sz="1600" b="1" dirty="0"/>
                        <a:t>Flexibility</a:t>
                      </a:r>
                      <a:endParaRPr lang="en-US" sz="1700" b="1" u="none" strike="noStrike" dirty="0">
                        <a:effectLst/>
                      </a:endParaRPr>
                    </a:p>
                    <a:p>
                      <a:pPr marL="285750" indent="-285750" algn="l" fontAlgn="ctr" latinLnBrk="0">
                        <a:buFont typeface="Wingdings" panose="05000000000000000000" pitchFamily="2" charset="2"/>
                        <a:buChar char="§"/>
                      </a:pPr>
                      <a:r>
                        <a:rPr lang="en-US" altLang="ko-KR" sz="1600" dirty="0"/>
                        <a:t>Efficiency</a:t>
                      </a:r>
                    </a:p>
                    <a:p>
                      <a:pPr marL="285750" indent="-285750" algn="l" fontAlgn="ctr" latinLnBrk="0">
                        <a:buFont typeface="Wingdings" panose="05000000000000000000" pitchFamily="2" charset="2"/>
                        <a:buChar char="§"/>
                      </a:pPr>
                      <a:r>
                        <a:rPr lang="en-US" altLang="ko-KR" sz="1600" dirty="0"/>
                        <a:t>Innovation</a:t>
                      </a:r>
                      <a:endParaRPr lang="en-US" sz="1700" b="0" i="0" u="none" strike="noStrike" dirty="0">
                        <a:solidFill>
                          <a:srgbClr val="000000"/>
                        </a:solidFill>
                        <a:effectLst/>
                        <a:latin typeface="Calibri" panose="020F0502020204030204" pitchFamily="34" charset="0"/>
                      </a:endParaRPr>
                    </a:p>
                  </a:txBody>
                  <a:tcPr marL="2126" marR="2126" marT="212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indent="-285750" algn="l" fontAlgn="ctr" latinLnBrk="0">
                        <a:buFont typeface="Wingdings" panose="05000000000000000000" pitchFamily="2" charset="2"/>
                        <a:buChar char="§"/>
                      </a:pPr>
                      <a:r>
                        <a:rPr lang="en-US" altLang="ko-KR" sz="1600" dirty="0"/>
                        <a:t>Uncertainty</a:t>
                      </a:r>
                    </a:p>
                    <a:p>
                      <a:pPr marL="285750" indent="-285750" algn="l" fontAlgn="ctr" latinLnBrk="0">
                        <a:buFont typeface="Wingdings" panose="05000000000000000000" pitchFamily="2" charset="2"/>
                        <a:buChar char="§"/>
                      </a:pPr>
                      <a:r>
                        <a:rPr lang="en-US" altLang="ko-KR" sz="1600" b="1" dirty="0"/>
                        <a:t>Verification Difficulty</a:t>
                      </a:r>
                    </a:p>
                    <a:p>
                      <a:pPr marL="285750" indent="-285750" algn="l" fontAlgn="ctr" latinLnBrk="0">
                        <a:buFont typeface="Wingdings" panose="05000000000000000000" pitchFamily="2" charset="2"/>
                        <a:buChar char="§"/>
                      </a:pPr>
                      <a:r>
                        <a:rPr lang="en-US" altLang="ko-KR" sz="1600" dirty="0"/>
                        <a:t>Initial Cost</a:t>
                      </a:r>
                      <a:endParaRPr lang="en-US" altLang="ko-KR" sz="1700" b="0"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0919781"/>
                  </a:ext>
                </a:extLst>
              </a:tr>
              <a:tr h="497256">
                <a:tc>
                  <a:txBody>
                    <a:bodyPr/>
                    <a:lstStyle/>
                    <a:p>
                      <a:pPr algn="l" fontAlgn="ctr"/>
                      <a:r>
                        <a:rPr lang="en-US" sz="1700" b="1" u="none" strike="noStrike" dirty="0">
                          <a:effectLst/>
                        </a:rPr>
                        <a:t>Examples</a:t>
                      </a:r>
                      <a:endParaRPr lang="en-US" sz="1700" b="1"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gn="l" fontAlgn="ctr" latinLnBrk="0">
                        <a:buFont typeface="Wingdings" panose="05000000000000000000" pitchFamily="2" charset="2"/>
                        <a:buChar char="§"/>
                      </a:pPr>
                      <a:r>
                        <a:rPr lang="en-US" sz="1700" u="none" strike="noStrike" dirty="0">
                          <a:effectLst/>
                        </a:rPr>
                        <a:t>Fixed EPZ size. </a:t>
                      </a:r>
                    </a:p>
                    <a:p>
                      <a:pPr marL="285750" indent="-285750" algn="l" fontAlgn="ctr" latinLnBrk="0">
                        <a:buFont typeface="Wingdings" panose="05000000000000000000" pitchFamily="2" charset="2"/>
                        <a:buChar char="§"/>
                      </a:pPr>
                      <a:r>
                        <a:rPr lang="en-US" sz="1700" u="none" strike="noStrike" dirty="0">
                          <a:effectLst/>
                        </a:rPr>
                        <a:t>Fixed Emergency facilities</a:t>
                      </a:r>
                      <a:r>
                        <a:rPr lang="en-US" altLang="ko-KR" sz="1700" u="none" strike="noStrike" dirty="0">
                          <a:effectLst/>
                        </a:rPr>
                        <a:t>.</a:t>
                      </a:r>
                      <a:endParaRPr lang="en-US" sz="1700" b="0" i="0" u="none" strike="noStrike" dirty="0">
                        <a:solidFill>
                          <a:srgbClr val="000000"/>
                        </a:solidFill>
                        <a:effectLst/>
                        <a:latin typeface="Calibri" panose="020F0502020204030204" pitchFamily="34" charset="0"/>
                      </a:endParaRPr>
                    </a:p>
                  </a:txBody>
                  <a:tcPr marL="2126" marR="2126" marT="212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gridSpan="2">
                  <a:txBody>
                    <a:bodyPr/>
                    <a:lstStyle/>
                    <a:p>
                      <a:pPr marL="285750" indent="-285750" algn="l" fontAlgn="ctr" latinLnBrk="0">
                        <a:buFont typeface="Wingdings" panose="05000000000000000000" pitchFamily="2" charset="2"/>
                        <a:buChar char="§"/>
                      </a:pPr>
                      <a:r>
                        <a:rPr lang="en-US" sz="1700" b="1" u="none" strike="noStrike" dirty="0">
                          <a:effectLst/>
                        </a:rPr>
                        <a:t>Adjustable EPZ </a:t>
                      </a:r>
                      <a:r>
                        <a:rPr lang="en-US" sz="1700" u="none" strike="noStrike" dirty="0">
                          <a:effectLst/>
                        </a:rPr>
                        <a:t>size based on risk assessment. </a:t>
                      </a:r>
                    </a:p>
                    <a:p>
                      <a:pPr marL="285750" indent="-285750" algn="l" fontAlgn="ctr" latinLnBrk="0">
                        <a:buFont typeface="Wingdings" panose="05000000000000000000" pitchFamily="2" charset="2"/>
                        <a:buChar char="§"/>
                      </a:pPr>
                      <a:r>
                        <a:rPr lang="en-US" sz="1700" b="1" u="none" strike="noStrike" dirty="0">
                          <a:effectLst/>
                        </a:rPr>
                        <a:t>Flexible emergency planning </a:t>
                      </a:r>
                      <a:r>
                        <a:rPr lang="en-US" sz="1700" u="none" strike="noStrike" dirty="0">
                          <a:effectLst/>
                        </a:rPr>
                        <a:t>informed by hazard evaluation.</a:t>
                      </a:r>
                      <a:endParaRPr lang="en-US" sz="1700" b="0" i="0" u="none" strike="noStrike" dirty="0">
                        <a:solidFill>
                          <a:srgbClr val="000000"/>
                        </a:solidFill>
                        <a:effectLst/>
                        <a:latin typeface="Calibri" panose="020F0502020204030204" pitchFamily="34" charset="0"/>
                      </a:endParaRPr>
                    </a:p>
                  </a:txBody>
                  <a:tcPr marL="2126" marR="2126" marT="21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3821338326"/>
                  </a:ext>
                </a:extLst>
              </a:tr>
            </a:tbl>
          </a:graphicData>
        </a:graphic>
      </p:graphicFrame>
      <p:sp>
        <p:nvSpPr>
          <p:cNvPr id="43" name="슬라이드 번호 개체 틀 3">
            <a:extLst>
              <a:ext uri="{FF2B5EF4-FFF2-40B4-BE49-F238E27FC236}">
                <a16:creationId xmlns:a16="http://schemas.microsoft.com/office/drawing/2014/main" id="{A96AD68C-24AB-4E9C-B1A8-9EE9E0ADDE09}"/>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312893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35E5-445E-46E0-6EDE-B73A361117E4}"/>
            </a:ext>
          </a:extLst>
        </p:cNvPr>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A124CD41-02C6-4A08-BF71-D534057B34B4}"/>
              </a:ext>
            </a:extLst>
          </p:cNvPr>
          <p:cNvCxnSpPr>
            <a:cxnSpLocks/>
          </p:cNvCxnSpPr>
          <p:nvPr/>
        </p:nvCxnSpPr>
        <p:spPr>
          <a:xfrm>
            <a:off x="889000" y="3653706"/>
            <a:ext cx="8271276"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2B31B09A-E345-4167-BC1F-0B0F38D148B3}"/>
              </a:ext>
            </a:extLst>
          </p:cNvPr>
          <p:cNvSpPr txBox="1"/>
          <p:nvPr/>
        </p:nvSpPr>
        <p:spPr>
          <a:xfrm>
            <a:off x="9267102" y="3041663"/>
            <a:ext cx="2372531" cy="1569660"/>
          </a:xfrm>
          <a:prstGeom prst="rect">
            <a:avLst/>
          </a:prstGeom>
          <a:noFill/>
        </p:spPr>
        <p:txBody>
          <a:bodyPr wrap="square">
            <a:spAutoFit/>
          </a:bodyPr>
          <a:lstStyle/>
          <a:p>
            <a:pPr latinLnBrk="1"/>
            <a:r>
              <a:rPr lang="en-US" altLang="ko-KR" sz="3200" b="1" i="1" dirty="0">
                <a:solidFill>
                  <a:schemeClr val="accent3"/>
                </a:solidFill>
              </a:rPr>
              <a:t>Regulatory </a:t>
            </a:r>
            <a:r>
              <a:rPr lang="en-US" altLang="ko-KR" sz="3200" b="1" i="1" spc="-100" baseline="0" dirty="0">
                <a:solidFill>
                  <a:schemeClr val="accent3"/>
                </a:solidFill>
              </a:rPr>
              <a:t>Framework Revising</a:t>
            </a:r>
            <a:endParaRPr lang="ko-KR" altLang="en-US" sz="3200" b="1" i="1" spc="-100" baseline="0" dirty="0">
              <a:solidFill>
                <a:schemeClr val="accent3"/>
              </a:solidFill>
            </a:endParaRPr>
          </a:p>
        </p:txBody>
      </p:sp>
      <p:cxnSp>
        <p:nvCxnSpPr>
          <p:cNvPr id="8" name="Straight Connector 7">
            <a:extLst>
              <a:ext uri="{FF2B5EF4-FFF2-40B4-BE49-F238E27FC236}">
                <a16:creationId xmlns:a16="http://schemas.microsoft.com/office/drawing/2014/main" id="{8FC0D369-C84F-47C8-9E34-D18CEB74E004}"/>
              </a:ext>
            </a:extLst>
          </p:cNvPr>
          <p:cNvCxnSpPr>
            <a:cxnSpLocks/>
          </p:cNvCxnSpPr>
          <p:nvPr/>
        </p:nvCxnSpPr>
        <p:spPr>
          <a:xfrm flipH="1">
            <a:off x="5341016" y="3653706"/>
            <a:ext cx="2358490" cy="13605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8F63C0-738D-4F7E-98B4-8A890AA04501}"/>
              </a:ext>
            </a:extLst>
          </p:cNvPr>
          <p:cNvSpPr txBox="1"/>
          <p:nvPr/>
        </p:nvSpPr>
        <p:spPr>
          <a:xfrm>
            <a:off x="6335607" y="4342967"/>
            <a:ext cx="1928914" cy="523220"/>
          </a:xfrm>
          <a:prstGeom prst="rect">
            <a:avLst/>
          </a:prstGeom>
          <a:noFill/>
        </p:spPr>
        <p:txBody>
          <a:bodyPr wrap="square">
            <a:spAutoFit/>
          </a:bodyPr>
          <a:lstStyle/>
          <a:p>
            <a:r>
              <a:rPr lang="en-US" altLang="ko-KR" sz="2800" b="1" dirty="0"/>
              <a:t>Integration</a:t>
            </a:r>
            <a:endParaRPr lang="ko-KR" altLang="en-US" sz="2800" dirty="0"/>
          </a:p>
        </p:txBody>
      </p:sp>
      <p:sp>
        <p:nvSpPr>
          <p:cNvPr id="14" name="TextBox 13">
            <a:extLst>
              <a:ext uri="{FF2B5EF4-FFF2-40B4-BE49-F238E27FC236}">
                <a16:creationId xmlns:a16="http://schemas.microsoft.com/office/drawing/2014/main" id="{7BFC4EEF-A72D-4585-8F3D-FCA33D83949C}"/>
              </a:ext>
            </a:extLst>
          </p:cNvPr>
          <p:cNvSpPr txBox="1"/>
          <p:nvPr/>
        </p:nvSpPr>
        <p:spPr>
          <a:xfrm>
            <a:off x="5982026" y="4789912"/>
            <a:ext cx="5321513" cy="1643527"/>
          </a:xfrm>
          <a:prstGeom prst="rect">
            <a:avLst/>
          </a:prstGeom>
          <a:noFill/>
        </p:spPr>
        <p:txBody>
          <a:bodyPr wrap="square">
            <a:spAutoFit/>
          </a:bodyPr>
          <a:lstStyle/>
          <a:p>
            <a:pPr marL="342900" indent="-342900" latinLnBrk="1">
              <a:lnSpc>
                <a:spcPct val="90000"/>
              </a:lnSpc>
              <a:buFont typeface="Wingdings" panose="05000000000000000000" pitchFamily="2" charset="2"/>
              <a:buChar char="ü"/>
            </a:pPr>
            <a:r>
              <a:rPr lang="en-US" altLang="ko-KR" sz="2800" b="1" dirty="0"/>
              <a:t>How to differentiate or integrate </a:t>
            </a:r>
            <a:r>
              <a:rPr lang="en-US" altLang="ko-KR" sz="2800" dirty="0"/>
              <a:t>“SMRs” or “new technologies” with </a:t>
            </a:r>
            <a:r>
              <a:rPr lang="en-US" altLang="ko-KR" sz="2800" b="1" dirty="0"/>
              <a:t>existing fleets</a:t>
            </a:r>
            <a:r>
              <a:rPr lang="en-US" altLang="ko-KR" sz="2800" dirty="0"/>
              <a:t>?</a:t>
            </a:r>
          </a:p>
        </p:txBody>
      </p:sp>
      <p:cxnSp>
        <p:nvCxnSpPr>
          <p:cNvPr id="15" name="Straight Connector 14">
            <a:extLst>
              <a:ext uri="{FF2B5EF4-FFF2-40B4-BE49-F238E27FC236}">
                <a16:creationId xmlns:a16="http://schemas.microsoft.com/office/drawing/2014/main" id="{873CF3CC-EA7D-4E18-9E43-84846403183D}"/>
              </a:ext>
            </a:extLst>
          </p:cNvPr>
          <p:cNvCxnSpPr>
            <a:cxnSpLocks/>
          </p:cNvCxnSpPr>
          <p:nvPr/>
        </p:nvCxnSpPr>
        <p:spPr>
          <a:xfrm flipH="1" flipV="1">
            <a:off x="4690103" y="2130346"/>
            <a:ext cx="1819792" cy="15380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0CD105-D25A-45A1-8883-0374574B8E7A}"/>
              </a:ext>
            </a:extLst>
          </p:cNvPr>
          <p:cNvSpPr txBox="1"/>
          <p:nvPr/>
        </p:nvSpPr>
        <p:spPr>
          <a:xfrm>
            <a:off x="5135960" y="1382238"/>
            <a:ext cx="4817967" cy="523220"/>
          </a:xfrm>
          <a:prstGeom prst="rect">
            <a:avLst/>
          </a:prstGeom>
          <a:noFill/>
        </p:spPr>
        <p:txBody>
          <a:bodyPr wrap="square">
            <a:spAutoFit/>
          </a:bodyPr>
          <a:lstStyle/>
          <a:p>
            <a:r>
              <a:rPr lang="en-US" altLang="ko-KR" sz="2800" b="1" dirty="0"/>
              <a:t>PB approach </a:t>
            </a:r>
            <a:endParaRPr lang="ko-KR" altLang="en-US" sz="2800" dirty="0"/>
          </a:p>
        </p:txBody>
      </p:sp>
      <p:sp>
        <p:nvSpPr>
          <p:cNvPr id="21" name="TextBox 20">
            <a:extLst>
              <a:ext uri="{FF2B5EF4-FFF2-40B4-BE49-F238E27FC236}">
                <a16:creationId xmlns:a16="http://schemas.microsoft.com/office/drawing/2014/main" id="{FA798BBD-B487-458C-A347-9C687DE202C7}"/>
              </a:ext>
            </a:extLst>
          </p:cNvPr>
          <p:cNvSpPr txBox="1"/>
          <p:nvPr/>
        </p:nvSpPr>
        <p:spPr>
          <a:xfrm>
            <a:off x="5378107" y="1854003"/>
            <a:ext cx="5642790" cy="1255728"/>
          </a:xfrm>
          <a:prstGeom prst="rect">
            <a:avLst/>
          </a:prstGeom>
          <a:noFill/>
        </p:spPr>
        <p:txBody>
          <a:bodyPr wrap="square">
            <a:spAutoFit/>
          </a:bodyPr>
          <a:lstStyle/>
          <a:p>
            <a:pPr marL="461963" marR="0" lvl="0" indent="-290513" algn="l" defTabSz="914400" rtl="0" eaLnBrk="1" fontAlgn="auto" latinLnBrk="1" hangingPunct="1">
              <a:lnSpc>
                <a:spcPct val="90000"/>
              </a:lnSpc>
              <a:spcBef>
                <a:spcPts val="0"/>
              </a:spcBef>
              <a:spcAft>
                <a:spcPts val="0"/>
              </a:spcAft>
              <a:buClrTx/>
              <a:buSzTx/>
              <a:buFont typeface="Wingdings" panose="05000000000000000000" pitchFamily="2" charset="2"/>
              <a:buChar char="ü"/>
              <a:tabLst/>
              <a:defRPr/>
            </a:pPr>
            <a:r>
              <a:rPr lang="en-US" altLang="ko-KR" sz="2800" dirty="0"/>
              <a:t>Will a </a:t>
            </a:r>
            <a:r>
              <a:rPr lang="en-US" altLang="ko-KR" sz="2800" b="1" dirty="0"/>
              <a:t>performance-based approach </a:t>
            </a:r>
            <a:r>
              <a:rPr lang="en-US" altLang="ko-KR" sz="2800" dirty="0"/>
              <a:t>be </a:t>
            </a:r>
            <a:r>
              <a:rPr lang="en-US" altLang="ko-KR" sz="2800" b="1" dirty="0"/>
              <a:t>more effective </a:t>
            </a:r>
            <a:r>
              <a:rPr lang="en-US" altLang="ko-KR" sz="2800" dirty="0"/>
              <a:t>than the </a:t>
            </a:r>
            <a:r>
              <a:rPr lang="en-US" altLang="ko-KR" sz="2800" b="1" dirty="0"/>
              <a:t>prescriptive approach?</a:t>
            </a:r>
          </a:p>
        </p:txBody>
      </p:sp>
      <p:cxnSp>
        <p:nvCxnSpPr>
          <p:cNvPr id="22" name="Straight Connector 21">
            <a:extLst>
              <a:ext uri="{FF2B5EF4-FFF2-40B4-BE49-F238E27FC236}">
                <a16:creationId xmlns:a16="http://schemas.microsoft.com/office/drawing/2014/main" id="{2194ABCB-7D9E-4718-9220-80BBE2C036F0}"/>
              </a:ext>
            </a:extLst>
          </p:cNvPr>
          <p:cNvCxnSpPr>
            <a:cxnSpLocks/>
          </p:cNvCxnSpPr>
          <p:nvPr/>
        </p:nvCxnSpPr>
        <p:spPr>
          <a:xfrm flipH="1">
            <a:off x="3457341" y="3647627"/>
            <a:ext cx="2008658" cy="11587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AA45F7-B4A9-4EE3-A833-B56309282C2A}"/>
              </a:ext>
            </a:extLst>
          </p:cNvPr>
          <p:cNvSpPr txBox="1"/>
          <p:nvPr/>
        </p:nvSpPr>
        <p:spPr>
          <a:xfrm>
            <a:off x="2757415" y="4945623"/>
            <a:ext cx="2207607" cy="1384995"/>
          </a:xfrm>
          <a:prstGeom prst="rect">
            <a:avLst/>
          </a:prstGeom>
          <a:noFill/>
        </p:spPr>
        <p:txBody>
          <a:bodyPr wrap="square">
            <a:spAutoFit/>
          </a:bodyPr>
          <a:lstStyle/>
          <a:p>
            <a:r>
              <a:rPr lang="en-US" altLang="ko-KR" sz="2800" b="1" dirty="0"/>
              <a:t>Reasonable safety assurance</a:t>
            </a:r>
            <a:r>
              <a:rPr lang="en-US" altLang="ko-KR" sz="2800" dirty="0"/>
              <a:t>?</a:t>
            </a:r>
            <a:endParaRPr lang="ko-KR" altLang="en-US" sz="2800" dirty="0"/>
          </a:p>
        </p:txBody>
      </p:sp>
      <p:cxnSp>
        <p:nvCxnSpPr>
          <p:cNvPr id="25" name="Straight Connector 24">
            <a:extLst>
              <a:ext uri="{FF2B5EF4-FFF2-40B4-BE49-F238E27FC236}">
                <a16:creationId xmlns:a16="http://schemas.microsoft.com/office/drawing/2014/main" id="{DA8F9E23-0BB2-4BB1-B373-9EC8F24E69FC}"/>
              </a:ext>
            </a:extLst>
          </p:cNvPr>
          <p:cNvCxnSpPr>
            <a:cxnSpLocks/>
          </p:cNvCxnSpPr>
          <p:nvPr/>
        </p:nvCxnSpPr>
        <p:spPr>
          <a:xfrm flipH="1">
            <a:off x="1375199" y="3668427"/>
            <a:ext cx="1893667" cy="10438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A063FF4-C445-4E6C-B332-AC39152E6B40}"/>
              </a:ext>
            </a:extLst>
          </p:cNvPr>
          <p:cNvSpPr txBox="1"/>
          <p:nvPr/>
        </p:nvSpPr>
        <p:spPr>
          <a:xfrm>
            <a:off x="2757415" y="1546724"/>
            <a:ext cx="2008658" cy="1384995"/>
          </a:xfrm>
          <a:prstGeom prst="rect">
            <a:avLst/>
          </a:prstGeom>
          <a:noFill/>
        </p:spPr>
        <p:txBody>
          <a:bodyPr wrap="square">
            <a:spAutoFit/>
          </a:bodyPr>
          <a:lstStyle/>
          <a:p>
            <a:r>
              <a:rPr lang="en-US" altLang="ko-KR" sz="2800" b="1" dirty="0"/>
              <a:t>Scope</a:t>
            </a:r>
          </a:p>
          <a:p>
            <a:r>
              <a:rPr lang="en-US" altLang="ko-KR" sz="2800" b="1" dirty="0"/>
              <a:t>(All type of licensee?)</a:t>
            </a:r>
            <a:endParaRPr lang="ko-KR" altLang="en-US" sz="2800" dirty="0"/>
          </a:p>
        </p:txBody>
      </p:sp>
      <p:sp>
        <p:nvSpPr>
          <p:cNvPr id="30" name="TextBox 29">
            <a:extLst>
              <a:ext uri="{FF2B5EF4-FFF2-40B4-BE49-F238E27FC236}">
                <a16:creationId xmlns:a16="http://schemas.microsoft.com/office/drawing/2014/main" id="{1A90B847-DA15-4A0C-853D-0A4DF51BE72E}"/>
              </a:ext>
            </a:extLst>
          </p:cNvPr>
          <p:cNvSpPr txBox="1"/>
          <p:nvPr/>
        </p:nvSpPr>
        <p:spPr>
          <a:xfrm>
            <a:off x="403388" y="4844687"/>
            <a:ext cx="2207607" cy="954107"/>
          </a:xfrm>
          <a:custGeom>
            <a:avLst/>
            <a:gdLst>
              <a:gd name="connsiteX0" fmla="*/ 0 w 2207607"/>
              <a:gd name="connsiteY0" fmla="*/ 0 h 954107"/>
              <a:gd name="connsiteX1" fmla="*/ 2207607 w 2207607"/>
              <a:gd name="connsiteY1" fmla="*/ 0 h 954107"/>
              <a:gd name="connsiteX2" fmla="*/ 2207607 w 2207607"/>
              <a:gd name="connsiteY2" fmla="*/ 954107 h 954107"/>
              <a:gd name="connsiteX3" fmla="*/ 0 w 2207607"/>
              <a:gd name="connsiteY3" fmla="*/ 954107 h 954107"/>
              <a:gd name="connsiteX4" fmla="*/ 0 w 2207607"/>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607" h="954107" extrusionOk="0">
                <a:moveTo>
                  <a:pt x="0" y="0"/>
                </a:moveTo>
                <a:cubicBezTo>
                  <a:pt x="337596" y="127306"/>
                  <a:pt x="1420323" y="-66956"/>
                  <a:pt x="2207607" y="0"/>
                </a:cubicBezTo>
                <a:cubicBezTo>
                  <a:pt x="2189120" y="200224"/>
                  <a:pt x="2281673" y="509976"/>
                  <a:pt x="2207607" y="954107"/>
                </a:cubicBezTo>
                <a:cubicBezTo>
                  <a:pt x="1831300" y="885436"/>
                  <a:pt x="825036" y="959381"/>
                  <a:pt x="0" y="954107"/>
                </a:cubicBezTo>
                <a:cubicBezTo>
                  <a:pt x="15088" y="650680"/>
                  <a:pt x="84884" y="472589"/>
                  <a:pt x="0" y="0"/>
                </a:cubicBezTo>
                <a:close/>
              </a:path>
            </a:pathLst>
          </a:custGeom>
          <a:noFill/>
          <a:ln>
            <a:solidFill>
              <a:schemeClr val="tx1"/>
            </a:solidFill>
            <a:extLst>
              <a:ext uri="{C807C97D-BFC1-408E-A445-0C87EB9F89A2}">
                <ask:lineSketchStyleProps xmlns:ask="http://schemas.microsoft.com/office/drawing/2018/sketchyshapes" sd="918183717">
                  <a:prstGeom prst="rect">
                    <a:avLst/>
                  </a:prstGeom>
                  <ask:type>
                    <ask:lineSketchCurved/>
                  </ask:type>
                </ask:lineSketchStyleProps>
              </a:ext>
            </a:extLst>
          </a:ln>
        </p:spPr>
        <p:txBody>
          <a:bodyPr wrap="square">
            <a:spAutoFit/>
          </a:bodyPr>
          <a:lstStyle/>
          <a:p>
            <a:r>
              <a:rPr lang="en-US" altLang="ko-KR" sz="2800" b="1" dirty="0"/>
              <a:t>S</a:t>
            </a:r>
            <a:r>
              <a:rPr lang="en-US" altLang="ko-KR" sz="2800" b="1" spc="0" baseline="0" dirty="0"/>
              <a:t>takeholder e</a:t>
            </a:r>
            <a:r>
              <a:rPr lang="en-US" altLang="ko-KR" sz="2800" b="1" spc="0" dirty="0"/>
              <a:t>ngagement</a:t>
            </a:r>
            <a:r>
              <a:rPr lang="en-US" altLang="ko-KR" sz="2800" b="1" spc="0" baseline="0" dirty="0"/>
              <a:t>?</a:t>
            </a:r>
            <a:endParaRPr lang="ko-KR" altLang="en-US" sz="2800" dirty="0"/>
          </a:p>
        </p:txBody>
      </p:sp>
      <p:cxnSp>
        <p:nvCxnSpPr>
          <p:cNvPr id="38" name="Straight Connector 37">
            <a:extLst>
              <a:ext uri="{FF2B5EF4-FFF2-40B4-BE49-F238E27FC236}">
                <a16:creationId xmlns:a16="http://schemas.microsoft.com/office/drawing/2014/main" id="{9D11BAC0-4491-4CA1-92ED-E09FE0A3EB24}"/>
              </a:ext>
            </a:extLst>
          </p:cNvPr>
          <p:cNvCxnSpPr>
            <a:cxnSpLocks/>
          </p:cNvCxnSpPr>
          <p:nvPr/>
        </p:nvCxnSpPr>
        <p:spPr>
          <a:xfrm flipH="1" flipV="1">
            <a:off x="2053505" y="2102187"/>
            <a:ext cx="1819792" cy="15380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6944335-49CD-4912-AC46-9CF6DA54AD59}"/>
              </a:ext>
            </a:extLst>
          </p:cNvPr>
          <p:cNvSpPr txBox="1">
            <a:spLocks/>
          </p:cNvSpPr>
          <p:nvPr/>
        </p:nvSpPr>
        <p:spPr>
          <a:xfrm>
            <a:off x="246497" y="469998"/>
            <a:ext cx="8420320" cy="664760"/>
          </a:xfrm>
          <a:prstGeom prst="rect">
            <a:avLst/>
          </a:prstGeom>
        </p:spPr>
        <p:txBody>
          <a:bodyPr vert="horz" lIns="0" tIns="45720" rIns="0" bIns="45720" rtlCol="0">
            <a:normAutofit fontScale="77500" lnSpcReduction="20000"/>
          </a:bodyPr>
          <a:lstStyle>
            <a:lvl1pPr marL="91440" indent="-91440" algn="l" defTabSz="914400" rtl="0" eaLnBrk="1" latinLnBrk="1"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1pPr>
            <a:lvl2pPr marL="384048" indent="-182880" algn="l" defTabSz="914400" rtl="0" eaLnBrk="1" latinLnBrk="1"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2pPr>
            <a:lvl3pPr marL="56692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3pPr>
            <a:lvl4pPr marL="74980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4pPr>
            <a:lvl5pPr marL="93268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ko-KR" sz="4400" dirty="0">
                <a:latin typeface="Times New Roman" panose="02020603050405020304" pitchFamily="18" charset="0"/>
                <a:cs typeface="Times New Roman" panose="02020603050405020304" pitchFamily="18" charset="0"/>
              </a:rPr>
              <a:t>Key Considerations for EP Regulatory Revision</a:t>
            </a:r>
          </a:p>
        </p:txBody>
      </p:sp>
      <p:sp>
        <p:nvSpPr>
          <p:cNvPr id="18" name="슬라이드 번호 개체 틀 3">
            <a:extLst>
              <a:ext uri="{FF2B5EF4-FFF2-40B4-BE49-F238E27FC236}">
                <a16:creationId xmlns:a16="http://schemas.microsoft.com/office/drawing/2014/main" id="{ED10B63B-D2D6-443E-8F4F-6AEC567A4B19}"/>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15</a:t>
            </a:fld>
            <a:endParaRPr lang="en-US" dirty="0">
              <a:solidFill>
                <a:schemeClr val="bg1"/>
              </a:solidFill>
            </a:endParaRPr>
          </a:p>
        </p:txBody>
      </p:sp>
    </p:spTree>
    <p:extLst>
      <p:ext uri="{BB962C8B-B14F-4D97-AF65-F5344CB8AC3E}">
        <p14:creationId xmlns:p14="http://schemas.microsoft.com/office/powerpoint/2010/main" val="137347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246496" y="469998"/>
            <a:ext cx="11526404" cy="664760"/>
          </a:xfrm>
        </p:spPr>
        <p:txBody>
          <a:bodyPr>
            <a:normAutofit fontScale="77500" lnSpcReduction="20000"/>
          </a:bodyPr>
          <a:lstStyle/>
          <a:p>
            <a:r>
              <a:rPr lang="en-US" altLang="ko-KR" sz="4400" dirty="0">
                <a:latin typeface="Times New Roman" panose="02020603050405020304" pitchFamily="18" charset="0"/>
                <a:cs typeface="Times New Roman" panose="02020603050405020304" pitchFamily="18" charset="0"/>
              </a:rPr>
              <a:t>What specific considerations are needed given Korea's conditions?</a:t>
            </a:r>
            <a:endParaRPr lang="ko-KR" alt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F3287FB-1653-40D1-B048-E4532BD97347}"/>
              </a:ext>
            </a:extLst>
          </p:cNvPr>
          <p:cNvSpPr txBox="1"/>
          <p:nvPr/>
        </p:nvSpPr>
        <p:spPr>
          <a:xfrm>
            <a:off x="422737" y="1149736"/>
            <a:ext cx="4131334" cy="477054"/>
          </a:xfrm>
          <a:prstGeom prst="rect">
            <a:avLst/>
          </a:prstGeom>
          <a:noFill/>
        </p:spPr>
        <p:txBody>
          <a:bodyPr wrap="square">
            <a:spAutoFit/>
          </a:bodyPr>
          <a:lstStyle/>
          <a:p>
            <a:pPr marL="285750" indent="-285750">
              <a:buClr>
                <a:srgbClr val="FF944B"/>
              </a:buClr>
              <a:buSzPct val="90000"/>
              <a:buFont typeface="KoPub돋움체 Light" panose="02020603020101020101" pitchFamily="18" charset="-127"/>
              <a:buChar char="□"/>
            </a:pPr>
            <a:r>
              <a:rPr lang="en-US" altLang="ko-KR" sz="2500" i="1" dirty="0">
                <a:solidFill>
                  <a:prstClr val="black"/>
                </a:solidFill>
                <a:latin typeface="Times New Roman" panose="02020603050405020304" pitchFamily="18" charset="0"/>
                <a:cs typeface="Times New Roman" panose="02020603050405020304" pitchFamily="18" charset="0"/>
              </a:rPr>
              <a:t>Stakeholder engagement</a:t>
            </a:r>
          </a:p>
        </p:txBody>
      </p:sp>
      <p:sp>
        <p:nvSpPr>
          <p:cNvPr id="16" name="TextBox 15">
            <a:extLst>
              <a:ext uri="{FF2B5EF4-FFF2-40B4-BE49-F238E27FC236}">
                <a16:creationId xmlns:a16="http://schemas.microsoft.com/office/drawing/2014/main" id="{C1132974-E930-401D-B357-C7E051758863}"/>
              </a:ext>
            </a:extLst>
          </p:cNvPr>
          <p:cNvSpPr txBox="1"/>
          <p:nvPr/>
        </p:nvSpPr>
        <p:spPr>
          <a:xfrm>
            <a:off x="704848" y="1611401"/>
            <a:ext cx="11283487" cy="1437060"/>
          </a:xfrm>
          <a:prstGeom prst="rect">
            <a:avLst/>
          </a:prstGeom>
          <a:noFill/>
        </p:spPr>
        <p:txBody>
          <a:bodyPr wrap="square">
            <a:spAutoFit/>
          </a:bodyPr>
          <a:lstStyle/>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It should be reviewed whether it is reasonable to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have the local governments responsible for implementing offsite emergency plans participate in determining the EPZ size.</a:t>
            </a:r>
          </a:p>
        </p:txBody>
      </p:sp>
      <p:sp>
        <p:nvSpPr>
          <p:cNvPr id="17" name="TextBox 16">
            <a:extLst>
              <a:ext uri="{FF2B5EF4-FFF2-40B4-BE49-F238E27FC236}">
                <a16:creationId xmlns:a16="http://schemas.microsoft.com/office/drawing/2014/main" id="{C6F3D378-2F37-40C9-AB57-66CE37462565}"/>
              </a:ext>
            </a:extLst>
          </p:cNvPr>
          <p:cNvSpPr txBox="1"/>
          <p:nvPr/>
        </p:nvSpPr>
        <p:spPr>
          <a:xfrm>
            <a:off x="420918" y="3079239"/>
            <a:ext cx="11350164" cy="477054"/>
          </a:xfrm>
          <a:prstGeom prst="rect">
            <a:avLst/>
          </a:prstGeom>
          <a:noFill/>
        </p:spPr>
        <p:txBody>
          <a:bodyPr wrap="square">
            <a:spAutoFit/>
          </a:bodyPr>
          <a:lstStyle/>
          <a:p>
            <a:pPr marL="285750" indent="-285750">
              <a:buClr>
                <a:srgbClr val="FF944B"/>
              </a:buClr>
              <a:buSzPct val="90000"/>
              <a:buFont typeface="KoPub돋움체 Light" panose="02020603020101020101" pitchFamily="18" charset="-127"/>
              <a:buChar char="□"/>
            </a:pPr>
            <a:r>
              <a:rPr lang="en-US" altLang="ko-KR" sz="2500" i="1" spc="-100" dirty="0">
                <a:solidFill>
                  <a:prstClr val="black"/>
                </a:solidFill>
                <a:latin typeface="Times New Roman" panose="02020603050405020304" pitchFamily="18" charset="0"/>
                <a:cs typeface="Times New Roman" panose="02020603050405020304" pitchFamily="18" charset="0"/>
              </a:rPr>
              <a:t>Effectiveness of Reduced EPZ (Site Boundary) Considering Korea's Population Density</a:t>
            </a:r>
          </a:p>
        </p:txBody>
      </p:sp>
      <p:sp>
        <p:nvSpPr>
          <p:cNvPr id="18" name="TextBox 17">
            <a:extLst>
              <a:ext uri="{FF2B5EF4-FFF2-40B4-BE49-F238E27FC236}">
                <a16:creationId xmlns:a16="http://schemas.microsoft.com/office/drawing/2014/main" id="{97772270-6AC7-425B-BB96-27E34767071B}"/>
              </a:ext>
            </a:extLst>
          </p:cNvPr>
          <p:cNvSpPr txBox="1"/>
          <p:nvPr/>
        </p:nvSpPr>
        <p:spPr>
          <a:xfrm>
            <a:off x="704848" y="3587071"/>
            <a:ext cx="11283487" cy="2360390"/>
          </a:xfrm>
          <a:prstGeom prst="rect">
            <a:avLst/>
          </a:prstGeom>
          <a:noFill/>
        </p:spPr>
        <p:txBody>
          <a:bodyPr wrap="square">
            <a:spAutoFit/>
          </a:bodyPr>
          <a:lstStyle/>
          <a:p>
            <a:pPr marL="342900" indent="-342900">
              <a:lnSpc>
                <a:spcPct val="120000"/>
              </a:lnSpc>
              <a:buClr>
                <a:srgbClr val="FF944B"/>
              </a:buClr>
              <a:buSzPct val="60000"/>
              <a:buFont typeface="맑은 고딕" panose="020B0503020000020004" pitchFamily="50" charset="-127"/>
              <a:buChar char="■"/>
            </a:pPr>
            <a:r>
              <a:rPr lang="en-US" altLang="ko-KR" sz="2500" spc="-1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Korea's EPZ (30 km) covers a population of approximately 3 million (Kori NPP), whereas in the U.S. a comparable EPZ covers approximately 300,000 (Limerick NPP).</a:t>
            </a:r>
          </a:p>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Given the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population density difference</a:t>
            </a: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 it should be reviewed whether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protective actions for the public can be implemented ad hoc, without an EPZ</a:t>
            </a: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 as a formal planning tool.</a:t>
            </a:r>
          </a:p>
        </p:txBody>
      </p:sp>
      <p:sp>
        <p:nvSpPr>
          <p:cNvPr id="22" name="슬라이드 번호 개체 틀 3">
            <a:extLst>
              <a:ext uri="{FF2B5EF4-FFF2-40B4-BE49-F238E27FC236}">
                <a16:creationId xmlns:a16="http://schemas.microsoft.com/office/drawing/2014/main" id="{4866A9B3-6817-4EA6-ABE8-A49E47FE7AFC}"/>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16</a:t>
            </a:fld>
            <a:endParaRPr lang="en-US" dirty="0">
              <a:solidFill>
                <a:schemeClr val="bg1"/>
              </a:solidFill>
            </a:endParaRPr>
          </a:p>
        </p:txBody>
      </p:sp>
    </p:spTree>
    <p:extLst>
      <p:ext uri="{BB962C8B-B14F-4D97-AF65-F5344CB8AC3E}">
        <p14:creationId xmlns:p14="http://schemas.microsoft.com/office/powerpoint/2010/main" val="340172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FB77F5CA-F06D-4A9C-AFC3-B7CD6FEAA072}"/>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dirty="0"/>
          </a:p>
        </p:txBody>
      </p:sp>
      <p:sp>
        <p:nvSpPr>
          <p:cNvPr id="6" name="내용 개체 틀 5">
            <a:extLst>
              <a:ext uri="{FF2B5EF4-FFF2-40B4-BE49-F238E27FC236}">
                <a16:creationId xmlns:a16="http://schemas.microsoft.com/office/drawing/2014/main" id="{E631D1F7-4CD1-9A25-0B27-978B5269B75B}"/>
              </a:ext>
            </a:extLst>
          </p:cNvPr>
          <p:cNvSpPr>
            <a:spLocks noGrp="1"/>
          </p:cNvSpPr>
          <p:nvPr>
            <p:ph idx="1"/>
          </p:nvPr>
        </p:nvSpPr>
        <p:spPr/>
        <p:txBody>
          <a:bodyPr>
            <a:normAutofit/>
          </a:bodyPr>
          <a:lstStyle/>
          <a:p>
            <a:r>
              <a:rPr lang="en-US" altLang="ko-KR" sz="5400" dirty="0"/>
              <a:t>Conclusion</a:t>
            </a:r>
            <a:endParaRPr lang="ko-KR" altLang="en-US" sz="5400" dirty="0"/>
          </a:p>
        </p:txBody>
      </p:sp>
      <p:sp>
        <p:nvSpPr>
          <p:cNvPr id="8" name="슬라이드 번호 개체 틀 7">
            <a:extLst>
              <a:ext uri="{FF2B5EF4-FFF2-40B4-BE49-F238E27FC236}">
                <a16:creationId xmlns:a16="http://schemas.microsoft.com/office/drawing/2014/main" id="{C19C8D7B-D17C-3D56-5AC7-49C778A3021D}"/>
              </a:ext>
            </a:extLst>
          </p:cNvPr>
          <p:cNvSpPr>
            <a:spLocks noGrp="1"/>
          </p:cNvSpPr>
          <p:nvPr>
            <p:ph type="sldNum" sz="quarter" idx="12"/>
          </p:nvPr>
        </p:nvSpPr>
        <p:spPr/>
        <p:txBody>
          <a:bodyPr/>
          <a:lstStyle/>
          <a:p>
            <a:fld id="{3A98EE3D-8CD1-4C3F-BD1C-C98C9596463C}" type="slidenum">
              <a:rPr lang="en-US" smtClean="0"/>
              <a:pPr/>
              <a:t>17</a:t>
            </a:fld>
            <a:endParaRPr lang="en-US" dirty="0"/>
          </a:p>
        </p:txBody>
      </p:sp>
      <p:pic>
        <p:nvPicPr>
          <p:cNvPr id="11" name="Picture 2">
            <a:extLst>
              <a:ext uri="{FF2B5EF4-FFF2-40B4-BE49-F238E27FC236}">
                <a16:creationId xmlns:a16="http://schemas.microsoft.com/office/drawing/2014/main" id="{91677C16-92A0-4EA7-AB6B-B82B39BA4AB0}"/>
              </a:ext>
            </a:extLst>
          </p:cNvPr>
          <p:cNvPicPr>
            <a:picLocks noChangeAspect="1"/>
          </p:cNvPicPr>
          <p:nvPr/>
        </p:nvPicPr>
        <p:blipFill rotWithShape="1">
          <a:blip r:embed="rId3"/>
          <a:srcRect r="47188"/>
          <a:stretch/>
        </p:blipFill>
        <p:spPr>
          <a:xfrm>
            <a:off x="0" y="-8254"/>
            <a:ext cx="5191125" cy="6409054"/>
          </a:xfrm>
          <a:prstGeom prst="rect">
            <a:avLst/>
          </a:prstGeom>
        </p:spPr>
      </p:pic>
    </p:spTree>
    <p:extLst>
      <p:ext uri="{BB962C8B-B14F-4D97-AF65-F5344CB8AC3E}">
        <p14:creationId xmlns:p14="http://schemas.microsoft.com/office/powerpoint/2010/main" val="331335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246497" y="469998"/>
            <a:ext cx="8420320" cy="664760"/>
          </a:xfrm>
        </p:spPr>
        <p:txBody>
          <a:bodyPr>
            <a:normAutofit fontScale="92500" lnSpcReduction="20000"/>
          </a:bodyPr>
          <a:lstStyle/>
          <a:p>
            <a:r>
              <a:rPr lang="en-US" altLang="ko-KR" sz="4400" dirty="0">
                <a:latin typeface="Times New Roman" panose="02020603050405020304" pitchFamily="18" charset="0"/>
                <a:cs typeface="Times New Roman" panose="02020603050405020304" pitchFamily="18" charset="0"/>
              </a:rPr>
              <a:t>Summary</a:t>
            </a:r>
          </a:p>
        </p:txBody>
      </p:sp>
      <p:sp>
        <p:nvSpPr>
          <p:cNvPr id="22" name="TextBox 21">
            <a:extLst>
              <a:ext uri="{FF2B5EF4-FFF2-40B4-BE49-F238E27FC236}">
                <a16:creationId xmlns:a16="http://schemas.microsoft.com/office/drawing/2014/main" id="{C5D37DC7-C244-4A5A-A251-9D10B9473A0D}"/>
              </a:ext>
            </a:extLst>
          </p:cNvPr>
          <p:cNvSpPr txBox="1"/>
          <p:nvPr/>
        </p:nvSpPr>
        <p:spPr>
          <a:xfrm>
            <a:off x="454256" y="1325475"/>
            <a:ext cx="11283487" cy="4207049"/>
          </a:xfrm>
          <a:prstGeom prst="rect">
            <a:avLst/>
          </a:prstGeom>
          <a:noFill/>
        </p:spPr>
        <p:txBody>
          <a:bodyPr wrap="square">
            <a:spAutoFit/>
          </a:bodyPr>
          <a:lstStyle/>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cs typeface="Times New Roman" panose="02020603050405020304" pitchFamily="18" charset="0"/>
              </a:rPr>
              <a:t>In this study, we (1) evaluated the adequacy of South Korea’s current EP regulatory framework for SMRs and ONTs, (2) identified key considerations for future revisions.</a:t>
            </a:r>
          </a:p>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cs typeface="Times New Roman" panose="02020603050405020304" pitchFamily="18" charset="0"/>
              </a:rPr>
              <a:t>For regulating SMRs and ONTs, the existing </a:t>
            </a:r>
            <a:r>
              <a:rPr lang="en-US" altLang="ko-KR" sz="2500" b="1" dirty="0">
                <a:solidFill>
                  <a:prstClr val="black"/>
                </a:solidFill>
                <a:latin typeface="Times New Roman" panose="02020603050405020304" pitchFamily="18" charset="0"/>
                <a:cs typeface="Times New Roman" panose="02020603050405020304" pitchFamily="18" charset="0"/>
              </a:rPr>
              <a:t>prescriptive framework may need to be revised</a:t>
            </a:r>
            <a:r>
              <a:rPr lang="en-US" altLang="ko-KR" sz="2500" dirty="0">
                <a:solidFill>
                  <a:prstClr val="black"/>
                </a:solidFill>
                <a:latin typeface="Times New Roman" panose="02020603050405020304" pitchFamily="18" charset="0"/>
                <a:cs typeface="Times New Roman" panose="02020603050405020304" pitchFamily="18" charset="0"/>
              </a:rPr>
              <a:t> by introducing an appropriate </a:t>
            </a:r>
            <a:r>
              <a:rPr lang="en-US" altLang="ko-KR" sz="2500" b="1" dirty="0">
                <a:solidFill>
                  <a:prstClr val="black"/>
                </a:solidFill>
                <a:latin typeface="Times New Roman" panose="02020603050405020304" pitchFamily="18" charset="0"/>
                <a:cs typeface="Times New Roman" panose="02020603050405020304" pitchFamily="18" charset="0"/>
              </a:rPr>
              <a:t>balance between prescriptive and performance-based approaches. </a:t>
            </a:r>
          </a:p>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cs typeface="Times New Roman" panose="02020603050405020304" pitchFamily="18" charset="0"/>
              </a:rPr>
              <a:t>In this context, it is essential to ensure that the </a:t>
            </a:r>
            <a:r>
              <a:rPr lang="en-US" altLang="ko-KR" sz="2500" b="1" dirty="0">
                <a:solidFill>
                  <a:prstClr val="black"/>
                </a:solidFill>
                <a:latin typeface="Times New Roman" panose="02020603050405020304" pitchFamily="18" charset="0"/>
                <a:cs typeface="Times New Roman" panose="02020603050405020304" pitchFamily="18" charset="0"/>
              </a:rPr>
              <a:t>regulatory framework can flexibly accommodate diverse reactor technologies </a:t>
            </a:r>
            <a:r>
              <a:rPr lang="en-US" altLang="ko-KR" sz="2500" dirty="0">
                <a:solidFill>
                  <a:prstClr val="black"/>
                </a:solidFill>
                <a:latin typeface="Times New Roman" panose="02020603050405020304" pitchFamily="18" charset="0"/>
                <a:cs typeface="Times New Roman" panose="02020603050405020304" pitchFamily="18" charset="0"/>
              </a:rPr>
              <a:t>while maintaining </a:t>
            </a:r>
            <a:r>
              <a:rPr lang="en-US" altLang="ko-KR" sz="2500" b="1" dirty="0">
                <a:solidFill>
                  <a:prstClr val="black"/>
                </a:solidFill>
                <a:latin typeface="Times New Roman" panose="02020603050405020304" pitchFamily="18" charset="0"/>
                <a:cs typeface="Times New Roman" panose="02020603050405020304" pitchFamily="18" charset="0"/>
              </a:rPr>
              <a:t>stakeholder-supported emergency preparedness capabilities.</a:t>
            </a:r>
          </a:p>
        </p:txBody>
      </p:sp>
      <p:sp>
        <p:nvSpPr>
          <p:cNvPr id="8" name="슬라이드 번호 개체 틀 3">
            <a:extLst>
              <a:ext uri="{FF2B5EF4-FFF2-40B4-BE49-F238E27FC236}">
                <a16:creationId xmlns:a16="http://schemas.microsoft.com/office/drawing/2014/main" id="{31705571-EA64-4182-A9EE-1037823BFF13}"/>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18</a:t>
            </a:fld>
            <a:endParaRPr lang="en-US" dirty="0">
              <a:solidFill>
                <a:schemeClr val="bg1"/>
              </a:solidFill>
            </a:endParaRPr>
          </a:p>
        </p:txBody>
      </p:sp>
    </p:spTree>
    <p:extLst>
      <p:ext uri="{BB962C8B-B14F-4D97-AF65-F5344CB8AC3E}">
        <p14:creationId xmlns:p14="http://schemas.microsoft.com/office/powerpoint/2010/main" val="416414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375D-E1BA-F174-283B-BD9652CD019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9B36417-6407-0CDC-2E19-B87C9889DF67}"/>
              </a:ext>
            </a:extLst>
          </p:cNvPr>
          <p:cNvSpPr>
            <a:spLocks noGrp="1"/>
          </p:cNvSpPr>
          <p:nvPr>
            <p:ph type="body" sz="quarter" idx="13"/>
          </p:nvPr>
        </p:nvSpPr>
        <p:spPr>
          <a:xfrm>
            <a:off x="336912" y="348949"/>
            <a:ext cx="8420320" cy="664760"/>
          </a:xfrm>
        </p:spPr>
        <p:txBody>
          <a:bodyPr>
            <a:normAutofit/>
          </a:bodyPr>
          <a:lstStyle/>
          <a:p>
            <a:r>
              <a:rPr lang="en-US" sz="3600" dirty="0"/>
              <a:t>Closing Remark</a:t>
            </a:r>
            <a:endParaRPr lang="en-US" sz="2800" dirty="0"/>
          </a:p>
        </p:txBody>
      </p:sp>
      <p:pic>
        <p:nvPicPr>
          <p:cNvPr id="3" name="Picture 2">
            <a:extLst>
              <a:ext uri="{FF2B5EF4-FFF2-40B4-BE49-F238E27FC236}">
                <a16:creationId xmlns:a16="http://schemas.microsoft.com/office/drawing/2014/main" id="{6BAA746B-C40B-40D9-A552-7BC4256CD942}"/>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1257300" y="1374293"/>
            <a:ext cx="4430623" cy="4833408"/>
          </a:xfrm>
          <a:prstGeom prst="rect">
            <a:avLst/>
          </a:prstGeom>
        </p:spPr>
      </p:pic>
      <p:pic>
        <p:nvPicPr>
          <p:cNvPr id="6" name="Picture 5">
            <a:extLst>
              <a:ext uri="{FF2B5EF4-FFF2-40B4-BE49-F238E27FC236}">
                <a16:creationId xmlns:a16="http://schemas.microsoft.com/office/drawing/2014/main" id="{38067120-27C4-4A3D-B9D9-2BEBFED4174D}"/>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887" b="8044"/>
          <a:stretch/>
        </p:blipFill>
        <p:spPr>
          <a:xfrm>
            <a:off x="6823503" y="1374293"/>
            <a:ext cx="4636365" cy="4833408"/>
          </a:xfrm>
          <a:prstGeom prst="rect">
            <a:avLst/>
          </a:prstGeom>
        </p:spPr>
      </p:pic>
      <p:sp>
        <p:nvSpPr>
          <p:cNvPr id="17" name="Isosceles Triangle 16">
            <a:extLst>
              <a:ext uri="{FF2B5EF4-FFF2-40B4-BE49-F238E27FC236}">
                <a16:creationId xmlns:a16="http://schemas.microsoft.com/office/drawing/2014/main" id="{DD33759C-6021-4C62-B663-0698FFDA0069}"/>
              </a:ext>
            </a:extLst>
          </p:cNvPr>
          <p:cNvSpPr/>
          <p:nvPr/>
        </p:nvSpPr>
        <p:spPr>
          <a:xfrm rot="5400000">
            <a:off x="5177113" y="3611220"/>
            <a:ext cx="2219322" cy="194308"/>
          </a:xfrm>
          <a:prstGeom prst="triangle">
            <a:avLst/>
          </a:prstGeom>
          <a:solidFill>
            <a:srgbClr val="D5CEC4"/>
          </a:solidFill>
          <a:ln>
            <a:no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06EF696-AC30-4C63-AEB0-57F8DC59C7F7}"/>
              </a:ext>
            </a:extLst>
          </p:cNvPr>
          <p:cNvGrpSpPr/>
          <p:nvPr/>
        </p:nvGrpSpPr>
        <p:grpSpPr>
          <a:xfrm>
            <a:off x="571500" y="4938768"/>
            <a:ext cx="1600200" cy="908373"/>
            <a:chOff x="571500" y="4553367"/>
            <a:chExt cx="1694352" cy="1134994"/>
          </a:xfrm>
        </p:grpSpPr>
        <p:pic>
          <p:nvPicPr>
            <p:cNvPr id="1026" name="Picture 2" descr="돌맹이 바위 일러스트 ai 다운로드 - 어반브러시">
              <a:extLst>
                <a:ext uri="{FF2B5EF4-FFF2-40B4-BE49-F238E27FC236}">
                  <a16:creationId xmlns:a16="http://schemas.microsoft.com/office/drawing/2014/main" id="{4470EC38-D4C5-4DDB-90EA-356178B756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111" b="71646" l="20341" r="78619">
                          <a14:foregroundMark x1="53359" y1="69410" x2="53359" y2="69410"/>
                          <a14:foregroundMark x1="56575" y1="32111" x2="56575" y2="32111"/>
                          <a14:foregroundMark x1="20435" y1="49284" x2="20435" y2="49284"/>
                          <a14:foregroundMark x1="77200" y1="51789" x2="77200" y2="51789"/>
                          <a14:foregroundMark x1="60454" y1="70572" x2="60454" y2="70572"/>
                          <a14:foregroundMark x1="65563" y1="68515" x2="65563" y2="68515"/>
                          <a14:foregroundMark x1="66793" y1="69857" x2="66793" y2="69410"/>
                          <a14:foregroundMark x1="71902" y1="66637" x2="71902" y2="66637"/>
                          <a14:foregroundMark x1="73699" y1="63327" x2="73699" y2="63327"/>
                          <a14:foregroundMark x1="77010" y1="60018" x2="77010" y2="60018"/>
                          <a14:foregroundMark x1="77767" y1="58229" x2="77767" y2="58229"/>
                          <a14:foregroundMark x1="78619" y1="55814" x2="78619" y2="55814"/>
                          <a14:foregroundMark x1="78619" y1="55814" x2="78619" y2="55814"/>
                          <a14:foregroundMark x1="77578" y1="56708" x2="77578" y2="56708"/>
                          <a14:foregroundMark x1="76632" y1="59750" x2="76632" y2="59750"/>
                          <a14:foregroundMark x1="77200" y1="58318" x2="77200" y2="58318"/>
                          <a14:foregroundMark x1="74929" y1="60286" x2="74929" y2="60286"/>
                          <a14:foregroundMark x1="76159" y1="59034" x2="76159" y2="59034"/>
                          <a14:foregroundMark x1="74929" y1="62075" x2="74929" y2="62075"/>
                          <a14:foregroundMark x1="71902" y1="64758" x2="71902" y2="64758"/>
                          <a14:foregroundMark x1="69253" y1="67889" x2="69253" y2="67889"/>
                          <a14:foregroundMark x1="64238" y1="69678" x2="64238" y2="69678"/>
                          <a14:foregroundMark x1="60833" y1="69589" x2="60833" y2="69589"/>
                          <a14:foregroundMark x1="63765" y1="69410" x2="63765" y2="69410"/>
                          <a14:foregroundMark x1="65279" y1="69052" x2="65279" y2="69052"/>
                          <a14:foregroundMark x1="59413" y1="70572" x2="59413" y2="70572"/>
                          <a14:foregroundMark x1="60170" y1="69857" x2="60170" y2="69857"/>
                          <a14:foregroundMark x1="58089" y1="70662" x2="58089" y2="70662"/>
                          <a14:foregroundMark x1="57048" y1="70572" x2="57048" y2="70572"/>
                          <a14:foregroundMark x1="53359" y1="70930" x2="53359" y2="70930"/>
                          <a14:foregroundMark x1="51466" y1="71288" x2="51466" y2="71288"/>
                          <a14:foregroundMark x1="55251" y1="70930" x2="55251" y2="70930"/>
                          <a14:foregroundMark x1="52980" y1="71646" x2="52980" y2="71646"/>
                          <a14:foregroundMark x1="51656" y1="71556" x2="51656" y2="71556"/>
                          <a14:foregroundMark x1="48723" y1="71288" x2="48723" y2="71288"/>
                          <a14:foregroundMark x1="50426" y1="70662" x2="50426" y2="70662"/>
                          <a14:foregroundMark x1="49101" y1="71288" x2="49101" y2="71288"/>
                          <a14:foregroundMark x1="50615" y1="70304" x2="50615" y2="70304"/>
                          <a14:foregroundMark x1="50142" y1="70841" x2="50142" y2="70841"/>
                          <a14:foregroundMark x1="50142" y1="70662" x2="50142" y2="70662"/>
                          <a14:foregroundMark x1="47966" y1="70930" x2="47966" y2="70930"/>
                          <a14:foregroundMark x1="47209" y1="70572" x2="47209" y2="70572"/>
                          <a14:foregroundMark x1="46358" y1="70572" x2="46358" y2="70572"/>
                          <a14:foregroundMark x1="46074" y1="70572" x2="46074" y2="70572"/>
                          <a14:foregroundMark x1="44560" y1="70841" x2="44560" y2="70841"/>
                          <a14:foregroundMark x1="42952" y1="70662" x2="42952" y2="70662"/>
                          <a14:foregroundMark x1="41816" y1="69857" x2="41816" y2="69857"/>
                          <a14:foregroundMark x1="39735" y1="70036" x2="39735" y2="70036"/>
                          <a14:foregroundMark x1="36329" y1="69678" x2="36329" y2="69678"/>
                          <a14:foregroundMark x1="34721" y1="69857" x2="34721" y2="69857"/>
                          <a14:foregroundMark x1="32261" y1="69141" x2="32261" y2="69141"/>
                          <a14:foregroundMark x1="31220" y1="68515" x2="31220" y2="68515"/>
                          <a14:foregroundMark x1="28855" y1="68157" x2="28855" y2="68157"/>
                          <a14:foregroundMark x1="27625" y1="67352" x2="27625" y2="67352"/>
                          <a14:foregroundMark x1="27342" y1="66279" x2="27342" y2="66279"/>
                          <a14:foregroundMark x1="26490" y1="64580" x2="26490" y2="64580"/>
                          <a14:foregroundMark x1="25639" y1="63864" x2="25639" y2="63864"/>
                          <a14:foregroundMark x1="24882" y1="61807" x2="24882" y2="61807"/>
                          <a14:foregroundMark x1="23746" y1="60376" x2="23746" y2="60376"/>
                        </a14:backgroundRemoval>
                      </a14:imgEffect>
                    </a14:imgLayer>
                  </a14:imgProps>
                </a:ext>
                <a:ext uri="{28A0092B-C50C-407E-A947-70E740481C1C}">
                  <a14:useLocalDpi xmlns:a14="http://schemas.microsoft.com/office/drawing/2010/main" val="0"/>
                </a:ext>
              </a:extLst>
            </a:blip>
            <a:srcRect l="14320" t="29167" r="16813" b="27222"/>
            <a:stretch/>
          </p:blipFill>
          <p:spPr bwMode="auto">
            <a:xfrm>
              <a:off x="571500" y="4553367"/>
              <a:ext cx="1694352" cy="113499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963C4452-24C1-4D4F-BC1E-A1C44CE01AE0}"/>
                </a:ext>
              </a:extLst>
            </p:cNvPr>
            <p:cNvSpPr/>
            <p:nvPr/>
          </p:nvSpPr>
          <p:spPr>
            <a:xfrm>
              <a:off x="897841" y="4719916"/>
              <a:ext cx="1041669" cy="532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cs typeface="Aharoni" panose="02010803020104030203" pitchFamily="2" charset="-79"/>
                </a:rPr>
                <a:t>GEN 4?</a:t>
              </a:r>
            </a:p>
          </p:txBody>
        </p:sp>
      </p:grpSp>
      <p:sp>
        <p:nvSpPr>
          <p:cNvPr id="27" name="Rectangle: Rounded Corners 26">
            <a:extLst>
              <a:ext uri="{FF2B5EF4-FFF2-40B4-BE49-F238E27FC236}">
                <a16:creationId xmlns:a16="http://schemas.microsoft.com/office/drawing/2014/main" id="{F83C56DE-55FE-4005-931C-5C44C71AA531}"/>
              </a:ext>
            </a:extLst>
          </p:cNvPr>
          <p:cNvSpPr/>
          <p:nvPr/>
        </p:nvSpPr>
        <p:spPr>
          <a:xfrm>
            <a:off x="2620291" y="4483537"/>
            <a:ext cx="1926781" cy="426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Aharoni" panose="02010803020104030203" pitchFamily="2" charset="-79"/>
              </a:rPr>
              <a:t>GEN.2 NPP</a:t>
            </a:r>
          </a:p>
        </p:txBody>
      </p:sp>
      <p:sp>
        <p:nvSpPr>
          <p:cNvPr id="28" name="Rectangle: Rounded Corners 27">
            <a:extLst>
              <a:ext uri="{FF2B5EF4-FFF2-40B4-BE49-F238E27FC236}">
                <a16:creationId xmlns:a16="http://schemas.microsoft.com/office/drawing/2014/main" id="{3FFFF75B-D841-4EC1-AC80-9A5B2C22C5E4}"/>
              </a:ext>
            </a:extLst>
          </p:cNvPr>
          <p:cNvSpPr/>
          <p:nvPr/>
        </p:nvSpPr>
        <p:spPr>
          <a:xfrm>
            <a:off x="2835890" y="3918739"/>
            <a:ext cx="1926781" cy="426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Aharoni" panose="02010803020104030203" pitchFamily="2" charset="-79"/>
              </a:rPr>
              <a:t>GEN.3 NPP</a:t>
            </a:r>
          </a:p>
        </p:txBody>
      </p:sp>
      <p:sp>
        <p:nvSpPr>
          <p:cNvPr id="29" name="Rectangle: Rounded Corners 28">
            <a:extLst>
              <a:ext uri="{FF2B5EF4-FFF2-40B4-BE49-F238E27FC236}">
                <a16:creationId xmlns:a16="http://schemas.microsoft.com/office/drawing/2014/main" id="{3DD5A017-FE10-4686-B868-3D1B8CB1F912}"/>
              </a:ext>
            </a:extLst>
          </p:cNvPr>
          <p:cNvSpPr/>
          <p:nvPr/>
        </p:nvSpPr>
        <p:spPr>
          <a:xfrm>
            <a:off x="3150936" y="3495279"/>
            <a:ext cx="1858557" cy="426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cs typeface="Aharoni" panose="02010803020104030203" pitchFamily="2" charset="-79"/>
              </a:rPr>
              <a:t>GEN.3+</a:t>
            </a:r>
          </a:p>
        </p:txBody>
      </p:sp>
      <p:sp>
        <p:nvSpPr>
          <p:cNvPr id="30" name="Rectangle: Rounded Corners 29">
            <a:extLst>
              <a:ext uri="{FF2B5EF4-FFF2-40B4-BE49-F238E27FC236}">
                <a16:creationId xmlns:a16="http://schemas.microsoft.com/office/drawing/2014/main" id="{A0AD8BA7-7097-40CF-858B-13E652842793}"/>
              </a:ext>
            </a:extLst>
          </p:cNvPr>
          <p:cNvSpPr/>
          <p:nvPr/>
        </p:nvSpPr>
        <p:spPr>
          <a:xfrm>
            <a:off x="2620291" y="5202201"/>
            <a:ext cx="1926781" cy="426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Aharoni" panose="02010803020104030203" pitchFamily="2" charset="-79"/>
              </a:rPr>
              <a:t>GEN.1 NPP</a:t>
            </a:r>
          </a:p>
        </p:txBody>
      </p:sp>
      <p:sp>
        <p:nvSpPr>
          <p:cNvPr id="14" name="Text Placeholder 2">
            <a:extLst>
              <a:ext uri="{FF2B5EF4-FFF2-40B4-BE49-F238E27FC236}">
                <a16:creationId xmlns:a16="http://schemas.microsoft.com/office/drawing/2014/main" id="{616A2570-0EC8-4A1F-AE0C-CEB9D3336ACE}"/>
              </a:ext>
            </a:extLst>
          </p:cNvPr>
          <p:cNvSpPr txBox="1">
            <a:spLocks/>
          </p:cNvSpPr>
          <p:nvPr/>
        </p:nvSpPr>
        <p:spPr>
          <a:xfrm>
            <a:off x="246497" y="469998"/>
            <a:ext cx="8420320" cy="664760"/>
          </a:xfrm>
          <a:prstGeom prst="rect">
            <a:avLst/>
          </a:prstGeom>
        </p:spPr>
        <p:txBody>
          <a:bodyPr vert="horz" lIns="0" tIns="45720" rIns="0" bIns="45720" rtlCol="0">
            <a:normAutofit fontScale="92500" lnSpcReduction="20000"/>
          </a:bodyPr>
          <a:lstStyle>
            <a:lvl1pPr marL="91440" indent="-91440" algn="l" defTabSz="914400" rtl="0" eaLnBrk="1" latinLnBrk="1"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1pPr>
            <a:lvl2pPr marL="384048" indent="-182880" algn="l" defTabSz="914400" rtl="0" eaLnBrk="1" latinLnBrk="1"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2pPr>
            <a:lvl3pPr marL="56692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3pPr>
            <a:lvl4pPr marL="74980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4pPr>
            <a:lvl5pPr marL="93268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ko-KR" sz="4400" dirty="0">
                <a:latin typeface="Times New Roman" panose="02020603050405020304" pitchFamily="18" charset="0"/>
                <a:cs typeface="Times New Roman" panose="02020603050405020304" pitchFamily="18" charset="0"/>
              </a:rPr>
              <a:t>Closing Remark</a:t>
            </a:r>
          </a:p>
        </p:txBody>
      </p:sp>
      <p:sp>
        <p:nvSpPr>
          <p:cNvPr id="15" name="슬라이드 번호 개체 틀 3">
            <a:extLst>
              <a:ext uri="{FF2B5EF4-FFF2-40B4-BE49-F238E27FC236}">
                <a16:creationId xmlns:a16="http://schemas.microsoft.com/office/drawing/2014/main" id="{2E6256DD-DC07-4C8D-9258-18E471EB6D34}"/>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182131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17703-1498-E299-E62D-A0CFEFEAB7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5744078-218E-453E-6FDE-8121FB4CB568}"/>
              </a:ext>
            </a:extLst>
          </p:cNvPr>
          <p:cNvSpPr txBox="1"/>
          <p:nvPr/>
        </p:nvSpPr>
        <p:spPr>
          <a:xfrm>
            <a:off x="1066800" y="1539880"/>
            <a:ext cx="9829800" cy="2995435"/>
          </a:xfrm>
          <a:prstGeom prst="rect">
            <a:avLst/>
          </a:prstGeom>
          <a:noFill/>
        </p:spPr>
        <p:txBody>
          <a:bodyPr wrap="square">
            <a:spAutoFit/>
          </a:bodyPr>
          <a:lstStyle/>
          <a:p>
            <a:pPr>
              <a:lnSpc>
                <a:spcPct val="120000"/>
              </a:lnSpc>
              <a:buClr>
                <a:srgbClr val="FF944B"/>
              </a:buClr>
              <a:buSzPct val="90000"/>
            </a:pPr>
            <a:r>
              <a:rPr lang="en-US" altLang="ko-KR" sz="3200" b="1" dirty="0">
                <a:latin typeface="Times New Roman" panose="02020603050405020304" pitchFamily="18" charset="0"/>
                <a:ea typeface="KoPub돋움체 Bold" panose="02020603020101020101" pitchFamily="18" charset="-127"/>
                <a:cs typeface="Times New Roman" panose="02020603050405020304" pitchFamily="18" charset="0"/>
              </a:rPr>
              <a:t>The opinions, findings, conclusions, and recommendations expressed in this document are solely those of the authors and do not necessarily represent the official policy or position of the Korea Institute of Nuclear Safety (KINS)</a:t>
            </a:r>
          </a:p>
        </p:txBody>
      </p:sp>
      <p:sp>
        <p:nvSpPr>
          <p:cNvPr id="15" name="슬라이드 번호 개체 틀 14">
            <a:extLst>
              <a:ext uri="{FF2B5EF4-FFF2-40B4-BE49-F238E27FC236}">
                <a16:creationId xmlns:a16="http://schemas.microsoft.com/office/drawing/2014/main" id="{1DA37BF5-6364-94D8-3A94-3228380D8B67}"/>
              </a:ext>
            </a:extLst>
          </p:cNvPr>
          <p:cNvSpPr>
            <a:spLocks noGrp="1"/>
          </p:cNvSpPr>
          <p:nvPr>
            <p:ph type="sldNum" sz="quarter" idx="12"/>
          </p:nvPr>
        </p:nvSpPr>
        <p:spPr/>
        <p:txBody>
          <a:bodyPr/>
          <a:lstStyle/>
          <a:p>
            <a:fld id="{3A98EE3D-8CD1-4C3F-BD1C-C98C9596463C}" type="slidenum">
              <a:rPr lang="en-US" smtClean="0"/>
              <a:pPr/>
              <a:t>2</a:t>
            </a:fld>
            <a:endParaRPr lang="en-US" dirty="0"/>
          </a:p>
        </p:txBody>
      </p:sp>
      <p:sp>
        <p:nvSpPr>
          <p:cNvPr id="5" name="제목 개체 틀 1">
            <a:extLst>
              <a:ext uri="{FF2B5EF4-FFF2-40B4-BE49-F238E27FC236}">
                <a16:creationId xmlns:a16="http://schemas.microsoft.com/office/drawing/2014/main" id="{53895AF2-A2AD-4F24-9FD2-DC522E54DD77}"/>
              </a:ext>
            </a:extLst>
          </p:cNvPr>
          <p:cNvSpPr txBox="1">
            <a:spLocks/>
          </p:cNvSpPr>
          <p:nvPr/>
        </p:nvSpPr>
        <p:spPr>
          <a:xfrm>
            <a:off x="500380" y="159604"/>
            <a:ext cx="10058400" cy="894496"/>
          </a:xfrm>
          <a:prstGeom prst="rect">
            <a:avLst/>
          </a:prstGeom>
        </p:spPr>
        <p:txBody>
          <a:bodyPr vert="horz" lIns="91440" tIns="45720" rIns="91440" bIns="45720" rtlCol="0" anchor="b">
            <a:normAutofit/>
          </a:bodyPr>
          <a:lstStyle>
            <a:lvl1pPr algn="l" defTabSz="914400" rtl="0" eaLnBrk="1" latinLnBrk="1" hangingPunct="1">
              <a:lnSpc>
                <a:spcPct val="90000"/>
              </a:lnSpc>
              <a:spcBef>
                <a:spcPct val="0"/>
              </a:spcBef>
              <a:buNone/>
              <a:defRPr sz="4000" i="0" kern="1200" spc="-50" baseline="0">
                <a:solidFill>
                  <a:schemeClr val="tx1">
                    <a:lumMod val="75000"/>
                    <a:lumOff val="25000"/>
                  </a:schemeClr>
                </a:solidFill>
                <a:latin typeface="KoPub돋움체 Medium" panose="02020603020101020101" pitchFamily="18" charset="-127"/>
                <a:ea typeface="KoPub돋움체 Medium" panose="02020603020101020101" pitchFamily="18" charset="-127"/>
                <a:cs typeface="+mj-cs"/>
              </a:defRPr>
            </a:lvl1pPr>
          </a:lstStyle>
          <a:p>
            <a:r>
              <a:rPr lang="en-US" altLang="ko" dirty="0">
                <a:latin typeface="Times New Roman" panose="02020603050405020304" pitchFamily="18" charset="0"/>
                <a:cs typeface="Times New Roman" panose="02020603050405020304" pitchFamily="18" charset="0"/>
              </a:rPr>
              <a:t>Disclaimer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099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AB2EA78-AEB3-469B-9025-3B17201A457B}"/>
              </a:ext>
            </a:extLst>
          </p:cNvPr>
          <p:cNvSpPr>
            <a:spLocks noGrp="1"/>
          </p:cNvSpPr>
          <p:nvPr>
            <p:ph type="title"/>
          </p:nvPr>
        </p:nvSpPr>
        <p:spPr>
          <a:xfrm>
            <a:off x="1441913" y="2034834"/>
            <a:ext cx="3834938" cy="743682"/>
          </a:xfrm>
        </p:spPr>
        <p:txBody>
          <a:bodyPr rtlCol="0" anchor="b">
            <a:normAutofit fontScale="90000"/>
          </a:bodyPr>
          <a:lstStyle/>
          <a:p>
            <a:pPr lvl="0" rtl="0"/>
            <a:r>
              <a:rPr lang="en-US" altLang="ko-KR" sz="6000" i="1" dirty="0">
                <a:solidFill>
                  <a:schemeClr val="tx1"/>
                </a:solidFill>
              </a:rPr>
              <a:t>Thank you</a:t>
            </a:r>
            <a:endParaRPr lang="ko" sz="6000" i="1" dirty="0">
              <a:solidFill>
                <a:schemeClr val="tx1"/>
              </a:solidFill>
            </a:endParaRPr>
          </a:p>
        </p:txBody>
      </p:sp>
      <p:sp>
        <p:nvSpPr>
          <p:cNvPr id="8" name="TextBox 7">
            <a:extLst>
              <a:ext uri="{FF2B5EF4-FFF2-40B4-BE49-F238E27FC236}">
                <a16:creationId xmlns:a16="http://schemas.microsoft.com/office/drawing/2014/main" id="{BC8CC9FA-0CCC-4083-A2AA-85CE29D83054}"/>
              </a:ext>
            </a:extLst>
          </p:cNvPr>
          <p:cNvSpPr txBox="1"/>
          <p:nvPr/>
        </p:nvSpPr>
        <p:spPr>
          <a:xfrm>
            <a:off x="7109732" y="1884126"/>
            <a:ext cx="4958443" cy="2608890"/>
          </a:xfrm>
          <a:prstGeom prst="rect">
            <a:avLst/>
          </a:prstGeom>
          <a:noFill/>
        </p:spPr>
        <p:txBody>
          <a:bodyPr wrap="square">
            <a:spAutoFit/>
          </a:bodyPr>
          <a:lstStyle/>
          <a:p>
            <a:pPr marL="2743200" indent="-2743200" latinLnBrk="1"/>
            <a:r>
              <a:rPr lang="en-US" altLang="ko-KR" sz="2000" b="1" dirty="0">
                <a:effectLst/>
                <a:latin typeface="Times New Roman" panose="02020603050405020304" pitchFamily="18" charset="0"/>
                <a:ea typeface="맑은 고딕" panose="020B0503020000020004" pitchFamily="50" charset="-127"/>
                <a:cs typeface="Arial" panose="020B0604020202020204" pitchFamily="34" charset="0"/>
              </a:rPr>
              <a:t>Mr. Jino Lee</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a:p>
            <a:pPr marL="2743200" indent="-2743200" latinLnBrk="1"/>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Senior Nuclear Safety Inspector </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a:p>
            <a:pPr marL="2743200" indent="-2743200" latinLnBrk="1"/>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Division of Nuclear Emergency Preparedness</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a:p>
            <a:pPr marL="2743200" indent="-2743200" latinLnBrk="1"/>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Department of Emergency Preparedness</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a:p>
            <a:pPr marL="2743200" indent="-2743200" latinLnBrk="1"/>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Korea Institute of Nuclear Safety (KINS)</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a:p>
            <a:pPr latinLnBrk="1"/>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62 </a:t>
            </a:r>
            <a:r>
              <a:rPr lang="en-US" altLang="ko-KR" sz="2000" dirty="0" err="1">
                <a:effectLst/>
                <a:latin typeface="Times New Roman" panose="02020603050405020304" pitchFamily="18" charset="0"/>
                <a:ea typeface="맑은 고딕" panose="020B0503020000020004" pitchFamily="50" charset="-127"/>
                <a:cs typeface="Arial" panose="020B0604020202020204" pitchFamily="34" charset="0"/>
              </a:rPr>
              <a:t>Gwahak-ro</a:t>
            </a:r>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 </a:t>
            </a:r>
            <a:r>
              <a:rPr lang="en-US" altLang="ko-KR" sz="2000" dirty="0" err="1">
                <a:effectLst/>
                <a:latin typeface="Times New Roman" panose="02020603050405020304" pitchFamily="18" charset="0"/>
                <a:ea typeface="맑은 고딕" panose="020B0503020000020004" pitchFamily="50" charset="-127"/>
                <a:cs typeface="Arial" panose="020B0604020202020204" pitchFamily="34" charset="0"/>
              </a:rPr>
              <a:t>Yuseong-gu</a:t>
            </a:r>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 Daejeon 34142. Republic of Korea | www.kins.re.kr</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a:p>
            <a:pPr latinLnBrk="1"/>
            <a:r>
              <a:rPr lang="en-US" altLang="ko-KR" sz="2000" dirty="0">
                <a:effectLst/>
                <a:latin typeface="Times New Roman" panose="02020603050405020304" pitchFamily="18" charset="0"/>
                <a:ea typeface="맑은 고딕" panose="020B0503020000020004" pitchFamily="50" charset="-127"/>
                <a:cs typeface="Arial" panose="020B0604020202020204" pitchFamily="34" charset="0"/>
              </a:rPr>
              <a:t>+82-42-603-3200 | jolee@kins.re.kr </a:t>
            </a:r>
            <a:endParaRPr lang="ko-KR" altLang="ko-KR" sz="2000" dirty="0">
              <a:effectLst/>
              <a:latin typeface="맑은 고딕" panose="020B0503020000020004" pitchFamily="50" charset="-127"/>
              <a:ea typeface="맑은 고딕" panose="020B0503020000020004" pitchFamily="50" charset="-127"/>
              <a:cs typeface="Arial" panose="020B0604020202020204" pitchFamily="34" charset="0"/>
            </a:endParaRPr>
          </a:p>
        </p:txBody>
      </p:sp>
      <p:sp>
        <p:nvSpPr>
          <p:cNvPr id="10" name="슬라이드 번호 개체 틀 3">
            <a:extLst>
              <a:ext uri="{FF2B5EF4-FFF2-40B4-BE49-F238E27FC236}">
                <a16:creationId xmlns:a16="http://schemas.microsoft.com/office/drawing/2014/main" id="{B4C98826-EC26-41B1-8B4E-4A6CA2ACAC5E}"/>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20</a:t>
            </a:fld>
            <a:endParaRPr lang="en-US" dirty="0">
              <a:solidFill>
                <a:schemeClr val="bg1"/>
              </a:solidFill>
            </a:endParaRPr>
          </a:p>
        </p:txBody>
      </p:sp>
    </p:spTree>
    <p:extLst>
      <p:ext uri="{BB962C8B-B14F-4D97-AF65-F5344CB8AC3E}">
        <p14:creationId xmlns:p14="http://schemas.microsoft.com/office/powerpoint/2010/main" val="191714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17703-1498-E299-E62D-A0CFEFEAB78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8A1F4DC-F715-2BF2-805D-7DEB85B51614}"/>
              </a:ext>
            </a:extLst>
          </p:cNvPr>
          <p:cNvSpPr>
            <a:spLocks noGrp="1"/>
          </p:cNvSpPr>
          <p:nvPr>
            <p:ph type="title"/>
          </p:nvPr>
        </p:nvSpPr>
        <p:spPr>
          <a:xfrm>
            <a:off x="457200" y="299303"/>
            <a:ext cx="10058400" cy="837347"/>
          </a:xfrm>
        </p:spPr>
        <p:txBody>
          <a:bodyPr>
            <a:normAutofit/>
          </a:bodyPr>
          <a:lstStyle/>
          <a:p>
            <a:r>
              <a:rPr lang="en-US" altLang="ko-KR" dirty="0">
                <a:latin typeface="Times New Roman" panose="02020603050405020304" pitchFamily="18" charset="0"/>
                <a:ea typeface="KoPub돋움체 Bold" panose="02020603020101020101" pitchFamily="18" charset="-127"/>
                <a:cs typeface="Times New Roman" panose="02020603050405020304" pitchFamily="18" charset="0"/>
              </a:rPr>
              <a:t>Contents</a:t>
            </a:r>
          </a:p>
        </p:txBody>
      </p:sp>
      <p:sp>
        <p:nvSpPr>
          <p:cNvPr id="6" name="TextBox 5">
            <a:extLst>
              <a:ext uri="{FF2B5EF4-FFF2-40B4-BE49-F238E27FC236}">
                <a16:creationId xmlns:a16="http://schemas.microsoft.com/office/drawing/2014/main" id="{D5744078-218E-453E-6FDE-8121FB4CB568}"/>
              </a:ext>
            </a:extLst>
          </p:cNvPr>
          <p:cNvSpPr txBox="1"/>
          <p:nvPr/>
        </p:nvSpPr>
        <p:spPr>
          <a:xfrm>
            <a:off x="1066799" y="1539880"/>
            <a:ext cx="10582275" cy="2912657"/>
          </a:xfrm>
          <a:prstGeom prst="rect">
            <a:avLst/>
          </a:prstGeom>
          <a:noFill/>
        </p:spPr>
        <p:txBody>
          <a:bodyPr wrap="square">
            <a:spAutoFit/>
          </a:bodyPr>
          <a:lstStyle/>
          <a:p>
            <a:pPr marL="285750" indent="-285750">
              <a:lnSpc>
                <a:spcPct val="200000"/>
              </a:lnSpc>
              <a:buClr>
                <a:srgbClr val="FF944B"/>
              </a:buClr>
              <a:buSzPct val="90000"/>
              <a:buFont typeface="KoPub돋움체 Light" panose="02020603020101020101" pitchFamily="18" charset="-127"/>
              <a:buChar char="□"/>
            </a:pPr>
            <a:r>
              <a:rPr lang="en-US" altLang="ko-KR" sz="3200" b="1" dirty="0">
                <a:latin typeface="Times New Roman" panose="02020603050405020304" pitchFamily="18" charset="0"/>
                <a:ea typeface="KoPub돋움체 Bold" panose="02020603020101020101" pitchFamily="18" charset="-127"/>
                <a:cs typeface="Times New Roman" panose="02020603050405020304" pitchFamily="18" charset="0"/>
              </a:rPr>
              <a:t> Introduction</a:t>
            </a:r>
          </a:p>
          <a:p>
            <a:pPr marL="285750" indent="-285750">
              <a:lnSpc>
                <a:spcPct val="200000"/>
              </a:lnSpc>
              <a:buClr>
                <a:srgbClr val="FF944B"/>
              </a:buClr>
              <a:buSzPct val="90000"/>
              <a:buFont typeface="KoPub돋움체 Light" panose="02020603020101020101" pitchFamily="18" charset="-127"/>
              <a:buChar char="□"/>
            </a:pPr>
            <a:r>
              <a:rPr lang="en-US" altLang="ko-KR" sz="3200" b="1" dirty="0">
                <a:latin typeface="Times New Roman" panose="02020603050405020304" pitchFamily="18" charset="0"/>
                <a:ea typeface="KoPub돋움체 Bold" panose="02020603020101020101" pitchFamily="18" charset="-127"/>
                <a:cs typeface="Times New Roman" panose="02020603050405020304" pitchFamily="18" charset="0"/>
              </a:rPr>
              <a:t> Considerations for EP in South Korea's SMR programs</a:t>
            </a:r>
          </a:p>
          <a:p>
            <a:pPr marL="285750" indent="-285750">
              <a:lnSpc>
                <a:spcPct val="200000"/>
              </a:lnSpc>
              <a:buClr>
                <a:srgbClr val="FF944B"/>
              </a:buClr>
              <a:buSzPct val="90000"/>
              <a:buFont typeface="KoPub돋움체 Light" panose="02020603020101020101" pitchFamily="18" charset="-127"/>
              <a:buChar char="□"/>
            </a:pPr>
            <a:r>
              <a:rPr lang="en-US" altLang="ko-KR" sz="3200" b="1" dirty="0">
                <a:latin typeface="Times New Roman" panose="02020603050405020304" pitchFamily="18" charset="0"/>
                <a:ea typeface="KoPub돋움체 Bold" panose="02020603020101020101" pitchFamily="18" charset="-127"/>
                <a:cs typeface="Times New Roman" panose="02020603050405020304" pitchFamily="18" charset="0"/>
              </a:rPr>
              <a:t> Conclusion</a:t>
            </a:r>
          </a:p>
        </p:txBody>
      </p:sp>
      <p:sp>
        <p:nvSpPr>
          <p:cNvPr id="15" name="슬라이드 번호 개체 틀 14">
            <a:extLst>
              <a:ext uri="{FF2B5EF4-FFF2-40B4-BE49-F238E27FC236}">
                <a16:creationId xmlns:a16="http://schemas.microsoft.com/office/drawing/2014/main" id="{1DA37BF5-6364-94D8-3A94-3228380D8B67}"/>
              </a:ext>
            </a:extLst>
          </p:cNvPr>
          <p:cNvSpPr>
            <a:spLocks noGrp="1"/>
          </p:cNvSpPr>
          <p:nvPr>
            <p:ph type="sldNum" sz="quarter" idx="12"/>
          </p:nvPr>
        </p:nvSpPr>
        <p:spPr/>
        <p:txBody>
          <a:bodyPr/>
          <a:lstStyle/>
          <a:p>
            <a:fld id="{3A98EE3D-8CD1-4C3F-BD1C-C98C9596463C}" type="slidenum">
              <a:rPr lang="en-US" smtClean="0"/>
              <a:pPr/>
              <a:t>3</a:t>
            </a:fld>
            <a:endParaRPr lang="en-US" dirty="0"/>
          </a:p>
        </p:txBody>
      </p:sp>
    </p:spTree>
    <p:extLst>
      <p:ext uri="{BB962C8B-B14F-4D97-AF65-F5344CB8AC3E}">
        <p14:creationId xmlns:p14="http://schemas.microsoft.com/office/powerpoint/2010/main" val="208645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FB77F5CA-F06D-4A9C-AFC3-B7CD6FEAA072}"/>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dirty="0"/>
          </a:p>
        </p:txBody>
      </p:sp>
      <p:sp>
        <p:nvSpPr>
          <p:cNvPr id="6" name="내용 개체 틀 5">
            <a:extLst>
              <a:ext uri="{FF2B5EF4-FFF2-40B4-BE49-F238E27FC236}">
                <a16:creationId xmlns:a16="http://schemas.microsoft.com/office/drawing/2014/main" id="{E631D1F7-4CD1-9A25-0B27-978B5269B75B}"/>
              </a:ext>
            </a:extLst>
          </p:cNvPr>
          <p:cNvSpPr>
            <a:spLocks noGrp="1"/>
          </p:cNvSpPr>
          <p:nvPr>
            <p:ph idx="1"/>
          </p:nvPr>
        </p:nvSpPr>
        <p:spPr>
          <a:xfrm>
            <a:off x="5716159" y="812799"/>
            <a:ext cx="5928344" cy="5294757"/>
          </a:xfrm>
        </p:spPr>
        <p:txBody>
          <a:bodyPr>
            <a:normAutofit/>
          </a:bodyPr>
          <a:lstStyle/>
          <a:p>
            <a:r>
              <a:rPr lang="en-US" altLang="ko-KR" sz="5400" dirty="0">
                <a:latin typeface="Times New Roman" panose="02020603050405020304" pitchFamily="18" charset="0"/>
                <a:cs typeface="Times New Roman" panose="02020603050405020304" pitchFamily="18" charset="0"/>
              </a:rPr>
              <a:t>Introduction</a:t>
            </a:r>
            <a:endParaRPr lang="ko-KR" altLang="en-US" sz="5400" dirty="0">
              <a:latin typeface="Times New Roman" panose="02020603050405020304" pitchFamily="18" charset="0"/>
              <a:cs typeface="Times New Roman" panose="02020603050405020304" pitchFamily="18" charset="0"/>
            </a:endParaRPr>
          </a:p>
        </p:txBody>
      </p:sp>
      <p:sp>
        <p:nvSpPr>
          <p:cNvPr id="8" name="슬라이드 번호 개체 틀 7">
            <a:extLst>
              <a:ext uri="{FF2B5EF4-FFF2-40B4-BE49-F238E27FC236}">
                <a16:creationId xmlns:a16="http://schemas.microsoft.com/office/drawing/2014/main" id="{C19C8D7B-D17C-3D56-5AC7-49C778A3021D}"/>
              </a:ext>
            </a:extLst>
          </p:cNvPr>
          <p:cNvSpPr>
            <a:spLocks noGrp="1"/>
          </p:cNvSpPr>
          <p:nvPr>
            <p:ph type="sldNum" sz="quarter" idx="12"/>
          </p:nvPr>
        </p:nvSpPr>
        <p:spPr/>
        <p:txBody>
          <a:bodyPr/>
          <a:lstStyle/>
          <a:p>
            <a:fld id="{3A98EE3D-8CD1-4C3F-BD1C-C98C9596463C}" type="slidenum">
              <a:rPr lang="en-US" smtClean="0"/>
              <a:pPr/>
              <a:t>4</a:t>
            </a:fld>
            <a:endParaRPr lang="en-US" dirty="0"/>
          </a:p>
        </p:txBody>
      </p:sp>
      <p:pic>
        <p:nvPicPr>
          <p:cNvPr id="13" name="Picture 2">
            <a:extLst>
              <a:ext uri="{FF2B5EF4-FFF2-40B4-BE49-F238E27FC236}">
                <a16:creationId xmlns:a16="http://schemas.microsoft.com/office/drawing/2014/main" id="{85A5E9F4-FBBE-463C-91E4-70756B24618A}"/>
              </a:ext>
            </a:extLst>
          </p:cNvPr>
          <p:cNvPicPr>
            <a:picLocks noChangeAspect="1"/>
          </p:cNvPicPr>
          <p:nvPr/>
        </p:nvPicPr>
        <p:blipFill rotWithShape="1">
          <a:blip r:embed="rId3"/>
          <a:srcRect r="47188"/>
          <a:stretch/>
        </p:blipFill>
        <p:spPr>
          <a:xfrm>
            <a:off x="0" y="-8254"/>
            <a:ext cx="5191125" cy="6409054"/>
          </a:xfrm>
          <a:prstGeom prst="rect">
            <a:avLst/>
          </a:prstGeom>
        </p:spPr>
      </p:pic>
    </p:spTree>
    <p:extLst>
      <p:ext uri="{BB962C8B-B14F-4D97-AF65-F5344CB8AC3E}">
        <p14:creationId xmlns:p14="http://schemas.microsoft.com/office/powerpoint/2010/main" val="73604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386197" y="469998"/>
            <a:ext cx="8420320" cy="664760"/>
          </a:xfrm>
        </p:spPr>
        <p:txBody>
          <a:bodyPr>
            <a:normAutofit fontScale="92500" lnSpcReduction="20000"/>
          </a:bodyPr>
          <a:lstStyle/>
          <a:p>
            <a:r>
              <a:rPr lang="en-US" altLang="ko-KR" sz="4400" dirty="0">
                <a:latin typeface="Times New Roman" panose="02020603050405020304" pitchFamily="18" charset="0"/>
                <a:cs typeface="Times New Roman" panose="02020603050405020304" pitchFamily="18" charset="0"/>
              </a:rPr>
              <a:t>Background</a:t>
            </a:r>
            <a:endParaRPr lang="en-AT" altLang="ko-KR"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4EFD802-0B8B-422F-A44E-213FBBB797DD}"/>
              </a:ext>
            </a:extLst>
          </p:cNvPr>
          <p:cNvPicPr>
            <a:picLocks noChangeAspect="1"/>
          </p:cNvPicPr>
          <p:nvPr/>
        </p:nvPicPr>
        <p:blipFill rotWithShape="1">
          <a:blip r:embed="rId3"/>
          <a:srcRect l="6978" r="13076"/>
          <a:stretch/>
        </p:blipFill>
        <p:spPr>
          <a:xfrm>
            <a:off x="422738" y="1333500"/>
            <a:ext cx="11566421" cy="4268181"/>
          </a:xfrm>
          <a:prstGeom prst="rect">
            <a:avLst/>
          </a:prstGeom>
        </p:spPr>
      </p:pic>
      <p:sp>
        <p:nvSpPr>
          <p:cNvPr id="6" name="Rectangle: Rounded Corners 5">
            <a:extLst>
              <a:ext uri="{FF2B5EF4-FFF2-40B4-BE49-F238E27FC236}">
                <a16:creationId xmlns:a16="http://schemas.microsoft.com/office/drawing/2014/main" id="{FE0F891E-830B-4EAC-A518-A25FF9F06162}"/>
              </a:ext>
            </a:extLst>
          </p:cNvPr>
          <p:cNvSpPr/>
          <p:nvPr/>
        </p:nvSpPr>
        <p:spPr>
          <a:xfrm>
            <a:off x="1028700" y="3109654"/>
            <a:ext cx="4889500" cy="2957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E18B7385-DFF4-4BD7-ACD0-7C8CE010C347}"/>
              </a:ext>
            </a:extLst>
          </p:cNvPr>
          <p:cNvSpPr txBox="1"/>
          <p:nvPr/>
        </p:nvSpPr>
        <p:spPr>
          <a:xfrm>
            <a:off x="0" y="6362602"/>
            <a:ext cx="10901363" cy="523220"/>
          </a:xfrm>
          <a:prstGeom prst="rect">
            <a:avLst/>
          </a:prstGeom>
          <a:noFill/>
        </p:spPr>
        <p:txBody>
          <a:bodyPr wrap="square">
            <a:spAutoFit/>
          </a:bodyPr>
          <a:lstStyle/>
          <a:p>
            <a:pPr marL="685800" indent="-685800"/>
            <a:r>
              <a:rPr lang="en-US" altLang="ko-KR" sz="1400" dirty="0">
                <a:solidFill>
                  <a:schemeClr val="bg1"/>
                </a:solidFill>
              </a:rPr>
              <a:t>Source: IAEA. Power Reactor Information System (PRIS): Country Statistics. Available at: https://pris.iaea.org/PRIS/CountryStatistics/CountryStatisticsLandingPage.aspx. </a:t>
            </a:r>
            <a:endParaRPr lang="ko-KR" altLang="en-US" sz="1400" dirty="0">
              <a:solidFill>
                <a:schemeClr val="bg1"/>
              </a:solidFill>
            </a:endParaRPr>
          </a:p>
        </p:txBody>
      </p:sp>
      <p:sp>
        <p:nvSpPr>
          <p:cNvPr id="9" name="TextBox 8">
            <a:extLst>
              <a:ext uri="{FF2B5EF4-FFF2-40B4-BE49-F238E27FC236}">
                <a16:creationId xmlns:a16="http://schemas.microsoft.com/office/drawing/2014/main" id="{1708674A-6ECB-45BB-B4F0-C28A231A3D3C}"/>
              </a:ext>
            </a:extLst>
          </p:cNvPr>
          <p:cNvSpPr txBox="1"/>
          <p:nvPr/>
        </p:nvSpPr>
        <p:spPr>
          <a:xfrm>
            <a:off x="6273802" y="3109654"/>
            <a:ext cx="5715357" cy="2677656"/>
          </a:xfrm>
          <a:prstGeom prst="rect">
            <a:avLst/>
          </a:prstGeom>
          <a:noFill/>
        </p:spPr>
        <p:txBody>
          <a:bodyPr wrap="square">
            <a:spAutoFit/>
          </a:bodyPr>
          <a:lstStyle/>
          <a:p>
            <a:pPr marL="285750" indent="-285750">
              <a:buFont typeface="Arial" panose="020B0604020202020204" pitchFamily="34" charset="0"/>
              <a:buChar char="•"/>
            </a:pPr>
            <a:r>
              <a:rPr lang="ko-KR" altLang="en-US" sz="2400" dirty="0">
                <a:latin typeface="Times New Roman" panose="02020603050405020304" pitchFamily="18" charset="0"/>
                <a:cs typeface="Times New Roman" panose="02020603050405020304" pitchFamily="18" charset="0"/>
              </a:rPr>
              <a:t>NPP (</a:t>
            </a:r>
            <a:r>
              <a:rPr lang="en-US" altLang="ko-KR" sz="2400" dirty="0">
                <a:latin typeface="Times New Roman" panose="02020603050405020304" pitchFamily="18" charset="0"/>
                <a:cs typeface="Times New Roman" panose="02020603050405020304" pitchFamily="18" charset="0"/>
              </a:rPr>
              <a:t>L</a:t>
            </a:r>
            <a:r>
              <a:rPr lang="ko-KR" altLang="en-US" sz="2400" dirty="0" err="1">
                <a:latin typeface="Times New Roman" panose="02020603050405020304" pitchFamily="18" charset="0"/>
                <a:cs typeface="Times New Roman" panose="02020603050405020304" pitchFamily="18" charset="0"/>
              </a:rPr>
              <a:t>ight</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water</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reactor</a:t>
            </a:r>
            <a:r>
              <a:rPr lang="ko-KR" altLang="en-US" sz="2400" dirty="0">
                <a:latin typeface="Times New Roman" panose="02020603050405020304" pitchFamily="18" charset="0"/>
                <a:cs typeface="Times New Roman" panose="02020603050405020304" pitchFamily="18" charset="0"/>
              </a:rPr>
              <a:t>, </a:t>
            </a:r>
            <a:r>
              <a:rPr lang="en-US" altLang="ko-KR" sz="2400" dirty="0">
                <a:latin typeface="Times New Roman" panose="02020603050405020304" pitchFamily="18" charset="0"/>
                <a:cs typeface="Times New Roman" panose="02020603050405020304" pitchFamily="18" charset="0"/>
              </a:rPr>
              <a:t>H</a:t>
            </a:r>
            <a:r>
              <a:rPr lang="ko-KR" altLang="en-US" sz="2400" dirty="0" err="1">
                <a:latin typeface="Times New Roman" panose="02020603050405020304" pitchFamily="18" charset="0"/>
                <a:cs typeface="Times New Roman" panose="02020603050405020304" pitchFamily="18" charset="0"/>
              </a:rPr>
              <a:t>eavy</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water</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reactor</a:t>
            </a:r>
            <a:r>
              <a:rPr lang="ko-KR" altLang="en-US"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ko-KR" altLang="en-US" sz="2400" dirty="0" err="1">
                <a:latin typeface="Times New Roman" panose="02020603050405020304" pitchFamily="18" charset="0"/>
                <a:cs typeface="Times New Roman" panose="02020603050405020304" pitchFamily="18" charset="0"/>
              </a:rPr>
              <a:t>Permanently</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shut</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down</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power</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reactors</a:t>
            </a:r>
            <a:endParaRPr lang="ko-KR" alt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ko-KR" altLang="en-US" sz="2400" dirty="0" err="1">
                <a:latin typeface="Times New Roman" panose="02020603050405020304" pitchFamily="18" charset="0"/>
                <a:cs typeface="Times New Roman" panose="02020603050405020304" pitchFamily="18" charset="0"/>
              </a:rPr>
              <a:t>Research</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Reactor</a:t>
            </a:r>
            <a:endParaRPr lang="ko-KR" alt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ko-KR" altLang="en-US" sz="2400" dirty="0" err="1">
                <a:latin typeface="Times New Roman" panose="02020603050405020304" pitchFamily="18" charset="0"/>
                <a:cs typeface="Times New Roman" panose="02020603050405020304" pitchFamily="18" charset="0"/>
              </a:rPr>
              <a:t>Nuclear</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fuel</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material</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processing</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facilities</a:t>
            </a:r>
            <a:endParaRPr lang="ko-KR" alt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ko-KR" altLang="en-US" sz="2400" dirty="0" err="1">
                <a:latin typeface="Times New Roman" panose="02020603050405020304" pitchFamily="18" charset="0"/>
                <a:cs typeface="Times New Roman" panose="02020603050405020304" pitchFamily="18" charset="0"/>
              </a:rPr>
              <a:t>Spent</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fuel</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processing</a:t>
            </a:r>
            <a:r>
              <a:rPr lang="ko-KR" altLang="en-US" sz="2400" dirty="0">
                <a:latin typeface="Times New Roman" panose="02020603050405020304" pitchFamily="18" charset="0"/>
                <a:cs typeface="Times New Roman" panose="02020603050405020304" pitchFamily="18" charset="0"/>
              </a:rPr>
              <a:t> </a:t>
            </a:r>
            <a:r>
              <a:rPr lang="ko-KR" altLang="en-US" sz="2400" dirty="0" err="1">
                <a:latin typeface="Times New Roman" panose="02020603050405020304" pitchFamily="18" charset="0"/>
                <a:cs typeface="Times New Roman" panose="02020603050405020304" pitchFamily="18" charset="0"/>
              </a:rPr>
              <a:t>facilities</a:t>
            </a:r>
            <a:endParaRPr lang="en-US" altLang="ko-KR"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ko-KR" sz="2400" dirty="0">
                <a:latin typeface="Times New Roman" panose="02020603050405020304" pitchFamily="18" charset="0"/>
                <a:cs typeface="Times New Roman" panose="02020603050405020304" pitchFamily="18" charset="0"/>
              </a:rPr>
              <a:t>Etc.</a:t>
            </a:r>
            <a:endParaRPr lang="ko-KR" alt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FA0CD2D-2AF5-4FC3-ACB5-A71E9CEA4BEF}"/>
              </a:ext>
            </a:extLst>
          </p:cNvPr>
          <p:cNvSpPr txBox="1"/>
          <p:nvPr/>
        </p:nvSpPr>
        <p:spPr>
          <a:xfrm>
            <a:off x="271895" y="1955800"/>
            <a:ext cx="301686" cy="369332"/>
          </a:xfrm>
          <a:prstGeom prst="rect">
            <a:avLst/>
          </a:prstGeom>
          <a:noFill/>
        </p:spPr>
        <p:txBody>
          <a:bodyPr wrap="none" rtlCol="0">
            <a:spAutoFit/>
          </a:bodyPr>
          <a:lstStyle/>
          <a:p>
            <a:r>
              <a:rPr lang="en-US" altLang="ko-KR" b="1" dirty="0">
                <a:solidFill>
                  <a:schemeClr val="accent1"/>
                </a:solidFill>
              </a:rPr>
              <a:t>1</a:t>
            </a:r>
            <a:endParaRPr lang="ko-KR" altLang="en-US" b="1" dirty="0">
              <a:solidFill>
                <a:schemeClr val="accent1"/>
              </a:solidFill>
            </a:endParaRPr>
          </a:p>
        </p:txBody>
      </p:sp>
      <p:sp>
        <p:nvSpPr>
          <p:cNvPr id="11" name="TextBox 10">
            <a:extLst>
              <a:ext uri="{FF2B5EF4-FFF2-40B4-BE49-F238E27FC236}">
                <a16:creationId xmlns:a16="http://schemas.microsoft.com/office/drawing/2014/main" id="{50314BB9-ECAA-4B1B-AAB7-95C1D8D7958B}"/>
              </a:ext>
            </a:extLst>
          </p:cNvPr>
          <p:cNvSpPr txBox="1"/>
          <p:nvPr/>
        </p:nvSpPr>
        <p:spPr>
          <a:xfrm>
            <a:off x="2164195" y="2242066"/>
            <a:ext cx="301686" cy="369332"/>
          </a:xfrm>
          <a:prstGeom prst="rect">
            <a:avLst/>
          </a:prstGeom>
          <a:noFill/>
        </p:spPr>
        <p:txBody>
          <a:bodyPr wrap="none" rtlCol="0">
            <a:spAutoFit/>
          </a:bodyPr>
          <a:lstStyle/>
          <a:p>
            <a:r>
              <a:rPr lang="en-US" altLang="ko-KR" b="1" dirty="0">
                <a:solidFill>
                  <a:schemeClr val="accent1"/>
                </a:solidFill>
              </a:rPr>
              <a:t>2</a:t>
            </a:r>
            <a:endParaRPr lang="ko-KR" altLang="en-US" b="1" dirty="0">
              <a:solidFill>
                <a:schemeClr val="accent1"/>
              </a:solidFill>
            </a:endParaRPr>
          </a:p>
        </p:txBody>
      </p:sp>
      <p:sp>
        <p:nvSpPr>
          <p:cNvPr id="12" name="TextBox 11">
            <a:extLst>
              <a:ext uri="{FF2B5EF4-FFF2-40B4-BE49-F238E27FC236}">
                <a16:creationId xmlns:a16="http://schemas.microsoft.com/office/drawing/2014/main" id="{DAD72F38-4004-4B6D-A7DD-61B73099C99D}"/>
              </a:ext>
            </a:extLst>
          </p:cNvPr>
          <p:cNvSpPr txBox="1"/>
          <p:nvPr/>
        </p:nvSpPr>
        <p:spPr>
          <a:xfrm>
            <a:off x="2380619" y="2491194"/>
            <a:ext cx="301686" cy="369332"/>
          </a:xfrm>
          <a:prstGeom prst="rect">
            <a:avLst/>
          </a:prstGeom>
          <a:noFill/>
        </p:spPr>
        <p:txBody>
          <a:bodyPr wrap="none" rtlCol="0">
            <a:spAutoFit/>
          </a:bodyPr>
          <a:lstStyle/>
          <a:p>
            <a:r>
              <a:rPr lang="en-US" altLang="ko-KR" b="1" dirty="0">
                <a:solidFill>
                  <a:schemeClr val="accent1"/>
                </a:solidFill>
              </a:rPr>
              <a:t>3</a:t>
            </a:r>
            <a:endParaRPr lang="ko-KR" altLang="en-US" b="1" dirty="0">
              <a:solidFill>
                <a:schemeClr val="accent1"/>
              </a:solidFill>
            </a:endParaRPr>
          </a:p>
        </p:txBody>
      </p:sp>
      <p:sp>
        <p:nvSpPr>
          <p:cNvPr id="13" name="TextBox 12">
            <a:extLst>
              <a:ext uri="{FF2B5EF4-FFF2-40B4-BE49-F238E27FC236}">
                <a16:creationId xmlns:a16="http://schemas.microsoft.com/office/drawing/2014/main" id="{58FC4B14-3AEE-459B-AE14-8A6485321432}"/>
              </a:ext>
            </a:extLst>
          </p:cNvPr>
          <p:cNvSpPr txBox="1"/>
          <p:nvPr/>
        </p:nvSpPr>
        <p:spPr>
          <a:xfrm>
            <a:off x="2255700" y="2779827"/>
            <a:ext cx="301686" cy="369332"/>
          </a:xfrm>
          <a:prstGeom prst="rect">
            <a:avLst/>
          </a:prstGeom>
          <a:noFill/>
        </p:spPr>
        <p:txBody>
          <a:bodyPr wrap="none" rtlCol="0">
            <a:spAutoFit/>
          </a:bodyPr>
          <a:lstStyle/>
          <a:p>
            <a:r>
              <a:rPr lang="en-US" altLang="ko-KR" b="1" dirty="0">
                <a:solidFill>
                  <a:schemeClr val="accent1"/>
                </a:solidFill>
              </a:rPr>
              <a:t>4</a:t>
            </a:r>
            <a:endParaRPr lang="ko-KR" altLang="en-US" b="1" dirty="0">
              <a:solidFill>
                <a:schemeClr val="accent1"/>
              </a:solidFill>
            </a:endParaRPr>
          </a:p>
        </p:txBody>
      </p:sp>
      <p:sp>
        <p:nvSpPr>
          <p:cNvPr id="14" name="TextBox 13">
            <a:extLst>
              <a:ext uri="{FF2B5EF4-FFF2-40B4-BE49-F238E27FC236}">
                <a16:creationId xmlns:a16="http://schemas.microsoft.com/office/drawing/2014/main" id="{0778EC35-D23E-42F7-8451-63DA24B12642}"/>
              </a:ext>
            </a:extLst>
          </p:cNvPr>
          <p:cNvSpPr txBox="1"/>
          <p:nvPr/>
        </p:nvSpPr>
        <p:spPr>
          <a:xfrm>
            <a:off x="585047" y="2995940"/>
            <a:ext cx="367408" cy="523220"/>
          </a:xfrm>
          <a:prstGeom prst="rect">
            <a:avLst/>
          </a:prstGeom>
          <a:noFill/>
        </p:spPr>
        <p:txBody>
          <a:bodyPr wrap="none" rtlCol="0">
            <a:spAutoFit/>
          </a:bodyPr>
          <a:lstStyle/>
          <a:p>
            <a:r>
              <a:rPr lang="en-US" altLang="ko-KR" sz="2800" b="1" dirty="0">
                <a:solidFill>
                  <a:schemeClr val="accent2">
                    <a:lumMod val="60000"/>
                    <a:lumOff val="40000"/>
                  </a:schemeClr>
                </a:solidFill>
              </a:rPr>
              <a:t>5</a:t>
            </a:r>
            <a:endParaRPr lang="ko-KR" altLang="en-US" sz="2800" b="1" dirty="0">
              <a:solidFill>
                <a:schemeClr val="accent2">
                  <a:lumMod val="60000"/>
                  <a:lumOff val="40000"/>
                </a:schemeClr>
              </a:solidFill>
            </a:endParaRPr>
          </a:p>
        </p:txBody>
      </p:sp>
      <p:sp>
        <p:nvSpPr>
          <p:cNvPr id="19" name="슬라이드 번호 개체 틀 14">
            <a:extLst>
              <a:ext uri="{FF2B5EF4-FFF2-40B4-BE49-F238E27FC236}">
                <a16:creationId xmlns:a16="http://schemas.microsoft.com/office/drawing/2014/main" id="{D28336A9-675E-45C0-8BFC-D22970464707}"/>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332285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292D93E4-B7ED-400A-9E19-F0E8C62E834A}"/>
              </a:ext>
            </a:extLst>
          </p:cNvPr>
          <p:cNvSpPr txBox="1">
            <a:spLocks/>
          </p:cNvSpPr>
          <p:nvPr/>
        </p:nvSpPr>
        <p:spPr>
          <a:xfrm>
            <a:off x="184526" y="361012"/>
            <a:ext cx="12007474" cy="664760"/>
          </a:xfrm>
          <a:prstGeom prst="rect">
            <a:avLst/>
          </a:prstGeom>
        </p:spPr>
        <p:txBody>
          <a:bodyPr>
            <a:normAutofit fontScale="77500" lnSpcReduction="20000"/>
          </a:bodyPr>
          <a:lstStyle>
            <a:lvl1pPr algn="l" defTabSz="914400" rtl="0" eaLnBrk="1" latinLnBrk="1" hangingPunct="1">
              <a:lnSpc>
                <a:spcPct val="90000"/>
              </a:lnSpc>
              <a:spcBef>
                <a:spcPct val="0"/>
              </a:spcBef>
              <a:buNone/>
              <a:defRPr sz="4700" i="0" kern="1200" spc="-50" baseline="0">
                <a:solidFill>
                  <a:schemeClr val="tx1">
                    <a:lumMod val="75000"/>
                    <a:lumOff val="25000"/>
                  </a:schemeClr>
                </a:solidFill>
                <a:latin typeface="KoPub돋움체 Medium" panose="02020603020101020101" pitchFamily="18" charset="-127"/>
                <a:ea typeface="KoPub돋움체 Medium" panose="02020603020101020101" pitchFamily="18" charset="-127"/>
                <a:cs typeface="+mj-cs"/>
              </a:defRPr>
            </a:lvl1pPr>
          </a:lstStyle>
          <a:p>
            <a:r>
              <a:rPr lang="en-US" altLang="ko-KR" dirty="0">
                <a:latin typeface="Times New Roman" panose="02020603050405020304" pitchFamily="18" charset="0"/>
                <a:cs typeface="Times New Roman" panose="02020603050405020304" pitchFamily="18" charset="0"/>
              </a:rPr>
              <a:t>Status of Reactor Types Expected to Apply for KOREA Licensing</a:t>
            </a:r>
          </a:p>
        </p:txBody>
      </p:sp>
      <p:graphicFrame>
        <p:nvGraphicFramePr>
          <p:cNvPr id="6" name="Table 5">
            <a:extLst>
              <a:ext uri="{FF2B5EF4-FFF2-40B4-BE49-F238E27FC236}">
                <a16:creationId xmlns:a16="http://schemas.microsoft.com/office/drawing/2014/main" id="{8EF3FD3A-F6A6-47FB-BFC2-EEA3827A81FD}"/>
              </a:ext>
            </a:extLst>
          </p:cNvPr>
          <p:cNvGraphicFramePr>
            <a:graphicFrameLocks noGrp="1"/>
          </p:cNvGraphicFramePr>
          <p:nvPr>
            <p:extLst>
              <p:ext uri="{D42A27DB-BD31-4B8C-83A1-F6EECF244321}">
                <p14:modId xmlns:p14="http://schemas.microsoft.com/office/powerpoint/2010/main" val="673920205"/>
              </p:ext>
            </p:extLst>
          </p:nvPr>
        </p:nvGraphicFramePr>
        <p:xfrm>
          <a:off x="250625" y="1025772"/>
          <a:ext cx="11690749" cy="5173038"/>
        </p:xfrm>
        <a:graphic>
          <a:graphicData uri="http://schemas.openxmlformats.org/drawingml/2006/table">
            <a:tbl>
              <a:tblPr firstRow="1" firstCol="1" bandRow="1">
                <a:tableStyleId>{5C22544A-7EE6-4342-B048-85BDC9FD1C3A}</a:tableStyleId>
              </a:tblPr>
              <a:tblGrid>
                <a:gridCol w="1384300">
                  <a:extLst>
                    <a:ext uri="{9D8B030D-6E8A-4147-A177-3AD203B41FA5}">
                      <a16:colId xmlns:a16="http://schemas.microsoft.com/office/drawing/2014/main" val="2540083824"/>
                    </a:ext>
                  </a:extLst>
                </a:gridCol>
                <a:gridCol w="3445075">
                  <a:extLst>
                    <a:ext uri="{9D8B030D-6E8A-4147-A177-3AD203B41FA5}">
                      <a16:colId xmlns:a16="http://schemas.microsoft.com/office/drawing/2014/main" val="3542658892"/>
                    </a:ext>
                  </a:extLst>
                </a:gridCol>
                <a:gridCol w="1524000">
                  <a:extLst>
                    <a:ext uri="{9D8B030D-6E8A-4147-A177-3AD203B41FA5}">
                      <a16:colId xmlns:a16="http://schemas.microsoft.com/office/drawing/2014/main" val="1773278372"/>
                    </a:ext>
                  </a:extLst>
                </a:gridCol>
                <a:gridCol w="2041325">
                  <a:extLst>
                    <a:ext uri="{9D8B030D-6E8A-4147-A177-3AD203B41FA5}">
                      <a16:colId xmlns:a16="http://schemas.microsoft.com/office/drawing/2014/main" val="3328586861"/>
                    </a:ext>
                  </a:extLst>
                </a:gridCol>
                <a:gridCol w="3296049">
                  <a:extLst>
                    <a:ext uri="{9D8B030D-6E8A-4147-A177-3AD203B41FA5}">
                      <a16:colId xmlns:a16="http://schemas.microsoft.com/office/drawing/2014/main" val="4162438174"/>
                    </a:ext>
                  </a:extLst>
                </a:gridCol>
              </a:tblGrid>
              <a:tr h="470478">
                <a:tc>
                  <a:txBody>
                    <a:bodyPr/>
                    <a:lstStyle/>
                    <a:p>
                      <a:pPr algn="ctr" latinLnBrk="0">
                        <a:lnSpc>
                          <a:spcPct val="107000"/>
                        </a:lnSpc>
                        <a:spcAft>
                          <a:spcPts val="800"/>
                        </a:spcAft>
                      </a:pPr>
                      <a:r>
                        <a:rPr lang="en-US" sz="2000" kern="0" dirty="0">
                          <a:effectLst/>
                        </a:rPr>
                        <a:t>Category</a:t>
                      </a:r>
                      <a:endParaRPr lang="en-US" sz="40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tc>
                  <a:txBody>
                    <a:bodyPr/>
                    <a:lstStyle/>
                    <a:p>
                      <a:pPr algn="ctr" latinLnBrk="0">
                        <a:lnSpc>
                          <a:spcPct val="107000"/>
                        </a:lnSpc>
                        <a:spcAft>
                          <a:spcPts val="800"/>
                        </a:spcAft>
                      </a:pPr>
                      <a:r>
                        <a:rPr lang="en-US" sz="2000" kern="0">
                          <a:effectLst/>
                        </a:rPr>
                        <a:t>Reactor Type</a:t>
                      </a:r>
                      <a:endParaRPr lang="en-US" sz="40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tc>
                  <a:txBody>
                    <a:bodyPr/>
                    <a:lstStyle/>
                    <a:p>
                      <a:pPr algn="ctr" latinLnBrk="0">
                        <a:lnSpc>
                          <a:spcPct val="107000"/>
                        </a:lnSpc>
                        <a:spcAft>
                          <a:spcPts val="800"/>
                        </a:spcAft>
                      </a:pPr>
                      <a:r>
                        <a:rPr lang="en-US" sz="2000" kern="0">
                          <a:effectLst/>
                        </a:rPr>
                        <a:t>Model Name</a:t>
                      </a:r>
                      <a:endParaRPr lang="en-US" sz="4000" kern="10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tc>
                  <a:txBody>
                    <a:bodyPr/>
                    <a:lstStyle/>
                    <a:p>
                      <a:pPr algn="ctr" latinLnBrk="0">
                        <a:lnSpc>
                          <a:spcPct val="107000"/>
                        </a:lnSpc>
                        <a:spcAft>
                          <a:spcPts val="800"/>
                        </a:spcAft>
                      </a:pPr>
                      <a:r>
                        <a:rPr lang="en-US" sz="2000" kern="0" dirty="0">
                          <a:effectLst/>
                        </a:rPr>
                        <a:t>Developer</a:t>
                      </a:r>
                      <a:endParaRPr lang="en-US" sz="40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tc>
                  <a:txBody>
                    <a:bodyPr/>
                    <a:lstStyle/>
                    <a:p>
                      <a:pPr algn="ctr" latinLnBrk="0">
                        <a:lnSpc>
                          <a:spcPct val="107000"/>
                        </a:lnSpc>
                        <a:spcAft>
                          <a:spcPts val="800"/>
                        </a:spcAft>
                      </a:pPr>
                      <a:r>
                        <a:rPr lang="en-US" sz="2000" kern="0" dirty="0">
                          <a:effectLst/>
                        </a:rPr>
                        <a:t>Purpose</a:t>
                      </a:r>
                      <a:endParaRPr lang="en-US" sz="40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635105874"/>
                  </a:ext>
                </a:extLst>
              </a:tr>
              <a:tr h="322396">
                <a:tc>
                  <a:txBody>
                    <a:bodyPr/>
                    <a:lstStyle/>
                    <a:p>
                      <a:pPr algn="ctr" latinLnBrk="0">
                        <a:lnSpc>
                          <a:spcPct val="107000"/>
                        </a:lnSpc>
                        <a:spcAft>
                          <a:spcPts val="800"/>
                        </a:spcAft>
                      </a:pPr>
                      <a:r>
                        <a:rPr lang="en-US" sz="2000" kern="0" dirty="0">
                          <a:effectLst/>
                        </a:rPr>
                        <a:t>Light Water Reactor</a:t>
                      </a:r>
                      <a:endParaRPr lang="en-US" sz="40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tc>
                  <a:txBody>
                    <a:bodyPr/>
                    <a:lstStyle/>
                    <a:p>
                      <a:pPr algn="l" latinLnBrk="0">
                        <a:lnSpc>
                          <a:spcPct val="107000"/>
                        </a:lnSpc>
                        <a:spcAft>
                          <a:spcPts val="800"/>
                        </a:spcAft>
                      </a:pPr>
                      <a:r>
                        <a:rPr lang="en-US" sz="2000" u="sng" kern="0" dirty="0">
                          <a:solidFill>
                            <a:schemeClr val="tx1"/>
                          </a:solidFill>
                          <a:effectLst/>
                          <a:hlinkClick r:id="rId3" action="ppaction://hlinkfile">
                            <a:extLst>
                              <a:ext uri="{A12FA001-AC4F-418D-AE19-62706E023703}">
                                <ahyp:hlinkClr xmlns:ahyp="http://schemas.microsoft.com/office/drawing/2018/hyperlinkcolor" val="tx"/>
                              </a:ext>
                            </a:extLst>
                          </a:hlinkClick>
                        </a:rPr>
                        <a:t>Light Water Small Modular Reactor</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err="1">
                          <a:solidFill>
                            <a:schemeClr val="tx1"/>
                          </a:solidFill>
                          <a:effectLst/>
                        </a:rPr>
                        <a:t>i</a:t>
                      </a:r>
                      <a:r>
                        <a:rPr lang="en-US" sz="2000" kern="0" dirty="0">
                          <a:solidFill>
                            <a:schemeClr val="tx1"/>
                          </a:solidFill>
                          <a:effectLst/>
                        </a:rPr>
                        <a:t>‑SMR</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err="1">
                          <a:solidFill>
                            <a:schemeClr val="tx1"/>
                          </a:solidFill>
                          <a:effectLst/>
                        </a:rPr>
                        <a:t>i</a:t>
                      </a:r>
                      <a:r>
                        <a:rPr lang="en-US" sz="2000" kern="0" dirty="0">
                          <a:solidFill>
                            <a:schemeClr val="tx1"/>
                          </a:solidFill>
                          <a:effectLst/>
                        </a:rPr>
                        <a:t>‑SMR Project Group</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Power generation (multi‑purpose)</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3122036314"/>
                  </a:ext>
                </a:extLst>
              </a:tr>
              <a:tr h="155124">
                <a:tc rowSpan="7">
                  <a:txBody>
                    <a:bodyPr/>
                    <a:lstStyle/>
                    <a:p>
                      <a:pPr algn="ctr" latinLnBrk="0">
                        <a:lnSpc>
                          <a:spcPct val="107000"/>
                        </a:lnSpc>
                        <a:spcAft>
                          <a:spcPts val="800"/>
                        </a:spcAft>
                      </a:pPr>
                      <a:r>
                        <a:rPr lang="en-US" sz="2000" kern="0" dirty="0">
                          <a:effectLst/>
                        </a:rPr>
                        <a:t>Non-Light Water Reactors</a:t>
                      </a:r>
                      <a:endParaRPr lang="en-US" sz="4000" kern="100" dirty="0">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nchor="ctr"/>
                </a:tc>
                <a:tc>
                  <a:txBody>
                    <a:bodyPr/>
                    <a:lstStyle/>
                    <a:p>
                      <a:pPr algn="l" latinLnBrk="0">
                        <a:lnSpc>
                          <a:spcPct val="107000"/>
                        </a:lnSpc>
                        <a:spcAft>
                          <a:spcPts val="800"/>
                        </a:spcAft>
                      </a:pPr>
                      <a:r>
                        <a:rPr lang="en-US" sz="2000" u="sng" kern="0" dirty="0">
                          <a:solidFill>
                            <a:schemeClr val="tx1"/>
                          </a:solidFill>
                          <a:effectLst/>
                          <a:hlinkClick r:id="rId4" action="ppaction://hlinkfile">
                            <a:extLst>
                              <a:ext uri="{A12FA001-AC4F-418D-AE19-62706E023703}">
                                <ahyp:hlinkClr xmlns:ahyp="http://schemas.microsoft.com/office/drawing/2018/hyperlinkcolor" val="tx"/>
                              </a:ext>
                            </a:extLst>
                          </a:hlinkClick>
                        </a:rPr>
                        <a:t>Molten Salt Reactor</a:t>
                      </a:r>
                      <a:r>
                        <a:rPr lang="en-US" sz="2000" kern="0" dirty="0">
                          <a:solidFill>
                            <a:schemeClr val="tx1"/>
                          </a:solidFill>
                          <a:effectLst/>
                        </a:rPr>
                        <a:t> (MSR)</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MARINA</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KAERI</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Ship propulsion</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3037862606"/>
                  </a:ext>
                </a:extLst>
              </a:tr>
              <a:tr h="322396">
                <a:tc vMerge="1">
                  <a:txBody>
                    <a:bodyPr/>
                    <a:lstStyle/>
                    <a:p>
                      <a:endParaRPr lang="en-US"/>
                    </a:p>
                  </a:txBody>
                  <a:tcPr/>
                </a:tc>
                <a:tc>
                  <a:txBody>
                    <a:bodyPr/>
                    <a:lstStyle/>
                    <a:p>
                      <a:pPr algn="l" latinLnBrk="0">
                        <a:lnSpc>
                          <a:spcPct val="107000"/>
                        </a:lnSpc>
                        <a:spcAft>
                          <a:spcPts val="800"/>
                        </a:spcAft>
                      </a:pPr>
                      <a:r>
                        <a:rPr lang="en-US" sz="2000" u="sng" kern="0" dirty="0">
                          <a:solidFill>
                            <a:schemeClr val="tx1"/>
                          </a:solidFill>
                          <a:effectLst/>
                          <a:hlinkClick r:id="rId5" action="ppaction://hlinkfile">
                            <a:extLst>
                              <a:ext uri="{A12FA001-AC4F-418D-AE19-62706E023703}">
                                <ahyp:hlinkClr xmlns:ahyp="http://schemas.microsoft.com/office/drawing/2018/hyperlinkcolor" val="tx"/>
                              </a:ext>
                            </a:extLst>
                          </a:hlinkClick>
                        </a:rPr>
                        <a:t>High Temperature Gas‑cooled Reactor</a:t>
                      </a:r>
                      <a:r>
                        <a:rPr lang="en-US" sz="2000" kern="0" dirty="0">
                          <a:solidFill>
                            <a:schemeClr val="tx1"/>
                          </a:solidFill>
                          <a:effectLst/>
                        </a:rPr>
                        <a:t> (HTGR)</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HECTAR</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KAERI</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Heat supply</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1004783660"/>
                  </a:ext>
                </a:extLst>
              </a:tr>
              <a:tr h="322396">
                <a:tc vMerge="1">
                  <a:txBody>
                    <a:bodyPr/>
                    <a:lstStyle/>
                    <a:p>
                      <a:endParaRPr lang="en-US"/>
                    </a:p>
                  </a:txBody>
                  <a:tcPr/>
                </a:tc>
                <a:tc>
                  <a:txBody>
                    <a:bodyPr/>
                    <a:lstStyle/>
                    <a:p>
                      <a:pPr algn="l" latinLnBrk="0">
                        <a:lnSpc>
                          <a:spcPct val="107000"/>
                        </a:lnSpc>
                        <a:spcAft>
                          <a:spcPts val="800"/>
                        </a:spcAft>
                      </a:pPr>
                      <a:r>
                        <a:rPr lang="en-US" sz="2000" u="sng" kern="0">
                          <a:solidFill>
                            <a:schemeClr val="tx1"/>
                          </a:solidFill>
                          <a:effectLst/>
                          <a:hlinkClick r:id="rId6" action="ppaction://hlinkfile">
                            <a:extLst>
                              <a:ext uri="{A12FA001-AC4F-418D-AE19-62706E023703}">
                                <ahyp:hlinkClr xmlns:ahyp="http://schemas.microsoft.com/office/drawing/2018/hyperlinkcolor" val="tx"/>
                              </a:ext>
                            </a:extLst>
                          </a:hlinkClick>
                        </a:rPr>
                        <a:t>Sodium‑cooled Fast Reactor</a:t>
                      </a:r>
                      <a:r>
                        <a:rPr lang="en-US" sz="2000" kern="0">
                          <a:solidFill>
                            <a:schemeClr val="tx1"/>
                          </a:solidFill>
                          <a:effectLst/>
                        </a:rPr>
                        <a:t> (SFR)</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H‑SFR (tentative)</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KAERI</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Power generation</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3080479149"/>
                  </a:ext>
                </a:extLst>
              </a:tr>
              <a:tr h="322396">
                <a:tc vMerge="1">
                  <a:txBody>
                    <a:bodyPr/>
                    <a:lstStyle/>
                    <a:p>
                      <a:endParaRPr lang="en-US"/>
                    </a:p>
                  </a:txBody>
                  <a:tcPr/>
                </a:tc>
                <a:tc>
                  <a:txBody>
                    <a:bodyPr/>
                    <a:lstStyle/>
                    <a:p>
                      <a:pPr algn="l" latinLnBrk="0">
                        <a:lnSpc>
                          <a:spcPct val="107000"/>
                        </a:lnSpc>
                        <a:spcAft>
                          <a:spcPts val="800"/>
                        </a:spcAft>
                      </a:pPr>
                      <a:r>
                        <a:rPr lang="en-US" sz="2000" u="sng" kern="0">
                          <a:solidFill>
                            <a:schemeClr val="tx1"/>
                          </a:solidFill>
                          <a:effectLst/>
                          <a:hlinkClick r:id="rId7" action="ppaction://hlinkfile">
                            <a:extLst>
                              <a:ext uri="{A12FA001-AC4F-418D-AE19-62706E023703}">
                                <ahyp:hlinkClr xmlns:ahyp="http://schemas.microsoft.com/office/drawing/2018/hyperlinkcolor" val="tx"/>
                              </a:ext>
                            </a:extLst>
                          </a:hlinkClick>
                        </a:rPr>
                        <a:t>Heat Pipe Reactor</a:t>
                      </a:r>
                      <a:r>
                        <a:rPr lang="en-US" sz="2000" kern="0">
                          <a:solidFill>
                            <a:schemeClr val="tx1"/>
                          </a:solidFill>
                          <a:effectLst/>
                        </a:rPr>
                        <a:t> (HPR), MMR</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err="1">
                          <a:solidFill>
                            <a:schemeClr val="tx1"/>
                          </a:solidFill>
                          <a:effectLst/>
                        </a:rPr>
                        <a:t>NuSpace</a:t>
                      </a:r>
                      <a:r>
                        <a:rPr lang="en-US" sz="2000" kern="0" dirty="0">
                          <a:solidFill>
                            <a:schemeClr val="tx1"/>
                          </a:solidFill>
                          <a:effectLst/>
                        </a:rPr>
                        <a:t> Power</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KAERI</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Power generation (extreme environments)</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3177067843"/>
                  </a:ext>
                </a:extLst>
              </a:tr>
              <a:tr h="322396">
                <a:tc vMerge="1">
                  <a:txBody>
                    <a:bodyPr/>
                    <a:lstStyle/>
                    <a:p>
                      <a:endParaRPr lang="en-US"/>
                    </a:p>
                  </a:txBody>
                  <a:tcPr/>
                </a:tc>
                <a:tc>
                  <a:txBody>
                    <a:bodyPr/>
                    <a:lstStyle/>
                    <a:p>
                      <a:pPr algn="l" latinLnBrk="0">
                        <a:lnSpc>
                          <a:spcPct val="107000"/>
                        </a:lnSpc>
                        <a:spcAft>
                          <a:spcPts val="800"/>
                        </a:spcAft>
                      </a:pPr>
                      <a:r>
                        <a:rPr lang="en-US" sz="2000" u="sng" kern="0">
                          <a:solidFill>
                            <a:schemeClr val="tx1"/>
                          </a:solidFill>
                          <a:effectLst/>
                          <a:hlinkClick r:id="rId5" action="ppaction://hlinkfile">
                            <a:extLst>
                              <a:ext uri="{A12FA001-AC4F-418D-AE19-62706E023703}">
                                <ahyp:hlinkClr xmlns:ahyp="http://schemas.microsoft.com/office/drawing/2018/hyperlinkcolor" val="tx"/>
                              </a:ext>
                            </a:extLst>
                          </a:hlinkClick>
                        </a:rPr>
                        <a:t>High Temperature Gas‑cooled Reactor</a:t>
                      </a:r>
                      <a:r>
                        <a:rPr lang="en-US" sz="2000" kern="0">
                          <a:solidFill>
                            <a:schemeClr val="tx1"/>
                          </a:solidFill>
                          <a:effectLst/>
                        </a:rPr>
                        <a:t> (HTGR),</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BeSMART</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Biz</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Power generation</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3958218959"/>
                  </a:ext>
                </a:extLst>
              </a:tr>
              <a:tr h="322396">
                <a:tc vMerge="1">
                  <a:txBody>
                    <a:bodyPr/>
                    <a:lstStyle/>
                    <a:p>
                      <a:endParaRPr lang="en-US"/>
                    </a:p>
                  </a:txBody>
                  <a:tcPr/>
                </a:tc>
                <a:tc>
                  <a:txBody>
                    <a:bodyPr/>
                    <a:lstStyle/>
                    <a:p>
                      <a:pPr algn="l" latinLnBrk="0">
                        <a:lnSpc>
                          <a:spcPct val="107000"/>
                        </a:lnSpc>
                        <a:spcAft>
                          <a:spcPts val="800"/>
                        </a:spcAft>
                      </a:pPr>
                      <a:r>
                        <a:rPr lang="en-US" sz="2000" u="sng" kern="0">
                          <a:solidFill>
                            <a:schemeClr val="tx1"/>
                          </a:solidFill>
                          <a:effectLst/>
                          <a:hlinkClick r:id="rId6" action="ppaction://hlinkfile">
                            <a:extLst>
                              <a:ext uri="{A12FA001-AC4F-418D-AE19-62706E023703}">
                                <ahyp:hlinkClr xmlns:ahyp="http://schemas.microsoft.com/office/drawing/2018/hyperlinkcolor" val="tx"/>
                              </a:ext>
                            </a:extLst>
                          </a:hlinkClick>
                        </a:rPr>
                        <a:t>Sodium‑cooled Fast Reactor</a:t>
                      </a:r>
                      <a:r>
                        <a:rPr lang="en-US" sz="2000" kern="0">
                          <a:solidFill>
                            <a:schemeClr val="tx1"/>
                          </a:solidFill>
                          <a:effectLst/>
                        </a:rPr>
                        <a:t> (SFR)</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Natrium</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TerraPower (USA)</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Power generation</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2981385023"/>
                  </a:ext>
                </a:extLst>
              </a:tr>
              <a:tr h="489668">
                <a:tc vMerge="1">
                  <a:txBody>
                    <a:bodyPr/>
                    <a:lstStyle/>
                    <a:p>
                      <a:endParaRPr lang="en-US"/>
                    </a:p>
                  </a:txBody>
                  <a:tcPr/>
                </a:tc>
                <a:tc>
                  <a:txBody>
                    <a:bodyPr/>
                    <a:lstStyle/>
                    <a:p>
                      <a:pPr algn="l" latinLnBrk="0">
                        <a:lnSpc>
                          <a:spcPct val="107000"/>
                        </a:lnSpc>
                        <a:spcAft>
                          <a:spcPts val="800"/>
                        </a:spcAft>
                      </a:pPr>
                      <a:r>
                        <a:rPr lang="en-US" sz="2000" u="sng" kern="0">
                          <a:solidFill>
                            <a:schemeClr val="tx1"/>
                          </a:solidFill>
                          <a:effectLst/>
                          <a:hlinkClick r:id="rId4" action="ppaction://hlinkfile">
                            <a:extLst>
                              <a:ext uri="{A12FA001-AC4F-418D-AE19-62706E023703}">
                                <ahyp:hlinkClr xmlns:ahyp="http://schemas.microsoft.com/office/drawing/2018/hyperlinkcolor" val="tx"/>
                              </a:ext>
                            </a:extLst>
                          </a:hlinkClick>
                        </a:rPr>
                        <a:t>Molten Salt Reactor</a:t>
                      </a:r>
                      <a:r>
                        <a:rPr lang="en-US" sz="2000" kern="0">
                          <a:solidFill>
                            <a:schemeClr val="tx1"/>
                          </a:solidFill>
                          <a:effectLst/>
                        </a:rPr>
                        <a:t> (MSR)</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Sea MSR‑100</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a:solidFill>
                            <a:schemeClr val="tx1"/>
                          </a:solidFill>
                          <a:effectLst/>
                        </a:rPr>
                        <a:t>Saltforce Energy (Denmark)</a:t>
                      </a:r>
                      <a:endParaRPr lang="en-US" sz="4000" kern="10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tc>
                  <a:txBody>
                    <a:bodyPr/>
                    <a:lstStyle/>
                    <a:p>
                      <a:pPr algn="l" latinLnBrk="0">
                        <a:lnSpc>
                          <a:spcPct val="107000"/>
                        </a:lnSpc>
                        <a:spcAft>
                          <a:spcPts val="800"/>
                        </a:spcAft>
                      </a:pPr>
                      <a:r>
                        <a:rPr lang="en-US" sz="2000" kern="0" dirty="0">
                          <a:solidFill>
                            <a:schemeClr val="tx1"/>
                          </a:solidFill>
                          <a:effectLst/>
                        </a:rPr>
                        <a:t>Power generation (marine floating type)</a:t>
                      </a:r>
                      <a:endParaRPr lang="en-US" sz="4000" kern="100" dirty="0">
                        <a:solidFill>
                          <a:schemeClr val="tx1"/>
                        </a:solidFill>
                        <a:effectLst/>
                        <a:latin typeface="맑은 고딕" panose="020B0503020000020004" pitchFamily="50" charset="-127"/>
                        <a:ea typeface="맑은 고딕" panose="020B0503020000020004" pitchFamily="50" charset="-127"/>
                        <a:cs typeface="Arial" panose="020B0604020202020204" pitchFamily="34" charset="0"/>
                      </a:endParaRPr>
                    </a:p>
                  </a:txBody>
                  <a:tcPr marL="68580" marR="68580" marT="0" marB="0"/>
                </a:tc>
                <a:extLst>
                  <a:ext uri="{0D108BD9-81ED-4DB2-BD59-A6C34878D82A}">
                    <a16:rowId xmlns:a16="http://schemas.microsoft.com/office/drawing/2014/main" val="3593442607"/>
                  </a:ext>
                </a:extLst>
              </a:tr>
            </a:tbl>
          </a:graphicData>
        </a:graphic>
      </p:graphicFrame>
      <p:sp>
        <p:nvSpPr>
          <p:cNvPr id="8" name="TextBox 7">
            <a:extLst>
              <a:ext uri="{FF2B5EF4-FFF2-40B4-BE49-F238E27FC236}">
                <a16:creationId xmlns:a16="http://schemas.microsoft.com/office/drawing/2014/main" id="{AA211041-6F07-42A5-9836-715C3FC31259}"/>
              </a:ext>
            </a:extLst>
          </p:cNvPr>
          <p:cNvSpPr txBox="1"/>
          <p:nvPr/>
        </p:nvSpPr>
        <p:spPr>
          <a:xfrm>
            <a:off x="0" y="6448327"/>
            <a:ext cx="10901363" cy="307777"/>
          </a:xfrm>
          <a:prstGeom prst="rect">
            <a:avLst/>
          </a:prstGeom>
          <a:noFill/>
        </p:spPr>
        <p:txBody>
          <a:bodyPr wrap="square">
            <a:spAutoFit/>
          </a:bodyPr>
          <a:lstStyle/>
          <a:p>
            <a:pPr marL="685800" indent="-685800"/>
            <a:r>
              <a:rPr lang="en-US" altLang="ko-KR" sz="1400" dirty="0">
                <a:solidFill>
                  <a:schemeClr val="bg1"/>
                </a:solidFill>
              </a:rPr>
              <a:t>Source: Korea NSSC. (2026). Roadmap for Establishing a Regulatory Framework for Small Modular Reactors (SMRs) (Draft)</a:t>
            </a:r>
            <a:endParaRPr lang="ko-KR" altLang="en-US" sz="1400" dirty="0">
              <a:solidFill>
                <a:schemeClr val="bg1"/>
              </a:solidFill>
            </a:endParaRPr>
          </a:p>
        </p:txBody>
      </p:sp>
      <p:sp>
        <p:nvSpPr>
          <p:cNvPr id="9" name="슬라이드 번호 개체 틀 14">
            <a:extLst>
              <a:ext uri="{FF2B5EF4-FFF2-40B4-BE49-F238E27FC236}">
                <a16:creationId xmlns:a16="http://schemas.microsoft.com/office/drawing/2014/main" id="{0CC355D6-3C93-4601-9698-C2C6619DFFB8}"/>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6</a:t>
            </a:fld>
            <a:endParaRPr lang="en-US" dirty="0">
              <a:solidFill>
                <a:schemeClr val="bg1"/>
              </a:solidFill>
            </a:endParaRPr>
          </a:p>
        </p:txBody>
      </p:sp>
      <p:sp>
        <p:nvSpPr>
          <p:cNvPr id="10" name="Rectangle: Rounded Corners 9">
            <a:extLst>
              <a:ext uri="{FF2B5EF4-FFF2-40B4-BE49-F238E27FC236}">
                <a16:creationId xmlns:a16="http://schemas.microsoft.com/office/drawing/2014/main" id="{BA269BC3-70E4-40AC-AE1F-48D54A992E6D}"/>
              </a:ext>
            </a:extLst>
          </p:cNvPr>
          <p:cNvSpPr/>
          <p:nvPr/>
        </p:nvSpPr>
        <p:spPr>
          <a:xfrm>
            <a:off x="3219449" y="1809750"/>
            <a:ext cx="1481137" cy="2874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Under review</a:t>
            </a:r>
          </a:p>
        </p:txBody>
      </p:sp>
    </p:spTree>
    <p:extLst>
      <p:ext uri="{BB962C8B-B14F-4D97-AF65-F5344CB8AC3E}">
        <p14:creationId xmlns:p14="http://schemas.microsoft.com/office/powerpoint/2010/main" val="322494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3B6B0-6613-4870-8833-459894680FCB}"/>
              </a:ext>
            </a:extLst>
          </p:cNvPr>
          <p:cNvSpPr>
            <a:spLocks noGrp="1"/>
          </p:cNvSpPr>
          <p:nvPr>
            <p:ph type="body" sz="quarter" idx="4294967295"/>
          </p:nvPr>
        </p:nvSpPr>
        <p:spPr>
          <a:xfrm>
            <a:off x="246497" y="469998"/>
            <a:ext cx="8420320" cy="664760"/>
          </a:xfrm>
        </p:spPr>
        <p:txBody>
          <a:bodyPr>
            <a:normAutofit fontScale="92500" lnSpcReduction="20000"/>
          </a:bodyPr>
          <a:lstStyle/>
          <a:p>
            <a:r>
              <a:rPr lang="en-US" altLang="ko-KR" sz="4400" dirty="0">
                <a:latin typeface="Times New Roman" panose="02020603050405020304" pitchFamily="18" charset="0"/>
                <a:cs typeface="Times New Roman" panose="02020603050405020304" pitchFamily="18" charset="0"/>
              </a:rPr>
              <a:t>Study Necessity and Objectives</a:t>
            </a:r>
          </a:p>
        </p:txBody>
      </p:sp>
      <p:sp>
        <p:nvSpPr>
          <p:cNvPr id="21" name="TextBox 20">
            <a:extLst>
              <a:ext uri="{FF2B5EF4-FFF2-40B4-BE49-F238E27FC236}">
                <a16:creationId xmlns:a16="http://schemas.microsoft.com/office/drawing/2014/main" id="{101A6889-643E-4496-A87C-6687CD28A69B}"/>
              </a:ext>
            </a:extLst>
          </p:cNvPr>
          <p:cNvSpPr txBox="1"/>
          <p:nvPr/>
        </p:nvSpPr>
        <p:spPr>
          <a:xfrm>
            <a:off x="422737" y="1387861"/>
            <a:ext cx="4131334" cy="477054"/>
          </a:xfrm>
          <a:prstGeom prst="rect">
            <a:avLst/>
          </a:prstGeom>
          <a:noFill/>
        </p:spPr>
        <p:txBody>
          <a:bodyPr wrap="square">
            <a:spAutoFit/>
          </a:bodyPr>
          <a:lstStyle/>
          <a:p>
            <a:pPr marL="285750" indent="-285750">
              <a:buClr>
                <a:srgbClr val="FF944B"/>
              </a:buClr>
              <a:buSzPct val="90000"/>
              <a:buFont typeface="KoPub돋움체 Light" panose="02020603020101020101" pitchFamily="18" charset="-127"/>
              <a:buChar char="□"/>
            </a:pPr>
            <a:r>
              <a:rPr lang="en-US" altLang="ko-KR" sz="2500" b="1" dirty="0">
                <a:solidFill>
                  <a:prstClr val="black"/>
                </a:solidFill>
                <a:latin typeface="Times New Roman" panose="02020603050405020304" pitchFamily="18" charset="0"/>
                <a:cs typeface="Times New Roman" panose="02020603050405020304" pitchFamily="18" charset="0"/>
              </a:rPr>
              <a:t>Necessity</a:t>
            </a:r>
            <a:endParaRPr lang="en-US" altLang="ko-KR" sz="2500" b="1" dirty="0">
              <a:solidFill>
                <a:prstClr val="black"/>
              </a:solidFill>
              <a:latin typeface="Times New Roman" panose="02020603050405020304" pitchFamily="18" charset="0"/>
              <a:ea typeface="KoPub돋움체 Bold" panose="02020603020101020101" pitchFamily="18" charset="-127"/>
              <a:cs typeface="Times New Roman" panose="02020603050405020304" pitchFamily="18" charset="0"/>
            </a:endParaRPr>
          </a:p>
        </p:txBody>
      </p:sp>
      <p:sp>
        <p:nvSpPr>
          <p:cNvPr id="22" name="TextBox 21">
            <a:extLst>
              <a:ext uri="{FF2B5EF4-FFF2-40B4-BE49-F238E27FC236}">
                <a16:creationId xmlns:a16="http://schemas.microsoft.com/office/drawing/2014/main" id="{C5D37DC7-C244-4A5A-A251-9D10B9473A0D}"/>
              </a:ext>
            </a:extLst>
          </p:cNvPr>
          <p:cNvSpPr txBox="1"/>
          <p:nvPr/>
        </p:nvSpPr>
        <p:spPr>
          <a:xfrm>
            <a:off x="704848" y="1849526"/>
            <a:ext cx="11283487" cy="1908215"/>
          </a:xfrm>
          <a:prstGeom prst="rect">
            <a:avLst/>
          </a:prstGeom>
          <a:noFill/>
        </p:spPr>
        <p:txBody>
          <a:bodyPr wrap="square">
            <a:spAutoFit/>
          </a:bodyPr>
          <a:lstStyle/>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cs typeface="Times New Roman" panose="02020603050405020304" pitchFamily="18" charset="0"/>
              </a:rPr>
              <a:t>Given the introduction or planned deployment of advanced reactors, including SMRs and ONTs, </a:t>
            </a:r>
            <a:r>
              <a:rPr lang="en-US" altLang="ko-KR" sz="2500" b="1" dirty="0">
                <a:solidFill>
                  <a:prstClr val="black"/>
                </a:solidFill>
                <a:latin typeface="Times New Roman" panose="02020603050405020304" pitchFamily="18" charset="0"/>
                <a:cs typeface="Times New Roman" panose="02020603050405020304" pitchFamily="18" charset="0"/>
              </a:rPr>
              <a:t>the regulatory authority</a:t>
            </a:r>
            <a:r>
              <a:rPr lang="en-US" altLang="ko-KR" sz="2500" dirty="0">
                <a:solidFill>
                  <a:prstClr val="black"/>
                </a:solidFill>
                <a:latin typeface="Times New Roman" panose="02020603050405020304" pitchFamily="18" charset="0"/>
                <a:cs typeface="Times New Roman" panose="02020603050405020304" pitchFamily="18" charset="0"/>
              </a:rPr>
              <a:t> needs to </a:t>
            </a:r>
            <a:r>
              <a:rPr lang="en-US" altLang="ko-KR" sz="2500" b="1" dirty="0">
                <a:solidFill>
                  <a:prstClr val="black"/>
                </a:solidFill>
                <a:latin typeface="Times New Roman" panose="02020603050405020304" pitchFamily="18" charset="0"/>
                <a:cs typeface="Times New Roman" panose="02020603050405020304" pitchFamily="18" charset="0"/>
              </a:rPr>
              <a:t>review the current nuclear power EP</a:t>
            </a:r>
            <a:r>
              <a:rPr lang="en-US" altLang="ko-KR" sz="2500" dirty="0">
                <a:solidFill>
                  <a:prstClr val="black"/>
                </a:solidFill>
                <a:latin typeface="Times New Roman" panose="02020603050405020304" pitchFamily="18" charset="0"/>
                <a:cs typeface="Times New Roman" panose="02020603050405020304" pitchFamily="18" charset="0"/>
              </a:rPr>
              <a:t> </a:t>
            </a:r>
            <a:r>
              <a:rPr lang="en-US" altLang="ko-KR" sz="2500" b="1" dirty="0">
                <a:solidFill>
                  <a:prstClr val="black"/>
                </a:solidFill>
                <a:latin typeface="Times New Roman" panose="02020603050405020304" pitchFamily="18" charset="0"/>
                <a:cs typeface="Times New Roman" panose="02020603050405020304" pitchFamily="18" charset="0"/>
              </a:rPr>
              <a:t>regulatory framework </a:t>
            </a:r>
            <a:r>
              <a:rPr lang="en-US" altLang="ko-KR" sz="2500" dirty="0">
                <a:solidFill>
                  <a:prstClr val="black"/>
                </a:solidFill>
                <a:latin typeface="Times New Roman" panose="02020603050405020304" pitchFamily="18" charset="0"/>
                <a:cs typeface="Times New Roman" panose="02020603050405020304" pitchFamily="18" charset="0"/>
              </a:rPr>
              <a:t>and </a:t>
            </a:r>
            <a:r>
              <a:rPr lang="en-US" altLang="ko-KR" sz="2500" b="1" dirty="0">
                <a:solidFill>
                  <a:prstClr val="black"/>
                </a:solidFill>
                <a:latin typeface="Times New Roman" panose="02020603050405020304" pitchFamily="18" charset="0"/>
                <a:cs typeface="Times New Roman" panose="02020603050405020304" pitchFamily="18" charset="0"/>
              </a:rPr>
              <a:t>assess the necessity and direction for its revision.</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 </a:t>
            </a:r>
          </a:p>
        </p:txBody>
      </p:sp>
      <p:sp>
        <p:nvSpPr>
          <p:cNvPr id="23" name="TextBox 22">
            <a:extLst>
              <a:ext uri="{FF2B5EF4-FFF2-40B4-BE49-F238E27FC236}">
                <a16:creationId xmlns:a16="http://schemas.microsoft.com/office/drawing/2014/main" id="{6C929456-2A46-4AA6-846E-B297F2D5A74E}"/>
              </a:ext>
            </a:extLst>
          </p:cNvPr>
          <p:cNvSpPr txBox="1"/>
          <p:nvPr/>
        </p:nvSpPr>
        <p:spPr>
          <a:xfrm>
            <a:off x="422737" y="3798518"/>
            <a:ext cx="4131334" cy="477054"/>
          </a:xfrm>
          <a:prstGeom prst="rect">
            <a:avLst/>
          </a:prstGeom>
          <a:noFill/>
        </p:spPr>
        <p:txBody>
          <a:bodyPr wrap="square">
            <a:spAutoFit/>
          </a:bodyPr>
          <a:lstStyle/>
          <a:p>
            <a:pPr marL="285750" indent="-285750">
              <a:buClr>
                <a:srgbClr val="FF944B"/>
              </a:buClr>
              <a:buSzPct val="90000"/>
              <a:buFont typeface="KoPub돋움체 Light" panose="02020603020101020101" pitchFamily="18" charset="-127"/>
              <a:buChar char="□"/>
            </a:pPr>
            <a:r>
              <a:rPr lang="en-US" altLang="ko-KR" sz="2500" b="1" dirty="0">
                <a:solidFill>
                  <a:prstClr val="black"/>
                </a:solidFill>
                <a:latin typeface="Times New Roman" panose="02020603050405020304" pitchFamily="18" charset="0"/>
                <a:ea typeface="KoPub돋움체 Bold" panose="02020603020101020101" pitchFamily="18" charset="-127"/>
                <a:cs typeface="Times New Roman" panose="02020603050405020304" pitchFamily="18" charset="0"/>
              </a:rPr>
              <a:t>Objectives</a:t>
            </a:r>
          </a:p>
        </p:txBody>
      </p:sp>
      <p:sp>
        <p:nvSpPr>
          <p:cNvPr id="24" name="TextBox 23">
            <a:extLst>
              <a:ext uri="{FF2B5EF4-FFF2-40B4-BE49-F238E27FC236}">
                <a16:creationId xmlns:a16="http://schemas.microsoft.com/office/drawing/2014/main" id="{D6F3409F-6F30-4E8F-845D-F6115180A492}"/>
              </a:ext>
            </a:extLst>
          </p:cNvPr>
          <p:cNvSpPr txBox="1"/>
          <p:nvPr/>
        </p:nvSpPr>
        <p:spPr>
          <a:xfrm>
            <a:off x="704849" y="4260183"/>
            <a:ext cx="10901364" cy="1437060"/>
          </a:xfrm>
          <a:prstGeom prst="rect">
            <a:avLst/>
          </a:prstGeom>
          <a:noFill/>
        </p:spPr>
        <p:txBody>
          <a:bodyPr wrap="square">
            <a:spAutoFit/>
          </a:bodyPr>
          <a:lstStyle/>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To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review the appropriateness</a:t>
            </a: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 of South Korea’s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current EP regulatory framework </a:t>
            </a: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as applied to SMRs and ONTs.</a:t>
            </a:r>
          </a:p>
          <a:p>
            <a:pPr marL="342900" indent="-342900">
              <a:lnSpc>
                <a:spcPct val="120000"/>
              </a:lnSpc>
              <a:buClr>
                <a:srgbClr val="FF944B"/>
              </a:buClr>
              <a:buSzPct val="60000"/>
              <a:buFont typeface="맑은 고딕" panose="020B0503020000020004" pitchFamily="50" charset="-127"/>
              <a:buChar char="■"/>
            </a:pP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To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examine</a:t>
            </a: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 the </a:t>
            </a:r>
            <a:r>
              <a:rPr lang="en-US" altLang="ko-KR" sz="2500" b="1"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Considerations </a:t>
            </a:r>
            <a:r>
              <a:rPr lang="en-US" altLang="ko-KR" sz="2500" dirty="0">
                <a:solidFill>
                  <a:prstClr val="black"/>
                </a:solidFill>
                <a:latin typeface="Times New Roman" panose="02020603050405020304" pitchFamily="18" charset="0"/>
                <a:ea typeface="KoPub돋움체 Light" panose="02020603020101020101" pitchFamily="18" charset="-127"/>
                <a:cs typeface="Times New Roman" panose="02020603050405020304" pitchFamily="18" charset="0"/>
              </a:rPr>
              <a:t>for EP frameworks for SMRs in South Korea.</a:t>
            </a:r>
          </a:p>
        </p:txBody>
      </p:sp>
      <p:sp>
        <p:nvSpPr>
          <p:cNvPr id="25" name="슬라이드 번호 개체 틀 3">
            <a:extLst>
              <a:ext uri="{FF2B5EF4-FFF2-40B4-BE49-F238E27FC236}">
                <a16:creationId xmlns:a16="http://schemas.microsoft.com/office/drawing/2014/main" id="{DCCC8D09-F4B4-4011-820A-0F4FD36674B2}"/>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185689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3293-6FA2-FD41-BD3D-42FF66060D02}"/>
            </a:ext>
          </a:extLst>
        </p:cNvPr>
        <p:cNvGrpSpPr/>
        <p:nvPr/>
      </p:nvGrpSpPr>
      <p:grpSpPr>
        <a:xfrm>
          <a:off x="0" y="0"/>
          <a:ext cx="0" cy="0"/>
          <a:chOff x="0" y="0"/>
          <a:chExt cx="0" cy="0"/>
        </a:xfrm>
      </p:grpSpPr>
      <p:sp>
        <p:nvSpPr>
          <p:cNvPr id="7" name="직사각형 6">
            <a:extLst>
              <a:ext uri="{FF2B5EF4-FFF2-40B4-BE49-F238E27FC236}">
                <a16:creationId xmlns:a16="http://schemas.microsoft.com/office/drawing/2014/main" id="{56AFBFEE-BBE1-A945-6FF8-674856BDC8C8}"/>
              </a:ext>
            </a:extLst>
          </p:cNvPr>
          <p:cNvSpPr/>
          <p:nvPr/>
        </p:nvSpPr>
        <p:spPr>
          <a:xfrm>
            <a:off x="0" y="644652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ko-KR" altLang="en-US" dirty="0"/>
          </a:p>
        </p:txBody>
      </p:sp>
      <p:sp>
        <p:nvSpPr>
          <p:cNvPr id="6" name="내용 개체 틀 5">
            <a:extLst>
              <a:ext uri="{FF2B5EF4-FFF2-40B4-BE49-F238E27FC236}">
                <a16:creationId xmlns:a16="http://schemas.microsoft.com/office/drawing/2014/main" id="{6F75BE3A-83F2-4E45-5A18-DEECC8ED7CFF}"/>
              </a:ext>
            </a:extLst>
          </p:cNvPr>
          <p:cNvSpPr>
            <a:spLocks noGrp="1"/>
          </p:cNvSpPr>
          <p:nvPr>
            <p:ph idx="1"/>
          </p:nvPr>
        </p:nvSpPr>
        <p:spPr/>
        <p:txBody>
          <a:bodyPr>
            <a:normAutofit/>
          </a:bodyPr>
          <a:lstStyle/>
          <a:p>
            <a:pPr marL="0" indent="0">
              <a:buNone/>
            </a:pPr>
            <a:r>
              <a:rPr lang="en-US" altLang="ko-KR" sz="5400" dirty="0">
                <a:latin typeface="Times New Roman" panose="02020603050405020304" pitchFamily="18" charset="0"/>
                <a:cs typeface="Times New Roman" panose="02020603050405020304" pitchFamily="18" charset="0"/>
              </a:rPr>
              <a:t>Considerations for EP in South Korea's SMR programs</a:t>
            </a:r>
            <a:endParaRPr lang="ko-KR" altLang="en-US" sz="5400" dirty="0">
              <a:latin typeface="Times New Roman" panose="02020603050405020304" pitchFamily="18" charset="0"/>
              <a:cs typeface="Times New Roman" panose="02020603050405020304" pitchFamily="18" charset="0"/>
            </a:endParaRPr>
          </a:p>
        </p:txBody>
      </p:sp>
      <p:sp>
        <p:nvSpPr>
          <p:cNvPr id="8" name="슬라이드 번호 개체 틀 7">
            <a:extLst>
              <a:ext uri="{FF2B5EF4-FFF2-40B4-BE49-F238E27FC236}">
                <a16:creationId xmlns:a16="http://schemas.microsoft.com/office/drawing/2014/main" id="{6BF38CEA-E81B-CBA5-D78C-92DC34D111A1}"/>
              </a:ext>
            </a:extLst>
          </p:cNvPr>
          <p:cNvSpPr>
            <a:spLocks noGrp="1"/>
          </p:cNvSpPr>
          <p:nvPr>
            <p:ph type="sldNum" sz="quarter" idx="12"/>
          </p:nvPr>
        </p:nvSpPr>
        <p:spPr/>
        <p:txBody>
          <a:bodyPr/>
          <a:lstStyle/>
          <a:p>
            <a:fld id="{3A98EE3D-8CD1-4C3F-BD1C-C98C9596463C}" type="slidenum">
              <a:rPr lang="en-US" smtClean="0"/>
              <a:pPr/>
              <a:t>8</a:t>
            </a:fld>
            <a:endParaRPr lang="en-US" dirty="0"/>
          </a:p>
        </p:txBody>
      </p:sp>
      <p:pic>
        <p:nvPicPr>
          <p:cNvPr id="11" name="Picture 2">
            <a:extLst>
              <a:ext uri="{FF2B5EF4-FFF2-40B4-BE49-F238E27FC236}">
                <a16:creationId xmlns:a16="http://schemas.microsoft.com/office/drawing/2014/main" id="{6A14BF95-0F4C-4215-BA88-E90F44151F54}"/>
              </a:ext>
            </a:extLst>
          </p:cNvPr>
          <p:cNvPicPr>
            <a:picLocks noChangeAspect="1"/>
          </p:cNvPicPr>
          <p:nvPr/>
        </p:nvPicPr>
        <p:blipFill rotWithShape="1">
          <a:blip r:embed="rId3"/>
          <a:srcRect r="47188"/>
          <a:stretch/>
        </p:blipFill>
        <p:spPr>
          <a:xfrm>
            <a:off x="0" y="-8254"/>
            <a:ext cx="5191125" cy="6454774"/>
          </a:xfrm>
          <a:prstGeom prst="rect">
            <a:avLst/>
          </a:prstGeom>
        </p:spPr>
      </p:pic>
    </p:spTree>
    <p:extLst>
      <p:ext uri="{BB962C8B-B14F-4D97-AF65-F5344CB8AC3E}">
        <p14:creationId xmlns:p14="http://schemas.microsoft.com/office/powerpoint/2010/main" val="332948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35E5-445E-46E0-6EDE-B73A361117E4}"/>
            </a:ext>
          </a:extLst>
        </p:cNvPr>
        <p:cNvGrpSpPr/>
        <p:nvPr/>
      </p:nvGrpSpPr>
      <p:grpSpPr>
        <a:xfrm>
          <a:off x="0" y="0"/>
          <a:ext cx="0" cy="0"/>
          <a:chOff x="0" y="0"/>
          <a:chExt cx="0" cy="0"/>
        </a:xfrm>
      </p:grpSpPr>
      <p:sp>
        <p:nvSpPr>
          <p:cNvPr id="17" name="Text Placeholder 2">
            <a:extLst>
              <a:ext uri="{FF2B5EF4-FFF2-40B4-BE49-F238E27FC236}">
                <a16:creationId xmlns:a16="http://schemas.microsoft.com/office/drawing/2014/main" id="{76944335-49CD-4912-AC46-9CF6DA54AD59}"/>
              </a:ext>
            </a:extLst>
          </p:cNvPr>
          <p:cNvSpPr txBox="1">
            <a:spLocks/>
          </p:cNvSpPr>
          <p:nvPr/>
        </p:nvSpPr>
        <p:spPr>
          <a:xfrm>
            <a:off x="246497" y="469998"/>
            <a:ext cx="8420320" cy="664760"/>
          </a:xfrm>
          <a:prstGeom prst="rect">
            <a:avLst/>
          </a:prstGeom>
        </p:spPr>
        <p:txBody>
          <a:bodyPr vert="horz" lIns="0" tIns="45720" rIns="0" bIns="45720" rtlCol="0">
            <a:normAutofit fontScale="92500" lnSpcReduction="20000"/>
          </a:bodyPr>
          <a:lstStyle>
            <a:lvl1pPr marL="91440" indent="-91440" algn="l" defTabSz="914400" rtl="0" eaLnBrk="1" latinLnBrk="1"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1pPr>
            <a:lvl2pPr marL="384048" indent="-182880" algn="l" defTabSz="914400" rtl="0" eaLnBrk="1" latinLnBrk="1"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2pPr>
            <a:lvl3pPr marL="56692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3pPr>
            <a:lvl4pPr marL="74980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4pPr>
            <a:lvl5pPr marL="932688" indent="-182880" algn="l" defTabSz="914400" rtl="0" eaLnBrk="1" latinLnBrk="1"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KoPub돋움체 Medium" panose="02020603020101020101" pitchFamily="18" charset="-127"/>
                <a:ea typeface="KoPub돋움체 Medium" panose="02020603020101020101" pitchFamily="18" charset="-127"/>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ko-KR" sz="4400" dirty="0">
                <a:latin typeface="Times New Roman" panose="02020603050405020304" pitchFamily="18" charset="0"/>
                <a:cs typeface="Times New Roman" panose="02020603050405020304" pitchFamily="18" charset="0"/>
              </a:rPr>
              <a:t>What Should EP Regulation Achieve?</a:t>
            </a:r>
          </a:p>
        </p:txBody>
      </p:sp>
      <p:pic>
        <p:nvPicPr>
          <p:cNvPr id="3" name="Picture 2">
            <a:extLst>
              <a:ext uri="{FF2B5EF4-FFF2-40B4-BE49-F238E27FC236}">
                <a16:creationId xmlns:a16="http://schemas.microsoft.com/office/drawing/2014/main" id="{0C5F1974-50C6-467F-A544-2CFE0BEEE014}"/>
              </a:ext>
            </a:extLst>
          </p:cNvPr>
          <p:cNvPicPr>
            <a:picLocks noChangeAspect="1"/>
          </p:cNvPicPr>
          <p:nvPr/>
        </p:nvPicPr>
        <p:blipFill rotWithShape="1">
          <a:blip r:embed="rId3">
            <a:extLst>
              <a:ext uri="{28A0092B-C50C-407E-A947-70E740481C1C}">
                <a14:useLocalDpi xmlns:a14="http://schemas.microsoft.com/office/drawing/2010/main" val="0"/>
              </a:ext>
            </a:extLst>
          </a:blip>
          <a:srcRect t="20925"/>
          <a:stretch/>
        </p:blipFill>
        <p:spPr>
          <a:xfrm>
            <a:off x="0" y="1188172"/>
            <a:ext cx="12192000" cy="5258666"/>
          </a:xfrm>
          <a:prstGeom prst="rect">
            <a:avLst/>
          </a:prstGeom>
        </p:spPr>
      </p:pic>
      <p:sp>
        <p:nvSpPr>
          <p:cNvPr id="10" name="슬라이드 번호 개체 틀 14">
            <a:extLst>
              <a:ext uri="{FF2B5EF4-FFF2-40B4-BE49-F238E27FC236}">
                <a16:creationId xmlns:a16="http://schemas.microsoft.com/office/drawing/2014/main" id="{645EF14A-00F2-4B86-9E5A-2656864F72A1}"/>
              </a:ext>
            </a:extLst>
          </p:cNvPr>
          <p:cNvSpPr txBox="1">
            <a:spLocks/>
          </p:cNvSpPr>
          <p:nvPr/>
        </p:nvSpPr>
        <p:spPr>
          <a:xfrm>
            <a:off x="10993582" y="6446838"/>
            <a:ext cx="780010" cy="365125"/>
          </a:xfrm>
          <a:prstGeom prst="rect">
            <a:avLst/>
          </a:prstGeom>
        </p:spPr>
        <p:txBody>
          <a:bodyPr/>
          <a:ls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501262656"/>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890_TF56160789" id="{11A5DD40-D213-4239-B5A2-34C90E722621}" vid="{34CC6CB0-C27F-499C-B426-D32440FDD9FC}"/>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{5857A8C1-294B-4B59-968A-ACFD99C31352}tf56160789_win32</Template>
  <TotalTime>1674</TotalTime>
  <Words>3244</Words>
  <Application>Microsoft Office PowerPoint</Application>
  <PresentationFormat>Widescreen</PresentationFormat>
  <Paragraphs>365</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KoPub돋움체 Light</vt:lpstr>
      <vt:lpstr>KoPub돋움체 Medium</vt:lpstr>
      <vt:lpstr>NotoSansR</vt:lpstr>
      <vt:lpstr>맑은 고딕</vt:lpstr>
      <vt:lpstr>맑은 고딕</vt:lpstr>
      <vt:lpstr>Arial</vt:lpstr>
      <vt:lpstr>Calibri</vt:lpstr>
      <vt:lpstr>Franklin Gothic Book</vt:lpstr>
      <vt:lpstr>Times New Roman</vt:lpstr>
      <vt:lpstr>Wingdings</vt:lpstr>
      <vt:lpstr>1_RetrospectVTI</vt:lpstr>
      <vt:lpstr>Toward Performance-Based Emergency Planning for Small Modular Reactors:  Regulatory Framework Considerations in Korea</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방사능방재 및 환경모니터링</dc:title>
  <dc:creator>jino</dc:creator>
  <cp:lastModifiedBy>jino</cp:lastModifiedBy>
  <cp:revision>658</cp:revision>
  <cp:lastPrinted>2026-07-17T09:47:20Z</cp:lastPrinted>
  <dcterms:created xsi:type="dcterms:W3CDTF">2025-05-25T07:09:26Z</dcterms:created>
  <dcterms:modified xsi:type="dcterms:W3CDTF">2026-07-17T09:56:39Z</dcterms:modified>
</cp:coreProperties>
</file>