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6" r:id="rId5"/>
    <p:sldId id="3331" r:id="rId6"/>
    <p:sldId id="3332" r:id="rId7"/>
    <p:sldId id="3333" r:id="rId8"/>
    <p:sldId id="3358" r:id="rId9"/>
    <p:sldId id="3330" r:id="rId10"/>
    <p:sldId id="3342" r:id="rId11"/>
    <p:sldId id="3343" r:id="rId12"/>
    <p:sldId id="3344" r:id="rId13"/>
    <p:sldId id="3347" r:id="rId14"/>
    <p:sldId id="3356" r:id="rId15"/>
    <p:sldId id="3359" r:id="rId16"/>
    <p:sldId id="3357" r:id="rId17"/>
    <p:sldId id="3349" r:id="rId18"/>
    <p:sldId id="3327" r:id="rId19"/>
    <p:sldId id="3360" r:id="rId20"/>
    <p:sldId id="3348" r:id="rId21"/>
    <p:sldId id="3341" r:id="rId22"/>
    <p:sldId id="3355" r:id="rId23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05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6082"/>
    <a:srgbClr val="7FADBE"/>
    <a:srgbClr val="DFA98E"/>
    <a:srgbClr val="E4AC8F"/>
    <a:srgbClr val="E4AB8F"/>
    <a:srgbClr val="E1AA8D"/>
    <a:srgbClr val="E3E3E3"/>
    <a:srgbClr val="B7CDD6"/>
    <a:srgbClr val="FFFFFF"/>
    <a:srgbClr val="FF7F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C2CF09-2A15-4153-9ADE-A770FA1663EF}" v="1" dt="2026-06-15T08:22:44.4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7" d="100"/>
          <a:sy n="77" d="100"/>
        </p:scale>
        <p:origin x="2928" y="1724"/>
      </p:cViewPr>
      <p:guideLst>
        <p:guide orient="horz" pos="2160"/>
        <p:guide pos="105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06E97-D7A5-4790-961B-917F8E2F4FF7}" type="datetimeFigureOut">
              <a:rPr lang="pt-PT" smtClean="0"/>
              <a:t>16/07/2026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32E8A9-416A-47B9-9029-B44FCF21CAA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2346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88316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D74D9-E07F-AEAF-F36F-5C0677AB2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29D456-192D-BE0F-89B5-5D3F1581AA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D84785-0B91-0DCF-DC1F-124E99BD17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07BBC-1D28-687B-8266-044EC04E23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59509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D1AA6A-1EA4-B958-42AC-C25AFDBEC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4E98C1F-2BFE-A783-984B-088520EF0F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342A4FE-6DAF-EFCD-6A81-FF6C9F246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5ED7-EE13-47CA-A100-D9FA8182740B}" type="datetime1">
              <a:rPr lang="pt-PT" smtClean="0"/>
              <a:t>16/07/2026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0567558-4032-F886-230D-8995199F8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95C189D-B973-D9F3-9B70-9DC6D3425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A2203-3CAB-4A74-9E07-33CCB375854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28071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15C70C-35D6-F9AD-3BE7-94C5CF74C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868F0FA1-7079-6A66-7708-7ED0E2EA43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DA4FC9A0-6641-8B25-234C-352D150654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4686378C-A90E-6350-D450-D86C359F1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4C922-8BB3-4BEE-BC32-0FA7AA28EBDD}" type="datetime1">
              <a:rPr lang="pt-PT" smtClean="0"/>
              <a:t>16/07/2026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658D908-1C5F-F8F4-8A76-444D0776C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312CE866-F584-DC2D-297E-83C94440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A2203-3CAB-4A74-9E07-33CCB375854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7547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38BBF3-9283-13FB-AE85-7403EFE4A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E60FCBA8-AF7C-4A2D-615C-08968770A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F31C40B-45AF-825A-DA95-4202FD2F3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98243-A5D1-45C5-AEAE-6F4DBA300736}" type="datetime1">
              <a:rPr lang="pt-PT" smtClean="0"/>
              <a:t>16/07/2026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1147198-E9D6-C6B4-8BC9-43A808C38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9C8A504-45B7-0F26-A7AB-50CCD2886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A2203-3CAB-4A74-9E07-33CCB375854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48737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C0EC443-EF9D-1E2B-5CB3-69E94F6F3A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0D257A9-F29D-91A8-354B-7A7949F7A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B0CC716-2960-9E5E-4C77-F336D0DDA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9A381-B0F8-451A-9FAD-A4FE799262E1}" type="datetime1">
              <a:rPr lang="pt-PT" smtClean="0"/>
              <a:t>16/07/2026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B8808EC-CEB1-F888-55F4-A36F170FD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579FE88-190A-A294-DD13-A5C8D0CF4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A2203-3CAB-4A74-9E07-33CCB375854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90994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o &amp; Image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73F29930-576F-BF76-DE0E-612D789921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C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1" name="Marcador de Posição da Imagem 30">
            <a:extLst>
              <a:ext uri="{FF2B5EF4-FFF2-40B4-BE49-F238E27FC236}">
                <a16:creationId xmlns:a16="http://schemas.microsoft.com/office/drawing/2014/main" id="{ED419EC4-CC43-D868-BD4A-5E62495F5C5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Texto 21">
            <a:extLst>
              <a:ext uri="{FF2B5EF4-FFF2-40B4-BE49-F238E27FC236}">
                <a16:creationId xmlns:a16="http://schemas.microsoft.com/office/drawing/2014/main" id="{D9CF28AF-D80B-1322-1347-168FB97055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908050"/>
            <a:ext cx="5364164" cy="1387887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PT"/>
              <a:t>Título</a:t>
            </a:r>
          </a:p>
          <a:p>
            <a:pPr lvl="0"/>
            <a:endParaRPr lang="pt-PT"/>
          </a:p>
        </p:txBody>
      </p:sp>
      <p:cxnSp>
        <p:nvCxnSpPr>
          <p:cNvPr id="2" name="Straight Connector 21">
            <a:extLst>
              <a:ext uri="{FF2B5EF4-FFF2-40B4-BE49-F238E27FC236}">
                <a16:creationId xmlns:a16="http://schemas.microsoft.com/office/drawing/2014/main" id="{D916CD02-4D19-9A12-88B1-BFDBA46FBCEE}"/>
              </a:ext>
            </a:extLst>
          </p:cNvPr>
          <p:cNvCxnSpPr>
            <a:cxnSpLocks/>
          </p:cNvCxnSpPr>
          <p:nvPr userDrawn="1"/>
        </p:nvCxnSpPr>
        <p:spPr>
          <a:xfrm flipH="1">
            <a:off x="623888" y="712028"/>
            <a:ext cx="280560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Posição do Texto 35">
            <a:extLst>
              <a:ext uri="{FF2B5EF4-FFF2-40B4-BE49-F238E27FC236}">
                <a16:creationId xmlns:a16="http://schemas.microsoft.com/office/drawing/2014/main" id="{A7B2EB3D-A833-B0F1-F2FC-21A6D5F8E0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888" y="2537933"/>
            <a:ext cx="5364162" cy="35223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pt-PT"/>
              <a:t>Inserir texto</a:t>
            </a:r>
          </a:p>
        </p:txBody>
      </p:sp>
    </p:spTree>
    <p:extLst>
      <p:ext uri="{BB962C8B-B14F-4D97-AF65-F5344CB8AC3E}">
        <p14:creationId xmlns:p14="http://schemas.microsoft.com/office/powerpoint/2010/main" val="4193786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33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8" descr="Ein Bild, das Gebäude, Stadt, Schloss, Turm enthält.&#10;&#10;Automatisch generierte Beschreibung">
            <a:extLst>
              <a:ext uri="{FF2B5EF4-FFF2-40B4-BE49-F238E27FC236}">
                <a16:creationId xmlns:a16="http://schemas.microsoft.com/office/drawing/2014/main" id="{50094288-0B9C-3644-944D-D3AB860527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" b="461"/>
          <a:stretch>
            <a:fillRect/>
          </a:stretch>
        </p:blipFill>
        <p:spPr>
          <a:xfrm>
            <a:off x="731837" y="1016000"/>
            <a:ext cx="10728325" cy="5256000"/>
          </a:xfrm>
          <a:prstGeom prst="rect">
            <a:avLst/>
          </a:prstGeom>
        </p:spPr>
      </p:pic>
      <p:sp>
        <p:nvSpPr>
          <p:cNvPr id="5" name="Bildplatzhalter 4">
            <a:extLst>
              <a:ext uri="{FF2B5EF4-FFF2-40B4-BE49-F238E27FC236}">
                <a16:creationId xmlns:a16="http://schemas.microsoft.com/office/drawing/2014/main" id="{EB061823-3F7A-48C8-8477-B410C18AC1B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838" y="1016000"/>
            <a:ext cx="10728325" cy="5256000"/>
          </a:xfrm>
        </p:spPr>
        <p:txBody>
          <a:bodyPr lIns="5580000" tIns="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3538"/>
            <a:ext cx="5904000" cy="2772000"/>
          </a:xfrm>
          <a:solidFill>
            <a:srgbClr val="007A96"/>
          </a:solidFill>
        </p:spPr>
        <p:txBody>
          <a:bodyPr lIns="1080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3C296D1-2CD0-479F-A866-6EC741D229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E41BE31-9613-4103-99FF-7DCFF643B3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8516" y="3860495"/>
            <a:ext cx="4680000" cy="10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GB" b="1"/>
              <a:t>Professor John Doe</a:t>
            </a:r>
          </a:p>
          <a:p>
            <a:r>
              <a:rPr lang="en-GB"/>
              <a:t>Role of person giving presentation</a:t>
            </a:r>
          </a:p>
          <a:p>
            <a:r>
              <a:rPr lang="en-GB"/>
              <a:t>dd Month </a:t>
            </a:r>
            <a:r>
              <a:rPr lang="en-GB" err="1"/>
              <a:t>yyyy</a:t>
            </a:r>
            <a:r>
              <a:rPr lang="en-GB"/>
              <a:t>, Location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789" y="313200"/>
            <a:ext cx="1113373" cy="47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77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  <p15:guide id="5" pos="610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DB8E35-5C80-1BD5-F0AB-4474AE439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22B8B2C-F3BF-49CA-AAA1-47586E13E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AB7246D-E244-D05E-EAAF-A35EA9150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90AB-A594-4204-8047-69805F0DC00C}" type="datetime1">
              <a:rPr lang="pt-PT" smtClean="0"/>
              <a:t>16/07/2026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10F346A-0CFB-C97F-89FC-87986E8A7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A9DD43E-B795-F6E7-1849-315DE8F74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A2203-3CAB-4A74-9E07-33CCB375854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03700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2D0BEB0B-1087-0481-BC16-0B1A8C7D70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85"/>
            <a:ext cx="12191999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8DBA534-DF55-AD0A-7A03-AE569A1EF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345916"/>
            <a:ext cx="11233150" cy="321656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474FF23-A038-3C3E-EA14-ACA1BC3D9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4589463"/>
            <a:ext cx="112331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40625F4-D377-FC2C-7E7E-E450131614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425" y="6161039"/>
            <a:ext cx="2743200" cy="365125"/>
          </a:xfrm>
        </p:spPr>
        <p:txBody>
          <a:bodyPr/>
          <a:lstStyle/>
          <a:p>
            <a:fld id="{46AB7080-D727-4A30-B2E2-32BADA1B347C}" type="datetime1">
              <a:rPr lang="pt-PT" smtClean="0"/>
              <a:t>16/07/2026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A7ECA6B-ED65-246B-CD40-B81D57A13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61039"/>
            <a:ext cx="4114800" cy="365125"/>
          </a:xfrm>
        </p:spPr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AE5A26F-C050-AC9E-9915-22D4E6DB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9375" y="6161039"/>
            <a:ext cx="2743200" cy="365125"/>
          </a:xfrm>
        </p:spPr>
        <p:txBody>
          <a:bodyPr/>
          <a:lstStyle/>
          <a:p>
            <a:fld id="{636A2203-3CAB-4A74-9E07-33CCB375854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98265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4306947D-FEB0-63BE-BCAF-120AD1DCAE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8DBA534-DF55-AD0A-7A03-AE569A1EF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427" y="476250"/>
            <a:ext cx="9298147" cy="40862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474FF23-A038-3C3E-EA14-ACA1BC3D9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14427" y="4589463"/>
            <a:ext cx="929814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40625F4-D377-FC2C-7E7E-E450131614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0147" y="6161039"/>
            <a:ext cx="2743200" cy="365125"/>
          </a:xfrm>
        </p:spPr>
        <p:txBody>
          <a:bodyPr/>
          <a:lstStyle/>
          <a:p>
            <a:fld id="{1660237A-28A7-4138-AE98-291F597003DC}" type="datetime1">
              <a:rPr lang="pt-PT" smtClean="0"/>
              <a:t>16/07/2026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A7ECA6B-ED65-246B-CD40-B81D57A13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8694" y="6161039"/>
            <a:ext cx="4114800" cy="365125"/>
          </a:xfrm>
        </p:spPr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AE5A26F-C050-AC9E-9915-22D4E6DB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9375" y="6161039"/>
            <a:ext cx="2743200" cy="365125"/>
          </a:xfrm>
        </p:spPr>
        <p:txBody>
          <a:bodyPr/>
          <a:lstStyle/>
          <a:p>
            <a:fld id="{636A2203-3CAB-4A74-9E07-33CCB375854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2577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3525C3-3AB8-BF5C-1411-C3A7F1C51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B9CC362-4BFB-15D2-52B5-66FC8A28C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24425B2E-3BDA-0FEC-FA9A-13A2910D5F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BD46926-CFE3-083E-5DEE-1FCD1DB6F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02DF1-88CB-48C9-B5E7-9711374D6C50}" type="datetime1">
              <a:rPr lang="pt-PT" smtClean="0"/>
              <a:t>16/07/2026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68D6A5F-0EAA-CCBE-A634-8E2CFE706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EC8FEE4E-6629-DBE0-E84C-538F65643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A2203-3CAB-4A74-9E07-33CCB375854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64463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2FCBCC-E31F-B99A-E4ED-5D2F09010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3C09860-7EBE-D0FA-E122-FD2224230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6D70448B-5581-EF46-C3B9-A37552390F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1EB4657C-CD39-FFB6-B1BE-A9D9A2BC12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C6FB341C-45F6-9BB9-E4C9-15B1F8439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269F37ED-4A32-82B0-1760-894C11C3A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958C3-45F9-41E4-84AA-889C1C74739F}" type="datetime1">
              <a:rPr lang="pt-PT" smtClean="0"/>
              <a:t>16/07/2026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A76C1394-5E26-24A7-76CE-774719B96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02E57C10-91DA-41CB-E3AB-68F206B2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A2203-3CAB-4A74-9E07-33CCB375854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93154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1AF8A0-2ED9-BF4D-2940-DD007BD24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3AFDB78B-2353-18DD-DB9A-6C36CD27E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487A2-4DB2-480C-AA60-EB57C0B455F1}" type="datetime1">
              <a:rPr lang="pt-PT" smtClean="0"/>
              <a:t>16/07/2026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C22B5BB4-E8C1-0DBD-B709-D7F1CD1F2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9E9307DC-409B-465F-7595-D5DD0D52C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A2203-3CAB-4A74-9E07-33CCB375854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94029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10BA4121-F780-5E3D-3D76-7C1F25FA4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72714-A7E8-4321-BC08-8B2B4AF80484}" type="datetime1">
              <a:rPr lang="pt-PT" smtClean="0"/>
              <a:t>16/07/2026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D070BF47-7DBF-7DD4-FDA4-F22B56AB2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28475AB-A3B9-19AC-14E4-94EA3CEE1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A2203-3CAB-4A74-9E07-33CCB375854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2553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77EB0C-0A97-C4F9-A3B6-B3687E5F7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5067B9B-BFDD-D70A-4CD6-64CA49938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681787A-382B-F8A5-A5F8-DC29CDE86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7FD79CE-5FEE-E4FE-2943-212FC738C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C459E-11AB-4E3A-848F-2DC9403D1493}" type="datetime1">
              <a:rPr lang="pt-PT" smtClean="0"/>
              <a:t>16/07/2026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80E8C8A7-7DC1-61C7-4BEC-E42795469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6F807BB-4501-A94F-C213-3C3B7E741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A2203-3CAB-4A74-9E07-33CCB375854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8547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165C23B6-47C5-D542-2BE6-FF463722B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F583BAD8-75C7-8C52-2DF5-7F2EB05BD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8B29011-00E5-5D41-CF66-F0E1880DCB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7E000D-C9DF-48E4-86C1-4A77B4E386F1}" type="datetime1">
              <a:rPr lang="pt-PT" smtClean="0"/>
              <a:t>16/07/2026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169397A-7A13-41FA-E7D8-3473F7C09C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92BAC8C-7A20-5BD0-C633-D595DA2015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6A2203-3CAB-4A74-9E07-33CCB375854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044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02" userDrawn="1">
          <p15:clr>
            <a:srgbClr val="F26B43"/>
          </p15:clr>
        </p15:guide>
        <p15:guide id="4" orient="horz" pos="300" userDrawn="1">
          <p15:clr>
            <a:srgbClr val="F26B43"/>
          </p15:clr>
        </p15:guide>
        <p15:guide id="5" orient="horz" pos="4110" userDrawn="1">
          <p15:clr>
            <a:srgbClr val="F26B43"/>
          </p15:clr>
        </p15:guide>
        <p15:guide id="6" pos="73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3.sv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jpg"/><Relationship Id="rId7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9.svg"/><Relationship Id="rId4" Type="http://schemas.openxmlformats.org/officeDocument/2006/relationships/image" Target="../media/image3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4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41.svg"/><Relationship Id="rId4" Type="http://schemas.openxmlformats.org/officeDocument/2006/relationships/image" Target="../media/image4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7.png"/><Relationship Id="rId7" Type="http://schemas.openxmlformats.org/officeDocument/2006/relationships/image" Target="../media/image2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svg"/><Relationship Id="rId10" Type="http://schemas.openxmlformats.org/officeDocument/2006/relationships/image" Target="../media/image17.png"/><Relationship Id="rId4" Type="http://schemas.openxmlformats.org/officeDocument/2006/relationships/image" Target="../media/image8.jpg"/><Relationship Id="rId9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3.sv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22.svg"/><Relationship Id="rId5" Type="http://schemas.openxmlformats.org/officeDocument/2006/relationships/image" Target="../media/image7.png"/><Relationship Id="rId10" Type="http://schemas.openxmlformats.org/officeDocument/2006/relationships/image" Target="../media/image21.svg"/><Relationship Id="rId4" Type="http://schemas.openxmlformats.org/officeDocument/2006/relationships/image" Target="../media/image25.png"/><Relationship Id="rId9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7.png"/><Relationship Id="rId7" Type="http://schemas.openxmlformats.org/officeDocument/2006/relationships/image" Target="../media/image2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svg"/><Relationship Id="rId10" Type="http://schemas.openxmlformats.org/officeDocument/2006/relationships/image" Target="../media/image25.png"/><Relationship Id="rId4" Type="http://schemas.openxmlformats.org/officeDocument/2006/relationships/image" Target="../media/image8.jpg"/><Relationship Id="rId9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7.png"/><Relationship Id="rId7" Type="http://schemas.openxmlformats.org/officeDocument/2006/relationships/image" Target="../media/image20.sv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11" Type="http://schemas.openxmlformats.org/officeDocument/2006/relationships/image" Target="../media/image23.svg"/><Relationship Id="rId5" Type="http://schemas.openxmlformats.org/officeDocument/2006/relationships/image" Target="../media/image28.png"/><Relationship Id="rId10" Type="http://schemas.openxmlformats.org/officeDocument/2006/relationships/image" Target="../media/image18.png"/><Relationship Id="rId4" Type="http://schemas.openxmlformats.org/officeDocument/2006/relationships/image" Target="../media/image8.jpg"/><Relationship Id="rId9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platzhalter 18">
            <a:extLst>
              <a:ext uri="{FF2B5EF4-FFF2-40B4-BE49-F238E27FC236}">
                <a16:creationId xmlns:a16="http://schemas.microsoft.com/office/drawing/2014/main" id="{882FF669-564A-4497-A386-BA8B28F256B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2" t="28868" r="30842" b="17477"/>
          <a:stretch>
            <a:fillRect/>
          </a:stretch>
        </p:blipFill>
        <p:spPr>
          <a:xfrm>
            <a:off x="731837" y="1007533"/>
            <a:ext cx="10728325" cy="5289867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C1FB292-90C1-439C-8480-EB4116CF2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3538"/>
            <a:ext cx="10220446" cy="2772000"/>
          </a:xfrm>
          <a:solidFill>
            <a:schemeClr val="accent1"/>
          </a:solidFill>
          <a:ln>
            <a:solidFill>
              <a:srgbClr val="156082"/>
            </a:solidFill>
          </a:ln>
        </p:spPr>
        <p:txBody>
          <a:bodyPr>
            <a:normAutofit/>
          </a:bodyPr>
          <a:lstStyle/>
          <a:p>
            <a:r>
              <a:rPr lang="en-US" sz="2900" b="1" dirty="0"/>
              <a:t>A Bayesian Framework for Estimating Natural Hazard Impacts on Transmission Assets</a:t>
            </a:r>
            <a:br>
              <a:rPr lang="en-GB" sz="2900" noProof="0" dirty="0"/>
            </a:br>
            <a:endParaRPr lang="en-GB" sz="2900" noProof="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71C1F6-869F-40B1-8975-92FF2042F4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5" y="4086998"/>
            <a:ext cx="6422952" cy="1008000"/>
          </a:xfrm>
        </p:spPr>
        <p:txBody>
          <a:bodyPr>
            <a:normAutofit/>
          </a:bodyPr>
          <a:lstStyle/>
          <a:p>
            <a:r>
              <a:rPr lang="en-GB" sz="1800" b="1" dirty="0"/>
              <a:t>Federico Sartore</a:t>
            </a:r>
            <a:r>
              <a:rPr lang="ang-Latn-001" sz="1800" dirty="0"/>
              <a:t>, Blazhe Gjorgiev, Giovanni Sansavini</a:t>
            </a:r>
          </a:p>
          <a:p>
            <a:r>
              <a:rPr lang="en-US" sz="1800" dirty="0"/>
              <a:t>Reliability and Risk Engineering Lab, ETH Zurich, Switzerland</a:t>
            </a: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536168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B924C-3705-0268-75A0-4D7B74D34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7912BD-DA45-8097-ADD8-0EB5E0A98D1B}"/>
              </a:ext>
            </a:extLst>
          </p:cNvPr>
          <p:cNvSpPr/>
          <p:nvPr/>
        </p:nvSpPr>
        <p:spPr>
          <a:xfrm>
            <a:off x="0" y="0"/>
            <a:ext cx="12192000" cy="581177"/>
          </a:xfrm>
          <a:prstGeom prst="rect">
            <a:avLst/>
          </a:prstGeom>
          <a:solidFill>
            <a:srgbClr val="7FADBE"/>
          </a:solidFill>
          <a:ln>
            <a:solidFill>
              <a:srgbClr val="7FAD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6702F1-0D67-B10B-E6DD-B7CE18367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066" y="3383387"/>
            <a:ext cx="3136007" cy="186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C4AD6F-FA3F-6D4F-EAE2-D337DEACDCDD}"/>
              </a:ext>
            </a:extLst>
          </p:cNvPr>
          <p:cNvSpPr txBox="1"/>
          <p:nvPr/>
        </p:nvSpPr>
        <p:spPr>
          <a:xfrm>
            <a:off x="6096000" y="97602"/>
            <a:ext cx="1422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Motivation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B8BD02-C9ED-A3A2-0FF8-0D02B70BF414}"/>
              </a:ext>
            </a:extLst>
          </p:cNvPr>
          <p:cNvSpPr txBox="1"/>
          <p:nvPr/>
        </p:nvSpPr>
        <p:spPr>
          <a:xfrm>
            <a:off x="7817318" y="97602"/>
            <a:ext cx="1075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Method</a:t>
            </a:r>
            <a:endParaRPr lang="en-CH" sz="2000" b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9E1446-F4E7-1F1E-60E6-1EB7304AC593}"/>
              </a:ext>
            </a:extLst>
          </p:cNvPr>
          <p:cNvSpPr txBox="1"/>
          <p:nvPr/>
        </p:nvSpPr>
        <p:spPr>
          <a:xfrm>
            <a:off x="9191938" y="97602"/>
            <a:ext cx="1070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Results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EB3EEE-BAE5-3B69-EC23-1186FF9A48EB}"/>
              </a:ext>
            </a:extLst>
          </p:cNvPr>
          <p:cNvSpPr txBox="1"/>
          <p:nvPr/>
        </p:nvSpPr>
        <p:spPr>
          <a:xfrm>
            <a:off x="10561364" y="97602"/>
            <a:ext cx="1526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E44A368-BFF8-0043-3390-BD180F18A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A2203-3CAB-4A74-9E07-33CCB375854A}" type="slidenum">
              <a:rPr lang="pt-PT" smtClean="0"/>
              <a:t>10</a:t>
            </a:fld>
            <a:endParaRPr lang="pt-PT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8B3785-FD52-438E-A021-3CFFD9653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00398"/>
            <a:ext cx="1788819" cy="36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8B8F72-8C53-06E5-FC49-08211AAC1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19" y="6400398"/>
            <a:ext cx="860439" cy="360000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B1C68A53-EFC8-4EFB-5890-62CFA586DA74}"/>
              </a:ext>
            </a:extLst>
          </p:cNvPr>
          <p:cNvSpPr txBox="1">
            <a:spLocks/>
          </p:cNvSpPr>
          <p:nvPr/>
        </p:nvSpPr>
        <p:spPr>
          <a:xfrm>
            <a:off x="303704" y="581177"/>
            <a:ext cx="11232129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Bayesian Approach for Physically Informed Data-Driven Fragility Curves</a:t>
            </a:r>
            <a:endParaRPr lang="en-GB" sz="3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BC955B-5A68-D3F9-CFD2-5AAEB6DFB051}"/>
              </a:ext>
            </a:extLst>
          </p:cNvPr>
          <p:cNvSpPr/>
          <p:nvPr/>
        </p:nvSpPr>
        <p:spPr>
          <a:xfrm>
            <a:off x="383574" y="2430681"/>
            <a:ext cx="2988879" cy="518801"/>
          </a:xfrm>
          <a:prstGeom prst="rect">
            <a:avLst/>
          </a:prstGeom>
          <a:solidFill>
            <a:srgbClr val="E3E3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9" tIns="72009" rIns="72009" bIns="72009" rtlCol="0" anchor="ctr"/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1600" noProof="0">
                <a:ea typeface="Times New Roman" panose="02020603050405020304" pitchFamily="18" charset="0"/>
                <a:cs typeface="Px Grotesk Pan" panose="020B0504010101010104" pitchFamily="34" charset="0"/>
              </a:rPr>
              <a:t>Prior</a:t>
            </a:r>
            <a:endParaRPr lang="en-GB" sz="1600" noProof="0">
              <a:effectLst/>
              <a:ea typeface="Times New Roman" panose="02020603050405020304" pitchFamily="18" charset="0"/>
              <a:cs typeface="Px Grotesk Pan" panose="020B05040101010101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ECCAEA-0E1B-ED16-179E-D7DC21089ABF}"/>
              </a:ext>
            </a:extLst>
          </p:cNvPr>
          <p:cNvSpPr/>
          <p:nvPr/>
        </p:nvSpPr>
        <p:spPr>
          <a:xfrm>
            <a:off x="4359480" y="2430679"/>
            <a:ext cx="2988879" cy="518801"/>
          </a:xfrm>
          <a:prstGeom prst="rect">
            <a:avLst/>
          </a:prstGeom>
          <a:solidFill>
            <a:srgbClr val="E3E3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9" tIns="72009" rIns="72009" bIns="72009" rtlCol="0" anchor="ctr"/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1600">
                <a:effectLst/>
                <a:ea typeface="Times New Roman" panose="02020603050405020304" pitchFamily="18" charset="0"/>
                <a:cs typeface="Px Grotesk Pan" panose="020B0504010101010104" pitchFamily="34" charset="0"/>
              </a:rPr>
              <a:t>Evidence</a:t>
            </a:r>
            <a:endParaRPr lang="en-GB" sz="1600" noProof="0">
              <a:effectLst/>
              <a:ea typeface="Times New Roman" panose="02020603050405020304" pitchFamily="18" charset="0"/>
              <a:cs typeface="Px Grotesk Pan" panose="020B0504010101010104" pitchFamily="34" charset="0"/>
            </a:endParaRPr>
          </a:p>
        </p:txBody>
      </p:sp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id="{4E57BFCF-982B-D6EF-C8F4-2633B18030D4}"/>
              </a:ext>
            </a:extLst>
          </p:cNvPr>
          <p:cNvSpPr/>
          <p:nvPr/>
        </p:nvSpPr>
        <p:spPr>
          <a:xfrm>
            <a:off x="3639731" y="2486259"/>
            <a:ext cx="463891" cy="418844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2278"/>
              </a:solidFill>
            </a:endParaRPr>
          </a:p>
        </p:txBody>
      </p:sp>
      <p:sp>
        <p:nvSpPr>
          <p:cNvPr id="21" name="Equals 20">
            <a:extLst>
              <a:ext uri="{FF2B5EF4-FFF2-40B4-BE49-F238E27FC236}">
                <a16:creationId xmlns:a16="http://schemas.microsoft.com/office/drawing/2014/main" id="{0DF458BB-EFDC-569E-6EE7-71D85CE7EEDE}"/>
              </a:ext>
            </a:extLst>
          </p:cNvPr>
          <p:cNvSpPr/>
          <p:nvPr/>
        </p:nvSpPr>
        <p:spPr>
          <a:xfrm>
            <a:off x="7629243" y="2512908"/>
            <a:ext cx="695836" cy="354344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76CE05-66C7-A513-CC03-721E630D707F}"/>
              </a:ext>
            </a:extLst>
          </p:cNvPr>
          <p:cNvSpPr/>
          <p:nvPr/>
        </p:nvSpPr>
        <p:spPr>
          <a:xfrm>
            <a:off x="8593450" y="2430679"/>
            <a:ext cx="2988879" cy="518801"/>
          </a:xfrm>
          <a:prstGeom prst="rect">
            <a:avLst/>
          </a:prstGeom>
          <a:solidFill>
            <a:srgbClr val="E3E3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9" tIns="72009" rIns="72009" bIns="72009" rtlCol="0" anchor="ctr"/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1600" noProof="0">
                <a:ea typeface="Times New Roman" panose="02020603050405020304" pitchFamily="18" charset="0"/>
                <a:cs typeface="Px Grotesk Pan" panose="020B0504010101010104" pitchFamily="34" charset="0"/>
              </a:rPr>
              <a:t>Posterior</a:t>
            </a:r>
            <a:endParaRPr lang="en-GB" sz="1600" noProof="0">
              <a:effectLst/>
              <a:ea typeface="Times New Roman" panose="02020603050405020304" pitchFamily="18" charset="0"/>
              <a:cs typeface="Px Grotesk Pan" panose="020B0504010101010104" pitchFamily="34" charset="0"/>
            </a:endParaRPr>
          </a:p>
        </p:txBody>
      </p:sp>
      <p:pic>
        <p:nvPicPr>
          <p:cNvPr id="35" name="Graphic 34" descr="Question Mark with solid fill">
            <a:extLst>
              <a:ext uri="{FF2B5EF4-FFF2-40B4-BE49-F238E27FC236}">
                <a16:creationId xmlns:a16="http://schemas.microsoft.com/office/drawing/2014/main" id="{26116038-CE54-C0D8-8A8A-861E3224609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30688" y="3866567"/>
            <a:ext cx="914400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3594E0-CD67-29D4-A506-05E8C6C24D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6" b="15700"/>
          <a:stretch>
            <a:fillRect/>
          </a:stretch>
        </p:blipFill>
        <p:spPr>
          <a:xfrm>
            <a:off x="4336352" y="3201545"/>
            <a:ext cx="2898830" cy="23833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FFF17B-3495-204E-0FD5-C0C446E874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813" y="3383387"/>
            <a:ext cx="3134065" cy="18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96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51D47-6341-C84D-0186-C8FA5D72F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AB805D5-C531-2235-4187-3FF3816954F3}"/>
              </a:ext>
            </a:extLst>
          </p:cNvPr>
          <p:cNvSpPr/>
          <p:nvPr/>
        </p:nvSpPr>
        <p:spPr>
          <a:xfrm>
            <a:off x="0" y="0"/>
            <a:ext cx="12192000" cy="581177"/>
          </a:xfrm>
          <a:prstGeom prst="rect">
            <a:avLst/>
          </a:prstGeom>
          <a:solidFill>
            <a:srgbClr val="7FADBE"/>
          </a:solidFill>
          <a:ln>
            <a:solidFill>
              <a:srgbClr val="7FAD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45DC41-A680-1EAB-7ED2-F2F95C38322A}"/>
              </a:ext>
            </a:extLst>
          </p:cNvPr>
          <p:cNvSpPr txBox="1"/>
          <p:nvPr/>
        </p:nvSpPr>
        <p:spPr>
          <a:xfrm>
            <a:off x="6096000" y="97602"/>
            <a:ext cx="1422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Motivation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1D8D94-7B4B-CBB8-6593-6484999242A8}"/>
              </a:ext>
            </a:extLst>
          </p:cNvPr>
          <p:cNvSpPr txBox="1"/>
          <p:nvPr/>
        </p:nvSpPr>
        <p:spPr>
          <a:xfrm>
            <a:off x="7817318" y="97602"/>
            <a:ext cx="1075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Method</a:t>
            </a:r>
            <a:endParaRPr lang="en-CH" sz="2000" b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07F5C8-6899-A8A4-E437-94CA9746FCD7}"/>
              </a:ext>
            </a:extLst>
          </p:cNvPr>
          <p:cNvSpPr txBox="1"/>
          <p:nvPr/>
        </p:nvSpPr>
        <p:spPr>
          <a:xfrm>
            <a:off x="9191938" y="97602"/>
            <a:ext cx="1070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Results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EF0A3B-75E3-C94E-6207-89961AF19BEA}"/>
              </a:ext>
            </a:extLst>
          </p:cNvPr>
          <p:cNvSpPr txBox="1"/>
          <p:nvPr/>
        </p:nvSpPr>
        <p:spPr>
          <a:xfrm>
            <a:off x="10561364" y="97602"/>
            <a:ext cx="1526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08C4B6A-F11A-7C92-3A5B-4CA711B07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A2203-3CAB-4A74-9E07-33CCB375854A}" type="slidenum">
              <a:rPr lang="pt-PT" smtClean="0"/>
              <a:t>11</a:t>
            </a:fld>
            <a:endParaRPr lang="pt-PT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471AC3-0016-B695-3DEE-6BE305C5C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00398"/>
            <a:ext cx="1788819" cy="36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D71B76-920D-D25E-6A14-BD6D51FB2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19" y="6400398"/>
            <a:ext cx="860439" cy="360000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9B22AFF6-DCC1-B345-8238-F9E73907AA75}"/>
              </a:ext>
            </a:extLst>
          </p:cNvPr>
          <p:cNvSpPr txBox="1">
            <a:spLocks/>
          </p:cNvSpPr>
          <p:nvPr/>
        </p:nvSpPr>
        <p:spPr>
          <a:xfrm>
            <a:off x="303704" y="581177"/>
            <a:ext cx="11232129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Bayesian Approach for Physically Informed Data-Driven Fragility Curves</a:t>
            </a:r>
            <a:endParaRPr lang="en-GB" sz="3000" dirty="0"/>
          </a:p>
        </p:txBody>
      </p:sp>
      <p:sp>
        <p:nvSpPr>
          <p:cNvPr id="15" name="Title 15">
            <a:extLst>
              <a:ext uri="{FF2B5EF4-FFF2-40B4-BE49-F238E27FC236}">
                <a16:creationId xmlns:a16="http://schemas.microsoft.com/office/drawing/2014/main" id="{64B74845-EBC5-0893-00B3-D543CD6D9F53}"/>
              </a:ext>
            </a:extLst>
          </p:cNvPr>
          <p:cNvSpPr txBox="1">
            <a:spLocks/>
          </p:cNvSpPr>
          <p:nvPr/>
        </p:nvSpPr>
        <p:spPr>
          <a:xfrm>
            <a:off x="3114617" y="1364468"/>
            <a:ext cx="5792296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ng-Latn-001" sz="3000" dirty="0">
                <a:solidFill>
                  <a:srgbClr val="ED8C59"/>
                </a:solidFill>
              </a:rPr>
              <a:t>Markov Chain Monte Carlo</a:t>
            </a:r>
            <a:endParaRPr lang="en-GB" sz="3000" dirty="0">
              <a:solidFill>
                <a:srgbClr val="ED8C59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C1790D-31F5-D3A1-7F63-319B2C049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400" y="2318108"/>
            <a:ext cx="5640797" cy="3629731"/>
          </a:xfrm>
          <a:prstGeom prst="rect">
            <a:avLst/>
          </a:prstGeom>
          <a:ln w="57150">
            <a:solidFill>
              <a:srgbClr val="FF7F0E"/>
            </a:solidFill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538A079-DD09-1C61-2DD1-26605D593FB9}"/>
              </a:ext>
            </a:extLst>
          </p:cNvPr>
          <p:cNvSpPr/>
          <p:nvPr/>
        </p:nvSpPr>
        <p:spPr>
          <a:xfrm>
            <a:off x="9096549" y="2430679"/>
            <a:ext cx="2988879" cy="518801"/>
          </a:xfrm>
          <a:prstGeom prst="rect">
            <a:avLst/>
          </a:prstGeom>
          <a:solidFill>
            <a:srgbClr val="E3E3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9" tIns="72009" rIns="72009" bIns="72009" rtlCol="0" anchor="ctr"/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1600">
                <a:effectLst/>
                <a:ea typeface="Times New Roman" panose="02020603050405020304" pitchFamily="18" charset="0"/>
                <a:cs typeface="Px Grotesk Pan" panose="020B0504010101010104" pitchFamily="34" charset="0"/>
              </a:rPr>
              <a:t>Evidence</a:t>
            </a:r>
            <a:endParaRPr lang="en-GB" sz="1600" noProof="0">
              <a:effectLst/>
              <a:ea typeface="Times New Roman" panose="02020603050405020304" pitchFamily="18" charset="0"/>
              <a:cs typeface="Px Grotesk Pan" panose="020B05040101010101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D37867E-5A5B-5980-07BD-D57066AD4939}"/>
              </a:ext>
            </a:extLst>
          </p:cNvPr>
          <p:cNvSpPr/>
          <p:nvPr/>
        </p:nvSpPr>
        <p:spPr>
          <a:xfrm>
            <a:off x="138046" y="2430681"/>
            <a:ext cx="2988879" cy="518801"/>
          </a:xfrm>
          <a:prstGeom prst="rect">
            <a:avLst/>
          </a:prstGeom>
          <a:solidFill>
            <a:srgbClr val="E3E3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9" tIns="72009" rIns="72009" bIns="72009" rtlCol="0" anchor="ctr"/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1600" noProof="0">
                <a:ea typeface="Times New Roman" panose="02020603050405020304" pitchFamily="18" charset="0"/>
                <a:cs typeface="Px Grotesk Pan" panose="020B0504010101010104" pitchFamily="34" charset="0"/>
              </a:rPr>
              <a:t>Prior</a:t>
            </a:r>
            <a:endParaRPr lang="en-GB" sz="1600" noProof="0">
              <a:effectLst/>
              <a:ea typeface="Times New Roman" panose="02020603050405020304" pitchFamily="18" charset="0"/>
              <a:cs typeface="Px Grotesk Pan" panose="020B05040101010101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3CDEE26-A8E2-2B91-8903-0E8683AED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6" b="15700"/>
          <a:stretch>
            <a:fillRect/>
          </a:stretch>
        </p:blipFill>
        <p:spPr>
          <a:xfrm>
            <a:off x="9153848" y="3201545"/>
            <a:ext cx="2898830" cy="23833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959110-95F4-0AC9-A9EA-7D426C3604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767" y="2318108"/>
            <a:ext cx="5639352" cy="3628800"/>
          </a:xfrm>
          <a:prstGeom prst="rect">
            <a:avLst/>
          </a:prstGeom>
          <a:ln w="57150">
            <a:solidFill>
              <a:srgbClr val="FF7F0E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4F843C-E414-BF77-5076-CBC5A89A21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93" y="3383387"/>
            <a:ext cx="3134065" cy="18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08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EFED4-71F1-9FC7-48AA-34E41344A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5D817D0-73DD-6DD0-54CA-DCC04278DD72}"/>
              </a:ext>
            </a:extLst>
          </p:cNvPr>
          <p:cNvSpPr/>
          <p:nvPr/>
        </p:nvSpPr>
        <p:spPr>
          <a:xfrm>
            <a:off x="0" y="0"/>
            <a:ext cx="12192000" cy="581177"/>
          </a:xfrm>
          <a:prstGeom prst="rect">
            <a:avLst/>
          </a:prstGeom>
          <a:solidFill>
            <a:srgbClr val="7FADBE"/>
          </a:solidFill>
          <a:ln>
            <a:solidFill>
              <a:srgbClr val="7FAD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34CD23-5E4E-E81F-96DE-79584C1E5C7C}"/>
              </a:ext>
            </a:extLst>
          </p:cNvPr>
          <p:cNvSpPr txBox="1"/>
          <p:nvPr/>
        </p:nvSpPr>
        <p:spPr>
          <a:xfrm>
            <a:off x="6096000" y="97602"/>
            <a:ext cx="1422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Motivation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F3D82A-199B-366A-8819-BC5204F3C964}"/>
              </a:ext>
            </a:extLst>
          </p:cNvPr>
          <p:cNvSpPr txBox="1"/>
          <p:nvPr/>
        </p:nvSpPr>
        <p:spPr>
          <a:xfrm>
            <a:off x="7817318" y="97602"/>
            <a:ext cx="1075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Method</a:t>
            </a:r>
            <a:endParaRPr lang="en-CH" sz="2000" b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0911D7-95B6-CBEC-413D-C891881BB224}"/>
              </a:ext>
            </a:extLst>
          </p:cNvPr>
          <p:cNvSpPr txBox="1"/>
          <p:nvPr/>
        </p:nvSpPr>
        <p:spPr>
          <a:xfrm>
            <a:off x="9191938" y="97602"/>
            <a:ext cx="1070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Results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2B47E9-9132-D4A0-BCFB-06182DD8C8FA}"/>
              </a:ext>
            </a:extLst>
          </p:cNvPr>
          <p:cNvSpPr txBox="1"/>
          <p:nvPr/>
        </p:nvSpPr>
        <p:spPr>
          <a:xfrm>
            <a:off x="10561364" y="97602"/>
            <a:ext cx="1526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7417B14-BB78-E04C-8A6E-AAC66167C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A2203-3CAB-4A74-9E07-33CCB375854A}" type="slidenum">
              <a:rPr lang="pt-PT" smtClean="0"/>
              <a:t>12</a:t>
            </a:fld>
            <a:endParaRPr lang="pt-PT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4DDE4D-003A-F740-5371-C4FA83B8B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00398"/>
            <a:ext cx="1788819" cy="36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A14B89-4B2F-74B2-3A9D-261246FCA6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19" y="6400398"/>
            <a:ext cx="860439" cy="360000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BA01D86F-4D82-F44D-061E-A5EFB65B94FB}"/>
              </a:ext>
            </a:extLst>
          </p:cNvPr>
          <p:cNvSpPr txBox="1">
            <a:spLocks/>
          </p:cNvSpPr>
          <p:nvPr/>
        </p:nvSpPr>
        <p:spPr>
          <a:xfrm>
            <a:off x="303704" y="581177"/>
            <a:ext cx="11232129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Bayesian Approach for Physically Informed Data-Driven Fragility Curves</a:t>
            </a:r>
            <a:endParaRPr lang="en-GB" sz="3000" dirty="0"/>
          </a:p>
        </p:txBody>
      </p:sp>
      <p:sp>
        <p:nvSpPr>
          <p:cNvPr id="15" name="Title 15">
            <a:extLst>
              <a:ext uri="{FF2B5EF4-FFF2-40B4-BE49-F238E27FC236}">
                <a16:creationId xmlns:a16="http://schemas.microsoft.com/office/drawing/2014/main" id="{9874E8CE-B3F1-35ED-ED08-EEE4F9742527}"/>
              </a:ext>
            </a:extLst>
          </p:cNvPr>
          <p:cNvSpPr txBox="1">
            <a:spLocks/>
          </p:cNvSpPr>
          <p:nvPr/>
        </p:nvSpPr>
        <p:spPr>
          <a:xfrm>
            <a:off x="3114617" y="1364468"/>
            <a:ext cx="5792296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ng-Latn-001" sz="3000" dirty="0">
                <a:solidFill>
                  <a:srgbClr val="ED8C59"/>
                </a:solidFill>
              </a:rPr>
              <a:t>Markov Chain Monte Carlo</a:t>
            </a:r>
            <a:endParaRPr lang="en-GB" sz="3000" dirty="0">
              <a:solidFill>
                <a:srgbClr val="ED8C59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3597E08-A7C8-C2D6-95FA-E79922B1B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400" y="2318108"/>
            <a:ext cx="5640797" cy="3629731"/>
          </a:xfrm>
          <a:prstGeom prst="rect">
            <a:avLst/>
          </a:prstGeom>
          <a:ln w="57150">
            <a:solidFill>
              <a:srgbClr val="FF7F0E"/>
            </a:solidFill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7E40A2D-26BE-9C5E-7299-C4C9233270AE}"/>
              </a:ext>
            </a:extLst>
          </p:cNvPr>
          <p:cNvSpPr/>
          <p:nvPr/>
        </p:nvSpPr>
        <p:spPr>
          <a:xfrm>
            <a:off x="9096549" y="2430679"/>
            <a:ext cx="2988879" cy="518801"/>
          </a:xfrm>
          <a:prstGeom prst="rect">
            <a:avLst/>
          </a:prstGeom>
          <a:solidFill>
            <a:srgbClr val="E3E3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9" tIns="72009" rIns="72009" bIns="72009" rtlCol="0" anchor="ctr"/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1600">
                <a:effectLst/>
                <a:ea typeface="Times New Roman" panose="02020603050405020304" pitchFamily="18" charset="0"/>
                <a:cs typeface="Px Grotesk Pan" panose="020B0504010101010104" pitchFamily="34" charset="0"/>
              </a:rPr>
              <a:t>Evidence</a:t>
            </a:r>
            <a:endParaRPr lang="en-GB" sz="1600" noProof="0">
              <a:effectLst/>
              <a:ea typeface="Times New Roman" panose="02020603050405020304" pitchFamily="18" charset="0"/>
              <a:cs typeface="Px Grotesk Pan" panose="020B05040101010101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445B44F-20F1-3231-7CC4-BEB22EFEEF3D}"/>
              </a:ext>
            </a:extLst>
          </p:cNvPr>
          <p:cNvSpPr/>
          <p:nvPr/>
        </p:nvSpPr>
        <p:spPr>
          <a:xfrm>
            <a:off x="138046" y="2430681"/>
            <a:ext cx="2988879" cy="518801"/>
          </a:xfrm>
          <a:prstGeom prst="rect">
            <a:avLst/>
          </a:prstGeom>
          <a:solidFill>
            <a:srgbClr val="E3E3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9" tIns="72009" rIns="72009" bIns="72009" rtlCol="0" anchor="ctr"/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1600" noProof="0">
                <a:ea typeface="Times New Roman" panose="02020603050405020304" pitchFamily="18" charset="0"/>
                <a:cs typeface="Px Grotesk Pan" panose="020B0504010101010104" pitchFamily="34" charset="0"/>
              </a:rPr>
              <a:t>Prior</a:t>
            </a:r>
            <a:endParaRPr lang="en-GB" sz="1600" noProof="0">
              <a:effectLst/>
              <a:ea typeface="Times New Roman" panose="02020603050405020304" pitchFamily="18" charset="0"/>
              <a:cs typeface="Px Grotesk Pan" panose="020B05040101010101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E71A6A0-0D32-D244-D6B3-72CE63959D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6" b="15700"/>
          <a:stretch>
            <a:fillRect/>
          </a:stretch>
        </p:blipFill>
        <p:spPr>
          <a:xfrm>
            <a:off x="9153848" y="3201545"/>
            <a:ext cx="2898830" cy="23833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8F808E-667C-0C0C-C46A-B944D0C7E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767" y="2318108"/>
            <a:ext cx="5639352" cy="3628800"/>
          </a:xfrm>
          <a:prstGeom prst="rect">
            <a:avLst/>
          </a:prstGeom>
          <a:ln w="57150">
            <a:solidFill>
              <a:srgbClr val="FF7F0E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E99896-3A37-CBB0-76AC-B04AA9FA35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93" y="3383387"/>
            <a:ext cx="3134065" cy="18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045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AE6CF-4C8E-7989-189A-A628F2B81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DCA8FD-AFDD-8E81-C071-63F5745E2DA0}"/>
              </a:ext>
            </a:extLst>
          </p:cNvPr>
          <p:cNvSpPr/>
          <p:nvPr/>
        </p:nvSpPr>
        <p:spPr>
          <a:xfrm>
            <a:off x="0" y="0"/>
            <a:ext cx="12192000" cy="581177"/>
          </a:xfrm>
          <a:prstGeom prst="rect">
            <a:avLst/>
          </a:prstGeom>
          <a:solidFill>
            <a:srgbClr val="7FADBE"/>
          </a:solidFill>
          <a:ln>
            <a:solidFill>
              <a:srgbClr val="7FAD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5C6C3A-4597-1850-02A9-06B9B6E352AF}"/>
              </a:ext>
            </a:extLst>
          </p:cNvPr>
          <p:cNvSpPr txBox="1"/>
          <p:nvPr/>
        </p:nvSpPr>
        <p:spPr>
          <a:xfrm>
            <a:off x="6096000" y="97602"/>
            <a:ext cx="1422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Motivation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98893-B61E-B56A-1D7E-BC59EF8568ED}"/>
              </a:ext>
            </a:extLst>
          </p:cNvPr>
          <p:cNvSpPr txBox="1"/>
          <p:nvPr/>
        </p:nvSpPr>
        <p:spPr>
          <a:xfrm>
            <a:off x="7817318" y="97602"/>
            <a:ext cx="1075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Method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ADD368-7847-952C-4A96-EBAF2A4E2E1F}"/>
              </a:ext>
            </a:extLst>
          </p:cNvPr>
          <p:cNvSpPr txBox="1"/>
          <p:nvPr/>
        </p:nvSpPr>
        <p:spPr>
          <a:xfrm>
            <a:off x="9191938" y="97602"/>
            <a:ext cx="1070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Results</a:t>
            </a:r>
            <a:endParaRPr lang="en-CH" sz="2000" b="1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B0EE5E-649C-3954-109D-2CC2C2FD4617}"/>
              </a:ext>
            </a:extLst>
          </p:cNvPr>
          <p:cNvSpPr txBox="1"/>
          <p:nvPr/>
        </p:nvSpPr>
        <p:spPr>
          <a:xfrm>
            <a:off x="10561364" y="97602"/>
            <a:ext cx="1526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9B7B2F-1C19-6FC5-5E74-792436D5A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A2203-3CAB-4A74-9E07-33CCB375854A}" type="slidenum">
              <a:rPr lang="pt-PT" smtClean="0"/>
              <a:t>13</a:t>
            </a:fld>
            <a:endParaRPr lang="pt-PT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7C260F-BF61-FDC1-AD4E-D322776B6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00398"/>
            <a:ext cx="1788819" cy="36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7D818-DF49-C1CC-D930-0B81238A9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19" y="6400398"/>
            <a:ext cx="860439" cy="360000"/>
          </a:xfrm>
          <a:prstGeom prst="rect">
            <a:avLst/>
          </a:prstGeom>
        </p:spPr>
      </p:pic>
      <p:sp>
        <p:nvSpPr>
          <p:cNvPr id="20" name="Rounded Rectangle 16">
            <a:extLst>
              <a:ext uri="{FF2B5EF4-FFF2-40B4-BE49-F238E27FC236}">
                <a16:creationId xmlns:a16="http://schemas.microsoft.com/office/drawing/2014/main" id="{6482AAAF-F826-54EC-389F-9F45D275A31D}"/>
              </a:ext>
            </a:extLst>
          </p:cNvPr>
          <p:cNvSpPr/>
          <p:nvPr/>
        </p:nvSpPr>
        <p:spPr>
          <a:xfrm>
            <a:off x="2902102" y="898023"/>
            <a:ext cx="2181431" cy="327602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48363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6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Wind gust</a:t>
            </a:r>
          </a:p>
        </p:txBody>
      </p:sp>
      <p:sp>
        <p:nvSpPr>
          <p:cNvPr id="23" name="Title 15">
            <a:extLst>
              <a:ext uri="{FF2B5EF4-FFF2-40B4-BE49-F238E27FC236}">
                <a16:creationId xmlns:a16="http://schemas.microsoft.com/office/drawing/2014/main" id="{98682E5A-ABEE-33C8-FA34-23AAC2DB87AB}"/>
              </a:ext>
            </a:extLst>
          </p:cNvPr>
          <p:cNvSpPr txBox="1">
            <a:spLocks/>
          </p:cNvSpPr>
          <p:nvPr/>
        </p:nvSpPr>
        <p:spPr>
          <a:xfrm>
            <a:off x="303705" y="581177"/>
            <a:ext cx="1455246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ng-Latn-001" sz="3000" dirty="0"/>
              <a:t>Results</a:t>
            </a:r>
            <a:endParaRPr lang="en-GB" sz="30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EF2ECA4-1BCF-6D2D-CD74-A2CAE0682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8216" y="1401864"/>
            <a:ext cx="3901365" cy="20695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57C1458-A325-D7DD-441F-A1B7D93367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1426" y="1401864"/>
            <a:ext cx="3901367" cy="20695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989B59-AEC8-1498-4944-79D03F1F0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8426" y="3518573"/>
            <a:ext cx="3910345" cy="20951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B27A27C-44FB-78F2-1307-E709B1581F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5233" y="3517795"/>
            <a:ext cx="3901368" cy="2072602"/>
          </a:xfrm>
          <a:prstGeom prst="rect">
            <a:avLst/>
          </a:prstGeom>
        </p:spPr>
      </p:pic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DFDF82A-DADA-93F3-7F09-F93930F3DF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790153"/>
              </p:ext>
            </p:extLst>
          </p:nvPr>
        </p:nvGraphicFramePr>
        <p:xfrm>
          <a:off x="6618578" y="5706760"/>
          <a:ext cx="4180293" cy="506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3431">
                  <a:extLst>
                    <a:ext uri="{9D8B030D-6E8A-4147-A177-3AD203B41FA5}">
                      <a16:colId xmlns:a16="http://schemas.microsoft.com/office/drawing/2014/main" val="3065344671"/>
                    </a:ext>
                  </a:extLst>
                </a:gridCol>
                <a:gridCol w="1393431">
                  <a:extLst>
                    <a:ext uri="{9D8B030D-6E8A-4147-A177-3AD203B41FA5}">
                      <a16:colId xmlns:a16="http://schemas.microsoft.com/office/drawing/2014/main" val="2695598513"/>
                    </a:ext>
                  </a:extLst>
                </a:gridCol>
                <a:gridCol w="1393431">
                  <a:extLst>
                    <a:ext uri="{9D8B030D-6E8A-4147-A177-3AD203B41FA5}">
                      <a16:colId xmlns:a16="http://schemas.microsoft.com/office/drawing/2014/main" val="520665581"/>
                    </a:ext>
                  </a:extLst>
                </a:gridCol>
              </a:tblGrid>
              <a:tr h="256310">
                <a:tc>
                  <a:txBody>
                    <a:bodyPr/>
                    <a:lstStyle/>
                    <a:p>
                      <a:pPr algn="ctr"/>
                      <a:r>
                        <a:rPr lang="ang-Latn-001" sz="1000" dirty="0"/>
                        <a:t>Prior (5-50-95%)</a:t>
                      </a:r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ng-Latn-001" sz="1000" dirty="0"/>
                        <a:t>Target (5-50-95%)</a:t>
                      </a:r>
                      <a:endParaRPr lang="en-GB" sz="1000" dirty="0"/>
                    </a:p>
                  </a:txBody>
                  <a:tcPr anchor="ctr">
                    <a:solidFill>
                      <a:srgbClr val="196B2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ng-Latn-001" sz="1000" dirty="0"/>
                        <a:t>Posterior (5-50-95%)</a:t>
                      </a:r>
                      <a:endParaRPr lang="en-GB" sz="1000" dirty="0"/>
                    </a:p>
                  </a:txBody>
                  <a:tcPr anchor="ctr">
                    <a:solidFill>
                      <a:srgbClr val="FF7F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282398"/>
                  </a:ext>
                </a:extLst>
              </a:tr>
              <a:tr h="250123">
                <a:tc>
                  <a:txBody>
                    <a:bodyPr/>
                    <a:lstStyle/>
                    <a:p>
                      <a:pPr algn="ctr"/>
                      <a:r>
                        <a:rPr lang="ang-Latn-001" sz="1000" dirty="0"/>
                        <a:t>0.0/</a:t>
                      </a:r>
                      <a:r>
                        <a:rPr lang="ang-Latn-001" sz="1000" b="1" dirty="0"/>
                        <a:t>0.0</a:t>
                      </a:r>
                      <a:r>
                        <a:rPr lang="ang-Latn-001" sz="1000" dirty="0"/>
                        <a:t>/0.8</a:t>
                      </a:r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ng-Latn-001" sz="1000" dirty="0"/>
                        <a:t>15.6/</a:t>
                      </a:r>
                      <a:r>
                        <a:rPr lang="ang-Latn-001" sz="1000" b="1" dirty="0"/>
                        <a:t>20.3</a:t>
                      </a:r>
                      <a:r>
                        <a:rPr lang="ang-Latn-001" sz="1000" dirty="0"/>
                        <a:t>/26.1</a:t>
                      </a:r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ng-Latn-001" sz="1000" dirty="0"/>
                        <a:t>13.2/</a:t>
                      </a:r>
                      <a:r>
                        <a:rPr lang="ang-Latn-001" sz="1000" b="1" dirty="0"/>
                        <a:t>17.5</a:t>
                      </a:r>
                      <a:r>
                        <a:rPr lang="ang-Latn-001" sz="1000" dirty="0"/>
                        <a:t>/22.5</a:t>
                      </a:r>
                      <a:endParaRPr lang="en-GB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6171582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E145A639-AE66-F958-7A9A-A511EF326D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463938"/>
              </p:ext>
            </p:extLst>
          </p:nvPr>
        </p:nvGraphicFramePr>
        <p:xfrm>
          <a:off x="1902670" y="5716137"/>
          <a:ext cx="4180293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3431">
                  <a:extLst>
                    <a:ext uri="{9D8B030D-6E8A-4147-A177-3AD203B41FA5}">
                      <a16:colId xmlns:a16="http://schemas.microsoft.com/office/drawing/2014/main" val="3065344671"/>
                    </a:ext>
                  </a:extLst>
                </a:gridCol>
                <a:gridCol w="1393431">
                  <a:extLst>
                    <a:ext uri="{9D8B030D-6E8A-4147-A177-3AD203B41FA5}">
                      <a16:colId xmlns:a16="http://schemas.microsoft.com/office/drawing/2014/main" val="2695598513"/>
                    </a:ext>
                  </a:extLst>
                </a:gridCol>
                <a:gridCol w="1393431">
                  <a:extLst>
                    <a:ext uri="{9D8B030D-6E8A-4147-A177-3AD203B41FA5}">
                      <a16:colId xmlns:a16="http://schemas.microsoft.com/office/drawing/2014/main" val="520665581"/>
                    </a:ext>
                  </a:extLst>
                </a:gridCol>
              </a:tblGrid>
              <a:tr h="234687">
                <a:tc>
                  <a:txBody>
                    <a:bodyPr/>
                    <a:lstStyle/>
                    <a:p>
                      <a:pPr algn="ctr"/>
                      <a:r>
                        <a:rPr lang="ang-Latn-001" sz="1000" dirty="0"/>
                        <a:t>Prior (5-50-95%)</a:t>
                      </a:r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ng-Latn-001" sz="1000" dirty="0"/>
                        <a:t>Target (5-50-95%)</a:t>
                      </a:r>
                      <a:endParaRPr lang="en-GB" sz="10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ng-Latn-001" sz="1000" dirty="0"/>
                        <a:t>Posterior (5-50-95%)</a:t>
                      </a:r>
                      <a:endParaRPr lang="en-GB" sz="1000" dirty="0"/>
                    </a:p>
                  </a:txBody>
                  <a:tcPr anchor="ctr">
                    <a:solidFill>
                      <a:srgbClr val="FF7F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282398"/>
                  </a:ext>
                </a:extLst>
              </a:tr>
              <a:tr h="234687">
                <a:tc>
                  <a:txBody>
                    <a:bodyPr/>
                    <a:lstStyle/>
                    <a:p>
                      <a:pPr algn="ctr"/>
                      <a:r>
                        <a:rPr lang="ang-Latn-001" sz="1000" dirty="0"/>
                        <a:t>126.2/</a:t>
                      </a:r>
                      <a:r>
                        <a:rPr lang="ang-Latn-001" sz="1000" b="1" dirty="0"/>
                        <a:t>582.0</a:t>
                      </a:r>
                      <a:r>
                        <a:rPr lang="ang-Latn-001" sz="1000" dirty="0"/>
                        <a:t>/1714.3</a:t>
                      </a:r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ng-Latn-001" sz="1000" dirty="0"/>
                        <a:t>15.6/</a:t>
                      </a:r>
                      <a:r>
                        <a:rPr lang="ang-Latn-001" sz="1000" b="1" dirty="0"/>
                        <a:t>20.3</a:t>
                      </a:r>
                      <a:r>
                        <a:rPr lang="ang-Latn-001" sz="1000" dirty="0"/>
                        <a:t>/26.1</a:t>
                      </a:r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ng-Latn-001" sz="1000" dirty="0"/>
                        <a:t>14.5/</a:t>
                      </a:r>
                      <a:r>
                        <a:rPr lang="ang-Latn-001" sz="1000" b="1" dirty="0"/>
                        <a:t>19.5</a:t>
                      </a:r>
                      <a:r>
                        <a:rPr lang="ang-Latn-001" sz="1000" dirty="0"/>
                        <a:t>/24.6</a:t>
                      </a:r>
                      <a:endParaRPr lang="en-GB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6171582"/>
                  </a:ext>
                </a:extLst>
              </a:tr>
            </a:tbl>
          </a:graphicData>
        </a:graphic>
      </p:graphicFrame>
      <p:sp>
        <p:nvSpPr>
          <p:cNvPr id="2" name="Rounded Rectangle 16">
            <a:extLst>
              <a:ext uri="{FF2B5EF4-FFF2-40B4-BE49-F238E27FC236}">
                <a16:creationId xmlns:a16="http://schemas.microsoft.com/office/drawing/2014/main" id="{6C374A67-5EA3-4706-EF62-2C1B825F0C53}"/>
              </a:ext>
            </a:extLst>
          </p:cNvPr>
          <p:cNvSpPr/>
          <p:nvPr/>
        </p:nvSpPr>
        <p:spPr>
          <a:xfrm>
            <a:off x="7565080" y="898023"/>
            <a:ext cx="2181431" cy="327602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48363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6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Wind average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22B178-75AB-9D84-E02C-3AC0BFCB49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6346" y="1401864"/>
            <a:ext cx="4180294" cy="20711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F616FD-773B-6E1B-E79A-A1607945D0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2610" y="1401864"/>
            <a:ext cx="4180292" cy="207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5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21930-9900-1A94-6B96-C82705A9E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E55EE8-A616-36A9-18AE-61C1864F140C}"/>
              </a:ext>
            </a:extLst>
          </p:cNvPr>
          <p:cNvSpPr/>
          <p:nvPr/>
        </p:nvSpPr>
        <p:spPr>
          <a:xfrm>
            <a:off x="0" y="0"/>
            <a:ext cx="12192000" cy="581177"/>
          </a:xfrm>
          <a:prstGeom prst="rect">
            <a:avLst/>
          </a:prstGeom>
          <a:solidFill>
            <a:srgbClr val="7FADBE"/>
          </a:solidFill>
          <a:ln>
            <a:solidFill>
              <a:srgbClr val="7FAD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8B0B5D-3B50-D9B9-E540-F765AFC0421A}"/>
              </a:ext>
            </a:extLst>
          </p:cNvPr>
          <p:cNvSpPr txBox="1"/>
          <p:nvPr/>
        </p:nvSpPr>
        <p:spPr>
          <a:xfrm>
            <a:off x="6096000" y="97602"/>
            <a:ext cx="1422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Motivation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A84980-9085-510A-0A8F-39F666B63CC8}"/>
              </a:ext>
            </a:extLst>
          </p:cNvPr>
          <p:cNvSpPr txBox="1"/>
          <p:nvPr/>
        </p:nvSpPr>
        <p:spPr>
          <a:xfrm>
            <a:off x="7817318" y="97602"/>
            <a:ext cx="1075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Method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31975-BB62-96AE-C94D-FA065C7F4488}"/>
              </a:ext>
            </a:extLst>
          </p:cNvPr>
          <p:cNvSpPr txBox="1"/>
          <p:nvPr/>
        </p:nvSpPr>
        <p:spPr>
          <a:xfrm>
            <a:off x="9191938" y="97602"/>
            <a:ext cx="1070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Results</a:t>
            </a:r>
            <a:endParaRPr lang="en-CH" sz="2000" b="1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9401F3-CB25-6250-00E1-B00301BD7C0E}"/>
              </a:ext>
            </a:extLst>
          </p:cNvPr>
          <p:cNvSpPr txBox="1"/>
          <p:nvPr/>
        </p:nvSpPr>
        <p:spPr>
          <a:xfrm>
            <a:off x="10561364" y="97602"/>
            <a:ext cx="1526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F84F7DE-3F5B-F38C-3DF6-3F4059C77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A2203-3CAB-4A74-9E07-33CCB375854A}" type="slidenum">
              <a:rPr lang="pt-PT" smtClean="0"/>
              <a:t>14</a:t>
            </a:fld>
            <a:endParaRPr lang="pt-PT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EE8FDA-81AE-D3EE-CBE4-6C8B3A393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00398"/>
            <a:ext cx="1788819" cy="36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E10B26-587F-76E2-B7DC-FDEE59508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19" y="6400398"/>
            <a:ext cx="860439" cy="360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C39D0B2-E115-0895-1FCB-80F4E6F2DE40}"/>
              </a:ext>
            </a:extLst>
          </p:cNvPr>
          <p:cNvSpPr/>
          <p:nvPr/>
        </p:nvSpPr>
        <p:spPr>
          <a:xfrm>
            <a:off x="1617815" y="2268603"/>
            <a:ext cx="1796738" cy="10271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Short-term weather forecast</a:t>
            </a:r>
            <a:endParaRPr lang="de-CH" sz="1400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40EDB64-9150-6C2B-3FBD-1D45B30AB31B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2516184" y="3295742"/>
            <a:ext cx="0" cy="348470"/>
          </a:xfrm>
          <a:prstGeom prst="straightConnector1">
            <a:avLst/>
          </a:prstGeom>
          <a:ln>
            <a:solidFill>
              <a:srgbClr val="15543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531003E-F22C-B733-9C0D-499F4580F4C0}"/>
              </a:ext>
            </a:extLst>
          </p:cNvPr>
          <p:cNvSpPr/>
          <p:nvPr/>
        </p:nvSpPr>
        <p:spPr>
          <a:xfrm>
            <a:off x="1617815" y="3644212"/>
            <a:ext cx="1796738" cy="102713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Short-term: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Assets likely to fail (Early warning</a:t>
            </a:r>
            <a:r>
              <a:rPr lang="de-CH" sz="1400" dirty="0">
                <a:solidFill>
                  <a:schemeClr val="tx1"/>
                </a:solidFill>
              </a:rPr>
              <a:t>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97F2BED-F0AE-1A84-CD3C-3518D4CECD3C}"/>
              </a:ext>
            </a:extLst>
          </p:cNvPr>
          <p:cNvSpPr/>
          <p:nvPr/>
        </p:nvSpPr>
        <p:spPr>
          <a:xfrm>
            <a:off x="8473843" y="3774243"/>
            <a:ext cx="1796738" cy="102713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Long-term: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Contingency generation</a:t>
            </a:r>
          </a:p>
          <a:p>
            <a:pPr algn="ctr"/>
            <a:endParaRPr lang="de-CH" sz="14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CEFCD9-3D54-54A6-DABE-8D8B922F8451}"/>
              </a:ext>
            </a:extLst>
          </p:cNvPr>
          <p:cNvSpPr/>
          <p:nvPr/>
        </p:nvSpPr>
        <p:spPr>
          <a:xfrm>
            <a:off x="8473843" y="5083898"/>
            <a:ext cx="1796738" cy="1027139"/>
          </a:xfrm>
          <a:prstGeom prst="rect">
            <a:avLst/>
          </a:prstGeom>
          <a:solidFill>
            <a:srgbClr val="EFE7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Grid analyses:</a:t>
            </a:r>
          </a:p>
          <a:p>
            <a:pPr algn="ctr"/>
            <a:r>
              <a:rPr lang="ang-Latn-001" sz="1400" dirty="0">
                <a:solidFill>
                  <a:schemeClr val="tx1"/>
                </a:solidFill>
              </a:rPr>
              <a:t>Resilience</a:t>
            </a:r>
            <a:r>
              <a:rPr lang="en-US" sz="1400" dirty="0">
                <a:solidFill>
                  <a:schemeClr val="tx1"/>
                </a:solidFill>
              </a:rPr>
              <a:t> assessment</a:t>
            </a:r>
            <a:endParaRPr lang="de-CH" sz="14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326393-671D-70B2-8E14-FE2F2820EFBE}"/>
              </a:ext>
            </a:extLst>
          </p:cNvPr>
          <p:cNvSpPr/>
          <p:nvPr/>
        </p:nvSpPr>
        <p:spPr>
          <a:xfrm>
            <a:off x="1617815" y="4945919"/>
            <a:ext cx="1796738" cy="1027139"/>
          </a:xfrm>
          <a:prstGeom prst="rect">
            <a:avLst/>
          </a:prstGeom>
          <a:solidFill>
            <a:srgbClr val="EFE7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Grid analyses: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Vulnerability assessment</a:t>
            </a:r>
            <a:endParaRPr lang="de-CH" sz="1400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F35CC7A-9E4A-CE43-E648-56F1E23ACB6C}"/>
              </a:ext>
            </a:extLst>
          </p:cNvPr>
          <p:cNvCxnSpPr>
            <a:cxnSpLocks/>
            <a:stCxn id="19" idx="2"/>
            <a:endCxn id="22" idx="0"/>
          </p:cNvCxnSpPr>
          <p:nvPr/>
        </p:nvCxnSpPr>
        <p:spPr>
          <a:xfrm>
            <a:off x="2516184" y="4671351"/>
            <a:ext cx="0" cy="274568"/>
          </a:xfrm>
          <a:prstGeom prst="straightConnector1">
            <a:avLst/>
          </a:prstGeom>
          <a:ln>
            <a:solidFill>
              <a:srgbClr val="15543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9B96A0E-8F77-C293-4A7B-B15EA0638B2A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>
            <a:off x="9372212" y="4801382"/>
            <a:ext cx="0" cy="282516"/>
          </a:xfrm>
          <a:prstGeom prst="straightConnector1">
            <a:avLst/>
          </a:prstGeom>
          <a:ln>
            <a:solidFill>
              <a:srgbClr val="15543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F6D9409-2225-5C84-5BF2-A7CF85BECF62}"/>
              </a:ext>
            </a:extLst>
          </p:cNvPr>
          <p:cNvCxnSpPr>
            <a:cxnSpLocks/>
            <a:stCxn id="28" idx="2"/>
            <a:endCxn id="20" idx="0"/>
          </p:cNvCxnSpPr>
          <p:nvPr/>
        </p:nvCxnSpPr>
        <p:spPr>
          <a:xfrm>
            <a:off x="9364311" y="3428227"/>
            <a:ext cx="7901" cy="346016"/>
          </a:xfrm>
          <a:prstGeom prst="straightConnector1">
            <a:avLst/>
          </a:prstGeom>
          <a:ln>
            <a:solidFill>
              <a:srgbClr val="15543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92E93FDC-E73E-63E1-F1FD-3AF4CE43DEDF}"/>
              </a:ext>
            </a:extLst>
          </p:cNvPr>
          <p:cNvSpPr/>
          <p:nvPr/>
        </p:nvSpPr>
        <p:spPr>
          <a:xfrm>
            <a:off x="8465942" y="2401088"/>
            <a:ext cx="1796738" cy="10271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Climate projections</a:t>
            </a:r>
            <a:endParaRPr lang="de-CH" sz="1400" dirty="0">
              <a:solidFill>
                <a:schemeClr val="tx1"/>
              </a:solidFill>
            </a:endParaRPr>
          </a:p>
        </p:txBody>
      </p:sp>
      <p:sp>
        <p:nvSpPr>
          <p:cNvPr id="40" name="Title 15">
            <a:extLst>
              <a:ext uri="{FF2B5EF4-FFF2-40B4-BE49-F238E27FC236}">
                <a16:creationId xmlns:a16="http://schemas.microsoft.com/office/drawing/2014/main" id="{2F200596-30CE-561D-0DAD-0CDA624CE8BA}"/>
              </a:ext>
            </a:extLst>
          </p:cNvPr>
          <p:cNvSpPr txBox="1">
            <a:spLocks/>
          </p:cNvSpPr>
          <p:nvPr/>
        </p:nvSpPr>
        <p:spPr>
          <a:xfrm>
            <a:off x="303704" y="581177"/>
            <a:ext cx="3183753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ng-Latn-001" sz="3000" dirty="0"/>
              <a:t>Model Deployment</a:t>
            </a:r>
            <a:endParaRPr lang="en-GB" sz="3000" dirty="0"/>
          </a:p>
        </p:txBody>
      </p:sp>
      <p:pic>
        <p:nvPicPr>
          <p:cNvPr id="47" name="Graphic 46" descr="Ringing alarm clock">
            <a:extLst>
              <a:ext uri="{FF2B5EF4-FFF2-40B4-BE49-F238E27FC236}">
                <a16:creationId xmlns:a16="http://schemas.microsoft.com/office/drawing/2014/main" id="{5E6BC442-837E-64A0-0494-E407900E49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28273" y="1520633"/>
            <a:ext cx="575821" cy="666501"/>
          </a:xfrm>
          <a:prstGeom prst="rect">
            <a:avLst/>
          </a:prstGeom>
        </p:spPr>
      </p:pic>
      <p:pic>
        <p:nvPicPr>
          <p:cNvPr id="53" name="Graphic 52" descr="A round alarm clock">
            <a:extLst>
              <a:ext uri="{FF2B5EF4-FFF2-40B4-BE49-F238E27FC236}">
                <a16:creationId xmlns:a16="http://schemas.microsoft.com/office/drawing/2014/main" id="{45D37A87-88F1-B85A-F64E-19CE780BDB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33191" y="1561579"/>
            <a:ext cx="478042" cy="66650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48B8B81-4A8E-BD2F-B769-66055A7690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958" y="4392025"/>
            <a:ext cx="3901367" cy="20695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8378FEE-5397-3A49-1AAF-DA460AEC3D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959" y="2133295"/>
            <a:ext cx="3901367" cy="206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65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016B2-7A8A-9B62-85D6-6A1C79AFB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471875-A2E2-301F-DC63-977A9BCA15CB}"/>
              </a:ext>
            </a:extLst>
          </p:cNvPr>
          <p:cNvSpPr/>
          <p:nvPr/>
        </p:nvSpPr>
        <p:spPr>
          <a:xfrm>
            <a:off x="0" y="0"/>
            <a:ext cx="12192000" cy="581177"/>
          </a:xfrm>
          <a:prstGeom prst="rect">
            <a:avLst/>
          </a:prstGeom>
          <a:solidFill>
            <a:srgbClr val="7FADBE"/>
          </a:solidFill>
          <a:ln>
            <a:solidFill>
              <a:srgbClr val="7FAD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6428E7-7C3F-0574-1868-EDAF8A26F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  <a:endParaRPr lang="en-CH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A8683D-C77C-5A20-1F58-FDCE810129E6}"/>
              </a:ext>
            </a:extLst>
          </p:cNvPr>
          <p:cNvSpPr txBox="1"/>
          <p:nvPr/>
        </p:nvSpPr>
        <p:spPr>
          <a:xfrm>
            <a:off x="6096000" y="97602"/>
            <a:ext cx="1422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Motivation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A66833-9CC0-36A3-D203-E74CE056045C}"/>
              </a:ext>
            </a:extLst>
          </p:cNvPr>
          <p:cNvSpPr txBox="1"/>
          <p:nvPr/>
        </p:nvSpPr>
        <p:spPr>
          <a:xfrm>
            <a:off x="7817318" y="97602"/>
            <a:ext cx="1075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Method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0A4721-A6C4-DF79-869F-B9B72C6DFD96}"/>
              </a:ext>
            </a:extLst>
          </p:cNvPr>
          <p:cNvSpPr txBox="1"/>
          <p:nvPr/>
        </p:nvSpPr>
        <p:spPr>
          <a:xfrm>
            <a:off x="9191938" y="97602"/>
            <a:ext cx="1070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Results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D947B8-BABC-A105-B079-EDB43FEFE252}"/>
              </a:ext>
            </a:extLst>
          </p:cNvPr>
          <p:cNvSpPr txBox="1"/>
          <p:nvPr/>
        </p:nvSpPr>
        <p:spPr>
          <a:xfrm>
            <a:off x="10561364" y="97602"/>
            <a:ext cx="1526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Conclusion</a:t>
            </a:r>
            <a:endParaRPr lang="en-CH" sz="2000" b="1">
              <a:solidFill>
                <a:schemeClr val="bg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5B57DAD-F7D8-191E-5F76-44ADC06E5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A2203-3CAB-4A74-9E07-33CCB375854A}" type="slidenum">
              <a:rPr lang="pt-PT" smtClean="0"/>
              <a:t>15</a:t>
            </a:fld>
            <a:endParaRPr lang="pt-PT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8D53DB-CA2B-CA8B-877D-2F7B300FB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00398"/>
            <a:ext cx="1788819" cy="36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AEBA4F-C2E0-B9B7-0E34-665C264E9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19" y="6400398"/>
            <a:ext cx="860439" cy="360000"/>
          </a:xfrm>
          <a:prstGeom prst="rect">
            <a:avLst/>
          </a:prstGeom>
        </p:spPr>
      </p:pic>
      <p:sp>
        <p:nvSpPr>
          <p:cNvPr id="14" name="Rounded Rectangle 18">
            <a:extLst>
              <a:ext uri="{FF2B5EF4-FFF2-40B4-BE49-F238E27FC236}">
                <a16:creationId xmlns:a16="http://schemas.microsoft.com/office/drawing/2014/main" id="{63D3AF65-DC5B-D1E2-A661-2D719E59007C}"/>
              </a:ext>
            </a:extLst>
          </p:cNvPr>
          <p:cNvSpPr/>
          <p:nvPr/>
        </p:nvSpPr>
        <p:spPr>
          <a:xfrm>
            <a:off x="838198" y="2266253"/>
            <a:ext cx="7665718" cy="786536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48363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6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</a:t>
            </a:r>
            <a:r>
              <a:rPr lang="ang-Latn-00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Fragility curves can over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/under estimate the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failure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risk.</a:t>
            </a:r>
            <a:endParaRPr lang="en-GB" noProof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F3B3A185-0D02-15FF-F598-20AB05F3253C}"/>
              </a:ext>
            </a:extLst>
          </p:cNvPr>
          <p:cNvSpPr/>
          <p:nvPr/>
        </p:nvSpPr>
        <p:spPr>
          <a:xfrm>
            <a:off x="838198" y="3436807"/>
            <a:ext cx="7665719" cy="786536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48363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6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Bayesian methods can regularize fragility curves calibration. </a:t>
            </a:r>
            <a:endParaRPr lang="en-GB" noProof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487B46A0-D7AF-6B79-32BE-2C629AD27125}"/>
              </a:ext>
            </a:extLst>
          </p:cNvPr>
          <p:cNvSpPr/>
          <p:nvPr/>
        </p:nvSpPr>
        <p:spPr>
          <a:xfrm>
            <a:off x="838198" y="4607361"/>
            <a:ext cx="7665720" cy="786536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48363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6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Fragility curves can capture uncertainty in natural hazards events.</a:t>
            </a:r>
            <a:endParaRPr lang="en-GB" noProof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Elemento grafico 3" descr="Distribuzione normale con riempimento a tinta unita">
            <a:extLst>
              <a:ext uri="{FF2B5EF4-FFF2-40B4-BE49-F238E27FC236}">
                <a16:creationId xmlns:a16="http://schemas.microsoft.com/office/drawing/2014/main" id="{DB665868-2387-ABEE-A37A-F473D77F98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1840" y="4536241"/>
            <a:ext cx="914400" cy="914400"/>
          </a:xfrm>
          <a:prstGeom prst="rect">
            <a:avLst/>
          </a:prstGeom>
        </p:spPr>
      </p:pic>
      <p:pic>
        <p:nvPicPr>
          <p:cNvPr id="17" name="Elemento grafico 16" descr="Impostazioni con riempimento a tinta unita">
            <a:extLst>
              <a:ext uri="{FF2B5EF4-FFF2-40B4-BE49-F238E27FC236}">
                <a16:creationId xmlns:a16="http://schemas.microsoft.com/office/drawing/2014/main" id="{13548EF9-DC39-582A-DDAB-1902FB41A5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1840" y="3398520"/>
            <a:ext cx="914400" cy="914400"/>
          </a:xfrm>
          <a:prstGeom prst="rect">
            <a:avLst/>
          </a:prstGeom>
        </p:spPr>
      </p:pic>
      <p:pic>
        <p:nvPicPr>
          <p:cNvPr id="19" name="Elemento grafico 18" descr="Accento circonflesso verso l'alto con riempimento a tinta unita">
            <a:extLst>
              <a:ext uri="{FF2B5EF4-FFF2-40B4-BE49-F238E27FC236}">
                <a16:creationId xmlns:a16="http://schemas.microsoft.com/office/drawing/2014/main" id="{1D3C3C4C-48C9-9602-C295-CCAA7A3E9B7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1200" y="2037080"/>
            <a:ext cx="914400" cy="914400"/>
          </a:xfrm>
          <a:prstGeom prst="rect">
            <a:avLst/>
          </a:prstGeom>
        </p:spPr>
      </p:pic>
      <p:pic>
        <p:nvPicPr>
          <p:cNvPr id="21" name="Elemento grafico 20" descr="Accento circonflesso verso il basso con riempimento a tinta unita">
            <a:extLst>
              <a:ext uri="{FF2B5EF4-FFF2-40B4-BE49-F238E27FC236}">
                <a16:creationId xmlns:a16="http://schemas.microsoft.com/office/drawing/2014/main" id="{5EFEC0C0-7DF6-51E0-3036-284C4935CF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8681" y="241572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27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B7963-DEBB-57A6-87A0-F391CBB42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18">
            <a:extLst>
              <a:ext uri="{FF2B5EF4-FFF2-40B4-BE49-F238E27FC236}">
                <a16:creationId xmlns:a16="http://schemas.microsoft.com/office/drawing/2014/main" id="{9CE49A23-C1A3-68FD-ECBF-430A88F3D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2" t="28868" r="30842" b="17477"/>
          <a:stretch>
            <a:fillRect/>
          </a:stretch>
        </p:blipFill>
        <p:spPr>
          <a:xfrm>
            <a:off x="731837" y="1007533"/>
            <a:ext cx="10728325" cy="528986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6341D27-F3F9-8002-9424-382ACF602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233537"/>
            <a:ext cx="10728325" cy="3312129"/>
          </a:xfrm>
          <a:solidFill>
            <a:schemeClr val="accent1"/>
          </a:solidFill>
          <a:ln>
            <a:solidFill>
              <a:srgbClr val="156082"/>
            </a:solidFill>
          </a:ln>
        </p:spPr>
        <p:txBody>
          <a:bodyPr>
            <a:normAutofit/>
          </a:bodyPr>
          <a:lstStyle/>
          <a:p>
            <a:r>
              <a:rPr lang="ang-Latn-001" sz="2900" b="1" dirty="0"/>
              <a:t>Thank you for your attention!</a:t>
            </a:r>
            <a:br>
              <a:rPr lang="en-GB" sz="2900" b="1" noProof="0" dirty="0"/>
            </a:br>
            <a:endParaRPr lang="en-GB" sz="2900" b="1" noProof="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032E0A3-317E-6C5B-7421-54EB4CADA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5" y="4425663"/>
            <a:ext cx="2193852" cy="747469"/>
          </a:xfrm>
        </p:spPr>
        <p:txBody>
          <a:bodyPr>
            <a:normAutofit/>
          </a:bodyPr>
          <a:lstStyle/>
          <a:p>
            <a:r>
              <a:rPr lang="en-GB" sz="1800" b="1" dirty="0"/>
              <a:t>Federico Sartore</a:t>
            </a:r>
            <a:endParaRPr lang="ang-Latn-001" sz="1800" b="1" dirty="0"/>
          </a:p>
          <a:p>
            <a:r>
              <a:rPr lang="ang-Latn-001" sz="1800" dirty="0"/>
              <a:t>fsartore@ethz.ch</a:t>
            </a:r>
            <a:endParaRPr lang="en-US" sz="1800" dirty="0"/>
          </a:p>
        </p:txBody>
      </p:sp>
      <p:pic>
        <p:nvPicPr>
          <p:cNvPr id="2" name="Immagine 13">
            <a:extLst>
              <a:ext uri="{FF2B5EF4-FFF2-40B4-BE49-F238E27FC236}">
                <a16:creationId xmlns:a16="http://schemas.microsoft.com/office/drawing/2014/main" id="{E7599D74-4B68-CCC3-E140-BF9990DFC3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167" y="3115427"/>
            <a:ext cx="2036233" cy="2036233"/>
          </a:xfrm>
          <a:prstGeom prst="rect">
            <a:avLst/>
          </a:prstGeom>
        </p:spPr>
      </p:pic>
      <p:sp>
        <p:nvSpPr>
          <p:cNvPr id="4" name="Textplatzhalter 5">
            <a:extLst>
              <a:ext uri="{FF2B5EF4-FFF2-40B4-BE49-F238E27FC236}">
                <a16:creationId xmlns:a16="http://schemas.microsoft.com/office/drawing/2014/main" id="{D9FB817B-F45F-145B-03EC-58B835C7DC2B}"/>
              </a:ext>
            </a:extLst>
          </p:cNvPr>
          <p:cNvSpPr txBox="1">
            <a:spLocks/>
          </p:cNvSpPr>
          <p:nvPr/>
        </p:nvSpPr>
        <p:spPr>
          <a:xfrm>
            <a:off x="7768167" y="2656703"/>
            <a:ext cx="2036233" cy="403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38163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486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dirty="0"/>
              <a:t>L</a:t>
            </a:r>
            <a:r>
              <a:rPr lang="ang-Latn-001" sz="1800" dirty="0"/>
              <a:t>inkedln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03582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73CB5-C12C-164E-9E10-BEF8B157D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5F6B982-7E70-F0F0-BF1D-DC0FE65C3E44}"/>
              </a:ext>
            </a:extLst>
          </p:cNvPr>
          <p:cNvSpPr txBox="1"/>
          <p:nvPr/>
        </p:nvSpPr>
        <p:spPr>
          <a:xfrm>
            <a:off x="6096000" y="97602"/>
            <a:ext cx="1422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Motivation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9CCBF8-53E6-451B-7F0C-CFE3B270681F}"/>
              </a:ext>
            </a:extLst>
          </p:cNvPr>
          <p:cNvSpPr txBox="1"/>
          <p:nvPr/>
        </p:nvSpPr>
        <p:spPr>
          <a:xfrm>
            <a:off x="7817318" y="97602"/>
            <a:ext cx="1075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Method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985E37-C0E2-8807-0B60-CE390DC82780}"/>
              </a:ext>
            </a:extLst>
          </p:cNvPr>
          <p:cNvSpPr txBox="1"/>
          <p:nvPr/>
        </p:nvSpPr>
        <p:spPr>
          <a:xfrm>
            <a:off x="9191938" y="97602"/>
            <a:ext cx="1070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Results</a:t>
            </a:r>
            <a:endParaRPr lang="en-CH" sz="2000" b="1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E97D0D-38AF-327E-878D-964A4F11485B}"/>
              </a:ext>
            </a:extLst>
          </p:cNvPr>
          <p:cNvSpPr txBox="1"/>
          <p:nvPr/>
        </p:nvSpPr>
        <p:spPr>
          <a:xfrm>
            <a:off x="10561364" y="97602"/>
            <a:ext cx="1526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1BFA37C-0935-AA32-D677-DFBBF4D4B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A2203-3CAB-4A74-9E07-33CCB375854A}" type="slidenum">
              <a:rPr lang="pt-PT" smtClean="0"/>
              <a:t>17</a:t>
            </a:fld>
            <a:endParaRPr lang="pt-PT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D764EB-68C0-34F0-E987-FE43FD2B8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00398"/>
            <a:ext cx="1788819" cy="36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815229-92A7-4B81-A7BA-2BBD75968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19" y="6400398"/>
            <a:ext cx="860439" cy="3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FDB260-56A8-DEF4-29C0-65CFD48E6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462" y="1831412"/>
            <a:ext cx="4684302" cy="2784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A6E2DE-A81E-CE3E-A144-A02D16DF0E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419" y="1947820"/>
            <a:ext cx="4566919" cy="2410820"/>
          </a:xfrm>
          <a:prstGeom prst="rect">
            <a:avLst/>
          </a:prstGeom>
        </p:spPr>
      </p:pic>
      <p:sp>
        <p:nvSpPr>
          <p:cNvPr id="16" name="Rounded Rectangle 16">
            <a:extLst>
              <a:ext uri="{FF2B5EF4-FFF2-40B4-BE49-F238E27FC236}">
                <a16:creationId xmlns:a16="http://schemas.microsoft.com/office/drawing/2014/main" id="{2D62DFD0-1612-2C5E-1828-B206F0C48044}"/>
              </a:ext>
            </a:extLst>
          </p:cNvPr>
          <p:cNvSpPr/>
          <p:nvPr/>
        </p:nvSpPr>
        <p:spPr>
          <a:xfrm>
            <a:off x="2114704" y="1419919"/>
            <a:ext cx="2181431" cy="327602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48363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6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>
                <a:solidFill>
                  <a:schemeClr val="tx1">
                    <a:lumMod val="85000"/>
                    <a:lumOff val="15000"/>
                  </a:schemeClr>
                </a:solidFill>
              </a:rPr>
              <a:t>Bayesian Approach</a:t>
            </a:r>
            <a:endParaRPr lang="en-GB" noProof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Rounded Rectangle 16">
            <a:extLst>
              <a:ext uri="{FF2B5EF4-FFF2-40B4-BE49-F238E27FC236}">
                <a16:creationId xmlns:a16="http://schemas.microsoft.com/office/drawing/2014/main" id="{40D51B13-EE0D-3D85-80B3-2F5D55BD6421}"/>
              </a:ext>
            </a:extLst>
          </p:cNvPr>
          <p:cNvSpPr/>
          <p:nvPr/>
        </p:nvSpPr>
        <p:spPr>
          <a:xfrm>
            <a:off x="4881051" y="1012323"/>
            <a:ext cx="2181431" cy="327602"/>
          </a:xfrm>
          <a:prstGeom prst="roundRect">
            <a:avLst>
              <a:gd name="adj" fmla="val 0"/>
            </a:avLst>
          </a:prstGeom>
          <a:solidFill>
            <a:srgbClr val="7FADBE">
              <a:alpha val="48363"/>
            </a:srgbClr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6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Wind gust</a:t>
            </a:r>
          </a:p>
        </p:txBody>
      </p:sp>
      <p:sp>
        <p:nvSpPr>
          <p:cNvPr id="24" name="Rounded Rectangle 16">
            <a:extLst>
              <a:ext uri="{FF2B5EF4-FFF2-40B4-BE49-F238E27FC236}">
                <a16:creationId xmlns:a16="http://schemas.microsoft.com/office/drawing/2014/main" id="{E563C9C1-F787-1A12-9565-21906EE0D642}"/>
              </a:ext>
            </a:extLst>
          </p:cNvPr>
          <p:cNvSpPr/>
          <p:nvPr/>
        </p:nvSpPr>
        <p:spPr>
          <a:xfrm>
            <a:off x="7927811" y="1419919"/>
            <a:ext cx="2181431" cy="327602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48363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6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MLE Approach</a:t>
            </a:r>
          </a:p>
        </p:txBody>
      </p:sp>
      <p:sp>
        <p:nvSpPr>
          <p:cNvPr id="25" name="Title 15">
            <a:extLst>
              <a:ext uri="{FF2B5EF4-FFF2-40B4-BE49-F238E27FC236}">
                <a16:creationId xmlns:a16="http://schemas.microsoft.com/office/drawing/2014/main" id="{24D4BB4B-CCBA-0EA5-D5FC-207EC9E13DCE}"/>
              </a:ext>
            </a:extLst>
          </p:cNvPr>
          <p:cNvSpPr txBox="1">
            <a:spLocks/>
          </p:cNvSpPr>
          <p:nvPr/>
        </p:nvSpPr>
        <p:spPr>
          <a:xfrm>
            <a:off x="303705" y="581177"/>
            <a:ext cx="1455246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ng-Latn-001" sz="3000" dirty="0"/>
              <a:t>Results</a:t>
            </a:r>
            <a:endParaRPr lang="en-GB" sz="3000" dirty="0"/>
          </a:p>
        </p:txBody>
      </p:sp>
      <p:pic>
        <p:nvPicPr>
          <p:cNvPr id="17" name="Picture 15">
            <a:extLst>
              <a:ext uri="{FF2B5EF4-FFF2-40B4-BE49-F238E27FC236}">
                <a16:creationId xmlns:a16="http://schemas.microsoft.com/office/drawing/2014/main" id="{D706D59C-0A77-9508-0ACD-A9B598086A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8254" y="2316266"/>
            <a:ext cx="4180294" cy="207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7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8A3C3-8093-2928-605C-E838B6E08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55D4DE5-FCF6-D0BB-FBE5-BFD6FF3E3E94}"/>
              </a:ext>
            </a:extLst>
          </p:cNvPr>
          <p:cNvSpPr txBox="1"/>
          <p:nvPr/>
        </p:nvSpPr>
        <p:spPr>
          <a:xfrm>
            <a:off x="6096000" y="97602"/>
            <a:ext cx="1422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Motivation</a:t>
            </a:r>
            <a:endParaRPr lang="en-CH" sz="2000" b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2CD44F-F0D2-BBB1-A25D-F3199B300C74}"/>
              </a:ext>
            </a:extLst>
          </p:cNvPr>
          <p:cNvSpPr txBox="1"/>
          <p:nvPr/>
        </p:nvSpPr>
        <p:spPr>
          <a:xfrm>
            <a:off x="7817318" y="97602"/>
            <a:ext cx="1075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Method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E00A85-1B0A-2320-9F69-F372348BB374}"/>
              </a:ext>
            </a:extLst>
          </p:cNvPr>
          <p:cNvSpPr txBox="1"/>
          <p:nvPr/>
        </p:nvSpPr>
        <p:spPr>
          <a:xfrm>
            <a:off x="9191938" y="97602"/>
            <a:ext cx="1070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Results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E6EC95-4ACD-EF0E-FCB8-D94D458B2950}"/>
              </a:ext>
            </a:extLst>
          </p:cNvPr>
          <p:cNvSpPr txBox="1"/>
          <p:nvPr/>
        </p:nvSpPr>
        <p:spPr>
          <a:xfrm>
            <a:off x="10561364" y="97602"/>
            <a:ext cx="1526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F49FC9E-BD0E-E045-B7B7-5805E6448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A2203-3CAB-4A74-9E07-33CCB375854A}" type="slidenum">
              <a:rPr lang="pt-PT" smtClean="0"/>
              <a:t>18</a:t>
            </a:fld>
            <a:endParaRPr lang="pt-PT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23E5A9-8980-1139-AD8F-086208399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00398"/>
            <a:ext cx="1788819" cy="36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6487B4-89DA-2E2B-246D-A9D2CAA5F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19" y="6400398"/>
            <a:ext cx="860439" cy="360000"/>
          </a:xfrm>
          <a:prstGeom prst="rect">
            <a:avLst/>
          </a:prstGeom>
        </p:spPr>
      </p:pic>
      <p:sp>
        <p:nvSpPr>
          <p:cNvPr id="2" name="Title 15">
            <a:extLst>
              <a:ext uri="{FF2B5EF4-FFF2-40B4-BE49-F238E27FC236}">
                <a16:creationId xmlns:a16="http://schemas.microsoft.com/office/drawing/2014/main" id="{E086B680-65D8-2701-33DB-E7D4966BF655}"/>
              </a:ext>
            </a:extLst>
          </p:cNvPr>
          <p:cNvSpPr txBox="1">
            <a:spLocks/>
          </p:cNvSpPr>
          <p:nvPr/>
        </p:nvSpPr>
        <p:spPr>
          <a:xfrm>
            <a:off x="303704" y="581177"/>
            <a:ext cx="10728325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/>
              <a:t>Natural Hazards Impacts on Transmission Assets</a:t>
            </a:r>
          </a:p>
        </p:txBody>
      </p:sp>
      <p:sp>
        <p:nvSpPr>
          <p:cNvPr id="3" name="Rounded Rectangle 16">
            <a:extLst>
              <a:ext uri="{FF2B5EF4-FFF2-40B4-BE49-F238E27FC236}">
                <a16:creationId xmlns:a16="http://schemas.microsoft.com/office/drawing/2014/main" id="{F0019DD1-8EF4-B9A8-06DD-6E4203D49EA5}"/>
              </a:ext>
            </a:extLst>
          </p:cNvPr>
          <p:cNvSpPr/>
          <p:nvPr/>
        </p:nvSpPr>
        <p:spPr>
          <a:xfrm>
            <a:off x="1488435" y="1882224"/>
            <a:ext cx="2929142" cy="975996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48363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6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Fragility Curves</a:t>
            </a:r>
            <a:endParaRPr lang="en-GB" noProof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Rounded Rectangle 16">
            <a:extLst>
              <a:ext uri="{FF2B5EF4-FFF2-40B4-BE49-F238E27FC236}">
                <a16:creationId xmlns:a16="http://schemas.microsoft.com/office/drawing/2014/main" id="{B6980DB6-F1D3-4C37-70EF-C1766F132FFB}"/>
              </a:ext>
            </a:extLst>
          </p:cNvPr>
          <p:cNvSpPr/>
          <p:nvPr/>
        </p:nvSpPr>
        <p:spPr>
          <a:xfrm>
            <a:off x="7351089" y="1928019"/>
            <a:ext cx="2929142" cy="975996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48363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6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>
                <a:solidFill>
                  <a:schemeClr val="tx1"/>
                </a:solidFill>
              </a:rPr>
              <a:t>Power Transmission</a:t>
            </a:r>
            <a:endParaRPr lang="en-GB" noProof="0">
              <a:solidFill>
                <a:schemeClr val="tx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DCB9A9A-42FD-E68C-2A00-6EAF16CC6781}"/>
              </a:ext>
            </a:extLst>
          </p:cNvPr>
          <p:cNvCxnSpPr>
            <a:cxnSpLocks/>
          </p:cNvCxnSpPr>
          <p:nvPr/>
        </p:nvCxnSpPr>
        <p:spPr>
          <a:xfrm>
            <a:off x="7466821" y="2959100"/>
            <a:ext cx="0" cy="1738902"/>
          </a:xfrm>
          <a:prstGeom prst="line">
            <a:avLst/>
          </a:prstGeom>
          <a:ln w="38100" cmpd="sng">
            <a:solidFill>
              <a:schemeClr val="tx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91D360E-E013-BFA6-A97D-8F2254EBC561}"/>
              </a:ext>
            </a:extLst>
          </p:cNvPr>
          <p:cNvCxnSpPr>
            <a:cxnSpLocks/>
          </p:cNvCxnSpPr>
          <p:nvPr/>
        </p:nvCxnSpPr>
        <p:spPr>
          <a:xfrm>
            <a:off x="7466821" y="4702236"/>
            <a:ext cx="32979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55DCC38-BADB-3308-298B-E5F51522C09E}"/>
              </a:ext>
            </a:extLst>
          </p:cNvPr>
          <p:cNvCxnSpPr>
            <a:cxnSpLocks/>
          </p:cNvCxnSpPr>
          <p:nvPr/>
        </p:nvCxnSpPr>
        <p:spPr>
          <a:xfrm>
            <a:off x="7466821" y="3532552"/>
            <a:ext cx="32979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">
            <a:extLst>
              <a:ext uri="{FF2B5EF4-FFF2-40B4-BE49-F238E27FC236}">
                <a16:creationId xmlns:a16="http://schemas.microsoft.com/office/drawing/2014/main" id="{C607DE2E-877D-EACD-B2F2-9F66D7BC4535}"/>
              </a:ext>
            </a:extLst>
          </p:cNvPr>
          <p:cNvSpPr txBox="1"/>
          <p:nvPr/>
        </p:nvSpPr>
        <p:spPr>
          <a:xfrm>
            <a:off x="7817318" y="3380133"/>
            <a:ext cx="2672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effectLst/>
                <a:cs typeface="Px Grotesk Pan" panose="020B0504010101010104" pitchFamily="34" charset="0"/>
              </a:rPr>
              <a:t>Finite element-based models [</a:t>
            </a:r>
            <a:r>
              <a:rPr lang="ang-Latn-001" sz="1400" dirty="0">
                <a:effectLst/>
                <a:cs typeface="Px Grotesk Pan" panose="020B0504010101010104" pitchFamily="34" charset="0"/>
              </a:rPr>
              <a:t>1</a:t>
            </a:r>
            <a:r>
              <a:rPr lang="en-GB" sz="1400" dirty="0">
                <a:effectLst/>
                <a:cs typeface="Px Grotesk Pan" panose="020B0504010101010104" pitchFamily="34" charset="0"/>
              </a:rPr>
              <a:t>]</a:t>
            </a:r>
            <a:endParaRPr lang="en-GB" sz="1400" noProof="0" dirty="0">
              <a:effectLst/>
              <a:cs typeface="Px Grotesk Pan" panose="020B0504010101010104" pitchFamily="34" charset="0"/>
            </a:endParaRPr>
          </a:p>
        </p:txBody>
      </p:sp>
      <p:sp>
        <p:nvSpPr>
          <p:cNvPr id="33" name="Textfeld 2">
            <a:extLst>
              <a:ext uri="{FF2B5EF4-FFF2-40B4-BE49-F238E27FC236}">
                <a16:creationId xmlns:a16="http://schemas.microsoft.com/office/drawing/2014/main" id="{E5E3ACE5-56A5-996E-FB31-86111A55569F}"/>
              </a:ext>
            </a:extLst>
          </p:cNvPr>
          <p:cNvSpPr txBox="1"/>
          <p:nvPr/>
        </p:nvSpPr>
        <p:spPr>
          <a:xfrm>
            <a:off x="7821406" y="4544114"/>
            <a:ext cx="2668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effectLst/>
                <a:cs typeface="Px Grotesk Pan" panose="020B0504010101010104" pitchFamily="34" charset="0"/>
              </a:rPr>
              <a:t>Data-driven studies [</a:t>
            </a:r>
            <a:r>
              <a:rPr lang="ang-Latn-001" sz="1400" dirty="0">
                <a:effectLst/>
                <a:cs typeface="Px Grotesk Pan" panose="020B0504010101010104" pitchFamily="34" charset="0"/>
              </a:rPr>
              <a:t>2</a:t>
            </a:r>
            <a:r>
              <a:rPr lang="en-GB" sz="1400" dirty="0">
                <a:effectLst/>
                <a:cs typeface="Px Grotesk Pan" panose="020B0504010101010104" pitchFamily="34" charset="0"/>
              </a:rPr>
              <a:t>] </a:t>
            </a:r>
            <a:endParaRPr lang="en-GB" sz="1400" noProof="0" dirty="0">
              <a:effectLst/>
              <a:cs typeface="Px Grotesk Pan" panose="020B05040101010101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7ECEDDB-F3A7-B35E-CB9B-38C7A2869F57}"/>
              </a:ext>
            </a:extLst>
          </p:cNvPr>
          <p:cNvCxnSpPr>
            <a:cxnSpLocks/>
          </p:cNvCxnSpPr>
          <p:nvPr/>
        </p:nvCxnSpPr>
        <p:spPr>
          <a:xfrm>
            <a:off x="8011879" y="4827907"/>
            <a:ext cx="0" cy="384754"/>
          </a:xfrm>
          <a:prstGeom prst="line">
            <a:avLst/>
          </a:prstGeom>
          <a:ln w="38100" cmpd="sng">
            <a:solidFill>
              <a:schemeClr val="tx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E0B703F-63F4-3A14-56EF-B068C5B35761}"/>
              </a:ext>
            </a:extLst>
          </p:cNvPr>
          <p:cNvCxnSpPr>
            <a:cxnSpLocks/>
          </p:cNvCxnSpPr>
          <p:nvPr/>
        </p:nvCxnSpPr>
        <p:spPr>
          <a:xfrm>
            <a:off x="8011879" y="5197587"/>
            <a:ext cx="32979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2">
            <a:extLst>
              <a:ext uri="{FF2B5EF4-FFF2-40B4-BE49-F238E27FC236}">
                <a16:creationId xmlns:a16="http://schemas.microsoft.com/office/drawing/2014/main" id="{EC1A5114-3713-7A55-24E2-6C57F5F2B8D0}"/>
              </a:ext>
            </a:extLst>
          </p:cNvPr>
          <p:cNvSpPr txBox="1"/>
          <p:nvPr/>
        </p:nvSpPr>
        <p:spPr>
          <a:xfrm>
            <a:off x="8424321" y="5043698"/>
            <a:ext cx="2668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cs typeface="Px Grotesk Pan" panose="020B0504010101010104" pitchFamily="34" charset="0"/>
              </a:rPr>
              <a:t>Limited research</a:t>
            </a:r>
            <a:r>
              <a:rPr lang="en-GB" sz="1400" dirty="0">
                <a:effectLst/>
                <a:cs typeface="Px Grotesk Pan" panose="020B0504010101010104" pitchFamily="34" charset="0"/>
              </a:rPr>
              <a:t> </a:t>
            </a:r>
            <a:endParaRPr lang="en-GB" sz="1400" noProof="0" dirty="0">
              <a:effectLst/>
              <a:cs typeface="Px Grotesk Pan" panose="020B0504010101010104" pitchFamily="34" charset="0"/>
            </a:endParaRPr>
          </a:p>
        </p:txBody>
      </p:sp>
      <p:sp>
        <p:nvSpPr>
          <p:cNvPr id="38" name="Textplatzhalter 4">
            <a:extLst>
              <a:ext uri="{FF2B5EF4-FFF2-40B4-BE49-F238E27FC236}">
                <a16:creationId xmlns:a16="http://schemas.microsoft.com/office/drawing/2014/main" id="{E28B875F-790E-3416-47A4-D2EE8C4882E0}"/>
              </a:ext>
            </a:extLst>
          </p:cNvPr>
          <p:cNvSpPr txBox="1">
            <a:spLocks/>
          </p:cNvSpPr>
          <p:nvPr/>
        </p:nvSpPr>
        <p:spPr>
          <a:xfrm>
            <a:off x="4389729" y="6291640"/>
            <a:ext cx="6532034" cy="60127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ang-Latn-001" sz="600" dirty="0"/>
              <a:t>1.        </a:t>
            </a:r>
            <a:r>
              <a:rPr lang="en-US" sz="600" dirty="0"/>
              <a:t>Dikshit, S., &amp; Alipour, A. (2021). A moment-matching method for fragility analysis of transmission towers under straight line winds. Engineering Structures, 248, 113236.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ang-Latn-001" sz="600" dirty="0"/>
              <a:t>2.        </a:t>
            </a:r>
            <a:r>
              <a:rPr lang="en-US" sz="600" dirty="0"/>
              <a:t>Solheim ØR, et al. “</a:t>
            </a:r>
            <a:r>
              <a:rPr lang="en-US" sz="600" dirty="0" err="1"/>
              <a:t>Vaffel</a:t>
            </a:r>
            <a:r>
              <a:rPr lang="en-US" sz="600" dirty="0"/>
              <a:t> – a tool for forecasting transmission line failures based on Bayesian updating, reanalysis data and medium-range weather forecasts,” IEEE </a:t>
            </a:r>
            <a:r>
              <a:rPr lang="en-US" sz="600" dirty="0" err="1"/>
              <a:t>Acess</a:t>
            </a:r>
            <a:r>
              <a:rPr lang="en-US" sz="600" dirty="0"/>
              <a:t>, 2024.</a:t>
            </a:r>
            <a:endParaRPr lang="en-GB" sz="600" noProof="0" dirty="0"/>
          </a:p>
        </p:txBody>
      </p:sp>
      <p:grpSp>
        <p:nvGrpSpPr>
          <p:cNvPr id="40" name="Group 46">
            <a:extLst>
              <a:ext uri="{FF2B5EF4-FFF2-40B4-BE49-F238E27FC236}">
                <a16:creationId xmlns:a16="http://schemas.microsoft.com/office/drawing/2014/main" id="{54E1C2DA-36F2-31F9-AEC6-2AF526B98E6A}"/>
              </a:ext>
            </a:extLst>
          </p:cNvPr>
          <p:cNvGrpSpPr/>
          <p:nvPr/>
        </p:nvGrpSpPr>
        <p:grpSpPr>
          <a:xfrm>
            <a:off x="8304608" y="3601956"/>
            <a:ext cx="1329398" cy="927085"/>
            <a:chOff x="304789" y="3139971"/>
            <a:chExt cx="2403544" cy="1431193"/>
          </a:xfrm>
        </p:grpSpPr>
        <p:pic>
          <p:nvPicPr>
            <p:cNvPr id="41" name="Picture 43">
              <a:extLst>
                <a:ext uri="{FF2B5EF4-FFF2-40B4-BE49-F238E27FC236}">
                  <a16:creationId xmlns:a16="http://schemas.microsoft.com/office/drawing/2014/main" id="{A9F55BE0-30D3-BB5A-0B8B-0411E6012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524" r="30925"/>
            <a:stretch>
              <a:fillRect/>
            </a:stretch>
          </p:blipFill>
          <p:spPr>
            <a:xfrm>
              <a:off x="304789" y="3353427"/>
              <a:ext cx="2264716" cy="1217737"/>
            </a:xfrm>
            <a:prstGeom prst="rect">
              <a:avLst/>
            </a:prstGeom>
          </p:spPr>
        </p:pic>
        <p:sp>
          <p:nvSpPr>
            <p:cNvPr id="42" name="Rectangle 44">
              <a:extLst>
                <a:ext uri="{FF2B5EF4-FFF2-40B4-BE49-F238E27FC236}">
                  <a16:creationId xmlns:a16="http://schemas.microsoft.com/office/drawing/2014/main" id="{29CE7F93-355B-7A33-9FAE-8C0DC2233BAC}"/>
                </a:ext>
              </a:extLst>
            </p:cNvPr>
            <p:cNvSpPr/>
            <p:nvPr/>
          </p:nvSpPr>
          <p:spPr>
            <a:xfrm>
              <a:off x="2029767" y="3962296"/>
              <a:ext cx="678566" cy="365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5">
              <a:extLst>
                <a:ext uri="{FF2B5EF4-FFF2-40B4-BE49-F238E27FC236}">
                  <a16:creationId xmlns:a16="http://schemas.microsoft.com/office/drawing/2014/main" id="{3FC781AB-153C-324C-6524-8217BEBD69E5}"/>
                </a:ext>
              </a:extLst>
            </p:cNvPr>
            <p:cNvSpPr/>
            <p:nvPr/>
          </p:nvSpPr>
          <p:spPr>
            <a:xfrm>
              <a:off x="985077" y="3139971"/>
              <a:ext cx="678566" cy="365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115B445-69D7-7D27-5804-2B4239047D47}"/>
              </a:ext>
            </a:extLst>
          </p:cNvPr>
          <p:cNvGrpSpPr/>
          <p:nvPr/>
        </p:nvGrpSpPr>
        <p:grpSpPr>
          <a:xfrm>
            <a:off x="778193" y="3173941"/>
            <a:ext cx="4380520" cy="2551869"/>
            <a:chOff x="778193" y="3173941"/>
            <a:chExt cx="4380520" cy="2551869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82F9098-F0DD-CE8C-F7D4-F27EBA963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5000"/>
            <a:stretch>
              <a:fillRect/>
            </a:stretch>
          </p:blipFill>
          <p:spPr>
            <a:xfrm>
              <a:off x="778193" y="3241252"/>
              <a:ext cx="4380520" cy="2484558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F1B8E68-6C02-F7B7-0A19-0F9E3B4450A3}"/>
                </a:ext>
              </a:extLst>
            </p:cNvPr>
            <p:cNvSpPr/>
            <p:nvPr/>
          </p:nvSpPr>
          <p:spPr>
            <a:xfrm>
              <a:off x="1854200" y="3173941"/>
              <a:ext cx="338664" cy="74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14487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F7B95-CFB5-941D-10D8-5FB7B0E68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B67191-079C-A408-A95E-8577DC17C94A}"/>
              </a:ext>
            </a:extLst>
          </p:cNvPr>
          <p:cNvSpPr txBox="1"/>
          <p:nvPr/>
        </p:nvSpPr>
        <p:spPr>
          <a:xfrm>
            <a:off x="6096000" y="97602"/>
            <a:ext cx="1422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Motivation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828143-369B-2DAF-C836-0698754C1456}"/>
              </a:ext>
            </a:extLst>
          </p:cNvPr>
          <p:cNvSpPr txBox="1"/>
          <p:nvPr/>
        </p:nvSpPr>
        <p:spPr>
          <a:xfrm>
            <a:off x="7817318" y="97602"/>
            <a:ext cx="1075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Method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2E9CB2-D649-6190-B77F-F873EC917E70}"/>
              </a:ext>
            </a:extLst>
          </p:cNvPr>
          <p:cNvSpPr txBox="1"/>
          <p:nvPr/>
        </p:nvSpPr>
        <p:spPr>
          <a:xfrm>
            <a:off x="9191938" y="97602"/>
            <a:ext cx="1070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Results</a:t>
            </a:r>
            <a:endParaRPr lang="en-CH" sz="2000" b="1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6191A9-A411-EFA0-B712-35D69FDCBB9C}"/>
              </a:ext>
            </a:extLst>
          </p:cNvPr>
          <p:cNvSpPr txBox="1"/>
          <p:nvPr/>
        </p:nvSpPr>
        <p:spPr>
          <a:xfrm>
            <a:off x="10561364" y="97602"/>
            <a:ext cx="1526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783DC32-CD0A-F58C-8E06-A7C57EF1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A2203-3CAB-4A74-9E07-33CCB375854A}" type="slidenum">
              <a:rPr lang="pt-PT" smtClean="0"/>
              <a:t>19</a:t>
            </a:fld>
            <a:endParaRPr lang="pt-PT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9C114F-A5EE-C75F-CE33-B0E5CDE04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00398"/>
            <a:ext cx="1788819" cy="36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68B3B4-B246-D101-26C5-2B4CF104B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19" y="6400398"/>
            <a:ext cx="860439" cy="360000"/>
          </a:xfrm>
          <a:prstGeom prst="rect">
            <a:avLst/>
          </a:prstGeom>
        </p:spPr>
      </p:pic>
      <p:sp>
        <p:nvSpPr>
          <p:cNvPr id="20" name="Rounded Rectangle 16">
            <a:extLst>
              <a:ext uri="{FF2B5EF4-FFF2-40B4-BE49-F238E27FC236}">
                <a16:creationId xmlns:a16="http://schemas.microsoft.com/office/drawing/2014/main" id="{1110B131-8C9F-7FDC-8822-2AB8126592B8}"/>
              </a:ext>
            </a:extLst>
          </p:cNvPr>
          <p:cNvSpPr/>
          <p:nvPr/>
        </p:nvSpPr>
        <p:spPr>
          <a:xfrm>
            <a:off x="2902102" y="898023"/>
            <a:ext cx="2181431" cy="327602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48363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6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Wind gust</a:t>
            </a:r>
          </a:p>
        </p:txBody>
      </p:sp>
      <p:sp>
        <p:nvSpPr>
          <p:cNvPr id="21" name="Rounded Rectangle 16">
            <a:extLst>
              <a:ext uri="{FF2B5EF4-FFF2-40B4-BE49-F238E27FC236}">
                <a16:creationId xmlns:a16="http://schemas.microsoft.com/office/drawing/2014/main" id="{357D3068-4F83-BD6E-39C2-2A9A60FE4D7C}"/>
              </a:ext>
            </a:extLst>
          </p:cNvPr>
          <p:cNvSpPr/>
          <p:nvPr/>
        </p:nvSpPr>
        <p:spPr>
          <a:xfrm>
            <a:off x="7565080" y="898023"/>
            <a:ext cx="2181431" cy="327602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48363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6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Wind average</a:t>
            </a:r>
          </a:p>
        </p:txBody>
      </p:sp>
      <p:sp>
        <p:nvSpPr>
          <p:cNvPr id="23" name="Title 15">
            <a:extLst>
              <a:ext uri="{FF2B5EF4-FFF2-40B4-BE49-F238E27FC236}">
                <a16:creationId xmlns:a16="http://schemas.microsoft.com/office/drawing/2014/main" id="{A19ECFCC-569F-1FB6-52C3-7D658CB4ADF1}"/>
              </a:ext>
            </a:extLst>
          </p:cNvPr>
          <p:cNvSpPr txBox="1">
            <a:spLocks/>
          </p:cNvSpPr>
          <p:nvPr/>
        </p:nvSpPr>
        <p:spPr>
          <a:xfrm>
            <a:off x="303705" y="581177"/>
            <a:ext cx="1455246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ng-Latn-001" sz="3000" dirty="0"/>
              <a:t>Results</a:t>
            </a:r>
            <a:endParaRPr lang="en-GB" sz="30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1EE12D3-D9F7-38F8-3185-6714574F62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310260"/>
              </p:ext>
            </p:extLst>
          </p:nvPr>
        </p:nvGraphicFramePr>
        <p:xfrm>
          <a:off x="7006165" y="5717247"/>
          <a:ext cx="3450168" cy="469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0056">
                  <a:extLst>
                    <a:ext uri="{9D8B030D-6E8A-4147-A177-3AD203B41FA5}">
                      <a16:colId xmlns:a16="http://schemas.microsoft.com/office/drawing/2014/main" val="3065344671"/>
                    </a:ext>
                  </a:extLst>
                </a:gridCol>
                <a:gridCol w="1150056">
                  <a:extLst>
                    <a:ext uri="{9D8B030D-6E8A-4147-A177-3AD203B41FA5}">
                      <a16:colId xmlns:a16="http://schemas.microsoft.com/office/drawing/2014/main" val="2695598513"/>
                    </a:ext>
                  </a:extLst>
                </a:gridCol>
                <a:gridCol w="1150056">
                  <a:extLst>
                    <a:ext uri="{9D8B030D-6E8A-4147-A177-3AD203B41FA5}">
                      <a16:colId xmlns:a16="http://schemas.microsoft.com/office/drawing/2014/main" val="520665581"/>
                    </a:ext>
                  </a:extLst>
                </a:gridCol>
              </a:tblGrid>
              <a:tr h="234687">
                <a:tc>
                  <a:txBody>
                    <a:bodyPr/>
                    <a:lstStyle/>
                    <a:p>
                      <a:pPr algn="ctr"/>
                      <a:r>
                        <a:rPr lang="ang-Latn-001" sz="800" dirty="0"/>
                        <a:t>Prior (5-50-95%)</a:t>
                      </a:r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ng-Latn-001" sz="800" dirty="0"/>
                        <a:t>Target (5-50-95%)</a:t>
                      </a:r>
                      <a:endParaRPr lang="en-GB" sz="800" dirty="0"/>
                    </a:p>
                  </a:txBody>
                  <a:tcPr anchor="ctr">
                    <a:solidFill>
                      <a:srgbClr val="196B2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ng-Latn-001" sz="800" dirty="0"/>
                        <a:t>Posterior (5-50-95%)</a:t>
                      </a:r>
                      <a:endParaRPr lang="en-GB" sz="800" dirty="0"/>
                    </a:p>
                  </a:txBody>
                  <a:tcPr anchor="ctr">
                    <a:solidFill>
                      <a:srgbClr val="FF7F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282398"/>
                  </a:ext>
                </a:extLst>
              </a:tr>
              <a:tr h="234687">
                <a:tc>
                  <a:txBody>
                    <a:bodyPr/>
                    <a:lstStyle/>
                    <a:p>
                      <a:pPr algn="ctr"/>
                      <a:r>
                        <a:rPr lang="ang-Latn-001" sz="800" dirty="0"/>
                        <a:t>0.0/0.0/0.8</a:t>
                      </a:r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ng-Latn-001" sz="800" dirty="0"/>
                        <a:t>15.6/20.3/26.1</a:t>
                      </a:r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ng-Latn-001" sz="800" dirty="0"/>
                        <a:t>13.2/17.5/22.5</a:t>
                      </a:r>
                      <a:endParaRPr lang="en-GB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617158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E604090-080E-5E31-DDD0-FCC595EB04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913084"/>
              </p:ext>
            </p:extLst>
          </p:nvPr>
        </p:nvGraphicFramePr>
        <p:xfrm>
          <a:off x="2314026" y="5717247"/>
          <a:ext cx="3450168" cy="469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0056">
                  <a:extLst>
                    <a:ext uri="{9D8B030D-6E8A-4147-A177-3AD203B41FA5}">
                      <a16:colId xmlns:a16="http://schemas.microsoft.com/office/drawing/2014/main" val="3065344671"/>
                    </a:ext>
                  </a:extLst>
                </a:gridCol>
                <a:gridCol w="1150056">
                  <a:extLst>
                    <a:ext uri="{9D8B030D-6E8A-4147-A177-3AD203B41FA5}">
                      <a16:colId xmlns:a16="http://schemas.microsoft.com/office/drawing/2014/main" val="2695598513"/>
                    </a:ext>
                  </a:extLst>
                </a:gridCol>
                <a:gridCol w="1150056">
                  <a:extLst>
                    <a:ext uri="{9D8B030D-6E8A-4147-A177-3AD203B41FA5}">
                      <a16:colId xmlns:a16="http://schemas.microsoft.com/office/drawing/2014/main" val="520665581"/>
                    </a:ext>
                  </a:extLst>
                </a:gridCol>
              </a:tblGrid>
              <a:tr h="234687">
                <a:tc>
                  <a:txBody>
                    <a:bodyPr/>
                    <a:lstStyle/>
                    <a:p>
                      <a:pPr algn="ctr"/>
                      <a:r>
                        <a:rPr lang="ang-Latn-001" sz="800" dirty="0"/>
                        <a:t>Prior (5-50-95%)</a:t>
                      </a:r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ng-Latn-001" sz="800" dirty="0"/>
                        <a:t>Target (5-50-95%)</a:t>
                      </a:r>
                      <a:endParaRPr lang="en-GB" sz="8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ng-Latn-001" sz="800" dirty="0"/>
                        <a:t>Posterior (5-50-95%)</a:t>
                      </a:r>
                      <a:endParaRPr lang="en-GB" sz="800" dirty="0"/>
                    </a:p>
                  </a:txBody>
                  <a:tcPr anchor="ctr">
                    <a:solidFill>
                      <a:srgbClr val="FF7F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282398"/>
                  </a:ext>
                </a:extLst>
              </a:tr>
              <a:tr h="234687">
                <a:tc>
                  <a:txBody>
                    <a:bodyPr/>
                    <a:lstStyle/>
                    <a:p>
                      <a:pPr algn="ctr"/>
                      <a:r>
                        <a:rPr lang="ang-Latn-001" sz="800" dirty="0"/>
                        <a:t>126.2/582.0/1714.3</a:t>
                      </a:r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ng-Latn-001" sz="800" dirty="0"/>
                        <a:t>15.6/20.3/26.1</a:t>
                      </a:r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ng-Latn-001" sz="800" dirty="0"/>
                        <a:t>14.5/19.5.5/24.6</a:t>
                      </a:r>
                      <a:endParaRPr lang="en-GB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6171582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8A69057B-2B52-FAA3-6D1C-9BE827291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9700" y="3517795"/>
            <a:ext cx="3767796" cy="20967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5E6482-58E6-096A-221F-6BDD5D1B95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2918" y="3517795"/>
            <a:ext cx="3905998" cy="20726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D0312C-DC26-086F-D96F-2727C1AE20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0946" y="1401864"/>
            <a:ext cx="4180294" cy="20711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D9F187-ECD8-8413-81CE-1D534470D6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2610" y="1401864"/>
            <a:ext cx="4152230" cy="207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6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559A8-535B-FB2A-357C-FEB4A1B81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4A4120-D03B-C3EA-C381-729AD306D054}"/>
              </a:ext>
            </a:extLst>
          </p:cNvPr>
          <p:cNvSpPr/>
          <p:nvPr/>
        </p:nvSpPr>
        <p:spPr>
          <a:xfrm>
            <a:off x="0" y="0"/>
            <a:ext cx="12192000" cy="581177"/>
          </a:xfrm>
          <a:prstGeom prst="rect">
            <a:avLst/>
          </a:prstGeom>
          <a:solidFill>
            <a:srgbClr val="7FADBE"/>
          </a:solidFill>
          <a:ln>
            <a:solidFill>
              <a:srgbClr val="7FAD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61DAE3-E98D-0853-4087-DCD62A5184EE}"/>
              </a:ext>
            </a:extLst>
          </p:cNvPr>
          <p:cNvSpPr txBox="1"/>
          <p:nvPr/>
        </p:nvSpPr>
        <p:spPr>
          <a:xfrm>
            <a:off x="6096000" y="97602"/>
            <a:ext cx="1422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Motivation</a:t>
            </a:r>
            <a:endParaRPr lang="en-CH" sz="2000" b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46F9C1-6D18-EAFA-182F-1D7CB9074483}"/>
              </a:ext>
            </a:extLst>
          </p:cNvPr>
          <p:cNvSpPr txBox="1"/>
          <p:nvPr/>
        </p:nvSpPr>
        <p:spPr>
          <a:xfrm>
            <a:off x="7817318" y="97602"/>
            <a:ext cx="1075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Method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EC3002-7520-FFDD-036C-426C6E5691DB}"/>
              </a:ext>
            </a:extLst>
          </p:cNvPr>
          <p:cNvSpPr txBox="1"/>
          <p:nvPr/>
        </p:nvSpPr>
        <p:spPr>
          <a:xfrm>
            <a:off x="9191938" y="97602"/>
            <a:ext cx="1070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Results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B7DF96-04F2-72BC-C154-7D2CE8CA6465}"/>
              </a:ext>
            </a:extLst>
          </p:cNvPr>
          <p:cNvSpPr txBox="1"/>
          <p:nvPr/>
        </p:nvSpPr>
        <p:spPr>
          <a:xfrm>
            <a:off x="10561364" y="97602"/>
            <a:ext cx="1526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8D04998A-6870-3DC9-B294-FF309FC33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A2203-3CAB-4A74-9E07-33CCB375854A}" type="slidenum">
              <a:rPr lang="pt-PT" smtClean="0"/>
              <a:t>2</a:t>
            </a:fld>
            <a:endParaRPr lang="pt-PT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2ACF11A-E2FD-987D-06C9-7851EDAD2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00398"/>
            <a:ext cx="1788819" cy="36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1631AD1-7AEC-154B-B624-BD6EBA7E5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19" y="6400398"/>
            <a:ext cx="860439" cy="360000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04018ECB-C758-C14F-2E48-05401C6D987D}"/>
              </a:ext>
            </a:extLst>
          </p:cNvPr>
          <p:cNvSpPr txBox="1">
            <a:spLocks/>
          </p:cNvSpPr>
          <p:nvPr/>
        </p:nvSpPr>
        <p:spPr>
          <a:xfrm>
            <a:off x="303704" y="581177"/>
            <a:ext cx="10728325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/>
              <a:t>Natural Hazards Impacts on Transmission Assets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3F61A3-AE4C-2519-C87D-CFA4FC17F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0416" y="3133907"/>
            <a:ext cx="4052424" cy="29972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ACB754-902F-2AC4-C72C-6E698EF6B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2513" y="1508711"/>
            <a:ext cx="4028416" cy="13852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F3C6CA-56D3-550C-8896-2DC9E74774B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2564"/>
          <a:stretch>
            <a:fillRect/>
          </a:stretch>
        </p:blipFill>
        <p:spPr>
          <a:xfrm>
            <a:off x="6670429" y="2888004"/>
            <a:ext cx="3648849" cy="3544704"/>
          </a:xfrm>
          <a:prstGeom prst="rect">
            <a:avLst/>
          </a:prstGeom>
        </p:spPr>
      </p:pic>
      <p:pic>
        <p:nvPicPr>
          <p:cNvPr id="23" name="Picture 4" descr="Willis Re Securities closes €100m cat bond for Achmea Reinsurance -  Reinsurance News">
            <a:extLst>
              <a:ext uri="{FF2B5EF4-FFF2-40B4-BE49-F238E27FC236}">
                <a16:creationId xmlns:a16="http://schemas.microsoft.com/office/drawing/2014/main" id="{60D6CA68-48F4-E432-19E5-AC41C62458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6" b="14505"/>
          <a:stretch>
            <a:fillRect/>
          </a:stretch>
        </p:blipFill>
        <p:spPr bwMode="auto">
          <a:xfrm>
            <a:off x="6392143" y="1508710"/>
            <a:ext cx="4911028" cy="137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4EB61A9-ABAE-AAC5-1E54-EF5B508273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005" y="3133907"/>
            <a:ext cx="1364411" cy="55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43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1255C-B4AC-89BA-4376-675F5666F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C7B456-1F23-1C98-4650-FE44180CDBF4}"/>
              </a:ext>
            </a:extLst>
          </p:cNvPr>
          <p:cNvSpPr/>
          <p:nvPr/>
        </p:nvSpPr>
        <p:spPr>
          <a:xfrm>
            <a:off x="0" y="0"/>
            <a:ext cx="12192000" cy="581177"/>
          </a:xfrm>
          <a:prstGeom prst="rect">
            <a:avLst/>
          </a:prstGeom>
          <a:solidFill>
            <a:srgbClr val="7FADBE"/>
          </a:solidFill>
          <a:ln>
            <a:solidFill>
              <a:srgbClr val="7FAD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27E940-8C6B-21F3-E7ED-02959C429D3D}"/>
              </a:ext>
            </a:extLst>
          </p:cNvPr>
          <p:cNvSpPr txBox="1"/>
          <p:nvPr/>
        </p:nvSpPr>
        <p:spPr>
          <a:xfrm>
            <a:off x="6096000" y="97602"/>
            <a:ext cx="1422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Motivation</a:t>
            </a:r>
            <a:endParaRPr lang="en-CH" sz="2000" b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A33E85-B02D-5EEF-4513-CA886A3B70A4}"/>
              </a:ext>
            </a:extLst>
          </p:cNvPr>
          <p:cNvSpPr txBox="1"/>
          <p:nvPr/>
        </p:nvSpPr>
        <p:spPr>
          <a:xfrm>
            <a:off x="7817318" y="97602"/>
            <a:ext cx="1075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Method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A9FFBC-A587-B1CF-53A3-C857B653366A}"/>
              </a:ext>
            </a:extLst>
          </p:cNvPr>
          <p:cNvSpPr txBox="1"/>
          <p:nvPr/>
        </p:nvSpPr>
        <p:spPr>
          <a:xfrm>
            <a:off x="9191938" y="97602"/>
            <a:ext cx="1070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Results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AA51DB-FFF4-0AB7-9BED-661F7C41942D}"/>
              </a:ext>
            </a:extLst>
          </p:cNvPr>
          <p:cNvSpPr txBox="1"/>
          <p:nvPr/>
        </p:nvSpPr>
        <p:spPr>
          <a:xfrm>
            <a:off x="10561364" y="97602"/>
            <a:ext cx="1526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4F17247-2EAD-F6B9-3A9D-F5ACC3FAC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A2203-3CAB-4A74-9E07-33CCB375854A}" type="slidenum">
              <a:rPr lang="pt-PT" smtClean="0"/>
              <a:t>3</a:t>
            </a:fld>
            <a:endParaRPr lang="pt-PT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7575E13-7207-D7B9-08EF-18223DD2D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00398"/>
            <a:ext cx="1788819" cy="36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5E70CCF-84F2-8D15-9BD2-5ED7A718F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19" y="6400398"/>
            <a:ext cx="860439" cy="360000"/>
          </a:xfrm>
          <a:prstGeom prst="rect">
            <a:avLst/>
          </a:prstGeom>
        </p:spPr>
      </p:pic>
      <p:sp>
        <p:nvSpPr>
          <p:cNvPr id="36" name="Title 15">
            <a:extLst>
              <a:ext uri="{FF2B5EF4-FFF2-40B4-BE49-F238E27FC236}">
                <a16:creationId xmlns:a16="http://schemas.microsoft.com/office/drawing/2014/main" id="{F7E9B627-8C21-CA72-2A4F-85634422C184}"/>
              </a:ext>
            </a:extLst>
          </p:cNvPr>
          <p:cNvSpPr txBox="1">
            <a:spLocks/>
          </p:cNvSpPr>
          <p:nvPr/>
        </p:nvSpPr>
        <p:spPr>
          <a:xfrm>
            <a:off x="303704" y="581177"/>
            <a:ext cx="10728325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/>
              <a:t>Natural Hazards Impacts on Transmission Assets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05E3431-974C-FA2A-3FA1-DDB13A8FD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569" y="1266364"/>
            <a:ext cx="4981796" cy="5093162"/>
          </a:xfrm>
          <a:prstGeom prst="rect">
            <a:avLst/>
          </a:prstGeom>
        </p:spPr>
      </p:pic>
      <p:sp>
        <p:nvSpPr>
          <p:cNvPr id="38" name="Rounded Rectangle 18">
            <a:extLst>
              <a:ext uri="{FF2B5EF4-FFF2-40B4-BE49-F238E27FC236}">
                <a16:creationId xmlns:a16="http://schemas.microsoft.com/office/drawing/2014/main" id="{B7EE100B-3605-DDAF-8E5D-58DCB0906CC1}"/>
              </a:ext>
            </a:extLst>
          </p:cNvPr>
          <p:cNvSpPr/>
          <p:nvPr/>
        </p:nvSpPr>
        <p:spPr>
          <a:xfrm>
            <a:off x="6332100" y="1347103"/>
            <a:ext cx="5115060" cy="786536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48363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6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a) Snow &amp; Windstorms</a:t>
            </a:r>
            <a:endParaRPr lang="en-GB" noProof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9" name="Rounded Rectangle 18">
            <a:extLst>
              <a:ext uri="{FF2B5EF4-FFF2-40B4-BE49-F238E27FC236}">
                <a16:creationId xmlns:a16="http://schemas.microsoft.com/office/drawing/2014/main" id="{1BC00360-41C0-FF43-158D-5D74E66FDEC4}"/>
              </a:ext>
            </a:extLst>
          </p:cNvPr>
          <p:cNvSpPr/>
          <p:nvPr/>
        </p:nvSpPr>
        <p:spPr>
          <a:xfrm>
            <a:off x="6332100" y="2339857"/>
            <a:ext cx="5115060" cy="786536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48363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6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>
                <a:solidFill>
                  <a:schemeClr val="tx1">
                    <a:lumMod val="85000"/>
                    <a:lumOff val="15000"/>
                  </a:schemeClr>
                </a:solidFill>
              </a:rPr>
              <a:t>b &amp; c) Windstorms</a:t>
            </a:r>
            <a:endParaRPr lang="en-GB" noProof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0" name="Rounded Rectangle 18">
            <a:extLst>
              <a:ext uri="{FF2B5EF4-FFF2-40B4-BE49-F238E27FC236}">
                <a16:creationId xmlns:a16="http://schemas.microsoft.com/office/drawing/2014/main" id="{309BF891-1436-74AE-6DCB-3CE79AF2451E}"/>
              </a:ext>
            </a:extLst>
          </p:cNvPr>
          <p:cNvSpPr/>
          <p:nvPr/>
        </p:nvSpPr>
        <p:spPr>
          <a:xfrm>
            <a:off x="6332100" y="3332611"/>
            <a:ext cx="5115060" cy="786536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48363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6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>
                <a:solidFill>
                  <a:schemeClr val="tx1">
                    <a:lumMod val="85000"/>
                    <a:lumOff val="15000"/>
                  </a:schemeClr>
                </a:solidFill>
              </a:rPr>
              <a:t>d) Lightning</a:t>
            </a:r>
            <a:endParaRPr lang="en-GB" noProof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1" name="Rounded Rectangle 18">
            <a:extLst>
              <a:ext uri="{FF2B5EF4-FFF2-40B4-BE49-F238E27FC236}">
                <a16:creationId xmlns:a16="http://schemas.microsoft.com/office/drawing/2014/main" id="{D39B1397-3A4C-F648-AD0A-2C5277C19B55}"/>
              </a:ext>
            </a:extLst>
          </p:cNvPr>
          <p:cNvSpPr/>
          <p:nvPr/>
        </p:nvSpPr>
        <p:spPr>
          <a:xfrm>
            <a:off x="6332100" y="4325365"/>
            <a:ext cx="5115060" cy="786536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48363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6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>
                <a:solidFill>
                  <a:schemeClr val="tx1">
                    <a:lumMod val="85000"/>
                    <a:lumOff val="15000"/>
                  </a:schemeClr>
                </a:solidFill>
              </a:rPr>
              <a:t>e &amp; f) Flooding</a:t>
            </a:r>
            <a:endParaRPr lang="en-GB" noProof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2" name="Rounded Rectangle 18">
            <a:extLst>
              <a:ext uri="{FF2B5EF4-FFF2-40B4-BE49-F238E27FC236}">
                <a16:creationId xmlns:a16="http://schemas.microsoft.com/office/drawing/2014/main" id="{2D5DFF5A-80CB-A81B-58BE-1F3B9E1D29C2}"/>
              </a:ext>
            </a:extLst>
          </p:cNvPr>
          <p:cNvSpPr/>
          <p:nvPr/>
        </p:nvSpPr>
        <p:spPr>
          <a:xfrm>
            <a:off x="6349926" y="5318120"/>
            <a:ext cx="5115060" cy="786536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48363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6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Landslides, avalanches ...</a:t>
            </a:r>
          </a:p>
        </p:txBody>
      </p:sp>
      <p:sp>
        <p:nvSpPr>
          <p:cNvPr id="44" name="Textplatzhalter 4">
            <a:extLst>
              <a:ext uri="{FF2B5EF4-FFF2-40B4-BE49-F238E27FC236}">
                <a16:creationId xmlns:a16="http://schemas.microsoft.com/office/drawing/2014/main" id="{D3E0D33D-CD39-EC19-03D0-7FB433389000}"/>
              </a:ext>
            </a:extLst>
          </p:cNvPr>
          <p:cNvSpPr txBox="1">
            <a:spLocks/>
          </p:cNvSpPr>
          <p:nvPr/>
        </p:nvSpPr>
        <p:spPr>
          <a:xfrm>
            <a:off x="3989049" y="6326850"/>
            <a:ext cx="6933379" cy="27458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700" noProof="0" dirty="0">
                <a:cs typeface="Arial" panose="020B0604020202020204" pitchFamily="34" charset="0"/>
              </a:rPr>
              <a:t>Karagiannakis, G., Panteli, M., &amp; </a:t>
            </a:r>
            <a:r>
              <a:rPr lang="en-GB" sz="700" noProof="0" dirty="0" err="1">
                <a:cs typeface="Arial" panose="020B0604020202020204" pitchFamily="34" charset="0"/>
              </a:rPr>
              <a:t>Argyroudis</a:t>
            </a:r>
            <a:r>
              <a:rPr lang="en-GB" sz="700" noProof="0" dirty="0">
                <a:cs typeface="Arial" panose="020B0604020202020204" pitchFamily="34" charset="0"/>
              </a:rPr>
              <a:t>, S. (2023). Fragility </a:t>
            </a:r>
            <a:r>
              <a:rPr lang="en-GB" sz="700" noProof="0" dirty="0" err="1">
                <a:cs typeface="Arial" panose="020B0604020202020204" pitchFamily="34" charset="0"/>
              </a:rPr>
              <a:t>modeling</a:t>
            </a:r>
            <a:r>
              <a:rPr lang="en-GB" sz="700" noProof="0" dirty="0">
                <a:cs typeface="Arial" panose="020B0604020202020204" pitchFamily="34" charset="0"/>
              </a:rPr>
              <a:t> of power grid infrastructure for addressing climate change risks and adaptation. Reliability Engineering &amp; System Safety, 235, 109198</a:t>
            </a:r>
            <a:endParaRPr lang="ang-Latn-001" sz="700" noProof="0" dirty="0"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700" noProof="0" dirty="0">
                <a:cs typeface="Arial" panose="020B0604020202020204" pitchFamily="34" charset="0"/>
              </a:rPr>
              <a:t>European Network of Transmission System Operators for Electricity (ENTSO-E). (2025). HVAC Nordic and Baltic Grid Disturbance Statistics 2024. Brussels: ENTSO-E.</a:t>
            </a:r>
          </a:p>
          <a:p>
            <a:pPr marL="0" indent="0">
              <a:spcBef>
                <a:spcPts val="600"/>
              </a:spcBef>
              <a:buNone/>
            </a:pPr>
            <a:endParaRPr lang="en-GB" sz="700" noProof="0" dirty="0">
              <a:cs typeface="Arial" panose="020B0604020202020204" pitchFamily="34" charset="0"/>
            </a:endParaRPr>
          </a:p>
        </p:txBody>
      </p:sp>
      <p:sp>
        <p:nvSpPr>
          <p:cNvPr id="2" name="Rounded Rectangle 18">
            <a:extLst>
              <a:ext uri="{FF2B5EF4-FFF2-40B4-BE49-F238E27FC236}">
                <a16:creationId xmlns:a16="http://schemas.microsoft.com/office/drawing/2014/main" id="{40F9EE29-2D2B-1B33-17B1-FF4B21A69049}"/>
              </a:ext>
            </a:extLst>
          </p:cNvPr>
          <p:cNvSpPr/>
          <p:nvPr/>
        </p:nvSpPr>
        <p:spPr>
          <a:xfrm>
            <a:off x="6332100" y="2339857"/>
            <a:ext cx="5115060" cy="786536"/>
          </a:xfrm>
          <a:prstGeom prst="roundRect">
            <a:avLst>
              <a:gd name="adj" fmla="val 0"/>
            </a:avLst>
          </a:prstGeom>
          <a:solidFill>
            <a:srgbClr val="B7CDD6"/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6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>
                <a:solidFill>
                  <a:schemeClr val="tx1">
                    <a:lumMod val="85000"/>
                    <a:lumOff val="15000"/>
                  </a:schemeClr>
                </a:solidFill>
              </a:rPr>
              <a:t>b &amp; c) Windstorms</a:t>
            </a:r>
            <a:endParaRPr lang="en-GB" noProof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Rounded Rectangle 18">
            <a:extLst>
              <a:ext uri="{FF2B5EF4-FFF2-40B4-BE49-F238E27FC236}">
                <a16:creationId xmlns:a16="http://schemas.microsoft.com/office/drawing/2014/main" id="{974FBAFE-5106-DCC5-8A80-282DF494E2B6}"/>
              </a:ext>
            </a:extLst>
          </p:cNvPr>
          <p:cNvSpPr/>
          <p:nvPr/>
        </p:nvSpPr>
        <p:spPr>
          <a:xfrm>
            <a:off x="6332100" y="3332611"/>
            <a:ext cx="5115060" cy="786536"/>
          </a:xfrm>
          <a:prstGeom prst="roundRect">
            <a:avLst>
              <a:gd name="adj" fmla="val 0"/>
            </a:avLst>
          </a:prstGeom>
          <a:solidFill>
            <a:srgbClr val="B7CDD6"/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6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>
                <a:solidFill>
                  <a:schemeClr val="tx1">
                    <a:lumMod val="85000"/>
                    <a:lumOff val="15000"/>
                  </a:schemeClr>
                </a:solidFill>
              </a:rPr>
              <a:t>d) Lightning</a:t>
            </a:r>
            <a:endParaRPr lang="en-GB" noProof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DC8A7A4-CC49-8D2A-D26E-F86BD8E52C96}"/>
              </a:ext>
            </a:extLst>
          </p:cNvPr>
          <p:cNvSpPr/>
          <p:nvPr/>
        </p:nvSpPr>
        <p:spPr>
          <a:xfrm>
            <a:off x="7734254" y="2483123"/>
            <a:ext cx="2310751" cy="617580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34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FE000-998E-1AB4-4465-D020F57F9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9F15E1A-8011-0879-E6BA-4040C6E4E599}"/>
              </a:ext>
            </a:extLst>
          </p:cNvPr>
          <p:cNvSpPr/>
          <p:nvPr/>
        </p:nvSpPr>
        <p:spPr>
          <a:xfrm>
            <a:off x="0" y="0"/>
            <a:ext cx="12192000" cy="581177"/>
          </a:xfrm>
          <a:prstGeom prst="rect">
            <a:avLst/>
          </a:prstGeom>
          <a:solidFill>
            <a:srgbClr val="7FADBE"/>
          </a:solidFill>
          <a:ln>
            <a:solidFill>
              <a:srgbClr val="7FAD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14CD5F-55EC-9ACC-B1F6-0AC297CCAC3A}"/>
              </a:ext>
            </a:extLst>
          </p:cNvPr>
          <p:cNvSpPr txBox="1"/>
          <p:nvPr/>
        </p:nvSpPr>
        <p:spPr>
          <a:xfrm>
            <a:off x="6096000" y="97602"/>
            <a:ext cx="1422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Motivation</a:t>
            </a:r>
            <a:endParaRPr lang="en-CH" sz="2000" b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12E5A8-6F79-420F-7C90-DA3C3E66C10E}"/>
              </a:ext>
            </a:extLst>
          </p:cNvPr>
          <p:cNvSpPr txBox="1"/>
          <p:nvPr/>
        </p:nvSpPr>
        <p:spPr>
          <a:xfrm>
            <a:off x="7817318" y="97602"/>
            <a:ext cx="1075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Method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712A5F-18D0-67B8-E817-9A6B831D0B52}"/>
              </a:ext>
            </a:extLst>
          </p:cNvPr>
          <p:cNvSpPr txBox="1"/>
          <p:nvPr/>
        </p:nvSpPr>
        <p:spPr>
          <a:xfrm>
            <a:off x="9191938" y="97602"/>
            <a:ext cx="1070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Results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08358C-EB2F-066A-F480-4F6315F009C0}"/>
              </a:ext>
            </a:extLst>
          </p:cNvPr>
          <p:cNvSpPr txBox="1"/>
          <p:nvPr/>
        </p:nvSpPr>
        <p:spPr>
          <a:xfrm>
            <a:off x="10561364" y="97602"/>
            <a:ext cx="1526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398A20B-A77F-9CAA-B709-81521D87C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A2203-3CAB-4A74-9E07-33CCB375854A}" type="slidenum">
              <a:rPr lang="pt-PT" smtClean="0"/>
              <a:t>4</a:t>
            </a:fld>
            <a:endParaRPr lang="pt-PT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78B43F-370A-FBBB-3F08-E0C4AF5BD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00398"/>
            <a:ext cx="1788819" cy="36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95D380-8344-7269-45E9-A87B63301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19" y="6400398"/>
            <a:ext cx="860439" cy="360000"/>
          </a:xfrm>
          <a:prstGeom prst="rect">
            <a:avLst/>
          </a:prstGeom>
        </p:spPr>
      </p:pic>
      <p:sp>
        <p:nvSpPr>
          <p:cNvPr id="20" name="Title 15">
            <a:extLst>
              <a:ext uri="{FF2B5EF4-FFF2-40B4-BE49-F238E27FC236}">
                <a16:creationId xmlns:a16="http://schemas.microsoft.com/office/drawing/2014/main" id="{3B92E259-FA15-55D3-C6E8-02CDA1DBD802}"/>
              </a:ext>
            </a:extLst>
          </p:cNvPr>
          <p:cNvSpPr txBox="1">
            <a:spLocks/>
          </p:cNvSpPr>
          <p:nvPr/>
        </p:nvSpPr>
        <p:spPr>
          <a:xfrm>
            <a:off x="303704" y="581177"/>
            <a:ext cx="10728325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/>
              <a:t>Natural Hazards Impacts on Transmission Assets</a:t>
            </a:r>
          </a:p>
        </p:txBody>
      </p:sp>
      <p:sp>
        <p:nvSpPr>
          <p:cNvPr id="21" name="Title 15">
            <a:extLst>
              <a:ext uri="{FF2B5EF4-FFF2-40B4-BE49-F238E27FC236}">
                <a16:creationId xmlns:a16="http://schemas.microsoft.com/office/drawing/2014/main" id="{2CCB617A-293F-26B4-4BBA-84CEBA022DB5}"/>
              </a:ext>
            </a:extLst>
          </p:cNvPr>
          <p:cNvSpPr txBox="1">
            <a:spLocks/>
          </p:cNvSpPr>
          <p:nvPr/>
        </p:nvSpPr>
        <p:spPr>
          <a:xfrm>
            <a:off x="303704" y="1309827"/>
            <a:ext cx="212711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rgbClr val="ED8C59"/>
                </a:solidFill>
              </a:rPr>
              <a:t>Challenges</a:t>
            </a:r>
          </a:p>
        </p:txBody>
      </p:sp>
      <p:sp>
        <p:nvSpPr>
          <p:cNvPr id="24" name="Rounded Rectangle 16">
            <a:extLst>
              <a:ext uri="{FF2B5EF4-FFF2-40B4-BE49-F238E27FC236}">
                <a16:creationId xmlns:a16="http://schemas.microsoft.com/office/drawing/2014/main" id="{D8AD5E63-9E02-F813-87FF-59B019F70747}"/>
              </a:ext>
            </a:extLst>
          </p:cNvPr>
          <p:cNvSpPr/>
          <p:nvPr/>
        </p:nvSpPr>
        <p:spPr>
          <a:xfrm>
            <a:off x="445165" y="2011013"/>
            <a:ext cx="2574887" cy="508232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48363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6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Uncertainty</a:t>
            </a:r>
          </a:p>
        </p:txBody>
      </p:sp>
      <p:sp>
        <p:nvSpPr>
          <p:cNvPr id="26" name="Rounded Rectangle 16">
            <a:extLst>
              <a:ext uri="{FF2B5EF4-FFF2-40B4-BE49-F238E27FC236}">
                <a16:creationId xmlns:a16="http://schemas.microsoft.com/office/drawing/2014/main" id="{BC5B8B99-CECA-8052-A576-A5F312F12F6E}"/>
              </a:ext>
            </a:extLst>
          </p:cNvPr>
          <p:cNvSpPr/>
          <p:nvPr/>
        </p:nvSpPr>
        <p:spPr>
          <a:xfrm>
            <a:off x="6863900" y="1408873"/>
            <a:ext cx="4578682" cy="651171"/>
          </a:xfrm>
          <a:prstGeom prst="roundRect">
            <a:avLst>
              <a:gd name="adj" fmla="val 0"/>
            </a:avLst>
          </a:prstGeom>
          <a:solidFill>
            <a:srgbClr val="B7CDD6"/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6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Coarse and incomplete data [1] </a:t>
            </a:r>
          </a:p>
        </p:txBody>
      </p:sp>
      <p:sp>
        <p:nvSpPr>
          <p:cNvPr id="27" name="Rounded Rectangle 16">
            <a:extLst>
              <a:ext uri="{FF2B5EF4-FFF2-40B4-BE49-F238E27FC236}">
                <a16:creationId xmlns:a16="http://schemas.microsoft.com/office/drawing/2014/main" id="{A3E30868-7643-0CB9-BD3C-C241778857EF}"/>
              </a:ext>
            </a:extLst>
          </p:cNvPr>
          <p:cNvSpPr/>
          <p:nvPr/>
        </p:nvSpPr>
        <p:spPr>
          <a:xfrm>
            <a:off x="6863899" y="2514953"/>
            <a:ext cx="4578683" cy="646332"/>
          </a:xfrm>
          <a:prstGeom prst="roundRect">
            <a:avLst>
              <a:gd name="adj" fmla="val 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6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Highly specific, non-transferable studies [2]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13881DF-A062-9186-29D7-8FFACB5E450B}"/>
              </a:ext>
            </a:extLst>
          </p:cNvPr>
          <p:cNvCxnSpPr>
            <a:cxnSpLocks/>
            <a:stCxn id="25" idx="3"/>
            <a:endCxn id="27" idx="1"/>
          </p:cNvCxnSpPr>
          <p:nvPr/>
        </p:nvCxnSpPr>
        <p:spPr>
          <a:xfrm>
            <a:off x="6229420" y="2265129"/>
            <a:ext cx="634479" cy="572990"/>
          </a:xfrm>
          <a:prstGeom prst="straightConnector1">
            <a:avLst/>
          </a:prstGeom>
          <a:ln w="38100">
            <a:solidFill>
              <a:schemeClr val="tx1">
                <a:alpha val="80000"/>
              </a:schemeClr>
            </a:solidFill>
            <a:prstDash val="solid"/>
            <a:headEnd w="lg" len="lg"/>
            <a:tailEnd type="triangle" w="lg" len="lg"/>
          </a:ln>
          <a:effectLst>
            <a:outerShdw blurRad="50800" dist="38100" dir="2700000" algn="tl" rotWithShape="0">
              <a:schemeClr val="bg2">
                <a:lumMod val="8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15">
            <a:extLst>
              <a:ext uri="{FF2B5EF4-FFF2-40B4-BE49-F238E27FC236}">
                <a16:creationId xmlns:a16="http://schemas.microsoft.com/office/drawing/2014/main" id="{C63FFA30-5506-B463-C40B-D9495842D5C3}"/>
              </a:ext>
            </a:extLst>
          </p:cNvPr>
          <p:cNvSpPr txBox="1">
            <a:spLocks/>
          </p:cNvSpPr>
          <p:nvPr/>
        </p:nvSpPr>
        <p:spPr>
          <a:xfrm>
            <a:off x="294938" y="2965920"/>
            <a:ext cx="3620243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rgbClr val="ED8C59"/>
                </a:solidFill>
              </a:rPr>
              <a:t>Research question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67FAB45-063F-274A-9B6B-2F42D6B3EE03}"/>
              </a:ext>
            </a:extLst>
          </p:cNvPr>
          <p:cNvCxnSpPr>
            <a:cxnSpLocks/>
            <a:stCxn id="25" idx="3"/>
            <a:endCxn id="26" idx="1"/>
          </p:cNvCxnSpPr>
          <p:nvPr/>
        </p:nvCxnSpPr>
        <p:spPr>
          <a:xfrm flipV="1">
            <a:off x="6229420" y="1734459"/>
            <a:ext cx="634480" cy="530670"/>
          </a:xfrm>
          <a:prstGeom prst="straightConnector1">
            <a:avLst/>
          </a:prstGeom>
          <a:ln w="38100">
            <a:solidFill>
              <a:schemeClr val="tx1">
                <a:alpha val="80000"/>
              </a:schemeClr>
            </a:solidFill>
            <a:prstDash val="solid"/>
            <a:headEnd w="lg" len="lg"/>
            <a:tailEnd type="triangle" w="lg" len="lg"/>
          </a:ln>
          <a:effectLst>
            <a:outerShdw blurRad="50800" dist="38100" dir="2700000" algn="tl" rotWithShape="0">
              <a:schemeClr val="bg2">
                <a:lumMod val="8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39F6AC8-7799-2155-FB1E-4CAFEA4295F5}"/>
              </a:ext>
            </a:extLst>
          </p:cNvPr>
          <p:cNvCxnSpPr>
            <a:cxnSpLocks/>
            <a:stCxn id="24" idx="3"/>
            <a:endCxn id="25" idx="1"/>
          </p:cNvCxnSpPr>
          <p:nvPr/>
        </p:nvCxnSpPr>
        <p:spPr>
          <a:xfrm>
            <a:off x="3020052" y="2265129"/>
            <a:ext cx="597378" cy="0"/>
          </a:xfrm>
          <a:prstGeom prst="straightConnector1">
            <a:avLst/>
          </a:prstGeom>
          <a:ln w="38100">
            <a:solidFill>
              <a:schemeClr val="tx1">
                <a:alpha val="80000"/>
              </a:schemeClr>
            </a:solidFill>
            <a:prstDash val="solid"/>
            <a:headEnd w="lg" len="lg"/>
            <a:tailEnd type="triangle" w="lg" len="lg"/>
          </a:ln>
          <a:effectLst>
            <a:outerShdw blurRad="50800" dist="38100" dir="2700000" algn="tl" rotWithShape="0">
              <a:schemeClr val="bg2">
                <a:lumMod val="8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Here's why Victoria's powerlines toppled over in a severe thunderstorm this  week - ABC News">
            <a:extLst>
              <a:ext uri="{FF2B5EF4-FFF2-40B4-BE49-F238E27FC236}">
                <a16:creationId xmlns:a16="http://schemas.microsoft.com/office/drawing/2014/main" id="{63245323-03EB-94D3-2D70-78B3D5887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430" y="1423767"/>
            <a:ext cx="2611989" cy="174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16">
            <a:extLst>
              <a:ext uri="{FF2B5EF4-FFF2-40B4-BE49-F238E27FC236}">
                <a16:creationId xmlns:a16="http://schemas.microsoft.com/office/drawing/2014/main" id="{048C9CE5-8B40-777F-7415-55AFBD5E28AF}"/>
              </a:ext>
            </a:extLst>
          </p:cNvPr>
          <p:cNvSpPr/>
          <p:nvPr/>
        </p:nvSpPr>
        <p:spPr>
          <a:xfrm>
            <a:off x="3617430" y="2011013"/>
            <a:ext cx="2611990" cy="508232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  <a:alpha val="48363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6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b="1" dirty="0">
                <a:solidFill>
                  <a:schemeClr val="bg1"/>
                </a:solidFill>
              </a:rPr>
              <a:t>What happened?</a:t>
            </a:r>
            <a:endParaRPr lang="en-GB" b="1" noProof="0" dirty="0">
              <a:solidFill>
                <a:schemeClr val="bg1"/>
              </a:solidFill>
            </a:endParaRPr>
          </a:p>
        </p:txBody>
      </p:sp>
      <p:sp>
        <p:nvSpPr>
          <p:cNvPr id="96" name="Textplatzhalter 4">
            <a:extLst>
              <a:ext uri="{FF2B5EF4-FFF2-40B4-BE49-F238E27FC236}">
                <a16:creationId xmlns:a16="http://schemas.microsoft.com/office/drawing/2014/main" id="{909E36D4-8BC0-7FF4-68C2-94F50833422E}"/>
              </a:ext>
            </a:extLst>
          </p:cNvPr>
          <p:cNvSpPr txBox="1">
            <a:spLocks/>
          </p:cNvSpPr>
          <p:nvPr/>
        </p:nvSpPr>
        <p:spPr>
          <a:xfrm>
            <a:off x="6863899" y="2099058"/>
            <a:ext cx="2534101" cy="25273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Bef>
                <a:spcPts val="600"/>
              </a:spcBef>
              <a:buAutoNum type="arabicPeriod"/>
            </a:pPr>
            <a:r>
              <a:rPr lang="en-GB" sz="700" noProof="0" dirty="0">
                <a:latin typeface="Arial" panose="020B0604020202020204" pitchFamily="34" charset="0"/>
                <a:cs typeface="Arial" panose="020B0604020202020204" pitchFamily="34" charset="0"/>
              </a:rPr>
              <a:t>TERNA (2024). Quality of the transmission service</a:t>
            </a:r>
          </a:p>
        </p:txBody>
      </p:sp>
      <p:sp>
        <p:nvSpPr>
          <p:cNvPr id="97" name="Textplatzhalter 4">
            <a:extLst>
              <a:ext uri="{FF2B5EF4-FFF2-40B4-BE49-F238E27FC236}">
                <a16:creationId xmlns:a16="http://schemas.microsoft.com/office/drawing/2014/main" id="{21502D00-368E-27B7-7C67-D1FF57CF4A0B}"/>
              </a:ext>
            </a:extLst>
          </p:cNvPr>
          <p:cNvSpPr txBox="1">
            <a:spLocks/>
          </p:cNvSpPr>
          <p:nvPr/>
        </p:nvSpPr>
        <p:spPr>
          <a:xfrm>
            <a:off x="6863899" y="3173333"/>
            <a:ext cx="4762116" cy="450171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Bef>
                <a:spcPts val="600"/>
              </a:spcBef>
              <a:buFont typeface="+mj-lt"/>
              <a:buAutoNum type="arabicPeriod" startAt="2"/>
            </a:pPr>
            <a:r>
              <a:rPr lang="en-GB" sz="700" dirty="0"/>
              <a:t>Xue, J., Mohammadi, F., Li, X., </a:t>
            </a:r>
            <a:r>
              <a:rPr lang="en-GB" sz="700" dirty="0" err="1"/>
              <a:t>Sahraei-Ardakani</a:t>
            </a:r>
            <a:r>
              <a:rPr lang="en-GB" sz="700" dirty="0"/>
              <a:t>, M., Ou. (2023). Impact of transmission tower-line interaction to the bulk power system during hurricane. Reliability Engineering &amp; System Safety, 233, 109134.</a:t>
            </a:r>
            <a:endParaRPr lang="en-GB" sz="7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itle 15">
            <a:extLst>
              <a:ext uri="{FF2B5EF4-FFF2-40B4-BE49-F238E27FC236}">
                <a16:creationId xmlns:a16="http://schemas.microsoft.com/office/drawing/2014/main" id="{6DBAF2FB-61FB-43F5-8170-FBBB8D1633B6}"/>
              </a:ext>
            </a:extLst>
          </p:cNvPr>
          <p:cNvSpPr txBox="1">
            <a:spLocks/>
          </p:cNvSpPr>
          <p:nvPr/>
        </p:nvSpPr>
        <p:spPr>
          <a:xfrm>
            <a:off x="303704" y="4247988"/>
            <a:ext cx="3620243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ng-Latn-001" sz="3000" dirty="0">
                <a:solidFill>
                  <a:srgbClr val="ED8C59"/>
                </a:solidFill>
              </a:rPr>
              <a:t>Literature</a:t>
            </a:r>
            <a:endParaRPr lang="en-GB" sz="3000" dirty="0">
              <a:solidFill>
                <a:srgbClr val="ED8C59"/>
              </a:solidFill>
            </a:endParaRPr>
          </a:p>
        </p:txBody>
      </p:sp>
      <p:sp>
        <p:nvSpPr>
          <p:cNvPr id="99" name="Rounded Rectangle 16">
            <a:extLst>
              <a:ext uri="{FF2B5EF4-FFF2-40B4-BE49-F238E27FC236}">
                <a16:creationId xmlns:a16="http://schemas.microsoft.com/office/drawing/2014/main" id="{739A857A-4472-C29F-C890-FAF150A7C9A7}"/>
              </a:ext>
            </a:extLst>
          </p:cNvPr>
          <p:cNvSpPr/>
          <p:nvPr/>
        </p:nvSpPr>
        <p:spPr>
          <a:xfrm>
            <a:off x="389285" y="4962795"/>
            <a:ext cx="2574887" cy="508232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48363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6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ang-Latn-001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Fragility curves</a:t>
            </a:r>
            <a:endParaRPr lang="en-GB" noProof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0" name="Rounded Rectangle 16">
            <a:extLst>
              <a:ext uri="{FF2B5EF4-FFF2-40B4-BE49-F238E27FC236}">
                <a16:creationId xmlns:a16="http://schemas.microsoft.com/office/drawing/2014/main" id="{44CE1679-AEFE-D35A-61CE-48AC3465544C}"/>
              </a:ext>
            </a:extLst>
          </p:cNvPr>
          <p:cNvSpPr/>
          <p:nvPr/>
        </p:nvSpPr>
        <p:spPr>
          <a:xfrm>
            <a:off x="440085" y="3712756"/>
            <a:ext cx="11002497" cy="613687"/>
          </a:xfrm>
          <a:prstGeom prst="roundRect">
            <a:avLst>
              <a:gd name="adj" fmla="val 0"/>
            </a:avLst>
          </a:prstGeom>
          <a:solidFill>
            <a:srgbClr val="E3E3E3"/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6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Is it possible to develop a </a:t>
            </a:r>
            <a:r>
              <a:rPr lang="en-US" b="1" dirty="0">
                <a:solidFill>
                  <a:schemeClr val="tx1"/>
                </a:solidFill>
              </a:rPr>
              <a:t>data-driven framework </a:t>
            </a:r>
            <a:r>
              <a:rPr lang="en-US" dirty="0">
                <a:solidFill>
                  <a:schemeClr val="tx1"/>
                </a:solidFill>
              </a:rPr>
              <a:t>that incorporates </a:t>
            </a:r>
            <a:r>
              <a:rPr lang="en-US" b="1" dirty="0">
                <a:solidFill>
                  <a:schemeClr val="tx1"/>
                </a:solidFill>
              </a:rPr>
              <a:t>hazard-specific knowledge</a:t>
            </a:r>
            <a:r>
              <a:rPr lang="en-US" dirty="0">
                <a:solidFill>
                  <a:schemeClr val="tx1"/>
                </a:solidFill>
              </a:rPr>
              <a:t> and captures the </a:t>
            </a:r>
            <a:r>
              <a:rPr lang="en-US" b="1" dirty="0">
                <a:solidFill>
                  <a:schemeClr val="tx1"/>
                </a:solidFill>
              </a:rPr>
              <a:t>uncertainty</a:t>
            </a:r>
            <a:r>
              <a:rPr lang="en-US" dirty="0">
                <a:solidFill>
                  <a:schemeClr val="tx1"/>
                </a:solidFill>
              </a:rPr>
              <a:t> of natural hazard events?</a:t>
            </a:r>
          </a:p>
        </p:txBody>
      </p:sp>
    </p:spTree>
    <p:extLst>
      <p:ext uri="{BB962C8B-B14F-4D97-AF65-F5344CB8AC3E}">
        <p14:creationId xmlns:p14="http://schemas.microsoft.com/office/powerpoint/2010/main" val="376880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98" grpId="0"/>
      <p:bldP spid="99" grpId="0" animBg="1"/>
      <p:bldP spid="10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AC97D-A2B7-2573-2A5E-C2756B2A9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F6452FB-D712-5293-8E82-0912D5B550DB}"/>
              </a:ext>
            </a:extLst>
          </p:cNvPr>
          <p:cNvSpPr/>
          <p:nvPr/>
        </p:nvSpPr>
        <p:spPr>
          <a:xfrm>
            <a:off x="0" y="0"/>
            <a:ext cx="12192000" cy="581177"/>
          </a:xfrm>
          <a:prstGeom prst="rect">
            <a:avLst/>
          </a:prstGeom>
          <a:solidFill>
            <a:srgbClr val="7FADBE"/>
          </a:solidFill>
          <a:ln>
            <a:solidFill>
              <a:srgbClr val="7FAD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60DC0E-2074-7437-D1DA-CDCE3FDBBAF5}"/>
              </a:ext>
            </a:extLst>
          </p:cNvPr>
          <p:cNvSpPr txBox="1"/>
          <p:nvPr/>
        </p:nvSpPr>
        <p:spPr>
          <a:xfrm>
            <a:off x="6096000" y="97602"/>
            <a:ext cx="1422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Motivation</a:t>
            </a:r>
            <a:endParaRPr lang="en-CH" sz="2000" b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85ADA6-5D26-26F3-A4A2-6F9D100AE863}"/>
              </a:ext>
            </a:extLst>
          </p:cNvPr>
          <p:cNvSpPr txBox="1"/>
          <p:nvPr/>
        </p:nvSpPr>
        <p:spPr>
          <a:xfrm>
            <a:off x="7817318" y="97602"/>
            <a:ext cx="1075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Method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02E8B0-E600-5958-91A8-FF839ABE8B1D}"/>
              </a:ext>
            </a:extLst>
          </p:cNvPr>
          <p:cNvSpPr txBox="1"/>
          <p:nvPr/>
        </p:nvSpPr>
        <p:spPr>
          <a:xfrm>
            <a:off x="9191938" y="97602"/>
            <a:ext cx="1070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Results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D2D073-CFEC-01F5-C4A8-9B3FD0CE3068}"/>
              </a:ext>
            </a:extLst>
          </p:cNvPr>
          <p:cNvSpPr txBox="1"/>
          <p:nvPr/>
        </p:nvSpPr>
        <p:spPr>
          <a:xfrm>
            <a:off x="10561364" y="97602"/>
            <a:ext cx="1526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5F98496-86A4-8FC3-DFC8-04C4F63F8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A2203-3CAB-4A74-9E07-33CCB375854A}" type="slidenum">
              <a:rPr lang="pt-PT" smtClean="0"/>
              <a:t>5</a:t>
            </a:fld>
            <a:endParaRPr lang="pt-PT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177ECC-2D8F-8436-7B78-9CC5457E0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00398"/>
            <a:ext cx="1788819" cy="36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9042A3-E994-D273-0844-9E763DC2E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19" y="6400398"/>
            <a:ext cx="860439" cy="360000"/>
          </a:xfrm>
          <a:prstGeom prst="rect">
            <a:avLst/>
          </a:prstGeom>
        </p:spPr>
      </p:pic>
      <p:sp>
        <p:nvSpPr>
          <p:cNvPr id="20" name="Title 15">
            <a:extLst>
              <a:ext uri="{FF2B5EF4-FFF2-40B4-BE49-F238E27FC236}">
                <a16:creationId xmlns:a16="http://schemas.microsoft.com/office/drawing/2014/main" id="{61DFF3EE-2E0C-65DA-DD65-8C96AF60B2FB}"/>
              </a:ext>
            </a:extLst>
          </p:cNvPr>
          <p:cNvSpPr txBox="1">
            <a:spLocks/>
          </p:cNvSpPr>
          <p:nvPr/>
        </p:nvSpPr>
        <p:spPr>
          <a:xfrm>
            <a:off x="303704" y="581177"/>
            <a:ext cx="10728325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/>
              <a:t>Natural Hazards Impacts on Transmission Assets</a:t>
            </a:r>
          </a:p>
        </p:txBody>
      </p:sp>
      <p:sp>
        <p:nvSpPr>
          <p:cNvPr id="21" name="Title 15">
            <a:extLst>
              <a:ext uri="{FF2B5EF4-FFF2-40B4-BE49-F238E27FC236}">
                <a16:creationId xmlns:a16="http://schemas.microsoft.com/office/drawing/2014/main" id="{D72D182F-71E2-229E-0399-016E4952E377}"/>
              </a:ext>
            </a:extLst>
          </p:cNvPr>
          <p:cNvSpPr txBox="1">
            <a:spLocks/>
          </p:cNvSpPr>
          <p:nvPr/>
        </p:nvSpPr>
        <p:spPr>
          <a:xfrm>
            <a:off x="303704" y="1309827"/>
            <a:ext cx="212711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rgbClr val="ED8C59"/>
                </a:solidFill>
              </a:rPr>
              <a:t>Challenges</a:t>
            </a:r>
          </a:p>
        </p:txBody>
      </p:sp>
      <p:sp>
        <p:nvSpPr>
          <p:cNvPr id="24" name="Rounded Rectangle 16">
            <a:extLst>
              <a:ext uri="{FF2B5EF4-FFF2-40B4-BE49-F238E27FC236}">
                <a16:creationId xmlns:a16="http://schemas.microsoft.com/office/drawing/2014/main" id="{8F3B1A95-6740-4996-7E33-2CBB551ED6D2}"/>
              </a:ext>
            </a:extLst>
          </p:cNvPr>
          <p:cNvSpPr/>
          <p:nvPr/>
        </p:nvSpPr>
        <p:spPr>
          <a:xfrm>
            <a:off x="445165" y="2011013"/>
            <a:ext cx="2574887" cy="508232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48363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6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Uncertainty</a:t>
            </a:r>
          </a:p>
        </p:txBody>
      </p:sp>
      <p:sp>
        <p:nvSpPr>
          <p:cNvPr id="26" name="Rounded Rectangle 16">
            <a:extLst>
              <a:ext uri="{FF2B5EF4-FFF2-40B4-BE49-F238E27FC236}">
                <a16:creationId xmlns:a16="http://schemas.microsoft.com/office/drawing/2014/main" id="{204F6442-CB02-C979-5241-826913C7C793}"/>
              </a:ext>
            </a:extLst>
          </p:cNvPr>
          <p:cNvSpPr/>
          <p:nvPr/>
        </p:nvSpPr>
        <p:spPr>
          <a:xfrm>
            <a:off x="6863900" y="1408873"/>
            <a:ext cx="4578682" cy="651171"/>
          </a:xfrm>
          <a:prstGeom prst="roundRect">
            <a:avLst>
              <a:gd name="adj" fmla="val 0"/>
            </a:avLst>
          </a:prstGeom>
          <a:solidFill>
            <a:srgbClr val="B7CDD6"/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6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Coarse and incomplete data [1] </a:t>
            </a:r>
          </a:p>
        </p:txBody>
      </p:sp>
      <p:sp>
        <p:nvSpPr>
          <p:cNvPr id="27" name="Rounded Rectangle 16">
            <a:extLst>
              <a:ext uri="{FF2B5EF4-FFF2-40B4-BE49-F238E27FC236}">
                <a16:creationId xmlns:a16="http://schemas.microsoft.com/office/drawing/2014/main" id="{E9355580-816E-59A0-DE09-2B5933141708}"/>
              </a:ext>
            </a:extLst>
          </p:cNvPr>
          <p:cNvSpPr/>
          <p:nvPr/>
        </p:nvSpPr>
        <p:spPr>
          <a:xfrm>
            <a:off x="6863899" y="2514953"/>
            <a:ext cx="4578683" cy="646332"/>
          </a:xfrm>
          <a:prstGeom prst="roundRect">
            <a:avLst>
              <a:gd name="adj" fmla="val 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6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Highly specific, non-transferable studies [2]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74D167C-ADD8-B557-F5CD-74581E7545D6}"/>
              </a:ext>
            </a:extLst>
          </p:cNvPr>
          <p:cNvCxnSpPr>
            <a:cxnSpLocks/>
            <a:stCxn id="25" idx="3"/>
            <a:endCxn id="27" idx="1"/>
          </p:cNvCxnSpPr>
          <p:nvPr/>
        </p:nvCxnSpPr>
        <p:spPr>
          <a:xfrm>
            <a:off x="6229420" y="2265129"/>
            <a:ext cx="634479" cy="572990"/>
          </a:xfrm>
          <a:prstGeom prst="straightConnector1">
            <a:avLst/>
          </a:prstGeom>
          <a:ln w="38100">
            <a:solidFill>
              <a:schemeClr val="tx1">
                <a:alpha val="80000"/>
              </a:schemeClr>
            </a:solidFill>
            <a:prstDash val="solid"/>
            <a:headEnd w="lg" len="lg"/>
            <a:tailEnd type="triangle" w="lg" len="lg"/>
          </a:ln>
          <a:effectLst>
            <a:outerShdw blurRad="50800" dist="38100" dir="2700000" algn="tl" rotWithShape="0">
              <a:schemeClr val="bg2">
                <a:lumMod val="8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15">
            <a:extLst>
              <a:ext uri="{FF2B5EF4-FFF2-40B4-BE49-F238E27FC236}">
                <a16:creationId xmlns:a16="http://schemas.microsoft.com/office/drawing/2014/main" id="{F84C445B-5383-6515-74EA-3D7573C7EB7A}"/>
              </a:ext>
            </a:extLst>
          </p:cNvPr>
          <p:cNvSpPr txBox="1">
            <a:spLocks/>
          </p:cNvSpPr>
          <p:nvPr/>
        </p:nvSpPr>
        <p:spPr>
          <a:xfrm>
            <a:off x="294938" y="2965920"/>
            <a:ext cx="3620243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rgbClr val="ED8C59"/>
                </a:solidFill>
              </a:rPr>
              <a:t>Research question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9E9CAD0-3D84-3AD1-A48F-62767F460661}"/>
              </a:ext>
            </a:extLst>
          </p:cNvPr>
          <p:cNvCxnSpPr>
            <a:cxnSpLocks/>
            <a:stCxn id="25" idx="3"/>
            <a:endCxn id="26" idx="1"/>
          </p:cNvCxnSpPr>
          <p:nvPr/>
        </p:nvCxnSpPr>
        <p:spPr>
          <a:xfrm flipV="1">
            <a:off x="6229420" y="1734459"/>
            <a:ext cx="634480" cy="530670"/>
          </a:xfrm>
          <a:prstGeom prst="straightConnector1">
            <a:avLst/>
          </a:prstGeom>
          <a:ln w="38100">
            <a:solidFill>
              <a:schemeClr val="tx1">
                <a:alpha val="80000"/>
              </a:schemeClr>
            </a:solidFill>
            <a:prstDash val="solid"/>
            <a:headEnd w="lg" len="lg"/>
            <a:tailEnd type="triangle" w="lg" len="lg"/>
          </a:ln>
          <a:effectLst>
            <a:outerShdw blurRad="50800" dist="38100" dir="2700000" algn="tl" rotWithShape="0">
              <a:schemeClr val="bg2">
                <a:lumMod val="8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AB566F2-1A2D-9505-C3C7-67738A768C63}"/>
              </a:ext>
            </a:extLst>
          </p:cNvPr>
          <p:cNvCxnSpPr>
            <a:cxnSpLocks/>
            <a:stCxn id="24" idx="3"/>
            <a:endCxn id="25" idx="1"/>
          </p:cNvCxnSpPr>
          <p:nvPr/>
        </p:nvCxnSpPr>
        <p:spPr>
          <a:xfrm>
            <a:off x="3020052" y="2265129"/>
            <a:ext cx="597378" cy="0"/>
          </a:xfrm>
          <a:prstGeom prst="straightConnector1">
            <a:avLst/>
          </a:prstGeom>
          <a:ln w="38100">
            <a:solidFill>
              <a:schemeClr val="tx1">
                <a:alpha val="80000"/>
              </a:schemeClr>
            </a:solidFill>
            <a:prstDash val="solid"/>
            <a:headEnd w="lg" len="lg"/>
            <a:tailEnd type="triangle" w="lg" len="lg"/>
          </a:ln>
          <a:effectLst>
            <a:outerShdw blurRad="50800" dist="38100" dir="2700000" algn="tl" rotWithShape="0">
              <a:schemeClr val="bg2">
                <a:lumMod val="8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Here's why Victoria's powerlines toppled over in a severe thunderstorm this  week - ABC News">
            <a:extLst>
              <a:ext uri="{FF2B5EF4-FFF2-40B4-BE49-F238E27FC236}">
                <a16:creationId xmlns:a16="http://schemas.microsoft.com/office/drawing/2014/main" id="{CD2C0F18-A39D-605A-4C32-A295A52F2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430" y="1423767"/>
            <a:ext cx="2611989" cy="174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16">
            <a:extLst>
              <a:ext uri="{FF2B5EF4-FFF2-40B4-BE49-F238E27FC236}">
                <a16:creationId xmlns:a16="http://schemas.microsoft.com/office/drawing/2014/main" id="{9691F1C5-F491-371D-A93E-E812F06BB4BF}"/>
              </a:ext>
            </a:extLst>
          </p:cNvPr>
          <p:cNvSpPr/>
          <p:nvPr/>
        </p:nvSpPr>
        <p:spPr>
          <a:xfrm>
            <a:off x="3617430" y="2011013"/>
            <a:ext cx="2611990" cy="508232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  <a:alpha val="48363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6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b="1" dirty="0">
                <a:solidFill>
                  <a:schemeClr val="bg1"/>
                </a:solidFill>
              </a:rPr>
              <a:t>What happened?</a:t>
            </a:r>
            <a:endParaRPr lang="en-GB" b="1" noProof="0" dirty="0">
              <a:solidFill>
                <a:schemeClr val="bg1"/>
              </a:solidFill>
            </a:endParaRPr>
          </a:p>
        </p:txBody>
      </p:sp>
      <p:sp>
        <p:nvSpPr>
          <p:cNvPr id="96" name="Textplatzhalter 4">
            <a:extLst>
              <a:ext uri="{FF2B5EF4-FFF2-40B4-BE49-F238E27FC236}">
                <a16:creationId xmlns:a16="http://schemas.microsoft.com/office/drawing/2014/main" id="{A933D2EB-C6C2-405A-4949-31BED6564171}"/>
              </a:ext>
            </a:extLst>
          </p:cNvPr>
          <p:cNvSpPr txBox="1">
            <a:spLocks/>
          </p:cNvSpPr>
          <p:nvPr/>
        </p:nvSpPr>
        <p:spPr>
          <a:xfrm>
            <a:off x="6863899" y="2099058"/>
            <a:ext cx="2452821" cy="21426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Bef>
                <a:spcPts val="600"/>
              </a:spcBef>
              <a:buAutoNum type="arabicPeriod"/>
            </a:pPr>
            <a:r>
              <a:rPr lang="en-GB" sz="700" noProof="0" dirty="0">
                <a:latin typeface="Arial" panose="020B0604020202020204" pitchFamily="34" charset="0"/>
                <a:cs typeface="Arial" panose="020B0604020202020204" pitchFamily="34" charset="0"/>
              </a:rPr>
              <a:t>TERNA (2024). Quality of the transmission service</a:t>
            </a:r>
          </a:p>
        </p:txBody>
      </p:sp>
      <p:sp>
        <p:nvSpPr>
          <p:cNvPr id="97" name="Textplatzhalter 4">
            <a:extLst>
              <a:ext uri="{FF2B5EF4-FFF2-40B4-BE49-F238E27FC236}">
                <a16:creationId xmlns:a16="http://schemas.microsoft.com/office/drawing/2014/main" id="{930EBC96-5B9B-734D-62B2-7D15C15B8A00}"/>
              </a:ext>
            </a:extLst>
          </p:cNvPr>
          <p:cNvSpPr txBox="1">
            <a:spLocks/>
          </p:cNvSpPr>
          <p:nvPr/>
        </p:nvSpPr>
        <p:spPr>
          <a:xfrm>
            <a:off x="6863899" y="3173333"/>
            <a:ext cx="4762116" cy="450171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Bef>
                <a:spcPts val="600"/>
              </a:spcBef>
              <a:buFont typeface="+mj-lt"/>
              <a:buAutoNum type="arabicPeriod" startAt="2"/>
            </a:pPr>
            <a:r>
              <a:rPr lang="en-GB" sz="700" dirty="0"/>
              <a:t>Xue, J., Mohammadi, F., Li, X., </a:t>
            </a:r>
            <a:r>
              <a:rPr lang="en-GB" sz="700" dirty="0" err="1"/>
              <a:t>Sahraei-Ardakani</a:t>
            </a:r>
            <a:r>
              <a:rPr lang="en-GB" sz="700" dirty="0"/>
              <a:t>, M., Ou. (2023). Impact of transmission tower-line interaction to the bulk power system during hurricane. Reliability Engineering &amp; System Safety, 233, 109134.</a:t>
            </a:r>
            <a:endParaRPr lang="en-GB" sz="7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itle 15">
            <a:extLst>
              <a:ext uri="{FF2B5EF4-FFF2-40B4-BE49-F238E27FC236}">
                <a16:creationId xmlns:a16="http://schemas.microsoft.com/office/drawing/2014/main" id="{2401E0B5-48DC-E718-9CDA-8BCE77A5628C}"/>
              </a:ext>
            </a:extLst>
          </p:cNvPr>
          <p:cNvSpPr txBox="1">
            <a:spLocks/>
          </p:cNvSpPr>
          <p:nvPr/>
        </p:nvSpPr>
        <p:spPr>
          <a:xfrm>
            <a:off x="303704" y="4247988"/>
            <a:ext cx="3620243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ng-Latn-001" sz="3000" dirty="0">
                <a:solidFill>
                  <a:srgbClr val="ED8C59"/>
                </a:solidFill>
              </a:rPr>
              <a:t>Literature</a:t>
            </a:r>
            <a:endParaRPr lang="en-GB" sz="3000" dirty="0">
              <a:solidFill>
                <a:srgbClr val="ED8C59"/>
              </a:solidFill>
            </a:endParaRPr>
          </a:p>
        </p:txBody>
      </p:sp>
      <p:sp>
        <p:nvSpPr>
          <p:cNvPr id="99" name="Rounded Rectangle 16">
            <a:extLst>
              <a:ext uri="{FF2B5EF4-FFF2-40B4-BE49-F238E27FC236}">
                <a16:creationId xmlns:a16="http://schemas.microsoft.com/office/drawing/2014/main" id="{02DD5CD8-8690-5C1D-840A-02E92F340910}"/>
              </a:ext>
            </a:extLst>
          </p:cNvPr>
          <p:cNvSpPr/>
          <p:nvPr/>
        </p:nvSpPr>
        <p:spPr>
          <a:xfrm>
            <a:off x="389285" y="4962795"/>
            <a:ext cx="2574887" cy="508232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48363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6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ang-Latn-001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Fragility curves</a:t>
            </a:r>
            <a:endParaRPr lang="en-GB" noProof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0" name="Rounded Rectangle 16">
            <a:extLst>
              <a:ext uri="{FF2B5EF4-FFF2-40B4-BE49-F238E27FC236}">
                <a16:creationId xmlns:a16="http://schemas.microsoft.com/office/drawing/2014/main" id="{E3F9ABD0-997A-30C4-5A76-BBDA0D75CA27}"/>
              </a:ext>
            </a:extLst>
          </p:cNvPr>
          <p:cNvSpPr/>
          <p:nvPr/>
        </p:nvSpPr>
        <p:spPr>
          <a:xfrm>
            <a:off x="440085" y="3712756"/>
            <a:ext cx="11002497" cy="613687"/>
          </a:xfrm>
          <a:prstGeom prst="roundRect">
            <a:avLst>
              <a:gd name="adj" fmla="val 0"/>
            </a:avLst>
          </a:prstGeom>
          <a:solidFill>
            <a:srgbClr val="E3E3E3"/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6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Is it possible to develop a </a:t>
            </a:r>
            <a:r>
              <a:rPr lang="en-US" b="1" dirty="0">
                <a:solidFill>
                  <a:schemeClr val="tx1"/>
                </a:solidFill>
              </a:rPr>
              <a:t>data-driven framework </a:t>
            </a:r>
            <a:r>
              <a:rPr lang="en-US" dirty="0">
                <a:solidFill>
                  <a:schemeClr val="tx1"/>
                </a:solidFill>
              </a:rPr>
              <a:t>that incorporates </a:t>
            </a:r>
            <a:r>
              <a:rPr lang="en-US" b="1" dirty="0">
                <a:solidFill>
                  <a:schemeClr val="tx1"/>
                </a:solidFill>
              </a:rPr>
              <a:t>hazard-specific knowledge</a:t>
            </a:r>
            <a:r>
              <a:rPr lang="en-US" dirty="0">
                <a:solidFill>
                  <a:schemeClr val="tx1"/>
                </a:solidFill>
              </a:rPr>
              <a:t> and captures the </a:t>
            </a:r>
            <a:r>
              <a:rPr lang="en-US" b="1" dirty="0">
                <a:solidFill>
                  <a:schemeClr val="tx1"/>
                </a:solidFill>
              </a:rPr>
              <a:t>uncertainty</a:t>
            </a:r>
            <a:r>
              <a:rPr lang="en-US" dirty="0">
                <a:solidFill>
                  <a:schemeClr val="tx1"/>
                </a:solidFill>
              </a:rPr>
              <a:t> of natural hazard events?</a:t>
            </a:r>
          </a:p>
        </p:txBody>
      </p:sp>
      <p:sp>
        <p:nvSpPr>
          <p:cNvPr id="101" name="Rounded Rectangle 16">
            <a:extLst>
              <a:ext uri="{FF2B5EF4-FFF2-40B4-BE49-F238E27FC236}">
                <a16:creationId xmlns:a16="http://schemas.microsoft.com/office/drawing/2014/main" id="{BFC157FA-9FDA-1181-CA6C-39ED7C5696F9}"/>
              </a:ext>
            </a:extLst>
          </p:cNvPr>
          <p:cNvSpPr/>
          <p:nvPr/>
        </p:nvSpPr>
        <p:spPr>
          <a:xfrm>
            <a:off x="6858820" y="4599113"/>
            <a:ext cx="4578682" cy="651171"/>
          </a:xfrm>
          <a:prstGeom prst="roundRect">
            <a:avLst>
              <a:gd name="adj" fmla="val 0"/>
            </a:avLst>
          </a:prstGeom>
          <a:solidFill>
            <a:srgbClr val="B7CDD6"/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6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ang-Latn-001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Finite element-based model </a:t>
            </a:r>
            <a:r>
              <a:rPr lang="en-GB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[1] </a:t>
            </a:r>
          </a:p>
        </p:txBody>
      </p:sp>
      <p:sp>
        <p:nvSpPr>
          <p:cNvPr id="102" name="Rounded Rectangle 16">
            <a:extLst>
              <a:ext uri="{FF2B5EF4-FFF2-40B4-BE49-F238E27FC236}">
                <a16:creationId xmlns:a16="http://schemas.microsoft.com/office/drawing/2014/main" id="{D33E0CF2-BDEC-925A-1B6A-A3E54CD8291C}"/>
              </a:ext>
            </a:extLst>
          </p:cNvPr>
          <p:cNvSpPr/>
          <p:nvPr/>
        </p:nvSpPr>
        <p:spPr>
          <a:xfrm>
            <a:off x="6858819" y="5705193"/>
            <a:ext cx="4578683" cy="646332"/>
          </a:xfrm>
          <a:prstGeom prst="roundRect">
            <a:avLst>
              <a:gd name="adj" fmla="val 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6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ang-Latn-001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Data-driven </a:t>
            </a:r>
            <a:r>
              <a:rPr lang="en-GB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[2]</a:t>
            </a:r>
          </a:p>
        </p:txBody>
      </p:sp>
      <p:sp>
        <p:nvSpPr>
          <p:cNvPr id="103" name="Textplatzhalter 4">
            <a:extLst>
              <a:ext uri="{FF2B5EF4-FFF2-40B4-BE49-F238E27FC236}">
                <a16:creationId xmlns:a16="http://schemas.microsoft.com/office/drawing/2014/main" id="{14100149-54EB-1D77-4D7E-039872B0136E}"/>
              </a:ext>
            </a:extLst>
          </p:cNvPr>
          <p:cNvSpPr txBox="1">
            <a:spLocks/>
          </p:cNvSpPr>
          <p:nvPr/>
        </p:nvSpPr>
        <p:spPr>
          <a:xfrm>
            <a:off x="6858819" y="5289298"/>
            <a:ext cx="4578682" cy="22681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Bef>
                <a:spcPts val="600"/>
              </a:spcBef>
              <a:buFont typeface="Arial" panose="020B0604020202020204" pitchFamily="34" charset="0"/>
              <a:buAutoNum type="arabicPeriod"/>
            </a:pPr>
            <a:r>
              <a:rPr lang="en-US" sz="700" dirty="0"/>
              <a:t>Dikshit, S., &amp; Alipour, A. (2021). A moment-matching method for fragility analysis of transmission towers under straight line winds. Engineering Structures, 248, 113236.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endParaRPr lang="en-GB" sz="7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platzhalter 4">
            <a:extLst>
              <a:ext uri="{FF2B5EF4-FFF2-40B4-BE49-F238E27FC236}">
                <a16:creationId xmlns:a16="http://schemas.microsoft.com/office/drawing/2014/main" id="{D751AC51-8F11-2B1F-73BD-32B0225864CC}"/>
              </a:ext>
            </a:extLst>
          </p:cNvPr>
          <p:cNvSpPr txBox="1">
            <a:spLocks/>
          </p:cNvSpPr>
          <p:nvPr/>
        </p:nvSpPr>
        <p:spPr>
          <a:xfrm>
            <a:off x="6858819" y="6363573"/>
            <a:ext cx="4762116" cy="450171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Bef>
                <a:spcPts val="600"/>
              </a:spcBef>
              <a:buFont typeface="+mj-lt"/>
              <a:buAutoNum type="arabicPeriod" startAt="2"/>
            </a:pPr>
            <a:r>
              <a:rPr lang="en-US" sz="700" dirty="0"/>
              <a:t>Solheim ØR, et al. “</a:t>
            </a:r>
            <a:r>
              <a:rPr lang="en-US" sz="700" dirty="0" err="1"/>
              <a:t>Vaffel</a:t>
            </a:r>
            <a:r>
              <a:rPr lang="en-US" sz="700" dirty="0"/>
              <a:t> – a tool for forecasting transmission line failures based on Bayesian updating, reanalysis data and medium-range weather forecasts,” IEEE </a:t>
            </a:r>
            <a:r>
              <a:rPr lang="en-US" sz="700" dirty="0" err="1"/>
              <a:t>Acess</a:t>
            </a:r>
            <a:r>
              <a:rPr lang="en-US" sz="700" dirty="0"/>
              <a:t>, 2024</a:t>
            </a:r>
            <a:endParaRPr lang="en-GB" sz="7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A5BE5B2E-9135-79A5-29FE-EC7EAF720E20}"/>
              </a:ext>
            </a:extLst>
          </p:cNvPr>
          <p:cNvCxnSpPr>
            <a:cxnSpLocks/>
          </p:cNvCxnSpPr>
          <p:nvPr/>
        </p:nvCxnSpPr>
        <p:spPr>
          <a:xfrm>
            <a:off x="6466840" y="5705193"/>
            <a:ext cx="391979" cy="333457"/>
          </a:xfrm>
          <a:prstGeom prst="straightConnector1">
            <a:avLst/>
          </a:prstGeom>
          <a:ln w="38100">
            <a:solidFill>
              <a:schemeClr val="tx1">
                <a:alpha val="80000"/>
              </a:schemeClr>
            </a:solidFill>
            <a:prstDash val="solid"/>
            <a:headEnd w="lg" len="lg"/>
            <a:tailEnd type="triangle" w="lg" len="lg"/>
          </a:ln>
          <a:effectLst>
            <a:outerShdw blurRad="50800" dist="38100" dir="2700000" algn="tl" rotWithShape="0">
              <a:schemeClr val="bg2">
                <a:lumMod val="8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CA98A4C4-6FC1-152C-5FEA-3129CE675C17}"/>
              </a:ext>
            </a:extLst>
          </p:cNvPr>
          <p:cNvCxnSpPr>
            <a:cxnSpLocks/>
          </p:cNvCxnSpPr>
          <p:nvPr/>
        </p:nvCxnSpPr>
        <p:spPr>
          <a:xfrm flipV="1">
            <a:off x="6466840" y="4934990"/>
            <a:ext cx="391980" cy="454890"/>
          </a:xfrm>
          <a:prstGeom prst="straightConnector1">
            <a:avLst/>
          </a:prstGeom>
          <a:ln w="38100">
            <a:solidFill>
              <a:schemeClr val="tx1">
                <a:alpha val="80000"/>
              </a:schemeClr>
            </a:solidFill>
            <a:prstDash val="solid"/>
            <a:headEnd w="lg" len="lg"/>
            <a:tailEnd type="triangle" w="lg" len="lg"/>
          </a:ln>
          <a:effectLst>
            <a:outerShdw blurRad="50800" dist="38100" dir="2700000" algn="tl" rotWithShape="0">
              <a:schemeClr val="bg2">
                <a:lumMod val="8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8" name="Picture 127">
            <a:extLst>
              <a:ext uri="{FF2B5EF4-FFF2-40B4-BE49-F238E27FC236}">
                <a16:creationId xmlns:a16="http://schemas.microsoft.com/office/drawing/2014/main" id="{D4557393-C40A-8493-5576-C0DA3ED61F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253" y="4531467"/>
            <a:ext cx="3114885" cy="1868931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638BB21A-1A2F-DFCE-54E4-074B76B4D64A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253" y="4531467"/>
            <a:ext cx="3114000" cy="18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02" grpId="0" animBg="1"/>
      <p:bldP spid="103" grpId="0"/>
      <p:bldP spid="10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F82E1-45C9-EE04-70AD-BB7913FCD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3FEE4E-BCE0-F1CE-3816-97A035DC7836}"/>
              </a:ext>
            </a:extLst>
          </p:cNvPr>
          <p:cNvSpPr/>
          <p:nvPr/>
        </p:nvSpPr>
        <p:spPr>
          <a:xfrm>
            <a:off x="0" y="0"/>
            <a:ext cx="12192000" cy="581177"/>
          </a:xfrm>
          <a:prstGeom prst="rect">
            <a:avLst/>
          </a:prstGeom>
          <a:solidFill>
            <a:srgbClr val="7FADBE"/>
          </a:solidFill>
          <a:ln>
            <a:solidFill>
              <a:srgbClr val="7FAD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4B5DAFD-1FE6-2385-9178-A2BCC20D8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066" y="3383387"/>
            <a:ext cx="3136007" cy="186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5F1FE7-67D9-3342-B027-7E759E763D72}"/>
              </a:ext>
            </a:extLst>
          </p:cNvPr>
          <p:cNvSpPr txBox="1"/>
          <p:nvPr/>
        </p:nvSpPr>
        <p:spPr>
          <a:xfrm>
            <a:off x="6096000" y="97602"/>
            <a:ext cx="1422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Motivation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F46AE8-7C02-0B16-AFC1-F6494E814E07}"/>
              </a:ext>
            </a:extLst>
          </p:cNvPr>
          <p:cNvSpPr txBox="1"/>
          <p:nvPr/>
        </p:nvSpPr>
        <p:spPr>
          <a:xfrm>
            <a:off x="7817318" y="97602"/>
            <a:ext cx="1075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Method</a:t>
            </a:r>
            <a:endParaRPr lang="en-CH" sz="2000" b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50ADB9-AB4C-57A1-638C-CF684463A365}"/>
              </a:ext>
            </a:extLst>
          </p:cNvPr>
          <p:cNvSpPr txBox="1"/>
          <p:nvPr/>
        </p:nvSpPr>
        <p:spPr>
          <a:xfrm>
            <a:off x="9191938" y="97602"/>
            <a:ext cx="1070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Results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6AAAAB-71D4-574B-2BBA-34601ECC3B47}"/>
              </a:ext>
            </a:extLst>
          </p:cNvPr>
          <p:cNvSpPr txBox="1"/>
          <p:nvPr/>
        </p:nvSpPr>
        <p:spPr>
          <a:xfrm>
            <a:off x="10561364" y="97602"/>
            <a:ext cx="1526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62CBE59-AA18-2985-61F1-B76FC7000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A2203-3CAB-4A74-9E07-33CCB375854A}" type="slidenum">
              <a:rPr lang="pt-PT" smtClean="0"/>
              <a:t>6</a:t>
            </a:fld>
            <a:endParaRPr lang="pt-PT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4CA065-E691-ADE7-D9E0-C7777CBB0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00398"/>
            <a:ext cx="1788819" cy="36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F745C3-595A-CBDE-0D12-AEB348144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19" y="6400398"/>
            <a:ext cx="860439" cy="360000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518F933C-DD52-538B-AE7E-040BD3451B5C}"/>
              </a:ext>
            </a:extLst>
          </p:cNvPr>
          <p:cNvSpPr txBox="1">
            <a:spLocks/>
          </p:cNvSpPr>
          <p:nvPr/>
        </p:nvSpPr>
        <p:spPr>
          <a:xfrm>
            <a:off x="303704" y="581177"/>
            <a:ext cx="11232129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Bayesian Approach for Physically Informed Data-Driven Fragility Curves</a:t>
            </a:r>
            <a:endParaRPr lang="en-GB" sz="3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DE837F-FBBC-890D-FD65-9B21BBC09340}"/>
              </a:ext>
            </a:extLst>
          </p:cNvPr>
          <p:cNvSpPr/>
          <p:nvPr/>
        </p:nvSpPr>
        <p:spPr>
          <a:xfrm>
            <a:off x="383574" y="2430681"/>
            <a:ext cx="2988879" cy="518801"/>
          </a:xfrm>
          <a:prstGeom prst="rect">
            <a:avLst/>
          </a:prstGeom>
          <a:solidFill>
            <a:srgbClr val="E3E3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9" tIns="72009" rIns="72009" bIns="72009" rtlCol="0" anchor="ctr"/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1600" noProof="0">
                <a:ea typeface="Times New Roman" panose="02020603050405020304" pitchFamily="18" charset="0"/>
                <a:cs typeface="Px Grotesk Pan" panose="020B0504010101010104" pitchFamily="34" charset="0"/>
              </a:rPr>
              <a:t>Prior</a:t>
            </a:r>
            <a:endParaRPr lang="en-GB" sz="1600" noProof="0">
              <a:effectLst/>
              <a:ea typeface="Times New Roman" panose="02020603050405020304" pitchFamily="18" charset="0"/>
              <a:cs typeface="Px Grotesk Pan" panose="020B05040101010101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A48D40-B79F-9504-D1D8-0C4965C24E87}"/>
              </a:ext>
            </a:extLst>
          </p:cNvPr>
          <p:cNvSpPr/>
          <p:nvPr/>
        </p:nvSpPr>
        <p:spPr>
          <a:xfrm>
            <a:off x="4359480" y="2430679"/>
            <a:ext cx="2988879" cy="518801"/>
          </a:xfrm>
          <a:prstGeom prst="rect">
            <a:avLst/>
          </a:prstGeom>
          <a:solidFill>
            <a:srgbClr val="E3E3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9" tIns="72009" rIns="72009" bIns="72009" rtlCol="0" anchor="ctr"/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1600">
                <a:effectLst/>
                <a:ea typeface="Times New Roman" panose="02020603050405020304" pitchFamily="18" charset="0"/>
                <a:cs typeface="Px Grotesk Pan" panose="020B0504010101010104" pitchFamily="34" charset="0"/>
              </a:rPr>
              <a:t>Evidence</a:t>
            </a:r>
            <a:endParaRPr lang="en-GB" sz="1600" noProof="0">
              <a:effectLst/>
              <a:ea typeface="Times New Roman" panose="02020603050405020304" pitchFamily="18" charset="0"/>
              <a:cs typeface="Px Grotesk Pan" panose="020B0504010101010104" pitchFamily="34" charset="0"/>
            </a:endParaRPr>
          </a:p>
        </p:txBody>
      </p:sp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id="{C2D30A0F-E5DD-AB8A-AC50-7BDFEEF6BF45}"/>
              </a:ext>
            </a:extLst>
          </p:cNvPr>
          <p:cNvSpPr/>
          <p:nvPr/>
        </p:nvSpPr>
        <p:spPr>
          <a:xfrm>
            <a:off x="3639731" y="2486259"/>
            <a:ext cx="463891" cy="418844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2278"/>
              </a:solidFill>
            </a:endParaRPr>
          </a:p>
        </p:txBody>
      </p:sp>
      <p:sp>
        <p:nvSpPr>
          <p:cNvPr id="21" name="Equals 20">
            <a:extLst>
              <a:ext uri="{FF2B5EF4-FFF2-40B4-BE49-F238E27FC236}">
                <a16:creationId xmlns:a16="http://schemas.microsoft.com/office/drawing/2014/main" id="{9BC6ADD9-8639-4472-44B3-F5128D19D022}"/>
              </a:ext>
            </a:extLst>
          </p:cNvPr>
          <p:cNvSpPr/>
          <p:nvPr/>
        </p:nvSpPr>
        <p:spPr>
          <a:xfrm>
            <a:off x="7629243" y="2512908"/>
            <a:ext cx="695836" cy="354344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0F7AD8-9283-6BD7-F912-48F94D26F870}"/>
              </a:ext>
            </a:extLst>
          </p:cNvPr>
          <p:cNvSpPr/>
          <p:nvPr/>
        </p:nvSpPr>
        <p:spPr>
          <a:xfrm>
            <a:off x="8593450" y="2430679"/>
            <a:ext cx="2988879" cy="518801"/>
          </a:xfrm>
          <a:prstGeom prst="rect">
            <a:avLst/>
          </a:prstGeom>
          <a:solidFill>
            <a:srgbClr val="E3E3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9" tIns="72009" rIns="72009" bIns="72009" rtlCol="0" anchor="ctr"/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1600" noProof="0">
                <a:ea typeface="Times New Roman" panose="02020603050405020304" pitchFamily="18" charset="0"/>
                <a:cs typeface="Px Grotesk Pan" panose="020B0504010101010104" pitchFamily="34" charset="0"/>
              </a:rPr>
              <a:t>Posterior</a:t>
            </a:r>
            <a:endParaRPr lang="en-GB" sz="1600" noProof="0">
              <a:effectLst/>
              <a:ea typeface="Times New Roman" panose="02020603050405020304" pitchFamily="18" charset="0"/>
              <a:cs typeface="Px Grotesk Pan" panose="020B0504010101010104" pitchFamily="34" charset="0"/>
            </a:endParaRPr>
          </a:p>
        </p:txBody>
      </p:sp>
      <p:pic>
        <p:nvPicPr>
          <p:cNvPr id="23" name="Graphic 22" descr="Windy with solid fill">
            <a:extLst>
              <a:ext uri="{FF2B5EF4-FFF2-40B4-BE49-F238E27FC236}">
                <a16:creationId xmlns:a16="http://schemas.microsoft.com/office/drawing/2014/main" id="{D1000300-C95C-E51D-4030-D66223D77CA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36999" y="3564358"/>
            <a:ext cx="914400" cy="914400"/>
          </a:xfrm>
          <a:prstGeom prst="rect">
            <a:avLst/>
          </a:prstGeom>
        </p:spPr>
      </p:pic>
      <p:pic>
        <p:nvPicPr>
          <p:cNvPr id="24" name="Graphic 23" descr="Electric Tower with solid fill">
            <a:extLst>
              <a:ext uri="{FF2B5EF4-FFF2-40B4-BE49-F238E27FC236}">
                <a16:creationId xmlns:a16="http://schemas.microsoft.com/office/drawing/2014/main" id="{71CDEF26-ED10-799C-9DE5-6BECB746F3A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06505">
            <a:off x="5810526" y="3363315"/>
            <a:ext cx="1066816" cy="1066816"/>
          </a:xfrm>
          <a:prstGeom prst="rect">
            <a:avLst/>
          </a:prstGeom>
        </p:spPr>
      </p:pic>
      <p:pic>
        <p:nvPicPr>
          <p:cNvPr id="25" name="Graphic 24" descr="Lightning with solid fill">
            <a:extLst>
              <a:ext uri="{FF2B5EF4-FFF2-40B4-BE49-F238E27FC236}">
                <a16:creationId xmlns:a16="http://schemas.microsoft.com/office/drawing/2014/main" id="{4849EF45-AA6B-3B81-697B-B601E0E5976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11849" y="2906190"/>
            <a:ext cx="914400" cy="914400"/>
          </a:xfrm>
          <a:prstGeom prst="rect">
            <a:avLst/>
          </a:prstGeom>
        </p:spPr>
      </p:pic>
      <p:pic>
        <p:nvPicPr>
          <p:cNvPr id="26" name="Graphic 25" descr="Folder Search with solid fill">
            <a:extLst>
              <a:ext uri="{FF2B5EF4-FFF2-40B4-BE49-F238E27FC236}">
                <a16:creationId xmlns:a16="http://schemas.microsoft.com/office/drawing/2014/main" id="{1EB8A101-7B1B-62B7-2D73-72276A04BB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39527" y="4318158"/>
            <a:ext cx="914400" cy="9144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6B346271-D9C5-6C0C-5721-FFF80BA1965B}"/>
              </a:ext>
            </a:extLst>
          </p:cNvPr>
          <p:cNvSpPr/>
          <p:nvPr/>
        </p:nvSpPr>
        <p:spPr>
          <a:xfrm>
            <a:off x="9254246" y="3357191"/>
            <a:ext cx="253376" cy="549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 descr="Question Mark with solid fill">
            <a:extLst>
              <a:ext uri="{FF2B5EF4-FFF2-40B4-BE49-F238E27FC236}">
                <a16:creationId xmlns:a16="http://schemas.microsoft.com/office/drawing/2014/main" id="{44FDFB84-BAB2-0A2F-0F1A-F33FE311E7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30688" y="3866567"/>
            <a:ext cx="914400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51D30A-13E2-932F-CB3A-860FD90396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93" y="3383387"/>
            <a:ext cx="3134065" cy="18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57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7F1D7-BF65-0538-A87B-4264E0A58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311EEDF-5CB1-62FE-A417-6510271B7E8B}"/>
              </a:ext>
            </a:extLst>
          </p:cNvPr>
          <p:cNvSpPr/>
          <p:nvPr/>
        </p:nvSpPr>
        <p:spPr>
          <a:xfrm>
            <a:off x="0" y="0"/>
            <a:ext cx="12192000" cy="581177"/>
          </a:xfrm>
          <a:prstGeom prst="rect">
            <a:avLst/>
          </a:prstGeom>
          <a:solidFill>
            <a:srgbClr val="7FADBE"/>
          </a:solidFill>
          <a:ln>
            <a:solidFill>
              <a:srgbClr val="7FAD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560CF5B-E278-FC94-7911-458F0A1CC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415" y="3304896"/>
            <a:ext cx="3134065" cy="1868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9321137-3628-5BDF-216B-021228B80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415" y="3304896"/>
            <a:ext cx="3134065" cy="186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8AED22-9A57-5A27-77F9-690274C8EB9E}"/>
              </a:ext>
            </a:extLst>
          </p:cNvPr>
          <p:cNvSpPr txBox="1"/>
          <p:nvPr/>
        </p:nvSpPr>
        <p:spPr>
          <a:xfrm>
            <a:off x="6096000" y="97602"/>
            <a:ext cx="1422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Motivation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6E52034-1653-A323-3819-C1A7AE7C4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415" y="3304896"/>
            <a:ext cx="3134065" cy="1868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0C7138-9B05-B03C-ECA8-E9437199CA3A}"/>
              </a:ext>
            </a:extLst>
          </p:cNvPr>
          <p:cNvSpPr txBox="1"/>
          <p:nvPr/>
        </p:nvSpPr>
        <p:spPr>
          <a:xfrm>
            <a:off x="7817318" y="97602"/>
            <a:ext cx="1075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Method</a:t>
            </a:r>
            <a:endParaRPr lang="en-CH" sz="2000" b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5133FA-D377-295A-7A4C-9B11C759902E}"/>
              </a:ext>
            </a:extLst>
          </p:cNvPr>
          <p:cNvSpPr txBox="1"/>
          <p:nvPr/>
        </p:nvSpPr>
        <p:spPr>
          <a:xfrm>
            <a:off x="9191938" y="97602"/>
            <a:ext cx="1070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Results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DC2654-300C-6C1E-C14C-1ACD2B769782}"/>
              </a:ext>
            </a:extLst>
          </p:cNvPr>
          <p:cNvSpPr txBox="1"/>
          <p:nvPr/>
        </p:nvSpPr>
        <p:spPr>
          <a:xfrm>
            <a:off x="10561364" y="97602"/>
            <a:ext cx="1526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B80C30D-4A47-B70A-F9AB-587A07933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A2203-3CAB-4A74-9E07-33CCB375854A}" type="slidenum">
              <a:rPr lang="pt-PT" smtClean="0"/>
              <a:t>7</a:t>
            </a:fld>
            <a:endParaRPr lang="pt-PT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DEA38C-8FA7-8A6F-A8A1-75D07422D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00398"/>
            <a:ext cx="1788819" cy="36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ED5D7D-2369-9ADE-2B25-AC3A13BDE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19" y="6400398"/>
            <a:ext cx="860439" cy="360000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16D83720-7477-2524-8DF3-1D7CA2E0A822}"/>
              </a:ext>
            </a:extLst>
          </p:cNvPr>
          <p:cNvSpPr txBox="1">
            <a:spLocks/>
          </p:cNvSpPr>
          <p:nvPr/>
        </p:nvSpPr>
        <p:spPr>
          <a:xfrm>
            <a:off x="303704" y="581177"/>
            <a:ext cx="11232129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Bayesian Approach for Physically Informed Data-Driven Fragility Curves</a:t>
            </a:r>
            <a:endParaRPr lang="en-GB" sz="30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94F64DF-D7CE-9072-FB91-A03CC9F6E840}"/>
              </a:ext>
            </a:extLst>
          </p:cNvPr>
          <p:cNvCxnSpPr>
            <a:cxnSpLocks/>
          </p:cNvCxnSpPr>
          <p:nvPr/>
        </p:nvCxnSpPr>
        <p:spPr>
          <a:xfrm>
            <a:off x="3276124" y="5332004"/>
            <a:ext cx="0" cy="573177"/>
          </a:xfrm>
          <a:prstGeom prst="line">
            <a:avLst/>
          </a:prstGeom>
          <a:ln w="28575" cmpd="sng">
            <a:solidFill>
              <a:schemeClr val="tx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F28D9C2-5945-EB69-77A7-3CB80526CAEE}"/>
              </a:ext>
            </a:extLst>
          </p:cNvPr>
          <p:cNvCxnSpPr>
            <a:cxnSpLocks/>
          </p:cNvCxnSpPr>
          <p:nvPr/>
        </p:nvCxnSpPr>
        <p:spPr>
          <a:xfrm>
            <a:off x="3276124" y="5898473"/>
            <a:ext cx="32979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330E494-7D63-829B-8B13-9439BA5F26A4}"/>
              </a:ext>
            </a:extLst>
          </p:cNvPr>
          <p:cNvCxnSpPr>
            <a:cxnSpLocks/>
          </p:cNvCxnSpPr>
          <p:nvPr/>
        </p:nvCxnSpPr>
        <p:spPr>
          <a:xfrm>
            <a:off x="3276124" y="5554161"/>
            <a:ext cx="32979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2">
            <a:extLst>
              <a:ext uri="{FF2B5EF4-FFF2-40B4-BE49-F238E27FC236}">
                <a16:creationId xmlns:a16="http://schemas.microsoft.com/office/drawing/2014/main" id="{4455F832-5C61-5672-A432-0BB99D3EBBA9}"/>
              </a:ext>
            </a:extLst>
          </p:cNvPr>
          <p:cNvSpPr txBox="1"/>
          <p:nvPr/>
        </p:nvSpPr>
        <p:spPr>
          <a:xfrm>
            <a:off x="3672115" y="5428848"/>
            <a:ext cx="3301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>
                <a:cs typeface="Arial" panose="020B0604020202020204" pitchFamily="34" charset="0"/>
              </a:rPr>
              <a:t>From</a:t>
            </a:r>
            <a:r>
              <a:rPr lang="ang-Latn-001" sz="1400" noProof="0" dirty="0">
                <a:cs typeface="Arial" panose="020B0604020202020204" pitchFamily="34" charset="0"/>
              </a:rPr>
              <a:t> </a:t>
            </a:r>
            <a:r>
              <a:rPr lang="ang-Latn-001" sz="1400" dirty="0">
                <a:cs typeface="Arial" panose="020B0604020202020204" pitchFamily="34" charset="0"/>
              </a:rPr>
              <a:t>finite element-based </a:t>
            </a:r>
            <a:r>
              <a:rPr lang="it-IT" sz="1400" dirty="0" err="1">
                <a:cs typeface="Arial" panose="020B0604020202020204" pitchFamily="34" charset="0"/>
              </a:rPr>
              <a:t>modeling</a:t>
            </a:r>
            <a:r>
              <a:rPr lang="it-IT" sz="1400" dirty="0">
                <a:cs typeface="Arial" panose="020B0604020202020204" pitchFamily="34" charset="0"/>
              </a:rPr>
              <a:t> </a:t>
            </a:r>
            <a:r>
              <a:rPr lang="ang-Latn-001" sz="1400" dirty="0">
                <a:cs typeface="Arial" panose="020B0604020202020204" pitchFamily="34" charset="0"/>
              </a:rPr>
              <a:t>[1]</a:t>
            </a:r>
            <a:endParaRPr lang="en-GB" sz="1400" noProof="0" dirty="0">
              <a:effectLst/>
              <a:cs typeface="Arial" panose="020B0604020202020204" pitchFamily="34" charset="0"/>
            </a:endParaRPr>
          </a:p>
        </p:txBody>
      </p:sp>
      <p:sp>
        <p:nvSpPr>
          <p:cNvPr id="15" name="Textfeld 2">
            <a:extLst>
              <a:ext uri="{FF2B5EF4-FFF2-40B4-BE49-F238E27FC236}">
                <a16:creationId xmlns:a16="http://schemas.microsoft.com/office/drawing/2014/main" id="{5465237E-FD67-C43D-6F9A-A3DF74C75482}"/>
              </a:ext>
            </a:extLst>
          </p:cNvPr>
          <p:cNvSpPr txBox="1"/>
          <p:nvPr/>
        </p:nvSpPr>
        <p:spPr>
          <a:xfrm>
            <a:off x="3672116" y="5759329"/>
            <a:ext cx="2231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>
                <a:cs typeface="Arial" panose="020B0604020202020204" pitchFamily="34" charset="0"/>
              </a:rPr>
              <a:t>Physically-informed prior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66DECD-F300-0ABF-6773-87EB8BDA9443}"/>
              </a:ext>
            </a:extLst>
          </p:cNvPr>
          <p:cNvCxnSpPr>
            <a:cxnSpLocks/>
          </p:cNvCxnSpPr>
          <p:nvPr/>
        </p:nvCxnSpPr>
        <p:spPr>
          <a:xfrm>
            <a:off x="3276124" y="5332004"/>
            <a:ext cx="2993443" cy="0"/>
          </a:xfrm>
          <a:prstGeom prst="line">
            <a:avLst/>
          </a:prstGeom>
          <a:ln w="28575" cmpd="sng">
            <a:solidFill>
              <a:schemeClr val="tx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6">
            <a:extLst>
              <a:ext uri="{FF2B5EF4-FFF2-40B4-BE49-F238E27FC236}">
                <a16:creationId xmlns:a16="http://schemas.microsoft.com/office/drawing/2014/main" id="{268310AD-01D6-9FA2-EE48-39990F5D9489}"/>
              </a:ext>
            </a:extLst>
          </p:cNvPr>
          <p:cNvGrpSpPr/>
          <p:nvPr/>
        </p:nvGrpSpPr>
        <p:grpSpPr>
          <a:xfrm>
            <a:off x="677322" y="3512373"/>
            <a:ext cx="2403544" cy="1431193"/>
            <a:chOff x="304789" y="3139971"/>
            <a:chExt cx="2403544" cy="1431193"/>
          </a:xfrm>
        </p:grpSpPr>
        <p:pic>
          <p:nvPicPr>
            <p:cNvPr id="42" name="Picture 43">
              <a:extLst>
                <a:ext uri="{FF2B5EF4-FFF2-40B4-BE49-F238E27FC236}">
                  <a16:creationId xmlns:a16="http://schemas.microsoft.com/office/drawing/2014/main" id="{98A5AE82-8609-E324-B209-5A29ECF0A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524" r="30925"/>
            <a:stretch>
              <a:fillRect/>
            </a:stretch>
          </p:blipFill>
          <p:spPr>
            <a:xfrm>
              <a:off x="304789" y="3353427"/>
              <a:ext cx="2264716" cy="1217737"/>
            </a:xfrm>
            <a:prstGeom prst="rect">
              <a:avLst/>
            </a:prstGeom>
          </p:spPr>
        </p:pic>
        <p:sp>
          <p:nvSpPr>
            <p:cNvPr id="43" name="Rectangle 44">
              <a:extLst>
                <a:ext uri="{FF2B5EF4-FFF2-40B4-BE49-F238E27FC236}">
                  <a16:creationId xmlns:a16="http://schemas.microsoft.com/office/drawing/2014/main" id="{65987493-74E2-C6B8-B0BB-0F255889E9E7}"/>
                </a:ext>
              </a:extLst>
            </p:cNvPr>
            <p:cNvSpPr/>
            <p:nvPr/>
          </p:nvSpPr>
          <p:spPr>
            <a:xfrm>
              <a:off x="2029767" y="3962296"/>
              <a:ext cx="678566" cy="365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5">
              <a:extLst>
                <a:ext uri="{FF2B5EF4-FFF2-40B4-BE49-F238E27FC236}">
                  <a16:creationId xmlns:a16="http://schemas.microsoft.com/office/drawing/2014/main" id="{2E8286FB-269E-3083-0513-544EA509CD10}"/>
                </a:ext>
              </a:extLst>
            </p:cNvPr>
            <p:cNvSpPr/>
            <p:nvPr/>
          </p:nvSpPr>
          <p:spPr>
            <a:xfrm>
              <a:off x="985077" y="3139971"/>
              <a:ext cx="678566" cy="365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0" name="Textfeld 2">
            <a:extLst>
              <a:ext uri="{FF2B5EF4-FFF2-40B4-BE49-F238E27FC236}">
                <a16:creationId xmlns:a16="http://schemas.microsoft.com/office/drawing/2014/main" id="{9E33B7AB-5BF8-889B-053F-1990663E989D}"/>
              </a:ext>
            </a:extLst>
          </p:cNvPr>
          <p:cNvSpPr txBox="1"/>
          <p:nvPr/>
        </p:nvSpPr>
        <p:spPr>
          <a:xfrm>
            <a:off x="4030134" y="6092871"/>
            <a:ext cx="2668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ng-Latn-001" sz="1400" dirty="0">
                <a:cs typeface="Px Grotesk Pan" panose="020B0504010101010104" pitchFamily="34" charset="0"/>
              </a:rPr>
              <a:t>Conductor-conductor flashover</a:t>
            </a:r>
            <a:endParaRPr lang="en-GB" sz="1400" noProof="0" dirty="0">
              <a:effectLst/>
              <a:cs typeface="Px Grotesk Pan" panose="020B0504010101010104" pitchFamily="34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7AA2E24-E6CE-B195-B07F-BF53A65EB513}"/>
              </a:ext>
            </a:extLst>
          </p:cNvPr>
          <p:cNvCxnSpPr>
            <a:cxnSpLocks/>
          </p:cNvCxnSpPr>
          <p:nvPr/>
        </p:nvCxnSpPr>
        <p:spPr>
          <a:xfrm>
            <a:off x="3807109" y="6035721"/>
            <a:ext cx="0" cy="221141"/>
          </a:xfrm>
          <a:prstGeom prst="line">
            <a:avLst/>
          </a:prstGeom>
          <a:ln w="28575" cmpd="sng">
            <a:solidFill>
              <a:schemeClr val="tx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BA6389D-4D60-E53A-1B94-D480A141926E}"/>
              </a:ext>
            </a:extLst>
          </p:cNvPr>
          <p:cNvCxnSpPr>
            <a:cxnSpLocks/>
          </p:cNvCxnSpPr>
          <p:nvPr/>
        </p:nvCxnSpPr>
        <p:spPr>
          <a:xfrm>
            <a:off x="3807109" y="6256862"/>
            <a:ext cx="22302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itle 15">
            <a:extLst>
              <a:ext uri="{FF2B5EF4-FFF2-40B4-BE49-F238E27FC236}">
                <a16:creationId xmlns:a16="http://schemas.microsoft.com/office/drawing/2014/main" id="{93E76E6B-4E28-3030-70C6-DEBF81523235}"/>
              </a:ext>
            </a:extLst>
          </p:cNvPr>
          <p:cNvSpPr txBox="1">
            <a:spLocks/>
          </p:cNvSpPr>
          <p:nvPr/>
        </p:nvSpPr>
        <p:spPr>
          <a:xfrm>
            <a:off x="303704" y="1164161"/>
            <a:ext cx="3064659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rgbClr val="ED8C59"/>
                </a:solidFill>
              </a:rPr>
              <a:t>Prior Manipulation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48F8039-07D8-90E6-5A27-2B0D92504E27}"/>
              </a:ext>
            </a:extLst>
          </p:cNvPr>
          <p:cNvSpPr/>
          <p:nvPr/>
        </p:nvSpPr>
        <p:spPr>
          <a:xfrm>
            <a:off x="18016294" y="2430679"/>
            <a:ext cx="2988879" cy="518801"/>
          </a:xfrm>
          <a:prstGeom prst="rect">
            <a:avLst/>
          </a:prstGeom>
          <a:solidFill>
            <a:schemeClr val="bg2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9" tIns="72009" rIns="72009" bIns="72009" rtlCol="0" anchor="ctr"/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1600">
                <a:effectLst/>
                <a:ea typeface="Times New Roman" panose="02020603050405020304" pitchFamily="18" charset="0"/>
                <a:cs typeface="Px Grotesk Pan" panose="020B0504010101010104" pitchFamily="34" charset="0"/>
              </a:rPr>
              <a:t>Evidence</a:t>
            </a:r>
            <a:endParaRPr lang="en-GB" sz="1600" noProof="0">
              <a:effectLst/>
              <a:ea typeface="Times New Roman" panose="02020603050405020304" pitchFamily="18" charset="0"/>
              <a:cs typeface="Px Grotesk Pan" panose="020B0504010101010104" pitchFamily="34" charset="0"/>
            </a:endParaRPr>
          </a:p>
        </p:txBody>
      </p:sp>
      <p:sp>
        <p:nvSpPr>
          <p:cNvPr id="79" name="Multiplication Sign 78">
            <a:extLst>
              <a:ext uri="{FF2B5EF4-FFF2-40B4-BE49-F238E27FC236}">
                <a16:creationId xmlns:a16="http://schemas.microsoft.com/office/drawing/2014/main" id="{C96B1C22-B3F0-2E74-6422-F99049683E37}"/>
              </a:ext>
            </a:extLst>
          </p:cNvPr>
          <p:cNvSpPr/>
          <p:nvPr/>
        </p:nvSpPr>
        <p:spPr>
          <a:xfrm>
            <a:off x="12618654" y="2486259"/>
            <a:ext cx="463891" cy="418844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2278"/>
              </a:solidFill>
            </a:endParaRPr>
          </a:p>
        </p:txBody>
      </p:sp>
      <p:sp>
        <p:nvSpPr>
          <p:cNvPr id="80" name="Equals 79">
            <a:extLst>
              <a:ext uri="{FF2B5EF4-FFF2-40B4-BE49-F238E27FC236}">
                <a16:creationId xmlns:a16="http://schemas.microsoft.com/office/drawing/2014/main" id="{A47172EC-7935-8FED-D4AA-25C256F19AC5}"/>
              </a:ext>
            </a:extLst>
          </p:cNvPr>
          <p:cNvSpPr/>
          <p:nvPr/>
        </p:nvSpPr>
        <p:spPr>
          <a:xfrm>
            <a:off x="21286057" y="2512908"/>
            <a:ext cx="695836" cy="354344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tx1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4338753B-D536-7A10-B8F4-6D37E310D8C2}"/>
              </a:ext>
            </a:extLst>
          </p:cNvPr>
          <p:cNvSpPr/>
          <p:nvPr/>
        </p:nvSpPr>
        <p:spPr>
          <a:xfrm>
            <a:off x="22250264" y="2430679"/>
            <a:ext cx="2988879" cy="518801"/>
          </a:xfrm>
          <a:prstGeom prst="rect">
            <a:avLst/>
          </a:prstGeom>
          <a:solidFill>
            <a:schemeClr val="bg2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9" tIns="72009" rIns="72009" bIns="72009" rtlCol="0" anchor="ctr"/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1600" noProof="0">
                <a:ea typeface="Times New Roman" panose="02020603050405020304" pitchFamily="18" charset="0"/>
                <a:cs typeface="Px Grotesk Pan" panose="020B0504010101010104" pitchFamily="34" charset="0"/>
              </a:rPr>
              <a:t>Posterior</a:t>
            </a:r>
            <a:endParaRPr lang="en-GB" sz="1600" noProof="0">
              <a:effectLst/>
              <a:ea typeface="Times New Roman" panose="02020603050405020304" pitchFamily="18" charset="0"/>
              <a:cs typeface="Px Grotesk Pan" panose="020B05040101010101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0FD5897-3AD5-E06D-39DB-DE611F06C2C0}"/>
              </a:ext>
            </a:extLst>
          </p:cNvPr>
          <p:cNvSpPr txBox="1"/>
          <p:nvPr/>
        </p:nvSpPr>
        <p:spPr>
          <a:xfrm>
            <a:off x="18726793" y="4606372"/>
            <a:ext cx="1398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noProof="0">
                <a:cs typeface="Arial" panose="020B0604020202020204" pitchFamily="34" charset="0"/>
              </a:rPr>
              <a:t>Failure Dataset</a:t>
            </a:r>
          </a:p>
        </p:txBody>
      </p:sp>
      <p:pic>
        <p:nvPicPr>
          <p:cNvPr id="83" name="Graphic 82" descr="Windy with solid fill">
            <a:extLst>
              <a:ext uri="{FF2B5EF4-FFF2-40B4-BE49-F238E27FC236}">
                <a16:creationId xmlns:a16="http://schemas.microsoft.com/office/drawing/2014/main" id="{064E60B8-31AC-8640-79D0-31C526F78F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493813" y="3505096"/>
            <a:ext cx="914400" cy="914400"/>
          </a:xfrm>
          <a:prstGeom prst="rect">
            <a:avLst/>
          </a:prstGeom>
        </p:spPr>
      </p:pic>
      <p:pic>
        <p:nvPicPr>
          <p:cNvPr id="84" name="Graphic 83" descr="Electric Tower with solid fill">
            <a:extLst>
              <a:ext uri="{FF2B5EF4-FFF2-40B4-BE49-F238E27FC236}">
                <a16:creationId xmlns:a16="http://schemas.microsoft.com/office/drawing/2014/main" id="{5455227E-56B0-9474-2C2B-8C4A107D8D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306505">
            <a:off x="19467340" y="3304053"/>
            <a:ext cx="1066816" cy="1066816"/>
          </a:xfrm>
          <a:prstGeom prst="rect">
            <a:avLst/>
          </a:prstGeom>
        </p:spPr>
      </p:pic>
      <p:pic>
        <p:nvPicPr>
          <p:cNvPr id="85" name="Graphic 84" descr="Lightning with solid fill">
            <a:extLst>
              <a:ext uri="{FF2B5EF4-FFF2-40B4-BE49-F238E27FC236}">
                <a16:creationId xmlns:a16="http://schemas.microsoft.com/office/drawing/2014/main" id="{49F0C062-B77F-02BD-7682-710CE8F359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968663" y="2846928"/>
            <a:ext cx="914400" cy="914400"/>
          </a:xfrm>
          <a:prstGeom prst="rect">
            <a:avLst/>
          </a:prstGeom>
        </p:spPr>
      </p:pic>
      <p:pic>
        <p:nvPicPr>
          <p:cNvPr id="86" name="Graphic 85" descr="Folder Search with solid fill">
            <a:extLst>
              <a:ext uri="{FF2B5EF4-FFF2-40B4-BE49-F238E27FC236}">
                <a16:creationId xmlns:a16="http://schemas.microsoft.com/office/drawing/2014/main" id="{3D01F3B2-D102-8A91-0F6B-022973D7C6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196341" y="4258896"/>
            <a:ext cx="914400" cy="914400"/>
          </a:xfrm>
          <a:prstGeom prst="rect">
            <a:avLst/>
          </a:prstGeom>
        </p:spPr>
      </p:pic>
      <p:sp>
        <p:nvSpPr>
          <p:cNvPr id="88" name="Textplatzhalter 4">
            <a:extLst>
              <a:ext uri="{FF2B5EF4-FFF2-40B4-BE49-F238E27FC236}">
                <a16:creationId xmlns:a16="http://schemas.microsoft.com/office/drawing/2014/main" id="{DE815DBC-45A4-C247-1DEF-B7D75F5E8596}"/>
              </a:ext>
            </a:extLst>
          </p:cNvPr>
          <p:cNvSpPr txBox="1">
            <a:spLocks/>
          </p:cNvSpPr>
          <p:nvPr/>
        </p:nvSpPr>
        <p:spPr>
          <a:xfrm>
            <a:off x="4251297" y="6484988"/>
            <a:ext cx="5313684" cy="23648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ang-Latn-001" sz="800" dirty="0"/>
              <a:t>1. Mazaheri</a:t>
            </a:r>
            <a:r>
              <a:rPr lang="en-US" sz="800" dirty="0"/>
              <a:t>, &amp; Alipour</a:t>
            </a:r>
            <a:r>
              <a:rPr lang="ang-Latn-001" sz="800" dirty="0"/>
              <a:t>. </a:t>
            </a:r>
            <a:r>
              <a:rPr lang="en-US" sz="800" dirty="0"/>
              <a:t>Department of Civil, Structural, and Environmental Engineering at Iowa State University</a:t>
            </a:r>
            <a:r>
              <a:rPr lang="ang-Latn-001" sz="800" dirty="0"/>
              <a:t>  </a:t>
            </a:r>
            <a:endParaRPr lang="en-GB" sz="800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87F51C-E3AD-91E5-8104-D2C94575A347}"/>
              </a:ext>
            </a:extLst>
          </p:cNvPr>
          <p:cNvSpPr/>
          <p:nvPr/>
        </p:nvSpPr>
        <p:spPr>
          <a:xfrm>
            <a:off x="3383949" y="2430681"/>
            <a:ext cx="2988879" cy="518801"/>
          </a:xfrm>
          <a:prstGeom prst="rect">
            <a:avLst/>
          </a:prstGeom>
          <a:solidFill>
            <a:srgbClr val="E3E3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9" tIns="72009" rIns="72009" bIns="72009" rtlCol="0" anchor="ctr"/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1600" noProof="0">
                <a:ea typeface="Times New Roman" panose="02020603050405020304" pitchFamily="18" charset="0"/>
                <a:cs typeface="Px Grotesk Pan" panose="020B0504010101010104" pitchFamily="34" charset="0"/>
              </a:rPr>
              <a:t>Prior</a:t>
            </a:r>
            <a:endParaRPr lang="en-GB" sz="1600" noProof="0">
              <a:effectLst/>
              <a:ea typeface="Times New Roman" panose="02020603050405020304" pitchFamily="18" charset="0"/>
              <a:cs typeface="Px Grotesk Pan" panose="020B0504010101010104" pitchFamily="34" charset="0"/>
            </a:endParaRPr>
          </a:p>
        </p:txBody>
      </p:sp>
      <p:pic>
        <p:nvPicPr>
          <p:cNvPr id="19" name="Picture 30">
            <a:extLst>
              <a:ext uri="{FF2B5EF4-FFF2-40B4-BE49-F238E27FC236}">
                <a16:creationId xmlns:a16="http://schemas.microsoft.com/office/drawing/2014/main" id="{4FFAFE42-0264-CADF-EAB1-9A36F960AD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190188" y="3383387"/>
            <a:ext cx="3136007" cy="1868400"/>
          </a:xfrm>
          <a:prstGeom prst="rect">
            <a:avLst/>
          </a:prstGeom>
        </p:spPr>
      </p:pic>
      <p:pic>
        <p:nvPicPr>
          <p:cNvPr id="22" name="Graphic 2" descr="Question Mark with solid fill">
            <a:extLst>
              <a:ext uri="{FF2B5EF4-FFF2-40B4-BE49-F238E27FC236}">
                <a16:creationId xmlns:a16="http://schemas.microsoft.com/office/drawing/2014/main" id="{1D502E92-2139-4E22-3E61-F7A1B888CDD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229478" y="386656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59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C0590-14C4-2D7A-DEEF-B781FD22F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B4534D-3B34-F835-5D1C-8080A6B82A9F}"/>
              </a:ext>
            </a:extLst>
          </p:cNvPr>
          <p:cNvSpPr/>
          <p:nvPr/>
        </p:nvSpPr>
        <p:spPr>
          <a:xfrm>
            <a:off x="0" y="0"/>
            <a:ext cx="12192000" cy="581177"/>
          </a:xfrm>
          <a:prstGeom prst="rect">
            <a:avLst/>
          </a:prstGeom>
          <a:solidFill>
            <a:srgbClr val="7FADBE"/>
          </a:solidFill>
          <a:ln>
            <a:solidFill>
              <a:srgbClr val="7FAD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119399-6271-60CD-1375-6D6BE63EE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066" y="3383387"/>
            <a:ext cx="3136007" cy="186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B49654-4950-6A7F-7A62-3E86801B0029}"/>
              </a:ext>
            </a:extLst>
          </p:cNvPr>
          <p:cNvSpPr txBox="1"/>
          <p:nvPr/>
        </p:nvSpPr>
        <p:spPr>
          <a:xfrm>
            <a:off x="6096000" y="97602"/>
            <a:ext cx="1422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Motivation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40A2B5-FBCA-B53E-4AEC-E15921B17DF8}"/>
              </a:ext>
            </a:extLst>
          </p:cNvPr>
          <p:cNvSpPr txBox="1"/>
          <p:nvPr/>
        </p:nvSpPr>
        <p:spPr>
          <a:xfrm>
            <a:off x="7817318" y="97602"/>
            <a:ext cx="1075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Method</a:t>
            </a:r>
            <a:endParaRPr lang="en-CH" sz="2000" b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C3AD10-2619-C601-439A-8F66C341BFFF}"/>
              </a:ext>
            </a:extLst>
          </p:cNvPr>
          <p:cNvSpPr txBox="1"/>
          <p:nvPr/>
        </p:nvSpPr>
        <p:spPr>
          <a:xfrm>
            <a:off x="9191938" y="97602"/>
            <a:ext cx="1070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Results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F246B5-45D9-0B3C-D286-31DF0BA0F07B}"/>
              </a:ext>
            </a:extLst>
          </p:cNvPr>
          <p:cNvSpPr txBox="1"/>
          <p:nvPr/>
        </p:nvSpPr>
        <p:spPr>
          <a:xfrm>
            <a:off x="10561364" y="97602"/>
            <a:ext cx="1526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1B30FA9-A292-0183-C277-C8EE8FB4B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A2203-3CAB-4A74-9E07-33CCB375854A}" type="slidenum">
              <a:rPr lang="pt-PT" smtClean="0"/>
              <a:t>8</a:t>
            </a:fld>
            <a:endParaRPr lang="pt-PT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7AE161-F624-FBF1-3804-FB7477014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00398"/>
            <a:ext cx="1788819" cy="36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C23F32-A201-51D5-AE3C-006F46AF77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19" y="6400398"/>
            <a:ext cx="860439" cy="360000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6CBC4CBE-9A51-F9E6-97D8-3B31B81B2C15}"/>
              </a:ext>
            </a:extLst>
          </p:cNvPr>
          <p:cNvSpPr txBox="1">
            <a:spLocks/>
          </p:cNvSpPr>
          <p:nvPr/>
        </p:nvSpPr>
        <p:spPr>
          <a:xfrm>
            <a:off x="303704" y="581177"/>
            <a:ext cx="11232129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Bayesian Approach for Physically Informed Data-Driven Fragility Curves</a:t>
            </a:r>
            <a:endParaRPr lang="en-GB" sz="3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1E6F3D-BD64-3131-3EC0-446DA437AF6F}"/>
              </a:ext>
            </a:extLst>
          </p:cNvPr>
          <p:cNvSpPr/>
          <p:nvPr/>
        </p:nvSpPr>
        <p:spPr>
          <a:xfrm>
            <a:off x="383574" y="2430681"/>
            <a:ext cx="2988879" cy="518801"/>
          </a:xfrm>
          <a:prstGeom prst="rect">
            <a:avLst/>
          </a:prstGeom>
          <a:solidFill>
            <a:srgbClr val="E3E3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9" tIns="72009" rIns="72009" bIns="72009" rtlCol="0" anchor="ctr"/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1600" noProof="0">
                <a:ea typeface="Times New Roman" panose="02020603050405020304" pitchFamily="18" charset="0"/>
                <a:cs typeface="Px Grotesk Pan" panose="020B0504010101010104" pitchFamily="34" charset="0"/>
              </a:rPr>
              <a:t>Prior</a:t>
            </a:r>
            <a:endParaRPr lang="en-GB" sz="1600" noProof="0">
              <a:effectLst/>
              <a:ea typeface="Times New Roman" panose="02020603050405020304" pitchFamily="18" charset="0"/>
              <a:cs typeface="Px Grotesk Pan" panose="020B05040101010101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DD0C43-AF58-2D58-4990-E12E42D68472}"/>
              </a:ext>
            </a:extLst>
          </p:cNvPr>
          <p:cNvSpPr/>
          <p:nvPr/>
        </p:nvSpPr>
        <p:spPr>
          <a:xfrm>
            <a:off x="4359480" y="2430679"/>
            <a:ext cx="2988879" cy="518801"/>
          </a:xfrm>
          <a:prstGeom prst="rect">
            <a:avLst/>
          </a:prstGeom>
          <a:solidFill>
            <a:srgbClr val="E3E3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9" tIns="72009" rIns="72009" bIns="72009" rtlCol="0" anchor="ctr"/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1600">
                <a:effectLst/>
                <a:ea typeface="Times New Roman" panose="02020603050405020304" pitchFamily="18" charset="0"/>
                <a:cs typeface="Px Grotesk Pan" panose="020B0504010101010104" pitchFamily="34" charset="0"/>
              </a:rPr>
              <a:t>Evidence</a:t>
            </a:r>
            <a:endParaRPr lang="en-GB" sz="1600" noProof="0">
              <a:effectLst/>
              <a:ea typeface="Times New Roman" panose="02020603050405020304" pitchFamily="18" charset="0"/>
              <a:cs typeface="Px Grotesk Pan" panose="020B0504010101010104" pitchFamily="34" charset="0"/>
            </a:endParaRPr>
          </a:p>
        </p:txBody>
      </p:sp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id="{00CB9DF1-E875-2C6A-BD9C-FE423F4B7F7D}"/>
              </a:ext>
            </a:extLst>
          </p:cNvPr>
          <p:cNvSpPr/>
          <p:nvPr/>
        </p:nvSpPr>
        <p:spPr>
          <a:xfrm>
            <a:off x="3639731" y="2486259"/>
            <a:ext cx="463891" cy="418844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2278"/>
              </a:solidFill>
            </a:endParaRPr>
          </a:p>
        </p:txBody>
      </p:sp>
      <p:sp>
        <p:nvSpPr>
          <p:cNvPr id="21" name="Equals 20">
            <a:extLst>
              <a:ext uri="{FF2B5EF4-FFF2-40B4-BE49-F238E27FC236}">
                <a16:creationId xmlns:a16="http://schemas.microsoft.com/office/drawing/2014/main" id="{F8C9590D-F78B-801B-939B-FE713679B804}"/>
              </a:ext>
            </a:extLst>
          </p:cNvPr>
          <p:cNvSpPr/>
          <p:nvPr/>
        </p:nvSpPr>
        <p:spPr>
          <a:xfrm>
            <a:off x="7629243" y="2512908"/>
            <a:ext cx="695836" cy="354344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7CF0F4E-EAA4-ADC4-260C-014A8DCF6A39}"/>
              </a:ext>
            </a:extLst>
          </p:cNvPr>
          <p:cNvSpPr/>
          <p:nvPr/>
        </p:nvSpPr>
        <p:spPr>
          <a:xfrm>
            <a:off x="8593450" y="2430679"/>
            <a:ext cx="2988879" cy="518801"/>
          </a:xfrm>
          <a:prstGeom prst="rect">
            <a:avLst/>
          </a:prstGeom>
          <a:solidFill>
            <a:srgbClr val="E3E3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9" tIns="72009" rIns="72009" bIns="72009" rtlCol="0" anchor="ctr"/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1600" noProof="0">
                <a:ea typeface="Times New Roman" panose="02020603050405020304" pitchFamily="18" charset="0"/>
                <a:cs typeface="Px Grotesk Pan" panose="020B0504010101010104" pitchFamily="34" charset="0"/>
              </a:rPr>
              <a:t>Posterior</a:t>
            </a:r>
            <a:endParaRPr lang="en-GB" sz="1600" noProof="0">
              <a:effectLst/>
              <a:ea typeface="Times New Roman" panose="02020603050405020304" pitchFamily="18" charset="0"/>
              <a:cs typeface="Px Grotesk Pan" panose="020B0504010101010104" pitchFamily="34" charset="0"/>
            </a:endParaRPr>
          </a:p>
        </p:txBody>
      </p:sp>
      <p:pic>
        <p:nvPicPr>
          <p:cNvPr id="23" name="Graphic 22" descr="Windy with solid fill">
            <a:extLst>
              <a:ext uri="{FF2B5EF4-FFF2-40B4-BE49-F238E27FC236}">
                <a16:creationId xmlns:a16="http://schemas.microsoft.com/office/drawing/2014/main" id="{624DE6DC-A56F-8DB5-1CE5-76EB2A918B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36999" y="3564358"/>
            <a:ext cx="914400" cy="914400"/>
          </a:xfrm>
          <a:prstGeom prst="rect">
            <a:avLst/>
          </a:prstGeom>
        </p:spPr>
      </p:pic>
      <p:pic>
        <p:nvPicPr>
          <p:cNvPr id="24" name="Graphic 23" descr="Electric Tower with solid fill">
            <a:extLst>
              <a:ext uri="{FF2B5EF4-FFF2-40B4-BE49-F238E27FC236}">
                <a16:creationId xmlns:a16="http://schemas.microsoft.com/office/drawing/2014/main" id="{0DAF1986-3507-3405-E6B7-CB77B6452B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06505">
            <a:off x="5810526" y="3363315"/>
            <a:ext cx="1066816" cy="1066816"/>
          </a:xfrm>
          <a:prstGeom prst="rect">
            <a:avLst/>
          </a:prstGeom>
        </p:spPr>
      </p:pic>
      <p:pic>
        <p:nvPicPr>
          <p:cNvPr id="25" name="Graphic 24" descr="Lightning with solid fill">
            <a:extLst>
              <a:ext uri="{FF2B5EF4-FFF2-40B4-BE49-F238E27FC236}">
                <a16:creationId xmlns:a16="http://schemas.microsoft.com/office/drawing/2014/main" id="{15D37548-12B4-FA13-00E7-B827102B92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11849" y="2906190"/>
            <a:ext cx="914400" cy="914400"/>
          </a:xfrm>
          <a:prstGeom prst="rect">
            <a:avLst/>
          </a:prstGeom>
        </p:spPr>
      </p:pic>
      <p:pic>
        <p:nvPicPr>
          <p:cNvPr id="26" name="Graphic 25" descr="Folder Search with solid fill">
            <a:extLst>
              <a:ext uri="{FF2B5EF4-FFF2-40B4-BE49-F238E27FC236}">
                <a16:creationId xmlns:a16="http://schemas.microsoft.com/office/drawing/2014/main" id="{26E75FF8-8EF5-CF87-0204-086CB733BD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39527" y="4318158"/>
            <a:ext cx="914400" cy="914400"/>
          </a:xfrm>
          <a:prstGeom prst="rect">
            <a:avLst/>
          </a:prstGeom>
        </p:spPr>
      </p:pic>
      <p:pic>
        <p:nvPicPr>
          <p:cNvPr id="10" name="Graphic 9" descr="Question Mark with solid fill">
            <a:extLst>
              <a:ext uri="{FF2B5EF4-FFF2-40B4-BE49-F238E27FC236}">
                <a16:creationId xmlns:a16="http://schemas.microsoft.com/office/drawing/2014/main" id="{54716B3D-56ED-952D-9CBB-E616B6B375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30688" y="3866567"/>
            <a:ext cx="914400" cy="914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46D13D-EBB1-FAD7-FD75-75F5EB999E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813" y="3383387"/>
            <a:ext cx="3134065" cy="18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10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48F41-9E0D-124E-43A0-49C542CB3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5A31A0E-56D4-2FC5-2647-7DD12B4BCAD3}"/>
              </a:ext>
            </a:extLst>
          </p:cNvPr>
          <p:cNvSpPr/>
          <p:nvPr/>
        </p:nvSpPr>
        <p:spPr>
          <a:xfrm>
            <a:off x="0" y="0"/>
            <a:ext cx="12192000" cy="581177"/>
          </a:xfrm>
          <a:prstGeom prst="rect">
            <a:avLst/>
          </a:prstGeom>
          <a:solidFill>
            <a:srgbClr val="7FADBE"/>
          </a:solidFill>
          <a:ln>
            <a:solidFill>
              <a:srgbClr val="7FAD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11E659C-B9DE-96A5-5EEF-B54388DDF71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5" b="16235"/>
          <a:stretch>
            <a:fillRect/>
          </a:stretch>
        </p:blipFill>
        <p:spPr>
          <a:xfrm>
            <a:off x="8425724" y="3201545"/>
            <a:ext cx="2898000" cy="2383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F66FA9-3B2A-7C56-91E7-280C9937F3C0}"/>
              </a:ext>
            </a:extLst>
          </p:cNvPr>
          <p:cNvSpPr txBox="1"/>
          <p:nvPr/>
        </p:nvSpPr>
        <p:spPr>
          <a:xfrm>
            <a:off x="6096000" y="97602"/>
            <a:ext cx="1422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Motivation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1834B2-4B13-4D8E-B265-5087F3FA4CB7}"/>
              </a:ext>
            </a:extLst>
          </p:cNvPr>
          <p:cNvSpPr txBox="1"/>
          <p:nvPr/>
        </p:nvSpPr>
        <p:spPr>
          <a:xfrm>
            <a:off x="7817318" y="97602"/>
            <a:ext cx="1075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Method</a:t>
            </a:r>
            <a:endParaRPr lang="en-CH" sz="2000" b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EEBFB1-05C9-F983-283E-B74F85D43F31}"/>
              </a:ext>
            </a:extLst>
          </p:cNvPr>
          <p:cNvSpPr txBox="1"/>
          <p:nvPr/>
        </p:nvSpPr>
        <p:spPr>
          <a:xfrm>
            <a:off x="9191938" y="97602"/>
            <a:ext cx="1070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Results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0B86AF-EA23-A132-078F-8745C93776E4}"/>
              </a:ext>
            </a:extLst>
          </p:cNvPr>
          <p:cNvSpPr txBox="1"/>
          <p:nvPr/>
        </p:nvSpPr>
        <p:spPr>
          <a:xfrm>
            <a:off x="10561364" y="97602"/>
            <a:ext cx="1526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en-CH" sz="2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87A2C78-4FA1-ABDB-734B-5D0DEED4E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A2203-3CAB-4A74-9E07-33CCB375854A}" type="slidenum">
              <a:rPr lang="pt-PT" smtClean="0"/>
              <a:t>9</a:t>
            </a:fld>
            <a:endParaRPr lang="pt-PT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3EF9A6-3A8C-8FCC-A472-082F51A6E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00398"/>
            <a:ext cx="1788819" cy="36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ED148A-159D-AF12-BCD5-A0D5013BF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19" y="6400398"/>
            <a:ext cx="860439" cy="360000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0D096DE9-FAA5-670C-0823-8CBFE9C11C21}"/>
              </a:ext>
            </a:extLst>
          </p:cNvPr>
          <p:cNvSpPr txBox="1">
            <a:spLocks/>
          </p:cNvSpPr>
          <p:nvPr/>
        </p:nvSpPr>
        <p:spPr>
          <a:xfrm>
            <a:off x="303704" y="581177"/>
            <a:ext cx="11232129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Bayesian Approach for Physically Informed Data-Driven Fragility Curves</a:t>
            </a:r>
            <a:endParaRPr lang="en-GB" sz="30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E7BDC9E-6730-E6B3-C897-F7D73CCD903C}"/>
              </a:ext>
            </a:extLst>
          </p:cNvPr>
          <p:cNvCxnSpPr>
            <a:cxnSpLocks/>
          </p:cNvCxnSpPr>
          <p:nvPr/>
        </p:nvCxnSpPr>
        <p:spPr>
          <a:xfrm>
            <a:off x="-4068208" y="5137247"/>
            <a:ext cx="3732" cy="945695"/>
          </a:xfrm>
          <a:prstGeom prst="line">
            <a:avLst/>
          </a:prstGeom>
          <a:ln w="28575" cmpd="sng">
            <a:solidFill>
              <a:schemeClr val="tx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2815B07-0F6D-7FDB-9EFF-478F4B3ECA27}"/>
              </a:ext>
            </a:extLst>
          </p:cNvPr>
          <p:cNvCxnSpPr>
            <a:cxnSpLocks/>
          </p:cNvCxnSpPr>
          <p:nvPr/>
        </p:nvCxnSpPr>
        <p:spPr>
          <a:xfrm>
            <a:off x="-4064476" y="6082942"/>
            <a:ext cx="32979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E330526-1158-3AE5-1D49-9BBAAC308658}"/>
              </a:ext>
            </a:extLst>
          </p:cNvPr>
          <p:cNvCxnSpPr>
            <a:cxnSpLocks/>
          </p:cNvCxnSpPr>
          <p:nvPr/>
        </p:nvCxnSpPr>
        <p:spPr>
          <a:xfrm>
            <a:off x="-4064476" y="5506536"/>
            <a:ext cx="32979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2">
            <a:extLst>
              <a:ext uri="{FF2B5EF4-FFF2-40B4-BE49-F238E27FC236}">
                <a16:creationId xmlns:a16="http://schemas.microsoft.com/office/drawing/2014/main" id="{685C84F5-91A8-BB9C-5D2D-23C93DCD00DE}"/>
              </a:ext>
            </a:extLst>
          </p:cNvPr>
          <p:cNvSpPr txBox="1"/>
          <p:nvPr/>
        </p:nvSpPr>
        <p:spPr>
          <a:xfrm>
            <a:off x="-3668485" y="5352648"/>
            <a:ext cx="2707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>
                <a:cs typeface="Arial" panose="020B0604020202020204" pitchFamily="34" charset="0"/>
              </a:rPr>
              <a:t>From </a:t>
            </a:r>
            <a:r>
              <a:rPr lang="ang-Latn-001" sz="1400" noProof="0" dirty="0">
                <a:cs typeface="Arial" panose="020B0604020202020204" pitchFamily="34" charset="0"/>
              </a:rPr>
              <a:t>a </a:t>
            </a:r>
            <a:r>
              <a:rPr lang="ang-Latn-001" sz="1400" dirty="0">
                <a:cs typeface="Arial" panose="020B0604020202020204" pitchFamily="34" charset="0"/>
              </a:rPr>
              <a:t>finite element-based [1]</a:t>
            </a:r>
            <a:endParaRPr lang="en-GB" sz="1400" noProof="0" dirty="0">
              <a:effectLst/>
              <a:cs typeface="Arial" panose="020B0604020202020204" pitchFamily="34" charset="0"/>
            </a:endParaRPr>
          </a:p>
        </p:txBody>
      </p:sp>
      <p:sp>
        <p:nvSpPr>
          <p:cNvPr id="15" name="Textfeld 2">
            <a:extLst>
              <a:ext uri="{FF2B5EF4-FFF2-40B4-BE49-F238E27FC236}">
                <a16:creationId xmlns:a16="http://schemas.microsoft.com/office/drawing/2014/main" id="{A98184FB-85DB-DE9D-A938-0B2DDC26CCB1}"/>
              </a:ext>
            </a:extLst>
          </p:cNvPr>
          <p:cNvSpPr txBox="1"/>
          <p:nvPr/>
        </p:nvSpPr>
        <p:spPr>
          <a:xfrm>
            <a:off x="-3668484" y="5911729"/>
            <a:ext cx="2231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>
                <a:cs typeface="Arial" panose="020B0604020202020204" pitchFamily="34" charset="0"/>
              </a:rPr>
              <a:t>Physically-informed prior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48ACEF-8521-CDDF-86EB-86129D9E16BF}"/>
              </a:ext>
            </a:extLst>
          </p:cNvPr>
          <p:cNvCxnSpPr>
            <a:cxnSpLocks/>
          </p:cNvCxnSpPr>
          <p:nvPr/>
        </p:nvCxnSpPr>
        <p:spPr>
          <a:xfrm flipV="1">
            <a:off x="-4095303" y="5131979"/>
            <a:ext cx="3024270" cy="8948"/>
          </a:xfrm>
          <a:prstGeom prst="line">
            <a:avLst/>
          </a:prstGeom>
          <a:ln w="28575" cmpd="sng">
            <a:solidFill>
              <a:schemeClr val="tx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5FA93100-7E91-E601-2BE3-621E7075C85F}"/>
              </a:ext>
            </a:extLst>
          </p:cNvPr>
          <p:cNvSpPr/>
          <p:nvPr/>
        </p:nvSpPr>
        <p:spPr>
          <a:xfrm>
            <a:off x="-4095303" y="2619065"/>
            <a:ext cx="2988879" cy="518801"/>
          </a:xfrm>
          <a:prstGeom prst="rect">
            <a:avLst/>
          </a:prstGeom>
          <a:solidFill>
            <a:schemeClr val="bg2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9" tIns="72009" rIns="72009" bIns="72009" rtlCol="0" anchor="ctr"/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1600" noProof="0">
                <a:ea typeface="Times New Roman" panose="02020603050405020304" pitchFamily="18" charset="0"/>
                <a:cs typeface="Arial" panose="020B0604020202020204" pitchFamily="34" charset="0"/>
              </a:rPr>
              <a:t>Prior</a:t>
            </a:r>
            <a:endParaRPr lang="en-GB" sz="1600" noProof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0" name="Textfeld 2">
            <a:extLst>
              <a:ext uri="{FF2B5EF4-FFF2-40B4-BE49-F238E27FC236}">
                <a16:creationId xmlns:a16="http://schemas.microsoft.com/office/drawing/2014/main" id="{219CD4B8-5867-DA6F-07FB-D48A1FD99B0B}"/>
              </a:ext>
            </a:extLst>
          </p:cNvPr>
          <p:cNvSpPr txBox="1"/>
          <p:nvPr/>
        </p:nvSpPr>
        <p:spPr>
          <a:xfrm>
            <a:off x="-3310466" y="6407196"/>
            <a:ext cx="2668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ng-Latn-001" sz="1400" dirty="0">
                <a:cs typeface="Px Grotesk Pan" panose="020B0504010101010104" pitchFamily="34" charset="0"/>
              </a:rPr>
              <a:t>Conductor-conductor flashover</a:t>
            </a:r>
            <a:endParaRPr lang="en-GB" sz="1400" noProof="0" dirty="0">
              <a:effectLst/>
              <a:cs typeface="Px Grotesk Pan" panose="020B0504010101010104" pitchFamily="34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AE42972-5B81-4B1B-71BB-2E7845755979}"/>
              </a:ext>
            </a:extLst>
          </p:cNvPr>
          <p:cNvCxnSpPr>
            <a:cxnSpLocks/>
          </p:cNvCxnSpPr>
          <p:nvPr/>
        </p:nvCxnSpPr>
        <p:spPr>
          <a:xfrm>
            <a:off x="-3533491" y="6182783"/>
            <a:ext cx="0" cy="388404"/>
          </a:xfrm>
          <a:prstGeom prst="line">
            <a:avLst/>
          </a:prstGeom>
          <a:ln w="28575" cmpd="sng">
            <a:solidFill>
              <a:schemeClr val="tx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9E97262-0879-76DA-C61D-5025DA169981}"/>
              </a:ext>
            </a:extLst>
          </p:cNvPr>
          <p:cNvCxnSpPr>
            <a:cxnSpLocks/>
          </p:cNvCxnSpPr>
          <p:nvPr/>
        </p:nvCxnSpPr>
        <p:spPr>
          <a:xfrm>
            <a:off x="-3533491" y="6571187"/>
            <a:ext cx="22302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itle 15">
            <a:extLst>
              <a:ext uri="{FF2B5EF4-FFF2-40B4-BE49-F238E27FC236}">
                <a16:creationId xmlns:a16="http://schemas.microsoft.com/office/drawing/2014/main" id="{2298CC7E-436B-637B-F936-C05D61998BB2}"/>
              </a:ext>
            </a:extLst>
          </p:cNvPr>
          <p:cNvSpPr txBox="1">
            <a:spLocks/>
          </p:cNvSpPr>
          <p:nvPr/>
        </p:nvSpPr>
        <p:spPr>
          <a:xfrm>
            <a:off x="303704" y="1164161"/>
            <a:ext cx="3064659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ng-Latn-001" sz="3000" dirty="0">
                <a:solidFill>
                  <a:srgbClr val="ED8C59"/>
                </a:solidFill>
              </a:rPr>
              <a:t>Dataset</a:t>
            </a:r>
            <a:endParaRPr lang="en-GB" sz="3000" dirty="0">
              <a:solidFill>
                <a:srgbClr val="ED8C5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175E20-518B-C649-63A6-2351F935C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412815" y="3240450"/>
            <a:ext cx="3277340" cy="1899392"/>
          </a:xfrm>
          <a:prstGeom prst="rect">
            <a:avLst/>
          </a:prstGeom>
        </p:spPr>
      </p:pic>
      <p:sp>
        <p:nvSpPr>
          <p:cNvPr id="18" name="Foliennummernplatzhalter 5">
            <a:extLst>
              <a:ext uri="{FF2B5EF4-FFF2-40B4-BE49-F238E27FC236}">
                <a16:creationId xmlns:a16="http://schemas.microsoft.com/office/drawing/2014/main" id="{0AA74649-1B88-C26B-6413-EA2ACA1B071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CA52AF-F19D-405C-AD5F-7D94B96A5CC3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20" name="Equals 19">
            <a:extLst>
              <a:ext uri="{FF2B5EF4-FFF2-40B4-BE49-F238E27FC236}">
                <a16:creationId xmlns:a16="http://schemas.microsoft.com/office/drawing/2014/main" id="{C6D04886-5266-1812-F8AB-5EDF0721F285}"/>
              </a:ext>
            </a:extLst>
          </p:cNvPr>
          <p:cNvSpPr/>
          <p:nvPr/>
        </p:nvSpPr>
        <p:spPr>
          <a:xfrm>
            <a:off x="13070232" y="2239203"/>
            <a:ext cx="695836" cy="354344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73E999-170C-CD22-A864-79D98529984F}"/>
              </a:ext>
            </a:extLst>
          </p:cNvPr>
          <p:cNvSpPr/>
          <p:nvPr/>
        </p:nvSpPr>
        <p:spPr>
          <a:xfrm>
            <a:off x="14034439" y="2156974"/>
            <a:ext cx="2988879" cy="518801"/>
          </a:xfrm>
          <a:prstGeom prst="rect">
            <a:avLst/>
          </a:prstGeom>
          <a:solidFill>
            <a:schemeClr val="bg2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9" tIns="72009" rIns="72009" bIns="72009" rtlCol="0" anchor="ctr"/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1600" noProof="0" dirty="0">
                <a:ea typeface="Times New Roman" panose="02020603050405020304" pitchFamily="18" charset="0"/>
                <a:cs typeface="Px Grotesk Pan" panose="020B0504010101010104" pitchFamily="34" charset="0"/>
              </a:rPr>
              <a:t>Posterior</a:t>
            </a:r>
            <a:endParaRPr lang="en-GB" sz="1600" noProof="0" dirty="0">
              <a:effectLst/>
              <a:ea typeface="Times New Roman" panose="02020603050405020304" pitchFamily="18" charset="0"/>
              <a:cs typeface="Px Grotesk Pan" panose="020B05040101010101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5B779B-023B-2028-6279-ACC440E5563D}"/>
              </a:ext>
            </a:extLst>
          </p:cNvPr>
          <p:cNvSpPr/>
          <p:nvPr/>
        </p:nvSpPr>
        <p:spPr>
          <a:xfrm>
            <a:off x="8425724" y="2430679"/>
            <a:ext cx="2988879" cy="518801"/>
          </a:xfrm>
          <a:prstGeom prst="rect">
            <a:avLst/>
          </a:prstGeom>
          <a:solidFill>
            <a:schemeClr val="bg2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9" tIns="72009" rIns="72009" bIns="72009" rtlCol="0" anchor="ctr"/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1600">
                <a:effectLst/>
                <a:ea typeface="Times New Roman" panose="02020603050405020304" pitchFamily="18" charset="0"/>
                <a:cs typeface="Px Grotesk Pan" panose="020B0504010101010104" pitchFamily="34" charset="0"/>
              </a:rPr>
              <a:t>Exposure map</a:t>
            </a:r>
            <a:endParaRPr lang="en-GB" sz="1600" noProof="0">
              <a:effectLst/>
              <a:ea typeface="Times New Roman" panose="02020603050405020304" pitchFamily="18" charset="0"/>
              <a:cs typeface="Px Grotesk Pan" panose="020B05040101010101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FD1A8A4-9B43-91E5-42AE-A9EB656223F0}"/>
              </a:ext>
            </a:extLst>
          </p:cNvPr>
          <p:cNvGrpSpPr/>
          <p:nvPr/>
        </p:nvGrpSpPr>
        <p:grpSpPr>
          <a:xfrm>
            <a:off x="4770120" y="5416122"/>
            <a:ext cx="3332480" cy="989067"/>
            <a:chOff x="4770120" y="5154858"/>
            <a:chExt cx="3332480" cy="9890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34C9147-4CE7-75E0-C726-7A4EC5AD8F88}"/>
                </a:ext>
              </a:extLst>
            </p:cNvPr>
            <p:cNvCxnSpPr>
              <a:cxnSpLocks/>
            </p:cNvCxnSpPr>
            <p:nvPr/>
          </p:nvCxnSpPr>
          <p:spPr>
            <a:xfrm>
              <a:off x="5042233" y="5159046"/>
              <a:ext cx="0" cy="350229"/>
            </a:xfrm>
            <a:prstGeom prst="line">
              <a:avLst/>
            </a:prstGeom>
            <a:ln w="28575" cmpd="sng">
              <a:solidFill>
                <a:schemeClr val="tx1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D398225-80F7-7993-FF4C-8FF922592881}"/>
                </a:ext>
              </a:extLst>
            </p:cNvPr>
            <p:cNvCxnSpPr>
              <a:cxnSpLocks/>
            </p:cNvCxnSpPr>
            <p:nvPr/>
          </p:nvCxnSpPr>
          <p:spPr>
            <a:xfrm>
              <a:off x="5045965" y="5521352"/>
              <a:ext cx="32979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feld 2">
              <a:extLst>
                <a:ext uri="{FF2B5EF4-FFF2-40B4-BE49-F238E27FC236}">
                  <a16:creationId xmlns:a16="http://schemas.microsoft.com/office/drawing/2014/main" id="{C4F5D581-BD97-773A-CF97-9875BB34F32B}"/>
                </a:ext>
              </a:extLst>
            </p:cNvPr>
            <p:cNvSpPr txBox="1"/>
            <p:nvPr/>
          </p:nvSpPr>
          <p:spPr>
            <a:xfrm>
              <a:off x="5441957" y="5367464"/>
              <a:ext cx="21120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noProof="0" dirty="0">
                  <a:cs typeface="Arial" panose="020B0604020202020204" pitchFamily="34" charset="0"/>
                </a:rPr>
                <a:t>From </a:t>
              </a:r>
              <a:r>
                <a:rPr lang="ang-Latn-001" sz="1400" dirty="0">
                  <a:cs typeface="Arial" panose="020B0604020202020204" pitchFamily="34" charset="0"/>
                </a:rPr>
                <a:t>data</a:t>
              </a:r>
              <a:endParaRPr lang="en-GB" sz="1400" noProof="0" dirty="0"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34" name="Textfeld 2">
              <a:extLst>
                <a:ext uri="{FF2B5EF4-FFF2-40B4-BE49-F238E27FC236}">
                  <a16:creationId xmlns:a16="http://schemas.microsoft.com/office/drawing/2014/main" id="{59A69824-27A4-EBD5-C789-649C3374A33B}"/>
                </a:ext>
              </a:extLst>
            </p:cNvPr>
            <p:cNvSpPr txBox="1"/>
            <p:nvPr/>
          </p:nvSpPr>
          <p:spPr>
            <a:xfrm>
              <a:off x="5441957" y="5836148"/>
              <a:ext cx="26606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400" noProof="0">
                <a:solidFill>
                  <a:srgbClr val="002278"/>
                </a:solidFill>
                <a:effectLst/>
                <a:cs typeface="Arial" panose="020B0604020202020204" pitchFamily="34" charset="0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6A6A2D7-D5F8-1425-B30B-8D03040EC3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70120" y="5154858"/>
              <a:ext cx="2783838" cy="8376"/>
            </a:xfrm>
            <a:prstGeom prst="line">
              <a:avLst/>
            </a:prstGeom>
            <a:ln w="28575" cmpd="sng">
              <a:solidFill>
                <a:schemeClr val="tx1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ounded Rectangle 16">
            <a:extLst>
              <a:ext uri="{FF2B5EF4-FFF2-40B4-BE49-F238E27FC236}">
                <a16:creationId xmlns:a16="http://schemas.microsoft.com/office/drawing/2014/main" id="{D69CCB1A-4959-5630-5AC8-0ED99EA52629}"/>
              </a:ext>
            </a:extLst>
          </p:cNvPr>
          <p:cNvSpPr/>
          <p:nvPr/>
        </p:nvSpPr>
        <p:spPr>
          <a:xfrm>
            <a:off x="6636889" y="1429358"/>
            <a:ext cx="2410727" cy="652039"/>
          </a:xfrm>
          <a:prstGeom prst="roundRect">
            <a:avLst>
              <a:gd name="adj" fmla="val 0"/>
            </a:avLst>
          </a:prstGeom>
          <a:solidFill>
            <a:srgbClr val="7FADBE">
              <a:alpha val="48363"/>
            </a:srgbClr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6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Failure data (TERNA)</a:t>
            </a:r>
            <a:endParaRPr lang="en-GB" sz="1400" noProof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96156EA-550D-5612-AC19-2D9F9F44128F}"/>
              </a:ext>
            </a:extLst>
          </p:cNvPr>
          <p:cNvCxnSpPr>
            <a:cxnSpLocks/>
            <a:stCxn id="36" idx="2"/>
            <a:endCxn id="23" idx="0"/>
          </p:cNvCxnSpPr>
          <p:nvPr/>
        </p:nvCxnSpPr>
        <p:spPr>
          <a:xfrm>
            <a:off x="7842253" y="2081397"/>
            <a:ext cx="2077911" cy="349282"/>
          </a:xfrm>
          <a:prstGeom prst="straightConnector1">
            <a:avLst/>
          </a:prstGeom>
          <a:ln w="38100">
            <a:solidFill>
              <a:srgbClr val="276D7F">
                <a:alpha val="80000"/>
              </a:srgbClr>
            </a:solidFill>
            <a:prstDash val="solid"/>
            <a:headEnd w="lg" len="lg"/>
            <a:tailEnd type="triangle" w="lg" len="lg"/>
          </a:ln>
          <a:effectLst>
            <a:outerShdw blurRad="50800" dist="38100" dir="2700000" algn="tl" rotWithShape="0">
              <a:schemeClr val="bg2">
                <a:lumMod val="8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16">
            <a:extLst>
              <a:ext uri="{FF2B5EF4-FFF2-40B4-BE49-F238E27FC236}">
                <a16:creationId xmlns:a16="http://schemas.microsoft.com/office/drawing/2014/main" id="{97AADBC6-6F51-71B4-95D3-482F2B2A1AB2}"/>
              </a:ext>
            </a:extLst>
          </p:cNvPr>
          <p:cNvSpPr/>
          <p:nvPr/>
        </p:nvSpPr>
        <p:spPr>
          <a:xfrm>
            <a:off x="9315450" y="1454151"/>
            <a:ext cx="2474453" cy="627245"/>
          </a:xfrm>
          <a:prstGeom prst="roundRect">
            <a:avLst>
              <a:gd name="adj" fmla="val 0"/>
            </a:avLst>
          </a:prstGeom>
          <a:solidFill>
            <a:srgbClr val="7FADBE">
              <a:alpha val="48363"/>
            </a:srgbClr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61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40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Weather data (COPERNICUS)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CCEC2B1-AE2A-2841-B84C-7E81C2F71F03}"/>
              </a:ext>
            </a:extLst>
          </p:cNvPr>
          <p:cNvCxnSpPr>
            <a:cxnSpLocks/>
            <a:stCxn id="38" idx="2"/>
            <a:endCxn id="23" idx="0"/>
          </p:cNvCxnSpPr>
          <p:nvPr/>
        </p:nvCxnSpPr>
        <p:spPr>
          <a:xfrm flipH="1">
            <a:off x="9920164" y="2081396"/>
            <a:ext cx="632513" cy="349283"/>
          </a:xfrm>
          <a:prstGeom prst="straightConnector1">
            <a:avLst/>
          </a:prstGeom>
          <a:ln w="38100">
            <a:solidFill>
              <a:srgbClr val="276D7F">
                <a:alpha val="80000"/>
              </a:srgbClr>
            </a:solidFill>
            <a:prstDash val="solid"/>
            <a:headEnd w="lg" len="lg"/>
            <a:tailEnd type="triangle" w="lg" len="lg"/>
          </a:ln>
          <a:effectLst>
            <a:outerShdw blurRad="50800" dist="38100" dir="2700000" algn="tl" rotWithShape="0">
              <a:schemeClr val="bg2">
                <a:lumMod val="8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34B8219-3DD9-C307-184B-308581B672E8}"/>
              </a:ext>
            </a:extLst>
          </p:cNvPr>
          <p:cNvSpPr/>
          <p:nvPr/>
        </p:nvSpPr>
        <p:spPr>
          <a:xfrm>
            <a:off x="4359480" y="2430679"/>
            <a:ext cx="2988879" cy="518801"/>
          </a:xfrm>
          <a:prstGeom prst="rect">
            <a:avLst/>
          </a:prstGeom>
          <a:solidFill>
            <a:srgbClr val="E3E3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9" tIns="72009" rIns="72009" bIns="72009" rtlCol="0" anchor="ctr"/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1600">
                <a:effectLst/>
                <a:ea typeface="Times New Roman" panose="02020603050405020304" pitchFamily="18" charset="0"/>
                <a:cs typeface="Px Grotesk Pan" panose="020B0504010101010104" pitchFamily="34" charset="0"/>
              </a:rPr>
              <a:t>Evidence</a:t>
            </a:r>
            <a:endParaRPr lang="en-GB" sz="1600" noProof="0">
              <a:effectLst/>
              <a:ea typeface="Times New Roman" panose="02020603050405020304" pitchFamily="18" charset="0"/>
              <a:cs typeface="Px Grotesk Pan" panose="020B0504010101010104" pitchFamily="34" charset="0"/>
            </a:endParaRPr>
          </a:p>
        </p:txBody>
      </p:sp>
      <p:pic>
        <p:nvPicPr>
          <p:cNvPr id="22" name="Graphic 21" descr="Windy with solid fill">
            <a:extLst>
              <a:ext uri="{FF2B5EF4-FFF2-40B4-BE49-F238E27FC236}">
                <a16:creationId xmlns:a16="http://schemas.microsoft.com/office/drawing/2014/main" id="{AFD09693-2252-3EF3-6972-71B26DB9B0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6999" y="3564358"/>
            <a:ext cx="914400" cy="914400"/>
          </a:xfrm>
          <a:prstGeom prst="rect">
            <a:avLst/>
          </a:prstGeom>
        </p:spPr>
      </p:pic>
      <p:pic>
        <p:nvPicPr>
          <p:cNvPr id="27" name="Graphic 26" descr="Electric Tower with solid fill">
            <a:extLst>
              <a:ext uri="{FF2B5EF4-FFF2-40B4-BE49-F238E27FC236}">
                <a16:creationId xmlns:a16="http://schemas.microsoft.com/office/drawing/2014/main" id="{461BAD9E-774C-F9C0-3220-16234D8D01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06505">
            <a:off x="5810526" y="3363315"/>
            <a:ext cx="1066816" cy="1066816"/>
          </a:xfrm>
          <a:prstGeom prst="rect">
            <a:avLst/>
          </a:prstGeom>
        </p:spPr>
      </p:pic>
      <p:pic>
        <p:nvPicPr>
          <p:cNvPr id="41" name="Graphic 40" descr="Lightning with solid fill">
            <a:extLst>
              <a:ext uri="{FF2B5EF4-FFF2-40B4-BE49-F238E27FC236}">
                <a16:creationId xmlns:a16="http://schemas.microsoft.com/office/drawing/2014/main" id="{7B690E28-A97C-60AB-74C8-8FC5A7A200F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11849" y="2906190"/>
            <a:ext cx="914400" cy="914400"/>
          </a:xfrm>
          <a:prstGeom prst="rect">
            <a:avLst/>
          </a:prstGeom>
        </p:spPr>
      </p:pic>
      <p:pic>
        <p:nvPicPr>
          <p:cNvPr id="42" name="Graphic 41" descr="Folder Search with solid fill">
            <a:extLst>
              <a:ext uri="{FF2B5EF4-FFF2-40B4-BE49-F238E27FC236}">
                <a16:creationId xmlns:a16="http://schemas.microsoft.com/office/drawing/2014/main" id="{A8ABDF4F-73BC-3499-E951-EA1E6E2BDB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39527" y="4318158"/>
            <a:ext cx="914400" cy="914400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10D7AC6E-8D4F-31FE-FE2F-7540B5CC9B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84019" y="3383387"/>
            <a:ext cx="3136007" cy="1868400"/>
          </a:xfrm>
          <a:prstGeom prst="rect">
            <a:avLst/>
          </a:prstGeom>
        </p:spPr>
      </p:pic>
      <p:pic>
        <p:nvPicPr>
          <p:cNvPr id="29" name="Graphic 9" descr="Question Mark with solid fill">
            <a:extLst>
              <a:ext uri="{FF2B5EF4-FFF2-40B4-BE49-F238E27FC236}">
                <a16:creationId xmlns:a16="http://schemas.microsoft.com/office/drawing/2014/main" id="{149024C4-46F1-6162-1ECB-42951D073E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093641" y="386656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23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5e050e0-9c38-4d65-b99e-95696d3c879d">
      <Terms xmlns="http://schemas.microsoft.com/office/infopath/2007/PartnerControls"/>
    </lcf76f155ced4ddcb4097134ff3c332f>
    <TaxCatchAll xmlns="5c9e08c8-e7f2-462b-9164-2ef5c429cc8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6D1E8EA4CD0804C918D6218EA0473AD" ma:contentTypeVersion="21" ma:contentTypeDescription="Criar um novo documento." ma:contentTypeScope="" ma:versionID="42de72235403236dda0e5ad0844fcfc4">
  <xsd:schema xmlns:xsd="http://www.w3.org/2001/XMLSchema" xmlns:xs="http://www.w3.org/2001/XMLSchema" xmlns:p="http://schemas.microsoft.com/office/2006/metadata/properties" xmlns:ns2="95e050e0-9c38-4d65-b99e-95696d3c879d" xmlns:ns3="5c9e08c8-e7f2-462b-9164-2ef5c429cc81" targetNamespace="http://schemas.microsoft.com/office/2006/metadata/properties" ma:root="true" ma:fieldsID="e9348dd00a7bab365b4be0e236267747" ns2:_="" ns3:_="">
    <xsd:import namespace="95e050e0-9c38-4d65-b99e-95696d3c879d"/>
    <xsd:import namespace="5c9e08c8-e7f2-462b-9164-2ef5c429cc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e050e0-9c38-4d65-b99e-95696d3c87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m" ma:readOnly="false" ma:fieldId="{5cf76f15-5ced-4ddc-b409-7134ff3c332f}" ma:taxonomyMulti="true" ma:sspId="f5c1640c-3db8-4566-90c0-52ccacb8e1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9e08c8-e7f2-462b-9164-2ef5c429cc8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0ff5524-624c-4f69-bd55-967041d09b88}" ma:internalName="TaxCatchAll" ma:showField="CatchAllData" ma:web="5c9e08c8-e7f2-462b-9164-2ef5c429cc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22230A9-58C6-480B-B690-F17304F8A199}">
  <ds:schemaRefs>
    <ds:schemaRef ds:uri="5c9e08c8-e7f2-462b-9164-2ef5c429cc81"/>
    <ds:schemaRef ds:uri="95e050e0-9c38-4d65-b99e-95696d3c879d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F2022BD-56CF-4AC0-9EB0-022741E44A74}">
  <ds:schemaRefs>
    <ds:schemaRef ds:uri="5c9e08c8-e7f2-462b-9164-2ef5c429cc81"/>
    <ds:schemaRef ds:uri="95e050e0-9c38-4d65-b99e-95696d3c879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43EE483-A09F-4C19-82A4-1AA2E52DD4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906</Words>
  <Application>Microsoft Office PowerPoint</Application>
  <PresentationFormat>Widescreen</PresentationFormat>
  <Paragraphs>232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Aptos</vt:lpstr>
      <vt:lpstr>Aptos Display</vt:lpstr>
      <vt:lpstr>Arial</vt:lpstr>
      <vt:lpstr>Px Grotesk Pan</vt:lpstr>
      <vt:lpstr>Times New Roman</vt:lpstr>
      <vt:lpstr>Tema do Office</vt:lpstr>
      <vt:lpstr>A Bayesian Framework for Estimating Natural Hazard Impacts on Transmission Assets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Thank you for your attention!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Brito | Leading.pt</dc:creator>
  <cp:lastModifiedBy>Sartore  Federico</cp:lastModifiedBy>
  <cp:revision>3</cp:revision>
  <dcterms:created xsi:type="dcterms:W3CDTF">2024-11-15T12:32:08Z</dcterms:created>
  <dcterms:modified xsi:type="dcterms:W3CDTF">2026-07-17T15:30:00Z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0x01010026D1E8EA4CD0804C918D6218EA0473AD</vt:lpwstr>
  </property>
</Properties>
</file>