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7" r:id="rId4"/>
  </p:sldMasterIdLst>
  <p:notesMasterIdLst>
    <p:notesMasterId r:id="rId19"/>
  </p:notesMasterIdLst>
  <p:handoutMasterIdLst>
    <p:handoutMasterId r:id="rId20"/>
  </p:handoutMasterIdLst>
  <p:sldIdLst>
    <p:sldId id="286" r:id="rId5"/>
    <p:sldId id="288" r:id="rId6"/>
    <p:sldId id="289" r:id="rId7"/>
    <p:sldId id="305" r:id="rId8"/>
    <p:sldId id="291" r:id="rId9"/>
    <p:sldId id="292" r:id="rId10"/>
    <p:sldId id="293" r:id="rId11"/>
    <p:sldId id="294" r:id="rId12"/>
    <p:sldId id="295" r:id="rId13"/>
    <p:sldId id="296" r:id="rId14"/>
    <p:sldId id="298" r:id="rId15"/>
    <p:sldId id="297" r:id="rId16"/>
    <p:sldId id="302" r:id="rId17"/>
    <p:sldId id="301" r:id="rId18"/>
  </p:sldIdLst>
  <p:sldSz cx="9144000" cy="6858000" type="screen4x3"/>
  <p:notesSz cx="6735763" cy="9866313"/>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CC3300"/>
    <a:srgbClr val="FF9933"/>
    <a:srgbClr val="CC6600"/>
    <a:srgbClr val="CC0000"/>
    <a:srgbClr val="800000"/>
    <a:srgbClr val="990000"/>
    <a:srgbClr val="FF0000"/>
    <a:srgbClr val="008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9" autoAdjust="0"/>
    <p:restoredTop sz="81723" autoAdjust="0"/>
  </p:normalViewPr>
  <p:slideViewPr>
    <p:cSldViewPr snapToGrid="0">
      <p:cViewPr varScale="1">
        <p:scale>
          <a:sx n="93" d="100"/>
          <a:sy n="93" d="100"/>
        </p:scale>
        <p:origin x="2160" y="84"/>
      </p:cViewPr>
      <p:guideLst>
        <p:guide orient="horz" pos="2160"/>
        <p:guide pos="2880"/>
      </p:guideLst>
    </p:cSldViewPr>
  </p:slideViewPr>
  <p:outlineViewPr>
    <p:cViewPr>
      <p:scale>
        <a:sx n="33" d="100"/>
        <a:sy n="33" d="100"/>
      </p:scale>
      <p:origin x="0" y="-28728"/>
    </p:cViewPr>
  </p:outlineViewPr>
  <p:notesTextViewPr>
    <p:cViewPr>
      <p:scale>
        <a:sx n="1" d="1"/>
        <a:sy n="1" d="1"/>
      </p:scale>
      <p:origin x="0" y="0"/>
    </p:cViewPr>
  </p:notesTextViewPr>
  <p:sorterViewPr>
    <p:cViewPr>
      <p:scale>
        <a:sx n="100" d="100"/>
        <a:sy n="100" d="100"/>
      </p:scale>
      <p:origin x="0" y="-19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1" y="0"/>
            <a:ext cx="2919413" cy="49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573" tIns="43786" rIns="87573" bIns="43786" numCol="1" anchor="t" anchorCtr="0" compatLnSpc="1">
            <a:prstTxWarp prst="textNoShape">
              <a:avLst/>
            </a:prstTxWarp>
          </a:bodyPr>
          <a:lstStyle>
            <a:lvl1pPr defTabSz="876300" eaLnBrk="0" hangingPunct="0">
              <a:defRPr sz="1200" smtClean="0"/>
            </a:lvl1pPr>
          </a:lstStyle>
          <a:p>
            <a:pPr>
              <a:defRPr/>
            </a:pPr>
            <a:endParaRPr lang="en-US" altLang="zh-TW"/>
          </a:p>
        </p:txBody>
      </p:sp>
      <p:sp>
        <p:nvSpPr>
          <p:cNvPr id="45059" name="Rectangle 3"/>
          <p:cNvSpPr>
            <a:spLocks noGrp="1" noChangeArrowheads="1"/>
          </p:cNvSpPr>
          <p:nvPr>
            <p:ph type="dt" sz="quarter" idx="1"/>
          </p:nvPr>
        </p:nvSpPr>
        <p:spPr bwMode="auto">
          <a:xfrm>
            <a:off x="3814763" y="0"/>
            <a:ext cx="2919412" cy="49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573" tIns="43786" rIns="87573" bIns="43786" numCol="1" anchor="t" anchorCtr="0" compatLnSpc="1">
            <a:prstTxWarp prst="textNoShape">
              <a:avLst/>
            </a:prstTxWarp>
          </a:bodyPr>
          <a:lstStyle>
            <a:lvl1pPr algn="r" defTabSz="876300" eaLnBrk="0" hangingPunct="0">
              <a:defRPr sz="1200" smtClean="0"/>
            </a:lvl1pPr>
          </a:lstStyle>
          <a:p>
            <a:pPr>
              <a:defRPr/>
            </a:pPr>
            <a:fld id="{194D7E39-C853-4375-BE0E-77EC8E3C4CA9}" type="datetimeFigureOut">
              <a:rPr lang="zh-TW" altLang="en-US"/>
              <a:pPr>
                <a:defRPr/>
              </a:pPr>
              <a:t>2026/7/17</a:t>
            </a:fld>
            <a:endParaRPr lang="en-US" altLang="zh-TW"/>
          </a:p>
        </p:txBody>
      </p:sp>
      <p:sp>
        <p:nvSpPr>
          <p:cNvPr id="45060" name="Rectangle 4"/>
          <p:cNvSpPr>
            <a:spLocks noGrp="1" noChangeArrowheads="1"/>
          </p:cNvSpPr>
          <p:nvPr>
            <p:ph type="ftr" sz="quarter" idx="2"/>
          </p:nvPr>
        </p:nvSpPr>
        <p:spPr bwMode="auto">
          <a:xfrm>
            <a:off x="1" y="9372759"/>
            <a:ext cx="2919413" cy="49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573" tIns="43786" rIns="87573" bIns="43786" numCol="1" anchor="b" anchorCtr="0" compatLnSpc="1">
            <a:prstTxWarp prst="textNoShape">
              <a:avLst/>
            </a:prstTxWarp>
          </a:bodyPr>
          <a:lstStyle>
            <a:lvl1pPr defTabSz="876300" eaLnBrk="0" hangingPunct="0">
              <a:defRPr sz="1200" smtClean="0"/>
            </a:lvl1pPr>
          </a:lstStyle>
          <a:p>
            <a:pPr>
              <a:defRPr/>
            </a:pPr>
            <a:endParaRPr lang="en-US" altLang="zh-TW"/>
          </a:p>
        </p:txBody>
      </p:sp>
      <p:sp>
        <p:nvSpPr>
          <p:cNvPr id="45061" name="Rectangle 5"/>
          <p:cNvSpPr>
            <a:spLocks noGrp="1" noChangeArrowheads="1"/>
          </p:cNvSpPr>
          <p:nvPr>
            <p:ph type="sldNum" sz="quarter" idx="3"/>
          </p:nvPr>
        </p:nvSpPr>
        <p:spPr bwMode="auto">
          <a:xfrm>
            <a:off x="3814763" y="9372759"/>
            <a:ext cx="2919412" cy="491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573" tIns="43786" rIns="87573" bIns="43786" numCol="1" anchor="b" anchorCtr="0" compatLnSpc="1">
            <a:prstTxWarp prst="textNoShape">
              <a:avLst/>
            </a:prstTxWarp>
          </a:bodyPr>
          <a:lstStyle>
            <a:lvl1pPr algn="r" defTabSz="876300" eaLnBrk="0" hangingPunct="0">
              <a:defRPr sz="1200" smtClean="0"/>
            </a:lvl1pPr>
          </a:lstStyle>
          <a:p>
            <a:pPr>
              <a:defRPr/>
            </a:pPr>
            <a:fld id="{DCB9B6DB-8331-4BD4-8BEB-6B245D7792A3}" type="slidenum">
              <a:rPr lang="zh-TW" altLang="en-US"/>
              <a:pPr>
                <a:defRPr/>
              </a:pPr>
              <a:t>‹#›</a:t>
            </a:fld>
            <a:endParaRPr lang="en-US" altLang="zh-TW"/>
          </a:p>
        </p:txBody>
      </p:sp>
    </p:spTree>
    <p:extLst>
      <p:ext uri="{BB962C8B-B14F-4D97-AF65-F5344CB8AC3E}">
        <p14:creationId xmlns:p14="http://schemas.microsoft.com/office/powerpoint/2010/main" val="2524211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bwMode="auto">
          <a:xfrm>
            <a:off x="1" y="1"/>
            <a:ext cx="2919413" cy="49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760" tIns="45380" rIns="90760" bIns="45380" numCol="1" anchor="t" anchorCtr="0" compatLnSpc="1">
            <a:prstTxWarp prst="textNoShape">
              <a:avLst/>
            </a:prstTxWarp>
          </a:bodyPr>
          <a:lstStyle>
            <a:lvl1pPr defTabSz="876300" eaLnBrk="0" hangingPunct="0">
              <a:defRPr sz="1200" smtClean="0"/>
            </a:lvl1pPr>
          </a:lstStyle>
          <a:p>
            <a:pPr>
              <a:defRPr/>
            </a:pPr>
            <a:endParaRPr lang="zh-TW" altLang="en-US"/>
          </a:p>
        </p:txBody>
      </p:sp>
      <p:sp>
        <p:nvSpPr>
          <p:cNvPr id="3" name="日期版面配置區 2"/>
          <p:cNvSpPr>
            <a:spLocks noGrp="1"/>
          </p:cNvSpPr>
          <p:nvPr>
            <p:ph type="dt" idx="1"/>
          </p:nvPr>
        </p:nvSpPr>
        <p:spPr bwMode="auto">
          <a:xfrm>
            <a:off x="3814763" y="1"/>
            <a:ext cx="2919412" cy="49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760" tIns="45380" rIns="90760" bIns="45380" numCol="1" anchor="t" anchorCtr="0" compatLnSpc="1">
            <a:prstTxWarp prst="textNoShape">
              <a:avLst/>
            </a:prstTxWarp>
          </a:bodyPr>
          <a:lstStyle>
            <a:lvl1pPr algn="r" defTabSz="876300" eaLnBrk="0" hangingPunct="0">
              <a:defRPr sz="1200" smtClean="0"/>
            </a:lvl1pPr>
          </a:lstStyle>
          <a:p>
            <a:pPr>
              <a:defRPr/>
            </a:pPr>
            <a:fld id="{82FD1795-F88C-465D-B394-BC2EA9270A51}" type="datetimeFigureOut">
              <a:rPr lang="zh-TW" altLang="en-US"/>
              <a:pPr>
                <a:defRPr/>
              </a:pPr>
              <a:t>2026/7/17</a:t>
            </a:fld>
            <a:endParaRPr lang="en-US" altLang="zh-TW"/>
          </a:p>
        </p:txBody>
      </p:sp>
      <p:sp>
        <p:nvSpPr>
          <p:cNvPr id="4" name="投影片圖像版面配置區 3"/>
          <p:cNvSpPr>
            <a:spLocks noGrp="1" noRot="1" noChangeAspect="1"/>
          </p:cNvSpPr>
          <p:nvPr>
            <p:ph type="sldImg" idx="2"/>
          </p:nvPr>
        </p:nvSpPr>
        <p:spPr>
          <a:xfrm>
            <a:off x="1150938" y="1233488"/>
            <a:ext cx="4438650" cy="3328987"/>
          </a:xfrm>
          <a:prstGeom prst="rect">
            <a:avLst/>
          </a:prstGeom>
          <a:noFill/>
          <a:ln w="12700">
            <a:solidFill>
              <a:prstClr val="black"/>
            </a:solidFill>
          </a:ln>
        </p:spPr>
        <p:txBody>
          <a:bodyPr vert="horz" lIns="94768" tIns="47384" rIns="94768" bIns="47384" rtlCol="0" anchor="ctr"/>
          <a:lstStyle/>
          <a:p>
            <a:pPr lvl="0"/>
            <a:endParaRPr lang="zh-TW" altLang="en-US" noProof="0"/>
          </a:p>
        </p:txBody>
      </p:sp>
      <p:sp>
        <p:nvSpPr>
          <p:cNvPr id="5" name="備忘稿版面配置區 4"/>
          <p:cNvSpPr>
            <a:spLocks noGrp="1"/>
          </p:cNvSpPr>
          <p:nvPr>
            <p:ph type="body" sz="quarter" idx="3"/>
          </p:nvPr>
        </p:nvSpPr>
        <p:spPr bwMode="auto">
          <a:xfrm>
            <a:off x="673100" y="4748272"/>
            <a:ext cx="5389563" cy="388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760" tIns="45380" rIns="90760" bIns="45380" numCol="1" anchor="t" anchorCtr="0" compatLnSpc="1">
            <a:prstTxWarp prst="textNoShape">
              <a:avLst/>
            </a:prstTxWarp>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bwMode="auto">
          <a:xfrm>
            <a:off x="1" y="9372759"/>
            <a:ext cx="2919413" cy="49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760" tIns="45380" rIns="90760" bIns="45380" numCol="1" anchor="b" anchorCtr="0" compatLnSpc="1">
            <a:prstTxWarp prst="textNoShape">
              <a:avLst/>
            </a:prstTxWarp>
          </a:bodyPr>
          <a:lstStyle>
            <a:lvl1pPr defTabSz="876300" eaLnBrk="0" hangingPunct="0">
              <a:defRPr sz="1200" smtClean="0"/>
            </a:lvl1pPr>
          </a:lstStyle>
          <a:p>
            <a:pPr>
              <a:defRPr/>
            </a:pPr>
            <a:endParaRPr lang="zh-TW" altLang="en-US"/>
          </a:p>
        </p:txBody>
      </p:sp>
      <p:sp>
        <p:nvSpPr>
          <p:cNvPr id="7" name="投影片編號版面配置區 6"/>
          <p:cNvSpPr>
            <a:spLocks noGrp="1"/>
          </p:cNvSpPr>
          <p:nvPr>
            <p:ph type="sldNum" sz="quarter" idx="5"/>
          </p:nvPr>
        </p:nvSpPr>
        <p:spPr bwMode="auto">
          <a:xfrm>
            <a:off x="3814763" y="9372759"/>
            <a:ext cx="2919412" cy="49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760" tIns="45380" rIns="90760" bIns="45380" numCol="1" anchor="b" anchorCtr="0" compatLnSpc="1">
            <a:prstTxWarp prst="textNoShape">
              <a:avLst/>
            </a:prstTxWarp>
          </a:bodyPr>
          <a:lstStyle>
            <a:lvl1pPr algn="r" defTabSz="876300" eaLnBrk="0" hangingPunct="0">
              <a:defRPr sz="1200" smtClean="0"/>
            </a:lvl1pPr>
          </a:lstStyle>
          <a:p>
            <a:pPr>
              <a:defRPr/>
            </a:pPr>
            <a:fld id="{B36B95FE-6008-4B32-8A81-AF26413ABE5B}" type="slidenum">
              <a:rPr lang="zh-TW" altLang="en-US"/>
              <a:pPr>
                <a:defRPr/>
              </a:pPr>
              <a:t>‹#›</a:t>
            </a:fld>
            <a:endParaRPr lang="en-US" altLang="zh-TW"/>
          </a:p>
        </p:txBody>
      </p:sp>
    </p:spTree>
    <p:extLst>
      <p:ext uri="{BB962C8B-B14F-4D97-AF65-F5344CB8AC3E}">
        <p14:creationId xmlns:p14="http://schemas.microsoft.com/office/powerpoint/2010/main" val="32149735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36B95FE-6008-4B32-8A81-AF26413ABE5B}" type="slidenum">
              <a:rPr lang="zh-TW" altLang="en-US" smtClean="0"/>
              <a:pPr>
                <a:defRPr/>
              </a:pPr>
              <a:t>1</a:t>
            </a:fld>
            <a:endParaRPr lang="en-US" altLang="zh-TW"/>
          </a:p>
        </p:txBody>
      </p:sp>
    </p:spTree>
    <p:extLst>
      <p:ext uri="{BB962C8B-B14F-4D97-AF65-F5344CB8AC3E}">
        <p14:creationId xmlns:p14="http://schemas.microsoft.com/office/powerpoint/2010/main" val="3216811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36B95FE-6008-4B32-8A81-AF26413ABE5B}" type="slidenum">
              <a:rPr lang="zh-TW" altLang="en-US" smtClean="0"/>
              <a:pPr>
                <a:defRPr/>
              </a:pPr>
              <a:t>2</a:t>
            </a:fld>
            <a:endParaRPr lang="en-US" altLang="zh-TW"/>
          </a:p>
        </p:txBody>
      </p:sp>
    </p:spTree>
    <p:extLst>
      <p:ext uri="{BB962C8B-B14F-4D97-AF65-F5344CB8AC3E}">
        <p14:creationId xmlns:p14="http://schemas.microsoft.com/office/powerpoint/2010/main" val="3574420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36B95FE-6008-4B32-8A81-AF26413ABE5B}" type="slidenum">
              <a:rPr lang="zh-TW" altLang="en-US" smtClean="0"/>
              <a:pPr>
                <a:defRPr/>
              </a:pPr>
              <a:t>3</a:t>
            </a:fld>
            <a:endParaRPr lang="en-US" altLang="zh-TW"/>
          </a:p>
        </p:txBody>
      </p:sp>
    </p:spTree>
    <p:extLst>
      <p:ext uri="{BB962C8B-B14F-4D97-AF65-F5344CB8AC3E}">
        <p14:creationId xmlns:p14="http://schemas.microsoft.com/office/powerpoint/2010/main" val="3317668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36B95FE-6008-4B32-8A81-AF26413ABE5B}" type="slidenum">
              <a:rPr lang="zh-TW" altLang="en-US" smtClean="0"/>
              <a:pPr>
                <a:defRPr/>
              </a:pPr>
              <a:t>7</a:t>
            </a:fld>
            <a:endParaRPr lang="en-US" altLang="zh-TW"/>
          </a:p>
        </p:txBody>
      </p:sp>
    </p:spTree>
    <p:extLst>
      <p:ext uri="{BB962C8B-B14F-4D97-AF65-F5344CB8AC3E}">
        <p14:creationId xmlns:p14="http://schemas.microsoft.com/office/powerpoint/2010/main" val="884079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36B95FE-6008-4B32-8A81-AF26413ABE5B}" type="slidenum">
              <a:rPr lang="zh-TW" altLang="en-US" smtClean="0"/>
              <a:pPr>
                <a:defRPr/>
              </a:pPr>
              <a:t>8</a:t>
            </a:fld>
            <a:endParaRPr lang="en-US" altLang="zh-TW"/>
          </a:p>
        </p:txBody>
      </p:sp>
    </p:spTree>
    <p:extLst>
      <p:ext uri="{BB962C8B-B14F-4D97-AF65-F5344CB8AC3E}">
        <p14:creationId xmlns:p14="http://schemas.microsoft.com/office/powerpoint/2010/main" val="215207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36B95FE-6008-4B32-8A81-AF26413ABE5B}" type="slidenum">
              <a:rPr lang="zh-TW" altLang="en-US" smtClean="0"/>
              <a:pPr>
                <a:defRPr/>
              </a:pPr>
              <a:t>9</a:t>
            </a:fld>
            <a:endParaRPr lang="en-US" altLang="zh-TW"/>
          </a:p>
        </p:txBody>
      </p:sp>
    </p:spTree>
    <p:extLst>
      <p:ext uri="{BB962C8B-B14F-4D97-AF65-F5344CB8AC3E}">
        <p14:creationId xmlns:p14="http://schemas.microsoft.com/office/powerpoint/2010/main" val="4143078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36B95FE-6008-4B32-8A81-AF26413ABE5B}" type="slidenum">
              <a:rPr lang="zh-TW" altLang="en-US" smtClean="0"/>
              <a:pPr>
                <a:defRPr/>
              </a:pPr>
              <a:t>10</a:t>
            </a:fld>
            <a:endParaRPr lang="en-US" altLang="zh-TW"/>
          </a:p>
        </p:txBody>
      </p:sp>
    </p:spTree>
    <p:extLst>
      <p:ext uri="{BB962C8B-B14F-4D97-AF65-F5344CB8AC3E}">
        <p14:creationId xmlns:p14="http://schemas.microsoft.com/office/powerpoint/2010/main" val="834080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36B95FE-6008-4B32-8A81-AF26413ABE5B}" type="slidenum">
              <a:rPr lang="zh-TW" altLang="en-US" smtClean="0"/>
              <a:pPr>
                <a:defRPr/>
              </a:pPr>
              <a:t>11</a:t>
            </a:fld>
            <a:endParaRPr lang="en-US" altLang="zh-TW"/>
          </a:p>
        </p:txBody>
      </p:sp>
    </p:spTree>
    <p:extLst>
      <p:ext uri="{BB962C8B-B14F-4D97-AF65-F5344CB8AC3E}">
        <p14:creationId xmlns:p14="http://schemas.microsoft.com/office/powerpoint/2010/main" val="237958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B36B95FE-6008-4B32-8A81-AF26413ABE5B}" type="slidenum">
              <a:rPr lang="zh-TW" altLang="en-US" smtClean="0"/>
              <a:pPr>
                <a:defRPr/>
              </a:pPr>
              <a:t>12</a:t>
            </a:fld>
            <a:endParaRPr lang="en-US" altLang="zh-TW"/>
          </a:p>
        </p:txBody>
      </p:sp>
    </p:spTree>
    <p:extLst>
      <p:ext uri="{BB962C8B-B14F-4D97-AF65-F5344CB8AC3E}">
        <p14:creationId xmlns:p14="http://schemas.microsoft.com/office/powerpoint/2010/main" val="15696685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Rectangle 9"/>
          <p:cNvSpPr>
            <a:spLocks noChangeArrowheads="1"/>
          </p:cNvSpPr>
          <p:nvPr/>
        </p:nvSpPr>
        <p:spPr bwMode="auto">
          <a:xfrm>
            <a:off x="0" y="6643688"/>
            <a:ext cx="9144000" cy="53975"/>
          </a:xfrm>
          <a:prstGeom prst="rect">
            <a:avLst/>
          </a:prstGeom>
          <a:solidFill>
            <a:schemeClr val="accent3">
              <a:lumMod val="65000"/>
            </a:schemeClr>
          </a:solidFill>
          <a:ln>
            <a:noFill/>
          </a:ln>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a:latin typeface="微軟正黑體" panose="020B0604030504040204" pitchFamily="34" charset="-120"/>
              <a:ea typeface="微軟正黑體" panose="020B0604030504040204" pitchFamily="34" charset="-120"/>
            </a:endParaRPr>
          </a:p>
        </p:txBody>
      </p:sp>
      <p:sp>
        <p:nvSpPr>
          <p:cNvPr id="5" name="Rectangle 10"/>
          <p:cNvSpPr>
            <a:spLocks noChangeArrowheads="1"/>
          </p:cNvSpPr>
          <p:nvPr/>
        </p:nvSpPr>
        <p:spPr bwMode="auto">
          <a:xfrm>
            <a:off x="755650" y="1628775"/>
            <a:ext cx="7775575" cy="73025"/>
          </a:xfrm>
          <a:prstGeom prst="rect">
            <a:avLst/>
          </a:prstGeom>
          <a:solidFill>
            <a:schemeClr val="accent3">
              <a:lumMod val="65000"/>
            </a:schemeClr>
          </a:solidFill>
          <a:ln>
            <a:noFill/>
          </a:ln>
          <a:effectLst/>
        </p:spPr>
        <p:txBody>
          <a:bodyPr wrap="none" anchor="ctr"/>
          <a:lstStyle/>
          <a:p>
            <a:pPr eaLnBrk="1" hangingPunct="1">
              <a:defRPr/>
            </a:pPr>
            <a:endParaRPr lang="zh-TW" altLang="en-US">
              <a:ln w="0"/>
              <a:solidFill>
                <a:srgbClr val="99FF33"/>
              </a:solidFill>
              <a:effectLst>
                <a:outerShdw blurRad="38100" dist="19050" dir="2700000" algn="tl" rotWithShape="0">
                  <a:schemeClr val="dk1">
                    <a:alpha val="40000"/>
                  </a:schemeClr>
                </a:outerShdw>
              </a:effectLst>
              <a:latin typeface="微軟正黑體" panose="020B0604030504040204" pitchFamily="34" charset="-120"/>
              <a:ea typeface="微軟正黑體" panose="020B0604030504040204" pitchFamily="34" charset="-120"/>
            </a:endParaRPr>
          </a:p>
        </p:txBody>
      </p:sp>
      <p:sp>
        <p:nvSpPr>
          <p:cNvPr id="6" name="Rectangle 11"/>
          <p:cNvSpPr>
            <a:spLocks noChangeArrowheads="1"/>
          </p:cNvSpPr>
          <p:nvPr/>
        </p:nvSpPr>
        <p:spPr bwMode="auto">
          <a:xfrm>
            <a:off x="755650" y="3573463"/>
            <a:ext cx="7775575" cy="73025"/>
          </a:xfrm>
          <a:prstGeom prst="rect">
            <a:avLst/>
          </a:prstGeom>
          <a:solidFill>
            <a:schemeClr val="accent3">
              <a:lumMod val="65000"/>
            </a:schemeClr>
          </a:solidFill>
          <a:ln>
            <a:noFill/>
          </a:ln>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a:latin typeface="微軟正黑體" panose="020B0604030504040204" pitchFamily="34" charset="-120"/>
              <a:ea typeface="微軟正黑體" panose="020B0604030504040204" pitchFamily="34" charset="-120"/>
            </a:endParaRPr>
          </a:p>
        </p:txBody>
      </p:sp>
      <p:pic>
        <p:nvPicPr>
          <p:cNvPr id="8" name="圖片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726238"/>
            <a:ext cx="9153525" cy="12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3"/>
          <p:cNvSpPr>
            <a:spLocks noGrp="1" noChangeArrowheads="1"/>
          </p:cNvSpPr>
          <p:nvPr>
            <p:ph type="ctrTitle"/>
          </p:nvPr>
        </p:nvSpPr>
        <p:spPr>
          <a:xfrm>
            <a:off x="827088" y="1916113"/>
            <a:ext cx="7632700" cy="1470025"/>
          </a:xfrm>
        </p:spPr>
        <p:txBody>
          <a:bodyPr/>
          <a:lstStyle>
            <a:lvl1pPr>
              <a:defRPr sz="4400" b="1">
                <a:latin typeface="微軟正黑體" panose="020B0604030504040204" pitchFamily="34" charset="-120"/>
                <a:ea typeface="微軟正黑體" panose="020B0604030504040204" pitchFamily="34" charset="-120"/>
              </a:defRPr>
            </a:lvl1pPr>
          </a:lstStyle>
          <a:p>
            <a:pPr lvl="0"/>
            <a:r>
              <a:rPr lang="zh-TW" altLang="en-US" noProof="0" dirty="0"/>
              <a:t>按一下以編輯母片標題樣式</a:t>
            </a:r>
          </a:p>
        </p:txBody>
      </p:sp>
      <p:sp>
        <p:nvSpPr>
          <p:cNvPr id="47108" name="Rectangle 4"/>
          <p:cNvSpPr>
            <a:spLocks noGrp="1" noChangeArrowheads="1"/>
          </p:cNvSpPr>
          <p:nvPr>
            <p:ph type="subTitle" idx="1"/>
          </p:nvPr>
        </p:nvSpPr>
        <p:spPr>
          <a:xfrm>
            <a:off x="1443037" y="3955256"/>
            <a:ext cx="6400800" cy="1393825"/>
          </a:xfrm>
        </p:spPr>
        <p:txBody>
          <a:bodyPr/>
          <a:lstStyle>
            <a:lvl1pPr marL="0" indent="0" algn="ctr">
              <a:buFont typeface="Wingdings" panose="05000000000000000000" pitchFamily="2" charset="2"/>
              <a:buNone/>
              <a:defRPr>
                <a:solidFill>
                  <a:srgbClr val="663300"/>
                </a:solidFill>
                <a:latin typeface="微軟正黑體" panose="020B0604030504040204" pitchFamily="34" charset="-120"/>
                <a:ea typeface="微軟正黑體" panose="020B0604030504040204" pitchFamily="34" charset="-120"/>
              </a:defRPr>
            </a:lvl1pPr>
          </a:lstStyle>
          <a:p>
            <a:pPr lvl="0"/>
            <a:r>
              <a:rPr lang="zh-TW" altLang="en-US" noProof="0" dirty="0"/>
              <a:t>按一下以編輯母片副標題樣式</a:t>
            </a:r>
          </a:p>
        </p:txBody>
      </p:sp>
      <p:sp>
        <p:nvSpPr>
          <p:cNvPr id="9" name="Rectangle 5"/>
          <p:cNvSpPr>
            <a:spLocks noGrp="1" noChangeArrowheads="1"/>
          </p:cNvSpPr>
          <p:nvPr>
            <p:ph type="dt" sz="half" idx="10"/>
          </p:nvPr>
        </p:nvSpPr>
        <p:spPr/>
        <p:txBody>
          <a:bodyPr/>
          <a:lstStyle>
            <a:lvl1pPr>
              <a:defRPr>
                <a:latin typeface="微軟正黑體" panose="020B0604030504040204" pitchFamily="34" charset="-120"/>
                <a:ea typeface="微軟正黑體" panose="020B0604030504040204" pitchFamily="34" charset="-120"/>
              </a:defRPr>
            </a:lvl1pPr>
          </a:lstStyle>
          <a:p>
            <a:pPr>
              <a:defRPr/>
            </a:pPr>
            <a:endParaRPr lang="en-US" altLang="zh-TW"/>
          </a:p>
        </p:txBody>
      </p:sp>
      <p:sp>
        <p:nvSpPr>
          <p:cNvPr id="10" name="Rectangle 6"/>
          <p:cNvSpPr>
            <a:spLocks noGrp="1" noChangeArrowheads="1"/>
          </p:cNvSpPr>
          <p:nvPr>
            <p:ph type="ftr" sz="quarter" idx="11"/>
          </p:nvPr>
        </p:nvSpPr>
        <p:spPr/>
        <p:txBody>
          <a:bodyPr/>
          <a:lstStyle>
            <a:lvl1pPr>
              <a:defRPr>
                <a:latin typeface="微軟正黑體" panose="020B0604030504040204" pitchFamily="34" charset="-120"/>
                <a:ea typeface="微軟正黑體" panose="020B0604030504040204" pitchFamily="34" charset="-120"/>
              </a:defRPr>
            </a:lvl1pPr>
          </a:lstStyle>
          <a:p>
            <a:pPr>
              <a:defRPr/>
            </a:pPr>
            <a:endParaRPr lang="en-US" altLang="zh-TW"/>
          </a:p>
        </p:txBody>
      </p:sp>
      <p:sp>
        <p:nvSpPr>
          <p:cNvPr id="11" name="Rectangle 7"/>
          <p:cNvSpPr>
            <a:spLocks noGrp="1" noChangeArrowheads="1"/>
          </p:cNvSpPr>
          <p:nvPr>
            <p:ph type="sldNum" sz="quarter" idx="12"/>
          </p:nvPr>
        </p:nvSpPr>
        <p:spPr>
          <a:xfrm>
            <a:off x="6553200" y="6245225"/>
            <a:ext cx="2133600" cy="476250"/>
          </a:xfrm>
        </p:spPr>
        <p:txBody>
          <a:bodyPr/>
          <a:lstStyle>
            <a:lvl1pPr>
              <a:defRPr smtClean="0">
                <a:latin typeface="微軟正黑體" panose="020B0604030504040204" pitchFamily="34" charset="-120"/>
                <a:ea typeface="微軟正黑體" panose="020B0604030504040204" pitchFamily="34" charset="-120"/>
              </a:defRPr>
            </a:lvl1pPr>
          </a:lstStyle>
          <a:p>
            <a:pPr>
              <a:defRPr/>
            </a:pPr>
            <a:fld id="{4503C708-75E0-42E3-9F8F-D137891E66A3}" type="slidenum">
              <a:rPr lang="en-US" altLang="zh-TW" smtClean="0"/>
              <a:pPr>
                <a:defRPr/>
              </a:pPr>
              <a:t>‹#›</a:t>
            </a:fld>
            <a:endParaRPr lang="en-US" altLang="zh-TW"/>
          </a:p>
        </p:txBody>
      </p:sp>
      <p:pic>
        <p:nvPicPr>
          <p:cNvPr id="3" name="圖片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60185" y="563446"/>
            <a:ext cx="3423631" cy="756561"/>
          </a:xfrm>
          <a:prstGeom prst="rect">
            <a:avLst/>
          </a:prstGeom>
        </p:spPr>
      </p:pic>
    </p:spTree>
    <p:extLst>
      <p:ext uri="{BB962C8B-B14F-4D97-AF65-F5344CB8AC3E}">
        <p14:creationId xmlns:p14="http://schemas.microsoft.com/office/powerpoint/2010/main" val="550871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8"/>
          <p:cNvSpPr>
            <a:spLocks noGrp="1" noChangeArrowheads="1"/>
          </p:cNvSpPr>
          <p:nvPr>
            <p:ph type="sldNum" sz="quarter" idx="12"/>
          </p:nvPr>
        </p:nvSpPr>
        <p:spPr>
          <a:ln/>
        </p:spPr>
        <p:txBody>
          <a:bodyPr/>
          <a:lstStyle>
            <a:lvl1pPr>
              <a:defRPr/>
            </a:lvl1pPr>
          </a:lstStyle>
          <a:p>
            <a:pPr>
              <a:defRPr/>
            </a:pPr>
            <a:fld id="{DA2B48C4-A93A-463D-8A70-2BEFBE5005D2}" type="slidenum">
              <a:rPr lang="en-US" altLang="zh-TW"/>
              <a:pPr>
                <a:defRPr/>
              </a:pPr>
              <a:t>‹#›</a:t>
            </a:fld>
            <a:endParaRPr lang="en-US" altLang="zh-TW"/>
          </a:p>
        </p:txBody>
      </p:sp>
    </p:spTree>
    <p:extLst>
      <p:ext uri="{BB962C8B-B14F-4D97-AF65-F5344CB8AC3E}">
        <p14:creationId xmlns:p14="http://schemas.microsoft.com/office/powerpoint/2010/main" val="338021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497638" y="908050"/>
            <a:ext cx="1962150" cy="5218113"/>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11188" y="908050"/>
            <a:ext cx="5734050" cy="5218113"/>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8"/>
          <p:cNvSpPr>
            <a:spLocks noGrp="1" noChangeArrowheads="1"/>
          </p:cNvSpPr>
          <p:nvPr>
            <p:ph type="sldNum" sz="quarter" idx="12"/>
          </p:nvPr>
        </p:nvSpPr>
        <p:spPr>
          <a:ln/>
        </p:spPr>
        <p:txBody>
          <a:bodyPr/>
          <a:lstStyle>
            <a:lvl1pPr>
              <a:defRPr/>
            </a:lvl1pPr>
          </a:lstStyle>
          <a:p>
            <a:pPr>
              <a:defRPr/>
            </a:pPr>
            <a:fld id="{CDF737B8-65F7-4F03-9B36-77F208EA3557}" type="slidenum">
              <a:rPr lang="en-US" altLang="zh-TW"/>
              <a:pPr>
                <a:defRPr/>
              </a:pPr>
              <a:t>‹#›</a:t>
            </a:fld>
            <a:endParaRPr lang="en-US" altLang="zh-TW"/>
          </a:p>
        </p:txBody>
      </p:sp>
    </p:spTree>
    <p:extLst>
      <p:ext uri="{BB962C8B-B14F-4D97-AF65-F5344CB8AC3E}">
        <p14:creationId xmlns:p14="http://schemas.microsoft.com/office/powerpoint/2010/main" val="505060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8"/>
          <p:cNvSpPr>
            <a:spLocks noGrp="1" noChangeArrowheads="1"/>
          </p:cNvSpPr>
          <p:nvPr>
            <p:ph type="sldNum" sz="quarter" idx="12"/>
          </p:nvPr>
        </p:nvSpPr>
        <p:spPr>
          <a:ln/>
        </p:spPr>
        <p:txBody>
          <a:bodyPr/>
          <a:lstStyle>
            <a:lvl1pPr>
              <a:defRPr/>
            </a:lvl1pPr>
          </a:lstStyle>
          <a:p>
            <a:pPr>
              <a:defRPr/>
            </a:pPr>
            <a:fld id="{5E0386E3-A356-4CD5-AF4C-F24117DCB973}" type="slidenum">
              <a:rPr lang="en-US" altLang="zh-TW"/>
              <a:pPr>
                <a:defRPr/>
              </a:pPr>
              <a:t>‹#›</a:t>
            </a:fld>
            <a:endParaRPr lang="en-US" altLang="zh-TW"/>
          </a:p>
        </p:txBody>
      </p:sp>
    </p:spTree>
    <p:extLst>
      <p:ext uri="{BB962C8B-B14F-4D97-AF65-F5344CB8AC3E}">
        <p14:creationId xmlns:p14="http://schemas.microsoft.com/office/powerpoint/2010/main" val="602440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4400"/>
            </a:lvl1pPr>
          </a:lstStyle>
          <a:p>
            <a:r>
              <a:rPr lang="zh-TW" altLang="en-US"/>
              <a:t>按一下以編輯母片標題樣式</a:t>
            </a:r>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a:t>按一下以編輯母片文字樣式</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8"/>
          <p:cNvSpPr>
            <a:spLocks noGrp="1" noChangeArrowheads="1"/>
          </p:cNvSpPr>
          <p:nvPr>
            <p:ph type="sldNum" sz="quarter" idx="12"/>
          </p:nvPr>
        </p:nvSpPr>
        <p:spPr>
          <a:ln/>
        </p:spPr>
        <p:txBody>
          <a:bodyPr/>
          <a:lstStyle>
            <a:lvl1pPr>
              <a:defRPr/>
            </a:lvl1pPr>
          </a:lstStyle>
          <a:p>
            <a:pPr>
              <a:defRPr/>
            </a:pPr>
            <a:fld id="{D9E200F3-629E-49C0-BEEB-47D471E5ECCF}" type="slidenum">
              <a:rPr lang="en-US" altLang="zh-TW"/>
              <a:pPr>
                <a:defRPr/>
              </a:pPr>
              <a:t>‹#›</a:t>
            </a:fld>
            <a:endParaRPr lang="en-US" altLang="zh-TW"/>
          </a:p>
        </p:txBody>
      </p:sp>
    </p:spTree>
    <p:extLst>
      <p:ext uri="{BB962C8B-B14F-4D97-AF65-F5344CB8AC3E}">
        <p14:creationId xmlns:p14="http://schemas.microsoft.com/office/powerpoint/2010/main" val="1013417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11188" y="1773238"/>
            <a:ext cx="3848100" cy="43529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11688" y="1773238"/>
            <a:ext cx="3848100" cy="43529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8"/>
          <p:cNvSpPr>
            <a:spLocks noGrp="1" noChangeArrowheads="1"/>
          </p:cNvSpPr>
          <p:nvPr>
            <p:ph type="sldNum" sz="quarter" idx="12"/>
          </p:nvPr>
        </p:nvSpPr>
        <p:spPr>
          <a:ln/>
        </p:spPr>
        <p:txBody>
          <a:bodyPr/>
          <a:lstStyle>
            <a:lvl1pPr>
              <a:defRPr/>
            </a:lvl1pPr>
          </a:lstStyle>
          <a:p>
            <a:pPr>
              <a:defRPr/>
            </a:pPr>
            <a:fld id="{E05B65F2-344B-47DF-9DD2-F5E5908C2B55}" type="slidenum">
              <a:rPr lang="en-US" altLang="zh-TW"/>
              <a:pPr>
                <a:defRPr/>
              </a:pPr>
              <a:t>‹#›</a:t>
            </a:fld>
            <a:endParaRPr lang="en-US" altLang="zh-TW"/>
          </a:p>
        </p:txBody>
      </p:sp>
    </p:spTree>
    <p:extLst>
      <p:ext uri="{BB962C8B-B14F-4D97-AF65-F5344CB8AC3E}">
        <p14:creationId xmlns:p14="http://schemas.microsoft.com/office/powerpoint/2010/main" val="2060548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8"/>
          <p:cNvSpPr>
            <a:spLocks noGrp="1" noChangeArrowheads="1"/>
          </p:cNvSpPr>
          <p:nvPr>
            <p:ph type="sldNum" sz="quarter" idx="12"/>
          </p:nvPr>
        </p:nvSpPr>
        <p:spPr>
          <a:ln/>
        </p:spPr>
        <p:txBody>
          <a:bodyPr/>
          <a:lstStyle>
            <a:lvl1pPr>
              <a:defRPr/>
            </a:lvl1pPr>
          </a:lstStyle>
          <a:p>
            <a:pPr>
              <a:defRPr/>
            </a:pPr>
            <a:fld id="{028917A1-97C9-4E79-8443-FDF0B96719D1}" type="slidenum">
              <a:rPr lang="en-US" altLang="zh-TW"/>
              <a:pPr>
                <a:defRPr/>
              </a:pPr>
              <a:t>‹#›</a:t>
            </a:fld>
            <a:endParaRPr lang="en-US" altLang="zh-TW"/>
          </a:p>
        </p:txBody>
      </p:sp>
    </p:spTree>
    <p:extLst>
      <p:ext uri="{BB962C8B-B14F-4D97-AF65-F5344CB8AC3E}">
        <p14:creationId xmlns:p14="http://schemas.microsoft.com/office/powerpoint/2010/main" val="422926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8"/>
          <p:cNvSpPr>
            <a:spLocks noGrp="1" noChangeArrowheads="1"/>
          </p:cNvSpPr>
          <p:nvPr>
            <p:ph type="sldNum" sz="quarter" idx="12"/>
          </p:nvPr>
        </p:nvSpPr>
        <p:spPr>
          <a:ln/>
        </p:spPr>
        <p:txBody>
          <a:bodyPr/>
          <a:lstStyle>
            <a:lvl1pPr>
              <a:defRPr/>
            </a:lvl1pPr>
          </a:lstStyle>
          <a:p>
            <a:pPr>
              <a:defRPr/>
            </a:pPr>
            <a:fld id="{24177B1A-4BD5-43E6-923C-B1812ECB55A2}" type="slidenum">
              <a:rPr lang="en-US" altLang="zh-TW"/>
              <a:pPr>
                <a:defRPr/>
              </a:pPr>
              <a:t>‹#›</a:t>
            </a:fld>
            <a:endParaRPr lang="en-US" altLang="zh-TW"/>
          </a:p>
        </p:txBody>
      </p:sp>
    </p:spTree>
    <p:extLst>
      <p:ext uri="{BB962C8B-B14F-4D97-AF65-F5344CB8AC3E}">
        <p14:creationId xmlns:p14="http://schemas.microsoft.com/office/powerpoint/2010/main" val="2659206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8"/>
          <p:cNvSpPr>
            <a:spLocks noGrp="1" noChangeArrowheads="1"/>
          </p:cNvSpPr>
          <p:nvPr>
            <p:ph type="sldNum" sz="quarter" idx="12"/>
          </p:nvPr>
        </p:nvSpPr>
        <p:spPr>
          <a:ln/>
        </p:spPr>
        <p:txBody>
          <a:bodyPr/>
          <a:lstStyle>
            <a:lvl1pPr>
              <a:defRPr/>
            </a:lvl1pPr>
          </a:lstStyle>
          <a:p>
            <a:pPr>
              <a:defRPr/>
            </a:pPr>
            <a:fld id="{E7D2A511-9D61-4AFE-9B60-3786D44D9059}" type="slidenum">
              <a:rPr lang="en-US" altLang="zh-TW"/>
              <a:pPr>
                <a:defRPr/>
              </a:pPr>
              <a:t>‹#›</a:t>
            </a:fld>
            <a:endParaRPr lang="en-US" altLang="zh-TW"/>
          </a:p>
        </p:txBody>
      </p:sp>
    </p:spTree>
    <p:extLst>
      <p:ext uri="{BB962C8B-B14F-4D97-AF65-F5344CB8AC3E}">
        <p14:creationId xmlns:p14="http://schemas.microsoft.com/office/powerpoint/2010/main" val="3514475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8"/>
          <p:cNvSpPr>
            <a:spLocks noGrp="1" noChangeArrowheads="1"/>
          </p:cNvSpPr>
          <p:nvPr>
            <p:ph type="sldNum" sz="quarter" idx="12"/>
          </p:nvPr>
        </p:nvSpPr>
        <p:spPr>
          <a:ln/>
        </p:spPr>
        <p:txBody>
          <a:bodyPr/>
          <a:lstStyle>
            <a:lvl1pPr>
              <a:defRPr/>
            </a:lvl1pPr>
          </a:lstStyle>
          <a:p>
            <a:pPr>
              <a:defRPr/>
            </a:pPr>
            <a:fld id="{EA6DF0A9-3F4A-46FE-921E-B0E9E4F3BA84}" type="slidenum">
              <a:rPr lang="en-US" altLang="zh-TW"/>
              <a:pPr>
                <a:defRPr/>
              </a:pPr>
              <a:t>‹#›</a:t>
            </a:fld>
            <a:endParaRPr lang="en-US" altLang="zh-TW"/>
          </a:p>
        </p:txBody>
      </p:sp>
    </p:spTree>
    <p:extLst>
      <p:ext uri="{BB962C8B-B14F-4D97-AF65-F5344CB8AC3E}">
        <p14:creationId xmlns:p14="http://schemas.microsoft.com/office/powerpoint/2010/main" val="3403221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8"/>
          <p:cNvSpPr>
            <a:spLocks noGrp="1" noChangeArrowheads="1"/>
          </p:cNvSpPr>
          <p:nvPr>
            <p:ph type="sldNum" sz="quarter" idx="12"/>
          </p:nvPr>
        </p:nvSpPr>
        <p:spPr>
          <a:ln/>
        </p:spPr>
        <p:txBody>
          <a:bodyPr/>
          <a:lstStyle>
            <a:lvl1pPr>
              <a:defRPr/>
            </a:lvl1pPr>
          </a:lstStyle>
          <a:p>
            <a:pPr>
              <a:defRPr/>
            </a:pPr>
            <a:fld id="{36D62134-19F9-4E5B-B1EB-4D54311453F0}" type="slidenum">
              <a:rPr lang="en-US" altLang="zh-TW"/>
              <a:pPr>
                <a:defRPr/>
              </a:pPr>
              <a:t>‹#›</a:t>
            </a:fld>
            <a:endParaRPr lang="en-US" altLang="zh-TW"/>
          </a:p>
        </p:txBody>
      </p:sp>
    </p:spTree>
    <p:extLst>
      <p:ext uri="{BB962C8B-B14F-4D97-AF65-F5344CB8AC3E}">
        <p14:creationId xmlns:p14="http://schemas.microsoft.com/office/powerpoint/2010/main" val="3262570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611188" y="807244"/>
            <a:ext cx="7848600" cy="72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7" name="Rectangle 5"/>
          <p:cNvSpPr>
            <a:spLocks noGrp="1" noChangeArrowheads="1"/>
          </p:cNvSpPr>
          <p:nvPr>
            <p:ph type="body" idx="1"/>
          </p:nvPr>
        </p:nvSpPr>
        <p:spPr bwMode="auto">
          <a:xfrm>
            <a:off x="611188" y="1735138"/>
            <a:ext cx="78486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按一下以編輯母片</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6086" name="Rectangle 6"/>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mn-ea"/>
                <a:ea typeface="+mn-ea"/>
              </a:defRPr>
            </a:lvl1pPr>
          </a:lstStyle>
          <a:p>
            <a:pPr>
              <a:defRPr/>
            </a:pPr>
            <a:endParaRPr lang="en-US" altLang="zh-TW"/>
          </a:p>
        </p:txBody>
      </p:sp>
      <p:sp>
        <p:nvSpPr>
          <p:cNvPr id="46087" name="Rectangle 7"/>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mn-ea"/>
                <a:ea typeface="+mn-ea"/>
              </a:defRPr>
            </a:lvl1pPr>
          </a:lstStyle>
          <a:p>
            <a:pPr>
              <a:defRPr/>
            </a:pPr>
            <a:endParaRPr lang="en-US" altLang="zh-TW"/>
          </a:p>
        </p:txBody>
      </p:sp>
      <p:sp>
        <p:nvSpPr>
          <p:cNvPr id="46088" name="Rectangle 8"/>
          <p:cNvSpPr>
            <a:spLocks noGrp="1" noChangeArrowheads="1"/>
          </p:cNvSpPr>
          <p:nvPr>
            <p:ph type="sldNum" sz="quarter" idx="4"/>
          </p:nvPr>
        </p:nvSpPr>
        <p:spPr bwMode="auto">
          <a:xfrm>
            <a:off x="68580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latin typeface="+mn-ea"/>
                <a:ea typeface="+mn-ea"/>
              </a:defRPr>
            </a:lvl1pPr>
          </a:lstStyle>
          <a:p>
            <a:pPr>
              <a:defRPr/>
            </a:pPr>
            <a:fld id="{18C6C0D5-EB53-4496-850A-1856A6EAB588}" type="slidenum">
              <a:rPr lang="en-US" altLang="zh-TW" smtClean="0"/>
              <a:pPr>
                <a:defRPr/>
              </a:pPr>
              <a:t>‹#›</a:t>
            </a:fld>
            <a:endParaRPr lang="en-US" altLang="zh-TW"/>
          </a:p>
        </p:txBody>
      </p:sp>
      <p:pic>
        <p:nvPicPr>
          <p:cNvPr id="1031" name="Picture 9"/>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9525" y="0"/>
            <a:ext cx="9153525"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9"/>
          <p:cNvSpPr>
            <a:spLocks noChangeArrowheads="1"/>
          </p:cNvSpPr>
          <p:nvPr/>
        </p:nvSpPr>
        <p:spPr bwMode="auto">
          <a:xfrm>
            <a:off x="-9525" y="6650038"/>
            <a:ext cx="9163050" cy="47625"/>
          </a:xfrm>
          <a:prstGeom prst="rect">
            <a:avLst/>
          </a:prstGeom>
          <a:solidFill>
            <a:schemeClr val="accent3">
              <a:lumMod val="65000"/>
            </a:schemeClr>
          </a:solidFill>
          <a:ln>
            <a:noFill/>
          </a:ln>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defRPr/>
            </a:pPr>
            <a:endParaRPr lang="zh-TW" altLang="en-US">
              <a:latin typeface="+mn-ea"/>
              <a:ea typeface="+mn-ea"/>
            </a:endParaRPr>
          </a:p>
        </p:txBody>
      </p:sp>
      <p:pic>
        <p:nvPicPr>
          <p:cNvPr id="1033" name="圖片 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6721475"/>
            <a:ext cx="9153525" cy="12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圖片 1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94876" y="149744"/>
            <a:ext cx="1678259" cy="370865"/>
          </a:xfrm>
          <a:prstGeom prst="rect">
            <a:avLst/>
          </a:prstGeom>
        </p:spPr>
      </p:pic>
    </p:spTree>
  </p:cSld>
  <p:clrMap bg1="lt1" tx1="dk1" bg2="lt2" tx2="dk2" accent1="accent1" accent2="accent2" accent3="accent3" accent4="accent4" accent5="accent5" accent6="accent6" hlink="hlink" folHlink="folHlink"/>
  <p:sldLayoutIdLst>
    <p:sldLayoutId id="2147483691"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hdr="0" ftr="0" dt="0"/>
  <p:txStyles>
    <p:titleStyle>
      <a:lvl1pPr algn="ctr" rtl="0" eaLnBrk="0" fontAlgn="base" hangingPunct="0">
        <a:spcBef>
          <a:spcPct val="0"/>
        </a:spcBef>
        <a:spcAft>
          <a:spcPct val="0"/>
        </a:spcAft>
        <a:defRPr kumimoji="1" sz="4400" b="1" kern="1200">
          <a:solidFill>
            <a:schemeClr val="tx2"/>
          </a:solidFill>
          <a:latin typeface="+mn-ea"/>
          <a:ea typeface="+mn-ea"/>
          <a:cs typeface="+mj-cs"/>
        </a:defRPr>
      </a:lvl1pPr>
      <a:lvl2pPr algn="ctr" rtl="0" eaLnBrk="0" fontAlgn="base" hangingPunct="0">
        <a:spcBef>
          <a:spcPct val="0"/>
        </a:spcBef>
        <a:spcAft>
          <a:spcPct val="0"/>
        </a:spcAft>
        <a:defRPr kumimoji="1" sz="3500">
          <a:solidFill>
            <a:schemeClr val="tx2"/>
          </a:solidFill>
          <a:latin typeface="微軟正黑體" panose="020B0604030504040204" pitchFamily="34" charset="-120"/>
          <a:ea typeface="微軟正黑體" panose="020B0604030504040204" pitchFamily="34" charset="-120"/>
        </a:defRPr>
      </a:lvl2pPr>
      <a:lvl3pPr algn="ctr" rtl="0" eaLnBrk="0" fontAlgn="base" hangingPunct="0">
        <a:spcBef>
          <a:spcPct val="0"/>
        </a:spcBef>
        <a:spcAft>
          <a:spcPct val="0"/>
        </a:spcAft>
        <a:defRPr kumimoji="1" sz="3500">
          <a:solidFill>
            <a:schemeClr val="tx2"/>
          </a:solidFill>
          <a:latin typeface="微軟正黑體" panose="020B0604030504040204" pitchFamily="34" charset="-120"/>
          <a:ea typeface="微軟正黑體" panose="020B0604030504040204" pitchFamily="34" charset="-120"/>
        </a:defRPr>
      </a:lvl3pPr>
      <a:lvl4pPr algn="ctr" rtl="0" eaLnBrk="0" fontAlgn="base" hangingPunct="0">
        <a:spcBef>
          <a:spcPct val="0"/>
        </a:spcBef>
        <a:spcAft>
          <a:spcPct val="0"/>
        </a:spcAft>
        <a:defRPr kumimoji="1" sz="3500">
          <a:solidFill>
            <a:schemeClr val="tx2"/>
          </a:solidFill>
          <a:latin typeface="微軟正黑體" panose="020B0604030504040204" pitchFamily="34" charset="-120"/>
          <a:ea typeface="微軟正黑體" panose="020B0604030504040204" pitchFamily="34" charset="-120"/>
        </a:defRPr>
      </a:lvl4pPr>
      <a:lvl5pPr algn="ctr" rtl="0" eaLnBrk="0" fontAlgn="base" hangingPunct="0">
        <a:spcBef>
          <a:spcPct val="0"/>
        </a:spcBef>
        <a:spcAft>
          <a:spcPct val="0"/>
        </a:spcAft>
        <a:defRPr kumimoji="1" sz="3500">
          <a:solidFill>
            <a:schemeClr val="tx2"/>
          </a:solidFill>
          <a:latin typeface="微軟正黑體" panose="020B0604030504040204" pitchFamily="34" charset="-120"/>
          <a:ea typeface="微軟正黑體" panose="020B0604030504040204" pitchFamily="34" charset="-120"/>
        </a:defRPr>
      </a:lvl5pPr>
      <a:lvl6pPr marL="457200" algn="ctr" rtl="0" eaLnBrk="1" fontAlgn="base" hangingPunct="1">
        <a:spcBef>
          <a:spcPct val="0"/>
        </a:spcBef>
        <a:spcAft>
          <a:spcPct val="0"/>
        </a:spcAft>
        <a:defRPr kumimoji="1" sz="3500">
          <a:solidFill>
            <a:schemeClr val="tx2"/>
          </a:solidFill>
          <a:latin typeface="Arial" panose="020B0604020202020204" pitchFamily="34" charset="0"/>
          <a:ea typeface="華康儷中黑" pitchFamily="49" charset="-120"/>
        </a:defRPr>
      </a:lvl6pPr>
      <a:lvl7pPr marL="914400" algn="ctr" rtl="0" eaLnBrk="1" fontAlgn="base" hangingPunct="1">
        <a:spcBef>
          <a:spcPct val="0"/>
        </a:spcBef>
        <a:spcAft>
          <a:spcPct val="0"/>
        </a:spcAft>
        <a:defRPr kumimoji="1" sz="3500">
          <a:solidFill>
            <a:schemeClr val="tx2"/>
          </a:solidFill>
          <a:latin typeface="Arial" panose="020B0604020202020204" pitchFamily="34" charset="0"/>
          <a:ea typeface="華康儷中黑" pitchFamily="49" charset="-120"/>
        </a:defRPr>
      </a:lvl7pPr>
      <a:lvl8pPr marL="1371600" algn="ctr" rtl="0" eaLnBrk="1" fontAlgn="base" hangingPunct="1">
        <a:spcBef>
          <a:spcPct val="0"/>
        </a:spcBef>
        <a:spcAft>
          <a:spcPct val="0"/>
        </a:spcAft>
        <a:defRPr kumimoji="1" sz="3500">
          <a:solidFill>
            <a:schemeClr val="tx2"/>
          </a:solidFill>
          <a:latin typeface="Arial" panose="020B0604020202020204" pitchFamily="34" charset="0"/>
          <a:ea typeface="華康儷中黑" pitchFamily="49" charset="-120"/>
        </a:defRPr>
      </a:lvl8pPr>
      <a:lvl9pPr marL="1828800" algn="ctr" rtl="0" eaLnBrk="1" fontAlgn="base" hangingPunct="1">
        <a:spcBef>
          <a:spcPct val="0"/>
        </a:spcBef>
        <a:spcAft>
          <a:spcPct val="0"/>
        </a:spcAft>
        <a:defRPr kumimoji="1" sz="3500">
          <a:solidFill>
            <a:schemeClr val="tx2"/>
          </a:solidFill>
          <a:latin typeface="Arial" panose="020B0604020202020204" pitchFamily="34" charset="0"/>
          <a:ea typeface="華康儷中黑" pitchFamily="49" charset="-120"/>
        </a:defRPr>
      </a:lvl9pPr>
    </p:titleStyle>
    <p:bodyStyle>
      <a:lvl1pPr marL="342900" indent="-342900" algn="l" rtl="0" eaLnBrk="0" fontAlgn="base" hangingPunct="0">
        <a:spcBef>
          <a:spcPct val="20000"/>
        </a:spcBef>
        <a:spcAft>
          <a:spcPct val="0"/>
        </a:spcAft>
        <a:buClr>
          <a:srgbClr val="CC0000"/>
        </a:buClr>
        <a:buSzPct val="70000"/>
        <a:buFont typeface="Wingdings" panose="05000000000000000000" pitchFamily="2" charset="2"/>
        <a:buChar char="p"/>
        <a:defRPr kumimoji="1" sz="3200" b="1" kern="1200">
          <a:solidFill>
            <a:srgbClr val="000066"/>
          </a:solidFill>
          <a:latin typeface="+mn-ea"/>
          <a:ea typeface="+mn-ea"/>
          <a:cs typeface="+mn-cs"/>
        </a:defRPr>
      </a:lvl1pPr>
      <a:lvl2pPr marL="742950" indent="-285750" algn="l" rtl="0" eaLnBrk="0" fontAlgn="base" hangingPunct="0">
        <a:spcBef>
          <a:spcPct val="20000"/>
        </a:spcBef>
        <a:spcAft>
          <a:spcPct val="0"/>
        </a:spcAft>
        <a:buClr>
          <a:srgbClr val="CC0000"/>
        </a:buClr>
        <a:buSzPct val="70000"/>
        <a:buFont typeface="Wingdings" panose="05000000000000000000" pitchFamily="2" charset="2"/>
        <a:buChar char="l"/>
        <a:defRPr kumimoji="1" sz="2800" b="1" kern="1200">
          <a:solidFill>
            <a:srgbClr val="663300"/>
          </a:solidFill>
          <a:latin typeface="+mn-ea"/>
          <a:ea typeface="+mn-ea"/>
          <a:cs typeface="+mn-cs"/>
        </a:defRPr>
      </a:lvl2pPr>
      <a:lvl3pPr marL="1143000" indent="-228600" algn="l" rtl="0" eaLnBrk="0" fontAlgn="base" hangingPunct="0">
        <a:spcBef>
          <a:spcPct val="20000"/>
        </a:spcBef>
        <a:spcAft>
          <a:spcPct val="0"/>
        </a:spcAft>
        <a:buClr>
          <a:srgbClr val="00CC00"/>
        </a:buClr>
        <a:buSzPct val="60000"/>
        <a:buFont typeface="Wingdings" panose="05000000000000000000" pitchFamily="2" charset="2"/>
        <a:buChar char="u"/>
        <a:defRPr kumimoji="1" sz="2400" b="1" kern="1200">
          <a:solidFill>
            <a:schemeClr val="tx1"/>
          </a:solidFill>
          <a:latin typeface="+mn-ea"/>
          <a:ea typeface="+mn-ea"/>
          <a:cs typeface="+mn-cs"/>
        </a:defRPr>
      </a:lvl3pPr>
      <a:lvl4pPr marL="1600200" indent="-228600" algn="l" rtl="0" eaLnBrk="0" fontAlgn="base" hangingPunct="0">
        <a:spcBef>
          <a:spcPct val="20000"/>
        </a:spcBef>
        <a:spcAft>
          <a:spcPct val="0"/>
        </a:spcAft>
        <a:buClr>
          <a:schemeClr val="accent2"/>
        </a:buClr>
        <a:buSzPct val="60000"/>
        <a:buFont typeface="Wingdings" panose="05000000000000000000" pitchFamily="2" charset="2"/>
        <a:buChar char="l"/>
        <a:defRPr kumimoji="1" sz="2000" b="1" kern="1200">
          <a:solidFill>
            <a:schemeClr val="tx1"/>
          </a:solidFill>
          <a:latin typeface="+mn-ea"/>
          <a:ea typeface="+mn-ea"/>
          <a:cs typeface="+mn-cs"/>
        </a:defRPr>
      </a:lvl4pPr>
      <a:lvl5pPr marL="2057400" indent="-228600" algn="l" rtl="0" eaLnBrk="0" fontAlgn="base" hangingPunct="0">
        <a:spcBef>
          <a:spcPct val="20000"/>
        </a:spcBef>
        <a:spcAft>
          <a:spcPct val="0"/>
        </a:spcAft>
        <a:buChar char="»"/>
        <a:defRPr kumimoji="1" sz="2000" b="1"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25642" y="1690577"/>
            <a:ext cx="8109284" cy="1871330"/>
          </a:xfrm>
        </p:spPr>
        <p:txBody>
          <a:bodyPr/>
          <a:lstStyle/>
          <a:p>
            <a:r>
              <a:rPr lang="en-US" altLang="zh-TW" sz="2800" dirty="0">
                <a:latin typeface="Times New Roman" panose="02020603050405020304" pitchFamily="18" charset="0"/>
                <a:cs typeface="Times New Roman" panose="02020603050405020304" pitchFamily="18" charset="0"/>
              </a:rPr>
              <a:t>Evaluation of the Emergency Planning Zone for a Nuclear Power Plant during the Pre-Defueled Stage of Decommissioning under Conservative Meteorological Conditions</a:t>
            </a:r>
            <a:endParaRPr lang="zh-TW" altLang="en-US" sz="2800" dirty="0">
              <a:latin typeface="Times New Roman" panose="02020603050405020304" pitchFamily="18" charset="0"/>
              <a:cs typeface="Times New Roman" panose="02020603050405020304" pitchFamily="18" charset="0"/>
            </a:endParaRPr>
          </a:p>
        </p:txBody>
      </p:sp>
      <p:sp>
        <p:nvSpPr>
          <p:cNvPr id="7" name="副標題 2"/>
          <p:cNvSpPr>
            <a:spLocks noGrp="1"/>
          </p:cNvSpPr>
          <p:nvPr>
            <p:ph type="subTitle" idx="1"/>
          </p:nvPr>
        </p:nvSpPr>
        <p:spPr>
          <a:xfrm>
            <a:off x="1443037" y="3955256"/>
            <a:ext cx="6400800" cy="1768211"/>
          </a:xfrm>
        </p:spPr>
        <p:txBody>
          <a:bodyPr/>
          <a:lstStyle/>
          <a:p>
            <a:r>
              <a:rPr lang="en-US" altLang="zh-TW" b="0" dirty="0" smtClean="0">
                <a:solidFill>
                  <a:schemeClr val="tx1"/>
                </a:solidFill>
                <a:latin typeface="Times New Roman" panose="02020603050405020304" pitchFamily="18" charset="0"/>
                <a:ea typeface="新細明體" pitchFamily="18" charset="-120"/>
                <a:cs typeface="Times New Roman" panose="02020603050405020304" pitchFamily="18" charset="0"/>
              </a:rPr>
              <a:t>July</a:t>
            </a:r>
            <a:r>
              <a:rPr lang="zh-TW" altLang="en-US" b="0" dirty="0" smtClean="0">
                <a:solidFill>
                  <a:schemeClr val="tx1"/>
                </a:solidFill>
                <a:latin typeface="Times New Roman" panose="02020603050405020304" pitchFamily="18" charset="0"/>
                <a:ea typeface="新細明體" pitchFamily="18" charset="-120"/>
                <a:cs typeface="Times New Roman" panose="02020603050405020304" pitchFamily="18" charset="0"/>
              </a:rPr>
              <a:t> </a:t>
            </a:r>
            <a:r>
              <a:rPr lang="en-US" altLang="zh-TW" b="0" smtClean="0">
                <a:solidFill>
                  <a:schemeClr val="tx1"/>
                </a:solidFill>
                <a:latin typeface="Times New Roman" panose="02020603050405020304" pitchFamily="18" charset="0"/>
                <a:ea typeface="新細明體" pitchFamily="18" charset="-120"/>
                <a:cs typeface="Times New Roman" panose="02020603050405020304" pitchFamily="18" charset="0"/>
              </a:rPr>
              <a:t>21, </a:t>
            </a:r>
            <a:r>
              <a:rPr lang="en-US" altLang="zh-TW" b="0" dirty="0" smtClean="0">
                <a:solidFill>
                  <a:schemeClr val="tx1"/>
                </a:solidFill>
                <a:latin typeface="Times New Roman" panose="02020603050405020304" pitchFamily="18" charset="0"/>
                <a:ea typeface="新細明體" pitchFamily="18" charset="-120"/>
                <a:cs typeface="Times New Roman" panose="02020603050405020304" pitchFamily="18" charset="0"/>
              </a:rPr>
              <a:t>2026</a:t>
            </a:r>
            <a:r>
              <a:rPr lang="en-US" altLang="zh-TW" b="0" dirty="0">
                <a:solidFill>
                  <a:schemeClr val="tx1"/>
                </a:solidFill>
                <a:latin typeface="Times New Roman" panose="02020603050405020304" pitchFamily="18" charset="0"/>
                <a:ea typeface="新細明體" pitchFamily="18" charset="-120"/>
                <a:cs typeface="Times New Roman" panose="02020603050405020304" pitchFamily="18" charset="0"/>
              </a:rPr>
              <a:t/>
            </a:r>
            <a:br>
              <a:rPr lang="en-US" altLang="zh-TW" b="0" dirty="0">
                <a:solidFill>
                  <a:schemeClr val="tx1"/>
                </a:solidFill>
                <a:latin typeface="Times New Roman" panose="02020603050405020304" pitchFamily="18" charset="0"/>
                <a:ea typeface="新細明體" pitchFamily="18" charset="-120"/>
                <a:cs typeface="Times New Roman" panose="02020603050405020304" pitchFamily="18" charset="0"/>
              </a:rPr>
            </a:br>
            <a:endParaRPr lang="en-US" altLang="zh-TW" b="0" dirty="0" smtClean="0">
              <a:solidFill>
                <a:schemeClr val="tx1"/>
              </a:solidFill>
              <a:latin typeface="Times New Roman" panose="02020603050405020304" pitchFamily="18" charset="0"/>
              <a:ea typeface="新細明體" pitchFamily="18" charset="-120"/>
              <a:cs typeface="Times New Roman" panose="02020603050405020304" pitchFamily="18" charset="0"/>
            </a:endParaRPr>
          </a:p>
          <a:p>
            <a:r>
              <a:rPr lang="en-US" altLang="zh-TW" b="0" dirty="0" smtClean="0">
                <a:solidFill>
                  <a:schemeClr val="tx1"/>
                </a:solidFill>
                <a:latin typeface="Times New Roman" panose="02020603050405020304" pitchFamily="18" charset="0"/>
                <a:ea typeface="新細明體" pitchFamily="18" charset="-120"/>
                <a:cs typeface="Times New Roman" panose="02020603050405020304" pitchFamily="18" charset="0"/>
              </a:rPr>
              <a:t>Speaker: </a:t>
            </a:r>
            <a:r>
              <a:rPr lang="en-US" altLang="zh-TW" b="0" dirty="0">
                <a:solidFill>
                  <a:schemeClr val="tx1"/>
                </a:solidFill>
                <a:latin typeface="Times New Roman" panose="02020603050405020304" pitchFamily="18" charset="0"/>
                <a:ea typeface="新細明體" pitchFamily="18" charset="-120"/>
                <a:cs typeface="Times New Roman" panose="02020603050405020304" pitchFamily="18" charset="0"/>
              </a:rPr>
              <a:t>Cheng-Lun </a:t>
            </a:r>
            <a:r>
              <a:rPr lang="en-US" altLang="zh-TW" b="0" dirty="0" smtClean="0">
                <a:solidFill>
                  <a:schemeClr val="tx1"/>
                </a:solidFill>
                <a:latin typeface="Times New Roman" panose="02020603050405020304" pitchFamily="18" charset="0"/>
                <a:ea typeface="新細明體" pitchFamily="18" charset="-120"/>
                <a:cs typeface="Times New Roman" panose="02020603050405020304" pitchFamily="18" charset="0"/>
              </a:rPr>
              <a:t>Yu</a:t>
            </a:r>
            <a:endParaRPr lang="zh-TW" altLang="en-US" b="0" dirty="0" smtClean="0">
              <a:solidFill>
                <a:schemeClr val="tx1"/>
              </a:solidFill>
              <a:latin typeface="Times New Roman" panose="02020603050405020304" pitchFamily="18" charset="0"/>
              <a:ea typeface="新細明體" pitchFamily="18" charset="-120"/>
              <a:cs typeface="Times New Roman" panose="02020603050405020304" pitchFamily="18" charset="0"/>
            </a:endParaRPr>
          </a:p>
        </p:txBody>
      </p:sp>
    </p:spTree>
    <p:extLst>
      <p:ext uri="{BB962C8B-B14F-4D97-AF65-F5344CB8AC3E}">
        <p14:creationId xmlns:p14="http://schemas.microsoft.com/office/powerpoint/2010/main" val="2469282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dirty="0">
                <a:solidFill>
                  <a:schemeClr val="tx1"/>
                </a:solidFill>
                <a:latin typeface="Times New Roman" panose="02020603050405020304" pitchFamily="18" charset="0"/>
                <a:cs typeface="Times New Roman" panose="02020603050405020304" pitchFamily="18" charset="0"/>
              </a:rPr>
              <a:t>Results for </a:t>
            </a:r>
            <a:r>
              <a:rPr lang="en-US" altLang="zh-TW" sz="4000" dirty="0" smtClean="0">
                <a:solidFill>
                  <a:schemeClr val="tx1"/>
                </a:solidFill>
                <a:latin typeface="Times New Roman" panose="02020603050405020304" pitchFamily="18" charset="0"/>
                <a:cs typeface="Times New Roman" panose="02020603050405020304" pitchFamily="18" charset="0"/>
              </a:rPr>
              <a:t>SA </a:t>
            </a:r>
            <a:r>
              <a:rPr lang="en-US" altLang="zh-TW" sz="4000" dirty="0">
                <a:solidFill>
                  <a:schemeClr val="tx1"/>
                </a:solidFill>
                <a:latin typeface="Times New Roman" panose="02020603050405020304" pitchFamily="18" charset="0"/>
                <a:cs typeface="Times New Roman" panose="02020603050405020304" pitchFamily="18" charset="0"/>
              </a:rPr>
              <a:t>Scenario</a:t>
            </a:r>
          </a:p>
        </p:txBody>
      </p:sp>
      <p:sp>
        <p:nvSpPr>
          <p:cNvPr id="8" name="投影片編號版面配置區 3"/>
          <p:cNvSpPr>
            <a:spLocks noGrp="1"/>
          </p:cNvSpPr>
          <p:nvPr>
            <p:ph type="sldNum" sz="quarter" idx="12"/>
          </p:nvPr>
        </p:nvSpPr>
        <p:spPr>
          <a:xfrm>
            <a:off x="0" y="6390365"/>
            <a:ext cx="9144000" cy="476250"/>
          </a:xfrm>
        </p:spPr>
        <p:txBody>
          <a:bodyPr/>
          <a:lstStyle/>
          <a:p>
            <a:pPr algn="ctr">
              <a:defRPr/>
            </a:pPr>
            <a:r>
              <a:rPr lang="en-US" altLang="zh-TW" dirty="0" smtClean="0">
                <a:latin typeface="Times New Roman" panose="02020603050405020304" pitchFamily="18" charset="0"/>
                <a:cs typeface="Times New Roman" panose="02020603050405020304" pitchFamily="18" charset="0"/>
              </a:rPr>
              <a:t>9</a:t>
            </a:r>
            <a:endParaRPr lang="en-US" altLang="zh-TW" dirty="0">
              <a:latin typeface="Times New Roman" panose="02020603050405020304" pitchFamily="18" charset="0"/>
              <a:cs typeface="Times New Roman" panose="02020603050405020304" pitchFamily="18" charset="0"/>
            </a:endParaRPr>
          </a:p>
        </p:txBody>
      </p:sp>
      <p:sp>
        <p:nvSpPr>
          <p:cNvPr id="6" name="文字方塊 5"/>
          <p:cNvSpPr txBox="1"/>
          <p:nvPr/>
        </p:nvSpPr>
        <p:spPr>
          <a:xfrm>
            <a:off x="1874" y="6314500"/>
            <a:ext cx="2443613" cy="369332"/>
          </a:xfrm>
          <a:prstGeom prst="rect">
            <a:avLst/>
          </a:prstGeom>
          <a:noFill/>
        </p:spPr>
        <p:txBody>
          <a:bodyPr wrap="square" rtlCol="0">
            <a:spAutoFit/>
          </a:bodyPr>
          <a:lstStyle/>
          <a:p>
            <a:pPr algn="just"/>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Results and Discussion</a:t>
            </a:r>
          </a:p>
        </p:txBody>
      </p:sp>
      <p:sp>
        <p:nvSpPr>
          <p:cNvPr id="9" name="矩形 8"/>
          <p:cNvSpPr/>
          <p:nvPr/>
        </p:nvSpPr>
        <p:spPr>
          <a:xfrm>
            <a:off x="611188" y="4774019"/>
            <a:ext cx="7948021" cy="1015663"/>
          </a:xfrm>
          <a:prstGeom prst="rect">
            <a:avLst/>
          </a:prstGeom>
        </p:spPr>
        <p:txBody>
          <a:bodyPr wrap="square">
            <a:spAutoFit/>
          </a:bodyPr>
          <a:lstStyle/>
          <a:p>
            <a:pPr algn="just"/>
            <a:r>
              <a:rPr lang="en-US" altLang="zh-TW" sz="2000" dirty="0" smtClean="0">
                <a:latin typeface="Times New Roman" panose="02020603050405020304" pitchFamily="18" charset="0"/>
                <a:cs typeface="Times New Roman" panose="02020603050405020304" pitchFamily="18" charset="0"/>
              </a:rPr>
              <a:t>For 50 mSv and 2Sv, the figure </a:t>
            </a:r>
            <a:r>
              <a:rPr lang="en-US" altLang="zh-TW" sz="2000" dirty="0">
                <a:latin typeface="Times New Roman" panose="02020603050405020304" pitchFamily="18" charset="0"/>
                <a:cs typeface="Times New Roman" panose="02020603050405020304" pitchFamily="18" charset="0"/>
              </a:rPr>
              <a:t>reveals that the probability remains constant at 1.91×10</a:t>
            </a:r>
            <a:r>
              <a:rPr lang="en-US" altLang="zh-TW" sz="2000" baseline="30000" dirty="0">
                <a:latin typeface="Times New Roman" panose="02020603050405020304" pitchFamily="18" charset="0"/>
                <a:cs typeface="Times New Roman" panose="02020603050405020304" pitchFamily="18" charset="0"/>
              </a:rPr>
              <a:t>-6</a:t>
            </a:r>
            <a:r>
              <a:rPr lang="en-US" altLang="zh-TW" sz="2000" dirty="0">
                <a:latin typeface="Times New Roman" panose="02020603050405020304" pitchFamily="18" charset="0"/>
                <a:cs typeface="Times New Roman" panose="02020603050405020304" pitchFamily="18" charset="0"/>
              </a:rPr>
              <a:t> across all evaluated distances, which reflects the saturation of radiological impact under the extreme meteorological </a:t>
            </a:r>
            <a:r>
              <a:rPr lang="en-US" altLang="zh-TW" sz="2000" dirty="0" smtClean="0">
                <a:latin typeface="Times New Roman" panose="02020603050405020304" pitchFamily="18" charset="0"/>
                <a:cs typeface="Times New Roman" panose="02020603050405020304" pitchFamily="18" charset="0"/>
              </a:rPr>
              <a:t>conditions. </a:t>
            </a:r>
            <a:endParaRPr lang="en-US" altLang="zh-TW" sz="2000" dirty="0">
              <a:latin typeface="Times New Roman" panose="02020603050405020304" pitchFamily="18" charset="0"/>
              <a:cs typeface="Times New Roman" panose="02020603050405020304" pitchFamily="18" charset="0"/>
            </a:endParaRPr>
          </a:p>
        </p:txBody>
      </p:sp>
      <p:pic>
        <p:nvPicPr>
          <p:cNvPr id="10" name="Picture 2"/>
          <p:cNvPicPr>
            <a:picLocks noChangeAspect="1"/>
          </p:cNvPicPr>
          <p:nvPr/>
        </p:nvPicPr>
        <p:blipFill rotWithShape="1">
          <a:blip r:embed="rId3"/>
          <a:srcRect l="4553" t="24801" r="4627" b="8132"/>
          <a:stretch/>
        </p:blipFill>
        <p:spPr>
          <a:xfrm>
            <a:off x="612960" y="1541721"/>
            <a:ext cx="7846828" cy="3232298"/>
          </a:xfrm>
          <a:prstGeom prst="rect">
            <a:avLst/>
          </a:prstGeom>
        </p:spPr>
      </p:pic>
    </p:spTree>
    <p:extLst>
      <p:ext uri="{BB962C8B-B14F-4D97-AF65-F5344CB8AC3E}">
        <p14:creationId xmlns:p14="http://schemas.microsoft.com/office/powerpoint/2010/main" val="3093815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dirty="0">
                <a:solidFill>
                  <a:schemeClr val="tx1"/>
                </a:solidFill>
                <a:latin typeface="Times New Roman" panose="02020603050405020304" pitchFamily="18" charset="0"/>
                <a:cs typeface="Times New Roman" panose="02020603050405020304" pitchFamily="18" charset="0"/>
              </a:rPr>
              <a:t>Results for </a:t>
            </a:r>
            <a:r>
              <a:rPr lang="en-US" altLang="zh-TW" sz="4000" dirty="0" smtClean="0">
                <a:solidFill>
                  <a:schemeClr val="tx1"/>
                </a:solidFill>
                <a:latin typeface="Times New Roman" panose="02020603050405020304" pitchFamily="18" charset="0"/>
                <a:cs typeface="Times New Roman" panose="02020603050405020304" pitchFamily="18" charset="0"/>
              </a:rPr>
              <a:t>SA </a:t>
            </a:r>
            <a:r>
              <a:rPr lang="en-US" altLang="zh-TW" sz="4000" dirty="0">
                <a:solidFill>
                  <a:schemeClr val="tx1"/>
                </a:solidFill>
                <a:latin typeface="Times New Roman" panose="02020603050405020304" pitchFamily="18" charset="0"/>
                <a:cs typeface="Times New Roman" panose="02020603050405020304" pitchFamily="18" charset="0"/>
              </a:rPr>
              <a:t>Scenario</a:t>
            </a:r>
          </a:p>
        </p:txBody>
      </p:sp>
      <p:sp>
        <p:nvSpPr>
          <p:cNvPr id="8" name="投影片編號版面配置區 3"/>
          <p:cNvSpPr>
            <a:spLocks noGrp="1"/>
          </p:cNvSpPr>
          <p:nvPr>
            <p:ph type="sldNum" sz="quarter" idx="12"/>
          </p:nvPr>
        </p:nvSpPr>
        <p:spPr>
          <a:xfrm>
            <a:off x="0" y="6390365"/>
            <a:ext cx="9144000" cy="476250"/>
          </a:xfrm>
        </p:spPr>
        <p:txBody>
          <a:bodyPr/>
          <a:lstStyle/>
          <a:p>
            <a:pPr algn="ctr">
              <a:defRPr/>
            </a:pPr>
            <a:r>
              <a:rPr lang="en-US" altLang="zh-TW" dirty="0" smtClean="0">
                <a:latin typeface="Times New Roman" panose="02020603050405020304" pitchFamily="18" charset="0"/>
                <a:cs typeface="Times New Roman" panose="02020603050405020304" pitchFamily="18" charset="0"/>
              </a:rPr>
              <a:t>10</a:t>
            </a:r>
            <a:endParaRPr lang="en-US" altLang="zh-TW" dirty="0">
              <a:latin typeface="Times New Roman" panose="02020603050405020304" pitchFamily="18" charset="0"/>
              <a:cs typeface="Times New Roman" panose="02020603050405020304" pitchFamily="18" charset="0"/>
            </a:endParaRPr>
          </a:p>
        </p:txBody>
      </p:sp>
      <p:sp>
        <p:nvSpPr>
          <p:cNvPr id="6" name="文字方塊 5"/>
          <p:cNvSpPr txBox="1"/>
          <p:nvPr/>
        </p:nvSpPr>
        <p:spPr>
          <a:xfrm>
            <a:off x="1874" y="6314500"/>
            <a:ext cx="2443613" cy="369332"/>
          </a:xfrm>
          <a:prstGeom prst="rect">
            <a:avLst/>
          </a:prstGeom>
          <a:noFill/>
        </p:spPr>
        <p:txBody>
          <a:bodyPr wrap="square" rtlCol="0">
            <a:spAutoFit/>
          </a:bodyPr>
          <a:lstStyle/>
          <a:p>
            <a:pPr algn="just"/>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Results and Discussion</a:t>
            </a:r>
          </a:p>
        </p:txBody>
      </p:sp>
      <p:sp>
        <p:nvSpPr>
          <p:cNvPr id="9" name="矩形 8"/>
          <p:cNvSpPr/>
          <p:nvPr/>
        </p:nvSpPr>
        <p:spPr>
          <a:xfrm>
            <a:off x="511767" y="3951330"/>
            <a:ext cx="7948021" cy="2246769"/>
          </a:xfrm>
          <a:prstGeom prst="rect">
            <a:avLst/>
          </a:prstGeom>
        </p:spPr>
        <p:txBody>
          <a:bodyPr wrap="square">
            <a:spAutoFit/>
          </a:bodyPr>
          <a:lstStyle/>
          <a:p>
            <a:pPr algn="just"/>
            <a:r>
              <a:rPr lang="en-US" altLang="zh-TW" sz="2000" dirty="0" smtClean="0">
                <a:latin typeface="Times New Roman" panose="02020603050405020304" pitchFamily="18" charset="0"/>
                <a:cs typeface="Times New Roman" panose="02020603050405020304" pitchFamily="18" charset="0"/>
              </a:rPr>
              <a:t>Due </a:t>
            </a:r>
            <a:r>
              <a:rPr lang="en-US" altLang="zh-TW" sz="2000" dirty="0">
                <a:latin typeface="Times New Roman" panose="02020603050405020304" pitchFamily="18" charset="0"/>
                <a:cs typeface="Times New Roman" panose="02020603050405020304" pitchFamily="18" charset="0"/>
              </a:rPr>
              <a:t>to the low wind speed and highly stable atmospheric conditions, the atmospheric dilution is physically minimized, which results in MACCS-predicted individual effective doses at various downwind distances readily reaching both the 50 mSv and 2 Sv dose thresholds. In other words, the conditional exceedance of 50 mSv and 2 Sv dose thresholds becomes almost certain, resulting in the conditional exceedance probabilities predicted by the MACCS approaching </a:t>
            </a:r>
            <a:r>
              <a:rPr lang="en-US" altLang="zh-TW" sz="2000" dirty="0" smtClean="0">
                <a:latin typeface="Times New Roman" panose="02020603050405020304" pitchFamily="18" charset="0"/>
                <a:cs typeface="Times New Roman" panose="02020603050405020304" pitchFamily="18" charset="0"/>
              </a:rPr>
              <a:t>1. </a:t>
            </a:r>
            <a:endParaRPr lang="en-US" altLang="zh-TW" sz="2000" dirty="0">
              <a:latin typeface="Times New Roman" panose="02020603050405020304" pitchFamily="18" charset="0"/>
              <a:cs typeface="Times New Roman" panose="02020603050405020304" pitchFamily="18" charset="0"/>
            </a:endParaRPr>
          </a:p>
        </p:txBody>
      </p:sp>
      <p:grpSp>
        <p:nvGrpSpPr>
          <p:cNvPr id="3" name="群組 2"/>
          <p:cNvGrpSpPr/>
          <p:nvPr/>
        </p:nvGrpSpPr>
        <p:grpSpPr>
          <a:xfrm>
            <a:off x="191385" y="2474365"/>
            <a:ext cx="8038215" cy="1035603"/>
            <a:chOff x="191385" y="2474365"/>
            <a:chExt cx="8038215" cy="1035603"/>
          </a:xfrm>
        </p:grpSpPr>
        <p:grpSp>
          <p:nvGrpSpPr>
            <p:cNvPr id="14" name="群組 13"/>
            <p:cNvGrpSpPr/>
            <p:nvPr/>
          </p:nvGrpSpPr>
          <p:grpSpPr>
            <a:xfrm>
              <a:off x="1095151" y="2474365"/>
              <a:ext cx="7134449" cy="1013056"/>
              <a:chOff x="882500" y="2690037"/>
              <a:chExt cx="7134449" cy="1013056"/>
            </a:xfrm>
          </p:grpSpPr>
          <p:pic>
            <p:nvPicPr>
              <p:cNvPr id="7" name="Picture 2"/>
              <p:cNvPicPr>
                <a:picLocks noChangeAspect="1"/>
              </p:cNvPicPr>
              <p:nvPr/>
            </p:nvPicPr>
            <p:blipFill rotWithShape="1">
              <a:blip r:embed="rId3"/>
              <a:srcRect l="13937" t="30119" r="5490" b="49573"/>
              <a:stretch/>
            </p:blipFill>
            <p:spPr>
              <a:xfrm>
                <a:off x="1055373" y="2690037"/>
                <a:ext cx="6961576" cy="978726"/>
              </a:xfrm>
              <a:prstGeom prst="rect">
                <a:avLst/>
              </a:prstGeom>
              <a:ln>
                <a:solidFill>
                  <a:srgbClr val="0000FF"/>
                </a:solidFill>
              </a:ln>
            </p:spPr>
          </p:pic>
          <p:cxnSp>
            <p:nvCxnSpPr>
              <p:cNvPr id="11" name="直線單箭頭接點 10"/>
              <p:cNvCxnSpPr/>
              <p:nvPr/>
            </p:nvCxnSpPr>
            <p:spPr bwMode="auto">
              <a:xfrm flipH="1">
                <a:off x="882500" y="3523093"/>
                <a:ext cx="0" cy="180000"/>
              </a:xfrm>
              <a:prstGeom prst="straightConnector1">
                <a:avLst/>
              </a:prstGeom>
              <a:solidFill>
                <a:schemeClr val="accent1"/>
              </a:solidFill>
              <a:ln w="19050" cap="flat" cmpd="tri"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5" name="文字方塊 14"/>
            <p:cNvSpPr txBox="1"/>
            <p:nvPr/>
          </p:nvSpPr>
          <p:spPr>
            <a:xfrm>
              <a:off x="191385" y="2915786"/>
              <a:ext cx="1446028" cy="307777"/>
            </a:xfrm>
            <a:prstGeom prst="rect">
              <a:avLst/>
            </a:prstGeom>
            <a:noFill/>
          </p:spPr>
          <p:txBody>
            <a:bodyPr wrap="square" rtlCol="0">
              <a:spAutoFit/>
            </a:bodyPr>
            <a:lstStyle/>
            <a:p>
              <a:r>
                <a:rPr lang="en-US" altLang="zh-TW" sz="1400" dirty="0" smtClean="0">
                  <a:solidFill>
                    <a:srgbClr val="FF0000"/>
                  </a:solidFill>
                  <a:latin typeface="Times New Roman" panose="02020603050405020304" pitchFamily="18" charset="0"/>
                  <a:cs typeface="Times New Roman" panose="02020603050405020304" pitchFamily="18" charset="0"/>
                </a:rPr>
                <a:t>Roof height</a:t>
              </a:r>
              <a:endParaRPr lang="zh-TW" altLang="en-US" sz="1400" dirty="0">
                <a:solidFill>
                  <a:srgbClr val="FF0000"/>
                </a:solidFill>
                <a:latin typeface="Times New Roman" panose="02020603050405020304" pitchFamily="18" charset="0"/>
                <a:cs typeface="Times New Roman" panose="02020603050405020304" pitchFamily="18" charset="0"/>
              </a:endParaRPr>
            </a:p>
          </p:txBody>
        </p:sp>
        <p:cxnSp>
          <p:nvCxnSpPr>
            <p:cNvPr id="17" name="直線接點 16"/>
            <p:cNvCxnSpPr/>
            <p:nvPr/>
          </p:nvCxnSpPr>
          <p:spPr bwMode="auto">
            <a:xfrm flipH="1">
              <a:off x="1129801" y="3328684"/>
              <a:ext cx="432000" cy="0"/>
            </a:xfrm>
            <a:prstGeom prst="line">
              <a:avLst/>
            </a:prstGeom>
            <a:solidFill>
              <a:schemeClr val="accent1"/>
            </a:solidFill>
            <a:ln w="19050" cap="flat" cmpd="tri"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線接點 17"/>
            <p:cNvCxnSpPr/>
            <p:nvPr/>
          </p:nvCxnSpPr>
          <p:spPr bwMode="auto">
            <a:xfrm flipH="1">
              <a:off x="1129801" y="3470256"/>
              <a:ext cx="432000" cy="0"/>
            </a:xfrm>
            <a:prstGeom prst="line">
              <a:avLst/>
            </a:prstGeom>
            <a:solidFill>
              <a:schemeClr val="accent1"/>
            </a:solidFill>
            <a:ln w="19050" cap="flat" cmpd="tri"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文字方塊 19"/>
            <p:cNvSpPr txBox="1"/>
            <p:nvPr/>
          </p:nvSpPr>
          <p:spPr>
            <a:xfrm>
              <a:off x="283140" y="3202191"/>
              <a:ext cx="914398" cy="307777"/>
            </a:xfrm>
            <a:prstGeom prst="rect">
              <a:avLst/>
            </a:prstGeom>
            <a:noFill/>
          </p:spPr>
          <p:txBody>
            <a:bodyPr wrap="square" rtlCol="0">
              <a:spAutoFit/>
            </a:bodyPr>
            <a:lstStyle/>
            <a:p>
              <a:r>
                <a:rPr lang="en-US" altLang="zh-TW" sz="1400" dirty="0" smtClean="0">
                  <a:solidFill>
                    <a:srgbClr val="FF0000"/>
                  </a:solidFill>
                  <a:latin typeface="Times New Roman" panose="02020603050405020304" pitchFamily="18" charset="0"/>
                  <a:cs typeface="Times New Roman" panose="02020603050405020304" pitchFamily="18" charset="0"/>
                </a:rPr>
                <a:t>43.58 m</a:t>
              </a:r>
              <a:endParaRPr lang="zh-TW" altLang="en-US" sz="1400"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91378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dirty="0">
                <a:solidFill>
                  <a:schemeClr val="tx1"/>
                </a:solidFill>
                <a:latin typeface="Times New Roman" panose="02020603050405020304" pitchFamily="18" charset="0"/>
                <a:cs typeface="Times New Roman" panose="02020603050405020304" pitchFamily="18" charset="0"/>
              </a:rPr>
              <a:t>Results for </a:t>
            </a:r>
            <a:r>
              <a:rPr lang="en-US" altLang="zh-TW" sz="4000" dirty="0" smtClean="0">
                <a:solidFill>
                  <a:schemeClr val="tx1"/>
                </a:solidFill>
                <a:latin typeface="Times New Roman" panose="02020603050405020304" pitchFamily="18" charset="0"/>
                <a:cs typeface="Times New Roman" panose="02020603050405020304" pitchFamily="18" charset="0"/>
              </a:rPr>
              <a:t>SA Scenario</a:t>
            </a:r>
            <a:endParaRPr lang="en-US" altLang="zh-TW" sz="4000" dirty="0">
              <a:solidFill>
                <a:schemeClr val="tx1"/>
              </a:solidFill>
              <a:latin typeface="Times New Roman" panose="02020603050405020304" pitchFamily="18" charset="0"/>
              <a:cs typeface="Times New Roman" panose="02020603050405020304" pitchFamily="18" charset="0"/>
            </a:endParaRPr>
          </a:p>
        </p:txBody>
      </p:sp>
      <p:sp>
        <p:nvSpPr>
          <p:cNvPr id="8" name="投影片編號版面配置區 3"/>
          <p:cNvSpPr>
            <a:spLocks noGrp="1"/>
          </p:cNvSpPr>
          <p:nvPr>
            <p:ph type="sldNum" sz="quarter" idx="12"/>
          </p:nvPr>
        </p:nvSpPr>
        <p:spPr>
          <a:xfrm>
            <a:off x="0" y="6390365"/>
            <a:ext cx="9144000" cy="476250"/>
          </a:xfrm>
        </p:spPr>
        <p:txBody>
          <a:bodyPr/>
          <a:lstStyle/>
          <a:p>
            <a:pPr algn="ctr">
              <a:defRPr/>
            </a:pPr>
            <a:r>
              <a:rPr lang="en-US" altLang="zh-TW" dirty="0" smtClean="0">
                <a:latin typeface="Times New Roman" panose="02020603050405020304" pitchFamily="18" charset="0"/>
                <a:cs typeface="Times New Roman" panose="02020603050405020304" pitchFamily="18" charset="0"/>
              </a:rPr>
              <a:t>11</a:t>
            </a:r>
            <a:endParaRPr lang="en-US" altLang="zh-TW" dirty="0">
              <a:latin typeface="Times New Roman" panose="02020603050405020304" pitchFamily="18" charset="0"/>
              <a:cs typeface="Times New Roman" panose="02020603050405020304" pitchFamily="18" charset="0"/>
            </a:endParaRPr>
          </a:p>
        </p:txBody>
      </p:sp>
      <p:sp>
        <p:nvSpPr>
          <p:cNvPr id="6" name="文字方塊 5"/>
          <p:cNvSpPr txBox="1"/>
          <p:nvPr/>
        </p:nvSpPr>
        <p:spPr>
          <a:xfrm>
            <a:off x="1874" y="6314500"/>
            <a:ext cx="2443613" cy="369332"/>
          </a:xfrm>
          <a:prstGeom prst="rect">
            <a:avLst/>
          </a:prstGeom>
          <a:noFill/>
        </p:spPr>
        <p:txBody>
          <a:bodyPr wrap="square" rtlCol="0">
            <a:spAutoFit/>
          </a:bodyPr>
          <a:lstStyle/>
          <a:p>
            <a:pPr algn="just"/>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Results and Discussion</a:t>
            </a:r>
          </a:p>
        </p:txBody>
      </p:sp>
      <p:sp>
        <p:nvSpPr>
          <p:cNvPr id="7" name="矩形 6"/>
          <p:cNvSpPr/>
          <p:nvPr/>
        </p:nvSpPr>
        <p:spPr>
          <a:xfrm>
            <a:off x="621815" y="4192725"/>
            <a:ext cx="7948021" cy="1938992"/>
          </a:xfrm>
          <a:prstGeom prst="rect">
            <a:avLst/>
          </a:prstGeom>
        </p:spPr>
        <p:txBody>
          <a:bodyPr wrap="square">
            <a:spAutoFit/>
          </a:bodyPr>
          <a:lstStyle/>
          <a:p>
            <a:pPr algn="just"/>
            <a:r>
              <a:rPr lang="en-US" altLang="zh-TW" sz="2000" dirty="0">
                <a:latin typeface="Times New Roman" panose="02020603050405020304" pitchFamily="18" charset="0"/>
                <a:cs typeface="Times New Roman" panose="02020603050405020304" pitchFamily="18" charset="0"/>
              </a:rPr>
              <a:t>Note that the annual exceedance probabilities of 50 mSv and 2 Sv (i.e., 1.91×10</a:t>
            </a:r>
            <a:r>
              <a:rPr lang="en-US" altLang="zh-TW" sz="2000" baseline="30000" dirty="0">
                <a:latin typeface="Times New Roman" panose="02020603050405020304" pitchFamily="18" charset="0"/>
                <a:cs typeface="Times New Roman" panose="02020603050405020304" pitchFamily="18" charset="0"/>
              </a:rPr>
              <a:t>-6</a:t>
            </a:r>
            <a:r>
              <a:rPr lang="en-US" altLang="zh-TW" sz="2000" dirty="0">
                <a:latin typeface="Times New Roman" panose="02020603050405020304" pitchFamily="18" charset="0"/>
                <a:cs typeface="Times New Roman" panose="02020603050405020304" pitchFamily="18" charset="0"/>
              </a:rPr>
              <a:t>) are obtained by multiplying the conditional exceedance probabilities from the MACCS code (i.e., 1) by the SA release frequency of 1.91×10</a:t>
            </a:r>
            <a:r>
              <a:rPr lang="en-US" altLang="zh-TW" sz="2000" baseline="30000" dirty="0">
                <a:latin typeface="Times New Roman" panose="02020603050405020304" pitchFamily="18" charset="0"/>
                <a:cs typeface="Times New Roman" panose="02020603050405020304" pitchFamily="18" charset="0"/>
              </a:rPr>
              <a:t>-6</a:t>
            </a:r>
            <a:r>
              <a:rPr lang="en-US" altLang="zh-TW" sz="2000" dirty="0">
                <a:latin typeface="Times New Roman" panose="02020603050405020304" pitchFamily="18" charset="0"/>
                <a:cs typeface="Times New Roman" panose="02020603050405020304" pitchFamily="18" charset="0"/>
              </a:rPr>
              <a:t> /year </a:t>
            </a:r>
            <a:r>
              <a:rPr lang="en-US" altLang="zh-TW" sz="2000" dirty="0" smtClean="0">
                <a:latin typeface="Times New Roman" panose="02020603050405020304" pitchFamily="18" charset="0"/>
                <a:cs typeface="Times New Roman" panose="02020603050405020304" pitchFamily="18" charset="0"/>
              </a:rPr>
              <a:t>from Level 2 PRA [4</a:t>
            </a:r>
            <a:r>
              <a:rPr lang="en-US" altLang="zh-TW" sz="2000" dirty="0">
                <a:latin typeface="Times New Roman" panose="02020603050405020304" pitchFamily="18" charset="0"/>
                <a:cs typeface="Times New Roman" panose="02020603050405020304" pitchFamily="18" charset="0"/>
              </a:rPr>
              <a:t>]; consequently, the risk metric is dominated by the low accident frequency (1.91×10</a:t>
            </a:r>
            <a:r>
              <a:rPr lang="en-US" altLang="zh-TW" sz="2000" baseline="30000" dirty="0">
                <a:latin typeface="Times New Roman" panose="02020603050405020304" pitchFamily="18" charset="0"/>
                <a:cs typeface="Times New Roman" panose="02020603050405020304" pitchFamily="18" charset="0"/>
              </a:rPr>
              <a:t>-6</a:t>
            </a:r>
            <a:r>
              <a:rPr lang="en-US" altLang="zh-TW" sz="2000" dirty="0">
                <a:latin typeface="Times New Roman" panose="02020603050405020304" pitchFamily="18" charset="0"/>
                <a:cs typeface="Times New Roman" panose="02020603050405020304" pitchFamily="18" charset="0"/>
              </a:rPr>
              <a:t> /year) rather than spatial dispersion.</a:t>
            </a:r>
          </a:p>
        </p:txBody>
      </p:sp>
      <p:grpSp>
        <p:nvGrpSpPr>
          <p:cNvPr id="4" name="群組 3"/>
          <p:cNvGrpSpPr/>
          <p:nvPr/>
        </p:nvGrpSpPr>
        <p:grpSpPr>
          <a:xfrm>
            <a:off x="1295488" y="1734658"/>
            <a:ext cx="6480000" cy="2199390"/>
            <a:chOff x="1295488" y="1734658"/>
            <a:chExt cx="6480000" cy="2199390"/>
          </a:xfrm>
        </p:grpSpPr>
        <p:pic>
          <p:nvPicPr>
            <p:cNvPr id="9" name="Picture 2"/>
            <p:cNvPicPr>
              <a:picLocks noChangeAspect="1"/>
            </p:cNvPicPr>
            <p:nvPr/>
          </p:nvPicPr>
          <p:blipFill rotWithShape="1">
            <a:blip r:embed="rId3"/>
            <a:srcRect l="4800" t="22815" r="4873" b="22224"/>
            <a:stretch/>
          </p:blipFill>
          <p:spPr>
            <a:xfrm>
              <a:off x="1295488" y="1734658"/>
              <a:ext cx="6480000" cy="2199390"/>
            </a:xfrm>
            <a:prstGeom prst="rect">
              <a:avLst/>
            </a:prstGeom>
          </p:spPr>
        </p:pic>
        <p:sp>
          <p:nvSpPr>
            <p:cNvPr id="3" name="矩形 2"/>
            <p:cNvSpPr/>
            <p:nvPr/>
          </p:nvSpPr>
          <p:spPr bwMode="auto">
            <a:xfrm>
              <a:off x="6081818" y="2993886"/>
              <a:ext cx="1512000" cy="170120"/>
            </a:xfrm>
            <a:prstGeom prst="rect">
              <a:avLst/>
            </a:prstGeom>
            <a:solidFill>
              <a:schemeClr val="bg1"/>
            </a:solidFill>
            <a:ln w="127000" cap="flat" cmpd="tri"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endParaRPr>
            </a:p>
          </p:txBody>
        </p:sp>
        <p:sp>
          <p:nvSpPr>
            <p:cNvPr id="10" name="矩形 9"/>
            <p:cNvSpPr/>
            <p:nvPr/>
          </p:nvSpPr>
          <p:spPr bwMode="auto">
            <a:xfrm>
              <a:off x="3689498" y="2986721"/>
              <a:ext cx="1733107" cy="415697"/>
            </a:xfrm>
            <a:prstGeom prst="rect">
              <a:avLst/>
            </a:prstGeom>
            <a:solidFill>
              <a:schemeClr val="bg1"/>
            </a:solidFill>
            <a:ln w="127000" cap="flat" cmpd="tri"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endParaRPr>
            </a:p>
          </p:txBody>
        </p:sp>
      </p:grpSp>
    </p:spTree>
    <p:extLst>
      <p:ext uri="{BB962C8B-B14F-4D97-AF65-F5344CB8AC3E}">
        <p14:creationId xmlns:p14="http://schemas.microsoft.com/office/powerpoint/2010/main" val="11297658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chemeClr val="tx1"/>
                </a:solidFill>
                <a:latin typeface="Times New Roman" panose="02020603050405020304" pitchFamily="18" charset="0"/>
                <a:cs typeface="Times New Roman" panose="02020603050405020304" pitchFamily="18" charset="0"/>
              </a:rPr>
              <a:t>Conclusions</a:t>
            </a:r>
            <a:endParaRPr lang="en-US" altLang="zh-TW" dirty="0">
              <a:solidFill>
                <a:schemeClr val="tx1"/>
              </a:solidFill>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611188" y="1713872"/>
            <a:ext cx="7848600" cy="4352925"/>
          </a:xfrm>
        </p:spPr>
        <p:txBody>
          <a:bodyPr/>
          <a:lstStyle/>
          <a:p>
            <a:pPr algn="just">
              <a:buFont typeface="Wingdings" panose="05000000000000000000" pitchFamily="2" charset="2"/>
              <a:buChar char="Ø"/>
            </a:pPr>
            <a:r>
              <a:rPr lang="en-US" altLang="zh-TW" sz="1900" b="0" dirty="0">
                <a:solidFill>
                  <a:schemeClr val="tx1"/>
                </a:solidFill>
                <a:latin typeface="Times New Roman" panose="02020603050405020304" pitchFamily="18" charset="0"/>
                <a:cs typeface="Times New Roman" panose="02020603050405020304" pitchFamily="18" charset="0"/>
              </a:rPr>
              <a:t>For DBA </a:t>
            </a:r>
            <a:r>
              <a:rPr lang="en-US" altLang="zh-TW" sz="1900" b="0" dirty="0" smtClean="0">
                <a:solidFill>
                  <a:schemeClr val="tx1"/>
                </a:solidFill>
                <a:latin typeface="Times New Roman" panose="02020603050405020304" pitchFamily="18" charset="0"/>
                <a:cs typeface="Times New Roman" panose="02020603050405020304" pitchFamily="18" charset="0"/>
              </a:rPr>
              <a:t>scenario</a:t>
            </a:r>
            <a:r>
              <a:rPr lang="en-US" altLang="zh-TW" sz="1900" b="0" dirty="0">
                <a:solidFill>
                  <a:schemeClr val="tx1"/>
                </a:solidFill>
                <a:latin typeface="Times New Roman" panose="02020603050405020304" pitchFamily="18" charset="0"/>
                <a:cs typeface="Times New Roman" panose="02020603050405020304" pitchFamily="18" charset="0"/>
              </a:rPr>
              <a:t>, </a:t>
            </a:r>
            <a:r>
              <a:rPr lang="en-US" altLang="zh-TW" sz="1900" b="0" dirty="0" smtClean="0">
                <a:solidFill>
                  <a:schemeClr val="tx1"/>
                </a:solidFill>
                <a:latin typeface="Times New Roman" panose="02020603050405020304" pitchFamily="18" charset="0"/>
                <a:cs typeface="Times New Roman" panose="02020603050405020304" pitchFamily="18" charset="0"/>
              </a:rPr>
              <a:t>the </a:t>
            </a:r>
            <a:r>
              <a:rPr lang="en-US" altLang="zh-TW" sz="1900" b="0" dirty="0">
                <a:solidFill>
                  <a:schemeClr val="tx1"/>
                </a:solidFill>
                <a:latin typeface="Times New Roman" panose="02020603050405020304" pitchFamily="18" charset="0"/>
                <a:cs typeface="Times New Roman" panose="02020603050405020304" pitchFamily="18" charset="0"/>
              </a:rPr>
              <a:t>results reveal that the individual effective dose at a distance of 0.5 km to the south of the midpoint between the two reactor units </a:t>
            </a:r>
            <a:r>
              <a:rPr lang="en-US" altLang="zh-TW" sz="1900" b="0" dirty="0" smtClean="0">
                <a:solidFill>
                  <a:schemeClr val="tx1"/>
                </a:solidFill>
                <a:latin typeface="Times New Roman" panose="02020603050405020304" pitchFamily="18" charset="0"/>
                <a:cs typeface="Times New Roman" panose="02020603050405020304" pitchFamily="18" charset="0"/>
              </a:rPr>
              <a:t>(i.e., 5.67×10</a:t>
            </a:r>
            <a:r>
              <a:rPr lang="en-US" altLang="zh-TW" sz="1900" b="0" baseline="30000" dirty="0" smtClean="0">
                <a:solidFill>
                  <a:schemeClr val="tx1"/>
                </a:solidFill>
                <a:latin typeface="Times New Roman" panose="02020603050405020304" pitchFamily="18" charset="0"/>
                <a:cs typeface="Times New Roman" panose="02020603050405020304" pitchFamily="18" charset="0"/>
              </a:rPr>
              <a:t>-3</a:t>
            </a:r>
            <a:r>
              <a:rPr lang="en-US" altLang="zh-TW" sz="1900" b="0" dirty="0" smtClean="0">
                <a:solidFill>
                  <a:schemeClr val="tx1"/>
                </a:solidFill>
                <a:latin typeface="Times New Roman" panose="02020603050405020304" pitchFamily="18" charset="0"/>
                <a:cs typeface="Times New Roman" panose="02020603050405020304" pitchFamily="18" charset="0"/>
              </a:rPr>
              <a:t> </a:t>
            </a:r>
            <a:r>
              <a:rPr lang="en-US" altLang="zh-TW" sz="1900" b="0" dirty="0">
                <a:solidFill>
                  <a:schemeClr val="tx1"/>
                </a:solidFill>
                <a:latin typeface="Times New Roman" panose="02020603050405020304" pitchFamily="18" charset="0"/>
                <a:cs typeface="Times New Roman" panose="02020603050405020304" pitchFamily="18" charset="0"/>
              </a:rPr>
              <a:t>mSv) is well below 50 mSv (regulatory criterion in Taiwan).</a:t>
            </a:r>
            <a:endParaRPr lang="en-US" altLang="zh-TW" sz="1900" b="0" dirty="0" smtClean="0">
              <a:solidFill>
                <a:schemeClr val="tx1"/>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altLang="zh-TW" sz="1900" b="0" dirty="0" smtClean="0">
                <a:solidFill>
                  <a:schemeClr val="tx1"/>
                </a:solidFill>
                <a:latin typeface="Times New Roman" panose="02020603050405020304" pitchFamily="18" charset="0"/>
                <a:cs typeface="Times New Roman" panose="02020603050405020304" pitchFamily="18" charset="0"/>
              </a:rPr>
              <a:t>For </a:t>
            </a:r>
            <a:r>
              <a:rPr lang="en-US" altLang="zh-TW" sz="1900" b="0" dirty="0">
                <a:solidFill>
                  <a:schemeClr val="tx1"/>
                </a:solidFill>
                <a:latin typeface="Times New Roman" panose="02020603050405020304" pitchFamily="18" charset="0"/>
                <a:cs typeface="Times New Roman" panose="02020603050405020304" pitchFamily="18" charset="0"/>
              </a:rPr>
              <a:t>SA scenario, </a:t>
            </a:r>
            <a:r>
              <a:rPr lang="en-US" altLang="zh-TW" sz="1900" b="0" dirty="0" smtClean="0">
                <a:solidFill>
                  <a:schemeClr val="tx1"/>
                </a:solidFill>
                <a:latin typeface="Times New Roman" panose="02020603050405020304" pitchFamily="18" charset="0"/>
                <a:cs typeface="Times New Roman" panose="02020603050405020304" pitchFamily="18" charset="0"/>
              </a:rPr>
              <a:t>the </a:t>
            </a:r>
            <a:r>
              <a:rPr lang="en-US" altLang="zh-TW" sz="1900" b="0" dirty="0">
                <a:solidFill>
                  <a:schemeClr val="tx1"/>
                </a:solidFill>
                <a:latin typeface="Times New Roman" panose="02020603050405020304" pitchFamily="18" charset="0"/>
                <a:cs typeface="Times New Roman" panose="02020603050405020304" pitchFamily="18" charset="0"/>
              </a:rPr>
              <a:t>results show that the annual exceedance probabilities for both 50 mSv and 2 Sv at a distance of 0.5 km to the south of the midpoint between the two reactor units </a:t>
            </a:r>
            <a:r>
              <a:rPr lang="en-US" altLang="zh-TW" sz="1900" b="0" dirty="0" smtClean="0">
                <a:solidFill>
                  <a:schemeClr val="tx1"/>
                </a:solidFill>
                <a:latin typeface="Times New Roman" panose="02020603050405020304" pitchFamily="18" charset="0"/>
                <a:cs typeface="Times New Roman" panose="02020603050405020304" pitchFamily="18" charset="0"/>
              </a:rPr>
              <a:t>(i.e., 1.91×10</a:t>
            </a:r>
            <a:r>
              <a:rPr lang="en-US" altLang="zh-TW" sz="1900" b="0" baseline="30000" dirty="0" smtClean="0">
                <a:solidFill>
                  <a:schemeClr val="tx1"/>
                </a:solidFill>
                <a:latin typeface="Times New Roman" panose="02020603050405020304" pitchFamily="18" charset="0"/>
                <a:cs typeface="Times New Roman" panose="02020603050405020304" pitchFamily="18" charset="0"/>
              </a:rPr>
              <a:t>-6</a:t>
            </a:r>
            <a:r>
              <a:rPr lang="en-US" altLang="zh-TW" sz="1900" b="0" dirty="0" smtClean="0">
                <a:solidFill>
                  <a:schemeClr val="tx1"/>
                </a:solidFill>
                <a:latin typeface="Times New Roman" panose="02020603050405020304" pitchFamily="18" charset="0"/>
                <a:cs typeface="Times New Roman" panose="02020603050405020304" pitchFamily="18" charset="0"/>
              </a:rPr>
              <a:t>) are </a:t>
            </a:r>
            <a:r>
              <a:rPr lang="en-US" altLang="zh-TW" sz="1900" b="0" dirty="0">
                <a:solidFill>
                  <a:schemeClr val="tx1"/>
                </a:solidFill>
                <a:latin typeface="Times New Roman" panose="02020603050405020304" pitchFamily="18" charset="0"/>
                <a:cs typeface="Times New Roman" panose="02020603050405020304" pitchFamily="18" charset="0"/>
              </a:rPr>
              <a:t>lower than the corresponding criteria in Taiwan </a:t>
            </a:r>
            <a:r>
              <a:rPr lang="en-US" altLang="zh-TW" sz="1900" b="0" dirty="0" smtClean="0">
                <a:solidFill>
                  <a:schemeClr val="tx1"/>
                </a:solidFill>
                <a:latin typeface="Times New Roman" panose="02020603050405020304" pitchFamily="18" charset="0"/>
                <a:cs typeface="Times New Roman" panose="02020603050405020304" pitchFamily="18" charset="0"/>
              </a:rPr>
              <a:t>(3.0×10</a:t>
            </a:r>
            <a:r>
              <a:rPr lang="en-US" altLang="zh-TW" sz="1900" b="0" baseline="30000" dirty="0" smtClean="0">
                <a:solidFill>
                  <a:schemeClr val="tx1"/>
                </a:solidFill>
                <a:latin typeface="Times New Roman" panose="02020603050405020304" pitchFamily="18" charset="0"/>
                <a:cs typeface="Times New Roman" panose="02020603050405020304" pitchFamily="18" charset="0"/>
              </a:rPr>
              <a:t>-5</a:t>
            </a:r>
            <a:r>
              <a:rPr lang="en-US" altLang="zh-TW" sz="1900" b="0" dirty="0" smtClean="0">
                <a:solidFill>
                  <a:schemeClr val="tx1"/>
                </a:solidFill>
                <a:latin typeface="Times New Roman" panose="02020603050405020304" pitchFamily="18" charset="0"/>
                <a:cs typeface="Times New Roman" panose="02020603050405020304" pitchFamily="18" charset="0"/>
              </a:rPr>
              <a:t> </a:t>
            </a:r>
            <a:r>
              <a:rPr lang="en-US" altLang="zh-TW" sz="1900" b="0" dirty="0">
                <a:solidFill>
                  <a:schemeClr val="tx1"/>
                </a:solidFill>
                <a:latin typeface="Times New Roman" panose="02020603050405020304" pitchFamily="18" charset="0"/>
                <a:cs typeface="Times New Roman" panose="02020603050405020304" pitchFamily="18" charset="0"/>
              </a:rPr>
              <a:t>and 3.0×10</a:t>
            </a:r>
            <a:r>
              <a:rPr lang="en-US" altLang="zh-TW" sz="1900" b="0" baseline="30000" dirty="0">
                <a:solidFill>
                  <a:schemeClr val="tx1"/>
                </a:solidFill>
                <a:latin typeface="Times New Roman" panose="02020603050405020304" pitchFamily="18" charset="0"/>
                <a:cs typeface="Times New Roman" panose="02020603050405020304" pitchFamily="18" charset="0"/>
              </a:rPr>
              <a:t>-6</a:t>
            </a:r>
            <a:r>
              <a:rPr lang="en-US" altLang="zh-TW" sz="1900" b="0" dirty="0" smtClean="0">
                <a:solidFill>
                  <a:schemeClr val="tx1"/>
                </a:solidFill>
                <a:latin typeface="Times New Roman" panose="02020603050405020304" pitchFamily="18" charset="0"/>
                <a:cs typeface="Times New Roman" panose="02020603050405020304" pitchFamily="18" charset="0"/>
              </a:rPr>
              <a:t>, respectively).</a:t>
            </a:r>
          </a:p>
          <a:p>
            <a:pPr algn="just">
              <a:buFont typeface="Wingdings" panose="05000000000000000000" pitchFamily="2" charset="2"/>
              <a:buChar char="Ø"/>
            </a:pPr>
            <a:r>
              <a:rPr lang="en-US" altLang="zh-TW" sz="1900" b="0" dirty="0">
                <a:solidFill>
                  <a:schemeClr val="tx1"/>
                </a:solidFill>
                <a:latin typeface="Times New Roman" panose="02020603050405020304" pitchFamily="18" charset="0"/>
                <a:cs typeface="Times New Roman" panose="02020603050405020304" pitchFamily="18" charset="0"/>
              </a:rPr>
              <a:t>In brief, the EPZ for the Chinshan NPP during the pre-defueled stage of decommissioning is within 0.5 km from the midpoint between the two reactor units. Therefore, the current 8-km EPZ in Taiwan provides sufficient conservatism under the conservative conditions considered in this study</a:t>
            </a:r>
            <a:r>
              <a:rPr lang="en-US" altLang="zh-TW" sz="1900" b="0" dirty="0" smtClean="0">
                <a:solidFill>
                  <a:schemeClr val="tx1"/>
                </a:solidFill>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US" altLang="zh-TW" sz="1900" b="0" dirty="0">
                <a:solidFill>
                  <a:schemeClr val="tx1"/>
                </a:solidFill>
                <a:latin typeface="Times New Roman" panose="02020603050405020304" pitchFamily="18" charset="0"/>
                <a:cs typeface="Times New Roman" panose="02020603050405020304" pitchFamily="18" charset="0"/>
              </a:rPr>
              <a:t>This study provides a technical basis for future EPZ reviews under similar decommissioning conditions</a:t>
            </a:r>
            <a:r>
              <a:rPr lang="en-US" altLang="zh-TW" sz="1900" b="0" dirty="0" smtClean="0">
                <a:solidFill>
                  <a:schemeClr val="tx1"/>
                </a:solidFill>
                <a:latin typeface="Times New Roman" panose="02020603050405020304" pitchFamily="18" charset="0"/>
                <a:cs typeface="Times New Roman" panose="02020603050405020304" pitchFamily="18" charset="0"/>
              </a:rPr>
              <a:t>.</a:t>
            </a:r>
            <a:endParaRPr lang="en-US" altLang="zh-TW" sz="1900" b="0" dirty="0" smtClean="0">
              <a:solidFill>
                <a:schemeClr val="tx1"/>
              </a:solidFill>
              <a:latin typeface="Times New Roman" panose="02020603050405020304" pitchFamily="18" charset="0"/>
              <a:cs typeface="Times New Roman" panose="02020603050405020304" pitchFamily="18" charset="0"/>
            </a:endParaRPr>
          </a:p>
        </p:txBody>
      </p:sp>
      <p:sp>
        <p:nvSpPr>
          <p:cNvPr id="6" name="投影片編號版面配置區 3"/>
          <p:cNvSpPr>
            <a:spLocks noGrp="1"/>
          </p:cNvSpPr>
          <p:nvPr>
            <p:ph type="sldNum" sz="quarter" idx="12"/>
          </p:nvPr>
        </p:nvSpPr>
        <p:spPr>
          <a:xfrm>
            <a:off x="0" y="6390365"/>
            <a:ext cx="9144000" cy="476250"/>
          </a:xfrm>
        </p:spPr>
        <p:txBody>
          <a:bodyPr/>
          <a:lstStyle/>
          <a:p>
            <a:pPr algn="ctr">
              <a:defRPr/>
            </a:pPr>
            <a:r>
              <a:rPr lang="en-US" altLang="zh-TW" dirty="0" smtClean="0">
                <a:latin typeface="Times New Roman" panose="02020603050405020304" pitchFamily="18" charset="0"/>
                <a:cs typeface="Times New Roman" panose="02020603050405020304" pitchFamily="18" charset="0"/>
              </a:rPr>
              <a:t>12</a:t>
            </a:r>
            <a:endParaRPr lang="en-US" altLang="zh-TW"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35297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11188" y="807244"/>
            <a:ext cx="7848600" cy="725488"/>
          </a:xfrm>
        </p:spPr>
        <p:txBody>
          <a:bodyPr/>
          <a:lstStyle/>
          <a:p>
            <a:r>
              <a:rPr lang="en-US" altLang="zh-TW" dirty="0">
                <a:latin typeface="Times New Roman" panose="02020603050405020304" pitchFamily="18" charset="0"/>
                <a:cs typeface="Times New Roman" panose="02020603050405020304" pitchFamily="18" charset="0"/>
              </a:rPr>
              <a:t>Thank you for your attention</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7384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chemeClr val="tx1"/>
                </a:solidFill>
                <a:latin typeface="Times New Roman" panose="02020603050405020304" pitchFamily="18" charset="0"/>
                <a:ea typeface="新細明體" pitchFamily="18" charset="-120"/>
                <a:cs typeface="Times New Roman" panose="02020603050405020304" pitchFamily="18" charset="0"/>
              </a:rPr>
              <a:t>Outline</a:t>
            </a:r>
            <a:endParaRPr lang="zh-TW" altLang="en-US" dirty="0">
              <a:solidFill>
                <a:schemeClr val="tx1"/>
              </a:solidFill>
              <a:latin typeface="Times New Roman" panose="02020603050405020304" pitchFamily="18" charset="0"/>
              <a:ea typeface="新細明體" pitchFamily="18" charset="-120"/>
              <a:cs typeface="Times New Roman" panose="02020603050405020304" pitchFamily="18" charset="0"/>
            </a:endParaRPr>
          </a:p>
        </p:txBody>
      </p:sp>
      <p:sp>
        <p:nvSpPr>
          <p:cNvPr id="7" name="內容版面配置區 2"/>
          <p:cNvSpPr>
            <a:spLocks noGrp="1"/>
          </p:cNvSpPr>
          <p:nvPr>
            <p:ph idx="1"/>
          </p:nvPr>
        </p:nvSpPr>
        <p:spPr>
          <a:xfrm>
            <a:off x="467544" y="1436304"/>
            <a:ext cx="8280920" cy="4968552"/>
          </a:xfrm>
        </p:spPr>
        <p:txBody>
          <a:bodyPr>
            <a:normAutofit fontScale="62500" lnSpcReduction="20000"/>
          </a:bodyPr>
          <a:lstStyle/>
          <a:p>
            <a:pPr algn="just">
              <a:lnSpc>
                <a:spcPct val="120000"/>
              </a:lnSpc>
            </a:pPr>
            <a:r>
              <a:rPr lang="en-US" altLang="zh-TW" sz="4700" dirty="0" smtClean="0">
                <a:solidFill>
                  <a:schemeClr val="tx1"/>
                </a:solidFill>
                <a:latin typeface="Times New Roman" panose="02020603050405020304" pitchFamily="18" charset="0"/>
                <a:cs typeface="Times New Roman" panose="02020603050405020304" pitchFamily="18" charset="0"/>
              </a:rPr>
              <a:t>Introduction</a:t>
            </a:r>
          </a:p>
          <a:p>
            <a:pPr algn="just">
              <a:lnSpc>
                <a:spcPct val="120000"/>
              </a:lnSpc>
            </a:pPr>
            <a:r>
              <a:rPr lang="en-US" altLang="zh-TW" sz="4700" dirty="0" smtClean="0">
                <a:solidFill>
                  <a:schemeClr val="tx1"/>
                </a:solidFill>
                <a:latin typeface="Times New Roman" panose="02020603050405020304" pitchFamily="18" charset="0"/>
                <a:cs typeface="Times New Roman" panose="02020603050405020304" pitchFamily="18" charset="0"/>
              </a:rPr>
              <a:t>EPZ Evaluation Criteria in Taiwan</a:t>
            </a:r>
          </a:p>
          <a:p>
            <a:pPr algn="just">
              <a:lnSpc>
                <a:spcPct val="120000"/>
              </a:lnSpc>
            </a:pPr>
            <a:r>
              <a:rPr lang="en-US" altLang="zh-TW" sz="4700" dirty="0" smtClean="0">
                <a:solidFill>
                  <a:schemeClr val="tx1"/>
                </a:solidFill>
                <a:latin typeface="Times New Roman" panose="02020603050405020304" pitchFamily="18" charset="0"/>
                <a:cs typeface="Times New Roman" panose="02020603050405020304" pitchFamily="18" charset="0"/>
              </a:rPr>
              <a:t>Research Method</a:t>
            </a:r>
          </a:p>
          <a:p>
            <a:pPr algn="just">
              <a:lnSpc>
                <a:spcPct val="120000"/>
              </a:lnSpc>
              <a:buNone/>
            </a:pPr>
            <a:r>
              <a:rPr lang="en-US" altLang="zh-TW" sz="3300" b="0" dirty="0" smtClean="0">
                <a:solidFill>
                  <a:schemeClr val="tx1"/>
                </a:solidFill>
                <a:latin typeface="Times New Roman" panose="02020603050405020304" pitchFamily="18" charset="0"/>
                <a:cs typeface="Times New Roman" panose="02020603050405020304" pitchFamily="18" charset="0"/>
              </a:rPr>
              <a:t>      System Description</a:t>
            </a:r>
          </a:p>
          <a:p>
            <a:pPr algn="just">
              <a:lnSpc>
                <a:spcPct val="120000"/>
              </a:lnSpc>
              <a:buNone/>
            </a:pPr>
            <a:r>
              <a:rPr lang="en-US" altLang="zh-TW" sz="3300" b="0" dirty="0" smtClean="0">
                <a:solidFill>
                  <a:schemeClr val="tx1"/>
                </a:solidFill>
                <a:latin typeface="Times New Roman" panose="02020603050405020304" pitchFamily="18" charset="0"/>
                <a:cs typeface="Times New Roman" panose="02020603050405020304" pitchFamily="18" charset="0"/>
              </a:rPr>
              <a:t>      </a:t>
            </a:r>
            <a:r>
              <a:rPr lang="en-US" altLang="zh-TW" sz="3300" b="0" dirty="0">
                <a:solidFill>
                  <a:schemeClr val="tx1"/>
                </a:solidFill>
                <a:latin typeface="Times New Roman" panose="02020603050405020304" pitchFamily="18" charset="0"/>
                <a:cs typeface="Times New Roman" panose="02020603050405020304" pitchFamily="18" charset="0"/>
              </a:rPr>
              <a:t>Overall Evaluation Framework </a:t>
            </a:r>
            <a:endParaRPr lang="en-US" altLang="zh-TW" sz="3300" b="0" dirty="0" smtClean="0">
              <a:solidFill>
                <a:schemeClr val="tx1"/>
              </a:solidFill>
              <a:latin typeface="Times New Roman" panose="02020603050405020304" pitchFamily="18" charset="0"/>
              <a:cs typeface="Times New Roman" panose="02020603050405020304" pitchFamily="18" charset="0"/>
            </a:endParaRPr>
          </a:p>
          <a:p>
            <a:pPr algn="just">
              <a:lnSpc>
                <a:spcPct val="120000"/>
              </a:lnSpc>
              <a:buNone/>
            </a:pPr>
            <a:r>
              <a:rPr lang="en-US" altLang="zh-TW" sz="3300" b="0" dirty="0">
                <a:solidFill>
                  <a:schemeClr val="tx1"/>
                </a:solidFill>
                <a:latin typeface="Times New Roman" panose="02020603050405020304" pitchFamily="18" charset="0"/>
                <a:cs typeface="Times New Roman" panose="02020603050405020304" pitchFamily="18" charset="0"/>
              </a:rPr>
              <a:t> </a:t>
            </a:r>
            <a:r>
              <a:rPr lang="en-US" altLang="zh-TW" sz="3300" b="0" dirty="0" smtClean="0">
                <a:solidFill>
                  <a:schemeClr val="tx1"/>
                </a:solidFill>
                <a:latin typeface="Times New Roman" panose="02020603050405020304" pitchFamily="18" charset="0"/>
                <a:cs typeface="Times New Roman" panose="02020603050405020304" pitchFamily="18" charset="0"/>
              </a:rPr>
              <a:t>     Upper-bound Conditions</a:t>
            </a:r>
          </a:p>
          <a:p>
            <a:pPr algn="just">
              <a:lnSpc>
                <a:spcPct val="120000"/>
              </a:lnSpc>
            </a:pPr>
            <a:r>
              <a:rPr lang="en-US" altLang="zh-TW" sz="4700" dirty="0" smtClean="0">
                <a:solidFill>
                  <a:schemeClr val="tx1"/>
                </a:solidFill>
                <a:latin typeface="Times New Roman" panose="02020603050405020304" pitchFamily="18" charset="0"/>
                <a:cs typeface="Times New Roman" panose="02020603050405020304" pitchFamily="18" charset="0"/>
              </a:rPr>
              <a:t>Results and Discussion</a:t>
            </a:r>
          </a:p>
          <a:p>
            <a:pPr algn="just">
              <a:lnSpc>
                <a:spcPct val="120000"/>
              </a:lnSpc>
              <a:buNone/>
            </a:pPr>
            <a:r>
              <a:rPr lang="en-US" altLang="zh-TW" sz="3300" b="0" dirty="0" smtClean="0">
                <a:solidFill>
                  <a:schemeClr val="tx1"/>
                </a:solidFill>
                <a:latin typeface="Times New Roman" panose="02020603050405020304" pitchFamily="18" charset="0"/>
                <a:cs typeface="Times New Roman" panose="02020603050405020304" pitchFamily="18" charset="0"/>
              </a:rPr>
              <a:t>      Results </a:t>
            </a:r>
            <a:r>
              <a:rPr lang="en-US" altLang="zh-TW" sz="3300" b="0" dirty="0">
                <a:solidFill>
                  <a:schemeClr val="tx1"/>
                </a:solidFill>
                <a:latin typeface="Times New Roman" panose="02020603050405020304" pitchFamily="18" charset="0"/>
                <a:cs typeface="Times New Roman" panose="02020603050405020304" pitchFamily="18" charset="0"/>
              </a:rPr>
              <a:t>for DBA Scenario</a:t>
            </a:r>
            <a:endParaRPr lang="en-US" altLang="zh-TW" sz="3300" b="0" dirty="0" smtClean="0">
              <a:solidFill>
                <a:schemeClr val="tx1"/>
              </a:solidFill>
              <a:latin typeface="Times New Roman" panose="02020603050405020304" pitchFamily="18" charset="0"/>
              <a:cs typeface="Times New Roman" panose="02020603050405020304" pitchFamily="18" charset="0"/>
            </a:endParaRPr>
          </a:p>
          <a:p>
            <a:pPr algn="just">
              <a:lnSpc>
                <a:spcPct val="120000"/>
              </a:lnSpc>
              <a:buNone/>
            </a:pPr>
            <a:r>
              <a:rPr lang="en-US" altLang="zh-TW" sz="3300" b="0" dirty="0">
                <a:solidFill>
                  <a:schemeClr val="tx1"/>
                </a:solidFill>
                <a:latin typeface="Times New Roman" panose="02020603050405020304" pitchFamily="18" charset="0"/>
                <a:cs typeface="Times New Roman" panose="02020603050405020304" pitchFamily="18" charset="0"/>
              </a:rPr>
              <a:t> </a:t>
            </a:r>
            <a:r>
              <a:rPr lang="en-US" altLang="zh-TW" sz="3300" b="0" dirty="0" smtClean="0">
                <a:solidFill>
                  <a:schemeClr val="tx1"/>
                </a:solidFill>
                <a:latin typeface="Times New Roman" panose="02020603050405020304" pitchFamily="18" charset="0"/>
                <a:cs typeface="Times New Roman" panose="02020603050405020304" pitchFamily="18" charset="0"/>
              </a:rPr>
              <a:t>     Results </a:t>
            </a:r>
            <a:r>
              <a:rPr lang="en-US" altLang="zh-TW" sz="3300" b="0" dirty="0">
                <a:solidFill>
                  <a:schemeClr val="tx1"/>
                </a:solidFill>
                <a:latin typeface="Times New Roman" panose="02020603050405020304" pitchFamily="18" charset="0"/>
                <a:cs typeface="Times New Roman" panose="02020603050405020304" pitchFamily="18" charset="0"/>
              </a:rPr>
              <a:t>for </a:t>
            </a:r>
            <a:r>
              <a:rPr lang="en-US" altLang="zh-TW" sz="3300" b="0" dirty="0" smtClean="0">
                <a:solidFill>
                  <a:schemeClr val="tx1"/>
                </a:solidFill>
                <a:latin typeface="Times New Roman" panose="02020603050405020304" pitchFamily="18" charset="0"/>
                <a:cs typeface="Times New Roman" panose="02020603050405020304" pitchFamily="18" charset="0"/>
              </a:rPr>
              <a:t>SA Scenario</a:t>
            </a:r>
          </a:p>
          <a:p>
            <a:pPr algn="just">
              <a:lnSpc>
                <a:spcPct val="120000"/>
              </a:lnSpc>
            </a:pPr>
            <a:r>
              <a:rPr lang="en-US" altLang="zh-TW" sz="4700" dirty="0" smtClean="0">
                <a:solidFill>
                  <a:schemeClr val="tx1"/>
                </a:solidFill>
                <a:latin typeface="Times New Roman" panose="02020603050405020304" pitchFamily="18" charset="0"/>
                <a:cs typeface="Times New Roman" panose="02020603050405020304" pitchFamily="18" charset="0"/>
              </a:rPr>
              <a:t>Conclusions</a:t>
            </a:r>
            <a:endParaRPr lang="en-US" altLang="zh-TW" sz="4700" dirty="0">
              <a:solidFill>
                <a:schemeClr val="tx1"/>
              </a:solidFill>
              <a:latin typeface="Times New Roman" panose="02020603050405020304" pitchFamily="18" charset="0"/>
              <a:cs typeface="Times New Roman" panose="02020603050405020304" pitchFamily="18" charset="0"/>
            </a:endParaRPr>
          </a:p>
        </p:txBody>
      </p:sp>
      <p:sp>
        <p:nvSpPr>
          <p:cNvPr id="6" name="投影片編號版面配置區 3"/>
          <p:cNvSpPr>
            <a:spLocks noGrp="1"/>
          </p:cNvSpPr>
          <p:nvPr>
            <p:ph type="sldNum" sz="quarter" idx="12"/>
          </p:nvPr>
        </p:nvSpPr>
        <p:spPr>
          <a:xfrm>
            <a:off x="0" y="6390365"/>
            <a:ext cx="9144000" cy="476250"/>
          </a:xfrm>
        </p:spPr>
        <p:txBody>
          <a:bodyPr/>
          <a:lstStyle/>
          <a:p>
            <a:pPr algn="ctr">
              <a:defRPr/>
            </a:pPr>
            <a:r>
              <a:rPr lang="en-US" altLang="zh-TW" dirty="0" smtClean="0">
                <a:latin typeface="Times New Roman" panose="02020603050405020304" pitchFamily="18" charset="0"/>
                <a:cs typeface="Times New Roman" panose="02020603050405020304" pitchFamily="18" charset="0"/>
              </a:rPr>
              <a:t>1</a:t>
            </a:r>
            <a:endParaRPr lang="en-US" altLang="zh-TW"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3669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chemeClr val="tx1"/>
                </a:solidFill>
                <a:latin typeface="Times New Roman" panose="02020603050405020304" pitchFamily="18" charset="0"/>
                <a:cs typeface="Times New Roman" panose="02020603050405020304" pitchFamily="18" charset="0"/>
              </a:rPr>
              <a:t>Introduction</a:t>
            </a:r>
            <a:endParaRPr lang="zh-TW" altLang="en-US" dirty="0"/>
          </a:p>
        </p:txBody>
      </p:sp>
      <p:sp>
        <p:nvSpPr>
          <p:cNvPr id="8" name="矩形 7"/>
          <p:cNvSpPr/>
          <p:nvPr/>
        </p:nvSpPr>
        <p:spPr>
          <a:xfrm>
            <a:off x="520995" y="4827173"/>
            <a:ext cx="8272131" cy="1631216"/>
          </a:xfrm>
          <a:prstGeom prst="rect">
            <a:avLst/>
          </a:prstGeom>
        </p:spPr>
        <p:txBody>
          <a:bodyPr wrap="square">
            <a:spAutoFit/>
          </a:bodyPr>
          <a:lstStyle/>
          <a:p>
            <a:pPr algn="just"/>
            <a:r>
              <a:rPr lang="en-US" altLang="zh-TW" sz="2000" dirty="0">
                <a:latin typeface="Times New Roman" panose="02020603050405020304" pitchFamily="18" charset="0"/>
                <a:cs typeface="Times New Roman" panose="02020603050405020304" pitchFamily="18" charset="0"/>
              </a:rPr>
              <a:t>The extremely conservative meteorological conditions (i.e., a fixed wind blowing toward the south at 0.1 m/s, stability class G and no rainfall) are considered in this work to establish an upper-bound estimation for EPZ evaluation. This study investigates whether the current officially designated </a:t>
            </a:r>
            <a:r>
              <a:rPr lang="en-US" altLang="zh-TW" sz="2000" dirty="0" smtClean="0">
                <a:latin typeface="Times New Roman" panose="02020603050405020304" pitchFamily="18" charset="0"/>
                <a:cs typeface="Times New Roman" panose="02020603050405020304" pitchFamily="18" charset="0"/>
              </a:rPr>
              <a:t>8 </a:t>
            </a:r>
            <a:r>
              <a:rPr lang="en-US" altLang="zh-TW" sz="2000" dirty="0">
                <a:latin typeface="Times New Roman" panose="02020603050405020304" pitchFamily="18" charset="0"/>
                <a:cs typeface="Times New Roman" panose="02020603050405020304" pitchFamily="18" charset="0"/>
              </a:rPr>
              <a:t>km EPZ remains sufficient to cover such severe accident scenarios.</a:t>
            </a:r>
          </a:p>
        </p:txBody>
      </p:sp>
      <p:sp>
        <p:nvSpPr>
          <p:cNvPr id="9" name="投影片編號版面配置區 3"/>
          <p:cNvSpPr>
            <a:spLocks noGrp="1"/>
          </p:cNvSpPr>
          <p:nvPr>
            <p:ph type="sldNum" sz="quarter" idx="12"/>
          </p:nvPr>
        </p:nvSpPr>
        <p:spPr>
          <a:xfrm>
            <a:off x="0" y="6390365"/>
            <a:ext cx="9144000" cy="476250"/>
          </a:xfrm>
        </p:spPr>
        <p:txBody>
          <a:bodyPr/>
          <a:lstStyle/>
          <a:p>
            <a:pPr algn="ctr">
              <a:defRPr/>
            </a:pPr>
            <a:r>
              <a:rPr lang="en-US" altLang="zh-TW" dirty="0">
                <a:latin typeface="Times New Roman" panose="02020603050405020304" pitchFamily="18" charset="0"/>
                <a:cs typeface="Times New Roman" panose="02020603050405020304" pitchFamily="18" charset="0"/>
              </a:rPr>
              <a:t>2</a:t>
            </a:r>
          </a:p>
        </p:txBody>
      </p:sp>
      <p:grpSp>
        <p:nvGrpSpPr>
          <p:cNvPr id="14" name="群組 13"/>
          <p:cNvGrpSpPr/>
          <p:nvPr/>
        </p:nvGrpSpPr>
        <p:grpSpPr>
          <a:xfrm>
            <a:off x="435934" y="1574430"/>
            <a:ext cx="8442252" cy="3306725"/>
            <a:chOff x="435934" y="1606329"/>
            <a:chExt cx="8442252" cy="3306725"/>
          </a:xfrm>
        </p:grpSpPr>
        <p:grpSp>
          <p:nvGrpSpPr>
            <p:cNvPr id="6" name="群組 5"/>
            <p:cNvGrpSpPr/>
            <p:nvPr/>
          </p:nvGrpSpPr>
          <p:grpSpPr>
            <a:xfrm>
              <a:off x="435934" y="1606329"/>
              <a:ext cx="8442252" cy="3306725"/>
              <a:chOff x="435934" y="1723296"/>
              <a:chExt cx="8442252" cy="3306725"/>
            </a:xfrm>
          </p:grpSpPr>
          <p:pic>
            <p:nvPicPr>
              <p:cNvPr id="5" name="Picture 2"/>
              <p:cNvPicPr>
                <a:picLocks noChangeAspect="1"/>
              </p:cNvPicPr>
              <p:nvPr/>
            </p:nvPicPr>
            <p:blipFill rotWithShape="1">
              <a:blip r:embed="rId3"/>
              <a:srcRect l="3243" t="18176" r="2954" b="15958"/>
              <a:stretch/>
            </p:blipFill>
            <p:spPr>
              <a:xfrm>
                <a:off x="435934" y="1723296"/>
                <a:ext cx="8442252" cy="3306725"/>
              </a:xfrm>
              <a:prstGeom prst="rect">
                <a:avLst/>
              </a:prstGeom>
            </p:spPr>
          </p:pic>
          <p:sp>
            <p:nvSpPr>
              <p:cNvPr id="3" name="矩形 2"/>
              <p:cNvSpPr/>
              <p:nvPr/>
            </p:nvSpPr>
            <p:spPr bwMode="auto">
              <a:xfrm>
                <a:off x="6095022" y="3774672"/>
                <a:ext cx="2613043" cy="829226"/>
              </a:xfrm>
              <a:prstGeom prst="rect">
                <a:avLst/>
              </a:prstGeom>
              <a:solidFill>
                <a:schemeClr val="bg1"/>
              </a:solidFill>
              <a:ln w="127000" cap="flat" cmpd="tri"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endParaRPr>
              </a:p>
            </p:txBody>
          </p:sp>
          <p:sp>
            <p:nvSpPr>
              <p:cNvPr id="4" name="文字方塊 3"/>
              <p:cNvSpPr txBox="1"/>
              <p:nvPr/>
            </p:nvSpPr>
            <p:spPr>
              <a:xfrm>
                <a:off x="2796363" y="3583172"/>
                <a:ext cx="754912" cy="369332"/>
              </a:xfrm>
              <a:prstGeom prst="rect">
                <a:avLst/>
              </a:prstGeom>
              <a:noFill/>
            </p:spPr>
            <p:txBody>
              <a:bodyPr wrap="square" rtlCol="0">
                <a:spAutoFit/>
              </a:bodyPr>
              <a:lstStyle/>
              <a:p>
                <a:r>
                  <a:rPr lang="en-US" altLang="zh-TW" dirty="0" smtClean="0">
                    <a:latin typeface="Times New Roman" panose="02020603050405020304" pitchFamily="18" charset="0"/>
                    <a:cs typeface="Times New Roman" panose="02020603050405020304" pitchFamily="18" charset="0"/>
                  </a:rPr>
                  <a:t>SFP</a:t>
                </a:r>
                <a:endParaRPr lang="zh-TW" altLang="en-US" dirty="0">
                  <a:latin typeface="Times New Roman" panose="02020603050405020304" pitchFamily="18" charset="0"/>
                  <a:cs typeface="Times New Roman" panose="02020603050405020304" pitchFamily="18" charset="0"/>
                </a:endParaRPr>
              </a:p>
            </p:txBody>
          </p:sp>
          <p:sp>
            <p:nvSpPr>
              <p:cNvPr id="10" name="文字方塊 9"/>
              <p:cNvSpPr txBox="1"/>
              <p:nvPr/>
            </p:nvSpPr>
            <p:spPr>
              <a:xfrm>
                <a:off x="7127358" y="3191992"/>
                <a:ext cx="754912" cy="369332"/>
              </a:xfrm>
              <a:prstGeom prst="rect">
                <a:avLst/>
              </a:prstGeom>
              <a:noFill/>
            </p:spPr>
            <p:txBody>
              <a:bodyPr wrap="square" rtlCol="0">
                <a:spAutoFit/>
              </a:bodyPr>
              <a:lstStyle/>
              <a:p>
                <a:r>
                  <a:rPr lang="en-US" altLang="zh-TW" dirty="0" smtClean="0">
                    <a:latin typeface="Times New Roman" panose="02020603050405020304" pitchFamily="18" charset="0"/>
                    <a:cs typeface="Times New Roman" panose="02020603050405020304" pitchFamily="18" charset="0"/>
                  </a:rPr>
                  <a:t>SFP</a:t>
                </a:r>
                <a:endParaRPr lang="zh-TW" altLang="en-US" dirty="0">
                  <a:latin typeface="Times New Roman" panose="02020603050405020304" pitchFamily="18" charset="0"/>
                  <a:cs typeface="Times New Roman" panose="02020603050405020304" pitchFamily="18" charset="0"/>
                </a:endParaRPr>
              </a:p>
            </p:txBody>
          </p:sp>
        </p:grpSp>
        <p:sp>
          <p:nvSpPr>
            <p:cNvPr id="7" name="矩形 6"/>
            <p:cNvSpPr/>
            <p:nvPr/>
          </p:nvSpPr>
          <p:spPr bwMode="auto">
            <a:xfrm>
              <a:off x="1924493" y="4635795"/>
              <a:ext cx="1158949" cy="180754"/>
            </a:xfrm>
            <a:prstGeom prst="rect">
              <a:avLst/>
            </a:prstGeom>
            <a:solidFill>
              <a:schemeClr val="bg1"/>
            </a:solidFill>
            <a:ln w="127000" cap="flat" cmpd="tri"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endParaRPr>
            </a:p>
          </p:txBody>
        </p:sp>
        <p:sp>
          <p:nvSpPr>
            <p:cNvPr id="11" name="矩形 10"/>
            <p:cNvSpPr/>
            <p:nvPr/>
          </p:nvSpPr>
          <p:spPr bwMode="auto">
            <a:xfrm>
              <a:off x="6177516" y="4646428"/>
              <a:ext cx="1224027" cy="180754"/>
            </a:xfrm>
            <a:prstGeom prst="rect">
              <a:avLst/>
            </a:prstGeom>
            <a:solidFill>
              <a:schemeClr val="bg1"/>
            </a:solidFill>
            <a:ln w="127000" cap="flat" cmpd="tri"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endParaRPr>
            </a:p>
          </p:txBody>
        </p:sp>
        <p:sp>
          <p:nvSpPr>
            <p:cNvPr id="12" name="文字方塊 11"/>
            <p:cNvSpPr txBox="1"/>
            <p:nvPr/>
          </p:nvSpPr>
          <p:spPr>
            <a:xfrm>
              <a:off x="1796901" y="4588070"/>
              <a:ext cx="1991832" cy="276999"/>
            </a:xfrm>
            <a:prstGeom prst="rect">
              <a:avLst/>
            </a:prstGeom>
            <a:noFill/>
          </p:spPr>
          <p:txBody>
            <a:bodyPr wrap="square" rtlCol="0">
              <a:spAutoFit/>
            </a:bodyPr>
            <a:lstStyle/>
            <a:p>
              <a:r>
                <a:rPr lang="en-US" altLang="zh-TW" sz="1200" dirty="0" smtClean="0">
                  <a:latin typeface="Times New Roman" panose="02020603050405020304" pitchFamily="18" charset="0"/>
                  <a:cs typeface="Times New Roman" panose="02020603050405020304" pitchFamily="18" charset="0"/>
                </a:rPr>
                <a:t>Standard conditions</a:t>
              </a:r>
              <a:endParaRPr lang="zh-TW" altLang="en-US" sz="1200" dirty="0">
                <a:latin typeface="Times New Roman" panose="02020603050405020304" pitchFamily="18" charset="0"/>
                <a:cs typeface="Times New Roman" panose="02020603050405020304" pitchFamily="18" charset="0"/>
              </a:endParaRPr>
            </a:p>
          </p:txBody>
        </p:sp>
        <p:sp>
          <p:nvSpPr>
            <p:cNvPr id="13" name="文字方塊 12"/>
            <p:cNvSpPr txBox="1"/>
            <p:nvPr/>
          </p:nvSpPr>
          <p:spPr>
            <a:xfrm>
              <a:off x="6018179" y="4572687"/>
              <a:ext cx="1991832" cy="276999"/>
            </a:xfrm>
            <a:prstGeom prst="rect">
              <a:avLst/>
            </a:prstGeom>
            <a:noFill/>
          </p:spPr>
          <p:txBody>
            <a:bodyPr wrap="square" rtlCol="0">
              <a:spAutoFit/>
            </a:bodyPr>
            <a:lstStyle/>
            <a:p>
              <a:r>
                <a:rPr lang="en-US" altLang="zh-TW" sz="1200" dirty="0">
                  <a:latin typeface="Times New Roman" panose="02020603050405020304" pitchFamily="18" charset="0"/>
                  <a:cs typeface="Times New Roman" panose="02020603050405020304" pitchFamily="18" charset="0"/>
                </a:rPr>
                <a:t>Conditions in Taiwan</a:t>
              </a:r>
              <a:endParaRPr lang="zh-TW" altLang="en-US" sz="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088496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dirty="0">
                <a:solidFill>
                  <a:schemeClr val="tx1"/>
                </a:solidFill>
                <a:latin typeface="Times New Roman" panose="02020603050405020304" pitchFamily="18" charset="0"/>
                <a:cs typeface="Times New Roman" panose="02020603050405020304" pitchFamily="18" charset="0"/>
              </a:rPr>
              <a:t>EPZ Evaluation </a:t>
            </a:r>
            <a:r>
              <a:rPr lang="en-US" altLang="zh-TW" sz="4000" dirty="0" smtClean="0">
                <a:solidFill>
                  <a:schemeClr val="tx1"/>
                </a:solidFill>
                <a:latin typeface="Times New Roman" panose="02020603050405020304" pitchFamily="18" charset="0"/>
                <a:cs typeface="Times New Roman" panose="02020603050405020304" pitchFamily="18" charset="0"/>
              </a:rPr>
              <a:t>Criteria in Taiwan</a:t>
            </a:r>
            <a:endParaRPr lang="zh-TW" altLang="en-US" sz="4000" dirty="0"/>
          </a:p>
        </p:txBody>
      </p:sp>
      <p:sp>
        <p:nvSpPr>
          <p:cNvPr id="9" name="投影片編號版面配置區 3"/>
          <p:cNvSpPr>
            <a:spLocks noGrp="1"/>
          </p:cNvSpPr>
          <p:nvPr>
            <p:ph type="sldNum" sz="quarter" idx="12"/>
          </p:nvPr>
        </p:nvSpPr>
        <p:spPr>
          <a:xfrm>
            <a:off x="0" y="6390365"/>
            <a:ext cx="9144000" cy="476250"/>
          </a:xfrm>
        </p:spPr>
        <p:txBody>
          <a:bodyPr/>
          <a:lstStyle/>
          <a:p>
            <a:pPr algn="ctr">
              <a:defRPr/>
            </a:pPr>
            <a:r>
              <a:rPr lang="en-US" altLang="zh-TW" dirty="0" smtClean="0">
                <a:latin typeface="Times New Roman" panose="02020603050405020304" pitchFamily="18" charset="0"/>
                <a:cs typeface="Times New Roman" panose="02020603050405020304" pitchFamily="18" charset="0"/>
              </a:rPr>
              <a:t>3</a:t>
            </a:r>
            <a:endParaRPr lang="en-US" altLang="zh-TW" dirty="0">
              <a:latin typeface="Times New Roman" panose="02020603050405020304" pitchFamily="18" charset="0"/>
              <a:cs typeface="Times New Roman" panose="02020603050405020304" pitchFamily="18" charset="0"/>
            </a:endParaRPr>
          </a:p>
        </p:txBody>
      </p:sp>
      <p:sp>
        <p:nvSpPr>
          <p:cNvPr id="7" name="內容版面配置區 2"/>
          <p:cNvSpPr>
            <a:spLocks noGrp="1"/>
          </p:cNvSpPr>
          <p:nvPr>
            <p:ph idx="1"/>
          </p:nvPr>
        </p:nvSpPr>
        <p:spPr>
          <a:xfrm>
            <a:off x="611188" y="4776057"/>
            <a:ext cx="7772321" cy="1295142"/>
          </a:xfrm>
        </p:spPr>
        <p:txBody>
          <a:bodyPr/>
          <a:lstStyle/>
          <a:p>
            <a:pPr marL="0" indent="0" algn="just">
              <a:buNone/>
            </a:pPr>
            <a:r>
              <a:rPr lang="en-US" altLang="zh-TW" sz="2000" b="0" dirty="0" smtClean="0">
                <a:solidFill>
                  <a:schemeClr val="tx1"/>
                </a:solidFill>
                <a:latin typeface="Times New Roman" panose="02020603050405020304" pitchFamily="18" charset="0"/>
                <a:cs typeface="Times New Roman" panose="02020603050405020304" pitchFamily="18" charset="0"/>
              </a:rPr>
              <a:t>The evacuation intervention level specified in </a:t>
            </a:r>
            <a:r>
              <a:rPr lang="en-US" altLang="zh-TW" sz="2000" b="0" dirty="0">
                <a:solidFill>
                  <a:schemeClr val="tx1"/>
                </a:solidFill>
                <a:latin typeface="Times New Roman" panose="02020603050405020304" pitchFamily="18" charset="0"/>
                <a:cs typeface="Times New Roman" panose="02020603050405020304" pitchFamily="18" charset="0"/>
              </a:rPr>
              <a:t>the Protective Actions Guidelines (PAG) </a:t>
            </a:r>
            <a:r>
              <a:rPr lang="en-US" altLang="zh-TW" sz="2000" b="0" dirty="0" smtClean="0">
                <a:solidFill>
                  <a:schemeClr val="tx1"/>
                </a:solidFill>
                <a:latin typeface="Times New Roman" panose="02020603050405020304" pitchFamily="18" charset="0"/>
                <a:cs typeface="Times New Roman" panose="02020603050405020304" pitchFamily="18" charset="0"/>
              </a:rPr>
              <a:t>is 50–100 mSv </a:t>
            </a:r>
            <a:r>
              <a:rPr lang="en-US" altLang="zh-TW" sz="2000" b="0" dirty="0">
                <a:solidFill>
                  <a:schemeClr val="tx1"/>
                </a:solidFill>
                <a:latin typeface="Times New Roman" panose="02020603050405020304" pitchFamily="18" charset="0"/>
                <a:cs typeface="Times New Roman" panose="02020603050405020304" pitchFamily="18" charset="0"/>
              </a:rPr>
              <a:t>over a </a:t>
            </a:r>
            <a:r>
              <a:rPr lang="en-US" altLang="zh-TW" sz="2000" b="0" dirty="0" smtClean="0">
                <a:solidFill>
                  <a:schemeClr val="tx1"/>
                </a:solidFill>
                <a:latin typeface="Times New Roman" panose="02020603050405020304" pitchFamily="18" charset="0"/>
                <a:cs typeface="Times New Roman" panose="02020603050405020304" pitchFamily="18" charset="0"/>
              </a:rPr>
              <a:t>7-day </a:t>
            </a:r>
            <a:r>
              <a:rPr lang="en-US" altLang="zh-TW" sz="2000" b="0" dirty="0">
                <a:solidFill>
                  <a:schemeClr val="tx1"/>
                </a:solidFill>
                <a:latin typeface="Times New Roman" panose="02020603050405020304" pitchFamily="18" charset="0"/>
                <a:cs typeface="Times New Roman" panose="02020603050405020304" pitchFamily="18" charset="0"/>
              </a:rPr>
              <a:t>period. In this </a:t>
            </a:r>
            <a:r>
              <a:rPr lang="en-US" altLang="zh-TW" sz="2000" b="0" dirty="0" smtClean="0">
                <a:solidFill>
                  <a:schemeClr val="tx1"/>
                </a:solidFill>
                <a:latin typeface="Times New Roman" panose="02020603050405020304" pitchFamily="18" charset="0"/>
                <a:cs typeface="Times New Roman" panose="02020603050405020304" pitchFamily="18" charset="0"/>
              </a:rPr>
              <a:t>study, a conservative value of 50 mSv is adopted as the assessment criterion to determine the EPZ.</a:t>
            </a:r>
            <a:endParaRPr lang="zh-TW" altLang="en-US" sz="2400" b="0" dirty="0">
              <a:solidFill>
                <a:schemeClr val="tx1"/>
              </a:solidFill>
              <a:latin typeface="Times New Roman" panose="02020603050405020304" pitchFamily="18" charset="0"/>
              <a:cs typeface="Times New Roman" panose="02020603050405020304" pitchFamily="18" charset="0"/>
            </a:endParaRPr>
          </a:p>
        </p:txBody>
      </p:sp>
      <p:grpSp>
        <p:nvGrpSpPr>
          <p:cNvPr id="24" name="群組 23"/>
          <p:cNvGrpSpPr/>
          <p:nvPr/>
        </p:nvGrpSpPr>
        <p:grpSpPr>
          <a:xfrm>
            <a:off x="1265976" y="1956388"/>
            <a:ext cx="6539023" cy="2732759"/>
            <a:chOff x="1265976" y="1956388"/>
            <a:chExt cx="6539023" cy="2732759"/>
          </a:xfrm>
        </p:grpSpPr>
        <p:grpSp>
          <p:nvGrpSpPr>
            <p:cNvPr id="8" name="群組 7"/>
            <p:cNvGrpSpPr/>
            <p:nvPr/>
          </p:nvGrpSpPr>
          <p:grpSpPr>
            <a:xfrm>
              <a:off x="1265976" y="1956388"/>
              <a:ext cx="6539023" cy="2583712"/>
              <a:chOff x="1265976" y="1956388"/>
              <a:chExt cx="6539023" cy="2583712"/>
            </a:xfrm>
          </p:grpSpPr>
          <p:pic>
            <p:nvPicPr>
              <p:cNvPr id="6" name="Picture 2"/>
              <p:cNvPicPr>
                <a:picLocks noChangeAspect="1"/>
              </p:cNvPicPr>
              <p:nvPr/>
            </p:nvPicPr>
            <p:blipFill rotWithShape="1">
              <a:blip r:embed="rId2"/>
              <a:srcRect l="12273" t="28208" r="12043" b="18182"/>
              <a:stretch/>
            </p:blipFill>
            <p:spPr>
              <a:xfrm>
                <a:off x="1265976" y="1956388"/>
                <a:ext cx="6539023" cy="2583712"/>
              </a:xfrm>
              <a:prstGeom prst="rect">
                <a:avLst/>
              </a:prstGeom>
            </p:spPr>
          </p:pic>
          <p:sp>
            <p:nvSpPr>
              <p:cNvPr id="4" name="矩形 3"/>
              <p:cNvSpPr/>
              <p:nvPr/>
            </p:nvSpPr>
            <p:spPr bwMode="auto">
              <a:xfrm>
                <a:off x="5273748" y="3540643"/>
                <a:ext cx="1690577" cy="237412"/>
              </a:xfrm>
              <a:prstGeom prst="rect">
                <a:avLst/>
              </a:prstGeom>
              <a:solidFill>
                <a:schemeClr val="bg1"/>
              </a:solidFill>
              <a:ln w="127000" cap="flat" cmpd="tri"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endParaRPr>
              </a:p>
            </p:txBody>
          </p:sp>
          <p:sp>
            <p:nvSpPr>
              <p:cNvPr id="10" name="矩形 9"/>
              <p:cNvSpPr/>
              <p:nvPr/>
            </p:nvSpPr>
            <p:spPr bwMode="auto">
              <a:xfrm>
                <a:off x="5273749" y="4201710"/>
                <a:ext cx="1690576" cy="255181"/>
              </a:xfrm>
              <a:prstGeom prst="rect">
                <a:avLst/>
              </a:prstGeom>
              <a:solidFill>
                <a:schemeClr val="bg1"/>
              </a:solidFill>
              <a:ln w="127000" cap="flat" cmpd="tri"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endParaRPr>
              </a:p>
            </p:txBody>
          </p:sp>
        </p:grpSp>
        <p:sp>
          <p:nvSpPr>
            <p:cNvPr id="14" name="矩形 13"/>
            <p:cNvSpPr/>
            <p:nvPr/>
          </p:nvSpPr>
          <p:spPr bwMode="auto">
            <a:xfrm>
              <a:off x="5273747" y="2775098"/>
              <a:ext cx="1977657" cy="329463"/>
            </a:xfrm>
            <a:prstGeom prst="rect">
              <a:avLst/>
            </a:prstGeom>
            <a:solidFill>
              <a:schemeClr val="bg1"/>
            </a:solidFill>
            <a:ln w="127000" cap="flat" cmpd="tri"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endParaRPr>
            </a:p>
          </p:txBody>
        </p:sp>
        <p:sp>
          <p:nvSpPr>
            <p:cNvPr id="16" name="矩形 15"/>
            <p:cNvSpPr/>
            <p:nvPr/>
          </p:nvSpPr>
          <p:spPr bwMode="auto">
            <a:xfrm>
              <a:off x="1534631" y="2660200"/>
              <a:ext cx="2792820" cy="329463"/>
            </a:xfrm>
            <a:prstGeom prst="rect">
              <a:avLst/>
            </a:prstGeom>
            <a:solidFill>
              <a:schemeClr val="bg1"/>
            </a:solidFill>
            <a:ln w="127000" cap="flat" cmpd="tri"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endParaRPr>
            </a:p>
          </p:txBody>
        </p:sp>
        <p:sp>
          <p:nvSpPr>
            <p:cNvPr id="17" name="矩形 16"/>
            <p:cNvSpPr/>
            <p:nvPr/>
          </p:nvSpPr>
          <p:spPr bwMode="auto">
            <a:xfrm>
              <a:off x="1534631" y="3929726"/>
              <a:ext cx="2792820" cy="329463"/>
            </a:xfrm>
            <a:prstGeom prst="rect">
              <a:avLst/>
            </a:prstGeom>
            <a:solidFill>
              <a:schemeClr val="bg1"/>
            </a:solidFill>
            <a:ln w="127000" cap="flat" cmpd="tri"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endParaRPr>
            </a:p>
          </p:txBody>
        </p:sp>
        <p:sp>
          <p:nvSpPr>
            <p:cNvPr id="19" name="文字方塊 18"/>
            <p:cNvSpPr txBox="1"/>
            <p:nvPr/>
          </p:nvSpPr>
          <p:spPr>
            <a:xfrm>
              <a:off x="4713766" y="2756410"/>
              <a:ext cx="2856615" cy="369332"/>
            </a:xfrm>
            <a:prstGeom prst="rect">
              <a:avLst/>
            </a:prstGeom>
            <a:noFill/>
          </p:spPr>
          <p:txBody>
            <a:bodyPr wrap="square" rtlCol="0">
              <a:spAutoFit/>
            </a:bodyPr>
            <a:lstStyle/>
            <a:p>
              <a:pPr algn="ctr"/>
              <a:r>
                <a:rPr lang="en-US" altLang="zh-TW" b="1" dirty="0" smtClean="0">
                  <a:solidFill>
                    <a:srgbClr val="993300"/>
                  </a:solidFill>
                  <a:latin typeface="Times New Roman" panose="02020603050405020304" pitchFamily="18" charset="0"/>
                  <a:cs typeface="Times New Roman" panose="02020603050405020304" pitchFamily="18" charset="0"/>
                </a:rPr>
                <a:t>Individual effective dose</a:t>
              </a:r>
              <a:endParaRPr lang="zh-TW" altLang="en-US" b="1" dirty="0">
                <a:solidFill>
                  <a:srgbClr val="993300"/>
                </a:solidFill>
                <a:latin typeface="Times New Roman" panose="02020603050405020304" pitchFamily="18" charset="0"/>
                <a:cs typeface="Times New Roman" panose="02020603050405020304" pitchFamily="18" charset="0"/>
              </a:endParaRPr>
            </a:p>
          </p:txBody>
        </p:sp>
        <p:sp>
          <p:nvSpPr>
            <p:cNvPr id="20" name="矩形 19"/>
            <p:cNvSpPr/>
            <p:nvPr/>
          </p:nvSpPr>
          <p:spPr bwMode="auto">
            <a:xfrm>
              <a:off x="5167423" y="3327991"/>
              <a:ext cx="1956391" cy="240600"/>
            </a:xfrm>
            <a:prstGeom prst="rect">
              <a:avLst/>
            </a:prstGeom>
            <a:solidFill>
              <a:schemeClr val="bg1"/>
            </a:solidFill>
            <a:ln w="127000" cap="flat" cmpd="tri"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endParaRPr>
            </a:p>
          </p:txBody>
        </p:sp>
        <p:sp>
          <p:nvSpPr>
            <p:cNvPr id="21" name="矩形 20"/>
            <p:cNvSpPr/>
            <p:nvPr/>
          </p:nvSpPr>
          <p:spPr bwMode="auto">
            <a:xfrm>
              <a:off x="5058255" y="3950483"/>
              <a:ext cx="1956391" cy="240600"/>
            </a:xfrm>
            <a:prstGeom prst="rect">
              <a:avLst/>
            </a:prstGeom>
            <a:solidFill>
              <a:schemeClr val="bg1"/>
            </a:solidFill>
            <a:ln w="127000" cap="flat" cmpd="tri"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endParaRPr>
            </a:p>
          </p:txBody>
        </p:sp>
        <p:sp>
          <p:nvSpPr>
            <p:cNvPr id="22" name="文字方塊 21"/>
            <p:cNvSpPr txBox="1"/>
            <p:nvPr/>
          </p:nvSpPr>
          <p:spPr>
            <a:xfrm>
              <a:off x="4608142" y="3279777"/>
              <a:ext cx="3196856" cy="738664"/>
            </a:xfrm>
            <a:prstGeom prst="rect">
              <a:avLst/>
            </a:prstGeom>
            <a:noFill/>
          </p:spPr>
          <p:txBody>
            <a:bodyPr wrap="square" rtlCol="0">
              <a:spAutoFit/>
            </a:bodyPr>
            <a:lstStyle/>
            <a:p>
              <a:pPr algn="ctr"/>
              <a:r>
                <a:rPr lang="en-US" altLang="zh-TW" sz="1400" b="1" dirty="0" smtClean="0">
                  <a:solidFill>
                    <a:srgbClr val="0000FF"/>
                  </a:solidFill>
                  <a:latin typeface="Times New Roman" panose="02020603050405020304" pitchFamily="18" charset="0"/>
                  <a:cs typeface="Times New Roman" panose="02020603050405020304" pitchFamily="18" charset="0"/>
                </a:rPr>
                <a:t>Individual effective dose &gt; 50 mSv</a:t>
              </a:r>
            </a:p>
            <a:p>
              <a:pPr algn="ctr"/>
              <a:r>
                <a:rPr lang="en-US" altLang="zh-TW" sz="1400" b="1" dirty="0">
                  <a:solidFill>
                    <a:srgbClr val="0000FF"/>
                  </a:solidFill>
                  <a:latin typeface="Times New Roman" panose="02020603050405020304" pitchFamily="18" charset="0"/>
                  <a:cs typeface="Times New Roman" panose="02020603050405020304" pitchFamily="18" charset="0"/>
                </a:rPr>
                <a:t>Annual exceedance probability &lt; 3x10</a:t>
              </a:r>
              <a:r>
                <a:rPr lang="en-US" altLang="zh-TW" sz="1400" b="1" baseline="30000" dirty="0">
                  <a:solidFill>
                    <a:srgbClr val="0000FF"/>
                  </a:solidFill>
                  <a:latin typeface="Times New Roman" panose="02020603050405020304" pitchFamily="18" charset="0"/>
                  <a:cs typeface="Times New Roman" panose="02020603050405020304" pitchFamily="18" charset="0"/>
                </a:rPr>
                <a:t>-5</a:t>
              </a:r>
              <a:endParaRPr lang="zh-TW" altLang="en-US" sz="1400" b="1" dirty="0">
                <a:solidFill>
                  <a:srgbClr val="0000FF"/>
                </a:solidFill>
                <a:latin typeface="Times New Roman" panose="02020603050405020304" pitchFamily="18" charset="0"/>
                <a:cs typeface="Times New Roman" panose="02020603050405020304" pitchFamily="18" charset="0"/>
              </a:endParaRPr>
            </a:p>
            <a:p>
              <a:pPr algn="ctr"/>
              <a:endParaRPr lang="zh-TW" altLang="en-US" sz="1400" b="1" dirty="0">
                <a:latin typeface="Times New Roman" panose="02020603050405020304" pitchFamily="18" charset="0"/>
                <a:cs typeface="Times New Roman" panose="02020603050405020304" pitchFamily="18" charset="0"/>
              </a:endParaRPr>
            </a:p>
          </p:txBody>
        </p:sp>
        <p:sp>
          <p:nvSpPr>
            <p:cNvPr id="23" name="文字方塊 22"/>
            <p:cNvSpPr txBox="1"/>
            <p:nvPr/>
          </p:nvSpPr>
          <p:spPr>
            <a:xfrm>
              <a:off x="4574471" y="3950483"/>
              <a:ext cx="3230527" cy="738664"/>
            </a:xfrm>
            <a:prstGeom prst="rect">
              <a:avLst/>
            </a:prstGeom>
            <a:noFill/>
          </p:spPr>
          <p:txBody>
            <a:bodyPr wrap="square" rtlCol="0">
              <a:spAutoFit/>
            </a:bodyPr>
            <a:lstStyle/>
            <a:p>
              <a:pPr algn="ctr"/>
              <a:r>
                <a:rPr lang="en-US" altLang="zh-TW" sz="1400" b="1" dirty="0" smtClean="0">
                  <a:solidFill>
                    <a:srgbClr val="FF0000"/>
                  </a:solidFill>
                  <a:latin typeface="Times New Roman" panose="02020603050405020304" pitchFamily="18" charset="0"/>
                  <a:cs typeface="Times New Roman" panose="02020603050405020304" pitchFamily="18" charset="0"/>
                </a:rPr>
                <a:t>Individual effective dose &gt; 2 Sv</a:t>
              </a:r>
            </a:p>
            <a:p>
              <a:pPr algn="ctr"/>
              <a:r>
                <a:rPr lang="en-US" altLang="zh-TW" sz="1400" b="1" dirty="0">
                  <a:solidFill>
                    <a:srgbClr val="FF0000"/>
                  </a:solidFill>
                  <a:latin typeface="Times New Roman" panose="02020603050405020304" pitchFamily="18" charset="0"/>
                  <a:cs typeface="Times New Roman" panose="02020603050405020304" pitchFamily="18" charset="0"/>
                </a:rPr>
                <a:t>Annual exceedance probability &lt; </a:t>
              </a:r>
              <a:r>
                <a:rPr lang="en-US" altLang="zh-TW" sz="1400" b="1" dirty="0" smtClean="0">
                  <a:solidFill>
                    <a:srgbClr val="FF0000"/>
                  </a:solidFill>
                  <a:latin typeface="Times New Roman" panose="02020603050405020304" pitchFamily="18" charset="0"/>
                  <a:cs typeface="Times New Roman" panose="02020603050405020304" pitchFamily="18" charset="0"/>
                </a:rPr>
                <a:t>3x10</a:t>
              </a:r>
              <a:r>
                <a:rPr lang="en-US" altLang="zh-TW" sz="1400" b="1" baseline="30000" dirty="0" smtClean="0">
                  <a:solidFill>
                    <a:srgbClr val="FF0000"/>
                  </a:solidFill>
                  <a:latin typeface="Times New Roman" panose="02020603050405020304" pitchFamily="18" charset="0"/>
                  <a:cs typeface="Times New Roman" panose="02020603050405020304" pitchFamily="18" charset="0"/>
                </a:rPr>
                <a:t>-6</a:t>
              </a:r>
              <a:endParaRPr lang="zh-TW" altLang="en-US" sz="1400" b="1" dirty="0">
                <a:solidFill>
                  <a:srgbClr val="FF0000"/>
                </a:solidFill>
                <a:latin typeface="Times New Roman" panose="02020603050405020304" pitchFamily="18" charset="0"/>
                <a:cs typeface="Times New Roman" panose="02020603050405020304" pitchFamily="18" charset="0"/>
              </a:endParaRPr>
            </a:p>
            <a:p>
              <a:pPr algn="ctr"/>
              <a:endParaRPr lang="zh-TW" altLang="en-US" sz="1400" dirty="0">
                <a:latin typeface="Times New Roman" panose="02020603050405020304" pitchFamily="18" charset="0"/>
                <a:cs typeface="Times New Roman" panose="02020603050405020304" pitchFamily="18" charset="0"/>
              </a:endParaRPr>
            </a:p>
          </p:txBody>
        </p:sp>
      </p:grpSp>
      <p:sp>
        <p:nvSpPr>
          <p:cNvPr id="3" name="文字方塊 2"/>
          <p:cNvSpPr txBox="1"/>
          <p:nvPr/>
        </p:nvSpPr>
        <p:spPr>
          <a:xfrm>
            <a:off x="4471689" y="2005023"/>
            <a:ext cx="631936" cy="338554"/>
          </a:xfrm>
          <a:prstGeom prst="rect">
            <a:avLst/>
          </a:prstGeom>
          <a:noFill/>
        </p:spPr>
        <p:txBody>
          <a:bodyPr wrap="square" rtlCol="0">
            <a:spAutoFit/>
          </a:bodyPr>
          <a:lstStyle/>
          <a:p>
            <a:r>
              <a:rPr lang="en-US" altLang="zh-TW" sz="1600" dirty="0" smtClean="0">
                <a:latin typeface="Times New Roman" panose="02020603050405020304" pitchFamily="18" charset="0"/>
                <a:cs typeface="Times New Roman" panose="02020603050405020304" pitchFamily="18" charset="0"/>
              </a:rPr>
              <a:t>(1)</a:t>
            </a:r>
            <a:endParaRPr lang="zh-TW" altLang="en-US" sz="1600" dirty="0">
              <a:latin typeface="Times New Roman" panose="02020603050405020304" pitchFamily="18" charset="0"/>
              <a:cs typeface="Times New Roman" panose="02020603050405020304" pitchFamily="18" charset="0"/>
            </a:endParaRPr>
          </a:p>
        </p:txBody>
      </p:sp>
      <p:sp>
        <p:nvSpPr>
          <p:cNvPr id="25" name="文字方塊 24"/>
          <p:cNvSpPr txBox="1"/>
          <p:nvPr/>
        </p:nvSpPr>
        <p:spPr>
          <a:xfrm>
            <a:off x="4464596" y="3178147"/>
            <a:ext cx="631936" cy="338554"/>
          </a:xfrm>
          <a:prstGeom prst="rect">
            <a:avLst/>
          </a:prstGeom>
          <a:noFill/>
        </p:spPr>
        <p:txBody>
          <a:bodyPr wrap="square" rtlCol="0">
            <a:spAutoFit/>
          </a:bodyPr>
          <a:lstStyle/>
          <a:p>
            <a:r>
              <a:rPr lang="en-US" altLang="zh-TW" sz="1600" dirty="0" smtClean="0">
                <a:latin typeface="Times New Roman" panose="02020603050405020304" pitchFamily="18" charset="0"/>
                <a:cs typeface="Times New Roman" panose="02020603050405020304" pitchFamily="18" charset="0"/>
              </a:rPr>
              <a:t>(2)</a:t>
            </a:r>
            <a:endParaRPr lang="zh-TW" altLang="en-US" sz="1600" dirty="0">
              <a:latin typeface="Times New Roman" panose="02020603050405020304" pitchFamily="18" charset="0"/>
              <a:cs typeface="Times New Roman" panose="02020603050405020304" pitchFamily="18" charset="0"/>
            </a:endParaRPr>
          </a:p>
        </p:txBody>
      </p:sp>
      <p:sp>
        <p:nvSpPr>
          <p:cNvPr id="26" name="文字方塊 25"/>
          <p:cNvSpPr txBox="1"/>
          <p:nvPr/>
        </p:nvSpPr>
        <p:spPr>
          <a:xfrm>
            <a:off x="4468137" y="3819649"/>
            <a:ext cx="631936" cy="338554"/>
          </a:xfrm>
          <a:prstGeom prst="rect">
            <a:avLst/>
          </a:prstGeom>
          <a:noFill/>
        </p:spPr>
        <p:txBody>
          <a:bodyPr wrap="square" rtlCol="0">
            <a:spAutoFit/>
          </a:bodyPr>
          <a:lstStyle/>
          <a:p>
            <a:r>
              <a:rPr lang="en-US" altLang="zh-TW" sz="1600" dirty="0" smtClean="0">
                <a:latin typeface="Times New Roman" panose="02020603050405020304" pitchFamily="18" charset="0"/>
                <a:cs typeface="Times New Roman" panose="02020603050405020304" pitchFamily="18" charset="0"/>
              </a:rPr>
              <a:t>(3)</a:t>
            </a:r>
            <a:endParaRPr lang="zh-TW"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89937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dirty="0">
                <a:solidFill>
                  <a:schemeClr val="tx1"/>
                </a:solidFill>
                <a:latin typeface="Times New Roman" panose="02020603050405020304" pitchFamily="18" charset="0"/>
                <a:cs typeface="Times New Roman" panose="02020603050405020304" pitchFamily="18" charset="0"/>
              </a:rPr>
              <a:t>System </a:t>
            </a:r>
            <a:r>
              <a:rPr lang="en-US" altLang="zh-TW" sz="4000" dirty="0" smtClean="0">
                <a:solidFill>
                  <a:schemeClr val="tx1"/>
                </a:solidFill>
                <a:latin typeface="Times New Roman" panose="02020603050405020304" pitchFamily="18" charset="0"/>
                <a:cs typeface="Times New Roman" panose="02020603050405020304" pitchFamily="18" charset="0"/>
              </a:rPr>
              <a:t>Description</a:t>
            </a:r>
            <a:endParaRPr lang="zh-TW" altLang="en-US" sz="4000" dirty="0"/>
          </a:p>
        </p:txBody>
      </p:sp>
      <p:sp>
        <p:nvSpPr>
          <p:cNvPr id="5" name="文字方塊 4"/>
          <p:cNvSpPr txBox="1"/>
          <p:nvPr/>
        </p:nvSpPr>
        <p:spPr>
          <a:xfrm>
            <a:off x="1875" y="6314500"/>
            <a:ext cx="1997046" cy="369332"/>
          </a:xfrm>
          <a:prstGeom prst="rect">
            <a:avLst/>
          </a:prstGeom>
          <a:noFill/>
        </p:spPr>
        <p:txBody>
          <a:bodyPr wrap="square" rtlCol="0">
            <a:spAutoFit/>
          </a:bodyPr>
          <a:lstStyle/>
          <a:p>
            <a:pPr algn="just"/>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Research Method</a:t>
            </a:r>
          </a:p>
        </p:txBody>
      </p:sp>
      <p:sp>
        <p:nvSpPr>
          <p:cNvPr id="6" name="內容版面配置區 2"/>
          <p:cNvSpPr>
            <a:spLocks noGrp="1"/>
          </p:cNvSpPr>
          <p:nvPr>
            <p:ph idx="1"/>
          </p:nvPr>
        </p:nvSpPr>
        <p:spPr>
          <a:xfrm>
            <a:off x="611188" y="1713872"/>
            <a:ext cx="7772321" cy="4352925"/>
          </a:xfrm>
        </p:spPr>
        <p:txBody>
          <a:bodyPr/>
          <a:lstStyle/>
          <a:p>
            <a:pPr marL="0" indent="0" algn="just">
              <a:buNone/>
            </a:pPr>
            <a:r>
              <a:rPr lang="en-US" altLang="zh-TW" sz="2000" b="0" dirty="0" smtClean="0">
                <a:solidFill>
                  <a:schemeClr val="tx1"/>
                </a:solidFill>
                <a:latin typeface="Times New Roman" panose="02020603050405020304" pitchFamily="18" charset="0"/>
                <a:cs typeface="Times New Roman" panose="02020603050405020304" pitchFamily="18" charset="0"/>
              </a:rPr>
              <a:t>The Chinshan NPP is configured with an open reactor vessel head and a hydraulic connection between the Reactor Pressure Vessel (RPV) and the SFP. </a:t>
            </a:r>
            <a:r>
              <a:rPr lang="en-US" altLang="zh-TW" sz="2000" b="0" dirty="0">
                <a:solidFill>
                  <a:schemeClr val="tx1"/>
                </a:solidFill>
                <a:latin typeface="Times New Roman" panose="02020603050405020304" pitchFamily="18" charset="0"/>
                <a:cs typeface="Times New Roman" panose="02020603050405020304" pitchFamily="18" charset="0"/>
              </a:rPr>
              <a:t>Due to the lower decay heat and large water inventory in the SFP, the fuel melting in the SFP occurs later than that in the reactor core and beyond the Level 3 emergency phase (i.e., 7 days) in this study. Accordingly, the contribution of the SFP to the individual effective dose is not included in the EPZ </a:t>
            </a:r>
            <a:r>
              <a:rPr lang="en-US" altLang="zh-TW" sz="2000" b="0" dirty="0" smtClean="0">
                <a:solidFill>
                  <a:schemeClr val="tx1"/>
                </a:solidFill>
                <a:latin typeface="Times New Roman" panose="02020603050405020304" pitchFamily="18" charset="0"/>
                <a:cs typeface="Times New Roman" panose="02020603050405020304" pitchFamily="18" charset="0"/>
              </a:rPr>
              <a:t>evaluation.</a:t>
            </a:r>
            <a:endParaRPr lang="en-US" altLang="zh-TW" sz="2000" b="0"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en-US" altLang="zh-TW" sz="2000" b="0" dirty="0" smtClean="0">
              <a:solidFill>
                <a:schemeClr val="tx1"/>
              </a:solidFill>
              <a:latin typeface="Times New Roman" panose="02020603050405020304" pitchFamily="18" charset="0"/>
              <a:cs typeface="Times New Roman" panose="02020603050405020304" pitchFamily="18" charset="0"/>
            </a:endParaRPr>
          </a:p>
          <a:p>
            <a:pPr marL="0" indent="0" algn="just">
              <a:buNone/>
            </a:pPr>
            <a:endParaRPr lang="zh-TW" altLang="en-US" sz="2000" b="0" dirty="0">
              <a:solidFill>
                <a:schemeClr val="tx1"/>
              </a:solidFill>
              <a:latin typeface="Times New Roman" panose="02020603050405020304" pitchFamily="18" charset="0"/>
              <a:cs typeface="Times New Roman" panose="02020603050405020304" pitchFamily="18" charset="0"/>
            </a:endParaRPr>
          </a:p>
        </p:txBody>
      </p:sp>
      <p:pic>
        <p:nvPicPr>
          <p:cNvPr id="7" name="圖片 6" descr="C:\Users\i0954\Desktop\圖片1.emf"/>
          <p:cNvPicPr>
            <a:picLocks noChangeAspect="1"/>
          </p:cNvPicPr>
          <p:nvPr/>
        </p:nvPicPr>
        <p:blipFill rotWithShape="1">
          <a:blip r:embed="rId2" cstate="print">
            <a:extLst>
              <a:ext uri="{28A0092B-C50C-407E-A947-70E740481C1C}">
                <a14:useLocalDpi xmlns:a14="http://schemas.microsoft.com/office/drawing/2010/main" val="0"/>
              </a:ext>
            </a:extLst>
          </a:blip>
          <a:srcRect l="-1755" t="14001" r="11220" b="-1963"/>
          <a:stretch/>
        </p:blipFill>
        <p:spPr bwMode="auto">
          <a:xfrm>
            <a:off x="5653432" y="3675495"/>
            <a:ext cx="2806356" cy="2391302"/>
          </a:xfrm>
          <a:prstGeom prst="rect">
            <a:avLst/>
          </a:prstGeom>
          <a:noFill/>
          <a:ln>
            <a:noFill/>
          </a:ln>
          <a:extLst>
            <a:ext uri="{53640926-AAD7-44D8-BBD7-CCE9431645EC}">
              <a14:shadowObscured xmlns:a14="http://schemas.microsoft.com/office/drawing/2010/main"/>
            </a:ext>
          </a:extLst>
        </p:spPr>
      </p:pic>
      <p:sp>
        <p:nvSpPr>
          <p:cNvPr id="8" name="投影片編號版面配置區 3"/>
          <p:cNvSpPr>
            <a:spLocks noGrp="1"/>
          </p:cNvSpPr>
          <p:nvPr>
            <p:ph type="sldNum" sz="quarter" idx="12"/>
          </p:nvPr>
        </p:nvSpPr>
        <p:spPr>
          <a:xfrm>
            <a:off x="0" y="6390365"/>
            <a:ext cx="9144000" cy="476250"/>
          </a:xfrm>
        </p:spPr>
        <p:txBody>
          <a:bodyPr/>
          <a:lstStyle/>
          <a:p>
            <a:pPr algn="ctr">
              <a:defRPr/>
            </a:pPr>
            <a:r>
              <a:rPr lang="en-US" altLang="zh-TW" dirty="0" smtClean="0">
                <a:latin typeface="Times New Roman" panose="02020603050405020304" pitchFamily="18" charset="0"/>
                <a:cs typeface="Times New Roman" panose="02020603050405020304" pitchFamily="18" charset="0"/>
              </a:rPr>
              <a:t>4</a:t>
            </a:r>
            <a:endParaRPr lang="en-US" altLang="zh-TW" dirty="0">
              <a:latin typeface="Times New Roman" panose="02020603050405020304" pitchFamily="18" charset="0"/>
              <a:cs typeface="Times New Roman" panose="02020603050405020304" pitchFamily="18" charset="0"/>
            </a:endParaRPr>
          </a:p>
        </p:txBody>
      </p:sp>
      <p:grpSp>
        <p:nvGrpSpPr>
          <p:cNvPr id="15" name="群組 14"/>
          <p:cNvGrpSpPr/>
          <p:nvPr/>
        </p:nvGrpSpPr>
        <p:grpSpPr>
          <a:xfrm>
            <a:off x="6768000" y="3744000"/>
            <a:ext cx="1152000" cy="1080000"/>
            <a:chOff x="6778633" y="3722737"/>
            <a:chExt cx="1152000" cy="1080000"/>
          </a:xfrm>
        </p:grpSpPr>
        <p:cxnSp>
          <p:nvCxnSpPr>
            <p:cNvPr id="9" name="直線接點 8"/>
            <p:cNvCxnSpPr/>
            <p:nvPr/>
          </p:nvCxnSpPr>
          <p:spPr bwMode="auto">
            <a:xfrm flipH="1">
              <a:off x="6850633" y="3722737"/>
              <a:ext cx="1080000" cy="1080000"/>
            </a:xfrm>
            <a:prstGeom prst="line">
              <a:avLst/>
            </a:prstGeom>
            <a:solidFill>
              <a:schemeClr val="accent1"/>
            </a:solidFill>
            <a:ln w="19050" cap="flat" cmpd="tri"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直線接點 9"/>
            <p:cNvCxnSpPr/>
            <p:nvPr/>
          </p:nvCxnSpPr>
          <p:spPr bwMode="auto">
            <a:xfrm>
              <a:off x="6778633" y="3722737"/>
              <a:ext cx="1080000" cy="1080000"/>
            </a:xfrm>
            <a:prstGeom prst="line">
              <a:avLst/>
            </a:prstGeom>
            <a:solidFill>
              <a:schemeClr val="accent1"/>
            </a:solidFill>
            <a:ln w="19050" cap="flat" cmpd="tri"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36709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plus(i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dirty="0">
                <a:solidFill>
                  <a:schemeClr val="tx1"/>
                </a:solidFill>
                <a:latin typeface="Times New Roman" panose="02020603050405020304" pitchFamily="18" charset="0"/>
                <a:cs typeface="Times New Roman" panose="02020603050405020304" pitchFamily="18" charset="0"/>
              </a:rPr>
              <a:t>Overall Evaluation Framework </a:t>
            </a:r>
          </a:p>
        </p:txBody>
      </p:sp>
      <p:sp>
        <p:nvSpPr>
          <p:cNvPr id="5" name="文字方塊 4"/>
          <p:cNvSpPr txBox="1"/>
          <p:nvPr/>
        </p:nvSpPr>
        <p:spPr>
          <a:xfrm>
            <a:off x="1875" y="6314500"/>
            <a:ext cx="1997046" cy="369332"/>
          </a:xfrm>
          <a:prstGeom prst="rect">
            <a:avLst/>
          </a:prstGeom>
          <a:noFill/>
        </p:spPr>
        <p:txBody>
          <a:bodyPr wrap="square" rtlCol="0">
            <a:spAutoFit/>
          </a:bodyPr>
          <a:lstStyle/>
          <a:p>
            <a:pPr algn="just"/>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Research Method</a:t>
            </a:r>
          </a:p>
        </p:txBody>
      </p:sp>
      <p:sp>
        <p:nvSpPr>
          <p:cNvPr id="8" name="投影片編號版面配置區 3"/>
          <p:cNvSpPr>
            <a:spLocks noGrp="1"/>
          </p:cNvSpPr>
          <p:nvPr>
            <p:ph type="sldNum" sz="quarter" idx="12"/>
          </p:nvPr>
        </p:nvSpPr>
        <p:spPr>
          <a:xfrm>
            <a:off x="0" y="6390365"/>
            <a:ext cx="9144000" cy="476250"/>
          </a:xfrm>
        </p:spPr>
        <p:txBody>
          <a:bodyPr/>
          <a:lstStyle/>
          <a:p>
            <a:pPr algn="ctr">
              <a:defRPr/>
            </a:pPr>
            <a:r>
              <a:rPr lang="en-US" altLang="zh-TW" dirty="0" smtClean="0">
                <a:latin typeface="Times New Roman" panose="02020603050405020304" pitchFamily="18" charset="0"/>
                <a:cs typeface="Times New Roman" panose="02020603050405020304" pitchFamily="18" charset="0"/>
              </a:rPr>
              <a:t>5</a:t>
            </a:r>
            <a:endParaRPr lang="en-US" altLang="zh-TW" dirty="0">
              <a:latin typeface="Times New Roman" panose="02020603050405020304" pitchFamily="18" charset="0"/>
              <a:cs typeface="Times New Roman" panose="02020603050405020304" pitchFamily="18" charset="0"/>
            </a:endParaRPr>
          </a:p>
        </p:txBody>
      </p:sp>
      <p:grpSp>
        <p:nvGrpSpPr>
          <p:cNvPr id="18" name="群組 17"/>
          <p:cNvGrpSpPr/>
          <p:nvPr/>
        </p:nvGrpSpPr>
        <p:grpSpPr>
          <a:xfrm>
            <a:off x="252000" y="1746221"/>
            <a:ext cx="8756949" cy="2556455"/>
            <a:chOff x="252000" y="2441885"/>
            <a:chExt cx="8756949" cy="2556455"/>
          </a:xfrm>
        </p:grpSpPr>
        <p:pic>
          <p:nvPicPr>
            <p:cNvPr id="10" name="Picture 2"/>
            <p:cNvPicPr>
              <a:picLocks noChangeAspect="1"/>
            </p:cNvPicPr>
            <p:nvPr/>
          </p:nvPicPr>
          <p:blipFill rotWithShape="1">
            <a:blip r:embed="rId2"/>
            <a:srcRect l="3547" t="25542" r="3123" b="24952"/>
            <a:stretch/>
          </p:blipFill>
          <p:spPr>
            <a:xfrm>
              <a:off x="252000" y="2441885"/>
              <a:ext cx="8640000" cy="2556455"/>
            </a:xfrm>
            <a:prstGeom prst="rect">
              <a:avLst/>
            </a:prstGeom>
          </p:spPr>
        </p:pic>
        <p:sp>
          <p:nvSpPr>
            <p:cNvPr id="11" name="矩形 10"/>
            <p:cNvSpPr/>
            <p:nvPr/>
          </p:nvSpPr>
          <p:spPr bwMode="auto">
            <a:xfrm>
              <a:off x="435935" y="3508744"/>
              <a:ext cx="2158409" cy="988828"/>
            </a:xfrm>
            <a:prstGeom prst="rect">
              <a:avLst/>
            </a:prstGeom>
            <a:solidFill>
              <a:schemeClr val="bg1"/>
            </a:solidFill>
            <a:ln w="127000" cap="flat" cmpd="tri"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endParaRPr>
            </a:p>
          </p:txBody>
        </p:sp>
        <p:sp>
          <p:nvSpPr>
            <p:cNvPr id="12" name="文字方塊 11"/>
            <p:cNvSpPr txBox="1"/>
            <p:nvPr/>
          </p:nvSpPr>
          <p:spPr>
            <a:xfrm>
              <a:off x="351403" y="3579841"/>
              <a:ext cx="2498651" cy="1323439"/>
            </a:xfrm>
            <a:prstGeom prst="rect">
              <a:avLst/>
            </a:prstGeom>
            <a:noFill/>
          </p:spPr>
          <p:txBody>
            <a:bodyPr wrap="square" rtlCol="0">
              <a:spAutoFit/>
            </a:bodyPr>
            <a:lstStyle/>
            <a:p>
              <a:r>
                <a:rPr lang="en-US" altLang="zh-TW" sz="1600" dirty="0" smtClean="0">
                  <a:latin typeface="Times New Roman" panose="02020603050405020304" pitchFamily="18" charset="0"/>
                  <a:cs typeface="Times New Roman" panose="02020603050405020304" pitchFamily="18" charset="0"/>
                </a:rPr>
                <a:t>Based on Unit 2 parameters (late shut down, shorter cooling time period of ~2800 days) to calculate core inventory. </a:t>
              </a:r>
              <a:endParaRPr lang="zh-TW" altLang="en-US" sz="1600" dirty="0">
                <a:latin typeface="Times New Roman" panose="02020603050405020304" pitchFamily="18" charset="0"/>
                <a:cs typeface="Times New Roman" panose="02020603050405020304" pitchFamily="18" charset="0"/>
              </a:endParaRPr>
            </a:p>
          </p:txBody>
        </p:sp>
        <p:sp>
          <p:nvSpPr>
            <p:cNvPr id="14" name="矩形 13"/>
            <p:cNvSpPr/>
            <p:nvPr/>
          </p:nvSpPr>
          <p:spPr bwMode="auto">
            <a:xfrm>
              <a:off x="3498112" y="3720112"/>
              <a:ext cx="2147776" cy="947581"/>
            </a:xfrm>
            <a:prstGeom prst="rect">
              <a:avLst/>
            </a:prstGeom>
            <a:solidFill>
              <a:schemeClr val="bg1"/>
            </a:solidFill>
            <a:ln w="127000" cap="flat" cmpd="tri"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endParaRPr>
            </a:p>
          </p:txBody>
        </p:sp>
        <p:sp>
          <p:nvSpPr>
            <p:cNvPr id="15" name="文字方塊 14"/>
            <p:cNvSpPr txBox="1"/>
            <p:nvPr/>
          </p:nvSpPr>
          <p:spPr>
            <a:xfrm>
              <a:off x="3381149" y="3599956"/>
              <a:ext cx="2498651" cy="1077218"/>
            </a:xfrm>
            <a:prstGeom prst="rect">
              <a:avLst/>
            </a:prstGeom>
            <a:noFill/>
          </p:spPr>
          <p:txBody>
            <a:bodyPr wrap="square" rtlCol="0">
              <a:spAutoFit/>
            </a:bodyPr>
            <a:lstStyle/>
            <a:p>
              <a:r>
                <a:rPr lang="en-US" altLang="zh-TW" sz="1600" dirty="0">
                  <a:latin typeface="Times New Roman" panose="02020603050405020304" pitchFamily="18" charset="0"/>
                  <a:cs typeface="Times New Roman" panose="02020603050405020304" pitchFamily="18" charset="0"/>
                </a:rPr>
                <a:t>Loss-Of-Coolant Accident (LOCA) </a:t>
              </a:r>
              <a:r>
                <a:rPr lang="en-US" altLang="zh-TW" sz="1600" dirty="0" smtClean="0">
                  <a:latin typeface="Times New Roman" panose="02020603050405020304" pitchFamily="18" charset="0"/>
                  <a:cs typeface="Times New Roman" panose="02020603050405020304" pitchFamily="18" charset="0"/>
                </a:rPr>
                <a:t>as </a:t>
              </a:r>
              <a:r>
                <a:rPr lang="en-US" altLang="zh-TW" sz="1600" dirty="0">
                  <a:latin typeface="Times New Roman" panose="02020603050405020304" pitchFamily="18" charset="0"/>
                  <a:cs typeface="Times New Roman" panose="02020603050405020304" pitchFamily="18" charset="0"/>
                </a:rPr>
                <a:t>maximum release </a:t>
              </a:r>
              <a:r>
                <a:rPr lang="en-US" altLang="zh-TW" sz="1600" dirty="0" smtClean="0">
                  <a:latin typeface="Times New Roman" panose="02020603050405020304" pitchFamily="18" charset="0"/>
                  <a:cs typeface="Times New Roman" panose="02020603050405020304" pitchFamily="18" charset="0"/>
                </a:rPr>
                <a:t>representative for DBA and SA</a:t>
              </a:r>
              <a:endParaRPr lang="zh-TW" altLang="en-US" sz="1600" dirty="0">
                <a:latin typeface="Times New Roman" panose="02020603050405020304" pitchFamily="18" charset="0"/>
                <a:cs typeface="Times New Roman" panose="02020603050405020304" pitchFamily="18" charset="0"/>
              </a:endParaRPr>
            </a:p>
          </p:txBody>
        </p:sp>
        <p:sp>
          <p:nvSpPr>
            <p:cNvPr id="16" name="矩形 15"/>
            <p:cNvSpPr/>
            <p:nvPr/>
          </p:nvSpPr>
          <p:spPr bwMode="auto">
            <a:xfrm>
              <a:off x="6453954" y="3508744"/>
              <a:ext cx="2169051" cy="1045320"/>
            </a:xfrm>
            <a:prstGeom prst="rect">
              <a:avLst/>
            </a:prstGeom>
            <a:solidFill>
              <a:schemeClr val="bg1"/>
            </a:solidFill>
            <a:ln w="127000" cap="flat" cmpd="tri" algn="ctr">
              <a:solidFill>
                <a:schemeClr val="bg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endParaRPr>
            </a:p>
          </p:txBody>
        </p:sp>
        <p:sp>
          <p:nvSpPr>
            <p:cNvPr id="17" name="文字方塊 16"/>
            <p:cNvSpPr txBox="1"/>
            <p:nvPr/>
          </p:nvSpPr>
          <p:spPr>
            <a:xfrm>
              <a:off x="6393349" y="3344251"/>
              <a:ext cx="2615600" cy="1569660"/>
            </a:xfrm>
            <a:prstGeom prst="rect">
              <a:avLst/>
            </a:prstGeom>
            <a:noFill/>
          </p:spPr>
          <p:txBody>
            <a:bodyPr wrap="square" rtlCol="0">
              <a:spAutoFit/>
            </a:bodyPr>
            <a:lstStyle/>
            <a:p>
              <a:r>
                <a:rPr lang="en-US" altLang="zh-TW" sz="1600" dirty="0" smtClean="0">
                  <a:latin typeface="Times New Roman" panose="02020603050405020304" pitchFamily="18" charset="0"/>
                  <a:cs typeface="Times New Roman" panose="02020603050405020304" pitchFamily="18" charset="0"/>
                </a:rPr>
                <a:t>Evaluates a 7-days emergency phase after accident for individual effective dose</a:t>
              </a:r>
              <a:r>
                <a:rPr lang="zh-TW" altLang="en-US" sz="1600" dirty="0" smtClean="0">
                  <a:latin typeface="Times New Roman" panose="02020603050405020304" pitchFamily="18" charset="0"/>
                  <a:cs typeface="Times New Roman" panose="02020603050405020304" pitchFamily="18" charset="0"/>
                </a:rPr>
                <a:t> </a:t>
              </a:r>
              <a:r>
                <a:rPr lang="en-US" altLang="zh-TW" sz="1600" dirty="0" smtClean="0">
                  <a:latin typeface="Times New Roman" panose="02020603050405020304" pitchFamily="18" charset="0"/>
                  <a:cs typeface="Times New Roman" panose="02020603050405020304" pitchFamily="18" charset="0"/>
                </a:rPr>
                <a:t>(DBA) and annual exceedance probabilities (SA)</a:t>
              </a:r>
              <a:endParaRPr lang="zh-TW" altLang="en-US" sz="1600" dirty="0">
                <a:latin typeface="Times New Roman" panose="02020603050405020304" pitchFamily="18" charset="0"/>
                <a:cs typeface="Times New Roman" panose="02020603050405020304" pitchFamily="18" charset="0"/>
              </a:endParaRPr>
            </a:p>
          </p:txBody>
        </p:sp>
      </p:grpSp>
      <p:sp>
        <p:nvSpPr>
          <p:cNvPr id="20" name="矩形 19"/>
          <p:cNvSpPr/>
          <p:nvPr/>
        </p:nvSpPr>
        <p:spPr>
          <a:xfrm>
            <a:off x="351403" y="4440742"/>
            <a:ext cx="8420457" cy="1938992"/>
          </a:xfrm>
          <a:prstGeom prst="rect">
            <a:avLst/>
          </a:prstGeom>
        </p:spPr>
        <p:txBody>
          <a:bodyPr wrap="square">
            <a:spAutoFit/>
          </a:bodyPr>
          <a:lstStyle/>
          <a:p>
            <a:pPr algn="just"/>
            <a:r>
              <a:rPr lang="en-US" altLang="zh-TW" sz="2000" dirty="0">
                <a:latin typeface="Times New Roman" panose="02020603050405020304" pitchFamily="18" charset="0"/>
                <a:cs typeface="Times New Roman" panose="02020603050405020304" pitchFamily="18" charset="0"/>
              </a:rPr>
              <a:t>This </a:t>
            </a:r>
            <a:r>
              <a:rPr lang="en-US" altLang="zh-TW" sz="2000" dirty="0" smtClean="0">
                <a:latin typeface="Times New Roman" panose="02020603050405020304" pitchFamily="18" charset="0"/>
                <a:cs typeface="Times New Roman" panose="02020603050405020304" pitchFamily="18" charset="0"/>
              </a:rPr>
              <a:t>methodology</a:t>
            </a:r>
            <a:r>
              <a:rPr lang="zh-TW" altLang="en-US" sz="2000" dirty="0" smtClean="0">
                <a:latin typeface="Times New Roman" panose="02020603050405020304" pitchFamily="18" charset="0"/>
                <a:cs typeface="Times New Roman" panose="02020603050405020304" pitchFamily="18" charset="0"/>
              </a:rPr>
              <a:t> </a:t>
            </a:r>
            <a:r>
              <a:rPr lang="en-US" altLang="zh-TW" sz="2000" dirty="0" smtClean="0">
                <a:latin typeface="Times New Roman" panose="02020603050405020304" pitchFamily="18" charset="0"/>
                <a:cs typeface="Times New Roman" panose="02020603050405020304" pitchFamily="18" charset="0"/>
              </a:rPr>
              <a:t>including core inventory, source term </a:t>
            </a:r>
            <a:r>
              <a:rPr lang="en-US" altLang="zh-TW" sz="2000" dirty="0">
                <a:latin typeface="Times New Roman" panose="02020603050405020304" pitchFamily="18" charset="0"/>
                <a:cs typeface="Times New Roman" panose="02020603050405020304" pitchFamily="18" charset="0"/>
              </a:rPr>
              <a:t>and  dose </a:t>
            </a:r>
            <a:r>
              <a:rPr lang="en-US" altLang="zh-TW" sz="2000" dirty="0" smtClean="0">
                <a:latin typeface="Times New Roman" panose="02020603050405020304" pitchFamily="18" charset="0"/>
                <a:cs typeface="Times New Roman" panose="02020603050405020304" pitchFamily="18" charset="0"/>
              </a:rPr>
              <a:t>evaluation </a:t>
            </a:r>
            <a:r>
              <a:rPr lang="en-US" altLang="zh-TW" sz="2000" dirty="0">
                <a:latin typeface="Times New Roman" panose="02020603050405020304" pitchFamily="18" charset="0"/>
                <a:cs typeface="Times New Roman" panose="02020603050405020304" pitchFamily="18" charset="0"/>
              </a:rPr>
              <a:t>is based on the EPZ review and revision report [4] approved by the </a:t>
            </a:r>
            <a:r>
              <a:rPr lang="en-GB" altLang="zh-TW" sz="2000" dirty="0" smtClean="0">
                <a:latin typeface="Times New Roman" panose="02020603050405020304" pitchFamily="18" charset="0"/>
                <a:cs typeface="Times New Roman" panose="02020603050405020304" pitchFamily="18" charset="0"/>
              </a:rPr>
              <a:t>Nuclear </a:t>
            </a:r>
            <a:r>
              <a:rPr lang="en-GB" altLang="zh-TW" sz="2000" dirty="0">
                <a:latin typeface="Times New Roman" panose="02020603050405020304" pitchFamily="18" charset="0"/>
                <a:cs typeface="Times New Roman" panose="02020603050405020304" pitchFamily="18" charset="0"/>
              </a:rPr>
              <a:t>Safety </a:t>
            </a:r>
            <a:r>
              <a:rPr lang="en-GB" altLang="zh-TW" sz="2000" dirty="0" smtClean="0">
                <a:latin typeface="Times New Roman" panose="02020603050405020304" pitchFamily="18" charset="0"/>
                <a:cs typeface="Times New Roman" panose="02020603050405020304" pitchFamily="18" charset="0"/>
              </a:rPr>
              <a:t>Commission (</a:t>
            </a:r>
            <a:r>
              <a:rPr lang="en-US" altLang="zh-TW" sz="2000" dirty="0" smtClean="0">
                <a:latin typeface="Times New Roman" panose="02020603050405020304" pitchFamily="18" charset="0"/>
                <a:cs typeface="Times New Roman" panose="02020603050405020304" pitchFamily="18" charset="0"/>
              </a:rPr>
              <a:t>NSC)</a:t>
            </a:r>
            <a:r>
              <a:rPr lang="zh-TW" altLang="en-US" sz="2000" dirty="0" smtClean="0">
                <a:latin typeface="Times New Roman" panose="02020603050405020304" pitchFamily="18" charset="0"/>
                <a:cs typeface="Times New Roman" panose="02020603050405020304" pitchFamily="18" charset="0"/>
              </a:rPr>
              <a:t> </a:t>
            </a:r>
            <a:r>
              <a:rPr lang="en-US" altLang="zh-TW" sz="2000" dirty="0" smtClean="0">
                <a:latin typeface="Times New Roman" panose="02020603050405020304" pitchFamily="18" charset="0"/>
                <a:cs typeface="Times New Roman" panose="02020603050405020304" pitchFamily="18" charset="0"/>
              </a:rPr>
              <a:t>in Taiwan.</a:t>
            </a:r>
          </a:p>
          <a:p>
            <a:pPr algn="just"/>
            <a:r>
              <a:rPr lang="en-US" altLang="zh-TW" sz="2000" dirty="0">
                <a:latin typeface="Times New Roman" panose="02020603050405020304" pitchFamily="18" charset="0"/>
                <a:cs typeface="Times New Roman" panose="02020603050405020304" pitchFamily="18" charset="0"/>
              </a:rPr>
              <a:t>[4] Taiwan Power Company. “The Review and Revision of the Emergency Planning Zones for Chinshan, Kuosheng, and Maanshan Nuclear Power Plants,” 2025.</a:t>
            </a:r>
          </a:p>
        </p:txBody>
      </p:sp>
    </p:spTree>
    <p:extLst>
      <p:ext uri="{BB962C8B-B14F-4D97-AF65-F5344CB8AC3E}">
        <p14:creationId xmlns:p14="http://schemas.microsoft.com/office/powerpoint/2010/main" val="3994553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dirty="0">
                <a:solidFill>
                  <a:schemeClr val="tx1"/>
                </a:solidFill>
                <a:latin typeface="Times New Roman" panose="02020603050405020304" pitchFamily="18" charset="0"/>
                <a:cs typeface="Times New Roman" panose="02020603050405020304" pitchFamily="18" charset="0"/>
              </a:rPr>
              <a:t>Upper-bound Conditions</a:t>
            </a:r>
          </a:p>
        </p:txBody>
      </p:sp>
      <p:sp>
        <p:nvSpPr>
          <p:cNvPr id="5" name="文字方塊 4"/>
          <p:cNvSpPr txBox="1"/>
          <p:nvPr/>
        </p:nvSpPr>
        <p:spPr>
          <a:xfrm>
            <a:off x="1875" y="6314500"/>
            <a:ext cx="1997046" cy="369332"/>
          </a:xfrm>
          <a:prstGeom prst="rect">
            <a:avLst/>
          </a:prstGeom>
          <a:noFill/>
        </p:spPr>
        <p:txBody>
          <a:bodyPr wrap="square" rtlCol="0">
            <a:spAutoFit/>
          </a:bodyPr>
          <a:lstStyle/>
          <a:p>
            <a:pPr algn="just"/>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Research Method</a:t>
            </a:r>
          </a:p>
        </p:txBody>
      </p:sp>
      <p:sp>
        <p:nvSpPr>
          <p:cNvPr id="8" name="投影片編號版面配置區 3"/>
          <p:cNvSpPr>
            <a:spLocks noGrp="1"/>
          </p:cNvSpPr>
          <p:nvPr>
            <p:ph type="sldNum" sz="quarter" idx="12"/>
          </p:nvPr>
        </p:nvSpPr>
        <p:spPr>
          <a:xfrm>
            <a:off x="0" y="6390365"/>
            <a:ext cx="9144000" cy="476250"/>
          </a:xfrm>
        </p:spPr>
        <p:txBody>
          <a:bodyPr/>
          <a:lstStyle/>
          <a:p>
            <a:pPr algn="ctr">
              <a:defRPr/>
            </a:pPr>
            <a:r>
              <a:rPr lang="en-US" altLang="zh-TW" dirty="0" smtClean="0">
                <a:latin typeface="Times New Roman" panose="02020603050405020304" pitchFamily="18" charset="0"/>
                <a:cs typeface="Times New Roman" panose="02020603050405020304" pitchFamily="18" charset="0"/>
              </a:rPr>
              <a:t>6</a:t>
            </a:r>
            <a:endParaRPr lang="en-US" altLang="zh-TW" dirty="0">
              <a:latin typeface="Times New Roman" panose="02020603050405020304" pitchFamily="18" charset="0"/>
              <a:cs typeface="Times New Roman" panose="02020603050405020304" pitchFamily="18" charset="0"/>
            </a:endParaRPr>
          </a:p>
        </p:txBody>
      </p:sp>
      <p:grpSp>
        <p:nvGrpSpPr>
          <p:cNvPr id="9" name="群組 8"/>
          <p:cNvGrpSpPr/>
          <p:nvPr/>
        </p:nvGrpSpPr>
        <p:grpSpPr>
          <a:xfrm>
            <a:off x="536944" y="2358316"/>
            <a:ext cx="8070112" cy="3211033"/>
            <a:chOff x="536944" y="2358316"/>
            <a:chExt cx="8070112" cy="3211033"/>
          </a:xfrm>
        </p:grpSpPr>
        <p:grpSp>
          <p:nvGrpSpPr>
            <p:cNvPr id="7" name="群組 6"/>
            <p:cNvGrpSpPr/>
            <p:nvPr/>
          </p:nvGrpSpPr>
          <p:grpSpPr>
            <a:xfrm>
              <a:off x="536944" y="2358316"/>
              <a:ext cx="8070112" cy="3211033"/>
              <a:chOff x="536944" y="2358316"/>
              <a:chExt cx="8070112" cy="3211033"/>
            </a:xfrm>
          </p:grpSpPr>
          <p:pic>
            <p:nvPicPr>
              <p:cNvPr id="19" name="Picture 2"/>
              <p:cNvPicPr>
                <a:picLocks noChangeAspect="1"/>
              </p:cNvPicPr>
              <p:nvPr/>
            </p:nvPicPr>
            <p:blipFill rotWithShape="1">
              <a:blip r:embed="rId3"/>
              <a:srcRect l="3413" t="27141" r="3183" b="6232"/>
              <a:stretch/>
            </p:blipFill>
            <p:spPr>
              <a:xfrm>
                <a:off x="536944" y="2358316"/>
                <a:ext cx="8070112" cy="3211033"/>
              </a:xfrm>
              <a:prstGeom prst="rect">
                <a:avLst/>
              </a:prstGeom>
            </p:spPr>
          </p:pic>
          <p:sp>
            <p:nvSpPr>
              <p:cNvPr id="4" name="矩形 3"/>
              <p:cNvSpPr/>
              <p:nvPr/>
            </p:nvSpPr>
            <p:spPr bwMode="auto">
              <a:xfrm>
                <a:off x="1777429" y="4767209"/>
                <a:ext cx="2465798" cy="616449"/>
              </a:xfrm>
              <a:prstGeom prst="rect">
                <a:avLst/>
              </a:prstGeom>
              <a:solidFill>
                <a:schemeClr val="bg1"/>
              </a:solidFill>
              <a:ln w="127000" cap="flat" cmpd="tri"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endParaRPr>
              </a:p>
            </p:txBody>
          </p:sp>
          <p:sp>
            <p:nvSpPr>
              <p:cNvPr id="6" name="文字方塊 5"/>
              <p:cNvSpPr txBox="1"/>
              <p:nvPr/>
            </p:nvSpPr>
            <p:spPr>
              <a:xfrm>
                <a:off x="1695236" y="4721042"/>
                <a:ext cx="2876764" cy="523220"/>
              </a:xfrm>
              <a:prstGeom prst="rect">
                <a:avLst/>
              </a:prstGeom>
              <a:noFill/>
            </p:spPr>
            <p:txBody>
              <a:bodyPr wrap="square" rtlCol="0">
                <a:spAutoFit/>
              </a:bodyPr>
              <a:lstStyle/>
              <a:p>
                <a:r>
                  <a:rPr lang="en-US" altLang="zh-TW" sz="1400" b="1" dirty="0">
                    <a:latin typeface="Bahnschrift Light SemiCondensed" panose="020B0502040204020203" pitchFamily="34" charset="0"/>
                  </a:rPr>
                  <a:t>R</a:t>
                </a:r>
                <a:r>
                  <a:rPr lang="en-US" altLang="zh-TW" sz="1400" b="1" dirty="0" smtClean="0">
                    <a:latin typeface="Bahnschrift Light SemiCondensed" panose="020B0502040204020203" pitchFamily="34" charset="0"/>
                  </a:rPr>
                  <a:t>adionuclides </a:t>
                </a:r>
                <a:r>
                  <a:rPr lang="en-US" altLang="zh-TW" sz="1400" b="1" dirty="0">
                    <a:latin typeface="Bahnschrift Light SemiCondensed" panose="020B0502040204020203" pitchFamily="34" charset="0"/>
                  </a:rPr>
                  <a:t>are assumed to be directly released into the environment.</a:t>
                </a:r>
                <a:endParaRPr lang="zh-TW" altLang="en-US" sz="1400" b="1" dirty="0">
                  <a:latin typeface="Bahnschrift Light SemiCondensed" panose="020B0502040204020203" pitchFamily="34" charset="0"/>
                </a:endParaRPr>
              </a:p>
            </p:txBody>
          </p:sp>
        </p:grpSp>
        <p:sp>
          <p:nvSpPr>
            <p:cNvPr id="3" name="文字方塊 2"/>
            <p:cNvSpPr txBox="1"/>
            <p:nvPr/>
          </p:nvSpPr>
          <p:spPr>
            <a:xfrm>
              <a:off x="4572000" y="2394844"/>
              <a:ext cx="595901" cy="307777"/>
            </a:xfrm>
            <a:prstGeom prst="rect">
              <a:avLst/>
            </a:prstGeom>
            <a:noFill/>
          </p:spPr>
          <p:txBody>
            <a:bodyPr wrap="square" rtlCol="0">
              <a:spAutoFit/>
            </a:bodyPr>
            <a:lstStyle/>
            <a:p>
              <a:r>
                <a:rPr lang="en-US" altLang="zh-TW" sz="1400" dirty="0" smtClean="0">
                  <a:latin typeface="Times New Roman" panose="02020603050405020304" pitchFamily="18" charset="0"/>
                  <a:cs typeface="Times New Roman" panose="02020603050405020304" pitchFamily="18" charset="0"/>
                </a:rPr>
                <a:t>(2)</a:t>
              </a:r>
              <a:endParaRPr lang="zh-TW" altLang="en-US" sz="1400" dirty="0">
                <a:latin typeface="Times New Roman" panose="02020603050405020304" pitchFamily="18" charset="0"/>
                <a:cs typeface="Times New Roman" panose="02020603050405020304" pitchFamily="18" charset="0"/>
              </a:endParaRPr>
            </a:p>
          </p:txBody>
        </p:sp>
        <p:sp>
          <p:nvSpPr>
            <p:cNvPr id="10" name="文字方塊 9"/>
            <p:cNvSpPr txBox="1"/>
            <p:nvPr/>
          </p:nvSpPr>
          <p:spPr>
            <a:xfrm>
              <a:off x="536944" y="2394844"/>
              <a:ext cx="595901" cy="307777"/>
            </a:xfrm>
            <a:prstGeom prst="rect">
              <a:avLst/>
            </a:prstGeom>
            <a:noFill/>
          </p:spPr>
          <p:txBody>
            <a:bodyPr wrap="square" rtlCol="0">
              <a:spAutoFit/>
            </a:bodyPr>
            <a:lstStyle/>
            <a:p>
              <a:r>
                <a:rPr lang="en-US" altLang="zh-TW" sz="1400" dirty="0" smtClean="0">
                  <a:latin typeface="Times New Roman" panose="02020603050405020304" pitchFamily="18" charset="0"/>
                  <a:cs typeface="Times New Roman" panose="02020603050405020304" pitchFamily="18" charset="0"/>
                </a:rPr>
                <a:t>(1)</a:t>
              </a:r>
              <a:endParaRPr lang="zh-TW" altLang="en-US" sz="1400" dirty="0">
                <a:latin typeface="Times New Roman" panose="02020603050405020304" pitchFamily="18" charset="0"/>
                <a:cs typeface="Times New Roman" panose="02020603050405020304" pitchFamily="18" charset="0"/>
              </a:endParaRPr>
            </a:p>
          </p:txBody>
        </p:sp>
        <p:sp>
          <p:nvSpPr>
            <p:cNvPr id="11" name="文字方塊 10"/>
            <p:cNvSpPr txBox="1"/>
            <p:nvPr/>
          </p:nvSpPr>
          <p:spPr>
            <a:xfrm>
              <a:off x="549117" y="4024931"/>
              <a:ext cx="595901" cy="307777"/>
            </a:xfrm>
            <a:prstGeom prst="rect">
              <a:avLst/>
            </a:prstGeom>
            <a:noFill/>
          </p:spPr>
          <p:txBody>
            <a:bodyPr wrap="square" rtlCol="0">
              <a:spAutoFit/>
            </a:bodyPr>
            <a:lstStyle/>
            <a:p>
              <a:r>
                <a:rPr lang="en-US" altLang="zh-TW" sz="1400" dirty="0" smtClean="0">
                  <a:latin typeface="Times New Roman" panose="02020603050405020304" pitchFamily="18" charset="0"/>
                  <a:cs typeface="Times New Roman" panose="02020603050405020304" pitchFamily="18" charset="0"/>
                </a:rPr>
                <a:t>(3)</a:t>
              </a:r>
              <a:endParaRPr lang="zh-TW" altLang="en-US" sz="1400" dirty="0">
                <a:latin typeface="Times New Roman" panose="02020603050405020304" pitchFamily="18" charset="0"/>
                <a:cs typeface="Times New Roman" panose="02020603050405020304" pitchFamily="18" charset="0"/>
              </a:endParaRPr>
            </a:p>
          </p:txBody>
        </p:sp>
        <p:sp>
          <p:nvSpPr>
            <p:cNvPr id="12" name="文字方塊 11"/>
            <p:cNvSpPr txBox="1"/>
            <p:nvPr/>
          </p:nvSpPr>
          <p:spPr>
            <a:xfrm>
              <a:off x="4561725" y="4024931"/>
              <a:ext cx="595901" cy="307777"/>
            </a:xfrm>
            <a:prstGeom prst="rect">
              <a:avLst/>
            </a:prstGeom>
            <a:noFill/>
          </p:spPr>
          <p:txBody>
            <a:bodyPr wrap="square" rtlCol="0">
              <a:spAutoFit/>
            </a:bodyPr>
            <a:lstStyle/>
            <a:p>
              <a:r>
                <a:rPr lang="en-US" altLang="zh-TW" sz="1400" dirty="0" smtClean="0">
                  <a:latin typeface="Times New Roman" panose="02020603050405020304" pitchFamily="18" charset="0"/>
                  <a:cs typeface="Times New Roman" panose="02020603050405020304" pitchFamily="18" charset="0"/>
                </a:rPr>
                <a:t>(4)</a:t>
              </a:r>
              <a:endParaRPr lang="zh-TW" altLang="en-US" sz="14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179075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dirty="0">
                <a:solidFill>
                  <a:schemeClr val="tx1"/>
                </a:solidFill>
                <a:latin typeface="Times New Roman" panose="02020603050405020304" pitchFamily="18" charset="0"/>
                <a:cs typeface="Times New Roman" panose="02020603050405020304" pitchFamily="18" charset="0"/>
              </a:rPr>
              <a:t>Results for DBA Scenario</a:t>
            </a:r>
          </a:p>
        </p:txBody>
      </p:sp>
      <p:sp>
        <p:nvSpPr>
          <p:cNvPr id="8" name="投影片編號版面配置區 3"/>
          <p:cNvSpPr>
            <a:spLocks noGrp="1"/>
          </p:cNvSpPr>
          <p:nvPr>
            <p:ph type="sldNum" sz="quarter" idx="12"/>
          </p:nvPr>
        </p:nvSpPr>
        <p:spPr>
          <a:xfrm>
            <a:off x="0" y="6390365"/>
            <a:ext cx="9144000" cy="476250"/>
          </a:xfrm>
        </p:spPr>
        <p:txBody>
          <a:bodyPr/>
          <a:lstStyle/>
          <a:p>
            <a:pPr algn="ctr">
              <a:defRPr/>
            </a:pPr>
            <a:r>
              <a:rPr lang="en-US" altLang="zh-TW" dirty="0" smtClean="0">
                <a:latin typeface="Times New Roman" panose="02020603050405020304" pitchFamily="18" charset="0"/>
                <a:cs typeface="Times New Roman" panose="02020603050405020304" pitchFamily="18" charset="0"/>
              </a:rPr>
              <a:t>7</a:t>
            </a:r>
            <a:endParaRPr lang="en-US" altLang="zh-TW" dirty="0">
              <a:latin typeface="Times New Roman" panose="02020603050405020304" pitchFamily="18" charset="0"/>
              <a:cs typeface="Times New Roman" panose="02020603050405020304" pitchFamily="18" charset="0"/>
            </a:endParaRPr>
          </a:p>
        </p:txBody>
      </p:sp>
      <p:sp>
        <p:nvSpPr>
          <p:cNvPr id="6" name="文字方塊 5"/>
          <p:cNvSpPr txBox="1"/>
          <p:nvPr/>
        </p:nvSpPr>
        <p:spPr>
          <a:xfrm>
            <a:off x="1874" y="6314500"/>
            <a:ext cx="2443613" cy="369332"/>
          </a:xfrm>
          <a:prstGeom prst="rect">
            <a:avLst/>
          </a:prstGeom>
          <a:noFill/>
        </p:spPr>
        <p:txBody>
          <a:bodyPr wrap="square" rtlCol="0">
            <a:spAutoFit/>
          </a:bodyPr>
          <a:lstStyle/>
          <a:p>
            <a:pPr algn="just"/>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Results and Discussion</a:t>
            </a:r>
          </a:p>
        </p:txBody>
      </p:sp>
      <p:pic>
        <p:nvPicPr>
          <p:cNvPr id="7" name="Picture 2"/>
          <p:cNvPicPr>
            <a:picLocks noChangeAspect="1"/>
          </p:cNvPicPr>
          <p:nvPr/>
        </p:nvPicPr>
        <p:blipFill rotWithShape="1">
          <a:blip r:embed="rId3"/>
          <a:srcRect l="3809" t="20059" r="3807" b="5815"/>
          <a:stretch/>
        </p:blipFill>
        <p:spPr>
          <a:xfrm>
            <a:off x="1223680" y="1715356"/>
            <a:ext cx="6480000" cy="2900256"/>
          </a:xfrm>
          <a:prstGeom prst="rect">
            <a:avLst/>
          </a:prstGeom>
        </p:spPr>
      </p:pic>
      <p:sp>
        <p:nvSpPr>
          <p:cNvPr id="9" name="矩形 8"/>
          <p:cNvSpPr/>
          <p:nvPr/>
        </p:nvSpPr>
        <p:spPr>
          <a:xfrm>
            <a:off x="611188" y="4774019"/>
            <a:ext cx="7948021" cy="1015663"/>
          </a:xfrm>
          <a:prstGeom prst="rect">
            <a:avLst/>
          </a:prstGeom>
        </p:spPr>
        <p:txBody>
          <a:bodyPr wrap="square">
            <a:spAutoFit/>
          </a:bodyPr>
          <a:lstStyle/>
          <a:p>
            <a:pPr algn="just"/>
            <a:r>
              <a:rPr lang="en-US" altLang="zh-TW" sz="2000" dirty="0" smtClean="0">
                <a:latin typeface="Times New Roman" panose="02020603050405020304" pitchFamily="18" charset="0"/>
                <a:cs typeface="Times New Roman" panose="02020603050405020304" pitchFamily="18" charset="0"/>
              </a:rPr>
              <a:t>The </a:t>
            </a:r>
            <a:r>
              <a:rPr lang="en-US" altLang="zh-TW" sz="2000" dirty="0">
                <a:latin typeface="Times New Roman" panose="02020603050405020304" pitchFamily="18" charset="0"/>
                <a:cs typeface="Times New Roman" panose="02020603050405020304" pitchFamily="18" charset="0"/>
              </a:rPr>
              <a:t>individual effective dose at a distance of 0.5 km to the south of the midpoint between the two reactor units is 5.67×10</a:t>
            </a:r>
            <a:r>
              <a:rPr lang="en-US" altLang="zh-TW" sz="2000" baseline="30000" dirty="0">
                <a:latin typeface="Times New Roman" panose="02020603050405020304" pitchFamily="18" charset="0"/>
                <a:cs typeface="Times New Roman" panose="02020603050405020304" pitchFamily="18" charset="0"/>
              </a:rPr>
              <a:t>-3</a:t>
            </a:r>
            <a:r>
              <a:rPr lang="en-US" altLang="zh-TW" sz="2000" dirty="0">
                <a:latin typeface="Times New Roman" panose="02020603050405020304" pitchFamily="18" charset="0"/>
                <a:cs typeface="Times New Roman" panose="02020603050405020304" pitchFamily="18" charset="0"/>
              </a:rPr>
              <a:t> mSv, which is well below 50 mSv. </a:t>
            </a:r>
          </a:p>
        </p:txBody>
      </p:sp>
    </p:spTree>
    <p:extLst>
      <p:ext uri="{BB962C8B-B14F-4D97-AF65-F5344CB8AC3E}">
        <p14:creationId xmlns:p14="http://schemas.microsoft.com/office/powerpoint/2010/main" val="382645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dirty="0">
                <a:solidFill>
                  <a:schemeClr val="tx1"/>
                </a:solidFill>
                <a:latin typeface="Times New Roman" panose="02020603050405020304" pitchFamily="18" charset="0"/>
                <a:cs typeface="Times New Roman" panose="02020603050405020304" pitchFamily="18" charset="0"/>
              </a:rPr>
              <a:t>Results for DBA Scenario</a:t>
            </a:r>
          </a:p>
        </p:txBody>
      </p:sp>
      <p:sp>
        <p:nvSpPr>
          <p:cNvPr id="8" name="投影片編號版面配置區 3"/>
          <p:cNvSpPr>
            <a:spLocks noGrp="1"/>
          </p:cNvSpPr>
          <p:nvPr>
            <p:ph type="sldNum" sz="quarter" idx="12"/>
          </p:nvPr>
        </p:nvSpPr>
        <p:spPr>
          <a:xfrm>
            <a:off x="0" y="6390365"/>
            <a:ext cx="9144000" cy="476250"/>
          </a:xfrm>
        </p:spPr>
        <p:txBody>
          <a:bodyPr/>
          <a:lstStyle/>
          <a:p>
            <a:pPr algn="ctr">
              <a:defRPr/>
            </a:pPr>
            <a:r>
              <a:rPr lang="en-US" altLang="zh-TW" dirty="0" smtClean="0">
                <a:latin typeface="Times New Roman" panose="02020603050405020304" pitchFamily="18" charset="0"/>
                <a:cs typeface="Times New Roman" panose="02020603050405020304" pitchFamily="18" charset="0"/>
              </a:rPr>
              <a:t>8</a:t>
            </a:r>
            <a:endParaRPr lang="en-US" altLang="zh-TW" dirty="0">
              <a:latin typeface="Times New Roman" panose="02020603050405020304" pitchFamily="18" charset="0"/>
              <a:cs typeface="Times New Roman" panose="02020603050405020304" pitchFamily="18" charset="0"/>
            </a:endParaRPr>
          </a:p>
        </p:txBody>
      </p:sp>
      <p:sp>
        <p:nvSpPr>
          <p:cNvPr id="6" name="文字方塊 5"/>
          <p:cNvSpPr txBox="1"/>
          <p:nvPr/>
        </p:nvSpPr>
        <p:spPr>
          <a:xfrm>
            <a:off x="1874" y="6314500"/>
            <a:ext cx="2443613" cy="369332"/>
          </a:xfrm>
          <a:prstGeom prst="rect">
            <a:avLst/>
          </a:prstGeom>
          <a:noFill/>
        </p:spPr>
        <p:txBody>
          <a:bodyPr wrap="square" rtlCol="0">
            <a:spAutoFit/>
          </a:bodyPr>
          <a:lstStyle/>
          <a:p>
            <a:pPr algn="just"/>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Results and Discussion</a:t>
            </a:r>
          </a:p>
        </p:txBody>
      </p:sp>
      <p:sp>
        <p:nvSpPr>
          <p:cNvPr id="7" name="矩形 6"/>
          <p:cNvSpPr/>
          <p:nvPr/>
        </p:nvSpPr>
        <p:spPr>
          <a:xfrm>
            <a:off x="611188" y="4774019"/>
            <a:ext cx="7948021" cy="1323439"/>
          </a:xfrm>
          <a:prstGeom prst="rect">
            <a:avLst/>
          </a:prstGeom>
        </p:spPr>
        <p:txBody>
          <a:bodyPr wrap="square">
            <a:spAutoFit/>
          </a:bodyPr>
          <a:lstStyle/>
          <a:p>
            <a:pPr algn="just"/>
            <a:r>
              <a:rPr lang="en-US" altLang="zh-TW" sz="2000" dirty="0">
                <a:latin typeface="Times New Roman" panose="02020603050405020304" pitchFamily="18" charset="0"/>
                <a:cs typeface="Times New Roman" panose="02020603050405020304" pitchFamily="18" charset="0"/>
              </a:rPr>
              <a:t>In the near-field region, the plume remains aloft, due to the suppressed vertical mixing in such a stable atmosphere leading to lower ground-level concentrations. As the plume travels downwind and disperses toward the ground, the dose increases accordingly. </a:t>
            </a:r>
          </a:p>
        </p:txBody>
      </p:sp>
      <p:grpSp>
        <p:nvGrpSpPr>
          <p:cNvPr id="11" name="群組 10"/>
          <p:cNvGrpSpPr/>
          <p:nvPr/>
        </p:nvGrpSpPr>
        <p:grpSpPr>
          <a:xfrm>
            <a:off x="611188" y="1727270"/>
            <a:ext cx="7836196" cy="2919158"/>
            <a:chOff x="611188" y="1727270"/>
            <a:chExt cx="7836196" cy="2919158"/>
          </a:xfrm>
        </p:grpSpPr>
        <p:pic>
          <p:nvPicPr>
            <p:cNvPr id="5" name="Picture 2"/>
            <p:cNvPicPr>
              <a:picLocks noChangeAspect="1"/>
            </p:cNvPicPr>
            <p:nvPr/>
          </p:nvPicPr>
          <p:blipFill rotWithShape="1">
            <a:blip r:embed="rId3"/>
            <a:srcRect l="4644" t="28685" r="4660" b="10744"/>
            <a:stretch/>
          </p:blipFill>
          <p:spPr>
            <a:xfrm>
              <a:off x="611188" y="1727270"/>
              <a:ext cx="7836196" cy="2919158"/>
            </a:xfrm>
            <a:prstGeom prst="rect">
              <a:avLst/>
            </a:prstGeom>
          </p:spPr>
        </p:pic>
        <p:sp>
          <p:nvSpPr>
            <p:cNvPr id="9" name="文字方塊 8"/>
            <p:cNvSpPr txBox="1"/>
            <p:nvPr/>
          </p:nvSpPr>
          <p:spPr>
            <a:xfrm>
              <a:off x="611188" y="2229247"/>
              <a:ext cx="1446028" cy="307777"/>
            </a:xfrm>
            <a:prstGeom prst="rect">
              <a:avLst/>
            </a:prstGeom>
            <a:noFill/>
          </p:spPr>
          <p:txBody>
            <a:bodyPr wrap="square" rtlCol="0">
              <a:spAutoFit/>
            </a:bodyPr>
            <a:lstStyle/>
            <a:p>
              <a:r>
                <a:rPr lang="en-US" altLang="zh-TW" sz="1400" dirty="0" smtClean="0">
                  <a:solidFill>
                    <a:srgbClr val="FF0000"/>
                  </a:solidFill>
                  <a:latin typeface="Times New Roman" panose="02020603050405020304" pitchFamily="18" charset="0"/>
                  <a:cs typeface="Times New Roman" panose="02020603050405020304" pitchFamily="18" charset="0"/>
                </a:rPr>
                <a:t>Stack height</a:t>
              </a:r>
              <a:endParaRPr lang="zh-TW" altLang="en-US" sz="1400" dirty="0">
                <a:solidFill>
                  <a:srgbClr val="FF0000"/>
                </a:solidFill>
                <a:latin typeface="Times New Roman" panose="02020603050405020304" pitchFamily="18" charset="0"/>
                <a:cs typeface="Times New Roman" panose="02020603050405020304" pitchFamily="18" charset="0"/>
              </a:endParaRPr>
            </a:p>
          </p:txBody>
        </p:sp>
        <p:sp>
          <p:nvSpPr>
            <p:cNvPr id="4" name="矩形 3"/>
            <p:cNvSpPr/>
            <p:nvPr/>
          </p:nvSpPr>
          <p:spPr bwMode="auto">
            <a:xfrm>
              <a:off x="1037610" y="2579507"/>
              <a:ext cx="372139" cy="116959"/>
            </a:xfrm>
            <a:prstGeom prst="rect">
              <a:avLst/>
            </a:prstGeom>
            <a:solidFill>
              <a:schemeClr val="bg1"/>
            </a:solidFill>
            <a:ln w="127000" cap="flat" cmpd="tri"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endParaRPr>
            </a:p>
          </p:txBody>
        </p:sp>
        <p:sp>
          <p:nvSpPr>
            <p:cNvPr id="10" name="文字方塊 9"/>
            <p:cNvSpPr txBox="1"/>
            <p:nvPr/>
          </p:nvSpPr>
          <p:spPr>
            <a:xfrm>
              <a:off x="978195" y="2489663"/>
              <a:ext cx="627321" cy="276999"/>
            </a:xfrm>
            <a:prstGeom prst="rect">
              <a:avLst/>
            </a:prstGeom>
            <a:noFill/>
          </p:spPr>
          <p:txBody>
            <a:bodyPr wrap="square" rtlCol="0">
              <a:spAutoFit/>
            </a:bodyPr>
            <a:lstStyle/>
            <a:p>
              <a:r>
                <a:rPr lang="en-US" altLang="zh-TW" sz="1200" dirty="0" smtClean="0">
                  <a:solidFill>
                    <a:srgbClr val="FF0000"/>
                  </a:solidFill>
                  <a:latin typeface="Times New Roman" panose="02020603050405020304" pitchFamily="18" charset="0"/>
                  <a:cs typeface="Times New Roman" panose="02020603050405020304" pitchFamily="18" charset="0"/>
                </a:rPr>
                <a:t>238 m</a:t>
              </a:r>
              <a:endParaRPr lang="zh-TW" altLang="en-US" sz="1200"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767262237"/>
      </p:ext>
    </p:extLst>
  </p:cSld>
  <p:clrMapOvr>
    <a:masterClrMapping/>
  </p:clrMapOvr>
  <p:timing>
    <p:tnLst>
      <p:par>
        <p:cTn id="1" dur="indefinite" restart="never" nodeType="tmRoot"/>
      </p:par>
    </p:tnLst>
  </p:timing>
</p:sld>
</file>

<file path=ppt/theme/theme1.xml><?xml version="1.0" encoding="utf-8"?>
<a:theme xmlns:a="http://schemas.openxmlformats.org/drawingml/2006/main" name="佈景主題1">
  <a:themeElements>
    <a:clrScheme name="AEC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0" cap="flat" cmpd="tri"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defRPr>
        </a:defPPr>
      </a:lstStyle>
    </a:spDef>
    <a:lnDef>
      <a:spPr bwMode="auto">
        <a:solidFill>
          <a:schemeClr val="accent1"/>
        </a:solidFill>
        <a:ln w="19050" cap="flat" cmpd="tri"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AEC2009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EC2009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EC2009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EC2009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EC2009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EC2009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EC2009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EC2009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EC2009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EC2009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EC2009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EC2009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簡報1" id="{55EC7766-C1C1-4CD9-A20C-01EAA9385243}" vid="{051D9F98-01E4-4A39-A991-D0CA52EB9A04}"/>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cac00d79-6500-4d10-815c-256b970e035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文件" ma:contentTypeID="0x01010063F1DF1038819E4DACBEA48D2B414A91" ma:contentTypeVersion="17" ma:contentTypeDescription="建立新的文件。" ma:contentTypeScope="" ma:versionID="04ceb12d42b596e3b59ceb38735c1c98">
  <xsd:schema xmlns:xsd="http://www.w3.org/2001/XMLSchema" xmlns:xs="http://www.w3.org/2001/XMLSchema" xmlns:p="http://schemas.microsoft.com/office/2006/metadata/properties" xmlns:ns3="cac00d79-6500-4d10-815c-256b970e035b" xmlns:ns4="802a8fb9-15bb-4ae2-96e8-c843c47225e9" targetNamespace="http://schemas.microsoft.com/office/2006/metadata/properties" ma:root="true" ma:fieldsID="2b3853ea6c16fa8a34e4e29b2b556fa7" ns3:_="" ns4:_="">
    <xsd:import namespace="cac00d79-6500-4d10-815c-256b970e035b"/>
    <xsd:import namespace="802a8fb9-15bb-4ae2-96e8-c843c47225e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ServiceSearchProperties" minOccurs="0"/>
                <xsd:element ref="ns3:_activity"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c00d79-6500-4d10-815c-256b970e03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_activity" ma:index="22" nillable="true" ma:displayName="_activity" ma:hidden="true" ma:internalName="_activity">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2a8fb9-15bb-4ae2-96e8-c843c47225e9" elementFormDefault="qualified">
    <xsd:import namespace="http://schemas.microsoft.com/office/2006/documentManagement/types"/>
    <xsd:import namespace="http://schemas.microsoft.com/office/infopath/2007/PartnerControls"/>
    <xsd:element name="SharedWithUsers" ma:index="10" nillable="true" ma:displayName="共用對象:"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用詳細資料" ma:internalName="SharedWithDetails" ma:readOnly="true">
      <xsd:simpleType>
        <xsd:restriction base="dms:Note">
          <xsd:maxLength value="255"/>
        </xsd:restriction>
      </xsd:simpleType>
    </xsd:element>
    <xsd:element name="SharingHintHash" ma:index="12" nillable="true" ma:displayName="共用提示雜湊"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5B37FA-D25A-4FDE-A701-96F2B05BFD03}">
  <ds:schemaRefs>
    <ds:schemaRef ds:uri="http://schemas.microsoft.com/sharepoint/v3/contenttype/forms"/>
  </ds:schemaRefs>
</ds:datastoreItem>
</file>

<file path=customXml/itemProps2.xml><?xml version="1.0" encoding="utf-8"?>
<ds:datastoreItem xmlns:ds="http://schemas.openxmlformats.org/officeDocument/2006/customXml" ds:itemID="{EDD28172-32AA-4B1D-96CA-53A7EEA469E8}">
  <ds:schemaRefs>
    <ds:schemaRef ds:uri="http://schemas.microsoft.com/office/2006/documentManagement/types"/>
    <ds:schemaRef ds:uri="http://purl.org/dc/elements/1.1/"/>
    <ds:schemaRef ds:uri="http://www.w3.org/XML/1998/namespace"/>
    <ds:schemaRef ds:uri="802a8fb9-15bb-4ae2-96e8-c843c47225e9"/>
    <ds:schemaRef ds:uri="http://purl.org/dc/dcmitype/"/>
    <ds:schemaRef ds:uri="cac00d79-6500-4d10-815c-256b970e035b"/>
    <ds:schemaRef ds:uri="http://schemas.openxmlformats.org/package/2006/metadata/core-properties"/>
    <ds:schemaRef ds:uri="http://purl.org/dc/term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2B84214A-9D45-430C-A198-82F906C9F4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c00d79-6500-4d10-815c-256b970e035b"/>
    <ds:schemaRef ds:uri="802a8fb9-15bb-4ae2-96e8-c843c47225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原能會母片</Template>
  <TotalTime>3459</TotalTime>
  <Words>953</Words>
  <Application>Microsoft Office PowerPoint</Application>
  <PresentationFormat>如螢幕大小 (4:3)</PresentationFormat>
  <Paragraphs>93</Paragraphs>
  <Slides>14</Slides>
  <Notes>9</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14</vt:i4>
      </vt:variant>
    </vt:vector>
  </HeadingPairs>
  <TitlesOfParts>
    <vt:vector size="24" baseType="lpstr">
      <vt:lpstr>華康儷中黑</vt:lpstr>
      <vt:lpstr>微軟正黑體</vt:lpstr>
      <vt:lpstr>新細明體</vt:lpstr>
      <vt:lpstr>標楷體</vt:lpstr>
      <vt:lpstr>Arial</vt:lpstr>
      <vt:lpstr>Bahnschrift Light SemiCondensed</vt:lpstr>
      <vt:lpstr>Calibri</vt:lpstr>
      <vt:lpstr>Times New Roman</vt:lpstr>
      <vt:lpstr>Wingdings</vt:lpstr>
      <vt:lpstr>佈景主題1</vt:lpstr>
      <vt:lpstr>Evaluation of the Emergency Planning Zone for a Nuclear Power Plant during the Pre-Defueled Stage of Decommissioning under Conservative Meteorological Conditions</vt:lpstr>
      <vt:lpstr>Outline</vt:lpstr>
      <vt:lpstr>Introduction</vt:lpstr>
      <vt:lpstr>EPZ Evaluation Criteria in Taiwan</vt:lpstr>
      <vt:lpstr>System Description</vt:lpstr>
      <vt:lpstr>Overall Evaluation Framework </vt:lpstr>
      <vt:lpstr>Upper-bound Conditions</vt:lpstr>
      <vt:lpstr>Results for DBA Scenario</vt:lpstr>
      <vt:lpstr>Results for DBA Scenario</vt:lpstr>
      <vt:lpstr>Results for SA Scenario</vt:lpstr>
      <vt:lpstr>Results for SA Scenario</vt:lpstr>
      <vt:lpstr>Results for SA Scenario</vt:lpstr>
      <vt:lpstr>Conclusions</vt:lpstr>
      <vt:lpstr>Thank you for your attention</vt:lpstr>
    </vt:vector>
  </TitlesOfParts>
  <Company>原能會</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Te Chuan Wang</dc:creator>
  <cp:lastModifiedBy>余政倫</cp:lastModifiedBy>
  <cp:revision>339</cp:revision>
  <cp:lastPrinted>2017-06-09T07:28:14Z</cp:lastPrinted>
  <dcterms:created xsi:type="dcterms:W3CDTF">2017-05-11T07:05:38Z</dcterms:created>
  <dcterms:modified xsi:type="dcterms:W3CDTF">2026-07-17T08:02:52Z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0x01010063F1DF1038819E4DACBEA48D2B414A91</vt:lpwstr>
  </property>
  <property fmtid="{D5CDD505-2E9C-101B-9397-08002B2CF9AE}" pid="3" name="MediaServiceImageTags">
    <vt:lpwstr/>
  </property>
</Properties>
</file>