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99" r:id="rId1"/>
    <p:sldMasterId id="2147483721" r:id="rId2"/>
  </p:sldMasterIdLst>
  <p:notesMasterIdLst>
    <p:notesMasterId r:id="rId27"/>
  </p:notesMasterIdLst>
  <p:sldIdLst>
    <p:sldId id="257" r:id="rId3"/>
    <p:sldId id="286" r:id="rId4"/>
    <p:sldId id="270" r:id="rId5"/>
    <p:sldId id="271" r:id="rId6"/>
    <p:sldId id="265" r:id="rId7"/>
    <p:sldId id="303" r:id="rId8"/>
    <p:sldId id="275" r:id="rId9"/>
    <p:sldId id="277" r:id="rId10"/>
    <p:sldId id="290" r:id="rId11"/>
    <p:sldId id="269" r:id="rId12"/>
    <p:sldId id="304" r:id="rId13"/>
    <p:sldId id="295" r:id="rId14"/>
    <p:sldId id="278" r:id="rId15"/>
    <p:sldId id="276" r:id="rId16"/>
    <p:sldId id="302" r:id="rId17"/>
    <p:sldId id="296" r:id="rId18"/>
    <p:sldId id="297" r:id="rId19"/>
    <p:sldId id="280" r:id="rId20"/>
    <p:sldId id="281" r:id="rId21"/>
    <p:sldId id="282" r:id="rId22"/>
    <p:sldId id="283" r:id="rId23"/>
    <p:sldId id="287" r:id="rId24"/>
    <p:sldId id="284" r:id="rId25"/>
    <p:sldId id="285" r:id="rId26"/>
  </p:sldIdLst>
  <p:sldSz cx="12192000" cy="6858000"/>
  <p:notesSz cx="7010400" cy="9296400"/>
  <p:defaultTextStyle>
    <a:defPPr>
      <a:defRPr lang="en-US"/>
    </a:defPPr>
    <a:lvl1pPr algn="ctr" rtl="0" eaLnBrk="0" fontAlgn="base" hangingPunct="0">
      <a:spcBef>
        <a:spcPct val="50000"/>
      </a:spcBef>
      <a:spcAft>
        <a:spcPct val="0"/>
      </a:spcAft>
      <a:defRPr sz="1600" kern="1200">
        <a:solidFill>
          <a:srgbClr val="000000"/>
        </a:solidFill>
        <a:latin typeface="Arial" charset="0"/>
        <a:ea typeface="+mn-ea"/>
        <a:cs typeface="+mn-cs"/>
      </a:defRPr>
    </a:lvl1pPr>
    <a:lvl2pPr marL="457200" algn="ctr" rtl="0" eaLnBrk="0" fontAlgn="base" hangingPunct="0">
      <a:spcBef>
        <a:spcPct val="50000"/>
      </a:spcBef>
      <a:spcAft>
        <a:spcPct val="0"/>
      </a:spcAft>
      <a:defRPr sz="1600" kern="1200">
        <a:solidFill>
          <a:srgbClr val="000000"/>
        </a:solidFill>
        <a:latin typeface="Arial" charset="0"/>
        <a:ea typeface="+mn-ea"/>
        <a:cs typeface="+mn-cs"/>
      </a:defRPr>
    </a:lvl2pPr>
    <a:lvl3pPr marL="914400" algn="ctr" rtl="0" eaLnBrk="0" fontAlgn="base" hangingPunct="0">
      <a:spcBef>
        <a:spcPct val="50000"/>
      </a:spcBef>
      <a:spcAft>
        <a:spcPct val="0"/>
      </a:spcAft>
      <a:defRPr sz="1600" kern="1200">
        <a:solidFill>
          <a:srgbClr val="000000"/>
        </a:solidFill>
        <a:latin typeface="Arial" charset="0"/>
        <a:ea typeface="+mn-ea"/>
        <a:cs typeface="+mn-cs"/>
      </a:defRPr>
    </a:lvl3pPr>
    <a:lvl4pPr marL="1371600" algn="ctr" rtl="0" eaLnBrk="0" fontAlgn="base" hangingPunct="0">
      <a:spcBef>
        <a:spcPct val="50000"/>
      </a:spcBef>
      <a:spcAft>
        <a:spcPct val="0"/>
      </a:spcAft>
      <a:defRPr sz="1600" kern="1200">
        <a:solidFill>
          <a:srgbClr val="000000"/>
        </a:solidFill>
        <a:latin typeface="Arial" charset="0"/>
        <a:ea typeface="+mn-ea"/>
        <a:cs typeface="+mn-cs"/>
      </a:defRPr>
    </a:lvl4pPr>
    <a:lvl5pPr marL="1828800" algn="ctr" rtl="0" eaLnBrk="0" fontAlgn="base" hangingPunct="0">
      <a:spcBef>
        <a:spcPct val="50000"/>
      </a:spcBef>
      <a:spcAft>
        <a:spcPct val="0"/>
      </a:spcAft>
      <a:defRPr sz="1600" kern="1200">
        <a:solidFill>
          <a:srgbClr val="000000"/>
        </a:solidFill>
        <a:latin typeface="Arial" charset="0"/>
        <a:ea typeface="+mn-ea"/>
        <a:cs typeface="+mn-cs"/>
      </a:defRPr>
    </a:lvl5pPr>
    <a:lvl6pPr marL="2286000" algn="l" defTabSz="914400" rtl="0" eaLnBrk="1" latinLnBrk="0" hangingPunct="1">
      <a:defRPr sz="1600" kern="1200">
        <a:solidFill>
          <a:srgbClr val="000000"/>
        </a:solidFill>
        <a:latin typeface="Arial" charset="0"/>
        <a:ea typeface="+mn-ea"/>
        <a:cs typeface="+mn-cs"/>
      </a:defRPr>
    </a:lvl6pPr>
    <a:lvl7pPr marL="2743200" algn="l" defTabSz="914400" rtl="0" eaLnBrk="1" latinLnBrk="0" hangingPunct="1">
      <a:defRPr sz="1600" kern="1200">
        <a:solidFill>
          <a:srgbClr val="000000"/>
        </a:solidFill>
        <a:latin typeface="Arial" charset="0"/>
        <a:ea typeface="+mn-ea"/>
        <a:cs typeface="+mn-cs"/>
      </a:defRPr>
    </a:lvl7pPr>
    <a:lvl8pPr marL="3200400" algn="l" defTabSz="914400" rtl="0" eaLnBrk="1" latinLnBrk="0" hangingPunct="1">
      <a:defRPr sz="1600" kern="1200">
        <a:solidFill>
          <a:srgbClr val="000000"/>
        </a:solidFill>
        <a:latin typeface="Arial" charset="0"/>
        <a:ea typeface="+mn-ea"/>
        <a:cs typeface="+mn-cs"/>
      </a:defRPr>
    </a:lvl8pPr>
    <a:lvl9pPr marL="3657600" algn="l" defTabSz="914400" rtl="0" eaLnBrk="1" latinLnBrk="0" hangingPunct="1">
      <a:defRPr sz="1600" kern="1200">
        <a:solidFill>
          <a:srgbClr val="000000"/>
        </a:solidFill>
        <a:latin typeface="Arial"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B1396"/>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826" autoAdjust="0"/>
  </p:normalViewPr>
  <p:slideViewPr>
    <p:cSldViewPr snapToGrid="0" snapToObjects="1">
      <p:cViewPr varScale="1">
        <p:scale>
          <a:sx n="100" d="100"/>
          <a:sy n="100" d="100"/>
        </p:scale>
        <p:origin x="912" y="72"/>
      </p:cViewPr>
      <p:guideLst/>
    </p:cSldViewPr>
  </p:slideViewPr>
  <p:notesTextViewPr>
    <p:cViewPr>
      <p:scale>
        <a:sx n="1" d="1"/>
        <a:sy n="1" d="1"/>
      </p:scale>
      <p:origin x="0" y="0"/>
    </p:cViewPr>
  </p:notesTextViewPr>
  <p:sorterViewPr>
    <p:cViewPr>
      <p:scale>
        <a:sx n="1" d="1"/>
        <a:sy n="1" d="1"/>
      </p:scale>
      <p:origin x="0" y="0"/>
    </p:cViewPr>
  </p:sorter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8BBC59-24B2-409A-BE41-FBFE0F7B2141}"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A90CB3E7-937C-490F-A217-7556050D8E8E}">
      <dgm:prSet phldrT="[Text]" phldr="0"/>
      <dgm:spPr/>
      <dgm:t>
        <a:bodyPr/>
        <a:lstStyle/>
        <a:p>
          <a:r>
            <a:rPr lang="en-US" dirty="0"/>
            <a:t>Identification of critical parameters</a:t>
          </a:r>
        </a:p>
      </dgm:t>
    </dgm:pt>
    <dgm:pt modelId="{B6BE24DE-50C4-480B-989E-1A5043B58C77}" type="parTrans" cxnId="{FF729DA5-3DAD-4EA8-B35A-0E1EAC38114A}">
      <dgm:prSet/>
      <dgm:spPr/>
      <dgm:t>
        <a:bodyPr/>
        <a:lstStyle/>
        <a:p>
          <a:endParaRPr lang="en-US"/>
        </a:p>
      </dgm:t>
    </dgm:pt>
    <dgm:pt modelId="{9D1162FC-BBC6-4D0D-8E11-DEA92FBF15A8}" type="sibTrans" cxnId="{FF729DA5-3DAD-4EA8-B35A-0E1EAC38114A}">
      <dgm:prSet/>
      <dgm:spPr/>
      <dgm:t>
        <a:bodyPr/>
        <a:lstStyle/>
        <a:p>
          <a:endParaRPr lang="en-US"/>
        </a:p>
      </dgm:t>
    </dgm:pt>
    <dgm:pt modelId="{B063537C-5FE0-4337-BE7B-2E871F86F708}">
      <dgm:prSet phldrT="[Text]" phldr="0"/>
      <dgm:spPr/>
      <dgm:t>
        <a:bodyPr/>
        <a:lstStyle/>
        <a:p>
          <a:r>
            <a:rPr lang="en-US" dirty="0"/>
            <a:t>Phenomena identification and ranking table (PIRT)</a:t>
          </a:r>
        </a:p>
      </dgm:t>
    </dgm:pt>
    <dgm:pt modelId="{65585404-C99E-4C50-97DA-77C91F62C193}" type="parTrans" cxnId="{FC898140-1ED5-4DD0-8E67-AD3A96BE7154}">
      <dgm:prSet/>
      <dgm:spPr/>
      <dgm:t>
        <a:bodyPr/>
        <a:lstStyle/>
        <a:p>
          <a:endParaRPr lang="en-US"/>
        </a:p>
      </dgm:t>
    </dgm:pt>
    <dgm:pt modelId="{4C98AE84-233A-4AB2-B8AF-FED7F10A445D}" type="sibTrans" cxnId="{FC898140-1ED5-4DD0-8E67-AD3A96BE7154}">
      <dgm:prSet/>
      <dgm:spPr/>
      <dgm:t>
        <a:bodyPr/>
        <a:lstStyle/>
        <a:p>
          <a:endParaRPr lang="en-US"/>
        </a:p>
      </dgm:t>
    </dgm:pt>
    <dgm:pt modelId="{A2216B4B-5321-47E9-933B-C017575A7E9B}">
      <dgm:prSet phldrT="[Text]" phldr="0"/>
      <dgm:spPr/>
      <dgm:t>
        <a:bodyPr/>
        <a:lstStyle/>
        <a:p>
          <a:r>
            <a:rPr lang="en-US" dirty="0"/>
            <a:t>Identify and rank phenomena; match code inputs to phenomena</a:t>
          </a:r>
        </a:p>
      </dgm:t>
    </dgm:pt>
    <dgm:pt modelId="{A95D9017-F157-44FD-8E13-23C3B859B803}" type="parTrans" cxnId="{4042B7DE-B2A0-4E7D-8DC4-3BD1BDD3CE0D}">
      <dgm:prSet/>
      <dgm:spPr/>
      <dgm:t>
        <a:bodyPr/>
        <a:lstStyle/>
        <a:p>
          <a:endParaRPr lang="en-US"/>
        </a:p>
      </dgm:t>
    </dgm:pt>
    <dgm:pt modelId="{AE6E0440-6035-4C21-B38B-836C4ACA9ED0}" type="sibTrans" cxnId="{4042B7DE-B2A0-4E7D-8DC4-3BD1BDD3CE0D}">
      <dgm:prSet/>
      <dgm:spPr/>
      <dgm:t>
        <a:bodyPr/>
        <a:lstStyle/>
        <a:p>
          <a:endParaRPr lang="en-US"/>
        </a:p>
      </dgm:t>
    </dgm:pt>
    <dgm:pt modelId="{9899099B-A3B1-4F05-857E-10928B004CB4}">
      <dgm:prSet phldrT="[Text]"/>
      <dgm:spPr/>
      <dgm:t>
        <a:bodyPr/>
        <a:lstStyle/>
        <a:p>
          <a:r>
            <a:rPr lang="en-US" dirty="0"/>
            <a:t>Parameter range definition</a:t>
          </a:r>
        </a:p>
      </dgm:t>
    </dgm:pt>
    <dgm:pt modelId="{2BB6F765-0806-47D9-86C3-CEB69DDBF61F}" type="parTrans" cxnId="{D6839745-F348-4E0C-AE2C-BB3F03FD1015}">
      <dgm:prSet/>
      <dgm:spPr/>
      <dgm:t>
        <a:bodyPr/>
        <a:lstStyle/>
        <a:p>
          <a:endParaRPr lang="en-US"/>
        </a:p>
      </dgm:t>
    </dgm:pt>
    <dgm:pt modelId="{3EDA0B33-2519-4802-A37A-43983D7CBEC8}" type="sibTrans" cxnId="{D6839745-F348-4E0C-AE2C-BB3F03FD1015}">
      <dgm:prSet/>
      <dgm:spPr/>
      <dgm:t>
        <a:bodyPr/>
        <a:lstStyle/>
        <a:p>
          <a:endParaRPr lang="en-US"/>
        </a:p>
      </dgm:t>
    </dgm:pt>
    <dgm:pt modelId="{2B4BACF2-215A-42F9-A989-D15BFADF0521}">
      <dgm:prSet phldrT="[Text]" phldr="0"/>
      <dgm:spPr/>
      <dgm:t>
        <a:bodyPr/>
        <a:lstStyle/>
        <a:p>
          <a:r>
            <a:rPr lang="en-US" dirty="0"/>
            <a:t>Define operating ranges for normal and off-normal conditions</a:t>
          </a:r>
        </a:p>
      </dgm:t>
    </dgm:pt>
    <dgm:pt modelId="{0FD9E589-A572-42E4-A727-F316102261CA}" type="parTrans" cxnId="{7C9142F8-C021-4024-90FB-942DB1CA64DA}">
      <dgm:prSet/>
      <dgm:spPr/>
      <dgm:t>
        <a:bodyPr/>
        <a:lstStyle/>
        <a:p>
          <a:endParaRPr lang="en-US"/>
        </a:p>
      </dgm:t>
    </dgm:pt>
    <dgm:pt modelId="{E921C5A9-0F95-4A1E-8FB5-E327E0DCBDBF}" type="sibTrans" cxnId="{7C9142F8-C021-4024-90FB-942DB1CA64DA}">
      <dgm:prSet/>
      <dgm:spPr/>
      <dgm:t>
        <a:bodyPr/>
        <a:lstStyle/>
        <a:p>
          <a:endParaRPr lang="en-US"/>
        </a:p>
      </dgm:t>
    </dgm:pt>
    <dgm:pt modelId="{7A6BB7E5-D69A-44F5-9098-A39E5B3EA668}">
      <dgm:prSet phldrT="[Text]" phldr="0"/>
      <dgm:spPr/>
      <dgm:t>
        <a:bodyPr/>
        <a:lstStyle/>
        <a:p>
          <a:r>
            <a:rPr lang="en-US" dirty="0"/>
            <a:t>Limits extend beyond design limits but avoid excessive conservatism</a:t>
          </a:r>
        </a:p>
      </dgm:t>
    </dgm:pt>
    <dgm:pt modelId="{498E9215-5417-45AD-9BA4-C0F14AD6BB50}" type="parTrans" cxnId="{30193711-5FB0-4AF1-A6BD-0E05730E556E}">
      <dgm:prSet/>
      <dgm:spPr/>
      <dgm:t>
        <a:bodyPr/>
        <a:lstStyle/>
        <a:p>
          <a:endParaRPr lang="en-US"/>
        </a:p>
      </dgm:t>
    </dgm:pt>
    <dgm:pt modelId="{026A9315-2717-42D1-83ED-0B91AED6547B}" type="sibTrans" cxnId="{30193711-5FB0-4AF1-A6BD-0E05730E556E}">
      <dgm:prSet/>
      <dgm:spPr/>
      <dgm:t>
        <a:bodyPr/>
        <a:lstStyle/>
        <a:p>
          <a:endParaRPr lang="en-US"/>
        </a:p>
      </dgm:t>
    </dgm:pt>
    <dgm:pt modelId="{D9E296A1-EB22-40BA-A49C-028234395C14}">
      <dgm:prSet phldrT="[Text]"/>
      <dgm:spPr/>
      <dgm:t>
        <a:bodyPr/>
        <a:lstStyle/>
        <a:p>
          <a:r>
            <a:rPr lang="en-US" dirty="0"/>
            <a:t>Sensitivity analysis</a:t>
          </a:r>
        </a:p>
      </dgm:t>
    </dgm:pt>
    <dgm:pt modelId="{9658DED0-6AB1-44E7-A320-593C20B0EFAC}" type="parTrans" cxnId="{D41CB900-1BB3-484E-90FA-7AA26341019E}">
      <dgm:prSet/>
      <dgm:spPr/>
      <dgm:t>
        <a:bodyPr/>
        <a:lstStyle/>
        <a:p>
          <a:endParaRPr lang="en-US"/>
        </a:p>
      </dgm:t>
    </dgm:pt>
    <dgm:pt modelId="{527FF910-24AC-49F6-8EF9-45C84CFD4950}" type="sibTrans" cxnId="{D41CB900-1BB3-484E-90FA-7AA26341019E}">
      <dgm:prSet/>
      <dgm:spPr/>
      <dgm:t>
        <a:bodyPr/>
        <a:lstStyle/>
        <a:p>
          <a:endParaRPr lang="en-US"/>
        </a:p>
      </dgm:t>
    </dgm:pt>
    <dgm:pt modelId="{D20AB691-D917-49F8-87EC-62F2C254EFE7}">
      <dgm:prSet phldrT="[Text]" phldr="0"/>
      <dgm:spPr/>
      <dgm:t>
        <a:bodyPr/>
        <a:lstStyle/>
        <a:p>
          <a:r>
            <a:rPr lang="en-US" dirty="0"/>
            <a:t>Each parameter is varied independently across its operating range</a:t>
          </a:r>
        </a:p>
      </dgm:t>
    </dgm:pt>
    <dgm:pt modelId="{C054423A-EB26-4C53-BA22-0468DEF0CD3A}" type="parTrans" cxnId="{A3AD8A0B-2430-41E6-BE68-DA2671AEAB09}">
      <dgm:prSet/>
      <dgm:spPr/>
      <dgm:t>
        <a:bodyPr/>
        <a:lstStyle/>
        <a:p>
          <a:endParaRPr lang="en-US"/>
        </a:p>
      </dgm:t>
    </dgm:pt>
    <dgm:pt modelId="{BF92C686-42D1-4003-AB94-422733B109EC}" type="sibTrans" cxnId="{A3AD8A0B-2430-41E6-BE68-DA2671AEAB09}">
      <dgm:prSet/>
      <dgm:spPr/>
      <dgm:t>
        <a:bodyPr/>
        <a:lstStyle/>
        <a:p>
          <a:endParaRPr lang="en-US"/>
        </a:p>
      </dgm:t>
    </dgm:pt>
    <dgm:pt modelId="{555CDE4F-0D7D-4D06-A671-1F2A41FD384F}">
      <dgm:prSet phldrT="[Text]" phldr="0"/>
      <dgm:spPr/>
      <dgm:t>
        <a:bodyPr/>
        <a:lstStyle/>
        <a:p>
          <a:r>
            <a:rPr lang="en-US" dirty="0"/>
            <a:t>TH code results used to determine impact on system performance</a:t>
          </a:r>
        </a:p>
      </dgm:t>
    </dgm:pt>
    <dgm:pt modelId="{51261600-1BF2-4056-8B0C-FF33964B30D7}" type="parTrans" cxnId="{A95792FA-5C3B-440B-BA08-E8E5E0E38E0A}">
      <dgm:prSet/>
      <dgm:spPr/>
      <dgm:t>
        <a:bodyPr/>
        <a:lstStyle/>
        <a:p>
          <a:endParaRPr lang="en-US"/>
        </a:p>
      </dgm:t>
    </dgm:pt>
    <dgm:pt modelId="{BBF97A5A-F02A-448F-9942-94C20D9BCE3F}" type="sibTrans" cxnId="{A95792FA-5C3B-440B-BA08-E8E5E0E38E0A}">
      <dgm:prSet/>
      <dgm:spPr/>
      <dgm:t>
        <a:bodyPr/>
        <a:lstStyle/>
        <a:p>
          <a:endParaRPr lang="en-US"/>
        </a:p>
      </dgm:t>
    </dgm:pt>
    <dgm:pt modelId="{AD0F57D5-A33B-4802-B362-CA44E2D33752}">
      <dgm:prSet phldrT="[Text]"/>
      <dgm:spPr/>
      <dgm:t>
        <a:bodyPr/>
        <a:lstStyle/>
        <a:p>
          <a:r>
            <a:rPr lang="en-US" dirty="0"/>
            <a:t>Probability distribution assignment</a:t>
          </a:r>
        </a:p>
      </dgm:t>
    </dgm:pt>
    <dgm:pt modelId="{5CF4EEBE-2378-4A1B-BD6D-87FE96433295}" type="parTrans" cxnId="{A57F924D-8921-4FD9-BEAC-9DD67C786FA2}">
      <dgm:prSet/>
      <dgm:spPr/>
      <dgm:t>
        <a:bodyPr/>
        <a:lstStyle/>
        <a:p>
          <a:endParaRPr lang="en-US"/>
        </a:p>
      </dgm:t>
    </dgm:pt>
    <dgm:pt modelId="{4E7385EB-C43A-42B7-9FC0-63C197D7D695}" type="sibTrans" cxnId="{A57F924D-8921-4FD9-BEAC-9DD67C786FA2}">
      <dgm:prSet/>
      <dgm:spPr/>
      <dgm:t>
        <a:bodyPr/>
        <a:lstStyle/>
        <a:p>
          <a:endParaRPr lang="en-US"/>
        </a:p>
      </dgm:t>
    </dgm:pt>
    <dgm:pt modelId="{3FDF6F4C-C317-468F-99D7-F8564B40A3FF}">
      <dgm:prSet phldrT="[Text]"/>
      <dgm:spPr/>
      <dgm:t>
        <a:bodyPr/>
        <a:lstStyle/>
        <a:p>
          <a:r>
            <a:rPr lang="en-US" dirty="0"/>
            <a:t>Response surface development</a:t>
          </a:r>
        </a:p>
      </dgm:t>
    </dgm:pt>
    <dgm:pt modelId="{11CAE5C9-FD21-4D84-91F6-5F0A89F9C660}" type="parTrans" cxnId="{52EFF56E-3AA7-4D1B-883A-DC364DC916F7}">
      <dgm:prSet/>
      <dgm:spPr/>
      <dgm:t>
        <a:bodyPr/>
        <a:lstStyle/>
        <a:p>
          <a:endParaRPr lang="en-US"/>
        </a:p>
      </dgm:t>
    </dgm:pt>
    <dgm:pt modelId="{840F77F5-D5A9-4DE7-BD35-DEDBE18D3C0E}" type="sibTrans" cxnId="{52EFF56E-3AA7-4D1B-883A-DC364DC916F7}">
      <dgm:prSet/>
      <dgm:spPr/>
      <dgm:t>
        <a:bodyPr/>
        <a:lstStyle/>
        <a:p>
          <a:endParaRPr lang="en-US"/>
        </a:p>
      </dgm:t>
    </dgm:pt>
    <dgm:pt modelId="{5BA99D83-A6D8-4143-BD76-C5C1C960BEFA}">
      <dgm:prSet phldrT="[Text]"/>
      <dgm:spPr>
        <a:solidFill>
          <a:schemeClr val="tx2"/>
        </a:solidFill>
      </dgm:spPr>
      <dgm:t>
        <a:bodyPr/>
        <a:lstStyle/>
        <a:p>
          <a:r>
            <a:rPr lang="en-US" dirty="0"/>
            <a:t>Uncertainty propagation</a:t>
          </a:r>
        </a:p>
      </dgm:t>
    </dgm:pt>
    <dgm:pt modelId="{A25DC35C-9B02-4E18-935D-1CAA4EC48ADD}" type="parTrans" cxnId="{CD8D12F6-7679-4504-BB90-44108FE00C2E}">
      <dgm:prSet/>
      <dgm:spPr/>
      <dgm:t>
        <a:bodyPr/>
        <a:lstStyle/>
        <a:p>
          <a:endParaRPr lang="en-US"/>
        </a:p>
      </dgm:t>
    </dgm:pt>
    <dgm:pt modelId="{F18E76E9-7406-4DAA-815E-DC0BCEB1D5FB}" type="sibTrans" cxnId="{CD8D12F6-7679-4504-BB90-44108FE00C2E}">
      <dgm:prSet/>
      <dgm:spPr/>
      <dgm:t>
        <a:bodyPr/>
        <a:lstStyle/>
        <a:p>
          <a:endParaRPr lang="en-US"/>
        </a:p>
      </dgm:t>
    </dgm:pt>
    <dgm:pt modelId="{3B8569AA-E3FA-42A6-A00B-01A48E6A1B15}">
      <dgm:prSet/>
      <dgm:spPr/>
      <dgm:t>
        <a:bodyPr/>
        <a:lstStyle/>
        <a:p>
          <a:r>
            <a:rPr lang="en-US" dirty="0"/>
            <a:t>Probability density function assigned to characterize uncertainty</a:t>
          </a:r>
        </a:p>
      </dgm:t>
    </dgm:pt>
    <dgm:pt modelId="{E4DC408A-6EE0-4519-9821-3E926D63B3E5}" type="parTrans" cxnId="{52DA5BE2-AD4E-4E5A-A81F-556CD79B2AD4}">
      <dgm:prSet/>
      <dgm:spPr/>
      <dgm:t>
        <a:bodyPr/>
        <a:lstStyle/>
        <a:p>
          <a:endParaRPr lang="en-US"/>
        </a:p>
      </dgm:t>
    </dgm:pt>
    <dgm:pt modelId="{A6F05B4A-3022-40F8-8AA7-B32CF54A4DBF}" type="sibTrans" cxnId="{52DA5BE2-AD4E-4E5A-A81F-556CD79B2AD4}">
      <dgm:prSet/>
      <dgm:spPr/>
      <dgm:t>
        <a:bodyPr/>
        <a:lstStyle/>
        <a:p>
          <a:endParaRPr lang="en-US"/>
        </a:p>
      </dgm:t>
    </dgm:pt>
    <dgm:pt modelId="{C1DDE320-E9EC-4A15-A370-9EE6CF845A65}">
      <dgm:prSet/>
      <dgm:spPr/>
      <dgm:t>
        <a:bodyPr/>
        <a:lstStyle/>
        <a:p>
          <a:r>
            <a:rPr lang="en-US" dirty="0"/>
            <a:t>A limited number of TH code calculations are performed to develop “truth data” for constructing  mathematical model (response surface)</a:t>
          </a:r>
        </a:p>
      </dgm:t>
    </dgm:pt>
    <dgm:pt modelId="{788F314A-2E46-4329-8CB0-9471363CCAF5}" type="parTrans" cxnId="{39867A77-2F6D-477C-A9A3-4BB98BA95120}">
      <dgm:prSet/>
      <dgm:spPr/>
      <dgm:t>
        <a:bodyPr/>
        <a:lstStyle/>
        <a:p>
          <a:endParaRPr lang="en-US"/>
        </a:p>
      </dgm:t>
    </dgm:pt>
    <dgm:pt modelId="{31F841DA-3DB6-48F2-BC45-33E818809981}" type="sibTrans" cxnId="{39867A77-2F6D-477C-A9A3-4BB98BA95120}">
      <dgm:prSet/>
      <dgm:spPr/>
      <dgm:t>
        <a:bodyPr/>
        <a:lstStyle/>
        <a:p>
          <a:endParaRPr lang="en-US"/>
        </a:p>
      </dgm:t>
    </dgm:pt>
    <dgm:pt modelId="{A5BA4D71-F633-41A3-B7DE-A3FA373F5A7C}">
      <dgm:prSet/>
      <dgm:spPr>
        <a:solidFill>
          <a:schemeClr val="tx2">
            <a:lumMod val="20000"/>
            <a:lumOff val="80000"/>
            <a:alpha val="90000"/>
          </a:schemeClr>
        </a:solidFill>
      </dgm:spPr>
      <dgm:t>
        <a:bodyPr/>
        <a:lstStyle/>
        <a:p>
          <a:r>
            <a:rPr lang="en-US" dirty="0"/>
            <a:t>Random sampling of critical parameters is used to exercise the response surface to determine PSS phenomenological reliability </a:t>
          </a:r>
        </a:p>
      </dgm:t>
    </dgm:pt>
    <dgm:pt modelId="{F2B22BB4-E408-478F-B6CD-D3F9B21D8E45}" type="parTrans" cxnId="{1A8BF2D9-AE91-4016-A163-852227FF2834}">
      <dgm:prSet/>
      <dgm:spPr/>
      <dgm:t>
        <a:bodyPr/>
        <a:lstStyle/>
        <a:p>
          <a:endParaRPr lang="en-US"/>
        </a:p>
      </dgm:t>
    </dgm:pt>
    <dgm:pt modelId="{4D27A48E-CB9B-4B8C-928F-99CD1A305F5D}" type="sibTrans" cxnId="{1A8BF2D9-AE91-4016-A163-852227FF2834}">
      <dgm:prSet/>
      <dgm:spPr/>
      <dgm:t>
        <a:bodyPr/>
        <a:lstStyle/>
        <a:p>
          <a:endParaRPr lang="en-US"/>
        </a:p>
      </dgm:t>
    </dgm:pt>
    <dgm:pt modelId="{CD2EDD01-553E-40EA-8D30-62BDF085EC69}">
      <dgm:prSet/>
      <dgm:spPr/>
      <dgm:t>
        <a:bodyPr/>
        <a:lstStyle/>
        <a:p>
          <a:r>
            <a:rPr lang="en-US" dirty="0"/>
            <a:t>Informed by experimental and operational data</a:t>
          </a:r>
        </a:p>
      </dgm:t>
    </dgm:pt>
    <dgm:pt modelId="{2BD2BEBC-881A-4F74-B5BF-5F6F8BBA5626}" type="parTrans" cxnId="{FD491F05-0B27-404A-907F-2571894E90A8}">
      <dgm:prSet/>
      <dgm:spPr/>
      <dgm:t>
        <a:bodyPr/>
        <a:lstStyle/>
        <a:p>
          <a:endParaRPr lang="en-US"/>
        </a:p>
      </dgm:t>
    </dgm:pt>
    <dgm:pt modelId="{DC542365-E8F7-465F-9409-43C904364023}" type="sibTrans" cxnId="{FD491F05-0B27-404A-907F-2571894E90A8}">
      <dgm:prSet/>
      <dgm:spPr/>
      <dgm:t>
        <a:bodyPr/>
        <a:lstStyle/>
        <a:p>
          <a:endParaRPr lang="en-US"/>
        </a:p>
      </dgm:t>
    </dgm:pt>
    <dgm:pt modelId="{E7BF65C7-6175-4105-8A33-060B7C476981}" type="pres">
      <dgm:prSet presAssocID="{448BBC59-24B2-409A-BE41-FBFE0F7B2141}" presName="Name0" presStyleCnt="0">
        <dgm:presLayoutVars>
          <dgm:dir/>
          <dgm:animLvl val="lvl"/>
          <dgm:resizeHandles val="exact"/>
        </dgm:presLayoutVars>
      </dgm:prSet>
      <dgm:spPr/>
    </dgm:pt>
    <dgm:pt modelId="{2D407ED8-2173-4624-A99F-C876BCE17FD9}" type="pres">
      <dgm:prSet presAssocID="{A90CB3E7-937C-490F-A217-7556050D8E8E}" presName="linNode" presStyleCnt="0"/>
      <dgm:spPr/>
    </dgm:pt>
    <dgm:pt modelId="{4BAAED96-6C2B-408B-9621-74D5830E594E}" type="pres">
      <dgm:prSet presAssocID="{A90CB3E7-937C-490F-A217-7556050D8E8E}" presName="parentText" presStyleLbl="node1" presStyleIdx="0" presStyleCnt="6">
        <dgm:presLayoutVars>
          <dgm:chMax val="1"/>
          <dgm:bulletEnabled val="1"/>
        </dgm:presLayoutVars>
      </dgm:prSet>
      <dgm:spPr/>
    </dgm:pt>
    <dgm:pt modelId="{317F4D06-2185-46B8-ADDF-0B20BB436E3C}" type="pres">
      <dgm:prSet presAssocID="{A90CB3E7-937C-490F-A217-7556050D8E8E}" presName="descendantText" presStyleLbl="alignAccFollowNode1" presStyleIdx="0" presStyleCnt="6">
        <dgm:presLayoutVars>
          <dgm:bulletEnabled val="1"/>
        </dgm:presLayoutVars>
      </dgm:prSet>
      <dgm:spPr/>
    </dgm:pt>
    <dgm:pt modelId="{26EC1854-4298-4D98-95C0-5B7F0F938F19}" type="pres">
      <dgm:prSet presAssocID="{9D1162FC-BBC6-4D0D-8E11-DEA92FBF15A8}" presName="sp" presStyleCnt="0"/>
      <dgm:spPr/>
    </dgm:pt>
    <dgm:pt modelId="{691E3D47-4390-4ADE-99EE-EF1F0CEB7D3B}" type="pres">
      <dgm:prSet presAssocID="{9899099B-A3B1-4F05-857E-10928B004CB4}" presName="linNode" presStyleCnt="0"/>
      <dgm:spPr/>
    </dgm:pt>
    <dgm:pt modelId="{2C1486C8-6D8F-47C0-B2CB-3C66E0F6DB98}" type="pres">
      <dgm:prSet presAssocID="{9899099B-A3B1-4F05-857E-10928B004CB4}" presName="parentText" presStyleLbl="node1" presStyleIdx="1" presStyleCnt="6">
        <dgm:presLayoutVars>
          <dgm:chMax val="1"/>
          <dgm:bulletEnabled val="1"/>
        </dgm:presLayoutVars>
      </dgm:prSet>
      <dgm:spPr/>
    </dgm:pt>
    <dgm:pt modelId="{893B0CC4-2069-4078-BFC9-2FD958B1A1B4}" type="pres">
      <dgm:prSet presAssocID="{9899099B-A3B1-4F05-857E-10928B004CB4}" presName="descendantText" presStyleLbl="alignAccFollowNode1" presStyleIdx="1" presStyleCnt="6">
        <dgm:presLayoutVars>
          <dgm:bulletEnabled val="1"/>
        </dgm:presLayoutVars>
      </dgm:prSet>
      <dgm:spPr/>
    </dgm:pt>
    <dgm:pt modelId="{0C6671DB-FCA6-4AD6-8742-FBFB7200DCAF}" type="pres">
      <dgm:prSet presAssocID="{3EDA0B33-2519-4802-A37A-43983D7CBEC8}" presName="sp" presStyleCnt="0"/>
      <dgm:spPr/>
    </dgm:pt>
    <dgm:pt modelId="{588059F0-3C12-4FF1-A396-478C654D5364}" type="pres">
      <dgm:prSet presAssocID="{D9E296A1-EB22-40BA-A49C-028234395C14}" presName="linNode" presStyleCnt="0"/>
      <dgm:spPr/>
    </dgm:pt>
    <dgm:pt modelId="{3563631A-B067-4A22-9A6B-327B8CEA2DE3}" type="pres">
      <dgm:prSet presAssocID="{D9E296A1-EB22-40BA-A49C-028234395C14}" presName="parentText" presStyleLbl="node1" presStyleIdx="2" presStyleCnt="6">
        <dgm:presLayoutVars>
          <dgm:chMax val="1"/>
          <dgm:bulletEnabled val="1"/>
        </dgm:presLayoutVars>
      </dgm:prSet>
      <dgm:spPr/>
    </dgm:pt>
    <dgm:pt modelId="{A072CA9E-61E9-4DC5-87B2-68E3C60EDBF5}" type="pres">
      <dgm:prSet presAssocID="{D9E296A1-EB22-40BA-A49C-028234395C14}" presName="descendantText" presStyleLbl="alignAccFollowNode1" presStyleIdx="2" presStyleCnt="6">
        <dgm:presLayoutVars>
          <dgm:bulletEnabled val="1"/>
        </dgm:presLayoutVars>
      </dgm:prSet>
      <dgm:spPr/>
    </dgm:pt>
    <dgm:pt modelId="{430EC90E-4078-4200-8020-4EC1409DC060}" type="pres">
      <dgm:prSet presAssocID="{527FF910-24AC-49F6-8EF9-45C84CFD4950}" presName="sp" presStyleCnt="0"/>
      <dgm:spPr/>
    </dgm:pt>
    <dgm:pt modelId="{7F30D9BD-D8F2-4F5B-B344-37AF6BE169AB}" type="pres">
      <dgm:prSet presAssocID="{AD0F57D5-A33B-4802-B362-CA44E2D33752}" presName="linNode" presStyleCnt="0"/>
      <dgm:spPr/>
    </dgm:pt>
    <dgm:pt modelId="{315DB47B-3699-4DE6-B133-77978259BF5F}" type="pres">
      <dgm:prSet presAssocID="{AD0F57D5-A33B-4802-B362-CA44E2D33752}" presName="parentText" presStyleLbl="node1" presStyleIdx="3" presStyleCnt="6">
        <dgm:presLayoutVars>
          <dgm:chMax val="1"/>
          <dgm:bulletEnabled val="1"/>
        </dgm:presLayoutVars>
      </dgm:prSet>
      <dgm:spPr/>
    </dgm:pt>
    <dgm:pt modelId="{92C78660-9534-4D04-B05F-24ED931DCDA1}" type="pres">
      <dgm:prSet presAssocID="{AD0F57D5-A33B-4802-B362-CA44E2D33752}" presName="descendantText" presStyleLbl="alignAccFollowNode1" presStyleIdx="3" presStyleCnt="6">
        <dgm:presLayoutVars>
          <dgm:bulletEnabled val="1"/>
        </dgm:presLayoutVars>
      </dgm:prSet>
      <dgm:spPr/>
    </dgm:pt>
    <dgm:pt modelId="{F2398D95-209A-41DB-9286-B5D4245D77DC}" type="pres">
      <dgm:prSet presAssocID="{4E7385EB-C43A-42B7-9FC0-63C197D7D695}" presName="sp" presStyleCnt="0"/>
      <dgm:spPr/>
    </dgm:pt>
    <dgm:pt modelId="{10BC9919-AAE7-4CD1-B4B6-FD1F1571990B}" type="pres">
      <dgm:prSet presAssocID="{3FDF6F4C-C317-468F-99D7-F8564B40A3FF}" presName="linNode" presStyleCnt="0"/>
      <dgm:spPr/>
    </dgm:pt>
    <dgm:pt modelId="{8474D0F7-E3D2-4D81-AB17-A5D1EBAE3EDF}" type="pres">
      <dgm:prSet presAssocID="{3FDF6F4C-C317-468F-99D7-F8564B40A3FF}" presName="parentText" presStyleLbl="node1" presStyleIdx="4" presStyleCnt="6">
        <dgm:presLayoutVars>
          <dgm:chMax val="1"/>
          <dgm:bulletEnabled val="1"/>
        </dgm:presLayoutVars>
      </dgm:prSet>
      <dgm:spPr/>
    </dgm:pt>
    <dgm:pt modelId="{1CDDF0A1-EABA-46A1-9AD7-88BFD9B98839}" type="pres">
      <dgm:prSet presAssocID="{3FDF6F4C-C317-468F-99D7-F8564B40A3FF}" presName="descendantText" presStyleLbl="alignAccFollowNode1" presStyleIdx="4" presStyleCnt="6">
        <dgm:presLayoutVars>
          <dgm:bulletEnabled val="1"/>
        </dgm:presLayoutVars>
      </dgm:prSet>
      <dgm:spPr/>
    </dgm:pt>
    <dgm:pt modelId="{D1A5CF7D-EA6E-4672-9FE0-852909AD906B}" type="pres">
      <dgm:prSet presAssocID="{840F77F5-D5A9-4DE7-BD35-DEDBE18D3C0E}" presName="sp" presStyleCnt="0"/>
      <dgm:spPr/>
    </dgm:pt>
    <dgm:pt modelId="{22D07487-932C-4250-935E-F465E4E49738}" type="pres">
      <dgm:prSet presAssocID="{5BA99D83-A6D8-4143-BD76-C5C1C960BEFA}" presName="linNode" presStyleCnt="0"/>
      <dgm:spPr/>
    </dgm:pt>
    <dgm:pt modelId="{68163429-0573-43D9-972D-FB3FDAFA4523}" type="pres">
      <dgm:prSet presAssocID="{5BA99D83-A6D8-4143-BD76-C5C1C960BEFA}" presName="parentText" presStyleLbl="node1" presStyleIdx="5" presStyleCnt="6">
        <dgm:presLayoutVars>
          <dgm:chMax val="1"/>
          <dgm:bulletEnabled val="1"/>
        </dgm:presLayoutVars>
      </dgm:prSet>
      <dgm:spPr/>
    </dgm:pt>
    <dgm:pt modelId="{68913C48-8E49-4961-97AD-53B8C09840B4}" type="pres">
      <dgm:prSet presAssocID="{5BA99D83-A6D8-4143-BD76-C5C1C960BEFA}" presName="descendantText" presStyleLbl="alignAccFollowNode1" presStyleIdx="5" presStyleCnt="6">
        <dgm:presLayoutVars>
          <dgm:bulletEnabled val="1"/>
        </dgm:presLayoutVars>
      </dgm:prSet>
      <dgm:spPr/>
    </dgm:pt>
  </dgm:ptLst>
  <dgm:cxnLst>
    <dgm:cxn modelId="{D41CB900-1BB3-484E-90FA-7AA26341019E}" srcId="{448BBC59-24B2-409A-BE41-FBFE0F7B2141}" destId="{D9E296A1-EB22-40BA-A49C-028234395C14}" srcOrd="2" destOrd="0" parTransId="{9658DED0-6AB1-44E7-A320-593C20B0EFAC}" sibTransId="{527FF910-24AC-49F6-8EF9-45C84CFD4950}"/>
    <dgm:cxn modelId="{FD491F05-0B27-404A-907F-2571894E90A8}" srcId="{AD0F57D5-A33B-4802-B362-CA44E2D33752}" destId="{CD2EDD01-553E-40EA-8D30-62BDF085EC69}" srcOrd="1" destOrd="0" parTransId="{2BD2BEBC-881A-4F74-B5BF-5F6F8BBA5626}" sibTransId="{DC542365-E8F7-465F-9409-43C904364023}"/>
    <dgm:cxn modelId="{A3AD8A0B-2430-41E6-BE68-DA2671AEAB09}" srcId="{D9E296A1-EB22-40BA-A49C-028234395C14}" destId="{D20AB691-D917-49F8-87EC-62F2C254EFE7}" srcOrd="0" destOrd="0" parTransId="{C054423A-EB26-4C53-BA22-0468DEF0CD3A}" sibTransId="{BF92C686-42D1-4003-AB94-422733B109EC}"/>
    <dgm:cxn modelId="{30193711-5FB0-4AF1-A6BD-0E05730E556E}" srcId="{9899099B-A3B1-4F05-857E-10928B004CB4}" destId="{7A6BB7E5-D69A-44F5-9098-A39E5B3EA668}" srcOrd="1" destOrd="0" parTransId="{498E9215-5417-45AD-9BA4-C0F14AD6BB50}" sibTransId="{026A9315-2717-42D1-83ED-0B91AED6547B}"/>
    <dgm:cxn modelId="{15AAA421-6816-4A0E-8E9C-A4C0F125DAD9}" type="presOf" srcId="{7A6BB7E5-D69A-44F5-9098-A39E5B3EA668}" destId="{893B0CC4-2069-4078-BFC9-2FD958B1A1B4}" srcOrd="0" destOrd="1" presId="urn:microsoft.com/office/officeart/2005/8/layout/vList5"/>
    <dgm:cxn modelId="{76826637-9153-4570-9501-953878813D04}" type="presOf" srcId="{A2216B4B-5321-47E9-933B-C017575A7E9B}" destId="{317F4D06-2185-46B8-ADDF-0B20BB436E3C}" srcOrd="0" destOrd="1" presId="urn:microsoft.com/office/officeart/2005/8/layout/vList5"/>
    <dgm:cxn modelId="{FC898140-1ED5-4DD0-8E67-AD3A96BE7154}" srcId="{A90CB3E7-937C-490F-A217-7556050D8E8E}" destId="{B063537C-5FE0-4337-BE7B-2E871F86F708}" srcOrd="0" destOrd="0" parTransId="{65585404-C99E-4C50-97DA-77C91F62C193}" sibTransId="{4C98AE84-233A-4AB2-B8AF-FED7F10A445D}"/>
    <dgm:cxn modelId="{EC9A245D-EE74-4845-BD16-F5DD0F2C71F5}" type="presOf" srcId="{C1DDE320-E9EC-4A15-A370-9EE6CF845A65}" destId="{1CDDF0A1-EABA-46A1-9AD7-88BFD9B98839}" srcOrd="0" destOrd="0" presId="urn:microsoft.com/office/officeart/2005/8/layout/vList5"/>
    <dgm:cxn modelId="{FE081A5E-5FC7-4E33-A0EF-DB7CFA7A60E3}" type="presOf" srcId="{A90CB3E7-937C-490F-A217-7556050D8E8E}" destId="{4BAAED96-6C2B-408B-9621-74D5830E594E}" srcOrd="0" destOrd="0" presId="urn:microsoft.com/office/officeart/2005/8/layout/vList5"/>
    <dgm:cxn modelId="{6F44055F-6B10-4E9F-A2A1-C0E8AFDEC3F8}" type="presOf" srcId="{3FDF6F4C-C317-468F-99D7-F8564B40A3FF}" destId="{8474D0F7-E3D2-4D81-AB17-A5D1EBAE3EDF}" srcOrd="0" destOrd="0" presId="urn:microsoft.com/office/officeart/2005/8/layout/vList5"/>
    <dgm:cxn modelId="{8EE4E863-B191-467C-9847-DAE4AD5139EF}" type="presOf" srcId="{D9E296A1-EB22-40BA-A49C-028234395C14}" destId="{3563631A-B067-4A22-9A6B-327B8CEA2DE3}" srcOrd="0" destOrd="0" presId="urn:microsoft.com/office/officeart/2005/8/layout/vList5"/>
    <dgm:cxn modelId="{D6839745-F348-4E0C-AE2C-BB3F03FD1015}" srcId="{448BBC59-24B2-409A-BE41-FBFE0F7B2141}" destId="{9899099B-A3B1-4F05-857E-10928B004CB4}" srcOrd="1" destOrd="0" parTransId="{2BB6F765-0806-47D9-86C3-CEB69DDBF61F}" sibTransId="{3EDA0B33-2519-4802-A37A-43983D7CBEC8}"/>
    <dgm:cxn modelId="{76D48A46-1240-450E-90D2-9D133C8E6A24}" type="presOf" srcId="{3B8569AA-E3FA-42A6-A00B-01A48E6A1B15}" destId="{92C78660-9534-4D04-B05F-24ED931DCDA1}" srcOrd="0" destOrd="0" presId="urn:microsoft.com/office/officeart/2005/8/layout/vList5"/>
    <dgm:cxn modelId="{BCB9236A-E141-4458-B522-46AF821D7441}" type="presOf" srcId="{555CDE4F-0D7D-4D06-A671-1F2A41FD384F}" destId="{A072CA9E-61E9-4DC5-87B2-68E3C60EDBF5}" srcOrd="0" destOrd="1" presId="urn:microsoft.com/office/officeart/2005/8/layout/vList5"/>
    <dgm:cxn modelId="{B61F704D-9060-475A-9E17-E3A8EA70A572}" type="presOf" srcId="{A5BA4D71-F633-41A3-B7DE-A3FA373F5A7C}" destId="{68913C48-8E49-4961-97AD-53B8C09840B4}" srcOrd="0" destOrd="0" presId="urn:microsoft.com/office/officeart/2005/8/layout/vList5"/>
    <dgm:cxn modelId="{A57F924D-8921-4FD9-BEAC-9DD67C786FA2}" srcId="{448BBC59-24B2-409A-BE41-FBFE0F7B2141}" destId="{AD0F57D5-A33B-4802-B362-CA44E2D33752}" srcOrd="3" destOrd="0" parTransId="{5CF4EEBE-2378-4A1B-BD6D-87FE96433295}" sibTransId="{4E7385EB-C43A-42B7-9FC0-63C197D7D695}"/>
    <dgm:cxn modelId="{52EFF56E-3AA7-4D1B-883A-DC364DC916F7}" srcId="{448BBC59-24B2-409A-BE41-FBFE0F7B2141}" destId="{3FDF6F4C-C317-468F-99D7-F8564B40A3FF}" srcOrd="4" destOrd="0" parTransId="{11CAE5C9-FD21-4D84-91F6-5F0A89F9C660}" sibTransId="{840F77F5-D5A9-4DE7-BD35-DEDBE18D3C0E}"/>
    <dgm:cxn modelId="{9C3C1E76-F0D0-49F2-BB67-78D959A78ED7}" type="presOf" srcId="{D20AB691-D917-49F8-87EC-62F2C254EFE7}" destId="{A072CA9E-61E9-4DC5-87B2-68E3C60EDBF5}" srcOrd="0" destOrd="0" presId="urn:microsoft.com/office/officeart/2005/8/layout/vList5"/>
    <dgm:cxn modelId="{39867A77-2F6D-477C-A9A3-4BB98BA95120}" srcId="{3FDF6F4C-C317-468F-99D7-F8564B40A3FF}" destId="{C1DDE320-E9EC-4A15-A370-9EE6CF845A65}" srcOrd="0" destOrd="0" parTransId="{788F314A-2E46-4329-8CB0-9471363CCAF5}" sibTransId="{31F841DA-3DB6-48F2-BC45-33E818809981}"/>
    <dgm:cxn modelId="{7EE2EB8A-1FE1-41DF-BBCA-8C2B517A9EDA}" type="presOf" srcId="{9899099B-A3B1-4F05-857E-10928B004CB4}" destId="{2C1486C8-6D8F-47C0-B2CB-3C66E0F6DB98}" srcOrd="0" destOrd="0" presId="urn:microsoft.com/office/officeart/2005/8/layout/vList5"/>
    <dgm:cxn modelId="{11826D99-E767-48A3-BC76-B6C1DB520760}" type="presOf" srcId="{CD2EDD01-553E-40EA-8D30-62BDF085EC69}" destId="{92C78660-9534-4D04-B05F-24ED931DCDA1}" srcOrd="0" destOrd="1" presId="urn:microsoft.com/office/officeart/2005/8/layout/vList5"/>
    <dgm:cxn modelId="{3844C69D-E90B-4F27-944A-C6CC0696FC90}" type="presOf" srcId="{B063537C-5FE0-4337-BE7B-2E871F86F708}" destId="{317F4D06-2185-46B8-ADDF-0B20BB436E3C}" srcOrd="0" destOrd="0" presId="urn:microsoft.com/office/officeart/2005/8/layout/vList5"/>
    <dgm:cxn modelId="{FF729DA5-3DAD-4EA8-B35A-0E1EAC38114A}" srcId="{448BBC59-24B2-409A-BE41-FBFE0F7B2141}" destId="{A90CB3E7-937C-490F-A217-7556050D8E8E}" srcOrd="0" destOrd="0" parTransId="{B6BE24DE-50C4-480B-989E-1A5043B58C77}" sibTransId="{9D1162FC-BBC6-4D0D-8E11-DEA92FBF15A8}"/>
    <dgm:cxn modelId="{17F36DC3-6EE7-4E77-99C6-055896532990}" type="presOf" srcId="{AD0F57D5-A33B-4802-B362-CA44E2D33752}" destId="{315DB47B-3699-4DE6-B133-77978259BF5F}" srcOrd="0" destOrd="0" presId="urn:microsoft.com/office/officeart/2005/8/layout/vList5"/>
    <dgm:cxn modelId="{DED4C4D4-603B-4F25-9D83-3BE5AFCBCD68}" type="presOf" srcId="{2B4BACF2-215A-42F9-A989-D15BFADF0521}" destId="{893B0CC4-2069-4078-BFC9-2FD958B1A1B4}" srcOrd="0" destOrd="0" presId="urn:microsoft.com/office/officeart/2005/8/layout/vList5"/>
    <dgm:cxn modelId="{5D14DCD8-5416-406C-A99B-58CFB246DB2E}" type="presOf" srcId="{448BBC59-24B2-409A-BE41-FBFE0F7B2141}" destId="{E7BF65C7-6175-4105-8A33-060B7C476981}" srcOrd="0" destOrd="0" presId="urn:microsoft.com/office/officeart/2005/8/layout/vList5"/>
    <dgm:cxn modelId="{1A8BF2D9-AE91-4016-A163-852227FF2834}" srcId="{5BA99D83-A6D8-4143-BD76-C5C1C960BEFA}" destId="{A5BA4D71-F633-41A3-B7DE-A3FA373F5A7C}" srcOrd="0" destOrd="0" parTransId="{F2B22BB4-E408-478F-B6CD-D3F9B21D8E45}" sibTransId="{4D27A48E-CB9B-4B8C-928F-99CD1A305F5D}"/>
    <dgm:cxn modelId="{4042B7DE-B2A0-4E7D-8DC4-3BD1BDD3CE0D}" srcId="{A90CB3E7-937C-490F-A217-7556050D8E8E}" destId="{A2216B4B-5321-47E9-933B-C017575A7E9B}" srcOrd="1" destOrd="0" parTransId="{A95D9017-F157-44FD-8E13-23C3B859B803}" sibTransId="{AE6E0440-6035-4C21-B38B-836C4ACA9ED0}"/>
    <dgm:cxn modelId="{52DA5BE2-AD4E-4E5A-A81F-556CD79B2AD4}" srcId="{AD0F57D5-A33B-4802-B362-CA44E2D33752}" destId="{3B8569AA-E3FA-42A6-A00B-01A48E6A1B15}" srcOrd="0" destOrd="0" parTransId="{E4DC408A-6EE0-4519-9821-3E926D63B3E5}" sibTransId="{A6F05B4A-3022-40F8-8AA7-B32CF54A4DBF}"/>
    <dgm:cxn modelId="{A92F6DE4-6342-4DE3-A41A-D3BCDCFDD3B1}" type="presOf" srcId="{5BA99D83-A6D8-4143-BD76-C5C1C960BEFA}" destId="{68163429-0573-43D9-972D-FB3FDAFA4523}" srcOrd="0" destOrd="0" presId="urn:microsoft.com/office/officeart/2005/8/layout/vList5"/>
    <dgm:cxn modelId="{CD8D12F6-7679-4504-BB90-44108FE00C2E}" srcId="{448BBC59-24B2-409A-BE41-FBFE0F7B2141}" destId="{5BA99D83-A6D8-4143-BD76-C5C1C960BEFA}" srcOrd="5" destOrd="0" parTransId="{A25DC35C-9B02-4E18-935D-1CAA4EC48ADD}" sibTransId="{F18E76E9-7406-4DAA-815E-DC0BCEB1D5FB}"/>
    <dgm:cxn modelId="{7C9142F8-C021-4024-90FB-942DB1CA64DA}" srcId="{9899099B-A3B1-4F05-857E-10928B004CB4}" destId="{2B4BACF2-215A-42F9-A989-D15BFADF0521}" srcOrd="0" destOrd="0" parTransId="{0FD9E589-A572-42E4-A727-F316102261CA}" sibTransId="{E921C5A9-0F95-4A1E-8FB5-E327E0DCBDBF}"/>
    <dgm:cxn modelId="{A95792FA-5C3B-440B-BA08-E8E5E0E38E0A}" srcId="{D9E296A1-EB22-40BA-A49C-028234395C14}" destId="{555CDE4F-0D7D-4D06-A671-1F2A41FD384F}" srcOrd="1" destOrd="0" parTransId="{51261600-1BF2-4056-8B0C-FF33964B30D7}" sibTransId="{BBF97A5A-F02A-448F-9942-94C20D9BCE3F}"/>
    <dgm:cxn modelId="{ABF1DCAA-DA58-4185-8B87-FC7A1AAE2DE0}" type="presParOf" srcId="{E7BF65C7-6175-4105-8A33-060B7C476981}" destId="{2D407ED8-2173-4624-A99F-C876BCE17FD9}" srcOrd="0" destOrd="0" presId="urn:microsoft.com/office/officeart/2005/8/layout/vList5"/>
    <dgm:cxn modelId="{FE6134DB-EA32-42CE-8F0C-827726A465E1}" type="presParOf" srcId="{2D407ED8-2173-4624-A99F-C876BCE17FD9}" destId="{4BAAED96-6C2B-408B-9621-74D5830E594E}" srcOrd="0" destOrd="0" presId="urn:microsoft.com/office/officeart/2005/8/layout/vList5"/>
    <dgm:cxn modelId="{2B5C7163-6E76-435D-9591-D122D123BFBD}" type="presParOf" srcId="{2D407ED8-2173-4624-A99F-C876BCE17FD9}" destId="{317F4D06-2185-46B8-ADDF-0B20BB436E3C}" srcOrd="1" destOrd="0" presId="urn:microsoft.com/office/officeart/2005/8/layout/vList5"/>
    <dgm:cxn modelId="{09A121F6-AAC1-48BE-A886-D6F515F8629B}" type="presParOf" srcId="{E7BF65C7-6175-4105-8A33-060B7C476981}" destId="{26EC1854-4298-4D98-95C0-5B7F0F938F19}" srcOrd="1" destOrd="0" presId="urn:microsoft.com/office/officeart/2005/8/layout/vList5"/>
    <dgm:cxn modelId="{065092FD-6562-4AD5-8432-ACA62CC1EBFA}" type="presParOf" srcId="{E7BF65C7-6175-4105-8A33-060B7C476981}" destId="{691E3D47-4390-4ADE-99EE-EF1F0CEB7D3B}" srcOrd="2" destOrd="0" presId="urn:microsoft.com/office/officeart/2005/8/layout/vList5"/>
    <dgm:cxn modelId="{818100A0-1998-4132-893C-39D3A0759CB3}" type="presParOf" srcId="{691E3D47-4390-4ADE-99EE-EF1F0CEB7D3B}" destId="{2C1486C8-6D8F-47C0-B2CB-3C66E0F6DB98}" srcOrd="0" destOrd="0" presId="urn:microsoft.com/office/officeart/2005/8/layout/vList5"/>
    <dgm:cxn modelId="{2AE21FA8-5E51-41AD-A535-97B2604BDFA5}" type="presParOf" srcId="{691E3D47-4390-4ADE-99EE-EF1F0CEB7D3B}" destId="{893B0CC4-2069-4078-BFC9-2FD958B1A1B4}" srcOrd="1" destOrd="0" presId="urn:microsoft.com/office/officeart/2005/8/layout/vList5"/>
    <dgm:cxn modelId="{03519B0C-3760-403D-B2DA-3178EC3C6800}" type="presParOf" srcId="{E7BF65C7-6175-4105-8A33-060B7C476981}" destId="{0C6671DB-FCA6-4AD6-8742-FBFB7200DCAF}" srcOrd="3" destOrd="0" presId="urn:microsoft.com/office/officeart/2005/8/layout/vList5"/>
    <dgm:cxn modelId="{AB54E2F0-772A-428C-85F7-07580BCE8D04}" type="presParOf" srcId="{E7BF65C7-6175-4105-8A33-060B7C476981}" destId="{588059F0-3C12-4FF1-A396-478C654D5364}" srcOrd="4" destOrd="0" presId="urn:microsoft.com/office/officeart/2005/8/layout/vList5"/>
    <dgm:cxn modelId="{D1AFCDB4-31FB-43BE-A9C7-E77851E625AD}" type="presParOf" srcId="{588059F0-3C12-4FF1-A396-478C654D5364}" destId="{3563631A-B067-4A22-9A6B-327B8CEA2DE3}" srcOrd="0" destOrd="0" presId="urn:microsoft.com/office/officeart/2005/8/layout/vList5"/>
    <dgm:cxn modelId="{DA7726AB-B864-4860-BF3D-3268873C77E5}" type="presParOf" srcId="{588059F0-3C12-4FF1-A396-478C654D5364}" destId="{A072CA9E-61E9-4DC5-87B2-68E3C60EDBF5}" srcOrd="1" destOrd="0" presId="urn:microsoft.com/office/officeart/2005/8/layout/vList5"/>
    <dgm:cxn modelId="{3DA3EEED-A250-4E2F-8B35-74EBF9792B7A}" type="presParOf" srcId="{E7BF65C7-6175-4105-8A33-060B7C476981}" destId="{430EC90E-4078-4200-8020-4EC1409DC060}" srcOrd="5" destOrd="0" presId="urn:microsoft.com/office/officeart/2005/8/layout/vList5"/>
    <dgm:cxn modelId="{4872EE03-5E6D-47AA-A016-F88F41920F79}" type="presParOf" srcId="{E7BF65C7-6175-4105-8A33-060B7C476981}" destId="{7F30D9BD-D8F2-4F5B-B344-37AF6BE169AB}" srcOrd="6" destOrd="0" presId="urn:microsoft.com/office/officeart/2005/8/layout/vList5"/>
    <dgm:cxn modelId="{1FE33CB5-A756-4990-8A57-23A6C9E606B6}" type="presParOf" srcId="{7F30D9BD-D8F2-4F5B-B344-37AF6BE169AB}" destId="{315DB47B-3699-4DE6-B133-77978259BF5F}" srcOrd="0" destOrd="0" presId="urn:microsoft.com/office/officeart/2005/8/layout/vList5"/>
    <dgm:cxn modelId="{6AC37965-914C-4DA1-96C5-CF1579C5B2AC}" type="presParOf" srcId="{7F30D9BD-D8F2-4F5B-B344-37AF6BE169AB}" destId="{92C78660-9534-4D04-B05F-24ED931DCDA1}" srcOrd="1" destOrd="0" presId="urn:microsoft.com/office/officeart/2005/8/layout/vList5"/>
    <dgm:cxn modelId="{62B84527-EA5E-42AE-A692-14A77D1F95D7}" type="presParOf" srcId="{E7BF65C7-6175-4105-8A33-060B7C476981}" destId="{F2398D95-209A-41DB-9286-B5D4245D77DC}" srcOrd="7" destOrd="0" presId="urn:microsoft.com/office/officeart/2005/8/layout/vList5"/>
    <dgm:cxn modelId="{108746A8-35BF-4DB8-8D25-7690A96CB2B0}" type="presParOf" srcId="{E7BF65C7-6175-4105-8A33-060B7C476981}" destId="{10BC9919-AAE7-4CD1-B4B6-FD1F1571990B}" srcOrd="8" destOrd="0" presId="urn:microsoft.com/office/officeart/2005/8/layout/vList5"/>
    <dgm:cxn modelId="{6DFB38C2-1810-4BE2-9BA1-A5B613292DB3}" type="presParOf" srcId="{10BC9919-AAE7-4CD1-B4B6-FD1F1571990B}" destId="{8474D0F7-E3D2-4D81-AB17-A5D1EBAE3EDF}" srcOrd="0" destOrd="0" presId="urn:microsoft.com/office/officeart/2005/8/layout/vList5"/>
    <dgm:cxn modelId="{3154EA95-0C83-4F00-8A93-311AE8E7CF6C}" type="presParOf" srcId="{10BC9919-AAE7-4CD1-B4B6-FD1F1571990B}" destId="{1CDDF0A1-EABA-46A1-9AD7-88BFD9B98839}" srcOrd="1" destOrd="0" presId="urn:microsoft.com/office/officeart/2005/8/layout/vList5"/>
    <dgm:cxn modelId="{E407614A-BF3F-48DE-9E98-E6EE42185039}" type="presParOf" srcId="{E7BF65C7-6175-4105-8A33-060B7C476981}" destId="{D1A5CF7D-EA6E-4672-9FE0-852909AD906B}" srcOrd="9" destOrd="0" presId="urn:microsoft.com/office/officeart/2005/8/layout/vList5"/>
    <dgm:cxn modelId="{5B7D8272-60DC-42BB-B7C4-983E0A150FAE}" type="presParOf" srcId="{E7BF65C7-6175-4105-8A33-060B7C476981}" destId="{22D07487-932C-4250-935E-F465E4E49738}" srcOrd="10" destOrd="0" presId="urn:microsoft.com/office/officeart/2005/8/layout/vList5"/>
    <dgm:cxn modelId="{20DFF6BE-D730-4059-BE97-6B4C8B82FD9A}" type="presParOf" srcId="{22D07487-932C-4250-935E-F465E4E49738}" destId="{68163429-0573-43D9-972D-FB3FDAFA4523}" srcOrd="0" destOrd="0" presId="urn:microsoft.com/office/officeart/2005/8/layout/vList5"/>
    <dgm:cxn modelId="{6B0619F5-04B7-43A7-8191-7AFE814B8E85}" type="presParOf" srcId="{22D07487-932C-4250-935E-F465E4E49738}" destId="{68913C48-8E49-4961-97AD-53B8C09840B4}"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7F4D06-2185-46B8-ADDF-0B20BB436E3C}">
      <dsp:nvSpPr>
        <dsp:cNvPr id="0" name=""/>
        <dsp:cNvSpPr/>
      </dsp:nvSpPr>
      <dsp:spPr>
        <a:xfrm rot="5400000">
          <a:off x="6793692" y="-2925396"/>
          <a:ext cx="693208" cy="6720279"/>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Phenomena identification and ranking table (PIRT)</a:t>
          </a:r>
        </a:p>
        <a:p>
          <a:pPr marL="171450" lvl="1" indent="-171450" algn="l" defTabSz="755650">
            <a:lnSpc>
              <a:spcPct val="90000"/>
            </a:lnSpc>
            <a:spcBef>
              <a:spcPct val="0"/>
            </a:spcBef>
            <a:spcAft>
              <a:spcPct val="15000"/>
            </a:spcAft>
            <a:buChar char="•"/>
          </a:pPr>
          <a:r>
            <a:rPr lang="en-US" sz="1700" kern="1200" dirty="0"/>
            <a:t>Identify and rank phenomena; match code inputs to phenomena</a:t>
          </a:r>
        </a:p>
      </dsp:txBody>
      <dsp:txXfrm rot="-5400000">
        <a:off x="3780157" y="121979"/>
        <a:ext cx="6686439" cy="625528"/>
      </dsp:txXfrm>
    </dsp:sp>
    <dsp:sp modelId="{4BAAED96-6C2B-408B-9621-74D5830E594E}">
      <dsp:nvSpPr>
        <dsp:cNvPr id="0" name=""/>
        <dsp:cNvSpPr/>
      </dsp:nvSpPr>
      <dsp:spPr>
        <a:xfrm>
          <a:off x="0" y="1488"/>
          <a:ext cx="3780156" cy="86651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Identification of critical parameters</a:t>
          </a:r>
        </a:p>
      </dsp:txBody>
      <dsp:txXfrm>
        <a:off x="42300" y="43788"/>
        <a:ext cx="3695556" cy="781910"/>
      </dsp:txXfrm>
    </dsp:sp>
    <dsp:sp modelId="{893B0CC4-2069-4078-BFC9-2FD958B1A1B4}">
      <dsp:nvSpPr>
        <dsp:cNvPr id="0" name=""/>
        <dsp:cNvSpPr/>
      </dsp:nvSpPr>
      <dsp:spPr>
        <a:xfrm rot="5400000">
          <a:off x="6793692" y="-2015560"/>
          <a:ext cx="693208" cy="6720279"/>
        </a:xfrm>
        <a:prstGeom prst="round2Same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Define operating ranges for normal and off-normal conditions</a:t>
          </a:r>
        </a:p>
        <a:p>
          <a:pPr marL="171450" lvl="1" indent="-171450" algn="l" defTabSz="755650">
            <a:lnSpc>
              <a:spcPct val="90000"/>
            </a:lnSpc>
            <a:spcBef>
              <a:spcPct val="0"/>
            </a:spcBef>
            <a:spcAft>
              <a:spcPct val="15000"/>
            </a:spcAft>
            <a:buChar char="•"/>
          </a:pPr>
          <a:r>
            <a:rPr lang="en-US" sz="1700" kern="1200" dirty="0"/>
            <a:t>Limits extend beyond design limits but avoid excessive conservatism</a:t>
          </a:r>
        </a:p>
      </dsp:txBody>
      <dsp:txXfrm rot="-5400000">
        <a:off x="3780157" y="1031815"/>
        <a:ext cx="6686439" cy="625528"/>
      </dsp:txXfrm>
    </dsp:sp>
    <dsp:sp modelId="{2C1486C8-6D8F-47C0-B2CB-3C66E0F6DB98}">
      <dsp:nvSpPr>
        <dsp:cNvPr id="0" name=""/>
        <dsp:cNvSpPr/>
      </dsp:nvSpPr>
      <dsp:spPr>
        <a:xfrm>
          <a:off x="0" y="911324"/>
          <a:ext cx="3780156" cy="86651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Parameter range definition</a:t>
          </a:r>
        </a:p>
      </dsp:txBody>
      <dsp:txXfrm>
        <a:off x="42300" y="953624"/>
        <a:ext cx="3695556" cy="781910"/>
      </dsp:txXfrm>
    </dsp:sp>
    <dsp:sp modelId="{A072CA9E-61E9-4DC5-87B2-68E3C60EDBF5}">
      <dsp:nvSpPr>
        <dsp:cNvPr id="0" name=""/>
        <dsp:cNvSpPr/>
      </dsp:nvSpPr>
      <dsp:spPr>
        <a:xfrm rot="5400000">
          <a:off x="6793692" y="-1105724"/>
          <a:ext cx="693208" cy="6720279"/>
        </a:xfrm>
        <a:prstGeom prst="round2Same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Each parameter is varied independently across its operating range</a:t>
          </a:r>
        </a:p>
        <a:p>
          <a:pPr marL="171450" lvl="1" indent="-171450" algn="l" defTabSz="755650">
            <a:lnSpc>
              <a:spcPct val="90000"/>
            </a:lnSpc>
            <a:spcBef>
              <a:spcPct val="0"/>
            </a:spcBef>
            <a:spcAft>
              <a:spcPct val="15000"/>
            </a:spcAft>
            <a:buChar char="•"/>
          </a:pPr>
          <a:r>
            <a:rPr lang="en-US" sz="1700" kern="1200" dirty="0"/>
            <a:t>TH code results used to determine impact on system performance</a:t>
          </a:r>
        </a:p>
      </dsp:txBody>
      <dsp:txXfrm rot="-5400000">
        <a:off x="3780157" y="1941651"/>
        <a:ext cx="6686439" cy="625528"/>
      </dsp:txXfrm>
    </dsp:sp>
    <dsp:sp modelId="{3563631A-B067-4A22-9A6B-327B8CEA2DE3}">
      <dsp:nvSpPr>
        <dsp:cNvPr id="0" name=""/>
        <dsp:cNvSpPr/>
      </dsp:nvSpPr>
      <dsp:spPr>
        <a:xfrm>
          <a:off x="0" y="1821160"/>
          <a:ext cx="3780156" cy="86651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Sensitivity analysis</a:t>
          </a:r>
        </a:p>
      </dsp:txBody>
      <dsp:txXfrm>
        <a:off x="42300" y="1863460"/>
        <a:ext cx="3695556" cy="781910"/>
      </dsp:txXfrm>
    </dsp:sp>
    <dsp:sp modelId="{92C78660-9534-4D04-B05F-24ED931DCDA1}">
      <dsp:nvSpPr>
        <dsp:cNvPr id="0" name=""/>
        <dsp:cNvSpPr/>
      </dsp:nvSpPr>
      <dsp:spPr>
        <a:xfrm rot="5400000">
          <a:off x="6793692" y="-195888"/>
          <a:ext cx="693208" cy="6720279"/>
        </a:xfrm>
        <a:prstGeom prst="round2Same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Probability density function assigned to characterize uncertainty</a:t>
          </a:r>
        </a:p>
        <a:p>
          <a:pPr marL="171450" lvl="1" indent="-171450" algn="l" defTabSz="755650">
            <a:lnSpc>
              <a:spcPct val="90000"/>
            </a:lnSpc>
            <a:spcBef>
              <a:spcPct val="0"/>
            </a:spcBef>
            <a:spcAft>
              <a:spcPct val="15000"/>
            </a:spcAft>
            <a:buChar char="•"/>
          </a:pPr>
          <a:r>
            <a:rPr lang="en-US" sz="1700" kern="1200" dirty="0"/>
            <a:t>Informed by experimental and operational data</a:t>
          </a:r>
        </a:p>
      </dsp:txBody>
      <dsp:txXfrm rot="-5400000">
        <a:off x="3780157" y="2851487"/>
        <a:ext cx="6686439" cy="625528"/>
      </dsp:txXfrm>
    </dsp:sp>
    <dsp:sp modelId="{315DB47B-3699-4DE6-B133-77978259BF5F}">
      <dsp:nvSpPr>
        <dsp:cNvPr id="0" name=""/>
        <dsp:cNvSpPr/>
      </dsp:nvSpPr>
      <dsp:spPr>
        <a:xfrm>
          <a:off x="0" y="2730996"/>
          <a:ext cx="3780156" cy="86651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Probability distribution assignment</a:t>
          </a:r>
        </a:p>
      </dsp:txBody>
      <dsp:txXfrm>
        <a:off x="42300" y="2773296"/>
        <a:ext cx="3695556" cy="781910"/>
      </dsp:txXfrm>
    </dsp:sp>
    <dsp:sp modelId="{1CDDF0A1-EABA-46A1-9AD7-88BFD9B98839}">
      <dsp:nvSpPr>
        <dsp:cNvPr id="0" name=""/>
        <dsp:cNvSpPr/>
      </dsp:nvSpPr>
      <dsp:spPr>
        <a:xfrm rot="5400000">
          <a:off x="6793692" y="713947"/>
          <a:ext cx="693208" cy="6720279"/>
        </a:xfrm>
        <a:prstGeom prst="round2SameRect">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A limited number of TH code calculations are performed to develop “truth data” for constructing  mathematical model (response surface)</a:t>
          </a:r>
        </a:p>
      </dsp:txBody>
      <dsp:txXfrm rot="-5400000">
        <a:off x="3780157" y="3761322"/>
        <a:ext cx="6686439" cy="625528"/>
      </dsp:txXfrm>
    </dsp:sp>
    <dsp:sp modelId="{8474D0F7-E3D2-4D81-AB17-A5D1EBAE3EDF}">
      <dsp:nvSpPr>
        <dsp:cNvPr id="0" name=""/>
        <dsp:cNvSpPr/>
      </dsp:nvSpPr>
      <dsp:spPr>
        <a:xfrm>
          <a:off x="0" y="3640832"/>
          <a:ext cx="3780156" cy="86651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Response surface development</a:t>
          </a:r>
        </a:p>
      </dsp:txBody>
      <dsp:txXfrm>
        <a:off x="42300" y="3683132"/>
        <a:ext cx="3695556" cy="781910"/>
      </dsp:txXfrm>
    </dsp:sp>
    <dsp:sp modelId="{68913C48-8E49-4961-97AD-53B8C09840B4}">
      <dsp:nvSpPr>
        <dsp:cNvPr id="0" name=""/>
        <dsp:cNvSpPr/>
      </dsp:nvSpPr>
      <dsp:spPr>
        <a:xfrm rot="5400000">
          <a:off x="6793692" y="1623783"/>
          <a:ext cx="693208" cy="6720279"/>
        </a:xfrm>
        <a:prstGeom prst="round2SameRect">
          <a:avLst/>
        </a:prstGeom>
        <a:solidFill>
          <a:schemeClr val="tx2">
            <a:lumMod val="20000"/>
            <a:lumOff val="80000"/>
            <a:alpha val="9000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Random sampling of critical parameters is used to exercise the response surface to determine PSS phenomenological reliability </a:t>
          </a:r>
        </a:p>
      </dsp:txBody>
      <dsp:txXfrm rot="-5400000">
        <a:off x="3780157" y="4671158"/>
        <a:ext cx="6686439" cy="625528"/>
      </dsp:txXfrm>
    </dsp:sp>
    <dsp:sp modelId="{68163429-0573-43D9-972D-FB3FDAFA4523}">
      <dsp:nvSpPr>
        <dsp:cNvPr id="0" name=""/>
        <dsp:cNvSpPr/>
      </dsp:nvSpPr>
      <dsp:spPr>
        <a:xfrm>
          <a:off x="0" y="4550668"/>
          <a:ext cx="3780156" cy="866510"/>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Uncertainty propagation</a:t>
          </a:r>
        </a:p>
      </dsp:txBody>
      <dsp:txXfrm>
        <a:off x="42300" y="4592968"/>
        <a:ext cx="3695556" cy="78191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B051F8C2-39F5-47FF-AA06-FAA1E6DE2838}" type="datetimeFigureOut">
              <a:rPr lang="en-US" smtClean="0"/>
              <a:t>7/17/2026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605CFE59-7FA6-4E98-9DDF-880CF412F96C}" type="slidenum">
              <a:rPr lang="en-US" smtClean="0"/>
              <a:t>‹#›</a:t>
            </a:fld>
            <a:endParaRPr lang="en-US"/>
          </a:p>
        </p:txBody>
      </p:sp>
    </p:spTree>
    <p:extLst>
      <p:ext uri="{BB962C8B-B14F-4D97-AF65-F5344CB8AC3E}">
        <p14:creationId xmlns:p14="http://schemas.microsoft.com/office/powerpoint/2010/main" val="27872487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5CFE59-7FA6-4E98-9DDF-880CF412F96C}" type="slidenum">
              <a:rPr lang="en-US" smtClean="0"/>
              <a:t>2</a:t>
            </a:fld>
            <a:endParaRPr lang="en-US"/>
          </a:p>
        </p:txBody>
      </p:sp>
    </p:spTree>
    <p:extLst>
      <p:ext uri="{BB962C8B-B14F-4D97-AF65-F5344CB8AC3E}">
        <p14:creationId xmlns:p14="http://schemas.microsoft.com/office/powerpoint/2010/main" val="21471675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142AFD-90D3-FF7D-9261-66EC132297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69DFEA-7DCD-D9EB-7618-4DDAECF7D4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3959DA-7FD8-CC5A-E697-70D140832662}"/>
              </a:ext>
            </a:extLst>
          </p:cNvPr>
          <p:cNvSpPr>
            <a:spLocks noGrp="1"/>
          </p:cNvSpPr>
          <p:nvPr>
            <p:ph type="body" idx="1"/>
          </p:nvPr>
        </p:nvSpPr>
        <p:spPr/>
        <p:txBody>
          <a:bodyPr/>
          <a:lstStyle/>
          <a:p>
            <a:r>
              <a:rPr lang="en-US" dirty="0"/>
              <a:t>This is the general process for propagating uncertainty.</a:t>
            </a:r>
          </a:p>
          <a:p>
            <a:r>
              <a:rPr lang="en-US" dirty="0"/>
              <a:t>Due to a lack of data for most modeling parameters, selection of probability distributions and distribution parameters requires expert judgement.</a:t>
            </a:r>
          </a:p>
          <a:p>
            <a:r>
              <a:rPr lang="en-US" dirty="0"/>
              <a:t>With the lack of data, a nominal value of a parameter can be assumed to be the mean value in a distribution and the extreme values of the distribution can be assigned values that are qualitatively taken to be unlikely or almost impossible to occur; i.e., .001 to .0001. In a normal distribution, the extreme values would be represented by data at 3 to 4 std </a:t>
            </a:r>
            <a:r>
              <a:rPr lang="en-US" dirty="0" err="1"/>
              <a:t>devs</a:t>
            </a:r>
            <a:r>
              <a:rPr lang="en-US" dirty="0"/>
              <a:t> from the mean (i.e., , the nominal value)</a:t>
            </a:r>
          </a:p>
        </p:txBody>
      </p:sp>
      <p:sp>
        <p:nvSpPr>
          <p:cNvPr id="4" name="Slide Number Placeholder 3">
            <a:extLst>
              <a:ext uri="{FF2B5EF4-FFF2-40B4-BE49-F238E27FC236}">
                <a16:creationId xmlns:a16="http://schemas.microsoft.com/office/drawing/2014/main" id="{9EFB090F-2A3A-5C5F-4169-B7E4BCDA5E93}"/>
              </a:ext>
            </a:extLst>
          </p:cNvPr>
          <p:cNvSpPr>
            <a:spLocks noGrp="1"/>
          </p:cNvSpPr>
          <p:nvPr>
            <p:ph type="sldNum" sz="quarter" idx="5"/>
          </p:nvPr>
        </p:nvSpPr>
        <p:spPr/>
        <p:txBody>
          <a:bodyPr/>
          <a:lstStyle/>
          <a:p>
            <a:fld id="{605CFE59-7FA6-4E98-9DDF-880CF412F96C}" type="slidenum">
              <a:rPr lang="en-US" smtClean="0"/>
              <a:t>12</a:t>
            </a:fld>
            <a:endParaRPr lang="en-US"/>
          </a:p>
        </p:txBody>
      </p:sp>
    </p:spTree>
    <p:extLst>
      <p:ext uri="{BB962C8B-B14F-4D97-AF65-F5344CB8AC3E}">
        <p14:creationId xmlns:p14="http://schemas.microsoft.com/office/powerpoint/2010/main" val="3117043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3FA339-6DD1-D616-EFA1-6895809B36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6D5264-11E3-D66B-1C82-9B2FECA03C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2F83D7-0011-3A35-E7BF-F1803390B1BA}"/>
              </a:ext>
            </a:extLst>
          </p:cNvPr>
          <p:cNvSpPr>
            <a:spLocks noGrp="1"/>
          </p:cNvSpPr>
          <p:nvPr>
            <p:ph type="body" idx="1"/>
          </p:nvPr>
        </p:nvSpPr>
        <p:spPr/>
        <p:txBody>
          <a:bodyPr/>
          <a:lstStyle/>
          <a:p>
            <a:r>
              <a:rPr lang="en-US" dirty="0"/>
              <a:t>Could have also used a beta distribution which is preferred by the NRC. But in the absence of data, the more general beta distribution would not provide any advantages.</a:t>
            </a:r>
          </a:p>
          <a:p>
            <a:endParaRPr lang="en-US" dirty="0"/>
          </a:p>
          <a:p>
            <a:r>
              <a:rPr lang="en-US" dirty="0"/>
              <a:t>Due to a lack of data for most modeling parameters, selection of probability distributions and distribution parameters requires expert judgement.</a:t>
            </a:r>
          </a:p>
          <a:p>
            <a:r>
              <a:rPr lang="en-US" dirty="0"/>
              <a:t>With the lack of data, a nominal value of a parameter can be assumed to be the mean value in a distribution and the extreme values of the distribution can be assigned values that are qualitatively taken to be unlikely or almost impossible to occur; i.e., .001 to .0001. In a normal distribution, the extreme values would be represented by data at 3 to 4 std </a:t>
            </a:r>
            <a:r>
              <a:rPr lang="en-US" dirty="0" err="1"/>
              <a:t>devs</a:t>
            </a:r>
            <a:r>
              <a:rPr lang="en-US" dirty="0"/>
              <a:t> from the mean (i.e., , the nominal value)</a:t>
            </a:r>
          </a:p>
          <a:p>
            <a:endParaRPr lang="en-US" dirty="0"/>
          </a:p>
          <a:p>
            <a:r>
              <a:rPr lang="en-US" sz="1200" kern="1200" dirty="0">
                <a:solidFill>
                  <a:schemeClr val="tx1"/>
                </a:solidFill>
                <a:effectLst/>
                <a:latin typeface="+mn-lt"/>
                <a:ea typeface="+mn-ea"/>
                <a:cs typeface="+mn-cs"/>
              </a:rPr>
              <a:t>Normal distribution - This distribution is often used to represent uncertainty in physical properties and can be used when parameter values are most likely to be close to their mean values with extreme values possible to either side of the mean.  Can also use truncated normal. But could have used </a:t>
            </a:r>
            <a:r>
              <a:rPr lang="en-GB" sz="1200" b="1" kern="1200" dirty="0">
                <a:solidFill>
                  <a:schemeClr val="tx1"/>
                </a:solidFill>
                <a:effectLst/>
                <a:latin typeface="+mn-lt"/>
                <a:ea typeface="+mn-ea"/>
                <a:cs typeface="+mn-cs"/>
              </a:rPr>
              <a:t>Beta distribution </a:t>
            </a:r>
            <a:r>
              <a:rPr lang="en-GB" sz="1200" kern="1200" dirty="0">
                <a:solidFill>
                  <a:schemeClr val="tx1"/>
                </a:solidFill>
                <a:effectLst/>
                <a:latin typeface="+mn-lt"/>
                <a:ea typeface="+mn-ea"/>
                <a:cs typeface="+mn-cs"/>
              </a:rPr>
              <a:t>which is more flexible and is useful for </a:t>
            </a:r>
            <a:r>
              <a:rPr lang="en-GB" sz="1200" kern="1200" dirty="0" err="1">
                <a:solidFill>
                  <a:schemeClr val="tx1"/>
                </a:solidFill>
                <a:effectLst/>
                <a:latin typeface="+mn-lt"/>
                <a:ea typeface="+mn-ea"/>
                <a:cs typeface="+mn-cs"/>
              </a:rPr>
              <a:t>modeling</a:t>
            </a:r>
            <a:r>
              <a:rPr lang="en-GB" sz="1200" kern="1200" dirty="0">
                <a:solidFill>
                  <a:schemeClr val="tx1"/>
                </a:solidFill>
                <a:effectLst/>
                <a:latin typeface="+mn-lt"/>
                <a:ea typeface="+mn-ea"/>
                <a:cs typeface="+mn-cs"/>
              </a:rPr>
              <a:t> data that is bounded between a minimum and maximum value. This distribution is extensively used by the US NRC in their data collection and analysis supporting Probabilistic Risk Assessment (PRA)..</a:t>
            </a:r>
          </a:p>
          <a:p>
            <a:endParaRPr lang="en-US"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Exponential distributions</a:t>
            </a:r>
            <a:r>
              <a:rPr lang="en-GB" sz="1200" kern="1200" dirty="0">
                <a:solidFill>
                  <a:schemeClr val="tx1"/>
                </a:solidFill>
                <a:effectLst/>
                <a:latin typeface="+mn-lt"/>
                <a:ea typeface="+mn-ea"/>
                <a:cs typeface="+mn-cs"/>
              </a:rPr>
              <a:t> are often used to represent degradation as a function of time or for parameters representing systems that are most likely in an intact state with zero degradation. </a:t>
            </a:r>
            <a:r>
              <a:rPr lang="en-GB" sz="1200" b="1" kern="1200" dirty="0">
                <a:solidFill>
                  <a:schemeClr val="tx1"/>
                </a:solidFill>
                <a:effectLst/>
                <a:latin typeface="+mn-lt"/>
                <a:ea typeface="+mn-ea"/>
                <a:cs typeface="+mn-cs"/>
              </a:rPr>
              <a:t>Gamma distributions </a:t>
            </a:r>
            <a:r>
              <a:rPr lang="en-GB" sz="1200" kern="1200" dirty="0">
                <a:solidFill>
                  <a:schemeClr val="tx1"/>
                </a:solidFill>
                <a:effectLst/>
                <a:latin typeface="+mn-lt"/>
                <a:ea typeface="+mn-ea"/>
                <a:cs typeface="+mn-cs"/>
              </a:rPr>
              <a:t>are often used for positive, continuous, right skewed parameters such as failure rates. The exponential distribution is a special case of the gamma . This distribution is extensively used by the US NRC in their data collection and analysis supporting PRA.</a:t>
            </a: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Uniform distributions</a:t>
            </a:r>
            <a:r>
              <a:rPr lang="en-GB" sz="1200" kern="1200" dirty="0">
                <a:solidFill>
                  <a:schemeClr val="tx1"/>
                </a:solidFill>
                <a:effectLst/>
                <a:latin typeface="+mn-lt"/>
                <a:ea typeface="+mn-ea"/>
                <a:cs typeface="+mn-cs"/>
              </a:rPr>
              <a:t> can be applied when no information is available regarding a parameter uncertainty and the parameter varies between two known limits. </a:t>
            </a:r>
            <a:endParaRPr lang="en-US" dirty="0"/>
          </a:p>
        </p:txBody>
      </p:sp>
      <p:sp>
        <p:nvSpPr>
          <p:cNvPr id="4" name="Slide Number Placeholder 3">
            <a:extLst>
              <a:ext uri="{FF2B5EF4-FFF2-40B4-BE49-F238E27FC236}">
                <a16:creationId xmlns:a16="http://schemas.microsoft.com/office/drawing/2014/main" id="{A3E83766-38C9-2D1D-5989-92AF151B0382}"/>
              </a:ext>
            </a:extLst>
          </p:cNvPr>
          <p:cNvSpPr>
            <a:spLocks noGrp="1"/>
          </p:cNvSpPr>
          <p:nvPr>
            <p:ph type="sldNum" sz="quarter" idx="5"/>
          </p:nvPr>
        </p:nvSpPr>
        <p:spPr/>
        <p:txBody>
          <a:bodyPr/>
          <a:lstStyle/>
          <a:p>
            <a:fld id="{605CFE59-7FA6-4E98-9DDF-880CF412F96C}" type="slidenum">
              <a:rPr lang="en-US" smtClean="0"/>
              <a:t>13</a:t>
            </a:fld>
            <a:endParaRPr lang="en-US"/>
          </a:p>
        </p:txBody>
      </p:sp>
    </p:spTree>
    <p:extLst>
      <p:ext uri="{BB962C8B-B14F-4D97-AF65-F5344CB8AC3E}">
        <p14:creationId xmlns:p14="http://schemas.microsoft.com/office/powerpoint/2010/main" val="4266348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BE1413-3525-42C1-9DE8-342455E422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CED084-E224-05F6-0171-095E166422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82F528-C122-8A21-3646-89613E80F899}"/>
              </a:ext>
            </a:extLst>
          </p:cNvPr>
          <p:cNvSpPr>
            <a:spLocks noGrp="1"/>
          </p:cNvSpPr>
          <p:nvPr>
            <p:ph type="body" idx="1"/>
          </p:nvPr>
        </p:nvSpPr>
        <p:spPr/>
        <p:txBody>
          <a:bodyPr/>
          <a:lstStyle/>
          <a:p>
            <a:r>
              <a:rPr lang="en-US" dirty="0"/>
              <a:t>General steps. Each step discussed in more detail on following slides.</a:t>
            </a:r>
          </a:p>
        </p:txBody>
      </p:sp>
      <p:sp>
        <p:nvSpPr>
          <p:cNvPr id="4" name="Slide Number Placeholder 3">
            <a:extLst>
              <a:ext uri="{FF2B5EF4-FFF2-40B4-BE49-F238E27FC236}">
                <a16:creationId xmlns:a16="http://schemas.microsoft.com/office/drawing/2014/main" id="{3C234D6B-E2EA-FC95-4115-217A33962201}"/>
              </a:ext>
            </a:extLst>
          </p:cNvPr>
          <p:cNvSpPr>
            <a:spLocks noGrp="1"/>
          </p:cNvSpPr>
          <p:nvPr>
            <p:ph type="sldNum" sz="quarter" idx="5"/>
          </p:nvPr>
        </p:nvSpPr>
        <p:spPr/>
        <p:txBody>
          <a:bodyPr/>
          <a:lstStyle/>
          <a:p>
            <a:fld id="{605CFE59-7FA6-4E98-9DDF-880CF412F96C}" type="slidenum">
              <a:rPr lang="en-US" smtClean="0"/>
              <a:t>14</a:t>
            </a:fld>
            <a:endParaRPr lang="en-US"/>
          </a:p>
        </p:txBody>
      </p:sp>
    </p:spTree>
    <p:extLst>
      <p:ext uri="{BB962C8B-B14F-4D97-AF65-F5344CB8AC3E}">
        <p14:creationId xmlns:p14="http://schemas.microsoft.com/office/powerpoint/2010/main" val="3785909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B73AC5-6C65-C686-982F-6C800D685E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BAEC02-6BDB-EF8B-3B00-A4CBA25547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3D0DAC-4668-47E1-6371-F70CD0C16D7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example used in the  pilot study used a 3</a:t>
            </a:r>
            <a:r>
              <a:rPr lang="en-US" sz="1200" kern="1200" baseline="30000" dirty="0">
                <a:solidFill>
                  <a:schemeClr val="tx1"/>
                </a:solidFill>
                <a:effectLst/>
                <a:latin typeface="+mn-lt"/>
                <a:ea typeface="+mn-ea"/>
                <a:cs typeface="+mn-cs"/>
              </a:rPr>
              <a:t>rd</a:t>
            </a:r>
            <a:r>
              <a:rPr lang="en-US" sz="1200" kern="1200" dirty="0">
                <a:solidFill>
                  <a:schemeClr val="tx1"/>
                </a:solidFill>
                <a:effectLst/>
                <a:latin typeface="+mn-lt"/>
                <a:ea typeface="+mn-ea"/>
                <a:cs typeface="+mn-cs"/>
              </a:rPr>
              <a:t> order polynomial with 6 critical parameters because it was relatively straightforward to develop. And polynomial response surfaces are fairly common.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However, there are more sophisticated non-parametric response surface models that can also be considered. These </a:t>
            </a:r>
            <a:r>
              <a:rPr lang="en-GB" dirty="0"/>
              <a:t>are highly flexible and can capture complex, non-linear patterns not suitable for polynomial modelling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Non-parametric response surface models are highly flexible and can capture complex, non-linear patterns that do not easily fit into the predefined functional forms often used for parametric response surfaces. Common non-parametric response surface methods include,</a:t>
            </a:r>
          </a:p>
          <a:p>
            <a:r>
              <a:rPr lang="en-GB" sz="1200" kern="1200" dirty="0">
                <a:solidFill>
                  <a:schemeClr val="tx1"/>
                </a:solidFill>
                <a:effectLst/>
                <a:latin typeface="+mn-lt"/>
                <a:ea typeface="+mn-ea"/>
                <a:cs typeface="+mn-cs"/>
              </a:rPr>
              <a:t>Artificial Neural Networks (ANNs):</a:t>
            </a:r>
          </a:p>
          <a:p>
            <a:r>
              <a:rPr lang="en-GB" sz="1200" kern="1200" dirty="0">
                <a:solidFill>
                  <a:schemeClr val="tx1"/>
                </a:solidFill>
                <a:effectLst/>
                <a:latin typeface="+mn-lt"/>
                <a:ea typeface="+mn-ea"/>
                <a:cs typeface="+mn-cs"/>
              </a:rPr>
              <a:t>Gaussian Process Regressors (GPR): </a:t>
            </a:r>
          </a:p>
          <a:p>
            <a:r>
              <a:rPr lang="en-GB" sz="1200" kern="1200" dirty="0">
                <a:solidFill>
                  <a:schemeClr val="tx1"/>
                </a:solidFill>
                <a:effectLst/>
                <a:latin typeface="+mn-lt"/>
                <a:ea typeface="+mn-ea"/>
                <a:cs typeface="+mn-cs"/>
              </a:rPr>
              <a:t>Splines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We also applied a cubic spline model to develop a response surface and will compare results from the cubic spline and third order polynomial.</a:t>
            </a:r>
            <a:endParaRPr lang="en-US" dirty="0"/>
          </a:p>
        </p:txBody>
      </p:sp>
      <p:sp>
        <p:nvSpPr>
          <p:cNvPr id="4" name="Slide Number Placeholder 3">
            <a:extLst>
              <a:ext uri="{FF2B5EF4-FFF2-40B4-BE49-F238E27FC236}">
                <a16:creationId xmlns:a16="http://schemas.microsoft.com/office/drawing/2014/main" id="{7C1A4773-E286-4FC3-664C-91DC5177D223}"/>
              </a:ext>
            </a:extLst>
          </p:cNvPr>
          <p:cNvSpPr>
            <a:spLocks noGrp="1"/>
          </p:cNvSpPr>
          <p:nvPr>
            <p:ph type="sldNum" sz="quarter" idx="5"/>
          </p:nvPr>
        </p:nvSpPr>
        <p:spPr/>
        <p:txBody>
          <a:bodyPr/>
          <a:lstStyle/>
          <a:p>
            <a:fld id="{605CFE59-7FA6-4E98-9DDF-880CF412F96C}" type="slidenum">
              <a:rPr lang="en-US" smtClean="0"/>
              <a:t>15</a:t>
            </a:fld>
            <a:endParaRPr lang="en-US"/>
          </a:p>
        </p:txBody>
      </p:sp>
    </p:spTree>
    <p:extLst>
      <p:ext uri="{BB962C8B-B14F-4D97-AF65-F5344CB8AC3E}">
        <p14:creationId xmlns:p14="http://schemas.microsoft.com/office/powerpoint/2010/main" val="14832379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70DDAD-85C5-811E-B9C4-2E09986DCC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3DE880-0775-D1B1-6C74-7960415019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432DFE-246A-40D1-2381-518D570C2F54}"/>
              </a:ext>
            </a:extLst>
          </p:cNvPr>
          <p:cNvSpPr>
            <a:spLocks noGrp="1"/>
          </p:cNvSpPr>
          <p:nvPr>
            <p:ph type="body" idx="1"/>
          </p:nvPr>
        </p:nvSpPr>
        <p:spPr/>
        <p:txBody>
          <a:bodyPr/>
          <a:lstStyle/>
          <a:p>
            <a:r>
              <a:rPr lang="en-GB" sz="1200" kern="1200" dirty="0">
                <a:solidFill>
                  <a:schemeClr val="tx1"/>
                </a:solidFill>
                <a:effectLst/>
                <a:latin typeface="+mn-lt"/>
                <a:ea typeface="+mn-ea"/>
                <a:cs typeface="+mn-cs"/>
              </a:rPr>
              <a:t>Response surface models are divided into parametric response surfaces and non-parametric response surfaces. The parametric response surface models are, perhaps, easier to understand, as they apply multivariate regression techniques using a predefined functional form to correlate a dependent variable, Y, to a set of independent predictor variables, x</a:t>
            </a:r>
            <a:r>
              <a:rPr lang="en-GB" sz="1200" kern="1200" baseline="-25000" dirty="0">
                <a:solidFill>
                  <a:schemeClr val="tx1"/>
                </a:solidFill>
                <a:effectLst/>
                <a:latin typeface="+mn-lt"/>
                <a:ea typeface="+mn-ea"/>
                <a:cs typeface="+mn-cs"/>
              </a:rPr>
              <a:t>i</a:t>
            </a:r>
            <a:r>
              <a:rPr lang="en-GB" sz="1200" kern="1200" dirty="0">
                <a:solidFill>
                  <a:schemeClr val="tx1"/>
                </a:solidFill>
                <a:effectLst/>
                <a:latin typeface="+mn-lt"/>
                <a:ea typeface="+mn-ea"/>
                <a:cs typeface="+mn-cs"/>
              </a:rPr>
              <a:t> </a:t>
            </a:r>
            <a:endParaRPr lang="en-US" dirty="0"/>
          </a:p>
        </p:txBody>
      </p:sp>
      <p:sp>
        <p:nvSpPr>
          <p:cNvPr id="4" name="Slide Number Placeholder 3">
            <a:extLst>
              <a:ext uri="{FF2B5EF4-FFF2-40B4-BE49-F238E27FC236}">
                <a16:creationId xmlns:a16="http://schemas.microsoft.com/office/drawing/2014/main" id="{6EC1FE95-A0F6-3D31-4BA1-A094B9577A82}"/>
              </a:ext>
            </a:extLst>
          </p:cNvPr>
          <p:cNvSpPr>
            <a:spLocks noGrp="1"/>
          </p:cNvSpPr>
          <p:nvPr>
            <p:ph type="sldNum" sz="quarter" idx="5"/>
          </p:nvPr>
        </p:nvSpPr>
        <p:spPr/>
        <p:txBody>
          <a:bodyPr/>
          <a:lstStyle/>
          <a:p>
            <a:fld id="{605CFE59-7FA6-4E98-9DDF-880CF412F96C}" type="slidenum">
              <a:rPr lang="en-US" smtClean="0"/>
              <a:t>16</a:t>
            </a:fld>
            <a:endParaRPr lang="en-US"/>
          </a:p>
        </p:txBody>
      </p:sp>
    </p:spTree>
    <p:extLst>
      <p:ext uri="{BB962C8B-B14F-4D97-AF65-F5344CB8AC3E}">
        <p14:creationId xmlns:p14="http://schemas.microsoft.com/office/powerpoint/2010/main" val="32037661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69586C-2A19-5A2C-09AC-CC3951C549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BF8A5B-9C34-C7D1-7AFA-486530FB9B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B1636D-6AE1-E603-6C81-B9048ED3D78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example used in the  pilot study used a 3</a:t>
            </a:r>
            <a:r>
              <a:rPr lang="en-US" sz="1200" kern="1200" baseline="30000" dirty="0">
                <a:solidFill>
                  <a:schemeClr val="tx1"/>
                </a:solidFill>
                <a:effectLst/>
                <a:latin typeface="+mn-lt"/>
                <a:ea typeface="+mn-ea"/>
                <a:cs typeface="+mn-cs"/>
              </a:rPr>
              <a:t>rd</a:t>
            </a:r>
            <a:r>
              <a:rPr lang="en-US" sz="1200" kern="1200" dirty="0">
                <a:solidFill>
                  <a:schemeClr val="tx1"/>
                </a:solidFill>
                <a:effectLst/>
                <a:latin typeface="+mn-lt"/>
                <a:ea typeface="+mn-ea"/>
                <a:cs typeface="+mn-cs"/>
              </a:rPr>
              <a:t> order polynomial with 6 critical parameters because it was relatively straightforward to develop. And polynomial response surfaces are fairly common.</a:t>
            </a:r>
          </a:p>
        </p:txBody>
      </p:sp>
      <p:sp>
        <p:nvSpPr>
          <p:cNvPr id="4" name="Slide Number Placeholder 3">
            <a:extLst>
              <a:ext uri="{FF2B5EF4-FFF2-40B4-BE49-F238E27FC236}">
                <a16:creationId xmlns:a16="http://schemas.microsoft.com/office/drawing/2014/main" id="{E1DCB625-2BE9-904E-89CA-FB5D9D248380}"/>
              </a:ext>
            </a:extLst>
          </p:cNvPr>
          <p:cNvSpPr>
            <a:spLocks noGrp="1"/>
          </p:cNvSpPr>
          <p:nvPr>
            <p:ph type="sldNum" sz="quarter" idx="5"/>
          </p:nvPr>
        </p:nvSpPr>
        <p:spPr/>
        <p:txBody>
          <a:bodyPr/>
          <a:lstStyle/>
          <a:p>
            <a:fld id="{605CFE59-7FA6-4E98-9DDF-880CF412F96C}" type="slidenum">
              <a:rPr lang="en-US" smtClean="0"/>
              <a:t>17</a:t>
            </a:fld>
            <a:endParaRPr lang="en-US"/>
          </a:p>
        </p:txBody>
      </p:sp>
    </p:spTree>
    <p:extLst>
      <p:ext uri="{BB962C8B-B14F-4D97-AF65-F5344CB8AC3E}">
        <p14:creationId xmlns:p14="http://schemas.microsoft.com/office/powerpoint/2010/main" val="15963235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5CFE59-7FA6-4E98-9DDF-880CF412F96C}" type="slidenum">
              <a:rPr lang="en-US" smtClean="0"/>
              <a:t>18</a:t>
            </a:fld>
            <a:endParaRPr lang="en-US"/>
          </a:p>
        </p:txBody>
      </p:sp>
    </p:spTree>
    <p:extLst>
      <p:ext uri="{BB962C8B-B14F-4D97-AF65-F5344CB8AC3E}">
        <p14:creationId xmlns:p14="http://schemas.microsoft.com/office/powerpoint/2010/main" val="4886376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5CFE59-7FA6-4E98-9DDF-880CF412F96C}" type="slidenum">
              <a:rPr lang="en-US" smtClean="0"/>
              <a:t>19</a:t>
            </a:fld>
            <a:endParaRPr lang="en-US"/>
          </a:p>
        </p:txBody>
      </p:sp>
    </p:spTree>
    <p:extLst>
      <p:ext uri="{BB962C8B-B14F-4D97-AF65-F5344CB8AC3E}">
        <p14:creationId xmlns:p14="http://schemas.microsoft.com/office/powerpoint/2010/main" val="41456173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BD153F-87D3-7664-5E02-1B58BF05CF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1A3A05-3FBE-8163-63F5-5FE9C76C73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C59DAE-1700-E962-2C1F-1F73003D8816}"/>
              </a:ext>
            </a:extLst>
          </p:cNvPr>
          <p:cNvSpPr>
            <a:spLocks noGrp="1"/>
          </p:cNvSpPr>
          <p:nvPr>
            <p:ph type="body" idx="1"/>
          </p:nvPr>
        </p:nvSpPr>
        <p:spPr/>
        <p:txBody>
          <a:bodyPr/>
          <a:lstStyle/>
          <a:p>
            <a:r>
              <a:rPr lang="en-GB" sz="1200" kern="1200" dirty="0">
                <a:solidFill>
                  <a:schemeClr val="tx1"/>
                </a:solidFill>
                <a:effectLst/>
                <a:latin typeface="+mn-lt"/>
                <a:ea typeface="+mn-ea"/>
                <a:cs typeface="+mn-cs"/>
              </a:rPr>
              <a:t>Data falling on the horizontal dotted line shows predictions which exactly match the observations.</a:t>
            </a:r>
          </a:p>
          <a:p>
            <a:r>
              <a:rPr lang="en-GB" sz="1200" kern="1200" dirty="0">
                <a:solidFill>
                  <a:schemeClr val="tx1"/>
                </a:solidFill>
                <a:effectLst/>
                <a:latin typeface="+mn-lt"/>
                <a:ea typeface="+mn-ea"/>
                <a:cs typeface="+mn-cs"/>
              </a:rPr>
              <a:t>Data points to the right show predictions which are higher than the observed values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Data points to the left show predictions which are lower than the observed values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Since the response surface is only an approximation of the observed data, there can always be observed failures that are not predicted by the response surface. Example circled data point to left of horizontal line. Observed value is at the failure pressure of 135 psia, but response surface prediction is only 124 psia so a failure is not predicted.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So what do we do?</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Due to the nature of the regression analysis, the errors are expected to be approximately normally distributed around observed values. Therefore, the predicted values, or the failure criterion, can be adjusted based on the calculated standard deviation to capture more of the observed failures.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As an example, for normally distributed data, 95% of the data lies within ±1.645 standard deviations of the mean. Thus, to capture 95% of the failures, the failure criterion or the response surface predictions can be shifted by 1.645 x 7.707 = 12.678 psi (0.087 MPa). With this shift, all failures in the limited data set of 108 MAAP calculations are predicted by the response surface, as shown in Figure 7b. This approach also predicts a handful of additional failures where no failure is observed from the MAAP calculation which ensures that the reliability is not overpredicted.</a:t>
            </a:r>
            <a:endParaRPr lang="en-US" dirty="0"/>
          </a:p>
        </p:txBody>
      </p:sp>
      <p:sp>
        <p:nvSpPr>
          <p:cNvPr id="4" name="Slide Number Placeholder 3">
            <a:extLst>
              <a:ext uri="{FF2B5EF4-FFF2-40B4-BE49-F238E27FC236}">
                <a16:creationId xmlns:a16="http://schemas.microsoft.com/office/drawing/2014/main" id="{3692EB90-899A-5820-F49F-D03BCD58A73A}"/>
              </a:ext>
            </a:extLst>
          </p:cNvPr>
          <p:cNvSpPr>
            <a:spLocks noGrp="1"/>
          </p:cNvSpPr>
          <p:nvPr>
            <p:ph type="sldNum" sz="quarter" idx="5"/>
          </p:nvPr>
        </p:nvSpPr>
        <p:spPr/>
        <p:txBody>
          <a:bodyPr/>
          <a:lstStyle/>
          <a:p>
            <a:fld id="{605CFE59-7FA6-4E98-9DDF-880CF412F96C}" type="slidenum">
              <a:rPr lang="en-US" smtClean="0"/>
              <a:t>20</a:t>
            </a:fld>
            <a:endParaRPr lang="en-US"/>
          </a:p>
        </p:txBody>
      </p:sp>
    </p:spTree>
    <p:extLst>
      <p:ext uri="{BB962C8B-B14F-4D97-AF65-F5344CB8AC3E}">
        <p14:creationId xmlns:p14="http://schemas.microsoft.com/office/powerpoint/2010/main" val="31629434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592843-611B-09D1-5D62-8C73B38012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940994-C3E0-911D-4C49-4225AACD28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45DCEC-B814-83BD-8F5A-B0F3B09F934F}"/>
              </a:ext>
            </a:extLst>
          </p:cNvPr>
          <p:cNvSpPr>
            <a:spLocks noGrp="1"/>
          </p:cNvSpPr>
          <p:nvPr>
            <p:ph type="body" idx="1"/>
          </p:nvPr>
        </p:nvSpPr>
        <p:spPr/>
        <p:txBody>
          <a:bodyPr/>
          <a:lstStyle/>
          <a:p>
            <a:r>
              <a:rPr lang="en-US" dirty="0"/>
              <a:t>Convergence plots used to tell us when we have run enough trials. Plot of failure rate vs trial number eventually converges to a solution.</a:t>
            </a:r>
          </a:p>
          <a:p>
            <a:endParaRPr lang="en-US" dirty="0"/>
          </a:p>
          <a:p>
            <a:r>
              <a:rPr lang="en-US" dirty="0"/>
              <a:t>DAKOTA exercised the MARS response surface 500,000 times in 153 CPU seconds.  Assuming linear time scaling, 100E6 runs would require 100E6/1E5 = 1000 * 153 = 153,000 seconds = 42 hours of CPU time. 2 days (or running over the weekend)  is still a manageable amount of time.</a:t>
            </a:r>
          </a:p>
        </p:txBody>
      </p:sp>
      <p:sp>
        <p:nvSpPr>
          <p:cNvPr id="4" name="Slide Number Placeholder 3">
            <a:extLst>
              <a:ext uri="{FF2B5EF4-FFF2-40B4-BE49-F238E27FC236}">
                <a16:creationId xmlns:a16="http://schemas.microsoft.com/office/drawing/2014/main" id="{E6810529-361B-D3A2-6D80-403AC053D437}"/>
              </a:ext>
            </a:extLst>
          </p:cNvPr>
          <p:cNvSpPr>
            <a:spLocks noGrp="1"/>
          </p:cNvSpPr>
          <p:nvPr>
            <p:ph type="sldNum" sz="quarter" idx="5"/>
          </p:nvPr>
        </p:nvSpPr>
        <p:spPr/>
        <p:txBody>
          <a:bodyPr/>
          <a:lstStyle/>
          <a:p>
            <a:fld id="{605CFE59-7FA6-4E98-9DDF-880CF412F96C}" type="slidenum">
              <a:rPr lang="en-US" smtClean="0"/>
              <a:t>21</a:t>
            </a:fld>
            <a:endParaRPr lang="en-US"/>
          </a:p>
        </p:txBody>
      </p:sp>
    </p:spTree>
    <p:extLst>
      <p:ext uri="{BB962C8B-B14F-4D97-AF65-F5344CB8AC3E}">
        <p14:creationId xmlns:p14="http://schemas.microsoft.com/office/powerpoint/2010/main" val="76005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64DDFA-C00B-B431-166B-8B777AC266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A22E28-193A-236F-19E9-64198F557D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4FC64B-A029-2F77-135D-CE08CFABD14D}"/>
              </a:ext>
            </a:extLst>
          </p:cNvPr>
          <p:cNvSpPr>
            <a:spLocks noGrp="1"/>
          </p:cNvSpPr>
          <p:nvPr>
            <p:ph type="body" idx="1"/>
          </p:nvPr>
        </p:nvSpPr>
        <p:spPr/>
        <p:txBody>
          <a:bodyPr/>
          <a:lstStyle/>
          <a:p>
            <a:r>
              <a:rPr lang="en-US" dirty="0"/>
              <a:t>Most people are familiar with TH codes for safety analysis but may not be familiar with response surfaces, so let’s start by explaining what a response surface is and why we use them</a:t>
            </a:r>
          </a:p>
          <a:p>
            <a:endParaRPr lang="en-US" dirty="0"/>
          </a:p>
          <a:p>
            <a:r>
              <a:rPr lang="en-US" dirty="0"/>
              <a:t>Example: Suppose we are doing a sensitivity study and we vary multiple MAAP (or other TH code) parameters to see the effect on timing of core </a:t>
            </a:r>
            <a:r>
              <a:rPr lang="en-US" dirty="0" err="1"/>
              <a:t>uncovery</a:t>
            </a:r>
            <a:r>
              <a:rPr lang="en-US" dirty="0"/>
              <a:t>, onset of core damage, or some other key event. The MAAP results are the data: the independent variables are the values of the MAAP parameters that we are varying. There is a single dependent variable which is the  key event; e.g., time to core </a:t>
            </a:r>
            <a:r>
              <a:rPr lang="en-US" dirty="0" err="1"/>
              <a:t>uncovery</a:t>
            </a:r>
            <a:r>
              <a:rPr lang="en-US" dirty="0"/>
              <a:t>.  We do a multi-variate regression using the MAAP input parameters and the MAAP result.</a:t>
            </a:r>
          </a:p>
        </p:txBody>
      </p:sp>
      <p:sp>
        <p:nvSpPr>
          <p:cNvPr id="4" name="Slide Number Placeholder 3">
            <a:extLst>
              <a:ext uri="{FF2B5EF4-FFF2-40B4-BE49-F238E27FC236}">
                <a16:creationId xmlns:a16="http://schemas.microsoft.com/office/drawing/2014/main" id="{CF1DE879-F390-32AC-F921-A0C6960668C4}"/>
              </a:ext>
            </a:extLst>
          </p:cNvPr>
          <p:cNvSpPr>
            <a:spLocks noGrp="1"/>
          </p:cNvSpPr>
          <p:nvPr>
            <p:ph type="sldNum" sz="quarter" idx="5"/>
          </p:nvPr>
        </p:nvSpPr>
        <p:spPr/>
        <p:txBody>
          <a:bodyPr/>
          <a:lstStyle/>
          <a:p>
            <a:fld id="{605CFE59-7FA6-4E98-9DDF-880CF412F96C}" type="slidenum">
              <a:rPr lang="en-US" smtClean="0"/>
              <a:t>3</a:t>
            </a:fld>
            <a:endParaRPr lang="en-US"/>
          </a:p>
        </p:txBody>
      </p:sp>
    </p:spTree>
    <p:extLst>
      <p:ext uri="{BB962C8B-B14F-4D97-AF65-F5344CB8AC3E}">
        <p14:creationId xmlns:p14="http://schemas.microsoft.com/office/powerpoint/2010/main" val="10290632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2057DB-ED6F-1DA6-7947-04148C5788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664E5F-982E-98D9-564B-A510A1649D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919CC0-DA11-404B-9DEF-EEC7C475EDD7}"/>
              </a:ext>
            </a:extLst>
          </p:cNvPr>
          <p:cNvSpPr>
            <a:spLocks noGrp="1"/>
          </p:cNvSpPr>
          <p:nvPr>
            <p:ph type="body" idx="1"/>
          </p:nvPr>
        </p:nvSpPr>
        <p:spPr/>
        <p:txBody>
          <a:bodyPr/>
          <a:lstStyle/>
          <a:p>
            <a:r>
              <a:rPr lang="en-US" dirty="0"/>
              <a:t>Is it practical to develop a response surface to evaluate PSS reliability? Forst 2 bullet points say yes. Last bullet point highlights a limitation/drawback that can complicate the use of an RSM</a:t>
            </a:r>
          </a:p>
        </p:txBody>
      </p:sp>
      <p:sp>
        <p:nvSpPr>
          <p:cNvPr id="4" name="Slide Number Placeholder 3">
            <a:extLst>
              <a:ext uri="{FF2B5EF4-FFF2-40B4-BE49-F238E27FC236}">
                <a16:creationId xmlns:a16="http://schemas.microsoft.com/office/drawing/2014/main" id="{3DF6A80F-7B38-1C78-C5DF-8DA219FAE9C6}"/>
              </a:ext>
            </a:extLst>
          </p:cNvPr>
          <p:cNvSpPr>
            <a:spLocks noGrp="1"/>
          </p:cNvSpPr>
          <p:nvPr>
            <p:ph type="sldNum" sz="quarter" idx="5"/>
          </p:nvPr>
        </p:nvSpPr>
        <p:spPr/>
        <p:txBody>
          <a:bodyPr/>
          <a:lstStyle/>
          <a:p>
            <a:fld id="{605CFE59-7FA6-4E98-9DDF-880CF412F96C}" type="slidenum">
              <a:rPr lang="en-US" smtClean="0"/>
              <a:t>23</a:t>
            </a:fld>
            <a:endParaRPr lang="en-US"/>
          </a:p>
        </p:txBody>
      </p:sp>
    </p:spTree>
    <p:extLst>
      <p:ext uri="{BB962C8B-B14F-4D97-AF65-F5344CB8AC3E}">
        <p14:creationId xmlns:p14="http://schemas.microsoft.com/office/powerpoint/2010/main" val="1903975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1D47CC-0B2A-E2A4-042A-A5C2807CA9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F6E24A-7062-E484-CCC5-6B6808DD12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CB74AF-820E-C847-A6A3-D8F35BD471A1}"/>
              </a:ext>
            </a:extLst>
          </p:cNvPr>
          <p:cNvSpPr>
            <a:spLocks noGrp="1"/>
          </p:cNvSpPr>
          <p:nvPr>
            <p:ph type="body" idx="1"/>
          </p:nvPr>
        </p:nvSpPr>
        <p:spPr/>
        <p:txBody>
          <a:bodyPr/>
          <a:lstStyle/>
          <a:p>
            <a:r>
              <a:rPr lang="en-US" dirty="0"/>
              <a:t>Most people are familiar with TH codes for safety analysis but may not be familiar with response surfaces, so let’s start by explaining what a response surface is and why we use them</a:t>
            </a:r>
          </a:p>
          <a:p>
            <a:endParaRPr lang="en-US" dirty="0"/>
          </a:p>
          <a:p>
            <a:r>
              <a:rPr lang="en-US" dirty="0"/>
              <a:t>Example: Suppose we are doing a sensitivity study and we vary multiple MAAP (or other TH code) parameters to see the effect on timing of core </a:t>
            </a:r>
            <a:r>
              <a:rPr lang="en-US" dirty="0" err="1"/>
              <a:t>uncovery</a:t>
            </a:r>
            <a:r>
              <a:rPr lang="en-US" dirty="0"/>
              <a:t>, onset of core damage, or some other key event. The MAAP results are the data: the independent variables are the values of the MAAP parameters that we are varying. There is a single dependent variable which is the  key event; e.g., time to core </a:t>
            </a:r>
            <a:r>
              <a:rPr lang="en-US" dirty="0" err="1"/>
              <a:t>uncovery</a:t>
            </a:r>
            <a:r>
              <a:rPr lang="en-US" dirty="0"/>
              <a:t>.  We do a multi-variate regression using the MAAP input parameters and the MAAP result.</a:t>
            </a:r>
          </a:p>
        </p:txBody>
      </p:sp>
      <p:sp>
        <p:nvSpPr>
          <p:cNvPr id="4" name="Slide Number Placeholder 3">
            <a:extLst>
              <a:ext uri="{FF2B5EF4-FFF2-40B4-BE49-F238E27FC236}">
                <a16:creationId xmlns:a16="http://schemas.microsoft.com/office/drawing/2014/main" id="{505040E5-436E-0202-111B-A0DDC0A3EB4D}"/>
              </a:ext>
            </a:extLst>
          </p:cNvPr>
          <p:cNvSpPr>
            <a:spLocks noGrp="1"/>
          </p:cNvSpPr>
          <p:nvPr>
            <p:ph type="sldNum" sz="quarter" idx="5"/>
          </p:nvPr>
        </p:nvSpPr>
        <p:spPr/>
        <p:txBody>
          <a:bodyPr/>
          <a:lstStyle/>
          <a:p>
            <a:fld id="{605CFE59-7FA6-4E98-9DDF-880CF412F96C}" type="slidenum">
              <a:rPr lang="en-US" smtClean="0"/>
              <a:t>4</a:t>
            </a:fld>
            <a:endParaRPr lang="en-US"/>
          </a:p>
        </p:txBody>
      </p:sp>
    </p:spTree>
    <p:extLst>
      <p:ext uri="{BB962C8B-B14F-4D97-AF65-F5344CB8AC3E}">
        <p14:creationId xmlns:p14="http://schemas.microsoft.com/office/powerpoint/2010/main" val="1506173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e.g., investigating uncertainty regarding hydrogen combustion and peak containment pressure</a:t>
            </a:r>
          </a:p>
          <a:p>
            <a:endParaRPr lang="en-US" dirty="0"/>
          </a:p>
          <a:p>
            <a:r>
              <a:rPr lang="en-US" dirty="0"/>
              <a:t>If we can do a regression or a curve fit of the MAAP results as a function of the code input parameters then we can get a fast running tool – the response surface – that can be used to perform the uncertainty study.</a:t>
            </a:r>
          </a:p>
          <a:p>
            <a:endParaRPr lang="en-US" dirty="0"/>
          </a:p>
          <a:p>
            <a:r>
              <a:rPr lang="en-US" dirty="0"/>
              <a:t>The key is to pick a single metric or success criteria for evaluation, such as peak containment pressure. The response surface is also sequence dependent, so we may have to generate separate response surfaces form LOCA’s, SBOs, etc. It may be possible to pick a bounding scenario or a bounding scenario for each initiating event type.</a:t>
            </a:r>
          </a:p>
          <a:p>
            <a:endParaRPr lang="en-US" dirty="0"/>
          </a:p>
        </p:txBody>
      </p:sp>
      <p:sp>
        <p:nvSpPr>
          <p:cNvPr id="4" name="Slide Number Placeholder 3"/>
          <p:cNvSpPr>
            <a:spLocks noGrp="1"/>
          </p:cNvSpPr>
          <p:nvPr>
            <p:ph type="sldNum" sz="quarter" idx="5"/>
          </p:nvPr>
        </p:nvSpPr>
        <p:spPr/>
        <p:txBody>
          <a:bodyPr/>
          <a:lstStyle/>
          <a:p>
            <a:fld id="{605CFE59-7FA6-4E98-9DDF-880CF412F96C}" type="slidenum">
              <a:rPr lang="en-US" smtClean="0"/>
              <a:t>5</a:t>
            </a:fld>
            <a:endParaRPr lang="en-US"/>
          </a:p>
        </p:txBody>
      </p:sp>
    </p:spTree>
    <p:extLst>
      <p:ext uri="{BB962C8B-B14F-4D97-AF65-F5344CB8AC3E}">
        <p14:creationId xmlns:p14="http://schemas.microsoft.com/office/powerpoint/2010/main" val="2806241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555575-2DAE-CCF3-F551-594B110C43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9DD984-F2D4-5ACE-E0C1-FC317B41BF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14472A-F6F1-98CD-8D89-33F781E4F380}"/>
              </a:ext>
            </a:extLst>
          </p:cNvPr>
          <p:cNvSpPr>
            <a:spLocks noGrp="1"/>
          </p:cNvSpPr>
          <p:nvPr>
            <p:ph type="body" idx="1"/>
          </p:nvPr>
        </p:nvSpPr>
        <p:spPr/>
        <p:txBody>
          <a:bodyPr/>
          <a:lstStyle/>
          <a:p>
            <a:r>
              <a:rPr lang="en-US" dirty="0"/>
              <a:t>e.g., investigating uncertainty regarding hydrogen combustion and peak containment pressure</a:t>
            </a:r>
          </a:p>
          <a:p>
            <a:endParaRPr lang="en-US" dirty="0"/>
          </a:p>
          <a:p>
            <a:r>
              <a:rPr lang="en-US" dirty="0"/>
              <a:t>If we can do a regression or a curve fit of the MAAP results as a function of the code input parameters then we can get a fast running tool – the response surface – that can be used to perform the uncertainty study.</a:t>
            </a:r>
          </a:p>
          <a:p>
            <a:endParaRPr lang="en-US" dirty="0"/>
          </a:p>
          <a:p>
            <a:r>
              <a:rPr lang="en-US" dirty="0"/>
              <a:t>The key is to pick a single metric or success criteria for evaluation, such as peak containment pressure. The response surface is also sequence dependent, so we may have to generate separate response surfaces form LOCA’s, SBOs, etc. It may be possible to pick a bounding scenario or a bounding scenario for each initiating event type.</a:t>
            </a:r>
          </a:p>
          <a:p>
            <a:endParaRPr lang="en-US" dirty="0"/>
          </a:p>
        </p:txBody>
      </p:sp>
      <p:sp>
        <p:nvSpPr>
          <p:cNvPr id="4" name="Slide Number Placeholder 3">
            <a:extLst>
              <a:ext uri="{FF2B5EF4-FFF2-40B4-BE49-F238E27FC236}">
                <a16:creationId xmlns:a16="http://schemas.microsoft.com/office/drawing/2014/main" id="{F8CC2B5C-DFF1-5B68-12E7-B660994080E3}"/>
              </a:ext>
            </a:extLst>
          </p:cNvPr>
          <p:cNvSpPr>
            <a:spLocks noGrp="1"/>
          </p:cNvSpPr>
          <p:nvPr>
            <p:ph type="sldNum" sz="quarter" idx="5"/>
          </p:nvPr>
        </p:nvSpPr>
        <p:spPr/>
        <p:txBody>
          <a:bodyPr/>
          <a:lstStyle/>
          <a:p>
            <a:fld id="{605CFE59-7FA6-4E98-9DDF-880CF412F96C}" type="slidenum">
              <a:rPr lang="en-US" smtClean="0"/>
              <a:t>6</a:t>
            </a:fld>
            <a:endParaRPr lang="en-US"/>
          </a:p>
        </p:txBody>
      </p:sp>
    </p:spTree>
    <p:extLst>
      <p:ext uri="{BB962C8B-B14F-4D97-AF65-F5344CB8AC3E}">
        <p14:creationId xmlns:p14="http://schemas.microsoft.com/office/powerpoint/2010/main" val="24217155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EF0502-B60D-68D8-D2F8-038AE9A996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52531B-FEEF-DDFF-A5C4-E7DBB3A4EB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3F81F0-AEF3-5651-2C78-4D6CEC305F3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presentation will be focused on the role of MAAP in characterizing the phenomenological reliability. The plot shows the variation in containment pressure in response to changed in the MAAP input parameter for </a:t>
            </a:r>
            <a:r>
              <a:rPr lang="en-US" dirty="0" err="1"/>
              <a:t>Hx</a:t>
            </a:r>
            <a:r>
              <a:rPr lang="en-US" dirty="0"/>
              <a:t> tube condensation effectiveness. We can get a wide variation in peak containment pressures by changing a single model parameter. Man y cases show containment pressure is controlled, but some cases  show early, mid, or late containment failures.</a:t>
            </a:r>
          </a:p>
          <a:p>
            <a:endParaRPr lang="en-US" dirty="0"/>
          </a:p>
        </p:txBody>
      </p:sp>
      <p:sp>
        <p:nvSpPr>
          <p:cNvPr id="4" name="Slide Number Placeholder 3">
            <a:extLst>
              <a:ext uri="{FF2B5EF4-FFF2-40B4-BE49-F238E27FC236}">
                <a16:creationId xmlns:a16="http://schemas.microsoft.com/office/drawing/2014/main" id="{E52E8836-0594-C7D3-3E76-E243E306CE29}"/>
              </a:ext>
            </a:extLst>
          </p:cNvPr>
          <p:cNvSpPr>
            <a:spLocks noGrp="1"/>
          </p:cNvSpPr>
          <p:nvPr>
            <p:ph type="sldNum" sz="quarter" idx="5"/>
          </p:nvPr>
        </p:nvSpPr>
        <p:spPr/>
        <p:txBody>
          <a:bodyPr/>
          <a:lstStyle/>
          <a:p>
            <a:fld id="{605CFE59-7FA6-4E98-9DDF-880CF412F96C}" type="slidenum">
              <a:rPr lang="en-US" smtClean="0"/>
              <a:t>7</a:t>
            </a:fld>
            <a:endParaRPr lang="en-US"/>
          </a:p>
        </p:txBody>
      </p:sp>
    </p:spTree>
    <p:extLst>
      <p:ext uri="{BB962C8B-B14F-4D97-AF65-F5344CB8AC3E}">
        <p14:creationId xmlns:p14="http://schemas.microsoft.com/office/powerpoint/2010/main" val="34668697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C2B031-CA4D-C1B0-3916-BD9E629E37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D1405D-C484-8CC4-C25B-A2FFB9BDF5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726DC9-A12B-9120-CB86-FEE36116646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Example of phenomenological failure: </a:t>
            </a:r>
            <a:r>
              <a:rPr lang="en-US" dirty="0" err="1"/>
              <a:t>Hx</a:t>
            </a:r>
            <a:r>
              <a:rPr lang="en-US" dirty="0"/>
              <a:t> in containment relies on natural circulation with steam condensation on tube surface.  Suppose the core melts and the containment contains a large quantity of hot airborne aerosols. We typically see </a:t>
            </a:r>
            <a:r>
              <a:rPr lang="en-US" dirty="0" err="1"/>
              <a:t>CsI</a:t>
            </a:r>
            <a:r>
              <a:rPr lang="en-US" dirty="0"/>
              <a:t> aerosols released during the LEU core melt of current generation LWRs. We can also get 1000 kg or more of inert concrete aerosol generated during prolonged core –concrete attack.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Hot aerosols like to plate out on cold surfaces such as heat exchanger tubes.  Can enough aerosols plate out on the passive </a:t>
            </a:r>
            <a:r>
              <a:rPr lang="en-US" dirty="0" err="1"/>
              <a:t>Hx</a:t>
            </a:r>
            <a:r>
              <a:rPr lang="en-US" dirty="0"/>
              <a:t> tubes to degrade the </a:t>
            </a:r>
            <a:r>
              <a:rPr lang="en-US" dirty="0" err="1"/>
              <a:t>Hx</a:t>
            </a:r>
            <a:r>
              <a:rPr lang="en-US" dirty="0"/>
              <a:t> performance?</a:t>
            </a:r>
          </a:p>
          <a:p>
            <a:endParaRPr lang="en-US" dirty="0"/>
          </a:p>
        </p:txBody>
      </p:sp>
      <p:sp>
        <p:nvSpPr>
          <p:cNvPr id="4" name="Slide Number Placeholder 3">
            <a:extLst>
              <a:ext uri="{FF2B5EF4-FFF2-40B4-BE49-F238E27FC236}">
                <a16:creationId xmlns:a16="http://schemas.microsoft.com/office/drawing/2014/main" id="{0EA91717-AA97-F0E1-DC27-CDBE493A02F0}"/>
              </a:ext>
            </a:extLst>
          </p:cNvPr>
          <p:cNvSpPr>
            <a:spLocks noGrp="1"/>
          </p:cNvSpPr>
          <p:nvPr>
            <p:ph type="sldNum" sz="quarter" idx="5"/>
          </p:nvPr>
        </p:nvSpPr>
        <p:spPr/>
        <p:txBody>
          <a:bodyPr/>
          <a:lstStyle/>
          <a:p>
            <a:fld id="{605CFE59-7FA6-4E98-9DDF-880CF412F96C}" type="slidenum">
              <a:rPr lang="en-US" smtClean="0"/>
              <a:t>8</a:t>
            </a:fld>
            <a:endParaRPr lang="en-US"/>
          </a:p>
        </p:txBody>
      </p:sp>
    </p:spTree>
    <p:extLst>
      <p:ext uri="{BB962C8B-B14F-4D97-AF65-F5344CB8AC3E}">
        <p14:creationId xmlns:p14="http://schemas.microsoft.com/office/powerpoint/2010/main" val="34796995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5CFE59-7FA6-4E98-9DDF-880CF412F96C}" type="slidenum">
              <a:rPr lang="en-US" smtClean="0"/>
              <a:t>9</a:t>
            </a:fld>
            <a:endParaRPr lang="en-US"/>
          </a:p>
        </p:txBody>
      </p:sp>
    </p:spTree>
    <p:extLst>
      <p:ext uri="{BB962C8B-B14F-4D97-AF65-F5344CB8AC3E}">
        <p14:creationId xmlns:p14="http://schemas.microsoft.com/office/powerpoint/2010/main" val="39122260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25 key physical phenomena is a large number of phenomena to consider for a reliability analysis, therefore screening was </a:t>
            </a:r>
            <a:r>
              <a:rPr lang="en-US" dirty="0" err="1"/>
              <a:t>uwd</a:t>
            </a:r>
            <a:r>
              <a:rPr lang="en-US" dirty="0"/>
              <a:t> to reduce the number of phenomena, or more importantly, the critical parameters.</a:t>
            </a:r>
          </a:p>
          <a:p>
            <a:endParaRPr lang="en-US" dirty="0"/>
          </a:p>
          <a:p>
            <a:r>
              <a:rPr lang="en-US" dirty="0"/>
              <a:t>The first level of screening is to combine multiple phenomena into a single TH input parameter or model</a:t>
            </a:r>
          </a:p>
        </p:txBody>
      </p:sp>
      <p:sp>
        <p:nvSpPr>
          <p:cNvPr id="4" name="Slide Number Placeholder 3"/>
          <p:cNvSpPr>
            <a:spLocks noGrp="1"/>
          </p:cNvSpPr>
          <p:nvPr>
            <p:ph type="sldNum" sz="quarter" idx="5"/>
          </p:nvPr>
        </p:nvSpPr>
        <p:spPr/>
        <p:txBody>
          <a:bodyPr/>
          <a:lstStyle/>
          <a:p>
            <a:fld id="{605CFE59-7FA6-4E98-9DDF-880CF412F96C}" type="slidenum">
              <a:rPr lang="en-US" smtClean="0"/>
              <a:t>10</a:t>
            </a:fld>
            <a:endParaRPr lang="en-US"/>
          </a:p>
        </p:txBody>
      </p:sp>
    </p:spTree>
    <p:extLst>
      <p:ext uri="{BB962C8B-B14F-4D97-AF65-F5344CB8AC3E}">
        <p14:creationId xmlns:p14="http://schemas.microsoft.com/office/powerpoint/2010/main" val="52694674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3.png"/><Relationship Id="rId7" Type="http://schemas.openxmlformats.org/officeDocument/2006/relationships/hyperlink" Target="https://twitter.com/EPRINews" TargetMode="External"/><Relationship Id="rId12"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1.svg"/><Relationship Id="rId5" Type="http://schemas.openxmlformats.org/officeDocument/2006/relationships/hyperlink" Target="https://www.facebook.com/EPRI/" TargetMode="External"/><Relationship Id="rId10" Type="http://schemas.openxmlformats.org/officeDocument/2006/relationships/image" Target="../media/image6.png"/><Relationship Id="rId4" Type="http://schemas.openxmlformats.org/officeDocument/2006/relationships/hyperlink" Target="http://www.epri.com/" TargetMode="External"/><Relationship Id="rId9" Type="http://schemas.openxmlformats.org/officeDocument/2006/relationships/hyperlink" Target="https://www.linkedin.com/company/epri" TargetMode="Externa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3.png"/><Relationship Id="rId7" Type="http://schemas.openxmlformats.org/officeDocument/2006/relationships/hyperlink" Target="https://twitter.com/EPRINews" TargetMode="External"/><Relationship Id="rId12"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1.svg"/><Relationship Id="rId5" Type="http://schemas.openxmlformats.org/officeDocument/2006/relationships/hyperlink" Target="https://www.facebook.com/EPRI/" TargetMode="External"/><Relationship Id="rId10" Type="http://schemas.openxmlformats.org/officeDocument/2006/relationships/image" Target="../media/image6.png"/><Relationship Id="rId4" Type="http://schemas.openxmlformats.org/officeDocument/2006/relationships/hyperlink" Target="http://www.epri.com/" TargetMode="External"/><Relationship Id="rId9" Type="http://schemas.openxmlformats.org/officeDocument/2006/relationships/hyperlink" Target="https://www.linkedin.com/company/epri" TargetMode="Externa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4.png"/><Relationship Id="rId7" Type="http://schemas.openxmlformats.org/officeDocument/2006/relationships/hyperlink" Target="https://twitter.com/EPRINews" TargetMode="External"/><Relationship Id="rId2" Type="http://schemas.openxmlformats.org/officeDocument/2006/relationships/image" Target="../media/image23.jp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hyperlink" Target="https://www.facebook.com/EPRI/" TargetMode="External"/><Relationship Id="rId10" Type="http://schemas.openxmlformats.org/officeDocument/2006/relationships/image" Target="../media/image6.png"/><Relationship Id="rId4" Type="http://schemas.openxmlformats.org/officeDocument/2006/relationships/hyperlink" Target="http://www.epri.com/" TargetMode="External"/><Relationship Id="rId9" Type="http://schemas.openxmlformats.org/officeDocument/2006/relationships/hyperlink" Target="https://www.linkedin.com/company/epri" TargetMode="External"/></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7.png"/><Relationship Id="rId7" Type="http://schemas.openxmlformats.org/officeDocument/2006/relationships/hyperlink" Target="https://twitter.com/EPRINews" TargetMode="External"/><Relationship Id="rId12"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Master" Target="../slideMasters/slideMaster2.xml"/><Relationship Id="rId6" Type="http://schemas.openxmlformats.org/officeDocument/2006/relationships/image" Target="../media/image4.png"/><Relationship Id="rId11" Type="http://schemas.openxmlformats.org/officeDocument/2006/relationships/image" Target="../media/image28.svg"/><Relationship Id="rId5" Type="http://schemas.openxmlformats.org/officeDocument/2006/relationships/hyperlink" Target="https://www.facebook.com/EPRI/" TargetMode="External"/><Relationship Id="rId10" Type="http://schemas.openxmlformats.org/officeDocument/2006/relationships/image" Target="../media/image6.png"/><Relationship Id="rId4" Type="http://schemas.openxmlformats.org/officeDocument/2006/relationships/hyperlink" Target="http://www.epri.com/" TargetMode="External"/><Relationship Id="rId9" Type="http://schemas.openxmlformats.org/officeDocument/2006/relationships/hyperlink" Target="https://www.linkedin.com/company/epri" TargetMode="External"/></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7.png"/><Relationship Id="rId7" Type="http://schemas.openxmlformats.org/officeDocument/2006/relationships/hyperlink" Target="https://twitter.com/EPRINews" TargetMode="External"/><Relationship Id="rId12"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2.xml"/><Relationship Id="rId6" Type="http://schemas.openxmlformats.org/officeDocument/2006/relationships/image" Target="../media/image4.png"/><Relationship Id="rId11" Type="http://schemas.openxmlformats.org/officeDocument/2006/relationships/image" Target="../media/image28.svg"/><Relationship Id="rId5" Type="http://schemas.openxmlformats.org/officeDocument/2006/relationships/hyperlink" Target="https://www.facebook.com/EPRI/" TargetMode="External"/><Relationship Id="rId10" Type="http://schemas.openxmlformats.org/officeDocument/2006/relationships/image" Target="../media/image6.png"/><Relationship Id="rId4" Type="http://schemas.openxmlformats.org/officeDocument/2006/relationships/hyperlink" Target="http://www.epri.com/" TargetMode="External"/><Relationship Id="rId9" Type="http://schemas.openxmlformats.org/officeDocument/2006/relationships/hyperlink" Target="https://www.linkedin.com/company/epri" TargetMode="External"/></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7.png"/><Relationship Id="rId7" Type="http://schemas.openxmlformats.org/officeDocument/2006/relationships/hyperlink" Target="https://twitter.com/EPRINews" TargetMode="External"/><Relationship Id="rId12"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2.xml"/><Relationship Id="rId6" Type="http://schemas.openxmlformats.org/officeDocument/2006/relationships/image" Target="../media/image4.png"/><Relationship Id="rId11" Type="http://schemas.openxmlformats.org/officeDocument/2006/relationships/image" Target="../media/image28.svg"/><Relationship Id="rId5" Type="http://schemas.openxmlformats.org/officeDocument/2006/relationships/hyperlink" Target="https://www.facebook.com/EPRI/" TargetMode="External"/><Relationship Id="rId10" Type="http://schemas.openxmlformats.org/officeDocument/2006/relationships/image" Target="../media/image6.png"/><Relationship Id="rId4" Type="http://schemas.openxmlformats.org/officeDocument/2006/relationships/hyperlink" Target="http://www.epri.com/" TargetMode="External"/><Relationship Id="rId9" Type="http://schemas.openxmlformats.org/officeDocument/2006/relationships/hyperlink" Target="https://www.linkedin.com/company/epri" TargetMode="Externa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3.png"/><Relationship Id="rId7" Type="http://schemas.openxmlformats.org/officeDocument/2006/relationships/hyperlink" Target="https://twitter.com/EPRINews" TargetMode="External"/><Relationship Id="rId12"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1.svg"/><Relationship Id="rId5" Type="http://schemas.openxmlformats.org/officeDocument/2006/relationships/hyperlink" Target="https://www.facebook.com/EPRI/" TargetMode="External"/><Relationship Id="rId10" Type="http://schemas.openxmlformats.org/officeDocument/2006/relationships/image" Target="../media/image6.png"/><Relationship Id="rId4" Type="http://schemas.openxmlformats.org/officeDocument/2006/relationships/hyperlink" Target="http://www.epri.com/" TargetMode="External"/><Relationship Id="rId9" Type="http://schemas.openxmlformats.org/officeDocument/2006/relationships/hyperlink" Target="https://www.linkedin.com/company/epri" TargetMode="External"/></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7.png"/><Relationship Id="rId7" Type="http://schemas.openxmlformats.org/officeDocument/2006/relationships/hyperlink" Target="https://twitter.com/EPRINews" TargetMode="External"/><Relationship Id="rId12"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Master" Target="../slideMasters/slideMaster2.xml"/><Relationship Id="rId6" Type="http://schemas.openxmlformats.org/officeDocument/2006/relationships/image" Target="../media/image4.png"/><Relationship Id="rId11" Type="http://schemas.openxmlformats.org/officeDocument/2006/relationships/image" Target="../media/image28.svg"/><Relationship Id="rId5" Type="http://schemas.openxmlformats.org/officeDocument/2006/relationships/hyperlink" Target="https://www.facebook.com/EPRI/" TargetMode="External"/><Relationship Id="rId10" Type="http://schemas.openxmlformats.org/officeDocument/2006/relationships/image" Target="../media/image6.png"/><Relationship Id="rId4" Type="http://schemas.openxmlformats.org/officeDocument/2006/relationships/hyperlink" Target="http://www.epri.com/" TargetMode="External"/><Relationship Id="rId9" Type="http://schemas.openxmlformats.org/officeDocument/2006/relationships/hyperlink" Target="https://www.linkedin.com/company/epri" TargetMode="External"/></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7.png"/><Relationship Id="rId7" Type="http://schemas.openxmlformats.org/officeDocument/2006/relationships/hyperlink" Target="https://twitter.com/EPRINews" TargetMode="External"/><Relationship Id="rId12"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Master" Target="../slideMasters/slideMaster2.xml"/><Relationship Id="rId6" Type="http://schemas.openxmlformats.org/officeDocument/2006/relationships/image" Target="../media/image4.png"/><Relationship Id="rId11" Type="http://schemas.openxmlformats.org/officeDocument/2006/relationships/image" Target="../media/image28.svg"/><Relationship Id="rId5" Type="http://schemas.openxmlformats.org/officeDocument/2006/relationships/hyperlink" Target="https://www.facebook.com/EPRI/" TargetMode="External"/><Relationship Id="rId10" Type="http://schemas.openxmlformats.org/officeDocument/2006/relationships/image" Target="../media/image6.png"/><Relationship Id="rId4" Type="http://schemas.openxmlformats.org/officeDocument/2006/relationships/hyperlink" Target="http://www.epri.com/" TargetMode="External"/><Relationship Id="rId9" Type="http://schemas.openxmlformats.org/officeDocument/2006/relationships/hyperlink" Target="https://www.linkedin.com/company/epri" TargetMode="External"/></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7.png"/><Relationship Id="rId7" Type="http://schemas.openxmlformats.org/officeDocument/2006/relationships/hyperlink" Target="https://twitter.com/EPRINews" TargetMode="External"/><Relationship Id="rId12"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Master" Target="../slideMasters/slideMaster2.xml"/><Relationship Id="rId6" Type="http://schemas.openxmlformats.org/officeDocument/2006/relationships/image" Target="../media/image4.png"/><Relationship Id="rId11" Type="http://schemas.openxmlformats.org/officeDocument/2006/relationships/image" Target="../media/image28.svg"/><Relationship Id="rId5" Type="http://schemas.openxmlformats.org/officeDocument/2006/relationships/hyperlink" Target="https://www.facebook.com/EPRI/" TargetMode="External"/><Relationship Id="rId10" Type="http://schemas.openxmlformats.org/officeDocument/2006/relationships/image" Target="../media/image6.png"/><Relationship Id="rId4" Type="http://schemas.openxmlformats.org/officeDocument/2006/relationships/hyperlink" Target="http://www.epri.com/" TargetMode="External"/><Relationship Id="rId9" Type="http://schemas.openxmlformats.org/officeDocument/2006/relationships/hyperlink" Target="https://www.linkedin.com/company/epri" TargetMode="External"/></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7.png"/><Relationship Id="rId7" Type="http://schemas.openxmlformats.org/officeDocument/2006/relationships/hyperlink" Target="https://twitter.com/EPRINews" TargetMode="External"/><Relationship Id="rId12"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Master" Target="../slideMasters/slideMaster2.xml"/><Relationship Id="rId6" Type="http://schemas.openxmlformats.org/officeDocument/2006/relationships/image" Target="../media/image4.png"/><Relationship Id="rId11" Type="http://schemas.openxmlformats.org/officeDocument/2006/relationships/image" Target="../media/image28.svg"/><Relationship Id="rId5" Type="http://schemas.openxmlformats.org/officeDocument/2006/relationships/hyperlink" Target="https://www.facebook.com/EPRI/" TargetMode="External"/><Relationship Id="rId10" Type="http://schemas.openxmlformats.org/officeDocument/2006/relationships/image" Target="../media/image6.png"/><Relationship Id="rId4" Type="http://schemas.openxmlformats.org/officeDocument/2006/relationships/hyperlink" Target="http://www.epri.com/" TargetMode="External"/><Relationship Id="rId9" Type="http://schemas.openxmlformats.org/officeDocument/2006/relationships/hyperlink" Target="https://www.linkedin.com/company/epri" TargetMode="External"/></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7.png"/><Relationship Id="rId7" Type="http://schemas.openxmlformats.org/officeDocument/2006/relationships/hyperlink" Target="https://twitter.com/EPRINews" TargetMode="External"/><Relationship Id="rId12"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Master" Target="../slideMasters/slideMaster2.xml"/><Relationship Id="rId6" Type="http://schemas.openxmlformats.org/officeDocument/2006/relationships/image" Target="../media/image4.png"/><Relationship Id="rId11" Type="http://schemas.openxmlformats.org/officeDocument/2006/relationships/image" Target="../media/image28.svg"/><Relationship Id="rId5" Type="http://schemas.openxmlformats.org/officeDocument/2006/relationships/hyperlink" Target="https://www.facebook.com/EPRI/" TargetMode="External"/><Relationship Id="rId10" Type="http://schemas.openxmlformats.org/officeDocument/2006/relationships/image" Target="../media/image6.png"/><Relationship Id="rId4" Type="http://schemas.openxmlformats.org/officeDocument/2006/relationships/hyperlink" Target="http://www.epri.com/" TargetMode="External"/><Relationship Id="rId9" Type="http://schemas.openxmlformats.org/officeDocument/2006/relationships/hyperlink" Target="https://www.linkedin.com/company/epri" TargetMode="External"/></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7.png"/><Relationship Id="rId7" Type="http://schemas.openxmlformats.org/officeDocument/2006/relationships/hyperlink" Target="https://twitter.com/EPRINews" TargetMode="External"/><Relationship Id="rId2" Type="http://schemas.openxmlformats.org/officeDocument/2006/relationships/image" Target="../media/image20.jpg"/><Relationship Id="rId1" Type="http://schemas.openxmlformats.org/officeDocument/2006/relationships/slideMaster" Target="../slideMasters/slideMaster2.xml"/><Relationship Id="rId6" Type="http://schemas.openxmlformats.org/officeDocument/2006/relationships/image" Target="../media/image4.png"/><Relationship Id="rId11" Type="http://schemas.openxmlformats.org/officeDocument/2006/relationships/image" Target="../media/image28.svg"/><Relationship Id="rId5" Type="http://schemas.openxmlformats.org/officeDocument/2006/relationships/hyperlink" Target="https://www.facebook.com/EPRI/" TargetMode="External"/><Relationship Id="rId10" Type="http://schemas.openxmlformats.org/officeDocument/2006/relationships/image" Target="../media/image6.png"/><Relationship Id="rId4" Type="http://schemas.openxmlformats.org/officeDocument/2006/relationships/hyperlink" Target="http://www.epri.com/" TargetMode="External"/><Relationship Id="rId9" Type="http://schemas.openxmlformats.org/officeDocument/2006/relationships/hyperlink" Target="https://www.linkedin.com/company/epri" TargetMode="Externa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3.png"/><Relationship Id="rId7" Type="http://schemas.openxmlformats.org/officeDocument/2006/relationships/hyperlink" Target="https://twitter.com/EPRINews" TargetMode="External"/><Relationship Id="rId12"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1.svg"/><Relationship Id="rId5" Type="http://schemas.openxmlformats.org/officeDocument/2006/relationships/hyperlink" Target="https://www.facebook.com/EPRI/" TargetMode="External"/><Relationship Id="rId10" Type="http://schemas.openxmlformats.org/officeDocument/2006/relationships/image" Target="../media/image6.png"/><Relationship Id="rId4" Type="http://schemas.openxmlformats.org/officeDocument/2006/relationships/hyperlink" Target="http://www.epri.com/" TargetMode="External"/><Relationship Id="rId9" Type="http://schemas.openxmlformats.org/officeDocument/2006/relationships/hyperlink" Target="https://www.linkedin.com/company/epri" TargetMode="Externa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3.png"/><Relationship Id="rId7" Type="http://schemas.openxmlformats.org/officeDocument/2006/relationships/hyperlink" Target="https://twitter.com/EPRINews" TargetMode="External"/><Relationship Id="rId12"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1.svg"/><Relationship Id="rId5" Type="http://schemas.openxmlformats.org/officeDocument/2006/relationships/hyperlink" Target="https://www.facebook.com/EPRI/" TargetMode="External"/><Relationship Id="rId10" Type="http://schemas.openxmlformats.org/officeDocument/2006/relationships/image" Target="../media/image6.png"/><Relationship Id="rId4" Type="http://schemas.openxmlformats.org/officeDocument/2006/relationships/hyperlink" Target="http://www.epri.com/" TargetMode="External"/><Relationship Id="rId9" Type="http://schemas.openxmlformats.org/officeDocument/2006/relationships/hyperlink" Target="https://www.linkedin.com/company/epri" TargetMode="Externa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9.png"/><Relationship Id="rId7" Type="http://schemas.openxmlformats.org/officeDocument/2006/relationships/hyperlink" Target="https://twitter.com/EPRINews" TargetMode="External"/><Relationship Id="rId2" Type="http://schemas.openxmlformats.org/officeDocument/2006/relationships/image" Target="../media/image23.jpg"/><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hyperlink" Target="https://www.facebook.com/EPRI/" TargetMode="External"/><Relationship Id="rId10" Type="http://schemas.openxmlformats.org/officeDocument/2006/relationships/image" Target="../media/image6.png"/><Relationship Id="rId4" Type="http://schemas.openxmlformats.org/officeDocument/2006/relationships/hyperlink" Target="http://www.epri.com/" TargetMode="External"/><Relationship Id="rId9" Type="http://schemas.openxmlformats.org/officeDocument/2006/relationships/hyperlink" Target="https://www.linkedin.com/company/epri" TargetMode="Externa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3.png"/><Relationship Id="rId7" Type="http://schemas.openxmlformats.org/officeDocument/2006/relationships/hyperlink" Target="https://twitter.com/EPRINews" TargetMode="External"/><Relationship Id="rId12"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1.svg"/><Relationship Id="rId5" Type="http://schemas.openxmlformats.org/officeDocument/2006/relationships/hyperlink" Target="https://www.facebook.com/EPRI/" TargetMode="External"/><Relationship Id="rId10" Type="http://schemas.openxmlformats.org/officeDocument/2006/relationships/image" Target="../media/image6.png"/><Relationship Id="rId4" Type="http://schemas.openxmlformats.org/officeDocument/2006/relationships/hyperlink" Target="http://www.epri.com/" TargetMode="External"/><Relationship Id="rId9" Type="http://schemas.openxmlformats.org/officeDocument/2006/relationships/hyperlink" Target="https://www.linkedin.com/company/epri" TargetMode="Externa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3.png"/><Relationship Id="rId7" Type="http://schemas.openxmlformats.org/officeDocument/2006/relationships/hyperlink" Target="https://twitter.com/EPRINews" TargetMode="External"/><Relationship Id="rId12"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1.svg"/><Relationship Id="rId5" Type="http://schemas.openxmlformats.org/officeDocument/2006/relationships/hyperlink" Target="https://www.facebook.com/EPRI/" TargetMode="External"/><Relationship Id="rId10" Type="http://schemas.openxmlformats.org/officeDocument/2006/relationships/image" Target="../media/image6.png"/><Relationship Id="rId4" Type="http://schemas.openxmlformats.org/officeDocument/2006/relationships/hyperlink" Target="http://www.epri.com/" TargetMode="External"/><Relationship Id="rId9" Type="http://schemas.openxmlformats.org/officeDocument/2006/relationships/hyperlink" Target="https://www.linkedin.com/company/epri" TargetMode="Externa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3.png"/><Relationship Id="rId7" Type="http://schemas.openxmlformats.org/officeDocument/2006/relationships/hyperlink" Target="https://twitter.com/EPRINews" TargetMode="External"/><Relationship Id="rId12"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1.svg"/><Relationship Id="rId5" Type="http://schemas.openxmlformats.org/officeDocument/2006/relationships/hyperlink" Target="https://www.facebook.com/EPRI/" TargetMode="External"/><Relationship Id="rId10" Type="http://schemas.openxmlformats.org/officeDocument/2006/relationships/image" Target="../media/image6.png"/><Relationship Id="rId4" Type="http://schemas.openxmlformats.org/officeDocument/2006/relationships/hyperlink" Target="http://www.epri.com/" TargetMode="External"/><Relationship Id="rId9" Type="http://schemas.openxmlformats.org/officeDocument/2006/relationships/hyperlink" Target="https://www.linkedin.com/company/epri" TargetMode="Externa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3.png"/><Relationship Id="rId7" Type="http://schemas.openxmlformats.org/officeDocument/2006/relationships/hyperlink" Target="https://twitter.com/EPRINews" TargetMode="External"/><Relationship Id="rId2" Type="http://schemas.openxmlformats.org/officeDocument/2006/relationships/image" Target="../media/image20.jp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1.svg"/><Relationship Id="rId5" Type="http://schemas.openxmlformats.org/officeDocument/2006/relationships/hyperlink" Target="https://www.facebook.com/EPRI/" TargetMode="External"/><Relationship Id="rId10" Type="http://schemas.openxmlformats.org/officeDocument/2006/relationships/image" Target="../media/image6.png"/><Relationship Id="rId4" Type="http://schemas.openxmlformats.org/officeDocument/2006/relationships/hyperlink" Target="http://www.epri.com/" TargetMode="External"/><Relationship Id="rId9" Type="http://schemas.openxmlformats.org/officeDocument/2006/relationships/hyperlink" Target="https://www.linkedin.com/company/epri"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EPRI Title Slide">
    <p:spTree>
      <p:nvGrpSpPr>
        <p:cNvPr id="1" name=""/>
        <p:cNvGrpSpPr/>
        <p:nvPr/>
      </p:nvGrpSpPr>
      <p:grpSpPr>
        <a:xfrm>
          <a:off x="0" y="0"/>
          <a:ext cx="0" cy="0"/>
          <a:chOff x="0" y="0"/>
          <a:chExt cx="0" cy="0"/>
        </a:xfrm>
      </p:grpSpPr>
      <p:pic>
        <p:nvPicPr>
          <p:cNvPr id="15" name="background image" descr="A person and person wearing hardhats and reflective jackets&#10;&#10;Description automatically generated">
            <a:extLst>
              <a:ext uri="{FF2B5EF4-FFF2-40B4-BE49-F238E27FC236}">
                <a16:creationId xmlns:a16="http://schemas.microsoft.com/office/drawing/2014/main" id="{D4BA86E7-5C1B-3114-2CEA-255D5D36AC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pic>
        <p:nvPicPr>
          <p:cNvPr id="11" name="Picture 10" descr="A blue and white rectangle&#10;&#10;Description automatically generated">
            <a:extLst>
              <a:ext uri="{FF2B5EF4-FFF2-40B4-BE49-F238E27FC236}">
                <a16:creationId xmlns:a16="http://schemas.microsoft.com/office/drawing/2014/main" id="{4B46E803-EF00-C47C-4142-FEB8558F595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4" name="icons &amp; copyright">
            <a:extLst>
              <a:ext uri="{FF2B5EF4-FFF2-40B4-BE49-F238E27FC236}">
                <a16:creationId xmlns:a16="http://schemas.microsoft.com/office/drawing/2014/main" id="{665B53A2-5D5B-3554-44DE-DE228C2D7516}"/>
              </a:ext>
            </a:extLst>
          </p:cNvPr>
          <p:cNvGrpSpPr/>
          <p:nvPr userDrawn="1"/>
        </p:nvGrpSpPr>
        <p:grpSpPr>
          <a:xfrm>
            <a:off x="338624" y="6181725"/>
            <a:ext cx="4435668" cy="542465"/>
            <a:chOff x="338624" y="6181725"/>
            <a:chExt cx="4435668" cy="542465"/>
          </a:xfrm>
        </p:grpSpPr>
        <p:sp>
          <p:nvSpPr>
            <p:cNvPr id="5" name="copyright">
              <a:extLst>
                <a:ext uri="{FF2B5EF4-FFF2-40B4-BE49-F238E27FC236}">
                  <a16:creationId xmlns:a16="http://schemas.microsoft.com/office/drawing/2014/main" id="{06D69970-CB2E-A4D3-9146-4D77DC12C161}"/>
                </a:ext>
              </a:extLst>
            </p:cNvPr>
            <p:cNvSpPr txBox="1">
              <a:spLocks noChangeArrowheads="1"/>
            </p:cNvSpPr>
            <p:nvPr/>
          </p:nvSpPr>
          <p:spPr bwMode="auto">
            <a:xfrm>
              <a:off x="1912610" y="6505633"/>
              <a:ext cx="2861682" cy="215444"/>
            </a:xfrm>
            <a:prstGeom prst="rect">
              <a:avLst/>
            </a:prstGeom>
            <a:noFill/>
            <a:ln w="9525">
              <a:noFill/>
              <a:miter lim="800000"/>
              <a:headEnd/>
              <a:tailEnd/>
            </a:ln>
            <a:effectLst/>
          </p:spPr>
          <p:txBody>
            <a:bodyPr wrap="none">
              <a:spAutoFit/>
            </a:bodyPr>
            <a:lstStyle/>
            <a:p>
              <a:pPr algn="ctr">
                <a:spcBef>
                  <a:spcPts val="0"/>
                </a:spcBef>
              </a:pPr>
              <a:r>
                <a:rPr lang="en-US" sz="800" dirty="0">
                  <a:solidFill>
                    <a:schemeClr val="bg1">
                      <a:lumMod val="50000"/>
                    </a:schemeClr>
                  </a:solidFill>
                  <a:latin typeface="Calibri Light" panose="020F0302020204030204" pitchFamily="34" charset="0"/>
                  <a:cs typeface="Calibri Light" panose="020F0302020204030204" pitchFamily="34" charset="0"/>
                </a:rPr>
                <a:t>© 2026 Electric Power Research Institute, Inc. All rights reserved.</a:t>
              </a:r>
            </a:p>
          </p:txBody>
        </p:sp>
        <p:sp>
          <p:nvSpPr>
            <p:cNvPr id="6" name="epri.com">
              <a:hlinkClick r:id="rId4"/>
              <a:extLst>
                <a:ext uri="{FF2B5EF4-FFF2-40B4-BE49-F238E27FC236}">
                  <a16:creationId xmlns:a16="http://schemas.microsoft.com/office/drawing/2014/main" id="{1EAE9E6E-7841-12E5-B766-CF31590FAB85}"/>
                </a:ext>
              </a:extLst>
            </p:cNvPr>
            <p:cNvSpPr txBox="1"/>
            <p:nvPr/>
          </p:nvSpPr>
          <p:spPr>
            <a:xfrm>
              <a:off x="338624" y="6462580"/>
              <a:ext cx="1510665" cy="261610"/>
            </a:xfrm>
            <a:prstGeom prst="rect">
              <a:avLst/>
            </a:prstGeom>
            <a:noFill/>
          </p:spPr>
          <p:txBody>
            <a:bodyPr wrap="square" rtlCol="0">
              <a:spAutoFit/>
            </a:bodyPr>
            <a:lstStyle/>
            <a:p>
              <a:pPr algn="l"/>
              <a:r>
                <a:rPr lang="en-US" sz="1100" b="1" spc="200" baseline="0" dirty="0">
                  <a:solidFill>
                    <a:schemeClr val="tx1">
                      <a:lumMod val="65000"/>
                      <a:lumOff val="35000"/>
                    </a:schemeClr>
                  </a:solidFill>
                  <a:latin typeface="Century Gothic" panose="020B0502020202020204" pitchFamily="34" charset="0"/>
                </a:rPr>
                <a:t>www.epri.com</a:t>
              </a:r>
            </a:p>
          </p:txBody>
        </p:sp>
        <p:cxnSp>
          <p:nvCxnSpPr>
            <p:cNvPr id="7" name="Straight Connector 6">
              <a:extLst>
                <a:ext uri="{FF2B5EF4-FFF2-40B4-BE49-F238E27FC236}">
                  <a16:creationId xmlns:a16="http://schemas.microsoft.com/office/drawing/2014/main" id="{4032DEA1-8BED-4154-F494-203D3B3D722E}"/>
                </a:ext>
              </a:extLst>
            </p:cNvPr>
            <p:cNvCxnSpPr/>
            <p:nvPr/>
          </p:nvCxnSpPr>
          <p:spPr bwMode="auto">
            <a:xfrm>
              <a:off x="1849289" y="6181725"/>
              <a:ext cx="0" cy="523415"/>
            </a:xfrm>
            <a:prstGeom prst="line">
              <a:avLst/>
            </a:prstGeom>
            <a:solidFill>
              <a:schemeClr val="accent1"/>
            </a:solidFill>
            <a:ln w="12700" cap="flat" cmpd="sng" algn="ctr">
              <a:solidFill>
                <a:schemeClr val="tx1">
                  <a:lumMod val="50000"/>
                  <a:lumOff val="50000"/>
                </a:schemeClr>
              </a:solidFill>
              <a:prstDash val="solid"/>
              <a:round/>
              <a:headEnd type="none" w="med" len="med"/>
              <a:tailEnd type="none" w="med" len="med"/>
            </a:ln>
            <a:effectLst/>
          </p:spPr>
        </p:cxnSp>
        <p:pic>
          <p:nvPicPr>
            <p:cNvPr id="9" name="Facebook icon">
              <a:hlinkClick r:id="rId5"/>
              <a:extLst>
                <a:ext uri="{FF2B5EF4-FFF2-40B4-BE49-F238E27FC236}">
                  <a16:creationId xmlns:a16="http://schemas.microsoft.com/office/drawing/2014/main" id="{CB7D4E98-F8FB-1966-7A8D-9C42EBC3CEB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11415" y="6277559"/>
              <a:ext cx="75579" cy="163755"/>
            </a:xfrm>
            <a:prstGeom prst="rect">
              <a:avLst/>
            </a:prstGeom>
          </p:spPr>
        </p:pic>
        <p:pic>
          <p:nvPicPr>
            <p:cNvPr id="10" name="X icon">
              <a:hlinkClick r:id="rId7"/>
              <a:extLst>
                <a:ext uri="{FF2B5EF4-FFF2-40B4-BE49-F238E27FC236}">
                  <a16:creationId xmlns:a16="http://schemas.microsoft.com/office/drawing/2014/main" id="{B1F99100-371F-0020-1E61-B732D84E8B80}"/>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1028885" y="6303455"/>
              <a:ext cx="128164" cy="131013"/>
            </a:xfrm>
            <a:prstGeom prst="rect">
              <a:avLst/>
            </a:prstGeom>
          </p:spPr>
        </p:pic>
        <p:pic>
          <p:nvPicPr>
            <p:cNvPr id="8" name="LinkedIn icon">
              <a:hlinkClick r:id="rId9"/>
              <a:extLst>
                <a:ext uri="{FF2B5EF4-FFF2-40B4-BE49-F238E27FC236}">
                  <a16:creationId xmlns:a16="http://schemas.microsoft.com/office/drawing/2014/main" id="{EA833105-9EE7-D3DB-F43C-6F8D3692973C}"/>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24290" y="6284322"/>
              <a:ext cx="150229" cy="150229"/>
            </a:xfrm>
            <a:prstGeom prst="rect">
              <a:avLst/>
            </a:prstGeom>
          </p:spPr>
        </p:pic>
      </p:grpSp>
      <p:sp>
        <p:nvSpPr>
          <p:cNvPr id="18" name="speaker text">
            <a:extLst>
              <a:ext uri="{FF2B5EF4-FFF2-40B4-BE49-F238E27FC236}">
                <a16:creationId xmlns:a16="http://schemas.microsoft.com/office/drawing/2014/main" id="{01DFD416-66D5-47F4-B045-0C53E6F91488}"/>
              </a:ext>
            </a:extLst>
          </p:cNvPr>
          <p:cNvSpPr>
            <a:spLocks noGrp="1" noChangeArrowheads="1"/>
          </p:cNvSpPr>
          <p:nvPr>
            <p:ph type="subTitle" sz="quarter" idx="1" hasCustomPrompt="1"/>
          </p:nvPr>
        </p:nvSpPr>
        <p:spPr>
          <a:xfrm>
            <a:off x="645452" y="4400588"/>
            <a:ext cx="6217920" cy="1533186"/>
          </a:xfrm>
        </p:spPr>
        <p:txBody>
          <a:bodyPr numCol="1">
            <a:normAutofit/>
          </a:bodyPr>
          <a:lstStyle>
            <a:lvl1pPr marL="0" marR="0" indent="0" algn="l" defTabSz="914400" rtl="0" eaLnBrk="1" fontAlgn="base" latinLnBrk="0" hangingPunct="1">
              <a:lnSpc>
                <a:spcPct val="100000"/>
              </a:lnSpc>
              <a:spcBef>
                <a:spcPct val="0"/>
              </a:spcBef>
              <a:spcAft>
                <a:spcPts val="0"/>
              </a:spcAft>
              <a:buClr>
                <a:schemeClr val="tx1">
                  <a:lumMod val="65000"/>
                  <a:lumOff val="35000"/>
                </a:schemeClr>
              </a:buClr>
              <a:buSzPct val="80000"/>
              <a:buFontTx/>
              <a:buNone/>
              <a:tabLst/>
              <a:defRPr sz="2000">
                <a:solidFill>
                  <a:schemeClr val="tx1">
                    <a:lumMod val="75000"/>
                    <a:lumOff val="25000"/>
                  </a:schemeClr>
                </a:solidFill>
                <a:latin typeface="+mn-lt"/>
                <a:cs typeface="Calibri Light" panose="020F0302020204030204" pitchFamily="34" charset="0"/>
              </a:defRPr>
            </a:lvl1pPr>
          </a:lstStyle>
          <a:p>
            <a:r>
              <a:rPr lang="en-US" dirty="0"/>
              <a:t>Speaker’s Name</a:t>
            </a:r>
            <a:br>
              <a:rPr lang="en-US" dirty="0"/>
            </a:br>
            <a:r>
              <a:rPr lang="en-US" dirty="0"/>
              <a:t>Speaker’s Job Title</a:t>
            </a:r>
            <a:br>
              <a:rPr lang="en-US" dirty="0"/>
            </a:br>
            <a:br>
              <a:rPr lang="en-US" dirty="0"/>
            </a:br>
            <a:r>
              <a:rPr lang="en-US" dirty="0"/>
              <a:t>Event Name</a:t>
            </a:r>
            <a:br>
              <a:rPr lang="en-US" dirty="0"/>
            </a:br>
            <a:r>
              <a:rPr lang="en-US" dirty="0"/>
              <a:t>Date</a:t>
            </a:r>
          </a:p>
        </p:txBody>
      </p:sp>
      <p:sp>
        <p:nvSpPr>
          <p:cNvPr id="36" name="subtitle">
            <a:extLst>
              <a:ext uri="{FF2B5EF4-FFF2-40B4-BE49-F238E27FC236}">
                <a16:creationId xmlns:a16="http://schemas.microsoft.com/office/drawing/2014/main" id="{C9B9DF57-48D2-92F0-1A74-79C183A6DF3E}"/>
              </a:ext>
            </a:extLst>
          </p:cNvPr>
          <p:cNvSpPr>
            <a:spLocks noGrp="1"/>
          </p:cNvSpPr>
          <p:nvPr>
            <p:ph type="body" sz="quarter" idx="10" hasCustomPrompt="1"/>
          </p:nvPr>
        </p:nvSpPr>
        <p:spPr>
          <a:xfrm>
            <a:off x="645452" y="3030102"/>
            <a:ext cx="6957847" cy="402377"/>
          </a:xfrm>
        </p:spPr>
        <p:txBody>
          <a:bodyPr>
            <a:normAutofit/>
          </a:bodyPr>
          <a:lstStyle>
            <a:lvl1pPr marL="0" indent="0">
              <a:buNone/>
              <a:defRPr sz="2400" b="0" i="0" baseline="0">
                <a:solidFill>
                  <a:schemeClr val="bg1"/>
                </a:solidFill>
                <a:latin typeface="+mj-lt"/>
              </a:defRPr>
            </a:lvl1pPr>
          </a:lstStyle>
          <a:p>
            <a:pPr lvl="0"/>
            <a:r>
              <a:rPr lang="en-US" dirty="0"/>
              <a:t>Click to edit subtitle</a:t>
            </a:r>
          </a:p>
        </p:txBody>
      </p:sp>
      <p:sp>
        <p:nvSpPr>
          <p:cNvPr id="19" name="title text">
            <a:extLst>
              <a:ext uri="{FF2B5EF4-FFF2-40B4-BE49-F238E27FC236}">
                <a16:creationId xmlns:a16="http://schemas.microsoft.com/office/drawing/2014/main" id="{7D1329EF-297E-646E-A5E8-5228C5D39C03}"/>
              </a:ext>
            </a:extLst>
          </p:cNvPr>
          <p:cNvSpPr>
            <a:spLocks noGrp="1" noChangeArrowheads="1"/>
          </p:cNvSpPr>
          <p:nvPr>
            <p:ph type="ctrTitle" sz="quarter" hasCustomPrompt="1"/>
          </p:nvPr>
        </p:nvSpPr>
        <p:spPr>
          <a:xfrm>
            <a:off x="645452" y="1084881"/>
            <a:ext cx="6957847" cy="1891159"/>
          </a:xfrm>
        </p:spPr>
        <p:txBody>
          <a:bodyPr anchor="b">
            <a:normAutofit/>
          </a:bodyPr>
          <a:lstStyle>
            <a:lvl1pPr algn="l">
              <a:spcAft>
                <a:spcPts val="600"/>
              </a:spcAft>
              <a:defRPr sz="3600">
                <a:solidFill>
                  <a:schemeClr val="bg1"/>
                </a:solidFill>
                <a:effectLst>
                  <a:outerShdw blurRad="38100" dist="38100" dir="2700000" algn="tl">
                    <a:srgbClr val="000000">
                      <a:alpha val="43137"/>
                    </a:srgbClr>
                  </a:outerShdw>
                </a:effectLst>
                <a:latin typeface="+mj-lt"/>
              </a:defRPr>
            </a:lvl1pPr>
          </a:lstStyle>
          <a:p>
            <a:r>
              <a:rPr lang="en-US" dirty="0"/>
              <a:t>Click to edit master title</a:t>
            </a:r>
          </a:p>
        </p:txBody>
      </p:sp>
      <p:pic>
        <p:nvPicPr>
          <p:cNvPr id="12" name="Graphic 11">
            <a:extLst>
              <a:ext uri="{FF2B5EF4-FFF2-40B4-BE49-F238E27FC236}">
                <a16:creationId xmlns:a16="http://schemas.microsoft.com/office/drawing/2014/main" id="{3C1D904F-2FF3-0EC0-0160-4A52FEF43DBA}"/>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479686" y="405535"/>
            <a:ext cx="1670022" cy="324032"/>
          </a:xfrm>
          <a:prstGeom prst="rect">
            <a:avLst/>
          </a:prstGeom>
        </p:spPr>
      </p:pic>
      <p:pic>
        <p:nvPicPr>
          <p:cNvPr id="3" name="Picture 2">
            <a:extLst>
              <a:ext uri="{FF2B5EF4-FFF2-40B4-BE49-F238E27FC236}">
                <a16:creationId xmlns:a16="http://schemas.microsoft.com/office/drawing/2014/main" id="{36BE83DE-79BB-A03A-1F04-DEF87697B59F}"/>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p:blipFill>
        <p:spPr>
          <a:xfrm>
            <a:off x="8276838" y="500645"/>
            <a:ext cx="3644900" cy="3644900"/>
          </a:xfrm>
          <a:prstGeom prst="rect">
            <a:avLst/>
          </a:prstGeom>
        </p:spPr>
      </p:pic>
    </p:spTree>
    <p:extLst>
      <p:ext uri="{BB962C8B-B14F-4D97-AF65-F5344CB8AC3E}">
        <p14:creationId xmlns:p14="http://schemas.microsoft.com/office/powerpoint/2010/main" val="13675223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760" y="182563"/>
            <a:ext cx="11430000" cy="731520"/>
          </a:xfrm>
        </p:spPr>
        <p:txBody>
          <a:bodyPr>
            <a:noAutofit/>
          </a:bodyPr>
          <a:lstStyle>
            <a:lvl1pPr>
              <a:defRPr sz="3200">
                <a:latin typeface="+mj-lt"/>
              </a:defRPr>
            </a:lvl1pPr>
          </a:lstStyle>
          <a:p>
            <a:r>
              <a:rPr lang="en-US"/>
              <a:t>Click to edit Master title style</a:t>
            </a:r>
            <a:endParaRPr lang="en-US" dirty="0"/>
          </a:p>
        </p:txBody>
      </p:sp>
      <p:sp>
        <p:nvSpPr>
          <p:cNvPr id="3" name="Content Placeholder 2"/>
          <p:cNvSpPr>
            <a:spLocks noGrp="1"/>
          </p:cNvSpPr>
          <p:nvPr>
            <p:ph idx="1"/>
          </p:nvPr>
        </p:nvSpPr>
        <p:spPr>
          <a:xfrm>
            <a:off x="365760" y="1005840"/>
            <a:ext cx="11430000" cy="539496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34023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with Highlight Box">
    <p:spTree>
      <p:nvGrpSpPr>
        <p:cNvPr id="1" name=""/>
        <p:cNvGrpSpPr/>
        <p:nvPr/>
      </p:nvGrpSpPr>
      <p:grpSpPr>
        <a:xfrm>
          <a:off x="0" y="0"/>
          <a:ext cx="0" cy="0"/>
          <a:chOff x="0" y="0"/>
          <a:chExt cx="0" cy="0"/>
        </a:xfrm>
      </p:grpSpPr>
      <p:sp>
        <p:nvSpPr>
          <p:cNvPr id="2" name="Title 1"/>
          <p:cNvSpPr>
            <a:spLocks noGrp="1"/>
          </p:cNvSpPr>
          <p:nvPr>
            <p:ph type="title"/>
          </p:nvPr>
        </p:nvSpPr>
        <p:spPr>
          <a:xfrm>
            <a:off x="365760" y="182563"/>
            <a:ext cx="11430000" cy="731520"/>
          </a:xfrm>
        </p:spPr>
        <p:txBody>
          <a:bodyPr>
            <a:noAutofit/>
          </a:bodyPr>
          <a:lstStyle>
            <a:lvl1pPr>
              <a:defRPr sz="3200">
                <a:latin typeface="+mj-lt"/>
              </a:defRPr>
            </a:lvl1pPr>
          </a:lstStyle>
          <a:p>
            <a:r>
              <a:rPr lang="en-US"/>
              <a:t>Click to edit Master title style</a:t>
            </a:r>
            <a:endParaRPr lang="en-US" dirty="0"/>
          </a:p>
        </p:txBody>
      </p:sp>
      <p:sp>
        <p:nvSpPr>
          <p:cNvPr id="3" name="Content Placeholder 2"/>
          <p:cNvSpPr>
            <a:spLocks noGrp="1"/>
          </p:cNvSpPr>
          <p:nvPr>
            <p:ph idx="1"/>
          </p:nvPr>
        </p:nvSpPr>
        <p:spPr>
          <a:xfrm>
            <a:off x="365760" y="1005840"/>
            <a:ext cx="11430000" cy="484632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a:extLst>
              <a:ext uri="{FF2B5EF4-FFF2-40B4-BE49-F238E27FC236}">
                <a16:creationId xmlns:a16="http://schemas.microsoft.com/office/drawing/2014/main" id="{04FAA409-EC2B-4245-BB55-6C0CC85D75F0}"/>
              </a:ext>
            </a:extLst>
          </p:cNvPr>
          <p:cNvSpPr>
            <a:spLocks noGrp="1"/>
          </p:cNvSpPr>
          <p:nvPr>
            <p:ph type="body" sz="quarter" idx="10"/>
          </p:nvPr>
        </p:nvSpPr>
        <p:spPr>
          <a:xfrm>
            <a:off x="365125" y="5943600"/>
            <a:ext cx="11430000" cy="548640"/>
          </a:xfrm>
          <a:solidFill>
            <a:srgbClr val="0040C0"/>
          </a:solidFill>
        </p:spPr>
        <p:txBody>
          <a:bodyPr anchor="ctr">
            <a:normAutofit/>
          </a:bodyPr>
          <a:lstStyle>
            <a:lvl1pPr marL="0" indent="0" algn="ctr">
              <a:spcAft>
                <a:spcPts val="0"/>
              </a:spcAft>
              <a:buNone/>
              <a:defRPr sz="2800" b="1">
                <a:solidFill>
                  <a:schemeClr val="bg1"/>
                </a:solidFill>
                <a:latin typeface="+mj-lt"/>
              </a:defRPr>
            </a:lvl1pPr>
          </a:lstStyle>
          <a:p>
            <a:pPr lvl="0"/>
            <a:r>
              <a:rPr lang="en-US"/>
              <a:t>Click to edit Master text styles</a:t>
            </a:r>
          </a:p>
        </p:txBody>
      </p:sp>
    </p:spTree>
    <p:extLst>
      <p:ext uri="{BB962C8B-B14F-4D97-AF65-F5344CB8AC3E}">
        <p14:creationId xmlns:p14="http://schemas.microsoft.com/office/powerpoint/2010/main" val="39251778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Only with Highlight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3E03F-F02F-4FA3-91CB-67CB140953AE}"/>
              </a:ext>
            </a:extLst>
          </p:cNvPr>
          <p:cNvSpPr>
            <a:spLocks noGrp="1"/>
          </p:cNvSpPr>
          <p:nvPr>
            <p:ph type="title"/>
          </p:nvPr>
        </p:nvSpPr>
        <p:spPr>
          <a:xfrm>
            <a:off x="365760" y="182563"/>
            <a:ext cx="11430000" cy="731520"/>
          </a:xfrm>
        </p:spPr>
        <p:txBody>
          <a:bodyPr/>
          <a:lstStyle>
            <a:lvl1pPr>
              <a:defRPr>
                <a:latin typeface="+mj-lt"/>
              </a:defRPr>
            </a:lvl1pPr>
          </a:lstStyle>
          <a:p>
            <a:r>
              <a:rPr lang="en-US"/>
              <a:t>Click to edit Master title style</a:t>
            </a:r>
          </a:p>
        </p:txBody>
      </p:sp>
      <p:sp>
        <p:nvSpPr>
          <p:cNvPr id="5" name="Text Placeholder 4">
            <a:extLst>
              <a:ext uri="{FF2B5EF4-FFF2-40B4-BE49-F238E27FC236}">
                <a16:creationId xmlns:a16="http://schemas.microsoft.com/office/drawing/2014/main" id="{527D7085-5105-4024-BD3C-F69FB71287EC}"/>
              </a:ext>
            </a:extLst>
          </p:cNvPr>
          <p:cNvSpPr>
            <a:spLocks noGrp="1"/>
          </p:cNvSpPr>
          <p:nvPr>
            <p:ph type="body" sz="quarter" idx="10"/>
          </p:nvPr>
        </p:nvSpPr>
        <p:spPr>
          <a:xfrm>
            <a:off x="365760" y="5943600"/>
            <a:ext cx="11430000" cy="548640"/>
          </a:xfrm>
          <a:solidFill>
            <a:srgbClr val="0040C0"/>
          </a:solidFill>
        </p:spPr>
        <p:txBody>
          <a:bodyPr anchor="ctr">
            <a:normAutofit/>
          </a:bodyPr>
          <a:lstStyle>
            <a:lvl1pPr marL="0" indent="0" algn="ctr">
              <a:buNone/>
              <a:defRPr sz="2800" b="1">
                <a:solidFill>
                  <a:schemeClr val="bg1"/>
                </a:solidFill>
                <a:latin typeface="+mj-lt"/>
              </a:defRPr>
            </a:lvl1pPr>
            <a:lvl2pPr marL="287338" indent="0">
              <a:buNone/>
              <a:defRPr/>
            </a:lvl2pPr>
          </a:lstStyle>
          <a:p>
            <a:pPr lvl="0"/>
            <a:r>
              <a:rPr lang="en-US"/>
              <a:t>Click to edit Master text styles</a:t>
            </a:r>
          </a:p>
        </p:txBody>
      </p:sp>
    </p:spTree>
    <p:extLst>
      <p:ext uri="{BB962C8B-B14F-4D97-AF65-F5344CB8AC3E}">
        <p14:creationId xmlns:p14="http://schemas.microsoft.com/office/powerpoint/2010/main" val="18958056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65760" y="182563"/>
            <a:ext cx="11430000" cy="731520"/>
          </a:xfrm>
        </p:spPr>
        <p:txBody>
          <a:bodyPr/>
          <a:lstStyle/>
          <a:p>
            <a:r>
              <a:rPr lang="en-US"/>
              <a:t>Click to edit Master title style</a:t>
            </a:r>
            <a:endParaRPr lang="en-US" dirty="0"/>
          </a:p>
        </p:txBody>
      </p:sp>
    </p:spTree>
    <p:extLst>
      <p:ext uri="{BB962C8B-B14F-4D97-AF65-F5344CB8AC3E}">
        <p14:creationId xmlns:p14="http://schemas.microsoft.com/office/powerpoint/2010/main" val="18711149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lumns">
    <p:spTree>
      <p:nvGrpSpPr>
        <p:cNvPr id="1" name=""/>
        <p:cNvGrpSpPr/>
        <p:nvPr/>
      </p:nvGrpSpPr>
      <p:grpSpPr>
        <a:xfrm>
          <a:off x="0" y="0"/>
          <a:ext cx="0" cy="0"/>
          <a:chOff x="0" y="0"/>
          <a:chExt cx="0" cy="0"/>
        </a:xfrm>
      </p:grpSpPr>
      <p:sp>
        <p:nvSpPr>
          <p:cNvPr id="2" name="Title 1"/>
          <p:cNvSpPr>
            <a:spLocks noGrp="1"/>
          </p:cNvSpPr>
          <p:nvPr>
            <p:ph type="title"/>
          </p:nvPr>
        </p:nvSpPr>
        <p:spPr>
          <a:xfrm>
            <a:off x="365760" y="182563"/>
            <a:ext cx="11430000" cy="73152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365760" y="1005840"/>
            <a:ext cx="5577840" cy="5394960"/>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005840"/>
            <a:ext cx="5577840" cy="5394960"/>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996817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Columns with Highlight Box">
    <p:spTree>
      <p:nvGrpSpPr>
        <p:cNvPr id="1" name=""/>
        <p:cNvGrpSpPr/>
        <p:nvPr/>
      </p:nvGrpSpPr>
      <p:grpSpPr>
        <a:xfrm>
          <a:off x="0" y="0"/>
          <a:ext cx="0" cy="0"/>
          <a:chOff x="0" y="0"/>
          <a:chExt cx="0" cy="0"/>
        </a:xfrm>
      </p:grpSpPr>
      <p:sp>
        <p:nvSpPr>
          <p:cNvPr id="2" name="Title 1"/>
          <p:cNvSpPr>
            <a:spLocks noGrp="1"/>
          </p:cNvSpPr>
          <p:nvPr>
            <p:ph type="title"/>
          </p:nvPr>
        </p:nvSpPr>
        <p:spPr>
          <a:xfrm>
            <a:off x="365760" y="182563"/>
            <a:ext cx="11430000" cy="73152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365760" y="1005840"/>
            <a:ext cx="5577840" cy="4846320"/>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005840"/>
            <a:ext cx="5577840" cy="4846320"/>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A406BC8-8ED2-4FB9-9CC1-C26081116C72}"/>
              </a:ext>
            </a:extLst>
          </p:cNvPr>
          <p:cNvSpPr>
            <a:spLocks noGrp="1"/>
          </p:cNvSpPr>
          <p:nvPr>
            <p:ph type="body" sz="quarter" idx="10"/>
          </p:nvPr>
        </p:nvSpPr>
        <p:spPr>
          <a:xfrm>
            <a:off x="365760" y="5943600"/>
            <a:ext cx="11430000" cy="548640"/>
          </a:xfrm>
          <a:solidFill>
            <a:srgbClr val="0040C0"/>
          </a:solidFill>
        </p:spPr>
        <p:txBody>
          <a:bodyPr anchor="ctr">
            <a:normAutofit/>
          </a:bodyPr>
          <a:lstStyle>
            <a:lvl1pPr marL="0" indent="0" algn="ctr">
              <a:buNone/>
              <a:defRPr sz="2800" b="1">
                <a:solidFill>
                  <a:schemeClr val="bg1"/>
                </a:solidFill>
                <a:latin typeface="+mj-lt"/>
              </a:defRPr>
            </a:lvl1pPr>
            <a:lvl2pPr marL="287338" indent="0">
              <a:buNone/>
              <a:defRPr/>
            </a:lvl2pPr>
          </a:lstStyle>
          <a:p>
            <a:pPr lvl="0"/>
            <a:r>
              <a:rPr lang="en-US"/>
              <a:t>Click to edit Master text styles</a:t>
            </a:r>
          </a:p>
        </p:txBody>
      </p:sp>
    </p:spTree>
    <p:extLst>
      <p:ext uri="{BB962C8B-B14F-4D97-AF65-F5344CB8AC3E}">
        <p14:creationId xmlns:p14="http://schemas.microsoft.com/office/powerpoint/2010/main" val="35207910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 y="182880"/>
            <a:ext cx="11430000" cy="73152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65760" y="1005840"/>
            <a:ext cx="5577840" cy="639762"/>
          </a:xfrm>
        </p:spPr>
        <p:txBody>
          <a:bodyPr anchor="b">
            <a:normAutofit/>
          </a:bodyPr>
          <a:lstStyle>
            <a:lvl1pPr marL="0" indent="0">
              <a:buNone/>
              <a:defRPr sz="2400" b="1">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65760" y="1737360"/>
            <a:ext cx="5577840" cy="4663440"/>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005840"/>
            <a:ext cx="5577840" cy="639762"/>
          </a:xfrm>
        </p:spPr>
        <p:txBody>
          <a:bodyPr anchor="b">
            <a:normAutofit/>
          </a:bodyPr>
          <a:lstStyle>
            <a:lvl1pPr marL="0" indent="0">
              <a:buNone/>
              <a:defRPr sz="2400" b="1">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19" y="1737360"/>
            <a:ext cx="5577840" cy="4663440"/>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245922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04092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wo Columns with 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0ADDE39-D9ED-4DF4-B1E5-C884C95AC52C}"/>
              </a:ext>
            </a:extLst>
          </p:cNvPr>
          <p:cNvSpPr/>
          <p:nvPr/>
        </p:nvSpPr>
        <p:spPr bwMode="auto">
          <a:xfrm>
            <a:off x="6096000" y="102457"/>
            <a:ext cx="6096000" cy="6572979"/>
          </a:xfrm>
          <a:prstGeom prst="rect">
            <a:avLst/>
          </a:prstGeom>
          <a:solidFill>
            <a:schemeClr val="tx2"/>
          </a:solidFill>
          <a:ln w="9525" cap="flat" cmpd="sng" algn="ctr">
            <a:noFill/>
            <a:prstDash val="solid"/>
            <a:round/>
            <a:headEnd type="none" w="med" len="med"/>
            <a:tailEnd type="none" w="med" len="med"/>
          </a:ln>
          <a:effectLst>
            <a:innerShdw blurRad="431800" dist="50800" dir="108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7" name="Rectangle 6">
            <a:extLst>
              <a:ext uri="{FF2B5EF4-FFF2-40B4-BE49-F238E27FC236}">
                <a16:creationId xmlns:a16="http://schemas.microsoft.com/office/drawing/2014/main" id="{3C28DBAF-C657-4893-B3F8-CA7915C5EF2A}"/>
              </a:ext>
            </a:extLst>
          </p:cNvPr>
          <p:cNvSpPr/>
          <p:nvPr/>
        </p:nvSpPr>
        <p:spPr bwMode="auto">
          <a:xfrm>
            <a:off x="6230867" y="242761"/>
            <a:ext cx="5793898" cy="6295604"/>
          </a:xfrm>
          <a:prstGeom prst="rect">
            <a:avLst/>
          </a:prstGeom>
          <a:noFill/>
          <a:ln w="12700" cap="flat" cmpd="sng" algn="ctr">
            <a:solidFill>
              <a:schemeClr val="tx2">
                <a:lumMod val="60000"/>
                <a:lumOff val="4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4" name="Title 1">
            <a:extLst>
              <a:ext uri="{FF2B5EF4-FFF2-40B4-BE49-F238E27FC236}">
                <a16:creationId xmlns:a16="http://schemas.microsoft.com/office/drawing/2014/main" id="{4B61A130-D3A2-4741-98F0-78A9FBA9C5FB}"/>
              </a:ext>
            </a:extLst>
          </p:cNvPr>
          <p:cNvSpPr>
            <a:spLocks noGrp="1"/>
          </p:cNvSpPr>
          <p:nvPr>
            <p:ph type="title"/>
          </p:nvPr>
        </p:nvSpPr>
        <p:spPr>
          <a:xfrm>
            <a:off x="365760" y="182563"/>
            <a:ext cx="5339301" cy="1159220"/>
          </a:xfrm>
        </p:spPr>
        <p:txBody>
          <a:bodyPr/>
          <a:lstStyle/>
          <a:p>
            <a:r>
              <a:rPr lang="en-US"/>
              <a:t>Click to edit Master title style</a:t>
            </a:r>
            <a:endParaRPr lang="en-US" dirty="0"/>
          </a:p>
        </p:txBody>
      </p:sp>
      <p:sp>
        <p:nvSpPr>
          <p:cNvPr id="5" name="Content Placeholder 2">
            <a:extLst>
              <a:ext uri="{FF2B5EF4-FFF2-40B4-BE49-F238E27FC236}">
                <a16:creationId xmlns:a16="http://schemas.microsoft.com/office/drawing/2014/main" id="{E42C4622-94B6-44D4-A6B7-3ABD2A3DA000}"/>
              </a:ext>
            </a:extLst>
          </p:cNvPr>
          <p:cNvSpPr>
            <a:spLocks noGrp="1"/>
          </p:cNvSpPr>
          <p:nvPr>
            <p:ph sz="half" idx="1"/>
          </p:nvPr>
        </p:nvSpPr>
        <p:spPr>
          <a:xfrm>
            <a:off x="365760" y="1749288"/>
            <a:ext cx="5501235" cy="4651512"/>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a:extLst>
              <a:ext uri="{FF2B5EF4-FFF2-40B4-BE49-F238E27FC236}">
                <a16:creationId xmlns:a16="http://schemas.microsoft.com/office/drawing/2014/main" id="{BFA936AF-75D5-4131-8412-21BBADB7B7A5}"/>
              </a:ext>
            </a:extLst>
          </p:cNvPr>
          <p:cNvSpPr>
            <a:spLocks noGrp="1"/>
          </p:cNvSpPr>
          <p:nvPr>
            <p:ph idx="10"/>
          </p:nvPr>
        </p:nvSpPr>
        <p:spPr>
          <a:xfrm>
            <a:off x="6420678" y="1749288"/>
            <a:ext cx="5375081" cy="4651512"/>
          </a:xfrm>
        </p:spPr>
        <p:txBody>
          <a:bodyPr>
            <a:normAutofit/>
          </a:bodyPr>
          <a:lstStyle>
            <a:lvl1pPr>
              <a:buClr>
                <a:schemeClr val="bg1"/>
              </a:buClr>
              <a:defRPr sz="24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827816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_Two Columns with 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0ADDE39-D9ED-4DF4-B1E5-C884C95AC52C}"/>
              </a:ext>
            </a:extLst>
          </p:cNvPr>
          <p:cNvSpPr/>
          <p:nvPr/>
        </p:nvSpPr>
        <p:spPr bwMode="auto">
          <a:xfrm>
            <a:off x="0" y="102457"/>
            <a:ext cx="6096000" cy="6572979"/>
          </a:xfrm>
          <a:prstGeom prst="rect">
            <a:avLst/>
          </a:prstGeom>
          <a:solidFill>
            <a:schemeClr val="tx2"/>
          </a:solidFill>
          <a:ln w="9525" cap="flat" cmpd="sng" algn="ctr">
            <a:noFill/>
            <a:prstDash val="solid"/>
            <a:round/>
            <a:headEnd type="none" w="med" len="med"/>
            <a:tailEnd type="none" w="med" len="med"/>
          </a:ln>
          <a:effectLst>
            <a:innerShdw blurRad="431800" dist="50800" dir="108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9" name="Title 1">
            <a:extLst>
              <a:ext uri="{FF2B5EF4-FFF2-40B4-BE49-F238E27FC236}">
                <a16:creationId xmlns:a16="http://schemas.microsoft.com/office/drawing/2014/main" id="{194B0ED0-AA7A-498C-AD8A-0B253F5728D7}"/>
              </a:ext>
            </a:extLst>
          </p:cNvPr>
          <p:cNvSpPr>
            <a:spLocks noGrp="1"/>
          </p:cNvSpPr>
          <p:nvPr>
            <p:ph type="title"/>
          </p:nvPr>
        </p:nvSpPr>
        <p:spPr>
          <a:xfrm>
            <a:off x="6420678" y="182563"/>
            <a:ext cx="5339301" cy="1159220"/>
          </a:xfrm>
        </p:spPr>
        <p:txBody>
          <a:bodyPr/>
          <a:lstStyle/>
          <a:p>
            <a:r>
              <a:rPr lang="en-US"/>
              <a:t>Click to edit Master title style</a:t>
            </a:r>
            <a:endParaRPr lang="en-US" dirty="0"/>
          </a:p>
        </p:txBody>
      </p:sp>
      <p:sp>
        <p:nvSpPr>
          <p:cNvPr id="10" name="Content Placeholder 2">
            <a:extLst>
              <a:ext uri="{FF2B5EF4-FFF2-40B4-BE49-F238E27FC236}">
                <a16:creationId xmlns:a16="http://schemas.microsoft.com/office/drawing/2014/main" id="{77646DC3-E2A5-4F68-86AC-14EB8BC340EE}"/>
              </a:ext>
            </a:extLst>
          </p:cNvPr>
          <p:cNvSpPr>
            <a:spLocks noGrp="1"/>
          </p:cNvSpPr>
          <p:nvPr>
            <p:ph sz="half" idx="1"/>
          </p:nvPr>
        </p:nvSpPr>
        <p:spPr>
          <a:xfrm>
            <a:off x="6420678" y="1749288"/>
            <a:ext cx="5339301" cy="4651512"/>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a:extLst>
              <a:ext uri="{FF2B5EF4-FFF2-40B4-BE49-F238E27FC236}">
                <a16:creationId xmlns:a16="http://schemas.microsoft.com/office/drawing/2014/main" id="{B6F6667A-CB20-4940-A3BF-E7F481E3E504}"/>
              </a:ext>
            </a:extLst>
          </p:cNvPr>
          <p:cNvSpPr>
            <a:spLocks noGrp="1"/>
          </p:cNvSpPr>
          <p:nvPr>
            <p:ph idx="10"/>
          </p:nvPr>
        </p:nvSpPr>
        <p:spPr>
          <a:xfrm>
            <a:off x="360459" y="1749288"/>
            <a:ext cx="5375081" cy="4651512"/>
          </a:xfrm>
        </p:spPr>
        <p:txBody>
          <a:bodyPr>
            <a:normAutofit/>
          </a:bodyPr>
          <a:lstStyle>
            <a:lvl1pPr>
              <a:buClr>
                <a:schemeClr val="bg1"/>
              </a:buClr>
              <a:defRPr sz="24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64240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NUC Title Slide">
    <p:spTree>
      <p:nvGrpSpPr>
        <p:cNvPr id="1" name=""/>
        <p:cNvGrpSpPr/>
        <p:nvPr/>
      </p:nvGrpSpPr>
      <p:grpSpPr>
        <a:xfrm>
          <a:off x="0" y="0"/>
          <a:ext cx="0" cy="0"/>
          <a:chOff x="0" y="0"/>
          <a:chExt cx="0" cy="0"/>
        </a:xfrm>
      </p:grpSpPr>
      <p:pic>
        <p:nvPicPr>
          <p:cNvPr id="29" name="background image">
            <a:extLst>
              <a:ext uri="{FF2B5EF4-FFF2-40B4-BE49-F238E27FC236}">
                <a16:creationId xmlns:a16="http://schemas.microsoft.com/office/drawing/2014/main" id="{227204CD-466F-DA1D-C26F-8D51147135F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5" name="Picture 4" descr="A blue and white rectangle&#10;&#10;Description automatically generated">
            <a:extLst>
              <a:ext uri="{FF2B5EF4-FFF2-40B4-BE49-F238E27FC236}">
                <a16:creationId xmlns:a16="http://schemas.microsoft.com/office/drawing/2014/main" id="{4C8E86C8-D4E8-43E4-ED25-8F02EA05926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7" name="icons &amp; copyright">
            <a:extLst>
              <a:ext uri="{FF2B5EF4-FFF2-40B4-BE49-F238E27FC236}">
                <a16:creationId xmlns:a16="http://schemas.microsoft.com/office/drawing/2014/main" id="{5B0B51EE-1845-EA19-771D-A8E4E29FC7E4}"/>
              </a:ext>
            </a:extLst>
          </p:cNvPr>
          <p:cNvGrpSpPr/>
          <p:nvPr userDrawn="1"/>
        </p:nvGrpSpPr>
        <p:grpSpPr>
          <a:xfrm>
            <a:off x="338624" y="6181725"/>
            <a:ext cx="4435668" cy="542465"/>
            <a:chOff x="338624" y="6181725"/>
            <a:chExt cx="4435668" cy="542465"/>
          </a:xfrm>
        </p:grpSpPr>
        <p:sp>
          <p:nvSpPr>
            <p:cNvPr id="8" name="copyright">
              <a:extLst>
                <a:ext uri="{FF2B5EF4-FFF2-40B4-BE49-F238E27FC236}">
                  <a16:creationId xmlns:a16="http://schemas.microsoft.com/office/drawing/2014/main" id="{59D1EE32-6981-0554-D8C9-455DDCC6E409}"/>
                </a:ext>
              </a:extLst>
            </p:cNvPr>
            <p:cNvSpPr txBox="1">
              <a:spLocks noChangeArrowheads="1"/>
            </p:cNvSpPr>
            <p:nvPr/>
          </p:nvSpPr>
          <p:spPr bwMode="auto">
            <a:xfrm>
              <a:off x="1912610" y="6505633"/>
              <a:ext cx="2861682" cy="215444"/>
            </a:xfrm>
            <a:prstGeom prst="rect">
              <a:avLst/>
            </a:prstGeom>
            <a:noFill/>
            <a:ln w="9525">
              <a:noFill/>
              <a:miter lim="800000"/>
              <a:headEnd/>
              <a:tailEnd/>
            </a:ln>
            <a:effectLst/>
          </p:spPr>
          <p:txBody>
            <a:bodyPr wrap="none">
              <a:spAutoFit/>
            </a:bodyPr>
            <a:lstStyle/>
            <a:p>
              <a:pPr algn="ctr">
                <a:spcBef>
                  <a:spcPts val="0"/>
                </a:spcBef>
              </a:pPr>
              <a:r>
                <a:rPr lang="en-US" sz="800" dirty="0">
                  <a:solidFill>
                    <a:schemeClr val="bg1">
                      <a:lumMod val="50000"/>
                    </a:schemeClr>
                  </a:solidFill>
                  <a:latin typeface="Calibri Light" panose="020F0302020204030204" pitchFamily="34" charset="0"/>
                  <a:cs typeface="Calibri Light" panose="020F0302020204030204" pitchFamily="34" charset="0"/>
                </a:rPr>
                <a:t>© 2026 Electric Power Research Institute, Inc. All rights reserved.</a:t>
              </a:r>
            </a:p>
          </p:txBody>
        </p:sp>
        <p:sp>
          <p:nvSpPr>
            <p:cNvPr id="9" name="epri.com">
              <a:hlinkClick r:id="rId4"/>
              <a:extLst>
                <a:ext uri="{FF2B5EF4-FFF2-40B4-BE49-F238E27FC236}">
                  <a16:creationId xmlns:a16="http://schemas.microsoft.com/office/drawing/2014/main" id="{E85485AF-A652-7E2D-9AA6-C27278109E25}"/>
                </a:ext>
              </a:extLst>
            </p:cNvPr>
            <p:cNvSpPr txBox="1"/>
            <p:nvPr/>
          </p:nvSpPr>
          <p:spPr>
            <a:xfrm>
              <a:off x="338624" y="6462580"/>
              <a:ext cx="1510665" cy="261610"/>
            </a:xfrm>
            <a:prstGeom prst="rect">
              <a:avLst/>
            </a:prstGeom>
            <a:noFill/>
          </p:spPr>
          <p:txBody>
            <a:bodyPr wrap="square" rtlCol="0">
              <a:spAutoFit/>
            </a:bodyPr>
            <a:lstStyle/>
            <a:p>
              <a:pPr algn="l"/>
              <a:r>
                <a:rPr lang="en-US" sz="1100" b="1" spc="200" baseline="0" dirty="0">
                  <a:solidFill>
                    <a:schemeClr val="tx1">
                      <a:lumMod val="65000"/>
                      <a:lumOff val="35000"/>
                    </a:schemeClr>
                  </a:solidFill>
                  <a:latin typeface="Century Gothic" panose="020B0502020202020204" pitchFamily="34" charset="0"/>
                </a:rPr>
                <a:t>www.epri.com</a:t>
              </a:r>
            </a:p>
          </p:txBody>
        </p:sp>
        <p:cxnSp>
          <p:nvCxnSpPr>
            <p:cNvPr id="10" name="Straight Connector 9">
              <a:extLst>
                <a:ext uri="{FF2B5EF4-FFF2-40B4-BE49-F238E27FC236}">
                  <a16:creationId xmlns:a16="http://schemas.microsoft.com/office/drawing/2014/main" id="{6440A0C3-F19C-9D4C-F886-9C9DC4C75E4E}"/>
                </a:ext>
              </a:extLst>
            </p:cNvPr>
            <p:cNvCxnSpPr/>
            <p:nvPr/>
          </p:nvCxnSpPr>
          <p:spPr bwMode="auto">
            <a:xfrm>
              <a:off x="1849289" y="6181725"/>
              <a:ext cx="0" cy="523415"/>
            </a:xfrm>
            <a:prstGeom prst="line">
              <a:avLst/>
            </a:prstGeom>
            <a:solidFill>
              <a:schemeClr val="accent1"/>
            </a:solidFill>
            <a:ln w="12700" cap="flat" cmpd="sng" algn="ctr">
              <a:solidFill>
                <a:schemeClr val="tx1">
                  <a:lumMod val="50000"/>
                  <a:lumOff val="50000"/>
                </a:schemeClr>
              </a:solidFill>
              <a:prstDash val="solid"/>
              <a:round/>
              <a:headEnd type="none" w="med" len="med"/>
              <a:tailEnd type="none" w="med" len="med"/>
            </a:ln>
            <a:effectLst/>
          </p:spPr>
        </p:cxnSp>
        <p:pic>
          <p:nvPicPr>
            <p:cNvPr id="11" name="Facebook icon">
              <a:hlinkClick r:id="rId5"/>
              <a:extLst>
                <a:ext uri="{FF2B5EF4-FFF2-40B4-BE49-F238E27FC236}">
                  <a16:creationId xmlns:a16="http://schemas.microsoft.com/office/drawing/2014/main" id="{94A86A42-A529-A203-D775-5F4E251B20F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11415" y="6277559"/>
              <a:ext cx="75579" cy="163755"/>
            </a:xfrm>
            <a:prstGeom prst="rect">
              <a:avLst/>
            </a:prstGeom>
          </p:spPr>
        </p:pic>
        <p:pic>
          <p:nvPicPr>
            <p:cNvPr id="12" name="X icon">
              <a:hlinkClick r:id="rId7"/>
              <a:extLst>
                <a:ext uri="{FF2B5EF4-FFF2-40B4-BE49-F238E27FC236}">
                  <a16:creationId xmlns:a16="http://schemas.microsoft.com/office/drawing/2014/main" id="{FF7EB385-D883-1A2B-C949-AEEE19E8522A}"/>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1028885" y="6303455"/>
              <a:ext cx="128164" cy="131013"/>
            </a:xfrm>
            <a:prstGeom prst="rect">
              <a:avLst/>
            </a:prstGeom>
          </p:spPr>
        </p:pic>
        <p:pic>
          <p:nvPicPr>
            <p:cNvPr id="13" name="LinkedIn icon">
              <a:hlinkClick r:id="rId9"/>
              <a:extLst>
                <a:ext uri="{FF2B5EF4-FFF2-40B4-BE49-F238E27FC236}">
                  <a16:creationId xmlns:a16="http://schemas.microsoft.com/office/drawing/2014/main" id="{1D4EAF1D-637F-98A7-069D-2BEA84B8631D}"/>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24290" y="6284322"/>
              <a:ext cx="150229" cy="150229"/>
            </a:xfrm>
            <a:prstGeom prst="rect">
              <a:avLst/>
            </a:prstGeom>
          </p:spPr>
        </p:pic>
      </p:grpSp>
      <p:sp>
        <p:nvSpPr>
          <p:cNvPr id="14" name="speaker text">
            <a:extLst>
              <a:ext uri="{FF2B5EF4-FFF2-40B4-BE49-F238E27FC236}">
                <a16:creationId xmlns:a16="http://schemas.microsoft.com/office/drawing/2014/main" id="{80EEB94D-674E-D7A2-4F29-89E036EEFA70}"/>
              </a:ext>
            </a:extLst>
          </p:cNvPr>
          <p:cNvSpPr>
            <a:spLocks noGrp="1" noChangeArrowheads="1"/>
          </p:cNvSpPr>
          <p:nvPr>
            <p:ph type="subTitle" sz="quarter" idx="1" hasCustomPrompt="1"/>
          </p:nvPr>
        </p:nvSpPr>
        <p:spPr>
          <a:xfrm>
            <a:off x="645452" y="4400588"/>
            <a:ext cx="6217920" cy="1533186"/>
          </a:xfrm>
        </p:spPr>
        <p:txBody>
          <a:bodyPr numCol="1">
            <a:normAutofit/>
          </a:bodyPr>
          <a:lstStyle>
            <a:lvl1pPr marL="0" marR="0" indent="0" algn="l" defTabSz="914400" rtl="0" eaLnBrk="1" fontAlgn="base" latinLnBrk="0" hangingPunct="1">
              <a:lnSpc>
                <a:spcPct val="100000"/>
              </a:lnSpc>
              <a:spcBef>
                <a:spcPct val="0"/>
              </a:spcBef>
              <a:spcAft>
                <a:spcPts val="0"/>
              </a:spcAft>
              <a:buClr>
                <a:schemeClr val="tx1">
                  <a:lumMod val="65000"/>
                  <a:lumOff val="35000"/>
                </a:schemeClr>
              </a:buClr>
              <a:buSzPct val="80000"/>
              <a:buFontTx/>
              <a:buNone/>
              <a:tabLst/>
              <a:defRPr sz="2000">
                <a:solidFill>
                  <a:schemeClr val="tx1">
                    <a:lumMod val="75000"/>
                    <a:lumOff val="25000"/>
                  </a:schemeClr>
                </a:solidFill>
                <a:latin typeface="+mn-lt"/>
                <a:cs typeface="Calibri Light" panose="020F0302020204030204" pitchFamily="34" charset="0"/>
              </a:defRPr>
            </a:lvl1pPr>
          </a:lstStyle>
          <a:p>
            <a:r>
              <a:rPr lang="en-US" dirty="0"/>
              <a:t>Speaker’s Name</a:t>
            </a:r>
            <a:br>
              <a:rPr lang="en-US" dirty="0"/>
            </a:br>
            <a:r>
              <a:rPr lang="en-US" dirty="0"/>
              <a:t>Speaker’s Job Title</a:t>
            </a:r>
            <a:br>
              <a:rPr lang="en-US" dirty="0"/>
            </a:br>
            <a:br>
              <a:rPr lang="en-US" dirty="0"/>
            </a:br>
            <a:r>
              <a:rPr lang="en-US" dirty="0"/>
              <a:t>Event Name</a:t>
            </a:r>
            <a:br>
              <a:rPr lang="en-US" dirty="0"/>
            </a:br>
            <a:r>
              <a:rPr lang="en-US" dirty="0"/>
              <a:t>Date</a:t>
            </a:r>
          </a:p>
        </p:txBody>
      </p:sp>
      <p:sp>
        <p:nvSpPr>
          <p:cNvPr id="15" name="subtitle">
            <a:extLst>
              <a:ext uri="{FF2B5EF4-FFF2-40B4-BE49-F238E27FC236}">
                <a16:creationId xmlns:a16="http://schemas.microsoft.com/office/drawing/2014/main" id="{291C2B40-B298-8D1F-5B26-6F6E702A8DC9}"/>
              </a:ext>
            </a:extLst>
          </p:cNvPr>
          <p:cNvSpPr>
            <a:spLocks noGrp="1"/>
          </p:cNvSpPr>
          <p:nvPr>
            <p:ph type="body" sz="quarter" idx="10" hasCustomPrompt="1"/>
          </p:nvPr>
        </p:nvSpPr>
        <p:spPr>
          <a:xfrm>
            <a:off x="645452" y="3030102"/>
            <a:ext cx="6957847" cy="402377"/>
          </a:xfrm>
        </p:spPr>
        <p:txBody>
          <a:bodyPr>
            <a:normAutofit/>
          </a:bodyPr>
          <a:lstStyle>
            <a:lvl1pPr marL="0" indent="0">
              <a:buNone/>
              <a:defRPr sz="2400" b="0" i="0" baseline="0">
                <a:solidFill>
                  <a:schemeClr val="bg1"/>
                </a:solidFill>
                <a:latin typeface="+mj-lt"/>
              </a:defRPr>
            </a:lvl1pPr>
          </a:lstStyle>
          <a:p>
            <a:pPr lvl="0"/>
            <a:r>
              <a:rPr lang="en-US" dirty="0"/>
              <a:t>Click to edit subtitle</a:t>
            </a:r>
          </a:p>
        </p:txBody>
      </p:sp>
      <p:sp>
        <p:nvSpPr>
          <p:cNvPr id="23" name="title text">
            <a:extLst>
              <a:ext uri="{FF2B5EF4-FFF2-40B4-BE49-F238E27FC236}">
                <a16:creationId xmlns:a16="http://schemas.microsoft.com/office/drawing/2014/main" id="{47634B91-25FA-988D-86A5-DF6C66BDD7CF}"/>
              </a:ext>
            </a:extLst>
          </p:cNvPr>
          <p:cNvSpPr>
            <a:spLocks noGrp="1" noChangeArrowheads="1"/>
          </p:cNvSpPr>
          <p:nvPr>
            <p:ph type="ctrTitle" sz="quarter" hasCustomPrompt="1"/>
          </p:nvPr>
        </p:nvSpPr>
        <p:spPr>
          <a:xfrm>
            <a:off x="645452" y="1084881"/>
            <a:ext cx="6957847" cy="1891159"/>
          </a:xfrm>
        </p:spPr>
        <p:txBody>
          <a:bodyPr anchor="b">
            <a:normAutofit/>
          </a:bodyPr>
          <a:lstStyle>
            <a:lvl1pPr algn="l">
              <a:spcAft>
                <a:spcPts val="600"/>
              </a:spcAft>
              <a:defRPr sz="3600">
                <a:solidFill>
                  <a:schemeClr val="bg1"/>
                </a:solidFill>
                <a:effectLst>
                  <a:outerShdw blurRad="38100" dist="38100" dir="2700000" algn="tl">
                    <a:srgbClr val="000000">
                      <a:alpha val="43137"/>
                    </a:srgbClr>
                  </a:outerShdw>
                </a:effectLst>
                <a:latin typeface="+mj-lt"/>
              </a:defRPr>
            </a:lvl1pPr>
          </a:lstStyle>
          <a:p>
            <a:r>
              <a:rPr lang="en-US" dirty="0"/>
              <a:t>Click to edit master title</a:t>
            </a:r>
          </a:p>
        </p:txBody>
      </p:sp>
      <p:pic>
        <p:nvPicPr>
          <p:cNvPr id="27" name="Graphic 26">
            <a:extLst>
              <a:ext uri="{FF2B5EF4-FFF2-40B4-BE49-F238E27FC236}">
                <a16:creationId xmlns:a16="http://schemas.microsoft.com/office/drawing/2014/main" id="{D245CAB4-9342-928F-EAAA-0B92A52ED51B}"/>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479686" y="405535"/>
            <a:ext cx="1670022" cy="324032"/>
          </a:xfrm>
          <a:prstGeom prst="rect">
            <a:avLst/>
          </a:prstGeom>
        </p:spPr>
      </p:pic>
      <p:pic>
        <p:nvPicPr>
          <p:cNvPr id="28" name="Picture 27">
            <a:extLst>
              <a:ext uri="{FF2B5EF4-FFF2-40B4-BE49-F238E27FC236}">
                <a16:creationId xmlns:a16="http://schemas.microsoft.com/office/drawing/2014/main" id="{35587447-AC8D-DC18-9FB0-96BEE0A15EC3}"/>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p:blipFill>
        <p:spPr>
          <a:xfrm>
            <a:off x="8276838" y="500645"/>
            <a:ext cx="3644900" cy="3644900"/>
          </a:xfrm>
          <a:prstGeom prst="rect">
            <a:avLst/>
          </a:prstGeom>
        </p:spPr>
      </p:pic>
    </p:spTree>
    <p:extLst>
      <p:ext uri="{BB962C8B-B14F-4D97-AF65-F5344CB8AC3E}">
        <p14:creationId xmlns:p14="http://schemas.microsoft.com/office/powerpoint/2010/main" val="20806771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3_Two Columns with 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0ADDE39-D9ED-4DF4-B1E5-C884C95AC52C}"/>
              </a:ext>
            </a:extLst>
          </p:cNvPr>
          <p:cNvSpPr/>
          <p:nvPr/>
        </p:nvSpPr>
        <p:spPr bwMode="auto">
          <a:xfrm>
            <a:off x="6096000" y="102457"/>
            <a:ext cx="6096000" cy="6572979"/>
          </a:xfrm>
          <a:prstGeom prst="rect">
            <a:avLst/>
          </a:prstGeom>
          <a:solidFill>
            <a:schemeClr val="tx2">
              <a:lumMod val="20000"/>
              <a:lumOff val="80000"/>
            </a:schemeClr>
          </a:solidFill>
          <a:ln w="9525" cap="flat" cmpd="sng" algn="ctr">
            <a:noFill/>
            <a:prstDash val="solid"/>
            <a:round/>
            <a:headEnd type="none" w="med" len="med"/>
            <a:tailEnd type="none" w="med" len="med"/>
          </a:ln>
          <a:effectLst>
            <a:innerShdw blurRad="431800" dist="50800" dir="10800000">
              <a:schemeClr val="tx2">
                <a:lumMod val="60000"/>
                <a:lumOff val="40000"/>
                <a:alpha val="50000"/>
              </a:scheme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7" name="Rectangle 6">
            <a:extLst>
              <a:ext uri="{FF2B5EF4-FFF2-40B4-BE49-F238E27FC236}">
                <a16:creationId xmlns:a16="http://schemas.microsoft.com/office/drawing/2014/main" id="{3C28DBAF-C657-4893-B3F8-CA7915C5EF2A}"/>
              </a:ext>
            </a:extLst>
          </p:cNvPr>
          <p:cNvSpPr/>
          <p:nvPr/>
        </p:nvSpPr>
        <p:spPr bwMode="auto">
          <a:xfrm>
            <a:off x="6230867" y="242761"/>
            <a:ext cx="5793898" cy="6295604"/>
          </a:xfrm>
          <a:prstGeom prst="rect">
            <a:avLst/>
          </a:prstGeom>
          <a:noFill/>
          <a:ln w="12700" cap="flat" cmpd="sng" algn="ctr">
            <a:solidFill>
              <a:schemeClr val="bg1">
                <a:lumMod val="95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4" name="Title 1">
            <a:extLst>
              <a:ext uri="{FF2B5EF4-FFF2-40B4-BE49-F238E27FC236}">
                <a16:creationId xmlns:a16="http://schemas.microsoft.com/office/drawing/2014/main" id="{5200E9EE-67EE-4D59-B1FB-C22C06206255}"/>
              </a:ext>
            </a:extLst>
          </p:cNvPr>
          <p:cNvSpPr>
            <a:spLocks noGrp="1"/>
          </p:cNvSpPr>
          <p:nvPr>
            <p:ph type="title"/>
          </p:nvPr>
        </p:nvSpPr>
        <p:spPr>
          <a:xfrm>
            <a:off x="365760" y="182563"/>
            <a:ext cx="5339301" cy="1159220"/>
          </a:xfrm>
        </p:spPr>
        <p:txBody>
          <a:bodyPr/>
          <a:lstStyle/>
          <a:p>
            <a:r>
              <a:rPr lang="en-US"/>
              <a:t>Click to edit Master title style</a:t>
            </a:r>
            <a:endParaRPr lang="en-US" dirty="0"/>
          </a:p>
        </p:txBody>
      </p:sp>
      <p:sp>
        <p:nvSpPr>
          <p:cNvPr id="5" name="Content Placeholder 2">
            <a:extLst>
              <a:ext uri="{FF2B5EF4-FFF2-40B4-BE49-F238E27FC236}">
                <a16:creationId xmlns:a16="http://schemas.microsoft.com/office/drawing/2014/main" id="{B3C68E99-DB4B-4542-AF5C-FDB1D78A06CE}"/>
              </a:ext>
            </a:extLst>
          </p:cNvPr>
          <p:cNvSpPr>
            <a:spLocks noGrp="1"/>
          </p:cNvSpPr>
          <p:nvPr>
            <p:ph sz="half" idx="1"/>
          </p:nvPr>
        </p:nvSpPr>
        <p:spPr>
          <a:xfrm>
            <a:off x="365760" y="1749288"/>
            <a:ext cx="5501235" cy="4651512"/>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a:extLst>
              <a:ext uri="{FF2B5EF4-FFF2-40B4-BE49-F238E27FC236}">
                <a16:creationId xmlns:a16="http://schemas.microsoft.com/office/drawing/2014/main" id="{5798B35B-0B31-4DBE-AE41-6C369DD35675}"/>
              </a:ext>
            </a:extLst>
          </p:cNvPr>
          <p:cNvSpPr>
            <a:spLocks noGrp="1"/>
          </p:cNvSpPr>
          <p:nvPr>
            <p:ph sz="half" idx="10"/>
          </p:nvPr>
        </p:nvSpPr>
        <p:spPr>
          <a:xfrm>
            <a:off x="6368995" y="1749288"/>
            <a:ext cx="5501235" cy="4651512"/>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402129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4_Two Columns with 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582204D-AA59-4281-B094-CDB0E6D6948A}"/>
              </a:ext>
            </a:extLst>
          </p:cNvPr>
          <p:cNvSpPr/>
          <p:nvPr/>
        </p:nvSpPr>
        <p:spPr bwMode="auto">
          <a:xfrm>
            <a:off x="0" y="102457"/>
            <a:ext cx="6096000" cy="6572979"/>
          </a:xfrm>
          <a:prstGeom prst="rect">
            <a:avLst/>
          </a:prstGeom>
          <a:solidFill>
            <a:schemeClr val="tx2">
              <a:lumMod val="20000"/>
              <a:lumOff val="80000"/>
            </a:schemeClr>
          </a:solidFill>
          <a:ln w="9525" cap="flat" cmpd="sng" algn="ctr">
            <a:noFill/>
            <a:prstDash val="solid"/>
            <a:round/>
            <a:headEnd type="none" w="med" len="med"/>
            <a:tailEnd type="none" w="med" len="med"/>
          </a:ln>
          <a:effectLst>
            <a:innerShdw blurRad="431800" dist="50800" dir="10800000">
              <a:schemeClr val="tx2">
                <a:lumMod val="60000"/>
                <a:lumOff val="40000"/>
                <a:alpha val="50000"/>
              </a:scheme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5" name="Rectangle 4">
            <a:extLst>
              <a:ext uri="{FF2B5EF4-FFF2-40B4-BE49-F238E27FC236}">
                <a16:creationId xmlns:a16="http://schemas.microsoft.com/office/drawing/2014/main" id="{ACF1E9CB-7558-4122-A62E-9942A0DBBB65}"/>
              </a:ext>
            </a:extLst>
          </p:cNvPr>
          <p:cNvSpPr/>
          <p:nvPr/>
        </p:nvSpPr>
        <p:spPr bwMode="auto">
          <a:xfrm>
            <a:off x="134867" y="242761"/>
            <a:ext cx="5793898" cy="6295604"/>
          </a:xfrm>
          <a:prstGeom prst="rect">
            <a:avLst/>
          </a:prstGeom>
          <a:noFill/>
          <a:ln w="12700" cap="flat" cmpd="sng" algn="ctr">
            <a:solidFill>
              <a:schemeClr val="bg1">
                <a:lumMod val="95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6" name="Title 1">
            <a:extLst>
              <a:ext uri="{FF2B5EF4-FFF2-40B4-BE49-F238E27FC236}">
                <a16:creationId xmlns:a16="http://schemas.microsoft.com/office/drawing/2014/main" id="{C75E6752-5F59-4508-8F3C-FF9D1B047611}"/>
              </a:ext>
            </a:extLst>
          </p:cNvPr>
          <p:cNvSpPr>
            <a:spLocks noGrp="1"/>
          </p:cNvSpPr>
          <p:nvPr>
            <p:ph type="title"/>
          </p:nvPr>
        </p:nvSpPr>
        <p:spPr>
          <a:xfrm>
            <a:off x="6368995" y="182563"/>
            <a:ext cx="5501235" cy="1159220"/>
          </a:xfrm>
        </p:spPr>
        <p:txBody>
          <a:bodyPr/>
          <a:lstStyle/>
          <a:p>
            <a:r>
              <a:rPr lang="en-US"/>
              <a:t>Click to edit Master title style</a:t>
            </a:r>
            <a:endParaRPr lang="en-US" dirty="0"/>
          </a:p>
        </p:txBody>
      </p:sp>
      <p:sp>
        <p:nvSpPr>
          <p:cNvPr id="7" name="Content Placeholder 2">
            <a:extLst>
              <a:ext uri="{FF2B5EF4-FFF2-40B4-BE49-F238E27FC236}">
                <a16:creationId xmlns:a16="http://schemas.microsoft.com/office/drawing/2014/main" id="{0A977035-A32B-4655-A3B4-502342320F06}"/>
              </a:ext>
            </a:extLst>
          </p:cNvPr>
          <p:cNvSpPr>
            <a:spLocks noGrp="1"/>
          </p:cNvSpPr>
          <p:nvPr>
            <p:ph sz="half" idx="1"/>
          </p:nvPr>
        </p:nvSpPr>
        <p:spPr>
          <a:xfrm>
            <a:off x="365760" y="1749288"/>
            <a:ext cx="5501235" cy="4651512"/>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a:extLst>
              <a:ext uri="{FF2B5EF4-FFF2-40B4-BE49-F238E27FC236}">
                <a16:creationId xmlns:a16="http://schemas.microsoft.com/office/drawing/2014/main" id="{4ACBB8F7-81EE-4B65-A5E7-C39C5D0E3C84}"/>
              </a:ext>
            </a:extLst>
          </p:cNvPr>
          <p:cNvSpPr>
            <a:spLocks noGrp="1"/>
          </p:cNvSpPr>
          <p:nvPr>
            <p:ph sz="half" idx="10"/>
          </p:nvPr>
        </p:nvSpPr>
        <p:spPr>
          <a:xfrm>
            <a:off x="6368995" y="1749288"/>
            <a:ext cx="5501235" cy="4651512"/>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303987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5_Two Columns with 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0ADDE39-D9ED-4DF4-B1E5-C884C95AC52C}"/>
              </a:ext>
            </a:extLst>
          </p:cNvPr>
          <p:cNvSpPr/>
          <p:nvPr/>
        </p:nvSpPr>
        <p:spPr bwMode="auto">
          <a:xfrm>
            <a:off x="6096000" y="102457"/>
            <a:ext cx="6096000" cy="6572979"/>
          </a:xfrm>
          <a:prstGeom prst="rect">
            <a:avLst/>
          </a:prstGeom>
          <a:solidFill>
            <a:schemeClr val="bg1"/>
          </a:solidFill>
          <a:ln w="9525" cap="flat" cmpd="sng" algn="ctr">
            <a:noFill/>
            <a:prstDash val="solid"/>
            <a:round/>
            <a:headEnd type="none" w="med" len="med"/>
            <a:tailEnd type="none" w="med" len="med"/>
          </a:ln>
          <a:effectLst>
            <a:innerShdw blurRad="431800" dist="50800" dir="10800000">
              <a:schemeClr val="bg1">
                <a:lumMod val="65000"/>
                <a:alpha val="50000"/>
              </a:scheme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7" name="Rectangle 6">
            <a:extLst>
              <a:ext uri="{FF2B5EF4-FFF2-40B4-BE49-F238E27FC236}">
                <a16:creationId xmlns:a16="http://schemas.microsoft.com/office/drawing/2014/main" id="{3C28DBAF-C657-4893-B3F8-CA7915C5EF2A}"/>
              </a:ext>
            </a:extLst>
          </p:cNvPr>
          <p:cNvSpPr/>
          <p:nvPr/>
        </p:nvSpPr>
        <p:spPr bwMode="auto">
          <a:xfrm>
            <a:off x="6230867" y="242761"/>
            <a:ext cx="5793898" cy="6295604"/>
          </a:xfrm>
          <a:prstGeom prst="rect">
            <a:avLst/>
          </a:prstGeom>
          <a:noFill/>
          <a:ln w="12700" cap="flat" cmpd="sng" algn="ctr">
            <a:solidFill>
              <a:schemeClr val="tx2">
                <a:lumMod val="60000"/>
                <a:lumOff val="4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4" name="Title 1">
            <a:extLst>
              <a:ext uri="{FF2B5EF4-FFF2-40B4-BE49-F238E27FC236}">
                <a16:creationId xmlns:a16="http://schemas.microsoft.com/office/drawing/2014/main" id="{3EC10187-5F99-4C76-A9CB-1D435648E155}"/>
              </a:ext>
            </a:extLst>
          </p:cNvPr>
          <p:cNvSpPr>
            <a:spLocks noGrp="1"/>
          </p:cNvSpPr>
          <p:nvPr>
            <p:ph type="title"/>
          </p:nvPr>
        </p:nvSpPr>
        <p:spPr>
          <a:xfrm>
            <a:off x="6368995" y="182563"/>
            <a:ext cx="5339301" cy="1159220"/>
          </a:xfr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8" name="Content Placeholder 2">
            <a:extLst>
              <a:ext uri="{FF2B5EF4-FFF2-40B4-BE49-F238E27FC236}">
                <a16:creationId xmlns:a16="http://schemas.microsoft.com/office/drawing/2014/main" id="{50322DE9-A995-49C6-AB11-26EBFBE58EF8}"/>
              </a:ext>
            </a:extLst>
          </p:cNvPr>
          <p:cNvSpPr>
            <a:spLocks noGrp="1"/>
          </p:cNvSpPr>
          <p:nvPr>
            <p:ph sz="half" idx="10"/>
          </p:nvPr>
        </p:nvSpPr>
        <p:spPr>
          <a:xfrm>
            <a:off x="6368995" y="1749288"/>
            <a:ext cx="5501235" cy="4651512"/>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a:extLst>
              <a:ext uri="{FF2B5EF4-FFF2-40B4-BE49-F238E27FC236}">
                <a16:creationId xmlns:a16="http://schemas.microsoft.com/office/drawing/2014/main" id="{9284C2FD-77F4-4CA6-B013-4AF023D22F66}"/>
              </a:ext>
            </a:extLst>
          </p:cNvPr>
          <p:cNvSpPr>
            <a:spLocks noGrp="1"/>
          </p:cNvSpPr>
          <p:nvPr>
            <p:ph idx="11"/>
          </p:nvPr>
        </p:nvSpPr>
        <p:spPr>
          <a:xfrm>
            <a:off x="367748" y="1749288"/>
            <a:ext cx="5375081" cy="4651512"/>
          </a:xfrm>
        </p:spPr>
        <p:txBody>
          <a:bodyPr>
            <a:normAutofit/>
          </a:bodyPr>
          <a:lstStyle>
            <a:lvl1pPr>
              <a:buClr>
                <a:schemeClr val="bg1"/>
              </a:buClr>
              <a:defRPr sz="24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507249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0ADDE39-D9ED-4DF4-B1E5-C884C95AC52C}"/>
              </a:ext>
            </a:extLst>
          </p:cNvPr>
          <p:cNvSpPr/>
          <p:nvPr/>
        </p:nvSpPr>
        <p:spPr bwMode="auto">
          <a:xfrm>
            <a:off x="0" y="906308"/>
            <a:ext cx="4071169" cy="5769128"/>
          </a:xfrm>
          <a:prstGeom prst="rect">
            <a:avLst/>
          </a:prstGeom>
          <a:solidFill>
            <a:schemeClr val="tx2">
              <a:lumMod val="7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4" name="Rectangle 3">
            <a:extLst>
              <a:ext uri="{FF2B5EF4-FFF2-40B4-BE49-F238E27FC236}">
                <a16:creationId xmlns:a16="http://schemas.microsoft.com/office/drawing/2014/main" id="{E7DE2BCA-D966-4BA4-98A1-F55CD4BEB28B}"/>
              </a:ext>
            </a:extLst>
          </p:cNvPr>
          <p:cNvSpPr/>
          <p:nvPr/>
        </p:nvSpPr>
        <p:spPr bwMode="auto">
          <a:xfrm>
            <a:off x="4065024" y="906308"/>
            <a:ext cx="4071169" cy="5769128"/>
          </a:xfrm>
          <a:prstGeom prst="rect">
            <a:avLst/>
          </a:prstGeom>
          <a:solidFill>
            <a:schemeClr val="tx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5" name="Rectangle 4">
            <a:extLst>
              <a:ext uri="{FF2B5EF4-FFF2-40B4-BE49-F238E27FC236}">
                <a16:creationId xmlns:a16="http://schemas.microsoft.com/office/drawing/2014/main" id="{D0C36B46-B989-40E8-92AD-90AFDD95A969}"/>
              </a:ext>
            </a:extLst>
          </p:cNvPr>
          <p:cNvSpPr/>
          <p:nvPr/>
        </p:nvSpPr>
        <p:spPr bwMode="auto">
          <a:xfrm>
            <a:off x="8120831" y="906308"/>
            <a:ext cx="4071169" cy="5769128"/>
          </a:xfrm>
          <a:prstGeom prst="rect">
            <a:avLst/>
          </a:prstGeom>
          <a:solidFill>
            <a:schemeClr val="tx2">
              <a:lumMod val="60000"/>
              <a:lumOff val="4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8" name="Title 1">
            <a:extLst>
              <a:ext uri="{FF2B5EF4-FFF2-40B4-BE49-F238E27FC236}">
                <a16:creationId xmlns:a16="http://schemas.microsoft.com/office/drawing/2014/main" id="{E3E401EC-CFA2-4017-97FF-9969674171FA}"/>
              </a:ext>
            </a:extLst>
          </p:cNvPr>
          <p:cNvSpPr>
            <a:spLocks noGrp="1"/>
          </p:cNvSpPr>
          <p:nvPr>
            <p:ph type="title"/>
          </p:nvPr>
        </p:nvSpPr>
        <p:spPr>
          <a:xfrm>
            <a:off x="365760" y="182880"/>
            <a:ext cx="11430000" cy="731520"/>
          </a:xfrm>
        </p:spPr>
        <p:txBody>
          <a:bodyPr/>
          <a:lstStyle>
            <a:lvl1pPr>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C17807F-D435-3748-B68A-6F2BCBE2BDE8}"/>
              </a:ext>
            </a:extLst>
          </p:cNvPr>
          <p:cNvSpPr>
            <a:spLocks noGrp="1"/>
          </p:cNvSpPr>
          <p:nvPr>
            <p:ph type="body" sz="quarter" idx="10"/>
          </p:nvPr>
        </p:nvSpPr>
        <p:spPr>
          <a:xfrm>
            <a:off x="274320" y="1188720"/>
            <a:ext cx="3474720" cy="5212080"/>
          </a:xfrm>
        </p:spPr>
        <p:txBody>
          <a:bodyPr>
            <a:normAutofit/>
          </a:bodyPr>
          <a:lstStyle>
            <a:lvl1pPr>
              <a:buClr>
                <a:schemeClr val="bg1"/>
              </a:buClr>
              <a:defRPr sz="24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a:extLst>
              <a:ext uri="{FF2B5EF4-FFF2-40B4-BE49-F238E27FC236}">
                <a16:creationId xmlns:a16="http://schemas.microsoft.com/office/drawing/2014/main" id="{85B9D1C1-137F-2449-9605-5A885723D229}"/>
              </a:ext>
            </a:extLst>
          </p:cNvPr>
          <p:cNvSpPr>
            <a:spLocks noGrp="1"/>
          </p:cNvSpPr>
          <p:nvPr>
            <p:ph type="body" sz="quarter" idx="11"/>
          </p:nvPr>
        </p:nvSpPr>
        <p:spPr>
          <a:xfrm>
            <a:off x="4358640" y="1188720"/>
            <a:ext cx="3474720" cy="5212080"/>
          </a:xfrm>
        </p:spPr>
        <p:txBody>
          <a:bodyPr>
            <a:normAutofit/>
          </a:bodyPr>
          <a:lstStyle>
            <a:lvl1pPr>
              <a:buClr>
                <a:schemeClr val="bg1"/>
              </a:buClr>
              <a:defRPr sz="24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D015B7FF-8AE1-7840-8A12-38421A00C9B1}"/>
              </a:ext>
            </a:extLst>
          </p:cNvPr>
          <p:cNvSpPr>
            <a:spLocks noGrp="1"/>
          </p:cNvSpPr>
          <p:nvPr>
            <p:ph type="body" sz="quarter" idx="12"/>
          </p:nvPr>
        </p:nvSpPr>
        <p:spPr>
          <a:xfrm>
            <a:off x="8412480" y="1188720"/>
            <a:ext cx="3474720" cy="5212080"/>
          </a:xfrm>
        </p:spPr>
        <p:txBody>
          <a:bodyPr>
            <a:normAutofit/>
          </a:bodyPr>
          <a:lstStyle>
            <a:lvl1pPr>
              <a:buClr>
                <a:schemeClr val="bg1"/>
              </a:buClr>
              <a:defRPr sz="24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069103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2_Title and Content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B12540B-7B8C-4538-9553-857173998AE4}"/>
              </a:ext>
            </a:extLst>
          </p:cNvPr>
          <p:cNvSpPr/>
          <p:nvPr/>
        </p:nvSpPr>
        <p:spPr bwMode="auto">
          <a:xfrm>
            <a:off x="0" y="102457"/>
            <a:ext cx="12192000" cy="6572979"/>
          </a:xfrm>
          <a:prstGeom prst="rect">
            <a:avLst/>
          </a:prstGeom>
          <a:solidFill>
            <a:schemeClr val="tx2">
              <a:lumMod val="7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2" name="Title 1"/>
          <p:cNvSpPr>
            <a:spLocks noGrp="1"/>
          </p:cNvSpPr>
          <p:nvPr>
            <p:ph type="title"/>
          </p:nvPr>
        </p:nvSpPr>
        <p:spPr>
          <a:xfrm>
            <a:off x="365760" y="182563"/>
            <a:ext cx="11430000" cy="731520"/>
          </a:xfrm>
        </p:spPr>
        <p:txBody>
          <a:bodyPr>
            <a:noAutofit/>
          </a:bodyPr>
          <a:lstStyle>
            <a:lvl1pPr>
              <a:defRPr sz="320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365760" y="1005840"/>
            <a:ext cx="11430000" cy="5394960"/>
          </a:xfrm>
        </p:spPr>
        <p:txBody>
          <a:bodyPr/>
          <a:lstStyle>
            <a:lvl1pPr>
              <a:buClr>
                <a:schemeClr val="accent1"/>
              </a:buClr>
              <a:defRPr>
                <a:solidFill>
                  <a:schemeClr val="bg1"/>
                </a:solidFill>
              </a:defRPr>
            </a:lvl1pPr>
            <a:lvl2pPr>
              <a:buClr>
                <a:schemeClr val="accent1"/>
              </a:buClr>
              <a:defRPr>
                <a:solidFill>
                  <a:schemeClr val="bg1"/>
                </a:solidFill>
              </a:defRPr>
            </a:lvl2pPr>
            <a:lvl3pPr>
              <a:buClr>
                <a:schemeClr val="accent1"/>
              </a:buClr>
              <a:defRPr>
                <a:solidFill>
                  <a:schemeClr val="bg1"/>
                </a:solidFill>
              </a:defRPr>
            </a:lvl3pPr>
            <a:lvl4pPr>
              <a:buClr>
                <a:schemeClr val="accent1"/>
              </a:buClr>
              <a:defRPr>
                <a:solidFill>
                  <a:schemeClr val="bg1"/>
                </a:solidFill>
              </a:defRPr>
            </a:lvl4pPr>
            <a:lvl5pPr>
              <a:buClr>
                <a:schemeClr val="accent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845112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85DAEE8-1A37-EBB5-4503-B6013CD4C1B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5" name="Rectangle 35"/>
          <p:cNvSpPr>
            <a:spLocks noGrp="1" noChangeArrowheads="1"/>
          </p:cNvSpPr>
          <p:nvPr>
            <p:ph type="ctrTitle" sz="quarter" hasCustomPrompt="1"/>
          </p:nvPr>
        </p:nvSpPr>
        <p:spPr>
          <a:xfrm>
            <a:off x="0" y="2712785"/>
            <a:ext cx="12192000" cy="1626781"/>
          </a:xfrm>
          <a:ln>
            <a:noFill/>
          </a:ln>
        </p:spPr>
        <p:txBody>
          <a:bodyPr anchor="ctr">
            <a:normAutofit/>
          </a:bodyPr>
          <a:lstStyle>
            <a:lvl1pPr algn="ctr">
              <a:spcAft>
                <a:spcPts val="600"/>
              </a:spcAft>
              <a:defRPr sz="3600">
                <a:solidFill>
                  <a:schemeClr val="bg1"/>
                </a:solidFill>
                <a:effectLst>
                  <a:outerShdw blurRad="38100" dist="38100" dir="2700000" algn="tl">
                    <a:srgbClr val="000000">
                      <a:alpha val="43137"/>
                    </a:srgbClr>
                  </a:outerShdw>
                </a:effectLst>
              </a:defRPr>
            </a:lvl1pPr>
          </a:lstStyle>
          <a:p>
            <a:r>
              <a:rPr lang="en-US" dirty="0"/>
              <a:t>CLICK TO EDIT SECTION TITLE STYLE</a:t>
            </a:r>
          </a:p>
        </p:txBody>
      </p:sp>
    </p:spTree>
    <p:extLst>
      <p:ext uri="{BB962C8B-B14F-4D97-AF65-F5344CB8AC3E}">
        <p14:creationId xmlns:p14="http://schemas.microsoft.com/office/powerpoint/2010/main" val="387038294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losing Slide Diversity">
    <p:spTree>
      <p:nvGrpSpPr>
        <p:cNvPr id="1" name=""/>
        <p:cNvGrpSpPr/>
        <p:nvPr/>
      </p:nvGrpSpPr>
      <p:grpSpPr>
        <a:xfrm>
          <a:off x="0" y="0"/>
          <a:ext cx="0" cy="0"/>
          <a:chOff x="0" y="0"/>
          <a:chExt cx="0" cy="0"/>
        </a:xfrm>
      </p:grpSpPr>
      <p:pic>
        <p:nvPicPr>
          <p:cNvPr id="19" name="Picture 18" descr="A collage of people's faces&#10;&#10;Description automatically generated">
            <a:extLst>
              <a:ext uri="{FF2B5EF4-FFF2-40B4-BE49-F238E27FC236}">
                <a16:creationId xmlns:a16="http://schemas.microsoft.com/office/drawing/2014/main" id="{6BDEEAC0-66B1-2C60-7D57-F213363744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477678F2-5771-717F-BFB4-E78D42F0607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grpSp>
        <p:nvGrpSpPr>
          <p:cNvPr id="2" name="icons &amp; copyright">
            <a:extLst>
              <a:ext uri="{FF2B5EF4-FFF2-40B4-BE49-F238E27FC236}">
                <a16:creationId xmlns:a16="http://schemas.microsoft.com/office/drawing/2014/main" id="{24FB9A3B-E2B7-F2A3-28BA-065ADF6ADD06}"/>
              </a:ext>
            </a:extLst>
          </p:cNvPr>
          <p:cNvGrpSpPr/>
          <p:nvPr userDrawn="1"/>
        </p:nvGrpSpPr>
        <p:grpSpPr>
          <a:xfrm>
            <a:off x="338624" y="6181725"/>
            <a:ext cx="4461316" cy="542465"/>
            <a:chOff x="338624" y="6181725"/>
            <a:chExt cx="4461316" cy="542465"/>
          </a:xfrm>
        </p:grpSpPr>
        <p:sp>
          <p:nvSpPr>
            <p:cNvPr id="4" name="copyright">
              <a:extLst>
                <a:ext uri="{FF2B5EF4-FFF2-40B4-BE49-F238E27FC236}">
                  <a16:creationId xmlns:a16="http://schemas.microsoft.com/office/drawing/2014/main" id="{B67527DF-69D4-B579-D17F-3B8A09F8EA8B}"/>
                </a:ext>
              </a:extLst>
            </p:cNvPr>
            <p:cNvSpPr txBox="1">
              <a:spLocks noChangeArrowheads="1"/>
            </p:cNvSpPr>
            <p:nvPr/>
          </p:nvSpPr>
          <p:spPr bwMode="auto">
            <a:xfrm>
              <a:off x="1886962" y="6505633"/>
              <a:ext cx="2912978" cy="215444"/>
            </a:xfrm>
            <a:prstGeom prst="rect">
              <a:avLst/>
            </a:prstGeom>
            <a:noFill/>
            <a:ln w="9525">
              <a:noFill/>
              <a:miter lim="800000"/>
              <a:headEnd/>
              <a:tailEnd/>
            </a:ln>
            <a:effectLst/>
          </p:spPr>
          <p:txBody>
            <a:bodyPr wrap="none">
              <a:spAutoFit/>
            </a:bodyPr>
            <a:lstStyle/>
            <a:p>
              <a:pPr algn="ctr">
                <a:spcBef>
                  <a:spcPts val="0"/>
                </a:spcBef>
              </a:pPr>
              <a:r>
                <a:rPr lang="en-US" sz="800" dirty="0">
                  <a:solidFill>
                    <a:schemeClr val="bg1"/>
                  </a:solidFill>
                  <a:latin typeface="Calibri Light" panose="020F0302020204030204" pitchFamily="34" charset="0"/>
                  <a:cs typeface="Calibri Light" panose="020F0302020204030204" pitchFamily="34" charset="0"/>
                </a:rPr>
                <a:t>© 2026 Electric Power Research Institute, Inc. All rights reserved.</a:t>
              </a:r>
            </a:p>
          </p:txBody>
        </p:sp>
        <p:sp>
          <p:nvSpPr>
            <p:cNvPr id="5" name="epri.com">
              <a:hlinkClick r:id="rId4"/>
              <a:extLst>
                <a:ext uri="{FF2B5EF4-FFF2-40B4-BE49-F238E27FC236}">
                  <a16:creationId xmlns:a16="http://schemas.microsoft.com/office/drawing/2014/main" id="{13C65919-436C-492E-C110-4C815A4AC0B6}"/>
                </a:ext>
              </a:extLst>
            </p:cNvPr>
            <p:cNvSpPr txBox="1"/>
            <p:nvPr/>
          </p:nvSpPr>
          <p:spPr>
            <a:xfrm>
              <a:off x="338624" y="6462580"/>
              <a:ext cx="1510665" cy="261610"/>
            </a:xfrm>
            <a:prstGeom prst="rect">
              <a:avLst/>
            </a:prstGeom>
            <a:noFill/>
          </p:spPr>
          <p:txBody>
            <a:bodyPr wrap="square" rtlCol="0">
              <a:spAutoFit/>
            </a:bodyPr>
            <a:lstStyle/>
            <a:p>
              <a:pPr algn="l"/>
              <a:r>
                <a:rPr lang="en-US" sz="1100" b="1" spc="200" baseline="0" dirty="0">
                  <a:solidFill>
                    <a:schemeClr val="bg1"/>
                  </a:solidFill>
                  <a:latin typeface="Century Gothic" panose="020B0502020202020204" pitchFamily="34" charset="0"/>
                </a:rPr>
                <a:t>www.epri.com</a:t>
              </a:r>
            </a:p>
          </p:txBody>
        </p:sp>
        <p:cxnSp>
          <p:nvCxnSpPr>
            <p:cNvPr id="6" name="Straight Connector 5">
              <a:extLst>
                <a:ext uri="{FF2B5EF4-FFF2-40B4-BE49-F238E27FC236}">
                  <a16:creationId xmlns:a16="http://schemas.microsoft.com/office/drawing/2014/main" id="{CD516A25-BAB7-B6BA-8446-F279AE1EAEF2}"/>
                </a:ext>
              </a:extLst>
            </p:cNvPr>
            <p:cNvCxnSpPr/>
            <p:nvPr/>
          </p:nvCxnSpPr>
          <p:spPr bwMode="auto">
            <a:xfrm>
              <a:off x="1849289" y="6181725"/>
              <a:ext cx="0" cy="523415"/>
            </a:xfrm>
            <a:prstGeom prst="line">
              <a:avLst/>
            </a:prstGeom>
            <a:solidFill>
              <a:schemeClr val="accent1"/>
            </a:solidFill>
            <a:ln w="12700" cap="flat" cmpd="sng" algn="ctr">
              <a:solidFill>
                <a:schemeClr val="bg1"/>
              </a:solidFill>
              <a:prstDash val="solid"/>
              <a:round/>
              <a:headEnd type="none" w="med" len="med"/>
              <a:tailEnd type="none" w="med" len="med"/>
            </a:ln>
            <a:effectLst/>
          </p:spPr>
        </p:cxnSp>
        <p:pic>
          <p:nvPicPr>
            <p:cNvPr id="7" name="Facebook icon">
              <a:hlinkClick r:id="rId5"/>
              <a:extLst>
                <a:ext uri="{FF2B5EF4-FFF2-40B4-BE49-F238E27FC236}">
                  <a16:creationId xmlns:a16="http://schemas.microsoft.com/office/drawing/2014/main" id="{6AB19718-D8D2-07C5-7FC2-E1327EA612CC}"/>
                </a:ext>
              </a:extLst>
            </p:cNvPr>
            <p:cNvPicPr>
              <a:picLocks noChangeAspect="1"/>
            </p:cNvPicPr>
            <p:nvPr/>
          </p:nvPicPr>
          <p:blipFill>
            <a:blip r:embed="rId6" cstate="screen">
              <a:biLevel thresh="25000"/>
              <a:extLst>
                <a:ext uri="{28A0092B-C50C-407E-A947-70E740481C1C}">
                  <a14:useLocalDpi xmlns:a14="http://schemas.microsoft.com/office/drawing/2010/main"/>
                </a:ext>
              </a:extLst>
            </a:blip>
            <a:stretch>
              <a:fillRect/>
            </a:stretch>
          </p:blipFill>
          <p:spPr>
            <a:xfrm>
              <a:off x="1511415" y="6277559"/>
              <a:ext cx="75579" cy="163755"/>
            </a:xfrm>
            <a:prstGeom prst="rect">
              <a:avLst/>
            </a:prstGeom>
          </p:spPr>
        </p:pic>
        <p:pic>
          <p:nvPicPr>
            <p:cNvPr id="9" name="X icon">
              <a:hlinkClick r:id="rId7"/>
              <a:extLst>
                <a:ext uri="{FF2B5EF4-FFF2-40B4-BE49-F238E27FC236}">
                  <a16:creationId xmlns:a16="http://schemas.microsoft.com/office/drawing/2014/main" id="{5EEEC7E6-F54A-A41B-5571-A54645DB97CF}"/>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1028885" y="6303455"/>
              <a:ext cx="128164" cy="131013"/>
            </a:xfrm>
            <a:prstGeom prst="rect">
              <a:avLst/>
            </a:prstGeom>
          </p:spPr>
        </p:pic>
        <p:pic>
          <p:nvPicPr>
            <p:cNvPr id="17" name="LinkedIn icon">
              <a:hlinkClick r:id="rId9"/>
              <a:extLst>
                <a:ext uri="{FF2B5EF4-FFF2-40B4-BE49-F238E27FC236}">
                  <a16:creationId xmlns:a16="http://schemas.microsoft.com/office/drawing/2014/main" id="{F406FCCA-87B9-BDB0-DB6A-BD197625436F}"/>
                </a:ext>
              </a:extLst>
            </p:cNvPr>
            <p:cNvPicPr>
              <a:picLocks noChangeAspect="1"/>
            </p:cNvPicPr>
            <p:nvPr/>
          </p:nvPicPr>
          <p:blipFill>
            <a:blip r:embed="rId10" cstate="screen">
              <a:biLevel thresh="25000"/>
              <a:extLst>
                <a:ext uri="{28A0092B-C50C-407E-A947-70E740481C1C}">
                  <a14:useLocalDpi xmlns:a14="http://schemas.microsoft.com/office/drawing/2010/main"/>
                </a:ext>
              </a:extLst>
            </a:blip>
            <a:stretch>
              <a:fillRect/>
            </a:stretch>
          </p:blipFill>
          <p:spPr>
            <a:xfrm>
              <a:off x="524290" y="6284322"/>
              <a:ext cx="150229" cy="150229"/>
            </a:xfrm>
            <a:prstGeom prst="rect">
              <a:avLst/>
            </a:prstGeom>
          </p:spPr>
        </p:pic>
      </p:grpSp>
      <p:sp>
        <p:nvSpPr>
          <p:cNvPr id="20" name="TextBox 19">
            <a:extLst>
              <a:ext uri="{FF2B5EF4-FFF2-40B4-BE49-F238E27FC236}">
                <a16:creationId xmlns:a16="http://schemas.microsoft.com/office/drawing/2014/main" id="{A9CBC3EA-20E5-85B5-BEAA-C6AABA8CF7CD}"/>
              </a:ext>
            </a:extLst>
          </p:cNvPr>
          <p:cNvSpPr txBox="1"/>
          <p:nvPr userDrawn="1"/>
        </p:nvSpPr>
        <p:spPr>
          <a:xfrm>
            <a:off x="0" y="3284919"/>
            <a:ext cx="12191999" cy="646331"/>
          </a:xfrm>
          <a:prstGeom prst="rect">
            <a:avLst/>
          </a:prstGeom>
          <a:noFill/>
        </p:spPr>
        <p:txBody>
          <a:bodyPr wrap="square" rtlCol="0">
            <a:spAutoFit/>
          </a:bodyPr>
          <a:lstStyle/>
          <a:p>
            <a:pPr algn="ctr">
              <a:spcBef>
                <a:spcPts val="0"/>
              </a:spcBef>
            </a:pPr>
            <a:r>
              <a:rPr lang="en-US" sz="3600" b="1" i="0" dirty="0">
                <a:solidFill>
                  <a:schemeClr val="bg1"/>
                </a:solidFill>
                <a:effectLst>
                  <a:outerShdw blurRad="38100" dist="38100" dir="2700000" algn="tl">
                    <a:srgbClr val="000000">
                      <a:alpha val="43137"/>
                    </a:srgbClr>
                  </a:outerShdw>
                </a:effectLst>
                <a:latin typeface="+mj-lt"/>
              </a:rPr>
              <a:t>TOGETHER…SHAPING THE FUTURE OF ENERGY</a:t>
            </a:r>
            <a:r>
              <a:rPr lang="en-US" sz="3600" b="1" i="0" baseline="30000" dirty="0">
                <a:solidFill>
                  <a:schemeClr val="bg1"/>
                </a:solidFill>
                <a:effectLst>
                  <a:outerShdw blurRad="38100" dist="38100" dir="2700000" algn="tl">
                    <a:srgbClr val="000000">
                      <a:alpha val="43137"/>
                    </a:srgbClr>
                  </a:outerShdw>
                </a:effectLst>
                <a:latin typeface="+mj-lt"/>
              </a:rPr>
              <a:t>®</a:t>
            </a:r>
            <a:endParaRPr lang="en-US" sz="3200" b="1" baseline="30000"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09958534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EPRI Title Slide">
    <p:spTree>
      <p:nvGrpSpPr>
        <p:cNvPr id="1" name=""/>
        <p:cNvGrpSpPr/>
        <p:nvPr/>
      </p:nvGrpSpPr>
      <p:grpSpPr>
        <a:xfrm>
          <a:off x="0" y="0"/>
          <a:ext cx="0" cy="0"/>
          <a:chOff x="0" y="0"/>
          <a:chExt cx="0" cy="0"/>
        </a:xfrm>
      </p:grpSpPr>
      <p:pic>
        <p:nvPicPr>
          <p:cNvPr id="9" name="background image" descr="A person and person wearing hardhats and reflective jackets&#10;&#10;Description automatically generated">
            <a:extLst>
              <a:ext uri="{FF2B5EF4-FFF2-40B4-BE49-F238E27FC236}">
                <a16:creationId xmlns:a16="http://schemas.microsoft.com/office/drawing/2014/main" id="{2DD0A8DD-FE61-40EF-B134-375D569ADD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pic>
        <p:nvPicPr>
          <p:cNvPr id="13" name="Picture 12">
            <a:extLst>
              <a:ext uri="{FF2B5EF4-FFF2-40B4-BE49-F238E27FC236}">
                <a16:creationId xmlns:a16="http://schemas.microsoft.com/office/drawing/2014/main" id="{D4E7AFC0-3046-7A4F-29FD-AC3A39AA585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grpSp>
        <p:nvGrpSpPr>
          <p:cNvPr id="14" name="icons &amp; copyright">
            <a:extLst>
              <a:ext uri="{FF2B5EF4-FFF2-40B4-BE49-F238E27FC236}">
                <a16:creationId xmlns:a16="http://schemas.microsoft.com/office/drawing/2014/main" id="{DF3957BA-113D-E1DB-5C3E-815E195CBDCA}"/>
              </a:ext>
            </a:extLst>
          </p:cNvPr>
          <p:cNvGrpSpPr/>
          <p:nvPr userDrawn="1"/>
        </p:nvGrpSpPr>
        <p:grpSpPr>
          <a:xfrm>
            <a:off x="338624" y="6181725"/>
            <a:ext cx="4435668" cy="542465"/>
            <a:chOff x="338624" y="6181725"/>
            <a:chExt cx="4435668" cy="542465"/>
          </a:xfrm>
        </p:grpSpPr>
        <p:sp>
          <p:nvSpPr>
            <p:cNvPr id="15" name="copyright">
              <a:extLst>
                <a:ext uri="{FF2B5EF4-FFF2-40B4-BE49-F238E27FC236}">
                  <a16:creationId xmlns:a16="http://schemas.microsoft.com/office/drawing/2014/main" id="{D9C092E5-FCB0-EAC0-2D7A-89F6EB7A13DA}"/>
                </a:ext>
              </a:extLst>
            </p:cNvPr>
            <p:cNvSpPr txBox="1">
              <a:spLocks noChangeArrowheads="1"/>
            </p:cNvSpPr>
            <p:nvPr/>
          </p:nvSpPr>
          <p:spPr bwMode="auto">
            <a:xfrm>
              <a:off x="1912610" y="6505633"/>
              <a:ext cx="2861682" cy="215444"/>
            </a:xfrm>
            <a:prstGeom prst="rect">
              <a:avLst/>
            </a:prstGeom>
            <a:noFill/>
            <a:ln w="9525">
              <a:noFill/>
              <a:miter lim="800000"/>
              <a:headEnd/>
              <a:tailEnd/>
            </a:ln>
            <a:effectLst/>
          </p:spPr>
          <p:txBody>
            <a:bodyPr wrap="none">
              <a:spAutoFit/>
            </a:bodyPr>
            <a:lstStyle/>
            <a:p>
              <a:pPr algn="ctr">
                <a:spcBef>
                  <a:spcPts val="0"/>
                </a:spcBef>
              </a:pPr>
              <a:r>
                <a:rPr lang="en-US" sz="800" dirty="0">
                  <a:solidFill>
                    <a:schemeClr val="bg1"/>
                  </a:solidFill>
                  <a:latin typeface="Calibri Light" panose="020F0302020204030204" pitchFamily="34" charset="0"/>
                  <a:cs typeface="Calibri Light" panose="020F0302020204030204" pitchFamily="34" charset="0"/>
                </a:rPr>
                <a:t>© 2026 Electric Power Research Institute, Inc. All rights reserved.</a:t>
              </a:r>
            </a:p>
          </p:txBody>
        </p:sp>
        <p:sp>
          <p:nvSpPr>
            <p:cNvPr id="19" name="epri.com">
              <a:hlinkClick r:id="rId4"/>
              <a:extLst>
                <a:ext uri="{FF2B5EF4-FFF2-40B4-BE49-F238E27FC236}">
                  <a16:creationId xmlns:a16="http://schemas.microsoft.com/office/drawing/2014/main" id="{C9C34983-A05D-E05A-6767-82E1B3B98C9B}"/>
                </a:ext>
              </a:extLst>
            </p:cNvPr>
            <p:cNvSpPr txBox="1"/>
            <p:nvPr/>
          </p:nvSpPr>
          <p:spPr>
            <a:xfrm>
              <a:off x="338624" y="6462580"/>
              <a:ext cx="1510665" cy="261610"/>
            </a:xfrm>
            <a:prstGeom prst="rect">
              <a:avLst/>
            </a:prstGeom>
            <a:noFill/>
          </p:spPr>
          <p:txBody>
            <a:bodyPr wrap="square" rtlCol="0">
              <a:spAutoFit/>
            </a:bodyPr>
            <a:lstStyle/>
            <a:p>
              <a:pPr algn="l"/>
              <a:r>
                <a:rPr lang="en-US" sz="1100" b="1" spc="200" baseline="0" dirty="0">
                  <a:solidFill>
                    <a:schemeClr val="bg1"/>
                  </a:solidFill>
                  <a:latin typeface="Century Gothic" panose="020B0502020202020204" pitchFamily="34" charset="0"/>
                </a:rPr>
                <a:t>www.epri.com</a:t>
              </a:r>
            </a:p>
          </p:txBody>
        </p:sp>
        <p:cxnSp>
          <p:nvCxnSpPr>
            <p:cNvPr id="20" name="Straight Connector 19">
              <a:extLst>
                <a:ext uri="{FF2B5EF4-FFF2-40B4-BE49-F238E27FC236}">
                  <a16:creationId xmlns:a16="http://schemas.microsoft.com/office/drawing/2014/main" id="{30EFAF85-9A2F-C018-BB08-90D258F09C85}"/>
                </a:ext>
              </a:extLst>
            </p:cNvPr>
            <p:cNvCxnSpPr/>
            <p:nvPr/>
          </p:nvCxnSpPr>
          <p:spPr bwMode="auto">
            <a:xfrm>
              <a:off x="1849289" y="6181725"/>
              <a:ext cx="0" cy="523415"/>
            </a:xfrm>
            <a:prstGeom prst="line">
              <a:avLst/>
            </a:prstGeom>
            <a:solidFill>
              <a:schemeClr val="accent1"/>
            </a:solidFill>
            <a:ln w="12700" cap="flat" cmpd="sng" algn="ctr">
              <a:solidFill>
                <a:schemeClr val="bg1"/>
              </a:solidFill>
              <a:prstDash val="solid"/>
              <a:round/>
              <a:headEnd type="none" w="med" len="med"/>
              <a:tailEnd type="none" w="med" len="med"/>
            </a:ln>
            <a:effectLst/>
          </p:spPr>
        </p:cxnSp>
        <p:pic>
          <p:nvPicPr>
            <p:cNvPr id="21" name="Facebook icon">
              <a:hlinkClick r:id="rId5"/>
              <a:extLst>
                <a:ext uri="{FF2B5EF4-FFF2-40B4-BE49-F238E27FC236}">
                  <a16:creationId xmlns:a16="http://schemas.microsoft.com/office/drawing/2014/main" id="{C117308A-00EC-AADA-547D-4319B9B378FA}"/>
                </a:ext>
              </a:extLst>
            </p:cNvPr>
            <p:cNvPicPr>
              <a:picLocks noChangeAspect="1"/>
            </p:cNvPicPr>
            <p:nvPr/>
          </p:nvPicPr>
          <p:blipFill>
            <a:blip r:embed="rId6" cstate="screen">
              <a:biLevel thresh="25000"/>
              <a:extLst>
                <a:ext uri="{28A0092B-C50C-407E-A947-70E740481C1C}">
                  <a14:useLocalDpi xmlns:a14="http://schemas.microsoft.com/office/drawing/2010/main"/>
                </a:ext>
              </a:extLst>
            </a:blip>
            <a:stretch>
              <a:fillRect/>
            </a:stretch>
          </p:blipFill>
          <p:spPr>
            <a:xfrm>
              <a:off x="1511415" y="6277559"/>
              <a:ext cx="75579" cy="163755"/>
            </a:xfrm>
            <a:prstGeom prst="rect">
              <a:avLst/>
            </a:prstGeom>
          </p:spPr>
        </p:pic>
        <p:pic>
          <p:nvPicPr>
            <p:cNvPr id="22" name="X icon">
              <a:hlinkClick r:id="rId7"/>
              <a:extLst>
                <a:ext uri="{FF2B5EF4-FFF2-40B4-BE49-F238E27FC236}">
                  <a16:creationId xmlns:a16="http://schemas.microsoft.com/office/drawing/2014/main" id="{8ECFCE84-B7E1-73D3-0468-52D37E5EC6A7}"/>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1028885" y="6303455"/>
              <a:ext cx="128164" cy="131013"/>
            </a:xfrm>
            <a:prstGeom prst="rect">
              <a:avLst/>
            </a:prstGeom>
          </p:spPr>
        </p:pic>
        <p:pic>
          <p:nvPicPr>
            <p:cNvPr id="23" name="LinkedIn icon">
              <a:hlinkClick r:id="rId9"/>
              <a:extLst>
                <a:ext uri="{FF2B5EF4-FFF2-40B4-BE49-F238E27FC236}">
                  <a16:creationId xmlns:a16="http://schemas.microsoft.com/office/drawing/2014/main" id="{261EE235-E026-EC47-864D-841B805265C1}"/>
                </a:ext>
              </a:extLst>
            </p:cNvPr>
            <p:cNvPicPr>
              <a:picLocks noChangeAspect="1"/>
            </p:cNvPicPr>
            <p:nvPr/>
          </p:nvPicPr>
          <p:blipFill>
            <a:blip r:embed="rId10" cstate="screen">
              <a:biLevel thresh="25000"/>
              <a:extLst>
                <a:ext uri="{28A0092B-C50C-407E-A947-70E740481C1C}">
                  <a14:useLocalDpi xmlns:a14="http://schemas.microsoft.com/office/drawing/2010/main"/>
                </a:ext>
              </a:extLst>
            </a:blip>
            <a:stretch>
              <a:fillRect/>
            </a:stretch>
          </p:blipFill>
          <p:spPr>
            <a:xfrm>
              <a:off x="524290" y="6284322"/>
              <a:ext cx="150229" cy="150229"/>
            </a:xfrm>
            <a:prstGeom prst="rect">
              <a:avLst/>
            </a:prstGeom>
          </p:spPr>
        </p:pic>
      </p:grpSp>
      <p:sp>
        <p:nvSpPr>
          <p:cNvPr id="24" name="speaker text">
            <a:extLst>
              <a:ext uri="{FF2B5EF4-FFF2-40B4-BE49-F238E27FC236}">
                <a16:creationId xmlns:a16="http://schemas.microsoft.com/office/drawing/2014/main" id="{31979E5D-67E5-8BDB-DE09-02AB1E299781}"/>
              </a:ext>
            </a:extLst>
          </p:cNvPr>
          <p:cNvSpPr>
            <a:spLocks noGrp="1" noChangeArrowheads="1"/>
          </p:cNvSpPr>
          <p:nvPr>
            <p:ph type="subTitle" sz="quarter" idx="1" hasCustomPrompt="1"/>
          </p:nvPr>
        </p:nvSpPr>
        <p:spPr>
          <a:xfrm>
            <a:off x="645452" y="4400588"/>
            <a:ext cx="6217920" cy="1533186"/>
          </a:xfrm>
        </p:spPr>
        <p:txBody>
          <a:bodyPr numCol="1">
            <a:normAutofit/>
          </a:bodyPr>
          <a:lstStyle>
            <a:lvl1pPr marL="0" marR="0" indent="0" algn="l" defTabSz="914400" rtl="0" eaLnBrk="1" fontAlgn="base" latinLnBrk="0" hangingPunct="1">
              <a:lnSpc>
                <a:spcPct val="100000"/>
              </a:lnSpc>
              <a:spcBef>
                <a:spcPct val="0"/>
              </a:spcBef>
              <a:spcAft>
                <a:spcPts val="0"/>
              </a:spcAft>
              <a:buClr>
                <a:schemeClr val="tx1">
                  <a:lumMod val="65000"/>
                  <a:lumOff val="35000"/>
                </a:schemeClr>
              </a:buClr>
              <a:buSzPct val="80000"/>
              <a:buFontTx/>
              <a:buNone/>
              <a:tabLst/>
              <a:defRPr sz="2000">
                <a:solidFill>
                  <a:schemeClr val="bg1"/>
                </a:solidFill>
                <a:latin typeface="+mn-lt"/>
                <a:cs typeface="Calibri Light" panose="020F0302020204030204" pitchFamily="34" charset="0"/>
              </a:defRPr>
            </a:lvl1pPr>
          </a:lstStyle>
          <a:p>
            <a:r>
              <a:rPr lang="en-US" dirty="0"/>
              <a:t>Speaker’s Name</a:t>
            </a:r>
            <a:br>
              <a:rPr lang="en-US" dirty="0"/>
            </a:br>
            <a:r>
              <a:rPr lang="en-US" dirty="0"/>
              <a:t>Speaker’s Job Title</a:t>
            </a:r>
            <a:br>
              <a:rPr lang="en-US" dirty="0"/>
            </a:br>
            <a:br>
              <a:rPr lang="en-US" dirty="0"/>
            </a:br>
            <a:r>
              <a:rPr lang="en-US" dirty="0"/>
              <a:t>Event Name</a:t>
            </a:r>
            <a:br>
              <a:rPr lang="en-US" dirty="0"/>
            </a:br>
            <a:r>
              <a:rPr lang="en-US" dirty="0"/>
              <a:t>Date</a:t>
            </a:r>
          </a:p>
        </p:txBody>
      </p:sp>
      <p:sp>
        <p:nvSpPr>
          <p:cNvPr id="25" name="subtitle">
            <a:extLst>
              <a:ext uri="{FF2B5EF4-FFF2-40B4-BE49-F238E27FC236}">
                <a16:creationId xmlns:a16="http://schemas.microsoft.com/office/drawing/2014/main" id="{BBEBE45F-D3E2-A292-BD9F-63F65A3EED13}"/>
              </a:ext>
            </a:extLst>
          </p:cNvPr>
          <p:cNvSpPr>
            <a:spLocks noGrp="1"/>
          </p:cNvSpPr>
          <p:nvPr>
            <p:ph type="body" sz="quarter" idx="10" hasCustomPrompt="1"/>
          </p:nvPr>
        </p:nvSpPr>
        <p:spPr>
          <a:xfrm>
            <a:off x="645452" y="3030102"/>
            <a:ext cx="6957847" cy="402377"/>
          </a:xfrm>
        </p:spPr>
        <p:txBody>
          <a:bodyPr>
            <a:normAutofit/>
          </a:bodyPr>
          <a:lstStyle>
            <a:lvl1pPr marL="0" indent="0">
              <a:buNone/>
              <a:defRPr sz="2400" b="0" i="0" baseline="0">
                <a:solidFill>
                  <a:schemeClr val="bg1"/>
                </a:solidFill>
                <a:latin typeface="+mj-lt"/>
              </a:defRPr>
            </a:lvl1pPr>
          </a:lstStyle>
          <a:p>
            <a:pPr lvl="0"/>
            <a:r>
              <a:rPr lang="en-US" dirty="0"/>
              <a:t>Click to edit subtitle</a:t>
            </a:r>
          </a:p>
        </p:txBody>
      </p:sp>
      <p:sp>
        <p:nvSpPr>
          <p:cNvPr id="26" name="title text">
            <a:extLst>
              <a:ext uri="{FF2B5EF4-FFF2-40B4-BE49-F238E27FC236}">
                <a16:creationId xmlns:a16="http://schemas.microsoft.com/office/drawing/2014/main" id="{F817C941-A734-82A2-D3D8-6B3352F79B2B}"/>
              </a:ext>
            </a:extLst>
          </p:cNvPr>
          <p:cNvSpPr>
            <a:spLocks noGrp="1" noChangeArrowheads="1"/>
          </p:cNvSpPr>
          <p:nvPr>
            <p:ph type="ctrTitle" sz="quarter" hasCustomPrompt="1"/>
          </p:nvPr>
        </p:nvSpPr>
        <p:spPr>
          <a:xfrm>
            <a:off x="645452" y="1084881"/>
            <a:ext cx="6957847" cy="1891159"/>
          </a:xfrm>
        </p:spPr>
        <p:txBody>
          <a:bodyPr anchor="b">
            <a:normAutofit/>
          </a:bodyPr>
          <a:lstStyle>
            <a:lvl1pPr algn="l">
              <a:spcAft>
                <a:spcPts val="600"/>
              </a:spcAft>
              <a:defRPr sz="3600">
                <a:solidFill>
                  <a:schemeClr val="bg1"/>
                </a:solidFill>
                <a:effectLst>
                  <a:outerShdw blurRad="38100" dist="38100" dir="2700000" algn="tl">
                    <a:srgbClr val="000000">
                      <a:alpha val="43137"/>
                    </a:srgbClr>
                  </a:outerShdw>
                </a:effectLst>
                <a:latin typeface="+mj-lt"/>
              </a:defRPr>
            </a:lvl1pPr>
          </a:lstStyle>
          <a:p>
            <a:r>
              <a:rPr lang="en-US" dirty="0"/>
              <a:t>Click to edit master title</a:t>
            </a:r>
          </a:p>
        </p:txBody>
      </p:sp>
      <p:pic>
        <p:nvPicPr>
          <p:cNvPr id="27" name="Graphic 26">
            <a:extLst>
              <a:ext uri="{FF2B5EF4-FFF2-40B4-BE49-F238E27FC236}">
                <a16:creationId xmlns:a16="http://schemas.microsoft.com/office/drawing/2014/main" id="{FEE35F58-FA23-781F-DFB5-376B528FF4D0}"/>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479686" y="405535"/>
            <a:ext cx="1670022" cy="324032"/>
          </a:xfrm>
          <a:prstGeom prst="rect">
            <a:avLst/>
          </a:prstGeom>
        </p:spPr>
      </p:pic>
      <p:pic>
        <p:nvPicPr>
          <p:cNvPr id="2" name="Picture 1">
            <a:extLst>
              <a:ext uri="{FF2B5EF4-FFF2-40B4-BE49-F238E27FC236}">
                <a16:creationId xmlns:a16="http://schemas.microsoft.com/office/drawing/2014/main" id="{013B9A46-006C-97C5-2C1D-8D3F591E513A}"/>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p:blipFill>
        <p:spPr>
          <a:xfrm>
            <a:off x="8276838" y="500645"/>
            <a:ext cx="3644900" cy="3644900"/>
          </a:xfrm>
          <a:prstGeom prst="rect">
            <a:avLst/>
          </a:prstGeom>
        </p:spPr>
      </p:pic>
    </p:spTree>
    <p:extLst>
      <p:ext uri="{BB962C8B-B14F-4D97-AF65-F5344CB8AC3E}">
        <p14:creationId xmlns:p14="http://schemas.microsoft.com/office/powerpoint/2010/main" val="246369325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NUC Title Slide">
    <p:spTree>
      <p:nvGrpSpPr>
        <p:cNvPr id="1" name=""/>
        <p:cNvGrpSpPr/>
        <p:nvPr/>
      </p:nvGrpSpPr>
      <p:grpSpPr>
        <a:xfrm>
          <a:off x="0" y="0"/>
          <a:ext cx="0" cy="0"/>
          <a:chOff x="0" y="0"/>
          <a:chExt cx="0" cy="0"/>
        </a:xfrm>
      </p:grpSpPr>
      <p:pic>
        <p:nvPicPr>
          <p:cNvPr id="30" name="background image">
            <a:extLst>
              <a:ext uri="{FF2B5EF4-FFF2-40B4-BE49-F238E27FC236}">
                <a16:creationId xmlns:a16="http://schemas.microsoft.com/office/drawing/2014/main" id="{B1A4651F-4976-818F-7743-A8FBD0EC416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15" name="Picture 14">
            <a:extLst>
              <a:ext uri="{FF2B5EF4-FFF2-40B4-BE49-F238E27FC236}">
                <a16:creationId xmlns:a16="http://schemas.microsoft.com/office/drawing/2014/main" id="{B601E7FC-D8C1-7F96-63B7-1279F4071C9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grpSp>
        <p:nvGrpSpPr>
          <p:cNvPr id="16" name="icons &amp; copyright">
            <a:extLst>
              <a:ext uri="{FF2B5EF4-FFF2-40B4-BE49-F238E27FC236}">
                <a16:creationId xmlns:a16="http://schemas.microsoft.com/office/drawing/2014/main" id="{25B62A2F-D9BE-39C3-BB61-DEABA8A13CE3}"/>
              </a:ext>
            </a:extLst>
          </p:cNvPr>
          <p:cNvGrpSpPr/>
          <p:nvPr userDrawn="1"/>
        </p:nvGrpSpPr>
        <p:grpSpPr>
          <a:xfrm>
            <a:off x="338624" y="6181725"/>
            <a:ext cx="4435668" cy="542465"/>
            <a:chOff x="338624" y="6181725"/>
            <a:chExt cx="4435668" cy="542465"/>
          </a:xfrm>
        </p:grpSpPr>
        <p:sp>
          <p:nvSpPr>
            <p:cNvPr id="17" name="copyright">
              <a:extLst>
                <a:ext uri="{FF2B5EF4-FFF2-40B4-BE49-F238E27FC236}">
                  <a16:creationId xmlns:a16="http://schemas.microsoft.com/office/drawing/2014/main" id="{4F532AAD-3A26-4F65-7F0A-A55FDA69C53C}"/>
                </a:ext>
              </a:extLst>
            </p:cNvPr>
            <p:cNvSpPr txBox="1">
              <a:spLocks noChangeArrowheads="1"/>
            </p:cNvSpPr>
            <p:nvPr/>
          </p:nvSpPr>
          <p:spPr bwMode="auto">
            <a:xfrm>
              <a:off x="1912610" y="6505633"/>
              <a:ext cx="2861682" cy="215444"/>
            </a:xfrm>
            <a:prstGeom prst="rect">
              <a:avLst/>
            </a:prstGeom>
            <a:noFill/>
            <a:ln w="9525">
              <a:noFill/>
              <a:miter lim="800000"/>
              <a:headEnd/>
              <a:tailEnd/>
            </a:ln>
            <a:effectLst/>
          </p:spPr>
          <p:txBody>
            <a:bodyPr wrap="none">
              <a:spAutoFit/>
            </a:bodyPr>
            <a:lstStyle/>
            <a:p>
              <a:pPr algn="ctr">
                <a:spcBef>
                  <a:spcPts val="0"/>
                </a:spcBef>
              </a:pPr>
              <a:r>
                <a:rPr lang="en-US" sz="800" dirty="0">
                  <a:solidFill>
                    <a:schemeClr val="bg1"/>
                  </a:solidFill>
                  <a:latin typeface="Calibri Light" panose="020F0302020204030204" pitchFamily="34" charset="0"/>
                  <a:cs typeface="Calibri Light" panose="020F0302020204030204" pitchFamily="34" charset="0"/>
                </a:rPr>
                <a:t>© 2026 Electric Power Research Institute, Inc. All rights reserved.</a:t>
              </a:r>
            </a:p>
          </p:txBody>
        </p:sp>
        <p:sp>
          <p:nvSpPr>
            <p:cNvPr id="18" name="epri.com">
              <a:hlinkClick r:id="rId4"/>
              <a:extLst>
                <a:ext uri="{FF2B5EF4-FFF2-40B4-BE49-F238E27FC236}">
                  <a16:creationId xmlns:a16="http://schemas.microsoft.com/office/drawing/2014/main" id="{284819F2-7A31-6C1A-6C21-D9CAD014C82F}"/>
                </a:ext>
              </a:extLst>
            </p:cNvPr>
            <p:cNvSpPr txBox="1"/>
            <p:nvPr/>
          </p:nvSpPr>
          <p:spPr>
            <a:xfrm>
              <a:off x="338624" y="6462580"/>
              <a:ext cx="1510665" cy="261610"/>
            </a:xfrm>
            <a:prstGeom prst="rect">
              <a:avLst/>
            </a:prstGeom>
            <a:noFill/>
          </p:spPr>
          <p:txBody>
            <a:bodyPr wrap="square" rtlCol="0">
              <a:spAutoFit/>
            </a:bodyPr>
            <a:lstStyle/>
            <a:p>
              <a:pPr algn="l"/>
              <a:r>
                <a:rPr lang="en-US" sz="1100" b="1" spc="200" baseline="0" dirty="0">
                  <a:solidFill>
                    <a:schemeClr val="bg1"/>
                  </a:solidFill>
                  <a:latin typeface="Century Gothic" panose="020B0502020202020204" pitchFamily="34" charset="0"/>
                </a:rPr>
                <a:t>www.epri.com</a:t>
              </a:r>
            </a:p>
          </p:txBody>
        </p:sp>
        <p:cxnSp>
          <p:nvCxnSpPr>
            <p:cNvPr id="19" name="Straight Connector 18">
              <a:extLst>
                <a:ext uri="{FF2B5EF4-FFF2-40B4-BE49-F238E27FC236}">
                  <a16:creationId xmlns:a16="http://schemas.microsoft.com/office/drawing/2014/main" id="{B4DB9F7B-177E-8058-E009-0904B58B2BCA}"/>
                </a:ext>
              </a:extLst>
            </p:cNvPr>
            <p:cNvCxnSpPr/>
            <p:nvPr/>
          </p:nvCxnSpPr>
          <p:spPr bwMode="auto">
            <a:xfrm>
              <a:off x="1849289" y="6181725"/>
              <a:ext cx="0" cy="523415"/>
            </a:xfrm>
            <a:prstGeom prst="line">
              <a:avLst/>
            </a:prstGeom>
            <a:solidFill>
              <a:schemeClr val="accent1"/>
            </a:solidFill>
            <a:ln w="12700" cap="flat" cmpd="sng" algn="ctr">
              <a:solidFill>
                <a:schemeClr val="bg1"/>
              </a:solidFill>
              <a:prstDash val="solid"/>
              <a:round/>
              <a:headEnd type="none" w="med" len="med"/>
              <a:tailEnd type="none" w="med" len="med"/>
            </a:ln>
            <a:effectLst/>
          </p:spPr>
        </p:cxnSp>
        <p:pic>
          <p:nvPicPr>
            <p:cNvPr id="20" name="Facebook icon">
              <a:hlinkClick r:id="rId5"/>
              <a:extLst>
                <a:ext uri="{FF2B5EF4-FFF2-40B4-BE49-F238E27FC236}">
                  <a16:creationId xmlns:a16="http://schemas.microsoft.com/office/drawing/2014/main" id="{D1A39DDA-0C8F-6FF4-8039-D52F387229A8}"/>
                </a:ext>
              </a:extLst>
            </p:cNvPr>
            <p:cNvPicPr>
              <a:picLocks noChangeAspect="1"/>
            </p:cNvPicPr>
            <p:nvPr/>
          </p:nvPicPr>
          <p:blipFill>
            <a:blip r:embed="rId6" cstate="screen">
              <a:biLevel thresh="25000"/>
              <a:extLst>
                <a:ext uri="{28A0092B-C50C-407E-A947-70E740481C1C}">
                  <a14:useLocalDpi xmlns:a14="http://schemas.microsoft.com/office/drawing/2010/main"/>
                </a:ext>
              </a:extLst>
            </a:blip>
            <a:stretch>
              <a:fillRect/>
            </a:stretch>
          </p:blipFill>
          <p:spPr>
            <a:xfrm>
              <a:off x="1511415" y="6277559"/>
              <a:ext cx="75579" cy="163755"/>
            </a:xfrm>
            <a:prstGeom prst="rect">
              <a:avLst/>
            </a:prstGeom>
          </p:spPr>
        </p:pic>
        <p:pic>
          <p:nvPicPr>
            <p:cNvPr id="21" name="X icon">
              <a:hlinkClick r:id="rId7"/>
              <a:extLst>
                <a:ext uri="{FF2B5EF4-FFF2-40B4-BE49-F238E27FC236}">
                  <a16:creationId xmlns:a16="http://schemas.microsoft.com/office/drawing/2014/main" id="{34280B4B-A9ED-3C9C-916E-341C4EB3F3AE}"/>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1028885" y="6303455"/>
              <a:ext cx="128164" cy="131013"/>
            </a:xfrm>
            <a:prstGeom prst="rect">
              <a:avLst/>
            </a:prstGeom>
          </p:spPr>
        </p:pic>
        <p:pic>
          <p:nvPicPr>
            <p:cNvPr id="22" name="LinkedIn icon">
              <a:hlinkClick r:id="rId9"/>
              <a:extLst>
                <a:ext uri="{FF2B5EF4-FFF2-40B4-BE49-F238E27FC236}">
                  <a16:creationId xmlns:a16="http://schemas.microsoft.com/office/drawing/2014/main" id="{07C17A0E-9D65-8FD4-BB14-EDD65C3C2E32}"/>
                </a:ext>
              </a:extLst>
            </p:cNvPr>
            <p:cNvPicPr>
              <a:picLocks noChangeAspect="1"/>
            </p:cNvPicPr>
            <p:nvPr/>
          </p:nvPicPr>
          <p:blipFill>
            <a:blip r:embed="rId10" cstate="screen">
              <a:biLevel thresh="25000"/>
              <a:extLst>
                <a:ext uri="{28A0092B-C50C-407E-A947-70E740481C1C}">
                  <a14:useLocalDpi xmlns:a14="http://schemas.microsoft.com/office/drawing/2010/main"/>
                </a:ext>
              </a:extLst>
            </a:blip>
            <a:stretch>
              <a:fillRect/>
            </a:stretch>
          </p:blipFill>
          <p:spPr>
            <a:xfrm>
              <a:off x="524290" y="6284322"/>
              <a:ext cx="150229" cy="150229"/>
            </a:xfrm>
            <a:prstGeom prst="rect">
              <a:avLst/>
            </a:prstGeom>
          </p:spPr>
        </p:pic>
      </p:grpSp>
      <p:sp>
        <p:nvSpPr>
          <p:cNvPr id="23" name="speaker text">
            <a:extLst>
              <a:ext uri="{FF2B5EF4-FFF2-40B4-BE49-F238E27FC236}">
                <a16:creationId xmlns:a16="http://schemas.microsoft.com/office/drawing/2014/main" id="{43ED1241-0F57-BE93-CEA9-046F1B13B970}"/>
              </a:ext>
            </a:extLst>
          </p:cNvPr>
          <p:cNvSpPr>
            <a:spLocks noGrp="1" noChangeArrowheads="1"/>
          </p:cNvSpPr>
          <p:nvPr>
            <p:ph type="subTitle" sz="quarter" idx="1" hasCustomPrompt="1"/>
          </p:nvPr>
        </p:nvSpPr>
        <p:spPr>
          <a:xfrm>
            <a:off x="645452" y="4400588"/>
            <a:ext cx="6217920" cy="1533186"/>
          </a:xfrm>
        </p:spPr>
        <p:txBody>
          <a:bodyPr numCol="1">
            <a:normAutofit/>
          </a:bodyPr>
          <a:lstStyle>
            <a:lvl1pPr marL="0" marR="0" indent="0" algn="l" defTabSz="914400" rtl="0" eaLnBrk="1" fontAlgn="base" latinLnBrk="0" hangingPunct="1">
              <a:lnSpc>
                <a:spcPct val="100000"/>
              </a:lnSpc>
              <a:spcBef>
                <a:spcPct val="0"/>
              </a:spcBef>
              <a:spcAft>
                <a:spcPts val="0"/>
              </a:spcAft>
              <a:buClr>
                <a:schemeClr val="tx1">
                  <a:lumMod val="65000"/>
                  <a:lumOff val="35000"/>
                </a:schemeClr>
              </a:buClr>
              <a:buSzPct val="80000"/>
              <a:buFontTx/>
              <a:buNone/>
              <a:tabLst/>
              <a:defRPr sz="2000">
                <a:solidFill>
                  <a:schemeClr val="bg1"/>
                </a:solidFill>
                <a:latin typeface="+mn-lt"/>
                <a:cs typeface="Calibri Light" panose="020F0302020204030204" pitchFamily="34" charset="0"/>
              </a:defRPr>
            </a:lvl1pPr>
          </a:lstStyle>
          <a:p>
            <a:r>
              <a:rPr lang="en-US" dirty="0"/>
              <a:t>Speaker’s Name</a:t>
            </a:r>
            <a:br>
              <a:rPr lang="en-US" dirty="0"/>
            </a:br>
            <a:r>
              <a:rPr lang="en-US" dirty="0"/>
              <a:t>Speaker’s Job Title</a:t>
            </a:r>
            <a:br>
              <a:rPr lang="en-US" dirty="0"/>
            </a:br>
            <a:br>
              <a:rPr lang="en-US" dirty="0"/>
            </a:br>
            <a:r>
              <a:rPr lang="en-US" dirty="0"/>
              <a:t>Event Name</a:t>
            </a:r>
            <a:br>
              <a:rPr lang="en-US" dirty="0"/>
            </a:br>
            <a:r>
              <a:rPr lang="en-US" dirty="0"/>
              <a:t>Date</a:t>
            </a:r>
          </a:p>
        </p:txBody>
      </p:sp>
      <p:sp>
        <p:nvSpPr>
          <p:cNvPr id="24" name="subtitle">
            <a:extLst>
              <a:ext uri="{FF2B5EF4-FFF2-40B4-BE49-F238E27FC236}">
                <a16:creationId xmlns:a16="http://schemas.microsoft.com/office/drawing/2014/main" id="{3F167085-AB3B-507C-3D9B-4A6B0721E480}"/>
              </a:ext>
            </a:extLst>
          </p:cNvPr>
          <p:cNvSpPr>
            <a:spLocks noGrp="1"/>
          </p:cNvSpPr>
          <p:nvPr>
            <p:ph type="body" sz="quarter" idx="10" hasCustomPrompt="1"/>
          </p:nvPr>
        </p:nvSpPr>
        <p:spPr>
          <a:xfrm>
            <a:off x="645452" y="3030102"/>
            <a:ext cx="6957847" cy="402377"/>
          </a:xfrm>
        </p:spPr>
        <p:txBody>
          <a:bodyPr>
            <a:normAutofit/>
          </a:bodyPr>
          <a:lstStyle>
            <a:lvl1pPr marL="0" indent="0">
              <a:buNone/>
              <a:defRPr sz="2400" b="0" i="0" baseline="0">
                <a:solidFill>
                  <a:schemeClr val="bg1"/>
                </a:solidFill>
                <a:latin typeface="+mj-lt"/>
              </a:defRPr>
            </a:lvl1pPr>
          </a:lstStyle>
          <a:p>
            <a:pPr lvl="0"/>
            <a:r>
              <a:rPr lang="en-US" dirty="0"/>
              <a:t>Click to edit subtitle</a:t>
            </a:r>
          </a:p>
        </p:txBody>
      </p:sp>
      <p:sp>
        <p:nvSpPr>
          <p:cNvPr id="25" name="title text">
            <a:extLst>
              <a:ext uri="{FF2B5EF4-FFF2-40B4-BE49-F238E27FC236}">
                <a16:creationId xmlns:a16="http://schemas.microsoft.com/office/drawing/2014/main" id="{76FFFAA0-4797-87B4-D6D5-915FF67A108E}"/>
              </a:ext>
            </a:extLst>
          </p:cNvPr>
          <p:cNvSpPr>
            <a:spLocks noGrp="1" noChangeArrowheads="1"/>
          </p:cNvSpPr>
          <p:nvPr>
            <p:ph type="ctrTitle" sz="quarter" hasCustomPrompt="1"/>
          </p:nvPr>
        </p:nvSpPr>
        <p:spPr>
          <a:xfrm>
            <a:off x="645452" y="1084881"/>
            <a:ext cx="6957847" cy="1891159"/>
          </a:xfrm>
        </p:spPr>
        <p:txBody>
          <a:bodyPr anchor="b">
            <a:normAutofit/>
          </a:bodyPr>
          <a:lstStyle>
            <a:lvl1pPr algn="l">
              <a:spcAft>
                <a:spcPts val="600"/>
              </a:spcAft>
              <a:defRPr sz="3600">
                <a:solidFill>
                  <a:schemeClr val="bg1"/>
                </a:solidFill>
                <a:effectLst>
                  <a:outerShdw blurRad="38100" dist="38100" dir="2700000" algn="tl">
                    <a:srgbClr val="000000">
                      <a:alpha val="43137"/>
                    </a:srgbClr>
                  </a:outerShdw>
                </a:effectLst>
                <a:latin typeface="+mj-lt"/>
              </a:defRPr>
            </a:lvl1pPr>
          </a:lstStyle>
          <a:p>
            <a:r>
              <a:rPr lang="en-US" dirty="0"/>
              <a:t>Click to edit master title</a:t>
            </a:r>
          </a:p>
        </p:txBody>
      </p:sp>
      <p:pic>
        <p:nvPicPr>
          <p:cNvPr id="26" name="Graphic 25">
            <a:extLst>
              <a:ext uri="{FF2B5EF4-FFF2-40B4-BE49-F238E27FC236}">
                <a16:creationId xmlns:a16="http://schemas.microsoft.com/office/drawing/2014/main" id="{A10EE60B-88DF-D1D4-FBE7-EACE18D42806}"/>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479686" y="405535"/>
            <a:ext cx="1670022" cy="324032"/>
          </a:xfrm>
          <a:prstGeom prst="rect">
            <a:avLst/>
          </a:prstGeom>
        </p:spPr>
      </p:pic>
      <p:pic>
        <p:nvPicPr>
          <p:cNvPr id="28" name="Picture 27">
            <a:extLst>
              <a:ext uri="{FF2B5EF4-FFF2-40B4-BE49-F238E27FC236}">
                <a16:creationId xmlns:a16="http://schemas.microsoft.com/office/drawing/2014/main" id="{671E36D8-4A48-7D83-FC1C-24E8B1771BFA}"/>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p:blipFill>
        <p:spPr>
          <a:xfrm>
            <a:off x="8276838" y="500645"/>
            <a:ext cx="3644900" cy="3644900"/>
          </a:xfrm>
          <a:prstGeom prst="rect">
            <a:avLst/>
          </a:prstGeom>
        </p:spPr>
      </p:pic>
    </p:spTree>
    <p:extLst>
      <p:ext uri="{BB962C8B-B14F-4D97-AF65-F5344CB8AC3E}">
        <p14:creationId xmlns:p14="http://schemas.microsoft.com/office/powerpoint/2010/main" val="33903569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IG&amp;ES Title Slide">
    <p:spTree>
      <p:nvGrpSpPr>
        <p:cNvPr id="1" name=""/>
        <p:cNvGrpSpPr/>
        <p:nvPr/>
      </p:nvGrpSpPr>
      <p:grpSpPr>
        <a:xfrm>
          <a:off x="0" y="0"/>
          <a:ext cx="0" cy="0"/>
          <a:chOff x="0" y="0"/>
          <a:chExt cx="0" cy="0"/>
        </a:xfrm>
      </p:grpSpPr>
      <p:pic>
        <p:nvPicPr>
          <p:cNvPr id="30" name="background image">
            <a:extLst>
              <a:ext uri="{FF2B5EF4-FFF2-40B4-BE49-F238E27FC236}">
                <a16:creationId xmlns:a16="http://schemas.microsoft.com/office/drawing/2014/main" id="{5A167B2A-4EA6-373C-8101-85791B4162DB}"/>
              </a:ext>
            </a:extLst>
          </p:cNvPr>
          <p:cNvPicPr>
            <a:picLocks noChangeAspect="1"/>
          </p:cNvPicPr>
          <p:nvPr userDrawn="1"/>
        </p:nvPicPr>
        <p:blipFill>
          <a:blip r:embed="rId2"/>
          <a:srcRect/>
          <a:stretch/>
        </p:blipFill>
        <p:spPr>
          <a:xfrm>
            <a:off x="0" y="0"/>
            <a:ext cx="12192000" cy="6858000"/>
          </a:xfrm>
          <a:prstGeom prst="rect">
            <a:avLst/>
          </a:prstGeom>
        </p:spPr>
      </p:pic>
      <p:pic>
        <p:nvPicPr>
          <p:cNvPr id="15" name="Picture 14">
            <a:extLst>
              <a:ext uri="{FF2B5EF4-FFF2-40B4-BE49-F238E27FC236}">
                <a16:creationId xmlns:a16="http://schemas.microsoft.com/office/drawing/2014/main" id="{E39B76D3-179B-9A4F-362D-270F7048E78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grpSp>
        <p:nvGrpSpPr>
          <p:cNvPr id="16" name="icons &amp; copyright">
            <a:extLst>
              <a:ext uri="{FF2B5EF4-FFF2-40B4-BE49-F238E27FC236}">
                <a16:creationId xmlns:a16="http://schemas.microsoft.com/office/drawing/2014/main" id="{E43016B5-78CA-A5A0-0443-4A7730407D2D}"/>
              </a:ext>
            </a:extLst>
          </p:cNvPr>
          <p:cNvGrpSpPr/>
          <p:nvPr userDrawn="1"/>
        </p:nvGrpSpPr>
        <p:grpSpPr>
          <a:xfrm>
            <a:off x="338624" y="6181725"/>
            <a:ext cx="4435668" cy="542465"/>
            <a:chOff x="338624" y="6181725"/>
            <a:chExt cx="4435668" cy="542465"/>
          </a:xfrm>
        </p:grpSpPr>
        <p:sp>
          <p:nvSpPr>
            <p:cNvPr id="17" name="copyright">
              <a:extLst>
                <a:ext uri="{FF2B5EF4-FFF2-40B4-BE49-F238E27FC236}">
                  <a16:creationId xmlns:a16="http://schemas.microsoft.com/office/drawing/2014/main" id="{9D907FB0-D154-084A-60E6-64D2703D441C}"/>
                </a:ext>
              </a:extLst>
            </p:cNvPr>
            <p:cNvSpPr txBox="1">
              <a:spLocks noChangeArrowheads="1"/>
            </p:cNvSpPr>
            <p:nvPr/>
          </p:nvSpPr>
          <p:spPr bwMode="auto">
            <a:xfrm>
              <a:off x="1912610" y="6505633"/>
              <a:ext cx="2861682" cy="215444"/>
            </a:xfrm>
            <a:prstGeom prst="rect">
              <a:avLst/>
            </a:prstGeom>
            <a:noFill/>
            <a:ln w="9525">
              <a:noFill/>
              <a:miter lim="800000"/>
              <a:headEnd/>
              <a:tailEnd/>
            </a:ln>
            <a:effectLst/>
          </p:spPr>
          <p:txBody>
            <a:bodyPr wrap="none">
              <a:spAutoFit/>
            </a:bodyPr>
            <a:lstStyle/>
            <a:p>
              <a:pPr algn="ctr">
                <a:spcBef>
                  <a:spcPts val="0"/>
                </a:spcBef>
              </a:pPr>
              <a:r>
                <a:rPr lang="en-US" sz="800" dirty="0">
                  <a:solidFill>
                    <a:schemeClr val="bg1"/>
                  </a:solidFill>
                  <a:latin typeface="Calibri Light" panose="020F0302020204030204" pitchFamily="34" charset="0"/>
                  <a:cs typeface="Calibri Light" panose="020F0302020204030204" pitchFamily="34" charset="0"/>
                </a:rPr>
                <a:t>© 2026 Electric Power Research Institute, Inc. All rights reserved.</a:t>
              </a:r>
            </a:p>
          </p:txBody>
        </p:sp>
        <p:sp>
          <p:nvSpPr>
            <p:cNvPr id="18" name="epri.com">
              <a:hlinkClick r:id="rId4"/>
              <a:extLst>
                <a:ext uri="{FF2B5EF4-FFF2-40B4-BE49-F238E27FC236}">
                  <a16:creationId xmlns:a16="http://schemas.microsoft.com/office/drawing/2014/main" id="{441A0545-BA05-9B85-68CA-75C4CFE0FA27}"/>
                </a:ext>
              </a:extLst>
            </p:cNvPr>
            <p:cNvSpPr txBox="1"/>
            <p:nvPr/>
          </p:nvSpPr>
          <p:spPr>
            <a:xfrm>
              <a:off x="338624" y="6462580"/>
              <a:ext cx="1510665" cy="261610"/>
            </a:xfrm>
            <a:prstGeom prst="rect">
              <a:avLst/>
            </a:prstGeom>
            <a:noFill/>
          </p:spPr>
          <p:txBody>
            <a:bodyPr wrap="square" rtlCol="0">
              <a:spAutoFit/>
            </a:bodyPr>
            <a:lstStyle/>
            <a:p>
              <a:pPr algn="l"/>
              <a:r>
                <a:rPr lang="en-US" sz="1100" b="1" spc="200" baseline="0" dirty="0">
                  <a:solidFill>
                    <a:schemeClr val="bg1"/>
                  </a:solidFill>
                  <a:latin typeface="Century Gothic" panose="020B0502020202020204" pitchFamily="34" charset="0"/>
                </a:rPr>
                <a:t>www.epri.com</a:t>
              </a:r>
            </a:p>
          </p:txBody>
        </p:sp>
        <p:cxnSp>
          <p:nvCxnSpPr>
            <p:cNvPr id="19" name="Straight Connector 18">
              <a:extLst>
                <a:ext uri="{FF2B5EF4-FFF2-40B4-BE49-F238E27FC236}">
                  <a16:creationId xmlns:a16="http://schemas.microsoft.com/office/drawing/2014/main" id="{E8F7C2C4-67DA-CD53-A6CD-872E17808839}"/>
                </a:ext>
              </a:extLst>
            </p:cNvPr>
            <p:cNvCxnSpPr/>
            <p:nvPr/>
          </p:nvCxnSpPr>
          <p:spPr bwMode="auto">
            <a:xfrm>
              <a:off x="1849289" y="6181725"/>
              <a:ext cx="0" cy="523415"/>
            </a:xfrm>
            <a:prstGeom prst="line">
              <a:avLst/>
            </a:prstGeom>
            <a:solidFill>
              <a:schemeClr val="accent1"/>
            </a:solidFill>
            <a:ln w="12700" cap="flat" cmpd="sng" algn="ctr">
              <a:solidFill>
                <a:schemeClr val="bg1"/>
              </a:solidFill>
              <a:prstDash val="solid"/>
              <a:round/>
              <a:headEnd type="none" w="med" len="med"/>
              <a:tailEnd type="none" w="med" len="med"/>
            </a:ln>
            <a:effectLst/>
          </p:spPr>
        </p:cxnSp>
        <p:pic>
          <p:nvPicPr>
            <p:cNvPr id="20" name="Facebook icon">
              <a:hlinkClick r:id="rId5"/>
              <a:extLst>
                <a:ext uri="{FF2B5EF4-FFF2-40B4-BE49-F238E27FC236}">
                  <a16:creationId xmlns:a16="http://schemas.microsoft.com/office/drawing/2014/main" id="{9AEAA200-D70E-48FC-DDED-C69A595FD24D}"/>
                </a:ext>
              </a:extLst>
            </p:cNvPr>
            <p:cNvPicPr>
              <a:picLocks noChangeAspect="1"/>
            </p:cNvPicPr>
            <p:nvPr/>
          </p:nvPicPr>
          <p:blipFill>
            <a:blip r:embed="rId6" cstate="screen">
              <a:biLevel thresh="25000"/>
              <a:extLst>
                <a:ext uri="{28A0092B-C50C-407E-A947-70E740481C1C}">
                  <a14:useLocalDpi xmlns:a14="http://schemas.microsoft.com/office/drawing/2010/main"/>
                </a:ext>
              </a:extLst>
            </a:blip>
            <a:stretch>
              <a:fillRect/>
            </a:stretch>
          </p:blipFill>
          <p:spPr>
            <a:xfrm>
              <a:off x="1511415" y="6277559"/>
              <a:ext cx="75579" cy="163755"/>
            </a:xfrm>
            <a:prstGeom prst="rect">
              <a:avLst/>
            </a:prstGeom>
          </p:spPr>
        </p:pic>
        <p:pic>
          <p:nvPicPr>
            <p:cNvPr id="21" name="X icon">
              <a:hlinkClick r:id="rId7"/>
              <a:extLst>
                <a:ext uri="{FF2B5EF4-FFF2-40B4-BE49-F238E27FC236}">
                  <a16:creationId xmlns:a16="http://schemas.microsoft.com/office/drawing/2014/main" id="{D6B80064-143F-F36C-1ACC-4F19A0450D1F}"/>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1028885" y="6303455"/>
              <a:ext cx="128164" cy="131013"/>
            </a:xfrm>
            <a:prstGeom prst="rect">
              <a:avLst/>
            </a:prstGeom>
          </p:spPr>
        </p:pic>
        <p:pic>
          <p:nvPicPr>
            <p:cNvPr id="22" name="LinkedIn icon">
              <a:hlinkClick r:id="rId9"/>
              <a:extLst>
                <a:ext uri="{FF2B5EF4-FFF2-40B4-BE49-F238E27FC236}">
                  <a16:creationId xmlns:a16="http://schemas.microsoft.com/office/drawing/2014/main" id="{5B26AF3E-CCFF-3C89-E7D4-D7B9F84B6E19}"/>
                </a:ext>
              </a:extLst>
            </p:cNvPr>
            <p:cNvPicPr>
              <a:picLocks noChangeAspect="1"/>
            </p:cNvPicPr>
            <p:nvPr/>
          </p:nvPicPr>
          <p:blipFill>
            <a:blip r:embed="rId10" cstate="screen">
              <a:biLevel thresh="25000"/>
              <a:extLst>
                <a:ext uri="{28A0092B-C50C-407E-A947-70E740481C1C}">
                  <a14:useLocalDpi xmlns:a14="http://schemas.microsoft.com/office/drawing/2010/main"/>
                </a:ext>
              </a:extLst>
            </a:blip>
            <a:stretch>
              <a:fillRect/>
            </a:stretch>
          </p:blipFill>
          <p:spPr>
            <a:xfrm>
              <a:off x="524290" y="6284322"/>
              <a:ext cx="150229" cy="150229"/>
            </a:xfrm>
            <a:prstGeom prst="rect">
              <a:avLst/>
            </a:prstGeom>
          </p:spPr>
        </p:pic>
      </p:grpSp>
      <p:sp>
        <p:nvSpPr>
          <p:cNvPr id="23" name="speaker text">
            <a:extLst>
              <a:ext uri="{FF2B5EF4-FFF2-40B4-BE49-F238E27FC236}">
                <a16:creationId xmlns:a16="http://schemas.microsoft.com/office/drawing/2014/main" id="{FBB503EE-EFD0-C1D5-FB21-72F2F0709DBE}"/>
              </a:ext>
            </a:extLst>
          </p:cNvPr>
          <p:cNvSpPr>
            <a:spLocks noGrp="1" noChangeArrowheads="1"/>
          </p:cNvSpPr>
          <p:nvPr>
            <p:ph type="subTitle" sz="quarter" idx="1" hasCustomPrompt="1"/>
          </p:nvPr>
        </p:nvSpPr>
        <p:spPr>
          <a:xfrm>
            <a:off x="645452" y="4400588"/>
            <a:ext cx="6217920" cy="1533186"/>
          </a:xfrm>
        </p:spPr>
        <p:txBody>
          <a:bodyPr numCol="1">
            <a:normAutofit/>
          </a:bodyPr>
          <a:lstStyle>
            <a:lvl1pPr marL="0" marR="0" indent="0" algn="l" defTabSz="914400" rtl="0" eaLnBrk="1" fontAlgn="base" latinLnBrk="0" hangingPunct="1">
              <a:lnSpc>
                <a:spcPct val="100000"/>
              </a:lnSpc>
              <a:spcBef>
                <a:spcPct val="0"/>
              </a:spcBef>
              <a:spcAft>
                <a:spcPts val="0"/>
              </a:spcAft>
              <a:buClr>
                <a:schemeClr val="tx1">
                  <a:lumMod val="65000"/>
                  <a:lumOff val="35000"/>
                </a:schemeClr>
              </a:buClr>
              <a:buSzPct val="80000"/>
              <a:buFontTx/>
              <a:buNone/>
              <a:tabLst/>
              <a:defRPr sz="2000">
                <a:solidFill>
                  <a:schemeClr val="bg1"/>
                </a:solidFill>
                <a:latin typeface="+mn-lt"/>
                <a:cs typeface="Calibri Light" panose="020F0302020204030204" pitchFamily="34" charset="0"/>
              </a:defRPr>
            </a:lvl1pPr>
          </a:lstStyle>
          <a:p>
            <a:r>
              <a:rPr lang="en-US" dirty="0"/>
              <a:t>Speaker’s Name</a:t>
            </a:r>
            <a:br>
              <a:rPr lang="en-US" dirty="0"/>
            </a:br>
            <a:r>
              <a:rPr lang="en-US" dirty="0"/>
              <a:t>Speaker’s Job Title</a:t>
            </a:r>
            <a:br>
              <a:rPr lang="en-US" dirty="0"/>
            </a:br>
            <a:br>
              <a:rPr lang="en-US" dirty="0"/>
            </a:br>
            <a:r>
              <a:rPr lang="en-US" dirty="0"/>
              <a:t>Event Name</a:t>
            </a:r>
            <a:br>
              <a:rPr lang="en-US" dirty="0"/>
            </a:br>
            <a:r>
              <a:rPr lang="en-US" dirty="0"/>
              <a:t>Date</a:t>
            </a:r>
          </a:p>
        </p:txBody>
      </p:sp>
      <p:sp>
        <p:nvSpPr>
          <p:cNvPr id="24" name="subtitle">
            <a:extLst>
              <a:ext uri="{FF2B5EF4-FFF2-40B4-BE49-F238E27FC236}">
                <a16:creationId xmlns:a16="http://schemas.microsoft.com/office/drawing/2014/main" id="{3906FBEB-CB67-1E3D-A74E-BEBE87CDD54F}"/>
              </a:ext>
            </a:extLst>
          </p:cNvPr>
          <p:cNvSpPr>
            <a:spLocks noGrp="1"/>
          </p:cNvSpPr>
          <p:nvPr>
            <p:ph type="body" sz="quarter" idx="10" hasCustomPrompt="1"/>
          </p:nvPr>
        </p:nvSpPr>
        <p:spPr>
          <a:xfrm>
            <a:off x="645452" y="3030102"/>
            <a:ext cx="6957847" cy="402377"/>
          </a:xfrm>
        </p:spPr>
        <p:txBody>
          <a:bodyPr>
            <a:normAutofit/>
          </a:bodyPr>
          <a:lstStyle>
            <a:lvl1pPr marL="0" indent="0">
              <a:buNone/>
              <a:defRPr sz="2400" b="0" i="0" baseline="0">
                <a:solidFill>
                  <a:schemeClr val="bg1"/>
                </a:solidFill>
                <a:latin typeface="+mj-lt"/>
              </a:defRPr>
            </a:lvl1pPr>
          </a:lstStyle>
          <a:p>
            <a:pPr lvl="0"/>
            <a:r>
              <a:rPr lang="en-US" dirty="0"/>
              <a:t>Click to edit subtitle</a:t>
            </a:r>
          </a:p>
        </p:txBody>
      </p:sp>
      <p:sp>
        <p:nvSpPr>
          <p:cNvPr id="25" name="title text">
            <a:extLst>
              <a:ext uri="{FF2B5EF4-FFF2-40B4-BE49-F238E27FC236}">
                <a16:creationId xmlns:a16="http://schemas.microsoft.com/office/drawing/2014/main" id="{206D7E8C-5743-40E5-1326-64339FD9237A}"/>
              </a:ext>
            </a:extLst>
          </p:cNvPr>
          <p:cNvSpPr>
            <a:spLocks noGrp="1" noChangeArrowheads="1"/>
          </p:cNvSpPr>
          <p:nvPr>
            <p:ph type="ctrTitle" sz="quarter" hasCustomPrompt="1"/>
          </p:nvPr>
        </p:nvSpPr>
        <p:spPr>
          <a:xfrm>
            <a:off x="645452" y="1084881"/>
            <a:ext cx="6957847" cy="1891159"/>
          </a:xfrm>
        </p:spPr>
        <p:txBody>
          <a:bodyPr anchor="b">
            <a:normAutofit/>
          </a:bodyPr>
          <a:lstStyle>
            <a:lvl1pPr algn="l">
              <a:spcAft>
                <a:spcPts val="600"/>
              </a:spcAft>
              <a:defRPr sz="3600">
                <a:solidFill>
                  <a:schemeClr val="bg1"/>
                </a:solidFill>
                <a:effectLst>
                  <a:outerShdw blurRad="38100" dist="38100" dir="2700000" algn="tl">
                    <a:srgbClr val="000000">
                      <a:alpha val="43137"/>
                    </a:srgbClr>
                  </a:outerShdw>
                </a:effectLst>
                <a:latin typeface="+mj-lt"/>
              </a:defRPr>
            </a:lvl1pPr>
          </a:lstStyle>
          <a:p>
            <a:r>
              <a:rPr lang="en-US" dirty="0"/>
              <a:t>Click to edit master title</a:t>
            </a:r>
          </a:p>
        </p:txBody>
      </p:sp>
      <p:pic>
        <p:nvPicPr>
          <p:cNvPr id="26" name="Graphic 25">
            <a:extLst>
              <a:ext uri="{FF2B5EF4-FFF2-40B4-BE49-F238E27FC236}">
                <a16:creationId xmlns:a16="http://schemas.microsoft.com/office/drawing/2014/main" id="{B06A9B7A-0860-3E70-346C-B1D1FCE70FA2}"/>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479686" y="405535"/>
            <a:ext cx="1670022" cy="324032"/>
          </a:xfrm>
          <a:prstGeom prst="rect">
            <a:avLst/>
          </a:prstGeom>
        </p:spPr>
      </p:pic>
      <p:pic>
        <p:nvPicPr>
          <p:cNvPr id="28" name="Picture 27">
            <a:extLst>
              <a:ext uri="{FF2B5EF4-FFF2-40B4-BE49-F238E27FC236}">
                <a16:creationId xmlns:a16="http://schemas.microsoft.com/office/drawing/2014/main" id="{19BAEA86-F0BC-F597-10F0-9B8D5E78A825}"/>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p:blipFill>
        <p:spPr>
          <a:xfrm>
            <a:off x="8276838" y="500645"/>
            <a:ext cx="3644900" cy="3644900"/>
          </a:xfrm>
          <a:prstGeom prst="rect">
            <a:avLst/>
          </a:prstGeom>
        </p:spPr>
      </p:pic>
    </p:spTree>
    <p:extLst>
      <p:ext uri="{BB962C8B-B14F-4D97-AF65-F5344CB8AC3E}">
        <p14:creationId xmlns:p14="http://schemas.microsoft.com/office/powerpoint/2010/main" val="1397586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IG&amp;ES Title Slide">
    <p:spTree>
      <p:nvGrpSpPr>
        <p:cNvPr id="1" name=""/>
        <p:cNvGrpSpPr/>
        <p:nvPr/>
      </p:nvGrpSpPr>
      <p:grpSpPr>
        <a:xfrm>
          <a:off x="0" y="0"/>
          <a:ext cx="0" cy="0"/>
          <a:chOff x="0" y="0"/>
          <a:chExt cx="0" cy="0"/>
        </a:xfrm>
      </p:grpSpPr>
      <p:pic>
        <p:nvPicPr>
          <p:cNvPr id="29" name="background image">
            <a:extLst>
              <a:ext uri="{FF2B5EF4-FFF2-40B4-BE49-F238E27FC236}">
                <a16:creationId xmlns:a16="http://schemas.microsoft.com/office/drawing/2014/main" id="{CE11379D-2A54-955B-83DD-08D4139EDC45}"/>
              </a:ext>
            </a:extLst>
          </p:cNvPr>
          <p:cNvPicPr>
            <a:picLocks noChangeAspect="1"/>
          </p:cNvPicPr>
          <p:nvPr userDrawn="1"/>
        </p:nvPicPr>
        <p:blipFill>
          <a:blip r:embed="rId2"/>
          <a:srcRect/>
          <a:stretch/>
        </p:blipFill>
        <p:spPr>
          <a:xfrm>
            <a:off x="0" y="0"/>
            <a:ext cx="12192000" cy="6858000"/>
          </a:xfrm>
          <a:prstGeom prst="rect">
            <a:avLst/>
          </a:prstGeom>
        </p:spPr>
      </p:pic>
      <p:pic>
        <p:nvPicPr>
          <p:cNvPr id="5" name="Picture 4" descr="A blue and white rectangle&#10;&#10;Description automatically generated">
            <a:extLst>
              <a:ext uri="{FF2B5EF4-FFF2-40B4-BE49-F238E27FC236}">
                <a16:creationId xmlns:a16="http://schemas.microsoft.com/office/drawing/2014/main" id="{586743F5-0B6A-590A-9280-3CFF9ABFD61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7" name="icons &amp; copyright">
            <a:extLst>
              <a:ext uri="{FF2B5EF4-FFF2-40B4-BE49-F238E27FC236}">
                <a16:creationId xmlns:a16="http://schemas.microsoft.com/office/drawing/2014/main" id="{A5BE702D-6589-BBE8-1F5D-4786929D789D}"/>
              </a:ext>
            </a:extLst>
          </p:cNvPr>
          <p:cNvGrpSpPr/>
          <p:nvPr userDrawn="1"/>
        </p:nvGrpSpPr>
        <p:grpSpPr>
          <a:xfrm>
            <a:off x="338624" y="6181725"/>
            <a:ext cx="4435668" cy="542465"/>
            <a:chOff x="338624" y="6181725"/>
            <a:chExt cx="4435668" cy="542465"/>
          </a:xfrm>
        </p:grpSpPr>
        <p:sp>
          <p:nvSpPr>
            <p:cNvPr id="8" name="copyright">
              <a:extLst>
                <a:ext uri="{FF2B5EF4-FFF2-40B4-BE49-F238E27FC236}">
                  <a16:creationId xmlns:a16="http://schemas.microsoft.com/office/drawing/2014/main" id="{7793006F-A502-4C77-781E-F3083B138E2F}"/>
                </a:ext>
              </a:extLst>
            </p:cNvPr>
            <p:cNvSpPr txBox="1">
              <a:spLocks noChangeArrowheads="1"/>
            </p:cNvSpPr>
            <p:nvPr/>
          </p:nvSpPr>
          <p:spPr bwMode="auto">
            <a:xfrm>
              <a:off x="1912610" y="6505633"/>
              <a:ext cx="2861682" cy="215444"/>
            </a:xfrm>
            <a:prstGeom prst="rect">
              <a:avLst/>
            </a:prstGeom>
            <a:noFill/>
            <a:ln w="9525">
              <a:noFill/>
              <a:miter lim="800000"/>
              <a:headEnd/>
              <a:tailEnd/>
            </a:ln>
            <a:effectLst/>
          </p:spPr>
          <p:txBody>
            <a:bodyPr wrap="none">
              <a:spAutoFit/>
            </a:bodyPr>
            <a:lstStyle/>
            <a:p>
              <a:pPr algn="ctr">
                <a:spcBef>
                  <a:spcPts val="0"/>
                </a:spcBef>
              </a:pPr>
              <a:r>
                <a:rPr lang="en-US" sz="800" dirty="0">
                  <a:solidFill>
                    <a:schemeClr val="bg1">
                      <a:lumMod val="50000"/>
                    </a:schemeClr>
                  </a:solidFill>
                  <a:latin typeface="Calibri Light" panose="020F0302020204030204" pitchFamily="34" charset="0"/>
                  <a:cs typeface="Calibri Light" panose="020F0302020204030204" pitchFamily="34" charset="0"/>
                </a:rPr>
                <a:t>© 2026 Electric Power Research Institute, Inc. All rights reserved.</a:t>
              </a:r>
            </a:p>
          </p:txBody>
        </p:sp>
        <p:sp>
          <p:nvSpPr>
            <p:cNvPr id="9" name="epri.com">
              <a:hlinkClick r:id="rId4"/>
              <a:extLst>
                <a:ext uri="{FF2B5EF4-FFF2-40B4-BE49-F238E27FC236}">
                  <a16:creationId xmlns:a16="http://schemas.microsoft.com/office/drawing/2014/main" id="{94FE15AE-CD0D-DA02-13B6-6AC2EF378771}"/>
                </a:ext>
              </a:extLst>
            </p:cNvPr>
            <p:cNvSpPr txBox="1"/>
            <p:nvPr/>
          </p:nvSpPr>
          <p:spPr>
            <a:xfrm>
              <a:off x="338624" y="6462580"/>
              <a:ext cx="1510665" cy="261610"/>
            </a:xfrm>
            <a:prstGeom prst="rect">
              <a:avLst/>
            </a:prstGeom>
            <a:noFill/>
          </p:spPr>
          <p:txBody>
            <a:bodyPr wrap="square" rtlCol="0">
              <a:spAutoFit/>
            </a:bodyPr>
            <a:lstStyle/>
            <a:p>
              <a:pPr algn="l"/>
              <a:r>
                <a:rPr lang="en-US" sz="1100" b="1" spc="200" baseline="0" dirty="0">
                  <a:solidFill>
                    <a:schemeClr val="tx1">
                      <a:lumMod val="65000"/>
                      <a:lumOff val="35000"/>
                    </a:schemeClr>
                  </a:solidFill>
                  <a:latin typeface="Century Gothic" panose="020B0502020202020204" pitchFamily="34" charset="0"/>
                </a:rPr>
                <a:t>www.epri.com</a:t>
              </a:r>
            </a:p>
          </p:txBody>
        </p:sp>
        <p:cxnSp>
          <p:nvCxnSpPr>
            <p:cNvPr id="10" name="Straight Connector 9">
              <a:extLst>
                <a:ext uri="{FF2B5EF4-FFF2-40B4-BE49-F238E27FC236}">
                  <a16:creationId xmlns:a16="http://schemas.microsoft.com/office/drawing/2014/main" id="{7B2A2711-EE67-6D13-160A-8CB27345BBB5}"/>
                </a:ext>
              </a:extLst>
            </p:cNvPr>
            <p:cNvCxnSpPr/>
            <p:nvPr/>
          </p:nvCxnSpPr>
          <p:spPr bwMode="auto">
            <a:xfrm>
              <a:off x="1849289" y="6181725"/>
              <a:ext cx="0" cy="523415"/>
            </a:xfrm>
            <a:prstGeom prst="line">
              <a:avLst/>
            </a:prstGeom>
            <a:solidFill>
              <a:schemeClr val="accent1"/>
            </a:solidFill>
            <a:ln w="12700" cap="flat" cmpd="sng" algn="ctr">
              <a:solidFill>
                <a:schemeClr val="tx1">
                  <a:lumMod val="50000"/>
                  <a:lumOff val="50000"/>
                </a:schemeClr>
              </a:solidFill>
              <a:prstDash val="solid"/>
              <a:round/>
              <a:headEnd type="none" w="med" len="med"/>
              <a:tailEnd type="none" w="med" len="med"/>
            </a:ln>
            <a:effectLst/>
          </p:spPr>
        </p:cxnSp>
        <p:pic>
          <p:nvPicPr>
            <p:cNvPr id="11" name="Facebook icon">
              <a:hlinkClick r:id="rId5"/>
              <a:extLst>
                <a:ext uri="{FF2B5EF4-FFF2-40B4-BE49-F238E27FC236}">
                  <a16:creationId xmlns:a16="http://schemas.microsoft.com/office/drawing/2014/main" id="{1BEED67E-196F-0126-3050-7E00784BA3A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11415" y="6277559"/>
              <a:ext cx="75579" cy="163755"/>
            </a:xfrm>
            <a:prstGeom prst="rect">
              <a:avLst/>
            </a:prstGeom>
          </p:spPr>
        </p:pic>
        <p:pic>
          <p:nvPicPr>
            <p:cNvPr id="12" name="X icon">
              <a:hlinkClick r:id="rId7"/>
              <a:extLst>
                <a:ext uri="{FF2B5EF4-FFF2-40B4-BE49-F238E27FC236}">
                  <a16:creationId xmlns:a16="http://schemas.microsoft.com/office/drawing/2014/main" id="{78FC5618-848C-9FEF-B681-085424F80418}"/>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1028885" y="6303455"/>
              <a:ext cx="128164" cy="131013"/>
            </a:xfrm>
            <a:prstGeom prst="rect">
              <a:avLst/>
            </a:prstGeom>
          </p:spPr>
        </p:pic>
        <p:pic>
          <p:nvPicPr>
            <p:cNvPr id="13" name="LinkedIn icon">
              <a:hlinkClick r:id="rId9"/>
              <a:extLst>
                <a:ext uri="{FF2B5EF4-FFF2-40B4-BE49-F238E27FC236}">
                  <a16:creationId xmlns:a16="http://schemas.microsoft.com/office/drawing/2014/main" id="{CB6DFDBB-F27A-A123-E3E3-23B3599A60C6}"/>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24290" y="6284322"/>
              <a:ext cx="150229" cy="150229"/>
            </a:xfrm>
            <a:prstGeom prst="rect">
              <a:avLst/>
            </a:prstGeom>
          </p:spPr>
        </p:pic>
      </p:grpSp>
      <p:sp>
        <p:nvSpPr>
          <p:cNvPr id="14" name="speaker text">
            <a:extLst>
              <a:ext uri="{FF2B5EF4-FFF2-40B4-BE49-F238E27FC236}">
                <a16:creationId xmlns:a16="http://schemas.microsoft.com/office/drawing/2014/main" id="{F0700B10-3571-82F0-CBEF-EA825436FB26}"/>
              </a:ext>
            </a:extLst>
          </p:cNvPr>
          <p:cNvSpPr>
            <a:spLocks noGrp="1" noChangeArrowheads="1"/>
          </p:cNvSpPr>
          <p:nvPr>
            <p:ph type="subTitle" sz="quarter" idx="1" hasCustomPrompt="1"/>
          </p:nvPr>
        </p:nvSpPr>
        <p:spPr>
          <a:xfrm>
            <a:off x="645452" y="4400588"/>
            <a:ext cx="6217920" cy="1533186"/>
          </a:xfrm>
        </p:spPr>
        <p:txBody>
          <a:bodyPr numCol="1">
            <a:normAutofit/>
          </a:bodyPr>
          <a:lstStyle>
            <a:lvl1pPr marL="0" marR="0" indent="0" algn="l" defTabSz="914400" rtl="0" eaLnBrk="1" fontAlgn="base" latinLnBrk="0" hangingPunct="1">
              <a:lnSpc>
                <a:spcPct val="100000"/>
              </a:lnSpc>
              <a:spcBef>
                <a:spcPct val="0"/>
              </a:spcBef>
              <a:spcAft>
                <a:spcPts val="0"/>
              </a:spcAft>
              <a:buClr>
                <a:schemeClr val="tx1">
                  <a:lumMod val="65000"/>
                  <a:lumOff val="35000"/>
                </a:schemeClr>
              </a:buClr>
              <a:buSzPct val="80000"/>
              <a:buFontTx/>
              <a:buNone/>
              <a:tabLst/>
              <a:defRPr sz="2000">
                <a:solidFill>
                  <a:schemeClr val="tx1">
                    <a:lumMod val="75000"/>
                    <a:lumOff val="25000"/>
                  </a:schemeClr>
                </a:solidFill>
                <a:latin typeface="+mn-lt"/>
                <a:cs typeface="Calibri Light" panose="020F0302020204030204" pitchFamily="34" charset="0"/>
              </a:defRPr>
            </a:lvl1pPr>
          </a:lstStyle>
          <a:p>
            <a:r>
              <a:rPr lang="en-US" dirty="0"/>
              <a:t>Speaker’s Name</a:t>
            </a:r>
            <a:br>
              <a:rPr lang="en-US" dirty="0"/>
            </a:br>
            <a:r>
              <a:rPr lang="en-US" dirty="0"/>
              <a:t>Speaker’s Job Title</a:t>
            </a:r>
            <a:br>
              <a:rPr lang="en-US" dirty="0"/>
            </a:br>
            <a:br>
              <a:rPr lang="en-US" dirty="0"/>
            </a:br>
            <a:r>
              <a:rPr lang="en-US" dirty="0"/>
              <a:t>Event Name</a:t>
            </a:r>
            <a:br>
              <a:rPr lang="en-US" dirty="0"/>
            </a:br>
            <a:r>
              <a:rPr lang="en-US" dirty="0"/>
              <a:t>Date</a:t>
            </a:r>
          </a:p>
        </p:txBody>
      </p:sp>
      <p:sp>
        <p:nvSpPr>
          <p:cNvPr id="15" name="subtitle">
            <a:extLst>
              <a:ext uri="{FF2B5EF4-FFF2-40B4-BE49-F238E27FC236}">
                <a16:creationId xmlns:a16="http://schemas.microsoft.com/office/drawing/2014/main" id="{C57E226B-4A43-D50A-6BB5-19EA6ADF3B85}"/>
              </a:ext>
            </a:extLst>
          </p:cNvPr>
          <p:cNvSpPr>
            <a:spLocks noGrp="1"/>
          </p:cNvSpPr>
          <p:nvPr>
            <p:ph type="body" sz="quarter" idx="10" hasCustomPrompt="1"/>
          </p:nvPr>
        </p:nvSpPr>
        <p:spPr>
          <a:xfrm>
            <a:off x="645452" y="3030102"/>
            <a:ext cx="6957847" cy="402377"/>
          </a:xfrm>
        </p:spPr>
        <p:txBody>
          <a:bodyPr>
            <a:normAutofit/>
          </a:bodyPr>
          <a:lstStyle>
            <a:lvl1pPr marL="0" indent="0">
              <a:buNone/>
              <a:defRPr sz="2400" b="0" i="0" baseline="0">
                <a:solidFill>
                  <a:schemeClr val="bg1"/>
                </a:solidFill>
                <a:latin typeface="+mj-lt"/>
              </a:defRPr>
            </a:lvl1pPr>
          </a:lstStyle>
          <a:p>
            <a:pPr lvl="0"/>
            <a:r>
              <a:rPr lang="en-US" dirty="0"/>
              <a:t>Click to edit subtitle</a:t>
            </a:r>
          </a:p>
        </p:txBody>
      </p:sp>
      <p:sp>
        <p:nvSpPr>
          <p:cNvPr id="23" name="title text">
            <a:extLst>
              <a:ext uri="{FF2B5EF4-FFF2-40B4-BE49-F238E27FC236}">
                <a16:creationId xmlns:a16="http://schemas.microsoft.com/office/drawing/2014/main" id="{EBD3BB55-FF81-E999-476B-9CE5CEBFA0E6}"/>
              </a:ext>
            </a:extLst>
          </p:cNvPr>
          <p:cNvSpPr>
            <a:spLocks noGrp="1" noChangeArrowheads="1"/>
          </p:cNvSpPr>
          <p:nvPr>
            <p:ph type="ctrTitle" sz="quarter" hasCustomPrompt="1"/>
          </p:nvPr>
        </p:nvSpPr>
        <p:spPr>
          <a:xfrm>
            <a:off x="645452" y="1084881"/>
            <a:ext cx="6957847" cy="1891159"/>
          </a:xfrm>
        </p:spPr>
        <p:txBody>
          <a:bodyPr anchor="b">
            <a:normAutofit/>
          </a:bodyPr>
          <a:lstStyle>
            <a:lvl1pPr algn="l">
              <a:spcAft>
                <a:spcPts val="600"/>
              </a:spcAft>
              <a:defRPr sz="3600">
                <a:solidFill>
                  <a:schemeClr val="bg1"/>
                </a:solidFill>
                <a:effectLst>
                  <a:outerShdw blurRad="38100" dist="38100" dir="2700000" algn="tl">
                    <a:srgbClr val="000000">
                      <a:alpha val="43137"/>
                    </a:srgbClr>
                  </a:outerShdw>
                </a:effectLst>
                <a:latin typeface="+mj-lt"/>
              </a:defRPr>
            </a:lvl1pPr>
          </a:lstStyle>
          <a:p>
            <a:r>
              <a:rPr lang="en-US" dirty="0"/>
              <a:t>Click to edit master title</a:t>
            </a:r>
          </a:p>
        </p:txBody>
      </p:sp>
      <p:pic>
        <p:nvPicPr>
          <p:cNvPr id="27" name="Graphic 26">
            <a:extLst>
              <a:ext uri="{FF2B5EF4-FFF2-40B4-BE49-F238E27FC236}">
                <a16:creationId xmlns:a16="http://schemas.microsoft.com/office/drawing/2014/main" id="{13FC8515-7565-F182-2227-F7A032268B38}"/>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479686" y="405535"/>
            <a:ext cx="1670022" cy="324032"/>
          </a:xfrm>
          <a:prstGeom prst="rect">
            <a:avLst/>
          </a:prstGeom>
        </p:spPr>
      </p:pic>
      <p:pic>
        <p:nvPicPr>
          <p:cNvPr id="28" name="Picture 27">
            <a:extLst>
              <a:ext uri="{FF2B5EF4-FFF2-40B4-BE49-F238E27FC236}">
                <a16:creationId xmlns:a16="http://schemas.microsoft.com/office/drawing/2014/main" id="{4347CAFF-78C7-8F1D-5DF5-81DC64FA5211}"/>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p:blipFill>
        <p:spPr>
          <a:xfrm>
            <a:off x="8276838" y="500645"/>
            <a:ext cx="3644900" cy="3644900"/>
          </a:xfrm>
          <a:prstGeom prst="rect">
            <a:avLst/>
          </a:prstGeom>
        </p:spPr>
      </p:pic>
    </p:spTree>
    <p:extLst>
      <p:ext uri="{BB962C8B-B14F-4D97-AF65-F5344CB8AC3E}">
        <p14:creationId xmlns:p14="http://schemas.microsoft.com/office/powerpoint/2010/main" val="20069129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amp;DI Title Slide">
    <p:spTree>
      <p:nvGrpSpPr>
        <p:cNvPr id="1" name=""/>
        <p:cNvGrpSpPr/>
        <p:nvPr/>
      </p:nvGrpSpPr>
      <p:grpSpPr>
        <a:xfrm>
          <a:off x="0" y="0"/>
          <a:ext cx="0" cy="0"/>
          <a:chOff x="0" y="0"/>
          <a:chExt cx="0" cy="0"/>
        </a:xfrm>
      </p:grpSpPr>
      <p:pic>
        <p:nvPicPr>
          <p:cNvPr id="42" name="background image">
            <a:extLst>
              <a:ext uri="{FF2B5EF4-FFF2-40B4-BE49-F238E27FC236}">
                <a16:creationId xmlns:a16="http://schemas.microsoft.com/office/drawing/2014/main" id="{E05AEB82-F4EE-A28A-4895-89823A07332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30" name="Picture 29">
            <a:extLst>
              <a:ext uri="{FF2B5EF4-FFF2-40B4-BE49-F238E27FC236}">
                <a16:creationId xmlns:a16="http://schemas.microsoft.com/office/drawing/2014/main" id="{60682BE6-8EBD-C7A2-A277-8D585603E1E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grpSp>
        <p:nvGrpSpPr>
          <p:cNvPr id="31" name="icons &amp; copyright">
            <a:extLst>
              <a:ext uri="{FF2B5EF4-FFF2-40B4-BE49-F238E27FC236}">
                <a16:creationId xmlns:a16="http://schemas.microsoft.com/office/drawing/2014/main" id="{9D6786AF-F0A9-8A53-5CA2-1A736F188A7B}"/>
              </a:ext>
            </a:extLst>
          </p:cNvPr>
          <p:cNvGrpSpPr/>
          <p:nvPr userDrawn="1"/>
        </p:nvGrpSpPr>
        <p:grpSpPr>
          <a:xfrm>
            <a:off x="338624" y="6181725"/>
            <a:ext cx="4435668" cy="542465"/>
            <a:chOff x="338624" y="6181725"/>
            <a:chExt cx="4435668" cy="542465"/>
          </a:xfrm>
        </p:grpSpPr>
        <p:sp>
          <p:nvSpPr>
            <p:cNvPr id="32" name="copyright">
              <a:extLst>
                <a:ext uri="{FF2B5EF4-FFF2-40B4-BE49-F238E27FC236}">
                  <a16:creationId xmlns:a16="http://schemas.microsoft.com/office/drawing/2014/main" id="{C0308A44-BBE5-D81F-574F-07760DD25357}"/>
                </a:ext>
              </a:extLst>
            </p:cNvPr>
            <p:cNvSpPr txBox="1">
              <a:spLocks noChangeArrowheads="1"/>
            </p:cNvSpPr>
            <p:nvPr/>
          </p:nvSpPr>
          <p:spPr bwMode="auto">
            <a:xfrm>
              <a:off x="1912610" y="6505633"/>
              <a:ext cx="2861682" cy="215444"/>
            </a:xfrm>
            <a:prstGeom prst="rect">
              <a:avLst/>
            </a:prstGeom>
            <a:noFill/>
            <a:ln w="9525">
              <a:noFill/>
              <a:miter lim="800000"/>
              <a:headEnd/>
              <a:tailEnd/>
            </a:ln>
            <a:effectLst/>
          </p:spPr>
          <p:txBody>
            <a:bodyPr wrap="none">
              <a:spAutoFit/>
            </a:bodyPr>
            <a:lstStyle/>
            <a:p>
              <a:pPr algn="ctr">
                <a:spcBef>
                  <a:spcPts val="0"/>
                </a:spcBef>
              </a:pPr>
              <a:r>
                <a:rPr lang="en-US" sz="800" dirty="0">
                  <a:solidFill>
                    <a:schemeClr val="bg1"/>
                  </a:solidFill>
                  <a:latin typeface="Calibri Light" panose="020F0302020204030204" pitchFamily="34" charset="0"/>
                  <a:cs typeface="Calibri Light" panose="020F0302020204030204" pitchFamily="34" charset="0"/>
                </a:rPr>
                <a:t>© 2026 Electric Power Research Institute, Inc. All rights reserved.</a:t>
              </a:r>
            </a:p>
          </p:txBody>
        </p:sp>
        <p:sp>
          <p:nvSpPr>
            <p:cNvPr id="33" name="epri.com">
              <a:hlinkClick r:id="rId4"/>
              <a:extLst>
                <a:ext uri="{FF2B5EF4-FFF2-40B4-BE49-F238E27FC236}">
                  <a16:creationId xmlns:a16="http://schemas.microsoft.com/office/drawing/2014/main" id="{66E6DE23-313B-E3BC-9F1B-97374B0591AE}"/>
                </a:ext>
              </a:extLst>
            </p:cNvPr>
            <p:cNvSpPr txBox="1"/>
            <p:nvPr/>
          </p:nvSpPr>
          <p:spPr>
            <a:xfrm>
              <a:off x="338624" y="6462580"/>
              <a:ext cx="1510665" cy="261610"/>
            </a:xfrm>
            <a:prstGeom prst="rect">
              <a:avLst/>
            </a:prstGeom>
            <a:noFill/>
          </p:spPr>
          <p:txBody>
            <a:bodyPr wrap="square" rtlCol="0">
              <a:spAutoFit/>
            </a:bodyPr>
            <a:lstStyle/>
            <a:p>
              <a:pPr algn="l"/>
              <a:r>
                <a:rPr lang="en-US" sz="1100" b="1" spc="200" baseline="0" dirty="0">
                  <a:solidFill>
                    <a:schemeClr val="bg1"/>
                  </a:solidFill>
                  <a:latin typeface="Century Gothic" panose="020B0502020202020204" pitchFamily="34" charset="0"/>
                </a:rPr>
                <a:t>www.epri.com</a:t>
              </a:r>
            </a:p>
          </p:txBody>
        </p:sp>
        <p:cxnSp>
          <p:nvCxnSpPr>
            <p:cNvPr id="34" name="Straight Connector 33">
              <a:extLst>
                <a:ext uri="{FF2B5EF4-FFF2-40B4-BE49-F238E27FC236}">
                  <a16:creationId xmlns:a16="http://schemas.microsoft.com/office/drawing/2014/main" id="{0EA8D29D-E276-8A9F-432D-CA03F32877AE}"/>
                </a:ext>
              </a:extLst>
            </p:cNvPr>
            <p:cNvCxnSpPr/>
            <p:nvPr/>
          </p:nvCxnSpPr>
          <p:spPr bwMode="auto">
            <a:xfrm>
              <a:off x="1849289" y="6181725"/>
              <a:ext cx="0" cy="523415"/>
            </a:xfrm>
            <a:prstGeom prst="line">
              <a:avLst/>
            </a:prstGeom>
            <a:solidFill>
              <a:schemeClr val="accent1"/>
            </a:solidFill>
            <a:ln w="12700" cap="flat" cmpd="sng" algn="ctr">
              <a:solidFill>
                <a:schemeClr val="bg1"/>
              </a:solidFill>
              <a:prstDash val="solid"/>
              <a:round/>
              <a:headEnd type="none" w="med" len="med"/>
              <a:tailEnd type="none" w="med" len="med"/>
            </a:ln>
            <a:effectLst/>
          </p:spPr>
        </p:cxnSp>
        <p:pic>
          <p:nvPicPr>
            <p:cNvPr id="35" name="Facebook icon">
              <a:hlinkClick r:id="rId5"/>
              <a:extLst>
                <a:ext uri="{FF2B5EF4-FFF2-40B4-BE49-F238E27FC236}">
                  <a16:creationId xmlns:a16="http://schemas.microsoft.com/office/drawing/2014/main" id="{788E205B-86D1-5D42-086E-CF540F7510B3}"/>
                </a:ext>
              </a:extLst>
            </p:cNvPr>
            <p:cNvPicPr>
              <a:picLocks noChangeAspect="1"/>
            </p:cNvPicPr>
            <p:nvPr/>
          </p:nvPicPr>
          <p:blipFill>
            <a:blip r:embed="rId6" cstate="screen">
              <a:biLevel thresh="25000"/>
              <a:extLst>
                <a:ext uri="{28A0092B-C50C-407E-A947-70E740481C1C}">
                  <a14:useLocalDpi xmlns:a14="http://schemas.microsoft.com/office/drawing/2010/main"/>
                </a:ext>
              </a:extLst>
            </a:blip>
            <a:stretch>
              <a:fillRect/>
            </a:stretch>
          </p:blipFill>
          <p:spPr>
            <a:xfrm>
              <a:off x="1511415" y="6277559"/>
              <a:ext cx="75579" cy="163755"/>
            </a:xfrm>
            <a:prstGeom prst="rect">
              <a:avLst/>
            </a:prstGeom>
          </p:spPr>
        </p:pic>
        <p:pic>
          <p:nvPicPr>
            <p:cNvPr id="36" name="X icon">
              <a:hlinkClick r:id="rId7"/>
              <a:extLst>
                <a:ext uri="{FF2B5EF4-FFF2-40B4-BE49-F238E27FC236}">
                  <a16:creationId xmlns:a16="http://schemas.microsoft.com/office/drawing/2014/main" id="{6ADAEAA1-0A2D-FA7B-2834-B26E58B43FAA}"/>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1028885" y="6303455"/>
              <a:ext cx="128164" cy="131013"/>
            </a:xfrm>
            <a:prstGeom prst="rect">
              <a:avLst/>
            </a:prstGeom>
          </p:spPr>
        </p:pic>
        <p:pic>
          <p:nvPicPr>
            <p:cNvPr id="37" name="LinkedIn icon">
              <a:hlinkClick r:id="rId9"/>
              <a:extLst>
                <a:ext uri="{FF2B5EF4-FFF2-40B4-BE49-F238E27FC236}">
                  <a16:creationId xmlns:a16="http://schemas.microsoft.com/office/drawing/2014/main" id="{25B5DAB4-F93E-34E1-98FD-5BD0FC49EFE1}"/>
                </a:ext>
              </a:extLst>
            </p:cNvPr>
            <p:cNvPicPr>
              <a:picLocks noChangeAspect="1"/>
            </p:cNvPicPr>
            <p:nvPr/>
          </p:nvPicPr>
          <p:blipFill>
            <a:blip r:embed="rId10" cstate="screen">
              <a:biLevel thresh="25000"/>
              <a:extLst>
                <a:ext uri="{28A0092B-C50C-407E-A947-70E740481C1C}">
                  <a14:useLocalDpi xmlns:a14="http://schemas.microsoft.com/office/drawing/2010/main"/>
                </a:ext>
              </a:extLst>
            </a:blip>
            <a:stretch>
              <a:fillRect/>
            </a:stretch>
          </p:blipFill>
          <p:spPr>
            <a:xfrm>
              <a:off x="524290" y="6284322"/>
              <a:ext cx="150229" cy="150229"/>
            </a:xfrm>
            <a:prstGeom prst="rect">
              <a:avLst/>
            </a:prstGeom>
          </p:spPr>
        </p:pic>
      </p:grpSp>
      <p:sp>
        <p:nvSpPr>
          <p:cNvPr id="38" name="speaker text">
            <a:extLst>
              <a:ext uri="{FF2B5EF4-FFF2-40B4-BE49-F238E27FC236}">
                <a16:creationId xmlns:a16="http://schemas.microsoft.com/office/drawing/2014/main" id="{A87EEFC4-E3B1-F0F2-15FA-8F1A23F22E2C}"/>
              </a:ext>
            </a:extLst>
          </p:cNvPr>
          <p:cNvSpPr>
            <a:spLocks noGrp="1" noChangeArrowheads="1"/>
          </p:cNvSpPr>
          <p:nvPr>
            <p:ph type="subTitle" sz="quarter" idx="1" hasCustomPrompt="1"/>
          </p:nvPr>
        </p:nvSpPr>
        <p:spPr>
          <a:xfrm>
            <a:off x="645452" y="4400588"/>
            <a:ext cx="6217920" cy="1533186"/>
          </a:xfrm>
        </p:spPr>
        <p:txBody>
          <a:bodyPr numCol="1">
            <a:normAutofit/>
          </a:bodyPr>
          <a:lstStyle>
            <a:lvl1pPr marL="0" marR="0" indent="0" algn="l" defTabSz="914400" rtl="0" eaLnBrk="1" fontAlgn="base" latinLnBrk="0" hangingPunct="1">
              <a:lnSpc>
                <a:spcPct val="100000"/>
              </a:lnSpc>
              <a:spcBef>
                <a:spcPct val="0"/>
              </a:spcBef>
              <a:spcAft>
                <a:spcPts val="0"/>
              </a:spcAft>
              <a:buClr>
                <a:schemeClr val="tx1">
                  <a:lumMod val="65000"/>
                  <a:lumOff val="35000"/>
                </a:schemeClr>
              </a:buClr>
              <a:buSzPct val="80000"/>
              <a:buFontTx/>
              <a:buNone/>
              <a:tabLst/>
              <a:defRPr sz="2000">
                <a:solidFill>
                  <a:schemeClr val="bg1"/>
                </a:solidFill>
                <a:latin typeface="+mn-lt"/>
                <a:cs typeface="Calibri Light" panose="020F0302020204030204" pitchFamily="34" charset="0"/>
              </a:defRPr>
            </a:lvl1pPr>
          </a:lstStyle>
          <a:p>
            <a:r>
              <a:rPr lang="en-US" dirty="0"/>
              <a:t>Speaker’s Name</a:t>
            </a:r>
            <a:br>
              <a:rPr lang="en-US" dirty="0"/>
            </a:br>
            <a:r>
              <a:rPr lang="en-US" dirty="0"/>
              <a:t>Speaker’s Job Title</a:t>
            </a:r>
            <a:br>
              <a:rPr lang="en-US" dirty="0"/>
            </a:br>
            <a:br>
              <a:rPr lang="en-US" dirty="0"/>
            </a:br>
            <a:r>
              <a:rPr lang="en-US" dirty="0"/>
              <a:t>Event Name</a:t>
            </a:r>
            <a:br>
              <a:rPr lang="en-US" dirty="0"/>
            </a:br>
            <a:r>
              <a:rPr lang="en-US" dirty="0"/>
              <a:t>Date</a:t>
            </a:r>
          </a:p>
        </p:txBody>
      </p:sp>
      <p:sp>
        <p:nvSpPr>
          <p:cNvPr id="39" name="subtitle">
            <a:extLst>
              <a:ext uri="{FF2B5EF4-FFF2-40B4-BE49-F238E27FC236}">
                <a16:creationId xmlns:a16="http://schemas.microsoft.com/office/drawing/2014/main" id="{C76A19F8-BAE9-BA8F-B563-151CD8FA8F07}"/>
              </a:ext>
            </a:extLst>
          </p:cNvPr>
          <p:cNvSpPr>
            <a:spLocks noGrp="1"/>
          </p:cNvSpPr>
          <p:nvPr>
            <p:ph type="body" sz="quarter" idx="10" hasCustomPrompt="1"/>
          </p:nvPr>
        </p:nvSpPr>
        <p:spPr>
          <a:xfrm>
            <a:off x="645452" y="3030102"/>
            <a:ext cx="6957847" cy="402377"/>
          </a:xfrm>
        </p:spPr>
        <p:txBody>
          <a:bodyPr>
            <a:normAutofit/>
          </a:bodyPr>
          <a:lstStyle>
            <a:lvl1pPr marL="0" indent="0">
              <a:buNone/>
              <a:defRPr sz="2400" b="0" i="0" baseline="0">
                <a:solidFill>
                  <a:schemeClr val="bg1"/>
                </a:solidFill>
                <a:latin typeface="+mj-lt"/>
              </a:defRPr>
            </a:lvl1pPr>
          </a:lstStyle>
          <a:p>
            <a:pPr lvl="0"/>
            <a:r>
              <a:rPr lang="en-US" dirty="0"/>
              <a:t>Click to edit subtitle</a:t>
            </a:r>
          </a:p>
        </p:txBody>
      </p:sp>
      <p:sp>
        <p:nvSpPr>
          <p:cNvPr id="40" name="title text">
            <a:extLst>
              <a:ext uri="{FF2B5EF4-FFF2-40B4-BE49-F238E27FC236}">
                <a16:creationId xmlns:a16="http://schemas.microsoft.com/office/drawing/2014/main" id="{E6942DE2-765D-442E-D8F4-BC8FF3D105A1}"/>
              </a:ext>
            </a:extLst>
          </p:cNvPr>
          <p:cNvSpPr>
            <a:spLocks noGrp="1" noChangeArrowheads="1"/>
          </p:cNvSpPr>
          <p:nvPr>
            <p:ph type="ctrTitle" sz="quarter" hasCustomPrompt="1"/>
          </p:nvPr>
        </p:nvSpPr>
        <p:spPr>
          <a:xfrm>
            <a:off x="645452" y="1084881"/>
            <a:ext cx="6957847" cy="1891159"/>
          </a:xfrm>
        </p:spPr>
        <p:txBody>
          <a:bodyPr anchor="b">
            <a:normAutofit/>
          </a:bodyPr>
          <a:lstStyle>
            <a:lvl1pPr algn="l">
              <a:spcAft>
                <a:spcPts val="600"/>
              </a:spcAft>
              <a:defRPr sz="3600">
                <a:solidFill>
                  <a:schemeClr val="bg1"/>
                </a:solidFill>
                <a:effectLst>
                  <a:outerShdw blurRad="38100" dist="38100" dir="2700000" algn="tl">
                    <a:srgbClr val="000000">
                      <a:alpha val="43137"/>
                    </a:srgbClr>
                  </a:outerShdw>
                </a:effectLst>
                <a:latin typeface="+mj-lt"/>
              </a:defRPr>
            </a:lvl1pPr>
          </a:lstStyle>
          <a:p>
            <a:r>
              <a:rPr lang="en-US" dirty="0"/>
              <a:t>Click to edit master title</a:t>
            </a:r>
          </a:p>
        </p:txBody>
      </p:sp>
      <p:pic>
        <p:nvPicPr>
          <p:cNvPr id="41" name="Graphic 40">
            <a:extLst>
              <a:ext uri="{FF2B5EF4-FFF2-40B4-BE49-F238E27FC236}">
                <a16:creationId xmlns:a16="http://schemas.microsoft.com/office/drawing/2014/main" id="{0B6B56EA-BABB-5FC4-6FEC-9D66AC73C867}"/>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479686" y="405535"/>
            <a:ext cx="1670022" cy="324032"/>
          </a:xfrm>
          <a:prstGeom prst="rect">
            <a:avLst/>
          </a:prstGeom>
        </p:spPr>
      </p:pic>
      <p:pic>
        <p:nvPicPr>
          <p:cNvPr id="14" name="Picture 13">
            <a:extLst>
              <a:ext uri="{FF2B5EF4-FFF2-40B4-BE49-F238E27FC236}">
                <a16:creationId xmlns:a16="http://schemas.microsoft.com/office/drawing/2014/main" id="{EEA4E1A8-A76F-65C2-56EA-A8E6B334F242}"/>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p:blipFill>
        <p:spPr>
          <a:xfrm>
            <a:off x="8276838" y="500645"/>
            <a:ext cx="3644900" cy="3644900"/>
          </a:xfrm>
          <a:prstGeom prst="rect">
            <a:avLst/>
          </a:prstGeom>
        </p:spPr>
      </p:pic>
    </p:spTree>
    <p:extLst>
      <p:ext uri="{BB962C8B-B14F-4D97-AF65-F5344CB8AC3E}">
        <p14:creationId xmlns:p14="http://schemas.microsoft.com/office/powerpoint/2010/main" val="29585184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E&amp;SES Title Slide">
    <p:spTree>
      <p:nvGrpSpPr>
        <p:cNvPr id="1" name=""/>
        <p:cNvGrpSpPr/>
        <p:nvPr/>
      </p:nvGrpSpPr>
      <p:grpSpPr>
        <a:xfrm>
          <a:off x="0" y="0"/>
          <a:ext cx="0" cy="0"/>
          <a:chOff x="0" y="0"/>
          <a:chExt cx="0" cy="0"/>
        </a:xfrm>
      </p:grpSpPr>
      <p:pic>
        <p:nvPicPr>
          <p:cNvPr id="30" name="background image">
            <a:extLst>
              <a:ext uri="{FF2B5EF4-FFF2-40B4-BE49-F238E27FC236}">
                <a16:creationId xmlns:a16="http://schemas.microsoft.com/office/drawing/2014/main" id="{899DCDB5-1E6B-5B83-12DE-B680C90D8B9F}"/>
              </a:ext>
            </a:extLst>
          </p:cNvPr>
          <p:cNvPicPr>
            <a:picLocks noChangeAspect="1"/>
          </p:cNvPicPr>
          <p:nvPr userDrawn="1"/>
        </p:nvPicPr>
        <p:blipFill>
          <a:blip r:embed="rId2"/>
          <a:srcRect/>
          <a:stretch/>
        </p:blipFill>
        <p:spPr>
          <a:xfrm>
            <a:off x="0" y="0"/>
            <a:ext cx="12192000" cy="6858000"/>
          </a:xfrm>
          <a:prstGeom prst="rect">
            <a:avLst/>
          </a:prstGeom>
        </p:spPr>
      </p:pic>
      <p:pic>
        <p:nvPicPr>
          <p:cNvPr id="15" name="Picture 14">
            <a:extLst>
              <a:ext uri="{FF2B5EF4-FFF2-40B4-BE49-F238E27FC236}">
                <a16:creationId xmlns:a16="http://schemas.microsoft.com/office/drawing/2014/main" id="{92852ED3-81AE-965C-CC42-1B2877ADBCD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grpSp>
        <p:nvGrpSpPr>
          <p:cNvPr id="16" name="icons &amp; copyright">
            <a:extLst>
              <a:ext uri="{FF2B5EF4-FFF2-40B4-BE49-F238E27FC236}">
                <a16:creationId xmlns:a16="http://schemas.microsoft.com/office/drawing/2014/main" id="{D6323CE5-3A3A-707E-E736-7A89B04168D4}"/>
              </a:ext>
            </a:extLst>
          </p:cNvPr>
          <p:cNvGrpSpPr/>
          <p:nvPr userDrawn="1"/>
        </p:nvGrpSpPr>
        <p:grpSpPr>
          <a:xfrm>
            <a:off x="338624" y="6181725"/>
            <a:ext cx="4435668" cy="542465"/>
            <a:chOff x="338624" y="6181725"/>
            <a:chExt cx="4435668" cy="542465"/>
          </a:xfrm>
        </p:grpSpPr>
        <p:sp>
          <p:nvSpPr>
            <p:cNvPr id="17" name="copyright">
              <a:extLst>
                <a:ext uri="{FF2B5EF4-FFF2-40B4-BE49-F238E27FC236}">
                  <a16:creationId xmlns:a16="http://schemas.microsoft.com/office/drawing/2014/main" id="{E1BE62DB-F81C-98A1-D15E-622BBE798D70}"/>
                </a:ext>
              </a:extLst>
            </p:cNvPr>
            <p:cNvSpPr txBox="1">
              <a:spLocks noChangeArrowheads="1"/>
            </p:cNvSpPr>
            <p:nvPr/>
          </p:nvSpPr>
          <p:spPr bwMode="auto">
            <a:xfrm>
              <a:off x="1912610" y="6505633"/>
              <a:ext cx="2861682" cy="215444"/>
            </a:xfrm>
            <a:prstGeom prst="rect">
              <a:avLst/>
            </a:prstGeom>
            <a:noFill/>
            <a:ln w="9525">
              <a:noFill/>
              <a:miter lim="800000"/>
              <a:headEnd/>
              <a:tailEnd/>
            </a:ln>
            <a:effectLst/>
          </p:spPr>
          <p:txBody>
            <a:bodyPr wrap="none">
              <a:spAutoFit/>
            </a:bodyPr>
            <a:lstStyle/>
            <a:p>
              <a:pPr algn="ctr">
                <a:spcBef>
                  <a:spcPts val="0"/>
                </a:spcBef>
              </a:pPr>
              <a:r>
                <a:rPr lang="en-US" sz="800" dirty="0">
                  <a:solidFill>
                    <a:schemeClr val="bg1"/>
                  </a:solidFill>
                  <a:latin typeface="Calibri Light" panose="020F0302020204030204" pitchFamily="34" charset="0"/>
                  <a:cs typeface="Calibri Light" panose="020F0302020204030204" pitchFamily="34" charset="0"/>
                </a:rPr>
                <a:t>© 2026 Electric Power Research Institute, Inc. All rights reserved.</a:t>
              </a:r>
            </a:p>
          </p:txBody>
        </p:sp>
        <p:sp>
          <p:nvSpPr>
            <p:cNvPr id="18" name="epri.com">
              <a:hlinkClick r:id="rId4"/>
              <a:extLst>
                <a:ext uri="{FF2B5EF4-FFF2-40B4-BE49-F238E27FC236}">
                  <a16:creationId xmlns:a16="http://schemas.microsoft.com/office/drawing/2014/main" id="{1D5B6699-1556-A96B-5D74-378B9871A95A}"/>
                </a:ext>
              </a:extLst>
            </p:cNvPr>
            <p:cNvSpPr txBox="1"/>
            <p:nvPr/>
          </p:nvSpPr>
          <p:spPr>
            <a:xfrm>
              <a:off x="338624" y="6462580"/>
              <a:ext cx="1510665" cy="261610"/>
            </a:xfrm>
            <a:prstGeom prst="rect">
              <a:avLst/>
            </a:prstGeom>
            <a:noFill/>
          </p:spPr>
          <p:txBody>
            <a:bodyPr wrap="square" rtlCol="0">
              <a:spAutoFit/>
            </a:bodyPr>
            <a:lstStyle/>
            <a:p>
              <a:pPr algn="l"/>
              <a:r>
                <a:rPr lang="en-US" sz="1100" b="1" spc="200" baseline="0" dirty="0">
                  <a:solidFill>
                    <a:schemeClr val="bg1"/>
                  </a:solidFill>
                  <a:latin typeface="Century Gothic" panose="020B0502020202020204" pitchFamily="34" charset="0"/>
                </a:rPr>
                <a:t>www.epri.com</a:t>
              </a:r>
            </a:p>
          </p:txBody>
        </p:sp>
        <p:cxnSp>
          <p:nvCxnSpPr>
            <p:cNvPr id="19" name="Straight Connector 18">
              <a:extLst>
                <a:ext uri="{FF2B5EF4-FFF2-40B4-BE49-F238E27FC236}">
                  <a16:creationId xmlns:a16="http://schemas.microsoft.com/office/drawing/2014/main" id="{394EB9B5-E6A1-5DE5-02B7-BF55E30143B7}"/>
                </a:ext>
              </a:extLst>
            </p:cNvPr>
            <p:cNvCxnSpPr/>
            <p:nvPr/>
          </p:nvCxnSpPr>
          <p:spPr bwMode="auto">
            <a:xfrm>
              <a:off x="1849289" y="6181725"/>
              <a:ext cx="0" cy="523415"/>
            </a:xfrm>
            <a:prstGeom prst="line">
              <a:avLst/>
            </a:prstGeom>
            <a:solidFill>
              <a:schemeClr val="accent1"/>
            </a:solidFill>
            <a:ln w="12700" cap="flat" cmpd="sng" algn="ctr">
              <a:solidFill>
                <a:schemeClr val="bg1"/>
              </a:solidFill>
              <a:prstDash val="solid"/>
              <a:round/>
              <a:headEnd type="none" w="med" len="med"/>
              <a:tailEnd type="none" w="med" len="med"/>
            </a:ln>
            <a:effectLst/>
          </p:spPr>
        </p:cxnSp>
        <p:pic>
          <p:nvPicPr>
            <p:cNvPr id="20" name="Facebook icon">
              <a:hlinkClick r:id="rId5"/>
              <a:extLst>
                <a:ext uri="{FF2B5EF4-FFF2-40B4-BE49-F238E27FC236}">
                  <a16:creationId xmlns:a16="http://schemas.microsoft.com/office/drawing/2014/main" id="{FD1D0A58-86EE-15E3-EB42-761B64D79678}"/>
                </a:ext>
              </a:extLst>
            </p:cNvPr>
            <p:cNvPicPr>
              <a:picLocks noChangeAspect="1"/>
            </p:cNvPicPr>
            <p:nvPr/>
          </p:nvPicPr>
          <p:blipFill>
            <a:blip r:embed="rId6" cstate="screen">
              <a:biLevel thresh="25000"/>
              <a:extLst>
                <a:ext uri="{28A0092B-C50C-407E-A947-70E740481C1C}">
                  <a14:useLocalDpi xmlns:a14="http://schemas.microsoft.com/office/drawing/2010/main"/>
                </a:ext>
              </a:extLst>
            </a:blip>
            <a:stretch>
              <a:fillRect/>
            </a:stretch>
          </p:blipFill>
          <p:spPr>
            <a:xfrm>
              <a:off x="1511415" y="6277559"/>
              <a:ext cx="75579" cy="163755"/>
            </a:xfrm>
            <a:prstGeom prst="rect">
              <a:avLst/>
            </a:prstGeom>
          </p:spPr>
        </p:pic>
        <p:pic>
          <p:nvPicPr>
            <p:cNvPr id="21" name="X icon">
              <a:hlinkClick r:id="rId7"/>
              <a:extLst>
                <a:ext uri="{FF2B5EF4-FFF2-40B4-BE49-F238E27FC236}">
                  <a16:creationId xmlns:a16="http://schemas.microsoft.com/office/drawing/2014/main" id="{38E7E498-7FE7-0750-D604-28AB2823A6E0}"/>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1028885" y="6303455"/>
              <a:ext cx="128164" cy="131013"/>
            </a:xfrm>
            <a:prstGeom prst="rect">
              <a:avLst/>
            </a:prstGeom>
          </p:spPr>
        </p:pic>
        <p:pic>
          <p:nvPicPr>
            <p:cNvPr id="22" name="LinkedIn icon">
              <a:hlinkClick r:id="rId9"/>
              <a:extLst>
                <a:ext uri="{FF2B5EF4-FFF2-40B4-BE49-F238E27FC236}">
                  <a16:creationId xmlns:a16="http://schemas.microsoft.com/office/drawing/2014/main" id="{535D4DDE-D561-DB2D-4335-F85AE9B4BF24}"/>
                </a:ext>
              </a:extLst>
            </p:cNvPr>
            <p:cNvPicPr>
              <a:picLocks noChangeAspect="1"/>
            </p:cNvPicPr>
            <p:nvPr/>
          </p:nvPicPr>
          <p:blipFill>
            <a:blip r:embed="rId10" cstate="screen">
              <a:biLevel thresh="25000"/>
              <a:extLst>
                <a:ext uri="{28A0092B-C50C-407E-A947-70E740481C1C}">
                  <a14:useLocalDpi xmlns:a14="http://schemas.microsoft.com/office/drawing/2010/main"/>
                </a:ext>
              </a:extLst>
            </a:blip>
            <a:stretch>
              <a:fillRect/>
            </a:stretch>
          </p:blipFill>
          <p:spPr>
            <a:xfrm>
              <a:off x="524290" y="6284322"/>
              <a:ext cx="150229" cy="150229"/>
            </a:xfrm>
            <a:prstGeom prst="rect">
              <a:avLst/>
            </a:prstGeom>
          </p:spPr>
        </p:pic>
      </p:grpSp>
      <p:sp>
        <p:nvSpPr>
          <p:cNvPr id="23" name="speaker text">
            <a:extLst>
              <a:ext uri="{FF2B5EF4-FFF2-40B4-BE49-F238E27FC236}">
                <a16:creationId xmlns:a16="http://schemas.microsoft.com/office/drawing/2014/main" id="{D666ABFE-311F-AE13-5CB0-976FC0CA5F6B}"/>
              </a:ext>
            </a:extLst>
          </p:cNvPr>
          <p:cNvSpPr>
            <a:spLocks noGrp="1" noChangeArrowheads="1"/>
          </p:cNvSpPr>
          <p:nvPr>
            <p:ph type="subTitle" sz="quarter" idx="1" hasCustomPrompt="1"/>
          </p:nvPr>
        </p:nvSpPr>
        <p:spPr>
          <a:xfrm>
            <a:off x="645452" y="4400588"/>
            <a:ext cx="6217920" cy="1533186"/>
          </a:xfrm>
        </p:spPr>
        <p:txBody>
          <a:bodyPr numCol="1">
            <a:normAutofit/>
          </a:bodyPr>
          <a:lstStyle>
            <a:lvl1pPr marL="0" marR="0" indent="0" algn="l" defTabSz="914400" rtl="0" eaLnBrk="1" fontAlgn="base" latinLnBrk="0" hangingPunct="1">
              <a:lnSpc>
                <a:spcPct val="100000"/>
              </a:lnSpc>
              <a:spcBef>
                <a:spcPct val="0"/>
              </a:spcBef>
              <a:spcAft>
                <a:spcPts val="0"/>
              </a:spcAft>
              <a:buClr>
                <a:schemeClr val="tx1">
                  <a:lumMod val="65000"/>
                  <a:lumOff val="35000"/>
                </a:schemeClr>
              </a:buClr>
              <a:buSzPct val="80000"/>
              <a:buFontTx/>
              <a:buNone/>
              <a:tabLst/>
              <a:defRPr sz="2000">
                <a:solidFill>
                  <a:schemeClr val="bg1"/>
                </a:solidFill>
                <a:latin typeface="+mn-lt"/>
                <a:cs typeface="Calibri Light" panose="020F0302020204030204" pitchFamily="34" charset="0"/>
              </a:defRPr>
            </a:lvl1pPr>
          </a:lstStyle>
          <a:p>
            <a:r>
              <a:rPr lang="en-US" dirty="0"/>
              <a:t>Speaker’s Name</a:t>
            </a:r>
            <a:br>
              <a:rPr lang="en-US" dirty="0"/>
            </a:br>
            <a:r>
              <a:rPr lang="en-US" dirty="0"/>
              <a:t>Speaker’s Job Title</a:t>
            </a:r>
            <a:br>
              <a:rPr lang="en-US" dirty="0"/>
            </a:br>
            <a:br>
              <a:rPr lang="en-US" dirty="0"/>
            </a:br>
            <a:r>
              <a:rPr lang="en-US" dirty="0"/>
              <a:t>Event Name</a:t>
            </a:r>
            <a:br>
              <a:rPr lang="en-US" dirty="0"/>
            </a:br>
            <a:r>
              <a:rPr lang="en-US" dirty="0"/>
              <a:t>Date</a:t>
            </a:r>
          </a:p>
        </p:txBody>
      </p:sp>
      <p:sp>
        <p:nvSpPr>
          <p:cNvPr id="24" name="subtitle">
            <a:extLst>
              <a:ext uri="{FF2B5EF4-FFF2-40B4-BE49-F238E27FC236}">
                <a16:creationId xmlns:a16="http://schemas.microsoft.com/office/drawing/2014/main" id="{017D0E3D-A738-1F5E-9010-F0EA27616F1C}"/>
              </a:ext>
            </a:extLst>
          </p:cNvPr>
          <p:cNvSpPr>
            <a:spLocks noGrp="1"/>
          </p:cNvSpPr>
          <p:nvPr>
            <p:ph type="body" sz="quarter" idx="10" hasCustomPrompt="1"/>
          </p:nvPr>
        </p:nvSpPr>
        <p:spPr>
          <a:xfrm>
            <a:off x="645452" y="3030102"/>
            <a:ext cx="6957847" cy="402377"/>
          </a:xfrm>
        </p:spPr>
        <p:txBody>
          <a:bodyPr>
            <a:normAutofit/>
          </a:bodyPr>
          <a:lstStyle>
            <a:lvl1pPr marL="0" indent="0">
              <a:buNone/>
              <a:defRPr sz="2400" b="0" i="0" baseline="0">
                <a:solidFill>
                  <a:schemeClr val="bg1"/>
                </a:solidFill>
                <a:latin typeface="+mj-lt"/>
              </a:defRPr>
            </a:lvl1pPr>
          </a:lstStyle>
          <a:p>
            <a:pPr lvl="0"/>
            <a:r>
              <a:rPr lang="en-US" dirty="0"/>
              <a:t>Click to edit subtitle</a:t>
            </a:r>
          </a:p>
        </p:txBody>
      </p:sp>
      <p:sp>
        <p:nvSpPr>
          <p:cNvPr id="25" name="title text">
            <a:extLst>
              <a:ext uri="{FF2B5EF4-FFF2-40B4-BE49-F238E27FC236}">
                <a16:creationId xmlns:a16="http://schemas.microsoft.com/office/drawing/2014/main" id="{0DABBD4A-3F87-4B09-9CD1-38E24B15A8BB}"/>
              </a:ext>
            </a:extLst>
          </p:cNvPr>
          <p:cNvSpPr>
            <a:spLocks noGrp="1" noChangeArrowheads="1"/>
          </p:cNvSpPr>
          <p:nvPr>
            <p:ph type="ctrTitle" sz="quarter" hasCustomPrompt="1"/>
          </p:nvPr>
        </p:nvSpPr>
        <p:spPr>
          <a:xfrm>
            <a:off x="645452" y="1084881"/>
            <a:ext cx="6957847" cy="1891159"/>
          </a:xfrm>
        </p:spPr>
        <p:txBody>
          <a:bodyPr anchor="b">
            <a:normAutofit/>
          </a:bodyPr>
          <a:lstStyle>
            <a:lvl1pPr algn="l">
              <a:spcAft>
                <a:spcPts val="600"/>
              </a:spcAft>
              <a:defRPr sz="3600">
                <a:solidFill>
                  <a:schemeClr val="bg1"/>
                </a:solidFill>
                <a:effectLst>
                  <a:outerShdw blurRad="38100" dist="38100" dir="2700000" algn="tl">
                    <a:srgbClr val="000000">
                      <a:alpha val="43137"/>
                    </a:srgbClr>
                  </a:outerShdw>
                </a:effectLst>
                <a:latin typeface="+mj-lt"/>
              </a:defRPr>
            </a:lvl1pPr>
          </a:lstStyle>
          <a:p>
            <a:r>
              <a:rPr lang="en-US" dirty="0"/>
              <a:t>Click to edit master title</a:t>
            </a:r>
          </a:p>
        </p:txBody>
      </p:sp>
      <p:pic>
        <p:nvPicPr>
          <p:cNvPr id="26" name="Graphic 25">
            <a:extLst>
              <a:ext uri="{FF2B5EF4-FFF2-40B4-BE49-F238E27FC236}">
                <a16:creationId xmlns:a16="http://schemas.microsoft.com/office/drawing/2014/main" id="{73187E4A-F2C7-E069-4E8E-2447B4F46728}"/>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479686" y="405535"/>
            <a:ext cx="1670022" cy="324032"/>
          </a:xfrm>
          <a:prstGeom prst="rect">
            <a:avLst/>
          </a:prstGeom>
        </p:spPr>
      </p:pic>
      <p:pic>
        <p:nvPicPr>
          <p:cNvPr id="28" name="Picture 27">
            <a:extLst>
              <a:ext uri="{FF2B5EF4-FFF2-40B4-BE49-F238E27FC236}">
                <a16:creationId xmlns:a16="http://schemas.microsoft.com/office/drawing/2014/main" id="{755E1A2E-64A4-6457-1AC5-B8B9418453EC}"/>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p:blipFill>
        <p:spPr>
          <a:xfrm>
            <a:off x="8276838" y="500645"/>
            <a:ext cx="3644900" cy="3644900"/>
          </a:xfrm>
          <a:prstGeom prst="rect">
            <a:avLst/>
          </a:prstGeom>
        </p:spPr>
      </p:pic>
    </p:spTree>
    <p:extLst>
      <p:ext uri="{BB962C8B-B14F-4D97-AF65-F5344CB8AC3E}">
        <p14:creationId xmlns:p14="http://schemas.microsoft.com/office/powerpoint/2010/main" val="38502437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 Title Slide">
    <p:spTree>
      <p:nvGrpSpPr>
        <p:cNvPr id="1" name=""/>
        <p:cNvGrpSpPr/>
        <p:nvPr/>
      </p:nvGrpSpPr>
      <p:grpSpPr>
        <a:xfrm>
          <a:off x="0" y="0"/>
          <a:ext cx="0" cy="0"/>
          <a:chOff x="0" y="0"/>
          <a:chExt cx="0" cy="0"/>
        </a:xfrm>
      </p:grpSpPr>
      <p:pic>
        <p:nvPicPr>
          <p:cNvPr id="28" name="background image">
            <a:extLst>
              <a:ext uri="{FF2B5EF4-FFF2-40B4-BE49-F238E27FC236}">
                <a16:creationId xmlns:a16="http://schemas.microsoft.com/office/drawing/2014/main" id="{5AA49A4A-9AA4-2918-BD59-DC5C93BD1E8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0"/>
            <a:ext cx="12192000" cy="6858000"/>
          </a:xfrm>
          <a:prstGeom prst="rect">
            <a:avLst/>
          </a:prstGeom>
        </p:spPr>
      </p:pic>
      <p:pic>
        <p:nvPicPr>
          <p:cNvPr id="14" name="Picture 13">
            <a:extLst>
              <a:ext uri="{FF2B5EF4-FFF2-40B4-BE49-F238E27FC236}">
                <a16:creationId xmlns:a16="http://schemas.microsoft.com/office/drawing/2014/main" id="{9E180E81-620C-6BC1-ED8A-D9AFE09AA06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 y="0"/>
            <a:ext cx="12192000" cy="6858000"/>
          </a:xfrm>
          <a:prstGeom prst="rect">
            <a:avLst/>
          </a:prstGeom>
        </p:spPr>
      </p:pic>
      <p:grpSp>
        <p:nvGrpSpPr>
          <p:cNvPr id="15" name="icons &amp; copyright">
            <a:extLst>
              <a:ext uri="{FF2B5EF4-FFF2-40B4-BE49-F238E27FC236}">
                <a16:creationId xmlns:a16="http://schemas.microsoft.com/office/drawing/2014/main" id="{78C03AC4-EBDC-9EBF-E07F-242B0B9CEEFE}"/>
              </a:ext>
            </a:extLst>
          </p:cNvPr>
          <p:cNvGrpSpPr/>
          <p:nvPr userDrawn="1"/>
        </p:nvGrpSpPr>
        <p:grpSpPr>
          <a:xfrm>
            <a:off x="338624" y="6181725"/>
            <a:ext cx="4435668" cy="542465"/>
            <a:chOff x="338624" y="6181725"/>
            <a:chExt cx="4435668" cy="542465"/>
          </a:xfrm>
        </p:grpSpPr>
        <p:sp>
          <p:nvSpPr>
            <p:cNvPr id="16" name="copyright">
              <a:extLst>
                <a:ext uri="{FF2B5EF4-FFF2-40B4-BE49-F238E27FC236}">
                  <a16:creationId xmlns:a16="http://schemas.microsoft.com/office/drawing/2014/main" id="{BA874871-7F59-C1C9-8616-F208AE887481}"/>
                </a:ext>
              </a:extLst>
            </p:cNvPr>
            <p:cNvSpPr txBox="1">
              <a:spLocks noChangeArrowheads="1"/>
            </p:cNvSpPr>
            <p:nvPr/>
          </p:nvSpPr>
          <p:spPr bwMode="auto">
            <a:xfrm>
              <a:off x="1912610" y="6505633"/>
              <a:ext cx="2861682" cy="215444"/>
            </a:xfrm>
            <a:prstGeom prst="rect">
              <a:avLst/>
            </a:prstGeom>
            <a:noFill/>
            <a:ln w="9525">
              <a:noFill/>
              <a:miter lim="800000"/>
              <a:headEnd/>
              <a:tailEnd/>
            </a:ln>
            <a:effectLst/>
          </p:spPr>
          <p:txBody>
            <a:bodyPr wrap="none">
              <a:spAutoFit/>
            </a:bodyPr>
            <a:lstStyle/>
            <a:p>
              <a:pPr algn="ctr">
                <a:spcBef>
                  <a:spcPts val="0"/>
                </a:spcBef>
              </a:pPr>
              <a:r>
                <a:rPr lang="en-US" sz="800" dirty="0">
                  <a:solidFill>
                    <a:schemeClr val="bg1"/>
                  </a:solidFill>
                  <a:latin typeface="Calibri Light" panose="020F0302020204030204" pitchFamily="34" charset="0"/>
                  <a:cs typeface="Calibri Light" panose="020F0302020204030204" pitchFamily="34" charset="0"/>
                </a:rPr>
                <a:t>© 2026 Electric Power Research Institute, Inc. All rights reserved.</a:t>
              </a:r>
            </a:p>
          </p:txBody>
        </p:sp>
        <p:sp>
          <p:nvSpPr>
            <p:cNvPr id="17" name="epri.com">
              <a:hlinkClick r:id="rId4"/>
              <a:extLst>
                <a:ext uri="{FF2B5EF4-FFF2-40B4-BE49-F238E27FC236}">
                  <a16:creationId xmlns:a16="http://schemas.microsoft.com/office/drawing/2014/main" id="{7FBE783E-79BC-833F-3DE5-35A3FD34CE28}"/>
                </a:ext>
              </a:extLst>
            </p:cNvPr>
            <p:cNvSpPr txBox="1"/>
            <p:nvPr/>
          </p:nvSpPr>
          <p:spPr>
            <a:xfrm>
              <a:off x="338624" y="6462580"/>
              <a:ext cx="1510665" cy="261610"/>
            </a:xfrm>
            <a:prstGeom prst="rect">
              <a:avLst/>
            </a:prstGeom>
            <a:noFill/>
          </p:spPr>
          <p:txBody>
            <a:bodyPr wrap="square" rtlCol="0">
              <a:spAutoFit/>
            </a:bodyPr>
            <a:lstStyle/>
            <a:p>
              <a:pPr algn="l"/>
              <a:r>
                <a:rPr lang="en-US" sz="1100" b="1" spc="200" baseline="0" dirty="0">
                  <a:solidFill>
                    <a:schemeClr val="bg1"/>
                  </a:solidFill>
                  <a:latin typeface="Century Gothic" panose="020B0502020202020204" pitchFamily="34" charset="0"/>
                </a:rPr>
                <a:t>www.epri.com</a:t>
              </a:r>
            </a:p>
          </p:txBody>
        </p:sp>
        <p:cxnSp>
          <p:nvCxnSpPr>
            <p:cNvPr id="18" name="Straight Connector 17">
              <a:extLst>
                <a:ext uri="{FF2B5EF4-FFF2-40B4-BE49-F238E27FC236}">
                  <a16:creationId xmlns:a16="http://schemas.microsoft.com/office/drawing/2014/main" id="{E50F1BBB-E51D-4D18-B318-111CABA7A827}"/>
                </a:ext>
              </a:extLst>
            </p:cNvPr>
            <p:cNvCxnSpPr/>
            <p:nvPr/>
          </p:nvCxnSpPr>
          <p:spPr bwMode="auto">
            <a:xfrm>
              <a:off x="1849289" y="6181725"/>
              <a:ext cx="0" cy="523415"/>
            </a:xfrm>
            <a:prstGeom prst="line">
              <a:avLst/>
            </a:prstGeom>
            <a:solidFill>
              <a:schemeClr val="accent1"/>
            </a:solidFill>
            <a:ln w="12700" cap="flat" cmpd="sng" algn="ctr">
              <a:solidFill>
                <a:schemeClr val="bg1"/>
              </a:solidFill>
              <a:prstDash val="solid"/>
              <a:round/>
              <a:headEnd type="none" w="med" len="med"/>
              <a:tailEnd type="none" w="med" len="med"/>
            </a:ln>
            <a:effectLst/>
          </p:spPr>
        </p:cxnSp>
        <p:pic>
          <p:nvPicPr>
            <p:cNvPr id="19" name="Facebook icon">
              <a:hlinkClick r:id="rId5"/>
              <a:extLst>
                <a:ext uri="{FF2B5EF4-FFF2-40B4-BE49-F238E27FC236}">
                  <a16:creationId xmlns:a16="http://schemas.microsoft.com/office/drawing/2014/main" id="{9A6B08C5-86AC-4CC3-4DF1-0AEA51389EEA}"/>
                </a:ext>
              </a:extLst>
            </p:cNvPr>
            <p:cNvPicPr>
              <a:picLocks noChangeAspect="1"/>
            </p:cNvPicPr>
            <p:nvPr/>
          </p:nvPicPr>
          <p:blipFill>
            <a:blip r:embed="rId6" cstate="screen">
              <a:biLevel thresh="25000"/>
              <a:extLst>
                <a:ext uri="{28A0092B-C50C-407E-A947-70E740481C1C}">
                  <a14:useLocalDpi xmlns:a14="http://schemas.microsoft.com/office/drawing/2010/main"/>
                </a:ext>
              </a:extLst>
            </a:blip>
            <a:stretch>
              <a:fillRect/>
            </a:stretch>
          </p:blipFill>
          <p:spPr>
            <a:xfrm>
              <a:off x="1511415" y="6277559"/>
              <a:ext cx="75579" cy="163755"/>
            </a:xfrm>
            <a:prstGeom prst="rect">
              <a:avLst/>
            </a:prstGeom>
          </p:spPr>
        </p:pic>
        <p:pic>
          <p:nvPicPr>
            <p:cNvPr id="20" name="X icon">
              <a:hlinkClick r:id="rId7"/>
              <a:extLst>
                <a:ext uri="{FF2B5EF4-FFF2-40B4-BE49-F238E27FC236}">
                  <a16:creationId xmlns:a16="http://schemas.microsoft.com/office/drawing/2014/main" id="{5F186DE6-4283-E9CE-6A88-C15938123C96}"/>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1028885" y="6303455"/>
              <a:ext cx="128164" cy="131013"/>
            </a:xfrm>
            <a:prstGeom prst="rect">
              <a:avLst/>
            </a:prstGeom>
          </p:spPr>
        </p:pic>
        <p:pic>
          <p:nvPicPr>
            <p:cNvPr id="21" name="LinkedIn icon">
              <a:hlinkClick r:id="rId9"/>
              <a:extLst>
                <a:ext uri="{FF2B5EF4-FFF2-40B4-BE49-F238E27FC236}">
                  <a16:creationId xmlns:a16="http://schemas.microsoft.com/office/drawing/2014/main" id="{EE20731D-E3A0-BB12-8173-F214F00D1BC9}"/>
                </a:ext>
              </a:extLst>
            </p:cNvPr>
            <p:cNvPicPr>
              <a:picLocks noChangeAspect="1"/>
            </p:cNvPicPr>
            <p:nvPr/>
          </p:nvPicPr>
          <p:blipFill>
            <a:blip r:embed="rId10" cstate="screen">
              <a:biLevel thresh="25000"/>
              <a:extLst>
                <a:ext uri="{28A0092B-C50C-407E-A947-70E740481C1C}">
                  <a14:useLocalDpi xmlns:a14="http://schemas.microsoft.com/office/drawing/2010/main"/>
                </a:ext>
              </a:extLst>
            </a:blip>
            <a:stretch>
              <a:fillRect/>
            </a:stretch>
          </p:blipFill>
          <p:spPr>
            <a:xfrm>
              <a:off x="524290" y="6284322"/>
              <a:ext cx="150229" cy="150229"/>
            </a:xfrm>
            <a:prstGeom prst="rect">
              <a:avLst/>
            </a:prstGeom>
          </p:spPr>
        </p:pic>
      </p:grpSp>
      <p:sp>
        <p:nvSpPr>
          <p:cNvPr id="22" name="speaker text">
            <a:extLst>
              <a:ext uri="{FF2B5EF4-FFF2-40B4-BE49-F238E27FC236}">
                <a16:creationId xmlns:a16="http://schemas.microsoft.com/office/drawing/2014/main" id="{B8D3D2B3-AE24-5B3F-80B6-F94ABCA40B9F}"/>
              </a:ext>
            </a:extLst>
          </p:cNvPr>
          <p:cNvSpPr>
            <a:spLocks noGrp="1" noChangeArrowheads="1"/>
          </p:cNvSpPr>
          <p:nvPr>
            <p:ph type="subTitle" sz="quarter" idx="1" hasCustomPrompt="1"/>
          </p:nvPr>
        </p:nvSpPr>
        <p:spPr>
          <a:xfrm>
            <a:off x="645452" y="4400588"/>
            <a:ext cx="6217920" cy="1533186"/>
          </a:xfrm>
        </p:spPr>
        <p:txBody>
          <a:bodyPr numCol="1">
            <a:normAutofit/>
          </a:bodyPr>
          <a:lstStyle>
            <a:lvl1pPr marL="0" marR="0" indent="0" algn="l" defTabSz="914400" rtl="0" eaLnBrk="1" fontAlgn="base" latinLnBrk="0" hangingPunct="1">
              <a:lnSpc>
                <a:spcPct val="100000"/>
              </a:lnSpc>
              <a:spcBef>
                <a:spcPct val="0"/>
              </a:spcBef>
              <a:spcAft>
                <a:spcPts val="0"/>
              </a:spcAft>
              <a:buClr>
                <a:schemeClr val="tx1">
                  <a:lumMod val="65000"/>
                  <a:lumOff val="35000"/>
                </a:schemeClr>
              </a:buClr>
              <a:buSzPct val="80000"/>
              <a:buFontTx/>
              <a:buNone/>
              <a:tabLst/>
              <a:defRPr sz="2000">
                <a:solidFill>
                  <a:schemeClr val="bg1"/>
                </a:solidFill>
                <a:latin typeface="+mn-lt"/>
                <a:cs typeface="Calibri Light" panose="020F0302020204030204" pitchFamily="34" charset="0"/>
              </a:defRPr>
            </a:lvl1pPr>
          </a:lstStyle>
          <a:p>
            <a:r>
              <a:rPr lang="en-US" dirty="0"/>
              <a:t>Speaker’s Name</a:t>
            </a:r>
            <a:br>
              <a:rPr lang="en-US" dirty="0"/>
            </a:br>
            <a:r>
              <a:rPr lang="en-US" dirty="0"/>
              <a:t>Speaker’s Job Title</a:t>
            </a:r>
            <a:br>
              <a:rPr lang="en-US" dirty="0"/>
            </a:br>
            <a:br>
              <a:rPr lang="en-US" dirty="0"/>
            </a:br>
            <a:r>
              <a:rPr lang="en-US" dirty="0"/>
              <a:t>Event Name</a:t>
            </a:r>
            <a:br>
              <a:rPr lang="en-US" dirty="0"/>
            </a:br>
            <a:r>
              <a:rPr lang="en-US" dirty="0"/>
              <a:t>Date</a:t>
            </a:r>
          </a:p>
        </p:txBody>
      </p:sp>
      <p:sp>
        <p:nvSpPr>
          <p:cNvPr id="23" name="subtitle">
            <a:extLst>
              <a:ext uri="{FF2B5EF4-FFF2-40B4-BE49-F238E27FC236}">
                <a16:creationId xmlns:a16="http://schemas.microsoft.com/office/drawing/2014/main" id="{35F8A1BB-047F-B517-0DD9-6E076E78A3EE}"/>
              </a:ext>
            </a:extLst>
          </p:cNvPr>
          <p:cNvSpPr>
            <a:spLocks noGrp="1"/>
          </p:cNvSpPr>
          <p:nvPr>
            <p:ph type="body" sz="quarter" idx="10" hasCustomPrompt="1"/>
          </p:nvPr>
        </p:nvSpPr>
        <p:spPr>
          <a:xfrm>
            <a:off x="645452" y="3030102"/>
            <a:ext cx="6957847" cy="402377"/>
          </a:xfrm>
        </p:spPr>
        <p:txBody>
          <a:bodyPr>
            <a:normAutofit/>
          </a:bodyPr>
          <a:lstStyle>
            <a:lvl1pPr marL="0" indent="0">
              <a:buNone/>
              <a:defRPr sz="2400" b="0" i="0" baseline="0">
                <a:solidFill>
                  <a:schemeClr val="bg1"/>
                </a:solidFill>
                <a:latin typeface="+mj-lt"/>
              </a:defRPr>
            </a:lvl1pPr>
          </a:lstStyle>
          <a:p>
            <a:pPr lvl="0"/>
            <a:r>
              <a:rPr lang="en-US" dirty="0"/>
              <a:t>Click to edit subtitle</a:t>
            </a:r>
          </a:p>
        </p:txBody>
      </p:sp>
      <p:sp>
        <p:nvSpPr>
          <p:cNvPr id="24" name="title text">
            <a:extLst>
              <a:ext uri="{FF2B5EF4-FFF2-40B4-BE49-F238E27FC236}">
                <a16:creationId xmlns:a16="http://schemas.microsoft.com/office/drawing/2014/main" id="{FE6D33B7-B0A9-DDA5-FA46-1B748384079F}"/>
              </a:ext>
            </a:extLst>
          </p:cNvPr>
          <p:cNvSpPr>
            <a:spLocks noGrp="1" noChangeArrowheads="1"/>
          </p:cNvSpPr>
          <p:nvPr>
            <p:ph type="ctrTitle" sz="quarter" hasCustomPrompt="1"/>
          </p:nvPr>
        </p:nvSpPr>
        <p:spPr>
          <a:xfrm>
            <a:off x="645452" y="1084881"/>
            <a:ext cx="6957847" cy="1891159"/>
          </a:xfrm>
        </p:spPr>
        <p:txBody>
          <a:bodyPr anchor="b">
            <a:normAutofit/>
          </a:bodyPr>
          <a:lstStyle>
            <a:lvl1pPr algn="l">
              <a:spcAft>
                <a:spcPts val="600"/>
              </a:spcAft>
              <a:defRPr sz="3600">
                <a:solidFill>
                  <a:schemeClr val="bg1"/>
                </a:solidFill>
                <a:effectLst>
                  <a:outerShdw blurRad="38100" dist="38100" dir="2700000" algn="tl">
                    <a:srgbClr val="000000">
                      <a:alpha val="43137"/>
                    </a:srgbClr>
                  </a:outerShdw>
                </a:effectLst>
                <a:latin typeface="+mj-lt"/>
              </a:defRPr>
            </a:lvl1pPr>
          </a:lstStyle>
          <a:p>
            <a:r>
              <a:rPr lang="en-US" dirty="0"/>
              <a:t>Click to edit master title</a:t>
            </a:r>
          </a:p>
        </p:txBody>
      </p:sp>
      <p:pic>
        <p:nvPicPr>
          <p:cNvPr id="25" name="Graphic 24">
            <a:extLst>
              <a:ext uri="{FF2B5EF4-FFF2-40B4-BE49-F238E27FC236}">
                <a16:creationId xmlns:a16="http://schemas.microsoft.com/office/drawing/2014/main" id="{C4D92122-D886-6D44-2A24-4B49F9C7793B}"/>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479686" y="405535"/>
            <a:ext cx="1670022" cy="324032"/>
          </a:xfrm>
          <a:prstGeom prst="rect">
            <a:avLst/>
          </a:prstGeom>
        </p:spPr>
      </p:pic>
      <p:pic>
        <p:nvPicPr>
          <p:cNvPr id="27" name="Picture 26">
            <a:extLst>
              <a:ext uri="{FF2B5EF4-FFF2-40B4-BE49-F238E27FC236}">
                <a16:creationId xmlns:a16="http://schemas.microsoft.com/office/drawing/2014/main" id="{777059C8-4222-0673-4AF8-D2D19FFFC2FA}"/>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p:blipFill>
        <p:spPr>
          <a:xfrm>
            <a:off x="8276838" y="500645"/>
            <a:ext cx="3644900" cy="3644900"/>
          </a:xfrm>
          <a:prstGeom prst="rect">
            <a:avLst/>
          </a:prstGeom>
        </p:spPr>
      </p:pic>
    </p:spTree>
    <p:extLst>
      <p:ext uri="{BB962C8B-B14F-4D97-AF65-F5344CB8AC3E}">
        <p14:creationId xmlns:p14="http://schemas.microsoft.com/office/powerpoint/2010/main" val="33720613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GEN Title Slide">
    <p:spTree>
      <p:nvGrpSpPr>
        <p:cNvPr id="1" name=""/>
        <p:cNvGrpSpPr/>
        <p:nvPr/>
      </p:nvGrpSpPr>
      <p:grpSpPr>
        <a:xfrm>
          <a:off x="0" y="0"/>
          <a:ext cx="0" cy="0"/>
          <a:chOff x="0" y="0"/>
          <a:chExt cx="0" cy="0"/>
        </a:xfrm>
      </p:grpSpPr>
      <p:pic>
        <p:nvPicPr>
          <p:cNvPr id="4" name="background image">
            <a:extLst>
              <a:ext uri="{FF2B5EF4-FFF2-40B4-BE49-F238E27FC236}">
                <a16:creationId xmlns:a16="http://schemas.microsoft.com/office/drawing/2014/main" id="{B0A3716A-B757-8E39-F66B-0356B9257EF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0"/>
            <a:ext cx="12192000" cy="6858000"/>
          </a:xfrm>
          <a:prstGeom prst="rect">
            <a:avLst/>
          </a:prstGeom>
        </p:spPr>
      </p:pic>
      <p:pic>
        <p:nvPicPr>
          <p:cNvPr id="14" name="Picture 13">
            <a:extLst>
              <a:ext uri="{FF2B5EF4-FFF2-40B4-BE49-F238E27FC236}">
                <a16:creationId xmlns:a16="http://schemas.microsoft.com/office/drawing/2014/main" id="{9E180E81-620C-6BC1-ED8A-D9AFE09AA06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 y="0"/>
            <a:ext cx="12192000" cy="6858000"/>
          </a:xfrm>
          <a:prstGeom prst="rect">
            <a:avLst/>
          </a:prstGeom>
        </p:spPr>
      </p:pic>
      <p:grpSp>
        <p:nvGrpSpPr>
          <p:cNvPr id="15" name="icons &amp; copyright">
            <a:extLst>
              <a:ext uri="{FF2B5EF4-FFF2-40B4-BE49-F238E27FC236}">
                <a16:creationId xmlns:a16="http://schemas.microsoft.com/office/drawing/2014/main" id="{78C03AC4-EBDC-9EBF-E07F-242B0B9CEEFE}"/>
              </a:ext>
            </a:extLst>
          </p:cNvPr>
          <p:cNvGrpSpPr/>
          <p:nvPr userDrawn="1"/>
        </p:nvGrpSpPr>
        <p:grpSpPr>
          <a:xfrm>
            <a:off x="338624" y="6181725"/>
            <a:ext cx="4435668" cy="542465"/>
            <a:chOff x="338624" y="6181725"/>
            <a:chExt cx="4435668" cy="542465"/>
          </a:xfrm>
        </p:grpSpPr>
        <p:sp>
          <p:nvSpPr>
            <p:cNvPr id="16" name="copyright">
              <a:extLst>
                <a:ext uri="{FF2B5EF4-FFF2-40B4-BE49-F238E27FC236}">
                  <a16:creationId xmlns:a16="http://schemas.microsoft.com/office/drawing/2014/main" id="{BA874871-7F59-C1C9-8616-F208AE887481}"/>
                </a:ext>
              </a:extLst>
            </p:cNvPr>
            <p:cNvSpPr txBox="1">
              <a:spLocks noChangeArrowheads="1"/>
            </p:cNvSpPr>
            <p:nvPr/>
          </p:nvSpPr>
          <p:spPr bwMode="auto">
            <a:xfrm>
              <a:off x="1912610" y="6505633"/>
              <a:ext cx="2861682" cy="215444"/>
            </a:xfrm>
            <a:prstGeom prst="rect">
              <a:avLst/>
            </a:prstGeom>
            <a:noFill/>
            <a:ln w="9525">
              <a:noFill/>
              <a:miter lim="800000"/>
              <a:headEnd/>
              <a:tailEnd/>
            </a:ln>
            <a:effectLst/>
          </p:spPr>
          <p:txBody>
            <a:bodyPr wrap="none">
              <a:spAutoFit/>
            </a:bodyPr>
            <a:lstStyle/>
            <a:p>
              <a:pPr algn="ctr">
                <a:spcBef>
                  <a:spcPts val="0"/>
                </a:spcBef>
              </a:pPr>
              <a:r>
                <a:rPr lang="en-US" sz="800" dirty="0">
                  <a:solidFill>
                    <a:schemeClr val="bg1"/>
                  </a:solidFill>
                  <a:latin typeface="Calibri Light" panose="020F0302020204030204" pitchFamily="34" charset="0"/>
                  <a:cs typeface="Calibri Light" panose="020F0302020204030204" pitchFamily="34" charset="0"/>
                </a:rPr>
                <a:t>© 2026 Electric Power Research Institute, Inc. All rights reserved.</a:t>
              </a:r>
            </a:p>
          </p:txBody>
        </p:sp>
        <p:sp>
          <p:nvSpPr>
            <p:cNvPr id="17" name="epri.com">
              <a:hlinkClick r:id="rId4"/>
              <a:extLst>
                <a:ext uri="{FF2B5EF4-FFF2-40B4-BE49-F238E27FC236}">
                  <a16:creationId xmlns:a16="http://schemas.microsoft.com/office/drawing/2014/main" id="{7FBE783E-79BC-833F-3DE5-35A3FD34CE28}"/>
                </a:ext>
              </a:extLst>
            </p:cNvPr>
            <p:cNvSpPr txBox="1"/>
            <p:nvPr/>
          </p:nvSpPr>
          <p:spPr>
            <a:xfrm>
              <a:off x="338624" y="6462580"/>
              <a:ext cx="1510665" cy="261610"/>
            </a:xfrm>
            <a:prstGeom prst="rect">
              <a:avLst/>
            </a:prstGeom>
            <a:noFill/>
          </p:spPr>
          <p:txBody>
            <a:bodyPr wrap="square" rtlCol="0">
              <a:spAutoFit/>
            </a:bodyPr>
            <a:lstStyle/>
            <a:p>
              <a:pPr algn="l"/>
              <a:r>
                <a:rPr lang="en-US" sz="1100" b="1" spc="200" baseline="0" dirty="0">
                  <a:solidFill>
                    <a:schemeClr val="bg1"/>
                  </a:solidFill>
                  <a:latin typeface="Century Gothic" panose="020B0502020202020204" pitchFamily="34" charset="0"/>
                </a:rPr>
                <a:t>www.epri.com</a:t>
              </a:r>
            </a:p>
          </p:txBody>
        </p:sp>
        <p:cxnSp>
          <p:nvCxnSpPr>
            <p:cNvPr id="18" name="Straight Connector 17">
              <a:extLst>
                <a:ext uri="{FF2B5EF4-FFF2-40B4-BE49-F238E27FC236}">
                  <a16:creationId xmlns:a16="http://schemas.microsoft.com/office/drawing/2014/main" id="{E50F1BBB-E51D-4D18-B318-111CABA7A827}"/>
                </a:ext>
              </a:extLst>
            </p:cNvPr>
            <p:cNvCxnSpPr/>
            <p:nvPr/>
          </p:nvCxnSpPr>
          <p:spPr bwMode="auto">
            <a:xfrm>
              <a:off x="1849289" y="6181725"/>
              <a:ext cx="0" cy="523415"/>
            </a:xfrm>
            <a:prstGeom prst="line">
              <a:avLst/>
            </a:prstGeom>
            <a:solidFill>
              <a:schemeClr val="accent1"/>
            </a:solidFill>
            <a:ln w="12700" cap="flat" cmpd="sng" algn="ctr">
              <a:solidFill>
                <a:schemeClr val="bg1"/>
              </a:solidFill>
              <a:prstDash val="solid"/>
              <a:round/>
              <a:headEnd type="none" w="med" len="med"/>
              <a:tailEnd type="none" w="med" len="med"/>
            </a:ln>
            <a:effectLst/>
          </p:spPr>
        </p:cxnSp>
        <p:pic>
          <p:nvPicPr>
            <p:cNvPr id="19" name="Facebook icon">
              <a:hlinkClick r:id="rId5"/>
              <a:extLst>
                <a:ext uri="{FF2B5EF4-FFF2-40B4-BE49-F238E27FC236}">
                  <a16:creationId xmlns:a16="http://schemas.microsoft.com/office/drawing/2014/main" id="{9A6B08C5-86AC-4CC3-4DF1-0AEA51389EEA}"/>
                </a:ext>
              </a:extLst>
            </p:cNvPr>
            <p:cNvPicPr>
              <a:picLocks noChangeAspect="1"/>
            </p:cNvPicPr>
            <p:nvPr/>
          </p:nvPicPr>
          <p:blipFill>
            <a:blip r:embed="rId6" cstate="screen">
              <a:biLevel thresh="25000"/>
              <a:extLst>
                <a:ext uri="{28A0092B-C50C-407E-A947-70E740481C1C}">
                  <a14:useLocalDpi xmlns:a14="http://schemas.microsoft.com/office/drawing/2010/main"/>
                </a:ext>
              </a:extLst>
            </a:blip>
            <a:stretch>
              <a:fillRect/>
            </a:stretch>
          </p:blipFill>
          <p:spPr>
            <a:xfrm>
              <a:off x="1511415" y="6277559"/>
              <a:ext cx="75579" cy="163755"/>
            </a:xfrm>
            <a:prstGeom prst="rect">
              <a:avLst/>
            </a:prstGeom>
          </p:spPr>
        </p:pic>
        <p:pic>
          <p:nvPicPr>
            <p:cNvPr id="20" name="X icon">
              <a:hlinkClick r:id="rId7"/>
              <a:extLst>
                <a:ext uri="{FF2B5EF4-FFF2-40B4-BE49-F238E27FC236}">
                  <a16:creationId xmlns:a16="http://schemas.microsoft.com/office/drawing/2014/main" id="{5F186DE6-4283-E9CE-6A88-C15938123C96}"/>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1028885" y="6303455"/>
              <a:ext cx="128164" cy="131013"/>
            </a:xfrm>
            <a:prstGeom prst="rect">
              <a:avLst/>
            </a:prstGeom>
          </p:spPr>
        </p:pic>
        <p:pic>
          <p:nvPicPr>
            <p:cNvPr id="21" name="LinkedIn icon">
              <a:hlinkClick r:id="rId9"/>
              <a:extLst>
                <a:ext uri="{FF2B5EF4-FFF2-40B4-BE49-F238E27FC236}">
                  <a16:creationId xmlns:a16="http://schemas.microsoft.com/office/drawing/2014/main" id="{EE20731D-E3A0-BB12-8173-F214F00D1BC9}"/>
                </a:ext>
              </a:extLst>
            </p:cNvPr>
            <p:cNvPicPr>
              <a:picLocks noChangeAspect="1"/>
            </p:cNvPicPr>
            <p:nvPr/>
          </p:nvPicPr>
          <p:blipFill>
            <a:blip r:embed="rId10" cstate="screen">
              <a:biLevel thresh="25000"/>
              <a:extLst>
                <a:ext uri="{28A0092B-C50C-407E-A947-70E740481C1C}">
                  <a14:useLocalDpi xmlns:a14="http://schemas.microsoft.com/office/drawing/2010/main"/>
                </a:ext>
              </a:extLst>
            </a:blip>
            <a:stretch>
              <a:fillRect/>
            </a:stretch>
          </p:blipFill>
          <p:spPr>
            <a:xfrm>
              <a:off x="524290" y="6284322"/>
              <a:ext cx="150229" cy="150229"/>
            </a:xfrm>
            <a:prstGeom prst="rect">
              <a:avLst/>
            </a:prstGeom>
          </p:spPr>
        </p:pic>
      </p:grpSp>
      <p:sp>
        <p:nvSpPr>
          <p:cNvPr id="22" name="speaker text">
            <a:extLst>
              <a:ext uri="{FF2B5EF4-FFF2-40B4-BE49-F238E27FC236}">
                <a16:creationId xmlns:a16="http://schemas.microsoft.com/office/drawing/2014/main" id="{B8D3D2B3-AE24-5B3F-80B6-F94ABCA40B9F}"/>
              </a:ext>
            </a:extLst>
          </p:cNvPr>
          <p:cNvSpPr>
            <a:spLocks noGrp="1" noChangeArrowheads="1"/>
          </p:cNvSpPr>
          <p:nvPr>
            <p:ph type="subTitle" sz="quarter" idx="1" hasCustomPrompt="1"/>
          </p:nvPr>
        </p:nvSpPr>
        <p:spPr>
          <a:xfrm>
            <a:off x="645452" y="4400588"/>
            <a:ext cx="6217920" cy="1533186"/>
          </a:xfrm>
        </p:spPr>
        <p:txBody>
          <a:bodyPr numCol="1">
            <a:normAutofit/>
          </a:bodyPr>
          <a:lstStyle>
            <a:lvl1pPr marL="0" marR="0" indent="0" algn="l" defTabSz="914400" rtl="0" eaLnBrk="1" fontAlgn="base" latinLnBrk="0" hangingPunct="1">
              <a:lnSpc>
                <a:spcPct val="100000"/>
              </a:lnSpc>
              <a:spcBef>
                <a:spcPct val="0"/>
              </a:spcBef>
              <a:spcAft>
                <a:spcPts val="0"/>
              </a:spcAft>
              <a:buClr>
                <a:schemeClr val="tx1">
                  <a:lumMod val="65000"/>
                  <a:lumOff val="35000"/>
                </a:schemeClr>
              </a:buClr>
              <a:buSzPct val="80000"/>
              <a:buFontTx/>
              <a:buNone/>
              <a:tabLst/>
              <a:defRPr sz="2000">
                <a:solidFill>
                  <a:schemeClr val="bg1"/>
                </a:solidFill>
                <a:latin typeface="+mn-lt"/>
                <a:cs typeface="Calibri Light" panose="020F0302020204030204" pitchFamily="34" charset="0"/>
              </a:defRPr>
            </a:lvl1pPr>
          </a:lstStyle>
          <a:p>
            <a:r>
              <a:rPr lang="en-US" dirty="0"/>
              <a:t>Speaker’s Name</a:t>
            </a:r>
            <a:br>
              <a:rPr lang="en-US" dirty="0"/>
            </a:br>
            <a:r>
              <a:rPr lang="en-US" dirty="0"/>
              <a:t>Speaker’s Job Title</a:t>
            </a:r>
            <a:br>
              <a:rPr lang="en-US" dirty="0"/>
            </a:br>
            <a:br>
              <a:rPr lang="en-US" dirty="0"/>
            </a:br>
            <a:r>
              <a:rPr lang="en-US" dirty="0"/>
              <a:t>Event Name</a:t>
            </a:r>
            <a:br>
              <a:rPr lang="en-US" dirty="0"/>
            </a:br>
            <a:r>
              <a:rPr lang="en-US" dirty="0"/>
              <a:t>Date</a:t>
            </a:r>
          </a:p>
        </p:txBody>
      </p:sp>
      <p:sp>
        <p:nvSpPr>
          <p:cNvPr id="23" name="subtitle">
            <a:extLst>
              <a:ext uri="{FF2B5EF4-FFF2-40B4-BE49-F238E27FC236}">
                <a16:creationId xmlns:a16="http://schemas.microsoft.com/office/drawing/2014/main" id="{35F8A1BB-047F-B517-0DD9-6E076E78A3EE}"/>
              </a:ext>
            </a:extLst>
          </p:cNvPr>
          <p:cNvSpPr>
            <a:spLocks noGrp="1"/>
          </p:cNvSpPr>
          <p:nvPr>
            <p:ph type="body" sz="quarter" idx="10" hasCustomPrompt="1"/>
          </p:nvPr>
        </p:nvSpPr>
        <p:spPr>
          <a:xfrm>
            <a:off x="645452" y="3030102"/>
            <a:ext cx="6957847" cy="402377"/>
          </a:xfrm>
        </p:spPr>
        <p:txBody>
          <a:bodyPr>
            <a:normAutofit/>
          </a:bodyPr>
          <a:lstStyle>
            <a:lvl1pPr marL="0" indent="0">
              <a:buNone/>
              <a:defRPr sz="2400" b="0" i="0" baseline="0">
                <a:solidFill>
                  <a:schemeClr val="bg1"/>
                </a:solidFill>
                <a:latin typeface="+mj-lt"/>
              </a:defRPr>
            </a:lvl1pPr>
          </a:lstStyle>
          <a:p>
            <a:pPr lvl="0"/>
            <a:r>
              <a:rPr lang="en-US" dirty="0"/>
              <a:t>Click to edit subtitle</a:t>
            </a:r>
          </a:p>
        </p:txBody>
      </p:sp>
      <p:sp>
        <p:nvSpPr>
          <p:cNvPr id="24" name="title text">
            <a:extLst>
              <a:ext uri="{FF2B5EF4-FFF2-40B4-BE49-F238E27FC236}">
                <a16:creationId xmlns:a16="http://schemas.microsoft.com/office/drawing/2014/main" id="{FE6D33B7-B0A9-DDA5-FA46-1B748384079F}"/>
              </a:ext>
            </a:extLst>
          </p:cNvPr>
          <p:cNvSpPr>
            <a:spLocks noGrp="1" noChangeArrowheads="1"/>
          </p:cNvSpPr>
          <p:nvPr>
            <p:ph type="ctrTitle" sz="quarter" hasCustomPrompt="1"/>
          </p:nvPr>
        </p:nvSpPr>
        <p:spPr>
          <a:xfrm>
            <a:off x="645452" y="1084881"/>
            <a:ext cx="6957847" cy="1891159"/>
          </a:xfrm>
        </p:spPr>
        <p:txBody>
          <a:bodyPr anchor="b">
            <a:normAutofit/>
          </a:bodyPr>
          <a:lstStyle>
            <a:lvl1pPr algn="l">
              <a:spcAft>
                <a:spcPts val="600"/>
              </a:spcAft>
              <a:defRPr sz="3600">
                <a:solidFill>
                  <a:schemeClr val="bg1"/>
                </a:solidFill>
                <a:effectLst>
                  <a:outerShdw blurRad="38100" dist="38100" dir="2700000" algn="tl">
                    <a:srgbClr val="000000">
                      <a:alpha val="43137"/>
                    </a:srgbClr>
                  </a:outerShdw>
                </a:effectLst>
                <a:latin typeface="+mj-lt"/>
              </a:defRPr>
            </a:lvl1pPr>
          </a:lstStyle>
          <a:p>
            <a:r>
              <a:rPr lang="en-US" dirty="0"/>
              <a:t>Click to edit master title</a:t>
            </a:r>
          </a:p>
        </p:txBody>
      </p:sp>
      <p:pic>
        <p:nvPicPr>
          <p:cNvPr id="25" name="Graphic 24">
            <a:extLst>
              <a:ext uri="{FF2B5EF4-FFF2-40B4-BE49-F238E27FC236}">
                <a16:creationId xmlns:a16="http://schemas.microsoft.com/office/drawing/2014/main" id="{C4D92122-D886-6D44-2A24-4B49F9C7793B}"/>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479686" y="405535"/>
            <a:ext cx="1670022" cy="324032"/>
          </a:xfrm>
          <a:prstGeom prst="rect">
            <a:avLst/>
          </a:prstGeom>
        </p:spPr>
      </p:pic>
      <p:pic>
        <p:nvPicPr>
          <p:cNvPr id="3" name="Picture 2">
            <a:extLst>
              <a:ext uri="{FF2B5EF4-FFF2-40B4-BE49-F238E27FC236}">
                <a16:creationId xmlns:a16="http://schemas.microsoft.com/office/drawing/2014/main" id="{7D9D6C4A-F71A-A26B-14AE-79CFB19D258A}"/>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p:blipFill>
        <p:spPr>
          <a:xfrm>
            <a:off x="8276838" y="500645"/>
            <a:ext cx="3644900" cy="3644900"/>
          </a:xfrm>
          <a:prstGeom prst="rect">
            <a:avLst/>
          </a:prstGeom>
        </p:spPr>
      </p:pic>
    </p:spTree>
    <p:extLst>
      <p:ext uri="{BB962C8B-B14F-4D97-AF65-F5344CB8AC3E}">
        <p14:creationId xmlns:p14="http://schemas.microsoft.com/office/powerpoint/2010/main" val="1691916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Blank Title Slide">
    <p:spTree>
      <p:nvGrpSpPr>
        <p:cNvPr id="1" name=""/>
        <p:cNvGrpSpPr/>
        <p:nvPr/>
      </p:nvGrpSpPr>
      <p:grpSpPr>
        <a:xfrm>
          <a:off x="0" y="0"/>
          <a:ext cx="0" cy="0"/>
          <a:chOff x="0" y="0"/>
          <a:chExt cx="0" cy="0"/>
        </a:xfrm>
      </p:grpSpPr>
      <p:pic>
        <p:nvPicPr>
          <p:cNvPr id="5" name="background image">
            <a:extLst>
              <a:ext uri="{FF2B5EF4-FFF2-40B4-BE49-F238E27FC236}">
                <a16:creationId xmlns:a16="http://schemas.microsoft.com/office/drawing/2014/main" id="{9699FE8E-B75C-D9C3-E4BB-603CDC30779A}"/>
              </a:ext>
            </a:extLst>
          </p:cNvPr>
          <p:cNvPicPr>
            <a:picLocks noChangeAspect="1"/>
          </p:cNvPicPr>
          <p:nvPr userDrawn="1"/>
        </p:nvPicPr>
        <p:blipFill>
          <a:blip r:embed="rId2"/>
          <a:srcRect/>
          <a:stretch/>
        </p:blipFill>
        <p:spPr>
          <a:xfrm>
            <a:off x="0" y="0"/>
            <a:ext cx="12192000" cy="6858000"/>
          </a:xfrm>
          <a:prstGeom prst="rect">
            <a:avLst/>
          </a:prstGeom>
        </p:spPr>
      </p:pic>
      <p:pic>
        <p:nvPicPr>
          <p:cNvPr id="14" name="Picture 13">
            <a:extLst>
              <a:ext uri="{FF2B5EF4-FFF2-40B4-BE49-F238E27FC236}">
                <a16:creationId xmlns:a16="http://schemas.microsoft.com/office/drawing/2014/main" id="{9E180E81-620C-6BC1-ED8A-D9AFE09AA06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grpSp>
        <p:nvGrpSpPr>
          <p:cNvPr id="15" name="icons &amp; copyright">
            <a:extLst>
              <a:ext uri="{FF2B5EF4-FFF2-40B4-BE49-F238E27FC236}">
                <a16:creationId xmlns:a16="http://schemas.microsoft.com/office/drawing/2014/main" id="{78C03AC4-EBDC-9EBF-E07F-242B0B9CEEFE}"/>
              </a:ext>
            </a:extLst>
          </p:cNvPr>
          <p:cNvGrpSpPr/>
          <p:nvPr userDrawn="1"/>
        </p:nvGrpSpPr>
        <p:grpSpPr>
          <a:xfrm>
            <a:off x="338624" y="6181725"/>
            <a:ext cx="4435668" cy="542465"/>
            <a:chOff x="338624" y="6181725"/>
            <a:chExt cx="4435668" cy="542465"/>
          </a:xfrm>
        </p:grpSpPr>
        <p:sp>
          <p:nvSpPr>
            <p:cNvPr id="16" name="copyright">
              <a:extLst>
                <a:ext uri="{FF2B5EF4-FFF2-40B4-BE49-F238E27FC236}">
                  <a16:creationId xmlns:a16="http://schemas.microsoft.com/office/drawing/2014/main" id="{BA874871-7F59-C1C9-8616-F208AE887481}"/>
                </a:ext>
              </a:extLst>
            </p:cNvPr>
            <p:cNvSpPr txBox="1">
              <a:spLocks noChangeArrowheads="1"/>
            </p:cNvSpPr>
            <p:nvPr/>
          </p:nvSpPr>
          <p:spPr bwMode="auto">
            <a:xfrm>
              <a:off x="1912610" y="6505633"/>
              <a:ext cx="2861682" cy="215444"/>
            </a:xfrm>
            <a:prstGeom prst="rect">
              <a:avLst/>
            </a:prstGeom>
            <a:noFill/>
            <a:ln w="9525">
              <a:noFill/>
              <a:miter lim="800000"/>
              <a:headEnd/>
              <a:tailEnd/>
            </a:ln>
            <a:effectLst/>
          </p:spPr>
          <p:txBody>
            <a:bodyPr wrap="none">
              <a:spAutoFit/>
            </a:bodyPr>
            <a:lstStyle/>
            <a:p>
              <a:pPr algn="ctr">
                <a:spcBef>
                  <a:spcPts val="0"/>
                </a:spcBef>
              </a:pPr>
              <a:r>
                <a:rPr lang="en-US" sz="800" dirty="0">
                  <a:solidFill>
                    <a:schemeClr val="bg1"/>
                  </a:solidFill>
                  <a:latin typeface="Calibri Light" panose="020F0302020204030204" pitchFamily="34" charset="0"/>
                  <a:cs typeface="Calibri Light" panose="020F0302020204030204" pitchFamily="34" charset="0"/>
                </a:rPr>
                <a:t>© 2026 Electric Power Research Institute, Inc. All rights reserved.</a:t>
              </a:r>
            </a:p>
          </p:txBody>
        </p:sp>
        <p:sp>
          <p:nvSpPr>
            <p:cNvPr id="17" name="epri.com">
              <a:hlinkClick r:id="rId4"/>
              <a:extLst>
                <a:ext uri="{FF2B5EF4-FFF2-40B4-BE49-F238E27FC236}">
                  <a16:creationId xmlns:a16="http://schemas.microsoft.com/office/drawing/2014/main" id="{7FBE783E-79BC-833F-3DE5-35A3FD34CE28}"/>
                </a:ext>
              </a:extLst>
            </p:cNvPr>
            <p:cNvSpPr txBox="1"/>
            <p:nvPr/>
          </p:nvSpPr>
          <p:spPr>
            <a:xfrm>
              <a:off x="338624" y="6462580"/>
              <a:ext cx="1510665" cy="261610"/>
            </a:xfrm>
            <a:prstGeom prst="rect">
              <a:avLst/>
            </a:prstGeom>
            <a:noFill/>
          </p:spPr>
          <p:txBody>
            <a:bodyPr wrap="square" rtlCol="0">
              <a:spAutoFit/>
            </a:bodyPr>
            <a:lstStyle/>
            <a:p>
              <a:pPr algn="l"/>
              <a:r>
                <a:rPr lang="en-US" sz="1100" b="1" spc="200" baseline="0" dirty="0">
                  <a:solidFill>
                    <a:schemeClr val="bg1"/>
                  </a:solidFill>
                  <a:latin typeface="Century Gothic" panose="020B0502020202020204" pitchFamily="34" charset="0"/>
                </a:rPr>
                <a:t>www.epri.com</a:t>
              </a:r>
            </a:p>
          </p:txBody>
        </p:sp>
        <p:cxnSp>
          <p:nvCxnSpPr>
            <p:cNvPr id="18" name="Straight Connector 17">
              <a:extLst>
                <a:ext uri="{FF2B5EF4-FFF2-40B4-BE49-F238E27FC236}">
                  <a16:creationId xmlns:a16="http://schemas.microsoft.com/office/drawing/2014/main" id="{E50F1BBB-E51D-4D18-B318-111CABA7A827}"/>
                </a:ext>
              </a:extLst>
            </p:cNvPr>
            <p:cNvCxnSpPr/>
            <p:nvPr/>
          </p:nvCxnSpPr>
          <p:spPr bwMode="auto">
            <a:xfrm>
              <a:off x="1849289" y="6181725"/>
              <a:ext cx="0" cy="523415"/>
            </a:xfrm>
            <a:prstGeom prst="line">
              <a:avLst/>
            </a:prstGeom>
            <a:solidFill>
              <a:schemeClr val="accent1"/>
            </a:solidFill>
            <a:ln w="12700" cap="flat" cmpd="sng" algn="ctr">
              <a:solidFill>
                <a:schemeClr val="bg1"/>
              </a:solidFill>
              <a:prstDash val="solid"/>
              <a:round/>
              <a:headEnd type="none" w="med" len="med"/>
              <a:tailEnd type="none" w="med" len="med"/>
            </a:ln>
            <a:effectLst/>
          </p:spPr>
        </p:cxnSp>
        <p:pic>
          <p:nvPicPr>
            <p:cNvPr id="19" name="Facebook icon">
              <a:hlinkClick r:id="rId5"/>
              <a:extLst>
                <a:ext uri="{FF2B5EF4-FFF2-40B4-BE49-F238E27FC236}">
                  <a16:creationId xmlns:a16="http://schemas.microsoft.com/office/drawing/2014/main" id="{9A6B08C5-86AC-4CC3-4DF1-0AEA51389EEA}"/>
                </a:ext>
              </a:extLst>
            </p:cNvPr>
            <p:cNvPicPr>
              <a:picLocks noChangeAspect="1"/>
            </p:cNvPicPr>
            <p:nvPr/>
          </p:nvPicPr>
          <p:blipFill>
            <a:blip r:embed="rId6" cstate="screen">
              <a:biLevel thresh="25000"/>
              <a:extLst>
                <a:ext uri="{28A0092B-C50C-407E-A947-70E740481C1C}">
                  <a14:useLocalDpi xmlns:a14="http://schemas.microsoft.com/office/drawing/2010/main"/>
                </a:ext>
              </a:extLst>
            </a:blip>
            <a:stretch>
              <a:fillRect/>
            </a:stretch>
          </p:blipFill>
          <p:spPr>
            <a:xfrm>
              <a:off x="1511415" y="6277559"/>
              <a:ext cx="75579" cy="163755"/>
            </a:xfrm>
            <a:prstGeom prst="rect">
              <a:avLst/>
            </a:prstGeom>
          </p:spPr>
        </p:pic>
        <p:pic>
          <p:nvPicPr>
            <p:cNvPr id="20" name="X icon">
              <a:hlinkClick r:id="rId7"/>
              <a:extLst>
                <a:ext uri="{FF2B5EF4-FFF2-40B4-BE49-F238E27FC236}">
                  <a16:creationId xmlns:a16="http://schemas.microsoft.com/office/drawing/2014/main" id="{5F186DE6-4283-E9CE-6A88-C15938123C96}"/>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1028885" y="6303455"/>
              <a:ext cx="128164" cy="131013"/>
            </a:xfrm>
            <a:prstGeom prst="rect">
              <a:avLst/>
            </a:prstGeom>
          </p:spPr>
        </p:pic>
        <p:pic>
          <p:nvPicPr>
            <p:cNvPr id="21" name="LinkedIn icon">
              <a:hlinkClick r:id="rId9"/>
              <a:extLst>
                <a:ext uri="{FF2B5EF4-FFF2-40B4-BE49-F238E27FC236}">
                  <a16:creationId xmlns:a16="http://schemas.microsoft.com/office/drawing/2014/main" id="{EE20731D-E3A0-BB12-8173-F214F00D1BC9}"/>
                </a:ext>
              </a:extLst>
            </p:cNvPr>
            <p:cNvPicPr>
              <a:picLocks noChangeAspect="1"/>
            </p:cNvPicPr>
            <p:nvPr/>
          </p:nvPicPr>
          <p:blipFill>
            <a:blip r:embed="rId10" cstate="screen">
              <a:biLevel thresh="25000"/>
              <a:extLst>
                <a:ext uri="{28A0092B-C50C-407E-A947-70E740481C1C}">
                  <a14:useLocalDpi xmlns:a14="http://schemas.microsoft.com/office/drawing/2010/main"/>
                </a:ext>
              </a:extLst>
            </a:blip>
            <a:stretch>
              <a:fillRect/>
            </a:stretch>
          </p:blipFill>
          <p:spPr>
            <a:xfrm>
              <a:off x="524290" y="6284322"/>
              <a:ext cx="150229" cy="150229"/>
            </a:xfrm>
            <a:prstGeom prst="rect">
              <a:avLst/>
            </a:prstGeom>
          </p:spPr>
        </p:pic>
      </p:grpSp>
      <p:sp>
        <p:nvSpPr>
          <p:cNvPr id="22" name="speaker text">
            <a:extLst>
              <a:ext uri="{FF2B5EF4-FFF2-40B4-BE49-F238E27FC236}">
                <a16:creationId xmlns:a16="http://schemas.microsoft.com/office/drawing/2014/main" id="{B8D3D2B3-AE24-5B3F-80B6-F94ABCA40B9F}"/>
              </a:ext>
            </a:extLst>
          </p:cNvPr>
          <p:cNvSpPr>
            <a:spLocks noGrp="1" noChangeArrowheads="1"/>
          </p:cNvSpPr>
          <p:nvPr>
            <p:ph type="subTitle" sz="quarter" idx="1" hasCustomPrompt="1"/>
          </p:nvPr>
        </p:nvSpPr>
        <p:spPr>
          <a:xfrm>
            <a:off x="645452" y="4400588"/>
            <a:ext cx="6217920" cy="1533186"/>
          </a:xfrm>
        </p:spPr>
        <p:txBody>
          <a:bodyPr numCol="1">
            <a:normAutofit/>
          </a:bodyPr>
          <a:lstStyle>
            <a:lvl1pPr marL="0" marR="0" indent="0" algn="l" defTabSz="914400" rtl="0" eaLnBrk="1" fontAlgn="base" latinLnBrk="0" hangingPunct="1">
              <a:lnSpc>
                <a:spcPct val="100000"/>
              </a:lnSpc>
              <a:spcBef>
                <a:spcPct val="0"/>
              </a:spcBef>
              <a:spcAft>
                <a:spcPts val="0"/>
              </a:spcAft>
              <a:buClr>
                <a:schemeClr val="tx1">
                  <a:lumMod val="65000"/>
                  <a:lumOff val="35000"/>
                </a:schemeClr>
              </a:buClr>
              <a:buSzPct val="80000"/>
              <a:buFontTx/>
              <a:buNone/>
              <a:tabLst/>
              <a:defRPr sz="2000">
                <a:solidFill>
                  <a:schemeClr val="bg1"/>
                </a:solidFill>
                <a:latin typeface="+mn-lt"/>
                <a:cs typeface="Calibri Light" panose="020F0302020204030204" pitchFamily="34" charset="0"/>
              </a:defRPr>
            </a:lvl1pPr>
          </a:lstStyle>
          <a:p>
            <a:r>
              <a:rPr lang="en-US" dirty="0"/>
              <a:t>Speaker’s Name</a:t>
            </a:r>
            <a:br>
              <a:rPr lang="en-US" dirty="0"/>
            </a:br>
            <a:r>
              <a:rPr lang="en-US" dirty="0"/>
              <a:t>Speaker’s Job Title</a:t>
            </a:r>
            <a:br>
              <a:rPr lang="en-US" dirty="0"/>
            </a:br>
            <a:br>
              <a:rPr lang="en-US" dirty="0"/>
            </a:br>
            <a:r>
              <a:rPr lang="en-US" dirty="0"/>
              <a:t>Event Name</a:t>
            </a:r>
            <a:br>
              <a:rPr lang="en-US" dirty="0"/>
            </a:br>
            <a:r>
              <a:rPr lang="en-US" dirty="0"/>
              <a:t>Date</a:t>
            </a:r>
          </a:p>
        </p:txBody>
      </p:sp>
      <p:sp>
        <p:nvSpPr>
          <p:cNvPr id="23" name="subtitle">
            <a:extLst>
              <a:ext uri="{FF2B5EF4-FFF2-40B4-BE49-F238E27FC236}">
                <a16:creationId xmlns:a16="http://schemas.microsoft.com/office/drawing/2014/main" id="{35F8A1BB-047F-B517-0DD9-6E076E78A3EE}"/>
              </a:ext>
            </a:extLst>
          </p:cNvPr>
          <p:cNvSpPr>
            <a:spLocks noGrp="1"/>
          </p:cNvSpPr>
          <p:nvPr>
            <p:ph type="body" sz="quarter" idx="10" hasCustomPrompt="1"/>
          </p:nvPr>
        </p:nvSpPr>
        <p:spPr>
          <a:xfrm>
            <a:off x="645452" y="3030102"/>
            <a:ext cx="6957847" cy="402377"/>
          </a:xfrm>
        </p:spPr>
        <p:txBody>
          <a:bodyPr>
            <a:normAutofit/>
          </a:bodyPr>
          <a:lstStyle>
            <a:lvl1pPr marL="0" indent="0">
              <a:buNone/>
              <a:defRPr sz="2400" b="0" i="0" baseline="0">
                <a:solidFill>
                  <a:schemeClr val="bg1"/>
                </a:solidFill>
                <a:latin typeface="+mj-lt"/>
              </a:defRPr>
            </a:lvl1pPr>
          </a:lstStyle>
          <a:p>
            <a:pPr lvl="0"/>
            <a:r>
              <a:rPr lang="en-US" dirty="0"/>
              <a:t>Click to edit subtitle</a:t>
            </a:r>
          </a:p>
        </p:txBody>
      </p:sp>
      <p:sp>
        <p:nvSpPr>
          <p:cNvPr id="24" name="title text">
            <a:extLst>
              <a:ext uri="{FF2B5EF4-FFF2-40B4-BE49-F238E27FC236}">
                <a16:creationId xmlns:a16="http://schemas.microsoft.com/office/drawing/2014/main" id="{FE6D33B7-B0A9-DDA5-FA46-1B748384079F}"/>
              </a:ext>
            </a:extLst>
          </p:cNvPr>
          <p:cNvSpPr>
            <a:spLocks noGrp="1" noChangeArrowheads="1"/>
          </p:cNvSpPr>
          <p:nvPr>
            <p:ph type="ctrTitle" sz="quarter" hasCustomPrompt="1"/>
          </p:nvPr>
        </p:nvSpPr>
        <p:spPr>
          <a:xfrm>
            <a:off x="645452" y="1084881"/>
            <a:ext cx="6957847" cy="1891159"/>
          </a:xfrm>
        </p:spPr>
        <p:txBody>
          <a:bodyPr anchor="b">
            <a:normAutofit/>
          </a:bodyPr>
          <a:lstStyle>
            <a:lvl1pPr algn="l">
              <a:spcAft>
                <a:spcPts val="600"/>
              </a:spcAft>
              <a:defRPr sz="3600">
                <a:solidFill>
                  <a:schemeClr val="bg1"/>
                </a:solidFill>
                <a:effectLst>
                  <a:outerShdw blurRad="38100" dist="38100" dir="2700000" algn="tl">
                    <a:srgbClr val="000000">
                      <a:alpha val="43137"/>
                    </a:srgbClr>
                  </a:outerShdw>
                </a:effectLst>
                <a:latin typeface="+mj-lt"/>
              </a:defRPr>
            </a:lvl1pPr>
          </a:lstStyle>
          <a:p>
            <a:r>
              <a:rPr lang="en-US" dirty="0"/>
              <a:t>Click to edit master title</a:t>
            </a:r>
          </a:p>
        </p:txBody>
      </p:sp>
      <p:pic>
        <p:nvPicPr>
          <p:cNvPr id="25" name="Graphic 24">
            <a:extLst>
              <a:ext uri="{FF2B5EF4-FFF2-40B4-BE49-F238E27FC236}">
                <a16:creationId xmlns:a16="http://schemas.microsoft.com/office/drawing/2014/main" id="{C4D92122-D886-6D44-2A24-4B49F9C7793B}"/>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479686" y="405535"/>
            <a:ext cx="1670022" cy="324032"/>
          </a:xfrm>
          <a:prstGeom prst="rect">
            <a:avLst/>
          </a:prstGeom>
        </p:spPr>
      </p:pic>
      <p:pic>
        <p:nvPicPr>
          <p:cNvPr id="3" name="Picture 2">
            <a:extLst>
              <a:ext uri="{FF2B5EF4-FFF2-40B4-BE49-F238E27FC236}">
                <a16:creationId xmlns:a16="http://schemas.microsoft.com/office/drawing/2014/main" id="{84AB439E-6860-E74C-6CBC-27C93976C9B4}"/>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p:blipFill>
        <p:spPr>
          <a:xfrm>
            <a:off x="8276838" y="500645"/>
            <a:ext cx="3644900" cy="3644900"/>
          </a:xfrm>
          <a:prstGeom prst="rect">
            <a:avLst/>
          </a:prstGeom>
        </p:spPr>
      </p:pic>
      <p:sp>
        <p:nvSpPr>
          <p:cNvPr id="4" name="Text Placeholder 4">
            <a:extLst>
              <a:ext uri="{FF2B5EF4-FFF2-40B4-BE49-F238E27FC236}">
                <a16:creationId xmlns:a16="http://schemas.microsoft.com/office/drawing/2014/main" id="{9CFECE95-F660-E032-9C37-898350C88DED}"/>
              </a:ext>
            </a:extLst>
          </p:cNvPr>
          <p:cNvSpPr>
            <a:spLocks noGrp="1"/>
          </p:cNvSpPr>
          <p:nvPr>
            <p:ph type="body" idx="11"/>
          </p:nvPr>
        </p:nvSpPr>
        <p:spPr>
          <a:xfrm>
            <a:off x="8515815" y="1910248"/>
            <a:ext cx="3166946" cy="825694"/>
          </a:xfrm>
        </p:spPr>
        <p:txBody>
          <a:bodyPr>
            <a:normAutofit/>
          </a:bodyPr>
          <a:lstStyle>
            <a:lvl1pPr marL="0" indent="0" algn="ctr">
              <a:lnSpc>
                <a:spcPct val="95000"/>
              </a:lnSpc>
              <a:spcAft>
                <a:spcPts val="0"/>
              </a:spcAft>
              <a:buNone/>
              <a:defRPr sz="2400" b="1" i="0">
                <a:solidFill>
                  <a:schemeClr val="tx2">
                    <a:lumMod val="50000"/>
                  </a:schemeClr>
                </a:solidFill>
                <a:latin typeface="+mj-lt"/>
                <a:cs typeface="Arial Narrow"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5358941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Empty Title Slide">
    <p:spTree>
      <p:nvGrpSpPr>
        <p:cNvPr id="1" name=""/>
        <p:cNvGrpSpPr/>
        <p:nvPr/>
      </p:nvGrpSpPr>
      <p:grpSpPr>
        <a:xfrm>
          <a:off x="0" y="0"/>
          <a:ext cx="0" cy="0"/>
          <a:chOff x="0" y="0"/>
          <a:chExt cx="0" cy="0"/>
        </a:xfrm>
      </p:grpSpPr>
      <p:pic>
        <p:nvPicPr>
          <p:cNvPr id="5" name="background image">
            <a:extLst>
              <a:ext uri="{FF2B5EF4-FFF2-40B4-BE49-F238E27FC236}">
                <a16:creationId xmlns:a16="http://schemas.microsoft.com/office/drawing/2014/main" id="{9699FE8E-B75C-D9C3-E4BB-603CDC30779A}"/>
              </a:ext>
            </a:extLst>
          </p:cNvPr>
          <p:cNvPicPr>
            <a:picLocks noChangeAspect="1"/>
          </p:cNvPicPr>
          <p:nvPr userDrawn="1"/>
        </p:nvPicPr>
        <p:blipFill>
          <a:blip r:embed="rId2"/>
          <a:srcRect/>
          <a:stretch/>
        </p:blipFill>
        <p:spPr>
          <a:xfrm>
            <a:off x="0" y="0"/>
            <a:ext cx="12192000" cy="6858000"/>
          </a:xfrm>
          <a:prstGeom prst="rect">
            <a:avLst/>
          </a:prstGeom>
        </p:spPr>
      </p:pic>
      <p:pic>
        <p:nvPicPr>
          <p:cNvPr id="14" name="Picture 13">
            <a:extLst>
              <a:ext uri="{FF2B5EF4-FFF2-40B4-BE49-F238E27FC236}">
                <a16:creationId xmlns:a16="http://schemas.microsoft.com/office/drawing/2014/main" id="{9E180E81-620C-6BC1-ED8A-D9AFE09AA06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grpSp>
        <p:nvGrpSpPr>
          <p:cNvPr id="15" name="icons &amp; copyright">
            <a:extLst>
              <a:ext uri="{FF2B5EF4-FFF2-40B4-BE49-F238E27FC236}">
                <a16:creationId xmlns:a16="http://schemas.microsoft.com/office/drawing/2014/main" id="{78C03AC4-EBDC-9EBF-E07F-242B0B9CEEFE}"/>
              </a:ext>
            </a:extLst>
          </p:cNvPr>
          <p:cNvGrpSpPr/>
          <p:nvPr userDrawn="1"/>
        </p:nvGrpSpPr>
        <p:grpSpPr>
          <a:xfrm>
            <a:off x="338624" y="6181725"/>
            <a:ext cx="4435668" cy="542465"/>
            <a:chOff x="338624" y="6181725"/>
            <a:chExt cx="4435668" cy="542465"/>
          </a:xfrm>
        </p:grpSpPr>
        <p:sp>
          <p:nvSpPr>
            <p:cNvPr id="16" name="copyright">
              <a:extLst>
                <a:ext uri="{FF2B5EF4-FFF2-40B4-BE49-F238E27FC236}">
                  <a16:creationId xmlns:a16="http://schemas.microsoft.com/office/drawing/2014/main" id="{BA874871-7F59-C1C9-8616-F208AE887481}"/>
                </a:ext>
              </a:extLst>
            </p:cNvPr>
            <p:cNvSpPr txBox="1">
              <a:spLocks noChangeArrowheads="1"/>
            </p:cNvSpPr>
            <p:nvPr/>
          </p:nvSpPr>
          <p:spPr bwMode="auto">
            <a:xfrm>
              <a:off x="1912610" y="6505633"/>
              <a:ext cx="2861682" cy="215444"/>
            </a:xfrm>
            <a:prstGeom prst="rect">
              <a:avLst/>
            </a:prstGeom>
            <a:noFill/>
            <a:ln w="9525">
              <a:noFill/>
              <a:miter lim="800000"/>
              <a:headEnd/>
              <a:tailEnd/>
            </a:ln>
            <a:effectLst/>
          </p:spPr>
          <p:txBody>
            <a:bodyPr wrap="none">
              <a:spAutoFit/>
            </a:bodyPr>
            <a:lstStyle/>
            <a:p>
              <a:pPr algn="ctr">
                <a:spcBef>
                  <a:spcPts val="0"/>
                </a:spcBef>
              </a:pPr>
              <a:r>
                <a:rPr lang="en-US" sz="800" dirty="0">
                  <a:solidFill>
                    <a:schemeClr val="bg1"/>
                  </a:solidFill>
                  <a:latin typeface="Calibri Light" panose="020F0302020204030204" pitchFamily="34" charset="0"/>
                  <a:cs typeface="Calibri Light" panose="020F0302020204030204" pitchFamily="34" charset="0"/>
                </a:rPr>
                <a:t>© 2026 Electric Power Research Institute, Inc. All rights reserved.</a:t>
              </a:r>
            </a:p>
          </p:txBody>
        </p:sp>
        <p:sp>
          <p:nvSpPr>
            <p:cNvPr id="17" name="epri.com">
              <a:hlinkClick r:id="rId4"/>
              <a:extLst>
                <a:ext uri="{FF2B5EF4-FFF2-40B4-BE49-F238E27FC236}">
                  <a16:creationId xmlns:a16="http://schemas.microsoft.com/office/drawing/2014/main" id="{7FBE783E-79BC-833F-3DE5-35A3FD34CE28}"/>
                </a:ext>
              </a:extLst>
            </p:cNvPr>
            <p:cNvSpPr txBox="1"/>
            <p:nvPr/>
          </p:nvSpPr>
          <p:spPr>
            <a:xfrm>
              <a:off x="338624" y="6462580"/>
              <a:ext cx="1510665" cy="261610"/>
            </a:xfrm>
            <a:prstGeom prst="rect">
              <a:avLst/>
            </a:prstGeom>
            <a:noFill/>
          </p:spPr>
          <p:txBody>
            <a:bodyPr wrap="square" rtlCol="0">
              <a:spAutoFit/>
            </a:bodyPr>
            <a:lstStyle/>
            <a:p>
              <a:pPr algn="l"/>
              <a:r>
                <a:rPr lang="en-US" sz="1100" b="1" spc="200" baseline="0" dirty="0">
                  <a:solidFill>
                    <a:schemeClr val="bg1"/>
                  </a:solidFill>
                  <a:latin typeface="Century Gothic" panose="020B0502020202020204" pitchFamily="34" charset="0"/>
                </a:rPr>
                <a:t>www.epri.com</a:t>
              </a:r>
            </a:p>
          </p:txBody>
        </p:sp>
        <p:cxnSp>
          <p:nvCxnSpPr>
            <p:cNvPr id="18" name="Straight Connector 17">
              <a:extLst>
                <a:ext uri="{FF2B5EF4-FFF2-40B4-BE49-F238E27FC236}">
                  <a16:creationId xmlns:a16="http://schemas.microsoft.com/office/drawing/2014/main" id="{E50F1BBB-E51D-4D18-B318-111CABA7A827}"/>
                </a:ext>
              </a:extLst>
            </p:cNvPr>
            <p:cNvCxnSpPr/>
            <p:nvPr/>
          </p:nvCxnSpPr>
          <p:spPr bwMode="auto">
            <a:xfrm>
              <a:off x="1849289" y="6181725"/>
              <a:ext cx="0" cy="523415"/>
            </a:xfrm>
            <a:prstGeom prst="line">
              <a:avLst/>
            </a:prstGeom>
            <a:solidFill>
              <a:schemeClr val="accent1"/>
            </a:solidFill>
            <a:ln w="12700" cap="flat" cmpd="sng" algn="ctr">
              <a:solidFill>
                <a:schemeClr val="bg1"/>
              </a:solidFill>
              <a:prstDash val="solid"/>
              <a:round/>
              <a:headEnd type="none" w="med" len="med"/>
              <a:tailEnd type="none" w="med" len="med"/>
            </a:ln>
            <a:effectLst/>
          </p:spPr>
        </p:cxnSp>
        <p:pic>
          <p:nvPicPr>
            <p:cNvPr id="19" name="Facebook icon">
              <a:hlinkClick r:id="rId5"/>
              <a:extLst>
                <a:ext uri="{FF2B5EF4-FFF2-40B4-BE49-F238E27FC236}">
                  <a16:creationId xmlns:a16="http://schemas.microsoft.com/office/drawing/2014/main" id="{9A6B08C5-86AC-4CC3-4DF1-0AEA51389EEA}"/>
                </a:ext>
              </a:extLst>
            </p:cNvPr>
            <p:cNvPicPr>
              <a:picLocks noChangeAspect="1"/>
            </p:cNvPicPr>
            <p:nvPr/>
          </p:nvPicPr>
          <p:blipFill>
            <a:blip r:embed="rId6" cstate="screen">
              <a:biLevel thresh="25000"/>
              <a:extLst>
                <a:ext uri="{28A0092B-C50C-407E-A947-70E740481C1C}">
                  <a14:useLocalDpi xmlns:a14="http://schemas.microsoft.com/office/drawing/2010/main"/>
                </a:ext>
              </a:extLst>
            </a:blip>
            <a:stretch>
              <a:fillRect/>
            </a:stretch>
          </p:blipFill>
          <p:spPr>
            <a:xfrm>
              <a:off x="1511415" y="6277559"/>
              <a:ext cx="75579" cy="163755"/>
            </a:xfrm>
            <a:prstGeom prst="rect">
              <a:avLst/>
            </a:prstGeom>
          </p:spPr>
        </p:pic>
        <p:pic>
          <p:nvPicPr>
            <p:cNvPr id="20" name="X icon">
              <a:hlinkClick r:id="rId7"/>
              <a:extLst>
                <a:ext uri="{FF2B5EF4-FFF2-40B4-BE49-F238E27FC236}">
                  <a16:creationId xmlns:a16="http://schemas.microsoft.com/office/drawing/2014/main" id="{5F186DE6-4283-E9CE-6A88-C15938123C96}"/>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1028885" y="6303455"/>
              <a:ext cx="128164" cy="131013"/>
            </a:xfrm>
            <a:prstGeom prst="rect">
              <a:avLst/>
            </a:prstGeom>
          </p:spPr>
        </p:pic>
        <p:pic>
          <p:nvPicPr>
            <p:cNvPr id="21" name="LinkedIn icon">
              <a:hlinkClick r:id="rId9"/>
              <a:extLst>
                <a:ext uri="{FF2B5EF4-FFF2-40B4-BE49-F238E27FC236}">
                  <a16:creationId xmlns:a16="http://schemas.microsoft.com/office/drawing/2014/main" id="{EE20731D-E3A0-BB12-8173-F214F00D1BC9}"/>
                </a:ext>
              </a:extLst>
            </p:cNvPr>
            <p:cNvPicPr>
              <a:picLocks noChangeAspect="1"/>
            </p:cNvPicPr>
            <p:nvPr/>
          </p:nvPicPr>
          <p:blipFill>
            <a:blip r:embed="rId10" cstate="screen">
              <a:biLevel thresh="25000"/>
              <a:extLst>
                <a:ext uri="{28A0092B-C50C-407E-A947-70E740481C1C}">
                  <a14:useLocalDpi xmlns:a14="http://schemas.microsoft.com/office/drawing/2010/main"/>
                </a:ext>
              </a:extLst>
            </a:blip>
            <a:stretch>
              <a:fillRect/>
            </a:stretch>
          </p:blipFill>
          <p:spPr>
            <a:xfrm>
              <a:off x="524290" y="6284322"/>
              <a:ext cx="150229" cy="150229"/>
            </a:xfrm>
            <a:prstGeom prst="rect">
              <a:avLst/>
            </a:prstGeom>
          </p:spPr>
        </p:pic>
      </p:grpSp>
      <p:sp>
        <p:nvSpPr>
          <p:cNvPr id="22" name="speaker text">
            <a:extLst>
              <a:ext uri="{FF2B5EF4-FFF2-40B4-BE49-F238E27FC236}">
                <a16:creationId xmlns:a16="http://schemas.microsoft.com/office/drawing/2014/main" id="{B8D3D2B3-AE24-5B3F-80B6-F94ABCA40B9F}"/>
              </a:ext>
            </a:extLst>
          </p:cNvPr>
          <p:cNvSpPr>
            <a:spLocks noGrp="1" noChangeArrowheads="1"/>
          </p:cNvSpPr>
          <p:nvPr>
            <p:ph type="subTitle" sz="quarter" idx="1" hasCustomPrompt="1"/>
          </p:nvPr>
        </p:nvSpPr>
        <p:spPr>
          <a:xfrm>
            <a:off x="645452" y="4400588"/>
            <a:ext cx="6217920" cy="1533186"/>
          </a:xfrm>
        </p:spPr>
        <p:txBody>
          <a:bodyPr numCol="1">
            <a:normAutofit/>
          </a:bodyPr>
          <a:lstStyle>
            <a:lvl1pPr marL="0" marR="0" indent="0" algn="l" defTabSz="914400" rtl="0" eaLnBrk="1" fontAlgn="base" latinLnBrk="0" hangingPunct="1">
              <a:lnSpc>
                <a:spcPct val="100000"/>
              </a:lnSpc>
              <a:spcBef>
                <a:spcPct val="0"/>
              </a:spcBef>
              <a:spcAft>
                <a:spcPts val="0"/>
              </a:spcAft>
              <a:buClr>
                <a:schemeClr val="tx1">
                  <a:lumMod val="65000"/>
                  <a:lumOff val="35000"/>
                </a:schemeClr>
              </a:buClr>
              <a:buSzPct val="80000"/>
              <a:buFontTx/>
              <a:buNone/>
              <a:tabLst/>
              <a:defRPr sz="2000">
                <a:solidFill>
                  <a:schemeClr val="bg1"/>
                </a:solidFill>
                <a:latin typeface="+mn-lt"/>
                <a:cs typeface="Calibri Light" panose="020F0302020204030204" pitchFamily="34" charset="0"/>
              </a:defRPr>
            </a:lvl1pPr>
          </a:lstStyle>
          <a:p>
            <a:r>
              <a:rPr lang="en-US" dirty="0"/>
              <a:t>Speaker’s Name</a:t>
            </a:r>
            <a:br>
              <a:rPr lang="en-US" dirty="0"/>
            </a:br>
            <a:r>
              <a:rPr lang="en-US" dirty="0"/>
              <a:t>Speaker’s Job Title</a:t>
            </a:r>
            <a:br>
              <a:rPr lang="en-US" dirty="0"/>
            </a:br>
            <a:br>
              <a:rPr lang="en-US" dirty="0"/>
            </a:br>
            <a:r>
              <a:rPr lang="en-US" dirty="0"/>
              <a:t>Event Name</a:t>
            </a:r>
            <a:br>
              <a:rPr lang="en-US" dirty="0"/>
            </a:br>
            <a:r>
              <a:rPr lang="en-US" dirty="0"/>
              <a:t>Date</a:t>
            </a:r>
          </a:p>
        </p:txBody>
      </p:sp>
      <p:sp>
        <p:nvSpPr>
          <p:cNvPr id="23" name="subtitle">
            <a:extLst>
              <a:ext uri="{FF2B5EF4-FFF2-40B4-BE49-F238E27FC236}">
                <a16:creationId xmlns:a16="http://schemas.microsoft.com/office/drawing/2014/main" id="{35F8A1BB-047F-B517-0DD9-6E076E78A3EE}"/>
              </a:ext>
            </a:extLst>
          </p:cNvPr>
          <p:cNvSpPr>
            <a:spLocks noGrp="1"/>
          </p:cNvSpPr>
          <p:nvPr>
            <p:ph type="body" sz="quarter" idx="10" hasCustomPrompt="1"/>
          </p:nvPr>
        </p:nvSpPr>
        <p:spPr>
          <a:xfrm>
            <a:off x="645452" y="3030102"/>
            <a:ext cx="6957847" cy="402377"/>
          </a:xfrm>
        </p:spPr>
        <p:txBody>
          <a:bodyPr>
            <a:normAutofit/>
          </a:bodyPr>
          <a:lstStyle>
            <a:lvl1pPr marL="0" indent="0">
              <a:buNone/>
              <a:defRPr sz="2400" b="0" i="0" baseline="0">
                <a:solidFill>
                  <a:schemeClr val="bg1"/>
                </a:solidFill>
                <a:latin typeface="+mj-lt"/>
              </a:defRPr>
            </a:lvl1pPr>
          </a:lstStyle>
          <a:p>
            <a:pPr lvl="0"/>
            <a:r>
              <a:rPr lang="en-US" dirty="0"/>
              <a:t>Click to edit subtitle</a:t>
            </a:r>
          </a:p>
        </p:txBody>
      </p:sp>
      <p:sp>
        <p:nvSpPr>
          <p:cNvPr id="24" name="title text">
            <a:extLst>
              <a:ext uri="{FF2B5EF4-FFF2-40B4-BE49-F238E27FC236}">
                <a16:creationId xmlns:a16="http://schemas.microsoft.com/office/drawing/2014/main" id="{FE6D33B7-B0A9-DDA5-FA46-1B748384079F}"/>
              </a:ext>
            </a:extLst>
          </p:cNvPr>
          <p:cNvSpPr>
            <a:spLocks noGrp="1" noChangeArrowheads="1"/>
          </p:cNvSpPr>
          <p:nvPr>
            <p:ph type="ctrTitle" sz="quarter" hasCustomPrompt="1"/>
          </p:nvPr>
        </p:nvSpPr>
        <p:spPr>
          <a:xfrm>
            <a:off x="645452" y="1084881"/>
            <a:ext cx="6957847" cy="1891159"/>
          </a:xfrm>
        </p:spPr>
        <p:txBody>
          <a:bodyPr anchor="b">
            <a:normAutofit/>
          </a:bodyPr>
          <a:lstStyle>
            <a:lvl1pPr algn="l">
              <a:spcAft>
                <a:spcPts val="600"/>
              </a:spcAft>
              <a:defRPr sz="3600">
                <a:solidFill>
                  <a:schemeClr val="bg1"/>
                </a:solidFill>
                <a:effectLst>
                  <a:outerShdw blurRad="38100" dist="38100" dir="2700000" algn="tl">
                    <a:srgbClr val="000000">
                      <a:alpha val="43137"/>
                    </a:srgbClr>
                  </a:outerShdw>
                </a:effectLst>
                <a:latin typeface="+mj-lt"/>
              </a:defRPr>
            </a:lvl1pPr>
          </a:lstStyle>
          <a:p>
            <a:r>
              <a:rPr lang="en-US" dirty="0"/>
              <a:t>Click to edit master title</a:t>
            </a:r>
          </a:p>
        </p:txBody>
      </p:sp>
      <p:pic>
        <p:nvPicPr>
          <p:cNvPr id="25" name="Graphic 24">
            <a:extLst>
              <a:ext uri="{FF2B5EF4-FFF2-40B4-BE49-F238E27FC236}">
                <a16:creationId xmlns:a16="http://schemas.microsoft.com/office/drawing/2014/main" id="{C4D92122-D886-6D44-2A24-4B49F9C7793B}"/>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479686" y="405535"/>
            <a:ext cx="1670022" cy="324032"/>
          </a:xfrm>
          <a:prstGeom prst="rect">
            <a:avLst/>
          </a:prstGeom>
        </p:spPr>
      </p:pic>
    </p:spTree>
    <p:extLst>
      <p:ext uri="{BB962C8B-B14F-4D97-AF65-F5344CB8AC3E}">
        <p14:creationId xmlns:p14="http://schemas.microsoft.com/office/powerpoint/2010/main" val="30708848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760" y="182563"/>
            <a:ext cx="11430000" cy="731520"/>
          </a:xfrm>
        </p:spPr>
        <p:txBody>
          <a:bodyPr>
            <a:noAutofit/>
          </a:bodyPr>
          <a:lstStyle>
            <a:lvl1pPr>
              <a:defRPr sz="3200"/>
            </a:lvl1pPr>
          </a:lstStyle>
          <a:p>
            <a:r>
              <a:rPr lang="en-US" dirty="0"/>
              <a:t>Click to edit Master title style</a:t>
            </a:r>
          </a:p>
        </p:txBody>
      </p:sp>
      <p:sp>
        <p:nvSpPr>
          <p:cNvPr id="3" name="Content Placeholder 2"/>
          <p:cNvSpPr>
            <a:spLocks noGrp="1"/>
          </p:cNvSpPr>
          <p:nvPr>
            <p:ph idx="1"/>
          </p:nvPr>
        </p:nvSpPr>
        <p:spPr>
          <a:xfrm>
            <a:off x="365760" y="1005840"/>
            <a:ext cx="11430000" cy="539496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052614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ontent with Highlight Box">
    <p:spTree>
      <p:nvGrpSpPr>
        <p:cNvPr id="1" name=""/>
        <p:cNvGrpSpPr/>
        <p:nvPr/>
      </p:nvGrpSpPr>
      <p:grpSpPr>
        <a:xfrm>
          <a:off x="0" y="0"/>
          <a:ext cx="0" cy="0"/>
          <a:chOff x="0" y="0"/>
          <a:chExt cx="0" cy="0"/>
        </a:xfrm>
      </p:grpSpPr>
      <p:sp>
        <p:nvSpPr>
          <p:cNvPr id="2" name="Title 1"/>
          <p:cNvSpPr>
            <a:spLocks noGrp="1"/>
          </p:cNvSpPr>
          <p:nvPr>
            <p:ph type="title"/>
          </p:nvPr>
        </p:nvSpPr>
        <p:spPr>
          <a:xfrm>
            <a:off x="365760" y="182563"/>
            <a:ext cx="11430000" cy="731520"/>
          </a:xfrm>
        </p:spPr>
        <p:txBody>
          <a:bodyPr>
            <a:noAutofit/>
          </a:bodyPr>
          <a:lstStyle>
            <a:lvl1pPr>
              <a:defRPr sz="3200"/>
            </a:lvl1pPr>
          </a:lstStyle>
          <a:p>
            <a:r>
              <a:rPr lang="en-US" dirty="0"/>
              <a:t>Click to edit Master title style</a:t>
            </a:r>
          </a:p>
        </p:txBody>
      </p:sp>
      <p:sp>
        <p:nvSpPr>
          <p:cNvPr id="3" name="Content Placeholder 2"/>
          <p:cNvSpPr>
            <a:spLocks noGrp="1"/>
          </p:cNvSpPr>
          <p:nvPr>
            <p:ph idx="1"/>
          </p:nvPr>
        </p:nvSpPr>
        <p:spPr>
          <a:xfrm>
            <a:off x="365760" y="1005840"/>
            <a:ext cx="11430000" cy="484632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a:extLst>
              <a:ext uri="{FF2B5EF4-FFF2-40B4-BE49-F238E27FC236}">
                <a16:creationId xmlns:a16="http://schemas.microsoft.com/office/drawing/2014/main" id="{04FAA409-EC2B-4245-BB55-6C0CC85D75F0}"/>
              </a:ext>
            </a:extLst>
          </p:cNvPr>
          <p:cNvSpPr>
            <a:spLocks noGrp="1"/>
          </p:cNvSpPr>
          <p:nvPr>
            <p:ph type="body" sz="quarter" idx="10"/>
          </p:nvPr>
        </p:nvSpPr>
        <p:spPr>
          <a:xfrm>
            <a:off x="365125" y="5943600"/>
            <a:ext cx="11430000" cy="548640"/>
          </a:xfrm>
          <a:solidFill>
            <a:srgbClr val="0040C0"/>
          </a:solidFill>
        </p:spPr>
        <p:txBody>
          <a:bodyPr anchor="ctr">
            <a:normAutofit/>
          </a:bodyPr>
          <a:lstStyle>
            <a:lvl1pPr marL="0" indent="0" algn="ctr">
              <a:spcAft>
                <a:spcPts val="0"/>
              </a:spcAft>
              <a:buNone/>
              <a:defRPr sz="2800" b="1">
                <a:solidFill>
                  <a:schemeClr val="bg1"/>
                </a:solidFill>
                <a:latin typeface="+mj-lt"/>
              </a:defRPr>
            </a:lvl1pPr>
          </a:lstStyle>
          <a:p>
            <a:pPr lvl="0"/>
            <a:r>
              <a:rPr lang="en-US" dirty="0"/>
              <a:t>Click to edit Master text styles</a:t>
            </a:r>
          </a:p>
        </p:txBody>
      </p:sp>
    </p:spTree>
    <p:extLst>
      <p:ext uri="{BB962C8B-B14F-4D97-AF65-F5344CB8AC3E}">
        <p14:creationId xmlns:p14="http://schemas.microsoft.com/office/powerpoint/2010/main" val="15075604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Only with Highlight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3E03F-F02F-4FA3-91CB-67CB140953AE}"/>
              </a:ext>
            </a:extLst>
          </p:cNvPr>
          <p:cNvSpPr>
            <a:spLocks noGrp="1"/>
          </p:cNvSpPr>
          <p:nvPr>
            <p:ph type="title"/>
          </p:nvPr>
        </p:nvSpPr>
        <p:spPr>
          <a:xfrm>
            <a:off x="365760" y="182563"/>
            <a:ext cx="11430000" cy="731520"/>
          </a:xfrm>
        </p:spPr>
        <p:txBody>
          <a:bodyPr/>
          <a:lstStyle/>
          <a:p>
            <a:r>
              <a:rPr lang="en-US"/>
              <a:t>Click to edit Master title style</a:t>
            </a:r>
          </a:p>
        </p:txBody>
      </p:sp>
      <p:sp>
        <p:nvSpPr>
          <p:cNvPr id="5" name="Text Placeholder 4">
            <a:extLst>
              <a:ext uri="{FF2B5EF4-FFF2-40B4-BE49-F238E27FC236}">
                <a16:creationId xmlns:a16="http://schemas.microsoft.com/office/drawing/2014/main" id="{527D7085-5105-4024-BD3C-F69FB71287EC}"/>
              </a:ext>
            </a:extLst>
          </p:cNvPr>
          <p:cNvSpPr>
            <a:spLocks noGrp="1"/>
          </p:cNvSpPr>
          <p:nvPr>
            <p:ph type="body" sz="quarter" idx="10"/>
          </p:nvPr>
        </p:nvSpPr>
        <p:spPr>
          <a:xfrm>
            <a:off x="365760" y="5943600"/>
            <a:ext cx="11430000" cy="548640"/>
          </a:xfrm>
          <a:solidFill>
            <a:srgbClr val="0040C0"/>
          </a:solidFill>
        </p:spPr>
        <p:txBody>
          <a:bodyPr anchor="ctr">
            <a:normAutofit/>
          </a:bodyPr>
          <a:lstStyle>
            <a:lvl1pPr marL="0" indent="0" algn="ctr">
              <a:buNone/>
              <a:defRPr sz="2800" b="1">
                <a:solidFill>
                  <a:schemeClr val="bg1"/>
                </a:solidFill>
                <a:latin typeface="+mj-lt"/>
              </a:defRPr>
            </a:lvl1pPr>
            <a:lvl2pPr marL="287338" indent="0">
              <a:buNone/>
              <a:defRPr/>
            </a:lvl2pPr>
          </a:lstStyle>
          <a:p>
            <a:pPr lvl="0"/>
            <a:r>
              <a:rPr lang="en-US" dirty="0"/>
              <a:t>Click to edit Master text styles</a:t>
            </a:r>
          </a:p>
        </p:txBody>
      </p:sp>
    </p:spTree>
    <p:extLst>
      <p:ext uri="{BB962C8B-B14F-4D97-AF65-F5344CB8AC3E}">
        <p14:creationId xmlns:p14="http://schemas.microsoft.com/office/powerpoint/2010/main" val="22807026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65760" y="182563"/>
            <a:ext cx="11430000" cy="731520"/>
          </a:xfrm>
        </p:spPr>
        <p:txBody>
          <a:bodyPr/>
          <a:lstStyle/>
          <a:p>
            <a:r>
              <a:rPr lang="en-US" dirty="0"/>
              <a:t>Click to edit Master title style</a:t>
            </a:r>
          </a:p>
        </p:txBody>
      </p:sp>
    </p:spTree>
    <p:extLst>
      <p:ext uri="{BB962C8B-B14F-4D97-AF65-F5344CB8AC3E}">
        <p14:creationId xmlns:p14="http://schemas.microsoft.com/office/powerpoint/2010/main" val="3690012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amp;DI Title Slide">
    <p:spTree>
      <p:nvGrpSpPr>
        <p:cNvPr id="1" name=""/>
        <p:cNvGrpSpPr/>
        <p:nvPr/>
      </p:nvGrpSpPr>
      <p:grpSpPr>
        <a:xfrm>
          <a:off x="0" y="0"/>
          <a:ext cx="0" cy="0"/>
          <a:chOff x="0" y="0"/>
          <a:chExt cx="0" cy="0"/>
        </a:xfrm>
      </p:grpSpPr>
      <p:pic>
        <p:nvPicPr>
          <p:cNvPr id="4" name="background image">
            <a:extLst>
              <a:ext uri="{FF2B5EF4-FFF2-40B4-BE49-F238E27FC236}">
                <a16:creationId xmlns:a16="http://schemas.microsoft.com/office/drawing/2014/main" id="{5BFA1840-DB6D-7159-AE26-E3D9252E9CD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5" name="Picture 4" descr="A blue and white rectangle&#10;&#10;Description automatically generated">
            <a:extLst>
              <a:ext uri="{FF2B5EF4-FFF2-40B4-BE49-F238E27FC236}">
                <a16:creationId xmlns:a16="http://schemas.microsoft.com/office/drawing/2014/main" id="{9EC0545B-DE59-6EF1-E72D-C715244C95F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6" name="icons &amp; copyright">
            <a:extLst>
              <a:ext uri="{FF2B5EF4-FFF2-40B4-BE49-F238E27FC236}">
                <a16:creationId xmlns:a16="http://schemas.microsoft.com/office/drawing/2014/main" id="{CDFD1DEF-B29C-AB3C-3E73-DFA749F3C980}"/>
              </a:ext>
            </a:extLst>
          </p:cNvPr>
          <p:cNvGrpSpPr/>
          <p:nvPr userDrawn="1"/>
        </p:nvGrpSpPr>
        <p:grpSpPr>
          <a:xfrm>
            <a:off x="338624" y="6181725"/>
            <a:ext cx="4435668" cy="542465"/>
            <a:chOff x="338624" y="6181725"/>
            <a:chExt cx="4435668" cy="542465"/>
          </a:xfrm>
        </p:grpSpPr>
        <p:sp>
          <p:nvSpPr>
            <p:cNvPr id="7" name="copyright">
              <a:extLst>
                <a:ext uri="{FF2B5EF4-FFF2-40B4-BE49-F238E27FC236}">
                  <a16:creationId xmlns:a16="http://schemas.microsoft.com/office/drawing/2014/main" id="{CFF25273-5F20-DD77-58AE-9D4FF0996930}"/>
                </a:ext>
              </a:extLst>
            </p:cNvPr>
            <p:cNvSpPr txBox="1">
              <a:spLocks noChangeArrowheads="1"/>
            </p:cNvSpPr>
            <p:nvPr/>
          </p:nvSpPr>
          <p:spPr bwMode="auto">
            <a:xfrm>
              <a:off x="1912610" y="6505633"/>
              <a:ext cx="2861682" cy="215444"/>
            </a:xfrm>
            <a:prstGeom prst="rect">
              <a:avLst/>
            </a:prstGeom>
            <a:noFill/>
            <a:ln w="9525">
              <a:noFill/>
              <a:miter lim="800000"/>
              <a:headEnd/>
              <a:tailEnd/>
            </a:ln>
            <a:effectLst/>
          </p:spPr>
          <p:txBody>
            <a:bodyPr wrap="none">
              <a:spAutoFit/>
            </a:bodyPr>
            <a:lstStyle/>
            <a:p>
              <a:pPr algn="ctr">
                <a:spcBef>
                  <a:spcPts val="0"/>
                </a:spcBef>
              </a:pPr>
              <a:r>
                <a:rPr lang="en-US" sz="800" dirty="0">
                  <a:solidFill>
                    <a:schemeClr val="bg1">
                      <a:lumMod val="50000"/>
                    </a:schemeClr>
                  </a:solidFill>
                  <a:latin typeface="Calibri Light" panose="020F0302020204030204" pitchFamily="34" charset="0"/>
                  <a:cs typeface="Calibri Light" panose="020F0302020204030204" pitchFamily="34" charset="0"/>
                </a:rPr>
                <a:t>© 2026 Electric Power Research Institute, Inc. All rights reserved.</a:t>
              </a:r>
            </a:p>
          </p:txBody>
        </p:sp>
        <p:sp>
          <p:nvSpPr>
            <p:cNvPr id="8" name="epri.com">
              <a:hlinkClick r:id="rId4"/>
              <a:extLst>
                <a:ext uri="{FF2B5EF4-FFF2-40B4-BE49-F238E27FC236}">
                  <a16:creationId xmlns:a16="http://schemas.microsoft.com/office/drawing/2014/main" id="{5C3364B0-225F-08F0-B311-40F2E30A9C10}"/>
                </a:ext>
              </a:extLst>
            </p:cNvPr>
            <p:cNvSpPr txBox="1"/>
            <p:nvPr/>
          </p:nvSpPr>
          <p:spPr>
            <a:xfrm>
              <a:off x="338624" y="6462580"/>
              <a:ext cx="1510665" cy="261610"/>
            </a:xfrm>
            <a:prstGeom prst="rect">
              <a:avLst/>
            </a:prstGeom>
            <a:noFill/>
          </p:spPr>
          <p:txBody>
            <a:bodyPr wrap="square" rtlCol="0">
              <a:spAutoFit/>
            </a:bodyPr>
            <a:lstStyle/>
            <a:p>
              <a:pPr algn="l"/>
              <a:r>
                <a:rPr lang="en-US" sz="1100" b="1" spc="200" baseline="0" dirty="0">
                  <a:solidFill>
                    <a:schemeClr val="tx1">
                      <a:lumMod val="65000"/>
                      <a:lumOff val="35000"/>
                    </a:schemeClr>
                  </a:solidFill>
                  <a:latin typeface="Century Gothic" panose="020B0502020202020204" pitchFamily="34" charset="0"/>
                </a:rPr>
                <a:t>www.epri.com</a:t>
              </a:r>
            </a:p>
          </p:txBody>
        </p:sp>
        <p:cxnSp>
          <p:nvCxnSpPr>
            <p:cNvPr id="9" name="Straight Connector 8">
              <a:extLst>
                <a:ext uri="{FF2B5EF4-FFF2-40B4-BE49-F238E27FC236}">
                  <a16:creationId xmlns:a16="http://schemas.microsoft.com/office/drawing/2014/main" id="{55FADAA3-185A-791A-4E59-6E323A93BBBF}"/>
                </a:ext>
              </a:extLst>
            </p:cNvPr>
            <p:cNvCxnSpPr/>
            <p:nvPr/>
          </p:nvCxnSpPr>
          <p:spPr bwMode="auto">
            <a:xfrm>
              <a:off x="1849289" y="6181725"/>
              <a:ext cx="0" cy="523415"/>
            </a:xfrm>
            <a:prstGeom prst="line">
              <a:avLst/>
            </a:prstGeom>
            <a:solidFill>
              <a:schemeClr val="accent1"/>
            </a:solidFill>
            <a:ln w="12700" cap="flat" cmpd="sng" algn="ctr">
              <a:solidFill>
                <a:schemeClr val="tx1">
                  <a:lumMod val="50000"/>
                  <a:lumOff val="50000"/>
                </a:schemeClr>
              </a:solidFill>
              <a:prstDash val="solid"/>
              <a:round/>
              <a:headEnd type="none" w="med" len="med"/>
              <a:tailEnd type="none" w="med" len="med"/>
            </a:ln>
            <a:effectLst/>
          </p:spPr>
        </p:cxnSp>
        <p:pic>
          <p:nvPicPr>
            <p:cNvPr id="10" name="Facebook icon">
              <a:hlinkClick r:id="rId5"/>
              <a:extLst>
                <a:ext uri="{FF2B5EF4-FFF2-40B4-BE49-F238E27FC236}">
                  <a16:creationId xmlns:a16="http://schemas.microsoft.com/office/drawing/2014/main" id="{F23EC820-610D-6376-1C3E-DE4A8B30E9D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11415" y="6277559"/>
              <a:ext cx="75579" cy="163755"/>
            </a:xfrm>
            <a:prstGeom prst="rect">
              <a:avLst/>
            </a:prstGeom>
          </p:spPr>
        </p:pic>
        <p:pic>
          <p:nvPicPr>
            <p:cNvPr id="11" name="X icon">
              <a:hlinkClick r:id="rId7"/>
              <a:extLst>
                <a:ext uri="{FF2B5EF4-FFF2-40B4-BE49-F238E27FC236}">
                  <a16:creationId xmlns:a16="http://schemas.microsoft.com/office/drawing/2014/main" id="{7AFBAC84-F0EB-3CD2-E8F2-D8EA5B2D25D4}"/>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1028885" y="6303455"/>
              <a:ext cx="128164" cy="131013"/>
            </a:xfrm>
            <a:prstGeom prst="rect">
              <a:avLst/>
            </a:prstGeom>
          </p:spPr>
        </p:pic>
        <p:pic>
          <p:nvPicPr>
            <p:cNvPr id="12" name="LinkedIn icon">
              <a:hlinkClick r:id="rId9"/>
              <a:extLst>
                <a:ext uri="{FF2B5EF4-FFF2-40B4-BE49-F238E27FC236}">
                  <a16:creationId xmlns:a16="http://schemas.microsoft.com/office/drawing/2014/main" id="{8D5FC7E2-24D9-3BDE-748A-829631619228}"/>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24290" y="6284322"/>
              <a:ext cx="150229" cy="150229"/>
            </a:xfrm>
            <a:prstGeom prst="rect">
              <a:avLst/>
            </a:prstGeom>
          </p:spPr>
        </p:pic>
      </p:grpSp>
      <p:sp>
        <p:nvSpPr>
          <p:cNvPr id="13" name="speaker text">
            <a:extLst>
              <a:ext uri="{FF2B5EF4-FFF2-40B4-BE49-F238E27FC236}">
                <a16:creationId xmlns:a16="http://schemas.microsoft.com/office/drawing/2014/main" id="{A84FE7D4-F5AC-618E-372B-1DFC23D993CE}"/>
              </a:ext>
            </a:extLst>
          </p:cNvPr>
          <p:cNvSpPr>
            <a:spLocks noGrp="1" noChangeArrowheads="1"/>
          </p:cNvSpPr>
          <p:nvPr>
            <p:ph type="subTitle" sz="quarter" idx="1" hasCustomPrompt="1"/>
          </p:nvPr>
        </p:nvSpPr>
        <p:spPr>
          <a:xfrm>
            <a:off x="645452" y="4400588"/>
            <a:ext cx="6217920" cy="1533186"/>
          </a:xfrm>
        </p:spPr>
        <p:txBody>
          <a:bodyPr numCol="1">
            <a:normAutofit/>
          </a:bodyPr>
          <a:lstStyle>
            <a:lvl1pPr marL="0" marR="0" indent="0" algn="l" defTabSz="914400" rtl="0" eaLnBrk="1" fontAlgn="base" latinLnBrk="0" hangingPunct="1">
              <a:lnSpc>
                <a:spcPct val="100000"/>
              </a:lnSpc>
              <a:spcBef>
                <a:spcPct val="0"/>
              </a:spcBef>
              <a:spcAft>
                <a:spcPts val="0"/>
              </a:spcAft>
              <a:buClr>
                <a:schemeClr val="tx1">
                  <a:lumMod val="65000"/>
                  <a:lumOff val="35000"/>
                </a:schemeClr>
              </a:buClr>
              <a:buSzPct val="80000"/>
              <a:buFontTx/>
              <a:buNone/>
              <a:tabLst/>
              <a:defRPr sz="2000">
                <a:solidFill>
                  <a:schemeClr val="tx1">
                    <a:lumMod val="75000"/>
                    <a:lumOff val="25000"/>
                  </a:schemeClr>
                </a:solidFill>
                <a:latin typeface="+mn-lt"/>
                <a:cs typeface="Calibri Light" panose="020F0302020204030204" pitchFamily="34" charset="0"/>
              </a:defRPr>
            </a:lvl1pPr>
          </a:lstStyle>
          <a:p>
            <a:r>
              <a:rPr lang="en-US" dirty="0"/>
              <a:t>Speaker’s Name</a:t>
            </a:r>
            <a:br>
              <a:rPr lang="en-US" dirty="0"/>
            </a:br>
            <a:r>
              <a:rPr lang="en-US" dirty="0"/>
              <a:t>Speaker’s Job Title</a:t>
            </a:r>
            <a:br>
              <a:rPr lang="en-US" dirty="0"/>
            </a:br>
            <a:br>
              <a:rPr lang="en-US" dirty="0"/>
            </a:br>
            <a:r>
              <a:rPr lang="en-US" dirty="0"/>
              <a:t>Event Name</a:t>
            </a:r>
            <a:br>
              <a:rPr lang="en-US" dirty="0"/>
            </a:br>
            <a:r>
              <a:rPr lang="en-US" dirty="0"/>
              <a:t>Date</a:t>
            </a:r>
          </a:p>
        </p:txBody>
      </p:sp>
      <p:sp>
        <p:nvSpPr>
          <p:cNvPr id="14" name="subtitle">
            <a:extLst>
              <a:ext uri="{FF2B5EF4-FFF2-40B4-BE49-F238E27FC236}">
                <a16:creationId xmlns:a16="http://schemas.microsoft.com/office/drawing/2014/main" id="{66DE7777-90B9-EBAE-A6EF-3017FCF11E43}"/>
              </a:ext>
            </a:extLst>
          </p:cNvPr>
          <p:cNvSpPr>
            <a:spLocks noGrp="1"/>
          </p:cNvSpPr>
          <p:nvPr>
            <p:ph type="body" sz="quarter" idx="10" hasCustomPrompt="1"/>
          </p:nvPr>
        </p:nvSpPr>
        <p:spPr>
          <a:xfrm>
            <a:off x="645452" y="3030102"/>
            <a:ext cx="6957847" cy="402377"/>
          </a:xfrm>
        </p:spPr>
        <p:txBody>
          <a:bodyPr>
            <a:normAutofit/>
          </a:bodyPr>
          <a:lstStyle>
            <a:lvl1pPr marL="0" indent="0">
              <a:buNone/>
              <a:defRPr sz="2400" b="0" i="0" baseline="0">
                <a:solidFill>
                  <a:schemeClr val="bg1"/>
                </a:solidFill>
                <a:latin typeface="+mj-lt"/>
              </a:defRPr>
            </a:lvl1pPr>
          </a:lstStyle>
          <a:p>
            <a:pPr lvl="0"/>
            <a:r>
              <a:rPr lang="en-US" dirty="0"/>
              <a:t>Click to edit subtitle</a:t>
            </a:r>
          </a:p>
        </p:txBody>
      </p:sp>
      <p:sp>
        <p:nvSpPr>
          <p:cNvPr id="23" name="title text">
            <a:extLst>
              <a:ext uri="{FF2B5EF4-FFF2-40B4-BE49-F238E27FC236}">
                <a16:creationId xmlns:a16="http://schemas.microsoft.com/office/drawing/2014/main" id="{7440C898-4ED3-3626-EFD8-4B1DA7285DA8}"/>
              </a:ext>
            </a:extLst>
          </p:cNvPr>
          <p:cNvSpPr>
            <a:spLocks noGrp="1" noChangeArrowheads="1"/>
          </p:cNvSpPr>
          <p:nvPr>
            <p:ph type="ctrTitle" sz="quarter" hasCustomPrompt="1"/>
          </p:nvPr>
        </p:nvSpPr>
        <p:spPr>
          <a:xfrm>
            <a:off x="645452" y="1084881"/>
            <a:ext cx="6957847" cy="1891159"/>
          </a:xfrm>
        </p:spPr>
        <p:txBody>
          <a:bodyPr anchor="b">
            <a:normAutofit/>
          </a:bodyPr>
          <a:lstStyle>
            <a:lvl1pPr algn="l">
              <a:spcAft>
                <a:spcPts val="600"/>
              </a:spcAft>
              <a:defRPr sz="3600">
                <a:solidFill>
                  <a:schemeClr val="bg1"/>
                </a:solidFill>
                <a:effectLst>
                  <a:outerShdw blurRad="38100" dist="38100" dir="2700000" algn="tl">
                    <a:srgbClr val="000000">
                      <a:alpha val="43137"/>
                    </a:srgbClr>
                  </a:outerShdw>
                </a:effectLst>
                <a:latin typeface="+mj-lt"/>
              </a:defRPr>
            </a:lvl1pPr>
          </a:lstStyle>
          <a:p>
            <a:r>
              <a:rPr lang="en-US" dirty="0"/>
              <a:t>Click to edit master title</a:t>
            </a:r>
          </a:p>
        </p:txBody>
      </p:sp>
      <p:pic>
        <p:nvPicPr>
          <p:cNvPr id="27" name="Graphic 26">
            <a:extLst>
              <a:ext uri="{FF2B5EF4-FFF2-40B4-BE49-F238E27FC236}">
                <a16:creationId xmlns:a16="http://schemas.microsoft.com/office/drawing/2014/main" id="{CFD40E50-2685-769D-C610-B300B1ACED13}"/>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479686" y="405535"/>
            <a:ext cx="1670022" cy="324032"/>
          </a:xfrm>
          <a:prstGeom prst="rect">
            <a:avLst/>
          </a:prstGeom>
        </p:spPr>
      </p:pic>
      <p:pic>
        <p:nvPicPr>
          <p:cNvPr id="28" name="Picture 27">
            <a:extLst>
              <a:ext uri="{FF2B5EF4-FFF2-40B4-BE49-F238E27FC236}">
                <a16:creationId xmlns:a16="http://schemas.microsoft.com/office/drawing/2014/main" id="{43C4ABC3-12AE-008E-0B64-EF4DE57CBD97}"/>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p:blipFill>
        <p:spPr>
          <a:xfrm>
            <a:off x="8276838" y="500645"/>
            <a:ext cx="3644900" cy="3644900"/>
          </a:xfrm>
          <a:prstGeom prst="rect">
            <a:avLst/>
          </a:prstGeom>
        </p:spPr>
      </p:pic>
    </p:spTree>
    <p:extLst>
      <p:ext uri="{BB962C8B-B14F-4D97-AF65-F5344CB8AC3E}">
        <p14:creationId xmlns:p14="http://schemas.microsoft.com/office/powerpoint/2010/main" val="23500229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lumns">
    <p:spTree>
      <p:nvGrpSpPr>
        <p:cNvPr id="1" name=""/>
        <p:cNvGrpSpPr/>
        <p:nvPr/>
      </p:nvGrpSpPr>
      <p:grpSpPr>
        <a:xfrm>
          <a:off x="0" y="0"/>
          <a:ext cx="0" cy="0"/>
          <a:chOff x="0" y="0"/>
          <a:chExt cx="0" cy="0"/>
        </a:xfrm>
      </p:grpSpPr>
      <p:sp>
        <p:nvSpPr>
          <p:cNvPr id="2" name="Title 1"/>
          <p:cNvSpPr>
            <a:spLocks noGrp="1"/>
          </p:cNvSpPr>
          <p:nvPr>
            <p:ph type="title"/>
          </p:nvPr>
        </p:nvSpPr>
        <p:spPr>
          <a:xfrm>
            <a:off x="365760" y="182563"/>
            <a:ext cx="11430000" cy="731520"/>
          </a:xfrm>
        </p:spPr>
        <p:txBody>
          <a:bodyPr/>
          <a:lstStyle/>
          <a:p>
            <a:r>
              <a:rPr lang="en-US" dirty="0"/>
              <a:t>Click to edit Master title style</a:t>
            </a:r>
          </a:p>
        </p:txBody>
      </p:sp>
      <p:sp>
        <p:nvSpPr>
          <p:cNvPr id="3" name="Content Placeholder 2"/>
          <p:cNvSpPr>
            <a:spLocks noGrp="1"/>
          </p:cNvSpPr>
          <p:nvPr>
            <p:ph sz="half" idx="1"/>
          </p:nvPr>
        </p:nvSpPr>
        <p:spPr>
          <a:xfrm>
            <a:off x="365760" y="1005840"/>
            <a:ext cx="5577840" cy="5394960"/>
          </a:xfrm>
        </p:spPr>
        <p:txBody>
          <a:bodyPr>
            <a:normAutofit/>
          </a:bodyPr>
          <a:lstStyle>
            <a:lvl1pPr>
              <a:defRPr sz="24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17920" y="1005840"/>
            <a:ext cx="5577840" cy="5394960"/>
          </a:xfrm>
        </p:spPr>
        <p:txBody>
          <a:bodyPr>
            <a:normAutofit/>
          </a:bodyPr>
          <a:lstStyle>
            <a:lvl1pPr>
              <a:defRPr sz="24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936628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wo Columns with Highlight Box">
    <p:spTree>
      <p:nvGrpSpPr>
        <p:cNvPr id="1" name=""/>
        <p:cNvGrpSpPr/>
        <p:nvPr/>
      </p:nvGrpSpPr>
      <p:grpSpPr>
        <a:xfrm>
          <a:off x="0" y="0"/>
          <a:ext cx="0" cy="0"/>
          <a:chOff x="0" y="0"/>
          <a:chExt cx="0" cy="0"/>
        </a:xfrm>
      </p:grpSpPr>
      <p:sp>
        <p:nvSpPr>
          <p:cNvPr id="2" name="Title 1"/>
          <p:cNvSpPr>
            <a:spLocks noGrp="1"/>
          </p:cNvSpPr>
          <p:nvPr>
            <p:ph type="title"/>
          </p:nvPr>
        </p:nvSpPr>
        <p:spPr>
          <a:xfrm>
            <a:off x="365760" y="182563"/>
            <a:ext cx="11430000" cy="731520"/>
          </a:xfrm>
        </p:spPr>
        <p:txBody>
          <a:bodyPr/>
          <a:lstStyle/>
          <a:p>
            <a:r>
              <a:rPr lang="en-US" dirty="0"/>
              <a:t>Click to edit Master title style</a:t>
            </a:r>
          </a:p>
        </p:txBody>
      </p:sp>
      <p:sp>
        <p:nvSpPr>
          <p:cNvPr id="3" name="Content Placeholder 2"/>
          <p:cNvSpPr>
            <a:spLocks noGrp="1"/>
          </p:cNvSpPr>
          <p:nvPr>
            <p:ph sz="half" idx="1"/>
          </p:nvPr>
        </p:nvSpPr>
        <p:spPr>
          <a:xfrm>
            <a:off x="365760" y="1005840"/>
            <a:ext cx="5577840" cy="4846320"/>
          </a:xfrm>
        </p:spPr>
        <p:txBody>
          <a:bodyPr>
            <a:normAutofit/>
          </a:bodyPr>
          <a:lstStyle>
            <a:lvl1pPr>
              <a:defRPr sz="24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17920" y="1005840"/>
            <a:ext cx="5577840" cy="4846320"/>
          </a:xfrm>
        </p:spPr>
        <p:txBody>
          <a:bodyPr>
            <a:normAutofit/>
          </a:bodyPr>
          <a:lstStyle>
            <a:lvl1pPr>
              <a:defRPr sz="24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A406BC8-8ED2-4FB9-9CC1-C26081116C72}"/>
              </a:ext>
            </a:extLst>
          </p:cNvPr>
          <p:cNvSpPr>
            <a:spLocks noGrp="1"/>
          </p:cNvSpPr>
          <p:nvPr>
            <p:ph type="body" sz="quarter" idx="10"/>
          </p:nvPr>
        </p:nvSpPr>
        <p:spPr>
          <a:xfrm>
            <a:off x="365760" y="5943600"/>
            <a:ext cx="11430000" cy="548640"/>
          </a:xfrm>
          <a:solidFill>
            <a:srgbClr val="0040C0"/>
          </a:solidFill>
        </p:spPr>
        <p:txBody>
          <a:bodyPr anchor="ctr">
            <a:normAutofit/>
          </a:bodyPr>
          <a:lstStyle>
            <a:lvl1pPr marL="0" indent="0" algn="ctr">
              <a:buNone/>
              <a:defRPr sz="2800" b="1">
                <a:solidFill>
                  <a:schemeClr val="bg1"/>
                </a:solidFill>
                <a:latin typeface="+mj-lt"/>
              </a:defRPr>
            </a:lvl1pPr>
            <a:lvl2pPr marL="287338" indent="0">
              <a:buNone/>
              <a:defRPr/>
            </a:lvl2pPr>
          </a:lstStyle>
          <a:p>
            <a:pPr lvl="0"/>
            <a:r>
              <a:rPr lang="en-US" dirty="0"/>
              <a:t>Click to edit Master text styles</a:t>
            </a:r>
          </a:p>
        </p:txBody>
      </p:sp>
    </p:spTree>
    <p:extLst>
      <p:ext uri="{BB962C8B-B14F-4D97-AF65-F5344CB8AC3E}">
        <p14:creationId xmlns:p14="http://schemas.microsoft.com/office/powerpoint/2010/main" val="41239799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 y="182880"/>
            <a:ext cx="11430000" cy="73152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365760" y="1005840"/>
            <a:ext cx="5577840" cy="639762"/>
          </a:xfrm>
        </p:spPr>
        <p:txBody>
          <a:bodyPr anchor="b">
            <a:normAutofit/>
          </a:bodyPr>
          <a:lstStyle>
            <a:lvl1pPr marL="0" indent="0">
              <a:buNone/>
              <a:defRPr sz="2400" b="1">
                <a:solidFill>
                  <a:schemeClr val="bg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365760" y="1737360"/>
            <a:ext cx="5577840" cy="4663440"/>
          </a:xfrm>
        </p:spPr>
        <p:txBody>
          <a:bodyPr>
            <a:normAutofit/>
          </a:bodyPr>
          <a:lstStyle>
            <a:lvl1pPr>
              <a:defRPr sz="24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17920" y="1005840"/>
            <a:ext cx="5577840" cy="639762"/>
          </a:xfrm>
        </p:spPr>
        <p:txBody>
          <a:bodyPr anchor="b">
            <a:normAutofit/>
          </a:bodyPr>
          <a:lstStyle>
            <a:lvl1pPr marL="0" indent="0">
              <a:buNone/>
              <a:defRPr sz="2400" b="1">
                <a:solidFill>
                  <a:schemeClr val="bg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19" y="1737360"/>
            <a:ext cx="5577840" cy="4663440"/>
          </a:xfrm>
        </p:spPr>
        <p:txBody>
          <a:bodyPr>
            <a:normAutofit/>
          </a:bodyPr>
          <a:lstStyle>
            <a:lvl1pPr>
              <a:defRPr sz="24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867715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16104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wo Columns with 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38B126F-922E-4C6E-87A5-234451CAD762}"/>
              </a:ext>
            </a:extLst>
          </p:cNvPr>
          <p:cNvSpPr/>
          <p:nvPr/>
        </p:nvSpPr>
        <p:spPr bwMode="auto">
          <a:xfrm>
            <a:off x="6096000" y="102457"/>
            <a:ext cx="6096000" cy="6572979"/>
          </a:xfrm>
          <a:prstGeom prst="rect">
            <a:avLst/>
          </a:prstGeom>
          <a:solidFill>
            <a:schemeClr val="tx2">
              <a:lumMod val="50000"/>
            </a:schemeClr>
          </a:solidFill>
          <a:ln w="9525" cap="flat" cmpd="sng" algn="ctr">
            <a:noFill/>
            <a:prstDash val="solid"/>
            <a:round/>
            <a:headEnd type="none" w="med" len="med"/>
            <a:tailEnd type="none" w="med" len="med"/>
          </a:ln>
          <a:effectLst>
            <a:innerShdw blurRad="431800" dist="50800" dir="108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8" name="Rectangle 7">
            <a:extLst>
              <a:ext uri="{FF2B5EF4-FFF2-40B4-BE49-F238E27FC236}">
                <a16:creationId xmlns:a16="http://schemas.microsoft.com/office/drawing/2014/main" id="{01437305-8BFE-47C1-96DD-CEDBF8D6719E}"/>
              </a:ext>
            </a:extLst>
          </p:cNvPr>
          <p:cNvSpPr/>
          <p:nvPr/>
        </p:nvSpPr>
        <p:spPr bwMode="auto">
          <a:xfrm>
            <a:off x="6230867" y="242761"/>
            <a:ext cx="5793898" cy="6295604"/>
          </a:xfrm>
          <a:prstGeom prst="rect">
            <a:avLst/>
          </a:prstGeom>
          <a:noFill/>
          <a:ln w="12700" cap="flat" cmpd="sng" algn="ctr">
            <a:solidFill>
              <a:schemeClr val="tx2">
                <a:lumMod val="60000"/>
                <a:lumOff val="4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4" name="Title 1">
            <a:extLst>
              <a:ext uri="{FF2B5EF4-FFF2-40B4-BE49-F238E27FC236}">
                <a16:creationId xmlns:a16="http://schemas.microsoft.com/office/drawing/2014/main" id="{0E0D2D6E-8982-430B-958E-9129593AD32F}"/>
              </a:ext>
            </a:extLst>
          </p:cNvPr>
          <p:cNvSpPr>
            <a:spLocks noGrp="1"/>
          </p:cNvSpPr>
          <p:nvPr>
            <p:ph type="title"/>
          </p:nvPr>
        </p:nvSpPr>
        <p:spPr>
          <a:xfrm>
            <a:off x="365760" y="182563"/>
            <a:ext cx="5339301" cy="1159220"/>
          </a:xfrm>
        </p:spPr>
        <p:txBody>
          <a:bodyPr/>
          <a:lstStyle/>
          <a:p>
            <a:r>
              <a:rPr lang="en-US" dirty="0"/>
              <a:t>Click to edit Master title style</a:t>
            </a:r>
          </a:p>
        </p:txBody>
      </p:sp>
      <p:sp>
        <p:nvSpPr>
          <p:cNvPr id="6" name="Content Placeholder 2">
            <a:extLst>
              <a:ext uri="{FF2B5EF4-FFF2-40B4-BE49-F238E27FC236}">
                <a16:creationId xmlns:a16="http://schemas.microsoft.com/office/drawing/2014/main" id="{51DCA2EA-788A-4791-942C-72070DBE8250}"/>
              </a:ext>
            </a:extLst>
          </p:cNvPr>
          <p:cNvSpPr>
            <a:spLocks noGrp="1"/>
          </p:cNvSpPr>
          <p:nvPr>
            <p:ph idx="10"/>
          </p:nvPr>
        </p:nvSpPr>
        <p:spPr>
          <a:xfrm>
            <a:off x="6420678" y="1749288"/>
            <a:ext cx="5375081" cy="4651512"/>
          </a:xfrm>
        </p:spPr>
        <p:txBody>
          <a:bodyPr>
            <a:normAutofit/>
          </a:bodyPr>
          <a:lstStyle>
            <a:lvl1pPr>
              <a:buClr>
                <a:schemeClr val="bg1"/>
              </a:buClr>
              <a:defRPr sz="24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id="{6B309C7D-4404-4906-9C22-B1C52782E5FC}"/>
              </a:ext>
            </a:extLst>
          </p:cNvPr>
          <p:cNvSpPr>
            <a:spLocks noGrp="1"/>
          </p:cNvSpPr>
          <p:nvPr>
            <p:ph idx="11"/>
          </p:nvPr>
        </p:nvSpPr>
        <p:spPr>
          <a:xfrm>
            <a:off x="367748" y="1749288"/>
            <a:ext cx="5375081" cy="4651512"/>
          </a:xfrm>
        </p:spPr>
        <p:txBody>
          <a:bodyPr>
            <a:normAutofit/>
          </a:bodyPr>
          <a:lstStyle>
            <a:lvl1pPr>
              <a:buClr>
                <a:schemeClr val="bg1"/>
              </a:buClr>
              <a:defRPr sz="24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9733018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2_Two Columns with 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0ADDE39-D9ED-4DF4-B1E5-C884C95AC52C}"/>
              </a:ext>
            </a:extLst>
          </p:cNvPr>
          <p:cNvSpPr/>
          <p:nvPr/>
        </p:nvSpPr>
        <p:spPr bwMode="auto">
          <a:xfrm>
            <a:off x="0" y="102457"/>
            <a:ext cx="6096000" cy="6572979"/>
          </a:xfrm>
          <a:prstGeom prst="rect">
            <a:avLst/>
          </a:prstGeom>
          <a:solidFill>
            <a:schemeClr val="tx2">
              <a:lumMod val="50000"/>
            </a:schemeClr>
          </a:solidFill>
          <a:ln w="9525" cap="flat" cmpd="sng" algn="ctr">
            <a:noFill/>
            <a:prstDash val="solid"/>
            <a:round/>
            <a:headEnd type="none" w="med" len="med"/>
            <a:tailEnd type="none" w="med" len="med"/>
          </a:ln>
          <a:effectLst>
            <a:innerShdw blurRad="431800" dist="50800" dir="108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7" name="Rectangle 6">
            <a:extLst>
              <a:ext uri="{FF2B5EF4-FFF2-40B4-BE49-F238E27FC236}">
                <a16:creationId xmlns:a16="http://schemas.microsoft.com/office/drawing/2014/main" id="{3C28DBAF-C657-4893-B3F8-CA7915C5EF2A}"/>
              </a:ext>
            </a:extLst>
          </p:cNvPr>
          <p:cNvSpPr/>
          <p:nvPr/>
        </p:nvSpPr>
        <p:spPr bwMode="auto">
          <a:xfrm>
            <a:off x="134867" y="242761"/>
            <a:ext cx="5793898" cy="6295604"/>
          </a:xfrm>
          <a:prstGeom prst="rect">
            <a:avLst/>
          </a:prstGeom>
          <a:noFill/>
          <a:ln w="12700" cap="flat" cmpd="sng" algn="ctr">
            <a:solidFill>
              <a:schemeClr val="tx2">
                <a:lumMod val="60000"/>
                <a:lumOff val="4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4" name="Title 1">
            <a:extLst>
              <a:ext uri="{FF2B5EF4-FFF2-40B4-BE49-F238E27FC236}">
                <a16:creationId xmlns:a16="http://schemas.microsoft.com/office/drawing/2014/main" id="{A52D29BE-28DD-432F-8C22-AE8C1D0534D8}"/>
              </a:ext>
            </a:extLst>
          </p:cNvPr>
          <p:cNvSpPr>
            <a:spLocks noGrp="1"/>
          </p:cNvSpPr>
          <p:nvPr>
            <p:ph type="title"/>
          </p:nvPr>
        </p:nvSpPr>
        <p:spPr>
          <a:xfrm>
            <a:off x="6420678" y="182563"/>
            <a:ext cx="5339301" cy="1159220"/>
          </a:xfrm>
        </p:spPr>
        <p:txBody>
          <a:bodyPr/>
          <a:lstStyle/>
          <a:p>
            <a:r>
              <a:rPr lang="en-US" dirty="0"/>
              <a:t>Click to edit Master title style</a:t>
            </a:r>
          </a:p>
        </p:txBody>
      </p:sp>
      <p:sp>
        <p:nvSpPr>
          <p:cNvPr id="5" name="Content Placeholder 2">
            <a:extLst>
              <a:ext uri="{FF2B5EF4-FFF2-40B4-BE49-F238E27FC236}">
                <a16:creationId xmlns:a16="http://schemas.microsoft.com/office/drawing/2014/main" id="{7C14443C-E161-4BFE-8357-B61CEFEC84F0}"/>
              </a:ext>
            </a:extLst>
          </p:cNvPr>
          <p:cNvSpPr>
            <a:spLocks noGrp="1"/>
          </p:cNvSpPr>
          <p:nvPr>
            <p:ph idx="10"/>
          </p:nvPr>
        </p:nvSpPr>
        <p:spPr>
          <a:xfrm>
            <a:off x="6420678" y="1749288"/>
            <a:ext cx="5375081" cy="4651512"/>
          </a:xfrm>
        </p:spPr>
        <p:txBody>
          <a:bodyPr>
            <a:normAutofit/>
          </a:bodyPr>
          <a:lstStyle>
            <a:lvl1pPr>
              <a:buClr>
                <a:schemeClr val="bg1"/>
              </a:buClr>
              <a:defRPr sz="24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a:extLst>
              <a:ext uri="{FF2B5EF4-FFF2-40B4-BE49-F238E27FC236}">
                <a16:creationId xmlns:a16="http://schemas.microsoft.com/office/drawing/2014/main" id="{CC69AFDA-38D1-42E9-ADFD-FDEBA76A2A99}"/>
              </a:ext>
            </a:extLst>
          </p:cNvPr>
          <p:cNvSpPr>
            <a:spLocks noGrp="1"/>
          </p:cNvSpPr>
          <p:nvPr>
            <p:ph idx="11"/>
          </p:nvPr>
        </p:nvSpPr>
        <p:spPr>
          <a:xfrm>
            <a:off x="367748" y="1749288"/>
            <a:ext cx="5375081" cy="4651512"/>
          </a:xfrm>
        </p:spPr>
        <p:txBody>
          <a:bodyPr>
            <a:normAutofit/>
          </a:bodyPr>
          <a:lstStyle>
            <a:lvl1pPr>
              <a:buClr>
                <a:schemeClr val="bg1"/>
              </a:buClr>
              <a:defRPr sz="24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3338890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3_Two Columns with 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0ADDE39-D9ED-4DF4-B1E5-C884C95AC52C}"/>
              </a:ext>
            </a:extLst>
          </p:cNvPr>
          <p:cNvSpPr/>
          <p:nvPr/>
        </p:nvSpPr>
        <p:spPr bwMode="auto">
          <a:xfrm>
            <a:off x="6096000" y="102457"/>
            <a:ext cx="6096000" cy="6572979"/>
          </a:xfrm>
          <a:prstGeom prst="rect">
            <a:avLst/>
          </a:prstGeom>
          <a:solidFill>
            <a:schemeClr val="bg1"/>
          </a:solidFill>
          <a:ln w="9525" cap="flat" cmpd="sng" algn="ctr">
            <a:noFill/>
            <a:prstDash val="solid"/>
            <a:round/>
            <a:headEnd type="none" w="med" len="med"/>
            <a:tailEnd type="none" w="med" len="med"/>
          </a:ln>
          <a:effectLst>
            <a:innerShdw blurRad="431800" dist="50800" dir="10800000">
              <a:schemeClr val="bg1">
                <a:lumMod val="65000"/>
                <a:alpha val="50000"/>
              </a:scheme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7" name="Rectangle 6">
            <a:extLst>
              <a:ext uri="{FF2B5EF4-FFF2-40B4-BE49-F238E27FC236}">
                <a16:creationId xmlns:a16="http://schemas.microsoft.com/office/drawing/2014/main" id="{3C28DBAF-C657-4893-B3F8-CA7915C5EF2A}"/>
              </a:ext>
            </a:extLst>
          </p:cNvPr>
          <p:cNvSpPr/>
          <p:nvPr/>
        </p:nvSpPr>
        <p:spPr bwMode="auto">
          <a:xfrm>
            <a:off x="6230867" y="242761"/>
            <a:ext cx="5793898" cy="6295604"/>
          </a:xfrm>
          <a:prstGeom prst="rect">
            <a:avLst/>
          </a:prstGeom>
          <a:noFill/>
          <a:ln w="12700" cap="flat" cmpd="sng" algn="ctr">
            <a:solidFill>
              <a:schemeClr val="tx2">
                <a:lumMod val="60000"/>
                <a:lumOff val="4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4" name="Title 1">
            <a:extLst>
              <a:ext uri="{FF2B5EF4-FFF2-40B4-BE49-F238E27FC236}">
                <a16:creationId xmlns:a16="http://schemas.microsoft.com/office/drawing/2014/main" id="{3EC10187-5F99-4C76-A9CB-1D435648E155}"/>
              </a:ext>
            </a:extLst>
          </p:cNvPr>
          <p:cNvSpPr>
            <a:spLocks noGrp="1"/>
          </p:cNvSpPr>
          <p:nvPr>
            <p:ph type="title"/>
          </p:nvPr>
        </p:nvSpPr>
        <p:spPr>
          <a:xfrm>
            <a:off x="6368995" y="182563"/>
            <a:ext cx="5339301" cy="1159220"/>
          </a:xfrm>
        </p:spPr>
        <p:txBody>
          <a:bodyPr/>
          <a:lstStyle>
            <a:lvl1pPr>
              <a:defRPr>
                <a:solidFill>
                  <a:schemeClr val="tx1">
                    <a:lumMod val="85000"/>
                    <a:lumOff val="15000"/>
                  </a:schemeClr>
                </a:solidFill>
              </a:defRPr>
            </a:lvl1pPr>
          </a:lstStyle>
          <a:p>
            <a:r>
              <a:rPr lang="en-US" dirty="0"/>
              <a:t>Click to edit Master title style</a:t>
            </a:r>
          </a:p>
        </p:txBody>
      </p:sp>
      <p:sp>
        <p:nvSpPr>
          <p:cNvPr id="8" name="Content Placeholder 2">
            <a:extLst>
              <a:ext uri="{FF2B5EF4-FFF2-40B4-BE49-F238E27FC236}">
                <a16:creationId xmlns:a16="http://schemas.microsoft.com/office/drawing/2014/main" id="{50322DE9-A995-49C6-AB11-26EBFBE58EF8}"/>
              </a:ext>
            </a:extLst>
          </p:cNvPr>
          <p:cNvSpPr>
            <a:spLocks noGrp="1"/>
          </p:cNvSpPr>
          <p:nvPr>
            <p:ph sz="half" idx="10"/>
          </p:nvPr>
        </p:nvSpPr>
        <p:spPr>
          <a:xfrm>
            <a:off x="6368995" y="1749288"/>
            <a:ext cx="5501235" cy="4651512"/>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id="{9284C2FD-77F4-4CA6-B013-4AF023D22F66}"/>
              </a:ext>
            </a:extLst>
          </p:cNvPr>
          <p:cNvSpPr>
            <a:spLocks noGrp="1"/>
          </p:cNvSpPr>
          <p:nvPr>
            <p:ph idx="11"/>
          </p:nvPr>
        </p:nvSpPr>
        <p:spPr>
          <a:xfrm>
            <a:off x="367748" y="1749288"/>
            <a:ext cx="5375081" cy="4651512"/>
          </a:xfrm>
        </p:spPr>
        <p:txBody>
          <a:bodyPr>
            <a:normAutofit/>
          </a:bodyPr>
          <a:lstStyle>
            <a:lvl1pPr>
              <a:buClr>
                <a:schemeClr val="bg1"/>
              </a:buClr>
              <a:defRPr sz="24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187424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4_Two Columns with 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0ADDE39-D9ED-4DF4-B1E5-C884C95AC52C}"/>
              </a:ext>
            </a:extLst>
          </p:cNvPr>
          <p:cNvSpPr/>
          <p:nvPr/>
        </p:nvSpPr>
        <p:spPr bwMode="auto">
          <a:xfrm>
            <a:off x="0" y="102457"/>
            <a:ext cx="6096000" cy="6572979"/>
          </a:xfrm>
          <a:prstGeom prst="rect">
            <a:avLst/>
          </a:prstGeom>
          <a:solidFill>
            <a:schemeClr val="bg1"/>
          </a:solidFill>
          <a:ln w="9525" cap="flat" cmpd="sng" algn="ctr">
            <a:noFill/>
            <a:prstDash val="solid"/>
            <a:round/>
            <a:headEnd type="none" w="med" len="med"/>
            <a:tailEnd type="none" w="med" len="med"/>
          </a:ln>
          <a:effectLst>
            <a:innerShdw blurRad="431800" dist="50800" dir="10800000">
              <a:schemeClr val="bg1">
                <a:lumMod val="65000"/>
                <a:alpha val="50000"/>
              </a:scheme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7" name="Rectangle 6">
            <a:extLst>
              <a:ext uri="{FF2B5EF4-FFF2-40B4-BE49-F238E27FC236}">
                <a16:creationId xmlns:a16="http://schemas.microsoft.com/office/drawing/2014/main" id="{3C28DBAF-C657-4893-B3F8-CA7915C5EF2A}"/>
              </a:ext>
            </a:extLst>
          </p:cNvPr>
          <p:cNvSpPr/>
          <p:nvPr/>
        </p:nvSpPr>
        <p:spPr bwMode="auto">
          <a:xfrm>
            <a:off x="134867" y="242761"/>
            <a:ext cx="5793898" cy="6295604"/>
          </a:xfrm>
          <a:prstGeom prst="rect">
            <a:avLst/>
          </a:prstGeom>
          <a:noFill/>
          <a:ln w="12700" cap="flat" cmpd="sng" algn="ctr">
            <a:solidFill>
              <a:schemeClr val="tx2">
                <a:lumMod val="60000"/>
                <a:lumOff val="4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4" name="Title 1">
            <a:extLst>
              <a:ext uri="{FF2B5EF4-FFF2-40B4-BE49-F238E27FC236}">
                <a16:creationId xmlns:a16="http://schemas.microsoft.com/office/drawing/2014/main" id="{014F37B4-A3A1-47F0-B953-F087A6BCAC1A}"/>
              </a:ext>
            </a:extLst>
          </p:cNvPr>
          <p:cNvSpPr>
            <a:spLocks noGrp="1"/>
          </p:cNvSpPr>
          <p:nvPr>
            <p:ph type="title"/>
          </p:nvPr>
        </p:nvSpPr>
        <p:spPr>
          <a:xfrm>
            <a:off x="6420678" y="182563"/>
            <a:ext cx="5339301" cy="1159220"/>
          </a:xfrm>
        </p:spPr>
        <p:txBody>
          <a:bodyPr/>
          <a:lstStyle/>
          <a:p>
            <a:r>
              <a:rPr lang="en-US" dirty="0"/>
              <a:t>Click to edit Master title style</a:t>
            </a:r>
          </a:p>
        </p:txBody>
      </p:sp>
      <p:sp>
        <p:nvSpPr>
          <p:cNvPr id="5" name="Content Placeholder 2">
            <a:extLst>
              <a:ext uri="{FF2B5EF4-FFF2-40B4-BE49-F238E27FC236}">
                <a16:creationId xmlns:a16="http://schemas.microsoft.com/office/drawing/2014/main" id="{D1B47D12-FA39-425B-A70E-42978C42F4A4}"/>
              </a:ext>
            </a:extLst>
          </p:cNvPr>
          <p:cNvSpPr>
            <a:spLocks noGrp="1"/>
          </p:cNvSpPr>
          <p:nvPr>
            <p:ph idx="10"/>
          </p:nvPr>
        </p:nvSpPr>
        <p:spPr>
          <a:xfrm>
            <a:off x="6420678" y="1749288"/>
            <a:ext cx="5375081" cy="4651512"/>
          </a:xfrm>
        </p:spPr>
        <p:txBody>
          <a:bodyPr>
            <a:normAutofit/>
          </a:bodyPr>
          <a:lstStyle>
            <a:lvl1pPr>
              <a:buClr>
                <a:schemeClr val="bg1"/>
              </a:buClr>
              <a:defRPr sz="24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id="{C3073C21-095B-4B2C-A4ED-0E0B4E165ECA}"/>
              </a:ext>
            </a:extLst>
          </p:cNvPr>
          <p:cNvSpPr>
            <a:spLocks noGrp="1"/>
          </p:cNvSpPr>
          <p:nvPr>
            <p:ph sz="half" idx="1"/>
          </p:nvPr>
        </p:nvSpPr>
        <p:spPr>
          <a:xfrm>
            <a:off x="365760" y="1749288"/>
            <a:ext cx="5501235" cy="4651512"/>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687244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0ADDE39-D9ED-4DF4-B1E5-C884C95AC52C}"/>
              </a:ext>
            </a:extLst>
          </p:cNvPr>
          <p:cNvSpPr/>
          <p:nvPr/>
        </p:nvSpPr>
        <p:spPr bwMode="auto">
          <a:xfrm>
            <a:off x="0" y="906308"/>
            <a:ext cx="4071169" cy="5769128"/>
          </a:xfrm>
          <a:prstGeom prst="rect">
            <a:avLst/>
          </a:prstGeom>
          <a:solidFill>
            <a:schemeClr val="tx2">
              <a:lumMod val="5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4" name="Rectangle 3">
            <a:extLst>
              <a:ext uri="{FF2B5EF4-FFF2-40B4-BE49-F238E27FC236}">
                <a16:creationId xmlns:a16="http://schemas.microsoft.com/office/drawing/2014/main" id="{E7DE2BCA-D966-4BA4-98A1-F55CD4BEB28B}"/>
              </a:ext>
            </a:extLst>
          </p:cNvPr>
          <p:cNvSpPr/>
          <p:nvPr/>
        </p:nvSpPr>
        <p:spPr bwMode="auto">
          <a:xfrm>
            <a:off x="4065024" y="906308"/>
            <a:ext cx="4071169" cy="5769128"/>
          </a:xfrm>
          <a:prstGeom prst="rect">
            <a:avLst/>
          </a:prstGeom>
          <a:solidFill>
            <a:schemeClr val="tx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5" name="Rectangle 4">
            <a:extLst>
              <a:ext uri="{FF2B5EF4-FFF2-40B4-BE49-F238E27FC236}">
                <a16:creationId xmlns:a16="http://schemas.microsoft.com/office/drawing/2014/main" id="{D0C36B46-B989-40E8-92AD-90AFDD95A969}"/>
              </a:ext>
            </a:extLst>
          </p:cNvPr>
          <p:cNvSpPr/>
          <p:nvPr/>
        </p:nvSpPr>
        <p:spPr bwMode="auto">
          <a:xfrm>
            <a:off x="8120831" y="906308"/>
            <a:ext cx="4071169" cy="5769128"/>
          </a:xfrm>
          <a:prstGeom prst="rect">
            <a:avLst/>
          </a:prstGeom>
          <a:solidFill>
            <a:schemeClr val="tx2">
              <a:lumMod val="60000"/>
              <a:lumOff val="4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8" name="Title 1">
            <a:extLst>
              <a:ext uri="{FF2B5EF4-FFF2-40B4-BE49-F238E27FC236}">
                <a16:creationId xmlns:a16="http://schemas.microsoft.com/office/drawing/2014/main" id="{E3E401EC-CFA2-4017-97FF-9969674171FA}"/>
              </a:ext>
            </a:extLst>
          </p:cNvPr>
          <p:cNvSpPr>
            <a:spLocks noGrp="1"/>
          </p:cNvSpPr>
          <p:nvPr>
            <p:ph type="title"/>
          </p:nvPr>
        </p:nvSpPr>
        <p:spPr>
          <a:xfrm>
            <a:off x="365760" y="182880"/>
            <a:ext cx="11430000" cy="731520"/>
          </a:xfrm>
        </p:spPr>
        <p:txBody>
          <a:bodyPr/>
          <a:lstStyle>
            <a:lvl1pPr>
              <a:defRPr/>
            </a:lvl1p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F0B7D13D-E750-F24C-98D8-229475F706DD}"/>
              </a:ext>
            </a:extLst>
          </p:cNvPr>
          <p:cNvSpPr>
            <a:spLocks noGrp="1"/>
          </p:cNvSpPr>
          <p:nvPr>
            <p:ph type="body" sz="quarter" idx="10"/>
          </p:nvPr>
        </p:nvSpPr>
        <p:spPr>
          <a:xfrm>
            <a:off x="274320" y="1188720"/>
            <a:ext cx="3474720" cy="5212080"/>
          </a:xfrm>
        </p:spPr>
        <p:txBody>
          <a:bodyPr>
            <a:normAutofit/>
          </a:bodyPr>
          <a:lstStyle>
            <a:lvl1pPr>
              <a:buClr>
                <a:schemeClr val="bg1"/>
              </a:buClr>
              <a:defRPr sz="24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a:extLst>
              <a:ext uri="{FF2B5EF4-FFF2-40B4-BE49-F238E27FC236}">
                <a16:creationId xmlns:a16="http://schemas.microsoft.com/office/drawing/2014/main" id="{1BCFEA89-A612-6146-AED8-9EEC1242D8E1}"/>
              </a:ext>
            </a:extLst>
          </p:cNvPr>
          <p:cNvSpPr>
            <a:spLocks noGrp="1"/>
          </p:cNvSpPr>
          <p:nvPr>
            <p:ph type="body" sz="quarter" idx="11"/>
          </p:nvPr>
        </p:nvSpPr>
        <p:spPr>
          <a:xfrm>
            <a:off x="4358640" y="1188720"/>
            <a:ext cx="3474720" cy="5212080"/>
          </a:xfrm>
        </p:spPr>
        <p:txBody>
          <a:bodyPr>
            <a:normAutofit/>
          </a:bodyPr>
          <a:lstStyle>
            <a:lvl1pPr>
              <a:buClr>
                <a:schemeClr val="bg1"/>
              </a:buClr>
              <a:defRPr sz="24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10">
            <a:extLst>
              <a:ext uri="{FF2B5EF4-FFF2-40B4-BE49-F238E27FC236}">
                <a16:creationId xmlns:a16="http://schemas.microsoft.com/office/drawing/2014/main" id="{94C9D970-D9E8-9B45-8D42-631009789964}"/>
              </a:ext>
            </a:extLst>
          </p:cNvPr>
          <p:cNvSpPr>
            <a:spLocks noGrp="1"/>
          </p:cNvSpPr>
          <p:nvPr>
            <p:ph type="body" sz="quarter" idx="12"/>
          </p:nvPr>
        </p:nvSpPr>
        <p:spPr>
          <a:xfrm>
            <a:off x="8412480" y="1188720"/>
            <a:ext cx="3474720" cy="5212080"/>
          </a:xfrm>
        </p:spPr>
        <p:txBody>
          <a:bodyPr>
            <a:normAutofit/>
          </a:bodyPr>
          <a:lstStyle>
            <a:lvl1pPr>
              <a:buClr>
                <a:schemeClr val="bg1"/>
              </a:buClr>
              <a:defRPr sz="24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4025630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11DCEBE-AECA-4A38-9A16-6E2B7E8D9AF5}"/>
              </a:ext>
            </a:extLst>
          </p:cNvPr>
          <p:cNvSpPr/>
          <p:nvPr/>
        </p:nvSpPr>
        <p:spPr bwMode="auto">
          <a:xfrm>
            <a:off x="0" y="102457"/>
            <a:ext cx="12192000" cy="6572979"/>
          </a:xfrm>
          <a:prstGeom prst="rect">
            <a:avLst/>
          </a:prstGeom>
          <a:solidFill>
            <a:schemeClr val="tx2">
              <a:lumMod val="5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2" name="Title 1"/>
          <p:cNvSpPr>
            <a:spLocks noGrp="1"/>
          </p:cNvSpPr>
          <p:nvPr>
            <p:ph type="title"/>
          </p:nvPr>
        </p:nvSpPr>
        <p:spPr>
          <a:xfrm>
            <a:off x="365760" y="182563"/>
            <a:ext cx="11430000" cy="731520"/>
          </a:xfrm>
        </p:spPr>
        <p:txBody>
          <a:bodyPr>
            <a:noAutofit/>
          </a:bodyPr>
          <a:lstStyle>
            <a:lvl1pPr>
              <a:defRPr sz="320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365760" y="1005840"/>
            <a:ext cx="11430000" cy="5394960"/>
          </a:xfrm>
        </p:spPr>
        <p:txBody>
          <a:bodyPr/>
          <a:lstStyle>
            <a:lvl1pPr>
              <a:buClr>
                <a:schemeClr val="accent1">
                  <a:lumMod val="60000"/>
                  <a:lumOff val="40000"/>
                </a:schemeClr>
              </a:buClr>
              <a:defRPr>
                <a:solidFill>
                  <a:schemeClr val="bg1"/>
                </a:solidFill>
              </a:defRPr>
            </a:lvl1pPr>
            <a:lvl2pPr>
              <a:buClr>
                <a:schemeClr val="accent1">
                  <a:lumMod val="60000"/>
                  <a:lumOff val="40000"/>
                </a:schemeClr>
              </a:buClr>
              <a:defRPr>
                <a:solidFill>
                  <a:schemeClr val="bg1"/>
                </a:solidFill>
              </a:defRPr>
            </a:lvl2pPr>
            <a:lvl3pPr>
              <a:buClr>
                <a:schemeClr val="accent1">
                  <a:lumMod val="60000"/>
                  <a:lumOff val="40000"/>
                </a:schemeClr>
              </a:buClr>
              <a:defRPr>
                <a:solidFill>
                  <a:schemeClr val="bg1"/>
                </a:solidFill>
              </a:defRPr>
            </a:lvl3pPr>
            <a:lvl4pPr>
              <a:buClr>
                <a:schemeClr val="accent1">
                  <a:lumMod val="60000"/>
                  <a:lumOff val="40000"/>
                </a:schemeClr>
              </a:buClr>
              <a:defRPr>
                <a:solidFill>
                  <a:schemeClr val="bg1"/>
                </a:solidFill>
              </a:defRPr>
            </a:lvl4pPr>
            <a:lvl5pPr>
              <a:buClr>
                <a:schemeClr val="accent1">
                  <a:lumMod val="60000"/>
                  <a:lumOff val="40000"/>
                </a:schemeClr>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96660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E&amp;SES Title Slide">
    <p:spTree>
      <p:nvGrpSpPr>
        <p:cNvPr id="1" name=""/>
        <p:cNvGrpSpPr/>
        <p:nvPr/>
      </p:nvGrpSpPr>
      <p:grpSpPr>
        <a:xfrm>
          <a:off x="0" y="0"/>
          <a:ext cx="0" cy="0"/>
          <a:chOff x="0" y="0"/>
          <a:chExt cx="0" cy="0"/>
        </a:xfrm>
      </p:grpSpPr>
      <p:pic>
        <p:nvPicPr>
          <p:cNvPr id="4" name="background image">
            <a:extLst>
              <a:ext uri="{FF2B5EF4-FFF2-40B4-BE49-F238E27FC236}">
                <a16:creationId xmlns:a16="http://schemas.microsoft.com/office/drawing/2014/main" id="{CA709975-495D-D860-C31C-0B709E0152D9}"/>
              </a:ext>
            </a:extLst>
          </p:cNvPr>
          <p:cNvPicPr>
            <a:picLocks noChangeAspect="1"/>
          </p:cNvPicPr>
          <p:nvPr userDrawn="1"/>
        </p:nvPicPr>
        <p:blipFill>
          <a:blip r:embed="rId2"/>
          <a:srcRect/>
          <a:stretch/>
        </p:blipFill>
        <p:spPr>
          <a:xfrm>
            <a:off x="0" y="0"/>
            <a:ext cx="12192000" cy="6858000"/>
          </a:xfrm>
          <a:prstGeom prst="rect">
            <a:avLst/>
          </a:prstGeom>
        </p:spPr>
      </p:pic>
      <p:pic>
        <p:nvPicPr>
          <p:cNvPr id="5" name="Picture 4" descr="A blue and white rectangle&#10;&#10;Description automatically generated">
            <a:extLst>
              <a:ext uri="{FF2B5EF4-FFF2-40B4-BE49-F238E27FC236}">
                <a16:creationId xmlns:a16="http://schemas.microsoft.com/office/drawing/2014/main" id="{6483AE6B-E99A-7611-1CD7-CC9D8C1765C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6" name="icons &amp; copyright">
            <a:extLst>
              <a:ext uri="{FF2B5EF4-FFF2-40B4-BE49-F238E27FC236}">
                <a16:creationId xmlns:a16="http://schemas.microsoft.com/office/drawing/2014/main" id="{EC7268F2-1CDE-4AA9-744F-36289605380A}"/>
              </a:ext>
            </a:extLst>
          </p:cNvPr>
          <p:cNvGrpSpPr/>
          <p:nvPr userDrawn="1"/>
        </p:nvGrpSpPr>
        <p:grpSpPr>
          <a:xfrm>
            <a:off x="338624" y="6181725"/>
            <a:ext cx="4435668" cy="542465"/>
            <a:chOff x="338624" y="6181725"/>
            <a:chExt cx="4435668" cy="542465"/>
          </a:xfrm>
        </p:grpSpPr>
        <p:sp>
          <p:nvSpPr>
            <p:cNvPr id="7" name="copyright">
              <a:extLst>
                <a:ext uri="{FF2B5EF4-FFF2-40B4-BE49-F238E27FC236}">
                  <a16:creationId xmlns:a16="http://schemas.microsoft.com/office/drawing/2014/main" id="{AE5FACF2-FA25-B87F-0F3C-BD889224971F}"/>
                </a:ext>
              </a:extLst>
            </p:cNvPr>
            <p:cNvSpPr txBox="1">
              <a:spLocks noChangeArrowheads="1"/>
            </p:cNvSpPr>
            <p:nvPr/>
          </p:nvSpPr>
          <p:spPr bwMode="auto">
            <a:xfrm>
              <a:off x="1912610" y="6505633"/>
              <a:ext cx="2861682" cy="215444"/>
            </a:xfrm>
            <a:prstGeom prst="rect">
              <a:avLst/>
            </a:prstGeom>
            <a:noFill/>
            <a:ln w="9525">
              <a:noFill/>
              <a:miter lim="800000"/>
              <a:headEnd/>
              <a:tailEnd/>
            </a:ln>
            <a:effectLst/>
          </p:spPr>
          <p:txBody>
            <a:bodyPr wrap="none">
              <a:spAutoFit/>
            </a:bodyPr>
            <a:lstStyle/>
            <a:p>
              <a:pPr algn="ctr">
                <a:spcBef>
                  <a:spcPts val="0"/>
                </a:spcBef>
              </a:pPr>
              <a:r>
                <a:rPr lang="en-US" sz="800" dirty="0">
                  <a:solidFill>
                    <a:schemeClr val="bg1">
                      <a:lumMod val="50000"/>
                    </a:schemeClr>
                  </a:solidFill>
                  <a:latin typeface="Calibri Light" panose="020F0302020204030204" pitchFamily="34" charset="0"/>
                  <a:cs typeface="Calibri Light" panose="020F0302020204030204" pitchFamily="34" charset="0"/>
                </a:rPr>
                <a:t>© 2026 Electric Power Research Institute, Inc. All rights reserved.</a:t>
              </a:r>
            </a:p>
          </p:txBody>
        </p:sp>
        <p:sp>
          <p:nvSpPr>
            <p:cNvPr id="8" name="epri.com">
              <a:hlinkClick r:id="rId4"/>
              <a:extLst>
                <a:ext uri="{FF2B5EF4-FFF2-40B4-BE49-F238E27FC236}">
                  <a16:creationId xmlns:a16="http://schemas.microsoft.com/office/drawing/2014/main" id="{58667503-DD50-DA46-8343-77902DC6E7F5}"/>
                </a:ext>
              </a:extLst>
            </p:cNvPr>
            <p:cNvSpPr txBox="1"/>
            <p:nvPr/>
          </p:nvSpPr>
          <p:spPr>
            <a:xfrm>
              <a:off x="338624" y="6462580"/>
              <a:ext cx="1510665" cy="261610"/>
            </a:xfrm>
            <a:prstGeom prst="rect">
              <a:avLst/>
            </a:prstGeom>
            <a:noFill/>
          </p:spPr>
          <p:txBody>
            <a:bodyPr wrap="square" rtlCol="0">
              <a:spAutoFit/>
            </a:bodyPr>
            <a:lstStyle/>
            <a:p>
              <a:pPr algn="l"/>
              <a:r>
                <a:rPr lang="en-US" sz="1100" b="1" spc="200" baseline="0" dirty="0">
                  <a:solidFill>
                    <a:schemeClr val="tx1">
                      <a:lumMod val="65000"/>
                      <a:lumOff val="35000"/>
                    </a:schemeClr>
                  </a:solidFill>
                  <a:latin typeface="Century Gothic" panose="020B0502020202020204" pitchFamily="34" charset="0"/>
                </a:rPr>
                <a:t>www.epri.com</a:t>
              </a:r>
            </a:p>
          </p:txBody>
        </p:sp>
        <p:cxnSp>
          <p:nvCxnSpPr>
            <p:cNvPr id="9" name="Straight Connector 8">
              <a:extLst>
                <a:ext uri="{FF2B5EF4-FFF2-40B4-BE49-F238E27FC236}">
                  <a16:creationId xmlns:a16="http://schemas.microsoft.com/office/drawing/2014/main" id="{0680796F-5B55-1695-87AD-9542B18F72CB}"/>
                </a:ext>
              </a:extLst>
            </p:cNvPr>
            <p:cNvCxnSpPr/>
            <p:nvPr/>
          </p:nvCxnSpPr>
          <p:spPr bwMode="auto">
            <a:xfrm>
              <a:off x="1849289" y="6181725"/>
              <a:ext cx="0" cy="523415"/>
            </a:xfrm>
            <a:prstGeom prst="line">
              <a:avLst/>
            </a:prstGeom>
            <a:solidFill>
              <a:schemeClr val="accent1"/>
            </a:solidFill>
            <a:ln w="12700" cap="flat" cmpd="sng" algn="ctr">
              <a:solidFill>
                <a:schemeClr val="tx1">
                  <a:lumMod val="50000"/>
                  <a:lumOff val="50000"/>
                </a:schemeClr>
              </a:solidFill>
              <a:prstDash val="solid"/>
              <a:round/>
              <a:headEnd type="none" w="med" len="med"/>
              <a:tailEnd type="none" w="med" len="med"/>
            </a:ln>
            <a:effectLst/>
          </p:spPr>
        </p:cxnSp>
        <p:pic>
          <p:nvPicPr>
            <p:cNvPr id="10" name="Facebook icon">
              <a:hlinkClick r:id="rId5"/>
              <a:extLst>
                <a:ext uri="{FF2B5EF4-FFF2-40B4-BE49-F238E27FC236}">
                  <a16:creationId xmlns:a16="http://schemas.microsoft.com/office/drawing/2014/main" id="{19CD64A5-B572-3B7F-1EB1-19FF619956A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11415" y="6277559"/>
              <a:ext cx="75579" cy="163755"/>
            </a:xfrm>
            <a:prstGeom prst="rect">
              <a:avLst/>
            </a:prstGeom>
          </p:spPr>
        </p:pic>
        <p:pic>
          <p:nvPicPr>
            <p:cNvPr id="11" name="X icon">
              <a:hlinkClick r:id="rId7"/>
              <a:extLst>
                <a:ext uri="{FF2B5EF4-FFF2-40B4-BE49-F238E27FC236}">
                  <a16:creationId xmlns:a16="http://schemas.microsoft.com/office/drawing/2014/main" id="{E0B19A8A-F0CD-460D-2C3B-48169CDA65CB}"/>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1028885" y="6303455"/>
              <a:ext cx="128164" cy="131013"/>
            </a:xfrm>
            <a:prstGeom prst="rect">
              <a:avLst/>
            </a:prstGeom>
          </p:spPr>
        </p:pic>
        <p:pic>
          <p:nvPicPr>
            <p:cNvPr id="12" name="LinkedIn icon">
              <a:hlinkClick r:id="rId9"/>
              <a:extLst>
                <a:ext uri="{FF2B5EF4-FFF2-40B4-BE49-F238E27FC236}">
                  <a16:creationId xmlns:a16="http://schemas.microsoft.com/office/drawing/2014/main" id="{58792B75-3992-B3AE-66A1-FA8A625ABCA0}"/>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24290" y="6284322"/>
              <a:ext cx="150229" cy="150229"/>
            </a:xfrm>
            <a:prstGeom prst="rect">
              <a:avLst/>
            </a:prstGeom>
          </p:spPr>
        </p:pic>
      </p:grpSp>
      <p:sp>
        <p:nvSpPr>
          <p:cNvPr id="13" name="speaker text">
            <a:extLst>
              <a:ext uri="{FF2B5EF4-FFF2-40B4-BE49-F238E27FC236}">
                <a16:creationId xmlns:a16="http://schemas.microsoft.com/office/drawing/2014/main" id="{CDA2EAC5-E3CA-F68E-E02D-83DD1B6719C5}"/>
              </a:ext>
            </a:extLst>
          </p:cNvPr>
          <p:cNvSpPr>
            <a:spLocks noGrp="1" noChangeArrowheads="1"/>
          </p:cNvSpPr>
          <p:nvPr>
            <p:ph type="subTitle" sz="quarter" idx="1" hasCustomPrompt="1"/>
          </p:nvPr>
        </p:nvSpPr>
        <p:spPr>
          <a:xfrm>
            <a:off x="645452" y="4400588"/>
            <a:ext cx="6217920" cy="1533186"/>
          </a:xfrm>
        </p:spPr>
        <p:txBody>
          <a:bodyPr numCol="1">
            <a:normAutofit/>
          </a:bodyPr>
          <a:lstStyle>
            <a:lvl1pPr marL="0" marR="0" indent="0" algn="l" defTabSz="914400" rtl="0" eaLnBrk="1" fontAlgn="base" latinLnBrk="0" hangingPunct="1">
              <a:lnSpc>
                <a:spcPct val="100000"/>
              </a:lnSpc>
              <a:spcBef>
                <a:spcPct val="0"/>
              </a:spcBef>
              <a:spcAft>
                <a:spcPts val="0"/>
              </a:spcAft>
              <a:buClr>
                <a:schemeClr val="tx1">
                  <a:lumMod val="65000"/>
                  <a:lumOff val="35000"/>
                </a:schemeClr>
              </a:buClr>
              <a:buSzPct val="80000"/>
              <a:buFontTx/>
              <a:buNone/>
              <a:tabLst/>
              <a:defRPr sz="2000">
                <a:solidFill>
                  <a:schemeClr val="tx1">
                    <a:lumMod val="75000"/>
                    <a:lumOff val="25000"/>
                  </a:schemeClr>
                </a:solidFill>
                <a:latin typeface="+mn-lt"/>
                <a:cs typeface="Calibri Light" panose="020F0302020204030204" pitchFamily="34" charset="0"/>
              </a:defRPr>
            </a:lvl1pPr>
          </a:lstStyle>
          <a:p>
            <a:r>
              <a:rPr lang="en-US" dirty="0"/>
              <a:t>Speaker’s Name</a:t>
            </a:r>
            <a:br>
              <a:rPr lang="en-US" dirty="0"/>
            </a:br>
            <a:r>
              <a:rPr lang="en-US" dirty="0"/>
              <a:t>Speaker’s Job Title</a:t>
            </a:r>
            <a:br>
              <a:rPr lang="en-US" dirty="0"/>
            </a:br>
            <a:br>
              <a:rPr lang="en-US" dirty="0"/>
            </a:br>
            <a:r>
              <a:rPr lang="en-US" dirty="0"/>
              <a:t>Event Name</a:t>
            </a:r>
            <a:br>
              <a:rPr lang="en-US" dirty="0"/>
            </a:br>
            <a:r>
              <a:rPr lang="en-US" dirty="0"/>
              <a:t>Date</a:t>
            </a:r>
          </a:p>
        </p:txBody>
      </p:sp>
      <p:sp>
        <p:nvSpPr>
          <p:cNvPr id="14" name="subtitle">
            <a:extLst>
              <a:ext uri="{FF2B5EF4-FFF2-40B4-BE49-F238E27FC236}">
                <a16:creationId xmlns:a16="http://schemas.microsoft.com/office/drawing/2014/main" id="{A0931DAA-52AA-977D-A884-4F8BB0ABB8A9}"/>
              </a:ext>
            </a:extLst>
          </p:cNvPr>
          <p:cNvSpPr>
            <a:spLocks noGrp="1"/>
          </p:cNvSpPr>
          <p:nvPr>
            <p:ph type="body" sz="quarter" idx="10" hasCustomPrompt="1"/>
          </p:nvPr>
        </p:nvSpPr>
        <p:spPr>
          <a:xfrm>
            <a:off x="645452" y="3030102"/>
            <a:ext cx="6957847" cy="402377"/>
          </a:xfrm>
        </p:spPr>
        <p:txBody>
          <a:bodyPr>
            <a:normAutofit/>
          </a:bodyPr>
          <a:lstStyle>
            <a:lvl1pPr marL="0" indent="0">
              <a:buNone/>
              <a:defRPr sz="2400" b="0" i="0" baseline="0">
                <a:solidFill>
                  <a:schemeClr val="bg1"/>
                </a:solidFill>
                <a:latin typeface="+mj-lt"/>
              </a:defRPr>
            </a:lvl1pPr>
          </a:lstStyle>
          <a:p>
            <a:pPr lvl="0"/>
            <a:r>
              <a:rPr lang="en-US" dirty="0"/>
              <a:t>Click to edit subtitle</a:t>
            </a:r>
          </a:p>
        </p:txBody>
      </p:sp>
      <p:sp>
        <p:nvSpPr>
          <p:cNvPr id="23" name="title text">
            <a:extLst>
              <a:ext uri="{FF2B5EF4-FFF2-40B4-BE49-F238E27FC236}">
                <a16:creationId xmlns:a16="http://schemas.microsoft.com/office/drawing/2014/main" id="{573CC7DE-8A92-E2CE-3978-C8CD753DFAE3}"/>
              </a:ext>
            </a:extLst>
          </p:cNvPr>
          <p:cNvSpPr>
            <a:spLocks noGrp="1" noChangeArrowheads="1"/>
          </p:cNvSpPr>
          <p:nvPr>
            <p:ph type="ctrTitle" sz="quarter" hasCustomPrompt="1"/>
          </p:nvPr>
        </p:nvSpPr>
        <p:spPr>
          <a:xfrm>
            <a:off x="645452" y="1084881"/>
            <a:ext cx="6957847" cy="1891159"/>
          </a:xfrm>
        </p:spPr>
        <p:txBody>
          <a:bodyPr anchor="b">
            <a:normAutofit/>
          </a:bodyPr>
          <a:lstStyle>
            <a:lvl1pPr algn="l">
              <a:spcAft>
                <a:spcPts val="600"/>
              </a:spcAft>
              <a:defRPr sz="3600">
                <a:solidFill>
                  <a:schemeClr val="bg1"/>
                </a:solidFill>
                <a:effectLst>
                  <a:outerShdw blurRad="38100" dist="38100" dir="2700000" algn="tl">
                    <a:srgbClr val="000000">
                      <a:alpha val="43137"/>
                    </a:srgbClr>
                  </a:outerShdw>
                </a:effectLst>
                <a:latin typeface="+mj-lt"/>
              </a:defRPr>
            </a:lvl1pPr>
          </a:lstStyle>
          <a:p>
            <a:r>
              <a:rPr lang="en-US" dirty="0"/>
              <a:t>Click to edit master title</a:t>
            </a:r>
          </a:p>
        </p:txBody>
      </p:sp>
      <p:pic>
        <p:nvPicPr>
          <p:cNvPr id="27" name="Graphic 26">
            <a:extLst>
              <a:ext uri="{FF2B5EF4-FFF2-40B4-BE49-F238E27FC236}">
                <a16:creationId xmlns:a16="http://schemas.microsoft.com/office/drawing/2014/main" id="{98BA4DF1-EC86-9711-5D4D-63937AE4CF1F}"/>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479686" y="405535"/>
            <a:ext cx="1670022" cy="324032"/>
          </a:xfrm>
          <a:prstGeom prst="rect">
            <a:avLst/>
          </a:prstGeom>
        </p:spPr>
      </p:pic>
      <p:pic>
        <p:nvPicPr>
          <p:cNvPr id="28" name="Picture 27">
            <a:extLst>
              <a:ext uri="{FF2B5EF4-FFF2-40B4-BE49-F238E27FC236}">
                <a16:creationId xmlns:a16="http://schemas.microsoft.com/office/drawing/2014/main" id="{E90443AC-D811-E9C4-D61B-25344AC2510A}"/>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p:blipFill>
        <p:spPr>
          <a:xfrm>
            <a:off x="8276838" y="500645"/>
            <a:ext cx="3644900" cy="3644900"/>
          </a:xfrm>
          <a:prstGeom prst="rect">
            <a:avLst/>
          </a:prstGeom>
        </p:spPr>
      </p:pic>
    </p:spTree>
    <p:extLst>
      <p:ext uri="{BB962C8B-B14F-4D97-AF65-F5344CB8AC3E}">
        <p14:creationId xmlns:p14="http://schemas.microsoft.com/office/powerpoint/2010/main" val="21625714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A829801-41A6-3A62-CDAA-5D5AD119189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Rectangle 35">
            <a:extLst>
              <a:ext uri="{FF2B5EF4-FFF2-40B4-BE49-F238E27FC236}">
                <a16:creationId xmlns:a16="http://schemas.microsoft.com/office/drawing/2014/main" id="{7DB0A78F-77DF-4662-7185-DCFB72C7DD40}"/>
              </a:ext>
            </a:extLst>
          </p:cNvPr>
          <p:cNvSpPr>
            <a:spLocks noGrp="1" noChangeArrowheads="1"/>
          </p:cNvSpPr>
          <p:nvPr>
            <p:ph type="ctrTitle" sz="quarter" hasCustomPrompt="1"/>
          </p:nvPr>
        </p:nvSpPr>
        <p:spPr>
          <a:xfrm>
            <a:off x="0" y="2712785"/>
            <a:ext cx="12192000" cy="1626781"/>
          </a:xfrm>
          <a:ln>
            <a:noFill/>
          </a:ln>
        </p:spPr>
        <p:txBody>
          <a:bodyPr anchor="ctr">
            <a:normAutofit/>
          </a:bodyPr>
          <a:lstStyle>
            <a:lvl1pPr algn="ctr">
              <a:spcAft>
                <a:spcPts val="600"/>
              </a:spcAft>
              <a:defRPr sz="3600">
                <a:solidFill>
                  <a:schemeClr val="bg1"/>
                </a:solidFill>
                <a:effectLst>
                  <a:outerShdw blurRad="38100" dist="38100" dir="2700000" algn="tl">
                    <a:srgbClr val="000000">
                      <a:alpha val="43137"/>
                    </a:srgbClr>
                  </a:outerShdw>
                </a:effectLst>
              </a:defRPr>
            </a:lvl1pPr>
          </a:lstStyle>
          <a:p>
            <a:r>
              <a:rPr lang="en-US" dirty="0"/>
              <a:t>CLICK TO EDIT SECTION TITLE STYLE</a:t>
            </a:r>
          </a:p>
        </p:txBody>
      </p:sp>
    </p:spTree>
    <p:extLst>
      <p:ext uri="{BB962C8B-B14F-4D97-AF65-F5344CB8AC3E}">
        <p14:creationId xmlns:p14="http://schemas.microsoft.com/office/powerpoint/2010/main" val="167316168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losing Slide Diversity">
    <p:spTree>
      <p:nvGrpSpPr>
        <p:cNvPr id="1" name=""/>
        <p:cNvGrpSpPr/>
        <p:nvPr/>
      </p:nvGrpSpPr>
      <p:grpSpPr>
        <a:xfrm>
          <a:off x="0" y="0"/>
          <a:ext cx="0" cy="0"/>
          <a:chOff x="0" y="0"/>
          <a:chExt cx="0" cy="0"/>
        </a:xfrm>
      </p:grpSpPr>
      <p:pic>
        <p:nvPicPr>
          <p:cNvPr id="19" name="Picture 18" descr="A collage of people's faces&#10;&#10;Description automatically generated">
            <a:extLst>
              <a:ext uri="{FF2B5EF4-FFF2-40B4-BE49-F238E27FC236}">
                <a16:creationId xmlns:a16="http://schemas.microsoft.com/office/drawing/2014/main" id="{6BDEEAC0-66B1-2C60-7D57-F213363744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477678F2-5771-717F-BFB4-E78D42F0607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grpSp>
        <p:nvGrpSpPr>
          <p:cNvPr id="2" name="icons &amp; copyright">
            <a:extLst>
              <a:ext uri="{FF2B5EF4-FFF2-40B4-BE49-F238E27FC236}">
                <a16:creationId xmlns:a16="http://schemas.microsoft.com/office/drawing/2014/main" id="{24FB9A3B-E2B7-F2A3-28BA-065ADF6ADD06}"/>
              </a:ext>
            </a:extLst>
          </p:cNvPr>
          <p:cNvGrpSpPr/>
          <p:nvPr userDrawn="1"/>
        </p:nvGrpSpPr>
        <p:grpSpPr>
          <a:xfrm>
            <a:off x="338624" y="6181725"/>
            <a:ext cx="4435668" cy="542465"/>
            <a:chOff x="338624" y="6181725"/>
            <a:chExt cx="4435668" cy="542465"/>
          </a:xfrm>
        </p:grpSpPr>
        <p:sp>
          <p:nvSpPr>
            <p:cNvPr id="4" name="copyright">
              <a:extLst>
                <a:ext uri="{FF2B5EF4-FFF2-40B4-BE49-F238E27FC236}">
                  <a16:creationId xmlns:a16="http://schemas.microsoft.com/office/drawing/2014/main" id="{B67527DF-69D4-B579-D17F-3B8A09F8EA8B}"/>
                </a:ext>
              </a:extLst>
            </p:cNvPr>
            <p:cNvSpPr txBox="1">
              <a:spLocks noChangeArrowheads="1"/>
            </p:cNvSpPr>
            <p:nvPr/>
          </p:nvSpPr>
          <p:spPr bwMode="auto">
            <a:xfrm>
              <a:off x="1912610" y="6505633"/>
              <a:ext cx="2861682" cy="215444"/>
            </a:xfrm>
            <a:prstGeom prst="rect">
              <a:avLst/>
            </a:prstGeom>
            <a:noFill/>
            <a:ln w="9525">
              <a:noFill/>
              <a:miter lim="800000"/>
              <a:headEnd/>
              <a:tailEnd/>
            </a:ln>
            <a:effectLst/>
          </p:spPr>
          <p:txBody>
            <a:bodyPr wrap="none">
              <a:spAutoFit/>
            </a:bodyPr>
            <a:lstStyle/>
            <a:p>
              <a:pPr algn="ctr">
                <a:spcBef>
                  <a:spcPts val="0"/>
                </a:spcBef>
              </a:pPr>
              <a:r>
                <a:rPr lang="en-US" sz="800" dirty="0">
                  <a:solidFill>
                    <a:schemeClr val="bg1"/>
                  </a:solidFill>
                  <a:latin typeface="Calibri Light" panose="020F0302020204030204" pitchFamily="34" charset="0"/>
                  <a:cs typeface="Calibri Light" panose="020F0302020204030204" pitchFamily="34" charset="0"/>
                </a:rPr>
                <a:t>© 2026 Electric Power Research Institute, Inc. All rights reserved.</a:t>
              </a:r>
            </a:p>
          </p:txBody>
        </p:sp>
        <p:sp>
          <p:nvSpPr>
            <p:cNvPr id="5" name="epri.com">
              <a:hlinkClick r:id="rId4"/>
              <a:extLst>
                <a:ext uri="{FF2B5EF4-FFF2-40B4-BE49-F238E27FC236}">
                  <a16:creationId xmlns:a16="http://schemas.microsoft.com/office/drawing/2014/main" id="{13C65919-436C-492E-C110-4C815A4AC0B6}"/>
                </a:ext>
              </a:extLst>
            </p:cNvPr>
            <p:cNvSpPr txBox="1"/>
            <p:nvPr/>
          </p:nvSpPr>
          <p:spPr>
            <a:xfrm>
              <a:off x="338624" y="6462580"/>
              <a:ext cx="1510665" cy="261610"/>
            </a:xfrm>
            <a:prstGeom prst="rect">
              <a:avLst/>
            </a:prstGeom>
            <a:noFill/>
          </p:spPr>
          <p:txBody>
            <a:bodyPr wrap="square" rtlCol="0">
              <a:spAutoFit/>
            </a:bodyPr>
            <a:lstStyle/>
            <a:p>
              <a:pPr algn="l"/>
              <a:r>
                <a:rPr lang="en-US" sz="1100" b="1" spc="200" baseline="0" dirty="0">
                  <a:solidFill>
                    <a:schemeClr val="bg1"/>
                  </a:solidFill>
                  <a:latin typeface="Century Gothic" panose="020B0502020202020204" pitchFamily="34" charset="0"/>
                </a:rPr>
                <a:t>www.epri.com</a:t>
              </a:r>
            </a:p>
          </p:txBody>
        </p:sp>
        <p:cxnSp>
          <p:nvCxnSpPr>
            <p:cNvPr id="6" name="Straight Connector 5">
              <a:extLst>
                <a:ext uri="{FF2B5EF4-FFF2-40B4-BE49-F238E27FC236}">
                  <a16:creationId xmlns:a16="http://schemas.microsoft.com/office/drawing/2014/main" id="{CD516A25-BAB7-B6BA-8446-F279AE1EAEF2}"/>
                </a:ext>
              </a:extLst>
            </p:cNvPr>
            <p:cNvCxnSpPr/>
            <p:nvPr/>
          </p:nvCxnSpPr>
          <p:spPr bwMode="auto">
            <a:xfrm>
              <a:off x="1849289" y="6181725"/>
              <a:ext cx="0" cy="523415"/>
            </a:xfrm>
            <a:prstGeom prst="line">
              <a:avLst/>
            </a:prstGeom>
            <a:solidFill>
              <a:schemeClr val="accent1"/>
            </a:solidFill>
            <a:ln w="12700" cap="flat" cmpd="sng" algn="ctr">
              <a:solidFill>
                <a:schemeClr val="bg1"/>
              </a:solidFill>
              <a:prstDash val="solid"/>
              <a:round/>
              <a:headEnd type="none" w="med" len="med"/>
              <a:tailEnd type="none" w="med" len="med"/>
            </a:ln>
            <a:effectLst/>
          </p:spPr>
        </p:cxnSp>
        <p:pic>
          <p:nvPicPr>
            <p:cNvPr id="7" name="Facebook icon">
              <a:hlinkClick r:id="rId5"/>
              <a:extLst>
                <a:ext uri="{FF2B5EF4-FFF2-40B4-BE49-F238E27FC236}">
                  <a16:creationId xmlns:a16="http://schemas.microsoft.com/office/drawing/2014/main" id="{6AB19718-D8D2-07C5-7FC2-E1327EA612CC}"/>
                </a:ext>
              </a:extLst>
            </p:cNvPr>
            <p:cNvPicPr>
              <a:picLocks noChangeAspect="1"/>
            </p:cNvPicPr>
            <p:nvPr/>
          </p:nvPicPr>
          <p:blipFill>
            <a:blip r:embed="rId6" cstate="screen">
              <a:biLevel thresh="25000"/>
              <a:extLst>
                <a:ext uri="{28A0092B-C50C-407E-A947-70E740481C1C}">
                  <a14:useLocalDpi xmlns:a14="http://schemas.microsoft.com/office/drawing/2010/main"/>
                </a:ext>
              </a:extLst>
            </a:blip>
            <a:stretch>
              <a:fillRect/>
            </a:stretch>
          </p:blipFill>
          <p:spPr>
            <a:xfrm>
              <a:off x="1511415" y="6277559"/>
              <a:ext cx="75579" cy="163755"/>
            </a:xfrm>
            <a:prstGeom prst="rect">
              <a:avLst/>
            </a:prstGeom>
          </p:spPr>
        </p:pic>
        <p:pic>
          <p:nvPicPr>
            <p:cNvPr id="9" name="X icon">
              <a:hlinkClick r:id="rId7"/>
              <a:extLst>
                <a:ext uri="{FF2B5EF4-FFF2-40B4-BE49-F238E27FC236}">
                  <a16:creationId xmlns:a16="http://schemas.microsoft.com/office/drawing/2014/main" id="{5EEEC7E6-F54A-A41B-5571-A54645DB97CF}"/>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1028885" y="6303455"/>
              <a:ext cx="128164" cy="131013"/>
            </a:xfrm>
            <a:prstGeom prst="rect">
              <a:avLst/>
            </a:prstGeom>
          </p:spPr>
        </p:pic>
        <p:pic>
          <p:nvPicPr>
            <p:cNvPr id="17" name="LinkedIn icon">
              <a:hlinkClick r:id="rId9"/>
              <a:extLst>
                <a:ext uri="{FF2B5EF4-FFF2-40B4-BE49-F238E27FC236}">
                  <a16:creationId xmlns:a16="http://schemas.microsoft.com/office/drawing/2014/main" id="{F406FCCA-87B9-BDB0-DB6A-BD197625436F}"/>
                </a:ext>
              </a:extLst>
            </p:cNvPr>
            <p:cNvPicPr>
              <a:picLocks noChangeAspect="1"/>
            </p:cNvPicPr>
            <p:nvPr/>
          </p:nvPicPr>
          <p:blipFill>
            <a:blip r:embed="rId10" cstate="screen">
              <a:biLevel thresh="25000"/>
              <a:extLst>
                <a:ext uri="{28A0092B-C50C-407E-A947-70E740481C1C}">
                  <a14:useLocalDpi xmlns:a14="http://schemas.microsoft.com/office/drawing/2010/main"/>
                </a:ext>
              </a:extLst>
            </a:blip>
            <a:stretch>
              <a:fillRect/>
            </a:stretch>
          </p:blipFill>
          <p:spPr>
            <a:xfrm>
              <a:off x="524290" y="6284322"/>
              <a:ext cx="150229" cy="150229"/>
            </a:xfrm>
            <a:prstGeom prst="rect">
              <a:avLst/>
            </a:prstGeom>
          </p:spPr>
        </p:pic>
      </p:grpSp>
      <p:sp>
        <p:nvSpPr>
          <p:cNvPr id="20" name="TextBox 19">
            <a:extLst>
              <a:ext uri="{FF2B5EF4-FFF2-40B4-BE49-F238E27FC236}">
                <a16:creationId xmlns:a16="http://schemas.microsoft.com/office/drawing/2014/main" id="{A9CBC3EA-20E5-85B5-BEAA-C6AABA8CF7CD}"/>
              </a:ext>
            </a:extLst>
          </p:cNvPr>
          <p:cNvSpPr txBox="1"/>
          <p:nvPr userDrawn="1"/>
        </p:nvSpPr>
        <p:spPr>
          <a:xfrm>
            <a:off x="0" y="3284919"/>
            <a:ext cx="12191999" cy="646331"/>
          </a:xfrm>
          <a:prstGeom prst="rect">
            <a:avLst/>
          </a:prstGeom>
          <a:noFill/>
        </p:spPr>
        <p:txBody>
          <a:bodyPr wrap="square" rtlCol="0">
            <a:spAutoFit/>
          </a:bodyPr>
          <a:lstStyle/>
          <a:p>
            <a:pPr algn="ctr">
              <a:spcBef>
                <a:spcPts val="0"/>
              </a:spcBef>
            </a:pPr>
            <a:r>
              <a:rPr lang="en-US" sz="3600" b="1" i="0" dirty="0">
                <a:solidFill>
                  <a:schemeClr val="bg1"/>
                </a:solidFill>
                <a:effectLst>
                  <a:outerShdw blurRad="38100" dist="38100" dir="2700000" algn="tl">
                    <a:srgbClr val="000000">
                      <a:alpha val="43137"/>
                    </a:srgbClr>
                  </a:outerShdw>
                </a:effectLst>
                <a:latin typeface="+mj-lt"/>
              </a:rPr>
              <a:t>TOGETHER…SHAPING THE FUTURE OF ENERGY</a:t>
            </a:r>
            <a:r>
              <a:rPr lang="en-US" sz="3600" b="1" i="0" baseline="30000" dirty="0">
                <a:solidFill>
                  <a:schemeClr val="bg1"/>
                </a:solidFill>
                <a:effectLst>
                  <a:outerShdw blurRad="38100" dist="38100" dir="2700000" algn="tl">
                    <a:srgbClr val="000000">
                      <a:alpha val="43137"/>
                    </a:srgbClr>
                  </a:outerShdw>
                </a:effectLst>
                <a:latin typeface="+mj-lt"/>
              </a:rPr>
              <a:t>®</a:t>
            </a:r>
            <a:endParaRPr lang="en-US" sz="3200" b="1" baseline="30000"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80166033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 Title Slide">
    <p:spTree>
      <p:nvGrpSpPr>
        <p:cNvPr id="1" name=""/>
        <p:cNvGrpSpPr/>
        <p:nvPr/>
      </p:nvGrpSpPr>
      <p:grpSpPr>
        <a:xfrm>
          <a:off x="0" y="0"/>
          <a:ext cx="0" cy="0"/>
          <a:chOff x="0" y="0"/>
          <a:chExt cx="0" cy="0"/>
        </a:xfrm>
      </p:grpSpPr>
      <p:pic>
        <p:nvPicPr>
          <p:cNvPr id="2" name="background image">
            <a:extLst>
              <a:ext uri="{FF2B5EF4-FFF2-40B4-BE49-F238E27FC236}">
                <a16:creationId xmlns:a16="http://schemas.microsoft.com/office/drawing/2014/main" id="{25DA2C55-881F-87BD-C3E5-82564AAA702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0"/>
            <a:ext cx="12192000" cy="6858000"/>
          </a:xfrm>
          <a:prstGeom prst="rect">
            <a:avLst/>
          </a:prstGeom>
        </p:spPr>
      </p:pic>
      <p:pic>
        <p:nvPicPr>
          <p:cNvPr id="5" name="Picture 4" descr="A blue and white rectangle&#10;&#10;Description automatically generated">
            <a:extLst>
              <a:ext uri="{FF2B5EF4-FFF2-40B4-BE49-F238E27FC236}">
                <a16:creationId xmlns:a16="http://schemas.microsoft.com/office/drawing/2014/main" id="{6483AE6B-E99A-7611-1CD7-CC9D8C1765C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6" name="icons &amp; copyright">
            <a:extLst>
              <a:ext uri="{FF2B5EF4-FFF2-40B4-BE49-F238E27FC236}">
                <a16:creationId xmlns:a16="http://schemas.microsoft.com/office/drawing/2014/main" id="{EC7268F2-1CDE-4AA9-744F-36289605380A}"/>
              </a:ext>
            </a:extLst>
          </p:cNvPr>
          <p:cNvGrpSpPr/>
          <p:nvPr userDrawn="1"/>
        </p:nvGrpSpPr>
        <p:grpSpPr>
          <a:xfrm>
            <a:off x="338624" y="6181725"/>
            <a:ext cx="4435668" cy="542465"/>
            <a:chOff x="338624" y="6181725"/>
            <a:chExt cx="4435668" cy="542465"/>
          </a:xfrm>
        </p:grpSpPr>
        <p:sp>
          <p:nvSpPr>
            <p:cNvPr id="7" name="copyright">
              <a:extLst>
                <a:ext uri="{FF2B5EF4-FFF2-40B4-BE49-F238E27FC236}">
                  <a16:creationId xmlns:a16="http://schemas.microsoft.com/office/drawing/2014/main" id="{AE5FACF2-FA25-B87F-0F3C-BD889224971F}"/>
                </a:ext>
              </a:extLst>
            </p:cNvPr>
            <p:cNvSpPr txBox="1">
              <a:spLocks noChangeArrowheads="1"/>
            </p:cNvSpPr>
            <p:nvPr/>
          </p:nvSpPr>
          <p:spPr bwMode="auto">
            <a:xfrm>
              <a:off x="1912610" y="6505633"/>
              <a:ext cx="2861682" cy="215444"/>
            </a:xfrm>
            <a:prstGeom prst="rect">
              <a:avLst/>
            </a:prstGeom>
            <a:noFill/>
            <a:ln w="9525">
              <a:noFill/>
              <a:miter lim="800000"/>
              <a:headEnd/>
              <a:tailEnd/>
            </a:ln>
            <a:effectLst/>
          </p:spPr>
          <p:txBody>
            <a:bodyPr wrap="none">
              <a:spAutoFit/>
            </a:bodyPr>
            <a:lstStyle/>
            <a:p>
              <a:pPr algn="ctr">
                <a:spcBef>
                  <a:spcPts val="0"/>
                </a:spcBef>
              </a:pPr>
              <a:r>
                <a:rPr lang="en-US" sz="800" dirty="0">
                  <a:solidFill>
                    <a:schemeClr val="bg1">
                      <a:lumMod val="50000"/>
                    </a:schemeClr>
                  </a:solidFill>
                  <a:latin typeface="Calibri Light" panose="020F0302020204030204" pitchFamily="34" charset="0"/>
                  <a:cs typeface="Calibri Light" panose="020F0302020204030204" pitchFamily="34" charset="0"/>
                </a:rPr>
                <a:t>© 2026 Electric Power Research Institute, Inc. All rights reserved.</a:t>
              </a:r>
            </a:p>
          </p:txBody>
        </p:sp>
        <p:sp>
          <p:nvSpPr>
            <p:cNvPr id="8" name="epri.com">
              <a:hlinkClick r:id="rId4"/>
              <a:extLst>
                <a:ext uri="{FF2B5EF4-FFF2-40B4-BE49-F238E27FC236}">
                  <a16:creationId xmlns:a16="http://schemas.microsoft.com/office/drawing/2014/main" id="{58667503-DD50-DA46-8343-77902DC6E7F5}"/>
                </a:ext>
              </a:extLst>
            </p:cNvPr>
            <p:cNvSpPr txBox="1"/>
            <p:nvPr/>
          </p:nvSpPr>
          <p:spPr>
            <a:xfrm>
              <a:off x="338624" y="6462580"/>
              <a:ext cx="1510665" cy="261610"/>
            </a:xfrm>
            <a:prstGeom prst="rect">
              <a:avLst/>
            </a:prstGeom>
            <a:noFill/>
          </p:spPr>
          <p:txBody>
            <a:bodyPr wrap="square" rtlCol="0">
              <a:spAutoFit/>
            </a:bodyPr>
            <a:lstStyle/>
            <a:p>
              <a:pPr algn="l"/>
              <a:r>
                <a:rPr lang="en-US" sz="1100" b="1" spc="200" baseline="0" dirty="0">
                  <a:solidFill>
                    <a:schemeClr val="tx1">
                      <a:lumMod val="65000"/>
                      <a:lumOff val="35000"/>
                    </a:schemeClr>
                  </a:solidFill>
                  <a:latin typeface="Century Gothic" panose="020B0502020202020204" pitchFamily="34" charset="0"/>
                </a:rPr>
                <a:t>www.epri.com</a:t>
              </a:r>
            </a:p>
          </p:txBody>
        </p:sp>
        <p:cxnSp>
          <p:nvCxnSpPr>
            <p:cNvPr id="9" name="Straight Connector 8">
              <a:extLst>
                <a:ext uri="{FF2B5EF4-FFF2-40B4-BE49-F238E27FC236}">
                  <a16:creationId xmlns:a16="http://schemas.microsoft.com/office/drawing/2014/main" id="{0680796F-5B55-1695-87AD-9542B18F72CB}"/>
                </a:ext>
              </a:extLst>
            </p:cNvPr>
            <p:cNvCxnSpPr/>
            <p:nvPr/>
          </p:nvCxnSpPr>
          <p:spPr bwMode="auto">
            <a:xfrm>
              <a:off x="1849289" y="6181725"/>
              <a:ext cx="0" cy="523415"/>
            </a:xfrm>
            <a:prstGeom prst="line">
              <a:avLst/>
            </a:prstGeom>
            <a:solidFill>
              <a:schemeClr val="accent1"/>
            </a:solidFill>
            <a:ln w="12700" cap="flat" cmpd="sng" algn="ctr">
              <a:solidFill>
                <a:schemeClr val="tx1">
                  <a:lumMod val="50000"/>
                  <a:lumOff val="50000"/>
                </a:schemeClr>
              </a:solidFill>
              <a:prstDash val="solid"/>
              <a:round/>
              <a:headEnd type="none" w="med" len="med"/>
              <a:tailEnd type="none" w="med" len="med"/>
            </a:ln>
            <a:effectLst/>
          </p:spPr>
        </p:cxnSp>
        <p:pic>
          <p:nvPicPr>
            <p:cNvPr id="10" name="Facebook icon">
              <a:hlinkClick r:id="rId5"/>
              <a:extLst>
                <a:ext uri="{FF2B5EF4-FFF2-40B4-BE49-F238E27FC236}">
                  <a16:creationId xmlns:a16="http://schemas.microsoft.com/office/drawing/2014/main" id="{19CD64A5-B572-3B7F-1EB1-19FF619956A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11415" y="6277559"/>
              <a:ext cx="75579" cy="163755"/>
            </a:xfrm>
            <a:prstGeom prst="rect">
              <a:avLst/>
            </a:prstGeom>
          </p:spPr>
        </p:pic>
        <p:pic>
          <p:nvPicPr>
            <p:cNvPr id="11" name="X icon">
              <a:hlinkClick r:id="rId7"/>
              <a:extLst>
                <a:ext uri="{FF2B5EF4-FFF2-40B4-BE49-F238E27FC236}">
                  <a16:creationId xmlns:a16="http://schemas.microsoft.com/office/drawing/2014/main" id="{E0B19A8A-F0CD-460D-2C3B-48169CDA65CB}"/>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1028885" y="6303455"/>
              <a:ext cx="128164" cy="131013"/>
            </a:xfrm>
            <a:prstGeom prst="rect">
              <a:avLst/>
            </a:prstGeom>
          </p:spPr>
        </p:pic>
        <p:pic>
          <p:nvPicPr>
            <p:cNvPr id="12" name="LinkedIn icon">
              <a:hlinkClick r:id="rId9"/>
              <a:extLst>
                <a:ext uri="{FF2B5EF4-FFF2-40B4-BE49-F238E27FC236}">
                  <a16:creationId xmlns:a16="http://schemas.microsoft.com/office/drawing/2014/main" id="{58792B75-3992-B3AE-66A1-FA8A625ABCA0}"/>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24290" y="6284322"/>
              <a:ext cx="150229" cy="150229"/>
            </a:xfrm>
            <a:prstGeom prst="rect">
              <a:avLst/>
            </a:prstGeom>
          </p:spPr>
        </p:pic>
      </p:grpSp>
      <p:sp>
        <p:nvSpPr>
          <p:cNvPr id="13" name="speaker text">
            <a:extLst>
              <a:ext uri="{FF2B5EF4-FFF2-40B4-BE49-F238E27FC236}">
                <a16:creationId xmlns:a16="http://schemas.microsoft.com/office/drawing/2014/main" id="{CDA2EAC5-E3CA-F68E-E02D-83DD1B6719C5}"/>
              </a:ext>
            </a:extLst>
          </p:cNvPr>
          <p:cNvSpPr>
            <a:spLocks noGrp="1" noChangeArrowheads="1"/>
          </p:cNvSpPr>
          <p:nvPr>
            <p:ph type="subTitle" sz="quarter" idx="1" hasCustomPrompt="1"/>
          </p:nvPr>
        </p:nvSpPr>
        <p:spPr>
          <a:xfrm>
            <a:off x="645452" y="4400588"/>
            <a:ext cx="6217920" cy="1533186"/>
          </a:xfrm>
        </p:spPr>
        <p:txBody>
          <a:bodyPr numCol="1">
            <a:normAutofit/>
          </a:bodyPr>
          <a:lstStyle>
            <a:lvl1pPr marL="0" marR="0" indent="0" algn="l" defTabSz="914400" rtl="0" eaLnBrk="1" fontAlgn="base" latinLnBrk="0" hangingPunct="1">
              <a:lnSpc>
                <a:spcPct val="100000"/>
              </a:lnSpc>
              <a:spcBef>
                <a:spcPct val="0"/>
              </a:spcBef>
              <a:spcAft>
                <a:spcPts val="0"/>
              </a:spcAft>
              <a:buClr>
                <a:schemeClr val="tx1">
                  <a:lumMod val="65000"/>
                  <a:lumOff val="35000"/>
                </a:schemeClr>
              </a:buClr>
              <a:buSzPct val="80000"/>
              <a:buFontTx/>
              <a:buNone/>
              <a:tabLst/>
              <a:defRPr sz="2000">
                <a:solidFill>
                  <a:schemeClr val="tx1">
                    <a:lumMod val="75000"/>
                    <a:lumOff val="25000"/>
                  </a:schemeClr>
                </a:solidFill>
                <a:latin typeface="+mn-lt"/>
                <a:cs typeface="Calibri Light" panose="020F0302020204030204" pitchFamily="34" charset="0"/>
              </a:defRPr>
            </a:lvl1pPr>
          </a:lstStyle>
          <a:p>
            <a:r>
              <a:rPr lang="en-US" dirty="0"/>
              <a:t>Speaker’s Name</a:t>
            </a:r>
            <a:br>
              <a:rPr lang="en-US" dirty="0"/>
            </a:br>
            <a:r>
              <a:rPr lang="en-US" dirty="0"/>
              <a:t>Speaker’s Job Title</a:t>
            </a:r>
            <a:br>
              <a:rPr lang="en-US" dirty="0"/>
            </a:br>
            <a:br>
              <a:rPr lang="en-US" dirty="0"/>
            </a:br>
            <a:r>
              <a:rPr lang="en-US" dirty="0"/>
              <a:t>Event Name</a:t>
            </a:r>
            <a:br>
              <a:rPr lang="en-US" dirty="0"/>
            </a:br>
            <a:r>
              <a:rPr lang="en-US" dirty="0"/>
              <a:t>Date</a:t>
            </a:r>
          </a:p>
        </p:txBody>
      </p:sp>
      <p:sp>
        <p:nvSpPr>
          <p:cNvPr id="14" name="subtitle">
            <a:extLst>
              <a:ext uri="{FF2B5EF4-FFF2-40B4-BE49-F238E27FC236}">
                <a16:creationId xmlns:a16="http://schemas.microsoft.com/office/drawing/2014/main" id="{A0931DAA-52AA-977D-A884-4F8BB0ABB8A9}"/>
              </a:ext>
            </a:extLst>
          </p:cNvPr>
          <p:cNvSpPr>
            <a:spLocks noGrp="1"/>
          </p:cNvSpPr>
          <p:nvPr>
            <p:ph type="body" sz="quarter" idx="10" hasCustomPrompt="1"/>
          </p:nvPr>
        </p:nvSpPr>
        <p:spPr>
          <a:xfrm>
            <a:off x="645452" y="3030102"/>
            <a:ext cx="6957847" cy="402377"/>
          </a:xfrm>
        </p:spPr>
        <p:txBody>
          <a:bodyPr>
            <a:normAutofit/>
          </a:bodyPr>
          <a:lstStyle>
            <a:lvl1pPr marL="0" indent="0">
              <a:buNone/>
              <a:defRPr sz="2400" b="0" i="0" baseline="0">
                <a:solidFill>
                  <a:schemeClr val="bg1"/>
                </a:solidFill>
                <a:latin typeface="+mj-lt"/>
              </a:defRPr>
            </a:lvl1pPr>
          </a:lstStyle>
          <a:p>
            <a:pPr lvl="0"/>
            <a:r>
              <a:rPr lang="en-US" dirty="0"/>
              <a:t>Click to edit subtitle</a:t>
            </a:r>
          </a:p>
        </p:txBody>
      </p:sp>
      <p:sp>
        <p:nvSpPr>
          <p:cNvPr id="23" name="title text">
            <a:extLst>
              <a:ext uri="{FF2B5EF4-FFF2-40B4-BE49-F238E27FC236}">
                <a16:creationId xmlns:a16="http://schemas.microsoft.com/office/drawing/2014/main" id="{573CC7DE-8A92-E2CE-3978-C8CD753DFAE3}"/>
              </a:ext>
            </a:extLst>
          </p:cNvPr>
          <p:cNvSpPr>
            <a:spLocks noGrp="1" noChangeArrowheads="1"/>
          </p:cNvSpPr>
          <p:nvPr>
            <p:ph type="ctrTitle" sz="quarter" hasCustomPrompt="1"/>
          </p:nvPr>
        </p:nvSpPr>
        <p:spPr>
          <a:xfrm>
            <a:off x="645452" y="1084881"/>
            <a:ext cx="6957847" cy="1891159"/>
          </a:xfrm>
        </p:spPr>
        <p:txBody>
          <a:bodyPr anchor="b">
            <a:normAutofit/>
          </a:bodyPr>
          <a:lstStyle>
            <a:lvl1pPr algn="l">
              <a:spcAft>
                <a:spcPts val="600"/>
              </a:spcAft>
              <a:defRPr sz="3600">
                <a:solidFill>
                  <a:schemeClr val="bg1"/>
                </a:solidFill>
                <a:effectLst>
                  <a:outerShdw blurRad="38100" dist="38100" dir="2700000" algn="tl">
                    <a:srgbClr val="000000">
                      <a:alpha val="43137"/>
                    </a:srgbClr>
                  </a:outerShdw>
                </a:effectLst>
                <a:latin typeface="+mj-lt"/>
              </a:defRPr>
            </a:lvl1pPr>
          </a:lstStyle>
          <a:p>
            <a:r>
              <a:rPr lang="en-US" dirty="0"/>
              <a:t>Click to edit master title</a:t>
            </a:r>
          </a:p>
        </p:txBody>
      </p:sp>
      <p:pic>
        <p:nvPicPr>
          <p:cNvPr id="27" name="Graphic 26">
            <a:extLst>
              <a:ext uri="{FF2B5EF4-FFF2-40B4-BE49-F238E27FC236}">
                <a16:creationId xmlns:a16="http://schemas.microsoft.com/office/drawing/2014/main" id="{98BA4DF1-EC86-9711-5D4D-63937AE4CF1F}"/>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479686" y="405535"/>
            <a:ext cx="1670022" cy="324032"/>
          </a:xfrm>
          <a:prstGeom prst="rect">
            <a:avLst/>
          </a:prstGeom>
        </p:spPr>
      </p:pic>
      <p:pic>
        <p:nvPicPr>
          <p:cNvPr id="28" name="Picture 27">
            <a:extLst>
              <a:ext uri="{FF2B5EF4-FFF2-40B4-BE49-F238E27FC236}">
                <a16:creationId xmlns:a16="http://schemas.microsoft.com/office/drawing/2014/main" id="{E90443AC-D811-E9C4-D61B-25344AC2510A}"/>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p:blipFill>
        <p:spPr>
          <a:xfrm>
            <a:off x="8276838" y="500645"/>
            <a:ext cx="3644900" cy="3644900"/>
          </a:xfrm>
          <a:prstGeom prst="rect">
            <a:avLst/>
          </a:prstGeom>
        </p:spPr>
      </p:pic>
    </p:spTree>
    <p:extLst>
      <p:ext uri="{BB962C8B-B14F-4D97-AF65-F5344CB8AC3E}">
        <p14:creationId xmlns:p14="http://schemas.microsoft.com/office/powerpoint/2010/main" val="367515164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GEN Title Slide">
    <p:spTree>
      <p:nvGrpSpPr>
        <p:cNvPr id="1" name=""/>
        <p:cNvGrpSpPr/>
        <p:nvPr/>
      </p:nvGrpSpPr>
      <p:grpSpPr>
        <a:xfrm>
          <a:off x="0" y="0"/>
          <a:ext cx="0" cy="0"/>
          <a:chOff x="0" y="0"/>
          <a:chExt cx="0" cy="0"/>
        </a:xfrm>
      </p:grpSpPr>
      <p:pic>
        <p:nvPicPr>
          <p:cNvPr id="2" name="background image">
            <a:extLst>
              <a:ext uri="{FF2B5EF4-FFF2-40B4-BE49-F238E27FC236}">
                <a16:creationId xmlns:a16="http://schemas.microsoft.com/office/drawing/2014/main" id="{CDB53799-A9A9-CC61-21CD-103E12F83AB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0"/>
            <a:ext cx="12192000" cy="6858000"/>
          </a:xfrm>
          <a:prstGeom prst="rect">
            <a:avLst/>
          </a:prstGeom>
        </p:spPr>
      </p:pic>
      <p:pic>
        <p:nvPicPr>
          <p:cNvPr id="5" name="Picture 4" descr="A blue and white rectangle&#10;&#10;Description automatically generated">
            <a:extLst>
              <a:ext uri="{FF2B5EF4-FFF2-40B4-BE49-F238E27FC236}">
                <a16:creationId xmlns:a16="http://schemas.microsoft.com/office/drawing/2014/main" id="{6483AE6B-E99A-7611-1CD7-CC9D8C1765C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grpSp>
        <p:nvGrpSpPr>
          <p:cNvPr id="6" name="icons &amp; copyright">
            <a:extLst>
              <a:ext uri="{FF2B5EF4-FFF2-40B4-BE49-F238E27FC236}">
                <a16:creationId xmlns:a16="http://schemas.microsoft.com/office/drawing/2014/main" id="{EC7268F2-1CDE-4AA9-744F-36289605380A}"/>
              </a:ext>
            </a:extLst>
          </p:cNvPr>
          <p:cNvGrpSpPr/>
          <p:nvPr userDrawn="1"/>
        </p:nvGrpSpPr>
        <p:grpSpPr>
          <a:xfrm>
            <a:off x="338624" y="6181725"/>
            <a:ext cx="4435668" cy="542465"/>
            <a:chOff x="338624" y="6181725"/>
            <a:chExt cx="4435668" cy="542465"/>
          </a:xfrm>
        </p:grpSpPr>
        <p:sp>
          <p:nvSpPr>
            <p:cNvPr id="7" name="copyright">
              <a:extLst>
                <a:ext uri="{FF2B5EF4-FFF2-40B4-BE49-F238E27FC236}">
                  <a16:creationId xmlns:a16="http://schemas.microsoft.com/office/drawing/2014/main" id="{AE5FACF2-FA25-B87F-0F3C-BD889224971F}"/>
                </a:ext>
              </a:extLst>
            </p:cNvPr>
            <p:cNvSpPr txBox="1">
              <a:spLocks noChangeArrowheads="1"/>
            </p:cNvSpPr>
            <p:nvPr/>
          </p:nvSpPr>
          <p:spPr bwMode="auto">
            <a:xfrm>
              <a:off x="1912610" y="6505633"/>
              <a:ext cx="2861682" cy="215444"/>
            </a:xfrm>
            <a:prstGeom prst="rect">
              <a:avLst/>
            </a:prstGeom>
            <a:noFill/>
            <a:ln w="9525">
              <a:noFill/>
              <a:miter lim="800000"/>
              <a:headEnd/>
              <a:tailEnd/>
            </a:ln>
            <a:effectLst/>
          </p:spPr>
          <p:txBody>
            <a:bodyPr wrap="none">
              <a:spAutoFit/>
            </a:bodyPr>
            <a:lstStyle/>
            <a:p>
              <a:pPr algn="ctr">
                <a:spcBef>
                  <a:spcPts val="0"/>
                </a:spcBef>
              </a:pPr>
              <a:r>
                <a:rPr lang="en-US" sz="800" dirty="0">
                  <a:solidFill>
                    <a:schemeClr val="bg1">
                      <a:lumMod val="50000"/>
                    </a:schemeClr>
                  </a:solidFill>
                  <a:latin typeface="Calibri Light" panose="020F0302020204030204" pitchFamily="34" charset="0"/>
                  <a:cs typeface="Calibri Light" panose="020F0302020204030204" pitchFamily="34" charset="0"/>
                </a:rPr>
                <a:t>© 2026 Electric Power Research Institute, Inc. All rights reserved.</a:t>
              </a:r>
            </a:p>
          </p:txBody>
        </p:sp>
        <p:sp>
          <p:nvSpPr>
            <p:cNvPr id="8" name="epri.com">
              <a:hlinkClick r:id="rId4"/>
              <a:extLst>
                <a:ext uri="{FF2B5EF4-FFF2-40B4-BE49-F238E27FC236}">
                  <a16:creationId xmlns:a16="http://schemas.microsoft.com/office/drawing/2014/main" id="{58667503-DD50-DA46-8343-77902DC6E7F5}"/>
                </a:ext>
              </a:extLst>
            </p:cNvPr>
            <p:cNvSpPr txBox="1"/>
            <p:nvPr/>
          </p:nvSpPr>
          <p:spPr>
            <a:xfrm>
              <a:off x="338624" y="6462580"/>
              <a:ext cx="1510665" cy="261610"/>
            </a:xfrm>
            <a:prstGeom prst="rect">
              <a:avLst/>
            </a:prstGeom>
            <a:noFill/>
          </p:spPr>
          <p:txBody>
            <a:bodyPr wrap="square" rtlCol="0">
              <a:spAutoFit/>
            </a:bodyPr>
            <a:lstStyle/>
            <a:p>
              <a:pPr algn="l"/>
              <a:r>
                <a:rPr lang="en-US" sz="1100" b="1" spc="200" baseline="0" dirty="0">
                  <a:solidFill>
                    <a:schemeClr val="tx1">
                      <a:lumMod val="65000"/>
                      <a:lumOff val="35000"/>
                    </a:schemeClr>
                  </a:solidFill>
                  <a:latin typeface="Century Gothic" panose="020B0502020202020204" pitchFamily="34" charset="0"/>
                </a:rPr>
                <a:t>www.epri.com</a:t>
              </a:r>
            </a:p>
          </p:txBody>
        </p:sp>
        <p:cxnSp>
          <p:nvCxnSpPr>
            <p:cNvPr id="9" name="Straight Connector 8">
              <a:extLst>
                <a:ext uri="{FF2B5EF4-FFF2-40B4-BE49-F238E27FC236}">
                  <a16:creationId xmlns:a16="http://schemas.microsoft.com/office/drawing/2014/main" id="{0680796F-5B55-1695-87AD-9542B18F72CB}"/>
                </a:ext>
              </a:extLst>
            </p:cNvPr>
            <p:cNvCxnSpPr/>
            <p:nvPr/>
          </p:nvCxnSpPr>
          <p:spPr bwMode="auto">
            <a:xfrm>
              <a:off x="1849289" y="6181725"/>
              <a:ext cx="0" cy="523415"/>
            </a:xfrm>
            <a:prstGeom prst="line">
              <a:avLst/>
            </a:prstGeom>
            <a:solidFill>
              <a:schemeClr val="accent1"/>
            </a:solidFill>
            <a:ln w="12700" cap="flat" cmpd="sng" algn="ctr">
              <a:solidFill>
                <a:schemeClr val="tx1">
                  <a:lumMod val="50000"/>
                  <a:lumOff val="50000"/>
                </a:schemeClr>
              </a:solidFill>
              <a:prstDash val="solid"/>
              <a:round/>
              <a:headEnd type="none" w="med" len="med"/>
              <a:tailEnd type="none" w="med" len="med"/>
            </a:ln>
            <a:effectLst/>
          </p:spPr>
        </p:cxnSp>
        <p:pic>
          <p:nvPicPr>
            <p:cNvPr id="10" name="Facebook icon">
              <a:hlinkClick r:id="rId5"/>
              <a:extLst>
                <a:ext uri="{FF2B5EF4-FFF2-40B4-BE49-F238E27FC236}">
                  <a16:creationId xmlns:a16="http://schemas.microsoft.com/office/drawing/2014/main" id="{19CD64A5-B572-3B7F-1EB1-19FF619956A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11415" y="6277559"/>
              <a:ext cx="75579" cy="163755"/>
            </a:xfrm>
            <a:prstGeom prst="rect">
              <a:avLst/>
            </a:prstGeom>
          </p:spPr>
        </p:pic>
        <p:pic>
          <p:nvPicPr>
            <p:cNvPr id="11" name="X icon">
              <a:hlinkClick r:id="rId7"/>
              <a:extLst>
                <a:ext uri="{FF2B5EF4-FFF2-40B4-BE49-F238E27FC236}">
                  <a16:creationId xmlns:a16="http://schemas.microsoft.com/office/drawing/2014/main" id="{E0B19A8A-F0CD-460D-2C3B-48169CDA65CB}"/>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1028885" y="6303455"/>
              <a:ext cx="128164" cy="131013"/>
            </a:xfrm>
            <a:prstGeom prst="rect">
              <a:avLst/>
            </a:prstGeom>
          </p:spPr>
        </p:pic>
        <p:pic>
          <p:nvPicPr>
            <p:cNvPr id="12" name="LinkedIn icon">
              <a:hlinkClick r:id="rId9"/>
              <a:extLst>
                <a:ext uri="{FF2B5EF4-FFF2-40B4-BE49-F238E27FC236}">
                  <a16:creationId xmlns:a16="http://schemas.microsoft.com/office/drawing/2014/main" id="{58792B75-3992-B3AE-66A1-FA8A625ABCA0}"/>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24290" y="6284322"/>
              <a:ext cx="150229" cy="150229"/>
            </a:xfrm>
            <a:prstGeom prst="rect">
              <a:avLst/>
            </a:prstGeom>
          </p:spPr>
        </p:pic>
      </p:grpSp>
      <p:sp>
        <p:nvSpPr>
          <p:cNvPr id="13" name="speaker text">
            <a:extLst>
              <a:ext uri="{FF2B5EF4-FFF2-40B4-BE49-F238E27FC236}">
                <a16:creationId xmlns:a16="http://schemas.microsoft.com/office/drawing/2014/main" id="{CDA2EAC5-E3CA-F68E-E02D-83DD1B6719C5}"/>
              </a:ext>
            </a:extLst>
          </p:cNvPr>
          <p:cNvSpPr>
            <a:spLocks noGrp="1" noChangeArrowheads="1"/>
          </p:cNvSpPr>
          <p:nvPr>
            <p:ph type="subTitle" sz="quarter" idx="1" hasCustomPrompt="1"/>
          </p:nvPr>
        </p:nvSpPr>
        <p:spPr>
          <a:xfrm>
            <a:off x="645452" y="4400588"/>
            <a:ext cx="6217920" cy="1533186"/>
          </a:xfrm>
        </p:spPr>
        <p:txBody>
          <a:bodyPr numCol="1">
            <a:normAutofit/>
          </a:bodyPr>
          <a:lstStyle>
            <a:lvl1pPr marL="0" marR="0" indent="0" algn="l" defTabSz="914400" rtl="0" eaLnBrk="1" fontAlgn="base" latinLnBrk="0" hangingPunct="1">
              <a:lnSpc>
                <a:spcPct val="100000"/>
              </a:lnSpc>
              <a:spcBef>
                <a:spcPct val="0"/>
              </a:spcBef>
              <a:spcAft>
                <a:spcPts val="0"/>
              </a:spcAft>
              <a:buClr>
                <a:schemeClr val="tx1">
                  <a:lumMod val="65000"/>
                  <a:lumOff val="35000"/>
                </a:schemeClr>
              </a:buClr>
              <a:buSzPct val="80000"/>
              <a:buFontTx/>
              <a:buNone/>
              <a:tabLst/>
              <a:defRPr sz="2000">
                <a:solidFill>
                  <a:schemeClr val="tx1">
                    <a:lumMod val="75000"/>
                    <a:lumOff val="25000"/>
                  </a:schemeClr>
                </a:solidFill>
                <a:latin typeface="+mn-lt"/>
                <a:cs typeface="Calibri Light" panose="020F0302020204030204" pitchFamily="34" charset="0"/>
              </a:defRPr>
            </a:lvl1pPr>
          </a:lstStyle>
          <a:p>
            <a:r>
              <a:rPr lang="en-US" dirty="0"/>
              <a:t>Speaker’s Name</a:t>
            </a:r>
            <a:br>
              <a:rPr lang="en-US" dirty="0"/>
            </a:br>
            <a:r>
              <a:rPr lang="en-US" dirty="0"/>
              <a:t>Speaker’s Job Title</a:t>
            </a:r>
            <a:br>
              <a:rPr lang="en-US" dirty="0"/>
            </a:br>
            <a:br>
              <a:rPr lang="en-US" dirty="0"/>
            </a:br>
            <a:r>
              <a:rPr lang="en-US" dirty="0"/>
              <a:t>Event Name</a:t>
            </a:r>
            <a:br>
              <a:rPr lang="en-US" dirty="0"/>
            </a:br>
            <a:r>
              <a:rPr lang="en-US" dirty="0"/>
              <a:t>Date</a:t>
            </a:r>
          </a:p>
        </p:txBody>
      </p:sp>
      <p:sp>
        <p:nvSpPr>
          <p:cNvPr id="14" name="subtitle">
            <a:extLst>
              <a:ext uri="{FF2B5EF4-FFF2-40B4-BE49-F238E27FC236}">
                <a16:creationId xmlns:a16="http://schemas.microsoft.com/office/drawing/2014/main" id="{A0931DAA-52AA-977D-A884-4F8BB0ABB8A9}"/>
              </a:ext>
            </a:extLst>
          </p:cNvPr>
          <p:cNvSpPr>
            <a:spLocks noGrp="1"/>
          </p:cNvSpPr>
          <p:nvPr>
            <p:ph type="body" sz="quarter" idx="10" hasCustomPrompt="1"/>
          </p:nvPr>
        </p:nvSpPr>
        <p:spPr>
          <a:xfrm>
            <a:off x="645452" y="3030102"/>
            <a:ext cx="6957847" cy="402377"/>
          </a:xfrm>
        </p:spPr>
        <p:txBody>
          <a:bodyPr>
            <a:normAutofit/>
          </a:bodyPr>
          <a:lstStyle>
            <a:lvl1pPr marL="0" indent="0">
              <a:buNone/>
              <a:defRPr sz="2400" b="0" i="0" baseline="0">
                <a:solidFill>
                  <a:schemeClr val="bg1"/>
                </a:solidFill>
                <a:latin typeface="+mj-lt"/>
              </a:defRPr>
            </a:lvl1pPr>
          </a:lstStyle>
          <a:p>
            <a:pPr lvl="0"/>
            <a:r>
              <a:rPr lang="en-US" dirty="0"/>
              <a:t>Click to edit subtitle</a:t>
            </a:r>
          </a:p>
        </p:txBody>
      </p:sp>
      <p:sp>
        <p:nvSpPr>
          <p:cNvPr id="23" name="title text">
            <a:extLst>
              <a:ext uri="{FF2B5EF4-FFF2-40B4-BE49-F238E27FC236}">
                <a16:creationId xmlns:a16="http://schemas.microsoft.com/office/drawing/2014/main" id="{573CC7DE-8A92-E2CE-3978-C8CD753DFAE3}"/>
              </a:ext>
            </a:extLst>
          </p:cNvPr>
          <p:cNvSpPr>
            <a:spLocks noGrp="1" noChangeArrowheads="1"/>
          </p:cNvSpPr>
          <p:nvPr>
            <p:ph type="ctrTitle" sz="quarter" hasCustomPrompt="1"/>
          </p:nvPr>
        </p:nvSpPr>
        <p:spPr>
          <a:xfrm>
            <a:off x="645452" y="1084881"/>
            <a:ext cx="6957847" cy="1891159"/>
          </a:xfrm>
        </p:spPr>
        <p:txBody>
          <a:bodyPr anchor="b">
            <a:normAutofit/>
          </a:bodyPr>
          <a:lstStyle>
            <a:lvl1pPr algn="l">
              <a:spcAft>
                <a:spcPts val="600"/>
              </a:spcAft>
              <a:defRPr sz="3600">
                <a:solidFill>
                  <a:schemeClr val="bg1"/>
                </a:solidFill>
                <a:effectLst>
                  <a:outerShdw blurRad="38100" dist="38100" dir="2700000" algn="tl">
                    <a:srgbClr val="000000">
                      <a:alpha val="43137"/>
                    </a:srgbClr>
                  </a:outerShdw>
                </a:effectLst>
                <a:latin typeface="+mj-lt"/>
              </a:defRPr>
            </a:lvl1pPr>
          </a:lstStyle>
          <a:p>
            <a:r>
              <a:rPr lang="en-US" dirty="0"/>
              <a:t>Click to edit master title</a:t>
            </a:r>
          </a:p>
        </p:txBody>
      </p:sp>
      <p:pic>
        <p:nvPicPr>
          <p:cNvPr id="27" name="Graphic 26">
            <a:extLst>
              <a:ext uri="{FF2B5EF4-FFF2-40B4-BE49-F238E27FC236}">
                <a16:creationId xmlns:a16="http://schemas.microsoft.com/office/drawing/2014/main" id="{98BA4DF1-EC86-9711-5D4D-63937AE4CF1F}"/>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479686" y="405535"/>
            <a:ext cx="1670022" cy="324032"/>
          </a:xfrm>
          <a:prstGeom prst="rect">
            <a:avLst/>
          </a:prstGeom>
        </p:spPr>
      </p:pic>
      <p:pic>
        <p:nvPicPr>
          <p:cNvPr id="28" name="Picture 27">
            <a:extLst>
              <a:ext uri="{FF2B5EF4-FFF2-40B4-BE49-F238E27FC236}">
                <a16:creationId xmlns:a16="http://schemas.microsoft.com/office/drawing/2014/main" id="{E90443AC-D811-E9C4-D61B-25344AC2510A}"/>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p:blipFill>
        <p:spPr>
          <a:xfrm>
            <a:off x="8276838" y="500645"/>
            <a:ext cx="3644900" cy="3644900"/>
          </a:xfrm>
          <a:prstGeom prst="rect">
            <a:avLst/>
          </a:prstGeom>
        </p:spPr>
      </p:pic>
    </p:spTree>
    <p:extLst>
      <p:ext uri="{BB962C8B-B14F-4D97-AF65-F5344CB8AC3E}">
        <p14:creationId xmlns:p14="http://schemas.microsoft.com/office/powerpoint/2010/main" val="177269753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lank Title Slide">
    <p:spTree>
      <p:nvGrpSpPr>
        <p:cNvPr id="1" name=""/>
        <p:cNvGrpSpPr/>
        <p:nvPr/>
      </p:nvGrpSpPr>
      <p:grpSpPr>
        <a:xfrm>
          <a:off x="0" y="0"/>
          <a:ext cx="0" cy="0"/>
          <a:chOff x="0" y="0"/>
          <a:chExt cx="0" cy="0"/>
        </a:xfrm>
      </p:grpSpPr>
      <p:pic>
        <p:nvPicPr>
          <p:cNvPr id="2" name="background image">
            <a:extLst>
              <a:ext uri="{FF2B5EF4-FFF2-40B4-BE49-F238E27FC236}">
                <a16:creationId xmlns:a16="http://schemas.microsoft.com/office/drawing/2014/main" id="{C944A3BE-B906-332E-1BFF-542109CFE5D5}"/>
              </a:ext>
            </a:extLst>
          </p:cNvPr>
          <p:cNvPicPr>
            <a:picLocks noChangeAspect="1"/>
          </p:cNvPicPr>
          <p:nvPr userDrawn="1"/>
        </p:nvPicPr>
        <p:blipFill>
          <a:blip r:embed="rId2"/>
          <a:srcRect/>
          <a:stretch/>
        </p:blipFill>
        <p:spPr>
          <a:xfrm>
            <a:off x="0" y="0"/>
            <a:ext cx="12192000" cy="6858000"/>
          </a:xfrm>
          <a:prstGeom prst="rect">
            <a:avLst/>
          </a:prstGeom>
        </p:spPr>
      </p:pic>
      <p:pic>
        <p:nvPicPr>
          <p:cNvPr id="3" name="Picture 2" descr="A blue and white rectangle&#10;&#10;Description automatically generated">
            <a:extLst>
              <a:ext uri="{FF2B5EF4-FFF2-40B4-BE49-F238E27FC236}">
                <a16:creationId xmlns:a16="http://schemas.microsoft.com/office/drawing/2014/main" id="{48DB82E1-D15B-3E05-6425-995E2056283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2" name="icons &amp; copyright">
            <a:extLst>
              <a:ext uri="{FF2B5EF4-FFF2-40B4-BE49-F238E27FC236}">
                <a16:creationId xmlns:a16="http://schemas.microsoft.com/office/drawing/2014/main" id="{2CBB64E2-EDB6-F17B-D941-5469D69F3F2E}"/>
              </a:ext>
            </a:extLst>
          </p:cNvPr>
          <p:cNvGrpSpPr/>
          <p:nvPr userDrawn="1"/>
        </p:nvGrpSpPr>
        <p:grpSpPr>
          <a:xfrm>
            <a:off x="338624" y="6181725"/>
            <a:ext cx="4435668" cy="542465"/>
            <a:chOff x="338624" y="6181725"/>
            <a:chExt cx="4435668" cy="542465"/>
          </a:xfrm>
        </p:grpSpPr>
        <p:sp>
          <p:nvSpPr>
            <p:cNvPr id="16" name="copyright">
              <a:extLst>
                <a:ext uri="{FF2B5EF4-FFF2-40B4-BE49-F238E27FC236}">
                  <a16:creationId xmlns:a16="http://schemas.microsoft.com/office/drawing/2014/main" id="{8EE19082-A3C8-80F8-1FE6-A54F4576E904}"/>
                </a:ext>
              </a:extLst>
            </p:cNvPr>
            <p:cNvSpPr txBox="1">
              <a:spLocks noChangeArrowheads="1"/>
            </p:cNvSpPr>
            <p:nvPr/>
          </p:nvSpPr>
          <p:spPr bwMode="auto">
            <a:xfrm>
              <a:off x="1912610" y="6505633"/>
              <a:ext cx="2861682" cy="215444"/>
            </a:xfrm>
            <a:prstGeom prst="rect">
              <a:avLst/>
            </a:prstGeom>
            <a:noFill/>
            <a:ln w="9525">
              <a:noFill/>
              <a:miter lim="800000"/>
              <a:headEnd/>
              <a:tailEnd/>
            </a:ln>
            <a:effectLst/>
          </p:spPr>
          <p:txBody>
            <a:bodyPr wrap="none">
              <a:spAutoFit/>
            </a:bodyPr>
            <a:lstStyle/>
            <a:p>
              <a:pPr algn="ctr">
                <a:spcBef>
                  <a:spcPts val="0"/>
                </a:spcBef>
              </a:pPr>
              <a:r>
                <a:rPr lang="en-US" sz="800" dirty="0">
                  <a:solidFill>
                    <a:schemeClr val="bg1">
                      <a:lumMod val="50000"/>
                    </a:schemeClr>
                  </a:solidFill>
                  <a:latin typeface="Calibri Light" panose="020F0302020204030204" pitchFamily="34" charset="0"/>
                  <a:cs typeface="Calibri Light" panose="020F0302020204030204" pitchFamily="34" charset="0"/>
                </a:rPr>
                <a:t>© 2026 Electric Power Research Institute, Inc. All rights reserved.</a:t>
              </a:r>
            </a:p>
          </p:txBody>
        </p:sp>
        <p:sp>
          <p:nvSpPr>
            <p:cNvPr id="17" name="epri.com">
              <a:hlinkClick r:id="rId4"/>
              <a:extLst>
                <a:ext uri="{FF2B5EF4-FFF2-40B4-BE49-F238E27FC236}">
                  <a16:creationId xmlns:a16="http://schemas.microsoft.com/office/drawing/2014/main" id="{04EB96F8-FA44-7218-3517-7FF4FB74D2BD}"/>
                </a:ext>
              </a:extLst>
            </p:cNvPr>
            <p:cNvSpPr txBox="1"/>
            <p:nvPr/>
          </p:nvSpPr>
          <p:spPr>
            <a:xfrm>
              <a:off x="338624" y="6462580"/>
              <a:ext cx="1510665" cy="261610"/>
            </a:xfrm>
            <a:prstGeom prst="rect">
              <a:avLst/>
            </a:prstGeom>
            <a:noFill/>
          </p:spPr>
          <p:txBody>
            <a:bodyPr wrap="square" rtlCol="0">
              <a:spAutoFit/>
            </a:bodyPr>
            <a:lstStyle/>
            <a:p>
              <a:pPr algn="l"/>
              <a:r>
                <a:rPr lang="en-US" sz="1100" b="1" spc="200" baseline="0" dirty="0">
                  <a:solidFill>
                    <a:schemeClr val="tx1">
                      <a:lumMod val="65000"/>
                      <a:lumOff val="35000"/>
                    </a:schemeClr>
                  </a:solidFill>
                  <a:latin typeface="Century Gothic" panose="020B0502020202020204" pitchFamily="34" charset="0"/>
                </a:rPr>
                <a:t>www.epri.com</a:t>
              </a:r>
            </a:p>
          </p:txBody>
        </p:sp>
        <p:cxnSp>
          <p:nvCxnSpPr>
            <p:cNvPr id="18" name="Straight Connector 17">
              <a:extLst>
                <a:ext uri="{FF2B5EF4-FFF2-40B4-BE49-F238E27FC236}">
                  <a16:creationId xmlns:a16="http://schemas.microsoft.com/office/drawing/2014/main" id="{1545B60E-A936-0D16-A3C7-8F79E3C241E2}"/>
                </a:ext>
              </a:extLst>
            </p:cNvPr>
            <p:cNvCxnSpPr/>
            <p:nvPr/>
          </p:nvCxnSpPr>
          <p:spPr bwMode="auto">
            <a:xfrm>
              <a:off x="1849289" y="6181725"/>
              <a:ext cx="0" cy="523415"/>
            </a:xfrm>
            <a:prstGeom prst="line">
              <a:avLst/>
            </a:prstGeom>
            <a:solidFill>
              <a:schemeClr val="accent1"/>
            </a:solidFill>
            <a:ln w="12700" cap="flat" cmpd="sng" algn="ctr">
              <a:solidFill>
                <a:schemeClr val="tx1">
                  <a:lumMod val="50000"/>
                  <a:lumOff val="50000"/>
                </a:schemeClr>
              </a:solidFill>
              <a:prstDash val="solid"/>
              <a:round/>
              <a:headEnd type="none" w="med" len="med"/>
              <a:tailEnd type="none" w="med" len="med"/>
            </a:ln>
            <a:effectLst/>
          </p:spPr>
        </p:cxnSp>
        <p:pic>
          <p:nvPicPr>
            <p:cNvPr id="19" name="Facebook icon">
              <a:hlinkClick r:id="rId5"/>
              <a:extLst>
                <a:ext uri="{FF2B5EF4-FFF2-40B4-BE49-F238E27FC236}">
                  <a16:creationId xmlns:a16="http://schemas.microsoft.com/office/drawing/2014/main" id="{AF5CBD2D-6AE9-36E0-45FC-1BB16576D36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11415" y="6277559"/>
              <a:ext cx="75579" cy="163755"/>
            </a:xfrm>
            <a:prstGeom prst="rect">
              <a:avLst/>
            </a:prstGeom>
          </p:spPr>
        </p:pic>
        <p:pic>
          <p:nvPicPr>
            <p:cNvPr id="20" name="X icon">
              <a:hlinkClick r:id="rId7"/>
              <a:extLst>
                <a:ext uri="{FF2B5EF4-FFF2-40B4-BE49-F238E27FC236}">
                  <a16:creationId xmlns:a16="http://schemas.microsoft.com/office/drawing/2014/main" id="{179F5959-4866-6DCC-6D8F-6C35C16FA81D}"/>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1028885" y="6303455"/>
              <a:ext cx="128164" cy="131013"/>
            </a:xfrm>
            <a:prstGeom prst="rect">
              <a:avLst/>
            </a:prstGeom>
          </p:spPr>
        </p:pic>
        <p:pic>
          <p:nvPicPr>
            <p:cNvPr id="21" name="LinkedIn icon">
              <a:hlinkClick r:id="rId9"/>
              <a:extLst>
                <a:ext uri="{FF2B5EF4-FFF2-40B4-BE49-F238E27FC236}">
                  <a16:creationId xmlns:a16="http://schemas.microsoft.com/office/drawing/2014/main" id="{D4B28143-E209-8037-7DC9-76E33A39C4C9}"/>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24290" y="6284322"/>
              <a:ext cx="150229" cy="150229"/>
            </a:xfrm>
            <a:prstGeom prst="rect">
              <a:avLst/>
            </a:prstGeom>
          </p:spPr>
        </p:pic>
      </p:grpSp>
      <p:sp>
        <p:nvSpPr>
          <p:cNvPr id="22" name="speaker text">
            <a:extLst>
              <a:ext uri="{FF2B5EF4-FFF2-40B4-BE49-F238E27FC236}">
                <a16:creationId xmlns:a16="http://schemas.microsoft.com/office/drawing/2014/main" id="{71433A25-9759-1038-A23A-102D46B94D64}"/>
              </a:ext>
            </a:extLst>
          </p:cNvPr>
          <p:cNvSpPr>
            <a:spLocks noGrp="1" noChangeArrowheads="1"/>
          </p:cNvSpPr>
          <p:nvPr>
            <p:ph type="subTitle" sz="quarter" idx="1" hasCustomPrompt="1"/>
          </p:nvPr>
        </p:nvSpPr>
        <p:spPr>
          <a:xfrm>
            <a:off x="645452" y="4400588"/>
            <a:ext cx="6217920" cy="1533186"/>
          </a:xfrm>
        </p:spPr>
        <p:txBody>
          <a:bodyPr numCol="1">
            <a:normAutofit/>
          </a:bodyPr>
          <a:lstStyle>
            <a:lvl1pPr marL="0" marR="0" indent="0" algn="l" defTabSz="914400" rtl="0" eaLnBrk="1" fontAlgn="base" latinLnBrk="0" hangingPunct="1">
              <a:lnSpc>
                <a:spcPct val="100000"/>
              </a:lnSpc>
              <a:spcBef>
                <a:spcPct val="0"/>
              </a:spcBef>
              <a:spcAft>
                <a:spcPts val="0"/>
              </a:spcAft>
              <a:buClr>
                <a:schemeClr val="tx1">
                  <a:lumMod val="65000"/>
                  <a:lumOff val="35000"/>
                </a:schemeClr>
              </a:buClr>
              <a:buSzPct val="80000"/>
              <a:buFontTx/>
              <a:buNone/>
              <a:tabLst/>
              <a:defRPr sz="2000">
                <a:solidFill>
                  <a:schemeClr val="tx1">
                    <a:lumMod val="75000"/>
                    <a:lumOff val="25000"/>
                  </a:schemeClr>
                </a:solidFill>
                <a:latin typeface="+mn-lt"/>
                <a:cs typeface="Calibri Light" panose="020F0302020204030204" pitchFamily="34" charset="0"/>
              </a:defRPr>
            </a:lvl1pPr>
          </a:lstStyle>
          <a:p>
            <a:r>
              <a:rPr lang="en-US" dirty="0"/>
              <a:t>Speaker’s Name</a:t>
            </a:r>
            <a:br>
              <a:rPr lang="en-US" dirty="0"/>
            </a:br>
            <a:r>
              <a:rPr lang="en-US" dirty="0"/>
              <a:t>Speaker’s Job Title</a:t>
            </a:r>
            <a:br>
              <a:rPr lang="en-US" dirty="0"/>
            </a:br>
            <a:br>
              <a:rPr lang="en-US" dirty="0"/>
            </a:br>
            <a:r>
              <a:rPr lang="en-US" dirty="0"/>
              <a:t>Event Name</a:t>
            </a:r>
            <a:br>
              <a:rPr lang="en-US" dirty="0"/>
            </a:br>
            <a:r>
              <a:rPr lang="en-US" dirty="0"/>
              <a:t>Date</a:t>
            </a:r>
          </a:p>
        </p:txBody>
      </p:sp>
      <p:sp>
        <p:nvSpPr>
          <p:cNvPr id="23" name="subtitle">
            <a:extLst>
              <a:ext uri="{FF2B5EF4-FFF2-40B4-BE49-F238E27FC236}">
                <a16:creationId xmlns:a16="http://schemas.microsoft.com/office/drawing/2014/main" id="{4E28EA1D-32E4-77B8-73B1-1E98D8E3A189}"/>
              </a:ext>
            </a:extLst>
          </p:cNvPr>
          <p:cNvSpPr>
            <a:spLocks noGrp="1"/>
          </p:cNvSpPr>
          <p:nvPr>
            <p:ph type="body" sz="quarter" idx="10" hasCustomPrompt="1"/>
          </p:nvPr>
        </p:nvSpPr>
        <p:spPr>
          <a:xfrm>
            <a:off x="645452" y="3030102"/>
            <a:ext cx="6957847" cy="402377"/>
          </a:xfrm>
        </p:spPr>
        <p:txBody>
          <a:bodyPr>
            <a:normAutofit/>
          </a:bodyPr>
          <a:lstStyle>
            <a:lvl1pPr marL="0" indent="0">
              <a:buNone/>
              <a:defRPr sz="2400" b="0" i="0" baseline="0">
                <a:solidFill>
                  <a:schemeClr val="bg1"/>
                </a:solidFill>
                <a:latin typeface="+mj-lt"/>
              </a:defRPr>
            </a:lvl1pPr>
          </a:lstStyle>
          <a:p>
            <a:pPr lvl="0"/>
            <a:r>
              <a:rPr lang="en-US" dirty="0"/>
              <a:t>Click to edit subtitle</a:t>
            </a:r>
          </a:p>
        </p:txBody>
      </p:sp>
      <p:sp>
        <p:nvSpPr>
          <p:cNvPr id="24" name="title text">
            <a:extLst>
              <a:ext uri="{FF2B5EF4-FFF2-40B4-BE49-F238E27FC236}">
                <a16:creationId xmlns:a16="http://schemas.microsoft.com/office/drawing/2014/main" id="{E9A6C6A1-0444-AA6D-4B88-7A87520A6A1A}"/>
              </a:ext>
            </a:extLst>
          </p:cNvPr>
          <p:cNvSpPr>
            <a:spLocks noGrp="1" noChangeArrowheads="1"/>
          </p:cNvSpPr>
          <p:nvPr>
            <p:ph type="ctrTitle" sz="quarter" hasCustomPrompt="1"/>
          </p:nvPr>
        </p:nvSpPr>
        <p:spPr>
          <a:xfrm>
            <a:off x="645452" y="1084881"/>
            <a:ext cx="6957847" cy="1891159"/>
          </a:xfrm>
        </p:spPr>
        <p:txBody>
          <a:bodyPr anchor="b">
            <a:normAutofit/>
          </a:bodyPr>
          <a:lstStyle>
            <a:lvl1pPr algn="l">
              <a:spcAft>
                <a:spcPts val="600"/>
              </a:spcAft>
              <a:defRPr sz="3600">
                <a:solidFill>
                  <a:schemeClr val="bg1"/>
                </a:solidFill>
                <a:effectLst>
                  <a:outerShdw blurRad="38100" dist="38100" dir="2700000" algn="tl">
                    <a:srgbClr val="000000">
                      <a:alpha val="43137"/>
                    </a:srgbClr>
                  </a:outerShdw>
                </a:effectLst>
                <a:latin typeface="+mj-lt"/>
              </a:defRPr>
            </a:lvl1pPr>
          </a:lstStyle>
          <a:p>
            <a:r>
              <a:rPr lang="en-US" dirty="0"/>
              <a:t>Click to edit master title</a:t>
            </a:r>
          </a:p>
        </p:txBody>
      </p:sp>
      <p:pic>
        <p:nvPicPr>
          <p:cNvPr id="25" name="Graphic 24">
            <a:extLst>
              <a:ext uri="{FF2B5EF4-FFF2-40B4-BE49-F238E27FC236}">
                <a16:creationId xmlns:a16="http://schemas.microsoft.com/office/drawing/2014/main" id="{4F7D2C3C-9248-DF9B-02A3-07CD1CE8164A}"/>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479686" y="405535"/>
            <a:ext cx="1670022" cy="324032"/>
          </a:xfrm>
          <a:prstGeom prst="rect">
            <a:avLst/>
          </a:prstGeom>
        </p:spPr>
      </p:pic>
      <p:pic>
        <p:nvPicPr>
          <p:cNvPr id="26" name="Picture 25">
            <a:extLst>
              <a:ext uri="{FF2B5EF4-FFF2-40B4-BE49-F238E27FC236}">
                <a16:creationId xmlns:a16="http://schemas.microsoft.com/office/drawing/2014/main" id="{321707B4-7EE7-96F8-4B89-5F47423E1CC9}"/>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p:blipFill>
        <p:spPr>
          <a:xfrm>
            <a:off x="8276838" y="500645"/>
            <a:ext cx="3644900" cy="3644900"/>
          </a:xfrm>
          <a:prstGeom prst="rect">
            <a:avLst/>
          </a:prstGeom>
        </p:spPr>
      </p:pic>
      <p:sp>
        <p:nvSpPr>
          <p:cNvPr id="6" name="Text Placeholder 4">
            <a:extLst>
              <a:ext uri="{FF2B5EF4-FFF2-40B4-BE49-F238E27FC236}">
                <a16:creationId xmlns:a16="http://schemas.microsoft.com/office/drawing/2014/main" id="{81A63F8E-4A66-AD47-EE96-6143390074DA}"/>
              </a:ext>
            </a:extLst>
          </p:cNvPr>
          <p:cNvSpPr>
            <a:spLocks noGrp="1"/>
          </p:cNvSpPr>
          <p:nvPr>
            <p:ph type="body" idx="11"/>
          </p:nvPr>
        </p:nvSpPr>
        <p:spPr>
          <a:xfrm>
            <a:off x="8515815" y="1918832"/>
            <a:ext cx="3166946" cy="825694"/>
          </a:xfrm>
        </p:spPr>
        <p:txBody>
          <a:bodyPr>
            <a:normAutofit/>
          </a:bodyPr>
          <a:lstStyle>
            <a:lvl1pPr marL="0" indent="0" algn="ctr">
              <a:lnSpc>
                <a:spcPct val="95000"/>
              </a:lnSpc>
              <a:spcAft>
                <a:spcPts val="0"/>
              </a:spcAft>
              <a:buNone/>
              <a:defRPr sz="2400" b="1" i="0">
                <a:solidFill>
                  <a:schemeClr val="tx2">
                    <a:lumMod val="50000"/>
                  </a:schemeClr>
                </a:solidFill>
                <a:latin typeface="+mj-lt"/>
                <a:cs typeface="Arial Narrow"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421437697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Empty Title Slide ">
    <p:spTree>
      <p:nvGrpSpPr>
        <p:cNvPr id="1" name=""/>
        <p:cNvGrpSpPr/>
        <p:nvPr/>
      </p:nvGrpSpPr>
      <p:grpSpPr>
        <a:xfrm>
          <a:off x="0" y="0"/>
          <a:ext cx="0" cy="0"/>
          <a:chOff x="0" y="0"/>
          <a:chExt cx="0" cy="0"/>
        </a:xfrm>
      </p:grpSpPr>
      <p:pic>
        <p:nvPicPr>
          <p:cNvPr id="2" name="background image">
            <a:extLst>
              <a:ext uri="{FF2B5EF4-FFF2-40B4-BE49-F238E27FC236}">
                <a16:creationId xmlns:a16="http://schemas.microsoft.com/office/drawing/2014/main" id="{C944A3BE-B906-332E-1BFF-542109CFE5D5}"/>
              </a:ext>
            </a:extLst>
          </p:cNvPr>
          <p:cNvPicPr>
            <a:picLocks noChangeAspect="1"/>
          </p:cNvPicPr>
          <p:nvPr userDrawn="1"/>
        </p:nvPicPr>
        <p:blipFill>
          <a:blip r:embed="rId2"/>
          <a:srcRect/>
          <a:stretch/>
        </p:blipFill>
        <p:spPr>
          <a:xfrm>
            <a:off x="0" y="0"/>
            <a:ext cx="12192000" cy="6858000"/>
          </a:xfrm>
          <a:prstGeom prst="rect">
            <a:avLst/>
          </a:prstGeom>
        </p:spPr>
      </p:pic>
      <p:pic>
        <p:nvPicPr>
          <p:cNvPr id="3" name="Picture 2" descr="A blue and white rectangle&#10;&#10;Description automatically generated">
            <a:extLst>
              <a:ext uri="{FF2B5EF4-FFF2-40B4-BE49-F238E27FC236}">
                <a16:creationId xmlns:a16="http://schemas.microsoft.com/office/drawing/2014/main" id="{48DB82E1-D15B-3E05-6425-995E2056283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2" name="icons &amp; copyright">
            <a:extLst>
              <a:ext uri="{FF2B5EF4-FFF2-40B4-BE49-F238E27FC236}">
                <a16:creationId xmlns:a16="http://schemas.microsoft.com/office/drawing/2014/main" id="{2CBB64E2-EDB6-F17B-D941-5469D69F3F2E}"/>
              </a:ext>
            </a:extLst>
          </p:cNvPr>
          <p:cNvGrpSpPr/>
          <p:nvPr userDrawn="1"/>
        </p:nvGrpSpPr>
        <p:grpSpPr>
          <a:xfrm>
            <a:off x="338624" y="6181725"/>
            <a:ext cx="4435668" cy="542465"/>
            <a:chOff x="338624" y="6181725"/>
            <a:chExt cx="4435668" cy="542465"/>
          </a:xfrm>
        </p:grpSpPr>
        <p:sp>
          <p:nvSpPr>
            <p:cNvPr id="16" name="copyright">
              <a:extLst>
                <a:ext uri="{FF2B5EF4-FFF2-40B4-BE49-F238E27FC236}">
                  <a16:creationId xmlns:a16="http://schemas.microsoft.com/office/drawing/2014/main" id="{8EE19082-A3C8-80F8-1FE6-A54F4576E904}"/>
                </a:ext>
              </a:extLst>
            </p:cNvPr>
            <p:cNvSpPr txBox="1">
              <a:spLocks noChangeArrowheads="1"/>
            </p:cNvSpPr>
            <p:nvPr/>
          </p:nvSpPr>
          <p:spPr bwMode="auto">
            <a:xfrm>
              <a:off x="1912610" y="6505633"/>
              <a:ext cx="2861682" cy="215444"/>
            </a:xfrm>
            <a:prstGeom prst="rect">
              <a:avLst/>
            </a:prstGeom>
            <a:noFill/>
            <a:ln w="9525">
              <a:noFill/>
              <a:miter lim="800000"/>
              <a:headEnd/>
              <a:tailEnd/>
            </a:ln>
            <a:effectLst/>
          </p:spPr>
          <p:txBody>
            <a:bodyPr wrap="none">
              <a:spAutoFit/>
            </a:bodyPr>
            <a:lstStyle/>
            <a:p>
              <a:pPr algn="ctr">
                <a:spcBef>
                  <a:spcPts val="0"/>
                </a:spcBef>
              </a:pPr>
              <a:r>
                <a:rPr lang="en-US" sz="800" dirty="0">
                  <a:solidFill>
                    <a:schemeClr val="bg1">
                      <a:lumMod val="50000"/>
                    </a:schemeClr>
                  </a:solidFill>
                  <a:latin typeface="Calibri Light" panose="020F0302020204030204" pitchFamily="34" charset="0"/>
                  <a:cs typeface="Calibri Light" panose="020F0302020204030204" pitchFamily="34" charset="0"/>
                </a:rPr>
                <a:t>© 2026 Electric Power Research Institute, Inc. All rights reserved.</a:t>
              </a:r>
            </a:p>
          </p:txBody>
        </p:sp>
        <p:sp>
          <p:nvSpPr>
            <p:cNvPr id="17" name="epri.com">
              <a:hlinkClick r:id="rId4"/>
              <a:extLst>
                <a:ext uri="{FF2B5EF4-FFF2-40B4-BE49-F238E27FC236}">
                  <a16:creationId xmlns:a16="http://schemas.microsoft.com/office/drawing/2014/main" id="{04EB96F8-FA44-7218-3517-7FF4FB74D2BD}"/>
                </a:ext>
              </a:extLst>
            </p:cNvPr>
            <p:cNvSpPr txBox="1"/>
            <p:nvPr/>
          </p:nvSpPr>
          <p:spPr>
            <a:xfrm>
              <a:off x="338624" y="6462580"/>
              <a:ext cx="1510665" cy="261610"/>
            </a:xfrm>
            <a:prstGeom prst="rect">
              <a:avLst/>
            </a:prstGeom>
            <a:noFill/>
          </p:spPr>
          <p:txBody>
            <a:bodyPr wrap="square" rtlCol="0">
              <a:spAutoFit/>
            </a:bodyPr>
            <a:lstStyle/>
            <a:p>
              <a:pPr algn="l"/>
              <a:r>
                <a:rPr lang="en-US" sz="1100" b="1" spc="200" baseline="0" dirty="0">
                  <a:solidFill>
                    <a:schemeClr val="tx1">
                      <a:lumMod val="65000"/>
                      <a:lumOff val="35000"/>
                    </a:schemeClr>
                  </a:solidFill>
                  <a:latin typeface="Century Gothic" panose="020B0502020202020204" pitchFamily="34" charset="0"/>
                </a:rPr>
                <a:t>www.epri.com</a:t>
              </a:r>
            </a:p>
          </p:txBody>
        </p:sp>
        <p:cxnSp>
          <p:nvCxnSpPr>
            <p:cNvPr id="18" name="Straight Connector 17">
              <a:extLst>
                <a:ext uri="{FF2B5EF4-FFF2-40B4-BE49-F238E27FC236}">
                  <a16:creationId xmlns:a16="http://schemas.microsoft.com/office/drawing/2014/main" id="{1545B60E-A936-0D16-A3C7-8F79E3C241E2}"/>
                </a:ext>
              </a:extLst>
            </p:cNvPr>
            <p:cNvCxnSpPr/>
            <p:nvPr/>
          </p:nvCxnSpPr>
          <p:spPr bwMode="auto">
            <a:xfrm>
              <a:off x="1849289" y="6181725"/>
              <a:ext cx="0" cy="523415"/>
            </a:xfrm>
            <a:prstGeom prst="line">
              <a:avLst/>
            </a:prstGeom>
            <a:solidFill>
              <a:schemeClr val="accent1"/>
            </a:solidFill>
            <a:ln w="12700" cap="flat" cmpd="sng" algn="ctr">
              <a:solidFill>
                <a:schemeClr val="tx1">
                  <a:lumMod val="50000"/>
                  <a:lumOff val="50000"/>
                </a:schemeClr>
              </a:solidFill>
              <a:prstDash val="solid"/>
              <a:round/>
              <a:headEnd type="none" w="med" len="med"/>
              <a:tailEnd type="none" w="med" len="med"/>
            </a:ln>
            <a:effectLst/>
          </p:spPr>
        </p:cxnSp>
        <p:pic>
          <p:nvPicPr>
            <p:cNvPr id="19" name="Facebook icon">
              <a:hlinkClick r:id="rId5"/>
              <a:extLst>
                <a:ext uri="{FF2B5EF4-FFF2-40B4-BE49-F238E27FC236}">
                  <a16:creationId xmlns:a16="http://schemas.microsoft.com/office/drawing/2014/main" id="{AF5CBD2D-6AE9-36E0-45FC-1BB16576D36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11415" y="6277559"/>
              <a:ext cx="75579" cy="163755"/>
            </a:xfrm>
            <a:prstGeom prst="rect">
              <a:avLst/>
            </a:prstGeom>
          </p:spPr>
        </p:pic>
        <p:pic>
          <p:nvPicPr>
            <p:cNvPr id="20" name="X icon">
              <a:hlinkClick r:id="rId7"/>
              <a:extLst>
                <a:ext uri="{FF2B5EF4-FFF2-40B4-BE49-F238E27FC236}">
                  <a16:creationId xmlns:a16="http://schemas.microsoft.com/office/drawing/2014/main" id="{179F5959-4866-6DCC-6D8F-6C35C16FA81D}"/>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1028885" y="6303455"/>
              <a:ext cx="128164" cy="131013"/>
            </a:xfrm>
            <a:prstGeom prst="rect">
              <a:avLst/>
            </a:prstGeom>
          </p:spPr>
        </p:pic>
        <p:pic>
          <p:nvPicPr>
            <p:cNvPr id="21" name="LinkedIn icon">
              <a:hlinkClick r:id="rId9"/>
              <a:extLst>
                <a:ext uri="{FF2B5EF4-FFF2-40B4-BE49-F238E27FC236}">
                  <a16:creationId xmlns:a16="http://schemas.microsoft.com/office/drawing/2014/main" id="{D4B28143-E209-8037-7DC9-76E33A39C4C9}"/>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24290" y="6284322"/>
              <a:ext cx="150229" cy="150229"/>
            </a:xfrm>
            <a:prstGeom prst="rect">
              <a:avLst/>
            </a:prstGeom>
          </p:spPr>
        </p:pic>
      </p:grpSp>
      <p:sp>
        <p:nvSpPr>
          <p:cNvPr id="22" name="speaker text">
            <a:extLst>
              <a:ext uri="{FF2B5EF4-FFF2-40B4-BE49-F238E27FC236}">
                <a16:creationId xmlns:a16="http://schemas.microsoft.com/office/drawing/2014/main" id="{71433A25-9759-1038-A23A-102D46B94D64}"/>
              </a:ext>
            </a:extLst>
          </p:cNvPr>
          <p:cNvSpPr>
            <a:spLocks noGrp="1" noChangeArrowheads="1"/>
          </p:cNvSpPr>
          <p:nvPr>
            <p:ph type="subTitle" sz="quarter" idx="1" hasCustomPrompt="1"/>
          </p:nvPr>
        </p:nvSpPr>
        <p:spPr>
          <a:xfrm>
            <a:off x="645452" y="4400588"/>
            <a:ext cx="6217920" cy="1533186"/>
          </a:xfrm>
        </p:spPr>
        <p:txBody>
          <a:bodyPr numCol="1">
            <a:normAutofit/>
          </a:bodyPr>
          <a:lstStyle>
            <a:lvl1pPr marL="0" marR="0" indent="0" algn="l" defTabSz="914400" rtl="0" eaLnBrk="1" fontAlgn="base" latinLnBrk="0" hangingPunct="1">
              <a:lnSpc>
                <a:spcPct val="100000"/>
              </a:lnSpc>
              <a:spcBef>
                <a:spcPct val="0"/>
              </a:spcBef>
              <a:spcAft>
                <a:spcPts val="0"/>
              </a:spcAft>
              <a:buClr>
                <a:schemeClr val="tx1">
                  <a:lumMod val="65000"/>
                  <a:lumOff val="35000"/>
                </a:schemeClr>
              </a:buClr>
              <a:buSzPct val="80000"/>
              <a:buFontTx/>
              <a:buNone/>
              <a:tabLst/>
              <a:defRPr sz="2000">
                <a:solidFill>
                  <a:schemeClr val="tx1">
                    <a:lumMod val="75000"/>
                    <a:lumOff val="25000"/>
                  </a:schemeClr>
                </a:solidFill>
                <a:latin typeface="+mn-lt"/>
                <a:cs typeface="Calibri Light" panose="020F0302020204030204" pitchFamily="34" charset="0"/>
              </a:defRPr>
            </a:lvl1pPr>
          </a:lstStyle>
          <a:p>
            <a:r>
              <a:rPr lang="en-US" dirty="0"/>
              <a:t>Speaker’s Name</a:t>
            </a:r>
            <a:br>
              <a:rPr lang="en-US" dirty="0"/>
            </a:br>
            <a:r>
              <a:rPr lang="en-US" dirty="0"/>
              <a:t>Speaker’s Job Title</a:t>
            </a:r>
            <a:br>
              <a:rPr lang="en-US" dirty="0"/>
            </a:br>
            <a:br>
              <a:rPr lang="en-US" dirty="0"/>
            </a:br>
            <a:r>
              <a:rPr lang="en-US" dirty="0"/>
              <a:t>Event Name</a:t>
            </a:r>
            <a:br>
              <a:rPr lang="en-US" dirty="0"/>
            </a:br>
            <a:r>
              <a:rPr lang="en-US" dirty="0"/>
              <a:t>Date</a:t>
            </a:r>
          </a:p>
        </p:txBody>
      </p:sp>
      <p:sp>
        <p:nvSpPr>
          <p:cNvPr id="23" name="subtitle">
            <a:extLst>
              <a:ext uri="{FF2B5EF4-FFF2-40B4-BE49-F238E27FC236}">
                <a16:creationId xmlns:a16="http://schemas.microsoft.com/office/drawing/2014/main" id="{4E28EA1D-32E4-77B8-73B1-1E98D8E3A189}"/>
              </a:ext>
            </a:extLst>
          </p:cNvPr>
          <p:cNvSpPr>
            <a:spLocks noGrp="1"/>
          </p:cNvSpPr>
          <p:nvPr>
            <p:ph type="body" sz="quarter" idx="10" hasCustomPrompt="1"/>
          </p:nvPr>
        </p:nvSpPr>
        <p:spPr>
          <a:xfrm>
            <a:off x="645452" y="3030102"/>
            <a:ext cx="6957847" cy="402377"/>
          </a:xfrm>
        </p:spPr>
        <p:txBody>
          <a:bodyPr>
            <a:normAutofit/>
          </a:bodyPr>
          <a:lstStyle>
            <a:lvl1pPr marL="0" indent="0">
              <a:buNone/>
              <a:defRPr sz="2400" b="0" i="0" baseline="0">
                <a:solidFill>
                  <a:schemeClr val="bg1"/>
                </a:solidFill>
                <a:latin typeface="+mj-lt"/>
              </a:defRPr>
            </a:lvl1pPr>
          </a:lstStyle>
          <a:p>
            <a:pPr lvl="0"/>
            <a:r>
              <a:rPr lang="en-US" dirty="0"/>
              <a:t>Click to edit subtitle</a:t>
            </a:r>
          </a:p>
        </p:txBody>
      </p:sp>
      <p:sp>
        <p:nvSpPr>
          <p:cNvPr id="24" name="title text">
            <a:extLst>
              <a:ext uri="{FF2B5EF4-FFF2-40B4-BE49-F238E27FC236}">
                <a16:creationId xmlns:a16="http://schemas.microsoft.com/office/drawing/2014/main" id="{E9A6C6A1-0444-AA6D-4B88-7A87520A6A1A}"/>
              </a:ext>
            </a:extLst>
          </p:cNvPr>
          <p:cNvSpPr>
            <a:spLocks noGrp="1" noChangeArrowheads="1"/>
          </p:cNvSpPr>
          <p:nvPr>
            <p:ph type="ctrTitle" sz="quarter" hasCustomPrompt="1"/>
          </p:nvPr>
        </p:nvSpPr>
        <p:spPr>
          <a:xfrm>
            <a:off x="645452" y="1084881"/>
            <a:ext cx="6957847" cy="1891159"/>
          </a:xfrm>
        </p:spPr>
        <p:txBody>
          <a:bodyPr anchor="b">
            <a:normAutofit/>
          </a:bodyPr>
          <a:lstStyle>
            <a:lvl1pPr algn="l">
              <a:spcAft>
                <a:spcPts val="600"/>
              </a:spcAft>
              <a:defRPr sz="3600">
                <a:solidFill>
                  <a:schemeClr val="bg1"/>
                </a:solidFill>
                <a:effectLst>
                  <a:outerShdw blurRad="38100" dist="38100" dir="2700000" algn="tl">
                    <a:srgbClr val="000000">
                      <a:alpha val="43137"/>
                    </a:srgbClr>
                  </a:outerShdw>
                </a:effectLst>
                <a:latin typeface="+mj-lt"/>
              </a:defRPr>
            </a:lvl1pPr>
          </a:lstStyle>
          <a:p>
            <a:r>
              <a:rPr lang="en-US" dirty="0"/>
              <a:t>Click to edit master title</a:t>
            </a:r>
          </a:p>
        </p:txBody>
      </p:sp>
      <p:pic>
        <p:nvPicPr>
          <p:cNvPr id="25" name="Graphic 24">
            <a:extLst>
              <a:ext uri="{FF2B5EF4-FFF2-40B4-BE49-F238E27FC236}">
                <a16:creationId xmlns:a16="http://schemas.microsoft.com/office/drawing/2014/main" id="{4F7D2C3C-9248-DF9B-02A3-07CD1CE8164A}"/>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479686" y="405535"/>
            <a:ext cx="1670022" cy="324032"/>
          </a:xfrm>
          <a:prstGeom prst="rect">
            <a:avLst/>
          </a:prstGeom>
        </p:spPr>
      </p:pic>
    </p:spTree>
    <p:extLst>
      <p:ext uri="{BB962C8B-B14F-4D97-AF65-F5344CB8AC3E}">
        <p14:creationId xmlns:p14="http://schemas.microsoft.com/office/powerpoint/2010/main" val="390467259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26" Type="http://schemas.openxmlformats.org/officeDocument/2006/relationships/theme" Target="../theme/theme2.xml"/><Relationship Id="rId3" Type="http://schemas.openxmlformats.org/officeDocument/2006/relationships/slideLayout" Target="../slideLayouts/slideLayout29.xml"/><Relationship Id="rId21" Type="http://schemas.openxmlformats.org/officeDocument/2006/relationships/slideLayout" Target="../slideLayouts/slideLayout47.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5" Type="http://schemas.openxmlformats.org/officeDocument/2006/relationships/slideLayout" Target="../slideLayouts/slideLayout51.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slideLayout" Target="../slideLayouts/slideLayout50.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slideLayout" Target="../slideLayouts/slideLayout49.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 Id="rId27" Type="http://schemas.openxmlformats.org/officeDocument/2006/relationships/image" Target="../media/image26.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 name="Rectangle 21">
            <a:extLst>
              <a:ext uri="{FF2B5EF4-FFF2-40B4-BE49-F238E27FC236}">
                <a16:creationId xmlns:a16="http://schemas.microsoft.com/office/drawing/2014/main" id="{5DF57B04-D6F9-4D53-867D-F4768956F1F6}"/>
              </a:ext>
            </a:extLst>
          </p:cNvPr>
          <p:cNvSpPr/>
          <p:nvPr/>
        </p:nvSpPr>
        <p:spPr>
          <a:xfrm>
            <a:off x="0" y="6675437"/>
            <a:ext cx="12192000" cy="1841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26" name="Rectangle 2"/>
          <p:cNvSpPr>
            <a:spLocks noGrp="1" noChangeArrowheads="1"/>
          </p:cNvSpPr>
          <p:nvPr>
            <p:ph type="title"/>
          </p:nvPr>
        </p:nvSpPr>
        <p:spPr bwMode="auto">
          <a:xfrm>
            <a:off x="365760" y="182563"/>
            <a:ext cx="11460480" cy="7315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365760" y="1005840"/>
            <a:ext cx="11460480" cy="55168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Box 47"/>
          <p:cNvSpPr txBox="1">
            <a:spLocks noChangeArrowheads="1"/>
          </p:cNvSpPr>
          <p:nvPr/>
        </p:nvSpPr>
        <p:spPr bwMode="auto">
          <a:xfrm>
            <a:off x="4656903" y="6659790"/>
            <a:ext cx="2861682" cy="215444"/>
          </a:xfrm>
          <a:prstGeom prst="rect">
            <a:avLst/>
          </a:prstGeom>
          <a:noFill/>
          <a:ln w="9525">
            <a:noFill/>
            <a:miter lim="800000"/>
            <a:headEnd/>
            <a:tailEnd/>
          </a:ln>
          <a:effectLst/>
        </p:spPr>
        <p:txBody>
          <a:bodyPr wrap="none">
            <a:spAutoFit/>
          </a:bodyPr>
          <a:lstStyle/>
          <a:p>
            <a:pPr algn="ctr">
              <a:spcBef>
                <a:spcPts val="0"/>
              </a:spcBef>
            </a:pPr>
            <a:r>
              <a:rPr lang="en-US" sz="800" dirty="0">
                <a:solidFill>
                  <a:schemeClr val="tx1">
                    <a:lumMod val="50000"/>
                    <a:lumOff val="50000"/>
                  </a:schemeClr>
                </a:solidFill>
                <a:latin typeface="Calibri Light" panose="020F0302020204030204" pitchFamily="34" charset="0"/>
                <a:cs typeface="Calibri Light" panose="020F0302020204030204" pitchFamily="34" charset="0"/>
              </a:rPr>
              <a:t>© 2026 Electric Power Research Institute, Inc. All rights reserved.</a:t>
            </a:r>
          </a:p>
        </p:txBody>
      </p:sp>
      <p:sp>
        <p:nvSpPr>
          <p:cNvPr id="1060" name="Text Box 36"/>
          <p:cNvSpPr txBox="1">
            <a:spLocks noChangeArrowheads="1"/>
          </p:cNvSpPr>
          <p:nvPr/>
        </p:nvSpPr>
        <p:spPr bwMode="auto">
          <a:xfrm>
            <a:off x="81280" y="6659790"/>
            <a:ext cx="810684" cy="215444"/>
          </a:xfrm>
          <a:prstGeom prst="rect">
            <a:avLst/>
          </a:prstGeom>
          <a:noFill/>
          <a:ln w="9525">
            <a:noFill/>
            <a:miter lim="800000"/>
            <a:headEnd/>
            <a:tailEnd/>
          </a:ln>
          <a:effectLst/>
        </p:spPr>
        <p:txBody>
          <a:bodyPr>
            <a:spAutoFit/>
          </a:bodyPr>
          <a:lstStyle/>
          <a:p>
            <a:pPr algn="l">
              <a:spcBef>
                <a:spcPts val="0"/>
              </a:spcBef>
            </a:pPr>
            <a:fld id="{324FBA8B-C479-4BF9-A515-8ED623D42A4A}" type="slidenum">
              <a:rPr lang="en-US" sz="800">
                <a:solidFill>
                  <a:schemeClr val="tx1">
                    <a:lumMod val="50000"/>
                    <a:lumOff val="50000"/>
                  </a:schemeClr>
                </a:solidFill>
              </a:rPr>
              <a:pPr algn="l">
                <a:spcBef>
                  <a:spcPts val="0"/>
                </a:spcBef>
              </a:pPr>
              <a:t>‹#›</a:t>
            </a:fld>
            <a:endParaRPr lang="en-US" sz="800" dirty="0">
              <a:solidFill>
                <a:schemeClr val="tx1">
                  <a:lumMod val="50000"/>
                  <a:lumOff val="50000"/>
                </a:schemeClr>
              </a:solidFill>
            </a:endParaRPr>
          </a:p>
        </p:txBody>
      </p:sp>
      <p:sp>
        <p:nvSpPr>
          <p:cNvPr id="11" name="Rectangle 10"/>
          <p:cNvSpPr/>
          <p:nvPr/>
        </p:nvSpPr>
        <p:spPr bwMode="auto">
          <a:xfrm rot="5400000" flipH="1">
            <a:off x="6044268" y="-6044268"/>
            <a:ext cx="103465" cy="12192001"/>
          </a:xfrm>
          <a:prstGeom prst="rect">
            <a:avLst/>
          </a:prstGeom>
          <a:solidFill>
            <a:srgbClr val="0040C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a:ln>
                <a:noFill/>
              </a:ln>
              <a:solidFill>
                <a:srgbClr val="000000"/>
              </a:solidFill>
              <a:effectLst/>
              <a:latin typeface="Arial" charset="0"/>
            </a:endParaRPr>
          </a:p>
        </p:txBody>
      </p:sp>
      <p:pic>
        <p:nvPicPr>
          <p:cNvPr id="4" name="Graphic 3">
            <a:extLst>
              <a:ext uri="{FF2B5EF4-FFF2-40B4-BE49-F238E27FC236}">
                <a16:creationId xmlns:a16="http://schemas.microsoft.com/office/drawing/2014/main" id="{3AD1C04C-FF14-E24F-BEA1-4C27E3938429}"/>
              </a:ext>
            </a:extLst>
          </p:cNvPr>
          <p:cNvPicPr>
            <a:picLocks noChangeAspect="1"/>
          </p:cNvPicPr>
          <p:nvPr/>
        </p:nvPicPr>
        <p:blipFill>
          <a:blip>
            <a:extLst>
              <a:ext uri="{28A0092B-C50C-407E-A947-70E740481C1C}">
                <a14:useLocalDpi xmlns:a14="http://schemas.microsoft.com/office/drawing/2010/main"/>
              </a:ext>
              <a:ext uri="{96DAC541-7B7A-43D3-8B79-37D633B846F1}">
                <asvg:svgBlip xmlns:asvg="http://schemas.microsoft.com/office/drawing/2016/SVG/main" r:embed="rId28"/>
              </a:ext>
            </a:extLst>
          </a:blip>
          <a:stretch>
            <a:fillRect/>
          </a:stretch>
        </p:blipFill>
        <p:spPr>
          <a:xfrm>
            <a:off x="11533578" y="6719007"/>
            <a:ext cx="570318" cy="110658"/>
          </a:xfrm>
          <a:prstGeom prst="rect">
            <a:avLst/>
          </a:prstGeom>
        </p:spPr>
      </p:pic>
    </p:spTree>
    <p:extLst>
      <p:ext uri="{BB962C8B-B14F-4D97-AF65-F5344CB8AC3E}">
        <p14:creationId xmlns:p14="http://schemas.microsoft.com/office/powerpoint/2010/main" val="3091865550"/>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17" r:id="rId5"/>
    <p:sldLayoutId id="2147483757" r:id="rId6"/>
    <p:sldLayoutId id="2147483758" r:id="rId7"/>
    <p:sldLayoutId id="2147483755" r:id="rId8"/>
    <p:sldLayoutId id="2147483759"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 id="2147483718" r:id="rId18"/>
    <p:sldLayoutId id="2147483743" r:id="rId19"/>
    <p:sldLayoutId id="2147483744" r:id="rId20"/>
    <p:sldLayoutId id="2147483745" r:id="rId21"/>
    <p:sldLayoutId id="2147483754" r:id="rId22"/>
    <p:sldLayoutId id="2147483742" r:id="rId23"/>
    <p:sldLayoutId id="2147483747" r:id="rId24"/>
    <p:sldLayoutId id="2147483715" r:id="rId25"/>
    <p:sldLayoutId id="2147483753" r:id="rId26"/>
  </p:sldLayoutIdLst>
  <p:txStyles>
    <p:titleStyle>
      <a:lvl1pPr algn="l" rtl="0" eaLnBrk="1" fontAlgn="base" hangingPunct="1">
        <a:lnSpc>
          <a:spcPct val="100000"/>
        </a:lnSpc>
        <a:spcBef>
          <a:spcPct val="0"/>
        </a:spcBef>
        <a:spcAft>
          <a:spcPct val="0"/>
        </a:spcAft>
        <a:defRPr sz="3200" b="1">
          <a:solidFill>
            <a:schemeClr val="tx1"/>
          </a:solidFill>
          <a:latin typeface="+mj-lt"/>
          <a:ea typeface="+mj-ea"/>
          <a:cs typeface="+mj-cs"/>
        </a:defRPr>
      </a:lvl1pPr>
      <a:lvl2pPr algn="l" rtl="0" eaLnBrk="1" fontAlgn="base" hangingPunct="1">
        <a:lnSpc>
          <a:spcPct val="95000"/>
        </a:lnSpc>
        <a:spcBef>
          <a:spcPct val="0"/>
        </a:spcBef>
        <a:spcAft>
          <a:spcPct val="0"/>
        </a:spcAft>
        <a:defRPr sz="2800" b="1">
          <a:solidFill>
            <a:schemeClr val="tx2"/>
          </a:solidFill>
          <a:latin typeface="Arial" charset="0"/>
        </a:defRPr>
      </a:lvl2pPr>
      <a:lvl3pPr algn="l" rtl="0" eaLnBrk="1" fontAlgn="base" hangingPunct="1">
        <a:lnSpc>
          <a:spcPct val="95000"/>
        </a:lnSpc>
        <a:spcBef>
          <a:spcPct val="0"/>
        </a:spcBef>
        <a:spcAft>
          <a:spcPct val="0"/>
        </a:spcAft>
        <a:defRPr sz="2800" b="1">
          <a:solidFill>
            <a:schemeClr val="tx2"/>
          </a:solidFill>
          <a:latin typeface="Arial" charset="0"/>
        </a:defRPr>
      </a:lvl3pPr>
      <a:lvl4pPr algn="l" rtl="0" eaLnBrk="1" fontAlgn="base" hangingPunct="1">
        <a:lnSpc>
          <a:spcPct val="95000"/>
        </a:lnSpc>
        <a:spcBef>
          <a:spcPct val="0"/>
        </a:spcBef>
        <a:spcAft>
          <a:spcPct val="0"/>
        </a:spcAft>
        <a:defRPr sz="2800" b="1">
          <a:solidFill>
            <a:schemeClr val="tx2"/>
          </a:solidFill>
          <a:latin typeface="Arial" charset="0"/>
        </a:defRPr>
      </a:lvl4pPr>
      <a:lvl5pPr algn="l" rtl="0" eaLnBrk="1" fontAlgn="base" hangingPunct="1">
        <a:lnSpc>
          <a:spcPct val="95000"/>
        </a:lnSpc>
        <a:spcBef>
          <a:spcPct val="0"/>
        </a:spcBef>
        <a:spcAft>
          <a:spcPct val="0"/>
        </a:spcAft>
        <a:defRPr sz="2800" b="1">
          <a:solidFill>
            <a:schemeClr val="tx2"/>
          </a:solidFill>
          <a:latin typeface="Arial" charset="0"/>
        </a:defRPr>
      </a:lvl5pPr>
      <a:lvl6pPr marL="457200" algn="l" rtl="0" eaLnBrk="1" fontAlgn="base" hangingPunct="1">
        <a:lnSpc>
          <a:spcPct val="95000"/>
        </a:lnSpc>
        <a:spcBef>
          <a:spcPct val="0"/>
        </a:spcBef>
        <a:spcAft>
          <a:spcPct val="0"/>
        </a:spcAft>
        <a:defRPr sz="2800" b="1">
          <a:solidFill>
            <a:schemeClr val="tx2"/>
          </a:solidFill>
          <a:latin typeface="Arial" charset="0"/>
        </a:defRPr>
      </a:lvl6pPr>
      <a:lvl7pPr marL="914400" algn="l" rtl="0" eaLnBrk="1" fontAlgn="base" hangingPunct="1">
        <a:lnSpc>
          <a:spcPct val="95000"/>
        </a:lnSpc>
        <a:spcBef>
          <a:spcPct val="0"/>
        </a:spcBef>
        <a:spcAft>
          <a:spcPct val="0"/>
        </a:spcAft>
        <a:defRPr sz="2800" b="1">
          <a:solidFill>
            <a:schemeClr val="tx2"/>
          </a:solidFill>
          <a:latin typeface="Arial" charset="0"/>
        </a:defRPr>
      </a:lvl7pPr>
      <a:lvl8pPr marL="1371600" algn="l" rtl="0" eaLnBrk="1" fontAlgn="base" hangingPunct="1">
        <a:lnSpc>
          <a:spcPct val="95000"/>
        </a:lnSpc>
        <a:spcBef>
          <a:spcPct val="0"/>
        </a:spcBef>
        <a:spcAft>
          <a:spcPct val="0"/>
        </a:spcAft>
        <a:defRPr sz="2800" b="1">
          <a:solidFill>
            <a:schemeClr val="tx2"/>
          </a:solidFill>
          <a:latin typeface="Arial" charset="0"/>
        </a:defRPr>
      </a:lvl8pPr>
      <a:lvl9pPr marL="1828800" algn="l" rtl="0" eaLnBrk="1" fontAlgn="base" hangingPunct="1">
        <a:lnSpc>
          <a:spcPct val="95000"/>
        </a:lnSpc>
        <a:spcBef>
          <a:spcPct val="0"/>
        </a:spcBef>
        <a:spcAft>
          <a:spcPct val="0"/>
        </a:spcAft>
        <a:defRPr sz="2800" b="1">
          <a:solidFill>
            <a:schemeClr val="tx2"/>
          </a:solidFill>
          <a:latin typeface="Arial" charset="0"/>
        </a:defRPr>
      </a:lvl9pPr>
    </p:titleStyle>
    <p:bodyStyle>
      <a:lvl1pPr marL="231775" indent="-231775" algn="l" rtl="0" eaLnBrk="1" fontAlgn="base" hangingPunct="1">
        <a:lnSpc>
          <a:spcPct val="100000"/>
        </a:lnSpc>
        <a:spcBef>
          <a:spcPct val="0"/>
        </a:spcBef>
        <a:spcAft>
          <a:spcPts val="600"/>
        </a:spcAft>
        <a:buClr>
          <a:schemeClr val="tx2">
            <a:lumMod val="60000"/>
            <a:lumOff val="40000"/>
          </a:schemeClr>
        </a:buClr>
        <a:buSzPct val="80000"/>
        <a:buFont typeface="Wingdings" panose="05000000000000000000" pitchFamily="2" charset="2"/>
        <a:buChar char="§"/>
        <a:defRPr sz="3200">
          <a:solidFill>
            <a:schemeClr val="tx1"/>
          </a:solidFill>
          <a:latin typeface="+mn-lt"/>
          <a:ea typeface="+mn-ea"/>
          <a:cs typeface="+mn-cs"/>
        </a:defRPr>
      </a:lvl1pPr>
      <a:lvl2pPr marL="566738" indent="-279400" algn="l" rtl="0" eaLnBrk="1" fontAlgn="base" hangingPunct="1">
        <a:lnSpc>
          <a:spcPct val="100000"/>
        </a:lnSpc>
        <a:spcBef>
          <a:spcPct val="0"/>
        </a:spcBef>
        <a:spcAft>
          <a:spcPts val="600"/>
        </a:spcAft>
        <a:buClr>
          <a:schemeClr val="tx2">
            <a:lumMod val="60000"/>
            <a:lumOff val="40000"/>
          </a:schemeClr>
        </a:buClr>
        <a:buSzPct val="80000"/>
        <a:buChar char="–"/>
        <a:defRPr sz="2800">
          <a:solidFill>
            <a:schemeClr val="tx1"/>
          </a:solidFill>
          <a:latin typeface="+mn-lt"/>
        </a:defRPr>
      </a:lvl2pPr>
      <a:lvl3pPr marL="855663" indent="-223838" algn="l" rtl="0" eaLnBrk="1" fontAlgn="base" hangingPunct="1">
        <a:lnSpc>
          <a:spcPct val="100000"/>
        </a:lnSpc>
        <a:spcBef>
          <a:spcPct val="0"/>
        </a:spcBef>
        <a:spcAft>
          <a:spcPts val="600"/>
        </a:spcAft>
        <a:buClr>
          <a:schemeClr val="tx2">
            <a:lumMod val="60000"/>
            <a:lumOff val="40000"/>
          </a:schemeClr>
        </a:buClr>
        <a:buSzPct val="80000"/>
        <a:buFont typeface="Wingdings" panose="05000000000000000000" pitchFamily="2" charset="2"/>
        <a:buChar char="§"/>
        <a:defRPr sz="2800">
          <a:solidFill>
            <a:schemeClr val="tx1"/>
          </a:solidFill>
          <a:latin typeface="+mn-lt"/>
        </a:defRPr>
      </a:lvl3pPr>
      <a:lvl4pPr marL="1262063" indent="-288925" algn="l" rtl="0" eaLnBrk="1" fontAlgn="base" hangingPunct="1">
        <a:lnSpc>
          <a:spcPct val="100000"/>
        </a:lnSpc>
        <a:spcBef>
          <a:spcPct val="0"/>
        </a:spcBef>
        <a:spcAft>
          <a:spcPts val="600"/>
        </a:spcAft>
        <a:buClr>
          <a:schemeClr val="tx2">
            <a:lumMod val="60000"/>
            <a:lumOff val="40000"/>
          </a:schemeClr>
        </a:buClr>
        <a:buSzPct val="80000"/>
        <a:buChar char="–"/>
        <a:defRPr sz="2800">
          <a:solidFill>
            <a:schemeClr val="tx1"/>
          </a:solidFill>
          <a:latin typeface="+mn-lt"/>
        </a:defRPr>
      </a:lvl4pPr>
      <a:lvl5pPr marL="1538288" indent="-225425" algn="l" rtl="0" eaLnBrk="1" fontAlgn="base" hangingPunct="1">
        <a:lnSpc>
          <a:spcPct val="100000"/>
        </a:lnSpc>
        <a:spcBef>
          <a:spcPct val="0"/>
        </a:spcBef>
        <a:spcAft>
          <a:spcPts val="600"/>
        </a:spcAft>
        <a:buClr>
          <a:schemeClr val="tx2">
            <a:lumMod val="60000"/>
            <a:lumOff val="40000"/>
          </a:schemeClr>
        </a:buClr>
        <a:buSzPct val="80000"/>
        <a:buFont typeface="Wingdings" panose="05000000000000000000" pitchFamily="2" charset="2"/>
        <a:buChar char="§"/>
        <a:defRPr sz="2800">
          <a:solidFill>
            <a:schemeClr val="tx1"/>
          </a:solidFill>
          <a:latin typeface="+mn-lt"/>
        </a:defRPr>
      </a:lvl5pPr>
      <a:lvl6pPr marL="1944688" indent="-174625" algn="l" rtl="0" eaLnBrk="1" fontAlgn="base" hangingPunct="1">
        <a:lnSpc>
          <a:spcPct val="95000"/>
        </a:lnSpc>
        <a:spcBef>
          <a:spcPct val="0"/>
        </a:spcBef>
        <a:spcAft>
          <a:spcPct val="25000"/>
        </a:spcAft>
        <a:buChar char="•"/>
        <a:defRPr sz="2400">
          <a:solidFill>
            <a:srgbClr val="000000"/>
          </a:solidFill>
          <a:latin typeface="+mn-lt"/>
        </a:defRPr>
      </a:lvl6pPr>
      <a:lvl7pPr marL="2401888" indent="-174625" algn="l" rtl="0" eaLnBrk="1" fontAlgn="base" hangingPunct="1">
        <a:lnSpc>
          <a:spcPct val="95000"/>
        </a:lnSpc>
        <a:spcBef>
          <a:spcPct val="0"/>
        </a:spcBef>
        <a:spcAft>
          <a:spcPct val="25000"/>
        </a:spcAft>
        <a:buChar char="•"/>
        <a:defRPr sz="2400">
          <a:solidFill>
            <a:srgbClr val="000000"/>
          </a:solidFill>
          <a:latin typeface="+mn-lt"/>
        </a:defRPr>
      </a:lvl7pPr>
      <a:lvl8pPr marL="2859088" indent="-174625" algn="l" rtl="0" eaLnBrk="1" fontAlgn="base" hangingPunct="1">
        <a:lnSpc>
          <a:spcPct val="95000"/>
        </a:lnSpc>
        <a:spcBef>
          <a:spcPct val="0"/>
        </a:spcBef>
        <a:spcAft>
          <a:spcPct val="25000"/>
        </a:spcAft>
        <a:buChar char="•"/>
        <a:defRPr sz="2400">
          <a:solidFill>
            <a:srgbClr val="000000"/>
          </a:solidFill>
          <a:latin typeface="+mn-lt"/>
        </a:defRPr>
      </a:lvl8pPr>
      <a:lvl9pPr marL="3316288" indent="-174625" algn="l" rtl="0" eaLnBrk="1" fontAlgn="base" hangingPunct="1">
        <a:lnSpc>
          <a:spcPct val="95000"/>
        </a:lnSpc>
        <a:spcBef>
          <a:spcPct val="0"/>
        </a:spcBef>
        <a:spcAft>
          <a:spcPct val="25000"/>
        </a:spcAft>
        <a:buChar char="•"/>
        <a:defRPr sz="24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B7AB45-5C00-470C-B02A-25EE18700700}"/>
              </a:ext>
            </a:extLst>
          </p:cNvPr>
          <p:cNvSpPr/>
          <p:nvPr/>
        </p:nvSpPr>
        <p:spPr bwMode="auto">
          <a:xfrm>
            <a:off x="0" y="1"/>
            <a:ext cx="12192000" cy="6858000"/>
          </a:xfrm>
          <a:prstGeom prst="rect">
            <a:avLst/>
          </a:prstGeom>
          <a:solidFill>
            <a:srgbClr val="1B1396"/>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1026" name="Rectangle 2"/>
          <p:cNvSpPr>
            <a:spLocks noGrp="1" noChangeArrowheads="1"/>
          </p:cNvSpPr>
          <p:nvPr>
            <p:ph type="title"/>
          </p:nvPr>
        </p:nvSpPr>
        <p:spPr bwMode="auto">
          <a:xfrm>
            <a:off x="365760" y="182563"/>
            <a:ext cx="11460480" cy="7315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365760" y="1005840"/>
            <a:ext cx="11460480" cy="55168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p:cNvSpPr/>
          <p:nvPr/>
        </p:nvSpPr>
        <p:spPr bwMode="auto">
          <a:xfrm rot="5400000" flipH="1">
            <a:off x="6044268" y="-6044268"/>
            <a:ext cx="103465" cy="12192001"/>
          </a:xfrm>
          <a:prstGeom prst="rect">
            <a:avLst/>
          </a:prstGeom>
          <a:solidFill>
            <a:srgbClr val="0040C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a:ln>
                <a:noFill/>
              </a:ln>
              <a:solidFill>
                <a:srgbClr val="000000"/>
              </a:solidFill>
              <a:effectLst/>
              <a:latin typeface="Arial" charset="0"/>
            </a:endParaRPr>
          </a:p>
        </p:txBody>
      </p:sp>
      <p:sp>
        <p:nvSpPr>
          <p:cNvPr id="14" name="Rectangle 21">
            <a:extLst>
              <a:ext uri="{FF2B5EF4-FFF2-40B4-BE49-F238E27FC236}">
                <a16:creationId xmlns:a16="http://schemas.microsoft.com/office/drawing/2014/main" id="{8495C244-7367-46AC-9E31-F49FBCBA73EC}"/>
              </a:ext>
            </a:extLst>
          </p:cNvPr>
          <p:cNvSpPr/>
          <p:nvPr/>
        </p:nvSpPr>
        <p:spPr>
          <a:xfrm>
            <a:off x="0" y="6675437"/>
            <a:ext cx="12192000" cy="18415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Text Box 47">
            <a:extLst>
              <a:ext uri="{FF2B5EF4-FFF2-40B4-BE49-F238E27FC236}">
                <a16:creationId xmlns:a16="http://schemas.microsoft.com/office/drawing/2014/main" id="{232D3423-C96E-49AF-BCFD-C53160D53156}"/>
              </a:ext>
            </a:extLst>
          </p:cNvPr>
          <p:cNvSpPr txBox="1">
            <a:spLocks noChangeArrowheads="1"/>
          </p:cNvSpPr>
          <p:nvPr/>
        </p:nvSpPr>
        <p:spPr bwMode="auto">
          <a:xfrm>
            <a:off x="4656903" y="6659790"/>
            <a:ext cx="2861682" cy="215444"/>
          </a:xfrm>
          <a:prstGeom prst="rect">
            <a:avLst/>
          </a:prstGeom>
          <a:noFill/>
          <a:ln w="9525">
            <a:noFill/>
            <a:miter lim="800000"/>
            <a:headEnd/>
            <a:tailEnd/>
          </a:ln>
          <a:effectLst/>
        </p:spPr>
        <p:txBody>
          <a:bodyPr wrap="none">
            <a:spAutoFit/>
          </a:bodyPr>
          <a:lstStyle/>
          <a:p>
            <a:pPr algn="ctr">
              <a:spcBef>
                <a:spcPts val="0"/>
              </a:spcBef>
            </a:pPr>
            <a:r>
              <a:rPr lang="en-US" sz="800" dirty="0">
                <a:solidFill>
                  <a:schemeClr val="bg1">
                    <a:lumMod val="50000"/>
                  </a:schemeClr>
                </a:solidFill>
                <a:latin typeface="Calibri Light" panose="020F0302020204030204" pitchFamily="34" charset="0"/>
                <a:cs typeface="Calibri Light" panose="020F0302020204030204" pitchFamily="34" charset="0"/>
              </a:rPr>
              <a:t>© 2026 Electric Power Research Institute, Inc. All rights reserved.</a:t>
            </a:r>
          </a:p>
        </p:txBody>
      </p:sp>
      <p:sp>
        <p:nvSpPr>
          <p:cNvPr id="17" name="Text Box 36">
            <a:extLst>
              <a:ext uri="{FF2B5EF4-FFF2-40B4-BE49-F238E27FC236}">
                <a16:creationId xmlns:a16="http://schemas.microsoft.com/office/drawing/2014/main" id="{A0464F9C-6E20-44DD-B827-4AD9E7B124B7}"/>
              </a:ext>
            </a:extLst>
          </p:cNvPr>
          <p:cNvSpPr txBox="1">
            <a:spLocks noChangeArrowheads="1"/>
          </p:cNvSpPr>
          <p:nvPr/>
        </p:nvSpPr>
        <p:spPr bwMode="auto">
          <a:xfrm>
            <a:off x="81280" y="6659790"/>
            <a:ext cx="810684" cy="215444"/>
          </a:xfrm>
          <a:prstGeom prst="rect">
            <a:avLst/>
          </a:prstGeom>
          <a:noFill/>
          <a:ln w="9525">
            <a:noFill/>
            <a:miter lim="800000"/>
            <a:headEnd/>
            <a:tailEnd/>
          </a:ln>
          <a:effectLst/>
        </p:spPr>
        <p:txBody>
          <a:bodyPr>
            <a:spAutoFit/>
          </a:bodyPr>
          <a:lstStyle/>
          <a:p>
            <a:pPr algn="l">
              <a:spcBef>
                <a:spcPts val="0"/>
              </a:spcBef>
            </a:pPr>
            <a:fld id="{324FBA8B-C479-4BF9-A515-8ED623D42A4A}" type="slidenum">
              <a:rPr lang="en-US" sz="800">
                <a:solidFill>
                  <a:schemeClr val="bg1">
                    <a:lumMod val="50000"/>
                  </a:schemeClr>
                </a:solidFill>
              </a:rPr>
              <a:pPr algn="l">
                <a:spcBef>
                  <a:spcPts val="0"/>
                </a:spcBef>
              </a:pPr>
              <a:t>‹#›</a:t>
            </a:fld>
            <a:endParaRPr lang="en-US" sz="800" dirty="0">
              <a:solidFill>
                <a:schemeClr val="bg1">
                  <a:lumMod val="50000"/>
                </a:schemeClr>
              </a:solidFill>
            </a:endParaRPr>
          </a:p>
        </p:txBody>
      </p:sp>
      <p:pic>
        <p:nvPicPr>
          <p:cNvPr id="18" name="Graphic 17">
            <a:extLst>
              <a:ext uri="{FF2B5EF4-FFF2-40B4-BE49-F238E27FC236}">
                <a16:creationId xmlns:a16="http://schemas.microsoft.com/office/drawing/2014/main" id="{F19EED32-231F-4958-9106-0885046D2881}"/>
              </a:ext>
            </a:extLst>
          </p:cNvPr>
          <p:cNvPicPr>
            <a:picLocks noChangeAspect="1"/>
          </p:cNvPicPr>
          <p:nvPr/>
        </p:nvPicPr>
        <p:blipFill>
          <a:blip>
            <a:extLst>
              <a:ext uri="{28A0092B-C50C-407E-A947-70E740481C1C}">
                <a14:useLocalDpi xmlns:a14="http://schemas.microsoft.com/office/drawing/2010/main"/>
              </a:ext>
              <a:ext uri="{96DAC541-7B7A-43D3-8B79-37D633B846F1}">
                <asvg:svgBlip xmlns:asvg="http://schemas.microsoft.com/office/drawing/2016/SVG/main" r:embed="rId27"/>
              </a:ext>
            </a:extLst>
          </a:blip>
          <a:stretch>
            <a:fillRect/>
          </a:stretch>
        </p:blipFill>
        <p:spPr>
          <a:xfrm>
            <a:off x="11533578" y="6719007"/>
            <a:ext cx="570318" cy="110658"/>
          </a:xfrm>
          <a:prstGeom prst="rect">
            <a:avLst/>
          </a:prstGeom>
        </p:spPr>
      </p:pic>
    </p:spTree>
    <p:extLst>
      <p:ext uri="{BB962C8B-B14F-4D97-AF65-F5344CB8AC3E}">
        <p14:creationId xmlns:p14="http://schemas.microsoft.com/office/powerpoint/2010/main" val="3538977988"/>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60" r:id="rId7"/>
    <p:sldLayoutId id="2147483761" r:id="rId8"/>
    <p:sldLayoutId id="2147483762" r:id="rId9"/>
    <p:sldLayoutId id="2147483729" r:id="rId10"/>
    <p:sldLayoutId id="2147483730" r:id="rId11"/>
    <p:sldLayoutId id="2147483731" r:id="rId12"/>
    <p:sldLayoutId id="2147483732" r:id="rId13"/>
    <p:sldLayoutId id="2147483733" r:id="rId14"/>
    <p:sldLayoutId id="2147483734" r:id="rId15"/>
    <p:sldLayoutId id="2147483735" r:id="rId16"/>
    <p:sldLayoutId id="2147483736" r:id="rId17"/>
    <p:sldLayoutId id="2147483737" r:id="rId18"/>
    <p:sldLayoutId id="2147483748" r:id="rId19"/>
    <p:sldLayoutId id="2147483749" r:id="rId20"/>
    <p:sldLayoutId id="2147483750" r:id="rId21"/>
    <p:sldLayoutId id="2147483751" r:id="rId22"/>
    <p:sldLayoutId id="2147483738" r:id="rId23"/>
    <p:sldLayoutId id="2147483740" r:id="rId24"/>
    <p:sldLayoutId id="2147483756" r:id="rId25"/>
  </p:sldLayoutIdLst>
  <p:txStyles>
    <p:titleStyle>
      <a:lvl1pPr algn="l" rtl="0" eaLnBrk="1" fontAlgn="base" hangingPunct="1">
        <a:lnSpc>
          <a:spcPct val="100000"/>
        </a:lnSpc>
        <a:spcBef>
          <a:spcPct val="0"/>
        </a:spcBef>
        <a:spcAft>
          <a:spcPct val="0"/>
        </a:spcAft>
        <a:defRPr sz="3200" b="1">
          <a:solidFill>
            <a:schemeClr val="bg1"/>
          </a:solidFill>
          <a:latin typeface="+mj-lt"/>
          <a:ea typeface="+mj-ea"/>
          <a:cs typeface="+mj-cs"/>
        </a:defRPr>
      </a:lvl1pPr>
      <a:lvl2pPr algn="l" rtl="0" eaLnBrk="1" fontAlgn="base" hangingPunct="1">
        <a:lnSpc>
          <a:spcPct val="95000"/>
        </a:lnSpc>
        <a:spcBef>
          <a:spcPct val="0"/>
        </a:spcBef>
        <a:spcAft>
          <a:spcPct val="0"/>
        </a:spcAft>
        <a:defRPr sz="2800" b="1">
          <a:solidFill>
            <a:schemeClr val="tx2"/>
          </a:solidFill>
          <a:latin typeface="Arial" charset="0"/>
        </a:defRPr>
      </a:lvl2pPr>
      <a:lvl3pPr algn="l" rtl="0" eaLnBrk="1" fontAlgn="base" hangingPunct="1">
        <a:lnSpc>
          <a:spcPct val="95000"/>
        </a:lnSpc>
        <a:spcBef>
          <a:spcPct val="0"/>
        </a:spcBef>
        <a:spcAft>
          <a:spcPct val="0"/>
        </a:spcAft>
        <a:defRPr sz="2800" b="1">
          <a:solidFill>
            <a:schemeClr val="tx2"/>
          </a:solidFill>
          <a:latin typeface="Arial" charset="0"/>
        </a:defRPr>
      </a:lvl3pPr>
      <a:lvl4pPr algn="l" rtl="0" eaLnBrk="1" fontAlgn="base" hangingPunct="1">
        <a:lnSpc>
          <a:spcPct val="95000"/>
        </a:lnSpc>
        <a:spcBef>
          <a:spcPct val="0"/>
        </a:spcBef>
        <a:spcAft>
          <a:spcPct val="0"/>
        </a:spcAft>
        <a:defRPr sz="2800" b="1">
          <a:solidFill>
            <a:schemeClr val="tx2"/>
          </a:solidFill>
          <a:latin typeface="Arial" charset="0"/>
        </a:defRPr>
      </a:lvl4pPr>
      <a:lvl5pPr algn="l" rtl="0" eaLnBrk="1" fontAlgn="base" hangingPunct="1">
        <a:lnSpc>
          <a:spcPct val="95000"/>
        </a:lnSpc>
        <a:spcBef>
          <a:spcPct val="0"/>
        </a:spcBef>
        <a:spcAft>
          <a:spcPct val="0"/>
        </a:spcAft>
        <a:defRPr sz="2800" b="1">
          <a:solidFill>
            <a:schemeClr val="tx2"/>
          </a:solidFill>
          <a:latin typeface="Arial" charset="0"/>
        </a:defRPr>
      </a:lvl5pPr>
      <a:lvl6pPr marL="457200" algn="l" rtl="0" eaLnBrk="1" fontAlgn="base" hangingPunct="1">
        <a:lnSpc>
          <a:spcPct val="95000"/>
        </a:lnSpc>
        <a:spcBef>
          <a:spcPct val="0"/>
        </a:spcBef>
        <a:spcAft>
          <a:spcPct val="0"/>
        </a:spcAft>
        <a:defRPr sz="2800" b="1">
          <a:solidFill>
            <a:schemeClr val="tx2"/>
          </a:solidFill>
          <a:latin typeface="Arial" charset="0"/>
        </a:defRPr>
      </a:lvl6pPr>
      <a:lvl7pPr marL="914400" algn="l" rtl="0" eaLnBrk="1" fontAlgn="base" hangingPunct="1">
        <a:lnSpc>
          <a:spcPct val="95000"/>
        </a:lnSpc>
        <a:spcBef>
          <a:spcPct val="0"/>
        </a:spcBef>
        <a:spcAft>
          <a:spcPct val="0"/>
        </a:spcAft>
        <a:defRPr sz="2800" b="1">
          <a:solidFill>
            <a:schemeClr val="tx2"/>
          </a:solidFill>
          <a:latin typeface="Arial" charset="0"/>
        </a:defRPr>
      </a:lvl7pPr>
      <a:lvl8pPr marL="1371600" algn="l" rtl="0" eaLnBrk="1" fontAlgn="base" hangingPunct="1">
        <a:lnSpc>
          <a:spcPct val="95000"/>
        </a:lnSpc>
        <a:spcBef>
          <a:spcPct val="0"/>
        </a:spcBef>
        <a:spcAft>
          <a:spcPct val="0"/>
        </a:spcAft>
        <a:defRPr sz="2800" b="1">
          <a:solidFill>
            <a:schemeClr val="tx2"/>
          </a:solidFill>
          <a:latin typeface="Arial" charset="0"/>
        </a:defRPr>
      </a:lvl8pPr>
      <a:lvl9pPr marL="1828800" algn="l" rtl="0" eaLnBrk="1" fontAlgn="base" hangingPunct="1">
        <a:lnSpc>
          <a:spcPct val="95000"/>
        </a:lnSpc>
        <a:spcBef>
          <a:spcPct val="0"/>
        </a:spcBef>
        <a:spcAft>
          <a:spcPct val="0"/>
        </a:spcAft>
        <a:defRPr sz="2800" b="1">
          <a:solidFill>
            <a:schemeClr val="tx2"/>
          </a:solidFill>
          <a:latin typeface="Arial" charset="0"/>
        </a:defRPr>
      </a:lvl9pPr>
    </p:titleStyle>
    <p:bodyStyle>
      <a:lvl1pPr marL="231775" indent="-231775" algn="l" rtl="0" eaLnBrk="1" fontAlgn="base" hangingPunct="1">
        <a:lnSpc>
          <a:spcPct val="100000"/>
        </a:lnSpc>
        <a:spcBef>
          <a:spcPct val="0"/>
        </a:spcBef>
        <a:spcAft>
          <a:spcPts val="600"/>
        </a:spcAft>
        <a:buClr>
          <a:schemeClr val="accent1">
            <a:lumMod val="60000"/>
            <a:lumOff val="40000"/>
          </a:schemeClr>
        </a:buClr>
        <a:buSzPct val="80000"/>
        <a:buFont typeface="Wingdings" panose="05000000000000000000" pitchFamily="2" charset="2"/>
        <a:buChar char="§"/>
        <a:defRPr sz="3200">
          <a:solidFill>
            <a:schemeClr val="bg1"/>
          </a:solidFill>
          <a:latin typeface="+mn-lt"/>
          <a:ea typeface="+mn-ea"/>
          <a:cs typeface="+mn-cs"/>
        </a:defRPr>
      </a:lvl1pPr>
      <a:lvl2pPr marL="566738" indent="-279400" algn="l" rtl="0" eaLnBrk="1" fontAlgn="base" hangingPunct="1">
        <a:lnSpc>
          <a:spcPct val="100000"/>
        </a:lnSpc>
        <a:spcBef>
          <a:spcPct val="0"/>
        </a:spcBef>
        <a:spcAft>
          <a:spcPts val="600"/>
        </a:spcAft>
        <a:buClr>
          <a:schemeClr val="accent1">
            <a:lumMod val="60000"/>
            <a:lumOff val="40000"/>
          </a:schemeClr>
        </a:buClr>
        <a:buSzPct val="80000"/>
        <a:buChar char="–"/>
        <a:defRPr sz="2800">
          <a:solidFill>
            <a:schemeClr val="bg1"/>
          </a:solidFill>
          <a:latin typeface="+mn-lt"/>
        </a:defRPr>
      </a:lvl2pPr>
      <a:lvl3pPr marL="855663" indent="-223838" algn="l" rtl="0" eaLnBrk="1" fontAlgn="base" hangingPunct="1">
        <a:lnSpc>
          <a:spcPct val="100000"/>
        </a:lnSpc>
        <a:spcBef>
          <a:spcPct val="0"/>
        </a:spcBef>
        <a:spcAft>
          <a:spcPts val="600"/>
        </a:spcAft>
        <a:buClr>
          <a:schemeClr val="accent1">
            <a:lumMod val="60000"/>
            <a:lumOff val="40000"/>
          </a:schemeClr>
        </a:buClr>
        <a:buSzPct val="80000"/>
        <a:buFont typeface="Wingdings" panose="05000000000000000000" pitchFamily="2" charset="2"/>
        <a:buChar char="§"/>
        <a:defRPr sz="2800">
          <a:solidFill>
            <a:schemeClr val="bg1"/>
          </a:solidFill>
          <a:latin typeface="+mn-lt"/>
        </a:defRPr>
      </a:lvl3pPr>
      <a:lvl4pPr marL="1262063" indent="-288925" algn="l" rtl="0" eaLnBrk="1" fontAlgn="base" hangingPunct="1">
        <a:lnSpc>
          <a:spcPct val="100000"/>
        </a:lnSpc>
        <a:spcBef>
          <a:spcPct val="0"/>
        </a:spcBef>
        <a:spcAft>
          <a:spcPts val="600"/>
        </a:spcAft>
        <a:buClr>
          <a:schemeClr val="accent1">
            <a:lumMod val="60000"/>
            <a:lumOff val="40000"/>
          </a:schemeClr>
        </a:buClr>
        <a:buSzPct val="80000"/>
        <a:buChar char="–"/>
        <a:defRPr sz="2800">
          <a:solidFill>
            <a:schemeClr val="bg1"/>
          </a:solidFill>
          <a:latin typeface="+mn-lt"/>
        </a:defRPr>
      </a:lvl4pPr>
      <a:lvl5pPr marL="1538288" indent="-225425" algn="l" rtl="0" eaLnBrk="1" fontAlgn="base" hangingPunct="1">
        <a:lnSpc>
          <a:spcPct val="100000"/>
        </a:lnSpc>
        <a:spcBef>
          <a:spcPct val="0"/>
        </a:spcBef>
        <a:spcAft>
          <a:spcPts val="600"/>
        </a:spcAft>
        <a:buClr>
          <a:schemeClr val="accent1">
            <a:lumMod val="60000"/>
            <a:lumOff val="40000"/>
          </a:schemeClr>
        </a:buClr>
        <a:buSzPct val="80000"/>
        <a:buFont typeface="Wingdings" panose="05000000000000000000" pitchFamily="2" charset="2"/>
        <a:buChar char="§"/>
        <a:defRPr sz="2800">
          <a:solidFill>
            <a:schemeClr val="bg1"/>
          </a:solidFill>
          <a:latin typeface="+mn-lt"/>
        </a:defRPr>
      </a:lvl5pPr>
      <a:lvl6pPr marL="1944688" indent="-174625" algn="l" rtl="0" eaLnBrk="1" fontAlgn="base" hangingPunct="1">
        <a:lnSpc>
          <a:spcPct val="95000"/>
        </a:lnSpc>
        <a:spcBef>
          <a:spcPct val="0"/>
        </a:spcBef>
        <a:spcAft>
          <a:spcPct val="25000"/>
        </a:spcAft>
        <a:buChar char="•"/>
        <a:defRPr sz="2400">
          <a:solidFill>
            <a:srgbClr val="000000"/>
          </a:solidFill>
          <a:latin typeface="+mn-lt"/>
        </a:defRPr>
      </a:lvl6pPr>
      <a:lvl7pPr marL="2401888" indent="-174625" algn="l" rtl="0" eaLnBrk="1" fontAlgn="base" hangingPunct="1">
        <a:lnSpc>
          <a:spcPct val="95000"/>
        </a:lnSpc>
        <a:spcBef>
          <a:spcPct val="0"/>
        </a:spcBef>
        <a:spcAft>
          <a:spcPct val="25000"/>
        </a:spcAft>
        <a:buChar char="•"/>
        <a:defRPr sz="2400">
          <a:solidFill>
            <a:srgbClr val="000000"/>
          </a:solidFill>
          <a:latin typeface="+mn-lt"/>
        </a:defRPr>
      </a:lvl7pPr>
      <a:lvl8pPr marL="2859088" indent="-174625" algn="l" rtl="0" eaLnBrk="1" fontAlgn="base" hangingPunct="1">
        <a:lnSpc>
          <a:spcPct val="95000"/>
        </a:lnSpc>
        <a:spcBef>
          <a:spcPct val="0"/>
        </a:spcBef>
        <a:spcAft>
          <a:spcPct val="25000"/>
        </a:spcAft>
        <a:buChar char="•"/>
        <a:defRPr sz="2400">
          <a:solidFill>
            <a:srgbClr val="000000"/>
          </a:solidFill>
          <a:latin typeface="+mn-lt"/>
        </a:defRPr>
      </a:lvl8pPr>
      <a:lvl9pPr marL="3316288" indent="-174625" algn="l" rtl="0" eaLnBrk="1" fontAlgn="base" hangingPunct="1">
        <a:lnSpc>
          <a:spcPct val="95000"/>
        </a:lnSpc>
        <a:spcBef>
          <a:spcPct val="0"/>
        </a:spcBef>
        <a:spcAft>
          <a:spcPct val="25000"/>
        </a:spcAft>
        <a:buChar char="•"/>
        <a:defRPr sz="24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10.xml"/><Relationship Id="rId5" Type="http://schemas.openxmlformats.org/officeDocument/2006/relationships/image" Target="../media/image37.png"/><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10.xml"/><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9.xml"/><Relationship Id="rId1" Type="http://schemas.openxmlformats.org/officeDocument/2006/relationships/slideLayout" Target="../slideLayouts/slideLayout10.xml"/><Relationship Id="rId4" Type="http://schemas.openxmlformats.org/officeDocument/2006/relationships/image" Target="../media/image4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1D82F80E-2B9F-B77B-E29B-69DB6936999F}"/>
              </a:ext>
            </a:extLst>
          </p:cNvPr>
          <p:cNvSpPr>
            <a:spLocks noGrp="1"/>
          </p:cNvSpPr>
          <p:nvPr>
            <p:ph type="subTitle" sz="quarter" idx="1"/>
          </p:nvPr>
        </p:nvSpPr>
        <p:spPr>
          <a:xfrm>
            <a:off x="645451" y="4400588"/>
            <a:ext cx="8166855" cy="1533186"/>
          </a:xfrm>
        </p:spPr>
        <p:txBody>
          <a:bodyPr>
            <a:normAutofit lnSpcReduction="10000"/>
          </a:bodyPr>
          <a:lstStyle/>
          <a:p>
            <a:r>
              <a:rPr lang="en-US" dirty="0"/>
              <a:t>Tom Elicson, Chloe Howard, Stephen Hess, Leo Shanley, Jensen Hughes</a:t>
            </a:r>
          </a:p>
          <a:p>
            <a:r>
              <a:rPr lang="en-US" dirty="0"/>
              <a:t>Eric Thornsbury, EPRI </a:t>
            </a:r>
          </a:p>
          <a:p>
            <a:endParaRPr lang="en-US" dirty="0"/>
          </a:p>
          <a:p>
            <a:r>
              <a:rPr lang="en-GB" dirty="0"/>
              <a:t>PSAM 18 </a:t>
            </a:r>
          </a:p>
          <a:p>
            <a:r>
              <a:rPr lang="en-GB" dirty="0"/>
              <a:t>July 19-July 24, 2026, Pittsburgh, Pennsylvania</a:t>
            </a:r>
            <a:endParaRPr lang="en-US" dirty="0"/>
          </a:p>
          <a:p>
            <a:endParaRPr lang="en-US" dirty="0"/>
          </a:p>
        </p:txBody>
      </p:sp>
      <p:sp>
        <p:nvSpPr>
          <p:cNvPr id="4" name="Title 3">
            <a:extLst>
              <a:ext uri="{FF2B5EF4-FFF2-40B4-BE49-F238E27FC236}">
                <a16:creationId xmlns:a16="http://schemas.microsoft.com/office/drawing/2014/main" id="{41266248-5F88-82AD-B8E0-91BEF5234994}"/>
              </a:ext>
            </a:extLst>
          </p:cNvPr>
          <p:cNvSpPr>
            <a:spLocks noGrp="1"/>
          </p:cNvSpPr>
          <p:nvPr>
            <p:ph type="ctrTitle" sz="quarter"/>
          </p:nvPr>
        </p:nvSpPr>
        <p:spPr/>
        <p:txBody>
          <a:bodyPr>
            <a:normAutofit fontScale="90000"/>
          </a:bodyPr>
          <a:lstStyle/>
          <a:p>
            <a:r>
              <a:rPr lang="en-US" dirty="0"/>
              <a:t>Response Surface Methodologies for Passive Safety System Reliability Analysis</a:t>
            </a:r>
          </a:p>
        </p:txBody>
      </p:sp>
    </p:spTree>
    <p:extLst>
      <p:ext uri="{BB962C8B-B14F-4D97-AF65-F5344CB8AC3E}">
        <p14:creationId xmlns:p14="http://schemas.microsoft.com/office/powerpoint/2010/main" val="8559056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52267D-E832-6884-63E4-86B2F7439D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37CE78-B781-670D-4A94-33443F49DD13}"/>
              </a:ext>
            </a:extLst>
          </p:cNvPr>
          <p:cNvSpPr>
            <a:spLocks noGrp="1"/>
          </p:cNvSpPr>
          <p:nvPr>
            <p:ph type="title"/>
          </p:nvPr>
        </p:nvSpPr>
        <p:spPr/>
        <p:txBody>
          <a:bodyPr/>
          <a:lstStyle/>
          <a:p>
            <a:r>
              <a:rPr lang="en-US" dirty="0"/>
              <a:t>Identification of Critical Parameters</a:t>
            </a:r>
          </a:p>
        </p:txBody>
      </p:sp>
      <p:sp>
        <p:nvSpPr>
          <p:cNvPr id="3" name="Content Placeholder 2">
            <a:extLst>
              <a:ext uri="{FF2B5EF4-FFF2-40B4-BE49-F238E27FC236}">
                <a16:creationId xmlns:a16="http://schemas.microsoft.com/office/drawing/2014/main" id="{23BE87B7-392A-05CB-3821-AB4E8CA537E9}"/>
              </a:ext>
            </a:extLst>
          </p:cNvPr>
          <p:cNvSpPr>
            <a:spLocks noGrp="1"/>
          </p:cNvSpPr>
          <p:nvPr>
            <p:ph idx="1"/>
          </p:nvPr>
        </p:nvSpPr>
        <p:spPr>
          <a:xfrm>
            <a:off x="365760" y="1005839"/>
            <a:ext cx="11430000" cy="5669597"/>
          </a:xfrm>
        </p:spPr>
        <p:txBody>
          <a:bodyPr>
            <a:normAutofit fontScale="92500"/>
          </a:bodyPr>
          <a:lstStyle/>
          <a:p>
            <a:r>
              <a:rPr lang="en-GB" dirty="0"/>
              <a:t>A Phenomenon Identification and Ranking Table (PIRT) process identified 25  key physical phenomena </a:t>
            </a:r>
            <a:r>
              <a:rPr lang="en-US" dirty="0"/>
              <a:t>affecting the PSS performance </a:t>
            </a:r>
            <a:r>
              <a:rPr lang="en-GB" dirty="0"/>
              <a:t>and ranked their importance relative to PSS key safety function</a:t>
            </a:r>
          </a:p>
          <a:p>
            <a:pPr lvl="2"/>
            <a:r>
              <a:rPr lang="en-GB" dirty="0"/>
              <a:t>The phenomena were mapped to available TH code inputs</a:t>
            </a:r>
          </a:p>
          <a:p>
            <a:pPr lvl="2"/>
            <a:r>
              <a:rPr lang="en-US" dirty="0"/>
              <a:t>Code inputs are referred to here as “critical parameters”</a:t>
            </a:r>
          </a:p>
          <a:p>
            <a:r>
              <a:rPr lang="en-US" dirty="0"/>
              <a:t>Not all phenomena may have detailed representation in the TH code</a:t>
            </a:r>
          </a:p>
          <a:p>
            <a:pPr lvl="1"/>
            <a:r>
              <a:rPr lang="en-US" dirty="0"/>
              <a:t>Use a surrogate model from the TH code</a:t>
            </a:r>
          </a:p>
          <a:p>
            <a:pPr lvl="1"/>
            <a:r>
              <a:rPr lang="en-US" dirty="0"/>
              <a:t>Combine multiple phenomena into a single code parameter</a:t>
            </a:r>
          </a:p>
          <a:p>
            <a:r>
              <a:rPr lang="en-US" dirty="0"/>
              <a:t>Example: Uncertainty in tube inside surface heat transfer coefficient</a:t>
            </a:r>
          </a:p>
          <a:p>
            <a:pPr lvl="1"/>
            <a:r>
              <a:rPr lang="en-US" dirty="0"/>
              <a:t>No MAAP input for tube inside surface thermal resistance</a:t>
            </a:r>
          </a:p>
          <a:p>
            <a:pPr lvl="1"/>
            <a:r>
              <a:rPr lang="en-US" dirty="0"/>
              <a:t>Resistance include with uncertainty on tube wall thermal conductivity</a:t>
            </a:r>
          </a:p>
          <a:p>
            <a:pPr lvl="1"/>
            <a:endParaRPr lang="en-US" dirty="0"/>
          </a:p>
        </p:txBody>
      </p:sp>
    </p:spTree>
    <p:extLst>
      <p:ext uri="{BB962C8B-B14F-4D97-AF65-F5344CB8AC3E}">
        <p14:creationId xmlns:p14="http://schemas.microsoft.com/office/powerpoint/2010/main" val="5060960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F6AA5-30DA-72C6-7585-D1111C5D1049}"/>
              </a:ext>
            </a:extLst>
          </p:cNvPr>
          <p:cNvSpPr>
            <a:spLocks noGrp="1"/>
          </p:cNvSpPr>
          <p:nvPr>
            <p:ph type="title"/>
          </p:nvPr>
        </p:nvSpPr>
        <p:spPr/>
        <p:txBody>
          <a:bodyPr/>
          <a:lstStyle/>
          <a:p>
            <a:r>
              <a:rPr lang="en-US" dirty="0"/>
              <a:t>Parameter Range Definition</a:t>
            </a:r>
          </a:p>
        </p:txBody>
      </p:sp>
      <p:sp>
        <p:nvSpPr>
          <p:cNvPr id="3" name="Content Placeholder 2">
            <a:extLst>
              <a:ext uri="{FF2B5EF4-FFF2-40B4-BE49-F238E27FC236}">
                <a16:creationId xmlns:a16="http://schemas.microsoft.com/office/drawing/2014/main" id="{FE5C71DE-18E3-67E9-0FE4-A43521987FD4}"/>
              </a:ext>
            </a:extLst>
          </p:cNvPr>
          <p:cNvSpPr>
            <a:spLocks noGrp="1"/>
          </p:cNvSpPr>
          <p:nvPr>
            <p:ph idx="1"/>
          </p:nvPr>
        </p:nvSpPr>
        <p:spPr/>
        <p:txBody>
          <a:bodyPr>
            <a:normAutofit lnSpcReduction="10000"/>
          </a:bodyPr>
          <a:lstStyle/>
          <a:p>
            <a:r>
              <a:rPr lang="en-US" dirty="0"/>
              <a:t>A nominal, minimum, and maximum value for each critical parameter was defined </a:t>
            </a:r>
          </a:p>
          <a:p>
            <a:pPr lvl="1"/>
            <a:r>
              <a:rPr lang="en-US" dirty="0"/>
              <a:t>Constraints on min and max values may be due to code limitations, design and operational limits, and limits in ambient conditions</a:t>
            </a:r>
          </a:p>
          <a:p>
            <a:pPr lvl="2"/>
            <a:r>
              <a:rPr lang="en-US" dirty="0"/>
              <a:t>Example: PCCT pool temperature and level are limited by technical specifications</a:t>
            </a:r>
          </a:p>
          <a:p>
            <a:pPr lvl="2"/>
            <a:r>
              <a:rPr lang="en-US" dirty="0"/>
              <a:t>Cold leg and hot leg ruptures limited by pipe diameter</a:t>
            </a:r>
          </a:p>
          <a:p>
            <a:pPr lvl="1"/>
            <a:r>
              <a:rPr lang="en-US" dirty="0"/>
              <a:t>Literature review indicates that parameter limits are often assigned based on expert judgement</a:t>
            </a:r>
          </a:p>
          <a:p>
            <a:r>
              <a:rPr lang="en-US" dirty="0"/>
              <a:t>Pilot study selected parameter ranges that would challenge PSS key safety function success</a:t>
            </a:r>
          </a:p>
        </p:txBody>
      </p:sp>
    </p:spTree>
    <p:extLst>
      <p:ext uri="{BB962C8B-B14F-4D97-AF65-F5344CB8AC3E}">
        <p14:creationId xmlns:p14="http://schemas.microsoft.com/office/powerpoint/2010/main" val="35347455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E4A24E-F817-091E-236D-FE5A737CE8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1D4083-ECE5-F5B5-039E-17C9A56463E7}"/>
              </a:ext>
            </a:extLst>
          </p:cNvPr>
          <p:cNvSpPr>
            <a:spLocks noGrp="1"/>
          </p:cNvSpPr>
          <p:nvPr>
            <p:ph type="title"/>
          </p:nvPr>
        </p:nvSpPr>
        <p:spPr/>
        <p:txBody>
          <a:bodyPr/>
          <a:lstStyle/>
          <a:p>
            <a:r>
              <a:rPr lang="en-US" dirty="0"/>
              <a:t>Sensitivity Analysis</a:t>
            </a:r>
          </a:p>
        </p:txBody>
      </p:sp>
      <p:sp>
        <p:nvSpPr>
          <p:cNvPr id="3" name="Content Placeholder 2">
            <a:extLst>
              <a:ext uri="{FF2B5EF4-FFF2-40B4-BE49-F238E27FC236}">
                <a16:creationId xmlns:a16="http://schemas.microsoft.com/office/drawing/2014/main" id="{555A70B4-FC20-6CBE-9230-9818ABEB5195}"/>
              </a:ext>
            </a:extLst>
          </p:cNvPr>
          <p:cNvSpPr>
            <a:spLocks noGrp="1"/>
          </p:cNvSpPr>
          <p:nvPr>
            <p:ph idx="1"/>
          </p:nvPr>
        </p:nvSpPr>
        <p:spPr>
          <a:xfrm>
            <a:off x="365760" y="1255594"/>
            <a:ext cx="5066049" cy="5419842"/>
          </a:xfrm>
        </p:spPr>
        <p:txBody>
          <a:bodyPr>
            <a:normAutofit/>
          </a:bodyPr>
          <a:lstStyle/>
          <a:p>
            <a:r>
              <a:rPr lang="en-US" dirty="0"/>
              <a:t>TH code calculations performed for each critical parameter across defined ranges</a:t>
            </a:r>
          </a:p>
          <a:p>
            <a:r>
              <a:rPr lang="en-US" dirty="0"/>
              <a:t>Results of sensitivity analysis used to further screen critical parameters</a:t>
            </a:r>
          </a:p>
        </p:txBody>
      </p:sp>
      <p:pic>
        <p:nvPicPr>
          <p:cNvPr id="4" name="Picture 3">
            <a:extLst>
              <a:ext uri="{FF2B5EF4-FFF2-40B4-BE49-F238E27FC236}">
                <a16:creationId xmlns:a16="http://schemas.microsoft.com/office/drawing/2014/main" id="{5AE41372-10E3-EE04-9A2E-6F2F9324997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20612" y="656597"/>
            <a:ext cx="4974767" cy="2927858"/>
          </a:xfrm>
          <a:prstGeom prst="rect">
            <a:avLst/>
          </a:prstGeom>
          <a:noFill/>
        </p:spPr>
      </p:pic>
      <p:pic>
        <p:nvPicPr>
          <p:cNvPr id="5" name="Picture 4">
            <a:extLst>
              <a:ext uri="{FF2B5EF4-FFF2-40B4-BE49-F238E27FC236}">
                <a16:creationId xmlns:a16="http://schemas.microsoft.com/office/drawing/2014/main" id="{ACE243F1-72BE-779F-E502-027E16DA77A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56886" y="3584455"/>
            <a:ext cx="4938493" cy="2917493"/>
          </a:xfrm>
          <a:prstGeom prst="rect">
            <a:avLst/>
          </a:prstGeom>
          <a:noFill/>
        </p:spPr>
      </p:pic>
    </p:spTree>
    <p:extLst>
      <p:ext uri="{BB962C8B-B14F-4D97-AF65-F5344CB8AC3E}">
        <p14:creationId xmlns:p14="http://schemas.microsoft.com/office/powerpoint/2010/main" val="16793543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CDDA36-B5BC-083D-20AB-32BF0E7C09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AEE494-ADF2-D92D-0ACA-70B06280E7A8}"/>
              </a:ext>
            </a:extLst>
          </p:cNvPr>
          <p:cNvSpPr>
            <a:spLocks noGrp="1"/>
          </p:cNvSpPr>
          <p:nvPr>
            <p:ph type="title"/>
          </p:nvPr>
        </p:nvSpPr>
        <p:spPr/>
        <p:txBody>
          <a:bodyPr/>
          <a:lstStyle/>
          <a:p>
            <a:r>
              <a:rPr lang="en-US" dirty="0"/>
              <a:t>Probability Distribution Assignment</a:t>
            </a:r>
          </a:p>
        </p:txBody>
      </p:sp>
      <p:sp>
        <p:nvSpPr>
          <p:cNvPr id="3" name="Content Placeholder 2">
            <a:extLst>
              <a:ext uri="{FF2B5EF4-FFF2-40B4-BE49-F238E27FC236}">
                <a16:creationId xmlns:a16="http://schemas.microsoft.com/office/drawing/2014/main" id="{9FDB3A60-6618-5169-0409-988B9A62E672}"/>
              </a:ext>
            </a:extLst>
          </p:cNvPr>
          <p:cNvSpPr>
            <a:spLocks noGrp="1"/>
          </p:cNvSpPr>
          <p:nvPr>
            <p:ph idx="1"/>
          </p:nvPr>
        </p:nvSpPr>
        <p:spPr/>
        <p:txBody>
          <a:bodyPr/>
          <a:lstStyle/>
          <a:p>
            <a:r>
              <a:rPr lang="en-US" dirty="0"/>
              <a:t>After screening and considering code modeling capabilities, 6 critical parameters were selected for final analysis</a:t>
            </a:r>
          </a:p>
        </p:txBody>
      </p:sp>
      <p:graphicFrame>
        <p:nvGraphicFramePr>
          <p:cNvPr id="7" name="Table 6">
            <a:extLst>
              <a:ext uri="{FF2B5EF4-FFF2-40B4-BE49-F238E27FC236}">
                <a16:creationId xmlns:a16="http://schemas.microsoft.com/office/drawing/2014/main" id="{E5FE28D5-995B-D4F4-D937-C261FD3C485F}"/>
              </a:ext>
            </a:extLst>
          </p:cNvPr>
          <p:cNvGraphicFramePr>
            <a:graphicFrameLocks noGrp="1"/>
          </p:cNvGraphicFramePr>
          <p:nvPr>
            <p:extLst>
              <p:ext uri="{D42A27DB-BD31-4B8C-83A1-F6EECF244321}">
                <p14:modId xmlns:p14="http://schemas.microsoft.com/office/powerpoint/2010/main" val="699019765"/>
              </p:ext>
            </p:extLst>
          </p:nvPr>
        </p:nvGraphicFramePr>
        <p:xfrm>
          <a:off x="556832" y="2030333"/>
          <a:ext cx="11135361" cy="4297680"/>
        </p:xfrm>
        <a:graphic>
          <a:graphicData uri="http://schemas.openxmlformats.org/drawingml/2006/table">
            <a:tbl>
              <a:tblPr firstRow="1" bandRow="1">
                <a:tableStyleId>{5C22544A-7EE6-4342-B048-85BDC9FD1C3A}</a:tableStyleId>
              </a:tblPr>
              <a:tblGrid>
                <a:gridCol w="3843718">
                  <a:extLst>
                    <a:ext uri="{9D8B030D-6E8A-4147-A177-3AD203B41FA5}">
                      <a16:colId xmlns:a16="http://schemas.microsoft.com/office/drawing/2014/main" val="3296626950"/>
                    </a:ext>
                  </a:extLst>
                </a:gridCol>
                <a:gridCol w="1390650">
                  <a:extLst>
                    <a:ext uri="{9D8B030D-6E8A-4147-A177-3AD203B41FA5}">
                      <a16:colId xmlns:a16="http://schemas.microsoft.com/office/drawing/2014/main" val="1986417434"/>
                    </a:ext>
                  </a:extLst>
                </a:gridCol>
                <a:gridCol w="4316033">
                  <a:extLst>
                    <a:ext uri="{9D8B030D-6E8A-4147-A177-3AD203B41FA5}">
                      <a16:colId xmlns:a16="http://schemas.microsoft.com/office/drawing/2014/main" val="3235645271"/>
                    </a:ext>
                  </a:extLst>
                </a:gridCol>
                <a:gridCol w="1584960">
                  <a:extLst>
                    <a:ext uri="{9D8B030D-6E8A-4147-A177-3AD203B41FA5}">
                      <a16:colId xmlns:a16="http://schemas.microsoft.com/office/drawing/2014/main" val="1170997629"/>
                    </a:ext>
                  </a:extLst>
                </a:gridCol>
              </a:tblGrid>
              <a:tr h="370840">
                <a:tc>
                  <a:txBody>
                    <a:bodyPr/>
                    <a:lstStyle/>
                    <a:p>
                      <a:r>
                        <a:rPr lang="en-US" dirty="0"/>
                        <a:t>Phenomena</a:t>
                      </a:r>
                    </a:p>
                  </a:txBody>
                  <a:tcPr/>
                </a:tc>
                <a:tc>
                  <a:txBody>
                    <a:bodyPr/>
                    <a:lstStyle/>
                    <a:p>
                      <a:r>
                        <a:rPr lang="en-US" dirty="0"/>
                        <a:t>Distribution Type</a:t>
                      </a:r>
                    </a:p>
                  </a:txBody>
                  <a:tcPr/>
                </a:tc>
                <a:tc>
                  <a:txBody>
                    <a:bodyPr/>
                    <a:lstStyle/>
                    <a:p>
                      <a:r>
                        <a:rPr lang="en-US" dirty="0"/>
                        <a:t>Distribution Parameters</a:t>
                      </a:r>
                    </a:p>
                  </a:txBody>
                  <a:tcPr/>
                </a:tc>
                <a:tc>
                  <a:txBody>
                    <a:bodyPr/>
                    <a:lstStyle/>
                    <a:p>
                      <a:r>
                        <a:rPr lang="en-US" dirty="0"/>
                        <a:t>MAAP Parameter</a:t>
                      </a:r>
                    </a:p>
                  </a:txBody>
                  <a:tcPr/>
                </a:tc>
                <a:extLst>
                  <a:ext uri="{0D108BD9-81ED-4DB2-BD59-A6C34878D82A}">
                    <a16:rowId xmlns:a16="http://schemas.microsoft.com/office/drawing/2014/main" val="1139691839"/>
                  </a:ext>
                </a:extLst>
              </a:tr>
              <a:tr h="370840">
                <a:tc>
                  <a:txBody>
                    <a:bodyPr/>
                    <a:lstStyle/>
                    <a:p>
                      <a:pPr marL="0" marR="0" algn="l">
                        <a:buNone/>
                      </a:pPr>
                      <a:r>
                        <a:rPr lang="en-GB" sz="1800" dirty="0">
                          <a:effectLst/>
                          <a:latin typeface="+mn-lt"/>
                          <a:ea typeface="PMingLiU" panose="02020500000000000000" pitchFamily="18" charset="-120"/>
                        </a:rPr>
                        <a:t>PCCS HEX tube blockage (%) (Number of tubes blocked)</a:t>
                      </a:r>
                      <a:endParaRPr lang="en-US" sz="1800" dirty="0">
                        <a:effectLst/>
                        <a:latin typeface="+mn-lt"/>
                        <a:ea typeface="PMingLiU" panose="02020500000000000000" pitchFamily="18" charset="-120"/>
                      </a:endParaRPr>
                    </a:p>
                  </a:txBody>
                  <a:tcPr marL="68580" marR="68580" marT="0" marB="0"/>
                </a:tc>
                <a:tc>
                  <a:txBody>
                    <a:bodyPr/>
                    <a:lstStyle/>
                    <a:p>
                      <a:pPr marL="0" marR="0" algn="l">
                        <a:buNone/>
                      </a:pPr>
                      <a:r>
                        <a:rPr lang="en-GB" sz="1800">
                          <a:effectLst/>
                          <a:latin typeface="+mn-lt"/>
                          <a:ea typeface="PMingLiU" panose="02020500000000000000" pitchFamily="18" charset="-120"/>
                        </a:rPr>
                        <a:t>Exponential </a:t>
                      </a:r>
                      <a:endParaRPr lang="en-US" sz="1800">
                        <a:effectLst/>
                        <a:latin typeface="+mn-lt"/>
                        <a:ea typeface="PMingLiU" panose="02020500000000000000" pitchFamily="18" charset="-120"/>
                      </a:endParaRPr>
                    </a:p>
                  </a:txBody>
                  <a:tcPr marL="68580" marR="68580" marT="0" marB="0"/>
                </a:tc>
                <a:tc>
                  <a:txBody>
                    <a:bodyPr/>
                    <a:lstStyle/>
                    <a:p>
                      <a:pPr marL="0" marR="0" algn="l">
                        <a:spcBef>
                          <a:spcPts val="0"/>
                        </a:spcBef>
                        <a:spcAft>
                          <a:spcPts val="0"/>
                        </a:spcAft>
                        <a:buNone/>
                      </a:pPr>
                      <a:r>
                        <a:rPr lang="en-US" sz="1800" dirty="0">
                          <a:effectLst/>
                          <a:latin typeface="+mn-lt"/>
                          <a:ea typeface="Times New Roman" panose="02020603050405020304" pitchFamily="18" charset="0"/>
                          <a:cs typeface="Times New Roman" panose="02020603050405020304" pitchFamily="18" charset="0"/>
                        </a:rPr>
                        <a:t>Min: 0%,  Mean: 9.346% (208 tubes blocked)</a:t>
                      </a:r>
                    </a:p>
                    <a:p>
                      <a:pPr marL="0" marR="0" algn="l">
                        <a:spcBef>
                          <a:spcPts val="0"/>
                        </a:spcBef>
                        <a:spcAft>
                          <a:spcPts val="0"/>
                        </a:spcAft>
                        <a:buNone/>
                      </a:pPr>
                      <a:r>
                        <a:rPr lang="en-GB" sz="1800" dirty="0">
                          <a:effectLst/>
                          <a:latin typeface="+mn-lt"/>
                          <a:ea typeface="PMingLiU" panose="02020500000000000000" pitchFamily="18" charset="-120"/>
                        </a:rPr>
                        <a:t>Max: 100%, </a:t>
                      </a:r>
                      <a:r>
                        <a:rPr lang="en-GB" sz="1800" dirty="0">
                          <a:effectLst/>
                          <a:latin typeface="Symbol" panose="05050102010706020507" pitchFamily="18" charset="2"/>
                          <a:ea typeface="PMingLiU" panose="02020500000000000000" pitchFamily="18" charset="-120"/>
                        </a:rPr>
                        <a:t>s</a:t>
                      </a:r>
                      <a:r>
                        <a:rPr lang="en-GB" sz="1800" dirty="0">
                          <a:effectLst/>
                          <a:latin typeface="+mn-lt"/>
                          <a:ea typeface="PMingLiU" panose="02020500000000000000" pitchFamily="18" charset="-120"/>
                        </a:rPr>
                        <a:t> = 9.346 % </a:t>
                      </a:r>
                      <a:endParaRPr lang="en-US" sz="1800" dirty="0">
                        <a:effectLst/>
                        <a:latin typeface="+mn-lt"/>
                        <a:ea typeface="PMingLiU" panose="02020500000000000000" pitchFamily="18" charset="-120"/>
                      </a:endParaRPr>
                    </a:p>
                  </a:txBody>
                  <a:tcPr marL="68580" marR="68580" marT="0" marB="0"/>
                </a:tc>
                <a:tc>
                  <a:txBody>
                    <a:bodyPr/>
                    <a:lstStyle/>
                    <a:p>
                      <a:r>
                        <a:rPr lang="en-US" dirty="0"/>
                        <a:t>NTBPCS(1) </a:t>
                      </a:r>
                    </a:p>
                  </a:txBody>
                  <a:tcPr/>
                </a:tc>
                <a:extLst>
                  <a:ext uri="{0D108BD9-81ED-4DB2-BD59-A6C34878D82A}">
                    <a16:rowId xmlns:a16="http://schemas.microsoft.com/office/drawing/2014/main" val="3209610566"/>
                  </a:ext>
                </a:extLst>
              </a:tr>
              <a:tr h="370840">
                <a:tc>
                  <a:txBody>
                    <a:bodyPr/>
                    <a:lstStyle/>
                    <a:p>
                      <a:pPr marL="0" marR="0" algn="l">
                        <a:buNone/>
                      </a:pPr>
                      <a:r>
                        <a:rPr lang="en-GB" sz="1800" dirty="0">
                          <a:effectLst/>
                          <a:latin typeface="+mn-lt"/>
                          <a:ea typeface="PMingLiU" panose="02020500000000000000" pitchFamily="18" charset="-120"/>
                        </a:rPr>
                        <a:t>Tube material thermal conductivity (W/</a:t>
                      </a:r>
                      <a:r>
                        <a:rPr lang="en-GB" sz="1800" dirty="0" err="1">
                          <a:effectLst/>
                          <a:latin typeface="+mn-lt"/>
                          <a:ea typeface="PMingLiU" panose="02020500000000000000" pitchFamily="18" charset="-120"/>
                        </a:rPr>
                        <a:t>mC</a:t>
                      </a:r>
                      <a:r>
                        <a:rPr lang="en-GB" sz="1800" dirty="0">
                          <a:effectLst/>
                          <a:latin typeface="+mn-lt"/>
                          <a:ea typeface="PMingLiU" panose="02020500000000000000" pitchFamily="18" charset="-120"/>
                        </a:rPr>
                        <a:t>)</a:t>
                      </a:r>
                      <a:endParaRPr lang="en-US" sz="1800" dirty="0">
                        <a:effectLst/>
                        <a:latin typeface="+mn-lt"/>
                        <a:ea typeface="PMingLiU" panose="02020500000000000000" pitchFamily="18" charset="-120"/>
                      </a:endParaRPr>
                    </a:p>
                  </a:txBody>
                  <a:tcPr marL="68580" marR="68580" marT="0" marB="0"/>
                </a:tc>
                <a:tc>
                  <a:txBody>
                    <a:bodyPr/>
                    <a:lstStyle/>
                    <a:p>
                      <a:pPr marL="0" marR="0" algn="l">
                        <a:buNone/>
                      </a:pPr>
                      <a:r>
                        <a:rPr lang="en-GB" sz="1800">
                          <a:effectLst/>
                          <a:latin typeface="+mn-lt"/>
                          <a:ea typeface="PMingLiU" panose="02020500000000000000" pitchFamily="18" charset="-120"/>
                        </a:rPr>
                        <a:t>Truncated Normal</a:t>
                      </a:r>
                      <a:endParaRPr lang="en-US" sz="1800">
                        <a:effectLst/>
                        <a:latin typeface="+mn-lt"/>
                        <a:ea typeface="PMingLiU" panose="02020500000000000000" pitchFamily="18" charset="-120"/>
                      </a:endParaRPr>
                    </a:p>
                  </a:txBody>
                  <a:tcPr marL="68580" marR="68580" marT="0" marB="0"/>
                </a:tc>
                <a:tc>
                  <a:txBody>
                    <a:bodyPr/>
                    <a:lstStyle/>
                    <a:p>
                      <a:pPr marL="0" marR="0" algn="l" defTabSz="914400" rtl="0" eaLnBrk="1" latinLnBrk="0" hangingPunct="1">
                        <a:spcBef>
                          <a:spcPts val="0"/>
                        </a:spcBef>
                        <a:spcAft>
                          <a:spcPts val="0"/>
                        </a:spcAft>
                        <a:buNone/>
                      </a:pPr>
                      <a:r>
                        <a:rPr lang="en-US" sz="1800" kern="1200" dirty="0">
                          <a:solidFill>
                            <a:schemeClr val="dk1"/>
                          </a:solidFill>
                          <a:effectLst/>
                          <a:latin typeface="+mn-lt"/>
                          <a:ea typeface="Times New Roman" panose="02020603050405020304" pitchFamily="18" charset="0"/>
                          <a:cs typeface="Times New Roman" panose="02020603050405020304" pitchFamily="18" charset="0"/>
                        </a:rPr>
                        <a:t>Min: 0.3, Mean: 17.35</a:t>
                      </a:r>
                    </a:p>
                    <a:p>
                      <a:pPr marL="0" marR="0" algn="l" defTabSz="914400" rtl="0" eaLnBrk="1" latinLnBrk="0" hangingPunct="1">
                        <a:spcBef>
                          <a:spcPts val="0"/>
                        </a:spcBef>
                        <a:spcAft>
                          <a:spcPts val="0"/>
                        </a:spcAft>
                        <a:buNone/>
                      </a:pPr>
                      <a:r>
                        <a:rPr lang="en-GB" sz="1800" kern="1200" dirty="0">
                          <a:solidFill>
                            <a:schemeClr val="dk1"/>
                          </a:solidFill>
                          <a:effectLst/>
                          <a:latin typeface="+mn-lt"/>
                          <a:ea typeface="PMingLiU" panose="02020500000000000000" pitchFamily="18" charset="-120"/>
                          <a:cs typeface="Times New Roman" panose="02020603050405020304" pitchFamily="18" charset="0"/>
                        </a:rPr>
                        <a:t>Max: 24.7, </a:t>
                      </a:r>
                      <a:r>
                        <a:rPr lang="en-GB" sz="1800" kern="1200" dirty="0">
                          <a:solidFill>
                            <a:schemeClr val="dk1"/>
                          </a:solidFill>
                          <a:effectLst/>
                          <a:latin typeface="Symbol" panose="05050102010706020507" pitchFamily="18" charset="2"/>
                          <a:ea typeface="PMingLiU" panose="02020500000000000000" pitchFamily="18" charset="-120"/>
                          <a:cs typeface="Times New Roman" panose="02020603050405020304" pitchFamily="18" charset="0"/>
                        </a:rPr>
                        <a:t>s</a:t>
                      </a:r>
                      <a:r>
                        <a:rPr lang="en-GB" sz="1800" kern="1200" dirty="0">
                          <a:solidFill>
                            <a:schemeClr val="dk1"/>
                          </a:solidFill>
                          <a:effectLst/>
                          <a:latin typeface="+mn-lt"/>
                          <a:ea typeface="PMingLiU" panose="02020500000000000000" pitchFamily="18" charset="-120"/>
                          <a:cs typeface="Times New Roman" panose="02020603050405020304" pitchFamily="18" charset="0"/>
                        </a:rPr>
                        <a:t> = 2.45 W/</a:t>
                      </a:r>
                      <a:r>
                        <a:rPr lang="en-GB" sz="1800" kern="1200" dirty="0" err="1">
                          <a:solidFill>
                            <a:schemeClr val="dk1"/>
                          </a:solidFill>
                          <a:effectLst/>
                          <a:latin typeface="+mn-lt"/>
                          <a:ea typeface="PMingLiU" panose="02020500000000000000" pitchFamily="18" charset="-120"/>
                          <a:cs typeface="Times New Roman" panose="02020603050405020304" pitchFamily="18" charset="0"/>
                        </a:rPr>
                        <a:t>mC</a:t>
                      </a:r>
                      <a:endParaRPr lang="en-US" sz="1800" kern="1200" dirty="0">
                        <a:solidFill>
                          <a:schemeClr val="dk1"/>
                        </a:solidFill>
                        <a:effectLst/>
                        <a:latin typeface="+mn-lt"/>
                        <a:ea typeface="PMingLiU" panose="02020500000000000000" pitchFamily="18" charset="-120"/>
                        <a:cs typeface="Times New Roman" panose="02020603050405020304" pitchFamily="18" charset="0"/>
                      </a:endParaRPr>
                    </a:p>
                  </a:txBody>
                  <a:tcPr marL="68580" marR="68580" marT="0" marB="0"/>
                </a:tc>
                <a:tc>
                  <a:txBody>
                    <a:bodyPr/>
                    <a:lstStyle/>
                    <a:p>
                      <a:r>
                        <a:rPr lang="en-US" dirty="0"/>
                        <a:t>KHSM(3)</a:t>
                      </a:r>
                    </a:p>
                  </a:txBody>
                  <a:tcPr/>
                </a:tc>
                <a:extLst>
                  <a:ext uri="{0D108BD9-81ED-4DB2-BD59-A6C34878D82A}">
                    <a16:rowId xmlns:a16="http://schemas.microsoft.com/office/drawing/2014/main" val="3164617222"/>
                  </a:ext>
                </a:extLst>
              </a:tr>
              <a:tr h="370840">
                <a:tc>
                  <a:txBody>
                    <a:bodyPr/>
                    <a:lstStyle/>
                    <a:p>
                      <a:pPr marL="0" marR="0" algn="l">
                        <a:buNone/>
                      </a:pPr>
                      <a:r>
                        <a:rPr lang="en-GB" sz="1800" dirty="0">
                          <a:effectLst/>
                          <a:latin typeface="+mn-lt"/>
                          <a:ea typeface="PMingLiU" panose="02020500000000000000" pitchFamily="18" charset="-120"/>
                        </a:rPr>
                        <a:t>Tube outside surface condensation heat transfer effectiveness</a:t>
                      </a:r>
                      <a:endParaRPr lang="en-US" sz="1800" dirty="0">
                        <a:effectLst/>
                        <a:latin typeface="+mn-lt"/>
                        <a:ea typeface="PMingLiU" panose="02020500000000000000" pitchFamily="18" charset="-120"/>
                      </a:endParaRPr>
                    </a:p>
                  </a:txBody>
                  <a:tcPr marL="68580" marR="68580" marT="0" marB="0"/>
                </a:tc>
                <a:tc>
                  <a:txBody>
                    <a:bodyPr/>
                    <a:lstStyle/>
                    <a:p>
                      <a:pPr marL="0" marR="0" algn="l">
                        <a:buNone/>
                      </a:pPr>
                      <a:r>
                        <a:rPr lang="en-GB" sz="1800" dirty="0">
                          <a:effectLst/>
                          <a:latin typeface="+mn-lt"/>
                          <a:ea typeface="PMingLiU" panose="02020500000000000000" pitchFamily="18" charset="-120"/>
                        </a:rPr>
                        <a:t> Exponential </a:t>
                      </a:r>
                      <a:endParaRPr lang="en-US" sz="1800" dirty="0">
                        <a:effectLst/>
                        <a:latin typeface="+mn-lt"/>
                        <a:ea typeface="PMingLiU" panose="02020500000000000000" pitchFamily="18" charset="-120"/>
                      </a:endParaRPr>
                    </a:p>
                  </a:txBody>
                  <a:tcPr marL="68580" marR="68580" marT="0" marB="0"/>
                </a:tc>
                <a:tc>
                  <a:txBody>
                    <a:bodyPr/>
                    <a:lstStyle/>
                    <a:p>
                      <a:pPr marL="0" marR="0" algn="l" defTabSz="914400" rtl="0" eaLnBrk="1" latinLnBrk="0" hangingPunct="1">
                        <a:spcBef>
                          <a:spcPts val="0"/>
                        </a:spcBef>
                        <a:spcAft>
                          <a:spcPts val="0"/>
                        </a:spcAft>
                        <a:buNone/>
                      </a:pPr>
                      <a:r>
                        <a:rPr lang="en-US" sz="1800" kern="1200" dirty="0">
                          <a:solidFill>
                            <a:schemeClr val="dk1"/>
                          </a:solidFill>
                          <a:effectLst/>
                          <a:latin typeface="+mn-lt"/>
                          <a:ea typeface="Times New Roman" panose="02020603050405020304" pitchFamily="18" charset="0"/>
                          <a:cs typeface="Times New Roman" panose="02020603050405020304" pitchFamily="18" charset="0"/>
                        </a:rPr>
                        <a:t>Min: 0.005,  Mean: 0.1087</a:t>
                      </a:r>
                    </a:p>
                    <a:p>
                      <a:pPr marL="0" marR="0" algn="l" defTabSz="914400" rtl="0" eaLnBrk="1" latinLnBrk="0" hangingPunct="1">
                        <a:spcBef>
                          <a:spcPts val="0"/>
                        </a:spcBef>
                        <a:spcAft>
                          <a:spcPts val="0"/>
                        </a:spcAft>
                        <a:buNone/>
                      </a:pPr>
                      <a:r>
                        <a:rPr lang="en-GB" sz="1800" kern="1200" dirty="0">
                          <a:solidFill>
                            <a:schemeClr val="dk1"/>
                          </a:solidFill>
                          <a:effectLst/>
                          <a:latin typeface="+mn-lt"/>
                          <a:ea typeface="PMingLiU" panose="02020500000000000000" pitchFamily="18" charset="-120"/>
                          <a:cs typeface="Times New Roman" panose="02020603050405020304" pitchFamily="18" charset="0"/>
                        </a:rPr>
                        <a:t>Max: 1.0, </a:t>
                      </a:r>
                      <a:r>
                        <a:rPr lang="en-GB" sz="1800" kern="1200" dirty="0">
                          <a:solidFill>
                            <a:schemeClr val="dk1"/>
                          </a:solidFill>
                          <a:effectLst/>
                          <a:latin typeface="Symbol" panose="05050102010706020507" pitchFamily="18" charset="2"/>
                          <a:ea typeface="PMingLiU" panose="02020500000000000000" pitchFamily="18" charset="-120"/>
                          <a:cs typeface="Times New Roman" panose="02020603050405020304" pitchFamily="18" charset="0"/>
                        </a:rPr>
                        <a:t>s </a:t>
                      </a:r>
                      <a:r>
                        <a:rPr lang="en-GB" sz="1800" kern="1200" dirty="0">
                          <a:solidFill>
                            <a:schemeClr val="dk1"/>
                          </a:solidFill>
                          <a:effectLst/>
                          <a:latin typeface="+mn-lt"/>
                          <a:ea typeface="PMingLiU" panose="02020500000000000000" pitchFamily="18" charset="-120"/>
                          <a:cs typeface="Times New Roman" panose="02020603050405020304" pitchFamily="18" charset="0"/>
                        </a:rPr>
                        <a:t>= 0.1087</a:t>
                      </a:r>
                      <a:endParaRPr lang="en-US" sz="1800" kern="1200" dirty="0">
                        <a:solidFill>
                          <a:schemeClr val="dk1"/>
                        </a:solidFill>
                        <a:effectLst/>
                        <a:latin typeface="+mn-lt"/>
                        <a:ea typeface="PMingLiU" panose="02020500000000000000" pitchFamily="18" charset="-120"/>
                        <a:cs typeface="Times New Roman" panose="02020603050405020304" pitchFamily="18" charset="0"/>
                      </a:endParaRPr>
                    </a:p>
                  </a:txBody>
                  <a:tcPr marL="68580" marR="68580" marT="0" marB="0"/>
                </a:tc>
                <a:tc>
                  <a:txBody>
                    <a:bodyPr/>
                    <a:lstStyle/>
                    <a:p>
                      <a:r>
                        <a:rPr lang="en-US" dirty="0"/>
                        <a:t> FHTBNDPCS(1)</a:t>
                      </a:r>
                    </a:p>
                  </a:txBody>
                  <a:tcPr/>
                </a:tc>
                <a:extLst>
                  <a:ext uri="{0D108BD9-81ED-4DB2-BD59-A6C34878D82A}">
                    <a16:rowId xmlns:a16="http://schemas.microsoft.com/office/drawing/2014/main" val="2031777140"/>
                  </a:ext>
                </a:extLst>
              </a:tr>
              <a:tr h="370840">
                <a:tc>
                  <a:txBody>
                    <a:bodyPr/>
                    <a:lstStyle/>
                    <a:p>
                      <a:pPr marL="0" marR="0" algn="l">
                        <a:buNone/>
                      </a:pPr>
                      <a:r>
                        <a:rPr lang="en-GB" sz="1800">
                          <a:effectLst/>
                          <a:latin typeface="+mn-lt"/>
                          <a:ea typeface="PMingLiU" panose="02020500000000000000" pitchFamily="18" charset="-120"/>
                        </a:rPr>
                        <a:t>Water droplet entrainment in the break flow (% of total liquid flow appearing as suspended water droplets)</a:t>
                      </a:r>
                      <a:endParaRPr lang="en-US" sz="1800">
                        <a:effectLst/>
                        <a:latin typeface="+mn-lt"/>
                        <a:ea typeface="PMingLiU" panose="02020500000000000000" pitchFamily="18" charset="-120"/>
                      </a:endParaRPr>
                    </a:p>
                  </a:txBody>
                  <a:tcPr marL="68580" marR="68580" marT="0" marB="0"/>
                </a:tc>
                <a:tc>
                  <a:txBody>
                    <a:bodyPr/>
                    <a:lstStyle/>
                    <a:p>
                      <a:pPr marL="0" marR="0" algn="l">
                        <a:buNone/>
                      </a:pPr>
                      <a:r>
                        <a:rPr lang="en-GB" sz="1800" dirty="0">
                          <a:effectLst/>
                          <a:latin typeface="+mn-lt"/>
                          <a:ea typeface="PMingLiU" panose="02020500000000000000" pitchFamily="18" charset="-120"/>
                        </a:rPr>
                        <a:t>Uniform</a:t>
                      </a:r>
                      <a:endParaRPr lang="en-US" sz="1800" dirty="0">
                        <a:effectLst/>
                        <a:latin typeface="+mn-lt"/>
                        <a:ea typeface="PMingLiU" panose="02020500000000000000" pitchFamily="18" charset="-120"/>
                      </a:endParaRPr>
                    </a:p>
                  </a:txBody>
                  <a:tcPr marL="68580" marR="68580" marT="0" marB="0"/>
                </a:tc>
                <a:tc>
                  <a:txBody>
                    <a:bodyPr/>
                    <a:lstStyle/>
                    <a:p>
                      <a:pPr marL="0" marR="0" algn="l" defTabSz="914400" rtl="0" eaLnBrk="1" latinLnBrk="0" hangingPunct="1">
                        <a:spcBef>
                          <a:spcPts val="0"/>
                        </a:spcBef>
                        <a:spcAft>
                          <a:spcPts val="0"/>
                        </a:spcAft>
                        <a:buNone/>
                      </a:pPr>
                      <a:r>
                        <a:rPr lang="en-US" sz="1800" kern="1200" dirty="0">
                          <a:solidFill>
                            <a:schemeClr val="dk1"/>
                          </a:solidFill>
                          <a:effectLst/>
                          <a:latin typeface="+mn-lt"/>
                          <a:ea typeface="Times New Roman" panose="02020603050405020304" pitchFamily="18" charset="0"/>
                          <a:cs typeface="Times New Roman" panose="02020603050405020304" pitchFamily="18" charset="0"/>
                        </a:rPr>
                        <a:t>Min: 0%, Mean: 5%</a:t>
                      </a:r>
                    </a:p>
                    <a:p>
                      <a:pPr marL="0" marR="0" algn="l" defTabSz="914400" rtl="0" eaLnBrk="1" latinLnBrk="0" hangingPunct="1">
                        <a:spcBef>
                          <a:spcPts val="0"/>
                        </a:spcBef>
                        <a:spcAft>
                          <a:spcPts val="0"/>
                        </a:spcAft>
                        <a:buNone/>
                      </a:pPr>
                      <a:r>
                        <a:rPr lang="en-GB" sz="1800" kern="1200" dirty="0">
                          <a:solidFill>
                            <a:schemeClr val="dk1"/>
                          </a:solidFill>
                          <a:effectLst/>
                          <a:latin typeface="+mn-lt"/>
                          <a:ea typeface="PMingLiU" panose="02020500000000000000" pitchFamily="18" charset="-120"/>
                          <a:cs typeface="Times New Roman" panose="02020603050405020304" pitchFamily="18" charset="0"/>
                        </a:rPr>
                        <a:t>Max: 10%,  </a:t>
                      </a:r>
                      <a:r>
                        <a:rPr lang="en-GB" sz="1800" kern="1200" dirty="0">
                          <a:solidFill>
                            <a:schemeClr val="dk1"/>
                          </a:solidFill>
                          <a:effectLst/>
                          <a:latin typeface="Symbol" panose="05050102010706020507" pitchFamily="18" charset="2"/>
                          <a:ea typeface="PMingLiU" panose="02020500000000000000" pitchFamily="18" charset="-120"/>
                          <a:cs typeface="Times New Roman" panose="02020603050405020304" pitchFamily="18" charset="0"/>
                        </a:rPr>
                        <a:t>s</a:t>
                      </a:r>
                      <a:r>
                        <a:rPr lang="en-GB" sz="1800" kern="1200" dirty="0">
                          <a:solidFill>
                            <a:schemeClr val="dk1"/>
                          </a:solidFill>
                          <a:effectLst/>
                          <a:latin typeface="+mn-lt"/>
                          <a:ea typeface="PMingLiU" panose="02020500000000000000" pitchFamily="18" charset="-120"/>
                          <a:cs typeface="Times New Roman" panose="02020603050405020304" pitchFamily="18" charset="0"/>
                        </a:rPr>
                        <a:t> = N/A</a:t>
                      </a:r>
                      <a:endParaRPr lang="en-US" sz="1800" kern="1200" dirty="0">
                        <a:solidFill>
                          <a:schemeClr val="dk1"/>
                        </a:solidFill>
                        <a:effectLst/>
                        <a:latin typeface="+mn-lt"/>
                        <a:ea typeface="PMingLiU" panose="02020500000000000000" pitchFamily="18" charset="-120"/>
                        <a:cs typeface="Times New Roman" panose="02020603050405020304" pitchFamily="18" charset="0"/>
                      </a:endParaRPr>
                    </a:p>
                  </a:txBody>
                  <a:tcPr marL="68580" marR="68580" marT="0" marB="0"/>
                </a:tc>
                <a:tc>
                  <a:txBody>
                    <a:bodyPr/>
                    <a:lstStyle/>
                    <a:p>
                      <a:r>
                        <a:rPr lang="en-US" dirty="0"/>
                        <a:t>FELOCA</a:t>
                      </a:r>
                    </a:p>
                  </a:txBody>
                  <a:tcPr/>
                </a:tc>
                <a:extLst>
                  <a:ext uri="{0D108BD9-81ED-4DB2-BD59-A6C34878D82A}">
                    <a16:rowId xmlns:a16="http://schemas.microsoft.com/office/drawing/2014/main" val="3840631793"/>
                  </a:ext>
                </a:extLst>
              </a:tr>
              <a:tr h="370840">
                <a:tc>
                  <a:txBody>
                    <a:bodyPr/>
                    <a:lstStyle/>
                    <a:p>
                      <a:pPr marL="0" marR="0" algn="l">
                        <a:buNone/>
                      </a:pPr>
                      <a:r>
                        <a:rPr lang="en-GB" sz="1800">
                          <a:effectLst/>
                          <a:latin typeface="+mn-lt"/>
                          <a:ea typeface="PMingLiU" panose="02020500000000000000" pitchFamily="18" charset="-120"/>
                        </a:rPr>
                        <a:t>Gas flow at the PCCS Hx inlet (m</a:t>
                      </a:r>
                      <a:r>
                        <a:rPr lang="en-GB" sz="1800" baseline="30000">
                          <a:effectLst/>
                          <a:latin typeface="+mn-lt"/>
                          <a:ea typeface="PMingLiU" panose="02020500000000000000" pitchFamily="18" charset="-120"/>
                        </a:rPr>
                        <a:t>2</a:t>
                      </a:r>
                      <a:r>
                        <a:rPr lang="en-GB" sz="1800">
                          <a:effectLst/>
                          <a:latin typeface="+mn-lt"/>
                          <a:ea typeface="PMingLiU" panose="02020500000000000000" pitchFamily="18" charset="-120"/>
                        </a:rPr>
                        <a:t>)</a:t>
                      </a:r>
                      <a:endParaRPr lang="en-US" sz="1800">
                        <a:effectLst/>
                        <a:latin typeface="+mn-lt"/>
                        <a:ea typeface="PMingLiU" panose="02020500000000000000" pitchFamily="18" charset="-120"/>
                      </a:endParaRPr>
                    </a:p>
                  </a:txBody>
                  <a:tcPr marL="68580" marR="68580" marT="0" marB="0"/>
                </a:tc>
                <a:tc>
                  <a:txBody>
                    <a:bodyPr/>
                    <a:lstStyle/>
                    <a:p>
                      <a:pPr marL="0" marR="0" algn="l">
                        <a:buNone/>
                      </a:pPr>
                      <a:r>
                        <a:rPr lang="en-GB" sz="1800" dirty="0">
                          <a:effectLst/>
                          <a:latin typeface="+mn-lt"/>
                          <a:ea typeface="PMingLiU" panose="02020500000000000000" pitchFamily="18" charset="-120"/>
                        </a:rPr>
                        <a:t>Truncated Normal</a:t>
                      </a:r>
                      <a:endParaRPr lang="en-US" sz="1800" dirty="0">
                        <a:effectLst/>
                        <a:latin typeface="+mn-lt"/>
                        <a:ea typeface="PMingLiU" panose="02020500000000000000" pitchFamily="18" charset="-120"/>
                      </a:endParaRPr>
                    </a:p>
                  </a:txBody>
                  <a:tcPr marL="68580" marR="68580" marT="0" marB="0"/>
                </a:tc>
                <a:tc>
                  <a:txBody>
                    <a:bodyPr/>
                    <a:lstStyle/>
                    <a:p>
                      <a:pPr marL="0" marR="0" algn="l" defTabSz="914400" rtl="0" eaLnBrk="1" latinLnBrk="0" hangingPunct="1">
                        <a:spcBef>
                          <a:spcPts val="0"/>
                        </a:spcBef>
                        <a:spcAft>
                          <a:spcPts val="0"/>
                        </a:spcAft>
                        <a:buNone/>
                      </a:pPr>
                      <a:r>
                        <a:rPr lang="en-US" sz="1800" kern="1200" dirty="0">
                          <a:solidFill>
                            <a:schemeClr val="dk1"/>
                          </a:solidFill>
                          <a:effectLst/>
                          <a:latin typeface="+mn-lt"/>
                          <a:ea typeface="Times New Roman" panose="02020603050405020304" pitchFamily="18" charset="0"/>
                          <a:cs typeface="Times New Roman" panose="02020603050405020304" pitchFamily="18" charset="0"/>
                        </a:rPr>
                        <a:t>Min: 1 m2, Mean 55 m2</a:t>
                      </a:r>
                    </a:p>
                    <a:p>
                      <a:pPr marL="0" marR="0" algn="l" defTabSz="914400" rtl="0" eaLnBrk="1" latinLnBrk="0" hangingPunct="1">
                        <a:spcBef>
                          <a:spcPts val="0"/>
                        </a:spcBef>
                        <a:spcAft>
                          <a:spcPts val="0"/>
                        </a:spcAft>
                        <a:buNone/>
                      </a:pPr>
                      <a:r>
                        <a:rPr lang="en-GB" sz="1800" kern="1200" dirty="0">
                          <a:solidFill>
                            <a:schemeClr val="dk1"/>
                          </a:solidFill>
                          <a:effectLst/>
                          <a:latin typeface="+mn-lt"/>
                          <a:ea typeface="PMingLiU" panose="02020500000000000000" pitchFamily="18" charset="-120"/>
                          <a:cs typeface="Times New Roman" panose="02020603050405020304" pitchFamily="18" charset="0"/>
                        </a:rPr>
                        <a:t>Max 100 m2, </a:t>
                      </a:r>
                      <a:r>
                        <a:rPr lang="en-GB" sz="1800" kern="1200" dirty="0">
                          <a:solidFill>
                            <a:schemeClr val="dk1"/>
                          </a:solidFill>
                          <a:effectLst/>
                          <a:latin typeface="Symbol" panose="05050102010706020507" pitchFamily="18" charset="2"/>
                          <a:ea typeface="PMingLiU" panose="02020500000000000000" pitchFamily="18" charset="-120"/>
                          <a:cs typeface="Times New Roman" panose="02020603050405020304" pitchFamily="18" charset="0"/>
                        </a:rPr>
                        <a:t>s</a:t>
                      </a:r>
                      <a:r>
                        <a:rPr lang="en-GB" sz="1800" kern="1200" dirty="0">
                          <a:solidFill>
                            <a:schemeClr val="dk1"/>
                          </a:solidFill>
                          <a:effectLst/>
                          <a:latin typeface="+mn-lt"/>
                          <a:ea typeface="PMingLiU" panose="02020500000000000000" pitchFamily="18" charset="-120"/>
                          <a:cs typeface="Times New Roman" panose="02020603050405020304" pitchFamily="18" charset="0"/>
                        </a:rPr>
                        <a:t> = 15  m2</a:t>
                      </a:r>
                      <a:endParaRPr lang="en-US" sz="1800" kern="1200" dirty="0">
                        <a:solidFill>
                          <a:schemeClr val="dk1"/>
                        </a:solidFill>
                        <a:effectLst/>
                        <a:latin typeface="+mn-lt"/>
                        <a:ea typeface="PMingLiU" panose="02020500000000000000" pitchFamily="18" charset="-120"/>
                        <a:cs typeface="Times New Roman" panose="02020603050405020304" pitchFamily="18" charset="0"/>
                      </a:endParaRPr>
                    </a:p>
                  </a:txBody>
                  <a:tcPr marL="68580" marR="68580" marT="0" marB="0"/>
                </a:tc>
                <a:tc>
                  <a:txBody>
                    <a:bodyPr/>
                    <a:lstStyle/>
                    <a:p>
                      <a:r>
                        <a:rPr lang="en-US" dirty="0"/>
                        <a:t> AJUNC0(41) </a:t>
                      </a:r>
                    </a:p>
                  </a:txBody>
                  <a:tcPr/>
                </a:tc>
                <a:extLst>
                  <a:ext uri="{0D108BD9-81ED-4DB2-BD59-A6C34878D82A}">
                    <a16:rowId xmlns:a16="http://schemas.microsoft.com/office/drawing/2014/main" val="740131219"/>
                  </a:ext>
                </a:extLst>
              </a:tr>
              <a:tr h="370840">
                <a:tc>
                  <a:txBody>
                    <a:bodyPr/>
                    <a:lstStyle/>
                    <a:p>
                      <a:pPr marL="0" marR="0" algn="l">
                        <a:buNone/>
                      </a:pPr>
                      <a:r>
                        <a:rPr lang="en-GB" sz="1800" dirty="0">
                          <a:effectLst/>
                          <a:latin typeface="+mn-lt"/>
                          <a:ea typeface="PMingLiU" panose="02020500000000000000" pitchFamily="18" charset="-120"/>
                        </a:rPr>
                        <a:t>Core decay heat as a function of time (MW)</a:t>
                      </a:r>
                      <a:endParaRPr lang="en-US" sz="1800" dirty="0">
                        <a:effectLst/>
                        <a:latin typeface="+mn-lt"/>
                        <a:ea typeface="PMingLiU" panose="02020500000000000000" pitchFamily="18" charset="-120"/>
                      </a:endParaRPr>
                    </a:p>
                  </a:txBody>
                  <a:tcPr marL="68580" marR="68580" marT="0" marB="0"/>
                </a:tc>
                <a:tc>
                  <a:txBody>
                    <a:bodyPr/>
                    <a:lstStyle/>
                    <a:p>
                      <a:pPr marL="0" marR="0" algn="l">
                        <a:buNone/>
                      </a:pPr>
                      <a:r>
                        <a:rPr lang="en-GB" sz="1800">
                          <a:effectLst/>
                          <a:latin typeface="+mn-lt"/>
                          <a:ea typeface="PMingLiU" panose="02020500000000000000" pitchFamily="18" charset="-120"/>
                        </a:rPr>
                        <a:t>Truncated Normal</a:t>
                      </a:r>
                      <a:endParaRPr lang="en-US" sz="1800">
                        <a:effectLst/>
                        <a:latin typeface="+mn-lt"/>
                        <a:ea typeface="PMingLiU" panose="02020500000000000000" pitchFamily="18" charset="-120"/>
                      </a:endParaRPr>
                    </a:p>
                  </a:txBody>
                  <a:tcPr marL="68580" marR="68580" marT="0" marB="0"/>
                </a:tc>
                <a:tc>
                  <a:txBody>
                    <a:bodyPr/>
                    <a:lstStyle/>
                    <a:p>
                      <a:pPr marL="0" marR="0" algn="l" defTabSz="914400" rtl="0" eaLnBrk="1" latinLnBrk="0" hangingPunct="1">
                        <a:spcBef>
                          <a:spcPts val="0"/>
                        </a:spcBef>
                        <a:spcAft>
                          <a:spcPts val="0"/>
                        </a:spcAft>
                        <a:buNone/>
                      </a:pPr>
                      <a:r>
                        <a:rPr lang="en-US" sz="1800" kern="1200" dirty="0">
                          <a:solidFill>
                            <a:schemeClr val="dk1"/>
                          </a:solidFill>
                          <a:effectLst/>
                          <a:latin typeface="+mn-lt"/>
                          <a:ea typeface="Times New Roman" panose="02020603050405020304" pitchFamily="18" charset="0"/>
                          <a:cs typeface="Times New Roman" panose="02020603050405020304" pitchFamily="18" charset="0"/>
                        </a:rPr>
                        <a:t>Min: 1660 MW, Mean: 1850 MW</a:t>
                      </a:r>
                    </a:p>
                    <a:p>
                      <a:pPr marL="0" marR="0" algn="l" defTabSz="914400" rtl="0" eaLnBrk="1" latinLnBrk="0" hangingPunct="1">
                        <a:spcBef>
                          <a:spcPts val="0"/>
                        </a:spcBef>
                        <a:spcAft>
                          <a:spcPts val="0"/>
                        </a:spcAft>
                        <a:buNone/>
                      </a:pPr>
                      <a:r>
                        <a:rPr lang="en-GB" sz="1800" kern="1200" dirty="0">
                          <a:solidFill>
                            <a:schemeClr val="dk1"/>
                          </a:solidFill>
                          <a:effectLst/>
                          <a:latin typeface="+mn-lt"/>
                          <a:ea typeface="PMingLiU" panose="02020500000000000000" pitchFamily="18" charset="-120"/>
                          <a:cs typeface="Times New Roman" panose="02020603050405020304" pitchFamily="18" charset="0"/>
                        </a:rPr>
                        <a:t>Max: 2040 MW , </a:t>
                      </a:r>
                      <a:r>
                        <a:rPr lang="en-GB" sz="1800" kern="1200" dirty="0">
                          <a:solidFill>
                            <a:schemeClr val="dk1"/>
                          </a:solidFill>
                          <a:effectLst/>
                          <a:latin typeface="Symbol" panose="05050102010706020507" pitchFamily="18" charset="2"/>
                          <a:ea typeface="PMingLiU" panose="02020500000000000000" pitchFamily="18" charset="-120"/>
                          <a:cs typeface="Times New Roman" panose="02020603050405020304" pitchFamily="18" charset="0"/>
                        </a:rPr>
                        <a:t>s</a:t>
                      </a:r>
                      <a:r>
                        <a:rPr lang="en-GB" sz="1800" kern="1200" dirty="0">
                          <a:solidFill>
                            <a:schemeClr val="dk1"/>
                          </a:solidFill>
                          <a:effectLst/>
                          <a:latin typeface="+mn-lt"/>
                          <a:ea typeface="PMingLiU" panose="02020500000000000000" pitchFamily="18" charset="-120"/>
                          <a:cs typeface="Times New Roman" panose="02020603050405020304" pitchFamily="18" charset="0"/>
                        </a:rPr>
                        <a:t> = 63.5 MW</a:t>
                      </a:r>
                      <a:endParaRPr lang="en-US" sz="1800" kern="1200" dirty="0">
                        <a:solidFill>
                          <a:schemeClr val="dk1"/>
                        </a:solidFill>
                        <a:effectLst/>
                        <a:latin typeface="+mn-lt"/>
                        <a:ea typeface="PMingLiU" panose="02020500000000000000" pitchFamily="18" charset="-120"/>
                        <a:cs typeface="Times New Roman" panose="02020603050405020304" pitchFamily="18" charset="0"/>
                      </a:endParaRPr>
                    </a:p>
                  </a:txBody>
                  <a:tcPr marL="68580" marR="68580" marT="0" marB="0"/>
                </a:tc>
                <a:tc>
                  <a:txBody>
                    <a:bodyPr/>
                    <a:lstStyle/>
                    <a:p>
                      <a:r>
                        <a:rPr lang="en-US" dirty="0"/>
                        <a:t>QCR0</a:t>
                      </a:r>
                    </a:p>
                  </a:txBody>
                  <a:tcPr/>
                </a:tc>
                <a:extLst>
                  <a:ext uri="{0D108BD9-81ED-4DB2-BD59-A6C34878D82A}">
                    <a16:rowId xmlns:a16="http://schemas.microsoft.com/office/drawing/2014/main" val="3650768013"/>
                  </a:ext>
                </a:extLst>
              </a:tr>
            </a:tbl>
          </a:graphicData>
        </a:graphic>
      </p:graphicFrame>
    </p:spTree>
    <p:extLst>
      <p:ext uri="{BB962C8B-B14F-4D97-AF65-F5344CB8AC3E}">
        <p14:creationId xmlns:p14="http://schemas.microsoft.com/office/powerpoint/2010/main" val="5226323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0DB91B-EC67-282E-F520-16F5960EEC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C16F06-876F-031D-0620-7DCDEBADF6A7}"/>
              </a:ext>
            </a:extLst>
          </p:cNvPr>
          <p:cNvSpPr>
            <a:spLocks noGrp="1"/>
          </p:cNvSpPr>
          <p:nvPr>
            <p:ph type="title"/>
          </p:nvPr>
        </p:nvSpPr>
        <p:spPr/>
        <p:txBody>
          <a:bodyPr/>
          <a:lstStyle/>
          <a:p>
            <a:r>
              <a:rPr lang="en-US" dirty="0"/>
              <a:t>Response Surface Development</a:t>
            </a:r>
          </a:p>
        </p:txBody>
      </p:sp>
      <p:sp>
        <p:nvSpPr>
          <p:cNvPr id="3" name="Content Placeholder 2">
            <a:extLst>
              <a:ext uri="{FF2B5EF4-FFF2-40B4-BE49-F238E27FC236}">
                <a16:creationId xmlns:a16="http://schemas.microsoft.com/office/drawing/2014/main" id="{5297089D-9FBD-028D-70DF-AE88B2E23215}"/>
              </a:ext>
            </a:extLst>
          </p:cNvPr>
          <p:cNvSpPr>
            <a:spLocks noGrp="1"/>
          </p:cNvSpPr>
          <p:nvPr>
            <p:ph idx="1"/>
          </p:nvPr>
        </p:nvSpPr>
        <p:spPr>
          <a:xfrm>
            <a:off x="365760" y="1005839"/>
            <a:ext cx="11430000" cy="5669597"/>
          </a:xfrm>
        </p:spPr>
        <p:txBody>
          <a:bodyPr>
            <a:normAutofit fontScale="92500" lnSpcReduction="10000"/>
          </a:bodyPr>
          <a:lstStyle/>
          <a:p>
            <a:r>
              <a:rPr lang="en-US" dirty="0"/>
              <a:t>A limited number of best-estimate code runs are used to develop “truth data”</a:t>
            </a:r>
          </a:p>
          <a:p>
            <a:r>
              <a:rPr lang="en-US" dirty="0"/>
              <a:t>The response surface is built to represent the truth data</a:t>
            </a:r>
          </a:p>
          <a:p>
            <a:r>
              <a:rPr lang="en-US" dirty="0"/>
              <a:t>The response surface exercised to determined the PSS reliability</a:t>
            </a:r>
          </a:p>
          <a:p>
            <a:r>
              <a:rPr lang="en-US" dirty="0"/>
              <a:t>MAAP 5.06 calculations were used to develop the set of truth data to build a </a:t>
            </a:r>
            <a:r>
              <a:rPr lang="en-US" i="1" dirty="0">
                <a:solidFill>
                  <a:schemeClr val="accent4"/>
                </a:solidFill>
              </a:rPr>
              <a:t>3</a:t>
            </a:r>
            <a:r>
              <a:rPr lang="en-US" i="1" baseline="30000" dirty="0">
                <a:solidFill>
                  <a:schemeClr val="accent4"/>
                </a:solidFill>
              </a:rPr>
              <a:t>rd</a:t>
            </a:r>
            <a:r>
              <a:rPr lang="en-US" i="1" dirty="0">
                <a:solidFill>
                  <a:schemeClr val="accent4"/>
                </a:solidFill>
              </a:rPr>
              <a:t> order polynomial response surface</a:t>
            </a:r>
            <a:r>
              <a:rPr lang="en-US" dirty="0"/>
              <a:t> and a </a:t>
            </a:r>
            <a:r>
              <a:rPr lang="en-US" i="1" dirty="0">
                <a:solidFill>
                  <a:schemeClr val="accent4"/>
                </a:solidFill>
              </a:rPr>
              <a:t>cubic spline response surface</a:t>
            </a:r>
            <a:r>
              <a:rPr lang="en-US" dirty="0"/>
              <a:t> based on 6 critical parameters</a:t>
            </a:r>
          </a:p>
          <a:p>
            <a:pPr lvl="1"/>
            <a:r>
              <a:rPr lang="en-US" dirty="0"/>
              <a:t>The 3</a:t>
            </a:r>
            <a:r>
              <a:rPr lang="en-US" baseline="30000" dirty="0"/>
              <a:t>rd</a:t>
            </a:r>
            <a:r>
              <a:rPr lang="en-US" dirty="0"/>
              <a:t> order multivariate regression was performed in Mathcad ® using the </a:t>
            </a:r>
            <a:r>
              <a:rPr lang="en-US" i="1" dirty="0" err="1">
                <a:solidFill>
                  <a:schemeClr val="accent4"/>
                </a:solidFill>
              </a:rPr>
              <a:t>polyfitc</a:t>
            </a:r>
            <a:r>
              <a:rPr lang="en-US" dirty="0"/>
              <a:t> and </a:t>
            </a:r>
            <a:r>
              <a:rPr lang="en-US" i="1" dirty="0">
                <a:solidFill>
                  <a:schemeClr val="accent4"/>
                </a:solidFill>
              </a:rPr>
              <a:t>regress</a:t>
            </a:r>
            <a:r>
              <a:rPr lang="en-US" dirty="0"/>
              <a:t> functions and the response surface was exercised using the </a:t>
            </a:r>
            <a:r>
              <a:rPr lang="en-US" i="1" dirty="0" err="1">
                <a:solidFill>
                  <a:schemeClr val="accent4"/>
                </a:solidFill>
              </a:rPr>
              <a:t>interp</a:t>
            </a:r>
            <a:r>
              <a:rPr lang="en-US" dirty="0"/>
              <a:t> function</a:t>
            </a:r>
          </a:p>
          <a:p>
            <a:pPr lvl="1"/>
            <a:r>
              <a:rPr lang="en-US" dirty="0"/>
              <a:t>DAKOTA (Design Analysis Kit for Optimization and </a:t>
            </a:r>
            <a:r>
              <a:rPr lang="en-US" dirty="0" err="1"/>
              <a:t>Terascale</a:t>
            </a:r>
            <a:r>
              <a:rPr lang="en-US" dirty="0"/>
              <a:t> Applications) software from Sandia National Lab was used with its multivariate adaptive regression splines (MARS) options to develop an alternate response surface</a:t>
            </a:r>
          </a:p>
        </p:txBody>
      </p:sp>
    </p:spTree>
    <p:extLst>
      <p:ext uri="{BB962C8B-B14F-4D97-AF65-F5344CB8AC3E}">
        <p14:creationId xmlns:p14="http://schemas.microsoft.com/office/powerpoint/2010/main" val="31565827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166F56-2DE2-BBD3-6CBC-733680986B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4EF96C-B098-D5D8-8108-F046DEAE7E71}"/>
              </a:ext>
            </a:extLst>
          </p:cNvPr>
          <p:cNvSpPr>
            <a:spLocks noGrp="1"/>
          </p:cNvSpPr>
          <p:nvPr>
            <p:ph type="title"/>
          </p:nvPr>
        </p:nvSpPr>
        <p:spPr/>
        <p:txBody>
          <a:bodyPr/>
          <a:lstStyle/>
          <a:p>
            <a:r>
              <a:rPr lang="en-US" dirty="0"/>
              <a:t>Response Surface Model Selection</a:t>
            </a:r>
          </a:p>
        </p:txBody>
      </p:sp>
      <p:sp>
        <p:nvSpPr>
          <p:cNvPr id="3" name="Content Placeholder 2">
            <a:extLst>
              <a:ext uri="{FF2B5EF4-FFF2-40B4-BE49-F238E27FC236}">
                <a16:creationId xmlns:a16="http://schemas.microsoft.com/office/drawing/2014/main" id="{9FB6B028-EE05-D8D4-2506-BFEE43ED8B98}"/>
              </a:ext>
            </a:extLst>
          </p:cNvPr>
          <p:cNvSpPr>
            <a:spLocks noGrp="1"/>
          </p:cNvSpPr>
          <p:nvPr>
            <p:ph idx="1"/>
          </p:nvPr>
        </p:nvSpPr>
        <p:spPr>
          <a:xfrm>
            <a:off x="4859964" y="917472"/>
            <a:ext cx="6935796" cy="5162945"/>
          </a:xfrm>
        </p:spPr>
        <p:txBody>
          <a:bodyPr>
            <a:normAutofit/>
          </a:bodyPr>
          <a:lstStyle/>
          <a:p>
            <a:r>
              <a:rPr lang="en-US" dirty="0"/>
              <a:t>A 3</a:t>
            </a:r>
            <a:r>
              <a:rPr lang="en-US" baseline="30000" dirty="0"/>
              <a:t>rd</a:t>
            </a:r>
            <a:r>
              <a:rPr lang="en-US" dirty="0"/>
              <a:t>-order polynomial response surface was selected, but not all critical parameters were well-represented</a:t>
            </a:r>
          </a:p>
          <a:p>
            <a:pPr lvl="1"/>
            <a:r>
              <a:rPr lang="en-US" dirty="0"/>
              <a:t>Log-log transformation considered</a:t>
            </a:r>
          </a:p>
          <a:p>
            <a:pPr lvl="1"/>
            <a:r>
              <a:rPr lang="en-US" dirty="0"/>
              <a:t>Alternate response surface considered: Spline (MARS) </a:t>
            </a:r>
            <a:endParaRPr lang="en-GB" dirty="0"/>
          </a:p>
        </p:txBody>
      </p:sp>
      <p:pic>
        <p:nvPicPr>
          <p:cNvPr id="5" name="Picture 4">
            <a:extLst>
              <a:ext uri="{FF2B5EF4-FFF2-40B4-BE49-F238E27FC236}">
                <a16:creationId xmlns:a16="http://schemas.microsoft.com/office/drawing/2014/main" id="{185B4C78-0E16-AC03-8271-35AFE007BCF2}"/>
              </a:ext>
            </a:extLst>
          </p:cNvPr>
          <p:cNvPicPr>
            <a:picLocks noChangeAspect="1"/>
          </p:cNvPicPr>
          <p:nvPr/>
        </p:nvPicPr>
        <p:blipFill>
          <a:blip r:embed="rId3"/>
          <a:stretch>
            <a:fillRect/>
          </a:stretch>
        </p:blipFill>
        <p:spPr>
          <a:xfrm>
            <a:off x="7672476" y="3508886"/>
            <a:ext cx="3392123" cy="3006653"/>
          </a:xfrm>
          <a:prstGeom prst="rect">
            <a:avLst/>
          </a:prstGeom>
        </p:spPr>
      </p:pic>
      <p:pic>
        <p:nvPicPr>
          <p:cNvPr id="6" name="Picture 5">
            <a:extLst>
              <a:ext uri="{FF2B5EF4-FFF2-40B4-BE49-F238E27FC236}">
                <a16:creationId xmlns:a16="http://schemas.microsoft.com/office/drawing/2014/main" id="{DCEA6DA0-936B-6CA2-0465-C444E35479C5}"/>
              </a:ext>
            </a:extLst>
          </p:cNvPr>
          <p:cNvPicPr>
            <a:picLocks noChangeAspect="1"/>
          </p:cNvPicPr>
          <p:nvPr/>
        </p:nvPicPr>
        <p:blipFill>
          <a:blip r:embed="rId4"/>
          <a:stretch>
            <a:fillRect/>
          </a:stretch>
        </p:blipFill>
        <p:spPr>
          <a:xfrm>
            <a:off x="351390" y="3697584"/>
            <a:ext cx="4508574" cy="2713037"/>
          </a:xfrm>
          <a:prstGeom prst="rect">
            <a:avLst/>
          </a:prstGeom>
        </p:spPr>
      </p:pic>
      <p:pic>
        <p:nvPicPr>
          <p:cNvPr id="7" name="Picture 6">
            <a:extLst>
              <a:ext uri="{FF2B5EF4-FFF2-40B4-BE49-F238E27FC236}">
                <a16:creationId xmlns:a16="http://schemas.microsoft.com/office/drawing/2014/main" id="{FCBAD104-2F27-D1DA-2748-2C4C4E3A4FCC}"/>
              </a:ext>
            </a:extLst>
          </p:cNvPr>
          <p:cNvPicPr>
            <a:picLocks noChangeAspect="1"/>
          </p:cNvPicPr>
          <p:nvPr/>
        </p:nvPicPr>
        <p:blipFill>
          <a:blip r:embed="rId5"/>
          <a:stretch>
            <a:fillRect/>
          </a:stretch>
        </p:blipFill>
        <p:spPr>
          <a:xfrm>
            <a:off x="335280" y="777583"/>
            <a:ext cx="4377029" cy="2760103"/>
          </a:xfrm>
          <a:prstGeom prst="rect">
            <a:avLst/>
          </a:prstGeom>
        </p:spPr>
      </p:pic>
    </p:spTree>
    <p:extLst>
      <p:ext uri="{BB962C8B-B14F-4D97-AF65-F5344CB8AC3E}">
        <p14:creationId xmlns:p14="http://schemas.microsoft.com/office/powerpoint/2010/main" val="14007388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AB65E6-B5AB-79FA-94DE-983808FF32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4C6996-136D-2DE7-6C4C-3AFDDB554C70}"/>
              </a:ext>
            </a:extLst>
          </p:cNvPr>
          <p:cNvSpPr>
            <a:spLocks noGrp="1"/>
          </p:cNvSpPr>
          <p:nvPr>
            <p:ph type="title"/>
          </p:nvPr>
        </p:nvSpPr>
        <p:spPr/>
        <p:txBody>
          <a:bodyPr/>
          <a:lstStyle/>
          <a:p>
            <a:r>
              <a:rPr lang="en-US" dirty="0"/>
              <a:t>General Form of a Polynomial Model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F36B2A5-A71A-BBEC-105D-14B3184B7108}"/>
                  </a:ext>
                </a:extLst>
              </p:cNvPr>
              <p:cNvSpPr>
                <a:spLocks noGrp="1"/>
              </p:cNvSpPr>
              <p:nvPr>
                <p:ph idx="1"/>
              </p:nvPr>
            </p:nvSpPr>
            <p:spPr>
              <a:xfrm>
                <a:off x="365760" y="1005839"/>
                <a:ext cx="11430000" cy="5669597"/>
              </a:xfrm>
            </p:spPr>
            <p:txBody>
              <a:bodyPr>
                <a:normAutofit/>
              </a:bodyPr>
              <a:lstStyle/>
              <a:p>
                <a:r>
                  <a:rPr lang="en-US" dirty="0"/>
                  <a:t>A polynomial response surface applies multivariate regression techniques to correlate a dependent variable, Y, to a set of independent critical parameters, z</a:t>
                </a:r>
                <a:r>
                  <a:rPr lang="en-US" baseline="-25000" dirty="0"/>
                  <a:t>i</a:t>
                </a:r>
                <a:endParaRPr lang="en-US" dirty="0"/>
              </a:p>
              <a:p>
                <a:r>
                  <a:rPr lang="en-US" dirty="0"/>
                  <a:t>As an example, a second order polynomial with 2 critical parameters, would have the form:</a:t>
                </a:r>
              </a:p>
              <a:p>
                <a:pPr marL="0" indent="0">
                  <a:buNone/>
                </a:pPr>
                <a14:m>
                  <m:oMathPara xmlns:m="http://schemas.openxmlformats.org/officeDocument/2006/math">
                    <m:oMathParaPr>
                      <m:jc m:val="centerGroup"/>
                    </m:oMathParaPr>
                    <m:oMath xmlns:m="http://schemas.openxmlformats.org/officeDocument/2006/math">
                      <m:r>
                        <a:rPr lang="en-US" b="1" i="1">
                          <a:latin typeface="Cambria Math" panose="02040503050406030204" pitchFamily="18" charset="0"/>
                        </a:rPr>
                        <m:t>𝒀</m:t>
                      </m:r>
                      <m:r>
                        <a:rPr lang="en-US" b="1" i="1">
                          <a:latin typeface="Cambria Math" panose="02040503050406030204" pitchFamily="18" charset="0"/>
                        </a:rPr>
                        <m:t>=</m:t>
                      </m:r>
                      <m:sSub>
                        <m:sSubPr>
                          <m:ctrlPr>
                            <a:rPr lang="en-US" i="1">
                              <a:latin typeface="Cambria Math" panose="02040503050406030204" pitchFamily="18" charset="0"/>
                            </a:rPr>
                          </m:ctrlPr>
                        </m:sSubPr>
                        <m:e>
                          <m:r>
                            <a:rPr lang="en-US" b="1" i="1">
                              <a:latin typeface="Cambria Math" panose="02040503050406030204" pitchFamily="18" charset="0"/>
                            </a:rPr>
                            <m:t>𝜷</m:t>
                          </m:r>
                        </m:e>
                        <m:sub>
                          <m:r>
                            <a:rPr lang="en-US" b="1" i="1">
                              <a:latin typeface="Cambria Math" panose="02040503050406030204" pitchFamily="18" charset="0"/>
                            </a:rPr>
                            <m:t>𝟎</m:t>
                          </m:r>
                        </m:sub>
                      </m:sSub>
                      <m:r>
                        <a:rPr lang="en-US" b="1" i="1">
                          <a:latin typeface="Cambria Math" panose="02040503050406030204" pitchFamily="18" charset="0"/>
                        </a:rPr>
                        <m:t>+</m:t>
                      </m:r>
                      <m:sSub>
                        <m:sSubPr>
                          <m:ctrlPr>
                            <a:rPr lang="en-US" i="1">
                              <a:latin typeface="Cambria Math" panose="02040503050406030204" pitchFamily="18" charset="0"/>
                            </a:rPr>
                          </m:ctrlPr>
                        </m:sSubPr>
                        <m:e>
                          <m:r>
                            <a:rPr lang="en-US" b="1" i="1">
                              <a:latin typeface="Cambria Math" panose="02040503050406030204" pitchFamily="18" charset="0"/>
                            </a:rPr>
                            <m:t>𝜷</m:t>
                          </m:r>
                        </m:e>
                        <m:sub>
                          <m:r>
                            <a:rPr lang="en-US" b="1" i="1">
                              <a:latin typeface="Cambria Math" panose="02040503050406030204" pitchFamily="18" charset="0"/>
                            </a:rPr>
                            <m:t>𝟏</m:t>
                          </m:r>
                        </m:sub>
                      </m:sSub>
                      <m:sSub>
                        <m:sSubPr>
                          <m:ctrlPr>
                            <a:rPr lang="en-US" i="1">
                              <a:latin typeface="Cambria Math" panose="02040503050406030204" pitchFamily="18" charset="0"/>
                            </a:rPr>
                          </m:ctrlPr>
                        </m:sSubPr>
                        <m:e>
                          <m:r>
                            <a:rPr lang="en-US" b="1" i="1">
                              <a:latin typeface="Cambria Math" panose="02040503050406030204" pitchFamily="18" charset="0"/>
                            </a:rPr>
                            <m:t>𝒛</m:t>
                          </m:r>
                        </m:e>
                        <m:sub>
                          <m:r>
                            <a:rPr lang="en-US" b="1" i="1">
                              <a:latin typeface="Cambria Math" panose="02040503050406030204" pitchFamily="18" charset="0"/>
                            </a:rPr>
                            <m:t>𝟏</m:t>
                          </m:r>
                        </m:sub>
                      </m:sSub>
                      <m:r>
                        <a:rPr lang="en-US" b="1" i="1">
                          <a:latin typeface="Cambria Math" panose="02040503050406030204" pitchFamily="18" charset="0"/>
                        </a:rPr>
                        <m:t>+</m:t>
                      </m:r>
                      <m:sSub>
                        <m:sSubPr>
                          <m:ctrlPr>
                            <a:rPr lang="en-US" i="1">
                              <a:latin typeface="Cambria Math" panose="02040503050406030204" pitchFamily="18" charset="0"/>
                            </a:rPr>
                          </m:ctrlPr>
                        </m:sSubPr>
                        <m:e>
                          <m:r>
                            <a:rPr lang="en-US" b="1" i="1">
                              <a:latin typeface="Cambria Math" panose="02040503050406030204" pitchFamily="18" charset="0"/>
                            </a:rPr>
                            <m:t>𝜷</m:t>
                          </m:r>
                        </m:e>
                        <m:sub>
                          <m:r>
                            <a:rPr lang="en-US" b="1" i="1">
                              <a:latin typeface="Cambria Math" panose="02040503050406030204" pitchFamily="18" charset="0"/>
                            </a:rPr>
                            <m:t>𝟐</m:t>
                          </m:r>
                        </m:sub>
                      </m:sSub>
                      <m:sSub>
                        <m:sSubPr>
                          <m:ctrlPr>
                            <a:rPr lang="en-US" i="1">
                              <a:latin typeface="Cambria Math" panose="02040503050406030204" pitchFamily="18" charset="0"/>
                            </a:rPr>
                          </m:ctrlPr>
                        </m:sSubPr>
                        <m:e>
                          <m:r>
                            <a:rPr lang="en-US" b="1" i="1">
                              <a:latin typeface="Cambria Math" panose="02040503050406030204" pitchFamily="18" charset="0"/>
                            </a:rPr>
                            <m:t>𝒛</m:t>
                          </m:r>
                        </m:e>
                        <m:sub>
                          <m:r>
                            <a:rPr lang="en-US" b="1" i="1">
                              <a:latin typeface="Cambria Math" panose="02040503050406030204" pitchFamily="18" charset="0"/>
                            </a:rPr>
                            <m:t>𝟐</m:t>
                          </m:r>
                        </m:sub>
                      </m:sSub>
                      <m:r>
                        <a:rPr lang="en-US" b="1" i="1">
                          <a:latin typeface="Cambria Math" panose="02040503050406030204" pitchFamily="18" charset="0"/>
                        </a:rPr>
                        <m:t>+</m:t>
                      </m:r>
                      <m:sSub>
                        <m:sSubPr>
                          <m:ctrlPr>
                            <a:rPr lang="en-US" i="1">
                              <a:latin typeface="Cambria Math" panose="02040503050406030204" pitchFamily="18" charset="0"/>
                            </a:rPr>
                          </m:ctrlPr>
                        </m:sSubPr>
                        <m:e>
                          <m:r>
                            <a:rPr lang="en-US" b="1" i="1">
                              <a:latin typeface="Cambria Math" panose="02040503050406030204" pitchFamily="18" charset="0"/>
                            </a:rPr>
                            <m:t>𝜷</m:t>
                          </m:r>
                        </m:e>
                        <m:sub>
                          <m:r>
                            <a:rPr lang="en-US" b="1" i="1">
                              <a:latin typeface="Cambria Math" panose="02040503050406030204" pitchFamily="18" charset="0"/>
                            </a:rPr>
                            <m:t>𝟑</m:t>
                          </m:r>
                        </m:sub>
                      </m:sSub>
                      <m:sSup>
                        <m:sSupPr>
                          <m:ctrlPr>
                            <a:rPr lang="en-US" i="1">
                              <a:latin typeface="Cambria Math" panose="02040503050406030204" pitchFamily="18" charset="0"/>
                            </a:rPr>
                          </m:ctrlPr>
                        </m:sSupPr>
                        <m:e>
                          <m:sSub>
                            <m:sSubPr>
                              <m:ctrlPr>
                                <a:rPr lang="en-US" i="1">
                                  <a:latin typeface="Cambria Math" panose="02040503050406030204" pitchFamily="18" charset="0"/>
                                </a:rPr>
                              </m:ctrlPr>
                            </m:sSubPr>
                            <m:e>
                              <m:r>
                                <a:rPr lang="en-US" b="1" i="1">
                                  <a:latin typeface="Cambria Math" panose="02040503050406030204" pitchFamily="18" charset="0"/>
                                </a:rPr>
                                <m:t>𝒛</m:t>
                              </m:r>
                            </m:e>
                            <m:sub>
                              <m:r>
                                <a:rPr lang="en-US" b="1" i="1">
                                  <a:latin typeface="Cambria Math" panose="02040503050406030204" pitchFamily="18" charset="0"/>
                                </a:rPr>
                                <m:t>𝟏</m:t>
                              </m:r>
                            </m:sub>
                          </m:sSub>
                        </m:e>
                        <m:sup>
                          <m:r>
                            <a:rPr lang="en-US" b="1" i="1">
                              <a:latin typeface="Cambria Math" panose="02040503050406030204" pitchFamily="18" charset="0"/>
                            </a:rPr>
                            <m:t>𝟐</m:t>
                          </m:r>
                        </m:sup>
                      </m:sSup>
                      <m:r>
                        <a:rPr lang="en-US" b="1" i="1">
                          <a:latin typeface="Cambria Math" panose="02040503050406030204" pitchFamily="18" charset="0"/>
                        </a:rPr>
                        <m:t>+ </m:t>
                      </m:r>
                      <m:sSub>
                        <m:sSubPr>
                          <m:ctrlPr>
                            <a:rPr lang="en-US" i="1">
                              <a:latin typeface="Cambria Math" panose="02040503050406030204" pitchFamily="18" charset="0"/>
                            </a:rPr>
                          </m:ctrlPr>
                        </m:sSubPr>
                        <m:e>
                          <m:r>
                            <a:rPr lang="en-US" b="1" i="1">
                              <a:latin typeface="Cambria Math" panose="02040503050406030204" pitchFamily="18" charset="0"/>
                            </a:rPr>
                            <m:t>𝜷</m:t>
                          </m:r>
                        </m:e>
                        <m:sub>
                          <m:r>
                            <a:rPr lang="en-US" b="1" i="1">
                              <a:latin typeface="Cambria Math" panose="02040503050406030204" pitchFamily="18" charset="0"/>
                            </a:rPr>
                            <m:t>𝟒</m:t>
                          </m:r>
                        </m:sub>
                      </m:sSub>
                      <m:sSup>
                        <m:sSupPr>
                          <m:ctrlPr>
                            <a:rPr lang="en-US" i="1">
                              <a:latin typeface="Cambria Math" panose="02040503050406030204" pitchFamily="18" charset="0"/>
                            </a:rPr>
                          </m:ctrlPr>
                        </m:sSupPr>
                        <m:e>
                          <m:sSub>
                            <m:sSubPr>
                              <m:ctrlPr>
                                <a:rPr lang="en-US" i="1">
                                  <a:latin typeface="Cambria Math" panose="02040503050406030204" pitchFamily="18" charset="0"/>
                                </a:rPr>
                              </m:ctrlPr>
                            </m:sSubPr>
                            <m:e>
                              <m:r>
                                <a:rPr lang="en-US" b="1" i="1">
                                  <a:latin typeface="Cambria Math" panose="02040503050406030204" pitchFamily="18" charset="0"/>
                                </a:rPr>
                                <m:t>𝒛</m:t>
                              </m:r>
                            </m:e>
                            <m:sub>
                              <m:r>
                                <a:rPr lang="en-US" b="1" i="1">
                                  <a:latin typeface="Cambria Math" panose="02040503050406030204" pitchFamily="18" charset="0"/>
                                </a:rPr>
                                <m:t>𝟐</m:t>
                              </m:r>
                            </m:sub>
                          </m:sSub>
                        </m:e>
                        <m:sup>
                          <m:r>
                            <a:rPr lang="en-US" b="1" i="1">
                              <a:latin typeface="Cambria Math" panose="02040503050406030204" pitchFamily="18" charset="0"/>
                            </a:rPr>
                            <m:t>𝟐</m:t>
                          </m:r>
                        </m:sup>
                      </m:sSup>
                      <m:r>
                        <a:rPr lang="en-US" b="1" i="1">
                          <a:latin typeface="Cambria Math" panose="02040503050406030204" pitchFamily="18" charset="0"/>
                        </a:rPr>
                        <m:t>+ </m:t>
                      </m:r>
                      <m:sSub>
                        <m:sSubPr>
                          <m:ctrlPr>
                            <a:rPr lang="en-US" i="1">
                              <a:latin typeface="Cambria Math" panose="02040503050406030204" pitchFamily="18" charset="0"/>
                            </a:rPr>
                          </m:ctrlPr>
                        </m:sSubPr>
                        <m:e>
                          <m:r>
                            <a:rPr lang="en-US" b="1" i="1">
                              <a:latin typeface="Cambria Math" panose="02040503050406030204" pitchFamily="18" charset="0"/>
                            </a:rPr>
                            <m:t>𝜷</m:t>
                          </m:r>
                        </m:e>
                        <m:sub>
                          <m:r>
                            <a:rPr lang="en-US" b="1" i="1">
                              <a:latin typeface="Cambria Math" panose="02040503050406030204" pitchFamily="18" charset="0"/>
                            </a:rPr>
                            <m:t>𝟓</m:t>
                          </m:r>
                        </m:sub>
                      </m:sSub>
                      <m:sSub>
                        <m:sSubPr>
                          <m:ctrlPr>
                            <a:rPr lang="en-US" i="1">
                              <a:latin typeface="Cambria Math" panose="02040503050406030204" pitchFamily="18" charset="0"/>
                            </a:rPr>
                          </m:ctrlPr>
                        </m:sSubPr>
                        <m:e>
                          <m:r>
                            <a:rPr lang="en-US" b="1" i="1">
                              <a:latin typeface="Cambria Math" panose="02040503050406030204" pitchFamily="18" charset="0"/>
                            </a:rPr>
                            <m:t>𝒛</m:t>
                          </m:r>
                        </m:e>
                        <m:sub>
                          <m:r>
                            <a:rPr lang="en-US" b="1" i="1">
                              <a:latin typeface="Cambria Math" panose="02040503050406030204" pitchFamily="18" charset="0"/>
                            </a:rPr>
                            <m:t>𝟏</m:t>
                          </m:r>
                        </m:sub>
                      </m:sSub>
                      <m:sSub>
                        <m:sSubPr>
                          <m:ctrlPr>
                            <a:rPr lang="en-US" i="1">
                              <a:latin typeface="Cambria Math" panose="02040503050406030204" pitchFamily="18" charset="0"/>
                            </a:rPr>
                          </m:ctrlPr>
                        </m:sSubPr>
                        <m:e>
                          <m:r>
                            <a:rPr lang="en-US" b="1" i="1">
                              <a:latin typeface="Cambria Math" panose="02040503050406030204" pitchFamily="18" charset="0"/>
                            </a:rPr>
                            <m:t>𝒛</m:t>
                          </m:r>
                        </m:e>
                        <m:sub>
                          <m:r>
                            <a:rPr lang="en-US" b="1" i="1">
                              <a:latin typeface="Cambria Math" panose="02040503050406030204" pitchFamily="18" charset="0"/>
                            </a:rPr>
                            <m:t>𝟐</m:t>
                          </m:r>
                        </m:sub>
                      </m:sSub>
                      <m:r>
                        <a:rPr lang="en-US" b="1" i="1">
                          <a:latin typeface="Cambria Math" panose="02040503050406030204" pitchFamily="18" charset="0"/>
                        </a:rPr>
                        <m:t>+</m:t>
                      </m:r>
                      <m:r>
                        <a:rPr lang="en-US" b="1" i="1">
                          <a:latin typeface="Cambria Math" panose="02040503050406030204" pitchFamily="18" charset="0"/>
                        </a:rPr>
                        <m:t>𝝐</m:t>
                      </m:r>
                    </m:oMath>
                  </m:oMathPara>
                </a14:m>
                <a:endParaRPr lang="en-US" dirty="0"/>
              </a:p>
              <a:p>
                <a:r>
                  <a:rPr lang="en-US" dirty="0"/>
                  <a:t>The critical parameters can  be combined to form “predictor” variables, </a:t>
                </a:r>
                <a:r>
                  <a:rPr lang="en-GB" dirty="0"/>
                  <a:t>where the predictor variables are x</a:t>
                </a:r>
                <a:r>
                  <a:rPr lang="en-GB" baseline="-25000" dirty="0"/>
                  <a:t>1</a:t>
                </a:r>
                <a:r>
                  <a:rPr lang="en-GB" dirty="0"/>
                  <a:t> = z</a:t>
                </a:r>
                <a:r>
                  <a:rPr lang="en-GB" baseline="-25000" dirty="0"/>
                  <a:t>1</a:t>
                </a:r>
                <a:r>
                  <a:rPr lang="en-GB" dirty="0"/>
                  <a:t>, x</a:t>
                </a:r>
                <a:r>
                  <a:rPr lang="en-GB" baseline="-25000" dirty="0"/>
                  <a:t>2</a:t>
                </a:r>
                <a:r>
                  <a:rPr lang="en-GB" dirty="0"/>
                  <a:t> = z</a:t>
                </a:r>
                <a:r>
                  <a:rPr lang="en-GB" baseline="-25000" dirty="0"/>
                  <a:t>2</a:t>
                </a:r>
                <a:r>
                  <a:rPr lang="en-GB" dirty="0"/>
                  <a:t>, x</a:t>
                </a:r>
                <a:r>
                  <a:rPr lang="en-GB" baseline="-25000" dirty="0"/>
                  <a:t>3</a:t>
                </a:r>
                <a:r>
                  <a:rPr lang="en-GB" dirty="0"/>
                  <a:t> = z</a:t>
                </a:r>
                <a:r>
                  <a:rPr lang="en-GB" baseline="-25000" dirty="0"/>
                  <a:t>1</a:t>
                </a:r>
                <a:r>
                  <a:rPr lang="en-GB" baseline="30000" dirty="0"/>
                  <a:t>2</a:t>
                </a:r>
                <a:r>
                  <a:rPr lang="en-GB" dirty="0"/>
                  <a:t>, x</a:t>
                </a:r>
                <a:r>
                  <a:rPr lang="en-GB" baseline="-25000" dirty="0"/>
                  <a:t>4</a:t>
                </a:r>
                <a:r>
                  <a:rPr lang="en-GB" dirty="0"/>
                  <a:t> = z</a:t>
                </a:r>
                <a:r>
                  <a:rPr lang="en-GB" baseline="-25000" dirty="0"/>
                  <a:t>2</a:t>
                </a:r>
                <a:r>
                  <a:rPr lang="en-GB" baseline="30000" dirty="0"/>
                  <a:t>2</a:t>
                </a:r>
                <a:r>
                  <a:rPr lang="en-GB" dirty="0"/>
                  <a:t>, and x</a:t>
                </a:r>
                <a:r>
                  <a:rPr lang="en-GB" baseline="-25000" dirty="0"/>
                  <a:t>5</a:t>
                </a:r>
                <a:r>
                  <a:rPr lang="en-GB" dirty="0"/>
                  <a:t> = z</a:t>
                </a:r>
                <a:r>
                  <a:rPr lang="en-GB" baseline="-25000" dirty="0"/>
                  <a:t>1</a:t>
                </a:r>
                <a:r>
                  <a:rPr lang="en-GB" dirty="0"/>
                  <a:t>z</a:t>
                </a:r>
                <a:r>
                  <a:rPr lang="en-GB" baseline="-25000" dirty="0"/>
                  <a:t>2</a:t>
                </a:r>
                <a:r>
                  <a:rPr lang="en-GB" dirty="0"/>
                  <a:t>:</a:t>
                </a:r>
              </a:p>
              <a:p>
                <a:pPr marL="0" indent="0">
                  <a:buNone/>
                </a:pPr>
                <a14:m>
                  <m:oMathPara xmlns:m="http://schemas.openxmlformats.org/officeDocument/2006/math">
                    <m:oMathParaPr>
                      <m:jc m:val="centerGroup"/>
                    </m:oMathParaPr>
                    <m:oMath xmlns:m="http://schemas.openxmlformats.org/officeDocument/2006/math">
                      <m:r>
                        <a:rPr lang="en-US" b="1" i="1">
                          <a:latin typeface="Cambria Math" panose="02040503050406030204" pitchFamily="18" charset="0"/>
                        </a:rPr>
                        <m:t>𝒀</m:t>
                      </m:r>
                      <m:r>
                        <a:rPr lang="en-US" b="1" i="1">
                          <a:latin typeface="Cambria Math" panose="02040503050406030204" pitchFamily="18" charset="0"/>
                        </a:rPr>
                        <m:t>=</m:t>
                      </m:r>
                      <m:sSub>
                        <m:sSubPr>
                          <m:ctrlPr>
                            <a:rPr lang="en-US" i="1">
                              <a:latin typeface="Cambria Math" panose="02040503050406030204" pitchFamily="18" charset="0"/>
                            </a:rPr>
                          </m:ctrlPr>
                        </m:sSubPr>
                        <m:e>
                          <m:r>
                            <a:rPr lang="en-US" b="1" i="1">
                              <a:latin typeface="Cambria Math" panose="02040503050406030204" pitchFamily="18" charset="0"/>
                            </a:rPr>
                            <m:t>𝜷</m:t>
                          </m:r>
                        </m:e>
                        <m:sub>
                          <m:r>
                            <a:rPr lang="en-US" b="1" i="1">
                              <a:latin typeface="Cambria Math" panose="02040503050406030204" pitchFamily="18" charset="0"/>
                            </a:rPr>
                            <m:t>𝟎</m:t>
                          </m:r>
                        </m:sub>
                      </m:sSub>
                      <m:r>
                        <a:rPr lang="en-US" b="1" i="1">
                          <a:latin typeface="Cambria Math" panose="02040503050406030204" pitchFamily="18" charset="0"/>
                        </a:rPr>
                        <m:t>+</m:t>
                      </m:r>
                      <m:sSub>
                        <m:sSubPr>
                          <m:ctrlPr>
                            <a:rPr lang="en-US" i="1">
                              <a:latin typeface="Cambria Math" panose="02040503050406030204" pitchFamily="18" charset="0"/>
                            </a:rPr>
                          </m:ctrlPr>
                        </m:sSubPr>
                        <m:e>
                          <m:r>
                            <a:rPr lang="en-US" b="1" i="1">
                              <a:latin typeface="Cambria Math" panose="02040503050406030204" pitchFamily="18" charset="0"/>
                            </a:rPr>
                            <m:t>𝜷</m:t>
                          </m:r>
                        </m:e>
                        <m:sub>
                          <m:r>
                            <a:rPr lang="en-US" b="1" i="1">
                              <a:latin typeface="Cambria Math" panose="02040503050406030204" pitchFamily="18" charset="0"/>
                            </a:rPr>
                            <m:t>𝟏</m:t>
                          </m:r>
                        </m:sub>
                      </m:sSub>
                      <m:sSub>
                        <m:sSubPr>
                          <m:ctrlPr>
                            <a:rPr lang="en-US" i="1">
                              <a:latin typeface="Cambria Math" panose="02040503050406030204" pitchFamily="18" charset="0"/>
                            </a:rPr>
                          </m:ctrlPr>
                        </m:sSubPr>
                        <m:e>
                          <m:r>
                            <a:rPr lang="en-US" b="1" i="1">
                              <a:latin typeface="Cambria Math" panose="02040503050406030204" pitchFamily="18" charset="0"/>
                            </a:rPr>
                            <m:t>𝒙</m:t>
                          </m:r>
                        </m:e>
                        <m:sub>
                          <m:r>
                            <a:rPr lang="en-US" b="1" i="1">
                              <a:latin typeface="Cambria Math" panose="02040503050406030204" pitchFamily="18" charset="0"/>
                            </a:rPr>
                            <m:t>𝟏</m:t>
                          </m:r>
                        </m:sub>
                      </m:sSub>
                      <m:r>
                        <a:rPr lang="en-US" b="1" i="1">
                          <a:latin typeface="Cambria Math" panose="02040503050406030204" pitchFamily="18" charset="0"/>
                        </a:rPr>
                        <m:t>+</m:t>
                      </m:r>
                      <m:sSub>
                        <m:sSubPr>
                          <m:ctrlPr>
                            <a:rPr lang="en-US" i="1">
                              <a:latin typeface="Cambria Math" panose="02040503050406030204" pitchFamily="18" charset="0"/>
                            </a:rPr>
                          </m:ctrlPr>
                        </m:sSubPr>
                        <m:e>
                          <m:r>
                            <a:rPr lang="en-US" b="1" i="1">
                              <a:latin typeface="Cambria Math" panose="02040503050406030204" pitchFamily="18" charset="0"/>
                            </a:rPr>
                            <m:t>𝜷</m:t>
                          </m:r>
                        </m:e>
                        <m:sub>
                          <m:r>
                            <a:rPr lang="en-US" b="1" i="1">
                              <a:latin typeface="Cambria Math" panose="02040503050406030204" pitchFamily="18" charset="0"/>
                            </a:rPr>
                            <m:t>𝟐</m:t>
                          </m:r>
                        </m:sub>
                      </m:sSub>
                      <m:sSub>
                        <m:sSubPr>
                          <m:ctrlPr>
                            <a:rPr lang="en-US" i="1">
                              <a:latin typeface="Cambria Math" panose="02040503050406030204" pitchFamily="18" charset="0"/>
                            </a:rPr>
                          </m:ctrlPr>
                        </m:sSubPr>
                        <m:e>
                          <m:r>
                            <a:rPr lang="en-US" b="1" i="1">
                              <a:latin typeface="Cambria Math" panose="02040503050406030204" pitchFamily="18" charset="0"/>
                            </a:rPr>
                            <m:t>𝒙</m:t>
                          </m:r>
                        </m:e>
                        <m:sub>
                          <m:r>
                            <a:rPr lang="en-US" b="1" i="1">
                              <a:latin typeface="Cambria Math" panose="02040503050406030204" pitchFamily="18" charset="0"/>
                            </a:rPr>
                            <m:t>𝟐</m:t>
                          </m:r>
                        </m:sub>
                      </m:sSub>
                      <m:r>
                        <a:rPr lang="en-US" b="1" i="1">
                          <a:latin typeface="Cambria Math" panose="02040503050406030204" pitchFamily="18" charset="0"/>
                        </a:rPr>
                        <m:t>+</m:t>
                      </m:r>
                      <m:sSub>
                        <m:sSubPr>
                          <m:ctrlPr>
                            <a:rPr lang="en-US" i="1">
                              <a:latin typeface="Cambria Math" panose="02040503050406030204" pitchFamily="18" charset="0"/>
                            </a:rPr>
                          </m:ctrlPr>
                        </m:sSubPr>
                        <m:e>
                          <m:r>
                            <a:rPr lang="en-US" b="1" i="1">
                              <a:latin typeface="Cambria Math" panose="02040503050406030204" pitchFamily="18" charset="0"/>
                            </a:rPr>
                            <m:t>𝜷</m:t>
                          </m:r>
                        </m:e>
                        <m:sub>
                          <m:r>
                            <a:rPr lang="en-US" b="1" i="1">
                              <a:latin typeface="Cambria Math" panose="02040503050406030204" pitchFamily="18" charset="0"/>
                            </a:rPr>
                            <m:t>𝟑</m:t>
                          </m:r>
                        </m:sub>
                      </m:sSub>
                      <m:sSub>
                        <m:sSubPr>
                          <m:ctrlPr>
                            <a:rPr lang="en-US" i="1">
                              <a:latin typeface="Cambria Math" panose="02040503050406030204" pitchFamily="18" charset="0"/>
                            </a:rPr>
                          </m:ctrlPr>
                        </m:sSubPr>
                        <m:e>
                          <m:r>
                            <a:rPr lang="en-US" b="1" i="1">
                              <a:latin typeface="Cambria Math" panose="02040503050406030204" pitchFamily="18" charset="0"/>
                            </a:rPr>
                            <m:t>𝒙</m:t>
                          </m:r>
                        </m:e>
                        <m:sub>
                          <m:r>
                            <a:rPr lang="en-US" b="1" i="1">
                              <a:latin typeface="Cambria Math" panose="02040503050406030204" pitchFamily="18" charset="0"/>
                            </a:rPr>
                            <m:t>𝟑</m:t>
                          </m:r>
                        </m:sub>
                      </m:sSub>
                      <m:r>
                        <a:rPr lang="en-US" b="1" i="1">
                          <a:latin typeface="Cambria Math" panose="02040503050406030204" pitchFamily="18" charset="0"/>
                        </a:rPr>
                        <m:t>+ </m:t>
                      </m:r>
                      <m:sSub>
                        <m:sSubPr>
                          <m:ctrlPr>
                            <a:rPr lang="en-US" i="1">
                              <a:latin typeface="Cambria Math" panose="02040503050406030204" pitchFamily="18" charset="0"/>
                            </a:rPr>
                          </m:ctrlPr>
                        </m:sSubPr>
                        <m:e>
                          <m:r>
                            <a:rPr lang="en-US" b="1" i="1">
                              <a:latin typeface="Cambria Math" panose="02040503050406030204" pitchFamily="18" charset="0"/>
                            </a:rPr>
                            <m:t>𝜷</m:t>
                          </m:r>
                        </m:e>
                        <m:sub>
                          <m:r>
                            <a:rPr lang="en-US" b="1" i="1">
                              <a:latin typeface="Cambria Math" panose="02040503050406030204" pitchFamily="18" charset="0"/>
                            </a:rPr>
                            <m:t>𝟒</m:t>
                          </m:r>
                        </m:sub>
                      </m:sSub>
                      <m:sSub>
                        <m:sSubPr>
                          <m:ctrlPr>
                            <a:rPr lang="en-US" i="1">
                              <a:latin typeface="Cambria Math" panose="02040503050406030204" pitchFamily="18" charset="0"/>
                            </a:rPr>
                          </m:ctrlPr>
                        </m:sSubPr>
                        <m:e>
                          <m:r>
                            <a:rPr lang="en-US" b="1" i="1">
                              <a:latin typeface="Cambria Math" panose="02040503050406030204" pitchFamily="18" charset="0"/>
                            </a:rPr>
                            <m:t>𝒙</m:t>
                          </m:r>
                        </m:e>
                        <m:sub>
                          <m:r>
                            <a:rPr lang="en-US" b="1" i="1">
                              <a:latin typeface="Cambria Math" panose="02040503050406030204" pitchFamily="18" charset="0"/>
                            </a:rPr>
                            <m:t>𝟒</m:t>
                          </m:r>
                        </m:sub>
                      </m:sSub>
                      <m:r>
                        <a:rPr lang="en-US" b="1" i="1">
                          <a:latin typeface="Cambria Math" panose="02040503050406030204" pitchFamily="18" charset="0"/>
                        </a:rPr>
                        <m:t>+ </m:t>
                      </m:r>
                      <m:sSub>
                        <m:sSubPr>
                          <m:ctrlPr>
                            <a:rPr lang="en-US" i="1">
                              <a:latin typeface="Cambria Math" panose="02040503050406030204" pitchFamily="18" charset="0"/>
                            </a:rPr>
                          </m:ctrlPr>
                        </m:sSubPr>
                        <m:e>
                          <m:r>
                            <a:rPr lang="en-US" b="1" i="1">
                              <a:latin typeface="Cambria Math" panose="02040503050406030204" pitchFamily="18" charset="0"/>
                            </a:rPr>
                            <m:t>𝜷</m:t>
                          </m:r>
                        </m:e>
                        <m:sub>
                          <m:r>
                            <a:rPr lang="en-US" b="1" i="1">
                              <a:latin typeface="Cambria Math" panose="02040503050406030204" pitchFamily="18" charset="0"/>
                            </a:rPr>
                            <m:t>𝟓</m:t>
                          </m:r>
                        </m:sub>
                      </m:sSub>
                      <m:sSub>
                        <m:sSubPr>
                          <m:ctrlPr>
                            <a:rPr lang="en-US" i="1">
                              <a:latin typeface="Cambria Math" panose="02040503050406030204" pitchFamily="18" charset="0"/>
                            </a:rPr>
                          </m:ctrlPr>
                        </m:sSubPr>
                        <m:e>
                          <m:r>
                            <a:rPr lang="en-US" b="1" i="1">
                              <a:latin typeface="Cambria Math" panose="02040503050406030204" pitchFamily="18" charset="0"/>
                            </a:rPr>
                            <m:t>𝒙</m:t>
                          </m:r>
                        </m:e>
                        <m:sub>
                          <m:r>
                            <a:rPr lang="en-US" b="1" i="1">
                              <a:latin typeface="Cambria Math" panose="02040503050406030204" pitchFamily="18" charset="0"/>
                            </a:rPr>
                            <m:t>𝟓</m:t>
                          </m:r>
                        </m:sub>
                      </m:sSub>
                      <m:r>
                        <a:rPr lang="en-US" b="1" i="1">
                          <a:latin typeface="Cambria Math" panose="02040503050406030204" pitchFamily="18" charset="0"/>
                        </a:rPr>
                        <m:t>+</m:t>
                      </m:r>
                      <m:r>
                        <a:rPr lang="en-US" b="1" i="1">
                          <a:latin typeface="Cambria Math" panose="02040503050406030204" pitchFamily="18" charset="0"/>
                        </a:rPr>
                        <m:t>𝝐</m:t>
                      </m:r>
                    </m:oMath>
                  </m:oMathPara>
                </a14:m>
                <a:endParaRPr lang="en-US" dirty="0"/>
              </a:p>
            </p:txBody>
          </p:sp>
        </mc:Choice>
        <mc:Fallback xmlns="">
          <p:sp>
            <p:nvSpPr>
              <p:cNvPr id="3" name="Content Placeholder 2">
                <a:extLst>
                  <a:ext uri="{FF2B5EF4-FFF2-40B4-BE49-F238E27FC236}">
                    <a16:creationId xmlns:a16="http://schemas.microsoft.com/office/drawing/2014/main" id="{6F36B2A5-A71A-BBEC-105D-14B3184B7108}"/>
                  </a:ext>
                </a:extLst>
              </p:cNvPr>
              <p:cNvSpPr>
                <a:spLocks noGrp="1" noRot="1" noChangeAspect="1" noMove="1" noResize="1" noEditPoints="1" noAdjustHandles="1" noChangeArrowheads="1" noChangeShapeType="1" noTextEdit="1"/>
              </p:cNvSpPr>
              <p:nvPr>
                <p:ph idx="1"/>
              </p:nvPr>
            </p:nvSpPr>
            <p:spPr>
              <a:xfrm>
                <a:off x="365760" y="1005839"/>
                <a:ext cx="11430000" cy="5669597"/>
              </a:xfrm>
              <a:blipFill>
                <a:blip r:embed="rId3"/>
                <a:stretch>
                  <a:fillRect l="-800" t="-1398" r="-1173"/>
                </a:stretch>
              </a:blipFill>
            </p:spPr>
            <p:txBody>
              <a:bodyPr/>
              <a:lstStyle/>
              <a:p>
                <a:r>
                  <a:rPr lang="en-US">
                    <a:noFill/>
                  </a:rPr>
                  <a:t> </a:t>
                </a:r>
              </a:p>
            </p:txBody>
          </p:sp>
        </mc:Fallback>
      </mc:AlternateContent>
    </p:spTree>
    <p:extLst>
      <p:ext uri="{BB962C8B-B14F-4D97-AF65-F5344CB8AC3E}">
        <p14:creationId xmlns:p14="http://schemas.microsoft.com/office/powerpoint/2010/main" val="5049228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40AD40-15E7-6BDA-8D87-DB2403556F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783738-49A9-4A8B-8887-541EE04DB85D}"/>
              </a:ext>
            </a:extLst>
          </p:cNvPr>
          <p:cNvSpPr>
            <a:spLocks noGrp="1"/>
          </p:cNvSpPr>
          <p:nvPr>
            <p:ph type="title"/>
          </p:nvPr>
        </p:nvSpPr>
        <p:spPr/>
        <p:txBody>
          <a:bodyPr/>
          <a:lstStyle/>
          <a:p>
            <a:r>
              <a:rPr lang="en-US" dirty="0"/>
              <a:t>Response Surface Using 3</a:t>
            </a:r>
            <a:r>
              <a:rPr lang="en-US" baseline="30000" dirty="0"/>
              <a:t>rd</a:t>
            </a:r>
            <a:r>
              <a:rPr lang="en-US" dirty="0"/>
              <a:t> Order Polynomial with 6 Critical Parameters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ADCC915C-E074-5347-0691-2AAF5F09BCE5}"/>
                  </a:ext>
                </a:extLst>
              </p:cNvPr>
              <p:cNvSpPr>
                <a:spLocks noGrp="1"/>
              </p:cNvSpPr>
              <p:nvPr>
                <p:ph idx="1"/>
              </p:nvPr>
            </p:nvSpPr>
            <p:spPr>
              <a:xfrm>
                <a:off x="365760" y="1237855"/>
                <a:ext cx="11430000" cy="5162945"/>
              </a:xfrm>
            </p:spPr>
            <p:txBody>
              <a:bodyPr>
                <a:normAutofit/>
              </a:bodyPr>
              <a:lstStyle/>
              <a:p>
                <a:r>
                  <a:rPr lang="en-US" dirty="0"/>
                  <a:t>For the PCCS pilot study, </a:t>
                </a:r>
                <a:r>
                  <a:rPr lang="en-GB" dirty="0"/>
                  <a:t>a third order polynomial with interactions and six critical parameters was selected with a success criterion based on peak containment pressure</a:t>
                </a:r>
              </a:p>
              <a:p>
                <a:r>
                  <a:rPr lang="en-GB" dirty="0"/>
                  <a:t>The third order polynomial is referred to as the response surface and has a dependent variable, Y, equal to the peak containment pressure with a general form based on 83 predictor variables:</a:t>
                </a:r>
                <a:endParaRPr lang="en-US" dirty="0"/>
              </a:p>
              <a:p>
                <a:endParaRPr lang="en-US" dirty="0"/>
              </a:p>
              <a:p>
                <a:pPr marL="0" indent="0">
                  <a:buNone/>
                </a:pPr>
                <a14:m>
                  <m:oMathPara xmlns:m="http://schemas.openxmlformats.org/officeDocument/2006/math">
                    <m:oMathParaPr>
                      <m:jc m:val="centerGroup"/>
                    </m:oMathParaPr>
                    <m:oMath xmlns:m="http://schemas.openxmlformats.org/officeDocument/2006/math">
                      <m:r>
                        <a:rPr lang="en-US" b="1" i="1">
                          <a:latin typeface="Cambria Math" panose="02040503050406030204" pitchFamily="18" charset="0"/>
                        </a:rPr>
                        <m:t>𝒀</m:t>
                      </m:r>
                      <m:r>
                        <a:rPr lang="en-US" b="1" i="1">
                          <a:latin typeface="Cambria Math" panose="02040503050406030204" pitchFamily="18" charset="0"/>
                        </a:rPr>
                        <m:t>=</m:t>
                      </m:r>
                      <m:sSub>
                        <m:sSubPr>
                          <m:ctrlPr>
                            <a:rPr lang="en-US" i="1">
                              <a:latin typeface="Cambria Math" panose="02040503050406030204" pitchFamily="18" charset="0"/>
                            </a:rPr>
                          </m:ctrlPr>
                        </m:sSubPr>
                        <m:e>
                          <m:r>
                            <a:rPr lang="en-US" b="1" i="1">
                              <a:latin typeface="Cambria Math" panose="02040503050406030204" pitchFamily="18" charset="0"/>
                            </a:rPr>
                            <m:t>𝜷</m:t>
                          </m:r>
                        </m:e>
                        <m:sub>
                          <m:r>
                            <a:rPr lang="en-US" b="1" i="1">
                              <a:latin typeface="Cambria Math" panose="02040503050406030204" pitchFamily="18" charset="0"/>
                            </a:rPr>
                            <m:t>𝟎</m:t>
                          </m:r>
                        </m:sub>
                      </m:sSub>
                      <m:r>
                        <a:rPr lang="en-US" b="1" i="1">
                          <a:latin typeface="Cambria Math" panose="02040503050406030204" pitchFamily="18" charset="0"/>
                        </a:rPr>
                        <m:t>+</m:t>
                      </m:r>
                      <m:sSub>
                        <m:sSubPr>
                          <m:ctrlPr>
                            <a:rPr lang="en-US" i="1">
                              <a:latin typeface="Cambria Math" panose="02040503050406030204" pitchFamily="18" charset="0"/>
                            </a:rPr>
                          </m:ctrlPr>
                        </m:sSubPr>
                        <m:e>
                          <m:r>
                            <a:rPr lang="en-US" b="1" i="1">
                              <a:latin typeface="Cambria Math" panose="02040503050406030204" pitchFamily="18" charset="0"/>
                            </a:rPr>
                            <m:t>𝜷</m:t>
                          </m:r>
                        </m:e>
                        <m:sub>
                          <m:r>
                            <a:rPr lang="en-US" b="1" i="1">
                              <a:latin typeface="Cambria Math" panose="02040503050406030204" pitchFamily="18" charset="0"/>
                            </a:rPr>
                            <m:t>𝟏</m:t>
                          </m:r>
                        </m:sub>
                      </m:sSub>
                      <m:sSub>
                        <m:sSubPr>
                          <m:ctrlPr>
                            <a:rPr lang="en-US" i="1">
                              <a:latin typeface="Cambria Math" panose="02040503050406030204" pitchFamily="18" charset="0"/>
                            </a:rPr>
                          </m:ctrlPr>
                        </m:sSubPr>
                        <m:e>
                          <m:r>
                            <a:rPr lang="en-US" b="1" i="1">
                              <a:latin typeface="Cambria Math" panose="02040503050406030204" pitchFamily="18" charset="0"/>
                            </a:rPr>
                            <m:t>𝒙</m:t>
                          </m:r>
                        </m:e>
                        <m:sub>
                          <m:r>
                            <a:rPr lang="en-US" b="1" i="1">
                              <a:latin typeface="Cambria Math" panose="02040503050406030204" pitchFamily="18" charset="0"/>
                            </a:rPr>
                            <m:t>𝟏</m:t>
                          </m:r>
                        </m:sub>
                      </m:sSub>
                      <m:r>
                        <a:rPr lang="en-US" b="1" i="1">
                          <a:latin typeface="Cambria Math" panose="02040503050406030204" pitchFamily="18" charset="0"/>
                        </a:rPr>
                        <m:t>+</m:t>
                      </m:r>
                      <m:sSub>
                        <m:sSubPr>
                          <m:ctrlPr>
                            <a:rPr lang="en-US" i="1">
                              <a:latin typeface="Cambria Math" panose="02040503050406030204" pitchFamily="18" charset="0"/>
                            </a:rPr>
                          </m:ctrlPr>
                        </m:sSubPr>
                        <m:e>
                          <m:r>
                            <a:rPr lang="en-US" b="1" i="1">
                              <a:latin typeface="Cambria Math" panose="02040503050406030204" pitchFamily="18" charset="0"/>
                            </a:rPr>
                            <m:t>𝜷</m:t>
                          </m:r>
                        </m:e>
                        <m:sub>
                          <m:r>
                            <a:rPr lang="en-US" b="1" i="1">
                              <a:latin typeface="Cambria Math" panose="02040503050406030204" pitchFamily="18" charset="0"/>
                            </a:rPr>
                            <m:t>𝟐</m:t>
                          </m:r>
                        </m:sub>
                      </m:sSub>
                      <m:sSub>
                        <m:sSubPr>
                          <m:ctrlPr>
                            <a:rPr lang="en-US" i="1">
                              <a:latin typeface="Cambria Math" panose="02040503050406030204" pitchFamily="18" charset="0"/>
                            </a:rPr>
                          </m:ctrlPr>
                        </m:sSubPr>
                        <m:e>
                          <m:r>
                            <a:rPr lang="en-US" b="1" i="1">
                              <a:latin typeface="Cambria Math" panose="02040503050406030204" pitchFamily="18" charset="0"/>
                            </a:rPr>
                            <m:t>𝒙</m:t>
                          </m:r>
                        </m:e>
                        <m:sub>
                          <m:r>
                            <a:rPr lang="en-US" b="1" i="1">
                              <a:latin typeface="Cambria Math" panose="02040503050406030204" pitchFamily="18" charset="0"/>
                            </a:rPr>
                            <m:t>𝟐</m:t>
                          </m:r>
                        </m:sub>
                      </m:sSub>
                      <m:r>
                        <a:rPr lang="en-US" b="1" i="1">
                          <a:latin typeface="Cambria Math" panose="02040503050406030204" pitchFamily="18" charset="0"/>
                        </a:rPr>
                        <m:t>+…+ </m:t>
                      </m:r>
                      <m:sSub>
                        <m:sSubPr>
                          <m:ctrlPr>
                            <a:rPr lang="en-US" i="1">
                              <a:latin typeface="Cambria Math" panose="02040503050406030204" pitchFamily="18" charset="0"/>
                            </a:rPr>
                          </m:ctrlPr>
                        </m:sSubPr>
                        <m:e>
                          <m:r>
                            <a:rPr lang="en-US" b="1" i="1">
                              <a:latin typeface="Cambria Math" panose="02040503050406030204" pitchFamily="18" charset="0"/>
                            </a:rPr>
                            <m:t>𝜷</m:t>
                          </m:r>
                        </m:e>
                        <m:sub>
                          <m:r>
                            <a:rPr lang="en-US" b="1" i="1">
                              <a:latin typeface="Cambria Math" panose="02040503050406030204" pitchFamily="18" charset="0"/>
                            </a:rPr>
                            <m:t>𝟖𝟑</m:t>
                          </m:r>
                        </m:sub>
                      </m:sSub>
                      <m:sSub>
                        <m:sSubPr>
                          <m:ctrlPr>
                            <a:rPr lang="en-US" i="1">
                              <a:latin typeface="Cambria Math" panose="02040503050406030204" pitchFamily="18" charset="0"/>
                            </a:rPr>
                          </m:ctrlPr>
                        </m:sSubPr>
                        <m:e>
                          <m:r>
                            <a:rPr lang="en-US" b="1" i="1">
                              <a:latin typeface="Cambria Math" panose="02040503050406030204" pitchFamily="18" charset="0"/>
                            </a:rPr>
                            <m:t>𝒙</m:t>
                          </m:r>
                        </m:e>
                        <m:sub>
                          <m:r>
                            <a:rPr lang="en-US" b="1" i="1">
                              <a:latin typeface="Cambria Math" panose="02040503050406030204" pitchFamily="18" charset="0"/>
                            </a:rPr>
                            <m:t>𝟖𝟑</m:t>
                          </m:r>
                        </m:sub>
                      </m:sSub>
                    </m:oMath>
                  </m:oMathPara>
                </a14:m>
                <a:endParaRPr lang="en-US" dirty="0"/>
              </a:p>
            </p:txBody>
          </p:sp>
        </mc:Choice>
        <mc:Fallback>
          <p:sp>
            <p:nvSpPr>
              <p:cNvPr id="3" name="Content Placeholder 2">
                <a:extLst>
                  <a:ext uri="{FF2B5EF4-FFF2-40B4-BE49-F238E27FC236}">
                    <a16:creationId xmlns:a16="http://schemas.microsoft.com/office/drawing/2014/main" id="{ADCC915C-E074-5347-0691-2AAF5F09BCE5}"/>
                  </a:ext>
                </a:extLst>
              </p:cNvPr>
              <p:cNvSpPr>
                <a:spLocks noGrp="1" noRot="1" noChangeAspect="1" noMove="1" noResize="1" noEditPoints="1" noAdjustHandles="1" noChangeArrowheads="1" noChangeShapeType="1" noTextEdit="1"/>
              </p:cNvSpPr>
              <p:nvPr>
                <p:ph idx="1"/>
              </p:nvPr>
            </p:nvSpPr>
            <p:spPr>
              <a:xfrm>
                <a:off x="365760" y="1237855"/>
                <a:ext cx="11430000" cy="5162945"/>
              </a:xfrm>
              <a:blipFill>
                <a:blip r:embed="rId3"/>
                <a:stretch>
                  <a:fillRect l="-800" t="-1535"/>
                </a:stretch>
              </a:blipFill>
            </p:spPr>
            <p:txBody>
              <a:bodyPr/>
              <a:lstStyle/>
              <a:p>
                <a:r>
                  <a:rPr lang="en-US">
                    <a:noFill/>
                  </a:rPr>
                  <a:t> </a:t>
                </a:r>
              </a:p>
            </p:txBody>
          </p:sp>
        </mc:Fallback>
      </mc:AlternateContent>
    </p:spTree>
    <p:extLst>
      <p:ext uri="{BB962C8B-B14F-4D97-AF65-F5344CB8AC3E}">
        <p14:creationId xmlns:p14="http://schemas.microsoft.com/office/powerpoint/2010/main" val="41329875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1C578-13DE-A8A9-8C3E-467947D2946C}"/>
              </a:ext>
            </a:extLst>
          </p:cNvPr>
          <p:cNvSpPr>
            <a:spLocks noGrp="1"/>
          </p:cNvSpPr>
          <p:nvPr>
            <p:ph type="title"/>
          </p:nvPr>
        </p:nvSpPr>
        <p:spPr/>
        <p:txBody>
          <a:bodyPr/>
          <a:lstStyle/>
          <a:p>
            <a:r>
              <a:rPr lang="en-US" dirty="0"/>
              <a:t>Truth Data</a:t>
            </a:r>
          </a:p>
        </p:txBody>
      </p:sp>
      <p:sp>
        <p:nvSpPr>
          <p:cNvPr id="3" name="Content Placeholder 2">
            <a:extLst>
              <a:ext uri="{FF2B5EF4-FFF2-40B4-BE49-F238E27FC236}">
                <a16:creationId xmlns:a16="http://schemas.microsoft.com/office/drawing/2014/main" id="{960FE0E9-9686-970D-4B4E-7983BB899E6D}"/>
              </a:ext>
            </a:extLst>
          </p:cNvPr>
          <p:cNvSpPr>
            <a:spLocks noGrp="1"/>
          </p:cNvSpPr>
          <p:nvPr>
            <p:ph idx="1"/>
          </p:nvPr>
        </p:nvSpPr>
        <p:spPr>
          <a:xfrm>
            <a:off x="365760" y="1005840"/>
            <a:ext cx="7620000" cy="4846320"/>
          </a:xfrm>
        </p:spPr>
        <p:txBody>
          <a:bodyPr>
            <a:normAutofit lnSpcReduction="10000"/>
          </a:bodyPr>
          <a:lstStyle/>
          <a:p>
            <a:r>
              <a:rPr lang="en-GB" dirty="0"/>
              <a:t>A truth data set was created by making TH code runs (MAAP) with each critical parameter set at its extreme and intermediate values while keeping all other critical parameters at their nominal values</a:t>
            </a:r>
          </a:p>
          <a:p>
            <a:r>
              <a:rPr lang="en-GB" dirty="0"/>
              <a:t>Truth data selected to provide good representation of individual parameters (data values not randomly selected)</a:t>
            </a:r>
          </a:p>
          <a:p>
            <a:r>
              <a:rPr lang="en-GB" dirty="0"/>
              <a:t>Additional cases were created to examine parameter interactions</a:t>
            </a:r>
            <a:endParaRPr lang="en-US" dirty="0"/>
          </a:p>
        </p:txBody>
      </p:sp>
      <p:sp>
        <p:nvSpPr>
          <p:cNvPr id="4" name="Text Placeholder 3">
            <a:extLst>
              <a:ext uri="{FF2B5EF4-FFF2-40B4-BE49-F238E27FC236}">
                <a16:creationId xmlns:a16="http://schemas.microsoft.com/office/drawing/2014/main" id="{1C9F6D4F-FA9C-E872-8F54-204AD779A2CA}"/>
              </a:ext>
            </a:extLst>
          </p:cNvPr>
          <p:cNvSpPr>
            <a:spLocks noGrp="1"/>
          </p:cNvSpPr>
          <p:nvPr>
            <p:ph type="body" sz="quarter" idx="10"/>
          </p:nvPr>
        </p:nvSpPr>
        <p:spPr/>
        <p:txBody>
          <a:bodyPr/>
          <a:lstStyle/>
          <a:p>
            <a:r>
              <a:rPr lang="en-US" dirty="0"/>
              <a:t>Lesson Learned: Include more data points at intermediate values</a:t>
            </a:r>
          </a:p>
        </p:txBody>
      </p:sp>
      <p:pic>
        <p:nvPicPr>
          <p:cNvPr id="5" name="Picture 4">
            <a:extLst>
              <a:ext uri="{FF2B5EF4-FFF2-40B4-BE49-F238E27FC236}">
                <a16:creationId xmlns:a16="http://schemas.microsoft.com/office/drawing/2014/main" id="{9AC0D681-6E66-CEAC-3EAD-82DC0DDD2BD3}"/>
              </a:ext>
            </a:extLst>
          </p:cNvPr>
          <p:cNvPicPr>
            <a:picLocks noChangeAspect="1"/>
          </p:cNvPicPr>
          <p:nvPr/>
        </p:nvPicPr>
        <p:blipFill>
          <a:blip r:embed="rId3"/>
          <a:stretch>
            <a:fillRect/>
          </a:stretch>
        </p:blipFill>
        <p:spPr>
          <a:xfrm>
            <a:off x="7985760" y="1149740"/>
            <a:ext cx="4066157" cy="3165427"/>
          </a:xfrm>
          <a:prstGeom prst="rect">
            <a:avLst/>
          </a:prstGeom>
        </p:spPr>
      </p:pic>
      <p:sp>
        <p:nvSpPr>
          <p:cNvPr id="6" name="TextBox 5">
            <a:extLst>
              <a:ext uri="{FF2B5EF4-FFF2-40B4-BE49-F238E27FC236}">
                <a16:creationId xmlns:a16="http://schemas.microsoft.com/office/drawing/2014/main" id="{B43C48F6-C58F-E5E7-4B81-97B9B2AA98AC}"/>
              </a:ext>
            </a:extLst>
          </p:cNvPr>
          <p:cNvSpPr txBox="1"/>
          <p:nvPr/>
        </p:nvSpPr>
        <p:spPr>
          <a:xfrm>
            <a:off x="8402320" y="4693920"/>
            <a:ext cx="3281680" cy="646331"/>
          </a:xfrm>
          <a:prstGeom prst="rect">
            <a:avLst/>
          </a:prstGeom>
          <a:noFill/>
        </p:spPr>
        <p:txBody>
          <a:bodyPr wrap="square" rtlCol="0">
            <a:spAutoFit/>
          </a:bodyPr>
          <a:lstStyle/>
          <a:p>
            <a:pPr>
              <a:spcBef>
                <a:spcPts val="0"/>
              </a:spcBef>
            </a:pPr>
            <a:r>
              <a:rPr lang="en-US" sz="1800" b="1" i="1" dirty="0">
                <a:solidFill>
                  <a:schemeClr val="tx1"/>
                </a:solidFill>
                <a:latin typeface="+mn-lt"/>
              </a:rPr>
              <a:t>Examination of parameter interactions</a:t>
            </a:r>
          </a:p>
        </p:txBody>
      </p:sp>
    </p:spTree>
    <p:extLst>
      <p:ext uri="{BB962C8B-B14F-4D97-AF65-F5344CB8AC3E}">
        <p14:creationId xmlns:p14="http://schemas.microsoft.com/office/powerpoint/2010/main" val="5596091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3C2186-EB46-7EFC-651A-311FB4B71B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1ABCFD-EA98-65E4-7BE9-5DF2BC9CADE2}"/>
              </a:ext>
            </a:extLst>
          </p:cNvPr>
          <p:cNvSpPr>
            <a:spLocks noGrp="1"/>
          </p:cNvSpPr>
          <p:nvPr>
            <p:ph type="title"/>
          </p:nvPr>
        </p:nvSpPr>
        <p:spPr/>
        <p:txBody>
          <a:bodyPr/>
          <a:lstStyle/>
          <a:p>
            <a:r>
              <a:rPr lang="en-US" dirty="0"/>
              <a:t>MAAP “Truth Data”</a:t>
            </a:r>
          </a:p>
        </p:txBody>
      </p:sp>
      <p:sp>
        <p:nvSpPr>
          <p:cNvPr id="3" name="Content Placeholder 2">
            <a:extLst>
              <a:ext uri="{FF2B5EF4-FFF2-40B4-BE49-F238E27FC236}">
                <a16:creationId xmlns:a16="http://schemas.microsoft.com/office/drawing/2014/main" id="{6EC85914-34BE-0B66-B3F7-BE2C5BCF210A}"/>
              </a:ext>
            </a:extLst>
          </p:cNvPr>
          <p:cNvSpPr>
            <a:spLocks noGrp="1"/>
          </p:cNvSpPr>
          <p:nvPr>
            <p:ph idx="1"/>
          </p:nvPr>
        </p:nvSpPr>
        <p:spPr>
          <a:xfrm>
            <a:off x="365760" y="1005840"/>
            <a:ext cx="11548736" cy="5598160"/>
          </a:xfrm>
        </p:spPr>
        <p:txBody>
          <a:bodyPr>
            <a:normAutofit/>
          </a:bodyPr>
          <a:lstStyle/>
          <a:p>
            <a:r>
              <a:rPr lang="en-US" dirty="0"/>
              <a:t>A 3</a:t>
            </a:r>
            <a:r>
              <a:rPr lang="en-US" baseline="30000" dirty="0"/>
              <a:t>rd</a:t>
            </a:r>
            <a:r>
              <a:rPr lang="en-US" dirty="0"/>
              <a:t> order polynomial with six variables, requires a minimum of 84 data points to perform the regression</a:t>
            </a:r>
          </a:p>
          <a:p>
            <a:r>
              <a:rPr lang="en-US" dirty="0"/>
              <a:t>The number of truth data points is recommended to be 1.5 to 3 times the minimum required: 126 to 252 data points</a:t>
            </a:r>
          </a:p>
          <a:p>
            <a:pPr lvl="1"/>
            <a:r>
              <a:rPr lang="en-US" dirty="0"/>
              <a:t>This is a manageable number of MAAP runs</a:t>
            </a:r>
          </a:p>
          <a:p>
            <a:r>
              <a:rPr lang="en-US" dirty="0"/>
              <a:t>Actual number of truth data points used: 108</a:t>
            </a:r>
          </a:p>
          <a:p>
            <a:r>
              <a:rPr lang="en-US" dirty="0"/>
              <a:t>Data scaled prior to developing response surface</a:t>
            </a:r>
          </a:p>
          <a:p>
            <a:endParaRPr lang="en-US" dirty="0"/>
          </a:p>
        </p:txBody>
      </p:sp>
      <p:sp>
        <p:nvSpPr>
          <p:cNvPr id="4" name="Text Placeholder 3">
            <a:extLst>
              <a:ext uri="{FF2B5EF4-FFF2-40B4-BE49-F238E27FC236}">
                <a16:creationId xmlns:a16="http://schemas.microsoft.com/office/drawing/2014/main" id="{4E7A151C-630D-A304-9E2E-6588D458351C}"/>
              </a:ext>
            </a:extLst>
          </p:cNvPr>
          <p:cNvSpPr>
            <a:spLocks noGrp="1"/>
          </p:cNvSpPr>
          <p:nvPr>
            <p:ph type="body" sz="quarter" idx="10"/>
          </p:nvPr>
        </p:nvSpPr>
        <p:spPr>
          <a:xfrm>
            <a:off x="365760" y="6113149"/>
            <a:ext cx="11430000" cy="548640"/>
          </a:xfrm>
        </p:spPr>
        <p:txBody>
          <a:bodyPr/>
          <a:lstStyle/>
          <a:p>
            <a:r>
              <a:rPr lang="en-US" dirty="0"/>
              <a:t>Lesson Learned: Use a larger set of truth data points</a:t>
            </a:r>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B6A62052-450A-3141-D34C-F43B032963A7}"/>
                  </a:ext>
                </a:extLst>
              </p:cNvPr>
              <p:cNvGraphicFramePr>
                <a:graphicFrameLocks noGrp="1"/>
              </p:cNvGraphicFramePr>
              <p:nvPr>
                <p:extLst>
                  <p:ext uri="{D42A27DB-BD31-4B8C-83A1-F6EECF244321}">
                    <p14:modId xmlns:p14="http://schemas.microsoft.com/office/powerpoint/2010/main" val="972405500"/>
                  </p:ext>
                </p:extLst>
              </p:nvPr>
            </p:nvGraphicFramePr>
            <p:xfrm>
              <a:off x="764274" y="4789773"/>
              <a:ext cx="9853683" cy="1432560"/>
            </p:xfrm>
            <a:graphic>
              <a:graphicData uri="http://schemas.openxmlformats.org/drawingml/2006/table">
                <a:tbl>
                  <a:tblPr firstRow="1" bandRow="1">
                    <a:tableStyleId>{5C22544A-7EE6-4342-B048-85BDC9FD1C3A}</a:tableStyleId>
                  </a:tblPr>
                  <a:tblGrid>
                    <a:gridCol w="3718372">
                      <a:extLst>
                        <a:ext uri="{9D8B030D-6E8A-4147-A177-3AD203B41FA5}">
                          <a16:colId xmlns:a16="http://schemas.microsoft.com/office/drawing/2014/main" val="1599105197"/>
                        </a:ext>
                      </a:extLst>
                    </a:gridCol>
                    <a:gridCol w="1616061">
                      <a:extLst>
                        <a:ext uri="{9D8B030D-6E8A-4147-A177-3AD203B41FA5}">
                          <a16:colId xmlns:a16="http://schemas.microsoft.com/office/drawing/2014/main" val="1954703595"/>
                        </a:ext>
                      </a:extLst>
                    </a:gridCol>
                    <a:gridCol w="4519250">
                      <a:extLst>
                        <a:ext uri="{9D8B030D-6E8A-4147-A177-3AD203B41FA5}">
                          <a16:colId xmlns:a16="http://schemas.microsoft.com/office/drawing/2014/main" val="2725304094"/>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sSub>
                                  <m:sSubPr>
                                    <m:ctrlPr>
                                      <a:rPr lang="en-US" sz="1800" i="1" smtClean="0">
                                        <a:solidFill>
                                          <a:schemeClr val="tx1"/>
                                        </a:solidFill>
                                        <a:latin typeface="Cambria Math" panose="02040503050406030204" pitchFamily="18" charset="0"/>
                                      </a:rPr>
                                    </m:ctrlPr>
                                  </m:sSubPr>
                                  <m:e>
                                    <m:r>
                                      <a:rPr lang="en-US" sz="1800" b="1" i="1">
                                        <a:solidFill>
                                          <a:schemeClr val="tx1"/>
                                        </a:solidFill>
                                        <a:latin typeface="Cambria Math" panose="02040503050406030204" pitchFamily="18" charset="0"/>
                                      </a:rPr>
                                      <m:t>𝑿</m:t>
                                    </m:r>
                                  </m:e>
                                  <m:sub>
                                    <m:r>
                                      <a:rPr lang="en-US" sz="1800" b="1" i="1">
                                        <a:solidFill>
                                          <a:schemeClr val="tx1"/>
                                        </a:solidFill>
                                        <a:latin typeface="Cambria Math" panose="02040503050406030204" pitchFamily="18" charset="0"/>
                                      </a:rPr>
                                      <m:t>𝒊</m:t>
                                    </m:r>
                                  </m:sub>
                                </m:sSub>
                                <m:r>
                                  <a:rPr lang="en-US" sz="1800" b="1" i="1">
                                    <a:solidFill>
                                      <a:schemeClr val="tx1"/>
                                    </a:solidFill>
                                    <a:latin typeface="Cambria Math" panose="02040503050406030204" pitchFamily="18" charset="0"/>
                                  </a:rPr>
                                  <m:t>=</m:t>
                                </m:r>
                                <m:f>
                                  <m:fPr>
                                    <m:ctrlPr>
                                      <a:rPr lang="en-US" sz="1800" i="1">
                                        <a:solidFill>
                                          <a:schemeClr val="tx1"/>
                                        </a:solidFill>
                                        <a:latin typeface="Cambria Math" panose="02040503050406030204" pitchFamily="18" charset="0"/>
                                      </a:rPr>
                                    </m:ctrlPr>
                                  </m:fPr>
                                  <m:num>
                                    <m:sSub>
                                      <m:sSubPr>
                                        <m:ctrlPr>
                                          <a:rPr lang="en-US" sz="1800" i="1">
                                            <a:solidFill>
                                              <a:schemeClr val="tx1"/>
                                            </a:solidFill>
                                            <a:latin typeface="Cambria Math" panose="02040503050406030204" pitchFamily="18" charset="0"/>
                                          </a:rPr>
                                        </m:ctrlPr>
                                      </m:sSubPr>
                                      <m:e>
                                        <m:r>
                                          <a:rPr lang="en-US" sz="1800" b="1" i="1">
                                            <a:solidFill>
                                              <a:schemeClr val="tx1"/>
                                            </a:solidFill>
                                            <a:latin typeface="Cambria Math" panose="02040503050406030204" pitchFamily="18" charset="0"/>
                                          </a:rPr>
                                          <m:t>𝒙</m:t>
                                        </m:r>
                                      </m:e>
                                      <m:sub>
                                        <m:r>
                                          <a:rPr lang="en-US" sz="1800" b="1" i="1">
                                            <a:solidFill>
                                              <a:schemeClr val="tx1"/>
                                            </a:solidFill>
                                            <a:latin typeface="Cambria Math" panose="02040503050406030204" pitchFamily="18" charset="0"/>
                                          </a:rPr>
                                          <m:t>𝒊</m:t>
                                        </m:r>
                                      </m:sub>
                                    </m:sSub>
                                    <m:r>
                                      <a:rPr lang="en-US" sz="1800" b="1" i="1">
                                        <a:solidFill>
                                          <a:schemeClr val="tx1"/>
                                        </a:solidFill>
                                        <a:latin typeface="Cambria Math" panose="02040503050406030204" pitchFamily="18" charset="0"/>
                                      </a:rPr>
                                      <m:t>− </m:t>
                                    </m:r>
                                    <m:sSubSup>
                                      <m:sSubSupPr>
                                        <m:ctrlPr>
                                          <a:rPr lang="en-US" sz="1800" i="1">
                                            <a:solidFill>
                                              <a:schemeClr val="tx1"/>
                                            </a:solidFill>
                                            <a:latin typeface="Cambria Math" panose="02040503050406030204" pitchFamily="18" charset="0"/>
                                          </a:rPr>
                                        </m:ctrlPr>
                                      </m:sSubSupPr>
                                      <m:e>
                                        <m:r>
                                          <a:rPr lang="en-US" sz="1800" b="1" i="1">
                                            <a:solidFill>
                                              <a:schemeClr val="tx1"/>
                                            </a:solidFill>
                                            <a:latin typeface="Cambria Math" panose="02040503050406030204" pitchFamily="18" charset="0"/>
                                          </a:rPr>
                                          <m:t>𝒙</m:t>
                                        </m:r>
                                      </m:e>
                                      <m:sub>
                                        <m:r>
                                          <a:rPr lang="en-US" sz="1800" b="1" i="1">
                                            <a:solidFill>
                                              <a:schemeClr val="tx1"/>
                                            </a:solidFill>
                                            <a:latin typeface="Cambria Math" panose="02040503050406030204" pitchFamily="18" charset="0"/>
                                          </a:rPr>
                                          <m:t>𝒊</m:t>
                                        </m:r>
                                      </m:sub>
                                      <m:sup>
                                        <m:r>
                                          <a:rPr lang="en-US" sz="1800" b="1" i="1">
                                            <a:solidFill>
                                              <a:schemeClr val="tx1"/>
                                            </a:solidFill>
                                            <a:latin typeface="Cambria Math" panose="02040503050406030204" pitchFamily="18" charset="0"/>
                                          </a:rPr>
                                          <m:t>𝒄𝒆𝒏𝒕𝒓𝒂𝒍</m:t>
                                        </m:r>
                                      </m:sup>
                                    </m:sSubSup>
                                  </m:num>
                                  <m:den>
                                    <m:sSubSup>
                                      <m:sSubSupPr>
                                        <m:ctrlPr>
                                          <a:rPr lang="en-US" sz="1800" i="1">
                                            <a:solidFill>
                                              <a:schemeClr val="tx1"/>
                                            </a:solidFill>
                                            <a:latin typeface="Cambria Math" panose="02040503050406030204" pitchFamily="18" charset="0"/>
                                          </a:rPr>
                                        </m:ctrlPr>
                                      </m:sSubSupPr>
                                      <m:e>
                                        <m:r>
                                          <a:rPr lang="en-US" sz="1800" b="1" i="1">
                                            <a:solidFill>
                                              <a:schemeClr val="tx1"/>
                                            </a:solidFill>
                                            <a:latin typeface="Cambria Math" panose="02040503050406030204" pitchFamily="18" charset="0"/>
                                          </a:rPr>
                                          <m:t>𝒙</m:t>
                                        </m:r>
                                      </m:e>
                                      <m:sub>
                                        <m:r>
                                          <a:rPr lang="en-US" sz="1800" b="1" i="1">
                                            <a:solidFill>
                                              <a:schemeClr val="tx1"/>
                                            </a:solidFill>
                                            <a:latin typeface="Cambria Math" panose="02040503050406030204" pitchFamily="18" charset="0"/>
                                          </a:rPr>
                                          <m:t>𝒊</m:t>
                                        </m:r>
                                      </m:sub>
                                      <m:sup>
                                        <m:r>
                                          <a:rPr lang="en-US" sz="1800" b="1" i="1">
                                            <a:solidFill>
                                              <a:schemeClr val="tx1"/>
                                            </a:solidFill>
                                            <a:latin typeface="Cambria Math" panose="02040503050406030204" pitchFamily="18" charset="0"/>
                                          </a:rPr>
                                          <m:t>𝒖𝒑𝒑𝒆𝒓</m:t>
                                        </m:r>
                                      </m:sup>
                                    </m:sSubSup>
                                    <m:r>
                                      <a:rPr lang="en-US" sz="1800" b="1" i="1">
                                        <a:solidFill>
                                          <a:schemeClr val="tx1"/>
                                        </a:solidFill>
                                        <a:latin typeface="Cambria Math" panose="02040503050406030204" pitchFamily="18" charset="0"/>
                                      </a:rPr>
                                      <m:t>− </m:t>
                                    </m:r>
                                    <m:sSubSup>
                                      <m:sSubSupPr>
                                        <m:ctrlPr>
                                          <a:rPr lang="en-US" sz="1800" i="1">
                                            <a:solidFill>
                                              <a:schemeClr val="tx1"/>
                                            </a:solidFill>
                                            <a:latin typeface="Cambria Math" panose="02040503050406030204" pitchFamily="18" charset="0"/>
                                          </a:rPr>
                                        </m:ctrlPr>
                                      </m:sSubSupPr>
                                      <m:e>
                                        <m:r>
                                          <a:rPr lang="en-US" sz="1800" b="1" i="1">
                                            <a:solidFill>
                                              <a:schemeClr val="tx1"/>
                                            </a:solidFill>
                                            <a:latin typeface="Cambria Math" panose="02040503050406030204" pitchFamily="18" charset="0"/>
                                          </a:rPr>
                                          <m:t>𝒙</m:t>
                                        </m:r>
                                      </m:e>
                                      <m:sub>
                                        <m:r>
                                          <a:rPr lang="en-US" sz="1800" b="1" i="1">
                                            <a:solidFill>
                                              <a:schemeClr val="tx1"/>
                                            </a:solidFill>
                                            <a:latin typeface="Cambria Math" panose="02040503050406030204" pitchFamily="18" charset="0"/>
                                          </a:rPr>
                                          <m:t>𝒊</m:t>
                                        </m:r>
                                      </m:sub>
                                      <m:sup>
                                        <m:r>
                                          <a:rPr lang="en-US" sz="1800" b="1" i="1">
                                            <a:solidFill>
                                              <a:schemeClr val="tx1"/>
                                            </a:solidFill>
                                            <a:latin typeface="Cambria Math" panose="02040503050406030204" pitchFamily="18" charset="0"/>
                                          </a:rPr>
                                          <m:t>𝒄𝒆𝒏𝒕𝒓𝒂𝒍</m:t>
                                        </m:r>
                                      </m:sup>
                                    </m:sSubSup>
                                    <m:r>
                                      <a:rPr lang="en-US" sz="1800" b="1" i="1">
                                        <a:solidFill>
                                          <a:schemeClr val="tx1"/>
                                        </a:solidFill>
                                        <a:latin typeface="Cambria Math" panose="02040503050406030204" pitchFamily="18" charset="0"/>
                                      </a:rPr>
                                      <m:t> </m:t>
                                    </m:r>
                                  </m:den>
                                </m:f>
                              </m:oMath>
                            </m:oMathPara>
                          </a14:m>
                          <a:endParaRPr lang="en-US" dirty="0">
                            <a:solidFill>
                              <a:schemeClr val="tx1"/>
                            </a:solidFill>
                          </a:endParaRPr>
                        </a:p>
                        <a:p>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14:m>
                            <m:oMath xmlns:m="http://schemas.openxmlformats.org/officeDocument/2006/math">
                              <m:sSub>
                                <m:sSubPr>
                                  <m:ctrlPr>
                                    <a:rPr lang="en-US" sz="1800" b="0" i="1" kern="1200" smtClean="0">
                                      <a:solidFill>
                                        <a:schemeClr val="tx1"/>
                                      </a:solidFill>
                                      <a:effectLst/>
                                      <a:latin typeface="Cambria Math" panose="02040503050406030204" pitchFamily="18" charset="0"/>
                                      <a:ea typeface="+mn-ea"/>
                                      <a:cs typeface="+mn-cs"/>
                                    </a:rPr>
                                  </m:ctrlPr>
                                </m:sSubPr>
                                <m:e>
                                  <m:r>
                                    <a:rPr lang="en-US" sz="1800" b="0" i="1" kern="1200">
                                      <a:solidFill>
                                        <a:schemeClr val="tx1"/>
                                      </a:solidFill>
                                      <a:effectLst/>
                                      <a:latin typeface="Cambria Math" panose="02040503050406030204" pitchFamily="18" charset="0"/>
                                      <a:ea typeface="+mn-ea"/>
                                      <a:cs typeface="+mn-cs"/>
                                    </a:rPr>
                                    <m:t>𝑋</m:t>
                                  </m:r>
                                </m:e>
                                <m:sub>
                                  <m:r>
                                    <a:rPr lang="en-US" sz="1800" b="0" i="1" kern="1200">
                                      <a:solidFill>
                                        <a:schemeClr val="tx1"/>
                                      </a:solidFill>
                                      <a:effectLst/>
                                      <a:latin typeface="Cambria Math" panose="02040503050406030204" pitchFamily="18" charset="0"/>
                                      <a:ea typeface="+mn-ea"/>
                                      <a:cs typeface="+mn-cs"/>
                                    </a:rPr>
                                    <m:t>𝑖</m:t>
                                  </m:r>
                                </m:sub>
                              </m:sSub>
                            </m:oMath>
                          </a14:m>
                          <a:r>
                            <a:rPr lang="en-US" sz="1800" b="0" kern="1200" dirty="0">
                              <a:solidFill>
                                <a:schemeClr val="tx1"/>
                              </a:solidFill>
                              <a:effectLst/>
                              <a:latin typeface="Arial" panose="020B0604020202020204" pitchFamily="34" charset="0"/>
                              <a:ea typeface="+mn-ea"/>
                              <a:cs typeface="Arial" panose="020B0604020202020204" pitchFamily="34" charset="0"/>
                            </a:rPr>
                            <a:t>    </a:t>
                          </a:r>
                        </a:p>
                        <a:p>
                          <a:pPr algn="r"/>
                          <a14:m>
                            <m:oMathPara xmlns:m="http://schemas.openxmlformats.org/officeDocument/2006/math">
                              <m:oMathParaPr>
                                <m:jc m:val="right"/>
                              </m:oMathParaPr>
                              <m:oMath xmlns:m="http://schemas.openxmlformats.org/officeDocument/2006/math">
                                <m:sSub>
                                  <m:sSubPr>
                                    <m:ctrlPr>
                                      <a:rPr lang="en-US" sz="1800" b="0" i="1" kern="1200" smtClean="0">
                                        <a:solidFill>
                                          <a:schemeClr val="tx1"/>
                                        </a:solidFill>
                                        <a:effectLst/>
                                        <a:latin typeface="Cambria Math" panose="02040503050406030204" pitchFamily="18" charset="0"/>
                                        <a:ea typeface="+mn-ea"/>
                                        <a:cs typeface="+mn-cs"/>
                                      </a:rPr>
                                    </m:ctrlPr>
                                  </m:sSubPr>
                                  <m:e>
                                    <m:r>
                                      <a:rPr lang="en-US" sz="1800" b="0" i="1" kern="1200">
                                        <a:solidFill>
                                          <a:schemeClr val="tx1"/>
                                        </a:solidFill>
                                        <a:effectLst/>
                                        <a:latin typeface="Cambria Math" panose="02040503050406030204" pitchFamily="18" charset="0"/>
                                        <a:ea typeface="+mn-ea"/>
                                        <a:cs typeface="+mn-cs"/>
                                      </a:rPr>
                                      <m:t>𝑥</m:t>
                                    </m:r>
                                  </m:e>
                                  <m:sub>
                                    <m:r>
                                      <a:rPr lang="en-US" sz="1800" b="0" i="1" kern="1200">
                                        <a:solidFill>
                                          <a:schemeClr val="tx1"/>
                                        </a:solidFill>
                                        <a:effectLst/>
                                        <a:latin typeface="Cambria Math" panose="02040503050406030204" pitchFamily="18" charset="0"/>
                                        <a:ea typeface="+mn-ea"/>
                                        <a:cs typeface="+mn-cs"/>
                                      </a:rPr>
                                      <m:t>𝑖</m:t>
                                    </m:r>
                                  </m:sub>
                                </m:sSub>
                              </m:oMath>
                            </m:oMathPara>
                          </a14:m>
                          <a:endParaRPr lang="en-US" sz="1800" b="0" i="1" kern="1200" dirty="0">
                            <a:solidFill>
                              <a:schemeClr val="tx1"/>
                            </a:solidFill>
                            <a:effectLst/>
                            <a:latin typeface="Cambria Math" panose="02040503050406030204" pitchFamily="18" charset="0"/>
                            <a:ea typeface="+mn-ea"/>
                            <a:cs typeface="+mn-cs"/>
                          </a:endParaRPr>
                        </a:p>
                        <a:p>
                          <a:pPr algn="r"/>
                          <a14:m>
                            <m:oMathPara xmlns:m="http://schemas.openxmlformats.org/officeDocument/2006/math">
                              <m:oMathParaPr>
                                <m:jc m:val="right"/>
                              </m:oMathParaPr>
                              <m:oMath xmlns:m="http://schemas.openxmlformats.org/officeDocument/2006/math">
                                <m:sSubSup>
                                  <m:sSubSupPr>
                                    <m:ctrlPr>
                                      <a:rPr lang="en-US" sz="1800" b="0" i="1" kern="1200" smtClean="0">
                                        <a:solidFill>
                                          <a:schemeClr val="tx1"/>
                                        </a:solidFill>
                                        <a:effectLst/>
                                        <a:latin typeface="Cambria Math" panose="02040503050406030204" pitchFamily="18" charset="0"/>
                                        <a:ea typeface="+mn-ea"/>
                                        <a:cs typeface="+mn-cs"/>
                                      </a:rPr>
                                    </m:ctrlPr>
                                  </m:sSubSupPr>
                                  <m:e>
                                    <m:r>
                                      <a:rPr lang="en-US" sz="1800" b="0" i="1" kern="1200">
                                        <a:solidFill>
                                          <a:schemeClr val="tx1"/>
                                        </a:solidFill>
                                        <a:effectLst/>
                                        <a:latin typeface="Cambria Math" panose="02040503050406030204" pitchFamily="18" charset="0"/>
                                        <a:ea typeface="+mn-ea"/>
                                        <a:cs typeface="+mn-cs"/>
                                      </a:rPr>
                                      <m:t>𝑥</m:t>
                                    </m:r>
                                  </m:e>
                                  <m:sub>
                                    <m:r>
                                      <a:rPr lang="en-US" sz="1800" b="0" i="1" kern="1200">
                                        <a:solidFill>
                                          <a:schemeClr val="tx1"/>
                                        </a:solidFill>
                                        <a:effectLst/>
                                        <a:latin typeface="Cambria Math" panose="02040503050406030204" pitchFamily="18" charset="0"/>
                                        <a:ea typeface="+mn-ea"/>
                                        <a:cs typeface="+mn-cs"/>
                                      </a:rPr>
                                      <m:t>𝑖</m:t>
                                    </m:r>
                                  </m:sub>
                                  <m:sup>
                                    <m:r>
                                      <a:rPr lang="en-US" sz="1800" b="0" i="1" kern="1200">
                                        <a:solidFill>
                                          <a:schemeClr val="tx1"/>
                                        </a:solidFill>
                                        <a:effectLst/>
                                        <a:latin typeface="Cambria Math" panose="02040503050406030204" pitchFamily="18" charset="0"/>
                                        <a:ea typeface="+mn-ea"/>
                                        <a:cs typeface="+mn-cs"/>
                                      </a:rPr>
                                      <m:t>𝑐𝑒𝑛𝑡𝑟𝑎𝑙</m:t>
                                    </m:r>
                                  </m:sup>
                                </m:sSubSup>
                              </m:oMath>
                            </m:oMathPara>
                          </a14:m>
                          <a:endParaRPr lang="en-US" sz="1800" b="0" kern="1200" dirty="0">
                            <a:solidFill>
                              <a:schemeClr val="tx1"/>
                            </a:solidFill>
                            <a:effectLst/>
                            <a:latin typeface="Arial" panose="020B0604020202020204" pitchFamily="34" charset="0"/>
                            <a:ea typeface="+mn-ea"/>
                            <a:cs typeface="Arial" panose="020B0604020202020204" pitchFamily="34" charset="0"/>
                          </a:endParaRPr>
                        </a:p>
                        <a:p>
                          <a:pPr algn="r"/>
                          <a14:m>
                            <m:oMath xmlns:m="http://schemas.openxmlformats.org/officeDocument/2006/math">
                              <m:sSubSup>
                                <m:sSubSupPr>
                                  <m:ctrlPr>
                                    <a:rPr lang="en-US" sz="1800" b="0" i="1" kern="1200" smtClean="0">
                                      <a:solidFill>
                                        <a:schemeClr val="tx1"/>
                                      </a:solidFill>
                                      <a:effectLst/>
                                      <a:latin typeface="Cambria Math" panose="02040503050406030204" pitchFamily="18" charset="0"/>
                                      <a:ea typeface="+mn-ea"/>
                                      <a:cs typeface="+mn-cs"/>
                                    </a:rPr>
                                  </m:ctrlPr>
                                </m:sSubSupPr>
                                <m:e>
                                  <m:r>
                                    <a:rPr lang="en-US" sz="1800" b="0" i="1" kern="1200">
                                      <a:solidFill>
                                        <a:schemeClr val="tx1"/>
                                      </a:solidFill>
                                      <a:effectLst/>
                                      <a:latin typeface="Cambria Math" panose="02040503050406030204" pitchFamily="18" charset="0"/>
                                      <a:ea typeface="+mn-ea"/>
                                      <a:cs typeface="+mn-cs"/>
                                    </a:rPr>
                                    <m:t>𝑥</m:t>
                                  </m:r>
                                </m:e>
                                <m:sub>
                                  <m:r>
                                    <a:rPr lang="en-US" sz="1800" b="0" i="1" kern="1200">
                                      <a:solidFill>
                                        <a:schemeClr val="tx1"/>
                                      </a:solidFill>
                                      <a:effectLst/>
                                      <a:latin typeface="Cambria Math" panose="02040503050406030204" pitchFamily="18" charset="0"/>
                                      <a:ea typeface="+mn-ea"/>
                                      <a:cs typeface="+mn-cs"/>
                                    </a:rPr>
                                    <m:t>𝑖</m:t>
                                  </m:r>
                                </m:sub>
                                <m:sup>
                                  <m:r>
                                    <a:rPr lang="en-US" sz="1800" b="0" i="1" kern="1200">
                                      <a:solidFill>
                                        <a:schemeClr val="tx1"/>
                                      </a:solidFill>
                                      <a:effectLst/>
                                      <a:latin typeface="Cambria Math" panose="02040503050406030204" pitchFamily="18" charset="0"/>
                                      <a:ea typeface="+mn-ea"/>
                                      <a:cs typeface="+mn-cs"/>
                                    </a:rPr>
                                    <m:t>𝑢𝑝𝑝𝑒𝑟</m:t>
                                  </m:r>
                                </m:sup>
                              </m:sSubSup>
                            </m:oMath>
                          </a14:m>
                          <a:r>
                            <a:rPr lang="en-US" sz="1800" b="0" dirty="0">
                              <a:solidFill>
                                <a:schemeClr val="tx1"/>
                              </a:solidFill>
                              <a:latin typeface="Arial" panose="020B0604020202020204" pitchFamily="34" charset="0"/>
                              <a:cs typeface="Arial" panose="020B0604020202020204" pitchFamily="34" charset="0"/>
                            </a:rPr>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b="0" kern="1200" dirty="0">
                              <a:solidFill>
                                <a:schemeClr val="tx1"/>
                              </a:solidFill>
                              <a:effectLst/>
                              <a:latin typeface="Arial" panose="020B0604020202020204" pitchFamily="34" charset="0"/>
                              <a:ea typeface="+mn-ea"/>
                              <a:cs typeface="Arial" panose="020B0604020202020204" pitchFamily="34" charset="0"/>
                            </a:rPr>
                            <a:t>= Normalized value of predictor variable </a:t>
                          </a:r>
                          <a:r>
                            <a:rPr lang="en-US" sz="1800" b="0" kern="1200" dirty="0" err="1">
                              <a:solidFill>
                                <a:schemeClr val="tx1"/>
                              </a:solidFill>
                              <a:effectLst/>
                              <a:latin typeface="Arial" panose="020B0604020202020204" pitchFamily="34" charset="0"/>
                              <a:ea typeface="+mn-ea"/>
                              <a:cs typeface="Arial" panose="020B0604020202020204" pitchFamily="34" charset="0"/>
                            </a:rPr>
                            <a:t>i</a:t>
                          </a:r>
                          <a:endParaRPr lang="en-US" sz="1800" b="0" kern="1200" dirty="0">
                            <a:solidFill>
                              <a:schemeClr val="tx1"/>
                            </a:solidFill>
                            <a:effectLst/>
                            <a:latin typeface="Arial" panose="020B0604020202020204" pitchFamily="34" charset="0"/>
                            <a:ea typeface="+mn-ea"/>
                            <a:cs typeface="Arial" panose="020B0604020202020204" pitchFamily="34" charset="0"/>
                          </a:endParaRPr>
                        </a:p>
                        <a:p>
                          <a:r>
                            <a:rPr lang="en-US" sz="1800" b="0" kern="1200" dirty="0">
                              <a:solidFill>
                                <a:schemeClr val="tx1"/>
                              </a:solidFill>
                              <a:effectLst/>
                              <a:latin typeface="Arial" panose="020B0604020202020204" pitchFamily="34" charset="0"/>
                              <a:ea typeface="+mn-ea"/>
                              <a:cs typeface="Arial" panose="020B0604020202020204" pitchFamily="34" charset="0"/>
                            </a:rPr>
                            <a:t>= True value of predictor variable </a:t>
                          </a:r>
                          <a:r>
                            <a:rPr lang="en-US" sz="1800" b="0" kern="1200" dirty="0" err="1">
                              <a:solidFill>
                                <a:schemeClr val="tx1"/>
                              </a:solidFill>
                              <a:effectLst/>
                              <a:latin typeface="Arial" panose="020B0604020202020204" pitchFamily="34" charset="0"/>
                              <a:ea typeface="+mn-ea"/>
                              <a:cs typeface="Arial" panose="020B0604020202020204" pitchFamily="34" charset="0"/>
                            </a:rPr>
                            <a:t>i</a:t>
                          </a:r>
                          <a:endParaRPr lang="en-US" sz="1800" b="0" kern="1200" dirty="0">
                            <a:solidFill>
                              <a:schemeClr val="tx1"/>
                            </a:solidFill>
                            <a:effectLst/>
                            <a:latin typeface="Arial" panose="020B0604020202020204" pitchFamily="34" charset="0"/>
                            <a:ea typeface="+mn-ea"/>
                            <a:cs typeface="Arial" panose="020B0604020202020204" pitchFamily="34" charset="0"/>
                          </a:endParaRPr>
                        </a:p>
                        <a:p>
                          <a:r>
                            <a:rPr lang="en-US" sz="1800" b="0" kern="1200" dirty="0">
                              <a:solidFill>
                                <a:schemeClr val="tx1"/>
                              </a:solidFill>
                              <a:effectLst/>
                              <a:latin typeface="Arial" panose="020B0604020202020204" pitchFamily="34" charset="0"/>
                              <a:ea typeface="+mn-ea"/>
                              <a:cs typeface="Arial" panose="020B0604020202020204" pitchFamily="34" charset="0"/>
                            </a:rPr>
                            <a:t>= Central value of predictor variable I</a:t>
                          </a:r>
                        </a:p>
                        <a:p>
                          <a:r>
                            <a:rPr lang="en-US" sz="1800" b="0" dirty="0">
                              <a:solidFill>
                                <a:schemeClr val="tx1"/>
                              </a:solidFill>
                              <a:latin typeface="Arial" panose="020B0604020202020204" pitchFamily="34" charset="0"/>
                              <a:cs typeface="Arial" panose="020B0604020202020204" pitchFamily="34" charset="0"/>
                            </a:rPr>
                            <a:t>= </a:t>
                          </a:r>
                          <a:r>
                            <a:rPr lang="en-US" sz="1800" b="0" kern="1200" dirty="0">
                              <a:solidFill>
                                <a:schemeClr val="tx1"/>
                              </a:solidFill>
                              <a:effectLst/>
                              <a:latin typeface="Arial" panose="020B0604020202020204" pitchFamily="34" charset="0"/>
                              <a:ea typeface="+mn-ea"/>
                              <a:cs typeface="Arial" panose="020B0604020202020204" pitchFamily="34" charset="0"/>
                            </a:rPr>
                            <a:t>Upper limit of predictor variable </a:t>
                          </a:r>
                          <a:r>
                            <a:rPr lang="en-US" sz="1800" b="0" kern="1200" dirty="0" err="1">
                              <a:solidFill>
                                <a:schemeClr val="tx1"/>
                              </a:solidFill>
                              <a:effectLst/>
                              <a:latin typeface="Arial" panose="020B0604020202020204" pitchFamily="34" charset="0"/>
                              <a:ea typeface="+mn-ea"/>
                              <a:cs typeface="Arial" panose="020B0604020202020204" pitchFamily="34" charset="0"/>
                            </a:rPr>
                            <a:t>i</a:t>
                          </a:r>
                          <a:endParaRPr lang="en-US" sz="1800" b="0" dirty="0">
                            <a:solidFill>
                              <a:schemeClr val="tx1"/>
                            </a:solidFill>
                            <a:latin typeface="Arial" panose="020B0604020202020204" pitchFamily="34" charset="0"/>
                            <a:cs typeface="Arial" panose="020B0604020202020204" pitchFamily="34" charset="0"/>
                          </a:endParaRPr>
                        </a:p>
                        <a:p>
                          <a:endParaRPr lang="en-US" sz="16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41830496"/>
                      </a:ext>
                    </a:extLst>
                  </a:tr>
                </a:tbl>
              </a:graphicData>
            </a:graphic>
          </p:graphicFrame>
        </mc:Choice>
        <mc:Fallback xmlns="">
          <p:graphicFrame>
            <p:nvGraphicFramePr>
              <p:cNvPr id="5" name="Table 4">
                <a:extLst>
                  <a:ext uri="{FF2B5EF4-FFF2-40B4-BE49-F238E27FC236}">
                    <a16:creationId xmlns:a16="http://schemas.microsoft.com/office/drawing/2014/main" id="{B6A62052-450A-3141-D34C-F43B032963A7}"/>
                  </a:ext>
                </a:extLst>
              </p:cNvPr>
              <p:cNvGraphicFramePr>
                <a:graphicFrameLocks noGrp="1"/>
              </p:cNvGraphicFramePr>
              <p:nvPr>
                <p:extLst>
                  <p:ext uri="{D42A27DB-BD31-4B8C-83A1-F6EECF244321}">
                    <p14:modId xmlns:p14="http://schemas.microsoft.com/office/powerpoint/2010/main" val="972405500"/>
                  </p:ext>
                </p:extLst>
              </p:nvPr>
            </p:nvGraphicFramePr>
            <p:xfrm>
              <a:off x="764274" y="4789773"/>
              <a:ext cx="9853683" cy="1432560"/>
            </p:xfrm>
            <a:graphic>
              <a:graphicData uri="http://schemas.openxmlformats.org/drawingml/2006/table">
                <a:tbl>
                  <a:tblPr firstRow="1" bandRow="1">
                    <a:tableStyleId>{5C22544A-7EE6-4342-B048-85BDC9FD1C3A}</a:tableStyleId>
                  </a:tblPr>
                  <a:tblGrid>
                    <a:gridCol w="3718372">
                      <a:extLst>
                        <a:ext uri="{9D8B030D-6E8A-4147-A177-3AD203B41FA5}">
                          <a16:colId xmlns:a16="http://schemas.microsoft.com/office/drawing/2014/main" val="1599105197"/>
                        </a:ext>
                      </a:extLst>
                    </a:gridCol>
                    <a:gridCol w="1616061">
                      <a:extLst>
                        <a:ext uri="{9D8B030D-6E8A-4147-A177-3AD203B41FA5}">
                          <a16:colId xmlns:a16="http://schemas.microsoft.com/office/drawing/2014/main" val="1954703595"/>
                        </a:ext>
                      </a:extLst>
                    </a:gridCol>
                    <a:gridCol w="4519250">
                      <a:extLst>
                        <a:ext uri="{9D8B030D-6E8A-4147-A177-3AD203B41FA5}">
                          <a16:colId xmlns:a16="http://schemas.microsoft.com/office/drawing/2014/main" val="2725304094"/>
                        </a:ext>
                      </a:extLst>
                    </a:gridCol>
                  </a:tblGrid>
                  <a:tr h="1432560">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t="-2119" r="-165082"/>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230189" t="-2119" r="-280000"/>
                          </a:stretch>
                        </a:blipFill>
                      </a:tcPr>
                    </a:tc>
                    <a:tc>
                      <a:txBody>
                        <a:bodyPr/>
                        <a:lstStyle/>
                        <a:p>
                          <a:r>
                            <a:rPr lang="en-US" sz="1800" b="0" kern="1200" dirty="0">
                              <a:solidFill>
                                <a:schemeClr val="tx1"/>
                              </a:solidFill>
                              <a:effectLst/>
                              <a:latin typeface="Arial" panose="020B0604020202020204" pitchFamily="34" charset="0"/>
                              <a:ea typeface="+mn-ea"/>
                              <a:cs typeface="Arial" panose="020B0604020202020204" pitchFamily="34" charset="0"/>
                            </a:rPr>
                            <a:t>= Normalized value of predictor variable </a:t>
                          </a:r>
                          <a:r>
                            <a:rPr lang="en-US" sz="1800" b="0" kern="1200" dirty="0" err="1">
                              <a:solidFill>
                                <a:schemeClr val="tx1"/>
                              </a:solidFill>
                              <a:effectLst/>
                              <a:latin typeface="Arial" panose="020B0604020202020204" pitchFamily="34" charset="0"/>
                              <a:ea typeface="+mn-ea"/>
                              <a:cs typeface="Arial" panose="020B0604020202020204" pitchFamily="34" charset="0"/>
                            </a:rPr>
                            <a:t>i</a:t>
                          </a:r>
                          <a:endParaRPr lang="en-US" sz="1800" b="0" kern="1200" dirty="0">
                            <a:solidFill>
                              <a:schemeClr val="tx1"/>
                            </a:solidFill>
                            <a:effectLst/>
                            <a:latin typeface="Arial" panose="020B0604020202020204" pitchFamily="34" charset="0"/>
                            <a:ea typeface="+mn-ea"/>
                            <a:cs typeface="Arial" panose="020B0604020202020204" pitchFamily="34" charset="0"/>
                          </a:endParaRPr>
                        </a:p>
                        <a:p>
                          <a:r>
                            <a:rPr lang="en-US" sz="1800" b="0" kern="1200" dirty="0">
                              <a:solidFill>
                                <a:schemeClr val="tx1"/>
                              </a:solidFill>
                              <a:effectLst/>
                              <a:latin typeface="Arial" panose="020B0604020202020204" pitchFamily="34" charset="0"/>
                              <a:ea typeface="+mn-ea"/>
                              <a:cs typeface="Arial" panose="020B0604020202020204" pitchFamily="34" charset="0"/>
                            </a:rPr>
                            <a:t>= True value of predictor variable </a:t>
                          </a:r>
                          <a:r>
                            <a:rPr lang="en-US" sz="1800" b="0" kern="1200" dirty="0" err="1">
                              <a:solidFill>
                                <a:schemeClr val="tx1"/>
                              </a:solidFill>
                              <a:effectLst/>
                              <a:latin typeface="Arial" panose="020B0604020202020204" pitchFamily="34" charset="0"/>
                              <a:ea typeface="+mn-ea"/>
                              <a:cs typeface="Arial" panose="020B0604020202020204" pitchFamily="34" charset="0"/>
                            </a:rPr>
                            <a:t>i</a:t>
                          </a:r>
                          <a:endParaRPr lang="en-US" sz="1800" b="0" kern="1200" dirty="0">
                            <a:solidFill>
                              <a:schemeClr val="tx1"/>
                            </a:solidFill>
                            <a:effectLst/>
                            <a:latin typeface="Arial" panose="020B0604020202020204" pitchFamily="34" charset="0"/>
                            <a:ea typeface="+mn-ea"/>
                            <a:cs typeface="Arial" panose="020B0604020202020204" pitchFamily="34" charset="0"/>
                          </a:endParaRPr>
                        </a:p>
                        <a:p>
                          <a:r>
                            <a:rPr lang="en-US" sz="1800" b="0" kern="1200" dirty="0">
                              <a:solidFill>
                                <a:schemeClr val="tx1"/>
                              </a:solidFill>
                              <a:effectLst/>
                              <a:latin typeface="Arial" panose="020B0604020202020204" pitchFamily="34" charset="0"/>
                              <a:ea typeface="+mn-ea"/>
                              <a:cs typeface="Arial" panose="020B0604020202020204" pitchFamily="34" charset="0"/>
                            </a:rPr>
                            <a:t>= Central value of predictor variable I</a:t>
                          </a:r>
                        </a:p>
                        <a:p>
                          <a:r>
                            <a:rPr lang="en-US" sz="1800" b="0" dirty="0">
                              <a:solidFill>
                                <a:schemeClr val="tx1"/>
                              </a:solidFill>
                              <a:latin typeface="Arial" panose="020B0604020202020204" pitchFamily="34" charset="0"/>
                              <a:cs typeface="Arial" panose="020B0604020202020204" pitchFamily="34" charset="0"/>
                            </a:rPr>
                            <a:t>= </a:t>
                          </a:r>
                          <a:r>
                            <a:rPr lang="en-US" sz="1800" b="0" kern="1200" dirty="0">
                              <a:solidFill>
                                <a:schemeClr val="tx1"/>
                              </a:solidFill>
                              <a:effectLst/>
                              <a:latin typeface="Arial" panose="020B0604020202020204" pitchFamily="34" charset="0"/>
                              <a:ea typeface="+mn-ea"/>
                              <a:cs typeface="Arial" panose="020B0604020202020204" pitchFamily="34" charset="0"/>
                            </a:rPr>
                            <a:t>Upper limit of predictor variable </a:t>
                          </a:r>
                          <a:r>
                            <a:rPr lang="en-US" sz="1800" b="0" kern="1200" dirty="0" err="1">
                              <a:solidFill>
                                <a:schemeClr val="tx1"/>
                              </a:solidFill>
                              <a:effectLst/>
                              <a:latin typeface="Arial" panose="020B0604020202020204" pitchFamily="34" charset="0"/>
                              <a:ea typeface="+mn-ea"/>
                              <a:cs typeface="Arial" panose="020B0604020202020204" pitchFamily="34" charset="0"/>
                            </a:rPr>
                            <a:t>i</a:t>
                          </a:r>
                          <a:endParaRPr lang="en-US" sz="1800" b="0" dirty="0">
                            <a:solidFill>
                              <a:schemeClr val="tx1"/>
                            </a:solidFill>
                            <a:latin typeface="Arial" panose="020B0604020202020204" pitchFamily="34" charset="0"/>
                            <a:cs typeface="Arial" panose="020B0604020202020204" pitchFamily="34" charset="0"/>
                          </a:endParaRPr>
                        </a:p>
                        <a:p>
                          <a:endParaRPr lang="en-US" sz="16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41830496"/>
                      </a:ext>
                    </a:extLst>
                  </a:tr>
                </a:tbl>
              </a:graphicData>
            </a:graphic>
          </p:graphicFrame>
        </mc:Fallback>
      </mc:AlternateContent>
    </p:spTree>
    <p:extLst>
      <p:ext uri="{BB962C8B-B14F-4D97-AF65-F5344CB8AC3E}">
        <p14:creationId xmlns:p14="http://schemas.microsoft.com/office/powerpoint/2010/main" val="3378309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6058C-8AE6-711E-C880-132009092DA5}"/>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A6A4A63C-9836-287E-1DED-100077A6981D}"/>
              </a:ext>
            </a:extLst>
          </p:cNvPr>
          <p:cNvSpPr>
            <a:spLocks noGrp="1"/>
          </p:cNvSpPr>
          <p:nvPr>
            <p:ph idx="1"/>
          </p:nvPr>
        </p:nvSpPr>
        <p:spPr/>
        <p:txBody>
          <a:bodyPr/>
          <a:lstStyle/>
          <a:p>
            <a:r>
              <a:rPr lang="en-US" dirty="0"/>
              <a:t>Response surface background</a:t>
            </a:r>
          </a:p>
          <a:p>
            <a:r>
              <a:rPr lang="en-US" dirty="0"/>
              <a:t>Why we use response surfaces</a:t>
            </a:r>
          </a:p>
          <a:p>
            <a:r>
              <a:rPr lang="en-US" dirty="0"/>
              <a:t>Passive safety system response surface methodology pilot study</a:t>
            </a:r>
          </a:p>
          <a:p>
            <a:r>
              <a:rPr lang="en-US" dirty="0"/>
              <a:t>Lessons learned</a:t>
            </a:r>
          </a:p>
        </p:txBody>
      </p:sp>
    </p:spTree>
    <p:extLst>
      <p:ext uri="{BB962C8B-B14F-4D97-AF65-F5344CB8AC3E}">
        <p14:creationId xmlns:p14="http://schemas.microsoft.com/office/powerpoint/2010/main" val="8097271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2D17FD-9F24-6A39-C2B4-85C546C347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3DAC26-E3CA-8051-228E-FFBD5C5F019E}"/>
              </a:ext>
            </a:extLst>
          </p:cNvPr>
          <p:cNvSpPr>
            <a:spLocks noGrp="1"/>
          </p:cNvSpPr>
          <p:nvPr>
            <p:ph type="title"/>
          </p:nvPr>
        </p:nvSpPr>
        <p:spPr/>
        <p:txBody>
          <a:bodyPr/>
          <a:lstStyle/>
          <a:p>
            <a:r>
              <a:rPr lang="en-US" dirty="0"/>
              <a:t>Response Surface Goodness of Fit</a:t>
            </a:r>
          </a:p>
        </p:txBody>
      </p:sp>
      <p:sp>
        <p:nvSpPr>
          <p:cNvPr id="3" name="Content Placeholder 2">
            <a:extLst>
              <a:ext uri="{FF2B5EF4-FFF2-40B4-BE49-F238E27FC236}">
                <a16:creationId xmlns:a16="http://schemas.microsoft.com/office/drawing/2014/main" id="{88FA9CCA-0699-B0BF-6DDB-865D78160A95}"/>
              </a:ext>
            </a:extLst>
          </p:cNvPr>
          <p:cNvSpPr>
            <a:spLocks noGrp="1"/>
          </p:cNvSpPr>
          <p:nvPr>
            <p:ph idx="1"/>
          </p:nvPr>
        </p:nvSpPr>
        <p:spPr>
          <a:xfrm>
            <a:off x="365760" y="1005840"/>
            <a:ext cx="11541760" cy="2257072"/>
          </a:xfrm>
        </p:spPr>
        <p:txBody>
          <a:bodyPr>
            <a:normAutofit/>
          </a:bodyPr>
          <a:lstStyle/>
          <a:p>
            <a:r>
              <a:rPr lang="en-GB" dirty="0"/>
              <a:t>Current effort used calibration plots and residual error analysis to test response surface  goodness of fit</a:t>
            </a:r>
          </a:p>
          <a:p>
            <a:pPr lvl="1"/>
            <a:r>
              <a:rPr lang="en-GB" dirty="0"/>
              <a:t>3rd order polynomial residual errors show a std dev of 7.707 psi</a:t>
            </a:r>
          </a:p>
          <a:p>
            <a:pPr lvl="1"/>
            <a:r>
              <a:rPr lang="en-GB" dirty="0"/>
              <a:t>MARS spline residual errors show a std dev of 5.798 psi</a:t>
            </a:r>
          </a:p>
        </p:txBody>
      </p:sp>
      <p:pic>
        <p:nvPicPr>
          <p:cNvPr id="5" name="Picture 4">
            <a:extLst>
              <a:ext uri="{FF2B5EF4-FFF2-40B4-BE49-F238E27FC236}">
                <a16:creationId xmlns:a16="http://schemas.microsoft.com/office/drawing/2014/main" id="{AFA4C4BF-951E-8AE3-5894-B2D7312CAA02}"/>
              </a:ext>
            </a:extLst>
          </p:cNvPr>
          <p:cNvPicPr>
            <a:picLocks noChangeAspect="1"/>
          </p:cNvPicPr>
          <p:nvPr/>
        </p:nvPicPr>
        <p:blipFill>
          <a:blip r:embed="rId3"/>
          <a:stretch>
            <a:fillRect/>
          </a:stretch>
        </p:blipFill>
        <p:spPr>
          <a:xfrm>
            <a:off x="3895465" y="3179867"/>
            <a:ext cx="3714375" cy="3227775"/>
          </a:xfrm>
          <a:prstGeom prst="rect">
            <a:avLst/>
          </a:prstGeom>
        </p:spPr>
      </p:pic>
      <p:pic>
        <p:nvPicPr>
          <p:cNvPr id="6" name="Picture 5">
            <a:extLst>
              <a:ext uri="{FF2B5EF4-FFF2-40B4-BE49-F238E27FC236}">
                <a16:creationId xmlns:a16="http://schemas.microsoft.com/office/drawing/2014/main" id="{25A0DAE1-CE6E-DCC4-15E4-6151DA9CA98F}"/>
              </a:ext>
            </a:extLst>
          </p:cNvPr>
          <p:cNvPicPr>
            <a:picLocks noChangeAspect="1"/>
          </p:cNvPicPr>
          <p:nvPr/>
        </p:nvPicPr>
        <p:blipFill>
          <a:blip r:embed="rId4"/>
          <a:stretch>
            <a:fillRect/>
          </a:stretch>
        </p:blipFill>
        <p:spPr>
          <a:xfrm>
            <a:off x="7939145" y="3179866"/>
            <a:ext cx="3714375" cy="3227775"/>
          </a:xfrm>
          <a:prstGeom prst="rect">
            <a:avLst/>
          </a:prstGeom>
        </p:spPr>
      </p:pic>
      <p:sp>
        <p:nvSpPr>
          <p:cNvPr id="7" name="Content Placeholder 2">
            <a:extLst>
              <a:ext uri="{FF2B5EF4-FFF2-40B4-BE49-F238E27FC236}">
                <a16:creationId xmlns:a16="http://schemas.microsoft.com/office/drawing/2014/main" id="{61BB1346-F5B5-86BB-2443-A8D0DA5E6D9E}"/>
              </a:ext>
            </a:extLst>
          </p:cNvPr>
          <p:cNvSpPr txBox="1">
            <a:spLocks/>
          </p:cNvSpPr>
          <p:nvPr/>
        </p:nvSpPr>
        <p:spPr bwMode="auto">
          <a:xfrm>
            <a:off x="343347" y="3262911"/>
            <a:ext cx="3387465" cy="306168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fontScale="77500" lnSpcReduction="20000"/>
          </a:bodyPr>
          <a:lstStyle>
            <a:lvl1pPr marL="231775" indent="-231775" algn="l" rtl="0" eaLnBrk="1" fontAlgn="base" hangingPunct="1">
              <a:lnSpc>
                <a:spcPct val="100000"/>
              </a:lnSpc>
              <a:spcBef>
                <a:spcPct val="0"/>
              </a:spcBef>
              <a:spcAft>
                <a:spcPts val="600"/>
              </a:spcAft>
              <a:buClr>
                <a:schemeClr val="tx2">
                  <a:lumMod val="60000"/>
                  <a:lumOff val="40000"/>
                </a:schemeClr>
              </a:buClr>
              <a:buSzPct val="80000"/>
              <a:buFont typeface="Wingdings" panose="05000000000000000000" pitchFamily="2" charset="2"/>
              <a:buChar char="§"/>
              <a:defRPr sz="3200">
                <a:solidFill>
                  <a:schemeClr val="tx1"/>
                </a:solidFill>
                <a:latin typeface="+mn-lt"/>
                <a:ea typeface="+mn-ea"/>
                <a:cs typeface="+mn-cs"/>
              </a:defRPr>
            </a:lvl1pPr>
            <a:lvl2pPr marL="566738" indent="-279400" algn="l" rtl="0" eaLnBrk="1" fontAlgn="base" hangingPunct="1">
              <a:lnSpc>
                <a:spcPct val="100000"/>
              </a:lnSpc>
              <a:spcBef>
                <a:spcPct val="0"/>
              </a:spcBef>
              <a:spcAft>
                <a:spcPts val="600"/>
              </a:spcAft>
              <a:buClr>
                <a:schemeClr val="tx2">
                  <a:lumMod val="60000"/>
                  <a:lumOff val="40000"/>
                </a:schemeClr>
              </a:buClr>
              <a:buSzPct val="80000"/>
              <a:buChar char="–"/>
              <a:defRPr sz="2800">
                <a:solidFill>
                  <a:schemeClr val="tx1"/>
                </a:solidFill>
                <a:latin typeface="+mn-lt"/>
              </a:defRPr>
            </a:lvl2pPr>
            <a:lvl3pPr marL="855663" indent="-223838" algn="l" rtl="0" eaLnBrk="1" fontAlgn="base" hangingPunct="1">
              <a:lnSpc>
                <a:spcPct val="100000"/>
              </a:lnSpc>
              <a:spcBef>
                <a:spcPct val="0"/>
              </a:spcBef>
              <a:spcAft>
                <a:spcPts val="600"/>
              </a:spcAft>
              <a:buClr>
                <a:schemeClr val="tx2">
                  <a:lumMod val="60000"/>
                  <a:lumOff val="40000"/>
                </a:schemeClr>
              </a:buClr>
              <a:buSzPct val="80000"/>
              <a:buFont typeface="Wingdings" panose="05000000000000000000" pitchFamily="2" charset="2"/>
              <a:buChar char="§"/>
              <a:defRPr sz="2800">
                <a:solidFill>
                  <a:schemeClr val="tx1"/>
                </a:solidFill>
                <a:latin typeface="+mn-lt"/>
              </a:defRPr>
            </a:lvl3pPr>
            <a:lvl4pPr marL="1262063" indent="-288925" algn="l" rtl="0" eaLnBrk="1" fontAlgn="base" hangingPunct="1">
              <a:lnSpc>
                <a:spcPct val="100000"/>
              </a:lnSpc>
              <a:spcBef>
                <a:spcPct val="0"/>
              </a:spcBef>
              <a:spcAft>
                <a:spcPts val="600"/>
              </a:spcAft>
              <a:buClr>
                <a:schemeClr val="tx2">
                  <a:lumMod val="60000"/>
                  <a:lumOff val="40000"/>
                </a:schemeClr>
              </a:buClr>
              <a:buSzPct val="80000"/>
              <a:buChar char="–"/>
              <a:defRPr sz="2800">
                <a:solidFill>
                  <a:schemeClr val="tx1"/>
                </a:solidFill>
                <a:latin typeface="+mn-lt"/>
              </a:defRPr>
            </a:lvl4pPr>
            <a:lvl5pPr marL="1538288" indent="-225425" algn="l" rtl="0" eaLnBrk="1" fontAlgn="base" hangingPunct="1">
              <a:lnSpc>
                <a:spcPct val="100000"/>
              </a:lnSpc>
              <a:spcBef>
                <a:spcPct val="0"/>
              </a:spcBef>
              <a:spcAft>
                <a:spcPts val="600"/>
              </a:spcAft>
              <a:buClr>
                <a:schemeClr val="tx2">
                  <a:lumMod val="60000"/>
                  <a:lumOff val="40000"/>
                </a:schemeClr>
              </a:buClr>
              <a:buSzPct val="80000"/>
              <a:buFont typeface="Wingdings" panose="05000000000000000000" pitchFamily="2" charset="2"/>
              <a:buChar char="§"/>
              <a:defRPr sz="2800">
                <a:solidFill>
                  <a:schemeClr val="tx1"/>
                </a:solidFill>
                <a:latin typeface="+mn-lt"/>
              </a:defRPr>
            </a:lvl5pPr>
            <a:lvl6pPr marL="1944688" indent="-174625" algn="l" rtl="0" eaLnBrk="1" fontAlgn="base" hangingPunct="1">
              <a:lnSpc>
                <a:spcPct val="95000"/>
              </a:lnSpc>
              <a:spcBef>
                <a:spcPct val="0"/>
              </a:spcBef>
              <a:spcAft>
                <a:spcPct val="25000"/>
              </a:spcAft>
              <a:buChar char="•"/>
              <a:defRPr sz="2400">
                <a:solidFill>
                  <a:srgbClr val="000000"/>
                </a:solidFill>
                <a:latin typeface="+mn-lt"/>
              </a:defRPr>
            </a:lvl6pPr>
            <a:lvl7pPr marL="2401888" indent="-174625" algn="l" rtl="0" eaLnBrk="1" fontAlgn="base" hangingPunct="1">
              <a:lnSpc>
                <a:spcPct val="95000"/>
              </a:lnSpc>
              <a:spcBef>
                <a:spcPct val="0"/>
              </a:spcBef>
              <a:spcAft>
                <a:spcPct val="25000"/>
              </a:spcAft>
              <a:buChar char="•"/>
              <a:defRPr sz="2400">
                <a:solidFill>
                  <a:srgbClr val="000000"/>
                </a:solidFill>
                <a:latin typeface="+mn-lt"/>
              </a:defRPr>
            </a:lvl7pPr>
            <a:lvl8pPr marL="2859088" indent="-174625" algn="l" rtl="0" eaLnBrk="1" fontAlgn="base" hangingPunct="1">
              <a:lnSpc>
                <a:spcPct val="95000"/>
              </a:lnSpc>
              <a:spcBef>
                <a:spcPct val="0"/>
              </a:spcBef>
              <a:spcAft>
                <a:spcPct val="25000"/>
              </a:spcAft>
              <a:buChar char="•"/>
              <a:defRPr sz="2400">
                <a:solidFill>
                  <a:srgbClr val="000000"/>
                </a:solidFill>
                <a:latin typeface="+mn-lt"/>
              </a:defRPr>
            </a:lvl8pPr>
            <a:lvl9pPr marL="3316288" indent="-174625" algn="l" rtl="0" eaLnBrk="1" fontAlgn="base" hangingPunct="1">
              <a:lnSpc>
                <a:spcPct val="95000"/>
              </a:lnSpc>
              <a:spcBef>
                <a:spcPct val="0"/>
              </a:spcBef>
              <a:spcAft>
                <a:spcPct val="25000"/>
              </a:spcAft>
              <a:buChar char="•"/>
              <a:defRPr sz="2400">
                <a:solidFill>
                  <a:srgbClr val="000000"/>
                </a:solidFill>
                <a:latin typeface="+mn-lt"/>
              </a:defRPr>
            </a:lvl9pPr>
          </a:lstStyle>
          <a:p>
            <a:r>
              <a:rPr lang="en-GB" kern="0" dirty="0"/>
              <a:t>Errors are expected to be normally distributed around the observed values</a:t>
            </a:r>
          </a:p>
          <a:p>
            <a:r>
              <a:rPr lang="en-GB" kern="0" dirty="0"/>
              <a:t>Therefore, failure pressure shifted 1.645 std dev to capture 95% of failures</a:t>
            </a:r>
          </a:p>
        </p:txBody>
      </p:sp>
    </p:spTree>
    <p:extLst>
      <p:ext uri="{BB962C8B-B14F-4D97-AF65-F5344CB8AC3E}">
        <p14:creationId xmlns:p14="http://schemas.microsoft.com/office/powerpoint/2010/main" val="6692330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607F3-FAFD-7140-1AA4-3A9C7668C4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CFC389-E23B-6D5A-6F50-C2C91C0C9624}"/>
              </a:ext>
            </a:extLst>
          </p:cNvPr>
          <p:cNvSpPr>
            <a:spLocks noGrp="1"/>
          </p:cNvSpPr>
          <p:nvPr>
            <p:ph type="title"/>
          </p:nvPr>
        </p:nvSpPr>
        <p:spPr/>
        <p:txBody>
          <a:bodyPr/>
          <a:lstStyle/>
          <a:p>
            <a:r>
              <a:rPr lang="en-US" dirty="0"/>
              <a:t>Uncertainty Propagation: Phenomenological Failure Rate</a:t>
            </a:r>
          </a:p>
        </p:txBody>
      </p:sp>
      <p:sp>
        <p:nvSpPr>
          <p:cNvPr id="3" name="Content Placeholder 2">
            <a:extLst>
              <a:ext uri="{FF2B5EF4-FFF2-40B4-BE49-F238E27FC236}">
                <a16:creationId xmlns:a16="http://schemas.microsoft.com/office/drawing/2014/main" id="{3AECB23F-E70D-F058-921D-118FCD05B176}"/>
              </a:ext>
            </a:extLst>
          </p:cNvPr>
          <p:cNvSpPr>
            <a:spLocks noGrp="1"/>
          </p:cNvSpPr>
          <p:nvPr>
            <p:ph idx="1"/>
          </p:nvPr>
        </p:nvSpPr>
        <p:spPr>
          <a:xfrm>
            <a:off x="365760" y="1005841"/>
            <a:ext cx="11681848" cy="2189746"/>
          </a:xfrm>
        </p:spPr>
        <p:txBody>
          <a:bodyPr>
            <a:normAutofit fontScale="62500" lnSpcReduction="20000"/>
          </a:bodyPr>
          <a:lstStyle/>
          <a:p>
            <a:r>
              <a:rPr lang="en-GB" dirty="0"/>
              <a:t>Latin Hypercube Sampling (LHS) techniques were used to generate 500,000 critical parameter data sets for interrogation of the response surfaces</a:t>
            </a:r>
          </a:p>
          <a:p>
            <a:r>
              <a:rPr lang="en-GB" dirty="0"/>
              <a:t>The predicted peak pressures were then compared to the failure pressure to determine the failure rate</a:t>
            </a:r>
          </a:p>
          <a:p>
            <a:r>
              <a:rPr lang="en-GB" dirty="0"/>
              <a:t>Convergence plots used to determine when enough trials have been performed</a:t>
            </a:r>
          </a:p>
          <a:p>
            <a:endParaRPr lang="en-GB" sz="2600" dirty="0"/>
          </a:p>
          <a:p>
            <a:pPr marL="287338" lvl="1" indent="0">
              <a:buNone/>
            </a:pPr>
            <a:r>
              <a:rPr lang="en-GB" dirty="0"/>
              <a:t>                            Polynomial PCCS failure rate: 1.9E-4                                       MARS PCCS failure rate: 3.1E-4</a:t>
            </a:r>
          </a:p>
        </p:txBody>
      </p:sp>
      <p:pic>
        <p:nvPicPr>
          <p:cNvPr id="4" name="Picture 3">
            <a:extLst>
              <a:ext uri="{FF2B5EF4-FFF2-40B4-BE49-F238E27FC236}">
                <a16:creationId xmlns:a16="http://schemas.microsoft.com/office/drawing/2014/main" id="{41F25A6C-467D-E683-729F-1A12AF9480FA}"/>
              </a:ext>
            </a:extLst>
          </p:cNvPr>
          <p:cNvPicPr>
            <a:picLocks noChangeAspect="1"/>
          </p:cNvPicPr>
          <p:nvPr/>
        </p:nvPicPr>
        <p:blipFill>
          <a:blip r:embed="rId3"/>
          <a:stretch>
            <a:fillRect/>
          </a:stretch>
        </p:blipFill>
        <p:spPr>
          <a:xfrm>
            <a:off x="1144703" y="2773376"/>
            <a:ext cx="4936057" cy="3881437"/>
          </a:xfrm>
          <a:prstGeom prst="rect">
            <a:avLst/>
          </a:prstGeom>
        </p:spPr>
      </p:pic>
      <p:pic>
        <p:nvPicPr>
          <p:cNvPr id="8" name="Picture 7">
            <a:extLst>
              <a:ext uri="{FF2B5EF4-FFF2-40B4-BE49-F238E27FC236}">
                <a16:creationId xmlns:a16="http://schemas.microsoft.com/office/drawing/2014/main" id="{4ED106EE-3164-0630-803C-CFD87E958898}"/>
              </a:ext>
            </a:extLst>
          </p:cNvPr>
          <p:cNvPicPr>
            <a:picLocks noChangeAspect="1"/>
          </p:cNvPicPr>
          <p:nvPr/>
        </p:nvPicPr>
        <p:blipFill>
          <a:blip r:embed="rId4"/>
          <a:stretch>
            <a:fillRect/>
          </a:stretch>
        </p:blipFill>
        <p:spPr>
          <a:xfrm>
            <a:off x="6283686" y="2692870"/>
            <a:ext cx="5011032" cy="3982567"/>
          </a:xfrm>
          <a:prstGeom prst="rect">
            <a:avLst/>
          </a:prstGeom>
        </p:spPr>
      </p:pic>
    </p:spTree>
    <p:extLst>
      <p:ext uri="{BB962C8B-B14F-4D97-AF65-F5344CB8AC3E}">
        <p14:creationId xmlns:p14="http://schemas.microsoft.com/office/powerpoint/2010/main" val="16161233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EC771-4AF6-94B8-78B4-5303CB206075}"/>
              </a:ext>
            </a:extLst>
          </p:cNvPr>
          <p:cNvSpPr>
            <a:spLocks noGrp="1"/>
          </p:cNvSpPr>
          <p:nvPr>
            <p:ph type="title"/>
          </p:nvPr>
        </p:nvSpPr>
        <p:spPr/>
        <p:txBody>
          <a:bodyPr/>
          <a:lstStyle/>
          <a:p>
            <a:r>
              <a:rPr lang="en-US" dirty="0"/>
              <a:t>Lessons Learned</a:t>
            </a:r>
          </a:p>
        </p:txBody>
      </p:sp>
      <p:sp>
        <p:nvSpPr>
          <p:cNvPr id="3" name="Content Placeholder 2">
            <a:extLst>
              <a:ext uri="{FF2B5EF4-FFF2-40B4-BE49-F238E27FC236}">
                <a16:creationId xmlns:a16="http://schemas.microsoft.com/office/drawing/2014/main" id="{73E3E419-6BFA-39AD-FF27-798EC5FA3AD5}"/>
              </a:ext>
            </a:extLst>
          </p:cNvPr>
          <p:cNvSpPr>
            <a:spLocks noGrp="1"/>
          </p:cNvSpPr>
          <p:nvPr>
            <p:ph idx="1"/>
          </p:nvPr>
        </p:nvSpPr>
        <p:spPr/>
        <p:txBody>
          <a:bodyPr/>
          <a:lstStyle/>
          <a:p>
            <a:r>
              <a:rPr lang="en-US" dirty="0"/>
              <a:t>Probability distributions focused on normal, log normal, and exponential and did not consider beta and gamma distributions which are extensively used by the US NRC to support PRAs</a:t>
            </a:r>
          </a:p>
          <a:p>
            <a:r>
              <a:rPr lang="en-US" dirty="0"/>
              <a:t>Consideration of additional phenomena such as two-phase flow instabilities</a:t>
            </a:r>
          </a:p>
          <a:p>
            <a:pPr lvl="1"/>
            <a:r>
              <a:rPr lang="en-US" dirty="0"/>
              <a:t>May require more detailed code or surrogate models in existing code</a:t>
            </a:r>
          </a:p>
          <a:p>
            <a:r>
              <a:rPr lang="en-US" dirty="0"/>
              <a:t>Expand truth data set to include more intermediate values</a:t>
            </a:r>
          </a:p>
          <a:p>
            <a:r>
              <a:rPr lang="en-US" dirty="0"/>
              <a:t>Use a larger truth data set to generate response surfaces</a:t>
            </a:r>
          </a:p>
        </p:txBody>
      </p:sp>
    </p:spTree>
    <p:extLst>
      <p:ext uri="{BB962C8B-B14F-4D97-AF65-F5344CB8AC3E}">
        <p14:creationId xmlns:p14="http://schemas.microsoft.com/office/powerpoint/2010/main" val="32472105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AB6165-261B-94E3-EF99-38A661420A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67B3BA-8C8A-D51D-5FC0-54AF02F0A6DC}"/>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090682DB-B992-3CD9-EB57-362D896453E5}"/>
              </a:ext>
            </a:extLst>
          </p:cNvPr>
          <p:cNvSpPr>
            <a:spLocks noGrp="1"/>
          </p:cNvSpPr>
          <p:nvPr>
            <p:ph idx="1"/>
          </p:nvPr>
        </p:nvSpPr>
        <p:spPr>
          <a:xfrm>
            <a:off x="365760" y="1005839"/>
            <a:ext cx="11430000" cy="5669597"/>
          </a:xfrm>
        </p:spPr>
        <p:txBody>
          <a:bodyPr>
            <a:normAutofit/>
          </a:bodyPr>
          <a:lstStyle/>
          <a:p>
            <a:r>
              <a:rPr lang="en-US" dirty="0"/>
              <a:t>The response surface methodology demonstrates that a manageable number of best-estimate code runs can be used to generate truth data required by the response surface</a:t>
            </a:r>
          </a:p>
          <a:p>
            <a:r>
              <a:rPr lang="en-US" dirty="0"/>
              <a:t>By developing mathematical models that approximate complex thermal-hydraulic behavior, the response surface methodology allows for uncertainty propagation and reliability assessment that would be impractical with direct best estimate code calculations</a:t>
            </a:r>
          </a:p>
          <a:p>
            <a:r>
              <a:rPr lang="en-US" dirty="0"/>
              <a:t>An overall PCCS reliability was not calculated s</a:t>
            </a:r>
            <a:r>
              <a:rPr lang="en-GB" dirty="0" err="1"/>
              <a:t>ince</a:t>
            </a:r>
            <a:r>
              <a:rPr lang="en-GB" dirty="0"/>
              <a:t> each accident scenario may present different conditions that would result in a different phenomenological reliability </a:t>
            </a:r>
            <a:r>
              <a:rPr lang="en-US" dirty="0"/>
              <a:t> </a:t>
            </a:r>
          </a:p>
        </p:txBody>
      </p:sp>
    </p:spTree>
    <p:extLst>
      <p:ext uri="{BB962C8B-B14F-4D97-AF65-F5344CB8AC3E}">
        <p14:creationId xmlns:p14="http://schemas.microsoft.com/office/powerpoint/2010/main" val="39105907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5084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CD4A12-AA5F-1371-704B-2C54105C83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C1BDC3-A583-2735-4FEA-711D76862126}"/>
              </a:ext>
            </a:extLst>
          </p:cNvPr>
          <p:cNvSpPr>
            <a:spLocks noGrp="1"/>
          </p:cNvSpPr>
          <p:nvPr>
            <p:ph type="title"/>
          </p:nvPr>
        </p:nvSpPr>
        <p:spPr/>
        <p:txBody>
          <a:bodyPr/>
          <a:lstStyle/>
          <a:p>
            <a:r>
              <a:rPr lang="en-US" dirty="0"/>
              <a:t>What is a Response Surface?</a:t>
            </a:r>
          </a:p>
        </p:txBody>
      </p:sp>
      <p:sp>
        <p:nvSpPr>
          <p:cNvPr id="3" name="Content Placeholder 2">
            <a:extLst>
              <a:ext uri="{FF2B5EF4-FFF2-40B4-BE49-F238E27FC236}">
                <a16:creationId xmlns:a16="http://schemas.microsoft.com/office/drawing/2014/main" id="{1F5AA465-0CF4-6205-EA3A-4D881137C0F0}"/>
              </a:ext>
            </a:extLst>
          </p:cNvPr>
          <p:cNvSpPr>
            <a:spLocks noGrp="1"/>
          </p:cNvSpPr>
          <p:nvPr>
            <p:ph idx="1"/>
          </p:nvPr>
        </p:nvSpPr>
        <p:spPr>
          <a:xfrm>
            <a:off x="365760" y="1005839"/>
            <a:ext cx="11430000" cy="2722881"/>
          </a:xfrm>
        </p:spPr>
        <p:txBody>
          <a:bodyPr>
            <a:normAutofit fontScale="92500"/>
          </a:bodyPr>
          <a:lstStyle/>
          <a:p>
            <a:r>
              <a:rPr lang="en-US" dirty="0"/>
              <a:t>A response surface is a mathematical model used as a surrogate for a best estimate code</a:t>
            </a:r>
          </a:p>
          <a:p>
            <a:r>
              <a:rPr lang="en-US" dirty="0"/>
              <a:t>Common response surfaces use a second order or third order polynomial regression of best estimate code results to represent the response of the best estimate code (</a:t>
            </a:r>
            <a:r>
              <a:rPr lang="en-US" i="1" dirty="0"/>
              <a:t>parametric response surface</a:t>
            </a:r>
            <a:r>
              <a:rPr lang="en-US" dirty="0"/>
              <a:t>)</a:t>
            </a:r>
          </a:p>
          <a:p>
            <a:pPr marL="0" indent="0">
              <a:buNone/>
            </a:pPr>
            <a:endParaRPr lang="en-US" dirty="0"/>
          </a:p>
        </p:txBody>
      </p:sp>
      <p:sp>
        <p:nvSpPr>
          <p:cNvPr id="5" name="Content Placeholder 2">
            <a:extLst>
              <a:ext uri="{FF2B5EF4-FFF2-40B4-BE49-F238E27FC236}">
                <a16:creationId xmlns:a16="http://schemas.microsoft.com/office/drawing/2014/main" id="{31D41652-0381-5173-6783-3CC107E8CEF0}"/>
              </a:ext>
            </a:extLst>
          </p:cNvPr>
          <p:cNvSpPr txBox="1">
            <a:spLocks/>
          </p:cNvSpPr>
          <p:nvPr/>
        </p:nvSpPr>
        <p:spPr bwMode="auto">
          <a:xfrm>
            <a:off x="365760" y="3538754"/>
            <a:ext cx="6974101" cy="272288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fontScale="92500" lnSpcReduction="10000"/>
          </a:bodyPr>
          <a:lstStyle>
            <a:lvl1pPr marL="231775" indent="-231775" algn="l" rtl="0" eaLnBrk="1" fontAlgn="base" hangingPunct="1">
              <a:lnSpc>
                <a:spcPct val="100000"/>
              </a:lnSpc>
              <a:spcBef>
                <a:spcPct val="0"/>
              </a:spcBef>
              <a:spcAft>
                <a:spcPts val="600"/>
              </a:spcAft>
              <a:buClr>
                <a:schemeClr val="tx2">
                  <a:lumMod val="60000"/>
                  <a:lumOff val="40000"/>
                </a:schemeClr>
              </a:buClr>
              <a:buSzPct val="80000"/>
              <a:buFont typeface="Wingdings" panose="05000000000000000000" pitchFamily="2" charset="2"/>
              <a:buChar char="§"/>
              <a:defRPr sz="3200">
                <a:solidFill>
                  <a:schemeClr val="tx1"/>
                </a:solidFill>
                <a:latin typeface="+mn-lt"/>
                <a:ea typeface="+mn-ea"/>
                <a:cs typeface="+mn-cs"/>
              </a:defRPr>
            </a:lvl1pPr>
            <a:lvl2pPr marL="566738" indent="-279400" algn="l" rtl="0" eaLnBrk="1" fontAlgn="base" hangingPunct="1">
              <a:lnSpc>
                <a:spcPct val="100000"/>
              </a:lnSpc>
              <a:spcBef>
                <a:spcPct val="0"/>
              </a:spcBef>
              <a:spcAft>
                <a:spcPts val="600"/>
              </a:spcAft>
              <a:buClr>
                <a:schemeClr val="tx2">
                  <a:lumMod val="60000"/>
                  <a:lumOff val="40000"/>
                </a:schemeClr>
              </a:buClr>
              <a:buSzPct val="80000"/>
              <a:buChar char="–"/>
              <a:defRPr sz="2800">
                <a:solidFill>
                  <a:schemeClr val="tx1"/>
                </a:solidFill>
                <a:latin typeface="+mn-lt"/>
              </a:defRPr>
            </a:lvl2pPr>
            <a:lvl3pPr marL="855663" indent="-223838" algn="l" rtl="0" eaLnBrk="1" fontAlgn="base" hangingPunct="1">
              <a:lnSpc>
                <a:spcPct val="100000"/>
              </a:lnSpc>
              <a:spcBef>
                <a:spcPct val="0"/>
              </a:spcBef>
              <a:spcAft>
                <a:spcPts val="600"/>
              </a:spcAft>
              <a:buClr>
                <a:schemeClr val="tx2">
                  <a:lumMod val="60000"/>
                  <a:lumOff val="40000"/>
                </a:schemeClr>
              </a:buClr>
              <a:buSzPct val="80000"/>
              <a:buFont typeface="Wingdings" panose="05000000000000000000" pitchFamily="2" charset="2"/>
              <a:buChar char="§"/>
              <a:defRPr sz="2800">
                <a:solidFill>
                  <a:schemeClr val="tx1"/>
                </a:solidFill>
                <a:latin typeface="+mn-lt"/>
              </a:defRPr>
            </a:lvl3pPr>
            <a:lvl4pPr marL="1262063" indent="-288925" algn="l" rtl="0" eaLnBrk="1" fontAlgn="base" hangingPunct="1">
              <a:lnSpc>
                <a:spcPct val="100000"/>
              </a:lnSpc>
              <a:spcBef>
                <a:spcPct val="0"/>
              </a:spcBef>
              <a:spcAft>
                <a:spcPts val="600"/>
              </a:spcAft>
              <a:buClr>
                <a:schemeClr val="tx2">
                  <a:lumMod val="60000"/>
                  <a:lumOff val="40000"/>
                </a:schemeClr>
              </a:buClr>
              <a:buSzPct val="80000"/>
              <a:buChar char="–"/>
              <a:defRPr sz="2800">
                <a:solidFill>
                  <a:schemeClr val="tx1"/>
                </a:solidFill>
                <a:latin typeface="+mn-lt"/>
              </a:defRPr>
            </a:lvl4pPr>
            <a:lvl5pPr marL="1538288" indent="-225425" algn="l" rtl="0" eaLnBrk="1" fontAlgn="base" hangingPunct="1">
              <a:lnSpc>
                <a:spcPct val="100000"/>
              </a:lnSpc>
              <a:spcBef>
                <a:spcPct val="0"/>
              </a:spcBef>
              <a:spcAft>
                <a:spcPts val="600"/>
              </a:spcAft>
              <a:buClr>
                <a:schemeClr val="tx2">
                  <a:lumMod val="60000"/>
                  <a:lumOff val="40000"/>
                </a:schemeClr>
              </a:buClr>
              <a:buSzPct val="80000"/>
              <a:buFont typeface="Wingdings" panose="05000000000000000000" pitchFamily="2" charset="2"/>
              <a:buChar char="§"/>
              <a:defRPr sz="2800">
                <a:solidFill>
                  <a:schemeClr val="tx1"/>
                </a:solidFill>
                <a:latin typeface="+mn-lt"/>
              </a:defRPr>
            </a:lvl5pPr>
            <a:lvl6pPr marL="1944688" indent="-174625" algn="l" rtl="0" eaLnBrk="1" fontAlgn="base" hangingPunct="1">
              <a:lnSpc>
                <a:spcPct val="95000"/>
              </a:lnSpc>
              <a:spcBef>
                <a:spcPct val="0"/>
              </a:spcBef>
              <a:spcAft>
                <a:spcPct val="25000"/>
              </a:spcAft>
              <a:buChar char="•"/>
              <a:defRPr sz="2400">
                <a:solidFill>
                  <a:srgbClr val="000000"/>
                </a:solidFill>
                <a:latin typeface="+mn-lt"/>
              </a:defRPr>
            </a:lvl6pPr>
            <a:lvl7pPr marL="2401888" indent="-174625" algn="l" rtl="0" eaLnBrk="1" fontAlgn="base" hangingPunct="1">
              <a:lnSpc>
                <a:spcPct val="95000"/>
              </a:lnSpc>
              <a:spcBef>
                <a:spcPct val="0"/>
              </a:spcBef>
              <a:spcAft>
                <a:spcPct val="25000"/>
              </a:spcAft>
              <a:buChar char="•"/>
              <a:defRPr sz="2400">
                <a:solidFill>
                  <a:srgbClr val="000000"/>
                </a:solidFill>
                <a:latin typeface="+mn-lt"/>
              </a:defRPr>
            </a:lvl7pPr>
            <a:lvl8pPr marL="2859088" indent="-174625" algn="l" rtl="0" eaLnBrk="1" fontAlgn="base" hangingPunct="1">
              <a:lnSpc>
                <a:spcPct val="95000"/>
              </a:lnSpc>
              <a:spcBef>
                <a:spcPct val="0"/>
              </a:spcBef>
              <a:spcAft>
                <a:spcPct val="25000"/>
              </a:spcAft>
              <a:buChar char="•"/>
              <a:defRPr sz="2400">
                <a:solidFill>
                  <a:srgbClr val="000000"/>
                </a:solidFill>
                <a:latin typeface="+mn-lt"/>
              </a:defRPr>
            </a:lvl8pPr>
            <a:lvl9pPr marL="3316288" indent="-174625" algn="l" rtl="0" eaLnBrk="1" fontAlgn="base" hangingPunct="1">
              <a:lnSpc>
                <a:spcPct val="95000"/>
              </a:lnSpc>
              <a:spcBef>
                <a:spcPct val="0"/>
              </a:spcBef>
              <a:spcAft>
                <a:spcPct val="25000"/>
              </a:spcAft>
              <a:buChar char="•"/>
              <a:defRPr sz="2400">
                <a:solidFill>
                  <a:srgbClr val="000000"/>
                </a:solidFill>
                <a:latin typeface="+mn-lt"/>
              </a:defRPr>
            </a:lvl9pPr>
          </a:lstStyle>
          <a:p>
            <a:r>
              <a:rPr lang="en-US" kern="0" dirty="0"/>
              <a:t>We are familiar with curve fitting of a single variable using a straight line or a higher order polynomial</a:t>
            </a:r>
          </a:p>
          <a:p>
            <a:r>
              <a:rPr lang="en-US" kern="0" dirty="0"/>
              <a:t>The response surface involves several variables, so we use multi-variate regression techniques</a:t>
            </a:r>
          </a:p>
          <a:p>
            <a:pPr marL="0" indent="0">
              <a:buFont typeface="Wingdings" panose="05000000000000000000" pitchFamily="2" charset="2"/>
              <a:buNone/>
            </a:pPr>
            <a:endParaRPr lang="en-US" kern="0" dirty="0"/>
          </a:p>
        </p:txBody>
      </p:sp>
      <p:pic>
        <p:nvPicPr>
          <p:cNvPr id="7" name="Picture 6">
            <a:extLst>
              <a:ext uri="{FF2B5EF4-FFF2-40B4-BE49-F238E27FC236}">
                <a16:creationId xmlns:a16="http://schemas.microsoft.com/office/drawing/2014/main" id="{10C47C9C-D3A5-18A4-46FF-E57B955D007C}"/>
              </a:ext>
            </a:extLst>
          </p:cNvPr>
          <p:cNvPicPr>
            <a:picLocks noChangeAspect="1"/>
          </p:cNvPicPr>
          <p:nvPr/>
        </p:nvPicPr>
        <p:blipFill>
          <a:blip r:embed="rId3"/>
          <a:stretch>
            <a:fillRect/>
          </a:stretch>
        </p:blipFill>
        <p:spPr>
          <a:xfrm>
            <a:off x="6999293" y="3538754"/>
            <a:ext cx="4584589" cy="2755631"/>
          </a:xfrm>
          <a:prstGeom prst="rect">
            <a:avLst/>
          </a:prstGeom>
        </p:spPr>
      </p:pic>
    </p:spTree>
    <p:extLst>
      <p:ext uri="{BB962C8B-B14F-4D97-AF65-F5344CB8AC3E}">
        <p14:creationId xmlns:p14="http://schemas.microsoft.com/office/powerpoint/2010/main" val="1818669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A2AB3-2182-B4B8-71F4-DF9C5F573D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8F5323-6E35-A4E7-0957-7812D5A18D76}"/>
              </a:ext>
            </a:extLst>
          </p:cNvPr>
          <p:cNvSpPr>
            <a:spLocks noGrp="1"/>
          </p:cNvSpPr>
          <p:nvPr>
            <p:ph type="title"/>
          </p:nvPr>
        </p:nvSpPr>
        <p:spPr/>
        <p:txBody>
          <a:bodyPr/>
          <a:lstStyle/>
          <a:p>
            <a:r>
              <a:rPr lang="en-US" dirty="0"/>
              <a:t>What is a Response Surface?</a:t>
            </a:r>
          </a:p>
        </p:txBody>
      </p:sp>
      <p:sp>
        <p:nvSpPr>
          <p:cNvPr id="5" name="Content Placeholder 2">
            <a:extLst>
              <a:ext uri="{FF2B5EF4-FFF2-40B4-BE49-F238E27FC236}">
                <a16:creationId xmlns:a16="http://schemas.microsoft.com/office/drawing/2014/main" id="{781E80B2-483F-FBDB-9DFA-09564E0A1B1E}"/>
              </a:ext>
            </a:extLst>
          </p:cNvPr>
          <p:cNvSpPr txBox="1">
            <a:spLocks/>
          </p:cNvSpPr>
          <p:nvPr/>
        </p:nvSpPr>
        <p:spPr bwMode="auto">
          <a:xfrm>
            <a:off x="365760" y="914083"/>
            <a:ext cx="11460479" cy="552735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lvl1pPr marL="231775" indent="-231775" algn="l" rtl="0" eaLnBrk="1" fontAlgn="base" hangingPunct="1">
              <a:lnSpc>
                <a:spcPct val="100000"/>
              </a:lnSpc>
              <a:spcBef>
                <a:spcPct val="0"/>
              </a:spcBef>
              <a:spcAft>
                <a:spcPts val="600"/>
              </a:spcAft>
              <a:buClr>
                <a:schemeClr val="tx2">
                  <a:lumMod val="60000"/>
                  <a:lumOff val="40000"/>
                </a:schemeClr>
              </a:buClr>
              <a:buSzPct val="80000"/>
              <a:buFont typeface="Wingdings" panose="05000000000000000000" pitchFamily="2" charset="2"/>
              <a:buChar char="§"/>
              <a:defRPr sz="3200">
                <a:solidFill>
                  <a:schemeClr val="tx1"/>
                </a:solidFill>
                <a:latin typeface="+mn-lt"/>
                <a:ea typeface="+mn-ea"/>
                <a:cs typeface="+mn-cs"/>
              </a:defRPr>
            </a:lvl1pPr>
            <a:lvl2pPr marL="566738" indent="-279400" algn="l" rtl="0" eaLnBrk="1" fontAlgn="base" hangingPunct="1">
              <a:lnSpc>
                <a:spcPct val="100000"/>
              </a:lnSpc>
              <a:spcBef>
                <a:spcPct val="0"/>
              </a:spcBef>
              <a:spcAft>
                <a:spcPts val="600"/>
              </a:spcAft>
              <a:buClr>
                <a:schemeClr val="tx2">
                  <a:lumMod val="60000"/>
                  <a:lumOff val="40000"/>
                </a:schemeClr>
              </a:buClr>
              <a:buSzPct val="80000"/>
              <a:buChar char="–"/>
              <a:defRPr sz="2800">
                <a:solidFill>
                  <a:schemeClr val="tx1"/>
                </a:solidFill>
                <a:latin typeface="+mn-lt"/>
              </a:defRPr>
            </a:lvl2pPr>
            <a:lvl3pPr marL="855663" indent="-223838" algn="l" rtl="0" eaLnBrk="1" fontAlgn="base" hangingPunct="1">
              <a:lnSpc>
                <a:spcPct val="100000"/>
              </a:lnSpc>
              <a:spcBef>
                <a:spcPct val="0"/>
              </a:spcBef>
              <a:spcAft>
                <a:spcPts val="600"/>
              </a:spcAft>
              <a:buClr>
                <a:schemeClr val="tx2">
                  <a:lumMod val="60000"/>
                  <a:lumOff val="40000"/>
                </a:schemeClr>
              </a:buClr>
              <a:buSzPct val="80000"/>
              <a:buFont typeface="Wingdings" panose="05000000000000000000" pitchFamily="2" charset="2"/>
              <a:buChar char="§"/>
              <a:defRPr sz="2800">
                <a:solidFill>
                  <a:schemeClr val="tx1"/>
                </a:solidFill>
                <a:latin typeface="+mn-lt"/>
              </a:defRPr>
            </a:lvl3pPr>
            <a:lvl4pPr marL="1262063" indent="-288925" algn="l" rtl="0" eaLnBrk="1" fontAlgn="base" hangingPunct="1">
              <a:lnSpc>
                <a:spcPct val="100000"/>
              </a:lnSpc>
              <a:spcBef>
                <a:spcPct val="0"/>
              </a:spcBef>
              <a:spcAft>
                <a:spcPts val="600"/>
              </a:spcAft>
              <a:buClr>
                <a:schemeClr val="tx2">
                  <a:lumMod val="60000"/>
                  <a:lumOff val="40000"/>
                </a:schemeClr>
              </a:buClr>
              <a:buSzPct val="80000"/>
              <a:buChar char="–"/>
              <a:defRPr sz="2800">
                <a:solidFill>
                  <a:schemeClr val="tx1"/>
                </a:solidFill>
                <a:latin typeface="+mn-lt"/>
              </a:defRPr>
            </a:lvl4pPr>
            <a:lvl5pPr marL="1538288" indent="-225425" algn="l" rtl="0" eaLnBrk="1" fontAlgn="base" hangingPunct="1">
              <a:lnSpc>
                <a:spcPct val="100000"/>
              </a:lnSpc>
              <a:spcBef>
                <a:spcPct val="0"/>
              </a:spcBef>
              <a:spcAft>
                <a:spcPts val="600"/>
              </a:spcAft>
              <a:buClr>
                <a:schemeClr val="tx2">
                  <a:lumMod val="60000"/>
                  <a:lumOff val="40000"/>
                </a:schemeClr>
              </a:buClr>
              <a:buSzPct val="80000"/>
              <a:buFont typeface="Wingdings" panose="05000000000000000000" pitchFamily="2" charset="2"/>
              <a:buChar char="§"/>
              <a:defRPr sz="2800">
                <a:solidFill>
                  <a:schemeClr val="tx1"/>
                </a:solidFill>
                <a:latin typeface="+mn-lt"/>
              </a:defRPr>
            </a:lvl5pPr>
            <a:lvl6pPr marL="1944688" indent="-174625" algn="l" rtl="0" eaLnBrk="1" fontAlgn="base" hangingPunct="1">
              <a:lnSpc>
                <a:spcPct val="95000"/>
              </a:lnSpc>
              <a:spcBef>
                <a:spcPct val="0"/>
              </a:spcBef>
              <a:spcAft>
                <a:spcPct val="25000"/>
              </a:spcAft>
              <a:buChar char="•"/>
              <a:defRPr sz="2400">
                <a:solidFill>
                  <a:srgbClr val="000000"/>
                </a:solidFill>
                <a:latin typeface="+mn-lt"/>
              </a:defRPr>
            </a:lvl6pPr>
            <a:lvl7pPr marL="2401888" indent="-174625" algn="l" rtl="0" eaLnBrk="1" fontAlgn="base" hangingPunct="1">
              <a:lnSpc>
                <a:spcPct val="95000"/>
              </a:lnSpc>
              <a:spcBef>
                <a:spcPct val="0"/>
              </a:spcBef>
              <a:spcAft>
                <a:spcPct val="25000"/>
              </a:spcAft>
              <a:buChar char="•"/>
              <a:defRPr sz="2400">
                <a:solidFill>
                  <a:srgbClr val="000000"/>
                </a:solidFill>
                <a:latin typeface="+mn-lt"/>
              </a:defRPr>
            </a:lvl7pPr>
            <a:lvl8pPr marL="2859088" indent="-174625" algn="l" rtl="0" eaLnBrk="1" fontAlgn="base" hangingPunct="1">
              <a:lnSpc>
                <a:spcPct val="95000"/>
              </a:lnSpc>
              <a:spcBef>
                <a:spcPct val="0"/>
              </a:spcBef>
              <a:spcAft>
                <a:spcPct val="25000"/>
              </a:spcAft>
              <a:buChar char="•"/>
              <a:defRPr sz="2400">
                <a:solidFill>
                  <a:srgbClr val="000000"/>
                </a:solidFill>
                <a:latin typeface="+mn-lt"/>
              </a:defRPr>
            </a:lvl8pPr>
            <a:lvl9pPr marL="3316288" indent="-174625" algn="l" rtl="0" eaLnBrk="1" fontAlgn="base" hangingPunct="1">
              <a:lnSpc>
                <a:spcPct val="95000"/>
              </a:lnSpc>
              <a:spcBef>
                <a:spcPct val="0"/>
              </a:spcBef>
              <a:spcAft>
                <a:spcPct val="25000"/>
              </a:spcAft>
              <a:buChar char="•"/>
              <a:defRPr sz="2400">
                <a:solidFill>
                  <a:srgbClr val="000000"/>
                </a:solidFill>
                <a:latin typeface="+mn-lt"/>
              </a:defRPr>
            </a:lvl9pPr>
          </a:lstStyle>
          <a:p>
            <a:r>
              <a:rPr lang="en-US" dirty="0"/>
              <a:t>A polynomial regression model is the simplest form of a response surface, but the data may not always be well-represented by polynomials</a:t>
            </a:r>
          </a:p>
          <a:p>
            <a:r>
              <a:rPr lang="en-US" dirty="0"/>
              <a:t>Alternate response surfaces methods involve variable transformations </a:t>
            </a:r>
          </a:p>
          <a:p>
            <a:r>
              <a:rPr lang="en-US" kern="0" dirty="0"/>
              <a:t>There are also more advanced techniques referred to non-parametric response surfaces such as Artificial Neural Networks (ANNs) and Gaussian Process Regressors (GPRs), </a:t>
            </a:r>
            <a:r>
              <a:rPr lang="en-US" dirty="0"/>
              <a:t>or using a spline fit of the data</a:t>
            </a:r>
          </a:p>
          <a:p>
            <a:endParaRPr lang="en-US" kern="0" dirty="0"/>
          </a:p>
          <a:p>
            <a:pPr marL="0" indent="0">
              <a:buFont typeface="Wingdings" panose="05000000000000000000" pitchFamily="2" charset="2"/>
              <a:buNone/>
            </a:pPr>
            <a:endParaRPr lang="en-US" kern="0" dirty="0"/>
          </a:p>
        </p:txBody>
      </p:sp>
    </p:spTree>
    <p:extLst>
      <p:ext uri="{BB962C8B-B14F-4D97-AF65-F5344CB8AC3E}">
        <p14:creationId xmlns:p14="http://schemas.microsoft.com/office/powerpoint/2010/main" val="117951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92758-6FFC-B881-C3D6-0CA9E0085574}"/>
              </a:ext>
            </a:extLst>
          </p:cNvPr>
          <p:cNvSpPr>
            <a:spLocks noGrp="1"/>
          </p:cNvSpPr>
          <p:nvPr>
            <p:ph type="title"/>
          </p:nvPr>
        </p:nvSpPr>
        <p:spPr/>
        <p:txBody>
          <a:bodyPr/>
          <a:lstStyle/>
          <a:p>
            <a:r>
              <a:rPr lang="en-US" dirty="0"/>
              <a:t>Why Do We Use Response Surfaces</a:t>
            </a:r>
          </a:p>
        </p:txBody>
      </p:sp>
      <p:sp>
        <p:nvSpPr>
          <p:cNvPr id="3" name="Content Placeholder 2">
            <a:extLst>
              <a:ext uri="{FF2B5EF4-FFF2-40B4-BE49-F238E27FC236}">
                <a16:creationId xmlns:a16="http://schemas.microsoft.com/office/drawing/2014/main" id="{853B2589-2BD7-666D-27CF-1BBAB84B2B0B}"/>
              </a:ext>
            </a:extLst>
          </p:cNvPr>
          <p:cNvSpPr>
            <a:spLocks noGrp="1"/>
          </p:cNvSpPr>
          <p:nvPr>
            <p:ph idx="1"/>
          </p:nvPr>
        </p:nvSpPr>
        <p:spPr/>
        <p:txBody>
          <a:bodyPr>
            <a:normAutofit fontScale="92500" lnSpcReduction="10000"/>
          </a:bodyPr>
          <a:lstStyle/>
          <a:p>
            <a:r>
              <a:rPr lang="en-US" dirty="0"/>
              <a:t>Often times we need to use best estimate (BE) thermal hydraulic (TH) codes like MAAP or GOTHIC to do uncertainty studies that may require 1000’s or 100’s of thousands of code runs</a:t>
            </a:r>
          </a:p>
          <a:p>
            <a:r>
              <a:rPr lang="en-US" dirty="0"/>
              <a:t>The uncertainty studies are typically performed by assigning probability distributions to a set of code input parameters and then randomly selecting values of the parameters</a:t>
            </a:r>
          </a:p>
          <a:p>
            <a:pPr lvl="1"/>
            <a:r>
              <a:rPr lang="en-US" dirty="0"/>
              <a:t>Example: Investigating uncertainty regarding hydrogen combustion and peak containment pressure: the number of cases resulting in containment failure can be used to quantify the containment failure probability</a:t>
            </a:r>
          </a:p>
          <a:p>
            <a:r>
              <a:rPr lang="en-US" dirty="0"/>
              <a:t>It may be practical to run 1000 MAAP or GOTHIC cases, it is not practical to run 100,000 cases</a:t>
            </a:r>
          </a:p>
          <a:p>
            <a:endParaRPr lang="en-US" dirty="0"/>
          </a:p>
        </p:txBody>
      </p:sp>
      <p:sp>
        <p:nvSpPr>
          <p:cNvPr id="5" name="Text Placeholder 4">
            <a:extLst>
              <a:ext uri="{FF2B5EF4-FFF2-40B4-BE49-F238E27FC236}">
                <a16:creationId xmlns:a16="http://schemas.microsoft.com/office/drawing/2014/main" id="{4C2E1BB6-0093-F310-9CD7-6E1F0F9C98A3}"/>
              </a:ext>
            </a:extLst>
          </p:cNvPr>
          <p:cNvSpPr>
            <a:spLocks noGrp="1"/>
          </p:cNvSpPr>
          <p:nvPr>
            <p:ph type="body" sz="quarter" idx="10"/>
          </p:nvPr>
        </p:nvSpPr>
        <p:spPr>
          <a:xfrm>
            <a:off x="365125" y="5659120"/>
            <a:ext cx="11430000" cy="873760"/>
          </a:xfrm>
        </p:spPr>
        <p:txBody>
          <a:bodyPr>
            <a:normAutofit fontScale="92500" lnSpcReduction="10000"/>
          </a:bodyPr>
          <a:lstStyle/>
          <a:p>
            <a:r>
              <a:rPr lang="en-US" dirty="0"/>
              <a:t>A response surface can be exercised several hundred thousand times in a matter of a few minutes</a:t>
            </a:r>
          </a:p>
        </p:txBody>
      </p:sp>
    </p:spTree>
    <p:extLst>
      <p:ext uri="{BB962C8B-B14F-4D97-AF65-F5344CB8AC3E}">
        <p14:creationId xmlns:p14="http://schemas.microsoft.com/office/powerpoint/2010/main" val="41003130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F373C8-04D5-B6A1-AD9B-34A889D044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4F9AEE-064D-4945-3699-D3A535FABD48}"/>
              </a:ext>
            </a:extLst>
          </p:cNvPr>
          <p:cNvSpPr>
            <a:spLocks noGrp="1"/>
          </p:cNvSpPr>
          <p:nvPr>
            <p:ph type="title"/>
          </p:nvPr>
        </p:nvSpPr>
        <p:spPr/>
        <p:txBody>
          <a:bodyPr/>
          <a:lstStyle/>
          <a:p>
            <a:r>
              <a:rPr lang="en-US" dirty="0"/>
              <a:t>Are Response Surfaces Needed in Nuclear Safety?</a:t>
            </a:r>
          </a:p>
        </p:txBody>
      </p:sp>
      <p:sp>
        <p:nvSpPr>
          <p:cNvPr id="3" name="Content Placeholder 2">
            <a:extLst>
              <a:ext uri="{FF2B5EF4-FFF2-40B4-BE49-F238E27FC236}">
                <a16:creationId xmlns:a16="http://schemas.microsoft.com/office/drawing/2014/main" id="{93598FFB-C61D-7FC4-F78B-A39FD4F0D133}"/>
              </a:ext>
            </a:extLst>
          </p:cNvPr>
          <p:cNvSpPr>
            <a:spLocks noGrp="1"/>
          </p:cNvSpPr>
          <p:nvPr>
            <p:ph idx="1"/>
          </p:nvPr>
        </p:nvSpPr>
        <p:spPr/>
        <p:txBody>
          <a:bodyPr>
            <a:normAutofit/>
          </a:bodyPr>
          <a:lstStyle/>
          <a:p>
            <a:pPr>
              <a:spcBef>
                <a:spcPts val="0"/>
              </a:spcBef>
            </a:pPr>
            <a:r>
              <a:rPr lang="en-US" dirty="0"/>
              <a:t>Passive safety systems (PSS) found in advanced reactor designs rely on natural physical processes; therefore they are susceptible to uncertainties in the physical processes themselves</a:t>
            </a:r>
          </a:p>
          <a:p>
            <a:r>
              <a:rPr lang="en-US" dirty="0"/>
              <a:t>Advanced reactors may be licensed within a risk-informed framework which requires that the PSS reliability include an assessment of the phenomenological reliability</a:t>
            </a:r>
          </a:p>
          <a:p>
            <a:r>
              <a:rPr lang="en-US" dirty="0"/>
              <a:t>The phenomenological failure rate may be on the order of 1E-4 to 1E-6, therefore 100’s of thousands or 100’s of millions of best estimate code runs would be required</a:t>
            </a:r>
          </a:p>
          <a:p>
            <a:endParaRPr lang="en-US" dirty="0"/>
          </a:p>
        </p:txBody>
      </p:sp>
      <p:sp>
        <p:nvSpPr>
          <p:cNvPr id="5" name="Text Placeholder 4">
            <a:extLst>
              <a:ext uri="{FF2B5EF4-FFF2-40B4-BE49-F238E27FC236}">
                <a16:creationId xmlns:a16="http://schemas.microsoft.com/office/drawing/2014/main" id="{BCFE7CF2-9E20-A4B8-731C-5EE1116F3AB8}"/>
              </a:ext>
            </a:extLst>
          </p:cNvPr>
          <p:cNvSpPr>
            <a:spLocks noGrp="1"/>
          </p:cNvSpPr>
          <p:nvPr>
            <p:ph type="body" sz="quarter" idx="10"/>
          </p:nvPr>
        </p:nvSpPr>
        <p:spPr>
          <a:xfrm>
            <a:off x="365125" y="5659120"/>
            <a:ext cx="11430000" cy="873760"/>
          </a:xfrm>
        </p:spPr>
        <p:txBody>
          <a:bodyPr>
            <a:normAutofit/>
          </a:bodyPr>
          <a:lstStyle/>
          <a:p>
            <a:r>
              <a:rPr lang="en-US" dirty="0"/>
              <a:t>An alternative is to build and exercise a response surface</a:t>
            </a:r>
          </a:p>
        </p:txBody>
      </p:sp>
    </p:spTree>
    <p:extLst>
      <p:ext uri="{BB962C8B-B14F-4D97-AF65-F5344CB8AC3E}">
        <p14:creationId xmlns:p14="http://schemas.microsoft.com/office/powerpoint/2010/main" val="16678657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892C57-3470-9026-94E4-3B749A816F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97AA6A-1D4C-028A-1953-05DDFDAEF1A2}"/>
              </a:ext>
            </a:extLst>
          </p:cNvPr>
          <p:cNvSpPr>
            <a:spLocks noGrp="1"/>
          </p:cNvSpPr>
          <p:nvPr>
            <p:ph type="title"/>
          </p:nvPr>
        </p:nvSpPr>
        <p:spPr>
          <a:xfrm>
            <a:off x="365760" y="182563"/>
            <a:ext cx="11430000" cy="731520"/>
          </a:xfrm>
        </p:spPr>
        <p:txBody>
          <a:bodyPr wrap="square" anchor="t">
            <a:normAutofit/>
          </a:bodyPr>
          <a:lstStyle/>
          <a:p>
            <a:r>
              <a:rPr lang="en-US" dirty="0"/>
              <a:t>Are Response Surfaces Needed in Nuclear Safety?</a:t>
            </a:r>
          </a:p>
        </p:txBody>
      </p:sp>
      <p:sp>
        <p:nvSpPr>
          <p:cNvPr id="3" name="Content Placeholder 2">
            <a:extLst>
              <a:ext uri="{FF2B5EF4-FFF2-40B4-BE49-F238E27FC236}">
                <a16:creationId xmlns:a16="http://schemas.microsoft.com/office/drawing/2014/main" id="{75BB3092-00F1-D1FC-FC9F-1FDC11B022E5}"/>
              </a:ext>
            </a:extLst>
          </p:cNvPr>
          <p:cNvSpPr>
            <a:spLocks noGrp="1"/>
          </p:cNvSpPr>
          <p:nvPr>
            <p:ph sz="half" idx="1"/>
          </p:nvPr>
        </p:nvSpPr>
        <p:spPr>
          <a:xfrm>
            <a:off x="365760" y="1005840"/>
            <a:ext cx="5577840" cy="4289491"/>
          </a:xfrm>
        </p:spPr>
        <p:txBody>
          <a:bodyPr wrap="square" anchor="t">
            <a:normAutofit fontScale="92500" lnSpcReduction="10000"/>
          </a:bodyPr>
          <a:lstStyle/>
          <a:p>
            <a:r>
              <a:rPr lang="en-US" sz="2800" dirty="0"/>
              <a:t>In 2025, an EPRI-sponsored project developed guidance for performing PSS reliability analysis which involved the use of MAAP to develop a response surface to characterize the phenomenological reliability</a:t>
            </a:r>
          </a:p>
          <a:p>
            <a:r>
              <a:rPr lang="en-US" sz="2800" dirty="0"/>
              <a:t>This presentation will focus on the techniques used to build the response surface and will present results and lessons learned for a pilot study</a:t>
            </a:r>
          </a:p>
          <a:p>
            <a:r>
              <a:rPr lang="en-US" sz="2800" dirty="0"/>
              <a:t>Techniques applicable to other codes</a:t>
            </a:r>
          </a:p>
          <a:p>
            <a:endParaRPr lang="en-US" dirty="0"/>
          </a:p>
        </p:txBody>
      </p:sp>
      <p:pic>
        <p:nvPicPr>
          <p:cNvPr id="4" name="Picture 3">
            <a:extLst>
              <a:ext uri="{FF2B5EF4-FFF2-40B4-BE49-F238E27FC236}">
                <a16:creationId xmlns:a16="http://schemas.microsoft.com/office/drawing/2014/main" id="{EC309418-18BD-7466-180D-FA1C2DA73346}"/>
              </a:ext>
            </a:extLst>
          </p:cNvPr>
          <p:cNvPicPr>
            <a:picLocks noChangeAspect="1"/>
          </p:cNvPicPr>
          <p:nvPr/>
        </p:nvPicPr>
        <p:blipFill>
          <a:blip r:embed="rId3"/>
          <a:stretch>
            <a:fillRect/>
          </a:stretch>
        </p:blipFill>
        <p:spPr>
          <a:xfrm>
            <a:off x="6096000" y="1271894"/>
            <a:ext cx="5577840" cy="3276981"/>
          </a:xfrm>
          <a:prstGeom prst="rect">
            <a:avLst/>
          </a:prstGeom>
          <a:noFill/>
        </p:spPr>
      </p:pic>
      <p:sp>
        <p:nvSpPr>
          <p:cNvPr id="10" name="Text Placeholder 4">
            <a:extLst>
              <a:ext uri="{FF2B5EF4-FFF2-40B4-BE49-F238E27FC236}">
                <a16:creationId xmlns:a16="http://schemas.microsoft.com/office/drawing/2014/main" id="{6EBB1745-1B67-A772-01BB-EDE5FB6C4AF6}"/>
              </a:ext>
            </a:extLst>
          </p:cNvPr>
          <p:cNvSpPr>
            <a:spLocks noGrp="1"/>
          </p:cNvSpPr>
          <p:nvPr>
            <p:ph type="body" sz="quarter" idx="10"/>
          </p:nvPr>
        </p:nvSpPr>
        <p:spPr>
          <a:xfrm>
            <a:off x="365760" y="5199797"/>
            <a:ext cx="11430000" cy="1292443"/>
          </a:xfrm>
        </p:spPr>
        <p:txBody>
          <a:bodyPr>
            <a:normAutofit fontScale="55000" lnSpcReduction="20000"/>
          </a:bodyPr>
          <a:lstStyle/>
          <a:p>
            <a:r>
              <a:rPr lang="en-GB" i="1" dirty="0"/>
              <a:t>Advanced Nuclear Technology: Guidance for Passive Safey System Analysis.</a:t>
            </a:r>
            <a:r>
              <a:rPr lang="en-GB" dirty="0"/>
              <a:t> EPRI, Palo Alto, CA: 2025. 3002032223</a:t>
            </a:r>
          </a:p>
          <a:p>
            <a:endParaRPr lang="en-US" i="1" dirty="0"/>
          </a:p>
          <a:p>
            <a:r>
              <a:rPr lang="en-US" i="1" dirty="0"/>
              <a:t>E. Thornsbury, C. Howard, T. Elicson, S. Hess, and L. Shanley, “EPRI Guidance for Passive System Reliability Analysis,” PSAM-18, Pittsburgh, PA USA,  July 19 – 24, 2026.</a:t>
            </a:r>
          </a:p>
        </p:txBody>
      </p:sp>
    </p:spTree>
    <p:extLst>
      <p:ext uri="{BB962C8B-B14F-4D97-AF65-F5344CB8AC3E}">
        <p14:creationId xmlns:p14="http://schemas.microsoft.com/office/powerpoint/2010/main" val="10331697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A50CFA-3792-CBD6-86A9-83E788CC69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23CF9C-1A3E-F30C-AD07-5E78891519D5}"/>
              </a:ext>
            </a:extLst>
          </p:cNvPr>
          <p:cNvSpPr>
            <a:spLocks noGrp="1"/>
          </p:cNvSpPr>
          <p:nvPr>
            <p:ph type="title"/>
          </p:nvPr>
        </p:nvSpPr>
        <p:spPr>
          <a:xfrm>
            <a:off x="365760" y="182563"/>
            <a:ext cx="5730240" cy="1159220"/>
          </a:xfrm>
        </p:spPr>
        <p:txBody>
          <a:bodyPr wrap="square" anchor="t">
            <a:normAutofit/>
          </a:bodyPr>
          <a:lstStyle/>
          <a:p>
            <a:pPr>
              <a:lnSpc>
                <a:spcPct val="90000"/>
              </a:lnSpc>
            </a:pPr>
            <a:r>
              <a:rPr lang="en-US" sz="2700" dirty="0"/>
              <a:t>Pilot Study: Passive Containment Cooling System (PCCS)</a:t>
            </a:r>
          </a:p>
        </p:txBody>
      </p:sp>
      <p:sp>
        <p:nvSpPr>
          <p:cNvPr id="3" name="Content Placeholder 2">
            <a:extLst>
              <a:ext uri="{FF2B5EF4-FFF2-40B4-BE49-F238E27FC236}">
                <a16:creationId xmlns:a16="http://schemas.microsoft.com/office/drawing/2014/main" id="{507D8147-72B8-7861-76B3-904C2AC70112}"/>
              </a:ext>
            </a:extLst>
          </p:cNvPr>
          <p:cNvSpPr>
            <a:spLocks noGrp="1"/>
          </p:cNvSpPr>
          <p:nvPr>
            <p:ph sz="half" idx="1"/>
          </p:nvPr>
        </p:nvSpPr>
        <p:spPr>
          <a:xfrm>
            <a:off x="365760" y="1271610"/>
            <a:ext cx="5501235" cy="5252019"/>
          </a:xfrm>
        </p:spPr>
        <p:txBody>
          <a:bodyPr wrap="square" anchor="t">
            <a:normAutofit fontScale="92500" lnSpcReduction="10000"/>
          </a:bodyPr>
          <a:lstStyle/>
          <a:p>
            <a:pPr>
              <a:lnSpc>
                <a:spcPct val="90000"/>
              </a:lnSpc>
            </a:pPr>
            <a:r>
              <a:rPr lang="en-US" dirty="0"/>
              <a:t>TH model constructed to represent primary system, containment, and PCCS</a:t>
            </a:r>
          </a:p>
          <a:p>
            <a:pPr>
              <a:lnSpc>
                <a:spcPct val="90000"/>
              </a:lnSpc>
            </a:pPr>
            <a:r>
              <a:rPr lang="en-US" dirty="0"/>
              <a:t>The key safety function for the PCCS is to remove heat from the containment structure</a:t>
            </a:r>
          </a:p>
          <a:p>
            <a:pPr lvl="1">
              <a:lnSpc>
                <a:spcPct val="90000"/>
              </a:lnSpc>
            </a:pPr>
            <a:r>
              <a:rPr lang="en-US" dirty="0"/>
              <a:t>The figure of merit used to assess the PCCS phenomenological reliability is the peak containment pressure</a:t>
            </a:r>
          </a:p>
          <a:p>
            <a:pPr lvl="1">
              <a:lnSpc>
                <a:spcPct val="90000"/>
              </a:lnSpc>
            </a:pPr>
            <a:r>
              <a:rPr lang="en-US" dirty="0"/>
              <a:t>A limiting case with regard to peak containment pressure, a Loss of Coolant Accident (LOCA) represented by a main steam line break into the containment space, was selected for analysis</a:t>
            </a:r>
          </a:p>
          <a:p>
            <a:pPr lvl="1">
              <a:lnSpc>
                <a:spcPct val="90000"/>
              </a:lnSpc>
            </a:pPr>
            <a:r>
              <a:rPr lang="en-US" dirty="0"/>
              <a:t>The containment is assumed to fail at 120 </a:t>
            </a:r>
            <a:r>
              <a:rPr lang="en-US" dirty="0" err="1"/>
              <a:t>psig</a:t>
            </a:r>
            <a:r>
              <a:rPr lang="en-US" dirty="0"/>
              <a:t> (134.7 psia, 0.93 MPa). Therefore, the success criteria for this study is containment pressure maintained at less than 120 </a:t>
            </a:r>
            <a:r>
              <a:rPr lang="en-US" dirty="0" err="1"/>
              <a:t>psig</a:t>
            </a:r>
            <a:r>
              <a:rPr lang="en-US" dirty="0"/>
              <a:t> (134.7 psia, 0.93 MPa).</a:t>
            </a:r>
          </a:p>
          <a:p>
            <a:pPr>
              <a:lnSpc>
                <a:spcPct val="90000"/>
              </a:lnSpc>
            </a:pPr>
            <a:r>
              <a:rPr lang="en-US" dirty="0"/>
              <a:t>Goal is to quantify the PCCS phenomenological reliability</a:t>
            </a:r>
            <a:endParaRPr lang="en-US" sz="2000" dirty="0"/>
          </a:p>
        </p:txBody>
      </p:sp>
      <p:pic>
        <p:nvPicPr>
          <p:cNvPr id="10" name="Picture 9">
            <a:extLst>
              <a:ext uri="{FF2B5EF4-FFF2-40B4-BE49-F238E27FC236}">
                <a16:creationId xmlns:a16="http://schemas.microsoft.com/office/drawing/2014/main" id="{34E11C32-1E8E-F36C-E211-51F73E768714}"/>
              </a:ext>
            </a:extLst>
          </p:cNvPr>
          <p:cNvPicPr>
            <a:picLocks noChangeAspect="1"/>
          </p:cNvPicPr>
          <p:nvPr/>
        </p:nvPicPr>
        <p:blipFill>
          <a:blip r:embed="rId3"/>
          <a:stretch>
            <a:fillRect/>
          </a:stretch>
        </p:blipFill>
        <p:spPr>
          <a:xfrm>
            <a:off x="6325007" y="1227425"/>
            <a:ext cx="5539928" cy="4900419"/>
          </a:xfrm>
          <a:prstGeom prst="rect">
            <a:avLst/>
          </a:prstGeom>
        </p:spPr>
      </p:pic>
    </p:spTree>
    <p:extLst>
      <p:ext uri="{BB962C8B-B14F-4D97-AF65-F5344CB8AC3E}">
        <p14:creationId xmlns:p14="http://schemas.microsoft.com/office/powerpoint/2010/main" val="39656965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04B450-5551-5DA1-C820-11BAF5EE10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A60C78-AC2E-216F-1AF6-BBE19968CF60}"/>
              </a:ext>
            </a:extLst>
          </p:cNvPr>
          <p:cNvSpPr>
            <a:spLocks noGrp="1"/>
          </p:cNvSpPr>
          <p:nvPr>
            <p:ph type="title"/>
          </p:nvPr>
        </p:nvSpPr>
        <p:spPr/>
        <p:txBody>
          <a:bodyPr/>
          <a:lstStyle/>
          <a:p>
            <a:r>
              <a:rPr lang="en-US" dirty="0"/>
              <a:t>Key Components of the Response Surface Methodology</a:t>
            </a:r>
          </a:p>
        </p:txBody>
      </p:sp>
      <p:graphicFrame>
        <p:nvGraphicFramePr>
          <p:cNvPr id="3" name="Diagram 2">
            <a:extLst>
              <a:ext uri="{FF2B5EF4-FFF2-40B4-BE49-F238E27FC236}">
                <a16:creationId xmlns:a16="http://schemas.microsoft.com/office/drawing/2014/main" id="{C17BF32E-BE2D-6B65-CBEC-03DEF95AA6DF}"/>
              </a:ext>
            </a:extLst>
          </p:cNvPr>
          <p:cNvGraphicFramePr/>
          <p:nvPr>
            <p:extLst>
              <p:ext uri="{D42A27DB-BD31-4B8C-83A1-F6EECF244321}">
                <p14:modId xmlns:p14="http://schemas.microsoft.com/office/powerpoint/2010/main" val="2139308147"/>
              </p:ext>
            </p:extLst>
          </p:nvPr>
        </p:nvGraphicFramePr>
        <p:xfrm>
          <a:off x="704376" y="914083"/>
          <a:ext cx="10500436"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89855936"/>
      </p:ext>
    </p:extLst>
  </p:cSld>
  <p:clrMapOvr>
    <a:masterClrMapping/>
  </p:clrMapOvr>
</p:sld>
</file>

<file path=ppt/theme/theme1.xml><?xml version="1.0" encoding="utf-8"?>
<a:theme xmlns:a="http://schemas.openxmlformats.org/drawingml/2006/main" name="EPRI 2026 Standard Template - LIGHT">
  <a:themeElements>
    <a:clrScheme name="Custom 2">
      <a:dk1>
        <a:srgbClr val="000000"/>
      </a:dk1>
      <a:lt1>
        <a:srgbClr val="FFFFFF"/>
      </a:lt1>
      <a:dk2>
        <a:srgbClr val="0043C8"/>
      </a:dk2>
      <a:lt2>
        <a:srgbClr val="929292"/>
      </a:lt2>
      <a:accent1>
        <a:srgbClr val="00B0F0"/>
      </a:accent1>
      <a:accent2>
        <a:srgbClr val="287A3D"/>
      </a:accent2>
      <a:accent3>
        <a:srgbClr val="F27B04"/>
      </a:accent3>
      <a:accent4>
        <a:srgbClr val="0070C0"/>
      </a:accent4>
      <a:accent5>
        <a:srgbClr val="C54343"/>
      </a:accent5>
      <a:accent6>
        <a:srgbClr val="2FC7C3"/>
      </a:accent6>
      <a:hlink>
        <a:srgbClr val="0070C0"/>
      </a:hlink>
      <a:folHlink>
        <a:srgbClr val="E05428"/>
      </a:folHlink>
    </a:clrScheme>
    <a:fontScheme name="EPRI 2019 PP Font Theme">
      <a:majorFont>
        <a:latin typeface="Century Gothic"/>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cap="flat" cmpd="sng" algn="ctr">
          <a:solidFill>
            <a:schemeClr val="tx1"/>
          </a:solidFill>
          <a:prstDash val="solid"/>
          <a:round/>
          <a:headEnd type="none" w="med" len="med"/>
          <a:tailEnd type="none" w="med" len="med"/>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R="0" algn="ctr" defTabSz="914400" rtl="0" eaLnBrk="0" fontAlgn="base" latinLnBrk="0" hangingPunct="0">
          <a:lnSpc>
            <a:spcPct val="100000"/>
          </a:lnSpc>
          <a:spcBef>
            <a:spcPts val="0"/>
          </a:spcBef>
          <a:spcAft>
            <a:spcPct val="0"/>
          </a:spcAft>
          <a:buClrTx/>
          <a:buSzTx/>
          <a:buFontTx/>
          <a:buNone/>
          <a:tabLst/>
          <a:defRPr kumimoji="0" sz="1800" b="0" i="0" u="none" strike="noStrike" cap="none" normalizeH="0" baseline="0" dirty="0">
            <a:ln>
              <a:noFill/>
            </a:ln>
            <a:solidFill>
              <a:schemeClr val="tx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219075" marR="0" indent="-219075"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rgbClr val="000000"/>
            </a:solidFill>
            <a:effectLst/>
            <a:latin typeface="Arial" charset="0"/>
          </a:defRPr>
        </a:defPPr>
      </a:lstStyle>
    </a:lnDef>
    <a:txDef>
      <a:spPr>
        <a:noFill/>
      </a:spPr>
      <a:bodyPr wrap="square" rtlCol="0">
        <a:spAutoFit/>
      </a:bodyPr>
      <a:lstStyle>
        <a:defPPr algn="l">
          <a:spcBef>
            <a:spcPts val="0"/>
          </a:spcBef>
          <a:defRPr sz="1800" dirty="0" smtClean="0">
            <a:solidFill>
              <a:schemeClr val="tx1"/>
            </a:solidFill>
            <a:latin typeface="+mn-lt"/>
          </a:defRPr>
        </a:defPPr>
      </a:lstStyle>
    </a:tx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13">
        <a:dk1>
          <a:srgbClr val="000000"/>
        </a:dk1>
        <a:lt1>
          <a:srgbClr val="FFFFFF"/>
        </a:lt1>
        <a:dk2>
          <a:srgbClr val="0013C5"/>
        </a:dk2>
        <a:lt2>
          <a:srgbClr val="B2B2B2"/>
        </a:lt2>
        <a:accent1>
          <a:srgbClr val="B04359"/>
        </a:accent1>
        <a:accent2>
          <a:srgbClr val="006699"/>
        </a:accent2>
        <a:accent3>
          <a:srgbClr val="FFFFFF"/>
        </a:accent3>
        <a:accent4>
          <a:srgbClr val="000000"/>
        </a:accent4>
        <a:accent5>
          <a:srgbClr val="D4B0B5"/>
        </a:accent5>
        <a:accent6>
          <a:srgbClr val="005C8A"/>
        </a:accent6>
        <a:hlink>
          <a:srgbClr val="FFA432"/>
        </a:hlink>
        <a:folHlink>
          <a:srgbClr val="4FE37C"/>
        </a:folHlink>
      </a:clrScheme>
      <a:clrMap bg1="lt1" tx1="dk1" bg2="lt2" tx2="dk2" accent1="accent1" accent2="accent2" accent3="accent3" accent4="accent4" accent5="accent5" accent6="accent6" hlink="hlink" folHlink="folHlink"/>
    </a:extraClrScheme>
    <a:extraClrScheme>
      <a:clrScheme name="blank 14">
        <a:dk1>
          <a:srgbClr val="000000"/>
        </a:dk1>
        <a:lt1>
          <a:srgbClr val="FFFFFF"/>
        </a:lt1>
        <a:dk2>
          <a:srgbClr val="0013C5"/>
        </a:dk2>
        <a:lt2>
          <a:srgbClr val="B2B2B2"/>
        </a:lt2>
        <a:accent1>
          <a:srgbClr val="A50021"/>
        </a:accent1>
        <a:accent2>
          <a:srgbClr val="006699"/>
        </a:accent2>
        <a:accent3>
          <a:srgbClr val="FFFFFF"/>
        </a:accent3>
        <a:accent4>
          <a:srgbClr val="000000"/>
        </a:accent4>
        <a:accent5>
          <a:srgbClr val="CFAAAB"/>
        </a:accent5>
        <a:accent6>
          <a:srgbClr val="005C8A"/>
        </a:accent6>
        <a:hlink>
          <a:srgbClr val="FFA432"/>
        </a:hlink>
        <a:folHlink>
          <a:srgbClr val="4FE37C"/>
        </a:folHlink>
      </a:clrScheme>
      <a:clrMap bg1="lt1" tx1="dk1" bg2="lt2" tx2="dk2" accent1="accent1" accent2="accent2" accent3="accent3" accent4="accent4" accent5="accent5" accent6="accent6" hlink="hlink" folHlink="folHlink"/>
    </a:extraClrScheme>
    <a:extraClrScheme>
      <a:clrScheme name="blank 15">
        <a:dk1>
          <a:srgbClr val="000000"/>
        </a:dk1>
        <a:lt1>
          <a:srgbClr val="FFFFFF"/>
        </a:lt1>
        <a:dk2>
          <a:srgbClr val="0013C5"/>
        </a:dk2>
        <a:lt2>
          <a:srgbClr val="B2B2B2"/>
        </a:lt2>
        <a:accent1>
          <a:srgbClr val="A50021"/>
        </a:accent1>
        <a:accent2>
          <a:srgbClr val="006699"/>
        </a:accent2>
        <a:accent3>
          <a:srgbClr val="FFFFFF"/>
        </a:accent3>
        <a:accent4>
          <a:srgbClr val="000000"/>
        </a:accent4>
        <a:accent5>
          <a:srgbClr val="CFAAAB"/>
        </a:accent5>
        <a:accent6>
          <a:srgbClr val="005C8A"/>
        </a:accent6>
        <a:hlink>
          <a:srgbClr val="FF9933"/>
        </a:hlink>
        <a:folHlink>
          <a:srgbClr val="4FE37C"/>
        </a:folHlink>
      </a:clrScheme>
      <a:clrMap bg1="lt1" tx1="dk1" bg2="lt2" tx2="dk2" accent1="accent1" accent2="accent2" accent3="accent3" accent4="accent4" accent5="accent5" accent6="accent6" hlink="hlink" folHlink="folHlink"/>
    </a:extraClrScheme>
    <a:extraClrScheme>
      <a:clrScheme name="blank 16">
        <a:dk1>
          <a:srgbClr val="000000"/>
        </a:dk1>
        <a:lt1>
          <a:srgbClr val="FFFFFF"/>
        </a:lt1>
        <a:dk2>
          <a:srgbClr val="0013C5"/>
        </a:dk2>
        <a:lt2>
          <a:srgbClr val="B2B2B2"/>
        </a:lt2>
        <a:accent1>
          <a:srgbClr val="A50021"/>
        </a:accent1>
        <a:accent2>
          <a:srgbClr val="006699"/>
        </a:accent2>
        <a:accent3>
          <a:srgbClr val="FFFFFF"/>
        </a:accent3>
        <a:accent4>
          <a:srgbClr val="000000"/>
        </a:accent4>
        <a:accent5>
          <a:srgbClr val="CFAAAB"/>
        </a:accent5>
        <a:accent6>
          <a:srgbClr val="005C8A"/>
        </a:accent6>
        <a:hlink>
          <a:srgbClr val="FF9933"/>
        </a:hlink>
        <a:folHlink>
          <a:srgbClr val="33CC3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AAD7B82B-E264-3749-BEE2-47F4A340F779}" vid="{723F6845-DA28-8D47-84C0-42C7120DECDA}"/>
    </a:ext>
  </a:extLst>
</a:theme>
</file>

<file path=ppt/theme/theme2.xml><?xml version="1.0" encoding="utf-8"?>
<a:theme xmlns:a="http://schemas.openxmlformats.org/drawingml/2006/main" name="EPRI 2026 Standard Template - DARK">
  <a:themeElements>
    <a:clrScheme name="Custom 2">
      <a:dk1>
        <a:srgbClr val="000000"/>
      </a:dk1>
      <a:lt1>
        <a:srgbClr val="FFFFFF"/>
      </a:lt1>
      <a:dk2>
        <a:srgbClr val="0043C8"/>
      </a:dk2>
      <a:lt2>
        <a:srgbClr val="929292"/>
      </a:lt2>
      <a:accent1>
        <a:srgbClr val="00B0F0"/>
      </a:accent1>
      <a:accent2>
        <a:srgbClr val="287A3D"/>
      </a:accent2>
      <a:accent3>
        <a:srgbClr val="F27B04"/>
      </a:accent3>
      <a:accent4>
        <a:srgbClr val="0070C0"/>
      </a:accent4>
      <a:accent5>
        <a:srgbClr val="C54343"/>
      </a:accent5>
      <a:accent6>
        <a:srgbClr val="2FC7C3"/>
      </a:accent6>
      <a:hlink>
        <a:srgbClr val="0070C0"/>
      </a:hlink>
      <a:folHlink>
        <a:srgbClr val="E05428"/>
      </a:folHlink>
    </a:clrScheme>
    <a:fontScheme name="EPRI 2019 PP Font Theme">
      <a:majorFont>
        <a:latin typeface="Century Gothic"/>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cap="flat" cmpd="sng" algn="ctr">
          <a:solidFill>
            <a:schemeClr val="tx1"/>
          </a:solidFill>
          <a:prstDash val="solid"/>
          <a:round/>
          <a:headEnd type="none" w="med" len="med"/>
          <a:tailEnd type="none" w="med" len="med"/>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R="0" algn="ctr" defTabSz="914400" rtl="0" eaLnBrk="0" fontAlgn="base" latinLnBrk="0" hangingPunct="0">
          <a:lnSpc>
            <a:spcPct val="100000"/>
          </a:lnSpc>
          <a:spcBef>
            <a:spcPts val="0"/>
          </a:spcBef>
          <a:spcAft>
            <a:spcPct val="0"/>
          </a:spcAft>
          <a:buClrTx/>
          <a:buSzTx/>
          <a:buFontTx/>
          <a:buNone/>
          <a:tabLst/>
          <a:defRPr kumimoji="0" sz="1800" b="0" i="0" u="none" strike="noStrike" cap="none" normalizeH="0" baseline="0" dirty="0">
            <a:ln>
              <a:noFill/>
            </a:ln>
            <a:solidFill>
              <a:schemeClr val="tx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219075" marR="0" indent="-219075"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rgbClr val="000000"/>
            </a:solidFill>
            <a:effectLst/>
            <a:latin typeface="Arial" charset="0"/>
          </a:defRPr>
        </a:defPPr>
      </a:lstStyle>
    </a:lnDef>
    <a:txDef>
      <a:spPr>
        <a:noFill/>
      </a:spPr>
      <a:bodyPr wrap="square" rtlCol="0">
        <a:spAutoFit/>
      </a:bodyPr>
      <a:lstStyle>
        <a:defPPr algn="l">
          <a:spcBef>
            <a:spcPts val="0"/>
          </a:spcBef>
          <a:defRPr sz="1800" dirty="0" smtClean="0">
            <a:solidFill>
              <a:schemeClr val="tx1"/>
            </a:solidFill>
            <a:latin typeface="+mn-lt"/>
          </a:defRPr>
        </a:defPPr>
      </a:lstStyle>
    </a:tx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13">
        <a:dk1>
          <a:srgbClr val="000000"/>
        </a:dk1>
        <a:lt1>
          <a:srgbClr val="FFFFFF"/>
        </a:lt1>
        <a:dk2>
          <a:srgbClr val="0013C5"/>
        </a:dk2>
        <a:lt2>
          <a:srgbClr val="B2B2B2"/>
        </a:lt2>
        <a:accent1>
          <a:srgbClr val="B04359"/>
        </a:accent1>
        <a:accent2>
          <a:srgbClr val="006699"/>
        </a:accent2>
        <a:accent3>
          <a:srgbClr val="FFFFFF"/>
        </a:accent3>
        <a:accent4>
          <a:srgbClr val="000000"/>
        </a:accent4>
        <a:accent5>
          <a:srgbClr val="D4B0B5"/>
        </a:accent5>
        <a:accent6>
          <a:srgbClr val="005C8A"/>
        </a:accent6>
        <a:hlink>
          <a:srgbClr val="FFA432"/>
        </a:hlink>
        <a:folHlink>
          <a:srgbClr val="4FE37C"/>
        </a:folHlink>
      </a:clrScheme>
      <a:clrMap bg1="lt1" tx1="dk1" bg2="lt2" tx2="dk2" accent1="accent1" accent2="accent2" accent3="accent3" accent4="accent4" accent5="accent5" accent6="accent6" hlink="hlink" folHlink="folHlink"/>
    </a:extraClrScheme>
    <a:extraClrScheme>
      <a:clrScheme name="blank 14">
        <a:dk1>
          <a:srgbClr val="000000"/>
        </a:dk1>
        <a:lt1>
          <a:srgbClr val="FFFFFF"/>
        </a:lt1>
        <a:dk2>
          <a:srgbClr val="0013C5"/>
        </a:dk2>
        <a:lt2>
          <a:srgbClr val="B2B2B2"/>
        </a:lt2>
        <a:accent1>
          <a:srgbClr val="A50021"/>
        </a:accent1>
        <a:accent2>
          <a:srgbClr val="006699"/>
        </a:accent2>
        <a:accent3>
          <a:srgbClr val="FFFFFF"/>
        </a:accent3>
        <a:accent4>
          <a:srgbClr val="000000"/>
        </a:accent4>
        <a:accent5>
          <a:srgbClr val="CFAAAB"/>
        </a:accent5>
        <a:accent6>
          <a:srgbClr val="005C8A"/>
        </a:accent6>
        <a:hlink>
          <a:srgbClr val="FFA432"/>
        </a:hlink>
        <a:folHlink>
          <a:srgbClr val="4FE37C"/>
        </a:folHlink>
      </a:clrScheme>
      <a:clrMap bg1="lt1" tx1="dk1" bg2="lt2" tx2="dk2" accent1="accent1" accent2="accent2" accent3="accent3" accent4="accent4" accent5="accent5" accent6="accent6" hlink="hlink" folHlink="folHlink"/>
    </a:extraClrScheme>
    <a:extraClrScheme>
      <a:clrScheme name="blank 15">
        <a:dk1>
          <a:srgbClr val="000000"/>
        </a:dk1>
        <a:lt1>
          <a:srgbClr val="FFFFFF"/>
        </a:lt1>
        <a:dk2>
          <a:srgbClr val="0013C5"/>
        </a:dk2>
        <a:lt2>
          <a:srgbClr val="B2B2B2"/>
        </a:lt2>
        <a:accent1>
          <a:srgbClr val="A50021"/>
        </a:accent1>
        <a:accent2>
          <a:srgbClr val="006699"/>
        </a:accent2>
        <a:accent3>
          <a:srgbClr val="FFFFFF"/>
        </a:accent3>
        <a:accent4>
          <a:srgbClr val="000000"/>
        </a:accent4>
        <a:accent5>
          <a:srgbClr val="CFAAAB"/>
        </a:accent5>
        <a:accent6>
          <a:srgbClr val="005C8A"/>
        </a:accent6>
        <a:hlink>
          <a:srgbClr val="FF9933"/>
        </a:hlink>
        <a:folHlink>
          <a:srgbClr val="4FE37C"/>
        </a:folHlink>
      </a:clrScheme>
      <a:clrMap bg1="lt1" tx1="dk1" bg2="lt2" tx2="dk2" accent1="accent1" accent2="accent2" accent3="accent3" accent4="accent4" accent5="accent5" accent6="accent6" hlink="hlink" folHlink="folHlink"/>
    </a:extraClrScheme>
    <a:extraClrScheme>
      <a:clrScheme name="blank 16">
        <a:dk1>
          <a:srgbClr val="000000"/>
        </a:dk1>
        <a:lt1>
          <a:srgbClr val="FFFFFF"/>
        </a:lt1>
        <a:dk2>
          <a:srgbClr val="0013C5"/>
        </a:dk2>
        <a:lt2>
          <a:srgbClr val="B2B2B2"/>
        </a:lt2>
        <a:accent1>
          <a:srgbClr val="A50021"/>
        </a:accent1>
        <a:accent2>
          <a:srgbClr val="006699"/>
        </a:accent2>
        <a:accent3>
          <a:srgbClr val="FFFFFF"/>
        </a:accent3>
        <a:accent4>
          <a:srgbClr val="000000"/>
        </a:accent4>
        <a:accent5>
          <a:srgbClr val="CFAAAB"/>
        </a:accent5>
        <a:accent6>
          <a:srgbClr val="005C8A"/>
        </a:accent6>
        <a:hlink>
          <a:srgbClr val="FF9933"/>
        </a:hlink>
        <a:folHlink>
          <a:srgbClr val="33CC3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AAD7B82B-E264-3749-BEE2-47F4A340F779}" vid="{1347B000-714B-2740-830E-ED3A28FE20B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2026 PowerPoint Template</Template>
  <TotalTime>6826</TotalTime>
  <Words>3989</Words>
  <Application>Microsoft Office PowerPoint</Application>
  <PresentationFormat>Widescreen</PresentationFormat>
  <Paragraphs>268</Paragraphs>
  <Slides>24</Slides>
  <Notes>20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24</vt:i4>
      </vt:variant>
    </vt:vector>
  </HeadingPairs>
  <TitlesOfParts>
    <vt:vector size="34" baseType="lpstr">
      <vt:lpstr>Aptos</vt:lpstr>
      <vt:lpstr>Arial</vt:lpstr>
      <vt:lpstr>Calibri</vt:lpstr>
      <vt:lpstr>Calibri Light</vt:lpstr>
      <vt:lpstr>Cambria Math</vt:lpstr>
      <vt:lpstr>Century Gothic</vt:lpstr>
      <vt:lpstr>Symbol</vt:lpstr>
      <vt:lpstr>Wingdings</vt:lpstr>
      <vt:lpstr>EPRI 2026 Standard Template - LIGHT</vt:lpstr>
      <vt:lpstr>EPRI 2026 Standard Template - DARK</vt:lpstr>
      <vt:lpstr>Response Surface Methodologies for Passive Safety System Reliability Analysis</vt:lpstr>
      <vt:lpstr>Overview</vt:lpstr>
      <vt:lpstr>What is a Response Surface?</vt:lpstr>
      <vt:lpstr>What is a Response Surface?</vt:lpstr>
      <vt:lpstr>Why Do We Use Response Surfaces</vt:lpstr>
      <vt:lpstr>Are Response Surfaces Needed in Nuclear Safety?</vt:lpstr>
      <vt:lpstr>Are Response Surfaces Needed in Nuclear Safety?</vt:lpstr>
      <vt:lpstr>Pilot Study: Passive Containment Cooling System (PCCS)</vt:lpstr>
      <vt:lpstr>Key Components of the Response Surface Methodology</vt:lpstr>
      <vt:lpstr>Identification of Critical Parameters</vt:lpstr>
      <vt:lpstr>Parameter Range Definition</vt:lpstr>
      <vt:lpstr>Sensitivity Analysis</vt:lpstr>
      <vt:lpstr>Probability Distribution Assignment</vt:lpstr>
      <vt:lpstr>Response Surface Development</vt:lpstr>
      <vt:lpstr>Response Surface Model Selection</vt:lpstr>
      <vt:lpstr>General Form of a Polynomial Model</vt:lpstr>
      <vt:lpstr>Response Surface Using 3rd Order Polynomial with 6 Critical Parameters</vt:lpstr>
      <vt:lpstr>Truth Data</vt:lpstr>
      <vt:lpstr>MAAP “Truth Data”</vt:lpstr>
      <vt:lpstr>Response Surface Goodness of Fit</vt:lpstr>
      <vt:lpstr>Uncertainty Propagation: Phenomenological Failure Rate</vt:lpstr>
      <vt:lpstr>Lessons Learned</vt:lpstr>
      <vt:lpstr>Conclusion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Version 2.0</dc:subject>
  <dc:creator>Elicson, Tom</dc:creator>
  <cp:keywords/>
  <dc:description>© 2025 Electric Power Research Institute, Inc. All rights reserved.</dc:description>
  <cp:lastModifiedBy>Elicson, Tom</cp:lastModifiedBy>
  <cp:revision>35</cp:revision>
  <dcterms:created xsi:type="dcterms:W3CDTF">2026-06-15T21:55:06Z</dcterms:created>
  <dcterms:modified xsi:type="dcterms:W3CDTF">2026-07-17T18:14:17Z</dcterms:modified>
  <cp:category/>
</cp:coreProperties>
</file>