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9" r:id="rId1"/>
    <p:sldMasterId id="2147483721" r:id="rId2"/>
  </p:sldMasterIdLst>
  <p:notesMasterIdLst>
    <p:notesMasterId r:id="rId18"/>
  </p:notesMasterIdLst>
  <p:sldIdLst>
    <p:sldId id="256" r:id="rId3"/>
    <p:sldId id="328" r:id="rId4"/>
    <p:sldId id="329" r:id="rId5"/>
    <p:sldId id="339" r:id="rId6"/>
    <p:sldId id="341" r:id="rId7"/>
    <p:sldId id="2147474348" r:id="rId8"/>
    <p:sldId id="2147474362" r:id="rId9"/>
    <p:sldId id="2147474363" r:id="rId10"/>
    <p:sldId id="2147474355" r:id="rId11"/>
    <p:sldId id="2147474364" r:id="rId12"/>
    <p:sldId id="2147474358" r:id="rId13"/>
    <p:sldId id="2147474353" r:id="rId14"/>
    <p:sldId id="2147474359" r:id="rId15"/>
    <p:sldId id="2147474360" r:id="rId16"/>
    <p:sldId id="268" r:id="rId17"/>
  </p:sldIdLst>
  <p:sldSz cx="12192000" cy="6858000"/>
  <p:notesSz cx="7010400" cy="92964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1600" kern="1200">
        <a:solidFill>
          <a:srgbClr val="000000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1600" kern="1200">
        <a:solidFill>
          <a:srgbClr val="000000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1600" kern="1200">
        <a:solidFill>
          <a:srgbClr val="000000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1600" kern="1200">
        <a:solidFill>
          <a:srgbClr val="000000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1600" kern="1200">
        <a:solidFill>
          <a:srgbClr val="0000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rgbClr val="0000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rgbClr val="0000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rgbClr val="0000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rgbClr val="000000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1B1396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7F5BA4-6E4D-4F6F-9C88-7CAFDE4EE3BF}" v="309" dt="2026-07-07T18:55:23.2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27"/>
  </p:normalViewPr>
  <p:slideViewPr>
    <p:cSldViewPr snapToGrid="0" snapToObjects="1">
      <p:cViewPr varScale="1">
        <p:scale>
          <a:sx n="98" d="100"/>
          <a:sy n="98" d="100"/>
        </p:scale>
        <p:origin x="102" y="42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c Thornsbury" userId="18862371338_tp_box_2" providerId="OAuth2" clId="{9D1E3A3C-29BE-4B75-9E19-2880785E425B}"/>
    <pc:docChg chg="custSel delSld modSld sldOrd modMainMaster">
      <pc:chgData name="Eric Thornsbury" userId="18862371338_tp_box_2" providerId="OAuth2" clId="{9D1E3A3C-29BE-4B75-9E19-2880785E425B}" dt="2026-07-07T18:55:46.158" v="613" actId="207"/>
      <pc:docMkLst>
        <pc:docMk/>
      </pc:docMkLst>
      <pc:sldChg chg="modSp mod">
        <pc:chgData name="Eric Thornsbury" userId="18862371338_tp_box_2" providerId="OAuth2" clId="{9D1E3A3C-29BE-4B75-9E19-2880785E425B}" dt="2026-06-26T17:45:22.158" v="146" actId="20577"/>
        <pc:sldMkLst>
          <pc:docMk/>
          <pc:sldMk cId="3404836543" sldId="256"/>
        </pc:sldMkLst>
        <pc:spChg chg="mod">
          <ac:chgData name="Eric Thornsbury" userId="18862371338_tp_box_2" providerId="OAuth2" clId="{9D1E3A3C-29BE-4B75-9E19-2880785E425B}" dt="2026-06-26T17:45:22.158" v="146" actId="20577"/>
          <ac:spMkLst>
            <pc:docMk/>
            <pc:sldMk cId="3404836543" sldId="256"/>
            <ac:spMk id="2" creationId="{15605242-8063-5702-80F9-50D4CDB18EFB}"/>
          </ac:spMkLst>
        </pc:spChg>
      </pc:sldChg>
      <pc:sldChg chg="ord">
        <pc:chgData name="Eric Thornsbury" userId="18862371338_tp_box_2" providerId="OAuth2" clId="{9D1E3A3C-29BE-4B75-9E19-2880785E425B}" dt="2026-06-26T18:04:01.892" v="148"/>
        <pc:sldMkLst>
          <pc:docMk/>
          <pc:sldMk cId="2947379066" sldId="328"/>
        </pc:sldMkLst>
      </pc:sldChg>
      <pc:sldChg chg="ord">
        <pc:chgData name="Eric Thornsbury" userId="18862371338_tp_box_2" providerId="OAuth2" clId="{9D1E3A3C-29BE-4B75-9E19-2880785E425B}" dt="2026-06-26T18:04:03.791" v="150"/>
        <pc:sldMkLst>
          <pc:docMk/>
          <pc:sldMk cId="2996323454" sldId="329"/>
        </pc:sldMkLst>
      </pc:sldChg>
      <pc:sldChg chg="del">
        <pc:chgData name="Eric Thornsbury" userId="18862371338_tp_box_2" providerId="OAuth2" clId="{9D1E3A3C-29BE-4B75-9E19-2880785E425B}" dt="2026-07-07T18:45:11.613" v="514" actId="2696"/>
        <pc:sldMkLst>
          <pc:docMk/>
          <pc:sldMk cId="1821912848" sldId="338"/>
        </pc:sldMkLst>
      </pc:sldChg>
      <pc:sldChg chg="modSp mod modAnim">
        <pc:chgData name="Eric Thornsbury" userId="18862371338_tp_box_2" providerId="OAuth2" clId="{9D1E3A3C-29BE-4B75-9E19-2880785E425B}" dt="2026-07-07T18:45:07.783" v="513"/>
        <pc:sldMkLst>
          <pc:docMk/>
          <pc:sldMk cId="530413853" sldId="339"/>
        </pc:sldMkLst>
        <pc:spChg chg="mod">
          <ac:chgData name="Eric Thornsbury" userId="18862371338_tp_box_2" providerId="OAuth2" clId="{9D1E3A3C-29BE-4B75-9E19-2880785E425B}" dt="2026-07-07T18:42:25.231" v="182" actId="20577"/>
          <ac:spMkLst>
            <pc:docMk/>
            <pc:sldMk cId="530413853" sldId="339"/>
            <ac:spMk id="2" creationId="{ED29F7F3-966C-F3E5-11F4-4A3DFD988E10}"/>
          </ac:spMkLst>
        </pc:spChg>
        <pc:spChg chg="mod">
          <ac:chgData name="Eric Thornsbury" userId="18862371338_tp_box_2" providerId="OAuth2" clId="{9D1E3A3C-29BE-4B75-9E19-2880785E425B}" dt="2026-07-07T18:44:37.495" v="486" actId="20577"/>
          <ac:spMkLst>
            <pc:docMk/>
            <pc:sldMk cId="530413853" sldId="339"/>
            <ac:spMk id="3" creationId="{E4CA0C3B-FE55-AF5A-5702-39972F9EDF69}"/>
          </ac:spMkLst>
        </pc:spChg>
        <pc:spChg chg="mod">
          <ac:chgData name="Eric Thornsbury" userId="18862371338_tp_box_2" providerId="OAuth2" clId="{9D1E3A3C-29BE-4B75-9E19-2880785E425B}" dt="2026-07-07T18:44:45.168" v="510" actId="1035"/>
          <ac:spMkLst>
            <pc:docMk/>
            <pc:sldMk cId="530413853" sldId="339"/>
            <ac:spMk id="4" creationId="{A7EAFD6C-0D95-9F89-FB21-6152B9B5AB89}"/>
          </ac:spMkLst>
        </pc:spChg>
      </pc:sldChg>
      <pc:sldChg chg="modAnim">
        <pc:chgData name="Eric Thornsbury" userId="18862371338_tp_box_2" providerId="OAuth2" clId="{9D1E3A3C-29BE-4B75-9E19-2880785E425B}" dt="2026-07-07T18:45:33.233" v="515"/>
        <pc:sldMkLst>
          <pc:docMk/>
          <pc:sldMk cId="1771349979" sldId="341"/>
        </pc:sldMkLst>
      </pc:sldChg>
      <pc:sldChg chg="del">
        <pc:chgData name="Eric Thornsbury" userId="18862371338_tp_box_2" providerId="OAuth2" clId="{9D1E3A3C-29BE-4B75-9E19-2880785E425B}" dt="2026-07-07T18:46:21.870" v="516" actId="47"/>
        <pc:sldMkLst>
          <pc:docMk/>
          <pc:sldMk cId="1694182416" sldId="2147474352"/>
        </pc:sldMkLst>
      </pc:sldChg>
      <pc:sldChg chg="addSp modSp mod modAnim">
        <pc:chgData name="Eric Thornsbury" userId="18862371338_tp_box_2" providerId="OAuth2" clId="{9D1E3A3C-29BE-4B75-9E19-2880785E425B}" dt="2026-07-07T18:55:46.158" v="613" actId="207"/>
        <pc:sldMkLst>
          <pc:docMk/>
          <pc:sldMk cId="199666403" sldId="2147474353"/>
        </pc:sldMkLst>
        <pc:spChg chg="add mod ord">
          <ac:chgData name="Eric Thornsbury" userId="18862371338_tp_box_2" providerId="OAuth2" clId="{9D1E3A3C-29BE-4B75-9E19-2880785E425B}" dt="2026-07-07T18:55:43.630" v="612" actId="207"/>
          <ac:spMkLst>
            <pc:docMk/>
            <pc:sldMk cId="199666403" sldId="2147474353"/>
            <ac:spMk id="8" creationId="{073A8B88-F7C6-0964-EB28-3C59F57F94A2}"/>
          </ac:spMkLst>
        </pc:spChg>
        <pc:spChg chg="add mod">
          <ac:chgData name="Eric Thornsbury" userId="18862371338_tp_box_2" providerId="OAuth2" clId="{9D1E3A3C-29BE-4B75-9E19-2880785E425B}" dt="2026-07-07T18:55:46.158" v="613" actId="207"/>
          <ac:spMkLst>
            <pc:docMk/>
            <pc:sldMk cId="199666403" sldId="2147474353"/>
            <ac:spMk id="9" creationId="{617E77C2-D5F4-CE90-2097-A31388262716}"/>
          </ac:spMkLst>
        </pc:spChg>
        <pc:cxnChg chg="add mod">
          <ac:chgData name="Eric Thornsbury" userId="18862371338_tp_box_2" providerId="OAuth2" clId="{9D1E3A3C-29BE-4B75-9E19-2880785E425B}" dt="2026-07-07T18:54:42.537" v="604" actId="12788"/>
          <ac:cxnSpMkLst>
            <pc:docMk/>
            <pc:sldMk cId="199666403" sldId="2147474353"/>
            <ac:cxnSpMk id="11" creationId="{B1BF53DE-3808-4CD2-B32E-C0BB77E98F26}"/>
          </ac:cxnSpMkLst>
        </pc:cxnChg>
      </pc:sldChg>
      <pc:sldChg chg="modAnim">
        <pc:chgData name="Eric Thornsbury" userId="18862371338_tp_box_2" providerId="OAuth2" clId="{9D1E3A3C-29BE-4B75-9E19-2880785E425B}" dt="2026-07-07T18:47:16.552" v="518"/>
        <pc:sldMkLst>
          <pc:docMk/>
          <pc:sldMk cId="3512659854" sldId="214747435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D7E199-9318-40C9-A0E7-FF77EFC1EA39}" type="datetimeFigureOut">
              <a:rPr lang="en-US" smtClean="0"/>
              <a:t>7/7/2026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933E38-FB56-4F46-9B6A-94E94B021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625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3.png"/><Relationship Id="rId7" Type="http://schemas.openxmlformats.org/officeDocument/2006/relationships/hyperlink" Target="https://twitter.com/EPRINews" TargetMode="External"/><Relationship Id="rId12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1.svg"/><Relationship Id="rId5" Type="http://schemas.openxmlformats.org/officeDocument/2006/relationships/hyperlink" Target="https://www.facebook.com/EPRI/" TargetMode="External"/><Relationship Id="rId10" Type="http://schemas.openxmlformats.org/officeDocument/2006/relationships/image" Target="../media/image6.png"/><Relationship Id="rId4" Type="http://schemas.openxmlformats.org/officeDocument/2006/relationships/hyperlink" Target="http://www.epri.com/" TargetMode="External"/><Relationship Id="rId9" Type="http://schemas.openxmlformats.org/officeDocument/2006/relationships/hyperlink" Target="https://www.linkedin.com/company/epri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3.png"/><Relationship Id="rId7" Type="http://schemas.openxmlformats.org/officeDocument/2006/relationships/hyperlink" Target="https://twitter.com/EPRINews" TargetMode="External"/><Relationship Id="rId12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1.svg"/><Relationship Id="rId5" Type="http://schemas.openxmlformats.org/officeDocument/2006/relationships/hyperlink" Target="https://www.facebook.com/EPRI/" TargetMode="External"/><Relationship Id="rId10" Type="http://schemas.openxmlformats.org/officeDocument/2006/relationships/image" Target="../media/image6.png"/><Relationship Id="rId4" Type="http://schemas.openxmlformats.org/officeDocument/2006/relationships/hyperlink" Target="http://www.epri.com/" TargetMode="External"/><Relationship Id="rId9" Type="http://schemas.openxmlformats.org/officeDocument/2006/relationships/hyperlink" Target="https://www.linkedin.com/company/epri" TargetMode="Externa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4.png"/><Relationship Id="rId7" Type="http://schemas.openxmlformats.org/officeDocument/2006/relationships/hyperlink" Target="https://twitter.com/EPRINews" TargetMode="External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hyperlink" Target="https://www.facebook.com/EPRI/" TargetMode="External"/><Relationship Id="rId10" Type="http://schemas.openxmlformats.org/officeDocument/2006/relationships/image" Target="../media/image6.png"/><Relationship Id="rId4" Type="http://schemas.openxmlformats.org/officeDocument/2006/relationships/hyperlink" Target="http://www.epri.com/" TargetMode="External"/><Relationship Id="rId9" Type="http://schemas.openxmlformats.org/officeDocument/2006/relationships/hyperlink" Target="https://www.linkedin.com/company/epri" TargetMode="Externa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7.png"/><Relationship Id="rId7" Type="http://schemas.openxmlformats.org/officeDocument/2006/relationships/hyperlink" Target="https://twitter.com/EPRINews" TargetMode="External"/><Relationship Id="rId12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11" Type="http://schemas.openxmlformats.org/officeDocument/2006/relationships/image" Target="../media/image28.svg"/><Relationship Id="rId5" Type="http://schemas.openxmlformats.org/officeDocument/2006/relationships/hyperlink" Target="https://www.facebook.com/EPRI/" TargetMode="External"/><Relationship Id="rId10" Type="http://schemas.openxmlformats.org/officeDocument/2006/relationships/image" Target="../media/image6.png"/><Relationship Id="rId4" Type="http://schemas.openxmlformats.org/officeDocument/2006/relationships/hyperlink" Target="http://www.epri.com/" TargetMode="External"/><Relationship Id="rId9" Type="http://schemas.openxmlformats.org/officeDocument/2006/relationships/hyperlink" Target="https://www.linkedin.com/company/epri" TargetMode="Externa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7.png"/><Relationship Id="rId7" Type="http://schemas.openxmlformats.org/officeDocument/2006/relationships/hyperlink" Target="https://twitter.com/EPRINews" TargetMode="External"/><Relationship Id="rId12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11" Type="http://schemas.openxmlformats.org/officeDocument/2006/relationships/image" Target="../media/image28.svg"/><Relationship Id="rId5" Type="http://schemas.openxmlformats.org/officeDocument/2006/relationships/hyperlink" Target="https://www.facebook.com/EPRI/" TargetMode="External"/><Relationship Id="rId10" Type="http://schemas.openxmlformats.org/officeDocument/2006/relationships/image" Target="../media/image6.png"/><Relationship Id="rId4" Type="http://schemas.openxmlformats.org/officeDocument/2006/relationships/hyperlink" Target="http://www.epri.com/" TargetMode="External"/><Relationship Id="rId9" Type="http://schemas.openxmlformats.org/officeDocument/2006/relationships/hyperlink" Target="https://www.linkedin.com/company/epri" TargetMode="Externa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3.png"/><Relationship Id="rId7" Type="http://schemas.openxmlformats.org/officeDocument/2006/relationships/hyperlink" Target="https://twitter.com/EPRINews" TargetMode="External"/><Relationship Id="rId12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1.svg"/><Relationship Id="rId5" Type="http://schemas.openxmlformats.org/officeDocument/2006/relationships/hyperlink" Target="https://www.facebook.com/EPRI/" TargetMode="External"/><Relationship Id="rId10" Type="http://schemas.openxmlformats.org/officeDocument/2006/relationships/image" Target="../media/image6.png"/><Relationship Id="rId4" Type="http://schemas.openxmlformats.org/officeDocument/2006/relationships/hyperlink" Target="http://www.epri.com/" TargetMode="External"/><Relationship Id="rId9" Type="http://schemas.openxmlformats.org/officeDocument/2006/relationships/hyperlink" Target="https://www.linkedin.com/company/epri" TargetMode="Externa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7.png"/><Relationship Id="rId7" Type="http://schemas.openxmlformats.org/officeDocument/2006/relationships/hyperlink" Target="https://twitter.com/EPRINews" TargetMode="External"/><Relationship Id="rId12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11" Type="http://schemas.openxmlformats.org/officeDocument/2006/relationships/image" Target="../media/image28.svg"/><Relationship Id="rId5" Type="http://schemas.openxmlformats.org/officeDocument/2006/relationships/hyperlink" Target="https://www.facebook.com/EPRI/" TargetMode="External"/><Relationship Id="rId10" Type="http://schemas.openxmlformats.org/officeDocument/2006/relationships/image" Target="../media/image6.png"/><Relationship Id="rId4" Type="http://schemas.openxmlformats.org/officeDocument/2006/relationships/hyperlink" Target="http://www.epri.com/" TargetMode="External"/><Relationship Id="rId9" Type="http://schemas.openxmlformats.org/officeDocument/2006/relationships/hyperlink" Target="https://www.linkedin.com/company/epri" TargetMode="Externa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7.png"/><Relationship Id="rId7" Type="http://schemas.openxmlformats.org/officeDocument/2006/relationships/hyperlink" Target="https://twitter.com/EPRINews" TargetMode="External"/><Relationship Id="rId12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11" Type="http://schemas.openxmlformats.org/officeDocument/2006/relationships/image" Target="../media/image28.svg"/><Relationship Id="rId5" Type="http://schemas.openxmlformats.org/officeDocument/2006/relationships/hyperlink" Target="https://www.facebook.com/EPRI/" TargetMode="External"/><Relationship Id="rId10" Type="http://schemas.openxmlformats.org/officeDocument/2006/relationships/image" Target="../media/image6.png"/><Relationship Id="rId4" Type="http://schemas.openxmlformats.org/officeDocument/2006/relationships/hyperlink" Target="http://www.epri.com/" TargetMode="External"/><Relationship Id="rId9" Type="http://schemas.openxmlformats.org/officeDocument/2006/relationships/hyperlink" Target="https://www.linkedin.com/company/epri" TargetMode="Externa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7.png"/><Relationship Id="rId7" Type="http://schemas.openxmlformats.org/officeDocument/2006/relationships/hyperlink" Target="https://twitter.com/EPRINews" TargetMode="External"/><Relationship Id="rId12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11" Type="http://schemas.openxmlformats.org/officeDocument/2006/relationships/image" Target="../media/image28.svg"/><Relationship Id="rId5" Type="http://schemas.openxmlformats.org/officeDocument/2006/relationships/hyperlink" Target="https://www.facebook.com/EPRI/" TargetMode="External"/><Relationship Id="rId10" Type="http://schemas.openxmlformats.org/officeDocument/2006/relationships/image" Target="../media/image6.png"/><Relationship Id="rId4" Type="http://schemas.openxmlformats.org/officeDocument/2006/relationships/hyperlink" Target="http://www.epri.com/" TargetMode="External"/><Relationship Id="rId9" Type="http://schemas.openxmlformats.org/officeDocument/2006/relationships/hyperlink" Target="https://www.linkedin.com/company/epri" TargetMode="Externa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7.png"/><Relationship Id="rId7" Type="http://schemas.openxmlformats.org/officeDocument/2006/relationships/hyperlink" Target="https://twitter.com/EPRINews" TargetMode="External"/><Relationship Id="rId12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11" Type="http://schemas.openxmlformats.org/officeDocument/2006/relationships/image" Target="../media/image28.svg"/><Relationship Id="rId5" Type="http://schemas.openxmlformats.org/officeDocument/2006/relationships/hyperlink" Target="https://www.facebook.com/EPRI/" TargetMode="External"/><Relationship Id="rId10" Type="http://schemas.openxmlformats.org/officeDocument/2006/relationships/image" Target="../media/image6.png"/><Relationship Id="rId4" Type="http://schemas.openxmlformats.org/officeDocument/2006/relationships/hyperlink" Target="http://www.epri.com/" TargetMode="External"/><Relationship Id="rId9" Type="http://schemas.openxmlformats.org/officeDocument/2006/relationships/hyperlink" Target="https://www.linkedin.com/company/epri" TargetMode="Externa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7.png"/><Relationship Id="rId7" Type="http://schemas.openxmlformats.org/officeDocument/2006/relationships/hyperlink" Target="https://twitter.com/EPRINews" TargetMode="External"/><Relationship Id="rId12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11" Type="http://schemas.openxmlformats.org/officeDocument/2006/relationships/image" Target="../media/image28.svg"/><Relationship Id="rId5" Type="http://schemas.openxmlformats.org/officeDocument/2006/relationships/hyperlink" Target="https://www.facebook.com/EPRI/" TargetMode="External"/><Relationship Id="rId10" Type="http://schemas.openxmlformats.org/officeDocument/2006/relationships/image" Target="../media/image6.png"/><Relationship Id="rId4" Type="http://schemas.openxmlformats.org/officeDocument/2006/relationships/hyperlink" Target="http://www.epri.com/" TargetMode="External"/><Relationship Id="rId9" Type="http://schemas.openxmlformats.org/officeDocument/2006/relationships/hyperlink" Target="https://www.linkedin.com/company/epri" TargetMode="Externa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7.png"/><Relationship Id="rId7" Type="http://schemas.openxmlformats.org/officeDocument/2006/relationships/hyperlink" Target="https://twitter.com/EPRINews" TargetMode="External"/><Relationship Id="rId12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11" Type="http://schemas.openxmlformats.org/officeDocument/2006/relationships/image" Target="../media/image28.svg"/><Relationship Id="rId5" Type="http://schemas.openxmlformats.org/officeDocument/2006/relationships/hyperlink" Target="https://www.facebook.com/EPRI/" TargetMode="External"/><Relationship Id="rId10" Type="http://schemas.openxmlformats.org/officeDocument/2006/relationships/image" Target="../media/image6.png"/><Relationship Id="rId4" Type="http://schemas.openxmlformats.org/officeDocument/2006/relationships/hyperlink" Target="http://www.epri.com/" TargetMode="External"/><Relationship Id="rId9" Type="http://schemas.openxmlformats.org/officeDocument/2006/relationships/hyperlink" Target="https://www.linkedin.com/company/epri" TargetMode="Externa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7.png"/><Relationship Id="rId7" Type="http://schemas.openxmlformats.org/officeDocument/2006/relationships/hyperlink" Target="https://twitter.com/EPRINews" TargetMode="External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11" Type="http://schemas.openxmlformats.org/officeDocument/2006/relationships/image" Target="../media/image28.svg"/><Relationship Id="rId5" Type="http://schemas.openxmlformats.org/officeDocument/2006/relationships/hyperlink" Target="https://www.facebook.com/EPRI/" TargetMode="External"/><Relationship Id="rId10" Type="http://schemas.openxmlformats.org/officeDocument/2006/relationships/image" Target="../media/image6.png"/><Relationship Id="rId4" Type="http://schemas.openxmlformats.org/officeDocument/2006/relationships/hyperlink" Target="http://www.epri.com/" TargetMode="External"/><Relationship Id="rId9" Type="http://schemas.openxmlformats.org/officeDocument/2006/relationships/hyperlink" Target="https://www.linkedin.com/company/epri" TargetMode="Externa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3.png"/><Relationship Id="rId7" Type="http://schemas.openxmlformats.org/officeDocument/2006/relationships/hyperlink" Target="https://twitter.com/EPRINews" TargetMode="External"/><Relationship Id="rId12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1.svg"/><Relationship Id="rId5" Type="http://schemas.openxmlformats.org/officeDocument/2006/relationships/hyperlink" Target="https://www.facebook.com/EPRI/" TargetMode="External"/><Relationship Id="rId10" Type="http://schemas.openxmlformats.org/officeDocument/2006/relationships/image" Target="../media/image6.png"/><Relationship Id="rId4" Type="http://schemas.openxmlformats.org/officeDocument/2006/relationships/hyperlink" Target="http://www.epri.com/" TargetMode="External"/><Relationship Id="rId9" Type="http://schemas.openxmlformats.org/officeDocument/2006/relationships/hyperlink" Target="https://www.linkedin.com/company/epri" TargetMode="Externa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3.png"/><Relationship Id="rId7" Type="http://schemas.openxmlformats.org/officeDocument/2006/relationships/hyperlink" Target="https://twitter.com/EPRINews" TargetMode="External"/><Relationship Id="rId12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1.svg"/><Relationship Id="rId5" Type="http://schemas.openxmlformats.org/officeDocument/2006/relationships/hyperlink" Target="https://www.facebook.com/EPRI/" TargetMode="External"/><Relationship Id="rId10" Type="http://schemas.openxmlformats.org/officeDocument/2006/relationships/image" Target="../media/image6.png"/><Relationship Id="rId4" Type="http://schemas.openxmlformats.org/officeDocument/2006/relationships/hyperlink" Target="http://www.epri.com/" TargetMode="External"/><Relationship Id="rId9" Type="http://schemas.openxmlformats.org/officeDocument/2006/relationships/hyperlink" Target="https://www.linkedin.com/company/epri" TargetMode="Externa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9.png"/><Relationship Id="rId7" Type="http://schemas.openxmlformats.org/officeDocument/2006/relationships/hyperlink" Target="https://twitter.com/EPRINews" TargetMode="External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hyperlink" Target="https://www.facebook.com/EPRI/" TargetMode="External"/><Relationship Id="rId10" Type="http://schemas.openxmlformats.org/officeDocument/2006/relationships/image" Target="../media/image6.png"/><Relationship Id="rId4" Type="http://schemas.openxmlformats.org/officeDocument/2006/relationships/hyperlink" Target="http://www.epri.com/" TargetMode="External"/><Relationship Id="rId9" Type="http://schemas.openxmlformats.org/officeDocument/2006/relationships/hyperlink" Target="https://www.linkedin.com/company/epri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3.png"/><Relationship Id="rId7" Type="http://schemas.openxmlformats.org/officeDocument/2006/relationships/hyperlink" Target="https://twitter.com/EPRINews" TargetMode="External"/><Relationship Id="rId12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1.svg"/><Relationship Id="rId5" Type="http://schemas.openxmlformats.org/officeDocument/2006/relationships/hyperlink" Target="https://www.facebook.com/EPRI/" TargetMode="External"/><Relationship Id="rId10" Type="http://schemas.openxmlformats.org/officeDocument/2006/relationships/image" Target="../media/image6.png"/><Relationship Id="rId4" Type="http://schemas.openxmlformats.org/officeDocument/2006/relationships/hyperlink" Target="http://www.epri.com/" TargetMode="External"/><Relationship Id="rId9" Type="http://schemas.openxmlformats.org/officeDocument/2006/relationships/hyperlink" Target="https://www.linkedin.com/company/epri" TargetMode="Externa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3.png"/><Relationship Id="rId7" Type="http://schemas.openxmlformats.org/officeDocument/2006/relationships/hyperlink" Target="https://twitter.com/EPRINews" TargetMode="External"/><Relationship Id="rId12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1.svg"/><Relationship Id="rId5" Type="http://schemas.openxmlformats.org/officeDocument/2006/relationships/hyperlink" Target="https://www.facebook.com/EPRI/" TargetMode="External"/><Relationship Id="rId10" Type="http://schemas.openxmlformats.org/officeDocument/2006/relationships/image" Target="../media/image6.png"/><Relationship Id="rId4" Type="http://schemas.openxmlformats.org/officeDocument/2006/relationships/hyperlink" Target="http://www.epri.com/" TargetMode="External"/><Relationship Id="rId9" Type="http://schemas.openxmlformats.org/officeDocument/2006/relationships/hyperlink" Target="https://www.linkedin.com/company/epri" TargetMode="Externa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3.png"/><Relationship Id="rId7" Type="http://schemas.openxmlformats.org/officeDocument/2006/relationships/hyperlink" Target="https://twitter.com/EPRINews" TargetMode="External"/><Relationship Id="rId12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1.svg"/><Relationship Id="rId5" Type="http://schemas.openxmlformats.org/officeDocument/2006/relationships/hyperlink" Target="https://www.facebook.com/EPRI/" TargetMode="External"/><Relationship Id="rId10" Type="http://schemas.openxmlformats.org/officeDocument/2006/relationships/image" Target="../media/image6.png"/><Relationship Id="rId4" Type="http://schemas.openxmlformats.org/officeDocument/2006/relationships/hyperlink" Target="http://www.epri.com/" TargetMode="External"/><Relationship Id="rId9" Type="http://schemas.openxmlformats.org/officeDocument/2006/relationships/hyperlink" Target="https://www.linkedin.com/company/epri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3.png"/><Relationship Id="rId7" Type="http://schemas.openxmlformats.org/officeDocument/2006/relationships/hyperlink" Target="https://twitter.com/EPRINews" TargetMode="External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1.svg"/><Relationship Id="rId5" Type="http://schemas.openxmlformats.org/officeDocument/2006/relationships/hyperlink" Target="https://www.facebook.com/EPRI/" TargetMode="External"/><Relationship Id="rId10" Type="http://schemas.openxmlformats.org/officeDocument/2006/relationships/image" Target="../media/image6.png"/><Relationship Id="rId4" Type="http://schemas.openxmlformats.org/officeDocument/2006/relationships/hyperlink" Target="http://www.epri.com/" TargetMode="External"/><Relationship Id="rId9" Type="http://schemas.openxmlformats.org/officeDocument/2006/relationships/hyperlink" Target="https://www.linkedin.com/company/epri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PRI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ackground image" descr="A person and person wearing hardhats and reflective jackets&#10;&#10;Description automatically generated">
            <a:extLst>
              <a:ext uri="{FF2B5EF4-FFF2-40B4-BE49-F238E27FC236}">
                <a16:creationId xmlns:a16="http://schemas.microsoft.com/office/drawing/2014/main" id="{D4BA86E7-5C1B-3114-2CEA-255D5D36AC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11" name="Picture 10" descr="A blue and white rectangle&#10;&#10;Description automatically generated">
            <a:extLst>
              <a:ext uri="{FF2B5EF4-FFF2-40B4-BE49-F238E27FC236}">
                <a16:creationId xmlns:a16="http://schemas.microsoft.com/office/drawing/2014/main" id="{4B46E803-EF00-C47C-4142-FEB8558F595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icons &amp; copyright">
            <a:extLst>
              <a:ext uri="{FF2B5EF4-FFF2-40B4-BE49-F238E27FC236}">
                <a16:creationId xmlns:a16="http://schemas.microsoft.com/office/drawing/2014/main" id="{665B53A2-5D5B-3554-44DE-DE228C2D7516}"/>
              </a:ext>
            </a:extLst>
          </p:cNvPr>
          <p:cNvGrpSpPr/>
          <p:nvPr userDrawn="1"/>
        </p:nvGrpSpPr>
        <p:grpSpPr>
          <a:xfrm>
            <a:off x="338624" y="6181725"/>
            <a:ext cx="4435668" cy="542465"/>
            <a:chOff x="338624" y="6181725"/>
            <a:chExt cx="4435668" cy="542465"/>
          </a:xfrm>
        </p:grpSpPr>
        <p:sp>
          <p:nvSpPr>
            <p:cNvPr id="5" name="copyright">
              <a:extLst>
                <a:ext uri="{FF2B5EF4-FFF2-40B4-BE49-F238E27FC236}">
                  <a16:creationId xmlns:a16="http://schemas.microsoft.com/office/drawing/2014/main" id="{06D69970-CB2E-A4D3-9146-4D77DC12C1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2610" y="6505633"/>
              <a:ext cx="28616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© 2026 Electric Power Research Institute, Inc. All rights reserved.</a:t>
              </a:r>
            </a:p>
          </p:txBody>
        </p:sp>
        <p:sp>
          <p:nvSpPr>
            <p:cNvPr id="6" name="epri.com">
              <a:hlinkClick r:id="rId4"/>
              <a:extLst>
                <a:ext uri="{FF2B5EF4-FFF2-40B4-BE49-F238E27FC236}">
                  <a16:creationId xmlns:a16="http://schemas.microsoft.com/office/drawing/2014/main" id="{1EAE9E6E-7841-12E5-B766-CF31590FAB85}"/>
                </a:ext>
              </a:extLst>
            </p:cNvPr>
            <p:cNvSpPr txBox="1"/>
            <p:nvPr/>
          </p:nvSpPr>
          <p:spPr>
            <a:xfrm>
              <a:off x="338624" y="6462580"/>
              <a:ext cx="15106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100" b="1" spc="200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www.epri.com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032DEA1-8BED-4154-F494-203D3B3D722E}"/>
                </a:ext>
              </a:extLst>
            </p:cNvPr>
            <p:cNvCxnSpPr/>
            <p:nvPr/>
          </p:nvCxnSpPr>
          <p:spPr bwMode="auto">
            <a:xfrm>
              <a:off x="1849289" y="6181725"/>
              <a:ext cx="0" cy="52341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9" name="Facebook icon">
              <a:hlinkClick r:id="rId5"/>
              <a:extLst>
                <a:ext uri="{FF2B5EF4-FFF2-40B4-BE49-F238E27FC236}">
                  <a16:creationId xmlns:a16="http://schemas.microsoft.com/office/drawing/2014/main" id="{CB7D4E98-F8FB-1966-7A8D-9C42EBC3CE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1415" y="6277559"/>
              <a:ext cx="75579" cy="163755"/>
            </a:xfrm>
            <a:prstGeom prst="rect">
              <a:avLst/>
            </a:prstGeom>
          </p:spPr>
        </p:pic>
        <p:pic>
          <p:nvPicPr>
            <p:cNvPr id="10" name="X icon">
              <a:hlinkClick r:id="rId7"/>
              <a:extLst>
                <a:ext uri="{FF2B5EF4-FFF2-40B4-BE49-F238E27FC236}">
                  <a16:creationId xmlns:a16="http://schemas.microsoft.com/office/drawing/2014/main" id="{B1F99100-371F-0020-1E61-B732D84E8B80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1028885" y="6303455"/>
              <a:ext cx="128164" cy="131013"/>
            </a:xfrm>
            <a:prstGeom prst="rect">
              <a:avLst/>
            </a:prstGeom>
          </p:spPr>
        </p:pic>
        <p:pic>
          <p:nvPicPr>
            <p:cNvPr id="8" name="LinkedIn icon">
              <a:hlinkClick r:id="rId9"/>
              <a:extLst>
                <a:ext uri="{FF2B5EF4-FFF2-40B4-BE49-F238E27FC236}">
                  <a16:creationId xmlns:a16="http://schemas.microsoft.com/office/drawing/2014/main" id="{EA833105-9EE7-D3DB-F43C-6F8D369297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4290" y="6284322"/>
              <a:ext cx="150229" cy="150229"/>
            </a:xfrm>
            <a:prstGeom prst="rect">
              <a:avLst/>
            </a:prstGeom>
          </p:spPr>
        </p:pic>
      </p:grpSp>
      <p:sp>
        <p:nvSpPr>
          <p:cNvPr id="18" name="speaker text">
            <a:extLst>
              <a:ext uri="{FF2B5EF4-FFF2-40B4-BE49-F238E27FC236}">
                <a16:creationId xmlns:a16="http://schemas.microsoft.com/office/drawing/2014/main" id="{01DFD416-66D5-47F4-B045-0C53E6F91488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45452" y="4400588"/>
            <a:ext cx="6217920" cy="1533186"/>
          </a:xfrm>
        </p:spPr>
        <p:txBody>
          <a:bodyPr numCol="1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Tx/>
              <a:buNone/>
              <a:tabLst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Speaker’s Name</a:t>
            </a:r>
            <a:br>
              <a:rPr lang="en-US" dirty="0"/>
            </a:br>
            <a:r>
              <a:rPr lang="en-US" dirty="0"/>
              <a:t>Speaker’s Job Title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Event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36" name="subtitle">
            <a:extLst>
              <a:ext uri="{FF2B5EF4-FFF2-40B4-BE49-F238E27FC236}">
                <a16:creationId xmlns:a16="http://schemas.microsoft.com/office/drawing/2014/main" id="{C9B9DF57-48D2-92F0-1A74-79C183A6DF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5452" y="3030102"/>
            <a:ext cx="6957847" cy="402377"/>
          </a:xfr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9" name="title text">
            <a:extLst>
              <a:ext uri="{FF2B5EF4-FFF2-40B4-BE49-F238E27FC236}">
                <a16:creationId xmlns:a16="http://schemas.microsoft.com/office/drawing/2014/main" id="{7D1329EF-297E-646E-A5E8-5228C5D39C03}"/>
              </a:ext>
            </a:extLst>
          </p:cNvPr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645452" y="1084881"/>
            <a:ext cx="6957847" cy="1891159"/>
          </a:xfrm>
        </p:spPr>
        <p:txBody>
          <a:bodyPr anchor="b">
            <a:normAutofit/>
          </a:bodyPr>
          <a:lstStyle>
            <a:lvl1pPr algn="l">
              <a:spcAft>
                <a:spcPts val="600"/>
              </a:spcAft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C1D904F-2FF3-0EC0-0160-4A52FEF43DB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79686" y="405535"/>
            <a:ext cx="1670022" cy="3240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BE83DE-79BB-A03A-1F04-DEF87697B59F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76838" y="500645"/>
            <a:ext cx="3644900" cy="364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5223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2563"/>
            <a:ext cx="11430000" cy="731520"/>
          </a:xfrm>
        </p:spPr>
        <p:txBody>
          <a:bodyPr>
            <a:noAutofit/>
          </a:bodyPr>
          <a:lstStyle>
            <a:lvl1pPr>
              <a:defRPr sz="32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005840"/>
            <a:ext cx="11430000" cy="53949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023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Highligh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2563"/>
            <a:ext cx="11430000" cy="731520"/>
          </a:xfrm>
        </p:spPr>
        <p:txBody>
          <a:bodyPr>
            <a:noAutofit/>
          </a:bodyPr>
          <a:lstStyle>
            <a:lvl1pPr>
              <a:defRPr sz="32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005840"/>
            <a:ext cx="11430000" cy="48463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4FAA409-EC2B-4245-BB55-6C0CC85D75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5125" y="5943600"/>
            <a:ext cx="11430000" cy="548640"/>
          </a:xfrm>
          <a:solidFill>
            <a:srgbClr val="0040C0"/>
          </a:solidFill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5177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with Highligh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3E03F-F02F-4FA3-91CB-67CB14095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182563"/>
            <a:ext cx="11430000" cy="73152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7D7085-5105-4024-BD3C-F69FB71287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5760" y="5943600"/>
            <a:ext cx="11430000" cy="548640"/>
          </a:xfrm>
          <a:solidFill>
            <a:srgbClr val="0040C0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+mj-lt"/>
              </a:defRPr>
            </a:lvl1pPr>
            <a:lvl2pPr marL="287338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58056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2563"/>
            <a:ext cx="11430000" cy="7315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114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2563"/>
            <a:ext cx="11430000" cy="7315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1005840"/>
            <a:ext cx="5577840" cy="539496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005840"/>
            <a:ext cx="5577840" cy="539496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6817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with Highligh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2563"/>
            <a:ext cx="11430000" cy="7315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1005840"/>
            <a:ext cx="5577840" cy="484632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005840"/>
            <a:ext cx="5577840" cy="484632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406BC8-8ED2-4FB9-9CC1-C26081116C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5760" y="5943600"/>
            <a:ext cx="11430000" cy="548640"/>
          </a:xfrm>
          <a:solidFill>
            <a:srgbClr val="0040C0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+mj-lt"/>
              </a:defRPr>
            </a:lvl1pPr>
            <a:lvl2pPr marL="287338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07910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2880"/>
            <a:ext cx="11430000" cy="7315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1005840"/>
            <a:ext cx="5577840" cy="639762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760" y="1737360"/>
            <a:ext cx="5577840" cy="466344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005840"/>
            <a:ext cx="5577840" cy="639762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19" y="1737360"/>
            <a:ext cx="5577840" cy="466344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5922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04092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with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0ADDE39-D9ED-4DF4-B1E5-C884C95AC52C}"/>
              </a:ext>
            </a:extLst>
          </p:cNvPr>
          <p:cNvSpPr/>
          <p:nvPr/>
        </p:nvSpPr>
        <p:spPr bwMode="auto">
          <a:xfrm>
            <a:off x="6096000" y="102457"/>
            <a:ext cx="6096000" cy="6572979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431800" dist="50800" dir="108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28DBAF-C657-4893-B3F8-CA7915C5EF2A}"/>
              </a:ext>
            </a:extLst>
          </p:cNvPr>
          <p:cNvSpPr/>
          <p:nvPr/>
        </p:nvSpPr>
        <p:spPr bwMode="auto">
          <a:xfrm>
            <a:off x="6230867" y="242761"/>
            <a:ext cx="5793898" cy="6295604"/>
          </a:xfrm>
          <a:prstGeom prst="rect">
            <a:avLst/>
          </a:prstGeom>
          <a:noFill/>
          <a:ln w="127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B61A130-D3A2-4741-98F0-78A9FBA9C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182563"/>
            <a:ext cx="5339301" cy="11592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42C4622-94B6-44D4-A6B7-3ABD2A3DA0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5760" y="1749288"/>
            <a:ext cx="5501235" cy="4651512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FA936AF-75D5-4131-8412-21BBADB7B7A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420678" y="1749288"/>
            <a:ext cx="5375081" cy="4651512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7816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wo Columns with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0ADDE39-D9ED-4DF4-B1E5-C884C95AC52C}"/>
              </a:ext>
            </a:extLst>
          </p:cNvPr>
          <p:cNvSpPr/>
          <p:nvPr/>
        </p:nvSpPr>
        <p:spPr bwMode="auto">
          <a:xfrm>
            <a:off x="0" y="102457"/>
            <a:ext cx="6096000" cy="6572979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431800" dist="50800" dir="108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94B0ED0-AA7A-498C-AD8A-0B253F572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0678" y="182563"/>
            <a:ext cx="5339301" cy="11592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7646DC3-E2A5-4F68-86AC-14EB8BC340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20678" y="1749288"/>
            <a:ext cx="5339301" cy="4651512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6F6667A-CB20-4940-A3BF-E7F481E3E50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60459" y="1749288"/>
            <a:ext cx="5375081" cy="4651512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240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C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background image">
            <a:extLst>
              <a:ext uri="{FF2B5EF4-FFF2-40B4-BE49-F238E27FC236}">
                <a16:creationId xmlns:a16="http://schemas.microsoft.com/office/drawing/2014/main" id="{227204CD-466F-DA1D-C26F-8D51147135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blue and white rectangle&#10;&#10;Description automatically generated">
            <a:extLst>
              <a:ext uri="{FF2B5EF4-FFF2-40B4-BE49-F238E27FC236}">
                <a16:creationId xmlns:a16="http://schemas.microsoft.com/office/drawing/2014/main" id="{4C8E86C8-D4E8-43E4-ED25-8F02EA05926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icons &amp; copyright">
            <a:extLst>
              <a:ext uri="{FF2B5EF4-FFF2-40B4-BE49-F238E27FC236}">
                <a16:creationId xmlns:a16="http://schemas.microsoft.com/office/drawing/2014/main" id="{5B0B51EE-1845-EA19-771D-A8E4E29FC7E4}"/>
              </a:ext>
            </a:extLst>
          </p:cNvPr>
          <p:cNvGrpSpPr/>
          <p:nvPr userDrawn="1"/>
        </p:nvGrpSpPr>
        <p:grpSpPr>
          <a:xfrm>
            <a:off x="338624" y="6181725"/>
            <a:ext cx="4435668" cy="542465"/>
            <a:chOff x="338624" y="6181725"/>
            <a:chExt cx="4435668" cy="542465"/>
          </a:xfrm>
        </p:grpSpPr>
        <p:sp>
          <p:nvSpPr>
            <p:cNvPr id="8" name="copyright">
              <a:extLst>
                <a:ext uri="{FF2B5EF4-FFF2-40B4-BE49-F238E27FC236}">
                  <a16:creationId xmlns:a16="http://schemas.microsoft.com/office/drawing/2014/main" id="{59D1EE32-6981-0554-D8C9-455DDCC6E4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2610" y="6505633"/>
              <a:ext cx="28616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© 2026 Electric Power Research Institute, Inc. All rights reserved.</a:t>
              </a:r>
            </a:p>
          </p:txBody>
        </p:sp>
        <p:sp>
          <p:nvSpPr>
            <p:cNvPr id="9" name="epri.com">
              <a:hlinkClick r:id="rId4"/>
              <a:extLst>
                <a:ext uri="{FF2B5EF4-FFF2-40B4-BE49-F238E27FC236}">
                  <a16:creationId xmlns:a16="http://schemas.microsoft.com/office/drawing/2014/main" id="{E85485AF-A652-7E2D-9AA6-C27278109E25}"/>
                </a:ext>
              </a:extLst>
            </p:cNvPr>
            <p:cNvSpPr txBox="1"/>
            <p:nvPr/>
          </p:nvSpPr>
          <p:spPr>
            <a:xfrm>
              <a:off x="338624" y="6462580"/>
              <a:ext cx="15106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100" b="1" spc="200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www.epri.com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440A0C3-F19C-9D4C-F886-9C9DC4C75E4E}"/>
                </a:ext>
              </a:extLst>
            </p:cNvPr>
            <p:cNvCxnSpPr/>
            <p:nvPr/>
          </p:nvCxnSpPr>
          <p:spPr bwMode="auto">
            <a:xfrm>
              <a:off x="1849289" y="6181725"/>
              <a:ext cx="0" cy="52341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11" name="Facebook icon">
              <a:hlinkClick r:id="rId5"/>
              <a:extLst>
                <a:ext uri="{FF2B5EF4-FFF2-40B4-BE49-F238E27FC236}">
                  <a16:creationId xmlns:a16="http://schemas.microsoft.com/office/drawing/2014/main" id="{94A86A42-A529-A203-D775-5F4E251B20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1415" y="6277559"/>
              <a:ext cx="75579" cy="163755"/>
            </a:xfrm>
            <a:prstGeom prst="rect">
              <a:avLst/>
            </a:prstGeom>
          </p:spPr>
        </p:pic>
        <p:pic>
          <p:nvPicPr>
            <p:cNvPr id="12" name="X icon">
              <a:hlinkClick r:id="rId7"/>
              <a:extLst>
                <a:ext uri="{FF2B5EF4-FFF2-40B4-BE49-F238E27FC236}">
                  <a16:creationId xmlns:a16="http://schemas.microsoft.com/office/drawing/2014/main" id="{FF7EB385-D883-1A2B-C949-AEEE19E8522A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1028885" y="6303455"/>
              <a:ext cx="128164" cy="131013"/>
            </a:xfrm>
            <a:prstGeom prst="rect">
              <a:avLst/>
            </a:prstGeom>
          </p:spPr>
        </p:pic>
        <p:pic>
          <p:nvPicPr>
            <p:cNvPr id="13" name="LinkedIn icon">
              <a:hlinkClick r:id="rId9"/>
              <a:extLst>
                <a:ext uri="{FF2B5EF4-FFF2-40B4-BE49-F238E27FC236}">
                  <a16:creationId xmlns:a16="http://schemas.microsoft.com/office/drawing/2014/main" id="{1D4EAF1D-637F-98A7-069D-2BEA84B863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4290" y="6284322"/>
              <a:ext cx="150229" cy="150229"/>
            </a:xfrm>
            <a:prstGeom prst="rect">
              <a:avLst/>
            </a:prstGeom>
          </p:spPr>
        </p:pic>
      </p:grpSp>
      <p:sp>
        <p:nvSpPr>
          <p:cNvPr id="14" name="speaker text">
            <a:extLst>
              <a:ext uri="{FF2B5EF4-FFF2-40B4-BE49-F238E27FC236}">
                <a16:creationId xmlns:a16="http://schemas.microsoft.com/office/drawing/2014/main" id="{80EEB94D-674E-D7A2-4F29-89E036EEFA70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45452" y="4400588"/>
            <a:ext cx="6217920" cy="1533186"/>
          </a:xfrm>
        </p:spPr>
        <p:txBody>
          <a:bodyPr numCol="1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Tx/>
              <a:buNone/>
              <a:tabLst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Speaker’s Name</a:t>
            </a:r>
            <a:br>
              <a:rPr lang="en-US" dirty="0"/>
            </a:br>
            <a:r>
              <a:rPr lang="en-US" dirty="0"/>
              <a:t>Speaker’s Job Title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Event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291C2B40-B298-8D1F-5B26-6F6E702A8D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5452" y="3030102"/>
            <a:ext cx="6957847" cy="402377"/>
          </a:xfr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3" name="title text">
            <a:extLst>
              <a:ext uri="{FF2B5EF4-FFF2-40B4-BE49-F238E27FC236}">
                <a16:creationId xmlns:a16="http://schemas.microsoft.com/office/drawing/2014/main" id="{47634B91-25FA-988D-86A5-DF6C66BDD7CF}"/>
              </a:ext>
            </a:extLst>
          </p:cNvPr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645452" y="1084881"/>
            <a:ext cx="6957847" cy="1891159"/>
          </a:xfrm>
        </p:spPr>
        <p:txBody>
          <a:bodyPr anchor="b">
            <a:normAutofit/>
          </a:bodyPr>
          <a:lstStyle>
            <a:lvl1pPr algn="l">
              <a:spcAft>
                <a:spcPts val="600"/>
              </a:spcAft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D245CAB4-9342-928F-EAAA-0B92A52ED51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79686" y="405535"/>
            <a:ext cx="1670022" cy="32403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5587447-AC8D-DC18-9FB0-96BEE0A15EC3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76838" y="500645"/>
            <a:ext cx="3644900" cy="364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6771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wo Columns with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0ADDE39-D9ED-4DF4-B1E5-C884C95AC52C}"/>
              </a:ext>
            </a:extLst>
          </p:cNvPr>
          <p:cNvSpPr/>
          <p:nvPr/>
        </p:nvSpPr>
        <p:spPr bwMode="auto">
          <a:xfrm>
            <a:off x="6096000" y="102457"/>
            <a:ext cx="6096000" cy="657297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431800" dist="50800" dir="10800000">
              <a:schemeClr val="tx2">
                <a:lumMod val="60000"/>
                <a:lumOff val="40000"/>
                <a:alpha val="50000"/>
              </a:scheme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28DBAF-C657-4893-B3F8-CA7915C5EF2A}"/>
              </a:ext>
            </a:extLst>
          </p:cNvPr>
          <p:cNvSpPr/>
          <p:nvPr/>
        </p:nvSpPr>
        <p:spPr bwMode="auto">
          <a:xfrm>
            <a:off x="6230867" y="242761"/>
            <a:ext cx="5793898" cy="6295604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200E9EE-67EE-4D59-B1FB-C22C06206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182563"/>
            <a:ext cx="5339301" cy="11592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3C68E99-DB4B-4542-AF5C-FDB1D78A06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5760" y="1749288"/>
            <a:ext cx="5501235" cy="4651512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798B35B-0B31-4DBE-AE41-6C369DD35675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368995" y="1749288"/>
            <a:ext cx="5501235" cy="4651512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2129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wo Columns with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582204D-AA59-4281-B094-CDB0E6D6948A}"/>
              </a:ext>
            </a:extLst>
          </p:cNvPr>
          <p:cNvSpPr/>
          <p:nvPr/>
        </p:nvSpPr>
        <p:spPr bwMode="auto">
          <a:xfrm>
            <a:off x="0" y="102457"/>
            <a:ext cx="6096000" cy="657297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431800" dist="50800" dir="10800000">
              <a:schemeClr val="tx2">
                <a:lumMod val="60000"/>
                <a:lumOff val="40000"/>
                <a:alpha val="50000"/>
              </a:scheme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F1E9CB-7558-4122-A62E-9942A0DBBB65}"/>
              </a:ext>
            </a:extLst>
          </p:cNvPr>
          <p:cNvSpPr/>
          <p:nvPr/>
        </p:nvSpPr>
        <p:spPr bwMode="auto">
          <a:xfrm>
            <a:off x="134867" y="242761"/>
            <a:ext cx="5793898" cy="6295604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75E6752-5F59-4508-8F3C-FF9D1B047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995" y="182563"/>
            <a:ext cx="5501235" cy="11592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A977035-A32B-4655-A3B4-502342320F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5760" y="1749288"/>
            <a:ext cx="5501235" cy="4651512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ACBB8F7-81EE-4B65-A5E7-C39C5D0E3C84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368995" y="1749288"/>
            <a:ext cx="5501235" cy="4651512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3987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wo Columns with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0ADDE39-D9ED-4DF4-B1E5-C884C95AC52C}"/>
              </a:ext>
            </a:extLst>
          </p:cNvPr>
          <p:cNvSpPr/>
          <p:nvPr/>
        </p:nvSpPr>
        <p:spPr bwMode="auto">
          <a:xfrm>
            <a:off x="6096000" y="102457"/>
            <a:ext cx="6096000" cy="657297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431800" dist="50800" dir="10800000">
              <a:schemeClr val="bg1">
                <a:lumMod val="65000"/>
                <a:alpha val="50000"/>
              </a:scheme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28DBAF-C657-4893-B3F8-CA7915C5EF2A}"/>
              </a:ext>
            </a:extLst>
          </p:cNvPr>
          <p:cNvSpPr/>
          <p:nvPr/>
        </p:nvSpPr>
        <p:spPr bwMode="auto">
          <a:xfrm>
            <a:off x="6230867" y="242761"/>
            <a:ext cx="5793898" cy="6295604"/>
          </a:xfrm>
          <a:prstGeom prst="rect">
            <a:avLst/>
          </a:prstGeom>
          <a:noFill/>
          <a:ln w="127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EC10187-5F99-4C76-A9CB-1D435648E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995" y="182563"/>
            <a:ext cx="5339301" cy="115922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0322DE9-A995-49C6-AB11-26EBFBE58EF8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368995" y="1749288"/>
            <a:ext cx="5501235" cy="4651512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284C2FD-77F4-4CA6-B013-4AF023D22F6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67748" y="1749288"/>
            <a:ext cx="5375081" cy="4651512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7249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0ADDE39-D9ED-4DF4-B1E5-C884C95AC52C}"/>
              </a:ext>
            </a:extLst>
          </p:cNvPr>
          <p:cNvSpPr/>
          <p:nvPr/>
        </p:nvSpPr>
        <p:spPr bwMode="auto">
          <a:xfrm>
            <a:off x="0" y="906308"/>
            <a:ext cx="4071169" cy="5769128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DE2BCA-D966-4BA4-98A1-F55CD4BEB28B}"/>
              </a:ext>
            </a:extLst>
          </p:cNvPr>
          <p:cNvSpPr/>
          <p:nvPr/>
        </p:nvSpPr>
        <p:spPr bwMode="auto">
          <a:xfrm>
            <a:off x="4065024" y="906308"/>
            <a:ext cx="4071169" cy="5769128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C36B46-B989-40E8-92AD-90AFDD95A969}"/>
              </a:ext>
            </a:extLst>
          </p:cNvPr>
          <p:cNvSpPr/>
          <p:nvPr/>
        </p:nvSpPr>
        <p:spPr bwMode="auto">
          <a:xfrm>
            <a:off x="8120831" y="906308"/>
            <a:ext cx="4071169" cy="57691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E401EC-CFA2-4017-97FF-996967417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182880"/>
            <a:ext cx="11430000" cy="7315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17807F-D435-3748-B68A-6F2BCBE2BD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4320" y="1188720"/>
            <a:ext cx="3474720" cy="5212080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5B9D1C1-137F-2449-9605-5A885723D2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58640" y="1188720"/>
            <a:ext cx="3474720" cy="5212080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015B7FF-8AE1-7840-8A12-38421A00C9B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412480" y="1188720"/>
            <a:ext cx="3474720" cy="5212080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69103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B12540B-7B8C-4538-9553-857173998AE4}"/>
              </a:ext>
            </a:extLst>
          </p:cNvPr>
          <p:cNvSpPr/>
          <p:nvPr/>
        </p:nvSpPr>
        <p:spPr bwMode="auto">
          <a:xfrm>
            <a:off x="0" y="102457"/>
            <a:ext cx="12192000" cy="6572979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2563"/>
            <a:ext cx="11430000" cy="731520"/>
          </a:xfrm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005840"/>
            <a:ext cx="11430000" cy="5394960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5112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5DAEE8-1A37-EBB5-4503-B6013CD4C1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35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0" y="2712785"/>
            <a:ext cx="12192000" cy="1626781"/>
          </a:xfrm>
          <a:ln>
            <a:noFill/>
          </a:ln>
        </p:spPr>
        <p:txBody>
          <a:bodyPr anchor="ctr">
            <a:normAutofit/>
          </a:bodyPr>
          <a:lstStyle>
            <a:lvl1pPr algn="ctr">
              <a:spcAft>
                <a:spcPts val="600"/>
              </a:spcAft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SECTION TITLE STYLE</a:t>
            </a:r>
          </a:p>
        </p:txBody>
      </p:sp>
    </p:spTree>
    <p:extLst>
      <p:ext uri="{BB962C8B-B14F-4D97-AF65-F5344CB8AC3E}">
        <p14:creationId xmlns:p14="http://schemas.microsoft.com/office/powerpoint/2010/main" val="38703829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 Divers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collage of people's faces&#10;&#10;Description automatically generated">
            <a:extLst>
              <a:ext uri="{FF2B5EF4-FFF2-40B4-BE49-F238E27FC236}">
                <a16:creationId xmlns:a16="http://schemas.microsoft.com/office/drawing/2014/main" id="{6BDEEAC0-66B1-2C60-7D57-F213363744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77678F2-5771-717F-BFB4-E78D42F0607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icons &amp; copyright">
            <a:extLst>
              <a:ext uri="{FF2B5EF4-FFF2-40B4-BE49-F238E27FC236}">
                <a16:creationId xmlns:a16="http://schemas.microsoft.com/office/drawing/2014/main" id="{24FB9A3B-E2B7-F2A3-28BA-065ADF6ADD06}"/>
              </a:ext>
            </a:extLst>
          </p:cNvPr>
          <p:cNvGrpSpPr/>
          <p:nvPr userDrawn="1"/>
        </p:nvGrpSpPr>
        <p:grpSpPr>
          <a:xfrm>
            <a:off x="338624" y="6181725"/>
            <a:ext cx="4461316" cy="542465"/>
            <a:chOff x="338624" y="6181725"/>
            <a:chExt cx="4461316" cy="542465"/>
          </a:xfrm>
        </p:grpSpPr>
        <p:sp>
          <p:nvSpPr>
            <p:cNvPr id="4" name="copyright">
              <a:extLst>
                <a:ext uri="{FF2B5EF4-FFF2-40B4-BE49-F238E27FC236}">
                  <a16:creationId xmlns:a16="http://schemas.microsoft.com/office/drawing/2014/main" id="{B67527DF-69D4-B579-D17F-3B8A09F8EA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6962" y="6505633"/>
              <a:ext cx="291297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8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© 2026 Electric Power Research Institute, Inc. All rights reserved.</a:t>
              </a:r>
            </a:p>
          </p:txBody>
        </p:sp>
        <p:sp>
          <p:nvSpPr>
            <p:cNvPr id="5" name="epri.com">
              <a:hlinkClick r:id="rId4"/>
              <a:extLst>
                <a:ext uri="{FF2B5EF4-FFF2-40B4-BE49-F238E27FC236}">
                  <a16:creationId xmlns:a16="http://schemas.microsoft.com/office/drawing/2014/main" id="{13C65919-436C-492E-C110-4C815A4AC0B6}"/>
                </a:ext>
              </a:extLst>
            </p:cNvPr>
            <p:cNvSpPr txBox="1"/>
            <p:nvPr/>
          </p:nvSpPr>
          <p:spPr>
            <a:xfrm>
              <a:off x="338624" y="6462580"/>
              <a:ext cx="15106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100" b="1" spc="200" baseline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www.epri.com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D516A25-BAB7-B6BA-8446-F279AE1EAEF2}"/>
                </a:ext>
              </a:extLst>
            </p:cNvPr>
            <p:cNvCxnSpPr/>
            <p:nvPr/>
          </p:nvCxnSpPr>
          <p:spPr bwMode="auto">
            <a:xfrm>
              <a:off x="1849289" y="6181725"/>
              <a:ext cx="0" cy="52341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7" name="Facebook icon">
              <a:hlinkClick r:id="rId5"/>
              <a:extLst>
                <a:ext uri="{FF2B5EF4-FFF2-40B4-BE49-F238E27FC236}">
                  <a16:creationId xmlns:a16="http://schemas.microsoft.com/office/drawing/2014/main" id="{6AB19718-D8D2-07C5-7FC2-E1327EA612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1415" y="6277559"/>
              <a:ext cx="75579" cy="163755"/>
            </a:xfrm>
            <a:prstGeom prst="rect">
              <a:avLst/>
            </a:prstGeom>
          </p:spPr>
        </p:pic>
        <p:pic>
          <p:nvPicPr>
            <p:cNvPr id="9" name="X icon">
              <a:hlinkClick r:id="rId7"/>
              <a:extLst>
                <a:ext uri="{FF2B5EF4-FFF2-40B4-BE49-F238E27FC236}">
                  <a16:creationId xmlns:a16="http://schemas.microsoft.com/office/drawing/2014/main" id="{5EEEC7E6-F54A-A41B-5571-A54645DB97CF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1028885" y="6303455"/>
              <a:ext cx="128164" cy="131013"/>
            </a:xfrm>
            <a:prstGeom prst="rect">
              <a:avLst/>
            </a:prstGeom>
          </p:spPr>
        </p:pic>
        <p:pic>
          <p:nvPicPr>
            <p:cNvPr id="17" name="LinkedIn icon">
              <a:hlinkClick r:id="rId9"/>
              <a:extLst>
                <a:ext uri="{FF2B5EF4-FFF2-40B4-BE49-F238E27FC236}">
                  <a16:creationId xmlns:a16="http://schemas.microsoft.com/office/drawing/2014/main" id="{F406FCCA-87B9-BDB0-DB6A-BD19762543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4290" y="6284322"/>
              <a:ext cx="150229" cy="150229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A9CBC3EA-20E5-85B5-BEAA-C6AABA8CF7CD}"/>
              </a:ext>
            </a:extLst>
          </p:cNvPr>
          <p:cNvSpPr txBox="1"/>
          <p:nvPr userDrawn="1"/>
        </p:nvSpPr>
        <p:spPr>
          <a:xfrm>
            <a:off x="0" y="3284919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36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TOGETHER…SHAPING THE FUTURE OF ENERGY</a:t>
            </a:r>
            <a:r>
              <a:rPr lang="en-US" sz="3600" b="1" i="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®</a:t>
            </a:r>
            <a:endParaRPr lang="en-US" sz="3200" b="1" baseline="30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995853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1181103"/>
            <a:ext cx="5211324" cy="369332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 marL="0" indent="0">
              <a:buNone/>
              <a:defRPr sz="2000" b="0" i="1">
                <a:solidFill>
                  <a:schemeClr val="bg2"/>
                </a:solidFill>
                <a:latin typeface="Georgia" panose="02040502050405020303" pitchFamily="18" charset="0"/>
                <a:ea typeface="Georgia" panose="02040502050405020303" pitchFamily="18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Subtitle</a:t>
            </a:r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6047000" y="1181103"/>
            <a:ext cx="5457081" cy="369332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 marL="0" indent="0">
              <a:buNone/>
              <a:defRPr sz="2000" b="0" i="1">
                <a:solidFill>
                  <a:schemeClr val="bg2"/>
                </a:solidFill>
                <a:latin typeface="Georgia" panose="02040502050405020303" pitchFamily="18" charset="0"/>
                <a:ea typeface="Georgia" panose="02040502050405020303" pitchFamily="18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082DFE-B9C8-4C1B-A47F-2CFFEB9AE01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5800" y="1828801"/>
            <a:ext cx="5211324" cy="2177519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Body copy</a:t>
            </a:r>
          </a:p>
          <a:p>
            <a:pPr lvl="1"/>
            <a:r>
              <a:rPr lang="en-US" dirty="0"/>
              <a:t>Bullet 1</a:t>
            </a:r>
          </a:p>
          <a:p>
            <a:pPr lvl="2"/>
            <a:r>
              <a:rPr lang="en-US" dirty="0"/>
              <a:t>Bullet 2</a:t>
            </a:r>
          </a:p>
          <a:p>
            <a:pPr lvl="3"/>
            <a:r>
              <a:rPr lang="en-US" dirty="0"/>
              <a:t>Bullet 3</a:t>
            </a:r>
          </a:p>
          <a:p>
            <a:pPr lvl="4"/>
            <a:r>
              <a:rPr lang="en-US" dirty="0"/>
              <a:t>Bullet 4</a:t>
            </a:r>
          </a:p>
          <a:p>
            <a:pPr lvl="4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068458-1537-4D25-96CD-38D97B1895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47318" y="1828801"/>
            <a:ext cx="5458882" cy="2177519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Body copy</a:t>
            </a:r>
          </a:p>
          <a:p>
            <a:pPr lvl="1"/>
            <a:r>
              <a:rPr lang="en-US" dirty="0"/>
              <a:t>Bullet 1</a:t>
            </a:r>
          </a:p>
          <a:p>
            <a:pPr lvl="2"/>
            <a:r>
              <a:rPr lang="en-US" dirty="0"/>
              <a:t>Bullet 2</a:t>
            </a:r>
          </a:p>
          <a:p>
            <a:pPr lvl="3"/>
            <a:r>
              <a:rPr lang="en-US" dirty="0"/>
              <a:t>Bullet 3</a:t>
            </a:r>
          </a:p>
          <a:p>
            <a:pPr lvl="4"/>
            <a:r>
              <a:rPr lang="en-US" dirty="0"/>
              <a:t>Bullet 4</a:t>
            </a:r>
          </a:p>
          <a:p>
            <a:pPr lvl="4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2815B46-17C8-42EF-B51A-C896AEFC4E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28600"/>
            <a:ext cx="11046881" cy="461665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Slide (Initial Caps)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DEFFA93-D987-4D3A-AFB0-1B51088AC89E}"/>
              </a:ext>
            </a:extLst>
          </p:cNvPr>
          <p:cNvCxnSpPr>
            <a:cxnSpLocks/>
          </p:cNvCxnSpPr>
          <p:nvPr userDrawn="1"/>
        </p:nvCxnSpPr>
        <p:spPr>
          <a:xfrm>
            <a:off x="152092" y="848968"/>
            <a:ext cx="11879963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94570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PRI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ackground image" descr="A person and person wearing hardhats and reflective jackets&#10;&#10;Description automatically generated">
            <a:extLst>
              <a:ext uri="{FF2B5EF4-FFF2-40B4-BE49-F238E27FC236}">
                <a16:creationId xmlns:a16="http://schemas.microsoft.com/office/drawing/2014/main" id="{2DD0A8DD-FE61-40EF-B134-375D569ADD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4E7AFC0-3046-7A4F-29FD-AC3A39AA585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4" name="icons &amp; copyright">
            <a:extLst>
              <a:ext uri="{FF2B5EF4-FFF2-40B4-BE49-F238E27FC236}">
                <a16:creationId xmlns:a16="http://schemas.microsoft.com/office/drawing/2014/main" id="{DF3957BA-113D-E1DB-5C3E-815E195CBDCA}"/>
              </a:ext>
            </a:extLst>
          </p:cNvPr>
          <p:cNvGrpSpPr/>
          <p:nvPr userDrawn="1"/>
        </p:nvGrpSpPr>
        <p:grpSpPr>
          <a:xfrm>
            <a:off x="338624" y="6181725"/>
            <a:ext cx="4435668" cy="542465"/>
            <a:chOff x="338624" y="6181725"/>
            <a:chExt cx="4435668" cy="542465"/>
          </a:xfrm>
        </p:grpSpPr>
        <p:sp>
          <p:nvSpPr>
            <p:cNvPr id="15" name="copyright">
              <a:extLst>
                <a:ext uri="{FF2B5EF4-FFF2-40B4-BE49-F238E27FC236}">
                  <a16:creationId xmlns:a16="http://schemas.microsoft.com/office/drawing/2014/main" id="{D9C092E5-FCB0-EAC0-2D7A-89F6EB7A13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2610" y="6505633"/>
              <a:ext cx="28616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8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© 2026 Electric Power Research Institute, Inc. All rights reserved.</a:t>
              </a:r>
            </a:p>
          </p:txBody>
        </p:sp>
        <p:sp>
          <p:nvSpPr>
            <p:cNvPr id="19" name="epri.com">
              <a:hlinkClick r:id="rId4"/>
              <a:extLst>
                <a:ext uri="{FF2B5EF4-FFF2-40B4-BE49-F238E27FC236}">
                  <a16:creationId xmlns:a16="http://schemas.microsoft.com/office/drawing/2014/main" id="{C9C34983-A05D-E05A-6767-82E1B3B98C9B}"/>
                </a:ext>
              </a:extLst>
            </p:cNvPr>
            <p:cNvSpPr txBox="1"/>
            <p:nvPr/>
          </p:nvSpPr>
          <p:spPr>
            <a:xfrm>
              <a:off x="338624" y="6462580"/>
              <a:ext cx="15106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100" b="1" spc="200" baseline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www.epri.com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0EFAF85-9A2F-C018-BB08-90D258F09C85}"/>
                </a:ext>
              </a:extLst>
            </p:cNvPr>
            <p:cNvCxnSpPr/>
            <p:nvPr/>
          </p:nvCxnSpPr>
          <p:spPr bwMode="auto">
            <a:xfrm>
              <a:off x="1849289" y="6181725"/>
              <a:ext cx="0" cy="52341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21" name="Facebook icon">
              <a:hlinkClick r:id="rId5"/>
              <a:extLst>
                <a:ext uri="{FF2B5EF4-FFF2-40B4-BE49-F238E27FC236}">
                  <a16:creationId xmlns:a16="http://schemas.microsoft.com/office/drawing/2014/main" id="{C117308A-00EC-AADA-547D-4319B9B378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1415" y="6277559"/>
              <a:ext cx="75579" cy="163755"/>
            </a:xfrm>
            <a:prstGeom prst="rect">
              <a:avLst/>
            </a:prstGeom>
          </p:spPr>
        </p:pic>
        <p:pic>
          <p:nvPicPr>
            <p:cNvPr id="22" name="X icon">
              <a:hlinkClick r:id="rId7"/>
              <a:extLst>
                <a:ext uri="{FF2B5EF4-FFF2-40B4-BE49-F238E27FC236}">
                  <a16:creationId xmlns:a16="http://schemas.microsoft.com/office/drawing/2014/main" id="{8ECFCE84-B7E1-73D3-0468-52D37E5EC6A7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1028885" y="6303455"/>
              <a:ext cx="128164" cy="131013"/>
            </a:xfrm>
            <a:prstGeom prst="rect">
              <a:avLst/>
            </a:prstGeom>
          </p:spPr>
        </p:pic>
        <p:pic>
          <p:nvPicPr>
            <p:cNvPr id="23" name="LinkedIn icon">
              <a:hlinkClick r:id="rId9"/>
              <a:extLst>
                <a:ext uri="{FF2B5EF4-FFF2-40B4-BE49-F238E27FC236}">
                  <a16:creationId xmlns:a16="http://schemas.microsoft.com/office/drawing/2014/main" id="{261EE235-E026-EC47-864D-841B805265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4290" y="6284322"/>
              <a:ext cx="150229" cy="150229"/>
            </a:xfrm>
            <a:prstGeom prst="rect">
              <a:avLst/>
            </a:prstGeom>
          </p:spPr>
        </p:pic>
      </p:grpSp>
      <p:sp>
        <p:nvSpPr>
          <p:cNvPr id="24" name="speaker text">
            <a:extLst>
              <a:ext uri="{FF2B5EF4-FFF2-40B4-BE49-F238E27FC236}">
                <a16:creationId xmlns:a16="http://schemas.microsoft.com/office/drawing/2014/main" id="{31979E5D-67E5-8BDB-DE09-02AB1E299781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45452" y="4400588"/>
            <a:ext cx="6217920" cy="1533186"/>
          </a:xfrm>
        </p:spPr>
        <p:txBody>
          <a:bodyPr numCol="1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Tx/>
              <a:buNone/>
              <a:tabLst/>
              <a:defRPr sz="2000">
                <a:solidFill>
                  <a:schemeClr val="bg1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Speaker’s Name</a:t>
            </a:r>
            <a:br>
              <a:rPr lang="en-US" dirty="0"/>
            </a:br>
            <a:r>
              <a:rPr lang="en-US" dirty="0"/>
              <a:t>Speaker’s Job Title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Event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25" name="subtitle">
            <a:extLst>
              <a:ext uri="{FF2B5EF4-FFF2-40B4-BE49-F238E27FC236}">
                <a16:creationId xmlns:a16="http://schemas.microsoft.com/office/drawing/2014/main" id="{BBEBE45F-D3E2-A292-BD9F-63F65A3EED1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5452" y="3030102"/>
            <a:ext cx="6957847" cy="402377"/>
          </a:xfr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6" name="title text">
            <a:extLst>
              <a:ext uri="{FF2B5EF4-FFF2-40B4-BE49-F238E27FC236}">
                <a16:creationId xmlns:a16="http://schemas.microsoft.com/office/drawing/2014/main" id="{F817C941-A734-82A2-D3D8-6B3352F79B2B}"/>
              </a:ext>
            </a:extLst>
          </p:cNvPr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645452" y="1084881"/>
            <a:ext cx="6957847" cy="1891159"/>
          </a:xfrm>
        </p:spPr>
        <p:txBody>
          <a:bodyPr anchor="b">
            <a:normAutofit/>
          </a:bodyPr>
          <a:lstStyle>
            <a:lvl1pPr algn="l">
              <a:spcAft>
                <a:spcPts val="600"/>
              </a:spcAft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FEE35F58-FA23-781F-DFB5-376B528FF4D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79686" y="405535"/>
            <a:ext cx="1670022" cy="32403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13B9A46-006C-97C5-2C1D-8D3F591E513A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76838" y="500645"/>
            <a:ext cx="3644900" cy="364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6932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C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background image">
            <a:extLst>
              <a:ext uri="{FF2B5EF4-FFF2-40B4-BE49-F238E27FC236}">
                <a16:creationId xmlns:a16="http://schemas.microsoft.com/office/drawing/2014/main" id="{B1A4651F-4976-818F-7743-A8FBD0EC41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601E7FC-D8C1-7F96-63B7-1279F4071C9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6" name="icons &amp; copyright">
            <a:extLst>
              <a:ext uri="{FF2B5EF4-FFF2-40B4-BE49-F238E27FC236}">
                <a16:creationId xmlns:a16="http://schemas.microsoft.com/office/drawing/2014/main" id="{25B62A2F-D9BE-39C3-BB61-DEABA8A13CE3}"/>
              </a:ext>
            </a:extLst>
          </p:cNvPr>
          <p:cNvGrpSpPr/>
          <p:nvPr userDrawn="1"/>
        </p:nvGrpSpPr>
        <p:grpSpPr>
          <a:xfrm>
            <a:off x="338624" y="6181725"/>
            <a:ext cx="4435668" cy="542465"/>
            <a:chOff x="338624" y="6181725"/>
            <a:chExt cx="4435668" cy="542465"/>
          </a:xfrm>
        </p:grpSpPr>
        <p:sp>
          <p:nvSpPr>
            <p:cNvPr id="17" name="copyright">
              <a:extLst>
                <a:ext uri="{FF2B5EF4-FFF2-40B4-BE49-F238E27FC236}">
                  <a16:creationId xmlns:a16="http://schemas.microsoft.com/office/drawing/2014/main" id="{4F532AAD-3A26-4F65-7F0A-A55FDA69C5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2610" y="6505633"/>
              <a:ext cx="28616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8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© 2026 Electric Power Research Institute, Inc. All rights reserved.</a:t>
              </a:r>
            </a:p>
          </p:txBody>
        </p:sp>
        <p:sp>
          <p:nvSpPr>
            <p:cNvPr id="18" name="epri.com">
              <a:hlinkClick r:id="rId4"/>
              <a:extLst>
                <a:ext uri="{FF2B5EF4-FFF2-40B4-BE49-F238E27FC236}">
                  <a16:creationId xmlns:a16="http://schemas.microsoft.com/office/drawing/2014/main" id="{284819F2-7A31-6C1A-6C21-D9CAD014C82F}"/>
                </a:ext>
              </a:extLst>
            </p:cNvPr>
            <p:cNvSpPr txBox="1"/>
            <p:nvPr/>
          </p:nvSpPr>
          <p:spPr>
            <a:xfrm>
              <a:off x="338624" y="6462580"/>
              <a:ext cx="15106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100" b="1" spc="200" baseline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www.epri.com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4DB9F7B-177E-8058-E009-0904B58B2BCA}"/>
                </a:ext>
              </a:extLst>
            </p:cNvPr>
            <p:cNvCxnSpPr/>
            <p:nvPr/>
          </p:nvCxnSpPr>
          <p:spPr bwMode="auto">
            <a:xfrm>
              <a:off x="1849289" y="6181725"/>
              <a:ext cx="0" cy="52341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20" name="Facebook icon">
              <a:hlinkClick r:id="rId5"/>
              <a:extLst>
                <a:ext uri="{FF2B5EF4-FFF2-40B4-BE49-F238E27FC236}">
                  <a16:creationId xmlns:a16="http://schemas.microsoft.com/office/drawing/2014/main" id="{D1A39DDA-0C8F-6FF4-8039-D52F38722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1415" y="6277559"/>
              <a:ext cx="75579" cy="163755"/>
            </a:xfrm>
            <a:prstGeom prst="rect">
              <a:avLst/>
            </a:prstGeom>
          </p:spPr>
        </p:pic>
        <p:pic>
          <p:nvPicPr>
            <p:cNvPr id="21" name="X icon">
              <a:hlinkClick r:id="rId7"/>
              <a:extLst>
                <a:ext uri="{FF2B5EF4-FFF2-40B4-BE49-F238E27FC236}">
                  <a16:creationId xmlns:a16="http://schemas.microsoft.com/office/drawing/2014/main" id="{34280B4B-A9ED-3C9C-916E-341C4EB3F3AE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1028885" y="6303455"/>
              <a:ext cx="128164" cy="131013"/>
            </a:xfrm>
            <a:prstGeom prst="rect">
              <a:avLst/>
            </a:prstGeom>
          </p:spPr>
        </p:pic>
        <p:pic>
          <p:nvPicPr>
            <p:cNvPr id="22" name="LinkedIn icon">
              <a:hlinkClick r:id="rId9"/>
              <a:extLst>
                <a:ext uri="{FF2B5EF4-FFF2-40B4-BE49-F238E27FC236}">
                  <a16:creationId xmlns:a16="http://schemas.microsoft.com/office/drawing/2014/main" id="{07C17A0E-9D65-8FD4-BB14-EDD65C3C2E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4290" y="6284322"/>
              <a:ext cx="150229" cy="150229"/>
            </a:xfrm>
            <a:prstGeom prst="rect">
              <a:avLst/>
            </a:prstGeom>
          </p:spPr>
        </p:pic>
      </p:grpSp>
      <p:sp>
        <p:nvSpPr>
          <p:cNvPr id="23" name="speaker text">
            <a:extLst>
              <a:ext uri="{FF2B5EF4-FFF2-40B4-BE49-F238E27FC236}">
                <a16:creationId xmlns:a16="http://schemas.microsoft.com/office/drawing/2014/main" id="{43ED1241-0F57-BE93-CEA9-046F1B13B970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45452" y="4400588"/>
            <a:ext cx="6217920" cy="1533186"/>
          </a:xfrm>
        </p:spPr>
        <p:txBody>
          <a:bodyPr numCol="1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Tx/>
              <a:buNone/>
              <a:tabLst/>
              <a:defRPr sz="2000">
                <a:solidFill>
                  <a:schemeClr val="bg1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Speaker’s Name</a:t>
            </a:r>
            <a:br>
              <a:rPr lang="en-US" dirty="0"/>
            </a:br>
            <a:r>
              <a:rPr lang="en-US" dirty="0"/>
              <a:t>Speaker’s Job Title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Event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24" name="subtitle">
            <a:extLst>
              <a:ext uri="{FF2B5EF4-FFF2-40B4-BE49-F238E27FC236}">
                <a16:creationId xmlns:a16="http://schemas.microsoft.com/office/drawing/2014/main" id="{3F167085-AB3B-507C-3D9B-4A6B0721E4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5452" y="3030102"/>
            <a:ext cx="6957847" cy="402377"/>
          </a:xfr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5" name="title text">
            <a:extLst>
              <a:ext uri="{FF2B5EF4-FFF2-40B4-BE49-F238E27FC236}">
                <a16:creationId xmlns:a16="http://schemas.microsoft.com/office/drawing/2014/main" id="{76FFFAA0-4797-87B4-D6D5-915FF67A108E}"/>
              </a:ext>
            </a:extLst>
          </p:cNvPr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645452" y="1084881"/>
            <a:ext cx="6957847" cy="1891159"/>
          </a:xfrm>
        </p:spPr>
        <p:txBody>
          <a:bodyPr anchor="b">
            <a:normAutofit/>
          </a:bodyPr>
          <a:lstStyle>
            <a:lvl1pPr algn="l">
              <a:spcAft>
                <a:spcPts val="600"/>
              </a:spcAft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A10EE60B-88DF-D1D4-FBE7-EACE18D4280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79686" y="405535"/>
            <a:ext cx="1670022" cy="32403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71E36D8-4A48-7D83-FC1C-24E8B1771BFA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76838" y="500645"/>
            <a:ext cx="3644900" cy="364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356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G&amp;ES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background image">
            <a:extLst>
              <a:ext uri="{FF2B5EF4-FFF2-40B4-BE49-F238E27FC236}">
                <a16:creationId xmlns:a16="http://schemas.microsoft.com/office/drawing/2014/main" id="{CE11379D-2A54-955B-83DD-08D4139ED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blue and white rectangle&#10;&#10;Description automatically generated">
            <a:extLst>
              <a:ext uri="{FF2B5EF4-FFF2-40B4-BE49-F238E27FC236}">
                <a16:creationId xmlns:a16="http://schemas.microsoft.com/office/drawing/2014/main" id="{586743F5-0B6A-590A-9280-3CFF9ABFD61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icons &amp; copyright">
            <a:extLst>
              <a:ext uri="{FF2B5EF4-FFF2-40B4-BE49-F238E27FC236}">
                <a16:creationId xmlns:a16="http://schemas.microsoft.com/office/drawing/2014/main" id="{A5BE702D-6589-BBE8-1F5D-4786929D789D}"/>
              </a:ext>
            </a:extLst>
          </p:cNvPr>
          <p:cNvGrpSpPr/>
          <p:nvPr userDrawn="1"/>
        </p:nvGrpSpPr>
        <p:grpSpPr>
          <a:xfrm>
            <a:off x="338624" y="6181725"/>
            <a:ext cx="4435668" cy="542465"/>
            <a:chOff x="338624" y="6181725"/>
            <a:chExt cx="4435668" cy="542465"/>
          </a:xfrm>
        </p:grpSpPr>
        <p:sp>
          <p:nvSpPr>
            <p:cNvPr id="8" name="copyright">
              <a:extLst>
                <a:ext uri="{FF2B5EF4-FFF2-40B4-BE49-F238E27FC236}">
                  <a16:creationId xmlns:a16="http://schemas.microsoft.com/office/drawing/2014/main" id="{7793006F-A502-4C77-781E-F3083B138E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2610" y="6505633"/>
              <a:ext cx="28616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© 2026 Electric Power Research Institute, Inc. All rights reserved.</a:t>
              </a:r>
            </a:p>
          </p:txBody>
        </p:sp>
        <p:sp>
          <p:nvSpPr>
            <p:cNvPr id="9" name="epri.com">
              <a:hlinkClick r:id="rId4"/>
              <a:extLst>
                <a:ext uri="{FF2B5EF4-FFF2-40B4-BE49-F238E27FC236}">
                  <a16:creationId xmlns:a16="http://schemas.microsoft.com/office/drawing/2014/main" id="{94FE15AE-CD0D-DA02-13B6-6AC2EF378771}"/>
                </a:ext>
              </a:extLst>
            </p:cNvPr>
            <p:cNvSpPr txBox="1"/>
            <p:nvPr/>
          </p:nvSpPr>
          <p:spPr>
            <a:xfrm>
              <a:off x="338624" y="6462580"/>
              <a:ext cx="15106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100" b="1" spc="200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www.epri.com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B2A2711-EE67-6D13-160A-8CB27345BBB5}"/>
                </a:ext>
              </a:extLst>
            </p:cNvPr>
            <p:cNvCxnSpPr/>
            <p:nvPr/>
          </p:nvCxnSpPr>
          <p:spPr bwMode="auto">
            <a:xfrm>
              <a:off x="1849289" y="6181725"/>
              <a:ext cx="0" cy="52341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11" name="Facebook icon">
              <a:hlinkClick r:id="rId5"/>
              <a:extLst>
                <a:ext uri="{FF2B5EF4-FFF2-40B4-BE49-F238E27FC236}">
                  <a16:creationId xmlns:a16="http://schemas.microsoft.com/office/drawing/2014/main" id="{1BEED67E-196F-0126-3050-7E00784BA3A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1415" y="6277559"/>
              <a:ext cx="75579" cy="163755"/>
            </a:xfrm>
            <a:prstGeom prst="rect">
              <a:avLst/>
            </a:prstGeom>
          </p:spPr>
        </p:pic>
        <p:pic>
          <p:nvPicPr>
            <p:cNvPr id="12" name="X icon">
              <a:hlinkClick r:id="rId7"/>
              <a:extLst>
                <a:ext uri="{FF2B5EF4-FFF2-40B4-BE49-F238E27FC236}">
                  <a16:creationId xmlns:a16="http://schemas.microsoft.com/office/drawing/2014/main" id="{78FC5618-848C-9FEF-B681-085424F80418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1028885" y="6303455"/>
              <a:ext cx="128164" cy="131013"/>
            </a:xfrm>
            <a:prstGeom prst="rect">
              <a:avLst/>
            </a:prstGeom>
          </p:spPr>
        </p:pic>
        <p:pic>
          <p:nvPicPr>
            <p:cNvPr id="13" name="LinkedIn icon">
              <a:hlinkClick r:id="rId9"/>
              <a:extLst>
                <a:ext uri="{FF2B5EF4-FFF2-40B4-BE49-F238E27FC236}">
                  <a16:creationId xmlns:a16="http://schemas.microsoft.com/office/drawing/2014/main" id="{CB6DFDBB-F27A-A123-E3E3-23B3599A60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4290" y="6284322"/>
              <a:ext cx="150229" cy="150229"/>
            </a:xfrm>
            <a:prstGeom prst="rect">
              <a:avLst/>
            </a:prstGeom>
          </p:spPr>
        </p:pic>
      </p:grpSp>
      <p:sp>
        <p:nvSpPr>
          <p:cNvPr id="14" name="speaker text">
            <a:extLst>
              <a:ext uri="{FF2B5EF4-FFF2-40B4-BE49-F238E27FC236}">
                <a16:creationId xmlns:a16="http://schemas.microsoft.com/office/drawing/2014/main" id="{F0700B10-3571-82F0-CBEF-EA825436FB26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45452" y="4400588"/>
            <a:ext cx="6217920" cy="1533186"/>
          </a:xfrm>
        </p:spPr>
        <p:txBody>
          <a:bodyPr numCol="1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Tx/>
              <a:buNone/>
              <a:tabLst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Speaker’s Name</a:t>
            </a:r>
            <a:br>
              <a:rPr lang="en-US" dirty="0"/>
            </a:br>
            <a:r>
              <a:rPr lang="en-US" dirty="0"/>
              <a:t>Speaker’s Job Title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Event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C57E226B-4A43-D50A-6BB5-19EA6ADF3B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5452" y="3030102"/>
            <a:ext cx="6957847" cy="402377"/>
          </a:xfr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3" name="title text">
            <a:extLst>
              <a:ext uri="{FF2B5EF4-FFF2-40B4-BE49-F238E27FC236}">
                <a16:creationId xmlns:a16="http://schemas.microsoft.com/office/drawing/2014/main" id="{EBD3BB55-FF81-E999-476B-9CE5CEBFA0E6}"/>
              </a:ext>
            </a:extLst>
          </p:cNvPr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645452" y="1084881"/>
            <a:ext cx="6957847" cy="1891159"/>
          </a:xfrm>
        </p:spPr>
        <p:txBody>
          <a:bodyPr anchor="b">
            <a:normAutofit/>
          </a:bodyPr>
          <a:lstStyle>
            <a:lvl1pPr algn="l">
              <a:spcAft>
                <a:spcPts val="600"/>
              </a:spcAft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13FC8515-7565-F182-2227-F7A032268B3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79686" y="405535"/>
            <a:ext cx="1670022" cy="32403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347CAFF-78C7-8F1D-5DF5-81DC64FA521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76838" y="500645"/>
            <a:ext cx="3644900" cy="364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9129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G&amp;ES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background image">
            <a:extLst>
              <a:ext uri="{FF2B5EF4-FFF2-40B4-BE49-F238E27FC236}">
                <a16:creationId xmlns:a16="http://schemas.microsoft.com/office/drawing/2014/main" id="{5A167B2A-4EA6-373C-8101-85791B4162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39B76D3-179B-9A4F-362D-270F7048E7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6" name="icons &amp; copyright">
            <a:extLst>
              <a:ext uri="{FF2B5EF4-FFF2-40B4-BE49-F238E27FC236}">
                <a16:creationId xmlns:a16="http://schemas.microsoft.com/office/drawing/2014/main" id="{E43016B5-78CA-A5A0-0443-4A7730407D2D}"/>
              </a:ext>
            </a:extLst>
          </p:cNvPr>
          <p:cNvGrpSpPr/>
          <p:nvPr userDrawn="1"/>
        </p:nvGrpSpPr>
        <p:grpSpPr>
          <a:xfrm>
            <a:off x="338624" y="6181725"/>
            <a:ext cx="4435668" cy="542465"/>
            <a:chOff x="338624" y="6181725"/>
            <a:chExt cx="4435668" cy="542465"/>
          </a:xfrm>
        </p:grpSpPr>
        <p:sp>
          <p:nvSpPr>
            <p:cNvPr id="17" name="copyright">
              <a:extLst>
                <a:ext uri="{FF2B5EF4-FFF2-40B4-BE49-F238E27FC236}">
                  <a16:creationId xmlns:a16="http://schemas.microsoft.com/office/drawing/2014/main" id="{9D907FB0-D154-084A-60E6-64D2703D44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2610" y="6505633"/>
              <a:ext cx="28616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8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© 2026 Electric Power Research Institute, Inc. All rights reserved.</a:t>
              </a:r>
            </a:p>
          </p:txBody>
        </p:sp>
        <p:sp>
          <p:nvSpPr>
            <p:cNvPr id="18" name="epri.com">
              <a:hlinkClick r:id="rId4"/>
              <a:extLst>
                <a:ext uri="{FF2B5EF4-FFF2-40B4-BE49-F238E27FC236}">
                  <a16:creationId xmlns:a16="http://schemas.microsoft.com/office/drawing/2014/main" id="{441A0545-BA05-9B85-68CA-75C4CFE0FA27}"/>
                </a:ext>
              </a:extLst>
            </p:cNvPr>
            <p:cNvSpPr txBox="1"/>
            <p:nvPr/>
          </p:nvSpPr>
          <p:spPr>
            <a:xfrm>
              <a:off x="338624" y="6462580"/>
              <a:ext cx="15106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100" b="1" spc="200" baseline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www.epri.com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8F7C2C4-67DA-CD53-A6CD-872E17808839}"/>
                </a:ext>
              </a:extLst>
            </p:cNvPr>
            <p:cNvCxnSpPr/>
            <p:nvPr/>
          </p:nvCxnSpPr>
          <p:spPr bwMode="auto">
            <a:xfrm>
              <a:off x="1849289" y="6181725"/>
              <a:ext cx="0" cy="52341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20" name="Facebook icon">
              <a:hlinkClick r:id="rId5"/>
              <a:extLst>
                <a:ext uri="{FF2B5EF4-FFF2-40B4-BE49-F238E27FC236}">
                  <a16:creationId xmlns:a16="http://schemas.microsoft.com/office/drawing/2014/main" id="{9AEAA200-D70E-48FC-DDED-C69A595FD24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1415" y="6277559"/>
              <a:ext cx="75579" cy="163755"/>
            </a:xfrm>
            <a:prstGeom prst="rect">
              <a:avLst/>
            </a:prstGeom>
          </p:spPr>
        </p:pic>
        <p:pic>
          <p:nvPicPr>
            <p:cNvPr id="21" name="X icon">
              <a:hlinkClick r:id="rId7"/>
              <a:extLst>
                <a:ext uri="{FF2B5EF4-FFF2-40B4-BE49-F238E27FC236}">
                  <a16:creationId xmlns:a16="http://schemas.microsoft.com/office/drawing/2014/main" id="{D6B80064-143F-F36C-1ACC-4F19A0450D1F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1028885" y="6303455"/>
              <a:ext cx="128164" cy="131013"/>
            </a:xfrm>
            <a:prstGeom prst="rect">
              <a:avLst/>
            </a:prstGeom>
          </p:spPr>
        </p:pic>
        <p:pic>
          <p:nvPicPr>
            <p:cNvPr id="22" name="LinkedIn icon">
              <a:hlinkClick r:id="rId9"/>
              <a:extLst>
                <a:ext uri="{FF2B5EF4-FFF2-40B4-BE49-F238E27FC236}">
                  <a16:creationId xmlns:a16="http://schemas.microsoft.com/office/drawing/2014/main" id="{5B26AF3E-CCFF-3C89-E7D4-D7B9F84B6E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4290" y="6284322"/>
              <a:ext cx="150229" cy="150229"/>
            </a:xfrm>
            <a:prstGeom prst="rect">
              <a:avLst/>
            </a:prstGeom>
          </p:spPr>
        </p:pic>
      </p:grpSp>
      <p:sp>
        <p:nvSpPr>
          <p:cNvPr id="23" name="speaker text">
            <a:extLst>
              <a:ext uri="{FF2B5EF4-FFF2-40B4-BE49-F238E27FC236}">
                <a16:creationId xmlns:a16="http://schemas.microsoft.com/office/drawing/2014/main" id="{FBB503EE-EFD0-C1D5-FB21-72F2F0709DBE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45452" y="4400588"/>
            <a:ext cx="6217920" cy="1533186"/>
          </a:xfrm>
        </p:spPr>
        <p:txBody>
          <a:bodyPr numCol="1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Tx/>
              <a:buNone/>
              <a:tabLst/>
              <a:defRPr sz="2000">
                <a:solidFill>
                  <a:schemeClr val="bg1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Speaker’s Name</a:t>
            </a:r>
            <a:br>
              <a:rPr lang="en-US" dirty="0"/>
            </a:br>
            <a:r>
              <a:rPr lang="en-US" dirty="0"/>
              <a:t>Speaker’s Job Title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Event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24" name="subtitle">
            <a:extLst>
              <a:ext uri="{FF2B5EF4-FFF2-40B4-BE49-F238E27FC236}">
                <a16:creationId xmlns:a16="http://schemas.microsoft.com/office/drawing/2014/main" id="{3906FBEB-CB67-1E3D-A74E-BEBE87CDD5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5452" y="3030102"/>
            <a:ext cx="6957847" cy="402377"/>
          </a:xfr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5" name="title text">
            <a:extLst>
              <a:ext uri="{FF2B5EF4-FFF2-40B4-BE49-F238E27FC236}">
                <a16:creationId xmlns:a16="http://schemas.microsoft.com/office/drawing/2014/main" id="{206D7E8C-5743-40E5-1326-64339FD9237A}"/>
              </a:ext>
            </a:extLst>
          </p:cNvPr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645452" y="1084881"/>
            <a:ext cx="6957847" cy="1891159"/>
          </a:xfrm>
        </p:spPr>
        <p:txBody>
          <a:bodyPr anchor="b">
            <a:normAutofit/>
          </a:bodyPr>
          <a:lstStyle>
            <a:lvl1pPr algn="l">
              <a:spcAft>
                <a:spcPts val="600"/>
              </a:spcAft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B06A9B7A-0860-3E70-346C-B1D1FCE70FA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79686" y="405535"/>
            <a:ext cx="1670022" cy="32403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9BAEA86-F0BC-F597-10F0-9B8D5E78A825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76838" y="500645"/>
            <a:ext cx="3644900" cy="364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5862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&amp;DI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background image">
            <a:extLst>
              <a:ext uri="{FF2B5EF4-FFF2-40B4-BE49-F238E27FC236}">
                <a16:creationId xmlns:a16="http://schemas.microsoft.com/office/drawing/2014/main" id="{E05AEB82-F4EE-A28A-4895-89823A0733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0682BE6-8EBD-C7A2-A277-8D585603E1E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1" name="icons &amp; copyright">
            <a:extLst>
              <a:ext uri="{FF2B5EF4-FFF2-40B4-BE49-F238E27FC236}">
                <a16:creationId xmlns:a16="http://schemas.microsoft.com/office/drawing/2014/main" id="{9D6786AF-F0A9-8A53-5CA2-1A736F188A7B}"/>
              </a:ext>
            </a:extLst>
          </p:cNvPr>
          <p:cNvGrpSpPr/>
          <p:nvPr userDrawn="1"/>
        </p:nvGrpSpPr>
        <p:grpSpPr>
          <a:xfrm>
            <a:off x="338624" y="6181725"/>
            <a:ext cx="4435668" cy="542465"/>
            <a:chOff x="338624" y="6181725"/>
            <a:chExt cx="4435668" cy="542465"/>
          </a:xfrm>
        </p:grpSpPr>
        <p:sp>
          <p:nvSpPr>
            <p:cNvPr id="32" name="copyright">
              <a:extLst>
                <a:ext uri="{FF2B5EF4-FFF2-40B4-BE49-F238E27FC236}">
                  <a16:creationId xmlns:a16="http://schemas.microsoft.com/office/drawing/2014/main" id="{C0308A44-BBE5-D81F-574F-07760DD253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2610" y="6505633"/>
              <a:ext cx="28616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8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© 2026 Electric Power Research Institute, Inc. All rights reserved.</a:t>
              </a:r>
            </a:p>
          </p:txBody>
        </p:sp>
        <p:sp>
          <p:nvSpPr>
            <p:cNvPr id="33" name="epri.com">
              <a:hlinkClick r:id="rId4"/>
              <a:extLst>
                <a:ext uri="{FF2B5EF4-FFF2-40B4-BE49-F238E27FC236}">
                  <a16:creationId xmlns:a16="http://schemas.microsoft.com/office/drawing/2014/main" id="{66E6DE23-313B-E3BC-9F1B-97374B0591AE}"/>
                </a:ext>
              </a:extLst>
            </p:cNvPr>
            <p:cNvSpPr txBox="1"/>
            <p:nvPr/>
          </p:nvSpPr>
          <p:spPr>
            <a:xfrm>
              <a:off x="338624" y="6462580"/>
              <a:ext cx="15106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100" b="1" spc="200" baseline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www.epri.com</a:t>
              </a: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0EA8D29D-E276-8A9F-432D-CA03F32877AE}"/>
                </a:ext>
              </a:extLst>
            </p:cNvPr>
            <p:cNvCxnSpPr/>
            <p:nvPr/>
          </p:nvCxnSpPr>
          <p:spPr bwMode="auto">
            <a:xfrm>
              <a:off x="1849289" y="6181725"/>
              <a:ext cx="0" cy="52341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35" name="Facebook icon">
              <a:hlinkClick r:id="rId5"/>
              <a:extLst>
                <a:ext uri="{FF2B5EF4-FFF2-40B4-BE49-F238E27FC236}">
                  <a16:creationId xmlns:a16="http://schemas.microsoft.com/office/drawing/2014/main" id="{788E205B-86D1-5D42-086E-CF540F7510B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1415" y="6277559"/>
              <a:ext cx="75579" cy="163755"/>
            </a:xfrm>
            <a:prstGeom prst="rect">
              <a:avLst/>
            </a:prstGeom>
          </p:spPr>
        </p:pic>
        <p:pic>
          <p:nvPicPr>
            <p:cNvPr id="36" name="X icon">
              <a:hlinkClick r:id="rId7"/>
              <a:extLst>
                <a:ext uri="{FF2B5EF4-FFF2-40B4-BE49-F238E27FC236}">
                  <a16:creationId xmlns:a16="http://schemas.microsoft.com/office/drawing/2014/main" id="{6ADAEAA1-0A2D-FA7B-2834-B26E58B43FAA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1028885" y="6303455"/>
              <a:ext cx="128164" cy="131013"/>
            </a:xfrm>
            <a:prstGeom prst="rect">
              <a:avLst/>
            </a:prstGeom>
          </p:spPr>
        </p:pic>
        <p:pic>
          <p:nvPicPr>
            <p:cNvPr id="37" name="LinkedIn icon">
              <a:hlinkClick r:id="rId9"/>
              <a:extLst>
                <a:ext uri="{FF2B5EF4-FFF2-40B4-BE49-F238E27FC236}">
                  <a16:creationId xmlns:a16="http://schemas.microsoft.com/office/drawing/2014/main" id="{25B5DAB4-F93E-34E1-98FD-5BD0FC49EF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4290" y="6284322"/>
              <a:ext cx="150229" cy="150229"/>
            </a:xfrm>
            <a:prstGeom prst="rect">
              <a:avLst/>
            </a:prstGeom>
          </p:spPr>
        </p:pic>
      </p:grpSp>
      <p:sp>
        <p:nvSpPr>
          <p:cNvPr id="38" name="speaker text">
            <a:extLst>
              <a:ext uri="{FF2B5EF4-FFF2-40B4-BE49-F238E27FC236}">
                <a16:creationId xmlns:a16="http://schemas.microsoft.com/office/drawing/2014/main" id="{A87EEFC4-E3B1-F0F2-15FA-8F1A23F22E2C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45452" y="4400588"/>
            <a:ext cx="6217920" cy="1533186"/>
          </a:xfrm>
        </p:spPr>
        <p:txBody>
          <a:bodyPr numCol="1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Tx/>
              <a:buNone/>
              <a:tabLst/>
              <a:defRPr sz="2000">
                <a:solidFill>
                  <a:schemeClr val="bg1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Speaker’s Name</a:t>
            </a:r>
            <a:br>
              <a:rPr lang="en-US" dirty="0"/>
            </a:br>
            <a:r>
              <a:rPr lang="en-US" dirty="0"/>
              <a:t>Speaker’s Job Title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Event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39" name="subtitle">
            <a:extLst>
              <a:ext uri="{FF2B5EF4-FFF2-40B4-BE49-F238E27FC236}">
                <a16:creationId xmlns:a16="http://schemas.microsoft.com/office/drawing/2014/main" id="{C76A19F8-BAE9-BA8F-B563-151CD8FA8F0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5452" y="3030102"/>
            <a:ext cx="6957847" cy="402377"/>
          </a:xfr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40" name="title text">
            <a:extLst>
              <a:ext uri="{FF2B5EF4-FFF2-40B4-BE49-F238E27FC236}">
                <a16:creationId xmlns:a16="http://schemas.microsoft.com/office/drawing/2014/main" id="{E6942DE2-765D-442E-D8F4-BC8FF3D105A1}"/>
              </a:ext>
            </a:extLst>
          </p:cNvPr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645452" y="1084881"/>
            <a:ext cx="6957847" cy="1891159"/>
          </a:xfrm>
        </p:spPr>
        <p:txBody>
          <a:bodyPr anchor="b">
            <a:normAutofit/>
          </a:bodyPr>
          <a:lstStyle>
            <a:lvl1pPr algn="l">
              <a:spcAft>
                <a:spcPts val="600"/>
              </a:spcAft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41" name="Graphic 40">
            <a:extLst>
              <a:ext uri="{FF2B5EF4-FFF2-40B4-BE49-F238E27FC236}">
                <a16:creationId xmlns:a16="http://schemas.microsoft.com/office/drawing/2014/main" id="{0B6B56EA-BABB-5FC4-6FEC-9D66AC73C86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79686" y="405535"/>
            <a:ext cx="1670022" cy="3240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EA4E1A8-A76F-65C2-56EA-A8E6B334F24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76838" y="500645"/>
            <a:ext cx="3644900" cy="364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5184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&amp;SES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background image">
            <a:extLst>
              <a:ext uri="{FF2B5EF4-FFF2-40B4-BE49-F238E27FC236}">
                <a16:creationId xmlns:a16="http://schemas.microsoft.com/office/drawing/2014/main" id="{899DCDB5-1E6B-5B83-12DE-B680C90D8B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2852ED3-81AE-965C-CC42-1B2877ADBCD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6" name="icons &amp; copyright">
            <a:extLst>
              <a:ext uri="{FF2B5EF4-FFF2-40B4-BE49-F238E27FC236}">
                <a16:creationId xmlns:a16="http://schemas.microsoft.com/office/drawing/2014/main" id="{D6323CE5-3A3A-707E-E736-7A89B04168D4}"/>
              </a:ext>
            </a:extLst>
          </p:cNvPr>
          <p:cNvGrpSpPr/>
          <p:nvPr userDrawn="1"/>
        </p:nvGrpSpPr>
        <p:grpSpPr>
          <a:xfrm>
            <a:off x="338624" y="6181725"/>
            <a:ext cx="4435668" cy="542465"/>
            <a:chOff x="338624" y="6181725"/>
            <a:chExt cx="4435668" cy="542465"/>
          </a:xfrm>
        </p:grpSpPr>
        <p:sp>
          <p:nvSpPr>
            <p:cNvPr id="17" name="copyright">
              <a:extLst>
                <a:ext uri="{FF2B5EF4-FFF2-40B4-BE49-F238E27FC236}">
                  <a16:creationId xmlns:a16="http://schemas.microsoft.com/office/drawing/2014/main" id="{E1BE62DB-F81C-98A1-D15E-622BBE798D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2610" y="6505633"/>
              <a:ext cx="28616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8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© 2026 Electric Power Research Institute, Inc. All rights reserved.</a:t>
              </a:r>
            </a:p>
          </p:txBody>
        </p:sp>
        <p:sp>
          <p:nvSpPr>
            <p:cNvPr id="18" name="epri.com">
              <a:hlinkClick r:id="rId4"/>
              <a:extLst>
                <a:ext uri="{FF2B5EF4-FFF2-40B4-BE49-F238E27FC236}">
                  <a16:creationId xmlns:a16="http://schemas.microsoft.com/office/drawing/2014/main" id="{1D5B6699-1556-A96B-5D74-378B9871A95A}"/>
                </a:ext>
              </a:extLst>
            </p:cNvPr>
            <p:cNvSpPr txBox="1"/>
            <p:nvPr/>
          </p:nvSpPr>
          <p:spPr>
            <a:xfrm>
              <a:off x="338624" y="6462580"/>
              <a:ext cx="15106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100" b="1" spc="200" baseline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www.epri.com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94EB9B5-E6A1-5DE5-02B7-BF55E30143B7}"/>
                </a:ext>
              </a:extLst>
            </p:cNvPr>
            <p:cNvCxnSpPr/>
            <p:nvPr/>
          </p:nvCxnSpPr>
          <p:spPr bwMode="auto">
            <a:xfrm>
              <a:off x="1849289" y="6181725"/>
              <a:ext cx="0" cy="52341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20" name="Facebook icon">
              <a:hlinkClick r:id="rId5"/>
              <a:extLst>
                <a:ext uri="{FF2B5EF4-FFF2-40B4-BE49-F238E27FC236}">
                  <a16:creationId xmlns:a16="http://schemas.microsoft.com/office/drawing/2014/main" id="{FD1D0A58-86EE-15E3-EB42-761B64D7967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1415" y="6277559"/>
              <a:ext cx="75579" cy="163755"/>
            </a:xfrm>
            <a:prstGeom prst="rect">
              <a:avLst/>
            </a:prstGeom>
          </p:spPr>
        </p:pic>
        <p:pic>
          <p:nvPicPr>
            <p:cNvPr id="21" name="X icon">
              <a:hlinkClick r:id="rId7"/>
              <a:extLst>
                <a:ext uri="{FF2B5EF4-FFF2-40B4-BE49-F238E27FC236}">
                  <a16:creationId xmlns:a16="http://schemas.microsoft.com/office/drawing/2014/main" id="{38E7E498-7FE7-0750-D604-28AB2823A6E0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1028885" y="6303455"/>
              <a:ext cx="128164" cy="131013"/>
            </a:xfrm>
            <a:prstGeom prst="rect">
              <a:avLst/>
            </a:prstGeom>
          </p:spPr>
        </p:pic>
        <p:pic>
          <p:nvPicPr>
            <p:cNvPr id="22" name="LinkedIn icon">
              <a:hlinkClick r:id="rId9"/>
              <a:extLst>
                <a:ext uri="{FF2B5EF4-FFF2-40B4-BE49-F238E27FC236}">
                  <a16:creationId xmlns:a16="http://schemas.microsoft.com/office/drawing/2014/main" id="{535D4DDE-D561-DB2D-4335-F85AE9B4BF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4290" y="6284322"/>
              <a:ext cx="150229" cy="150229"/>
            </a:xfrm>
            <a:prstGeom prst="rect">
              <a:avLst/>
            </a:prstGeom>
          </p:spPr>
        </p:pic>
      </p:grpSp>
      <p:sp>
        <p:nvSpPr>
          <p:cNvPr id="23" name="speaker text">
            <a:extLst>
              <a:ext uri="{FF2B5EF4-FFF2-40B4-BE49-F238E27FC236}">
                <a16:creationId xmlns:a16="http://schemas.microsoft.com/office/drawing/2014/main" id="{D666ABFE-311F-AE13-5CB0-976FC0CA5F6B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45452" y="4400588"/>
            <a:ext cx="6217920" cy="1533186"/>
          </a:xfrm>
        </p:spPr>
        <p:txBody>
          <a:bodyPr numCol="1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Tx/>
              <a:buNone/>
              <a:tabLst/>
              <a:defRPr sz="2000">
                <a:solidFill>
                  <a:schemeClr val="bg1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Speaker’s Name</a:t>
            </a:r>
            <a:br>
              <a:rPr lang="en-US" dirty="0"/>
            </a:br>
            <a:r>
              <a:rPr lang="en-US" dirty="0"/>
              <a:t>Speaker’s Job Title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Event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24" name="subtitle">
            <a:extLst>
              <a:ext uri="{FF2B5EF4-FFF2-40B4-BE49-F238E27FC236}">
                <a16:creationId xmlns:a16="http://schemas.microsoft.com/office/drawing/2014/main" id="{017D0E3D-A738-1F5E-9010-F0EA27616F1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5452" y="3030102"/>
            <a:ext cx="6957847" cy="402377"/>
          </a:xfr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5" name="title text">
            <a:extLst>
              <a:ext uri="{FF2B5EF4-FFF2-40B4-BE49-F238E27FC236}">
                <a16:creationId xmlns:a16="http://schemas.microsoft.com/office/drawing/2014/main" id="{0DABBD4A-3F87-4B09-9CD1-38E24B15A8BB}"/>
              </a:ext>
            </a:extLst>
          </p:cNvPr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645452" y="1084881"/>
            <a:ext cx="6957847" cy="1891159"/>
          </a:xfrm>
        </p:spPr>
        <p:txBody>
          <a:bodyPr anchor="b">
            <a:normAutofit/>
          </a:bodyPr>
          <a:lstStyle>
            <a:lvl1pPr algn="l">
              <a:spcAft>
                <a:spcPts val="600"/>
              </a:spcAft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73187E4A-F2C7-E069-4E8E-2447B4F4672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79686" y="405535"/>
            <a:ext cx="1670022" cy="32403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55E1A2E-64A4-6457-1AC5-B8B9418453EC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76838" y="500645"/>
            <a:ext cx="3644900" cy="364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2437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background image">
            <a:extLst>
              <a:ext uri="{FF2B5EF4-FFF2-40B4-BE49-F238E27FC236}">
                <a16:creationId xmlns:a16="http://schemas.microsoft.com/office/drawing/2014/main" id="{5AA49A4A-9AA4-2918-BD59-DC5C93BD1E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E180E81-620C-6BC1-ED8A-D9AFE09AA0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grpSp>
        <p:nvGrpSpPr>
          <p:cNvPr id="15" name="icons &amp; copyright">
            <a:extLst>
              <a:ext uri="{FF2B5EF4-FFF2-40B4-BE49-F238E27FC236}">
                <a16:creationId xmlns:a16="http://schemas.microsoft.com/office/drawing/2014/main" id="{78C03AC4-EBDC-9EBF-E07F-242B0B9CEEFE}"/>
              </a:ext>
            </a:extLst>
          </p:cNvPr>
          <p:cNvGrpSpPr/>
          <p:nvPr userDrawn="1"/>
        </p:nvGrpSpPr>
        <p:grpSpPr>
          <a:xfrm>
            <a:off x="338624" y="6181725"/>
            <a:ext cx="4435668" cy="542465"/>
            <a:chOff x="338624" y="6181725"/>
            <a:chExt cx="4435668" cy="542465"/>
          </a:xfrm>
        </p:grpSpPr>
        <p:sp>
          <p:nvSpPr>
            <p:cNvPr id="16" name="copyright">
              <a:extLst>
                <a:ext uri="{FF2B5EF4-FFF2-40B4-BE49-F238E27FC236}">
                  <a16:creationId xmlns:a16="http://schemas.microsoft.com/office/drawing/2014/main" id="{BA874871-7F59-C1C9-8616-F208AE8874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2610" y="6505633"/>
              <a:ext cx="28616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8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© 2026 Electric Power Research Institute, Inc. All rights reserved.</a:t>
              </a:r>
            </a:p>
          </p:txBody>
        </p:sp>
        <p:sp>
          <p:nvSpPr>
            <p:cNvPr id="17" name="epri.com">
              <a:hlinkClick r:id="rId4"/>
              <a:extLst>
                <a:ext uri="{FF2B5EF4-FFF2-40B4-BE49-F238E27FC236}">
                  <a16:creationId xmlns:a16="http://schemas.microsoft.com/office/drawing/2014/main" id="{7FBE783E-79BC-833F-3DE5-35A3FD34CE28}"/>
                </a:ext>
              </a:extLst>
            </p:cNvPr>
            <p:cNvSpPr txBox="1"/>
            <p:nvPr/>
          </p:nvSpPr>
          <p:spPr>
            <a:xfrm>
              <a:off x="338624" y="6462580"/>
              <a:ext cx="15106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100" b="1" spc="200" baseline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www.epri.com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50F1BBB-E51D-4D18-B318-111CABA7A827}"/>
                </a:ext>
              </a:extLst>
            </p:cNvPr>
            <p:cNvCxnSpPr/>
            <p:nvPr/>
          </p:nvCxnSpPr>
          <p:spPr bwMode="auto">
            <a:xfrm>
              <a:off x="1849289" y="6181725"/>
              <a:ext cx="0" cy="52341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19" name="Facebook icon">
              <a:hlinkClick r:id="rId5"/>
              <a:extLst>
                <a:ext uri="{FF2B5EF4-FFF2-40B4-BE49-F238E27FC236}">
                  <a16:creationId xmlns:a16="http://schemas.microsoft.com/office/drawing/2014/main" id="{9A6B08C5-86AC-4CC3-4DF1-0AEA51389EE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1415" y="6277559"/>
              <a:ext cx="75579" cy="163755"/>
            </a:xfrm>
            <a:prstGeom prst="rect">
              <a:avLst/>
            </a:prstGeom>
          </p:spPr>
        </p:pic>
        <p:pic>
          <p:nvPicPr>
            <p:cNvPr id="20" name="X icon">
              <a:hlinkClick r:id="rId7"/>
              <a:extLst>
                <a:ext uri="{FF2B5EF4-FFF2-40B4-BE49-F238E27FC236}">
                  <a16:creationId xmlns:a16="http://schemas.microsoft.com/office/drawing/2014/main" id="{5F186DE6-4283-E9CE-6A88-C15938123C96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1028885" y="6303455"/>
              <a:ext cx="128164" cy="131013"/>
            </a:xfrm>
            <a:prstGeom prst="rect">
              <a:avLst/>
            </a:prstGeom>
          </p:spPr>
        </p:pic>
        <p:pic>
          <p:nvPicPr>
            <p:cNvPr id="21" name="LinkedIn icon">
              <a:hlinkClick r:id="rId9"/>
              <a:extLst>
                <a:ext uri="{FF2B5EF4-FFF2-40B4-BE49-F238E27FC236}">
                  <a16:creationId xmlns:a16="http://schemas.microsoft.com/office/drawing/2014/main" id="{EE20731D-E3A0-BB12-8173-F214F00D1B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4290" y="6284322"/>
              <a:ext cx="150229" cy="150229"/>
            </a:xfrm>
            <a:prstGeom prst="rect">
              <a:avLst/>
            </a:prstGeom>
          </p:spPr>
        </p:pic>
      </p:grpSp>
      <p:sp>
        <p:nvSpPr>
          <p:cNvPr id="22" name="speaker text">
            <a:extLst>
              <a:ext uri="{FF2B5EF4-FFF2-40B4-BE49-F238E27FC236}">
                <a16:creationId xmlns:a16="http://schemas.microsoft.com/office/drawing/2014/main" id="{B8D3D2B3-AE24-5B3F-80B6-F94ABCA40B9F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45452" y="4400588"/>
            <a:ext cx="6217920" cy="1533186"/>
          </a:xfrm>
        </p:spPr>
        <p:txBody>
          <a:bodyPr numCol="1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Tx/>
              <a:buNone/>
              <a:tabLst/>
              <a:defRPr sz="2000">
                <a:solidFill>
                  <a:schemeClr val="bg1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Speaker’s Name</a:t>
            </a:r>
            <a:br>
              <a:rPr lang="en-US" dirty="0"/>
            </a:br>
            <a:r>
              <a:rPr lang="en-US" dirty="0"/>
              <a:t>Speaker’s Job Title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Event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23" name="subtitle">
            <a:extLst>
              <a:ext uri="{FF2B5EF4-FFF2-40B4-BE49-F238E27FC236}">
                <a16:creationId xmlns:a16="http://schemas.microsoft.com/office/drawing/2014/main" id="{35F8A1BB-047F-B517-0DD9-6E076E78A3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5452" y="3030102"/>
            <a:ext cx="6957847" cy="402377"/>
          </a:xfr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4" name="title text">
            <a:extLst>
              <a:ext uri="{FF2B5EF4-FFF2-40B4-BE49-F238E27FC236}">
                <a16:creationId xmlns:a16="http://schemas.microsoft.com/office/drawing/2014/main" id="{FE6D33B7-B0A9-DDA5-FA46-1B748384079F}"/>
              </a:ext>
            </a:extLst>
          </p:cNvPr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645452" y="1084881"/>
            <a:ext cx="6957847" cy="1891159"/>
          </a:xfrm>
        </p:spPr>
        <p:txBody>
          <a:bodyPr anchor="b">
            <a:normAutofit/>
          </a:bodyPr>
          <a:lstStyle>
            <a:lvl1pPr algn="l">
              <a:spcAft>
                <a:spcPts val="600"/>
              </a:spcAft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C4D92122-D886-6D44-2A24-4B49F9C7793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79686" y="405535"/>
            <a:ext cx="1670022" cy="32403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77059C8-4222-0673-4AF8-D2D19FFFC2FA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76838" y="500645"/>
            <a:ext cx="3644900" cy="364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0613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E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ckground image">
            <a:extLst>
              <a:ext uri="{FF2B5EF4-FFF2-40B4-BE49-F238E27FC236}">
                <a16:creationId xmlns:a16="http://schemas.microsoft.com/office/drawing/2014/main" id="{B0A3716A-B757-8E39-F66B-0356B9257E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E180E81-620C-6BC1-ED8A-D9AFE09AA0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grpSp>
        <p:nvGrpSpPr>
          <p:cNvPr id="15" name="icons &amp; copyright">
            <a:extLst>
              <a:ext uri="{FF2B5EF4-FFF2-40B4-BE49-F238E27FC236}">
                <a16:creationId xmlns:a16="http://schemas.microsoft.com/office/drawing/2014/main" id="{78C03AC4-EBDC-9EBF-E07F-242B0B9CEEFE}"/>
              </a:ext>
            </a:extLst>
          </p:cNvPr>
          <p:cNvGrpSpPr/>
          <p:nvPr userDrawn="1"/>
        </p:nvGrpSpPr>
        <p:grpSpPr>
          <a:xfrm>
            <a:off x="338624" y="6181725"/>
            <a:ext cx="4435668" cy="542465"/>
            <a:chOff x="338624" y="6181725"/>
            <a:chExt cx="4435668" cy="542465"/>
          </a:xfrm>
        </p:grpSpPr>
        <p:sp>
          <p:nvSpPr>
            <p:cNvPr id="16" name="copyright">
              <a:extLst>
                <a:ext uri="{FF2B5EF4-FFF2-40B4-BE49-F238E27FC236}">
                  <a16:creationId xmlns:a16="http://schemas.microsoft.com/office/drawing/2014/main" id="{BA874871-7F59-C1C9-8616-F208AE8874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2610" y="6505633"/>
              <a:ext cx="28616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8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© 2026 Electric Power Research Institute, Inc. All rights reserved.</a:t>
              </a:r>
            </a:p>
          </p:txBody>
        </p:sp>
        <p:sp>
          <p:nvSpPr>
            <p:cNvPr id="17" name="epri.com">
              <a:hlinkClick r:id="rId4"/>
              <a:extLst>
                <a:ext uri="{FF2B5EF4-FFF2-40B4-BE49-F238E27FC236}">
                  <a16:creationId xmlns:a16="http://schemas.microsoft.com/office/drawing/2014/main" id="{7FBE783E-79BC-833F-3DE5-35A3FD34CE28}"/>
                </a:ext>
              </a:extLst>
            </p:cNvPr>
            <p:cNvSpPr txBox="1"/>
            <p:nvPr/>
          </p:nvSpPr>
          <p:spPr>
            <a:xfrm>
              <a:off x="338624" y="6462580"/>
              <a:ext cx="15106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100" b="1" spc="200" baseline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www.epri.com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50F1BBB-E51D-4D18-B318-111CABA7A827}"/>
                </a:ext>
              </a:extLst>
            </p:cNvPr>
            <p:cNvCxnSpPr/>
            <p:nvPr/>
          </p:nvCxnSpPr>
          <p:spPr bwMode="auto">
            <a:xfrm>
              <a:off x="1849289" y="6181725"/>
              <a:ext cx="0" cy="52341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19" name="Facebook icon">
              <a:hlinkClick r:id="rId5"/>
              <a:extLst>
                <a:ext uri="{FF2B5EF4-FFF2-40B4-BE49-F238E27FC236}">
                  <a16:creationId xmlns:a16="http://schemas.microsoft.com/office/drawing/2014/main" id="{9A6B08C5-86AC-4CC3-4DF1-0AEA51389EE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1415" y="6277559"/>
              <a:ext cx="75579" cy="163755"/>
            </a:xfrm>
            <a:prstGeom prst="rect">
              <a:avLst/>
            </a:prstGeom>
          </p:spPr>
        </p:pic>
        <p:pic>
          <p:nvPicPr>
            <p:cNvPr id="20" name="X icon">
              <a:hlinkClick r:id="rId7"/>
              <a:extLst>
                <a:ext uri="{FF2B5EF4-FFF2-40B4-BE49-F238E27FC236}">
                  <a16:creationId xmlns:a16="http://schemas.microsoft.com/office/drawing/2014/main" id="{5F186DE6-4283-E9CE-6A88-C15938123C96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1028885" y="6303455"/>
              <a:ext cx="128164" cy="131013"/>
            </a:xfrm>
            <a:prstGeom prst="rect">
              <a:avLst/>
            </a:prstGeom>
          </p:spPr>
        </p:pic>
        <p:pic>
          <p:nvPicPr>
            <p:cNvPr id="21" name="LinkedIn icon">
              <a:hlinkClick r:id="rId9"/>
              <a:extLst>
                <a:ext uri="{FF2B5EF4-FFF2-40B4-BE49-F238E27FC236}">
                  <a16:creationId xmlns:a16="http://schemas.microsoft.com/office/drawing/2014/main" id="{EE20731D-E3A0-BB12-8173-F214F00D1B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4290" y="6284322"/>
              <a:ext cx="150229" cy="150229"/>
            </a:xfrm>
            <a:prstGeom prst="rect">
              <a:avLst/>
            </a:prstGeom>
          </p:spPr>
        </p:pic>
      </p:grpSp>
      <p:sp>
        <p:nvSpPr>
          <p:cNvPr id="22" name="speaker text">
            <a:extLst>
              <a:ext uri="{FF2B5EF4-FFF2-40B4-BE49-F238E27FC236}">
                <a16:creationId xmlns:a16="http://schemas.microsoft.com/office/drawing/2014/main" id="{B8D3D2B3-AE24-5B3F-80B6-F94ABCA40B9F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45452" y="4400588"/>
            <a:ext cx="6217920" cy="1533186"/>
          </a:xfrm>
        </p:spPr>
        <p:txBody>
          <a:bodyPr numCol="1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Tx/>
              <a:buNone/>
              <a:tabLst/>
              <a:defRPr sz="2000">
                <a:solidFill>
                  <a:schemeClr val="bg1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Speaker’s Name</a:t>
            </a:r>
            <a:br>
              <a:rPr lang="en-US" dirty="0"/>
            </a:br>
            <a:r>
              <a:rPr lang="en-US" dirty="0"/>
              <a:t>Speaker’s Job Title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Event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23" name="subtitle">
            <a:extLst>
              <a:ext uri="{FF2B5EF4-FFF2-40B4-BE49-F238E27FC236}">
                <a16:creationId xmlns:a16="http://schemas.microsoft.com/office/drawing/2014/main" id="{35F8A1BB-047F-B517-0DD9-6E076E78A3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5452" y="3030102"/>
            <a:ext cx="6957847" cy="402377"/>
          </a:xfr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4" name="title text">
            <a:extLst>
              <a:ext uri="{FF2B5EF4-FFF2-40B4-BE49-F238E27FC236}">
                <a16:creationId xmlns:a16="http://schemas.microsoft.com/office/drawing/2014/main" id="{FE6D33B7-B0A9-DDA5-FA46-1B748384079F}"/>
              </a:ext>
            </a:extLst>
          </p:cNvPr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645452" y="1084881"/>
            <a:ext cx="6957847" cy="1891159"/>
          </a:xfrm>
        </p:spPr>
        <p:txBody>
          <a:bodyPr anchor="b">
            <a:normAutofit/>
          </a:bodyPr>
          <a:lstStyle>
            <a:lvl1pPr algn="l">
              <a:spcAft>
                <a:spcPts val="600"/>
              </a:spcAft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C4D92122-D886-6D44-2A24-4B49F9C7793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79686" y="405535"/>
            <a:ext cx="1670022" cy="3240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D9D6C4A-F71A-A26B-14AE-79CFB19D258A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76838" y="500645"/>
            <a:ext cx="3644900" cy="364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916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ckground image">
            <a:extLst>
              <a:ext uri="{FF2B5EF4-FFF2-40B4-BE49-F238E27FC236}">
                <a16:creationId xmlns:a16="http://schemas.microsoft.com/office/drawing/2014/main" id="{9699FE8E-B75C-D9C3-E4BB-603CDC3077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E180E81-620C-6BC1-ED8A-D9AFE09AA0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5" name="icons &amp; copyright">
            <a:extLst>
              <a:ext uri="{FF2B5EF4-FFF2-40B4-BE49-F238E27FC236}">
                <a16:creationId xmlns:a16="http://schemas.microsoft.com/office/drawing/2014/main" id="{78C03AC4-EBDC-9EBF-E07F-242B0B9CEEFE}"/>
              </a:ext>
            </a:extLst>
          </p:cNvPr>
          <p:cNvGrpSpPr/>
          <p:nvPr userDrawn="1"/>
        </p:nvGrpSpPr>
        <p:grpSpPr>
          <a:xfrm>
            <a:off x="338624" y="6181725"/>
            <a:ext cx="4435668" cy="542465"/>
            <a:chOff x="338624" y="6181725"/>
            <a:chExt cx="4435668" cy="542465"/>
          </a:xfrm>
        </p:grpSpPr>
        <p:sp>
          <p:nvSpPr>
            <p:cNvPr id="16" name="copyright">
              <a:extLst>
                <a:ext uri="{FF2B5EF4-FFF2-40B4-BE49-F238E27FC236}">
                  <a16:creationId xmlns:a16="http://schemas.microsoft.com/office/drawing/2014/main" id="{BA874871-7F59-C1C9-8616-F208AE8874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2610" y="6505633"/>
              <a:ext cx="28616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8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© 2026 Electric Power Research Institute, Inc. All rights reserved.</a:t>
              </a:r>
            </a:p>
          </p:txBody>
        </p:sp>
        <p:sp>
          <p:nvSpPr>
            <p:cNvPr id="17" name="epri.com">
              <a:hlinkClick r:id="rId4"/>
              <a:extLst>
                <a:ext uri="{FF2B5EF4-FFF2-40B4-BE49-F238E27FC236}">
                  <a16:creationId xmlns:a16="http://schemas.microsoft.com/office/drawing/2014/main" id="{7FBE783E-79BC-833F-3DE5-35A3FD34CE28}"/>
                </a:ext>
              </a:extLst>
            </p:cNvPr>
            <p:cNvSpPr txBox="1"/>
            <p:nvPr/>
          </p:nvSpPr>
          <p:spPr>
            <a:xfrm>
              <a:off x="338624" y="6462580"/>
              <a:ext cx="15106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100" b="1" spc="200" baseline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www.epri.com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50F1BBB-E51D-4D18-B318-111CABA7A827}"/>
                </a:ext>
              </a:extLst>
            </p:cNvPr>
            <p:cNvCxnSpPr/>
            <p:nvPr/>
          </p:nvCxnSpPr>
          <p:spPr bwMode="auto">
            <a:xfrm>
              <a:off x="1849289" y="6181725"/>
              <a:ext cx="0" cy="52341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19" name="Facebook icon">
              <a:hlinkClick r:id="rId5"/>
              <a:extLst>
                <a:ext uri="{FF2B5EF4-FFF2-40B4-BE49-F238E27FC236}">
                  <a16:creationId xmlns:a16="http://schemas.microsoft.com/office/drawing/2014/main" id="{9A6B08C5-86AC-4CC3-4DF1-0AEA51389EE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1415" y="6277559"/>
              <a:ext cx="75579" cy="163755"/>
            </a:xfrm>
            <a:prstGeom prst="rect">
              <a:avLst/>
            </a:prstGeom>
          </p:spPr>
        </p:pic>
        <p:pic>
          <p:nvPicPr>
            <p:cNvPr id="20" name="X icon">
              <a:hlinkClick r:id="rId7"/>
              <a:extLst>
                <a:ext uri="{FF2B5EF4-FFF2-40B4-BE49-F238E27FC236}">
                  <a16:creationId xmlns:a16="http://schemas.microsoft.com/office/drawing/2014/main" id="{5F186DE6-4283-E9CE-6A88-C15938123C96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1028885" y="6303455"/>
              <a:ext cx="128164" cy="131013"/>
            </a:xfrm>
            <a:prstGeom prst="rect">
              <a:avLst/>
            </a:prstGeom>
          </p:spPr>
        </p:pic>
        <p:pic>
          <p:nvPicPr>
            <p:cNvPr id="21" name="LinkedIn icon">
              <a:hlinkClick r:id="rId9"/>
              <a:extLst>
                <a:ext uri="{FF2B5EF4-FFF2-40B4-BE49-F238E27FC236}">
                  <a16:creationId xmlns:a16="http://schemas.microsoft.com/office/drawing/2014/main" id="{EE20731D-E3A0-BB12-8173-F214F00D1B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4290" y="6284322"/>
              <a:ext cx="150229" cy="150229"/>
            </a:xfrm>
            <a:prstGeom prst="rect">
              <a:avLst/>
            </a:prstGeom>
          </p:spPr>
        </p:pic>
      </p:grpSp>
      <p:sp>
        <p:nvSpPr>
          <p:cNvPr id="22" name="speaker text">
            <a:extLst>
              <a:ext uri="{FF2B5EF4-FFF2-40B4-BE49-F238E27FC236}">
                <a16:creationId xmlns:a16="http://schemas.microsoft.com/office/drawing/2014/main" id="{B8D3D2B3-AE24-5B3F-80B6-F94ABCA40B9F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45452" y="4400588"/>
            <a:ext cx="6217920" cy="1533186"/>
          </a:xfrm>
        </p:spPr>
        <p:txBody>
          <a:bodyPr numCol="1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Tx/>
              <a:buNone/>
              <a:tabLst/>
              <a:defRPr sz="2000">
                <a:solidFill>
                  <a:schemeClr val="bg1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Speaker’s Name</a:t>
            </a:r>
            <a:br>
              <a:rPr lang="en-US" dirty="0"/>
            </a:br>
            <a:r>
              <a:rPr lang="en-US" dirty="0"/>
              <a:t>Speaker’s Job Title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Event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23" name="subtitle">
            <a:extLst>
              <a:ext uri="{FF2B5EF4-FFF2-40B4-BE49-F238E27FC236}">
                <a16:creationId xmlns:a16="http://schemas.microsoft.com/office/drawing/2014/main" id="{35F8A1BB-047F-B517-0DD9-6E076E78A3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5452" y="3030102"/>
            <a:ext cx="6957847" cy="402377"/>
          </a:xfr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4" name="title text">
            <a:extLst>
              <a:ext uri="{FF2B5EF4-FFF2-40B4-BE49-F238E27FC236}">
                <a16:creationId xmlns:a16="http://schemas.microsoft.com/office/drawing/2014/main" id="{FE6D33B7-B0A9-DDA5-FA46-1B748384079F}"/>
              </a:ext>
            </a:extLst>
          </p:cNvPr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645452" y="1084881"/>
            <a:ext cx="6957847" cy="1891159"/>
          </a:xfrm>
        </p:spPr>
        <p:txBody>
          <a:bodyPr anchor="b">
            <a:normAutofit/>
          </a:bodyPr>
          <a:lstStyle>
            <a:lvl1pPr algn="l">
              <a:spcAft>
                <a:spcPts val="600"/>
              </a:spcAft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C4D92122-D886-6D44-2A24-4B49F9C7793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79686" y="405535"/>
            <a:ext cx="1670022" cy="3240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4AB439E-6860-E74C-6CBC-27C93976C9B4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76838" y="500645"/>
            <a:ext cx="3644900" cy="3644900"/>
          </a:xfrm>
          <a:prstGeom prst="rect">
            <a:avLst/>
          </a:prstGeom>
        </p:spPr>
      </p:pic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9CFECE95-F660-E032-9C37-898350C88DED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8515815" y="1910248"/>
            <a:ext cx="3166946" cy="825694"/>
          </a:xfrm>
        </p:spPr>
        <p:txBody>
          <a:bodyPr>
            <a:normAutofit/>
          </a:bodyPr>
          <a:lstStyle>
            <a:lvl1pPr marL="0" indent="0" algn="ctr">
              <a:lnSpc>
                <a:spcPct val="95000"/>
              </a:lnSpc>
              <a:spcAft>
                <a:spcPts val="0"/>
              </a:spcAft>
              <a:buNone/>
              <a:defRPr sz="2400" b="1" i="0">
                <a:solidFill>
                  <a:schemeClr val="tx2">
                    <a:lumMod val="50000"/>
                  </a:schemeClr>
                </a:solidFill>
                <a:latin typeface="+mj-lt"/>
                <a:cs typeface="Arial Narrow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58941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ckground image">
            <a:extLst>
              <a:ext uri="{FF2B5EF4-FFF2-40B4-BE49-F238E27FC236}">
                <a16:creationId xmlns:a16="http://schemas.microsoft.com/office/drawing/2014/main" id="{9699FE8E-B75C-D9C3-E4BB-603CDC3077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E180E81-620C-6BC1-ED8A-D9AFE09AA0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5" name="icons &amp; copyright">
            <a:extLst>
              <a:ext uri="{FF2B5EF4-FFF2-40B4-BE49-F238E27FC236}">
                <a16:creationId xmlns:a16="http://schemas.microsoft.com/office/drawing/2014/main" id="{78C03AC4-EBDC-9EBF-E07F-242B0B9CEEFE}"/>
              </a:ext>
            </a:extLst>
          </p:cNvPr>
          <p:cNvGrpSpPr/>
          <p:nvPr userDrawn="1"/>
        </p:nvGrpSpPr>
        <p:grpSpPr>
          <a:xfrm>
            <a:off x="338624" y="6181725"/>
            <a:ext cx="4435668" cy="542465"/>
            <a:chOff x="338624" y="6181725"/>
            <a:chExt cx="4435668" cy="542465"/>
          </a:xfrm>
        </p:grpSpPr>
        <p:sp>
          <p:nvSpPr>
            <p:cNvPr id="16" name="copyright">
              <a:extLst>
                <a:ext uri="{FF2B5EF4-FFF2-40B4-BE49-F238E27FC236}">
                  <a16:creationId xmlns:a16="http://schemas.microsoft.com/office/drawing/2014/main" id="{BA874871-7F59-C1C9-8616-F208AE8874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2610" y="6505633"/>
              <a:ext cx="28616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8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© 2026 Electric Power Research Institute, Inc. All rights reserved.</a:t>
              </a:r>
            </a:p>
          </p:txBody>
        </p:sp>
        <p:sp>
          <p:nvSpPr>
            <p:cNvPr id="17" name="epri.com">
              <a:hlinkClick r:id="rId4"/>
              <a:extLst>
                <a:ext uri="{FF2B5EF4-FFF2-40B4-BE49-F238E27FC236}">
                  <a16:creationId xmlns:a16="http://schemas.microsoft.com/office/drawing/2014/main" id="{7FBE783E-79BC-833F-3DE5-35A3FD34CE28}"/>
                </a:ext>
              </a:extLst>
            </p:cNvPr>
            <p:cNvSpPr txBox="1"/>
            <p:nvPr/>
          </p:nvSpPr>
          <p:spPr>
            <a:xfrm>
              <a:off x="338624" y="6462580"/>
              <a:ext cx="15106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100" b="1" spc="200" baseline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www.epri.com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50F1BBB-E51D-4D18-B318-111CABA7A827}"/>
                </a:ext>
              </a:extLst>
            </p:cNvPr>
            <p:cNvCxnSpPr/>
            <p:nvPr/>
          </p:nvCxnSpPr>
          <p:spPr bwMode="auto">
            <a:xfrm>
              <a:off x="1849289" y="6181725"/>
              <a:ext cx="0" cy="52341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19" name="Facebook icon">
              <a:hlinkClick r:id="rId5"/>
              <a:extLst>
                <a:ext uri="{FF2B5EF4-FFF2-40B4-BE49-F238E27FC236}">
                  <a16:creationId xmlns:a16="http://schemas.microsoft.com/office/drawing/2014/main" id="{9A6B08C5-86AC-4CC3-4DF1-0AEA51389EE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1415" y="6277559"/>
              <a:ext cx="75579" cy="163755"/>
            </a:xfrm>
            <a:prstGeom prst="rect">
              <a:avLst/>
            </a:prstGeom>
          </p:spPr>
        </p:pic>
        <p:pic>
          <p:nvPicPr>
            <p:cNvPr id="20" name="X icon">
              <a:hlinkClick r:id="rId7"/>
              <a:extLst>
                <a:ext uri="{FF2B5EF4-FFF2-40B4-BE49-F238E27FC236}">
                  <a16:creationId xmlns:a16="http://schemas.microsoft.com/office/drawing/2014/main" id="{5F186DE6-4283-E9CE-6A88-C15938123C96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1028885" y="6303455"/>
              <a:ext cx="128164" cy="131013"/>
            </a:xfrm>
            <a:prstGeom prst="rect">
              <a:avLst/>
            </a:prstGeom>
          </p:spPr>
        </p:pic>
        <p:pic>
          <p:nvPicPr>
            <p:cNvPr id="21" name="LinkedIn icon">
              <a:hlinkClick r:id="rId9"/>
              <a:extLst>
                <a:ext uri="{FF2B5EF4-FFF2-40B4-BE49-F238E27FC236}">
                  <a16:creationId xmlns:a16="http://schemas.microsoft.com/office/drawing/2014/main" id="{EE20731D-E3A0-BB12-8173-F214F00D1B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4290" y="6284322"/>
              <a:ext cx="150229" cy="150229"/>
            </a:xfrm>
            <a:prstGeom prst="rect">
              <a:avLst/>
            </a:prstGeom>
          </p:spPr>
        </p:pic>
      </p:grpSp>
      <p:sp>
        <p:nvSpPr>
          <p:cNvPr id="22" name="speaker text">
            <a:extLst>
              <a:ext uri="{FF2B5EF4-FFF2-40B4-BE49-F238E27FC236}">
                <a16:creationId xmlns:a16="http://schemas.microsoft.com/office/drawing/2014/main" id="{B8D3D2B3-AE24-5B3F-80B6-F94ABCA40B9F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45452" y="4400588"/>
            <a:ext cx="6217920" cy="1533186"/>
          </a:xfrm>
        </p:spPr>
        <p:txBody>
          <a:bodyPr numCol="1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Tx/>
              <a:buNone/>
              <a:tabLst/>
              <a:defRPr sz="2000">
                <a:solidFill>
                  <a:schemeClr val="bg1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Speaker’s Name</a:t>
            </a:r>
            <a:br>
              <a:rPr lang="en-US" dirty="0"/>
            </a:br>
            <a:r>
              <a:rPr lang="en-US" dirty="0"/>
              <a:t>Speaker’s Job Title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Event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23" name="subtitle">
            <a:extLst>
              <a:ext uri="{FF2B5EF4-FFF2-40B4-BE49-F238E27FC236}">
                <a16:creationId xmlns:a16="http://schemas.microsoft.com/office/drawing/2014/main" id="{35F8A1BB-047F-B517-0DD9-6E076E78A3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5452" y="3030102"/>
            <a:ext cx="6957847" cy="402377"/>
          </a:xfr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4" name="title text">
            <a:extLst>
              <a:ext uri="{FF2B5EF4-FFF2-40B4-BE49-F238E27FC236}">
                <a16:creationId xmlns:a16="http://schemas.microsoft.com/office/drawing/2014/main" id="{FE6D33B7-B0A9-DDA5-FA46-1B748384079F}"/>
              </a:ext>
            </a:extLst>
          </p:cNvPr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645452" y="1084881"/>
            <a:ext cx="6957847" cy="1891159"/>
          </a:xfrm>
        </p:spPr>
        <p:txBody>
          <a:bodyPr anchor="b">
            <a:normAutofit/>
          </a:bodyPr>
          <a:lstStyle>
            <a:lvl1pPr algn="l">
              <a:spcAft>
                <a:spcPts val="600"/>
              </a:spcAft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C4D92122-D886-6D44-2A24-4B49F9C7793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79686" y="405535"/>
            <a:ext cx="1670022" cy="32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8848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2563"/>
            <a:ext cx="11430000" cy="731520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005840"/>
            <a:ext cx="11430000" cy="53949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52614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Highligh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2563"/>
            <a:ext cx="11430000" cy="731520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005840"/>
            <a:ext cx="11430000" cy="48463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4FAA409-EC2B-4245-BB55-6C0CC85D75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5125" y="5943600"/>
            <a:ext cx="11430000" cy="548640"/>
          </a:xfrm>
          <a:solidFill>
            <a:srgbClr val="0040C0"/>
          </a:solidFill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75604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with Highligh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3E03F-F02F-4FA3-91CB-67CB14095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182563"/>
            <a:ext cx="11430000" cy="7315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7D7085-5105-4024-BD3C-F69FB71287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5760" y="5943600"/>
            <a:ext cx="11430000" cy="548640"/>
          </a:xfrm>
          <a:solidFill>
            <a:srgbClr val="0040C0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+mj-lt"/>
              </a:defRPr>
            </a:lvl1pPr>
            <a:lvl2pPr marL="287338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0702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&amp;DI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ckground image">
            <a:extLst>
              <a:ext uri="{FF2B5EF4-FFF2-40B4-BE49-F238E27FC236}">
                <a16:creationId xmlns:a16="http://schemas.microsoft.com/office/drawing/2014/main" id="{5BFA1840-DB6D-7159-AE26-E3D9252E9C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blue and white rectangle&#10;&#10;Description automatically generated">
            <a:extLst>
              <a:ext uri="{FF2B5EF4-FFF2-40B4-BE49-F238E27FC236}">
                <a16:creationId xmlns:a16="http://schemas.microsoft.com/office/drawing/2014/main" id="{9EC0545B-DE59-6EF1-E72D-C715244C95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icons &amp; copyright">
            <a:extLst>
              <a:ext uri="{FF2B5EF4-FFF2-40B4-BE49-F238E27FC236}">
                <a16:creationId xmlns:a16="http://schemas.microsoft.com/office/drawing/2014/main" id="{CDFD1DEF-B29C-AB3C-3E73-DFA749F3C980}"/>
              </a:ext>
            </a:extLst>
          </p:cNvPr>
          <p:cNvGrpSpPr/>
          <p:nvPr userDrawn="1"/>
        </p:nvGrpSpPr>
        <p:grpSpPr>
          <a:xfrm>
            <a:off x="338624" y="6181725"/>
            <a:ext cx="4435668" cy="542465"/>
            <a:chOff x="338624" y="6181725"/>
            <a:chExt cx="4435668" cy="542465"/>
          </a:xfrm>
        </p:grpSpPr>
        <p:sp>
          <p:nvSpPr>
            <p:cNvPr id="7" name="copyright">
              <a:extLst>
                <a:ext uri="{FF2B5EF4-FFF2-40B4-BE49-F238E27FC236}">
                  <a16:creationId xmlns:a16="http://schemas.microsoft.com/office/drawing/2014/main" id="{CFF25273-5F20-DD77-58AE-9D4FF09969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2610" y="6505633"/>
              <a:ext cx="28616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© 2026 Electric Power Research Institute, Inc. All rights reserved.</a:t>
              </a:r>
            </a:p>
          </p:txBody>
        </p:sp>
        <p:sp>
          <p:nvSpPr>
            <p:cNvPr id="8" name="epri.com">
              <a:hlinkClick r:id="rId4"/>
              <a:extLst>
                <a:ext uri="{FF2B5EF4-FFF2-40B4-BE49-F238E27FC236}">
                  <a16:creationId xmlns:a16="http://schemas.microsoft.com/office/drawing/2014/main" id="{5C3364B0-225F-08F0-B311-40F2E30A9C10}"/>
                </a:ext>
              </a:extLst>
            </p:cNvPr>
            <p:cNvSpPr txBox="1"/>
            <p:nvPr/>
          </p:nvSpPr>
          <p:spPr>
            <a:xfrm>
              <a:off x="338624" y="6462580"/>
              <a:ext cx="15106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100" b="1" spc="200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www.epri.com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5FADAA3-185A-791A-4E59-6E323A93BBBF}"/>
                </a:ext>
              </a:extLst>
            </p:cNvPr>
            <p:cNvCxnSpPr/>
            <p:nvPr/>
          </p:nvCxnSpPr>
          <p:spPr bwMode="auto">
            <a:xfrm>
              <a:off x="1849289" y="6181725"/>
              <a:ext cx="0" cy="52341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10" name="Facebook icon">
              <a:hlinkClick r:id="rId5"/>
              <a:extLst>
                <a:ext uri="{FF2B5EF4-FFF2-40B4-BE49-F238E27FC236}">
                  <a16:creationId xmlns:a16="http://schemas.microsoft.com/office/drawing/2014/main" id="{F23EC820-610D-6376-1C3E-DE4A8B30E9D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1415" y="6277559"/>
              <a:ext cx="75579" cy="163755"/>
            </a:xfrm>
            <a:prstGeom prst="rect">
              <a:avLst/>
            </a:prstGeom>
          </p:spPr>
        </p:pic>
        <p:pic>
          <p:nvPicPr>
            <p:cNvPr id="11" name="X icon">
              <a:hlinkClick r:id="rId7"/>
              <a:extLst>
                <a:ext uri="{FF2B5EF4-FFF2-40B4-BE49-F238E27FC236}">
                  <a16:creationId xmlns:a16="http://schemas.microsoft.com/office/drawing/2014/main" id="{7AFBAC84-F0EB-3CD2-E8F2-D8EA5B2D25D4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1028885" y="6303455"/>
              <a:ext cx="128164" cy="131013"/>
            </a:xfrm>
            <a:prstGeom prst="rect">
              <a:avLst/>
            </a:prstGeom>
          </p:spPr>
        </p:pic>
        <p:pic>
          <p:nvPicPr>
            <p:cNvPr id="12" name="LinkedIn icon">
              <a:hlinkClick r:id="rId9"/>
              <a:extLst>
                <a:ext uri="{FF2B5EF4-FFF2-40B4-BE49-F238E27FC236}">
                  <a16:creationId xmlns:a16="http://schemas.microsoft.com/office/drawing/2014/main" id="{8D5FC7E2-24D9-3BDE-748A-8296316192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4290" y="6284322"/>
              <a:ext cx="150229" cy="150229"/>
            </a:xfrm>
            <a:prstGeom prst="rect">
              <a:avLst/>
            </a:prstGeom>
          </p:spPr>
        </p:pic>
      </p:grpSp>
      <p:sp>
        <p:nvSpPr>
          <p:cNvPr id="13" name="speaker text">
            <a:extLst>
              <a:ext uri="{FF2B5EF4-FFF2-40B4-BE49-F238E27FC236}">
                <a16:creationId xmlns:a16="http://schemas.microsoft.com/office/drawing/2014/main" id="{A84FE7D4-F5AC-618E-372B-1DFC23D993CE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45452" y="4400588"/>
            <a:ext cx="6217920" cy="1533186"/>
          </a:xfrm>
        </p:spPr>
        <p:txBody>
          <a:bodyPr numCol="1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Tx/>
              <a:buNone/>
              <a:tabLst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Speaker’s Name</a:t>
            </a:r>
            <a:br>
              <a:rPr lang="en-US" dirty="0"/>
            </a:br>
            <a:r>
              <a:rPr lang="en-US" dirty="0"/>
              <a:t>Speaker’s Job Title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Event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66DE7777-90B9-EBAE-A6EF-3017FCF11E4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5452" y="3030102"/>
            <a:ext cx="6957847" cy="402377"/>
          </a:xfr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3" name="title text">
            <a:extLst>
              <a:ext uri="{FF2B5EF4-FFF2-40B4-BE49-F238E27FC236}">
                <a16:creationId xmlns:a16="http://schemas.microsoft.com/office/drawing/2014/main" id="{7440C898-4ED3-3626-EFD8-4B1DA7285DA8}"/>
              </a:ext>
            </a:extLst>
          </p:cNvPr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645452" y="1084881"/>
            <a:ext cx="6957847" cy="1891159"/>
          </a:xfrm>
        </p:spPr>
        <p:txBody>
          <a:bodyPr anchor="b">
            <a:normAutofit/>
          </a:bodyPr>
          <a:lstStyle>
            <a:lvl1pPr algn="l">
              <a:spcAft>
                <a:spcPts val="600"/>
              </a:spcAft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CFD40E50-2685-769D-C610-B300B1ACED1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79686" y="405535"/>
            <a:ext cx="1670022" cy="32403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3C4ABC3-12AE-008E-0B64-EF4DE57CBD9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76838" y="500645"/>
            <a:ext cx="3644900" cy="364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0229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2563"/>
            <a:ext cx="11430000" cy="73152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900126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2563"/>
            <a:ext cx="11430000" cy="73152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1005840"/>
            <a:ext cx="5577840" cy="539496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005840"/>
            <a:ext cx="5577840" cy="539496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6628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with Highligh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2563"/>
            <a:ext cx="11430000" cy="73152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1005840"/>
            <a:ext cx="5577840" cy="484632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005840"/>
            <a:ext cx="5577840" cy="484632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406BC8-8ED2-4FB9-9CC1-C26081116C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5760" y="5943600"/>
            <a:ext cx="11430000" cy="548640"/>
          </a:xfrm>
          <a:solidFill>
            <a:srgbClr val="0040C0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+mj-lt"/>
              </a:defRPr>
            </a:lvl1pPr>
            <a:lvl2pPr marL="287338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39799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2880"/>
            <a:ext cx="11430000" cy="73152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1005840"/>
            <a:ext cx="5577840" cy="639762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760" y="1737360"/>
            <a:ext cx="5577840" cy="466344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005840"/>
            <a:ext cx="5577840" cy="639762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19" y="1737360"/>
            <a:ext cx="5577840" cy="466344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7715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16104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with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38B126F-922E-4C6E-87A5-234451CAD762}"/>
              </a:ext>
            </a:extLst>
          </p:cNvPr>
          <p:cNvSpPr/>
          <p:nvPr/>
        </p:nvSpPr>
        <p:spPr bwMode="auto">
          <a:xfrm>
            <a:off x="6096000" y="102457"/>
            <a:ext cx="6096000" cy="6572979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431800" dist="50800" dir="108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1437305-8BFE-47C1-96DD-CEDBF8D6719E}"/>
              </a:ext>
            </a:extLst>
          </p:cNvPr>
          <p:cNvSpPr/>
          <p:nvPr/>
        </p:nvSpPr>
        <p:spPr bwMode="auto">
          <a:xfrm>
            <a:off x="6230867" y="242761"/>
            <a:ext cx="5793898" cy="6295604"/>
          </a:xfrm>
          <a:prstGeom prst="rect">
            <a:avLst/>
          </a:prstGeom>
          <a:noFill/>
          <a:ln w="127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E0D2D6E-8982-430B-958E-9129593AD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182563"/>
            <a:ext cx="5339301" cy="115922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DCA2EA-788A-4791-942C-72070DBE825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420678" y="1749288"/>
            <a:ext cx="5375081" cy="4651512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B309C7D-4404-4906-9C22-B1C52782E5FC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67748" y="1749288"/>
            <a:ext cx="5375081" cy="4651512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73301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wo Columns with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0ADDE39-D9ED-4DF4-B1E5-C884C95AC52C}"/>
              </a:ext>
            </a:extLst>
          </p:cNvPr>
          <p:cNvSpPr/>
          <p:nvPr/>
        </p:nvSpPr>
        <p:spPr bwMode="auto">
          <a:xfrm>
            <a:off x="0" y="102457"/>
            <a:ext cx="6096000" cy="6572979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431800" dist="50800" dir="108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28DBAF-C657-4893-B3F8-CA7915C5EF2A}"/>
              </a:ext>
            </a:extLst>
          </p:cNvPr>
          <p:cNvSpPr/>
          <p:nvPr/>
        </p:nvSpPr>
        <p:spPr bwMode="auto">
          <a:xfrm>
            <a:off x="134867" y="242761"/>
            <a:ext cx="5793898" cy="6295604"/>
          </a:xfrm>
          <a:prstGeom prst="rect">
            <a:avLst/>
          </a:prstGeom>
          <a:noFill/>
          <a:ln w="127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52D29BE-28DD-432F-8C22-AE8C1D053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0678" y="182563"/>
            <a:ext cx="5339301" cy="115922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C14443C-E161-4BFE-8357-B61CEFEC84F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420678" y="1749288"/>
            <a:ext cx="5375081" cy="4651512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C69AFDA-38D1-42E9-ADFD-FDEBA76A2A9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67748" y="1749288"/>
            <a:ext cx="5375081" cy="4651512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33889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wo Columns with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0ADDE39-D9ED-4DF4-B1E5-C884C95AC52C}"/>
              </a:ext>
            </a:extLst>
          </p:cNvPr>
          <p:cNvSpPr/>
          <p:nvPr/>
        </p:nvSpPr>
        <p:spPr bwMode="auto">
          <a:xfrm>
            <a:off x="6096000" y="102457"/>
            <a:ext cx="6096000" cy="657297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431800" dist="50800" dir="10800000">
              <a:schemeClr val="bg1">
                <a:lumMod val="65000"/>
                <a:alpha val="50000"/>
              </a:scheme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28DBAF-C657-4893-B3F8-CA7915C5EF2A}"/>
              </a:ext>
            </a:extLst>
          </p:cNvPr>
          <p:cNvSpPr/>
          <p:nvPr/>
        </p:nvSpPr>
        <p:spPr bwMode="auto">
          <a:xfrm>
            <a:off x="6230867" y="242761"/>
            <a:ext cx="5793898" cy="6295604"/>
          </a:xfrm>
          <a:prstGeom prst="rect">
            <a:avLst/>
          </a:prstGeom>
          <a:noFill/>
          <a:ln w="127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EC10187-5F99-4C76-A9CB-1D435648E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995" y="182563"/>
            <a:ext cx="5339301" cy="115922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0322DE9-A995-49C6-AB11-26EBFBE58EF8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368995" y="1749288"/>
            <a:ext cx="5501235" cy="4651512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284C2FD-77F4-4CA6-B013-4AF023D22F6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67748" y="1749288"/>
            <a:ext cx="5375081" cy="4651512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87424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wo Columns with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0ADDE39-D9ED-4DF4-B1E5-C884C95AC52C}"/>
              </a:ext>
            </a:extLst>
          </p:cNvPr>
          <p:cNvSpPr/>
          <p:nvPr/>
        </p:nvSpPr>
        <p:spPr bwMode="auto">
          <a:xfrm>
            <a:off x="0" y="102457"/>
            <a:ext cx="6096000" cy="657297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431800" dist="50800" dir="10800000">
              <a:schemeClr val="bg1">
                <a:lumMod val="65000"/>
                <a:alpha val="50000"/>
              </a:scheme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28DBAF-C657-4893-B3F8-CA7915C5EF2A}"/>
              </a:ext>
            </a:extLst>
          </p:cNvPr>
          <p:cNvSpPr/>
          <p:nvPr/>
        </p:nvSpPr>
        <p:spPr bwMode="auto">
          <a:xfrm>
            <a:off x="134867" y="242761"/>
            <a:ext cx="5793898" cy="6295604"/>
          </a:xfrm>
          <a:prstGeom prst="rect">
            <a:avLst/>
          </a:prstGeom>
          <a:noFill/>
          <a:ln w="127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14F37B4-A3A1-47F0-B953-F087A6BCA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0678" y="182563"/>
            <a:ext cx="5339301" cy="115922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B47D12-FA39-425B-A70E-42978C42F4A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420678" y="1749288"/>
            <a:ext cx="5375081" cy="4651512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3073C21-095B-4B2C-A4ED-0E0B4E165E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5760" y="1749288"/>
            <a:ext cx="5501235" cy="4651512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87244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0ADDE39-D9ED-4DF4-B1E5-C884C95AC52C}"/>
              </a:ext>
            </a:extLst>
          </p:cNvPr>
          <p:cNvSpPr/>
          <p:nvPr/>
        </p:nvSpPr>
        <p:spPr bwMode="auto">
          <a:xfrm>
            <a:off x="0" y="906308"/>
            <a:ext cx="4071169" cy="5769128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DE2BCA-D966-4BA4-98A1-F55CD4BEB28B}"/>
              </a:ext>
            </a:extLst>
          </p:cNvPr>
          <p:cNvSpPr/>
          <p:nvPr/>
        </p:nvSpPr>
        <p:spPr bwMode="auto">
          <a:xfrm>
            <a:off x="4065024" y="906308"/>
            <a:ext cx="4071169" cy="5769128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C36B46-B989-40E8-92AD-90AFDD95A969}"/>
              </a:ext>
            </a:extLst>
          </p:cNvPr>
          <p:cNvSpPr/>
          <p:nvPr/>
        </p:nvSpPr>
        <p:spPr bwMode="auto">
          <a:xfrm>
            <a:off x="8120831" y="906308"/>
            <a:ext cx="4071169" cy="57691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E401EC-CFA2-4017-97FF-996967417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182880"/>
            <a:ext cx="11430000" cy="7315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0B7D13D-E750-F24C-98D8-229475F706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4320" y="1188720"/>
            <a:ext cx="3474720" cy="5212080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BCFEA89-A612-6146-AED8-9EEC1242D8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58640" y="1188720"/>
            <a:ext cx="3474720" cy="5212080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94C9D970-D9E8-9B45-8D42-6310097899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412480" y="1188720"/>
            <a:ext cx="3474720" cy="5212080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0256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&amp;SES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ckground image">
            <a:extLst>
              <a:ext uri="{FF2B5EF4-FFF2-40B4-BE49-F238E27FC236}">
                <a16:creationId xmlns:a16="http://schemas.microsoft.com/office/drawing/2014/main" id="{CA709975-495D-D860-C31C-0B709E0152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blue and white rectangle&#10;&#10;Description automatically generated">
            <a:extLst>
              <a:ext uri="{FF2B5EF4-FFF2-40B4-BE49-F238E27FC236}">
                <a16:creationId xmlns:a16="http://schemas.microsoft.com/office/drawing/2014/main" id="{6483AE6B-E99A-7611-1CD7-CC9D8C1765C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icons &amp; copyright">
            <a:extLst>
              <a:ext uri="{FF2B5EF4-FFF2-40B4-BE49-F238E27FC236}">
                <a16:creationId xmlns:a16="http://schemas.microsoft.com/office/drawing/2014/main" id="{EC7268F2-1CDE-4AA9-744F-36289605380A}"/>
              </a:ext>
            </a:extLst>
          </p:cNvPr>
          <p:cNvGrpSpPr/>
          <p:nvPr userDrawn="1"/>
        </p:nvGrpSpPr>
        <p:grpSpPr>
          <a:xfrm>
            <a:off x="338624" y="6181725"/>
            <a:ext cx="4435668" cy="542465"/>
            <a:chOff x="338624" y="6181725"/>
            <a:chExt cx="4435668" cy="542465"/>
          </a:xfrm>
        </p:grpSpPr>
        <p:sp>
          <p:nvSpPr>
            <p:cNvPr id="7" name="copyright">
              <a:extLst>
                <a:ext uri="{FF2B5EF4-FFF2-40B4-BE49-F238E27FC236}">
                  <a16:creationId xmlns:a16="http://schemas.microsoft.com/office/drawing/2014/main" id="{AE5FACF2-FA25-B87F-0F3C-BD88922497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2610" y="6505633"/>
              <a:ext cx="28616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© 2026 Electric Power Research Institute, Inc. All rights reserved.</a:t>
              </a:r>
            </a:p>
          </p:txBody>
        </p:sp>
        <p:sp>
          <p:nvSpPr>
            <p:cNvPr id="8" name="epri.com">
              <a:hlinkClick r:id="rId4"/>
              <a:extLst>
                <a:ext uri="{FF2B5EF4-FFF2-40B4-BE49-F238E27FC236}">
                  <a16:creationId xmlns:a16="http://schemas.microsoft.com/office/drawing/2014/main" id="{58667503-DD50-DA46-8343-77902DC6E7F5}"/>
                </a:ext>
              </a:extLst>
            </p:cNvPr>
            <p:cNvSpPr txBox="1"/>
            <p:nvPr/>
          </p:nvSpPr>
          <p:spPr>
            <a:xfrm>
              <a:off x="338624" y="6462580"/>
              <a:ext cx="15106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100" b="1" spc="200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www.epri.com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680796F-5B55-1695-87AD-9542B18F72CB}"/>
                </a:ext>
              </a:extLst>
            </p:cNvPr>
            <p:cNvCxnSpPr/>
            <p:nvPr/>
          </p:nvCxnSpPr>
          <p:spPr bwMode="auto">
            <a:xfrm>
              <a:off x="1849289" y="6181725"/>
              <a:ext cx="0" cy="52341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10" name="Facebook icon">
              <a:hlinkClick r:id="rId5"/>
              <a:extLst>
                <a:ext uri="{FF2B5EF4-FFF2-40B4-BE49-F238E27FC236}">
                  <a16:creationId xmlns:a16="http://schemas.microsoft.com/office/drawing/2014/main" id="{19CD64A5-B572-3B7F-1EB1-19FF619956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1415" y="6277559"/>
              <a:ext cx="75579" cy="163755"/>
            </a:xfrm>
            <a:prstGeom prst="rect">
              <a:avLst/>
            </a:prstGeom>
          </p:spPr>
        </p:pic>
        <p:pic>
          <p:nvPicPr>
            <p:cNvPr id="11" name="X icon">
              <a:hlinkClick r:id="rId7"/>
              <a:extLst>
                <a:ext uri="{FF2B5EF4-FFF2-40B4-BE49-F238E27FC236}">
                  <a16:creationId xmlns:a16="http://schemas.microsoft.com/office/drawing/2014/main" id="{E0B19A8A-F0CD-460D-2C3B-48169CDA65CB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1028885" y="6303455"/>
              <a:ext cx="128164" cy="131013"/>
            </a:xfrm>
            <a:prstGeom prst="rect">
              <a:avLst/>
            </a:prstGeom>
          </p:spPr>
        </p:pic>
        <p:pic>
          <p:nvPicPr>
            <p:cNvPr id="12" name="LinkedIn icon">
              <a:hlinkClick r:id="rId9"/>
              <a:extLst>
                <a:ext uri="{FF2B5EF4-FFF2-40B4-BE49-F238E27FC236}">
                  <a16:creationId xmlns:a16="http://schemas.microsoft.com/office/drawing/2014/main" id="{58792B75-3992-B3AE-66A1-FA8A625ABC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4290" y="6284322"/>
              <a:ext cx="150229" cy="150229"/>
            </a:xfrm>
            <a:prstGeom prst="rect">
              <a:avLst/>
            </a:prstGeom>
          </p:spPr>
        </p:pic>
      </p:grpSp>
      <p:sp>
        <p:nvSpPr>
          <p:cNvPr id="13" name="speaker text">
            <a:extLst>
              <a:ext uri="{FF2B5EF4-FFF2-40B4-BE49-F238E27FC236}">
                <a16:creationId xmlns:a16="http://schemas.microsoft.com/office/drawing/2014/main" id="{CDA2EAC5-E3CA-F68E-E02D-83DD1B6719C5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45452" y="4400588"/>
            <a:ext cx="6217920" cy="1533186"/>
          </a:xfrm>
        </p:spPr>
        <p:txBody>
          <a:bodyPr numCol="1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Tx/>
              <a:buNone/>
              <a:tabLst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Speaker’s Name</a:t>
            </a:r>
            <a:br>
              <a:rPr lang="en-US" dirty="0"/>
            </a:br>
            <a:r>
              <a:rPr lang="en-US" dirty="0"/>
              <a:t>Speaker’s Job Title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Event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A0931DAA-52AA-977D-A884-4F8BB0ABB8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5452" y="3030102"/>
            <a:ext cx="6957847" cy="402377"/>
          </a:xfr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3" name="title text">
            <a:extLst>
              <a:ext uri="{FF2B5EF4-FFF2-40B4-BE49-F238E27FC236}">
                <a16:creationId xmlns:a16="http://schemas.microsoft.com/office/drawing/2014/main" id="{573CC7DE-8A92-E2CE-3978-C8CD753DFAE3}"/>
              </a:ext>
            </a:extLst>
          </p:cNvPr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645452" y="1084881"/>
            <a:ext cx="6957847" cy="1891159"/>
          </a:xfrm>
        </p:spPr>
        <p:txBody>
          <a:bodyPr anchor="b">
            <a:normAutofit/>
          </a:bodyPr>
          <a:lstStyle>
            <a:lvl1pPr algn="l">
              <a:spcAft>
                <a:spcPts val="600"/>
              </a:spcAft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98BA4DF1-EC86-9711-5D4D-63937AE4CF1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79686" y="405535"/>
            <a:ext cx="1670022" cy="32403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90443AC-D811-E9C4-D61B-25344AC2510A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76838" y="500645"/>
            <a:ext cx="3644900" cy="364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5714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11DCEBE-AECA-4A38-9A16-6E2B7E8D9AF5}"/>
              </a:ext>
            </a:extLst>
          </p:cNvPr>
          <p:cNvSpPr/>
          <p:nvPr/>
        </p:nvSpPr>
        <p:spPr bwMode="auto">
          <a:xfrm>
            <a:off x="0" y="102457"/>
            <a:ext cx="12192000" cy="6572979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2563"/>
            <a:ext cx="11430000" cy="731520"/>
          </a:xfrm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005840"/>
            <a:ext cx="11430000" cy="5394960"/>
          </a:xfrm>
        </p:spPr>
        <p:txBody>
          <a:bodyPr/>
          <a:lstStyle>
            <a:lvl1pPr>
              <a:buClr>
                <a:schemeClr val="accent1">
                  <a:lumMod val="60000"/>
                  <a:lumOff val="40000"/>
                </a:schemeClr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1">
                  <a:lumMod val="60000"/>
                  <a:lumOff val="40000"/>
                </a:schemeClr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1">
                  <a:lumMod val="60000"/>
                  <a:lumOff val="40000"/>
                </a:schemeClr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1">
                  <a:lumMod val="60000"/>
                  <a:lumOff val="40000"/>
                </a:schemeClr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1">
                  <a:lumMod val="60000"/>
                  <a:lumOff val="40000"/>
                </a:schemeClr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666069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829801-41A6-3A62-CDAA-5D5AD11918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35">
            <a:extLst>
              <a:ext uri="{FF2B5EF4-FFF2-40B4-BE49-F238E27FC236}">
                <a16:creationId xmlns:a16="http://schemas.microsoft.com/office/drawing/2014/main" id="{7DB0A78F-77DF-4662-7185-DCFB72C7DD40}"/>
              </a:ext>
            </a:extLst>
          </p:cNvPr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0" y="2712785"/>
            <a:ext cx="12192000" cy="1626781"/>
          </a:xfrm>
          <a:ln>
            <a:noFill/>
          </a:ln>
        </p:spPr>
        <p:txBody>
          <a:bodyPr anchor="ctr">
            <a:normAutofit/>
          </a:bodyPr>
          <a:lstStyle>
            <a:lvl1pPr algn="ctr">
              <a:spcAft>
                <a:spcPts val="600"/>
              </a:spcAft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SECTION TITLE STYLE</a:t>
            </a:r>
          </a:p>
        </p:txBody>
      </p:sp>
    </p:spTree>
    <p:extLst>
      <p:ext uri="{BB962C8B-B14F-4D97-AF65-F5344CB8AC3E}">
        <p14:creationId xmlns:p14="http://schemas.microsoft.com/office/powerpoint/2010/main" val="167316168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 Divers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collage of people's faces&#10;&#10;Description automatically generated">
            <a:extLst>
              <a:ext uri="{FF2B5EF4-FFF2-40B4-BE49-F238E27FC236}">
                <a16:creationId xmlns:a16="http://schemas.microsoft.com/office/drawing/2014/main" id="{6BDEEAC0-66B1-2C60-7D57-F213363744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77678F2-5771-717F-BFB4-E78D42F0607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icons &amp; copyright">
            <a:extLst>
              <a:ext uri="{FF2B5EF4-FFF2-40B4-BE49-F238E27FC236}">
                <a16:creationId xmlns:a16="http://schemas.microsoft.com/office/drawing/2014/main" id="{24FB9A3B-E2B7-F2A3-28BA-065ADF6ADD06}"/>
              </a:ext>
            </a:extLst>
          </p:cNvPr>
          <p:cNvGrpSpPr/>
          <p:nvPr userDrawn="1"/>
        </p:nvGrpSpPr>
        <p:grpSpPr>
          <a:xfrm>
            <a:off x="338624" y="6181725"/>
            <a:ext cx="4435668" cy="542465"/>
            <a:chOff x="338624" y="6181725"/>
            <a:chExt cx="4435668" cy="542465"/>
          </a:xfrm>
        </p:grpSpPr>
        <p:sp>
          <p:nvSpPr>
            <p:cNvPr id="4" name="copyright">
              <a:extLst>
                <a:ext uri="{FF2B5EF4-FFF2-40B4-BE49-F238E27FC236}">
                  <a16:creationId xmlns:a16="http://schemas.microsoft.com/office/drawing/2014/main" id="{B67527DF-69D4-B579-D17F-3B8A09F8EA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2610" y="6505633"/>
              <a:ext cx="28616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8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© 2026 Electric Power Research Institute, Inc. All rights reserved.</a:t>
              </a:r>
            </a:p>
          </p:txBody>
        </p:sp>
        <p:sp>
          <p:nvSpPr>
            <p:cNvPr id="5" name="epri.com">
              <a:hlinkClick r:id="rId4"/>
              <a:extLst>
                <a:ext uri="{FF2B5EF4-FFF2-40B4-BE49-F238E27FC236}">
                  <a16:creationId xmlns:a16="http://schemas.microsoft.com/office/drawing/2014/main" id="{13C65919-436C-492E-C110-4C815A4AC0B6}"/>
                </a:ext>
              </a:extLst>
            </p:cNvPr>
            <p:cNvSpPr txBox="1"/>
            <p:nvPr/>
          </p:nvSpPr>
          <p:spPr>
            <a:xfrm>
              <a:off x="338624" y="6462580"/>
              <a:ext cx="15106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100" b="1" spc="200" baseline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www.epri.com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D516A25-BAB7-B6BA-8446-F279AE1EAEF2}"/>
                </a:ext>
              </a:extLst>
            </p:cNvPr>
            <p:cNvCxnSpPr/>
            <p:nvPr/>
          </p:nvCxnSpPr>
          <p:spPr bwMode="auto">
            <a:xfrm>
              <a:off x="1849289" y="6181725"/>
              <a:ext cx="0" cy="52341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7" name="Facebook icon">
              <a:hlinkClick r:id="rId5"/>
              <a:extLst>
                <a:ext uri="{FF2B5EF4-FFF2-40B4-BE49-F238E27FC236}">
                  <a16:creationId xmlns:a16="http://schemas.microsoft.com/office/drawing/2014/main" id="{6AB19718-D8D2-07C5-7FC2-E1327EA612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1415" y="6277559"/>
              <a:ext cx="75579" cy="163755"/>
            </a:xfrm>
            <a:prstGeom prst="rect">
              <a:avLst/>
            </a:prstGeom>
          </p:spPr>
        </p:pic>
        <p:pic>
          <p:nvPicPr>
            <p:cNvPr id="9" name="X icon">
              <a:hlinkClick r:id="rId7"/>
              <a:extLst>
                <a:ext uri="{FF2B5EF4-FFF2-40B4-BE49-F238E27FC236}">
                  <a16:creationId xmlns:a16="http://schemas.microsoft.com/office/drawing/2014/main" id="{5EEEC7E6-F54A-A41B-5571-A54645DB97CF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1028885" y="6303455"/>
              <a:ext cx="128164" cy="131013"/>
            </a:xfrm>
            <a:prstGeom prst="rect">
              <a:avLst/>
            </a:prstGeom>
          </p:spPr>
        </p:pic>
        <p:pic>
          <p:nvPicPr>
            <p:cNvPr id="17" name="LinkedIn icon">
              <a:hlinkClick r:id="rId9"/>
              <a:extLst>
                <a:ext uri="{FF2B5EF4-FFF2-40B4-BE49-F238E27FC236}">
                  <a16:creationId xmlns:a16="http://schemas.microsoft.com/office/drawing/2014/main" id="{F406FCCA-87B9-BDB0-DB6A-BD19762543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4290" y="6284322"/>
              <a:ext cx="150229" cy="150229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A9CBC3EA-20E5-85B5-BEAA-C6AABA8CF7CD}"/>
              </a:ext>
            </a:extLst>
          </p:cNvPr>
          <p:cNvSpPr txBox="1"/>
          <p:nvPr userDrawn="1"/>
        </p:nvSpPr>
        <p:spPr>
          <a:xfrm>
            <a:off x="0" y="3284919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36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TOGETHER…SHAPING THE FUTURE OF ENERGY</a:t>
            </a:r>
            <a:r>
              <a:rPr lang="en-US" sz="3600" b="1" i="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®</a:t>
            </a:r>
            <a:endParaRPr lang="en-US" sz="3200" b="1" baseline="30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016603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ackground image">
            <a:extLst>
              <a:ext uri="{FF2B5EF4-FFF2-40B4-BE49-F238E27FC236}">
                <a16:creationId xmlns:a16="http://schemas.microsoft.com/office/drawing/2014/main" id="{25DA2C55-881F-87BD-C3E5-82564AAA70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5" name="Picture 4" descr="A blue and white rectangle&#10;&#10;Description automatically generated">
            <a:extLst>
              <a:ext uri="{FF2B5EF4-FFF2-40B4-BE49-F238E27FC236}">
                <a16:creationId xmlns:a16="http://schemas.microsoft.com/office/drawing/2014/main" id="{6483AE6B-E99A-7611-1CD7-CC9D8C1765C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icons &amp; copyright">
            <a:extLst>
              <a:ext uri="{FF2B5EF4-FFF2-40B4-BE49-F238E27FC236}">
                <a16:creationId xmlns:a16="http://schemas.microsoft.com/office/drawing/2014/main" id="{EC7268F2-1CDE-4AA9-744F-36289605380A}"/>
              </a:ext>
            </a:extLst>
          </p:cNvPr>
          <p:cNvGrpSpPr/>
          <p:nvPr userDrawn="1"/>
        </p:nvGrpSpPr>
        <p:grpSpPr>
          <a:xfrm>
            <a:off x="338624" y="6181725"/>
            <a:ext cx="4435668" cy="542465"/>
            <a:chOff x="338624" y="6181725"/>
            <a:chExt cx="4435668" cy="542465"/>
          </a:xfrm>
        </p:grpSpPr>
        <p:sp>
          <p:nvSpPr>
            <p:cNvPr id="7" name="copyright">
              <a:extLst>
                <a:ext uri="{FF2B5EF4-FFF2-40B4-BE49-F238E27FC236}">
                  <a16:creationId xmlns:a16="http://schemas.microsoft.com/office/drawing/2014/main" id="{AE5FACF2-FA25-B87F-0F3C-BD88922497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2610" y="6505633"/>
              <a:ext cx="28616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© 2026 Electric Power Research Institute, Inc. All rights reserved.</a:t>
              </a:r>
            </a:p>
          </p:txBody>
        </p:sp>
        <p:sp>
          <p:nvSpPr>
            <p:cNvPr id="8" name="epri.com">
              <a:hlinkClick r:id="rId4"/>
              <a:extLst>
                <a:ext uri="{FF2B5EF4-FFF2-40B4-BE49-F238E27FC236}">
                  <a16:creationId xmlns:a16="http://schemas.microsoft.com/office/drawing/2014/main" id="{58667503-DD50-DA46-8343-77902DC6E7F5}"/>
                </a:ext>
              </a:extLst>
            </p:cNvPr>
            <p:cNvSpPr txBox="1"/>
            <p:nvPr/>
          </p:nvSpPr>
          <p:spPr>
            <a:xfrm>
              <a:off x="338624" y="6462580"/>
              <a:ext cx="15106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100" b="1" spc="200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www.epri.com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680796F-5B55-1695-87AD-9542B18F72CB}"/>
                </a:ext>
              </a:extLst>
            </p:cNvPr>
            <p:cNvCxnSpPr/>
            <p:nvPr/>
          </p:nvCxnSpPr>
          <p:spPr bwMode="auto">
            <a:xfrm>
              <a:off x="1849289" y="6181725"/>
              <a:ext cx="0" cy="52341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10" name="Facebook icon">
              <a:hlinkClick r:id="rId5"/>
              <a:extLst>
                <a:ext uri="{FF2B5EF4-FFF2-40B4-BE49-F238E27FC236}">
                  <a16:creationId xmlns:a16="http://schemas.microsoft.com/office/drawing/2014/main" id="{19CD64A5-B572-3B7F-1EB1-19FF619956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1415" y="6277559"/>
              <a:ext cx="75579" cy="163755"/>
            </a:xfrm>
            <a:prstGeom prst="rect">
              <a:avLst/>
            </a:prstGeom>
          </p:spPr>
        </p:pic>
        <p:pic>
          <p:nvPicPr>
            <p:cNvPr id="11" name="X icon">
              <a:hlinkClick r:id="rId7"/>
              <a:extLst>
                <a:ext uri="{FF2B5EF4-FFF2-40B4-BE49-F238E27FC236}">
                  <a16:creationId xmlns:a16="http://schemas.microsoft.com/office/drawing/2014/main" id="{E0B19A8A-F0CD-460D-2C3B-48169CDA65CB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1028885" y="6303455"/>
              <a:ext cx="128164" cy="131013"/>
            </a:xfrm>
            <a:prstGeom prst="rect">
              <a:avLst/>
            </a:prstGeom>
          </p:spPr>
        </p:pic>
        <p:pic>
          <p:nvPicPr>
            <p:cNvPr id="12" name="LinkedIn icon">
              <a:hlinkClick r:id="rId9"/>
              <a:extLst>
                <a:ext uri="{FF2B5EF4-FFF2-40B4-BE49-F238E27FC236}">
                  <a16:creationId xmlns:a16="http://schemas.microsoft.com/office/drawing/2014/main" id="{58792B75-3992-B3AE-66A1-FA8A625ABC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4290" y="6284322"/>
              <a:ext cx="150229" cy="150229"/>
            </a:xfrm>
            <a:prstGeom prst="rect">
              <a:avLst/>
            </a:prstGeom>
          </p:spPr>
        </p:pic>
      </p:grpSp>
      <p:sp>
        <p:nvSpPr>
          <p:cNvPr id="13" name="speaker text">
            <a:extLst>
              <a:ext uri="{FF2B5EF4-FFF2-40B4-BE49-F238E27FC236}">
                <a16:creationId xmlns:a16="http://schemas.microsoft.com/office/drawing/2014/main" id="{CDA2EAC5-E3CA-F68E-E02D-83DD1B6719C5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45452" y="4400588"/>
            <a:ext cx="6217920" cy="1533186"/>
          </a:xfrm>
        </p:spPr>
        <p:txBody>
          <a:bodyPr numCol="1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Tx/>
              <a:buNone/>
              <a:tabLst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Speaker’s Name</a:t>
            </a:r>
            <a:br>
              <a:rPr lang="en-US" dirty="0"/>
            </a:br>
            <a:r>
              <a:rPr lang="en-US" dirty="0"/>
              <a:t>Speaker’s Job Title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Event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A0931DAA-52AA-977D-A884-4F8BB0ABB8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5452" y="3030102"/>
            <a:ext cx="6957847" cy="402377"/>
          </a:xfr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3" name="title text">
            <a:extLst>
              <a:ext uri="{FF2B5EF4-FFF2-40B4-BE49-F238E27FC236}">
                <a16:creationId xmlns:a16="http://schemas.microsoft.com/office/drawing/2014/main" id="{573CC7DE-8A92-E2CE-3978-C8CD753DFAE3}"/>
              </a:ext>
            </a:extLst>
          </p:cNvPr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645452" y="1084881"/>
            <a:ext cx="6957847" cy="1891159"/>
          </a:xfrm>
        </p:spPr>
        <p:txBody>
          <a:bodyPr anchor="b">
            <a:normAutofit/>
          </a:bodyPr>
          <a:lstStyle>
            <a:lvl1pPr algn="l">
              <a:spcAft>
                <a:spcPts val="600"/>
              </a:spcAft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98BA4DF1-EC86-9711-5D4D-63937AE4CF1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79686" y="405535"/>
            <a:ext cx="1670022" cy="32403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90443AC-D811-E9C4-D61B-25344AC2510A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76838" y="500645"/>
            <a:ext cx="3644900" cy="364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1516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E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ackground image">
            <a:extLst>
              <a:ext uri="{FF2B5EF4-FFF2-40B4-BE49-F238E27FC236}">
                <a16:creationId xmlns:a16="http://schemas.microsoft.com/office/drawing/2014/main" id="{CDB53799-A9A9-CC61-21CD-103E12F83A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5" name="Picture 4" descr="A blue and white rectangle&#10;&#10;Description automatically generated">
            <a:extLst>
              <a:ext uri="{FF2B5EF4-FFF2-40B4-BE49-F238E27FC236}">
                <a16:creationId xmlns:a16="http://schemas.microsoft.com/office/drawing/2014/main" id="{6483AE6B-E99A-7611-1CD7-CC9D8C1765C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grpSp>
        <p:nvGrpSpPr>
          <p:cNvPr id="6" name="icons &amp; copyright">
            <a:extLst>
              <a:ext uri="{FF2B5EF4-FFF2-40B4-BE49-F238E27FC236}">
                <a16:creationId xmlns:a16="http://schemas.microsoft.com/office/drawing/2014/main" id="{EC7268F2-1CDE-4AA9-744F-36289605380A}"/>
              </a:ext>
            </a:extLst>
          </p:cNvPr>
          <p:cNvGrpSpPr/>
          <p:nvPr userDrawn="1"/>
        </p:nvGrpSpPr>
        <p:grpSpPr>
          <a:xfrm>
            <a:off x="338624" y="6181725"/>
            <a:ext cx="4435668" cy="542465"/>
            <a:chOff x="338624" y="6181725"/>
            <a:chExt cx="4435668" cy="542465"/>
          </a:xfrm>
        </p:grpSpPr>
        <p:sp>
          <p:nvSpPr>
            <p:cNvPr id="7" name="copyright">
              <a:extLst>
                <a:ext uri="{FF2B5EF4-FFF2-40B4-BE49-F238E27FC236}">
                  <a16:creationId xmlns:a16="http://schemas.microsoft.com/office/drawing/2014/main" id="{AE5FACF2-FA25-B87F-0F3C-BD88922497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2610" y="6505633"/>
              <a:ext cx="28616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© 2026 Electric Power Research Institute, Inc. All rights reserved.</a:t>
              </a:r>
            </a:p>
          </p:txBody>
        </p:sp>
        <p:sp>
          <p:nvSpPr>
            <p:cNvPr id="8" name="epri.com">
              <a:hlinkClick r:id="rId4"/>
              <a:extLst>
                <a:ext uri="{FF2B5EF4-FFF2-40B4-BE49-F238E27FC236}">
                  <a16:creationId xmlns:a16="http://schemas.microsoft.com/office/drawing/2014/main" id="{58667503-DD50-DA46-8343-77902DC6E7F5}"/>
                </a:ext>
              </a:extLst>
            </p:cNvPr>
            <p:cNvSpPr txBox="1"/>
            <p:nvPr/>
          </p:nvSpPr>
          <p:spPr>
            <a:xfrm>
              <a:off x="338624" y="6462580"/>
              <a:ext cx="15106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100" b="1" spc="200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www.epri.com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680796F-5B55-1695-87AD-9542B18F72CB}"/>
                </a:ext>
              </a:extLst>
            </p:cNvPr>
            <p:cNvCxnSpPr/>
            <p:nvPr/>
          </p:nvCxnSpPr>
          <p:spPr bwMode="auto">
            <a:xfrm>
              <a:off x="1849289" y="6181725"/>
              <a:ext cx="0" cy="52341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10" name="Facebook icon">
              <a:hlinkClick r:id="rId5"/>
              <a:extLst>
                <a:ext uri="{FF2B5EF4-FFF2-40B4-BE49-F238E27FC236}">
                  <a16:creationId xmlns:a16="http://schemas.microsoft.com/office/drawing/2014/main" id="{19CD64A5-B572-3B7F-1EB1-19FF619956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1415" y="6277559"/>
              <a:ext cx="75579" cy="163755"/>
            </a:xfrm>
            <a:prstGeom prst="rect">
              <a:avLst/>
            </a:prstGeom>
          </p:spPr>
        </p:pic>
        <p:pic>
          <p:nvPicPr>
            <p:cNvPr id="11" name="X icon">
              <a:hlinkClick r:id="rId7"/>
              <a:extLst>
                <a:ext uri="{FF2B5EF4-FFF2-40B4-BE49-F238E27FC236}">
                  <a16:creationId xmlns:a16="http://schemas.microsoft.com/office/drawing/2014/main" id="{E0B19A8A-F0CD-460D-2C3B-48169CDA65CB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1028885" y="6303455"/>
              <a:ext cx="128164" cy="131013"/>
            </a:xfrm>
            <a:prstGeom prst="rect">
              <a:avLst/>
            </a:prstGeom>
          </p:spPr>
        </p:pic>
        <p:pic>
          <p:nvPicPr>
            <p:cNvPr id="12" name="LinkedIn icon">
              <a:hlinkClick r:id="rId9"/>
              <a:extLst>
                <a:ext uri="{FF2B5EF4-FFF2-40B4-BE49-F238E27FC236}">
                  <a16:creationId xmlns:a16="http://schemas.microsoft.com/office/drawing/2014/main" id="{58792B75-3992-B3AE-66A1-FA8A625ABC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4290" y="6284322"/>
              <a:ext cx="150229" cy="150229"/>
            </a:xfrm>
            <a:prstGeom prst="rect">
              <a:avLst/>
            </a:prstGeom>
          </p:spPr>
        </p:pic>
      </p:grpSp>
      <p:sp>
        <p:nvSpPr>
          <p:cNvPr id="13" name="speaker text">
            <a:extLst>
              <a:ext uri="{FF2B5EF4-FFF2-40B4-BE49-F238E27FC236}">
                <a16:creationId xmlns:a16="http://schemas.microsoft.com/office/drawing/2014/main" id="{CDA2EAC5-E3CA-F68E-E02D-83DD1B6719C5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45452" y="4400588"/>
            <a:ext cx="6217920" cy="1533186"/>
          </a:xfrm>
        </p:spPr>
        <p:txBody>
          <a:bodyPr numCol="1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Tx/>
              <a:buNone/>
              <a:tabLst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Speaker’s Name</a:t>
            </a:r>
            <a:br>
              <a:rPr lang="en-US" dirty="0"/>
            </a:br>
            <a:r>
              <a:rPr lang="en-US" dirty="0"/>
              <a:t>Speaker’s Job Title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Event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A0931DAA-52AA-977D-A884-4F8BB0ABB8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5452" y="3030102"/>
            <a:ext cx="6957847" cy="402377"/>
          </a:xfr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3" name="title text">
            <a:extLst>
              <a:ext uri="{FF2B5EF4-FFF2-40B4-BE49-F238E27FC236}">
                <a16:creationId xmlns:a16="http://schemas.microsoft.com/office/drawing/2014/main" id="{573CC7DE-8A92-E2CE-3978-C8CD753DFAE3}"/>
              </a:ext>
            </a:extLst>
          </p:cNvPr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645452" y="1084881"/>
            <a:ext cx="6957847" cy="1891159"/>
          </a:xfrm>
        </p:spPr>
        <p:txBody>
          <a:bodyPr anchor="b">
            <a:normAutofit/>
          </a:bodyPr>
          <a:lstStyle>
            <a:lvl1pPr algn="l">
              <a:spcAft>
                <a:spcPts val="600"/>
              </a:spcAft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98BA4DF1-EC86-9711-5D4D-63937AE4CF1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79686" y="405535"/>
            <a:ext cx="1670022" cy="32403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90443AC-D811-E9C4-D61B-25344AC2510A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76838" y="500645"/>
            <a:ext cx="3644900" cy="364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6975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ackground image">
            <a:extLst>
              <a:ext uri="{FF2B5EF4-FFF2-40B4-BE49-F238E27FC236}">
                <a16:creationId xmlns:a16="http://schemas.microsoft.com/office/drawing/2014/main" id="{C944A3BE-B906-332E-1BFF-542109CFE5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blue and white rectangle&#10;&#10;Description automatically generated">
            <a:extLst>
              <a:ext uri="{FF2B5EF4-FFF2-40B4-BE49-F238E27FC236}">
                <a16:creationId xmlns:a16="http://schemas.microsoft.com/office/drawing/2014/main" id="{48DB82E1-D15B-3E05-6425-995E2056283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2" name="icons &amp; copyright">
            <a:extLst>
              <a:ext uri="{FF2B5EF4-FFF2-40B4-BE49-F238E27FC236}">
                <a16:creationId xmlns:a16="http://schemas.microsoft.com/office/drawing/2014/main" id="{2CBB64E2-EDB6-F17B-D941-5469D69F3F2E}"/>
              </a:ext>
            </a:extLst>
          </p:cNvPr>
          <p:cNvGrpSpPr/>
          <p:nvPr userDrawn="1"/>
        </p:nvGrpSpPr>
        <p:grpSpPr>
          <a:xfrm>
            <a:off x="338624" y="6181725"/>
            <a:ext cx="4435668" cy="542465"/>
            <a:chOff x="338624" y="6181725"/>
            <a:chExt cx="4435668" cy="542465"/>
          </a:xfrm>
        </p:grpSpPr>
        <p:sp>
          <p:nvSpPr>
            <p:cNvPr id="16" name="copyright">
              <a:extLst>
                <a:ext uri="{FF2B5EF4-FFF2-40B4-BE49-F238E27FC236}">
                  <a16:creationId xmlns:a16="http://schemas.microsoft.com/office/drawing/2014/main" id="{8EE19082-A3C8-80F8-1FE6-A54F4576E9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2610" y="6505633"/>
              <a:ext cx="28616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© 2026 Electric Power Research Institute, Inc. All rights reserved.</a:t>
              </a:r>
            </a:p>
          </p:txBody>
        </p:sp>
        <p:sp>
          <p:nvSpPr>
            <p:cNvPr id="17" name="epri.com">
              <a:hlinkClick r:id="rId4"/>
              <a:extLst>
                <a:ext uri="{FF2B5EF4-FFF2-40B4-BE49-F238E27FC236}">
                  <a16:creationId xmlns:a16="http://schemas.microsoft.com/office/drawing/2014/main" id="{04EB96F8-FA44-7218-3517-7FF4FB74D2BD}"/>
                </a:ext>
              </a:extLst>
            </p:cNvPr>
            <p:cNvSpPr txBox="1"/>
            <p:nvPr/>
          </p:nvSpPr>
          <p:spPr>
            <a:xfrm>
              <a:off x="338624" y="6462580"/>
              <a:ext cx="15106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100" b="1" spc="200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www.epri.com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545B60E-A936-0D16-A3C7-8F79E3C241E2}"/>
                </a:ext>
              </a:extLst>
            </p:cNvPr>
            <p:cNvCxnSpPr/>
            <p:nvPr/>
          </p:nvCxnSpPr>
          <p:spPr bwMode="auto">
            <a:xfrm>
              <a:off x="1849289" y="6181725"/>
              <a:ext cx="0" cy="52341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19" name="Facebook icon">
              <a:hlinkClick r:id="rId5"/>
              <a:extLst>
                <a:ext uri="{FF2B5EF4-FFF2-40B4-BE49-F238E27FC236}">
                  <a16:creationId xmlns:a16="http://schemas.microsoft.com/office/drawing/2014/main" id="{AF5CBD2D-6AE9-36E0-45FC-1BB16576D36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1415" y="6277559"/>
              <a:ext cx="75579" cy="163755"/>
            </a:xfrm>
            <a:prstGeom prst="rect">
              <a:avLst/>
            </a:prstGeom>
          </p:spPr>
        </p:pic>
        <p:pic>
          <p:nvPicPr>
            <p:cNvPr id="20" name="X icon">
              <a:hlinkClick r:id="rId7"/>
              <a:extLst>
                <a:ext uri="{FF2B5EF4-FFF2-40B4-BE49-F238E27FC236}">
                  <a16:creationId xmlns:a16="http://schemas.microsoft.com/office/drawing/2014/main" id="{179F5959-4866-6DCC-6D8F-6C35C16FA81D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1028885" y="6303455"/>
              <a:ext cx="128164" cy="131013"/>
            </a:xfrm>
            <a:prstGeom prst="rect">
              <a:avLst/>
            </a:prstGeom>
          </p:spPr>
        </p:pic>
        <p:pic>
          <p:nvPicPr>
            <p:cNvPr id="21" name="LinkedIn icon">
              <a:hlinkClick r:id="rId9"/>
              <a:extLst>
                <a:ext uri="{FF2B5EF4-FFF2-40B4-BE49-F238E27FC236}">
                  <a16:creationId xmlns:a16="http://schemas.microsoft.com/office/drawing/2014/main" id="{D4B28143-E209-8037-7DC9-76E33A39C4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4290" y="6284322"/>
              <a:ext cx="150229" cy="150229"/>
            </a:xfrm>
            <a:prstGeom prst="rect">
              <a:avLst/>
            </a:prstGeom>
          </p:spPr>
        </p:pic>
      </p:grpSp>
      <p:sp>
        <p:nvSpPr>
          <p:cNvPr id="22" name="speaker text">
            <a:extLst>
              <a:ext uri="{FF2B5EF4-FFF2-40B4-BE49-F238E27FC236}">
                <a16:creationId xmlns:a16="http://schemas.microsoft.com/office/drawing/2014/main" id="{71433A25-9759-1038-A23A-102D46B94D64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45452" y="4400588"/>
            <a:ext cx="6217920" cy="1533186"/>
          </a:xfrm>
        </p:spPr>
        <p:txBody>
          <a:bodyPr numCol="1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Tx/>
              <a:buNone/>
              <a:tabLst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Speaker’s Name</a:t>
            </a:r>
            <a:br>
              <a:rPr lang="en-US" dirty="0"/>
            </a:br>
            <a:r>
              <a:rPr lang="en-US" dirty="0"/>
              <a:t>Speaker’s Job Title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Event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23" name="subtitle">
            <a:extLst>
              <a:ext uri="{FF2B5EF4-FFF2-40B4-BE49-F238E27FC236}">
                <a16:creationId xmlns:a16="http://schemas.microsoft.com/office/drawing/2014/main" id="{4E28EA1D-32E4-77B8-73B1-1E98D8E3A1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5452" y="3030102"/>
            <a:ext cx="6957847" cy="402377"/>
          </a:xfr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4" name="title text">
            <a:extLst>
              <a:ext uri="{FF2B5EF4-FFF2-40B4-BE49-F238E27FC236}">
                <a16:creationId xmlns:a16="http://schemas.microsoft.com/office/drawing/2014/main" id="{E9A6C6A1-0444-AA6D-4B88-7A87520A6A1A}"/>
              </a:ext>
            </a:extLst>
          </p:cNvPr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645452" y="1084881"/>
            <a:ext cx="6957847" cy="1891159"/>
          </a:xfrm>
        </p:spPr>
        <p:txBody>
          <a:bodyPr anchor="b">
            <a:normAutofit/>
          </a:bodyPr>
          <a:lstStyle>
            <a:lvl1pPr algn="l">
              <a:spcAft>
                <a:spcPts val="600"/>
              </a:spcAft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4F7D2C3C-9248-DF9B-02A3-07CD1CE8164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79686" y="405535"/>
            <a:ext cx="1670022" cy="32403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21707B4-7EE7-96F8-4B89-5F47423E1CC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76838" y="500645"/>
            <a:ext cx="3644900" cy="3644900"/>
          </a:xfrm>
          <a:prstGeom prst="rect">
            <a:avLst/>
          </a:prstGeom>
        </p:spPr>
      </p:pic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81A63F8E-4A66-AD47-EE96-6143390074DA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8515815" y="1918832"/>
            <a:ext cx="3166946" cy="825694"/>
          </a:xfrm>
        </p:spPr>
        <p:txBody>
          <a:bodyPr>
            <a:normAutofit/>
          </a:bodyPr>
          <a:lstStyle>
            <a:lvl1pPr marL="0" indent="0" algn="ctr">
              <a:lnSpc>
                <a:spcPct val="95000"/>
              </a:lnSpc>
              <a:spcAft>
                <a:spcPts val="0"/>
              </a:spcAft>
              <a:buNone/>
              <a:defRPr sz="2400" b="1" i="0">
                <a:solidFill>
                  <a:schemeClr val="tx2">
                    <a:lumMod val="50000"/>
                  </a:schemeClr>
                </a:solidFill>
                <a:latin typeface="+mj-lt"/>
                <a:cs typeface="Arial Narrow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43769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 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ackground image">
            <a:extLst>
              <a:ext uri="{FF2B5EF4-FFF2-40B4-BE49-F238E27FC236}">
                <a16:creationId xmlns:a16="http://schemas.microsoft.com/office/drawing/2014/main" id="{C944A3BE-B906-332E-1BFF-542109CFE5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blue and white rectangle&#10;&#10;Description automatically generated">
            <a:extLst>
              <a:ext uri="{FF2B5EF4-FFF2-40B4-BE49-F238E27FC236}">
                <a16:creationId xmlns:a16="http://schemas.microsoft.com/office/drawing/2014/main" id="{48DB82E1-D15B-3E05-6425-995E2056283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2" name="icons &amp; copyright">
            <a:extLst>
              <a:ext uri="{FF2B5EF4-FFF2-40B4-BE49-F238E27FC236}">
                <a16:creationId xmlns:a16="http://schemas.microsoft.com/office/drawing/2014/main" id="{2CBB64E2-EDB6-F17B-D941-5469D69F3F2E}"/>
              </a:ext>
            </a:extLst>
          </p:cNvPr>
          <p:cNvGrpSpPr/>
          <p:nvPr userDrawn="1"/>
        </p:nvGrpSpPr>
        <p:grpSpPr>
          <a:xfrm>
            <a:off x="338624" y="6181725"/>
            <a:ext cx="4435668" cy="542465"/>
            <a:chOff x="338624" y="6181725"/>
            <a:chExt cx="4435668" cy="542465"/>
          </a:xfrm>
        </p:grpSpPr>
        <p:sp>
          <p:nvSpPr>
            <p:cNvPr id="16" name="copyright">
              <a:extLst>
                <a:ext uri="{FF2B5EF4-FFF2-40B4-BE49-F238E27FC236}">
                  <a16:creationId xmlns:a16="http://schemas.microsoft.com/office/drawing/2014/main" id="{8EE19082-A3C8-80F8-1FE6-A54F4576E9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2610" y="6505633"/>
              <a:ext cx="28616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© 2026 Electric Power Research Institute, Inc. All rights reserved.</a:t>
              </a:r>
            </a:p>
          </p:txBody>
        </p:sp>
        <p:sp>
          <p:nvSpPr>
            <p:cNvPr id="17" name="epri.com">
              <a:hlinkClick r:id="rId4"/>
              <a:extLst>
                <a:ext uri="{FF2B5EF4-FFF2-40B4-BE49-F238E27FC236}">
                  <a16:creationId xmlns:a16="http://schemas.microsoft.com/office/drawing/2014/main" id="{04EB96F8-FA44-7218-3517-7FF4FB74D2BD}"/>
                </a:ext>
              </a:extLst>
            </p:cNvPr>
            <p:cNvSpPr txBox="1"/>
            <p:nvPr/>
          </p:nvSpPr>
          <p:spPr>
            <a:xfrm>
              <a:off x="338624" y="6462580"/>
              <a:ext cx="15106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100" b="1" spc="200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www.epri.com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545B60E-A936-0D16-A3C7-8F79E3C241E2}"/>
                </a:ext>
              </a:extLst>
            </p:cNvPr>
            <p:cNvCxnSpPr/>
            <p:nvPr/>
          </p:nvCxnSpPr>
          <p:spPr bwMode="auto">
            <a:xfrm>
              <a:off x="1849289" y="6181725"/>
              <a:ext cx="0" cy="52341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19" name="Facebook icon">
              <a:hlinkClick r:id="rId5"/>
              <a:extLst>
                <a:ext uri="{FF2B5EF4-FFF2-40B4-BE49-F238E27FC236}">
                  <a16:creationId xmlns:a16="http://schemas.microsoft.com/office/drawing/2014/main" id="{AF5CBD2D-6AE9-36E0-45FC-1BB16576D36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1415" y="6277559"/>
              <a:ext cx="75579" cy="163755"/>
            </a:xfrm>
            <a:prstGeom prst="rect">
              <a:avLst/>
            </a:prstGeom>
          </p:spPr>
        </p:pic>
        <p:pic>
          <p:nvPicPr>
            <p:cNvPr id="20" name="X icon">
              <a:hlinkClick r:id="rId7"/>
              <a:extLst>
                <a:ext uri="{FF2B5EF4-FFF2-40B4-BE49-F238E27FC236}">
                  <a16:creationId xmlns:a16="http://schemas.microsoft.com/office/drawing/2014/main" id="{179F5959-4866-6DCC-6D8F-6C35C16FA81D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1028885" y="6303455"/>
              <a:ext cx="128164" cy="131013"/>
            </a:xfrm>
            <a:prstGeom prst="rect">
              <a:avLst/>
            </a:prstGeom>
          </p:spPr>
        </p:pic>
        <p:pic>
          <p:nvPicPr>
            <p:cNvPr id="21" name="LinkedIn icon">
              <a:hlinkClick r:id="rId9"/>
              <a:extLst>
                <a:ext uri="{FF2B5EF4-FFF2-40B4-BE49-F238E27FC236}">
                  <a16:creationId xmlns:a16="http://schemas.microsoft.com/office/drawing/2014/main" id="{D4B28143-E209-8037-7DC9-76E33A39C4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4290" y="6284322"/>
              <a:ext cx="150229" cy="150229"/>
            </a:xfrm>
            <a:prstGeom prst="rect">
              <a:avLst/>
            </a:prstGeom>
          </p:spPr>
        </p:pic>
      </p:grpSp>
      <p:sp>
        <p:nvSpPr>
          <p:cNvPr id="22" name="speaker text">
            <a:extLst>
              <a:ext uri="{FF2B5EF4-FFF2-40B4-BE49-F238E27FC236}">
                <a16:creationId xmlns:a16="http://schemas.microsoft.com/office/drawing/2014/main" id="{71433A25-9759-1038-A23A-102D46B94D64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45452" y="4400588"/>
            <a:ext cx="6217920" cy="1533186"/>
          </a:xfrm>
        </p:spPr>
        <p:txBody>
          <a:bodyPr numCol="1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Tx/>
              <a:buNone/>
              <a:tabLst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Speaker’s Name</a:t>
            </a:r>
            <a:br>
              <a:rPr lang="en-US" dirty="0"/>
            </a:br>
            <a:r>
              <a:rPr lang="en-US" dirty="0"/>
              <a:t>Speaker’s Job Title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Event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23" name="subtitle">
            <a:extLst>
              <a:ext uri="{FF2B5EF4-FFF2-40B4-BE49-F238E27FC236}">
                <a16:creationId xmlns:a16="http://schemas.microsoft.com/office/drawing/2014/main" id="{4E28EA1D-32E4-77B8-73B1-1E98D8E3A1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5452" y="3030102"/>
            <a:ext cx="6957847" cy="402377"/>
          </a:xfr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4" name="title text">
            <a:extLst>
              <a:ext uri="{FF2B5EF4-FFF2-40B4-BE49-F238E27FC236}">
                <a16:creationId xmlns:a16="http://schemas.microsoft.com/office/drawing/2014/main" id="{E9A6C6A1-0444-AA6D-4B88-7A87520A6A1A}"/>
              </a:ext>
            </a:extLst>
          </p:cNvPr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645452" y="1084881"/>
            <a:ext cx="6957847" cy="1891159"/>
          </a:xfrm>
        </p:spPr>
        <p:txBody>
          <a:bodyPr anchor="b">
            <a:normAutofit/>
          </a:bodyPr>
          <a:lstStyle>
            <a:lvl1pPr algn="l">
              <a:spcAft>
                <a:spcPts val="600"/>
              </a:spcAft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4F7D2C3C-9248-DF9B-02A3-07CD1CE8164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79686" y="405535"/>
            <a:ext cx="1670022" cy="32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672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5" Type="http://schemas.openxmlformats.org/officeDocument/2006/relationships/slideLayout" Target="../slideLayouts/slideLayout52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Relationship Id="rId27" Type="http://schemas.openxmlformats.org/officeDocument/2006/relationships/image" Target="../media/image26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1">
            <a:extLst>
              <a:ext uri="{FF2B5EF4-FFF2-40B4-BE49-F238E27FC236}">
                <a16:creationId xmlns:a16="http://schemas.microsoft.com/office/drawing/2014/main" id="{5DF57B04-D6F9-4D53-867D-F4768956F1F6}"/>
              </a:ext>
            </a:extLst>
          </p:cNvPr>
          <p:cNvSpPr/>
          <p:nvPr/>
        </p:nvSpPr>
        <p:spPr>
          <a:xfrm>
            <a:off x="0" y="6675437"/>
            <a:ext cx="12192000" cy="1841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5760" y="182563"/>
            <a:ext cx="11460480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760" y="1005840"/>
            <a:ext cx="11460480" cy="5516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Box 47"/>
          <p:cNvSpPr txBox="1">
            <a:spLocks noChangeArrowheads="1"/>
          </p:cNvSpPr>
          <p:nvPr/>
        </p:nvSpPr>
        <p:spPr bwMode="auto">
          <a:xfrm>
            <a:off x="4656903" y="6659790"/>
            <a:ext cx="286168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2026 Electric Power Research Institute, Inc. All rights reserved.</a:t>
            </a:r>
          </a:p>
        </p:txBody>
      </p:sp>
      <p:sp>
        <p:nvSpPr>
          <p:cNvPr id="1060" name="Text Box 36"/>
          <p:cNvSpPr txBox="1">
            <a:spLocks noChangeArrowheads="1"/>
          </p:cNvSpPr>
          <p:nvPr/>
        </p:nvSpPr>
        <p:spPr bwMode="auto">
          <a:xfrm>
            <a:off x="81280" y="6659790"/>
            <a:ext cx="81068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ts val="0"/>
              </a:spcBef>
            </a:pPr>
            <a:fld id="{324FBA8B-C479-4BF9-A515-8ED623D42A4A}" type="slidenum">
              <a:rPr lang="en-US" sz="800">
                <a:solidFill>
                  <a:schemeClr val="tx1">
                    <a:lumMod val="50000"/>
                    <a:lumOff val="50000"/>
                  </a:schemeClr>
                </a:solidFill>
              </a:rPr>
              <a:pPr algn="l">
                <a:spcBef>
                  <a:spcPts val="0"/>
                </a:spcBef>
              </a:pPr>
              <a:t>‹#›</a:t>
            </a:fld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 rot="5400000" flipH="1">
            <a:off x="6044268" y="-6044268"/>
            <a:ext cx="103465" cy="12192001"/>
          </a:xfrm>
          <a:prstGeom prst="rect">
            <a:avLst/>
          </a:prstGeom>
          <a:solidFill>
            <a:srgbClr val="004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marR="0" indent="-219075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AD1C04C-FF14-E24F-BEA1-4C27E393842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1533578" y="6719007"/>
            <a:ext cx="570318" cy="11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865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17" r:id="rId5"/>
    <p:sldLayoutId id="2147483757" r:id="rId6"/>
    <p:sldLayoutId id="2147483758" r:id="rId7"/>
    <p:sldLayoutId id="2147483755" r:id="rId8"/>
    <p:sldLayoutId id="2147483759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  <p:sldLayoutId id="2147483718" r:id="rId18"/>
    <p:sldLayoutId id="2147483743" r:id="rId19"/>
    <p:sldLayoutId id="2147483744" r:id="rId20"/>
    <p:sldLayoutId id="2147483745" r:id="rId21"/>
    <p:sldLayoutId id="2147483754" r:id="rId22"/>
    <p:sldLayoutId id="2147483742" r:id="rId23"/>
    <p:sldLayoutId id="2147483747" r:id="rId24"/>
    <p:sldLayoutId id="2147483715" r:id="rId25"/>
    <p:sldLayoutId id="2147483753" r:id="rId26"/>
    <p:sldLayoutId id="2147483763" r:id="rId27"/>
  </p:sldLayoutIdLst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231775" indent="-231775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lr>
          <a:schemeClr val="tx2">
            <a:lumMod val="60000"/>
            <a:lumOff val="40000"/>
          </a:schemeClr>
        </a:buClr>
        <a:buSzPct val="80000"/>
        <a:buFont typeface="Wingdings" panose="05000000000000000000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566738" indent="-279400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lr>
          <a:schemeClr val="tx2">
            <a:lumMod val="60000"/>
            <a:lumOff val="40000"/>
          </a:schemeClr>
        </a:buClr>
        <a:buSzPct val="80000"/>
        <a:buChar char="–"/>
        <a:defRPr sz="2800">
          <a:solidFill>
            <a:schemeClr val="tx1"/>
          </a:solidFill>
          <a:latin typeface="+mn-lt"/>
        </a:defRPr>
      </a:lvl2pPr>
      <a:lvl3pPr marL="855663" indent="-223838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lr>
          <a:schemeClr val="tx2">
            <a:lumMod val="60000"/>
            <a:lumOff val="40000"/>
          </a:schemeClr>
        </a:buClr>
        <a:buSzPct val="80000"/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</a:defRPr>
      </a:lvl3pPr>
      <a:lvl4pPr marL="1262063" indent="-288925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lr>
          <a:schemeClr val="tx2">
            <a:lumMod val="60000"/>
            <a:lumOff val="40000"/>
          </a:schemeClr>
        </a:buClr>
        <a:buSzPct val="80000"/>
        <a:buChar char="–"/>
        <a:defRPr sz="2800">
          <a:solidFill>
            <a:schemeClr val="tx1"/>
          </a:solidFill>
          <a:latin typeface="+mn-lt"/>
        </a:defRPr>
      </a:lvl4pPr>
      <a:lvl5pPr marL="1538288" indent="-225425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lr>
          <a:schemeClr val="tx2">
            <a:lumMod val="60000"/>
            <a:lumOff val="40000"/>
          </a:schemeClr>
        </a:buClr>
        <a:buSzPct val="80000"/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</a:defRPr>
      </a:lvl5pPr>
      <a:lvl6pPr marL="1944688" indent="-174625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Char char="•"/>
        <a:defRPr sz="2400">
          <a:solidFill>
            <a:srgbClr val="000000"/>
          </a:solidFill>
          <a:latin typeface="+mn-lt"/>
        </a:defRPr>
      </a:lvl6pPr>
      <a:lvl7pPr marL="2401888" indent="-174625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Char char="•"/>
        <a:defRPr sz="2400">
          <a:solidFill>
            <a:srgbClr val="000000"/>
          </a:solidFill>
          <a:latin typeface="+mn-lt"/>
        </a:defRPr>
      </a:lvl7pPr>
      <a:lvl8pPr marL="2859088" indent="-174625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Char char="•"/>
        <a:defRPr sz="2400">
          <a:solidFill>
            <a:srgbClr val="000000"/>
          </a:solidFill>
          <a:latin typeface="+mn-lt"/>
        </a:defRPr>
      </a:lvl8pPr>
      <a:lvl9pPr marL="3316288" indent="-174625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Char char="•"/>
        <a:defRPr sz="24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B7AB45-5C00-470C-B02A-25EE18700700}"/>
              </a:ext>
            </a:extLst>
          </p:cNvPr>
          <p:cNvSpPr/>
          <p:nvPr/>
        </p:nvSpPr>
        <p:spPr bwMode="auto">
          <a:xfrm>
            <a:off x="0" y="1"/>
            <a:ext cx="12192000" cy="6858000"/>
          </a:xfrm>
          <a:prstGeom prst="rect">
            <a:avLst/>
          </a:prstGeom>
          <a:solidFill>
            <a:srgbClr val="1B139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5760" y="182563"/>
            <a:ext cx="11460480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760" y="1005840"/>
            <a:ext cx="11460480" cy="5516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/>
          <p:cNvSpPr/>
          <p:nvPr/>
        </p:nvSpPr>
        <p:spPr bwMode="auto">
          <a:xfrm rot="5400000" flipH="1">
            <a:off x="6044268" y="-6044268"/>
            <a:ext cx="103465" cy="12192001"/>
          </a:xfrm>
          <a:prstGeom prst="rect">
            <a:avLst/>
          </a:prstGeom>
          <a:solidFill>
            <a:srgbClr val="004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marR="0" indent="-219075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4" name="Rectangle 21">
            <a:extLst>
              <a:ext uri="{FF2B5EF4-FFF2-40B4-BE49-F238E27FC236}">
                <a16:creationId xmlns:a16="http://schemas.microsoft.com/office/drawing/2014/main" id="{8495C244-7367-46AC-9E31-F49FBCBA73EC}"/>
              </a:ext>
            </a:extLst>
          </p:cNvPr>
          <p:cNvSpPr/>
          <p:nvPr/>
        </p:nvSpPr>
        <p:spPr>
          <a:xfrm>
            <a:off x="0" y="6675437"/>
            <a:ext cx="12192000" cy="18415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5" name="Text Box 47">
            <a:extLst>
              <a:ext uri="{FF2B5EF4-FFF2-40B4-BE49-F238E27FC236}">
                <a16:creationId xmlns:a16="http://schemas.microsoft.com/office/drawing/2014/main" id="{232D3423-C96E-49AF-BCFD-C53160D53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6903" y="6659790"/>
            <a:ext cx="286168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2026 Electric Power Research Institute, Inc. All rights reserved.</a:t>
            </a:r>
          </a:p>
        </p:txBody>
      </p:sp>
      <p:sp>
        <p:nvSpPr>
          <p:cNvPr id="17" name="Text Box 36">
            <a:extLst>
              <a:ext uri="{FF2B5EF4-FFF2-40B4-BE49-F238E27FC236}">
                <a16:creationId xmlns:a16="http://schemas.microsoft.com/office/drawing/2014/main" id="{A0464F9C-6E20-44DD-B827-4AD9E7B12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80" y="6659790"/>
            <a:ext cx="81068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ts val="0"/>
              </a:spcBef>
            </a:pPr>
            <a:fld id="{324FBA8B-C479-4BF9-A515-8ED623D42A4A}" type="slidenum">
              <a:rPr lang="en-US" sz="800">
                <a:solidFill>
                  <a:schemeClr val="bg1">
                    <a:lumMod val="50000"/>
                  </a:schemeClr>
                </a:solidFill>
              </a:rPr>
              <a:pPr algn="l">
                <a:spcBef>
                  <a:spcPts val="0"/>
                </a:spcBef>
              </a:pPr>
              <a:t>‹#›</a:t>
            </a:fld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F19EED32-231F-4958-9106-0885046D288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1533578" y="6719007"/>
            <a:ext cx="570318" cy="11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977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60" r:id="rId7"/>
    <p:sldLayoutId id="2147483761" r:id="rId8"/>
    <p:sldLayoutId id="2147483762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  <p:sldLayoutId id="2147483737" r:id="rId18"/>
    <p:sldLayoutId id="2147483748" r:id="rId19"/>
    <p:sldLayoutId id="2147483749" r:id="rId20"/>
    <p:sldLayoutId id="2147483750" r:id="rId21"/>
    <p:sldLayoutId id="2147483751" r:id="rId22"/>
    <p:sldLayoutId id="2147483738" r:id="rId23"/>
    <p:sldLayoutId id="2147483740" r:id="rId24"/>
    <p:sldLayoutId id="2147483756" r:id="rId25"/>
  </p:sldLayoutIdLst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231775" indent="-231775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lr>
          <a:schemeClr val="accent1">
            <a:lumMod val="60000"/>
            <a:lumOff val="40000"/>
          </a:schemeClr>
        </a:buClr>
        <a:buSzPct val="80000"/>
        <a:buFont typeface="Wingdings" panose="05000000000000000000" pitchFamily="2" charset="2"/>
        <a:buChar char="§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566738" indent="-279400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lr>
          <a:schemeClr val="accent1">
            <a:lumMod val="60000"/>
            <a:lumOff val="40000"/>
          </a:schemeClr>
        </a:buClr>
        <a:buSzPct val="80000"/>
        <a:buChar char="–"/>
        <a:defRPr sz="2800">
          <a:solidFill>
            <a:schemeClr val="bg1"/>
          </a:solidFill>
          <a:latin typeface="+mn-lt"/>
        </a:defRPr>
      </a:lvl2pPr>
      <a:lvl3pPr marL="855663" indent="-223838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lr>
          <a:schemeClr val="accent1">
            <a:lumMod val="60000"/>
            <a:lumOff val="40000"/>
          </a:schemeClr>
        </a:buClr>
        <a:buSzPct val="80000"/>
        <a:buFont typeface="Wingdings" panose="05000000000000000000" pitchFamily="2" charset="2"/>
        <a:buChar char="§"/>
        <a:defRPr sz="2800">
          <a:solidFill>
            <a:schemeClr val="bg1"/>
          </a:solidFill>
          <a:latin typeface="+mn-lt"/>
        </a:defRPr>
      </a:lvl3pPr>
      <a:lvl4pPr marL="1262063" indent="-288925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lr>
          <a:schemeClr val="accent1">
            <a:lumMod val="60000"/>
            <a:lumOff val="40000"/>
          </a:schemeClr>
        </a:buClr>
        <a:buSzPct val="80000"/>
        <a:buChar char="–"/>
        <a:defRPr sz="2800">
          <a:solidFill>
            <a:schemeClr val="bg1"/>
          </a:solidFill>
          <a:latin typeface="+mn-lt"/>
        </a:defRPr>
      </a:lvl4pPr>
      <a:lvl5pPr marL="1538288" indent="-225425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lr>
          <a:schemeClr val="accent1">
            <a:lumMod val="60000"/>
            <a:lumOff val="40000"/>
          </a:schemeClr>
        </a:buClr>
        <a:buSzPct val="80000"/>
        <a:buFont typeface="Wingdings" panose="05000000000000000000" pitchFamily="2" charset="2"/>
        <a:buChar char="§"/>
        <a:defRPr sz="2800">
          <a:solidFill>
            <a:schemeClr val="bg1"/>
          </a:solidFill>
          <a:latin typeface="+mn-lt"/>
        </a:defRPr>
      </a:lvl5pPr>
      <a:lvl6pPr marL="1944688" indent="-174625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Char char="•"/>
        <a:defRPr sz="2400">
          <a:solidFill>
            <a:srgbClr val="000000"/>
          </a:solidFill>
          <a:latin typeface="+mn-lt"/>
        </a:defRPr>
      </a:lvl6pPr>
      <a:lvl7pPr marL="2401888" indent="-174625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Char char="•"/>
        <a:defRPr sz="2400">
          <a:solidFill>
            <a:srgbClr val="000000"/>
          </a:solidFill>
          <a:latin typeface="+mn-lt"/>
        </a:defRPr>
      </a:lvl7pPr>
      <a:lvl8pPr marL="2859088" indent="-174625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Char char="•"/>
        <a:defRPr sz="2400">
          <a:solidFill>
            <a:srgbClr val="000000"/>
          </a:solidFill>
          <a:latin typeface="+mn-lt"/>
        </a:defRPr>
      </a:lvl8pPr>
      <a:lvl9pPr marL="3316288" indent="-174625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Char char="•"/>
        <a:defRPr sz="24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cid:image002.png@01DC1C0D.24CD5020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cid:image003.png@01DC1834.058328C0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5605242-8063-5702-80F9-50D4CDB18EFB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/>
              <a:t>July 2026</a:t>
            </a:r>
          </a:p>
          <a:p>
            <a:endParaRPr lang="en-US" dirty="0"/>
          </a:p>
          <a:p>
            <a:r>
              <a:rPr lang="en-US" dirty="0"/>
              <a:t>Eric Thornsbury, Principal Technical Leader, EPRI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A63B8F-3991-ACED-3E76-390B4D1F03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FC103B8-0EA6-8D74-DAB8-C6FD3BC36BBE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EPRI Guidance for Passive System Reliability Analysis</a:t>
            </a:r>
          </a:p>
        </p:txBody>
      </p:sp>
    </p:spTree>
    <p:extLst>
      <p:ext uri="{BB962C8B-B14F-4D97-AF65-F5344CB8AC3E}">
        <p14:creationId xmlns:p14="http://schemas.microsoft.com/office/powerpoint/2010/main" val="34048365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36C6F-8DD4-E1A8-1B8C-EDDE0484F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Characterize PSS Phenomenological Reliability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EC8DB1-8BC9-D5BF-FCEA-7D9254D7D71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Uncertainty analysis</a:t>
                </a:r>
              </a:p>
              <a:p>
                <a:pPr lvl="1"/>
                <a:r>
                  <a:rPr lang="en-US" dirty="0"/>
                  <a:t>First, develop probability distributions on critical parameters</a:t>
                </a:r>
              </a:p>
              <a:p>
                <a:pPr lvl="1"/>
                <a:r>
                  <a:rPr lang="en-US" dirty="0"/>
                  <a:t>Option 1: Direct parametric uncertainty propagation through best-estimate TH codes</a:t>
                </a:r>
              </a:p>
              <a:p>
                <a:pPr lvl="2"/>
                <a:r>
                  <a:rPr lang="en-US" dirty="0"/>
                  <a:t>Number of runs is inversely proportional to expected reliability</a:t>
                </a:r>
              </a:p>
              <a:p>
                <a:pPr lvl="2"/>
                <a:r>
                  <a:rPr lang="en-US" dirty="0"/>
                  <a:t>For a failure probability of 10</a:t>
                </a:r>
                <a:r>
                  <a:rPr lang="en-US" baseline="30000" dirty="0"/>
                  <a:t>-4</a:t>
                </a:r>
                <a:r>
                  <a:rPr lang="en-US" dirty="0"/>
                  <a:t>, need 10,000-100,000 trials</a:t>
                </a:r>
              </a:p>
              <a:p>
                <a:pPr lvl="1"/>
                <a:r>
                  <a:rPr lang="en-US" dirty="0"/>
                  <a:t>Option 2: Phenomenological uncertainty propagation through a response surface</a:t>
                </a:r>
              </a:p>
              <a:p>
                <a:pPr lvl="2"/>
                <a:r>
                  <a:rPr lang="en-US" dirty="0"/>
                  <a:t>The response surface is used as a surrogate for the BE code</a:t>
                </a:r>
              </a:p>
              <a:p>
                <a:pPr lvl="2"/>
                <a:r>
                  <a:rPr lang="en-US" dirty="0"/>
                  <a:t>The response surface is typically a single equation developed by performing a multivariate regression using the CPs as predictor variables</a:t>
                </a:r>
              </a:p>
              <a:p>
                <a:pPr lvl="2"/>
                <a:r>
                  <a:rPr lang="en-US" dirty="0"/>
                  <a:t>The resulting equation provides faster solutions than the BE code run</a:t>
                </a:r>
              </a:p>
              <a:p>
                <a:pPr lvl="3"/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𝒀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+…+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𝝐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EC8DB1-8BC9-D5BF-FCEA-7D9254D7D7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3" t="-2938" r="-13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220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9470B-C39B-6738-3056-ACA2EEA4C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Phenomenological Reliability Convergence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E09325-A210-8F73-5584-B75112C14B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PCCS Phenomenological Failure Rate Predicted from the Response Surface Using 500,000 Trials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1FE583-5CD1-1474-A37B-53D00EB6B3E4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979" y="2032425"/>
            <a:ext cx="6688043" cy="44747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4839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BC57D-0A5F-7A48-C90D-B56D6410F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PCCS Hardware Fault Tree</a:t>
            </a:r>
          </a:p>
        </p:txBody>
      </p:sp>
      <p:pic>
        <p:nvPicPr>
          <p:cNvPr id="3" name="Picture 2" descr="A diagram of a company structure&#10;&#10;AI-generated content may be incorrect.">
            <a:extLst>
              <a:ext uri="{FF2B5EF4-FFF2-40B4-BE49-F238E27FC236}">
                <a16:creationId xmlns:a16="http://schemas.microsoft.com/office/drawing/2014/main" id="{42EACA5D-F4AB-5E75-1C5A-8A2B0ABEF9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584" y="1347460"/>
            <a:ext cx="11959809" cy="4421041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8B4E37B-6F5A-1E0F-E3D1-006B35379E47}"/>
              </a:ext>
            </a:extLst>
          </p:cNvPr>
          <p:cNvSpPr/>
          <p:nvPr/>
        </p:nvSpPr>
        <p:spPr bwMode="auto">
          <a:xfrm>
            <a:off x="865762" y="2482990"/>
            <a:ext cx="1371600" cy="997085"/>
          </a:xfrm>
          <a:prstGeom prst="roundRect">
            <a:avLst/>
          </a:prstGeom>
          <a:solidFill>
            <a:srgbClr val="FFFF00">
              <a:alpha val="50196"/>
            </a:srgbClr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BC9F0AA-37FB-F22C-CE91-306CF3AAA916}"/>
              </a:ext>
            </a:extLst>
          </p:cNvPr>
          <p:cNvSpPr/>
          <p:nvPr/>
        </p:nvSpPr>
        <p:spPr bwMode="auto">
          <a:xfrm>
            <a:off x="2374153" y="2482990"/>
            <a:ext cx="1371600" cy="997085"/>
          </a:xfrm>
          <a:prstGeom prst="roundRect">
            <a:avLst/>
          </a:prstGeom>
          <a:solidFill>
            <a:srgbClr val="FFFF00">
              <a:alpha val="50196"/>
            </a:srgbClr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AA58167-90A4-282A-BF8C-D200A2D9BA3F}"/>
              </a:ext>
            </a:extLst>
          </p:cNvPr>
          <p:cNvSpPr/>
          <p:nvPr/>
        </p:nvSpPr>
        <p:spPr bwMode="auto">
          <a:xfrm>
            <a:off x="3882544" y="2482989"/>
            <a:ext cx="1371600" cy="997085"/>
          </a:xfrm>
          <a:prstGeom prst="roundRect">
            <a:avLst/>
          </a:prstGeom>
          <a:solidFill>
            <a:srgbClr val="FFFF00">
              <a:alpha val="50196"/>
            </a:srgbClr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1481FBE-73B4-2CB8-3B43-11F1ED6B524F}"/>
              </a:ext>
            </a:extLst>
          </p:cNvPr>
          <p:cNvSpPr/>
          <p:nvPr/>
        </p:nvSpPr>
        <p:spPr bwMode="auto">
          <a:xfrm>
            <a:off x="9915726" y="2482990"/>
            <a:ext cx="1371600" cy="997085"/>
          </a:xfrm>
          <a:prstGeom prst="roundRect">
            <a:avLst/>
          </a:prstGeom>
          <a:solidFill>
            <a:srgbClr val="FFFF00">
              <a:alpha val="50196"/>
            </a:srgbClr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17E77C2-D5F4-CE90-2097-A31388262716}"/>
              </a:ext>
            </a:extLst>
          </p:cNvPr>
          <p:cNvSpPr/>
          <p:nvPr/>
        </p:nvSpPr>
        <p:spPr bwMode="auto">
          <a:xfrm>
            <a:off x="8917065" y="3061293"/>
            <a:ext cx="274320" cy="27432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1BF53DE-3808-4CD2-B32E-C0BB77E98F26}"/>
              </a:ext>
            </a:extLst>
          </p:cNvPr>
          <p:cNvCxnSpPr>
            <a:cxnSpLocks/>
          </p:cNvCxnSpPr>
          <p:nvPr/>
        </p:nvCxnSpPr>
        <p:spPr bwMode="auto">
          <a:xfrm>
            <a:off x="9054225" y="2482989"/>
            <a:ext cx="0" cy="25796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073A8B88-F7C6-0964-EB28-3C59F57F94A2}"/>
              </a:ext>
            </a:extLst>
          </p:cNvPr>
          <p:cNvSpPr/>
          <p:nvPr/>
        </p:nvSpPr>
        <p:spPr bwMode="auto">
          <a:xfrm>
            <a:off x="8417063" y="2548646"/>
            <a:ext cx="1274324" cy="50292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Phenomenological</a:t>
            </a: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dirty="0">
                <a:solidFill>
                  <a:schemeClr val="tx1"/>
                </a:solidFill>
                <a:latin typeface="+mn-lt"/>
              </a:rPr>
              <a:t>Failure</a:t>
            </a: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9666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9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AEBF1-8EFC-86BB-77E1-966192DC3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PSS </a:t>
            </a:r>
            <a:r>
              <a:rPr lang="en-US"/>
              <a:t>Reliability 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90AEBB-A581-8688-702C-8E1E52E701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For this pilot case study, the reliability of the PCCS is: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𝑓𝑎𝑖𝑙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𝑃𝐶𝐶𝑆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𝑠𝑐𝑒𝑛𝑎𝑟𝑖𝑜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i="1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𝑓𝑎𝑖𝑙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𝐻𝑎𝑟𝑑𝑤𝑎𝑟𝑒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𝑠𝑐𝑒𝑛𝑎𝑟𝑖𝑜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𝑓𝑎𝑖𝑙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𝑃h𝑒𝑛𝑜𝑚𝑒𝑛𝑜𝑙𝑜𝑔𝑦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𝑠𝑐𝑒𝑛𝑎𝑟𝑖𝑜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𝑓𝑎𝑖𝑙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𝑃𝐶𝐶𝑆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𝑠𝑐𝑒𝑛𝑎𝑟𝑖𝑜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3.6E-5 + 1.9E-4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𝑓𝑎𝑖𝑙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𝑃𝐶𝐶𝑆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𝑠𝑐𝑒𝑛𝑎𝑟𝑖𝑜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2.3E-4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90AEBB-A581-8688-702C-8E1E52E701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00" t="-1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2659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FCE71-2C8F-8E18-98C4-D73545124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Insights from Phase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B86C2F-D108-FB0E-4873-8CEC655E2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Overall PSS reliability is not calculated since </a:t>
            </a:r>
            <a:r>
              <a:rPr lang="en-US" u="sng" dirty="0"/>
              <a:t>each scenario may present different conditions</a:t>
            </a:r>
            <a:r>
              <a:rPr lang="en-US" dirty="0"/>
              <a:t> that would result in a different phenomenological reliability calculation</a:t>
            </a:r>
          </a:p>
          <a:p>
            <a:pPr lvl="1"/>
            <a:r>
              <a:rPr lang="en-US" dirty="0"/>
              <a:t>Each scenario may require its own set of calculations</a:t>
            </a:r>
          </a:p>
          <a:p>
            <a:pPr lvl="0"/>
            <a:r>
              <a:rPr lang="en-US" dirty="0"/>
              <a:t>The </a:t>
            </a:r>
            <a:r>
              <a:rPr lang="en-US" u="sng" dirty="0"/>
              <a:t>demonstration</a:t>
            </a:r>
            <a:r>
              <a:rPr lang="en-US" dirty="0"/>
              <a:t> provides an example that reflects reasonably low failure rates expected from modern passive systems while avoiding very low results that would not be useful to demonstrate the process</a:t>
            </a:r>
          </a:p>
          <a:p>
            <a:r>
              <a:rPr lang="en-US" dirty="0"/>
              <a:t>If a PSS supports more than one function, thermal-hydraulic calculations may be able to </a:t>
            </a:r>
            <a:r>
              <a:rPr lang="en-US" u="sng" dirty="0"/>
              <a:t>simultaneously</a:t>
            </a:r>
            <a:r>
              <a:rPr lang="en-US" dirty="0"/>
              <a:t> produce results for all figures of merit that support the functions  </a:t>
            </a:r>
          </a:p>
          <a:p>
            <a:pPr lvl="0"/>
            <a:r>
              <a:rPr lang="en-US" u="sng" dirty="0"/>
              <a:t>Design is iterative</a:t>
            </a:r>
            <a:r>
              <a:rPr lang="en-US" dirty="0"/>
              <a:t>, and improved reliability results may be obtainable through modifications that impact the accident behavior, success criteria, or other inputs</a:t>
            </a:r>
          </a:p>
        </p:txBody>
      </p:sp>
    </p:spTree>
    <p:extLst>
      <p:ext uri="{BB962C8B-B14F-4D97-AF65-F5344CB8AC3E}">
        <p14:creationId xmlns:p14="http://schemas.microsoft.com/office/powerpoint/2010/main" val="166661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8296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66098-EAE4-E2BB-B2BB-11BB9431A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EPRI Passive System Reliability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A8C2B5-F779-815A-E692-68CA82081AC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Phase 1 - Evaluation of Passive System Reliability Approaches</a:t>
            </a:r>
          </a:p>
          <a:p>
            <a:pPr lvl="1"/>
            <a:r>
              <a:rPr lang="en-US" dirty="0"/>
              <a:t>Review literature for state-of-the-art reliability methods</a:t>
            </a:r>
          </a:p>
          <a:p>
            <a:pPr lvl="1"/>
            <a:r>
              <a:rPr lang="en-US" dirty="0"/>
              <a:t>Summarize efforts developed within the modeling and experimental community to address normal and abnormal operating conditions that can occur in passive systems</a:t>
            </a:r>
          </a:p>
          <a:p>
            <a:pPr lvl="1"/>
            <a:r>
              <a:rPr lang="en-US" dirty="0"/>
              <a:t>Investigate and consolidate regulatory and licensing landscape for recent passive safety system reliability analysis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BF3856-D2A5-1594-4B17-42AE72E6860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379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iagram of steps&#10;&#10;Description automatically generated">
            <a:extLst>
              <a:ext uri="{FF2B5EF4-FFF2-40B4-BE49-F238E27FC236}">
                <a16:creationId xmlns:a16="http://schemas.microsoft.com/office/drawing/2014/main" id="{6EC3A750-95BA-D016-8DEA-2AA285FF89D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973" r="6212"/>
          <a:stretch>
            <a:fillRect/>
          </a:stretch>
        </p:blipFill>
        <p:spPr>
          <a:xfrm>
            <a:off x="7034462" y="457200"/>
            <a:ext cx="3217782" cy="384158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A711E8-BF06-1028-5D94-15271DF99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Reliability Frameworks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497D4-C1A5-60D1-ACD6-97C34F54AA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5759" y="1005840"/>
            <a:ext cx="6740893" cy="539496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APSRA (Assessment of Passive System </a:t>
            </a:r>
            <a:r>
              <a:rPr lang="en-US" dirty="0" err="1"/>
              <a:t>ReliAbility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Critical Parameters (CPs) with failure surface via thermal-hydraulic code calculations</a:t>
            </a:r>
          </a:p>
          <a:p>
            <a:r>
              <a:rPr lang="en-US" dirty="0"/>
              <a:t>APSRA+</a:t>
            </a:r>
          </a:p>
          <a:p>
            <a:pPr lvl="1"/>
            <a:r>
              <a:rPr lang="en-US" dirty="0"/>
              <a:t>Integrated dynamic reliability method for dynamic failure characteristics</a:t>
            </a:r>
          </a:p>
          <a:p>
            <a:r>
              <a:rPr lang="en-US" dirty="0"/>
              <a:t>RMPS (Reliability Methods for Passive Systems) &amp; REPAS (Reliability Evaluation of Passive Systems)</a:t>
            </a:r>
          </a:p>
          <a:p>
            <a:pPr lvl="1"/>
            <a:r>
              <a:rPr lang="en-US" dirty="0"/>
              <a:t>Identifies CPs and their probability distributions, Monte Carlo simulations with thermal-hydraulic codes</a:t>
            </a:r>
          </a:p>
          <a:p>
            <a:r>
              <a:rPr lang="en-US" dirty="0"/>
              <a:t>RMPS+</a:t>
            </a:r>
          </a:p>
          <a:p>
            <a:pPr lvl="1"/>
            <a:r>
              <a:rPr lang="en-US" dirty="0"/>
              <a:t>Performance indicator (PI) directly linked to the design failure criteria, response surface sensitivity analysis</a:t>
            </a:r>
          </a:p>
          <a:p>
            <a:r>
              <a:rPr lang="en-US" dirty="0"/>
              <a:t>MIT (2009)</a:t>
            </a:r>
          </a:p>
          <a:p>
            <a:pPr lvl="1"/>
            <a:r>
              <a:rPr lang="en-US" dirty="0"/>
              <a:t>Response surface relies on fewer thermal-hydraulic model calculations, uncertainty analysis of the code</a:t>
            </a:r>
          </a:p>
          <a:p>
            <a:r>
              <a:rPr lang="en-US" dirty="0"/>
              <a:t>GE-Hitachi/Argonne (2015)</a:t>
            </a:r>
          </a:p>
          <a:p>
            <a:pPr lvl="1"/>
            <a:r>
              <a:rPr lang="en-US" dirty="0"/>
              <a:t>Iteratively develops plant level and system level success criteria, describes how to integrate the framework into an overall PRA</a:t>
            </a:r>
          </a:p>
          <a:p>
            <a:r>
              <a:rPr lang="en-US" dirty="0"/>
              <a:t>Harbin Engineering University (2018-19)</a:t>
            </a:r>
          </a:p>
          <a:p>
            <a:pPr lvl="1"/>
            <a:r>
              <a:rPr lang="en-US" dirty="0"/>
              <a:t>CP dependency in more detail, more statistical analysis</a:t>
            </a:r>
          </a:p>
        </p:txBody>
      </p:sp>
      <p:pic>
        <p:nvPicPr>
          <p:cNvPr id="7" name="Picture 6" descr="A diagram of a system&#10;&#10;Description automatically generated">
            <a:extLst>
              <a:ext uri="{FF2B5EF4-FFF2-40B4-BE49-F238E27FC236}">
                <a16:creationId xmlns:a16="http://schemas.microsoft.com/office/drawing/2014/main" id="{78E03563-8024-DC60-2A8D-740ADCECA9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4" r="14356"/>
          <a:stretch>
            <a:fillRect/>
          </a:stretch>
        </p:blipFill>
        <p:spPr>
          <a:xfrm>
            <a:off x="8333039" y="685642"/>
            <a:ext cx="2847474" cy="384158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A diagram of a method&#10;&#10;Description automatically generated">
            <a:extLst>
              <a:ext uri="{FF2B5EF4-FFF2-40B4-BE49-F238E27FC236}">
                <a16:creationId xmlns:a16="http://schemas.microsoft.com/office/drawing/2014/main" id="{700A51E9-9A11-68B1-02A4-C2941381C4C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865" r="10113" b="5194"/>
          <a:stretch/>
        </p:blipFill>
        <p:spPr bwMode="auto">
          <a:xfrm>
            <a:off x="8068054" y="1930190"/>
            <a:ext cx="3995511" cy="3201391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5C89B15-F395-C5D1-E2CE-9ACD543183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6231" y="3308521"/>
            <a:ext cx="2847474" cy="3205869"/>
          </a:xfrm>
          <a:prstGeom prst="rect">
            <a:avLst/>
          </a:prstGeom>
        </p:spPr>
      </p:pic>
      <p:pic>
        <p:nvPicPr>
          <p:cNvPr id="12" name="Picture 11" descr="A diagram of steps and steps&#10;&#10;Description automatically generated">
            <a:extLst>
              <a:ext uri="{FF2B5EF4-FFF2-40B4-BE49-F238E27FC236}">
                <a16:creationId xmlns:a16="http://schemas.microsoft.com/office/drawing/2014/main" id="{91561C52-3077-66E7-B857-267D59E3763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8268" t="-390" r="10096" b="390"/>
          <a:stretch/>
        </p:blipFill>
        <p:spPr>
          <a:xfrm>
            <a:off x="7748336" y="2849421"/>
            <a:ext cx="4197214" cy="299857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0AFA5B1-6DA5-F7B2-40C4-485CA32EDA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45783" y="3753250"/>
            <a:ext cx="3240176" cy="2863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323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9F7F3-966C-F3E5-11F4-4A3DFD988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of Other Research &amp; Licensing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A0C3B-FE55-AF5A-5702-39972F9EDF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Phase 1 research includes a review of thermal-hydraulic codes, test facilities, and related research</a:t>
            </a:r>
          </a:p>
          <a:p>
            <a:r>
              <a:rPr lang="en-US" dirty="0"/>
              <a:t>Licensing considerations and experience were included from an NEA/CSNI survey, WENRA reports, and US licensing experience</a:t>
            </a:r>
          </a:p>
          <a:p>
            <a:pPr lvl="1"/>
            <a:r>
              <a:rPr lang="en-US" dirty="0"/>
              <a:t>AP600/1000, ABWR, ESBWR, NuScale, APR1400</a:t>
            </a:r>
          </a:p>
          <a:p>
            <a:pPr lvl="1"/>
            <a:r>
              <a:rPr lang="en-US" dirty="0"/>
              <a:t>USNRC perspectives documented in SECY papers from 1993-1997 and NUREG-0800 Standard Review Plan</a:t>
            </a:r>
          </a:p>
          <a:p>
            <a:pPr lvl="1"/>
            <a:r>
              <a:rPr lang="en-US" dirty="0"/>
              <a:t>Currently approved designs often have active non-safety systems that reduce reliance on the passive safety systems</a:t>
            </a:r>
          </a:p>
          <a:p>
            <a:pPr lvl="1"/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7EAFD6C-0D95-9F89-FB21-6152B9B5AB89}"/>
              </a:ext>
            </a:extLst>
          </p:cNvPr>
          <p:cNvSpPr/>
          <p:nvPr/>
        </p:nvSpPr>
        <p:spPr bwMode="auto">
          <a:xfrm>
            <a:off x="982132" y="4607664"/>
            <a:ext cx="10168467" cy="863600"/>
          </a:xfrm>
          <a:prstGeom prst="roundRect">
            <a:avLst/>
          </a:prstGeom>
          <a:solidFill>
            <a:srgbClr val="FFFF00">
              <a:alpha val="5019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3041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11E2EBC-D412-3FD5-8A0F-2249C0578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Insights from Phase 1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631A93-0497-EAFB-3D36-1298C770A4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u="sng" dirty="0"/>
              <a:t>Critical parameter</a:t>
            </a:r>
            <a:r>
              <a:rPr lang="en-US" dirty="0"/>
              <a:t> (CP) identification and quantification is a key aspect of all existing frameworks</a:t>
            </a:r>
          </a:p>
          <a:p>
            <a:r>
              <a:rPr lang="en-US" u="sng" dirty="0"/>
              <a:t>Expert judgement</a:t>
            </a:r>
            <a:r>
              <a:rPr lang="en-US" dirty="0"/>
              <a:t> is still incorporated in the absence of experimental or operational data/experience</a:t>
            </a:r>
          </a:p>
          <a:p>
            <a:r>
              <a:rPr lang="en-US" u="sng" dirty="0"/>
              <a:t>Uncertainty analysis</a:t>
            </a:r>
            <a:r>
              <a:rPr lang="en-US" dirty="0"/>
              <a:t> and </a:t>
            </a:r>
            <a:r>
              <a:rPr lang="en-US" u="sng" dirty="0"/>
              <a:t>model simplification</a:t>
            </a:r>
            <a:r>
              <a:rPr lang="en-US" dirty="0"/>
              <a:t> are key items to address</a:t>
            </a:r>
          </a:p>
          <a:p>
            <a:pPr lvl="1"/>
            <a:r>
              <a:rPr lang="en-US" dirty="0"/>
              <a:t>Definition of the CP statistical distributions are needed</a:t>
            </a:r>
          </a:p>
          <a:p>
            <a:pPr lvl="1"/>
            <a:r>
              <a:rPr lang="en-US" dirty="0"/>
              <a:t>Realistic thermal-hydraulic uncertainty computations can be resource intensive</a:t>
            </a:r>
          </a:p>
          <a:p>
            <a:r>
              <a:rPr lang="en-US" dirty="0"/>
              <a:t>Recent literature is generally academic as opposed to actual implementation that is ready for </a:t>
            </a:r>
            <a:r>
              <a:rPr lang="en-US" u="sng" dirty="0"/>
              <a:t>industrial applications</a:t>
            </a:r>
          </a:p>
          <a:p>
            <a:pPr lvl="1"/>
            <a:r>
              <a:rPr lang="en-US" dirty="0"/>
              <a:t>Realism in the analysis is a key to turn it into a practical approach</a:t>
            </a:r>
          </a:p>
        </p:txBody>
      </p:sp>
    </p:spTree>
    <p:extLst>
      <p:ext uri="{BB962C8B-B14F-4D97-AF65-F5344CB8AC3E}">
        <p14:creationId xmlns:p14="http://schemas.microsoft.com/office/powerpoint/2010/main" val="177134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9844C-F13C-CCEE-F0BD-313C962F1C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D710F-C195-A905-8DC9-87BB2932D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EPRI Passive System Reliability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D9DF72-CCC6-9852-D7A9-98E3B7AA3B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Phase 1 - Evaluation of Passive System Reliability Approaches</a:t>
            </a:r>
          </a:p>
          <a:p>
            <a:pPr lvl="1"/>
            <a:r>
              <a:rPr lang="en-US" dirty="0"/>
              <a:t>Review literature for state-of-the-art reliability methods</a:t>
            </a:r>
          </a:p>
          <a:p>
            <a:pPr lvl="1"/>
            <a:r>
              <a:rPr lang="en-US" dirty="0"/>
              <a:t>Summarize efforts developed within the modeling and experimental community to address normal and abnormal operating conditions that can occur in passive systems</a:t>
            </a:r>
          </a:p>
          <a:p>
            <a:pPr lvl="1"/>
            <a:r>
              <a:rPr lang="en-US" dirty="0"/>
              <a:t>Investigate and consolidate regulatory and licensing landscape for recent passive safety system reliability analysis</a:t>
            </a:r>
          </a:p>
          <a:p>
            <a:pPr lvl="1"/>
            <a:r>
              <a:rPr lang="en-US" dirty="0"/>
              <a:t>Phase 1 Report published July 2025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3C32F5-51AB-78E6-F4F2-F29AFBA3FE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/>
              <a:t>Phase 2 - Guidance for Passive System Reliability Analysis</a:t>
            </a:r>
            <a:endParaRPr lang="en-GB" dirty="0"/>
          </a:p>
          <a:p>
            <a:pPr lvl="1"/>
            <a:r>
              <a:rPr lang="en-US" dirty="0"/>
              <a:t>Developed guidance for a common, consolidated, realistic approach to passive system reliability assessment for use in advanced reactor risk analysis applications</a:t>
            </a:r>
          </a:p>
          <a:p>
            <a:pPr lvl="1"/>
            <a:r>
              <a:rPr lang="en-US" dirty="0"/>
              <a:t>Performed a realistic demonstration assessment of the common consolidated approach on a simplified passive system </a:t>
            </a:r>
          </a:p>
          <a:p>
            <a:pPr lvl="1"/>
            <a:r>
              <a:rPr lang="en-US" dirty="0"/>
              <a:t>Engaged stakeholders to identify potential pilot plant applications of the recommended approach on a passive system for an advanced reactor design</a:t>
            </a:r>
          </a:p>
          <a:p>
            <a:pPr lvl="1">
              <a:spcAft>
                <a:spcPts val="0"/>
              </a:spcAft>
            </a:pPr>
            <a:r>
              <a:rPr lang="en-US" dirty="0"/>
              <a:t>Phase 2 Report published</a:t>
            </a:r>
          </a:p>
          <a:p>
            <a:pPr marL="287338" lvl="1" indent="0">
              <a:spcAft>
                <a:spcPts val="0"/>
              </a:spcAft>
              <a:buNone/>
            </a:pPr>
            <a:r>
              <a:rPr lang="en-US" dirty="0"/>
              <a:t>     November 2025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956F46-13C7-4A48-7203-DB730EF96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466" y="5151120"/>
            <a:ext cx="1203494" cy="12090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782176-2841-E0BE-ED9F-5E337017A0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6403" y="5159141"/>
            <a:ext cx="1205262" cy="120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198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4C65DD-6ECF-A57D-8A07-06503EBF51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E79615E-EC0D-C8ED-54B6-4D4D7F08F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Guidance for PSS Reliability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6A1EAC-51D6-E6B7-CF33-622E336636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84" y="833855"/>
            <a:ext cx="9705258" cy="1266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032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59259E-6 L -0.00391 -0.974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-4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1B414-5599-0224-F4AC-6852685CD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E73F2-BB73-32E6-1164-E568247BDE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Identify success criteria</a:t>
            </a:r>
          </a:p>
          <a:p>
            <a:r>
              <a:rPr lang="en-US" dirty="0"/>
              <a:t>Identify hardware failure mechanisms</a:t>
            </a:r>
          </a:p>
          <a:p>
            <a:r>
              <a:rPr lang="en-US" dirty="0"/>
              <a:t>Identify phenomenological failure mechanisms</a:t>
            </a:r>
          </a:p>
          <a:p>
            <a:pPr lvl="1"/>
            <a:r>
              <a:rPr lang="en-US" dirty="0"/>
              <a:t>Typically, FMEA and HAZOP processes have been used for PSS reliability studies with modifications to consider phenomenological failures</a:t>
            </a:r>
          </a:p>
          <a:p>
            <a:pPr lvl="1"/>
            <a:r>
              <a:rPr lang="en-US" dirty="0"/>
              <a:t>In addition to the FMEA-type approach, we recommended to also apply a structured methodology solely focused on phenomena</a:t>
            </a:r>
          </a:p>
          <a:p>
            <a:pPr lvl="1"/>
            <a:r>
              <a:rPr lang="en-US" dirty="0"/>
              <a:t>A Phenomenon Identification and Ranking Table (PIRT) study can be used to identify, assess, and prioritize parameters that can affect system reliability</a:t>
            </a:r>
          </a:p>
          <a:p>
            <a:r>
              <a:rPr lang="en-US" dirty="0"/>
              <a:t>Identify parameter correlations</a:t>
            </a:r>
          </a:p>
        </p:txBody>
      </p:sp>
    </p:spTree>
    <p:extLst>
      <p:ext uri="{BB962C8B-B14F-4D97-AF65-F5344CB8AC3E}">
        <p14:creationId xmlns:p14="http://schemas.microsoft.com/office/powerpoint/2010/main" val="417197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5CB1398-14A1-3E14-0372-077AE1EF8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 Phenomenological Critical Parameters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BBAF9E9-F0F9-3A74-E134-70CC3E9658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Parameter operational range assessment</a:t>
            </a:r>
          </a:p>
          <a:p>
            <a:r>
              <a:rPr lang="en-US" dirty="0"/>
              <a:t>Sensitivity analysis on parameters</a:t>
            </a:r>
          </a:p>
        </p:txBody>
      </p:sp>
      <p:pic>
        <p:nvPicPr>
          <p:cNvPr id="3" name="Picture 2" descr="A graph showing the temperature of a heat transfer&#10;&#10;AI-generated content may be incorrect.">
            <a:extLst>
              <a:ext uri="{FF2B5EF4-FFF2-40B4-BE49-F238E27FC236}">
                <a16:creationId xmlns:a16="http://schemas.microsoft.com/office/drawing/2014/main" id="{F4F3AE2B-172E-3DC9-8AFE-F20040B72145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307" y="2180440"/>
            <a:ext cx="6547387" cy="385102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9FA40B-27BE-5C5A-424E-3C5EC8946CB5}"/>
              </a:ext>
            </a:extLst>
          </p:cNvPr>
          <p:cNvSpPr txBox="1"/>
          <p:nvPr/>
        </p:nvSpPr>
        <p:spPr>
          <a:xfrm>
            <a:off x="1922834" y="5852160"/>
            <a:ext cx="83463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dirty="0"/>
              <a:t>Outside surface tube condensation heat transfer coefficient sensitivity analysis – MAAP Input Variable FHTBNDPCS</a:t>
            </a:r>
          </a:p>
          <a:p>
            <a:pPr>
              <a:spcBef>
                <a:spcPts val="0"/>
              </a:spcBef>
            </a:pPr>
            <a:endParaRPr lang="en-US" sz="18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44183354"/>
      </p:ext>
    </p:extLst>
  </p:cSld>
  <p:clrMapOvr>
    <a:masterClrMapping/>
  </p:clrMapOvr>
</p:sld>
</file>

<file path=ppt/theme/theme1.xml><?xml version="1.0" encoding="utf-8"?>
<a:theme xmlns:a="http://schemas.openxmlformats.org/drawingml/2006/main" name="EPRI 2025 Standard Template - LIGHT">
  <a:themeElements>
    <a:clrScheme name="Custom 2">
      <a:dk1>
        <a:srgbClr val="000000"/>
      </a:dk1>
      <a:lt1>
        <a:srgbClr val="FFFFFF"/>
      </a:lt1>
      <a:dk2>
        <a:srgbClr val="0043C8"/>
      </a:dk2>
      <a:lt2>
        <a:srgbClr val="929292"/>
      </a:lt2>
      <a:accent1>
        <a:srgbClr val="00B0F0"/>
      </a:accent1>
      <a:accent2>
        <a:srgbClr val="287A3D"/>
      </a:accent2>
      <a:accent3>
        <a:srgbClr val="F27B04"/>
      </a:accent3>
      <a:accent4>
        <a:srgbClr val="0070C0"/>
      </a:accent4>
      <a:accent5>
        <a:srgbClr val="C54343"/>
      </a:accent5>
      <a:accent6>
        <a:srgbClr val="2FC7C3"/>
      </a:accent6>
      <a:hlink>
        <a:srgbClr val="0070C0"/>
      </a:hlink>
      <a:folHlink>
        <a:srgbClr val="E05428"/>
      </a:folHlink>
    </a:clrScheme>
    <a:fontScheme name="EPRI 2019 PP Font Theme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R="0" algn="ctr" defTabSz="914400" rtl="0" eaLnBrk="0" fontAlgn="base" latinLnBrk="0" hangingPunct="0">
          <a:lnSpc>
            <a:spcPct val="100000"/>
          </a:lnSpc>
          <a:spcBef>
            <a:spcPts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219075" marR="0" indent="-219075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spcBef>
            <a:spcPts val="0"/>
          </a:spcBef>
          <a:defRPr sz="1800" dirty="0" smtClean="0">
            <a:solidFill>
              <a:schemeClr val="tx1"/>
            </a:solidFill>
            <a:latin typeface="+mn-lt"/>
          </a:defRPr>
        </a:defPPr>
      </a:lstStyle>
    </a:tx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3">
        <a:dk1>
          <a:srgbClr val="000000"/>
        </a:dk1>
        <a:lt1>
          <a:srgbClr val="FFFFFF"/>
        </a:lt1>
        <a:dk2>
          <a:srgbClr val="0013C5"/>
        </a:dk2>
        <a:lt2>
          <a:srgbClr val="B2B2B2"/>
        </a:lt2>
        <a:accent1>
          <a:srgbClr val="B04359"/>
        </a:accent1>
        <a:accent2>
          <a:srgbClr val="006699"/>
        </a:accent2>
        <a:accent3>
          <a:srgbClr val="FFFFFF"/>
        </a:accent3>
        <a:accent4>
          <a:srgbClr val="000000"/>
        </a:accent4>
        <a:accent5>
          <a:srgbClr val="D4B0B5"/>
        </a:accent5>
        <a:accent6>
          <a:srgbClr val="005C8A"/>
        </a:accent6>
        <a:hlink>
          <a:srgbClr val="FFA432"/>
        </a:hlink>
        <a:folHlink>
          <a:srgbClr val="4FE3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4">
        <a:dk1>
          <a:srgbClr val="000000"/>
        </a:dk1>
        <a:lt1>
          <a:srgbClr val="FFFFFF"/>
        </a:lt1>
        <a:dk2>
          <a:srgbClr val="0013C5"/>
        </a:dk2>
        <a:lt2>
          <a:srgbClr val="B2B2B2"/>
        </a:lt2>
        <a:accent1>
          <a:srgbClr val="A50021"/>
        </a:accent1>
        <a:accent2>
          <a:srgbClr val="006699"/>
        </a:accent2>
        <a:accent3>
          <a:srgbClr val="FFFFFF"/>
        </a:accent3>
        <a:accent4>
          <a:srgbClr val="000000"/>
        </a:accent4>
        <a:accent5>
          <a:srgbClr val="CFAAAB"/>
        </a:accent5>
        <a:accent6>
          <a:srgbClr val="005C8A"/>
        </a:accent6>
        <a:hlink>
          <a:srgbClr val="FFA432"/>
        </a:hlink>
        <a:folHlink>
          <a:srgbClr val="4FE3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5">
        <a:dk1>
          <a:srgbClr val="000000"/>
        </a:dk1>
        <a:lt1>
          <a:srgbClr val="FFFFFF"/>
        </a:lt1>
        <a:dk2>
          <a:srgbClr val="0013C5"/>
        </a:dk2>
        <a:lt2>
          <a:srgbClr val="B2B2B2"/>
        </a:lt2>
        <a:accent1>
          <a:srgbClr val="A50021"/>
        </a:accent1>
        <a:accent2>
          <a:srgbClr val="006699"/>
        </a:accent2>
        <a:accent3>
          <a:srgbClr val="FFFFFF"/>
        </a:accent3>
        <a:accent4>
          <a:srgbClr val="000000"/>
        </a:accent4>
        <a:accent5>
          <a:srgbClr val="CFAAAB"/>
        </a:accent5>
        <a:accent6>
          <a:srgbClr val="005C8A"/>
        </a:accent6>
        <a:hlink>
          <a:srgbClr val="FF9933"/>
        </a:hlink>
        <a:folHlink>
          <a:srgbClr val="4FE3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6">
        <a:dk1>
          <a:srgbClr val="000000"/>
        </a:dk1>
        <a:lt1>
          <a:srgbClr val="FFFFFF"/>
        </a:lt1>
        <a:dk2>
          <a:srgbClr val="0013C5"/>
        </a:dk2>
        <a:lt2>
          <a:srgbClr val="B2B2B2"/>
        </a:lt2>
        <a:accent1>
          <a:srgbClr val="A50021"/>
        </a:accent1>
        <a:accent2>
          <a:srgbClr val="006699"/>
        </a:accent2>
        <a:accent3>
          <a:srgbClr val="FFFFFF"/>
        </a:accent3>
        <a:accent4>
          <a:srgbClr val="000000"/>
        </a:accent4>
        <a:accent5>
          <a:srgbClr val="CFAAAB"/>
        </a:accent5>
        <a:accent6>
          <a:srgbClr val="005C8A"/>
        </a:accent6>
        <a:hlink>
          <a:srgbClr val="FF9933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lank" id="{304FDAA7-DEBC-0745-8CB1-C894B0081C8D}" vid="{F29CC6F1-4DCF-554E-86C3-31B54691A621}"/>
    </a:ext>
  </a:extLst>
</a:theme>
</file>

<file path=ppt/theme/theme2.xml><?xml version="1.0" encoding="utf-8"?>
<a:theme xmlns:a="http://schemas.openxmlformats.org/drawingml/2006/main" name="EPRI 2025 Standard Template - DARK">
  <a:themeElements>
    <a:clrScheme name="Custom 2">
      <a:dk1>
        <a:srgbClr val="000000"/>
      </a:dk1>
      <a:lt1>
        <a:srgbClr val="FFFFFF"/>
      </a:lt1>
      <a:dk2>
        <a:srgbClr val="0043C8"/>
      </a:dk2>
      <a:lt2>
        <a:srgbClr val="929292"/>
      </a:lt2>
      <a:accent1>
        <a:srgbClr val="00B0F0"/>
      </a:accent1>
      <a:accent2>
        <a:srgbClr val="287A3D"/>
      </a:accent2>
      <a:accent3>
        <a:srgbClr val="F27B04"/>
      </a:accent3>
      <a:accent4>
        <a:srgbClr val="0070C0"/>
      </a:accent4>
      <a:accent5>
        <a:srgbClr val="C54343"/>
      </a:accent5>
      <a:accent6>
        <a:srgbClr val="2FC7C3"/>
      </a:accent6>
      <a:hlink>
        <a:srgbClr val="0070C0"/>
      </a:hlink>
      <a:folHlink>
        <a:srgbClr val="E05428"/>
      </a:folHlink>
    </a:clrScheme>
    <a:fontScheme name="EPRI 2019 PP Font Theme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R="0" algn="ctr" defTabSz="914400" rtl="0" eaLnBrk="0" fontAlgn="base" latinLnBrk="0" hangingPunct="0">
          <a:lnSpc>
            <a:spcPct val="100000"/>
          </a:lnSpc>
          <a:spcBef>
            <a:spcPts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219075" marR="0" indent="-219075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spcBef>
            <a:spcPts val="0"/>
          </a:spcBef>
          <a:defRPr sz="1800" dirty="0" smtClean="0">
            <a:solidFill>
              <a:schemeClr val="tx1"/>
            </a:solidFill>
            <a:latin typeface="+mn-lt"/>
          </a:defRPr>
        </a:defPPr>
      </a:lstStyle>
    </a:tx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3">
        <a:dk1>
          <a:srgbClr val="000000"/>
        </a:dk1>
        <a:lt1>
          <a:srgbClr val="FFFFFF"/>
        </a:lt1>
        <a:dk2>
          <a:srgbClr val="0013C5"/>
        </a:dk2>
        <a:lt2>
          <a:srgbClr val="B2B2B2"/>
        </a:lt2>
        <a:accent1>
          <a:srgbClr val="B04359"/>
        </a:accent1>
        <a:accent2>
          <a:srgbClr val="006699"/>
        </a:accent2>
        <a:accent3>
          <a:srgbClr val="FFFFFF"/>
        </a:accent3>
        <a:accent4>
          <a:srgbClr val="000000"/>
        </a:accent4>
        <a:accent5>
          <a:srgbClr val="D4B0B5"/>
        </a:accent5>
        <a:accent6>
          <a:srgbClr val="005C8A"/>
        </a:accent6>
        <a:hlink>
          <a:srgbClr val="FFA432"/>
        </a:hlink>
        <a:folHlink>
          <a:srgbClr val="4FE3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4">
        <a:dk1>
          <a:srgbClr val="000000"/>
        </a:dk1>
        <a:lt1>
          <a:srgbClr val="FFFFFF"/>
        </a:lt1>
        <a:dk2>
          <a:srgbClr val="0013C5"/>
        </a:dk2>
        <a:lt2>
          <a:srgbClr val="B2B2B2"/>
        </a:lt2>
        <a:accent1>
          <a:srgbClr val="A50021"/>
        </a:accent1>
        <a:accent2>
          <a:srgbClr val="006699"/>
        </a:accent2>
        <a:accent3>
          <a:srgbClr val="FFFFFF"/>
        </a:accent3>
        <a:accent4>
          <a:srgbClr val="000000"/>
        </a:accent4>
        <a:accent5>
          <a:srgbClr val="CFAAAB"/>
        </a:accent5>
        <a:accent6>
          <a:srgbClr val="005C8A"/>
        </a:accent6>
        <a:hlink>
          <a:srgbClr val="FFA432"/>
        </a:hlink>
        <a:folHlink>
          <a:srgbClr val="4FE3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5">
        <a:dk1>
          <a:srgbClr val="000000"/>
        </a:dk1>
        <a:lt1>
          <a:srgbClr val="FFFFFF"/>
        </a:lt1>
        <a:dk2>
          <a:srgbClr val="0013C5"/>
        </a:dk2>
        <a:lt2>
          <a:srgbClr val="B2B2B2"/>
        </a:lt2>
        <a:accent1>
          <a:srgbClr val="A50021"/>
        </a:accent1>
        <a:accent2>
          <a:srgbClr val="006699"/>
        </a:accent2>
        <a:accent3>
          <a:srgbClr val="FFFFFF"/>
        </a:accent3>
        <a:accent4>
          <a:srgbClr val="000000"/>
        </a:accent4>
        <a:accent5>
          <a:srgbClr val="CFAAAB"/>
        </a:accent5>
        <a:accent6>
          <a:srgbClr val="005C8A"/>
        </a:accent6>
        <a:hlink>
          <a:srgbClr val="FF9933"/>
        </a:hlink>
        <a:folHlink>
          <a:srgbClr val="4FE3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6">
        <a:dk1>
          <a:srgbClr val="000000"/>
        </a:dk1>
        <a:lt1>
          <a:srgbClr val="FFFFFF"/>
        </a:lt1>
        <a:dk2>
          <a:srgbClr val="0013C5"/>
        </a:dk2>
        <a:lt2>
          <a:srgbClr val="B2B2B2"/>
        </a:lt2>
        <a:accent1>
          <a:srgbClr val="A50021"/>
        </a:accent1>
        <a:accent2>
          <a:srgbClr val="006699"/>
        </a:accent2>
        <a:accent3>
          <a:srgbClr val="FFFFFF"/>
        </a:accent3>
        <a:accent4>
          <a:srgbClr val="000000"/>
        </a:accent4>
        <a:accent5>
          <a:srgbClr val="CFAAAB"/>
        </a:accent5>
        <a:accent6>
          <a:srgbClr val="005C8A"/>
        </a:accent6>
        <a:hlink>
          <a:srgbClr val="FF9933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lank" id="{304FDAA7-DEBC-0745-8CB1-C894B0081C8D}" vid="{7E8F6D84-6301-944F-BA1F-8D16B2751E8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2025 PowerPoint Template</Template>
  <TotalTime>508</TotalTime>
  <Words>921</Words>
  <Application>Microsoft Office PowerPoint</Application>
  <PresentationFormat>Widescreen</PresentationFormat>
  <Paragraphs>91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Aptos</vt:lpstr>
      <vt:lpstr>Arial</vt:lpstr>
      <vt:lpstr>Calibri</vt:lpstr>
      <vt:lpstr>Calibri Light</vt:lpstr>
      <vt:lpstr>Cambria</vt:lpstr>
      <vt:lpstr>Cambria Math</vt:lpstr>
      <vt:lpstr>Century Gothic</vt:lpstr>
      <vt:lpstr>Georgia</vt:lpstr>
      <vt:lpstr>Wingdings</vt:lpstr>
      <vt:lpstr>EPRI 2025 Standard Template - LIGHT</vt:lpstr>
      <vt:lpstr>EPRI 2025 Standard Template - DARK</vt:lpstr>
      <vt:lpstr>EPRI Guidance for Passive System Reliability Analysis</vt:lpstr>
      <vt:lpstr>EPRI Passive System Reliability Project</vt:lpstr>
      <vt:lpstr>Reliability Frameworks</vt:lpstr>
      <vt:lpstr>Review of Other Research &amp; Licensing Considerations</vt:lpstr>
      <vt:lpstr>Insights from Phase 1</vt:lpstr>
      <vt:lpstr>EPRI Passive System Reliability Project</vt:lpstr>
      <vt:lpstr>Guidance for PSS Reliability</vt:lpstr>
      <vt:lpstr>System Analysis</vt:lpstr>
      <vt:lpstr>Identify Phenomenological Critical Parameters </vt:lpstr>
      <vt:lpstr>Characterize PSS Phenomenological Reliability</vt:lpstr>
      <vt:lpstr>Phenomenological Reliability Convergence</vt:lpstr>
      <vt:lpstr>PCCS Hardware Fault Tree</vt:lpstr>
      <vt:lpstr>PSS Reliability Example</vt:lpstr>
      <vt:lpstr>Insights from Phase 2</vt:lpstr>
      <vt:lpstr>PowerPoint Presentation</vt:lpstr>
    </vt:vector>
  </TitlesOfParts>
  <Manager/>
  <Company>Electric Power Research Institute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>Version 2.0</dc:subject>
  <dc:creator>Thornsbury, Eric</dc:creator>
  <cp:keywords/>
  <dc:description>© 2025 Electric Power Research Institute, Inc. All rights reserved.</dc:description>
  <cp:lastModifiedBy>Thornsbury, Eric</cp:lastModifiedBy>
  <cp:revision>6</cp:revision>
  <dcterms:created xsi:type="dcterms:W3CDTF">2025-03-27T13:32:37Z</dcterms:created>
  <dcterms:modified xsi:type="dcterms:W3CDTF">2026-07-07T18:55:54Z</dcterms:modified>
  <cp:category/>
</cp:coreProperties>
</file>