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8288000" cy="10287000"/>
  <p:notesSz cx="6858000" cy="9144000"/>
  <p:defaultTextStyle>
    <a:defPPr>
      <a:defRPr lang="en-US"/>
    </a:defPPr>
    <a:lvl1pPr marL="0" indent="0" algn="l" defTabSz="914400">
      <a:defRPr sz="1800" kern="1200">
        <a:solidFill>
          <a:schemeClr val="tx1"/>
        </a:solidFill>
        <a:latin typeface="+mn-lt"/>
        <a:ea typeface="+mn-ea"/>
        <a:cs typeface="+mn-cs"/>
      </a:defRPr>
    </a:lvl1pPr>
    <a:lvl2pPr marL="457200" indent="0" algn="l" defTabSz="914400">
      <a:defRPr sz="1800" kern="1200">
        <a:solidFill>
          <a:schemeClr val="tx1"/>
        </a:solidFill>
        <a:latin typeface="+mn-lt"/>
        <a:ea typeface="+mn-ea"/>
        <a:cs typeface="+mn-cs"/>
      </a:defRPr>
    </a:lvl2pPr>
    <a:lvl3pPr marL="914400" indent="0" algn="l" defTabSz="914400">
      <a:defRPr sz="1800" kern="1200">
        <a:solidFill>
          <a:schemeClr val="tx1"/>
        </a:solidFill>
        <a:latin typeface="+mn-lt"/>
        <a:ea typeface="+mn-ea"/>
        <a:cs typeface="+mn-cs"/>
      </a:defRPr>
    </a:lvl3pPr>
    <a:lvl4pPr marL="1371600" indent="0" algn="l" defTabSz="914400">
      <a:defRPr sz="1800" kern="1200">
        <a:solidFill>
          <a:schemeClr val="tx1"/>
        </a:solidFill>
        <a:latin typeface="+mn-lt"/>
        <a:ea typeface="+mn-ea"/>
        <a:cs typeface="+mn-cs"/>
      </a:defRPr>
    </a:lvl4pPr>
    <a:lvl5pPr marL="1828800" indent="0" algn="l" defTabSz="914400">
      <a:defRPr sz="1800" kern="1200">
        <a:solidFill>
          <a:schemeClr val="tx1"/>
        </a:solidFill>
        <a:latin typeface="+mn-lt"/>
        <a:ea typeface="+mn-ea"/>
        <a:cs typeface="+mn-cs"/>
      </a:defRPr>
    </a:lvl5pPr>
    <a:lvl6pPr marL="2286000" indent="0" algn="l" defTabSz="914400">
      <a:defRPr sz="1800" kern="1200">
        <a:solidFill>
          <a:schemeClr val="tx1"/>
        </a:solidFill>
        <a:latin typeface="+mn-lt"/>
        <a:ea typeface="+mn-ea"/>
        <a:cs typeface="+mn-cs"/>
      </a:defRPr>
    </a:lvl6pPr>
    <a:lvl7pPr marL="2743200" indent="0" algn="l" defTabSz="914400">
      <a:defRPr sz="1800" kern="1200">
        <a:solidFill>
          <a:schemeClr val="tx1"/>
        </a:solidFill>
        <a:latin typeface="+mn-lt"/>
        <a:ea typeface="+mn-ea"/>
        <a:cs typeface="+mn-cs"/>
      </a:defRPr>
    </a:lvl7pPr>
    <a:lvl8pPr marL="3200400" indent="0" algn="l" defTabSz="914400">
      <a:defRPr sz="1800" kern="1200">
        <a:solidFill>
          <a:schemeClr val="tx1"/>
        </a:solidFill>
        <a:latin typeface="+mn-lt"/>
        <a:ea typeface="+mn-ea"/>
        <a:cs typeface="+mn-cs"/>
      </a:defRPr>
    </a:lvl8pPr>
    <a:lvl9pPr marL="3657600" indent="0" algn="l" defTabSz="914400">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52" d="100"/>
          <a:sy n="52"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dirty="0"/>
              <a:t>Good afternoon, everyone. </a:t>
            </a:r>
          </a:p>
          <a:p>
            <a:r>
              <a:rPr dirty="0"/>
              <a:t>My name is Tae Young </a:t>
            </a:r>
            <a:r>
              <a:rPr dirty="0" err="1"/>
              <a:t>Jhee</a:t>
            </a:r>
            <a:r>
              <a:rPr dirty="0"/>
              <a:t>. I am a master's student in the Department of Nuclear and Quantum Engineering at KAIST</a:t>
            </a:r>
            <a:r>
              <a:rPr lang="en-US" dirty="0"/>
              <a:t>. </a:t>
            </a:r>
            <a:r>
              <a:rPr dirty="0"/>
              <a:t>Today, I will present a model-based framework for built-in automatic periodic surveillance testing in plant protection systems.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Based on this need, the objective of this study is to develop an automatic periodic testing method for the PPS.</a:t>
            </a:r>
          </a:p>
          <a:p>
            <a:r>
              <a:t>The left side summarizes the limitations of existing approaches: procedure-based manual testing and manually initiated automatic testing, both of which still require operator intervention.</a:t>
            </a:r>
          </a:p>
          <a:p>
            <a:r>
              <a:t>The center shows our four-step research process. First, we defined the automatic periodic testing method. Second, we specified the test procedures. Third, we represented these procedures as state-transition models. Finally, we implemented the models in MATLAB Stateflow.</a:t>
            </a:r>
          </a:p>
          <a:p>
            <a:r>
              <a:t>The right side summarizes the results. We proposed a built-in automatic periodic testing method, developed an HDL-compatible Stateflow model, and demonstrated its behavior through model-level and pre-RTL clock-level simulations.</a:t>
            </a:r>
          </a:p>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[Slide 11 | ~0:05 | 누적 8:00]</a:t>
            </a:r>
          </a:p>
          <a:p>
            <a:r>
              <a:t>Now, the method.</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b="1"/>
              <a:t>The core concept is built-in automatic testing with functional isolation. The figure on the right illustrates this concept.</a:t>
            </a:r>
          </a:p>
          <a:p>
            <a:r>
              <a:rPr b="1"/>
              <a:t>The test logic is implemented within the same FPGA-based processor as the protection logic. During each test cycle, it generates a test input representing an abnormal condition, such as a value above the trip setpoint, and applies it to the protection logic.</a:t>
            </a:r>
          </a:p>
          <a:p>
            <a:r>
              <a:rPr b="1"/>
              <a:t>For safe online testing, each test signal carries a test identifier that distinguishes it from actual process signals. Any output carrying this identifier is routed only to the test logic and blocked from the actual protection signal path. This provides functional isolation between the test function and the safety function.</a:t>
            </a:r>
          </a:p>
          <a:p>
            <a:r>
              <a:rPr b="1"/>
              <a:t>The test logic compares the observed protection-logic output with the expected trip output and sends the result to the Maintenance and Test Panel, or MTP.</a:t>
            </a:r>
          </a:p>
          <a:p>
            <a:r>
              <a:rPr b="1"/>
              <a:t>This method enables automatic online functional verification of the protection logic while maintaining isolation from the safety function.</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We implemented the proposed method in five steps.</a:t>
            </a:r>
          </a:p>
          <a:p>
            <a:r>
              <a:t>First, we defined the states and transition conditions of the automatic test sequence and represented the test procedure as a state-transition model. Second, we modeled and simulated the test logic in MATLAB Stateflow. Third, we integrated the test logic with the protection logic to develop an HDL-compatible finite-state-machine model.</a:t>
            </a:r>
          </a:p>
          <a:p>
            <a:r>
              <a:t>Fourth, we simulated the clock-cycle-level timing and generated VHDL code using MATLAB HDL Coder. Finally, we performed preliminary verification of the generated HDL using MATLAB HDL Verifier.</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[Slide 14 | ~0:05 | 누적 10:15]</a:t>
            </a:r>
          </a:p>
          <a:p>
            <a:r>
              <a:t>First, the model-level results.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b="1"/>
              <a:t>This timing diagram shows the key interface signals of the Stateflow model over two automatic PST cycles.</a:t>
            </a:r>
          </a:p>
          <a:p>
            <a:r>
              <a:rPr b="1"/>
              <a:t>Periodic Test Enable remains asserted throughout the simulation. At the beginning of each cycle, Test Active is asserted, indicating that the automatic test sequence is in progress.</a:t>
            </a:r>
          </a:p>
          <a:p>
            <a:r>
              <a:rPr b="1"/>
              <a:t>During this interval, Test Stimulus Valid is asserted for each injected test input, and Test Result Valid is asserted when the corresponding result becomes available. The captured response is then compared with the expected trip output to determine the pass-or-fail result.</a:t>
            </a:r>
          </a:p>
          <a:p>
            <a:r>
              <a:rPr b="1"/>
              <a:t>After all test cases are completed, Test Active is deasserted and Test Complete is asserted. The model then remains in standby until the next test cycle.</a:t>
            </a:r>
          </a:p>
          <a:p>
            <a:r>
              <a:rPr b="1"/>
              <a:t>Most importantly, Propagation to Downstream Logic remains deasserted throughout both cycles, confirming functional isolation.</a:t>
            </a:r>
          </a:p>
          <a:p>
            <a:r>
              <a:rPr b="1"/>
              <a:t>Overall, the results show that the automatic PST sequence operates as designed at the model level.</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b="1"/>
              <a:t>Next, we linked the test and protection logic in an HDL-compatible model and performed a pre-RTL clock-cycle simulation. Here, one simulation tick represents one FPGA clock cycle.</a:t>
            </a:r>
          </a:p>
          <a:p>
            <a:r>
              <a:rPr b="1"/>
              <a:t>As shown in the figure, at clock 3, Test Stimulus Valid is asserted, and Test Stimulus Value is applied to Bistable Logic Input. The response propagates through Bistable Trip Register and Trip Logic Input Register, and Bistable Logic Trip Output is asserted at clock 6. This corresponds to a three-cycle logic-path delay.</a:t>
            </a:r>
          </a:p>
          <a:p>
            <a:r>
              <a:rPr b="1"/>
              <a:t>At clock 7, Trip Output Capture is asserted, indicating that the response has been captured. Test Result Valid is then asserted at clock 11 after the pass-or-fail comparison.</a:t>
            </a:r>
          </a:p>
          <a:p>
            <a:r>
              <a:rPr b="1"/>
              <a:t>VHDL code was generated from this model, providing the basis for subsequent RTL verification and FPGA implementation.</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[Slide 17 | ~0:05 | 누적 12:30]</a:t>
            </a:r>
          </a:p>
          <a:p>
            <a:r>
              <a:t>Let me summarize.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b="1"/>
              <a:t>In summary, this study makes two main contributions.</a:t>
            </a:r>
          </a:p>
          <a:p>
            <a:r>
              <a:rPr b="1"/>
              <a:t>First, we proposed a built-in automatic PST design based on test-signal identification and functional isolation. This design enables online verification of the protection logic through test-input injection while preventing test signals from propagating into the actual protection signal path.</a:t>
            </a:r>
          </a:p>
          <a:p>
            <a:r>
              <a:rPr b="1"/>
              <a:t>Second, we implemented the automatic PST sequence as a Stateflow test-logic model. Test-input generation, trip-response comparison, and result reporting were simulated at the model level. The linked test and protection logic were then simulated at the FPGA clock-cycle level, and VHDL code was generated for subsequent RTL verification and synthesis.</a:t>
            </a:r>
          </a:p>
          <a:p>
            <a:r>
              <a:rPr b="1"/>
              <a:t>Overall, these results demonstrate the model-level feasibility of built-in automatic PST for FPGA-based protection systems.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Here is the Content outline.</a:t>
            </a:r>
          </a:p>
          <a:p>
            <a:r>
              <a:t>First, I will explain why surveillance testing of the plant protection system needs further automation. Then I will introduce our built-in automatic testing method, its implementation as a state-transition model, and the simulation results. I will finish with conclusions and future work.</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b="1"/>
              <a:t>This study addresses framework- and model-level feasibility. Future work is organized into three areas.</a:t>
            </a:r>
          </a:p>
          <a:p>
            <a:r>
              <a:rPr b="1"/>
              <a:t>First, HDL-to-FPGA implementation. We will perform RTL synthesis and develop ModelSim testbenches. We will then verify functional equivalence between the Stateflow model and the generated HDL through co-simulation and assess code coverage.</a:t>
            </a:r>
          </a:p>
          <a:p>
            <a:r>
              <a:rPr b="1"/>
              <a:t>Second, functional and robustness V&amp;V. We will conduct requirements-based and fault-injection tests under measurement uncertainty, signal noise, and communication delays. These results will be used to define tolerances, timeouts, and retry criteria.</a:t>
            </a:r>
          </a:p>
          <a:p>
            <a:r>
              <a:rPr b="1"/>
              <a:t>Third, quantitative benefit assessment. We will establish baselines from current manual PST procedures and quantify expected reductions in test duration, operator involvement, and average system unavailability. These metrics will support risk-informed assessment.</a:t>
            </a:r>
          </a:p>
          <a:p>
            <a:r>
              <a:rPr b="1"/>
              <a:t>Verification will progress from the Stateflow model to the generated HDL and finally to the target FPGA hardware.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[Slide 21 | ~0:20 | 누적 15:05]</a:t>
            </a:r>
          </a:p>
          <a:p>
            <a:r>
              <a:t>That concludes my presentation. Thank you very much for your attention. I would be happy to take any questions.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[Slide 22 | 발표 시 생략 — Q&amp;A 대비용 참고문헌]</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ko-KR" b="1" dirty="0"/>
              <a:t>The </a:t>
            </a:r>
            <a:r>
              <a:rPr lang="ko-KR" altLang="ko-KR" b="1" dirty="0" err="1"/>
              <a:t>plant</a:t>
            </a:r>
            <a:r>
              <a:rPr lang="ko-KR" altLang="ko-KR" b="1" dirty="0"/>
              <a:t> </a:t>
            </a:r>
            <a:r>
              <a:rPr lang="ko-KR" altLang="ko-KR" b="1" dirty="0" err="1"/>
              <a:t>protection</a:t>
            </a:r>
            <a:r>
              <a:rPr lang="ko-KR" altLang="ko-KR" b="1" dirty="0"/>
              <a:t> </a:t>
            </a:r>
            <a:r>
              <a:rPr lang="ko-KR" altLang="ko-KR" b="1" dirty="0" err="1"/>
              <a:t>system</a:t>
            </a:r>
            <a:r>
              <a:rPr lang="ko-KR" altLang="ko-KR" b="1" dirty="0"/>
              <a:t>, </a:t>
            </a:r>
            <a:r>
              <a:rPr lang="ko-KR" altLang="ko-KR" b="1" dirty="0" err="1"/>
              <a:t>or</a:t>
            </a:r>
            <a:r>
              <a:rPr lang="ko-KR" altLang="ko-KR" b="1" dirty="0"/>
              <a:t> PPS, </a:t>
            </a:r>
            <a:r>
              <a:rPr lang="ko-KR" altLang="ko-KR" b="1" dirty="0" err="1"/>
              <a:t>is</a:t>
            </a:r>
            <a:r>
              <a:rPr lang="ko-KR" altLang="ko-KR" b="1" dirty="0"/>
              <a:t> </a:t>
            </a:r>
            <a:r>
              <a:rPr lang="ko-KR" altLang="ko-KR" b="1" dirty="0" err="1"/>
              <a:t>a</a:t>
            </a:r>
            <a:r>
              <a:rPr lang="ko-KR" altLang="ko-KR" b="1" dirty="0"/>
              <a:t> </a:t>
            </a:r>
            <a:r>
              <a:rPr lang="ko-KR" altLang="ko-KR" b="1" dirty="0" err="1"/>
              <a:t>key</a:t>
            </a:r>
            <a:r>
              <a:rPr lang="ko-KR" altLang="ko-KR" b="1" dirty="0"/>
              <a:t> </a:t>
            </a:r>
            <a:r>
              <a:rPr lang="ko-KR" altLang="ko-KR" b="1" dirty="0" err="1"/>
              <a:t>safety</a:t>
            </a:r>
            <a:r>
              <a:rPr lang="ko-KR" altLang="ko-KR" b="1" dirty="0"/>
              <a:t> </a:t>
            </a:r>
            <a:r>
              <a:rPr lang="ko-KR" altLang="ko-KR" b="1" dirty="0" err="1"/>
              <a:t>system</a:t>
            </a:r>
            <a:r>
              <a:rPr lang="ko-KR" altLang="ko-KR" b="1" dirty="0"/>
              <a:t> </a:t>
            </a:r>
            <a:r>
              <a:rPr lang="ko-KR" altLang="ko-KR" b="1" dirty="0" err="1"/>
              <a:t>in</a:t>
            </a:r>
            <a:r>
              <a:rPr lang="ko-KR" altLang="ko-KR" b="1" dirty="0"/>
              <a:t> </a:t>
            </a:r>
            <a:r>
              <a:rPr lang="ko-KR" altLang="ko-KR" b="1" dirty="0" err="1"/>
              <a:t>a</a:t>
            </a:r>
            <a:r>
              <a:rPr lang="ko-KR" altLang="ko-KR" b="1" dirty="0"/>
              <a:t> </a:t>
            </a:r>
            <a:r>
              <a:rPr lang="ko-KR" altLang="ko-KR" b="1" dirty="0" err="1"/>
              <a:t>nuclear</a:t>
            </a:r>
            <a:r>
              <a:rPr lang="ko-KR" altLang="ko-KR" b="1" dirty="0"/>
              <a:t> </a:t>
            </a:r>
            <a:r>
              <a:rPr lang="ko-KR" altLang="ko-KR" b="1" dirty="0" err="1"/>
              <a:t>power</a:t>
            </a:r>
            <a:r>
              <a:rPr lang="ko-KR" altLang="ko-KR" b="1" dirty="0"/>
              <a:t> </a:t>
            </a:r>
            <a:r>
              <a:rPr lang="ko-KR" altLang="ko-KR" b="1" dirty="0" err="1"/>
              <a:t>plant</a:t>
            </a:r>
            <a:r>
              <a:rPr lang="ko-KR" altLang="ko-KR" b="1" dirty="0"/>
              <a:t>. </a:t>
            </a:r>
            <a:r>
              <a:rPr lang="ko-KR" altLang="ko-KR" b="1" dirty="0" err="1"/>
              <a:t>It</a:t>
            </a:r>
            <a:r>
              <a:rPr lang="ko-KR" altLang="ko-KR" b="1" dirty="0"/>
              <a:t> </a:t>
            </a:r>
            <a:r>
              <a:rPr lang="ko-KR" altLang="ko-KR" b="1" dirty="0" err="1"/>
              <a:t>continuously</a:t>
            </a:r>
            <a:r>
              <a:rPr lang="ko-KR" altLang="ko-KR" b="1" dirty="0"/>
              <a:t> </a:t>
            </a:r>
            <a:r>
              <a:rPr lang="ko-KR" altLang="ko-KR" b="1" dirty="0" err="1"/>
              <a:t>monitors</a:t>
            </a:r>
            <a:r>
              <a:rPr lang="ko-KR" altLang="ko-KR" b="1" dirty="0"/>
              <a:t> </a:t>
            </a:r>
            <a:r>
              <a:rPr lang="ko-KR" altLang="ko-KR" b="1" dirty="0" err="1"/>
              <a:t>safety-related</a:t>
            </a:r>
            <a:r>
              <a:rPr lang="ko-KR" altLang="ko-KR" b="1" dirty="0"/>
              <a:t> </a:t>
            </a:r>
            <a:r>
              <a:rPr lang="ko-KR" altLang="ko-KR" b="1" dirty="0" err="1"/>
              <a:t>process</a:t>
            </a:r>
            <a:r>
              <a:rPr lang="ko-KR" altLang="ko-KR" b="1" dirty="0"/>
              <a:t> </a:t>
            </a:r>
            <a:r>
              <a:rPr lang="ko-KR" altLang="ko-KR" b="1" dirty="0" err="1"/>
              <a:t>variables</a:t>
            </a:r>
            <a:r>
              <a:rPr lang="ko-KR" altLang="ko-KR" b="1" dirty="0"/>
              <a:t>. </a:t>
            </a:r>
            <a:r>
              <a:rPr lang="ko-KR" altLang="ko-KR" b="1" dirty="0" err="1"/>
              <a:t>When</a:t>
            </a:r>
            <a:r>
              <a:rPr lang="ko-KR" altLang="ko-KR" b="1" dirty="0"/>
              <a:t> </a:t>
            </a:r>
            <a:r>
              <a:rPr lang="ko-KR" altLang="ko-KR" b="1" dirty="0" err="1"/>
              <a:t>a</a:t>
            </a:r>
            <a:r>
              <a:rPr lang="ko-KR" altLang="ko-KR" b="1" dirty="0"/>
              <a:t> </a:t>
            </a:r>
            <a:r>
              <a:rPr lang="ko-KR" altLang="ko-KR" b="1" dirty="0" err="1"/>
              <a:t>variable</a:t>
            </a:r>
            <a:r>
              <a:rPr lang="ko-KR" altLang="ko-KR" b="1" dirty="0"/>
              <a:t> </a:t>
            </a:r>
            <a:r>
              <a:rPr lang="ko-KR" altLang="ko-KR" b="1" dirty="0" err="1"/>
              <a:t>exceeds</a:t>
            </a:r>
            <a:r>
              <a:rPr lang="ko-KR" altLang="ko-KR" b="1" dirty="0"/>
              <a:t> </a:t>
            </a:r>
            <a:r>
              <a:rPr lang="ko-KR" altLang="ko-KR" b="1" dirty="0" err="1"/>
              <a:t>its</a:t>
            </a:r>
            <a:r>
              <a:rPr lang="ko-KR" altLang="ko-KR" b="1" dirty="0"/>
              <a:t> </a:t>
            </a:r>
            <a:r>
              <a:rPr lang="ko-KR" altLang="ko-KR" b="1" dirty="0" err="1"/>
              <a:t>trip</a:t>
            </a:r>
            <a:r>
              <a:rPr lang="ko-KR" altLang="ko-KR" b="1" dirty="0"/>
              <a:t> </a:t>
            </a:r>
            <a:r>
              <a:rPr lang="ko-KR" altLang="ko-KR" b="1" dirty="0" err="1"/>
              <a:t>setpoint</a:t>
            </a:r>
            <a:r>
              <a:rPr lang="ko-KR" altLang="ko-KR" b="1" dirty="0"/>
              <a:t>, </a:t>
            </a:r>
            <a:r>
              <a:rPr lang="ko-KR" altLang="ko-KR" b="1" dirty="0" err="1"/>
              <a:t>the</a:t>
            </a:r>
            <a:r>
              <a:rPr lang="ko-KR" altLang="ko-KR" b="1" dirty="0"/>
              <a:t> </a:t>
            </a:r>
            <a:r>
              <a:rPr lang="ko-KR" altLang="ko-KR" b="1" dirty="0" err="1"/>
              <a:t>bistable</a:t>
            </a:r>
            <a:r>
              <a:rPr lang="ko-KR" altLang="ko-KR" b="1" dirty="0"/>
              <a:t> </a:t>
            </a:r>
            <a:r>
              <a:rPr lang="ko-KR" altLang="ko-KR" b="1" dirty="0" err="1"/>
              <a:t>logic</a:t>
            </a:r>
            <a:r>
              <a:rPr lang="ko-KR" altLang="ko-KR" b="1" dirty="0"/>
              <a:t> </a:t>
            </a:r>
            <a:r>
              <a:rPr lang="ko-KR" altLang="ko-KR" b="1" dirty="0" err="1"/>
              <a:t>generates</a:t>
            </a:r>
            <a:r>
              <a:rPr lang="ko-KR" altLang="ko-KR" b="1" dirty="0"/>
              <a:t> </a:t>
            </a:r>
            <a:r>
              <a:rPr lang="ko-KR" altLang="ko-KR" b="1" dirty="0" err="1"/>
              <a:t>a</a:t>
            </a:r>
            <a:r>
              <a:rPr lang="ko-KR" altLang="ko-KR" b="1" dirty="0"/>
              <a:t> </a:t>
            </a:r>
            <a:r>
              <a:rPr lang="ko-KR" altLang="ko-KR" b="1" dirty="0" err="1"/>
              <a:t>channel-level</a:t>
            </a:r>
            <a:r>
              <a:rPr lang="ko-KR" altLang="ko-KR" b="1" dirty="0"/>
              <a:t> </a:t>
            </a:r>
            <a:r>
              <a:rPr lang="ko-KR" altLang="ko-KR" b="1" dirty="0" err="1"/>
              <a:t>trip</a:t>
            </a:r>
            <a:r>
              <a:rPr lang="ko-KR" altLang="ko-KR" b="1" dirty="0"/>
              <a:t> </a:t>
            </a:r>
            <a:r>
              <a:rPr lang="ko-KR" altLang="ko-KR" b="1" dirty="0" err="1"/>
              <a:t>signal</a:t>
            </a:r>
            <a:r>
              <a:rPr lang="ko-KR" altLang="ko-KR" b="1" dirty="0"/>
              <a:t>.</a:t>
            </a:r>
            <a:endParaRPr lang="ko-KR" altLang="ko-KR" dirty="0"/>
          </a:p>
          <a:p>
            <a:r>
              <a:rPr lang="ko-KR" altLang="ko-KR" b="1" dirty="0" err="1"/>
              <a:t>As</a:t>
            </a:r>
            <a:r>
              <a:rPr lang="ko-KR" altLang="ko-KR" b="1" dirty="0"/>
              <a:t> </a:t>
            </a:r>
            <a:r>
              <a:rPr lang="ko-KR" altLang="ko-KR" b="1" dirty="0" err="1"/>
              <a:t>shown</a:t>
            </a:r>
            <a:r>
              <a:rPr lang="ko-KR" altLang="ko-KR" b="1" dirty="0"/>
              <a:t> </a:t>
            </a:r>
            <a:r>
              <a:rPr lang="ko-KR" altLang="ko-KR" b="1" dirty="0" err="1"/>
              <a:t>in</a:t>
            </a:r>
            <a:r>
              <a:rPr lang="ko-KR" altLang="ko-KR" b="1" dirty="0"/>
              <a:t> </a:t>
            </a:r>
            <a:r>
              <a:rPr lang="ko-KR" altLang="ko-KR" b="1" dirty="0" err="1"/>
              <a:t>the</a:t>
            </a:r>
            <a:r>
              <a:rPr lang="ko-KR" altLang="ko-KR" b="1" dirty="0"/>
              <a:t> </a:t>
            </a:r>
            <a:r>
              <a:rPr lang="ko-KR" altLang="ko-KR" b="1" dirty="0" err="1"/>
              <a:t>figure</a:t>
            </a:r>
            <a:r>
              <a:rPr lang="ko-KR" altLang="ko-KR" b="1" dirty="0"/>
              <a:t>, </a:t>
            </a:r>
            <a:r>
              <a:rPr lang="ko-KR" altLang="ko-KR" b="1" dirty="0" err="1"/>
              <a:t>the</a:t>
            </a:r>
            <a:r>
              <a:rPr lang="ko-KR" altLang="ko-KR" b="1" dirty="0"/>
              <a:t> PPS </a:t>
            </a:r>
            <a:r>
              <a:rPr lang="ko-KR" altLang="ko-KR" b="1" dirty="0" err="1"/>
              <a:t>consists</a:t>
            </a:r>
            <a:r>
              <a:rPr lang="ko-KR" altLang="ko-KR" b="1" dirty="0"/>
              <a:t> of </a:t>
            </a:r>
            <a:r>
              <a:rPr lang="ko-KR" altLang="ko-KR" b="1" dirty="0" err="1"/>
              <a:t>four</a:t>
            </a:r>
            <a:r>
              <a:rPr lang="ko-KR" altLang="ko-KR" b="1" dirty="0"/>
              <a:t> </a:t>
            </a:r>
            <a:r>
              <a:rPr lang="ko-KR" altLang="ko-KR" b="1" dirty="0" err="1"/>
              <a:t>redundant</a:t>
            </a:r>
            <a:r>
              <a:rPr lang="ko-KR" altLang="ko-KR" b="1" dirty="0"/>
              <a:t> and </a:t>
            </a:r>
            <a:r>
              <a:rPr lang="ko-KR" altLang="ko-KR" b="1" dirty="0" err="1"/>
              <a:t>independent</a:t>
            </a:r>
            <a:r>
              <a:rPr lang="ko-KR" altLang="ko-KR" b="1" dirty="0"/>
              <a:t> </a:t>
            </a:r>
            <a:r>
              <a:rPr lang="ko-KR" altLang="ko-KR" b="1" dirty="0" err="1"/>
              <a:t>channels</a:t>
            </a:r>
            <a:r>
              <a:rPr lang="ko-KR" altLang="ko-KR" b="1" dirty="0"/>
              <a:t>. The </a:t>
            </a:r>
            <a:r>
              <a:rPr lang="ko-KR" altLang="ko-KR" b="1" dirty="0" err="1"/>
              <a:t>coincidence</a:t>
            </a:r>
            <a:r>
              <a:rPr lang="ko-KR" altLang="ko-KR" b="1" dirty="0"/>
              <a:t> </a:t>
            </a:r>
            <a:r>
              <a:rPr lang="ko-KR" altLang="ko-KR" b="1" dirty="0" err="1"/>
              <a:t>logic</a:t>
            </a:r>
            <a:r>
              <a:rPr lang="ko-KR" altLang="ko-KR" b="1" dirty="0"/>
              <a:t> </a:t>
            </a:r>
            <a:r>
              <a:rPr lang="ko-KR" altLang="ko-KR" b="1" dirty="0" err="1"/>
              <a:t>applies</a:t>
            </a:r>
            <a:r>
              <a:rPr lang="ko-KR" altLang="ko-KR" b="1" dirty="0"/>
              <a:t> </a:t>
            </a:r>
            <a:r>
              <a:rPr lang="ko-KR" altLang="ko-KR" b="1" dirty="0" err="1"/>
              <a:t>two</a:t>
            </a:r>
            <a:r>
              <a:rPr lang="ko-KR" altLang="ko-KR" b="1" dirty="0"/>
              <a:t>-</a:t>
            </a:r>
            <a:r>
              <a:rPr lang="ko-KR" altLang="ko-KR" b="1" dirty="0" err="1"/>
              <a:t>out</a:t>
            </a:r>
            <a:r>
              <a:rPr lang="ko-KR" altLang="ko-KR" b="1" dirty="0"/>
              <a:t>-of-</a:t>
            </a:r>
            <a:r>
              <a:rPr lang="ko-KR" altLang="ko-KR" b="1" dirty="0" err="1"/>
              <a:t>four</a:t>
            </a:r>
            <a:r>
              <a:rPr lang="ko-KR" altLang="ko-KR" b="1" dirty="0"/>
              <a:t> </a:t>
            </a:r>
            <a:r>
              <a:rPr lang="ko-KR" altLang="ko-KR" b="1" dirty="0" err="1"/>
              <a:t>voting</a:t>
            </a:r>
            <a:r>
              <a:rPr lang="ko-KR" altLang="ko-KR" b="1" dirty="0"/>
              <a:t> </a:t>
            </a:r>
            <a:r>
              <a:rPr lang="ko-KR" altLang="ko-KR" b="1" dirty="0" err="1"/>
              <a:t>to</a:t>
            </a:r>
            <a:r>
              <a:rPr lang="ko-KR" altLang="ko-KR" b="1" dirty="0"/>
              <a:t> </a:t>
            </a:r>
            <a:r>
              <a:rPr lang="ko-KR" altLang="ko-KR" b="1" dirty="0" err="1"/>
              <a:t>the</a:t>
            </a:r>
            <a:r>
              <a:rPr lang="ko-KR" altLang="ko-KR" b="1" dirty="0"/>
              <a:t> </a:t>
            </a:r>
            <a:r>
              <a:rPr lang="ko-KR" altLang="ko-KR" b="1" dirty="0" err="1"/>
              <a:t>channel</a:t>
            </a:r>
            <a:r>
              <a:rPr lang="ko-KR" altLang="ko-KR" b="1" dirty="0"/>
              <a:t> </a:t>
            </a:r>
            <a:r>
              <a:rPr lang="ko-KR" altLang="ko-KR" b="1" dirty="0" err="1"/>
              <a:t>trip</a:t>
            </a:r>
            <a:r>
              <a:rPr lang="ko-KR" altLang="ko-KR" b="1" dirty="0"/>
              <a:t> </a:t>
            </a:r>
            <a:r>
              <a:rPr lang="ko-KR" altLang="ko-KR" b="1" dirty="0" err="1"/>
              <a:t>signals</a:t>
            </a:r>
            <a:r>
              <a:rPr lang="ko-KR" altLang="ko-KR" b="1" dirty="0"/>
              <a:t>, </a:t>
            </a:r>
            <a:r>
              <a:rPr lang="ko-KR" altLang="ko-KR" b="1" dirty="0" err="1"/>
              <a:t>so</a:t>
            </a:r>
            <a:r>
              <a:rPr lang="ko-KR" altLang="ko-KR" b="1" dirty="0"/>
              <a:t> </a:t>
            </a:r>
            <a:r>
              <a:rPr lang="ko-KR" altLang="ko-KR" b="1" dirty="0" err="1"/>
              <a:t>that</a:t>
            </a:r>
            <a:r>
              <a:rPr lang="ko-KR" altLang="ko-KR" b="1" dirty="0"/>
              <a:t> </a:t>
            </a:r>
            <a:r>
              <a:rPr lang="ko-KR" altLang="ko-KR" b="1" dirty="0" err="1"/>
              <a:t>a</a:t>
            </a:r>
            <a:r>
              <a:rPr lang="ko-KR" altLang="ko-KR" b="1" dirty="0"/>
              <a:t> </a:t>
            </a:r>
            <a:r>
              <a:rPr lang="ko-KR" altLang="ko-KR" b="1" dirty="0" err="1"/>
              <a:t>single</a:t>
            </a:r>
            <a:r>
              <a:rPr lang="ko-KR" altLang="ko-KR" b="1" dirty="0"/>
              <a:t> </a:t>
            </a:r>
            <a:r>
              <a:rPr lang="ko-KR" altLang="ko-KR" b="1" dirty="0" err="1"/>
              <a:t>spurious</a:t>
            </a:r>
            <a:r>
              <a:rPr lang="ko-KR" altLang="ko-KR" b="1" dirty="0"/>
              <a:t> </a:t>
            </a:r>
            <a:r>
              <a:rPr lang="ko-KR" altLang="ko-KR" b="1" dirty="0" err="1"/>
              <a:t>signal</a:t>
            </a:r>
            <a:r>
              <a:rPr lang="ko-KR" altLang="ko-KR" b="1" dirty="0"/>
              <a:t> </a:t>
            </a:r>
            <a:r>
              <a:rPr lang="ko-KR" altLang="ko-KR" b="1" dirty="0" err="1"/>
              <a:t>does</a:t>
            </a:r>
            <a:r>
              <a:rPr lang="ko-KR" altLang="ko-KR" b="1" dirty="0"/>
              <a:t> </a:t>
            </a:r>
            <a:r>
              <a:rPr lang="ko-KR" altLang="ko-KR" b="1" dirty="0" err="1"/>
              <a:t>not</a:t>
            </a:r>
            <a:r>
              <a:rPr lang="ko-KR" altLang="ko-KR" b="1" dirty="0"/>
              <a:t> </a:t>
            </a:r>
            <a:r>
              <a:rPr lang="ko-KR" altLang="ko-KR" b="1" dirty="0" err="1"/>
              <a:t>initiate</a:t>
            </a:r>
            <a:r>
              <a:rPr lang="ko-KR" altLang="ko-KR" b="1" dirty="0"/>
              <a:t> </a:t>
            </a:r>
            <a:r>
              <a:rPr lang="ko-KR" altLang="ko-KR" b="1" dirty="0" err="1"/>
              <a:t>actuation</a:t>
            </a:r>
            <a:r>
              <a:rPr lang="ko-KR" altLang="ko-KR" b="1" dirty="0"/>
              <a:t>. The </a:t>
            </a:r>
            <a:r>
              <a:rPr lang="ko-KR" altLang="ko-KR" b="1" dirty="0" err="1"/>
              <a:t>voted</a:t>
            </a:r>
            <a:r>
              <a:rPr lang="ko-KR" altLang="ko-KR" b="1" dirty="0"/>
              <a:t> </a:t>
            </a:r>
            <a:r>
              <a:rPr lang="ko-KR" altLang="ko-KR" b="1" dirty="0" err="1"/>
              <a:t>result</a:t>
            </a:r>
            <a:r>
              <a:rPr lang="ko-KR" altLang="ko-KR" b="1" dirty="0"/>
              <a:t> </a:t>
            </a:r>
            <a:r>
              <a:rPr lang="ko-KR" altLang="ko-KR" b="1" dirty="0" err="1"/>
              <a:t>initiates</a:t>
            </a:r>
            <a:r>
              <a:rPr lang="ko-KR" altLang="ko-KR" b="1" dirty="0"/>
              <a:t> </a:t>
            </a:r>
            <a:r>
              <a:rPr lang="ko-KR" altLang="ko-KR" b="1" dirty="0" err="1"/>
              <a:t>a</a:t>
            </a:r>
            <a:r>
              <a:rPr lang="ko-KR" altLang="ko-KR" b="1" dirty="0"/>
              <a:t> </a:t>
            </a:r>
            <a:r>
              <a:rPr lang="ko-KR" altLang="ko-KR" b="1" dirty="0" err="1"/>
              <a:t>reactor</a:t>
            </a:r>
            <a:r>
              <a:rPr lang="ko-KR" altLang="ko-KR" b="1" dirty="0"/>
              <a:t> </a:t>
            </a:r>
            <a:r>
              <a:rPr lang="ko-KR" altLang="ko-KR" b="1" dirty="0" err="1"/>
              <a:t>trip</a:t>
            </a:r>
            <a:r>
              <a:rPr lang="ko-KR" altLang="ko-KR" b="1" dirty="0"/>
              <a:t> </a:t>
            </a:r>
            <a:r>
              <a:rPr lang="ko-KR" altLang="ko-KR" b="1" dirty="0" err="1"/>
              <a:t>or</a:t>
            </a:r>
            <a:r>
              <a:rPr lang="ko-KR" altLang="ko-KR" b="1" dirty="0"/>
              <a:t> </a:t>
            </a:r>
            <a:r>
              <a:rPr lang="ko-KR" altLang="ko-KR" b="1" dirty="0" err="1"/>
              <a:t>engineered</a:t>
            </a:r>
            <a:r>
              <a:rPr lang="ko-KR" altLang="ko-KR" b="1" dirty="0"/>
              <a:t> </a:t>
            </a:r>
            <a:r>
              <a:rPr lang="ko-KR" altLang="ko-KR" b="1" dirty="0" err="1"/>
              <a:t>safety</a:t>
            </a:r>
            <a:r>
              <a:rPr lang="ko-KR" altLang="ko-KR" b="1" dirty="0"/>
              <a:t> </a:t>
            </a:r>
            <a:r>
              <a:rPr lang="ko-KR" altLang="ko-KR" b="1" dirty="0" err="1"/>
              <a:t>features</a:t>
            </a:r>
            <a:r>
              <a:rPr lang="ko-KR" altLang="ko-KR" b="1" dirty="0"/>
              <a:t> </a:t>
            </a:r>
            <a:r>
              <a:rPr lang="ko-KR" altLang="ko-KR" b="1" dirty="0" err="1"/>
              <a:t>actuation</a:t>
            </a:r>
            <a:r>
              <a:rPr lang="ko-KR" altLang="ko-KR" b="1" dirty="0"/>
              <a:t>.</a:t>
            </a:r>
            <a:endParaRPr lang="ko-KR" altLang="ko-KR" dirty="0"/>
          </a:p>
          <a:p>
            <a:r>
              <a:rPr lang="ko-KR" altLang="ko-KR" b="1" dirty="0" err="1"/>
              <a:t>Because</a:t>
            </a:r>
            <a:r>
              <a:rPr lang="ko-KR" altLang="ko-KR" b="1" dirty="0"/>
              <a:t> </a:t>
            </a:r>
            <a:r>
              <a:rPr lang="ko-KR" altLang="ko-KR" b="1" dirty="0" err="1"/>
              <a:t>the</a:t>
            </a:r>
            <a:r>
              <a:rPr lang="ko-KR" altLang="ko-KR" b="1" dirty="0"/>
              <a:t> PPS </a:t>
            </a:r>
            <a:r>
              <a:rPr lang="ko-KR" altLang="ko-KR" b="1" dirty="0" err="1"/>
              <a:t>performs</a:t>
            </a:r>
            <a:r>
              <a:rPr lang="ko-KR" altLang="ko-KR" b="1" dirty="0"/>
              <a:t> </a:t>
            </a:r>
            <a:r>
              <a:rPr lang="ko-KR" altLang="ko-KR" b="1" dirty="0" err="1"/>
              <a:t>safety</a:t>
            </a:r>
            <a:r>
              <a:rPr lang="ko-KR" altLang="ko-KR" b="1" dirty="0"/>
              <a:t> </a:t>
            </a:r>
            <a:r>
              <a:rPr lang="ko-KR" altLang="ko-KR" b="1" dirty="0" err="1"/>
              <a:t>functions</a:t>
            </a:r>
            <a:r>
              <a:rPr lang="ko-KR" altLang="ko-KR" b="1" dirty="0"/>
              <a:t>, </a:t>
            </a:r>
            <a:r>
              <a:rPr lang="ko-KR" altLang="ko-KR" b="1" dirty="0" err="1"/>
              <a:t>plant</a:t>
            </a:r>
            <a:r>
              <a:rPr lang="ko-KR" altLang="ko-KR" b="1" dirty="0"/>
              <a:t> </a:t>
            </a:r>
            <a:r>
              <a:rPr lang="ko-KR" altLang="ko-KR" b="1" dirty="0" err="1"/>
              <a:t>Technical</a:t>
            </a:r>
            <a:r>
              <a:rPr lang="ko-KR" altLang="ko-KR" b="1" dirty="0"/>
              <a:t> </a:t>
            </a:r>
            <a:r>
              <a:rPr lang="ko-KR" altLang="ko-KR" b="1" dirty="0" err="1"/>
              <a:t>Specifications</a:t>
            </a:r>
            <a:r>
              <a:rPr lang="ko-KR" altLang="ko-KR" b="1" dirty="0"/>
              <a:t> </a:t>
            </a:r>
            <a:r>
              <a:rPr lang="ko-KR" altLang="ko-KR" b="1" dirty="0" err="1"/>
              <a:t>require</a:t>
            </a:r>
            <a:r>
              <a:rPr lang="ko-KR" altLang="ko-KR" b="1" dirty="0"/>
              <a:t> </a:t>
            </a:r>
            <a:r>
              <a:rPr lang="ko-KR" altLang="ko-KR" b="1" dirty="0" err="1"/>
              <a:t>periodic</a:t>
            </a:r>
            <a:r>
              <a:rPr lang="ko-KR" altLang="ko-KR" b="1" dirty="0"/>
              <a:t> </a:t>
            </a:r>
            <a:r>
              <a:rPr lang="ko-KR" altLang="ko-KR" b="1" dirty="0" err="1"/>
              <a:t>surveillance</a:t>
            </a:r>
            <a:r>
              <a:rPr lang="ko-KR" altLang="ko-KR" b="1" dirty="0"/>
              <a:t> </a:t>
            </a:r>
            <a:r>
              <a:rPr lang="ko-KR" altLang="ko-KR" b="1" dirty="0" err="1"/>
              <a:t>testing</a:t>
            </a:r>
            <a:r>
              <a:rPr lang="ko-KR" altLang="ko-KR" b="1" dirty="0"/>
              <a:t>. IEEE Standard 338 </a:t>
            </a:r>
            <a:r>
              <a:rPr lang="ko-KR" altLang="ko-KR" b="1" dirty="0" err="1"/>
              <a:t>defines</a:t>
            </a:r>
            <a:r>
              <a:rPr lang="ko-KR" altLang="ko-KR" b="1" dirty="0"/>
              <a:t> </a:t>
            </a:r>
            <a:r>
              <a:rPr lang="ko-KR" altLang="ko-KR" b="1" dirty="0" err="1"/>
              <a:t>the</a:t>
            </a:r>
            <a:r>
              <a:rPr lang="ko-KR" altLang="ko-KR" b="1" dirty="0"/>
              <a:t> </a:t>
            </a:r>
            <a:r>
              <a:rPr lang="ko-KR" altLang="ko-KR" b="1" dirty="0" err="1"/>
              <a:t>surveillance-testing</a:t>
            </a:r>
            <a:r>
              <a:rPr lang="ko-KR" altLang="ko-KR" b="1" dirty="0"/>
              <a:t> </a:t>
            </a:r>
            <a:r>
              <a:rPr lang="ko-KR" altLang="ko-KR" b="1" dirty="0" err="1"/>
              <a:t>criteria</a:t>
            </a:r>
            <a:r>
              <a:rPr lang="ko-KR" altLang="ko-KR" b="1" dirty="0"/>
              <a:t>, </a:t>
            </a:r>
            <a:r>
              <a:rPr lang="ko-KR" altLang="ko-KR" b="1" dirty="0" err="1"/>
              <a:t>while</a:t>
            </a:r>
            <a:r>
              <a:rPr lang="ko-KR" altLang="ko-KR" b="1" dirty="0"/>
              <a:t> </a:t>
            </a:r>
            <a:r>
              <a:rPr lang="ko-KR" altLang="ko-KR" b="1" dirty="0" err="1"/>
              <a:t>Regulatory</a:t>
            </a:r>
            <a:r>
              <a:rPr lang="ko-KR" altLang="ko-KR" b="1" dirty="0"/>
              <a:t> </a:t>
            </a:r>
            <a:r>
              <a:rPr lang="ko-KR" altLang="ko-KR" b="1" dirty="0" err="1"/>
              <a:t>Guide</a:t>
            </a:r>
            <a:r>
              <a:rPr lang="ko-KR" altLang="ko-KR" b="1" dirty="0"/>
              <a:t> 1.22 </a:t>
            </a:r>
            <a:r>
              <a:rPr lang="ko-KR" altLang="ko-KR" b="1" dirty="0" err="1"/>
              <a:t>provides</a:t>
            </a:r>
            <a:r>
              <a:rPr lang="ko-KR" altLang="ko-KR" b="1" dirty="0"/>
              <a:t> </a:t>
            </a:r>
            <a:r>
              <a:rPr lang="ko-KR" altLang="ko-KR" b="1" dirty="0" err="1"/>
              <a:t>guidance</a:t>
            </a:r>
            <a:r>
              <a:rPr lang="ko-KR" altLang="ko-KR" b="1" dirty="0"/>
              <a:t> </a:t>
            </a:r>
            <a:r>
              <a:rPr lang="ko-KR" altLang="ko-KR" b="1" dirty="0" err="1"/>
              <a:t>on</a:t>
            </a:r>
            <a:r>
              <a:rPr lang="ko-KR" altLang="ko-KR" b="1" dirty="0"/>
              <a:t> </a:t>
            </a:r>
            <a:r>
              <a:rPr lang="ko-KR" altLang="ko-KR" b="1" dirty="0" err="1"/>
              <a:t>periodic</a:t>
            </a:r>
            <a:r>
              <a:rPr lang="ko-KR" altLang="ko-KR" b="1" dirty="0"/>
              <a:t> </a:t>
            </a:r>
            <a:r>
              <a:rPr lang="ko-KR" altLang="ko-KR" b="1" dirty="0" err="1"/>
              <a:t>testing</a:t>
            </a:r>
            <a:r>
              <a:rPr lang="ko-KR" altLang="ko-KR" b="1" dirty="0"/>
              <a:t> of </a:t>
            </a:r>
            <a:r>
              <a:rPr lang="ko-KR" altLang="ko-KR" b="1" dirty="0" err="1"/>
              <a:t>protection-system</a:t>
            </a:r>
            <a:r>
              <a:rPr lang="ko-KR" altLang="ko-KR" b="1" dirty="0"/>
              <a:t> </a:t>
            </a:r>
            <a:r>
              <a:rPr lang="ko-KR" altLang="ko-KR" b="1" dirty="0" err="1"/>
              <a:t>actuation</a:t>
            </a:r>
            <a:r>
              <a:rPr lang="ko-KR" altLang="ko-KR" b="1" dirty="0"/>
              <a:t> </a:t>
            </a:r>
            <a:r>
              <a:rPr lang="ko-KR" altLang="ko-KR" b="1" dirty="0" err="1"/>
              <a:t>functions</a:t>
            </a:r>
            <a:r>
              <a:rPr lang="ko-KR" altLang="ko-KR" b="1" dirty="0"/>
              <a:t>.</a:t>
            </a:r>
            <a:endParaRPr lang="ko-KR" altLang="ko-KR" dirty="0"/>
          </a:p>
          <a:p>
            <a:r>
              <a:rPr lang="ko-KR" altLang="ko-KR" b="1" dirty="0" err="1"/>
              <a:t>A</a:t>
            </a:r>
            <a:r>
              <a:rPr lang="ko-KR" altLang="ko-KR" b="1" dirty="0"/>
              <a:t> </a:t>
            </a:r>
            <a:r>
              <a:rPr lang="ko-KR" altLang="ko-KR" b="1" dirty="0" err="1"/>
              <a:t>typical</a:t>
            </a:r>
            <a:r>
              <a:rPr lang="ko-KR" altLang="ko-KR" b="1" dirty="0"/>
              <a:t> </a:t>
            </a:r>
            <a:r>
              <a:rPr lang="ko-KR" altLang="ko-KR" b="1" dirty="0" err="1"/>
              <a:t>surveillance</a:t>
            </a:r>
            <a:r>
              <a:rPr lang="ko-KR" altLang="ko-KR" b="1" dirty="0"/>
              <a:t> </a:t>
            </a:r>
            <a:r>
              <a:rPr lang="ko-KR" altLang="ko-KR" b="1" dirty="0" err="1"/>
              <a:t>interval</a:t>
            </a:r>
            <a:r>
              <a:rPr lang="ko-KR" altLang="ko-KR" b="1" dirty="0"/>
              <a:t> </a:t>
            </a:r>
            <a:r>
              <a:rPr lang="ko-KR" altLang="ko-KR" b="1" dirty="0" err="1"/>
              <a:t>is</a:t>
            </a:r>
            <a:r>
              <a:rPr lang="ko-KR" altLang="ko-KR" b="1" dirty="0"/>
              <a:t> </a:t>
            </a:r>
            <a:r>
              <a:rPr lang="ko-KR" altLang="ko-KR" b="1" dirty="0" err="1"/>
              <a:t>about</a:t>
            </a:r>
            <a:r>
              <a:rPr lang="ko-KR" altLang="ko-KR" b="1" dirty="0"/>
              <a:t> 31 </a:t>
            </a:r>
            <a:r>
              <a:rPr lang="ko-KR" altLang="ko-KR" b="1" dirty="0" err="1"/>
              <a:t>days</a:t>
            </a:r>
            <a:r>
              <a:rPr lang="ko-KR" altLang="ko-KR" b="1" dirty="0"/>
              <a:t>. One </a:t>
            </a:r>
            <a:r>
              <a:rPr lang="ko-KR" altLang="ko-KR" b="1" dirty="0" err="1"/>
              <a:t>channel</a:t>
            </a:r>
            <a:r>
              <a:rPr lang="ko-KR" altLang="ko-KR" b="1" dirty="0"/>
              <a:t> </a:t>
            </a:r>
            <a:r>
              <a:rPr lang="ko-KR" altLang="ko-KR" b="1" dirty="0" err="1"/>
              <a:t>at</a:t>
            </a:r>
            <a:r>
              <a:rPr lang="ko-KR" altLang="ko-KR" b="1" dirty="0"/>
              <a:t> </a:t>
            </a:r>
            <a:r>
              <a:rPr lang="ko-KR" altLang="ko-KR" b="1" dirty="0" err="1"/>
              <a:t>a</a:t>
            </a:r>
            <a:r>
              <a:rPr lang="ko-KR" altLang="ko-KR" b="1" dirty="0"/>
              <a:t> </a:t>
            </a:r>
            <a:r>
              <a:rPr lang="ko-KR" altLang="ko-KR" b="1" dirty="0" err="1"/>
              <a:t>time</a:t>
            </a:r>
            <a:r>
              <a:rPr lang="ko-KR" altLang="ko-KR" b="1" dirty="0"/>
              <a:t> </a:t>
            </a:r>
            <a:r>
              <a:rPr lang="ko-KR" altLang="ko-KR" b="1" dirty="0" err="1"/>
              <a:t>is</a:t>
            </a:r>
            <a:r>
              <a:rPr lang="ko-KR" altLang="ko-KR" b="1" dirty="0"/>
              <a:t> </a:t>
            </a:r>
            <a:r>
              <a:rPr lang="ko-KR" altLang="ko-KR" b="1" dirty="0" err="1"/>
              <a:t>bypassed</a:t>
            </a:r>
            <a:r>
              <a:rPr lang="ko-KR" altLang="ko-KR" b="1" dirty="0"/>
              <a:t>, </a:t>
            </a:r>
            <a:r>
              <a:rPr lang="ko-KR" altLang="ko-KR" b="1" dirty="0" err="1"/>
              <a:t>tested</a:t>
            </a:r>
            <a:r>
              <a:rPr lang="ko-KR" altLang="ko-KR" b="1" dirty="0"/>
              <a:t>, and </a:t>
            </a:r>
            <a:r>
              <a:rPr lang="ko-KR" altLang="ko-KR" b="1" dirty="0" err="1"/>
              <a:t>returned</a:t>
            </a:r>
            <a:r>
              <a:rPr lang="ko-KR" altLang="ko-KR" b="1" dirty="0"/>
              <a:t> </a:t>
            </a:r>
            <a:r>
              <a:rPr lang="ko-KR" altLang="ko-KR" b="1" dirty="0" err="1"/>
              <a:t>to</a:t>
            </a:r>
            <a:r>
              <a:rPr lang="ko-KR" altLang="ko-KR" b="1" dirty="0"/>
              <a:t> </a:t>
            </a:r>
            <a:r>
              <a:rPr lang="ko-KR" altLang="ko-KR" b="1" dirty="0" err="1"/>
              <a:t>service</a:t>
            </a:r>
            <a:r>
              <a:rPr lang="ko-KR" altLang="ko-KR" b="1" dirty="0"/>
              <a:t>. </a:t>
            </a:r>
            <a:r>
              <a:rPr lang="ko-KR" altLang="ko-KR" b="1" dirty="0" err="1"/>
              <a:t>In</a:t>
            </a:r>
            <a:r>
              <a:rPr lang="ko-KR" altLang="ko-KR" b="1" dirty="0"/>
              <a:t> </a:t>
            </a:r>
            <a:r>
              <a:rPr lang="ko-KR" altLang="ko-KR" b="1" dirty="0" err="1"/>
              <a:t>conventional</a:t>
            </a:r>
            <a:r>
              <a:rPr lang="ko-KR" altLang="ko-KR" b="1" dirty="0"/>
              <a:t> </a:t>
            </a:r>
            <a:r>
              <a:rPr lang="ko-KR" altLang="ko-KR" b="1" dirty="0" err="1"/>
              <a:t>plants</a:t>
            </a:r>
            <a:r>
              <a:rPr lang="ko-KR" altLang="ko-KR" b="1" dirty="0"/>
              <a:t>, </a:t>
            </a:r>
            <a:r>
              <a:rPr lang="ko-KR" altLang="ko-KR" b="1" dirty="0" err="1"/>
              <a:t>these</a:t>
            </a:r>
            <a:r>
              <a:rPr lang="ko-KR" altLang="ko-KR" b="1" dirty="0"/>
              <a:t> </a:t>
            </a:r>
            <a:r>
              <a:rPr lang="ko-KR" altLang="ko-KR" b="1" dirty="0" err="1"/>
              <a:t>functional</a:t>
            </a:r>
            <a:r>
              <a:rPr lang="ko-KR" altLang="ko-KR" b="1" dirty="0"/>
              <a:t> </a:t>
            </a:r>
            <a:r>
              <a:rPr lang="ko-KR" altLang="ko-KR" b="1" dirty="0" err="1"/>
              <a:t>tests</a:t>
            </a:r>
            <a:r>
              <a:rPr lang="ko-KR" altLang="ko-KR" b="1" dirty="0"/>
              <a:t> </a:t>
            </a:r>
            <a:r>
              <a:rPr lang="ko-KR" altLang="ko-KR" b="1" dirty="0" err="1"/>
              <a:t>are</a:t>
            </a:r>
            <a:r>
              <a:rPr lang="ko-KR" altLang="ko-KR" b="1" dirty="0"/>
              <a:t> </a:t>
            </a:r>
            <a:r>
              <a:rPr lang="ko-KR" altLang="ko-KR" b="1" dirty="0" err="1"/>
              <a:t>generally</a:t>
            </a:r>
            <a:r>
              <a:rPr lang="ko-KR" altLang="ko-KR" b="1" dirty="0"/>
              <a:t> </a:t>
            </a:r>
            <a:r>
              <a:rPr lang="ko-KR" altLang="ko-KR" b="1" dirty="0" err="1"/>
              <a:t>performed</a:t>
            </a:r>
            <a:r>
              <a:rPr lang="ko-KR" altLang="ko-KR" b="1" dirty="0"/>
              <a:t> </a:t>
            </a:r>
            <a:r>
              <a:rPr lang="ko-KR" altLang="ko-KR" b="1" dirty="0" err="1"/>
              <a:t>manually</a:t>
            </a:r>
            <a:r>
              <a:rPr lang="ko-KR" altLang="ko-KR" b="1" dirty="0"/>
              <a:t> </a:t>
            </a:r>
            <a:r>
              <a:rPr lang="ko-KR" altLang="ko-KR" b="1" dirty="0" err="1"/>
              <a:t>by</a:t>
            </a:r>
            <a:r>
              <a:rPr lang="ko-KR" altLang="ko-KR" b="1" dirty="0"/>
              <a:t> </a:t>
            </a:r>
            <a:r>
              <a:rPr lang="ko-KR" altLang="ko-KR" b="1" dirty="0" err="1"/>
              <a:t>operators</a:t>
            </a:r>
            <a:r>
              <a:rPr lang="ko-KR" altLang="ko-KR" b="1" dirty="0"/>
              <a:t> </a:t>
            </a:r>
            <a:r>
              <a:rPr lang="ko-KR" altLang="ko-KR" b="1" dirty="0" err="1"/>
              <a:t>following</a:t>
            </a:r>
            <a:r>
              <a:rPr lang="ko-KR" altLang="ko-KR" b="1" dirty="0"/>
              <a:t> </a:t>
            </a:r>
            <a:r>
              <a:rPr lang="ko-KR" altLang="ko-KR" b="1" dirty="0" err="1"/>
              <a:t>approved</a:t>
            </a:r>
            <a:r>
              <a:rPr lang="ko-KR" altLang="ko-KR" b="1" dirty="0"/>
              <a:t> </a:t>
            </a:r>
            <a:r>
              <a:rPr lang="ko-KR" altLang="ko-KR" b="1" dirty="0" err="1"/>
              <a:t>procedures</a:t>
            </a:r>
            <a:r>
              <a:rPr lang="ko-KR" altLang="ko-KR" b="1" dirty="0"/>
              <a:t>.</a:t>
            </a:r>
            <a:endParaRPr lang="ko-KR" altLang="ko-K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 what is the problem with manual periodic testing? </a:t>
            </a:r>
          </a:p>
          <a:p>
            <a:r>
              <a:t>First, it is labor- and time-intensive. Every channel is tested manually, which takes significant time and staffing.</a:t>
            </a:r>
          </a:p>
          <a:p>
            <a:r>
              <a:t>Second, human error during testing. As reported in NUREG/CR-5775, test and restoration errors can cause inadvertent reactor trips, or leave a channel unavailable without anyone noticing.</a:t>
            </a:r>
          </a:p>
          <a:p>
            <a:r>
              <a:t>Third, failures between tests remain undetected. A fault stays latent until the next surveillance test, so the average unavailability grows with the test interval. The figure shows this clearly: with a short interval, on the left, average availability stays high; with a long interval, on the right, it degrades.</a:t>
            </a:r>
          </a:p>
          <a:p>
            <a:r>
              <a:t>Ideally, we would simply test more often. However, the burden of manual testing limits its practical frequency to about once a month, highlighting the need for automation.</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b="1"/>
              <a:t>Some degree of test automation already exists. This table compares the test methods of two representative digital PPS platforms used in large-scale nuclear power plants: Common Q, based on AC160, and POSAFE-Q.</a:t>
            </a:r>
          </a:p>
          <a:p>
            <a:r>
              <a:rPr b="1"/>
              <a:t>The blue entries indicate tests supported by built-in automation, such as self-diagnostics, normal testing, and automatic logic testing. However, the current level of automation remains limited. In POSAFE-Q, automatic logic tests must still be initiated by an operator. In both platforms, variable-setpoint bistable tests and actuation-level tests remain manual.</a:t>
            </a:r>
          </a:p>
          <a:p>
            <a:r>
              <a:rPr b="1"/>
              <a:t>Therefore, most surveillance tests still require direct or indirect operator intervention, highlighting the need for more comprehensive automation.</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b="1"/>
              <a:t>At the same time, the underlying platform technology is evolving. Nuclear safety I&amp;C systems are increasingly adopting FPGA-based designs as an alternative to conventional PLC-based platforms, motivated by reliability, cybersecurity, and long-term supportability.</a:t>
            </a:r>
          </a:p>
          <a:p>
            <a:r>
              <a:rPr b="1"/>
              <a:t>As summarized in the table, the FPGA logic fabric executes functions directly in hardware, enabling parallel and deterministic operation without relying on an operating system, interrupts, or context switching.</a:t>
            </a:r>
          </a:p>
          <a:p>
            <a:r>
              <a:rPr b="1"/>
              <a:t>From a testing perspective, this transition presents both challenges and opportunities. New failure modes and heterogeneous architectures increase testing complexity. At the same time, test logic can be embedded in the FPGA and executed concurrently with the protection logic.</a:t>
            </a:r>
          </a:p>
          <a:p>
            <a:r>
              <a:rPr b="1"/>
              <a:t>Together, these factors motivate a new testing framework designed specifically for FPGA-based protection systems.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We analyzed PPS testing in terms of test automation level, test method, and regulatory requirements. Based on this analysis, we classified PPS testing into four categories.</a:t>
            </a:r>
          </a:p>
          <a:p>
            <a:r>
              <a:t>Normal testing uses passive consistency checks to monitor input signals, setpoints, and logic outputs during operation. Automatic periodic testing actively generates and injects test signals to verify the correct response of bistable, coincidence, and actuation logic without interrupting plant operation.</a:t>
            </a:r>
          </a:p>
          <a:p>
            <a:r>
              <a:t>Manual periodic testing is performed by operators, during reactor shutdown, to verify downstream functions such as actuation circuits, manual trips, and manual actuation. Self-diagnostics continuously detects internal hardware, communication, data, and I/O faults during operation.</a:t>
            </a:r>
          </a:p>
          <a:p>
            <a:r>
              <a:t>This study focuses on automatic periodic testing of protection logic.</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Why do we focus on automatic periodic testing? Because normal testing and self-diagnostics cannot fully verify the trip function.</a:t>
            </a:r>
          </a:p>
          <a:p>
            <a:r>
              <a:t>Normal testing checks signals and logic outputs based on actual process variables. During normal operation, these variables remain within the non-trip range, so normal testing can verify only the non-trip response shown in blue. Because it does not apply abnormal test inputs, the trip response, as shown in the table.</a:t>
            </a:r>
          </a:p>
          <a:p>
            <a:r>
              <a:t>Self-diagnostics detects hardware and communication faults, but it does not verify the functional integrity of the protection logic.</a:t>
            </a:r>
          </a:p>
          <a:p>
            <a:r>
              <a:t>Automatic periodic testing closes this gap. It injects controlled test signals representing abnormal conditions during operation and checks whether the trip logic and output paths produce the expected response. The test is performed at predefined intervals without operator intervention, providing online functional test coverage of the protection logic and output paths.</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hdr="0" ftr="0" dt="0"/>
  <p:txStyles>
    <p:titleStyle>
      <a:lvl1pPr algn="ctr">
        <a:buNone/>
        <a:defRPr sz="4400">
          <a:solidFill>
            <a:schemeClr val="tx1"/>
          </a:solidFill>
          <a:latin typeface="+mj-lt"/>
          <a:ea typeface="+mj-lt"/>
          <a:cs typeface="+mj-lt"/>
        </a:defRPr>
      </a:lvl1pPr>
    </p:titleStyle>
    <p:bodyStyle>
      <a:lvl1pPr marL="342900" indent="-342900" algn="l">
        <a:buChar char="•"/>
        <a:defRPr sz="3200">
          <a:solidFill>
            <a:schemeClr val="tx1"/>
          </a:solidFill>
          <a:latin typeface="+mn-lt"/>
          <a:ea typeface="+mn-lt"/>
          <a:cs typeface="+mn-lt"/>
        </a:defRPr>
      </a:lvl1pPr>
      <a:lvl2pPr marL="742950" indent="-285750" algn="l">
        <a:buChar char="–"/>
        <a:defRPr sz="2800">
          <a:solidFill>
            <a:schemeClr val="tx1"/>
          </a:solidFill>
          <a:latin typeface="+mn-lt"/>
          <a:ea typeface="+mn-lt"/>
          <a:cs typeface="+mn-lt"/>
        </a:defRPr>
      </a:lvl2pPr>
      <a:lvl3pPr marL="1143000" indent="-228600" algn="l">
        <a:buChar char="•"/>
        <a:defRPr sz="2400">
          <a:solidFill>
            <a:schemeClr val="tx1"/>
          </a:solidFill>
          <a:latin typeface="+mn-lt"/>
          <a:ea typeface="+mn-lt"/>
          <a:cs typeface="+mn-lt"/>
        </a:defRPr>
      </a:lvl3pPr>
      <a:lvl4pPr marL="1600200" indent="-228600" algn="l">
        <a:buChar char="–"/>
        <a:defRPr sz="2000">
          <a:solidFill>
            <a:schemeClr val="tx1"/>
          </a:solidFill>
          <a:latin typeface="+mn-lt"/>
          <a:ea typeface="+mn-lt"/>
          <a:cs typeface="+mn-lt"/>
        </a:defRPr>
      </a:lvl4pPr>
      <a:lvl5pPr marL="2057400" indent="-228600" algn="l">
        <a:buChar char="»"/>
        <a:defRPr sz="2000">
          <a:solidFill>
            <a:schemeClr val="tx1"/>
          </a:solidFill>
          <a:latin typeface="+mn-lt"/>
          <a:ea typeface="+mn-lt"/>
          <a:cs typeface="+mn-lt"/>
        </a:defRPr>
      </a:lvl5pPr>
      <a:lvl6pPr marL="2514600" indent="-228600" algn="l">
        <a:buChar char="•"/>
        <a:defRPr sz="2000">
          <a:solidFill>
            <a:schemeClr val="tx1"/>
          </a:solidFill>
          <a:latin typeface="+mn-lt"/>
          <a:ea typeface="+mn-lt"/>
          <a:cs typeface="+mn-lt"/>
        </a:defRPr>
      </a:lvl6pPr>
      <a:lvl7pPr marL="2971800" indent="-228600" algn="l">
        <a:buChar char="•"/>
        <a:defRPr sz="2000">
          <a:solidFill>
            <a:schemeClr val="tx1"/>
          </a:solidFill>
          <a:latin typeface="+mn-lt"/>
          <a:ea typeface="+mn-lt"/>
          <a:cs typeface="+mn-lt"/>
        </a:defRPr>
      </a:lvl7pPr>
      <a:lvl8pPr marL="3429000" indent="-228600" algn="l">
        <a:buChar char="•"/>
        <a:defRPr sz="2000">
          <a:solidFill>
            <a:schemeClr val="tx1"/>
          </a:solidFill>
          <a:latin typeface="+mn-lt"/>
          <a:ea typeface="+mn-lt"/>
          <a:cs typeface="+mn-lt"/>
        </a:defRPr>
      </a:lvl8pPr>
      <a:lvl9pPr marL="3886200" indent="-228600" algn="l">
        <a:buChar char="•"/>
        <a:defRPr sz="20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2" name="Kaist_e_RGB 1"/>
          <p:cNvPicPr>
            <a:picLocks noChangeAspect="1"/>
          </p:cNvPicPr>
          <p:nvPr/>
        </p:nvPicPr>
        <p:blipFill>
          <a:blip r:embed="rId3"/>
          <a:srcRect/>
          <a:stretch/>
        </p:blipFill>
        <p:spPr>
          <a:xfrm>
            <a:off x="952500" y="7742653"/>
            <a:ext cx="6536202" cy="763172"/>
          </a:xfrm>
          <a:prstGeom prst="rect">
            <a:avLst/>
          </a:prstGeom>
        </p:spPr>
      </p:pic>
      <p:pic>
        <p:nvPicPr>
          <p:cNvPr id="13" name="Group 98 1"/>
          <p:cNvPicPr>
            <a:picLocks noChangeAspect="1"/>
          </p:cNvPicPr>
          <p:nvPr/>
        </p:nvPicPr>
        <p:blipFill>
          <a:blip r:embed="rId4"/>
          <a:srcRect/>
          <a:stretch/>
        </p:blipFill>
        <p:spPr>
          <a:xfrm>
            <a:off x="7791450" y="7496175"/>
            <a:ext cx="4095750" cy="1009650"/>
          </a:xfrm>
          <a:prstGeom prst="rect">
            <a:avLst/>
          </a:prstGeom>
        </p:spPr>
      </p:pic>
      <p:sp>
        <p:nvSpPr>
          <p:cNvPr id="4" name="Examining Operator Performances under Multi-Unit SMR Environment through Comparative Analysis">
            <a:extLst>
              <a:ext uri="{FF2B5EF4-FFF2-40B4-BE49-F238E27FC236}">
                <a16:creationId xmlns:a16="http://schemas.microsoft.com/office/drawing/2014/main" id="{C9C06E36-0810-428A-A82B-DA89BD29FD63}"/>
              </a:ext>
            </a:extLst>
          </p:cNvPr>
          <p:cNvSpPr>
            <a:spLocks noGrp="1"/>
          </p:cNvSpPr>
          <p:nvPr/>
        </p:nvSpPr>
        <p:spPr>
          <a:xfrm>
            <a:off x="952500" y="2256253"/>
            <a:ext cx="16855998" cy="3000375"/>
          </a:xfrm>
          <a:prstGeom prst="rect">
            <a:avLst/>
          </a:prstGeom>
          <a:noFill/>
        </p:spPr>
        <p:txBody>
          <a:bodyPr wrap="square" lIns="0" tIns="0" rIns="0" bIns="0" anchor="t"/>
          <a:lstStyle/>
          <a:p>
            <a:pPr>
              <a:lnSpc>
                <a:spcPts val="7800"/>
              </a:lnSpc>
              <a:buNone/>
            </a:pPr>
            <a:r>
              <a:rPr sz="6000">
                <a:solidFill>
                  <a:srgbClr val="004191"/>
                </a:solidFill>
                <a:latin typeface="Noto Sans KR Black"/>
                <a:ea typeface="Noto Sans KR Black"/>
                <a:cs typeface="Noto Sans KR Black"/>
              </a:rPr>
              <a:t>A Model-Based Framework for Built-in Automatic Periodic Surveillance Testing in Plant Protection Systems</a:t>
            </a:r>
          </a:p>
        </p:txBody>
      </p:sp>
      <p:sp>
        <p:nvSpPr>
          <p:cNvPr id="5" name="ISOFIC 2024">
            <a:extLst>
              <a:ext uri="{FF2B5EF4-FFF2-40B4-BE49-F238E27FC236}">
                <a16:creationId xmlns:a16="http://schemas.microsoft.com/office/drawing/2014/main" id="{71B8990A-50A3-4405-B534-4E12CD619C77}"/>
              </a:ext>
            </a:extLst>
          </p:cNvPr>
          <p:cNvSpPr>
            <a:spLocks noGrp="1"/>
          </p:cNvSpPr>
          <p:nvPr/>
        </p:nvSpPr>
        <p:spPr>
          <a:xfrm>
            <a:off x="1047750" y="1695450"/>
            <a:ext cx="2971800" cy="438150"/>
          </a:xfrm>
          <a:prstGeom prst="rect">
            <a:avLst/>
          </a:prstGeom>
          <a:noFill/>
        </p:spPr>
        <p:txBody>
          <a:bodyPr wrap="square" lIns="0" tIns="0" rIns="0" bIns="0" anchor="t"/>
          <a:lstStyle/>
          <a:p>
            <a:pPr marL="0" indent="0" algn="l">
              <a:lnSpc>
                <a:spcPts val="2925"/>
              </a:lnSpc>
              <a:buNone/>
            </a:pPr>
            <a:r>
              <a:rPr sz="2600" b="1">
                <a:solidFill>
                  <a:srgbClr val="787878"/>
                </a:solidFill>
                <a:latin typeface="Noto Sans KR Bold"/>
                <a:ea typeface="Noto Sans KR Bold"/>
                <a:cs typeface="Noto Sans KR Bold"/>
              </a:rPr>
              <a:t>2026.07.22</a:t>
            </a:r>
          </a:p>
        </p:txBody>
      </p:sp>
      <p:sp>
        <p:nvSpPr>
          <p:cNvPr id="6" name="Tae Ryoun Kim Huijeong Kim Jonghyun Kim">
            <a:extLst>
              <a:ext uri="{FF2B5EF4-FFF2-40B4-BE49-F238E27FC236}">
                <a16:creationId xmlns:a16="http://schemas.microsoft.com/office/drawing/2014/main" id="{0CDAF0C8-4754-424E-80C9-39E0256B97AB}"/>
              </a:ext>
            </a:extLst>
          </p:cNvPr>
          <p:cNvSpPr>
            <a:spLocks noGrp="1"/>
          </p:cNvSpPr>
          <p:nvPr/>
        </p:nvSpPr>
        <p:spPr>
          <a:xfrm>
            <a:off x="1047749" y="5705475"/>
            <a:ext cx="10174433" cy="466725"/>
          </a:xfrm>
          <a:prstGeom prst="rect">
            <a:avLst/>
          </a:prstGeom>
          <a:noFill/>
        </p:spPr>
        <p:txBody>
          <a:bodyPr wrap="square" lIns="0" tIns="0" rIns="0" bIns="0" anchor="t"/>
          <a:lstStyle/>
          <a:p>
            <a:pPr marL="0" indent="0" algn="l">
              <a:lnSpc>
                <a:spcPts val="3075"/>
              </a:lnSpc>
              <a:buNone/>
            </a:pPr>
            <a:r>
              <a:rPr sz="2500">
                <a:solidFill>
                  <a:srgbClr val="000000"/>
                </a:solidFill>
                <a:latin typeface="Noto Sans KR Bold"/>
                <a:ea typeface="Noto Sans KR Bold"/>
                <a:cs typeface="Noto Sans KR Bold"/>
              </a:rPr>
              <a:t>Tae Young Jhee, Tae Ryoun Kim, Soonae Lee, Jonghyun Kim*</a:t>
            </a:r>
          </a:p>
        </p:txBody>
      </p:sp>
      <p:sp>
        <p:nvSpPr>
          <p:cNvPr id="7" name="PhD Candidate Department of Nuclear and Quantum Engineering Korea Advanced Institute of Science and Technology KAIST Rep of Korea">
            <a:extLst>
              <a:ext uri="{FF2B5EF4-FFF2-40B4-BE49-F238E27FC236}">
                <a16:creationId xmlns:a16="http://schemas.microsoft.com/office/drawing/2014/main" id="{2936B405-14E6-487F-B0A2-6AAEB8374474}"/>
              </a:ext>
            </a:extLst>
          </p:cNvPr>
          <p:cNvSpPr>
            <a:spLocks noGrp="1"/>
          </p:cNvSpPr>
          <p:nvPr/>
        </p:nvSpPr>
        <p:spPr>
          <a:xfrm>
            <a:off x="1047750" y="6248400"/>
            <a:ext cx="11410950" cy="933450"/>
          </a:xfrm>
          <a:prstGeom prst="rect">
            <a:avLst/>
          </a:prstGeom>
          <a:noFill/>
        </p:spPr>
        <p:txBody>
          <a:bodyPr wrap="square" lIns="0" tIns="0" rIns="0" bIns="0" anchor="t"/>
          <a:lstStyle/>
          <a:p>
            <a:pPr marL="0" indent="0" algn="l">
              <a:lnSpc>
                <a:spcPts val="3075"/>
              </a:lnSpc>
              <a:buNone/>
            </a:pPr>
            <a:r>
              <a:rPr sz="2500">
                <a:solidFill>
                  <a:srgbClr val="000000"/>
                </a:solidFill>
                <a:latin typeface="Noto Sans KR Light"/>
                <a:ea typeface="Noto Sans KR Light"/>
                <a:cs typeface="Noto Sans KR Light"/>
              </a:rPr>
              <a:t>M.S. Student, Department of Nuclear and Quantum Engineering
Korea Advanced Institute of Science and Technology (KAIST), Republic of Korea</a:t>
            </a:r>
          </a:p>
        </p:txBody>
      </p:sp>
      <p:sp>
        <p:nvSpPr>
          <p:cNvPr id="9" name="Nuclear IC and Autonomous Operation Lab">
            <a:extLst>
              <a:ext uri="{FF2B5EF4-FFF2-40B4-BE49-F238E27FC236}">
                <a16:creationId xmlns:a16="http://schemas.microsoft.com/office/drawing/2014/main" id="{74E5C2E9-690A-4040-9607-422B224C9040}"/>
              </a:ext>
            </a:extLst>
          </p:cNvPr>
          <p:cNvSpPr>
            <a:spLocks noGrp="1"/>
          </p:cNvSpPr>
          <p:nvPr/>
        </p:nvSpPr>
        <p:spPr>
          <a:xfrm>
            <a:off x="11972925" y="7629525"/>
            <a:ext cx="5648325" cy="742950"/>
          </a:xfrm>
          <a:prstGeom prst="rect">
            <a:avLst/>
          </a:prstGeom>
          <a:noFill/>
        </p:spPr>
        <p:txBody>
          <a:bodyPr wrap="square" lIns="0" tIns="0" rIns="0" bIns="0" anchor="t"/>
          <a:lstStyle/>
          <a:p>
            <a:pPr marL="0" indent="0" algn="l">
              <a:lnSpc>
                <a:spcPts val="2925"/>
              </a:lnSpc>
              <a:buNone/>
            </a:pPr>
            <a:r>
              <a:rPr sz="2400" b="1">
                <a:solidFill>
                  <a:srgbClr val="2A65D9"/>
                </a:solidFill>
                <a:latin typeface="Montserrat Bold"/>
                <a:ea typeface="Montserrat Bold"/>
                <a:cs typeface="Montserrat Bold"/>
              </a:rPr>
              <a:t>Nuclear I&amp;C and Autonomous Operation Lab</a:t>
            </a:r>
          </a:p>
        </p:txBody>
      </p:sp>
    </p:spTree>
    <p:extLst>
      <p:ext uri="{BB962C8B-B14F-4D97-AF65-F5344CB8AC3E}">
        <p14:creationId xmlns:p14="http://schemas.microsoft.com/office/powerpoint/2010/main" val="938494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 name="Vector 34"/>
          <p:cNvPicPr>
            <a:picLocks noChangeAspect="1"/>
          </p:cNvPicPr>
          <p:nvPr/>
        </p:nvPicPr>
        <p:blipFill>
          <a:blip r:embed="rId3"/>
          <a:srcRect/>
          <a:stretch/>
        </p:blipFill>
        <p:spPr>
          <a:xfrm>
            <a:off x="876300" y="1400175"/>
            <a:ext cx="17411700" cy="57150"/>
          </a:xfrm>
          <a:prstGeom prst="rect">
            <a:avLst/>
          </a:prstGeom>
        </p:spPr>
      </p:pic>
      <p:sp>
        <p:nvSpPr>
          <p:cNvPr id="4" name="name_13 Small Modular Reactors and New Design Considerations">
            <a:extLst>
              <a:ext uri="{FF2B5EF4-FFF2-40B4-BE49-F238E27FC236}">
                <a16:creationId xmlns:a16="http://schemas.microsoft.com/office/drawing/2014/main" id="{87C0CA03-6166-2993-BE37-66B0D735561F}"/>
              </a:ext>
            </a:extLst>
          </p:cNvPr>
          <p:cNvSpPr>
            <a:spLocks noGrp="1"/>
          </p:cNvSpPr>
          <p:nvPr/>
        </p:nvSpPr>
        <p:spPr>
          <a:xfrm>
            <a:off x="904875" y="647700"/>
            <a:ext cx="14820900" cy="714375"/>
          </a:xfrm>
          <a:prstGeom prst="rect">
            <a:avLst/>
          </a:prstGeom>
          <a:noFill/>
        </p:spPr>
        <p:txBody>
          <a:bodyPr wrap="square" lIns="0" tIns="0" rIns="0" bIns="0" anchor="t"/>
          <a:lstStyle/>
          <a:p>
            <a:pPr marL="0" indent="0" algn="l">
              <a:lnSpc>
                <a:spcPts val="5625"/>
              </a:lnSpc>
              <a:buNone/>
            </a:pPr>
            <a:r>
              <a:rPr sz="3750">
                <a:solidFill>
                  <a:srgbClr val="000000"/>
                </a:solidFill>
                <a:latin typeface="Noto Sans KR Black"/>
                <a:ea typeface="Noto Sans KR Black"/>
                <a:cs typeface="Noto Sans KR Black"/>
              </a:rPr>
              <a:t>1. Introduction</a:t>
            </a:r>
          </a:p>
        </p:txBody>
      </p:sp>
      <p:sp>
        <p:nvSpPr>
          <p:cNvPr id="7" name="Design Charactersitics of Small Modular Reactors SMR Unlike conventional NPP SMR adopts new advanced systematic safety features and concept of operation for managing NPP 5 Integral Design  Modular Operation  Higher Autonomity and Passive Safety Features">
            <a:extLst>
              <a:ext uri="{FF2B5EF4-FFF2-40B4-BE49-F238E27FC236}">
                <a16:creationId xmlns:a16="http://schemas.microsoft.com/office/drawing/2014/main" id="{7D18287F-1863-01AC-6499-08105DFFA68E}"/>
              </a:ext>
            </a:extLst>
          </p:cNvPr>
          <p:cNvSpPr>
            <a:spLocks noGrp="1"/>
          </p:cNvSpPr>
          <p:nvPr/>
        </p:nvSpPr>
        <p:spPr>
          <a:xfrm>
            <a:off x="904875" y="1600200"/>
            <a:ext cx="17287875" cy="8229600"/>
          </a:xfrm>
          <a:prstGeom prst="rect">
            <a:avLst/>
          </a:prstGeom>
          <a:noFill/>
        </p:spPr>
        <p:txBody>
          <a:bodyPr wrap="square" lIns="47625" tIns="47625" rIns="47625" bIns="47625" anchor="t"/>
          <a:lstStyle/>
          <a:p>
            <a:pPr>
              <a:lnSpc>
                <a:spcPts val="3800"/>
              </a:lnSpc>
              <a:buNone/>
            </a:pPr>
            <a:br/>
            <a:br/>
            <a:endParaRPr/>
          </a:p>
          <a:p>
            <a:pPr>
              <a:lnSpc>
                <a:spcPts val="3800"/>
              </a:lnSpc>
              <a:buNone/>
            </a:pPr>
            <a:endParaRPr/>
          </a:p>
          <a:p>
            <a:pPr>
              <a:lnSpc>
                <a:spcPts val="3800"/>
              </a:lnSpc>
              <a:buNone/>
            </a:pPr>
            <a:r>
              <a:rPr sz="2000" b="1">
                <a:solidFill>
                  <a:srgbClr val="C00000"/>
                </a:solidFill>
              </a:rPr>
              <a:t>      </a:t>
            </a:r>
            <a:r>
              <a:rPr sz="2000" b="1">
                <a:solidFill>
                  <a:prstClr val="black"/>
                </a:solidFill>
              </a:rPr>
              <a:t> </a:t>
            </a:r>
          </a:p>
          <a:p>
            <a:pPr>
              <a:lnSpc>
                <a:spcPts val="3800"/>
              </a:lnSpc>
              <a:buNone/>
            </a:pPr>
            <a:endParaRPr sz="2000" b="1">
              <a:solidFill>
                <a:prstClr val="black"/>
              </a:solidFill>
            </a:endParaRPr>
          </a:p>
          <a:p>
            <a:pPr marL="1200150" indent="-285750">
              <a:lnSpc>
                <a:spcPts val="3800"/>
              </a:lnSpc>
              <a:buChar char="•"/>
            </a:pPr>
            <a:endParaRPr sz="2000" b="1">
              <a:solidFill>
                <a:prstClr val="black"/>
              </a:solidFill>
            </a:endParaRPr>
          </a:p>
        </p:txBody>
      </p:sp>
      <p:sp>
        <p:nvSpPr>
          <p:cNvPr id="2" name="Design Charactersitics of Small Modular Reactors SMR Unlike conventional NPP SMR adopts new advanced systematic safety features and concept of operation for managing NPP 5 Integral Design  Modular Operation  Higher Autonomity and Passive Safety Features">
            <a:extLst>
              <a:ext uri="{FF2B5EF4-FFF2-40B4-BE49-F238E27FC236}">
                <a16:creationId xmlns:a16="http://schemas.microsoft.com/office/drawing/2014/main" id="{BF39DF5E-72A1-BA49-4DC9-CD4D00E20138}"/>
              </a:ext>
            </a:extLst>
          </p:cNvPr>
          <p:cNvSpPr>
            <a:spLocks noGrp="1"/>
          </p:cNvSpPr>
          <p:nvPr/>
        </p:nvSpPr>
        <p:spPr>
          <a:xfrm>
            <a:off x="876300" y="1600199"/>
            <a:ext cx="17287875" cy="2077164"/>
          </a:xfrm>
          <a:prstGeom prst="rect">
            <a:avLst/>
          </a:prstGeom>
          <a:noFill/>
        </p:spPr>
        <p:txBody>
          <a:bodyPr wrap="square" lIns="47625" tIns="47625" rIns="47625" bIns="47625" anchor="t"/>
          <a:lstStyle/>
          <a:p>
            <a:pPr algn="l">
              <a:lnSpc>
                <a:spcPts val="3800"/>
              </a:lnSpc>
              <a:buNone/>
            </a:pPr>
            <a:r>
              <a:rPr sz="3200" b="1">
                <a:solidFill>
                  <a:srgbClr val="000000"/>
                </a:solidFill>
                <a:latin typeface="Noto Sans KR Bold"/>
                <a:ea typeface="Noto Sans KR Bold"/>
                <a:cs typeface="Noto Sans KR Bold"/>
              </a:rPr>
              <a:t>Research Objective</a:t>
            </a:r>
          </a:p>
          <a:p>
            <a:pPr marL="742950" indent="-285750">
              <a:lnSpc>
                <a:spcPts val="3800"/>
              </a:lnSpc>
              <a:buChar char="•"/>
            </a:pPr>
            <a:endParaRPr sz="3200" b="1">
              <a:solidFill>
                <a:srgbClr val="000000"/>
              </a:solidFill>
              <a:latin typeface="Noto Sans KR Bold"/>
              <a:ea typeface="Noto Sans KR Bold"/>
              <a:cs typeface="Noto Sans KR Bold"/>
            </a:endParaRPr>
          </a:p>
        </p:txBody>
      </p:sp>
      <p:sp>
        <p:nvSpPr>
          <p:cNvPr id="9" name="사각형: 둥근 모서리 8">
            <a:extLst>
              <a:ext uri="{FF2B5EF4-FFF2-40B4-BE49-F238E27FC236}">
                <a16:creationId xmlns:a16="http://schemas.microsoft.com/office/drawing/2014/main" id="{44CD96B8-72A8-3CF6-9C56-61F289979713}"/>
              </a:ext>
            </a:extLst>
          </p:cNvPr>
          <p:cNvSpPr>
            <a:spLocks noGrp="1"/>
          </p:cNvSpPr>
          <p:nvPr/>
        </p:nvSpPr>
        <p:spPr>
          <a:xfrm>
            <a:off x="904875" y="2535519"/>
            <a:ext cx="16506826" cy="873388"/>
          </a:xfrm>
          <a:prstGeom prst="roundRect">
            <a:avLst/>
          </a:prstGeom>
          <a:solidFill>
            <a:schemeClr val="bg1"/>
          </a:solidFill>
          <a:ln w="4445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algn="ctr">
              <a:lnSpc>
                <a:spcPts val="3500"/>
              </a:lnSpc>
              <a:buNone/>
            </a:pPr>
            <a:r>
              <a:rPr sz="2800" b="1">
                <a:solidFill>
                  <a:srgbClr val="00409E"/>
                </a:solidFill>
                <a:latin typeface="Noto Sans KR Bold"/>
                <a:ea typeface="Noto Sans KR Bold"/>
                <a:cs typeface="Noto Sans KR Bold"/>
              </a:rPr>
              <a:t>Development of an Automatic Periodic Testing Method for the Plant Protection System</a:t>
            </a:r>
          </a:p>
        </p:txBody>
      </p:sp>
      <p:sp>
        <p:nvSpPr>
          <p:cNvPr id="92" name="Shape 3">
            <a:extLst>
              <a:ext uri="{FF2B5EF4-FFF2-40B4-BE49-F238E27FC236}">
                <a16:creationId xmlns:a16="http://schemas.microsoft.com/office/drawing/2014/main" id="{EBF08D10-EEE8-0ED4-A599-AB5B5DCC4D70}"/>
              </a:ext>
            </a:extLst>
          </p:cNvPr>
          <p:cNvSpPr>
            <a:spLocks noGrp="1"/>
          </p:cNvSpPr>
          <p:nvPr/>
        </p:nvSpPr>
        <p:spPr>
          <a:xfrm>
            <a:off x="876299" y="4089214"/>
            <a:ext cx="4675039" cy="4490840"/>
          </a:xfrm>
          <a:prstGeom prst="roundRect">
            <a:avLst>
              <a:gd name="adj" fmla="val 4545"/>
            </a:avLst>
          </a:prstGeom>
          <a:solidFill>
            <a:srgbClr val="FFFFFF"/>
          </a:solidFill>
          <a:ln w="9525">
            <a:solidFill>
              <a:srgbClr val="CBD5E1"/>
            </a:solidFill>
            <a:prstDash val="solid"/>
          </a:ln>
          <a:effectLst>
            <a:outerShdw blurRad="101600" dist="12700" dir="5400000" algn="bl" rotWithShape="0">
              <a:srgbClr val="000000">
                <a:alpha val="8000"/>
              </a:srgbClr>
            </a:outerShdw>
          </a:effectLst>
        </p:spPr>
        <p:txBody>
          <a:bodyPr/>
          <a:lstStyle/>
          <a:p>
            <a:endParaRPr/>
          </a:p>
        </p:txBody>
      </p:sp>
      <p:sp>
        <p:nvSpPr>
          <p:cNvPr id="93" name="Text 4">
            <a:extLst>
              <a:ext uri="{FF2B5EF4-FFF2-40B4-BE49-F238E27FC236}">
                <a16:creationId xmlns:a16="http://schemas.microsoft.com/office/drawing/2014/main" id="{D7B65DF3-C7FE-DBD5-11F0-58EE57C3E165}"/>
              </a:ext>
            </a:extLst>
          </p:cNvPr>
          <p:cNvSpPr>
            <a:spLocks noGrp="1"/>
          </p:cNvSpPr>
          <p:nvPr/>
        </p:nvSpPr>
        <p:spPr>
          <a:xfrm>
            <a:off x="679363" y="4411903"/>
            <a:ext cx="4843400" cy="401192"/>
          </a:xfrm>
          <a:prstGeom prst="rect">
            <a:avLst/>
          </a:prstGeom>
          <a:noFill/>
        </p:spPr>
        <p:txBody>
          <a:bodyPr wrap="square" lIns="0" tIns="0" rIns="0" bIns="0" anchor="ctr"/>
          <a:lstStyle/>
          <a:p>
            <a:pPr marL="0" indent="0" algn="ctr">
              <a:buNone/>
            </a:pPr>
            <a:endParaRPr/>
          </a:p>
        </p:txBody>
      </p:sp>
      <p:sp>
        <p:nvSpPr>
          <p:cNvPr id="94" name="Shape 5">
            <a:extLst>
              <a:ext uri="{FF2B5EF4-FFF2-40B4-BE49-F238E27FC236}">
                <a16:creationId xmlns:a16="http://schemas.microsoft.com/office/drawing/2014/main" id="{C6AFDC8D-0802-4595-7F3B-85CB12C0604F}"/>
              </a:ext>
            </a:extLst>
          </p:cNvPr>
          <p:cNvSpPr>
            <a:spLocks noGrp="1"/>
          </p:cNvSpPr>
          <p:nvPr/>
        </p:nvSpPr>
        <p:spPr>
          <a:xfrm>
            <a:off x="960397" y="4900389"/>
            <a:ext cx="4448267" cy="2"/>
          </a:xfrm>
          <a:prstGeom prst="line">
            <a:avLst/>
          </a:prstGeom>
          <a:noFill/>
          <a:ln w="6350">
            <a:solidFill>
              <a:srgbClr val="CBD5E1"/>
            </a:solidFill>
            <a:prstDash val="solid"/>
          </a:ln>
        </p:spPr>
        <p:txBody>
          <a:bodyPr/>
          <a:lstStyle/>
          <a:p>
            <a:endParaRPr/>
          </a:p>
        </p:txBody>
      </p:sp>
      <p:sp>
        <p:nvSpPr>
          <p:cNvPr id="95" name="Text 6">
            <a:extLst>
              <a:ext uri="{FF2B5EF4-FFF2-40B4-BE49-F238E27FC236}">
                <a16:creationId xmlns:a16="http://schemas.microsoft.com/office/drawing/2014/main" id="{4A4CC42B-EF64-CCA9-524D-4779BA2354B9}"/>
              </a:ext>
            </a:extLst>
          </p:cNvPr>
          <p:cNvSpPr>
            <a:spLocks noGrp="1"/>
          </p:cNvSpPr>
          <p:nvPr/>
        </p:nvSpPr>
        <p:spPr>
          <a:xfrm>
            <a:off x="960397" y="5143500"/>
            <a:ext cx="3756556" cy="3524460"/>
          </a:xfrm>
          <a:prstGeom prst="rect">
            <a:avLst/>
          </a:prstGeom>
          <a:noFill/>
        </p:spPr>
        <p:txBody>
          <a:bodyPr wrap="square" anchor="t"/>
          <a:lstStyle/>
          <a:p>
            <a:pPr marL="342900" indent="-342900" algn="l">
              <a:spcAft>
                <a:spcPts val="600"/>
              </a:spcAft>
              <a:buChar char="•"/>
            </a:pPr>
            <a:r>
              <a:rPr sz="2200" b="1">
                <a:solidFill>
                  <a:srgbClr val="334155"/>
                </a:solidFill>
                <a:latin typeface="Noto Sans KR"/>
                <a:ea typeface="Noto Sans KR"/>
                <a:cs typeface="Noto Sans KR"/>
              </a:rPr>
              <a:t>Procedure-based manual tests</a:t>
            </a:r>
          </a:p>
          <a:p>
            <a:pPr marL="342900" indent="-342900" algn="l">
              <a:spcAft>
                <a:spcPts val="600"/>
              </a:spcAft>
              <a:buChar char="•"/>
            </a:pPr>
            <a:r>
              <a:rPr sz="2200" b="1">
                <a:solidFill>
                  <a:srgbClr val="334155"/>
                </a:solidFill>
                <a:latin typeface="Noto Sans KR"/>
                <a:ea typeface="Noto Sans KR"/>
                <a:cs typeface="Noto Sans KR"/>
              </a:rPr>
              <a:t>Manually-initiated automatic tests</a:t>
            </a:r>
          </a:p>
          <a:p>
            <a:pPr marL="342900" indent="-342900" algn="l">
              <a:spcAft>
                <a:spcPts val="600"/>
              </a:spcAft>
              <a:buChar char="•"/>
            </a:pPr>
            <a:r>
              <a:rPr sz="2200" b="1">
                <a:solidFill>
                  <a:srgbClr val="334155"/>
                </a:solidFill>
                <a:latin typeface="Noto Sans KR"/>
                <a:ea typeface="Noto Sans KR"/>
                <a:cs typeface="Noto Sans KR"/>
              </a:rPr>
              <a:t>Incomplete automation requiring operator intervention</a:t>
            </a:r>
          </a:p>
        </p:txBody>
      </p:sp>
      <p:sp>
        <p:nvSpPr>
          <p:cNvPr id="96" name="Shape 7">
            <a:extLst>
              <a:ext uri="{FF2B5EF4-FFF2-40B4-BE49-F238E27FC236}">
                <a16:creationId xmlns:a16="http://schemas.microsoft.com/office/drawing/2014/main" id="{65667079-8867-D42D-C10B-1510081A97E9}"/>
              </a:ext>
            </a:extLst>
          </p:cNvPr>
          <p:cNvSpPr>
            <a:spLocks noGrp="1"/>
          </p:cNvSpPr>
          <p:nvPr/>
        </p:nvSpPr>
        <p:spPr>
          <a:xfrm>
            <a:off x="6475389" y="4089214"/>
            <a:ext cx="5066552" cy="4490840"/>
          </a:xfrm>
          <a:prstGeom prst="roundRect">
            <a:avLst>
              <a:gd name="adj" fmla="val 2564"/>
            </a:avLst>
          </a:prstGeom>
          <a:solidFill>
            <a:srgbClr val="FFFFFF"/>
          </a:solidFill>
          <a:ln w="9525">
            <a:solidFill>
              <a:srgbClr val="CBD5E1"/>
            </a:solidFill>
            <a:prstDash val="solid"/>
          </a:ln>
          <a:effectLst>
            <a:outerShdw blurRad="101600" dist="12700" dir="5400000" algn="bl" rotWithShape="0">
              <a:srgbClr val="000000">
                <a:alpha val="8000"/>
              </a:srgbClr>
            </a:outerShdw>
          </a:effectLst>
        </p:spPr>
        <p:txBody>
          <a:bodyPr/>
          <a:lstStyle/>
          <a:p>
            <a:endParaRPr/>
          </a:p>
        </p:txBody>
      </p:sp>
      <p:sp>
        <p:nvSpPr>
          <p:cNvPr id="97" name="Text 8">
            <a:extLst>
              <a:ext uri="{FF2B5EF4-FFF2-40B4-BE49-F238E27FC236}">
                <a16:creationId xmlns:a16="http://schemas.microsoft.com/office/drawing/2014/main" id="{DB1848A9-0884-FD40-A146-3849BF377F3E}"/>
              </a:ext>
            </a:extLst>
          </p:cNvPr>
          <p:cNvSpPr>
            <a:spLocks noGrp="1"/>
          </p:cNvSpPr>
          <p:nvPr/>
        </p:nvSpPr>
        <p:spPr>
          <a:xfrm>
            <a:off x="6446697" y="4399801"/>
            <a:ext cx="4510302" cy="415316"/>
          </a:xfrm>
          <a:prstGeom prst="rect">
            <a:avLst/>
          </a:prstGeom>
          <a:noFill/>
        </p:spPr>
        <p:txBody>
          <a:bodyPr wrap="square" lIns="0" tIns="0" rIns="0" bIns="0" anchor="ctr"/>
          <a:lstStyle/>
          <a:p>
            <a:pPr marL="0" indent="0" algn="ctr">
              <a:buNone/>
            </a:pPr>
            <a:r>
              <a:rPr sz="2200" b="1">
                <a:solidFill>
                  <a:srgbClr val="1E293B"/>
                </a:solidFill>
                <a:latin typeface="Noto Sans KR"/>
                <a:ea typeface="Noto Sans KR"/>
                <a:cs typeface="Noto Sans KR"/>
              </a:rPr>
              <a:t>Research Process</a:t>
            </a:r>
          </a:p>
        </p:txBody>
      </p:sp>
      <p:sp>
        <p:nvSpPr>
          <p:cNvPr id="98" name="Shape 9">
            <a:extLst>
              <a:ext uri="{FF2B5EF4-FFF2-40B4-BE49-F238E27FC236}">
                <a16:creationId xmlns:a16="http://schemas.microsoft.com/office/drawing/2014/main" id="{4C4FCD46-AB94-E4D7-1932-EEC2044AD7FC}"/>
              </a:ext>
            </a:extLst>
          </p:cNvPr>
          <p:cNvSpPr>
            <a:spLocks noGrp="1"/>
          </p:cNvSpPr>
          <p:nvPr/>
        </p:nvSpPr>
        <p:spPr>
          <a:xfrm>
            <a:off x="6793155" y="4900389"/>
            <a:ext cx="4274369" cy="1"/>
          </a:xfrm>
          <a:prstGeom prst="line">
            <a:avLst/>
          </a:prstGeom>
          <a:noFill/>
          <a:ln w="6350">
            <a:solidFill>
              <a:srgbClr val="CBD5E1"/>
            </a:solidFill>
            <a:prstDash val="solid"/>
          </a:ln>
        </p:spPr>
        <p:txBody>
          <a:bodyPr/>
          <a:lstStyle/>
          <a:p>
            <a:endParaRPr/>
          </a:p>
        </p:txBody>
      </p:sp>
      <p:sp>
        <p:nvSpPr>
          <p:cNvPr id="99" name="Shape 10">
            <a:extLst>
              <a:ext uri="{FF2B5EF4-FFF2-40B4-BE49-F238E27FC236}">
                <a16:creationId xmlns:a16="http://schemas.microsoft.com/office/drawing/2014/main" id="{2D86A09A-B2F2-7F08-B618-4DCF1E23A551}"/>
              </a:ext>
            </a:extLst>
          </p:cNvPr>
          <p:cNvSpPr>
            <a:spLocks noGrp="1"/>
          </p:cNvSpPr>
          <p:nvPr/>
        </p:nvSpPr>
        <p:spPr>
          <a:xfrm>
            <a:off x="6699109" y="5222685"/>
            <a:ext cx="409292" cy="409292"/>
          </a:xfrm>
          <a:prstGeom prst="ellipse">
            <a:avLst/>
          </a:prstGeom>
          <a:solidFill>
            <a:srgbClr val="1E293B"/>
          </a:solidFill>
        </p:spPr>
        <p:txBody>
          <a:bodyPr/>
          <a:lstStyle/>
          <a:p>
            <a:endParaRPr/>
          </a:p>
        </p:txBody>
      </p:sp>
      <p:sp>
        <p:nvSpPr>
          <p:cNvPr id="100" name="Text 11">
            <a:extLst>
              <a:ext uri="{FF2B5EF4-FFF2-40B4-BE49-F238E27FC236}">
                <a16:creationId xmlns:a16="http://schemas.microsoft.com/office/drawing/2014/main" id="{95631D27-EEC4-E499-30FC-E6C501B03711}"/>
              </a:ext>
            </a:extLst>
          </p:cNvPr>
          <p:cNvSpPr>
            <a:spLocks noGrp="1"/>
          </p:cNvSpPr>
          <p:nvPr/>
        </p:nvSpPr>
        <p:spPr>
          <a:xfrm>
            <a:off x="6699109" y="5222685"/>
            <a:ext cx="409292" cy="409292"/>
          </a:xfrm>
          <a:prstGeom prst="rect">
            <a:avLst/>
          </a:prstGeom>
          <a:noFill/>
        </p:spPr>
        <p:txBody>
          <a:bodyPr wrap="square" lIns="0" tIns="0" rIns="0" bIns="0" anchor="ctr"/>
          <a:lstStyle/>
          <a:p>
            <a:pPr marL="0" indent="0" algn="ctr">
              <a:buNone/>
            </a:pPr>
            <a:r>
              <a:rPr sz="1800" b="1">
                <a:solidFill>
                  <a:srgbClr val="FFFFFF"/>
                </a:solidFill>
                <a:latin typeface="Noto Sans KR"/>
                <a:ea typeface="Noto Sans KR"/>
                <a:cs typeface="Noto Sans KR"/>
              </a:rPr>
              <a:t>1</a:t>
            </a:r>
          </a:p>
        </p:txBody>
      </p:sp>
      <p:sp>
        <p:nvSpPr>
          <p:cNvPr id="101" name="Text 12">
            <a:extLst>
              <a:ext uri="{FF2B5EF4-FFF2-40B4-BE49-F238E27FC236}">
                <a16:creationId xmlns:a16="http://schemas.microsoft.com/office/drawing/2014/main" id="{F8AC8096-EE05-D2A9-3A1F-BFC1D93B9B74}"/>
              </a:ext>
            </a:extLst>
          </p:cNvPr>
          <p:cNvSpPr>
            <a:spLocks noGrp="1"/>
          </p:cNvSpPr>
          <p:nvPr/>
        </p:nvSpPr>
        <p:spPr>
          <a:xfrm>
            <a:off x="7267569" y="5204924"/>
            <a:ext cx="4274369" cy="682153"/>
          </a:xfrm>
          <a:prstGeom prst="rect">
            <a:avLst/>
          </a:prstGeom>
          <a:noFill/>
        </p:spPr>
        <p:txBody>
          <a:bodyPr wrap="square" lIns="0" tIns="0" rIns="0" bIns="0" anchor="ctr"/>
          <a:lstStyle/>
          <a:p>
            <a:pPr marL="0" indent="0" algn="l">
              <a:buNone/>
            </a:pPr>
            <a:r>
              <a:rPr sz="2200" b="1">
                <a:solidFill>
                  <a:srgbClr val="334155"/>
                </a:solidFill>
                <a:latin typeface="Noto Sans KR Bold"/>
                <a:ea typeface="Noto Sans KR Bold"/>
                <a:cs typeface="Noto Sans KR Bold"/>
              </a:rPr>
              <a:t>Define Automatic Periodic Testing Methods</a:t>
            </a:r>
          </a:p>
        </p:txBody>
      </p:sp>
      <p:sp>
        <p:nvSpPr>
          <p:cNvPr id="102" name="Shape 13">
            <a:extLst>
              <a:ext uri="{FF2B5EF4-FFF2-40B4-BE49-F238E27FC236}">
                <a16:creationId xmlns:a16="http://schemas.microsoft.com/office/drawing/2014/main" id="{B98B1FB4-50D2-29C1-086E-B59B4B117FE2}"/>
              </a:ext>
            </a:extLst>
          </p:cNvPr>
          <p:cNvSpPr>
            <a:spLocks noGrp="1"/>
          </p:cNvSpPr>
          <p:nvPr/>
        </p:nvSpPr>
        <p:spPr>
          <a:xfrm>
            <a:off x="6903755" y="5796831"/>
            <a:ext cx="0" cy="136430"/>
          </a:xfrm>
          <a:prstGeom prst="line">
            <a:avLst/>
          </a:prstGeom>
          <a:noFill/>
          <a:ln w="15875">
            <a:solidFill>
              <a:srgbClr val="94A3B8"/>
            </a:solidFill>
            <a:prstDash val="solid"/>
            <a:tailEnd type="triangle"/>
          </a:ln>
        </p:spPr>
        <p:txBody>
          <a:bodyPr/>
          <a:lstStyle/>
          <a:p>
            <a:endParaRPr/>
          </a:p>
        </p:txBody>
      </p:sp>
      <p:sp>
        <p:nvSpPr>
          <p:cNvPr id="103" name="Shape 14">
            <a:extLst>
              <a:ext uri="{FF2B5EF4-FFF2-40B4-BE49-F238E27FC236}">
                <a16:creationId xmlns:a16="http://schemas.microsoft.com/office/drawing/2014/main" id="{21E57D57-D327-6396-F305-B7DE57B63A5D}"/>
              </a:ext>
            </a:extLst>
          </p:cNvPr>
          <p:cNvSpPr>
            <a:spLocks noGrp="1"/>
          </p:cNvSpPr>
          <p:nvPr/>
        </p:nvSpPr>
        <p:spPr>
          <a:xfrm>
            <a:off x="6699109" y="6075377"/>
            <a:ext cx="409292" cy="409292"/>
          </a:xfrm>
          <a:prstGeom prst="ellipse">
            <a:avLst/>
          </a:prstGeom>
          <a:solidFill>
            <a:srgbClr val="1E293B"/>
          </a:solidFill>
        </p:spPr>
        <p:txBody>
          <a:bodyPr/>
          <a:lstStyle/>
          <a:p>
            <a:endParaRPr/>
          </a:p>
        </p:txBody>
      </p:sp>
      <p:sp>
        <p:nvSpPr>
          <p:cNvPr id="104" name="Text 15">
            <a:extLst>
              <a:ext uri="{FF2B5EF4-FFF2-40B4-BE49-F238E27FC236}">
                <a16:creationId xmlns:a16="http://schemas.microsoft.com/office/drawing/2014/main" id="{B00DA0F9-1102-DF62-54F4-FA6E17182645}"/>
              </a:ext>
            </a:extLst>
          </p:cNvPr>
          <p:cNvSpPr>
            <a:spLocks noGrp="1"/>
          </p:cNvSpPr>
          <p:nvPr/>
        </p:nvSpPr>
        <p:spPr>
          <a:xfrm>
            <a:off x="6699109" y="6075377"/>
            <a:ext cx="409292" cy="409292"/>
          </a:xfrm>
          <a:prstGeom prst="rect">
            <a:avLst/>
          </a:prstGeom>
          <a:noFill/>
        </p:spPr>
        <p:txBody>
          <a:bodyPr wrap="square" lIns="0" tIns="0" rIns="0" bIns="0" anchor="ctr"/>
          <a:lstStyle/>
          <a:p>
            <a:pPr marL="0" indent="0" algn="ctr">
              <a:buNone/>
            </a:pPr>
            <a:r>
              <a:rPr sz="1800" b="1">
                <a:solidFill>
                  <a:srgbClr val="FFFFFF"/>
                </a:solidFill>
                <a:latin typeface="Noto Sans KR"/>
                <a:ea typeface="Noto Sans KR"/>
                <a:cs typeface="Noto Sans KR"/>
              </a:rPr>
              <a:t>2</a:t>
            </a:r>
          </a:p>
        </p:txBody>
      </p:sp>
      <p:sp>
        <p:nvSpPr>
          <p:cNvPr id="105" name="Text 16">
            <a:extLst>
              <a:ext uri="{FF2B5EF4-FFF2-40B4-BE49-F238E27FC236}">
                <a16:creationId xmlns:a16="http://schemas.microsoft.com/office/drawing/2014/main" id="{76677E08-4688-B38B-BC26-849896545D9A}"/>
              </a:ext>
            </a:extLst>
          </p:cNvPr>
          <p:cNvSpPr>
            <a:spLocks noGrp="1"/>
          </p:cNvSpPr>
          <p:nvPr/>
        </p:nvSpPr>
        <p:spPr>
          <a:xfrm>
            <a:off x="7219877" y="5957234"/>
            <a:ext cx="3667339" cy="682153"/>
          </a:xfrm>
          <a:prstGeom prst="rect">
            <a:avLst/>
          </a:prstGeom>
          <a:noFill/>
        </p:spPr>
        <p:txBody>
          <a:bodyPr wrap="square" lIns="0" tIns="0" rIns="0" bIns="0" anchor="ctr"/>
          <a:lstStyle/>
          <a:p>
            <a:pPr marL="0" indent="0" algn="l">
              <a:buNone/>
            </a:pPr>
            <a:r>
              <a:rPr sz="2200" b="1">
                <a:solidFill>
                  <a:srgbClr val="334155"/>
                </a:solidFill>
                <a:latin typeface="Noto Sans KR"/>
                <a:ea typeface="Noto Sans KR"/>
                <a:cs typeface="Noto Sans KR"/>
              </a:rPr>
              <a:t>Define Test Procedures</a:t>
            </a:r>
          </a:p>
        </p:txBody>
      </p:sp>
      <p:sp>
        <p:nvSpPr>
          <p:cNvPr id="106" name="Shape 17">
            <a:extLst>
              <a:ext uri="{FF2B5EF4-FFF2-40B4-BE49-F238E27FC236}">
                <a16:creationId xmlns:a16="http://schemas.microsoft.com/office/drawing/2014/main" id="{7AEE708B-C9CD-C7CE-EB9C-5A193B29F50F}"/>
              </a:ext>
            </a:extLst>
          </p:cNvPr>
          <p:cNvSpPr>
            <a:spLocks noGrp="1"/>
          </p:cNvSpPr>
          <p:nvPr/>
        </p:nvSpPr>
        <p:spPr>
          <a:xfrm>
            <a:off x="6903755" y="6649523"/>
            <a:ext cx="0" cy="136430"/>
          </a:xfrm>
          <a:prstGeom prst="line">
            <a:avLst/>
          </a:prstGeom>
          <a:noFill/>
          <a:ln w="15875">
            <a:solidFill>
              <a:srgbClr val="94A3B8"/>
            </a:solidFill>
            <a:prstDash val="solid"/>
            <a:tailEnd type="triangle"/>
          </a:ln>
        </p:spPr>
        <p:txBody>
          <a:bodyPr/>
          <a:lstStyle/>
          <a:p>
            <a:endParaRPr/>
          </a:p>
        </p:txBody>
      </p:sp>
      <p:sp>
        <p:nvSpPr>
          <p:cNvPr id="107" name="Shape 18">
            <a:extLst>
              <a:ext uri="{FF2B5EF4-FFF2-40B4-BE49-F238E27FC236}">
                <a16:creationId xmlns:a16="http://schemas.microsoft.com/office/drawing/2014/main" id="{86AF472A-D04B-BC87-4732-9F8AB2F4E8CD}"/>
              </a:ext>
            </a:extLst>
          </p:cNvPr>
          <p:cNvSpPr>
            <a:spLocks noGrp="1"/>
          </p:cNvSpPr>
          <p:nvPr/>
        </p:nvSpPr>
        <p:spPr>
          <a:xfrm>
            <a:off x="6699109" y="6928069"/>
            <a:ext cx="409292" cy="409292"/>
          </a:xfrm>
          <a:prstGeom prst="ellipse">
            <a:avLst/>
          </a:prstGeom>
          <a:solidFill>
            <a:srgbClr val="1E293B"/>
          </a:solidFill>
        </p:spPr>
        <p:txBody>
          <a:bodyPr/>
          <a:lstStyle/>
          <a:p>
            <a:endParaRPr/>
          </a:p>
        </p:txBody>
      </p:sp>
      <p:sp>
        <p:nvSpPr>
          <p:cNvPr id="108" name="Text 19">
            <a:extLst>
              <a:ext uri="{FF2B5EF4-FFF2-40B4-BE49-F238E27FC236}">
                <a16:creationId xmlns:a16="http://schemas.microsoft.com/office/drawing/2014/main" id="{3054F746-4064-1A4E-6F04-52D8949CF13B}"/>
              </a:ext>
            </a:extLst>
          </p:cNvPr>
          <p:cNvSpPr>
            <a:spLocks noGrp="1"/>
          </p:cNvSpPr>
          <p:nvPr/>
        </p:nvSpPr>
        <p:spPr>
          <a:xfrm>
            <a:off x="6699109" y="6928069"/>
            <a:ext cx="409292" cy="409292"/>
          </a:xfrm>
          <a:prstGeom prst="rect">
            <a:avLst/>
          </a:prstGeom>
          <a:noFill/>
        </p:spPr>
        <p:txBody>
          <a:bodyPr wrap="square" lIns="0" tIns="0" rIns="0" bIns="0" anchor="ctr"/>
          <a:lstStyle/>
          <a:p>
            <a:pPr marL="0" indent="0" algn="ctr">
              <a:buNone/>
            </a:pPr>
            <a:r>
              <a:rPr sz="1800" b="1">
                <a:solidFill>
                  <a:srgbClr val="FFFFFF"/>
                </a:solidFill>
                <a:latin typeface="Noto Sans KR"/>
                <a:ea typeface="Noto Sans KR"/>
                <a:cs typeface="Noto Sans KR"/>
              </a:rPr>
              <a:t>3</a:t>
            </a:r>
          </a:p>
        </p:txBody>
      </p:sp>
      <p:sp>
        <p:nvSpPr>
          <p:cNvPr id="109" name="Text 20">
            <a:extLst>
              <a:ext uri="{FF2B5EF4-FFF2-40B4-BE49-F238E27FC236}">
                <a16:creationId xmlns:a16="http://schemas.microsoft.com/office/drawing/2014/main" id="{8D891C43-F362-FD37-BD6F-9BBAA013DE32}"/>
              </a:ext>
            </a:extLst>
          </p:cNvPr>
          <p:cNvSpPr>
            <a:spLocks noGrp="1"/>
          </p:cNvSpPr>
          <p:nvPr/>
        </p:nvSpPr>
        <p:spPr>
          <a:xfrm>
            <a:off x="7248585" y="6680580"/>
            <a:ext cx="4073857" cy="989122"/>
          </a:xfrm>
          <a:prstGeom prst="rect">
            <a:avLst/>
          </a:prstGeom>
          <a:noFill/>
        </p:spPr>
        <p:txBody>
          <a:bodyPr wrap="square" lIns="0" tIns="0" rIns="0" bIns="0" anchor="ctr"/>
          <a:lstStyle/>
          <a:p>
            <a:pPr marL="0" indent="0" algn="l">
              <a:buNone/>
            </a:pPr>
            <a:r>
              <a:rPr sz="2200" b="1">
                <a:solidFill>
                  <a:srgbClr val="334155"/>
                </a:solidFill>
                <a:latin typeface="Noto Sans KR"/>
                <a:ea typeface="Noto Sans KR"/>
                <a:cs typeface="Noto Sans KR"/>
              </a:rPr>
              <a:t>Model Test Procedures using State Transition Models</a:t>
            </a:r>
          </a:p>
        </p:txBody>
      </p:sp>
      <p:sp>
        <p:nvSpPr>
          <p:cNvPr id="110" name="Shape 21">
            <a:extLst>
              <a:ext uri="{FF2B5EF4-FFF2-40B4-BE49-F238E27FC236}">
                <a16:creationId xmlns:a16="http://schemas.microsoft.com/office/drawing/2014/main" id="{3D74D608-4029-D889-4F54-5CBBB08A6A9A}"/>
              </a:ext>
            </a:extLst>
          </p:cNvPr>
          <p:cNvSpPr>
            <a:spLocks noGrp="1"/>
          </p:cNvSpPr>
          <p:nvPr/>
        </p:nvSpPr>
        <p:spPr>
          <a:xfrm>
            <a:off x="6903755" y="7502215"/>
            <a:ext cx="0" cy="136430"/>
          </a:xfrm>
          <a:prstGeom prst="line">
            <a:avLst/>
          </a:prstGeom>
          <a:noFill/>
          <a:ln w="15875">
            <a:solidFill>
              <a:srgbClr val="94A3B8"/>
            </a:solidFill>
            <a:prstDash val="solid"/>
            <a:tailEnd type="triangle"/>
          </a:ln>
        </p:spPr>
        <p:txBody>
          <a:bodyPr/>
          <a:lstStyle/>
          <a:p>
            <a:endParaRPr/>
          </a:p>
        </p:txBody>
      </p:sp>
      <p:sp>
        <p:nvSpPr>
          <p:cNvPr id="111" name="Shape 22">
            <a:extLst>
              <a:ext uri="{FF2B5EF4-FFF2-40B4-BE49-F238E27FC236}">
                <a16:creationId xmlns:a16="http://schemas.microsoft.com/office/drawing/2014/main" id="{C3ADD372-E7A9-B85F-F13C-E0AD1550DC38}"/>
              </a:ext>
            </a:extLst>
          </p:cNvPr>
          <p:cNvSpPr>
            <a:spLocks noGrp="1"/>
          </p:cNvSpPr>
          <p:nvPr/>
        </p:nvSpPr>
        <p:spPr>
          <a:xfrm>
            <a:off x="6699109" y="7780761"/>
            <a:ext cx="409292" cy="409292"/>
          </a:xfrm>
          <a:prstGeom prst="ellipse">
            <a:avLst/>
          </a:prstGeom>
          <a:solidFill>
            <a:srgbClr val="1E293B"/>
          </a:solidFill>
        </p:spPr>
        <p:txBody>
          <a:bodyPr/>
          <a:lstStyle/>
          <a:p>
            <a:endParaRPr/>
          </a:p>
        </p:txBody>
      </p:sp>
      <p:sp>
        <p:nvSpPr>
          <p:cNvPr id="112" name="Text 23">
            <a:extLst>
              <a:ext uri="{FF2B5EF4-FFF2-40B4-BE49-F238E27FC236}">
                <a16:creationId xmlns:a16="http://schemas.microsoft.com/office/drawing/2014/main" id="{9B370EC2-62A1-52AD-0BC3-FFB632BD80B5}"/>
              </a:ext>
            </a:extLst>
          </p:cNvPr>
          <p:cNvSpPr>
            <a:spLocks noGrp="1"/>
          </p:cNvSpPr>
          <p:nvPr/>
        </p:nvSpPr>
        <p:spPr>
          <a:xfrm>
            <a:off x="6699109" y="7780761"/>
            <a:ext cx="409292" cy="409292"/>
          </a:xfrm>
          <a:prstGeom prst="rect">
            <a:avLst/>
          </a:prstGeom>
          <a:noFill/>
        </p:spPr>
        <p:txBody>
          <a:bodyPr wrap="square" lIns="0" tIns="0" rIns="0" bIns="0" anchor="ctr"/>
          <a:lstStyle/>
          <a:p>
            <a:pPr marL="0" indent="0" algn="ctr">
              <a:buNone/>
            </a:pPr>
            <a:r>
              <a:rPr sz="1800" b="1">
                <a:solidFill>
                  <a:srgbClr val="FFFFFF"/>
                </a:solidFill>
                <a:latin typeface="Noto Sans KR"/>
                <a:ea typeface="Noto Sans KR"/>
                <a:cs typeface="Noto Sans KR"/>
              </a:rPr>
              <a:t>4</a:t>
            </a:r>
          </a:p>
        </p:txBody>
      </p:sp>
      <p:sp>
        <p:nvSpPr>
          <p:cNvPr id="113" name="Text 24">
            <a:extLst>
              <a:ext uri="{FF2B5EF4-FFF2-40B4-BE49-F238E27FC236}">
                <a16:creationId xmlns:a16="http://schemas.microsoft.com/office/drawing/2014/main" id="{05823270-91D8-BCBB-73AD-C8B4B0BD0807}"/>
              </a:ext>
            </a:extLst>
          </p:cNvPr>
          <p:cNvSpPr>
            <a:spLocks noGrp="1"/>
          </p:cNvSpPr>
          <p:nvPr/>
        </p:nvSpPr>
        <p:spPr>
          <a:xfrm>
            <a:off x="7267570" y="7644330"/>
            <a:ext cx="4035888" cy="682153"/>
          </a:xfrm>
          <a:prstGeom prst="rect">
            <a:avLst/>
          </a:prstGeom>
          <a:noFill/>
        </p:spPr>
        <p:txBody>
          <a:bodyPr wrap="square" lIns="0" tIns="0" rIns="0" bIns="0" anchor="ctr"/>
          <a:lstStyle/>
          <a:p>
            <a:pPr marL="0" indent="0" algn="l">
              <a:buNone/>
            </a:pPr>
            <a:r>
              <a:rPr sz="2200" b="1">
                <a:solidFill>
                  <a:srgbClr val="334155"/>
                </a:solidFill>
                <a:latin typeface="Noto Sans KR"/>
                <a:ea typeface="Noto Sans KR"/>
                <a:cs typeface="Noto Sans KR"/>
              </a:rPr>
              <a:t>Implement the Model via MATLAB Stateflow</a:t>
            </a:r>
          </a:p>
        </p:txBody>
      </p:sp>
      <p:sp>
        <p:nvSpPr>
          <p:cNvPr id="114" name="Shape 25">
            <a:extLst>
              <a:ext uri="{FF2B5EF4-FFF2-40B4-BE49-F238E27FC236}">
                <a16:creationId xmlns:a16="http://schemas.microsoft.com/office/drawing/2014/main" id="{B9D62D56-13FA-8FA2-7423-B92BDA6B05F1}"/>
              </a:ext>
            </a:extLst>
          </p:cNvPr>
          <p:cNvSpPr>
            <a:spLocks noGrp="1"/>
          </p:cNvSpPr>
          <p:nvPr/>
        </p:nvSpPr>
        <p:spPr>
          <a:xfrm>
            <a:off x="12551834" y="4103853"/>
            <a:ext cx="4859867" cy="4501176"/>
          </a:xfrm>
          <a:prstGeom prst="roundRect">
            <a:avLst>
              <a:gd name="adj" fmla="val 4545"/>
            </a:avLst>
          </a:prstGeom>
          <a:solidFill>
            <a:srgbClr val="FFFFFF"/>
          </a:solidFill>
          <a:ln w="9525">
            <a:solidFill>
              <a:srgbClr val="CBD5E1"/>
            </a:solidFill>
            <a:prstDash val="solid"/>
          </a:ln>
          <a:effectLst>
            <a:outerShdw blurRad="101600" dist="12700" dir="5400000" algn="bl" rotWithShape="0">
              <a:srgbClr val="000000">
                <a:alpha val="8000"/>
              </a:srgbClr>
            </a:outerShdw>
          </a:effectLst>
        </p:spPr>
        <p:txBody>
          <a:bodyPr/>
          <a:lstStyle/>
          <a:p>
            <a:endParaRPr/>
          </a:p>
        </p:txBody>
      </p:sp>
      <p:sp>
        <p:nvSpPr>
          <p:cNvPr id="116" name="Shape 27">
            <a:extLst>
              <a:ext uri="{FF2B5EF4-FFF2-40B4-BE49-F238E27FC236}">
                <a16:creationId xmlns:a16="http://schemas.microsoft.com/office/drawing/2014/main" id="{CE88908C-7328-9A9D-7500-BC30D4912CDF}"/>
              </a:ext>
            </a:extLst>
          </p:cNvPr>
          <p:cNvSpPr>
            <a:spLocks noGrp="1"/>
          </p:cNvSpPr>
          <p:nvPr/>
        </p:nvSpPr>
        <p:spPr>
          <a:xfrm>
            <a:off x="12707816" y="4910270"/>
            <a:ext cx="4513870" cy="0"/>
          </a:xfrm>
          <a:prstGeom prst="line">
            <a:avLst/>
          </a:prstGeom>
          <a:noFill/>
          <a:ln w="6350">
            <a:solidFill>
              <a:srgbClr val="CBD5E1"/>
            </a:solidFill>
            <a:prstDash val="solid"/>
          </a:ln>
        </p:spPr>
        <p:txBody>
          <a:bodyPr/>
          <a:lstStyle/>
          <a:p>
            <a:endParaRPr/>
          </a:p>
        </p:txBody>
      </p:sp>
      <p:sp>
        <p:nvSpPr>
          <p:cNvPr id="117" name="Text 28">
            <a:extLst>
              <a:ext uri="{FF2B5EF4-FFF2-40B4-BE49-F238E27FC236}">
                <a16:creationId xmlns:a16="http://schemas.microsoft.com/office/drawing/2014/main" id="{1DD9ED1B-B50F-9148-0BED-184A6C537987}"/>
              </a:ext>
            </a:extLst>
          </p:cNvPr>
          <p:cNvSpPr>
            <a:spLocks noGrp="1"/>
          </p:cNvSpPr>
          <p:nvPr/>
        </p:nvSpPr>
        <p:spPr>
          <a:xfrm>
            <a:off x="12615929" y="5023723"/>
            <a:ext cx="4502833" cy="3524460"/>
          </a:xfrm>
          <a:prstGeom prst="rect">
            <a:avLst/>
          </a:prstGeom>
          <a:noFill/>
        </p:spPr>
        <p:txBody>
          <a:bodyPr wrap="square" anchor="t"/>
          <a:lstStyle/>
          <a:p>
            <a:pPr marL="342900" indent="-342900" algn="l">
              <a:spcAft>
                <a:spcPts val="600"/>
              </a:spcAft>
              <a:buChar char="•"/>
            </a:pPr>
            <a:r>
              <a:rPr sz="2200" b="1">
                <a:solidFill>
                  <a:srgbClr val="334155"/>
                </a:solidFill>
                <a:latin typeface="Noto Sans KR"/>
                <a:ea typeface="Noto Sans KR"/>
                <a:cs typeface="Noto Sans KR"/>
              </a:rPr>
              <a:t>Proposed a Built-in Automatic Periodic Testing Method</a:t>
            </a:r>
          </a:p>
          <a:p>
            <a:pPr marL="342900" indent="-342900" algn="l">
              <a:spcAft>
                <a:spcPts val="600"/>
              </a:spcAft>
              <a:buChar char="•"/>
            </a:pPr>
            <a:r>
              <a:rPr sz="2200" b="1">
                <a:solidFill>
                  <a:srgbClr val="334155"/>
                </a:solidFill>
                <a:latin typeface="Noto Sans KR"/>
                <a:ea typeface="Noto Sans KR"/>
                <a:cs typeface="Noto Sans KR"/>
              </a:rPr>
              <a:t>Developed an HDL-compatible Stateflow model </a:t>
            </a:r>
          </a:p>
          <a:p>
            <a:pPr marL="342900" indent="-342900" algn="l">
              <a:spcAft>
                <a:spcPts val="600"/>
              </a:spcAft>
              <a:buChar char="•"/>
            </a:pPr>
            <a:r>
              <a:rPr sz="2200" b="1">
                <a:solidFill>
                  <a:srgbClr val="334155"/>
                </a:solidFill>
                <a:latin typeface="Noto Sans KR"/>
                <a:ea typeface="Noto Sans KR"/>
                <a:cs typeface="Noto Sans KR"/>
              </a:rPr>
              <a:t>Model-level simulation and pre-RTL clock-level behavior</a:t>
            </a:r>
          </a:p>
        </p:txBody>
      </p:sp>
      <p:sp>
        <p:nvSpPr>
          <p:cNvPr id="6" name="Text 8">
            <a:extLst>
              <a:ext uri="{FF2B5EF4-FFF2-40B4-BE49-F238E27FC236}">
                <a16:creationId xmlns:a16="http://schemas.microsoft.com/office/drawing/2014/main" id="{55D95CC7-655D-AC71-6CF7-4BAC2C42F3E4}"/>
              </a:ext>
            </a:extLst>
          </p:cNvPr>
          <p:cNvSpPr>
            <a:spLocks noGrp="1"/>
          </p:cNvSpPr>
          <p:nvPr/>
        </p:nvSpPr>
        <p:spPr>
          <a:xfrm>
            <a:off x="12707816" y="4385262"/>
            <a:ext cx="4024706" cy="397061"/>
          </a:xfrm>
          <a:prstGeom prst="rect">
            <a:avLst/>
          </a:prstGeom>
          <a:noFill/>
        </p:spPr>
        <p:txBody>
          <a:bodyPr wrap="square" lIns="0" tIns="0" rIns="0" bIns="0" anchor="ctr"/>
          <a:lstStyle/>
          <a:p>
            <a:pPr marL="0" indent="0" algn="ctr">
              <a:buNone/>
            </a:pPr>
            <a:endParaRPr/>
          </a:p>
        </p:txBody>
      </p:sp>
      <p:sp>
        <p:nvSpPr>
          <p:cNvPr id="8" name="Text 8">
            <a:extLst>
              <a:ext uri="{FF2B5EF4-FFF2-40B4-BE49-F238E27FC236}">
                <a16:creationId xmlns:a16="http://schemas.microsoft.com/office/drawing/2014/main" id="{0982FB21-6355-5EB1-F194-4F70DDF14F5F}"/>
              </a:ext>
            </a:extLst>
          </p:cNvPr>
          <p:cNvSpPr>
            <a:spLocks noGrp="1"/>
          </p:cNvSpPr>
          <p:nvPr/>
        </p:nvSpPr>
        <p:spPr>
          <a:xfrm>
            <a:off x="928628" y="4425262"/>
            <a:ext cx="4510302" cy="415316"/>
          </a:xfrm>
          <a:prstGeom prst="rect">
            <a:avLst/>
          </a:prstGeom>
          <a:noFill/>
        </p:spPr>
        <p:txBody>
          <a:bodyPr wrap="square" lIns="0" tIns="0" rIns="0" bIns="0" anchor="ctr"/>
          <a:lstStyle/>
          <a:p>
            <a:pPr marL="0" indent="0" algn="ctr">
              <a:buNone/>
            </a:pPr>
            <a:r>
              <a:rPr sz="2200" b="1">
                <a:solidFill>
                  <a:srgbClr val="1E293B"/>
                </a:solidFill>
                <a:latin typeface="Noto Sans KR"/>
                <a:ea typeface="Noto Sans KR"/>
                <a:cs typeface="Noto Sans KR"/>
              </a:rPr>
              <a:t>Limitations of Existing Research</a:t>
            </a:r>
          </a:p>
        </p:txBody>
      </p:sp>
      <p:sp>
        <p:nvSpPr>
          <p:cNvPr id="10" name="Text 8">
            <a:extLst>
              <a:ext uri="{FF2B5EF4-FFF2-40B4-BE49-F238E27FC236}">
                <a16:creationId xmlns:a16="http://schemas.microsoft.com/office/drawing/2014/main" id="{5C4D73BD-BD48-60C3-5B1C-FBD3DDBEEDDF}"/>
              </a:ext>
            </a:extLst>
          </p:cNvPr>
          <p:cNvSpPr>
            <a:spLocks noGrp="1"/>
          </p:cNvSpPr>
          <p:nvPr/>
        </p:nvSpPr>
        <p:spPr>
          <a:xfrm>
            <a:off x="12551834" y="4399801"/>
            <a:ext cx="4510302" cy="415316"/>
          </a:xfrm>
          <a:prstGeom prst="rect">
            <a:avLst/>
          </a:prstGeom>
          <a:noFill/>
        </p:spPr>
        <p:txBody>
          <a:bodyPr wrap="square" lIns="0" tIns="0" rIns="0" bIns="0" anchor="ctr"/>
          <a:lstStyle/>
          <a:p>
            <a:pPr marL="0" indent="0" algn="ctr">
              <a:buNone/>
            </a:pPr>
            <a:r>
              <a:rPr sz="2200" b="1">
                <a:solidFill>
                  <a:srgbClr val="1E293B"/>
                </a:solidFill>
                <a:latin typeface="Noto Sans KR"/>
                <a:ea typeface="Noto Sans KR"/>
                <a:cs typeface="Noto Sans KR"/>
              </a:rPr>
              <a:t>Research Results</a:t>
            </a:r>
          </a:p>
        </p:txBody>
      </p:sp>
    </p:spTree>
    <p:extLst>
      <p:ext uri="{BB962C8B-B14F-4D97-AF65-F5344CB8AC3E}">
        <p14:creationId xmlns:p14="http://schemas.microsoft.com/office/powerpoint/2010/main" val="3214478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8" name="Kaist_e_RGB 1"/>
          <p:cNvPicPr>
            <a:picLocks noChangeAspect="1"/>
          </p:cNvPicPr>
          <p:nvPr/>
        </p:nvPicPr>
        <p:blipFill>
          <a:blip r:embed="rId3"/>
          <a:srcRect/>
          <a:stretch/>
        </p:blipFill>
        <p:spPr>
          <a:xfrm>
            <a:off x="3028950" y="8886825"/>
            <a:ext cx="5057775" cy="590550"/>
          </a:xfrm>
          <a:prstGeom prst="rect">
            <a:avLst/>
          </a:prstGeom>
        </p:spPr>
      </p:pic>
      <p:pic>
        <p:nvPicPr>
          <p:cNvPr id="9" name="Group 198"/>
          <p:cNvPicPr>
            <a:picLocks noChangeAspect="1"/>
          </p:cNvPicPr>
          <p:nvPr/>
        </p:nvPicPr>
        <p:blipFill>
          <a:blip r:embed="rId4"/>
          <a:srcRect/>
          <a:stretch/>
        </p:blipFill>
        <p:spPr>
          <a:xfrm>
            <a:off x="8391525" y="8820150"/>
            <a:ext cx="6868837" cy="741699"/>
          </a:xfrm>
          <a:prstGeom prst="rect">
            <a:avLst/>
          </a:prstGeom>
        </p:spPr>
      </p:pic>
      <p:sp>
        <p:nvSpPr>
          <p:cNvPr id="5" name="Experiment Design">
            <a:extLst>
              <a:ext uri="{FF2B5EF4-FFF2-40B4-BE49-F238E27FC236}">
                <a16:creationId xmlns:a16="http://schemas.microsoft.com/office/drawing/2014/main" id="{7595B8ED-C2D4-431A-953D-0056360BCB59}"/>
              </a:ext>
            </a:extLst>
          </p:cNvPr>
          <p:cNvSpPr>
            <a:spLocks noGrp="1"/>
          </p:cNvSpPr>
          <p:nvPr/>
        </p:nvSpPr>
        <p:spPr>
          <a:xfrm>
            <a:off x="4886325" y="4648200"/>
            <a:ext cx="8515350" cy="990600"/>
          </a:xfrm>
          <a:prstGeom prst="rect">
            <a:avLst/>
          </a:prstGeom>
          <a:noFill/>
        </p:spPr>
        <p:txBody>
          <a:bodyPr wrap="square" lIns="0" tIns="0" rIns="0" bIns="0" anchor="t"/>
          <a:lstStyle/>
          <a:p>
            <a:pPr algn="ctr">
              <a:lnSpc>
                <a:spcPts val="7800"/>
              </a:lnSpc>
              <a:buNone/>
            </a:pPr>
            <a:r>
              <a:rPr sz="6000">
                <a:solidFill>
                  <a:srgbClr val="000000"/>
                </a:solidFill>
                <a:latin typeface="Noto Sans KR Black"/>
                <a:ea typeface="Noto Sans KR Black"/>
                <a:cs typeface="Noto Sans KR Black"/>
              </a:rPr>
              <a:t>2. Method</a:t>
            </a:r>
          </a:p>
        </p:txBody>
      </p:sp>
    </p:spTree>
    <p:extLst>
      <p:ext uri="{BB962C8B-B14F-4D97-AF65-F5344CB8AC3E}">
        <p14:creationId xmlns:p14="http://schemas.microsoft.com/office/powerpoint/2010/main" val="5652836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4" name="Vector 34"/>
          <p:cNvPicPr>
            <a:picLocks noChangeAspect="1"/>
          </p:cNvPicPr>
          <p:nvPr/>
        </p:nvPicPr>
        <p:blipFill>
          <a:blip r:embed="rId3"/>
          <a:srcRect/>
          <a:stretch/>
        </p:blipFill>
        <p:spPr>
          <a:xfrm>
            <a:off x="876300" y="1400175"/>
            <a:ext cx="17411700" cy="57150"/>
          </a:xfrm>
          <a:prstGeom prst="rect">
            <a:avLst/>
          </a:prstGeom>
        </p:spPr>
      </p:pic>
      <p:sp>
        <p:nvSpPr>
          <p:cNvPr id="4" name="name_13 Small Modular Reactors and New Design Considerations">
            <a:extLst>
              <a:ext uri="{FF2B5EF4-FFF2-40B4-BE49-F238E27FC236}">
                <a16:creationId xmlns:a16="http://schemas.microsoft.com/office/drawing/2014/main" id="{95859DC1-3FBF-8602-2ACE-242700E3093C}"/>
              </a:ext>
            </a:extLst>
          </p:cNvPr>
          <p:cNvSpPr>
            <a:spLocks noGrp="1"/>
          </p:cNvSpPr>
          <p:nvPr/>
        </p:nvSpPr>
        <p:spPr>
          <a:xfrm>
            <a:off x="904874" y="647700"/>
            <a:ext cx="16964025" cy="714375"/>
          </a:xfrm>
          <a:prstGeom prst="rect">
            <a:avLst/>
          </a:prstGeom>
          <a:noFill/>
        </p:spPr>
        <p:txBody>
          <a:bodyPr wrap="square" lIns="0" tIns="0" rIns="0" bIns="0" anchor="t"/>
          <a:lstStyle/>
          <a:p>
            <a:pPr marL="0" indent="0" algn="l">
              <a:lnSpc>
                <a:spcPts val="5625"/>
              </a:lnSpc>
              <a:buNone/>
            </a:pPr>
            <a:r>
              <a:rPr sz="3750">
                <a:solidFill>
                  <a:srgbClr val="000000"/>
                </a:solidFill>
                <a:latin typeface="Noto Sans KR Black"/>
                <a:ea typeface="Noto Sans KR Black"/>
                <a:cs typeface="Noto Sans KR Black"/>
              </a:rPr>
              <a:t>2. Method</a:t>
            </a:r>
          </a:p>
        </p:txBody>
      </p:sp>
      <p:sp>
        <p:nvSpPr>
          <p:cNvPr id="7" name="Design Charactersitics of Small Modular Reactors SMR Unlike conventional NPP SMR adopts new advanced systematic safety features and concept of operation for managing NPP 5 Integral Design  Modular Operation  Higher Autonomity and Passive Safety Features">
            <a:extLst>
              <a:ext uri="{FF2B5EF4-FFF2-40B4-BE49-F238E27FC236}">
                <a16:creationId xmlns:a16="http://schemas.microsoft.com/office/drawing/2014/main" id="{A5FF25A0-2BB7-81D4-DAA3-50B77A098415}"/>
              </a:ext>
            </a:extLst>
          </p:cNvPr>
          <p:cNvSpPr>
            <a:spLocks noGrp="1"/>
          </p:cNvSpPr>
          <p:nvPr/>
        </p:nvSpPr>
        <p:spPr>
          <a:xfrm>
            <a:off x="876300" y="1600198"/>
            <a:ext cx="17287875" cy="8401052"/>
          </a:xfrm>
          <a:prstGeom prst="rect">
            <a:avLst/>
          </a:prstGeom>
          <a:noFill/>
        </p:spPr>
        <p:txBody>
          <a:bodyPr wrap="square" lIns="47625" tIns="47625" rIns="47625" bIns="47625" anchor="t"/>
          <a:lstStyle/>
          <a:p>
            <a:pPr>
              <a:lnSpc>
                <a:spcPts val="3800"/>
              </a:lnSpc>
              <a:buNone/>
            </a:pPr>
            <a:r>
              <a:rPr sz="2800" b="1">
                <a:solidFill>
                  <a:srgbClr val="000000"/>
                </a:solidFill>
                <a:latin typeface="Noto Sans KR Bold"/>
                <a:ea typeface="Noto Sans KR Bold"/>
                <a:cs typeface="Noto Sans KR Bold"/>
              </a:rPr>
              <a:t>Automatic Periodic Testing </a:t>
            </a:r>
          </a:p>
          <a:p>
            <a:pPr marL="742950" indent="-285750">
              <a:lnSpc>
                <a:spcPts val="3800"/>
              </a:lnSpc>
              <a:buChar char="•"/>
            </a:pPr>
            <a:r>
              <a:rPr sz="2400">
                <a:latin typeface="Noto Sans KR Bold"/>
                <a:ea typeface="Noto Sans KR Bold"/>
                <a:cs typeface="Noto Sans KR Bold"/>
              </a:rPr>
              <a:t> Test Signal Identification and Isolation</a:t>
            </a:r>
          </a:p>
          <a:p>
            <a:pPr marL="1200150" indent="-285750">
              <a:lnSpc>
                <a:spcPts val="3800"/>
              </a:lnSpc>
              <a:buChar char="•"/>
            </a:pPr>
            <a:r>
              <a:rPr sz="2200" b="1">
                <a:solidFill>
                  <a:srgbClr val="000000"/>
                </a:solidFill>
                <a:latin typeface="Noto Sans KR Bold"/>
                <a:ea typeface="Noto Sans KR Bold"/>
                <a:cs typeface="Noto Sans KR Bold"/>
              </a:rPr>
              <a:t>Tag test signals to distinguish them from actual process signals</a:t>
            </a:r>
          </a:p>
          <a:p>
            <a:pPr marL="1200150" indent="-285750">
              <a:lnSpc>
                <a:spcPts val="3800"/>
              </a:lnSpc>
              <a:buChar char="•"/>
            </a:pPr>
            <a:r>
              <a:rPr sz="2200" b="1">
                <a:solidFill>
                  <a:srgbClr val="000000"/>
                </a:solidFill>
                <a:latin typeface="Noto Sans KR Bold"/>
                <a:ea typeface="Noto Sans KR Bold"/>
                <a:cs typeface="Noto Sans KR Bold"/>
              </a:rPr>
              <a:t>Prevent propagation into the actual signal path</a:t>
            </a:r>
          </a:p>
          <a:p>
            <a:pPr>
              <a:lnSpc>
                <a:spcPts val="3800"/>
              </a:lnSpc>
              <a:buNone/>
            </a:pPr>
            <a:r>
              <a:rPr sz="2200" b="1">
                <a:solidFill>
                  <a:srgbClr val="000000"/>
                </a:solidFill>
                <a:latin typeface="Noto Sans KR Bold"/>
                <a:ea typeface="Noto Sans KR Bold"/>
                <a:cs typeface="Noto Sans KR Bold"/>
              </a:rPr>
              <a:t>                  (Functional Isolation)</a:t>
            </a:r>
          </a:p>
          <a:p>
            <a:pPr marL="1200150" indent="-285750">
              <a:lnSpc>
                <a:spcPts val="3800"/>
              </a:lnSpc>
              <a:buChar char="•"/>
            </a:pPr>
            <a:r>
              <a:rPr sz="2200">
                <a:solidFill>
                  <a:srgbClr val="0070C0"/>
                </a:solidFill>
                <a:latin typeface="Noto Sans KR Bold"/>
                <a:ea typeface="Noto Sans KR Bold"/>
                <a:cs typeface="Noto Sans KR Bold"/>
              </a:rPr>
              <a:t>Prevent any impact on the safety functions of the protection system</a:t>
            </a:r>
          </a:p>
          <a:p>
            <a:pPr>
              <a:lnSpc>
                <a:spcPts val="3800"/>
              </a:lnSpc>
              <a:buNone/>
            </a:pPr>
            <a:endParaRPr sz="2200">
              <a:solidFill>
                <a:srgbClr val="0070C0"/>
              </a:solidFill>
              <a:latin typeface="Noto Sans KR Bold"/>
              <a:ea typeface="Noto Sans KR Bold"/>
              <a:cs typeface="Noto Sans KR Bold"/>
            </a:endParaRPr>
          </a:p>
          <a:p>
            <a:pPr marL="1200150" indent="-285750">
              <a:lnSpc>
                <a:spcPts val="3800"/>
              </a:lnSpc>
              <a:buChar char="•"/>
            </a:pPr>
            <a:endParaRPr sz="2200">
              <a:solidFill>
                <a:srgbClr val="0070C0"/>
              </a:solidFill>
              <a:latin typeface="Noto Sans KR Bold"/>
              <a:ea typeface="Noto Sans KR Bold"/>
              <a:cs typeface="Noto Sans KR Bold"/>
            </a:endParaRPr>
          </a:p>
          <a:p>
            <a:pPr marL="1200150" indent="-285750">
              <a:lnSpc>
                <a:spcPts val="3800"/>
              </a:lnSpc>
              <a:buChar char="•"/>
            </a:pPr>
            <a:endParaRPr sz="2200">
              <a:solidFill>
                <a:srgbClr val="0070C0"/>
              </a:solidFill>
              <a:latin typeface="Noto Sans KR Bold"/>
              <a:ea typeface="Noto Sans KR Bold"/>
              <a:cs typeface="Noto Sans KR Bold"/>
            </a:endParaRPr>
          </a:p>
          <a:p>
            <a:pPr>
              <a:lnSpc>
                <a:spcPts val="3800"/>
              </a:lnSpc>
              <a:buNone/>
            </a:pPr>
            <a:endParaRPr sz="2200">
              <a:solidFill>
                <a:srgbClr val="0070C0"/>
              </a:solidFill>
              <a:latin typeface="Noto Sans KR Bold"/>
              <a:ea typeface="Noto Sans KR Bold"/>
              <a:cs typeface="Noto Sans KR Bold"/>
            </a:endParaRPr>
          </a:p>
          <a:p>
            <a:pPr marL="742950" indent="-285750">
              <a:lnSpc>
                <a:spcPts val="3800"/>
              </a:lnSpc>
              <a:buChar char="•"/>
            </a:pPr>
            <a:r>
              <a:rPr sz="2400" b="1">
                <a:latin typeface="Noto Sans KR Bold"/>
                <a:ea typeface="Noto Sans KR Bold"/>
                <a:cs typeface="Noto Sans KR Bold"/>
              </a:rPr>
              <a:t>Verify system integrity via test input injection</a:t>
            </a:r>
            <a:br/>
            <a:r>
              <a:rPr sz="2400" b="1">
                <a:latin typeface="Noto Sans KR Bold"/>
                <a:ea typeface="Noto Sans KR Bold"/>
                <a:cs typeface="Noto Sans KR Bold"/>
              </a:rPr>
              <a:t>during online operation</a:t>
            </a:r>
          </a:p>
          <a:p>
            <a:pPr marL="1200150" indent="-285750">
              <a:lnSpc>
                <a:spcPts val="3800"/>
              </a:lnSpc>
              <a:buChar char="•"/>
            </a:pPr>
            <a:r>
              <a:rPr sz="2200">
                <a:latin typeface="Noto Sans KR Bold"/>
                <a:ea typeface="Noto Sans KR Bold"/>
                <a:cs typeface="Noto Sans KR Bold"/>
              </a:rPr>
              <a:t>Generate and inject test inputs within the controller per test cycle</a:t>
            </a:r>
          </a:p>
          <a:p>
            <a:pPr marL="1200150" indent="-285750">
              <a:lnSpc>
                <a:spcPts val="3800"/>
              </a:lnSpc>
              <a:buChar char="•"/>
            </a:pPr>
            <a:r>
              <a:rPr sz="2200">
                <a:latin typeface="Noto Sans KR Bold"/>
                <a:ea typeface="Noto Sans KR Bold"/>
                <a:cs typeface="Noto Sans KR Bold"/>
              </a:rPr>
              <a:t>Compare the observed protection-logic output with the expected trip output</a:t>
            </a:r>
          </a:p>
          <a:p>
            <a:pPr marL="742950" indent="-285750">
              <a:lnSpc>
                <a:spcPts val="3800"/>
              </a:lnSpc>
              <a:buChar char="•"/>
            </a:pPr>
            <a:r>
              <a:rPr sz="2400" b="1">
                <a:latin typeface="Noto Sans KR Bold"/>
                <a:ea typeface="Noto Sans KR Bold"/>
                <a:cs typeface="Noto Sans KR Bold"/>
              </a:rPr>
              <a:t>Monitor test results via the MTP (Maintenance and Test Panel)</a:t>
            </a:r>
          </a:p>
          <a:p>
            <a:pPr marL="1200150" indent="-285750">
              <a:lnSpc>
                <a:spcPts val="3800"/>
              </a:lnSpc>
              <a:buChar char="•"/>
            </a:pPr>
            <a:endParaRPr sz="2400" b="1">
              <a:latin typeface="Noto Sans KR Bold"/>
              <a:ea typeface="Noto Sans KR Bold"/>
              <a:cs typeface="Noto Sans KR Bold"/>
            </a:endParaRPr>
          </a:p>
          <a:p>
            <a:pPr>
              <a:lnSpc>
                <a:spcPts val="3800"/>
              </a:lnSpc>
              <a:buNone/>
            </a:pPr>
            <a:r>
              <a:rPr sz="2000" b="1">
                <a:solidFill>
                  <a:srgbClr val="000000"/>
                </a:solidFill>
                <a:latin typeface="Noto Sans KR Bold"/>
                <a:ea typeface="Noto Sans KR Bold"/>
                <a:cs typeface="Noto Sans KR Bold"/>
              </a:rPr>
              <a:t>      </a:t>
            </a:r>
          </a:p>
          <a:p>
            <a:pPr>
              <a:lnSpc>
                <a:spcPts val="3800"/>
              </a:lnSpc>
              <a:buNone/>
            </a:pPr>
            <a:endParaRPr sz="2000" b="1">
              <a:solidFill>
                <a:srgbClr val="000000"/>
              </a:solidFill>
              <a:latin typeface="Noto Sans KR Bold"/>
              <a:ea typeface="Noto Sans KR Bold"/>
              <a:cs typeface="Noto Sans KR Bold"/>
            </a:endParaRPr>
          </a:p>
          <a:p>
            <a:pPr>
              <a:lnSpc>
                <a:spcPts val="3800"/>
              </a:lnSpc>
              <a:buNone/>
            </a:pPr>
            <a:endParaRPr sz="2000" b="1">
              <a:solidFill>
                <a:srgbClr val="000000"/>
              </a:solidFill>
              <a:latin typeface="Noto Sans KR Bold"/>
              <a:ea typeface="Noto Sans KR Bold"/>
              <a:cs typeface="Noto Sans KR Bold"/>
            </a:endParaRPr>
          </a:p>
          <a:p>
            <a:pPr>
              <a:lnSpc>
                <a:spcPts val="3800"/>
              </a:lnSpc>
              <a:buNone/>
            </a:pPr>
            <a:endParaRPr sz="2000" b="1">
              <a:solidFill>
                <a:srgbClr val="000000"/>
              </a:solidFill>
              <a:latin typeface="Noto Sans KR Bold"/>
              <a:ea typeface="Noto Sans KR Bold"/>
              <a:cs typeface="Noto Sans KR Bold"/>
            </a:endParaRPr>
          </a:p>
          <a:p>
            <a:pPr>
              <a:lnSpc>
                <a:spcPts val="3800"/>
              </a:lnSpc>
              <a:buNone/>
            </a:pPr>
            <a:endParaRPr sz="2000" b="1">
              <a:solidFill>
                <a:srgbClr val="000000"/>
              </a:solidFill>
              <a:latin typeface="Noto Sans KR Bold"/>
              <a:ea typeface="Noto Sans KR Bold"/>
              <a:cs typeface="Noto Sans KR Bold"/>
            </a:endParaRPr>
          </a:p>
          <a:p>
            <a:pPr>
              <a:lnSpc>
                <a:spcPts val="3800"/>
              </a:lnSpc>
              <a:buNone/>
            </a:pPr>
            <a:endParaRPr sz="2000" b="1">
              <a:solidFill>
                <a:srgbClr val="000000"/>
              </a:solidFill>
              <a:latin typeface="Noto Sans KR Bold"/>
              <a:ea typeface="Noto Sans KR Bold"/>
              <a:cs typeface="Noto Sans KR Bold"/>
            </a:endParaRPr>
          </a:p>
        </p:txBody>
      </p:sp>
      <p:sp>
        <p:nvSpPr>
          <p:cNvPr id="21" name="TextBox 20">
            <a:extLst>
              <a:ext uri="{FF2B5EF4-FFF2-40B4-BE49-F238E27FC236}">
                <a16:creationId xmlns:a16="http://schemas.microsoft.com/office/drawing/2014/main" id="{7194EC33-C6FF-698D-2C2F-FE47C09DC9D0}"/>
              </a:ext>
            </a:extLst>
          </p:cNvPr>
          <p:cNvSpPr>
            <a:spLocks noGrp="1"/>
          </p:cNvSpPr>
          <p:nvPr/>
        </p:nvSpPr>
        <p:spPr>
          <a:xfrm>
            <a:off x="11791950" y="7130181"/>
            <a:ext cx="6372225" cy="369332"/>
          </a:xfrm>
          <a:prstGeom prst="rect">
            <a:avLst/>
          </a:prstGeom>
          <a:noFill/>
        </p:spPr>
        <p:txBody>
          <a:bodyPr wrap="square">
            <a:spAutoFit/>
          </a:bodyPr>
          <a:lstStyle/>
          <a:p>
            <a:pPr algn="ctr">
              <a:spcAft>
                <a:spcPts val="500"/>
              </a:spcAft>
              <a:buNone/>
            </a:pPr>
            <a:r>
              <a:rPr b="1">
                <a:latin typeface="Noto Sans KR Bold"/>
                <a:ea typeface="Noto Sans KR Bold"/>
                <a:cs typeface="Noto Sans KR Bold"/>
              </a:rPr>
              <a:t>Fig. Concept of Built-in Automatic Testing</a:t>
            </a:r>
          </a:p>
        </p:txBody>
      </p:sp>
      <p:pic>
        <p:nvPicPr>
          <p:cNvPr id="28" name="그림 16"/>
          <p:cNvPicPr>
            <a:picLocks noChangeAspect="1"/>
          </p:cNvPicPr>
          <p:nvPr/>
        </p:nvPicPr>
        <p:blipFill rotWithShape="1">
          <a:blip r:embed="rId4"/>
          <a:srcRect t="1" b="-1261"/>
          <a:stretch>
            <a:fillRect/>
          </a:stretch>
        </p:blipFill>
        <p:spPr>
          <a:xfrm>
            <a:off x="11630729" y="1562098"/>
            <a:ext cx="6443036" cy="5562783"/>
          </a:xfrm>
          <a:prstGeom prst="rect">
            <a:avLst/>
          </a:prstGeom>
          <a:ln>
            <a:noFill/>
          </a:ln>
        </p:spPr>
      </p:pic>
    </p:spTree>
    <p:extLst>
      <p:ext uri="{BB962C8B-B14F-4D97-AF65-F5344CB8AC3E}">
        <p14:creationId xmlns:p14="http://schemas.microsoft.com/office/powerpoint/2010/main" val="26099087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18" name="Vector 34"/>
          <p:cNvPicPr>
            <a:picLocks noChangeAspect="1"/>
          </p:cNvPicPr>
          <p:nvPr/>
        </p:nvPicPr>
        <p:blipFill>
          <a:blip r:embed="rId3"/>
          <a:srcRect/>
          <a:stretch/>
        </p:blipFill>
        <p:spPr>
          <a:xfrm>
            <a:off x="876300" y="1400175"/>
            <a:ext cx="17411700" cy="57150"/>
          </a:xfrm>
          <a:prstGeom prst="rect">
            <a:avLst/>
          </a:prstGeom>
        </p:spPr>
      </p:pic>
      <p:sp>
        <p:nvSpPr>
          <p:cNvPr id="4" name="name_13 Small Modular Reactors and New Design Considerations">
            <a:extLst>
              <a:ext uri="{FF2B5EF4-FFF2-40B4-BE49-F238E27FC236}">
                <a16:creationId xmlns:a16="http://schemas.microsoft.com/office/drawing/2014/main" id="{B6DE59FD-CAD3-2097-905A-304A3E950A66}"/>
              </a:ext>
            </a:extLst>
          </p:cNvPr>
          <p:cNvSpPr>
            <a:spLocks noGrp="1"/>
          </p:cNvSpPr>
          <p:nvPr/>
        </p:nvSpPr>
        <p:spPr>
          <a:xfrm>
            <a:off x="904874" y="647700"/>
            <a:ext cx="16964025" cy="714375"/>
          </a:xfrm>
          <a:prstGeom prst="rect">
            <a:avLst/>
          </a:prstGeom>
          <a:noFill/>
        </p:spPr>
        <p:txBody>
          <a:bodyPr wrap="square" lIns="0" tIns="0" rIns="0" bIns="0" anchor="t"/>
          <a:lstStyle/>
          <a:p>
            <a:pPr marL="0" indent="0" algn="l">
              <a:lnSpc>
                <a:spcPts val="5625"/>
              </a:lnSpc>
              <a:buNone/>
            </a:pPr>
            <a:r>
              <a:rPr sz="3750">
                <a:solidFill>
                  <a:srgbClr val="000000"/>
                </a:solidFill>
                <a:latin typeface="Noto Sans KR Black"/>
                <a:ea typeface="Noto Sans KR Black"/>
                <a:cs typeface="Noto Sans KR Black"/>
              </a:rPr>
              <a:t>2. Method</a:t>
            </a:r>
          </a:p>
        </p:txBody>
      </p:sp>
      <p:sp>
        <p:nvSpPr>
          <p:cNvPr id="7" name="Design Charactersitics of Small Modular Reactors SMR Unlike conventional NPP SMR adopts new advanced systematic safety features and concept of operation for managing NPP 5 Integral Design  Modular Operation  Higher Autonomity and Passive Safety Features">
            <a:extLst>
              <a:ext uri="{FF2B5EF4-FFF2-40B4-BE49-F238E27FC236}">
                <a16:creationId xmlns:a16="http://schemas.microsoft.com/office/drawing/2014/main" id="{18E70A13-F9AE-D467-2900-59E31EEF7507}"/>
              </a:ext>
            </a:extLst>
          </p:cNvPr>
          <p:cNvSpPr>
            <a:spLocks noGrp="1"/>
          </p:cNvSpPr>
          <p:nvPr/>
        </p:nvSpPr>
        <p:spPr>
          <a:xfrm>
            <a:off x="876300" y="1600198"/>
            <a:ext cx="17287875" cy="8401052"/>
          </a:xfrm>
          <a:prstGeom prst="rect">
            <a:avLst/>
          </a:prstGeom>
          <a:noFill/>
        </p:spPr>
        <p:txBody>
          <a:bodyPr wrap="square" lIns="47625" tIns="47625" rIns="47625" bIns="47625" anchor="t"/>
          <a:lstStyle/>
          <a:p>
            <a:pPr>
              <a:lnSpc>
                <a:spcPts val="3800"/>
              </a:lnSpc>
              <a:buNone/>
            </a:pPr>
            <a:r>
              <a:rPr sz="2800" b="1">
                <a:solidFill>
                  <a:srgbClr val="000000"/>
                </a:solidFill>
                <a:latin typeface="Noto Sans KR Bold"/>
                <a:ea typeface="Noto Sans KR Bold"/>
                <a:cs typeface="Noto Sans KR Bold"/>
              </a:rPr>
              <a:t>Automatic Periodic Test Implementation and Development Procedures</a:t>
            </a:r>
          </a:p>
          <a:p>
            <a:pPr>
              <a:lnSpc>
                <a:spcPts val="3800"/>
              </a:lnSpc>
              <a:buNone/>
            </a:pPr>
            <a:endParaRPr sz="2800" b="1">
              <a:solidFill>
                <a:srgbClr val="000000"/>
              </a:solidFill>
              <a:latin typeface="Noto Sans KR Bold"/>
              <a:ea typeface="Noto Sans KR Bold"/>
              <a:cs typeface="Noto Sans KR Bold"/>
            </a:endParaRPr>
          </a:p>
        </p:txBody>
      </p:sp>
      <p:sp>
        <p:nvSpPr>
          <p:cNvPr id="102" name="직사각형 101">
            <a:extLst>
              <a:ext uri="{FF2B5EF4-FFF2-40B4-BE49-F238E27FC236}">
                <a16:creationId xmlns:a16="http://schemas.microsoft.com/office/drawing/2014/main" id="{B65CFC46-041C-F8FB-1000-CA00AC17FA46}"/>
              </a:ext>
            </a:extLst>
          </p:cNvPr>
          <p:cNvSpPr>
            <a:spLocks noGrp="1"/>
          </p:cNvSpPr>
          <p:nvPr/>
        </p:nvSpPr>
        <p:spPr>
          <a:xfrm>
            <a:off x="5269499" y="2363820"/>
            <a:ext cx="7749002" cy="1539768"/>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2000" b="1">
                <a:solidFill>
                  <a:srgbClr val="1A1A1A"/>
                </a:solidFill>
                <a:latin typeface="Noto Sans KR Bold"/>
                <a:ea typeface="Noto Sans KR Bold"/>
                <a:cs typeface="Noto Sans KR Bold"/>
              </a:rPr>
              <a:t>①  Define States and Transition Conditions</a:t>
            </a:r>
          </a:p>
          <a:p>
            <a:pPr algn="ctr">
              <a:spcBef>
                <a:spcPts val="200"/>
              </a:spcBef>
              <a:buNone/>
            </a:pPr>
            <a:r>
              <a:rPr sz="2000">
                <a:solidFill>
                  <a:srgbClr val="1A1A1A"/>
                </a:solidFill>
                <a:latin typeface="Noto Sans KR Bold"/>
                <a:ea typeface="Noto Sans KR Bold"/>
                <a:cs typeface="Noto Sans KR Bold"/>
              </a:rPr>
              <a:t>      •  </a:t>
            </a:r>
            <a:r>
              <a:rPr sz="2000" b="1">
                <a:solidFill>
                  <a:srgbClr val="1A1A1A"/>
                </a:solidFill>
                <a:latin typeface="Noto Sans KR Bold"/>
                <a:ea typeface="Noto Sans KR Bold"/>
                <a:cs typeface="Noto Sans KR Bold"/>
              </a:rPr>
              <a:t>Derive the states and transitions of the automatic PST sequence</a:t>
            </a:r>
          </a:p>
          <a:p>
            <a:pPr algn="ctr">
              <a:spcBef>
                <a:spcPts val="200"/>
              </a:spcBef>
              <a:buNone/>
            </a:pPr>
            <a:r>
              <a:rPr sz="2000">
                <a:solidFill>
                  <a:srgbClr val="1A1A1A"/>
                </a:solidFill>
                <a:latin typeface="Noto Sans KR Bold"/>
                <a:ea typeface="Noto Sans KR Bold"/>
                <a:cs typeface="Noto Sans KR Bold"/>
              </a:rPr>
              <a:t>•  Represent the test procedure as a state-transition model</a:t>
            </a:r>
          </a:p>
        </p:txBody>
      </p:sp>
      <p:sp>
        <p:nvSpPr>
          <p:cNvPr id="104" name="직사각형 103">
            <a:extLst>
              <a:ext uri="{FF2B5EF4-FFF2-40B4-BE49-F238E27FC236}">
                <a16:creationId xmlns:a16="http://schemas.microsoft.com/office/drawing/2014/main" id="{2D71EEC8-52C1-D72E-6341-0A4399FF5F9F}"/>
              </a:ext>
            </a:extLst>
          </p:cNvPr>
          <p:cNvSpPr>
            <a:spLocks noGrp="1"/>
          </p:cNvSpPr>
          <p:nvPr/>
        </p:nvSpPr>
        <p:spPr>
          <a:xfrm>
            <a:off x="5269499" y="4539492"/>
            <a:ext cx="7749002" cy="62865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2000" b="1">
                <a:solidFill>
                  <a:srgbClr val="1A1A1A"/>
                </a:solidFill>
                <a:latin typeface="Noto Sans KR Bold"/>
                <a:ea typeface="Noto Sans KR Bold"/>
                <a:cs typeface="Noto Sans KR Bold"/>
              </a:rPr>
              <a:t>② Stateflow Test-Logic Modeling and Simulation</a:t>
            </a:r>
          </a:p>
        </p:txBody>
      </p:sp>
      <p:sp>
        <p:nvSpPr>
          <p:cNvPr id="105" name="직사각형 104">
            <a:extLst>
              <a:ext uri="{FF2B5EF4-FFF2-40B4-BE49-F238E27FC236}">
                <a16:creationId xmlns:a16="http://schemas.microsoft.com/office/drawing/2014/main" id="{0A7EE992-3D0F-97BA-3D58-E28D28D3CD37}"/>
              </a:ext>
            </a:extLst>
          </p:cNvPr>
          <p:cNvSpPr>
            <a:spLocks noGrp="1"/>
          </p:cNvSpPr>
          <p:nvPr/>
        </p:nvSpPr>
        <p:spPr>
          <a:xfrm>
            <a:off x="5269499" y="5815178"/>
            <a:ext cx="7749002" cy="948269"/>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2000" b="1">
                <a:solidFill>
                  <a:srgbClr val="1A1A1A"/>
                </a:solidFill>
                <a:latin typeface="Noto Sans KR Bold"/>
                <a:ea typeface="Noto Sans KR Bold"/>
                <a:cs typeface="Noto Sans KR Bold"/>
              </a:rPr>
              <a:t>③ Protection-Logic Integration and FSM Transition </a:t>
            </a:r>
          </a:p>
          <a:p>
            <a:pPr algn="ctr">
              <a:buNone/>
            </a:pPr>
            <a:r>
              <a:rPr sz="2000" b="1">
                <a:solidFill>
                  <a:srgbClr val="1A1A1A"/>
                </a:solidFill>
                <a:latin typeface="Noto Sans KR Bold"/>
                <a:ea typeface="Noto Sans KR Bold"/>
                <a:cs typeface="Noto Sans KR Bold"/>
              </a:rPr>
              <a:t>• Build an HDL-compatible model of the linked test/protection logic</a:t>
            </a:r>
          </a:p>
        </p:txBody>
      </p:sp>
      <p:sp>
        <p:nvSpPr>
          <p:cNvPr id="106" name="직사각형 105">
            <a:extLst>
              <a:ext uri="{FF2B5EF4-FFF2-40B4-BE49-F238E27FC236}">
                <a16:creationId xmlns:a16="http://schemas.microsoft.com/office/drawing/2014/main" id="{A36AD7FD-05BE-1BA3-8B63-52EA0605AB80}"/>
              </a:ext>
            </a:extLst>
          </p:cNvPr>
          <p:cNvSpPr>
            <a:spLocks noGrp="1"/>
          </p:cNvSpPr>
          <p:nvPr/>
        </p:nvSpPr>
        <p:spPr>
          <a:xfrm>
            <a:off x="5269499" y="7364543"/>
            <a:ext cx="7749002" cy="795871"/>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2000" b="1">
                <a:solidFill>
                  <a:srgbClr val="1A1A1A"/>
                </a:solidFill>
                <a:latin typeface="Noto Sans KR Bold"/>
                <a:ea typeface="Noto Sans KR Bold"/>
                <a:cs typeface="Noto Sans KR Bold"/>
              </a:rPr>
              <a:t>④ FPGA Clock-Level Timing and VHDL Generation</a:t>
            </a:r>
          </a:p>
          <a:p>
            <a:pPr algn="ctr">
              <a:buNone/>
            </a:pPr>
            <a:r>
              <a:rPr sz="2000" b="1">
                <a:solidFill>
                  <a:srgbClr val="1A1A1A"/>
                </a:solidFill>
                <a:latin typeface="Noto Sans KR Bold"/>
                <a:ea typeface="Noto Sans KR Bold"/>
                <a:cs typeface="Noto Sans KR Bold"/>
              </a:rPr>
              <a:t>•  Generate VHDL code using MATLAB HDL Coder </a:t>
            </a:r>
          </a:p>
        </p:txBody>
      </p:sp>
      <p:sp>
        <p:nvSpPr>
          <p:cNvPr id="107" name="직사각형 106">
            <a:extLst>
              <a:ext uri="{FF2B5EF4-FFF2-40B4-BE49-F238E27FC236}">
                <a16:creationId xmlns:a16="http://schemas.microsoft.com/office/drawing/2014/main" id="{1DBAC16B-4D55-BB75-64AE-4B89A04C1060}"/>
              </a:ext>
            </a:extLst>
          </p:cNvPr>
          <p:cNvSpPr>
            <a:spLocks noGrp="1"/>
          </p:cNvSpPr>
          <p:nvPr/>
        </p:nvSpPr>
        <p:spPr>
          <a:xfrm>
            <a:off x="5269499" y="8732973"/>
            <a:ext cx="7749002" cy="948268"/>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r>
              <a:rPr sz="2000" b="1">
                <a:solidFill>
                  <a:srgbClr val="1A1A1A"/>
                </a:solidFill>
                <a:latin typeface="Noto Sans KR Bold"/>
                <a:ea typeface="Noto Sans KR Bold"/>
                <a:cs typeface="Noto Sans KR Bold"/>
              </a:rPr>
              <a:t>⑤ Preliminary HDL Verification</a:t>
            </a:r>
          </a:p>
          <a:p>
            <a:pPr algn="ctr">
              <a:spcBef>
                <a:spcPts val="200"/>
              </a:spcBef>
              <a:buNone/>
            </a:pPr>
            <a:r>
              <a:rPr sz="2000">
                <a:solidFill>
                  <a:srgbClr val="1A1A1A"/>
                </a:solidFill>
                <a:latin typeface="Noto Sans KR Bold"/>
                <a:ea typeface="Noto Sans KR Bold"/>
                <a:cs typeface="Noto Sans KR Bold"/>
              </a:rPr>
              <a:t>•  Verify the generated HDL using MATLAB HDL Verifier</a:t>
            </a:r>
          </a:p>
        </p:txBody>
      </p:sp>
      <p:sp>
        <p:nvSpPr>
          <p:cNvPr id="110" name="화살표: 아래쪽 109">
            <a:extLst>
              <a:ext uri="{FF2B5EF4-FFF2-40B4-BE49-F238E27FC236}">
                <a16:creationId xmlns:a16="http://schemas.microsoft.com/office/drawing/2014/main" id="{9B3CBB44-61C7-FBD2-4A6C-9DE75605F2F8}"/>
              </a:ext>
            </a:extLst>
          </p:cNvPr>
          <p:cNvSpPr>
            <a:spLocks noGrp="1"/>
          </p:cNvSpPr>
          <p:nvPr/>
        </p:nvSpPr>
        <p:spPr>
          <a:xfrm>
            <a:off x="8670334" y="3992251"/>
            <a:ext cx="372533" cy="440271"/>
          </a:xfrm>
          <a:prstGeom prst="downArrow">
            <a:avLst/>
          </a:prstGeom>
          <a:no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14" name="화살표: 아래쪽 113">
            <a:extLst>
              <a:ext uri="{FF2B5EF4-FFF2-40B4-BE49-F238E27FC236}">
                <a16:creationId xmlns:a16="http://schemas.microsoft.com/office/drawing/2014/main" id="{2FBFBEE5-D31D-BA19-A760-514E1F5BD91B}"/>
              </a:ext>
            </a:extLst>
          </p:cNvPr>
          <p:cNvSpPr>
            <a:spLocks noGrp="1"/>
          </p:cNvSpPr>
          <p:nvPr/>
        </p:nvSpPr>
        <p:spPr>
          <a:xfrm>
            <a:off x="8689384" y="5281592"/>
            <a:ext cx="372533" cy="420136"/>
          </a:xfrm>
          <a:prstGeom prst="downArrow">
            <a:avLst/>
          </a:prstGeom>
          <a:no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15" name="화살표: 아래쪽 114">
            <a:extLst>
              <a:ext uri="{FF2B5EF4-FFF2-40B4-BE49-F238E27FC236}">
                <a16:creationId xmlns:a16="http://schemas.microsoft.com/office/drawing/2014/main" id="{9CCAC6BD-1277-1C92-AFF6-53AA347D8429}"/>
              </a:ext>
            </a:extLst>
          </p:cNvPr>
          <p:cNvSpPr>
            <a:spLocks noGrp="1"/>
          </p:cNvSpPr>
          <p:nvPr/>
        </p:nvSpPr>
        <p:spPr>
          <a:xfrm>
            <a:off x="8689385" y="6839658"/>
            <a:ext cx="372533" cy="420136"/>
          </a:xfrm>
          <a:prstGeom prst="downArrow">
            <a:avLst/>
          </a:prstGeom>
          <a:no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
        <p:nvSpPr>
          <p:cNvPr id="116" name="화살표: 아래쪽 115">
            <a:extLst>
              <a:ext uri="{FF2B5EF4-FFF2-40B4-BE49-F238E27FC236}">
                <a16:creationId xmlns:a16="http://schemas.microsoft.com/office/drawing/2014/main" id="{8627F49B-017F-0BC0-F472-C5BF877B04DF}"/>
              </a:ext>
            </a:extLst>
          </p:cNvPr>
          <p:cNvSpPr>
            <a:spLocks noGrp="1"/>
          </p:cNvSpPr>
          <p:nvPr/>
        </p:nvSpPr>
        <p:spPr>
          <a:xfrm>
            <a:off x="8689386" y="8241401"/>
            <a:ext cx="372533" cy="420136"/>
          </a:xfrm>
          <a:prstGeom prst="downArrow">
            <a:avLst/>
          </a:prstGeom>
          <a:no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buNone/>
            </a:pPr>
            <a:endParaRPr/>
          </a:p>
        </p:txBody>
      </p:sp>
    </p:spTree>
    <p:extLst>
      <p:ext uri="{BB962C8B-B14F-4D97-AF65-F5344CB8AC3E}">
        <p14:creationId xmlns:p14="http://schemas.microsoft.com/office/powerpoint/2010/main" val="7557306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Kaist_e_RGB 1"/>
          <p:cNvPicPr>
            <a:picLocks noChangeAspect="1"/>
          </p:cNvPicPr>
          <p:nvPr/>
        </p:nvPicPr>
        <p:blipFill>
          <a:blip r:embed="rId3"/>
          <a:srcRect/>
          <a:stretch/>
        </p:blipFill>
        <p:spPr>
          <a:xfrm>
            <a:off x="3028950" y="8886825"/>
            <a:ext cx="5057775" cy="590550"/>
          </a:xfrm>
          <a:prstGeom prst="rect">
            <a:avLst/>
          </a:prstGeom>
        </p:spPr>
      </p:pic>
      <p:pic>
        <p:nvPicPr>
          <p:cNvPr id="9" name="Group 198"/>
          <p:cNvPicPr>
            <a:picLocks noChangeAspect="1"/>
          </p:cNvPicPr>
          <p:nvPr/>
        </p:nvPicPr>
        <p:blipFill>
          <a:blip r:embed="rId4"/>
          <a:srcRect/>
          <a:stretch/>
        </p:blipFill>
        <p:spPr>
          <a:xfrm>
            <a:off x="8391525" y="8820150"/>
            <a:ext cx="6868837" cy="741704"/>
          </a:xfrm>
          <a:prstGeom prst="rect">
            <a:avLst/>
          </a:prstGeom>
        </p:spPr>
      </p:pic>
      <p:sp>
        <p:nvSpPr>
          <p:cNvPr id="5" name="Preliminary Results">
            <a:extLst>
              <a:ext uri="{FF2B5EF4-FFF2-40B4-BE49-F238E27FC236}">
                <a16:creationId xmlns:a16="http://schemas.microsoft.com/office/drawing/2014/main" id="{0FFC0DC5-9E72-43A7-92C9-866DB68784FC}"/>
              </a:ext>
            </a:extLst>
          </p:cNvPr>
          <p:cNvSpPr>
            <a:spLocks noGrp="1"/>
          </p:cNvSpPr>
          <p:nvPr/>
        </p:nvSpPr>
        <p:spPr>
          <a:xfrm>
            <a:off x="4714875" y="4648200"/>
            <a:ext cx="8858250" cy="990600"/>
          </a:xfrm>
          <a:prstGeom prst="rect">
            <a:avLst/>
          </a:prstGeom>
          <a:noFill/>
        </p:spPr>
        <p:txBody>
          <a:bodyPr wrap="square" lIns="0" tIns="0" rIns="0" bIns="0" anchor="t"/>
          <a:lstStyle/>
          <a:p>
            <a:pPr algn="ctr">
              <a:lnSpc>
                <a:spcPts val="7800"/>
              </a:lnSpc>
              <a:buNone/>
            </a:pPr>
            <a:r>
              <a:rPr sz="6000">
                <a:solidFill>
                  <a:srgbClr val="000000"/>
                </a:solidFill>
                <a:latin typeface="Noto Sans KR Black"/>
                <a:ea typeface="Noto Sans KR Black"/>
                <a:cs typeface="Noto Sans KR Black"/>
              </a:rPr>
              <a:t>3. Results</a:t>
            </a:r>
          </a:p>
        </p:txBody>
      </p:sp>
    </p:spTree>
    <p:extLst>
      <p:ext uri="{BB962C8B-B14F-4D97-AF65-F5344CB8AC3E}">
        <p14:creationId xmlns:p14="http://schemas.microsoft.com/office/powerpoint/2010/main" val="18633564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4" name="Vector 34"/>
          <p:cNvPicPr>
            <a:picLocks noChangeAspect="1"/>
          </p:cNvPicPr>
          <p:nvPr/>
        </p:nvPicPr>
        <p:blipFill>
          <a:blip r:embed="rId3"/>
          <a:srcRect/>
          <a:stretch/>
        </p:blipFill>
        <p:spPr>
          <a:xfrm>
            <a:off x="876300" y="1400175"/>
            <a:ext cx="17411700" cy="57150"/>
          </a:xfrm>
          <a:prstGeom prst="rect">
            <a:avLst/>
          </a:prstGeom>
        </p:spPr>
      </p:pic>
      <p:sp>
        <p:nvSpPr>
          <p:cNvPr id="4" name="name_13 Small Modular Reactors and New Design Considerations">
            <a:extLst>
              <a:ext uri="{FF2B5EF4-FFF2-40B4-BE49-F238E27FC236}">
                <a16:creationId xmlns:a16="http://schemas.microsoft.com/office/drawing/2014/main" id="{7138088A-1EB6-E04E-119D-12286E17241E}"/>
              </a:ext>
            </a:extLst>
          </p:cNvPr>
          <p:cNvSpPr>
            <a:spLocks noGrp="1"/>
          </p:cNvSpPr>
          <p:nvPr/>
        </p:nvSpPr>
        <p:spPr>
          <a:xfrm>
            <a:off x="904874" y="647700"/>
            <a:ext cx="16964025" cy="714375"/>
          </a:xfrm>
          <a:prstGeom prst="rect">
            <a:avLst/>
          </a:prstGeom>
          <a:noFill/>
        </p:spPr>
        <p:txBody>
          <a:bodyPr wrap="square" lIns="0" tIns="0" rIns="0" bIns="0" anchor="t"/>
          <a:lstStyle/>
          <a:p>
            <a:pPr marL="0" indent="0" algn="l">
              <a:lnSpc>
                <a:spcPts val="5625"/>
              </a:lnSpc>
              <a:buNone/>
            </a:pPr>
            <a:r>
              <a:rPr sz="3750">
                <a:solidFill>
                  <a:srgbClr val="000000"/>
                </a:solidFill>
                <a:latin typeface="Noto Sans KR Black"/>
                <a:ea typeface="Noto Sans KR Black"/>
                <a:cs typeface="Noto Sans KR Black"/>
              </a:rPr>
              <a:t>3. Results</a:t>
            </a:r>
          </a:p>
        </p:txBody>
      </p:sp>
      <p:sp>
        <p:nvSpPr>
          <p:cNvPr id="7" name="Design Charactersitics of Small Modular Reactors SMR Unlike conventional NPP SMR adopts new advanced systematic safety features and concept of operation for managing NPP 5 Integral Design  Modular Operation  Higher Autonomity and Passive Safety Features">
            <a:extLst>
              <a:ext uri="{FF2B5EF4-FFF2-40B4-BE49-F238E27FC236}">
                <a16:creationId xmlns:a16="http://schemas.microsoft.com/office/drawing/2014/main" id="{170A8B66-C70D-39B8-6317-3E2BA8CD8488}"/>
              </a:ext>
            </a:extLst>
          </p:cNvPr>
          <p:cNvSpPr>
            <a:spLocks noGrp="1"/>
          </p:cNvSpPr>
          <p:nvPr/>
        </p:nvSpPr>
        <p:spPr>
          <a:xfrm>
            <a:off x="876300" y="1600198"/>
            <a:ext cx="17287875" cy="8401052"/>
          </a:xfrm>
          <a:prstGeom prst="rect">
            <a:avLst/>
          </a:prstGeom>
          <a:noFill/>
        </p:spPr>
        <p:txBody>
          <a:bodyPr wrap="square" lIns="47625" tIns="47625" rIns="47625" bIns="47625" anchor="t"/>
          <a:lstStyle/>
          <a:p>
            <a:pPr>
              <a:lnSpc>
                <a:spcPts val="3800"/>
              </a:lnSpc>
              <a:buNone/>
            </a:pPr>
            <a:r>
              <a:rPr sz="2800" b="1">
                <a:solidFill>
                  <a:srgbClr val="000000"/>
                </a:solidFill>
                <a:latin typeface="Noto Sans KR Bold"/>
                <a:ea typeface="Noto Sans KR Bold"/>
                <a:cs typeface="Noto Sans KR Bold"/>
              </a:rPr>
              <a:t>Stateflow Model-Level Simulation</a:t>
            </a:r>
          </a:p>
          <a:p>
            <a:pPr marL="742950" indent="-285750">
              <a:lnSpc>
                <a:spcPts val="3800"/>
              </a:lnSpc>
              <a:buChar char="•"/>
            </a:pPr>
            <a:r>
              <a:rPr sz="2400" b="1">
                <a:latin typeface="Noto Sans KR Bold"/>
                <a:ea typeface="Noto Sans KR Bold"/>
                <a:cs typeface="Noto Sans KR Bold"/>
              </a:rPr>
              <a:t>The Stateflow model generated a tagged test input and captured the simulated trip response</a:t>
            </a:r>
          </a:p>
          <a:p>
            <a:pPr marL="742950" indent="-285750">
              <a:lnSpc>
                <a:spcPts val="3800"/>
              </a:lnSpc>
              <a:buChar char="•"/>
            </a:pPr>
            <a:r>
              <a:rPr sz="2400" b="1">
                <a:latin typeface="Noto Sans KR Bold"/>
                <a:ea typeface="Noto Sans KR Bold"/>
                <a:cs typeface="Noto Sans KR Bold"/>
              </a:rPr>
              <a:t>The captured response was compared with the expected trip to generate a pass/fail result</a:t>
            </a:r>
          </a:p>
          <a:p>
            <a:pPr marL="742950" indent="-285750">
              <a:lnSpc>
                <a:spcPts val="3800"/>
              </a:lnSpc>
              <a:buChar char="•"/>
            </a:pPr>
            <a:r>
              <a:rPr sz="2400" b="1">
                <a:latin typeface="Noto Sans KR Bold"/>
                <a:ea typeface="Noto Sans KR Bold"/>
                <a:cs typeface="Noto Sans KR Bold"/>
              </a:rPr>
              <a:t>Two PST cycles were executed; the downstream actuation signal remained inactive in the simulation</a:t>
            </a:r>
          </a:p>
          <a:p>
            <a:pPr marL="742950" indent="-285750">
              <a:lnSpc>
                <a:spcPts val="3800"/>
              </a:lnSpc>
              <a:buChar char="•"/>
            </a:pPr>
            <a:endParaRPr sz="2400" b="1">
              <a:latin typeface="Noto Sans KR Bold"/>
              <a:ea typeface="Noto Sans KR Bold"/>
              <a:cs typeface="Noto Sans KR Bold"/>
            </a:endParaRPr>
          </a:p>
          <a:p>
            <a:pPr>
              <a:lnSpc>
                <a:spcPts val="3800"/>
              </a:lnSpc>
              <a:buNone/>
            </a:pPr>
            <a:r>
              <a:rPr sz="2000" b="1">
                <a:solidFill>
                  <a:srgbClr val="000000"/>
                </a:solidFill>
                <a:latin typeface="Noto Sans KR Bold"/>
                <a:ea typeface="Noto Sans KR Bold"/>
                <a:cs typeface="Noto Sans KR Bold"/>
              </a:rPr>
              <a:t>      </a:t>
            </a:r>
          </a:p>
          <a:p>
            <a:pPr>
              <a:lnSpc>
                <a:spcPts val="3800"/>
              </a:lnSpc>
              <a:buNone/>
            </a:pPr>
            <a:endParaRPr sz="2000" b="1">
              <a:solidFill>
                <a:srgbClr val="000000"/>
              </a:solidFill>
              <a:latin typeface="Noto Sans KR Bold"/>
              <a:ea typeface="Noto Sans KR Bold"/>
              <a:cs typeface="Noto Sans KR Bold"/>
            </a:endParaRPr>
          </a:p>
          <a:p>
            <a:pPr>
              <a:lnSpc>
                <a:spcPts val="3800"/>
              </a:lnSpc>
              <a:buNone/>
            </a:pPr>
            <a:endParaRPr sz="2000" b="1">
              <a:solidFill>
                <a:srgbClr val="000000"/>
              </a:solidFill>
              <a:latin typeface="Noto Sans KR Bold"/>
              <a:ea typeface="Noto Sans KR Bold"/>
              <a:cs typeface="Noto Sans KR Bold"/>
            </a:endParaRPr>
          </a:p>
          <a:p>
            <a:pPr>
              <a:lnSpc>
                <a:spcPts val="3800"/>
              </a:lnSpc>
              <a:buNone/>
            </a:pPr>
            <a:endParaRPr sz="2000" b="1">
              <a:solidFill>
                <a:srgbClr val="000000"/>
              </a:solidFill>
              <a:latin typeface="Noto Sans KR Bold"/>
              <a:ea typeface="Noto Sans KR Bold"/>
              <a:cs typeface="Noto Sans KR Bold"/>
            </a:endParaRPr>
          </a:p>
          <a:p>
            <a:pPr>
              <a:lnSpc>
                <a:spcPts val="3800"/>
              </a:lnSpc>
              <a:buNone/>
            </a:pPr>
            <a:endParaRPr sz="2000" b="1">
              <a:solidFill>
                <a:srgbClr val="000000"/>
              </a:solidFill>
              <a:latin typeface="Noto Sans KR Bold"/>
              <a:ea typeface="Noto Sans KR Bold"/>
              <a:cs typeface="Noto Sans KR Bold"/>
            </a:endParaRPr>
          </a:p>
          <a:p>
            <a:pPr>
              <a:lnSpc>
                <a:spcPts val="3800"/>
              </a:lnSpc>
              <a:buNone/>
            </a:pPr>
            <a:endParaRPr sz="2000" b="1">
              <a:solidFill>
                <a:srgbClr val="000000"/>
              </a:solidFill>
              <a:latin typeface="Noto Sans KR Bold"/>
              <a:ea typeface="Noto Sans KR Bold"/>
              <a:cs typeface="Noto Sans KR Bold"/>
            </a:endParaRPr>
          </a:p>
        </p:txBody>
      </p:sp>
      <p:pic>
        <p:nvPicPr>
          <p:cNvPr id="17" name="그림 9"/>
          <p:cNvPicPr>
            <a:picLocks noChangeAspect="1"/>
          </p:cNvPicPr>
          <p:nvPr/>
        </p:nvPicPr>
        <p:blipFill>
          <a:blip r:embed="rId4"/>
          <a:srcRect t="5997" b="3558"/>
          <a:stretch>
            <a:fillRect/>
          </a:stretch>
        </p:blipFill>
        <p:spPr>
          <a:xfrm>
            <a:off x="2169436" y="3586808"/>
            <a:ext cx="13050899" cy="6293938"/>
          </a:xfrm>
          <a:prstGeom prst="rect">
            <a:avLst/>
          </a:prstGeom>
        </p:spPr>
      </p:pic>
      <p:sp>
        <p:nvSpPr>
          <p:cNvPr id="11" name="TextBox 10">
            <a:extLst>
              <a:ext uri="{FF2B5EF4-FFF2-40B4-BE49-F238E27FC236}">
                <a16:creationId xmlns:a16="http://schemas.microsoft.com/office/drawing/2014/main" id="{4B2059E6-2D52-C384-6943-8BC211159A7B}"/>
              </a:ext>
            </a:extLst>
          </p:cNvPr>
          <p:cNvSpPr>
            <a:spLocks noGrp="1"/>
          </p:cNvSpPr>
          <p:nvPr/>
        </p:nvSpPr>
        <p:spPr>
          <a:xfrm>
            <a:off x="2857500" y="9804286"/>
            <a:ext cx="12573000" cy="679673"/>
          </a:xfrm>
          <a:prstGeom prst="rect">
            <a:avLst/>
          </a:prstGeom>
          <a:noFill/>
        </p:spPr>
        <p:txBody>
          <a:bodyPr wrap="square">
            <a:spAutoFit/>
          </a:bodyPr>
          <a:lstStyle/>
          <a:p>
            <a:pPr algn="ctr">
              <a:spcAft>
                <a:spcPts val="500"/>
              </a:spcAft>
              <a:buNone/>
            </a:pPr>
            <a:r>
              <a:rPr b="1">
                <a:latin typeface="Noto Sans KR Bold"/>
                <a:ea typeface="Noto Sans KR Bold"/>
                <a:cs typeface="Noto Sans KR Bold"/>
              </a:rPr>
              <a:t>Fig. Model-level timing of the Stateflow automatic PST sequence</a:t>
            </a:r>
          </a:p>
          <a:p>
            <a:pPr algn="ctr">
              <a:spcAft>
                <a:spcPts val="500"/>
              </a:spcAft>
              <a:buNone/>
            </a:pPr>
            <a:endParaRPr b="1">
              <a:latin typeface="Noto Sans KR Bold"/>
              <a:ea typeface="Noto Sans KR Bold"/>
              <a:cs typeface="Noto Sans KR Bold"/>
            </a:endParaRPr>
          </a:p>
        </p:txBody>
      </p:sp>
    </p:spTree>
    <p:extLst>
      <p:ext uri="{BB962C8B-B14F-4D97-AF65-F5344CB8AC3E}">
        <p14:creationId xmlns:p14="http://schemas.microsoft.com/office/powerpoint/2010/main" val="23079908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4" name="Vector 34"/>
          <p:cNvPicPr>
            <a:picLocks noChangeAspect="1"/>
          </p:cNvPicPr>
          <p:nvPr/>
        </p:nvPicPr>
        <p:blipFill>
          <a:blip r:embed="rId3"/>
          <a:srcRect/>
          <a:stretch/>
        </p:blipFill>
        <p:spPr>
          <a:xfrm>
            <a:off x="876300" y="1400175"/>
            <a:ext cx="17411700" cy="57150"/>
          </a:xfrm>
          <a:prstGeom prst="rect">
            <a:avLst/>
          </a:prstGeom>
        </p:spPr>
      </p:pic>
      <p:sp>
        <p:nvSpPr>
          <p:cNvPr id="4" name="name_13 Small Modular Reactors and New Design Considerations">
            <a:extLst>
              <a:ext uri="{FF2B5EF4-FFF2-40B4-BE49-F238E27FC236}">
                <a16:creationId xmlns:a16="http://schemas.microsoft.com/office/drawing/2014/main" id="{503EAF83-E1B0-E785-4AEE-7A3678C43911}"/>
              </a:ext>
            </a:extLst>
          </p:cNvPr>
          <p:cNvSpPr>
            <a:spLocks noGrp="1"/>
          </p:cNvSpPr>
          <p:nvPr/>
        </p:nvSpPr>
        <p:spPr>
          <a:xfrm>
            <a:off x="904874" y="647700"/>
            <a:ext cx="16964025" cy="714375"/>
          </a:xfrm>
          <a:prstGeom prst="rect">
            <a:avLst/>
          </a:prstGeom>
          <a:noFill/>
        </p:spPr>
        <p:txBody>
          <a:bodyPr wrap="square" lIns="0" tIns="0" rIns="0" bIns="0" anchor="t"/>
          <a:lstStyle/>
          <a:p>
            <a:pPr marL="0" indent="0" algn="l">
              <a:lnSpc>
                <a:spcPts val="5625"/>
              </a:lnSpc>
              <a:buNone/>
            </a:pPr>
            <a:r>
              <a:rPr sz="3750">
                <a:solidFill>
                  <a:srgbClr val="000000"/>
                </a:solidFill>
                <a:latin typeface="Noto Sans KR Black"/>
                <a:ea typeface="Noto Sans KR Black"/>
                <a:cs typeface="Noto Sans KR Black"/>
              </a:rPr>
              <a:t>3. Results</a:t>
            </a:r>
          </a:p>
        </p:txBody>
      </p:sp>
      <p:sp>
        <p:nvSpPr>
          <p:cNvPr id="7" name="Design Charactersitics of Small Modular Reactors SMR Unlike conventional NPP SMR adopts new advanced systematic safety features and concept of operation for managing NPP 5 Integral Design  Modular Operation  Higher Autonomity and Passive Safety Features">
            <a:extLst>
              <a:ext uri="{FF2B5EF4-FFF2-40B4-BE49-F238E27FC236}">
                <a16:creationId xmlns:a16="http://schemas.microsoft.com/office/drawing/2014/main" id="{2BDAF671-6B87-B468-23EE-2DB852ED8BB0}"/>
              </a:ext>
            </a:extLst>
          </p:cNvPr>
          <p:cNvSpPr>
            <a:spLocks noGrp="1"/>
          </p:cNvSpPr>
          <p:nvPr/>
        </p:nvSpPr>
        <p:spPr>
          <a:xfrm>
            <a:off x="876300" y="1600198"/>
            <a:ext cx="17287875" cy="8401052"/>
          </a:xfrm>
          <a:prstGeom prst="rect">
            <a:avLst/>
          </a:prstGeom>
          <a:noFill/>
        </p:spPr>
        <p:txBody>
          <a:bodyPr wrap="square" lIns="47625" tIns="47625" rIns="47625" bIns="47625" anchor="t"/>
          <a:lstStyle/>
          <a:p>
            <a:pPr>
              <a:lnSpc>
                <a:spcPts val="3800"/>
              </a:lnSpc>
              <a:buNone/>
            </a:pPr>
            <a:r>
              <a:rPr sz="2800" b="1">
                <a:solidFill>
                  <a:srgbClr val="000000"/>
                </a:solidFill>
                <a:latin typeface="Noto Sans KR Bold"/>
                <a:ea typeface="Noto Sans KR Bold"/>
                <a:cs typeface="Noto Sans KR Bold"/>
              </a:rPr>
              <a:t>Pre-RTL FPGA Clock-Level Timing Simulation</a:t>
            </a:r>
          </a:p>
          <a:p>
            <a:pPr marL="742950" indent="-285750">
              <a:lnSpc>
                <a:spcPts val="3800"/>
              </a:lnSpc>
              <a:buChar char="•"/>
            </a:pPr>
            <a:r>
              <a:rPr sz="2400" b="1">
                <a:latin typeface="Noto Sans KR Bold"/>
                <a:ea typeface="Noto Sans KR Bold"/>
                <a:cs typeface="Noto Sans KR Bold"/>
              </a:rPr>
              <a:t>The test and protection logic were linked in an HDL-compatible MATLAB model; VHDL code was generated before RTL synthesis</a:t>
            </a:r>
          </a:p>
          <a:p>
            <a:pPr marL="742950" indent="-285750">
              <a:lnSpc>
                <a:spcPts val="3800"/>
              </a:lnSpc>
              <a:buChar char="•"/>
            </a:pPr>
            <a:r>
              <a:rPr sz="2400" b="1">
                <a:latin typeface="Noto Sans KR Bold"/>
                <a:ea typeface="Noto Sans KR Bold"/>
                <a:cs typeface="Noto Sans KR Bold"/>
              </a:rPr>
              <a:t>A test input at clk 3 produced the protection-logic output at clk 6, corresponding to a 3-cycle delay</a:t>
            </a:r>
          </a:p>
          <a:p>
            <a:pPr marL="742950" indent="-285750">
              <a:lnSpc>
                <a:spcPts val="3800"/>
              </a:lnSpc>
              <a:buChar char="•"/>
            </a:pPr>
            <a:r>
              <a:rPr sz="2400" b="1">
                <a:latin typeface="Noto Sans KR Bold"/>
                <a:ea typeface="Noto Sans KR Bold"/>
                <a:cs typeface="Noto Sans KR Bold"/>
              </a:rPr>
              <a:t>The test output was captured at clk 7 and the test result was generated at clk 11</a:t>
            </a:r>
          </a:p>
          <a:p>
            <a:pPr>
              <a:lnSpc>
                <a:spcPts val="3800"/>
              </a:lnSpc>
              <a:buNone/>
            </a:pPr>
            <a:r>
              <a:rPr sz="2000" b="1">
                <a:solidFill>
                  <a:srgbClr val="000000"/>
                </a:solidFill>
                <a:latin typeface="Noto Sans KR Bold"/>
                <a:ea typeface="Noto Sans KR Bold"/>
                <a:cs typeface="Noto Sans KR Bold"/>
              </a:rPr>
              <a:t>      </a:t>
            </a:r>
          </a:p>
          <a:p>
            <a:pPr>
              <a:lnSpc>
                <a:spcPts val="3800"/>
              </a:lnSpc>
              <a:buNone/>
            </a:pPr>
            <a:endParaRPr sz="2000" b="1">
              <a:solidFill>
                <a:srgbClr val="000000"/>
              </a:solidFill>
              <a:latin typeface="Noto Sans KR Bold"/>
              <a:ea typeface="Noto Sans KR Bold"/>
              <a:cs typeface="Noto Sans KR Bold"/>
            </a:endParaRPr>
          </a:p>
          <a:p>
            <a:pPr>
              <a:lnSpc>
                <a:spcPts val="3800"/>
              </a:lnSpc>
              <a:buNone/>
            </a:pPr>
            <a:endParaRPr sz="2000" b="1">
              <a:solidFill>
                <a:srgbClr val="000000"/>
              </a:solidFill>
              <a:latin typeface="Noto Sans KR Bold"/>
              <a:ea typeface="Noto Sans KR Bold"/>
              <a:cs typeface="Noto Sans KR Bold"/>
            </a:endParaRPr>
          </a:p>
          <a:p>
            <a:pPr>
              <a:lnSpc>
                <a:spcPts val="3800"/>
              </a:lnSpc>
              <a:buNone/>
            </a:pPr>
            <a:endParaRPr sz="2000" b="1">
              <a:solidFill>
                <a:srgbClr val="000000"/>
              </a:solidFill>
              <a:latin typeface="Noto Sans KR Bold"/>
              <a:ea typeface="Noto Sans KR Bold"/>
              <a:cs typeface="Noto Sans KR Bold"/>
            </a:endParaRPr>
          </a:p>
          <a:p>
            <a:pPr>
              <a:lnSpc>
                <a:spcPts val="3800"/>
              </a:lnSpc>
              <a:buNone/>
            </a:pPr>
            <a:endParaRPr sz="2000" b="1">
              <a:solidFill>
                <a:srgbClr val="000000"/>
              </a:solidFill>
              <a:latin typeface="Noto Sans KR Bold"/>
              <a:ea typeface="Noto Sans KR Bold"/>
              <a:cs typeface="Noto Sans KR Bold"/>
            </a:endParaRPr>
          </a:p>
          <a:p>
            <a:pPr>
              <a:lnSpc>
                <a:spcPts val="3800"/>
              </a:lnSpc>
              <a:buNone/>
            </a:pPr>
            <a:endParaRPr sz="2000" b="1">
              <a:solidFill>
                <a:srgbClr val="000000"/>
              </a:solidFill>
              <a:latin typeface="Noto Sans KR Bold"/>
              <a:ea typeface="Noto Sans KR Bold"/>
              <a:cs typeface="Noto Sans KR Bold"/>
            </a:endParaRPr>
          </a:p>
        </p:txBody>
      </p:sp>
      <p:sp>
        <p:nvSpPr>
          <p:cNvPr id="11" name="TextBox 10">
            <a:extLst>
              <a:ext uri="{FF2B5EF4-FFF2-40B4-BE49-F238E27FC236}">
                <a16:creationId xmlns:a16="http://schemas.microsoft.com/office/drawing/2014/main" id="{4BC1D3EC-FE46-B1B1-A66D-BFB048224D4D}"/>
              </a:ext>
            </a:extLst>
          </p:cNvPr>
          <p:cNvSpPr>
            <a:spLocks noGrp="1"/>
          </p:cNvSpPr>
          <p:nvPr/>
        </p:nvSpPr>
        <p:spPr>
          <a:xfrm>
            <a:off x="2474041" y="9661413"/>
            <a:ext cx="12573000" cy="679673"/>
          </a:xfrm>
          <a:prstGeom prst="rect">
            <a:avLst/>
          </a:prstGeom>
          <a:noFill/>
        </p:spPr>
        <p:txBody>
          <a:bodyPr wrap="square">
            <a:spAutoFit/>
          </a:bodyPr>
          <a:lstStyle/>
          <a:p>
            <a:pPr algn="ctr">
              <a:spcAft>
                <a:spcPts val="500"/>
              </a:spcAft>
              <a:buNone/>
            </a:pPr>
            <a:r>
              <a:rPr b="1">
                <a:latin typeface="Noto Sans KR Bold"/>
                <a:ea typeface="Noto Sans KR Bold"/>
                <a:cs typeface="Noto Sans KR Bold"/>
              </a:rPr>
              <a:t>Fig. Pre-RTL FPGA clock-level timing of linked test and protection logic</a:t>
            </a:r>
          </a:p>
          <a:p>
            <a:pPr algn="ctr">
              <a:spcAft>
                <a:spcPts val="500"/>
              </a:spcAft>
              <a:buNone/>
            </a:pPr>
            <a:endParaRPr b="1">
              <a:latin typeface="Noto Sans KR Bold"/>
              <a:ea typeface="Noto Sans KR Bold"/>
              <a:cs typeface="Noto Sans KR Bold"/>
            </a:endParaRPr>
          </a:p>
        </p:txBody>
      </p:sp>
      <p:pic>
        <p:nvPicPr>
          <p:cNvPr id="18" name="그림 4"/>
          <p:cNvPicPr>
            <a:picLocks noChangeAspect="1"/>
          </p:cNvPicPr>
          <p:nvPr/>
        </p:nvPicPr>
        <p:blipFill>
          <a:blip r:embed="rId4"/>
          <a:srcRect t="5536"/>
          <a:stretch>
            <a:fillRect/>
          </a:stretch>
        </p:blipFill>
        <p:spPr>
          <a:xfrm>
            <a:off x="1530068" y="4560000"/>
            <a:ext cx="14136484" cy="5021637"/>
          </a:xfrm>
          <a:prstGeom prst="rect">
            <a:avLst/>
          </a:prstGeom>
        </p:spPr>
      </p:pic>
    </p:spTree>
    <p:extLst>
      <p:ext uri="{BB962C8B-B14F-4D97-AF65-F5344CB8AC3E}">
        <p14:creationId xmlns:p14="http://schemas.microsoft.com/office/powerpoint/2010/main" val="26759168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Kaist_e_RGB 1"/>
          <p:cNvPicPr>
            <a:picLocks noChangeAspect="1"/>
          </p:cNvPicPr>
          <p:nvPr/>
        </p:nvPicPr>
        <p:blipFill>
          <a:blip r:embed="rId3"/>
          <a:srcRect/>
          <a:stretch/>
        </p:blipFill>
        <p:spPr>
          <a:xfrm>
            <a:off x="3028950" y="8886825"/>
            <a:ext cx="5057775" cy="590550"/>
          </a:xfrm>
          <a:prstGeom prst="rect">
            <a:avLst/>
          </a:prstGeom>
        </p:spPr>
      </p:pic>
      <p:pic>
        <p:nvPicPr>
          <p:cNvPr id="9" name="Group 198"/>
          <p:cNvPicPr>
            <a:picLocks noChangeAspect="1"/>
          </p:cNvPicPr>
          <p:nvPr/>
        </p:nvPicPr>
        <p:blipFill>
          <a:blip r:embed="rId4"/>
          <a:srcRect/>
          <a:stretch/>
        </p:blipFill>
        <p:spPr>
          <a:xfrm>
            <a:off x="8391525" y="8820150"/>
            <a:ext cx="6868837" cy="741704"/>
          </a:xfrm>
          <a:prstGeom prst="rect">
            <a:avLst/>
          </a:prstGeom>
        </p:spPr>
      </p:pic>
      <p:sp>
        <p:nvSpPr>
          <p:cNvPr id="5" name="Discussion  Future Work">
            <a:extLst>
              <a:ext uri="{FF2B5EF4-FFF2-40B4-BE49-F238E27FC236}">
                <a16:creationId xmlns:a16="http://schemas.microsoft.com/office/drawing/2014/main" id="{67F90B0E-BABA-4D80-A8D0-7362D521BB7D}"/>
              </a:ext>
            </a:extLst>
          </p:cNvPr>
          <p:cNvSpPr>
            <a:spLocks noGrp="1"/>
          </p:cNvSpPr>
          <p:nvPr/>
        </p:nvSpPr>
        <p:spPr>
          <a:xfrm>
            <a:off x="3600450" y="4648200"/>
            <a:ext cx="11087100" cy="990600"/>
          </a:xfrm>
          <a:prstGeom prst="rect">
            <a:avLst/>
          </a:prstGeom>
          <a:noFill/>
        </p:spPr>
        <p:txBody>
          <a:bodyPr wrap="square" lIns="0" tIns="0" rIns="0" bIns="0" anchor="t"/>
          <a:lstStyle/>
          <a:p>
            <a:pPr algn="ctr">
              <a:lnSpc>
                <a:spcPts val="7800"/>
              </a:lnSpc>
              <a:buNone/>
            </a:pPr>
            <a:r>
              <a:rPr sz="6000">
                <a:solidFill>
                  <a:srgbClr val="000000"/>
                </a:solidFill>
                <a:latin typeface="Noto Sans KR Black"/>
                <a:ea typeface="Noto Sans KR Black"/>
                <a:cs typeface="Noto Sans KR Black"/>
              </a:rPr>
              <a:t>4. Conclusion</a:t>
            </a:r>
          </a:p>
        </p:txBody>
      </p:sp>
    </p:spTree>
    <p:extLst>
      <p:ext uri="{BB962C8B-B14F-4D97-AF65-F5344CB8AC3E}">
        <p14:creationId xmlns:p14="http://schemas.microsoft.com/office/powerpoint/2010/main" val="14504269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Vector 34"/>
          <p:cNvPicPr>
            <a:picLocks noChangeAspect="1"/>
          </p:cNvPicPr>
          <p:nvPr/>
        </p:nvPicPr>
        <p:blipFill>
          <a:blip r:embed="rId3"/>
          <a:srcRect/>
          <a:stretch/>
        </p:blipFill>
        <p:spPr>
          <a:xfrm>
            <a:off x="876300" y="1400175"/>
            <a:ext cx="17411700" cy="57150"/>
          </a:xfrm>
          <a:prstGeom prst="rect">
            <a:avLst/>
          </a:prstGeom>
        </p:spPr>
      </p:pic>
      <p:sp>
        <p:nvSpPr>
          <p:cNvPr id="4" name="name_13 Small Modular Reactors and New Design Considerations">
            <a:extLst>
              <a:ext uri="{FF2B5EF4-FFF2-40B4-BE49-F238E27FC236}">
                <a16:creationId xmlns:a16="http://schemas.microsoft.com/office/drawing/2014/main" id="{B0F6C117-B249-B099-CEF5-52DFD24C81BE}"/>
              </a:ext>
            </a:extLst>
          </p:cNvPr>
          <p:cNvSpPr>
            <a:spLocks noGrp="1"/>
          </p:cNvSpPr>
          <p:nvPr/>
        </p:nvSpPr>
        <p:spPr>
          <a:xfrm>
            <a:off x="904874" y="647700"/>
            <a:ext cx="16964025" cy="714375"/>
          </a:xfrm>
          <a:prstGeom prst="rect">
            <a:avLst/>
          </a:prstGeom>
          <a:noFill/>
        </p:spPr>
        <p:txBody>
          <a:bodyPr wrap="square" lIns="0" tIns="0" rIns="0" bIns="0" anchor="t"/>
          <a:lstStyle/>
          <a:p>
            <a:pPr marL="0" indent="0" algn="l">
              <a:lnSpc>
                <a:spcPts val="5625"/>
              </a:lnSpc>
              <a:buNone/>
            </a:pPr>
            <a:r>
              <a:rPr sz="3750">
                <a:solidFill>
                  <a:srgbClr val="000000"/>
                </a:solidFill>
                <a:latin typeface="Noto Sans KR Black"/>
                <a:ea typeface="Noto Sans KR Black"/>
                <a:cs typeface="Noto Sans KR Black"/>
              </a:rPr>
              <a:t>4. Conclusion</a:t>
            </a:r>
          </a:p>
        </p:txBody>
      </p:sp>
      <p:sp>
        <p:nvSpPr>
          <p:cNvPr id="7" name="Design Charactersitics of Small Modular Reactors SMR Unlike conventional NPP SMR adopts new advanced systematic safety features and concept of operation for managing NPP 5 Integral Design  Modular Operation  Higher Autonomity and Passive Safety Features">
            <a:extLst>
              <a:ext uri="{FF2B5EF4-FFF2-40B4-BE49-F238E27FC236}">
                <a16:creationId xmlns:a16="http://schemas.microsoft.com/office/drawing/2014/main" id="{7AF85E0F-C5CB-4BB1-E891-D1CD7ACE6407}"/>
              </a:ext>
            </a:extLst>
          </p:cNvPr>
          <p:cNvSpPr>
            <a:spLocks noGrp="1"/>
          </p:cNvSpPr>
          <p:nvPr/>
        </p:nvSpPr>
        <p:spPr>
          <a:xfrm>
            <a:off x="1047750" y="1790700"/>
            <a:ext cx="16192500" cy="6953250"/>
          </a:xfrm>
          <a:prstGeom prst="rect">
            <a:avLst/>
          </a:prstGeom>
          <a:noFill/>
        </p:spPr>
        <p:txBody>
          <a:bodyPr wrap="square" lIns="171450" tIns="114300" rIns="171450" bIns="114300" anchor="t">
            <a:noAutofit/>
          </a:bodyPr>
          <a:lstStyle/>
          <a:p>
            <a:pPr marL="0" indent="0" algn="l">
              <a:lnSpc>
                <a:spcPts val="3800"/>
              </a:lnSpc>
              <a:spcBef>
                <a:spcPts val="0"/>
              </a:spcBef>
              <a:spcAft>
                <a:spcPts val="10"/>
              </a:spcAft>
              <a:buNone/>
              <a:defRPr sz="2025">
                <a:solidFill>
                  <a:srgbClr val="1A1A1A"/>
                </a:solidFill>
                <a:latin typeface="Noto Sans KR"/>
                <a:ea typeface="Noto Sans KR"/>
                <a:cs typeface="Noto Sans KR"/>
              </a:defRPr>
            </a:pPr>
            <a:r>
              <a:rPr sz="2400" b="1">
                <a:solidFill>
                  <a:srgbClr val="1A1A1A"/>
                </a:solidFill>
                <a:latin typeface="Noto Sans KR"/>
                <a:ea typeface="Noto Sans KR"/>
                <a:cs typeface="Noto Sans KR"/>
              </a:rPr>
              <a:t>PROPOSED METHOD</a:t>
            </a:r>
          </a:p>
          <a:p>
            <a:pPr marL="0" indent="0" algn="l">
              <a:lnSpc>
                <a:spcPct val="150000"/>
              </a:lnSpc>
              <a:spcBef>
                <a:spcPts val="0"/>
              </a:spcBef>
              <a:spcAft>
                <a:spcPts val="6"/>
              </a:spcAft>
              <a:buNone/>
              <a:defRPr sz="2025">
                <a:solidFill>
                  <a:srgbClr val="1A1A1A"/>
                </a:solidFill>
                <a:latin typeface="Noto Sans KR"/>
                <a:ea typeface="Noto Sans KR"/>
                <a:cs typeface="Noto Sans KR"/>
              </a:defRPr>
            </a:pPr>
            <a:r>
              <a:rPr sz="2400" b="0">
                <a:solidFill>
                  <a:srgbClr val="1A1A1A"/>
                </a:solidFill>
                <a:latin typeface="Noto Sans KR"/>
                <a:ea typeface="Noto Sans KR"/>
                <a:cs typeface="Noto Sans KR"/>
              </a:rPr>
              <a:t>• The built-in PST design incorporates test-signal identification and functional isolation</a:t>
            </a:r>
          </a:p>
          <a:p>
            <a:pPr>
              <a:lnSpc>
                <a:spcPts val="3800"/>
              </a:lnSpc>
              <a:spcAft>
                <a:spcPts val="6"/>
              </a:spcAft>
              <a:buNone/>
              <a:defRPr sz="2025">
                <a:solidFill>
                  <a:srgbClr val="1A1A1A"/>
                </a:solidFill>
                <a:latin typeface="Noto Sans KR"/>
                <a:ea typeface="Noto Sans KR"/>
                <a:cs typeface="Noto Sans KR"/>
              </a:defRPr>
            </a:pPr>
            <a:r>
              <a:rPr sz="2400" b="0">
                <a:solidFill>
                  <a:srgbClr val="1A1A1A"/>
                </a:solidFill>
                <a:latin typeface="Noto Sans KR"/>
                <a:ea typeface="Noto Sans KR"/>
                <a:cs typeface="Noto Sans KR"/>
              </a:rPr>
              <a:t>• </a:t>
            </a:r>
            <a:r>
              <a:rPr sz="2400">
                <a:latin typeface="Noto Sans KR"/>
                <a:ea typeface="Noto Sans KR"/>
                <a:cs typeface="Noto Sans KR"/>
              </a:rPr>
              <a:t>System integrity is verified through test-input injection during online operation</a:t>
            </a:r>
          </a:p>
          <a:p>
            <a:pPr marL="0" indent="0">
              <a:lnSpc>
                <a:spcPts val="3800"/>
              </a:lnSpc>
              <a:spcBef>
                <a:spcPts val="0"/>
              </a:spcBef>
              <a:spcAft>
                <a:spcPts val="6"/>
              </a:spcAft>
              <a:buNone/>
            </a:pPr>
            <a:endParaRPr sz="2400">
              <a:latin typeface="Noto Sans KR"/>
              <a:ea typeface="Noto Sans KR"/>
              <a:cs typeface="Noto Sans KR"/>
            </a:endParaRPr>
          </a:p>
          <a:p>
            <a:pPr>
              <a:lnSpc>
                <a:spcPts val="3800"/>
              </a:lnSpc>
              <a:spcAft>
                <a:spcPts val="6"/>
              </a:spcAft>
              <a:buNone/>
              <a:defRPr sz="2025">
                <a:solidFill>
                  <a:srgbClr val="1A1A1A"/>
                </a:solidFill>
                <a:latin typeface="Noto Sans KR"/>
                <a:ea typeface="Noto Sans KR"/>
                <a:cs typeface="Noto Sans KR"/>
              </a:defRPr>
            </a:pPr>
            <a:r>
              <a:rPr sz="2400" b="1">
                <a:latin typeface="Noto Sans KR Bold"/>
                <a:ea typeface="Noto Sans KR Bold"/>
                <a:cs typeface="Noto Sans KR Bold"/>
              </a:rPr>
              <a:t>MODEL IMPLEMENTATION AND SIMULATION RESULTS</a:t>
            </a:r>
          </a:p>
          <a:p>
            <a:pPr>
              <a:lnSpc>
                <a:spcPts val="3800"/>
              </a:lnSpc>
              <a:spcAft>
                <a:spcPts val="6"/>
              </a:spcAft>
              <a:buNone/>
              <a:defRPr sz="2025">
                <a:solidFill>
                  <a:srgbClr val="1A1A1A"/>
                </a:solidFill>
                <a:latin typeface="Noto Sans KR"/>
                <a:ea typeface="Noto Sans KR"/>
                <a:cs typeface="Noto Sans KR"/>
              </a:defRPr>
            </a:pPr>
            <a:r>
              <a:rPr sz="2400" b="0">
                <a:solidFill>
                  <a:srgbClr val="1A1A1A"/>
                </a:solidFill>
                <a:latin typeface="Noto Sans KR"/>
                <a:ea typeface="Noto Sans KR"/>
                <a:cs typeface="Noto Sans KR"/>
              </a:rPr>
              <a:t>• The automatic PST sequence was developed as a Stateflow test-logic model</a:t>
            </a:r>
          </a:p>
          <a:p>
            <a:pPr marL="0" indent="0" algn="l">
              <a:lnSpc>
                <a:spcPts val="3800"/>
              </a:lnSpc>
              <a:spcBef>
                <a:spcPts val="0"/>
              </a:spcBef>
              <a:spcAft>
                <a:spcPts val="6"/>
              </a:spcAft>
              <a:buNone/>
              <a:defRPr sz="2025">
                <a:solidFill>
                  <a:srgbClr val="1A1A1A"/>
                </a:solidFill>
                <a:latin typeface="Noto Sans KR"/>
                <a:ea typeface="Noto Sans KR"/>
                <a:cs typeface="Noto Sans KR"/>
              </a:defRPr>
            </a:pPr>
            <a:r>
              <a:rPr sz="2400" b="0">
                <a:solidFill>
                  <a:srgbClr val="1A1A1A"/>
                </a:solidFill>
                <a:latin typeface="Noto Sans KR"/>
                <a:ea typeface="Noto Sans KR"/>
                <a:cs typeface="Noto Sans KR"/>
              </a:rPr>
              <a:t>• Test-input generation, trip comparison, and result reporting were simulated at the logic-model level</a:t>
            </a:r>
          </a:p>
          <a:p>
            <a:pPr marL="0" indent="0" algn="l">
              <a:lnSpc>
                <a:spcPts val="3800"/>
              </a:lnSpc>
              <a:spcBef>
                <a:spcPts val="0"/>
              </a:spcBef>
              <a:spcAft>
                <a:spcPts val="6"/>
              </a:spcAft>
              <a:buNone/>
              <a:defRPr sz="2025">
                <a:solidFill>
                  <a:srgbClr val="1A1A1A"/>
                </a:solidFill>
                <a:latin typeface="Noto Sans KR"/>
                <a:ea typeface="Noto Sans KR"/>
                <a:cs typeface="Noto Sans KR"/>
              </a:defRPr>
            </a:pPr>
            <a:r>
              <a:rPr sz="2400" b="0">
                <a:solidFill>
                  <a:srgbClr val="1A1A1A"/>
                </a:solidFill>
                <a:latin typeface="Noto Sans KR"/>
                <a:ea typeface="Noto Sans KR"/>
                <a:cs typeface="Noto Sans KR"/>
              </a:rPr>
              <a:t>• Linked test/protection-logic timing was simulated at the FPGA clock-cycle level</a:t>
            </a:r>
          </a:p>
          <a:p>
            <a:pPr marL="0" indent="0" algn="l">
              <a:lnSpc>
                <a:spcPct val="150000"/>
              </a:lnSpc>
              <a:spcBef>
                <a:spcPts val="0"/>
              </a:spcBef>
              <a:spcAft>
                <a:spcPts val="6"/>
              </a:spcAft>
              <a:buNone/>
              <a:defRPr sz="2025">
                <a:solidFill>
                  <a:srgbClr val="1A1A1A"/>
                </a:solidFill>
                <a:latin typeface="Noto Sans KR"/>
                <a:ea typeface="Noto Sans KR"/>
                <a:cs typeface="Noto Sans KR"/>
              </a:defRPr>
            </a:pPr>
            <a:r>
              <a:rPr sz="2400" b="0">
                <a:solidFill>
                  <a:srgbClr val="1A1A1A"/>
                </a:solidFill>
                <a:latin typeface="Noto Sans KR"/>
                <a:ea typeface="Noto Sans KR"/>
                <a:cs typeface="Noto Sans KR"/>
              </a:rPr>
              <a:t>• VHDL code was generated from the model before RTL synthesis</a:t>
            </a:r>
          </a:p>
        </p:txBody>
      </p:sp>
    </p:spTree>
    <p:extLst>
      <p:ext uri="{BB962C8B-B14F-4D97-AF65-F5344CB8AC3E}">
        <p14:creationId xmlns:p14="http://schemas.microsoft.com/office/powerpoint/2010/main" val="34954007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Kaist_e_RGB 1"/>
          <p:cNvPicPr>
            <a:picLocks noChangeAspect="1"/>
          </p:cNvPicPr>
          <p:nvPr/>
        </p:nvPicPr>
        <p:blipFill>
          <a:blip r:embed="rId3"/>
          <a:srcRect/>
          <a:stretch/>
        </p:blipFill>
        <p:spPr>
          <a:xfrm>
            <a:off x="3028950" y="8886825"/>
            <a:ext cx="5057775" cy="590550"/>
          </a:xfrm>
          <a:prstGeom prst="rect">
            <a:avLst/>
          </a:prstGeom>
        </p:spPr>
      </p:pic>
      <p:pic>
        <p:nvPicPr>
          <p:cNvPr id="9" name="Group 198"/>
          <p:cNvPicPr>
            <a:picLocks noChangeAspect="1"/>
          </p:cNvPicPr>
          <p:nvPr/>
        </p:nvPicPr>
        <p:blipFill>
          <a:blip r:embed="rId4"/>
          <a:srcRect/>
          <a:stretch/>
        </p:blipFill>
        <p:spPr>
          <a:xfrm>
            <a:off x="8391525" y="8820150"/>
            <a:ext cx="6868837" cy="741699"/>
          </a:xfrm>
          <a:prstGeom prst="rect">
            <a:avLst/>
          </a:prstGeom>
        </p:spPr>
      </p:pic>
      <p:sp>
        <p:nvSpPr>
          <p:cNvPr id="5" name="Experiment Design">
            <a:extLst>
              <a:ext uri="{FF2B5EF4-FFF2-40B4-BE49-F238E27FC236}">
                <a16:creationId xmlns:a16="http://schemas.microsoft.com/office/drawing/2014/main" id="{2A6075E4-9A77-466A-AF91-1092CA29455E}"/>
              </a:ext>
            </a:extLst>
          </p:cNvPr>
          <p:cNvSpPr>
            <a:spLocks noGrp="1"/>
          </p:cNvSpPr>
          <p:nvPr/>
        </p:nvSpPr>
        <p:spPr>
          <a:xfrm>
            <a:off x="4486275" y="4648200"/>
            <a:ext cx="9315450" cy="990600"/>
          </a:xfrm>
          <a:prstGeom prst="rect">
            <a:avLst/>
          </a:prstGeom>
          <a:noFill/>
        </p:spPr>
        <p:txBody>
          <a:bodyPr wrap="square" lIns="0" tIns="0" rIns="0" bIns="0" anchor="t"/>
          <a:lstStyle/>
          <a:p>
            <a:pPr algn="ctr">
              <a:lnSpc>
                <a:spcPts val="7800"/>
              </a:lnSpc>
              <a:buNone/>
            </a:pPr>
            <a:r>
              <a:rPr sz="6000">
                <a:solidFill>
                  <a:srgbClr val="000000"/>
                </a:solidFill>
                <a:latin typeface="Noto Sans KR Black"/>
                <a:ea typeface="Noto Sans KR Black"/>
                <a:cs typeface="Noto Sans KR Black"/>
              </a:rPr>
              <a:t>5. Future Work</a:t>
            </a:r>
          </a:p>
        </p:txBody>
      </p:sp>
    </p:spTree>
    <p:extLst>
      <p:ext uri="{BB962C8B-B14F-4D97-AF65-F5344CB8AC3E}">
        <p14:creationId xmlns:p14="http://schemas.microsoft.com/office/powerpoint/2010/main" val="3540718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 name="Vector 34"/>
          <p:cNvPicPr>
            <a:picLocks noChangeAspect="1"/>
          </p:cNvPicPr>
          <p:nvPr/>
        </p:nvPicPr>
        <p:blipFill>
          <a:blip r:embed="rId3"/>
          <a:srcRect/>
          <a:stretch/>
        </p:blipFill>
        <p:spPr>
          <a:xfrm>
            <a:off x="876300" y="1504950"/>
            <a:ext cx="17411700" cy="57150"/>
          </a:xfrm>
          <a:prstGeom prst="rect">
            <a:avLst/>
          </a:prstGeom>
        </p:spPr>
      </p:pic>
      <p:sp>
        <p:nvSpPr>
          <p:cNvPr id="3" name="Contents">
            <a:extLst>
              <a:ext uri="{FF2B5EF4-FFF2-40B4-BE49-F238E27FC236}">
                <a16:creationId xmlns:a16="http://schemas.microsoft.com/office/drawing/2014/main" id="{A7D526FD-BDFC-4FEF-AA74-67F2FB84C186}"/>
              </a:ext>
            </a:extLst>
          </p:cNvPr>
          <p:cNvSpPr>
            <a:spLocks noGrp="1"/>
          </p:cNvSpPr>
          <p:nvPr/>
        </p:nvSpPr>
        <p:spPr>
          <a:xfrm>
            <a:off x="904875" y="533400"/>
            <a:ext cx="2714625" cy="857250"/>
          </a:xfrm>
          <a:prstGeom prst="rect">
            <a:avLst/>
          </a:prstGeom>
          <a:noFill/>
        </p:spPr>
        <p:txBody>
          <a:bodyPr wrap="square" lIns="0" tIns="0" rIns="0" bIns="0" anchor="t"/>
          <a:lstStyle/>
          <a:p>
            <a:pPr marL="0" indent="0" algn="l">
              <a:lnSpc>
                <a:spcPts val="6750"/>
              </a:lnSpc>
              <a:buNone/>
            </a:pPr>
            <a:r>
              <a:rPr sz="4500">
                <a:solidFill>
                  <a:srgbClr val="000000"/>
                </a:solidFill>
                <a:latin typeface="Noto Sans KR Black"/>
                <a:ea typeface="Noto Sans KR Black"/>
                <a:cs typeface="Noto Sans KR Black"/>
              </a:rPr>
              <a:t>Contents</a:t>
            </a:r>
          </a:p>
        </p:txBody>
      </p:sp>
      <p:sp>
        <p:nvSpPr>
          <p:cNvPr id="5" name="Introduction Background Research Objective Experiment Design Performance Shaping Factors for Multi-Module SMR Experiment Setting Apparatus Conditions and Scenarios Human Performance Quantification Strategies Preliminary Result Overview Statistical Analysi">
            <a:extLst>
              <a:ext uri="{FF2B5EF4-FFF2-40B4-BE49-F238E27FC236}">
                <a16:creationId xmlns:a16="http://schemas.microsoft.com/office/drawing/2014/main" id="{64CB8778-D7FA-4F32-B23A-5A812EED3DDD}"/>
              </a:ext>
            </a:extLst>
          </p:cNvPr>
          <p:cNvSpPr>
            <a:spLocks noGrp="1"/>
          </p:cNvSpPr>
          <p:nvPr/>
        </p:nvSpPr>
        <p:spPr>
          <a:xfrm>
            <a:off x="876300" y="2239433"/>
            <a:ext cx="14497050" cy="8191500"/>
          </a:xfrm>
          <a:prstGeom prst="rect">
            <a:avLst/>
          </a:prstGeom>
          <a:noFill/>
        </p:spPr>
        <p:txBody>
          <a:bodyPr wrap="square" lIns="95250" tIns="95250" rIns="95250" bIns="95250" anchor="t"/>
          <a:lstStyle/>
          <a:p>
            <a:pPr marL="342900" indent="-342900" algn="l">
              <a:lnSpc>
                <a:spcPct val="150000"/>
              </a:lnSpc>
              <a:buAutoNum type="arabicPeriod"/>
            </a:pPr>
            <a:r>
              <a:rPr sz="3000" b="1">
                <a:solidFill>
                  <a:srgbClr val="000000"/>
                </a:solidFill>
                <a:latin typeface="Noto Sans KR Bold"/>
                <a:ea typeface="Noto Sans KR Bold"/>
                <a:cs typeface="Noto Sans KR Bold"/>
              </a:rPr>
              <a:t> Introduction</a:t>
            </a:r>
          </a:p>
          <a:p>
            <a:pPr marL="342900" indent="-342900">
              <a:lnSpc>
                <a:spcPct val="150000"/>
              </a:lnSpc>
              <a:buAutoNum type="arabicPeriod"/>
            </a:pPr>
            <a:endParaRPr sz="3000" b="1">
              <a:solidFill>
                <a:srgbClr val="000000"/>
              </a:solidFill>
              <a:latin typeface="Noto Sans KR Bold"/>
              <a:ea typeface="Noto Sans KR Bold"/>
              <a:cs typeface="Noto Sans KR Bold"/>
            </a:endParaRPr>
          </a:p>
          <a:p>
            <a:pPr marL="342900" indent="-342900">
              <a:lnSpc>
                <a:spcPct val="150000"/>
              </a:lnSpc>
              <a:buAutoNum type="arabicPeriod"/>
            </a:pPr>
            <a:r>
              <a:rPr sz="3000" b="1">
                <a:solidFill>
                  <a:srgbClr val="000000"/>
                </a:solidFill>
                <a:latin typeface="Noto Sans KR Bold"/>
                <a:ea typeface="Noto Sans KR Bold"/>
                <a:cs typeface="Noto Sans KR Bold"/>
              </a:rPr>
              <a:t> Method</a:t>
            </a:r>
          </a:p>
          <a:p>
            <a:pPr>
              <a:lnSpc>
                <a:spcPct val="150000"/>
              </a:lnSpc>
              <a:buNone/>
            </a:pPr>
            <a:endParaRPr sz="3000" b="1">
              <a:solidFill>
                <a:srgbClr val="000000"/>
              </a:solidFill>
              <a:latin typeface="Noto Sans KR Bold"/>
              <a:ea typeface="Noto Sans KR Bold"/>
              <a:cs typeface="Noto Sans KR Bold"/>
            </a:endParaRPr>
          </a:p>
          <a:p>
            <a:pPr>
              <a:lnSpc>
                <a:spcPct val="150000"/>
              </a:lnSpc>
              <a:buNone/>
            </a:pPr>
            <a:r>
              <a:rPr sz="3000" b="1">
                <a:solidFill>
                  <a:srgbClr val="000000"/>
                </a:solidFill>
                <a:latin typeface="Noto Sans KR Bold"/>
                <a:ea typeface="Noto Sans KR Bold"/>
                <a:cs typeface="Noto Sans KR Bold"/>
              </a:rPr>
              <a:t>3. Results</a:t>
            </a:r>
          </a:p>
          <a:p>
            <a:pPr marL="342900" indent="-342900">
              <a:lnSpc>
                <a:spcPct val="150000"/>
              </a:lnSpc>
              <a:buAutoNum type="arabicPeriod"/>
            </a:pPr>
            <a:endParaRPr sz="3000" b="1">
              <a:solidFill>
                <a:srgbClr val="000000"/>
              </a:solidFill>
              <a:latin typeface="Noto Sans KR Bold"/>
              <a:ea typeface="Noto Sans KR Bold"/>
              <a:cs typeface="Noto Sans KR Bold"/>
            </a:endParaRPr>
          </a:p>
          <a:p>
            <a:pPr>
              <a:lnSpc>
                <a:spcPct val="150000"/>
              </a:lnSpc>
              <a:buNone/>
            </a:pPr>
            <a:r>
              <a:rPr sz="3000" b="1">
                <a:solidFill>
                  <a:srgbClr val="000000"/>
                </a:solidFill>
                <a:latin typeface="Noto Sans KR Bold"/>
                <a:ea typeface="Noto Sans KR Bold"/>
                <a:cs typeface="Noto Sans KR Bold"/>
              </a:rPr>
              <a:t>4. Conclusion</a:t>
            </a:r>
          </a:p>
          <a:p>
            <a:pPr>
              <a:lnSpc>
                <a:spcPct val="150000"/>
              </a:lnSpc>
              <a:buNone/>
            </a:pPr>
            <a:endParaRPr sz="3000" b="1">
              <a:solidFill>
                <a:srgbClr val="000000"/>
              </a:solidFill>
              <a:latin typeface="Noto Sans KR Bold"/>
              <a:ea typeface="Noto Sans KR Bold"/>
              <a:cs typeface="Noto Sans KR Bold"/>
            </a:endParaRPr>
          </a:p>
          <a:p>
            <a:pPr>
              <a:lnSpc>
                <a:spcPct val="150000"/>
              </a:lnSpc>
              <a:buNone/>
            </a:pPr>
            <a:r>
              <a:rPr sz="3000" b="1">
                <a:solidFill>
                  <a:srgbClr val="000000"/>
                </a:solidFill>
                <a:latin typeface="Noto Sans KR Bold"/>
                <a:ea typeface="Noto Sans KR Bold"/>
                <a:cs typeface="Noto Sans KR Bold"/>
              </a:rPr>
              <a:t>5. Future Work</a:t>
            </a:r>
          </a:p>
        </p:txBody>
      </p:sp>
    </p:spTree>
    <p:extLst>
      <p:ext uri="{BB962C8B-B14F-4D97-AF65-F5344CB8AC3E}">
        <p14:creationId xmlns:p14="http://schemas.microsoft.com/office/powerpoint/2010/main" val="9996725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Vector 34"/>
          <p:cNvPicPr>
            <a:picLocks noChangeAspect="1"/>
          </p:cNvPicPr>
          <p:nvPr/>
        </p:nvPicPr>
        <p:blipFill>
          <a:blip r:embed="rId3"/>
          <a:srcRect/>
          <a:stretch/>
        </p:blipFill>
        <p:spPr>
          <a:xfrm>
            <a:off x="876300" y="1504950"/>
            <a:ext cx="17411700" cy="57150"/>
          </a:xfrm>
          <a:prstGeom prst="rect">
            <a:avLst/>
          </a:prstGeom>
        </p:spPr>
      </p:pic>
      <p:sp>
        <p:nvSpPr>
          <p:cNvPr id="11" name="name_42 Future Work">
            <a:extLst>
              <a:ext uri="{FF2B5EF4-FFF2-40B4-BE49-F238E27FC236}">
                <a16:creationId xmlns:a16="http://schemas.microsoft.com/office/drawing/2014/main" id="{817CB91F-7CD1-4699-BA0F-41625B89E2CD}"/>
              </a:ext>
            </a:extLst>
          </p:cNvPr>
          <p:cNvSpPr>
            <a:spLocks noGrp="1"/>
          </p:cNvSpPr>
          <p:nvPr/>
        </p:nvSpPr>
        <p:spPr>
          <a:xfrm>
            <a:off x="904875" y="647700"/>
            <a:ext cx="4905375" cy="714375"/>
          </a:xfrm>
          <a:prstGeom prst="rect">
            <a:avLst/>
          </a:prstGeom>
          <a:noFill/>
        </p:spPr>
        <p:txBody>
          <a:bodyPr wrap="square" lIns="0" tIns="0" rIns="0" bIns="0" anchor="t"/>
          <a:lstStyle/>
          <a:p>
            <a:pPr marL="0" indent="0" algn="l">
              <a:lnSpc>
                <a:spcPts val="5625"/>
              </a:lnSpc>
              <a:buNone/>
            </a:pPr>
            <a:r>
              <a:rPr sz="3750">
                <a:solidFill>
                  <a:srgbClr val="000000"/>
                </a:solidFill>
                <a:latin typeface="Noto Sans KR Black"/>
                <a:ea typeface="Noto Sans KR Black"/>
                <a:cs typeface="Noto Sans KR Black"/>
              </a:rPr>
              <a:t>5. Future Work</a:t>
            </a:r>
          </a:p>
        </p:txBody>
      </p:sp>
      <p:sp>
        <p:nvSpPr>
          <p:cNvPr id="12" name="name_27">
            <a:extLst>
              <a:ext uri="{FF2B5EF4-FFF2-40B4-BE49-F238E27FC236}">
                <a16:creationId xmlns:a16="http://schemas.microsoft.com/office/drawing/2014/main" id="{F16C1A43-8B7E-41C3-AFA7-47BF2DE8B56D}"/>
              </a:ext>
            </a:extLst>
          </p:cNvPr>
          <p:cNvSpPr>
            <a:spLocks noGrp="1"/>
          </p:cNvSpPr>
          <p:nvPr/>
        </p:nvSpPr>
        <p:spPr>
          <a:xfrm>
            <a:off x="904875" y="7905750"/>
            <a:ext cx="16468725" cy="933450"/>
          </a:xfrm>
          <a:prstGeom prst="rect">
            <a:avLst/>
          </a:prstGeom>
          <a:solidFill>
            <a:srgbClr val="EAF1FB"/>
          </a:solidFill>
          <a:ln w="0">
            <a:solidFill>
              <a:srgbClr val="EAF1FB"/>
            </a:solidFill>
            <a:prstDash val="solid"/>
          </a:ln>
        </p:spPr>
        <p:txBody>
          <a:bodyPr wrap="square" lIns="171450" tIns="114300" rIns="171450" bIns="114300" anchor="ctr">
            <a:noAutofit/>
          </a:bodyPr>
          <a:lstStyle/>
          <a:p>
            <a:pPr marL="0" indent="0" algn="ctr">
              <a:lnSpc>
                <a:spcPts val="2925"/>
              </a:lnSpc>
              <a:spcBef>
                <a:spcPts val="0"/>
              </a:spcBef>
              <a:spcAft>
                <a:spcPts val="0"/>
              </a:spcAft>
              <a:buNone/>
              <a:defRPr sz="2250" b="1">
                <a:solidFill>
                  <a:srgbClr val="244E8F"/>
                </a:solidFill>
                <a:latin typeface="Noto Sans KR"/>
                <a:ea typeface="Noto Sans KR"/>
                <a:cs typeface="Noto Sans KR"/>
              </a:defRPr>
            </a:pPr>
            <a:r>
              <a:rPr sz="2250" b="1">
                <a:solidFill>
                  <a:srgbClr val="244E8F"/>
                </a:solidFill>
                <a:latin typeface="Noto Sans KR"/>
                <a:ea typeface="Noto Sans KR"/>
                <a:cs typeface="Noto Sans KR"/>
              </a:rPr>
              <a:t>PROGRESSIVE VERIFICATION  |  Stateflow model  &gt;  Generated HDL  &gt;  Target FPGA hardware</a:t>
            </a:r>
          </a:p>
        </p:txBody>
      </p:sp>
      <p:sp>
        <p:nvSpPr>
          <p:cNvPr id="25" name="사각형: 둥근 모서리 24">
            <a:extLst>
              <a:ext uri="{FF2B5EF4-FFF2-40B4-BE49-F238E27FC236}">
                <a16:creationId xmlns:a16="http://schemas.microsoft.com/office/drawing/2014/main" id="{E48DCFF3-C956-492F-92DB-F103DA77CE8E}"/>
              </a:ext>
            </a:extLst>
          </p:cNvPr>
          <p:cNvSpPr>
            <a:spLocks noGrp="1"/>
          </p:cNvSpPr>
          <p:nvPr/>
        </p:nvSpPr>
        <p:spPr>
          <a:xfrm>
            <a:off x="6543675" y="2647950"/>
            <a:ext cx="5191125" cy="4876800"/>
          </a:xfrm>
          <a:prstGeom prst="roundRect">
            <a:avLst>
              <a:gd name="adj" fmla="val 4249"/>
            </a:avLst>
          </a:prstGeom>
          <a:solidFill>
            <a:srgbClr val="F8FAFE"/>
          </a:solidFill>
          <a:ln w="23813">
            <a:solidFill>
              <a:srgbClr val="4472C4"/>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228600" tIns="228600" rIns="228600" bIns="190500" anchor="t">
            <a:noAutofit/>
          </a:bodyPr>
          <a:lstStyle/>
          <a:p>
            <a:pPr marL="0" indent="0" algn="l">
              <a:spcBef>
                <a:spcPts val="0"/>
              </a:spcBef>
              <a:spcAft>
                <a:spcPts val="18"/>
              </a:spcAft>
              <a:buNone/>
              <a:defRPr sz="2250" b="1">
                <a:solidFill>
                  <a:srgbClr val="1A1A1A"/>
                </a:solidFill>
                <a:latin typeface="Noto Sans KR"/>
                <a:ea typeface="Noto Sans KR"/>
                <a:cs typeface="Noto Sans KR"/>
              </a:defRPr>
            </a:pPr>
            <a:r>
              <a:rPr sz="2550" b="1">
                <a:solidFill>
                  <a:srgbClr val="244E8F"/>
                </a:solidFill>
                <a:latin typeface="Noto Sans KR"/>
                <a:ea typeface="Noto Sans KR"/>
                <a:cs typeface="Noto Sans KR"/>
              </a:rPr>
              <a:t>FUNCTIONAL &amp; ROBUSTNESS V&amp;V</a:t>
            </a:r>
          </a:p>
          <a:p>
            <a:pPr marL="0" indent="0" algn="l">
              <a:spcBef>
                <a:spcPts val="0"/>
              </a:spcBef>
              <a:spcAft>
                <a:spcPts val="18"/>
              </a:spcAft>
              <a:buNone/>
              <a:defRPr sz="2250" b="1">
                <a:solidFill>
                  <a:srgbClr val="1A1A1A"/>
                </a:solidFill>
                <a:latin typeface="Noto Sans KR"/>
                <a:ea typeface="Noto Sans KR"/>
                <a:cs typeface="Noto Sans KR"/>
              </a:defRPr>
            </a:pPr>
            <a:endParaRPr sz="2550" b="1">
              <a:solidFill>
                <a:srgbClr val="244E8F"/>
              </a:solidFill>
              <a:latin typeface="Noto Sans KR"/>
              <a:ea typeface="Noto Sans KR"/>
              <a:cs typeface="Noto Sans KR"/>
            </a:endParaRPr>
          </a:p>
          <a:p>
            <a:pPr marL="0" indent="0" algn="l">
              <a:spcBef>
                <a:spcPts val="0"/>
              </a:spcBef>
              <a:spcAft>
                <a:spcPts val="7"/>
              </a:spcAft>
              <a:buNone/>
              <a:defRPr sz="2250" b="1">
                <a:solidFill>
                  <a:srgbClr val="1A1A1A"/>
                </a:solidFill>
                <a:latin typeface="Noto Sans KR"/>
                <a:ea typeface="Noto Sans KR"/>
                <a:cs typeface="Noto Sans KR"/>
              </a:defRPr>
            </a:pPr>
            <a:r>
              <a:rPr sz="2250" b="0">
                <a:solidFill>
                  <a:srgbClr val="1A1A1A"/>
                </a:solidFill>
                <a:latin typeface="Noto Sans KR"/>
                <a:ea typeface="Noto Sans KR"/>
                <a:cs typeface="Noto Sans KR"/>
              </a:rPr>
              <a:t>• Run requirement-based and fault-injection tests</a:t>
            </a:r>
          </a:p>
          <a:p>
            <a:pPr marL="0" indent="0" algn="l">
              <a:spcBef>
                <a:spcPts val="0"/>
              </a:spcBef>
              <a:spcAft>
                <a:spcPts val="7"/>
              </a:spcAft>
              <a:buNone/>
              <a:defRPr sz="2250" b="1">
                <a:solidFill>
                  <a:srgbClr val="1A1A1A"/>
                </a:solidFill>
                <a:latin typeface="Noto Sans KR"/>
                <a:ea typeface="Noto Sans KR"/>
                <a:cs typeface="Noto Sans KR"/>
              </a:defRPr>
            </a:pPr>
            <a:endParaRPr sz="2250" b="0">
              <a:solidFill>
                <a:srgbClr val="1A1A1A"/>
              </a:solidFill>
              <a:latin typeface="Noto Sans KR"/>
              <a:ea typeface="Noto Sans KR"/>
              <a:cs typeface="Noto Sans KR"/>
            </a:endParaRPr>
          </a:p>
          <a:p>
            <a:pPr marL="0" indent="0" algn="l">
              <a:spcBef>
                <a:spcPts val="0"/>
              </a:spcBef>
              <a:spcAft>
                <a:spcPts val="7"/>
              </a:spcAft>
              <a:buNone/>
              <a:defRPr sz="2250" b="1">
                <a:solidFill>
                  <a:srgbClr val="1A1A1A"/>
                </a:solidFill>
                <a:latin typeface="Noto Sans KR"/>
                <a:ea typeface="Noto Sans KR"/>
                <a:cs typeface="Noto Sans KR"/>
              </a:defRPr>
            </a:pPr>
            <a:r>
              <a:rPr sz="2250" b="0">
                <a:solidFill>
                  <a:srgbClr val="1A1A1A"/>
                </a:solidFill>
                <a:latin typeface="Noto Sans KR"/>
                <a:ea typeface="Noto Sans KR"/>
                <a:cs typeface="Noto Sans KR"/>
              </a:rPr>
              <a:t>• Assess measurement uncertainty, signal noise, and communication delays; define tolerance, timeout, and retry criteria</a:t>
            </a:r>
          </a:p>
        </p:txBody>
      </p:sp>
      <p:sp>
        <p:nvSpPr>
          <p:cNvPr id="28" name="Total 24 Main Cases Base Cases 14 23 per crew Main Case 24 4 per crew Achieve 20 of total Scenarios">
            <a:extLst>
              <a:ext uri="{FF2B5EF4-FFF2-40B4-BE49-F238E27FC236}">
                <a16:creationId xmlns:a16="http://schemas.microsoft.com/office/drawing/2014/main" id="{4D85FE98-F29E-4CC7-A9E4-B1B2F1195650}"/>
              </a:ext>
            </a:extLst>
          </p:cNvPr>
          <p:cNvSpPr>
            <a:spLocks noGrp="1"/>
          </p:cNvSpPr>
          <p:nvPr/>
        </p:nvSpPr>
        <p:spPr>
          <a:xfrm>
            <a:off x="2176528" y="5127306"/>
            <a:ext cx="3849885" cy="1870393"/>
          </a:xfrm>
          <a:prstGeom prst="rect">
            <a:avLst/>
          </a:prstGeom>
          <a:noFill/>
        </p:spPr>
        <p:txBody>
          <a:bodyPr wrap="square" lIns="0" tIns="0" rIns="0" bIns="0" anchor="t"/>
          <a:lstStyle/>
          <a:p>
            <a:pPr marL="209550" indent="-209550" algn="l">
              <a:lnSpc>
                <a:spcPts val="2600"/>
              </a:lnSpc>
              <a:buChar char="•"/>
            </a:pPr>
            <a:endParaRPr/>
          </a:p>
        </p:txBody>
      </p:sp>
      <p:sp>
        <p:nvSpPr>
          <p:cNvPr id="33" name="사각형: 둥근 모서리 32">
            <a:extLst>
              <a:ext uri="{FF2B5EF4-FFF2-40B4-BE49-F238E27FC236}">
                <a16:creationId xmlns:a16="http://schemas.microsoft.com/office/drawing/2014/main" id="{462F527A-162A-4C6D-9DB6-75F3A360C666}"/>
              </a:ext>
            </a:extLst>
          </p:cNvPr>
          <p:cNvSpPr>
            <a:spLocks noGrp="1"/>
          </p:cNvSpPr>
          <p:nvPr/>
        </p:nvSpPr>
        <p:spPr>
          <a:xfrm>
            <a:off x="12182475" y="2647950"/>
            <a:ext cx="5191125" cy="4876800"/>
          </a:xfrm>
          <a:prstGeom prst="roundRect">
            <a:avLst>
              <a:gd name="adj" fmla="val 4249"/>
            </a:avLst>
          </a:prstGeom>
          <a:solidFill>
            <a:srgbClr val="F8FAFE"/>
          </a:solidFill>
          <a:ln w="23813">
            <a:solidFill>
              <a:srgbClr val="4472C4"/>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228600" tIns="228600" rIns="228600" bIns="190500" anchor="t">
            <a:noAutofit/>
          </a:bodyPr>
          <a:lstStyle/>
          <a:p>
            <a:pPr marL="0" indent="0" algn="l">
              <a:spcBef>
                <a:spcPts val="0"/>
              </a:spcBef>
              <a:spcAft>
                <a:spcPts val="18"/>
              </a:spcAft>
              <a:buNone/>
              <a:defRPr sz="2250" b="1">
                <a:solidFill>
                  <a:srgbClr val="1A1A1A"/>
                </a:solidFill>
                <a:latin typeface="Noto Sans KR"/>
                <a:ea typeface="Noto Sans KR"/>
                <a:cs typeface="Noto Sans KR"/>
              </a:defRPr>
            </a:pPr>
            <a:r>
              <a:rPr sz="2550" b="1">
                <a:solidFill>
                  <a:srgbClr val="244E8F"/>
                </a:solidFill>
                <a:latin typeface="Noto Sans KR"/>
                <a:ea typeface="Noto Sans KR"/>
                <a:cs typeface="Noto Sans KR"/>
              </a:rPr>
              <a:t>QUANTITATIVE BENEFIT</a:t>
            </a:r>
          </a:p>
          <a:p>
            <a:pPr marL="0" indent="0" algn="l">
              <a:spcBef>
                <a:spcPts val="0"/>
              </a:spcBef>
              <a:spcAft>
                <a:spcPts val="18"/>
              </a:spcAft>
              <a:buNone/>
              <a:defRPr sz="2250" b="1">
                <a:solidFill>
                  <a:srgbClr val="1A1A1A"/>
                </a:solidFill>
                <a:latin typeface="Noto Sans KR"/>
                <a:ea typeface="Noto Sans KR"/>
                <a:cs typeface="Noto Sans KR"/>
              </a:defRPr>
            </a:pPr>
            <a:endParaRPr sz="2550" b="1">
              <a:solidFill>
                <a:srgbClr val="244E8F"/>
              </a:solidFill>
              <a:latin typeface="Noto Sans KR"/>
              <a:ea typeface="Noto Sans KR"/>
              <a:cs typeface="Noto Sans KR"/>
            </a:endParaRPr>
          </a:p>
          <a:p>
            <a:pPr marL="0" indent="0" algn="l">
              <a:spcBef>
                <a:spcPts val="0"/>
              </a:spcBef>
              <a:spcAft>
                <a:spcPts val="7"/>
              </a:spcAft>
              <a:buNone/>
              <a:defRPr sz="2250" b="1">
                <a:solidFill>
                  <a:srgbClr val="1A1A1A"/>
                </a:solidFill>
                <a:latin typeface="Noto Sans KR"/>
                <a:ea typeface="Noto Sans KR"/>
                <a:cs typeface="Noto Sans KR"/>
              </a:defRPr>
            </a:pPr>
            <a:r>
              <a:rPr sz="2250" b="0">
                <a:solidFill>
                  <a:srgbClr val="1A1A1A"/>
                </a:solidFill>
                <a:latin typeface="Noto Sans KR"/>
                <a:ea typeface="Noto Sans KR"/>
                <a:cs typeface="Noto Sans KR"/>
              </a:rPr>
              <a:t>• Establish baselines from current manual PST procedures</a:t>
            </a:r>
          </a:p>
          <a:p>
            <a:pPr marL="0" indent="0" algn="l">
              <a:spcBef>
                <a:spcPts val="0"/>
              </a:spcBef>
              <a:spcAft>
                <a:spcPts val="7"/>
              </a:spcAft>
              <a:buNone/>
              <a:defRPr sz="2250" b="1">
                <a:solidFill>
                  <a:srgbClr val="1A1A1A"/>
                </a:solidFill>
                <a:latin typeface="Noto Sans KR"/>
                <a:ea typeface="Noto Sans KR"/>
                <a:cs typeface="Noto Sans KR"/>
              </a:defRPr>
            </a:pPr>
            <a:endParaRPr sz="2250" b="0">
              <a:solidFill>
                <a:srgbClr val="1A1A1A"/>
              </a:solidFill>
              <a:latin typeface="Noto Sans KR"/>
              <a:ea typeface="Noto Sans KR"/>
              <a:cs typeface="Noto Sans KR"/>
            </a:endParaRPr>
          </a:p>
          <a:p>
            <a:pPr marL="0" indent="0" algn="l">
              <a:spcBef>
                <a:spcPts val="0"/>
              </a:spcBef>
              <a:spcAft>
                <a:spcPts val="7"/>
              </a:spcAft>
              <a:buNone/>
              <a:defRPr sz="2250" b="1">
                <a:solidFill>
                  <a:srgbClr val="1A1A1A"/>
                </a:solidFill>
                <a:latin typeface="Noto Sans KR"/>
                <a:ea typeface="Noto Sans KR"/>
                <a:cs typeface="Noto Sans KR"/>
              </a:defRPr>
            </a:pPr>
            <a:r>
              <a:rPr sz="2250" b="0">
                <a:solidFill>
                  <a:srgbClr val="1A1A1A"/>
                </a:solidFill>
                <a:latin typeface="Noto Sans KR"/>
                <a:ea typeface="Noto Sans KR"/>
                <a:cs typeface="Noto Sans KR"/>
              </a:rPr>
              <a:t>• Quantify expected reductions in test duration and operator involvement</a:t>
            </a:r>
          </a:p>
          <a:p>
            <a:pPr marL="0" indent="0" algn="l">
              <a:spcBef>
                <a:spcPts val="0"/>
              </a:spcBef>
              <a:spcAft>
                <a:spcPts val="7"/>
              </a:spcAft>
              <a:buNone/>
              <a:defRPr sz="2250" b="1">
                <a:solidFill>
                  <a:srgbClr val="1A1A1A"/>
                </a:solidFill>
                <a:latin typeface="Noto Sans KR"/>
                <a:ea typeface="Noto Sans KR"/>
                <a:cs typeface="Noto Sans KR"/>
              </a:defRPr>
            </a:pPr>
            <a:endParaRPr sz="2250" b="0">
              <a:solidFill>
                <a:srgbClr val="1A1A1A"/>
              </a:solidFill>
              <a:latin typeface="Noto Sans KR"/>
              <a:ea typeface="Noto Sans KR"/>
              <a:cs typeface="Noto Sans KR"/>
            </a:endParaRPr>
          </a:p>
          <a:p>
            <a:pPr marL="0" indent="0" algn="l">
              <a:spcBef>
                <a:spcPts val="0"/>
              </a:spcBef>
              <a:spcAft>
                <a:spcPts val="7"/>
              </a:spcAft>
              <a:buNone/>
              <a:defRPr sz="2250" b="1">
                <a:solidFill>
                  <a:srgbClr val="1A1A1A"/>
                </a:solidFill>
                <a:latin typeface="Noto Sans KR"/>
                <a:ea typeface="Noto Sans KR"/>
                <a:cs typeface="Noto Sans KR"/>
              </a:defRPr>
            </a:pPr>
            <a:r>
              <a:rPr sz="2250" b="0">
                <a:solidFill>
                  <a:srgbClr val="1A1A1A"/>
                </a:solidFill>
                <a:latin typeface="Noto Sans KR"/>
                <a:ea typeface="Noto Sans KR"/>
                <a:cs typeface="Noto Sans KR"/>
              </a:rPr>
              <a:t>• Quantify reductions in Average system unavailability</a:t>
            </a:r>
          </a:p>
        </p:txBody>
      </p:sp>
      <p:sp>
        <p:nvSpPr>
          <p:cNvPr id="3" name="사각형: 둥근 모서리 2">
            <a:extLst>
              <a:ext uri="{FF2B5EF4-FFF2-40B4-BE49-F238E27FC236}">
                <a16:creationId xmlns:a16="http://schemas.microsoft.com/office/drawing/2014/main" id="{1A62E46E-7840-DB6B-E131-3B34C7A6639C}"/>
              </a:ext>
            </a:extLst>
          </p:cNvPr>
          <p:cNvSpPr>
            <a:spLocks noGrp="1"/>
          </p:cNvSpPr>
          <p:nvPr/>
        </p:nvSpPr>
        <p:spPr>
          <a:xfrm>
            <a:off x="904875" y="2647950"/>
            <a:ext cx="5191125" cy="4876800"/>
          </a:xfrm>
          <a:prstGeom prst="roundRect">
            <a:avLst>
              <a:gd name="adj" fmla="val 4249"/>
            </a:avLst>
          </a:prstGeom>
          <a:solidFill>
            <a:srgbClr val="F8FAFE"/>
          </a:solidFill>
          <a:ln w="23813">
            <a:solidFill>
              <a:srgbClr val="4472C4"/>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square" lIns="228600" tIns="228600" rIns="228600" bIns="190500" anchor="t">
            <a:noAutofit/>
          </a:bodyPr>
          <a:lstStyle/>
          <a:p>
            <a:pPr marL="0" indent="0" algn="l">
              <a:lnSpc>
                <a:spcPts val="2600"/>
              </a:lnSpc>
              <a:spcBef>
                <a:spcPts val="0"/>
              </a:spcBef>
              <a:spcAft>
                <a:spcPts val="18"/>
              </a:spcAft>
              <a:buNone/>
              <a:defRPr sz="2250" b="1">
                <a:solidFill>
                  <a:srgbClr val="1A1A1A"/>
                </a:solidFill>
                <a:latin typeface="Noto Sans KR"/>
                <a:ea typeface="Noto Sans KR"/>
                <a:cs typeface="Noto Sans KR"/>
              </a:defRPr>
            </a:pPr>
            <a:r>
              <a:rPr sz="2550" b="1">
                <a:solidFill>
                  <a:srgbClr val="244E8F"/>
                </a:solidFill>
                <a:latin typeface="Noto Sans KR"/>
                <a:ea typeface="Noto Sans KR"/>
                <a:cs typeface="Noto Sans KR"/>
              </a:rPr>
              <a:t>HDL-TO-FPGA IMPLEMENTATION</a:t>
            </a:r>
          </a:p>
          <a:p>
            <a:pPr marL="0" indent="0" algn="l">
              <a:lnSpc>
                <a:spcPts val="2600"/>
              </a:lnSpc>
              <a:spcBef>
                <a:spcPts val="0"/>
              </a:spcBef>
              <a:spcAft>
                <a:spcPts val="18"/>
              </a:spcAft>
              <a:buNone/>
              <a:defRPr sz="2250" b="1">
                <a:solidFill>
                  <a:srgbClr val="1A1A1A"/>
                </a:solidFill>
                <a:latin typeface="Noto Sans KR"/>
                <a:ea typeface="Noto Sans KR"/>
                <a:cs typeface="Noto Sans KR"/>
              </a:defRPr>
            </a:pPr>
            <a:endParaRPr sz="2550" b="1">
              <a:solidFill>
                <a:srgbClr val="244E8F"/>
              </a:solidFill>
              <a:latin typeface="Noto Sans KR"/>
              <a:ea typeface="Noto Sans KR"/>
              <a:cs typeface="Noto Sans KR"/>
            </a:endParaRPr>
          </a:p>
          <a:p>
            <a:pPr marL="0" indent="0" algn="l">
              <a:lnSpc>
                <a:spcPts val="2600"/>
              </a:lnSpc>
              <a:spcBef>
                <a:spcPts val="0"/>
              </a:spcBef>
              <a:spcAft>
                <a:spcPts val="18"/>
              </a:spcAft>
              <a:buNone/>
              <a:defRPr sz="2250" b="1">
                <a:solidFill>
                  <a:srgbClr val="1A1A1A"/>
                </a:solidFill>
                <a:latin typeface="Noto Sans KR"/>
                <a:ea typeface="Noto Sans KR"/>
                <a:cs typeface="Noto Sans KR"/>
              </a:defRPr>
            </a:pPr>
            <a:endParaRPr sz="2550" b="1">
              <a:solidFill>
                <a:srgbClr val="244E8F"/>
              </a:solidFill>
              <a:latin typeface="Noto Sans KR"/>
              <a:ea typeface="Noto Sans KR"/>
              <a:cs typeface="Noto Sans KR"/>
            </a:endParaRPr>
          </a:p>
          <a:p>
            <a:pPr marL="0" indent="0" algn="l">
              <a:lnSpc>
                <a:spcPts val="2600"/>
              </a:lnSpc>
              <a:spcBef>
                <a:spcPts val="0"/>
              </a:spcBef>
              <a:spcAft>
                <a:spcPts val="7"/>
              </a:spcAft>
              <a:buNone/>
              <a:defRPr sz="2250" b="1">
                <a:solidFill>
                  <a:srgbClr val="1A1A1A"/>
                </a:solidFill>
                <a:latin typeface="Noto Sans KR"/>
                <a:ea typeface="Noto Sans KR"/>
                <a:cs typeface="Noto Sans KR"/>
              </a:defRPr>
            </a:pPr>
            <a:r>
              <a:rPr sz="2250" b="0">
                <a:solidFill>
                  <a:srgbClr val="1A1A1A"/>
                </a:solidFill>
                <a:latin typeface="Noto Sans KR"/>
                <a:ea typeface="Noto Sans KR"/>
                <a:cs typeface="Noto Sans KR"/>
              </a:rPr>
              <a:t>• RTL synthesis and ModelSim testbench generation</a:t>
            </a:r>
          </a:p>
          <a:p>
            <a:pPr marL="0" indent="0" algn="l">
              <a:lnSpc>
                <a:spcPts val="2600"/>
              </a:lnSpc>
              <a:spcBef>
                <a:spcPts val="0"/>
              </a:spcBef>
              <a:spcAft>
                <a:spcPts val="7"/>
              </a:spcAft>
              <a:buNone/>
              <a:defRPr sz="2250" b="1">
                <a:solidFill>
                  <a:srgbClr val="1A1A1A"/>
                </a:solidFill>
                <a:latin typeface="Noto Sans KR"/>
                <a:ea typeface="Noto Sans KR"/>
                <a:cs typeface="Noto Sans KR"/>
              </a:defRPr>
            </a:pPr>
            <a:endParaRPr sz="2250" b="0">
              <a:solidFill>
                <a:srgbClr val="1A1A1A"/>
              </a:solidFill>
              <a:latin typeface="Noto Sans KR"/>
              <a:ea typeface="Noto Sans KR"/>
              <a:cs typeface="Noto Sans KR"/>
            </a:endParaRPr>
          </a:p>
          <a:p>
            <a:pPr marL="0" indent="0" algn="l">
              <a:lnSpc>
                <a:spcPts val="2600"/>
              </a:lnSpc>
              <a:spcBef>
                <a:spcPts val="0"/>
              </a:spcBef>
              <a:spcAft>
                <a:spcPts val="7"/>
              </a:spcAft>
              <a:buNone/>
              <a:defRPr sz="2250" b="1">
                <a:solidFill>
                  <a:srgbClr val="1A1A1A"/>
                </a:solidFill>
                <a:latin typeface="Noto Sans KR"/>
                <a:ea typeface="Noto Sans KR"/>
                <a:cs typeface="Noto Sans KR"/>
              </a:defRPr>
            </a:pPr>
            <a:r>
              <a:rPr sz="2250" b="0">
                <a:solidFill>
                  <a:srgbClr val="1A1A1A"/>
                </a:solidFill>
                <a:latin typeface="Noto Sans KR"/>
                <a:ea typeface="Noto Sans KR"/>
                <a:cs typeface="Noto Sans KR"/>
              </a:rPr>
              <a:t>• Verify Stateflow model–FPGA code equivalence via co-simulation and code coverage</a:t>
            </a:r>
          </a:p>
          <a:p>
            <a:pPr marL="0" indent="0" algn="l">
              <a:lnSpc>
                <a:spcPts val="2600"/>
              </a:lnSpc>
              <a:spcBef>
                <a:spcPts val="0"/>
              </a:spcBef>
              <a:spcAft>
                <a:spcPts val="7"/>
              </a:spcAft>
              <a:buNone/>
              <a:defRPr sz="2250" b="1">
                <a:solidFill>
                  <a:srgbClr val="1A1A1A"/>
                </a:solidFill>
                <a:latin typeface="Noto Sans KR"/>
                <a:ea typeface="Noto Sans KR"/>
                <a:cs typeface="Noto Sans KR"/>
              </a:defRPr>
            </a:pPr>
            <a:endParaRPr sz="2250" b="0">
              <a:solidFill>
                <a:srgbClr val="1A1A1A"/>
              </a:solidFill>
              <a:latin typeface="Noto Sans KR"/>
              <a:ea typeface="Noto Sans KR"/>
              <a:cs typeface="Noto Sans KR"/>
            </a:endParaRPr>
          </a:p>
        </p:txBody>
      </p:sp>
    </p:spTree>
    <p:extLst>
      <p:ext uri="{BB962C8B-B14F-4D97-AF65-F5344CB8AC3E}">
        <p14:creationId xmlns:p14="http://schemas.microsoft.com/office/powerpoint/2010/main" val="1995385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Kaist_e_RGB 1"/>
          <p:cNvPicPr>
            <a:picLocks noChangeAspect="1"/>
          </p:cNvPicPr>
          <p:nvPr/>
        </p:nvPicPr>
        <p:blipFill>
          <a:blip r:embed="rId3"/>
          <a:srcRect/>
          <a:stretch/>
        </p:blipFill>
        <p:spPr>
          <a:xfrm>
            <a:off x="3028950" y="8886825"/>
            <a:ext cx="5057775" cy="590550"/>
          </a:xfrm>
          <a:prstGeom prst="rect">
            <a:avLst/>
          </a:prstGeom>
        </p:spPr>
      </p:pic>
      <p:pic>
        <p:nvPicPr>
          <p:cNvPr id="9" name="Group 198"/>
          <p:cNvPicPr>
            <a:picLocks noChangeAspect="1"/>
          </p:cNvPicPr>
          <p:nvPr/>
        </p:nvPicPr>
        <p:blipFill>
          <a:blip r:embed="rId4"/>
          <a:srcRect/>
          <a:stretch/>
        </p:blipFill>
        <p:spPr>
          <a:xfrm>
            <a:off x="8391525" y="8820150"/>
            <a:ext cx="6868837" cy="741704"/>
          </a:xfrm>
          <a:prstGeom prst="rect">
            <a:avLst/>
          </a:prstGeom>
        </p:spPr>
      </p:pic>
      <p:sp>
        <p:nvSpPr>
          <p:cNvPr id="5" name="Discussion  Future Work">
            <a:extLst>
              <a:ext uri="{FF2B5EF4-FFF2-40B4-BE49-F238E27FC236}">
                <a16:creationId xmlns:a16="http://schemas.microsoft.com/office/drawing/2014/main" id="{34C6F189-BBE2-42DB-B2FD-3E743070B963}"/>
              </a:ext>
            </a:extLst>
          </p:cNvPr>
          <p:cNvSpPr>
            <a:spLocks noGrp="1"/>
          </p:cNvSpPr>
          <p:nvPr/>
        </p:nvSpPr>
        <p:spPr>
          <a:xfrm>
            <a:off x="3192087" y="2776450"/>
            <a:ext cx="12568843" cy="3446121"/>
          </a:xfrm>
          <a:prstGeom prst="rect">
            <a:avLst/>
          </a:prstGeom>
          <a:noFill/>
        </p:spPr>
        <p:txBody>
          <a:bodyPr wrap="square" lIns="0" tIns="0" rIns="0" bIns="0" anchor="ctr"/>
          <a:lstStyle/>
          <a:p>
            <a:pPr algn="ctr">
              <a:lnSpc>
                <a:spcPts val="7800"/>
              </a:lnSpc>
              <a:buNone/>
            </a:pPr>
            <a:r>
              <a:rPr sz="8000">
                <a:solidFill>
                  <a:srgbClr val="000000"/>
                </a:solidFill>
                <a:latin typeface="Noto Sans KR Bold"/>
                <a:ea typeface="Noto Sans KR Bold"/>
                <a:cs typeface="Noto Sans KR Bold"/>
              </a:rPr>
              <a:t>Thank you for listening</a:t>
            </a:r>
          </a:p>
        </p:txBody>
      </p:sp>
    </p:spTree>
    <p:extLst>
      <p:ext uri="{BB962C8B-B14F-4D97-AF65-F5344CB8AC3E}">
        <p14:creationId xmlns:p14="http://schemas.microsoft.com/office/powerpoint/2010/main" val="36482988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Vector 34"/>
          <p:cNvPicPr>
            <a:picLocks noChangeAspect="1"/>
          </p:cNvPicPr>
          <p:nvPr/>
        </p:nvPicPr>
        <p:blipFill>
          <a:blip r:embed="rId3"/>
          <a:srcRect/>
          <a:stretch/>
        </p:blipFill>
        <p:spPr>
          <a:xfrm>
            <a:off x="876300" y="1504950"/>
            <a:ext cx="17411700" cy="57150"/>
          </a:xfrm>
          <a:prstGeom prst="rect">
            <a:avLst/>
          </a:prstGeom>
        </p:spPr>
      </p:pic>
      <p:sp>
        <p:nvSpPr>
          <p:cNvPr id="3" name="Reference">
            <a:extLst>
              <a:ext uri="{FF2B5EF4-FFF2-40B4-BE49-F238E27FC236}">
                <a16:creationId xmlns:a16="http://schemas.microsoft.com/office/drawing/2014/main" id="{B97B12A0-1BE5-45A5-AF47-ED06F4816794}"/>
              </a:ext>
            </a:extLst>
          </p:cNvPr>
          <p:cNvSpPr>
            <a:spLocks noGrp="1"/>
          </p:cNvSpPr>
          <p:nvPr/>
        </p:nvSpPr>
        <p:spPr>
          <a:xfrm>
            <a:off x="904875" y="609600"/>
            <a:ext cx="3228975" cy="714375"/>
          </a:xfrm>
          <a:prstGeom prst="rect">
            <a:avLst/>
          </a:prstGeom>
          <a:noFill/>
        </p:spPr>
        <p:txBody>
          <a:bodyPr wrap="square" lIns="0" tIns="0" rIns="0" bIns="0" anchor="t"/>
          <a:lstStyle/>
          <a:p>
            <a:pPr algn="l">
              <a:lnSpc>
                <a:spcPts val="5625"/>
              </a:lnSpc>
              <a:buNone/>
            </a:pPr>
            <a:r>
              <a:rPr sz="3750">
                <a:solidFill>
                  <a:srgbClr val="000000"/>
                </a:solidFill>
                <a:latin typeface="Noto Sans KR Black"/>
                <a:ea typeface="Noto Sans KR Black"/>
                <a:cs typeface="Noto Sans KR Black"/>
              </a:rPr>
              <a:t>References</a:t>
            </a:r>
          </a:p>
        </p:txBody>
      </p:sp>
      <p:sp>
        <p:nvSpPr>
          <p:cNvPr id="5" name="name_1 Higgins H DAgostino A  Erasmia L 2012Human Reliability Considerations for Small Modular ReactorsNo BNL-96881-2012 Brookhaven National LabBNL Upton NY United States 2 Ohara J M Higgins J C Persensky J J Lewis P M  Bongarra J P 2004Human factors engi">
            <a:extLst>
              <a:ext uri="{FF2B5EF4-FFF2-40B4-BE49-F238E27FC236}">
                <a16:creationId xmlns:a16="http://schemas.microsoft.com/office/drawing/2014/main" id="{1AB6249D-A19D-4904-8FA1-0FA5B04FF1E9}"/>
              </a:ext>
            </a:extLst>
          </p:cNvPr>
          <p:cNvSpPr>
            <a:spLocks noGrp="1"/>
          </p:cNvSpPr>
          <p:nvPr/>
        </p:nvSpPr>
        <p:spPr>
          <a:xfrm>
            <a:off x="904875" y="1695450"/>
            <a:ext cx="16478250" cy="8191500"/>
          </a:xfrm>
          <a:prstGeom prst="rect">
            <a:avLst/>
          </a:prstGeom>
          <a:noFill/>
        </p:spPr>
        <p:txBody>
          <a:bodyPr wrap="square" lIns="38100" tIns="38100" rIns="76200" bIns="38100" anchor="t">
            <a:noAutofit/>
          </a:bodyPr>
          <a:lstStyle/>
          <a:p>
            <a:pPr algn="l">
              <a:lnSpc>
                <a:spcPct val="150000"/>
              </a:lnSpc>
              <a:buNone/>
              <a:defRPr sz="1350">
                <a:solidFill>
                  <a:srgbClr val="1A1A1A"/>
                </a:solidFill>
                <a:latin typeface="Noto Sans KR"/>
                <a:ea typeface="Noto Sans KR"/>
                <a:cs typeface="Noto Sans KR"/>
              </a:defRPr>
            </a:pPr>
            <a:r>
              <a:rPr sz="1350" dirty="0">
                <a:solidFill>
                  <a:srgbClr val="1A1A1A"/>
                </a:solidFill>
                <a:latin typeface="Noto Sans KR"/>
                <a:ea typeface="Noto Sans KR"/>
                <a:cs typeface="Noto Sans KR"/>
              </a:rPr>
              <a:t>[</a:t>
            </a:r>
            <a:r>
              <a:rPr sz="2000" dirty="0">
                <a:solidFill>
                  <a:srgbClr val="1A1A1A"/>
                </a:solidFill>
                <a:latin typeface="Noto Sans KR"/>
                <a:ea typeface="Noto Sans KR"/>
                <a:cs typeface="Noto Sans KR"/>
              </a:rPr>
              <a:t>1] </a:t>
            </a:r>
            <a:r>
              <a:rPr sz="2000" dirty="0" err="1">
                <a:solidFill>
                  <a:srgbClr val="1A1A1A"/>
                </a:solidFill>
                <a:latin typeface="Noto Sans KR"/>
                <a:ea typeface="Noto Sans KR"/>
                <a:cs typeface="Noto Sans KR"/>
              </a:rPr>
              <a:t>i</a:t>
            </a:r>
            <a:r>
              <a:rPr sz="2000" dirty="0">
                <a:solidFill>
                  <a:srgbClr val="1A1A1A"/>
                </a:solidFill>
                <a:latin typeface="Noto Sans KR"/>
                <a:ea typeface="Noto Sans KR"/>
                <a:cs typeface="Noto Sans KR"/>
              </a:rPr>
              <a:t>-SMR Technology Development Project Agency, Innovative Small Modular Reactor (</a:t>
            </a:r>
            <a:r>
              <a:rPr sz="2000" dirty="0" err="1">
                <a:solidFill>
                  <a:srgbClr val="1A1A1A"/>
                </a:solidFill>
                <a:latin typeface="Noto Sans KR"/>
                <a:ea typeface="Noto Sans KR"/>
                <a:cs typeface="Noto Sans KR"/>
              </a:rPr>
              <a:t>i</a:t>
            </a:r>
            <a:r>
              <a:rPr sz="2000" dirty="0">
                <a:solidFill>
                  <a:srgbClr val="1A1A1A"/>
                </a:solidFill>
                <a:latin typeface="Noto Sans KR"/>
                <a:ea typeface="Noto Sans KR"/>
                <a:cs typeface="Noto Sans KR"/>
              </a:rPr>
              <a:t>-SMR) Catalog, 2023.</a:t>
            </a:r>
          </a:p>
          <a:p>
            <a:pPr algn="l">
              <a:lnSpc>
                <a:spcPct val="150000"/>
              </a:lnSpc>
              <a:buNone/>
              <a:defRPr sz="1350">
                <a:solidFill>
                  <a:srgbClr val="1A1A1A"/>
                </a:solidFill>
                <a:latin typeface="Noto Sans KR"/>
                <a:ea typeface="Noto Sans KR"/>
                <a:cs typeface="Noto Sans KR"/>
              </a:defRPr>
            </a:pPr>
            <a:r>
              <a:rPr sz="2000" dirty="0">
                <a:solidFill>
                  <a:srgbClr val="1A1A1A"/>
                </a:solidFill>
                <a:latin typeface="Noto Sans KR"/>
                <a:ea typeface="Noto Sans KR"/>
                <a:cs typeface="Noto Sans KR"/>
              </a:rPr>
              <a:t>[2] KHNP, “Periodic Surveillance Testing Improvement for Digital Plant Protection System (AC160 Platform),” 2009.</a:t>
            </a:r>
          </a:p>
          <a:p>
            <a:pPr algn="l">
              <a:lnSpc>
                <a:spcPct val="150000"/>
              </a:lnSpc>
              <a:buNone/>
              <a:defRPr sz="1350">
                <a:solidFill>
                  <a:srgbClr val="1A1A1A"/>
                </a:solidFill>
                <a:latin typeface="Noto Sans KR"/>
                <a:ea typeface="Noto Sans KR"/>
                <a:cs typeface="Noto Sans KR"/>
              </a:defRPr>
            </a:pPr>
            <a:r>
              <a:rPr sz="2000" dirty="0">
                <a:solidFill>
                  <a:srgbClr val="1A1A1A"/>
                </a:solidFill>
                <a:latin typeface="Noto Sans KR"/>
                <a:ea typeface="Noto Sans KR"/>
                <a:cs typeface="Noto Sans KR"/>
              </a:rPr>
              <a:t>[3] U.S. NRC, Regulatory Guide 1.118, Rev. 3, Periodic Testing of Electric Power and Protection Systems, 1995.</a:t>
            </a:r>
          </a:p>
          <a:p>
            <a:pPr algn="l">
              <a:lnSpc>
                <a:spcPct val="150000"/>
              </a:lnSpc>
              <a:buNone/>
              <a:defRPr sz="1350">
                <a:solidFill>
                  <a:srgbClr val="1A1A1A"/>
                </a:solidFill>
                <a:latin typeface="Noto Sans KR"/>
                <a:ea typeface="Noto Sans KR"/>
                <a:cs typeface="Noto Sans KR"/>
              </a:defRPr>
            </a:pPr>
            <a:r>
              <a:rPr sz="2000" dirty="0">
                <a:solidFill>
                  <a:srgbClr val="1A1A1A"/>
                </a:solidFill>
                <a:latin typeface="Noto Sans KR"/>
                <a:ea typeface="Noto Sans KR"/>
                <a:cs typeface="Noto Sans KR"/>
              </a:rPr>
              <a:t>[4] U.S. NRC, Regulatory Guide 1.22, Periodic Testing of Protection System Actuation Functions, 1972.</a:t>
            </a:r>
          </a:p>
          <a:p>
            <a:pPr algn="l">
              <a:lnSpc>
                <a:spcPct val="150000"/>
              </a:lnSpc>
              <a:buNone/>
              <a:defRPr sz="1350">
                <a:solidFill>
                  <a:srgbClr val="1A1A1A"/>
                </a:solidFill>
                <a:latin typeface="Noto Sans KR"/>
                <a:ea typeface="Noto Sans KR"/>
                <a:cs typeface="Noto Sans KR"/>
              </a:defRPr>
            </a:pPr>
            <a:r>
              <a:rPr sz="2000" dirty="0">
                <a:solidFill>
                  <a:srgbClr val="1A1A1A"/>
                </a:solidFill>
                <a:latin typeface="Noto Sans KR"/>
                <a:ea typeface="Noto Sans KR"/>
                <a:cs typeface="Noto Sans KR"/>
              </a:rPr>
              <a:t>[5] IEEE, IEEE Std 338-2022, Criteria for the Periodic Surveillance Testing of Nuclear Power Generating Station Safety Systems, 2023.</a:t>
            </a:r>
          </a:p>
          <a:p>
            <a:pPr algn="l">
              <a:lnSpc>
                <a:spcPct val="150000"/>
              </a:lnSpc>
              <a:buNone/>
              <a:defRPr sz="1350">
                <a:solidFill>
                  <a:srgbClr val="1A1A1A"/>
                </a:solidFill>
                <a:latin typeface="Noto Sans KR"/>
                <a:ea typeface="Noto Sans KR"/>
                <a:cs typeface="Noto Sans KR"/>
              </a:defRPr>
            </a:pPr>
            <a:r>
              <a:rPr sz="2000" dirty="0">
                <a:solidFill>
                  <a:srgbClr val="1A1A1A"/>
                </a:solidFill>
                <a:latin typeface="Noto Sans KR"/>
                <a:ea typeface="Noto Sans KR"/>
                <a:cs typeface="Noto Sans KR"/>
              </a:rPr>
              <a:t>[6] U.S. NRC, Regulatory Guide 1.152, Rev. 3, Criteria for Use of Computers in Safety Systems of Nuclear Power Plants, 2011.</a:t>
            </a:r>
          </a:p>
          <a:p>
            <a:pPr algn="l">
              <a:lnSpc>
                <a:spcPct val="150000"/>
              </a:lnSpc>
              <a:buNone/>
              <a:defRPr sz="1350">
                <a:solidFill>
                  <a:srgbClr val="1A1A1A"/>
                </a:solidFill>
                <a:latin typeface="Noto Sans KR"/>
                <a:ea typeface="Noto Sans KR"/>
                <a:cs typeface="Noto Sans KR"/>
              </a:defRPr>
            </a:pPr>
            <a:r>
              <a:rPr sz="2000" dirty="0">
                <a:solidFill>
                  <a:srgbClr val="1A1A1A"/>
                </a:solidFill>
                <a:latin typeface="Noto Sans KR"/>
                <a:ea typeface="Noto Sans KR"/>
                <a:cs typeface="Noto Sans KR"/>
              </a:rPr>
              <a:t>[7] IEC, IEC 60671:2007, Nuclear Power Plants — Instrumentation and Control Systems Important to Safety — Surveillance Testing, 2007.</a:t>
            </a:r>
          </a:p>
          <a:p>
            <a:pPr algn="l">
              <a:lnSpc>
                <a:spcPct val="150000"/>
              </a:lnSpc>
              <a:buNone/>
              <a:defRPr sz="1350">
                <a:solidFill>
                  <a:srgbClr val="1A1A1A"/>
                </a:solidFill>
                <a:latin typeface="Noto Sans KR"/>
                <a:ea typeface="Noto Sans KR"/>
                <a:cs typeface="Noto Sans KR"/>
              </a:defRPr>
            </a:pPr>
            <a:r>
              <a:rPr sz="2000" dirty="0">
                <a:solidFill>
                  <a:srgbClr val="1A1A1A"/>
                </a:solidFill>
                <a:latin typeface="Noto Sans KR"/>
                <a:ea typeface="Noto Sans KR"/>
                <a:cs typeface="Noto Sans KR"/>
              </a:rPr>
              <a:t>[8] U.S. NRC, NUREG/CR-7006, Review Guidelines for Field-Programmable Gate Arrays in Nuclear Power Plant Safety Systems, 2010.</a:t>
            </a:r>
          </a:p>
          <a:p>
            <a:pPr algn="l">
              <a:lnSpc>
                <a:spcPct val="150000"/>
              </a:lnSpc>
              <a:buNone/>
              <a:defRPr sz="1350">
                <a:solidFill>
                  <a:srgbClr val="1A1A1A"/>
                </a:solidFill>
                <a:latin typeface="Noto Sans KR"/>
                <a:ea typeface="Noto Sans KR"/>
                <a:cs typeface="Noto Sans KR"/>
              </a:defRPr>
            </a:pPr>
            <a:r>
              <a:rPr sz="2000" dirty="0">
                <a:solidFill>
                  <a:srgbClr val="1A1A1A"/>
                </a:solidFill>
                <a:latin typeface="Noto Sans KR"/>
                <a:ea typeface="Noto Sans KR"/>
                <a:cs typeface="Noto Sans KR"/>
              </a:rPr>
              <a:t>[9] P. </a:t>
            </a:r>
            <a:r>
              <a:rPr sz="2000" dirty="0" err="1">
                <a:solidFill>
                  <a:srgbClr val="1A1A1A"/>
                </a:solidFill>
                <a:latin typeface="Noto Sans KR"/>
                <a:ea typeface="Noto Sans KR"/>
                <a:cs typeface="Noto Sans KR"/>
              </a:rPr>
              <a:t>McNelles</a:t>
            </a:r>
            <a:r>
              <a:rPr sz="2000" dirty="0">
                <a:solidFill>
                  <a:srgbClr val="1A1A1A"/>
                </a:solidFill>
                <a:latin typeface="Noto Sans KR"/>
                <a:ea typeface="Noto Sans KR"/>
                <a:cs typeface="Noto Sans KR"/>
              </a:rPr>
              <a:t> et al., “Failure Mode Taxonomy for Assessing the Reliability of Field-Programmable Gate Array-Based I&amp;C Systems,” Annals of Nuclear Energy, vol. 108, pp. 198–228, 2017.</a:t>
            </a:r>
          </a:p>
          <a:p>
            <a:pPr algn="l">
              <a:lnSpc>
                <a:spcPct val="150000"/>
              </a:lnSpc>
              <a:buNone/>
              <a:defRPr sz="1350">
                <a:solidFill>
                  <a:srgbClr val="1A1A1A"/>
                </a:solidFill>
                <a:latin typeface="Noto Sans KR"/>
                <a:ea typeface="Noto Sans KR"/>
                <a:cs typeface="Noto Sans KR"/>
              </a:defRPr>
            </a:pPr>
            <a:r>
              <a:rPr sz="2000" dirty="0">
                <a:solidFill>
                  <a:srgbClr val="1A1A1A"/>
                </a:solidFill>
                <a:latin typeface="Noto Sans KR"/>
                <a:ea typeface="Noto Sans KR"/>
                <a:cs typeface="Noto Sans KR"/>
              </a:rPr>
              <a:t>[10] C. Park and J. Ha, Probabilistic Safety Assessment, Brain Korea, 2003.</a:t>
            </a:r>
          </a:p>
          <a:p>
            <a:pPr algn="l">
              <a:lnSpc>
                <a:spcPct val="150000"/>
              </a:lnSpc>
              <a:buNone/>
              <a:defRPr sz="1350">
                <a:solidFill>
                  <a:srgbClr val="1A1A1A"/>
                </a:solidFill>
                <a:latin typeface="Noto Sans KR"/>
                <a:ea typeface="Noto Sans KR"/>
                <a:cs typeface="Noto Sans KR"/>
              </a:defRPr>
            </a:pPr>
            <a:r>
              <a:rPr sz="2000" dirty="0">
                <a:solidFill>
                  <a:srgbClr val="1A1A1A"/>
                </a:solidFill>
                <a:latin typeface="Noto Sans KR"/>
                <a:ea typeface="Noto Sans KR"/>
                <a:cs typeface="Noto Sans KR"/>
              </a:rPr>
              <a:t>[11] U.S. NRC, NUREG/CR-5750, Rates of Initiating Events at U.S. Nuclear Power Plants: 1987–1995, 1999.</a:t>
            </a:r>
          </a:p>
          <a:p>
            <a:pPr algn="l">
              <a:lnSpc>
                <a:spcPct val="150000"/>
              </a:lnSpc>
              <a:buNone/>
              <a:defRPr sz="1350">
                <a:solidFill>
                  <a:srgbClr val="1A1A1A"/>
                </a:solidFill>
                <a:latin typeface="Noto Sans KR"/>
                <a:ea typeface="Noto Sans KR"/>
                <a:cs typeface="Noto Sans KR"/>
              </a:defRPr>
            </a:pPr>
            <a:r>
              <a:rPr sz="2000" dirty="0">
                <a:solidFill>
                  <a:srgbClr val="1A1A1A"/>
                </a:solidFill>
                <a:latin typeface="Noto Sans KR"/>
                <a:ea typeface="Noto Sans KR"/>
                <a:cs typeface="Noto Sans KR"/>
              </a:rPr>
              <a:t>[12] U.S. Department of Defense, MIL-HDBK-217F-N2, Reliability Prediction of Electronic Equipment, 1995.</a:t>
            </a:r>
          </a:p>
          <a:p>
            <a:pPr algn="l">
              <a:lnSpc>
                <a:spcPct val="150000"/>
              </a:lnSpc>
              <a:buNone/>
              <a:defRPr sz="1350">
                <a:solidFill>
                  <a:srgbClr val="1A1A1A"/>
                </a:solidFill>
                <a:latin typeface="Noto Sans KR"/>
                <a:ea typeface="Noto Sans KR"/>
                <a:cs typeface="Noto Sans KR"/>
              </a:defRPr>
            </a:pPr>
            <a:r>
              <a:rPr sz="2000" dirty="0">
                <a:solidFill>
                  <a:srgbClr val="1A1A1A"/>
                </a:solidFill>
                <a:latin typeface="Noto Sans KR"/>
                <a:ea typeface="Noto Sans KR"/>
                <a:cs typeface="Noto Sans KR"/>
              </a:rPr>
              <a:t>[13] D.-Y. Lee, J.-G. Choi, and J. </a:t>
            </a:r>
            <a:r>
              <a:rPr sz="2000" dirty="0" err="1">
                <a:solidFill>
                  <a:srgbClr val="1A1A1A"/>
                </a:solidFill>
                <a:latin typeface="Noto Sans KR"/>
                <a:ea typeface="Noto Sans KR"/>
                <a:cs typeface="Noto Sans KR"/>
              </a:rPr>
              <a:t>Lyou</a:t>
            </a:r>
            <a:r>
              <a:rPr sz="2000" dirty="0">
                <a:solidFill>
                  <a:srgbClr val="1A1A1A"/>
                </a:solidFill>
                <a:latin typeface="Noto Sans KR"/>
                <a:ea typeface="Noto Sans KR"/>
                <a:cs typeface="Noto Sans KR"/>
              </a:rPr>
              <a:t>, “A Safety Assessment Methodology for a Digital Reactor Protection System,” International Journal of Control, Automation, and Systems, vol. 4, no. 1, pp. 105–112, 2006.</a:t>
            </a:r>
          </a:p>
          <a:p>
            <a:pPr algn="l">
              <a:lnSpc>
                <a:spcPct val="150000"/>
              </a:lnSpc>
              <a:buNone/>
              <a:defRPr sz="1350">
                <a:solidFill>
                  <a:srgbClr val="1A1A1A"/>
                </a:solidFill>
                <a:latin typeface="Noto Sans KR"/>
                <a:ea typeface="Noto Sans KR"/>
                <a:cs typeface="Noto Sans KR"/>
              </a:defRPr>
            </a:pPr>
            <a:r>
              <a:rPr sz="2000" dirty="0">
                <a:solidFill>
                  <a:srgbClr val="1A1A1A"/>
                </a:solidFill>
                <a:latin typeface="Noto Sans KR"/>
                <a:ea typeface="Noto Sans KR"/>
                <a:cs typeface="Noto Sans KR"/>
              </a:rPr>
              <a:t>[14] K. Lee, Development of an Automated Testing Method for Plant Protection System of Small Modular Reactor, KAIST, 2026.</a:t>
            </a:r>
          </a:p>
          <a:p>
            <a:pPr algn="l">
              <a:lnSpc>
                <a:spcPct val="150000"/>
              </a:lnSpc>
              <a:buNone/>
              <a:defRPr sz="1350">
                <a:solidFill>
                  <a:srgbClr val="1A1A1A"/>
                </a:solidFill>
                <a:latin typeface="Noto Sans KR"/>
                <a:ea typeface="Noto Sans KR"/>
                <a:cs typeface="Noto Sans KR"/>
              </a:defRPr>
            </a:pPr>
            <a:r>
              <a:rPr sz="2000" dirty="0">
                <a:solidFill>
                  <a:srgbClr val="1A1A1A"/>
                </a:solidFill>
                <a:latin typeface="Noto Sans KR"/>
                <a:ea typeface="Noto Sans KR"/>
                <a:cs typeface="Noto Sans KR"/>
              </a:rPr>
              <a:t>[15] H.-T. Lim, “Development of an Innovative Reactor-Safety System for Multi-Module Small Modular Reactors,” Korean Nuclear Society Spring Meeting, 2026.</a:t>
            </a:r>
          </a:p>
        </p:txBody>
      </p:sp>
    </p:spTree>
    <p:extLst>
      <p:ext uri="{BB962C8B-B14F-4D97-AF65-F5344CB8AC3E}">
        <p14:creationId xmlns:p14="http://schemas.microsoft.com/office/powerpoint/2010/main" val="154863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8" name="Kaist_e_RGB 1"/>
          <p:cNvPicPr>
            <a:picLocks noChangeAspect="1"/>
          </p:cNvPicPr>
          <p:nvPr/>
        </p:nvPicPr>
        <p:blipFill>
          <a:blip r:embed="rId3"/>
          <a:srcRect/>
          <a:stretch/>
        </p:blipFill>
        <p:spPr>
          <a:xfrm>
            <a:off x="3028950" y="8924925"/>
            <a:ext cx="5057775" cy="590550"/>
          </a:xfrm>
          <a:prstGeom prst="rect">
            <a:avLst/>
          </a:prstGeom>
        </p:spPr>
      </p:pic>
      <p:pic>
        <p:nvPicPr>
          <p:cNvPr id="9" name="Group 198"/>
          <p:cNvPicPr>
            <a:picLocks noChangeAspect="1"/>
          </p:cNvPicPr>
          <p:nvPr/>
        </p:nvPicPr>
        <p:blipFill>
          <a:blip r:embed="rId4"/>
          <a:srcRect/>
          <a:stretch/>
        </p:blipFill>
        <p:spPr>
          <a:xfrm>
            <a:off x="8391525" y="8820150"/>
            <a:ext cx="6868837" cy="741699"/>
          </a:xfrm>
          <a:prstGeom prst="rect">
            <a:avLst/>
          </a:prstGeom>
        </p:spPr>
      </p:pic>
      <p:sp>
        <p:nvSpPr>
          <p:cNvPr id="5" name="Introduction">
            <a:extLst>
              <a:ext uri="{FF2B5EF4-FFF2-40B4-BE49-F238E27FC236}">
                <a16:creationId xmlns:a16="http://schemas.microsoft.com/office/drawing/2014/main" id="{34BB594A-85CB-40EF-831C-CA2A2FE5EEA1}"/>
              </a:ext>
            </a:extLst>
          </p:cNvPr>
          <p:cNvSpPr>
            <a:spLocks noGrp="1"/>
          </p:cNvSpPr>
          <p:nvPr/>
        </p:nvSpPr>
        <p:spPr>
          <a:xfrm>
            <a:off x="4602957" y="4648200"/>
            <a:ext cx="9082087" cy="990600"/>
          </a:xfrm>
          <a:prstGeom prst="rect">
            <a:avLst/>
          </a:prstGeom>
          <a:noFill/>
        </p:spPr>
        <p:txBody>
          <a:bodyPr wrap="square" lIns="0" tIns="0" rIns="0" bIns="0" anchor="t"/>
          <a:lstStyle/>
          <a:p>
            <a:pPr marL="342900" indent="-342900" algn="ctr">
              <a:lnSpc>
                <a:spcPts val="7800"/>
              </a:lnSpc>
              <a:buAutoNum type="arabicPeriod"/>
            </a:pPr>
            <a:r>
              <a:rPr sz="6000">
                <a:solidFill>
                  <a:srgbClr val="000000"/>
                </a:solidFill>
                <a:latin typeface="Noto Sans KR Black"/>
                <a:ea typeface="Noto Sans KR Black"/>
                <a:cs typeface="Noto Sans KR Black"/>
              </a:rPr>
              <a:t> Introduction</a:t>
            </a:r>
          </a:p>
        </p:txBody>
      </p:sp>
    </p:spTree>
    <p:extLst>
      <p:ext uri="{BB962C8B-B14F-4D97-AF65-F5344CB8AC3E}">
        <p14:creationId xmlns:p14="http://schemas.microsoft.com/office/powerpoint/2010/main" val="1623280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 name="Vector 34"/>
          <p:cNvPicPr>
            <a:picLocks noChangeAspect="1"/>
          </p:cNvPicPr>
          <p:nvPr/>
        </p:nvPicPr>
        <p:blipFill>
          <a:blip r:embed="rId3"/>
          <a:srcRect/>
          <a:stretch/>
        </p:blipFill>
        <p:spPr>
          <a:xfrm>
            <a:off x="876300" y="1400175"/>
            <a:ext cx="17411700" cy="57150"/>
          </a:xfrm>
          <a:prstGeom prst="rect">
            <a:avLst/>
          </a:prstGeom>
        </p:spPr>
      </p:pic>
      <p:sp>
        <p:nvSpPr>
          <p:cNvPr id="4" name="name_13 Small Modular Reactors and New Design Considerations">
            <a:extLst>
              <a:ext uri="{FF2B5EF4-FFF2-40B4-BE49-F238E27FC236}">
                <a16:creationId xmlns:a16="http://schemas.microsoft.com/office/drawing/2014/main" id="{81AC815F-044B-4E1C-839C-0A66F8F6B323}"/>
              </a:ext>
            </a:extLst>
          </p:cNvPr>
          <p:cNvSpPr>
            <a:spLocks noGrp="1"/>
          </p:cNvSpPr>
          <p:nvPr/>
        </p:nvSpPr>
        <p:spPr>
          <a:xfrm>
            <a:off x="904874" y="647700"/>
            <a:ext cx="16964025" cy="714375"/>
          </a:xfrm>
          <a:prstGeom prst="rect">
            <a:avLst/>
          </a:prstGeom>
          <a:noFill/>
        </p:spPr>
        <p:txBody>
          <a:bodyPr wrap="square" lIns="0" tIns="0" rIns="0" bIns="0" anchor="t"/>
          <a:lstStyle/>
          <a:p>
            <a:pPr marL="0" indent="0" algn="l">
              <a:lnSpc>
                <a:spcPts val="5625"/>
              </a:lnSpc>
              <a:buNone/>
            </a:pPr>
            <a:r>
              <a:rPr sz="3750">
                <a:solidFill>
                  <a:srgbClr val="000000"/>
                </a:solidFill>
                <a:latin typeface="Noto Sans KR Black"/>
                <a:ea typeface="Noto Sans KR Black"/>
                <a:cs typeface="Noto Sans KR Black"/>
              </a:rPr>
              <a:t>1. Introduction</a:t>
            </a:r>
          </a:p>
        </p:txBody>
      </p:sp>
      <p:sp>
        <p:nvSpPr>
          <p:cNvPr id="7" name="Design Charactersitics of Small Modular Reactors SMR Unlike conventional NPP SMR adopts new advanced systematic safety features and concept of operation for managing NPP 5 Integral Design  Modular Operation  Higher Autonomity and Passive Safety Features">
            <a:extLst>
              <a:ext uri="{FF2B5EF4-FFF2-40B4-BE49-F238E27FC236}">
                <a16:creationId xmlns:a16="http://schemas.microsoft.com/office/drawing/2014/main" id="{9075F2F4-CDBD-4225-98BC-B042C15B634F}"/>
              </a:ext>
            </a:extLst>
          </p:cNvPr>
          <p:cNvSpPr>
            <a:spLocks noGrp="1"/>
          </p:cNvSpPr>
          <p:nvPr/>
        </p:nvSpPr>
        <p:spPr>
          <a:xfrm>
            <a:off x="904875" y="1600198"/>
            <a:ext cx="17287875" cy="2672543"/>
          </a:xfrm>
          <a:prstGeom prst="rect">
            <a:avLst/>
          </a:prstGeom>
          <a:noFill/>
        </p:spPr>
        <p:txBody>
          <a:bodyPr wrap="square" lIns="47625" tIns="47625" rIns="47625" bIns="47625" anchor="t"/>
          <a:lstStyle/>
          <a:p>
            <a:pPr algn="l">
              <a:lnSpc>
                <a:spcPts val="3800"/>
              </a:lnSpc>
              <a:buNone/>
            </a:pPr>
            <a:r>
              <a:rPr sz="2800" b="1">
                <a:solidFill>
                  <a:srgbClr val="000000"/>
                </a:solidFill>
                <a:latin typeface="Noto Sans KR Bold"/>
                <a:ea typeface="Noto Sans KR Bold"/>
                <a:cs typeface="Noto Sans KR Bold"/>
              </a:rPr>
              <a:t>Background</a:t>
            </a:r>
          </a:p>
          <a:p>
            <a:pPr marL="742950" indent="-285750">
              <a:lnSpc>
                <a:spcPts val="3800"/>
              </a:lnSpc>
              <a:buChar char="•"/>
            </a:pPr>
            <a:r>
              <a:rPr sz="2400">
                <a:solidFill>
                  <a:srgbClr val="000000"/>
                </a:solidFill>
                <a:latin typeface="Noto Sans KR Bold"/>
                <a:ea typeface="Noto Sans KR Bold"/>
                <a:cs typeface="Noto Sans KR Bold"/>
              </a:rPr>
              <a:t>Plant Protection System (PPS) </a:t>
            </a:r>
          </a:p>
          <a:p>
            <a:pPr marL="1200150" indent="-285750">
              <a:lnSpc>
                <a:spcPts val="3400"/>
              </a:lnSpc>
              <a:buChar char="•"/>
            </a:pPr>
            <a:r>
              <a:rPr sz="2200">
                <a:solidFill>
                  <a:srgbClr val="000000"/>
                </a:solidFill>
                <a:latin typeface="Noto Sans KR"/>
                <a:ea typeface="Noto Sans KR"/>
                <a:cs typeface="Noto Sans KR"/>
              </a:rPr>
              <a:t>Continuously monitors safety-critical plant variables </a:t>
            </a:r>
          </a:p>
          <a:p>
            <a:pPr marL="1200150" indent="-285750">
              <a:lnSpc>
                <a:spcPts val="3400"/>
              </a:lnSpc>
              <a:buChar char="•"/>
            </a:pPr>
            <a:r>
              <a:rPr sz="2200">
                <a:solidFill>
                  <a:srgbClr val="000000"/>
                </a:solidFill>
                <a:latin typeface="Noto Sans KR"/>
                <a:ea typeface="Noto Sans KR"/>
                <a:cs typeface="Noto Sans KR"/>
              </a:rPr>
              <a:t>Generates a trip when a variable exceeds its setpoint</a:t>
            </a:r>
          </a:p>
          <a:p>
            <a:pPr marL="1200150" indent="-285750">
              <a:lnSpc>
                <a:spcPts val="3400"/>
              </a:lnSpc>
              <a:buChar char="•"/>
            </a:pPr>
            <a:r>
              <a:rPr sz="2200">
                <a:solidFill>
                  <a:srgbClr val="000000"/>
                </a:solidFill>
                <a:latin typeface="Noto Sans KR"/>
                <a:ea typeface="Noto Sans KR"/>
                <a:cs typeface="Noto Sans KR"/>
              </a:rPr>
              <a:t>Redundant, independent channels with majority voting </a:t>
            </a:r>
          </a:p>
          <a:p>
            <a:pPr>
              <a:lnSpc>
                <a:spcPts val="3400"/>
              </a:lnSpc>
              <a:buNone/>
            </a:pPr>
            <a:r>
              <a:rPr sz="2200">
                <a:solidFill>
                  <a:srgbClr val="000000"/>
                </a:solidFill>
                <a:latin typeface="Noto Sans KR"/>
                <a:ea typeface="Noto Sans KR"/>
                <a:cs typeface="Noto Sans KR"/>
              </a:rPr>
              <a:t>                   (e.g., 2-out-of-4) to avoid spurious trips</a:t>
            </a:r>
          </a:p>
          <a:p>
            <a:pPr marL="1200150" indent="-285750">
              <a:lnSpc>
                <a:spcPts val="3400"/>
              </a:lnSpc>
              <a:buChar char="•"/>
            </a:pPr>
            <a:r>
              <a:rPr sz="2200">
                <a:solidFill>
                  <a:srgbClr val="000000"/>
                </a:solidFill>
                <a:latin typeface="Noto Sans KR"/>
                <a:ea typeface="Noto Sans KR"/>
                <a:cs typeface="Noto Sans KR"/>
              </a:rPr>
              <a:t>Performs reactor trip and ESF actuation</a:t>
            </a:r>
          </a:p>
          <a:p>
            <a:pPr marL="742950" indent="-285750">
              <a:lnSpc>
                <a:spcPts val="3800"/>
              </a:lnSpc>
              <a:buChar char="•"/>
            </a:pPr>
            <a:endParaRPr sz="2200">
              <a:solidFill>
                <a:srgbClr val="000000"/>
              </a:solidFill>
              <a:latin typeface="Noto Sans KR"/>
              <a:ea typeface="Noto Sans KR"/>
              <a:cs typeface="Noto Sans KR"/>
            </a:endParaRPr>
          </a:p>
          <a:p>
            <a:pPr marL="742950" indent="-285750">
              <a:lnSpc>
                <a:spcPts val="3800"/>
              </a:lnSpc>
              <a:buChar char="•"/>
            </a:pPr>
            <a:endParaRPr sz="2200">
              <a:solidFill>
                <a:srgbClr val="000000"/>
              </a:solidFill>
              <a:latin typeface="Noto Sans KR"/>
              <a:ea typeface="Noto Sans KR"/>
              <a:cs typeface="Noto Sans KR"/>
            </a:endParaRPr>
          </a:p>
          <a:p>
            <a:pPr marL="742950" indent="-285750">
              <a:lnSpc>
                <a:spcPts val="3800"/>
              </a:lnSpc>
              <a:buChar char="•"/>
            </a:pPr>
            <a:endParaRPr sz="2200">
              <a:solidFill>
                <a:srgbClr val="000000"/>
              </a:solidFill>
              <a:latin typeface="Noto Sans KR"/>
              <a:ea typeface="Noto Sans KR"/>
              <a:cs typeface="Noto Sans KR"/>
            </a:endParaRPr>
          </a:p>
          <a:p>
            <a:pPr marL="742950" indent="-285750">
              <a:lnSpc>
                <a:spcPts val="3800"/>
              </a:lnSpc>
              <a:buChar char="•"/>
            </a:pPr>
            <a:r>
              <a:rPr sz="2400">
                <a:solidFill>
                  <a:srgbClr val="000000"/>
                </a:solidFill>
                <a:latin typeface="Noto Sans KR Bold"/>
                <a:ea typeface="Noto Sans KR Bold"/>
                <a:cs typeface="Noto Sans KR Bold"/>
              </a:rPr>
              <a:t>Periodic Testing of the PPS</a:t>
            </a:r>
          </a:p>
          <a:p>
            <a:pPr marL="1200150" indent="-285750">
              <a:lnSpc>
                <a:spcPts val="3400"/>
              </a:lnSpc>
              <a:buChar char="•"/>
            </a:pPr>
            <a:r>
              <a:rPr sz="2000">
                <a:solidFill>
                  <a:srgbClr val="000000"/>
                </a:solidFill>
                <a:latin typeface="Noto Sans KR"/>
                <a:ea typeface="Noto Sans KR"/>
                <a:cs typeface="Noto Sans KR"/>
              </a:rPr>
              <a:t>Required by plant Technical Specifications (IEEE 338 / RG 1.22)</a:t>
            </a:r>
          </a:p>
          <a:p>
            <a:pPr marL="1200150" indent="-285750">
              <a:lnSpc>
                <a:spcPts val="3400"/>
              </a:lnSpc>
              <a:buChar char="•"/>
            </a:pPr>
            <a:r>
              <a:rPr sz="2000">
                <a:solidFill>
                  <a:srgbClr val="000000"/>
                </a:solidFill>
                <a:latin typeface="Noto Sans KR"/>
                <a:ea typeface="Noto Sans KR"/>
                <a:cs typeface="Noto Sans KR"/>
              </a:rPr>
              <a:t>Test interval (~31 days) — one channel at a time: channel bypassed, tested, and returned to service</a:t>
            </a:r>
          </a:p>
          <a:p>
            <a:pPr marL="1200150" indent="-285750">
              <a:lnSpc>
                <a:spcPts val="3400"/>
              </a:lnSpc>
              <a:buChar char="•"/>
            </a:pPr>
            <a:r>
              <a:rPr sz="2000">
                <a:solidFill>
                  <a:srgbClr val="000000"/>
                </a:solidFill>
                <a:latin typeface="Noto Sans KR"/>
                <a:ea typeface="Noto Sans KR"/>
                <a:cs typeface="Noto Sans KR"/>
              </a:rPr>
              <a:t>Functional tests — performed manually by operators according to procedures</a:t>
            </a:r>
          </a:p>
          <a:p>
            <a:pPr marL="1200150" indent="-285750">
              <a:lnSpc>
                <a:spcPts val="3400"/>
              </a:lnSpc>
              <a:buChar char="•"/>
            </a:pPr>
            <a:endParaRPr sz="2000">
              <a:solidFill>
                <a:srgbClr val="000000"/>
              </a:solidFill>
              <a:latin typeface="Noto Sans KR"/>
              <a:ea typeface="Noto Sans KR"/>
              <a:cs typeface="Noto Sans KR"/>
            </a:endParaRPr>
          </a:p>
          <a:p>
            <a:pPr marL="1200150" indent="-285750">
              <a:lnSpc>
                <a:spcPts val="3400"/>
              </a:lnSpc>
              <a:buChar char="•"/>
            </a:pPr>
            <a:endParaRPr sz="2000">
              <a:solidFill>
                <a:srgbClr val="000000"/>
              </a:solidFill>
              <a:latin typeface="Noto Sans KR"/>
              <a:ea typeface="Noto Sans KR"/>
              <a:cs typeface="Noto Sans KR"/>
            </a:endParaRPr>
          </a:p>
        </p:txBody>
      </p:sp>
      <p:pic>
        <p:nvPicPr>
          <p:cNvPr id="13" name="그림 4"/>
          <p:cNvPicPr>
            <a:picLocks noChangeAspect="1"/>
          </p:cNvPicPr>
          <p:nvPr/>
        </p:nvPicPr>
        <p:blipFill>
          <a:blip r:embed="rId4"/>
          <a:srcRect b="13839"/>
          <a:stretch>
            <a:fillRect/>
          </a:stretch>
        </p:blipFill>
        <p:spPr>
          <a:xfrm>
            <a:off x="9598776" y="2140607"/>
            <a:ext cx="8689224" cy="5174594"/>
          </a:xfrm>
          <a:prstGeom prst="rect">
            <a:avLst/>
          </a:prstGeom>
        </p:spPr>
      </p:pic>
      <p:sp>
        <p:nvSpPr>
          <p:cNvPr id="6" name="TextBox 5">
            <a:extLst>
              <a:ext uri="{FF2B5EF4-FFF2-40B4-BE49-F238E27FC236}">
                <a16:creationId xmlns:a16="http://schemas.microsoft.com/office/drawing/2014/main" id="{A532E6B8-5A9E-22AC-BB28-5AF12A5D1318}"/>
              </a:ext>
            </a:extLst>
          </p:cNvPr>
          <p:cNvSpPr>
            <a:spLocks noGrp="1"/>
          </p:cNvSpPr>
          <p:nvPr/>
        </p:nvSpPr>
        <p:spPr>
          <a:xfrm>
            <a:off x="10038310" y="1782739"/>
            <a:ext cx="7830589" cy="369332"/>
          </a:xfrm>
          <a:prstGeom prst="rect">
            <a:avLst/>
          </a:prstGeom>
          <a:noFill/>
        </p:spPr>
        <p:txBody>
          <a:bodyPr wrap="square">
            <a:spAutoFit/>
          </a:bodyPr>
          <a:lstStyle/>
          <a:p>
            <a:pPr algn="ctr">
              <a:buNone/>
            </a:pPr>
            <a:r>
              <a:rPr b="1">
                <a:latin typeface="Noto Sans KR Bold"/>
                <a:ea typeface="Noto Sans KR Bold"/>
                <a:cs typeface="Noto Sans KR Bold"/>
              </a:rPr>
              <a:t>Fig. Plant Protection System </a:t>
            </a:r>
          </a:p>
        </p:txBody>
      </p:sp>
    </p:spTree>
    <p:extLst>
      <p:ext uri="{BB962C8B-B14F-4D97-AF65-F5344CB8AC3E}">
        <p14:creationId xmlns:p14="http://schemas.microsoft.com/office/powerpoint/2010/main" val="1582233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Vector 34"/>
          <p:cNvPicPr>
            <a:picLocks noChangeAspect="1"/>
          </p:cNvPicPr>
          <p:nvPr/>
        </p:nvPicPr>
        <p:blipFill>
          <a:blip r:embed="rId3"/>
          <a:srcRect/>
          <a:stretch/>
        </p:blipFill>
        <p:spPr>
          <a:xfrm>
            <a:off x="876300" y="1400175"/>
            <a:ext cx="17411700" cy="57150"/>
          </a:xfrm>
          <a:prstGeom prst="rect">
            <a:avLst/>
          </a:prstGeom>
        </p:spPr>
      </p:pic>
      <p:sp>
        <p:nvSpPr>
          <p:cNvPr id="4" name="name_13 Small Modular Reactors and New Design Considerations">
            <a:extLst>
              <a:ext uri="{FF2B5EF4-FFF2-40B4-BE49-F238E27FC236}">
                <a16:creationId xmlns:a16="http://schemas.microsoft.com/office/drawing/2014/main" id="{F0910541-619E-4C22-8D5D-308AD9E12508}"/>
              </a:ext>
            </a:extLst>
          </p:cNvPr>
          <p:cNvSpPr>
            <a:spLocks noGrp="1"/>
          </p:cNvSpPr>
          <p:nvPr/>
        </p:nvSpPr>
        <p:spPr>
          <a:xfrm>
            <a:off x="904875" y="647700"/>
            <a:ext cx="14820900" cy="714375"/>
          </a:xfrm>
          <a:prstGeom prst="rect">
            <a:avLst/>
          </a:prstGeom>
          <a:noFill/>
        </p:spPr>
        <p:txBody>
          <a:bodyPr wrap="square" lIns="0" tIns="0" rIns="0" bIns="0" anchor="t"/>
          <a:lstStyle/>
          <a:p>
            <a:pPr marL="0" indent="0" algn="l">
              <a:lnSpc>
                <a:spcPts val="5625"/>
              </a:lnSpc>
              <a:buNone/>
            </a:pPr>
            <a:r>
              <a:rPr sz="3750">
                <a:solidFill>
                  <a:srgbClr val="000000"/>
                </a:solidFill>
                <a:latin typeface="Noto Sans KR Black"/>
                <a:ea typeface="Noto Sans KR Black"/>
                <a:cs typeface="Noto Sans KR Black"/>
              </a:rPr>
              <a:t>1. Introduction</a:t>
            </a:r>
          </a:p>
        </p:txBody>
      </p:sp>
      <p:sp>
        <p:nvSpPr>
          <p:cNvPr id="7" name="Design Charactersitics of Small Modular Reactors SMR Unlike conventional NPP SMR adopts new advanced systematic safety features and concept of operation for managing NPP 5 Integral Design  Modular Operation  Higher Autonomity and Passive Safety Features">
            <a:extLst>
              <a:ext uri="{FF2B5EF4-FFF2-40B4-BE49-F238E27FC236}">
                <a16:creationId xmlns:a16="http://schemas.microsoft.com/office/drawing/2014/main" id="{449F569E-6C27-4C48-8B51-1F4D3949C16E}"/>
              </a:ext>
            </a:extLst>
          </p:cNvPr>
          <p:cNvSpPr>
            <a:spLocks noGrp="1"/>
          </p:cNvSpPr>
          <p:nvPr/>
        </p:nvSpPr>
        <p:spPr>
          <a:xfrm>
            <a:off x="904875" y="1600200"/>
            <a:ext cx="17287875" cy="8229600"/>
          </a:xfrm>
          <a:prstGeom prst="rect">
            <a:avLst/>
          </a:prstGeom>
          <a:noFill/>
        </p:spPr>
        <p:txBody>
          <a:bodyPr wrap="square" lIns="47625" tIns="47625" rIns="47625" bIns="47625" anchor="t"/>
          <a:lstStyle/>
          <a:p>
            <a:pPr algn="l">
              <a:lnSpc>
                <a:spcPts val="3800"/>
              </a:lnSpc>
              <a:buNone/>
            </a:pPr>
            <a:r>
              <a:rPr sz="2800" b="1">
                <a:solidFill>
                  <a:srgbClr val="000000"/>
                </a:solidFill>
                <a:latin typeface="Noto Sans KR Bold"/>
                <a:ea typeface="Noto Sans KR Bold"/>
                <a:cs typeface="Noto Sans KR Bold"/>
              </a:rPr>
              <a:t>Background</a:t>
            </a:r>
          </a:p>
          <a:p>
            <a:pPr marL="742950" indent="-285750">
              <a:lnSpc>
                <a:spcPts val="3800"/>
              </a:lnSpc>
              <a:buChar char="•"/>
            </a:pPr>
            <a:r>
              <a:rPr sz="2400" b="1">
                <a:solidFill>
                  <a:srgbClr val="000000"/>
                </a:solidFill>
                <a:latin typeface="Noto Sans KR Bold"/>
                <a:ea typeface="Noto Sans KR Bold"/>
                <a:cs typeface="Noto Sans KR Bold"/>
              </a:rPr>
              <a:t> PPS Periodic Testing Problem </a:t>
            </a:r>
          </a:p>
          <a:p>
            <a:pPr marL="1200150" indent="-285750">
              <a:lnSpc>
                <a:spcPts val="3800"/>
              </a:lnSpc>
              <a:buChar char="•"/>
            </a:pPr>
            <a:r>
              <a:rPr sz="2200">
                <a:solidFill>
                  <a:srgbClr val="FF0000"/>
                </a:solidFill>
                <a:latin typeface="Noto Sans KR Bold"/>
                <a:ea typeface="Noto Sans KR Bold"/>
                <a:cs typeface="Noto Sans KR Bold"/>
              </a:rPr>
              <a:t>Labor- and time-intensive</a:t>
            </a:r>
          </a:p>
          <a:p>
            <a:pPr>
              <a:lnSpc>
                <a:spcPts val="3800"/>
              </a:lnSpc>
              <a:buNone/>
            </a:pPr>
            <a:r>
              <a:rPr sz="2200" b="1">
                <a:solidFill>
                  <a:srgbClr val="000000"/>
                </a:solidFill>
                <a:latin typeface="Noto Sans KR Bold"/>
                <a:ea typeface="Noto Sans KR Bold"/>
                <a:cs typeface="Noto Sans KR Bold"/>
              </a:rPr>
              <a:t>                   </a:t>
            </a:r>
            <a:r>
              <a:rPr sz="2200">
                <a:solidFill>
                  <a:srgbClr val="000000"/>
                </a:solidFill>
                <a:latin typeface="Noto Sans KR Bold"/>
                <a:ea typeface="Noto Sans KR Bold"/>
                <a:cs typeface="Noto Sans KR Bold"/>
              </a:rPr>
              <a:t>-  Each channel is tested manually, requiring significant time and staffing</a:t>
            </a:r>
          </a:p>
          <a:p>
            <a:pPr>
              <a:lnSpc>
                <a:spcPts val="3800"/>
              </a:lnSpc>
              <a:buNone/>
            </a:pPr>
            <a:endParaRPr sz="2200">
              <a:solidFill>
                <a:srgbClr val="000000"/>
              </a:solidFill>
              <a:latin typeface="Noto Sans KR Bold"/>
              <a:ea typeface="Noto Sans KR Bold"/>
              <a:cs typeface="Noto Sans KR Bold"/>
            </a:endParaRPr>
          </a:p>
          <a:p>
            <a:pPr marL="1200150" indent="-285750">
              <a:lnSpc>
                <a:spcPts val="3800"/>
              </a:lnSpc>
              <a:buChar char="•"/>
            </a:pPr>
            <a:endParaRPr sz="2200">
              <a:solidFill>
                <a:srgbClr val="000000"/>
              </a:solidFill>
              <a:latin typeface="Noto Sans KR Bold"/>
              <a:ea typeface="Noto Sans KR Bold"/>
              <a:cs typeface="Noto Sans KR Bold"/>
            </a:endParaRPr>
          </a:p>
        </p:txBody>
      </p:sp>
      <p:sp>
        <p:nvSpPr>
          <p:cNvPr id="2" name="TextBox 1">
            <a:extLst>
              <a:ext uri="{FF2B5EF4-FFF2-40B4-BE49-F238E27FC236}">
                <a16:creationId xmlns:a16="http://schemas.microsoft.com/office/drawing/2014/main" id="{C8606F65-0981-58A9-D905-E144820303CD}"/>
              </a:ext>
            </a:extLst>
          </p:cNvPr>
          <p:cNvSpPr>
            <a:spLocks noGrp="1"/>
          </p:cNvSpPr>
          <p:nvPr/>
        </p:nvSpPr>
        <p:spPr>
          <a:xfrm>
            <a:off x="876300" y="3581082"/>
            <a:ext cx="17316450" cy="4267835"/>
          </a:xfrm>
          <a:prstGeom prst="rect">
            <a:avLst/>
          </a:prstGeom>
          <a:noFill/>
        </p:spPr>
        <p:txBody>
          <a:bodyPr wrap="square">
            <a:spAutoFit/>
          </a:bodyPr>
          <a:lstStyle/>
          <a:p>
            <a:pPr marL="1200150" indent="-285750">
              <a:lnSpc>
                <a:spcPts val="3800"/>
              </a:lnSpc>
              <a:buChar char="•"/>
            </a:pPr>
            <a:r>
              <a:rPr sz="2200">
                <a:solidFill>
                  <a:srgbClr val="FF0000"/>
                </a:solidFill>
                <a:latin typeface="Noto Sans KR Bold"/>
                <a:ea typeface="Noto Sans KR Bold"/>
                <a:cs typeface="Noto Sans KR Bold"/>
              </a:rPr>
              <a:t>Human error during testing</a:t>
            </a:r>
          </a:p>
          <a:p>
            <a:pPr>
              <a:lnSpc>
                <a:spcPts val="3800"/>
              </a:lnSpc>
              <a:buNone/>
            </a:pPr>
            <a:r>
              <a:rPr sz="2200" b="1">
                <a:solidFill>
                  <a:srgbClr val="000000"/>
                </a:solidFill>
                <a:latin typeface="Noto Sans KR Bold"/>
                <a:ea typeface="Noto Sans KR Bold"/>
                <a:cs typeface="Noto Sans KR Bold"/>
              </a:rPr>
              <a:t>                   -  Test and restoration errors can cause inadvertent trips or latent unavailability</a:t>
            </a:r>
            <a:br/>
            <a:r>
              <a:rPr sz="2200" b="1">
                <a:solidFill>
                  <a:srgbClr val="000000"/>
                </a:solidFill>
                <a:latin typeface="Noto Sans KR Bold"/>
                <a:ea typeface="Noto Sans KR Bold"/>
                <a:cs typeface="Noto Sans KR Bold"/>
              </a:rPr>
              <a:t>                    (NUREG/CR-5775)</a:t>
            </a:r>
          </a:p>
          <a:p>
            <a:pPr marL="1200150" indent="-285750">
              <a:lnSpc>
                <a:spcPts val="3800"/>
              </a:lnSpc>
              <a:buChar char="•"/>
            </a:pPr>
            <a:r>
              <a:rPr sz="2200">
                <a:solidFill>
                  <a:srgbClr val="FF0000"/>
                </a:solidFill>
                <a:latin typeface="Noto Sans KR Bold"/>
                <a:ea typeface="Noto Sans KR Bold"/>
                <a:cs typeface="Noto Sans KR Bold"/>
              </a:rPr>
              <a:t>Undetected failures between tests </a:t>
            </a:r>
          </a:p>
          <a:p>
            <a:pPr>
              <a:lnSpc>
                <a:spcPts val="3800"/>
              </a:lnSpc>
              <a:buNone/>
            </a:pPr>
            <a:r>
              <a:rPr sz="2200" b="1">
                <a:solidFill>
                  <a:srgbClr val="000000"/>
                </a:solidFill>
                <a:latin typeface="Noto Sans KR Bold"/>
                <a:ea typeface="Noto Sans KR Bold"/>
                <a:cs typeface="Noto Sans KR Bold"/>
              </a:rPr>
              <a:t>                   - A fault remains latent until the next surveillance test</a:t>
            </a:r>
          </a:p>
          <a:p>
            <a:pPr>
              <a:lnSpc>
                <a:spcPts val="3800"/>
              </a:lnSpc>
              <a:buNone/>
            </a:pPr>
            <a:r>
              <a:rPr sz="2200" b="1">
                <a:solidFill>
                  <a:srgbClr val="000000"/>
                </a:solidFill>
                <a:latin typeface="Noto Sans KR Bold"/>
                <a:ea typeface="Noto Sans KR Bold"/>
                <a:cs typeface="Noto Sans KR Bold"/>
              </a:rPr>
              <a:t>                   - Average unavailability grows with the test interval (NUREG/CR-5775)</a:t>
            </a:r>
          </a:p>
          <a:p>
            <a:pPr>
              <a:lnSpc>
                <a:spcPts val="3800"/>
              </a:lnSpc>
              <a:buNone/>
            </a:pPr>
            <a:r>
              <a:rPr sz="2200">
                <a:solidFill>
                  <a:srgbClr val="000000"/>
                </a:solidFill>
                <a:latin typeface="Noto Sans KR Bold"/>
                <a:ea typeface="Noto Sans KR Bold"/>
                <a:cs typeface="Noto Sans KR Bold"/>
              </a:rPr>
              <a:t>                   - Test frequency is limited by the manual testing burden (Tech. Spec. intervals ≈ 1 month)</a:t>
            </a:r>
          </a:p>
          <a:p>
            <a:pPr>
              <a:lnSpc>
                <a:spcPts val="3800"/>
              </a:lnSpc>
              <a:buNone/>
            </a:pPr>
            <a:br/>
            <a:endParaRPr/>
          </a:p>
          <a:p>
            <a:endParaRPr/>
          </a:p>
        </p:txBody>
      </p:sp>
      <p:sp>
        <p:nvSpPr>
          <p:cNvPr id="6" name="TextBox 5">
            <a:extLst>
              <a:ext uri="{FF2B5EF4-FFF2-40B4-BE49-F238E27FC236}">
                <a16:creationId xmlns:a16="http://schemas.microsoft.com/office/drawing/2014/main" id="{5004058E-B380-6903-4F1A-012EB0E383F9}"/>
              </a:ext>
            </a:extLst>
          </p:cNvPr>
          <p:cNvSpPr>
            <a:spLocks noGrp="1"/>
          </p:cNvSpPr>
          <p:nvPr/>
        </p:nvSpPr>
        <p:spPr>
          <a:xfrm>
            <a:off x="3191740" y="9737468"/>
            <a:ext cx="9432879" cy="369332"/>
          </a:xfrm>
          <a:prstGeom prst="rect">
            <a:avLst/>
          </a:prstGeom>
          <a:noFill/>
        </p:spPr>
        <p:txBody>
          <a:bodyPr wrap="square">
            <a:spAutoFit/>
          </a:bodyPr>
          <a:lstStyle/>
          <a:p>
            <a:pPr algn="ctr">
              <a:buNone/>
            </a:pPr>
            <a:r>
              <a:rPr b="1">
                <a:latin typeface="Noto Sans KR Bold"/>
                <a:ea typeface="Noto Sans KR Bold"/>
                <a:cs typeface="Noto Sans KR Bold"/>
              </a:rPr>
              <a:t>Fig. Average system availability for short and long surveillance test intervals</a:t>
            </a:r>
          </a:p>
        </p:txBody>
      </p:sp>
      <p:pic>
        <p:nvPicPr>
          <p:cNvPr id="15" name="그림 7"/>
          <p:cNvPicPr>
            <a:picLocks noChangeAspect="1"/>
          </p:cNvPicPr>
          <p:nvPr/>
        </p:nvPicPr>
        <p:blipFill>
          <a:blip r:embed="rId4"/>
          <a:stretch>
            <a:fillRect/>
          </a:stretch>
        </p:blipFill>
        <p:spPr>
          <a:xfrm>
            <a:off x="4196961" y="7250000"/>
            <a:ext cx="7106212" cy="2407468"/>
          </a:xfrm>
          <a:prstGeom prst="rect">
            <a:avLst/>
          </a:prstGeom>
        </p:spPr>
      </p:pic>
    </p:spTree>
    <p:extLst>
      <p:ext uri="{BB962C8B-B14F-4D97-AF65-F5344CB8AC3E}">
        <p14:creationId xmlns:p14="http://schemas.microsoft.com/office/powerpoint/2010/main" val="1455120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Vector 34"/>
          <p:cNvPicPr>
            <a:picLocks noChangeAspect="1"/>
          </p:cNvPicPr>
          <p:nvPr/>
        </p:nvPicPr>
        <p:blipFill>
          <a:blip r:embed="rId3"/>
          <a:srcRect/>
          <a:stretch/>
        </p:blipFill>
        <p:spPr>
          <a:xfrm>
            <a:off x="876300" y="1400175"/>
            <a:ext cx="17411700" cy="57150"/>
          </a:xfrm>
          <a:prstGeom prst="rect">
            <a:avLst/>
          </a:prstGeom>
        </p:spPr>
      </p:pic>
      <p:sp>
        <p:nvSpPr>
          <p:cNvPr id="4" name="name_13 Small Modular Reactors and New Design Considerations">
            <a:extLst>
              <a:ext uri="{FF2B5EF4-FFF2-40B4-BE49-F238E27FC236}">
                <a16:creationId xmlns:a16="http://schemas.microsoft.com/office/drawing/2014/main" id="{9DFC46E0-026F-4239-75F2-BDF4A000D974}"/>
              </a:ext>
            </a:extLst>
          </p:cNvPr>
          <p:cNvSpPr>
            <a:spLocks noGrp="1"/>
          </p:cNvSpPr>
          <p:nvPr/>
        </p:nvSpPr>
        <p:spPr>
          <a:xfrm>
            <a:off x="904875" y="647700"/>
            <a:ext cx="14820900" cy="714375"/>
          </a:xfrm>
          <a:prstGeom prst="rect">
            <a:avLst/>
          </a:prstGeom>
          <a:noFill/>
        </p:spPr>
        <p:txBody>
          <a:bodyPr wrap="square" lIns="0" tIns="0" rIns="0" bIns="0" anchor="t"/>
          <a:lstStyle/>
          <a:p>
            <a:pPr marL="0" indent="0" algn="l">
              <a:lnSpc>
                <a:spcPts val="5625"/>
              </a:lnSpc>
              <a:buNone/>
            </a:pPr>
            <a:r>
              <a:rPr sz="3750">
                <a:solidFill>
                  <a:srgbClr val="000000"/>
                </a:solidFill>
                <a:latin typeface="Noto Sans KR Black"/>
                <a:ea typeface="Noto Sans KR Black"/>
                <a:cs typeface="Noto Sans KR Black"/>
              </a:rPr>
              <a:t>1. Introduction</a:t>
            </a:r>
          </a:p>
        </p:txBody>
      </p:sp>
      <p:sp>
        <p:nvSpPr>
          <p:cNvPr id="7" name="Design Charactersitics of Small Modular Reactors SMR Unlike conventional NPP SMR adopts new advanced systematic safety features and concept of operation for managing NPP 5 Integral Design  Modular Operation  Higher Autonomity and Passive Safety Features">
            <a:extLst>
              <a:ext uri="{FF2B5EF4-FFF2-40B4-BE49-F238E27FC236}">
                <a16:creationId xmlns:a16="http://schemas.microsoft.com/office/drawing/2014/main" id="{2783C5B2-BC32-90F1-8870-9907795FE8AC}"/>
              </a:ext>
            </a:extLst>
          </p:cNvPr>
          <p:cNvSpPr>
            <a:spLocks noGrp="1"/>
          </p:cNvSpPr>
          <p:nvPr/>
        </p:nvSpPr>
        <p:spPr>
          <a:xfrm>
            <a:off x="904875" y="1600200"/>
            <a:ext cx="17287875" cy="8229600"/>
          </a:xfrm>
          <a:prstGeom prst="rect">
            <a:avLst/>
          </a:prstGeom>
          <a:noFill/>
        </p:spPr>
        <p:txBody>
          <a:bodyPr wrap="square" lIns="47625" tIns="47625" rIns="47625" bIns="47625" anchor="t"/>
          <a:lstStyle/>
          <a:p>
            <a:pPr algn="l">
              <a:lnSpc>
                <a:spcPts val="3800"/>
              </a:lnSpc>
              <a:buNone/>
            </a:pPr>
            <a:r>
              <a:rPr sz="2800" b="1">
                <a:solidFill>
                  <a:srgbClr val="000000"/>
                </a:solidFill>
                <a:latin typeface="Noto Sans KR Bold"/>
                <a:ea typeface="Noto Sans KR Bold"/>
                <a:cs typeface="Noto Sans KR Bold"/>
              </a:rPr>
              <a:t>Current Plant Protection System Testing Practice</a:t>
            </a:r>
          </a:p>
          <a:p>
            <a:pPr marL="742950" indent="-285750">
              <a:lnSpc>
                <a:spcPts val="3800"/>
              </a:lnSpc>
              <a:buChar char="•"/>
            </a:pPr>
            <a:r>
              <a:rPr sz="2400" b="1">
                <a:solidFill>
                  <a:srgbClr val="0070C0"/>
                </a:solidFill>
                <a:latin typeface="Noto Sans KR Bold"/>
                <a:ea typeface="Noto Sans KR Bold"/>
                <a:cs typeface="Noto Sans KR Bold"/>
              </a:rPr>
              <a:t>Most surveillance tests in conventional NPPs require direct or indirect operator intervention </a:t>
            </a:r>
          </a:p>
          <a:p>
            <a:pPr marL="1200150" indent="-285750">
              <a:lnSpc>
                <a:spcPts val="3800"/>
              </a:lnSpc>
              <a:buChar char="•"/>
            </a:pPr>
            <a:r>
              <a:rPr sz="2200">
                <a:latin typeface="Noto Sans KR Bold"/>
                <a:ea typeface="Noto Sans KR Bold"/>
                <a:cs typeface="Noto Sans KR Bold"/>
              </a:rPr>
              <a:t>Incomplete automation requiring operator involvement (manual tests, manually-initiated automatic tests)</a:t>
            </a:r>
          </a:p>
          <a:p>
            <a:pPr marL="1200150" indent="-285750">
              <a:lnSpc>
                <a:spcPts val="3800"/>
              </a:lnSpc>
              <a:buChar char="•"/>
            </a:pPr>
            <a:r>
              <a:rPr sz="2200" b="1">
                <a:solidFill>
                  <a:srgbClr val="000000"/>
                </a:solidFill>
                <a:latin typeface="Noto Sans KR Bold"/>
                <a:ea typeface="Noto Sans KR Bold"/>
                <a:cs typeface="Noto Sans KR Bold"/>
              </a:rPr>
              <a:t>Variable-setpoint bistable and actuation-level tests remain manual </a:t>
            </a:r>
          </a:p>
          <a:p>
            <a:pPr>
              <a:lnSpc>
                <a:spcPts val="3800"/>
              </a:lnSpc>
              <a:buNone/>
            </a:pPr>
            <a:endParaRPr sz="2200" b="1">
              <a:solidFill>
                <a:srgbClr val="000000"/>
              </a:solidFill>
              <a:latin typeface="Noto Sans KR Bold"/>
              <a:ea typeface="Noto Sans KR Bold"/>
              <a:cs typeface="Noto Sans KR Bold"/>
            </a:endParaRPr>
          </a:p>
          <a:p>
            <a:pPr>
              <a:lnSpc>
                <a:spcPts val="3800"/>
              </a:lnSpc>
              <a:buNone/>
            </a:pPr>
            <a:endParaRPr sz="2200" b="1">
              <a:solidFill>
                <a:srgbClr val="000000"/>
              </a:solidFill>
              <a:latin typeface="Noto Sans KR Bold"/>
              <a:ea typeface="Noto Sans KR Bold"/>
              <a:cs typeface="Noto Sans KR Bold"/>
            </a:endParaRPr>
          </a:p>
          <a:p>
            <a:pPr>
              <a:lnSpc>
                <a:spcPts val="3800"/>
              </a:lnSpc>
              <a:buNone/>
            </a:pPr>
            <a:r>
              <a:rPr sz="2000" b="1">
                <a:solidFill>
                  <a:srgbClr val="C00000"/>
                </a:solidFill>
              </a:rPr>
              <a:t>      </a:t>
            </a:r>
            <a:r>
              <a:rPr sz="2000" b="1">
                <a:solidFill>
                  <a:prstClr val="black"/>
                </a:solidFill>
              </a:rPr>
              <a:t> </a:t>
            </a:r>
          </a:p>
          <a:p>
            <a:pPr>
              <a:lnSpc>
                <a:spcPts val="3800"/>
              </a:lnSpc>
              <a:buNone/>
            </a:pPr>
            <a:endParaRPr sz="2000" b="1">
              <a:solidFill>
                <a:prstClr val="black"/>
              </a:solidFill>
            </a:endParaRPr>
          </a:p>
          <a:p>
            <a:pPr marL="1200150" indent="-285750">
              <a:lnSpc>
                <a:spcPts val="3800"/>
              </a:lnSpc>
              <a:buChar char="•"/>
            </a:pPr>
            <a:endParaRPr sz="2000" b="1">
              <a:solidFill>
                <a:prstClr val="black"/>
              </a:solidFill>
            </a:endParaRPr>
          </a:p>
        </p:txBody>
      </p:sp>
      <p:sp>
        <p:nvSpPr>
          <p:cNvPr id="8" name="TextBox 7">
            <a:extLst>
              <a:ext uri="{FF2B5EF4-FFF2-40B4-BE49-F238E27FC236}">
                <a16:creationId xmlns:a16="http://schemas.microsoft.com/office/drawing/2014/main" id="{39541C37-8EE7-6192-34E2-E4AF9DED6E02}"/>
              </a:ext>
            </a:extLst>
          </p:cNvPr>
          <p:cNvSpPr>
            <a:spLocks noGrp="1"/>
          </p:cNvSpPr>
          <p:nvPr/>
        </p:nvSpPr>
        <p:spPr>
          <a:xfrm>
            <a:off x="3477318" y="3829105"/>
            <a:ext cx="10274530" cy="369332"/>
          </a:xfrm>
          <a:prstGeom prst="rect">
            <a:avLst/>
          </a:prstGeom>
          <a:noFill/>
        </p:spPr>
        <p:txBody>
          <a:bodyPr wrap="square">
            <a:spAutoFit/>
          </a:bodyPr>
          <a:lstStyle/>
          <a:p>
            <a:pPr algn="ctr">
              <a:buNone/>
            </a:pPr>
            <a:r>
              <a:rPr>
                <a:latin typeface="Noto Sans KR Bold"/>
                <a:ea typeface="Noto Sans KR Bold"/>
                <a:cs typeface="Noto Sans KR Bold"/>
              </a:rPr>
              <a:t>Table. Plant Protection System Test Methods</a:t>
            </a:r>
          </a:p>
        </p:txBody>
      </p:sp>
      <p:graphicFrame>
        <p:nvGraphicFramePr>
          <p:cNvPr id="15" name="표 8"/>
          <p:cNvGraphicFramePr/>
          <p:nvPr/>
        </p:nvGraphicFramePr>
        <p:xfrm>
          <a:off x="1966313" y="4341312"/>
          <a:ext cx="12698024" cy="5686479"/>
        </p:xfrm>
        <a:graphic>
          <a:graphicData uri="http://schemas.openxmlformats.org/drawingml/2006/table">
            <a:tbl>
              <a:tblPr firstRow="1" firstCol="1" bandRow="1">
                <a:tableStyleId>{5C22544A-7EE6-4342-B048-85BDC9FD1C3A}</a:tableStyleId>
              </a:tblPr>
              <a:tblGrid>
                <a:gridCol w="2465621">
                  <a:extLst>
                    <a:ext uri="{9D8B030D-6E8A-4147-A177-3AD203B41FA5}">
                      <a16:colId xmlns:a16="http://schemas.microsoft.com/office/drawing/2014/main" val="20000"/>
                    </a:ext>
                  </a:extLst>
                </a:gridCol>
                <a:gridCol w="2486343">
                  <a:extLst>
                    <a:ext uri="{9D8B030D-6E8A-4147-A177-3AD203B41FA5}">
                      <a16:colId xmlns:a16="http://schemas.microsoft.com/office/drawing/2014/main" val="20001"/>
                    </a:ext>
                  </a:extLst>
                </a:gridCol>
                <a:gridCol w="3873030">
                  <a:extLst>
                    <a:ext uri="{9D8B030D-6E8A-4147-A177-3AD203B41FA5}">
                      <a16:colId xmlns:a16="http://schemas.microsoft.com/office/drawing/2014/main" val="20002"/>
                    </a:ext>
                  </a:extLst>
                </a:gridCol>
                <a:gridCol w="3873030">
                  <a:extLst>
                    <a:ext uri="{9D8B030D-6E8A-4147-A177-3AD203B41FA5}">
                      <a16:colId xmlns:a16="http://schemas.microsoft.com/office/drawing/2014/main" val="20003"/>
                    </a:ext>
                  </a:extLst>
                </a:gridCol>
              </a:tblGrid>
              <a:tr h="558124">
                <a:tc rowSpan="2" gridSpan="2">
                  <a:txBody>
                    <a:bodyPr/>
                    <a:lstStyle/>
                    <a:p>
                      <a:pPr algn="ctr">
                        <a:buNone/>
                      </a:pPr>
                      <a:r>
                        <a:rPr sz="2000">
                          <a:solidFill>
                            <a:schemeClr val="tx1"/>
                          </a:solidFill>
                          <a:latin typeface="Noto Sans KR Bold"/>
                          <a:ea typeface="Noto Sans KR Bold"/>
                          <a:cs typeface="Noto Sans KR Bold"/>
                        </a:rPr>
                        <a:t>Test Scope</a:t>
                      </a:r>
                    </a:p>
                  </a:txBody>
                  <a:tcPr anchor="ctr">
                    <a:lnL w="3175" cmpd="sng">
                      <a:solidFill>
                        <a:schemeClr val="tx1"/>
                      </a:solidFill>
                      <a:prstDash val="solid"/>
                    </a:lnL>
                    <a:lnR w="3175" cmpd="sng">
                      <a:solidFill>
                        <a:schemeClr val="tx1"/>
                      </a:solidFill>
                      <a:prstDash val="solid"/>
                    </a:lnR>
                    <a:lnT w="3175" cmpd="sng">
                      <a:solidFill>
                        <a:schemeClr val="tx1"/>
                      </a:solidFill>
                      <a:prstDash val="solid"/>
                    </a:lnT>
                    <a:lnB w="3175" cmpd="sng">
                      <a:solidFill>
                        <a:schemeClr val="tx1"/>
                      </a:solidFill>
                      <a:prstDash val="solid"/>
                    </a:lnB>
                    <a:solidFill>
                      <a:srgbClr val="CEDEEF"/>
                    </a:solidFill>
                  </a:tcPr>
                </a:tc>
                <a:tc rowSpan="2" hMerge="1">
                  <a:txBody>
                    <a:bodyPr/>
                    <a:lstStyle/>
                    <a:p>
                      <a:pPr algn="ctr">
                        <a:buNone/>
                      </a:pPr>
                      <a:endParaRPr/>
                    </a:p>
                  </a:txBody>
                  <a:tcPr anchor="ctr">
                    <a:lnL w="3175" cmpd="sng">
                      <a:solidFill>
                        <a:schemeClr val="tx1"/>
                      </a:solidFill>
                      <a:prstDash val="solid"/>
                    </a:lnL>
                    <a:lnR w="3175" cmpd="sng">
                      <a:solidFill>
                        <a:schemeClr val="tx1"/>
                      </a:solidFill>
                      <a:prstDash val="solid"/>
                    </a:lnR>
                    <a:lnT w="19050" cmpd="sng">
                      <a:solidFill>
                        <a:schemeClr val="tx1"/>
                      </a:solidFill>
                      <a:prstDash val="solid"/>
                    </a:lnT>
                    <a:lnB w="3175" cmpd="sng">
                      <a:solidFill>
                        <a:schemeClr val="tx1"/>
                      </a:solidFill>
                      <a:prstDash val="solid"/>
                    </a:lnB>
                    <a:solidFill>
                      <a:srgbClr val="CEDEEF"/>
                    </a:solidFill>
                  </a:tcPr>
                </a:tc>
                <a:tc gridSpan="2">
                  <a:txBody>
                    <a:bodyPr/>
                    <a:lstStyle/>
                    <a:p>
                      <a:pPr algn="ctr">
                        <a:buNone/>
                      </a:pPr>
                      <a:r>
                        <a:rPr sz="2000">
                          <a:solidFill>
                            <a:schemeClr val="tx1"/>
                          </a:solidFill>
                          <a:latin typeface="+mn-ea"/>
                          <a:ea typeface="+mn-ea"/>
                          <a:cs typeface="+mn-ea"/>
                        </a:rPr>
                        <a:t>Large-Scale NPPs </a:t>
                      </a:r>
                    </a:p>
                  </a:txBody>
                  <a:tcPr anchor="ctr">
                    <a:lnL w="3175" cmpd="sng">
                      <a:solidFill>
                        <a:schemeClr val="tx1"/>
                      </a:solidFill>
                      <a:prstDash val="solid"/>
                    </a:lnL>
                    <a:lnR w="3175" cmpd="sng">
                      <a:solidFill>
                        <a:schemeClr val="tx1"/>
                      </a:solidFill>
                      <a:prstDash val="solid"/>
                    </a:lnR>
                    <a:lnT w="3175" cmpd="sng">
                      <a:solidFill>
                        <a:schemeClr val="tx1"/>
                      </a:solidFill>
                      <a:prstDash val="solid"/>
                    </a:lnT>
                    <a:lnB w="3175" cmpd="sng">
                      <a:solidFill>
                        <a:schemeClr val="tx1"/>
                      </a:solidFill>
                      <a:prstDash val="solid"/>
                    </a:lnB>
                    <a:solidFill>
                      <a:srgbClr val="CEDEEF"/>
                    </a:solidFill>
                  </a:tcPr>
                </a:tc>
                <a:tc hMerge="1">
                  <a:txBody>
                    <a:bodyPr/>
                    <a:lstStyle/>
                    <a:p>
                      <a:pPr algn="ctr">
                        <a:buNone/>
                      </a:pPr>
                      <a:endParaRPr/>
                    </a:p>
                  </a:txBody>
                  <a:tcPr anchor="ctr">
                    <a:lnL w="3175" cmpd="sng">
                      <a:solidFill>
                        <a:schemeClr val="tx1"/>
                      </a:solidFill>
                      <a:prstDash val="solid"/>
                    </a:lnL>
                    <a:lnR w="3175" cmpd="sng">
                      <a:solidFill>
                        <a:schemeClr val="tx1"/>
                      </a:solidFill>
                      <a:prstDash val="solid"/>
                    </a:lnR>
                    <a:lnT w="19050" cmpd="sng">
                      <a:solidFill>
                        <a:schemeClr val="tx1"/>
                      </a:solidFill>
                      <a:prstDash val="solid"/>
                    </a:lnT>
                    <a:lnB w="3175" cmpd="sng">
                      <a:solidFill>
                        <a:schemeClr val="tx1"/>
                      </a:solidFill>
                      <a:prstDash val="solid"/>
                    </a:lnB>
                    <a:solidFill>
                      <a:srgbClr val="CEDEEF"/>
                    </a:solidFill>
                  </a:tcPr>
                </a:tc>
                <a:extLst>
                  <a:ext uri="{0D108BD9-81ED-4DB2-BD59-A6C34878D82A}">
                    <a16:rowId xmlns:a16="http://schemas.microsoft.com/office/drawing/2014/main" val="10000"/>
                  </a:ext>
                </a:extLst>
              </a:tr>
              <a:tr h="930206">
                <a:tc gridSpan="2" vMerge="1">
                  <a:txBody>
                    <a:bodyPr/>
                    <a:lstStyle/>
                    <a:p>
                      <a:pPr>
                        <a:buNone/>
                      </a:pPr>
                      <a:endParaRPr/>
                    </a:p>
                  </a:txBody>
                  <a:tcPr/>
                </a:tc>
                <a:tc hMerge="1" vMerge="1">
                  <a:txBody>
                    <a:bodyPr/>
                    <a:lstStyle/>
                    <a:p>
                      <a:pPr>
                        <a:buNone/>
                      </a:pPr>
                      <a:endParaRPr/>
                    </a:p>
                  </a:txBody>
                  <a:tcPr/>
                </a:tc>
                <a:tc>
                  <a:txBody>
                    <a:bodyPr/>
                    <a:lstStyle/>
                    <a:p>
                      <a:pPr algn="ctr">
                        <a:buNone/>
                      </a:pPr>
                      <a:r>
                        <a:rPr sz="2000" b="1">
                          <a:solidFill>
                            <a:schemeClr val="tx1"/>
                          </a:solidFill>
                          <a:latin typeface="Noto Sans KR Bold"/>
                          <a:ea typeface="Noto Sans KR Bold"/>
                          <a:cs typeface="Noto Sans KR Bold"/>
                        </a:rPr>
                        <a:t>Common Q / AC160</a:t>
                      </a:r>
                    </a:p>
                  </a:txBody>
                  <a:tcPr anchor="ctr">
                    <a:lnL w="3175" cmpd="sng">
                      <a:solidFill>
                        <a:schemeClr val="tx1"/>
                      </a:solidFill>
                      <a:prstDash val="solid"/>
                    </a:lnL>
                    <a:lnR w="3175" cmpd="sng">
                      <a:solidFill>
                        <a:schemeClr val="tx1"/>
                      </a:solidFill>
                      <a:prstDash val="solid"/>
                    </a:lnR>
                    <a:lnT w="3175" cmpd="sng">
                      <a:solidFill>
                        <a:schemeClr val="tx1"/>
                      </a:solidFill>
                      <a:prstDash val="solid"/>
                    </a:lnT>
                    <a:lnB w="3175" cmpd="sng">
                      <a:solidFill>
                        <a:schemeClr val="tx1"/>
                      </a:solidFill>
                      <a:prstDash val="solid"/>
                    </a:lnB>
                    <a:solidFill>
                      <a:srgbClr val="CEDEEF"/>
                    </a:solidFill>
                  </a:tcPr>
                </a:tc>
                <a:tc>
                  <a:txBody>
                    <a:bodyPr/>
                    <a:lstStyle/>
                    <a:p>
                      <a:pPr algn="ctr">
                        <a:buNone/>
                      </a:pPr>
                      <a:r>
                        <a:rPr sz="2000" b="1">
                          <a:solidFill>
                            <a:schemeClr val="tx1"/>
                          </a:solidFill>
                          <a:latin typeface="Noto Sans KR Bold"/>
                          <a:ea typeface="Noto Sans KR Bold"/>
                          <a:cs typeface="Noto Sans KR Bold"/>
                        </a:rPr>
                        <a:t>POSAFE-Q PPS</a:t>
                      </a:r>
                    </a:p>
                  </a:txBody>
                  <a:tcPr anchor="ctr">
                    <a:lnL w="3175" cmpd="sng">
                      <a:solidFill>
                        <a:schemeClr val="tx1"/>
                      </a:solidFill>
                      <a:prstDash val="solid"/>
                    </a:lnL>
                    <a:lnR w="3175" cmpd="sng">
                      <a:solidFill>
                        <a:schemeClr val="tx1"/>
                      </a:solidFill>
                      <a:prstDash val="solid"/>
                    </a:lnR>
                    <a:lnT w="3175" cmpd="sng">
                      <a:solidFill>
                        <a:schemeClr val="tx1"/>
                      </a:solidFill>
                      <a:prstDash val="solid"/>
                    </a:lnT>
                    <a:lnB w="3175" cmpd="sng">
                      <a:solidFill>
                        <a:schemeClr val="tx1"/>
                      </a:solidFill>
                      <a:prstDash val="solid"/>
                    </a:lnB>
                    <a:solidFill>
                      <a:srgbClr val="CEDEEF"/>
                    </a:solidFill>
                  </a:tcPr>
                </a:tc>
                <a:extLst>
                  <a:ext uri="{0D108BD9-81ED-4DB2-BD59-A6C34878D82A}">
                    <a16:rowId xmlns:a16="http://schemas.microsoft.com/office/drawing/2014/main" val="10001"/>
                  </a:ext>
                </a:extLst>
              </a:tr>
              <a:tr h="744166">
                <a:tc rowSpan="2">
                  <a:txBody>
                    <a:bodyPr/>
                    <a:lstStyle/>
                    <a:p>
                      <a:pPr marL="0" indent="0" algn="ctr">
                        <a:lnSpc>
                          <a:spcPct val="100000"/>
                        </a:lnSpc>
                        <a:buNone/>
                      </a:pPr>
                      <a:r>
                        <a:rPr sz="2000" b="0">
                          <a:solidFill>
                            <a:schemeClr val="tx1"/>
                          </a:solidFill>
                          <a:latin typeface="Noto Sans KR Bold"/>
                          <a:ea typeface="Noto Sans KR Bold"/>
                          <a:cs typeface="Noto Sans KR Bold"/>
                        </a:rPr>
                        <a:t>Bistable Logic Functional Test</a:t>
                      </a:r>
                    </a:p>
                  </a:txBody>
                  <a:tcPr anchor="ctr">
                    <a:lnL w="3175" cmpd="sng">
                      <a:solidFill>
                        <a:schemeClr val="tx1"/>
                      </a:solidFill>
                      <a:prstDash val="solid"/>
                    </a:lnL>
                    <a:lnR w="3175" cmpd="sng">
                      <a:solidFill>
                        <a:schemeClr val="tx1"/>
                      </a:solidFill>
                      <a:prstDash val="solid"/>
                    </a:lnR>
                    <a:lnT w="3175" cmpd="sng">
                      <a:solidFill>
                        <a:schemeClr val="tx1"/>
                      </a:solidFill>
                      <a:prstDash val="solid"/>
                    </a:lnT>
                    <a:lnB w="3175" cmpd="sng">
                      <a:solidFill>
                        <a:schemeClr val="tx1"/>
                      </a:solidFill>
                      <a:prstDash val="solid"/>
                    </a:lnB>
                    <a:solidFill>
                      <a:schemeClr val="bg1"/>
                    </a:solidFill>
                  </a:tcPr>
                </a:tc>
                <a:tc>
                  <a:txBody>
                    <a:bodyPr/>
                    <a:lstStyle/>
                    <a:p>
                      <a:pPr marL="0" indent="0" algn="ctr">
                        <a:lnSpc>
                          <a:spcPct val="100000"/>
                        </a:lnSpc>
                        <a:buNone/>
                      </a:pPr>
                      <a:r>
                        <a:rPr sz="2000">
                          <a:latin typeface="Noto Sans KR Bold"/>
                          <a:ea typeface="Noto Sans KR Bold"/>
                          <a:cs typeface="Noto Sans KR Bold"/>
                        </a:rPr>
                        <a:t>Fixed Setpoint</a:t>
                      </a:r>
                    </a:p>
                  </a:txBody>
                  <a:tcPr anchor="ctr">
                    <a:lnL w="3175" cmpd="sng">
                      <a:solidFill>
                        <a:schemeClr val="tx1"/>
                      </a:solidFill>
                      <a:prstDash val="solid"/>
                    </a:lnL>
                    <a:lnR w="3175" cmpd="sng">
                      <a:solidFill>
                        <a:schemeClr val="tx1"/>
                      </a:solidFill>
                      <a:prstDash val="solid"/>
                    </a:lnR>
                    <a:lnT w="3175" cmpd="sng">
                      <a:solidFill>
                        <a:schemeClr val="tx1"/>
                      </a:solidFill>
                      <a:prstDash val="solid"/>
                    </a:lnT>
                    <a:lnB w="3175" cmpd="sng">
                      <a:solidFill>
                        <a:schemeClr val="tx1"/>
                      </a:solidFill>
                      <a:prstDash val="solid"/>
                    </a:lnB>
                    <a:solidFill>
                      <a:schemeClr val="bg1"/>
                    </a:solidFill>
                  </a:tcPr>
                </a:tc>
                <a:tc>
                  <a:txBody>
                    <a:bodyPr/>
                    <a:lstStyle/>
                    <a:p>
                      <a:pPr marL="0" indent="0" algn="ctr">
                        <a:lnSpc>
                          <a:spcPct val="100000"/>
                        </a:lnSpc>
                        <a:buNone/>
                      </a:pPr>
                      <a:r>
                        <a:rPr sz="2000" b="1">
                          <a:solidFill>
                            <a:srgbClr val="0000FF"/>
                          </a:solidFill>
                          <a:latin typeface="Noto Sans KR Bold"/>
                          <a:ea typeface="Noto Sans KR Bold"/>
                          <a:cs typeface="Noto Sans KR Bold"/>
                        </a:rPr>
                        <a:t>Self-Diagnostics and Normal Testing</a:t>
                      </a:r>
                    </a:p>
                  </a:txBody>
                  <a:tcPr marL="68580" marR="68580" marT="0" marB="0" anchor="ctr">
                    <a:lnL w="3175" cmpd="sng">
                      <a:solidFill>
                        <a:schemeClr val="tx1"/>
                      </a:solidFill>
                      <a:prstDash val="solid"/>
                    </a:lnL>
                    <a:lnR w="3175" cmpd="sng">
                      <a:solidFill>
                        <a:schemeClr val="tx1"/>
                      </a:solidFill>
                      <a:prstDash val="solid"/>
                    </a:lnR>
                    <a:lnT w="3175" cmpd="sng">
                      <a:solidFill>
                        <a:schemeClr val="tx1"/>
                      </a:solidFill>
                      <a:prstDash val="solid"/>
                    </a:lnT>
                    <a:lnB w="3175" cmpd="sng">
                      <a:solidFill>
                        <a:schemeClr val="tx1"/>
                      </a:solidFill>
                      <a:prstDash val="solid"/>
                    </a:lnB>
                    <a:solidFill>
                      <a:schemeClr val="bg1"/>
                    </a:solidFill>
                  </a:tcPr>
                </a:tc>
                <a:tc>
                  <a:txBody>
                    <a:bodyPr/>
                    <a:lstStyle/>
                    <a:p>
                      <a:pPr marL="0" indent="0" algn="ctr">
                        <a:lnSpc>
                          <a:spcPct val="100000"/>
                        </a:lnSpc>
                        <a:buNone/>
                      </a:pPr>
                      <a:r>
                        <a:rPr sz="2000" b="1">
                          <a:solidFill>
                            <a:srgbClr val="FF0000"/>
                          </a:solidFill>
                          <a:latin typeface="Noto Sans KR Bold"/>
                          <a:ea typeface="Noto Sans KR Bold"/>
                          <a:cs typeface="Noto Sans KR Bold"/>
                        </a:rPr>
                        <a:t>Manually Initiated Automatic Logic Test</a:t>
                      </a:r>
                    </a:p>
                  </a:txBody>
                  <a:tcPr marL="68580" marR="68580" marT="0" marB="0" anchor="ctr">
                    <a:lnL w="3175" cmpd="sng">
                      <a:solidFill>
                        <a:schemeClr val="tx1"/>
                      </a:solidFill>
                      <a:prstDash val="solid"/>
                    </a:lnL>
                    <a:lnR w="3175" cmpd="sng">
                      <a:solidFill>
                        <a:schemeClr val="tx1"/>
                      </a:solidFill>
                      <a:prstDash val="solid"/>
                    </a:lnR>
                    <a:lnT w="3175" cmpd="sng">
                      <a:solidFill>
                        <a:schemeClr val="tx1"/>
                      </a:solidFill>
                      <a:prstDash val="solid"/>
                    </a:lnT>
                    <a:lnB w="3175" cmpd="sng">
                      <a:solidFill>
                        <a:schemeClr val="tx1"/>
                      </a:solidFill>
                      <a:prstDash val="solid"/>
                    </a:lnB>
                    <a:solidFill>
                      <a:schemeClr val="bg1"/>
                    </a:solidFill>
                  </a:tcPr>
                </a:tc>
                <a:extLst>
                  <a:ext uri="{0D108BD9-81ED-4DB2-BD59-A6C34878D82A}">
                    <a16:rowId xmlns:a16="http://schemas.microsoft.com/office/drawing/2014/main" val="10002"/>
                  </a:ext>
                </a:extLst>
              </a:tr>
              <a:tr h="558124">
                <a:tc vMerge="1">
                  <a:txBody>
                    <a:bodyPr/>
                    <a:lstStyle/>
                    <a:p>
                      <a:pPr>
                        <a:buNone/>
                      </a:pPr>
                      <a:endParaRPr/>
                    </a:p>
                  </a:txBody>
                  <a:tcPr/>
                </a:tc>
                <a:tc>
                  <a:txBody>
                    <a:bodyPr/>
                    <a:lstStyle/>
                    <a:p>
                      <a:pPr marL="0" indent="0" algn="ctr">
                        <a:lnSpc>
                          <a:spcPct val="100000"/>
                        </a:lnSpc>
                        <a:buNone/>
                      </a:pPr>
                      <a:r>
                        <a:rPr sz="2000" b="1">
                          <a:solidFill>
                            <a:srgbClr val="FF0000"/>
                          </a:solidFill>
                          <a:latin typeface="Noto Sans KR Bold"/>
                          <a:ea typeface="Noto Sans KR Bold"/>
                          <a:cs typeface="Noto Sans KR Bold"/>
                        </a:rPr>
                        <a:t>Variable Setpoint</a:t>
                      </a:r>
                    </a:p>
                  </a:txBody>
                  <a:tcPr anchor="ctr">
                    <a:lnL w="3175" cmpd="sng">
                      <a:solidFill>
                        <a:schemeClr val="tx1"/>
                      </a:solidFill>
                      <a:prstDash val="solid"/>
                    </a:lnL>
                    <a:lnR w="3175" cmpd="sng">
                      <a:solidFill>
                        <a:schemeClr val="tx1"/>
                      </a:solidFill>
                      <a:prstDash val="solid"/>
                    </a:lnR>
                    <a:lnT w="3175" cmpd="sng">
                      <a:solidFill>
                        <a:schemeClr val="tx1"/>
                      </a:solidFill>
                      <a:prstDash val="solid"/>
                    </a:lnT>
                    <a:lnB w="3175" cmpd="sng">
                      <a:solidFill>
                        <a:schemeClr val="tx1"/>
                      </a:solidFill>
                      <a:prstDash val="solid"/>
                    </a:lnB>
                    <a:solidFill>
                      <a:schemeClr val="bg1"/>
                    </a:solidFill>
                  </a:tcPr>
                </a:tc>
                <a:tc>
                  <a:txBody>
                    <a:bodyPr/>
                    <a:lstStyle/>
                    <a:p>
                      <a:pPr marL="0" indent="0" algn="ctr">
                        <a:lnSpc>
                          <a:spcPct val="100000"/>
                        </a:lnSpc>
                        <a:buNone/>
                      </a:pPr>
                      <a:r>
                        <a:rPr sz="2000">
                          <a:solidFill>
                            <a:srgbClr val="FF0000"/>
                          </a:solidFill>
                          <a:latin typeface="Noto Sans KR Bold"/>
                          <a:ea typeface="Noto Sans KR Bold"/>
                          <a:cs typeface="Noto Sans KR Bold"/>
                        </a:rPr>
                        <a:t>Manual Test </a:t>
                      </a:r>
                    </a:p>
                  </a:txBody>
                  <a:tcPr marL="68580" marR="68580" marT="0" marB="0" anchor="ctr">
                    <a:lnL w="3175" cmpd="sng">
                      <a:solidFill>
                        <a:schemeClr val="tx1"/>
                      </a:solidFill>
                      <a:prstDash val="solid"/>
                    </a:lnL>
                    <a:lnR w="3175" cmpd="sng">
                      <a:solidFill>
                        <a:schemeClr val="tx1"/>
                      </a:solidFill>
                      <a:prstDash val="solid"/>
                    </a:lnR>
                    <a:lnT w="3175" cmpd="sng">
                      <a:solidFill>
                        <a:schemeClr val="tx1"/>
                      </a:solidFill>
                      <a:prstDash val="solid"/>
                    </a:lnT>
                    <a:lnB w="3175" cmpd="sng">
                      <a:solidFill>
                        <a:schemeClr val="tx1"/>
                      </a:solidFill>
                      <a:prstDash val="solid"/>
                    </a:lnB>
                    <a:solidFill>
                      <a:schemeClr val="bg1"/>
                    </a:solidFill>
                  </a:tcPr>
                </a:tc>
                <a:tc>
                  <a:txBody>
                    <a:bodyPr/>
                    <a:lstStyle/>
                    <a:p>
                      <a:pPr marL="0" indent="0" algn="ctr">
                        <a:lnSpc>
                          <a:spcPct val="100000"/>
                        </a:lnSpc>
                        <a:buNone/>
                      </a:pPr>
                      <a:r>
                        <a:rPr sz="2000" b="1" i="0" u="none" cap="none">
                          <a:ln>
                            <a:noFill/>
                          </a:ln>
                          <a:solidFill>
                            <a:srgbClr val="FF0000"/>
                          </a:solidFill>
                          <a:latin typeface="Noto Sans KR Bold"/>
                          <a:ea typeface="Noto Sans KR Bold"/>
                          <a:cs typeface="Noto Sans KR Bold"/>
                        </a:rPr>
                        <a:t>Manual Test </a:t>
                      </a:r>
                    </a:p>
                  </a:txBody>
                  <a:tcPr marL="68580" marR="68580" marT="0" marB="0" anchor="ctr">
                    <a:lnL w="3175" cmpd="sng">
                      <a:solidFill>
                        <a:schemeClr val="tx1"/>
                      </a:solidFill>
                      <a:prstDash val="solid"/>
                    </a:lnL>
                    <a:lnR w="3175" cmpd="sng">
                      <a:solidFill>
                        <a:schemeClr val="tx1"/>
                      </a:solidFill>
                      <a:prstDash val="solid"/>
                    </a:lnR>
                    <a:lnT w="3175" cmpd="sng">
                      <a:solidFill>
                        <a:schemeClr val="tx1"/>
                      </a:solidFill>
                      <a:prstDash val="solid"/>
                    </a:lnT>
                    <a:lnB w="3175" cmpd="sng">
                      <a:solidFill>
                        <a:schemeClr val="tx1"/>
                      </a:solidFill>
                      <a:prstDash val="solid"/>
                    </a:lnB>
                    <a:solidFill>
                      <a:schemeClr val="bg1"/>
                    </a:solidFill>
                  </a:tcPr>
                </a:tc>
                <a:extLst>
                  <a:ext uri="{0D108BD9-81ED-4DB2-BD59-A6C34878D82A}">
                    <a16:rowId xmlns:a16="http://schemas.microsoft.com/office/drawing/2014/main" val="10003"/>
                  </a:ext>
                </a:extLst>
              </a:tr>
              <a:tr h="744166">
                <a:tc rowSpan="2">
                  <a:txBody>
                    <a:bodyPr/>
                    <a:lstStyle/>
                    <a:p>
                      <a:pPr algn="ctr">
                        <a:buNone/>
                      </a:pPr>
                      <a:r>
                        <a:rPr sz="2000" b="0">
                          <a:solidFill>
                            <a:schemeClr val="tx1"/>
                          </a:solidFill>
                          <a:latin typeface="Noto Sans KR Bold"/>
                          <a:ea typeface="Noto Sans KR Bold"/>
                          <a:cs typeface="Noto Sans KR Bold"/>
                        </a:rPr>
                        <a:t>Coincidence and Actuation Logic Functional Test</a:t>
                      </a:r>
                    </a:p>
                  </a:txBody>
                  <a:tcPr anchor="ctr">
                    <a:lnL w="3175" cmpd="sng">
                      <a:solidFill>
                        <a:schemeClr val="tx1"/>
                      </a:solidFill>
                      <a:prstDash val="solid"/>
                    </a:lnL>
                    <a:lnR w="3175" cmpd="sng">
                      <a:solidFill>
                        <a:schemeClr val="tx1"/>
                      </a:solidFill>
                      <a:prstDash val="solid"/>
                    </a:lnR>
                    <a:lnT w="3175" cmpd="sng">
                      <a:solidFill>
                        <a:schemeClr val="tx1"/>
                      </a:solidFill>
                      <a:prstDash val="solid"/>
                    </a:lnT>
                    <a:lnB w="3175" cmpd="sng">
                      <a:solidFill>
                        <a:schemeClr val="tx1"/>
                      </a:solidFill>
                      <a:prstDash val="solid"/>
                    </a:lnB>
                    <a:solidFill>
                      <a:schemeClr val="bg1"/>
                    </a:solidFill>
                  </a:tcPr>
                </a:tc>
                <a:tc>
                  <a:txBody>
                    <a:bodyPr/>
                    <a:lstStyle/>
                    <a:p>
                      <a:pPr algn="ctr">
                        <a:buNone/>
                      </a:pPr>
                      <a:r>
                        <a:rPr sz="2000">
                          <a:latin typeface="Noto Sans KR Bold"/>
                          <a:ea typeface="Noto Sans KR Bold"/>
                          <a:cs typeface="Noto Sans KR Bold"/>
                        </a:rPr>
                        <a:t>Coincidence Logic</a:t>
                      </a:r>
                    </a:p>
                  </a:txBody>
                  <a:tcPr anchor="ctr">
                    <a:lnL w="3175" cmpd="sng">
                      <a:solidFill>
                        <a:schemeClr val="tx1"/>
                      </a:solidFill>
                      <a:prstDash val="solid"/>
                    </a:lnL>
                    <a:lnR w="3175" cmpd="sng">
                      <a:solidFill>
                        <a:schemeClr val="tx1"/>
                      </a:solidFill>
                      <a:prstDash val="solid"/>
                    </a:lnR>
                    <a:lnT w="3175" cmpd="sng">
                      <a:solidFill>
                        <a:schemeClr val="tx1"/>
                      </a:solidFill>
                      <a:prstDash val="solid"/>
                    </a:lnT>
                    <a:lnB w="3175" cmpd="sng">
                      <a:solidFill>
                        <a:schemeClr val="tx1"/>
                      </a:solidFill>
                      <a:prstDash val="solid"/>
                    </a:lnB>
                    <a:solidFill>
                      <a:schemeClr val="bg1"/>
                    </a:solidFill>
                  </a:tcPr>
                </a:tc>
                <a:tc>
                  <a:txBody>
                    <a:bodyPr/>
                    <a:lstStyle/>
                    <a:p>
                      <a:pPr marL="0" indent="0" algn="ctr">
                        <a:lnSpc>
                          <a:spcPct val="100000"/>
                        </a:lnSpc>
                        <a:buNone/>
                      </a:pPr>
                      <a:r>
                        <a:rPr sz="2000" b="1">
                          <a:solidFill>
                            <a:srgbClr val="0000FF"/>
                          </a:solidFill>
                          <a:latin typeface="Noto Sans KR Bold"/>
                          <a:ea typeface="Noto Sans KR Bold"/>
                          <a:cs typeface="Noto Sans KR Bold"/>
                        </a:rPr>
                        <a:t>Self-Diagnostics and Normal Testing</a:t>
                      </a:r>
                    </a:p>
                  </a:txBody>
                  <a:tcPr marL="68580" marR="68580" marT="0" marB="0" anchor="ctr">
                    <a:lnL w="3175" cmpd="sng">
                      <a:solidFill>
                        <a:schemeClr val="tx1"/>
                      </a:solidFill>
                      <a:prstDash val="solid"/>
                    </a:lnL>
                    <a:lnR w="3175" cmpd="sng">
                      <a:solidFill>
                        <a:schemeClr val="tx1"/>
                      </a:solidFill>
                      <a:prstDash val="solid"/>
                    </a:lnR>
                    <a:lnT w="3175" cmpd="sng">
                      <a:solidFill>
                        <a:schemeClr val="tx1"/>
                      </a:solidFill>
                      <a:prstDash val="solid"/>
                    </a:lnT>
                    <a:lnB w="3175" cmpd="sng">
                      <a:solidFill>
                        <a:schemeClr val="tx1"/>
                      </a:solidFill>
                      <a:prstDash val="solid"/>
                    </a:lnB>
                    <a:solidFill>
                      <a:schemeClr val="bg1"/>
                    </a:solidFill>
                  </a:tcPr>
                </a:tc>
                <a:tc rowSpan="2">
                  <a:txBody>
                    <a:bodyPr/>
                    <a:lstStyle/>
                    <a:p>
                      <a:pPr marL="0" indent="0" algn="ctr">
                        <a:lnSpc>
                          <a:spcPct val="100000"/>
                        </a:lnSpc>
                        <a:buNone/>
                      </a:pPr>
                      <a:r>
                        <a:rPr sz="2000" b="1">
                          <a:solidFill>
                            <a:srgbClr val="0000FF"/>
                          </a:solidFill>
                          <a:latin typeface="Noto Sans KR Bold"/>
                          <a:ea typeface="Noto Sans KR Bold"/>
                          <a:cs typeface="Noto Sans KR Bold"/>
                        </a:rPr>
                        <a:t>Manually Initiated Automatic Logic Test</a:t>
                      </a:r>
                    </a:p>
                    <a:p>
                      <a:pPr marL="0" indent="0" algn="ctr">
                        <a:lnSpc>
                          <a:spcPct val="100000"/>
                        </a:lnSpc>
                        <a:buNone/>
                      </a:pPr>
                      <a:r>
                        <a:rPr sz="2000" b="1">
                          <a:solidFill>
                            <a:srgbClr val="FF0000"/>
                          </a:solidFill>
                          <a:latin typeface="Noto Sans KR Bold"/>
                          <a:ea typeface="Noto Sans KR Bold"/>
                          <a:cs typeface="Noto Sans KR Bold"/>
                        </a:rPr>
                        <a:t>(Sequential testing through the RPS initiation-circuit contacts)</a:t>
                      </a:r>
                    </a:p>
                  </a:txBody>
                  <a:tcPr marL="68580" marR="68580" marT="0" marB="0" anchor="ctr">
                    <a:lnL w="3175" cmpd="sng">
                      <a:solidFill>
                        <a:schemeClr val="tx1"/>
                      </a:solidFill>
                      <a:prstDash val="solid"/>
                    </a:lnL>
                    <a:lnR w="3175" cmpd="sng">
                      <a:solidFill>
                        <a:schemeClr val="tx1"/>
                      </a:solidFill>
                      <a:prstDash val="solid"/>
                    </a:lnR>
                    <a:lnT w="3175" cmpd="sng">
                      <a:solidFill>
                        <a:schemeClr val="tx1"/>
                      </a:solidFill>
                      <a:prstDash val="solid"/>
                    </a:lnT>
                    <a:lnB w="3175" cmpd="sng">
                      <a:solidFill>
                        <a:schemeClr val="tx1"/>
                      </a:solidFill>
                      <a:prstDash val="solid"/>
                    </a:lnB>
                    <a:solidFill>
                      <a:schemeClr val="bg1"/>
                    </a:solidFill>
                  </a:tcPr>
                </a:tc>
                <a:extLst>
                  <a:ext uri="{0D108BD9-81ED-4DB2-BD59-A6C34878D82A}">
                    <a16:rowId xmlns:a16="http://schemas.microsoft.com/office/drawing/2014/main" val="10004"/>
                  </a:ext>
                </a:extLst>
              </a:tr>
              <a:tr h="849403">
                <a:tc vMerge="1">
                  <a:txBody>
                    <a:bodyPr/>
                    <a:lstStyle/>
                    <a:p>
                      <a:pPr>
                        <a:buNone/>
                      </a:pPr>
                      <a:endParaRPr/>
                    </a:p>
                  </a:txBody>
                  <a:tcPr/>
                </a:tc>
                <a:tc>
                  <a:txBody>
                    <a:bodyPr/>
                    <a:lstStyle/>
                    <a:p>
                      <a:pPr algn="ctr">
                        <a:buNone/>
                      </a:pPr>
                      <a:r>
                        <a:rPr sz="2000" b="0">
                          <a:solidFill>
                            <a:schemeClr val="tx1"/>
                          </a:solidFill>
                          <a:latin typeface="Noto Sans KR Bold"/>
                          <a:ea typeface="Noto Sans KR Bold"/>
                          <a:cs typeface="Noto Sans KR Bold"/>
                        </a:rPr>
                        <a:t>Actuation Logic </a:t>
                      </a:r>
                    </a:p>
                  </a:txBody>
                  <a:tcPr anchor="ctr">
                    <a:lnL w="3175" cmpd="sng">
                      <a:solidFill>
                        <a:schemeClr val="tx1"/>
                      </a:solidFill>
                      <a:prstDash val="solid"/>
                    </a:lnL>
                    <a:lnR w="3175" cmpd="sng">
                      <a:solidFill>
                        <a:schemeClr val="tx1"/>
                      </a:solidFill>
                      <a:prstDash val="solid"/>
                    </a:lnR>
                    <a:lnT w="3175" cmpd="sng">
                      <a:solidFill>
                        <a:schemeClr val="tx1"/>
                      </a:solidFill>
                      <a:prstDash val="solid"/>
                    </a:lnT>
                    <a:lnB w="3175" cmpd="sng">
                      <a:solidFill>
                        <a:schemeClr val="tx1"/>
                      </a:solidFill>
                      <a:prstDash val="solid"/>
                    </a:lnB>
                    <a:solidFill>
                      <a:schemeClr val="bg1"/>
                    </a:solidFill>
                  </a:tcPr>
                </a:tc>
                <a:tc>
                  <a:txBody>
                    <a:bodyPr/>
                    <a:lstStyle/>
                    <a:p>
                      <a:pPr marL="0" indent="0" algn="ctr">
                        <a:lnSpc>
                          <a:spcPct val="100000"/>
                        </a:lnSpc>
                        <a:buNone/>
                      </a:pPr>
                      <a:r>
                        <a:rPr sz="2000">
                          <a:solidFill>
                            <a:srgbClr val="FF0000"/>
                          </a:solidFill>
                          <a:latin typeface="Noto Sans KR Bold"/>
                          <a:ea typeface="Noto Sans KR Bold"/>
                          <a:cs typeface="Noto Sans KR Bold"/>
                        </a:rPr>
                        <a:t>Manual Test </a:t>
                      </a:r>
                    </a:p>
                  </a:txBody>
                  <a:tcPr marL="68580" marR="68580" marT="0" marB="0" anchor="ctr">
                    <a:lnL w="3175" cmpd="sng">
                      <a:solidFill>
                        <a:schemeClr val="tx1"/>
                      </a:solidFill>
                      <a:prstDash val="solid"/>
                    </a:lnL>
                    <a:lnR w="3175" cmpd="sng">
                      <a:solidFill>
                        <a:schemeClr val="tx1"/>
                      </a:solidFill>
                      <a:prstDash val="solid"/>
                    </a:lnR>
                    <a:lnT w="3175" cmpd="sng">
                      <a:solidFill>
                        <a:schemeClr val="tx1"/>
                      </a:solidFill>
                      <a:prstDash val="solid"/>
                    </a:lnT>
                    <a:lnB w="3175" cmpd="sng">
                      <a:solidFill>
                        <a:schemeClr val="tx1"/>
                      </a:solidFill>
                      <a:prstDash val="solid"/>
                    </a:lnB>
                    <a:solidFill>
                      <a:schemeClr val="bg1"/>
                    </a:solidFill>
                  </a:tcPr>
                </a:tc>
                <a:tc vMerge="1">
                  <a:txBody>
                    <a:bodyPr/>
                    <a:lstStyle/>
                    <a:p>
                      <a:pPr marL="0" indent="0" algn="ctr">
                        <a:lnSpc>
                          <a:spcPct val="100000"/>
                        </a:lnSpc>
                        <a:buNone/>
                      </a:pPr>
                      <a:endParaRPr/>
                    </a:p>
                  </a:txBody>
                  <a:tcPr marL="68580" marR="68580" marT="0" marB="0" anchor="ctr">
                    <a:lnL w="3175" cmpd="sng">
                      <a:solidFill>
                        <a:schemeClr val="tx1"/>
                      </a:solidFill>
                      <a:prstDash val="solid"/>
                    </a:lnL>
                    <a:lnR w="3175" cmpd="sng">
                      <a:solidFill>
                        <a:schemeClr val="tx1"/>
                      </a:solidFill>
                      <a:prstDash val="solid"/>
                    </a:lnR>
                    <a:lnT w="3175" cmpd="sng">
                      <a:solidFill>
                        <a:schemeClr val="tx1"/>
                      </a:solidFill>
                      <a:prstDash val="solid"/>
                    </a:lnT>
                    <a:lnB w="3175" cmpd="sng">
                      <a:solidFill>
                        <a:schemeClr val="tx1"/>
                      </a:solidFill>
                      <a:prstDash val="solid"/>
                    </a:lnB>
                    <a:solidFill>
                      <a:schemeClr val="bg1"/>
                    </a:solidFill>
                  </a:tcPr>
                </a:tc>
                <a:extLst>
                  <a:ext uri="{0D108BD9-81ED-4DB2-BD59-A6C34878D82A}">
                    <a16:rowId xmlns:a16="http://schemas.microsoft.com/office/drawing/2014/main" val="10005"/>
                  </a:ext>
                </a:extLst>
              </a:tr>
              <a:tr h="558124">
                <a:tc rowSpan="2">
                  <a:txBody>
                    <a:bodyPr/>
                    <a:lstStyle/>
                    <a:p>
                      <a:pPr algn="ctr">
                        <a:buNone/>
                      </a:pPr>
                      <a:r>
                        <a:rPr sz="2000" b="0">
                          <a:solidFill>
                            <a:schemeClr val="tx1"/>
                          </a:solidFill>
                          <a:latin typeface="Noto Sans KR Bold"/>
                          <a:ea typeface="Noto Sans KR Bold"/>
                          <a:cs typeface="Noto Sans KR Bold"/>
                        </a:rPr>
                        <a:t>Actuation Circuit and Manual Trip Functional Test</a:t>
                      </a:r>
                    </a:p>
                  </a:txBody>
                  <a:tcPr anchor="ctr">
                    <a:lnL w="3175" cmpd="sng">
                      <a:solidFill>
                        <a:schemeClr val="tx1"/>
                      </a:solidFill>
                      <a:prstDash val="solid"/>
                    </a:lnL>
                    <a:lnR w="3175" cmpd="sng">
                      <a:solidFill>
                        <a:schemeClr val="tx1"/>
                      </a:solidFill>
                      <a:prstDash val="solid"/>
                    </a:lnR>
                    <a:lnT w="3175" cmpd="sng">
                      <a:solidFill>
                        <a:schemeClr val="tx1"/>
                      </a:solidFill>
                      <a:prstDash val="solid"/>
                    </a:lnT>
                    <a:lnB w="3175" cmpd="sng">
                      <a:solidFill>
                        <a:schemeClr val="tx1"/>
                      </a:solidFill>
                      <a:prstDash val="solid"/>
                    </a:lnB>
                    <a:solidFill>
                      <a:schemeClr val="bg1"/>
                    </a:solidFill>
                  </a:tcPr>
                </a:tc>
                <a:tc>
                  <a:txBody>
                    <a:bodyPr/>
                    <a:lstStyle/>
                    <a:p>
                      <a:pPr algn="ctr">
                        <a:buNone/>
                      </a:pPr>
                      <a:r>
                        <a:rPr sz="2000" b="0">
                          <a:solidFill>
                            <a:schemeClr val="tx1"/>
                          </a:solidFill>
                          <a:latin typeface="Noto Sans KR Bold"/>
                          <a:ea typeface="Noto Sans KR Bold"/>
                          <a:cs typeface="Noto Sans KR Bold"/>
                        </a:rPr>
                        <a:t>Actuation Circuit</a:t>
                      </a:r>
                    </a:p>
                  </a:txBody>
                  <a:tcPr anchor="ctr">
                    <a:lnL w="3175" cmpd="sng">
                      <a:solidFill>
                        <a:schemeClr val="tx1"/>
                      </a:solidFill>
                      <a:prstDash val="solid"/>
                    </a:lnL>
                    <a:lnR w="3175" cmpd="sng">
                      <a:solidFill>
                        <a:schemeClr val="tx1"/>
                      </a:solidFill>
                      <a:prstDash val="solid"/>
                    </a:lnR>
                    <a:lnT w="3175" cmpd="sng">
                      <a:solidFill>
                        <a:schemeClr val="tx1"/>
                      </a:solidFill>
                      <a:prstDash val="solid"/>
                    </a:lnT>
                    <a:lnB w="3175" cmpd="sng">
                      <a:solidFill>
                        <a:schemeClr val="tx1"/>
                      </a:solidFill>
                      <a:prstDash val="solid"/>
                    </a:lnB>
                    <a:solidFill>
                      <a:schemeClr val="bg1"/>
                    </a:solidFill>
                  </a:tcPr>
                </a:tc>
                <a:tc>
                  <a:txBody>
                    <a:bodyPr/>
                    <a:lstStyle/>
                    <a:p>
                      <a:pPr marL="0" indent="0" algn="ctr">
                        <a:lnSpc>
                          <a:spcPct val="100000"/>
                        </a:lnSpc>
                        <a:buNone/>
                      </a:pPr>
                      <a:r>
                        <a:rPr sz="2000">
                          <a:latin typeface="Noto Sans KR Bold"/>
                          <a:ea typeface="Noto Sans KR Bold"/>
                          <a:cs typeface="Noto Sans KR Bold"/>
                        </a:rPr>
                        <a:t>Manual Test </a:t>
                      </a:r>
                      <a:r>
                        <a:rPr sz="2000" b="0">
                          <a:solidFill>
                            <a:schemeClr val="tx1"/>
                          </a:solidFill>
                          <a:latin typeface="Noto Sans KR Bold"/>
                          <a:ea typeface="Noto Sans KR Bold"/>
                          <a:cs typeface="Noto Sans KR Bold"/>
                        </a:rPr>
                        <a:t>(RT+ESFAS)</a:t>
                      </a:r>
                    </a:p>
                  </a:txBody>
                  <a:tcPr marL="68580" marR="68580" marT="0" marB="0" anchor="ctr">
                    <a:lnL w="3175" cmpd="sng">
                      <a:solidFill>
                        <a:schemeClr val="tx1"/>
                      </a:solidFill>
                      <a:prstDash val="solid"/>
                    </a:lnL>
                    <a:lnR w="3175" cmpd="sng">
                      <a:solidFill>
                        <a:schemeClr val="tx1"/>
                      </a:solidFill>
                      <a:prstDash val="solid"/>
                    </a:lnR>
                    <a:lnT w="3175" cmpd="sng">
                      <a:solidFill>
                        <a:schemeClr val="tx1"/>
                      </a:solidFill>
                      <a:prstDash val="solid"/>
                    </a:lnT>
                    <a:lnB w="3175" cmpd="sng">
                      <a:solidFill>
                        <a:schemeClr val="tx1"/>
                      </a:solidFill>
                      <a:prstDash val="solid"/>
                    </a:lnB>
                    <a:solidFill>
                      <a:schemeClr val="bg1"/>
                    </a:solidFill>
                  </a:tcPr>
                </a:tc>
                <a:tc>
                  <a:txBody>
                    <a:bodyPr/>
                    <a:lstStyle/>
                    <a:p>
                      <a:pPr marL="0" indent="0" algn="ctr">
                        <a:lnSpc>
                          <a:spcPct val="100000"/>
                        </a:lnSpc>
                        <a:buNone/>
                      </a:pPr>
                      <a:r>
                        <a:rPr sz="2000">
                          <a:solidFill>
                            <a:schemeClr val="tx1"/>
                          </a:solidFill>
                          <a:latin typeface="Noto Sans KR Bold"/>
                          <a:ea typeface="Noto Sans KR Bold"/>
                          <a:cs typeface="Noto Sans KR Bold"/>
                        </a:rPr>
                        <a:t>Manual Test </a:t>
                      </a:r>
                      <a:r>
                        <a:rPr sz="2000" b="0" i="0" u="none" cap="none">
                          <a:ln>
                            <a:noFill/>
                          </a:ln>
                          <a:solidFill>
                            <a:schemeClr val="tx1"/>
                          </a:solidFill>
                          <a:latin typeface="Noto Sans KR Bold"/>
                          <a:ea typeface="Noto Sans KR Bold"/>
                          <a:cs typeface="Noto Sans KR Bold"/>
                        </a:rPr>
                        <a:t>(RT)</a:t>
                      </a:r>
                    </a:p>
                  </a:txBody>
                  <a:tcPr marL="68580" marR="68580" marT="0" marB="0" anchor="ctr">
                    <a:lnL w="3175" cmpd="sng">
                      <a:solidFill>
                        <a:schemeClr val="tx1"/>
                      </a:solidFill>
                      <a:prstDash val="solid"/>
                    </a:lnL>
                    <a:lnR w="3175" cmpd="sng">
                      <a:solidFill>
                        <a:schemeClr val="tx1"/>
                      </a:solidFill>
                      <a:prstDash val="solid"/>
                    </a:lnR>
                    <a:lnT w="3175" cmpd="sng">
                      <a:solidFill>
                        <a:schemeClr val="tx1"/>
                      </a:solidFill>
                      <a:prstDash val="solid"/>
                    </a:lnT>
                    <a:lnB w="3175" cmpd="sng">
                      <a:solidFill>
                        <a:schemeClr val="tx1"/>
                      </a:solidFill>
                      <a:prstDash val="solid"/>
                    </a:lnB>
                    <a:solidFill>
                      <a:schemeClr val="bg1"/>
                    </a:solidFill>
                  </a:tcPr>
                </a:tc>
                <a:extLst>
                  <a:ext uri="{0D108BD9-81ED-4DB2-BD59-A6C34878D82A}">
                    <a16:rowId xmlns:a16="http://schemas.microsoft.com/office/drawing/2014/main" val="10006"/>
                  </a:ext>
                </a:extLst>
              </a:tr>
              <a:tr h="744166">
                <a:tc vMerge="1">
                  <a:txBody>
                    <a:bodyPr/>
                    <a:lstStyle/>
                    <a:p>
                      <a:pPr algn="ctr">
                        <a:buNone/>
                      </a:pPr>
                      <a:endParaRPr/>
                    </a:p>
                  </a:txBody>
                  <a:tcPr anchor="ctr">
                    <a:lnL w="3175" cmpd="sng">
                      <a:solidFill>
                        <a:schemeClr val="tx1"/>
                      </a:solidFill>
                      <a:prstDash val="solid"/>
                    </a:lnL>
                    <a:lnR w="3175" cmpd="sng">
                      <a:solidFill>
                        <a:schemeClr val="tx1"/>
                      </a:solidFill>
                      <a:prstDash val="solid"/>
                    </a:lnR>
                    <a:lnT w="3175" cmpd="sng">
                      <a:solidFill>
                        <a:schemeClr val="tx1"/>
                      </a:solidFill>
                      <a:prstDash val="solid"/>
                    </a:lnT>
                    <a:lnB w="3175" cmpd="sng">
                      <a:solidFill>
                        <a:schemeClr val="tx1"/>
                      </a:solidFill>
                      <a:prstDash val="solid"/>
                    </a:lnB>
                    <a:solidFill>
                      <a:schemeClr val="bg1"/>
                    </a:solidFill>
                  </a:tcPr>
                </a:tc>
                <a:tc>
                  <a:txBody>
                    <a:bodyPr/>
                    <a:lstStyle/>
                    <a:p>
                      <a:pPr algn="ctr">
                        <a:buNone/>
                      </a:pPr>
                      <a:r>
                        <a:rPr sz="2000" b="0">
                          <a:solidFill>
                            <a:schemeClr val="tx1"/>
                          </a:solidFill>
                          <a:latin typeface="Noto Sans KR Bold"/>
                          <a:ea typeface="Noto Sans KR Bold"/>
                          <a:cs typeface="Noto Sans KR Bold"/>
                        </a:rPr>
                        <a:t>Manual Trip</a:t>
                      </a:r>
                    </a:p>
                  </a:txBody>
                  <a:tcPr anchor="ctr">
                    <a:lnL w="3175" cmpd="sng">
                      <a:solidFill>
                        <a:schemeClr val="tx1"/>
                      </a:solidFill>
                      <a:prstDash val="solid"/>
                    </a:lnL>
                    <a:lnR w="3175" cmpd="sng">
                      <a:solidFill>
                        <a:schemeClr val="tx1"/>
                      </a:solidFill>
                      <a:prstDash val="solid"/>
                    </a:lnR>
                    <a:lnT w="3175" cmpd="sng">
                      <a:solidFill>
                        <a:schemeClr val="tx1"/>
                      </a:solidFill>
                      <a:prstDash val="solid"/>
                    </a:lnT>
                    <a:lnB w="3175" cmpd="sng">
                      <a:solidFill>
                        <a:schemeClr val="tx1"/>
                      </a:solidFill>
                      <a:prstDash val="solid"/>
                    </a:lnB>
                    <a:solidFill>
                      <a:schemeClr val="bg1"/>
                    </a:solidFill>
                  </a:tcPr>
                </a:tc>
                <a:tc>
                  <a:txBody>
                    <a:bodyPr/>
                    <a:lstStyle/>
                    <a:p>
                      <a:pPr marL="0" indent="0" algn="ctr">
                        <a:lnSpc>
                          <a:spcPct val="100000"/>
                        </a:lnSpc>
                        <a:buNone/>
                      </a:pPr>
                      <a:r>
                        <a:rPr sz="2000">
                          <a:latin typeface="Noto Sans KR Bold"/>
                          <a:ea typeface="Noto Sans KR Bold"/>
                          <a:cs typeface="Noto Sans KR Bold"/>
                        </a:rPr>
                        <a:t>Manual Test </a:t>
                      </a:r>
                      <a:r>
                        <a:rPr sz="2000" b="0">
                          <a:solidFill>
                            <a:schemeClr val="tx1"/>
                          </a:solidFill>
                          <a:latin typeface="Noto Sans KR Bold"/>
                          <a:ea typeface="Noto Sans KR Bold"/>
                          <a:cs typeface="Noto Sans KR Bold"/>
                        </a:rPr>
                        <a:t>(RT+ESFAS)</a:t>
                      </a:r>
                    </a:p>
                  </a:txBody>
                  <a:tcPr marL="68580" marR="68580" marT="0" marB="0" anchor="ctr">
                    <a:lnL w="3175" cmpd="sng">
                      <a:solidFill>
                        <a:schemeClr val="tx1"/>
                      </a:solidFill>
                      <a:prstDash val="solid"/>
                    </a:lnL>
                    <a:lnR w="3175" cmpd="sng">
                      <a:solidFill>
                        <a:schemeClr val="tx1"/>
                      </a:solidFill>
                      <a:prstDash val="solid"/>
                    </a:lnR>
                    <a:lnT w="3175" cmpd="sng">
                      <a:solidFill>
                        <a:schemeClr val="tx1"/>
                      </a:solidFill>
                      <a:prstDash val="solid"/>
                    </a:lnT>
                    <a:lnB w="3175" cmpd="sng">
                      <a:solidFill>
                        <a:schemeClr val="tx1"/>
                      </a:solidFill>
                      <a:prstDash val="solid"/>
                    </a:lnB>
                    <a:solidFill>
                      <a:schemeClr val="bg1"/>
                    </a:solidFill>
                  </a:tcPr>
                </a:tc>
                <a:tc>
                  <a:txBody>
                    <a:bodyPr/>
                    <a:lstStyle/>
                    <a:p>
                      <a:pPr marL="0" indent="0" algn="ctr">
                        <a:lnSpc>
                          <a:spcPct val="100000"/>
                        </a:lnSpc>
                        <a:buNone/>
                      </a:pPr>
                      <a:r>
                        <a:rPr sz="2000">
                          <a:solidFill>
                            <a:schemeClr val="tx1"/>
                          </a:solidFill>
                          <a:latin typeface="Noto Sans KR Bold"/>
                          <a:ea typeface="Noto Sans KR Bold"/>
                          <a:cs typeface="Noto Sans KR Bold"/>
                        </a:rPr>
                        <a:t>Manual Test </a:t>
                      </a:r>
                      <a:r>
                        <a:rPr sz="2000" b="0" i="0" u="none" cap="none">
                          <a:ln>
                            <a:noFill/>
                          </a:ln>
                          <a:solidFill>
                            <a:schemeClr val="tx1"/>
                          </a:solidFill>
                          <a:latin typeface="Noto Sans KR Bold"/>
                          <a:ea typeface="Noto Sans KR Bold"/>
                          <a:cs typeface="Noto Sans KR Bold"/>
                        </a:rPr>
                        <a:t>(RT+ESFAS)</a:t>
                      </a:r>
                    </a:p>
                  </a:txBody>
                  <a:tcPr marL="68580" marR="68580" marT="0" marB="0" anchor="ctr">
                    <a:lnL w="3175" cmpd="sng">
                      <a:solidFill>
                        <a:schemeClr val="tx1"/>
                      </a:solidFill>
                      <a:prstDash val="solid"/>
                    </a:lnL>
                    <a:lnR w="3175" cmpd="sng">
                      <a:solidFill>
                        <a:schemeClr val="tx1"/>
                      </a:solidFill>
                      <a:prstDash val="solid"/>
                    </a:lnR>
                    <a:lnT w="3175" cmpd="sng">
                      <a:solidFill>
                        <a:schemeClr val="tx1"/>
                      </a:solidFill>
                      <a:prstDash val="solid"/>
                    </a:lnT>
                    <a:lnB w="3175" cmpd="sng">
                      <a:solidFill>
                        <a:schemeClr val="tx1"/>
                      </a:solidFill>
                      <a:prstDash val="solid"/>
                    </a:lnB>
                    <a:solidFill>
                      <a:schemeClr val="bg1"/>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8972513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Vector 34"/>
          <p:cNvPicPr>
            <a:picLocks noChangeAspect="1"/>
          </p:cNvPicPr>
          <p:nvPr/>
        </p:nvPicPr>
        <p:blipFill>
          <a:blip r:embed="rId3"/>
          <a:srcRect/>
          <a:stretch/>
        </p:blipFill>
        <p:spPr>
          <a:xfrm>
            <a:off x="876300" y="1400175"/>
            <a:ext cx="17411700" cy="57150"/>
          </a:xfrm>
          <a:prstGeom prst="rect">
            <a:avLst/>
          </a:prstGeom>
        </p:spPr>
      </p:pic>
      <p:sp>
        <p:nvSpPr>
          <p:cNvPr id="4" name="name_13 Small Modular Reactors and New Design Considerations">
            <a:extLst>
              <a:ext uri="{FF2B5EF4-FFF2-40B4-BE49-F238E27FC236}">
                <a16:creationId xmlns:a16="http://schemas.microsoft.com/office/drawing/2014/main" id="{34A6AB4B-5E08-6A01-470C-9D585EE88011}"/>
              </a:ext>
            </a:extLst>
          </p:cNvPr>
          <p:cNvSpPr>
            <a:spLocks noGrp="1"/>
          </p:cNvSpPr>
          <p:nvPr/>
        </p:nvSpPr>
        <p:spPr>
          <a:xfrm>
            <a:off x="904875" y="647700"/>
            <a:ext cx="14820900" cy="714375"/>
          </a:xfrm>
          <a:prstGeom prst="rect">
            <a:avLst/>
          </a:prstGeom>
          <a:noFill/>
        </p:spPr>
        <p:txBody>
          <a:bodyPr wrap="square" lIns="0" tIns="0" rIns="0" bIns="0" anchor="t"/>
          <a:lstStyle/>
          <a:p>
            <a:pPr marL="0" indent="0" algn="l">
              <a:lnSpc>
                <a:spcPts val="5625"/>
              </a:lnSpc>
              <a:buNone/>
            </a:pPr>
            <a:r>
              <a:rPr sz="3750">
                <a:solidFill>
                  <a:srgbClr val="000000"/>
                </a:solidFill>
                <a:latin typeface="Noto Sans KR Black"/>
                <a:ea typeface="Noto Sans KR Black"/>
                <a:cs typeface="Noto Sans KR Black"/>
              </a:rPr>
              <a:t>1. Introduction</a:t>
            </a:r>
          </a:p>
        </p:txBody>
      </p:sp>
      <p:sp>
        <p:nvSpPr>
          <p:cNvPr id="7" name="Design Charactersitics of Small Modular Reactors SMR Unlike conventional NPP SMR adopts new advanced systematic safety features and concept of operation for managing NPP 5 Integral Design  Modular Operation  Higher Autonomity and Passive Safety Features">
            <a:extLst>
              <a:ext uri="{FF2B5EF4-FFF2-40B4-BE49-F238E27FC236}">
                <a16:creationId xmlns:a16="http://schemas.microsoft.com/office/drawing/2014/main" id="{24DBAA86-B395-C2CE-CB12-B8A8FA85708B}"/>
              </a:ext>
            </a:extLst>
          </p:cNvPr>
          <p:cNvSpPr>
            <a:spLocks noGrp="1"/>
          </p:cNvSpPr>
          <p:nvPr/>
        </p:nvSpPr>
        <p:spPr>
          <a:xfrm>
            <a:off x="904875" y="1600200"/>
            <a:ext cx="17287875" cy="8229600"/>
          </a:xfrm>
          <a:prstGeom prst="rect">
            <a:avLst/>
          </a:prstGeom>
          <a:noFill/>
        </p:spPr>
        <p:txBody>
          <a:bodyPr wrap="square" lIns="47625" tIns="47625" rIns="47625" bIns="47625" anchor="t"/>
          <a:lstStyle/>
          <a:p>
            <a:pPr algn="l">
              <a:lnSpc>
                <a:spcPts val="3800"/>
              </a:lnSpc>
              <a:buNone/>
            </a:pPr>
            <a:r>
              <a:rPr sz="2800" b="1">
                <a:solidFill>
                  <a:srgbClr val="000000"/>
                </a:solidFill>
                <a:latin typeface="Noto Sans KR Bold"/>
                <a:ea typeface="Noto Sans KR Bold"/>
                <a:cs typeface="Noto Sans KR Bold"/>
              </a:rPr>
              <a:t>FPGA-Based Protection System Testing</a:t>
            </a:r>
          </a:p>
          <a:p>
            <a:pPr marL="742950" indent="-285750">
              <a:lnSpc>
                <a:spcPts val="3800"/>
              </a:lnSpc>
              <a:buChar char="•"/>
            </a:pPr>
            <a:r>
              <a:rPr sz="2400" b="1">
                <a:latin typeface="Noto Sans KR Bold"/>
                <a:ea typeface="Noto Sans KR Bold"/>
                <a:cs typeface="Noto Sans KR Bold"/>
              </a:rPr>
              <a:t>From PLC-Based to FPGA-Based Protection Systems</a:t>
            </a:r>
          </a:p>
          <a:p>
            <a:pPr marL="1200150" indent="-285750">
              <a:lnSpc>
                <a:spcPts val="3800"/>
              </a:lnSpc>
              <a:buChar char="•"/>
            </a:pPr>
            <a:r>
              <a:rPr sz="2200">
                <a:latin typeface="Noto Sans KR Bold"/>
                <a:ea typeface="Noto Sans KR Bold"/>
                <a:cs typeface="Noto Sans KR Bold"/>
              </a:rPr>
              <a:t>Conventional PLC-based systems: limitations in reliability, cybersecurity, and supportability</a:t>
            </a:r>
          </a:p>
          <a:p>
            <a:pPr marL="1200150" indent="-285750">
              <a:lnSpc>
                <a:spcPts val="3800"/>
              </a:lnSpc>
              <a:buChar char="•"/>
            </a:pPr>
            <a:r>
              <a:rPr sz="2200">
                <a:solidFill>
                  <a:srgbClr val="0070C0"/>
                </a:solidFill>
                <a:latin typeface="Noto Sans KR Bold"/>
                <a:ea typeface="Noto Sans KR Bold"/>
                <a:cs typeface="Noto Sans KR Bold"/>
              </a:rPr>
              <a:t>Adoption of FPGA-based protection system design in next-generation NPPs</a:t>
            </a:r>
          </a:p>
          <a:p>
            <a:pPr>
              <a:lnSpc>
                <a:spcPts val="3800"/>
              </a:lnSpc>
              <a:buNone/>
            </a:pPr>
            <a:r>
              <a:rPr sz="2200" b="1">
                <a:solidFill>
                  <a:srgbClr val="000000"/>
                </a:solidFill>
                <a:latin typeface="Noto Sans KR Bold"/>
                <a:ea typeface="Noto Sans KR Bold"/>
                <a:cs typeface="Noto Sans KR Bold"/>
              </a:rPr>
              <a:t>                   - Parallel, deterministic hardware execution without an operating system on the FPGA logic fabric (Table)</a:t>
            </a:r>
            <a:r>
              <a:rPr sz="2200">
                <a:solidFill>
                  <a:srgbClr val="000000"/>
                </a:solidFill>
                <a:latin typeface="Noto Sans KR Bold"/>
                <a:ea typeface="Noto Sans KR Bold"/>
                <a:cs typeface="Noto Sans KR Bold"/>
              </a:rPr>
              <a:t>      </a:t>
            </a:r>
          </a:p>
          <a:p>
            <a:pPr>
              <a:lnSpc>
                <a:spcPts val="3800"/>
              </a:lnSpc>
              <a:buNone/>
            </a:pPr>
            <a:r>
              <a:rPr sz="2200">
                <a:solidFill>
                  <a:srgbClr val="000000"/>
                </a:solidFill>
                <a:latin typeface="Noto Sans KR Bold"/>
                <a:ea typeface="Noto Sans KR Bold"/>
                <a:cs typeface="Noto Sans KR Bold"/>
              </a:rPr>
              <a:t>                   - New failure modes from platform transition; heterogeneous architectures increase testing complexity</a:t>
            </a:r>
            <a:br/>
            <a:r>
              <a:rPr sz="2400" b="1">
                <a:latin typeface="Noto Sans KR Bold"/>
                <a:ea typeface="Noto Sans KR Bold"/>
                <a:cs typeface="Noto Sans KR Bold"/>
              </a:rPr>
              <a:t>      • Test logic can be built into the FPGA, running in parallel with protection logic</a:t>
            </a:r>
            <a:br/>
            <a:r>
              <a:rPr sz="2400" b="1">
                <a:solidFill>
                  <a:srgbClr val="0070C0"/>
                </a:solidFill>
                <a:latin typeface="Noto Sans KR Bold"/>
                <a:ea typeface="Noto Sans KR Bold"/>
                <a:cs typeface="Noto Sans KR Bold"/>
              </a:rPr>
              <a:t>      ▶ Need for a new testing framework reflecting FPGA characteristics</a:t>
            </a:r>
            <a:br/>
            <a:br/>
            <a:br/>
            <a:endParaRPr/>
          </a:p>
          <a:p>
            <a:pPr>
              <a:lnSpc>
                <a:spcPts val="3800"/>
              </a:lnSpc>
              <a:buNone/>
            </a:pPr>
            <a:endParaRPr/>
          </a:p>
          <a:p>
            <a:pPr>
              <a:lnSpc>
                <a:spcPts val="3800"/>
              </a:lnSpc>
              <a:buNone/>
            </a:pPr>
            <a:r>
              <a:rPr sz="2000" b="1">
                <a:solidFill>
                  <a:srgbClr val="C00000"/>
                </a:solidFill>
              </a:rPr>
              <a:t>      </a:t>
            </a:r>
            <a:r>
              <a:rPr sz="2000" b="1">
                <a:solidFill>
                  <a:prstClr val="black"/>
                </a:solidFill>
              </a:rPr>
              <a:t> </a:t>
            </a:r>
          </a:p>
          <a:p>
            <a:pPr>
              <a:lnSpc>
                <a:spcPts val="3800"/>
              </a:lnSpc>
              <a:buNone/>
            </a:pPr>
            <a:endParaRPr sz="2000" b="1">
              <a:solidFill>
                <a:prstClr val="black"/>
              </a:solidFill>
            </a:endParaRPr>
          </a:p>
          <a:p>
            <a:pPr marL="1200150" indent="-285750">
              <a:lnSpc>
                <a:spcPts val="3800"/>
              </a:lnSpc>
              <a:buChar char="•"/>
            </a:pPr>
            <a:endParaRPr sz="2000" b="1">
              <a:solidFill>
                <a:prstClr val="black"/>
              </a:solidFill>
            </a:endParaRPr>
          </a:p>
        </p:txBody>
      </p:sp>
      <p:sp>
        <p:nvSpPr>
          <p:cNvPr id="8" name="TextBox 7">
            <a:extLst>
              <a:ext uri="{FF2B5EF4-FFF2-40B4-BE49-F238E27FC236}">
                <a16:creationId xmlns:a16="http://schemas.microsoft.com/office/drawing/2014/main" id="{A08914A8-D86A-D0CC-5B8E-7261F37966DF}"/>
              </a:ext>
            </a:extLst>
          </p:cNvPr>
          <p:cNvSpPr>
            <a:spLocks noGrp="1"/>
          </p:cNvSpPr>
          <p:nvPr/>
        </p:nvSpPr>
        <p:spPr>
          <a:xfrm>
            <a:off x="2773379" y="5779584"/>
            <a:ext cx="9559638" cy="369332"/>
          </a:xfrm>
          <a:prstGeom prst="rect">
            <a:avLst/>
          </a:prstGeom>
          <a:noFill/>
        </p:spPr>
        <p:txBody>
          <a:bodyPr wrap="square">
            <a:spAutoFit/>
          </a:bodyPr>
          <a:lstStyle/>
          <a:p>
            <a:pPr algn="ctr">
              <a:buNone/>
            </a:pPr>
            <a:r>
              <a:rPr>
                <a:latin typeface="Noto Sans KR Bold"/>
                <a:ea typeface="Noto Sans KR Bold"/>
                <a:cs typeface="Noto Sans KR Bold"/>
              </a:rPr>
              <a:t>Table. Comparison of FPGA/PLC-Based Protection System Characteristics</a:t>
            </a:r>
          </a:p>
        </p:txBody>
      </p:sp>
      <p:pic>
        <p:nvPicPr>
          <p:cNvPr id="15" name="그림 8"/>
          <p:cNvPicPr>
            <a:picLocks noChangeAspect="1"/>
          </p:cNvPicPr>
          <p:nvPr/>
        </p:nvPicPr>
        <p:blipFill>
          <a:blip r:embed="rId4"/>
          <a:stretch>
            <a:fillRect/>
          </a:stretch>
        </p:blipFill>
        <p:spPr>
          <a:xfrm>
            <a:off x="1142873" y="6360444"/>
            <a:ext cx="15596649" cy="3257827"/>
          </a:xfrm>
          <a:prstGeom prst="rect">
            <a:avLst/>
          </a:prstGeom>
        </p:spPr>
      </p:pic>
    </p:spTree>
    <p:extLst>
      <p:ext uri="{BB962C8B-B14F-4D97-AF65-F5344CB8AC3E}">
        <p14:creationId xmlns:p14="http://schemas.microsoft.com/office/powerpoint/2010/main" val="6149893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 name="Vector 34"/>
          <p:cNvPicPr>
            <a:picLocks noChangeAspect="1"/>
          </p:cNvPicPr>
          <p:nvPr/>
        </p:nvPicPr>
        <p:blipFill>
          <a:blip r:embed="rId3"/>
          <a:srcRect/>
          <a:stretch/>
        </p:blipFill>
        <p:spPr>
          <a:xfrm>
            <a:off x="876300" y="1400175"/>
            <a:ext cx="17411700" cy="57150"/>
          </a:xfrm>
          <a:prstGeom prst="rect">
            <a:avLst/>
          </a:prstGeom>
        </p:spPr>
      </p:pic>
      <p:sp>
        <p:nvSpPr>
          <p:cNvPr id="4" name="name_13 Small Modular Reactors and New Design Considerations">
            <a:extLst>
              <a:ext uri="{FF2B5EF4-FFF2-40B4-BE49-F238E27FC236}">
                <a16:creationId xmlns:a16="http://schemas.microsoft.com/office/drawing/2014/main" id="{CAA64AA2-00A7-0410-C6F8-C0E9DC03247B}"/>
              </a:ext>
            </a:extLst>
          </p:cNvPr>
          <p:cNvSpPr>
            <a:spLocks noGrp="1"/>
          </p:cNvSpPr>
          <p:nvPr/>
        </p:nvSpPr>
        <p:spPr>
          <a:xfrm>
            <a:off x="904874" y="647700"/>
            <a:ext cx="16964025" cy="714375"/>
          </a:xfrm>
          <a:prstGeom prst="rect">
            <a:avLst/>
          </a:prstGeom>
          <a:noFill/>
        </p:spPr>
        <p:txBody>
          <a:bodyPr wrap="square" lIns="0" tIns="0" rIns="0" bIns="0" anchor="t"/>
          <a:lstStyle/>
          <a:p>
            <a:pPr marL="0" indent="0" algn="l">
              <a:lnSpc>
                <a:spcPts val="5625"/>
              </a:lnSpc>
              <a:buNone/>
            </a:pPr>
            <a:r>
              <a:rPr sz="3750">
                <a:solidFill>
                  <a:srgbClr val="000000"/>
                </a:solidFill>
                <a:latin typeface="Noto Sans KR Black"/>
                <a:ea typeface="Noto Sans KR Black"/>
                <a:cs typeface="Noto Sans KR Black"/>
              </a:rPr>
              <a:t>1. Introduction</a:t>
            </a:r>
          </a:p>
        </p:txBody>
      </p:sp>
      <p:sp>
        <p:nvSpPr>
          <p:cNvPr id="7" name="Design Charactersitics of Small Modular Reactors SMR Unlike conventional NPP SMR adopts new advanced systematic safety features and concept of operation for managing NPP 5 Integral Design  Modular Operation  Higher Autonomity and Passive Safety Features">
            <a:extLst>
              <a:ext uri="{FF2B5EF4-FFF2-40B4-BE49-F238E27FC236}">
                <a16:creationId xmlns:a16="http://schemas.microsoft.com/office/drawing/2014/main" id="{326D6D58-F989-6130-9FC8-708C4E5C7B52}"/>
              </a:ext>
            </a:extLst>
          </p:cNvPr>
          <p:cNvSpPr>
            <a:spLocks noGrp="1"/>
          </p:cNvSpPr>
          <p:nvPr/>
        </p:nvSpPr>
        <p:spPr>
          <a:xfrm>
            <a:off x="876300" y="1600199"/>
            <a:ext cx="17287875" cy="2077164"/>
          </a:xfrm>
          <a:prstGeom prst="rect">
            <a:avLst/>
          </a:prstGeom>
          <a:noFill/>
        </p:spPr>
        <p:txBody>
          <a:bodyPr wrap="square" lIns="47625" tIns="47625" rIns="47625" bIns="47625" anchor="t"/>
          <a:lstStyle/>
          <a:p>
            <a:pPr algn="l">
              <a:lnSpc>
                <a:spcPts val="3800"/>
              </a:lnSpc>
              <a:buNone/>
            </a:pPr>
            <a:r>
              <a:rPr sz="2800" b="1">
                <a:solidFill>
                  <a:srgbClr val="000000"/>
                </a:solidFill>
                <a:latin typeface="Noto Sans KR Bold"/>
                <a:ea typeface="Noto Sans KR Bold"/>
                <a:cs typeface="Noto Sans KR Bold"/>
              </a:rPr>
              <a:t>Testing Framework for the FPGA-Based PPS </a:t>
            </a:r>
          </a:p>
          <a:p>
            <a:pPr marL="742950" indent="-285750">
              <a:lnSpc>
                <a:spcPts val="3800"/>
              </a:lnSpc>
              <a:buChar char="•"/>
            </a:pPr>
            <a:r>
              <a:rPr sz="2400">
                <a:solidFill>
                  <a:srgbClr val="000000"/>
                </a:solidFill>
                <a:latin typeface="Noto Sans KR Bold"/>
                <a:ea typeface="Noto Sans KR Bold"/>
                <a:cs typeface="Noto Sans KR Bold"/>
              </a:rPr>
              <a:t>PPS testing was analyzed in terms of test automation, test methods, and regulatory requirements       </a:t>
            </a:r>
          </a:p>
          <a:p>
            <a:pPr marL="457200">
              <a:lnSpc>
                <a:spcPts val="3800"/>
              </a:lnSpc>
              <a:buNone/>
            </a:pPr>
            <a:r>
              <a:rPr sz="2400" b="1">
                <a:solidFill>
                  <a:srgbClr val="000000"/>
                </a:solidFill>
                <a:latin typeface="Noto Sans KR Bold"/>
                <a:ea typeface="Noto Sans KR Bold"/>
                <a:cs typeface="Noto Sans KR Bold"/>
              </a:rPr>
              <a:t>    </a:t>
            </a:r>
            <a:r>
              <a:rPr sz="2200" b="1">
                <a:solidFill>
                  <a:srgbClr val="0000FF"/>
                </a:solidFill>
                <a:latin typeface="Noto Sans KR Bold"/>
                <a:ea typeface="Noto Sans KR Bold"/>
                <a:cs typeface="Noto Sans KR Bold"/>
              </a:rPr>
              <a:t>- Test categories: Normal Testing, Automatic/Manual Periodic Testing, and Self-Diagnostics  </a:t>
            </a:r>
          </a:p>
          <a:p>
            <a:pPr marL="742950" indent="-285750">
              <a:lnSpc>
                <a:spcPts val="3800"/>
              </a:lnSpc>
              <a:buChar char="•"/>
            </a:pPr>
            <a:endParaRPr sz="2200" b="1">
              <a:solidFill>
                <a:srgbClr val="0000FF"/>
              </a:solidFill>
              <a:latin typeface="Noto Sans KR Bold"/>
              <a:ea typeface="Noto Sans KR Bold"/>
              <a:cs typeface="Noto Sans KR Bold"/>
            </a:endParaRPr>
          </a:p>
        </p:txBody>
      </p:sp>
      <p:graphicFrame>
        <p:nvGraphicFramePr>
          <p:cNvPr id="13" name="표 12"/>
          <p:cNvGraphicFramePr/>
          <p:nvPr/>
        </p:nvGraphicFramePr>
        <p:xfrm>
          <a:off x="876300" y="3509937"/>
          <a:ext cx="16026941" cy="4822349"/>
        </p:xfrm>
        <a:graphic>
          <a:graphicData uri="http://schemas.openxmlformats.org/drawingml/2006/table">
            <a:tbl>
              <a:tblPr/>
              <a:tblGrid>
                <a:gridCol w="1260911">
                  <a:extLst>
                    <a:ext uri="{9D8B030D-6E8A-4147-A177-3AD203B41FA5}">
                      <a16:colId xmlns:a16="http://schemas.microsoft.com/office/drawing/2014/main" val="20000"/>
                    </a:ext>
                  </a:extLst>
                </a:gridCol>
                <a:gridCol w="2746971">
                  <a:extLst>
                    <a:ext uri="{9D8B030D-6E8A-4147-A177-3AD203B41FA5}">
                      <a16:colId xmlns:a16="http://schemas.microsoft.com/office/drawing/2014/main" val="20001"/>
                    </a:ext>
                  </a:extLst>
                </a:gridCol>
                <a:gridCol w="3970962">
                  <a:extLst>
                    <a:ext uri="{9D8B030D-6E8A-4147-A177-3AD203B41FA5}">
                      <a16:colId xmlns:a16="http://schemas.microsoft.com/office/drawing/2014/main" val="20002"/>
                    </a:ext>
                  </a:extLst>
                </a:gridCol>
                <a:gridCol w="4217141">
                  <a:extLst>
                    <a:ext uri="{9D8B030D-6E8A-4147-A177-3AD203B41FA5}">
                      <a16:colId xmlns:a16="http://schemas.microsoft.com/office/drawing/2014/main" val="20003"/>
                    </a:ext>
                  </a:extLst>
                </a:gridCol>
                <a:gridCol w="3830956">
                  <a:extLst>
                    <a:ext uri="{9D8B030D-6E8A-4147-A177-3AD203B41FA5}">
                      <a16:colId xmlns:a16="http://schemas.microsoft.com/office/drawing/2014/main" val="20004"/>
                    </a:ext>
                  </a:extLst>
                </a:gridCol>
              </a:tblGrid>
              <a:tr h="348269">
                <a:tc>
                  <a:txBody>
                    <a:bodyPr/>
                    <a:lstStyle/>
                    <a:p>
                      <a:pPr algn="ctr">
                        <a:buNone/>
                      </a:pPr>
                      <a:endParaRPr/>
                    </a:p>
                  </a:txBody>
                  <a:tcPr marL="9525" marR="9525" marT="9525"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solidFill>
                      <a:schemeClr val="bg1">
                        <a:lumMod val="85000"/>
                      </a:schemeClr>
                    </a:solidFill>
                  </a:tcPr>
                </a:tc>
                <a:tc>
                  <a:txBody>
                    <a:bodyPr/>
                    <a:lstStyle/>
                    <a:p>
                      <a:pPr algn="ctr">
                        <a:buNone/>
                      </a:pPr>
                      <a:r>
                        <a:rPr sz="2200" b="1" i="0" u="none">
                          <a:solidFill>
                            <a:srgbClr val="000000"/>
                          </a:solidFill>
                          <a:latin typeface="Noto Sans KR Bold"/>
                          <a:ea typeface="Noto Sans KR Bold"/>
                          <a:cs typeface="Noto Sans KR Bold"/>
                        </a:rPr>
                        <a:t>Normal Testing</a:t>
                      </a:r>
                    </a:p>
                  </a:txBody>
                  <a:tcPr marL="9525" marR="9525" marT="9525"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solidFill>
                      <a:schemeClr val="bg1">
                        <a:lumMod val="85000"/>
                      </a:schemeClr>
                    </a:solidFill>
                  </a:tcPr>
                </a:tc>
                <a:tc>
                  <a:txBody>
                    <a:bodyPr/>
                    <a:lstStyle/>
                    <a:p>
                      <a:pPr algn="ctr">
                        <a:buNone/>
                      </a:pPr>
                      <a:r>
                        <a:rPr sz="2200" b="1" i="0" u="none">
                          <a:solidFill>
                            <a:srgbClr val="000000"/>
                          </a:solidFill>
                          <a:latin typeface="Noto Sans KR Bold"/>
                          <a:ea typeface="Noto Sans KR Bold"/>
                          <a:cs typeface="Noto Sans KR Bold"/>
                        </a:rPr>
                        <a:t>Automatic Periodic Testing</a:t>
                      </a:r>
                    </a:p>
                  </a:txBody>
                  <a:tcPr marL="9525" marR="9525" marT="9525"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solidFill>
                      <a:schemeClr val="bg1">
                        <a:lumMod val="85000"/>
                      </a:schemeClr>
                    </a:solidFill>
                  </a:tcPr>
                </a:tc>
                <a:tc>
                  <a:txBody>
                    <a:bodyPr/>
                    <a:lstStyle/>
                    <a:p>
                      <a:pPr algn="ctr">
                        <a:buNone/>
                      </a:pPr>
                      <a:r>
                        <a:rPr sz="2200" b="1" i="0" u="none">
                          <a:solidFill>
                            <a:srgbClr val="000000"/>
                          </a:solidFill>
                          <a:latin typeface="Noto Sans KR Bold"/>
                          <a:ea typeface="Noto Sans KR Bold"/>
                          <a:cs typeface="Noto Sans KR Bold"/>
                        </a:rPr>
                        <a:t>Manual Periodic Testing</a:t>
                      </a:r>
                    </a:p>
                  </a:txBody>
                  <a:tcPr marL="9525" marR="9525" marT="9525"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solidFill>
                      <a:schemeClr val="bg1">
                        <a:lumMod val="85000"/>
                      </a:schemeClr>
                    </a:solidFill>
                  </a:tcPr>
                </a:tc>
                <a:tc>
                  <a:txBody>
                    <a:bodyPr/>
                    <a:lstStyle/>
                    <a:p>
                      <a:pPr algn="ctr">
                        <a:buNone/>
                      </a:pPr>
                      <a:r>
                        <a:rPr sz="2200" b="1" i="0" u="none">
                          <a:solidFill>
                            <a:srgbClr val="000000"/>
                          </a:solidFill>
                          <a:latin typeface="Noto Sans KR Bold"/>
                          <a:ea typeface="Noto Sans KR Bold"/>
                          <a:cs typeface="Noto Sans KR Bold"/>
                        </a:rPr>
                        <a:t>Self-Diagnostics</a:t>
                      </a:r>
                    </a:p>
                  </a:txBody>
                  <a:tcPr marL="9525" marR="9525" marT="9525"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solidFill>
                      <a:schemeClr val="bg1">
                        <a:lumMod val="85000"/>
                      </a:schemeClr>
                    </a:solidFill>
                  </a:tcPr>
                </a:tc>
                <a:extLst>
                  <a:ext uri="{0D108BD9-81ED-4DB2-BD59-A6C34878D82A}">
                    <a16:rowId xmlns:a16="http://schemas.microsoft.com/office/drawing/2014/main" val="10000"/>
                  </a:ext>
                </a:extLst>
              </a:tr>
              <a:tr h="1398109">
                <a:tc>
                  <a:txBody>
                    <a:bodyPr/>
                    <a:lstStyle/>
                    <a:p>
                      <a:pPr algn="ctr">
                        <a:buNone/>
                      </a:pPr>
                      <a:r>
                        <a:rPr sz="2200" b="0" i="0" u="none">
                          <a:solidFill>
                            <a:srgbClr val="000000"/>
                          </a:solidFill>
                          <a:latin typeface="Noto Sans KR Bold"/>
                          <a:ea typeface="Noto Sans KR Bold"/>
                          <a:cs typeface="Noto Sans KR Bold"/>
                        </a:rPr>
                        <a:t>Purpose</a:t>
                      </a:r>
                    </a:p>
                  </a:txBody>
                  <a:tcPr marL="9525" marR="9525" marT="9525"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tc>
                  <a:txBody>
                    <a:bodyPr/>
                    <a:lstStyle/>
                    <a:p>
                      <a:pPr algn="ctr">
                        <a:buNone/>
                      </a:pPr>
                      <a:r>
                        <a:rPr sz="2200" b="0" i="0" u="none">
                          <a:solidFill>
                            <a:srgbClr val="000000"/>
                          </a:solidFill>
                          <a:latin typeface="Noto Sans KR Bold"/>
                          <a:ea typeface="Noto Sans KR Bold"/>
                          <a:cs typeface="Noto Sans KR Bold"/>
                        </a:rPr>
                        <a:t>Online monitoring of signal and logic status</a:t>
                      </a:r>
                    </a:p>
                  </a:txBody>
                  <a:tcPr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tc>
                  <a:txBody>
                    <a:bodyPr/>
                    <a:lstStyle/>
                    <a:p>
                      <a:pPr algn="ctr">
                        <a:buNone/>
                      </a:pPr>
                      <a:r>
                        <a:rPr sz="2200" b="0" i="0" u="none">
                          <a:solidFill>
                            <a:srgbClr val="000000"/>
                          </a:solidFill>
                          <a:latin typeface="Noto Sans KR Bold"/>
                          <a:ea typeface="Noto Sans KR Bold"/>
                          <a:cs typeface="Noto Sans KR Bold"/>
                        </a:rPr>
                        <a:t>Automated verification of protection logic functions </a:t>
                      </a:r>
                      <a:r>
                        <a:rPr sz="2200" b="0" i="0" u="none">
                          <a:solidFill>
                            <a:srgbClr val="FF0000"/>
                          </a:solidFill>
                          <a:latin typeface="Noto Sans KR Bold"/>
                          <a:ea typeface="Noto Sans KR Bold"/>
                          <a:cs typeface="Noto Sans KR Bold"/>
                        </a:rPr>
                        <a:t>During Operation</a:t>
                      </a:r>
                    </a:p>
                  </a:txBody>
                  <a:tcPr marL="9525" marR="9525" marT="9525"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tc>
                  <a:txBody>
                    <a:bodyPr/>
                    <a:lstStyle/>
                    <a:p>
                      <a:pPr algn="ctr">
                        <a:buNone/>
                      </a:pPr>
                      <a:r>
                        <a:rPr sz="2200" b="0" i="0" u="none">
                          <a:solidFill>
                            <a:srgbClr val="000000"/>
                          </a:solidFill>
                          <a:latin typeface="Noto Sans KR Bold"/>
                          <a:ea typeface="Noto Sans KR Bold"/>
                          <a:cs typeface="Noto Sans KR Bold"/>
                        </a:rPr>
                        <a:t>System Integrity Verification </a:t>
                      </a:r>
                      <a:r>
                        <a:rPr sz="2200" b="0" i="0" u="none">
                          <a:solidFill>
                            <a:srgbClr val="FF0000"/>
                          </a:solidFill>
                          <a:latin typeface="Noto Sans KR Bold"/>
                          <a:ea typeface="Noto Sans KR Bold"/>
                          <a:cs typeface="Noto Sans KR Bold"/>
                        </a:rPr>
                        <a:t>During Reactor Shutdown</a:t>
                      </a:r>
                    </a:p>
                  </a:txBody>
                  <a:tcPr marL="9525" marR="9525" marT="9525"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tc>
                  <a:txBody>
                    <a:bodyPr/>
                    <a:lstStyle/>
                    <a:p>
                      <a:pPr algn="ctr">
                        <a:buNone/>
                      </a:pPr>
                      <a:r>
                        <a:rPr sz="2200" b="0" i="0" u="none">
                          <a:solidFill>
                            <a:srgbClr val="000000"/>
                          </a:solidFill>
                          <a:latin typeface="Noto Sans KR Bold"/>
                          <a:ea typeface="Noto Sans KR Bold"/>
                          <a:cs typeface="Noto Sans KR Bold"/>
                        </a:rPr>
                        <a:t>Monitoring of Hardware Failures and Communication Faults During Operation</a:t>
                      </a:r>
                    </a:p>
                  </a:txBody>
                  <a:tcPr marL="9525" marR="9525" marT="9525"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extLst>
                  <a:ext uri="{0D108BD9-81ED-4DB2-BD59-A6C34878D82A}">
                    <a16:rowId xmlns:a16="http://schemas.microsoft.com/office/drawing/2014/main" val="10001"/>
                  </a:ext>
                </a:extLst>
              </a:tr>
              <a:tr h="1725326">
                <a:tc>
                  <a:txBody>
                    <a:bodyPr/>
                    <a:lstStyle/>
                    <a:p>
                      <a:pPr algn="ctr">
                        <a:buNone/>
                      </a:pPr>
                      <a:r>
                        <a:rPr sz="2200" b="0" i="0" u="none">
                          <a:solidFill>
                            <a:srgbClr val="000000"/>
                          </a:solidFill>
                          <a:latin typeface="Noto Sans KR Bold"/>
                          <a:ea typeface="Noto Sans KR Bold"/>
                          <a:cs typeface="Noto Sans KR Bold"/>
                        </a:rPr>
                        <a:t>Test Method</a:t>
                      </a:r>
                    </a:p>
                  </a:txBody>
                  <a:tcPr marL="9525" marR="9525" marT="9525"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tc>
                  <a:txBody>
                    <a:bodyPr/>
                    <a:lstStyle/>
                    <a:p>
                      <a:pPr algn="ctr">
                        <a:buNone/>
                      </a:pPr>
                      <a:r>
                        <a:rPr sz="2200" b="0" i="0" u="none">
                          <a:solidFill>
                            <a:srgbClr val="000000"/>
                          </a:solidFill>
                          <a:latin typeface="Noto Sans KR Bold"/>
                          <a:ea typeface="Noto Sans KR Bold"/>
                          <a:cs typeface="Noto Sans KR Bold"/>
                        </a:rPr>
                        <a:t>Passive monitoring and consistency checks</a:t>
                      </a:r>
                    </a:p>
                  </a:txBody>
                  <a:tcPr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tc>
                  <a:txBody>
                    <a:bodyPr/>
                    <a:lstStyle/>
                    <a:p>
                      <a:pPr algn="ctr">
                        <a:buNone/>
                      </a:pPr>
                      <a:r>
                        <a:rPr sz="2200" b="0">
                          <a:solidFill>
                            <a:srgbClr val="FF0000"/>
                          </a:solidFill>
                          <a:latin typeface="Noto Sans KR Bold"/>
                          <a:ea typeface="Noto Sans KR Bold"/>
                          <a:cs typeface="Noto Sans KR Bold"/>
                        </a:rPr>
                        <a:t>Generate and </a:t>
                      </a:r>
                      <a:r>
                        <a:rPr sz="2200" b="1">
                          <a:solidFill>
                            <a:srgbClr val="FF0000"/>
                          </a:solidFill>
                          <a:latin typeface="Noto Sans KR Bold"/>
                          <a:ea typeface="Noto Sans KR Bold"/>
                          <a:cs typeface="Noto Sans KR Bold"/>
                        </a:rPr>
                        <a:t>inject test signals to verify </a:t>
                      </a:r>
                      <a:r>
                        <a:rPr sz="2200" b="1">
                          <a:solidFill>
                            <a:schemeClr val="tx1"/>
                          </a:solidFill>
                          <a:latin typeface="Noto Sans KR Bold"/>
                          <a:ea typeface="Noto Sans KR Bold"/>
                          <a:cs typeface="Noto Sans KR Bold"/>
                        </a:rPr>
                        <a:t>expected system outputs and normal operation</a:t>
                      </a:r>
                    </a:p>
                  </a:txBody>
                  <a:tcPr marL="9525" marR="9525" marT="9525"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tc>
                  <a:txBody>
                    <a:bodyPr/>
                    <a:lstStyle/>
                    <a:p>
                      <a:pPr marL="0" indent="0" algn="ctr">
                        <a:lnSpc>
                          <a:spcPct val="100000"/>
                        </a:lnSpc>
                        <a:buNone/>
                      </a:pPr>
                      <a:r>
                        <a:rPr sz="2200" b="1">
                          <a:solidFill>
                            <a:srgbClr val="FF0000"/>
                          </a:solidFill>
                          <a:latin typeface="Noto Sans KR Bold"/>
                          <a:ea typeface="Noto Sans KR Bold"/>
                          <a:cs typeface="Noto Sans KR Bold"/>
                        </a:rPr>
                        <a:t>Operator-performed surveillance testing</a:t>
                      </a:r>
                    </a:p>
                  </a:txBody>
                  <a:tcPr marL="9525" marR="9525" marT="9525"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tc>
                  <a:txBody>
                    <a:bodyPr/>
                    <a:lstStyle/>
                    <a:p>
                      <a:pPr algn="ctr">
                        <a:buNone/>
                      </a:pPr>
                      <a:r>
                        <a:rPr sz="2200" b="0" i="0" u="none">
                          <a:solidFill>
                            <a:srgbClr val="000000"/>
                          </a:solidFill>
                          <a:latin typeface="Noto Sans KR Bold"/>
                          <a:ea typeface="Noto Sans KR Bold"/>
                          <a:cs typeface="Noto Sans KR Bold"/>
                        </a:rPr>
                        <a:t>Detect hardware failures, communication faults, and data errors in real-time</a:t>
                      </a:r>
                    </a:p>
                  </a:txBody>
                  <a:tcPr marL="9525" marR="9525" marT="9525"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extLst>
                  <a:ext uri="{0D108BD9-81ED-4DB2-BD59-A6C34878D82A}">
                    <a16:rowId xmlns:a16="http://schemas.microsoft.com/office/drawing/2014/main" val="10002"/>
                  </a:ext>
                </a:extLst>
              </a:tr>
              <a:tr h="1318164">
                <a:tc>
                  <a:txBody>
                    <a:bodyPr/>
                    <a:lstStyle/>
                    <a:p>
                      <a:pPr algn="ctr">
                        <a:buNone/>
                      </a:pPr>
                      <a:r>
                        <a:rPr sz="2200" b="0" i="0" u="none">
                          <a:solidFill>
                            <a:srgbClr val="000000"/>
                          </a:solidFill>
                          <a:latin typeface="Noto Sans KR Bold"/>
                          <a:ea typeface="Noto Sans KR Bold"/>
                          <a:cs typeface="Noto Sans KR Bold"/>
                        </a:rPr>
                        <a:t>Test Scope</a:t>
                      </a:r>
                    </a:p>
                  </a:txBody>
                  <a:tcPr marL="9525" marR="9525" marT="9525"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tc>
                  <a:txBody>
                    <a:bodyPr/>
                    <a:lstStyle/>
                    <a:p>
                      <a:pPr algn="ctr">
                        <a:buNone/>
                      </a:pPr>
                      <a:r>
                        <a:rPr sz="2200">
                          <a:latin typeface="Noto Sans KR Bold"/>
                          <a:ea typeface="Noto Sans KR Bold"/>
                          <a:cs typeface="Noto Sans KR Bold"/>
                        </a:rPr>
                        <a:t>Signal validation, setpoint validation, logic-output validation</a:t>
                      </a:r>
                    </a:p>
                  </a:txBody>
                  <a:tcPr marL="9525" marR="9525" marT="9525"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tc>
                  <a:txBody>
                    <a:bodyPr/>
                    <a:lstStyle/>
                    <a:p>
                      <a:pPr marL="0" indent="0" algn="ctr">
                        <a:lnSpc>
                          <a:spcPct val="100000"/>
                        </a:lnSpc>
                        <a:buNone/>
                      </a:pPr>
                      <a:r>
                        <a:rPr sz="2200" b="0" i="0" u="none" cap="none">
                          <a:ln>
                            <a:noFill/>
                          </a:ln>
                          <a:solidFill>
                            <a:prstClr val="black"/>
                          </a:solidFill>
                          <a:latin typeface="Noto Sans KR Bold"/>
                          <a:ea typeface="Noto Sans KR Bold"/>
                          <a:cs typeface="Noto Sans KR Bold"/>
                        </a:rPr>
                        <a:t>Bistable logic, </a:t>
                      </a:r>
                      <a:r>
                        <a:rPr sz="2200">
                          <a:latin typeface="Noto Sans KR Bold"/>
                          <a:ea typeface="Noto Sans KR Bold"/>
                          <a:cs typeface="Noto Sans KR Bold"/>
                        </a:rPr>
                        <a:t>coincidence logic, actuation logic</a:t>
                      </a:r>
                    </a:p>
                  </a:txBody>
                  <a:tcPr marL="9525" marR="9525" marT="9525"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tc>
                  <a:txBody>
                    <a:bodyPr/>
                    <a:lstStyle/>
                    <a:p>
                      <a:pPr marL="0" indent="0" algn="ctr">
                        <a:lnSpc>
                          <a:spcPct val="100000"/>
                        </a:lnSpc>
                        <a:buNone/>
                      </a:pPr>
                      <a:r>
                        <a:rPr sz="2200" b="0" i="0" u="none" cap="none">
                          <a:ln>
                            <a:noFill/>
                          </a:ln>
                          <a:solidFill>
                            <a:prstClr val="black"/>
                          </a:solidFill>
                          <a:latin typeface="Noto Sans KR Bold"/>
                          <a:ea typeface="Noto Sans KR Bold"/>
                          <a:cs typeface="Noto Sans KR Bold"/>
                        </a:rPr>
                        <a:t>Actuation circuit, manual trip, manual actuation functions</a:t>
                      </a:r>
                    </a:p>
                  </a:txBody>
                  <a:tcPr marL="9525" marR="9525" marT="9525"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tc>
                  <a:txBody>
                    <a:bodyPr/>
                    <a:lstStyle/>
                    <a:p>
                      <a:pPr algn="ctr">
                        <a:buNone/>
                      </a:pPr>
                      <a:r>
                        <a:rPr sz="2200" b="0" i="0" u="none">
                          <a:solidFill>
                            <a:srgbClr val="000000"/>
                          </a:solidFill>
                          <a:latin typeface="Noto Sans KR Bold"/>
                          <a:ea typeface="Noto Sans KR Bold"/>
                          <a:cs typeface="Noto Sans KR Bold"/>
                        </a:rPr>
                        <a:t>System status, communication integrity, and I/O diagnostics</a:t>
                      </a:r>
                    </a:p>
                  </a:txBody>
                  <a:tcPr marL="9525" marR="9525" marT="9525" marB="0" anchor="ctr">
                    <a:lnL w="6350" cmpd="sng">
                      <a:solidFill>
                        <a:srgbClr val="000000"/>
                      </a:solidFill>
                      <a:prstDash val="solid"/>
                    </a:lnL>
                    <a:lnR w="6350" cmpd="sng">
                      <a:solidFill>
                        <a:srgbClr val="000000"/>
                      </a:solidFill>
                      <a:prstDash val="solid"/>
                    </a:lnR>
                    <a:lnT w="6350" cmpd="sng">
                      <a:solidFill>
                        <a:srgbClr val="000000"/>
                      </a:solidFill>
                      <a:prstDash val="solid"/>
                    </a:lnT>
                    <a:lnB w="6350" cmpd="sng">
                      <a:solidFill>
                        <a:srgbClr val="000000"/>
                      </a:solidFill>
                      <a:prstDash val="soli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5862386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 name="Vector 34"/>
          <p:cNvPicPr>
            <a:picLocks noChangeAspect="1"/>
          </p:cNvPicPr>
          <p:nvPr/>
        </p:nvPicPr>
        <p:blipFill>
          <a:blip r:embed="rId3"/>
          <a:srcRect/>
          <a:stretch/>
        </p:blipFill>
        <p:spPr>
          <a:xfrm>
            <a:off x="876300" y="1400175"/>
            <a:ext cx="17411700" cy="57150"/>
          </a:xfrm>
          <a:prstGeom prst="rect">
            <a:avLst/>
          </a:prstGeom>
        </p:spPr>
      </p:pic>
      <p:sp>
        <p:nvSpPr>
          <p:cNvPr id="4" name="name_13 Small Modular Reactors and New Design Considerations">
            <a:extLst>
              <a:ext uri="{FF2B5EF4-FFF2-40B4-BE49-F238E27FC236}">
                <a16:creationId xmlns:a16="http://schemas.microsoft.com/office/drawing/2014/main" id="{976FD3B1-3D09-5CFB-4634-7BD206A87302}"/>
              </a:ext>
            </a:extLst>
          </p:cNvPr>
          <p:cNvSpPr>
            <a:spLocks noGrp="1"/>
          </p:cNvSpPr>
          <p:nvPr/>
        </p:nvSpPr>
        <p:spPr>
          <a:xfrm>
            <a:off x="904874" y="647700"/>
            <a:ext cx="16964025" cy="714375"/>
          </a:xfrm>
          <a:prstGeom prst="rect">
            <a:avLst/>
          </a:prstGeom>
          <a:noFill/>
        </p:spPr>
        <p:txBody>
          <a:bodyPr wrap="square" lIns="0" tIns="0" rIns="0" bIns="0" anchor="t"/>
          <a:lstStyle/>
          <a:p>
            <a:pPr marL="0" indent="0" algn="l">
              <a:lnSpc>
                <a:spcPts val="5625"/>
              </a:lnSpc>
              <a:buNone/>
            </a:pPr>
            <a:r>
              <a:rPr sz="3750">
                <a:solidFill>
                  <a:srgbClr val="000000"/>
                </a:solidFill>
                <a:latin typeface="Noto Sans KR Black"/>
                <a:ea typeface="Noto Sans KR Black"/>
                <a:cs typeface="Noto Sans KR Black"/>
              </a:rPr>
              <a:t>1. Introduction</a:t>
            </a:r>
          </a:p>
        </p:txBody>
      </p:sp>
      <p:sp>
        <p:nvSpPr>
          <p:cNvPr id="7" name="Design Charactersitics of Small Modular Reactors SMR Unlike conventional NPP SMR adopts new advanced systematic safety features and concept of operation for managing NPP 5 Integral Design  Modular Operation  Higher Autonomity and Passive Safety Features">
            <a:extLst>
              <a:ext uri="{FF2B5EF4-FFF2-40B4-BE49-F238E27FC236}">
                <a16:creationId xmlns:a16="http://schemas.microsoft.com/office/drawing/2014/main" id="{4BB24FBA-1B2E-099C-9804-2F9E4523752A}"/>
              </a:ext>
            </a:extLst>
          </p:cNvPr>
          <p:cNvSpPr>
            <a:spLocks noGrp="1"/>
          </p:cNvSpPr>
          <p:nvPr/>
        </p:nvSpPr>
        <p:spPr>
          <a:xfrm>
            <a:off x="876300" y="1600198"/>
            <a:ext cx="17287875" cy="8401052"/>
          </a:xfrm>
          <a:prstGeom prst="rect">
            <a:avLst/>
          </a:prstGeom>
          <a:noFill/>
        </p:spPr>
        <p:txBody>
          <a:bodyPr wrap="square" lIns="47625" tIns="47625" rIns="47625" bIns="47625" anchor="t"/>
          <a:lstStyle/>
          <a:p>
            <a:pPr>
              <a:lnSpc>
                <a:spcPts val="3800"/>
              </a:lnSpc>
              <a:buNone/>
            </a:pPr>
            <a:r>
              <a:rPr sz="2800" b="1">
                <a:solidFill>
                  <a:srgbClr val="000000"/>
                </a:solidFill>
                <a:latin typeface="Noto Sans KR Bold"/>
                <a:ea typeface="Noto Sans KR Bold"/>
                <a:cs typeface="Noto Sans KR Bold"/>
              </a:rPr>
              <a:t>Need for Automatic Periodic Testing</a:t>
            </a:r>
          </a:p>
          <a:p>
            <a:pPr marL="742950" indent="-285750">
              <a:lnSpc>
                <a:spcPts val="3800"/>
              </a:lnSpc>
              <a:buChar char="•"/>
            </a:pPr>
            <a:r>
              <a:rPr sz="2400" b="1">
                <a:latin typeface="Noto Sans KR Bold"/>
                <a:ea typeface="Noto Sans KR Bold"/>
                <a:cs typeface="Noto Sans KR Bold"/>
              </a:rPr>
              <a:t>Normal Testing</a:t>
            </a:r>
          </a:p>
          <a:p>
            <a:pPr marL="1200150" indent="-285750">
              <a:lnSpc>
                <a:spcPts val="3800"/>
              </a:lnSpc>
              <a:buChar char="•"/>
            </a:pPr>
            <a:r>
              <a:rPr sz="2200">
                <a:latin typeface="Noto Sans KR Bold"/>
                <a:ea typeface="Noto Sans KR Bold"/>
                <a:cs typeface="Noto Sans KR Bold"/>
              </a:rPr>
              <a:t>Limited capability to verify the functional integrity of the protection logic</a:t>
            </a:r>
          </a:p>
          <a:p>
            <a:pPr>
              <a:lnSpc>
                <a:spcPts val="3800"/>
              </a:lnSpc>
              <a:buNone/>
            </a:pPr>
            <a:r>
              <a:rPr sz="2200" b="1">
                <a:solidFill>
                  <a:srgbClr val="000000"/>
                </a:solidFill>
                <a:latin typeface="Noto Sans KR Bold"/>
                <a:ea typeface="Noto Sans KR Bold"/>
                <a:cs typeface="Noto Sans KR Bold"/>
              </a:rPr>
              <a:t>      - Verifies only normal (non-trip) outputs with process variables</a:t>
            </a:r>
          </a:p>
          <a:p>
            <a:pPr>
              <a:lnSpc>
                <a:spcPts val="3800"/>
              </a:lnSpc>
              <a:buNone/>
            </a:pPr>
            <a:r>
              <a:rPr sz="2200">
                <a:solidFill>
                  <a:srgbClr val="000000"/>
                </a:solidFill>
                <a:latin typeface="Noto Sans KR Bold"/>
                <a:ea typeface="Noto Sans KR Bold"/>
                <a:cs typeface="Noto Sans KR Bold"/>
              </a:rPr>
              <a:t>      - </a:t>
            </a:r>
            <a:r>
              <a:rPr sz="2200" b="1">
                <a:solidFill>
                  <a:prstClr val="black"/>
                </a:solidFill>
                <a:latin typeface="Noto Sans KR Bold"/>
                <a:ea typeface="Noto Sans KR Bold"/>
                <a:cs typeface="Noto Sans KR Bold"/>
              </a:rPr>
              <a:t>Trip determination logic remains unverified (restricted abnormal signal injection)</a:t>
            </a:r>
          </a:p>
          <a:p>
            <a:pPr>
              <a:lnSpc>
                <a:spcPts val="3800"/>
              </a:lnSpc>
              <a:buNone/>
            </a:pPr>
            <a:endParaRPr sz="2200" b="1">
              <a:solidFill>
                <a:prstClr val="black"/>
              </a:solidFill>
              <a:latin typeface="Noto Sans KR Bold"/>
              <a:ea typeface="Noto Sans KR Bold"/>
              <a:cs typeface="Noto Sans KR Bold"/>
            </a:endParaRPr>
          </a:p>
          <a:p>
            <a:pPr>
              <a:lnSpc>
                <a:spcPts val="3800"/>
              </a:lnSpc>
              <a:buNone/>
            </a:pPr>
            <a:endParaRPr sz="2200" b="1">
              <a:solidFill>
                <a:prstClr val="black"/>
              </a:solidFill>
              <a:latin typeface="Noto Sans KR Bold"/>
              <a:ea typeface="Noto Sans KR Bold"/>
              <a:cs typeface="Noto Sans KR Bold"/>
            </a:endParaRPr>
          </a:p>
          <a:p>
            <a:pPr>
              <a:lnSpc>
                <a:spcPts val="3800"/>
              </a:lnSpc>
              <a:buNone/>
            </a:pPr>
            <a:endParaRPr sz="2200" b="1">
              <a:solidFill>
                <a:prstClr val="black"/>
              </a:solidFill>
              <a:latin typeface="Noto Sans KR Bold"/>
              <a:ea typeface="Noto Sans KR Bold"/>
              <a:cs typeface="Noto Sans KR Bold"/>
            </a:endParaRPr>
          </a:p>
          <a:p>
            <a:pPr>
              <a:lnSpc>
                <a:spcPts val="3800"/>
              </a:lnSpc>
              <a:buNone/>
            </a:pPr>
            <a:endParaRPr sz="2200" b="1">
              <a:solidFill>
                <a:prstClr val="black"/>
              </a:solidFill>
              <a:latin typeface="Noto Sans KR Bold"/>
              <a:ea typeface="Noto Sans KR Bold"/>
              <a:cs typeface="Noto Sans KR Bold"/>
            </a:endParaRPr>
          </a:p>
          <a:p>
            <a:pPr>
              <a:lnSpc>
                <a:spcPts val="3800"/>
              </a:lnSpc>
              <a:buNone/>
            </a:pPr>
            <a:endParaRPr sz="2200" b="1">
              <a:solidFill>
                <a:prstClr val="black"/>
              </a:solidFill>
              <a:latin typeface="Noto Sans KR Bold"/>
              <a:ea typeface="Noto Sans KR Bold"/>
              <a:cs typeface="Noto Sans KR Bold"/>
            </a:endParaRPr>
          </a:p>
          <a:p>
            <a:pPr marL="742950" indent="-285750">
              <a:lnSpc>
                <a:spcPts val="3800"/>
              </a:lnSpc>
              <a:buChar char="•"/>
            </a:pPr>
            <a:r>
              <a:rPr sz="2400" b="1">
                <a:latin typeface="Noto Sans KR Bold"/>
                <a:ea typeface="Noto Sans KR Bold"/>
                <a:cs typeface="Noto Sans KR Bold"/>
              </a:rPr>
              <a:t>Self-Diagnostics</a:t>
            </a:r>
          </a:p>
          <a:p>
            <a:pPr marL="1200150" indent="-285750">
              <a:lnSpc>
                <a:spcPts val="3800"/>
              </a:lnSpc>
              <a:buChar char="•"/>
            </a:pPr>
            <a:r>
              <a:rPr sz="2200" b="1">
                <a:latin typeface="Noto Sans KR Bold"/>
                <a:ea typeface="Noto Sans KR Bold"/>
                <a:cs typeface="Noto Sans KR Bold"/>
              </a:rPr>
              <a:t>Detects hardware/communication faults </a:t>
            </a:r>
            <a:r>
              <a:rPr sz="2200" b="1">
                <a:solidFill>
                  <a:srgbClr val="0070C0"/>
                </a:solidFill>
                <a:latin typeface="Noto Sans KR Bold"/>
                <a:ea typeface="Noto Sans KR Bold"/>
                <a:cs typeface="Noto Sans KR Bold"/>
              </a:rPr>
              <a:t>(No protection logic integrity verification)</a:t>
            </a:r>
          </a:p>
          <a:p>
            <a:pPr marL="742950" indent="-285750">
              <a:lnSpc>
                <a:spcPts val="3800"/>
              </a:lnSpc>
              <a:buChar char="•"/>
            </a:pPr>
            <a:r>
              <a:rPr sz="2400" b="1">
                <a:latin typeface="Noto Sans KR Bold"/>
                <a:ea typeface="Noto Sans KR Bold"/>
                <a:cs typeface="Noto Sans KR Bold"/>
              </a:rPr>
              <a:t>Need for Automatic</a:t>
            </a:r>
            <a:r>
              <a:rPr sz="2400" b="1">
                <a:solidFill>
                  <a:srgbClr val="000000"/>
                </a:solidFill>
                <a:latin typeface="Noto Sans KR Bold"/>
                <a:ea typeface="Noto Sans KR Bold"/>
                <a:cs typeface="Noto Sans KR Bold"/>
              </a:rPr>
              <a:t> Periodic </a:t>
            </a:r>
            <a:r>
              <a:rPr sz="2400" b="1">
                <a:latin typeface="Noto Sans KR Bold"/>
                <a:ea typeface="Noto Sans KR Bold"/>
                <a:cs typeface="Noto Sans KR Bold"/>
              </a:rPr>
              <a:t>Testing</a:t>
            </a:r>
          </a:p>
          <a:p>
            <a:pPr marL="1200150" indent="-285750">
              <a:lnSpc>
                <a:spcPts val="3800"/>
              </a:lnSpc>
              <a:buChar char="•"/>
            </a:pPr>
            <a:r>
              <a:rPr sz="2200">
                <a:latin typeface="Noto Sans KR Bold"/>
                <a:ea typeface="Noto Sans KR Bold"/>
                <a:cs typeface="Noto Sans KR Bold"/>
              </a:rPr>
              <a:t>Online verification: injects abnormal test signals to verify actual operation of trip logic and output paths</a:t>
            </a:r>
          </a:p>
          <a:p>
            <a:pPr marL="1200150" indent="-285750">
              <a:lnSpc>
                <a:spcPts val="3800"/>
              </a:lnSpc>
              <a:buChar char="•"/>
            </a:pPr>
            <a:r>
              <a:rPr sz="2200">
                <a:solidFill>
                  <a:srgbClr val="000000"/>
                </a:solidFill>
                <a:latin typeface="Noto Sans KR Bold"/>
                <a:ea typeface="Noto Sans KR Bold"/>
                <a:cs typeface="Noto Sans KR Bold"/>
              </a:rPr>
              <a:t>Automated execution: performed at predefined intervals without operator intervention</a:t>
            </a:r>
          </a:p>
          <a:p>
            <a:pPr marL="1200150" indent="-285750">
              <a:lnSpc>
                <a:spcPts val="3800"/>
              </a:lnSpc>
              <a:buChar char="•"/>
            </a:pPr>
            <a:r>
              <a:rPr sz="2200" b="1">
                <a:solidFill>
                  <a:srgbClr val="0000FF"/>
                </a:solidFill>
                <a:latin typeface="Noto Sans KR Bold"/>
                <a:ea typeface="Noto Sans KR Bold"/>
                <a:cs typeface="Noto Sans KR Bold"/>
              </a:rPr>
              <a:t>Ensured test coverage: functional verification of the protection logic and output paths</a:t>
            </a:r>
          </a:p>
          <a:p>
            <a:pPr marL="675000" indent="-171434">
              <a:buChar char="•"/>
            </a:pPr>
            <a:endParaRPr sz="2200" b="1">
              <a:solidFill>
                <a:srgbClr val="0000FF"/>
              </a:solidFill>
              <a:latin typeface="Noto Sans KR Bold"/>
              <a:ea typeface="Noto Sans KR Bold"/>
              <a:cs typeface="Noto Sans KR Bold"/>
            </a:endParaRPr>
          </a:p>
          <a:p>
            <a:pPr>
              <a:lnSpc>
                <a:spcPts val="3800"/>
              </a:lnSpc>
              <a:buNone/>
            </a:pPr>
            <a:endParaRPr sz="2200" b="1">
              <a:solidFill>
                <a:srgbClr val="0000FF"/>
              </a:solidFill>
              <a:latin typeface="Noto Sans KR Bold"/>
              <a:ea typeface="Noto Sans KR Bold"/>
              <a:cs typeface="Noto Sans KR Bold"/>
            </a:endParaRPr>
          </a:p>
          <a:p>
            <a:pPr marL="1200150" indent="-285750">
              <a:lnSpc>
                <a:spcPts val="3800"/>
              </a:lnSpc>
              <a:buChar char="•"/>
            </a:pPr>
            <a:endParaRPr sz="2200" b="1">
              <a:solidFill>
                <a:srgbClr val="0000FF"/>
              </a:solidFill>
              <a:latin typeface="Noto Sans KR Bold"/>
              <a:ea typeface="Noto Sans KR Bold"/>
              <a:cs typeface="Noto Sans KR Bold"/>
            </a:endParaRPr>
          </a:p>
          <a:p>
            <a:pPr>
              <a:lnSpc>
                <a:spcPts val="3800"/>
              </a:lnSpc>
              <a:buNone/>
            </a:pPr>
            <a:br/>
            <a:endParaRPr/>
          </a:p>
        </p:txBody>
      </p:sp>
      <p:pic>
        <p:nvPicPr>
          <p:cNvPr id="13" name="그림 8"/>
          <p:cNvPicPr>
            <a:picLocks noChangeAspect="1"/>
          </p:cNvPicPr>
          <p:nvPr/>
        </p:nvPicPr>
        <p:blipFill>
          <a:blip r:embed="rId4"/>
          <a:stretch>
            <a:fillRect/>
          </a:stretch>
        </p:blipFill>
        <p:spPr>
          <a:xfrm>
            <a:off x="2177934" y="4195542"/>
            <a:ext cx="8910787" cy="2022378"/>
          </a:xfrm>
          <a:prstGeom prst="rect">
            <a:avLst/>
          </a:prstGeom>
        </p:spPr>
      </p:pic>
    </p:spTree>
    <p:extLst>
      <p:ext uri="{BB962C8B-B14F-4D97-AF65-F5344CB8AC3E}">
        <p14:creationId xmlns:p14="http://schemas.microsoft.com/office/powerpoint/2010/main" val="31300804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3870</Words>
  <Application>Microsoft Office PowerPoint</Application>
  <DocSecurity>0</DocSecurity>
  <PresentationFormat>사용자 지정</PresentationFormat>
  <Paragraphs>329</Paragraphs>
  <Slides>22</Slides>
  <Notes>22</Notes>
  <HiddenSlides>0</HiddenSlides>
  <MMClips>0</MMClips>
  <ScaleCrop>false</ScaleCrop>
  <HeadingPairs>
    <vt:vector size="6" baseType="variant">
      <vt:variant>
        <vt:lpstr>사용한 글꼴</vt:lpstr>
      </vt:variant>
      <vt:variant>
        <vt:i4>6</vt:i4>
      </vt:variant>
      <vt:variant>
        <vt:lpstr>테마</vt:lpstr>
      </vt:variant>
      <vt:variant>
        <vt:i4>1</vt:i4>
      </vt:variant>
      <vt:variant>
        <vt:lpstr>슬라이드 제목</vt:lpstr>
      </vt:variant>
      <vt:variant>
        <vt:i4>22</vt:i4>
      </vt:variant>
    </vt:vector>
  </HeadingPairs>
  <TitlesOfParts>
    <vt:vector size="29" baseType="lpstr">
      <vt:lpstr>Noto Sans KR</vt:lpstr>
      <vt:lpstr>Noto Sans KR Black</vt:lpstr>
      <vt:lpstr>Noto Sans KR Bold</vt:lpstr>
      <vt:lpstr>Noto Sans KR Light</vt:lpstr>
      <vt:lpstr>Calibri</vt:lpstr>
      <vt:lpstr>Montserrat Bold</vt:lpstr>
      <vt:lpstr>Office Theme</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지태영</cp:lastModifiedBy>
  <cp:revision>3</cp:revision>
  <dcterms:created xsi:type="dcterms:W3CDTF">2026-07-22T15:34:36Z</dcterms:created>
  <dcterms:modified xsi:type="dcterms:W3CDTF">2026-07-22T15:39:45Z</dcterms:modified>
</cp:coreProperties>
</file>