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4_9555A2BB.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1D_46F06588.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2" r:id="rId4"/>
  </p:sldMasterIdLst>
  <p:notesMasterIdLst>
    <p:notesMasterId r:id="rId15"/>
  </p:notesMasterIdLst>
  <p:sldIdLst>
    <p:sldId id="256" r:id="rId5"/>
    <p:sldId id="257" r:id="rId6"/>
    <p:sldId id="283" r:id="rId7"/>
    <p:sldId id="260" r:id="rId8"/>
    <p:sldId id="282" r:id="rId9"/>
    <p:sldId id="284" r:id="rId10"/>
    <p:sldId id="285" r:id="rId11"/>
    <p:sldId id="286" r:id="rId12"/>
    <p:sldId id="281" r:id="rId13"/>
    <p:sldId id="25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12E61D-8610-FDB2-D6D5-6134F0F115F3}" name="Katie S. Stokes" initials="KS" userId="S::Katherine.Stokes@inl.gov::29610bdf-1872-43f1-887c-e381bdd46f96" providerId="AD"/>
  <p188:author id="{36692155-ED49-573C-446D-822787A76738}" name="Steven R. Prescott" initials="SP" userId="S::Steven.Prescott@inl.gov::368c3e3f-32ad-4023-ad56-708d174c575d" providerId="AD"/>
  <p188:author id="{BFD3636F-E70E-DA53-92D8-90619B79EBBC}" name="Daniel M. Nevius" initials="DN" userId="S::Daniel.Nevius@inl.gov::1e98ca41-4f73-4afd-9d51-1bacfa66898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7519E"/>
    <a:srgbClr val="2DA9E1"/>
    <a:srgbClr val="1C3665"/>
    <a:srgbClr val="8EC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E835B7-5F06-4355-8F9A-90725D266382}" v="294" dt="2026-07-16T22:44:19.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n R. Prescott" userId="368c3e3f-32ad-4023-ad56-708d174c575d" providerId="ADAL" clId="{DD39958C-F450-4108-B8F8-705D9C61908F}"/>
    <pc:docChg chg="custSel modSld">
      <pc:chgData name="Steven R. Prescott" userId="368c3e3f-32ad-4023-ad56-708d174c575d" providerId="ADAL" clId="{DD39958C-F450-4108-B8F8-705D9C61908F}" dt="2026-07-16T22:44:19.495" v="293" actId="20577"/>
      <pc:docMkLst>
        <pc:docMk/>
      </pc:docMkLst>
      <pc:sldChg chg="modNotesTx">
        <pc:chgData name="Steven R. Prescott" userId="368c3e3f-32ad-4023-ad56-708d174c575d" providerId="ADAL" clId="{DD39958C-F450-4108-B8F8-705D9C61908F}" dt="2026-07-16T22:38:31.370" v="69" actId="20577"/>
        <pc:sldMkLst>
          <pc:docMk/>
          <pc:sldMk cId="2505417403" sldId="260"/>
        </pc:sldMkLst>
      </pc:sldChg>
      <pc:sldChg chg="addSp modSp mod modAnim">
        <pc:chgData name="Steven R. Prescott" userId="368c3e3f-32ad-4023-ad56-708d174c575d" providerId="ADAL" clId="{DD39958C-F450-4108-B8F8-705D9C61908F}" dt="2026-07-16T21:47:47.129" v="14"/>
        <pc:sldMkLst>
          <pc:docMk/>
          <pc:sldMk cId="2153652208" sldId="281"/>
        </pc:sldMkLst>
        <pc:spChg chg="add mod">
          <ac:chgData name="Steven R. Prescott" userId="368c3e3f-32ad-4023-ad56-708d174c575d" providerId="ADAL" clId="{DD39958C-F450-4108-B8F8-705D9C61908F}" dt="2026-07-16T21:47:22.140" v="0"/>
          <ac:spMkLst>
            <pc:docMk/>
            <pc:sldMk cId="2153652208" sldId="281"/>
            <ac:spMk id="4" creationId="{8CC11DB3-D156-D31D-AF68-1F8031487CAF}"/>
          </ac:spMkLst>
        </pc:spChg>
        <pc:spChg chg="add mod">
          <ac:chgData name="Steven R. Prescott" userId="368c3e3f-32ad-4023-ad56-708d174c575d" providerId="ADAL" clId="{DD39958C-F450-4108-B8F8-705D9C61908F}" dt="2026-07-16T21:47:36.815" v="12" actId="1076"/>
          <ac:spMkLst>
            <pc:docMk/>
            <pc:sldMk cId="2153652208" sldId="281"/>
            <ac:spMk id="6" creationId="{BADE3B29-F1CB-0906-A647-096EB5D0AB7E}"/>
          </ac:spMkLst>
        </pc:spChg>
      </pc:sldChg>
      <pc:sldChg chg="modNotesTx">
        <pc:chgData name="Steven R. Prescott" userId="368c3e3f-32ad-4023-ad56-708d174c575d" providerId="ADAL" clId="{DD39958C-F450-4108-B8F8-705D9C61908F}" dt="2026-07-16T22:40:50" v="215" actId="20577"/>
        <pc:sldMkLst>
          <pc:docMk/>
          <pc:sldMk cId="3020005766" sldId="284"/>
        </pc:sldMkLst>
      </pc:sldChg>
      <pc:sldChg chg="modNotesTx">
        <pc:chgData name="Steven R. Prescott" userId="368c3e3f-32ad-4023-ad56-708d174c575d" providerId="ADAL" clId="{DD39958C-F450-4108-B8F8-705D9C61908F}" dt="2026-07-16T22:44:19.495" v="293" actId="20577"/>
        <pc:sldMkLst>
          <pc:docMk/>
          <pc:sldMk cId="2604572347" sldId="286"/>
        </pc:sldMkLst>
      </pc:sldChg>
    </pc:docChg>
  </pc:docChgLst>
  <pc:docChgLst>
    <pc:chgData name="Daniel M. Nevius" userId="1e98ca41-4f73-4afd-9d51-1bacfa66898d" providerId="ADAL" clId="{BC3986EF-68F5-4A18-BBEF-755D1D56D6A8}"/>
    <pc:docChg chg="custSel modSld">
      <pc:chgData name="Daniel M. Nevius" userId="1e98ca41-4f73-4afd-9d51-1bacfa66898d" providerId="ADAL" clId="{BC3986EF-68F5-4A18-BBEF-755D1D56D6A8}" dt="2026-07-16T22:28:58.857" v="3101" actId="20577"/>
      <pc:docMkLst>
        <pc:docMk/>
      </pc:docMkLst>
      <pc:sldChg chg="modNotesTx">
        <pc:chgData name="Daniel M. Nevius" userId="1e98ca41-4f73-4afd-9d51-1bacfa66898d" providerId="ADAL" clId="{BC3986EF-68F5-4A18-BBEF-755D1D56D6A8}" dt="2026-07-16T22:20:42.576" v="1181" actId="20577"/>
        <pc:sldMkLst>
          <pc:docMk/>
          <pc:sldMk cId="1190159752" sldId="285"/>
        </pc:sldMkLst>
      </pc:sldChg>
      <pc:sldChg chg="modSp mod modNotesTx">
        <pc:chgData name="Daniel M. Nevius" userId="1e98ca41-4f73-4afd-9d51-1bacfa66898d" providerId="ADAL" clId="{BC3986EF-68F5-4A18-BBEF-755D1D56D6A8}" dt="2026-07-16T22:28:58.857" v="3101" actId="20577"/>
        <pc:sldMkLst>
          <pc:docMk/>
          <pc:sldMk cId="2604572347" sldId="286"/>
        </pc:sldMkLst>
        <pc:spChg chg="mod">
          <ac:chgData name="Daniel M. Nevius" userId="1e98ca41-4f73-4afd-9d51-1bacfa66898d" providerId="ADAL" clId="{BC3986EF-68F5-4A18-BBEF-755D1D56D6A8}" dt="2026-07-16T22:21:06.776" v="1182" actId="20577"/>
          <ac:spMkLst>
            <pc:docMk/>
            <pc:sldMk cId="2604572347" sldId="286"/>
            <ac:spMk id="3" creationId="{AEC4C3A3-1FBF-AA0A-8D1C-63B2287A4B3D}"/>
          </ac:spMkLst>
        </pc:spChg>
      </pc:sldChg>
    </pc:docChg>
  </pc:docChgLst>
</pc:chgInfo>
</file>

<file path=ppt/comments/modernComment_104_9555A2BB.xml><?xml version="1.0" encoding="utf-8"?>
<p188:cmLst xmlns:a="http://schemas.openxmlformats.org/drawingml/2006/main" xmlns:r="http://schemas.openxmlformats.org/officeDocument/2006/relationships" xmlns:p188="http://schemas.microsoft.com/office/powerpoint/2018/8/main">
  <p188:cm id="{AE9752B6-7B41-427E-A698-D48CC3619E7D}" authorId="{D812E61D-8610-FDB2-D6D5-6134F0F115F3}" status="resolved" created="2026-07-15T16:07:07.365" complete="100000">
    <ac:txMkLst xmlns:ac="http://schemas.microsoft.com/office/drawing/2013/main/command">
      <pc:docMk xmlns:pc="http://schemas.microsoft.com/office/powerpoint/2013/main/command"/>
      <pc:sldMk xmlns:pc="http://schemas.microsoft.com/office/powerpoint/2013/main/command" cId="2505417403" sldId="260"/>
      <ac:spMk id="3" creationId="{4B8B5B67-7731-D4C5-9AE7-016871C27C29}"/>
      <ac:txMk cp="147">
        <ac:context len="359" hash="2620829119"/>
      </ac:txMk>
    </ac:txMkLst>
    <p188:pos x="2850079" y="1307275"/>
    <p188:txBody>
      <a:bodyPr/>
      <a:lstStyle/>
      <a:p>
        <a:r>
          <a:rPr lang="en-US"/>
          <a:t>Thermohydraulic?</a:t>
        </a:r>
      </a:p>
    </p188:txBody>
  </p188:cm>
  <p188:cm id="{3E0CA667-C6E0-4ADB-BF87-86D9E13AB462}" authorId="{D812E61D-8610-FDB2-D6D5-6134F0F115F3}" status="resolved" created="2026-07-15T16:08:06.934" complete="100000">
    <ac:txMkLst xmlns:ac="http://schemas.microsoft.com/office/drawing/2013/main/command">
      <pc:docMk xmlns:pc="http://schemas.microsoft.com/office/powerpoint/2013/main/command"/>
      <pc:sldMk xmlns:pc="http://schemas.microsoft.com/office/powerpoint/2013/main/command" cId="2505417403" sldId="260"/>
      <ac:spMk id="3" creationId="{4B8B5B67-7731-D4C5-9AE7-016871C27C29}"/>
      <ac:txMk cp="208" len="13">
        <ac:context len="359" hash="2620829119"/>
      </ac:txMk>
    </ac:txMkLst>
    <p188:pos x="1888177" y="2043545"/>
    <p188:txBody>
      <a:bodyPr/>
      <a:lstStyle/>
      <a:p>
        <a:r>
          <a:rPr lang="en-US"/>
          <a:t>Changed this bullet around for list parallelism</a:t>
        </a:r>
      </a:p>
    </p188:txBody>
  </p188:cm>
</p188:cmLst>
</file>

<file path=ppt/comments/modernComment_11D_46F06588.xml><?xml version="1.0" encoding="utf-8"?>
<p188:cmLst xmlns:a="http://schemas.openxmlformats.org/drawingml/2006/main" xmlns:r="http://schemas.openxmlformats.org/officeDocument/2006/relationships" xmlns:p188="http://schemas.microsoft.com/office/powerpoint/2018/8/main">
  <p188:cm id="{A9D88CDC-F41B-47D9-8EBE-B92E3315C14B}" authorId="{BFD3636F-E70E-DA53-92D8-90619B79EBBC}" status="resolved" created="2026-07-10T00:32:12.576" complete="100000">
    <ac:txMkLst xmlns:ac="http://schemas.microsoft.com/office/drawing/2013/main/command">
      <pc:docMk xmlns:pc="http://schemas.microsoft.com/office/powerpoint/2013/main/command"/>
      <pc:sldMk xmlns:pc="http://schemas.microsoft.com/office/powerpoint/2013/main/command" cId="1190159752" sldId="285"/>
      <ac:spMk id="3" creationId="{7B170E0C-E1C7-B781-63FF-9F3E10BCEE9E}"/>
      <ac:txMk cp="263" len="16">
        <ac:context len="433" hash="3263149765"/>
      </ac:txMk>
    </ac:txMkLst>
    <p188:pos x="4817191" y="1187824"/>
    <p188:replyLst>
      <p188:reply id="{102E476A-3523-4E0E-8F89-C73360BE92F7}" authorId="{36692155-ED49-573C-446D-822787A76738}" created="2026-07-10T21:24:21.514">
        <p188:txBody>
          <a:bodyPr/>
          <a:lstStyle/>
          <a:p>
            <a:r>
              <a:rPr lang="en-US"/>
              <a:t>Probably put validation on the next slide</a:t>
            </a:r>
          </a:p>
        </p188:txBody>
      </p188:reply>
    </p188:replyLst>
    <p188:txBody>
      <a:bodyPr/>
      <a:lstStyle/>
      <a:p>
        <a:r>
          <a:rPr lang="en-US"/>
          <a:t>Need to run the validation script again on Monday to get the exact value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9992B-A26C-6A4B-AC27-2602734F2866}"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CCFD4-A7F8-054B-8822-BC244B953582}" type="slidenum">
              <a:rPr lang="en-US" smtClean="0"/>
              <a:t>‹#›</a:t>
            </a:fld>
            <a:endParaRPr lang="en-US"/>
          </a:p>
        </p:txBody>
      </p:sp>
    </p:spTree>
    <p:extLst>
      <p:ext uri="{BB962C8B-B14F-4D97-AF65-F5344CB8AC3E}">
        <p14:creationId xmlns:p14="http://schemas.microsoft.com/office/powerpoint/2010/main" val="243701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Input files reminiscent of Fortran code. Typical runs take from 5-20 min.</a:t>
            </a:r>
          </a:p>
        </p:txBody>
      </p:sp>
      <p:sp>
        <p:nvSpPr>
          <p:cNvPr id="4" name="Slide Number Placeholder 3"/>
          <p:cNvSpPr>
            <a:spLocks noGrp="1"/>
          </p:cNvSpPr>
          <p:nvPr>
            <p:ph type="sldNum" sz="quarter" idx="5"/>
          </p:nvPr>
        </p:nvSpPr>
        <p:spPr/>
        <p:txBody>
          <a:bodyPr/>
          <a:lstStyle/>
          <a:p>
            <a:fld id="{9A0CCFD4-A7F8-054B-8822-BC244B953582}" type="slidenum">
              <a:rPr lang="en-US" smtClean="0"/>
              <a:t>4</a:t>
            </a:fld>
            <a:endParaRPr lang="en-US"/>
          </a:p>
        </p:txBody>
      </p:sp>
    </p:spTree>
    <p:extLst>
      <p:ext uri="{BB962C8B-B14F-4D97-AF65-F5344CB8AC3E}">
        <p14:creationId xmlns:p14="http://schemas.microsoft.com/office/powerpoint/2010/main" val="2682215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Images show a 3-dimensional space for 3 parameters of interest. Each green point is a MAAP run for a unique set of parameter values. After the runs, the number of points is doubled and MAAP is run again. The grey boxes represent subspaces that have been eliminated and no further points will be evaluated within them. The user specifies a maximum “depth”, or number of times to subdivide the points, to prevent the program from running infinitely.</a:t>
            </a:r>
          </a:p>
        </p:txBody>
      </p:sp>
      <p:sp>
        <p:nvSpPr>
          <p:cNvPr id="4" name="Slide Number Placeholder 3"/>
          <p:cNvSpPr>
            <a:spLocks noGrp="1"/>
          </p:cNvSpPr>
          <p:nvPr>
            <p:ph type="sldNum" sz="quarter" idx="5"/>
          </p:nvPr>
        </p:nvSpPr>
        <p:spPr/>
        <p:txBody>
          <a:bodyPr/>
          <a:lstStyle/>
          <a:p>
            <a:fld id="{9A0CCFD4-A7F8-054B-8822-BC244B953582}" type="slidenum">
              <a:rPr lang="en-US" smtClean="0"/>
              <a:t>5</a:t>
            </a:fld>
            <a:endParaRPr lang="en-US"/>
          </a:p>
        </p:txBody>
      </p:sp>
    </p:spTree>
    <p:extLst>
      <p:ext uri="{BB962C8B-B14F-4D97-AF65-F5344CB8AC3E}">
        <p14:creationId xmlns:p14="http://schemas.microsoft.com/office/powerpoint/2010/main" val="1122735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user selects from a list of parameters retrieved from the MAAP INP file, then enters the distribution and corresponding distribution parameters for each of the selected MAAP parameters. Then, the user simply clicks “Run” and the sampling process described in the previous slide automatically beings. The result of the run is the collected data in the form of X and n Y values, where n is the number of parameters selected. The MAAP model may need to be modified so that variables are used in condition statements that need sampling.</a:t>
            </a:r>
          </a:p>
        </p:txBody>
      </p:sp>
      <p:sp>
        <p:nvSpPr>
          <p:cNvPr id="4" name="Slide Number Placeholder 3"/>
          <p:cNvSpPr>
            <a:spLocks noGrp="1"/>
          </p:cNvSpPr>
          <p:nvPr>
            <p:ph type="sldNum" sz="quarter" idx="5"/>
          </p:nvPr>
        </p:nvSpPr>
        <p:spPr/>
        <p:txBody>
          <a:bodyPr/>
          <a:lstStyle/>
          <a:p>
            <a:fld id="{9A0CCFD4-A7F8-054B-8822-BC244B953582}" type="slidenum">
              <a:rPr lang="en-US" smtClean="0"/>
              <a:t>6</a:t>
            </a:fld>
            <a:endParaRPr lang="en-US"/>
          </a:p>
        </p:txBody>
      </p:sp>
    </p:spTree>
    <p:extLst>
      <p:ext uri="{BB962C8B-B14F-4D97-AF65-F5344CB8AC3E}">
        <p14:creationId xmlns:p14="http://schemas.microsoft.com/office/powerpoint/2010/main" val="1914197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KNN is “K nearest neighbors”, a supervised learning method that can be used as a regressor. The values it predicts are the average of the k nearest neighboring points. It is the more basic of the regressors and is very fast to train, but the predicted values were not very accurate for our case.</a:t>
            </a:r>
          </a:p>
          <a:p>
            <a:r>
              <a:rPr lang="en-US"/>
              <a:t>Random Forest is an “ensemble learning” method that creates x decision trees (300 trees in our case) and can also be used as a regressor. The values it predicts are the average of the predictions of all its trees. The number of trees and number of features are parameters for the regressor that can be adjusted depending on the model to get better predictions.</a:t>
            </a:r>
          </a:p>
          <a:p>
            <a:r>
              <a:rPr lang="en-US"/>
              <a:t>In our case, the random forest model is trained on the data and then encoded into a binary file. The calls from EMRALD load this binary file, containing the trained regression model, and use it to return the predicted values.</a:t>
            </a:r>
          </a:p>
        </p:txBody>
      </p:sp>
      <p:sp>
        <p:nvSpPr>
          <p:cNvPr id="4" name="Slide Number Placeholder 3"/>
          <p:cNvSpPr>
            <a:spLocks noGrp="1"/>
          </p:cNvSpPr>
          <p:nvPr>
            <p:ph type="sldNum" sz="quarter" idx="5"/>
          </p:nvPr>
        </p:nvSpPr>
        <p:spPr/>
        <p:txBody>
          <a:bodyPr/>
          <a:lstStyle/>
          <a:p>
            <a:fld id="{9A0CCFD4-A7F8-054B-8822-BC244B953582}" type="slidenum">
              <a:rPr lang="en-US" smtClean="0"/>
              <a:t>7</a:t>
            </a:fld>
            <a:endParaRPr lang="en-US"/>
          </a:p>
        </p:txBody>
      </p:sp>
    </p:spTree>
    <p:extLst>
      <p:ext uri="{BB962C8B-B14F-4D97-AF65-F5344CB8AC3E}">
        <p14:creationId xmlns:p14="http://schemas.microsoft.com/office/powerpoint/2010/main" val="1363303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Root Mean Square Error measures the distances between actual and predicted values. A random 10% of the samples are set aside to serve as the actual values, and the other 90% used to train a new random forest regression model. The actual values that were set aside contain a X values with each of the parameters that were passed to MAAP, and Y values of the result of the MAAP run with those parameters. The X values are then passed to the new regression model trained on the other 90%, which predicts a new value. Because we know what the true value is for those parameters, we can calculate the RMSE using the difference between the known value and the predicted value. Doing this for every set of known values in the 10% set aside gives a RMSE value for the entire model.</a:t>
            </a:r>
          </a:p>
          <a:p>
            <a:r>
              <a:rPr lang="en-US"/>
              <a:t>This process is repeated 30 times, each time randomly choosing a different 90% and 10%. This gives a normal distribution of the calculates RMSE themselves, so we can calculate a margin of error *of the RMSE* at a 95% confidence interval, which produces the 5.3 +/- 0.3 minutes value in the results slide. What this really means is that for a particular call to the ROM from EMRALD, we are 95% confident the value the ROM returns a value within the time. For our application it was at worst 5.6 minutes different than if we had spent the time to actually run MAAP with those same parameters.</a:t>
            </a:r>
          </a:p>
        </p:txBody>
      </p:sp>
      <p:sp>
        <p:nvSpPr>
          <p:cNvPr id="4" name="Slide Number Placeholder 3"/>
          <p:cNvSpPr>
            <a:spLocks noGrp="1"/>
          </p:cNvSpPr>
          <p:nvPr>
            <p:ph type="sldNum" sz="quarter" idx="5"/>
          </p:nvPr>
        </p:nvSpPr>
        <p:spPr/>
        <p:txBody>
          <a:bodyPr/>
          <a:lstStyle/>
          <a:p>
            <a:fld id="{9A0CCFD4-A7F8-054B-8822-BC244B953582}" type="slidenum">
              <a:rPr lang="en-US" smtClean="0"/>
              <a:t>8</a:t>
            </a:fld>
            <a:endParaRPr lang="en-US"/>
          </a:p>
        </p:txBody>
      </p:sp>
    </p:spTree>
    <p:extLst>
      <p:ext uri="{BB962C8B-B14F-4D97-AF65-F5344CB8AC3E}">
        <p14:creationId xmlns:p14="http://schemas.microsoft.com/office/powerpoint/2010/main" val="2462061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Possible questions:</a:t>
            </a:r>
          </a:p>
          <a:p>
            <a:r>
              <a:rPr lang="en-US"/>
              <a:t>Q: What ROM is it / what type of ROM is it? A: Bayesian process optimization</a:t>
            </a:r>
          </a:p>
          <a:p>
            <a:r>
              <a:rPr lang="en-US"/>
              <a:t>Q: Why did you not use RAVEN? A: RAVEN did not support the MAAP integration we needed (the MAAP link in RAVEN was outdated and essentially unsupported)</a:t>
            </a:r>
          </a:p>
          <a:p>
            <a:r>
              <a:rPr lang="en-US"/>
              <a:t>Q: What regression model / hyperparameters are used to predict values? A: This is up to the user to determine the correct regressor and hyperparameters for the shape of their model. Our selections for both of these are in the results slide.</a:t>
            </a:r>
          </a:p>
          <a:p>
            <a:r>
              <a:rPr lang="en-US"/>
              <a:t>Q: What are the disadvantages to this approach? A: The sample collection strategy has the potential to miss very rough areas in the MAAP output as it checks (potentially) comparatively large planes in the sample space (compared to the size of spikes in the output).</a:t>
            </a:r>
          </a:p>
        </p:txBody>
      </p:sp>
      <p:sp>
        <p:nvSpPr>
          <p:cNvPr id="4" name="Slide Number Placeholder 3"/>
          <p:cNvSpPr>
            <a:spLocks noGrp="1"/>
          </p:cNvSpPr>
          <p:nvPr>
            <p:ph type="sldNum" sz="quarter" idx="5"/>
          </p:nvPr>
        </p:nvSpPr>
        <p:spPr/>
        <p:txBody>
          <a:bodyPr/>
          <a:lstStyle/>
          <a:p>
            <a:fld id="{9A0CCFD4-A7F8-054B-8822-BC244B953582}" type="slidenum">
              <a:rPr lang="en-US" smtClean="0"/>
              <a:t>10</a:t>
            </a:fld>
            <a:endParaRPr lang="en-US"/>
          </a:p>
        </p:txBody>
      </p:sp>
    </p:spTree>
    <p:extLst>
      <p:ext uri="{BB962C8B-B14F-4D97-AF65-F5344CB8AC3E}">
        <p14:creationId xmlns:p14="http://schemas.microsoft.com/office/powerpoint/2010/main" val="1129303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Hex_01">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7A4BE5-FE46-EA43-B6B0-450DE02CC3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2837144" y="1938829"/>
            <a:ext cx="9354855" cy="2292350"/>
          </a:xfrm>
          <a:prstGeom prst="rect">
            <a:avLst/>
          </a:prstGeom>
          <a:noFill/>
        </p:spPr>
        <p:txBody>
          <a:bodyPr wrap="square" lIns="365760" tIns="822960" rIns="1097280" bIns="822960" anchor="ctr" anchorCtr="0">
            <a:noAutofit/>
          </a:bodyPr>
          <a:lstStyle>
            <a:lvl1pPr marL="0" indent="0">
              <a:buFont typeface="Arial" panose="020B0604020202020204" pitchFamily="34" charset="0"/>
              <a:buNone/>
              <a:tabLst/>
              <a:defRPr sz="3600" b="1" i="0">
                <a:solidFill>
                  <a:schemeClr val="tx2"/>
                </a:solidFill>
                <a:latin typeface="Arial" panose="020B0604020202020204" pitchFamily="34" charset="0"/>
                <a:cs typeface="Arial" panose="020B0604020202020204" pitchFamily="34" charset="0"/>
              </a:defRPr>
            </a:lvl1pPr>
            <a:lvl2pPr marL="9525" indent="0">
              <a:buFontTx/>
              <a:buNone/>
              <a:tabLst/>
              <a:defRPr sz="2400">
                <a:solidFill>
                  <a:schemeClr val="tx2"/>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14" name="Text Placeholder 46">
            <a:extLst>
              <a:ext uri="{FF2B5EF4-FFF2-40B4-BE49-F238E27FC236}">
                <a16:creationId xmlns:a16="http://schemas.microsoft.com/office/drawing/2014/main" id="{45BFF713-8DD6-6843-86C3-2D1862E3CA9C}"/>
              </a:ext>
            </a:extLst>
          </p:cNvPr>
          <p:cNvSpPr>
            <a:spLocks noGrp="1"/>
          </p:cNvSpPr>
          <p:nvPr>
            <p:ph type="body" sz="quarter" idx="16"/>
          </p:nvPr>
        </p:nvSpPr>
        <p:spPr>
          <a:xfrm>
            <a:off x="670142" y="273297"/>
            <a:ext cx="2541981" cy="1392237"/>
          </a:xfrm>
          <a:effectLst/>
        </p:spPr>
        <p:txBody>
          <a:bodyPr lIns="0" rIns="0" bIns="0" anchor="b" anchorCtr="0">
            <a:noAutofit/>
          </a:bodyPr>
          <a:lstStyle>
            <a:lvl1pPr marL="7938" indent="0">
              <a:buFontTx/>
              <a:buNone/>
              <a:tabLst/>
              <a:defRPr sz="1600" b="1" i="0">
                <a:solidFill>
                  <a:schemeClr val="tx2"/>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buFontTx/>
              <a:buNone/>
              <a:tabLst/>
              <a:defRPr sz="1600" b="0" i="0">
                <a:solidFill>
                  <a:schemeClr val="tx2"/>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27150FBC-21D2-57A0-083B-AF225C0F1AD6}"/>
              </a:ext>
            </a:extLst>
          </p:cNvPr>
          <p:cNvPicPr>
            <a:picLocks noChangeAspect="1"/>
          </p:cNvPicPr>
          <p:nvPr userDrawn="1"/>
        </p:nvPicPr>
        <p:blipFill>
          <a:blip r:embed="rId3"/>
          <a:stretch>
            <a:fillRect/>
          </a:stretch>
        </p:blipFill>
        <p:spPr>
          <a:xfrm>
            <a:off x="5804279" y="5913998"/>
            <a:ext cx="5842000" cy="469900"/>
          </a:xfrm>
          <a:prstGeom prst="rect">
            <a:avLst/>
          </a:prstGeom>
        </p:spPr>
      </p:pic>
    </p:spTree>
    <p:extLst>
      <p:ext uri="{BB962C8B-B14F-4D97-AF65-F5344CB8AC3E}">
        <p14:creationId xmlns:p14="http://schemas.microsoft.com/office/powerpoint/2010/main" val="2249788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tx1">
                    <a:lumMod val="65000"/>
                    <a:lumOff val="35000"/>
                  </a:schemeClr>
                </a:solidFill>
              </a:defRPr>
            </a:lvl1pPr>
          </a:lstStyle>
          <a:p>
            <a:r>
              <a:rPr lang="en-US"/>
              <a:t>Click photo icon below to insert picture</a:t>
            </a:r>
            <a:br>
              <a:rPr lang="en-US"/>
            </a:br>
            <a:r>
              <a:rPr lang="en-US"/>
              <a:t>(if replacing picture, you will have to reset your crop area)</a:t>
            </a:r>
          </a:p>
        </p:txBody>
      </p:sp>
      <p:sp>
        <p:nvSpPr>
          <p:cNvPr id="10" name="Title 1">
            <a:extLst>
              <a:ext uri="{FF2B5EF4-FFF2-40B4-BE49-F238E27FC236}">
                <a16:creationId xmlns:a16="http://schemas.microsoft.com/office/drawing/2014/main" id="{080018A3-14FE-A04B-A3B4-D9AA55483B48}"/>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546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g Blue Box Bullets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B96BB-242F-BC47-80BF-E45DB97245BA}"/>
              </a:ext>
            </a:extLst>
          </p:cNvPr>
          <p:cNvSpPr/>
          <p:nvPr userDrawn="1"/>
        </p:nvSpPr>
        <p:spPr>
          <a:xfrm>
            <a:off x="6843714" y="0"/>
            <a:ext cx="5346699" cy="62377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2FA9CB-507A-AA48-963A-8D5E37B7CF5B}"/>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79016F-99B0-6B40-B3F7-87F0068FC0E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DAHO NATIONAL LABORATORY">
            <a:extLst>
              <a:ext uri="{FF2B5EF4-FFF2-40B4-BE49-F238E27FC236}">
                <a16:creationId xmlns:a16="http://schemas.microsoft.com/office/drawing/2014/main" id="{BD942965-6C07-5D4A-809D-5FC754D5902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14" name="Title Placeholder BIG box blue right">
            <a:extLst>
              <a:ext uri="{FF2B5EF4-FFF2-40B4-BE49-F238E27FC236}">
                <a16:creationId xmlns:a16="http://schemas.microsoft.com/office/drawing/2014/main" id="{AB7EA1D9-8A57-3143-9688-4BB8599F986F}"/>
              </a:ext>
            </a:extLst>
          </p:cNvPr>
          <p:cNvSpPr>
            <a:spLocks noGrp="1"/>
          </p:cNvSpPr>
          <p:nvPr>
            <p:ph type="body" sz="quarter" idx="14" hasCustomPrompt="1"/>
          </p:nvPr>
        </p:nvSpPr>
        <p:spPr>
          <a:xfrm>
            <a:off x="6850063" y="0"/>
            <a:ext cx="5340350" cy="907549"/>
          </a:xfrm>
          <a:prstGeom prst="rect">
            <a:avLst/>
          </a:prstGeom>
          <a:noFill/>
        </p:spPr>
        <p:txBody>
          <a:bodyPr lIns="274320" tIns="365760" rIns="274320">
            <a:normAutofit/>
          </a:bodyPr>
          <a:lstStyle>
            <a:lvl1pPr marL="0" indent="0">
              <a:buFontTx/>
              <a:buNone/>
              <a:defRPr sz="3200" b="1" i="0">
                <a:solidFill>
                  <a:schemeClr val="bg1"/>
                </a:solidFill>
                <a:latin typeface="Arial" panose="020B0604020202020204" pitchFamily="34" charset="0"/>
                <a:cs typeface="Arial" panose="020B0604020202020204" pitchFamily="34" charset="0"/>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box title</a:t>
            </a:r>
          </a:p>
        </p:txBody>
      </p:sp>
      <p:sp>
        <p:nvSpPr>
          <p:cNvPr id="15" name="Text Placeholder 2">
            <a:extLst>
              <a:ext uri="{FF2B5EF4-FFF2-40B4-BE49-F238E27FC236}">
                <a16:creationId xmlns:a16="http://schemas.microsoft.com/office/drawing/2014/main" id="{538B584E-1ECA-5646-9DA7-61B8110256F2}"/>
              </a:ext>
            </a:extLst>
          </p:cNvPr>
          <p:cNvSpPr>
            <a:spLocks noGrp="1"/>
          </p:cNvSpPr>
          <p:nvPr>
            <p:ph type="body" sz="quarter" idx="15" hasCustomPrompt="1"/>
          </p:nvPr>
        </p:nvSpPr>
        <p:spPr>
          <a:xfrm>
            <a:off x="7116947" y="1064712"/>
            <a:ext cx="4598987" cy="4515349"/>
          </a:xfrm>
          <a:prstGeom prst="rect">
            <a:avLst/>
          </a:prstGeom>
        </p:spPr>
        <p:txBody>
          <a:bodyPr lIns="0">
            <a:normAutofit/>
          </a:bodyPr>
          <a:lstStyle>
            <a:lvl1pPr marL="347663" indent="-342900">
              <a:buClr>
                <a:schemeClr val="bg1"/>
              </a:buClr>
              <a:tabLst/>
              <a:defRPr sz="240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bullet list</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16" name="Picture Placeholder">
            <a:extLst>
              <a:ext uri="{FF2B5EF4-FFF2-40B4-BE49-F238E27FC236}">
                <a16:creationId xmlns:a16="http://schemas.microsoft.com/office/drawing/2014/main" id="{6EF42CC7-103E-EA4C-89A2-543032DA331C}"/>
              </a:ext>
            </a:extLst>
          </p:cNvPr>
          <p:cNvSpPr>
            <a:spLocks noGrp="1"/>
          </p:cNvSpPr>
          <p:nvPr>
            <p:ph type="pic" sz="quarter" idx="13" hasCustomPrompt="1"/>
          </p:nvPr>
        </p:nvSpPr>
        <p:spPr>
          <a:xfrm>
            <a:off x="0" y="0"/>
            <a:ext cx="6843714" cy="6228267"/>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3890074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938150" y="1709738"/>
            <a:ext cx="10409299" cy="2852737"/>
          </a:xfrm>
        </p:spPr>
        <p:txBody>
          <a:bodyPr anchor="ctr" anchorCtr="0"/>
          <a:lstStyle>
            <a:lvl1pPr>
              <a:defRPr sz="4800"/>
            </a:lvl1pPr>
          </a:lstStyle>
          <a:p>
            <a:r>
              <a:rPr lang="en-US"/>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9381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1374382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1739901"/>
            <a:ext cx="5081650"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1739901"/>
            <a:ext cx="5081651"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625320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2412999"/>
            <a:ext cx="5081650"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2412999"/>
            <a:ext cx="5081651"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938213"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70625"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2 </a:t>
            </a:r>
          </a:p>
        </p:txBody>
      </p:sp>
    </p:spTree>
    <p:extLst>
      <p:ext uri="{BB962C8B-B14F-4D97-AF65-F5344CB8AC3E}">
        <p14:creationId xmlns:p14="http://schemas.microsoft.com/office/powerpoint/2010/main" val="1790085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3655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F59F24B-A93D-B046-B78A-2C31137D1AC5}"/>
              </a:ext>
            </a:extLst>
          </p:cNvPr>
          <p:cNvSpPr txBox="1"/>
          <p:nvPr userDrawn="1"/>
        </p:nvSpPr>
        <p:spPr>
          <a:xfrm>
            <a:off x="2872408" y="5178483"/>
            <a:ext cx="6447184" cy="577081"/>
          </a:xfrm>
          <a:prstGeom prst="rect">
            <a:avLst/>
          </a:prstGeom>
          <a:noFill/>
        </p:spPr>
        <p:txBody>
          <a:bodyPr wrap="square" rtlCol="0">
            <a:spAutoFit/>
          </a:bodyPr>
          <a:lstStyle/>
          <a:p>
            <a:pPr algn="ctr"/>
            <a:r>
              <a:rPr lang="en-US" sz="1050" i="1">
                <a:solidFill>
                  <a:schemeClr val="bg1">
                    <a:lumMod val="65000"/>
                  </a:schemeClr>
                </a:solidFill>
              </a:rPr>
              <a:t>Battelle Energy Alliance manages INL for the U.S. Department of Energy’s Office of Nuclear Energy. </a:t>
            </a:r>
            <a:br>
              <a:rPr lang="en-US" sz="1050" i="1">
                <a:solidFill>
                  <a:schemeClr val="bg1">
                    <a:lumMod val="65000"/>
                  </a:schemeClr>
                </a:solidFill>
              </a:rPr>
            </a:br>
            <a:r>
              <a:rPr lang="en-US" sz="1050" i="1">
                <a:solidFill>
                  <a:schemeClr val="bg1">
                    <a:lumMod val="65000"/>
                  </a:schemeClr>
                </a:solidFill>
              </a:rPr>
              <a:t>INL is the nation’s center for nuclear energy research and development, and also performs research </a:t>
            </a:r>
            <a:br>
              <a:rPr lang="en-US" sz="1050" i="1">
                <a:solidFill>
                  <a:schemeClr val="bg1">
                    <a:lumMod val="65000"/>
                  </a:schemeClr>
                </a:solidFill>
              </a:rPr>
            </a:br>
            <a:r>
              <a:rPr lang="en-US" sz="1050" i="1">
                <a:solidFill>
                  <a:schemeClr val="bg1">
                    <a:lumMod val="65000"/>
                  </a:schemeClr>
                </a:solidFill>
              </a:rPr>
              <a:t>in each of DOE’s strategic goal areas: energy, national security, science and the environment.</a:t>
            </a:r>
            <a:endParaRPr lang="en-US" sz="1050">
              <a:solidFill>
                <a:schemeClr val="bg1">
                  <a:lumMod val="65000"/>
                </a:schemeClr>
              </a:solidFill>
            </a:endParaRPr>
          </a:p>
        </p:txBody>
      </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a:solidFill>
                  <a:schemeClr val="bg1">
                    <a:alpha val="50000"/>
                  </a:schemeClr>
                </a:solidFill>
                <a:latin typeface="Arial Narrow" panose="020B0604020202020204" pitchFamily="34" charset="0"/>
                <a:cs typeface="Arial Narrow" panose="020B0604020202020204" pitchFamily="34" charset="0"/>
              </a:rPr>
              <a:t>WWW.INL.GOV</a:t>
            </a:r>
          </a:p>
        </p:txBody>
      </p:sp>
    </p:spTree>
    <p:extLst>
      <p:ext uri="{BB962C8B-B14F-4D97-AF65-F5344CB8AC3E}">
        <p14:creationId xmlns:p14="http://schemas.microsoft.com/office/powerpoint/2010/main" val="1182527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206119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3134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938213" y="1739901"/>
            <a:ext cx="1041558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a:p>
            <a:endParaRPr lang="en-US"/>
          </a:p>
        </p:txBody>
      </p:sp>
    </p:spTree>
    <p:extLst>
      <p:ext uri="{BB962C8B-B14F-4D97-AF65-F5344CB8AC3E}">
        <p14:creationId xmlns:p14="http://schemas.microsoft.com/office/powerpoint/2010/main" val="225413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7865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340345"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938150"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181027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50"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72149"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392320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199123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7/16/2026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
        <p:nvSpPr>
          <p:cNvPr id="10" name="Title 1">
            <a:extLst>
              <a:ext uri="{FF2B5EF4-FFF2-40B4-BE49-F238E27FC236}">
                <a16:creationId xmlns:a16="http://schemas.microsoft.com/office/drawing/2014/main" id="{2EFBD4CC-FEFF-654C-B1A3-229DA69D10FE}"/>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392473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B3FEC5-4760-DC48-B91E-CFC0C33F63A9}"/>
              </a:ext>
            </a:extLst>
          </p:cNvPr>
          <p:cNvSpPr/>
          <p:nvPr userDrawn="1"/>
        </p:nvSpPr>
        <p:spPr>
          <a:xfrm>
            <a:off x="8465769" y="6335712"/>
            <a:ext cx="3726231"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AE68D-24FC-6749-A309-042231DB68DA}"/>
              </a:ext>
            </a:extLst>
          </p:cNvPr>
          <p:cNvSpPr/>
          <p:nvPr userDrawn="1"/>
        </p:nvSpPr>
        <p:spPr>
          <a:xfrm>
            <a:off x="8465769" y="6237795"/>
            <a:ext cx="3726231"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DAHO NATIONAL LABORATORY">
            <a:extLst>
              <a:ext uri="{FF2B5EF4-FFF2-40B4-BE49-F238E27FC236}">
                <a16:creationId xmlns:a16="http://schemas.microsoft.com/office/drawing/2014/main" id="{C491F914-E346-2146-A51D-D37D67DBC113}"/>
              </a:ext>
            </a:extLst>
          </p:cNvPr>
          <p:cNvPicPr>
            <a:picLocks noChangeAspect="1"/>
          </p:cNvPicPr>
          <p:nvPr userDrawn="1"/>
        </p:nvPicPr>
        <p:blipFill>
          <a:blip r:embed="rId17"/>
          <a:stretch>
            <a:fillRect/>
          </a:stretch>
        </p:blipFill>
        <p:spPr>
          <a:xfrm>
            <a:off x="8944584" y="6543675"/>
            <a:ext cx="2768600" cy="127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938151" y="558602"/>
            <a:ext cx="10415648" cy="1008797"/>
          </a:xfrm>
          <a:prstGeom prst="rect">
            <a:avLst/>
          </a:prstGeom>
        </p:spPr>
        <p:txBody>
          <a:bodyPr vert="horz" lIns="0" tIns="0" rIns="91440" bIns="45720" rtlCol="0" anchor="t" anchorCtr="0">
            <a:noAutofit/>
          </a:bodyPr>
          <a:lstStyle/>
          <a:p>
            <a:r>
              <a:rPr lang="en-US"/>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938150" y="1739901"/>
            <a:ext cx="10415649" cy="4351338"/>
          </a:xfrm>
          <a:prstGeom prst="rect">
            <a:avLst/>
          </a:prstGeom>
        </p:spPr>
        <p:txBody>
          <a:bodyPr vert="horz" lIns="0" tIns="0" rIns="91440" bIns="4572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92875"/>
            <a:ext cx="1546302"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7CD4A3B-E186-AB40-96C6-355AF9A6FE76}" type="datetimeFigureOut">
              <a:rPr lang="en-US" smtClean="0"/>
              <a:pPr/>
              <a:t>7/16/2026</a:t>
            </a:fld>
            <a:endParaRPr lang="en-US"/>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5060066" cy="365125"/>
          </a:xfrm>
          <a:prstGeom prst="rect">
            <a:avLst/>
          </a:prstGeom>
        </p:spPr>
        <p:txBody>
          <a:bodyPr vert="horz" lIns="91440" tIns="45720" rIns="91440" bIns="155448"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a:p>
        </p:txBody>
      </p:sp>
      <p:grpSp>
        <p:nvGrpSpPr>
          <p:cNvPr id="15" name="blue/green box top">
            <a:extLst>
              <a:ext uri="{FF2B5EF4-FFF2-40B4-BE49-F238E27FC236}">
                <a16:creationId xmlns:a16="http://schemas.microsoft.com/office/drawing/2014/main" id="{2FE8E780-1DE8-B245-8215-3ECC2513C073}"/>
              </a:ext>
            </a:extLst>
          </p:cNvPr>
          <p:cNvGrpSpPr/>
          <p:nvPr userDrawn="1"/>
        </p:nvGrpSpPr>
        <p:grpSpPr>
          <a:xfrm>
            <a:off x="0" y="522288"/>
            <a:ext cx="744467" cy="547190"/>
            <a:chOff x="0" y="711956"/>
            <a:chExt cx="3721100" cy="620205"/>
          </a:xfrm>
        </p:grpSpPr>
        <p:sp>
          <p:nvSpPr>
            <p:cNvPr id="16" name="Rectangle 15">
              <a:extLst>
                <a:ext uri="{FF2B5EF4-FFF2-40B4-BE49-F238E27FC236}">
                  <a16:creationId xmlns:a16="http://schemas.microsoft.com/office/drawing/2014/main" id="{20A2A1D5-CB4B-1A40-8711-4F412AA9927B}"/>
                </a:ext>
              </a:extLst>
            </p:cNvPr>
            <p:cNvSpPr/>
            <p:nvPr userDrawn="1"/>
          </p:nvSpPr>
          <p:spPr>
            <a:xfrm rot="10800000">
              <a:off x="0" y="711956"/>
              <a:ext cx="37211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B5F476-DD08-5B45-A331-21193BD3472A}"/>
                </a:ext>
              </a:extLst>
            </p:cNvPr>
            <p:cNvSpPr/>
            <p:nvPr userDrawn="1"/>
          </p:nvSpPr>
          <p:spPr>
            <a:xfrm rot="10800000">
              <a:off x="0" y="1234244"/>
              <a:ext cx="37211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5166460"/>
      </p:ext>
    </p:extLst>
  </p:cSld>
  <p:clrMap bg1="lt1" tx1="dk1" bg2="lt2" tx2="dk2" accent1="accent1" accent2="accent2" accent3="accent3" accent4="accent4" accent5="accent5" accent6="accent6" hlink="hlink" folHlink="folHlink"/>
  <p:sldLayoutIdLst>
    <p:sldLayoutId id="2147483688" r:id="rId1"/>
    <p:sldLayoutId id="2147483694" r:id="rId2"/>
    <p:sldLayoutId id="2147483704" r:id="rId3"/>
    <p:sldLayoutId id="2147483705" r:id="rId4"/>
    <p:sldLayoutId id="2147483706" r:id="rId5"/>
    <p:sldLayoutId id="2147483707" r:id="rId6"/>
    <p:sldLayoutId id="2147483708" r:id="rId7"/>
    <p:sldLayoutId id="2147483710" r:id="rId8"/>
    <p:sldLayoutId id="2147483711" r:id="rId9"/>
    <p:sldLayoutId id="2147483712" r:id="rId10"/>
    <p:sldLayoutId id="2147483713" r:id="rId11"/>
    <p:sldLayoutId id="2147483695" r:id="rId12"/>
    <p:sldLayoutId id="2147483696" r:id="rId13"/>
    <p:sldLayoutId id="2147483709" r:id="rId14"/>
    <p:sldLayoutId id="2147483714" r:id="rId15"/>
  </p:sldLayoutIdLst>
  <p:txStyles>
    <p:titleStyle>
      <a:lvl1pPr algn="l" defTabSz="914400" rtl="0" eaLnBrk="1" latinLnBrk="0" hangingPunct="1">
        <a:lnSpc>
          <a:spcPct val="90000"/>
        </a:lnSpc>
        <a:spcBef>
          <a:spcPct val="0"/>
        </a:spcBef>
        <a:buNone/>
        <a:defRPr sz="2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mailto:Steven.Prescott@inl.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4_9555A2BB.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dx.doi.org/10.1016/j.net.2015.06.010" TargetMode="Externa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D_46F06588.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FFBDF4-D027-5540-A4D0-49BD3CCE65CE}"/>
              </a:ext>
            </a:extLst>
          </p:cNvPr>
          <p:cNvSpPr>
            <a:spLocks noGrp="1"/>
          </p:cNvSpPr>
          <p:nvPr>
            <p:ph type="body" sz="quarter" idx="13"/>
          </p:nvPr>
        </p:nvSpPr>
        <p:spPr/>
        <p:txBody>
          <a:bodyPr/>
          <a:lstStyle/>
          <a:p>
            <a:r>
              <a:rPr lang="en-US"/>
              <a:t>Enabling Dynamic Probabilistic Risk Assessment of Physical Security Using EMRALD and MAAP</a:t>
            </a:r>
            <a:endParaRPr lang="en-US" sz="2400" b="0"/>
          </a:p>
        </p:txBody>
      </p:sp>
      <p:sp>
        <p:nvSpPr>
          <p:cNvPr id="3" name="Text Placeholder 2">
            <a:extLst>
              <a:ext uri="{FF2B5EF4-FFF2-40B4-BE49-F238E27FC236}">
                <a16:creationId xmlns:a16="http://schemas.microsoft.com/office/drawing/2014/main" id="{221FA6BA-7AEF-C349-A828-FB83B670B5C6}"/>
              </a:ext>
            </a:extLst>
          </p:cNvPr>
          <p:cNvSpPr>
            <a:spLocks noGrp="1"/>
          </p:cNvSpPr>
          <p:nvPr>
            <p:ph type="body" sz="quarter" idx="16"/>
          </p:nvPr>
        </p:nvSpPr>
        <p:spPr>
          <a:xfrm>
            <a:off x="670142" y="273296"/>
            <a:ext cx="2541981" cy="1904419"/>
          </a:xfrm>
        </p:spPr>
        <p:txBody>
          <a:bodyPr/>
          <a:lstStyle/>
          <a:p>
            <a:r>
              <a:rPr lang="en-US" sz="1400" b="0"/>
              <a:t>PSAM 18 - 2026</a:t>
            </a:r>
          </a:p>
          <a:p>
            <a:pPr>
              <a:spcBef>
                <a:spcPts val="2000"/>
              </a:spcBef>
            </a:pPr>
            <a:r>
              <a:rPr lang="en-US"/>
              <a:t>Steven Prescott</a:t>
            </a:r>
          </a:p>
          <a:p>
            <a:pPr>
              <a:spcBef>
                <a:spcPts val="500"/>
              </a:spcBef>
            </a:pPr>
            <a:r>
              <a:rPr lang="en-US" b="0" i="1">
                <a:hlinkClick r:id="rId2"/>
              </a:rPr>
              <a:t>Steven.Prescott@inl.gov</a:t>
            </a:r>
            <a:endParaRPr lang="en-US" b="0" i="1"/>
          </a:p>
          <a:p>
            <a:pPr>
              <a:spcBef>
                <a:spcPts val="500"/>
              </a:spcBef>
            </a:pPr>
            <a:endParaRPr lang="en-US" b="0" i="1"/>
          </a:p>
          <a:p>
            <a:pPr>
              <a:spcBef>
                <a:spcPts val="500"/>
              </a:spcBef>
            </a:pPr>
            <a:r>
              <a:rPr lang="en-US"/>
              <a:t>Daniel Nevius</a:t>
            </a:r>
          </a:p>
          <a:p>
            <a:pPr>
              <a:spcBef>
                <a:spcPts val="500"/>
              </a:spcBef>
            </a:pPr>
            <a:r>
              <a:rPr lang="en-US" b="0"/>
              <a:t>Coauthor</a:t>
            </a:r>
          </a:p>
        </p:txBody>
      </p:sp>
      <p:pic>
        <p:nvPicPr>
          <p:cNvPr id="5" name="Picture 4" descr="PSAM 18 Conference Main Page">
            <a:extLst>
              <a:ext uri="{FF2B5EF4-FFF2-40B4-BE49-F238E27FC236}">
                <a16:creationId xmlns:a16="http://schemas.microsoft.com/office/drawing/2014/main" id="{02F32DF4-54EB-06E6-0393-BC2E0B0BE594}"/>
              </a:ext>
            </a:extLst>
          </p:cNvPr>
          <p:cNvPicPr>
            <a:picLocks noChangeAspect="1"/>
          </p:cNvPicPr>
          <p:nvPr/>
        </p:nvPicPr>
        <p:blipFill>
          <a:blip r:embed="rId3"/>
          <a:stretch>
            <a:fillRect/>
          </a:stretch>
        </p:blipFill>
        <p:spPr>
          <a:xfrm>
            <a:off x="78060" y="5704911"/>
            <a:ext cx="3853898" cy="879791"/>
          </a:xfrm>
          <a:prstGeom prst="rect">
            <a:avLst/>
          </a:prstGeom>
        </p:spPr>
      </p:pic>
    </p:spTree>
    <p:extLst>
      <p:ext uri="{BB962C8B-B14F-4D97-AF65-F5344CB8AC3E}">
        <p14:creationId xmlns:p14="http://schemas.microsoft.com/office/powerpoint/2010/main" val="1665996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92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3701-5DFC-A845-ABEE-258D0E315132}"/>
              </a:ext>
            </a:extLst>
          </p:cNvPr>
          <p:cNvSpPr>
            <a:spLocks noGrp="1"/>
          </p:cNvSpPr>
          <p:nvPr>
            <p:ph type="title"/>
          </p:nvPr>
        </p:nvSpPr>
        <p:spPr/>
        <p:txBody>
          <a:bodyPr/>
          <a:lstStyle/>
          <a:p>
            <a:r>
              <a:rPr lang="en-US"/>
              <a:t>MASS-DEF (Modeling and Analysis of Safety and Security - Dynamic Evaluation Framework)</a:t>
            </a:r>
          </a:p>
        </p:txBody>
      </p:sp>
      <p:pic>
        <p:nvPicPr>
          <p:cNvPr id="4" name="Content Placeholder 8" descr="Graphical user interface&#10;&#10;Description automatically generated">
            <a:extLst>
              <a:ext uri="{FF2B5EF4-FFF2-40B4-BE49-F238E27FC236}">
                <a16:creationId xmlns:a16="http://schemas.microsoft.com/office/drawing/2014/main" id="{894F7883-F125-8914-4693-92C7192DF1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9653" y="1379918"/>
            <a:ext cx="10448966" cy="5308749"/>
          </a:xfrm>
        </p:spPr>
      </p:pic>
      <p:pic>
        <p:nvPicPr>
          <p:cNvPr id="6" name="Picture 5" descr="EMRALD - Overview">
            <a:extLst>
              <a:ext uri="{FF2B5EF4-FFF2-40B4-BE49-F238E27FC236}">
                <a16:creationId xmlns:a16="http://schemas.microsoft.com/office/drawing/2014/main" id="{1217AA2D-7D0D-232B-8A42-B68205C485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664" y="4654391"/>
            <a:ext cx="1263433" cy="122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93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81D86-CEF1-784B-FAA7-33284961BFC8}"/>
              </a:ext>
            </a:extLst>
          </p:cNvPr>
          <p:cNvSpPr>
            <a:spLocks noGrp="1"/>
          </p:cNvSpPr>
          <p:nvPr>
            <p:ph type="title"/>
          </p:nvPr>
        </p:nvSpPr>
        <p:spPr/>
        <p:txBody>
          <a:bodyPr/>
          <a:lstStyle/>
          <a:p>
            <a:r>
              <a:rPr lang="en-US"/>
              <a:t>EMRALD (Event Modeling Risk Assessment using Linked Diagrams)</a:t>
            </a:r>
          </a:p>
        </p:txBody>
      </p:sp>
      <p:sp>
        <p:nvSpPr>
          <p:cNvPr id="4" name="Content Placeholder 2">
            <a:extLst>
              <a:ext uri="{FF2B5EF4-FFF2-40B4-BE49-F238E27FC236}">
                <a16:creationId xmlns:a16="http://schemas.microsoft.com/office/drawing/2014/main" id="{B0FDD091-FC06-57FF-A3FB-78EB87C76E4D}"/>
              </a:ext>
            </a:extLst>
          </p:cNvPr>
          <p:cNvSpPr txBox="1">
            <a:spLocks/>
          </p:cNvSpPr>
          <p:nvPr/>
        </p:nvSpPr>
        <p:spPr bwMode="auto">
          <a:xfrm>
            <a:off x="817756" y="1567211"/>
            <a:ext cx="8838862" cy="186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30188" indent="-230188" algn="l" rtl="0" eaLnBrk="0" fontAlgn="base" hangingPunct="0">
              <a:lnSpc>
                <a:spcPct val="85000"/>
              </a:lnSpc>
              <a:spcBef>
                <a:spcPct val="40000"/>
              </a:spcBef>
              <a:spcAft>
                <a:spcPct val="0"/>
              </a:spcAft>
              <a:buClr>
                <a:srgbClr val="FF6600"/>
              </a:buClr>
              <a:buChar char="•"/>
              <a:defRPr sz="2000">
                <a:solidFill>
                  <a:schemeClr val="tx1"/>
                </a:solidFill>
                <a:latin typeface="+mn-lt"/>
                <a:ea typeface="+mn-ea"/>
                <a:cs typeface="+mn-cs"/>
              </a:defRPr>
            </a:lvl1pPr>
            <a:lvl2pPr marL="684213" indent="-227013" algn="l" rtl="0" eaLnBrk="0" fontAlgn="base" hangingPunct="0">
              <a:lnSpc>
                <a:spcPct val="85000"/>
              </a:lnSpc>
              <a:spcBef>
                <a:spcPct val="20000"/>
              </a:spcBef>
              <a:spcAft>
                <a:spcPct val="0"/>
              </a:spcAft>
              <a:buClr>
                <a:srgbClr val="FF6600"/>
              </a:buClr>
              <a:buFont typeface="Times New Roman" charset="0"/>
              <a:buChar char="–"/>
              <a:defRPr sz="2000">
                <a:solidFill>
                  <a:schemeClr val="tx1"/>
                </a:solidFill>
                <a:latin typeface="+mn-lt"/>
              </a:defRPr>
            </a:lvl2pPr>
            <a:lvl3pPr marL="11430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3pPr>
            <a:lvl4pPr marL="1600200" indent="-228600" algn="l" rtl="0" eaLnBrk="0" fontAlgn="base" hangingPunct="0">
              <a:lnSpc>
                <a:spcPct val="85000"/>
              </a:lnSpc>
              <a:spcBef>
                <a:spcPct val="20000"/>
              </a:spcBef>
              <a:spcAft>
                <a:spcPct val="0"/>
              </a:spcAft>
              <a:buClr>
                <a:srgbClr val="FF6600"/>
              </a:buClr>
              <a:buFont typeface="Times New Roman" charset="0"/>
              <a:buChar char="–"/>
              <a:defRPr sz="2000">
                <a:solidFill>
                  <a:schemeClr val="tx1"/>
                </a:solidFill>
                <a:latin typeface="+mn-lt"/>
              </a:defRPr>
            </a:lvl4pPr>
            <a:lvl5pPr marL="20574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5pPr>
            <a:lvl6pPr marL="25146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0" fontAlgn="base" hangingPunct="0">
              <a:lnSpc>
                <a:spcPct val="85000"/>
              </a:lnSpc>
              <a:spcBef>
                <a:spcPct val="20000"/>
              </a:spcBef>
              <a:spcAft>
                <a:spcPct val="0"/>
              </a:spcAft>
              <a:buClr>
                <a:srgbClr val="FF6600"/>
              </a:buClr>
              <a:buChar char="•"/>
              <a:defRPr sz="2000">
                <a:solidFill>
                  <a:schemeClr val="tx1"/>
                </a:solidFill>
                <a:latin typeface="+mn-lt"/>
              </a:defRPr>
            </a:lvl9pPr>
          </a:lstStyle>
          <a:p>
            <a:pPr marL="0" indent="0">
              <a:spcAft>
                <a:spcPts val="600"/>
              </a:spcAft>
              <a:buNone/>
            </a:pPr>
            <a:r>
              <a:rPr lang="en-US" sz="2400" kern="0">
                <a:solidFill>
                  <a:schemeClr val="tx2"/>
                </a:solidFill>
              </a:rPr>
              <a:t>Dynamic probabilistic risk assessment (PRA), state modeling based on a three-phased discrete event simulation.</a:t>
            </a:r>
          </a:p>
          <a:p>
            <a:pPr marL="631825" lvl="1" indent="-285750">
              <a:buClr>
                <a:srgbClr val="81C9FF"/>
              </a:buClr>
              <a:defRPr/>
            </a:pPr>
            <a:r>
              <a:rPr lang="en-US" sz="1800" kern="0">
                <a:solidFill>
                  <a:schemeClr val="tx2"/>
                </a:solidFill>
              </a:rPr>
              <a:t>No time steps</a:t>
            </a:r>
          </a:p>
          <a:p>
            <a:pPr marL="631825" lvl="1" indent="-285750">
              <a:buClr>
                <a:srgbClr val="81C9FF"/>
              </a:buClr>
              <a:defRPr/>
            </a:pPr>
            <a:r>
              <a:rPr lang="en-US" sz="1800" kern="0">
                <a:solidFill>
                  <a:schemeClr val="tx2"/>
                </a:solidFill>
              </a:rPr>
              <a:t>Jumps to next thing that happens in time</a:t>
            </a:r>
          </a:p>
          <a:p>
            <a:pPr marL="631825" lvl="1" indent="-285750">
              <a:buClr>
                <a:srgbClr val="81C9FF"/>
              </a:buClr>
              <a:defRPr/>
            </a:pPr>
            <a:r>
              <a:rPr lang="en-US" sz="1800" kern="0">
                <a:solidFill>
                  <a:schemeClr val="tx2"/>
                </a:solidFill>
              </a:rPr>
              <a:t>Monte Carlo sampling</a:t>
            </a:r>
          </a:p>
          <a:p>
            <a:pPr marL="631825" lvl="1" indent="-285750">
              <a:buClr>
                <a:srgbClr val="81C9FF"/>
              </a:buClr>
              <a:defRPr/>
            </a:pPr>
            <a:r>
              <a:rPr lang="en-US" sz="1800" kern="0">
                <a:solidFill>
                  <a:schemeClr val="tx2"/>
                </a:solidFill>
              </a:rPr>
              <a:t>Good for long and/or short time jumps</a:t>
            </a:r>
          </a:p>
          <a:p>
            <a:pPr marL="803275" lvl="1" indent="-457200">
              <a:buClr>
                <a:srgbClr val="81C9FF"/>
              </a:buClr>
              <a:buFont typeface="Wingdings" panose="05000000000000000000" pitchFamily="2" charset="2"/>
              <a:buChar char="§"/>
              <a:defRPr/>
            </a:pPr>
            <a:endParaRPr lang="en-US" sz="1600" kern="0">
              <a:solidFill>
                <a:schemeClr val="tx2"/>
              </a:solidFill>
            </a:endParaRPr>
          </a:p>
          <a:p>
            <a:pPr marL="0" indent="0">
              <a:buFontTx/>
              <a:buNone/>
            </a:pPr>
            <a:endParaRPr lang="en-US" kern="0">
              <a:solidFill>
                <a:schemeClr val="tx2"/>
              </a:solidFill>
            </a:endParaRPr>
          </a:p>
        </p:txBody>
      </p:sp>
      <p:sp>
        <p:nvSpPr>
          <p:cNvPr id="5" name="Arrow: Right 4">
            <a:extLst>
              <a:ext uri="{FF2B5EF4-FFF2-40B4-BE49-F238E27FC236}">
                <a16:creationId xmlns:a16="http://schemas.microsoft.com/office/drawing/2014/main" id="{445B18B3-B753-5AC6-1304-A6F020604FDC}"/>
              </a:ext>
            </a:extLst>
          </p:cNvPr>
          <p:cNvSpPr/>
          <p:nvPr/>
        </p:nvSpPr>
        <p:spPr bwMode="auto">
          <a:xfrm>
            <a:off x="573013" y="3940098"/>
            <a:ext cx="5665496" cy="3642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Star: 7 Points 5">
            <a:extLst>
              <a:ext uri="{FF2B5EF4-FFF2-40B4-BE49-F238E27FC236}">
                <a16:creationId xmlns:a16="http://schemas.microsoft.com/office/drawing/2014/main" id="{F164C27D-D7A3-D70D-26AA-34CBA9D07102}"/>
              </a:ext>
            </a:extLst>
          </p:cNvPr>
          <p:cNvSpPr/>
          <p:nvPr/>
        </p:nvSpPr>
        <p:spPr bwMode="auto">
          <a:xfrm>
            <a:off x="736564" y="3940098"/>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Star: 7 Points 6">
            <a:extLst>
              <a:ext uri="{FF2B5EF4-FFF2-40B4-BE49-F238E27FC236}">
                <a16:creationId xmlns:a16="http://schemas.microsoft.com/office/drawing/2014/main" id="{7A1BBCAD-F4AD-0714-780E-75B9BBFB3F41}"/>
              </a:ext>
            </a:extLst>
          </p:cNvPr>
          <p:cNvSpPr/>
          <p:nvPr/>
        </p:nvSpPr>
        <p:spPr bwMode="auto">
          <a:xfrm>
            <a:off x="3316892" y="3959148"/>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Star: 7 Points 7">
            <a:extLst>
              <a:ext uri="{FF2B5EF4-FFF2-40B4-BE49-F238E27FC236}">
                <a16:creationId xmlns:a16="http://schemas.microsoft.com/office/drawing/2014/main" id="{393692C4-1655-ACBA-36B1-4EDF9C01EA9C}"/>
              </a:ext>
            </a:extLst>
          </p:cNvPr>
          <p:cNvSpPr/>
          <p:nvPr/>
        </p:nvSpPr>
        <p:spPr bwMode="auto">
          <a:xfrm>
            <a:off x="3387679" y="3959149"/>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Star: 7 Points 9">
            <a:extLst>
              <a:ext uri="{FF2B5EF4-FFF2-40B4-BE49-F238E27FC236}">
                <a16:creationId xmlns:a16="http://schemas.microsoft.com/office/drawing/2014/main" id="{24A433C6-04AF-19A8-1FBC-702FB4F6C782}"/>
              </a:ext>
            </a:extLst>
          </p:cNvPr>
          <p:cNvSpPr/>
          <p:nvPr/>
        </p:nvSpPr>
        <p:spPr bwMode="auto">
          <a:xfrm>
            <a:off x="3461628" y="3961724"/>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Star: 7 Points 10">
            <a:extLst>
              <a:ext uri="{FF2B5EF4-FFF2-40B4-BE49-F238E27FC236}">
                <a16:creationId xmlns:a16="http://schemas.microsoft.com/office/drawing/2014/main" id="{E4FDEA9C-FF56-3E5D-6F0A-97B24B25BA22}"/>
              </a:ext>
            </a:extLst>
          </p:cNvPr>
          <p:cNvSpPr/>
          <p:nvPr/>
        </p:nvSpPr>
        <p:spPr bwMode="auto">
          <a:xfrm>
            <a:off x="4339440" y="3955302"/>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Star: 7 Points 11">
            <a:extLst>
              <a:ext uri="{FF2B5EF4-FFF2-40B4-BE49-F238E27FC236}">
                <a16:creationId xmlns:a16="http://schemas.microsoft.com/office/drawing/2014/main" id="{FAA0A47C-8D53-36CE-1C48-C7E818756DC6}"/>
              </a:ext>
            </a:extLst>
          </p:cNvPr>
          <p:cNvSpPr/>
          <p:nvPr/>
        </p:nvSpPr>
        <p:spPr bwMode="auto">
          <a:xfrm>
            <a:off x="5707354" y="3946687"/>
            <a:ext cx="365724" cy="364273"/>
          </a:xfrm>
          <a:prstGeom prst="star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13" name="Connector: Curved 12">
            <a:extLst>
              <a:ext uri="{FF2B5EF4-FFF2-40B4-BE49-F238E27FC236}">
                <a16:creationId xmlns:a16="http://schemas.microsoft.com/office/drawing/2014/main" id="{AAA6566A-ACFB-4730-8483-5CCEF987DFE2}"/>
              </a:ext>
            </a:extLst>
          </p:cNvPr>
          <p:cNvCxnSpPr>
            <a:cxnSpLocks/>
            <a:stCxn id="6" idx="6"/>
            <a:endCxn id="7" idx="6"/>
          </p:cNvCxnSpPr>
          <p:nvPr/>
        </p:nvCxnSpPr>
        <p:spPr bwMode="auto">
          <a:xfrm rot="16200000" flipH="1">
            <a:off x="2200065" y="2659459"/>
            <a:ext cx="19050" cy="2580328"/>
          </a:xfrm>
          <a:prstGeom prst="curvedConnector3">
            <a:avLst>
              <a:gd name="adj1" fmla="val -1200000"/>
            </a:avLst>
          </a:prstGeom>
          <a:solidFill>
            <a:schemeClr val="accent1"/>
          </a:solidFill>
          <a:ln w="9525" cap="flat" cmpd="sng" algn="ctr">
            <a:solidFill>
              <a:schemeClr val="tx1"/>
            </a:solidFill>
            <a:prstDash val="solid"/>
            <a:round/>
            <a:headEnd type="none" w="med" len="med"/>
            <a:tailEnd type="triangle"/>
          </a:ln>
          <a:effectLst/>
        </p:spPr>
      </p:cxnSp>
      <p:cxnSp>
        <p:nvCxnSpPr>
          <p:cNvPr id="14" name="Connector: Curved 13">
            <a:extLst>
              <a:ext uri="{FF2B5EF4-FFF2-40B4-BE49-F238E27FC236}">
                <a16:creationId xmlns:a16="http://schemas.microsoft.com/office/drawing/2014/main" id="{632220B2-DF66-EA0C-AB34-061DACFF9B4D}"/>
              </a:ext>
            </a:extLst>
          </p:cNvPr>
          <p:cNvCxnSpPr>
            <a:cxnSpLocks/>
            <a:stCxn id="10" idx="6"/>
            <a:endCxn id="11" idx="6"/>
          </p:cNvCxnSpPr>
          <p:nvPr/>
        </p:nvCxnSpPr>
        <p:spPr bwMode="auto">
          <a:xfrm rot="5400000" flipH="1" flipV="1">
            <a:off x="4080185" y="3519607"/>
            <a:ext cx="6422" cy="877812"/>
          </a:xfrm>
          <a:prstGeom prst="curvedConnector3">
            <a:avLst>
              <a:gd name="adj1" fmla="val 3659639"/>
            </a:avLst>
          </a:prstGeom>
          <a:solidFill>
            <a:schemeClr val="accent1"/>
          </a:solidFill>
          <a:ln w="9525" cap="flat" cmpd="sng" algn="ctr">
            <a:solidFill>
              <a:schemeClr val="tx1"/>
            </a:solidFill>
            <a:prstDash val="solid"/>
            <a:round/>
            <a:headEnd type="none" w="med" len="med"/>
            <a:tailEnd type="triangle"/>
          </a:ln>
          <a:effectLst/>
        </p:spPr>
      </p:cxnSp>
      <p:cxnSp>
        <p:nvCxnSpPr>
          <p:cNvPr id="15" name="Connector: Curved 14">
            <a:extLst>
              <a:ext uri="{FF2B5EF4-FFF2-40B4-BE49-F238E27FC236}">
                <a16:creationId xmlns:a16="http://schemas.microsoft.com/office/drawing/2014/main" id="{5D54AE79-07DE-514E-F574-894477B2E8DD}"/>
              </a:ext>
            </a:extLst>
          </p:cNvPr>
          <p:cNvCxnSpPr>
            <a:cxnSpLocks/>
            <a:stCxn id="11" idx="6"/>
            <a:endCxn id="12" idx="6"/>
          </p:cNvCxnSpPr>
          <p:nvPr/>
        </p:nvCxnSpPr>
        <p:spPr bwMode="auto">
          <a:xfrm rot="5400000" flipH="1" flipV="1">
            <a:off x="5201952" y="3267038"/>
            <a:ext cx="8615" cy="1367914"/>
          </a:xfrm>
          <a:prstGeom prst="curvedConnector3">
            <a:avLst>
              <a:gd name="adj1" fmla="val 2753511"/>
            </a:avLst>
          </a:prstGeom>
          <a:solidFill>
            <a:schemeClr val="accent1"/>
          </a:solidFill>
          <a:ln w="9525" cap="flat" cmpd="sng" algn="ctr">
            <a:solidFill>
              <a:schemeClr val="tx1"/>
            </a:solidFill>
            <a:prstDash val="solid"/>
            <a:round/>
            <a:headEnd type="none" w="med" len="med"/>
            <a:tailEnd type="triangle"/>
          </a:ln>
          <a:effectLst/>
        </p:spPr>
      </p:cxnSp>
      <p:cxnSp>
        <p:nvCxnSpPr>
          <p:cNvPr id="16" name="Connector: Curved 15">
            <a:extLst>
              <a:ext uri="{FF2B5EF4-FFF2-40B4-BE49-F238E27FC236}">
                <a16:creationId xmlns:a16="http://schemas.microsoft.com/office/drawing/2014/main" id="{22716355-A31A-B4B6-29E7-2E4300374331}"/>
              </a:ext>
            </a:extLst>
          </p:cNvPr>
          <p:cNvCxnSpPr>
            <a:cxnSpLocks/>
            <a:stCxn id="7" idx="6"/>
            <a:endCxn id="8" idx="6"/>
          </p:cNvCxnSpPr>
          <p:nvPr/>
        </p:nvCxnSpPr>
        <p:spPr bwMode="auto">
          <a:xfrm rot="16200000" flipH="1">
            <a:off x="3535146" y="3923755"/>
            <a:ext cx="1" cy="70787"/>
          </a:xfrm>
          <a:prstGeom prst="curvedConnector3">
            <a:avLst>
              <a:gd name="adj1" fmla="val -22860000000"/>
            </a:avLst>
          </a:prstGeom>
          <a:solidFill>
            <a:schemeClr val="accent1"/>
          </a:solidFill>
          <a:ln w="9525"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CAA3EE79-8ED2-891B-EB62-AA357D95A430}"/>
              </a:ext>
            </a:extLst>
          </p:cNvPr>
          <p:cNvSpPr txBox="1"/>
          <p:nvPr/>
        </p:nvSpPr>
        <p:spPr>
          <a:xfrm>
            <a:off x="735981" y="4644458"/>
            <a:ext cx="4085402" cy="646331"/>
          </a:xfrm>
          <a:prstGeom prst="rect">
            <a:avLst/>
          </a:prstGeom>
          <a:noFill/>
        </p:spPr>
        <p:txBody>
          <a:bodyPr wrap="square" rtlCol="0">
            <a:spAutoFit/>
          </a:bodyPr>
          <a:lstStyle/>
          <a:p>
            <a:pPr marL="285750" indent="-285750">
              <a:buFont typeface="Arial" panose="020B0604020202020204" pitchFamily="34" charset="0"/>
              <a:buChar char="•"/>
            </a:pPr>
            <a:r>
              <a:rPr lang="en-US">
                <a:solidFill>
                  <a:schemeClr val="tx2"/>
                </a:solidFill>
              </a:rPr>
              <a:t>Condition-driven events</a:t>
            </a:r>
          </a:p>
          <a:p>
            <a:pPr marL="285750" indent="-285750">
              <a:buFont typeface="Arial" panose="020B0604020202020204" pitchFamily="34" charset="0"/>
              <a:buChar char="•"/>
            </a:pPr>
            <a:r>
              <a:rPr lang="en-US">
                <a:solidFill>
                  <a:schemeClr val="tx2"/>
                </a:solidFill>
              </a:rPr>
              <a:t>Sampled time-driven events</a:t>
            </a:r>
          </a:p>
        </p:txBody>
      </p:sp>
      <p:cxnSp>
        <p:nvCxnSpPr>
          <p:cNvPr id="29" name="Connector: Curved 28">
            <a:extLst>
              <a:ext uri="{FF2B5EF4-FFF2-40B4-BE49-F238E27FC236}">
                <a16:creationId xmlns:a16="http://schemas.microsoft.com/office/drawing/2014/main" id="{10850503-5077-DE8C-CB9B-7FAC99A0CF33}"/>
              </a:ext>
            </a:extLst>
          </p:cNvPr>
          <p:cNvCxnSpPr>
            <a:cxnSpLocks/>
            <a:stCxn id="8" idx="6"/>
            <a:endCxn id="10" idx="6"/>
          </p:cNvCxnSpPr>
          <p:nvPr/>
        </p:nvCxnSpPr>
        <p:spPr bwMode="auto">
          <a:xfrm rot="16200000" flipH="1">
            <a:off x="3606227" y="3923462"/>
            <a:ext cx="2575" cy="73949"/>
          </a:xfrm>
          <a:prstGeom prst="curvedConnector3">
            <a:avLst>
              <a:gd name="adj1" fmla="val -8877670"/>
            </a:avLst>
          </a:prstGeom>
          <a:solidFill>
            <a:schemeClr val="accent1"/>
          </a:solidFill>
          <a:ln w="9525" cap="flat" cmpd="sng" algn="ctr">
            <a:solidFill>
              <a:schemeClr val="tx1"/>
            </a:solidFill>
            <a:prstDash val="solid"/>
            <a:round/>
            <a:headEnd type="none" w="med" len="med"/>
            <a:tailEnd type="triangle"/>
          </a:ln>
          <a:effectLst/>
        </p:spPr>
      </p:cxnSp>
      <p:pic>
        <p:nvPicPr>
          <p:cNvPr id="44" name="Picture 43">
            <a:extLst>
              <a:ext uri="{FF2B5EF4-FFF2-40B4-BE49-F238E27FC236}">
                <a16:creationId xmlns:a16="http://schemas.microsoft.com/office/drawing/2014/main" id="{5AB34CE2-6D36-CF70-D3B0-5ED2D577D151}"/>
              </a:ext>
            </a:extLst>
          </p:cNvPr>
          <p:cNvPicPr>
            <a:picLocks noChangeAspect="1"/>
          </p:cNvPicPr>
          <p:nvPr/>
        </p:nvPicPr>
        <p:blipFill>
          <a:blip r:embed="rId2"/>
          <a:stretch>
            <a:fillRect/>
          </a:stretch>
        </p:blipFill>
        <p:spPr>
          <a:xfrm>
            <a:off x="6668052" y="2236603"/>
            <a:ext cx="5386487" cy="3763239"/>
          </a:xfrm>
          <a:prstGeom prst="rect">
            <a:avLst/>
          </a:prstGeom>
        </p:spPr>
      </p:pic>
    </p:spTree>
    <p:extLst>
      <p:ext uri="{BB962C8B-B14F-4D97-AF65-F5344CB8AC3E}">
        <p14:creationId xmlns:p14="http://schemas.microsoft.com/office/powerpoint/2010/main" val="178056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9276-FBB5-B4A1-B06C-928E96D9D41A}"/>
              </a:ext>
            </a:extLst>
          </p:cNvPr>
          <p:cNvSpPr>
            <a:spLocks noGrp="1"/>
          </p:cNvSpPr>
          <p:nvPr>
            <p:ph type="title"/>
          </p:nvPr>
        </p:nvSpPr>
        <p:spPr/>
        <p:txBody>
          <a:bodyPr/>
          <a:lstStyle/>
          <a:p>
            <a:r>
              <a:rPr lang="en-US"/>
              <a:t>Modular Accident Analysis Program (MAAP) </a:t>
            </a:r>
          </a:p>
        </p:txBody>
      </p:sp>
      <p:sp>
        <p:nvSpPr>
          <p:cNvPr id="3" name="Content Placeholder 2">
            <a:extLst>
              <a:ext uri="{FF2B5EF4-FFF2-40B4-BE49-F238E27FC236}">
                <a16:creationId xmlns:a16="http://schemas.microsoft.com/office/drawing/2014/main" id="{4B8B5B67-7731-D4C5-9AE7-016871C27C29}"/>
              </a:ext>
            </a:extLst>
          </p:cNvPr>
          <p:cNvSpPr>
            <a:spLocks noGrp="1"/>
          </p:cNvSpPr>
          <p:nvPr>
            <p:ph idx="1"/>
          </p:nvPr>
        </p:nvSpPr>
        <p:spPr>
          <a:xfrm>
            <a:off x="938150" y="1447800"/>
            <a:ext cx="10415649" cy="4643439"/>
          </a:xfrm>
        </p:spPr>
        <p:txBody>
          <a:bodyPr/>
          <a:lstStyle/>
          <a:p>
            <a:pPr marL="0" indent="0">
              <a:buNone/>
            </a:pPr>
            <a:r>
              <a:rPr lang="en-US"/>
              <a:t>MAAP is:</a:t>
            </a:r>
          </a:p>
          <a:p>
            <a:r>
              <a:rPr lang="en-US"/>
              <a:t>Commonly used by industry to evaluate pressurized </a:t>
            </a:r>
            <a:br>
              <a:rPr lang="en-US"/>
            </a:br>
            <a:r>
              <a:rPr lang="en-US"/>
              <a:t>water reactors (PWR) and boiling water reactors (BWR)</a:t>
            </a:r>
          </a:p>
          <a:p>
            <a:r>
              <a:rPr lang="en-US"/>
              <a:t>Faster than other thermohydraulic codes, but still slow</a:t>
            </a:r>
            <a:br>
              <a:rPr lang="en-US"/>
            </a:br>
            <a:r>
              <a:rPr lang="en-US"/>
              <a:t>when running thousands of simulations</a:t>
            </a:r>
          </a:p>
          <a:p>
            <a:r>
              <a:rPr lang="en-US"/>
              <a:t>Inaccessible to PRA analyst so sensitive data </a:t>
            </a:r>
            <a:br>
              <a:rPr lang="en-US"/>
            </a:br>
            <a:r>
              <a:rPr lang="en-US"/>
              <a:t>can only be used in secure environments.</a:t>
            </a:r>
          </a:p>
          <a:p>
            <a:endParaRPr lang="en-US"/>
          </a:p>
          <a:p>
            <a:pPr marL="0" indent="0">
              <a:buNone/>
            </a:pPr>
            <a:r>
              <a:rPr lang="en-US"/>
              <a:t>Need a way to get MAAP results faster to use in </a:t>
            </a:r>
            <a:br>
              <a:rPr lang="en-US"/>
            </a:br>
            <a:r>
              <a:rPr lang="en-US"/>
              <a:t>dynamic PRA</a:t>
            </a:r>
          </a:p>
          <a:p>
            <a:endParaRPr lang="en-US"/>
          </a:p>
        </p:txBody>
      </p:sp>
      <p:pic>
        <p:nvPicPr>
          <p:cNvPr id="4" name="Picture 2" descr="Reactor Coolant System Nodalization of MAAP 5.02 for a Reference Plant. |  Download Scientific Diagram">
            <a:extLst>
              <a:ext uri="{FF2B5EF4-FFF2-40B4-BE49-F238E27FC236}">
                <a16:creationId xmlns:a16="http://schemas.microsoft.com/office/drawing/2014/main" id="{011AA751-712A-4DC6-B9CC-A758F9092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354" y="1556239"/>
            <a:ext cx="3462338" cy="3462338"/>
          </a:xfrm>
          <a:prstGeom prst="rect">
            <a:avLst/>
          </a:prstGeom>
          <a:noFill/>
          <a:ln>
            <a:solidFill>
              <a:schemeClr val="accent6"/>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E810EC-193E-47DC-99BE-A7C49F6B1511}"/>
              </a:ext>
            </a:extLst>
          </p:cNvPr>
          <p:cNvSpPr txBox="1"/>
          <p:nvPr/>
        </p:nvSpPr>
        <p:spPr>
          <a:xfrm>
            <a:off x="7892479" y="5018577"/>
            <a:ext cx="3791423" cy="523220"/>
          </a:xfrm>
          <a:prstGeom prst="rect">
            <a:avLst/>
          </a:prstGeom>
          <a:noFill/>
        </p:spPr>
        <p:txBody>
          <a:bodyPr wrap="none" rtlCol="0">
            <a:spAutoFit/>
          </a:bodyPr>
          <a:lstStyle/>
          <a:p>
            <a:r>
              <a:rPr lang="en-US" sz="1000" i="1">
                <a:solidFill>
                  <a:schemeClr val="tx2"/>
                </a:solidFill>
              </a:rPr>
              <a:t>Nuclear Engineering and Technology,</a:t>
            </a:r>
            <a:r>
              <a:rPr lang="en-US" sz="1000">
                <a:solidFill>
                  <a:schemeClr val="tx2"/>
                </a:solidFill>
              </a:rPr>
              <a:t> </a:t>
            </a:r>
            <a:r>
              <a:rPr lang="en-US" sz="1000" u="sng">
                <a:solidFill>
                  <a:schemeClr val="tx2"/>
                </a:solidFill>
                <a:hlinkClick r:id="rId5">
                  <a:extLst>
                    <a:ext uri="{A12FA001-AC4F-418D-AE19-62706E023703}">
                      <ahyp:hlinkClr xmlns:ahyp="http://schemas.microsoft.com/office/drawing/2018/hyperlinkcolor" val="tx"/>
                    </a:ext>
                  </a:extLst>
                </a:hlinkClick>
              </a:rPr>
              <a:t>10.1016/j.net.2015.06.010</a:t>
            </a:r>
            <a:endParaRPr lang="en-US" sz="1000">
              <a:solidFill>
                <a:schemeClr val="tx2"/>
              </a:solidFill>
            </a:endParaRPr>
          </a:p>
          <a:p>
            <a:endParaRPr lang="en-US"/>
          </a:p>
        </p:txBody>
      </p:sp>
    </p:spTree>
    <p:extLst>
      <p:ext uri="{BB962C8B-B14F-4D97-AF65-F5344CB8AC3E}">
        <p14:creationId xmlns:p14="http://schemas.microsoft.com/office/powerpoint/2010/main" val="2505417403"/>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9DC52-5309-4419-B60F-60FD1C66DB9E}"/>
              </a:ext>
            </a:extLst>
          </p:cNvPr>
          <p:cNvSpPr>
            <a:spLocks noGrp="1"/>
          </p:cNvSpPr>
          <p:nvPr>
            <p:ph type="title"/>
          </p:nvPr>
        </p:nvSpPr>
        <p:spPr/>
        <p:txBody>
          <a:bodyPr/>
          <a:lstStyle/>
          <a:p>
            <a:r>
              <a:rPr lang="en-US"/>
              <a:t>Solution: Reduced Order Model (ROM) of MAAP Results</a:t>
            </a:r>
          </a:p>
        </p:txBody>
      </p:sp>
      <p:sp>
        <p:nvSpPr>
          <p:cNvPr id="3" name="Content Placeholder 2">
            <a:extLst>
              <a:ext uri="{FF2B5EF4-FFF2-40B4-BE49-F238E27FC236}">
                <a16:creationId xmlns:a16="http://schemas.microsoft.com/office/drawing/2014/main" id="{23FB0828-5CF4-E4CE-DCA7-09913A566A19}"/>
              </a:ext>
            </a:extLst>
          </p:cNvPr>
          <p:cNvSpPr>
            <a:spLocks noGrp="1"/>
          </p:cNvSpPr>
          <p:nvPr>
            <p:ph idx="1"/>
          </p:nvPr>
        </p:nvSpPr>
        <p:spPr>
          <a:xfrm>
            <a:off x="888175" y="1253331"/>
            <a:ext cx="10415649" cy="4351338"/>
          </a:xfrm>
        </p:spPr>
        <p:txBody>
          <a:bodyPr/>
          <a:lstStyle/>
          <a:p>
            <a:r>
              <a:rPr lang="en-US"/>
              <a:t>Only three or four parameters are relevant to the EMRALD simulation</a:t>
            </a:r>
          </a:p>
          <a:p>
            <a:r>
              <a:rPr lang="en-US"/>
              <a:t>Can gather data using thousands of runs to interpolate for millions of runs</a:t>
            </a:r>
          </a:p>
          <a:p>
            <a:r>
              <a:rPr lang="en-US"/>
              <a:t>Create </a:t>
            </a:r>
            <a:r>
              <a:rPr lang="en-US" i="1"/>
              <a:t>n</a:t>
            </a:r>
            <a:r>
              <a:rPr lang="en-US"/>
              <a:t>-dimensional space representing the parameters of interest</a:t>
            </a:r>
          </a:p>
          <a:p>
            <a:r>
              <a:rPr lang="en-US"/>
              <a:t>Eliminate subspaces below user-set tolerance</a:t>
            </a:r>
          </a:p>
          <a:p>
            <a:pPr marL="0" indent="0">
              <a:buNone/>
            </a:pPr>
            <a:endParaRPr lang="en-US"/>
          </a:p>
          <a:p>
            <a:pPr marL="0" indent="0">
              <a:buNone/>
            </a:pPr>
            <a:endParaRPr lang="en-US"/>
          </a:p>
          <a:p>
            <a:pPr marL="0" indent="0">
              <a:buNone/>
            </a:pPr>
            <a:endParaRPr lang="en-US"/>
          </a:p>
        </p:txBody>
      </p:sp>
      <p:pic>
        <p:nvPicPr>
          <p:cNvPr id="27" name="Picture 26">
            <a:extLst>
              <a:ext uri="{FF2B5EF4-FFF2-40B4-BE49-F238E27FC236}">
                <a16:creationId xmlns:a16="http://schemas.microsoft.com/office/drawing/2014/main" id="{9E58C28B-74D1-9469-F21F-15F5DEB5C115}"/>
              </a:ext>
            </a:extLst>
          </p:cNvPr>
          <p:cNvPicPr>
            <a:picLocks noChangeAspect="1"/>
          </p:cNvPicPr>
          <p:nvPr/>
        </p:nvPicPr>
        <p:blipFill>
          <a:blip r:embed="rId3"/>
          <a:stretch>
            <a:fillRect/>
          </a:stretch>
        </p:blipFill>
        <p:spPr>
          <a:xfrm>
            <a:off x="838201" y="2761184"/>
            <a:ext cx="3330054" cy="3330054"/>
          </a:xfrm>
          <a:prstGeom prst="rect">
            <a:avLst/>
          </a:prstGeom>
        </p:spPr>
      </p:pic>
      <p:pic>
        <p:nvPicPr>
          <p:cNvPr id="29" name="Picture 28">
            <a:extLst>
              <a:ext uri="{FF2B5EF4-FFF2-40B4-BE49-F238E27FC236}">
                <a16:creationId xmlns:a16="http://schemas.microsoft.com/office/drawing/2014/main" id="{9682E294-44FF-6CC6-2D0F-1DDDB542BA98}"/>
              </a:ext>
            </a:extLst>
          </p:cNvPr>
          <p:cNvPicPr>
            <a:picLocks noChangeAspect="1"/>
          </p:cNvPicPr>
          <p:nvPr/>
        </p:nvPicPr>
        <p:blipFill>
          <a:blip r:embed="rId4"/>
          <a:stretch>
            <a:fillRect/>
          </a:stretch>
        </p:blipFill>
        <p:spPr>
          <a:xfrm>
            <a:off x="4168255" y="2761184"/>
            <a:ext cx="3330055" cy="3330055"/>
          </a:xfrm>
          <a:prstGeom prst="rect">
            <a:avLst/>
          </a:prstGeom>
        </p:spPr>
      </p:pic>
      <p:pic>
        <p:nvPicPr>
          <p:cNvPr id="31" name="Picture 30">
            <a:extLst>
              <a:ext uri="{FF2B5EF4-FFF2-40B4-BE49-F238E27FC236}">
                <a16:creationId xmlns:a16="http://schemas.microsoft.com/office/drawing/2014/main" id="{81D4A20F-D5E4-E3DB-0876-2564447ECDB1}"/>
              </a:ext>
            </a:extLst>
          </p:cNvPr>
          <p:cNvPicPr>
            <a:picLocks noChangeAspect="1"/>
          </p:cNvPicPr>
          <p:nvPr/>
        </p:nvPicPr>
        <p:blipFill>
          <a:blip r:embed="rId5"/>
          <a:stretch>
            <a:fillRect/>
          </a:stretch>
        </p:blipFill>
        <p:spPr>
          <a:xfrm>
            <a:off x="7498308" y="2761183"/>
            <a:ext cx="3330055" cy="3330055"/>
          </a:xfrm>
          <a:prstGeom prst="rect">
            <a:avLst/>
          </a:prstGeom>
        </p:spPr>
      </p:pic>
    </p:spTree>
    <p:extLst>
      <p:ext uri="{BB962C8B-B14F-4D97-AF65-F5344CB8AC3E}">
        <p14:creationId xmlns:p14="http://schemas.microsoft.com/office/powerpoint/2010/main" val="3025814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BE300-2C65-8B36-4DB7-1BFCA71BD934}"/>
              </a:ext>
            </a:extLst>
          </p:cNvPr>
          <p:cNvSpPr>
            <a:spLocks noGrp="1"/>
          </p:cNvSpPr>
          <p:nvPr>
            <p:ph type="title"/>
          </p:nvPr>
        </p:nvSpPr>
        <p:spPr/>
        <p:txBody>
          <a:bodyPr/>
          <a:lstStyle/>
          <a:p>
            <a:r>
              <a:rPr lang="en-US"/>
              <a:t>ROM Generator Tool</a:t>
            </a:r>
          </a:p>
        </p:txBody>
      </p:sp>
      <p:sp>
        <p:nvSpPr>
          <p:cNvPr id="3" name="Content Placeholder 2">
            <a:extLst>
              <a:ext uri="{FF2B5EF4-FFF2-40B4-BE49-F238E27FC236}">
                <a16:creationId xmlns:a16="http://schemas.microsoft.com/office/drawing/2014/main" id="{F5951D2B-0D18-6F28-2097-5B09BF4B735D}"/>
              </a:ext>
            </a:extLst>
          </p:cNvPr>
          <p:cNvSpPr>
            <a:spLocks noGrp="1"/>
          </p:cNvSpPr>
          <p:nvPr>
            <p:ph idx="1"/>
          </p:nvPr>
        </p:nvSpPr>
        <p:spPr>
          <a:xfrm>
            <a:off x="938150" y="1174751"/>
            <a:ext cx="10415649" cy="844550"/>
          </a:xfrm>
        </p:spPr>
        <p:txBody>
          <a:bodyPr/>
          <a:lstStyle/>
          <a:p>
            <a:r>
              <a:rPr lang="en-US"/>
              <a:t>Software tool to automate the sampling process</a:t>
            </a:r>
          </a:p>
          <a:p>
            <a:r>
              <a:rPr lang="en-US"/>
              <a:t>Upload existing MAAP input files &amp; select parameters of interest</a:t>
            </a:r>
          </a:p>
        </p:txBody>
      </p:sp>
      <p:pic>
        <p:nvPicPr>
          <p:cNvPr id="4" name="Picture 3">
            <a:extLst>
              <a:ext uri="{FF2B5EF4-FFF2-40B4-BE49-F238E27FC236}">
                <a16:creationId xmlns:a16="http://schemas.microsoft.com/office/drawing/2014/main" id="{CB4130DF-AEB8-F85B-EB24-0C4F064BA6AC}"/>
              </a:ext>
            </a:extLst>
          </p:cNvPr>
          <p:cNvPicPr>
            <a:picLocks noChangeAspect="1"/>
          </p:cNvPicPr>
          <p:nvPr/>
        </p:nvPicPr>
        <p:blipFill>
          <a:blip r:embed="rId3"/>
          <a:stretch>
            <a:fillRect/>
          </a:stretch>
        </p:blipFill>
        <p:spPr>
          <a:xfrm>
            <a:off x="1223899" y="2019302"/>
            <a:ext cx="9012302" cy="4168664"/>
          </a:xfrm>
          <a:prstGeom prst="rect">
            <a:avLst/>
          </a:prstGeom>
        </p:spPr>
      </p:pic>
    </p:spTree>
    <p:extLst>
      <p:ext uri="{BB962C8B-B14F-4D97-AF65-F5344CB8AC3E}">
        <p14:creationId xmlns:p14="http://schemas.microsoft.com/office/powerpoint/2010/main" val="3020005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0DE0-AEE9-44F4-7C2E-03CD292981BB}"/>
              </a:ext>
            </a:extLst>
          </p:cNvPr>
          <p:cNvSpPr>
            <a:spLocks noGrp="1"/>
          </p:cNvSpPr>
          <p:nvPr>
            <p:ph type="title"/>
          </p:nvPr>
        </p:nvSpPr>
        <p:spPr/>
        <p:txBody>
          <a:bodyPr/>
          <a:lstStyle/>
          <a:p>
            <a:r>
              <a:rPr lang="en-US"/>
              <a:t>Results</a:t>
            </a:r>
          </a:p>
        </p:txBody>
      </p:sp>
      <p:sp>
        <p:nvSpPr>
          <p:cNvPr id="3" name="Content Placeholder 2">
            <a:extLst>
              <a:ext uri="{FF2B5EF4-FFF2-40B4-BE49-F238E27FC236}">
                <a16:creationId xmlns:a16="http://schemas.microsoft.com/office/drawing/2014/main" id="{7B170E0C-E1C7-B781-63FF-9F3E10BCEE9E}"/>
              </a:ext>
            </a:extLst>
          </p:cNvPr>
          <p:cNvSpPr>
            <a:spLocks noGrp="1"/>
          </p:cNvSpPr>
          <p:nvPr>
            <p:ph idx="1"/>
          </p:nvPr>
        </p:nvSpPr>
        <p:spPr>
          <a:xfrm>
            <a:off x="938150" y="1219200"/>
            <a:ext cx="10415649" cy="4872039"/>
          </a:xfrm>
        </p:spPr>
        <p:txBody>
          <a:bodyPr/>
          <a:lstStyle/>
          <a:p>
            <a:r>
              <a:rPr lang="en-US"/>
              <a:t>~3 days on 2.8ghz with 30 threads to produce the ROM</a:t>
            </a:r>
          </a:p>
          <a:p>
            <a:r>
              <a:rPr lang="en-US"/>
              <a:t>Collected samples can be used to train the user’s choice of regressor – KNN and Random Forest built-in</a:t>
            </a:r>
          </a:p>
          <a:p>
            <a:r>
              <a:rPr lang="en-US"/>
              <a:t>Our selection: Random Forest with 300 trees, three features, and 28,000 samples predicts values within 5.3 +/- 0.3 minutes of the true value produced by a full MAAP run</a:t>
            </a:r>
          </a:p>
          <a:p>
            <a:r>
              <a:rPr lang="en-US"/>
              <a:t>100 simulations using the ROM model run in less than a minute – compared with 3 days running MAAP each time</a:t>
            </a:r>
          </a:p>
        </p:txBody>
      </p:sp>
    </p:spTree>
    <p:extLst>
      <p:ext uri="{BB962C8B-B14F-4D97-AF65-F5344CB8AC3E}">
        <p14:creationId xmlns:p14="http://schemas.microsoft.com/office/powerpoint/2010/main" val="1190159752"/>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6462E-1D5D-1BAF-496F-6196CCDEEA5B}"/>
              </a:ext>
            </a:extLst>
          </p:cNvPr>
          <p:cNvSpPr>
            <a:spLocks noGrp="1"/>
          </p:cNvSpPr>
          <p:nvPr>
            <p:ph type="title"/>
          </p:nvPr>
        </p:nvSpPr>
        <p:spPr/>
        <p:txBody>
          <a:bodyPr/>
          <a:lstStyle/>
          <a:p>
            <a:r>
              <a:rPr lang="en-US"/>
              <a:t>ROM Validation</a:t>
            </a:r>
          </a:p>
        </p:txBody>
      </p:sp>
      <p:sp>
        <p:nvSpPr>
          <p:cNvPr id="3" name="Content Placeholder 2">
            <a:extLst>
              <a:ext uri="{FF2B5EF4-FFF2-40B4-BE49-F238E27FC236}">
                <a16:creationId xmlns:a16="http://schemas.microsoft.com/office/drawing/2014/main" id="{AEC4C3A3-1FBF-AA0A-8D1C-63B2287A4B3D}"/>
              </a:ext>
            </a:extLst>
          </p:cNvPr>
          <p:cNvSpPr>
            <a:spLocks noGrp="1"/>
          </p:cNvSpPr>
          <p:nvPr>
            <p:ph idx="1"/>
          </p:nvPr>
        </p:nvSpPr>
        <p:spPr/>
        <p:txBody>
          <a:bodyPr/>
          <a:lstStyle/>
          <a:p>
            <a:r>
              <a:rPr lang="en-US"/>
              <a:t>The regression model is trained on 90% of the collected samples, chosen randomly</a:t>
            </a:r>
          </a:p>
          <a:p>
            <a:r>
              <a:rPr lang="en-US"/>
              <a:t>The remaining 10% are used as known values to check how close the regression predicted values are</a:t>
            </a:r>
          </a:p>
          <a:p>
            <a:r>
              <a:rPr lang="en-US"/>
              <a:t>This process is repeated 30 times, and the Root Mean Square Error (RMSE) is calculated for each run</a:t>
            </a:r>
          </a:p>
          <a:p>
            <a:r>
              <a:rPr lang="en-US"/>
              <a:t>Reports mean RMSE, standard deviation, and margin of error of the RMSE</a:t>
            </a:r>
          </a:p>
        </p:txBody>
      </p:sp>
    </p:spTree>
    <p:extLst>
      <p:ext uri="{BB962C8B-B14F-4D97-AF65-F5344CB8AC3E}">
        <p14:creationId xmlns:p14="http://schemas.microsoft.com/office/powerpoint/2010/main" val="2604572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6DAA4-677B-2FC7-3D45-39816C10918C}"/>
              </a:ext>
            </a:extLst>
          </p:cNvPr>
          <p:cNvSpPr>
            <a:spLocks noGrp="1"/>
          </p:cNvSpPr>
          <p:nvPr>
            <p:ph type="title"/>
          </p:nvPr>
        </p:nvSpPr>
        <p:spPr/>
        <p:txBody>
          <a:bodyPr/>
          <a:lstStyle/>
          <a:p>
            <a:r>
              <a:rPr lang="en-US"/>
              <a:t>Use Case – Site Alternative Protection Evaluation </a:t>
            </a:r>
          </a:p>
        </p:txBody>
      </p:sp>
      <p:sp>
        <p:nvSpPr>
          <p:cNvPr id="3" name="Content Placeholder 2">
            <a:extLst>
              <a:ext uri="{FF2B5EF4-FFF2-40B4-BE49-F238E27FC236}">
                <a16:creationId xmlns:a16="http://schemas.microsoft.com/office/drawing/2014/main" id="{4303C4F3-6928-47E7-B25B-2D0DBACC1C17}"/>
              </a:ext>
            </a:extLst>
          </p:cNvPr>
          <p:cNvSpPr>
            <a:spLocks noGrp="1"/>
          </p:cNvSpPr>
          <p:nvPr>
            <p:ph idx="1"/>
          </p:nvPr>
        </p:nvSpPr>
        <p:spPr>
          <a:xfrm>
            <a:off x="938151" y="1739901"/>
            <a:ext cx="3266704" cy="2942935"/>
          </a:xfrm>
        </p:spPr>
        <p:txBody>
          <a:bodyPr/>
          <a:lstStyle/>
          <a:p>
            <a:pPr marL="0" indent="0">
              <a:buNone/>
            </a:pPr>
            <a:r>
              <a:rPr lang="en-US" b="1"/>
              <a:t>Site protection strategy</a:t>
            </a:r>
          </a:p>
          <a:p>
            <a:r>
              <a:rPr lang="en-US"/>
              <a:t>Operator actions on attack</a:t>
            </a:r>
          </a:p>
          <a:p>
            <a:r>
              <a:rPr lang="en-US"/>
              <a:t>Protection pump inside protected area</a:t>
            </a:r>
          </a:p>
          <a:p>
            <a:r>
              <a:rPr lang="en-US"/>
              <a:t>Escorted operator actions after attack</a:t>
            </a:r>
          </a:p>
        </p:txBody>
      </p:sp>
      <p:pic>
        <p:nvPicPr>
          <p:cNvPr id="5" name="Content Placeholder 5">
            <a:extLst>
              <a:ext uri="{FF2B5EF4-FFF2-40B4-BE49-F238E27FC236}">
                <a16:creationId xmlns:a16="http://schemas.microsoft.com/office/drawing/2014/main" id="{974BF0D2-E7DB-3A20-B16F-5BCB0E57C0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4855" y="1309254"/>
            <a:ext cx="7866614" cy="4627419"/>
          </a:xfrm>
          <a:prstGeom prst="rect">
            <a:avLst/>
          </a:prstGeom>
        </p:spPr>
      </p:pic>
      <p:sp>
        <p:nvSpPr>
          <p:cNvPr id="4" name="Rectangle 3">
            <a:extLst>
              <a:ext uri="{FF2B5EF4-FFF2-40B4-BE49-F238E27FC236}">
                <a16:creationId xmlns:a16="http://schemas.microsoft.com/office/drawing/2014/main" id="{8CC11DB3-D156-D31D-AF68-1F8031487CAF}"/>
              </a:ext>
            </a:extLst>
          </p:cNvPr>
          <p:cNvSpPr/>
          <p:nvPr/>
        </p:nvSpPr>
        <p:spPr>
          <a:xfrm>
            <a:off x="8081587" y="4421226"/>
            <a:ext cx="1782859" cy="523220"/>
          </a:xfrm>
          <a:prstGeom prst="rect">
            <a:avLst/>
          </a:prstGeom>
          <a:noFill/>
        </p:spPr>
        <p:txBody>
          <a:bodyPr wrap="none" lIns="91440" tIns="45720" rIns="91440" bIns="45720">
            <a:spAutoFit/>
          </a:bodyPr>
          <a:lstStyle/>
          <a:p>
            <a:pPr algn="ctr"/>
            <a:r>
              <a:rPr lang="en-US" sz="28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ROM Use</a:t>
            </a:r>
          </a:p>
        </p:txBody>
      </p:sp>
      <p:sp>
        <p:nvSpPr>
          <p:cNvPr id="6" name="Rectangle 5">
            <a:extLst>
              <a:ext uri="{FF2B5EF4-FFF2-40B4-BE49-F238E27FC236}">
                <a16:creationId xmlns:a16="http://schemas.microsoft.com/office/drawing/2014/main" id="{BADE3B29-F1CB-0906-A647-096EB5D0AB7E}"/>
              </a:ext>
            </a:extLst>
          </p:cNvPr>
          <p:cNvSpPr/>
          <p:nvPr/>
        </p:nvSpPr>
        <p:spPr>
          <a:xfrm>
            <a:off x="4389816" y="2967206"/>
            <a:ext cx="1242649" cy="523220"/>
          </a:xfrm>
          <a:prstGeom prst="rect">
            <a:avLst/>
          </a:prstGeom>
          <a:noFill/>
        </p:spPr>
        <p:txBody>
          <a:bodyPr wrap="none" lIns="91440" tIns="45720" rIns="91440" bIns="45720">
            <a:spAutoFit/>
          </a:bodyPr>
          <a:lstStyle/>
          <a:p>
            <a:pPr algn="ctr"/>
            <a:r>
              <a:rPr lang="en-US" sz="28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MAAP</a:t>
            </a:r>
          </a:p>
        </p:txBody>
      </p:sp>
    </p:spTree>
    <p:extLst>
      <p:ext uri="{BB962C8B-B14F-4D97-AF65-F5344CB8AC3E}">
        <p14:creationId xmlns:p14="http://schemas.microsoft.com/office/powerpoint/2010/main" val="215365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heme/theme1.xml><?xml version="1.0" encoding="utf-8"?>
<a:theme xmlns:a="http://schemas.openxmlformats.org/drawingml/2006/main" name="INL 2020">
  <a:themeElements>
    <a:clrScheme name="INL 2020">
      <a:dk1>
        <a:srgbClr val="000000"/>
      </a:dk1>
      <a:lt1>
        <a:srgbClr val="FFFFFF"/>
      </a:lt1>
      <a:dk2>
        <a:srgbClr val="06509D"/>
      </a:dk2>
      <a:lt2>
        <a:srgbClr val="2CA8E1"/>
      </a:lt2>
      <a:accent1>
        <a:srgbClr val="8EC423"/>
      </a:accent1>
      <a:accent2>
        <a:srgbClr val="2CA8E1"/>
      </a:accent2>
      <a:accent3>
        <a:srgbClr val="832369"/>
      </a:accent3>
      <a:accent4>
        <a:srgbClr val="CF1D4C"/>
      </a:accent4>
      <a:accent5>
        <a:srgbClr val="F78E20"/>
      </a:accent5>
      <a:accent6>
        <a:srgbClr val="59595C"/>
      </a:accent6>
      <a:hlink>
        <a:srgbClr val="7F7F7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L_2022_hexLight_wide-WEB" id="{02E20BC5-FEDE-CE44-9BE4-1CE6CB29BA3D}" vid="{E4378662-F895-C340-BA33-6EA5E69E43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391d807-f94f-4c4f-bb14-493106c624c2">
      <UserInfo>
        <DisplayName/>
        <AccountId xsi:nil="true"/>
        <AccountType/>
      </UserInfo>
    </SharedWithUsers>
    <TaxCatchAll xmlns="42ea9b75-b306-4826-8769-4c6ad6718b67" xsi:nil="true"/>
    <lcf76f155ced4ddcb4097134ff3c332f xmlns="2391d807-f94f-4c4f-bb14-493106c624c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03797F432E2A042A124C0139981475A" ma:contentTypeVersion="14" ma:contentTypeDescription="Create a new document." ma:contentTypeScope="" ma:versionID="f98a91b6c1e71bbba55439f0a80a0573">
  <xsd:schema xmlns:xsd="http://www.w3.org/2001/XMLSchema" xmlns:xs="http://www.w3.org/2001/XMLSchema" xmlns:p="http://schemas.microsoft.com/office/2006/metadata/properties" xmlns:ns2="2391d807-f94f-4c4f-bb14-493106c624c2" xmlns:ns3="42ea9b75-b306-4826-8769-4c6ad6718b67" targetNamespace="http://schemas.microsoft.com/office/2006/metadata/properties" ma:root="true" ma:fieldsID="e10204a60157ce1d68d66ae7a68b8f6a" ns2:_="" ns3:_="">
    <xsd:import namespace="2391d807-f94f-4c4f-bb14-493106c624c2"/>
    <xsd:import namespace="42ea9b75-b306-4826-8769-4c6ad6718b67"/>
    <xsd:element name="properties">
      <xsd:complexType>
        <xsd:sequence>
          <xsd:element name="documentManagement">
            <xsd:complexType>
              <xsd:all>
                <xsd:element ref="ns2:SharedWithUsers" minOccurs="0"/>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1d807-f94f-4c4f-bb14-493106c624c2" elementFormDefault="qualified">
    <xsd:import namespace="http://schemas.microsoft.com/office/2006/documentManagement/types"/>
    <xsd:import namespace="http://schemas.microsoft.com/office/infopath/2007/PartnerControls"/>
    <xsd:element name="SharedWithUsers" ma:index="8" nillable="true" ma:displayName="Shared With" ma:list="UserInfo" ma:SearchPeopleOnly="fals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0b78db39-37aa-4e28-bb7e-9642684d42d7"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ea9b75-b306-4826-8769-4c6ad6718b67"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2721504a-65bf-41e8-8385-5761431a3c1d}" ma:internalName="TaxCatchAll" ma:showField="CatchAllData" ma:web="42ea9b75-b306-4826-8769-4c6ad6718b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987B27-07C2-425E-9FC8-8EB9D2FCBB97}">
  <ds:schemaRefs>
    <ds:schemaRef ds:uri="http://schemas.microsoft.com/sharepoint/v3/contenttype/forms"/>
  </ds:schemaRefs>
</ds:datastoreItem>
</file>

<file path=customXml/itemProps2.xml><?xml version="1.0" encoding="utf-8"?>
<ds:datastoreItem xmlns:ds="http://schemas.openxmlformats.org/officeDocument/2006/customXml" ds:itemID="{52E72521-46AD-4BAF-8AA5-1067FA401909}">
  <ds:schemaRefs>
    <ds:schemaRef ds:uri="2391d807-f94f-4c4f-bb14-493106c624c2"/>
    <ds:schemaRef ds:uri="42ea9b75-b306-4826-8769-4c6ad6718b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158C39C-6B2B-46C8-8FF5-4FF701DE8E56}">
  <ds:schemaRefs>
    <ds:schemaRef ds:uri="2391d807-f94f-4c4f-bb14-493106c624c2"/>
    <ds:schemaRef ds:uri="42ea9b75-b306-4826-8769-4c6ad6718b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INL_2022_hexLight_wide</Template>
  <TotalTime>0</TotalTime>
  <Words>1244</Words>
  <Application>Microsoft Office PowerPoint</Application>
  <PresentationFormat>Widescreen</PresentationFormat>
  <Paragraphs>69</Paragraphs>
  <Slides>10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 Narrow</vt:lpstr>
      <vt:lpstr>Calibri</vt:lpstr>
      <vt:lpstr>Myriad Pro Cond</vt:lpstr>
      <vt:lpstr>Times New Roman</vt:lpstr>
      <vt:lpstr>Wingdings</vt:lpstr>
      <vt:lpstr>INL 2020</vt:lpstr>
      <vt:lpstr>PowerPoint Presentation</vt:lpstr>
      <vt:lpstr>MASS-DEF (Modeling and Analysis of Safety and Security - Dynamic Evaluation Framework)</vt:lpstr>
      <vt:lpstr>EMRALD (Event Modeling Risk Assessment using Linked Diagrams)</vt:lpstr>
      <vt:lpstr>Modular Accident Analysis Program (MAAP) </vt:lpstr>
      <vt:lpstr>Solution: Reduced Order Model (ROM) of MAAP Results</vt:lpstr>
      <vt:lpstr>ROM Generator Tool</vt:lpstr>
      <vt:lpstr>Results</vt:lpstr>
      <vt:lpstr>ROM Validation</vt:lpstr>
      <vt:lpstr>Use Case – Site Alternative Protection Evaluation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Daniel M. Nevius</dc:creator>
  <cp:keywords/>
  <dc:description/>
  <cp:lastModifiedBy>Daniel M. Nevius</cp:lastModifiedBy>
  <cp:revision>1</cp:revision>
  <dcterms:created xsi:type="dcterms:W3CDTF">2026-07-09T19:01:36Z</dcterms:created>
  <dcterms:modified xsi:type="dcterms:W3CDTF">2026-07-16T22:45:43Z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0x010100803797F432E2A042A124C0139981475A</vt:lpwstr>
  </property>
  <property fmtid="{D5CDD505-2E9C-101B-9397-08002B2CF9AE}" pid="3" name="Order">
    <vt:r8>73000</vt:r8>
  </property>
</Properties>
</file>