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8_4E25C4D5.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09_32BA99A5.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19_2CD4CC6E.xml" ContentType="application/vnd.ms-powerpoint.comments+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60" r:id="rId3"/>
    <p:sldId id="261" r:id="rId4"/>
    <p:sldId id="286" r:id="rId5"/>
    <p:sldId id="287" r:id="rId6"/>
    <p:sldId id="264" r:id="rId7"/>
    <p:sldId id="269" r:id="rId8"/>
    <p:sldId id="270" r:id="rId9"/>
    <p:sldId id="265" r:id="rId10"/>
    <p:sldId id="283" r:id="rId11"/>
    <p:sldId id="281" r:id="rId12"/>
    <p:sldId id="284" r:id="rId13"/>
    <p:sldId id="267" r:id="rId14"/>
    <p:sldId id="268" r:id="rId15"/>
    <p:sldId id="26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CB0983-98C4-BB01-57B7-C7125513B05B}" name="Brehm, Colton D. (JSC-NC211)" initials="CB" userId="S::cdbrehm@ndc.nasa.gov::e77139fc-8e58-4c5d-b5f3-90ca4545d50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465" autoAdjust="0"/>
  </p:normalViewPr>
  <p:slideViewPr>
    <p:cSldViewPr snapToGrid="0">
      <p:cViewPr varScale="1">
        <p:scale>
          <a:sx n="58" d="100"/>
          <a:sy n="58" d="100"/>
        </p:scale>
        <p:origin x="988"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comments/modernComment_108_4E25C4D5.xml><?xml version="1.0" encoding="utf-8"?>
<p188:cmLst xmlns:a="http://schemas.openxmlformats.org/drawingml/2006/main" xmlns:r="http://schemas.openxmlformats.org/officeDocument/2006/relationships" xmlns:p188="http://schemas.microsoft.com/office/powerpoint/2018/8/main">
  <p188:cm id="{4620CC54-CDAC-42AF-A881-4BDC6E6DAB23}" authorId="{F2CB0983-98C4-BB01-57B7-C7125513B05B}" created="2026-07-14T15:34:34.944">
    <ac:deMkLst xmlns:ac="http://schemas.microsoft.com/office/drawing/2013/main/command">
      <pc:docMk xmlns:pc="http://schemas.microsoft.com/office/powerpoint/2013/main/command"/>
      <pc:sldMk xmlns:pc="http://schemas.microsoft.com/office/powerpoint/2013/main/command" cId="1311098069" sldId="264"/>
      <ac:spMk id="2" creationId="{D09D6078-9067-9704-6816-60B72953B7CA}"/>
    </ac:deMkLst>
    <p188:txBody>
      <a:bodyPr/>
      <a:lstStyle/>
      <a:p>
        <a:r>
          <a:rPr lang="en-US"/>
          <a:t>Draw more attention to this</a:t>
        </a:r>
      </a:p>
    </p188:txBody>
  </p188:cm>
</p188:cmLst>
</file>

<file path=ppt/comments/modernComment_109_32BA99A5.xml><?xml version="1.0" encoding="utf-8"?>
<p188:cmLst xmlns:a="http://schemas.openxmlformats.org/drawingml/2006/main" xmlns:r="http://schemas.openxmlformats.org/officeDocument/2006/relationships" xmlns:p188="http://schemas.microsoft.com/office/powerpoint/2018/8/main">
  <p188:cm id="{0FFF0CC6-4A41-4309-A9DF-40E93A7234EB}" authorId="{F2CB0983-98C4-BB01-57B7-C7125513B05B}" created="2026-07-01T18:43:21.914">
    <ac:txMkLst xmlns:ac="http://schemas.microsoft.com/office/drawing/2013/main/command">
      <pc:docMk xmlns:pc="http://schemas.microsoft.com/office/powerpoint/2013/main/command"/>
      <pc:sldMk xmlns:pc="http://schemas.microsoft.com/office/powerpoint/2013/main/command" cId="851089829" sldId="265"/>
      <ac:spMk id="2" creationId="{975B3579-178E-E075-E8FB-E2F32B8714CA}"/>
      <ac:txMk cp="131">
        <ac:context len="133" hash="124813676"/>
      </ac:txMk>
    </ac:txMkLst>
    <p188:pos x="3790605" y="4413798"/>
    <p188:txBody>
      <a:bodyPr/>
      <a:lstStyle/>
      <a:p>
        <a:r>
          <a:rPr lang="en-US"/>
          <a:t>Leakage not failure?</a:t>
        </a:r>
      </a:p>
    </p188:txBody>
  </p188:cm>
  <p188:cm id="{E58C9468-F612-435B-9E69-5FC7E3B03218}" authorId="{F2CB0983-98C4-BB01-57B7-C7125513B05B}" created="2026-07-14T14:14:45.781">
    <ac:txMkLst xmlns:ac="http://schemas.microsoft.com/office/drawing/2013/main/command">
      <pc:docMk xmlns:pc="http://schemas.microsoft.com/office/powerpoint/2013/main/command"/>
      <pc:sldMk xmlns:pc="http://schemas.microsoft.com/office/powerpoint/2013/main/command" cId="851089829" sldId="265"/>
      <ac:spMk id="2" creationId="{975B3579-178E-E075-E8FB-E2F32B8714CA}"/>
      <ac:txMk cp="130">
        <ac:context len="133" hash="124813676"/>
      </ac:txMk>
    </ac:txMkLst>
    <p188:pos x="2992456" y="816102"/>
    <p188:txBody>
      <a:bodyPr/>
      <a:lstStyle/>
      <a:p>
        <a:r>
          <a:rPr lang="en-US"/>
          <a:t>η?</a:t>
        </a:r>
      </a:p>
    </p188:txBody>
  </p188:cm>
</p188:cmLst>
</file>

<file path=ppt/comments/modernComment_119_2CD4CC6E.xml><?xml version="1.0" encoding="utf-8"?>
<p188:cmLst xmlns:a="http://schemas.openxmlformats.org/drawingml/2006/main" xmlns:r="http://schemas.openxmlformats.org/officeDocument/2006/relationships" xmlns:p188="http://schemas.microsoft.com/office/powerpoint/2018/8/main">
  <p188:cm id="{EE316EAB-86A8-4E5A-8339-CB87FBFADEA5}" authorId="{F2CB0983-98C4-BB01-57B7-C7125513B05B}" created="2026-07-14T20:25:55.642">
    <pc:sldMkLst xmlns:pc="http://schemas.microsoft.com/office/powerpoint/2013/main/command">
      <pc:docMk/>
      <pc:sldMk cId="752143470" sldId="281"/>
    </pc:sldMkLst>
    <p188:txBody>
      <a:bodyPr/>
      <a:lstStyle/>
      <a:p>
        <a:r>
          <a:rPr lang="en-US"/>
          <a:t>Is the defect here? Answered in the last chart. Is the defect severe enough to fail the function for the location its in?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D516C-9B4A-4483-8E0F-EFC17EF5B9CB}"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D4FA57-9040-448E-A4FD-7A50B17DDBBD}" type="slidenum">
              <a:rPr lang="en-US" smtClean="0"/>
              <a:t>‹#›</a:t>
            </a:fld>
            <a:endParaRPr lang="en-US"/>
          </a:p>
        </p:txBody>
      </p:sp>
    </p:spTree>
    <p:extLst>
      <p:ext uri="{BB962C8B-B14F-4D97-AF65-F5344CB8AC3E}">
        <p14:creationId xmlns:p14="http://schemas.microsoft.com/office/powerpoint/2010/main" val="845484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Blue text is a specific statement for solving a more general problem. How can I track a defect from below my current modeling fidelity to an undesirable end state?</a:t>
            </a:r>
          </a:p>
        </p:txBody>
      </p:sp>
      <p:sp>
        <p:nvSpPr>
          <p:cNvPr id="4" name="Slide Number Placeholder 3"/>
          <p:cNvSpPr>
            <a:spLocks noGrp="1"/>
          </p:cNvSpPr>
          <p:nvPr>
            <p:ph type="sldNum" sz="quarter" idx="5"/>
          </p:nvPr>
        </p:nvSpPr>
        <p:spPr/>
        <p:txBody>
          <a:bodyPr/>
          <a:lstStyle/>
          <a:p>
            <a:fld id="{84D4FA57-9040-448E-A4FD-7A50B17DDBBD}" type="slidenum">
              <a:rPr lang="en-US" smtClean="0"/>
              <a:t>6</a:t>
            </a:fld>
            <a:endParaRPr lang="en-US"/>
          </a:p>
        </p:txBody>
      </p:sp>
    </p:spTree>
    <p:extLst>
      <p:ext uri="{BB962C8B-B14F-4D97-AF65-F5344CB8AC3E}">
        <p14:creationId xmlns:p14="http://schemas.microsoft.com/office/powerpoint/2010/main" val="173103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D4FA57-9040-448E-A4FD-7A50B17DDBBD}" type="slidenum">
              <a:rPr lang="en-US" smtClean="0"/>
              <a:t>8</a:t>
            </a:fld>
            <a:endParaRPr lang="en-US"/>
          </a:p>
        </p:txBody>
      </p:sp>
    </p:spTree>
    <p:extLst>
      <p:ext uri="{BB962C8B-B14F-4D97-AF65-F5344CB8AC3E}">
        <p14:creationId xmlns:p14="http://schemas.microsoft.com/office/powerpoint/2010/main" val="2974866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none" strike="noStrike" kern="1200" dirty="0" err="1">
                <a:solidFill>
                  <a:schemeClr val="tx1"/>
                </a:solidFill>
                <a:effectLst/>
                <a:latin typeface="+mn-lt"/>
                <a:ea typeface="+mn-ea"/>
                <a:cs typeface="+mn-cs"/>
              </a:rPr>
              <a:t>WeiBayes</a:t>
            </a:r>
            <a:r>
              <a:rPr lang="en-US" dirty="0"/>
              <a:t> is a statistical reliability method used to analyze product lifespans and predict failure rates. It is useful for making accurate engineering predictions when you have limited failure data</a:t>
            </a:r>
          </a:p>
        </p:txBody>
      </p:sp>
      <p:sp>
        <p:nvSpPr>
          <p:cNvPr id="4" name="Slide Number Placeholder 3"/>
          <p:cNvSpPr>
            <a:spLocks noGrp="1"/>
          </p:cNvSpPr>
          <p:nvPr>
            <p:ph type="sldNum" sz="quarter" idx="5"/>
          </p:nvPr>
        </p:nvSpPr>
        <p:spPr/>
        <p:txBody>
          <a:bodyPr/>
          <a:lstStyle/>
          <a:p>
            <a:fld id="{84D4FA57-9040-448E-A4FD-7A50B17DDBBD}" type="slidenum">
              <a:rPr lang="en-US" smtClean="0"/>
              <a:t>9</a:t>
            </a:fld>
            <a:endParaRPr lang="en-US"/>
          </a:p>
        </p:txBody>
      </p:sp>
    </p:spTree>
    <p:extLst>
      <p:ext uri="{BB962C8B-B14F-4D97-AF65-F5344CB8AC3E}">
        <p14:creationId xmlns:p14="http://schemas.microsoft.com/office/powerpoint/2010/main" val="1574218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Monte Carlo </a:t>
            </a:r>
            <a:r>
              <a:rPr lang="en-US" dirty="0" err="1"/>
              <a:t>Simuation</a:t>
            </a:r>
            <a:r>
              <a:rPr lang="en-US" dirty="0"/>
              <a:t> builds 10,000 cards (done for each type of card on the vehicle that has suspect capacitors) and does the </a:t>
            </a:r>
            <a:r>
              <a:rPr lang="en-US" dirty="0" err="1"/>
              <a:t>weibayes</a:t>
            </a:r>
            <a:r>
              <a:rPr lang="en-US" dirty="0"/>
              <a:t> method within each trial</a:t>
            </a:r>
          </a:p>
          <a:p>
            <a:endParaRPr lang="en-US" dirty="0"/>
          </a:p>
        </p:txBody>
      </p:sp>
      <p:sp>
        <p:nvSpPr>
          <p:cNvPr id="4" name="Slide Number Placeholder 3"/>
          <p:cNvSpPr>
            <a:spLocks noGrp="1"/>
          </p:cNvSpPr>
          <p:nvPr>
            <p:ph type="sldNum" sz="quarter" idx="5"/>
          </p:nvPr>
        </p:nvSpPr>
        <p:spPr/>
        <p:txBody>
          <a:bodyPr/>
          <a:lstStyle/>
          <a:p>
            <a:fld id="{84D4FA57-9040-448E-A4FD-7A50B17DDBBD}" type="slidenum">
              <a:rPr lang="en-US" smtClean="0"/>
              <a:t>10</a:t>
            </a:fld>
            <a:endParaRPr lang="en-US"/>
          </a:p>
        </p:txBody>
      </p:sp>
    </p:spTree>
    <p:extLst>
      <p:ext uri="{BB962C8B-B14F-4D97-AF65-F5344CB8AC3E}">
        <p14:creationId xmlns:p14="http://schemas.microsoft.com/office/powerpoint/2010/main" val="2511668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Probability of current </a:t>
            </a:r>
            <a:r>
              <a:rPr lang="en-US" dirty="0" err="1"/>
              <a:t>leakage</a:t>
            </a:r>
            <a:r>
              <a:rPr lang="en-US" dirty="0" err="1">
                <a:sym typeface="Wingdings" panose="05000000000000000000" pitchFamily="2" charset="2"/>
              </a:rPr>
              <a:t>Incremental</a:t>
            </a:r>
            <a:r>
              <a:rPr lang="en-US" dirty="0">
                <a:sym typeface="Wingdings" panose="05000000000000000000" pitchFamily="2" charset="2"/>
              </a:rPr>
              <a:t> Risk due to defect. A current leakage does not necessarily mean failure. NASA engineers and board </a:t>
            </a:r>
            <a:r>
              <a:rPr lang="en-US">
                <a:sym typeface="Wingdings" panose="05000000000000000000" pitchFamily="2" charset="2"/>
              </a:rPr>
              <a:t>analysis ga</a:t>
            </a:r>
            <a:endParaRPr lang="en-US" dirty="0"/>
          </a:p>
        </p:txBody>
      </p:sp>
      <p:sp>
        <p:nvSpPr>
          <p:cNvPr id="4" name="Slide Number Placeholder 3"/>
          <p:cNvSpPr>
            <a:spLocks noGrp="1"/>
          </p:cNvSpPr>
          <p:nvPr>
            <p:ph type="sldNum" sz="quarter" idx="5"/>
          </p:nvPr>
        </p:nvSpPr>
        <p:spPr/>
        <p:txBody>
          <a:bodyPr/>
          <a:lstStyle/>
          <a:p>
            <a:fld id="{84D4FA57-9040-448E-A4FD-7A50B17DDBBD}" type="slidenum">
              <a:rPr lang="en-US" smtClean="0"/>
              <a:t>11</a:t>
            </a:fld>
            <a:endParaRPr lang="en-US"/>
          </a:p>
        </p:txBody>
      </p:sp>
    </p:spTree>
    <p:extLst>
      <p:ext uri="{BB962C8B-B14F-4D97-AF65-F5344CB8AC3E}">
        <p14:creationId xmlns:p14="http://schemas.microsoft.com/office/powerpoint/2010/main" val="2808274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process is repeated for each type of DMC card on the vehicle. (22 cards with varying numbers of “suspect lot” capacitors on them)</a:t>
            </a:r>
          </a:p>
        </p:txBody>
      </p:sp>
      <p:sp>
        <p:nvSpPr>
          <p:cNvPr id="4" name="Slide Number Placeholder 3"/>
          <p:cNvSpPr>
            <a:spLocks noGrp="1"/>
          </p:cNvSpPr>
          <p:nvPr>
            <p:ph type="sldNum" sz="quarter" idx="5"/>
          </p:nvPr>
        </p:nvSpPr>
        <p:spPr/>
        <p:txBody>
          <a:bodyPr/>
          <a:lstStyle/>
          <a:p>
            <a:fld id="{84D4FA57-9040-448E-A4FD-7A50B17DDBBD}" type="slidenum">
              <a:rPr lang="en-US" smtClean="0"/>
              <a:t>12</a:t>
            </a:fld>
            <a:endParaRPr lang="en-US"/>
          </a:p>
        </p:txBody>
      </p:sp>
    </p:spTree>
    <p:extLst>
      <p:ext uri="{BB962C8B-B14F-4D97-AF65-F5344CB8AC3E}">
        <p14:creationId xmlns:p14="http://schemas.microsoft.com/office/powerpoint/2010/main" val="1312225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9BB2B-FCA0-DA35-7C87-B53594D782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E099BE-0BE1-9CB7-D8B6-A7AA0DDB64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9933C9-4E9C-498D-7174-8D032EA50859}"/>
              </a:ext>
            </a:extLst>
          </p:cNvPr>
          <p:cNvSpPr>
            <a:spLocks noGrp="1"/>
          </p:cNvSpPr>
          <p:nvPr>
            <p:ph type="dt" sz="half" idx="10"/>
          </p:nvPr>
        </p:nvSpPr>
        <p:spPr/>
        <p:txBody>
          <a:bodyPr/>
          <a:lstStyle/>
          <a:p>
            <a:fld id="{BA240E8D-FAE5-4668-934A-B19F2A124943}" type="datetime1">
              <a:rPr lang="en-US" smtClean="0"/>
              <a:t>7/22/2026</a:t>
            </a:fld>
            <a:endParaRPr lang="en-US"/>
          </a:p>
        </p:txBody>
      </p:sp>
      <p:sp>
        <p:nvSpPr>
          <p:cNvPr id="5" name="Footer Placeholder 4">
            <a:extLst>
              <a:ext uri="{FF2B5EF4-FFF2-40B4-BE49-F238E27FC236}">
                <a16:creationId xmlns:a16="http://schemas.microsoft.com/office/drawing/2014/main" id="{19F3B5BE-86B4-2BD6-B893-B61E7B45B2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CB219B-442D-DBE9-2BAD-7B2F5C3DCB85}"/>
              </a:ext>
            </a:extLst>
          </p:cNvPr>
          <p:cNvSpPr>
            <a:spLocks noGrp="1"/>
          </p:cNvSpPr>
          <p:nvPr>
            <p:ph type="sldNum" sz="quarter" idx="12"/>
          </p:nvPr>
        </p:nvSpPr>
        <p:spPr/>
        <p:txBody>
          <a:bodyPr/>
          <a:lstStyle/>
          <a:p>
            <a:fld id="{FD8536EB-4DFD-491F-89DA-2244C5AA93C9}" type="slidenum">
              <a:rPr lang="en-US" smtClean="0"/>
              <a:t>‹#›</a:t>
            </a:fld>
            <a:endParaRPr lang="en-US"/>
          </a:p>
        </p:txBody>
      </p:sp>
    </p:spTree>
    <p:extLst>
      <p:ext uri="{BB962C8B-B14F-4D97-AF65-F5344CB8AC3E}">
        <p14:creationId xmlns:p14="http://schemas.microsoft.com/office/powerpoint/2010/main" val="1298840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9D0F0-231E-3FA8-F39A-5D83A4DA2D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76E063-D432-6317-449B-B4F9B2A1DB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40CC3EB-4A78-3ECC-B3E3-CCF7FD3FAC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A13FBE-1F14-05EF-E2D4-4F0780D1A2A0}"/>
              </a:ext>
            </a:extLst>
          </p:cNvPr>
          <p:cNvSpPr>
            <a:spLocks noGrp="1"/>
          </p:cNvSpPr>
          <p:nvPr>
            <p:ph type="dt" sz="half" idx="10"/>
          </p:nvPr>
        </p:nvSpPr>
        <p:spPr/>
        <p:txBody>
          <a:bodyPr/>
          <a:lstStyle/>
          <a:p>
            <a:fld id="{59AFCF92-B4EB-4406-84D9-BC958D1EFC7E}" type="datetime1">
              <a:rPr lang="en-US" smtClean="0"/>
              <a:t>7/22/2026</a:t>
            </a:fld>
            <a:endParaRPr lang="en-US"/>
          </a:p>
        </p:txBody>
      </p:sp>
      <p:sp>
        <p:nvSpPr>
          <p:cNvPr id="6" name="Footer Placeholder 5">
            <a:extLst>
              <a:ext uri="{FF2B5EF4-FFF2-40B4-BE49-F238E27FC236}">
                <a16:creationId xmlns:a16="http://schemas.microsoft.com/office/drawing/2014/main" id="{A0FB5DD8-DDC2-0D0F-851F-257300AF71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478B5A-4029-2D9F-EAE9-FE35975D9E2C}"/>
              </a:ext>
            </a:extLst>
          </p:cNvPr>
          <p:cNvSpPr>
            <a:spLocks noGrp="1"/>
          </p:cNvSpPr>
          <p:nvPr>
            <p:ph type="sldNum" sz="quarter" idx="12"/>
          </p:nvPr>
        </p:nvSpPr>
        <p:spPr/>
        <p:txBody>
          <a:bodyPr/>
          <a:lstStyle/>
          <a:p>
            <a:fld id="{FD8536EB-4DFD-491F-89DA-2244C5AA93C9}" type="slidenum">
              <a:rPr lang="en-US" smtClean="0"/>
              <a:t>‹#›</a:t>
            </a:fld>
            <a:endParaRPr lang="en-US"/>
          </a:p>
        </p:txBody>
      </p:sp>
    </p:spTree>
    <p:extLst>
      <p:ext uri="{BB962C8B-B14F-4D97-AF65-F5344CB8AC3E}">
        <p14:creationId xmlns:p14="http://schemas.microsoft.com/office/powerpoint/2010/main" val="2216183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14FAC-7BE4-47CD-1A37-699BCFE28D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0BFC95-9768-35FB-427F-B4D3E7321A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A56420-2852-E293-1206-42160C431A54}"/>
              </a:ext>
            </a:extLst>
          </p:cNvPr>
          <p:cNvSpPr>
            <a:spLocks noGrp="1"/>
          </p:cNvSpPr>
          <p:nvPr>
            <p:ph type="dt" sz="half" idx="10"/>
          </p:nvPr>
        </p:nvSpPr>
        <p:spPr/>
        <p:txBody>
          <a:bodyPr/>
          <a:lstStyle/>
          <a:p>
            <a:fld id="{6E05ED12-1CAE-418D-87D6-9BAABC1CAE81}" type="datetime1">
              <a:rPr lang="en-US" smtClean="0"/>
              <a:t>7/22/2026</a:t>
            </a:fld>
            <a:endParaRPr lang="en-US"/>
          </a:p>
        </p:txBody>
      </p:sp>
      <p:sp>
        <p:nvSpPr>
          <p:cNvPr id="5" name="Footer Placeholder 4">
            <a:extLst>
              <a:ext uri="{FF2B5EF4-FFF2-40B4-BE49-F238E27FC236}">
                <a16:creationId xmlns:a16="http://schemas.microsoft.com/office/drawing/2014/main" id="{6F55E4BB-2AFA-A288-6793-C525023097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4B9C5A-1658-9857-D3CE-D5465023AD84}"/>
              </a:ext>
            </a:extLst>
          </p:cNvPr>
          <p:cNvSpPr>
            <a:spLocks noGrp="1"/>
          </p:cNvSpPr>
          <p:nvPr>
            <p:ph type="sldNum" sz="quarter" idx="12"/>
          </p:nvPr>
        </p:nvSpPr>
        <p:spPr/>
        <p:txBody>
          <a:bodyPr/>
          <a:lstStyle/>
          <a:p>
            <a:fld id="{FD8536EB-4DFD-491F-89DA-2244C5AA93C9}" type="slidenum">
              <a:rPr lang="en-US" smtClean="0"/>
              <a:t>‹#›</a:t>
            </a:fld>
            <a:endParaRPr lang="en-US"/>
          </a:p>
        </p:txBody>
      </p:sp>
    </p:spTree>
    <p:extLst>
      <p:ext uri="{BB962C8B-B14F-4D97-AF65-F5344CB8AC3E}">
        <p14:creationId xmlns:p14="http://schemas.microsoft.com/office/powerpoint/2010/main" val="2933303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D534AA-5224-9C83-9CDB-3D25C4DF8C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46A2E1-E044-1C1F-59C6-76D7B55E23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067CB-9618-FA82-CC50-74481EFD351D}"/>
              </a:ext>
            </a:extLst>
          </p:cNvPr>
          <p:cNvSpPr>
            <a:spLocks noGrp="1"/>
          </p:cNvSpPr>
          <p:nvPr>
            <p:ph type="dt" sz="half" idx="10"/>
          </p:nvPr>
        </p:nvSpPr>
        <p:spPr/>
        <p:txBody>
          <a:bodyPr/>
          <a:lstStyle/>
          <a:p>
            <a:fld id="{7713BE24-4F0F-4CFF-B59A-B2406E82CA21}" type="datetime1">
              <a:rPr lang="en-US" smtClean="0"/>
              <a:t>7/22/2026</a:t>
            </a:fld>
            <a:endParaRPr lang="en-US"/>
          </a:p>
        </p:txBody>
      </p:sp>
      <p:sp>
        <p:nvSpPr>
          <p:cNvPr id="5" name="Footer Placeholder 4">
            <a:extLst>
              <a:ext uri="{FF2B5EF4-FFF2-40B4-BE49-F238E27FC236}">
                <a16:creationId xmlns:a16="http://schemas.microsoft.com/office/drawing/2014/main" id="{7C4D8260-5663-9D87-9CA1-C8B6A3145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6DDA57-9E12-E188-6982-5A41CF1209A3}"/>
              </a:ext>
            </a:extLst>
          </p:cNvPr>
          <p:cNvSpPr>
            <a:spLocks noGrp="1"/>
          </p:cNvSpPr>
          <p:nvPr>
            <p:ph type="sldNum" sz="quarter" idx="12"/>
          </p:nvPr>
        </p:nvSpPr>
        <p:spPr/>
        <p:txBody>
          <a:bodyPr/>
          <a:lstStyle/>
          <a:p>
            <a:fld id="{FD8536EB-4DFD-491F-89DA-2244C5AA93C9}" type="slidenum">
              <a:rPr lang="en-US" smtClean="0"/>
              <a:t>‹#›</a:t>
            </a:fld>
            <a:endParaRPr lang="en-US"/>
          </a:p>
        </p:txBody>
      </p:sp>
    </p:spTree>
    <p:extLst>
      <p:ext uri="{BB962C8B-B14F-4D97-AF65-F5344CB8AC3E}">
        <p14:creationId xmlns:p14="http://schemas.microsoft.com/office/powerpoint/2010/main" val="2264952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DCE4E6-A2CA-B142-92DD-CABE3EB4D85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Box 11">
            <a:extLst>
              <a:ext uri="{FF2B5EF4-FFF2-40B4-BE49-F238E27FC236}">
                <a16:creationId xmlns:a16="http://schemas.microsoft.com/office/drawing/2014/main" id="{AC6D95EA-4B47-6349-B2C2-212D3ECD8E89}"/>
              </a:ext>
            </a:extLst>
          </p:cNvPr>
          <p:cNvSpPr txBox="1"/>
          <p:nvPr/>
        </p:nvSpPr>
        <p:spPr>
          <a:xfrm>
            <a:off x="9337400" y="555513"/>
            <a:ext cx="1534160" cy="276999"/>
          </a:xfrm>
          <a:prstGeom prst="rect">
            <a:avLst/>
          </a:prstGeom>
          <a:noFill/>
        </p:spPr>
        <p:txBody>
          <a:bodyPr wrap="square" rtlCol="0">
            <a:spAutoFit/>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sz="600" dirty="0">
                <a:solidFill>
                  <a:srgbClr val="252525"/>
                </a:solidFill>
                <a:latin typeface="Arial" panose="020B0604020202020204" pitchFamily="34" charset="0"/>
                <a:cs typeface="Arial" panose="020B0604020202020204" pitchFamily="34" charset="0"/>
              </a:rPr>
              <a:t>National Aeronautics and</a:t>
            </a:r>
            <a:br>
              <a:rPr lang="en-US" sz="600" dirty="0">
                <a:solidFill>
                  <a:srgbClr val="252525"/>
                </a:solidFill>
                <a:latin typeface="Arial" panose="020B0604020202020204" pitchFamily="34" charset="0"/>
                <a:cs typeface="Arial" panose="020B0604020202020204" pitchFamily="34" charset="0"/>
              </a:rPr>
            </a:br>
            <a:r>
              <a:rPr lang="en-US" sz="600" dirty="0">
                <a:solidFill>
                  <a:srgbClr val="252525"/>
                </a:solidFill>
                <a:latin typeface="Arial" panose="020B0604020202020204" pitchFamily="34" charset="0"/>
                <a:cs typeface="Arial" panose="020B0604020202020204" pitchFamily="34" charset="0"/>
              </a:rPr>
              <a:t>Space Administration</a:t>
            </a:r>
          </a:p>
        </p:txBody>
      </p:sp>
      <p:sp>
        <p:nvSpPr>
          <p:cNvPr id="2" name="Title 1">
            <a:extLst>
              <a:ext uri="{FF2B5EF4-FFF2-40B4-BE49-F238E27FC236}">
                <a16:creationId xmlns:a16="http://schemas.microsoft.com/office/drawing/2014/main" id="{E43E0EB3-2DBC-0F40-98D0-6652C60A2C81}"/>
              </a:ext>
            </a:extLst>
          </p:cNvPr>
          <p:cNvSpPr>
            <a:spLocks noGrp="1"/>
          </p:cNvSpPr>
          <p:nvPr>
            <p:ph type="ctrTitle" hasCustomPrompt="1"/>
          </p:nvPr>
        </p:nvSpPr>
        <p:spPr>
          <a:xfrm>
            <a:off x="807261" y="1634566"/>
            <a:ext cx="7676340" cy="1274762"/>
          </a:xfrm>
        </p:spPr>
        <p:txBody>
          <a:bodyPr anchor="t">
            <a:noAutofit/>
          </a:bodyPr>
          <a:lstStyle>
            <a:lvl1pPr algn="l">
              <a:defRPr sz="3525" b="1" i="0">
                <a:solidFill>
                  <a:srgbClr val="252525"/>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8C9FCCA-7E9F-8345-AE4B-8A1649D460B3}"/>
              </a:ext>
            </a:extLst>
          </p:cNvPr>
          <p:cNvSpPr>
            <a:spLocks noGrp="1"/>
          </p:cNvSpPr>
          <p:nvPr>
            <p:ph type="subTitle" idx="1" hasCustomPrompt="1"/>
          </p:nvPr>
        </p:nvSpPr>
        <p:spPr>
          <a:xfrm>
            <a:off x="807261" y="3056966"/>
            <a:ext cx="7676340" cy="1488440"/>
          </a:xfrm>
        </p:spPr>
        <p:txBody>
          <a:bodyPr>
            <a:normAutofit/>
          </a:bodyPr>
          <a:lstStyle>
            <a:lvl1pPr marL="0" indent="0" algn="l">
              <a:buNone/>
              <a:defRPr sz="1500" b="0" i="0">
                <a:solidFill>
                  <a:srgbClr val="252525"/>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9" name="Picture 8">
            <a:extLst>
              <a:ext uri="{FF2B5EF4-FFF2-40B4-BE49-F238E27FC236}">
                <a16:creationId xmlns:a16="http://schemas.microsoft.com/office/drawing/2014/main" id="{9D3539AA-42F9-1441-85F8-283DA3D37E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97705" y="338876"/>
            <a:ext cx="931059" cy="772390"/>
          </a:xfrm>
          <a:prstGeom prst="rect">
            <a:avLst/>
          </a:prstGeom>
        </p:spPr>
      </p:pic>
      <p:cxnSp>
        <p:nvCxnSpPr>
          <p:cNvPr id="10" name="Straight Connector 9">
            <a:extLst>
              <a:ext uri="{FF2B5EF4-FFF2-40B4-BE49-F238E27FC236}">
                <a16:creationId xmlns:a16="http://schemas.microsoft.com/office/drawing/2014/main" id="{95BD057C-84C7-8D48-BA37-A5E3FFABAAA6}"/>
              </a:ext>
            </a:extLst>
          </p:cNvPr>
          <p:cNvCxnSpPr>
            <a:cxnSpLocks/>
          </p:cNvCxnSpPr>
          <p:nvPr/>
        </p:nvCxnSpPr>
        <p:spPr>
          <a:xfrm>
            <a:off x="10900061" y="307703"/>
            <a:ext cx="0" cy="845688"/>
          </a:xfrm>
          <a:prstGeom prst="line">
            <a:avLst/>
          </a:prstGeom>
          <a:ln>
            <a:solidFill>
              <a:srgbClr val="252525"/>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FCEA98A-6763-E14A-83EC-293F9BF56540}"/>
              </a:ext>
            </a:extLst>
          </p:cNvPr>
          <p:cNvSpPr txBox="1"/>
          <p:nvPr/>
        </p:nvSpPr>
        <p:spPr>
          <a:xfrm>
            <a:off x="10363913" y="6452046"/>
            <a:ext cx="1534160" cy="184666"/>
          </a:xfrm>
          <a:prstGeom prst="rect">
            <a:avLst/>
          </a:prstGeom>
          <a:noFill/>
        </p:spPr>
        <p:txBody>
          <a:bodyPr wrap="square" rtlCol="0">
            <a:spAutoFit/>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US" sz="600" dirty="0">
                <a:solidFill>
                  <a:schemeClr val="bg1"/>
                </a:solidFill>
                <a:latin typeface="Arial" panose="020B0604020202020204" pitchFamily="34" charset="0"/>
                <a:cs typeface="Arial" panose="020B0604020202020204" pitchFamily="34" charset="0"/>
              </a:rPr>
              <a:t>www.nasa.gov</a:t>
            </a:r>
            <a:endParaRPr lang="en-US" sz="600" dirty="0">
              <a:latin typeface="Arial" panose="020B0604020202020204" pitchFamily="34" charset="0"/>
              <a:cs typeface="Arial" panose="020B0604020202020204" pitchFamily="34" charset="0"/>
            </a:endParaRPr>
          </a:p>
        </p:txBody>
      </p:sp>
      <p:sp>
        <p:nvSpPr>
          <p:cNvPr id="16" name="Date Placeholder 15">
            <a:extLst>
              <a:ext uri="{FF2B5EF4-FFF2-40B4-BE49-F238E27FC236}">
                <a16:creationId xmlns:a16="http://schemas.microsoft.com/office/drawing/2014/main" id="{F59C2EB3-E198-FD49-8F89-87A452375BC5}"/>
              </a:ext>
            </a:extLst>
          </p:cNvPr>
          <p:cNvSpPr>
            <a:spLocks noGrp="1"/>
          </p:cNvSpPr>
          <p:nvPr>
            <p:ph type="dt" sz="half" idx="10"/>
          </p:nvPr>
        </p:nvSpPr>
        <p:spPr/>
        <p:txBody>
          <a:bodyPr/>
          <a:lstStyle>
            <a:lvl1pPr>
              <a:defRPr>
                <a:solidFill>
                  <a:srgbClr val="252525"/>
                </a:solidFill>
              </a:defRPr>
            </a:lvl1pPr>
          </a:lstStyle>
          <a:p>
            <a:fld id="{8F655651-5D09-4714-86EC-5C6A577A3CED}" type="datetime1">
              <a:rPr lang="en-US" smtClean="0"/>
              <a:t>7/22/2026</a:t>
            </a:fld>
            <a:endParaRPr lang="en-US"/>
          </a:p>
        </p:txBody>
      </p:sp>
      <p:sp>
        <p:nvSpPr>
          <p:cNvPr id="17" name="Footer Placeholder 16">
            <a:extLst>
              <a:ext uri="{FF2B5EF4-FFF2-40B4-BE49-F238E27FC236}">
                <a16:creationId xmlns:a16="http://schemas.microsoft.com/office/drawing/2014/main" id="{D9B83BAB-DC43-CD4D-96EE-48E7DC07F836}"/>
              </a:ext>
            </a:extLst>
          </p:cNvPr>
          <p:cNvSpPr>
            <a:spLocks noGrp="1"/>
          </p:cNvSpPr>
          <p:nvPr>
            <p:ph type="ftr" sz="quarter" idx="11"/>
          </p:nvPr>
        </p:nvSpPr>
        <p:spPr/>
        <p:txBody>
          <a:bodyPr/>
          <a:lstStyle>
            <a:lvl1pPr>
              <a:defRPr>
                <a:solidFill>
                  <a:srgbClr val="252525"/>
                </a:solidFill>
              </a:defRPr>
            </a:lvl1pPr>
          </a:lstStyle>
          <a:p>
            <a:endParaRPr lang="en-US"/>
          </a:p>
        </p:txBody>
      </p:sp>
    </p:spTree>
    <p:extLst>
      <p:ext uri="{BB962C8B-B14F-4D97-AF65-F5344CB8AC3E}">
        <p14:creationId xmlns:p14="http://schemas.microsoft.com/office/powerpoint/2010/main" val="4128818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4F020-C5C2-F6EB-7D83-FDD5AAECC1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98C28C-2BE7-8085-0BCC-D392D1D6EF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4A1C93-6DEF-ACE8-3568-4BF6B3AD06C0}"/>
              </a:ext>
            </a:extLst>
          </p:cNvPr>
          <p:cNvSpPr>
            <a:spLocks noGrp="1"/>
          </p:cNvSpPr>
          <p:nvPr>
            <p:ph type="dt" sz="half" idx="10"/>
          </p:nvPr>
        </p:nvSpPr>
        <p:spPr/>
        <p:txBody>
          <a:bodyPr/>
          <a:lstStyle/>
          <a:p>
            <a:fld id="{EE1292D7-B8A8-49D3-AD32-5D00D7F87EEA}" type="datetime1">
              <a:rPr lang="en-US" smtClean="0"/>
              <a:t>7/22/2026</a:t>
            </a:fld>
            <a:endParaRPr lang="en-US"/>
          </a:p>
        </p:txBody>
      </p:sp>
      <p:sp>
        <p:nvSpPr>
          <p:cNvPr id="5" name="Footer Placeholder 4">
            <a:extLst>
              <a:ext uri="{FF2B5EF4-FFF2-40B4-BE49-F238E27FC236}">
                <a16:creationId xmlns:a16="http://schemas.microsoft.com/office/drawing/2014/main" id="{F8EC18E2-3CFF-1140-5818-ABA2B83F4E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D05183-0B93-663F-08B2-70C173B9FF31}"/>
              </a:ext>
            </a:extLst>
          </p:cNvPr>
          <p:cNvSpPr>
            <a:spLocks noGrp="1"/>
          </p:cNvSpPr>
          <p:nvPr>
            <p:ph type="sldNum" sz="quarter" idx="12"/>
          </p:nvPr>
        </p:nvSpPr>
        <p:spPr/>
        <p:txBody>
          <a:bodyPr/>
          <a:lstStyle/>
          <a:p>
            <a:fld id="{FD8536EB-4DFD-491F-89DA-2244C5AA93C9}" type="slidenum">
              <a:rPr lang="en-US" smtClean="0"/>
              <a:t>‹#›</a:t>
            </a:fld>
            <a:endParaRPr lang="en-US"/>
          </a:p>
        </p:txBody>
      </p:sp>
    </p:spTree>
    <p:extLst>
      <p:ext uri="{BB962C8B-B14F-4D97-AF65-F5344CB8AC3E}">
        <p14:creationId xmlns:p14="http://schemas.microsoft.com/office/powerpoint/2010/main" val="1202932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3AC3-F32B-BBA2-C64A-81125510F7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275416-0F0E-D32D-4129-6FB9DCE171D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7E1863-2CA8-2A7F-A226-0500F47C51C6}"/>
              </a:ext>
            </a:extLst>
          </p:cNvPr>
          <p:cNvSpPr>
            <a:spLocks noGrp="1"/>
          </p:cNvSpPr>
          <p:nvPr>
            <p:ph type="dt" sz="half" idx="10"/>
          </p:nvPr>
        </p:nvSpPr>
        <p:spPr/>
        <p:txBody>
          <a:bodyPr/>
          <a:lstStyle/>
          <a:p>
            <a:fld id="{1C5872CF-9CED-4EEB-8C2E-137A655AD326}" type="datetime1">
              <a:rPr lang="en-US" smtClean="0"/>
              <a:t>7/22/2026</a:t>
            </a:fld>
            <a:endParaRPr lang="en-US"/>
          </a:p>
        </p:txBody>
      </p:sp>
      <p:sp>
        <p:nvSpPr>
          <p:cNvPr id="5" name="Footer Placeholder 4">
            <a:extLst>
              <a:ext uri="{FF2B5EF4-FFF2-40B4-BE49-F238E27FC236}">
                <a16:creationId xmlns:a16="http://schemas.microsoft.com/office/drawing/2014/main" id="{7BAE9E7C-BF13-426A-518B-37D331813A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23CCF7-7873-6427-D4A7-219BD232D0CE}"/>
              </a:ext>
            </a:extLst>
          </p:cNvPr>
          <p:cNvSpPr>
            <a:spLocks noGrp="1"/>
          </p:cNvSpPr>
          <p:nvPr>
            <p:ph type="sldNum" sz="quarter" idx="12"/>
          </p:nvPr>
        </p:nvSpPr>
        <p:spPr/>
        <p:txBody>
          <a:bodyPr/>
          <a:lstStyle/>
          <a:p>
            <a:fld id="{FD8536EB-4DFD-491F-89DA-2244C5AA93C9}" type="slidenum">
              <a:rPr lang="en-US" smtClean="0"/>
              <a:t>‹#›</a:t>
            </a:fld>
            <a:endParaRPr lang="en-US"/>
          </a:p>
        </p:txBody>
      </p:sp>
    </p:spTree>
    <p:extLst>
      <p:ext uri="{BB962C8B-B14F-4D97-AF65-F5344CB8AC3E}">
        <p14:creationId xmlns:p14="http://schemas.microsoft.com/office/powerpoint/2010/main" val="24538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34AC6-8308-ECD9-D198-9BE903E4B3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999F9A-D7EA-8AEF-8A92-816EBC475B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CDAEA5-15DE-2086-D502-D551509534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973FF7-CBF1-C59B-AE63-C267DA8B05C6}"/>
              </a:ext>
            </a:extLst>
          </p:cNvPr>
          <p:cNvSpPr>
            <a:spLocks noGrp="1"/>
          </p:cNvSpPr>
          <p:nvPr>
            <p:ph type="dt" sz="half" idx="10"/>
          </p:nvPr>
        </p:nvSpPr>
        <p:spPr/>
        <p:txBody>
          <a:bodyPr/>
          <a:lstStyle/>
          <a:p>
            <a:fld id="{32698A48-96B8-4A20-A879-04819A5497EE}" type="datetime1">
              <a:rPr lang="en-US" smtClean="0"/>
              <a:t>7/22/2026</a:t>
            </a:fld>
            <a:endParaRPr lang="en-US"/>
          </a:p>
        </p:txBody>
      </p:sp>
      <p:sp>
        <p:nvSpPr>
          <p:cNvPr id="6" name="Footer Placeholder 5">
            <a:extLst>
              <a:ext uri="{FF2B5EF4-FFF2-40B4-BE49-F238E27FC236}">
                <a16:creationId xmlns:a16="http://schemas.microsoft.com/office/drawing/2014/main" id="{F72D11D2-7CA8-7A54-6212-3C876F1B13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8F336D-863C-5132-9387-9F7819EEA20B}"/>
              </a:ext>
            </a:extLst>
          </p:cNvPr>
          <p:cNvSpPr>
            <a:spLocks noGrp="1"/>
          </p:cNvSpPr>
          <p:nvPr>
            <p:ph type="sldNum" sz="quarter" idx="12"/>
          </p:nvPr>
        </p:nvSpPr>
        <p:spPr/>
        <p:txBody>
          <a:bodyPr/>
          <a:lstStyle/>
          <a:p>
            <a:fld id="{FD8536EB-4DFD-491F-89DA-2244C5AA93C9}" type="slidenum">
              <a:rPr lang="en-US" smtClean="0"/>
              <a:t>‹#›</a:t>
            </a:fld>
            <a:endParaRPr lang="en-US"/>
          </a:p>
        </p:txBody>
      </p:sp>
    </p:spTree>
    <p:extLst>
      <p:ext uri="{BB962C8B-B14F-4D97-AF65-F5344CB8AC3E}">
        <p14:creationId xmlns:p14="http://schemas.microsoft.com/office/powerpoint/2010/main" val="2254303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E5EEF-8309-151A-0626-BCED210DCE6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5A1990-FCAF-19BD-FBF7-ED35516CAB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CC7F23-5E12-030D-1C1A-A047069976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179253-AC11-5285-7CC2-4F66FC8919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6D6A14-79F9-3244-EFD5-34CD894E04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93ACF4-F342-B854-5647-ED6BC98763EC}"/>
              </a:ext>
            </a:extLst>
          </p:cNvPr>
          <p:cNvSpPr>
            <a:spLocks noGrp="1"/>
          </p:cNvSpPr>
          <p:nvPr>
            <p:ph type="dt" sz="half" idx="10"/>
          </p:nvPr>
        </p:nvSpPr>
        <p:spPr/>
        <p:txBody>
          <a:bodyPr/>
          <a:lstStyle/>
          <a:p>
            <a:fld id="{9CCAEA7D-74FD-421C-8F52-8FFFC76A8848}" type="datetime1">
              <a:rPr lang="en-US" smtClean="0"/>
              <a:t>7/22/2026</a:t>
            </a:fld>
            <a:endParaRPr lang="en-US"/>
          </a:p>
        </p:txBody>
      </p:sp>
      <p:sp>
        <p:nvSpPr>
          <p:cNvPr id="8" name="Footer Placeholder 7">
            <a:extLst>
              <a:ext uri="{FF2B5EF4-FFF2-40B4-BE49-F238E27FC236}">
                <a16:creationId xmlns:a16="http://schemas.microsoft.com/office/drawing/2014/main" id="{EBCF7DD6-5A37-C3D4-DABD-2F91FAE5F52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43BA731-723D-1A2A-15AC-1AA0992132C2}"/>
              </a:ext>
            </a:extLst>
          </p:cNvPr>
          <p:cNvSpPr>
            <a:spLocks noGrp="1"/>
          </p:cNvSpPr>
          <p:nvPr>
            <p:ph type="sldNum" sz="quarter" idx="12"/>
          </p:nvPr>
        </p:nvSpPr>
        <p:spPr/>
        <p:txBody>
          <a:bodyPr/>
          <a:lstStyle/>
          <a:p>
            <a:fld id="{FD8536EB-4DFD-491F-89DA-2244C5AA93C9}" type="slidenum">
              <a:rPr lang="en-US" smtClean="0"/>
              <a:t>‹#›</a:t>
            </a:fld>
            <a:endParaRPr lang="en-US"/>
          </a:p>
        </p:txBody>
      </p:sp>
    </p:spTree>
    <p:extLst>
      <p:ext uri="{BB962C8B-B14F-4D97-AF65-F5344CB8AC3E}">
        <p14:creationId xmlns:p14="http://schemas.microsoft.com/office/powerpoint/2010/main" val="214831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7EEDD-FE5C-1125-414C-FA9444329FD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4C32F19-F727-044A-C5D6-3CEAB2D71261}"/>
              </a:ext>
            </a:extLst>
          </p:cNvPr>
          <p:cNvSpPr>
            <a:spLocks noGrp="1"/>
          </p:cNvSpPr>
          <p:nvPr>
            <p:ph type="dt" sz="half" idx="10"/>
          </p:nvPr>
        </p:nvSpPr>
        <p:spPr/>
        <p:txBody>
          <a:bodyPr/>
          <a:lstStyle/>
          <a:p>
            <a:fld id="{A86C242E-A5A8-42ED-848E-589DE47B1DDC}" type="datetime1">
              <a:rPr lang="en-US" smtClean="0"/>
              <a:t>7/22/2026</a:t>
            </a:fld>
            <a:endParaRPr lang="en-US"/>
          </a:p>
        </p:txBody>
      </p:sp>
      <p:sp>
        <p:nvSpPr>
          <p:cNvPr id="4" name="Footer Placeholder 3">
            <a:extLst>
              <a:ext uri="{FF2B5EF4-FFF2-40B4-BE49-F238E27FC236}">
                <a16:creationId xmlns:a16="http://schemas.microsoft.com/office/drawing/2014/main" id="{D4401151-E152-1869-E104-93F195CBDF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B72F38B-DC1C-9610-1087-1D4E66A8EF77}"/>
              </a:ext>
            </a:extLst>
          </p:cNvPr>
          <p:cNvSpPr>
            <a:spLocks noGrp="1"/>
          </p:cNvSpPr>
          <p:nvPr>
            <p:ph type="sldNum" sz="quarter" idx="12"/>
          </p:nvPr>
        </p:nvSpPr>
        <p:spPr/>
        <p:txBody>
          <a:bodyPr/>
          <a:lstStyle/>
          <a:p>
            <a:fld id="{FD8536EB-4DFD-491F-89DA-2244C5AA93C9}" type="slidenum">
              <a:rPr lang="en-US" smtClean="0"/>
              <a:t>‹#›</a:t>
            </a:fld>
            <a:endParaRPr lang="en-US"/>
          </a:p>
        </p:txBody>
      </p:sp>
    </p:spTree>
    <p:extLst>
      <p:ext uri="{BB962C8B-B14F-4D97-AF65-F5344CB8AC3E}">
        <p14:creationId xmlns:p14="http://schemas.microsoft.com/office/powerpoint/2010/main" val="3681902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66AC4B-9B92-6163-AD75-4A61D1315B61}"/>
              </a:ext>
            </a:extLst>
          </p:cNvPr>
          <p:cNvSpPr>
            <a:spLocks noGrp="1"/>
          </p:cNvSpPr>
          <p:nvPr>
            <p:ph type="dt" sz="half" idx="10"/>
          </p:nvPr>
        </p:nvSpPr>
        <p:spPr/>
        <p:txBody>
          <a:bodyPr/>
          <a:lstStyle/>
          <a:p>
            <a:fld id="{3C60D881-049F-43CA-817D-0EEC201DE66C}" type="datetime1">
              <a:rPr lang="en-US" smtClean="0"/>
              <a:t>7/22/2026</a:t>
            </a:fld>
            <a:endParaRPr lang="en-US"/>
          </a:p>
        </p:txBody>
      </p:sp>
      <p:sp>
        <p:nvSpPr>
          <p:cNvPr id="3" name="Footer Placeholder 2">
            <a:extLst>
              <a:ext uri="{FF2B5EF4-FFF2-40B4-BE49-F238E27FC236}">
                <a16:creationId xmlns:a16="http://schemas.microsoft.com/office/drawing/2014/main" id="{B21D2B74-4392-B781-A372-7D9AA1094F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093FA3-BDCA-63E5-2CC3-20CC51F489AF}"/>
              </a:ext>
            </a:extLst>
          </p:cNvPr>
          <p:cNvSpPr>
            <a:spLocks noGrp="1"/>
          </p:cNvSpPr>
          <p:nvPr>
            <p:ph type="sldNum" sz="quarter" idx="12"/>
          </p:nvPr>
        </p:nvSpPr>
        <p:spPr/>
        <p:txBody>
          <a:bodyPr/>
          <a:lstStyle/>
          <a:p>
            <a:fld id="{FD8536EB-4DFD-491F-89DA-2244C5AA93C9}" type="slidenum">
              <a:rPr lang="en-US" smtClean="0"/>
              <a:t>‹#›</a:t>
            </a:fld>
            <a:endParaRPr lang="en-US"/>
          </a:p>
        </p:txBody>
      </p:sp>
    </p:spTree>
    <p:extLst>
      <p:ext uri="{BB962C8B-B14F-4D97-AF65-F5344CB8AC3E}">
        <p14:creationId xmlns:p14="http://schemas.microsoft.com/office/powerpoint/2010/main" val="36573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7BBC7-D519-7270-C411-91F318628C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9907B4-A454-9F74-3B73-6D3B06B05B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6213BC-A1DB-AD59-54E5-5EBDE104EA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5EB865-EBD1-209B-7BD8-AD9A57B8D799}"/>
              </a:ext>
            </a:extLst>
          </p:cNvPr>
          <p:cNvSpPr>
            <a:spLocks noGrp="1"/>
          </p:cNvSpPr>
          <p:nvPr>
            <p:ph type="dt" sz="half" idx="10"/>
          </p:nvPr>
        </p:nvSpPr>
        <p:spPr/>
        <p:txBody>
          <a:bodyPr/>
          <a:lstStyle/>
          <a:p>
            <a:fld id="{140690C4-988E-4544-A753-0BA58366E2F0}" type="datetime1">
              <a:rPr lang="en-US" smtClean="0"/>
              <a:t>7/22/2026</a:t>
            </a:fld>
            <a:endParaRPr lang="en-US"/>
          </a:p>
        </p:txBody>
      </p:sp>
      <p:sp>
        <p:nvSpPr>
          <p:cNvPr id="6" name="Footer Placeholder 5">
            <a:extLst>
              <a:ext uri="{FF2B5EF4-FFF2-40B4-BE49-F238E27FC236}">
                <a16:creationId xmlns:a16="http://schemas.microsoft.com/office/drawing/2014/main" id="{62DE036E-F95D-98C1-8730-306DB60C56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A9CF7B-41DF-C29A-D997-EB81A213EE31}"/>
              </a:ext>
            </a:extLst>
          </p:cNvPr>
          <p:cNvSpPr>
            <a:spLocks noGrp="1"/>
          </p:cNvSpPr>
          <p:nvPr>
            <p:ph type="sldNum" sz="quarter" idx="12"/>
          </p:nvPr>
        </p:nvSpPr>
        <p:spPr/>
        <p:txBody>
          <a:bodyPr/>
          <a:lstStyle/>
          <a:p>
            <a:fld id="{FD8536EB-4DFD-491F-89DA-2244C5AA93C9}" type="slidenum">
              <a:rPr lang="en-US" smtClean="0"/>
              <a:t>‹#›</a:t>
            </a:fld>
            <a:endParaRPr lang="en-US"/>
          </a:p>
        </p:txBody>
      </p:sp>
    </p:spTree>
    <p:extLst>
      <p:ext uri="{BB962C8B-B14F-4D97-AF65-F5344CB8AC3E}">
        <p14:creationId xmlns:p14="http://schemas.microsoft.com/office/powerpoint/2010/main" val="1467275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303053-D005-6BF1-B890-2866A48268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1AC4C6-39BA-E54D-C94E-125A8649BC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543D63-A26E-C663-F5DE-04198350E1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FAED3F0-3555-4932-B8CD-E3D88EB0E77F}" type="datetime1">
              <a:rPr lang="en-US" smtClean="0"/>
              <a:t>7/22/2026</a:t>
            </a:fld>
            <a:endParaRPr lang="en-US"/>
          </a:p>
        </p:txBody>
      </p:sp>
      <p:sp>
        <p:nvSpPr>
          <p:cNvPr id="5" name="Footer Placeholder 4">
            <a:extLst>
              <a:ext uri="{FF2B5EF4-FFF2-40B4-BE49-F238E27FC236}">
                <a16:creationId xmlns:a16="http://schemas.microsoft.com/office/drawing/2014/main" id="{BD1E831C-DFF2-146C-8981-F5C1A3EC6A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5FAE499-8B7E-3F41-0070-E1F39113C6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D8536EB-4DFD-491F-89DA-2244C5AA93C9}" type="slidenum">
              <a:rPr lang="en-US" smtClean="0"/>
              <a:t>‹#›</a:t>
            </a:fld>
            <a:endParaRPr lang="en-US"/>
          </a:p>
        </p:txBody>
      </p:sp>
    </p:spTree>
    <p:extLst>
      <p:ext uri="{BB962C8B-B14F-4D97-AF65-F5344CB8AC3E}">
        <p14:creationId xmlns:p14="http://schemas.microsoft.com/office/powerpoint/2010/main" val="1257878245"/>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119_2CD4CC6E.xm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svg"/></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08_4E25C4D5.xm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microsoft.com/office/2018/10/relationships/comments" Target="../comments/modernComment_109_32BA99A5.xm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1D62F-DDD9-7B99-E269-2D135D0B27EC}"/>
              </a:ext>
            </a:extLst>
          </p:cNvPr>
          <p:cNvSpPr>
            <a:spLocks noGrp="1"/>
          </p:cNvSpPr>
          <p:nvPr>
            <p:ph type="ctrTitle"/>
          </p:nvPr>
        </p:nvSpPr>
        <p:spPr>
          <a:xfrm>
            <a:off x="807261" y="1634566"/>
            <a:ext cx="6955995" cy="1274762"/>
          </a:xfrm>
        </p:spPr>
        <p:txBody>
          <a:bodyPr/>
          <a:lstStyle/>
          <a:p>
            <a:r>
              <a:rPr lang="en-US" sz="3200" dirty="0"/>
              <a:t>Risk Assessment of a Known Capacitor Defect in the Artemis II Orion ECLSS Motor Controller Circuits</a:t>
            </a:r>
          </a:p>
        </p:txBody>
      </p:sp>
      <p:sp>
        <p:nvSpPr>
          <p:cNvPr id="3" name="Subtitle 2">
            <a:extLst>
              <a:ext uri="{FF2B5EF4-FFF2-40B4-BE49-F238E27FC236}">
                <a16:creationId xmlns:a16="http://schemas.microsoft.com/office/drawing/2014/main" id="{6970C377-E57B-3539-BF10-DBB1520242E7}"/>
              </a:ext>
            </a:extLst>
          </p:cNvPr>
          <p:cNvSpPr>
            <a:spLocks noGrp="1"/>
          </p:cNvSpPr>
          <p:nvPr>
            <p:ph type="subTitle" idx="1"/>
          </p:nvPr>
        </p:nvSpPr>
        <p:spPr>
          <a:xfrm>
            <a:off x="447088" y="4211063"/>
            <a:ext cx="7676340" cy="1488440"/>
          </a:xfrm>
        </p:spPr>
        <p:txBody>
          <a:bodyPr>
            <a:normAutofit/>
          </a:bodyPr>
          <a:lstStyle/>
          <a:p>
            <a:pPr>
              <a:lnSpc>
                <a:spcPct val="150000"/>
              </a:lnSpc>
            </a:pPr>
            <a:r>
              <a:rPr lang="en-US" sz="1800" dirty="0"/>
              <a:t>Probabilistic Safety Assessment and Management 18 Conference</a:t>
            </a:r>
          </a:p>
          <a:p>
            <a:pPr>
              <a:lnSpc>
                <a:spcPct val="150000"/>
              </a:lnSpc>
            </a:pPr>
            <a:r>
              <a:rPr lang="en-US" sz="1800" dirty="0"/>
              <a:t>Authors: Colton Brehm (NASA, Johnson Space Center), Jason Sturgis (Science Applications International Corporation, Johnson Space Center)</a:t>
            </a:r>
          </a:p>
        </p:txBody>
      </p:sp>
    </p:spTree>
    <p:extLst>
      <p:ext uri="{BB962C8B-B14F-4D97-AF65-F5344CB8AC3E}">
        <p14:creationId xmlns:p14="http://schemas.microsoft.com/office/powerpoint/2010/main" val="3612371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456911-562A-E492-A7D0-B31B83AD3CC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B405E3-3336-40C1-EC3F-2140C3CD1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9CF70D8-9CEE-D694-4F53-B30A9988A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49DFD5F-8742-05A4-BD58-B7128E775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CC245DB-1862-14E0-5E14-63E72526C9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6568151-5D59-2A1F-8115-280A3C2784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8E11BED-CD99-62E6-FD59-BA665B9C36B0}"/>
              </a:ext>
            </a:extLst>
          </p:cNvPr>
          <p:cNvSpPr>
            <a:spLocks noGrp="1"/>
          </p:cNvSpPr>
          <p:nvPr>
            <p:ph type="title"/>
          </p:nvPr>
        </p:nvSpPr>
        <p:spPr>
          <a:xfrm>
            <a:off x="1313525" y="459618"/>
            <a:ext cx="8675915" cy="1033669"/>
          </a:xfrm>
        </p:spPr>
        <p:txBody>
          <a:bodyPr>
            <a:normAutofit fontScale="90000"/>
          </a:bodyPr>
          <a:lstStyle/>
          <a:p>
            <a:r>
              <a:rPr lang="en-US" sz="4000" dirty="0">
                <a:solidFill>
                  <a:schemeClr val="bg1"/>
                </a:solidFill>
              </a:rPr>
              <a:t>3. Calculate probability of a general resistance failure given a defect</a:t>
            </a:r>
            <a:br>
              <a:rPr lang="en-US" sz="4000" dirty="0"/>
            </a:br>
            <a:endParaRPr lang="en-US" sz="4000" dirty="0">
              <a:solidFill>
                <a:schemeClr val="bg1"/>
              </a:solidFill>
            </a:endParaRPr>
          </a:p>
        </p:txBody>
      </p:sp>
      <p:pic>
        <p:nvPicPr>
          <p:cNvPr id="7" name="Picture 6">
            <a:extLst>
              <a:ext uri="{FF2B5EF4-FFF2-40B4-BE49-F238E27FC236}">
                <a16:creationId xmlns:a16="http://schemas.microsoft.com/office/drawing/2014/main" id="{6A8DCDF7-B967-2B08-0DFB-EA06BD5251DB}"/>
              </a:ext>
            </a:extLst>
          </p:cNvPr>
          <p:cNvPicPr>
            <a:picLocks noGrp="1" noRot="1" noChangeAspect="1" noMove="1" noResize="1" noEditPoints="1" noAdjustHandles="1" noChangeArrowheads="1" noChangeShapeType="1" noCrop="1"/>
          </p:cNvPicPr>
          <p:nvPr/>
        </p:nvPicPr>
        <p:blipFill>
          <a:blip r:embed="rId3"/>
          <a:stretch>
            <a:fillRect/>
          </a:stretch>
        </p:blipFill>
        <p:spPr>
          <a:xfrm>
            <a:off x="10388508" y="129456"/>
            <a:ext cx="1652642" cy="1363831"/>
          </a:xfrm>
          <a:prstGeom prst="rect">
            <a:avLst/>
          </a:prstGeom>
        </p:spPr>
      </p:pic>
      <p:sp>
        <p:nvSpPr>
          <p:cNvPr id="3" name="Slide Number Placeholder 2">
            <a:extLst>
              <a:ext uri="{FF2B5EF4-FFF2-40B4-BE49-F238E27FC236}">
                <a16:creationId xmlns:a16="http://schemas.microsoft.com/office/drawing/2014/main" id="{F6EB0DD1-1700-68CC-6206-8F2E1CE01345}"/>
              </a:ext>
            </a:extLst>
          </p:cNvPr>
          <p:cNvSpPr>
            <a:spLocks noGrp="1"/>
          </p:cNvSpPr>
          <p:nvPr>
            <p:ph type="sldNum" sz="quarter" idx="12"/>
          </p:nvPr>
        </p:nvSpPr>
        <p:spPr/>
        <p:txBody>
          <a:bodyPr/>
          <a:lstStyle/>
          <a:p>
            <a:fld id="{FD8536EB-4DFD-491F-89DA-2244C5AA93C9}" type="slidenum">
              <a:rPr lang="en-US" smtClean="0"/>
              <a:t>10</a:t>
            </a:fld>
            <a:endParaRPr lang="en-US"/>
          </a:p>
        </p:txBody>
      </p:sp>
      <p:sp>
        <p:nvSpPr>
          <p:cNvPr id="8" name="TextBox 7">
            <a:extLst>
              <a:ext uri="{FF2B5EF4-FFF2-40B4-BE49-F238E27FC236}">
                <a16:creationId xmlns:a16="http://schemas.microsoft.com/office/drawing/2014/main" id="{B0801B0F-F6D7-A32E-7F51-DF89B50ADACF}"/>
              </a:ext>
            </a:extLst>
          </p:cNvPr>
          <p:cNvSpPr txBox="1"/>
          <p:nvPr/>
        </p:nvSpPr>
        <p:spPr>
          <a:xfrm>
            <a:off x="843142" y="1782247"/>
            <a:ext cx="10992421" cy="3785652"/>
          </a:xfrm>
          <a:prstGeom prst="rect">
            <a:avLst/>
          </a:prstGeom>
          <a:noFill/>
        </p:spPr>
        <p:txBody>
          <a:bodyPr wrap="square">
            <a:spAutoFit/>
          </a:bodyPr>
          <a:lstStyle/>
          <a:p>
            <a:r>
              <a:rPr lang="en-US" sz="2000" u="sng" dirty="0"/>
              <a:t>Monte Carlo Simulation (10,000 runs)</a:t>
            </a:r>
          </a:p>
          <a:p>
            <a:pPr marL="285750" indent="-285750">
              <a:buFont typeface="Arial" panose="020B0604020202020204" pitchFamily="34" charset="0"/>
              <a:buChar char="•"/>
            </a:pPr>
            <a:r>
              <a:rPr lang="en-US" sz="2000" dirty="0"/>
              <a:t>Use binomial distribution (given defect rate and trials = number of capacitors on the board) to estimate number of defective capacitors on each board</a:t>
            </a:r>
          </a:p>
          <a:p>
            <a:pPr marL="742950" lvl="1" indent="-285750">
              <a:buFont typeface="Arial" panose="020B0604020202020204" pitchFamily="34" charset="0"/>
              <a:buChar char="•"/>
            </a:pPr>
            <a:r>
              <a:rPr lang="en-US" sz="2000" dirty="0"/>
              <a:t>could be 0; could be up to 4+</a:t>
            </a:r>
          </a:p>
          <a:p>
            <a:pPr marL="285750" indent="-285750">
              <a:buFont typeface="Arial" panose="020B0604020202020204" pitchFamily="34" charset="0"/>
              <a:buChar char="•"/>
            </a:pPr>
            <a:r>
              <a:rPr lang="en-US" sz="2000" dirty="0"/>
              <a:t>Find the total tested hours of defective capacitors, </a:t>
            </a:r>
            <a:r>
              <a:rPr lang="en-US" sz="2000" dirty="0" err="1"/>
              <a:t>t</a:t>
            </a:r>
            <a:r>
              <a:rPr lang="en-US" sz="2000" baseline="-25000" dirty="0" err="1"/>
              <a:t>i</a:t>
            </a:r>
            <a:r>
              <a:rPr lang="en-US" sz="2000" baseline="-25000" dirty="0"/>
              <a:t> </a:t>
            </a:r>
            <a:r>
              <a:rPr lang="en-US" sz="2000" dirty="0"/>
              <a:t>, by multiplying the number of defects by the test hours.</a:t>
            </a:r>
            <a:endParaRPr lang="en-US" sz="2000" baseline="-25000" dirty="0"/>
          </a:p>
          <a:p>
            <a:pPr marL="285750" indent="-285750">
              <a:buFont typeface="Arial" panose="020B0604020202020204" pitchFamily="34" charset="0"/>
              <a:buChar char="•"/>
            </a:pPr>
            <a:r>
              <a:rPr lang="en-US" sz="2000" dirty="0"/>
              <a:t>Sample </a:t>
            </a:r>
            <a:r>
              <a:rPr lang="el-GR" sz="2000" dirty="0"/>
              <a:t>β</a:t>
            </a:r>
            <a:r>
              <a:rPr lang="en-US" sz="2000" dirty="0"/>
              <a:t>  for the run from the prior </a:t>
            </a:r>
            <a:r>
              <a:rPr lang="el-GR" sz="2000" dirty="0">
                <a:solidFill>
                  <a:prstClr val="black"/>
                </a:solidFill>
              </a:rPr>
              <a:t>β </a:t>
            </a:r>
            <a:r>
              <a:rPr lang="en-US" sz="2000" dirty="0"/>
              <a:t>distribution (uniform distribution between 5</a:t>
            </a:r>
            <a:r>
              <a:rPr lang="en-US" sz="2000" baseline="30000" dirty="0"/>
              <a:t>th</a:t>
            </a:r>
            <a:r>
              <a:rPr lang="en-US" sz="2000" dirty="0"/>
              <a:t> and 95</a:t>
            </a:r>
            <a:r>
              <a:rPr lang="en-US" sz="2000" baseline="30000" dirty="0"/>
              <a:t>th</a:t>
            </a:r>
            <a:r>
              <a:rPr lang="en-US" sz="2000" dirty="0"/>
              <a:t> percentiles)</a:t>
            </a:r>
          </a:p>
          <a:p>
            <a:pPr marL="285750" indent="-285750">
              <a:buFont typeface="Arial" panose="020B0604020202020204" pitchFamily="34" charset="0"/>
              <a:buChar char="•"/>
            </a:pPr>
            <a:r>
              <a:rPr lang="en-US" sz="2000" dirty="0"/>
              <a:t>Calculate </a:t>
            </a:r>
            <a:r>
              <a:rPr lang="en-US" sz="2000" dirty="0" err="1"/>
              <a:t>Weibayes</a:t>
            </a:r>
            <a:r>
              <a:rPr lang="en-US" sz="2000" dirty="0"/>
              <a:t> scale parameter (</a:t>
            </a:r>
            <a:r>
              <a:rPr lang="el-GR" sz="2000" dirty="0">
                <a:latin typeface="Arial" panose="020B0604020202020204" pitchFamily="34" charset="0"/>
                <a:cs typeface="Arial" panose="020B0604020202020204" pitchFamily="34" charset="0"/>
              </a:rPr>
              <a:t>η</a:t>
            </a:r>
            <a:r>
              <a:rPr lang="en-US" sz="2000" dirty="0"/>
              <a:t>) for the populated boards given the above estimates of r, </a:t>
            </a:r>
            <a:r>
              <a:rPr lang="en-US" sz="2000" dirty="0" err="1"/>
              <a:t>t</a:t>
            </a:r>
            <a:r>
              <a:rPr lang="en-US" sz="2000" baseline="-25000" dirty="0" err="1"/>
              <a:t>i</a:t>
            </a:r>
            <a:r>
              <a:rPr lang="en-US" sz="2000" dirty="0"/>
              <a:t> and sampled </a:t>
            </a:r>
            <a:r>
              <a:rPr lang="el-GR" sz="2000" dirty="0"/>
              <a:t>β</a:t>
            </a:r>
            <a:r>
              <a:rPr lang="en-US" sz="2000" dirty="0"/>
              <a:t>. </a:t>
            </a:r>
          </a:p>
          <a:p>
            <a:pPr marL="285750" indent="-285750">
              <a:buFont typeface="Arial" panose="020B0604020202020204" pitchFamily="34" charset="0"/>
              <a:buChar char="•"/>
            </a:pPr>
            <a:r>
              <a:rPr lang="en-US" sz="2000" dirty="0"/>
              <a:t>Calculate the conditional probability of capacitor leakage of each board given no failures at launch</a:t>
            </a:r>
          </a:p>
        </p:txBody>
      </p:sp>
      <p:sp>
        <p:nvSpPr>
          <p:cNvPr id="2" name="Arrow: Right 1">
            <a:extLst>
              <a:ext uri="{FF2B5EF4-FFF2-40B4-BE49-F238E27FC236}">
                <a16:creationId xmlns:a16="http://schemas.microsoft.com/office/drawing/2014/main" id="{AF7617A0-43B2-7B6B-0EB9-46CC6260766A}"/>
              </a:ext>
            </a:extLst>
          </p:cNvPr>
          <p:cNvSpPr/>
          <p:nvPr/>
        </p:nvSpPr>
        <p:spPr>
          <a:xfrm>
            <a:off x="486705" y="4282432"/>
            <a:ext cx="373625" cy="2476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375A18D-DF55-5D16-8FE8-D68ABC552BD7}"/>
              </a:ext>
            </a:extLst>
          </p:cNvPr>
          <p:cNvSpPr txBox="1"/>
          <p:nvPr/>
        </p:nvSpPr>
        <p:spPr>
          <a:xfrm rot="16200000">
            <a:off x="-1403910" y="3782794"/>
            <a:ext cx="3381118" cy="400110"/>
          </a:xfrm>
          <a:prstGeom prst="rect">
            <a:avLst/>
          </a:prstGeom>
          <a:noFill/>
        </p:spPr>
        <p:txBody>
          <a:bodyPr wrap="none" rtlCol="0">
            <a:spAutoFit/>
          </a:bodyPr>
          <a:lstStyle/>
          <a:p>
            <a:r>
              <a:rPr lang="en-US" sz="2000" dirty="0"/>
              <a:t>Equation from previous chart</a:t>
            </a:r>
          </a:p>
        </p:txBody>
      </p:sp>
    </p:spTree>
    <p:extLst>
      <p:ext uri="{BB962C8B-B14F-4D97-AF65-F5344CB8AC3E}">
        <p14:creationId xmlns:p14="http://schemas.microsoft.com/office/powerpoint/2010/main" val="1297183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0CDC7C-F37D-A489-E4F0-DE827954CA2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E6B624B-1DC2-FD45-AA50-AA7ABE006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BB3FB18-0125-C6D4-FE82-6E6CAF25D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490558-5139-5150-BF05-5D3B5B804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CD36CDC-6D1A-5D8B-D7C9-55B9E28D60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4F78B67-A6DD-7114-9B38-7091BCABF1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196175E-BA2C-DE1E-C45F-B62AC7267082}"/>
              </a:ext>
            </a:extLst>
          </p:cNvPr>
          <p:cNvSpPr>
            <a:spLocks noGrp="1"/>
          </p:cNvSpPr>
          <p:nvPr>
            <p:ph type="title"/>
          </p:nvPr>
        </p:nvSpPr>
        <p:spPr>
          <a:xfrm>
            <a:off x="1371599" y="294538"/>
            <a:ext cx="8866063" cy="1033669"/>
          </a:xfrm>
        </p:spPr>
        <p:txBody>
          <a:bodyPr>
            <a:normAutofit fontScale="90000"/>
          </a:bodyPr>
          <a:lstStyle/>
          <a:p>
            <a:r>
              <a:rPr lang="en-US" sz="4000" dirty="0">
                <a:solidFill>
                  <a:srgbClr val="FFFFFF"/>
                </a:solidFill>
              </a:rPr>
              <a:t>4. </a:t>
            </a:r>
            <a:r>
              <a:rPr lang="en-US" sz="4000" dirty="0">
                <a:solidFill>
                  <a:schemeClr val="bg1"/>
                </a:solidFill>
              </a:rPr>
              <a:t>Incremental risk from defective capacitors using weighted populations</a:t>
            </a:r>
          </a:p>
        </p:txBody>
      </p:sp>
      <p:pic>
        <p:nvPicPr>
          <p:cNvPr id="7" name="Picture 6">
            <a:extLst>
              <a:ext uri="{FF2B5EF4-FFF2-40B4-BE49-F238E27FC236}">
                <a16:creationId xmlns:a16="http://schemas.microsoft.com/office/drawing/2014/main" id="{4E87E707-81C1-38F1-B350-2BEC7B8D33DE}"/>
              </a:ext>
            </a:extLst>
          </p:cNvPr>
          <p:cNvPicPr>
            <a:picLocks noGrp="1" noRot="1" noChangeAspect="1" noMove="1" noResize="1" noEditPoints="1" noAdjustHandles="1" noChangeArrowheads="1" noChangeShapeType="1" noCrop="1"/>
          </p:cNvPicPr>
          <p:nvPr/>
        </p:nvPicPr>
        <p:blipFill>
          <a:blip r:embed="rId4"/>
          <a:stretch>
            <a:fillRect/>
          </a:stretch>
        </p:blipFill>
        <p:spPr>
          <a:xfrm>
            <a:off x="10388508" y="129456"/>
            <a:ext cx="1652642" cy="1363831"/>
          </a:xfrm>
          <a:prstGeom prst="rect">
            <a:avLst/>
          </a:prstGeom>
        </p:spPr>
      </p:pic>
      <p:sp>
        <p:nvSpPr>
          <p:cNvPr id="3" name="Slide Number Placeholder 2">
            <a:extLst>
              <a:ext uri="{FF2B5EF4-FFF2-40B4-BE49-F238E27FC236}">
                <a16:creationId xmlns:a16="http://schemas.microsoft.com/office/drawing/2014/main" id="{937119D9-E28E-03F4-518E-EE09E4AEEAA8}"/>
              </a:ext>
            </a:extLst>
          </p:cNvPr>
          <p:cNvSpPr>
            <a:spLocks noGrp="1"/>
          </p:cNvSpPr>
          <p:nvPr>
            <p:ph type="sldNum" sz="quarter" idx="12"/>
          </p:nvPr>
        </p:nvSpPr>
        <p:spPr/>
        <p:txBody>
          <a:bodyPr/>
          <a:lstStyle/>
          <a:p>
            <a:fld id="{FD8536EB-4DFD-491F-89DA-2244C5AA93C9}" type="slidenum">
              <a:rPr lang="en-US" smtClean="0"/>
              <a:t>11</a:t>
            </a:fld>
            <a:endParaRPr lang="en-US"/>
          </a:p>
        </p:txBody>
      </p:sp>
      <p:sp>
        <p:nvSpPr>
          <p:cNvPr id="8" name="TextBox 7">
            <a:extLst>
              <a:ext uri="{FF2B5EF4-FFF2-40B4-BE49-F238E27FC236}">
                <a16:creationId xmlns:a16="http://schemas.microsoft.com/office/drawing/2014/main" id="{194127F0-FB2C-91FA-8932-343149257286}"/>
              </a:ext>
            </a:extLst>
          </p:cNvPr>
          <p:cNvSpPr txBox="1"/>
          <p:nvPr/>
        </p:nvSpPr>
        <p:spPr>
          <a:xfrm>
            <a:off x="459350" y="1762514"/>
            <a:ext cx="10992421" cy="3016210"/>
          </a:xfrm>
          <a:prstGeom prst="rect">
            <a:avLst/>
          </a:prstGeom>
          <a:noFill/>
        </p:spPr>
        <p:txBody>
          <a:bodyPr wrap="square">
            <a:spAutoFit/>
          </a:bodyPr>
          <a:lstStyle/>
          <a:p>
            <a:r>
              <a:rPr lang="en-US" sz="1900" dirty="0"/>
              <a:t>Assessing Current Leakage Severity vs. Failure</a:t>
            </a:r>
          </a:p>
          <a:p>
            <a:pPr marL="285750" indent="-285750">
              <a:buFont typeface="Arial" panose="020B0604020202020204" pitchFamily="34" charset="0"/>
              <a:buChar char="•"/>
            </a:pPr>
            <a:r>
              <a:rPr lang="en-US" sz="1900" dirty="0"/>
              <a:t>Performed circuit analysis indicating which capacitors were critical to overall function</a:t>
            </a:r>
          </a:p>
          <a:p>
            <a:pPr marL="742950" lvl="1" indent="-285750">
              <a:buFont typeface="Arial" panose="020B0604020202020204" pitchFamily="34" charset="0"/>
              <a:buChar char="•"/>
            </a:pPr>
            <a:r>
              <a:rPr lang="en-US" sz="1900" dirty="0"/>
              <a:t>3 categories of leakage established for failure (high, medium, and low)</a:t>
            </a:r>
          </a:p>
          <a:p>
            <a:pPr marL="285750" indent="-285750">
              <a:buFont typeface="Arial" panose="020B0604020202020204" pitchFamily="34" charset="0"/>
              <a:buChar char="•"/>
            </a:pPr>
            <a:r>
              <a:rPr lang="en-US" sz="1900" dirty="0"/>
              <a:t>Determine the weights of high, medium and low resistance susceptible capacitors on each board</a:t>
            </a:r>
          </a:p>
          <a:p>
            <a:pPr marL="742950" lvl="1" indent="-285750">
              <a:buFont typeface="Arial" panose="020B0604020202020204" pitchFamily="34" charset="0"/>
              <a:buChar char="•"/>
            </a:pPr>
            <a:r>
              <a:rPr lang="en-US" sz="1900" dirty="0"/>
              <a:t>Fractions of the total critical capacitors</a:t>
            </a:r>
          </a:p>
          <a:p>
            <a:pPr marL="285750" indent="-285750">
              <a:buFont typeface="Arial" panose="020B0604020202020204" pitchFamily="34" charset="0"/>
              <a:buChar char="•"/>
            </a:pPr>
            <a:r>
              <a:rPr lang="en-US" sz="1900" dirty="0"/>
              <a:t>Calculated the incremental risk for each affected board:  </a:t>
            </a:r>
          </a:p>
          <a:p>
            <a:pPr marL="742950" lvl="1" indent="-285750">
              <a:buFont typeface="Arial" panose="020B0604020202020204" pitchFamily="34" charset="0"/>
              <a:buChar char="•"/>
            </a:pPr>
            <a:r>
              <a:rPr lang="en-US" sz="1900" b="1" dirty="0"/>
              <a:t>Multiplied mean probability of a capacitor leak by probability of leak exceeding category threshold for failure by fraction of critical capacitors – repeated for each of the 3 sensitivity categories</a:t>
            </a:r>
          </a:p>
          <a:p>
            <a:pPr marL="742950" lvl="1" indent="-285750">
              <a:buFont typeface="Arial" panose="020B0604020202020204" pitchFamily="34" charset="0"/>
              <a:buChar char="•"/>
            </a:pPr>
            <a:r>
              <a:rPr lang="en-US" sz="1900" dirty="0"/>
              <a:t>Added the weighted incremental risks to obtain incremental risk for each of the 22 boards</a:t>
            </a:r>
          </a:p>
        </p:txBody>
      </p:sp>
    </p:spTree>
    <p:extLst>
      <p:ext uri="{BB962C8B-B14F-4D97-AF65-F5344CB8AC3E}">
        <p14:creationId xmlns:p14="http://schemas.microsoft.com/office/powerpoint/2010/main" val="752143470"/>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5A7D34-6278-3FB6-D343-A189805B38E6}"/>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DFA96D8-5F54-5295-6579-FA97FDC9A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20BE647-85D1-5F81-F4A2-118347C1DE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F77083-1665-D7D9-B545-C87974F28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FF56DC4-60E2-E906-901D-A56762390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7EBB82C-F483-6DA0-1CE1-5C472CD0E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7A64F1A-8D10-6738-9597-815558EFEE55}"/>
              </a:ext>
            </a:extLst>
          </p:cNvPr>
          <p:cNvSpPr>
            <a:spLocks noGrp="1"/>
          </p:cNvSpPr>
          <p:nvPr>
            <p:ph type="title"/>
          </p:nvPr>
        </p:nvSpPr>
        <p:spPr>
          <a:xfrm>
            <a:off x="1371599" y="294538"/>
            <a:ext cx="8866063" cy="1033669"/>
          </a:xfrm>
        </p:spPr>
        <p:txBody>
          <a:bodyPr>
            <a:normAutofit fontScale="90000"/>
          </a:bodyPr>
          <a:lstStyle/>
          <a:p>
            <a:r>
              <a:rPr lang="en-US" sz="4000" dirty="0">
                <a:solidFill>
                  <a:srgbClr val="FFFFFF"/>
                </a:solidFill>
              </a:rPr>
              <a:t>4. </a:t>
            </a:r>
            <a:r>
              <a:rPr lang="en-US" sz="4000" dirty="0">
                <a:solidFill>
                  <a:schemeClr val="bg1"/>
                </a:solidFill>
              </a:rPr>
              <a:t>Incremental risk from defective capacitors using weighted populations</a:t>
            </a:r>
          </a:p>
        </p:txBody>
      </p:sp>
      <p:pic>
        <p:nvPicPr>
          <p:cNvPr id="7" name="Picture 6">
            <a:extLst>
              <a:ext uri="{FF2B5EF4-FFF2-40B4-BE49-F238E27FC236}">
                <a16:creationId xmlns:a16="http://schemas.microsoft.com/office/drawing/2014/main" id="{7EEFBD96-B1C5-F0EE-85DE-D21BCCCFB373}"/>
              </a:ext>
            </a:extLst>
          </p:cNvPr>
          <p:cNvPicPr>
            <a:picLocks noGrp="1" noRot="1" noChangeAspect="1" noMove="1" noResize="1" noEditPoints="1" noAdjustHandles="1" noChangeArrowheads="1" noChangeShapeType="1" noCrop="1"/>
          </p:cNvPicPr>
          <p:nvPr/>
        </p:nvPicPr>
        <p:blipFill>
          <a:blip r:embed="rId3"/>
          <a:stretch>
            <a:fillRect/>
          </a:stretch>
        </p:blipFill>
        <p:spPr>
          <a:xfrm>
            <a:off x="10388508" y="129456"/>
            <a:ext cx="1652642" cy="1363831"/>
          </a:xfrm>
          <a:prstGeom prst="rect">
            <a:avLst/>
          </a:prstGeom>
        </p:spPr>
      </p:pic>
      <p:sp>
        <p:nvSpPr>
          <p:cNvPr id="3" name="Slide Number Placeholder 2">
            <a:extLst>
              <a:ext uri="{FF2B5EF4-FFF2-40B4-BE49-F238E27FC236}">
                <a16:creationId xmlns:a16="http://schemas.microsoft.com/office/drawing/2014/main" id="{112B01A7-7543-3158-5603-59056821A35B}"/>
              </a:ext>
            </a:extLst>
          </p:cNvPr>
          <p:cNvSpPr>
            <a:spLocks noGrp="1"/>
          </p:cNvSpPr>
          <p:nvPr>
            <p:ph type="sldNum" sz="quarter" idx="12"/>
          </p:nvPr>
        </p:nvSpPr>
        <p:spPr/>
        <p:txBody>
          <a:bodyPr/>
          <a:lstStyle/>
          <a:p>
            <a:fld id="{FD8536EB-4DFD-491F-89DA-2244C5AA93C9}" type="slidenum">
              <a:rPr lang="en-US" smtClean="0"/>
              <a:t>12</a:t>
            </a:fld>
            <a:endParaRPr lang="en-US" dirty="0"/>
          </a:p>
        </p:txBody>
      </p:sp>
      <p:sp>
        <p:nvSpPr>
          <p:cNvPr id="2" name="TextBox 1">
            <a:extLst>
              <a:ext uri="{FF2B5EF4-FFF2-40B4-BE49-F238E27FC236}">
                <a16:creationId xmlns:a16="http://schemas.microsoft.com/office/drawing/2014/main" id="{EA7F6846-0051-A1FC-97F6-87A2F01C774F}"/>
              </a:ext>
            </a:extLst>
          </p:cNvPr>
          <p:cNvSpPr txBox="1"/>
          <p:nvPr/>
        </p:nvSpPr>
        <p:spPr>
          <a:xfrm>
            <a:off x="167790" y="6061219"/>
            <a:ext cx="5154744" cy="369332"/>
          </a:xfrm>
          <a:prstGeom prst="rect">
            <a:avLst/>
          </a:prstGeom>
          <a:noFill/>
        </p:spPr>
        <p:txBody>
          <a:bodyPr wrap="none" rtlCol="0">
            <a:spAutoFit/>
          </a:bodyPr>
          <a:lstStyle/>
          <a:p>
            <a:r>
              <a:rPr lang="en-US" b="1" dirty="0"/>
              <a:t>Incrementally Increased DMC Card Failure Rate</a:t>
            </a:r>
          </a:p>
        </p:txBody>
      </p:sp>
      <p:grpSp>
        <p:nvGrpSpPr>
          <p:cNvPr id="26" name="Group 25">
            <a:extLst>
              <a:ext uri="{FF2B5EF4-FFF2-40B4-BE49-F238E27FC236}">
                <a16:creationId xmlns:a16="http://schemas.microsoft.com/office/drawing/2014/main" id="{6A097F98-74A3-465D-B22E-86D5295E3FC8}"/>
              </a:ext>
            </a:extLst>
          </p:cNvPr>
          <p:cNvGrpSpPr/>
          <p:nvPr/>
        </p:nvGrpSpPr>
        <p:grpSpPr>
          <a:xfrm>
            <a:off x="167790" y="4619569"/>
            <a:ext cx="11430821" cy="382714"/>
            <a:chOff x="275959" y="4460304"/>
            <a:chExt cx="11430821" cy="382714"/>
          </a:xfrm>
        </p:grpSpPr>
        <p:sp>
          <p:nvSpPr>
            <p:cNvPr id="5" name="TextBox 4">
              <a:extLst>
                <a:ext uri="{FF2B5EF4-FFF2-40B4-BE49-F238E27FC236}">
                  <a16:creationId xmlns:a16="http://schemas.microsoft.com/office/drawing/2014/main" id="{70787963-E5C8-6566-3C63-C90F920F23E1}"/>
                </a:ext>
              </a:extLst>
            </p:cNvPr>
            <p:cNvSpPr txBox="1"/>
            <p:nvPr/>
          </p:nvSpPr>
          <p:spPr>
            <a:xfrm>
              <a:off x="6486377" y="4460304"/>
              <a:ext cx="5220403" cy="369332"/>
            </a:xfrm>
            <a:prstGeom prst="rect">
              <a:avLst/>
            </a:prstGeom>
            <a:noFill/>
          </p:spPr>
          <p:txBody>
            <a:bodyPr wrap="none" rtlCol="0">
              <a:spAutoFit/>
            </a:bodyPr>
            <a:lstStyle/>
            <a:p>
              <a:r>
                <a:rPr lang="en-US" dirty="0"/>
                <a:t>+ </a:t>
              </a:r>
              <a:r>
                <a:rPr lang="en-US" dirty="0">
                  <a:solidFill>
                    <a:schemeClr val="accent6">
                      <a:lumMod val="75000"/>
                    </a:schemeClr>
                  </a:solidFill>
                </a:rPr>
                <a:t>Previously modeled  DMC Card Failure Probability</a:t>
              </a:r>
            </a:p>
          </p:txBody>
        </p:sp>
        <p:sp>
          <p:nvSpPr>
            <p:cNvPr id="6" name="TextBox 5">
              <a:extLst>
                <a:ext uri="{FF2B5EF4-FFF2-40B4-BE49-F238E27FC236}">
                  <a16:creationId xmlns:a16="http://schemas.microsoft.com/office/drawing/2014/main" id="{F5AFA51E-5E58-1E13-E278-B124B1C6F3C7}"/>
                </a:ext>
              </a:extLst>
            </p:cNvPr>
            <p:cNvSpPr txBox="1"/>
            <p:nvPr/>
          </p:nvSpPr>
          <p:spPr>
            <a:xfrm>
              <a:off x="275959" y="4473686"/>
              <a:ext cx="6210418" cy="369332"/>
            </a:xfrm>
            <a:prstGeom prst="rect">
              <a:avLst/>
            </a:prstGeom>
            <a:noFill/>
          </p:spPr>
          <p:txBody>
            <a:bodyPr wrap="none" rtlCol="0">
              <a:spAutoFit/>
            </a:bodyPr>
            <a:lstStyle/>
            <a:p>
              <a:r>
                <a:rPr lang="en-US" dirty="0"/>
                <a:t>DMC Card Failure Probability from Defective Capacitors Only</a:t>
              </a:r>
            </a:p>
          </p:txBody>
        </p:sp>
      </p:grpSp>
      <p:sp>
        <p:nvSpPr>
          <p:cNvPr id="11" name="TextBox 10">
            <a:extLst>
              <a:ext uri="{FF2B5EF4-FFF2-40B4-BE49-F238E27FC236}">
                <a16:creationId xmlns:a16="http://schemas.microsoft.com/office/drawing/2014/main" id="{126E5AEA-9FC8-1662-1892-56C25985F350}"/>
              </a:ext>
            </a:extLst>
          </p:cNvPr>
          <p:cNvSpPr txBox="1"/>
          <p:nvPr/>
        </p:nvSpPr>
        <p:spPr>
          <a:xfrm>
            <a:off x="214044" y="3873567"/>
            <a:ext cx="5874813" cy="369332"/>
          </a:xfrm>
          <a:prstGeom prst="rect">
            <a:avLst/>
          </a:prstGeom>
          <a:noFill/>
        </p:spPr>
        <p:txBody>
          <a:bodyPr wrap="none" rtlCol="0">
            <a:spAutoFit/>
          </a:bodyPr>
          <a:lstStyle/>
          <a:p>
            <a:r>
              <a:rPr lang="en-US" dirty="0"/>
              <a:t>Average Failure Probability of High Impedance Capacitors</a:t>
            </a:r>
          </a:p>
        </p:txBody>
      </p:sp>
      <p:sp>
        <p:nvSpPr>
          <p:cNvPr id="13" name="TextBox 12">
            <a:extLst>
              <a:ext uri="{FF2B5EF4-FFF2-40B4-BE49-F238E27FC236}">
                <a16:creationId xmlns:a16="http://schemas.microsoft.com/office/drawing/2014/main" id="{90A43DEE-92F0-DFD5-ABBB-8549B9D3BAAC}"/>
              </a:ext>
            </a:extLst>
          </p:cNvPr>
          <p:cNvSpPr txBox="1"/>
          <p:nvPr/>
        </p:nvSpPr>
        <p:spPr>
          <a:xfrm>
            <a:off x="6325673" y="3911158"/>
            <a:ext cx="2028056" cy="369332"/>
          </a:xfrm>
          <a:prstGeom prst="rect">
            <a:avLst/>
          </a:prstGeom>
          <a:noFill/>
        </p:spPr>
        <p:txBody>
          <a:bodyPr wrap="none" rtlCol="0">
            <a:spAutoFit/>
          </a:bodyPr>
          <a:lstStyle/>
          <a:p>
            <a:r>
              <a:rPr lang="en-US" dirty="0"/>
              <a:t>… + Medium + Low</a:t>
            </a:r>
          </a:p>
        </p:txBody>
      </p:sp>
      <p:grpSp>
        <p:nvGrpSpPr>
          <p:cNvPr id="24" name="Group 23">
            <a:extLst>
              <a:ext uri="{FF2B5EF4-FFF2-40B4-BE49-F238E27FC236}">
                <a16:creationId xmlns:a16="http://schemas.microsoft.com/office/drawing/2014/main" id="{BC997A03-A3A6-C35A-1C5C-83196B31BE4E}"/>
              </a:ext>
            </a:extLst>
          </p:cNvPr>
          <p:cNvGrpSpPr/>
          <p:nvPr/>
        </p:nvGrpSpPr>
        <p:grpSpPr>
          <a:xfrm>
            <a:off x="195700" y="5250762"/>
            <a:ext cx="8817124" cy="383008"/>
            <a:chOff x="375737" y="5791055"/>
            <a:chExt cx="8817124" cy="383008"/>
          </a:xfrm>
        </p:grpSpPr>
        <p:sp>
          <p:nvSpPr>
            <p:cNvPr id="15" name="TextBox 14">
              <a:extLst>
                <a:ext uri="{FF2B5EF4-FFF2-40B4-BE49-F238E27FC236}">
                  <a16:creationId xmlns:a16="http://schemas.microsoft.com/office/drawing/2014/main" id="{3C46277F-EAC3-4B6F-A3A3-F61440AADC39}"/>
                </a:ext>
              </a:extLst>
            </p:cNvPr>
            <p:cNvSpPr txBox="1"/>
            <p:nvPr/>
          </p:nvSpPr>
          <p:spPr>
            <a:xfrm>
              <a:off x="375737" y="5804731"/>
              <a:ext cx="2763770" cy="369332"/>
            </a:xfrm>
            <a:prstGeom prst="rect">
              <a:avLst/>
            </a:prstGeom>
            <a:noFill/>
          </p:spPr>
          <p:txBody>
            <a:bodyPr wrap="none" rtlCol="0">
              <a:spAutoFit/>
            </a:bodyPr>
            <a:lstStyle/>
            <a:p>
              <a:r>
                <a:rPr lang="en-US" dirty="0"/>
                <a:t>Failure Probability of DMC</a:t>
              </a:r>
            </a:p>
          </p:txBody>
        </p:sp>
        <p:sp>
          <p:nvSpPr>
            <p:cNvPr id="19" name="TextBox 18">
              <a:extLst>
                <a:ext uri="{FF2B5EF4-FFF2-40B4-BE49-F238E27FC236}">
                  <a16:creationId xmlns:a16="http://schemas.microsoft.com/office/drawing/2014/main" id="{B9CF81B8-FD40-4961-188F-7B7C377FEB90}"/>
                </a:ext>
              </a:extLst>
            </p:cNvPr>
            <p:cNvSpPr txBox="1"/>
            <p:nvPr/>
          </p:nvSpPr>
          <p:spPr>
            <a:xfrm>
              <a:off x="3096861" y="5791055"/>
              <a:ext cx="6096000" cy="369332"/>
            </a:xfrm>
            <a:prstGeom prst="rect">
              <a:avLst/>
            </a:prstGeom>
            <a:noFill/>
          </p:spPr>
          <p:txBody>
            <a:bodyPr wrap="square">
              <a:spAutoFit/>
            </a:bodyPr>
            <a:lstStyle/>
            <a:p>
              <a:r>
                <a:rPr lang="en-US" dirty="0"/>
                <a:t>/ </a:t>
              </a:r>
              <a:r>
                <a:rPr lang="en-US" dirty="0">
                  <a:solidFill>
                    <a:schemeClr val="accent6">
                      <a:lumMod val="75000"/>
                    </a:schemeClr>
                  </a:solidFill>
                </a:rPr>
                <a:t>Mission Duration</a:t>
              </a:r>
            </a:p>
          </p:txBody>
        </p:sp>
      </p:grpSp>
      <p:sp>
        <p:nvSpPr>
          <p:cNvPr id="20" name="TextBox 19">
            <a:extLst>
              <a:ext uri="{FF2B5EF4-FFF2-40B4-BE49-F238E27FC236}">
                <a16:creationId xmlns:a16="http://schemas.microsoft.com/office/drawing/2014/main" id="{E8518E2F-1F80-98CB-B0A7-32B059055F07}"/>
              </a:ext>
            </a:extLst>
          </p:cNvPr>
          <p:cNvSpPr txBox="1"/>
          <p:nvPr/>
        </p:nvSpPr>
        <p:spPr>
          <a:xfrm>
            <a:off x="167790" y="2898350"/>
            <a:ext cx="12075678" cy="369332"/>
          </a:xfrm>
          <a:prstGeom prst="rect">
            <a:avLst/>
          </a:prstGeom>
          <a:noFill/>
        </p:spPr>
        <p:txBody>
          <a:bodyPr wrap="none" rtlCol="0">
            <a:spAutoFit/>
          </a:bodyPr>
          <a:lstStyle/>
          <a:p>
            <a:r>
              <a:rPr lang="en-US" dirty="0"/>
              <a:t>P(Reduced IR | Defect) * P(&lt;High Impedance IR Criteria) * Average Defect Count * High Impedance Fraction of Capacitors</a:t>
            </a:r>
          </a:p>
        </p:txBody>
      </p:sp>
      <p:sp>
        <p:nvSpPr>
          <p:cNvPr id="21" name="TextBox 20">
            <a:extLst>
              <a:ext uri="{FF2B5EF4-FFF2-40B4-BE49-F238E27FC236}">
                <a16:creationId xmlns:a16="http://schemas.microsoft.com/office/drawing/2014/main" id="{1789308D-E7D2-2055-EFC2-C7FB8F552F41}"/>
              </a:ext>
            </a:extLst>
          </p:cNvPr>
          <p:cNvSpPr txBox="1"/>
          <p:nvPr/>
        </p:nvSpPr>
        <p:spPr>
          <a:xfrm>
            <a:off x="214044" y="1686916"/>
            <a:ext cx="2204001" cy="646331"/>
          </a:xfrm>
          <a:prstGeom prst="rect">
            <a:avLst/>
          </a:prstGeom>
          <a:noFill/>
        </p:spPr>
        <p:txBody>
          <a:bodyPr wrap="none" rtlCol="0">
            <a:spAutoFit/>
          </a:bodyPr>
          <a:lstStyle/>
          <a:p>
            <a:r>
              <a:rPr lang="en-US" dirty="0"/>
              <a:t>Monte Carlo Results</a:t>
            </a:r>
          </a:p>
          <a:p>
            <a:r>
              <a:rPr lang="en-US" dirty="0"/>
              <a:t>(Step 3)</a:t>
            </a:r>
          </a:p>
        </p:txBody>
      </p:sp>
      <p:sp>
        <p:nvSpPr>
          <p:cNvPr id="22" name="TextBox 21">
            <a:extLst>
              <a:ext uri="{FF2B5EF4-FFF2-40B4-BE49-F238E27FC236}">
                <a16:creationId xmlns:a16="http://schemas.microsoft.com/office/drawing/2014/main" id="{BABB6452-E602-AD72-16F4-249D123704B7}"/>
              </a:ext>
            </a:extLst>
          </p:cNvPr>
          <p:cNvSpPr txBox="1"/>
          <p:nvPr/>
        </p:nvSpPr>
        <p:spPr>
          <a:xfrm>
            <a:off x="2521936" y="1700876"/>
            <a:ext cx="3282694" cy="369332"/>
          </a:xfrm>
          <a:prstGeom prst="rect">
            <a:avLst/>
          </a:prstGeom>
          <a:noFill/>
        </p:spPr>
        <p:txBody>
          <a:bodyPr wrap="none" rtlCol="0">
            <a:spAutoFit/>
          </a:bodyPr>
          <a:lstStyle/>
          <a:p>
            <a:r>
              <a:rPr lang="en-US" dirty="0"/>
              <a:t>NASA  Engineering Assessment</a:t>
            </a:r>
          </a:p>
        </p:txBody>
      </p:sp>
      <p:sp>
        <p:nvSpPr>
          <p:cNvPr id="23" name="TextBox 22">
            <a:extLst>
              <a:ext uri="{FF2B5EF4-FFF2-40B4-BE49-F238E27FC236}">
                <a16:creationId xmlns:a16="http://schemas.microsoft.com/office/drawing/2014/main" id="{46962053-5160-4980-2142-E8EB8ECE5294}"/>
              </a:ext>
            </a:extLst>
          </p:cNvPr>
          <p:cNvSpPr txBox="1"/>
          <p:nvPr/>
        </p:nvSpPr>
        <p:spPr>
          <a:xfrm>
            <a:off x="5958273" y="1732304"/>
            <a:ext cx="2204001" cy="646331"/>
          </a:xfrm>
          <a:prstGeom prst="rect">
            <a:avLst/>
          </a:prstGeom>
          <a:noFill/>
        </p:spPr>
        <p:txBody>
          <a:bodyPr wrap="none" rtlCol="0">
            <a:spAutoFit/>
          </a:bodyPr>
          <a:lstStyle/>
          <a:p>
            <a:r>
              <a:rPr lang="en-US" dirty="0"/>
              <a:t>Monte Carlo Results</a:t>
            </a:r>
          </a:p>
          <a:p>
            <a:r>
              <a:rPr lang="en-US" dirty="0"/>
              <a:t>(Step 3)</a:t>
            </a:r>
          </a:p>
        </p:txBody>
      </p:sp>
      <p:sp>
        <p:nvSpPr>
          <p:cNvPr id="25" name="TextBox 24">
            <a:extLst>
              <a:ext uri="{FF2B5EF4-FFF2-40B4-BE49-F238E27FC236}">
                <a16:creationId xmlns:a16="http://schemas.microsoft.com/office/drawing/2014/main" id="{EFC355A5-AD3B-A859-FF90-A6223A68992D}"/>
              </a:ext>
            </a:extLst>
          </p:cNvPr>
          <p:cNvSpPr txBox="1"/>
          <p:nvPr/>
        </p:nvSpPr>
        <p:spPr>
          <a:xfrm>
            <a:off x="8315917" y="1738467"/>
            <a:ext cx="3282694" cy="369332"/>
          </a:xfrm>
          <a:prstGeom prst="rect">
            <a:avLst/>
          </a:prstGeom>
          <a:noFill/>
        </p:spPr>
        <p:txBody>
          <a:bodyPr wrap="none" rtlCol="0">
            <a:spAutoFit/>
          </a:bodyPr>
          <a:lstStyle/>
          <a:p>
            <a:r>
              <a:rPr lang="en-US" dirty="0"/>
              <a:t>NASA  Engineering Assessment</a:t>
            </a:r>
          </a:p>
        </p:txBody>
      </p:sp>
      <p:sp>
        <p:nvSpPr>
          <p:cNvPr id="34" name="Arrow: Right 33">
            <a:extLst>
              <a:ext uri="{FF2B5EF4-FFF2-40B4-BE49-F238E27FC236}">
                <a16:creationId xmlns:a16="http://schemas.microsoft.com/office/drawing/2014/main" id="{81E43D4C-2B6D-47C8-37C3-435EE0DF87C3}"/>
              </a:ext>
            </a:extLst>
          </p:cNvPr>
          <p:cNvSpPr/>
          <p:nvPr/>
        </p:nvSpPr>
        <p:spPr>
          <a:xfrm rot="5400000">
            <a:off x="1121228" y="2418297"/>
            <a:ext cx="500742" cy="25037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35" name="Arrow: Right 34">
            <a:extLst>
              <a:ext uri="{FF2B5EF4-FFF2-40B4-BE49-F238E27FC236}">
                <a16:creationId xmlns:a16="http://schemas.microsoft.com/office/drawing/2014/main" id="{0B431751-5B71-8ACF-2FFE-DDCF22C31361}"/>
              </a:ext>
            </a:extLst>
          </p:cNvPr>
          <p:cNvSpPr/>
          <p:nvPr/>
        </p:nvSpPr>
        <p:spPr>
          <a:xfrm rot="5400000">
            <a:off x="6809902" y="2458432"/>
            <a:ext cx="500742" cy="25037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D703811A-93D3-7DEE-BE2A-30FF1BBC9967}"/>
              </a:ext>
            </a:extLst>
          </p:cNvPr>
          <p:cNvSpPr/>
          <p:nvPr/>
        </p:nvSpPr>
        <p:spPr>
          <a:xfrm rot="5400000">
            <a:off x="3912912" y="2458432"/>
            <a:ext cx="500742" cy="25037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Arrow: Right 38">
            <a:extLst>
              <a:ext uri="{FF2B5EF4-FFF2-40B4-BE49-F238E27FC236}">
                <a16:creationId xmlns:a16="http://schemas.microsoft.com/office/drawing/2014/main" id="{66D00564-808A-07A4-868B-EF6DE6280F79}"/>
              </a:ext>
            </a:extLst>
          </p:cNvPr>
          <p:cNvSpPr/>
          <p:nvPr/>
        </p:nvSpPr>
        <p:spPr>
          <a:xfrm rot="5400000">
            <a:off x="9581706" y="2414860"/>
            <a:ext cx="500742" cy="25037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D8B2F424-5B4F-EC3C-574D-D72D7FFC6E32}"/>
              </a:ext>
            </a:extLst>
          </p:cNvPr>
          <p:cNvSpPr txBox="1"/>
          <p:nvPr/>
        </p:nvSpPr>
        <p:spPr>
          <a:xfrm>
            <a:off x="7580402" y="5829744"/>
            <a:ext cx="4503349" cy="646331"/>
          </a:xfrm>
          <a:prstGeom prst="rect">
            <a:avLst/>
          </a:prstGeom>
          <a:noFill/>
        </p:spPr>
        <p:txBody>
          <a:bodyPr wrap="none" rtlCol="0">
            <a:spAutoFit/>
          </a:bodyPr>
          <a:lstStyle/>
          <a:p>
            <a:r>
              <a:rPr lang="en-US" b="1" dirty="0">
                <a:solidFill>
                  <a:schemeClr val="accent1"/>
                </a:solidFill>
              </a:rPr>
              <a:t>Arrows denote flow of information.</a:t>
            </a:r>
          </a:p>
          <a:p>
            <a:r>
              <a:rPr lang="en-US" b="1" dirty="0">
                <a:solidFill>
                  <a:schemeClr val="accent6"/>
                </a:solidFill>
              </a:rPr>
              <a:t>Green denotes pre-existing SAPHIRE data</a:t>
            </a:r>
          </a:p>
        </p:txBody>
      </p:sp>
      <p:sp>
        <p:nvSpPr>
          <p:cNvPr id="30" name="Arrow: Right 29">
            <a:extLst>
              <a:ext uri="{FF2B5EF4-FFF2-40B4-BE49-F238E27FC236}">
                <a16:creationId xmlns:a16="http://schemas.microsoft.com/office/drawing/2014/main" id="{5084BFEE-FC87-165E-A0E0-AA7D6C49A853}"/>
              </a:ext>
            </a:extLst>
          </p:cNvPr>
          <p:cNvSpPr/>
          <p:nvPr/>
        </p:nvSpPr>
        <p:spPr>
          <a:xfrm rot="5400000">
            <a:off x="2292860" y="3465133"/>
            <a:ext cx="500742" cy="25037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32" name="Arrow: Right 31">
            <a:extLst>
              <a:ext uri="{FF2B5EF4-FFF2-40B4-BE49-F238E27FC236}">
                <a16:creationId xmlns:a16="http://schemas.microsoft.com/office/drawing/2014/main" id="{C69B7A48-4DAD-6420-D2E9-30C1EA2F5456}"/>
              </a:ext>
            </a:extLst>
          </p:cNvPr>
          <p:cNvSpPr/>
          <p:nvPr/>
        </p:nvSpPr>
        <p:spPr>
          <a:xfrm rot="5400000">
            <a:off x="2271565" y="4302992"/>
            <a:ext cx="500742" cy="25037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36" name="Arrow: Right 35">
            <a:extLst>
              <a:ext uri="{FF2B5EF4-FFF2-40B4-BE49-F238E27FC236}">
                <a16:creationId xmlns:a16="http://schemas.microsoft.com/office/drawing/2014/main" id="{C0AEFD5E-6B52-5923-F0EF-2F04BBD18D80}"/>
              </a:ext>
            </a:extLst>
          </p:cNvPr>
          <p:cNvSpPr/>
          <p:nvPr/>
        </p:nvSpPr>
        <p:spPr>
          <a:xfrm rot="5400000">
            <a:off x="2355303" y="5003144"/>
            <a:ext cx="333265" cy="25037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43" name="Arrow: Right 42">
            <a:extLst>
              <a:ext uri="{FF2B5EF4-FFF2-40B4-BE49-F238E27FC236}">
                <a16:creationId xmlns:a16="http://schemas.microsoft.com/office/drawing/2014/main" id="{29FF5462-BC08-9410-401A-9A22DB60844E}"/>
              </a:ext>
            </a:extLst>
          </p:cNvPr>
          <p:cNvSpPr/>
          <p:nvPr/>
        </p:nvSpPr>
        <p:spPr>
          <a:xfrm rot="5400000">
            <a:off x="2355302" y="5710089"/>
            <a:ext cx="333265" cy="25037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spTree>
    <p:extLst>
      <p:ext uri="{BB962C8B-B14F-4D97-AF65-F5344CB8AC3E}">
        <p14:creationId xmlns:p14="http://schemas.microsoft.com/office/powerpoint/2010/main" val="1082241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1A6E92-95E0-3DB2-D58B-3B7AE529F4D0}"/>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F9024-1C4A-1745-66D7-6CDAC0C94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411176C-2314-C3B8-2108-E551AE8504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1B8C0F9-10D0-62F9-3BDC-C4B50B39FE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0C4D23E-D4CB-08E3-4F7B-4696769A78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046429D-E9C6-4605-5BCD-A4ABE6050A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F2D5F7A-815B-FEA1-6C4D-4C893E5003BB}"/>
              </a:ext>
            </a:extLst>
          </p:cNvPr>
          <p:cNvSpPr>
            <a:spLocks noGrp="1"/>
          </p:cNvSpPr>
          <p:nvPr>
            <p:ph type="title"/>
          </p:nvPr>
        </p:nvSpPr>
        <p:spPr>
          <a:xfrm>
            <a:off x="1371600" y="294538"/>
            <a:ext cx="8819292" cy="1033669"/>
          </a:xfrm>
        </p:spPr>
        <p:txBody>
          <a:bodyPr>
            <a:normAutofit fontScale="90000"/>
          </a:bodyPr>
          <a:lstStyle/>
          <a:p>
            <a:r>
              <a:rPr lang="en-US" sz="4000" dirty="0">
                <a:solidFill>
                  <a:srgbClr val="FFFFFF"/>
                </a:solidFill>
              </a:rPr>
              <a:t>5. SAPHIRE Updates for Loss of Crew and Loss of Mission</a:t>
            </a:r>
          </a:p>
        </p:txBody>
      </p:sp>
      <p:pic>
        <p:nvPicPr>
          <p:cNvPr id="7" name="Picture 6">
            <a:extLst>
              <a:ext uri="{FF2B5EF4-FFF2-40B4-BE49-F238E27FC236}">
                <a16:creationId xmlns:a16="http://schemas.microsoft.com/office/drawing/2014/main" id="{B94FB274-1D86-D3C7-0E35-E55C27F24C32}"/>
              </a:ext>
            </a:extLst>
          </p:cNvPr>
          <p:cNvPicPr>
            <a:picLocks noGrp="1" noRot="1" noChangeAspect="1" noMove="1" noResize="1" noEditPoints="1" noAdjustHandles="1" noChangeArrowheads="1" noChangeShapeType="1" noCrop="1"/>
          </p:cNvPicPr>
          <p:nvPr/>
        </p:nvPicPr>
        <p:blipFill>
          <a:blip r:embed="rId2"/>
          <a:stretch>
            <a:fillRect/>
          </a:stretch>
        </p:blipFill>
        <p:spPr>
          <a:xfrm>
            <a:off x="10388508" y="129456"/>
            <a:ext cx="1652642" cy="1363831"/>
          </a:xfrm>
          <a:prstGeom prst="rect">
            <a:avLst/>
          </a:prstGeom>
        </p:spPr>
      </p:pic>
      <p:sp>
        <p:nvSpPr>
          <p:cNvPr id="3" name="Slide Number Placeholder 2">
            <a:extLst>
              <a:ext uri="{FF2B5EF4-FFF2-40B4-BE49-F238E27FC236}">
                <a16:creationId xmlns:a16="http://schemas.microsoft.com/office/drawing/2014/main" id="{E87BA0F2-A3DE-DA7B-DF81-DC9470A00E9F}"/>
              </a:ext>
            </a:extLst>
          </p:cNvPr>
          <p:cNvSpPr>
            <a:spLocks noGrp="1"/>
          </p:cNvSpPr>
          <p:nvPr>
            <p:ph type="sldNum" sz="quarter" idx="12"/>
          </p:nvPr>
        </p:nvSpPr>
        <p:spPr/>
        <p:txBody>
          <a:bodyPr/>
          <a:lstStyle/>
          <a:p>
            <a:fld id="{FD8536EB-4DFD-491F-89DA-2244C5AA93C9}" type="slidenum">
              <a:rPr lang="en-US" smtClean="0"/>
              <a:t>13</a:t>
            </a:fld>
            <a:endParaRPr lang="en-US"/>
          </a:p>
        </p:txBody>
      </p:sp>
      <p:pic>
        <p:nvPicPr>
          <p:cNvPr id="2" name="Picture 1">
            <a:extLst>
              <a:ext uri="{FF2B5EF4-FFF2-40B4-BE49-F238E27FC236}">
                <a16:creationId xmlns:a16="http://schemas.microsoft.com/office/drawing/2014/main" id="{2FEAB916-A0C5-4B92-1F69-379A5AE97288}"/>
              </a:ext>
            </a:extLst>
          </p:cNvPr>
          <p:cNvPicPr>
            <a:picLocks noChangeAspect="1"/>
          </p:cNvPicPr>
          <p:nvPr/>
        </p:nvPicPr>
        <p:blipFill>
          <a:blip r:embed="rId3"/>
          <a:stretch>
            <a:fillRect/>
          </a:stretch>
        </p:blipFill>
        <p:spPr>
          <a:xfrm>
            <a:off x="743291" y="4437391"/>
            <a:ext cx="2377646" cy="1292464"/>
          </a:xfrm>
          <a:prstGeom prst="rect">
            <a:avLst/>
          </a:prstGeom>
        </p:spPr>
      </p:pic>
      <p:sp>
        <p:nvSpPr>
          <p:cNvPr id="42" name="TextBox 41">
            <a:extLst>
              <a:ext uri="{FF2B5EF4-FFF2-40B4-BE49-F238E27FC236}">
                <a16:creationId xmlns:a16="http://schemas.microsoft.com/office/drawing/2014/main" id="{8D14F9EF-F6AB-DC61-EACF-392916E02228}"/>
              </a:ext>
            </a:extLst>
          </p:cNvPr>
          <p:cNvSpPr txBox="1"/>
          <p:nvPr/>
        </p:nvSpPr>
        <p:spPr>
          <a:xfrm>
            <a:off x="188631" y="6181364"/>
            <a:ext cx="10002260" cy="584775"/>
          </a:xfrm>
          <a:prstGeom prst="rect">
            <a:avLst/>
          </a:prstGeom>
          <a:noFill/>
        </p:spPr>
        <p:txBody>
          <a:bodyPr wrap="square" rtlCol="0">
            <a:spAutoFit/>
          </a:bodyPr>
          <a:lstStyle/>
          <a:p>
            <a:r>
              <a:rPr lang="en-US" sz="1600" dirty="0"/>
              <a:t>*Figure is for illustrative purposes. There are thousands of basic events and gates and hundreds of fault trees in the Orion SAPHIRE model.</a:t>
            </a:r>
          </a:p>
        </p:txBody>
      </p:sp>
      <p:grpSp>
        <p:nvGrpSpPr>
          <p:cNvPr id="104" name="Group 103">
            <a:extLst>
              <a:ext uri="{FF2B5EF4-FFF2-40B4-BE49-F238E27FC236}">
                <a16:creationId xmlns:a16="http://schemas.microsoft.com/office/drawing/2014/main" id="{CDB23370-5F5E-E94C-73CB-3508137258E3}"/>
              </a:ext>
            </a:extLst>
          </p:cNvPr>
          <p:cNvGrpSpPr/>
          <p:nvPr/>
        </p:nvGrpSpPr>
        <p:grpSpPr>
          <a:xfrm>
            <a:off x="4557454" y="1622745"/>
            <a:ext cx="4173255" cy="4406530"/>
            <a:chOff x="4814513" y="1533401"/>
            <a:chExt cx="4173255" cy="4406530"/>
          </a:xfrm>
        </p:grpSpPr>
        <p:sp>
          <p:nvSpPr>
            <p:cNvPr id="34" name="Rectangle: Rounded Corners 33">
              <a:extLst>
                <a:ext uri="{FF2B5EF4-FFF2-40B4-BE49-F238E27FC236}">
                  <a16:creationId xmlns:a16="http://schemas.microsoft.com/office/drawing/2014/main" id="{C387AB39-CEED-B5AD-DC80-35704E0C779F}"/>
                </a:ext>
              </a:extLst>
            </p:cNvPr>
            <p:cNvSpPr/>
            <p:nvPr/>
          </p:nvSpPr>
          <p:spPr>
            <a:xfrm>
              <a:off x="6743614" y="1858024"/>
              <a:ext cx="1042416" cy="42062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dirty="0"/>
                <a:t>Loss of Crew</a:t>
              </a:r>
            </a:p>
          </p:txBody>
        </p:sp>
        <p:sp>
          <p:nvSpPr>
            <p:cNvPr id="35" name="Flowchart: Stored Data 34">
              <a:extLst>
                <a:ext uri="{FF2B5EF4-FFF2-40B4-BE49-F238E27FC236}">
                  <a16:creationId xmlns:a16="http://schemas.microsoft.com/office/drawing/2014/main" id="{53E28B4B-EF9D-555F-964E-075CB0003FE7}"/>
                </a:ext>
              </a:extLst>
            </p:cNvPr>
            <p:cNvSpPr/>
            <p:nvPr/>
          </p:nvSpPr>
          <p:spPr>
            <a:xfrm rot="5400000">
              <a:off x="7139156" y="2286162"/>
              <a:ext cx="289561" cy="288417"/>
            </a:xfrm>
            <a:prstGeom prst="flowChartOnlineStorag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5">
              <a:extLst>
                <a:ext uri="{FF2B5EF4-FFF2-40B4-BE49-F238E27FC236}">
                  <a16:creationId xmlns:a16="http://schemas.microsoft.com/office/drawing/2014/main" id="{927C9850-2A9A-83A0-505C-DC51ECA32101}"/>
                </a:ext>
              </a:extLst>
            </p:cNvPr>
            <p:cNvSpPr/>
            <p:nvPr/>
          </p:nvSpPr>
          <p:spPr>
            <a:xfrm>
              <a:off x="5580104" y="2659500"/>
              <a:ext cx="1042416" cy="42062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dirty="0"/>
                <a:t>Loss of ECLSS</a:t>
              </a:r>
            </a:p>
          </p:txBody>
        </p:sp>
        <p:sp>
          <p:nvSpPr>
            <p:cNvPr id="37" name="Rectangle: Rounded Corners 36">
              <a:extLst>
                <a:ext uri="{FF2B5EF4-FFF2-40B4-BE49-F238E27FC236}">
                  <a16:creationId xmlns:a16="http://schemas.microsoft.com/office/drawing/2014/main" id="{925E27A3-7D37-C584-C26C-658F9A0E2EA9}"/>
                </a:ext>
              </a:extLst>
            </p:cNvPr>
            <p:cNvSpPr/>
            <p:nvPr/>
          </p:nvSpPr>
          <p:spPr>
            <a:xfrm>
              <a:off x="6762728" y="2666442"/>
              <a:ext cx="1042416" cy="42062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dirty="0"/>
                <a:t>Loss of Avionics</a:t>
              </a:r>
            </a:p>
          </p:txBody>
        </p:sp>
        <p:sp>
          <p:nvSpPr>
            <p:cNvPr id="38" name="Rectangle: Rounded Corners 37">
              <a:extLst>
                <a:ext uri="{FF2B5EF4-FFF2-40B4-BE49-F238E27FC236}">
                  <a16:creationId xmlns:a16="http://schemas.microsoft.com/office/drawing/2014/main" id="{EFC0744E-2534-11B1-5F2F-E2B253DFD2FA}"/>
                </a:ext>
              </a:extLst>
            </p:cNvPr>
            <p:cNvSpPr/>
            <p:nvPr/>
          </p:nvSpPr>
          <p:spPr>
            <a:xfrm>
              <a:off x="7945352" y="2666442"/>
              <a:ext cx="1042416" cy="42062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dirty="0"/>
                <a:t>Loss of…</a:t>
              </a:r>
            </a:p>
          </p:txBody>
        </p:sp>
        <p:sp>
          <p:nvSpPr>
            <p:cNvPr id="39" name="Isosceles Triangle 38">
              <a:extLst>
                <a:ext uri="{FF2B5EF4-FFF2-40B4-BE49-F238E27FC236}">
                  <a16:creationId xmlns:a16="http://schemas.microsoft.com/office/drawing/2014/main" id="{D8786E2F-CCCB-9E22-70C6-57324C972497}"/>
                </a:ext>
              </a:extLst>
            </p:cNvPr>
            <p:cNvSpPr/>
            <p:nvPr/>
          </p:nvSpPr>
          <p:spPr>
            <a:xfrm>
              <a:off x="7139727" y="3112757"/>
              <a:ext cx="288418" cy="289561"/>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C50CEFFF-7516-24BB-556E-DB81327EF362}"/>
                </a:ext>
              </a:extLst>
            </p:cNvPr>
            <p:cNvSpPr/>
            <p:nvPr/>
          </p:nvSpPr>
          <p:spPr>
            <a:xfrm>
              <a:off x="8326352" y="3112757"/>
              <a:ext cx="288418" cy="289561"/>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FE1DC483-446A-2080-154A-BDEC75C1C3EC}"/>
                </a:ext>
              </a:extLst>
            </p:cNvPr>
            <p:cNvSpPr/>
            <p:nvPr/>
          </p:nvSpPr>
          <p:spPr>
            <a:xfrm>
              <a:off x="6202996" y="3501616"/>
              <a:ext cx="1042416" cy="42062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dirty="0"/>
                <a:t>Loss of O2RA</a:t>
              </a:r>
            </a:p>
          </p:txBody>
        </p:sp>
        <p:pic>
          <p:nvPicPr>
            <p:cNvPr id="44" name="Graphic 43" descr="Bullseye outline">
              <a:extLst>
                <a:ext uri="{FF2B5EF4-FFF2-40B4-BE49-F238E27FC236}">
                  <a16:creationId xmlns:a16="http://schemas.microsoft.com/office/drawing/2014/main" id="{859DF24E-7F5B-3B33-882D-CE29C9F4CF3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62659" y="1533401"/>
              <a:ext cx="914400" cy="914400"/>
            </a:xfrm>
            <a:prstGeom prst="rect">
              <a:avLst/>
            </a:prstGeom>
          </p:spPr>
        </p:pic>
        <p:sp>
          <p:nvSpPr>
            <p:cNvPr id="47" name="Rectangle: Rounded Corners 46">
              <a:extLst>
                <a:ext uri="{FF2B5EF4-FFF2-40B4-BE49-F238E27FC236}">
                  <a16:creationId xmlns:a16="http://schemas.microsoft.com/office/drawing/2014/main" id="{E7281005-2520-6D4E-45EC-4D69794D8EE9}"/>
                </a:ext>
              </a:extLst>
            </p:cNvPr>
            <p:cNvSpPr/>
            <p:nvPr/>
          </p:nvSpPr>
          <p:spPr>
            <a:xfrm>
              <a:off x="5649424" y="4327593"/>
              <a:ext cx="1042416" cy="42062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dirty="0"/>
                <a:t>O2RA Logic Gate 1</a:t>
              </a:r>
            </a:p>
          </p:txBody>
        </p:sp>
        <p:sp>
          <p:nvSpPr>
            <p:cNvPr id="48" name="Rectangle: Rounded Corners 47">
              <a:extLst>
                <a:ext uri="{FF2B5EF4-FFF2-40B4-BE49-F238E27FC236}">
                  <a16:creationId xmlns:a16="http://schemas.microsoft.com/office/drawing/2014/main" id="{950B216D-F03F-93FF-20BC-81886ADBD537}"/>
                </a:ext>
              </a:extLst>
            </p:cNvPr>
            <p:cNvSpPr/>
            <p:nvPr/>
          </p:nvSpPr>
          <p:spPr>
            <a:xfrm>
              <a:off x="6862528" y="4327593"/>
              <a:ext cx="1042416" cy="42062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dirty="0"/>
                <a:t>O2RA Logic Gate 2</a:t>
              </a:r>
            </a:p>
          </p:txBody>
        </p:sp>
        <p:sp>
          <p:nvSpPr>
            <p:cNvPr id="49" name="Flowchart: Stored Data 48">
              <a:extLst>
                <a:ext uri="{FF2B5EF4-FFF2-40B4-BE49-F238E27FC236}">
                  <a16:creationId xmlns:a16="http://schemas.microsoft.com/office/drawing/2014/main" id="{B415F79A-B98D-186C-FC1B-36118DE1515F}"/>
                </a:ext>
              </a:extLst>
            </p:cNvPr>
            <p:cNvSpPr/>
            <p:nvPr/>
          </p:nvSpPr>
          <p:spPr>
            <a:xfrm rot="5400000">
              <a:off x="6598833" y="3938726"/>
              <a:ext cx="289561" cy="288417"/>
            </a:xfrm>
            <a:prstGeom prst="flowChartOnlineStorag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Rounded Corners 50">
              <a:extLst>
                <a:ext uri="{FF2B5EF4-FFF2-40B4-BE49-F238E27FC236}">
                  <a16:creationId xmlns:a16="http://schemas.microsoft.com/office/drawing/2014/main" id="{81851102-1C1D-BD4D-77DC-580251305F8A}"/>
                </a:ext>
              </a:extLst>
            </p:cNvPr>
            <p:cNvSpPr/>
            <p:nvPr/>
          </p:nvSpPr>
          <p:spPr>
            <a:xfrm>
              <a:off x="6289554" y="5197491"/>
              <a:ext cx="1244275" cy="4573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dirty="0"/>
                <a:t>Basic Event 1…</a:t>
              </a:r>
            </a:p>
          </p:txBody>
        </p:sp>
        <p:sp>
          <p:nvSpPr>
            <p:cNvPr id="52" name="Flowchart: Delay 51">
              <a:extLst>
                <a:ext uri="{FF2B5EF4-FFF2-40B4-BE49-F238E27FC236}">
                  <a16:creationId xmlns:a16="http://schemas.microsoft.com/office/drawing/2014/main" id="{C74A5A50-A8F5-BBC3-86D4-17DCE78802B3}"/>
                </a:ext>
              </a:extLst>
            </p:cNvPr>
            <p:cNvSpPr/>
            <p:nvPr/>
          </p:nvSpPr>
          <p:spPr>
            <a:xfrm rot="16200000">
              <a:off x="6086436" y="4765708"/>
              <a:ext cx="289560" cy="288417"/>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7D8E1EBF-CA30-25B2-3F02-3BFD6D23AE6D}"/>
                </a:ext>
              </a:extLst>
            </p:cNvPr>
            <p:cNvSpPr/>
            <p:nvPr/>
          </p:nvSpPr>
          <p:spPr>
            <a:xfrm>
              <a:off x="4814513" y="3490760"/>
              <a:ext cx="1138590" cy="4573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dirty="0"/>
                <a:t>Loss of Cabin Pressure</a:t>
              </a:r>
            </a:p>
          </p:txBody>
        </p:sp>
        <p:sp>
          <p:nvSpPr>
            <p:cNvPr id="54" name="Rectangle: Rounded Corners 53">
              <a:extLst>
                <a:ext uri="{FF2B5EF4-FFF2-40B4-BE49-F238E27FC236}">
                  <a16:creationId xmlns:a16="http://schemas.microsoft.com/office/drawing/2014/main" id="{B17F0132-3908-3D03-EC03-99F6B474E4E8}"/>
                </a:ext>
              </a:extLst>
            </p:cNvPr>
            <p:cNvSpPr/>
            <p:nvPr/>
          </p:nvSpPr>
          <p:spPr>
            <a:xfrm>
              <a:off x="5030034" y="5189001"/>
              <a:ext cx="1138590" cy="4573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dirty="0"/>
                <a:t>Failure of DMC Card</a:t>
              </a:r>
            </a:p>
          </p:txBody>
        </p:sp>
        <p:sp>
          <p:nvSpPr>
            <p:cNvPr id="58" name="Oval 57">
              <a:extLst>
                <a:ext uri="{FF2B5EF4-FFF2-40B4-BE49-F238E27FC236}">
                  <a16:creationId xmlns:a16="http://schemas.microsoft.com/office/drawing/2014/main" id="{707D1F06-6F6C-F51A-66B8-A4D97E34E4F7}"/>
                </a:ext>
              </a:extLst>
            </p:cNvPr>
            <p:cNvSpPr/>
            <p:nvPr/>
          </p:nvSpPr>
          <p:spPr>
            <a:xfrm>
              <a:off x="5446820" y="5646368"/>
              <a:ext cx="288417" cy="2895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3D9A1726-9E00-C373-9593-1866582184B5}"/>
                </a:ext>
              </a:extLst>
            </p:cNvPr>
            <p:cNvSpPr/>
            <p:nvPr/>
          </p:nvSpPr>
          <p:spPr>
            <a:xfrm>
              <a:off x="6743613" y="5650370"/>
              <a:ext cx="288417" cy="2895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Connector: Elbow 61">
              <a:extLst>
                <a:ext uri="{FF2B5EF4-FFF2-40B4-BE49-F238E27FC236}">
                  <a16:creationId xmlns:a16="http://schemas.microsoft.com/office/drawing/2014/main" id="{1D12C65A-6D6C-0183-0332-EF2294E49373}"/>
                </a:ext>
              </a:extLst>
            </p:cNvPr>
            <p:cNvCxnSpPr>
              <a:stCxn id="35" idx="3"/>
              <a:endCxn id="36" idx="0"/>
            </p:cNvCxnSpPr>
            <p:nvPr/>
          </p:nvCxnSpPr>
          <p:spPr>
            <a:xfrm rot="5400000">
              <a:off x="6626320" y="2001883"/>
              <a:ext cx="132609" cy="1182624"/>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64" name="Connector: Elbow 63">
              <a:extLst>
                <a:ext uri="{FF2B5EF4-FFF2-40B4-BE49-F238E27FC236}">
                  <a16:creationId xmlns:a16="http://schemas.microsoft.com/office/drawing/2014/main" id="{4BA1C6B3-2879-3DD1-06B5-BA4EED32CC34}"/>
                </a:ext>
              </a:extLst>
            </p:cNvPr>
            <p:cNvCxnSpPr>
              <a:stCxn id="35" idx="3"/>
              <a:endCxn id="38" idx="0"/>
            </p:cNvCxnSpPr>
            <p:nvPr/>
          </p:nvCxnSpPr>
          <p:spPr>
            <a:xfrm rot="16200000" flipH="1">
              <a:off x="7805473" y="2005354"/>
              <a:ext cx="139551" cy="1182624"/>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0876BCA5-81F0-0181-2A1E-45F378994DFE}"/>
                </a:ext>
              </a:extLst>
            </p:cNvPr>
            <p:cNvCxnSpPr>
              <a:stCxn id="35" idx="3"/>
              <a:endCxn id="37" idx="0"/>
            </p:cNvCxnSpPr>
            <p:nvPr/>
          </p:nvCxnSpPr>
          <p:spPr>
            <a:xfrm>
              <a:off x="7283936" y="2526891"/>
              <a:ext cx="0" cy="139551"/>
            </a:xfrm>
            <a:prstGeom prst="line">
              <a:avLst/>
            </a:prstGeom>
          </p:spPr>
          <p:style>
            <a:lnRef idx="2">
              <a:schemeClr val="accent1"/>
            </a:lnRef>
            <a:fillRef idx="0">
              <a:schemeClr val="accent1"/>
            </a:fillRef>
            <a:effectRef idx="1">
              <a:schemeClr val="accent1"/>
            </a:effectRef>
            <a:fontRef idx="minor">
              <a:schemeClr val="tx1"/>
            </a:fontRef>
          </p:style>
        </p:cxnSp>
        <p:sp>
          <p:nvSpPr>
            <p:cNvPr id="73" name="Flowchart: Delay 72">
              <a:extLst>
                <a:ext uri="{FF2B5EF4-FFF2-40B4-BE49-F238E27FC236}">
                  <a16:creationId xmlns:a16="http://schemas.microsoft.com/office/drawing/2014/main" id="{6835276D-A5FD-C6C7-88AC-AF659DCC2555}"/>
                </a:ext>
              </a:extLst>
            </p:cNvPr>
            <p:cNvSpPr/>
            <p:nvPr/>
          </p:nvSpPr>
          <p:spPr>
            <a:xfrm rot="16200000">
              <a:off x="5952532" y="3090380"/>
              <a:ext cx="289560" cy="288417"/>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Connector: Elbow 75">
              <a:extLst>
                <a:ext uri="{FF2B5EF4-FFF2-40B4-BE49-F238E27FC236}">
                  <a16:creationId xmlns:a16="http://schemas.microsoft.com/office/drawing/2014/main" id="{119E4743-81BA-90B8-2E8E-5A0A069A2FE4}"/>
                </a:ext>
              </a:extLst>
            </p:cNvPr>
            <p:cNvCxnSpPr>
              <a:stCxn id="73" idx="1"/>
              <a:endCxn id="53" idx="0"/>
            </p:cNvCxnSpPr>
            <p:nvPr/>
          </p:nvCxnSpPr>
          <p:spPr>
            <a:xfrm rot="5400000">
              <a:off x="5684866" y="3078312"/>
              <a:ext cx="111391" cy="713505"/>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77" name="Connector: Elbow 76">
              <a:extLst>
                <a:ext uri="{FF2B5EF4-FFF2-40B4-BE49-F238E27FC236}">
                  <a16:creationId xmlns:a16="http://schemas.microsoft.com/office/drawing/2014/main" id="{BBAD6AFB-1530-28CE-46DE-6B010E40BA6B}"/>
                </a:ext>
              </a:extLst>
            </p:cNvPr>
            <p:cNvCxnSpPr>
              <a:cxnSpLocks/>
              <a:stCxn id="73" idx="1"/>
              <a:endCxn id="41" idx="0"/>
            </p:cNvCxnSpPr>
            <p:nvPr/>
          </p:nvCxnSpPr>
          <p:spPr>
            <a:xfrm rot="16200000" flipH="1">
              <a:off x="6349635" y="3127046"/>
              <a:ext cx="122247" cy="626891"/>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81" name="Isosceles Triangle 80">
              <a:extLst>
                <a:ext uri="{FF2B5EF4-FFF2-40B4-BE49-F238E27FC236}">
                  <a16:creationId xmlns:a16="http://schemas.microsoft.com/office/drawing/2014/main" id="{B2906728-4E54-95B8-E5B5-9C729002CABB}"/>
                </a:ext>
              </a:extLst>
            </p:cNvPr>
            <p:cNvSpPr/>
            <p:nvPr/>
          </p:nvSpPr>
          <p:spPr>
            <a:xfrm>
              <a:off x="5260728" y="3969508"/>
              <a:ext cx="288418" cy="289561"/>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Isosceles Triangle 81">
              <a:extLst>
                <a:ext uri="{FF2B5EF4-FFF2-40B4-BE49-F238E27FC236}">
                  <a16:creationId xmlns:a16="http://schemas.microsoft.com/office/drawing/2014/main" id="{EC7D21A3-5C02-FA36-9B1F-DB72FC33BBA5}"/>
                </a:ext>
              </a:extLst>
            </p:cNvPr>
            <p:cNvSpPr/>
            <p:nvPr/>
          </p:nvSpPr>
          <p:spPr>
            <a:xfrm>
              <a:off x="7239484" y="4754659"/>
              <a:ext cx="288418" cy="289561"/>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Connector: Elbow 83">
              <a:extLst>
                <a:ext uri="{FF2B5EF4-FFF2-40B4-BE49-F238E27FC236}">
                  <a16:creationId xmlns:a16="http://schemas.microsoft.com/office/drawing/2014/main" id="{9DFA2A2F-E159-485F-7141-4823767E1BEB}"/>
                </a:ext>
              </a:extLst>
            </p:cNvPr>
            <p:cNvCxnSpPr>
              <a:cxnSpLocks/>
              <a:stCxn id="52" idx="1"/>
              <a:endCxn id="51" idx="0"/>
            </p:cNvCxnSpPr>
            <p:nvPr/>
          </p:nvCxnSpPr>
          <p:spPr>
            <a:xfrm rot="16200000" flipH="1">
              <a:off x="6500057" y="4785856"/>
              <a:ext cx="142794" cy="680475"/>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86" name="Connector: Elbow 85">
              <a:extLst>
                <a:ext uri="{FF2B5EF4-FFF2-40B4-BE49-F238E27FC236}">
                  <a16:creationId xmlns:a16="http://schemas.microsoft.com/office/drawing/2014/main" id="{A2CBF407-AB2C-18C2-E84C-F5864FB42932}"/>
                </a:ext>
              </a:extLst>
            </p:cNvPr>
            <p:cNvCxnSpPr>
              <a:stCxn id="52" idx="1"/>
              <a:endCxn id="54" idx="0"/>
            </p:cNvCxnSpPr>
            <p:nvPr/>
          </p:nvCxnSpPr>
          <p:spPr>
            <a:xfrm rot="5400000">
              <a:off x="5848121" y="4805905"/>
              <a:ext cx="134304" cy="631888"/>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98" name="Connector: Elbow 97">
              <a:extLst>
                <a:ext uri="{FF2B5EF4-FFF2-40B4-BE49-F238E27FC236}">
                  <a16:creationId xmlns:a16="http://schemas.microsoft.com/office/drawing/2014/main" id="{BFD7B132-5DC2-F549-C0FC-1BEA341E54DD}"/>
                </a:ext>
              </a:extLst>
            </p:cNvPr>
            <p:cNvCxnSpPr>
              <a:cxnSpLocks/>
              <a:stCxn id="49" idx="3"/>
              <a:endCxn id="47" idx="0"/>
            </p:cNvCxnSpPr>
            <p:nvPr/>
          </p:nvCxnSpPr>
          <p:spPr>
            <a:xfrm rot="5400000">
              <a:off x="6383054" y="3967034"/>
              <a:ext cx="148138" cy="572981"/>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01" name="Connector: Elbow 100">
              <a:extLst>
                <a:ext uri="{FF2B5EF4-FFF2-40B4-BE49-F238E27FC236}">
                  <a16:creationId xmlns:a16="http://schemas.microsoft.com/office/drawing/2014/main" id="{ED82105E-0BA7-217A-DAB0-A393C2FF2F72}"/>
                </a:ext>
              </a:extLst>
            </p:cNvPr>
            <p:cNvCxnSpPr>
              <a:cxnSpLocks/>
              <a:stCxn id="49" idx="3"/>
              <a:endCxn id="48" idx="0"/>
            </p:cNvCxnSpPr>
            <p:nvPr/>
          </p:nvCxnSpPr>
          <p:spPr>
            <a:xfrm rot="16200000" flipH="1">
              <a:off x="6989605" y="3933462"/>
              <a:ext cx="148138" cy="640123"/>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grpSp>
      <p:grpSp>
        <p:nvGrpSpPr>
          <p:cNvPr id="107" name="Group 106">
            <a:extLst>
              <a:ext uri="{FF2B5EF4-FFF2-40B4-BE49-F238E27FC236}">
                <a16:creationId xmlns:a16="http://schemas.microsoft.com/office/drawing/2014/main" id="{52EA98BA-F337-E215-AD3D-DF15AE66D765}"/>
              </a:ext>
            </a:extLst>
          </p:cNvPr>
          <p:cNvGrpSpPr/>
          <p:nvPr/>
        </p:nvGrpSpPr>
        <p:grpSpPr>
          <a:xfrm>
            <a:off x="9299923" y="1614316"/>
            <a:ext cx="2542392" cy="2972906"/>
            <a:chOff x="9318049" y="2583761"/>
            <a:chExt cx="2542392" cy="2972906"/>
          </a:xfrm>
        </p:grpSpPr>
        <p:sp>
          <p:nvSpPr>
            <p:cNvPr id="50" name="Flowchart: Delay 49">
              <a:extLst>
                <a:ext uri="{FF2B5EF4-FFF2-40B4-BE49-F238E27FC236}">
                  <a16:creationId xmlns:a16="http://schemas.microsoft.com/office/drawing/2014/main" id="{BF015D2E-DF9E-14B9-C9BF-79F9D83F7509}"/>
                </a:ext>
              </a:extLst>
            </p:cNvPr>
            <p:cNvSpPr/>
            <p:nvPr/>
          </p:nvSpPr>
          <p:spPr>
            <a:xfrm rot="16200000">
              <a:off x="9572481" y="3678709"/>
              <a:ext cx="289560" cy="288417"/>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Isosceles Triangle 90">
              <a:extLst>
                <a:ext uri="{FF2B5EF4-FFF2-40B4-BE49-F238E27FC236}">
                  <a16:creationId xmlns:a16="http://schemas.microsoft.com/office/drawing/2014/main" id="{6B8B2BC3-58D3-C1CA-83EF-273AC15D48D5}"/>
                </a:ext>
              </a:extLst>
            </p:cNvPr>
            <p:cNvSpPr/>
            <p:nvPr/>
          </p:nvSpPr>
          <p:spPr>
            <a:xfrm>
              <a:off x="9573051" y="3142345"/>
              <a:ext cx="288418" cy="289561"/>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lowchart: Stored Data 91">
              <a:extLst>
                <a:ext uri="{FF2B5EF4-FFF2-40B4-BE49-F238E27FC236}">
                  <a16:creationId xmlns:a16="http://schemas.microsoft.com/office/drawing/2014/main" id="{239E3319-ED77-DA36-78D0-6A925A261BF2}"/>
                </a:ext>
              </a:extLst>
            </p:cNvPr>
            <p:cNvSpPr/>
            <p:nvPr/>
          </p:nvSpPr>
          <p:spPr>
            <a:xfrm rot="5400000">
              <a:off x="9589729" y="4175184"/>
              <a:ext cx="289561" cy="288417"/>
            </a:xfrm>
            <a:prstGeom prst="flowChartOnlineStorag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8ABE4AEE-0615-8928-2E93-4FDAAE4E805B}"/>
                </a:ext>
              </a:extLst>
            </p:cNvPr>
            <p:cNvSpPr/>
            <p:nvPr/>
          </p:nvSpPr>
          <p:spPr>
            <a:xfrm>
              <a:off x="9586662" y="4652883"/>
              <a:ext cx="288417" cy="2895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a16="http://schemas.microsoft.com/office/drawing/2014/main" id="{C8278EF5-C93A-5449-9D38-FAEAA017265E}"/>
                </a:ext>
              </a:extLst>
            </p:cNvPr>
            <p:cNvSpPr txBox="1"/>
            <p:nvPr/>
          </p:nvSpPr>
          <p:spPr>
            <a:xfrm>
              <a:off x="10051120" y="3037020"/>
              <a:ext cx="1360959" cy="461665"/>
            </a:xfrm>
            <a:prstGeom prst="rect">
              <a:avLst/>
            </a:prstGeom>
            <a:noFill/>
          </p:spPr>
          <p:txBody>
            <a:bodyPr wrap="square" rtlCol="0">
              <a:spAutoFit/>
            </a:bodyPr>
            <a:lstStyle/>
            <a:p>
              <a:r>
                <a:rPr lang="en-US" sz="1200" dirty="0"/>
                <a:t>Transfer to another fault tree</a:t>
              </a:r>
            </a:p>
          </p:txBody>
        </p:sp>
        <p:sp>
          <p:nvSpPr>
            <p:cNvPr id="95" name="TextBox 94">
              <a:extLst>
                <a:ext uri="{FF2B5EF4-FFF2-40B4-BE49-F238E27FC236}">
                  <a16:creationId xmlns:a16="http://schemas.microsoft.com/office/drawing/2014/main" id="{919972AC-9B7E-A0CA-274B-54C1D16DBF48}"/>
                </a:ext>
              </a:extLst>
            </p:cNvPr>
            <p:cNvSpPr txBox="1"/>
            <p:nvPr/>
          </p:nvSpPr>
          <p:spPr>
            <a:xfrm>
              <a:off x="10051118" y="3703707"/>
              <a:ext cx="1360959" cy="276999"/>
            </a:xfrm>
            <a:prstGeom prst="rect">
              <a:avLst/>
            </a:prstGeom>
            <a:noFill/>
          </p:spPr>
          <p:txBody>
            <a:bodyPr wrap="square" rtlCol="0">
              <a:spAutoFit/>
            </a:bodyPr>
            <a:lstStyle/>
            <a:p>
              <a:r>
                <a:rPr lang="en-US" sz="1200" dirty="0"/>
                <a:t>AND Gate</a:t>
              </a:r>
            </a:p>
          </p:txBody>
        </p:sp>
        <p:sp>
          <p:nvSpPr>
            <p:cNvPr id="96" name="TextBox 95">
              <a:extLst>
                <a:ext uri="{FF2B5EF4-FFF2-40B4-BE49-F238E27FC236}">
                  <a16:creationId xmlns:a16="http://schemas.microsoft.com/office/drawing/2014/main" id="{F052A91C-6F90-2797-658E-F0D25196D923}"/>
                </a:ext>
              </a:extLst>
            </p:cNvPr>
            <p:cNvSpPr txBox="1"/>
            <p:nvPr/>
          </p:nvSpPr>
          <p:spPr>
            <a:xfrm>
              <a:off x="10051119" y="4142354"/>
              <a:ext cx="1360959" cy="276999"/>
            </a:xfrm>
            <a:prstGeom prst="rect">
              <a:avLst/>
            </a:prstGeom>
            <a:noFill/>
          </p:spPr>
          <p:txBody>
            <a:bodyPr wrap="square" rtlCol="0">
              <a:spAutoFit/>
            </a:bodyPr>
            <a:lstStyle/>
            <a:p>
              <a:r>
                <a:rPr lang="en-US" sz="1200" dirty="0"/>
                <a:t>OR Gate</a:t>
              </a:r>
            </a:p>
          </p:txBody>
        </p:sp>
        <p:sp>
          <p:nvSpPr>
            <p:cNvPr id="97" name="TextBox 96">
              <a:extLst>
                <a:ext uri="{FF2B5EF4-FFF2-40B4-BE49-F238E27FC236}">
                  <a16:creationId xmlns:a16="http://schemas.microsoft.com/office/drawing/2014/main" id="{2AD18979-80B0-C379-DDFF-F1C64F538B72}"/>
                </a:ext>
              </a:extLst>
            </p:cNvPr>
            <p:cNvSpPr txBox="1"/>
            <p:nvPr/>
          </p:nvSpPr>
          <p:spPr>
            <a:xfrm>
              <a:off x="10051118" y="4541004"/>
              <a:ext cx="1761745" cy="1015663"/>
            </a:xfrm>
            <a:prstGeom prst="rect">
              <a:avLst/>
            </a:prstGeom>
            <a:noFill/>
          </p:spPr>
          <p:txBody>
            <a:bodyPr wrap="square" rtlCol="0">
              <a:spAutoFit/>
            </a:bodyPr>
            <a:lstStyle/>
            <a:p>
              <a:r>
                <a:rPr lang="en-US" sz="1200" dirty="0"/>
                <a:t>Basic Event containing failure rate, lognormal uncertainty distribution, and mission duration</a:t>
              </a:r>
            </a:p>
          </p:txBody>
        </p:sp>
        <p:sp>
          <p:nvSpPr>
            <p:cNvPr id="105" name="Rectangle 104">
              <a:extLst>
                <a:ext uri="{FF2B5EF4-FFF2-40B4-BE49-F238E27FC236}">
                  <a16:creationId xmlns:a16="http://schemas.microsoft.com/office/drawing/2014/main" id="{45B9F290-AD43-E6AF-F633-B932AFC79B5E}"/>
                </a:ext>
              </a:extLst>
            </p:cNvPr>
            <p:cNvSpPr/>
            <p:nvPr/>
          </p:nvSpPr>
          <p:spPr>
            <a:xfrm>
              <a:off x="9318049" y="2924144"/>
              <a:ext cx="2542392" cy="2613850"/>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03E74ACD-FF7E-8B14-EDFC-C60341F67E2C}"/>
                </a:ext>
              </a:extLst>
            </p:cNvPr>
            <p:cNvSpPr txBox="1"/>
            <p:nvPr/>
          </p:nvSpPr>
          <p:spPr>
            <a:xfrm>
              <a:off x="10078531" y="2583761"/>
              <a:ext cx="1040028" cy="369332"/>
            </a:xfrm>
            <a:prstGeom prst="rect">
              <a:avLst/>
            </a:prstGeom>
            <a:noFill/>
          </p:spPr>
          <p:txBody>
            <a:bodyPr wrap="none" rtlCol="0">
              <a:spAutoFit/>
            </a:bodyPr>
            <a:lstStyle/>
            <a:p>
              <a:r>
                <a:rPr lang="en-US" dirty="0"/>
                <a:t>LEGEND</a:t>
              </a:r>
            </a:p>
          </p:txBody>
        </p:sp>
      </p:grpSp>
      <p:sp>
        <p:nvSpPr>
          <p:cNvPr id="108" name="Arrow: Right 107">
            <a:extLst>
              <a:ext uri="{FF2B5EF4-FFF2-40B4-BE49-F238E27FC236}">
                <a16:creationId xmlns:a16="http://schemas.microsoft.com/office/drawing/2014/main" id="{07F37CC4-FDFE-E370-6355-7927961B818C}"/>
              </a:ext>
            </a:extLst>
          </p:cNvPr>
          <p:cNvSpPr/>
          <p:nvPr/>
        </p:nvSpPr>
        <p:spPr>
          <a:xfrm rot="1295311">
            <a:off x="3193941" y="5100019"/>
            <a:ext cx="1451917" cy="222347"/>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2AA93395-F5FB-45DB-C691-CE8FB27FF745}"/>
              </a:ext>
            </a:extLst>
          </p:cNvPr>
          <p:cNvSpPr txBox="1"/>
          <p:nvPr/>
        </p:nvSpPr>
        <p:spPr>
          <a:xfrm>
            <a:off x="59265" y="2114772"/>
            <a:ext cx="3859070" cy="307777"/>
          </a:xfrm>
          <a:prstGeom prst="rect">
            <a:avLst/>
          </a:prstGeom>
          <a:noFill/>
        </p:spPr>
        <p:txBody>
          <a:bodyPr wrap="none" rtlCol="0">
            <a:spAutoFit/>
          </a:bodyPr>
          <a:lstStyle/>
          <a:p>
            <a:r>
              <a:rPr lang="en-US" sz="1400" dirty="0"/>
              <a:t>Incrementally increased DMC Card Failure Rate</a:t>
            </a:r>
          </a:p>
        </p:txBody>
      </p:sp>
      <p:pic>
        <p:nvPicPr>
          <p:cNvPr id="111" name="Picture 110">
            <a:extLst>
              <a:ext uri="{FF2B5EF4-FFF2-40B4-BE49-F238E27FC236}">
                <a16:creationId xmlns:a16="http://schemas.microsoft.com/office/drawing/2014/main" id="{E2330E5A-A9F2-BB9E-2BFC-32A4A7E1074A}"/>
              </a:ext>
            </a:extLst>
          </p:cNvPr>
          <p:cNvPicPr>
            <a:picLocks noChangeAspect="1"/>
          </p:cNvPicPr>
          <p:nvPr/>
        </p:nvPicPr>
        <p:blipFill>
          <a:blip r:embed="rId5"/>
          <a:stretch>
            <a:fillRect/>
          </a:stretch>
        </p:blipFill>
        <p:spPr>
          <a:xfrm>
            <a:off x="723280" y="2682539"/>
            <a:ext cx="2962688" cy="1714739"/>
          </a:xfrm>
          <a:prstGeom prst="rect">
            <a:avLst/>
          </a:prstGeom>
        </p:spPr>
      </p:pic>
    </p:spTree>
    <p:extLst>
      <p:ext uri="{BB962C8B-B14F-4D97-AF65-F5344CB8AC3E}">
        <p14:creationId xmlns:p14="http://schemas.microsoft.com/office/powerpoint/2010/main" val="3427495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1BD218-6C11-3DAE-A2EA-717F5364D0D6}"/>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FE1A90-8535-3859-C2BA-52D87B9C1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03D539A-BAEB-6A0B-E2A4-7CAA8A2D7D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BB39070-0B25-917E-E2B7-78A149CBD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2ED7634-DFD5-9E6A-C848-102242C4F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82DA7DC-4F54-DBB6-257E-0077324A82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8EF3305-5EDC-DDF8-338E-D528F4032778}"/>
              </a:ext>
            </a:extLst>
          </p:cNvPr>
          <p:cNvSpPr>
            <a:spLocks noGrp="1"/>
          </p:cNvSpPr>
          <p:nvPr>
            <p:ph type="title"/>
          </p:nvPr>
        </p:nvSpPr>
        <p:spPr>
          <a:xfrm>
            <a:off x="492555" y="294536"/>
            <a:ext cx="9895951" cy="1033669"/>
          </a:xfrm>
        </p:spPr>
        <p:txBody>
          <a:bodyPr>
            <a:normAutofit/>
          </a:bodyPr>
          <a:lstStyle/>
          <a:p>
            <a:r>
              <a:rPr lang="en-US" sz="4000" dirty="0">
                <a:solidFill>
                  <a:srgbClr val="FFFFFF"/>
                </a:solidFill>
              </a:rPr>
              <a:t>Conclusion</a:t>
            </a:r>
          </a:p>
        </p:txBody>
      </p:sp>
      <p:pic>
        <p:nvPicPr>
          <p:cNvPr id="7" name="Picture 6">
            <a:extLst>
              <a:ext uri="{FF2B5EF4-FFF2-40B4-BE49-F238E27FC236}">
                <a16:creationId xmlns:a16="http://schemas.microsoft.com/office/drawing/2014/main" id="{A1C66293-259B-1F2A-9BE6-37F03F11D88A}"/>
              </a:ext>
            </a:extLst>
          </p:cNvPr>
          <p:cNvPicPr>
            <a:picLocks noGrp="1" noRot="1" noChangeAspect="1" noMove="1" noResize="1" noEditPoints="1" noAdjustHandles="1" noChangeArrowheads="1" noChangeShapeType="1" noCrop="1"/>
          </p:cNvPicPr>
          <p:nvPr/>
        </p:nvPicPr>
        <p:blipFill>
          <a:blip r:embed="rId2"/>
          <a:stretch>
            <a:fillRect/>
          </a:stretch>
        </p:blipFill>
        <p:spPr>
          <a:xfrm>
            <a:off x="10388508" y="129456"/>
            <a:ext cx="1652642" cy="1363831"/>
          </a:xfrm>
          <a:prstGeom prst="rect">
            <a:avLst/>
          </a:prstGeom>
        </p:spPr>
      </p:pic>
      <p:sp>
        <p:nvSpPr>
          <p:cNvPr id="3" name="Slide Number Placeholder 2">
            <a:extLst>
              <a:ext uri="{FF2B5EF4-FFF2-40B4-BE49-F238E27FC236}">
                <a16:creationId xmlns:a16="http://schemas.microsoft.com/office/drawing/2014/main" id="{EF7EB786-4FA7-BE9F-7CD5-2E602011A158}"/>
              </a:ext>
            </a:extLst>
          </p:cNvPr>
          <p:cNvSpPr>
            <a:spLocks noGrp="1"/>
          </p:cNvSpPr>
          <p:nvPr>
            <p:ph type="sldNum" sz="quarter" idx="12"/>
          </p:nvPr>
        </p:nvSpPr>
        <p:spPr/>
        <p:txBody>
          <a:bodyPr/>
          <a:lstStyle/>
          <a:p>
            <a:fld id="{FD8536EB-4DFD-491F-89DA-2244C5AA93C9}" type="slidenum">
              <a:rPr lang="en-US" smtClean="0"/>
              <a:t>14</a:t>
            </a:fld>
            <a:endParaRPr lang="en-US"/>
          </a:p>
        </p:txBody>
      </p:sp>
      <p:sp>
        <p:nvSpPr>
          <p:cNvPr id="2" name="TextBox 1">
            <a:extLst>
              <a:ext uri="{FF2B5EF4-FFF2-40B4-BE49-F238E27FC236}">
                <a16:creationId xmlns:a16="http://schemas.microsoft.com/office/drawing/2014/main" id="{8FAEF269-80D0-C9AC-324F-BB0F54B8C2AE}"/>
              </a:ext>
            </a:extLst>
          </p:cNvPr>
          <p:cNvSpPr txBox="1"/>
          <p:nvPr/>
        </p:nvSpPr>
        <p:spPr>
          <a:xfrm>
            <a:off x="274619" y="1726888"/>
            <a:ext cx="11766531" cy="4401205"/>
          </a:xfrm>
          <a:prstGeom prst="rect">
            <a:avLst/>
          </a:prstGeom>
          <a:noFill/>
        </p:spPr>
        <p:txBody>
          <a:bodyPr wrap="square" rtlCol="0">
            <a:spAutoFit/>
          </a:bodyPr>
          <a:lstStyle/>
          <a:p>
            <a:r>
              <a:rPr lang="en-US" sz="2000" dirty="0"/>
              <a:t>NASA able to make an informed decision as part of its risk-informed decision-making process.</a:t>
            </a:r>
          </a:p>
          <a:p>
            <a:endParaRPr lang="en-US" sz="2000" dirty="0">
              <a:solidFill>
                <a:srgbClr val="FF0000"/>
              </a:solidFill>
            </a:endParaRPr>
          </a:p>
          <a:p>
            <a:r>
              <a:rPr lang="en-US" sz="2000" dirty="0"/>
              <a:t>Accounted for:</a:t>
            </a:r>
          </a:p>
          <a:p>
            <a:pPr marL="285750" indent="-285750">
              <a:buFont typeface="Arial" panose="020B0604020202020204" pitchFamily="34" charset="0"/>
              <a:buChar char="•"/>
            </a:pPr>
            <a:r>
              <a:rPr lang="en-US" sz="2000" dirty="0"/>
              <a:t>Similar lot test data to get a </a:t>
            </a:r>
            <a:r>
              <a:rPr lang="el-GR" sz="2000" dirty="0">
                <a:cs typeface="Arial" panose="020B0604020202020204" pitchFamily="34" charset="0"/>
              </a:rPr>
              <a:t>β</a:t>
            </a:r>
            <a:r>
              <a:rPr lang="en-US" sz="2000" dirty="0">
                <a:cs typeface="Arial" panose="020B0604020202020204" pitchFamily="34" charset="0"/>
              </a:rPr>
              <a:t> (shape parameter)</a:t>
            </a:r>
          </a:p>
          <a:p>
            <a:pPr marL="285750" indent="-285750">
              <a:buFont typeface="Arial" panose="020B0604020202020204" pitchFamily="34" charset="0"/>
              <a:buChar char="•"/>
            </a:pPr>
            <a:r>
              <a:rPr lang="en-US" sz="2000" dirty="0"/>
              <a:t>Sample lot defect fraction, powered hours, and known failures</a:t>
            </a:r>
          </a:p>
          <a:p>
            <a:pPr marL="285750" indent="-285750">
              <a:buFont typeface="Arial" panose="020B0604020202020204" pitchFamily="34" charset="0"/>
              <a:buChar char="•"/>
            </a:pPr>
            <a:r>
              <a:rPr lang="en-US" sz="2000" dirty="0">
                <a:cs typeface="Arial" panose="020B0604020202020204" pitchFamily="34" charset="0"/>
              </a:rPr>
              <a:t>Actual lot test data</a:t>
            </a:r>
            <a:endParaRPr lang="en-US" sz="2000" dirty="0"/>
          </a:p>
          <a:p>
            <a:pPr marL="285750" indent="-285750">
              <a:buFont typeface="Arial" panose="020B0604020202020204" pitchFamily="34" charset="0"/>
              <a:buChar char="•"/>
            </a:pPr>
            <a:r>
              <a:rPr lang="en-US" sz="2000" dirty="0"/>
              <a:t>Effective powered-on time of cards during the mission and capacitor counts per card</a:t>
            </a:r>
          </a:p>
          <a:p>
            <a:pPr marL="285750" indent="-285750">
              <a:buFont typeface="Arial" panose="020B0604020202020204" pitchFamily="34" charset="0"/>
              <a:buChar char="•"/>
            </a:pPr>
            <a:r>
              <a:rPr lang="en-US" sz="2000" dirty="0"/>
              <a:t>SAPHIRE fault tree logic for ECLSS system redundancy (criteria for both Loss of Crew and Loss of Mission)</a:t>
            </a:r>
          </a:p>
          <a:p>
            <a:pPr marL="285750" indent="-285750">
              <a:buFont typeface="Arial" panose="020B0604020202020204" pitchFamily="34" charset="0"/>
              <a:buChar char="•"/>
            </a:pPr>
            <a:endParaRPr lang="en-US" sz="2000" dirty="0">
              <a:solidFill>
                <a:srgbClr val="FF0000"/>
              </a:solidFill>
            </a:endParaRPr>
          </a:p>
          <a:p>
            <a:r>
              <a:rPr lang="en-US" sz="2000" dirty="0"/>
              <a:t>The resulting increase to Loss of Crew and Loss of Mission was quantified given the full breadth of data available. Accelerated testing results of unused capacitors from the lot in question represented the final piece of the data to this analysis. This </a:t>
            </a:r>
            <a:r>
              <a:rPr lang="en-US" sz="2000" b="1" dirty="0"/>
              <a:t>quantitative</a:t>
            </a:r>
            <a:r>
              <a:rPr lang="en-US" sz="2000" dirty="0"/>
              <a:t> result of the </a:t>
            </a:r>
            <a:r>
              <a:rPr lang="en-US" sz="2000" b="1" dirty="0"/>
              <a:t>incremental risk </a:t>
            </a:r>
            <a:r>
              <a:rPr lang="en-US" sz="2000" dirty="0"/>
              <a:t>posed by capacitor defects was necessary for proper risk-informed decision making by NASA. </a:t>
            </a:r>
          </a:p>
        </p:txBody>
      </p:sp>
    </p:spTree>
    <p:extLst>
      <p:ext uri="{BB962C8B-B14F-4D97-AF65-F5344CB8AC3E}">
        <p14:creationId xmlns:p14="http://schemas.microsoft.com/office/powerpoint/2010/main" val="1946858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C28978-E68D-D9D7-BBF5-4CE95278365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2840C77-E39E-B044-1EB7-F96B1113E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D2112CF-8BC9-312A-3360-07B9C23D7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705241A-4924-013C-DA74-2997D3BD38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CB974A2-46E6-A00C-0461-AB558561F1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096E164-E2AC-E405-E57A-1FA4F613E0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9C732A5-3415-8143-5711-80E31B5CFB5E}"/>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Reference</a:t>
            </a:r>
          </a:p>
        </p:txBody>
      </p:sp>
      <p:pic>
        <p:nvPicPr>
          <p:cNvPr id="7" name="Picture 6">
            <a:extLst>
              <a:ext uri="{FF2B5EF4-FFF2-40B4-BE49-F238E27FC236}">
                <a16:creationId xmlns:a16="http://schemas.microsoft.com/office/drawing/2014/main" id="{2CED9E40-4066-AB73-FB13-B236236CE607}"/>
              </a:ext>
            </a:extLst>
          </p:cNvPr>
          <p:cNvPicPr>
            <a:picLocks noGrp="1" noRot="1" noChangeAspect="1" noMove="1" noResize="1" noEditPoints="1" noAdjustHandles="1" noChangeArrowheads="1" noChangeShapeType="1" noCrop="1"/>
          </p:cNvPicPr>
          <p:nvPr/>
        </p:nvPicPr>
        <p:blipFill>
          <a:blip r:embed="rId2"/>
          <a:stretch>
            <a:fillRect/>
          </a:stretch>
        </p:blipFill>
        <p:spPr>
          <a:xfrm>
            <a:off x="10388508" y="129456"/>
            <a:ext cx="1652642" cy="1363831"/>
          </a:xfrm>
          <a:prstGeom prst="rect">
            <a:avLst/>
          </a:prstGeom>
        </p:spPr>
      </p:pic>
      <p:sp>
        <p:nvSpPr>
          <p:cNvPr id="2" name="TextBox 1">
            <a:extLst>
              <a:ext uri="{FF2B5EF4-FFF2-40B4-BE49-F238E27FC236}">
                <a16:creationId xmlns:a16="http://schemas.microsoft.com/office/drawing/2014/main" id="{F505B0E0-3B18-1535-40E6-7CB746F39C61}"/>
              </a:ext>
            </a:extLst>
          </p:cNvPr>
          <p:cNvSpPr txBox="1"/>
          <p:nvPr/>
        </p:nvSpPr>
        <p:spPr>
          <a:xfrm>
            <a:off x="321296" y="1750429"/>
            <a:ext cx="11595486" cy="1754326"/>
          </a:xfrm>
          <a:prstGeom prst="rect">
            <a:avLst/>
          </a:prstGeom>
          <a:noFill/>
        </p:spPr>
        <p:txBody>
          <a:bodyPr wrap="square" rtlCol="0">
            <a:spAutoFit/>
          </a:bodyPr>
          <a:lstStyle/>
          <a:p>
            <a:r>
              <a:rPr lang="en-US" sz="2400" dirty="0"/>
              <a:t>For information regarding the analysis conducted largely before the Orion PRA in this presentation, please refer to the following NASA publication:</a:t>
            </a:r>
          </a:p>
          <a:p>
            <a:endParaRPr lang="en-US" sz="2400" dirty="0"/>
          </a:p>
          <a:p>
            <a:r>
              <a:rPr lang="en-US" dirty="0"/>
              <a:t>McKinley, M.K, Borrego, M., Et al. “NASA Exploration Toilet Hardware Technical Challenges and Accomplishments” </a:t>
            </a:r>
            <a:r>
              <a:rPr lang="en-US" i="1" dirty="0"/>
              <a:t>54th International Conference on Environmental Systems</a:t>
            </a:r>
            <a:r>
              <a:rPr lang="en-US" dirty="0"/>
              <a:t>, ICES-2025-094, July 13-17, 2025.</a:t>
            </a:r>
          </a:p>
        </p:txBody>
      </p:sp>
      <p:sp>
        <p:nvSpPr>
          <p:cNvPr id="3" name="Slide Number Placeholder 2">
            <a:extLst>
              <a:ext uri="{FF2B5EF4-FFF2-40B4-BE49-F238E27FC236}">
                <a16:creationId xmlns:a16="http://schemas.microsoft.com/office/drawing/2014/main" id="{2B438B09-96C3-071E-8CDA-1C61BC9428B8}"/>
              </a:ext>
            </a:extLst>
          </p:cNvPr>
          <p:cNvSpPr>
            <a:spLocks noGrp="1"/>
          </p:cNvSpPr>
          <p:nvPr>
            <p:ph type="sldNum" sz="quarter" idx="12"/>
          </p:nvPr>
        </p:nvSpPr>
        <p:spPr/>
        <p:txBody>
          <a:bodyPr/>
          <a:lstStyle/>
          <a:p>
            <a:fld id="{FD8536EB-4DFD-491F-89DA-2244C5AA93C9}" type="slidenum">
              <a:rPr lang="en-US" smtClean="0"/>
              <a:t>15</a:t>
            </a:fld>
            <a:endParaRPr lang="en-US"/>
          </a:p>
        </p:txBody>
      </p:sp>
    </p:spTree>
    <p:extLst>
      <p:ext uri="{BB962C8B-B14F-4D97-AF65-F5344CB8AC3E}">
        <p14:creationId xmlns:p14="http://schemas.microsoft.com/office/powerpoint/2010/main" val="3982628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2B668E-5B48-F3C5-5BE4-2D355C9C6CA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53E7014-10D2-40D6-9D99-798A3C00B5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9569773-AEAF-867A-2F42-7579F3605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53D2279-9BAF-9219-818F-6D43E5AA4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D8ECE8C-3106-12D8-1CC8-A77A337A6A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092A784-5B2E-22EA-85DB-C7D40E7508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BF715C3-78DD-A32F-AB52-AA0EC2BEF8F0}"/>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Nomenclature</a:t>
            </a:r>
          </a:p>
        </p:txBody>
      </p:sp>
      <p:pic>
        <p:nvPicPr>
          <p:cNvPr id="7" name="Picture 6">
            <a:extLst>
              <a:ext uri="{FF2B5EF4-FFF2-40B4-BE49-F238E27FC236}">
                <a16:creationId xmlns:a16="http://schemas.microsoft.com/office/drawing/2014/main" id="{9F68C73D-AC41-EB03-D9BC-1F7F65FD0D19}"/>
              </a:ext>
            </a:extLst>
          </p:cNvPr>
          <p:cNvPicPr>
            <a:picLocks noGrp="1" noRot="1" noChangeAspect="1" noMove="1" noResize="1" noEditPoints="1" noAdjustHandles="1" noChangeArrowheads="1" noChangeShapeType="1" noCrop="1"/>
          </p:cNvPicPr>
          <p:nvPr/>
        </p:nvPicPr>
        <p:blipFill>
          <a:blip r:embed="rId2"/>
          <a:stretch>
            <a:fillRect/>
          </a:stretch>
        </p:blipFill>
        <p:spPr>
          <a:xfrm>
            <a:off x="10388508" y="129456"/>
            <a:ext cx="1652642" cy="1363831"/>
          </a:xfrm>
          <a:prstGeom prst="rect">
            <a:avLst/>
          </a:prstGeom>
        </p:spPr>
      </p:pic>
      <p:sp>
        <p:nvSpPr>
          <p:cNvPr id="2" name="TextBox 1">
            <a:extLst>
              <a:ext uri="{FF2B5EF4-FFF2-40B4-BE49-F238E27FC236}">
                <a16:creationId xmlns:a16="http://schemas.microsoft.com/office/drawing/2014/main" id="{A316C6E4-23B7-656E-8212-6EA6FADCA713}"/>
              </a:ext>
            </a:extLst>
          </p:cNvPr>
          <p:cNvSpPr txBox="1"/>
          <p:nvPr/>
        </p:nvSpPr>
        <p:spPr>
          <a:xfrm>
            <a:off x="321296" y="1750429"/>
            <a:ext cx="11595486" cy="4431983"/>
          </a:xfrm>
          <a:prstGeom prst="rect">
            <a:avLst/>
          </a:prstGeom>
          <a:noFill/>
        </p:spPr>
        <p:txBody>
          <a:bodyPr wrap="square" rtlCol="0">
            <a:spAutoFit/>
          </a:bodyPr>
          <a:lstStyle/>
          <a:p>
            <a:r>
              <a:rPr lang="en-US" sz="2400" b="1" dirty="0"/>
              <a:t>Artemis – Moon exploration program led by NASA</a:t>
            </a:r>
          </a:p>
          <a:p>
            <a:r>
              <a:rPr lang="en-US" sz="2400" b="1" dirty="0"/>
              <a:t>	Orion – Artemis II Crewed Vehicle</a:t>
            </a:r>
          </a:p>
          <a:p>
            <a:pPr marL="1714500" lvl="3" indent="-342900">
              <a:buFont typeface="Arial" panose="020B0604020202020204" pitchFamily="34" charset="0"/>
              <a:buChar char="•"/>
            </a:pPr>
            <a:r>
              <a:rPr lang="en-US" dirty="0"/>
              <a:t>Vehicle subject of this presentation</a:t>
            </a:r>
            <a:endParaRPr lang="en-US" b="1" dirty="0"/>
          </a:p>
          <a:p>
            <a:r>
              <a:rPr lang="en-US" sz="2400" b="1" dirty="0"/>
              <a:t>		ECLSS – Environmental Control and Life Support System</a:t>
            </a:r>
          </a:p>
          <a:p>
            <a:pPr marL="2628900" lvl="5" indent="-342900">
              <a:buFont typeface="Arial" panose="020B0604020202020204" pitchFamily="34" charset="0"/>
              <a:buChar char="•"/>
            </a:pPr>
            <a:r>
              <a:rPr lang="en-US" dirty="0"/>
              <a:t>Subsystem subject of this presentation</a:t>
            </a:r>
          </a:p>
          <a:p>
            <a:r>
              <a:rPr lang="en-US" sz="2400" b="1" dirty="0"/>
              <a:t>			DMC – Digital Motor Controller</a:t>
            </a:r>
          </a:p>
          <a:p>
            <a:pPr marL="3543300" lvl="7" indent="-342900">
              <a:buFont typeface="Arial" panose="020B0604020202020204" pitchFamily="34" charset="0"/>
              <a:buChar char="•"/>
            </a:pPr>
            <a:r>
              <a:rPr lang="en-US" dirty="0"/>
              <a:t>Component subject of this presentation</a:t>
            </a:r>
            <a:endParaRPr lang="en-US" b="1" dirty="0"/>
          </a:p>
          <a:p>
            <a:r>
              <a:rPr lang="en-US" sz="2400" b="1" dirty="0"/>
              <a:t>PRA – Probabilistic Risk Assessment</a:t>
            </a:r>
          </a:p>
          <a:p>
            <a:r>
              <a:rPr lang="en-US" sz="2400" b="1" dirty="0"/>
              <a:t>	SAPHIRE – Systems Analysis Programs for Hands-on Integrated Reliability</a:t>
            </a:r>
          </a:p>
          <a:p>
            <a:pPr marL="1714500" lvl="3" indent="-342900">
              <a:buFont typeface="Arial" panose="020B0604020202020204" pitchFamily="34" charset="0"/>
              <a:buChar char="•"/>
            </a:pPr>
            <a:r>
              <a:rPr lang="en-US" dirty="0"/>
              <a:t>Probabilistic risk and reliability assessment tool used in this study that was originally developed by Idaho National Laboratory in support of the U.S. Nuclear Regulatory Commission</a:t>
            </a:r>
            <a:endParaRPr lang="en-US" sz="2400" b="1" dirty="0"/>
          </a:p>
          <a:p>
            <a:r>
              <a:rPr lang="en-US" sz="2400" b="1" dirty="0"/>
              <a:t>ISS – International Space Station</a:t>
            </a:r>
          </a:p>
          <a:p>
            <a:r>
              <a:rPr lang="en-US" sz="2400" b="1" dirty="0"/>
              <a:t>	UWMS – Universal Waste Management System (space toilet)</a:t>
            </a:r>
          </a:p>
        </p:txBody>
      </p:sp>
      <p:sp>
        <p:nvSpPr>
          <p:cNvPr id="3" name="Slide Number Placeholder 2">
            <a:extLst>
              <a:ext uri="{FF2B5EF4-FFF2-40B4-BE49-F238E27FC236}">
                <a16:creationId xmlns:a16="http://schemas.microsoft.com/office/drawing/2014/main" id="{470E3166-5745-2E1F-836C-9C334DD4D1CE}"/>
              </a:ext>
            </a:extLst>
          </p:cNvPr>
          <p:cNvSpPr>
            <a:spLocks noGrp="1"/>
          </p:cNvSpPr>
          <p:nvPr>
            <p:ph type="sldNum" sz="quarter" idx="12"/>
          </p:nvPr>
        </p:nvSpPr>
        <p:spPr/>
        <p:txBody>
          <a:bodyPr/>
          <a:lstStyle/>
          <a:p>
            <a:fld id="{FD8536EB-4DFD-491F-89DA-2244C5AA93C9}" type="slidenum">
              <a:rPr lang="en-US" smtClean="0"/>
              <a:t>2</a:t>
            </a:fld>
            <a:endParaRPr lang="en-US"/>
          </a:p>
        </p:txBody>
      </p:sp>
    </p:spTree>
    <p:extLst>
      <p:ext uri="{BB962C8B-B14F-4D97-AF65-F5344CB8AC3E}">
        <p14:creationId xmlns:p14="http://schemas.microsoft.com/office/powerpoint/2010/main" val="3129425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85B9F7-203E-35D7-C310-821024DABAD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0274AFF-774D-41DA-FC4A-32F0DC0023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108022-5021-E25A-4263-554F982C83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A7EE80C-4FAA-EEBA-D419-BE947A92CE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9D72A2C-CE00-C9BC-301C-4413544423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B294B3D-DF39-2CC8-CD79-3672EA71F6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9DDF20B-3651-2C49-E31B-7F4ED80C08A6}"/>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Background</a:t>
            </a:r>
          </a:p>
        </p:txBody>
      </p:sp>
      <p:pic>
        <p:nvPicPr>
          <p:cNvPr id="7" name="Picture 6">
            <a:extLst>
              <a:ext uri="{FF2B5EF4-FFF2-40B4-BE49-F238E27FC236}">
                <a16:creationId xmlns:a16="http://schemas.microsoft.com/office/drawing/2014/main" id="{3C2FAAA3-1B7A-A57B-0763-3C6058D4476E}"/>
              </a:ext>
            </a:extLst>
          </p:cNvPr>
          <p:cNvPicPr>
            <a:picLocks noGrp="1" noRot="1" noChangeAspect="1" noMove="1" noResize="1" noEditPoints="1" noAdjustHandles="1" noChangeArrowheads="1" noChangeShapeType="1" noCrop="1"/>
          </p:cNvPicPr>
          <p:nvPr/>
        </p:nvPicPr>
        <p:blipFill>
          <a:blip r:embed="rId2"/>
          <a:stretch>
            <a:fillRect/>
          </a:stretch>
        </p:blipFill>
        <p:spPr>
          <a:xfrm>
            <a:off x="10388508" y="129456"/>
            <a:ext cx="1652642" cy="1363831"/>
          </a:xfrm>
          <a:prstGeom prst="rect">
            <a:avLst/>
          </a:prstGeom>
        </p:spPr>
      </p:pic>
      <p:sp>
        <p:nvSpPr>
          <p:cNvPr id="2" name="TextBox 1">
            <a:extLst>
              <a:ext uri="{FF2B5EF4-FFF2-40B4-BE49-F238E27FC236}">
                <a16:creationId xmlns:a16="http://schemas.microsoft.com/office/drawing/2014/main" id="{6AF6CC70-5EB6-C84A-7A8E-E1248413C861}"/>
              </a:ext>
            </a:extLst>
          </p:cNvPr>
          <p:cNvSpPr txBox="1"/>
          <p:nvPr/>
        </p:nvSpPr>
        <p:spPr>
          <a:xfrm>
            <a:off x="321296" y="1750429"/>
            <a:ext cx="11595486" cy="4524315"/>
          </a:xfrm>
          <a:prstGeom prst="rect">
            <a:avLst/>
          </a:prstGeom>
          <a:noFill/>
        </p:spPr>
        <p:txBody>
          <a:bodyPr wrap="square" rtlCol="0">
            <a:spAutoFit/>
          </a:bodyPr>
          <a:lstStyle/>
          <a:p>
            <a:pPr marL="285750" indent="-285750">
              <a:buFont typeface="Arial" panose="020B0604020202020204" pitchFamily="34" charset="0"/>
              <a:buChar char="•"/>
            </a:pPr>
            <a:r>
              <a:rPr lang="en-US" sz="2400" dirty="0"/>
              <a:t>In 2024, the International Space Station (ISS) experienced a failure to start of its Universal Waste Management System (UWMS).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The failure was traced to the Digital Motor Controller (DMC) and was caused by excessive current leakage to ground in one of the critical capacitors.  </a:t>
            </a:r>
            <a:r>
              <a:rPr lang="en-US" sz="2400" b="1" dirty="0"/>
              <a:t>The source of leakage was from a delamination in the capacitor introduced during the manufacturing process. </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The Probabilistic Risk Assessment (PRA) team for Orion was interested in determining the </a:t>
            </a:r>
            <a:r>
              <a:rPr lang="en-US" sz="2400" b="1" dirty="0"/>
              <a:t>incremental risk </a:t>
            </a:r>
            <a:r>
              <a:rPr lang="en-US" sz="2400" dirty="0"/>
              <a:t>to the Artemis II mission due to the presence of capacitors from the </a:t>
            </a:r>
            <a:r>
              <a:rPr lang="en-US" sz="2400" b="1" dirty="0"/>
              <a:t>same manufacturing lot</a:t>
            </a:r>
            <a:r>
              <a:rPr lang="en-US" sz="2400" dirty="0"/>
              <a:t> in Orion’s Environmental Control and Life Support System (ECLSS) DMCs. </a:t>
            </a:r>
          </a:p>
        </p:txBody>
      </p:sp>
      <p:sp>
        <p:nvSpPr>
          <p:cNvPr id="3" name="Slide Number Placeholder 2">
            <a:extLst>
              <a:ext uri="{FF2B5EF4-FFF2-40B4-BE49-F238E27FC236}">
                <a16:creationId xmlns:a16="http://schemas.microsoft.com/office/drawing/2014/main" id="{0F33DA95-4FBB-741D-0F1F-6A6521BB87DA}"/>
              </a:ext>
            </a:extLst>
          </p:cNvPr>
          <p:cNvSpPr>
            <a:spLocks noGrp="1"/>
          </p:cNvSpPr>
          <p:nvPr>
            <p:ph type="sldNum" sz="quarter" idx="12"/>
          </p:nvPr>
        </p:nvSpPr>
        <p:spPr/>
        <p:txBody>
          <a:bodyPr/>
          <a:lstStyle/>
          <a:p>
            <a:fld id="{FD8536EB-4DFD-491F-89DA-2244C5AA93C9}" type="slidenum">
              <a:rPr lang="en-US" smtClean="0"/>
              <a:t>3</a:t>
            </a:fld>
            <a:endParaRPr lang="en-US"/>
          </a:p>
        </p:txBody>
      </p:sp>
    </p:spTree>
    <p:extLst>
      <p:ext uri="{BB962C8B-B14F-4D97-AF65-F5344CB8AC3E}">
        <p14:creationId xmlns:p14="http://schemas.microsoft.com/office/powerpoint/2010/main" val="1799697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0D8B4F-6308-1E1F-7795-2D913665FCFC}"/>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E3CE44-FCE6-E553-9472-421F82A70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0CAED6E-546D-C2D8-4F66-17A2C64914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14285C-7B5C-30CC-C58C-636CBB013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B1A5D28-7BA2-ED0B-153E-02CC84D5C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266F99A-81B9-7DDF-317B-1AC1B024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B939F87-A7D4-808E-DD07-61BBBD31F55C}"/>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Orion Overview</a:t>
            </a:r>
          </a:p>
        </p:txBody>
      </p:sp>
      <p:pic>
        <p:nvPicPr>
          <p:cNvPr id="7" name="Picture 6">
            <a:extLst>
              <a:ext uri="{FF2B5EF4-FFF2-40B4-BE49-F238E27FC236}">
                <a16:creationId xmlns:a16="http://schemas.microsoft.com/office/drawing/2014/main" id="{08DE01CE-0CFA-FAB7-CEF3-7CEDE7C890EE}"/>
              </a:ext>
            </a:extLst>
          </p:cNvPr>
          <p:cNvPicPr>
            <a:picLocks noGrp="1" noRot="1" noChangeAspect="1" noMove="1" noResize="1" noEditPoints="1" noAdjustHandles="1" noChangeArrowheads="1" noChangeShapeType="1" noCrop="1"/>
          </p:cNvPicPr>
          <p:nvPr/>
        </p:nvPicPr>
        <p:blipFill>
          <a:blip r:embed="rId2"/>
          <a:stretch>
            <a:fillRect/>
          </a:stretch>
        </p:blipFill>
        <p:spPr>
          <a:xfrm>
            <a:off x="10388508" y="129456"/>
            <a:ext cx="1652642" cy="1363831"/>
          </a:xfrm>
          <a:prstGeom prst="rect">
            <a:avLst/>
          </a:prstGeom>
        </p:spPr>
      </p:pic>
      <p:sp>
        <p:nvSpPr>
          <p:cNvPr id="3" name="Slide Number Placeholder 2">
            <a:extLst>
              <a:ext uri="{FF2B5EF4-FFF2-40B4-BE49-F238E27FC236}">
                <a16:creationId xmlns:a16="http://schemas.microsoft.com/office/drawing/2014/main" id="{BE38D57F-74FB-9CA5-0223-678B4D069DC1}"/>
              </a:ext>
            </a:extLst>
          </p:cNvPr>
          <p:cNvSpPr>
            <a:spLocks noGrp="1"/>
          </p:cNvSpPr>
          <p:nvPr>
            <p:ph type="sldNum" sz="quarter" idx="12"/>
          </p:nvPr>
        </p:nvSpPr>
        <p:spPr/>
        <p:txBody>
          <a:bodyPr/>
          <a:lstStyle/>
          <a:p>
            <a:fld id="{FD8536EB-4DFD-491F-89DA-2244C5AA93C9}" type="slidenum">
              <a:rPr lang="en-US" smtClean="0"/>
              <a:t>4</a:t>
            </a:fld>
            <a:endParaRPr lang="en-US"/>
          </a:p>
        </p:txBody>
      </p:sp>
      <p:pic>
        <p:nvPicPr>
          <p:cNvPr id="6" name="Picture 5">
            <a:extLst>
              <a:ext uri="{FF2B5EF4-FFF2-40B4-BE49-F238E27FC236}">
                <a16:creationId xmlns:a16="http://schemas.microsoft.com/office/drawing/2014/main" id="{BCFC925A-D948-B167-31E5-918415E27506}"/>
              </a:ext>
            </a:extLst>
          </p:cNvPr>
          <p:cNvPicPr>
            <a:picLocks noChangeAspect="1"/>
          </p:cNvPicPr>
          <p:nvPr/>
        </p:nvPicPr>
        <p:blipFill>
          <a:blip r:embed="rId3"/>
          <a:stretch>
            <a:fillRect/>
          </a:stretch>
        </p:blipFill>
        <p:spPr>
          <a:xfrm>
            <a:off x="2712068" y="1622745"/>
            <a:ext cx="6767859" cy="5114580"/>
          </a:xfrm>
          <a:prstGeom prst="rect">
            <a:avLst/>
          </a:prstGeom>
        </p:spPr>
      </p:pic>
    </p:spTree>
    <p:extLst>
      <p:ext uri="{BB962C8B-B14F-4D97-AF65-F5344CB8AC3E}">
        <p14:creationId xmlns:p14="http://schemas.microsoft.com/office/powerpoint/2010/main" val="148561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39C8E7-35DC-29A9-F93A-F300FC343C9C}"/>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789727-93B5-B232-940F-88718DE0F8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8977F5D-50C4-6AF3-BA1B-634DAD7494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83EB65-60D2-BF84-3DA5-66F3947AE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4AE16A5-4B90-7494-5553-BF60FF1D7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B94C6FE-1416-0103-9321-212AF714E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6D5F5AA-A423-6F4F-4FB4-B40CF624A116}"/>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Mission Overview</a:t>
            </a:r>
          </a:p>
        </p:txBody>
      </p:sp>
      <p:pic>
        <p:nvPicPr>
          <p:cNvPr id="7" name="Picture 6">
            <a:extLst>
              <a:ext uri="{FF2B5EF4-FFF2-40B4-BE49-F238E27FC236}">
                <a16:creationId xmlns:a16="http://schemas.microsoft.com/office/drawing/2014/main" id="{7C5EF6D6-47E1-4ADC-668D-4A1ED80481DC}"/>
              </a:ext>
            </a:extLst>
          </p:cNvPr>
          <p:cNvPicPr>
            <a:picLocks noGrp="1" noRot="1" noChangeAspect="1" noMove="1" noResize="1" noEditPoints="1" noAdjustHandles="1" noChangeArrowheads="1" noChangeShapeType="1" noCrop="1"/>
          </p:cNvPicPr>
          <p:nvPr/>
        </p:nvPicPr>
        <p:blipFill>
          <a:blip r:embed="rId2"/>
          <a:stretch>
            <a:fillRect/>
          </a:stretch>
        </p:blipFill>
        <p:spPr>
          <a:xfrm>
            <a:off x="10388508" y="129456"/>
            <a:ext cx="1652642" cy="1363831"/>
          </a:xfrm>
          <a:prstGeom prst="rect">
            <a:avLst/>
          </a:prstGeom>
        </p:spPr>
      </p:pic>
      <p:sp>
        <p:nvSpPr>
          <p:cNvPr id="3" name="Slide Number Placeholder 2">
            <a:extLst>
              <a:ext uri="{FF2B5EF4-FFF2-40B4-BE49-F238E27FC236}">
                <a16:creationId xmlns:a16="http://schemas.microsoft.com/office/drawing/2014/main" id="{B705348C-F23C-F220-3B78-34C6D4DD6C51}"/>
              </a:ext>
            </a:extLst>
          </p:cNvPr>
          <p:cNvSpPr>
            <a:spLocks noGrp="1"/>
          </p:cNvSpPr>
          <p:nvPr>
            <p:ph type="sldNum" sz="quarter" idx="12"/>
          </p:nvPr>
        </p:nvSpPr>
        <p:spPr/>
        <p:txBody>
          <a:bodyPr/>
          <a:lstStyle/>
          <a:p>
            <a:fld id="{FD8536EB-4DFD-491F-89DA-2244C5AA93C9}" type="slidenum">
              <a:rPr lang="en-US" smtClean="0"/>
              <a:t>5</a:t>
            </a:fld>
            <a:endParaRPr lang="en-US"/>
          </a:p>
        </p:txBody>
      </p:sp>
      <p:pic>
        <p:nvPicPr>
          <p:cNvPr id="2" name="Picture 1" descr="Artemis II Map - NASA">
            <a:extLst>
              <a:ext uri="{FF2B5EF4-FFF2-40B4-BE49-F238E27FC236}">
                <a16:creationId xmlns:a16="http://schemas.microsoft.com/office/drawing/2014/main" id="{B3B78142-C589-03CD-B9D6-8EEA5F290484}"/>
              </a:ext>
            </a:extLst>
          </p:cNvPr>
          <p:cNvPicPr>
            <a:picLocks noChangeAspect="1"/>
          </p:cNvPicPr>
          <p:nvPr/>
        </p:nvPicPr>
        <p:blipFill>
          <a:blip r:embed="rId3"/>
          <a:stretch>
            <a:fillRect/>
          </a:stretch>
        </p:blipFill>
        <p:spPr>
          <a:xfrm>
            <a:off x="1371599" y="1622745"/>
            <a:ext cx="8929281" cy="5026473"/>
          </a:xfrm>
          <a:prstGeom prst="rect">
            <a:avLst/>
          </a:prstGeom>
        </p:spPr>
      </p:pic>
    </p:spTree>
    <p:extLst>
      <p:ext uri="{BB962C8B-B14F-4D97-AF65-F5344CB8AC3E}">
        <p14:creationId xmlns:p14="http://schemas.microsoft.com/office/powerpoint/2010/main" val="1844664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249381-ADF3-9217-2175-CEAB1A579A33}"/>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640BE24-F560-E65C-3ED8-153EC6D99D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10B214D-C430-6347-F2D0-6421C1992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BAFB0C6-690A-D5A3-7E35-187E07A18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215C671-9BD8-4392-8CB8-CE1BDDABA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B56A1FF-D822-BB4C-DDEF-53D2909E1F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17B648C-AF30-D48A-FCDB-734D587F0054}"/>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Problem Scope</a:t>
            </a:r>
          </a:p>
        </p:txBody>
      </p:sp>
      <p:pic>
        <p:nvPicPr>
          <p:cNvPr id="7" name="Picture 6">
            <a:extLst>
              <a:ext uri="{FF2B5EF4-FFF2-40B4-BE49-F238E27FC236}">
                <a16:creationId xmlns:a16="http://schemas.microsoft.com/office/drawing/2014/main" id="{8345D85B-6B8E-73B6-19D9-B38184F2C996}"/>
              </a:ext>
            </a:extLst>
          </p:cNvPr>
          <p:cNvPicPr>
            <a:picLocks noGrp="1" noRot="1" noChangeAspect="1" noMove="1" noResize="1" noEditPoints="1" noAdjustHandles="1" noChangeArrowheads="1" noChangeShapeType="1" noCrop="1"/>
          </p:cNvPicPr>
          <p:nvPr/>
        </p:nvPicPr>
        <p:blipFill>
          <a:blip r:embed="rId4"/>
          <a:stretch>
            <a:fillRect/>
          </a:stretch>
        </p:blipFill>
        <p:spPr>
          <a:xfrm>
            <a:off x="10388508" y="129456"/>
            <a:ext cx="1652642" cy="1363831"/>
          </a:xfrm>
          <a:prstGeom prst="rect">
            <a:avLst/>
          </a:prstGeom>
        </p:spPr>
      </p:pic>
      <p:sp>
        <p:nvSpPr>
          <p:cNvPr id="2" name="TextBox 1">
            <a:extLst>
              <a:ext uri="{FF2B5EF4-FFF2-40B4-BE49-F238E27FC236}">
                <a16:creationId xmlns:a16="http://schemas.microsoft.com/office/drawing/2014/main" id="{D09D6078-9067-9704-6816-60B72953B7CA}"/>
              </a:ext>
            </a:extLst>
          </p:cNvPr>
          <p:cNvSpPr txBox="1"/>
          <p:nvPr/>
        </p:nvSpPr>
        <p:spPr>
          <a:xfrm>
            <a:off x="321296" y="1750429"/>
            <a:ext cx="11595486" cy="5262979"/>
          </a:xfrm>
          <a:prstGeom prst="rect">
            <a:avLst/>
          </a:prstGeom>
          <a:noFill/>
        </p:spPr>
        <p:txBody>
          <a:bodyPr wrap="square" rtlCol="0">
            <a:spAutoFit/>
          </a:bodyPr>
          <a:lstStyle/>
          <a:p>
            <a:r>
              <a:rPr lang="en-US" sz="2400" dirty="0"/>
              <a:t>Artemis programs including Orion have PRA models in SAPHIRE to quantify Loss of Crew and Loss of Mission.</a:t>
            </a:r>
          </a:p>
          <a:p>
            <a:endParaRPr lang="en-US" sz="2400" dirty="0"/>
          </a:p>
          <a:p>
            <a:r>
              <a:rPr lang="en-US" sz="2400" dirty="0"/>
              <a:t>These SAPHIRE models track risks at the </a:t>
            </a:r>
            <a:r>
              <a:rPr lang="en-US" sz="2400" b="1" dirty="0"/>
              <a:t>component-level, </a:t>
            </a:r>
            <a:r>
              <a:rPr lang="en-US" sz="2400" dirty="0"/>
              <a:t>meaning each of the DMC cards are explicitly modeled with a failure rate and uncertainty distribution for that failure rate, but not to the capacitor level.</a:t>
            </a:r>
            <a:r>
              <a:rPr lang="en-US" sz="2400" b="1" dirty="0"/>
              <a:t> </a:t>
            </a:r>
            <a:r>
              <a:rPr lang="en-US" sz="2400" dirty="0"/>
              <a:t>This degree of fidelity is chosen for feasibility of modeling; there are more than 28,000 unique events in the Artemis II PRA.</a:t>
            </a:r>
          </a:p>
          <a:p>
            <a:endParaRPr lang="en-US" sz="2400" dirty="0"/>
          </a:p>
          <a:p>
            <a:pPr algn="ctr"/>
            <a:r>
              <a:rPr lang="en-US" sz="2400" b="1" dirty="0">
                <a:solidFill>
                  <a:schemeClr val="accent6"/>
                </a:solidFill>
              </a:rPr>
              <a:t>How can NASA leverage capacitor defect data, accelerated testing of the suspect lot, and the existing PRA models to quantify incremental risk to the Artemis II mission of flying the DMC cards already present on the vehicle?</a:t>
            </a:r>
          </a:p>
          <a:p>
            <a:endParaRPr lang="en-US" sz="2400" b="1" dirty="0"/>
          </a:p>
          <a:p>
            <a:endParaRPr lang="en-US" sz="2400" b="1" dirty="0"/>
          </a:p>
          <a:p>
            <a:endParaRPr lang="en-US" sz="2400" b="1" dirty="0"/>
          </a:p>
        </p:txBody>
      </p:sp>
      <p:sp>
        <p:nvSpPr>
          <p:cNvPr id="3" name="Slide Number Placeholder 2">
            <a:extLst>
              <a:ext uri="{FF2B5EF4-FFF2-40B4-BE49-F238E27FC236}">
                <a16:creationId xmlns:a16="http://schemas.microsoft.com/office/drawing/2014/main" id="{B8957463-B678-164B-F2F9-F4A4E4ABB5DD}"/>
              </a:ext>
            </a:extLst>
          </p:cNvPr>
          <p:cNvSpPr>
            <a:spLocks noGrp="1"/>
          </p:cNvSpPr>
          <p:nvPr>
            <p:ph type="sldNum" sz="quarter" idx="12"/>
          </p:nvPr>
        </p:nvSpPr>
        <p:spPr/>
        <p:txBody>
          <a:bodyPr/>
          <a:lstStyle/>
          <a:p>
            <a:fld id="{FD8536EB-4DFD-491F-89DA-2244C5AA93C9}" type="slidenum">
              <a:rPr lang="en-US" smtClean="0"/>
              <a:t>6</a:t>
            </a:fld>
            <a:endParaRPr lang="en-US"/>
          </a:p>
        </p:txBody>
      </p:sp>
    </p:spTree>
    <p:extLst>
      <p:ext uri="{BB962C8B-B14F-4D97-AF65-F5344CB8AC3E}">
        <p14:creationId xmlns:p14="http://schemas.microsoft.com/office/powerpoint/2010/main" val="1311098069"/>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B5536E-FCFC-CA39-CD70-B2F7622E6FA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2E7B539-AFAF-C06E-78A6-AE218945B6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2D46FD0-CB4A-16E3-A996-7A22423BC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B0B6000-96DA-B4F9-7C0F-AFBC77EDF0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1562413-EE8A-C064-5A11-023D8F47B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305FBB6-A008-255D-8DAE-77FE601A29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22B68F7-5111-2948-D1C6-D354DE1DB746}"/>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Strategy</a:t>
            </a:r>
          </a:p>
        </p:txBody>
      </p:sp>
      <p:pic>
        <p:nvPicPr>
          <p:cNvPr id="7" name="Picture 6">
            <a:extLst>
              <a:ext uri="{FF2B5EF4-FFF2-40B4-BE49-F238E27FC236}">
                <a16:creationId xmlns:a16="http://schemas.microsoft.com/office/drawing/2014/main" id="{C23252D0-30FB-48CB-BF94-333A075252BB}"/>
              </a:ext>
            </a:extLst>
          </p:cNvPr>
          <p:cNvPicPr>
            <a:picLocks noGrp="1" noRot="1" noChangeAspect="1" noMove="1" noResize="1" noEditPoints="1" noAdjustHandles="1" noChangeArrowheads="1" noChangeShapeType="1" noCrop="1"/>
          </p:cNvPicPr>
          <p:nvPr/>
        </p:nvPicPr>
        <p:blipFill>
          <a:blip r:embed="rId2"/>
          <a:stretch>
            <a:fillRect/>
          </a:stretch>
        </p:blipFill>
        <p:spPr>
          <a:xfrm>
            <a:off x="10388508" y="129456"/>
            <a:ext cx="1652642" cy="1363831"/>
          </a:xfrm>
          <a:prstGeom prst="rect">
            <a:avLst/>
          </a:prstGeom>
        </p:spPr>
      </p:pic>
      <p:sp>
        <p:nvSpPr>
          <p:cNvPr id="3" name="Slide Number Placeholder 2">
            <a:extLst>
              <a:ext uri="{FF2B5EF4-FFF2-40B4-BE49-F238E27FC236}">
                <a16:creationId xmlns:a16="http://schemas.microsoft.com/office/drawing/2014/main" id="{5FE8A73A-288A-5926-EAA6-33F04B4B9F20}"/>
              </a:ext>
            </a:extLst>
          </p:cNvPr>
          <p:cNvSpPr>
            <a:spLocks noGrp="1"/>
          </p:cNvSpPr>
          <p:nvPr>
            <p:ph type="sldNum" sz="quarter" idx="12"/>
          </p:nvPr>
        </p:nvSpPr>
        <p:spPr/>
        <p:txBody>
          <a:bodyPr/>
          <a:lstStyle/>
          <a:p>
            <a:fld id="{FD8536EB-4DFD-491F-89DA-2244C5AA93C9}" type="slidenum">
              <a:rPr lang="en-US" smtClean="0"/>
              <a:t>7</a:t>
            </a:fld>
            <a:endParaRPr lang="en-US"/>
          </a:p>
        </p:txBody>
      </p:sp>
      <p:sp>
        <p:nvSpPr>
          <p:cNvPr id="2" name="TextBox 1">
            <a:extLst>
              <a:ext uri="{FF2B5EF4-FFF2-40B4-BE49-F238E27FC236}">
                <a16:creationId xmlns:a16="http://schemas.microsoft.com/office/drawing/2014/main" id="{83515FAC-BBC8-2868-DC88-6219639BC61D}"/>
              </a:ext>
            </a:extLst>
          </p:cNvPr>
          <p:cNvSpPr txBox="1"/>
          <p:nvPr/>
        </p:nvSpPr>
        <p:spPr>
          <a:xfrm>
            <a:off x="274619" y="1653032"/>
            <a:ext cx="11766531" cy="5287508"/>
          </a:xfrm>
          <a:prstGeom prst="rect">
            <a:avLst/>
          </a:prstGeom>
          <a:noFill/>
        </p:spPr>
        <p:txBody>
          <a:bodyPr wrap="square" rtlCol="0">
            <a:normAutofit/>
          </a:bodyPr>
          <a:lstStyle/>
          <a:p>
            <a:pPr marL="342900" indent="-342900">
              <a:buFont typeface="+mj-lt"/>
              <a:buAutoNum type="arabicPeriod"/>
            </a:pPr>
            <a:r>
              <a:rPr lang="en-US" sz="2400" dirty="0"/>
              <a:t>Determine which DMC cards have suspect capacitor lot installed and how many on each card</a:t>
            </a:r>
          </a:p>
          <a:p>
            <a:pPr marL="342900" indent="-342900">
              <a:buFont typeface="+mj-lt"/>
              <a:buAutoNum type="arabicPeriod"/>
            </a:pPr>
            <a:r>
              <a:rPr lang="en-US" sz="2400" dirty="0"/>
              <a:t>Estimate the number of defective capacitors for each DMC card (22 Cards) given the defect rate of uninstalled capacitors from suspect lot (X-Ray Examination)</a:t>
            </a:r>
          </a:p>
          <a:p>
            <a:pPr marL="342900" indent="-342900">
              <a:buFont typeface="+mj-lt"/>
              <a:buAutoNum type="arabicPeriod"/>
            </a:pPr>
            <a:r>
              <a:rPr lang="en-US" sz="2400" dirty="0"/>
              <a:t>Calculate probability of a general resistance failure given a defect</a:t>
            </a:r>
          </a:p>
          <a:p>
            <a:pPr marL="457200" indent="-457200">
              <a:buFont typeface="+mj-lt"/>
              <a:buAutoNum type="arabicPeriod"/>
            </a:pPr>
            <a:r>
              <a:rPr lang="en-US" sz="2400" dirty="0"/>
              <a:t>Calculate incremental risk from defective capacitors using weighted populations</a:t>
            </a:r>
          </a:p>
          <a:p>
            <a:pPr marL="342900" indent="-342900">
              <a:buFont typeface="+mj-lt"/>
              <a:buAutoNum type="arabicPeriod"/>
            </a:pPr>
            <a:r>
              <a:rPr lang="en-US" sz="2400" dirty="0"/>
              <a:t>Update the total failure rate per controller board and solve SAPHIRE model for Loss of Crew and Loss of Mission to determine effect to mission risk</a:t>
            </a:r>
          </a:p>
          <a:p>
            <a:pPr marL="342900" indent="-342900">
              <a:buFont typeface="+mj-lt"/>
              <a:buAutoNum type="arabicPeriod"/>
            </a:pPr>
            <a:endParaRPr lang="en-US" dirty="0">
              <a:solidFill>
                <a:srgbClr val="FF0000"/>
              </a:solidFill>
            </a:endParaRPr>
          </a:p>
          <a:p>
            <a:pPr marL="342900" indent="-342900">
              <a:buFont typeface="+mj-lt"/>
              <a:buAutoNum type="arabicPeriod"/>
            </a:pPr>
            <a:endParaRPr lang="en-US" dirty="0"/>
          </a:p>
        </p:txBody>
      </p:sp>
    </p:spTree>
    <p:extLst>
      <p:ext uri="{BB962C8B-B14F-4D97-AF65-F5344CB8AC3E}">
        <p14:creationId xmlns:p14="http://schemas.microsoft.com/office/powerpoint/2010/main" val="577243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75A200-3C1D-E7C8-8EF7-E7F5374CCEBE}"/>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7CE147-59C8-B6C5-95FC-8976E9D61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4186F05-ACC3-849E-1E4C-DFBF1DAB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3F04E72-0FDB-2E9E-0DC1-B27D60B4C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A948272-216A-67FC-0FDA-48FEF66446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A925EC8-A0B1-49B3-8821-971E9E608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F5AE98B-B0AD-B4B0-2397-FC9DA9753975}"/>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Strategy</a:t>
            </a:r>
          </a:p>
        </p:txBody>
      </p:sp>
      <p:pic>
        <p:nvPicPr>
          <p:cNvPr id="7" name="Picture 6">
            <a:extLst>
              <a:ext uri="{FF2B5EF4-FFF2-40B4-BE49-F238E27FC236}">
                <a16:creationId xmlns:a16="http://schemas.microsoft.com/office/drawing/2014/main" id="{37DFAD70-74AF-C5EF-C311-2659CD62EC46}"/>
              </a:ext>
            </a:extLst>
          </p:cNvPr>
          <p:cNvPicPr>
            <a:picLocks noGrp="1" noRot="1" noChangeAspect="1" noMove="1" noResize="1" noEditPoints="1" noAdjustHandles="1" noChangeArrowheads="1" noChangeShapeType="1" noCrop="1"/>
          </p:cNvPicPr>
          <p:nvPr/>
        </p:nvPicPr>
        <p:blipFill>
          <a:blip r:embed="rId3"/>
          <a:stretch>
            <a:fillRect/>
          </a:stretch>
        </p:blipFill>
        <p:spPr>
          <a:xfrm>
            <a:off x="10388508" y="129456"/>
            <a:ext cx="1652642" cy="1363831"/>
          </a:xfrm>
          <a:prstGeom prst="rect">
            <a:avLst/>
          </a:prstGeom>
        </p:spPr>
      </p:pic>
      <p:sp>
        <p:nvSpPr>
          <p:cNvPr id="3" name="Slide Number Placeholder 2">
            <a:extLst>
              <a:ext uri="{FF2B5EF4-FFF2-40B4-BE49-F238E27FC236}">
                <a16:creationId xmlns:a16="http://schemas.microsoft.com/office/drawing/2014/main" id="{26E73EC0-1A9D-27E8-E74D-340A8A10D45D}"/>
              </a:ext>
            </a:extLst>
          </p:cNvPr>
          <p:cNvSpPr>
            <a:spLocks noGrp="1"/>
          </p:cNvSpPr>
          <p:nvPr>
            <p:ph type="sldNum" sz="quarter" idx="12"/>
          </p:nvPr>
        </p:nvSpPr>
        <p:spPr/>
        <p:txBody>
          <a:bodyPr/>
          <a:lstStyle/>
          <a:p>
            <a:fld id="{FD8536EB-4DFD-491F-89DA-2244C5AA93C9}" type="slidenum">
              <a:rPr lang="en-US" smtClean="0"/>
              <a:t>8</a:t>
            </a:fld>
            <a:endParaRPr lang="en-US"/>
          </a:p>
        </p:txBody>
      </p:sp>
      <p:sp>
        <p:nvSpPr>
          <p:cNvPr id="2" name="TextBox 1">
            <a:extLst>
              <a:ext uri="{FF2B5EF4-FFF2-40B4-BE49-F238E27FC236}">
                <a16:creationId xmlns:a16="http://schemas.microsoft.com/office/drawing/2014/main" id="{705AE653-0493-6BF5-3F5D-30E12E32A5FF}"/>
              </a:ext>
            </a:extLst>
          </p:cNvPr>
          <p:cNvSpPr txBox="1"/>
          <p:nvPr/>
        </p:nvSpPr>
        <p:spPr>
          <a:xfrm>
            <a:off x="1216099" y="1726888"/>
            <a:ext cx="10825051" cy="4062651"/>
          </a:xfrm>
          <a:prstGeom prst="rect">
            <a:avLst/>
          </a:prstGeom>
          <a:noFill/>
        </p:spPr>
        <p:txBody>
          <a:bodyPr wrap="square" rtlCol="0">
            <a:spAutoFit/>
          </a:bodyPr>
          <a:lstStyle/>
          <a:p>
            <a:pPr marL="342900" indent="-342900">
              <a:buFont typeface="+mj-lt"/>
              <a:buAutoNum type="arabicPeriod"/>
            </a:pPr>
            <a:r>
              <a:rPr lang="en-US" sz="2400" dirty="0">
                <a:solidFill>
                  <a:schemeClr val="accent6"/>
                </a:solidFill>
              </a:rPr>
              <a:t>Determine which DMC cards have suspect capacitor lot installed and how many on each card</a:t>
            </a:r>
          </a:p>
          <a:p>
            <a:pPr marL="742950" lvl="1" indent="-285750">
              <a:buFont typeface="Arial" panose="020B0604020202020204" pitchFamily="34" charset="0"/>
              <a:buChar char="•"/>
            </a:pPr>
            <a:r>
              <a:rPr lang="en-US" sz="2400" dirty="0">
                <a:solidFill>
                  <a:schemeClr val="accent6"/>
                </a:solidFill>
              </a:rPr>
              <a:t>Cabin ventilation, liquid water cooling, oxygen regulator assembly, and flow control assembly (service module)</a:t>
            </a:r>
          </a:p>
          <a:p>
            <a:pPr marL="342900" indent="-342900">
              <a:buFont typeface="+mj-lt"/>
              <a:buAutoNum type="arabicPeriod"/>
            </a:pPr>
            <a:r>
              <a:rPr lang="en-US" sz="2400" dirty="0">
                <a:solidFill>
                  <a:schemeClr val="accent6"/>
                </a:solidFill>
              </a:rPr>
              <a:t>Estimate defective capacitor rate for each DMC card (22 Cards) given the defect rate from uninstalled capacitors from suspect lot (X-Ray Examination)</a:t>
            </a:r>
          </a:p>
          <a:p>
            <a:pPr marL="800100" lvl="1" indent="-342900">
              <a:buFont typeface="Arial" panose="020B0604020202020204" pitchFamily="34" charset="0"/>
              <a:buChar char="•"/>
            </a:pPr>
            <a:r>
              <a:rPr lang="en-US" sz="2400" dirty="0">
                <a:solidFill>
                  <a:schemeClr val="accent6"/>
                </a:solidFill>
              </a:rPr>
              <a:t>Count reflects High, Medium, and Low impedance groups</a:t>
            </a:r>
          </a:p>
          <a:p>
            <a:pPr marL="800100" lvl="1" indent="-342900">
              <a:buFont typeface="Arial" panose="020B0604020202020204" pitchFamily="34" charset="0"/>
              <a:buChar char="•"/>
            </a:pPr>
            <a:endParaRPr lang="en-US" sz="2400" dirty="0">
              <a:solidFill>
                <a:schemeClr val="accent6">
                  <a:lumMod val="75000"/>
                </a:schemeClr>
              </a:solidFill>
            </a:endParaRPr>
          </a:p>
          <a:p>
            <a:pPr lvl="1" algn="ctr"/>
            <a:r>
              <a:rPr lang="en-US" sz="2400" dirty="0"/>
              <a:t>*These steps taken as data inputs to our statistical analysis using experts from other NASA teams</a:t>
            </a:r>
          </a:p>
          <a:p>
            <a:pPr marL="342900" indent="-342900">
              <a:buFont typeface="+mj-lt"/>
              <a:buAutoNum type="arabicPeriod"/>
            </a:pPr>
            <a:endParaRPr lang="en-US" dirty="0"/>
          </a:p>
        </p:txBody>
      </p:sp>
      <p:pic>
        <p:nvPicPr>
          <p:cNvPr id="6" name="Graphic 5" descr="Checkmark with solid fill">
            <a:extLst>
              <a:ext uri="{FF2B5EF4-FFF2-40B4-BE49-F238E27FC236}">
                <a16:creationId xmlns:a16="http://schemas.microsoft.com/office/drawing/2014/main" id="{AC44BF18-6960-3B0B-F866-FFA4D9CA0A2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0850" y="1597432"/>
            <a:ext cx="914400" cy="914400"/>
          </a:xfrm>
          <a:prstGeom prst="rect">
            <a:avLst/>
          </a:prstGeom>
        </p:spPr>
      </p:pic>
      <p:pic>
        <p:nvPicPr>
          <p:cNvPr id="8" name="Graphic 7" descr="Checkmark with solid fill">
            <a:extLst>
              <a:ext uri="{FF2B5EF4-FFF2-40B4-BE49-F238E27FC236}">
                <a16:creationId xmlns:a16="http://schemas.microsoft.com/office/drawing/2014/main" id="{02734A70-EB3F-BAAD-DEBA-EDD681D444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0850" y="2971800"/>
            <a:ext cx="914400" cy="914400"/>
          </a:xfrm>
          <a:prstGeom prst="rect">
            <a:avLst/>
          </a:prstGeom>
        </p:spPr>
      </p:pic>
    </p:spTree>
    <p:extLst>
      <p:ext uri="{BB962C8B-B14F-4D97-AF65-F5344CB8AC3E}">
        <p14:creationId xmlns:p14="http://schemas.microsoft.com/office/powerpoint/2010/main" val="1202156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DED6FA-E861-2EC2-DFE7-42D6E8B421A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6B34944-2E4C-EDBF-A3FC-36B6E2614C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6836E44-6C8B-B592-96A3-2FE5A1F4B1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9AC1AF0-82D2-DA79-B4B9-F25887D27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BEF016F-3427-1ED1-A3D4-C0FB1293C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468ED85-0B3B-6863-B1EE-1B7F4FD66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637A3E1-A4E8-9961-8D6D-5ADE2289F5A7}"/>
              </a:ext>
            </a:extLst>
          </p:cNvPr>
          <p:cNvSpPr>
            <a:spLocks noGrp="1"/>
          </p:cNvSpPr>
          <p:nvPr>
            <p:ph type="title"/>
          </p:nvPr>
        </p:nvSpPr>
        <p:spPr>
          <a:xfrm>
            <a:off x="1371599" y="381622"/>
            <a:ext cx="8610601" cy="1033669"/>
          </a:xfrm>
        </p:spPr>
        <p:txBody>
          <a:bodyPr>
            <a:normAutofit fontScale="90000"/>
          </a:bodyPr>
          <a:lstStyle/>
          <a:p>
            <a:r>
              <a:rPr lang="en-US" sz="4000" dirty="0">
                <a:solidFill>
                  <a:srgbClr val="FFFFFF"/>
                </a:solidFill>
              </a:rPr>
              <a:t>3. </a:t>
            </a:r>
            <a:r>
              <a:rPr lang="en-US" sz="4000" dirty="0">
                <a:solidFill>
                  <a:schemeClr val="bg1"/>
                </a:solidFill>
              </a:rPr>
              <a:t>Calculate probability of a general resistance failure given a defect</a:t>
            </a:r>
            <a:br>
              <a:rPr lang="en-US" sz="4000" dirty="0"/>
            </a:br>
            <a:endParaRPr lang="en-US" sz="4000" dirty="0">
              <a:solidFill>
                <a:schemeClr val="bg1"/>
              </a:solidFill>
            </a:endParaRPr>
          </a:p>
        </p:txBody>
      </p:sp>
      <p:pic>
        <p:nvPicPr>
          <p:cNvPr id="7" name="Picture 6">
            <a:extLst>
              <a:ext uri="{FF2B5EF4-FFF2-40B4-BE49-F238E27FC236}">
                <a16:creationId xmlns:a16="http://schemas.microsoft.com/office/drawing/2014/main" id="{37D0BF3A-6B63-F8F6-B870-39067D408717}"/>
              </a:ext>
            </a:extLst>
          </p:cNvPr>
          <p:cNvPicPr>
            <a:picLocks noGrp="1" noRot="1" noChangeAspect="1" noMove="1" noResize="1" noEditPoints="1" noAdjustHandles="1" noChangeArrowheads="1" noChangeShapeType="1" noCrop="1"/>
          </p:cNvPicPr>
          <p:nvPr/>
        </p:nvPicPr>
        <p:blipFill>
          <a:blip r:embed="rId4"/>
          <a:stretch>
            <a:fillRect/>
          </a:stretch>
        </p:blipFill>
        <p:spPr>
          <a:xfrm>
            <a:off x="10388508" y="129456"/>
            <a:ext cx="1652642" cy="1363831"/>
          </a:xfrm>
          <a:prstGeom prst="rect">
            <a:avLst/>
          </a:prstGeom>
        </p:spPr>
      </p:pic>
      <p:sp>
        <p:nvSpPr>
          <p:cNvPr id="3" name="Slide Number Placeholder 2">
            <a:extLst>
              <a:ext uri="{FF2B5EF4-FFF2-40B4-BE49-F238E27FC236}">
                <a16:creationId xmlns:a16="http://schemas.microsoft.com/office/drawing/2014/main" id="{C92BC4F3-DAE1-8E45-BB98-10E5ACA1A0A7}"/>
              </a:ext>
            </a:extLst>
          </p:cNvPr>
          <p:cNvSpPr>
            <a:spLocks noGrp="1"/>
          </p:cNvSpPr>
          <p:nvPr>
            <p:ph type="sldNum" sz="quarter" idx="12"/>
          </p:nvPr>
        </p:nvSpPr>
        <p:spPr/>
        <p:txBody>
          <a:bodyPr/>
          <a:lstStyle/>
          <a:p>
            <a:fld id="{FD8536EB-4DFD-491F-89DA-2244C5AA93C9}" type="slidenum">
              <a:rPr lang="en-US" smtClean="0"/>
              <a:t>9</a:t>
            </a:fld>
            <a:endParaRPr lang="en-US"/>
          </a:p>
        </p:txBody>
      </p:sp>
      <p:sp>
        <p:nvSpPr>
          <p:cNvPr id="2" name="TextBox 1">
            <a:extLst>
              <a:ext uri="{FF2B5EF4-FFF2-40B4-BE49-F238E27FC236}">
                <a16:creationId xmlns:a16="http://schemas.microsoft.com/office/drawing/2014/main" id="{975B3579-178E-E075-E8FB-E2F32B8714CA}"/>
              </a:ext>
            </a:extLst>
          </p:cNvPr>
          <p:cNvSpPr txBox="1"/>
          <p:nvPr/>
        </p:nvSpPr>
        <p:spPr>
          <a:xfrm>
            <a:off x="274619" y="1755648"/>
            <a:ext cx="11766531" cy="1200329"/>
          </a:xfrm>
          <a:prstGeom prst="rect">
            <a:avLst/>
          </a:prstGeom>
          <a:noFill/>
        </p:spPr>
        <p:txBody>
          <a:bodyPr wrap="square" rtlCol="0">
            <a:spAutoFit/>
          </a:bodyPr>
          <a:lstStyle/>
          <a:p>
            <a:r>
              <a:rPr lang="en-US" u="sng" dirty="0"/>
              <a:t>Weibayes</a:t>
            </a:r>
          </a:p>
          <a:p>
            <a:r>
              <a:rPr lang="en-US" dirty="0"/>
              <a:t>Determine failure distribution of a general current leak. </a:t>
            </a:r>
            <a:r>
              <a:rPr lang="en-US" dirty="0">
                <a:sym typeface="Wingdings" panose="05000000000000000000" pitchFamily="2" charset="2"/>
              </a:rPr>
              <a:t> Weibayes (distribution of shape parameter, </a:t>
            </a:r>
            <a:r>
              <a:rPr lang="el-GR" dirty="0"/>
              <a:t>β</a:t>
            </a:r>
            <a:r>
              <a:rPr lang="en-US" dirty="0">
                <a:sym typeface="Wingdings" panose="05000000000000000000" pitchFamily="2" charset="2"/>
              </a:rPr>
              <a:t>, of similar lot)</a:t>
            </a:r>
            <a:endParaRPr lang="en-US" dirty="0"/>
          </a:p>
          <a:p>
            <a:endParaRPr lang="en-US" dirty="0"/>
          </a:p>
          <a:p>
            <a:endParaRPr lang="en-US" dirty="0"/>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C3112D9-0F54-5898-C5E7-711C3C9E6C5A}"/>
                  </a:ext>
                </a:extLst>
              </p:cNvPr>
              <p:cNvSpPr txBox="1"/>
              <p:nvPr/>
            </p:nvSpPr>
            <p:spPr>
              <a:xfrm>
                <a:off x="1908157" y="2893523"/>
                <a:ext cx="7416818" cy="17868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rPr>
                        <m:t>𝜂</m:t>
                      </m:r>
                      <m:r>
                        <a:rPr lang="en-US" sz="3200" i="0">
                          <a:latin typeface="Cambria Math" panose="02040503050406030204" pitchFamily="18" charset="0"/>
                        </a:rPr>
                        <m:t>=</m:t>
                      </m:r>
                      <m:sSup>
                        <m:sSupPr>
                          <m:ctrlPr>
                            <a:rPr lang="en-US" sz="3200" i="1">
                              <a:solidFill>
                                <a:srgbClr val="836967"/>
                              </a:solidFill>
                              <a:latin typeface="Cambria Math" panose="02040503050406030204" pitchFamily="18" charset="0"/>
                            </a:rPr>
                          </m:ctrlPr>
                        </m:sSupPr>
                        <m:e>
                          <m:d>
                            <m:dPr>
                              <m:begChr m:val="["/>
                              <m:endChr m:val="]"/>
                              <m:ctrlPr>
                                <a:rPr lang="en-US" sz="3200" i="1">
                                  <a:solidFill>
                                    <a:srgbClr val="836967"/>
                                  </a:solidFill>
                                  <a:latin typeface="Cambria Math" panose="02040503050406030204" pitchFamily="18" charset="0"/>
                                </a:rPr>
                              </m:ctrlPr>
                            </m:dPr>
                            <m:e>
                              <m:nary>
                                <m:naryPr>
                                  <m:chr m:val="∑"/>
                                  <m:limLoc m:val="undOvr"/>
                                  <m:ctrlPr>
                                    <a:rPr lang="en-US" sz="3200" i="1">
                                      <a:latin typeface="Cambria Math" panose="02040503050406030204" pitchFamily="18" charset="0"/>
                                    </a:rPr>
                                  </m:ctrlPr>
                                </m:naryPr>
                                <m:sub>
                                  <m:r>
                                    <a:rPr lang="en-US" sz="3200" i="1">
                                      <a:latin typeface="Cambria Math" panose="02040503050406030204" pitchFamily="18" charset="0"/>
                                    </a:rPr>
                                    <m:t>𝑖</m:t>
                                  </m:r>
                                  <m:r>
                                    <a:rPr lang="en-US" sz="3200" i="0">
                                      <a:latin typeface="Cambria Math" panose="02040503050406030204" pitchFamily="18" charset="0"/>
                                    </a:rPr>
                                    <m:t>=1</m:t>
                                  </m:r>
                                </m:sub>
                                <m:sup>
                                  <m:r>
                                    <a:rPr lang="en-US" sz="3200" i="1">
                                      <a:latin typeface="Cambria Math" panose="02040503050406030204" pitchFamily="18" charset="0"/>
                                    </a:rPr>
                                    <m:t>𝑁</m:t>
                                  </m:r>
                                </m:sup>
                                <m:e>
                                  <m:f>
                                    <m:fPr>
                                      <m:ctrlPr>
                                        <a:rPr lang="en-US" sz="3200" i="1">
                                          <a:solidFill>
                                            <a:srgbClr val="836967"/>
                                          </a:solidFill>
                                          <a:latin typeface="Cambria Math" panose="02040503050406030204" pitchFamily="18" charset="0"/>
                                        </a:rPr>
                                      </m:ctrlPr>
                                    </m:fPr>
                                    <m:num>
                                      <m:sSubSup>
                                        <m:sSubSupPr>
                                          <m:ctrlPr>
                                            <a:rPr lang="en-US" sz="3200" i="1">
                                              <a:solidFill>
                                                <a:srgbClr val="836967"/>
                                              </a:solidFill>
                                              <a:latin typeface="Cambria Math" panose="02040503050406030204" pitchFamily="18" charset="0"/>
                                            </a:rPr>
                                          </m:ctrlPr>
                                        </m:sSubSupPr>
                                        <m:e>
                                          <m:r>
                                            <a:rPr lang="en-US" sz="3200" i="1">
                                              <a:latin typeface="Cambria Math" panose="02040503050406030204" pitchFamily="18" charset="0"/>
                                            </a:rPr>
                                            <m:t>𝑡</m:t>
                                          </m:r>
                                        </m:e>
                                        <m:sub>
                                          <m:r>
                                            <a:rPr lang="en-US" sz="3200" i="1">
                                              <a:latin typeface="Cambria Math" panose="02040503050406030204" pitchFamily="18" charset="0"/>
                                            </a:rPr>
                                            <m:t>𝑖</m:t>
                                          </m:r>
                                        </m:sub>
                                        <m:sup>
                                          <m:r>
                                            <a:rPr lang="en-US" sz="3200" i="1">
                                              <a:latin typeface="Cambria Math" panose="02040503050406030204" pitchFamily="18" charset="0"/>
                                            </a:rPr>
                                            <m:t>𝛽</m:t>
                                          </m:r>
                                        </m:sup>
                                      </m:sSubSup>
                                    </m:num>
                                    <m:den>
                                      <m:r>
                                        <a:rPr lang="en-US" sz="3200" i="1">
                                          <a:latin typeface="Cambria Math" panose="02040503050406030204" pitchFamily="18" charset="0"/>
                                        </a:rPr>
                                        <m:t>𝑟</m:t>
                                      </m:r>
                                    </m:den>
                                  </m:f>
                                </m:e>
                              </m:nary>
                            </m:e>
                          </m:d>
                        </m:e>
                        <m:sup>
                          <m:f>
                            <m:fPr>
                              <m:type m:val="lin"/>
                              <m:ctrlPr>
                                <a:rPr lang="en-US" sz="3200" i="1">
                                  <a:latin typeface="Cambria Math" panose="02040503050406030204" pitchFamily="18" charset="0"/>
                                </a:rPr>
                              </m:ctrlPr>
                            </m:fPr>
                            <m:num>
                              <m:r>
                                <a:rPr lang="en-US" sz="3200" i="0">
                                  <a:latin typeface="Cambria Math" panose="02040503050406030204" pitchFamily="18" charset="0"/>
                                </a:rPr>
                                <m:t>1</m:t>
                              </m:r>
                            </m:num>
                            <m:den>
                              <m:r>
                                <a:rPr lang="en-US" sz="3200" i="1">
                                  <a:latin typeface="Cambria Math" panose="02040503050406030204" pitchFamily="18" charset="0"/>
                                </a:rPr>
                                <m:t>𝛽</m:t>
                              </m:r>
                            </m:den>
                          </m:f>
                        </m:sup>
                      </m:sSup>
                    </m:oMath>
                  </m:oMathPara>
                </a14:m>
                <a:endParaRPr lang="en-US" sz="3200" dirty="0"/>
              </a:p>
            </p:txBody>
          </p:sp>
        </mc:Choice>
        <mc:Fallback xmlns="">
          <p:sp>
            <p:nvSpPr>
              <p:cNvPr id="9" name="TextBox 8">
                <a:extLst>
                  <a:ext uri="{FF2B5EF4-FFF2-40B4-BE49-F238E27FC236}">
                    <a16:creationId xmlns:a16="http://schemas.microsoft.com/office/drawing/2014/main" id="{8C3112D9-0F54-5898-C5E7-711C3C9E6C5A}"/>
                  </a:ext>
                </a:extLst>
              </p:cNvPr>
              <p:cNvSpPr txBox="1">
                <a:spLocks noRot="1" noChangeAspect="1" noMove="1" noResize="1" noEditPoints="1" noAdjustHandles="1" noChangeArrowheads="1" noChangeShapeType="1" noTextEdit="1"/>
              </p:cNvSpPr>
              <p:nvPr/>
            </p:nvSpPr>
            <p:spPr>
              <a:xfrm>
                <a:off x="1908157" y="2893523"/>
                <a:ext cx="7416818" cy="1786899"/>
              </a:xfrm>
              <a:prstGeom prst="rect">
                <a:avLst/>
              </a:prstGeom>
              <a:blipFill>
                <a:blip r:embed="rId5"/>
                <a:stretch>
                  <a:fillRect/>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BA8DCD5F-72DD-4C84-896D-337163200B24}"/>
              </a:ext>
            </a:extLst>
          </p:cNvPr>
          <p:cNvSpPr txBox="1"/>
          <p:nvPr/>
        </p:nvSpPr>
        <p:spPr>
          <a:xfrm>
            <a:off x="361379" y="4673236"/>
            <a:ext cx="10992421" cy="1754326"/>
          </a:xfrm>
          <a:prstGeom prst="rect">
            <a:avLst/>
          </a:prstGeom>
          <a:noFill/>
        </p:spPr>
        <p:txBody>
          <a:bodyPr wrap="square">
            <a:spAutoFit/>
          </a:bodyPr>
          <a:lstStyle/>
          <a:p>
            <a:r>
              <a:rPr lang="el-GR" dirty="0">
                <a:latin typeface="Arial" panose="020B0604020202020204" pitchFamily="34" charset="0"/>
                <a:cs typeface="Arial" panose="020B0604020202020204" pitchFamily="34" charset="0"/>
              </a:rPr>
              <a:t>η</a:t>
            </a:r>
            <a:r>
              <a:rPr lang="en-US" dirty="0">
                <a:latin typeface="Arial" panose="020B0604020202020204" pitchFamily="34" charset="0"/>
                <a:cs typeface="Arial" panose="020B0604020202020204" pitchFamily="34" charset="0"/>
              </a:rPr>
              <a:t> is the Weibull distribution characteristic life</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Similar lot testing used to estimate a distribution of </a:t>
            </a:r>
            <a:r>
              <a:rPr lang="el-GR" dirty="0"/>
              <a:t>β</a:t>
            </a:r>
            <a:endParaRPr lang="en-US"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N is the number of installed boards</a:t>
            </a:r>
          </a:p>
          <a:p>
            <a:pPr marL="742950" lvl="1" indent="-285750">
              <a:buFont typeface="Arial" panose="020B0604020202020204" pitchFamily="34" charset="0"/>
              <a:buChar char="•"/>
            </a:pPr>
            <a:r>
              <a:rPr lang="en-US" dirty="0" err="1">
                <a:latin typeface="Arial" panose="020B0604020202020204" pitchFamily="34" charset="0"/>
                <a:cs typeface="Arial" panose="020B0604020202020204" pitchFamily="34" charset="0"/>
              </a:rPr>
              <a:t>t</a:t>
            </a:r>
            <a:r>
              <a:rPr lang="en-US" baseline="-25000"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total number of defect hours per board</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r is the number of failures per board in </a:t>
            </a:r>
            <a:r>
              <a:rPr lang="en-US" dirty="0" err="1">
                <a:latin typeface="Arial" panose="020B0604020202020204" pitchFamily="34" charset="0"/>
                <a:cs typeface="Arial" panose="020B0604020202020204" pitchFamily="34" charset="0"/>
              </a:rPr>
              <a:t>t</a:t>
            </a:r>
            <a:r>
              <a:rPr lang="en-US" baseline="-25000" dirty="0" err="1">
                <a:latin typeface="Arial" panose="020B0604020202020204" pitchFamily="34" charset="0"/>
                <a:cs typeface="Arial" panose="020B0604020202020204" pitchFamily="34" charset="0"/>
              </a:rPr>
              <a:t>i</a:t>
            </a:r>
            <a:endParaRPr lang="en-US" baseline="-25000" dirty="0">
              <a:latin typeface="Arial" panose="020B0604020202020204" pitchFamily="34" charset="0"/>
              <a:cs typeface="Arial" panose="020B0604020202020204" pitchFamily="34" charset="0"/>
            </a:endParaRPr>
          </a:p>
          <a:p>
            <a:pPr marL="1200150" lvl="2" indent="-285750">
              <a:buFont typeface="Arial" panose="020B0604020202020204" pitchFamily="34" charset="0"/>
              <a:buChar char="•"/>
            </a:pPr>
            <a:r>
              <a:rPr lang="en-US" dirty="0">
                <a:latin typeface="Arial" panose="020B0604020202020204" pitchFamily="34" charset="0"/>
                <a:cs typeface="Arial" panose="020B0604020202020204" pitchFamily="34" charset="0"/>
              </a:rPr>
              <a:t>1 failure on ISS UWMS (r=1) and 0 failures for the others (r=0.693 assumed) </a:t>
            </a:r>
          </a:p>
        </p:txBody>
      </p:sp>
    </p:spTree>
    <p:extLst>
      <p:ext uri="{BB962C8B-B14F-4D97-AF65-F5344CB8AC3E}">
        <p14:creationId xmlns:p14="http://schemas.microsoft.com/office/powerpoint/2010/main" val="851089829"/>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2786</TotalTime>
  <Words>1514</Words>
  <Application>Microsoft Office PowerPoint</Application>
  <PresentationFormat>Widescreen</PresentationFormat>
  <Paragraphs>147</Paragraphs>
  <Slides>15</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Aptos Display</vt:lpstr>
      <vt:lpstr>Arial</vt:lpstr>
      <vt:lpstr>Cambria Math</vt:lpstr>
      <vt:lpstr>Wingdings</vt:lpstr>
      <vt:lpstr>Office Theme</vt:lpstr>
      <vt:lpstr>Risk Assessment of a Known Capacitor Defect in the Artemis II Orion ECLSS Motor Controller Circuits</vt:lpstr>
      <vt:lpstr>Nomenclature</vt:lpstr>
      <vt:lpstr>Background</vt:lpstr>
      <vt:lpstr>Orion Overview</vt:lpstr>
      <vt:lpstr>Mission Overview</vt:lpstr>
      <vt:lpstr>Problem Scope</vt:lpstr>
      <vt:lpstr>Strategy</vt:lpstr>
      <vt:lpstr>Strategy</vt:lpstr>
      <vt:lpstr>3. Calculate probability of a general resistance failure given a defect </vt:lpstr>
      <vt:lpstr>3. Calculate probability of a general resistance failure given a defect </vt:lpstr>
      <vt:lpstr>4. Incremental risk from defective capacitors using weighted populations</vt:lpstr>
      <vt:lpstr>4. Incremental risk from defective capacitors using weighted populations</vt:lpstr>
      <vt:lpstr>5. SAPHIRE Updates for Loss of Crew and Loss of Mission</vt:lpstr>
      <vt:lpstr>Conclusion</vt:lpstr>
      <vt:lpstr>Reference</vt:lpstr>
    </vt:vector>
  </TitlesOfParts>
  <Company>NASA OCIO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Brehm, Colton D. (JSC-NC211)</dc:creator>
  <cp:lastModifiedBy>Brehm, Colton D. (JSC-NC211)</cp:lastModifiedBy>
  <cp:revision>131</cp:revision>
  <dcterms:created xsi:type="dcterms:W3CDTF">2026-03-12T14:58:29Z</dcterms:created>
  <dcterms:modified xsi:type="dcterms:W3CDTF">2026-07-22T18:53:46Z</dcterms:modified>
</cp:coreProperties>
</file>