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>
  <p:sldMasterIdLst>
    <p:sldMasterId id="2147483649" r:id="rId1"/>
    <p:sldMasterId id="2147483967" r:id="rId2"/>
  </p:sldMasterIdLst>
  <p:notesMasterIdLst>
    <p:notesMasterId r:id="rId22"/>
  </p:notesMasterIdLst>
  <p:handoutMasterIdLst>
    <p:handoutMasterId r:id="rId23"/>
  </p:handoutMasterIdLst>
  <p:sldIdLst>
    <p:sldId id="518" r:id="rId3"/>
    <p:sldId id="519" r:id="rId4"/>
    <p:sldId id="541" r:id="rId5"/>
    <p:sldId id="544" r:id="rId6"/>
    <p:sldId id="545" r:id="rId7"/>
    <p:sldId id="546" r:id="rId8"/>
    <p:sldId id="547" r:id="rId9"/>
    <p:sldId id="548" r:id="rId10"/>
    <p:sldId id="550" r:id="rId11"/>
    <p:sldId id="549" r:id="rId12"/>
    <p:sldId id="551" r:id="rId13"/>
    <p:sldId id="552" r:id="rId14"/>
    <p:sldId id="553" r:id="rId15"/>
    <p:sldId id="554" r:id="rId16"/>
    <p:sldId id="555" r:id="rId17"/>
    <p:sldId id="556" r:id="rId18"/>
    <p:sldId id="557" r:id="rId19"/>
    <p:sldId id="536" r:id="rId20"/>
    <p:sldId id="520" r:id="rId21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sz="2400" b="1" kern="1200">
        <a:solidFill>
          <a:schemeClr val="tx1"/>
        </a:solidFill>
        <a:latin typeface="Arial" panose="020B0604020202020204" pitchFamily="34" charset="0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">
          <p15:clr>
            <a:srgbClr val="A4A3A4"/>
          </p15:clr>
        </p15:guide>
        <p15:guide id="2" pos="5602">
          <p15:clr>
            <a:srgbClr val="A4A3A4"/>
          </p15:clr>
        </p15:guide>
        <p15:guide id="3" pos="158">
          <p15:clr>
            <a:srgbClr val="A4A3A4"/>
          </p15:clr>
        </p15:guide>
        <p15:guide id="4" pos="535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pos="3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CEB"/>
    <a:srgbClr val="E1A077"/>
    <a:srgbClr val="89A0A3"/>
    <a:srgbClr val="181D66"/>
    <a:srgbClr val="171C63"/>
    <a:srgbClr val="0000CC"/>
    <a:srgbClr val="111B92"/>
    <a:srgbClr val="940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0707" autoAdjust="0"/>
  </p:normalViewPr>
  <p:slideViewPr>
    <p:cSldViewPr snapToGrid="0" showGuides="1">
      <p:cViewPr>
        <p:scale>
          <a:sx n="66" d="100"/>
          <a:sy n="66" d="100"/>
        </p:scale>
        <p:origin x="38" y="235"/>
      </p:cViewPr>
      <p:guideLst>
        <p:guide orient="horz" pos="187"/>
        <p:guide pos="5602"/>
        <p:guide pos="158"/>
        <p:guide pos="5352"/>
        <p:guide orient="horz" pos="4088"/>
        <p:guide pos="385"/>
      </p:guideLst>
    </p:cSldViewPr>
  </p:slideViewPr>
  <p:outlineViewPr>
    <p:cViewPr>
      <p:scale>
        <a:sx n="33" d="100"/>
        <a:sy n="33" d="100"/>
      </p:scale>
      <p:origin x="0" y="-296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341" y="6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B3DA1DF5-DAD4-77B1-1B5C-FD962374E7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FR" altLang="ko-KR"/>
          </a:p>
        </p:txBody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58255EAC-6BED-F9F2-15E3-91A0CB91437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FR" altLang="ko-KR"/>
          </a:p>
        </p:txBody>
      </p:sp>
      <p:sp>
        <p:nvSpPr>
          <p:cNvPr id="159748" name="Rectangle 4">
            <a:extLst>
              <a:ext uri="{FF2B5EF4-FFF2-40B4-BE49-F238E27FC236}">
                <a16:creationId xmlns:a16="http://schemas.microsoft.com/office/drawing/2014/main" id="{F2360F1B-73FB-6F6C-F272-AD03707420B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FR" altLang="ko-KR"/>
          </a:p>
        </p:txBody>
      </p:sp>
      <p:sp>
        <p:nvSpPr>
          <p:cNvPr id="159749" name="Rectangle 5">
            <a:extLst>
              <a:ext uri="{FF2B5EF4-FFF2-40B4-BE49-F238E27FC236}">
                <a16:creationId xmlns:a16="http://schemas.microsoft.com/office/drawing/2014/main" id="{00552A16-895C-B2B3-AA06-56087DFAE12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742E4854-6627-42E2-BD9A-6E1829308450}" type="slidenum">
              <a:rPr lang="fr-FR" altLang="ko-KR"/>
              <a:pPr>
                <a:defRPr/>
              </a:pPr>
              <a:t>‹#›</a:t>
            </a:fld>
            <a:endParaRPr lang="fr-FR" altLang="ko-K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07" userDrawn="1">
          <p15:clr>
            <a:srgbClr val="F26B43"/>
          </p15:clr>
        </p15:guide>
        <p15:guide id="2" pos="212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F96A81E-83AA-E427-140B-B78870EB604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0754" tIns="45377" rIns="90754" bIns="45377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F2F38CB-C5A9-7674-24A8-A4551131CD1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0754" tIns="45377" rIns="90754" bIns="45377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2A636B9-0816-709C-EEC3-61F4A12F91B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29187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C346138-04DA-A46D-0F98-82AE3AAD428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0754" tIns="45377" rIns="90754" bIns="4537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dirty="0"/>
              <a:t>Click to edit Master text styles</a:t>
            </a:r>
          </a:p>
          <a:p>
            <a:pPr lvl="1"/>
            <a:r>
              <a:rPr lang="en-US" altLang="zh-CN" noProof="0" dirty="0"/>
              <a:t>Second level</a:t>
            </a:r>
          </a:p>
          <a:p>
            <a:pPr lvl="2"/>
            <a:r>
              <a:rPr lang="en-US" altLang="zh-CN" noProof="0" dirty="0"/>
              <a:t>Third level</a:t>
            </a:r>
          </a:p>
          <a:p>
            <a:pPr lvl="3"/>
            <a:r>
              <a:rPr lang="en-US" altLang="zh-CN" noProof="0" dirty="0"/>
              <a:t>Fourth level</a:t>
            </a:r>
          </a:p>
          <a:p>
            <a:pPr lvl="4"/>
            <a:r>
              <a:rPr lang="en-US" altLang="zh-CN" noProof="0" dirty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D7A7E35-9517-9F0A-F168-E8457E88B15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0754" tIns="45377" rIns="90754" bIns="4537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9CF2FC31-BD80-2541-FA63-9A09531A06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385EF45D-7351-4449-AA7F-A755B73C30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슬라이드 이미지 개체 틀 1">
            <a:extLst>
              <a:ext uri="{FF2B5EF4-FFF2-40B4-BE49-F238E27FC236}">
                <a16:creationId xmlns:a16="http://schemas.microsoft.com/office/drawing/2014/main" id="{F5FE1BC4-76A3-9D68-9EF2-930562A13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슬라이드 노트 개체 틀 2">
            <a:extLst>
              <a:ext uri="{FF2B5EF4-FFF2-40B4-BE49-F238E27FC236}">
                <a16:creationId xmlns:a16="http://schemas.microsoft.com/office/drawing/2014/main" id="{DEE01AF0-BB16-2E7C-1DD2-7D15ADDD0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슬라이드 번호 개체 틀 3">
            <a:extLst>
              <a:ext uri="{FF2B5EF4-FFF2-40B4-BE49-F238E27FC236}">
                <a16:creationId xmlns:a16="http://schemas.microsoft.com/office/drawing/2014/main" id="{653CDC9E-DA93-7976-4CDF-FC37B61250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fld id="{92A5B201-4E93-473D-AB1C-B2C102797975}" type="slidenum">
              <a:rPr lang="ko-KR" altLang="en-US" sz="1200" b="0" smtClean="0"/>
              <a:pPr/>
              <a:t>0</a:t>
            </a:fld>
            <a:endParaRPr lang="ko-KR" altLang="en-US" sz="12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5EF45D-7351-4449-AA7F-A755B73C300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16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5EF45D-7351-4449-AA7F-A755B73C300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90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26AB516-4BEB-AA3B-8E72-48F343A0E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EBC65585-3D70-CC52-B894-540BEA59318B}"/>
              </a:ext>
            </a:extLst>
          </p:cNvPr>
          <p:cNvSpPr/>
          <p:nvPr userDrawn="1"/>
        </p:nvSpPr>
        <p:spPr bwMode="auto">
          <a:xfrm rot="10800000">
            <a:off x="4309353" y="0"/>
            <a:ext cx="4834647" cy="6858000"/>
          </a:xfrm>
          <a:prstGeom prst="rect">
            <a:avLst/>
          </a:prstGeom>
          <a:gradFill>
            <a:gsLst>
              <a:gs pos="49000">
                <a:srgbClr val="FFFFFF">
                  <a:alpha val="1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20000"/>
                </a:schemeClr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pic>
        <p:nvPicPr>
          <p:cNvPr id="3" name="그림 9">
            <a:extLst>
              <a:ext uri="{FF2B5EF4-FFF2-40B4-BE49-F238E27FC236}">
                <a16:creationId xmlns:a16="http://schemas.microsoft.com/office/drawing/2014/main" id="{840C15A4-085C-30F6-EC02-07F309A284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454" y="5726097"/>
            <a:ext cx="1753092" cy="1119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3E0097CA-6D07-3D7B-7243-4C6B521F45D5}"/>
              </a:ext>
            </a:extLst>
          </p:cNvPr>
          <p:cNvSpPr/>
          <p:nvPr userDrawn="1"/>
        </p:nvSpPr>
        <p:spPr bwMode="auto">
          <a:xfrm>
            <a:off x="8455025" y="873125"/>
            <a:ext cx="46038" cy="1933575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82C7F9F-0930-7F5E-B45E-F2EC2B5AD15F}"/>
              </a:ext>
            </a:extLst>
          </p:cNvPr>
          <p:cNvSpPr/>
          <p:nvPr userDrawn="1"/>
        </p:nvSpPr>
        <p:spPr bwMode="auto">
          <a:xfrm>
            <a:off x="8455025" y="3048000"/>
            <a:ext cx="46038" cy="539750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433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365F7E6-0B33-DB0B-88D0-D6D3FD72C9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58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BD2F3DF-DC86-8C6D-A834-7054800697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30EB312F-4AD1-701D-EB38-884BD7F3ED46}"/>
              </a:ext>
            </a:extLst>
          </p:cNvPr>
          <p:cNvSpPr/>
          <p:nvPr userDrawn="1"/>
        </p:nvSpPr>
        <p:spPr bwMode="auto">
          <a:xfrm>
            <a:off x="0" y="0"/>
            <a:ext cx="4834647" cy="6858000"/>
          </a:xfrm>
          <a:prstGeom prst="rect">
            <a:avLst/>
          </a:prstGeom>
          <a:gradFill>
            <a:gsLst>
              <a:gs pos="50000">
                <a:srgbClr val="FFFFFF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5C6BE-3E6F-3F5C-0667-F29CDD1F5C1B}"/>
              </a:ext>
            </a:extLst>
          </p:cNvPr>
          <p:cNvSpPr txBox="1"/>
          <p:nvPr userDrawn="1"/>
        </p:nvSpPr>
        <p:spPr>
          <a:xfrm>
            <a:off x="358775" y="579438"/>
            <a:ext cx="1978025" cy="523875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800" spc="-100" dirty="0">
                <a:solidFill>
                  <a:schemeClr val="bg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Arial" pitchFamily="34" charset="0"/>
              </a:rPr>
              <a:t>CONTENTS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D126CC1-D464-FCC8-8843-423CD8637D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25" b="32425"/>
          <a:stretch>
            <a:fillRect/>
          </a:stretch>
        </p:blipFill>
        <p:spPr bwMode="auto">
          <a:xfrm>
            <a:off x="7167563" y="6227763"/>
            <a:ext cx="17256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제목 1"/>
          <p:cNvSpPr>
            <a:spLocks noGrp="1"/>
          </p:cNvSpPr>
          <p:nvPr>
            <p:ph type="title"/>
          </p:nvPr>
        </p:nvSpPr>
        <p:spPr>
          <a:xfrm>
            <a:off x="1582738" y="1468443"/>
            <a:ext cx="754061" cy="44606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50000"/>
              </a:lnSpc>
              <a:defRPr sz="3600" b="0" i="0">
                <a:solidFill>
                  <a:schemeClr val="tx2">
                    <a:lumMod val="50000"/>
                  </a:schemeClr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9" name="텍스트 개체 틀 2"/>
          <p:cNvSpPr>
            <a:spLocks noGrp="1"/>
          </p:cNvSpPr>
          <p:nvPr>
            <p:ph type="body" idx="1"/>
          </p:nvPr>
        </p:nvSpPr>
        <p:spPr>
          <a:xfrm>
            <a:off x="2481263" y="1816340"/>
            <a:ext cx="6411912" cy="4174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ko-KR" altLang="en-US" sz="1800" b="0" i="0" spc="-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  <a:cs typeface="+mj-cs"/>
              </a:defRPr>
            </a:lvl1pPr>
            <a:lvl2pPr marL="457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endParaRPr lang="en-US" altLang="ko-KR" dirty="0" err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E162B7-DD0F-D82C-983D-E1B423B684D6}"/>
              </a:ext>
            </a:extLst>
          </p:cNvPr>
          <p:cNvSpPr txBox="1"/>
          <p:nvPr userDrawn="1"/>
        </p:nvSpPr>
        <p:spPr>
          <a:xfrm>
            <a:off x="5705427" y="6580659"/>
            <a:ext cx="32623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800" b="1" spc="-50" baseline="0" dirty="0">
                <a:solidFill>
                  <a:schemeClr val="bg1">
                    <a:lumMod val="50000"/>
                    <a:alpha val="7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Times New Roman" pitchFamily="18" charset="0"/>
              </a:rPr>
              <a:t>Copyright 2025. FNC Technology </a:t>
            </a:r>
            <a:r>
              <a:rPr lang="ko-KR" altLang="en-US" sz="800" b="1" spc="-50" baseline="0" dirty="0">
                <a:solidFill>
                  <a:schemeClr val="bg1">
                    <a:lumMod val="50000"/>
                    <a:alpha val="7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Times New Roman" pitchFamily="18" charset="0"/>
              </a:rPr>
              <a:t> </a:t>
            </a:r>
            <a:r>
              <a:rPr lang="en-US" altLang="ko-KR" sz="800" b="1" spc="-50" baseline="0" dirty="0">
                <a:solidFill>
                  <a:schemeClr val="bg1">
                    <a:lumMod val="50000"/>
                    <a:alpha val="7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Times New Roman" pitchFamily="18" charset="0"/>
              </a:rPr>
              <a:t>Co., Ltd. all rights reserved.</a:t>
            </a:r>
            <a:endParaRPr lang="ko-KR" altLang="en-US" sz="800" b="1" spc="-50" baseline="0" dirty="0">
              <a:solidFill>
                <a:schemeClr val="bg1">
                  <a:lumMod val="50000"/>
                  <a:alpha val="7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73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73F2BF5-3E2D-0097-8C12-EAA6EA419B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F7BFD02-76A1-64E0-3EAD-798AC28C7111}"/>
              </a:ext>
            </a:extLst>
          </p:cNvPr>
          <p:cNvSpPr/>
          <p:nvPr userDrawn="1"/>
        </p:nvSpPr>
        <p:spPr bwMode="auto">
          <a:xfrm>
            <a:off x="1147763" y="2070100"/>
            <a:ext cx="1125537" cy="1123950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pic>
        <p:nvPicPr>
          <p:cNvPr id="5" name="그림 3">
            <a:extLst>
              <a:ext uri="{FF2B5EF4-FFF2-40B4-BE49-F238E27FC236}">
                <a16:creationId xmlns:a16="http://schemas.microsoft.com/office/drawing/2014/main" id="{DF669468-CC49-17A3-9574-E2008CE6D9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25" b="32425"/>
          <a:stretch>
            <a:fillRect/>
          </a:stretch>
        </p:blipFill>
        <p:spPr bwMode="auto">
          <a:xfrm>
            <a:off x="7167563" y="6227763"/>
            <a:ext cx="17256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867" y="2003302"/>
            <a:ext cx="5987433" cy="1257300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8" name="부제목 2"/>
          <p:cNvSpPr>
            <a:spLocks noGrp="1"/>
          </p:cNvSpPr>
          <p:nvPr>
            <p:ph type="subTitle" idx="1"/>
          </p:nvPr>
        </p:nvSpPr>
        <p:spPr>
          <a:xfrm>
            <a:off x="1200656" y="2164635"/>
            <a:ext cx="1019397" cy="93463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ko-KR" altLang="en-US" sz="5400" b="0" i="0" kern="1200">
                <a:solidFill>
                  <a:schemeClr val="bg1"/>
                </a:solidFill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8870711"/>
      </p:ext>
    </p:extLst>
  </p:cSld>
  <p:clrMapOvr>
    <a:masterClrMapping/>
  </p:clrMapOvr>
  <p:transition spd="med">
    <p:wipe dir="r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195DB4-4950-2CAD-7676-0AC56FA5CC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사각형: 둥근 위쪽 모서리 2">
            <a:extLst>
              <a:ext uri="{FF2B5EF4-FFF2-40B4-BE49-F238E27FC236}">
                <a16:creationId xmlns:a16="http://schemas.microsoft.com/office/drawing/2014/main" id="{431E42DF-1B6F-4583-33DA-49D5F8B3C614}"/>
              </a:ext>
            </a:extLst>
          </p:cNvPr>
          <p:cNvSpPr/>
          <p:nvPr userDrawn="1"/>
        </p:nvSpPr>
        <p:spPr bwMode="auto">
          <a:xfrm rot="16200000">
            <a:off x="2351881" y="-213518"/>
            <a:ext cx="6281737" cy="7302500"/>
          </a:xfrm>
          <a:prstGeom prst="round2SameRect">
            <a:avLst>
              <a:gd name="adj1" fmla="val 5899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63500" dist="25400" dir="81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ctrTitle"/>
          </p:nvPr>
        </p:nvSpPr>
        <p:spPr>
          <a:xfrm>
            <a:off x="250824" y="253138"/>
            <a:ext cx="1336675" cy="16460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algn="ctr">
              <a:defRPr lang="ko-KR" altLang="en-US" sz="2800" b="0" i="0" kern="1200" spc="-100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Arial" pitchFamily="34" charset="0"/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250033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757511" y="238875"/>
            <a:ext cx="7628976" cy="407762"/>
          </a:xfrm>
          <a:prstGeom prst="rect">
            <a:avLst/>
          </a:prstGeom>
        </p:spPr>
        <p:txBody>
          <a:bodyPr/>
          <a:lstStyle>
            <a:lvl1pPr algn="l">
              <a:defRPr sz="2400" b="0" i="0" spc="-50" baseline="0">
                <a:solidFill>
                  <a:schemeClr val="tx1">
                    <a:lumMod val="95000"/>
                    <a:lumOff val="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7" name="텍스트 개체 틀 2"/>
          <p:cNvSpPr>
            <a:spLocks noGrp="1"/>
          </p:cNvSpPr>
          <p:nvPr>
            <p:ph type="body" idx="1"/>
          </p:nvPr>
        </p:nvSpPr>
        <p:spPr>
          <a:xfrm>
            <a:off x="89259" y="196881"/>
            <a:ext cx="841950" cy="46507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ko-KR" altLang="en-US" sz="3600" b="0" i="0" kern="1200" spc="-150" baseline="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j-cs"/>
              </a:defRPr>
            </a:lvl1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1" name="부제목 2"/>
          <p:cNvSpPr>
            <a:spLocks noGrp="1"/>
          </p:cNvSpPr>
          <p:nvPr>
            <p:ph type="subTitle" idx="14"/>
          </p:nvPr>
        </p:nvSpPr>
        <p:spPr>
          <a:xfrm>
            <a:off x="561975" y="879213"/>
            <a:ext cx="7934324" cy="341189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144000" anchor="ctr"/>
          <a:lstStyle>
            <a:lvl1pPr marL="0" indent="0" algn="l">
              <a:buNone/>
              <a:defRPr lang="ko-KR" altLang="en-US" sz="1600" b="0" i="0" kern="1200" spc="-50" baseline="0" dirty="0">
                <a:solidFill>
                  <a:schemeClr val="bg2">
                    <a:lumMod val="1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ko-KR" altLang="en-US" dirty="0"/>
          </a:p>
        </p:txBody>
      </p:sp>
      <p:sp>
        <p:nvSpPr>
          <p:cNvPr id="2" name="텍스트 개체 틀 6">
            <a:extLst>
              <a:ext uri="{FF2B5EF4-FFF2-40B4-BE49-F238E27FC236}">
                <a16:creationId xmlns:a16="http://schemas.microsoft.com/office/drawing/2014/main" id="{2429057D-36CD-E071-2799-214B49045A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37" y="1309182"/>
            <a:ext cx="8086725" cy="4839329"/>
          </a:xfrm>
          <a:prstGeom prst="rect">
            <a:avLst/>
          </a:prstGeom>
        </p:spPr>
        <p:txBody>
          <a:bodyPr/>
          <a:lstStyle>
            <a:lvl1pPr marL="220663" indent="-220663" latinLnBrk="0">
              <a:lnSpc>
                <a:spcPct val="100000"/>
              </a:lnSpc>
              <a:buClr>
                <a:schemeClr val="accent1">
                  <a:lumMod val="75000"/>
                </a:schemeClr>
              </a:buClr>
              <a:buSzPct val="120000"/>
              <a:buFontTx/>
              <a:buBlip>
                <a:blip r:embed="rId3"/>
              </a:buBlip>
              <a:defRPr kumimoji="1" lang="ko-KR" altLang="en-US" sz="1500" kern="1200" spc="-50" baseline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j-cs"/>
              </a:defRPr>
            </a:lvl1pPr>
            <a:lvl2pPr marL="407988" indent="-177800" latinLnBrk="0">
              <a:lnSpc>
                <a:spcPct val="100000"/>
              </a:lnSpc>
              <a:buClr>
                <a:schemeClr val="accent2"/>
              </a:buClr>
              <a:buSzPct val="120000"/>
              <a:buFontTx/>
              <a:buBlip>
                <a:blip r:embed="rId4"/>
              </a:buBlip>
              <a:defRPr kumimoji="1" lang="ko-KR" altLang="en-US" sz="1400" kern="1200" spc="-5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defRPr>
            </a:lvl2pPr>
            <a:lvl3pPr marL="541338" indent="-123825" latinLnBrk="0">
              <a:lnSpc>
                <a:spcPct val="100000"/>
              </a:lnSpc>
              <a:buClr>
                <a:schemeClr val="accent3"/>
              </a:buClr>
              <a:buSzPct val="120000"/>
              <a:buFontTx/>
              <a:buBlip>
                <a:blip r:embed="rId5"/>
              </a:buBlip>
              <a:defRPr kumimoji="1" lang="ko-KR" altLang="en-US" sz="1200" kern="1200" spc="-5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defRPr>
            </a:lvl3pPr>
            <a:lvl4pPr marL="719138" indent="-177800" latinLnBrk="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 kumimoji="1" lang="ko-KR" altLang="en-US" sz="1100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defRPr>
            </a:lvl4pPr>
            <a:lvl5pPr marL="781050" indent="-150813" latinLnBrk="0">
              <a:lnSpc>
                <a:spcPct val="100000"/>
              </a:lnSpc>
              <a:buClr>
                <a:schemeClr val="tx1">
                  <a:lumMod val="50000"/>
                  <a:lumOff val="50000"/>
                </a:schemeClr>
              </a:buClr>
              <a:buSzPct val="150000"/>
              <a:buFont typeface="나눔스퀘어" panose="020B0600000101010101" pitchFamily="50" charset="-127"/>
              <a:buChar char="­"/>
              <a:defRPr kumimoji="1" lang="en-US" altLang="ko-KR" sz="1050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  <a:endParaRPr lang="en-US" altLang="ko-KR" dirty="0"/>
          </a:p>
          <a:p>
            <a:pPr lvl="4"/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139792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</p:sldLayoutIdLst>
  <p:transition spd="med">
    <p:wipe dir="r"/>
  </p:transition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rgbClr val="111B92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rgbClr val="111B92"/>
          </a:solidFill>
          <a:latin typeface="Arial" charset="0"/>
          <a:ea typeface="맑은 고딕" pitchFamily="50" charset="-127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rgbClr val="111B92"/>
          </a:solidFill>
          <a:latin typeface="Arial" charset="0"/>
          <a:ea typeface="맑은 고딕" pitchFamily="50" charset="-127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rgbClr val="111B92"/>
          </a:solidFill>
          <a:latin typeface="Arial" charset="0"/>
          <a:ea typeface="맑은 고딕" pitchFamily="50" charset="-127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rgbClr val="111B92"/>
          </a:solidFill>
          <a:latin typeface="Arial" charset="0"/>
          <a:ea typeface="맑은 고딕" pitchFamily="50" charset="-127"/>
        </a:defRPr>
      </a:lvl5pPr>
      <a:lvl6pPr marL="457200"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chemeClr val="tx2"/>
          </a:solidFill>
          <a:latin typeface="Arial" charset="0"/>
        </a:defRPr>
      </a:lvl6pPr>
      <a:lvl7pPr marL="914400"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chemeClr val="tx2"/>
          </a:solidFill>
          <a:latin typeface="Arial" charset="0"/>
        </a:defRPr>
      </a:lvl7pPr>
      <a:lvl8pPr marL="1371600"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chemeClr val="tx2"/>
          </a:solidFill>
          <a:latin typeface="Arial" charset="0"/>
        </a:defRPr>
      </a:lvl8pPr>
      <a:lvl9pPr marL="1828800"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2"/>
        </a:buClr>
        <a:buSzPct val="130000"/>
        <a:defRPr sz="2600" b="1" i="1">
          <a:solidFill>
            <a:schemeClr val="tx2"/>
          </a:solidFill>
          <a:latin typeface="Arial" charset="0"/>
        </a:defRPr>
      </a:lvl9pPr>
    </p:titleStyle>
    <p:bodyStyle>
      <a:lvl1pPr marL="284163" indent="-284163" algn="l" rtl="0" eaLnBrk="0" fontAlgn="base" hangingPunct="0">
        <a:spcBef>
          <a:spcPct val="25000"/>
        </a:spcBef>
        <a:spcAft>
          <a:spcPct val="25000"/>
        </a:spcAft>
        <a:buClr>
          <a:schemeClr val="tx2"/>
        </a:buClr>
        <a:buSzPct val="130000"/>
        <a:buFont typeface="Webdings" panose="05030102010509060703" pitchFamily="18" charset="2"/>
        <a:buChar char="4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669925" indent="-195263" algn="l" rtl="0" eaLnBrk="0" fontAlgn="base" hangingPunct="0">
        <a:spcBef>
          <a:spcPct val="25000"/>
        </a:spcBef>
        <a:spcAft>
          <a:spcPct val="25000"/>
        </a:spcAft>
        <a:buClr>
          <a:schemeClr val="accent2"/>
        </a:buClr>
        <a:buSzPct val="120000"/>
        <a:buFont typeface="Wingdings" panose="05000000000000000000" pitchFamily="2" charset="2"/>
        <a:buChar char="w"/>
        <a:defRPr b="1">
          <a:solidFill>
            <a:schemeClr val="tx1"/>
          </a:solidFill>
          <a:latin typeface="+mn-lt"/>
          <a:ea typeface="맑은 고딕" pitchFamily="50" charset="-127"/>
        </a:defRPr>
      </a:lvl2pPr>
      <a:lvl3pPr marL="1155700" indent="-204788" algn="l" rtl="0" eaLnBrk="0" fontAlgn="base" hangingPunct="0">
        <a:spcBef>
          <a:spcPct val="25000"/>
        </a:spcBef>
        <a:spcAft>
          <a:spcPct val="25000"/>
        </a:spcAft>
        <a:buClr>
          <a:schemeClr val="tx2"/>
        </a:buClr>
        <a:buSzPct val="60000"/>
        <a:buFont typeface="Wingdings" panose="05000000000000000000" pitchFamily="2" charset="2"/>
        <a:buChar char="l"/>
        <a:defRPr sz="1600" b="1">
          <a:solidFill>
            <a:schemeClr val="tx1"/>
          </a:solidFill>
          <a:latin typeface="+mn-lt"/>
          <a:ea typeface="맑은 고딕" pitchFamily="50" charset="-127"/>
        </a:defRPr>
      </a:lvl3pPr>
      <a:lvl4pPr marL="1530350" indent="-184150" algn="l" rtl="0" eaLnBrk="0" fontAlgn="base" hangingPunct="0">
        <a:spcBef>
          <a:spcPct val="25000"/>
        </a:spcBef>
        <a:spcAft>
          <a:spcPct val="25000"/>
        </a:spcAft>
        <a:buClr>
          <a:schemeClr val="tx2"/>
        </a:buClr>
        <a:buSzPct val="130000"/>
        <a:buChar char="-"/>
        <a:defRPr sz="1400" b="1">
          <a:solidFill>
            <a:schemeClr val="tx1"/>
          </a:solidFill>
          <a:latin typeface="+mn-lt"/>
          <a:ea typeface="맑은 고딕" pitchFamily="50" charset="-127"/>
        </a:defRPr>
      </a:lvl4pPr>
      <a:lvl5pPr marL="1909763" indent="176213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1600">
          <a:solidFill>
            <a:schemeClr val="tx1"/>
          </a:solidFill>
          <a:latin typeface="+mn-lt"/>
          <a:ea typeface="맑은 고딕" pitchFamily="50" charset="-127"/>
        </a:defRPr>
      </a:lvl5pPr>
      <a:lvl6pPr marL="2366963" indent="176213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1600">
          <a:solidFill>
            <a:schemeClr val="tx1"/>
          </a:solidFill>
          <a:latin typeface="+mn-lt"/>
        </a:defRPr>
      </a:lvl6pPr>
      <a:lvl7pPr marL="2824163" indent="176213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1600">
          <a:solidFill>
            <a:schemeClr val="tx1"/>
          </a:solidFill>
          <a:latin typeface="+mn-lt"/>
        </a:defRPr>
      </a:lvl7pPr>
      <a:lvl8pPr marL="3281363" indent="176213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1600">
          <a:solidFill>
            <a:schemeClr val="tx1"/>
          </a:solidFill>
          <a:latin typeface="+mn-lt"/>
        </a:defRPr>
      </a:lvl8pPr>
      <a:lvl9pPr marL="3738563" indent="176213" algn="l" rtl="0" eaLnBrk="0" fontAlgn="base" hangingPunct="0">
        <a:lnSpc>
          <a:spcPct val="11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CC78E8D-0F54-3A0C-465D-DADEB088F5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26" name="그룹 2">
            <a:extLst>
              <a:ext uri="{FF2B5EF4-FFF2-40B4-BE49-F238E27FC236}">
                <a16:creationId xmlns:a16="http://schemas.microsoft.com/office/drawing/2014/main" id="{0ACE0691-C237-42A5-A97B-511E9629392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19088" y="674688"/>
            <a:ext cx="8839200" cy="6221412"/>
            <a:chOff x="319088" y="674688"/>
            <a:chExt cx="8839199" cy="6221412"/>
          </a:xfrm>
        </p:grpSpPr>
        <p:sp>
          <p:nvSpPr>
            <p:cNvPr id="4" name="사각형: 둥근 위쪽 모서리 3">
              <a:extLst>
                <a:ext uri="{FF2B5EF4-FFF2-40B4-BE49-F238E27FC236}">
                  <a16:creationId xmlns:a16="http://schemas.microsoft.com/office/drawing/2014/main" id="{35779717-AE47-1167-C956-C65A65BE2E9F}"/>
                </a:ext>
              </a:extLst>
            </p:cNvPr>
            <p:cNvSpPr/>
            <p:nvPr userDrawn="1"/>
          </p:nvSpPr>
          <p:spPr bwMode="auto">
            <a:xfrm>
              <a:off x="319088" y="674688"/>
              <a:ext cx="8505824" cy="6183312"/>
            </a:xfrm>
            <a:prstGeom prst="round2SameRect">
              <a:avLst>
                <a:gd name="adj1" fmla="val 5899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dist="25400" dir="81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897DE098-8CD8-FA79-80D1-BAAA2D5C9BC7}"/>
                </a:ext>
              </a:extLst>
            </p:cNvPr>
            <p:cNvSpPr/>
            <p:nvPr userDrawn="1"/>
          </p:nvSpPr>
          <p:spPr>
            <a:xfrm>
              <a:off x="8824912" y="1333500"/>
              <a:ext cx="333375" cy="5562600"/>
            </a:xfrm>
            <a:custGeom>
              <a:avLst/>
              <a:gdLst>
                <a:gd name="connsiteX0" fmla="*/ 333375 w 333375"/>
                <a:gd name="connsiteY0" fmla="*/ 0 h 5562600"/>
                <a:gd name="connsiteX1" fmla="*/ 0 w 333375"/>
                <a:gd name="connsiteY1" fmla="*/ 180975 h 5562600"/>
                <a:gd name="connsiteX2" fmla="*/ 0 w 333375"/>
                <a:gd name="connsiteY2" fmla="*/ 5562600 h 5562600"/>
                <a:gd name="connsiteX3" fmla="*/ 323850 w 333375"/>
                <a:gd name="connsiteY3" fmla="*/ 5562600 h 5562600"/>
                <a:gd name="connsiteX4" fmla="*/ 333375 w 333375"/>
                <a:gd name="connsiteY4" fmla="*/ 0 h 556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5562600">
                  <a:moveTo>
                    <a:pt x="333375" y="0"/>
                  </a:moveTo>
                  <a:lnTo>
                    <a:pt x="0" y="180975"/>
                  </a:lnTo>
                  <a:lnTo>
                    <a:pt x="0" y="5562600"/>
                  </a:lnTo>
                  <a:lnTo>
                    <a:pt x="323850" y="5562600"/>
                  </a:lnTo>
                  <a:lnTo>
                    <a:pt x="333375" y="0"/>
                  </a:lnTo>
                  <a:close/>
                </a:path>
              </a:pathLst>
            </a:custGeom>
            <a:solidFill>
              <a:srgbClr val="F0E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9" name="슬라이드 번호 개체 틀 4">
            <a:extLst>
              <a:ext uri="{FF2B5EF4-FFF2-40B4-BE49-F238E27FC236}">
                <a16:creationId xmlns:a16="http://schemas.microsoft.com/office/drawing/2014/main" id="{1D0A56D5-4975-0500-4AF8-AB5DEBC33103}"/>
              </a:ext>
            </a:extLst>
          </p:cNvPr>
          <p:cNvSpPr txBox="1">
            <a:spLocks/>
          </p:cNvSpPr>
          <p:nvPr userDrawn="1"/>
        </p:nvSpPr>
        <p:spPr>
          <a:xfrm>
            <a:off x="4276725" y="6446838"/>
            <a:ext cx="590550" cy="365125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pPr algn="ctr" eaLnBrk="1" latinLnBrk="1" hangingPunct="1">
              <a:defRPr/>
            </a:pPr>
            <a:fld id="{E318A8F4-212E-4092-A529-B6A324C0C96D}" type="slidenum">
              <a:rPr lang="ko-KR" altLang="en-US" sz="1200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pPr algn="ctr" eaLnBrk="1" latinLnBrk="1" hangingPunct="1">
                <a:defRPr/>
              </a:pPr>
              <a:t>‹#›</a:t>
            </a:fld>
            <a:endParaRPr lang="ko-KR" altLang="en-US" sz="1000" b="0" dirty="0">
              <a:solidFill>
                <a:schemeClr val="tx1">
                  <a:lumMod val="75000"/>
                  <a:lumOff val="25000"/>
                </a:schemeClr>
              </a:solidFill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D567C227-29EC-E55A-98A0-DCEEE619D64F}"/>
              </a:ext>
            </a:extLst>
          </p:cNvPr>
          <p:cNvSpPr txBox="1">
            <a:spLocks/>
          </p:cNvSpPr>
          <p:nvPr userDrawn="1"/>
        </p:nvSpPr>
        <p:spPr>
          <a:xfrm>
            <a:off x="790574" y="7938"/>
            <a:ext cx="4661101" cy="281429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latinLnBrk="1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1" lang="ko-KR" altLang="en-US" sz="800" kern="1200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defRPr>
            </a:lvl1pPr>
            <a:lvl2pPr marL="457200" indent="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 spc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Development of a Multi-Unit Tsunami PSA Model for the Hanul Nuclear Power Plant Site</a:t>
            </a:r>
          </a:p>
        </p:txBody>
      </p:sp>
      <p:pic>
        <p:nvPicPr>
          <p:cNvPr id="12" name="그림 2">
            <a:extLst>
              <a:ext uri="{FF2B5EF4-FFF2-40B4-BE49-F238E27FC236}">
                <a16:creationId xmlns:a16="http://schemas.microsoft.com/office/drawing/2014/main" id="{69608BD4-1CDA-6368-2CCE-6DE83FCC7D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 t="44801" b="38837"/>
          <a:stretch>
            <a:fillRect/>
          </a:stretch>
        </p:blipFill>
        <p:spPr bwMode="auto">
          <a:xfrm>
            <a:off x="7732713" y="508000"/>
            <a:ext cx="1092200" cy="114300"/>
          </a:xfrm>
          <a:prstGeom prst="rect">
            <a:avLst/>
          </a:prstGeom>
          <a:noFill/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164937-702B-38C0-4109-80D864540F4D}"/>
              </a:ext>
            </a:extLst>
          </p:cNvPr>
          <p:cNvSpPr txBox="1"/>
          <p:nvPr userDrawn="1"/>
        </p:nvSpPr>
        <p:spPr>
          <a:xfrm>
            <a:off x="5562552" y="6580659"/>
            <a:ext cx="32623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800" b="1" spc="-50" baseline="0" dirty="0">
                <a:solidFill>
                  <a:schemeClr val="bg1">
                    <a:lumMod val="50000"/>
                    <a:alpha val="7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Times New Roman" pitchFamily="18" charset="0"/>
              </a:rPr>
              <a:t>Copyright 2025. FNC Technology </a:t>
            </a:r>
            <a:r>
              <a:rPr lang="ko-KR" altLang="en-US" sz="800" b="1" spc="-50" baseline="0" dirty="0">
                <a:solidFill>
                  <a:schemeClr val="bg1">
                    <a:lumMod val="50000"/>
                    <a:alpha val="7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Times New Roman" pitchFamily="18" charset="0"/>
              </a:rPr>
              <a:t> </a:t>
            </a:r>
            <a:r>
              <a:rPr lang="en-US" altLang="ko-KR" sz="800" b="1" spc="-50" baseline="0" dirty="0">
                <a:solidFill>
                  <a:schemeClr val="bg1">
                    <a:lumMod val="50000"/>
                    <a:alpha val="7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Times New Roman" pitchFamily="18" charset="0"/>
              </a:rPr>
              <a:t>Co., Ltd. all rights reserved.</a:t>
            </a:r>
            <a:endParaRPr lang="ko-KR" altLang="en-US" sz="800" b="1" spc="-50" baseline="0" dirty="0">
              <a:solidFill>
                <a:schemeClr val="bg1">
                  <a:lumMod val="50000"/>
                  <a:alpha val="7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0">
            <a:extLst>
              <a:ext uri="{FF2B5EF4-FFF2-40B4-BE49-F238E27FC236}">
                <a16:creationId xmlns:a16="http://schemas.microsoft.com/office/drawing/2014/main" id="{36D7E71A-EC4E-576F-99DF-EB8C0CB05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5" y="3048000"/>
            <a:ext cx="2641600" cy="527050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80000" rIns="180000" anchor="ctr"/>
          <a:lstStyle>
            <a:defPPr>
              <a:defRPr lang="en-US"/>
            </a:defPPr>
            <a:lvl1pPr algn="ctr">
              <a:defRPr sz="1800" b="0" spc="-1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  <a:cs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pPr algn="r">
              <a:defRPr/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Min-Sik Cha</a:t>
            </a:r>
          </a:p>
          <a:p>
            <a:pPr algn="r">
              <a:defRPr/>
            </a:pP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2026. 07. 20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FB2BCD3E-2BA4-F0BE-39CA-114FE2916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497" y="873125"/>
            <a:ext cx="7333629" cy="1933575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rIns="180000" anchor="ctr"/>
          <a:lstStyle>
            <a:defPPr>
              <a:defRPr lang="en-US"/>
            </a:defPPr>
            <a:lvl1pPr algn="ctr">
              <a:defRPr sz="1800" b="0" spc="-1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  <a:cs typeface="Arial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pPr algn="r" eaLnBrk="1" hangingPunct="1">
              <a:defRPr/>
            </a:pPr>
            <a:r>
              <a:rPr lang="en-US" altLang="ko-KR" sz="2000" dirty="0"/>
              <a:t>PSAM 18</a:t>
            </a:r>
          </a:p>
          <a:p>
            <a:pPr algn="r" eaLnBrk="1" hangingPunct="1">
              <a:defRPr/>
            </a:pPr>
            <a:r>
              <a:rPr lang="en-US" altLang="ko-KR" sz="2800" kern="0" dirty="0">
                <a:solidFill>
                  <a:schemeClr val="tx2">
                    <a:lumMod val="50000"/>
                  </a:schemeClr>
                </a:solidFill>
                <a:effectLst/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n-cs"/>
              </a:rPr>
              <a:t>Development of a Multi-Unit Tsunami PSA Model for the Hanul Nuclear Power Plant Site</a:t>
            </a:r>
            <a:endParaRPr lang="en-US" altLang="ko-KR" sz="4000" kern="0" dirty="0">
              <a:solidFill>
                <a:schemeClr val="tx2">
                  <a:lumMod val="50000"/>
                </a:schemeClr>
              </a:solidFill>
              <a:effectLst/>
              <a:latin typeface="나눔스퀘어 ExtraBold" panose="020B0600000101010101" pitchFamily="50" charset="-127"/>
              <a:ea typeface="나눔스퀘어 ExtraBold" panose="020B0600000101010101" pitchFamily="50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DED122B-4F9B-30B7-A612-C8B19B1FC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Integratio</a:t>
            </a:r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48B143FF-59D8-F619-896A-54C385C9A7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7178867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06EA3D-A019-B172-38F0-8A08D8957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Integration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8B98712-9DC5-911E-1611-1ACAD4E8F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C92657AB-D080-5FF1-25D9-0F167D91307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/>
              <a:t>One-</a:t>
            </a:r>
            <a:r>
              <a:rPr lang="ko-KR" altLang="ko-KR" dirty="0" err="1"/>
              <a:t>Top</a:t>
            </a:r>
            <a:r>
              <a:rPr lang="ko-KR" altLang="ko-KR" dirty="0"/>
              <a:t> </a:t>
            </a:r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Model</a:t>
            </a:r>
            <a:r>
              <a:rPr lang="ko-KR" altLang="ko-KR" dirty="0"/>
              <a:t> </a:t>
            </a:r>
            <a:r>
              <a:rPr lang="ko-KR" altLang="ko-KR" dirty="0" err="1"/>
              <a:t>Configuration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5A33D73-23F5-32A5-95C4-88928FF605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37" y="1309182"/>
            <a:ext cx="7967661" cy="4839329"/>
          </a:xfrm>
        </p:spPr>
        <p:txBody>
          <a:bodyPr/>
          <a:lstStyle/>
          <a:p>
            <a:r>
              <a:rPr lang="ko-KR" altLang="ko-KR" dirty="0"/>
              <a:t>Unified Site Risk (MU-TSUNAMI-CD):</a:t>
            </a:r>
          </a:p>
          <a:p>
            <a:pPr lvl="1"/>
            <a:r>
              <a:rPr lang="ko-KR" altLang="ko-KR" dirty="0"/>
              <a:t>An integrated master fault tree capturing all combinatorial accident sequences across 10 co-located units. </a:t>
            </a:r>
          </a:p>
          <a:p>
            <a:r>
              <a:rPr lang="ko-KR" altLang="ko-KR" dirty="0"/>
              <a:t>Automated Classification (Dummy Events):</a:t>
            </a:r>
          </a:p>
          <a:p>
            <a:pPr lvl="1"/>
            <a:r>
              <a:rPr lang="ko-KR" altLang="ko-KR" dirty="0"/>
              <a:t>Embedded dummy events (#1UNIT to #10UNIT) into the logic branches with a probability of 1.0. </a:t>
            </a:r>
          </a:p>
          <a:p>
            <a:pPr lvl="1"/>
            <a:r>
              <a:rPr lang="ko-KR" altLang="ko-KR" dirty="0"/>
              <a:t>Used to seamlessly filter and count the exact number of damaged units within quantified minimal cutsets.</a:t>
            </a:r>
          </a:p>
          <a:p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3EB39D4-89A8-0DCB-41FC-13D7F0872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66" y="3464639"/>
            <a:ext cx="8279697" cy="301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85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2F8BEE-ECEE-8C09-A74C-8956A1CA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Integration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602EAF4-A07A-10EA-0686-5CA8E4D1C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4C6F0F6D-3194-8251-7BB6-E80F84ED32C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Shared</a:t>
            </a:r>
            <a:r>
              <a:rPr lang="ko-KR" altLang="ko-KR" dirty="0"/>
              <a:t> Systems &amp; </a:t>
            </a:r>
            <a:r>
              <a:rPr lang="ko-KR" altLang="ko-KR" dirty="0" err="1"/>
              <a:t>Operational</a:t>
            </a:r>
            <a:r>
              <a:rPr lang="ko-KR" altLang="ko-KR" dirty="0"/>
              <a:t> </a:t>
            </a:r>
            <a:r>
              <a:rPr lang="ko-KR" altLang="ko-KR" dirty="0" err="1"/>
              <a:t>Priority</a:t>
            </a:r>
            <a:r>
              <a:rPr lang="ko-KR" altLang="ko-KR" dirty="0"/>
              <a:t> </a:t>
            </a:r>
            <a:r>
              <a:rPr lang="ko-KR" altLang="ko-KR" dirty="0" err="1"/>
              <a:t>Logic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텍스트 개체 틀 4">
                <a:extLst>
                  <a:ext uri="{FF2B5EF4-FFF2-40B4-BE49-F238E27FC236}">
                    <a16:creationId xmlns:a16="http://schemas.microsoft.com/office/drawing/2014/main" id="{6F1EAF47-71A7-0F1B-9180-0AE2A093AB80}"/>
                  </a:ext>
                </a:extLst>
              </p:cNvPr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r>
                  <a:rPr lang="ko-KR" altLang="ko-KR" b="1" dirty="0"/>
                  <a:t>Resource Contention:</a:t>
                </a:r>
                <a:r>
                  <a:rPr lang="ko-KR" altLang="ko-KR" dirty="0"/>
                  <a:t> </a:t>
                </a:r>
                <a:endParaRPr lang="en-US" altLang="ko-KR" dirty="0"/>
              </a:p>
              <a:p>
                <a:pPr lvl="1"/>
                <a:r>
                  <a:rPr lang="ko-KR" altLang="ko-KR" dirty="0" err="1"/>
                  <a:t>A</a:t>
                </a:r>
                <a:r>
                  <a:rPr lang="ko-KR" altLang="ko-KR" dirty="0"/>
                  <a:t> single shared Alternate AC DG cannot be double-credited to multiple units at the same time during a site-wide SBO. </a:t>
                </a:r>
              </a:p>
              <a:p>
                <a:r>
                  <a:rPr lang="ko-KR" altLang="ko-KR" b="1" dirty="0"/>
                  <a:t>Operational Priority Logic:</a:t>
                </a:r>
                <a:r>
                  <a:rPr lang="ko-KR" altLang="ko-KR" dirty="0"/>
                  <a:t> </a:t>
                </a:r>
                <a:endParaRPr lang="en-US" altLang="ko-KR" dirty="0"/>
              </a:p>
              <a:p>
                <a:pPr lvl="1"/>
                <a:r>
                  <a:rPr lang="ko-KR" altLang="ko-KR" dirty="0"/>
                  <a:t>Applied strict sequential allocation to prevent double-counting of mitigation credits. </a:t>
                </a:r>
              </a:p>
              <a:p>
                <a:pPr lvl="1"/>
                <a:r>
                  <a:rPr lang="ko-KR" altLang="ko-KR" i="1" dirty="0"/>
                  <a:t>Example:</a:t>
                </a:r>
                <a:r>
                  <a:rPr lang="ko-KR" altLang="ko-KR" dirty="0"/>
                  <a:t> Unit 3 </a:t>
                </a:r>
                <a14:m>
                  <m:oMath xmlns:m="http://schemas.openxmlformats.org/officeDocument/2006/math">
                    <m:r>
                      <a:rPr lang="ko-KR" altLang="en-US" dirty="0"/>
                      <m:t>→</m:t>
                    </m:r>
                  </m:oMath>
                </a14:m>
                <a:r>
                  <a:rPr lang="ko-KR" altLang="ko-KR" dirty="0"/>
                  <a:t>Unit 4 </a:t>
                </a:r>
                <a14:m>
                  <m:oMath xmlns:m="http://schemas.openxmlformats.org/officeDocument/2006/math">
                    <m:r>
                      <a:rPr lang="ko-KR" altLang="en-US" dirty="0"/>
                      <m:t>→</m:t>
                    </m:r>
                  </m:oMath>
                </a14:m>
                <a:r>
                  <a:rPr lang="ko-KR" altLang="ko-KR" dirty="0"/>
                  <a:t>Unit 5 </a:t>
                </a:r>
                <a14:m>
                  <m:oMath xmlns:m="http://schemas.openxmlformats.org/officeDocument/2006/math">
                    <m:r>
                      <a:rPr lang="ko-KR" altLang="en-US" dirty="0"/>
                      <m:t>→</m:t>
                    </m:r>
                  </m:oMath>
                </a14:m>
                <a:r>
                  <a:rPr lang="ko-KR" altLang="ko-KR" dirty="0"/>
                  <a:t>Unit 6 sequence. </a:t>
                </a:r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5" name="텍스트 개체 틀 4">
                <a:extLst>
                  <a:ext uri="{FF2B5EF4-FFF2-40B4-BE49-F238E27FC236}">
                    <a16:creationId xmlns:a16="http://schemas.microsoft.com/office/drawing/2014/main" id="{6F1EAF47-71A7-0F1B-9180-0AE2A093AB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>
                <a:blip r:embed="rId2"/>
                <a:stretch>
                  <a:fillRect t="-2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그림 12">
            <a:extLst>
              <a:ext uri="{FF2B5EF4-FFF2-40B4-BE49-F238E27FC236}">
                <a16:creationId xmlns:a16="http://schemas.microsoft.com/office/drawing/2014/main" id="{9867535E-9E15-433B-FD30-9011C579D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904" y="3117826"/>
            <a:ext cx="4728259" cy="374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40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807829-56FC-C297-D370-52F212E7E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Integration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D90261F-201C-4390-5322-F93ACC740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21EBB5EC-1086-FA87-2731-DE6F06989908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Multi-Unit</a:t>
            </a:r>
            <a:r>
              <a:rPr lang="ko-KR" altLang="ko-KR" dirty="0"/>
              <a:t> CCF &amp; </a:t>
            </a:r>
            <a:r>
              <a:rPr lang="ko-KR" altLang="ko-KR" dirty="0" err="1"/>
              <a:t>Dependencies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텍스트 개체 틀 4">
                <a:extLst>
                  <a:ext uri="{FF2B5EF4-FFF2-40B4-BE49-F238E27FC236}">
                    <a16:creationId xmlns:a16="http://schemas.microsoft.com/office/drawing/2014/main" id="{5BC0DBDB-DE09-AD8E-86A7-001142879084}"/>
                  </a:ext>
                </a:extLst>
              </p:cNvPr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Active Components (AFW, AAC DG):</a:t>
                </a:r>
              </a:p>
              <a:p>
                <a:pPr lvl="1"/>
                <a:r>
                  <a:rPr lang="ko-KR" altLang="ko-KR" dirty="0"/>
                  <a:t>Screened by </a:t>
                </a:r>
                <a14:m>
                  <m:oMath xmlns:m="http://schemas.openxmlformats.org/officeDocument/2006/math">
                    <m:r>
                      <a:rPr lang="ko-KR" alt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m:rPr>
                        <m:nor/>
                      </m:rPr>
                      <a:rPr lang="ko-KR" altLang="en-US" dirty="0"/>
                      <m:t>−</m:t>
                    </m:r>
                    <m:r>
                      <a:rPr lang="ko-KR" altLang="en-US" b="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ko-KR" altLang="en-US" b="0" dirty="0" smtClean="0">
                        <a:latin typeface="Cambria Math" panose="02040503050406030204" pitchFamily="18" charset="0"/>
                      </a:rPr>
                      <m:t>≥0.005</m:t>
                    </m:r>
                  </m:oMath>
                </a14:m>
                <a:r>
                  <a:rPr lang="en-US" altLang="ko-KR" dirty="0"/>
                  <a:t> </a:t>
                </a:r>
                <a:r>
                  <a:rPr lang="ko-KR" altLang="ko-KR" dirty="0"/>
                  <a:t>from single-unit runs. </a:t>
                </a:r>
              </a:p>
              <a:p>
                <a:pPr lvl="1"/>
                <a:r>
                  <a:rPr lang="ko-KR" altLang="ko-KR" dirty="0"/>
                  <a:t>Partitioned CCF groups strictly by reactor types using NUREG/CR-5497 parameters. </a:t>
                </a:r>
              </a:p>
              <a:p>
                <a:r>
                  <a:rPr lang="ko-KR" altLang="ko-KR" dirty="0"/>
                  <a:t>Passive Outdoor Structures (TS-DWST):</a:t>
                </a:r>
              </a:p>
              <a:p>
                <a:pPr lvl="1"/>
                <a:r>
                  <a:rPr lang="ko-KR" altLang="ko-KR" dirty="0"/>
                  <a:t>Modeled with perfect logical dependency (1.0) due to uniform site-wide tsunami wave loads.</a:t>
                </a:r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5" name="텍스트 개체 틀 4">
                <a:extLst>
                  <a:ext uri="{FF2B5EF4-FFF2-40B4-BE49-F238E27FC236}">
                    <a16:creationId xmlns:a16="http://schemas.microsoft.com/office/drawing/2014/main" id="{5BC0DBDB-DE09-AD8E-86A7-0011428790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>
                <a:blip r:embed="rId2"/>
                <a:stretch>
                  <a:fillRect t="-2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80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5857784A-38AD-0891-24D5-DFC3FF118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Quantification</a:t>
            </a:r>
            <a:r>
              <a:rPr lang="ko-KR" altLang="ko-KR" dirty="0"/>
              <a:t> </a:t>
            </a:r>
            <a:r>
              <a:rPr lang="ko-KR" altLang="ko-KR" dirty="0" err="1"/>
              <a:t>Results</a:t>
            </a:r>
            <a:r>
              <a:rPr lang="ko-KR" altLang="ko-KR" dirty="0"/>
              <a:t> &amp; </a:t>
            </a:r>
            <a:r>
              <a:rPr lang="ko-KR" altLang="ko-KR" dirty="0" err="1"/>
              <a:t>Insights</a:t>
            </a:r>
            <a:endParaRPr lang="ko-KR" altLang="en-US" dirty="0"/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60528BEF-59C6-B46B-F6D3-96038E3577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8041522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82D62ADF-700D-D6DE-7454-B3ABAE49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Quantification</a:t>
            </a:r>
            <a:r>
              <a:rPr lang="ko-KR" altLang="ko-KR" dirty="0"/>
              <a:t> </a:t>
            </a:r>
            <a:r>
              <a:rPr lang="ko-KR" altLang="ko-KR" dirty="0" err="1"/>
              <a:t>Results</a:t>
            </a:r>
            <a:r>
              <a:rPr lang="ko-KR" altLang="ko-KR" dirty="0"/>
              <a:t> &amp; </a:t>
            </a:r>
            <a:r>
              <a:rPr lang="ko-KR" altLang="ko-KR" dirty="0" err="1"/>
              <a:t>Insights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03EC22D-BB48-7FC3-9A20-C8CDC9B86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D4AD277A-3131-7C3A-C24E-19E404CADCF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Dominant</a:t>
            </a:r>
            <a:r>
              <a:rPr lang="ko-KR" altLang="ko-KR" dirty="0"/>
              <a:t> </a:t>
            </a:r>
            <a:r>
              <a:rPr lang="ko-KR" altLang="ko-KR" dirty="0" err="1"/>
              <a:t>Accident</a:t>
            </a:r>
            <a:r>
              <a:rPr lang="ko-KR" altLang="ko-KR" dirty="0"/>
              <a:t> </a:t>
            </a:r>
            <a:r>
              <a:rPr lang="ko-KR" altLang="ko-KR" dirty="0" err="1"/>
              <a:t>Sequences</a:t>
            </a:r>
            <a:endParaRPr lang="ko-KR" altLang="en-US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C3B7F7AF-539E-A632-F394-7188CA791C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ko-KR" b="1" dirty="0"/>
              <a:t>Top Risk Driver (TS-DWST):</a:t>
            </a:r>
            <a:endParaRPr lang="ko-KR" altLang="ko-KR" dirty="0"/>
          </a:p>
          <a:p>
            <a:pPr lvl="1"/>
            <a:r>
              <a:rPr lang="ko-KR" altLang="ko-KR" dirty="0"/>
              <a:t>Tsunami-induced LUHS paired with the simultaneous failure of outdoor water storage tanks (</a:t>
            </a:r>
            <a:r>
              <a:rPr lang="ko-KR" altLang="ko-KR" b="1" dirty="0"/>
              <a:t>TS-DWST</a:t>
            </a:r>
            <a:r>
              <a:rPr lang="ko-KR" altLang="ko-KR" dirty="0"/>
              <a:t>) at 10–13 m wave heights is the most dominant contributor to site risk. </a:t>
            </a:r>
          </a:p>
          <a:p>
            <a:pPr lvl="1"/>
            <a:r>
              <a:rPr lang="ko-KR" altLang="ko-KR" dirty="0"/>
              <a:t>Leads to concurrent core damage across 4 separate units simultaneously (</a:t>
            </a:r>
            <a:r>
              <a:rPr lang="ko-KR" altLang="ko-KR" b="1" dirty="0"/>
              <a:t>#4UNITS</a:t>
            </a:r>
            <a:r>
              <a:rPr lang="ko-KR" altLang="ko-KR" dirty="0"/>
              <a:t> state). </a:t>
            </a:r>
          </a:p>
          <a:p>
            <a:r>
              <a:rPr lang="ko-KR" altLang="ko-KR" b="1" dirty="0"/>
              <a:t>Secondary Risk Driver (RCP Seals):</a:t>
            </a:r>
            <a:endParaRPr lang="ko-KR" altLang="ko-KR" dirty="0"/>
          </a:p>
          <a:p>
            <a:pPr lvl="1"/>
            <a:r>
              <a:rPr lang="ko-KR" altLang="ko-KR" dirty="0"/>
              <a:t>Loss of component cooling water triggers RCP seal degradation. </a:t>
            </a:r>
          </a:p>
          <a:p>
            <a:pPr lvl="1"/>
            <a:r>
              <a:rPr lang="ko-KR" altLang="ko-KR" b="1" dirty="0"/>
              <a:t>Hanul Units 1 &amp; 2</a:t>
            </a:r>
            <a:r>
              <a:rPr lang="ko-KR" altLang="ko-KR" dirty="0"/>
              <a:t> exhibit a higher conditional frequency for seal-related core damage sequences. </a:t>
            </a:r>
          </a:p>
          <a:p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1CE1F0A-3D27-629C-1C05-695711C7E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500" y="3328440"/>
            <a:ext cx="5840997" cy="346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70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3FD801-03FC-6494-1C82-22C9388EE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Quantification</a:t>
            </a:r>
            <a:r>
              <a:rPr lang="ko-KR" altLang="ko-KR" dirty="0"/>
              <a:t> </a:t>
            </a:r>
            <a:r>
              <a:rPr lang="ko-KR" altLang="ko-KR" dirty="0" err="1"/>
              <a:t>Results</a:t>
            </a:r>
            <a:r>
              <a:rPr lang="ko-KR" altLang="ko-KR" dirty="0"/>
              <a:t> &amp; </a:t>
            </a:r>
            <a:r>
              <a:rPr lang="ko-KR" altLang="ko-KR" dirty="0" err="1"/>
              <a:t>Insights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35E84A-2751-EEAC-0724-721134741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1684B1A8-E8E0-000F-97E0-89D5F55D5D9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18D8B7-02FA-1799-7B81-C4049293E5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ko-KR" b="1" dirty="0"/>
              <a:t>TS-DWST </a:t>
            </a:r>
            <a:r>
              <a:rPr lang="ko-KR" altLang="ko-KR" b="1" dirty="0" err="1"/>
              <a:t>Conservatism</a:t>
            </a:r>
            <a:r>
              <a:rPr lang="ko-KR" altLang="ko-KR" b="1" dirty="0"/>
              <a:t> </a:t>
            </a:r>
            <a:endParaRPr lang="en-US" altLang="ko-KR" b="1" dirty="0"/>
          </a:p>
          <a:p>
            <a:r>
              <a:rPr lang="ko-KR" altLang="ko-KR" dirty="0" err="1"/>
              <a:t>Current</a:t>
            </a:r>
            <a:r>
              <a:rPr lang="ko-KR" altLang="ko-KR" dirty="0"/>
              <a:t> </a:t>
            </a:r>
            <a:r>
              <a:rPr lang="ko-KR" altLang="ko-KR" dirty="0" err="1"/>
              <a:t>Assumption</a:t>
            </a:r>
            <a:r>
              <a:rPr lang="ko-KR" altLang="ko-KR" dirty="0"/>
              <a:t>:</a:t>
            </a:r>
            <a:endParaRPr lang="en-US" altLang="ko-KR" dirty="0"/>
          </a:p>
          <a:p>
            <a:pPr lvl="1"/>
            <a:r>
              <a:rPr lang="ko-KR" altLang="ko-KR" dirty="0" err="1"/>
              <a:t>Identical</a:t>
            </a:r>
            <a:r>
              <a:rPr lang="ko-KR" altLang="ko-KR" dirty="0"/>
              <a:t> </a:t>
            </a:r>
            <a:r>
              <a:rPr lang="ko-KR" altLang="ko-KR" dirty="0" err="1"/>
              <a:t>outdoor</a:t>
            </a:r>
            <a:r>
              <a:rPr lang="ko-KR" altLang="ko-KR" dirty="0"/>
              <a:t> </a:t>
            </a:r>
            <a:r>
              <a:rPr lang="ko-KR" altLang="ko-KR" dirty="0" err="1"/>
              <a:t>structures</a:t>
            </a:r>
            <a:r>
              <a:rPr lang="ko-KR" altLang="ko-KR" dirty="0"/>
              <a:t> (TS-DWST) </a:t>
            </a:r>
            <a:r>
              <a:rPr lang="ko-KR" altLang="ko-KR" dirty="0" err="1"/>
              <a:t>are</a:t>
            </a:r>
            <a:r>
              <a:rPr lang="ko-KR" altLang="ko-KR" dirty="0"/>
              <a:t> </a:t>
            </a:r>
            <a:r>
              <a:rPr lang="ko-KR" altLang="ko-KR" dirty="0" err="1"/>
              <a:t>assumed</a:t>
            </a:r>
            <a:r>
              <a:rPr lang="ko-KR" altLang="ko-KR" dirty="0"/>
              <a:t> </a:t>
            </a:r>
            <a:r>
              <a:rPr lang="ko-KR" altLang="ko-KR" dirty="0" err="1"/>
              <a:t>to</a:t>
            </a:r>
            <a:r>
              <a:rPr lang="ko-KR" altLang="ko-KR" dirty="0"/>
              <a:t> </a:t>
            </a:r>
            <a:r>
              <a:rPr lang="ko-KR" altLang="ko-KR" dirty="0" err="1"/>
              <a:t>experience</a:t>
            </a:r>
            <a:r>
              <a:rPr lang="ko-KR" altLang="ko-KR" dirty="0"/>
              <a:t> </a:t>
            </a:r>
            <a:r>
              <a:rPr lang="ko-KR" altLang="ko-KR" dirty="0" err="1"/>
              <a:t>a</a:t>
            </a:r>
            <a:r>
              <a:rPr lang="ko-KR" altLang="ko-KR" dirty="0"/>
              <a:t> </a:t>
            </a:r>
            <a:r>
              <a:rPr lang="ko-KR" altLang="ko-KR" dirty="0" err="1"/>
              <a:t>perfect</a:t>
            </a:r>
            <a:r>
              <a:rPr lang="ko-KR" altLang="ko-KR" dirty="0"/>
              <a:t>, </a:t>
            </a:r>
            <a:r>
              <a:rPr lang="ko-KR" altLang="ko-KR" dirty="0" err="1"/>
              <a:t>simultaneous</a:t>
            </a:r>
            <a:r>
              <a:rPr lang="ko-KR" altLang="ko-KR" dirty="0"/>
              <a:t> </a:t>
            </a:r>
            <a:r>
              <a:rPr lang="ko-KR" altLang="ko-KR" dirty="0" err="1"/>
              <a:t>failure</a:t>
            </a:r>
            <a:r>
              <a:rPr lang="ko-KR" altLang="ko-KR" dirty="0"/>
              <a:t> </a:t>
            </a:r>
            <a:r>
              <a:rPr lang="ko-KR" altLang="ko-KR" dirty="0" err="1"/>
              <a:t>under</a:t>
            </a:r>
            <a:r>
              <a:rPr lang="ko-KR" altLang="ko-KR" dirty="0"/>
              <a:t> </a:t>
            </a:r>
            <a:r>
              <a:rPr lang="ko-KR" altLang="ko-KR" dirty="0" err="1"/>
              <a:t>uniform</a:t>
            </a:r>
            <a:r>
              <a:rPr lang="ko-KR" altLang="ko-KR" dirty="0"/>
              <a:t> </a:t>
            </a:r>
            <a:r>
              <a:rPr lang="ko-KR" altLang="ko-KR" dirty="0" err="1"/>
              <a:t>wave</a:t>
            </a:r>
            <a:r>
              <a:rPr lang="ko-KR" altLang="ko-KR" dirty="0"/>
              <a:t> </a:t>
            </a:r>
            <a:r>
              <a:rPr lang="ko-KR" altLang="ko-KR" dirty="0" err="1"/>
              <a:t>impacts</a:t>
            </a:r>
            <a:r>
              <a:rPr lang="ko-KR" altLang="ko-KR" dirty="0"/>
              <a:t>. </a:t>
            </a:r>
          </a:p>
          <a:p>
            <a:pPr lvl="1"/>
            <a:r>
              <a:rPr lang="ko-KR" altLang="ko-KR" dirty="0" err="1"/>
              <a:t>This</a:t>
            </a:r>
            <a:r>
              <a:rPr lang="ko-KR" altLang="ko-KR" dirty="0"/>
              <a:t> </a:t>
            </a:r>
            <a:r>
              <a:rPr lang="ko-KR" altLang="ko-KR" dirty="0" err="1"/>
              <a:t>driving</a:t>
            </a:r>
            <a:r>
              <a:rPr lang="ko-KR" altLang="ko-KR" dirty="0"/>
              <a:t> </a:t>
            </a:r>
            <a:r>
              <a:rPr lang="ko-KR" altLang="ko-KR" dirty="0" err="1"/>
              <a:t>assumption</a:t>
            </a:r>
            <a:r>
              <a:rPr lang="ko-KR" altLang="ko-KR" dirty="0"/>
              <a:t> </a:t>
            </a:r>
            <a:r>
              <a:rPr lang="ko-KR" altLang="ko-KR" dirty="0" err="1"/>
              <a:t>significantly</a:t>
            </a:r>
            <a:r>
              <a:rPr lang="ko-KR" altLang="ko-KR" dirty="0"/>
              <a:t> </a:t>
            </a:r>
            <a:r>
              <a:rPr lang="ko-KR" altLang="ko-KR" dirty="0" err="1"/>
              <a:t>increases</a:t>
            </a:r>
            <a:r>
              <a:rPr lang="ko-KR" altLang="ko-KR" dirty="0"/>
              <a:t> </a:t>
            </a:r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risk</a:t>
            </a:r>
            <a:r>
              <a:rPr lang="ko-KR" altLang="ko-KR" dirty="0"/>
              <a:t> </a:t>
            </a:r>
            <a:r>
              <a:rPr lang="ko-KR" altLang="ko-KR" dirty="0" err="1"/>
              <a:t>estimates</a:t>
            </a:r>
            <a:r>
              <a:rPr lang="ko-KR" altLang="ko-KR" dirty="0"/>
              <a:t>. </a:t>
            </a:r>
          </a:p>
          <a:p>
            <a:r>
              <a:rPr lang="ko-KR" altLang="ko-KR" dirty="0"/>
              <a:t>Future </a:t>
            </a:r>
            <a:r>
              <a:rPr lang="ko-KR" altLang="ko-KR" dirty="0" err="1"/>
              <a:t>Refinement</a:t>
            </a:r>
            <a:r>
              <a:rPr lang="ko-KR" altLang="ko-KR" dirty="0"/>
              <a:t>:</a:t>
            </a:r>
          </a:p>
          <a:p>
            <a:pPr lvl="1"/>
            <a:r>
              <a:rPr lang="ko-KR" altLang="ko-KR" dirty="0" err="1"/>
              <a:t>In</a:t>
            </a:r>
            <a:r>
              <a:rPr lang="ko-KR" altLang="ko-KR" dirty="0"/>
              <a:t> </a:t>
            </a:r>
            <a:r>
              <a:rPr lang="ko-KR" altLang="ko-KR" dirty="0" err="1"/>
              <a:t>reality</a:t>
            </a:r>
            <a:r>
              <a:rPr lang="ko-KR" altLang="ko-KR" dirty="0"/>
              <a:t>, </a:t>
            </a:r>
            <a:r>
              <a:rPr lang="ko-KR" altLang="ko-KR" dirty="0" err="1"/>
              <a:t>tsunami</a:t>
            </a:r>
            <a:r>
              <a:rPr lang="ko-KR" altLang="ko-KR" dirty="0"/>
              <a:t> </a:t>
            </a:r>
            <a:r>
              <a:rPr lang="ko-KR" altLang="ko-KR" dirty="0" err="1"/>
              <a:t>effects</a:t>
            </a:r>
            <a:r>
              <a:rPr lang="ko-KR" altLang="ko-KR" dirty="0"/>
              <a:t> </a:t>
            </a:r>
            <a:r>
              <a:rPr lang="ko-KR" altLang="ko-KR" dirty="0" err="1"/>
              <a:t>vary</a:t>
            </a:r>
            <a:r>
              <a:rPr lang="ko-KR" altLang="ko-KR" dirty="0"/>
              <a:t> </a:t>
            </a:r>
            <a:r>
              <a:rPr lang="ko-KR" altLang="ko-KR" dirty="0" err="1"/>
              <a:t>across</a:t>
            </a:r>
            <a:r>
              <a:rPr lang="ko-KR" altLang="ko-KR" dirty="0"/>
              <a:t> </a:t>
            </a:r>
            <a:r>
              <a:rPr lang="ko-KR" altLang="ko-KR" dirty="0" err="1"/>
              <a:t>the</a:t>
            </a:r>
            <a:r>
              <a:rPr lang="ko-KR" altLang="ko-KR" dirty="0"/>
              <a:t> </a:t>
            </a:r>
            <a:r>
              <a:rPr lang="ko-KR" altLang="ko-KR" dirty="0" err="1"/>
              <a:t>site</a:t>
            </a:r>
            <a:r>
              <a:rPr lang="ko-KR" altLang="ko-KR" dirty="0"/>
              <a:t> </a:t>
            </a:r>
            <a:r>
              <a:rPr lang="ko-KR" altLang="ko-KR" dirty="0" err="1"/>
              <a:t>due</a:t>
            </a:r>
            <a:r>
              <a:rPr lang="ko-KR" altLang="ko-KR" dirty="0"/>
              <a:t> </a:t>
            </a:r>
            <a:r>
              <a:rPr lang="ko-KR" altLang="ko-KR" dirty="0" err="1"/>
              <a:t>to</a:t>
            </a:r>
            <a:r>
              <a:rPr lang="ko-KR" altLang="ko-KR" dirty="0"/>
              <a:t> </a:t>
            </a:r>
            <a:r>
              <a:rPr lang="ko-KR" altLang="ko-KR" dirty="0" err="1"/>
              <a:t>local</a:t>
            </a:r>
            <a:r>
              <a:rPr lang="ko-KR" altLang="ko-KR" dirty="0"/>
              <a:t> </a:t>
            </a:r>
            <a:r>
              <a:rPr lang="ko-KR" altLang="ko-KR" dirty="0" err="1"/>
              <a:t>topography</a:t>
            </a:r>
            <a:r>
              <a:rPr lang="ko-KR" altLang="ko-KR" dirty="0"/>
              <a:t>, </a:t>
            </a:r>
            <a:r>
              <a:rPr lang="ko-KR" altLang="ko-KR" dirty="0" err="1"/>
              <a:t>plant</a:t>
            </a:r>
            <a:r>
              <a:rPr lang="ko-KR" altLang="ko-KR" dirty="0"/>
              <a:t> </a:t>
            </a:r>
            <a:r>
              <a:rPr lang="ko-KR" altLang="ko-KR" dirty="0" err="1"/>
              <a:t>layout</a:t>
            </a:r>
            <a:r>
              <a:rPr lang="ko-KR" altLang="ko-KR" dirty="0"/>
              <a:t>, and </a:t>
            </a:r>
            <a:r>
              <a:rPr lang="ko-KR" altLang="ko-KR" dirty="0" err="1"/>
              <a:t>structural</a:t>
            </a:r>
            <a:r>
              <a:rPr lang="ko-KR" altLang="ko-KR" dirty="0"/>
              <a:t> </a:t>
            </a:r>
            <a:r>
              <a:rPr lang="ko-KR" altLang="ko-KR" dirty="0" err="1"/>
              <a:t>shielding</a:t>
            </a:r>
            <a:r>
              <a:rPr lang="ko-KR" altLang="ko-KR" dirty="0"/>
              <a:t>. </a:t>
            </a:r>
          </a:p>
          <a:p>
            <a:pPr lvl="1"/>
            <a:r>
              <a:rPr lang="ko-KR" altLang="ko-KR" dirty="0" err="1"/>
              <a:t>Need</a:t>
            </a:r>
            <a:r>
              <a:rPr lang="ko-KR" altLang="ko-KR" dirty="0"/>
              <a:t> </a:t>
            </a:r>
            <a:r>
              <a:rPr lang="ko-KR" altLang="ko-KR" dirty="0" err="1"/>
              <a:t>to</a:t>
            </a:r>
            <a:r>
              <a:rPr lang="ko-KR" altLang="ko-KR" dirty="0"/>
              <a:t> </a:t>
            </a:r>
            <a:r>
              <a:rPr lang="ko-KR" altLang="ko-KR" dirty="0" err="1"/>
              <a:t>re-evaluate</a:t>
            </a:r>
            <a:r>
              <a:rPr lang="ko-KR" altLang="ko-KR" dirty="0"/>
              <a:t> </a:t>
            </a:r>
            <a:r>
              <a:rPr lang="ko-KR" altLang="ko-KR" dirty="0" err="1"/>
              <a:t>site-specific</a:t>
            </a:r>
            <a:r>
              <a:rPr lang="ko-KR" altLang="ko-KR" dirty="0"/>
              <a:t> </a:t>
            </a:r>
            <a:r>
              <a:rPr lang="ko-KR" altLang="ko-KR" dirty="0" err="1"/>
              <a:t>hazard</a:t>
            </a:r>
            <a:r>
              <a:rPr lang="ko-KR" altLang="ko-KR" dirty="0"/>
              <a:t> </a:t>
            </a:r>
            <a:r>
              <a:rPr lang="ko-KR" altLang="ko-KR" dirty="0" err="1"/>
              <a:t>curves</a:t>
            </a:r>
            <a:r>
              <a:rPr lang="ko-KR" altLang="ko-KR" dirty="0"/>
              <a:t> and </a:t>
            </a:r>
            <a:r>
              <a:rPr lang="ko-KR" altLang="ko-KR" dirty="0" err="1"/>
              <a:t>limit</a:t>
            </a:r>
            <a:r>
              <a:rPr lang="ko-KR" altLang="ko-KR" dirty="0"/>
              <a:t> </a:t>
            </a:r>
            <a:r>
              <a:rPr lang="ko-KR" altLang="ko-KR" dirty="0" err="1"/>
              <a:t>co-failures</a:t>
            </a:r>
            <a:r>
              <a:rPr lang="ko-KR" altLang="ko-KR" dirty="0"/>
              <a:t> </a:t>
            </a:r>
            <a:r>
              <a:rPr lang="ko-KR" altLang="ko-KR" dirty="0" err="1"/>
              <a:t>to</a:t>
            </a:r>
            <a:r>
              <a:rPr lang="ko-KR" altLang="ko-KR" dirty="0"/>
              <a:t> </a:t>
            </a:r>
            <a:r>
              <a:rPr lang="ko-KR" altLang="ko-KR" dirty="0" err="1"/>
              <a:t>localized</a:t>
            </a:r>
            <a:r>
              <a:rPr lang="ko-KR" altLang="ko-KR" dirty="0"/>
              <a:t> </a:t>
            </a:r>
            <a:r>
              <a:rPr lang="ko-KR" altLang="ko-KR" dirty="0" err="1"/>
              <a:t>boundaries</a:t>
            </a:r>
            <a:r>
              <a:rPr lang="ko-KR" altLang="ko-KR" dirty="0"/>
              <a:t> (</a:t>
            </a:r>
            <a:r>
              <a:rPr lang="ko-KR" altLang="ko-KR" dirty="0" err="1"/>
              <a:t>e.g</a:t>
            </a:r>
            <a:r>
              <a:rPr lang="ko-KR" altLang="ko-KR" dirty="0"/>
              <a:t>., </a:t>
            </a:r>
            <a:r>
              <a:rPr lang="ko-KR" altLang="ko-KR" dirty="0" err="1"/>
              <a:t>twin-unit</a:t>
            </a:r>
            <a:r>
              <a:rPr lang="ko-KR" altLang="ko-KR" dirty="0"/>
              <a:t> </a:t>
            </a:r>
            <a:r>
              <a:rPr lang="ko-KR" altLang="ko-KR" dirty="0" err="1"/>
              <a:t>pairs</a:t>
            </a:r>
            <a:r>
              <a:rPr lang="ko-KR" altLang="ko-KR" dirty="0"/>
              <a:t>). </a:t>
            </a:r>
          </a:p>
          <a:p>
            <a:r>
              <a:rPr lang="ko-KR" altLang="ko-KR" b="1" dirty="0" err="1"/>
              <a:t>Plant</a:t>
            </a:r>
            <a:r>
              <a:rPr lang="ko-KR" altLang="ko-KR" b="1" dirty="0"/>
              <a:t> </a:t>
            </a:r>
            <a:r>
              <a:rPr lang="ko-KR" altLang="ko-KR" b="1" dirty="0" err="1"/>
              <a:t>Hardening</a:t>
            </a:r>
            <a:r>
              <a:rPr lang="ko-KR" altLang="ko-KR" b="1" dirty="0"/>
              <a:t> </a:t>
            </a:r>
            <a:r>
              <a:rPr lang="ko-KR" altLang="ko-KR" b="1" dirty="0" err="1"/>
              <a:t>Strategies</a:t>
            </a:r>
            <a:endParaRPr lang="en-US" altLang="ko-KR" b="1" dirty="0"/>
          </a:p>
          <a:p>
            <a:r>
              <a:rPr lang="ko-KR" altLang="ko-KR" b="1" dirty="0"/>
              <a:t>RCP Seal Upgrades:</a:t>
            </a:r>
            <a:endParaRPr lang="ko-KR" altLang="ko-KR" dirty="0"/>
          </a:p>
          <a:p>
            <a:pPr lvl="1"/>
            <a:r>
              <a:rPr lang="ko-KR" altLang="ko-KR" dirty="0"/>
              <a:t>Replace existing legacy seals in Hanul Units 1 &amp; 2 with advanced, high-temperature-resistant seal packages. </a:t>
            </a:r>
          </a:p>
          <a:p>
            <a:pPr lvl="1"/>
            <a:r>
              <a:rPr lang="ko-KR" altLang="ko-KR" dirty="0"/>
              <a:t>Effectively reduces the probability of Seal LOCAs under extreme flooding conditions. </a:t>
            </a:r>
          </a:p>
          <a:p>
            <a:r>
              <a:rPr lang="ko-KR" altLang="ko-KR" b="1" dirty="0"/>
              <a:t>Mobile Equipment Credit:</a:t>
            </a:r>
            <a:endParaRPr lang="ko-KR" altLang="ko-KR" dirty="0"/>
          </a:p>
          <a:p>
            <a:pPr lvl="1"/>
            <a:r>
              <a:rPr lang="ko-KR" altLang="ko-KR" dirty="0"/>
              <a:t>Evaluate the practical applicability of mobile mitigation systems (FLEX equipment) as an effective risk reduction measure.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0441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909A24-8913-F150-9669-613E7B4F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Quantification</a:t>
            </a:r>
            <a:r>
              <a:rPr lang="ko-KR" altLang="ko-KR" dirty="0"/>
              <a:t> </a:t>
            </a:r>
            <a:r>
              <a:rPr lang="ko-KR" altLang="ko-KR" dirty="0" err="1"/>
              <a:t>Results</a:t>
            </a:r>
            <a:r>
              <a:rPr lang="ko-KR" altLang="ko-KR" dirty="0"/>
              <a:t> &amp; </a:t>
            </a:r>
            <a:r>
              <a:rPr lang="ko-KR" altLang="ko-KR" dirty="0" err="1"/>
              <a:t>Insights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2CC192A-05BA-8093-45BF-F2CF1F46F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2A037B06-0FF9-E057-4135-7747F8011576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Conclusions</a:t>
            </a:r>
            <a:r>
              <a:rPr lang="ko-KR" altLang="ko-KR" dirty="0"/>
              <a:t> &amp; Future </a:t>
            </a:r>
            <a:r>
              <a:rPr lang="ko-KR" altLang="ko-KR" dirty="0" err="1"/>
              <a:t>Work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A68A3B8-B96A-4FDC-5818-DD47F3DEBF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ko-KR" dirty="0" err="1"/>
              <a:t>Conclusions</a:t>
            </a:r>
            <a:endParaRPr lang="en-US" altLang="ko-KR" dirty="0"/>
          </a:p>
          <a:p>
            <a:pPr lvl="1"/>
            <a:r>
              <a:rPr lang="ko-KR" altLang="ko-KR" dirty="0" err="1"/>
              <a:t>Methodology</a:t>
            </a:r>
            <a:r>
              <a:rPr lang="ko-KR" altLang="ko-KR" dirty="0"/>
              <a:t> </a:t>
            </a:r>
            <a:r>
              <a:rPr lang="ko-KR" altLang="ko-KR" dirty="0" err="1"/>
              <a:t>Established</a:t>
            </a:r>
            <a:r>
              <a:rPr lang="ko-KR" altLang="ko-KR" dirty="0"/>
              <a:t>:</a:t>
            </a:r>
            <a:r>
              <a:rPr lang="en-US" altLang="ko-KR" dirty="0"/>
              <a:t> </a:t>
            </a:r>
            <a:r>
              <a:rPr lang="ko-KR" altLang="ko-KR" dirty="0" err="1"/>
              <a:t>Successfully</a:t>
            </a:r>
            <a:r>
              <a:rPr lang="ko-KR" altLang="ko-KR" dirty="0"/>
              <a:t> developed a full-scale, site-specific Multi-Unit Tsunami PSA model for the 10-unit Hanul site. </a:t>
            </a:r>
          </a:p>
          <a:p>
            <a:pPr lvl="1"/>
            <a:r>
              <a:rPr lang="ko-KR" altLang="ko-KR" dirty="0"/>
              <a:t>Realism </a:t>
            </a:r>
            <a:r>
              <a:rPr lang="ko-KR" altLang="ko-KR" dirty="0" err="1"/>
              <a:t>Enhanced</a:t>
            </a:r>
            <a:r>
              <a:rPr lang="ko-KR" altLang="ko-KR" dirty="0"/>
              <a:t>:</a:t>
            </a:r>
            <a:r>
              <a:rPr lang="en-US" altLang="ko-KR" dirty="0"/>
              <a:t> </a:t>
            </a:r>
            <a:r>
              <a:rPr lang="ko-KR" altLang="ko-KR" dirty="0"/>
              <a:t>Incorporated physical site layout, actual yard elevations (10m, 13m), and extensive walkdown results (indoor AFST, submerged intakes). </a:t>
            </a:r>
          </a:p>
          <a:p>
            <a:pPr lvl="1"/>
            <a:r>
              <a:rPr lang="ko-KR" altLang="ko-KR" dirty="0"/>
              <a:t>Dependency </a:t>
            </a:r>
            <a:r>
              <a:rPr lang="ko-KR" altLang="ko-KR" dirty="0" err="1"/>
              <a:t>Captured</a:t>
            </a:r>
            <a:r>
              <a:rPr lang="ko-KR" altLang="ko-KR" dirty="0"/>
              <a:t>:</a:t>
            </a:r>
            <a:r>
              <a:rPr lang="en-US" altLang="ko-KR" dirty="0"/>
              <a:t> </a:t>
            </a:r>
            <a:r>
              <a:rPr lang="ko-KR" altLang="ko-KR" dirty="0" err="1"/>
              <a:t>Explicitly</a:t>
            </a:r>
            <a:r>
              <a:rPr lang="ko-KR" altLang="ko-KR" dirty="0"/>
              <a:t> modeled cross-unit shared system constraints using a strict operational priority logic and reactor-type CCF grouping. </a:t>
            </a:r>
          </a:p>
          <a:p>
            <a:r>
              <a:rPr lang="ko-KR" altLang="ko-KR" dirty="0"/>
              <a:t>Future </a:t>
            </a:r>
            <a:r>
              <a:rPr lang="ko-KR" altLang="ko-KR" dirty="0" err="1"/>
              <a:t>Work</a:t>
            </a:r>
            <a:endParaRPr lang="en-US" altLang="ko-KR" dirty="0"/>
          </a:p>
          <a:p>
            <a:pPr lvl="1"/>
            <a:r>
              <a:rPr lang="ko-KR" altLang="ko-KR" dirty="0" err="1"/>
              <a:t>Refinement</a:t>
            </a:r>
            <a:r>
              <a:rPr lang="ko-KR" altLang="ko-KR" dirty="0"/>
              <a:t> of </a:t>
            </a:r>
            <a:r>
              <a:rPr lang="ko-KR" altLang="ko-KR" dirty="0" err="1"/>
              <a:t>Conservatism</a:t>
            </a:r>
            <a:r>
              <a:rPr lang="ko-KR" altLang="ko-KR" dirty="0"/>
              <a:t>:</a:t>
            </a:r>
            <a:r>
              <a:rPr lang="en-US" altLang="ko-KR" dirty="0"/>
              <a:t> </a:t>
            </a:r>
            <a:r>
              <a:rPr lang="ko-KR" altLang="ko-KR" dirty="0" err="1"/>
              <a:t>Perform</a:t>
            </a:r>
            <a:r>
              <a:rPr lang="ko-KR" altLang="ko-KR" dirty="0"/>
              <a:t> detailed site-specific hazard and fragility re-evaluations to mitigate excessive conservatism in outdoor structure failures (TS-DWST). </a:t>
            </a:r>
          </a:p>
          <a:p>
            <a:pPr lvl="1"/>
            <a:r>
              <a:rPr lang="ko-KR" altLang="ko-KR" dirty="0"/>
              <a:t>Mitigation Strategy </a:t>
            </a:r>
            <a:r>
              <a:rPr lang="ko-KR" altLang="ko-KR" dirty="0" err="1"/>
              <a:t>Credit</a:t>
            </a:r>
            <a:r>
              <a:rPr lang="ko-KR" altLang="ko-KR" dirty="0"/>
              <a:t>:</a:t>
            </a:r>
            <a:r>
              <a:rPr lang="en-US" altLang="ko-KR" dirty="0"/>
              <a:t> </a:t>
            </a:r>
            <a:r>
              <a:rPr lang="ko-KR" altLang="ko-KR" dirty="0" err="1"/>
              <a:t>Incorporate</a:t>
            </a:r>
            <a:r>
              <a:rPr lang="ko-KR" altLang="ko-KR" dirty="0"/>
              <a:t> and quantify the practical risk-reduction effects of mobile </a:t>
            </a:r>
            <a:r>
              <a:rPr lang="ko-KR" altLang="ko-KR" dirty="0" err="1"/>
              <a:t>mitigation</a:t>
            </a:r>
            <a:r>
              <a:rPr lang="ko-KR" altLang="ko-KR" dirty="0"/>
              <a:t> </a:t>
            </a:r>
            <a:r>
              <a:rPr lang="ko-KR" altLang="ko-KR" dirty="0" err="1"/>
              <a:t>equipment</a:t>
            </a:r>
            <a:r>
              <a:rPr lang="ko-KR" altLang="ko-KR" dirty="0"/>
              <a:t>. </a:t>
            </a:r>
          </a:p>
          <a:p>
            <a:pPr lvl="1"/>
            <a:r>
              <a:rPr lang="ko-KR" altLang="ko-KR" dirty="0"/>
              <a:t>Regulatory </a:t>
            </a:r>
            <a:r>
              <a:rPr lang="ko-KR" altLang="ko-KR" dirty="0" err="1"/>
              <a:t>Reference</a:t>
            </a:r>
            <a:r>
              <a:rPr lang="ko-KR" altLang="ko-KR" dirty="0"/>
              <a:t>:</a:t>
            </a:r>
            <a:r>
              <a:rPr lang="en-US" altLang="ko-KR" dirty="0"/>
              <a:t> </a:t>
            </a:r>
            <a:r>
              <a:rPr lang="ko-KR" altLang="ko-KR" dirty="0" err="1"/>
              <a:t>Expect</a:t>
            </a:r>
            <a:r>
              <a:rPr lang="ko-KR" altLang="ko-KR" dirty="0"/>
              <a:t> this framework to serve as an important technical reference for establishing future MUPSA regulatory review guidance.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1281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20">
            <a:extLst>
              <a:ext uri="{FF2B5EF4-FFF2-40B4-BE49-F238E27FC236}">
                <a16:creationId xmlns:a16="http://schemas.microsoft.com/office/drawing/2014/main" id="{398CF029-71D2-420B-6A12-3A137E129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252413"/>
            <a:ext cx="1336675" cy="482600"/>
          </a:xfrm>
        </p:spPr>
        <p:txBody>
          <a:bodyPr/>
          <a:lstStyle/>
          <a:p>
            <a:pPr>
              <a:defRPr/>
            </a:pPr>
            <a:r>
              <a:rPr lang="en-US" altLang="ko-KR"/>
              <a:t>ABOUT</a:t>
            </a:r>
            <a:endParaRPr/>
          </a:p>
        </p:txBody>
      </p:sp>
      <p:pic>
        <p:nvPicPr>
          <p:cNvPr id="2" name="그림 9">
            <a:extLst>
              <a:ext uri="{FF2B5EF4-FFF2-40B4-BE49-F238E27FC236}">
                <a16:creationId xmlns:a16="http://schemas.microsoft.com/office/drawing/2014/main" id="{8A9A7550-532C-1DDC-DD3C-6C95071A1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" y="498626"/>
            <a:ext cx="1753092" cy="1119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C89EA12F-0A4A-DFB7-DC0F-D7EE81DC744C}"/>
              </a:ext>
            </a:extLst>
          </p:cNvPr>
          <p:cNvGrpSpPr/>
          <p:nvPr/>
        </p:nvGrpSpPr>
        <p:grpSpPr>
          <a:xfrm>
            <a:off x="2343739" y="822215"/>
            <a:ext cx="2752137" cy="1392566"/>
            <a:chOff x="2343739" y="975104"/>
            <a:chExt cx="2752137" cy="13925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CCDF95-B632-0FB9-CC80-A050803AEB3C}"/>
                </a:ext>
              </a:extLst>
            </p:cNvPr>
            <p:cNvSpPr txBox="1"/>
            <p:nvPr/>
          </p:nvSpPr>
          <p:spPr bwMode="auto">
            <a:xfrm>
              <a:off x="2443554" y="1329116"/>
              <a:ext cx="2652322" cy="10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 err="1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Heungdeok</a:t>
              </a:r>
              <a:r>
                <a:rPr lang="en-US" altLang="ko-KR" sz="1050" spc="-5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IT Valley Bldg. 32F, 13, Heungdeok 1-ro, Giheung-gu , Yongin-si , Gyeonggi-do, 16954, Korea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schemeClr val="tx2"/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+82-31-8065-5114</a:t>
              </a:r>
              <a:endParaRPr lang="ko-KR" altLang="en-US" sz="1050" spc="-5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2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DD168CFC-BA7C-DA4E-0603-F895B9E1F5F0}"/>
                </a:ext>
              </a:extLst>
            </p:cNvPr>
            <p:cNvGrpSpPr/>
            <p:nvPr/>
          </p:nvGrpSpPr>
          <p:grpSpPr>
            <a:xfrm>
              <a:off x="2343739" y="975104"/>
              <a:ext cx="1567998" cy="338554"/>
              <a:chOff x="2343739" y="975104"/>
              <a:chExt cx="1567998" cy="338554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4C1706-18ED-A3DF-A664-4723C81468CB}"/>
                  </a:ext>
                </a:extLst>
              </p:cNvPr>
              <p:cNvSpPr txBox="1"/>
              <p:nvPr/>
            </p:nvSpPr>
            <p:spPr bwMode="auto">
              <a:xfrm>
                <a:off x="2432999" y="975104"/>
                <a:ext cx="1478738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 marL="171450" indent="-171450">
                  <a:lnSpc>
                    <a:spcPct val="150000"/>
                  </a:lnSpc>
                  <a:buClr>
                    <a:schemeClr val="bg1"/>
                  </a:buClr>
                  <a:buSzPct val="150000"/>
                  <a:buFont typeface="Wingdings" panose="05000000000000000000" pitchFamily="2" charset="2"/>
                  <a:buChar char="ü"/>
                  <a:defRPr sz="1200">
                    <a:solidFill>
                      <a:schemeClr val="bg1"/>
                    </a:solidFill>
                    <a:latin typeface="Pretendard ExtraBold" panose="02000903000000020004" pitchFamily="2" charset="-127"/>
                    <a:ea typeface="Pretendard ExtraBold" panose="02000903000000020004" pitchFamily="2" charset="-127"/>
                    <a:cs typeface="Pretendard ExtraBold" panose="02000903000000020004" pitchFamily="2" charset="-127"/>
                  </a:defRPr>
                </a:lvl1pPr>
              </a:lstStyle>
              <a:p>
                <a:pPr marL="0" indent="0">
                  <a:lnSpc>
                    <a:spcPct val="100000"/>
                  </a:lnSpc>
                  <a:buSzPct val="100000"/>
                  <a:buFont typeface="Wingdings" panose="05000000000000000000" pitchFamily="2" charset="2"/>
                  <a:buNone/>
                  <a:defRPr/>
                </a:pPr>
                <a:r>
                  <a:rPr lang="en-US" altLang="ko-KR" sz="1600" spc="-50" dirty="0">
                    <a:ln>
                      <a:solidFill>
                        <a:srgbClr val="02487E">
                          <a:alpha val="10000"/>
                        </a:srgbClr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  <a:cs typeface="+mn-cs"/>
                  </a:rPr>
                  <a:t>Headquarters</a:t>
                </a:r>
                <a:endParaRPr lang="ko-KR" altLang="en-US" sz="1600" spc="-50" dirty="0">
                  <a:ln>
                    <a:solidFill>
                      <a:srgbClr val="02487E">
                        <a:alpha val="10000"/>
                      </a:srgb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  <a:cs typeface="+mn-cs"/>
                </a:endParaRPr>
              </a:p>
            </p:txBody>
          </p:sp>
          <p:grpSp>
            <p:nvGrpSpPr>
              <p:cNvPr id="15" name="그룹 35">
                <a:extLst>
                  <a:ext uri="{FF2B5EF4-FFF2-40B4-BE49-F238E27FC236}">
                    <a16:creationId xmlns:a16="http://schemas.microsoft.com/office/drawing/2014/main" id="{CCDE9AB4-BB4D-82DD-0538-2B13372A25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3739" y="1034123"/>
                <a:ext cx="132802" cy="201512"/>
                <a:chOff x="5701077" y="4561310"/>
                <a:chExt cx="132805" cy="201512"/>
              </a:xfrm>
            </p:grpSpPr>
            <p:grpSp>
              <p:nvGrpSpPr>
                <p:cNvPr id="16" name="그룹 15">
                  <a:extLst>
                    <a:ext uri="{FF2B5EF4-FFF2-40B4-BE49-F238E27FC236}">
                      <a16:creationId xmlns:a16="http://schemas.microsoft.com/office/drawing/2014/main" id="{E1693D33-2D45-A6E0-AF39-612567DD483D}"/>
                    </a:ext>
                  </a:extLst>
                </p:cNvPr>
                <p:cNvGrpSpPr/>
                <p:nvPr/>
              </p:nvGrpSpPr>
              <p:grpSpPr>
                <a:xfrm>
                  <a:off x="5701077" y="4561310"/>
                  <a:ext cx="132805" cy="201512"/>
                  <a:chOff x="3606870" y="726475"/>
                  <a:chExt cx="313147" cy="522668"/>
                </a:xfrm>
                <a:solidFill>
                  <a:srgbClr val="89A0A3"/>
                </a:solidFill>
              </p:grpSpPr>
              <p:sp>
                <p:nvSpPr>
                  <p:cNvPr id="18" name="타원 256">
                    <a:extLst>
                      <a:ext uri="{FF2B5EF4-FFF2-40B4-BE49-F238E27FC236}">
                        <a16:creationId xmlns:a16="http://schemas.microsoft.com/office/drawing/2014/main" id="{884F836D-A354-CBFF-6A27-F86BD54D02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06870" y="726475"/>
                    <a:ext cx="313147" cy="313180"/>
                  </a:xfrm>
                  <a:prstGeom prst="ellipse">
                    <a:avLst/>
                  </a:prstGeom>
                  <a:solidFill>
                    <a:srgbClr val="E1A077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19" name="이등변 삼각형 255">
                    <a:extLst>
                      <a:ext uri="{FF2B5EF4-FFF2-40B4-BE49-F238E27FC236}">
                        <a16:creationId xmlns:a16="http://schemas.microsoft.com/office/drawing/2014/main" id="{9E25BBFE-CE53-A880-7FB3-E3FB04CAC0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3622362" y="955512"/>
                    <a:ext cx="282158" cy="293631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E1A077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</p:grpSp>
            <p:sp>
              <p:nvSpPr>
                <p:cNvPr id="17" name="타원 16">
                  <a:extLst>
                    <a:ext uri="{FF2B5EF4-FFF2-40B4-BE49-F238E27FC236}">
                      <a16:creationId xmlns:a16="http://schemas.microsoft.com/office/drawing/2014/main" id="{ED494B6F-1322-3277-0011-F000AA0EC14A}"/>
                    </a:ext>
                  </a:extLst>
                </p:cNvPr>
                <p:cNvSpPr/>
                <p:nvPr/>
              </p:nvSpPr>
              <p:spPr bwMode="auto">
                <a:xfrm>
                  <a:off x="5737632" y="4592778"/>
                  <a:ext cx="60326" cy="666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400" b="1" i="0" u="none" strike="noStrike" kern="1200" cap="none" spc="-5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맑은 고딕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D03AFD13-C6E8-8F1F-84DC-88FE78BA0394}"/>
              </a:ext>
            </a:extLst>
          </p:cNvPr>
          <p:cNvGrpSpPr/>
          <p:nvPr/>
        </p:nvGrpSpPr>
        <p:grpSpPr>
          <a:xfrm>
            <a:off x="6206188" y="822215"/>
            <a:ext cx="2686987" cy="2462094"/>
            <a:chOff x="5965027" y="3681212"/>
            <a:chExt cx="2686987" cy="2462094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9A9B0BE4-0C52-7707-44B2-652F19FC5BC0}"/>
                </a:ext>
              </a:extLst>
            </p:cNvPr>
            <p:cNvGrpSpPr/>
            <p:nvPr/>
          </p:nvGrpSpPr>
          <p:grpSpPr>
            <a:xfrm>
              <a:off x="5965027" y="4921675"/>
              <a:ext cx="2686987" cy="1221631"/>
              <a:chOff x="5922597" y="3814587"/>
              <a:chExt cx="2686987" cy="122163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8EE6614-2591-DAB2-F2E1-A91A928FF8DF}"/>
                  </a:ext>
                </a:extLst>
              </p:cNvPr>
              <p:cNvSpPr txBox="1"/>
              <p:nvPr/>
            </p:nvSpPr>
            <p:spPr bwMode="auto">
              <a:xfrm>
                <a:off x="6022414" y="4240038"/>
                <a:ext cx="2587170" cy="79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50000"/>
                  </a:lnSpc>
                  <a:defRPr sz="1000" spc="-7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defRPr>
                </a:lvl1pPr>
              </a:lstStyle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11140 Rockville Pike, Suite 380A,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Rockville, MD 20852, USA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srgbClr val="0075AC"/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+1-202-577-5537</a:t>
                </a:r>
                <a:endParaRPr kumimoji="0" lang="ko-KR" altLang="en-US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srgbClr val="0075AC"/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EA64322-D427-D71D-0065-3A7AB70317DD}"/>
                  </a:ext>
                </a:extLst>
              </p:cNvPr>
              <p:cNvSpPr txBox="1"/>
              <p:nvPr/>
            </p:nvSpPr>
            <p:spPr bwMode="auto">
              <a:xfrm>
                <a:off x="6011864" y="3814587"/>
                <a:ext cx="2211888" cy="42614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171450" indent="-171450">
                  <a:lnSpc>
                    <a:spcPct val="150000"/>
                  </a:lnSpc>
                  <a:buClr>
                    <a:schemeClr val="bg1"/>
                  </a:buClr>
                  <a:buSzPct val="100000"/>
                  <a:buFont typeface="Wingdings" panose="05000000000000000000" pitchFamily="2" charset="2"/>
                  <a:buBlip>
                    <a:blip r:embed="rId4"/>
                  </a:buBlip>
                  <a:defRPr sz="1600" spc="-120">
                    <a:ln>
                      <a:solidFill>
                        <a:srgbClr val="02487E">
                          <a:alpha val="10000"/>
                        </a:srgbClr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defRPr>
                </a:lvl1pPr>
              </a:lstStyle>
              <a:p>
                <a:pPr marL="0" indent="0">
                  <a:buFont typeface="Wingdings" panose="05000000000000000000" pitchFamily="2" charset="2"/>
                  <a:buNone/>
                  <a:defRPr/>
                </a:pPr>
                <a:r>
                  <a:rPr lang="en-US" altLang="ko-KR" spc="-50" dirty="0"/>
                  <a:t>USA Maryland Branch</a:t>
                </a:r>
              </a:p>
            </p:txBody>
          </p:sp>
          <p:grpSp>
            <p:nvGrpSpPr>
              <p:cNvPr id="24" name="그룹 25">
                <a:extLst>
                  <a:ext uri="{FF2B5EF4-FFF2-40B4-BE49-F238E27FC236}">
                    <a16:creationId xmlns:a16="http://schemas.microsoft.com/office/drawing/2014/main" id="{FDD74D58-3EE2-246C-AA9F-5E0655AF07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22597" y="3949416"/>
                <a:ext cx="132802" cy="201512"/>
                <a:chOff x="5701077" y="4561310"/>
                <a:chExt cx="132805" cy="201512"/>
              </a:xfrm>
            </p:grpSpPr>
            <p:grpSp>
              <p:nvGrpSpPr>
                <p:cNvPr id="25" name="그룹 24">
                  <a:extLst>
                    <a:ext uri="{FF2B5EF4-FFF2-40B4-BE49-F238E27FC236}">
                      <a16:creationId xmlns:a16="http://schemas.microsoft.com/office/drawing/2014/main" id="{FAFCBAED-7CDC-9EB4-4FF8-5644693C536E}"/>
                    </a:ext>
                  </a:extLst>
                </p:cNvPr>
                <p:cNvGrpSpPr/>
                <p:nvPr/>
              </p:nvGrpSpPr>
              <p:grpSpPr>
                <a:xfrm>
                  <a:off x="5701077" y="4561310"/>
                  <a:ext cx="132805" cy="201512"/>
                  <a:chOff x="3606870" y="726475"/>
                  <a:chExt cx="313147" cy="522668"/>
                </a:xfrm>
                <a:solidFill>
                  <a:srgbClr val="89A0A3"/>
                </a:solidFill>
              </p:grpSpPr>
              <p:sp>
                <p:nvSpPr>
                  <p:cNvPr id="27" name="타원 256">
                    <a:extLst>
                      <a:ext uri="{FF2B5EF4-FFF2-40B4-BE49-F238E27FC236}">
                        <a16:creationId xmlns:a16="http://schemas.microsoft.com/office/drawing/2014/main" id="{83570013-9095-CFD2-49A3-F0251F7074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06870" y="726475"/>
                    <a:ext cx="313147" cy="31318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28" name="이등변 삼각형 255">
                    <a:extLst>
                      <a:ext uri="{FF2B5EF4-FFF2-40B4-BE49-F238E27FC236}">
                        <a16:creationId xmlns:a16="http://schemas.microsoft.com/office/drawing/2014/main" id="{ACAD4187-7EEB-EA1C-FDEE-A76730682C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3622362" y="955512"/>
                    <a:ext cx="282158" cy="293631"/>
                  </a:xfrm>
                  <a:prstGeom prst="triangle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</p:grpSp>
            <p:sp>
              <p:nvSpPr>
                <p:cNvPr id="26" name="타원 25">
                  <a:extLst>
                    <a:ext uri="{FF2B5EF4-FFF2-40B4-BE49-F238E27FC236}">
                      <a16:creationId xmlns:a16="http://schemas.microsoft.com/office/drawing/2014/main" id="{C06FB534-65D8-3369-624B-FFBF7A9BE138}"/>
                    </a:ext>
                  </a:extLst>
                </p:cNvPr>
                <p:cNvSpPr/>
                <p:nvPr/>
              </p:nvSpPr>
              <p:spPr bwMode="auto">
                <a:xfrm>
                  <a:off x="5737634" y="4593168"/>
                  <a:ext cx="60326" cy="666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400" b="1" i="0" u="none" strike="noStrike" kern="1200" cap="none" spc="-5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맑은 고딕"/>
                    <a:cs typeface="+mn-cs"/>
                  </a:endParaRPr>
                </a:p>
              </p:txBody>
            </p:sp>
          </p:grp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B7D1B0D4-D802-24BD-52B2-63D2759C9995}"/>
                </a:ext>
              </a:extLst>
            </p:cNvPr>
            <p:cNvGrpSpPr/>
            <p:nvPr/>
          </p:nvGrpSpPr>
          <p:grpSpPr>
            <a:xfrm>
              <a:off x="5965027" y="3681212"/>
              <a:ext cx="2686985" cy="1150663"/>
              <a:chOff x="2781480" y="3885554"/>
              <a:chExt cx="2686985" cy="115066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CC98883-29B7-9D78-944E-A4344A06B66A}"/>
                  </a:ext>
                </a:extLst>
              </p:cNvPr>
              <p:cNvSpPr txBox="1"/>
              <p:nvPr/>
            </p:nvSpPr>
            <p:spPr bwMode="auto">
              <a:xfrm>
                <a:off x="2881296" y="4240037"/>
                <a:ext cx="2587169" cy="79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50000"/>
                  </a:lnSpc>
                  <a:defRPr sz="1000" spc="-7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defRPr>
                </a:lvl1pPr>
              </a:lstStyle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Office 904, Capital Tower, Al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Rawhah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PO Box 95133, Abu Dhabi, UAE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srgbClr val="0075AC"/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+971-2-643-5144</a:t>
                </a:r>
                <a:endParaRPr kumimoji="0" lang="ko-KR" altLang="en-US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srgbClr val="0075AC"/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2874A32-DA31-B6BE-C646-4CE40064B91C}"/>
                  </a:ext>
                </a:extLst>
              </p:cNvPr>
              <p:cNvSpPr txBox="1"/>
              <p:nvPr/>
            </p:nvSpPr>
            <p:spPr bwMode="auto">
              <a:xfrm>
                <a:off x="2870746" y="3885554"/>
                <a:ext cx="2286780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171450" indent="-171450">
                  <a:lnSpc>
                    <a:spcPct val="150000"/>
                  </a:lnSpc>
                  <a:buClr>
                    <a:schemeClr val="bg1"/>
                  </a:buClr>
                  <a:buSzPct val="100000"/>
                  <a:buFont typeface="Wingdings" panose="05000000000000000000" pitchFamily="2" charset="2"/>
                  <a:buBlip>
                    <a:blip r:embed="rId4"/>
                  </a:buBlip>
                  <a:defRPr sz="1600" spc="-120">
                    <a:ln>
                      <a:solidFill>
                        <a:srgbClr val="02487E">
                          <a:alpha val="10000"/>
                        </a:srgbClr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defRPr>
                </a:lvl1pPr>
              </a:lstStyle>
              <a:p>
                <a:pPr marL="0" indent="0">
                  <a:lnSpc>
                    <a:spcPct val="100000"/>
                  </a:lnSpc>
                  <a:buFont typeface="Wingdings" panose="05000000000000000000" pitchFamily="2" charset="2"/>
                  <a:buNone/>
                  <a:defRPr/>
                </a:pPr>
                <a:r>
                  <a:rPr lang="en-US" altLang="ko-KR" spc="-50" dirty="0"/>
                  <a:t>UAE Abu Dhabi Branch</a:t>
                </a:r>
              </a:p>
            </p:txBody>
          </p:sp>
          <p:grpSp>
            <p:nvGrpSpPr>
              <p:cNvPr id="32" name="그룹 25">
                <a:extLst>
                  <a:ext uri="{FF2B5EF4-FFF2-40B4-BE49-F238E27FC236}">
                    <a16:creationId xmlns:a16="http://schemas.microsoft.com/office/drawing/2014/main" id="{2F584B78-97A9-F885-7160-3D7540FDC7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1480" y="3949416"/>
                <a:ext cx="132802" cy="201512"/>
                <a:chOff x="5701077" y="4561310"/>
                <a:chExt cx="132805" cy="201512"/>
              </a:xfrm>
            </p:grpSpPr>
            <p:grpSp>
              <p:nvGrpSpPr>
                <p:cNvPr id="33" name="그룹 32">
                  <a:extLst>
                    <a:ext uri="{FF2B5EF4-FFF2-40B4-BE49-F238E27FC236}">
                      <a16:creationId xmlns:a16="http://schemas.microsoft.com/office/drawing/2014/main" id="{20A6FD08-1FDD-2DF0-B1B8-46ED21794F25}"/>
                    </a:ext>
                  </a:extLst>
                </p:cNvPr>
                <p:cNvGrpSpPr/>
                <p:nvPr/>
              </p:nvGrpSpPr>
              <p:grpSpPr>
                <a:xfrm>
                  <a:off x="5701077" y="4561310"/>
                  <a:ext cx="132805" cy="201512"/>
                  <a:chOff x="3606870" y="726475"/>
                  <a:chExt cx="313147" cy="522668"/>
                </a:xfrm>
                <a:solidFill>
                  <a:srgbClr val="89A0A3"/>
                </a:solidFill>
              </p:grpSpPr>
              <p:sp>
                <p:nvSpPr>
                  <p:cNvPr id="35" name="타원 256">
                    <a:extLst>
                      <a:ext uri="{FF2B5EF4-FFF2-40B4-BE49-F238E27FC236}">
                        <a16:creationId xmlns:a16="http://schemas.microsoft.com/office/drawing/2014/main" id="{BC63E771-121F-E9D3-D429-0A9E985BA3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06870" y="726475"/>
                    <a:ext cx="313147" cy="31318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6" name="이등변 삼각형 255">
                    <a:extLst>
                      <a:ext uri="{FF2B5EF4-FFF2-40B4-BE49-F238E27FC236}">
                        <a16:creationId xmlns:a16="http://schemas.microsoft.com/office/drawing/2014/main" id="{BB88E35D-A6E8-F054-4426-115E5C6CA5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3622362" y="955512"/>
                    <a:ext cx="282158" cy="293631"/>
                  </a:xfrm>
                  <a:prstGeom prst="triangle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</p:grpSp>
            <p:sp>
              <p:nvSpPr>
                <p:cNvPr id="34" name="타원 33">
                  <a:extLst>
                    <a:ext uri="{FF2B5EF4-FFF2-40B4-BE49-F238E27FC236}">
                      <a16:creationId xmlns:a16="http://schemas.microsoft.com/office/drawing/2014/main" id="{DC5E8DEA-5AC5-E09C-89FE-599E76CD3B62}"/>
                    </a:ext>
                  </a:extLst>
                </p:cNvPr>
                <p:cNvSpPr/>
                <p:nvPr/>
              </p:nvSpPr>
              <p:spPr bwMode="auto">
                <a:xfrm>
                  <a:off x="5737634" y="4593168"/>
                  <a:ext cx="60326" cy="666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400" b="1" i="0" u="none" strike="noStrike" kern="1200" cap="none" spc="-5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맑은 고딕"/>
                    <a:cs typeface="+mn-cs"/>
                  </a:endParaRPr>
                </a:p>
              </p:txBody>
            </p:sp>
          </p:grp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5803521E-1A76-2945-352F-43D37AC1D16A}"/>
              </a:ext>
            </a:extLst>
          </p:cNvPr>
          <p:cNvGrpSpPr/>
          <p:nvPr/>
        </p:nvGrpSpPr>
        <p:grpSpPr>
          <a:xfrm>
            <a:off x="2343739" y="2270666"/>
            <a:ext cx="3318642" cy="1166067"/>
            <a:chOff x="2343739" y="2239927"/>
            <a:chExt cx="3318642" cy="116606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A060B2-6E60-5EB1-B587-A908F84663F0}"/>
                </a:ext>
              </a:extLst>
            </p:cNvPr>
            <p:cNvSpPr txBox="1"/>
            <p:nvPr/>
          </p:nvSpPr>
          <p:spPr bwMode="auto">
            <a:xfrm>
              <a:off x="2444022" y="2609814"/>
              <a:ext cx="3218359" cy="7961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000" spc="-7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50" b="1" i="0" u="none" strike="noStrike" kern="1200" cap="none" spc="-50" normalizeH="0" baseline="0" noProof="0" dirty="0" err="1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Daeduk</a:t>
              </a:r>
              <a:r>
                <a:rPr kumimoji="0" lang="en-US" altLang="ko-KR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 Tech Business Center, 1004-2, 593,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50" b="1" i="0" u="none" strike="noStrike" kern="1200" cap="none" spc="-50" normalizeH="0" baseline="0" noProof="0" dirty="0" err="1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Daeduk-daero</a:t>
              </a:r>
              <a:r>
                <a:rPr kumimoji="0" lang="en-US" altLang="ko-KR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, </a:t>
              </a:r>
              <a:r>
                <a:rPr kumimoji="0" lang="en-US" altLang="ko-KR" sz="1050" b="1" i="0" u="none" strike="noStrike" kern="1200" cap="none" spc="-50" normalizeH="0" baseline="0" noProof="0" dirty="0" err="1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Yusung-gu</a:t>
              </a:r>
              <a:r>
                <a:rPr kumimoji="0" lang="en-US" altLang="ko-KR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, Daejeon, 34112, Korea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srgbClr val="0075AC"/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rPr>
                <a:t>+82-42-867-5114</a:t>
              </a:r>
              <a:endParaRPr kumimoji="0" lang="ko-KR" altLang="en-US" sz="1050" b="1" i="0" u="none" strike="noStrike" kern="1200" cap="none" spc="-5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0075AC"/>
                </a:solidFill>
                <a:effectLst/>
                <a:uLnTx/>
                <a:uFillTx/>
                <a:latin typeface="나눔스퀘어" panose="020B0600000101010101" pitchFamily="50" charset="-127"/>
                <a:ea typeface="나눔스퀘어" panose="020B0600000101010101" pitchFamily="50" charset="-127"/>
                <a:cs typeface="+mn-cs"/>
              </a:endParaRPr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DF822ECD-1D2C-640F-CF7B-D2539EE2E20A}"/>
                </a:ext>
              </a:extLst>
            </p:cNvPr>
            <p:cNvGrpSpPr/>
            <p:nvPr/>
          </p:nvGrpSpPr>
          <p:grpSpPr>
            <a:xfrm>
              <a:off x="2343739" y="2239927"/>
              <a:ext cx="1752943" cy="338554"/>
              <a:chOff x="6764333" y="1780240"/>
              <a:chExt cx="1752943" cy="338554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4A2690E-45E5-EE8B-8550-60D8C5F0F940}"/>
                  </a:ext>
                </a:extLst>
              </p:cNvPr>
              <p:cNvSpPr txBox="1"/>
              <p:nvPr/>
            </p:nvSpPr>
            <p:spPr bwMode="auto">
              <a:xfrm>
                <a:off x="6854064" y="1780240"/>
                <a:ext cx="1663212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171450" indent="-171450">
                  <a:lnSpc>
                    <a:spcPct val="150000"/>
                  </a:lnSpc>
                  <a:buClr>
                    <a:schemeClr val="bg1"/>
                  </a:buClr>
                  <a:buSzPct val="100000"/>
                  <a:buFont typeface="Wingdings" panose="05000000000000000000" pitchFamily="2" charset="2"/>
                  <a:buBlip>
                    <a:blip r:embed="rId4"/>
                  </a:buBlip>
                  <a:defRPr sz="1600" spc="-120">
                    <a:ln>
                      <a:solidFill>
                        <a:srgbClr val="02487E">
                          <a:alpha val="10000"/>
                        </a:srgbClr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defRPr>
                </a:lvl1pPr>
              </a:lstStyle>
              <a:p>
                <a:pPr marL="0" indent="0">
                  <a:lnSpc>
                    <a:spcPct val="100000"/>
                  </a:lnSpc>
                  <a:buFont typeface="Wingdings" panose="05000000000000000000" pitchFamily="2" charset="2"/>
                  <a:buNone/>
                  <a:defRPr/>
                </a:pPr>
                <a:r>
                  <a:rPr lang="en-US" altLang="ko-KR" spc="-50" dirty="0"/>
                  <a:t>Daejeon Branch</a:t>
                </a:r>
              </a:p>
            </p:txBody>
          </p:sp>
          <p:grpSp>
            <p:nvGrpSpPr>
              <p:cNvPr id="52" name="그룹 45">
                <a:extLst>
                  <a:ext uri="{FF2B5EF4-FFF2-40B4-BE49-F238E27FC236}">
                    <a16:creationId xmlns:a16="http://schemas.microsoft.com/office/drawing/2014/main" id="{094DBF41-14D9-FB0A-EC19-97AA8EA5CE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64333" y="1855402"/>
                <a:ext cx="132802" cy="201512"/>
                <a:chOff x="5701077" y="4561310"/>
                <a:chExt cx="132805" cy="201512"/>
              </a:xfrm>
            </p:grpSpPr>
            <p:grpSp>
              <p:nvGrpSpPr>
                <p:cNvPr id="53" name="그룹 52">
                  <a:extLst>
                    <a:ext uri="{FF2B5EF4-FFF2-40B4-BE49-F238E27FC236}">
                      <a16:creationId xmlns:a16="http://schemas.microsoft.com/office/drawing/2014/main" id="{E68E3B25-3F06-E920-B73E-39D578977E45}"/>
                    </a:ext>
                  </a:extLst>
                </p:cNvPr>
                <p:cNvGrpSpPr/>
                <p:nvPr/>
              </p:nvGrpSpPr>
              <p:grpSpPr>
                <a:xfrm>
                  <a:off x="5701077" y="4561310"/>
                  <a:ext cx="132805" cy="201512"/>
                  <a:chOff x="3606870" y="726475"/>
                  <a:chExt cx="313147" cy="522668"/>
                </a:xfrm>
                <a:solidFill>
                  <a:srgbClr val="89A0A3"/>
                </a:solidFill>
              </p:grpSpPr>
              <p:sp>
                <p:nvSpPr>
                  <p:cNvPr id="55" name="타원 256">
                    <a:extLst>
                      <a:ext uri="{FF2B5EF4-FFF2-40B4-BE49-F238E27FC236}">
                        <a16:creationId xmlns:a16="http://schemas.microsoft.com/office/drawing/2014/main" id="{DA6AECB8-D68E-DEAE-90F0-9740D75A103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06870" y="726475"/>
                    <a:ext cx="313147" cy="313180"/>
                  </a:xfrm>
                  <a:prstGeom prst="ellipse">
                    <a:avLst/>
                  </a:prstGeom>
                  <a:solidFill>
                    <a:srgbClr val="E1A077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56" name="이등변 삼각형 255">
                    <a:extLst>
                      <a:ext uri="{FF2B5EF4-FFF2-40B4-BE49-F238E27FC236}">
                        <a16:creationId xmlns:a16="http://schemas.microsoft.com/office/drawing/2014/main" id="{73D9F52F-3B9C-571F-6AE0-B7D787D205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3622362" y="955512"/>
                    <a:ext cx="282158" cy="293631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E1A077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pPr marL="0" marR="0" lvl="0" indent="0" algn="ctr" defTabSz="914400" rtl="0" eaLnBrk="1" fontAlgn="base" latinLnBrk="1" hangingPunct="1"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</p:grpSp>
            <p:sp>
              <p:nvSpPr>
                <p:cNvPr id="54" name="타원 53">
                  <a:extLst>
                    <a:ext uri="{FF2B5EF4-FFF2-40B4-BE49-F238E27FC236}">
                      <a16:creationId xmlns:a16="http://schemas.microsoft.com/office/drawing/2014/main" id="{AB2F4FBA-DB55-315D-1A42-F3182486695A}"/>
                    </a:ext>
                  </a:extLst>
                </p:cNvPr>
                <p:cNvSpPr/>
                <p:nvPr/>
              </p:nvSpPr>
              <p:spPr bwMode="auto">
                <a:xfrm>
                  <a:off x="5738101" y="4592778"/>
                  <a:ext cx="58738" cy="6667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914400" rtl="0"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2400" b="1" i="0" u="none" strike="noStrike" kern="1200" cap="none" spc="-5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맑은 고딕"/>
                    <a:cs typeface="+mn-cs"/>
                  </a:endParaRPr>
                </a:p>
              </p:txBody>
            </p:sp>
          </p:grpSp>
        </p:grp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16D6713D-F65E-2FC3-E08C-FB4A2A68ED65}"/>
              </a:ext>
            </a:extLst>
          </p:cNvPr>
          <p:cNvGrpSpPr/>
          <p:nvPr/>
        </p:nvGrpSpPr>
        <p:grpSpPr>
          <a:xfrm>
            <a:off x="2343739" y="3719117"/>
            <a:ext cx="3814096" cy="2480048"/>
            <a:chOff x="5451379" y="822215"/>
            <a:chExt cx="3814096" cy="2480048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B1E170F-A8FD-BEA5-4BFD-BC8F7F9B7F63}"/>
                </a:ext>
              </a:extLst>
            </p:cNvPr>
            <p:cNvGrpSpPr/>
            <p:nvPr/>
          </p:nvGrpSpPr>
          <p:grpSpPr>
            <a:xfrm>
              <a:off x="5451379" y="822215"/>
              <a:ext cx="3744813" cy="1141395"/>
              <a:chOff x="5451379" y="1328212"/>
              <a:chExt cx="3744813" cy="1141395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3B9285C-E8F4-1064-AAF3-E556F98B86E4}"/>
                  </a:ext>
                </a:extLst>
              </p:cNvPr>
              <p:cNvSpPr txBox="1"/>
              <p:nvPr/>
            </p:nvSpPr>
            <p:spPr bwMode="auto">
              <a:xfrm>
                <a:off x="5551192" y="1673427"/>
                <a:ext cx="3097507" cy="79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50000"/>
                  </a:lnSpc>
                  <a:defRPr sz="1000" spc="-7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defRPr>
                </a:lvl1pPr>
              </a:lstStyle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46,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Tapsil-ro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Giheung-gu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Yongin-si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 Gyeonggi-do, 17084, Korea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srgbClr val="0075AC"/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+82-31-8005-5618</a:t>
                </a:r>
                <a:endParaRPr kumimoji="0" lang="ko-KR" altLang="en-US" sz="1050" b="1" i="0" u="none" strike="noStrike" kern="1200" cap="none" spc="-50" normalizeH="0" baseline="0" noProof="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srgbClr val="0075AC"/>
                  </a:solidFill>
                  <a:effectLst/>
                  <a:uLnTx/>
                  <a:uFillTx/>
                  <a:latin typeface="나눔스퀘어" panose="020B0600000101010101" pitchFamily="50" charset="-127"/>
                  <a:ea typeface="나눔스퀘어" panose="020B0600000101010101" pitchFamily="50" charset="-127"/>
                  <a:cs typeface="+mn-cs"/>
                </a:endParaRPr>
              </a:p>
            </p:txBody>
          </p: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id="{E3D2615A-00EC-BE4C-3052-8D4D07789135}"/>
                  </a:ext>
                </a:extLst>
              </p:cNvPr>
              <p:cNvGrpSpPr/>
              <p:nvPr/>
            </p:nvGrpSpPr>
            <p:grpSpPr>
              <a:xfrm>
                <a:off x="5451379" y="1328212"/>
                <a:ext cx="3744813" cy="338554"/>
                <a:chOff x="4162750" y="1808088"/>
                <a:chExt cx="3744813" cy="338554"/>
              </a:xfrm>
            </p:grpSpPr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0F7CC1A0-1435-3356-699B-250ABF7B9AB4}"/>
                    </a:ext>
                  </a:extLst>
                </p:cNvPr>
                <p:cNvSpPr txBox="1"/>
                <p:nvPr/>
              </p:nvSpPr>
              <p:spPr bwMode="auto">
                <a:xfrm>
                  <a:off x="4252010" y="1808088"/>
                  <a:ext cx="3655553" cy="338554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marL="171450" indent="-171450">
                    <a:lnSpc>
                      <a:spcPct val="150000"/>
                    </a:lnSpc>
                    <a:buClr>
                      <a:schemeClr val="bg1"/>
                    </a:buClr>
                    <a:buSzPct val="100000"/>
                    <a:buFont typeface="Wingdings" panose="05000000000000000000" pitchFamily="2" charset="2"/>
                    <a:buBlip>
                      <a:blip r:embed="rId4"/>
                    </a:buBlip>
                    <a:defRPr sz="1600" spc="-120">
                      <a:ln>
                        <a:solidFill>
                          <a:srgbClr val="02487E">
                            <a:alpha val="10000"/>
                          </a:srgbClr>
                        </a:solidFill>
                      </a:ln>
                      <a:solidFill>
                        <a:schemeClr val="tx2">
                          <a:lumMod val="50000"/>
                        </a:schemeClr>
                      </a:solidFill>
                      <a:latin typeface="나눔스퀘어 ExtraBold" panose="020B0600000101010101" pitchFamily="50" charset="-127"/>
                      <a:ea typeface="나눔스퀘어 ExtraBold" panose="020B0600000101010101" pitchFamily="50" charset="-127"/>
                    </a:defRPr>
                  </a:lvl1pPr>
                </a:lstStyle>
                <a:p>
                  <a:pPr marL="0" indent="0">
                    <a:lnSpc>
                      <a:spcPct val="100000"/>
                    </a:lnSpc>
                    <a:buFont typeface="Wingdings" panose="05000000000000000000" pitchFamily="2" charset="2"/>
                    <a:buNone/>
                    <a:defRPr/>
                  </a:pPr>
                  <a:r>
                    <a:rPr lang="en-US" altLang="ko-KR" spc="-70" dirty="0"/>
                    <a:t>Institute of Future Energy Technology </a:t>
                  </a:r>
                </a:p>
              </p:txBody>
            </p:sp>
            <p:grpSp>
              <p:nvGrpSpPr>
                <p:cNvPr id="42" name="그룹 41">
                  <a:extLst>
                    <a:ext uri="{FF2B5EF4-FFF2-40B4-BE49-F238E27FC236}">
                      <a16:creationId xmlns:a16="http://schemas.microsoft.com/office/drawing/2014/main" id="{64729958-F41A-2C1B-1BDE-3FFC62F75FA3}"/>
                    </a:ext>
                  </a:extLst>
                </p:cNvPr>
                <p:cNvGrpSpPr/>
                <p:nvPr/>
              </p:nvGrpSpPr>
              <p:grpSpPr>
                <a:xfrm>
                  <a:off x="4162750" y="1856620"/>
                  <a:ext cx="132802" cy="201512"/>
                  <a:chOff x="2379621" y="2910068"/>
                  <a:chExt cx="132802" cy="201512"/>
                </a:xfrm>
              </p:grpSpPr>
              <p:grpSp>
                <p:nvGrpSpPr>
                  <p:cNvPr id="44" name="그룹 43">
                    <a:extLst>
                      <a:ext uri="{FF2B5EF4-FFF2-40B4-BE49-F238E27FC236}">
                        <a16:creationId xmlns:a16="http://schemas.microsoft.com/office/drawing/2014/main" id="{029169A3-0829-656B-3415-9DEAE7E0FBAB}"/>
                      </a:ext>
                    </a:extLst>
                  </p:cNvPr>
                  <p:cNvGrpSpPr/>
                  <p:nvPr/>
                </p:nvGrpSpPr>
                <p:grpSpPr bwMode="auto">
                  <a:xfrm>
                    <a:off x="2379621" y="2910068"/>
                    <a:ext cx="132802" cy="201512"/>
                    <a:chOff x="3606870" y="726475"/>
                    <a:chExt cx="313147" cy="522668"/>
                  </a:xfrm>
                  <a:solidFill>
                    <a:srgbClr val="89A0A3"/>
                  </a:solidFill>
                </p:grpSpPr>
                <p:sp>
                  <p:nvSpPr>
                    <p:cNvPr id="46" name="타원 256">
                      <a:extLst>
                        <a:ext uri="{FF2B5EF4-FFF2-40B4-BE49-F238E27FC236}">
                          <a16:creationId xmlns:a16="http://schemas.microsoft.com/office/drawing/2014/main" id="{EF15464D-FEA6-A3C5-B1C0-0D034C15FE8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6870" y="726475"/>
                      <a:ext cx="313147" cy="313180"/>
                    </a:xfrm>
                    <a:prstGeom prst="ellipse">
                      <a:avLst/>
                    </a:prstGeom>
                    <a:solidFill>
                      <a:srgbClr val="E1A077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400" b="1" i="0" u="none" strike="noStrike" kern="1200" cap="none" spc="-5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p:txBody>
                </p:sp>
                <p:sp>
                  <p:nvSpPr>
                    <p:cNvPr id="47" name="이등변 삼각형 255">
                      <a:extLst>
                        <a:ext uri="{FF2B5EF4-FFF2-40B4-BE49-F238E27FC236}">
                          <a16:creationId xmlns:a16="http://schemas.microsoft.com/office/drawing/2014/main" id="{CE5EC215-EA80-D9EA-21A2-592CAC875A5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3622362" y="955512"/>
                      <a:ext cx="282158" cy="293631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rgbClr val="E1A077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2400" b="1" i="0" u="none" strike="noStrike" kern="1200" cap="none" spc="-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p:txBody>
                </p:sp>
              </p:grpSp>
              <p:sp>
                <p:nvSpPr>
                  <p:cNvPr id="45" name="타원 44">
                    <a:extLst>
                      <a:ext uri="{FF2B5EF4-FFF2-40B4-BE49-F238E27FC236}">
                        <a16:creationId xmlns:a16="http://schemas.microsoft.com/office/drawing/2014/main" id="{8935A79E-E152-9A81-7716-B473FF82425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416175" y="2941638"/>
                    <a:ext cx="60325" cy="666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2400" b="1" i="0" u="none" strike="noStrike" kern="1200" cap="none" spc="-5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맑은 고딕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151AA92B-99C1-0EE2-F824-BC5DDA0E52D0}"/>
                </a:ext>
              </a:extLst>
            </p:cNvPr>
            <p:cNvGrpSpPr/>
            <p:nvPr/>
          </p:nvGrpSpPr>
          <p:grpSpPr>
            <a:xfrm>
              <a:off x="5540638" y="2159279"/>
              <a:ext cx="3724837" cy="1142984"/>
              <a:chOff x="5540638" y="2128540"/>
              <a:chExt cx="3724837" cy="114298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60CA2C-D8D0-DDC8-5390-CF454A29A784}"/>
                  </a:ext>
                </a:extLst>
              </p:cNvPr>
              <p:cNvSpPr txBox="1"/>
              <p:nvPr/>
            </p:nvSpPr>
            <p:spPr bwMode="auto">
              <a:xfrm>
                <a:off x="5540638" y="2128540"/>
                <a:ext cx="3724837" cy="2923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171450" indent="-171450">
                  <a:lnSpc>
                    <a:spcPct val="150000"/>
                  </a:lnSpc>
                  <a:buClr>
                    <a:schemeClr val="bg1"/>
                  </a:buClr>
                  <a:buSzPct val="100000"/>
                  <a:buFont typeface="Wingdings" panose="05000000000000000000" pitchFamily="2" charset="2"/>
                  <a:buBlip>
                    <a:blip r:embed="rId4"/>
                  </a:buBlip>
                  <a:defRPr sz="1600" spc="-120">
                    <a:ln>
                      <a:solidFill>
                        <a:srgbClr val="02487E">
                          <a:alpha val="10000"/>
                        </a:srgbClr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나눔스퀘어 ExtraBold" panose="020B0600000101010101" pitchFamily="50" charset="-127"/>
                    <a:ea typeface="나눔스퀘어 ExtraBold" panose="020B0600000101010101" pitchFamily="50" charset="-127"/>
                  </a:defRPr>
                </a:lvl1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altLang="ko-KR" sz="1300" b="1" i="0" u="none" strike="noStrike" kern="1200" cap="none" spc="-80" normalizeH="0" noProof="0" dirty="0">
                    <a:ln>
                      <a:solidFill>
                        <a:srgbClr val="02487E">
                          <a:alpha val="10000"/>
                        </a:srgbClr>
                      </a:solidFill>
                    </a:ln>
                    <a:solidFill>
                      <a:srgbClr val="0075AC">
                        <a:lumMod val="50000"/>
                      </a:srgbClr>
                    </a:solidFill>
                    <a:effectLst/>
                    <a:uLnTx/>
                    <a:uFillTx/>
                    <a:latin typeface="나눔스퀘어 ExtraBold" panose="020B0600000101010101" pitchFamily="50" charset="-127"/>
                    <a:ea typeface="나눔스퀘어 ExtraBold" panose="020B0600000101010101" pitchFamily="50" charset="-127"/>
                    <a:cs typeface="+mn-cs"/>
                  </a:rPr>
                  <a:t>Facility &amp; Equipment Development Research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1DAB53-3FA1-F862-93BB-CB87C455D864}"/>
                  </a:ext>
                </a:extLst>
              </p:cNvPr>
              <p:cNvSpPr txBox="1"/>
              <p:nvPr/>
            </p:nvSpPr>
            <p:spPr bwMode="auto">
              <a:xfrm>
                <a:off x="5551192" y="2475344"/>
                <a:ext cx="3097508" cy="79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50000"/>
                  </a:lnSpc>
                  <a:defRPr sz="1000" spc="-7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defRPr>
                </a:lvl1pPr>
              </a:lstStyle>
              <a:p>
                <a:pPr marL="0" marR="0" lvl="0" indent="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46,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Tapsil-ro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Giheung-gu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 </a:t>
                </a:r>
                <a:r>
                  <a:rPr kumimoji="0" lang="en-US" altLang="ko-KR" sz="1050" b="1" i="0" u="none" strike="noStrike" kern="1200" cap="none" spc="-50" normalizeH="0" baseline="0" noProof="0" dirty="0" err="1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Yongin-si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,</a:t>
                </a:r>
                <a:r>
                  <a:rPr lang="en-US" altLang="ko-KR" sz="1050" spc="-50" dirty="0"/>
                  <a:t> </a:t>
                </a:r>
                <a:r>
                  <a:rPr kumimoji="0" lang="en-US" altLang="ko-KR" sz="1050" b="1" i="0" u="none" strike="noStrike" kern="1200" cap="none" spc="-50" normalizeH="0" baseline="0" noProof="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나눔스퀘어" panose="020B0600000101010101" pitchFamily="50" charset="-127"/>
                    <a:ea typeface="나눔스퀘어" panose="020B0600000101010101" pitchFamily="50" charset="-127"/>
                    <a:cs typeface="+mn-cs"/>
                  </a:rPr>
                  <a:t>Gyeonggi-do, 17084, Korea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050" spc="-5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solidFill>
                      <a:schemeClr val="tx2"/>
                    </a:solidFill>
                    <a:latin typeface="나눔스퀘어" panose="020B0600000101010101" pitchFamily="50" charset="-127"/>
                    <a:ea typeface="나눔스퀘어" panose="020B0600000101010101" pitchFamily="50" charset="-127"/>
                  </a:rPr>
                  <a:t>+82-31-8065-5114</a:t>
                </a:r>
                <a:endParaRPr lang="ko-KR" altLang="en-US" sz="1050" spc="-5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solidFill>
                    <a:schemeClr val="tx2"/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endParaRPr>
              </a:p>
            </p:txBody>
          </p:sp>
        </p:grp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874C0D43-9976-6483-D74C-B448EEEEE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7080" y="4148555"/>
            <a:ext cx="3016800" cy="2017151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0">
            <a:extLst>
              <a:ext uri="{FF2B5EF4-FFF2-40B4-BE49-F238E27FC236}">
                <a16:creationId xmlns:a16="http://schemas.microsoft.com/office/drawing/2014/main" id="{1B76C0DA-5FE9-6C14-A8F8-A2AD4502FFD2}"/>
              </a:ext>
            </a:extLst>
          </p:cNvPr>
          <p:cNvGrpSpPr>
            <a:grpSpLocks/>
          </p:cNvGrpSpPr>
          <p:nvPr/>
        </p:nvGrpSpPr>
        <p:grpSpPr bwMode="auto">
          <a:xfrm>
            <a:off x="2249488" y="2458262"/>
            <a:ext cx="4645025" cy="2628465"/>
            <a:chOff x="3698081" y="3286166"/>
            <a:chExt cx="4643438" cy="263020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D6295C-DB6D-2EF0-E57C-68CDD62CD640}"/>
                </a:ext>
              </a:extLst>
            </p:cNvPr>
            <p:cNvSpPr txBox="1"/>
            <p:nvPr/>
          </p:nvSpPr>
          <p:spPr bwMode="auto">
            <a:xfrm>
              <a:off x="3698081" y="3286166"/>
              <a:ext cx="4643438" cy="7704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4400" spc="-150" dirty="0">
                  <a:solidFill>
                    <a:schemeClr val="tx2">
                      <a:lumMod val="50000"/>
                    </a:schemeClr>
                  </a:solidFill>
                  <a:effectLst>
                    <a:outerShdw blurRad="12700" dist="38100" dir="2700000" algn="tl" rotWithShape="0">
                      <a:prstClr val="black">
                        <a:alpha val="20000"/>
                      </a:prstClr>
                    </a:outerShdw>
                  </a:effectLst>
                  <a:latin typeface="나눔스퀘어OTF ExtraBold" panose="020B0600000101010101" pitchFamily="34" charset="-127"/>
                  <a:ea typeface="나눔스퀘어OTF ExtraBold" panose="020B0600000101010101" pitchFamily="34" charset="-127"/>
                  <a:cs typeface="Times New Roman" pitchFamily="18" charset="0"/>
                </a:rPr>
                <a:t>THANK YOU</a:t>
              </a:r>
            </a:p>
          </p:txBody>
        </p:sp>
        <p:pic>
          <p:nvPicPr>
            <p:cNvPr id="6" name="그림 9">
              <a:extLst>
                <a:ext uri="{FF2B5EF4-FFF2-40B4-BE49-F238E27FC236}">
                  <a16:creationId xmlns:a16="http://schemas.microsoft.com/office/drawing/2014/main" id="{2518BBE9-93DB-DBCF-65CA-3DA334C946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743" y="4056614"/>
              <a:ext cx="2910114" cy="1859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제목 4">
            <a:extLst>
              <a:ext uri="{FF2B5EF4-FFF2-40B4-BE49-F238E27FC236}">
                <a16:creationId xmlns:a16="http://schemas.microsoft.com/office/drawing/2014/main" id="{66226DC9-6272-4345-57B0-CF43652DA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2738" y="1468438"/>
            <a:ext cx="754062" cy="4460875"/>
          </a:xfrm>
        </p:spPr>
        <p:txBody>
          <a:bodyPr/>
          <a:lstStyle/>
          <a:p>
            <a:pPr>
              <a:defRPr/>
            </a:pPr>
            <a:r>
              <a:rPr lang="en-US" altLang="ko-KR" dirty="0"/>
              <a:t>1</a:t>
            </a:r>
            <a:br>
              <a:rPr lang="en-US" altLang="ko-KR" dirty="0"/>
            </a:br>
            <a:r>
              <a:rPr lang="en-US" altLang="ko-KR" dirty="0"/>
              <a:t>2</a:t>
            </a:r>
            <a:br>
              <a:rPr lang="en-US" altLang="ko-KR" dirty="0"/>
            </a:br>
            <a:r>
              <a:rPr lang="en-US" altLang="ko-KR" dirty="0"/>
              <a:t>3</a:t>
            </a:r>
            <a:br>
              <a:rPr lang="en-US" altLang="ko-KR" dirty="0"/>
            </a:br>
            <a:r>
              <a:rPr lang="en-US" altLang="ko-KR" dirty="0"/>
              <a:t>4</a:t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37F61AC1-B684-B5AA-01BC-87E81C2F5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81263" y="1816100"/>
            <a:ext cx="6411912" cy="4175125"/>
          </a:xfrm>
        </p:spPr>
        <p:txBody>
          <a:bodyPr/>
          <a:lstStyle/>
          <a:p>
            <a:pPr>
              <a:defRPr/>
            </a:pPr>
            <a:r>
              <a:rPr lang="ko-KR" altLang="ko-KR" dirty="0" err="1"/>
              <a:t>Introduction</a:t>
            </a:r>
            <a:endParaRPr lang="en-US" altLang="ko-KR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ko-KR" altLang="ko-KR" dirty="0" err="1"/>
              <a:t>Single-Unit</a:t>
            </a:r>
            <a:r>
              <a:rPr lang="ko-KR" altLang="ko-KR" dirty="0"/>
              <a:t> </a:t>
            </a:r>
            <a:r>
              <a:rPr lang="ko-KR" altLang="ko-KR" dirty="0" err="1"/>
              <a:t>Tsunami</a:t>
            </a:r>
            <a:r>
              <a:rPr lang="ko-KR" altLang="ko-KR" dirty="0"/>
              <a:t> PSA </a:t>
            </a:r>
            <a:r>
              <a:rPr lang="ko-KR" altLang="ko-KR" dirty="0" err="1"/>
              <a:t>Modeling</a:t>
            </a:r>
            <a:endParaRPr lang="en-US" altLang="ko-KR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Integration</a:t>
            </a:r>
            <a:r>
              <a:rPr lang="ko-KR" altLang="ko-KR" dirty="0"/>
              <a:t> (One-</a:t>
            </a:r>
            <a:r>
              <a:rPr lang="ko-KR" altLang="ko-KR" dirty="0" err="1"/>
              <a:t>Top</a:t>
            </a:r>
            <a:r>
              <a:rPr lang="ko-KR" altLang="ko-KR" dirty="0"/>
              <a:t> </a:t>
            </a:r>
            <a:r>
              <a:rPr lang="ko-KR" altLang="ko-KR" dirty="0" err="1"/>
              <a:t>Fault</a:t>
            </a:r>
            <a:r>
              <a:rPr lang="ko-KR" altLang="ko-KR" dirty="0"/>
              <a:t> Tree)</a:t>
            </a:r>
            <a:endParaRPr lang="en-US" altLang="ko-KR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ko-KR" altLang="ko-KR" dirty="0" err="1"/>
              <a:t>Quantification</a:t>
            </a:r>
            <a:r>
              <a:rPr lang="ko-KR" altLang="ko-KR" dirty="0"/>
              <a:t> </a:t>
            </a:r>
            <a:r>
              <a:rPr lang="ko-KR" altLang="ko-KR" dirty="0" err="1"/>
              <a:t>Results</a:t>
            </a:r>
            <a:r>
              <a:rPr lang="ko-KR" altLang="ko-KR" dirty="0"/>
              <a:t> &amp; </a:t>
            </a:r>
            <a:r>
              <a:rPr lang="ko-KR" altLang="ko-KR" dirty="0" err="1"/>
              <a:t>Insights</a:t>
            </a:r>
            <a:endParaRPr dirty="0"/>
          </a:p>
        </p:txBody>
      </p:sp>
      <p:sp>
        <p:nvSpPr>
          <p:cNvPr id="11268" name="타원 22">
            <a:extLst>
              <a:ext uri="{FF2B5EF4-FFF2-40B4-BE49-F238E27FC236}">
                <a16:creationId xmlns:a16="http://schemas.microsoft.com/office/drawing/2014/main" id="{4C0B59C2-2F00-3785-D6D3-92C776EC5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1914525"/>
            <a:ext cx="120650" cy="1206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1269" name="타원 23">
            <a:extLst>
              <a:ext uri="{FF2B5EF4-FFF2-40B4-BE49-F238E27FC236}">
                <a16:creationId xmlns:a16="http://schemas.microsoft.com/office/drawing/2014/main" id="{9AC4F4A4-95D9-4C33-990E-EF855950F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2652713"/>
            <a:ext cx="120650" cy="12065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1270" name="타원 24">
            <a:extLst>
              <a:ext uri="{FF2B5EF4-FFF2-40B4-BE49-F238E27FC236}">
                <a16:creationId xmlns:a16="http://schemas.microsoft.com/office/drawing/2014/main" id="{C0A46ED6-1E83-43B7-A2C0-59BA773BF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3389313"/>
            <a:ext cx="120650" cy="12223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</p:spTree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제목 7">
            <a:extLst>
              <a:ext uri="{FF2B5EF4-FFF2-40B4-BE49-F238E27FC236}">
                <a16:creationId xmlns:a16="http://schemas.microsoft.com/office/drawing/2014/main" id="{33D4BD9F-510D-8A96-0EE8-AA3280613C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0" y="2003425"/>
            <a:ext cx="5988050" cy="1257300"/>
          </a:xfrm>
        </p:spPr>
        <p:txBody>
          <a:bodyPr/>
          <a:lstStyle/>
          <a:p>
            <a:pPr>
              <a:defRPr/>
            </a:pPr>
            <a:r>
              <a:rPr lang="ko-KR" altLang="ko-KR" dirty="0" err="1"/>
              <a:t>Introduction</a:t>
            </a:r>
            <a:endParaRPr dirty="0"/>
          </a:p>
        </p:txBody>
      </p:sp>
      <p:sp>
        <p:nvSpPr>
          <p:cNvPr id="9" name="부제목 8">
            <a:extLst>
              <a:ext uri="{FF2B5EF4-FFF2-40B4-BE49-F238E27FC236}">
                <a16:creationId xmlns:a16="http://schemas.microsoft.com/office/drawing/2014/main" id="{50EB5203-5839-5172-457C-F9CE7FB6B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0150" y="2165350"/>
            <a:ext cx="1019175" cy="933450"/>
          </a:xfrm>
        </p:spPr>
        <p:txBody>
          <a:bodyPr/>
          <a:lstStyle/>
          <a:p>
            <a:pPr>
              <a:defRPr/>
            </a:pPr>
            <a:r>
              <a:rPr lang="en-US" dirty="0"/>
              <a:t>1</a:t>
            </a:r>
          </a:p>
        </p:txBody>
      </p:sp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9EE783-F2D5-04AE-A6B4-195B7249F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Introduction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032B89-9366-3F73-98DD-EB1235B5D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48727754-44F4-978B-BD97-EF52A2747F9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Background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E8580E2-D54A-680E-ABFF-8F09793AC2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37" y="1309182"/>
            <a:ext cx="7967662" cy="4839329"/>
          </a:xfrm>
        </p:spPr>
        <p:txBody>
          <a:bodyPr/>
          <a:lstStyle/>
          <a:p>
            <a:r>
              <a:rPr lang="ko-KR" altLang="ko-KR" dirty="0" err="1"/>
              <a:t>Current</a:t>
            </a:r>
            <a:r>
              <a:rPr lang="ko-KR" altLang="ko-KR" dirty="0"/>
              <a:t> Status in Korea:</a:t>
            </a:r>
          </a:p>
          <a:p>
            <a:pPr lvl="1"/>
            <a:r>
              <a:rPr lang="ko-KR" altLang="ko-KR" dirty="0"/>
              <a:t>Seismic and typhoon hazards are explicitly modeled or incorporated in single-unit PSAs. </a:t>
            </a:r>
          </a:p>
          <a:p>
            <a:pPr lvl="1"/>
            <a:r>
              <a:rPr lang="ko-KR" altLang="ko-KR" dirty="0"/>
              <a:t>Tsunamis have traditionally been screened out, </a:t>
            </a:r>
            <a:r>
              <a:rPr lang="ko-KR" altLang="ko-KR" dirty="0" err="1"/>
              <a:t>resulting</a:t>
            </a:r>
            <a:r>
              <a:rPr lang="ko-KR" altLang="ko-KR" dirty="0"/>
              <a:t> </a:t>
            </a:r>
            <a:r>
              <a:rPr lang="ko-KR" altLang="ko-KR" dirty="0" err="1"/>
              <a:t>in</a:t>
            </a:r>
            <a:r>
              <a:rPr lang="ko-KR" altLang="ko-KR" dirty="0"/>
              <a:t> </a:t>
            </a:r>
            <a:r>
              <a:rPr lang="ko-KR" altLang="ko-KR" dirty="0" err="1"/>
              <a:t>a</a:t>
            </a:r>
            <a:r>
              <a:rPr lang="ko-KR" altLang="ko-KR" dirty="0"/>
              <a:t> </a:t>
            </a:r>
            <a:r>
              <a:rPr lang="ko-KR" altLang="ko-KR" dirty="0" err="1"/>
              <a:t>lack</a:t>
            </a:r>
            <a:r>
              <a:rPr lang="ko-KR" altLang="ko-KR" dirty="0"/>
              <a:t> of </a:t>
            </a:r>
            <a:r>
              <a:rPr lang="ko-KR" altLang="ko-KR" dirty="0" err="1"/>
              <a:t>independent</a:t>
            </a:r>
            <a:r>
              <a:rPr lang="ko-KR" altLang="ko-KR" dirty="0"/>
              <a:t> </a:t>
            </a:r>
            <a:r>
              <a:rPr lang="ko-KR" altLang="ko-KR" dirty="0" err="1"/>
              <a:t>multi-unit</a:t>
            </a:r>
            <a:r>
              <a:rPr lang="ko-KR" altLang="ko-KR" dirty="0"/>
              <a:t> </a:t>
            </a:r>
            <a:r>
              <a:rPr lang="ko-KR" altLang="ko-KR" dirty="0" err="1"/>
              <a:t>tsunami</a:t>
            </a:r>
            <a:r>
              <a:rPr lang="ko-KR" altLang="ko-KR" dirty="0"/>
              <a:t> PSA </a:t>
            </a:r>
            <a:r>
              <a:rPr lang="ko-KR" altLang="ko-KR" dirty="0" err="1"/>
              <a:t>frameworks</a:t>
            </a:r>
            <a:r>
              <a:rPr lang="ko-KR" altLang="ko-KR" dirty="0"/>
              <a:t>.</a:t>
            </a:r>
            <a:endParaRPr lang="en-US" altLang="ko-KR" dirty="0"/>
          </a:p>
          <a:p>
            <a:r>
              <a:rPr lang="ko-KR" altLang="ko-KR" dirty="0"/>
              <a:t>The </a:t>
            </a:r>
            <a:r>
              <a:rPr lang="ko-KR" altLang="ko-KR" dirty="0" err="1"/>
              <a:t>Fukushima</a:t>
            </a:r>
            <a:r>
              <a:rPr lang="ko-KR" altLang="ko-KR" dirty="0"/>
              <a:t> </a:t>
            </a:r>
            <a:r>
              <a:rPr lang="ko-KR" altLang="ko-KR" dirty="0" err="1"/>
              <a:t>Lesson</a:t>
            </a:r>
            <a:r>
              <a:rPr lang="ko-KR" altLang="ko-KR" dirty="0"/>
              <a:t>: </a:t>
            </a:r>
            <a:endParaRPr lang="en-US" altLang="ko-KR" dirty="0"/>
          </a:p>
          <a:p>
            <a:pPr lvl="1"/>
            <a:r>
              <a:rPr lang="ko-KR" altLang="ko-KR" dirty="0" err="1"/>
              <a:t>Tsunami-induced</a:t>
            </a:r>
            <a:r>
              <a:rPr lang="ko-KR" altLang="ko-KR" dirty="0"/>
              <a:t> </a:t>
            </a:r>
            <a:r>
              <a:rPr lang="ko-KR" altLang="ko-KR" dirty="0" err="1"/>
              <a:t>simultaneous</a:t>
            </a:r>
            <a:r>
              <a:rPr lang="ko-KR" altLang="ko-KR" dirty="0"/>
              <a:t> </a:t>
            </a:r>
            <a:r>
              <a:rPr lang="ko-KR" altLang="ko-KR" dirty="0" err="1"/>
              <a:t>damage</a:t>
            </a:r>
            <a:r>
              <a:rPr lang="ko-KR" altLang="ko-KR" dirty="0"/>
              <a:t> </a:t>
            </a:r>
            <a:r>
              <a:rPr lang="ko-KR" altLang="ko-KR" dirty="0" err="1"/>
              <a:t>can</a:t>
            </a:r>
            <a:r>
              <a:rPr lang="ko-KR" altLang="ko-KR" dirty="0"/>
              <a:t> </a:t>
            </a:r>
            <a:r>
              <a:rPr lang="ko-KR" altLang="ko-KR" dirty="0" err="1"/>
              <a:t>occur</a:t>
            </a:r>
            <a:r>
              <a:rPr lang="ko-KR" altLang="ko-KR" dirty="0"/>
              <a:t> </a:t>
            </a:r>
            <a:r>
              <a:rPr lang="ko-KR" altLang="ko-KR" dirty="0" err="1"/>
              <a:t>across</a:t>
            </a:r>
            <a:r>
              <a:rPr lang="ko-KR" altLang="ko-KR" dirty="0"/>
              <a:t> </a:t>
            </a:r>
            <a:r>
              <a:rPr lang="ko-KR" altLang="ko-KR" dirty="0" err="1"/>
              <a:t>multiple</a:t>
            </a:r>
            <a:r>
              <a:rPr lang="ko-KR" altLang="ko-KR" dirty="0"/>
              <a:t> </a:t>
            </a:r>
            <a:r>
              <a:rPr lang="ko-KR" altLang="ko-KR" dirty="0" err="1"/>
              <a:t>units</a:t>
            </a:r>
            <a:r>
              <a:rPr lang="ko-KR" altLang="ko-KR" dirty="0"/>
              <a:t> and </a:t>
            </a:r>
            <a:r>
              <a:rPr lang="ko-KR" altLang="ko-KR" dirty="0" err="1"/>
              <a:t>critically</a:t>
            </a:r>
            <a:r>
              <a:rPr lang="ko-KR" altLang="ko-KR" dirty="0"/>
              <a:t> </a:t>
            </a:r>
            <a:r>
              <a:rPr lang="ko-KR" altLang="ko-KR" dirty="0" err="1"/>
              <a:t>impacts</a:t>
            </a:r>
            <a:r>
              <a:rPr lang="ko-KR" altLang="ko-KR" dirty="0"/>
              <a:t> </a:t>
            </a:r>
            <a:r>
              <a:rPr lang="ko-KR" altLang="ko-KR" dirty="0" err="1"/>
              <a:t>site-wide</a:t>
            </a:r>
            <a:r>
              <a:rPr lang="ko-KR" altLang="ko-KR" dirty="0"/>
              <a:t> </a:t>
            </a:r>
            <a:r>
              <a:rPr lang="ko-KR" altLang="ko-KR" dirty="0" err="1"/>
              <a:t>risk</a:t>
            </a:r>
            <a:r>
              <a:rPr lang="ko-KR" altLang="ko-KR" dirty="0"/>
              <a:t>. </a:t>
            </a:r>
            <a:endParaRPr lang="en-US" altLang="ko-KR" dirty="0"/>
          </a:p>
          <a:p>
            <a:r>
              <a:rPr lang="ko-KR" altLang="ko-KR" dirty="0" err="1"/>
              <a:t>Multi-Unit</a:t>
            </a:r>
            <a:r>
              <a:rPr lang="ko-KR" altLang="ko-KR" dirty="0"/>
              <a:t> PSA (MUPSA): </a:t>
            </a:r>
            <a:endParaRPr lang="en-US" altLang="ko-KR" dirty="0"/>
          </a:p>
          <a:p>
            <a:pPr lvl="1"/>
            <a:r>
              <a:rPr lang="ko-KR" altLang="ko-KR" dirty="0" err="1"/>
              <a:t>A</a:t>
            </a:r>
            <a:r>
              <a:rPr lang="ko-KR" altLang="ko-KR" dirty="0"/>
              <a:t> </a:t>
            </a:r>
            <a:r>
              <a:rPr lang="ko-KR" altLang="ko-KR" dirty="0" err="1"/>
              <a:t>systematic</a:t>
            </a:r>
            <a:r>
              <a:rPr lang="ko-KR" altLang="ko-KR" dirty="0"/>
              <a:t> </a:t>
            </a:r>
            <a:r>
              <a:rPr lang="ko-KR" altLang="ko-KR" dirty="0" err="1"/>
              <a:t>approach</a:t>
            </a:r>
            <a:r>
              <a:rPr lang="ko-KR" altLang="ko-KR" dirty="0"/>
              <a:t> </a:t>
            </a:r>
            <a:r>
              <a:rPr lang="ko-KR" altLang="ko-KR" dirty="0" err="1"/>
              <a:t>to</a:t>
            </a:r>
            <a:r>
              <a:rPr lang="ko-KR" altLang="ko-KR" dirty="0"/>
              <a:t> </a:t>
            </a:r>
            <a:r>
              <a:rPr lang="ko-KR" altLang="ko-KR" dirty="0" err="1"/>
              <a:t>evaluate</a:t>
            </a:r>
            <a:r>
              <a:rPr lang="ko-KR" altLang="ko-KR" dirty="0"/>
              <a:t> </a:t>
            </a:r>
            <a:r>
              <a:rPr lang="ko-KR" altLang="ko-KR" dirty="0" err="1"/>
              <a:t>site</a:t>
            </a:r>
            <a:r>
              <a:rPr lang="ko-KR" altLang="ko-KR" dirty="0"/>
              <a:t> </a:t>
            </a:r>
            <a:r>
              <a:rPr lang="ko-KR" altLang="ko-KR" dirty="0" err="1"/>
              <a:t>risk</a:t>
            </a:r>
            <a:r>
              <a:rPr lang="ko-KR" altLang="ko-KR" dirty="0"/>
              <a:t> </a:t>
            </a:r>
            <a:r>
              <a:rPr lang="ko-KR" altLang="ko-KR" dirty="0" err="1"/>
              <a:t>by</a:t>
            </a:r>
            <a:r>
              <a:rPr lang="ko-KR" altLang="ko-KR" dirty="0"/>
              <a:t> </a:t>
            </a:r>
            <a:r>
              <a:rPr lang="ko-KR" altLang="ko-KR" dirty="0" err="1"/>
              <a:t>considering</a:t>
            </a:r>
            <a:r>
              <a:rPr lang="ko-KR" altLang="ko-KR" dirty="0"/>
              <a:t> </a:t>
            </a:r>
            <a:r>
              <a:rPr lang="ko-KR" altLang="ko-KR" dirty="0" err="1"/>
              <a:t>inter-unit</a:t>
            </a:r>
            <a:r>
              <a:rPr lang="ko-KR" altLang="ko-KR" dirty="0"/>
              <a:t> </a:t>
            </a:r>
            <a:r>
              <a:rPr lang="ko-KR" altLang="ko-KR" dirty="0" err="1"/>
              <a:t>dependencies</a:t>
            </a:r>
            <a:r>
              <a:rPr lang="ko-KR" altLang="ko-KR" dirty="0"/>
              <a:t> and </a:t>
            </a:r>
            <a:r>
              <a:rPr lang="ko-KR" altLang="ko-KR" dirty="0" err="1"/>
              <a:t>shared</a:t>
            </a:r>
            <a:r>
              <a:rPr lang="ko-KR" altLang="ko-KR" dirty="0"/>
              <a:t> </a:t>
            </a:r>
            <a:r>
              <a:rPr lang="ko-KR" altLang="ko-KR" dirty="0" err="1"/>
              <a:t>systems</a:t>
            </a:r>
            <a:r>
              <a:rPr lang="ko-KR" altLang="ko-KR" dirty="0"/>
              <a:t>.</a:t>
            </a:r>
            <a:endParaRPr lang="en-US" altLang="ko-KR" dirty="0"/>
          </a:p>
          <a:p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1646012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69FB56-7D7F-EB0A-B6E4-39920BD29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Introduction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16DD39B-1BC8-B586-D739-0AC194185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2BEA99F7-052C-AE42-8B30-043295D7674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Overall</a:t>
            </a:r>
            <a:r>
              <a:rPr lang="ko-KR" altLang="ko-KR" dirty="0"/>
              <a:t> </a:t>
            </a:r>
            <a:r>
              <a:rPr lang="ko-KR" altLang="ko-KR" dirty="0" err="1"/>
              <a:t>Methodology</a:t>
            </a:r>
            <a:r>
              <a:rPr lang="ko-KR" altLang="ko-KR" dirty="0"/>
              <a:t> &amp; </a:t>
            </a:r>
            <a:r>
              <a:rPr lang="ko-KR" altLang="ko-KR" dirty="0" err="1"/>
              <a:t>Framework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48B499D-FA59-97C2-3BE2-24C61C7AED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37" y="1309182"/>
            <a:ext cx="7934324" cy="4839329"/>
          </a:xfrm>
        </p:spPr>
        <p:txBody>
          <a:bodyPr/>
          <a:lstStyle/>
          <a:p>
            <a:r>
              <a:rPr lang="en-US" altLang="ko-KR" dirty="0"/>
              <a:t>1. Tsunami Hazard Analysis </a:t>
            </a:r>
          </a:p>
          <a:p>
            <a:pPr lvl="1"/>
            <a:r>
              <a:rPr lang="en-US" altLang="ko-KR" dirty="0"/>
              <a:t>Site-Specific Hazard Curve Evaluation</a:t>
            </a:r>
          </a:p>
          <a:p>
            <a:r>
              <a:rPr lang="en-US" altLang="ko-KR" dirty="0"/>
              <a:t>2. Tsunami Fragility Evaluation</a:t>
            </a:r>
          </a:p>
          <a:p>
            <a:pPr lvl="1"/>
            <a:r>
              <a:rPr lang="en-US" altLang="ko-KR" dirty="0"/>
              <a:t>Log-normal Capacities of Key SSCs(Breakwater, CST, ESW)</a:t>
            </a:r>
          </a:p>
          <a:p>
            <a:r>
              <a:rPr lang="en-US" altLang="ko-KR" dirty="0"/>
              <a:t>3. Initiating Event &amp; Single-Unit PSA</a:t>
            </a:r>
          </a:p>
          <a:p>
            <a:pPr lvl="1"/>
            <a:r>
              <a:rPr lang="en-US" altLang="ko-KR" dirty="0"/>
              <a:t>Wave Height Classification(&lt;10m, 10~13m,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≥13) &amp; ET/FT Modeling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 Site Walkdown &amp; Realism Refinement</a:t>
            </a:r>
          </a:p>
          <a:p>
            <a:pPr lvl="1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Reflecting Indoor AFST, Submerged Intakes &amp; Watertight doors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 One-Top Multi-Unit Model Configuration</a:t>
            </a:r>
          </a:p>
          <a:p>
            <a:pPr lvl="1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Logic Integration, Shared AAC DG Priorities, and Inter-Unit CCFs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6. Site-Wide Quantification &amp; Insights</a:t>
            </a:r>
          </a:p>
          <a:p>
            <a:pPr lvl="1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Dominant </a:t>
            </a:r>
            <a:r>
              <a:rPr lang="en-US" altLang="ko-KR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Cutset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Generation &amp; Risk-Informed Engineering Actions</a:t>
            </a:r>
          </a:p>
        </p:txBody>
      </p:sp>
    </p:spTree>
    <p:extLst>
      <p:ext uri="{BB962C8B-B14F-4D97-AF65-F5344CB8AC3E}">
        <p14:creationId xmlns:p14="http://schemas.microsoft.com/office/powerpoint/2010/main" val="3518922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B516754E-1BE5-DFC1-28EC-045CB8239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867" y="2003302"/>
            <a:ext cx="6635133" cy="1257300"/>
          </a:xfrm>
        </p:spPr>
        <p:txBody>
          <a:bodyPr/>
          <a:lstStyle/>
          <a:p>
            <a:r>
              <a:rPr lang="ko-KR" altLang="ko-KR" dirty="0" err="1"/>
              <a:t>Single-Unit</a:t>
            </a:r>
            <a:r>
              <a:rPr lang="ko-KR" altLang="ko-KR" dirty="0"/>
              <a:t> </a:t>
            </a:r>
            <a:r>
              <a:rPr lang="ko-KR" altLang="ko-KR" dirty="0" err="1"/>
              <a:t>Tsunami</a:t>
            </a:r>
            <a:r>
              <a:rPr lang="ko-KR" altLang="ko-KR" dirty="0"/>
              <a:t> PSA </a:t>
            </a:r>
            <a:r>
              <a:rPr lang="ko-KR" altLang="ko-KR" dirty="0" err="1"/>
              <a:t>Modeling</a:t>
            </a:r>
            <a:endParaRPr lang="ko-KR" altLang="en-US" dirty="0"/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AFC663DC-6E91-E8FE-9454-FA4E422FE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1758748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08F76915-D9C4-6102-4E3A-1E54FF764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Single-Unit</a:t>
            </a:r>
            <a:r>
              <a:rPr lang="ko-KR" altLang="ko-KR" dirty="0"/>
              <a:t> </a:t>
            </a:r>
            <a:r>
              <a:rPr lang="ko-KR" altLang="ko-KR" dirty="0" err="1"/>
              <a:t>Tsunami</a:t>
            </a:r>
            <a:r>
              <a:rPr lang="ko-KR" altLang="ko-KR" dirty="0"/>
              <a:t> PSA </a:t>
            </a:r>
            <a:r>
              <a:rPr lang="ko-KR" altLang="ko-KR" dirty="0" err="1"/>
              <a:t>Modeling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72AEAB0-C48D-9949-605A-18B62153A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7" name="부제목 6">
            <a:extLst>
              <a:ext uri="{FF2B5EF4-FFF2-40B4-BE49-F238E27FC236}">
                <a16:creationId xmlns:a16="http://schemas.microsoft.com/office/drawing/2014/main" id="{70F06C6A-6FB8-0372-7B44-D5F6C4FD2472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Tsunami</a:t>
            </a:r>
            <a:r>
              <a:rPr lang="ko-KR" altLang="ko-KR" dirty="0"/>
              <a:t> </a:t>
            </a:r>
            <a:r>
              <a:rPr lang="ko-KR" altLang="ko-KR" dirty="0" err="1"/>
              <a:t>Hazard</a:t>
            </a:r>
            <a:r>
              <a:rPr lang="ko-KR" altLang="ko-KR" dirty="0"/>
              <a:t> &amp; </a:t>
            </a:r>
            <a:r>
              <a:rPr lang="ko-KR" altLang="ko-KR" dirty="0" err="1"/>
              <a:t>Fragility</a:t>
            </a:r>
            <a:r>
              <a:rPr lang="ko-KR" altLang="ko-KR" dirty="0"/>
              <a:t> </a:t>
            </a:r>
            <a:r>
              <a:rPr lang="ko-KR" altLang="ko-KR" dirty="0" err="1"/>
              <a:t>Evaluation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텍스트 개체 틀 5">
                <a:extLst>
                  <a:ext uri="{FF2B5EF4-FFF2-40B4-BE49-F238E27FC236}">
                    <a16:creationId xmlns:a16="http://schemas.microsoft.com/office/drawing/2014/main" id="{9FF2399A-B4B0-F032-98FB-5BF68933369D}"/>
                  </a:ext>
                </a:extLst>
              </p:cNvPr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528637" y="1309182"/>
                <a:ext cx="4043363" cy="4839329"/>
              </a:xfrm>
            </p:spPr>
            <p:txBody>
              <a:bodyPr/>
              <a:lstStyle/>
              <a:p>
                <a:r>
                  <a:rPr lang="ko-KR" altLang="ko-KR" dirty="0"/>
                  <a:t>Baseline Hazard Curve:</a:t>
                </a:r>
              </a:p>
              <a:p>
                <a:pPr lvl="1"/>
                <a:r>
                  <a:rPr lang="ko-KR" altLang="ko-KR" dirty="0"/>
                  <a:t>Adopted a representative tsunami hazard curve from prior regulatory research due to the unavailability of site-specific data at the time of the study. </a:t>
                </a:r>
              </a:p>
              <a:p>
                <a:r>
                  <a:rPr lang="ko-KR" altLang="ko-KR" dirty="0"/>
                  <a:t>Fragility Parameters:</a:t>
                </a:r>
              </a:p>
              <a:p>
                <a:pPr lvl="1"/>
                <a:r>
                  <a:rPr lang="ko-KR" altLang="ko-KR" dirty="0"/>
                  <a:t>Mapped conditional failure probabilities for major SSCs (Breakwater, CST, ESW Pump, Off-site Power) using a standard log-normal distribution based on median capacities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dirty="0"/>
                        </m:ctrlPr>
                      </m:sSubPr>
                      <m:e>
                        <m:r>
                          <a:rPr lang="ko-KR" alt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ko-KR" alt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ko-KR" altLang="ko-KR" dirty="0"/>
                  <a:t>) and composite variabilities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dirty="0"/>
                        </m:ctrlPr>
                      </m:sSubPr>
                      <m:e>
                        <m:r>
                          <a:rPr lang="ko-KR" altLang="en-US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ko-KR" alt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ko-KR" altLang="ko-KR" dirty="0"/>
                  <a:t>)</a:t>
                </a:r>
              </a:p>
              <a:p>
                <a:r>
                  <a:rPr lang="ko-KR" altLang="ko-KR" dirty="0" err="1"/>
                  <a:t>Current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Assumption</a:t>
                </a:r>
                <a:r>
                  <a:rPr lang="en-US" altLang="ko-KR" dirty="0"/>
                  <a:t>: </a:t>
                </a:r>
              </a:p>
              <a:p>
                <a:pPr lvl="1"/>
                <a:r>
                  <a:rPr lang="ko-KR" altLang="ko-KR" dirty="0"/>
                  <a:t>The </a:t>
                </a:r>
                <a:r>
                  <a:rPr lang="ko-KR" altLang="ko-KR" dirty="0" err="1"/>
                  <a:t>same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hazard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profile</a:t>
                </a:r>
                <a:r>
                  <a:rPr lang="ko-KR" altLang="ko-KR" dirty="0"/>
                  <a:t> and </a:t>
                </a:r>
                <a:r>
                  <a:rPr lang="ko-KR" altLang="ko-KR" dirty="0" err="1"/>
                  <a:t>fragility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parameters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were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applied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site-wide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across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all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units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as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an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initial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baseline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framework</a:t>
                </a:r>
                <a:r>
                  <a:rPr lang="ko-KR" altLang="ko-KR" dirty="0"/>
                  <a:t>.</a:t>
                </a:r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6" name="텍스트 개체 틀 5">
                <a:extLst>
                  <a:ext uri="{FF2B5EF4-FFF2-40B4-BE49-F238E27FC236}">
                    <a16:creationId xmlns:a16="http://schemas.microsoft.com/office/drawing/2014/main" id="{9FF2399A-B4B0-F032-98FB-5BF6893336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528637" y="1309182"/>
                <a:ext cx="4043363" cy="4839329"/>
              </a:xfrm>
              <a:blipFill>
                <a:blip r:embed="rId2"/>
                <a:stretch>
                  <a:fillRect t="-2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E92AE3B8-44BB-F432-EC4A-1ADAD8AB1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409" y="1309182"/>
            <a:ext cx="3691890" cy="29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514894A-1DD9-A69D-33F1-81E2CB789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110" y="5083854"/>
            <a:ext cx="5004874" cy="1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6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2D78F4-A2EC-6DA0-D696-BBC059EB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Single-Unit</a:t>
            </a:r>
            <a:r>
              <a:rPr lang="ko-KR" altLang="ko-KR" dirty="0"/>
              <a:t> </a:t>
            </a:r>
            <a:r>
              <a:rPr lang="ko-KR" altLang="ko-KR" dirty="0" err="1"/>
              <a:t>Tsunami</a:t>
            </a:r>
            <a:r>
              <a:rPr lang="ko-KR" altLang="ko-KR" dirty="0"/>
              <a:t> PSA </a:t>
            </a:r>
            <a:r>
              <a:rPr lang="ko-KR" altLang="ko-KR" dirty="0" err="1"/>
              <a:t>Modeling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47CA447-CCF5-4CE2-7D8C-FF2A2EB62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D023D6AD-5416-0A9A-1A17-0FBA0546CF30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 dirty="0" err="1"/>
              <a:t>Development</a:t>
            </a:r>
            <a:r>
              <a:rPr lang="ko-KR" altLang="ko-KR" dirty="0"/>
              <a:t> of </a:t>
            </a:r>
            <a:r>
              <a:rPr lang="ko-KR" altLang="ko-KR" dirty="0" err="1"/>
              <a:t>Initiating</a:t>
            </a:r>
            <a:r>
              <a:rPr lang="ko-KR" altLang="ko-KR" dirty="0"/>
              <a:t> </a:t>
            </a:r>
            <a:r>
              <a:rPr lang="ko-KR" altLang="ko-KR" dirty="0" err="1"/>
              <a:t>Events</a:t>
            </a:r>
            <a:endParaRPr lang="en-US" altLang="ko-KR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텍스트 개체 틀 4">
                <a:extLst>
                  <a:ext uri="{FF2B5EF4-FFF2-40B4-BE49-F238E27FC236}">
                    <a16:creationId xmlns:a16="http://schemas.microsoft.com/office/drawing/2014/main" id="{99611322-8EE9-C0C2-6374-8F99284233B7}"/>
                  </a:ext>
                </a:extLst>
              </p:cNvPr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528638" y="1309182"/>
                <a:ext cx="8244972" cy="4839329"/>
              </a:xfrm>
            </p:spPr>
            <p:txBody>
              <a:bodyPr/>
              <a:lstStyle/>
              <a:p>
                <a:r>
                  <a:rPr lang="ko-KR" altLang="ko-KR" dirty="0" err="1"/>
                  <a:t>Wave</a:t>
                </a:r>
                <a:r>
                  <a:rPr lang="ko-KR" altLang="ko-KR" dirty="0"/>
                  <a:t> Height Interval 1 (&lt; 10 m):</a:t>
                </a:r>
              </a:p>
              <a:p>
                <a:pPr lvl="1"/>
                <a:r>
                  <a:rPr lang="ko-KR" altLang="ko-KR" dirty="0"/>
                  <a:t>Tsunami waves remain below the main yard grade. </a:t>
                </a:r>
              </a:p>
              <a:p>
                <a:pPr lvl="1"/>
                <a:r>
                  <a:rPr lang="ko-KR" altLang="ko-KR" dirty="0"/>
                  <a:t>Triggers Loss of Ultimate Heat Sink (LUHS) due to breakwater damage or debris impact on intakes. </a:t>
                </a:r>
              </a:p>
              <a:p>
                <a:r>
                  <a:rPr lang="ko-KR" altLang="ko-KR" dirty="0"/>
                  <a:t>Wave Height Interval 2 (10 m to 13 m):</a:t>
                </a:r>
              </a:p>
              <a:p>
                <a:pPr lvl="1"/>
                <a:r>
                  <a:rPr lang="ko-KR" altLang="ko-KR" dirty="0"/>
                  <a:t>Exceeds the Hanul Yard Elevation (10 m), causing partial flooding of yard structures (TS-YARD). </a:t>
                </a:r>
              </a:p>
              <a:p>
                <a:pPr lvl="1"/>
                <a:r>
                  <a:rPr lang="ko-KR" altLang="ko-KR" dirty="0"/>
                  <a:t>Triggers simultaneous LUHS + Station Blackout (SBO) due to main transformer vulnerability. </a:t>
                </a:r>
              </a:p>
              <a:p>
                <a:r>
                  <a:rPr lang="ko-KR" altLang="ko-KR" dirty="0"/>
                  <a:t>Wave Height Interval 3 (</a:t>
                </a:r>
                <a14:m>
                  <m:oMath xmlns:m="http://schemas.openxmlformats.org/officeDocument/2006/math">
                    <m:r>
                      <a:rPr lang="ko-KR" altLang="en-US" b="0" dirty="0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ko-KR" altLang="ko-KR" dirty="0"/>
                  <a:t> 13 m):</a:t>
                </a:r>
              </a:p>
              <a:p>
                <a:pPr lvl="1"/>
                <a:r>
                  <a:rPr lang="ko-KR" altLang="ko-KR" dirty="0"/>
                  <a:t>Waves reach or exceed 13 meters, completely submerging vital buildings (PAB, AAC-DG building) (TS-HIGH). </a:t>
                </a:r>
              </a:p>
              <a:p>
                <a:pPr lvl="1"/>
                <a:r>
                  <a:rPr lang="ko-KR" altLang="ko-KR" dirty="0"/>
                  <a:t>Conservatively modeled as Direct Core Damage (CD).</a:t>
                </a:r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5" name="텍스트 개체 틀 4">
                <a:extLst>
                  <a:ext uri="{FF2B5EF4-FFF2-40B4-BE49-F238E27FC236}">
                    <a16:creationId xmlns:a16="http://schemas.microsoft.com/office/drawing/2014/main" id="{99611322-8EE9-C0C2-6374-8F99284233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528638" y="1309182"/>
                <a:ext cx="8244972" cy="4839329"/>
              </a:xfrm>
              <a:blipFill>
                <a:blip r:embed="rId2"/>
                <a:stretch>
                  <a:fillRect t="-2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266EC6A7-212F-D7BA-2F66-47199A99F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08" y="4329692"/>
            <a:ext cx="7263667" cy="20899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439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7A3297-BA9B-0BB7-794C-2A613C1FA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err="1"/>
              <a:t>Single-Unit</a:t>
            </a:r>
            <a:r>
              <a:rPr lang="ko-KR" altLang="ko-KR" dirty="0"/>
              <a:t> </a:t>
            </a:r>
            <a:r>
              <a:rPr lang="ko-KR" altLang="ko-KR" dirty="0" err="1"/>
              <a:t>Tsunami</a:t>
            </a:r>
            <a:r>
              <a:rPr lang="ko-KR" altLang="ko-KR" dirty="0"/>
              <a:t> PSA </a:t>
            </a:r>
            <a:r>
              <a:rPr lang="ko-KR" altLang="ko-KR" dirty="0" err="1"/>
              <a:t>Modeling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5E1BEF-7657-E4F2-2099-ADDDB505D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40B28F4B-9466-E49D-1B4B-DE6667A68F41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ko-KR" altLang="ko-KR"/>
              <a:t>Incorporating</a:t>
            </a:r>
            <a:r>
              <a:rPr lang="ko-KR" altLang="ko-KR" dirty="0"/>
              <a:t> </a:t>
            </a:r>
            <a:r>
              <a:rPr lang="ko-KR" altLang="ko-KR" dirty="0" err="1"/>
              <a:t>Site</a:t>
            </a:r>
            <a:r>
              <a:rPr lang="ko-KR" altLang="ko-KR" dirty="0"/>
              <a:t> </a:t>
            </a:r>
            <a:r>
              <a:rPr lang="ko-KR" altLang="ko-KR" dirty="0" err="1"/>
              <a:t>Walkdown</a:t>
            </a:r>
            <a:r>
              <a:rPr lang="ko-KR" altLang="ko-KR" dirty="0"/>
              <a:t> </a:t>
            </a:r>
            <a:r>
              <a:rPr lang="ko-KR" altLang="ko-KR" dirty="0" err="1"/>
              <a:t>Realities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AC84DE9-5141-79D8-6887-4B8045B934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ko-KR" dirty="0"/>
              <a:t>Walkdown Scope:</a:t>
            </a:r>
          </a:p>
          <a:p>
            <a:pPr lvl="1"/>
            <a:r>
              <a:rPr lang="ko-KR" altLang="ko-KR" dirty="0"/>
              <a:t>Conducted extensive site walkdowns for Hanul Units 1–6 and Shin-Hanul Units 1–2 to enhance model realism. </a:t>
            </a:r>
          </a:p>
          <a:p>
            <a:r>
              <a:rPr lang="ko-KR" altLang="ko-KR" dirty="0"/>
              <a:t>Indoor AFST (Hanul Units 1 &amp; 2):</a:t>
            </a:r>
          </a:p>
          <a:p>
            <a:pPr lvl="1"/>
            <a:r>
              <a:rPr lang="ko-KR" altLang="ko-KR" dirty="0"/>
              <a:t>Confirmed that Auxiliary Feedwater Storage Tanks (AFST) are safely located </a:t>
            </a:r>
            <a:r>
              <a:rPr lang="ko-KR" altLang="ko-KR" dirty="0" err="1"/>
              <a:t>indoors</a:t>
            </a:r>
            <a:r>
              <a:rPr lang="ko-KR" altLang="ko-KR" dirty="0"/>
              <a:t> </a:t>
            </a:r>
            <a:r>
              <a:rPr lang="ko-KR" altLang="ko-KR" dirty="0" err="1"/>
              <a:t>within</a:t>
            </a:r>
            <a:r>
              <a:rPr lang="ko-KR" altLang="ko-KR" dirty="0"/>
              <a:t> </a:t>
            </a:r>
            <a:r>
              <a:rPr lang="ko-KR" altLang="ko-KR" dirty="0" err="1"/>
              <a:t>robust</a:t>
            </a:r>
            <a:r>
              <a:rPr lang="ko-KR" altLang="ko-KR" dirty="0"/>
              <a:t> </a:t>
            </a:r>
            <a:r>
              <a:rPr lang="ko-KR" altLang="ko-KR" dirty="0" err="1"/>
              <a:t>auxiliary</a:t>
            </a:r>
            <a:r>
              <a:rPr lang="ko-KR" altLang="ko-KR" dirty="0"/>
              <a:t> buildings. </a:t>
            </a:r>
          </a:p>
          <a:p>
            <a:pPr lvl="1"/>
            <a:r>
              <a:rPr lang="ko-KR" altLang="ko-KR" dirty="0"/>
              <a:t>Modeled as immune to direct external tsunami wave impacts (not susceptible to flooding damage). </a:t>
            </a:r>
          </a:p>
          <a:p>
            <a:r>
              <a:rPr lang="ko-KR" altLang="ko-KR" dirty="0"/>
              <a:t>Submerged Intakes (Shin-Hanul Units 1–4):</a:t>
            </a:r>
          </a:p>
          <a:p>
            <a:pPr lvl="1"/>
            <a:r>
              <a:rPr lang="ko-KR" altLang="ko-KR" dirty="0"/>
              <a:t>Employs a submerged intake structure without an offshore breakwater, unlike older Hanul units. </a:t>
            </a:r>
          </a:p>
          <a:p>
            <a:pPr lvl="1"/>
            <a:r>
              <a:rPr lang="ko-KR" altLang="ko-KR" dirty="0"/>
              <a:t>Debris impact from breakwater failure is not applicable; intake-specific fragility parameters were directly mapped to the LUHS frequency. </a:t>
            </a:r>
          </a:p>
          <a:p>
            <a:r>
              <a:rPr lang="ko-KR" altLang="ko-KR" dirty="0"/>
              <a:t>Post-Fukushima Flood Protection:</a:t>
            </a:r>
          </a:p>
          <a:p>
            <a:pPr lvl="1"/>
            <a:r>
              <a:rPr lang="ko-KR" altLang="ko-KR" dirty="0"/>
              <a:t>Verified full implementation of seismically qualified watertight doors and modular flood barriers at major building openings. </a:t>
            </a:r>
          </a:p>
          <a:p>
            <a:pPr lvl="1"/>
            <a:r>
              <a:rPr lang="ko-KR" altLang="ko-KR" dirty="0"/>
              <a:t>Credited for mitigation up to the evaluated inundation conditions.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922364"/>
      </p:ext>
    </p:extLst>
  </p:cSld>
  <p:clrMapOvr>
    <a:masterClrMapping/>
  </p:clrMapOvr>
</p:sld>
</file>

<file path=ppt/theme/theme1.xml><?xml version="1.0" encoding="utf-8"?>
<a:theme xmlns:a="http://schemas.openxmlformats.org/drawingml/2006/main" name="FNC">
  <a:themeElements>
    <a:clrScheme name="fnc_제안서">
      <a:dk1>
        <a:srgbClr val="000000"/>
      </a:dk1>
      <a:lt1>
        <a:sysClr val="window" lastClr="FFFFFF"/>
      </a:lt1>
      <a:dk2>
        <a:srgbClr val="0075AC"/>
      </a:dk2>
      <a:lt2>
        <a:srgbClr val="E7E6E1"/>
      </a:lt2>
      <a:accent1>
        <a:srgbClr val="213483"/>
      </a:accent1>
      <a:accent2>
        <a:srgbClr val="008DB7"/>
      </a:accent2>
      <a:accent3>
        <a:srgbClr val="00ABB6"/>
      </a:accent3>
      <a:accent4>
        <a:srgbClr val="FF5050"/>
      </a:accent4>
      <a:accent5>
        <a:srgbClr val="8064A2"/>
      </a:accent5>
      <a:accent6>
        <a:srgbClr val="F79646"/>
      </a:accent6>
      <a:hlink>
        <a:srgbClr val="FFFFFF"/>
      </a:hlink>
      <a:folHlink>
        <a:srgbClr val="FFFFFF"/>
      </a:folHlink>
    </a:clrScheme>
    <a:fontScheme name="FNC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D_AREVA_EN_PC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_AREVA_EN_PCS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7CF43"/>
        </a:accent1>
        <a:accent2>
          <a:srgbClr val="FFA139"/>
        </a:accent2>
        <a:accent3>
          <a:srgbClr val="FFFFFF"/>
        </a:accent3>
        <a:accent4>
          <a:srgbClr val="000000"/>
        </a:accent4>
        <a:accent5>
          <a:srgbClr val="C3E4B0"/>
        </a:accent5>
        <a:accent6>
          <a:srgbClr val="E79133"/>
        </a:accent6>
        <a:hlink>
          <a:srgbClr val="00BCE8"/>
        </a:hlink>
        <a:folHlink>
          <a:srgbClr val="C5BF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8">
        <a:dk1>
          <a:srgbClr val="000000"/>
        </a:dk1>
        <a:lt1>
          <a:srgbClr val="FFFFFF"/>
        </a:lt1>
        <a:dk2>
          <a:srgbClr val="000000"/>
        </a:dk2>
        <a:lt2>
          <a:srgbClr val="9E0000"/>
        </a:lt2>
        <a:accent1>
          <a:srgbClr val="C0E69E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DCF0CC"/>
        </a:accent5>
        <a:accent6>
          <a:srgbClr val="E7B900"/>
        </a:accent6>
        <a:hlink>
          <a:srgbClr val="79E5FF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D_AREVA_EN_PCS2 9">
        <a:dk1>
          <a:srgbClr val="000000"/>
        </a:dk1>
        <a:lt1>
          <a:srgbClr val="FFFFFF"/>
        </a:lt1>
        <a:dk2>
          <a:srgbClr val="C4122F"/>
        </a:dk2>
        <a:lt2>
          <a:srgbClr val="CBC7B7"/>
        </a:lt2>
        <a:accent1>
          <a:srgbClr val="5D85A9"/>
        </a:accent1>
        <a:accent2>
          <a:srgbClr val="FAA61A"/>
        </a:accent2>
        <a:accent3>
          <a:srgbClr val="FFFFFF"/>
        </a:accent3>
        <a:accent4>
          <a:srgbClr val="000000"/>
        </a:accent4>
        <a:accent5>
          <a:srgbClr val="B6C2D1"/>
        </a:accent5>
        <a:accent6>
          <a:srgbClr val="E39616"/>
        </a:accent6>
        <a:hlink>
          <a:srgbClr val="2B6297"/>
        </a:hlink>
        <a:folHlink>
          <a:srgbClr val="646E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fnc_제안서">
      <a:dk1>
        <a:srgbClr val="000000"/>
      </a:dk1>
      <a:lt1>
        <a:sysClr val="window" lastClr="FFFFFF"/>
      </a:lt1>
      <a:dk2>
        <a:srgbClr val="0075AC"/>
      </a:dk2>
      <a:lt2>
        <a:srgbClr val="E7E6E1"/>
      </a:lt2>
      <a:accent1>
        <a:srgbClr val="213483"/>
      </a:accent1>
      <a:accent2>
        <a:srgbClr val="008DB7"/>
      </a:accent2>
      <a:accent3>
        <a:srgbClr val="00ABB6"/>
      </a:accent3>
      <a:accent4>
        <a:srgbClr val="FF5050"/>
      </a:accent4>
      <a:accent5>
        <a:srgbClr val="8064A2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nc_제안서">
    <a:dk1>
      <a:srgbClr val="000000"/>
    </a:dk1>
    <a:lt1>
      <a:sysClr val="window" lastClr="FFFFFF"/>
    </a:lt1>
    <a:dk2>
      <a:srgbClr val="0075AC"/>
    </a:dk2>
    <a:lt2>
      <a:srgbClr val="E7E6E1"/>
    </a:lt2>
    <a:accent1>
      <a:srgbClr val="213483"/>
    </a:accent1>
    <a:accent2>
      <a:srgbClr val="008DB7"/>
    </a:accent2>
    <a:accent3>
      <a:srgbClr val="00ABB6"/>
    </a:accent3>
    <a:accent4>
      <a:srgbClr val="FF5050"/>
    </a:accent4>
    <a:accent5>
      <a:srgbClr val="8064A2"/>
    </a:accent5>
    <a:accent6>
      <a:srgbClr val="F79646"/>
    </a:accent6>
    <a:hlink>
      <a:srgbClr val="FFFFFF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12046</TotalTime>
  <Words>1308</Words>
  <Application>Microsoft Office PowerPoint</Application>
  <PresentationFormat>화면 슬라이드 쇼(4:3)</PresentationFormat>
  <Paragraphs>165</Paragraphs>
  <Slides>19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19</vt:i4>
      </vt:variant>
    </vt:vector>
  </HeadingPairs>
  <TitlesOfParts>
    <vt:vector size="31" baseType="lpstr">
      <vt:lpstr>나눔스퀘어</vt:lpstr>
      <vt:lpstr>나눔스퀘어 Bold</vt:lpstr>
      <vt:lpstr>나눔스퀘어 ExtraBold</vt:lpstr>
      <vt:lpstr>나눔스퀘어OTF Bold</vt:lpstr>
      <vt:lpstr>나눔스퀘어OTF ExtraBold</vt:lpstr>
      <vt:lpstr>맑은 고딕</vt:lpstr>
      <vt:lpstr>Arial</vt:lpstr>
      <vt:lpstr>Cambria Math</vt:lpstr>
      <vt:lpstr>Webdings</vt:lpstr>
      <vt:lpstr>Wingdings</vt:lpstr>
      <vt:lpstr>FNC</vt:lpstr>
      <vt:lpstr>디자인 사용자 지정</vt:lpstr>
      <vt:lpstr>PowerPoint 프레젠테이션</vt:lpstr>
      <vt:lpstr>1 2 3 4 </vt:lpstr>
      <vt:lpstr>Introduction</vt:lpstr>
      <vt:lpstr>Introduction</vt:lpstr>
      <vt:lpstr>Introduction</vt:lpstr>
      <vt:lpstr>Single-Unit Tsunami PSA Modeling</vt:lpstr>
      <vt:lpstr>Single-Unit Tsunami PSA Modeling</vt:lpstr>
      <vt:lpstr>Single-Unit Tsunami PSA Modeling</vt:lpstr>
      <vt:lpstr>Single-Unit Tsunami PSA Modeling</vt:lpstr>
      <vt:lpstr>Multi-Unit Integration</vt:lpstr>
      <vt:lpstr>Multi-Unit Integration</vt:lpstr>
      <vt:lpstr>Multi-Unit Integration</vt:lpstr>
      <vt:lpstr>Multi-Unit Integration</vt:lpstr>
      <vt:lpstr>Quantification Results &amp; Insights</vt:lpstr>
      <vt:lpstr>Quantification Results &amp; Insights</vt:lpstr>
      <vt:lpstr>Quantification Results &amp; Insights</vt:lpstr>
      <vt:lpstr>Quantification Results &amp; Insights</vt:lpstr>
      <vt:lpstr>ABOUT</vt:lpstr>
      <vt:lpstr>PowerPoint 프레젠테이션</vt:lpstr>
    </vt:vector>
  </TitlesOfParts>
  <Company>AREVA 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pmccoll</dc:creator>
  <cp:lastModifiedBy>차민식</cp:lastModifiedBy>
  <cp:revision>597</cp:revision>
  <cp:lastPrinted>2016-11-01T02:37:45Z</cp:lastPrinted>
  <dcterms:created xsi:type="dcterms:W3CDTF">2005-11-04T13:27:02Z</dcterms:created>
  <dcterms:modified xsi:type="dcterms:W3CDTF">2026-07-20T07:35:06Z</dcterms:modified>
</cp:coreProperties>
</file>