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3" r:id="rId1"/>
  </p:sldMasterIdLst>
  <p:notesMasterIdLst>
    <p:notesMasterId r:id="rId16"/>
  </p:notesMasterIdLst>
  <p:handoutMasterIdLst>
    <p:handoutMasterId r:id="rId17"/>
  </p:handoutMasterIdLst>
  <p:sldIdLst>
    <p:sldId id="256" r:id="rId2"/>
    <p:sldId id="386" r:id="rId3"/>
    <p:sldId id="433" r:id="rId4"/>
    <p:sldId id="428" r:id="rId5"/>
    <p:sldId id="422" r:id="rId6"/>
    <p:sldId id="464" r:id="rId7"/>
    <p:sldId id="465" r:id="rId8"/>
    <p:sldId id="466" r:id="rId9"/>
    <p:sldId id="429" r:id="rId10"/>
    <p:sldId id="467" r:id="rId11"/>
    <p:sldId id="468" r:id="rId12"/>
    <p:sldId id="469" r:id="rId13"/>
    <p:sldId id="473" r:id="rId14"/>
    <p:sldId id="472" r:id="rId15"/>
  </p:sldIdLst>
  <p:sldSz cx="9144000" cy="6858000" type="screen4x3"/>
  <p:notesSz cx="6735763" cy="9866313"/>
  <p:defaultTextStyle>
    <a:defPPr>
      <a:defRPr lang="ja-JP"/>
    </a:defPPr>
    <a:lvl1pPr algn="ctr" rtl="0" fontAlgn="base">
      <a:spcBef>
        <a:spcPct val="0"/>
      </a:spcBef>
      <a:spcAft>
        <a:spcPct val="0"/>
      </a:spcAft>
      <a:defRPr kumimoji="1" sz="2400" kern="1200">
        <a:solidFill>
          <a:schemeClr val="bg1"/>
        </a:solidFill>
        <a:latin typeface="Tahoma"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bg1"/>
        </a:solidFill>
        <a:latin typeface="Tahoma"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bg1"/>
        </a:solidFill>
        <a:latin typeface="Tahoma"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bg1"/>
        </a:solidFill>
        <a:latin typeface="Tahoma"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bg1"/>
        </a:solidFill>
        <a:latin typeface="Tahoma" pitchFamily="34" charset="0"/>
        <a:ea typeface="ＭＳ Ｐゴシック" pitchFamily="50" charset="-128"/>
        <a:cs typeface="+mn-cs"/>
      </a:defRPr>
    </a:lvl5pPr>
    <a:lvl6pPr marL="2286000" algn="l" defTabSz="914400" rtl="0" eaLnBrk="1" latinLnBrk="0" hangingPunct="1">
      <a:defRPr kumimoji="1" sz="2400" kern="1200">
        <a:solidFill>
          <a:schemeClr val="bg1"/>
        </a:solidFill>
        <a:latin typeface="Tahoma" pitchFamily="34" charset="0"/>
        <a:ea typeface="ＭＳ Ｐゴシック" pitchFamily="50" charset="-128"/>
        <a:cs typeface="+mn-cs"/>
      </a:defRPr>
    </a:lvl6pPr>
    <a:lvl7pPr marL="2743200" algn="l" defTabSz="914400" rtl="0" eaLnBrk="1" latinLnBrk="0" hangingPunct="1">
      <a:defRPr kumimoji="1" sz="2400" kern="1200">
        <a:solidFill>
          <a:schemeClr val="bg1"/>
        </a:solidFill>
        <a:latin typeface="Tahoma" pitchFamily="34" charset="0"/>
        <a:ea typeface="ＭＳ Ｐゴシック" pitchFamily="50" charset="-128"/>
        <a:cs typeface="+mn-cs"/>
      </a:defRPr>
    </a:lvl7pPr>
    <a:lvl8pPr marL="3200400" algn="l" defTabSz="914400" rtl="0" eaLnBrk="1" latinLnBrk="0" hangingPunct="1">
      <a:defRPr kumimoji="1" sz="2400" kern="1200">
        <a:solidFill>
          <a:schemeClr val="bg1"/>
        </a:solidFill>
        <a:latin typeface="Tahoma" pitchFamily="34" charset="0"/>
        <a:ea typeface="ＭＳ Ｐゴシック" pitchFamily="50" charset="-128"/>
        <a:cs typeface="+mn-cs"/>
      </a:defRPr>
    </a:lvl8pPr>
    <a:lvl9pPr marL="3657600" algn="l" defTabSz="914400" rtl="0" eaLnBrk="1" latinLnBrk="0" hangingPunct="1">
      <a:defRPr kumimoji="1" sz="2400" kern="1200">
        <a:solidFill>
          <a:schemeClr val="bg1"/>
        </a:solidFill>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614"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23BA0D-AE52-7BF2-960E-DC54B856EEF3}" name="choi" initials="c" userId="choi" providerId="None"/>
  <p188:author id="{9BFD5535-CB72-81CA-5391-9963384CE334}" name="nishida.akemi" initials="n" userId="S::nishida.akemi@jaea.go.jp::347f86fc-5590-4287-b26e-47d82a7e6d46" providerId="AD"/>
  <p188:author id="{62088F53-FC24-297C-962C-E9D9C8C21EA7}" name="nishida" initials="n" userId="nishid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shida" initials="n" lastIdx="44" clrIdx="0"/>
  <p:cmAuthor id="1" name="崔炳賢" initials="崔炳賢" lastIdx="6" clrIdx="1"/>
  <p:cmAuthor id="2" name="JAEA0806" initials="J" lastIdx="2" clrIdx="2">
    <p:extLst>
      <p:ext uri="{19B8F6BF-5375-455C-9EA6-DF929625EA0E}">
        <p15:presenceInfo xmlns:p15="http://schemas.microsoft.com/office/powerpoint/2012/main" userId="JAEA0806" providerId="None"/>
      </p:ext>
    </p:extLst>
  </p:cmAuthor>
  <p:cmAuthor id="3" name="JAEA" initials="c" lastIdx="21" clrIdx="3">
    <p:extLst>
      <p:ext uri="{19B8F6BF-5375-455C-9EA6-DF929625EA0E}">
        <p15:presenceInfo xmlns:p15="http://schemas.microsoft.com/office/powerpoint/2012/main" userId="JA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09E6"/>
    <a:srgbClr val="FFFF00"/>
    <a:srgbClr val="3399FF"/>
    <a:srgbClr val="3C85C8"/>
    <a:srgbClr val="C04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54" autoAdjust="0"/>
    <p:restoredTop sz="96312" autoAdjust="0"/>
  </p:normalViewPr>
  <p:slideViewPr>
    <p:cSldViewPr>
      <p:cViewPr varScale="1">
        <p:scale>
          <a:sx n="130" d="100"/>
          <a:sy n="130" d="100"/>
        </p:scale>
        <p:origin x="388" y="68"/>
      </p:cViewPr>
      <p:guideLst>
        <p:guide orient="horz" pos="261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2" d="100"/>
          <a:sy n="122" d="100"/>
        </p:scale>
        <p:origin x="-966" y="-12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2" y="1"/>
            <a:ext cx="2919413"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a:defRPr sz="1200" smtClean="0">
                <a:solidFill>
                  <a:schemeClr val="tx1"/>
                </a:solidFill>
              </a:defRPr>
            </a:lvl1pPr>
          </a:lstStyle>
          <a:p>
            <a:pPr>
              <a:defRPr/>
            </a:pPr>
            <a:endParaRPr lang="en-US" altLang="ja-JP"/>
          </a:p>
        </p:txBody>
      </p:sp>
      <p:sp>
        <p:nvSpPr>
          <p:cNvPr id="28675" name="Rectangle 3"/>
          <p:cNvSpPr>
            <a:spLocks noGrp="1" noChangeArrowheads="1"/>
          </p:cNvSpPr>
          <p:nvPr>
            <p:ph type="dt" sz="quarter" idx="1"/>
          </p:nvPr>
        </p:nvSpPr>
        <p:spPr bwMode="auto">
          <a:xfrm>
            <a:off x="3816352" y="1"/>
            <a:ext cx="2919413"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200" smtClean="0">
                <a:solidFill>
                  <a:schemeClr val="tx1"/>
                </a:solidFill>
              </a:defRPr>
            </a:lvl1pPr>
          </a:lstStyle>
          <a:p>
            <a:pPr>
              <a:defRPr/>
            </a:pPr>
            <a:endParaRPr lang="en-US" altLang="ja-JP"/>
          </a:p>
        </p:txBody>
      </p:sp>
      <p:sp>
        <p:nvSpPr>
          <p:cNvPr id="28676" name="Rectangle 4"/>
          <p:cNvSpPr>
            <a:spLocks noGrp="1" noChangeArrowheads="1"/>
          </p:cNvSpPr>
          <p:nvPr>
            <p:ph type="ftr" sz="quarter" idx="2"/>
          </p:nvPr>
        </p:nvSpPr>
        <p:spPr bwMode="auto">
          <a:xfrm>
            <a:off x="2" y="9372602"/>
            <a:ext cx="2919413" cy="493713"/>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a:defRPr sz="1200" smtClean="0">
                <a:solidFill>
                  <a:schemeClr val="tx1"/>
                </a:solidFill>
              </a:defRPr>
            </a:lvl1pPr>
          </a:lstStyle>
          <a:p>
            <a:pPr>
              <a:defRPr/>
            </a:pPr>
            <a:endParaRPr lang="en-US" altLang="ja-JP"/>
          </a:p>
        </p:txBody>
      </p:sp>
      <p:sp>
        <p:nvSpPr>
          <p:cNvPr id="28677" name="Rectangle 5"/>
          <p:cNvSpPr>
            <a:spLocks noGrp="1" noChangeArrowheads="1"/>
          </p:cNvSpPr>
          <p:nvPr>
            <p:ph type="sldNum" sz="quarter" idx="3"/>
          </p:nvPr>
        </p:nvSpPr>
        <p:spPr bwMode="auto">
          <a:xfrm>
            <a:off x="3816352" y="9372602"/>
            <a:ext cx="2919413" cy="493713"/>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200" smtClean="0">
                <a:solidFill>
                  <a:schemeClr val="tx1"/>
                </a:solidFill>
              </a:defRPr>
            </a:lvl1pPr>
          </a:lstStyle>
          <a:p>
            <a:pPr>
              <a:defRPr/>
            </a:pPr>
            <a:fld id="{61D6492C-3F01-475E-BDDF-D281C1E39DAB}" type="slidenum">
              <a:rPr lang="en-US" altLang="ja-JP"/>
              <a:pPr>
                <a:defRPr/>
              </a:pPr>
              <a:t>‹#›</a:t>
            </a:fld>
            <a:endParaRPr lang="en-US" altLang="ja-JP"/>
          </a:p>
        </p:txBody>
      </p:sp>
    </p:spTree>
    <p:extLst>
      <p:ext uri="{BB962C8B-B14F-4D97-AF65-F5344CB8AC3E}">
        <p14:creationId xmlns:p14="http://schemas.microsoft.com/office/powerpoint/2010/main" val="3495190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2" y="1"/>
            <a:ext cx="2919413"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a:defRPr sz="1200" smtClean="0">
                <a:solidFill>
                  <a:schemeClr val="tx1"/>
                </a:solidFill>
              </a:defRPr>
            </a:lvl1pPr>
          </a:lstStyle>
          <a:p>
            <a:pPr>
              <a:defRPr/>
            </a:pPr>
            <a:endParaRPr lang="en-US" altLang="ja-JP"/>
          </a:p>
        </p:txBody>
      </p:sp>
      <p:sp>
        <p:nvSpPr>
          <p:cNvPr id="10243" name="Rectangle 3"/>
          <p:cNvSpPr>
            <a:spLocks noGrp="1" noChangeArrowheads="1"/>
          </p:cNvSpPr>
          <p:nvPr>
            <p:ph type="dt" idx="1"/>
          </p:nvPr>
        </p:nvSpPr>
        <p:spPr bwMode="auto">
          <a:xfrm>
            <a:off x="3816352" y="1"/>
            <a:ext cx="2919413" cy="493713"/>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200" smtClean="0">
                <a:solidFill>
                  <a:schemeClr val="tx1"/>
                </a:solidFill>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898527" y="4686300"/>
            <a:ext cx="4938713" cy="444023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0246" name="Rectangle 6"/>
          <p:cNvSpPr>
            <a:spLocks noGrp="1" noChangeArrowheads="1"/>
          </p:cNvSpPr>
          <p:nvPr>
            <p:ph type="ftr" sz="quarter" idx="4"/>
          </p:nvPr>
        </p:nvSpPr>
        <p:spPr bwMode="auto">
          <a:xfrm>
            <a:off x="2" y="9372602"/>
            <a:ext cx="2919413" cy="493713"/>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a:defRPr sz="1200" smtClean="0">
                <a:solidFill>
                  <a:schemeClr val="tx1"/>
                </a:solidFill>
              </a:defRPr>
            </a:lvl1pPr>
          </a:lstStyle>
          <a:p>
            <a:pPr>
              <a:defRPr/>
            </a:pPr>
            <a:endParaRPr lang="en-US" altLang="ja-JP"/>
          </a:p>
        </p:txBody>
      </p:sp>
      <p:sp>
        <p:nvSpPr>
          <p:cNvPr id="10247" name="Rectangle 7"/>
          <p:cNvSpPr>
            <a:spLocks noGrp="1" noChangeArrowheads="1"/>
          </p:cNvSpPr>
          <p:nvPr>
            <p:ph type="sldNum" sz="quarter" idx="5"/>
          </p:nvPr>
        </p:nvSpPr>
        <p:spPr bwMode="auto">
          <a:xfrm>
            <a:off x="3816352" y="9372602"/>
            <a:ext cx="2919413" cy="493713"/>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200" smtClean="0">
                <a:solidFill>
                  <a:schemeClr val="tx1"/>
                </a:solidFill>
              </a:defRPr>
            </a:lvl1pPr>
          </a:lstStyle>
          <a:p>
            <a:pPr>
              <a:defRPr/>
            </a:pPr>
            <a:fld id="{CD9DEDBB-1AC1-42CE-9648-6938C464B740}" type="slidenum">
              <a:rPr lang="en-US" altLang="ja-JP"/>
              <a:pPr>
                <a:defRPr/>
              </a:pPr>
              <a:t>‹#›</a:t>
            </a:fld>
            <a:endParaRPr lang="en-US" altLang="ja-JP"/>
          </a:p>
        </p:txBody>
      </p:sp>
    </p:spTree>
    <p:extLst>
      <p:ext uri="{BB962C8B-B14F-4D97-AF65-F5344CB8AC3E}">
        <p14:creationId xmlns:p14="http://schemas.microsoft.com/office/powerpoint/2010/main" val="1397159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CD9DEDBB-1AC1-42CE-9648-6938C464B740}" type="slidenum">
              <a:rPr lang="en-US" altLang="ja-JP" smtClean="0"/>
              <a:pPr>
                <a:defRPr/>
              </a:pPr>
              <a:t>0</a:t>
            </a:fld>
            <a:endParaRPr lang="en-US" altLang="ja-JP"/>
          </a:p>
        </p:txBody>
      </p:sp>
    </p:spTree>
    <p:extLst>
      <p:ext uri="{BB962C8B-B14F-4D97-AF65-F5344CB8AC3E}">
        <p14:creationId xmlns:p14="http://schemas.microsoft.com/office/powerpoint/2010/main" val="376855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99210-AD64-4808-78C3-E7C31A2AF9A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6CC49A-237E-ABD9-F893-AC9BD3878B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2CF3AD-BEA1-7715-4AB6-C5F6DAE55C3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635F513-23A9-FAC3-F087-2194540BF2A3}"/>
              </a:ext>
            </a:extLst>
          </p:cNvPr>
          <p:cNvSpPr>
            <a:spLocks noGrp="1"/>
          </p:cNvSpPr>
          <p:nvPr>
            <p:ph type="sldNum" sz="quarter" idx="10"/>
          </p:nvPr>
        </p:nvSpPr>
        <p:spPr/>
        <p:txBody>
          <a:bodyPr/>
          <a:lstStyle/>
          <a:p>
            <a:pPr>
              <a:defRPr/>
            </a:pPr>
            <a:fld id="{CD9DEDBB-1AC1-42CE-9648-6938C464B740}" type="slidenum">
              <a:rPr lang="en-US" altLang="ja-JP" smtClean="0"/>
              <a:pPr>
                <a:defRPr/>
              </a:pPr>
              <a:t>9</a:t>
            </a:fld>
            <a:endParaRPr lang="en-US" altLang="ja-JP"/>
          </a:p>
        </p:txBody>
      </p:sp>
    </p:spTree>
    <p:extLst>
      <p:ext uri="{BB962C8B-B14F-4D97-AF65-F5344CB8AC3E}">
        <p14:creationId xmlns:p14="http://schemas.microsoft.com/office/powerpoint/2010/main" val="132418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9B467-42DD-415A-7879-474F343852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7F975F-F0E3-C787-D730-267E00DFECD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DCB19A-2071-5F9A-DA47-E2322B3150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E895C3F-C742-0E82-5056-966E4A22145A}"/>
              </a:ext>
            </a:extLst>
          </p:cNvPr>
          <p:cNvSpPr>
            <a:spLocks noGrp="1"/>
          </p:cNvSpPr>
          <p:nvPr>
            <p:ph type="sldNum" sz="quarter" idx="10"/>
          </p:nvPr>
        </p:nvSpPr>
        <p:spPr/>
        <p:txBody>
          <a:bodyPr/>
          <a:lstStyle/>
          <a:p>
            <a:pPr>
              <a:defRPr/>
            </a:pPr>
            <a:fld id="{CD9DEDBB-1AC1-42CE-9648-6938C464B740}" type="slidenum">
              <a:rPr lang="en-US" altLang="ja-JP" smtClean="0"/>
              <a:pPr>
                <a:defRPr/>
              </a:pPr>
              <a:t>10</a:t>
            </a:fld>
            <a:endParaRPr lang="en-US" altLang="ja-JP"/>
          </a:p>
        </p:txBody>
      </p:sp>
    </p:spTree>
    <p:extLst>
      <p:ext uri="{BB962C8B-B14F-4D97-AF65-F5344CB8AC3E}">
        <p14:creationId xmlns:p14="http://schemas.microsoft.com/office/powerpoint/2010/main" val="745621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6469-A2C1-03D0-9328-0B3A94CAAF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22C9AFE-58A6-F4FA-9699-D929F1AE0B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7BB55C7-2C54-5A85-0F6A-1A67A1B6FE8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72CD44D-A9FD-8887-E421-511C62F133F6}"/>
              </a:ext>
            </a:extLst>
          </p:cNvPr>
          <p:cNvSpPr>
            <a:spLocks noGrp="1"/>
          </p:cNvSpPr>
          <p:nvPr>
            <p:ph type="sldNum" sz="quarter" idx="10"/>
          </p:nvPr>
        </p:nvSpPr>
        <p:spPr/>
        <p:txBody>
          <a:bodyPr/>
          <a:lstStyle/>
          <a:p>
            <a:pPr>
              <a:defRPr/>
            </a:pPr>
            <a:fld id="{CD9DEDBB-1AC1-42CE-9648-6938C464B740}" type="slidenum">
              <a:rPr lang="en-US" altLang="ja-JP" smtClean="0"/>
              <a:pPr>
                <a:defRPr/>
              </a:pPr>
              <a:t>11</a:t>
            </a:fld>
            <a:endParaRPr lang="en-US" altLang="ja-JP"/>
          </a:p>
        </p:txBody>
      </p:sp>
    </p:spTree>
    <p:extLst>
      <p:ext uri="{BB962C8B-B14F-4D97-AF65-F5344CB8AC3E}">
        <p14:creationId xmlns:p14="http://schemas.microsoft.com/office/powerpoint/2010/main" val="109458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1D5D4-1F26-08A1-FA78-D427277062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DD1B38-CC78-545E-962C-2E6816A778F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A0B084-F07C-8ACB-66BC-97BA07F7832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DD9A6F-988C-4355-BC32-9EE443A8F74F}"/>
              </a:ext>
            </a:extLst>
          </p:cNvPr>
          <p:cNvSpPr>
            <a:spLocks noGrp="1"/>
          </p:cNvSpPr>
          <p:nvPr>
            <p:ph type="sldNum" sz="quarter" idx="10"/>
          </p:nvPr>
        </p:nvSpPr>
        <p:spPr/>
        <p:txBody>
          <a:bodyPr/>
          <a:lstStyle/>
          <a:p>
            <a:pPr>
              <a:defRPr/>
            </a:pPr>
            <a:fld id="{CD9DEDBB-1AC1-42CE-9648-6938C464B740}" type="slidenum">
              <a:rPr lang="en-US" altLang="ja-JP" smtClean="0"/>
              <a:pPr>
                <a:defRPr/>
              </a:pPr>
              <a:t>12</a:t>
            </a:fld>
            <a:endParaRPr lang="en-US" altLang="ja-JP"/>
          </a:p>
        </p:txBody>
      </p:sp>
    </p:spTree>
    <p:extLst>
      <p:ext uri="{BB962C8B-B14F-4D97-AF65-F5344CB8AC3E}">
        <p14:creationId xmlns:p14="http://schemas.microsoft.com/office/powerpoint/2010/main" val="277436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9DEDBB-1AC1-42CE-9648-6938C464B740}" type="slidenum">
              <a:rPr lang="en-US" altLang="ja-JP" smtClean="0"/>
              <a:pPr>
                <a:defRPr/>
              </a:pPr>
              <a:t>1</a:t>
            </a:fld>
            <a:endParaRPr lang="en-US" altLang="ja-JP"/>
          </a:p>
        </p:txBody>
      </p:sp>
    </p:spTree>
    <p:extLst>
      <p:ext uri="{BB962C8B-B14F-4D97-AF65-F5344CB8AC3E}">
        <p14:creationId xmlns:p14="http://schemas.microsoft.com/office/powerpoint/2010/main" val="247863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9DEDBB-1AC1-42CE-9648-6938C464B740}" type="slidenum">
              <a:rPr lang="en-US" altLang="ja-JP" smtClean="0"/>
              <a:pPr>
                <a:defRPr/>
              </a:pPr>
              <a:t>2</a:t>
            </a:fld>
            <a:endParaRPr lang="en-US" altLang="ja-JP"/>
          </a:p>
        </p:txBody>
      </p:sp>
    </p:spTree>
    <p:extLst>
      <p:ext uri="{BB962C8B-B14F-4D97-AF65-F5344CB8AC3E}">
        <p14:creationId xmlns:p14="http://schemas.microsoft.com/office/powerpoint/2010/main" val="357922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CD9DEDBB-1AC1-42CE-9648-6938C464B740}" type="slidenum">
              <a:rPr lang="en-US" altLang="ja-JP" smtClean="0"/>
              <a:pPr>
                <a:defRPr/>
              </a:pPr>
              <a:t>3</a:t>
            </a:fld>
            <a:endParaRPr lang="en-US" altLang="ja-JP"/>
          </a:p>
        </p:txBody>
      </p:sp>
    </p:spTree>
    <p:extLst>
      <p:ext uri="{BB962C8B-B14F-4D97-AF65-F5344CB8AC3E}">
        <p14:creationId xmlns:p14="http://schemas.microsoft.com/office/powerpoint/2010/main" val="203329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9DEDBB-1AC1-42CE-9648-6938C464B740}" type="slidenum">
              <a:rPr lang="en-US" altLang="ja-JP" smtClean="0"/>
              <a:pPr>
                <a:defRPr/>
              </a:pPr>
              <a:t>4</a:t>
            </a:fld>
            <a:endParaRPr lang="en-US" altLang="ja-JP"/>
          </a:p>
        </p:txBody>
      </p:sp>
    </p:spTree>
    <p:extLst>
      <p:ext uri="{BB962C8B-B14F-4D97-AF65-F5344CB8AC3E}">
        <p14:creationId xmlns:p14="http://schemas.microsoft.com/office/powerpoint/2010/main" val="111198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6B7C9-8C52-915F-352E-9B490C0933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28B1E5-E935-C73F-E61B-9A0B1EC2FCA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98F1D1-DF82-318B-0C58-7890AD6847AE}"/>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A5FA586-5D7C-D8D5-D8D6-7204DE3F4742}"/>
              </a:ext>
            </a:extLst>
          </p:cNvPr>
          <p:cNvSpPr>
            <a:spLocks noGrp="1"/>
          </p:cNvSpPr>
          <p:nvPr>
            <p:ph type="sldNum" sz="quarter" idx="10"/>
          </p:nvPr>
        </p:nvSpPr>
        <p:spPr/>
        <p:txBody>
          <a:bodyPr/>
          <a:lstStyle/>
          <a:p>
            <a:pPr>
              <a:defRPr/>
            </a:pPr>
            <a:fld id="{CD9DEDBB-1AC1-42CE-9648-6938C464B740}" type="slidenum">
              <a:rPr lang="en-US" altLang="ja-JP" smtClean="0"/>
              <a:pPr>
                <a:defRPr/>
              </a:pPr>
              <a:t>5</a:t>
            </a:fld>
            <a:endParaRPr lang="en-US" altLang="ja-JP"/>
          </a:p>
        </p:txBody>
      </p:sp>
    </p:spTree>
    <p:extLst>
      <p:ext uri="{BB962C8B-B14F-4D97-AF65-F5344CB8AC3E}">
        <p14:creationId xmlns:p14="http://schemas.microsoft.com/office/powerpoint/2010/main" val="418365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AA511-A6DB-67F5-0807-DDE678E669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CEF0D9-4BB2-5AA0-FC18-A10BE7B355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7482ED3-DA4A-A8FF-A3B4-4B12D1AB9017}"/>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6A6183-5494-DDB9-92A4-BD12899103EA}"/>
              </a:ext>
            </a:extLst>
          </p:cNvPr>
          <p:cNvSpPr>
            <a:spLocks noGrp="1"/>
          </p:cNvSpPr>
          <p:nvPr>
            <p:ph type="sldNum" sz="quarter" idx="10"/>
          </p:nvPr>
        </p:nvSpPr>
        <p:spPr/>
        <p:txBody>
          <a:bodyPr/>
          <a:lstStyle/>
          <a:p>
            <a:pPr>
              <a:defRPr/>
            </a:pPr>
            <a:fld id="{CD9DEDBB-1AC1-42CE-9648-6938C464B740}" type="slidenum">
              <a:rPr lang="en-US" altLang="ja-JP" smtClean="0"/>
              <a:pPr>
                <a:defRPr/>
              </a:pPr>
              <a:t>6</a:t>
            </a:fld>
            <a:endParaRPr lang="en-US" altLang="ja-JP"/>
          </a:p>
        </p:txBody>
      </p:sp>
    </p:spTree>
    <p:extLst>
      <p:ext uri="{BB962C8B-B14F-4D97-AF65-F5344CB8AC3E}">
        <p14:creationId xmlns:p14="http://schemas.microsoft.com/office/powerpoint/2010/main" val="162860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B260C-527E-4A3E-A6C5-DA2756C18E4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339A7B2-C1FA-DD11-C2B2-2B9C29829D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5450EC-F381-634E-3712-D47BD291331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F11ABA7-F79B-161A-FF35-F923959A7539}"/>
              </a:ext>
            </a:extLst>
          </p:cNvPr>
          <p:cNvSpPr>
            <a:spLocks noGrp="1"/>
          </p:cNvSpPr>
          <p:nvPr>
            <p:ph type="sldNum" sz="quarter" idx="10"/>
          </p:nvPr>
        </p:nvSpPr>
        <p:spPr/>
        <p:txBody>
          <a:bodyPr/>
          <a:lstStyle/>
          <a:p>
            <a:pPr>
              <a:defRPr/>
            </a:pPr>
            <a:fld id="{CD9DEDBB-1AC1-42CE-9648-6938C464B740}" type="slidenum">
              <a:rPr lang="en-US" altLang="ja-JP" smtClean="0"/>
              <a:pPr>
                <a:defRPr/>
              </a:pPr>
              <a:t>7</a:t>
            </a:fld>
            <a:endParaRPr lang="en-US" altLang="ja-JP"/>
          </a:p>
        </p:txBody>
      </p:sp>
    </p:spTree>
    <p:extLst>
      <p:ext uri="{BB962C8B-B14F-4D97-AF65-F5344CB8AC3E}">
        <p14:creationId xmlns:p14="http://schemas.microsoft.com/office/powerpoint/2010/main" val="408232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D9DEDBB-1AC1-42CE-9648-6938C464B740}" type="slidenum">
              <a:rPr lang="en-US" altLang="ja-JP" smtClean="0"/>
              <a:pPr>
                <a:defRPr/>
              </a:pPr>
              <a:t>8</a:t>
            </a:fld>
            <a:endParaRPr lang="en-US" altLang="ja-JP"/>
          </a:p>
        </p:txBody>
      </p:sp>
    </p:spTree>
    <p:extLst>
      <p:ext uri="{BB962C8B-B14F-4D97-AF65-F5344CB8AC3E}">
        <p14:creationId xmlns:p14="http://schemas.microsoft.com/office/powerpoint/2010/main" val="332929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pPr>
              <a:defRPr/>
            </a:pPr>
            <a:endParaRPr lang="en-US" altLang="ja-JP"/>
          </a:p>
        </p:txBody>
      </p:sp>
      <p:sp>
        <p:nvSpPr>
          <p:cNvPr id="5" name="フッター プレースホルダ 4"/>
          <p:cNvSpPr>
            <a:spLocks noGrp="1"/>
          </p:cNvSpPr>
          <p:nvPr>
            <p:ph type="ftr" sz="quarter" idx="11"/>
          </p:nvPr>
        </p:nvSpPr>
        <p:spPr/>
        <p:txBody>
          <a:bodyPr/>
          <a:lstStyle/>
          <a:p>
            <a:pPr>
              <a:defRPr/>
            </a:pPr>
            <a:endParaRPr lang="en-US" altLang="ja-JP"/>
          </a:p>
        </p:txBody>
      </p:sp>
      <p:sp>
        <p:nvSpPr>
          <p:cNvPr id="6" name="スライド番号プレースホルダ 5"/>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pPr>
              <a:defRPr/>
            </a:pPr>
            <a:endParaRPr lang="en-US" altLang="ja-JP"/>
          </a:p>
        </p:txBody>
      </p:sp>
      <p:sp>
        <p:nvSpPr>
          <p:cNvPr id="8" name="フッター プレースホルダ 7"/>
          <p:cNvSpPr>
            <a:spLocks noGrp="1"/>
          </p:cNvSpPr>
          <p:nvPr>
            <p:ph type="ftr" sz="quarter" idx="11"/>
          </p:nvPr>
        </p:nvSpPr>
        <p:spPr/>
        <p:txBody>
          <a:bodyPr/>
          <a:lstStyle/>
          <a:p>
            <a:pPr>
              <a:defRPr/>
            </a:pPr>
            <a:endParaRPr lang="en-US" altLang="ja-JP"/>
          </a:p>
        </p:txBody>
      </p:sp>
      <p:sp>
        <p:nvSpPr>
          <p:cNvPr id="9" name="スライド番号プレースホルダ 8"/>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pPr>
              <a:defRPr/>
            </a:pPr>
            <a:endParaRPr lang="en-US" altLang="ja-JP"/>
          </a:p>
        </p:txBody>
      </p:sp>
      <p:sp>
        <p:nvSpPr>
          <p:cNvPr id="4" name="フッター プレースホルダ 3"/>
          <p:cNvSpPr>
            <a:spLocks noGrp="1"/>
          </p:cNvSpPr>
          <p:nvPr>
            <p:ph type="ftr" sz="quarter" idx="11"/>
          </p:nvPr>
        </p:nvSpPr>
        <p:spPr/>
        <p:txBody>
          <a:bodyPr/>
          <a:lstStyle/>
          <a:p>
            <a:pPr>
              <a:defRPr/>
            </a:pPr>
            <a:endParaRPr lang="en-US" altLang="ja-JP"/>
          </a:p>
        </p:txBody>
      </p:sp>
      <p:sp>
        <p:nvSpPr>
          <p:cNvPr id="5" name="スライド番号プレースホルダ 4"/>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endParaRPr lang="en-US" altLang="ja-JP"/>
          </a:p>
        </p:txBody>
      </p:sp>
      <p:sp>
        <p:nvSpPr>
          <p:cNvPr id="3" name="フッター プレースホルダ 2"/>
          <p:cNvSpPr>
            <a:spLocks noGrp="1"/>
          </p:cNvSpPr>
          <p:nvPr>
            <p:ph type="ftr" sz="quarter" idx="11"/>
          </p:nvPr>
        </p:nvSpPr>
        <p:spPr/>
        <p:txBody>
          <a:bodyPr/>
          <a:lstStyle/>
          <a:p>
            <a:pPr>
              <a:defRPr/>
            </a:pPr>
            <a:endParaRPr lang="en-US" altLang="ja-JP"/>
          </a:p>
        </p:txBody>
      </p:sp>
      <p:sp>
        <p:nvSpPr>
          <p:cNvPr id="4" name="スライド番号プレースホルダ 3"/>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pPr>
              <a:defRPr/>
            </a:pPr>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B24EEDAC-A9D2-4E40-A719-52AE3A6BD31F}" type="slidenum">
              <a:rPr lang="en-US" altLang="ja-JP" smtClean="0"/>
              <a:pPr>
                <a:defRPr/>
              </a:pPr>
              <a:t>‹#›</a:t>
            </a:fld>
            <a:endParaRPr lang="en-US" altLang="ja-JP"/>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 5"/>
          <p:cNvSpPr>
            <a:spLocks noGrp="1"/>
          </p:cNvSpPr>
          <p:nvPr>
            <p:ph type="sldNum" sz="quarter" idx="4"/>
          </p:nvPr>
        </p:nvSpPr>
        <p:spPr>
          <a:xfrm>
            <a:off x="6804248" y="11663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4EEDAC-A9D2-4E40-A719-52AE3A6BD31F}"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bwMode="auto">
          <a:xfrm>
            <a:off x="0" y="2492896"/>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8" name="Rectangle 2">
            <a:extLst>
              <a:ext uri="{FF2B5EF4-FFF2-40B4-BE49-F238E27FC236}">
                <a16:creationId xmlns:a16="http://schemas.microsoft.com/office/drawing/2014/main" id="{F5637381-A376-4864-D5FA-2F7844555F5C}"/>
              </a:ext>
            </a:extLst>
          </p:cNvPr>
          <p:cNvSpPr>
            <a:spLocks noGrp="1" noChangeArrowheads="1"/>
          </p:cNvSpPr>
          <p:nvPr>
            <p:ph type="ctrTitle"/>
          </p:nvPr>
        </p:nvSpPr>
        <p:spPr>
          <a:xfrm>
            <a:off x="0" y="1170625"/>
            <a:ext cx="9144000" cy="1250263"/>
          </a:xfrm>
        </p:spPr>
        <p:txBody>
          <a:bodyPr>
            <a:noAutofit/>
          </a:bodyPr>
          <a:lstStyle/>
          <a:p>
            <a:r>
              <a:rPr lang="en-US" altLang="ja-JP" sz="2800" dirty="0">
                <a:solidFill>
                  <a:srgbClr val="0000FF"/>
                </a:solidFill>
                <a:latin typeface="Arial" panose="020B0604020202020204" pitchFamily="34" charset="0"/>
                <a:cs typeface="Arial" panose="020B0604020202020204" pitchFamily="34" charset="0"/>
              </a:rPr>
              <a:t>Toward Standardizing Probabilistic Risk Assessment Procedures for Combined External Hazards</a:t>
            </a:r>
            <a:br>
              <a:rPr lang="en-US" altLang="ja-JP" sz="2800" dirty="0">
                <a:solidFill>
                  <a:srgbClr val="0000FF"/>
                </a:solidFill>
                <a:latin typeface="Arial" panose="020B0604020202020204" pitchFamily="34" charset="0"/>
                <a:cs typeface="Arial" panose="020B0604020202020204" pitchFamily="34" charset="0"/>
              </a:rPr>
            </a:br>
            <a:r>
              <a:rPr lang="en-US" altLang="ja-JP" sz="2800" dirty="0">
                <a:solidFill>
                  <a:srgbClr val="0000FF"/>
                </a:solidFill>
                <a:latin typeface="Arial" panose="020B0604020202020204" pitchFamily="34" charset="0"/>
                <a:cs typeface="Arial" panose="020B0604020202020204" pitchFamily="34" charset="0"/>
              </a:rPr>
              <a:t>: A Focus on Screening Procedures</a:t>
            </a:r>
            <a:endParaRPr lang="ja-JP" altLang="en-US" sz="2800" dirty="0">
              <a:solidFill>
                <a:srgbClr val="0000FF"/>
              </a:solidFill>
              <a:latin typeface="Arial" panose="020B0604020202020204" pitchFamily="34" charset="0"/>
              <a:cs typeface="Arial" panose="020B0604020202020204" pitchFamily="34" charset="0"/>
            </a:endParaRPr>
          </a:p>
        </p:txBody>
      </p:sp>
      <p:sp>
        <p:nvSpPr>
          <p:cNvPr id="9" name="Rectangle 3">
            <a:extLst>
              <a:ext uri="{FF2B5EF4-FFF2-40B4-BE49-F238E27FC236}">
                <a16:creationId xmlns:a16="http://schemas.microsoft.com/office/drawing/2014/main" id="{E9CE19BD-3289-8FA8-ADBC-61DA7CDD257B}"/>
              </a:ext>
            </a:extLst>
          </p:cNvPr>
          <p:cNvSpPr>
            <a:spLocks noGrp="1" noChangeArrowheads="1"/>
          </p:cNvSpPr>
          <p:nvPr>
            <p:ph type="subTitle" idx="1"/>
          </p:nvPr>
        </p:nvSpPr>
        <p:spPr>
          <a:xfrm>
            <a:off x="-2637" y="3017530"/>
            <a:ext cx="9144000" cy="3096344"/>
          </a:xfrm>
        </p:spPr>
        <p:txBody>
          <a:bodyPr>
            <a:noAutofit/>
          </a:bodyPr>
          <a:lstStyle/>
          <a:p>
            <a:r>
              <a:rPr lang="en-US" altLang="ja-JP" sz="2200" dirty="0">
                <a:solidFill>
                  <a:schemeClr val="tx1"/>
                </a:solidFill>
                <a:latin typeface="Arial" panose="020B0604020202020204" pitchFamily="34" charset="0"/>
                <a:cs typeface="Arial" panose="020B0604020202020204" pitchFamily="34" charset="0"/>
              </a:rPr>
              <a:t>July 21, 2026</a:t>
            </a:r>
          </a:p>
          <a:p>
            <a:r>
              <a:rPr lang="en-US" altLang="ja-JP" sz="2200" dirty="0">
                <a:solidFill>
                  <a:schemeClr val="tx1"/>
                </a:solidFill>
                <a:latin typeface="Arial" panose="020B0604020202020204" pitchFamily="34" charset="0"/>
                <a:cs typeface="Arial" panose="020B0604020202020204" pitchFamily="34" charset="0"/>
              </a:rPr>
              <a:t>Pittsburgh, Pennsylvania, USA</a:t>
            </a:r>
          </a:p>
          <a:p>
            <a:endParaRPr lang="en-US" altLang="ja-JP" sz="2200" dirty="0">
              <a:solidFill>
                <a:schemeClr val="tx1"/>
              </a:solidFill>
              <a:latin typeface="Arial" panose="020B0604020202020204" pitchFamily="34" charset="0"/>
              <a:cs typeface="Arial" panose="020B0604020202020204" pitchFamily="34" charset="0"/>
            </a:endParaRPr>
          </a:p>
          <a:p>
            <a:r>
              <a:rPr lang="en-US" altLang="ja-JP" sz="2100" u="sng" dirty="0">
                <a:solidFill>
                  <a:schemeClr val="tx1"/>
                </a:solidFill>
                <a:latin typeface="Arial" panose="020B0604020202020204" pitchFamily="34" charset="0"/>
                <a:cs typeface="Arial" panose="020B0604020202020204" pitchFamily="34" charset="0"/>
              </a:rPr>
              <a:t>Byunghyun Choi</a:t>
            </a:r>
            <a:r>
              <a:rPr lang="ja-JP" altLang="en-US" sz="2100" dirty="0">
                <a:solidFill>
                  <a:schemeClr val="tx1"/>
                </a:solidFill>
                <a:latin typeface="Arial" panose="020B0604020202020204" pitchFamily="34" charset="0"/>
                <a:cs typeface="Arial" panose="020B0604020202020204" pitchFamily="34" charset="0"/>
              </a:rPr>
              <a:t>*</a:t>
            </a:r>
            <a:r>
              <a:rPr lang="en-US" altLang="ja-JP" sz="2100" baseline="30000" dirty="0">
                <a:solidFill>
                  <a:schemeClr val="tx1"/>
                </a:solidFill>
                <a:latin typeface="Arial" panose="020B0604020202020204" pitchFamily="34" charset="0"/>
                <a:cs typeface="Arial" panose="020B0604020202020204" pitchFamily="34" charset="0"/>
              </a:rPr>
              <a:t>1</a:t>
            </a:r>
            <a:r>
              <a:rPr lang="en-US" altLang="ja-JP" sz="2100" dirty="0">
                <a:solidFill>
                  <a:schemeClr val="tx1"/>
                </a:solidFill>
                <a:latin typeface="Arial" panose="020B0604020202020204" pitchFamily="34" charset="0"/>
                <a:cs typeface="Arial" panose="020B0604020202020204" pitchFamily="34" charset="0"/>
              </a:rPr>
              <a:t>, Tatsuya Itoi</a:t>
            </a:r>
            <a:r>
              <a:rPr lang="ja-JP" altLang="en-US" sz="2100" dirty="0">
                <a:solidFill>
                  <a:schemeClr val="tx1"/>
                </a:solidFill>
                <a:latin typeface="Arial" panose="020B0604020202020204" pitchFamily="34" charset="0"/>
                <a:cs typeface="Arial" panose="020B0604020202020204" pitchFamily="34" charset="0"/>
              </a:rPr>
              <a:t>*</a:t>
            </a:r>
            <a:r>
              <a:rPr lang="en-US" altLang="ja-JP" sz="2100" baseline="30000" dirty="0">
                <a:solidFill>
                  <a:schemeClr val="tx1"/>
                </a:solidFill>
                <a:latin typeface="Arial" panose="020B0604020202020204" pitchFamily="34" charset="0"/>
                <a:cs typeface="Arial" panose="020B0604020202020204" pitchFamily="34" charset="0"/>
              </a:rPr>
              <a:t>1</a:t>
            </a:r>
            <a:r>
              <a:rPr lang="en-US" altLang="ja-JP" sz="2100" dirty="0">
                <a:solidFill>
                  <a:schemeClr val="tx1"/>
                </a:solidFill>
                <a:latin typeface="Arial" panose="020B0604020202020204" pitchFamily="34" charset="0"/>
                <a:cs typeface="Arial" panose="020B0604020202020204" pitchFamily="34" charset="0"/>
              </a:rPr>
              <a:t>, Akemi Nishida</a:t>
            </a:r>
            <a:r>
              <a:rPr lang="ja-JP" altLang="en-US" sz="2100" dirty="0">
                <a:solidFill>
                  <a:schemeClr val="tx1"/>
                </a:solidFill>
                <a:latin typeface="Arial" panose="020B0604020202020204" pitchFamily="34" charset="0"/>
                <a:cs typeface="Arial" panose="020B0604020202020204" pitchFamily="34" charset="0"/>
              </a:rPr>
              <a:t>*</a:t>
            </a:r>
            <a:r>
              <a:rPr lang="en-US" altLang="ja-JP" sz="2100" baseline="30000" dirty="0">
                <a:solidFill>
                  <a:schemeClr val="tx1"/>
                </a:solidFill>
                <a:latin typeface="Arial" panose="020B0604020202020204" pitchFamily="34" charset="0"/>
                <a:cs typeface="Arial" panose="020B0604020202020204" pitchFamily="34" charset="0"/>
              </a:rPr>
              <a:t>1</a:t>
            </a:r>
            <a:r>
              <a:rPr lang="en-US" altLang="ja-JP" sz="2100" dirty="0">
                <a:solidFill>
                  <a:schemeClr val="tx1"/>
                </a:solidFill>
                <a:latin typeface="Arial" panose="020B0604020202020204" pitchFamily="34" charset="0"/>
                <a:cs typeface="Arial" panose="020B0604020202020204" pitchFamily="34" charset="0"/>
              </a:rPr>
              <a:t> and Tsuyoshi Takada</a:t>
            </a:r>
            <a:r>
              <a:rPr lang="ja-JP" altLang="en-US" sz="2100" dirty="0">
                <a:solidFill>
                  <a:schemeClr val="tx1"/>
                </a:solidFill>
                <a:latin typeface="Arial" panose="020B0604020202020204" pitchFamily="34" charset="0"/>
                <a:cs typeface="Arial" panose="020B0604020202020204" pitchFamily="34" charset="0"/>
              </a:rPr>
              <a:t>*</a:t>
            </a:r>
            <a:r>
              <a:rPr lang="en-US" altLang="ja-JP" sz="2100" baseline="30000" dirty="0">
                <a:solidFill>
                  <a:schemeClr val="tx1"/>
                </a:solidFill>
                <a:latin typeface="Arial" panose="020B0604020202020204" pitchFamily="34" charset="0"/>
                <a:cs typeface="Arial" panose="020B0604020202020204" pitchFamily="34" charset="0"/>
              </a:rPr>
              <a:t>2</a:t>
            </a:r>
            <a:endParaRPr lang="en-US" altLang="ja-JP" sz="2100" dirty="0">
              <a:solidFill>
                <a:schemeClr val="tx1"/>
              </a:solidFill>
              <a:latin typeface="Arial" panose="020B0604020202020204" pitchFamily="34" charset="0"/>
              <a:cs typeface="Arial" panose="020B0604020202020204" pitchFamily="34" charset="0"/>
            </a:endParaRPr>
          </a:p>
          <a:p>
            <a:endParaRPr lang="en-US" altLang="ja-JP" sz="2200" dirty="0">
              <a:solidFill>
                <a:schemeClr val="tx1"/>
              </a:solidFill>
              <a:latin typeface="Arial" panose="020B0604020202020204" pitchFamily="34" charset="0"/>
              <a:cs typeface="Arial" panose="020B0604020202020204" pitchFamily="34" charset="0"/>
            </a:endParaRPr>
          </a:p>
          <a:p>
            <a:r>
              <a:rPr lang="ja-JP" altLang="en-US" sz="2100" dirty="0">
                <a:solidFill>
                  <a:schemeClr val="tx1"/>
                </a:solidFill>
                <a:latin typeface="Arial" panose="020B0604020202020204" pitchFamily="34" charset="0"/>
                <a:cs typeface="Arial" panose="020B0604020202020204" pitchFamily="34" charset="0"/>
              </a:rPr>
              <a:t>*</a:t>
            </a:r>
            <a:r>
              <a:rPr lang="en-US" altLang="ja-JP" sz="2100" baseline="30000" dirty="0">
                <a:solidFill>
                  <a:schemeClr val="tx1"/>
                </a:solidFill>
                <a:latin typeface="Arial" panose="020B0604020202020204" pitchFamily="34" charset="0"/>
                <a:cs typeface="Arial" panose="020B0604020202020204" pitchFamily="34" charset="0"/>
              </a:rPr>
              <a:t>1</a:t>
            </a:r>
            <a:r>
              <a:rPr lang="en-US" altLang="ja-JP" sz="2100" dirty="0">
                <a:solidFill>
                  <a:schemeClr val="tx1"/>
                </a:solidFill>
                <a:latin typeface="Arial" panose="020B0604020202020204" pitchFamily="34" charset="0"/>
                <a:cs typeface="Arial" panose="020B0604020202020204" pitchFamily="34" charset="0"/>
              </a:rPr>
              <a:t>Japan Atomic Energy Agency (JAEA)</a:t>
            </a:r>
          </a:p>
          <a:p>
            <a:r>
              <a:rPr lang="ja-JP" altLang="en-US" sz="2100" dirty="0">
                <a:solidFill>
                  <a:schemeClr val="tx1"/>
                </a:solidFill>
                <a:latin typeface="Arial" panose="020B0604020202020204" pitchFamily="34" charset="0"/>
                <a:cs typeface="Arial" panose="020B0604020202020204" pitchFamily="34" charset="0"/>
              </a:rPr>
              <a:t>*</a:t>
            </a:r>
            <a:r>
              <a:rPr lang="en-US" altLang="ja-JP" sz="2100" baseline="30000" dirty="0">
                <a:solidFill>
                  <a:schemeClr val="tx1"/>
                </a:solidFill>
                <a:latin typeface="Arial" panose="020B0604020202020204" pitchFamily="34" charset="0"/>
                <a:cs typeface="Arial" panose="020B0604020202020204" pitchFamily="34" charset="0"/>
              </a:rPr>
              <a:t>2</a:t>
            </a:r>
            <a:r>
              <a:rPr lang="en-US" altLang="ja-JP" sz="2100" dirty="0">
                <a:solidFill>
                  <a:schemeClr val="tx1"/>
                </a:solidFill>
                <a:latin typeface="Arial" panose="020B0604020202020204" pitchFamily="34" charset="0"/>
                <a:cs typeface="Arial" panose="020B0604020202020204" pitchFamily="34" charset="0"/>
              </a:rPr>
              <a:t>Formerly JAEA and the University of Tokyo</a:t>
            </a:r>
          </a:p>
        </p:txBody>
      </p:sp>
      <p:pic>
        <p:nvPicPr>
          <p:cNvPr id="11" name="Picture 12" descr="名称未設定-3">
            <a:extLst>
              <a:ext uri="{FF2B5EF4-FFF2-40B4-BE49-F238E27FC236}">
                <a16:creationId xmlns:a16="http://schemas.microsoft.com/office/drawing/2014/main" id="{EB86EA5F-0488-F448-13AA-3F1C79F864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3" y="1926"/>
            <a:ext cx="141446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3">
            <a:extLst>
              <a:ext uri="{FF2B5EF4-FFF2-40B4-BE49-F238E27FC236}">
                <a16:creationId xmlns:a16="http://schemas.microsoft.com/office/drawing/2014/main" id="{08977F4A-B451-DD1F-D140-01D8A2589326}"/>
              </a:ext>
            </a:extLst>
          </p:cNvPr>
          <p:cNvSpPr>
            <a:spLocks noChangeArrowheads="1"/>
          </p:cNvSpPr>
          <p:nvPr/>
        </p:nvSpPr>
        <p:spPr bwMode="auto">
          <a:xfrm>
            <a:off x="320891" y="6115287"/>
            <a:ext cx="84969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r>
              <a:rPr lang="en-US" altLang="ja-JP" sz="1400" dirty="0">
                <a:solidFill>
                  <a:prstClr val="black"/>
                </a:solidFill>
              </a:rPr>
              <a:t>This study was performed under a contract research entrusted by the Secretariat of Nuclear Regulation Authority of Japan.</a:t>
            </a:r>
          </a:p>
        </p:txBody>
      </p:sp>
      <p:pic>
        <p:nvPicPr>
          <p:cNvPr id="16" name="図 15">
            <a:extLst>
              <a:ext uri="{FF2B5EF4-FFF2-40B4-BE49-F238E27FC236}">
                <a16:creationId xmlns:a16="http://schemas.microsoft.com/office/drawing/2014/main" id="{E7A74EC0-F98E-1D56-EC6D-53CE9D3F258B}"/>
              </a:ext>
            </a:extLst>
          </p:cNvPr>
          <p:cNvPicPr>
            <a:picLocks noChangeAspect="1"/>
          </p:cNvPicPr>
          <p:nvPr/>
        </p:nvPicPr>
        <p:blipFill>
          <a:blip r:embed="rId4"/>
          <a:stretch>
            <a:fillRect/>
          </a:stretch>
        </p:blipFill>
        <p:spPr>
          <a:xfrm>
            <a:off x="6027391" y="0"/>
            <a:ext cx="3113973" cy="9807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17FC2-3476-9390-91FC-D7A2765B093B}"/>
            </a:ext>
          </a:extLst>
        </p:cNvPr>
        <p:cNvGrpSpPr/>
        <p:nvPr/>
      </p:nvGrpSpPr>
      <p:grpSpPr>
        <a:xfrm>
          <a:off x="0" y="0"/>
          <a:ext cx="0" cy="0"/>
          <a:chOff x="0" y="0"/>
          <a:chExt cx="0" cy="0"/>
        </a:xfrm>
      </p:grpSpPr>
      <p:sp>
        <p:nvSpPr>
          <p:cNvPr id="3" name="円/楕円 2">
            <a:extLst>
              <a:ext uri="{FF2B5EF4-FFF2-40B4-BE49-F238E27FC236}">
                <a16:creationId xmlns:a16="http://schemas.microsoft.com/office/drawing/2014/main" id="{EC9FA7CB-0DBE-7FBD-10CB-0512FC573A4A}"/>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a:extLst>
              <a:ext uri="{FF2B5EF4-FFF2-40B4-BE49-F238E27FC236}">
                <a16:creationId xmlns:a16="http://schemas.microsoft.com/office/drawing/2014/main" id="{07CC5C31-47C9-5D90-285A-6734C2F720C2}"/>
              </a:ext>
            </a:extLst>
          </p:cNvPr>
          <p:cNvSpPr>
            <a:spLocks noGrp="1"/>
          </p:cNvSpPr>
          <p:nvPr>
            <p:ph type="sldNum" sz="quarter" idx="12"/>
          </p:nvPr>
        </p:nvSpPr>
        <p:spPr>
          <a:noFill/>
        </p:spPr>
        <p:txBody>
          <a:bodyPr/>
          <a:lstStyle/>
          <a:p>
            <a:fld id="{147DAB7B-7133-4B8D-80FB-5DFFAE1AF5E7}" type="slidenum">
              <a:rPr lang="en-US" altLang="ja-JP" sz="1600">
                <a:solidFill>
                  <a:schemeClr val="tx1"/>
                </a:solidFill>
              </a:rPr>
              <a:pPr/>
              <a:t>9</a:t>
            </a:fld>
            <a:endParaRPr lang="en-US" altLang="ja-JP" sz="1600" dirty="0">
              <a:solidFill>
                <a:schemeClr val="tx1"/>
              </a:solidFill>
            </a:endParaRPr>
          </a:p>
        </p:txBody>
      </p:sp>
      <p:cxnSp>
        <p:nvCxnSpPr>
          <p:cNvPr id="9" name="直線コネクタ 8">
            <a:extLst>
              <a:ext uri="{FF2B5EF4-FFF2-40B4-BE49-F238E27FC236}">
                <a16:creationId xmlns:a16="http://schemas.microsoft.com/office/drawing/2014/main" id="{820B93D1-7384-8841-2347-C0A01E36051D}"/>
              </a:ext>
            </a:extLst>
          </p:cNvPr>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6" name="Rectangle 33">
            <a:extLst>
              <a:ext uri="{FF2B5EF4-FFF2-40B4-BE49-F238E27FC236}">
                <a16:creationId xmlns:a16="http://schemas.microsoft.com/office/drawing/2014/main" id="{01B2AB6C-012B-F765-A9A8-8EDE46B8F150}"/>
              </a:ext>
            </a:extLst>
          </p:cNvPr>
          <p:cNvSpPr>
            <a:spLocks noChangeArrowheads="1"/>
          </p:cNvSpPr>
          <p:nvPr/>
        </p:nvSpPr>
        <p:spPr bwMode="auto">
          <a:xfrm>
            <a:off x="0" y="0"/>
            <a:ext cx="9144000" cy="584775"/>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FF"/>
                </a:solidFill>
                <a:latin typeface="Arial" panose="020B0604020202020204" pitchFamily="34" charset="0"/>
                <a:cs typeface="Arial" panose="020B0604020202020204" pitchFamily="34" charset="0"/>
              </a:rPr>
              <a:t>Hazard Grouping</a:t>
            </a:r>
          </a:p>
        </p:txBody>
      </p:sp>
      <p:sp>
        <p:nvSpPr>
          <p:cNvPr id="7" name="Text Box 507">
            <a:extLst>
              <a:ext uri="{FF2B5EF4-FFF2-40B4-BE49-F238E27FC236}">
                <a16:creationId xmlns:a16="http://schemas.microsoft.com/office/drawing/2014/main" id="{00DC1B1D-FC8C-A959-DF9D-1A12BBC728D7}"/>
              </a:ext>
            </a:extLst>
          </p:cNvPr>
          <p:cNvSpPr txBox="1">
            <a:spLocks noChangeArrowheads="1"/>
          </p:cNvSpPr>
          <p:nvPr/>
        </p:nvSpPr>
        <p:spPr bwMode="auto">
          <a:xfrm>
            <a:off x="107504" y="651698"/>
            <a:ext cx="6624736" cy="338554"/>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ja-JP" altLang="ja-JP" sz="1600" dirty="0"/>
              <a:t>Direct evaluation of all possible hazard combinations is impractical</a:t>
            </a:r>
            <a:r>
              <a:rPr lang="en-US" altLang="ja-JP" sz="1600" dirty="0"/>
              <a:t>.</a:t>
            </a:r>
          </a:p>
        </p:txBody>
      </p:sp>
      <p:pic>
        <p:nvPicPr>
          <p:cNvPr id="10" name="図 9">
            <a:extLst>
              <a:ext uri="{FF2B5EF4-FFF2-40B4-BE49-F238E27FC236}">
                <a16:creationId xmlns:a16="http://schemas.microsoft.com/office/drawing/2014/main" id="{ABAA0F38-1586-F9A2-B7BA-46AA55B2BE4A}"/>
              </a:ext>
            </a:extLst>
          </p:cNvPr>
          <p:cNvPicPr>
            <a:picLocks noChangeAspect="1"/>
          </p:cNvPicPr>
          <p:nvPr/>
        </p:nvPicPr>
        <p:blipFill>
          <a:blip r:embed="rId3"/>
          <a:stretch>
            <a:fillRect/>
          </a:stretch>
        </p:blipFill>
        <p:spPr>
          <a:xfrm>
            <a:off x="3707906" y="1407396"/>
            <a:ext cx="5478024" cy="5246250"/>
          </a:xfrm>
          <a:prstGeom prst="rect">
            <a:avLst/>
          </a:prstGeom>
        </p:spPr>
      </p:pic>
      <p:sp>
        <p:nvSpPr>
          <p:cNvPr id="11" name="正方形/長方形 10">
            <a:extLst>
              <a:ext uri="{FF2B5EF4-FFF2-40B4-BE49-F238E27FC236}">
                <a16:creationId xmlns:a16="http://schemas.microsoft.com/office/drawing/2014/main" id="{BA953A70-4029-7F99-565E-3DBB04200E4C}"/>
              </a:ext>
            </a:extLst>
          </p:cNvPr>
          <p:cNvSpPr>
            <a:spLocks noChangeArrowheads="1"/>
          </p:cNvSpPr>
          <p:nvPr/>
        </p:nvSpPr>
        <p:spPr bwMode="auto">
          <a:xfrm>
            <a:off x="4515737" y="1052466"/>
            <a:ext cx="3862361"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a:t>Hazard groups after prescreening</a:t>
            </a:r>
            <a:endParaRPr lang="ja-JP" altLang="en-US" sz="1600" dirty="0"/>
          </a:p>
        </p:txBody>
      </p:sp>
      <p:sp>
        <p:nvSpPr>
          <p:cNvPr id="2" name="正方形/長方形 1">
            <a:extLst>
              <a:ext uri="{FF2B5EF4-FFF2-40B4-BE49-F238E27FC236}">
                <a16:creationId xmlns:a16="http://schemas.microsoft.com/office/drawing/2014/main" id="{EC1C0D99-F97C-EFE9-B188-91CCE20D6DD4}"/>
              </a:ext>
            </a:extLst>
          </p:cNvPr>
          <p:cNvSpPr/>
          <p:nvPr/>
        </p:nvSpPr>
        <p:spPr>
          <a:xfrm>
            <a:off x="82530" y="6534849"/>
            <a:ext cx="4944114" cy="261610"/>
          </a:xfrm>
          <a:prstGeom prst="rect">
            <a:avLst/>
          </a:prstGeom>
        </p:spPr>
        <p:txBody>
          <a:bodyPr wrap="square">
            <a:spAutoFit/>
          </a:bodyPr>
          <a:lstStyle/>
          <a:p>
            <a:pPr algn="just"/>
            <a:r>
              <a:rPr lang="en-US" altLang="ja-JP" sz="1100" spc="-51" dirty="0">
                <a:solidFill>
                  <a:schemeClr val="tx1"/>
                </a:solidFill>
                <a:latin typeface="Arial" panose="020B0604020202020204" pitchFamily="34" charset="0"/>
                <a:cs typeface="Arial" panose="020B0604020202020204" pitchFamily="34" charset="0"/>
              </a:rPr>
              <a:t>[1] ASAMPSA_E (2017): List of external hazards to be considered in ASAMPSA_E.</a:t>
            </a:r>
          </a:p>
        </p:txBody>
      </p:sp>
      <p:sp>
        <p:nvSpPr>
          <p:cNvPr id="5" name="テキスト ボックス 4">
            <a:extLst>
              <a:ext uri="{FF2B5EF4-FFF2-40B4-BE49-F238E27FC236}">
                <a16:creationId xmlns:a16="http://schemas.microsoft.com/office/drawing/2014/main" id="{48595DFD-877A-78AA-EEFC-141452C285DA}"/>
              </a:ext>
            </a:extLst>
          </p:cNvPr>
          <p:cNvSpPr txBox="1"/>
          <p:nvPr/>
        </p:nvSpPr>
        <p:spPr>
          <a:xfrm>
            <a:off x="251981" y="1196752"/>
            <a:ext cx="3464307" cy="769441"/>
          </a:xfrm>
          <a:prstGeom prst="rect">
            <a:avLst/>
          </a:prstGeom>
          <a:noFill/>
        </p:spPr>
        <p:txBody>
          <a:bodyPr wrap="square">
            <a:spAutoFit/>
          </a:bodyPr>
          <a:lstStyle/>
          <a:p>
            <a:pPr algn="l"/>
            <a:r>
              <a:rPr lang="en-US" altLang="ja-JP" sz="1600" dirty="0">
                <a:solidFill>
                  <a:schemeClr val="tx1"/>
                </a:solidFill>
                <a:latin typeface="Arial" panose="020B0604020202020204" pitchFamily="34" charset="0"/>
                <a:cs typeface="Arial" panose="020B0604020202020204" pitchFamily="34" charset="0"/>
              </a:rPr>
              <a:t>101 Candidate External Hazards [1] </a:t>
            </a:r>
          </a:p>
          <a:p>
            <a:pPr marL="285750" indent="-285750" algn="l">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77 Natural hazards</a:t>
            </a:r>
          </a:p>
          <a:p>
            <a:pPr marL="285750" indent="-285750" algn="l">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24 Human-induced hazards</a:t>
            </a:r>
            <a:endParaRPr lang="en-US" altLang="ja-JP" sz="1600" dirty="0">
              <a:solidFill>
                <a:schemeClr val="tx1"/>
              </a:solidFill>
              <a:latin typeface="Arial" panose="020B0604020202020204" pitchFamily="34" charset="0"/>
              <a:cs typeface="Arial" panose="020B0604020202020204" pitchFamily="34" charset="0"/>
            </a:endParaRPr>
          </a:p>
        </p:txBody>
      </p:sp>
      <p:sp>
        <p:nvSpPr>
          <p:cNvPr id="15" name="Text Box 507">
            <a:extLst>
              <a:ext uri="{FF2B5EF4-FFF2-40B4-BE49-F238E27FC236}">
                <a16:creationId xmlns:a16="http://schemas.microsoft.com/office/drawing/2014/main" id="{FEAB386D-1293-F79E-C4CA-11D3D2135044}"/>
              </a:ext>
            </a:extLst>
          </p:cNvPr>
          <p:cNvSpPr txBox="1">
            <a:spLocks noChangeArrowheads="1"/>
          </p:cNvSpPr>
          <p:nvPr/>
        </p:nvSpPr>
        <p:spPr bwMode="auto">
          <a:xfrm>
            <a:off x="107504" y="5397493"/>
            <a:ext cx="4104456" cy="1138773"/>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ja-JP" altLang="ja-JP" sz="1600" dirty="0"/>
              <a:t>Benefits</a:t>
            </a:r>
            <a:endParaRPr lang="en-US" altLang="ja-JP" sz="1600" dirty="0">
              <a:solidFill>
                <a:srgbClr val="00B050"/>
              </a:solidFill>
            </a:endParaRPr>
          </a:p>
          <a:p>
            <a:pPr lvl="1">
              <a:buFont typeface="Arial" panose="020B0604020202020204" pitchFamily="34" charset="0"/>
              <a:buChar char="•"/>
            </a:pPr>
            <a:r>
              <a:rPr lang="en-US" altLang="ja-JP" sz="1400" dirty="0"/>
              <a:t>Reduces the number of combinations</a:t>
            </a:r>
          </a:p>
          <a:p>
            <a:pPr lvl="1">
              <a:buFont typeface="Arial" panose="020B0604020202020204" pitchFamily="34" charset="0"/>
              <a:buChar char="•"/>
            </a:pPr>
            <a:r>
              <a:rPr lang="ja-JP" altLang="ja-JP" sz="1400" dirty="0"/>
              <a:t>Improves practical feasibility</a:t>
            </a:r>
            <a:endParaRPr lang="en-US" altLang="ja-JP" sz="1400" dirty="0"/>
          </a:p>
          <a:p>
            <a:pPr lvl="1">
              <a:buFont typeface="Arial" panose="020B0604020202020204" pitchFamily="34" charset="0"/>
              <a:buChar char="•"/>
            </a:pPr>
            <a:r>
              <a:rPr lang="en-US" altLang="ja-JP" sz="1400" dirty="0"/>
              <a:t>Maintains sufficient completeness</a:t>
            </a:r>
            <a:endParaRPr lang="en-US" altLang="ja-JP" sz="1600" dirty="0"/>
          </a:p>
        </p:txBody>
      </p:sp>
      <p:sp>
        <p:nvSpPr>
          <p:cNvPr id="16" name="テキスト ボックス 15">
            <a:extLst>
              <a:ext uri="{FF2B5EF4-FFF2-40B4-BE49-F238E27FC236}">
                <a16:creationId xmlns:a16="http://schemas.microsoft.com/office/drawing/2014/main" id="{EF842E27-E82A-4659-508B-6A322484A88F}"/>
              </a:ext>
            </a:extLst>
          </p:cNvPr>
          <p:cNvSpPr txBox="1"/>
          <p:nvPr/>
        </p:nvSpPr>
        <p:spPr>
          <a:xfrm>
            <a:off x="611561" y="1998076"/>
            <a:ext cx="3096344" cy="784830"/>
          </a:xfrm>
          <a:prstGeom prst="rect">
            <a:avLst/>
          </a:prstGeom>
          <a:noFill/>
        </p:spPr>
        <p:txBody>
          <a:bodyPr wrap="square">
            <a:spAutoFit/>
          </a:bodyPr>
          <a:lstStyle/>
          <a:p>
            <a:pPr marL="0" indent="0" algn="l">
              <a:buNone/>
            </a:pPr>
            <a:r>
              <a:rPr lang="en-US" altLang="ja-JP" sz="1200" u="sng" dirty="0">
                <a:solidFill>
                  <a:schemeClr val="tx1"/>
                </a:solidFill>
                <a:latin typeface="Arial" panose="020B0604020202020204" pitchFamily="34" charset="0"/>
                <a:cs typeface="Arial" panose="020B0604020202020204" pitchFamily="34" charset="0"/>
              </a:rPr>
              <a:t>Preliminary Screening</a:t>
            </a:r>
          </a:p>
          <a:p>
            <a:pPr marL="171450" indent="-171450" algn="l">
              <a:buFont typeface="Arial" panose="020B0604020202020204" pitchFamily="34" charset="0"/>
              <a:buChar char="•"/>
            </a:pPr>
            <a:r>
              <a:rPr lang="en-US" altLang="ja-JP" sz="1100" dirty="0">
                <a:solidFill>
                  <a:schemeClr val="tx1"/>
                </a:solidFill>
                <a:latin typeface="Arial" panose="020B0604020202020204" pitchFamily="34" charset="0"/>
                <a:cs typeface="Arial" panose="020B0604020202020204" pitchFamily="34" charset="0"/>
              </a:rPr>
              <a:t>Applicability to Japanese NPP sites</a:t>
            </a:r>
          </a:p>
          <a:p>
            <a:pPr marL="171450" indent="-171450" algn="l">
              <a:buFont typeface="Arial" panose="020B0604020202020204" pitchFamily="34" charset="0"/>
              <a:buChar char="•"/>
            </a:pPr>
            <a:r>
              <a:rPr lang="en-US" altLang="ja-JP" sz="1100" dirty="0">
                <a:solidFill>
                  <a:schemeClr val="tx1"/>
                </a:solidFill>
                <a:latin typeface="Arial" panose="020B0604020202020204" pitchFamily="34" charset="0"/>
                <a:cs typeface="Arial" panose="020B0604020202020204" pitchFamily="34" charset="0"/>
              </a:rPr>
              <a:t>Potential impact on plant safety</a:t>
            </a:r>
          </a:p>
          <a:p>
            <a:pPr marL="171450" indent="-171450" algn="l">
              <a:buFont typeface="Arial" panose="020B0604020202020204" pitchFamily="34" charset="0"/>
              <a:buChar char="•"/>
            </a:pPr>
            <a:r>
              <a:rPr lang="en-US" altLang="ja-JP" sz="1100" dirty="0">
                <a:solidFill>
                  <a:schemeClr val="tx1"/>
                </a:solidFill>
                <a:latin typeface="Arial" panose="020B0604020202020204" pitchFamily="34" charset="0"/>
                <a:cs typeface="Arial" panose="020B0604020202020204" pitchFamily="34" charset="0"/>
              </a:rPr>
              <a:t>Relevance to combined hazard assessment</a:t>
            </a:r>
            <a:endParaRPr lang="en-US" altLang="ja-JP" sz="1200" dirty="0">
              <a:solidFill>
                <a:schemeClr val="tx1"/>
              </a:solidFill>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CB04DEFF-6DE2-6B37-AE97-E673389A6445}"/>
              </a:ext>
            </a:extLst>
          </p:cNvPr>
          <p:cNvSpPr txBox="1"/>
          <p:nvPr/>
        </p:nvSpPr>
        <p:spPr>
          <a:xfrm>
            <a:off x="251521" y="2792651"/>
            <a:ext cx="3096344" cy="769441"/>
          </a:xfrm>
          <a:prstGeom prst="rect">
            <a:avLst/>
          </a:prstGeom>
          <a:noFill/>
        </p:spPr>
        <p:txBody>
          <a:bodyPr wrap="square">
            <a:spAutoFit/>
          </a:bodyPr>
          <a:lstStyle/>
          <a:p>
            <a:pPr algn="l"/>
            <a:r>
              <a:rPr lang="en-US" altLang="ja-JP" sz="1600" dirty="0">
                <a:solidFill>
                  <a:schemeClr val="tx1"/>
                </a:solidFill>
                <a:latin typeface="Arial" panose="020B0604020202020204" pitchFamily="34" charset="0"/>
                <a:cs typeface="Arial" panose="020B0604020202020204" pitchFamily="34" charset="0"/>
              </a:rPr>
              <a:t>25 Individual Hazards</a:t>
            </a:r>
          </a:p>
          <a:p>
            <a:pPr marL="285750" indent="-285750" algn="l">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17 Natural hazards</a:t>
            </a:r>
          </a:p>
          <a:p>
            <a:pPr marL="285750" indent="-285750" algn="l">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8 Human-induced hazards</a:t>
            </a:r>
            <a:endParaRPr lang="en-US" altLang="ja-JP" sz="1600" dirty="0">
              <a:solidFill>
                <a:schemeClr val="tx1"/>
              </a:solidFill>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99C5D418-272F-E95C-3141-C0ECCFBCA578}"/>
              </a:ext>
            </a:extLst>
          </p:cNvPr>
          <p:cNvSpPr txBox="1"/>
          <p:nvPr/>
        </p:nvSpPr>
        <p:spPr>
          <a:xfrm>
            <a:off x="251521" y="4388012"/>
            <a:ext cx="3241282" cy="769441"/>
          </a:xfrm>
          <a:prstGeom prst="rect">
            <a:avLst/>
          </a:prstGeom>
          <a:noFill/>
        </p:spPr>
        <p:txBody>
          <a:bodyPr wrap="square">
            <a:spAutoFit/>
          </a:bodyPr>
          <a:lstStyle/>
          <a:p>
            <a:pPr algn="l"/>
            <a:r>
              <a:rPr lang="en-US" altLang="ja-JP" sz="1600" dirty="0">
                <a:solidFill>
                  <a:schemeClr val="tx1"/>
                </a:solidFill>
                <a:latin typeface="Arial" panose="020B0604020202020204" pitchFamily="34" charset="0"/>
                <a:cs typeface="Arial" panose="020B0604020202020204" pitchFamily="34" charset="0"/>
              </a:rPr>
              <a:t>16 Hazard Groups</a:t>
            </a:r>
          </a:p>
          <a:p>
            <a:pPr marL="285750" indent="-285750" algn="l">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12 Natural hazard groups</a:t>
            </a:r>
          </a:p>
          <a:p>
            <a:pPr marL="285750" indent="-285750" algn="l">
              <a:buFont typeface="Arial" panose="020B0604020202020204" pitchFamily="34" charset="0"/>
              <a:buChar char="•"/>
            </a:pPr>
            <a:r>
              <a:rPr lang="en-US" altLang="ja-JP" sz="1400" dirty="0">
                <a:solidFill>
                  <a:schemeClr val="tx1"/>
                </a:solidFill>
                <a:latin typeface="Arial" panose="020B0604020202020204" pitchFamily="34" charset="0"/>
                <a:cs typeface="Arial" panose="020B0604020202020204" pitchFamily="34" charset="0"/>
              </a:rPr>
              <a:t>4 Human-induced hazard groups</a:t>
            </a:r>
            <a:endParaRPr lang="en-US" altLang="ja-JP" sz="1600" dirty="0">
              <a:solidFill>
                <a:schemeClr val="tx1"/>
              </a:solidFill>
              <a:latin typeface="Arial" panose="020B0604020202020204" pitchFamily="34" charset="0"/>
              <a:cs typeface="Arial" panose="020B0604020202020204" pitchFamily="34" charset="0"/>
            </a:endParaRPr>
          </a:p>
        </p:txBody>
      </p:sp>
      <p:sp>
        <p:nvSpPr>
          <p:cNvPr id="19" name="正方形/長方形 18">
            <a:extLst>
              <a:ext uri="{FF2B5EF4-FFF2-40B4-BE49-F238E27FC236}">
                <a16:creationId xmlns:a16="http://schemas.microsoft.com/office/drawing/2014/main" id="{5E285AA9-CDB4-BF63-D39E-41267295F202}"/>
              </a:ext>
            </a:extLst>
          </p:cNvPr>
          <p:cNvSpPr/>
          <p:nvPr/>
        </p:nvSpPr>
        <p:spPr>
          <a:xfrm>
            <a:off x="251521" y="1196752"/>
            <a:ext cx="3464306" cy="795944"/>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BD85882-9EBB-E9FD-25DA-3CBA7C5738E9}"/>
              </a:ext>
            </a:extLst>
          </p:cNvPr>
          <p:cNvSpPr/>
          <p:nvPr/>
        </p:nvSpPr>
        <p:spPr>
          <a:xfrm>
            <a:off x="251520" y="2790164"/>
            <a:ext cx="3464305" cy="795944"/>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4DC1267-6022-4AC5-55CC-C1D095ABA613}"/>
              </a:ext>
            </a:extLst>
          </p:cNvPr>
          <p:cNvSpPr/>
          <p:nvPr/>
        </p:nvSpPr>
        <p:spPr>
          <a:xfrm>
            <a:off x="286087" y="4373517"/>
            <a:ext cx="3429739" cy="795944"/>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2A2CC0DA-F7EE-1B98-8DFD-47BFC4823D5A}"/>
              </a:ext>
            </a:extLst>
          </p:cNvPr>
          <p:cNvSpPr/>
          <p:nvPr/>
        </p:nvSpPr>
        <p:spPr>
          <a:xfrm rot="5400000">
            <a:off x="108444" y="2207781"/>
            <a:ext cx="790210" cy="360040"/>
          </a:xfrm>
          <a:prstGeom prst="righ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矢印: 右 22">
            <a:extLst>
              <a:ext uri="{FF2B5EF4-FFF2-40B4-BE49-F238E27FC236}">
                <a16:creationId xmlns:a16="http://schemas.microsoft.com/office/drawing/2014/main" id="{9D5B4226-F4B7-FAF6-F09E-113004FF5065}"/>
              </a:ext>
            </a:extLst>
          </p:cNvPr>
          <p:cNvSpPr/>
          <p:nvPr/>
        </p:nvSpPr>
        <p:spPr>
          <a:xfrm rot="5400000">
            <a:off x="115547" y="3794092"/>
            <a:ext cx="776003" cy="360040"/>
          </a:xfrm>
          <a:prstGeom prst="righ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D0C7C876-0666-DA61-6B02-B7CC9496E930}"/>
              </a:ext>
            </a:extLst>
          </p:cNvPr>
          <p:cNvSpPr txBox="1"/>
          <p:nvPr/>
        </p:nvSpPr>
        <p:spPr>
          <a:xfrm>
            <a:off x="683569" y="3654236"/>
            <a:ext cx="3096344" cy="446276"/>
          </a:xfrm>
          <a:prstGeom prst="rect">
            <a:avLst/>
          </a:prstGeom>
          <a:noFill/>
        </p:spPr>
        <p:txBody>
          <a:bodyPr wrap="square">
            <a:spAutoFit/>
          </a:bodyPr>
          <a:lstStyle/>
          <a:p>
            <a:pPr marL="0" indent="0" algn="l">
              <a:buNone/>
            </a:pPr>
            <a:r>
              <a:rPr lang="en-US" altLang="ja-JP" sz="1200" u="sng" dirty="0">
                <a:solidFill>
                  <a:schemeClr val="tx1"/>
                </a:solidFill>
                <a:latin typeface="Arial" panose="020B0604020202020204" pitchFamily="34" charset="0"/>
                <a:cs typeface="Arial" panose="020B0604020202020204" pitchFamily="34" charset="0"/>
              </a:rPr>
              <a:t>Hazard Grouping</a:t>
            </a:r>
          </a:p>
          <a:p>
            <a:pPr marL="171450" indent="-171450" algn="l">
              <a:buFont typeface="Arial" panose="020B0604020202020204" pitchFamily="34" charset="0"/>
              <a:buChar char="•"/>
            </a:pPr>
            <a:r>
              <a:rPr lang="en-US" altLang="ja-JP" sz="1100" dirty="0">
                <a:solidFill>
                  <a:schemeClr val="tx1"/>
                </a:solidFill>
                <a:latin typeface="Arial" panose="020B0604020202020204" pitchFamily="34" charset="0"/>
                <a:cs typeface="Arial" panose="020B0604020202020204" pitchFamily="34" charset="0"/>
              </a:rPr>
              <a:t>Based on hazard</a:t>
            </a:r>
            <a:r>
              <a:rPr lang="ja-JP" altLang="ja-JP" sz="1100" dirty="0">
                <a:solidFill>
                  <a:schemeClr val="tx1"/>
                </a:solidFill>
                <a:latin typeface="Arial" panose="020B0604020202020204" pitchFamily="34" charset="0"/>
                <a:cs typeface="Arial" panose="020B0604020202020204" pitchFamily="34" charset="0"/>
              </a:rPr>
              <a:t> </a:t>
            </a:r>
            <a:r>
              <a:rPr lang="en-US" altLang="ja-JP" sz="1100" dirty="0">
                <a:solidFill>
                  <a:schemeClr val="tx1"/>
                </a:solidFill>
                <a:latin typeface="Arial" panose="020B0604020202020204" pitchFamily="34" charset="0"/>
                <a:cs typeface="Arial" panose="020B0604020202020204" pitchFamily="34" charset="0"/>
              </a:rPr>
              <a:t>source and characteristics </a:t>
            </a:r>
            <a:endParaRPr lang="en-US" altLang="ja-JP"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04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57C8F-5153-C271-73B4-33A2080C2445}"/>
            </a:ext>
          </a:extLst>
        </p:cNvPr>
        <p:cNvGrpSpPr/>
        <p:nvPr/>
      </p:nvGrpSpPr>
      <p:grpSpPr>
        <a:xfrm>
          <a:off x="0" y="0"/>
          <a:ext cx="0" cy="0"/>
          <a:chOff x="0" y="0"/>
          <a:chExt cx="0" cy="0"/>
        </a:xfrm>
      </p:grpSpPr>
      <p:sp>
        <p:nvSpPr>
          <p:cNvPr id="3" name="円/楕円 2">
            <a:extLst>
              <a:ext uri="{FF2B5EF4-FFF2-40B4-BE49-F238E27FC236}">
                <a16:creationId xmlns:a16="http://schemas.microsoft.com/office/drawing/2014/main" id="{8B2B44B0-6E8E-FD35-F06D-73F05B5217D6}"/>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a:extLst>
              <a:ext uri="{FF2B5EF4-FFF2-40B4-BE49-F238E27FC236}">
                <a16:creationId xmlns:a16="http://schemas.microsoft.com/office/drawing/2014/main" id="{AAF6063F-B78C-FC27-0B33-7A039FA03C0B}"/>
              </a:ext>
            </a:extLst>
          </p:cNvPr>
          <p:cNvSpPr>
            <a:spLocks noGrp="1"/>
          </p:cNvSpPr>
          <p:nvPr>
            <p:ph type="sldNum" sz="quarter" idx="12"/>
          </p:nvPr>
        </p:nvSpPr>
        <p:spPr>
          <a:noFill/>
        </p:spPr>
        <p:txBody>
          <a:bodyPr/>
          <a:lstStyle/>
          <a:p>
            <a:fld id="{147DAB7B-7133-4B8D-80FB-5DFFAE1AF5E7}" type="slidenum">
              <a:rPr lang="en-US" altLang="ja-JP" sz="1600">
                <a:solidFill>
                  <a:schemeClr val="tx1"/>
                </a:solidFill>
              </a:rPr>
              <a:pPr/>
              <a:t>10</a:t>
            </a:fld>
            <a:endParaRPr lang="en-US" altLang="ja-JP" sz="1600" dirty="0">
              <a:solidFill>
                <a:schemeClr val="tx1"/>
              </a:solidFill>
            </a:endParaRPr>
          </a:p>
        </p:txBody>
      </p:sp>
      <p:cxnSp>
        <p:nvCxnSpPr>
          <p:cNvPr id="9" name="直線コネクタ 8">
            <a:extLst>
              <a:ext uri="{FF2B5EF4-FFF2-40B4-BE49-F238E27FC236}">
                <a16:creationId xmlns:a16="http://schemas.microsoft.com/office/drawing/2014/main" id="{772DC8BE-860F-69E3-B1C4-4BEBDACF3BFE}"/>
              </a:ext>
            </a:extLst>
          </p:cNvPr>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6" name="Rectangle 33">
            <a:extLst>
              <a:ext uri="{FF2B5EF4-FFF2-40B4-BE49-F238E27FC236}">
                <a16:creationId xmlns:a16="http://schemas.microsoft.com/office/drawing/2014/main" id="{D30742AA-EFCB-875B-ADA3-7D8233D8B19D}"/>
              </a:ext>
            </a:extLst>
          </p:cNvPr>
          <p:cNvSpPr>
            <a:spLocks noChangeArrowheads="1"/>
          </p:cNvSpPr>
          <p:nvPr/>
        </p:nvSpPr>
        <p:spPr bwMode="auto">
          <a:xfrm>
            <a:off x="0" y="0"/>
            <a:ext cx="9144000" cy="584775"/>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FF"/>
                </a:solidFill>
                <a:latin typeface="Arial" panose="020B0604020202020204" pitchFamily="34" charset="0"/>
                <a:cs typeface="Arial" panose="020B0604020202020204" pitchFamily="34" charset="0"/>
              </a:rPr>
              <a:t>Preliminary Screening Matrix</a:t>
            </a:r>
          </a:p>
        </p:txBody>
      </p:sp>
      <p:sp>
        <p:nvSpPr>
          <p:cNvPr id="7" name="Text Box 507">
            <a:extLst>
              <a:ext uri="{FF2B5EF4-FFF2-40B4-BE49-F238E27FC236}">
                <a16:creationId xmlns:a16="http://schemas.microsoft.com/office/drawing/2014/main" id="{57C45AE9-A92B-C873-48D6-9537896F7C01}"/>
              </a:ext>
            </a:extLst>
          </p:cNvPr>
          <p:cNvSpPr txBox="1">
            <a:spLocks noChangeArrowheads="1"/>
          </p:cNvSpPr>
          <p:nvPr/>
        </p:nvSpPr>
        <p:spPr bwMode="auto">
          <a:xfrm>
            <a:off x="107504" y="548680"/>
            <a:ext cx="9036496" cy="1836400"/>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ja-JP" altLang="ja-JP" dirty="0"/>
              <a:t>Preliminary Screening Matrix for Combined Hazards</a:t>
            </a:r>
            <a:endParaRPr lang="en-US" altLang="ja-JP" dirty="0"/>
          </a:p>
          <a:p>
            <a:pPr>
              <a:buFont typeface="Arial" panose="020B0604020202020204" pitchFamily="34" charset="0"/>
              <a:buChar char="•"/>
            </a:pPr>
            <a:r>
              <a:rPr lang="ja-JP" altLang="ja-JP" sz="1600" dirty="0">
                <a:latin typeface="Arial" panose="020B0604020202020204" pitchFamily="34" charset="0"/>
                <a:cs typeface="Arial" panose="020B0604020202020204" pitchFamily="34" charset="0"/>
              </a:rPr>
              <a:t>The rows and columns represent the 16 hazard groups identified through hazard grouping.</a:t>
            </a:r>
            <a:endParaRPr lang="en-US" altLang="ja-JP" sz="1600" dirty="0">
              <a:latin typeface="Arial" panose="020B0604020202020204" pitchFamily="34" charset="0"/>
              <a:cs typeface="Arial" panose="020B0604020202020204" pitchFamily="34" charset="0"/>
            </a:endParaRPr>
          </a:p>
          <a:p>
            <a:pPr>
              <a:buFont typeface="Arial" panose="020B0604020202020204" pitchFamily="34" charset="0"/>
              <a:buChar char="•"/>
            </a:pPr>
            <a:r>
              <a:rPr lang="ja-JP" altLang="ja-JP" sz="1600" dirty="0"/>
              <a:t>Each cell represents a potential combination of two hazard groups</a:t>
            </a:r>
            <a:r>
              <a:rPr lang="en-US" altLang="ja-JP" sz="1600" dirty="0"/>
              <a:t>.</a:t>
            </a:r>
            <a:endParaRPr lang="en-US" altLang="ja-JP" sz="1600" dirty="0">
              <a:latin typeface="Arial" panose="020B0604020202020204" pitchFamily="34" charset="0"/>
              <a:cs typeface="Arial" panose="020B0604020202020204" pitchFamily="34" charset="0"/>
            </a:endParaRPr>
          </a:p>
          <a:p>
            <a:pPr>
              <a:buFont typeface="Arial" panose="020B0604020202020204" pitchFamily="34" charset="0"/>
              <a:buChar char="•"/>
            </a:pPr>
            <a:r>
              <a:rPr lang="ja-JP" altLang="ja-JP" sz="1600" dirty="0"/>
              <a:t>Hazard combinations are classified as associated, consequential, or independent based on their dependency characteristics</a:t>
            </a:r>
            <a:r>
              <a:rPr lang="en-US" altLang="ja-JP" sz="1600" dirty="0"/>
              <a:t>.</a:t>
            </a:r>
          </a:p>
          <a:p>
            <a:pPr>
              <a:buFont typeface="Arial" panose="020B0604020202020204" pitchFamily="34" charset="0"/>
              <a:buChar char="•"/>
            </a:pPr>
            <a:r>
              <a:rPr lang="en-US" altLang="ja-JP" sz="1600" dirty="0"/>
              <a:t>This matrix is a conceptual framework rather than a site-specific evaluation.</a:t>
            </a:r>
            <a:endParaRPr lang="en-US" altLang="ja-JP" dirty="0"/>
          </a:p>
        </p:txBody>
      </p:sp>
      <p:sp>
        <p:nvSpPr>
          <p:cNvPr id="8" name="正方形/長方形 7">
            <a:extLst>
              <a:ext uri="{FF2B5EF4-FFF2-40B4-BE49-F238E27FC236}">
                <a16:creationId xmlns:a16="http://schemas.microsoft.com/office/drawing/2014/main" id="{640287C9-B341-03A9-5871-6ADBC0A7539D}"/>
              </a:ext>
            </a:extLst>
          </p:cNvPr>
          <p:cNvSpPr>
            <a:spLocks noChangeArrowheads="1"/>
          </p:cNvSpPr>
          <p:nvPr/>
        </p:nvSpPr>
        <p:spPr bwMode="auto">
          <a:xfrm>
            <a:off x="3140075" y="2368526"/>
            <a:ext cx="5660510" cy="307777"/>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400" dirty="0">
                <a:cs typeface="Arial" panose="020B0604020202020204" pitchFamily="34" charset="0"/>
              </a:rPr>
              <a:t>Preliminary screening matrix for Japanese nuclear power plant sites</a:t>
            </a:r>
            <a:endParaRPr lang="ja-JP" altLang="en-US" sz="1400" dirty="0">
              <a:cs typeface="Arial" panose="020B0604020202020204" pitchFamily="34" charset="0"/>
            </a:endParaRPr>
          </a:p>
        </p:txBody>
      </p:sp>
      <p:pic>
        <p:nvPicPr>
          <p:cNvPr id="10" name="図 9">
            <a:extLst>
              <a:ext uri="{FF2B5EF4-FFF2-40B4-BE49-F238E27FC236}">
                <a16:creationId xmlns:a16="http://schemas.microsoft.com/office/drawing/2014/main" id="{3799E536-4BCB-352A-A403-85AB6B0D2F53}"/>
              </a:ext>
            </a:extLst>
          </p:cNvPr>
          <p:cNvPicPr>
            <a:picLocks noChangeAspect="1"/>
          </p:cNvPicPr>
          <p:nvPr/>
        </p:nvPicPr>
        <p:blipFill>
          <a:blip r:embed="rId3"/>
          <a:srcRect b="4384"/>
          <a:stretch>
            <a:fillRect/>
          </a:stretch>
        </p:blipFill>
        <p:spPr>
          <a:xfrm>
            <a:off x="2728120" y="2690223"/>
            <a:ext cx="6209728" cy="3892321"/>
          </a:xfrm>
          <a:prstGeom prst="rect">
            <a:avLst/>
          </a:prstGeom>
        </p:spPr>
      </p:pic>
      <p:graphicFrame>
        <p:nvGraphicFramePr>
          <p:cNvPr id="2" name="表 1">
            <a:extLst>
              <a:ext uri="{FF2B5EF4-FFF2-40B4-BE49-F238E27FC236}">
                <a16:creationId xmlns:a16="http://schemas.microsoft.com/office/drawing/2014/main" id="{01DE891F-A4B7-EDD9-F81D-BD96A67E0164}"/>
              </a:ext>
            </a:extLst>
          </p:cNvPr>
          <p:cNvGraphicFramePr>
            <a:graphicFrameLocks noGrp="1"/>
          </p:cNvGraphicFramePr>
          <p:nvPr>
            <p:extLst>
              <p:ext uri="{D42A27DB-BD31-4B8C-83A1-F6EECF244321}">
                <p14:modId xmlns:p14="http://schemas.microsoft.com/office/powerpoint/2010/main" val="199363957"/>
              </p:ext>
            </p:extLst>
          </p:nvPr>
        </p:nvGraphicFramePr>
        <p:xfrm>
          <a:off x="112457" y="3278926"/>
          <a:ext cx="2550823" cy="2895600"/>
        </p:xfrm>
        <a:graphic>
          <a:graphicData uri="http://schemas.openxmlformats.org/drawingml/2006/table">
            <a:tbl>
              <a:tblPr>
                <a:tableStyleId>{616DA210-FB5B-4158-B5E0-FEB733F419BA}</a:tableStyleId>
              </a:tblPr>
              <a:tblGrid>
                <a:gridCol w="1004051">
                  <a:extLst>
                    <a:ext uri="{9D8B030D-6E8A-4147-A177-3AD203B41FA5}">
                      <a16:colId xmlns:a16="http://schemas.microsoft.com/office/drawing/2014/main" val="4122382640"/>
                    </a:ext>
                  </a:extLst>
                </a:gridCol>
                <a:gridCol w="1546772">
                  <a:extLst>
                    <a:ext uri="{9D8B030D-6E8A-4147-A177-3AD203B41FA5}">
                      <a16:colId xmlns:a16="http://schemas.microsoft.com/office/drawing/2014/main" val="1465500950"/>
                    </a:ext>
                  </a:extLst>
                </a:gridCol>
              </a:tblGrid>
              <a:tr h="0">
                <a:tc>
                  <a:txBody>
                    <a:bodyPr/>
                    <a:lstStyle/>
                    <a:p>
                      <a:pPr>
                        <a:buNone/>
                      </a:pPr>
                      <a:r>
                        <a:rPr lang="ja-JP" altLang="ja-JP" sz="1100" dirty="0">
                          <a:solidFill>
                            <a:schemeClr val="tx1"/>
                          </a:solidFill>
                          <a:latin typeface="Arial" panose="020B0604020202020204" pitchFamily="34" charset="0"/>
                          <a:cs typeface="Arial" panose="020B0604020202020204" pitchFamily="34" charset="0"/>
                        </a:rPr>
                        <a:t>Combination with G1 (Earthquake / Ground)</a:t>
                      </a:r>
                      <a:endParaRPr lang="ja-JP" sz="1100" dirty="0">
                        <a:solidFill>
                          <a:schemeClr val="tx1"/>
                        </a:solidFill>
                        <a:latin typeface="Arial" panose="020B0604020202020204" pitchFamily="34" charset="0"/>
                        <a:cs typeface="Arial" panose="020B0604020202020204" pitchFamily="34" charset="0"/>
                      </a:endParaRPr>
                    </a:p>
                  </a:txBody>
                  <a:tcPr anchor="ctr"/>
                </a:tc>
                <a:tc>
                  <a:txBody>
                    <a:bodyPr/>
                    <a:lstStyle/>
                    <a:p>
                      <a:pPr>
                        <a:buNone/>
                      </a:pPr>
                      <a:r>
                        <a:rPr lang="en-US" altLang="ja-JP" sz="1100" dirty="0">
                          <a:solidFill>
                            <a:schemeClr val="tx1"/>
                          </a:solidFill>
                          <a:latin typeface="Arial" panose="020B0604020202020204" pitchFamily="34" charset="0"/>
                          <a:cs typeface="Arial" panose="020B0604020202020204" pitchFamily="34" charset="0"/>
                        </a:rPr>
                        <a:t>Prescreening Decision</a:t>
                      </a:r>
                      <a:endParaRPr lang="ja-JP" sz="11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99677244"/>
                  </a:ext>
                </a:extLst>
              </a:tr>
              <a:tr h="0">
                <a:tc>
                  <a:txBody>
                    <a:bodyPr/>
                    <a:lstStyle/>
                    <a:p>
                      <a:pPr>
                        <a:buNone/>
                      </a:pPr>
                      <a:r>
                        <a:rPr lang="ja-JP" sz="1100" dirty="0">
                          <a:solidFill>
                            <a:schemeClr val="tx1"/>
                          </a:solidFill>
                          <a:latin typeface="Arial" panose="020B0604020202020204" pitchFamily="34" charset="0"/>
                          <a:cs typeface="Arial" panose="020B0604020202020204" pitchFamily="34" charset="0"/>
                        </a:rPr>
                        <a:t>G2a</a:t>
                      </a:r>
                      <a:r>
                        <a:rPr lang="ja-JP" altLang="en-US" sz="1100" dirty="0">
                          <a:solidFill>
                            <a:schemeClr val="tx1"/>
                          </a:solidFill>
                          <a:latin typeface="Arial" panose="020B0604020202020204" pitchFamily="34" charset="0"/>
                          <a:cs typeface="Arial" panose="020B0604020202020204" pitchFamily="34" charset="0"/>
                        </a:rPr>
                        <a:t> </a:t>
                      </a:r>
                      <a:r>
                        <a:rPr lang="en-US" altLang="ja-JP" sz="1100" dirty="0">
                          <a:solidFill>
                            <a:schemeClr val="tx1"/>
                          </a:solidFill>
                          <a:latin typeface="Arial" panose="020B0604020202020204" pitchFamily="34" charset="0"/>
                          <a:cs typeface="Arial" panose="020B0604020202020204" pitchFamily="34" charset="0"/>
                        </a:rPr>
                        <a:t>Seawater (Tsunami)</a:t>
                      </a:r>
                      <a:endParaRPr lang="ja-JP" sz="1100" dirty="0">
                        <a:solidFill>
                          <a:schemeClr val="tx1"/>
                        </a:solidFill>
                        <a:latin typeface="Arial" panose="020B0604020202020204" pitchFamily="34" charset="0"/>
                        <a:cs typeface="Arial" panose="020B0604020202020204" pitchFamily="34" charset="0"/>
                      </a:endParaRPr>
                    </a:p>
                  </a:txBody>
                  <a:tcPr anchor="ctr"/>
                </a:tc>
                <a:tc>
                  <a:txBody>
                    <a:bodyPr/>
                    <a:lstStyle/>
                    <a:p>
                      <a:pPr>
                        <a:buNone/>
                      </a:pPr>
                      <a:r>
                        <a:rPr lang="ja-JP" sz="1100" dirty="0">
                          <a:solidFill>
                            <a:schemeClr val="tx1"/>
                          </a:solidFill>
                          <a:latin typeface="Arial" panose="020B0604020202020204" pitchFamily="34" charset="0"/>
                          <a:cs typeface="Arial" panose="020B0604020202020204" pitchFamily="34" charset="0"/>
                        </a:rPr>
                        <a:t>🔴</a:t>
                      </a:r>
                      <a:r>
                        <a:rPr lang="ja-JP" altLang="ja-JP" sz="1100" dirty="0">
                          <a:solidFill>
                            <a:schemeClr val="tx1"/>
                          </a:solidFill>
                          <a:latin typeface="Arial" panose="020B0604020202020204" pitchFamily="34" charset="0"/>
                          <a:cs typeface="Arial" panose="020B0604020202020204" pitchFamily="34" charset="0"/>
                        </a:rPr>
                        <a:t>Candidate for detailed evaluation</a:t>
                      </a:r>
                      <a:r>
                        <a:rPr lang="ja-JP" altLang="en-US" sz="1100" dirty="0">
                          <a:solidFill>
                            <a:schemeClr val="tx1"/>
                          </a:solidFill>
                          <a:latin typeface="Arial" panose="020B0604020202020204" pitchFamily="34" charset="0"/>
                          <a:cs typeface="Arial" panose="020B0604020202020204" pitchFamily="34" charset="0"/>
                        </a:rPr>
                        <a:t> </a:t>
                      </a:r>
                      <a:r>
                        <a:rPr lang="en-US" altLang="ja-JP" sz="1100" dirty="0">
                          <a:solidFill>
                            <a:schemeClr val="tx1"/>
                          </a:solidFill>
                          <a:latin typeface="Arial" panose="020B0604020202020204" pitchFamily="34" charset="0"/>
                          <a:cs typeface="Arial" panose="020B0604020202020204" pitchFamily="34" charset="0"/>
                        </a:rPr>
                        <a:t>(</a:t>
                      </a:r>
                      <a:r>
                        <a:rPr lang="ja-JP" altLang="ja-JP" sz="1100" dirty="0">
                          <a:solidFill>
                            <a:schemeClr val="tx1"/>
                          </a:solidFill>
                          <a:latin typeface="Arial" panose="020B0604020202020204" pitchFamily="34" charset="0"/>
                          <a:cs typeface="Arial" panose="020B0604020202020204" pitchFamily="34" charset="0"/>
                        </a:rPr>
                        <a:t>Screened in</a:t>
                      </a:r>
                      <a:r>
                        <a:rPr lang="en-US" altLang="ja-JP" sz="1100" dirty="0">
                          <a:solidFill>
                            <a:schemeClr val="tx1"/>
                          </a:solidFill>
                          <a:latin typeface="Arial" panose="020B0604020202020204" pitchFamily="34" charset="0"/>
                          <a:cs typeface="Arial" panose="020B0604020202020204" pitchFamily="34" charset="0"/>
                        </a:rPr>
                        <a:t>)</a:t>
                      </a:r>
                      <a:endParaRPr lang="ja-JP" sz="11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00102872"/>
                  </a:ext>
                </a:extLst>
              </a:tr>
              <a:tr h="0">
                <a:tc>
                  <a:txBody>
                    <a:bodyPr/>
                    <a:lstStyle/>
                    <a:p>
                      <a:pPr>
                        <a:buNone/>
                      </a:pPr>
                      <a:r>
                        <a:rPr lang="ja-JP" altLang="ja-JP" sz="1100" dirty="0">
                          <a:solidFill>
                            <a:schemeClr val="tx1"/>
                          </a:solidFill>
                          <a:latin typeface="Arial" panose="020B0604020202020204" pitchFamily="34" charset="0"/>
                          <a:cs typeface="Arial" panose="020B0604020202020204" pitchFamily="34" charset="0"/>
                        </a:rPr>
                        <a:t>G7 Volcanic</a:t>
                      </a:r>
                      <a:endParaRPr lang="ja-JP" sz="1100" dirty="0">
                        <a:solidFill>
                          <a:schemeClr val="tx1"/>
                        </a:solidFill>
                        <a:latin typeface="Arial" panose="020B0604020202020204" pitchFamily="34" charset="0"/>
                        <a:cs typeface="Arial" panose="020B0604020202020204" pitchFamily="34" charset="0"/>
                      </a:endParaRPr>
                    </a:p>
                  </a:txBody>
                  <a:tcPr anchor="ctr"/>
                </a:tc>
                <a:tc>
                  <a:txBody>
                    <a:bodyPr/>
                    <a:lstStyle/>
                    <a:p>
                      <a:pPr>
                        <a:buNone/>
                      </a:pPr>
                      <a:r>
                        <a:rPr lang="ja-JP" altLang="ja-JP"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Site-specific evaluation required</a:t>
                      </a:r>
                      <a:endParaRPr lang="ja-JP" sz="11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88085512"/>
                  </a:ext>
                </a:extLst>
              </a:tr>
              <a:tr h="0">
                <a:tc>
                  <a:txBody>
                    <a:bodyPr/>
                    <a:lstStyle/>
                    <a:p>
                      <a:pPr>
                        <a:buNone/>
                      </a:pPr>
                      <a:r>
                        <a:rPr lang="ja-JP" sz="1100" dirty="0">
                          <a:solidFill>
                            <a:schemeClr val="tx1"/>
                          </a:solidFill>
                          <a:latin typeface="Arial" panose="020B0604020202020204" pitchFamily="34" charset="0"/>
                          <a:cs typeface="Arial" panose="020B0604020202020204" pitchFamily="34" charset="0"/>
                        </a:rPr>
                        <a:t>G14 </a:t>
                      </a:r>
                      <a:r>
                        <a:rPr lang="en-US" altLang="ja-JP" sz="1100" dirty="0">
                          <a:solidFill>
                            <a:schemeClr val="tx1"/>
                          </a:solidFill>
                          <a:latin typeface="Arial" panose="020B0604020202020204" pitchFamily="34" charset="0"/>
                          <a:cs typeface="Arial" panose="020B0604020202020204" pitchFamily="34" charset="0"/>
                        </a:rPr>
                        <a:t>Fire</a:t>
                      </a:r>
                      <a:endParaRPr lang="ja-JP" sz="1100" dirty="0">
                        <a:solidFill>
                          <a:schemeClr val="tx1"/>
                        </a:solidFill>
                        <a:latin typeface="Arial" panose="020B0604020202020204" pitchFamily="34" charset="0"/>
                        <a:cs typeface="Arial" panose="020B0604020202020204" pitchFamily="34" charset="0"/>
                      </a:endParaRPr>
                    </a:p>
                  </a:txBody>
                  <a:tcPr anchor="ctr"/>
                </a:tc>
                <a:tc>
                  <a:txBody>
                    <a:bodyPr/>
                    <a:lstStyle/>
                    <a:p>
                      <a:pPr>
                        <a:buNone/>
                      </a:pPr>
                      <a:r>
                        <a:rPr lang="ja-JP"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Requires further evaluation</a:t>
                      </a:r>
                      <a:endParaRPr lang="ja-JP" sz="11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47983087"/>
                  </a:ext>
                </a:extLst>
              </a:tr>
              <a:tr h="0">
                <a:tc>
                  <a:txBody>
                    <a:bodyPr/>
                    <a:lstStyle/>
                    <a:p>
                      <a:pPr>
                        <a:buNone/>
                      </a:pPr>
                      <a:r>
                        <a:rPr lang="ja-JP" altLang="ja-JP" sz="1100" dirty="0">
                          <a:solidFill>
                            <a:schemeClr val="tx1"/>
                          </a:solidFill>
                          <a:latin typeface="Arial" panose="020B0604020202020204" pitchFamily="34" charset="0"/>
                          <a:cs typeface="Arial" panose="020B0604020202020204" pitchFamily="34" charset="0"/>
                        </a:rPr>
                        <a:t>G3 </a:t>
                      </a:r>
                      <a:r>
                        <a:rPr lang="en-US" altLang="ja-JP" sz="1100" dirty="0">
                          <a:solidFill>
                            <a:schemeClr val="tx1"/>
                          </a:solidFill>
                          <a:latin typeface="Arial" panose="020B0604020202020204" pitchFamily="34" charset="0"/>
                          <a:cs typeface="Arial" panose="020B0604020202020204" pitchFamily="34" charset="0"/>
                        </a:rPr>
                        <a:t>Wind (Tornado)</a:t>
                      </a:r>
                      <a:endParaRPr lang="ja-JP" sz="1100" dirty="0">
                        <a:solidFill>
                          <a:schemeClr val="tx1"/>
                        </a:solidFill>
                        <a:latin typeface="Arial" panose="020B0604020202020204" pitchFamily="34" charset="0"/>
                        <a:cs typeface="Arial" panose="020B0604020202020204" pitchFamily="34" charset="0"/>
                      </a:endParaRPr>
                    </a:p>
                  </a:txBody>
                  <a:tcPr anchor="ctr"/>
                </a:tc>
                <a:tc>
                  <a:txBody>
                    <a:bodyPr/>
                    <a:lstStyle/>
                    <a:p>
                      <a:pPr>
                        <a:buNone/>
                      </a:pPr>
                      <a:r>
                        <a:rPr lang="ja-JP" altLang="ja-JP" sz="1100" dirty="0">
                          <a:solidFill>
                            <a:schemeClr val="tx1"/>
                          </a:solidFill>
                          <a:latin typeface="Arial" panose="020B0604020202020204" pitchFamily="34" charset="0"/>
                          <a:cs typeface="Arial" panose="020B0604020202020204" pitchFamily="34" charset="0"/>
                        </a:rPr>
                        <a:t>🟢</a:t>
                      </a:r>
                      <a:r>
                        <a:rPr lang="en-US" altLang="ja-JP" sz="1100" dirty="0">
                          <a:solidFill>
                            <a:schemeClr val="tx1"/>
                          </a:solidFill>
                          <a:latin typeface="Arial" panose="020B0604020202020204" pitchFamily="34" charset="0"/>
                          <a:cs typeface="Arial" panose="020B0604020202020204" pitchFamily="34" charset="0"/>
                        </a:rPr>
                        <a:t>Candidate for screening out</a:t>
                      </a:r>
                      <a:endParaRPr lang="ja-JP" sz="11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28004848"/>
                  </a:ext>
                </a:extLst>
              </a:tr>
              <a:tr h="0">
                <a:tc>
                  <a:txBody>
                    <a:bodyPr/>
                    <a:lstStyle/>
                    <a:p>
                      <a:pPr>
                        <a:buNone/>
                      </a:pPr>
                      <a:r>
                        <a:rPr lang="ja-JP" altLang="en-US" sz="1100" dirty="0">
                          <a:solidFill>
                            <a:schemeClr val="tx1"/>
                          </a:solidFill>
                          <a:latin typeface="Arial" panose="020B0604020202020204" pitchFamily="34" charset="0"/>
                          <a:cs typeface="Arial" panose="020B0604020202020204" pitchFamily="34" charset="0"/>
                        </a:rPr>
                        <a:t>・・・</a:t>
                      </a:r>
                      <a:endParaRPr lang="ja-JP" sz="1100" dirty="0">
                        <a:solidFill>
                          <a:schemeClr val="tx1"/>
                        </a:solidFill>
                        <a:latin typeface="Arial" panose="020B0604020202020204" pitchFamily="34" charset="0"/>
                        <a:cs typeface="Arial" panose="020B0604020202020204" pitchFamily="34" charset="0"/>
                      </a:endParaRPr>
                    </a:p>
                  </a:txBody>
                  <a:tcPr anchor="ctr"/>
                </a:tc>
                <a:tc>
                  <a:txBody>
                    <a:bodyPr/>
                    <a:lstStyle/>
                    <a:p>
                      <a:pPr>
                        <a:buNone/>
                      </a:pPr>
                      <a:r>
                        <a:rPr lang="ja-JP" altLang="en-US" sz="1100" dirty="0">
                          <a:solidFill>
                            <a:schemeClr val="tx1"/>
                          </a:solidFill>
                          <a:latin typeface="Arial" panose="020B0604020202020204" pitchFamily="34" charset="0"/>
                          <a:cs typeface="Arial" panose="020B0604020202020204" pitchFamily="34" charset="0"/>
                        </a:rPr>
                        <a:t>・・・</a:t>
                      </a:r>
                      <a:endParaRPr lang="ja-JP" sz="11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8264054"/>
                  </a:ext>
                </a:extLst>
              </a:tr>
            </a:tbl>
          </a:graphicData>
        </a:graphic>
      </p:graphicFrame>
      <p:sp>
        <p:nvSpPr>
          <p:cNvPr id="4" name="テキスト ボックス 3">
            <a:extLst>
              <a:ext uri="{FF2B5EF4-FFF2-40B4-BE49-F238E27FC236}">
                <a16:creationId xmlns:a16="http://schemas.microsoft.com/office/drawing/2014/main" id="{EDAD3A72-F6FC-57F4-A21A-365E4F08DB32}"/>
              </a:ext>
            </a:extLst>
          </p:cNvPr>
          <p:cNvSpPr txBox="1"/>
          <p:nvPr/>
        </p:nvSpPr>
        <p:spPr>
          <a:xfrm>
            <a:off x="35128" y="2739148"/>
            <a:ext cx="2692992" cy="523220"/>
          </a:xfrm>
          <a:prstGeom prst="rect">
            <a:avLst/>
          </a:prstGeom>
          <a:noFill/>
        </p:spPr>
        <p:txBody>
          <a:bodyPr wrap="square">
            <a:spAutoFit/>
          </a:bodyPr>
          <a:lstStyle/>
          <a:p>
            <a:pPr>
              <a:spcBef>
                <a:spcPts val="0"/>
              </a:spcBef>
            </a:pPr>
            <a:r>
              <a:rPr lang="en-US" altLang="ja-JP" sz="1400" dirty="0">
                <a:solidFill>
                  <a:schemeClr val="tx1"/>
                </a:solidFill>
                <a:latin typeface="Arial" panose="020B0604020202020204" pitchFamily="34" charset="0"/>
                <a:cs typeface="Arial" panose="020B0604020202020204" pitchFamily="34" charset="0"/>
              </a:rPr>
              <a:t>Example of Prescreening for G1 (Earthquake / Ground)</a:t>
            </a:r>
            <a:endParaRPr lang="ja-JP" altLang="en-US" sz="1400" dirty="0">
              <a:solidFill>
                <a:schemeClr val="tx1"/>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63324B5D-F25B-2D5A-4CA5-DC7BB30ED57A}"/>
              </a:ext>
            </a:extLst>
          </p:cNvPr>
          <p:cNvSpPr/>
          <p:nvPr/>
        </p:nvSpPr>
        <p:spPr bwMode="auto">
          <a:xfrm>
            <a:off x="3967094" y="2947889"/>
            <a:ext cx="316873" cy="222773"/>
          </a:xfrm>
          <a:prstGeom prst="rect">
            <a:avLst/>
          </a:prstGeom>
          <a:solidFill>
            <a:srgbClr val="FF0000">
              <a:alpha val="50196"/>
            </a:srgbClr>
          </a:solidFill>
          <a:ln w="6350" cap="flat" cmpd="sng" algn="ctr">
            <a:solidFill>
              <a:schemeClr val="tx1"/>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cs typeface="Arial" charset="0"/>
            </a:endParaRPr>
          </a:p>
        </p:txBody>
      </p:sp>
      <p:sp>
        <p:nvSpPr>
          <p:cNvPr id="11" name="正方形/長方形 10">
            <a:extLst>
              <a:ext uri="{FF2B5EF4-FFF2-40B4-BE49-F238E27FC236}">
                <a16:creationId xmlns:a16="http://schemas.microsoft.com/office/drawing/2014/main" id="{230C1B25-1035-98FF-3A2D-2C59A683AD9C}"/>
              </a:ext>
            </a:extLst>
          </p:cNvPr>
          <p:cNvSpPr/>
          <p:nvPr/>
        </p:nvSpPr>
        <p:spPr bwMode="auto">
          <a:xfrm>
            <a:off x="6266514" y="2940145"/>
            <a:ext cx="321710" cy="230518"/>
          </a:xfrm>
          <a:prstGeom prst="rect">
            <a:avLst/>
          </a:prstGeom>
          <a:solidFill>
            <a:srgbClr val="FFC000">
              <a:alpha val="50196"/>
            </a:srgbClr>
          </a:solidFill>
          <a:ln w="6350" cap="flat" cmpd="sng" algn="ctr">
            <a:solidFill>
              <a:schemeClr val="tx1"/>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cs typeface="Arial" charset="0"/>
            </a:endParaRPr>
          </a:p>
        </p:txBody>
      </p:sp>
      <p:sp>
        <p:nvSpPr>
          <p:cNvPr id="14" name="正方形/長方形 13">
            <a:extLst>
              <a:ext uri="{FF2B5EF4-FFF2-40B4-BE49-F238E27FC236}">
                <a16:creationId xmlns:a16="http://schemas.microsoft.com/office/drawing/2014/main" id="{C8D45E66-3AA3-86D8-5F6A-07338AD64FDE}"/>
              </a:ext>
            </a:extLst>
          </p:cNvPr>
          <p:cNvSpPr/>
          <p:nvPr/>
        </p:nvSpPr>
        <p:spPr bwMode="auto">
          <a:xfrm>
            <a:off x="4630269" y="2940145"/>
            <a:ext cx="316873" cy="222774"/>
          </a:xfrm>
          <a:prstGeom prst="rect">
            <a:avLst/>
          </a:prstGeom>
          <a:solidFill>
            <a:srgbClr val="00B050">
              <a:alpha val="50196"/>
            </a:srgbClr>
          </a:solidFill>
          <a:ln w="6350" cap="flat" cmpd="sng" algn="ctr">
            <a:solidFill>
              <a:schemeClr val="tx1"/>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cs typeface="Arial" charset="0"/>
            </a:endParaRPr>
          </a:p>
        </p:txBody>
      </p:sp>
      <p:sp>
        <p:nvSpPr>
          <p:cNvPr id="16" name="正方形/長方形 15">
            <a:extLst>
              <a:ext uri="{FF2B5EF4-FFF2-40B4-BE49-F238E27FC236}">
                <a16:creationId xmlns:a16="http://schemas.microsoft.com/office/drawing/2014/main" id="{D703A2C7-7521-82AF-1078-939AF956EA1F}"/>
              </a:ext>
            </a:extLst>
          </p:cNvPr>
          <p:cNvSpPr/>
          <p:nvPr/>
        </p:nvSpPr>
        <p:spPr bwMode="auto">
          <a:xfrm>
            <a:off x="8586469" y="2940145"/>
            <a:ext cx="321710" cy="230518"/>
          </a:xfrm>
          <a:prstGeom prst="rect">
            <a:avLst/>
          </a:prstGeom>
          <a:solidFill>
            <a:srgbClr val="FFC000">
              <a:alpha val="50196"/>
            </a:srgbClr>
          </a:solidFill>
          <a:ln w="6350" cap="flat" cmpd="sng" algn="ctr">
            <a:solidFill>
              <a:schemeClr val="tx1"/>
            </a:solidFill>
            <a:prstDash val="solid"/>
            <a:round/>
            <a:headEnd type="none" w="med" len="med"/>
            <a:tailEnd type="none" w="lg" len="lg"/>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 typeface="Wingdings" pitchFamily="2" charset="2"/>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cs typeface="Arial" charset="0"/>
            </a:endParaRPr>
          </a:p>
        </p:txBody>
      </p:sp>
      <p:sp>
        <p:nvSpPr>
          <p:cNvPr id="17" name="正方形/長方形 16">
            <a:extLst>
              <a:ext uri="{FF2B5EF4-FFF2-40B4-BE49-F238E27FC236}">
                <a16:creationId xmlns:a16="http://schemas.microsoft.com/office/drawing/2014/main" id="{76DEECA1-3FD1-461B-D8CF-C35F10757CF4}"/>
              </a:ext>
            </a:extLst>
          </p:cNvPr>
          <p:cNvSpPr/>
          <p:nvPr/>
        </p:nvSpPr>
        <p:spPr>
          <a:xfrm>
            <a:off x="2663280" y="6582544"/>
            <a:ext cx="6480720" cy="230832"/>
          </a:xfrm>
          <a:prstGeom prst="rect">
            <a:avLst/>
          </a:prstGeom>
          <a:solidFill>
            <a:schemeClr val="bg1"/>
          </a:solidFill>
        </p:spPr>
        <p:txBody>
          <a:bodyPr wrap="square">
            <a:spAutoFit/>
          </a:bodyPr>
          <a:lstStyle/>
          <a:p>
            <a:pPr algn="just"/>
            <a:r>
              <a:rPr lang="en-US" altLang="ja-JP" sz="900" spc="-51" dirty="0">
                <a:solidFill>
                  <a:schemeClr val="tx1"/>
                </a:solidFill>
                <a:latin typeface="Arial" panose="020B0604020202020204" pitchFamily="34" charset="0"/>
                <a:cs typeface="Arial" panose="020B0604020202020204" pitchFamily="34" charset="0"/>
              </a:rPr>
              <a:t>※ (a) Associated hazards, (b): Consequential hazards, (c1) Independent hazards (Short duration), (c2) Independent hazards (Long duration)</a:t>
            </a:r>
          </a:p>
        </p:txBody>
      </p:sp>
    </p:spTree>
    <p:extLst>
      <p:ext uri="{BB962C8B-B14F-4D97-AF65-F5344CB8AC3E}">
        <p14:creationId xmlns:p14="http://schemas.microsoft.com/office/powerpoint/2010/main" val="416664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96514-5901-0214-98A1-9A98E24A2D79}"/>
            </a:ext>
          </a:extLst>
        </p:cNvPr>
        <p:cNvGrpSpPr/>
        <p:nvPr/>
      </p:nvGrpSpPr>
      <p:grpSpPr>
        <a:xfrm>
          <a:off x="0" y="0"/>
          <a:ext cx="0" cy="0"/>
          <a:chOff x="0" y="0"/>
          <a:chExt cx="0" cy="0"/>
        </a:xfrm>
      </p:grpSpPr>
      <p:sp>
        <p:nvSpPr>
          <p:cNvPr id="3" name="円/楕円 2">
            <a:extLst>
              <a:ext uri="{FF2B5EF4-FFF2-40B4-BE49-F238E27FC236}">
                <a16:creationId xmlns:a16="http://schemas.microsoft.com/office/drawing/2014/main" id="{7BBD893E-81E4-0FB2-F6AD-390CFBAEF07B}"/>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a:extLst>
              <a:ext uri="{FF2B5EF4-FFF2-40B4-BE49-F238E27FC236}">
                <a16:creationId xmlns:a16="http://schemas.microsoft.com/office/drawing/2014/main" id="{C1BADB18-8042-0300-762A-46FF704223C2}"/>
              </a:ext>
            </a:extLst>
          </p:cNvPr>
          <p:cNvSpPr>
            <a:spLocks noGrp="1"/>
          </p:cNvSpPr>
          <p:nvPr>
            <p:ph type="sldNum" sz="quarter" idx="12"/>
          </p:nvPr>
        </p:nvSpPr>
        <p:spPr>
          <a:noFill/>
        </p:spPr>
        <p:txBody>
          <a:bodyPr/>
          <a:lstStyle/>
          <a:p>
            <a:fld id="{147DAB7B-7133-4B8D-80FB-5DFFAE1AF5E7}" type="slidenum">
              <a:rPr lang="en-US" altLang="ja-JP" sz="1600">
                <a:solidFill>
                  <a:schemeClr val="tx1"/>
                </a:solidFill>
              </a:rPr>
              <a:pPr/>
              <a:t>11</a:t>
            </a:fld>
            <a:endParaRPr lang="en-US" altLang="ja-JP" sz="1600" dirty="0">
              <a:solidFill>
                <a:schemeClr val="tx1"/>
              </a:solidFill>
            </a:endParaRPr>
          </a:p>
        </p:txBody>
      </p:sp>
      <p:cxnSp>
        <p:nvCxnSpPr>
          <p:cNvPr id="9" name="直線コネクタ 8">
            <a:extLst>
              <a:ext uri="{FF2B5EF4-FFF2-40B4-BE49-F238E27FC236}">
                <a16:creationId xmlns:a16="http://schemas.microsoft.com/office/drawing/2014/main" id="{659C1D53-0F4B-3D07-127F-24A63FFE14BD}"/>
              </a:ext>
            </a:extLst>
          </p:cNvPr>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6" name="Rectangle 33">
            <a:extLst>
              <a:ext uri="{FF2B5EF4-FFF2-40B4-BE49-F238E27FC236}">
                <a16:creationId xmlns:a16="http://schemas.microsoft.com/office/drawing/2014/main" id="{9C460512-DBA1-3850-D67A-72362B47356D}"/>
              </a:ext>
            </a:extLst>
          </p:cNvPr>
          <p:cNvSpPr>
            <a:spLocks noChangeArrowheads="1"/>
          </p:cNvSpPr>
          <p:nvPr/>
        </p:nvSpPr>
        <p:spPr bwMode="auto">
          <a:xfrm>
            <a:off x="0" y="0"/>
            <a:ext cx="9144000" cy="584775"/>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FF"/>
                </a:solidFill>
                <a:latin typeface="Arial" panose="020B0604020202020204" pitchFamily="34" charset="0"/>
                <a:cs typeface="Arial" panose="020B0604020202020204" pitchFamily="34" charset="0"/>
              </a:rPr>
              <a:t>Conclusions</a:t>
            </a:r>
          </a:p>
        </p:txBody>
      </p:sp>
      <p:sp>
        <p:nvSpPr>
          <p:cNvPr id="7" name="Text Box 507">
            <a:extLst>
              <a:ext uri="{FF2B5EF4-FFF2-40B4-BE49-F238E27FC236}">
                <a16:creationId xmlns:a16="http://schemas.microsoft.com/office/drawing/2014/main" id="{8746CF55-46E6-B1C3-3F39-AFE132141FE7}"/>
              </a:ext>
            </a:extLst>
          </p:cNvPr>
          <p:cNvSpPr txBox="1">
            <a:spLocks noChangeArrowheads="1"/>
          </p:cNvSpPr>
          <p:nvPr/>
        </p:nvSpPr>
        <p:spPr bwMode="auto">
          <a:xfrm>
            <a:off x="107504" y="613828"/>
            <a:ext cx="8928992" cy="6145272"/>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indent="0">
              <a:buNone/>
            </a:pPr>
            <a:r>
              <a:rPr lang="en-US" altLang="ja-JP" sz="2000" dirty="0"/>
              <a:t>In summary, this study established a conceptual framework, proposed standardized PRA procedures, and developed a screening framework and preliminary screening matrix for combined hazards. These results provide a foundation for future standardization and practical implementation of combined hazard PRA.</a:t>
            </a:r>
          </a:p>
          <a:p>
            <a:pPr>
              <a:buFont typeface="Arial" panose="020B0604020202020204" pitchFamily="34" charset="0"/>
              <a:buChar char="•"/>
            </a:pPr>
            <a:r>
              <a:rPr lang="en-US" altLang="ja-JP" dirty="0"/>
              <a:t>A conceptual framework for combined hazard PRA was established by considering hazard, fragility, and system dependencies.</a:t>
            </a:r>
          </a:p>
          <a:p>
            <a:pPr>
              <a:buFont typeface="Arial" panose="020B0604020202020204" pitchFamily="34" charset="0"/>
              <a:buChar char="•"/>
            </a:pPr>
            <a:r>
              <a:rPr lang="en-US" altLang="ja-JP" dirty="0"/>
              <a:t>A standardized structure for implementing combined hazard PRA was proposed.</a:t>
            </a:r>
          </a:p>
          <a:p>
            <a:pPr>
              <a:buFont typeface="Arial" panose="020B0604020202020204" pitchFamily="34" charset="0"/>
              <a:buChar char="•"/>
            </a:pPr>
            <a:r>
              <a:rPr lang="en-US" altLang="ja-JP" dirty="0"/>
              <a:t>A multi-phase screening framework consisting of prescreening, hazard screening, fragility screening, and system screening was organized.</a:t>
            </a:r>
          </a:p>
          <a:p>
            <a:pPr>
              <a:buFont typeface="Arial" panose="020B0604020202020204" pitchFamily="34" charset="0"/>
              <a:buChar char="•"/>
            </a:pPr>
            <a:r>
              <a:rPr lang="en-US" altLang="ja-JP" dirty="0"/>
              <a:t>A preliminary screening matrix applicable to Japanese nuclear power plants was developed.</a:t>
            </a:r>
            <a:endParaRPr lang="en-US" altLang="ja-JP" sz="2000" dirty="0"/>
          </a:p>
          <a:p>
            <a:pPr marL="0" indent="0">
              <a:buNone/>
            </a:pPr>
            <a:endParaRPr lang="en-US" altLang="ja-JP" sz="2000" dirty="0"/>
          </a:p>
          <a:p>
            <a:r>
              <a:rPr lang="ja-JP" altLang="ja-JP" sz="2000" dirty="0"/>
              <a:t>Future Work</a:t>
            </a:r>
            <a:endParaRPr lang="en-US" altLang="ja-JP" sz="2000" dirty="0"/>
          </a:p>
          <a:p>
            <a:pPr>
              <a:buFont typeface="Arial" panose="020B0604020202020204" pitchFamily="34" charset="0"/>
              <a:buChar char="•"/>
            </a:pPr>
            <a:r>
              <a:rPr lang="en-US" altLang="ja-JP" dirty="0"/>
              <a:t>Development of detailed screening criteria. </a:t>
            </a:r>
          </a:p>
          <a:p>
            <a:pPr>
              <a:buFont typeface="Arial" panose="020B0604020202020204" pitchFamily="34" charset="0"/>
              <a:buChar char="•"/>
            </a:pPr>
            <a:r>
              <a:rPr lang="en-US" altLang="ja-JP" dirty="0"/>
              <a:t>Standardization of hazard, fragility, and system screening procedures.</a:t>
            </a:r>
          </a:p>
          <a:p>
            <a:pPr>
              <a:buFont typeface="Arial" panose="020B0604020202020204" pitchFamily="34" charset="0"/>
              <a:buChar char="•"/>
            </a:pPr>
            <a:r>
              <a:rPr lang="en-US" altLang="ja-JP" dirty="0"/>
              <a:t>Application to practical combined hazard PRA studies</a:t>
            </a:r>
          </a:p>
          <a:p>
            <a:pPr>
              <a:buFont typeface="Arial" panose="020B0604020202020204" pitchFamily="34" charset="0"/>
              <a:buChar char="•"/>
            </a:pPr>
            <a:r>
              <a:rPr lang="ja-JP" altLang="ja-JP" dirty="0"/>
              <a:t>Extension of the framework toward Level 3 PRA, including off-site consequence and public health impacts</a:t>
            </a:r>
            <a:r>
              <a:rPr lang="en-US" altLang="ja-JP" dirty="0"/>
              <a:t>.</a:t>
            </a:r>
            <a:endParaRPr lang="en-US" altLang="ja-JP" sz="2000" dirty="0"/>
          </a:p>
        </p:txBody>
      </p:sp>
    </p:spTree>
    <p:extLst>
      <p:ext uri="{BB962C8B-B14F-4D97-AF65-F5344CB8AC3E}">
        <p14:creationId xmlns:p14="http://schemas.microsoft.com/office/powerpoint/2010/main" val="220069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2DCF6-51CB-46B0-F1C5-2FD513A3BC75}"/>
            </a:ext>
          </a:extLst>
        </p:cNvPr>
        <p:cNvGrpSpPr/>
        <p:nvPr/>
      </p:nvGrpSpPr>
      <p:grpSpPr>
        <a:xfrm>
          <a:off x="0" y="0"/>
          <a:ext cx="0" cy="0"/>
          <a:chOff x="0" y="0"/>
          <a:chExt cx="0" cy="0"/>
        </a:xfrm>
      </p:grpSpPr>
      <p:sp>
        <p:nvSpPr>
          <p:cNvPr id="3" name="円/楕円 2">
            <a:extLst>
              <a:ext uri="{FF2B5EF4-FFF2-40B4-BE49-F238E27FC236}">
                <a16:creationId xmlns:a16="http://schemas.microsoft.com/office/drawing/2014/main" id="{E6C2BFE6-11C3-FD34-B141-2019AF3AA78F}"/>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1" name="Rectangle 1026">
            <a:extLst>
              <a:ext uri="{FF2B5EF4-FFF2-40B4-BE49-F238E27FC236}">
                <a16:creationId xmlns:a16="http://schemas.microsoft.com/office/drawing/2014/main" id="{5EB1A8FE-CE0C-8CB9-DC18-AC4724A7AEEC}"/>
              </a:ext>
            </a:extLst>
          </p:cNvPr>
          <p:cNvSpPr>
            <a:spLocks noGrp="1" noChangeArrowheads="1"/>
          </p:cNvSpPr>
          <p:nvPr>
            <p:ph type="title"/>
          </p:nvPr>
        </p:nvSpPr>
        <p:spPr>
          <a:xfrm>
            <a:off x="674043" y="0"/>
            <a:ext cx="7793037" cy="554137"/>
          </a:xfrm>
        </p:spPr>
        <p:txBody>
          <a:bodyPr anchor="ctr">
            <a:noAutofit/>
          </a:bodyPr>
          <a:lstStyle/>
          <a:p>
            <a:pPr algn="ctr" eaLnBrk="1" hangingPunct="1"/>
            <a:r>
              <a:rPr lang="en-US" altLang="ja-JP" sz="3200" dirty="0">
                <a:solidFill>
                  <a:srgbClr val="0000FF"/>
                </a:solidFill>
                <a:latin typeface="Arial" panose="020B0604020202020204" pitchFamily="34" charset="0"/>
                <a:cs typeface="Arial" panose="020B0604020202020204" pitchFamily="34" charset="0"/>
              </a:rPr>
              <a:t>References</a:t>
            </a:r>
            <a:endParaRPr lang="ja-JP" altLang="en-US" sz="3200" dirty="0">
              <a:solidFill>
                <a:srgbClr val="0000FF"/>
              </a:solidFill>
              <a:latin typeface="Arial" panose="020B0604020202020204" pitchFamily="34" charset="0"/>
              <a:cs typeface="Arial" panose="020B0604020202020204" pitchFamily="34" charset="0"/>
            </a:endParaRPr>
          </a:p>
        </p:txBody>
      </p:sp>
      <p:sp>
        <p:nvSpPr>
          <p:cNvPr id="7170" name="슬라이드 번호 개체 틀 5">
            <a:extLst>
              <a:ext uri="{FF2B5EF4-FFF2-40B4-BE49-F238E27FC236}">
                <a16:creationId xmlns:a16="http://schemas.microsoft.com/office/drawing/2014/main" id="{5CBA21E0-CB65-5A38-D024-730CAF620863}"/>
              </a:ext>
            </a:extLst>
          </p:cNvPr>
          <p:cNvSpPr>
            <a:spLocks noGrp="1"/>
          </p:cNvSpPr>
          <p:nvPr>
            <p:ph type="sldNum" sz="quarter" idx="12"/>
          </p:nvPr>
        </p:nvSpPr>
        <p:spPr>
          <a:noFill/>
        </p:spPr>
        <p:txBody>
          <a:bodyPr/>
          <a:lstStyle/>
          <a:p>
            <a:fld id="{147DAB7B-7133-4B8D-80FB-5DFFAE1AF5E7}" type="slidenum">
              <a:rPr lang="en-US" altLang="ja-JP" sz="1600">
                <a:solidFill>
                  <a:schemeClr val="tx1"/>
                </a:solidFill>
              </a:rPr>
              <a:pPr/>
              <a:t>12</a:t>
            </a:fld>
            <a:endParaRPr lang="en-US" altLang="ja-JP" sz="1600" dirty="0">
              <a:solidFill>
                <a:schemeClr val="tx1"/>
              </a:solidFill>
            </a:endParaRPr>
          </a:p>
        </p:txBody>
      </p:sp>
      <p:cxnSp>
        <p:nvCxnSpPr>
          <p:cNvPr id="9" name="直線コネクタ 8">
            <a:extLst>
              <a:ext uri="{FF2B5EF4-FFF2-40B4-BE49-F238E27FC236}">
                <a16:creationId xmlns:a16="http://schemas.microsoft.com/office/drawing/2014/main" id="{692BF9DE-753F-134F-BF0F-BCBE0A043428}"/>
              </a:ext>
            </a:extLst>
          </p:cNvPr>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11" name="Rectangle 3">
            <a:extLst>
              <a:ext uri="{FF2B5EF4-FFF2-40B4-BE49-F238E27FC236}">
                <a16:creationId xmlns:a16="http://schemas.microsoft.com/office/drawing/2014/main" id="{3C381F4F-3DFA-0147-7905-C4EBD20ACB96}"/>
              </a:ext>
            </a:extLst>
          </p:cNvPr>
          <p:cNvSpPr txBox="1">
            <a:spLocks noChangeArrowheads="1"/>
          </p:cNvSpPr>
          <p:nvPr/>
        </p:nvSpPr>
        <p:spPr bwMode="auto">
          <a:xfrm>
            <a:off x="0" y="620688"/>
            <a:ext cx="9144000" cy="618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spAutoFit/>
          </a:bodyPr>
          <a:lstStyle>
            <a:lvl1pPr marL="342900" indent="-342900" algn="l" rtl="0" fontAlgn="base">
              <a:spcBef>
                <a:spcPts val="600"/>
              </a:spcBef>
              <a:spcAft>
                <a:spcPts val="300"/>
              </a:spcAft>
              <a:buFont typeface="Wingdings" pitchFamily="2" charset="2"/>
              <a:buChar char="l"/>
              <a:defRPr kumimoji="1" sz="2400">
                <a:solidFill>
                  <a:srgbClr val="000000"/>
                </a:solidFill>
                <a:latin typeface="+mn-lt"/>
                <a:ea typeface="+mn-ea"/>
                <a:cs typeface="+mn-cs"/>
              </a:defRPr>
            </a:lvl1pPr>
            <a:lvl2pPr marL="742950" indent="-285750" algn="l" rtl="0" fontAlgn="base">
              <a:spcBef>
                <a:spcPts val="300"/>
              </a:spcBef>
              <a:spcAft>
                <a:spcPct val="0"/>
              </a:spcAft>
              <a:buFont typeface="Wingdings" pitchFamily="2" charset="2"/>
              <a:buChar char="Ø"/>
              <a:defRPr kumimoji="1" sz="2000">
                <a:solidFill>
                  <a:srgbClr val="000000"/>
                </a:solidFill>
                <a:latin typeface="+mn-lt"/>
                <a:ea typeface="+mn-ea"/>
              </a:defRPr>
            </a:lvl2pPr>
            <a:lvl3pPr marL="1143000" indent="-228600" algn="l" rtl="0" fontAlgn="base">
              <a:spcBef>
                <a:spcPts val="300"/>
              </a:spcBef>
              <a:spcAft>
                <a:spcPct val="0"/>
              </a:spcAft>
              <a:buFont typeface="Wingdings" pitchFamily="2" charset="2"/>
              <a:buChar char="ü"/>
              <a:defRPr kumimoji="1">
                <a:solidFill>
                  <a:schemeClr val="tx1"/>
                </a:solidFill>
                <a:latin typeface="+mn-lt"/>
                <a:ea typeface="+mn-ea"/>
              </a:defRPr>
            </a:lvl3pPr>
            <a:lvl4pPr marL="1600200" indent="-228600" algn="l" rtl="0" fontAlgn="base">
              <a:spcBef>
                <a:spcPts val="300"/>
              </a:spcBef>
              <a:spcAft>
                <a:spcPct val="0"/>
              </a:spcAft>
              <a:buFont typeface="Wingdings" pitchFamily="2" charset="2"/>
              <a:buChar char="u"/>
              <a:defRPr kumimoji="1" sz="1600">
                <a:solidFill>
                  <a:schemeClr val="tx1"/>
                </a:solidFill>
                <a:latin typeface="+mn-lt"/>
                <a:ea typeface="+mn-ea"/>
              </a:defRPr>
            </a:lvl4pPr>
            <a:lvl5pPr marL="20574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5pPr>
            <a:lvl6pPr marL="25146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6pPr>
            <a:lvl7pPr marL="29718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7pPr>
            <a:lvl8pPr marL="34290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8pPr>
            <a:lvl9pPr marL="38862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9pPr>
          </a:lstStyle>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[1</a:t>
            </a:r>
            <a:r>
              <a:rPr lang="en-US" altLang="ja-JP" sz="1050" dirty="0">
                <a:solidFill>
                  <a:schemeClr val="tx1"/>
                </a:solidFill>
                <a:effectLst/>
                <a:latin typeface="Arial" panose="020B0604020202020204" pitchFamily="34" charset="0"/>
                <a:cs typeface="Arial" panose="020B0604020202020204" pitchFamily="34" charset="0"/>
              </a:rPr>
              <a:t>] Kurt Decker, Hans Brinkman. List of external hazards to be considered in ASAMPSA_E, Technical report ASAMPSA_E, (2017).</a:t>
            </a:r>
          </a:p>
          <a:p>
            <a:pPr marL="177800" indent="-177800" algn="just">
              <a:buNone/>
              <a:tabLst>
                <a:tab pos="342900" algn="l"/>
              </a:tabLst>
            </a:pPr>
            <a:r>
              <a:rPr lang="en-US" altLang="ja-JP" sz="1050" dirty="0">
                <a:solidFill>
                  <a:schemeClr val="tx1"/>
                </a:solidFill>
                <a:effectLst/>
                <a:latin typeface="Arial" panose="020B0604020202020204" pitchFamily="34" charset="0"/>
                <a:cs typeface="Arial" panose="020B0604020202020204" pitchFamily="34" charset="0"/>
              </a:rPr>
              <a:t>[2]</a:t>
            </a:r>
            <a:r>
              <a:rPr lang="ja-JP" altLang="en-US" sz="1050" dirty="0">
                <a:solidFill>
                  <a:schemeClr val="tx1"/>
                </a:solidFill>
                <a:latin typeface="Arial" panose="020B0604020202020204" pitchFamily="34" charset="0"/>
                <a:cs typeface="Arial" panose="020B0604020202020204" pitchFamily="34" charset="0"/>
              </a:rPr>
              <a:t> </a:t>
            </a:r>
            <a:r>
              <a:rPr lang="en-US" altLang="ja-JP" sz="1050" spc="-51" dirty="0">
                <a:solidFill>
                  <a:schemeClr val="tx1"/>
                </a:solidFill>
                <a:latin typeface="Arial" panose="020B0604020202020204" pitchFamily="34" charset="0"/>
                <a:cs typeface="Arial" panose="020B0604020202020204" pitchFamily="34" charset="0"/>
              </a:rPr>
              <a:t>IAEA, Safety Assessment of Nuclear Installations Against Combinations of Hazards Induced by External Events, TECDOC-2129, Vienna, Austria, (2026)</a:t>
            </a:r>
            <a:r>
              <a:rPr lang="en-US" altLang="ja-JP" sz="1050" dirty="0">
                <a:solidFill>
                  <a:schemeClr val="tx1"/>
                </a:solidFill>
                <a:effectLst/>
                <a:latin typeface="Arial" panose="020B0604020202020204" pitchFamily="34" charset="0"/>
                <a:cs typeface="Arial" panose="020B0604020202020204" pitchFamily="34" charset="0"/>
              </a:rPr>
              <a:t>.</a:t>
            </a:r>
          </a:p>
          <a:p>
            <a:pPr marL="177800" indent="-177800" algn="just">
              <a:buNone/>
              <a:tabLst>
                <a:tab pos="342900" algn="l"/>
              </a:tabLst>
            </a:pPr>
            <a:r>
              <a:rPr lang="en-US" altLang="ja-JP" sz="1050" dirty="0">
                <a:solidFill>
                  <a:schemeClr val="tx1"/>
                </a:solidFill>
                <a:latin typeface="Arial" panose="020B0604020202020204" pitchFamily="34" charset="0"/>
                <a:cs typeface="Arial" panose="020B0604020202020204" pitchFamily="34" charset="0"/>
              </a:rPr>
              <a:t>[3]</a:t>
            </a:r>
            <a:r>
              <a:rPr lang="en-US" altLang="ja-JP" sz="1050" kern="0" dirty="0">
                <a:solidFill>
                  <a:schemeClr val="tx1"/>
                </a:solidFill>
                <a:latin typeface="Arial" charset="0"/>
                <a:cs typeface="Arial"/>
              </a:rPr>
              <a:t> EPRI, Identification of External Hazards for Analysis in Probabilistic Risk Assessment. (2015).</a:t>
            </a:r>
            <a:endParaRPr lang="en-US" altLang="ja-JP" sz="1050" dirty="0">
              <a:solidFill>
                <a:schemeClr val="tx1"/>
              </a:solidFill>
              <a:effectLst/>
              <a:latin typeface="Arial" panose="020B0604020202020204" pitchFamily="34" charset="0"/>
              <a:cs typeface="Arial" panose="020B0604020202020204" pitchFamily="34" charset="0"/>
            </a:endParaRPr>
          </a:p>
          <a:p>
            <a:pPr marL="177800" indent="-177800" algn="just">
              <a:buNone/>
              <a:tabLst>
                <a:tab pos="342900" algn="l"/>
              </a:tabLst>
            </a:pPr>
            <a:r>
              <a:rPr lang="en-US" altLang="ja-JP" sz="1050" dirty="0">
                <a:solidFill>
                  <a:schemeClr val="tx1"/>
                </a:solidFill>
                <a:effectLst/>
                <a:latin typeface="Arial" panose="020B0604020202020204" pitchFamily="34" charset="0"/>
                <a:cs typeface="Arial" panose="020B0604020202020204" pitchFamily="34" charset="0"/>
              </a:rPr>
              <a:t>[4] </a:t>
            </a:r>
            <a:r>
              <a:rPr lang="en-US" altLang="ja-JP" sz="1050" dirty="0">
                <a:solidFill>
                  <a:schemeClr val="tx1"/>
                </a:solidFill>
                <a:latin typeface="Arial" panose="020B0604020202020204" pitchFamily="34" charset="0"/>
                <a:cs typeface="Arial" panose="020B0604020202020204" pitchFamily="34" charset="0"/>
              </a:rPr>
              <a:t>Byunghyun Choi, Akemi Nishida, Hideaki Tsutsumi, Tsuyoshi Takada. “Development of a probabilistic risk assessment method for combined hazards: A classification and modeling framework for </a:t>
            </a:r>
            <a:r>
              <a:rPr lang="en-US" altLang="ja-JP" sz="1050" dirty="0" err="1">
                <a:solidFill>
                  <a:schemeClr val="tx1"/>
                </a:solidFill>
                <a:latin typeface="Arial" panose="020B0604020202020204" pitchFamily="34" charset="0"/>
                <a:cs typeface="Arial" panose="020B0604020202020204" pitchFamily="34" charset="0"/>
              </a:rPr>
              <a:t>multihazard</a:t>
            </a:r>
            <a:r>
              <a:rPr lang="en-US" altLang="ja-JP" sz="1050" dirty="0">
                <a:solidFill>
                  <a:schemeClr val="tx1"/>
                </a:solidFill>
                <a:latin typeface="Arial" panose="020B0604020202020204" pitchFamily="34" charset="0"/>
                <a:cs typeface="Arial" panose="020B0604020202020204" pitchFamily="34" charset="0"/>
              </a:rPr>
              <a:t> events”, In Proceedings of the International Conference on Probabilistic Safety Assessment and Management &amp; Asian Symposium on risk Assessment and Management (PSAM 17&amp; ASRAM2024), Miyagi, Japan, (2024). </a:t>
            </a:r>
          </a:p>
          <a:p>
            <a:pPr marL="177800" indent="-177800" algn="just">
              <a:buNone/>
              <a:tabLst>
                <a:tab pos="342900" algn="l"/>
              </a:tabLst>
            </a:pPr>
            <a:r>
              <a:rPr lang="en-US" altLang="ja-JP" sz="1050" dirty="0">
                <a:solidFill>
                  <a:schemeClr val="tx1"/>
                </a:solidFill>
                <a:effectLst/>
                <a:latin typeface="Arial" panose="020B0604020202020204" pitchFamily="34" charset="0"/>
                <a:cs typeface="Arial" panose="020B0604020202020204" pitchFamily="34" charset="0"/>
              </a:rPr>
              <a:t>[5] Strack, C., et al., “Hazard Screening Tool”, Gesellschaft fur Anlagen-und </a:t>
            </a:r>
            <a:r>
              <a:rPr lang="en-US" altLang="ja-JP" sz="1050" dirty="0" err="1">
                <a:solidFill>
                  <a:schemeClr val="tx1"/>
                </a:solidFill>
                <a:effectLst/>
                <a:latin typeface="Arial" panose="020B0604020202020204" pitchFamily="34" charset="0"/>
                <a:cs typeface="Arial" panose="020B0604020202020204" pitchFamily="34" charset="0"/>
              </a:rPr>
              <a:t>Reaktorsicherheit</a:t>
            </a:r>
            <a:r>
              <a:rPr lang="en-US" altLang="ja-JP" sz="1050" dirty="0">
                <a:solidFill>
                  <a:schemeClr val="tx1"/>
                </a:solidFill>
                <a:effectLst/>
                <a:latin typeface="Arial" panose="020B0604020202020204" pitchFamily="34" charset="0"/>
                <a:cs typeface="Arial" panose="020B0604020202020204" pitchFamily="34" charset="0"/>
              </a:rPr>
              <a:t> (GRS) </a:t>
            </a:r>
            <a:r>
              <a:rPr lang="en-US" altLang="ja-JP" sz="1050" dirty="0" err="1">
                <a:solidFill>
                  <a:schemeClr val="tx1"/>
                </a:solidFill>
                <a:effectLst/>
                <a:latin typeface="Arial" panose="020B0604020202020204" pitchFamily="34" charset="0"/>
                <a:cs typeface="Arial" panose="020B0604020202020204" pitchFamily="34" charset="0"/>
              </a:rPr>
              <a:t>gGmbH</a:t>
            </a:r>
            <a:r>
              <a:rPr lang="en-US" altLang="ja-JP" sz="1050" dirty="0">
                <a:solidFill>
                  <a:schemeClr val="tx1"/>
                </a:solidFill>
                <a:effectLst/>
                <a:latin typeface="Arial" panose="020B0604020202020204" pitchFamily="34" charset="0"/>
                <a:cs typeface="Arial" panose="020B0604020202020204" pitchFamily="34" charset="0"/>
              </a:rPr>
              <a:t>, </a:t>
            </a:r>
            <a:r>
              <a:rPr lang="en-US" altLang="ja-JP" sz="1050" dirty="0" err="1">
                <a:solidFill>
                  <a:schemeClr val="tx1"/>
                </a:solidFill>
                <a:effectLst/>
                <a:latin typeface="Arial" panose="020B0604020202020204" pitchFamily="34" charset="0"/>
                <a:cs typeface="Arial" panose="020B0604020202020204" pitchFamily="34" charset="0"/>
              </a:rPr>
              <a:t>Koeln</a:t>
            </a:r>
            <a:r>
              <a:rPr lang="en-US" altLang="ja-JP" sz="1050" dirty="0">
                <a:solidFill>
                  <a:schemeClr val="tx1"/>
                </a:solidFill>
                <a:effectLst/>
                <a:latin typeface="Arial" panose="020B0604020202020204" pitchFamily="34" charset="0"/>
                <a:cs typeface="Arial" panose="020B0604020202020204" pitchFamily="34" charset="0"/>
              </a:rPr>
              <a:t>, (2020).</a:t>
            </a:r>
          </a:p>
          <a:p>
            <a:pPr marL="177800" indent="-177800" algn="just">
              <a:buNone/>
              <a:tabLst>
                <a:tab pos="342900" algn="l"/>
              </a:tabLst>
            </a:pPr>
            <a:r>
              <a:rPr lang="en-US" altLang="ja-JP" sz="1050" dirty="0">
                <a:solidFill>
                  <a:schemeClr val="tx1"/>
                </a:solidFill>
                <a:effectLst/>
                <a:latin typeface="Arial" panose="020B0604020202020204" pitchFamily="34" charset="0"/>
                <a:cs typeface="Arial" panose="020B0604020202020204" pitchFamily="34" charset="0"/>
              </a:rPr>
              <a:t>[</a:t>
            </a:r>
            <a:r>
              <a:rPr lang="en-US" altLang="ja-JP" sz="1050" dirty="0">
                <a:solidFill>
                  <a:schemeClr val="tx1"/>
                </a:solidFill>
                <a:latin typeface="Arial" panose="020B0604020202020204" pitchFamily="34" charset="0"/>
                <a:cs typeface="Arial" panose="020B0604020202020204" pitchFamily="34" charset="0"/>
              </a:rPr>
              <a:t>6</a:t>
            </a:r>
            <a:r>
              <a:rPr lang="en-US" altLang="ja-JP" sz="1050" dirty="0">
                <a:solidFill>
                  <a:schemeClr val="tx1"/>
                </a:solidFill>
                <a:effectLst/>
                <a:latin typeface="Arial" panose="020B0604020202020204" pitchFamily="34" charset="0"/>
                <a:cs typeface="Arial" panose="020B0604020202020204" pitchFamily="34" charset="0"/>
              </a:rPr>
              <a:t>] </a:t>
            </a:r>
            <a:r>
              <a:rPr lang="en-US" altLang="ja-JP" sz="1050" dirty="0" err="1">
                <a:solidFill>
                  <a:schemeClr val="tx1"/>
                </a:solidFill>
                <a:effectLst/>
                <a:latin typeface="Arial" panose="020B0604020202020204" pitchFamily="34" charset="0"/>
                <a:cs typeface="Arial" panose="020B0604020202020204" pitchFamily="34" charset="0"/>
              </a:rPr>
              <a:t>Eujeong</a:t>
            </a:r>
            <a:r>
              <a:rPr lang="en-US" altLang="ja-JP" sz="1050" dirty="0">
                <a:solidFill>
                  <a:schemeClr val="tx1"/>
                </a:solidFill>
                <a:effectLst/>
                <a:latin typeface="Arial" panose="020B0604020202020204" pitchFamily="34" charset="0"/>
                <a:cs typeface="Arial" panose="020B0604020202020204" pitchFamily="34" charset="0"/>
              </a:rPr>
              <a:t> Choi, Jeong-</a:t>
            </a:r>
            <a:r>
              <a:rPr lang="en-US" altLang="ja-JP" sz="1050" dirty="0" err="1">
                <a:solidFill>
                  <a:schemeClr val="tx1"/>
                </a:solidFill>
                <a:effectLst/>
                <a:latin typeface="Arial" panose="020B0604020202020204" pitchFamily="34" charset="0"/>
                <a:cs typeface="Arial" panose="020B0604020202020204" pitchFamily="34" charset="0"/>
              </a:rPr>
              <a:t>gon</a:t>
            </a:r>
            <a:r>
              <a:rPr lang="en-US" altLang="ja-JP" sz="1050" dirty="0">
                <a:solidFill>
                  <a:schemeClr val="tx1"/>
                </a:solidFill>
                <a:effectLst/>
                <a:latin typeface="Arial" panose="020B0604020202020204" pitchFamily="34" charset="0"/>
                <a:cs typeface="Arial" panose="020B0604020202020204" pitchFamily="34" charset="0"/>
              </a:rPr>
              <a:t> Ha, </a:t>
            </a:r>
            <a:r>
              <a:rPr lang="en-US" altLang="ja-JP" sz="1050" dirty="0" err="1">
                <a:solidFill>
                  <a:schemeClr val="tx1"/>
                </a:solidFill>
                <a:effectLst/>
                <a:latin typeface="Arial" panose="020B0604020202020204" pitchFamily="34" charset="0"/>
                <a:cs typeface="Arial" panose="020B0604020202020204" pitchFamily="34" charset="0"/>
              </a:rPr>
              <a:t>Daegi</a:t>
            </a:r>
            <a:r>
              <a:rPr lang="en-US" altLang="ja-JP" sz="1050" dirty="0">
                <a:solidFill>
                  <a:schemeClr val="tx1"/>
                </a:solidFill>
                <a:effectLst/>
                <a:latin typeface="Arial" panose="020B0604020202020204" pitchFamily="34" charset="0"/>
                <a:cs typeface="Arial" panose="020B0604020202020204" pitchFamily="34" charset="0"/>
              </a:rPr>
              <a:t> Hahm, </a:t>
            </a:r>
            <a:r>
              <a:rPr lang="en-US" altLang="ja-JP" sz="1050" dirty="0" err="1">
                <a:solidFill>
                  <a:schemeClr val="tx1"/>
                </a:solidFill>
                <a:effectLst/>
                <a:latin typeface="Arial" panose="020B0604020202020204" pitchFamily="34" charset="0"/>
                <a:cs typeface="Arial" panose="020B0604020202020204" pitchFamily="34" charset="0"/>
              </a:rPr>
              <a:t>Minkyu</a:t>
            </a:r>
            <a:r>
              <a:rPr lang="en-US" altLang="ja-JP" sz="1050" dirty="0">
                <a:solidFill>
                  <a:schemeClr val="tx1"/>
                </a:solidFill>
                <a:effectLst/>
                <a:latin typeface="Arial" panose="020B0604020202020204" pitchFamily="34" charset="0"/>
                <a:cs typeface="Arial" panose="020B0604020202020204" pitchFamily="34" charset="0"/>
              </a:rPr>
              <a:t> Kim. “A Review of </a:t>
            </a:r>
            <a:r>
              <a:rPr lang="en-US" altLang="ja-JP" sz="1050" dirty="0" err="1">
                <a:solidFill>
                  <a:schemeClr val="tx1"/>
                </a:solidFill>
                <a:effectLst/>
                <a:latin typeface="Arial" panose="020B0604020202020204" pitchFamily="34" charset="0"/>
                <a:cs typeface="Arial" panose="020B0604020202020204" pitchFamily="34" charset="0"/>
              </a:rPr>
              <a:t>Multihazard</a:t>
            </a:r>
            <a:r>
              <a:rPr lang="en-US" altLang="ja-JP" sz="1050" dirty="0">
                <a:solidFill>
                  <a:schemeClr val="tx1"/>
                </a:solidFill>
                <a:effectLst/>
                <a:latin typeface="Arial" panose="020B0604020202020204" pitchFamily="34" charset="0"/>
                <a:cs typeface="Arial" panose="020B0604020202020204" pitchFamily="34" charset="0"/>
              </a:rPr>
              <a:t> Risk Assessment: Progress, Potential, and Challenges in the Application to Nuclear Power Plants”, International Jou</a:t>
            </a:r>
            <a:r>
              <a:rPr lang="en-US" altLang="ja-JP" sz="1050" dirty="0">
                <a:effectLst/>
                <a:latin typeface="Arial" panose="020B0604020202020204" pitchFamily="34" charset="0"/>
                <a:cs typeface="Arial" panose="020B0604020202020204" pitchFamily="34" charset="0"/>
              </a:rPr>
              <a:t>rnal of Disaster Risk Reduction, Volume 53, (2021).</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a:t>
            </a:r>
            <a:r>
              <a:rPr lang="en-US" altLang="ja-JP" sz="1050" dirty="0">
                <a:latin typeface="Arial" panose="020B0604020202020204" pitchFamily="34" charset="0"/>
                <a:cs typeface="Arial" panose="020B0604020202020204" pitchFamily="34" charset="0"/>
              </a:rPr>
              <a:t>7</a:t>
            </a:r>
            <a:r>
              <a:rPr lang="en-US" altLang="ja-JP" sz="1050" dirty="0">
                <a:effectLst/>
                <a:latin typeface="Arial" panose="020B0604020202020204" pitchFamily="34" charset="0"/>
                <a:cs typeface="Arial" panose="020B0604020202020204" pitchFamily="34" charset="0"/>
              </a:rPr>
              <a:t>] de Ruiter et al.: Why we can no longer ignore consecutive disasters, Earth’s future 8, (2020).</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a:t>
            </a:r>
            <a:r>
              <a:rPr lang="en-US" altLang="ja-JP" sz="1050" dirty="0">
                <a:latin typeface="Arial" panose="020B0604020202020204" pitchFamily="34" charset="0"/>
                <a:cs typeface="Arial" panose="020B0604020202020204" pitchFamily="34" charset="0"/>
              </a:rPr>
              <a:t>8</a:t>
            </a:r>
            <a:r>
              <a:rPr lang="en-US" altLang="ja-JP" sz="1050" dirty="0">
                <a:effectLst/>
                <a:latin typeface="Arial" panose="020B0604020202020204" pitchFamily="34" charset="0"/>
                <a:cs typeface="Arial" panose="020B0604020202020204" pitchFamily="34" charset="0"/>
              </a:rPr>
              <a:t>] Tamas </a:t>
            </a:r>
            <a:r>
              <a:rPr lang="en-US" altLang="ja-JP" sz="1050" dirty="0" err="1">
                <a:effectLst/>
                <a:latin typeface="Arial" panose="020B0604020202020204" pitchFamily="34" charset="0"/>
                <a:cs typeface="Arial" panose="020B0604020202020204" pitchFamily="34" charset="0"/>
              </a:rPr>
              <a:t>Siklossy</a:t>
            </a:r>
            <a:r>
              <a:rPr lang="en-US" altLang="ja-JP" sz="1050" dirty="0">
                <a:effectLst/>
                <a:latin typeface="Arial" panose="020B0604020202020204" pitchFamily="34" charset="0"/>
                <a:cs typeface="Arial" panose="020B0604020202020204" pitchFamily="34" charset="0"/>
              </a:rPr>
              <a:t> et al. : Assessing the impact of combined external events on the safety of </a:t>
            </a:r>
            <a:r>
              <a:rPr lang="en-US" altLang="ja-JP" sz="1050" dirty="0" err="1">
                <a:effectLst/>
                <a:latin typeface="Arial" panose="020B0604020202020204" pitchFamily="34" charset="0"/>
                <a:cs typeface="Arial" panose="020B0604020202020204" pitchFamily="34" charset="0"/>
              </a:rPr>
              <a:t>npp</a:t>
            </a:r>
            <a:r>
              <a:rPr lang="en-US" altLang="ja-JP" sz="1050" dirty="0">
                <a:effectLst/>
                <a:latin typeface="Arial" panose="020B0604020202020204" pitchFamily="34" charset="0"/>
                <a:cs typeface="Arial" panose="020B0604020202020204" pitchFamily="34" charset="0"/>
              </a:rPr>
              <a:t> </a:t>
            </a:r>
            <a:r>
              <a:rPr lang="en-US" altLang="ja-JP" sz="1050" dirty="0" err="1">
                <a:effectLst/>
                <a:latin typeface="Arial" panose="020B0604020202020204" pitchFamily="34" charset="0"/>
                <a:cs typeface="Arial" panose="020B0604020202020204" pitchFamily="34" charset="0"/>
              </a:rPr>
              <a:t>paks</a:t>
            </a:r>
            <a:r>
              <a:rPr lang="en-US" altLang="ja-JP" sz="1050" dirty="0">
                <a:effectLst/>
                <a:latin typeface="Arial" panose="020B0604020202020204" pitchFamily="34" charset="0"/>
                <a:cs typeface="Arial" panose="020B0604020202020204" pitchFamily="34" charset="0"/>
              </a:rPr>
              <a:t>, PSAM16, 2022. </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a:t>
            </a:r>
            <a:r>
              <a:rPr lang="en-US" altLang="ja-JP" sz="1050" dirty="0">
                <a:latin typeface="Arial" panose="020B0604020202020204" pitchFamily="34" charset="0"/>
                <a:cs typeface="Arial" panose="020B0604020202020204" pitchFamily="34" charset="0"/>
              </a:rPr>
              <a:t>9</a:t>
            </a:r>
            <a:r>
              <a:rPr lang="en-US" altLang="ja-JP" sz="1050" dirty="0">
                <a:effectLst/>
                <a:latin typeface="Arial" panose="020B0604020202020204" pitchFamily="34" charset="0"/>
                <a:cs typeface="Arial" panose="020B0604020202020204" pitchFamily="34" charset="0"/>
              </a:rPr>
              <a:t>] Attila BAREITH et. al., Combinations of External Hazards – A Survey on Hazard and Impact Assessment and Probabilistic Safety Analysis (PSA) for Nuclear Installations, (2021).</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a:t>
            </a:r>
            <a:r>
              <a:rPr lang="en-US" altLang="ja-JP" sz="1050" dirty="0">
                <a:latin typeface="Arial" panose="020B0604020202020204" pitchFamily="34" charset="0"/>
                <a:cs typeface="Arial" panose="020B0604020202020204" pitchFamily="34" charset="0"/>
              </a:rPr>
              <a:t>10</a:t>
            </a:r>
            <a:r>
              <a:rPr lang="en-US" altLang="ja-JP" sz="1050" dirty="0">
                <a:effectLst/>
                <a:latin typeface="Arial" panose="020B0604020202020204" pitchFamily="34" charset="0"/>
                <a:cs typeface="Arial" panose="020B0604020202020204" pitchFamily="34" charset="0"/>
              </a:rPr>
              <a:t>] Alois </a:t>
            </a:r>
            <a:r>
              <a:rPr lang="en-US" altLang="ja-JP" sz="1050" dirty="0" err="1">
                <a:effectLst/>
                <a:latin typeface="Arial" panose="020B0604020202020204" pitchFamily="34" charset="0"/>
                <a:cs typeface="Arial" panose="020B0604020202020204" pitchFamily="34" charset="0"/>
              </a:rPr>
              <a:t>Tilloy</a:t>
            </a:r>
            <a:r>
              <a:rPr lang="en-US" altLang="ja-JP" sz="1050" dirty="0">
                <a:effectLst/>
                <a:latin typeface="Arial" panose="020B0604020202020204" pitchFamily="34" charset="0"/>
                <a:cs typeface="Arial" panose="020B0604020202020204" pitchFamily="34" charset="0"/>
              </a:rPr>
              <a:t>, Bruce D. Malamud, Hugo Winter, Amelie Joly-Laugel, A review of quantification methodologies for multi-hazard interrelationships, Earth-Science Reviews, Volume 196, September 2019, 102881, (2019).</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[11] </a:t>
            </a:r>
            <a:r>
              <a:rPr lang="en-US" altLang="ja-JP" sz="1050" dirty="0" err="1">
                <a:effectLst/>
                <a:latin typeface="Arial" panose="020B0604020202020204" pitchFamily="34" charset="0"/>
                <a:cs typeface="Arial" panose="020B0604020202020204" pitchFamily="34" charset="0"/>
              </a:rPr>
              <a:t>Baoyin</a:t>
            </a:r>
            <a:r>
              <a:rPr lang="en-US" altLang="ja-JP" sz="1050" dirty="0">
                <a:effectLst/>
                <a:latin typeface="Arial" panose="020B0604020202020204" pitchFamily="34" charset="0"/>
                <a:cs typeface="Arial" panose="020B0604020202020204" pitchFamily="34" charset="0"/>
              </a:rPr>
              <a:t> Liu, Yim Ling Siu, and Gordon Mitchell, Hazard interaction analysis for multi-hazard risk assessment: a systematic classification based on hazard-forming environment, Nat. Hazards Earth Syst. Sci., (2016).</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[1</a:t>
            </a:r>
            <a:r>
              <a:rPr lang="en-US" altLang="ja-JP" sz="1050" dirty="0">
                <a:latin typeface="Arial" panose="020B0604020202020204" pitchFamily="34" charset="0"/>
                <a:cs typeface="Arial" panose="020B0604020202020204" pitchFamily="34" charset="0"/>
              </a:rPr>
              <a:t>2</a:t>
            </a:r>
            <a:r>
              <a:rPr lang="en-US" altLang="ja-JP" sz="1050" dirty="0">
                <a:effectLst/>
                <a:latin typeface="Arial" panose="020B0604020202020204" pitchFamily="34" charset="0"/>
                <a:cs typeface="Arial" panose="020B0604020202020204" pitchFamily="34" charset="0"/>
              </a:rPr>
              <a:t>] R. Ba, Q. Deng, Y. Liu, R. Yang, H. Zhang, “Multi-hazard disaster scenario method and emergency management for urban resilience by integrating experiment-simulation-field data”, J. of Safety Science and Resilience, (2021).</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[1</a:t>
            </a:r>
            <a:r>
              <a:rPr lang="en-US" altLang="ja-JP" sz="1050" dirty="0">
                <a:latin typeface="Arial" panose="020B0604020202020204" pitchFamily="34" charset="0"/>
                <a:cs typeface="Arial" panose="020B0604020202020204" pitchFamily="34" charset="0"/>
              </a:rPr>
              <a:t>3</a:t>
            </a:r>
            <a:r>
              <a:rPr lang="en-US" altLang="ja-JP" sz="1050" dirty="0">
                <a:effectLst/>
                <a:latin typeface="Arial" panose="020B0604020202020204" pitchFamily="34" charset="0"/>
                <a:cs typeface="Arial" panose="020B0604020202020204" pitchFamily="34" charset="0"/>
              </a:rPr>
              <a:t>] M. A. Jaimes, E. Reinoso and L. Esteva, Risk Analysis for Structures Exposed to Several Multi-Hazard Source, J. of Earthquake Engineering, 19, (2015).</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[14] Atomic Energy Society of Japan, “Fundamental Concepts of Nuclear Safety for External Events, Technical Report of the Standards Committee”, AESJ-SC-TR018:2021, (2022), (Japanese)</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[15] Atomic Energy Society of Japan, “A Standard for Selection Procedures of Risk Assessment Methods for External Hazards: 2024”, AESJ-SC-RK008:2024, (2025), (Japanese)</a:t>
            </a:r>
          </a:p>
          <a:p>
            <a:pPr marL="177800" indent="-177800" algn="just">
              <a:buNone/>
              <a:tabLst>
                <a:tab pos="342900" algn="l"/>
              </a:tabLst>
            </a:pPr>
            <a:r>
              <a:rPr lang="en-US" altLang="ja-JP" sz="1050" dirty="0">
                <a:effectLst/>
                <a:latin typeface="Arial" panose="020B0604020202020204" pitchFamily="34" charset="0"/>
                <a:cs typeface="Arial" panose="020B0604020202020204" pitchFamily="34" charset="0"/>
              </a:rPr>
              <a:t>[16] Egemen M. Aras, Mihai A. Diaconeasa, A Critical Look at the Need for Performing Multi-Hazard Probabilistic Risk Assessment for Nuclear Power Plants, Eng, 2(4), 454-467, (2021).</a:t>
            </a:r>
            <a:endParaRPr kumimoji="0" lang="en-US" altLang="ja-JP" sz="105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03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8906-D1D6-5FC1-CD6C-42B815DAEAC3}"/>
            </a:ext>
          </a:extLst>
        </p:cNvPr>
        <p:cNvGrpSpPr/>
        <p:nvPr/>
      </p:nvGrpSpPr>
      <p:grpSpPr>
        <a:xfrm>
          <a:off x="0" y="0"/>
          <a:ext cx="0" cy="0"/>
          <a:chOff x="0" y="0"/>
          <a:chExt cx="0" cy="0"/>
        </a:xfrm>
      </p:grpSpPr>
      <p:sp>
        <p:nvSpPr>
          <p:cNvPr id="10243" name="Rectangle 2">
            <a:extLst>
              <a:ext uri="{FF2B5EF4-FFF2-40B4-BE49-F238E27FC236}">
                <a16:creationId xmlns:a16="http://schemas.microsoft.com/office/drawing/2014/main" id="{A449967A-372F-E6AD-48E1-6B12397AAB32}"/>
              </a:ext>
            </a:extLst>
          </p:cNvPr>
          <p:cNvSpPr>
            <a:spLocks noGrp="1" noChangeArrowheads="1"/>
          </p:cNvSpPr>
          <p:nvPr>
            <p:ph type="title"/>
          </p:nvPr>
        </p:nvSpPr>
        <p:spPr>
          <a:xfrm>
            <a:off x="683568" y="1249710"/>
            <a:ext cx="7793037" cy="725537"/>
          </a:xfrm>
        </p:spPr>
        <p:txBody>
          <a:bodyPr>
            <a:normAutofit/>
          </a:bodyPr>
          <a:lstStyle/>
          <a:p>
            <a:pPr algn="ctr" eaLnBrk="1" hangingPunct="1"/>
            <a:r>
              <a:rPr lang="en-US" altLang="ja-JP" sz="3600" dirty="0">
                <a:solidFill>
                  <a:srgbClr val="0000FF"/>
                </a:solidFill>
              </a:rPr>
              <a:t>Thank you</a:t>
            </a:r>
            <a:endParaRPr lang="ja-JP" altLang="en-US" sz="3600" dirty="0">
              <a:solidFill>
                <a:srgbClr val="0000FF"/>
              </a:solidFill>
            </a:endParaRPr>
          </a:p>
        </p:txBody>
      </p:sp>
      <p:sp>
        <p:nvSpPr>
          <p:cNvPr id="75781" name="Rectangle 5">
            <a:extLst>
              <a:ext uri="{FF2B5EF4-FFF2-40B4-BE49-F238E27FC236}">
                <a16:creationId xmlns:a16="http://schemas.microsoft.com/office/drawing/2014/main" id="{2761D386-1F64-87D9-70C3-A52875BD2688}"/>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5783" name="Rectangle 7">
            <a:extLst>
              <a:ext uri="{FF2B5EF4-FFF2-40B4-BE49-F238E27FC236}">
                <a16:creationId xmlns:a16="http://schemas.microsoft.com/office/drawing/2014/main" id="{B2C9B130-D400-0099-EF2C-0CB52EE20277}"/>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5785" name="Rectangle 9">
            <a:extLst>
              <a:ext uri="{FF2B5EF4-FFF2-40B4-BE49-F238E27FC236}">
                <a16:creationId xmlns:a16="http://schemas.microsoft.com/office/drawing/2014/main" id="{6088FAAF-A6A4-F293-A76F-DCB2E27539EA}"/>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97284" name="Rectangle 4">
            <a:extLst>
              <a:ext uri="{FF2B5EF4-FFF2-40B4-BE49-F238E27FC236}">
                <a16:creationId xmlns:a16="http://schemas.microsoft.com/office/drawing/2014/main" id="{081B81E0-3ECC-9AD2-C5E4-5FA039513476}"/>
              </a:ext>
            </a:extLst>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8" name="直線コネクタ 7">
            <a:extLst>
              <a:ext uri="{FF2B5EF4-FFF2-40B4-BE49-F238E27FC236}">
                <a16:creationId xmlns:a16="http://schemas.microsoft.com/office/drawing/2014/main" id="{87A2034A-ADD0-E47F-1124-271312230A7E}"/>
              </a:ext>
            </a:extLst>
          </p:cNvPr>
          <p:cNvCxnSpPr/>
          <p:nvPr/>
        </p:nvCxnSpPr>
        <p:spPr bwMode="auto">
          <a:xfrm>
            <a:off x="0" y="198884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9" name="円/楕円 8">
            <a:extLst>
              <a:ext uri="{FF2B5EF4-FFF2-40B4-BE49-F238E27FC236}">
                <a16:creationId xmlns:a16="http://schemas.microsoft.com/office/drawing/2014/main" id="{032A00A3-948E-EC70-95C0-6FFCC82C85CF}"/>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2" name="슬라이드 번호 개체 틀 5">
            <a:extLst>
              <a:ext uri="{FF2B5EF4-FFF2-40B4-BE49-F238E27FC236}">
                <a16:creationId xmlns:a16="http://schemas.microsoft.com/office/drawing/2014/main" id="{44A7E931-3B27-056B-9B1A-8661FC0E5B28}"/>
              </a:ext>
            </a:extLst>
          </p:cNvPr>
          <p:cNvSpPr>
            <a:spLocks noGrp="1"/>
          </p:cNvSpPr>
          <p:nvPr>
            <p:ph type="sldNum" sz="quarter" idx="12"/>
          </p:nvPr>
        </p:nvSpPr>
        <p:spPr>
          <a:noFill/>
        </p:spPr>
        <p:txBody>
          <a:bodyPr/>
          <a:lstStyle/>
          <a:p>
            <a:fld id="{FBE41E5E-D278-49F6-B518-D03AB7FBEF93}" type="slidenum">
              <a:rPr lang="en-US" altLang="ja-JP" sz="1600">
                <a:solidFill>
                  <a:schemeClr val="tx1"/>
                </a:solidFill>
              </a:rPr>
              <a:pPr/>
              <a:t>13</a:t>
            </a:fld>
            <a:endParaRPr lang="en-US" altLang="ja-JP" sz="1600" dirty="0">
              <a:solidFill>
                <a:schemeClr val="tx1"/>
              </a:solidFill>
            </a:endParaRPr>
          </a:p>
        </p:txBody>
      </p:sp>
      <p:sp>
        <p:nvSpPr>
          <p:cNvPr id="2" name="テキスト ボックス 1">
            <a:extLst>
              <a:ext uri="{FF2B5EF4-FFF2-40B4-BE49-F238E27FC236}">
                <a16:creationId xmlns:a16="http://schemas.microsoft.com/office/drawing/2014/main" id="{C1669D73-34C3-5A17-EA59-F6FF6FF05439}"/>
              </a:ext>
            </a:extLst>
          </p:cNvPr>
          <p:cNvSpPr txBox="1"/>
          <p:nvPr/>
        </p:nvSpPr>
        <p:spPr>
          <a:xfrm>
            <a:off x="530297" y="4365104"/>
            <a:ext cx="8099577" cy="1938992"/>
          </a:xfrm>
          <a:prstGeom prst="rect">
            <a:avLst/>
          </a:prstGeom>
          <a:noFill/>
          <a:ln>
            <a:solidFill>
              <a:sysClr val="windowText" lastClr="000000"/>
            </a:solidFill>
          </a:ln>
        </p:spPr>
        <p:txBody>
          <a:bodyPr wrap="square">
            <a:spAutoFit/>
          </a:bodyPr>
          <a:lstStyle/>
          <a:p>
            <a:pPr marL="0" marR="0" lvl="0" indent="133350" algn="just" defTabSz="914400" eaLnBrk="1" fontAlgn="auto" latinLnBrk="0" hangingPunct="1">
              <a:lnSpc>
                <a:spcPct val="100000"/>
              </a:lnSpc>
              <a:spcBef>
                <a:spcPts val="0"/>
              </a:spcBef>
              <a:spcAft>
                <a:spcPts val="0"/>
              </a:spcAft>
              <a:buClrTx/>
              <a:buSzTx/>
              <a:buFontTx/>
              <a:buNone/>
              <a:tabLst/>
              <a:defRPr/>
            </a:pPr>
            <a:r>
              <a:rPr kumimoji="0" lang="ja-JP" altLang="ja-JP" sz="2000" b="1" i="0" u="none" strike="noStrike" kern="0" cap="none" spc="0" normalizeH="0" baseline="0" noProof="0" dirty="0">
                <a:ln>
                  <a:noFill/>
                </a:ln>
                <a:solidFill>
                  <a:prstClr val="black"/>
                </a:solidFill>
                <a:effectLst/>
                <a:uLnTx/>
                <a:uFillTx/>
                <a:latin typeface="Arial"/>
                <a:ea typeface="Malgun Gothic" panose="020B0503020000020004" pitchFamily="34" charset="-127"/>
              </a:rPr>
              <a:t>ACKNOWLEDGMENTS</a:t>
            </a:r>
            <a:endParaRPr kumimoji="0" lang="ja-JP" altLang="ja-JP" sz="1800" b="0" i="0" u="none" strike="noStrike" kern="0" cap="none" spc="0" normalizeH="0" baseline="0" noProof="0" dirty="0">
              <a:ln>
                <a:noFill/>
              </a:ln>
              <a:solidFill>
                <a:prstClr val="black"/>
              </a:solidFill>
              <a:effectLst/>
              <a:uLnTx/>
              <a:uFillTx/>
              <a:latin typeface="Arial"/>
              <a:ea typeface="Malgun Gothic" panose="020B0503020000020004" pitchFamily="34" charset="-127"/>
            </a:endParaRPr>
          </a:p>
          <a:p>
            <a:pPr marL="0" marR="0" lvl="0" indent="133350" algn="just" defTabSz="914400" eaLnBrk="1" fontAlgn="auto" latinLnBrk="0" hangingPunct="1">
              <a:lnSpc>
                <a:spcPct val="100000"/>
              </a:lnSpc>
              <a:spcBef>
                <a:spcPts val="0"/>
              </a:spcBef>
              <a:spcAft>
                <a:spcPts val="0"/>
              </a:spcAft>
              <a:buClrTx/>
              <a:buSzTx/>
              <a:buFontTx/>
              <a:buNone/>
              <a:tabLst/>
              <a:defRPr/>
            </a:pPr>
            <a:r>
              <a:rPr kumimoji="0" lang="ja-JP" altLang="ja-JP" sz="2000" b="0" i="0" u="none" strike="noStrike" kern="0" cap="none" spc="0" normalizeH="0" baseline="0" noProof="0" dirty="0">
                <a:ln>
                  <a:noFill/>
                </a:ln>
                <a:solidFill>
                  <a:prstClr val="black"/>
                </a:solidFill>
                <a:effectLst/>
                <a:uLnTx/>
                <a:uFillTx/>
                <a:latin typeface="Arial"/>
                <a:ea typeface="Malgun Gothic" panose="020B0503020000020004" pitchFamily="34" charset="-127"/>
              </a:rPr>
              <a:t> </a:t>
            </a:r>
            <a:endParaRPr kumimoji="0" lang="ja-JP" altLang="ja-JP" sz="1800" b="0" i="0" u="none" strike="noStrike" kern="0" cap="none" spc="0" normalizeH="0" baseline="0" noProof="0" dirty="0">
              <a:ln>
                <a:noFill/>
              </a:ln>
              <a:solidFill>
                <a:prstClr val="black"/>
              </a:solidFill>
              <a:effectLst/>
              <a:uLnTx/>
              <a:uFillTx/>
              <a:latin typeface="Arial"/>
              <a:ea typeface="Malgun Gothic" panose="020B0503020000020004" pitchFamily="34" charset="-127"/>
            </a:endParaRPr>
          </a:p>
          <a:p>
            <a:pPr marL="0" marR="0" lvl="0" indent="133350" algn="just" defTabSz="914400" eaLnBrk="1" fontAlgn="auto" latinLnBrk="0" hangingPunct="1">
              <a:lnSpc>
                <a:spcPct val="100000"/>
              </a:lnSpc>
              <a:spcBef>
                <a:spcPts val="0"/>
              </a:spcBef>
              <a:spcAft>
                <a:spcPts val="0"/>
              </a:spcAft>
              <a:buClrTx/>
              <a:buSzTx/>
              <a:buFontTx/>
              <a:buNone/>
              <a:tabLst/>
              <a:defRPr/>
            </a:pPr>
            <a:r>
              <a:rPr kumimoji="0" lang="en-US" altLang="ja-JP" sz="2000" kern="0" dirty="0">
                <a:solidFill>
                  <a:prstClr val="black"/>
                </a:solidFill>
                <a:latin typeface="Arial"/>
                <a:ea typeface="Malgun Gothic" panose="020B0503020000020004" pitchFamily="34" charset="-127"/>
              </a:rPr>
              <a:t>This study was performed under the contract research entrusted by the Secretariat of the Nuclear Regulation Authority of Japan. We would like to express our sincere gratitude to all the people concerned for their cooperation.</a:t>
            </a:r>
            <a:endParaRPr kumimoji="0" lang="ja-JP" altLang="ja-JP" sz="1800" b="0" i="0" u="none" strike="noStrike" kern="0" cap="none" spc="0" normalizeH="0" baseline="0" noProof="0" dirty="0">
              <a:ln>
                <a:noFill/>
              </a:ln>
              <a:solidFill>
                <a:prstClr val="black"/>
              </a:solidFill>
              <a:effectLst/>
              <a:uLnTx/>
              <a:uFillTx/>
              <a:latin typeface="Arial"/>
              <a:ea typeface="Malgun Gothic" panose="020B0503020000020004" pitchFamily="34" charset="-127"/>
            </a:endParaRPr>
          </a:p>
        </p:txBody>
      </p:sp>
    </p:spTree>
    <p:extLst>
      <p:ext uri="{BB962C8B-B14F-4D97-AF65-F5344CB8AC3E}">
        <p14:creationId xmlns:p14="http://schemas.microsoft.com/office/powerpoint/2010/main" val="23857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p:cNvSpPr>
            <a:spLocks noGrp="1"/>
          </p:cNvSpPr>
          <p:nvPr>
            <p:ph type="sldNum" sz="quarter" idx="12"/>
          </p:nvPr>
        </p:nvSpPr>
        <p:spPr>
          <a:noFill/>
        </p:spPr>
        <p:txBody>
          <a:bodyPr/>
          <a:lstStyle/>
          <a:p>
            <a:fld id="{147DAB7B-7133-4B8D-80FB-5DFFAE1AF5E7}" type="slidenum">
              <a:rPr lang="en-US" altLang="ja-JP" sz="1600">
                <a:solidFill>
                  <a:schemeClr val="tx1"/>
                </a:solidFill>
              </a:rPr>
              <a:pPr/>
              <a:t>1</a:t>
            </a:fld>
            <a:endParaRPr lang="en-US" altLang="ja-JP" sz="1600" dirty="0">
              <a:solidFill>
                <a:schemeClr val="tx1"/>
              </a:solidFill>
            </a:endParaRPr>
          </a:p>
        </p:txBody>
      </p:sp>
      <p:cxnSp>
        <p:nvCxnSpPr>
          <p:cNvPr id="9" name="直線コネクタ 8"/>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4" name="Rectangle 1026">
            <a:extLst>
              <a:ext uri="{FF2B5EF4-FFF2-40B4-BE49-F238E27FC236}">
                <a16:creationId xmlns:a16="http://schemas.microsoft.com/office/drawing/2014/main" id="{91638A36-158E-E6FF-90C0-51B37EC821B4}"/>
              </a:ext>
            </a:extLst>
          </p:cNvPr>
          <p:cNvSpPr>
            <a:spLocks noGrp="1" noChangeArrowheads="1"/>
          </p:cNvSpPr>
          <p:nvPr>
            <p:ph type="title"/>
          </p:nvPr>
        </p:nvSpPr>
        <p:spPr>
          <a:xfrm>
            <a:off x="0" y="12725"/>
            <a:ext cx="9144000" cy="620688"/>
          </a:xfrm>
        </p:spPr>
        <p:txBody>
          <a:bodyPr>
            <a:noAutofit/>
          </a:bodyPr>
          <a:lstStyle/>
          <a:p>
            <a:pPr algn="ctr" eaLnBrk="1" hangingPunct="1">
              <a:defRPr/>
            </a:pPr>
            <a:r>
              <a:rPr lang="en-US" altLang="ja-JP" sz="3200" dirty="0">
                <a:solidFill>
                  <a:srgbClr val="0000FF"/>
                </a:solidFill>
                <a:latin typeface="Arial" panose="020B0604020202020204" pitchFamily="34" charset="0"/>
                <a:ea typeface="ＭＳ Ｐゴシック" pitchFamily="50" charset="-128"/>
                <a:cs typeface="Arial" panose="020B0604020202020204" pitchFamily="34" charset="0"/>
              </a:rPr>
              <a:t>Contents</a:t>
            </a:r>
            <a:endParaRPr lang="ja-JP" altLang="en-US" sz="3200" dirty="0">
              <a:solidFill>
                <a:srgbClr val="0000FF"/>
              </a:solidFill>
              <a:latin typeface="Arial" panose="020B0604020202020204" pitchFamily="34" charset="0"/>
              <a:ea typeface="ＭＳ Ｐゴシック" pitchFamily="50" charset="-128"/>
              <a:cs typeface="Arial" panose="020B0604020202020204" pitchFamily="34" charset="0"/>
            </a:endParaRPr>
          </a:p>
        </p:txBody>
      </p:sp>
      <p:sp>
        <p:nvSpPr>
          <p:cNvPr id="2" name="Rectangle 1027">
            <a:extLst>
              <a:ext uri="{FF2B5EF4-FFF2-40B4-BE49-F238E27FC236}">
                <a16:creationId xmlns:a16="http://schemas.microsoft.com/office/drawing/2014/main" id="{5A4E4815-5F32-673F-4BB4-1B1DFDFB5C51}"/>
              </a:ext>
            </a:extLst>
          </p:cNvPr>
          <p:cNvSpPr txBox="1">
            <a:spLocks noChangeArrowheads="1"/>
          </p:cNvSpPr>
          <p:nvPr/>
        </p:nvSpPr>
        <p:spPr>
          <a:xfrm>
            <a:off x="323528" y="700336"/>
            <a:ext cx="8424936" cy="503292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14350" indent="-514350" fontAlgn="auto">
              <a:lnSpc>
                <a:spcPct val="150000"/>
              </a:lnSpc>
              <a:spcAft>
                <a:spcPts val="0"/>
              </a:spcAft>
              <a:buFont typeface="Arial" pitchFamily="34" charset="0"/>
              <a:buAutoNum type="arabicPeriod"/>
              <a:defRPr/>
            </a:pPr>
            <a:r>
              <a:rPr lang="en-US" altLang="ja-JP" sz="2400" dirty="0">
                <a:latin typeface="Arial" panose="020B0604020202020204" pitchFamily="34" charset="0"/>
                <a:cs typeface="Arial" panose="020B0604020202020204" pitchFamily="34" charset="0"/>
              </a:rPr>
              <a:t>Background and Objectives</a:t>
            </a:r>
          </a:p>
          <a:p>
            <a:pPr marL="514350" indent="-514350" fontAlgn="auto">
              <a:lnSpc>
                <a:spcPct val="150000"/>
              </a:lnSpc>
              <a:spcAft>
                <a:spcPts val="0"/>
              </a:spcAft>
              <a:buFont typeface="Arial" pitchFamily="34" charset="0"/>
              <a:buAutoNum type="arabicPeriod"/>
              <a:defRPr/>
            </a:pPr>
            <a:r>
              <a:rPr lang="en-US" altLang="ja-JP" sz="2400" dirty="0">
                <a:latin typeface="Arial" panose="020B0604020202020204" pitchFamily="34" charset="0"/>
                <a:cs typeface="Arial" panose="020B0604020202020204" pitchFamily="34" charset="0"/>
              </a:rPr>
              <a:t>Conceptual Framework for Combined Hazard PRA</a:t>
            </a:r>
          </a:p>
          <a:p>
            <a:pPr marL="514350" indent="-514350" fontAlgn="auto">
              <a:lnSpc>
                <a:spcPct val="150000"/>
              </a:lnSpc>
              <a:spcAft>
                <a:spcPts val="0"/>
              </a:spcAft>
              <a:buFont typeface="Arial" pitchFamily="34" charset="0"/>
              <a:buAutoNum type="arabicPeriod"/>
              <a:defRPr/>
            </a:pPr>
            <a:r>
              <a:rPr lang="en-US" altLang="ja-JP" sz="2400" dirty="0">
                <a:latin typeface="Arial" panose="020B0604020202020204" pitchFamily="34" charset="0"/>
                <a:cs typeface="Arial" panose="020B0604020202020204" pitchFamily="34" charset="0"/>
              </a:rPr>
              <a:t>Standardized Procedures for Combined Hazard PRA</a:t>
            </a:r>
          </a:p>
          <a:p>
            <a:pPr marL="514350" indent="-514350" fontAlgn="auto">
              <a:lnSpc>
                <a:spcPct val="150000"/>
              </a:lnSpc>
              <a:spcAft>
                <a:spcPts val="0"/>
              </a:spcAft>
              <a:buFont typeface="Arial" pitchFamily="34" charset="0"/>
              <a:buAutoNum type="arabicPeriod"/>
              <a:defRPr/>
            </a:pPr>
            <a:r>
              <a:rPr lang="en-US" altLang="ja-JP" sz="2400" dirty="0">
                <a:latin typeface="Arial" panose="020B0604020202020204" pitchFamily="34" charset="0"/>
                <a:cs typeface="Arial" panose="020B0604020202020204" pitchFamily="34" charset="0"/>
              </a:rPr>
              <a:t>Screening Procedures for Combined Hazard PRA</a:t>
            </a:r>
          </a:p>
          <a:p>
            <a:pPr marL="514350" indent="-514350" fontAlgn="auto">
              <a:lnSpc>
                <a:spcPct val="150000"/>
              </a:lnSpc>
              <a:spcAft>
                <a:spcPts val="0"/>
              </a:spcAft>
              <a:buFont typeface="Arial" pitchFamily="34" charset="0"/>
              <a:buAutoNum type="arabicPeriod"/>
              <a:defRPr/>
            </a:pPr>
            <a:r>
              <a:rPr lang="en-US" altLang="ja-JP" sz="2400" dirty="0">
                <a:latin typeface="Arial" panose="020B0604020202020204" pitchFamily="34" charset="0"/>
                <a:cs typeface="Arial" panose="020B0604020202020204" pitchFamily="34" charset="0"/>
              </a:rPr>
              <a:t>Conclusions</a:t>
            </a:r>
          </a:p>
        </p:txBody>
      </p:sp>
    </p:spTree>
    <p:extLst>
      <p:ext uri="{BB962C8B-B14F-4D97-AF65-F5344CB8AC3E}">
        <p14:creationId xmlns:p14="http://schemas.microsoft.com/office/powerpoint/2010/main" val="263102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3">
            <a:extLst>
              <a:ext uri="{FF2B5EF4-FFF2-40B4-BE49-F238E27FC236}">
                <a16:creationId xmlns:a16="http://schemas.microsoft.com/office/drawing/2014/main" id="{01F3F7FF-52A1-921F-265F-E3C52B3243D5}"/>
              </a:ext>
            </a:extLst>
          </p:cNvPr>
          <p:cNvSpPr>
            <a:spLocks noChangeArrowheads="1"/>
          </p:cNvSpPr>
          <p:nvPr/>
        </p:nvSpPr>
        <p:spPr bwMode="auto">
          <a:xfrm>
            <a:off x="0" y="0"/>
            <a:ext cx="9144000" cy="584775"/>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FF"/>
                </a:solidFill>
                <a:latin typeface="Arial" panose="020B0604020202020204" pitchFamily="34" charset="0"/>
                <a:cs typeface="Arial" panose="020B0604020202020204" pitchFamily="34" charset="0"/>
              </a:rPr>
              <a:t>Background</a:t>
            </a:r>
          </a:p>
        </p:txBody>
      </p:sp>
      <p:sp>
        <p:nvSpPr>
          <p:cNvPr id="8" name="正方形/長方形 7">
            <a:extLst>
              <a:ext uri="{FF2B5EF4-FFF2-40B4-BE49-F238E27FC236}">
                <a16:creationId xmlns:a16="http://schemas.microsoft.com/office/drawing/2014/main" id="{B4419B63-A658-6ED1-EC03-AFDA16A3AB87}"/>
              </a:ext>
            </a:extLst>
          </p:cNvPr>
          <p:cNvSpPr/>
          <p:nvPr/>
        </p:nvSpPr>
        <p:spPr>
          <a:xfrm>
            <a:off x="221806" y="733264"/>
            <a:ext cx="8646797" cy="2133918"/>
          </a:xfrm>
          <a:prstGeom prst="rect">
            <a:avLst/>
          </a:prstGeom>
          <a:noFill/>
        </p:spPr>
        <p:txBody>
          <a:bodyPr wrap="square">
            <a:spAutoFit/>
          </a:bodyPr>
          <a:lstStyle/>
          <a:p>
            <a:pPr marL="342900" lvl="1" indent="-342900" algn="just" eaLnBrk="0" hangingPunct="0">
              <a:spcBef>
                <a:spcPts val="400"/>
              </a:spcBef>
              <a:buFont typeface="Wingdings" panose="05000000000000000000" pitchFamily="2" charset="2"/>
              <a:buChar char="l"/>
              <a:tabLst>
                <a:tab pos="0" algn="l"/>
              </a:tabLst>
            </a:pPr>
            <a:r>
              <a:rPr lang="en-US" altLang="ja-JP" sz="1800" dirty="0">
                <a:solidFill>
                  <a:schemeClr val="tx1"/>
                </a:solidFill>
                <a:latin typeface="Arial" charset="0"/>
                <a:ea typeface="ＭＳ ゴシック" pitchFamily="49" charset="-128"/>
              </a:rPr>
              <a:t>The Fukushima Daiichi Nuclear Power Plant accident in 2011 highlighted the vulnerability of nuclear facilities to combined earthquake and tsunami hazards. </a:t>
            </a:r>
          </a:p>
          <a:p>
            <a:pPr marL="342900" lvl="1" indent="-342900" algn="just" eaLnBrk="0" hangingPunct="0">
              <a:spcBef>
                <a:spcPts val="400"/>
              </a:spcBef>
              <a:buFont typeface="Wingdings" panose="05000000000000000000" pitchFamily="2" charset="2"/>
              <a:buChar char="l"/>
              <a:tabLst>
                <a:tab pos="0" algn="l"/>
              </a:tabLst>
            </a:pPr>
            <a:r>
              <a:rPr lang="en-US" altLang="ja-JP" sz="1800" dirty="0">
                <a:solidFill>
                  <a:schemeClr val="tx1"/>
                </a:solidFill>
                <a:latin typeface="Arial" charset="0"/>
                <a:ea typeface="ＭＳ ゴシック" pitchFamily="49" charset="-128"/>
              </a:rPr>
              <a:t>Although various methodologies for combined hazard assessment have been developed [1,2], standardized procedures for implementing combined hazard PRA have not yet been established.</a:t>
            </a:r>
            <a:r>
              <a:rPr lang="ja-JP" altLang="en-US" sz="1800" dirty="0">
                <a:solidFill>
                  <a:schemeClr val="tx1"/>
                </a:solidFill>
                <a:latin typeface="Arial" charset="0"/>
                <a:ea typeface="ＭＳ ゴシック" pitchFamily="49" charset="-128"/>
              </a:rPr>
              <a:t> </a:t>
            </a:r>
            <a:endParaRPr lang="en-US" altLang="ja-JP" sz="1800" dirty="0">
              <a:solidFill>
                <a:schemeClr val="tx1"/>
              </a:solidFill>
              <a:latin typeface="Arial" charset="0"/>
              <a:ea typeface="ＭＳ ゴシック" pitchFamily="49" charset="-128"/>
            </a:endParaRPr>
          </a:p>
          <a:p>
            <a:pPr marL="342900" lvl="1" indent="-342900" algn="just" eaLnBrk="0" hangingPunct="0">
              <a:spcBef>
                <a:spcPts val="400"/>
              </a:spcBef>
              <a:buFont typeface="Wingdings" panose="05000000000000000000" pitchFamily="2" charset="2"/>
              <a:buChar char="l"/>
              <a:tabLst>
                <a:tab pos="0" algn="l"/>
              </a:tabLst>
            </a:pPr>
            <a:r>
              <a:rPr lang="en-US" altLang="ja-JP" sz="1800" dirty="0">
                <a:solidFill>
                  <a:schemeClr val="tx1"/>
                </a:solidFill>
                <a:latin typeface="Arial" charset="0"/>
                <a:ea typeface="ＭＳ ゴシック" pitchFamily="49" charset="-128"/>
              </a:rPr>
              <a:t>The large number of possible hazard combinations requires a systematic screening framework.</a:t>
            </a:r>
          </a:p>
        </p:txBody>
      </p:sp>
      <p:sp>
        <p:nvSpPr>
          <p:cNvPr id="3" name="円/楕円 2"/>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p:cNvSpPr>
            <a:spLocks noGrp="1"/>
          </p:cNvSpPr>
          <p:nvPr>
            <p:ph type="sldNum" sz="quarter" idx="12"/>
          </p:nvPr>
        </p:nvSpPr>
        <p:spPr>
          <a:noFill/>
        </p:spPr>
        <p:txBody>
          <a:bodyPr/>
          <a:lstStyle/>
          <a:p>
            <a:fld id="{147DAB7B-7133-4B8D-80FB-5DFFAE1AF5E7}" type="slidenum">
              <a:rPr lang="en-US" altLang="ja-JP" sz="1600">
                <a:solidFill>
                  <a:schemeClr val="tx1"/>
                </a:solidFill>
              </a:rPr>
              <a:pPr/>
              <a:t>2</a:t>
            </a:fld>
            <a:endParaRPr lang="en-US" altLang="ja-JP" sz="1600" dirty="0">
              <a:solidFill>
                <a:schemeClr val="tx1"/>
              </a:solidFill>
            </a:endParaRPr>
          </a:p>
        </p:txBody>
      </p:sp>
      <p:cxnSp>
        <p:nvCxnSpPr>
          <p:cNvPr id="9" name="直線コネクタ 8"/>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pic>
        <p:nvPicPr>
          <p:cNvPr id="4" name="図 3">
            <a:extLst>
              <a:ext uri="{FF2B5EF4-FFF2-40B4-BE49-F238E27FC236}">
                <a16:creationId xmlns:a16="http://schemas.microsoft.com/office/drawing/2014/main" id="{61B77C4D-9BE9-CCEE-C1B0-E6757E232409}"/>
              </a:ext>
            </a:extLst>
          </p:cNvPr>
          <p:cNvPicPr>
            <a:picLocks noChangeAspect="1"/>
          </p:cNvPicPr>
          <p:nvPr/>
        </p:nvPicPr>
        <p:blipFill>
          <a:blip r:embed="rId3"/>
          <a:stretch>
            <a:fillRect/>
          </a:stretch>
        </p:blipFill>
        <p:spPr>
          <a:xfrm>
            <a:off x="5128153" y="2852936"/>
            <a:ext cx="3872014" cy="2904010"/>
          </a:xfrm>
          <a:prstGeom prst="rect">
            <a:avLst/>
          </a:prstGeom>
        </p:spPr>
      </p:pic>
      <p:sp>
        <p:nvSpPr>
          <p:cNvPr id="5" name="正方形/長方形 4">
            <a:extLst>
              <a:ext uri="{FF2B5EF4-FFF2-40B4-BE49-F238E27FC236}">
                <a16:creationId xmlns:a16="http://schemas.microsoft.com/office/drawing/2014/main" id="{013DEC23-3A96-6338-8154-F78C820ABF9C}"/>
              </a:ext>
            </a:extLst>
          </p:cNvPr>
          <p:cNvSpPr>
            <a:spLocks noChangeArrowheads="1"/>
          </p:cNvSpPr>
          <p:nvPr/>
        </p:nvSpPr>
        <p:spPr bwMode="auto">
          <a:xfrm>
            <a:off x="5168287" y="5759636"/>
            <a:ext cx="3780420"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ja-JP" sz="1600" dirty="0"/>
              <a:t>Hydrogen explosion at </a:t>
            </a:r>
            <a:r>
              <a:rPr lang="en-US" altLang="ja-JP" sz="1600" dirty="0"/>
              <a:t>Fukushima NPP</a:t>
            </a:r>
            <a:endParaRPr lang="ja-JP" altLang="en-US" sz="1600" dirty="0"/>
          </a:p>
        </p:txBody>
      </p:sp>
      <p:sp>
        <p:nvSpPr>
          <p:cNvPr id="10" name="正方形/長方形 9">
            <a:extLst>
              <a:ext uri="{FF2B5EF4-FFF2-40B4-BE49-F238E27FC236}">
                <a16:creationId xmlns:a16="http://schemas.microsoft.com/office/drawing/2014/main" id="{4E22258C-3946-15AD-F527-A89DE9B36260}"/>
              </a:ext>
            </a:extLst>
          </p:cNvPr>
          <p:cNvSpPr>
            <a:spLocks noChangeArrowheads="1"/>
          </p:cNvSpPr>
          <p:nvPr/>
        </p:nvSpPr>
        <p:spPr bwMode="auto">
          <a:xfrm>
            <a:off x="174432" y="5748438"/>
            <a:ext cx="1774255" cy="523220"/>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ja-JP" sz="1400" dirty="0"/>
              <a:t>2011 Tohoku Earthquake</a:t>
            </a:r>
            <a:r>
              <a:rPr lang="en-US" altLang="ja-JP" sz="1400" dirty="0"/>
              <a:t> (JMA)</a:t>
            </a:r>
            <a:endParaRPr lang="ja-JP" altLang="en-US" sz="1400" dirty="0"/>
          </a:p>
        </p:txBody>
      </p:sp>
      <p:sp>
        <p:nvSpPr>
          <p:cNvPr id="11" name="正方形/長方形 10">
            <a:extLst>
              <a:ext uri="{FF2B5EF4-FFF2-40B4-BE49-F238E27FC236}">
                <a16:creationId xmlns:a16="http://schemas.microsoft.com/office/drawing/2014/main" id="{10B17B7E-A045-33D7-BEBF-C106A0BE8BDA}"/>
              </a:ext>
            </a:extLst>
          </p:cNvPr>
          <p:cNvSpPr/>
          <p:nvPr/>
        </p:nvSpPr>
        <p:spPr>
          <a:xfrm>
            <a:off x="59934" y="6310481"/>
            <a:ext cx="8970539" cy="430887"/>
          </a:xfrm>
          <a:prstGeom prst="rect">
            <a:avLst/>
          </a:prstGeom>
        </p:spPr>
        <p:txBody>
          <a:bodyPr wrap="square">
            <a:spAutoFit/>
          </a:bodyPr>
          <a:lstStyle/>
          <a:p>
            <a:pPr algn="just"/>
            <a:r>
              <a:rPr lang="en-US" altLang="ja-JP" sz="1100" spc="-51" dirty="0">
                <a:solidFill>
                  <a:schemeClr val="tx1"/>
                </a:solidFill>
                <a:latin typeface="Arial" panose="020B0604020202020204" pitchFamily="34" charset="0"/>
                <a:cs typeface="Arial" panose="020B0604020202020204" pitchFamily="34" charset="0"/>
              </a:rPr>
              <a:t>[1] ASAMPSA_E (2017): List of external hazards to be considered in ASAMPSA_E.</a:t>
            </a:r>
          </a:p>
          <a:p>
            <a:pPr algn="just"/>
            <a:r>
              <a:rPr lang="en-US" altLang="ja-JP" sz="1100" spc="-51" dirty="0">
                <a:solidFill>
                  <a:schemeClr val="tx1"/>
                </a:solidFill>
                <a:latin typeface="Arial" panose="020B0604020202020204" pitchFamily="34" charset="0"/>
                <a:cs typeface="Arial" panose="020B0604020202020204" pitchFamily="34" charset="0"/>
              </a:rPr>
              <a:t>[2] IAEA (2026): Safety Assessment of Nuclear Installations Against Combinations of Hazards Induced by External Events, TECDOC-2129, Vienna, Austria.</a:t>
            </a:r>
          </a:p>
        </p:txBody>
      </p:sp>
      <p:pic>
        <p:nvPicPr>
          <p:cNvPr id="12" name="図 11">
            <a:extLst>
              <a:ext uri="{FF2B5EF4-FFF2-40B4-BE49-F238E27FC236}">
                <a16:creationId xmlns:a16="http://schemas.microsoft.com/office/drawing/2014/main" id="{74D62988-CC22-9717-9A8B-912A478C2CBD}"/>
              </a:ext>
            </a:extLst>
          </p:cNvPr>
          <p:cNvPicPr>
            <a:picLocks noChangeAspect="1"/>
          </p:cNvPicPr>
          <p:nvPr/>
        </p:nvPicPr>
        <p:blipFill>
          <a:blip r:embed="rId4"/>
          <a:srcRect t="17980" b="5699"/>
          <a:stretch>
            <a:fillRect/>
          </a:stretch>
        </p:blipFill>
        <p:spPr>
          <a:xfrm>
            <a:off x="2399023" y="4352618"/>
            <a:ext cx="2459394" cy="1395820"/>
          </a:xfrm>
          <a:prstGeom prst="rect">
            <a:avLst/>
          </a:prstGeom>
        </p:spPr>
      </p:pic>
      <p:sp>
        <p:nvSpPr>
          <p:cNvPr id="13" name="正方形/長方形 12">
            <a:extLst>
              <a:ext uri="{FF2B5EF4-FFF2-40B4-BE49-F238E27FC236}">
                <a16:creationId xmlns:a16="http://schemas.microsoft.com/office/drawing/2014/main" id="{47AF4164-9D2C-B3D3-F574-CB458A58D671}"/>
              </a:ext>
            </a:extLst>
          </p:cNvPr>
          <p:cNvSpPr>
            <a:spLocks noChangeArrowheads="1"/>
          </p:cNvSpPr>
          <p:nvPr/>
        </p:nvSpPr>
        <p:spPr bwMode="auto">
          <a:xfrm>
            <a:off x="2062768" y="5734538"/>
            <a:ext cx="3077256"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ja-JP" sz="1600" dirty="0"/>
              <a:t>Tsunami-Induced Flooding</a:t>
            </a:r>
            <a:endParaRPr lang="ja-JP" altLang="en-US" sz="1600" dirty="0"/>
          </a:p>
        </p:txBody>
      </p:sp>
      <p:pic>
        <p:nvPicPr>
          <p:cNvPr id="15" name="図 14">
            <a:extLst>
              <a:ext uri="{FF2B5EF4-FFF2-40B4-BE49-F238E27FC236}">
                <a16:creationId xmlns:a16="http://schemas.microsoft.com/office/drawing/2014/main" id="{F3A8659E-9AEF-C1DD-80B8-B20A6E4ECBA5}"/>
              </a:ext>
            </a:extLst>
          </p:cNvPr>
          <p:cNvPicPr>
            <a:picLocks noChangeAspect="1"/>
          </p:cNvPicPr>
          <p:nvPr/>
        </p:nvPicPr>
        <p:blipFill>
          <a:blip r:embed="rId5"/>
          <a:srcRect l="39678" t="23194" r="23505" b="30250"/>
          <a:stretch>
            <a:fillRect/>
          </a:stretch>
        </p:blipFill>
        <p:spPr>
          <a:xfrm>
            <a:off x="174432" y="2852936"/>
            <a:ext cx="1954855" cy="2895502"/>
          </a:xfrm>
          <a:prstGeom prst="rect">
            <a:avLst/>
          </a:prstGeom>
        </p:spPr>
      </p:pic>
      <p:sp>
        <p:nvSpPr>
          <p:cNvPr id="16" name="矢印: 右 15">
            <a:extLst>
              <a:ext uri="{FF2B5EF4-FFF2-40B4-BE49-F238E27FC236}">
                <a16:creationId xmlns:a16="http://schemas.microsoft.com/office/drawing/2014/main" id="{E77E8E93-546E-5F37-2C2D-43B64793A6B6}"/>
              </a:ext>
            </a:extLst>
          </p:cNvPr>
          <p:cNvSpPr/>
          <p:nvPr/>
        </p:nvSpPr>
        <p:spPr>
          <a:xfrm>
            <a:off x="2103942" y="4105964"/>
            <a:ext cx="360040" cy="360040"/>
          </a:xfrm>
          <a:prstGeom prst="righ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8FD977A2-801A-5CA2-D6EB-A6A1128D23F4}"/>
              </a:ext>
            </a:extLst>
          </p:cNvPr>
          <p:cNvSpPr/>
          <p:nvPr/>
        </p:nvSpPr>
        <p:spPr>
          <a:xfrm>
            <a:off x="4834632" y="4106746"/>
            <a:ext cx="360040" cy="360040"/>
          </a:xfrm>
          <a:prstGeom prst="rightArrow">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星: 5 pt 17">
            <a:extLst>
              <a:ext uri="{FF2B5EF4-FFF2-40B4-BE49-F238E27FC236}">
                <a16:creationId xmlns:a16="http://schemas.microsoft.com/office/drawing/2014/main" id="{95FA1527-273A-C130-DA5E-69A3962EAE78}"/>
              </a:ext>
            </a:extLst>
          </p:cNvPr>
          <p:cNvSpPr/>
          <p:nvPr/>
        </p:nvSpPr>
        <p:spPr>
          <a:xfrm>
            <a:off x="1487736" y="4218650"/>
            <a:ext cx="144016" cy="134669"/>
          </a:xfrm>
          <a:prstGeom prst="star5">
            <a:avLst/>
          </a:prstGeom>
          <a:solidFill>
            <a:srgbClr val="FFFF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四角形 19">
            <a:extLst>
              <a:ext uri="{FF2B5EF4-FFF2-40B4-BE49-F238E27FC236}">
                <a16:creationId xmlns:a16="http://schemas.microsoft.com/office/drawing/2014/main" id="{FAE36402-E744-1290-76DD-5D12A5E1522C}"/>
              </a:ext>
            </a:extLst>
          </p:cNvPr>
          <p:cNvSpPr/>
          <p:nvPr/>
        </p:nvSpPr>
        <p:spPr>
          <a:xfrm>
            <a:off x="269471" y="3212976"/>
            <a:ext cx="792088" cy="369851"/>
          </a:xfrm>
          <a:prstGeom prst="wedgeRectCallout">
            <a:avLst>
              <a:gd name="adj1" fmla="val 165065"/>
              <a:gd name="adj2" fmla="val 175695"/>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Epicenter(M9.0)</a:t>
            </a:r>
            <a:endParaRPr kumimoji="1" lang="ja-JP" altLang="en-US" sz="1200" dirty="0"/>
          </a:p>
        </p:txBody>
      </p:sp>
      <p:sp>
        <p:nvSpPr>
          <p:cNvPr id="21" name="吹き出し: 四角形 20">
            <a:extLst>
              <a:ext uri="{FF2B5EF4-FFF2-40B4-BE49-F238E27FC236}">
                <a16:creationId xmlns:a16="http://schemas.microsoft.com/office/drawing/2014/main" id="{E4A0C2D7-20C0-3919-5885-2958583C1199}"/>
              </a:ext>
            </a:extLst>
          </p:cNvPr>
          <p:cNvSpPr/>
          <p:nvPr/>
        </p:nvSpPr>
        <p:spPr>
          <a:xfrm>
            <a:off x="1122616" y="5166630"/>
            <a:ext cx="914936" cy="368210"/>
          </a:xfrm>
          <a:prstGeom prst="wedgeRectCallout">
            <a:avLst>
              <a:gd name="adj1" fmla="val 798"/>
              <a:gd name="adj2" fmla="val -269647"/>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dirty="0"/>
              <a:t>Fukushima NPP site</a:t>
            </a:r>
            <a:endParaRPr kumimoji="1" lang="ja-JP" altLang="en-US" sz="1200" dirty="0"/>
          </a:p>
        </p:txBody>
      </p:sp>
      <p:pic>
        <p:nvPicPr>
          <p:cNvPr id="23" name="図 22">
            <a:extLst>
              <a:ext uri="{FF2B5EF4-FFF2-40B4-BE49-F238E27FC236}">
                <a16:creationId xmlns:a16="http://schemas.microsoft.com/office/drawing/2014/main" id="{E8A7AD7D-A438-D4DA-46C2-3B98A5B4FCA9}"/>
              </a:ext>
            </a:extLst>
          </p:cNvPr>
          <p:cNvPicPr>
            <a:picLocks noChangeAspect="1"/>
          </p:cNvPicPr>
          <p:nvPr/>
        </p:nvPicPr>
        <p:blipFill>
          <a:blip r:embed="rId6"/>
          <a:srcRect t="9929" b="9044"/>
          <a:stretch>
            <a:fillRect/>
          </a:stretch>
        </p:blipFill>
        <p:spPr>
          <a:xfrm>
            <a:off x="2399023" y="2852936"/>
            <a:ext cx="2459394" cy="1253810"/>
          </a:xfrm>
          <a:prstGeom prst="rect">
            <a:avLst/>
          </a:prstGeom>
        </p:spPr>
      </p:pic>
      <p:sp>
        <p:nvSpPr>
          <p:cNvPr id="24" name="正方形/長方形 23">
            <a:extLst>
              <a:ext uri="{FF2B5EF4-FFF2-40B4-BE49-F238E27FC236}">
                <a16:creationId xmlns:a16="http://schemas.microsoft.com/office/drawing/2014/main" id="{6E132848-141A-5D67-934F-02EAB6F8A2F9}"/>
              </a:ext>
            </a:extLst>
          </p:cNvPr>
          <p:cNvSpPr>
            <a:spLocks noChangeArrowheads="1"/>
          </p:cNvSpPr>
          <p:nvPr/>
        </p:nvSpPr>
        <p:spPr bwMode="auto">
          <a:xfrm>
            <a:off x="2499906" y="4038165"/>
            <a:ext cx="2186212"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a:t>Earthquake Damage</a:t>
            </a:r>
            <a:endParaRPr lang="ja-JP" altLang="en-US" sz="1600" dirty="0"/>
          </a:p>
        </p:txBody>
      </p:sp>
    </p:spTree>
    <p:extLst>
      <p:ext uri="{BB962C8B-B14F-4D97-AF65-F5344CB8AC3E}">
        <p14:creationId xmlns:p14="http://schemas.microsoft.com/office/powerpoint/2010/main" val="16787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a:extLst>
              <a:ext uri="{FF2B5EF4-FFF2-40B4-BE49-F238E27FC236}">
                <a16:creationId xmlns:a16="http://schemas.microsoft.com/office/drawing/2014/main" id="{2642C38C-4AAC-0E3F-0260-1C7C63236233}"/>
              </a:ext>
            </a:extLst>
          </p:cNvPr>
          <p:cNvSpPr>
            <a:spLocks noChangeArrowheads="1"/>
          </p:cNvSpPr>
          <p:nvPr/>
        </p:nvSpPr>
        <p:spPr bwMode="auto">
          <a:xfrm>
            <a:off x="0" y="0"/>
            <a:ext cx="9144000" cy="584775"/>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FF"/>
                </a:solidFill>
                <a:latin typeface="Arial" panose="020B0604020202020204" pitchFamily="34" charset="0"/>
                <a:cs typeface="Arial" panose="020B0604020202020204" pitchFamily="34" charset="0"/>
              </a:rPr>
              <a:t>Objectives</a:t>
            </a:r>
          </a:p>
        </p:txBody>
      </p:sp>
      <p:sp>
        <p:nvSpPr>
          <p:cNvPr id="3" name="円/楕円 2"/>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p:cNvSpPr>
            <a:spLocks noGrp="1"/>
          </p:cNvSpPr>
          <p:nvPr>
            <p:ph type="sldNum" sz="quarter" idx="12"/>
          </p:nvPr>
        </p:nvSpPr>
        <p:spPr>
          <a:noFill/>
        </p:spPr>
        <p:txBody>
          <a:bodyPr/>
          <a:lstStyle/>
          <a:p>
            <a:fld id="{147DAB7B-7133-4B8D-80FB-5DFFAE1AF5E7}" type="slidenum">
              <a:rPr lang="en-US" altLang="ja-JP" sz="1600">
                <a:solidFill>
                  <a:schemeClr val="tx1"/>
                </a:solidFill>
              </a:rPr>
              <a:pPr/>
              <a:t>3</a:t>
            </a:fld>
            <a:endParaRPr lang="en-US" altLang="ja-JP" sz="1600" dirty="0">
              <a:solidFill>
                <a:schemeClr val="tx1"/>
              </a:solidFill>
            </a:endParaRPr>
          </a:p>
        </p:txBody>
      </p:sp>
      <p:cxnSp>
        <p:nvCxnSpPr>
          <p:cNvPr id="9" name="直線コネクタ 8"/>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2" name="Text Box 507">
            <a:extLst>
              <a:ext uri="{FF2B5EF4-FFF2-40B4-BE49-F238E27FC236}">
                <a16:creationId xmlns:a16="http://schemas.microsoft.com/office/drawing/2014/main" id="{7E3E2B7F-A82D-CD43-0622-645710F05FD6}"/>
              </a:ext>
            </a:extLst>
          </p:cNvPr>
          <p:cNvSpPr txBox="1">
            <a:spLocks noChangeArrowheads="1"/>
          </p:cNvSpPr>
          <p:nvPr/>
        </p:nvSpPr>
        <p:spPr bwMode="auto">
          <a:xfrm>
            <a:off x="204934" y="2564904"/>
            <a:ext cx="8831562" cy="1354217"/>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en-US" altLang="ja-JP" dirty="0"/>
              <a:t>Objectives</a:t>
            </a:r>
          </a:p>
          <a:p>
            <a:pPr lvl="1">
              <a:buFont typeface="Arial" panose="020B0604020202020204" pitchFamily="34" charset="0"/>
              <a:buChar char="•"/>
            </a:pPr>
            <a:r>
              <a:rPr lang="ja-JP" altLang="ja-JP" dirty="0"/>
              <a:t>Develop a </a:t>
            </a:r>
            <a:r>
              <a:rPr lang="ja-JP" altLang="ja-JP" u="sng" dirty="0"/>
              <a:t>systematic screening framework</a:t>
            </a:r>
            <a:r>
              <a:rPr lang="ja-JP" altLang="ja-JP" dirty="0"/>
              <a:t> and a </a:t>
            </a:r>
            <a:r>
              <a:rPr lang="ja-JP" altLang="ja-JP" u="sng" dirty="0"/>
              <a:t>preliminary screening matrix</a:t>
            </a:r>
            <a:r>
              <a:rPr lang="en-US" altLang="ja-JP" dirty="0"/>
              <a:t>.</a:t>
            </a:r>
          </a:p>
          <a:p>
            <a:pPr lvl="1">
              <a:buFont typeface="Arial" panose="020B0604020202020204" pitchFamily="34" charset="0"/>
              <a:buChar char="•"/>
            </a:pPr>
            <a:r>
              <a:rPr lang="en-US" altLang="ja-JP" dirty="0"/>
              <a:t>Establish a </a:t>
            </a:r>
            <a:r>
              <a:rPr lang="en-US" altLang="ja-JP" u="sng" dirty="0"/>
              <a:t>conceptual framework</a:t>
            </a:r>
            <a:r>
              <a:rPr lang="en-US" altLang="ja-JP" dirty="0"/>
              <a:t>  for combined hazard PRA.</a:t>
            </a:r>
          </a:p>
          <a:p>
            <a:pPr lvl="1">
              <a:buFont typeface="Arial" panose="020B0604020202020204" pitchFamily="34" charset="0"/>
              <a:buChar char="•"/>
            </a:pPr>
            <a:r>
              <a:rPr lang="en-US" altLang="ja-JP" dirty="0"/>
              <a:t>Propose </a:t>
            </a:r>
            <a:r>
              <a:rPr lang="en-US" altLang="ja-JP" u="sng" dirty="0"/>
              <a:t>standardized procedures</a:t>
            </a:r>
            <a:r>
              <a:rPr lang="en-US" altLang="ja-JP" dirty="0"/>
              <a:t>  for combined hazard</a:t>
            </a:r>
            <a:r>
              <a:rPr lang="ja-JP" altLang="en-US" dirty="0"/>
              <a:t> </a:t>
            </a:r>
            <a:r>
              <a:rPr lang="en-US" altLang="ja-JP" dirty="0"/>
              <a:t>PRA.</a:t>
            </a:r>
          </a:p>
        </p:txBody>
      </p:sp>
      <p:sp>
        <p:nvSpPr>
          <p:cNvPr id="4" name="正方形/長方形 3">
            <a:extLst>
              <a:ext uri="{FF2B5EF4-FFF2-40B4-BE49-F238E27FC236}">
                <a16:creationId xmlns:a16="http://schemas.microsoft.com/office/drawing/2014/main" id="{BAF520AB-C5DA-BC65-408A-ABEFE639510A}"/>
              </a:ext>
            </a:extLst>
          </p:cNvPr>
          <p:cNvSpPr/>
          <p:nvPr/>
        </p:nvSpPr>
        <p:spPr>
          <a:xfrm>
            <a:off x="204934" y="615604"/>
            <a:ext cx="8687546" cy="1631216"/>
          </a:xfrm>
          <a:prstGeom prst="rect">
            <a:avLst/>
          </a:prstGeom>
          <a:noFill/>
        </p:spPr>
        <p:txBody>
          <a:bodyPr wrap="square">
            <a:spAutoFit/>
          </a:bodyPr>
          <a:lstStyle/>
          <a:p>
            <a:pPr marL="285750" lvl="1" indent="-285750" algn="just" eaLnBrk="0" hangingPunct="0">
              <a:spcBef>
                <a:spcPts val="400"/>
              </a:spcBef>
              <a:buFont typeface="Wingdings" panose="05000000000000000000" pitchFamily="2" charset="2"/>
              <a:buChar char="l"/>
              <a:tabLst>
                <a:tab pos="266700" algn="l"/>
              </a:tabLst>
            </a:pPr>
            <a:r>
              <a:rPr lang="en-US" altLang="ja-JP" sz="1800" dirty="0">
                <a:solidFill>
                  <a:schemeClr val="tx1"/>
                </a:solidFill>
                <a:latin typeface="Arial" charset="0"/>
                <a:ea typeface="ＭＳ ゴシック" pitchFamily="49" charset="-128"/>
              </a:rPr>
              <a:t>Challenges</a:t>
            </a:r>
          </a:p>
          <a:p>
            <a:pPr marL="550863" lvl="1" indent="-285750" algn="just" eaLnBrk="0" hangingPunct="0">
              <a:spcBef>
                <a:spcPts val="400"/>
              </a:spcBef>
              <a:buFont typeface="Arial" panose="020B0604020202020204" pitchFamily="34" charset="0"/>
              <a:buChar char="•"/>
              <a:tabLst>
                <a:tab pos="266700" algn="l"/>
              </a:tabLst>
            </a:pPr>
            <a:r>
              <a:rPr lang="en-US" altLang="ja-JP" sz="1800" dirty="0">
                <a:solidFill>
                  <a:schemeClr val="tx1"/>
                </a:solidFill>
                <a:latin typeface="Arial" charset="0"/>
                <a:ea typeface="ＭＳ ゴシック" pitchFamily="49" charset="-128"/>
              </a:rPr>
              <a:t>Large number of possible hazard combinations.</a:t>
            </a:r>
          </a:p>
          <a:p>
            <a:pPr marL="550863" lvl="1" indent="-285750" algn="just" eaLnBrk="0" hangingPunct="0">
              <a:spcBef>
                <a:spcPts val="400"/>
              </a:spcBef>
              <a:buFont typeface="Arial" panose="020B0604020202020204" pitchFamily="34" charset="0"/>
              <a:buChar char="•"/>
              <a:tabLst>
                <a:tab pos="266700" algn="l"/>
              </a:tabLst>
            </a:pPr>
            <a:r>
              <a:rPr lang="en-US" altLang="ja-JP" sz="1800" dirty="0">
                <a:solidFill>
                  <a:schemeClr val="tx1"/>
                </a:solidFill>
                <a:latin typeface="Arial" charset="0"/>
                <a:ea typeface="ＭＳ ゴシック" pitchFamily="49" charset="-128"/>
              </a:rPr>
              <a:t>Complex hazard dependencies, temporal relationships, and interactions among  hazards, fragilities and plant systems.</a:t>
            </a:r>
          </a:p>
          <a:p>
            <a:pPr marL="550863" lvl="1" indent="-285750" algn="just" eaLnBrk="0" hangingPunct="0">
              <a:spcBef>
                <a:spcPts val="400"/>
              </a:spcBef>
              <a:buFont typeface="Arial" panose="020B0604020202020204" pitchFamily="34" charset="0"/>
              <a:buChar char="•"/>
              <a:tabLst>
                <a:tab pos="266700" algn="l"/>
              </a:tabLst>
            </a:pPr>
            <a:r>
              <a:rPr lang="en-US" altLang="ja-JP" sz="1800" dirty="0">
                <a:solidFill>
                  <a:schemeClr val="tx1"/>
                </a:solidFill>
                <a:latin typeface="Arial" charset="0"/>
                <a:ea typeface="ＭＳ ゴシック" pitchFamily="49" charset="-128"/>
              </a:rPr>
              <a:t>Lack of standardized procedures  for implementing combined hazard PRA.</a:t>
            </a:r>
          </a:p>
        </p:txBody>
      </p:sp>
      <p:pic>
        <p:nvPicPr>
          <p:cNvPr id="10" name="図 9">
            <a:extLst>
              <a:ext uri="{FF2B5EF4-FFF2-40B4-BE49-F238E27FC236}">
                <a16:creationId xmlns:a16="http://schemas.microsoft.com/office/drawing/2014/main" id="{4BDD9B01-FB57-080A-FCBF-6F4EA0D1ABA2}"/>
              </a:ext>
            </a:extLst>
          </p:cNvPr>
          <p:cNvPicPr>
            <a:picLocks noChangeAspect="1"/>
          </p:cNvPicPr>
          <p:nvPr/>
        </p:nvPicPr>
        <p:blipFill>
          <a:blip r:embed="rId3"/>
          <a:stretch>
            <a:fillRect/>
          </a:stretch>
        </p:blipFill>
        <p:spPr>
          <a:xfrm>
            <a:off x="2754704" y="4202092"/>
            <a:ext cx="3588005" cy="2344460"/>
          </a:xfrm>
          <a:prstGeom prst="rect">
            <a:avLst/>
          </a:prstGeom>
        </p:spPr>
      </p:pic>
    </p:spTree>
    <p:extLst>
      <p:ext uri="{BB962C8B-B14F-4D97-AF65-F5344CB8AC3E}">
        <p14:creationId xmlns:p14="http://schemas.microsoft.com/office/powerpoint/2010/main" val="23565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p:cNvSpPr>
            <a:spLocks noGrp="1"/>
          </p:cNvSpPr>
          <p:nvPr>
            <p:ph type="sldNum" sz="quarter" idx="12"/>
          </p:nvPr>
        </p:nvSpPr>
        <p:spPr>
          <a:noFill/>
        </p:spPr>
        <p:txBody>
          <a:bodyPr/>
          <a:lstStyle/>
          <a:p>
            <a:fld id="{147DAB7B-7133-4B8D-80FB-5DFFAE1AF5E7}" type="slidenum">
              <a:rPr lang="en-US" altLang="ja-JP" sz="1600">
                <a:solidFill>
                  <a:schemeClr val="tx1"/>
                </a:solidFill>
              </a:rPr>
              <a:pPr/>
              <a:t>4</a:t>
            </a:fld>
            <a:endParaRPr lang="en-US" altLang="ja-JP" sz="1600" dirty="0">
              <a:solidFill>
                <a:schemeClr val="tx1"/>
              </a:solidFill>
            </a:endParaRPr>
          </a:p>
        </p:txBody>
      </p:sp>
      <p:cxnSp>
        <p:nvCxnSpPr>
          <p:cNvPr id="9" name="直線コネクタ 8"/>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4" name="Rectangle 33">
            <a:extLst>
              <a:ext uri="{FF2B5EF4-FFF2-40B4-BE49-F238E27FC236}">
                <a16:creationId xmlns:a16="http://schemas.microsoft.com/office/drawing/2014/main" id="{56A95A27-B93A-BBAC-6B79-19C932FE43D8}"/>
              </a:ext>
            </a:extLst>
          </p:cNvPr>
          <p:cNvSpPr>
            <a:spLocks noChangeArrowheads="1"/>
          </p:cNvSpPr>
          <p:nvPr/>
        </p:nvSpPr>
        <p:spPr bwMode="auto">
          <a:xfrm>
            <a:off x="0" y="0"/>
            <a:ext cx="9144000" cy="523220"/>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800" dirty="0">
                <a:solidFill>
                  <a:srgbClr val="0000FF"/>
                </a:solidFill>
                <a:latin typeface="Arial" panose="020B0604020202020204" pitchFamily="34" charset="0"/>
                <a:cs typeface="Arial" panose="020B0604020202020204" pitchFamily="34" charset="0"/>
              </a:rPr>
              <a:t>Conceptual Framework for Combined Hazard PRA</a:t>
            </a:r>
          </a:p>
        </p:txBody>
      </p:sp>
      <p:sp>
        <p:nvSpPr>
          <p:cNvPr id="5" name="Text Box 507">
            <a:extLst>
              <a:ext uri="{FF2B5EF4-FFF2-40B4-BE49-F238E27FC236}">
                <a16:creationId xmlns:a16="http://schemas.microsoft.com/office/drawing/2014/main" id="{323F6A16-9040-A9E1-8CA0-77B031AA3EF0}"/>
              </a:ext>
            </a:extLst>
          </p:cNvPr>
          <p:cNvSpPr txBox="1">
            <a:spLocks noChangeArrowheads="1"/>
          </p:cNvSpPr>
          <p:nvPr/>
        </p:nvSpPr>
        <p:spPr bwMode="auto">
          <a:xfrm>
            <a:off x="107504" y="613828"/>
            <a:ext cx="8928992" cy="1897955"/>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en-US" altLang="ja-JP" sz="1600" dirty="0"/>
              <a:t>Challenges in Combined Hazard PRA</a:t>
            </a:r>
          </a:p>
          <a:p>
            <a:pPr lvl="1">
              <a:buFont typeface="Arial" panose="020B0604020202020204" pitchFamily="34" charset="0"/>
              <a:buChar char="•"/>
            </a:pPr>
            <a:r>
              <a:rPr lang="en-US" altLang="ja-JP" sz="1400" dirty="0"/>
              <a:t>Existing studies mainly classify combined hazards based on hazard dependency </a:t>
            </a:r>
            <a:r>
              <a:rPr lang="ja-JP" altLang="ja-JP" sz="1400" dirty="0"/>
              <a:t>(consequential, associated and independent hazards)</a:t>
            </a:r>
            <a:r>
              <a:rPr lang="en-US" altLang="ja-JP" sz="1400" dirty="0"/>
              <a:t> and temporal relationships [1, 2]. </a:t>
            </a:r>
          </a:p>
          <a:p>
            <a:pPr lvl="1">
              <a:buFont typeface="Arial" panose="020B0604020202020204" pitchFamily="34" charset="0"/>
              <a:buChar char="•"/>
            </a:pPr>
            <a:r>
              <a:rPr lang="en-US" altLang="ja-JP" sz="1400" dirty="0"/>
              <a:t>However, hazard classification alone is not sufficient for PRA because interactions may also occur at the fragility and system levels.</a:t>
            </a:r>
            <a:endParaRPr lang="en-US" altLang="ja-JP" sz="1600" dirty="0"/>
          </a:p>
          <a:p>
            <a:r>
              <a:rPr lang="en-US" altLang="ja-JP" sz="1600" dirty="0"/>
              <a:t>Proposed Concept</a:t>
            </a:r>
          </a:p>
          <a:p>
            <a:pPr lvl="1">
              <a:buFont typeface="Arial" panose="020B0604020202020204" pitchFamily="34" charset="0"/>
              <a:buChar char="•"/>
            </a:pPr>
            <a:r>
              <a:rPr lang="en-US" altLang="ja-JP" sz="1400" dirty="0"/>
              <a:t>Extend the framework to include hazard, fragility, and system dependencies.</a:t>
            </a:r>
            <a:endParaRPr lang="en-US" altLang="ja-JP" sz="1600" dirty="0"/>
          </a:p>
        </p:txBody>
      </p:sp>
      <p:pic>
        <p:nvPicPr>
          <p:cNvPr id="2" name="図 1">
            <a:extLst>
              <a:ext uri="{FF2B5EF4-FFF2-40B4-BE49-F238E27FC236}">
                <a16:creationId xmlns:a16="http://schemas.microsoft.com/office/drawing/2014/main" id="{6A170724-0543-7A1B-6578-B370326D0B6F}"/>
              </a:ext>
            </a:extLst>
          </p:cNvPr>
          <p:cNvPicPr>
            <a:picLocks noChangeAspect="1"/>
          </p:cNvPicPr>
          <p:nvPr/>
        </p:nvPicPr>
        <p:blipFill>
          <a:blip r:embed="rId3"/>
          <a:srcRect b="8549"/>
          <a:stretch>
            <a:fillRect/>
          </a:stretch>
        </p:blipFill>
        <p:spPr>
          <a:xfrm>
            <a:off x="179512" y="2834464"/>
            <a:ext cx="4293084" cy="3011712"/>
          </a:xfrm>
          <a:prstGeom prst="rect">
            <a:avLst/>
          </a:prstGeom>
        </p:spPr>
      </p:pic>
      <p:sp>
        <p:nvSpPr>
          <p:cNvPr id="6" name="正方形/長方形 5">
            <a:extLst>
              <a:ext uri="{FF2B5EF4-FFF2-40B4-BE49-F238E27FC236}">
                <a16:creationId xmlns:a16="http://schemas.microsoft.com/office/drawing/2014/main" id="{7F0A307D-160D-8D4B-7454-E51FF9909445}"/>
              </a:ext>
            </a:extLst>
          </p:cNvPr>
          <p:cNvSpPr>
            <a:spLocks noChangeArrowheads="1"/>
          </p:cNvSpPr>
          <p:nvPr/>
        </p:nvSpPr>
        <p:spPr bwMode="auto">
          <a:xfrm>
            <a:off x="107504" y="2522817"/>
            <a:ext cx="4355977"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a:t>Classification of combined hazard PRA</a:t>
            </a:r>
            <a:endParaRPr lang="ja-JP" altLang="en-US" sz="1600" dirty="0"/>
          </a:p>
        </p:txBody>
      </p:sp>
      <p:sp>
        <p:nvSpPr>
          <p:cNvPr id="10" name="正方形/長方形 9">
            <a:extLst>
              <a:ext uri="{FF2B5EF4-FFF2-40B4-BE49-F238E27FC236}">
                <a16:creationId xmlns:a16="http://schemas.microsoft.com/office/drawing/2014/main" id="{F27FCCED-D75D-3156-F56C-C91DE64D486C}"/>
              </a:ext>
            </a:extLst>
          </p:cNvPr>
          <p:cNvSpPr/>
          <p:nvPr/>
        </p:nvSpPr>
        <p:spPr>
          <a:xfrm>
            <a:off x="34110" y="5941628"/>
            <a:ext cx="4355978" cy="938719"/>
          </a:xfrm>
          <a:prstGeom prst="rect">
            <a:avLst/>
          </a:prstGeom>
        </p:spPr>
        <p:txBody>
          <a:bodyPr wrap="square">
            <a:spAutoFit/>
          </a:bodyPr>
          <a:lstStyle/>
          <a:p>
            <a:pPr algn="just"/>
            <a:r>
              <a:rPr lang="en-US" altLang="ja-JP" sz="1100" spc="-51" dirty="0">
                <a:solidFill>
                  <a:schemeClr val="tx1"/>
                </a:solidFill>
                <a:latin typeface="Arial" panose="020B0604020202020204" pitchFamily="34" charset="0"/>
                <a:cs typeface="Arial" panose="020B0604020202020204" pitchFamily="34" charset="0"/>
              </a:rPr>
              <a:t>[1] ASAMPSA_E (2017): List of external hazards to be considered in ASAMPSA_E.</a:t>
            </a:r>
          </a:p>
          <a:p>
            <a:pPr algn="just"/>
            <a:r>
              <a:rPr lang="en-US" altLang="ja-JP" sz="1100" spc="-51" dirty="0">
                <a:solidFill>
                  <a:schemeClr val="tx1"/>
                </a:solidFill>
                <a:latin typeface="Arial" panose="020B0604020202020204" pitchFamily="34" charset="0"/>
                <a:cs typeface="Arial" panose="020B0604020202020204" pitchFamily="34" charset="0"/>
              </a:rPr>
              <a:t>[2] IAEA (2026): Safety Assessment of Nuclear Installations Against Combinations of Hazards Induced by External Events, TECDOC-2129, Vienna, Austria.</a:t>
            </a:r>
          </a:p>
        </p:txBody>
      </p:sp>
      <p:graphicFrame>
        <p:nvGraphicFramePr>
          <p:cNvPr id="7" name="表 6">
            <a:extLst>
              <a:ext uri="{FF2B5EF4-FFF2-40B4-BE49-F238E27FC236}">
                <a16:creationId xmlns:a16="http://schemas.microsoft.com/office/drawing/2014/main" id="{3D3228A8-2CA1-6656-1A63-CE1C23673E6C}"/>
              </a:ext>
            </a:extLst>
          </p:cNvPr>
          <p:cNvGraphicFramePr>
            <a:graphicFrameLocks noGrp="1"/>
          </p:cNvGraphicFramePr>
          <p:nvPr>
            <p:extLst>
              <p:ext uri="{D42A27DB-BD31-4B8C-83A1-F6EECF244321}">
                <p14:modId xmlns:p14="http://schemas.microsoft.com/office/powerpoint/2010/main" val="708047930"/>
              </p:ext>
            </p:extLst>
          </p:nvPr>
        </p:nvGraphicFramePr>
        <p:xfrm>
          <a:off x="4572000" y="2850185"/>
          <a:ext cx="4535393" cy="3377325"/>
        </p:xfrm>
        <a:graphic>
          <a:graphicData uri="http://schemas.openxmlformats.org/drawingml/2006/table">
            <a:tbl>
              <a:tblPr firstRow="1" bandRow="1">
                <a:tableStyleId>{5C22544A-7EE6-4342-B048-85BDC9FD1C3A}</a:tableStyleId>
              </a:tblPr>
              <a:tblGrid>
                <a:gridCol w="791055">
                  <a:extLst>
                    <a:ext uri="{9D8B030D-6E8A-4147-A177-3AD203B41FA5}">
                      <a16:colId xmlns:a16="http://schemas.microsoft.com/office/drawing/2014/main" val="572172544"/>
                    </a:ext>
                  </a:extLst>
                </a:gridCol>
                <a:gridCol w="1184036">
                  <a:extLst>
                    <a:ext uri="{9D8B030D-6E8A-4147-A177-3AD203B41FA5}">
                      <a16:colId xmlns:a16="http://schemas.microsoft.com/office/drawing/2014/main" val="756463479"/>
                    </a:ext>
                  </a:extLst>
                </a:gridCol>
                <a:gridCol w="2560302">
                  <a:extLst>
                    <a:ext uri="{9D8B030D-6E8A-4147-A177-3AD203B41FA5}">
                      <a16:colId xmlns:a16="http://schemas.microsoft.com/office/drawing/2014/main" val="3398874805"/>
                    </a:ext>
                  </a:extLst>
                </a:gridCol>
              </a:tblGrid>
              <a:tr h="321502">
                <a:tc gridSpan="2">
                  <a:txBody>
                    <a:bodyPr/>
                    <a:lstStyle/>
                    <a:p>
                      <a:r>
                        <a:rPr kumimoji="1" lang="en-US" altLang="ja-JP" sz="1400" dirty="0">
                          <a:solidFill>
                            <a:schemeClr val="bg1"/>
                          </a:solidFill>
                          <a:latin typeface="+mn-lt"/>
                        </a:rPr>
                        <a:t>Phase</a:t>
                      </a:r>
                      <a:endParaRPr kumimoji="1" lang="ja-JP" alt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dirty="0">
                          <a:solidFill>
                            <a:schemeClr val="bg1"/>
                          </a:solidFill>
                          <a:latin typeface="+mn-lt"/>
                        </a:rPr>
                        <a:t>Example</a:t>
                      </a:r>
                      <a:endParaRPr kumimoji="1" lang="ja-JP" altLang="en-US" sz="1400"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645706"/>
                  </a:ext>
                </a:extLst>
              </a:tr>
              <a:tr h="643004">
                <a:tc rowSpan="3">
                  <a:txBody>
                    <a:bodyPr/>
                    <a:lstStyle/>
                    <a:p>
                      <a:r>
                        <a:rPr kumimoji="1" lang="en-US" altLang="ja-JP" sz="1400" dirty="0">
                          <a:solidFill>
                            <a:schemeClr val="tx1"/>
                          </a:solidFill>
                          <a:latin typeface="+mn-lt"/>
                        </a:rPr>
                        <a:t>Hazard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n-lt"/>
                        </a:rPr>
                        <a:t>Dependent</a:t>
                      </a:r>
                    </a:p>
                    <a:p>
                      <a:r>
                        <a:rPr kumimoji="1" lang="en-US" altLang="ja-JP" sz="1200" dirty="0">
                          <a:solidFill>
                            <a:schemeClr val="tx1"/>
                          </a:solidFill>
                          <a:latin typeface="+mn-lt"/>
                        </a:rPr>
                        <a:t>(consequential)</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n-lt"/>
                        </a:rPr>
                        <a:t>EQ (shaking) </a:t>
                      </a:r>
                      <a:r>
                        <a:rPr kumimoji="1" lang="ja-JP" altLang="en-US" sz="1200" dirty="0">
                          <a:solidFill>
                            <a:schemeClr val="tx1"/>
                          </a:solidFill>
                          <a:latin typeface="+mn-lt"/>
                        </a:rPr>
                        <a:t>→</a:t>
                      </a:r>
                      <a:r>
                        <a:rPr kumimoji="1" lang="en-US" altLang="ja-JP" sz="1200" dirty="0">
                          <a:solidFill>
                            <a:schemeClr val="tx1"/>
                          </a:solidFill>
                          <a:latin typeface="+mn-lt"/>
                        </a:rPr>
                        <a:t> Tsunami (pressure),</a:t>
                      </a:r>
                    </a:p>
                    <a:p>
                      <a:r>
                        <a:rPr kumimoji="1" lang="en-US" altLang="ja-JP" sz="1200" dirty="0">
                          <a:solidFill>
                            <a:schemeClr val="tx1"/>
                          </a:solidFill>
                          <a:latin typeface="+mn-lt"/>
                        </a:rPr>
                        <a:t>Mainshock (shaking) </a:t>
                      </a:r>
                      <a:r>
                        <a:rPr kumimoji="1" lang="ja-JP" altLang="en-US" sz="1200" dirty="0">
                          <a:solidFill>
                            <a:schemeClr val="tx1"/>
                          </a:solidFill>
                          <a:latin typeface="+mn-lt"/>
                        </a:rPr>
                        <a:t>→</a:t>
                      </a:r>
                      <a:r>
                        <a:rPr kumimoji="1" lang="en-US" altLang="ja-JP" sz="1200" dirty="0">
                          <a:solidFill>
                            <a:schemeClr val="tx1"/>
                          </a:solidFill>
                          <a:latin typeface="+mn-lt"/>
                        </a:rPr>
                        <a:t> Aftershocks (shaking)</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1171417"/>
                  </a:ext>
                </a:extLst>
              </a:tr>
              <a:tr h="373366">
                <a:tc vMerge="1">
                  <a:txBody>
                    <a:bodyPr/>
                    <a:lstStyle/>
                    <a:p>
                      <a:endParaRPr kumimoji="1" lang="ja-JP" altLang="en-US"/>
                    </a:p>
                  </a:txBody>
                  <a:tcPr/>
                </a:tc>
                <a:tc>
                  <a:txBody>
                    <a:bodyPr/>
                    <a:lstStyle/>
                    <a:p>
                      <a:r>
                        <a:rPr kumimoji="1" lang="en-US" altLang="ja-JP" sz="1200" dirty="0">
                          <a:solidFill>
                            <a:schemeClr val="tx1"/>
                          </a:solidFill>
                          <a:latin typeface="+mn-lt"/>
                        </a:rPr>
                        <a:t>Dependent</a:t>
                      </a:r>
                    </a:p>
                    <a:p>
                      <a:r>
                        <a:rPr kumimoji="1" lang="en-US" altLang="ja-JP" sz="1200" dirty="0">
                          <a:solidFill>
                            <a:schemeClr val="tx1"/>
                          </a:solidFill>
                          <a:latin typeface="+mn-lt"/>
                        </a:rPr>
                        <a:t>(associated)</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dirty="0">
                          <a:solidFill>
                            <a:schemeClr val="tx1"/>
                          </a:solidFill>
                        </a:rPr>
                        <a:t>(EQ) Tsunami</a:t>
                      </a:r>
                      <a:r>
                        <a:rPr lang="ja-JP" altLang="ja-JP" sz="1200" dirty="0">
                          <a:solidFill>
                            <a:schemeClr val="tx1"/>
                          </a:solidFill>
                        </a:rPr>
                        <a:t> </a:t>
                      </a:r>
                      <a:r>
                        <a:rPr kumimoji="1" lang="en-US" altLang="ja-JP" sz="1200" dirty="0">
                          <a:solidFill>
                            <a:schemeClr val="tx1"/>
                          </a:solidFill>
                          <a:latin typeface="+mn-lt"/>
                        </a:rPr>
                        <a:t>+</a:t>
                      </a:r>
                      <a:r>
                        <a:rPr lang="ja-JP" altLang="ja-JP" sz="1200" dirty="0">
                          <a:solidFill>
                            <a:schemeClr val="tx1"/>
                          </a:solidFill>
                        </a:rPr>
                        <a:t> </a:t>
                      </a:r>
                      <a:r>
                        <a:rPr lang="en-US" altLang="ja-JP" sz="1200" dirty="0">
                          <a:solidFill>
                            <a:schemeClr val="tx1"/>
                          </a:solidFill>
                        </a:rPr>
                        <a:t>Liquefaction,</a:t>
                      </a:r>
                    </a:p>
                    <a:p>
                      <a:r>
                        <a:rPr kumimoji="1" lang="en-US" altLang="ja-JP" sz="1200" dirty="0">
                          <a:solidFill>
                            <a:schemeClr val="tx1"/>
                          </a:solidFill>
                          <a:latin typeface="+mn-lt"/>
                        </a:rPr>
                        <a:t>(Typhoon) Heavy rainfall + strong wind</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227520"/>
                  </a:ext>
                </a:extLst>
              </a:tr>
              <a:tr h="321502">
                <a:tc vMerge="1">
                  <a:txBody>
                    <a:bodyPr/>
                    <a:lstStyle/>
                    <a:p>
                      <a:endParaRPr kumimoji="1" lang="ja-JP" altLang="en-US" sz="1600" dirty="0">
                        <a:latin typeface="+mn-lt"/>
                      </a:endParaRPr>
                    </a:p>
                  </a:txBody>
                  <a:tcPr>
                    <a:lnT w="12700" cap="flat" cmpd="sng" algn="ctr">
                      <a:solidFill>
                        <a:schemeClr val="tx1"/>
                      </a:solidFill>
                      <a:prstDash val="solid"/>
                      <a:round/>
                      <a:headEnd type="none" w="med" len="med"/>
                      <a:tailEnd type="none" w="med" len="med"/>
                    </a:lnT>
                  </a:tcPr>
                </a:tc>
                <a:tc>
                  <a:txBody>
                    <a:bodyPr/>
                    <a:lstStyle/>
                    <a:p>
                      <a:r>
                        <a:rPr kumimoji="1" lang="en-US" altLang="ja-JP" sz="1200" dirty="0">
                          <a:solidFill>
                            <a:schemeClr val="tx1"/>
                          </a:solidFill>
                          <a:latin typeface="+mn-lt"/>
                        </a:rPr>
                        <a:t>Independent</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n-lt"/>
                        </a:rPr>
                        <a:t>EQ (shaking) + Tornado (pressure)</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2800693"/>
                  </a:ext>
                </a:extLst>
              </a:tr>
              <a:tr h="502072">
                <a:tc rowSpan="2">
                  <a:txBody>
                    <a:bodyPr/>
                    <a:lstStyle/>
                    <a:p>
                      <a:r>
                        <a:rPr kumimoji="1" lang="en-US" altLang="ja-JP" sz="1400" dirty="0">
                          <a:solidFill>
                            <a:schemeClr val="tx1"/>
                          </a:solidFill>
                          <a:latin typeface="+mn-lt"/>
                        </a:rPr>
                        <a:t>Fragility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n-lt"/>
                        </a:rPr>
                        <a:t>Dependent</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ja-JP" sz="1200" dirty="0">
                          <a:solidFill>
                            <a:schemeClr val="tx1"/>
                          </a:solidFill>
                        </a:rPr>
                        <a:t>Accumulated</a:t>
                      </a:r>
                      <a:r>
                        <a:rPr kumimoji="1" lang="en-US" altLang="ja-JP" sz="1200" dirty="0">
                          <a:solidFill>
                            <a:schemeClr val="tx1"/>
                          </a:solidFill>
                          <a:latin typeface="+mn-lt"/>
                        </a:rPr>
                        <a:t> damage due to mainshock and aftershocks</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2273169"/>
                  </a:ext>
                </a:extLst>
              </a:tr>
              <a:tr h="321502">
                <a:tc vMerge="1">
                  <a:txBody>
                    <a:bodyPr/>
                    <a:lstStyle/>
                    <a:p>
                      <a:endParaRPr kumimoji="1" lang="ja-JP" altLang="en-US" sz="1600" dirty="0">
                        <a:latin typeface="+mn-lt"/>
                      </a:endParaRPr>
                    </a:p>
                  </a:txBody>
                  <a:tcPr/>
                </a:tc>
                <a:tc>
                  <a:txBody>
                    <a:bodyPr/>
                    <a:lstStyle/>
                    <a:p>
                      <a:r>
                        <a:rPr kumimoji="1" lang="en-US" altLang="ja-JP" sz="1200" dirty="0">
                          <a:solidFill>
                            <a:schemeClr val="tx1"/>
                          </a:solidFill>
                          <a:latin typeface="+mn-lt"/>
                        </a:rPr>
                        <a:t>Independent</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n-lt"/>
                        </a:rPr>
                        <a:t>Damage due to EQ and Tsunami</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697974"/>
                  </a:ext>
                </a:extLst>
              </a:tr>
              <a:tr h="489041">
                <a:tc rowSpan="2">
                  <a:txBody>
                    <a:bodyPr/>
                    <a:lstStyle/>
                    <a:p>
                      <a:r>
                        <a:rPr kumimoji="1" lang="en-US" altLang="ja-JP" sz="1400" dirty="0">
                          <a:solidFill>
                            <a:schemeClr val="tx1"/>
                          </a:solidFill>
                          <a:latin typeface="+mn-lt"/>
                        </a:rPr>
                        <a:t>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dirty="0">
                          <a:solidFill>
                            <a:schemeClr val="tx1"/>
                          </a:solidFill>
                          <a:latin typeface="+mn-lt"/>
                        </a:rPr>
                        <a:t>Dependent</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ja-JP" sz="1200" dirty="0">
                          <a:solidFill>
                            <a:schemeClr val="tx1"/>
                          </a:solidFill>
                        </a:rPr>
                        <a:t>Reduced availability of operators</a:t>
                      </a:r>
                      <a:r>
                        <a:rPr lang="en-US" altLang="ja-JP" sz="1200" dirty="0">
                          <a:solidFill>
                            <a:schemeClr val="tx1"/>
                          </a:solidFill>
                        </a:rPr>
                        <a:t> due to EQ</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1407149"/>
                  </a:ext>
                </a:extLst>
              </a:tr>
              <a:tr h="321502">
                <a:tc vMerge="1">
                  <a:txBody>
                    <a:bodyPr/>
                    <a:lstStyle/>
                    <a:p>
                      <a:endParaRPr kumimoji="1" lang="ja-JP" altLang="en-US" sz="1600" dirty="0">
                        <a:latin typeface="+mn-lt"/>
                      </a:endParaRPr>
                    </a:p>
                  </a:txBody>
                  <a:tcPr/>
                </a:tc>
                <a:tc>
                  <a:txBody>
                    <a:bodyPr/>
                    <a:lstStyle/>
                    <a:p>
                      <a:r>
                        <a:rPr kumimoji="1" lang="en-US" altLang="ja-JP" sz="1200" dirty="0">
                          <a:solidFill>
                            <a:schemeClr val="tx1"/>
                          </a:solidFill>
                          <a:latin typeface="+mn-lt"/>
                        </a:rPr>
                        <a:t>Independent</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ja-JP" sz="1200" dirty="0">
                          <a:solidFill>
                            <a:schemeClr val="tx1"/>
                          </a:solidFill>
                        </a:rPr>
                        <a:t>No shared support systems</a:t>
                      </a:r>
                      <a:endParaRPr kumimoji="1" lang="ja-JP" altLang="en-US"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856332"/>
                  </a:ext>
                </a:extLst>
              </a:tr>
            </a:tbl>
          </a:graphicData>
        </a:graphic>
      </p:graphicFrame>
      <p:sp>
        <p:nvSpPr>
          <p:cNvPr id="8" name="正方形/長方形 7">
            <a:extLst>
              <a:ext uri="{FF2B5EF4-FFF2-40B4-BE49-F238E27FC236}">
                <a16:creationId xmlns:a16="http://schemas.microsoft.com/office/drawing/2014/main" id="{0775C133-F482-15FB-565F-EF4BC7187628}"/>
              </a:ext>
            </a:extLst>
          </p:cNvPr>
          <p:cNvSpPr>
            <a:spLocks noChangeArrowheads="1"/>
          </p:cNvSpPr>
          <p:nvPr/>
        </p:nvSpPr>
        <p:spPr bwMode="auto">
          <a:xfrm>
            <a:off x="4581871" y="2492896"/>
            <a:ext cx="4355977"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a:t>Example of combined hazard PRA</a:t>
            </a:r>
            <a:endParaRPr lang="ja-JP" altLang="en-US" sz="1600" dirty="0"/>
          </a:p>
        </p:txBody>
      </p:sp>
      <p:sp>
        <p:nvSpPr>
          <p:cNvPr id="11" name="正方形/長方形 10">
            <a:extLst>
              <a:ext uri="{FF2B5EF4-FFF2-40B4-BE49-F238E27FC236}">
                <a16:creationId xmlns:a16="http://schemas.microsoft.com/office/drawing/2014/main" id="{418D14B5-6522-F90B-23E0-E511B093757E}"/>
              </a:ext>
            </a:extLst>
          </p:cNvPr>
          <p:cNvSpPr/>
          <p:nvPr/>
        </p:nvSpPr>
        <p:spPr>
          <a:xfrm>
            <a:off x="4570751" y="6209803"/>
            <a:ext cx="4355978" cy="600164"/>
          </a:xfrm>
          <a:prstGeom prst="rect">
            <a:avLst/>
          </a:prstGeom>
        </p:spPr>
        <p:txBody>
          <a:bodyPr wrap="square">
            <a:spAutoFit/>
          </a:bodyPr>
          <a:lstStyle/>
          <a:p>
            <a:pPr algn="just"/>
            <a:r>
              <a:rPr lang="ja-JP" altLang="en-US" sz="1100" spc="-51" dirty="0">
                <a:solidFill>
                  <a:schemeClr val="tx1"/>
                </a:solidFill>
                <a:latin typeface="Arial" panose="020B0604020202020204" pitchFamily="34" charset="0"/>
                <a:cs typeface="Arial" panose="020B0604020202020204" pitchFamily="34" charset="0"/>
              </a:rPr>
              <a:t>・</a:t>
            </a:r>
            <a:r>
              <a:rPr lang="en-US" altLang="ja-JP" sz="1100" spc="-51" dirty="0">
                <a:solidFill>
                  <a:schemeClr val="tx1"/>
                </a:solidFill>
                <a:latin typeface="Arial" panose="020B0604020202020204" pitchFamily="34" charset="0"/>
                <a:cs typeface="Arial" panose="020B0604020202020204" pitchFamily="34" charset="0"/>
              </a:rPr>
              <a:t>Consequential hazards: One hazard triggers another</a:t>
            </a:r>
          </a:p>
          <a:p>
            <a:pPr algn="just"/>
            <a:r>
              <a:rPr lang="ja-JP" altLang="en-US" sz="1100" spc="-51" dirty="0">
                <a:solidFill>
                  <a:schemeClr val="tx1"/>
                </a:solidFill>
                <a:latin typeface="Arial" panose="020B0604020202020204" pitchFamily="34" charset="0"/>
                <a:cs typeface="Arial" panose="020B0604020202020204" pitchFamily="34" charset="0"/>
              </a:rPr>
              <a:t>・</a:t>
            </a:r>
            <a:r>
              <a:rPr lang="en-US" altLang="ja-JP" sz="1100" spc="-51" dirty="0">
                <a:solidFill>
                  <a:schemeClr val="tx1"/>
                </a:solidFill>
                <a:latin typeface="Arial" panose="020B0604020202020204" pitchFamily="34" charset="0"/>
                <a:cs typeface="Arial" panose="020B0604020202020204" pitchFamily="34" charset="0"/>
              </a:rPr>
              <a:t>Associated hazards: Hazards originate from a common source </a:t>
            </a:r>
          </a:p>
          <a:p>
            <a:pPr algn="just"/>
            <a:r>
              <a:rPr lang="ja-JP" altLang="en-US" sz="1100" spc="-51" dirty="0">
                <a:solidFill>
                  <a:schemeClr val="tx1"/>
                </a:solidFill>
                <a:latin typeface="Arial" panose="020B0604020202020204" pitchFamily="34" charset="0"/>
                <a:cs typeface="Arial" panose="020B0604020202020204" pitchFamily="34" charset="0"/>
              </a:rPr>
              <a:t>・</a:t>
            </a:r>
            <a:r>
              <a:rPr lang="en-US" altLang="ja-JP" sz="1100" spc="-51" dirty="0">
                <a:solidFill>
                  <a:schemeClr val="tx1"/>
                </a:solidFill>
                <a:latin typeface="Arial" panose="020B0604020202020204" pitchFamily="34" charset="0"/>
                <a:cs typeface="Arial" panose="020B0604020202020204" pitchFamily="34" charset="0"/>
              </a:rPr>
              <a:t>Independent hazards: No causal or common-source relationship</a:t>
            </a:r>
          </a:p>
        </p:txBody>
      </p:sp>
    </p:spTree>
    <p:extLst>
      <p:ext uri="{BB962C8B-B14F-4D97-AF65-F5344CB8AC3E}">
        <p14:creationId xmlns:p14="http://schemas.microsoft.com/office/powerpoint/2010/main" val="244258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4E1C2-D91D-0C92-1B23-8E073FF08540}"/>
            </a:ext>
          </a:extLst>
        </p:cNvPr>
        <p:cNvGrpSpPr/>
        <p:nvPr/>
      </p:nvGrpSpPr>
      <p:grpSpPr>
        <a:xfrm>
          <a:off x="0" y="0"/>
          <a:ext cx="0" cy="0"/>
          <a:chOff x="0" y="0"/>
          <a:chExt cx="0" cy="0"/>
        </a:xfrm>
      </p:grpSpPr>
      <p:sp>
        <p:nvSpPr>
          <p:cNvPr id="3" name="円/楕円 2">
            <a:extLst>
              <a:ext uri="{FF2B5EF4-FFF2-40B4-BE49-F238E27FC236}">
                <a16:creationId xmlns:a16="http://schemas.microsoft.com/office/drawing/2014/main" id="{021D36B6-8567-62F8-4CE3-E8AED35F2AC5}"/>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a:extLst>
              <a:ext uri="{FF2B5EF4-FFF2-40B4-BE49-F238E27FC236}">
                <a16:creationId xmlns:a16="http://schemas.microsoft.com/office/drawing/2014/main" id="{934BA783-2E3B-271B-A55C-C4FFFB75F612}"/>
              </a:ext>
            </a:extLst>
          </p:cNvPr>
          <p:cNvSpPr>
            <a:spLocks noGrp="1"/>
          </p:cNvSpPr>
          <p:nvPr>
            <p:ph type="sldNum" sz="quarter" idx="12"/>
          </p:nvPr>
        </p:nvSpPr>
        <p:spPr>
          <a:noFill/>
        </p:spPr>
        <p:txBody>
          <a:bodyPr/>
          <a:lstStyle/>
          <a:p>
            <a:fld id="{147DAB7B-7133-4B8D-80FB-5DFFAE1AF5E7}" type="slidenum">
              <a:rPr lang="en-US" altLang="ja-JP" sz="1600">
                <a:solidFill>
                  <a:schemeClr val="tx1"/>
                </a:solidFill>
              </a:rPr>
              <a:pPr/>
              <a:t>5</a:t>
            </a:fld>
            <a:endParaRPr lang="en-US" altLang="ja-JP" sz="1600" dirty="0">
              <a:solidFill>
                <a:schemeClr val="tx1"/>
              </a:solidFill>
            </a:endParaRPr>
          </a:p>
        </p:txBody>
      </p:sp>
      <p:cxnSp>
        <p:nvCxnSpPr>
          <p:cNvPr id="9" name="直線コネクタ 8">
            <a:extLst>
              <a:ext uri="{FF2B5EF4-FFF2-40B4-BE49-F238E27FC236}">
                <a16:creationId xmlns:a16="http://schemas.microsoft.com/office/drawing/2014/main" id="{A65C93EB-8599-74DC-27EA-B5BA7EFF85D5}"/>
              </a:ext>
            </a:extLst>
          </p:cNvPr>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7" name="Rectangle 33">
            <a:extLst>
              <a:ext uri="{FF2B5EF4-FFF2-40B4-BE49-F238E27FC236}">
                <a16:creationId xmlns:a16="http://schemas.microsoft.com/office/drawing/2014/main" id="{84659E77-C295-B79E-F726-8BEE180D938B}"/>
              </a:ext>
            </a:extLst>
          </p:cNvPr>
          <p:cNvSpPr>
            <a:spLocks noChangeArrowheads="1"/>
          </p:cNvSpPr>
          <p:nvPr/>
        </p:nvSpPr>
        <p:spPr bwMode="auto">
          <a:xfrm>
            <a:off x="0" y="0"/>
            <a:ext cx="9144000" cy="523220"/>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800" dirty="0">
                <a:solidFill>
                  <a:srgbClr val="0000FF"/>
                </a:solidFill>
                <a:latin typeface="Arial" panose="020B0604020202020204" pitchFamily="34" charset="0"/>
                <a:cs typeface="Arial" panose="020B0604020202020204" pitchFamily="34" charset="0"/>
              </a:rPr>
              <a:t>Conceptual Framework for Combined Hazard PRA</a:t>
            </a:r>
          </a:p>
        </p:txBody>
      </p:sp>
      <p:sp>
        <p:nvSpPr>
          <p:cNvPr id="8" name="Text Box 507">
            <a:extLst>
              <a:ext uri="{FF2B5EF4-FFF2-40B4-BE49-F238E27FC236}">
                <a16:creationId xmlns:a16="http://schemas.microsoft.com/office/drawing/2014/main" id="{E7184646-0C90-0BD7-23A7-5F7C47EC31E9}"/>
              </a:ext>
            </a:extLst>
          </p:cNvPr>
          <p:cNvSpPr txBox="1">
            <a:spLocks noChangeArrowheads="1"/>
          </p:cNvSpPr>
          <p:nvPr/>
        </p:nvSpPr>
        <p:spPr bwMode="auto">
          <a:xfrm>
            <a:off x="107504" y="613828"/>
            <a:ext cx="8928992" cy="400110"/>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ja-JP" altLang="ja-JP" sz="2000" dirty="0">
                <a:latin typeface="Arial" panose="020B0604020202020204" pitchFamily="34" charset="0"/>
                <a:cs typeface="Arial" panose="020B0604020202020204" pitchFamily="34" charset="0"/>
              </a:rPr>
              <a:t>Screening Process for Combined Hazard PRA</a:t>
            </a:r>
            <a:endParaRPr lang="en-US" altLang="ja-JP" sz="2000" dirty="0">
              <a:latin typeface="Arial" panose="020B0604020202020204" pitchFamily="34" charset="0"/>
              <a:cs typeface="Arial" panose="020B0604020202020204" pitchFamily="34" charset="0"/>
            </a:endParaRPr>
          </a:p>
        </p:txBody>
      </p:sp>
      <p:sp>
        <p:nvSpPr>
          <p:cNvPr id="10" name="正方形/長方形 9">
            <a:extLst>
              <a:ext uri="{FF2B5EF4-FFF2-40B4-BE49-F238E27FC236}">
                <a16:creationId xmlns:a16="http://schemas.microsoft.com/office/drawing/2014/main" id="{BE4CFDE4-3044-CB6E-A60E-1B28EA59764E}"/>
              </a:ext>
            </a:extLst>
          </p:cNvPr>
          <p:cNvSpPr>
            <a:spLocks noChangeArrowheads="1"/>
          </p:cNvSpPr>
          <p:nvPr/>
        </p:nvSpPr>
        <p:spPr bwMode="auto">
          <a:xfrm>
            <a:off x="4198356" y="5970766"/>
            <a:ext cx="4355977"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a:t>Assessment flow for combined hazard PRA</a:t>
            </a:r>
            <a:endParaRPr lang="ja-JP" altLang="en-US" sz="1600" dirty="0"/>
          </a:p>
        </p:txBody>
      </p:sp>
      <p:sp>
        <p:nvSpPr>
          <p:cNvPr id="11" name="Text Box 507">
            <a:extLst>
              <a:ext uri="{FF2B5EF4-FFF2-40B4-BE49-F238E27FC236}">
                <a16:creationId xmlns:a16="http://schemas.microsoft.com/office/drawing/2014/main" id="{AAEB0EF7-48EA-7DD8-2F57-46247FE5878B}"/>
              </a:ext>
            </a:extLst>
          </p:cNvPr>
          <p:cNvSpPr txBox="1">
            <a:spLocks noChangeArrowheads="1"/>
          </p:cNvSpPr>
          <p:nvPr/>
        </p:nvSpPr>
        <p:spPr bwMode="auto">
          <a:xfrm>
            <a:off x="107504" y="1125774"/>
            <a:ext cx="3608691" cy="4811574"/>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l">
              <a:buFont typeface="Arial" panose="020B0604020202020204" pitchFamily="34" charset="0"/>
              <a:buChar char="•"/>
            </a:pPr>
            <a:r>
              <a:rPr lang="ja-JP" altLang="ja-JP" sz="2000" dirty="0">
                <a:latin typeface="Arial" panose="020B0604020202020204" pitchFamily="34" charset="0"/>
                <a:cs typeface="Arial" panose="020B0604020202020204" pitchFamily="34" charset="0"/>
              </a:rPr>
              <a:t>The proposed assessment flow starts with hazard identification, followed by a </a:t>
            </a:r>
            <a:r>
              <a:rPr lang="en-US" altLang="ja-JP" sz="2000" dirty="0">
                <a:latin typeface="Arial" panose="020B0604020202020204" pitchFamily="34" charset="0"/>
                <a:cs typeface="Arial" panose="020B0604020202020204" pitchFamily="34" charset="0"/>
              </a:rPr>
              <a:t>four-stage screening process</a:t>
            </a:r>
            <a:r>
              <a:rPr lang="ja-JP" altLang="ja-JP" sz="2000" dirty="0">
                <a:latin typeface="Arial" panose="020B0604020202020204" pitchFamily="34" charset="0"/>
                <a:cs typeface="Arial" panose="020B0604020202020204" pitchFamily="34" charset="0"/>
              </a:rPr>
              <a:t>.</a:t>
            </a:r>
            <a:endParaRPr lang="en-US" altLang="ja-JP" sz="20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ja-JP" altLang="ja-JP" sz="2000" dirty="0">
                <a:latin typeface="Arial" panose="020B0604020202020204" pitchFamily="34" charset="0"/>
                <a:cs typeface="Arial" panose="020B0604020202020204" pitchFamily="34" charset="0"/>
              </a:rPr>
              <a:t>After screening, the remaining combinations are evaluated through hazard assessment, fragility assessment, and system analysis.</a:t>
            </a:r>
            <a:endParaRPr lang="en-US" altLang="ja-JP" sz="20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US" altLang="ja-JP" sz="2000" dirty="0">
                <a:latin typeface="Arial" panose="020B0604020202020204" pitchFamily="34" charset="0"/>
                <a:cs typeface="Arial" panose="020B0604020202020204" pitchFamily="34" charset="0"/>
              </a:rPr>
              <a:t>This stepwise approach improves assessment efficiency while maintaining sufficient completeness.</a:t>
            </a:r>
          </a:p>
        </p:txBody>
      </p:sp>
      <p:pic>
        <p:nvPicPr>
          <p:cNvPr id="12" name="図 11">
            <a:extLst>
              <a:ext uri="{FF2B5EF4-FFF2-40B4-BE49-F238E27FC236}">
                <a16:creationId xmlns:a16="http://schemas.microsoft.com/office/drawing/2014/main" id="{E923DE0D-B142-003D-1E01-B34A4C2A63A1}"/>
              </a:ext>
            </a:extLst>
          </p:cNvPr>
          <p:cNvPicPr>
            <a:picLocks noChangeAspect="1"/>
          </p:cNvPicPr>
          <p:nvPr/>
        </p:nvPicPr>
        <p:blipFill>
          <a:blip r:embed="rId3"/>
          <a:stretch>
            <a:fillRect/>
          </a:stretch>
        </p:blipFill>
        <p:spPr>
          <a:xfrm>
            <a:off x="3716195" y="1196752"/>
            <a:ext cx="5320301" cy="4752528"/>
          </a:xfrm>
          <a:prstGeom prst="rect">
            <a:avLst/>
          </a:prstGeom>
        </p:spPr>
      </p:pic>
    </p:spTree>
    <p:extLst>
      <p:ext uri="{BB962C8B-B14F-4D97-AF65-F5344CB8AC3E}">
        <p14:creationId xmlns:p14="http://schemas.microsoft.com/office/powerpoint/2010/main" val="2061755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E0D6-A8F0-28EF-4F52-945EA0AC5F52}"/>
            </a:ext>
          </a:extLst>
        </p:cNvPr>
        <p:cNvGrpSpPr/>
        <p:nvPr/>
      </p:nvGrpSpPr>
      <p:grpSpPr>
        <a:xfrm>
          <a:off x="0" y="0"/>
          <a:ext cx="0" cy="0"/>
          <a:chOff x="0" y="0"/>
          <a:chExt cx="0" cy="0"/>
        </a:xfrm>
      </p:grpSpPr>
      <p:sp>
        <p:nvSpPr>
          <p:cNvPr id="3" name="円/楕円 2">
            <a:extLst>
              <a:ext uri="{FF2B5EF4-FFF2-40B4-BE49-F238E27FC236}">
                <a16:creationId xmlns:a16="http://schemas.microsoft.com/office/drawing/2014/main" id="{F3949449-6C71-F3C0-8CCD-54B0289C953B}"/>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a:extLst>
              <a:ext uri="{FF2B5EF4-FFF2-40B4-BE49-F238E27FC236}">
                <a16:creationId xmlns:a16="http://schemas.microsoft.com/office/drawing/2014/main" id="{1ED11C41-56C0-C1A3-3EF5-1AB5040C108B}"/>
              </a:ext>
            </a:extLst>
          </p:cNvPr>
          <p:cNvSpPr>
            <a:spLocks noGrp="1"/>
          </p:cNvSpPr>
          <p:nvPr>
            <p:ph type="sldNum" sz="quarter" idx="12"/>
          </p:nvPr>
        </p:nvSpPr>
        <p:spPr>
          <a:noFill/>
        </p:spPr>
        <p:txBody>
          <a:bodyPr/>
          <a:lstStyle/>
          <a:p>
            <a:fld id="{147DAB7B-7133-4B8D-80FB-5DFFAE1AF5E7}" type="slidenum">
              <a:rPr lang="en-US" altLang="ja-JP" sz="1600">
                <a:solidFill>
                  <a:schemeClr val="tx1"/>
                </a:solidFill>
              </a:rPr>
              <a:pPr/>
              <a:t>6</a:t>
            </a:fld>
            <a:endParaRPr lang="en-US" altLang="ja-JP" sz="1600" dirty="0">
              <a:solidFill>
                <a:schemeClr val="tx1"/>
              </a:solidFill>
            </a:endParaRPr>
          </a:p>
        </p:txBody>
      </p:sp>
      <p:cxnSp>
        <p:nvCxnSpPr>
          <p:cNvPr id="9" name="直線コネクタ 8">
            <a:extLst>
              <a:ext uri="{FF2B5EF4-FFF2-40B4-BE49-F238E27FC236}">
                <a16:creationId xmlns:a16="http://schemas.microsoft.com/office/drawing/2014/main" id="{EF7FEB0F-B214-E4B6-CBCF-AEA40EBF100C}"/>
              </a:ext>
            </a:extLst>
          </p:cNvPr>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5" name="Text Box 507">
            <a:extLst>
              <a:ext uri="{FF2B5EF4-FFF2-40B4-BE49-F238E27FC236}">
                <a16:creationId xmlns:a16="http://schemas.microsoft.com/office/drawing/2014/main" id="{6B5408E0-3FB3-34DF-62DC-7F8C22218C5C}"/>
              </a:ext>
            </a:extLst>
          </p:cNvPr>
          <p:cNvSpPr txBox="1">
            <a:spLocks noChangeArrowheads="1"/>
          </p:cNvSpPr>
          <p:nvPr/>
        </p:nvSpPr>
        <p:spPr bwMode="auto">
          <a:xfrm>
            <a:off x="107504" y="613828"/>
            <a:ext cx="8928992" cy="1066959"/>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en-US" altLang="ja-JP" sz="2000" dirty="0"/>
              <a:t>Purpose</a:t>
            </a:r>
          </a:p>
          <a:p>
            <a:pPr>
              <a:buFont typeface="Arial" panose="020B0604020202020204" pitchFamily="34" charset="0"/>
              <a:buChar char="•"/>
            </a:pPr>
            <a:r>
              <a:rPr lang="ja-JP" altLang="ja-JP" sz="2000" dirty="0"/>
              <a:t>Provide a consistent and systematic framework for implementing combined hazard PRA</a:t>
            </a:r>
            <a:r>
              <a:rPr lang="en-US" altLang="ja-JP" sz="2000" dirty="0"/>
              <a:t>.</a:t>
            </a:r>
          </a:p>
        </p:txBody>
      </p:sp>
      <p:sp>
        <p:nvSpPr>
          <p:cNvPr id="6" name="Rectangle 33">
            <a:extLst>
              <a:ext uri="{FF2B5EF4-FFF2-40B4-BE49-F238E27FC236}">
                <a16:creationId xmlns:a16="http://schemas.microsoft.com/office/drawing/2014/main" id="{D1564E38-354F-B86A-417E-04D88A96CF4F}"/>
              </a:ext>
            </a:extLst>
          </p:cNvPr>
          <p:cNvSpPr>
            <a:spLocks noChangeArrowheads="1"/>
          </p:cNvSpPr>
          <p:nvPr/>
        </p:nvSpPr>
        <p:spPr bwMode="auto">
          <a:xfrm>
            <a:off x="0" y="0"/>
            <a:ext cx="9144000" cy="492443"/>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600" dirty="0">
                <a:solidFill>
                  <a:srgbClr val="0000FF"/>
                </a:solidFill>
                <a:latin typeface="Arial" panose="020B0604020202020204" pitchFamily="34" charset="0"/>
                <a:cs typeface="Arial" panose="020B0604020202020204" pitchFamily="34" charset="0"/>
              </a:rPr>
              <a:t>Standardized Procedures for Combined Hazard PRA</a:t>
            </a:r>
          </a:p>
        </p:txBody>
      </p:sp>
      <p:sp>
        <p:nvSpPr>
          <p:cNvPr id="7" name="正方形/長方形 6">
            <a:extLst>
              <a:ext uri="{FF2B5EF4-FFF2-40B4-BE49-F238E27FC236}">
                <a16:creationId xmlns:a16="http://schemas.microsoft.com/office/drawing/2014/main" id="{64C7EF6A-CEDF-1D4E-DD2C-162EBB1D2D78}"/>
              </a:ext>
            </a:extLst>
          </p:cNvPr>
          <p:cNvSpPr>
            <a:spLocks noChangeArrowheads="1"/>
          </p:cNvSpPr>
          <p:nvPr/>
        </p:nvSpPr>
        <p:spPr bwMode="auto">
          <a:xfrm>
            <a:off x="1197020" y="6289931"/>
            <a:ext cx="6914735"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a:t>Proposed structure of standardized procedures for combined hazard PRA</a:t>
            </a:r>
            <a:endParaRPr lang="ja-JP" altLang="en-US" sz="1600" dirty="0"/>
          </a:p>
        </p:txBody>
      </p:sp>
      <p:pic>
        <p:nvPicPr>
          <p:cNvPr id="8" name="図 7">
            <a:extLst>
              <a:ext uri="{FF2B5EF4-FFF2-40B4-BE49-F238E27FC236}">
                <a16:creationId xmlns:a16="http://schemas.microsoft.com/office/drawing/2014/main" id="{B5F7D5BA-BB5B-E815-4A0E-AB20747EA98A}"/>
              </a:ext>
            </a:extLst>
          </p:cNvPr>
          <p:cNvPicPr>
            <a:picLocks noChangeAspect="1"/>
          </p:cNvPicPr>
          <p:nvPr/>
        </p:nvPicPr>
        <p:blipFill>
          <a:blip r:embed="rId3"/>
          <a:stretch>
            <a:fillRect/>
          </a:stretch>
        </p:blipFill>
        <p:spPr>
          <a:xfrm>
            <a:off x="625511" y="1736374"/>
            <a:ext cx="7892978" cy="4529823"/>
          </a:xfrm>
          <a:prstGeom prst="rect">
            <a:avLst/>
          </a:prstGeom>
        </p:spPr>
      </p:pic>
    </p:spTree>
    <p:extLst>
      <p:ext uri="{BB962C8B-B14F-4D97-AF65-F5344CB8AC3E}">
        <p14:creationId xmlns:p14="http://schemas.microsoft.com/office/powerpoint/2010/main" val="62402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B8498-284A-0FBE-92EC-62F7247FE156}"/>
            </a:ext>
          </a:extLst>
        </p:cNvPr>
        <p:cNvGrpSpPr/>
        <p:nvPr/>
      </p:nvGrpSpPr>
      <p:grpSpPr>
        <a:xfrm>
          <a:off x="0" y="0"/>
          <a:ext cx="0" cy="0"/>
          <a:chOff x="0" y="0"/>
          <a:chExt cx="0" cy="0"/>
        </a:xfrm>
      </p:grpSpPr>
      <p:sp>
        <p:nvSpPr>
          <p:cNvPr id="3" name="円/楕円 2">
            <a:extLst>
              <a:ext uri="{FF2B5EF4-FFF2-40B4-BE49-F238E27FC236}">
                <a16:creationId xmlns:a16="http://schemas.microsoft.com/office/drawing/2014/main" id="{398355E1-C465-C357-B0F6-0DAA55B14EAB}"/>
              </a:ext>
            </a:extLst>
          </p:cNvPr>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a:extLst>
              <a:ext uri="{FF2B5EF4-FFF2-40B4-BE49-F238E27FC236}">
                <a16:creationId xmlns:a16="http://schemas.microsoft.com/office/drawing/2014/main" id="{B001DB8F-350C-F65E-CF93-2ED2827316D7}"/>
              </a:ext>
            </a:extLst>
          </p:cNvPr>
          <p:cNvSpPr>
            <a:spLocks noGrp="1"/>
          </p:cNvSpPr>
          <p:nvPr>
            <p:ph type="sldNum" sz="quarter" idx="12"/>
          </p:nvPr>
        </p:nvSpPr>
        <p:spPr>
          <a:noFill/>
        </p:spPr>
        <p:txBody>
          <a:bodyPr/>
          <a:lstStyle/>
          <a:p>
            <a:fld id="{147DAB7B-7133-4B8D-80FB-5DFFAE1AF5E7}" type="slidenum">
              <a:rPr lang="en-US" altLang="ja-JP" sz="1600">
                <a:solidFill>
                  <a:schemeClr val="tx1"/>
                </a:solidFill>
              </a:rPr>
              <a:pPr/>
              <a:t>7</a:t>
            </a:fld>
            <a:endParaRPr lang="en-US" altLang="ja-JP" sz="1600" dirty="0">
              <a:solidFill>
                <a:schemeClr val="tx1"/>
              </a:solidFill>
            </a:endParaRPr>
          </a:p>
        </p:txBody>
      </p:sp>
      <p:cxnSp>
        <p:nvCxnSpPr>
          <p:cNvPr id="9" name="直線コネクタ 8">
            <a:extLst>
              <a:ext uri="{FF2B5EF4-FFF2-40B4-BE49-F238E27FC236}">
                <a16:creationId xmlns:a16="http://schemas.microsoft.com/office/drawing/2014/main" id="{C62A5A40-F696-7F26-FBF9-5DF6B844910B}"/>
              </a:ext>
            </a:extLst>
          </p:cNvPr>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6" name="Rectangle 33">
            <a:extLst>
              <a:ext uri="{FF2B5EF4-FFF2-40B4-BE49-F238E27FC236}">
                <a16:creationId xmlns:a16="http://schemas.microsoft.com/office/drawing/2014/main" id="{7540CA04-5209-AB10-E6A4-97F7F5EB1C01}"/>
              </a:ext>
            </a:extLst>
          </p:cNvPr>
          <p:cNvSpPr>
            <a:spLocks noChangeArrowheads="1"/>
          </p:cNvSpPr>
          <p:nvPr/>
        </p:nvSpPr>
        <p:spPr bwMode="auto">
          <a:xfrm>
            <a:off x="0" y="0"/>
            <a:ext cx="9144000" cy="523220"/>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2800" dirty="0">
                <a:solidFill>
                  <a:srgbClr val="0000FF"/>
                </a:solidFill>
                <a:latin typeface="Arial" panose="020B0604020202020204" pitchFamily="34" charset="0"/>
                <a:cs typeface="Arial" panose="020B0604020202020204" pitchFamily="34" charset="0"/>
              </a:rPr>
              <a:t>Screening Procedures for Combined Hazard PRA</a:t>
            </a:r>
          </a:p>
        </p:txBody>
      </p:sp>
      <p:sp>
        <p:nvSpPr>
          <p:cNvPr id="7" name="Text Box 507">
            <a:extLst>
              <a:ext uri="{FF2B5EF4-FFF2-40B4-BE49-F238E27FC236}">
                <a16:creationId xmlns:a16="http://schemas.microsoft.com/office/drawing/2014/main" id="{492D3E8A-B545-5506-E806-2DEE32211572}"/>
              </a:ext>
            </a:extLst>
          </p:cNvPr>
          <p:cNvSpPr txBox="1">
            <a:spLocks noChangeArrowheads="1"/>
          </p:cNvSpPr>
          <p:nvPr/>
        </p:nvSpPr>
        <p:spPr bwMode="auto">
          <a:xfrm>
            <a:off x="107504" y="613828"/>
            <a:ext cx="8928992" cy="1025922"/>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en-US" altLang="ja-JP" dirty="0"/>
              <a:t>Why Screening?</a:t>
            </a:r>
          </a:p>
          <a:p>
            <a:pPr>
              <a:buFont typeface="Arial" panose="020B0604020202020204" pitchFamily="34" charset="0"/>
              <a:buChar char="•"/>
            </a:pPr>
            <a:r>
              <a:rPr lang="ja-JP" altLang="ja-JP" dirty="0"/>
              <a:t>Large number of possible hazard combinations</a:t>
            </a:r>
            <a:r>
              <a:rPr lang="en-US" altLang="ja-JP" dirty="0"/>
              <a:t>. </a:t>
            </a:r>
          </a:p>
          <a:p>
            <a:pPr>
              <a:buFont typeface="Arial" panose="020B0604020202020204" pitchFamily="34" charset="0"/>
              <a:buChar char="•"/>
            </a:pPr>
            <a:r>
              <a:rPr lang="ja-JP" altLang="ja-JP" dirty="0"/>
              <a:t>Detailed PRA for all combinations is impractical</a:t>
            </a:r>
            <a:r>
              <a:rPr lang="en-US" altLang="ja-JP" dirty="0"/>
              <a:t>.</a:t>
            </a:r>
          </a:p>
        </p:txBody>
      </p:sp>
      <p:sp>
        <p:nvSpPr>
          <p:cNvPr id="8" name="Text Box 507">
            <a:extLst>
              <a:ext uri="{FF2B5EF4-FFF2-40B4-BE49-F238E27FC236}">
                <a16:creationId xmlns:a16="http://schemas.microsoft.com/office/drawing/2014/main" id="{B10BE770-7BDB-BDD3-D312-C970F6A7305B}"/>
              </a:ext>
            </a:extLst>
          </p:cNvPr>
          <p:cNvSpPr txBox="1">
            <a:spLocks noChangeArrowheads="1"/>
          </p:cNvSpPr>
          <p:nvPr/>
        </p:nvSpPr>
        <p:spPr bwMode="auto">
          <a:xfrm>
            <a:off x="107503" y="1628800"/>
            <a:ext cx="6136945" cy="4452501"/>
          </a:xfrm>
          <a:prstGeom prst="rect">
            <a:avLst/>
          </a:prstGeom>
          <a:noFill/>
        </p:spPr>
        <p:txBody>
          <a:bodyPr wrap="square">
            <a:spAutoFit/>
          </a:bodyPr>
          <a:lstStyle>
            <a:defPPr>
              <a:defRPr lang="ja-JP"/>
            </a:defPPr>
            <a:lvl1pPr marL="285750" indent="-285750" algn="just" eaLnBrk="0" hangingPunct="0">
              <a:spcBef>
                <a:spcPts val="400"/>
              </a:spcBef>
              <a:buFont typeface="Wingdings" panose="05000000000000000000" pitchFamily="2" charset="2"/>
              <a:buChar char="l"/>
              <a:tabLst>
                <a:tab pos="266700" algn="l"/>
              </a:tabLst>
              <a:defRPr sz="1800">
                <a:solidFill>
                  <a:schemeClr val="tx1"/>
                </a:solidFill>
                <a:latin typeface="Arial" charset="0"/>
                <a:ea typeface="ＭＳ ゴシック" pitchFamily="49" charset="-128"/>
              </a:defRPr>
            </a:lvl1pPr>
            <a:lvl2pPr marL="539750" lvl="1" indent="-285750" algn="just" eaLnBrk="0" hangingPunct="0">
              <a:spcBef>
                <a:spcPts val="400"/>
              </a:spcBef>
              <a:buFont typeface="Wingdings" panose="05000000000000000000" pitchFamily="2" charset="2"/>
              <a:buChar char="Ø"/>
              <a:tabLst>
                <a:tab pos="266700" algn="l"/>
              </a:tabLst>
              <a:defRPr sz="1800">
                <a:solidFill>
                  <a:schemeClr val="tx1"/>
                </a:solidFill>
                <a:latin typeface="Arial" charset="0"/>
                <a:ea typeface="ＭＳ ゴシック" pitchFamily="49"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r>
              <a:rPr lang="ja-JP" altLang="ja-JP" dirty="0"/>
              <a:t>Screening </a:t>
            </a:r>
            <a:r>
              <a:rPr lang="en-US" altLang="ja-JP" dirty="0"/>
              <a:t>Principles</a:t>
            </a:r>
          </a:p>
          <a:p>
            <a:pPr>
              <a:buFont typeface="Arial" panose="020B0604020202020204" pitchFamily="34" charset="0"/>
              <a:buChar char="•"/>
            </a:pPr>
            <a:r>
              <a:rPr lang="ja-JP" altLang="ja-JP" dirty="0"/>
              <a:t>Completeness</a:t>
            </a:r>
            <a:endParaRPr lang="en-US" altLang="ja-JP" dirty="0"/>
          </a:p>
          <a:p>
            <a:pPr lvl="1">
              <a:buFont typeface="Arial" panose="020B0604020202020204" pitchFamily="34" charset="0"/>
              <a:buChar char="•"/>
            </a:pPr>
            <a:r>
              <a:rPr lang="ja-JP" altLang="ja-JP" sz="1600" dirty="0"/>
              <a:t>Ensure all risk-significant combinations are retained</a:t>
            </a:r>
            <a:endParaRPr lang="en-US" altLang="ja-JP" dirty="0"/>
          </a:p>
          <a:p>
            <a:pPr>
              <a:buFont typeface="Arial" panose="020B0604020202020204" pitchFamily="34" charset="0"/>
              <a:buChar char="•"/>
            </a:pPr>
            <a:r>
              <a:rPr lang="ja-JP" altLang="ja-JP" dirty="0"/>
              <a:t>Practical Feasibility</a:t>
            </a:r>
            <a:endParaRPr lang="en-US" altLang="ja-JP" dirty="0"/>
          </a:p>
          <a:p>
            <a:pPr lvl="1">
              <a:buFont typeface="Arial" panose="020B0604020202020204" pitchFamily="34" charset="0"/>
              <a:buChar char="•"/>
            </a:pPr>
            <a:r>
              <a:rPr lang="en-US" altLang="ja-JP" sz="1600" dirty="0"/>
              <a:t>Reduce unnecessary </a:t>
            </a:r>
            <a:r>
              <a:rPr lang="en-US" altLang="ja-JP" sz="1600"/>
              <a:t>assessment effort</a:t>
            </a:r>
            <a:endParaRPr lang="en-US" altLang="ja-JP" dirty="0"/>
          </a:p>
          <a:p>
            <a:r>
              <a:rPr lang="en-US" altLang="ja-JP" dirty="0"/>
              <a:t>Four Screening Stages</a:t>
            </a:r>
          </a:p>
          <a:p>
            <a:pPr>
              <a:buFont typeface="Arial" panose="020B0604020202020204" pitchFamily="34" charset="0"/>
              <a:buChar char="•"/>
            </a:pPr>
            <a:r>
              <a:rPr lang="en-US" altLang="ja-JP" dirty="0"/>
              <a:t>Prescreening</a:t>
            </a:r>
          </a:p>
          <a:p>
            <a:pPr lvl="1">
              <a:buFont typeface="Arial" panose="020B0604020202020204" pitchFamily="34" charset="0"/>
              <a:buChar char="•"/>
            </a:pPr>
            <a:r>
              <a:rPr lang="ja-JP" altLang="ja-JP" sz="1600" dirty="0"/>
              <a:t>Engineering judgment</a:t>
            </a:r>
            <a:r>
              <a:rPr lang="en-US" altLang="ja-JP" sz="1600" dirty="0"/>
              <a:t>, operational experience</a:t>
            </a:r>
            <a:endParaRPr lang="en-US" altLang="ja-JP" dirty="0"/>
          </a:p>
          <a:p>
            <a:pPr>
              <a:buFont typeface="Arial" panose="020B0604020202020204" pitchFamily="34" charset="0"/>
              <a:buChar char="•"/>
            </a:pPr>
            <a:r>
              <a:rPr lang="en-US" altLang="ja-JP" dirty="0"/>
              <a:t>Hazard Screening</a:t>
            </a:r>
          </a:p>
          <a:p>
            <a:pPr lvl="1">
              <a:buFont typeface="Arial" panose="020B0604020202020204" pitchFamily="34" charset="0"/>
              <a:buChar char="•"/>
            </a:pPr>
            <a:r>
              <a:rPr lang="ja-JP" altLang="ja-JP" sz="1600" dirty="0"/>
              <a:t>Hazard intensity</a:t>
            </a:r>
            <a:r>
              <a:rPr lang="en-US" altLang="ja-JP" sz="1600" dirty="0"/>
              <a:t>,</a:t>
            </a:r>
            <a:r>
              <a:rPr lang="ja-JP" altLang="ja-JP" sz="1600" dirty="0"/>
              <a:t> frequency</a:t>
            </a:r>
            <a:r>
              <a:rPr lang="en-US" altLang="ja-JP" sz="1600" dirty="0"/>
              <a:t>, and temporal relationship</a:t>
            </a:r>
            <a:endParaRPr lang="en-US" altLang="ja-JP" dirty="0"/>
          </a:p>
          <a:p>
            <a:pPr>
              <a:buFont typeface="Arial" panose="020B0604020202020204" pitchFamily="34" charset="0"/>
              <a:buChar char="•"/>
            </a:pPr>
            <a:r>
              <a:rPr lang="en-US" altLang="ja-JP" dirty="0"/>
              <a:t>Fragility Screening</a:t>
            </a:r>
          </a:p>
          <a:p>
            <a:pPr lvl="1">
              <a:buFont typeface="Arial" panose="020B0604020202020204" pitchFamily="34" charset="0"/>
              <a:buChar char="•"/>
            </a:pPr>
            <a:r>
              <a:rPr lang="ja-JP" altLang="ja-JP" sz="1600" dirty="0"/>
              <a:t>SSC behavior</a:t>
            </a:r>
            <a:r>
              <a:rPr lang="en-US" altLang="ja-JP" sz="1600" dirty="0"/>
              <a:t>, residual damage, damage interaction</a:t>
            </a:r>
            <a:endParaRPr lang="en-US" altLang="ja-JP" dirty="0"/>
          </a:p>
          <a:p>
            <a:pPr>
              <a:buFont typeface="Arial" panose="020B0604020202020204" pitchFamily="34" charset="0"/>
              <a:buChar char="•"/>
            </a:pPr>
            <a:r>
              <a:rPr lang="en-US" altLang="ja-JP" dirty="0"/>
              <a:t>System Screening</a:t>
            </a:r>
          </a:p>
          <a:p>
            <a:pPr lvl="1">
              <a:buFont typeface="Arial" panose="020B0604020202020204" pitchFamily="34" charset="0"/>
              <a:buChar char="•"/>
            </a:pPr>
            <a:r>
              <a:rPr lang="en-US" altLang="ja-JP" sz="1600" dirty="0"/>
              <a:t>Plant response, accident management, </a:t>
            </a:r>
            <a:r>
              <a:rPr lang="ja-JP" altLang="ja-JP" sz="1600" dirty="0"/>
              <a:t>Human intervention</a:t>
            </a:r>
            <a:endParaRPr lang="en-US" altLang="ja-JP" sz="1600" dirty="0"/>
          </a:p>
        </p:txBody>
      </p:sp>
      <p:sp>
        <p:nvSpPr>
          <p:cNvPr id="10" name="正方形/長方形 9">
            <a:extLst>
              <a:ext uri="{FF2B5EF4-FFF2-40B4-BE49-F238E27FC236}">
                <a16:creationId xmlns:a16="http://schemas.microsoft.com/office/drawing/2014/main" id="{FBA32226-8328-A616-DDC3-9DDFEF9C05C7}"/>
              </a:ext>
            </a:extLst>
          </p:cNvPr>
          <p:cNvSpPr/>
          <p:nvPr/>
        </p:nvSpPr>
        <p:spPr>
          <a:xfrm>
            <a:off x="6372200" y="1078893"/>
            <a:ext cx="2418545" cy="626004"/>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grpSp>
        <p:nvGrpSpPr>
          <p:cNvPr id="11" name="グループ化 10">
            <a:extLst>
              <a:ext uri="{FF2B5EF4-FFF2-40B4-BE49-F238E27FC236}">
                <a16:creationId xmlns:a16="http://schemas.microsoft.com/office/drawing/2014/main" id="{20C3AC5E-BAA2-23E6-A833-CFAEE4044C1B}"/>
              </a:ext>
            </a:extLst>
          </p:cNvPr>
          <p:cNvGrpSpPr/>
          <p:nvPr/>
        </p:nvGrpSpPr>
        <p:grpSpPr>
          <a:xfrm>
            <a:off x="6372202" y="1197286"/>
            <a:ext cx="2418545" cy="3510604"/>
            <a:chOff x="8643251" y="1492405"/>
            <a:chExt cx="2418545" cy="3510604"/>
          </a:xfrm>
        </p:grpSpPr>
        <p:cxnSp>
          <p:nvCxnSpPr>
            <p:cNvPr id="13" name="直線矢印コネクタ 12">
              <a:extLst>
                <a:ext uri="{FF2B5EF4-FFF2-40B4-BE49-F238E27FC236}">
                  <a16:creationId xmlns:a16="http://schemas.microsoft.com/office/drawing/2014/main" id="{3BD90923-55CA-54F4-C7F0-606E700CA9CA}"/>
                </a:ext>
              </a:extLst>
            </p:cNvPr>
            <p:cNvCxnSpPr>
              <a:cxnSpLocks/>
              <a:stCxn id="16" idx="2"/>
            </p:cNvCxnSpPr>
            <p:nvPr/>
          </p:nvCxnSpPr>
          <p:spPr>
            <a:xfrm flipH="1">
              <a:off x="9852523" y="2996953"/>
              <a:ext cx="1" cy="377024"/>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9FE33EB5-EF73-8D98-C43B-04C8512F4330}"/>
                </a:ext>
              </a:extLst>
            </p:cNvPr>
            <p:cNvCxnSpPr>
              <a:cxnSpLocks/>
              <a:stCxn id="17" idx="2"/>
              <a:endCxn id="18" idx="0"/>
            </p:cNvCxnSpPr>
            <p:nvPr/>
          </p:nvCxnSpPr>
          <p:spPr>
            <a:xfrm>
              <a:off x="9852524" y="3999981"/>
              <a:ext cx="0" cy="377024"/>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112E39C-3211-306D-F1C3-CDA0F2E10A9D}"/>
                </a:ext>
              </a:extLst>
            </p:cNvPr>
            <p:cNvSpPr/>
            <p:nvPr/>
          </p:nvSpPr>
          <p:spPr>
            <a:xfrm>
              <a:off x="8643251" y="2370949"/>
              <a:ext cx="2418545" cy="626004"/>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7" name="正方形/長方形 16">
              <a:extLst>
                <a:ext uri="{FF2B5EF4-FFF2-40B4-BE49-F238E27FC236}">
                  <a16:creationId xmlns:a16="http://schemas.microsoft.com/office/drawing/2014/main" id="{20FE1872-D463-DCB4-F076-0D67F39F7DA9}"/>
                </a:ext>
              </a:extLst>
            </p:cNvPr>
            <p:cNvSpPr/>
            <p:nvPr/>
          </p:nvSpPr>
          <p:spPr>
            <a:xfrm>
              <a:off x="8643251" y="3373977"/>
              <a:ext cx="2418545" cy="626004"/>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8" name="正方形/長方形 17">
              <a:extLst>
                <a:ext uri="{FF2B5EF4-FFF2-40B4-BE49-F238E27FC236}">
                  <a16:creationId xmlns:a16="http://schemas.microsoft.com/office/drawing/2014/main" id="{8CDFA6A6-141F-CB26-231C-EF99BD6C3322}"/>
                </a:ext>
              </a:extLst>
            </p:cNvPr>
            <p:cNvSpPr/>
            <p:nvPr/>
          </p:nvSpPr>
          <p:spPr>
            <a:xfrm>
              <a:off x="8643251" y="4377005"/>
              <a:ext cx="2418545" cy="626004"/>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9" name="正方形/長方形 18">
              <a:extLst>
                <a:ext uri="{FF2B5EF4-FFF2-40B4-BE49-F238E27FC236}">
                  <a16:creationId xmlns:a16="http://schemas.microsoft.com/office/drawing/2014/main" id="{8428A182-7E07-9C70-971F-9E6220F34AE3}"/>
                </a:ext>
              </a:extLst>
            </p:cNvPr>
            <p:cNvSpPr/>
            <p:nvPr/>
          </p:nvSpPr>
          <p:spPr>
            <a:xfrm>
              <a:off x="9018376" y="1492405"/>
              <a:ext cx="1668290" cy="369332"/>
            </a:xfrm>
            <a:prstGeom prst="rect">
              <a:avLst/>
            </a:prstGeom>
            <a:noFill/>
          </p:spPr>
          <p:txBody>
            <a:bodyPr wrap="square">
              <a:spAutoFit/>
            </a:bodyPr>
            <a:lstStyle/>
            <a:p>
              <a:pPr eaLnBrk="0" hangingPunct="0">
                <a:spcBef>
                  <a:spcPts val="400"/>
                </a:spcBef>
                <a:tabLst>
                  <a:tab pos="266700" algn="l"/>
                </a:tabLst>
              </a:pPr>
              <a:r>
                <a:rPr lang="en-US" altLang="ja-JP" sz="1800" dirty="0">
                  <a:solidFill>
                    <a:schemeClr val="tx1"/>
                  </a:solidFill>
                  <a:latin typeface="Arial" charset="0"/>
                  <a:ea typeface="ＭＳ ゴシック" pitchFamily="49" charset="-128"/>
                </a:rPr>
                <a:t>Pre-screening</a:t>
              </a:r>
            </a:p>
          </p:txBody>
        </p:sp>
        <p:sp>
          <p:nvSpPr>
            <p:cNvPr id="20" name="正方形/長方形 19">
              <a:extLst>
                <a:ext uri="{FF2B5EF4-FFF2-40B4-BE49-F238E27FC236}">
                  <a16:creationId xmlns:a16="http://schemas.microsoft.com/office/drawing/2014/main" id="{A60CD4B5-692F-90BE-F306-D07F652B314C}"/>
                </a:ext>
              </a:extLst>
            </p:cNvPr>
            <p:cNvSpPr/>
            <p:nvPr/>
          </p:nvSpPr>
          <p:spPr>
            <a:xfrm>
              <a:off x="8773804" y="2499285"/>
              <a:ext cx="2157439" cy="369332"/>
            </a:xfrm>
            <a:prstGeom prst="rect">
              <a:avLst/>
            </a:prstGeom>
            <a:noFill/>
          </p:spPr>
          <p:txBody>
            <a:bodyPr wrap="square">
              <a:spAutoFit/>
            </a:bodyPr>
            <a:lstStyle/>
            <a:p>
              <a:pPr eaLnBrk="0" hangingPunct="0">
                <a:spcBef>
                  <a:spcPts val="400"/>
                </a:spcBef>
                <a:tabLst>
                  <a:tab pos="266700" algn="l"/>
                </a:tabLst>
              </a:pPr>
              <a:r>
                <a:rPr lang="en-US" altLang="ja-JP" sz="1800" dirty="0">
                  <a:solidFill>
                    <a:schemeClr val="tx1"/>
                  </a:solidFill>
                  <a:latin typeface="Arial" charset="0"/>
                  <a:ea typeface="ＭＳ ゴシック" pitchFamily="49" charset="-128"/>
                </a:rPr>
                <a:t>Hazard screening</a:t>
              </a:r>
            </a:p>
          </p:txBody>
        </p:sp>
        <p:sp>
          <p:nvSpPr>
            <p:cNvPr id="21" name="正方形/長方形 20">
              <a:extLst>
                <a:ext uri="{FF2B5EF4-FFF2-40B4-BE49-F238E27FC236}">
                  <a16:creationId xmlns:a16="http://schemas.microsoft.com/office/drawing/2014/main" id="{FE17E18B-179F-2A1A-FF84-42A9CB3BB584}"/>
                </a:ext>
              </a:extLst>
            </p:cNvPr>
            <p:cNvSpPr/>
            <p:nvPr/>
          </p:nvSpPr>
          <p:spPr>
            <a:xfrm>
              <a:off x="8773803" y="3480370"/>
              <a:ext cx="2157439" cy="369332"/>
            </a:xfrm>
            <a:prstGeom prst="rect">
              <a:avLst/>
            </a:prstGeom>
            <a:noFill/>
          </p:spPr>
          <p:txBody>
            <a:bodyPr wrap="square">
              <a:spAutoFit/>
            </a:bodyPr>
            <a:lstStyle/>
            <a:p>
              <a:pPr eaLnBrk="0" hangingPunct="0">
                <a:spcBef>
                  <a:spcPts val="400"/>
                </a:spcBef>
                <a:tabLst>
                  <a:tab pos="266700" algn="l"/>
                </a:tabLst>
              </a:pPr>
              <a:r>
                <a:rPr lang="en-US" altLang="ja-JP" sz="1800" dirty="0">
                  <a:solidFill>
                    <a:schemeClr val="tx1"/>
                  </a:solidFill>
                  <a:latin typeface="Arial" charset="0"/>
                  <a:ea typeface="ＭＳ ゴシック" pitchFamily="49" charset="-128"/>
                </a:rPr>
                <a:t>Fragility screening</a:t>
              </a:r>
            </a:p>
          </p:txBody>
        </p:sp>
        <p:sp>
          <p:nvSpPr>
            <p:cNvPr id="22" name="正方形/長方形 21">
              <a:extLst>
                <a:ext uri="{FF2B5EF4-FFF2-40B4-BE49-F238E27FC236}">
                  <a16:creationId xmlns:a16="http://schemas.microsoft.com/office/drawing/2014/main" id="{7CB848F5-2096-9230-FD45-33EF907F8934}"/>
                </a:ext>
              </a:extLst>
            </p:cNvPr>
            <p:cNvSpPr/>
            <p:nvPr/>
          </p:nvSpPr>
          <p:spPr>
            <a:xfrm>
              <a:off x="8773804" y="4485396"/>
              <a:ext cx="2157439" cy="369332"/>
            </a:xfrm>
            <a:prstGeom prst="rect">
              <a:avLst/>
            </a:prstGeom>
            <a:noFill/>
          </p:spPr>
          <p:txBody>
            <a:bodyPr wrap="square">
              <a:spAutoFit/>
            </a:bodyPr>
            <a:lstStyle/>
            <a:p>
              <a:pPr eaLnBrk="0" hangingPunct="0">
                <a:spcBef>
                  <a:spcPts val="400"/>
                </a:spcBef>
                <a:tabLst>
                  <a:tab pos="266700" algn="l"/>
                </a:tabLst>
              </a:pPr>
              <a:r>
                <a:rPr lang="en-US" altLang="ja-JP" sz="1800" dirty="0">
                  <a:solidFill>
                    <a:schemeClr val="tx1"/>
                  </a:solidFill>
                  <a:latin typeface="Arial" charset="0"/>
                  <a:ea typeface="ＭＳ ゴシック" pitchFamily="49" charset="-128"/>
                </a:rPr>
                <a:t>System screening</a:t>
              </a:r>
            </a:p>
          </p:txBody>
        </p:sp>
      </p:grpSp>
      <p:cxnSp>
        <p:nvCxnSpPr>
          <p:cNvPr id="26" name="直線矢印コネクタ 25">
            <a:extLst>
              <a:ext uri="{FF2B5EF4-FFF2-40B4-BE49-F238E27FC236}">
                <a16:creationId xmlns:a16="http://schemas.microsoft.com/office/drawing/2014/main" id="{4FB5DCC3-1656-D625-C09B-41733E44009B}"/>
              </a:ext>
            </a:extLst>
          </p:cNvPr>
          <p:cNvCxnSpPr>
            <a:cxnSpLocks/>
          </p:cNvCxnSpPr>
          <p:nvPr/>
        </p:nvCxnSpPr>
        <p:spPr>
          <a:xfrm>
            <a:off x="7581469" y="1705168"/>
            <a:ext cx="2" cy="370933"/>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7D351C7B-3AD4-2325-710A-A617101CE7FF}"/>
              </a:ext>
            </a:extLst>
          </p:cNvPr>
          <p:cNvSpPr>
            <a:spLocks noChangeArrowheads="1"/>
          </p:cNvSpPr>
          <p:nvPr/>
        </p:nvSpPr>
        <p:spPr bwMode="auto">
          <a:xfrm>
            <a:off x="6423662" y="4893628"/>
            <a:ext cx="2315619" cy="338554"/>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600" dirty="0"/>
              <a:t>Four Screening Stages</a:t>
            </a:r>
            <a:endParaRPr lang="ja-JP" altLang="en-US" sz="1600" dirty="0"/>
          </a:p>
        </p:txBody>
      </p:sp>
      <p:sp>
        <p:nvSpPr>
          <p:cNvPr id="24" name="テキスト ボックス 23">
            <a:extLst>
              <a:ext uri="{FF2B5EF4-FFF2-40B4-BE49-F238E27FC236}">
                <a16:creationId xmlns:a16="http://schemas.microsoft.com/office/drawing/2014/main" id="{47CDC983-B3E2-2008-797A-E1702C048E49}"/>
              </a:ext>
            </a:extLst>
          </p:cNvPr>
          <p:cNvSpPr txBox="1"/>
          <p:nvPr/>
        </p:nvSpPr>
        <p:spPr>
          <a:xfrm>
            <a:off x="179512" y="6081301"/>
            <a:ext cx="8856984" cy="646331"/>
          </a:xfrm>
          <a:prstGeom prst="rect">
            <a:avLst/>
          </a:prstGeom>
          <a:noFill/>
        </p:spPr>
        <p:txBody>
          <a:bodyPr wrap="square">
            <a:spAutoFit/>
          </a:bodyPr>
          <a:lstStyle/>
          <a:p>
            <a:pPr algn="l"/>
            <a:r>
              <a:rPr lang="en-US" altLang="ja-JP" sz="1800" dirty="0">
                <a:solidFill>
                  <a:schemeClr val="tx1"/>
                </a:solidFill>
                <a:latin typeface="Arial" panose="020B0604020202020204" pitchFamily="34" charset="0"/>
                <a:cs typeface="Arial" panose="020B0604020202020204" pitchFamily="34" charset="0"/>
              </a:rPr>
              <a:t>Through these four stages, hazard combinations can be systematically reduced while maintaining sufficient completeness.</a:t>
            </a:r>
          </a:p>
        </p:txBody>
      </p:sp>
      <p:sp>
        <p:nvSpPr>
          <p:cNvPr id="35" name="正方形/長方形 34">
            <a:extLst>
              <a:ext uri="{FF2B5EF4-FFF2-40B4-BE49-F238E27FC236}">
                <a16:creationId xmlns:a16="http://schemas.microsoft.com/office/drawing/2014/main" id="{2BE93BBE-6A1A-738A-347F-5A32C4FB9A9B}"/>
              </a:ext>
            </a:extLst>
          </p:cNvPr>
          <p:cNvSpPr/>
          <p:nvPr/>
        </p:nvSpPr>
        <p:spPr>
          <a:xfrm>
            <a:off x="179512" y="6081301"/>
            <a:ext cx="8856984" cy="6463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383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8532440" y="116632"/>
            <a:ext cx="504056" cy="3600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0" name="슬라이드 번호 개체 틀 5"/>
          <p:cNvSpPr>
            <a:spLocks noGrp="1"/>
          </p:cNvSpPr>
          <p:nvPr>
            <p:ph type="sldNum" sz="quarter" idx="12"/>
          </p:nvPr>
        </p:nvSpPr>
        <p:spPr>
          <a:noFill/>
        </p:spPr>
        <p:txBody>
          <a:bodyPr/>
          <a:lstStyle/>
          <a:p>
            <a:fld id="{147DAB7B-7133-4B8D-80FB-5DFFAE1AF5E7}" type="slidenum">
              <a:rPr lang="en-US" altLang="ja-JP" sz="1600">
                <a:solidFill>
                  <a:schemeClr val="tx1"/>
                </a:solidFill>
              </a:rPr>
              <a:pPr/>
              <a:t>8</a:t>
            </a:fld>
            <a:endParaRPr lang="en-US" altLang="ja-JP" sz="1600" dirty="0">
              <a:solidFill>
                <a:schemeClr val="tx1"/>
              </a:solidFill>
            </a:endParaRPr>
          </a:p>
        </p:txBody>
      </p:sp>
      <p:cxnSp>
        <p:nvCxnSpPr>
          <p:cNvPr id="9" name="直線コネクタ 8"/>
          <p:cNvCxnSpPr/>
          <p:nvPr/>
        </p:nvCxnSpPr>
        <p:spPr bwMode="auto">
          <a:xfrm>
            <a:off x="0" y="548680"/>
            <a:ext cx="9144000" cy="0"/>
          </a:xfrm>
          <a:prstGeom prst="line">
            <a:avLst/>
          </a:prstGeom>
          <a:noFill/>
          <a:ln w="38100" cap="flat" cmpd="sng" algn="ctr">
            <a:solidFill>
              <a:srgbClr val="C00000"/>
            </a:solidFill>
            <a:prstDash val="solid"/>
            <a:round/>
            <a:headEnd type="none" w="med" len="med"/>
            <a:tailEnd type="none" w="med" len="med"/>
          </a:ln>
          <a:effectLst/>
        </p:spPr>
      </p:cxnSp>
      <p:sp>
        <p:nvSpPr>
          <p:cNvPr id="12" name="Rectangle 3">
            <a:extLst>
              <a:ext uri="{FF2B5EF4-FFF2-40B4-BE49-F238E27FC236}">
                <a16:creationId xmlns:a16="http://schemas.microsoft.com/office/drawing/2014/main" id="{24B0F0F2-3146-0A21-9AA8-51C14FC32D20}"/>
              </a:ext>
            </a:extLst>
          </p:cNvPr>
          <p:cNvSpPr txBox="1">
            <a:spLocks noChangeArrowheads="1"/>
          </p:cNvSpPr>
          <p:nvPr/>
        </p:nvSpPr>
        <p:spPr bwMode="auto">
          <a:xfrm>
            <a:off x="210857" y="620688"/>
            <a:ext cx="8726991" cy="64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8" rIns="91434" bIns="45718" numCol="1" anchor="t" anchorCtr="0" compatLnSpc="1">
            <a:prstTxWarp prst="textNoShape">
              <a:avLst/>
            </a:prstTxWarp>
            <a:spAutoFit/>
          </a:bodyPr>
          <a:lstStyle>
            <a:lvl1pPr marL="342900" indent="-342900" algn="l" rtl="0" fontAlgn="base">
              <a:spcBef>
                <a:spcPts val="600"/>
              </a:spcBef>
              <a:spcAft>
                <a:spcPts val="300"/>
              </a:spcAft>
              <a:buFont typeface="Wingdings" pitchFamily="2" charset="2"/>
              <a:buChar char="l"/>
              <a:defRPr kumimoji="1" sz="2400">
                <a:solidFill>
                  <a:srgbClr val="000000"/>
                </a:solidFill>
                <a:latin typeface="+mn-lt"/>
                <a:ea typeface="+mn-ea"/>
                <a:cs typeface="+mn-cs"/>
              </a:defRPr>
            </a:lvl1pPr>
            <a:lvl2pPr marL="742950" indent="-285750" algn="l" rtl="0" fontAlgn="base">
              <a:spcBef>
                <a:spcPts val="300"/>
              </a:spcBef>
              <a:spcAft>
                <a:spcPct val="0"/>
              </a:spcAft>
              <a:buFont typeface="Wingdings" pitchFamily="2" charset="2"/>
              <a:buChar char="Ø"/>
              <a:defRPr kumimoji="1" sz="2000">
                <a:solidFill>
                  <a:srgbClr val="000000"/>
                </a:solidFill>
                <a:latin typeface="+mn-lt"/>
                <a:ea typeface="+mn-ea"/>
              </a:defRPr>
            </a:lvl2pPr>
            <a:lvl3pPr marL="1143000" indent="-228600" algn="l" rtl="0" fontAlgn="base">
              <a:spcBef>
                <a:spcPts val="300"/>
              </a:spcBef>
              <a:spcAft>
                <a:spcPct val="0"/>
              </a:spcAft>
              <a:buFont typeface="Wingdings" pitchFamily="2" charset="2"/>
              <a:buChar char="ü"/>
              <a:defRPr kumimoji="1">
                <a:solidFill>
                  <a:schemeClr val="tx1"/>
                </a:solidFill>
                <a:latin typeface="+mn-lt"/>
                <a:ea typeface="+mn-ea"/>
              </a:defRPr>
            </a:lvl3pPr>
            <a:lvl4pPr marL="1600200" indent="-228600" algn="l" rtl="0" fontAlgn="base">
              <a:spcBef>
                <a:spcPts val="300"/>
              </a:spcBef>
              <a:spcAft>
                <a:spcPct val="0"/>
              </a:spcAft>
              <a:buFont typeface="Wingdings" pitchFamily="2" charset="2"/>
              <a:buChar char="u"/>
              <a:defRPr kumimoji="1" sz="1600">
                <a:solidFill>
                  <a:schemeClr val="tx1"/>
                </a:solidFill>
                <a:latin typeface="+mn-lt"/>
                <a:ea typeface="+mn-ea"/>
              </a:defRPr>
            </a:lvl4pPr>
            <a:lvl5pPr marL="20574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5pPr>
            <a:lvl6pPr marL="25146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6pPr>
            <a:lvl7pPr marL="29718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7pPr>
            <a:lvl8pPr marL="34290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8pPr>
            <a:lvl9pPr marL="3886200" indent="-228600" algn="l" rtl="0" fontAlgn="base">
              <a:spcBef>
                <a:spcPts val="300"/>
              </a:spcBef>
              <a:spcAft>
                <a:spcPct val="0"/>
              </a:spcAft>
              <a:buFont typeface="Times New Roman" pitchFamily="18" charset="0"/>
              <a:buChar char="»"/>
              <a:defRPr kumimoji="1" sz="1400">
                <a:solidFill>
                  <a:schemeClr val="tx1"/>
                </a:solidFill>
                <a:latin typeface="+mn-lt"/>
                <a:ea typeface="+mn-ea"/>
              </a:defRPr>
            </a:lvl9pPr>
          </a:lstStyle>
          <a:p>
            <a:pPr algn="just">
              <a:buFont typeface="Arial" panose="020B0604020202020204" pitchFamily="34" charset="0"/>
              <a:buChar char="•"/>
            </a:pPr>
            <a:r>
              <a:rPr lang="en-US" altLang="ja-JP" sz="1800" dirty="0">
                <a:solidFill>
                  <a:schemeClr val="tx1"/>
                </a:solidFill>
                <a:latin typeface="Arial" panose="020B0604020202020204" pitchFamily="34" charset="0"/>
                <a:cs typeface="Arial" panose="020B0604020202020204" pitchFamily="34" charset="0"/>
              </a:rPr>
              <a:t>The objective of screening is to retain risk-significant combinations while screening out insignificant ones</a:t>
            </a:r>
            <a:r>
              <a:rPr lang="en-US" altLang="ja-JP" sz="1800" dirty="0">
                <a:solidFill>
                  <a:schemeClr val="tx1"/>
                </a:solidFill>
                <a:latin typeface="Arial" panose="020B0604020202020204" pitchFamily="34" charset="0"/>
                <a:ea typeface="ＭＳ Ｐゴシック"/>
                <a:cs typeface="Arial" panose="020B0604020202020204" pitchFamily="34" charset="0"/>
              </a:rPr>
              <a:t>.</a:t>
            </a:r>
            <a:endParaRPr lang="en-US" altLang="ja-JP" sz="1800" dirty="0">
              <a:solidFill>
                <a:schemeClr val="tx1"/>
              </a:solidFill>
              <a:latin typeface="Arial" panose="020B0604020202020204" pitchFamily="34" charset="0"/>
              <a:cs typeface="Arial" panose="020B0604020202020204" pitchFamily="34" charset="0"/>
            </a:endParaRPr>
          </a:p>
        </p:txBody>
      </p:sp>
      <p:graphicFrame>
        <p:nvGraphicFramePr>
          <p:cNvPr id="2" name="表 1">
            <a:extLst>
              <a:ext uri="{FF2B5EF4-FFF2-40B4-BE49-F238E27FC236}">
                <a16:creationId xmlns:a16="http://schemas.microsoft.com/office/drawing/2014/main" id="{2C769DBE-1C35-943B-01FC-4A4F2C6F8696}"/>
              </a:ext>
            </a:extLst>
          </p:cNvPr>
          <p:cNvGraphicFramePr>
            <a:graphicFrameLocks noGrp="1"/>
          </p:cNvGraphicFramePr>
          <p:nvPr>
            <p:extLst>
              <p:ext uri="{D42A27DB-BD31-4B8C-83A1-F6EECF244321}">
                <p14:modId xmlns:p14="http://schemas.microsoft.com/office/powerpoint/2010/main" val="475387225"/>
              </p:ext>
            </p:extLst>
          </p:nvPr>
        </p:nvGraphicFramePr>
        <p:xfrm>
          <a:off x="1271109" y="2122140"/>
          <a:ext cx="6592333" cy="3060001"/>
        </p:xfrm>
        <a:graphic>
          <a:graphicData uri="http://schemas.openxmlformats.org/drawingml/2006/table">
            <a:tbl>
              <a:tblPr firstRow="1" bandRow="1">
                <a:tableStyleId>{5940675A-B579-460E-94D1-54222C63F5DA}</a:tableStyleId>
              </a:tblPr>
              <a:tblGrid>
                <a:gridCol w="2054860">
                  <a:extLst>
                    <a:ext uri="{9D8B030D-6E8A-4147-A177-3AD203B41FA5}">
                      <a16:colId xmlns:a16="http://schemas.microsoft.com/office/drawing/2014/main" val="3165659956"/>
                    </a:ext>
                  </a:extLst>
                </a:gridCol>
                <a:gridCol w="4537473">
                  <a:extLst>
                    <a:ext uri="{9D8B030D-6E8A-4147-A177-3AD203B41FA5}">
                      <a16:colId xmlns:a16="http://schemas.microsoft.com/office/drawing/2014/main" val="1411471262"/>
                    </a:ext>
                  </a:extLst>
                </a:gridCol>
              </a:tblGrid>
              <a:tr h="437143">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Screening </a:t>
                      </a:r>
                      <a:r>
                        <a:rPr lang="en-US" sz="1800" dirty="0">
                          <a:solidFill>
                            <a:schemeClr val="tx1"/>
                          </a:solidFill>
                          <a:effectLst/>
                          <a:latin typeface="Arial" panose="020B0604020202020204" pitchFamily="34" charset="0"/>
                          <a:ea typeface="游明朝" panose="02020400000000000000" pitchFamily="18" charset="-128"/>
                          <a:cs typeface="Arial" panose="020B0604020202020204" pitchFamily="34" charset="0"/>
                        </a:rPr>
                        <a:t>method</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Example</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2540023163"/>
                  </a:ext>
                </a:extLst>
              </a:tr>
              <a:tr h="437143">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Mutually exclusive</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r>
                        <a:rPr lang="ja-JP" altLang="ja-JP" sz="1800" dirty="0">
                          <a:latin typeface="Arial" panose="020B0604020202020204" pitchFamily="34" charset="0"/>
                          <a:cs typeface="Arial" panose="020B0604020202020204" pitchFamily="34" charset="0"/>
                        </a:rPr>
                        <a:t>High temperature + Snow</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2487257260"/>
                  </a:ext>
                </a:extLst>
              </a:tr>
              <a:tr h="437143">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Hazard </a:t>
                      </a:r>
                      <a:r>
                        <a:rPr lang="en-US" alt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Inclusion</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Aircraft accident + Fog (already included)</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3612761871"/>
                  </a:ext>
                </a:extLst>
              </a:tr>
              <a:tr h="437143">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Enveloping</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r>
                        <a:rPr lang="en-US" sz="1800" dirty="0">
                          <a:solidFill>
                            <a:schemeClr val="tx1"/>
                          </a:solidFill>
                          <a:effectLst/>
                          <a:latin typeface="Arial" panose="020B0604020202020204" pitchFamily="34" charset="0"/>
                          <a:ea typeface="游明朝" panose="02020400000000000000" pitchFamily="18" charset="-128"/>
                          <a:cs typeface="Arial" panose="020B0604020202020204" pitchFamily="34" charset="0"/>
                        </a:rPr>
                        <a:t>No additional impact</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303071218"/>
                  </a:ext>
                </a:extLst>
              </a:tr>
              <a:tr h="437143">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Progression rate</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Sufficient mitigation time</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375081542"/>
                  </a:ext>
                </a:extLst>
              </a:tr>
              <a:tr h="437143">
                <a:tc>
                  <a:txBody>
                    <a:bodyPr/>
                    <a:lstStyle/>
                    <a:p>
                      <a:pPr algn="ctr"/>
                      <a:r>
                        <a:rPr lang="en-US" sz="1800">
                          <a:solidFill>
                            <a:schemeClr val="tx1"/>
                          </a:solidFill>
                          <a:effectLst/>
                          <a:latin typeface="Arial" panose="020B0604020202020204" pitchFamily="34" charset="0"/>
                          <a:ea typeface="PMingLiU" panose="02020500000000000000" pitchFamily="18" charset="-120"/>
                          <a:cs typeface="Arial" panose="020B0604020202020204" pitchFamily="34" charset="0"/>
                        </a:rPr>
                        <a:t>Hazard frequency</a:t>
                      </a:r>
                      <a:endParaRPr lang="ja-JP" sz="180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&lt; 10⁻⁵/year [3]</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759639658"/>
                  </a:ext>
                </a:extLst>
              </a:tr>
              <a:tr h="437143">
                <a:tc>
                  <a:txBody>
                    <a:bodyPr/>
                    <a:lstStyle/>
                    <a:p>
                      <a:pPr algn="ctr"/>
                      <a:r>
                        <a:rPr lang="en-US" sz="1800" dirty="0">
                          <a:solidFill>
                            <a:schemeClr val="tx1"/>
                          </a:solidFill>
                          <a:effectLst/>
                          <a:latin typeface="Arial" panose="020B0604020202020204" pitchFamily="34" charset="0"/>
                          <a:ea typeface="游明朝" panose="02020400000000000000" pitchFamily="18" charset="-128"/>
                          <a:cs typeface="Arial" panose="020B0604020202020204" pitchFamily="34" charset="0"/>
                        </a:rPr>
                        <a:t>CDF</a:t>
                      </a: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 /</a:t>
                      </a:r>
                      <a:r>
                        <a:rPr lang="en-US" sz="1800" dirty="0">
                          <a:solidFill>
                            <a:schemeClr val="tx1"/>
                          </a:solidFill>
                          <a:effectLst/>
                          <a:latin typeface="Arial" panose="020B0604020202020204" pitchFamily="34" charset="0"/>
                          <a:ea typeface="游明朝" panose="02020400000000000000" pitchFamily="18" charset="-128"/>
                          <a:cs typeface="Arial" panose="020B0604020202020204" pitchFamily="34" charset="0"/>
                        </a:rPr>
                        <a:t> </a:t>
                      </a: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LERF</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tc>
                  <a:txBody>
                    <a:bodyPr/>
                    <a:lstStyle/>
                    <a:p>
                      <a:pPr algn="ct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CDF &lt; 10</a:t>
                      </a:r>
                      <a:r>
                        <a:rPr lang="en-US" sz="1800" baseline="30000" dirty="0">
                          <a:solidFill>
                            <a:schemeClr val="tx1"/>
                          </a:solidFill>
                          <a:effectLst/>
                          <a:latin typeface="Arial" panose="020B0604020202020204" pitchFamily="34" charset="0"/>
                          <a:ea typeface="游明朝" panose="02020400000000000000" pitchFamily="18" charset="-128"/>
                          <a:cs typeface="Arial" panose="020B0604020202020204" pitchFamily="34" charset="0"/>
                        </a:rPr>
                        <a:t>-</a:t>
                      </a:r>
                      <a:r>
                        <a:rPr lang="en-US" sz="1800" baseline="300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6</a:t>
                      </a: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/year or LERF &lt;10</a:t>
                      </a:r>
                      <a:r>
                        <a:rPr lang="en-US" sz="1800" baseline="30000" dirty="0">
                          <a:solidFill>
                            <a:schemeClr val="tx1"/>
                          </a:solidFill>
                          <a:effectLst/>
                          <a:latin typeface="Arial" panose="020B0604020202020204" pitchFamily="34" charset="0"/>
                          <a:ea typeface="游明朝" panose="02020400000000000000" pitchFamily="18" charset="-128"/>
                          <a:cs typeface="Arial" panose="020B0604020202020204" pitchFamily="34" charset="0"/>
                        </a:rPr>
                        <a:t>-</a:t>
                      </a:r>
                      <a:r>
                        <a:rPr lang="en-US" sz="1800" baseline="300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7</a:t>
                      </a:r>
                      <a:r>
                        <a:rPr lang="en-US" sz="1800" dirty="0">
                          <a:solidFill>
                            <a:schemeClr val="tx1"/>
                          </a:solidFill>
                          <a:effectLst/>
                          <a:latin typeface="Arial" panose="020B0604020202020204" pitchFamily="34" charset="0"/>
                          <a:ea typeface="PMingLiU" panose="02020500000000000000" pitchFamily="18" charset="-120"/>
                          <a:cs typeface="Arial" panose="020B0604020202020204" pitchFamily="34" charset="0"/>
                        </a:rPr>
                        <a:t>/year [3]</a:t>
                      </a:r>
                      <a:endParaRPr lang="ja-JP" sz="1800" dirty="0">
                        <a:solidFill>
                          <a:schemeClr val="tx1"/>
                        </a:solidFill>
                        <a:effectLst/>
                        <a:latin typeface="Arial" panose="020B0604020202020204" pitchFamily="34" charset="0"/>
                        <a:ea typeface="PMingLiU" panose="02020500000000000000" pitchFamily="18" charset="-120"/>
                        <a:cs typeface="Arial" panose="020B0604020202020204" pitchFamily="34" charset="0"/>
                      </a:endParaRPr>
                    </a:p>
                  </a:txBody>
                  <a:tcPr marL="68580" marR="68580" marT="0" marB="0" anchor="ctr"/>
                </a:tc>
                <a:extLst>
                  <a:ext uri="{0D108BD9-81ED-4DB2-BD59-A6C34878D82A}">
                    <a16:rowId xmlns:a16="http://schemas.microsoft.com/office/drawing/2014/main" val="3696265219"/>
                  </a:ext>
                </a:extLst>
              </a:tr>
            </a:tbl>
          </a:graphicData>
        </a:graphic>
      </p:graphicFrame>
      <p:sp>
        <p:nvSpPr>
          <p:cNvPr id="11" name="テキスト ボックス 10">
            <a:extLst>
              <a:ext uri="{FF2B5EF4-FFF2-40B4-BE49-F238E27FC236}">
                <a16:creationId xmlns:a16="http://schemas.microsoft.com/office/drawing/2014/main" id="{4D456B22-A48D-DC26-228E-F834250805FA}"/>
              </a:ext>
            </a:extLst>
          </p:cNvPr>
          <p:cNvSpPr txBox="1"/>
          <p:nvPr/>
        </p:nvSpPr>
        <p:spPr>
          <a:xfrm>
            <a:off x="107504" y="6306438"/>
            <a:ext cx="7755938" cy="430887"/>
          </a:xfrm>
          <a:prstGeom prst="rect">
            <a:avLst/>
          </a:prstGeom>
          <a:noFill/>
        </p:spPr>
        <p:txBody>
          <a:bodyPr wrap="square">
            <a:spAutoFit/>
          </a:bodyPr>
          <a:lstStyle/>
          <a:p>
            <a:pPr algn="just">
              <a:spcBef>
                <a:spcPts val="0"/>
              </a:spcBef>
              <a:buFont typeface="Wingdings" pitchFamily="2" charset="2"/>
              <a:buNone/>
            </a:pPr>
            <a:r>
              <a:rPr lang="en-US" altLang="ja-JP" sz="1100" spc="-51" dirty="0">
                <a:solidFill>
                  <a:schemeClr val="tx1"/>
                </a:solidFill>
                <a:latin typeface="Arial" panose="020B0604020202020204" pitchFamily="34" charset="0"/>
                <a:cs typeface="Arial" panose="020B0604020202020204" pitchFamily="34" charset="0"/>
              </a:rPr>
              <a:t>[1] </a:t>
            </a:r>
            <a:r>
              <a:rPr lang="pt-BR" altLang="ja-JP" sz="1100" spc="-51" dirty="0">
                <a:solidFill>
                  <a:schemeClr val="tx1"/>
                </a:solidFill>
                <a:latin typeface="Arial" panose="020B0604020202020204" pitchFamily="34" charset="0"/>
                <a:cs typeface="Arial" panose="020B0604020202020204" pitchFamily="34" charset="0"/>
              </a:rPr>
              <a:t>ASAMPSA_E (2017): List of external hazards to be considered in ASAMPSA_E.</a:t>
            </a:r>
            <a:endParaRPr kumimoji="0" lang="en-US" altLang="ja-JP" sz="1100" dirty="0">
              <a:solidFill>
                <a:schemeClr val="tx1"/>
              </a:solidFill>
              <a:latin typeface="Arial" charset="0"/>
              <a:cs typeface="Arial"/>
            </a:endParaRPr>
          </a:p>
          <a:p>
            <a:pPr algn="just">
              <a:spcBef>
                <a:spcPts val="0"/>
              </a:spcBef>
              <a:buFont typeface="Wingdings" pitchFamily="2" charset="2"/>
              <a:buNone/>
            </a:pPr>
            <a:r>
              <a:rPr kumimoji="0" lang="en-US" altLang="ja-JP" sz="1100" dirty="0">
                <a:solidFill>
                  <a:schemeClr val="tx1"/>
                </a:solidFill>
                <a:latin typeface="Arial" charset="0"/>
                <a:cs typeface="Arial"/>
              </a:rPr>
              <a:t>[3] </a:t>
            </a:r>
            <a:r>
              <a:rPr lang="en-US" altLang="ja-JP" sz="1100" kern="0" dirty="0">
                <a:solidFill>
                  <a:schemeClr val="tx1"/>
                </a:solidFill>
                <a:latin typeface="Arial" charset="0"/>
                <a:cs typeface="Arial"/>
              </a:rPr>
              <a:t>EPRI (2015): Identification of External Hazards for Analysis in Probabilistic Risk Assessment.</a:t>
            </a:r>
            <a:endParaRPr kumimoji="0" lang="ja-JP" altLang="en-US" sz="1100" dirty="0">
              <a:solidFill>
                <a:schemeClr val="tx1"/>
              </a:solidFill>
              <a:latin typeface="Arial" charset="0"/>
              <a:cs typeface="Arial"/>
            </a:endParaRPr>
          </a:p>
        </p:txBody>
      </p:sp>
      <p:sp>
        <p:nvSpPr>
          <p:cNvPr id="6" name="Rectangle 33">
            <a:extLst>
              <a:ext uri="{FF2B5EF4-FFF2-40B4-BE49-F238E27FC236}">
                <a16:creationId xmlns:a16="http://schemas.microsoft.com/office/drawing/2014/main" id="{3C4BD433-C72C-3F99-6D88-8584E61C0CD3}"/>
              </a:ext>
            </a:extLst>
          </p:cNvPr>
          <p:cNvSpPr>
            <a:spLocks noChangeArrowheads="1"/>
          </p:cNvSpPr>
          <p:nvPr/>
        </p:nvSpPr>
        <p:spPr bwMode="auto">
          <a:xfrm>
            <a:off x="0" y="0"/>
            <a:ext cx="9144000" cy="584775"/>
          </a:xfrm>
          <a:prstGeom prst="rect">
            <a:avLst/>
          </a:prstGeom>
          <a:noFill/>
          <a:ln>
            <a:noFill/>
          </a:ln>
          <a:effec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FF"/>
                </a:solidFill>
                <a:latin typeface="Arial" panose="020B0604020202020204" pitchFamily="34" charset="0"/>
                <a:cs typeface="Arial" panose="020B0604020202020204" pitchFamily="34" charset="0"/>
              </a:rPr>
              <a:t>Screening Criteria</a:t>
            </a:r>
          </a:p>
        </p:txBody>
      </p:sp>
      <p:sp>
        <p:nvSpPr>
          <p:cNvPr id="4" name="正方形/長方形 3">
            <a:extLst>
              <a:ext uri="{FF2B5EF4-FFF2-40B4-BE49-F238E27FC236}">
                <a16:creationId xmlns:a16="http://schemas.microsoft.com/office/drawing/2014/main" id="{84247A3D-B293-EA84-71E7-04E8B98147F5}"/>
              </a:ext>
            </a:extLst>
          </p:cNvPr>
          <p:cNvSpPr>
            <a:spLocks noChangeArrowheads="1"/>
          </p:cNvSpPr>
          <p:nvPr/>
        </p:nvSpPr>
        <p:spPr bwMode="auto">
          <a:xfrm>
            <a:off x="1187624" y="1632157"/>
            <a:ext cx="6448314" cy="369332"/>
          </a:xfrm>
          <a:prstGeom prst="rect">
            <a:avLst/>
          </a:prstGeom>
          <a:noFill/>
          <a:ln>
            <a:noFill/>
          </a:ln>
        </p:spPr>
        <p:txBody>
          <a:bodyPr wrap="square">
            <a:spAutoFit/>
          </a:bodyPr>
          <a:lstStyle>
            <a:lvl1pPr>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800" dirty="0"/>
              <a:t>Screening Criteria [1,3]</a:t>
            </a:r>
            <a:endParaRPr lang="ja-JP" altLang="en-US" sz="1800" dirty="0"/>
          </a:p>
        </p:txBody>
      </p:sp>
      <p:sp>
        <p:nvSpPr>
          <p:cNvPr id="5" name="テキスト ボックス 4">
            <a:extLst>
              <a:ext uri="{FF2B5EF4-FFF2-40B4-BE49-F238E27FC236}">
                <a16:creationId xmlns:a16="http://schemas.microsoft.com/office/drawing/2014/main" id="{FC3B5A5F-AF28-1791-EB23-8673835C2F8F}"/>
              </a:ext>
            </a:extLst>
          </p:cNvPr>
          <p:cNvSpPr txBox="1"/>
          <p:nvPr/>
        </p:nvSpPr>
        <p:spPr>
          <a:xfrm>
            <a:off x="210857" y="5517232"/>
            <a:ext cx="8856984" cy="646331"/>
          </a:xfrm>
          <a:prstGeom prst="rect">
            <a:avLst/>
          </a:prstGeom>
          <a:noFill/>
        </p:spPr>
        <p:txBody>
          <a:bodyPr wrap="square">
            <a:spAutoFit/>
          </a:bodyPr>
          <a:lstStyle/>
          <a:p>
            <a:pPr algn="l"/>
            <a:r>
              <a:rPr lang="en-US" altLang="ja-JP" sz="1800" dirty="0">
                <a:solidFill>
                  <a:schemeClr val="tx1"/>
                </a:solidFill>
                <a:latin typeface="Arial" panose="020B0604020202020204" pitchFamily="34" charset="0"/>
                <a:cs typeface="Arial" panose="020B0604020202020204" pitchFamily="34" charset="0"/>
              </a:rPr>
              <a:t>These screening criteria provide practical guidance for systematically reducing the number of hazard combinations before detailed combined hazard PRA.</a:t>
            </a:r>
          </a:p>
        </p:txBody>
      </p:sp>
      <p:sp>
        <p:nvSpPr>
          <p:cNvPr id="7" name="正方形/長方形 6">
            <a:extLst>
              <a:ext uri="{FF2B5EF4-FFF2-40B4-BE49-F238E27FC236}">
                <a16:creationId xmlns:a16="http://schemas.microsoft.com/office/drawing/2014/main" id="{DF80F239-8925-A8FA-5386-59C6D03BF283}"/>
              </a:ext>
            </a:extLst>
          </p:cNvPr>
          <p:cNvSpPr/>
          <p:nvPr/>
        </p:nvSpPr>
        <p:spPr>
          <a:xfrm>
            <a:off x="210857" y="5517232"/>
            <a:ext cx="8856984" cy="6463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94607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47061</TotalTime>
  <Words>1955</Words>
  <Application>Microsoft Office PowerPoint</Application>
  <PresentationFormat>画面に合わせる (4:3)</PresentationFormat>
  <Paragraphs>229</Paragraphs>
  <Slides>14</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Arial</vt:lpstr>
      <vt:lpstr>Calibri</vt:lpstr>
      <vt:lpstr>Tahoma</vt:lpstr>
      <vt:lpstr>Times New Roman</vt:lpstr>
      <vt:lpstr>Wingdings</vt:lpstr>
      <vt:lpstr>Office テーマ</vt:lpstr>
      <vt:lpstr>Toward Standardizing Probabilistic Risk Assessment Procedures for Combined External Hazards : A Focus on Screening Procedures</vt:lpstr>
      <vt:lpstr>Contents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vt:lpstr>
      <vt:lpstr>Thank you</vt:lpstr>
    </vt:vector>
  </TitlesOfParts>
  <Company>京都大学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ガイド波を用いた鋼構造部材の 亀裂・破断探査に関する基礎実験</dc:title>
  <dc:creator>choi</dc:creator>
  <cp:lastModifiedBy>崔 炳賢</cp:lastModifiedBy>
  <cp:revision>1534</cp:revision>
  <cp:lastPrinted>2026-06-24T10:22:27Z</cp:lastPrinted>
  <dcterms:created xsi:type="dcterms:W3CDTF">2007-01-30T06:40:59Z</dcterms:created>
  <dcterms:modified xsi:type="dcterms:W3CDTF">2026-07-15T12:28:55Z</dcterms:modified>
</cp:coreProperties>
</file>