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03" r:id="rId3"/>
    <p:sldId id="304" r:id="rId4"/>
    <p:sldId id="306" r:id="rId5"/>
    <p:sldId id="305" r:id="rId6"/>
    <p:sldId id="307" r:id="rId7"/>
    <p:sldId id="308" r:id="rId8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wart, Christine E. (JSC-NT311)" initials="SCE(" lastIdx="2" clrIdx="0">
    <p:extLst>
      <p:ext uri="{19B8F6BF-5375-455C-9EA6-DF929625EA0E}">
        <p15:presenceInfo xmlns:p15="http://schemas.microsoft.com/office/powerpoint/2012/main" userId="S-1-5-21-330711430-3775241029-4075259233-301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4D6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736" y="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2094" y="-96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183" y="0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89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183" y="8829989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75295CD-17D3-4D25-B8CA-BD34C6F753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94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183" y="0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59" y="4415790"/>
            <a:ext cx="5607684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89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183" y="8829989"/>
            <a:ext cx="303762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54CF7FA-FF2F-471B-8F7D-46AF503973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409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4B5225-ACE5-4B78-A9EF-A0FC7F3C2326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48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D670D-40C3-42E8-A8CE-ED87FFC563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269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315EB-2D3A-1E6C-1BF5-B09EF9B00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2B62CC-D24D-8F43-AA09-CBCECBAB1D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865AAC-559B-3F3D-4C8F-A634A92111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F85B0-4DDB-8362-123B-BC7DB95A63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D670D-40C3-42E8-A8CE-ED87FFC563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58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AEAF4-937B-99EB-80A8-F21F5959E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89D57E-F21A-62C0-C0FA-6EAED854AD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BCD928-F107-2B84-4FDA-CBABE0754F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4351F-0CD1-DC44-CB19-119DCFC6C8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D670D-40C3-42E8-A8CE-ED87FFC563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771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A0936-5A3C-B60A-9728-A7B6107A3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2F0DDB-822F-B293-F4D4-2184891A20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03FB31-5AA4-7833-F040-20B6F465D9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3AE81E-D809-9898-ADB4-BEE2FEBC43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D670D-40C3-42E8-A8CE-ED87FFC563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1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8065D-2C36-C94A-AF39-A42A8561C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E71A48-E8B0-EB85-2139-8D8EA5E891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F62D2C-9E69-4DBB-2A55-DAD57848CA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F1BC7B-13CA-98D1-2C7F-F1C50A80F1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D670D-40C3-42E8-A8CE-ED87FFC563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731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123D9-947A-7815-AFF1-BF95530A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A698C9-E570-4148-C7F5-D4DD433D7E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476290-1F06-5F4A-E5CE-F06938BB66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ADDE53-996A-650E-420A-9E3ECD130D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D670D-40C3-42E8-A8CE-ED87FFC563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45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nasameatball-2inch">
            <a:extLst>
              <a:ext uri="{FF2B5EF4-FFF2-40B4-BE49-F238E27FC236}">
                <a16:creationId xmlns:a16="http://schemas.microsoft.com/office/drawing/2014/main" id="{F97A4608-447B-D5DB-04FB-2187FEE4BE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76520" y="157808"/>
            <a:ext cx="1296144" cy="1039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B15543-999C-474C-E38A-35A664E54E5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842" y="74630"/>
            <a:ext cx="1179280" cy="13430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20C40C-9C68-9437-F036-025A47FDA4E9}"/>
              </a:ext>
            </a:extLst>
          </p:cNvPr>
          <p:cNvSpPr txBox="1"/>
          <p:nvPr userDrawn="1"/>
        </p:nvSpPr>
        <p:spPr>
          <a:xfrm>
            <a:off x="1456336" y="182870"/>
            <a:ext cx="6449464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2000" b="1" spc="0" baseline="0" dirty="0">
                <a:solidFill>
                  <a:schemeClr val="tx1"/>
                </a:solidFill>
                <a:latin typeface="Euphemia" panose="020B0503040102020104" pitchFamily="34" charset="0"/>
                <a:cs typeface="Arial" panose="020B0604020202020204" pitchFamily="34" charset="0"/>
              </a:rPr>
              <a:t>Safety and Mission Assurance</a:t>
            </a:r>
            <a:endParaRPr lang="en-US" sz="1100" b="1" spc="0" baseline="0" dirty="0">
              <a:solidFill>
                <a:schemeClr val="tx1"/>
              </a:solidFill>
              <a:latin typeface="Euphemia" panose="020B05030401020201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C078B4-F54B-FD5F-CBDB-24B19DC0839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flipV="1">
            <a:off x="1524000" y="544515"/>
            <a:ext cx="9144000" cy="6716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B03A75-6871-FD7A-F26F-0B45AA055F50}"/>
              </a:ext>
            </a:extLst>
          </p:cNvPr>
          <p:cNvSpPr txBox="1"/>
          <p:nvPr userDrawn="1"/>
        </p:nvSpPr>
        <p:spPr>
          <a:xfrm>
            <a:off x="1581728" y="580941"/>
            <a:ext cx="24427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rgbClr val="245A8C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+mn-cs"/>
              </a:rPr>
              <a:t>“Safe Space Exploration for Life”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28515" y="6093296"/>
            <a:ext cx="6400800" cy="43204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b="1" dirty="0">
                <a:latin typeface="Calibri" pitchFamily="34" charset="0"/>
              </a:rPr>
              <a:t>July 23, 2026</a:t>
            </a:r>
          </a:p>
        </p:txBody>
      </p:sp>
      <p:sp>
        <p:nvSpPr>
          <p:cNvPr id="2" name="AutoShape 2" descr="https://encrypted-tbn3.gstatic.com/images?q=tbn:ANd9GcSQO0d3dZ9ACZ9IIgeMJySgHmJTSH5_ospUpg4gvqpLciugKDfv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EA5EF8-7A5A-1EB6-6565-1237D75DD8B6}"/>
              </a:ext>
            </a:extLst>
          </p:cNvPr>
          <p:cNvSpPr txBox="1"/>
          <p:nvPr/>
        </p:nvSpPr>
        <p:spPr>
          <a:xfrm>
            <a:off x="1199456" y="1340768"/>
            <a:ext cx="9604300" cy="183254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800" b="1" dirty="0"/>
              <a:t>Modeling of Radiation Effects on Spacecraft Hardware</a:t>
            </a:r>
            <a:br>
              <a:rPr lang="en-US" b="1" dirty="0"/>
            </a:br>
            <a:endParaRPr lang="en-US" b="1" dirty="0"/>
          </a:p>
          <a:p>
            <a:pPr algn="ctr"/>
            <a:br>
              <a:rPr lang="en-US" b="1" dirty="0"/>
            </a:br>
            <a:r>
              <a:rPr lang="en-US" sz="2000" b="1" dirty="0"/>
              <a:t>Bruce Reistle NASA JSC</a:t>
            </a:r>
            <a:br>
              <a:rPr lang="en-US" sz="2000" b="1" dirty="0"/>
            </a:br>
            <a:r>
              <a:rPr lang="en-US" sz="2000" b="1" dirty="0"/>
              <a:t>Teri Hamlin NASA JSC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58993C-1E5F-0B04-12DD-D0AB58A74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811" y="3307318"/>
            <a:ext cx="4064209" cy="22099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8D9374D-1D24-7C2E-E3B6-CC30C6904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67" y="3330279"/>
            <a:ext cx="3778444" cy="21210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6F586C7-20CD-AA95-2815-212DC578F4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0216" y="3330279"/>
            <a:ext cx="3664138" cy="212100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253EE68-65B4-D8FC-A790-A54D300E2D47}"/>
              </a:ext>
            </a:extLst>
          </p:cNvPr>
          <p:cNvSpPr txBox="1"/>
          <p:nvPr/>
        </p:nvSpPr>
        <p:spPr>
          <a:xfrm>
            <a:off x="1343472" y="549292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System OK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BC1557-A90A-380D-46C7-ED31F7AAA09B}"/>
              </a:ext>
            </a:extLst>
          </p:cNvPr>
          <p:cNvSpPr txBox="1"/>
          <p:nvPr/>
        </p:nvSpPr>
        <p:spPr>
          <a:xfrm>
            <a:off x="5245522" y="545128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System OK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5BF967-B97D-DFFE-CEDD-4717E11F721D}"/>
              </a:ext>
            </a:extLst>
          </p:cNvPr>
          <p:cNvSpPr txBox="1"/>
          <p:nvPr/>
        </p:nvSpPr>
        <p:spPr>
          <a:xfrm>
            <a:off x="9147572" y="5423587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System OK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6312024" y="44624"/>
            <a:ext cx="2520280" cy="576064"/>
          </a:xfrm>
        </p:spPr>
        <p:txBody>
          <a:bodyPr/>
          <a:lstStyle/>
          <a:p>
            <a:pPr eaLnBrk="1" hangingPunct="1"/>
            <a:r>
              <a:rPr lang="en-US" sz="3200" b="1" dirty="0"/>
              <a:t>Introduction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214910" y="1073410"/>
            <a:ext cx="10194227" cy="2867183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a space environment, electronic components are subject to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radiation induced upsets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Unavailable until it recovers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Upset time is generally brief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Could experience multiple upsets (and recoveries) during a mission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System failure occurs when multiple components are unavailable at the same time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Mission time could be long (years)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Standard fault trees are not designed for this type of model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11712624" y="6438946"/>
            <a:ext cx="357190" cy="365125"/>
          </a:xfrm>
          <a:prstGeom prst="rect">
            <a:avLst/>
          </a:prstGeom>
        </p:spPr>
        <p:txBody>
          <a:bodyPr anchor="b" anchorCtr="0"/>
          <a:lstStyle/>
          <a:p>
            <a:pPr>
              <a:defRPr/>
            </a:pPr>
            <a:fld id="{5E4C7B3A-C4F9-496C-AC06-79F52218A734}" type="slidenum">
              <a:rPr lang="en-US" sz="1100">
                <a:latin typeface="+mj-lt"/>
              </a:rPr>
              <a:pPr>
                <a:defRPr/>
              </a:pPr>
              <a:t>2</a:t>
            </a:fld>
            <a:endParaRPr lang="en-US" sz="1100" dirty="0">
              <a:latin typeface="+mj-lt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DA069D8-80F7-874F-6FBD-C9623AF88E4C}"/>
              </a:ext>
            </a:extLst>
          </p:cNvPr>
          <p:cNvGrpSpPr/>
          <p:nvPr/>
        </p:nvGrpSpPr>
        <p:grpSpPr>
          <a:xfrm>
            <a:off x="5519936" y="4605160"/>
            <a:ext cx="4822700" cy="1456431"/>
            <a:chOff x="5559264" y="4708712"/>
            <a:chExt cx="4822700" cy="1456431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B17B034-2FFA-7921-754E-70D9F6380448}"/>
                </a:ext>
              </a:extLst>
            </p:cNvPr>
            <p:cNvGrpSpPr/>
            <p:nvPr/>
          </p:nvGrpSpPr>
          <p:grpSpPr>
            <a:xfrm>
              <a:off x="5559264" y="4941127"/>
              <a:ext cx="4822700" cy="1069778"/>
              <a:chOff x="5559264" y="4941127"/>
              <a:chExt cx="4822700" cy="1069778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5BA5B9C1-7EA9-2A78-C127-30096649186F}"/>
                  </a:ext>
                </a:extLst>
              </p:cNvPr>
              <p:cNvGrpSpPr/>
              <p:nvPr/>
            </p:nvGrpSpPr>
            <p:grpSpPr>
              <a:xfrm>
                <a:off x="5559264" y="5229200"/>
                <a:ext cx="1152128" cy="504056"/>
                <a:chOff x="5559264" y="5229200"/>
                <a:chExt cx="1152128" cy="504056"/>
              </a:xfrm>
            </p:grpSpPr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CE488032-1BDD-2B64-F661-65CA89E65016}"/>
                    </a:ext>
                  </a:extLst>
                </p:cNvPr>
                <p:cNvSpPr/>
                <p:nvPr/>
              </p:nvSpPr>
              <p:spPr>
                <a:xfrm>
                  <a:off x="5591944" y="5229200"/>
                  <a:ext cx="1008112" cy="5040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53D8FDF-C1D6-07B4-17D1-AFB04FEDD66F}"/>
                    </a:ext>
                  </a:extLst>
                </p:cNvPr>
                <p:cNvSpPr txBox="1"/>
                <p:nvPr/>
              </p:nvSpPr>
              <p:spPr>
                <a:xfrm>
                  <a:off x="5559264" y="5301208"/>
                  <a:ext cx="115212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/>
                    <a:t>2 Available</a:t>
                  </a: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CBA4F6C0-C1AB-252C-2C33-2901427DDAFB}"/>
                  </a:ext>
                </a:extLst>
              </p:cNvPr>
              <p:cNvGrpSpPr/>
              <p:nvPr/>
            </p:nvGrpSpPr>
            <p:grpSpPr>
              <a:xfrm>
                <a:off x="7394550" y="5222552"/>
                <a:ext cx="1152128" cy="504056"/>
                <a:chOff x="5559264" y="5229200"/>
                <a:chExt cx="1152128" cy="504056"/>
              </a:xfrm>
            </p:grpSpPr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80A14FC0-33A8-424D-D301-B4D300A3A29C}"/>
                    </a:ext>
                  </a:extLst>
                </p:cNvPr>
                <p:cNvSpPr/>
                <p:nvPr/>
              </p:nvSpPr>
              <p:spPr>
                <a:xfrm>
                  <a:off x="5591944" y="5229200"/>
                  <a:ext cx="1008112" cy="5040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703D3E1-18A0-F3BD-F4C3-72F9DA55F613}"/>
                    </a:ext>
                  </a:extLst>
                </p:cNvPr>
                <p:cNvSpPr txBox="1"/>
                <p:nvPr/>
              </p:nvSpPr>
              <p:spPr>
                <a:xfrm>
                  <a:off x="5559264" y="5301208"/>
                  <a:ext cx="115212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/>
                    <a:t>1 Available</a:t>
                  </a: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0D8F5667-0D3A-C88A-2D6C-772C0C44816A}"/>
                  </a:ext>
                </a:extLst>
              </p:cNvPr>
              <p:cNvGrpSpPr/>
              <p:nvPr/>
            </p:nvGrpSpPr>
            <p:grpSpPr>
              <a:xfrm>
                <a:off x="9229836" y="5229200"/>
                <a:ext cx="1152128" cy="504056"/>
                <a:chOff x="5559264" y="5229200"/>
                <a:chExt cx="1152128" cy="504056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80963AC3-6001-FFC8-E0C1-5302DBB3D098}"/>
                    </a:ext>
                  </a:extLst>
                </p:cNvPr>
                <p:cNvSpPr/>
                <p:nvPr/>
              </p:nvSpPr>
              <p:spPr>
                <a:xfrm>
                  <a:off x="5591944" y="5229200"/>
                  <a:ext cx="1008112" cy="5040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DBCA7B68-87FE-79C9-0416-1645D2F655C1}"/>
                    </a:ext>
                  </a:extLst>
                </p:cNvPr>
                <p:cNvSpPr txBox="1"/>
                <p:nvPr/>
              </p:nvSpPr>
              <p:spPr>
                <a:xfrm>
                  <a:off x="5559264" y="5301208"/>
                  <a:ext cx="115212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/>
                    <a:t>0 Available</a:t>
                  </a:r>
                </a:p>
              </p:txBody>
            </p:sp>
          </p:grpSp>
          <p:sp>
            <p:nvSpPr>
              <p:cNvPr id="19" name="Arc 18">
                <a:extLst>
                  <a:ext uri="{FF2B5EF4-FFF2-40B4-BE49-F238E27FC236}">
                    <a16:creationId xmlns:a16="http://schemas.microsoft.com/office/drawing/2014/main" id="{B6546276-5C6A-0E7C-ABC6-B6A1F3D2A5CB}"/>
                  </a:ext>
                </a:extLst>
              </p:cNvPr>
              <p:cNvSpPr/>
              <p:nvPr/>
            </p:nvSpPr>
            <p:spPr>
              <a:xfrm>
                <a:off x="6205215" y="5075311"/>
                <a:ext cx="1584176" cy="307777"/>
              </a:xfrm>
              <a:prstGeom prst="arc">
                <a:avLst>
                  <a:gd name="adj1" fmla="val 10830674"/>
                  <a:gd name="adj2" fmla="val 0"/>
                </a:avLst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Arc 19">
                <a:extLst>
                  <a:ext uri="{FF2B5EF4-FFF2-40B4-BE49-F238E27FC236}">
                    <a16:creationId xmlns:a16="http://schemas.microsoft.com/office/drawing/2014/main" id="{70C4FE12-5EE0-94CD-9E4E-FA4DD1945641}"/>
                  </a:ext>
                </a:extLst>
              </p:cNvPr>
              <p:cNvSpPr/>
              <p:nvPr/>
            </p:nvSpPr>
            <p:spPr>
              <a:xfrm>
                <a:off x="8133927" y="5068663"/>
                <a:ext cx="1584176" cy="307777"/>
              </a:xfrm>
              <a:prstGeom prst="arc">
                <a:avLst>
                  <a:gd name="adj1" fmla="val 10830674"/>
                  <a:gd name="adj2" fmla="val 0"/>
                </a:avLst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Arc 20">
                <a:extLst>
                  <a:ext uri="{FF2B5EF4-FFF2-40B4-BE49-F238E27FC236}">
                    <a16:creationId xmlns:a16="http://schemas.microsoft.com/office/drawing/2014/main" id="{B5747B96-DBE3-B228-47B4-EEF9E533C092}"/>
                  </a:ext>
                </a:extLst>
              </p:cNvPr>
              <p:cNvSpPr/>
              <p:nvPr/>
            </p:nvSpPr>
            <p:spPr>
              <a:xfrm flipV="1">
                <a:off x="6157236" y="5559193"/>
                <a:ext cx="1584176" cy="307777"/>
              </a:xfrm>
              <a:prstGeom prst="arc">
                <a:avLst>
                  <a:gd name="adj1" fmla="val 10830674"/>
                  <a:gd name="adj2" fmla="val 0"/>
                </a:avLst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B03AC580-4F2F-FF49-C6F2-AAC6CA6DC34A}"/>
                  </a:ext>
                </a:extLst>
              </p:cNvPr>
              <p:cNvCxnSpPr/>
              <p:nvPr/>
            </p:nvCxnSpPr>
            <p:spPr>
              <a:xfrm>
                <a:off x="6573884" y="4956192"/>
                <a:ext cx="252028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832F337B-3F11-E175-145F-4850A130F8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64052" y="5085184"/>
                <a:ext cx="252028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370DA3B-87D0-9018-2E68-3175E2C34ED5}"/>
                  </a:ext>
                </a:extLst>
              </p:cNvPr>
              <p:cNvCxnSpPr/>
              <p:nvPr/>
            </p:nvCxnSpPr>
            <p:spPr>
              <a:xfrm>
                <a:off x="8486687" y="4941127"/>
                <a:ext cx="252028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1162F57-9A01-FEB3-B8BD-E62ED97DFE0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477579" y="5090376"/>
                <a:ext cx="252028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F06B87E2-0DE0-7CA3-10F0-0CB5C2F021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76120" y="5723424"/>
                <a:ext cx="252028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E3208A8D-F9C8-388D-DF9E-3E93F4AC17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09544" y="5866889"/>
                <a:ext cx="252028" cy="1440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C0CF938-9D9F-3E5A-F669-938A10FBCEC5}"/>
                </a:ext>
              </a:extLst>
            </p:cNvPr>
            <p:cNvSpPr txBox="1"/>
            <p:nvPr/>
          </p:nvSpPr>
          <p:spPr>
            <a:xfrm>
              <a:off x="6927519" y="4725684"/>
              <a:ext cx="861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Symbol" panose="05050102010706020507" pitchFamily="18" charset="2"/>
                </a:rPr>
                <a:t>2l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Upset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9E07109-70CC-1B77-3619-4EAE431CBD2F}"/>
                </a:ext>
              </a:extLst>
            </p:cNvPr>
            <p:cNvSpPr txBox="1"/>
            <p:nvPr/>
          </p:nvSpPr>
          <p:spPr>
            <a:xfrm>
              <a:off x="8832303" y="4708712"/>
              <a:ext cx="8618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Symbol" panose="05050102010706020507" pitchFamily="18" charset="2"/>
                </a:rPr>
                <a:t>l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Upset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7DD39A4-7249-1A78-983D-6428990C0136}"/>
                </a:ext>
              </a:extLst>
            </p:cNvPr>
            <p:cNvSpPr txBox="1"/>
            <p:nvPr/>
          </p:nvSpPr>
          <p:spPr>
            <a:xfrm>
              <a:off x="6454334" y="5795811"/>
              <a:ext cx="9728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Symbol" panose="05050102010706020507" pitchFamily="18" charset="2"/>
                </a:rPr>
                <a:t>l</a:t>
              </a:r>
              <a:r>
                <a:rPr lang="en-US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Recover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C7DA386-300E-BBE8-FA77-A363986CF6D0}"/>
              </a:ext>
            </a:extLst>
          </p:cNvPr>
          <p:cNvSpPr txBox="1"/>
          <p:nvPr/>
        </p:nvSpPr>
        <p:spPr>
          <a:xfrm>
            <a:off x="6776752" y="4285417"/>
            <a:ext cx="260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State Space Diagram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D4E71E1-1561-9CA9-DE88-A0A880C9FA45}"/>
              </a:ext>
            </a:extLst>
          </p:cNvPr>
          <p:cNvSpPr txBox="1"/>
          <p:nvPr/>
        </p:nvSpPr>
        <p:spPr>
          <a:xfrm>
            <a:off x="2098927" y="4316194"/>
            <a:ext cx="1764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Simplest Case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AA1A086-C089-424F-87B1-012992D0B33D}"/>
              </a:ext>
            </a:extLst>
          </p:cNvPr>
          <p:cNvSpPr txBox="1"/>
          <p:nvPr/>
        </p:nvSpPr>
        <p:spPr>
          <a:xfrm>
            <a:off x="2023430" y="6252177"/>
            <a:ext cx="776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would be easy to simulate in Excel or possibly using a Markov Model.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C65F95-C3F1-314A-B858-4D80488748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212" y="4806798"/>
            <a:ext cx="367665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752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6DA6B-5428-E5A4-6C49-E8157BB06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98C5E734-29DA-EA93-84A6-3327120A5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2024" y="44624"/>
            <a:ext cx="2808312" cy="576064"/>
          </a:xfrm>
        </p:spPr>
        <p:txBody>
          <a:bodyPr/>
          <a:lstStyle/>
          <a:p>
            <a:pPr eaLnBrk="1" hangingPunct="1"/>
            <a:r>
              <a:rPr lang="en-US" sz="3200" b="1" dirty="0"/>
              <a:t>Complications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31053C3C-BB52-182E-E18E-9DA6B8A60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061" y="1039735"/>
            <a:ext cx="6480720" cy="5740179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System complications: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System size of two or more items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Mostly two or three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Radiation upsets and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random failures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Random failures are likely not recoverable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Auto reset or manual reset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Reset from ground or on board if crewed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Human error possible on ground-based manual resets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Radiation complications: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Regular radiation environment and solar particle events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Higher upset rates during solar particle events  (“worst case”)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Model complications: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Vehicle crewed part of the time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Crew can manually do resets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Crew might be able to fix random failures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Human error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9CB145C-262F-C203-9E0A-7673C725594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2624" y="6414789"/>
            <a:ext cx="357190" cy="365125"/>
          </a:xfrm>
          <a:prstGeom prst="rect">
            <a:avLst/>
          </a:prstGeom>
        </p:spPr>
        <p:txBody>
          <a:bodyPr anchor="b" anchorCtr="0"/>
          <a:lstStyle/>
          <a:p>
            <a:pPr>
              <a:defRPr/>
            </a:pPr>
            <a:fld id="{5E4C7B3A-C4F9-496C-AC06-79F52218A734}" type="slidenum">
              <a:rPr lang="en-US" sz="1100">
                <a:latin typeface="+mj-lt"/>
              </a:rPr>
              <a:pPr>
                <a:defRPr/>
              </a:pPr>
              <a:t>3</a:t>
            </a:fld>
            <a:endParaRPr lang="en-US" sz="11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ACB50D-C17B-62EB-296F-B2F68873C7B8}"/>
              </a:ext>
            </a:extLst>
          </p:cNvPr>
          <p:cNvSpPr txBox="1"/>
          <p:nvPr/>
        </p:nvSpPr>
        <p:spPr>
          <a:xfrm>
            <a:off x="6528048" y="5947988"/>
            <a:ext cx="4680520" cy="6205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Note: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All values in this presentation are for demonstration purposes and are not actual data.</a:t>
            </a:r>
          </a:p>
          <a:p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1C9D58-9ACD-4BD2-6152-08676F9AF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128" y="764058"/>
            <a:ext cx="3050865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694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66225-585A-C585-1C88-B3A7DC128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E71E45BB-FAE1-4833-0419-DD873B00F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2024" y="44624"/>
            <a:ext cx="2808312" cy="576064"/>
          </a:xfrm>
        </p:spPr>
        <p:txBody>
          <a:bodyPr/>
          <a:lstStyle/>
          <a:p>
            <a:pPr eaLnBrk="1" hangingPunct="1"/>
            <a:r>
              <a:rPr lang="en-US" sz="3200" b="1" dirty="0"/>
              <a:t>The Model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2C289B10-DB9F-B2A8-1FB3-7D1C9941B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28" y="2276872"/>
            <a:ext cx="2232248" cy="374441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Excel front shows inputs and outputs.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simulation is done in Visual Basic using the Excel random number generator (Mersenne Twister since 2010).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Turn off output to save run time, run 1,000,000 reps.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3DC2667-2AC9-8115-4F82-1995797CEC2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78045" y="6431564"/>
            <a:ext cx="357190" cy="365125"/>
          </a:xfrm>
          <a:prstGeom prst="rect">
            <a:avLst/>
          </a:prstGeom>
        </p:spPr>
        <p:txBody>
          <a:bodyPr anchor="b" anchorCtr="0"/>
          <a:lstStyle/>
          <a:p>
            <a:pPr>
              <a:defRPr/>
            </a:pPr>
            <a:fld id="{5E4C7B3A-C4F9-496C-AC06-79F52218A734}" type="slidenum">
              <a:rPr lang="en-US" sz="1100">
                <a:latin typeface="+mj-lt"/>
              </a:rPr>
              <a:pPr>
                <a:defRPr/>
              </a:pPr>
              <a:t>4</a:t>
            </a:fld>
            <a:endParaRPr lang="en-US" sz="1100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89C93D-4D89-E54A-D0E2-A9C2FD614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6199" y="1050239"/>
            <a:ext cx="8838185" cy="575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161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96CD3-0496-0FAD-EA9B-B6D010FFF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AA5ACE38-37F6-C7F1-F9D2-0899F3B6A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44624"/>
            <a:ext cx="2808312" cy="576064"/>
          </a:xfrm>
        </p:spPr>
        <p:txBody>
          <a:bodyPr/>
          <a:lstStyle/>
          <a:p>
            <a:pPr eaLnBrk="1" hangingPunct="1"/>
            <a:r>
              <a:rPr lang="en-US" sz="3200" b="1" dirty="0"/>
              <a:t>Methodology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4064EB7-00F2-642F-86E0-301DD400FB7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78045" y="6431564"/>
            <a:ext cx="357190" cy="365125"/>
          </a:xfrm>
          <a:prstGeom prst="rect">
            <a:avLst/>
          </a:prstGeom>
        </p:spPr>
        <p:txBody>
          <a:bodyPr anchor="b" anchorCtr="0"/>
          <a:lstStyle/>
          <a:p>
            <a:pPr>
              <a:defRPr/>
            </a:pPr>
            <a:fld id="{5E4C7B3A-C4F9-496C-AC06-79F52218A734}" type="slidenum">
              <a:rPr lang="en-US" sz="1100">
                <a:latin typeface="+mj-lt"/>
              </a:rPr>
              <a:pPr>
                <a:defRPr/>
              </a:pPr>
              <a:t>5</a:t>
            </a:fld>
            <a:endParaRPr lang="en-US" sz="1100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0DFF52-FC62-E304-D7B5-8A2FE5674EA3}"/>
              </a:ext>
            </a:extLst>
          </p:cNvPr>
          <p:cNvSpPr txBox="1"/>
          <p:nvPr/>
        </p:nvSpPr>
        <p:spPr>
          <a:xfrm>
            <a:off x="1016682" y="980728"/>
            <a:ext cx="10011036" cy="44418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Suppose there are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two components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 the system needs at least one component to function at all times.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C47A44-1355-A3DF-5A82-63ED78A8E4F5}"/>
              </a:ext>
            </a:extLst>
          </p:cNvPr>
          <p:cNvSpPr txBox="1"/>
          <p:nvPr/>
        </p:nvSpPr>
        <p:spPr>
          <a:xfrm>
            <a:off x="1363029" y="1584361"/>
            <a:ext cx="752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/>
                <a:cs typeface="Arial"/>
              </a:rPr>
              <a:t>Step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9320D6-4BA5-F548-CA86-48EFDEAF1657}"/>
              </a:ext>
            </a:extLst>
          </p:cNvPr>
          <p:cNvSpPr txBox="1"/>
          <p:nvPr/>
        </p:nvSpPr>
        <p:spPr>
          <a:xfrm>
            <a:off x="215904" y="2099768"/>
            <a:ext cx="2725486" cy="39624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Start with the base timeline: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675B51-93B7-4494-8019-78A211265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011" y="2014616"/>
            <a:ext cx="5648325" cy="609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6104951-EBF8-4980-BB4F-258CDA14B172}"/>
              </a:ext>
            </a:extLst>
          </p:cNvPr>
          <p:cNvSpPr txBox="1"/>
          <p:nvPr/>
        </p:nvSpPr>
        <p:spPr>
          <a:xfrm>
            <a:off x="9955832" y="1555032"/>
            <a:ext cx="107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/>
                <a:cs typeface="Arial"/>
              </a:rPr>
              <a:t>Notes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95A054-9D92-7D2F-4B4B-69C9A854BA17}"/>
              </a:ext>
            </a:extLst>
          </p:cNvPr>
          <p:cNvSpPr txBox="1"/>
          <p:nvPr/>
        </p:nvSpPr>
        <p:spPr>
          <a:xfrm>
            <a:off x="229148" y="2635830"/>
            <a:ext cx="3020238" cy="88662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Simulate solar particle event arrival intervals (the upset rate is higher in these intervals):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595765B-F58E-D544-62D0-5CDCA19C13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1368" y="2737144"/>
            <a:ext cx="5686425" cy="609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7D42E20-DF92-E34C-316C-2A1471C8437D}"/>
              </a:ext>
            </a:extLst>
          </p:cNvPr>
          <p:cNvSpPr txBox="1"/>
          <p:nvPr/>
        </p:nvSpPr>
        <p:spPr>
          <a:xfrm>
            <a:off x="9395723" y="2713469"/>
            <a:ext cx="2725486" cy="5339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Exponentially distributed time between SPE arrivals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5D1A16-7EBA-67B3-4409-A17933FD6551}"/>
              </a:ext>
            </a:extLst>
          </p:cNvPr>
          <p:cNvSpPr txBox="1"/>
          <p:nvPr/>
        </p:nvSpPr>
        <p:spPr>
          <a:xfrm>
            <a:off x="9395723" y="3625700"/>
            <a:ext cx="2658812" cy="87877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Exponentially distributed time between upsets and random failures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B523A65-051E-B805-413F-EA791E16BF6C}"/>
              </a:ext>
            </a:extLst>
          </p:cNvPr>
          <p:cNvGrpSpPr/>
          <p:nvPr/>
        </p:nvGrpSpPr>
        <p:grpSpPr>
          <a:xfrm>
            <a:off x="3451490" y="3653291"/>
            <a:ext cx="5755217" cy="726121"/>
            <a:chOff x="3105151" y="3535807"/>
            <a:chExt cx="5755217" cy="72612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B1E05A5-8479-E65D-4A89-EE0D7015DB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05151" y="3633278"/>
              <a:ext cx="5715000" cy="62865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BC50056-48E8-9DBB-815B-082B82F01752}"/>
                </a:ext>
              </a:extLst>
            </p:cNvPr>
            <p:cNvSpPr txBox="1"/>
            <p:nvPr/>
          </p:nvSpPr>
          <p:spPr>
            <a:xfrm>
              <a:off x="3371848" y="3554054"/>
              <a:ext cx="97430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latin typeface="Arial"/>
                  <a:cs typeface="Arial"/>
                </a:rPr>
                <a:t>Comp 2 Fail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4EE4CAF-9D67-826E-7F2E-C50760E55C99}"/>
                </a:ext>
              </a:extLst>
            </p:cNvPr>
            <p:cNvSpPr txBox="1"/>
            <p:nvPr/>
          </p:nvSpPr>
          <p:spPr>
            <a:xfrm>
              <a:off x="4286250" y="3554638"/>
              <a:ext cx="97430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latin typeface="Arial"/>
                  <a:cs typeface="Arial"/>
                </a:rPr>
                <a:t>Comp 1 Fail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CB058F0-33BC-7F0C-B746-B76691F2B502}"/>
                </a:ext>
              </a:extLst>
            </p:cNvPr>
            <p:cNvSpPr txBox="1"/>
            <p:nvPr/>
          </p:nvSpPr>
          <p:spPr>
            <a:xfrm>
              <a:off x="5489786" y="3544688"/>
              <a:ext cx="97430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latin typeface="Arial"/>
                  <a:cs typeface="Arial"/>
                </a:rPr>
                <a:t>Comp 1 Fail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F17987F-2B90-AD11-FEC7-727FDF5F8A19}"/>
                </a:ext>
              </a:extLst>
            </p:cNvPr>
            <p:cNvSpPr txBox="1"/>
            <p:nvPr/>
          </p:nvSpPr>
          <p:spPr>
            <a:xfrm>
              <a:off x="7886065" y="3535807"/>
              <a:ext cx="97430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latin typeface="Arial"/>
                  <a:cs typeface="Arial"/>
                </a:rPr>
                <a:t>Comp 2 Fail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9E3D74BB-5200-A6E6-1286-95C9485571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0286" y="4857552"/>
            <a:ext cx="5686425" cy="63817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3776E9C-B034-2C63-4C0F-7C2F3A1A75C2}"/>
              </a:ext>
            </a:extLst>
          </p:cNvPr>
          <p:cNvSpPr txBox="1"/>
          <p:nvPr/>
        </p:nvSpPr>
        <p:spPr>
          <a:xfrm>
            <a:off x="244122" y="3695874"/>
            <a:ext cx="2781388" cy="56194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Simulate upset and random failure times: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520925-6119-4E3A-090E-1EFEE39E36F9}"/>
              </a:ext>
            </a:extLst>
          </p:cNvPr>
          <p:cNvSpPr txBox="1"/>
          <p:nvPr/>
        </p:nvSpPr>
        <p:spPr>
          <a:xfrm>
            <a:off x="229148" y="4796462"/>
            <a:ext cx="3271138" cy="67308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Use the recovery time to determine the downtime intervals: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93C826D-7614-DBAF-C572-6BDEF5E5FB6E}"/>
              </a:ext>
            </a:extLst>
          </p:cNvPr>
          <p:cNvSpPr txBox="1"/>
          <p:nvPr/>
        </p:nvSpPr>
        <p:spPr>
          <a:xfrm>
            <a:off x="9383967" y="2113146"/>
            <a:ext cx="2563911" cy="44418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Same for every replication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1894B4-8D27-B7BA-95BC-EAFD016D2A6E}"/>
              </a:ext>
            </a:extLst>
          </p:cNvPr>
          <p:cNvSpPr txBox="1"/>
          <p:nvPr/>
        </p:nvSpPr>
        <p:spPr>
          <a:xfrm>
            <a:off x="9430882" y="4823208"/>
            <a:ext cx="2400666" cy="73539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 system failures since failures did not overlap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2AFEE10-1A7A-2DA1-9B10-10492F23F50F}"/>
              </a:ext>
            </a:extLst>
          </p:cNvPr>
          <p:cNvSpPr txBox="1"/>
          <p:nvPr/>
        </p:nvSpPr>
        <p:spPr>
          <a:xfrm>
            <a:off x="4799856" y="1558492"/>
            <a:ext cx="2725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/>
                <a:cs typeface="Arial"/>
              </a:rPr>
              <a:t>One Model Replication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2AB284B-CE6A-122D-2D73-A0C04F4B12D1}"/>
              </a:ext>
            </a:extLst>
          </p:cNvPr>
          <p:cNvSpPr txBox="1"/>
          <p:nvPr/>
        </p:nvSpPr>
        <p:spPr>
          <a:xfrm>
            <a:off x="265895" y="5670173"/>
            <a:ext cx="6910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This is what needs to be done for each of the 1,000,000 or so replications.</a:t>
            </a:r>
          </a:p>
          <a:p>
            <a:endParaRPr lang="en-US" sz="1600" dirty="0"/>
          </a:p>
          <a:p>
            <a:r>
              <a:rPr lang="fr-FR" sz="1600" b="1" dirty="0" err="1"/>
              <a:t>Exponential</a:t>
            </a:r>
            <a:r>
              <a:rPr lang="fr-FR" sz="1600" b="1" dirty="0"/>
              <a:t> </a:t>
            </a:r>
            <a:r>
              <a:rPr lang="fr-FR" sz="1600" b="1" dirty="0" err="1"/>
              <a:t>failure</a:t>
            </a:r>
            <a:r>
              <a:rPr lang="fr-FR" sz="1600" b="1" dirty="0"/>
              <a:t> times use </a:t>
            </a:r>
            <a:r>
              <a:rPr lang="fr-FR" sz="1600" b="1" dirty="0" err="1"/>
              <a:t>this</a:t>
            </a:r>
            <a:r>
              <a:rPr lang="fr-FR" sz="1600" b="1" dirty="0"/>
              <a:t>:  </a:t>
            </a:r>
            <a:r>
              <a:rPr lang="fr-FR" sz="1600" dirty="0" err="1"/>
              <a:t>FailTime</a:t>
            </a:r>
            <a:r>
              <a:rPr lang="fr-FR" sz="1600" dirty="0"/>
              <a:t> = -Log(U) / </a:t>
            </a:r>
            <a:r>
              <a:rPr lang="fr-FR" sz="1600" dirty="0" err="1"/>
              <a:t>GapRate</a:t>
            </a:r>
            <a:r>
              <a:rPr lang="fr-FR" sz="1600" dirty="0"/>
              <a:t>(Gap)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70273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0E940-8061-735C-8A3D-EA7BA1CC7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AEF4A75D-F10D-63A2-3345-9C29A558B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2024" y="44624"/>
            <a:ext cx="2808312" cy="576064"/>
          </a:xfrm>
        </p:spPr>
        <p:txBody>
          <a:bodyPr/>
          <a:lstStyle/>
          <a:p>
            <a:pPr eaLnBrk="1" hangingPunct="1"/>
            <a:r>
              <a:rPr lang="en-US" sz="3200" b="1" dirty="0"/>
              <a:t>Output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571C018-6FA9-0AFD-00D3-CE26B1B7D38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78045" y="6431564"/>
            <a:ext cx="357190" cy="365125"/>
          </a:xfrm>
          <a:prstGeom prst="rect">
            <a:avLst/>
          </a:prstGeom>
        </p:spPr>
        <p:txBody>
          <a:bodyPr anchor="b" anchorCtr="0"/>
          <a:lstStyle/>
          <a:p>
            <a:pPr>
              <a:defRPr/>
            </a:pPr>
            <a:fld id="{5E4C7B3A-C4F9-496C-AC06-79F52218A734}" type="slidenum">
              <a:rPr lang="en-US" sz="1100">
                <a:latin typeface="+mj-lt"/>
              </a:rPr>
              <a:pPr>
                <a:defRPr/>
              </a:pPr>
              <a:t>6</a:t>
            </a:fld>
            <a:endParaRPr lang="en-US" sz="11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5B9D27-8BFF-D089-CE0A-9C68A0A9D342}"/>
              </a:ext>
            </a:extLst>
          </p:cNvPr>
          <p:cNvSpPr txBox="1"/>
          <p:nvPr/>
        </p:nvSpPr>
        <p:spPr>
          <a:xfrm>
            <a:off x="119336" y="1379964"/>
            <a:ext cx="4464496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Output in the table is shown for 9 replications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Zero-failure replications are not shown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 dirty="0"/>
              <a:t>The replication ends if there is a system failure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/>
              <a:t>Random + Upset combinations are most likely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9D6797-CD7B-F410-8F9E-075C356CDF99}"/>
              </a:ext>
            </a:extLst>
          </p:cNvPr>
          <p:cNvSpPr txBox="1"/>
          <p:nvPr/>
        </p:nvSpPr>
        <p:spPr>
          <a:xfrm>
            <a:off x="4619235" y="645653"/>
            <a:ext cx="5734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Note: </a:t>
            </a:r>
            <a:r>
              <a:rPr lang="en-US" sz="1600" dirty="0"/>
              <a:t>“Worst Case” indicates the solar particle environment.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176F66-2253-A82E-8C38-A92635EDE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82" y="2575395"/>
            <a:ext cx="2848373" cy="42296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B106F5-2B22-387D-6BB3-A4AA0CC0B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1824" y="1098950"/>
            <a:ext cx="6713574" cy="571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751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6DBEE-C008-4777-7A2C-06D5C37E1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065D5D6A-7BA6-F2F6-2923-26265393C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2024" y="44624"/>
            <a:ext cx="2808312" cy="576064"/>
          </a:xfrm>
        </p:spPr>
        <p:txBody>
          <a:bodyPr/>
          <a:lstStyle/>
          <a:p>
            <a:pPr eaLnBrk="1" hangingPunct="1"/>
            <a:r>
              <a:rPr lang="en-US" sz="3200" b="1" dirty="0"/>
              <a:t>Pros and Cons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FC1AE3E-A421-D98A-F286-2A6BFC9B23D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78045" y="6431564"/>
            <a:ext cx="357190" cy="365125"/>
          </a:xfrm>
          <a:prstGeom prst="rect">
            <a:avLst/>
          </a:prstGeom>
        </p:spPr>
        <p:txBody>
          <a:bodyPr anchor="b" anchorCtr="0"/>
          <a:lstStyle/>
          <a:p>
            <a:pPr>
              <a:defRPr/>
            </a:pPr>
            <a:fld id="{5E4C7B3A-C4F9-496C-AC06-79F52218A734}" type="slidenum">
              <a:rPr lang="en-US" sz="1100">
                <a:latin typeface="+mj-lt"/>
              </a:rPr>
              <a:pPr>
                <a:defRPr/>
              </a:pPr>
              <a:t>7</a:t>
            </a:fld>
            <a:endParaRPr lang="en-US" sz="1100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507476-C498-DDFA-865E-268DA98756E3}"/>
              </a:ext>
            </a:extLst>
          </p:cNvPr>
          <p:cNvSpPr txBox="1"/>
          <p:nvPr/>
        </p:nvSpPr>
        <p:spPr>
          <a:xfrm>
            <a:off x="1271464" y="963212"/>
            <a:ext cx="9937104" cy="54683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800" b="1" dirty="0"/>
              <a:t>Pros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Good for non-standard models with several complications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Shows intermediate result (failures and times) not just summary data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Anyone with Excel can run it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It is easy to make changes to the inputs—sensitivity analyses</a:t>
            </a:r>
          </a:p>
          <a:p>
            <a:endParaRPr lang="en-US" sz="1000" dirty="0"/>
          </a:p>
          <a:p>
            <a:pPr>
              <a:spcAft>
                <a:spcPts val="600"/>
              </a:spcAft>
            </a:pPr>
            <a:r>
              <a:rPr lang="en-US" sz="2800" b="1" dirty="0"/>
              <a:t>Cons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“Hard” to build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Hard to change the model structure to add additional features</a:t>
            </a:r>
          </a:p>
          <a:p>
            <a:pPr>
              <a:spcAft>
                <a:spcPts val="600"/>
              </a:spcAft>
            </a:pPr>
            <a:endParaRPr lang="en-US" sz="1000" dirty="0"/>
          </a:p>
          <a:p>
            <a:pPr>
              <a:spcAft>
                <a:spcPts val="600"/>
              </a:spcAft>
            </a:pPr>
            <a:r>
              <a:rPr lang="en-US" sz="2800" b="1" dirty="0"/>
              <a:t>Key Takeaway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Random failures followed by upsets are the primary risk driver (unless the random failure rate is very low).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79715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91431</TotalTime>
  <Words>542</Words>
  <Application>Microsoft Office PowerPoint</Application>
  <PresentationFormat>Widescreen</PresentationFormat>
  <Paragraphs>97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Malgun Gothic</vt:lpstr>
      <vt:lpstr>Arial</vt:lpstr>
      <vt:lpstr>Calibri</vt:lpstr>
      <vt:lpstr>Cambria</vt:lpstr>
      <vt:lpstr>Euphemia</vt:lpstr>
      <vt:lpstr>Symbol</vt:lpstr>
      <vt:lpstr>Default Design</vt:lpstr>
      <vt:lpstr>PowerPoint Presentation</vt:lpstr>
      <vt:lpstr>Introduction</vt:lpstr>
      <vt:lpstr>Complications</vt:lpstr>
      <vt:lpstr>The Model</vt:lpstr>
      <vt:lpstr>Methodology</vt:lpstr>
      <vt:lpstr>Output</vt:lpstr>
      <vt:lpstr>Pros and Cons</vt:lpstr>
    </vt:vector>
  </TitlesOfParts>
  <Company>S&amp;MA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Radiation Model PSAM</dc:title>
  <dc:creator>Reistle, Bruce C. (JSC-NC211)</dc:creator>
  <cp:lastModifiedBy>Reistle, Bruce C. (JSC-NC211)</cp:lastModifiedBy>
  <cp:revision>1194</cp:revision>
  <cp:lastPrinted>2014-11-12T14:42:58Z</cp:lastPrinted>
  <dcterms:created xsi:type="dcterms:W3CDTF">2007-06-04T19:18:51Z</dcterms:created>
  <dcterms:modified xsi:type="dcterms:W3CDTF">2026-07-23T13:41:53Z</dcterms:modified>
</cp:coreProperties>
</file>