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3" r:id="rId3"/>
    <p:sldId id="304" r:id="rId4"/>
    <p:sldId id="312" r:id="rId5"/>
    <p:sldId id="307" r:id="rId6"/>
    <p:sldId id="306" r:id="rId7"/>
    <p:sldId id="308" r:id="rId8"/>
    <p:sldId id="309" r:id="rId9"/>
    <p:sldId id="310" r:id="rId10"/>
    <p:sldId id="311" r:id="rId11"/>
    <p:sldId id="305" r:id="rId12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wart, Christine E. (JSC-NT311)" initials="SCE(" lastIdx="2" clrIdx="0">
    <p:extLst>
      <p:ext uri="{19B8F6BF-5375-455C-9EA6-DF929625EA0E}">
        <p15:presenceInfo xmlns:p15="http://schemas.microsoft.com/office/powerpoint/2012/main" userId="S-1-5-21-330711430-3775241029-4075259233-30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816" y="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09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183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89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183" y="8829989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5295CD-17D3-4D25-B8CA-BD34C6F75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4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183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59" y="4415790"/>
            <a:ext cx="5607684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89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183" y="8829989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4CF7FA-FF2F-471B-8F7D-46AF50397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0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B5225-ACE5-4B78-A9EF-A0FC7F3C232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8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CAFE4-4ACA-0497-DB70-7630DB53F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DF2FFA-1024-9DAF-5C0C-394246A39B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0E87E5-DD4E-8DB4-D9DB-9855B1E1D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361D9-C4FA-8246-4188-D75EB472E1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25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AC715-5B11-BC86-B47D-0E8681EC3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918A94-417C-F4F5-E132-E4F2B2676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9C83E6-A3A8-4FC0-7264-CBF008F43F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89FD6-D9D5-1183-3BCC-EACE326170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03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69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6A1AA-829E-3BD9-5DD2-9C5E817D2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97689A-8BAF-5AB9-E05A-DE8A941B3C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8B491-D785-E829-C45A-FE943DC6E3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4799A-62CA-A7B7-9E6D-6B75F2487D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89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E68F8-25CC-E138-1F82-B3CE92CA9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82BB27-D449-43F0-AE45-2DDA0A5CB8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732D92-8995-96B9-FEE5-D15CA645E1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3C30A-DE0C-2F1B-6C99-43EC3F3EA5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41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4E625-8024-7BE5-DBE7-878BCA686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18F4E-2A21-4F9F-4AB1-47DD3E542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1F7905-00C8-3025-6F4E-555E900027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A7EE0-296D-AED0-37DC-CF4E5EA4DF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96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CF215-BC0B-FCC5-E245-BB50D3045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048641-5E66-3C72-7593-3D664850E4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381529-A8BF-F80E-7631-0C5852C3D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6D257-15CE-FC17-B4D4-860EC4F459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8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3F5D3-1F2F-A4FB-00A4-19B48A0AA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546185-A492-1711-F8D2-37E0D93A2B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63C0FB-80B3-256C-C6AC-B35BA2DCF5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F3D65-245D-D781-E321-1BB31BC58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03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46605-B169-D797-20CE-B71E287E3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1E6CB-9FCD-AC07-5535-455F7FB69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1AA680-1506-A231-3C5E-86C0F6AD1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9DF0D-A368-40F5-6DA1-B5C70C9739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81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89468-973E-CF3E-D26E-A6A3ACA94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6120E9-9ACF-D45F-F098-6A952B8931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E1663F-AE58-64FC-2E30-D085B8A1F0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07371-83A1-86BE-3346-F2079ED8DD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D670D-40C3-42E8-A8CE-ED87FFC563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3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200" baseline="0"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65204-85BD-4DA5-BE13-1A9739487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8CB22-E470-4DAD-9FE2-7071569FD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AD30-F59C-461B-9ACF-DDBC416D4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62788-9F3E-47C3-A32B-A47C5DEC8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C48EA-6A5F-4171-AC63-DD5AC7E25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481FA-D08C-4350-9B7B-891F919F3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E6992-7ADF-44E6-AD1A-A9B2C0CF5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0DFA9-874A-4864-BF8F-196678588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1C90F-D6CA-4DD3-97C7-F38D59B65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F5F9C-57C9-4552-9B03-3DD105684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19, 2010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DOCUMENT IS EXPORT CONTROLLED UNDER THE ITAR.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7033C-2439-4CFD-96A7-5FC148764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</p:spPr>
        <p:txBody>
          <a:bodyPr anchor="b" anchorCtr="0"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                         </a:t>
            </a:r>
            <a:fld id="{FECE2895-95B5-4981-9B06-32F0DDB6CE8A}" type="slidenum">
              <a:rPr lang="en-US" sz="1200">
                <a:latin typeface="+mj-lt"/>
              </a:rPr>
              <a:pPr>
                <a:defRPr/>
              </a:pPr>
              <a:t>‹#›</a:t>
            </a:fld>
            <a:endParaRPr lang="en-US" sz="1200" dirty="0">
              <a:latin typeface="+mj-lt"/>
            </a:endParaRPr>
          </a:p>
        </p:txBody>
      </p:sp>
      <p:pic>
        <p:nvPicPr>
          <p:cNvPr id="2" name="Picture 1" descr="nasameatball-2inch">
            <a:extLst>
              <a:ext uri="{FF2B5EF4-FFF2-40B4-BE49-F238E27FC236}">
                <a16:creationId xmlns:a16="http://schemas.microsoft.com/office/drawing/2014/main" id="{F97A4608-447B-D5DB-04FB-2187FEE4BE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16953" y="116632"/>
            <a:ext cx="1224136" cy="1039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D4ACCA-EC29-102F-2EA5-DA5E91986DF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6842" y="74630"/>
            <a:ext cx="1179280" cy="13430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1B87183-29D2-3365-2D64-13DBDC51669A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 flipV="1">
            <a:off x="1524000" y="544515"/>
            <a:ext cx="9144000" cy="6716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037656-1323-F71D-7769-1ADC8F3A0E23}"/>
              </a:ext>
            </a:extLst>
          </p:cNvPr>
          <p:cNvSpPr txBox="1"/>
          <p:nvPr userDrawn="1"/>
        </p:nvSpPr>
        <p:spPr>
          <a:xfrm>
            <a:off x="1456336" y="238097"/>
            <a:ext cx="6449464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b="1" spc="0" baseline="0" dirty="0">
                <a:solidFill>
                  <a:schemeClr val="tx1"/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Safety and Mission Assurance</a:t>
            </a:r>
            <a:endParaRPr lang="en-US" sz="1100" b="1" spc="0" baseline="0" dirty="0">
              <a:solidFill>
                <a:schemeClr val="tx1"/>
              </a:solidFill>
              <a:latin typeface="Euphemia" panose="020B05030401020201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AA5149-CC2F-FF2C-4BB2-AF399A6A15C1}"/>
              </a:ext>
            </a:extLst>
          </p:cNvPr>
          <p:cNvSpPr txBox="1"/>
          <p:nvPr userDrawn="1"/>
        </p:nvSpPr>
        <p:spPr>
          <a:xfrm>
            <a:off x="1581728" y="580941"/>
            <a:ext cx="24427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rgbClr val="245A8C"/>
                </a:solidFill>
                <a:effectLst/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rPr>
              <a:t>“Safe Space Exploration for Life”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image" Target="../media/image24.emf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5878" y="1484784"/>
            <a:ext cx="9100244" cy="3528392"/>
          </a:xfrm>
        </p:spPr>
        <p:txBody>
          <a:bodyPr/>
          <a:lstStyle/>
          <a:p>
            <a:r>
              <a:rPr lang="en-US" sz="4800" b="1" dirty="0"/>
              <a:t>Time to Failure of a Parallel System</a:t>
            </a:r>
            <a:br>
              <a:rPr lang="en-US" sz="4000" b="1" dirty="0"/>
            </a:br>
            <a:r>
              <a:rPr lang="en-US" sz="3600" b="1" dirty="0"/>
              <a:t>(Should You Use 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T/2</a:t>
            </a:r>
            <a:r>
              <a:rPr lang="en-US" sz="3600" b="1" dirty="0"/>
              <a:t> For Cold Standby?)</a:t>
            </a:r>
            <a:br>
              <a:rPr lang="en-US" sz="3600" b="1" dirty="0"/>
            </a:br>
            <a:br>
              <a:rPr lang="en-US" sz="4000" b="1" dirty="0"/>
            </a:br>
            <a:r>
              <a:rPr lang="en-US" sz="2800" b="1" dirty="0"/>
              <a:t>Bruce Reistle NASA JSC</a:t>
            </a:r>
            <a:br>
              <a:rPr lang="en-US" sz="2800" b="1" dirty="0"/>
            </a:br>
            <a:r>
              <a:rPr lang="en-US" sz="2800" b="1" dirty="0"/>
              <a:t>Colton Brehm NASA JSC</a:t>
            </a:r>
            <a:endParaRPr lang="en-US" sz="4000" b="1" dirty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57663" y="5661248"/>
            <a:ext cx="6400800" cy="4320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latin typeface="Calibri" pitchFamily="34" charset="0"/>
              </a:rPr>
              <a:t>July 19, 2026</a:t>
            </a:r>
          </a:p>
        </p:txBody>
      </p:sp>
      <p:sp>
        <p:nvSpPr>
          <p:cNvPr id="2" name="AutoShape 2" descr="https://encrypted-tbn3.gstatic.com/images?q=tbn:ANd9GcSQO0d3dZ9ACZ9IIgeMJySgHmJTSH5_ospUpg4gvqpLciugKDfv"/>
          <p:cNvSpPr>
            <a:spLocks noChangeAspect="1" noChangeArrowheads="1"/>
          </p:cNvSpPr>
          <p:nvPr/>
        </p:nvSpPr>
        <p:spPr bwMode="auto">
          <a:xfrm>
            <a:off x="1587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3DC36-F5D9-22FD-EED8-B6EFAABA9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51967E0-8A22-0651-558E-C14205897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1289" y="116632"/>
            <a:ext cx="3888432" cy="504056"/>
          </a:xfrm>
        </p:spPr>
        <p:txBody>
          <a:bodyPr/>
          <a:lstStyle/>
          <a:p>
            <a:pPr eaLnBrk="1" hangingPunct="1"/>
            <a:r>
              <a:rPr lang="en-US" sz="3200" b="1" dirty="0"/>
              <a:t>Results—Continued</a:t>
            </a:r>
            <a:endParaRPr lang="en-US" sz="3200" b="1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B79B23EA-4A81-EC69-76D1-D877E9E06D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1424" y="1124744"/>
                <a:ext cx="11280576" cy="50405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following plot shows how the values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change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𝐺</m:t>
                        </m:r>
                      </m:sup>
                    </m:sSup>
                  </m:oMath>
                </a14:m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in a system of size two.</a:t>
                </a:r>
                <a:endParaRPr lang="en-US" sz="2200" dirty="0"/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B79B23EA-4A81-EC69-76D1-D877E9E06D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1424" y="1124744"/>
                <a:ext cx="11280576" cy="504056"/>
              </a:xfrm>
              <a:blipFill>
                <a:blip r:embed="rId3"/>
                <a:stretch>
                  <a:fillRect l="-703" t="-6098" b="-1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CDA0BF-E8EC-883B-76B0-927C19F9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10</a:t>
            </a:fld>
            <a:endParaRPr lang="en-US" sz="11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48369-A32A-E20C-5CB0-6A260C79246D}"/>
              </a:ext>
            </a:extLst>
          </p:cNvPr>
          <p:cNvSpPr txBox="1"/>
          <p:nvPr/>
        </p:nvSpPr>
        <p:spPr>
          <a:xfrm>
            <a:off x="7765993" y="2636912"/>
            <a:ext cx="4247456" cy="25922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dirty="0"/>
              <a:t>Notice that </a:t>
            </a:r>
            <a:r>
              <a:rPr lang="en-US" sz="2400" b="1" dirty="0"/>
              <a:t>T/2 overpredicts </a:t>
            </a:r>
            <a:r>
              <a:rPr lang="en-US" sz="2400" dirty="0"/>
              <a:t>the cold standby time except when the failure rate is high.</a:t>
            </a:r>
          </a:p>
          <a:p>
            <a:endParaRPr lang="en-US" sz="2400" dirty="0"/>
          </a:p>
          <a:p>
            <a:r>
              <a:rPr lang="en-US" sz="2400" dirty="0"/>
              <a:t>This additional time will result in a </a:t>
            </a:r>
            <a:r>
              <a:rPr lang="en-US" sz="2400" b="1" dirty="0"/>
              <a:t>higher risk estimate.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25C745-A814-7595-3C99-B92D1DF4C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368" y="1663400"/>
            <a:ext cx="7287768" cy="507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23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57CB6-0FD5-E937-2751-0A3BA00AE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3A8A11-1831-E310-B187-A2EA0FE9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1984" y="188640"/>
            <a:ext cx="3096344" cy="380435"/>
          </a:xfrm>
        </p:spPr>
        <p:txBody>
          <a:bodyPr/>
          <a:lstStyle/>
          <a:p>
            <a:pPr eaLnBrk="1" hangingPunct="1"/>
            <a:r>
              <a:rPr lang="en-US" sz="3200" b="1" dirty="0"/>
              <a:t>Pros and Cons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071B17F-AFB6-D870-55AE-54FECB6A4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188" y="1475460"/>
            <a:ext cx="4969772" cy="196304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Pros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Intuitive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Has the appearance of being objective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Easy to calculate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Works with all group sizes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2A3D917-7F7D-F908-217A-2A04C3904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11</a:t>
            </a:fld>
            <a:endParaRPr lang="en-US" sz="11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9AC2E0B-5726-C592-A0EC-91026EBF6ECA}"/>
                  </a:ext>
                </a:extLst>
              </p:cNvPr>
              <p:cNvSpPr txBox="1"/>
              <p:nvPr/>
            </p:nvSpPr>
            <p:spPr>
              <a:xfrm>
                <a:off x="4879871" y="1079342"/>
                <a:ext cx="20162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Method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9AC2E0B-5726-C592-A0EC-91026EBF6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871" y="1079342"/>
                <a:ext cx="2016224" cy="461665"/>
              </a:xfrm>
              <a:prstGeom prst="rect">
                <a:avLst/>
              </a:prstGeom>
              <a:blipFill>
                <a:blip r:embed="rId3"/>
                <a:stretch>
                  <a:fillRect l="-909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43279D-D340-8B2E-9C3B-F3EFFA0E125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5915980" y="1475460"/>
                <a:ext cx="4608512" cy="1252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sz="2000" b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Cons</a:t>
                </a:r>
              </a:p>
              <a:p>
                <a:pPr marL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Could underpredict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kern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kern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b="0" i="1" kern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endParaRPr lang="en-US" sz="2000" kern="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Could overpredict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r>
                  <a:rPr lang="en-US" sz="2000" kern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(more likely)</a:t>
                </a:r>
                <a:endParaRPr lang="en-US" sz="2000" kern="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43279D-D340-8B2E-9C3B-F3EFFA0E1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15980" y="1475460"/>
                <a:ext cx="4608512" cy="1252170"/>
              </a:xfrm>
              <a:prstGeom prst="rect">
                <a:avLst/>
              </a:prstGeom>
              <a:blipFill>
                <a:blip r:embed="rId4"/>
                <a:stretch>
                  <a:fillRect l="-1190" t="-1951" r="-1455" b="-243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55B2039-8E62-1260-2DBE-7599D82D605D}"/>
              </a:ext>
            </a:extLst>
          </p:cNvPr>
          <p:cNvSpPr txBox="1"/>
          <p:nvPr/>
        </p:nvSpPr>
        <p:spPr>
          <a:xfrm>
            <a:off x="4305704" y="3346135"/>
            <a:ext cx="3580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Expected Time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7CCAA61-C365-100E-76F5-21FCACCF546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035594" y="3715435"/>
                <a:ext cx="4608512" cy="15745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sz="2000" b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Pros</a:t>
                </a:r>
              </a:p>
              <a:p>
                <a:pPr marL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Gives a better estimate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i="1" ker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endParaRPr lang="en-US" sz="2000" kern="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4488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Fairly easy to calculate for the cases presented in these slides</a:t>
                </a:r>
              </a:p>
              <a:p>
                <a:endParaRPr lang="en-US" sz="2000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7CCAA61-C365-100E-76F5-21FCACCF5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35594" y="3715435"/>
                <a:ext cx="4608512" cy="1574564"/>
              </a:xfrm>
              <a:prstGeom prst="rect">
                <a:avLst/>
              </a:prstGeom>
              <a:blipFill>
                <a:blip r:embed="rId5"/>
                <a:stretch>
                  <a:fillRect l="-1190" t="-154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DBFB843-F316-86B0-3A6F-680E46DE9F11}"/>
              </a:ext>
            </a:extLst>
          </p:cNvPr>
          <p:cNvSpPr txBox="1">
            <a:spLocks/>
          </p:cNvSpPr>
          <p:nvPr/>
        </p:nvSpPr>
        <p:spPr bwMode="auto">
          <a:xfrm>
            <a:off x="6007510" y="3770121"/>
            <a:ext cx="5345074" cy="1519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Equations are somewhat complicated</a:t>
            </a:r>
            <a:endParaRPr lang="en-US" sz="2000" kern="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Only derived for the cases shown here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Math gets complicated for larger systems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19409A-3106-7A4C-73C5-775A294E2DFB}"/>
              </a:ext>
            </a:extLst>
          </p:cNvPr>
          <p:cNvSpPr txBox="1">
            <a:spLocks/>
          </p:cNvSpPr>
          <p:nvPr/>
        </p:nvSpPr>
        <p:spPr bwMode="auto">
          <a:xfrm>
            <a:off x="1307468" y="5547025"/>
            <a:ext cx="9577064" cy="706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 If you encounter a scenario where you can use the expected time method, then you might produce a more accurate, less conservative risk estimate.</a:t>
            </a:r>
          </a:p>
        </p:txBody>
      </p:sp>
    </p:spTree>
    <p:extLst>
      <p:ext uri="{BB962C8B-B14F-4D97-AF65-F5344CB8AC3E}">
        <p14:creationId xmlns:p14="http://schemas.microsoft.com/office/powerpoint/2010/main" val="121429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120948" y="107463"/>
            <a:ext cx="5367540" cy="513225"/>
          </a:xfrm>
        </p:spPr>
        <p:txBody>
          <a:bodyPr/>
          <a:lstStyle/>
          <a:p>
            <a:pPr eaLnBrk="1" hangingPunct="1"/>
            <a:r>
              <a:rPr lang="en-US" sz="2800" b="1" dirty="0"/>
              <a:t>Parallel System with Cold Standby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9416" y="1115575"/>
                <a:ext cx="11089232" cy="548177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a parallel system with a cold standby unit and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total mission time </a:t>
                </a:r>
                <a:r>
                  <a:rPr lang="en-US" sz="2000" b="1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system is subject to independent and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common cause failures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What time do you use for the cold standby?</a:t>
                </a:r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cold standby time is greater than zero and less than the mission time </a:t>
                </a:r>
                <a:r>
                  <a:rPr lang="en-US" sz="2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so why not split the difference and use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?  (This us often what is done.)</a:t>
                </a:r>
              </a:p>
              <a:p>
                <a:pPr marL="0" indent="0">
                  <a:buNone/>
                </a:pP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 best estimate?</a:t>
                </a:r>
              </a:p>
              <a:p>
                <a:pPr marL="0" indent="0">
                  <a:buNone/>
                </a:pPr>
                <a:endParaRPr lang="en-US" sz="10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This presentation demonstrates a method to find the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statistical expected value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6" y="1115575"/>
                <a:ext cx="11089232" cy="5481777"/>
              </a:xfrm>
              <a:blipFill>
                <a:blip r:embed="rId3"/>
                <a:stretch>
                  <a:fillRect l="-880" t="-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2</a:t>
            </a:fld>
            <a:endParaRPr lang="en-US" sz="1100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CE0EE1-A96E-0912-1754-05CC039CB7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8331" y="2509619"/>
            <a:ext cx="4265821" cy="18387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CD52C3-2D64-9589-B09F-DB96008E10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4700" y="2942296"/>
            <a:ext cx="3312368" cy="98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75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14724-86AB-257B-1153-E3DB6B1E5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51FEA1B-3D4A-2702-1613-05A35D0C9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565" y="201361"/>
            <a:ext cx="2242723" cy="347319"/>
          </a:xfrm>
        </p:spPr>
        <p:txBody>
          <a:bodyPr/>
          <a:lstStyle/>
          <a:p>
            <a:pPr eaLnBrk="1" hangingPunct="1"/>
            <a:r>
              <a:rPr lang="en-US" sz="3200" b="1" dirty="0"/>
              <a:t>Overview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10ECC31F-3527-47E5-333C-584E12EF5A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47054" y="878053"/>
                <a:ext cx="4705201" cy="293960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Topics</a:t>
                </a:r>
              </a:p>
              <a:p>
                <a:pPr>
                  <a:spcBef>
                    <a:spcPts val="300"/>
                  </a:spcBef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Method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Value Method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Global Lambda,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sup>
                    </m:sSup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Methodology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Equations</a:t>
                </a: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Results: Expected Value versus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/2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300"/>
                  </a:spcBef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Pros and Cons</a:t>
                </a:r>
              </a:p>
              <a:p>
                <a:pPr marL="0" indent="0">
                  <a:buNone/>
                </a:pPr>
                <a:endParaRPr lang="en-US" sz="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10ECC31F-3527-47E5-333C-584E12EF5A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7054" y="878053"/>
                <a:ext cx="4705201" cy="2939607"/>
              </a:xfrm>
              <a:blipFill>
                <a:blip r:embed="rId3"/>
                <a:stretch>
                  <a:fillRect l="-1295" t="-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CBA371-F856-594D-A0FE-B7B1E9D19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3</a:t>
            </a:fld>
            <a:endParaRPr lang="en-US" sz="1100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69076B-9216-5DC0-05F8-953FA5E61818}"/>
              </a:ext>
            </a:extLst>
          </p:cNvPr>
          <p:cNvSpPr txBox="1"/>
          <p:nvPr/>
        </p:nvSpPr>
        <p:spPr>
          <a:xfrm>
            <a:off x="6168008" y="2821833"/>
            <a:ext cx="5951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 parallel system of size two will be used for demonstration purposes but results will be presented for systems of </a:t>
            </a:r>
            <a:r>
              <a:rPr lang="en-US" sz="2000" b="1" dirty="0"/>
              <a:t>sizes one through four</a:t>
            </a:r>
            <a:r>
              <a:rPr lang="en-US" sz="2000" dirty="0"/>
              <a:t>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8595EE-073A-0090-B9FE-B573165DE2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080" y="3978097"/>
            <a:ext cx="4092433" cy="176402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7AD7D9-117D-6385-845F-C95998E6F9DD}"/>
                  </a:ext>
                </a:extLst>
              </p:cNvPr>
              <p:cNvSpPr txBox="1"/>
              <p:nvPr/>
            </p:nvSpPr>
            <p:spPr>
              <a:xfrm>
                <a:off x="4655840" y="1093745"/>
                <a:ext cx="7416824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Important:</a:t>
                </a:r>
                <a:r>
                  <a:rPr lang="en-US" sz="2000" dirty="0"/>
                  <a:t>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/>
                  <a:t> is the failure time of the redundant system,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𝐶𝑜𝑙𝑑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/>
                  <a:t> is the time the required time for the cold standby.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7AD7D9-117D-6385-845F-C95998E6F9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840" y="1093745"/>
                <a:ext cx="7416824" cy="713400"/>
              </a:xfrm>
              <a:prstGeom prst="rect">
                <a:avLst/>
              </a:prstGeom>
              <a:blipFill>
                <a:blip r:embed="rId5"/>
                <a:stretch>
                  <a:fillRect l="-905" t="-3419" b="-14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851667C-B934-70F8-D0C2-38DB61FA68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9442" y="2014482"/>
            <a:ext cx="6115050" cy="6667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825156-3526-A311-5183-0B694A8108B5}"/>
                  </a:ext>
                </a:extLst>
              </p:cNvPr>
              <p:cNvSpPr txBox="1"/>
              <p:nvPr/>
            </p:nvSpPr>
            <p:spPr>
              <a:xfrm>
                <a:off x="131676" y="3645024"/>
                <a:ext cx="6684404" cy="313816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indent="0">
                  <a:buNone/>
                </a:pP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Terms</a:t>
                </a: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Mission Time, </a:t>
                </a:r>
                <a:r>
                  <a:rPr lang="en-US" sz="2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</a:t>
                </a: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Total failure probability of the primary system,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𝑇𝑜𝑡𝑎𝑙</m:t>
                        </m:r>
                      </m:sub>
                    </m:sSub>
                  </m:oMath>
                </a14:m>
                <a:endParaRPr lang="en-US" sz="2000" baseline="-25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Common cause probability of the primary system,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𝐶𝐶</m:t>
                        </m:r>
                      </m:sub>
                    </m:sSub>
                  </m:oMath>
                </a14:m>
                <a:endParaRPr lang="en-US" sz="2000" i="1" baseline="-250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Independent probability of the primary system, </a:t>
                </a:r>
                <a:r>
                  <a:rPr lang="en-US" sz="20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F</a:t>
                </a:r>
                <a:r>
                  <a:rPr lang="en-US" sz="2000" i="1" baseline="-25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IND</a:t>
                </a: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Global lambda,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sup>
                    </m:sSup>
                  </m:oMath>
                </a14:m>
                <a:endParaRPr lang="en-US" sz="20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Failure time of the primary system,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Bef>
                    <a:spcPts val="300"/>
                  </a:spcBef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Required cold standby time,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endParaRPr lang="en-US" sz="2000" i="1" baseline="300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825156-3526-A311-5183-0B694A8108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76" y="3645024"/>
                <a:ext cx="6684404" cy="3138167"/>
              </a:xfrm>
              <a:prstGeom prst="rect">
                <a:avLst/>
              </a:prstGeom>
              <a:blipFill>
                <a:blip r:embed="rId7"/>
                <a:stretch>
                  <a:fillRect l="-1004" t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39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D8F31-FC15-3AD7-E1F2-4D1B6AAE4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43D84D0-7F77-CA54-2698-C6D0FC95D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8008" y="144016"/>
            <a:ext cx="3525250" cy="404664"/>
          </a:xfrm>
        </p:spPr>
        <p:txBody>
          <a:bodyPr/>
          <a:lstStyle/>
          <a:p>
            <a:pPr eaLnBrk="1" hangingPunct="1"/>
            <a:r>
              <a:rPr lang="en-US" sz="3200" b="1" dirty="0"/>
              <a:t>The T/2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BC2F3DEF-3A84-1245-6BAE-4E8FE24646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55440" y="1395619"/>
                <a:ext cx="10657184" cy="92678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T/2 Example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Suppose the failure rate of the cold standby is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=1.0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the mission time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m:rPr>
                        <m:nor/>
                      </m:rP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BC2F3DEF-3A84-1245-6BAE-4E8FE24646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55440" y="1395619"/>
                <a:ext cx="10657184" cy="926785"/>
              </a:xfrm>
              <a:blipFill>
                <a:blip r:embed="rId3"/>
                <a:stretch>
                  <a:fillRect l="-858" t="-4605"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6B8D92-E120-5D2B-F622-374A3B8D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4</a:t>
            </a:fld>
            <a:endParaRPr lang="en-US" sz="1100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88AF5A-B7D1-DF7B-3096-D03AF0013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1723" y="2366568"/>
            <a:ext cx="3679107" cy="109727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E9B995-CF6B-8851-1D08-4DF74A6DD632}"/>
                  </a:ext>
                </a:extLst>
              </p:cNvPr>
              <p:cNvSpPr txBox="1"/>
              <p:nvPr/>
            </p:nvSpPr>
            <p:spPr>
              <a:xfrm>
                <a:off x="983432" y="3429000"/>
                <a:ext cx="11017224" cy="315159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1800"/>
                  </a:spcAft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the exponential model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time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failure probability of the cold standby is:</a:t>
                </a:r>
                <a:endParaRPr lang="en-US" sz="2000" b="1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spcBef>
                    <a:spcPts val="12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=1−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1.0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−4</m:t>
                              </m:r>
                            </m:e>
                          </m:d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50</m:t>
                              </m:r>
                            </m:e>
                          </m:d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=5.0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−3 </m:t>
                      </m:r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 using the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value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instead of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 risk in the above example is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reduced by 32%.</a:t>
                </a:r>
              </a:p>
              <a:p>
                <a:endParaRPr lang="en-US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(It should be noted that using the cold standby is conditioned on the probability of failure of the primary system so the total risk reduction will be much smaller.)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E9B995-CF6B-8851-1D08-4DF74A6DD6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32" y="3429000"/>
                <a:ext cx="11017224" cy="3151597"/>
              </a:xfrm>
              <a:prstGeom prst="rect">
                <a:avLst/>
              </a:prstGeom>
              <a:blipFill>
                <a:blip r:embed="rId5"/>
                <a:stretch>
                  <a:fillRect l="-553" t="-581" b="-44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FB39F1EA-2331-65A7-AAE8-415C56994CEC}"/>
              </a:ext>
            </a:extLst>
          </p:cNvPr>
          <p:cNvSpPr txBox="1"/>
          <p:nvPr/>
        </p:nvSpPr>
        <p:spPr>
          <a:xfrm>
            <a:off x="7371169" y="2636912"/>
            <a:ext cx="1173103" cy="50447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easy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/>
          </a:p>
          <a:p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A003EE-D4D9-23EF-A365-C994C5190B4E}"/>
                  </a:ext>
                </a:extLst>
              </p:cNvPr>
              <p:cNvSpPr txBox="1"/>
              <p:nvPr/>
            </p:nvSpPr>
            <p:spPr>
              <a:xfrm>
                <a:off x="4853480" y="2708920"/>
                <a:ext cx="2485039" cy="3832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𝑪𝒐𝒍𝒅</m:t>
                          </m:r>
                        </m:sup>
                      </m:s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𝟓𝟎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A003EE-D4D9-23EF-A365-C994C5190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3480" y="2708920"/>
                <a:ext cx="2485039" cy="3832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32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7117E-D370-BEC6-A4B8-DFE4DB80B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D67EF32-E532-4C44-D8BE-C3017960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912" y="188640"/>
            <a:ext cx="5040560" cy="404664"/>
          </a:xfrm>
        </p:spPr>
        <p:txBody>
          <a:bodyPr/>
          <a:lstStyle/>
          <a:p>
            <a:pPr eaLnBrk="1" hangingPunct="1"/>
            <a:r>
              <a:rPr lang="en-US" sz="3200" b="1" dirty="0"/>
              <a:t>The Expected Value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6AF9449D-C89A-47B9-A949-5CAF11BAFE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55440" y="1268760"/>
                <a:ext cx="10225136" cy="41764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value is based on a basic statistical concept.  Given a random variable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probability density function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 expected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over time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is:</a:t>
                </a: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18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The </a:t>
                </a:r>
                <a:r>
                  <a:rPr lang="en-US" sz="2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Expected Value Method </a:t>
                </a:r>
                <a:r>
                  <a:rPr lang="en-US" sz="2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makes use of this concept AND conditions the expected value on the fact that the cold standby is only used if the primary system fails before the mission time ends.</a:t>
                </a: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6AF9449D-C89A-47B9-A949-5CAF11BAFE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55440" y="1268760"/>
                <a:ext cx="10225136" cy="4176464"/>
              </a:xfrm>
              <a:blipFill>
                <a:blip r:embed="rId3"/>
                <a:stretch>
                  <a:fillRect l="-894" t="-1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A706463-6D38-C419-207D-C013182F0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5</a:t>
            </a:fld>
            <a:endParaRPr lang="en-US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2606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0D124-A633-B21D-8C80-37E37EA98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5CECC09-B246-DA30-AFF4-E0A42014F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7848" y="270371"/>
            <a:ext cx="6480720" cy="350317"/>
          </a:xfrm>
        </p:spPr>
        <p:txBody>
          <a:bodyPr/>
          <a:lstStyle/>
          <a:p>
            <a:pPr eaLnBrk="1" hangingPunct="1"/>
            <a:r>
              <a:rPr lang="en-US" sz="2400" b="1" dirty="0"/>
              <a:t>Global Lambda*, </a:t>
            </a:r>
            <a:r>
              <a:rPr lang="en-US" sz="2400" b="1" dirty="0" err="1">
                <a:latin typeface="Symbol" panose="05050102010706020507" pitchFamily="18" charset="2"/>
              </a:rPr>
              <a:t>l</a:t>
            </a:r>
            <a:r>
              <a:rPr lang="en-US" sz="2400" b="1" baseline="30000" dirty="0" err="1"/>
              <a:t>G</a:t>
            </a:r>
            <a:r>
              <a:rPr lang="en-US" sz="2400" b="1" baseline="30000" dirty="0"/>
              <a:t> </a:t>
            </a:r>
            <a:r>
              <a:rPr lang="en-US" sz="2400" b="1" dirty="0"/>
              <a:t> and Common Cause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FE46F52C-2C3C-2E68-0A03-D99095F970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55440" y="836712"/>
                <a:ext cx="10729192" cy="4285624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How do we know when common cause failures occur?</a:t>
                </a:r>
                <a:endParaRPr lang="en-US" sz="1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total failure probability of a redundant group,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𝑇𝑜𝑡𝑎𝑙</m:t>
                        </m:r>
                      </m:sub>
                    </m:sSub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will include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independent and common cause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failures. 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common cause portion of the failure rate is calculated using a separate model (e.g., Alpha Model).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Global Lambda,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𝝀</m:t>
                        </m:r>
                      </m:e>
                      <m:sup>
                        <m:r>
                          <a:rPr lang="en-US" sz="2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𝑮</m:t>
                        </m:r>
                      </m:sup>
                    </m:sSup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is the failure rate the includes both independent and common cause failures that gives the same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2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𝑻𝒐𝒕𝒂𝒍</m:t>
                        </m:r>
                      </m:sub>
                    </m:sSub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 mission with time </a:t>
                </a:r>
                <a:r>
                  <a:rPr lang="en-US" sz="2000" b="1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That is,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“enhanced” failure rate that includes both independent and common cause failures and gives the same system failure probability as adding the independent and common cause failure rates.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𝐺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𝑇𝑜𝑡𝑎𝑙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𝐼𝑁𝐷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FE46F52C-2C3C-2E68-0A03-D99095F970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55440" y="836712"/>
                <a:ext cx="10729192" cy="4285624"/>
              </a:xfrm>
              <a:blipFill>
                <a:blip r:embed="rId3"/>
                <a:stretch>
                  <a:fillRect l="-568" t="-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0A4330B-0017-7DE7-FA9C-D68877DC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6</a:t>
            </a:fld>
            <a:endParaRPr lang="en-US" sz="11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2FAC97-C4EF-AAAC-510E-2E8661E1EDB0}"/>
                  </a:ext>
                </a:extLst>
              </p:cNvPr>
              <p:cNvSpPr txBox="1"/>
              <p:nvPr/>
            </p:nvSpPr>
            <p:spPr>
              <a:xfrm>
                <a:off x="2135560" y="5164964"/>
                <a:ext cx="8280920" cy="101916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Key Assumption: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By using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an exponential failure model, there is an underlying assumption that the times to failure are exponentially distributed; that is, that failures occur randomly during the mission time.</a:t>
                </a:r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2FAC97-C4EF-AAAC-510E-2E8661E1E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60" y="5164964"/>
                <a:ext cx="8280920" cy="1019163"/>
              </a:xfrm>
              <a:prstGeom prst="rect">
                <a:avLst/>
              </a:prstGeom>
              <a:blipFill>
                <a:blip r:embed="rId4"/>
                <a:stretch>
                  <a:fillRect l="-587" t="-1170" b="-8772"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7E96511-62BF-5091-2E89-127559E35263}"/>
              </a:ext>
            </a:extLst>
          </p:cNvPr>
          <p:cNvSpPr txBox="1"/>
          <p:nvPr/>
        </p:nvSpPr>
        <p:spPr>
          <a:xfrm>
            <a:off x="1257496" y="6275409"/>
            <a:ext cx="9001000" cy="3651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*Disclaimer: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“Global Lambda” is a term coined for the purposes of writing this paper.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4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A4200-8447-45F7-24B1-1ED2F381F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8B82F6A-4687-2CA8-5AA2-2CA2A43C4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6632"/>
            <a:ext cx="2880320" cy="432048"/>
          </a:xfrm>
        </p:spPr>
        <p:txBody>
          <a:bodyPr/>
          <a:lstStyle/>
          <a:p>
            <a:pPr eaLnBrk="1" hangingPunct="1"/>
            <a:r>
              <a:rPr lang="en-US" sz="3200" b="1" dirty="0"/>
              <a:t>Methodology</a:t>
            </a:r>
            <a:endParaRPr lang="en-US" sz="3200" b="1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5B3098F1-2425-4D88-D27F-9F6448C5A7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3432" y="1196752"/>
                <a:ext cx="10945216" cy="5472608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accompanying paper goes into detail about deriving the expected value equations, but these are the </a:t>
                </a: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five basic steps. 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A system of size two is used as an example.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/>
                </a:pP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1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𝑻𝒐𝒕𝒂𝒍</m:t>
                        </m:r>
                      </m:sub>
                    </m:sSub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from the fault tree model (or other model)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/>
                </a:pP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𝝀</m:t>
                        </m:r>
                      </m:e>
                      <m:sup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𝑮</m:t>
                        </m:r>
                      </m:sup>
                    </m:sSup>
                  </m:oMath>
                </a14:m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𝑇𝑜𝑡𝑎𝑙</m:t>
                        </m:r>
                      </m:sub>
                    </m:sSub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 mission time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:r>
                  <a:rPr lang="en-US" sz="18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N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 units: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𝐺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1−</m:t>
                        </m:r>
                        <m:sSubSup>
                          <m:sSub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𝑇𝑜𝑡𝑎𝑙</m:t>
                            </m:r>
                          </m:sub>
                          <m:sup>
                            <m:f>
                              <m:f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</m:sup>
                        </m:sSubSup>
                      </m:e>
                    </m:d>
                  </m:oMath>
                </a14:m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Font typeface="+mj-lt"/>
                  <a:buAutoNum type="arabicPeriod" startAt="3"/>
                </a:pP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Get the cumulative distribution function </a:t>
                </a:r>
                <a14:m>
                  <m:oMath xmlns:m="http://schemas.openxmlformats.org/officeDocument/2006/math">
                    <m:r>
                      <a:rPr lang="en-US" sz="1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1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𝝀</m:t>
                            </m:r>
                          </m:e>
                          <m:sup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𝑮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.  For a system of size two: 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p>
                        </m:sSup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sup>
                                </m:s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800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4.  </a:t>
                </a: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Get the probability density function </a:t>
                </a:r>
                <a14:m>
                  <m:oMath xmlns:m="http://schemas.openxmlformats.org/officeDocument/2006/math">
                    <m:r>
                      <a:rPr lang="en-US" sz="18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1800" b="1" i="1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1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𝝀</m:t>
                            </m:r>
                          </m:e>
                          <m:sup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𝑮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800" b="1" dirty="0"/>
                  <a:t>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by taking the derivative of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800" dirty="0"/>
                  <a:t>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with respect to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|</m:t>
                          </m:r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p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p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sz="1800" i="1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𝐺</m:t>
                          </m:r>
                        </m:sup>
                      </m:sSup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p>
                          </m:s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1800" dirty="0"/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 startAt="5"/>
                </a:pPr>
                <a:r>
                  <a:rPr lang="en-U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Get the expected value of t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(call 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) by integrating: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𝑇𝑜𝑡𝑎𝑙</m:t>
                            </m:r>
                          </m:sub>
                        </m:sSub>
                      </m:den>
                    </m:f>
                    <m:nary>
                      <m:naryPr>
                        <m:limLoc m:val="subSup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𝑡𝑓</m:t>
                        </m:r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p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sup>
                            </m:sSup>
                          </m:e>
                        </m:d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en-US" sz="1800" dirty="0"/>
                  <a:t>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(conditioning on the probability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1800" dirty="0"/>
                  <a:t>):</a:t>
                </a:r>
                <a:endParaRPr lang="en-US" sz="1800" i="1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18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𝑻𝒐𝒕𝒂𝒍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1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8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sz="1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800" b="1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Finally,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𝐶𝑜𝑙𝑑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800" dirty="0"/>
                  <a:t>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600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dirty="0"/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 startAt="3"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 startAt="3"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 startAt="3"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  <a:buAutoNum type="arabicPeriod"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lvl="1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5B3098F1-2425-4D88-D27F-9F6448C5A7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3432" y="1196752"/>
                <a:ext cx="10945216" cy="5472608"/>
              </a:xfrm>
              <a:blipFill>
                <a:blip r:embed="rId3"/>
                <a:stretch>
                  <a:fillRect l="-445" t="-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CF7FBF0-CB61-A9E8-CC20-C6D2336A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7</a:t>
            </a:fld>
            <a:endParaRPr lang="en-US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0891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CA970-9B1B-DD30-46C8-4286C43E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4D0B6F3-5ECD-73C4-7D78-0F1929C4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66720"/>
            <a:ext cx="2880320" cy="381960"/>
          </a:xfrm>
        </p:spPr>
        <p:txBody>
          <a:bodyPr/>
          <a:lstStyle/>
          <a:p>
            <a:pPr eaLnBrk="1" hangingPunct="1"/>
            <a:r>
              <a:rPr lang="en-US" sz="3200" b="1" dirty="0"/>
              <a:t>Equations</a:t>
            </a:r>
            <a:endParaRPr lang="en-US" sz="3200" b="1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C354AC1D-4849-0D6B-8F6F-D144CC4275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3432" y="980728"/>
                <a:ext cx="10369152" cy="848284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Below are the equations for the system failure time,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for systems sizes one through four.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Recall the required cold standby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𝐶𝑜𝑙𝑑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mission time.</a:t>
                </a:r>
              </a:p>
              <a:p>
                <a:pPr marL="0" indent="0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C354AC1D-4849-0D6B-8F6F-D144CC4275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3432" y="980728"/>
                <a:ext cx="10369152" cy="848284"/>
              </a:xfrm>
              <a:blipFill>
                <a:blip r:embed="rId3"/>
                <a:stretch>
                  <a:fillRect l="-588" t="-3597" r="-235" b="-14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6AE596C-0C9C-C709-8E07-EF477B27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8</a:t>
            </a:fld>
            <a:endParaRPr lang="en-US" sz="1100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9F1144-CAA6-177B-1784-81D39475F7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504" y="1966827"/>
            <a:ext cx="2677415" cy="6767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BD5AE7-9384-2C8F-EABD-BC51D3994B6C}"/>
                  </a:ext>
                </a:extLst>
              </p:cNvPr>
              <p:cNvSpPr txBox="1"/>
              <p:nvPr/>
            </p:nvSpPr>
            <p:spPr>
              <a:xfrm>
                <a:off x="1161634" y="2637224"/>
                <a:ext cx="3926253" cy="7087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𝑻𝒐𝒕𝒂𝒍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den>
                          </m:f>
                          <m:d>
                            <m:d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𝝀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𝑮</m:t>
                                      </m:r>
                                    </m:sup>
                                  </m:s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BD5AE7-9384-2C8F-EABD-BC51D3994B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634" y="2637224"/>
                <a:ext cx="3926253" cy="7087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D06C5EC-4DE6-C960-A7C3-6005AA5F1F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2350" y="1767870"/>
            <a:ext cx="3117215" cy="134366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410E12-106F-435E-94BD-1ABC916E70FF}"/>
                  </a:ext>
                </a:extLst>
              </p:cNvPr>
              <p:cNvSpPr txBox="1"/>
              <p:nvPr/>
            </p:nvSpPr>
            <p:spPr>
              <a:xfrm>
                <a:off x="5242341" y="3029386"/>
                <a:ext cx="6696744" cy="7146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𝑻𝒐𝒕𝒂𝒍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410E12-106F-435E-94BD-1ABC916E7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341" y="3029386"/>
                <a:ext cx="6696744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01471A4-D28D-9FAD-5B3E-909477EF27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34268" y="3737325"/>
            <a:ext cx="3178355" cy="15561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74562C9-90D2-62F8-1D4B-D4FFC160B33D}"/>
                  </a:ext>
                </a:extLst>
              </p:cNvPr>
              <p:cNvSpPr txBox="1"/>
              <p:nvPr/>
            </p:nvSpPr>
            <p:spPr>
              <a:xfrm>
                <a:off x="263352" y="4220776"/>
                <a:ext cx="8327361" cy="5763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4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  <m:sup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𝑻𝒐𝒕𝒂𝒍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1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14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14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sup>
                          </m:sSup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1400" b="1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74562C9-90D2-62F8-1D4B-D4FFC160B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4220776"/>
                <a:ext cx="8327361" cy="5763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0F0FBDB8-6A35-47E1-A925-2BC0942E08E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4869161"/>
            <a:ext cx="2931256" cy="1872208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B7EF8F4-0D52-9C6D-200C-A994510378C6}"/>
                  </a:ext>
                </a:extLst>
              </p:cNvPr>
              <p:cNvSpPr txBox="1"/>
              <p:nvPr/>
            </p:nvSpPr>
            <p:spPr>
              <a:xfrm>
                <a:off x="3282681" y="5439784"/>
                <a:ext cx="8232576" cy="7255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4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  <m:sup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>
                              <a:latin typeface="Cambria Math" panose="02040503050406030204" pitchFamily="18" charset="0"/>
                            </a:rPr>
                            <m:t>𝑻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𝒆</m:t>
                                          </m:r>
                                        </m:e>
                                        <m:sup>
                                          <m:r>
                                            <a:rPr lang="en-US" sz="1400" b="1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𝝀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𝑮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𝑻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1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𝝀</m:t>
                                  </m:r>
                                </m:e>
                                <m:sup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  <m:t>𝑮</m:t>
                                  </m:r>
                                </m:sup>
                              </m:sSup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  <m:t>𝒆</m:t>
                                      </m:r>
                                    </m:e>
                                    <m:sup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𝝀</m:t>
                                          </m:r>
                                        </m:e>
                                        <m:sup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𝑮</m:t>
                                          </m:r>
                                        </m:sup>
                                      </m:sSup>
                                      <m: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𝒆</m:t>
                                          </m:r>
                                        </m:e>
                                        <m:sup>
                                          <m:r>
                                            <a:rPr lang="en-US" sz="1400" b="1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𝝀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𝑮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𝑻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𝒆</m:t>
                                          </m:r>
                                        </m:e>
                                        <m:sup>
                                          <m:r>
                                            <a:rPr lang="en-US" sz="1400" b="1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𝝀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𝑮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𝑻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1400" b="1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1400" b="1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𝒆</m:t>
                                          </m:r>
                                        </m:e>
                                        <m:sup>
                                          <m:r>
                                            <a:rPr lang="en-US" sz="1400" b="1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𝝀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b="1" i="1">
                                                  <a:latin typeface="Cambria Math" panose="02040503050406030204" pitchFamily="18" charset="0"/>
                                                </a:rPr>
                                                <m:t>𝑮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400" b="1" i="1">
                                              <a:latin typeface="Cambria Math" panose="02040503050406030204" pitchFamily="18" charset="0"/>
                                            </a:rPr>
                                            <m:t>𝑻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1400" b="1" i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400" b="1" i="1">
                                  <a:latin typeface="Cambria Math" panose="02040503050406030204" pitchFamily="18" charset="0"/>
                                </a:rPr>
                                <m:t>𝑻𝒐𝒕𝒂𝒍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400" b="1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B7EF8F4-0D52-9C6D-200C-A99451037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681" y="5439784"/>
                <a:ext cx="8232576" cy="7255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176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7C88E-299F-ADA5-BC4C-AA78F2843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0243519-8061-25F7-1222-C98FDA19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3992" y="188640"/>
            <a:ext cx="2736304" cy="412897"/>
          </a:xfrm>
        </p:spPr>
        <p:txBody>
          <a:bodyPr/>
          <a:lstStyle/>
          <a:p>
            <a:pPr eaLnBrk="1" hangingPunct="1"/>
            <a:r>
              <a:rPr lang="en-US" sz="3200" b="1" dirty="0"/>
              <a:t>Results</a:t>
            </a:r>
            <a:endParaRPr lang="en-US" sz="3200" b="1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E5ECF0E9-1B62-6115-77BD-38C6B9FB7D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3352" y="1588868"/>
                <a:ext cx="11665296" cy="1584176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table below shows results from the </a:t>
                </a:r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value method,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𝑻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simulation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In each case the total system failure probability</a:t>
                </a:r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𝑇𝑜𝑡𝑎𝑙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was set to 1% and the mission time of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sz="2000" dirty="0"/>
                  <a:t>.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Failure times were randomly sampled from an exponential distribution with rate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</m:t>
                        </m:r>
                      </m:sup>
                    </m:sSup>
                  </m:oMath>
                </a14:m>
                <a:r>
                  <a:rPr lang="en-US" sz="2000" dirty="0"/>
                  <a:t>.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In a given replication the system fails when all failure times are less than the mission time,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6147" name="Content Placeholder 2">
                <a:extLst>
                  <a:ext uri="{FF2B5EF4-FFF2-40B4-BE49-F238E27FC236}">
                    <a16:creationId xmlns:a16="http://schemas.microsoft.com/office/drawing/2014/main" id="{E5ECF0E9-1B62-6115-77BD-38C6B9FB7D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3352" y="1588868"/>
                <a:ext cx="11665296" cy="1584176"/>
              </a:xfrm>
              <a:blipFill>
                <a:blip r:embed="rId3"/>
                <a:stretch>
                  <a:fillRect l="-522" t="-1923" r="-522"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0B6A246-A347-8194-036D-58620302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2214" y="6457972"/>
            <a:ext cx="357190" cy="365125"/>
          </a:xfrm>
        </p:spPr>
        <p:txBody>
          <a:bodyPr anchor="b" anchorCtr="0"/>
          <a:lstStyle/>
          <a:p>
            <a:pPr>
              <a:defRPr/>
            </a:pPr>
            <a:fld id="{5E4C7B3A-C4F9-496C-AC06-79F52218A734}" type="slidenum">
              <a:rPr lang="en-US" sz="1100">
                <a:latin typeface="+mj-lt"/>
              </a:rPr>
              <a:pPr>
                <a:defRPr/>
              </a:pPr>
              <a:t>9</a:t>
            </a:fld>
            <a:endParaRPr lang="en-US" sz="1100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EBD777-57A1-150B-86F0-0F3EAFA084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368" y="3429000"/>
            <a:ext cx="11099635" cy="248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7103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82638</TotalTime>
  <Words>1120</Words>
  <Application>Microsoft Office PowerPoint</Application>
  <PresentationFormat>Widescreen</PresentationFormat>
  <Paragraphs>149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Malgun Gothic</vt:lpstr>
      <vt:lpstr>Arial</vt:lpstr>
      <vt:lpstr>Calibri</vt:lpstr>
      <vt:lpstr>Cambria</vt:lpstr>
      <vt:lpstr>Cambria Math</vt:lpstr>
      <vt:lpstr>Euphemia</vt:lpstr>
      <vt:lpstr>Symbol</vt:lpstr>
      <vt:lpstr>Default Design</vt:lpstr>
      <vt:lpstr>Time to Failure of a Parallel System (Should You Use T/2 For Cold Standby?)  Bruce Reistle NASA JSC Colton Brehm NASA JSC</vt:lpstr>
      <vt:lpstr>Parallel System with Cold Standby</vt:lpstr>
      <vt:lpstr>Overview</vt:lpstr>
      <vt:lpstr>The T/2 Method</vt:lpstr>
      <vt:lpstr>The Expected Value Method</vt:lpstr>
      <vt:lpstr>Global Lambda*, lG  and Common Cause</vt:lpstr>
      <vt:lpstr>Methodology</vt:lpstr>
      <vt:lpstr>Equations</vt:lpstr>
      <vt:lpstr>Results</vt:lpstr>
      <vt:lpstr>Results—Continued</vt:lpstr>
      <vt:lpstr>Pros and Cons</vt:lpstr>
    </vt:vector>
  </TitlesOfParts>
  <Company>S&amp;MA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to Failure of a Parallel System PSAM</dc:title>
  <dc:creator/>
  <cp:lastModifiedBy>Reistle, Bruce C. (JSC-NC211)</cp:lastModifiedBy>
  <cp:revision>1172</cp:revision>
  <cp:lastPrinted>2014-11-12T14:42:58Z</cp:lastPrinted>
  <dcterms:created xsi:type="dcterms:W3CDTF">2007-06-04T19:18:51Z</dcterms:created>
  <dcterms:modified xsi:type="dcterms:W3CDTF">2026-07-21T14:37:32Z</dcterms:modified>
</cp:coreProperties>
</file>