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377" r:id="rId4"/>
    <p:sldId id="378" r:id="rId5"/>
    <p:sldId id="359" r:id="rId6"/>
    <p:sldId id="365" r:id="rId7"/>
    <p:sldId id="339" r:id="rId8"/>
    <p:sldId id="264" r:id="rId9"/>
    <p:sldId id="374" r:id="rId10"/>
    <p:sldId id="375" r:id="rId11"/>
    <p:sldId id="376" r:id="rId12"/>
    <p:sldId id="386" r:id="rId13"/>
    <p:sldId id="373" r:id="rId14"/>
    <p:sldId id="266" r:id="rId15"/>
    <p:sldId id="351" r:id="rId16"/>
    <p:sldId id="271" r:id="rId17"/>
    <p:sldId id="364" r:id="rId18"/>
    <p:sldId id="366" r:id="rId19"/>
    <p:sldId id="275" r:id="rId20"/>
    <p:sldId id="367" r:id="rId21"/>
    <p:sldId id="371" r:id="rId22"/>
    <p:sldId id="387" r:id="rId23"/>
    <p:sldId id="369" r:id="rId24"/>
    <p:sldId id="370" r:id="rId25"/>
    <p:sldId id="286" r:id="rId26"/>
    <p:sldId id="283" r:id="rId27"/>
    <p:sldId id="384" r:id="rId28"/>
    <p:sldId id="383" r:id="rId29"/>
    <p:sldId id="267" r:id="rId30"/>
    <p:sldId id="3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D39F10"/>
    <a:srgbClr val="003493"/>
    <a:srgbClr val="B9D9EC"/>
    <a:srgbClr val="FFFFFF"/>
    <a:srgbClr val="2F5496"/>
    <a:srgbClr val="FFDA27"/>
    <a:srgbClr val="BE3636"/>
    <a:srgbClr val="576031"/>
    <a:srgbClr val="004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79153" autoAdjust="0"/>
  </p:normalViewPr>
  <p:slideViewPr>
    <p:cSldViewPr snapToGrid="0" showGuides="1">
      <p:cViewPr>
        <p:scale>
          <a:sx n="100" d="100"/>
          <a:sy n="100" d="100"/>
        </p:scale>
        <p:origin x="-1368" y="648"/>
      </p:cViewPr>
      <p:guideLst>
        <p:guide orient="horz" pos="2160"/>
        <p:guide pos="3840"/>
      </p:guideLst>
    </p:cSldViewPr>
  </p:slideViewPr>
  <p:outlineViewPr>
    <p:cViewPr>
      <p:scale>
        <a:sx n="33" d="100"/>
        <a:sy n="33" d="100"/>
      </p:scale>
      <p:origin x="0" y="-712"/>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ucida Sans" panose="020B0602030504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ucida Sans" panose="020B0602030504020204" pitchFamily="34" charset="77"/>
              </a:defRPr>
            </a:lvl1pPr>
          </a:lstStyle>
          <a:p>
            <a:fld id="{BECE5366-D1C9-CC4C-A84C-6A1538715C6D}" type="datetimeFigureOut">
              <a:rPr lang="en-US" smtClean="0"/>
              <a:pPr/>
              <a:t>7/22/2026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ucida Sans" panose="020B0602030504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ucida Sans" panose="020B0602030504020204" pitchFamily="34" charset="77"/>
              </a:defRPr>
            </a:lvl1pPr>
          </a:lstStyle>
          <a:p>
            <a:fld id="{218C8934-3BC4-8546-97F7-B3C25710E6EF}" type="slidenum">
              <a:rPr lang="en-US" smtClean="0"/>
              <a:pPr/>
              <a:t>‹#›</a:t>
            </a:fld>
            <a:endParaRPr lang="en-US" dirty="0"/>
          </a:p>
        </p:txBody>
      </p:sp>
    </p:spTree>
    <p:extLst>
      <p:ext uri="{BB962C8B-B14F-4D97-AF65-F5344CB8AC3E}">
        <p14:creationId xmlns:p14="http://schemas.microsoft.com/office/powerpoint/2010/main" val="33077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ucida Sans" panose="020B0602030504020204" pitchFamily="34" charset="77"/>
        <a:ea typeface="+mn-ea"/>
        <a:cs typeface="+mn-cs"/>
      </a:defRPr>
    </a:lvl1pPr>
    <a:lvl2pPr marL="457200" algn="l" defTabSz="914400" rtl="0" eaLnBrk="1" latinLnBrk="0" hangingPunct="1">
      <a:defRPr sz="1200" b="0" i="0" kern="1200">
        <a:solidFill>
          <a:schemeClr val="tx1"/>
        </a:solidFill>
        <a:latin typeface="Lucida Sans" panose="020B0602030504020204" pitchFamily="34" charset="77"/>
        <a:ea typeface="+mn-ea"/>
        <a:cs typeface="+mn-cs"/>
      </a:defRPr>
    </a:lvl2pPr>
    <a:lvl3pPr marL="914400" algn="l" defTabSz="914400" rtl="0" eaLnBrk="1" latinLnBrk="0" hangingPunct="1">
      <a:defRPr sz="1200" b="0" i="0" kern="1200">
        <a:solidFill>
          <a:schemeClr val="tx1"/>
        </a:solidFill>
        <a:latin typeface="Lucida Sans" panose="020B0602030504020204" pitchFamily="34" charset="77"/>
        <a:ea typeface="+mn-ea"/>
        <a:cs typeface="+mn-cs"/>
      </a:defRPr>
    </a:lvl3pPr>
    <a:lvl4pPr marL="1371600" algn="l" defTabSz="914400" rtl="0" eaLnBrk="1" latinLnBrk="0" hangingPunct="1">
      <a:defRPr sz="1200" b="0" i="0" kern="1200">
        <a:solidFill>
          <a:schemeClr val="tx1"/>
        </a:solidFill>
        <a:latin typeface="Lucida Sans" panose="020B0602030504020204" pitchFamily="34" charset="77"/>
        <a:ea typeface="+mn-ea"/>
        <a:cs typeface="+mn-cs"/>
      </a:defRPr>
    </a:lvl4pPr>
    <a:lvl5pPr marL="1828800" algn="l" defTabSz="914400" rtl="0" eaLnBrk="1" latinLnBrk="0" hangingPunct="1">
      <a:defRPr sz="1200" b="0" i="0" kern="1200">
        <a:solidFill>
          <a:schemeClr val="tx1"/>
        </a:solidFill>
        <a:latin typeface="Lucida Sans" panose="020B0602030504020204" pitchFamily="34"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Situation awareness is the degree to which the operator's perception and understanding of the current process state corresponds to the plant's actual condition, supporting the projection of future states. It is achieved through three levels: Level 1 perception, to detect parameter deviations; Level 2 comprehension, to integrate symptoms into the plant condition; and Level 3 projection, to anticipate process trends. Since failures in maintaining accurate situation awareness may propagate to human errors, it is conventionally assessed through survey questionnaires, such as the objective SAGAT and SACRI, or the subjective SART.</a:t>
            </a:r>
          </a:p>
        </p:txBody>
      </p:sp>
    </p:spTree>
    <p:extLst>
      <p:ext uri="{BB962C8B-B14F-4D97-AF65-F5344CB8AC3E}">
        <p14:creationId xmlns:p14="http://schemas.microsoft.com/office/powerpoint/2010/main" val="1518593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In the final step, I normalize this signed numerator by the transition capacity, the logarithm base two of K-a times N, which is the most bits a single next look can carry. The resulting metric, Psi of N, quantifies the degree to which the operator's scanning is structural and purposeful, compared with uniformly random scanning. A higher Psi of N therefore indicates more ordered and directed attention, whereas a value near zero indicates near-random scanning.</a:t>
            </a:r>
          </a:p>
        </p:txBody>
      </p:sp>
    </p:spTree>
    <p:extLst>
      <p:ext uri="{BB962C8B-B14F-4D97-AF65-F5344CB8AC3E}">
        <p14:creationId xmlns:p14="http://schemas.microsoft.com/office/powerpoint/2010/main" val="627569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1570714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To verify the metric, we designed a simulated four-module operating environment, supported by a large display panel for alarms, with a maximum of two module screens per operator. Each operating crew consisted of three personnel: two reactor operators, from whom the target gaze data was collected, and one shift supervisor. The apparatus was the Compact Nuclear Simulator, a three-loop Westinghouse pressurized water reactor simulator, and the operators' gaze data was collected using Tobii Pro Glasses 2.</a:t>
            </a: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For the ground-truth measurement, we used SACRI, which assesses situation awareness for each accident module through nine questions on the past, normal, and future trends of nine safety-function-related parameters. Each answer is scored as a hit, miss, false alarm, or correct acceptance against the simulator ground truth, and combined into A-prime, the operator's ability to discriminate stable parameters from fluctuating ones. The Endsley levels are mapped onto the items, so that A-prime for Levels one and two uses the past and normal-referenced items, while A-prime for Level three uses the full inventory.</a:t>
            </a:r>
          </a:p>
        </p:txBody>
      </p:sp>
    </p:spTree>
    <p:extLst>
      <p:ext uri="{BB962C8B-B14F-4D97-AF65-F5344CB8AC3E}">
        <p14:creationId xmlns:p14="http://schemas.microsoft.com/office/powerpoint/2010/main" val="1590417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The scenarios were based on the operational conditions specific to multi-module operation. We varied the number of accident modules per reactor operator, and, for two modules, the accident homogeneity between homogeneous and heterogeneous scenarios, using the LOCA, ESDE, and SGTR off-normal conditions. Thirty participants took part, twenty reactor operators and ten shift supervisors, and after training, each crew performed four scenario cases, producing fifty-one valid samples: twenty-five for single-module and twenty-six for two-module operation.</a:t>
            </a: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Within each module, the areas of interest were defined as the regions of attentional-resource allocation, based on the significant diagnostic parameters of each accident condition. There are seven parameters per accident module, so the number of gaze states per operator is seven for single-module operation and fourteen for two-module operation. These seven parameters were selected for each of the LOCA, SGTR, and ESDE scenarios.</a:t>
            </a:r>
          </a:p>
        </p:txBody>
      </p:sp>
    </p:spTree>
    <p:extLst>
      <p:ext uri="{BB962C8B-B14F-4D97-AF65-F5344CB8AC3E}">
        <p14:creationId xmlns:p14="http://schemas.microsoft.com/office/powerpoint/2010/main" val="1410568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During each scenario, gaze data was collected from the onset up to the SACRI freeze-probe, for analysis against the A-prime values. The recordings were pre-processed in Tobii Pro Lab, retaining only samples with a gaze sample rate of at least eighty percent and a mapping similarity of at least seventy percent, and counting only in-AOI fixations. We then applied the Mann-Whitney U test to the situation awareness changes across module counts, and Spearman correlation and linear regression between A-prime and the gaze metric, Psi of N.</a:t>
            </a:r>
          </a:p>
        </p:txBody>
      </p:sp>
    </p:spTree>
    <p:extLst>
      <p:ext uri="{BB962C8B-B14F-4D97-AF65-F5344CB8AC3E}">
        <p14:creationId xmlns:p14="http://schemas.microsoft.com/office/powerpoint/2010/main" val="4247206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Turning to the results, we first observed a significant decrease in situation awareness as the number of modules increased. For SACRI, A-prime for Levels one and two fell significantly from 0.847 to 0.731, and A-prime for Level three fell from 0.700 to 0.465, so the projection level degraded to a greater degree. The gaze metric showed the same directional tendency, with Psi of N decreasing significantly from 0.308 to 0.081, close to random scanning behavior.</a:t>
            </a:r>
          </a:p>
        </p:txBody>
      </p:sp>
    </p:spTree>
    <p:extLst>
      <p:ext uri="{BB962C8B-B14F-4D97-AF65-F5344CB8AC3E}">
        <p14:creationId xmlns:p14="http://schemas.microsoft.com/office/powerpoint/2010/main" val="152293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Beyond this shared direction, the gaze metric co-varies sensitively and positively with A-prime at both situation awareness levels, with a Spearman rho of plus 0.47 and plus 0.43 in the pooled data. This co-variation also persists at a fixed module count of two, remaining significant for A-prime at Level three, which shows that the metric tracks situation awareness within the multi-module condition, not merely across module counts. The single-module case shows a null result, which we attribute to a saturation of situation awareness from training, where A-prime is at ceiling and its range is restricted.</a:t>
            </a:r>
          </a:p>
        </p:txBody>
      </p:sp>
    </p:spTree>
    <p:extLst>
      <p:ext uri="{BB962C8B-B14F-4D97-AF65-F5344CB8AC3E}">
        <p14:creationId xmlns:p14="http://schemas.microsoft.com/office/powerpoint/2010/main" val="2186762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This becomes more challenging in small modular reactors, whose new safety features and design characteristics introduce new challenges in maintaining situation awareness. Multi-unit operation can cause a loss of situation awareness for unattended modules through attention neglect and change blindness, and reduced staffing leaves the capability of smaller crews unverified. In addition, high automation places the operator out of the loop, while passive safety systems produce a weak awareness of their status. Verifying that operators maintain adequate situation awareness under these novel concepts is therefore required for multi-module validation.</a:t>
            </a:r>
          </a:p>
        </p:txBody>
      </p:sp>
    </p:spTree>
    <p:extLst>
      <p:ext uri="{BB962C8B-B14F-4D97-AF65-F5344CB8AC3E}">
        <p14:creationId xmlns:p14="http://schemas.microsoft.com/office/powerpoint/2010/main" val="91571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Compared with existing gaze metrics, Psi of N is the only measure significantly correlated in the pooled data for both A-prime levels, and also within the two-module condition at Level three. Shannon entropy stays significantly negative in the pooled data; fixation count is significant only within two modules, by Kendall's tau; gaze transition entropy loses significance in the rank families; and dwell time is null throughout. This indicates that the proposed metric explains the changes in situation awareness with the largest effect size and sensitivity among the compared gaze metrics.</a:t>
            </a:r>
          </a:p>
        </p:txBody>
      </p:sp>
    </p:spTree>
    <p:extLst>
      <p:ext uri="{BB962C8B-B14F-4D97-AF65-F5344CB8AC3E}">
        <p14:creationId xmlns:p14="http://schemas.microsoft.com/office/powerpoint/2010/main" val="3285954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230214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To conclude, this study proposed a gaze-based situation awareness quantification measure for multi-module operation, derived through a gaze state transition model, and verified it with a multi-module operation experiment. The results indicate that the proposed metric is significantly correlated with all levels of situation awareness, both Levels one and two and Level three, and explains the changes under multi-module conditions with the largest effect size and sensitivity among existing gaze metrics. For future work, we plan to extend the metric to three or more modules, in order to analyze the nodal terms and verify its N-module implementation, and to use larger samples to strengthen its explanatory power. Thank you for your attention.</a:t>
            </a:r>
          </a:p>
        </p:txBody>
      </p:sp>
    </p:spTree>
    <p:extLst>
      <p:ext uri="{BB962C8B-B14F-4D97-AF65-F5344CB8AC3E}">
        <p14:creationId xmlns:p14="http://schemas.microsoft.com/office/powerpoint/2010/main" val="3688081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410041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1182231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1293206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However, current measures of situation awareness face a key limitation for multi-module operation: their reliance on memory. The response depends on the operator's recall within limited working memory, and since attention is divided across modules, the resulting inter-module confusion undermines accuracy. A recall-free and continuous measure of the situation awareness of multiple modules is therefore required. Gaze provides such continuous and quantitative information on the operator's attention, through features such as fixation count, dwell time, Shannon entropy, and gaze transition entropy.</a:t>
            </a:r>
          </a:p>
        </p:txBody>
      </p:sp>
    </p:spTree>
    <p:extLst>
      <p:ext uri="{BB962C8B-B14F-4D97-AF65-F5344CB8AC3E}">
        <p14:creationId xmlns:p14="http://schemas.microsoft.com/office/powerpoint/2010/main" val="1026239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Even so, the current adaptation of these gaze metrics remains insufficient for multi-module situation awareness, for two reasons. First, existing metrics borrow their interpretation from a single-unit task model; but since multi-module supervision demands attention distributed across concurrently evolving modules, the metric must derive its semantics from a multi-module task structure and recalibrate the gaze-to-situation-awareness mapping empirically. Second, existing metrics are module-blind, aggregating over a single attention space with no representation of module identity, leaving per-module awareness unquantified.</a:t>
            </a:r>
          </a:p>
        </p:txBody>
      </p:sp>
    </p:spTree>
    <p:extLst>
      <p:ext uri="{BB962C8B-B14F-4D97-AF65-F5344CB8AC3E}">
        <p14:creationId xmlns:p14="http://schemas.microsoft.com/office/powerpoint/2010/main" val="283125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This leads to the main objective of this study: to develop an eye-movement, or gaze-based, situation awareness quantification measure for objective assessment in multi-module operation. The study proceeds in three steps: quantification of the multi-module gaze metric; an experiment design to collect empirical eye-movement and situation awareness survey data; and results that verify the feasibility of the proposed metric. I will now follow these three steps in order.</a:t>
            </a:r>
          </a:p>
        </p:txBody>
      </p:sp>
    </p:spTree>
    <p:extLst>
      <p:ext uri="{BB962C8B-B14F-4D97-AF65-F5344CB8AC3E}">
        <p14:creationId xmlns:p14="http://schemas.microsoft.com/office/powerpoint/2010/main" val="4199224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The first step is to build a module-aware taxonomy of gaze states. At each fixation index t, I define the gaze state as the pair of the module m-t and the parameter area of interest a-t that the operator fixates. Each transition to the next state is then characterized by one of four move types, defined by whether the module and the parameter changed: SELF, a refixation; WITHIN, a different parameter of the same module, to elaborate the unit's picture; ALIGN, the homologous parameter of a different module, to cross-check the units; and CROSS, a different parameter of a different module, to reorient onto the partner.</a:t>
            </a:r>
          </a:p>
        </p:txBody>
      </p:sp>
    </p:spTree>
    <p:extLst>
      <p:ext uri="{BB962C8B-B14F-4D97-AF65-F5344CB8AC3E}">
        <p14:creationId xmlns:p14="http://schemas.microsoft.com/office/powerpoint/2010/main" val="3575250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These four moves are organized into a gaze state transition model, a decision tree in which every node corresponds to a decision. Decision one is module selection, or allocation: the operator stays in the current module with probability sigma, or leaves. If the operator stays, decision two selects the parameter within that module; if the operator leaves, decision two selects the target module, which we term coverage, and decision three selects the parameter on the partner, which we term integration. Each path gives the transition probability to the four leaves, governed by the stay probability sigma, the self-refixation probability rho-s, and the align probability rho-l.</a:t>
            </a:r>
          </a:p>
        </p:txBody>
      </p:sp>
    </p:spTree>
    <p:extLst>
      <p:ext uri="{BB962C8B-B14F-4D97-AF65-F5344CB8AC3E}">
        <p14:creationId xmlns:p14="http://schemas.microsoft.com/office/powerpoint/2010/main" val="1236292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53511" tIns="26755" rIns="53511" bIns="26755"/>
          <a:lstStyle/>
          <a:p>
            <a:r>
              <a:t>From this transition kernel, the conditional entropy of the next look decomposes, by the chain rule, into one exact term per decision node: allocation, stay, coverage, integration, and reorientation. I then assign a cognitive valence to each term by its correlation with situation awareness, keeping only the clearly signed terms: the stay term is negatively correlated, since erratic within-module search lowers situation awareness; the coverage term is positively correlated; and the symmetric integration term is replaced by a signed cross-check index. This yields a signed numerator: minus sigma times the stay entropy, plus one minus sigma times the coverage entropy and cross-check index.</a:t>
            </a:r>
          </a:p>
        </p:txBody>
      </p:sp>
    </p:spTree>
    <p:extLst>
      <p:ext uri="{BB962C8B-B14F-4D97-AF65-F5344CB8AC3E}">
        <p14:creationId xmlns:p14="http://schemas.microsoft.com/office/powerpoint/2010/main" val="3976091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27929531-575B-4AF5-9F86-9D89C788E7E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itle 1"/>
          <p:cNvSpPr>
            <a:spLocks noGrp="1"/>
          </p:cNvSpPr>
          <p:nvPr>
            <p:ph type="ctrTitle" hasCustomPrompt="1"/>
          </p:nvPr>
        </p:nvSpPr>
        <p:spPr>
          <a:xfrm>
            <a:off x="427383" y="424178"/>
            <a:ext cx="6291470" cy="3130769"/>
          </a:xfrm>
        </p:spPr>
        <p:txBody>
          <a:bodyPr anchor="b">
            <a:normAutofit/>
          </a:bodyPr>
          <a:lstStyle>
            <a:lvl1pPr algn="l">
              <a:defRPr sz="5400" b="0" i="0">
                <a:solidFill>
                  <a:srgbClr val="003493"/>
                </a:solidFill>
                <a:effectLst/>
                <a:latin typeface="Lucida Sans" panose="020B0602030504020204" pitchFamily="34" charset="77"/>
              </a:defRPr>
            </a:lvl1pPr>
          </a:lstStyle>
          <a:p>
            <a:r>
              <a:rPr lang="en-US" dirty="0"/>
              <a:t>CLICK TO EDIT MASTER TITLE STYLE</a:t>
            </a:r>
          </a:p>
        </p:txBody>
      </p:sp>
      <p:sp>
        <p:nvSpPr>
          <p:cNvPr id="3" name="Subtitle 2"/>
          <p:cNvSpPr>
            <a:spLocks noGrp="1"/>
          </p:cNvSpPr>
          <p:nvPr>
            <p:ph type="subTitle" idx="1"/>
          </p:nvPr>
        </p:nvSpPr>
        <p:spPr>
          <a:xfrm>
            <a:off x="427382" y="3761063"/>
            <a:ext cx="7209006" cy="2033449"/>
          </a:xfrm>
        </p:spPr>
        <p:txBody>
          <a:bodyPr>
            <a:normAutofit/>
          </a:bodyPr>
          <a:lstStyle>
            <a:lvl1pPr marL="0" indent="0" algn="l">
              <a:buNone/>
              <a:defRPr sz="3200" b="0" i="0">
                <a:solidFill>
                  <a:schemeClr val="bg2">
                    <a:lumMod val="10000"/>
                  </a:schemeClr>
                </a:solidFill>
                <a:effectLst/>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809061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Lucida Sans" panose="020B0602030504020204" pitchFamily="34" charset="77"/>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5" name="Footer Placeholder 4"/>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6" name="Slide Number Placeholder 5"/>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89963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normAutofit/>
          </a:bodyPr>
          <a:lstStyle>
            <a:lvl1pPr>
              <a:defRPr sz="4000" b="1" i="0">
                <a:latin typeface="Lucida Sans" panose="020B0602030504020204" pitchFamily="34" charset="77"/>
              </a:defRPr>
            </a:lvl1pPr>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9">
            <a:extLst>
              <a:ext uri="{FF2B5EF4-FFF2-40B4-BE49-F238E27FC236}">
                <a16:creationId xmlns:a16="http://schemas.microsoft.com/office/drawing/2014/main" id="{513462FD-6242-4F4B-AF93-9C3C5884C0E9}"/>
              </a:ext>
            </a:extLst>
          </p:cNvPr>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11" name="Footer Placeholder 10">
            <a:extLst>
              <a:ext uri="{FF2B5EF4-FFF2-40B4-BE49-F238E27FC236}">
                <a16:creationId xmlns:a16="http://schemas.microsoft.com/office/drawing/2014/main" id="{F5A9147D-DC56-684C-A23C-A9D29C61EC58}"/>
              </a:ext>
            </a:extLst>
          </p:cNvPr>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12" name="Slide Number Placeholder 11">
            <a:extLst>
              <a:ext uri="{FF2B5EF4-FFF2-40B4-BE49-F238E27FC236}">
                <a16:creationId xmlns:a16="http://schemas.microsoft.com/office/drawing/2014/main" id="{A3252EFE-A527-1F46-B353-FFBBC9E39A70}"/>
              </a:ext>
            </a:extLst>
          </p:cNvPr>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2660515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D3DF8DFD-97A7-453C-B744-C51F5357A0CC}"/>
              </a:ext>
            </a:extLst>
          </p:cNvPr>
          <p:cNvSpPr>
            <a:spLocks noGrp="1"/>
          </p:cNvSpPr>
          <p:nvPr>
            <p:ph type="sldNum" sz="quarter" idx="4"/>
          </p:nvPr>
        </p:nvSpPr>
        <p:spPr>
          <a:xfrm>
            <a:off x="9160430" y="6356350"/>
            <a:ext cx="2743200" cy="365125"/>
          </a:xfrm>
          <a:prstGeom prst="rect">
            <a:avLst/>
          </a:prstGeom>
        </p:spPr>
        <p:txBody>
          <a:bodyPr vert="horz" lIns="91440" tIns="45720" rIns="91440" bIns="45720" rtlCol="0" anchor="ctr"/>
          <a:lstStyle>
            <a:lvl1pPr algn="r">
              <a:defRPr sz="1467">
                <a:solidFill>
                  <a:schemeClr val="tx1">
                    <a:tint val="75000"/>
                  </a:schemeClr>
                </a:solidFill>
                <a:ea typeface="맑은 고딕" panose="020B0503020000020004" pitchFamily="50" charset="-127"/>
              </a:defRPr>
            </a:lvl1pPr>
          </a:lstStyle>
          <a:p>
            <a:fld id="{D69E0417-CDE0-4127-BC6B-B27784B5E3D6}" type="slidenum">
              <a:rPr lang="ko-KR" altLang="en-US" smtClean="0"/>
              <a:pPr/>
              <a:t>‹#›</a:t>
            </a:fld>
            <a:endParaRPr lang="ko-KR" altLang="en-US" dirty="0"/>
          </a:p>
        </p:txBody>
      </p:sp>
    </p:spTree>
    <p:extLst>
      <p:ext uri="{BB962C8B-B14F-4D97-AF65-F5344CB8AC3E}">
        <p14:creationId xmlns:p14="http://schemas.microsoft.com/office/powerpoint/2010/main" val="507500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lnSpc>
                <a:spcPct val="95000"/>
              </a:lnSpc>
              <a:spcBef>
                <a:spcPts val="1800"/>
              </a:spcBef>
              <a:buClr>
                <a:schemeClr val="tx1"/>
              </a:buClr>
              <a:defRPr b="0" i="0">
                <a:effectLst/>
                <a:latin typeface="Lucida Sans" panose="020B0602030504020204" pitchFamily="34" charset="77"/>
              </a:defRPr>
            </a:lvl1pPr>
            <a:lvl2pPr marL="685800" indent="-228600">
              <a:lnSpc>
                <a:spcPct val="95000"/>
              </a:lnSpc>
              <a:spcBef>
                <a:spcPts val="200"/>
              </a:spcBef>
              <a:buClr>
                <a:schemeClr val="tx2"/>
              </a:buClr>
              <a:buFont typeface="Arial" panose="020B0604020202020204" pitchFamily="34" charset="0"/>
              <a:buChar char="-"/>
              <a:defRPr b="0" i="0">
                <a:effectLst/>
                <a:latin typeface="Lucida Sans" panose="020B0602030504020204" pitchFamily="34" charset="77"/>
              </a:defRPr>
            </a:lvl2pPr>
            <a:lvl3pPr marL="1143000" indent="-228600">
              <a:lnSpc>
                <a:spcPct val="95000"/>
              </a:lnSpc>
              <a:buClr>
                <a:schemeClr val="tx2"/>
              </a:buClr>
              <a:buFont typeface="Wingdings" panose="05000000000000000000" pitchFamily="2" charset="2"/>
              <a:buChar char="§"/>
              <a:defRPr b="0" i="0">
                <a:effectLst/>
                <a:latin typeface="Lucida Sans" panose="020B0602030504020204" pitchFamily="34" charset="77"/>
              </a:defRPr>
            </a:lvl3pPr>
            <a:lvl4pPr>
              <a:lnSpc>
                <a:spcPct val="95000"/>
              </a:lnSpc>
              <a:buClr>
                <a:schemeClr val="tx1"/>
              </a:buClr>
              <a:defRPr b="0" i="0">
                <a:effectLst/>
                <a:latin typeface="Lucida Sans" panose="020B0602030504020204" pitchFamily="34" charset="77"/>
              </a:defRPr>
            </a:lvl4pPr>
            <a:lvl5pPr>
              <a:lnSpc>
                <a:spcPct val="95000"/>
              </a:lnSpc>
              <a:buClr>
                <a:schemeClr val="tx1"/>
              </a:buClr>
              <a:defRPr b="0" i="0">
                <a:effectLst/>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4">
            <a:extLst>
              <a:ext uri="{FF2B5EF4-FFF2-40B4-BE49-F238E27FC236}">
                <a16:creationId xmlns:a16="http://schemas.microsoft.com/office/drawing/2014/main" id="{1B5ADA29-29F4-5D45-9563-67F92E85D77C}"/>
              </a:ext>
            </a:extLst>
          </p:cNvPr>
          <p:cNvSpPr>
            <a:spLocks noGrp="1"/>
          </p:cNvSpPr>
          <p:nvPr>
            <p:ph type="title"/>
          </p:nvPr>
        </p:nvSpPr>
        <p:spPr/>
        <p:txBody>
          <a:bodyPr/>
          <a:lstStyle>
            <a:lvl1pPr>
              <a:defRPr b="0" i="0">
                <a:latin typeface="Lucida Sans" panose="020B0602030504020204" pitchFamily="34" charset="77"/>
              </a:defRPr>
            </a:lvl1pPr>
          </a:lstStyle>
          <a:p>
            <a:r>
              <a:rPr lang="en-US" dirty="0"/>
              <a:t>Click to edit Master title style</a:t>
            </a:r>
          </a:p>
        </p:txBody>
      </p:sp>
      <p:sp>
        <p:nvSpPr>
          <p:cNvPr id="19" name="Date Placeholder 18">
            <a:extLst>
              <a:ext uri="{FF2B5EF4-FFF2-40B4-BE49-F238E27FC236}">
                <a16:creationId xmlns:a16="http://schemas.microsoft.com/office/drawing/2014/main" id="{BBBB0095-2F5A-494C-8CA2-A6C4638EB370}"/>
              </a:ext>
            </a:extLst>
          </p:cNvPr>
          <p:cNvSpPr>
            <a:spLocks noGrp="1"/>
          </p:cNvSpPr>
          <p:nvPr>
            <p:ph type="dt" sz="half" idx="10"/>
          </p:nvPr>
        </p:nvSpPr>
        <p:spPr>
          <a:xfrm>
            <a:off x="838200" y="6356350"/>
            <a:ext cx="2743200" cy="365125"/>
          </a:xfrm>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20" name="Footer Placeholder 19">
            <a:extLst>
              <a:ext uri="{FF2B5EF4-FFF2-40B4-BE49-F238E27FC236}">
                <a16:creationId xmlns:a16="http://schemas.microsoft.com/office/drawing/2014/main" id="{6CDDB342-D2DD-6B40-AD2A-E7E523943F0D}"/>
              </a:ext>
            </a:extLst>
          </p:cNvPr>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21" name="Slide Number Placeholder 20">
            <a:extLst>
              <a:ext uri="{FF2B5EF4-FFF2-40B4-BE49-F238E27FC236}">
                <a16:creationId xmlns:a16="http://schemas.microsoft.com/office/drawing/2014/main" id="{E364086E-566C-E542-8E7A-FED0A4C769AE}"/>
              </a:ext>
            </a:extLst>
          </p:cNvPr>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360877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800" b="1" i="0">
                <a:latin typeface="Lucida Sans" panose="020B0602030504020204" pitchFamily="34" charset="77"/>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Lucida Sans" panose="020B0602030504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5" name="Footer Placeholder 4"/>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6" name="Slide Number Placeholder 5"/>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351416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Lucida Sans" panose="020B0602030504020204" pitchFamily="34" charset="77"/>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6" name="Footer Placeholder 5"/>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7" name="Slide Number Placeholder 6"/>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417291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i="0">
                <a:latin typeface="Lucida Sans" panose="020B0602030504020204" pitchFamily="34" charset="77"/>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Lucida Sans" panose="020B0602030504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Lucida Sans" panose="020B0602030504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8" name="Footer Placeholder 7"/>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9" name="Slide Number Placeholder 8"/>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423826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Lucida Sans" panose="020B0602030504020204" pitchFamily="34" charset="77"/>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4" name="Footer Placeholder 3"/>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5" name="Slide Number Placeholder 4"/>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249837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3" name="Footer Placeholder 2"/>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4" name="Slide Number Placeholder 3"/>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379846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i="0">
                <a:latin typeface="Lucida Sans" panose="020B0602030504020204" pitchFamily="34" charset="77"/>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b="0" i="0">
                <a:latin typeface="Lucida Sans" panose="020B0602030504020204" pitchFamily="34" charset="77"/>
              </a:defRPr>
            </a:lvl1pPr>
            <a:lvl2pPr>
              <a:defRPr sz="2800" b="0" i="0">
                <a:latin typeface="Lucida Sans" panose="020B0602030504020204" pitchFamily="34" charset="77"/>
              </a:defRPr>
            </a:lvl2pPr>
            <a:lvl3pPr>
              <a:defRPr sz="2400" b="0" i="0">
                <a:latin typeface="Lucida Sans" panose="020B0602030504020204" pitchFamily="34" charset="77"/>
              </a:defRPr>
            </a:lvl3pPr>
            <a:lvl4pPr>
              <a:defRPr sz="2000" b="0" i="0">
                <a:latin typeface="Lucida Sans" panose="020B0602030504020204" pitchFamily="34" charset="77"/>
              </a:defRPr>
            </a:lvl4pPr>
            <a:lvl5pPr>
              <a:defRPr sz="2000" b="0" i="0">
                <a:latin typeface="Lucida Sans" panose="020B0602030504020204" pitchFamily="34" charset="77"/>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Lucida Sans" panose="020B0602030504020204"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6" name="Footer Placeholder 5"/>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7" name="Slide Number Placeholder 6"/>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421499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i="0">
                <a:latin typeface="Lucida Sans" panose="020B0602030504020204" pitchFamily="34" charset="77"/>
              </a:defRPr>
            </a:lvl1pPr>
          </a:lstStyle>
          <a:p>
            <a:r>
              <a:rPr lang="en-US" dirty="0"/>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b="0" i="0">
                <a:latin typeface="Lucida Sans" panose="020B0602030504020204" pitchFamily="34"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Lucida Sans" panose="020B0602030504020204"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b="0" i="0">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6" name="Footer Placeholder 5"/>
          <p:cNvSpPr>
            <a:spLocks noGrp="1"/>
          </p:cNvSpPr>
          <p:nvPr>
            <p:ph type="ftr" sz="quarter" idx="11"/>
          </p:nvPr>
        </p:nvSpPr>
        <p:spPr/>
        <p:txBody>
          <a:bodyPr/>
          <a:lstStyle>
            <a:lvl1pPr>
              <a:defRPr b="0" i="0">
                <a:latin typeface="Lucida Sans" panose="020B0602030504020204" pitchFamily="34" charset="77"/>
              </a:defRPr>
            </a:lvl1pPr>
          </a:lstStyle>
          <a:p>
            <a:endParaRPr lang="en-US" dirty="0"/>
          </a:p>
        </p:txBody>
      </p:sp>
      <p:sp>
        <p:nvSpPr>
          <p:cNvPr id="7" name="Slide Number Placeholder 6"/>
          <p:cNvSpPr>
            <a:spLocks noGrp="1"/>
          </p:cNvSpPr>
          <p:nvPr>
            <p:ph type="sldNum" sz="quarter" idx="12"/>
          </p:nvPr>
        </p:nvSpPr>
        <p:spPr/>
        <p:txBody>
          <a:bodyPr/>
          <a:lstStyle>
            <a:lvl1pPr>
              <a:defRPr b="0" i="0">
                <a:latin typeface="Lucida Sans" panose="020B0602030504020204" pitchFamily="34" charset="77"/>
              </a:defRPr>
            </a:lvl1pPr>
          </a:lstStyle>
          <a:p>
            <a:fld id="{23C6260E-304F-4BA0-8E11-6E941ACC6DAE}" type="slidenum">
              <a:rPr lang="en-US" smtClean="0"/>
              <a:pPr/>
              <a:t>‹#›</a:t>
            </a:fld>
            <a:endParaRPr lang="en-US" dirty="0"/>
          </a:p>
        </p:txBody>
      </p:sp>
    </p:spTree>
    <p:extLst>
      <p:ext uri="{BB962C8B-B14F-4D97-AF65-F5344CB8AC3E}">
        <p14:creationId xmlns:p14="http://schemas.microsoft.com/office/powerpoint/2010/main" val="12468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323" y="365125"/>
            <a:ext cx="1121470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98323" y="1825625"/>
            <a:ext cx="11214705" cy="4351338"/>
          </a:xfrm>
          <a:prstGeom prst="rect">
            <a:avLst/>
          </a:prstGeom>
        </p:spPr>
        <p:txBody>
          <a:bodyPr vert="horz" lIns="91440" tIns="45720" rIns="91440" bIns="45720" rtlCol="0">
            <a:normAutofit/>
          </a:bodyPr>
          <a:lstStyle/>
          <a:p>
            <a:pPr marL="228600" lvl="0" indent="-228600" algn="l" defTabSz="914400" rtl="0" eaLnBrk="1" latinLnBrk="0" hangingPunct="1">
              <a:lnSpc>
                <a:spcPct val="95000"/>
              </a:lnSpc>
              <a:spcBef>
                <a:spcPts val="1800"/>
              </a:spcBef>
              <a:buClr>
                <a:schemeClr val="accent1"/>
              </a:buClr>
              <a:buFont typeface="Arial" panose="020B0604020202020204" pitchFamily="34" charset="0"/>
              <a:buChar char="•"/>
            </a:pPr>
            <a:r>
              <a:rPr lang="en-US" dirty="0"/>
              <a:t>Edit Master text styles</a:t>
            </a:r>
          </a:p>
          <a:p>
            <a:pPr marL="685800" lvl="1" indent="-228600" algn="l" defTabSz="914400" rtl="0" eaLnBrk="1" latinLnBrk="0" hangingPunct="1">
              <a:lnSpc>
                <a:spcPct val="95000"/>
              </a:lnSpc>
              <a:spcBef>
                <a:spcPts val="200"/>
              </a:spcBef>
              <a:buClr>
                <a:schemeClr val="accent1"/>
              </a:buClr>
              <a:buFont typeface="Arial" panose="020B0604020202020204" pitchFamily="34" charset="0"/>
              <a:buChar char="-"/>
            </a:pPr>
            <a:r>
              <a:rPr lang="en-US" dirty="0"/>
              <a:t>Second level</a:t>
            </a:r>
          </a:p>
          <a:p>
            <a:pPr marL="1143000" lvl="2" indent="-228600" algn="l" defTabSz="914400" rtl="0" eaLnBrk="1" latinLnBrk="0" hangingPunct="1">
              <a:lnSpc>
                <a:spcPct val="95000"/>
              </a:lnSpc>
              <a:spcBef>
                <a:spcPts val="500"/>
              </a:spcBef>
              <a:buClr>
                <a:schemeClr val="accent1"/>
              </a:buClr>
              <a:buFont typeface="Wingdings" panose="05000000000000000000" pitchFamily="2" charset="2"/>
              <a:buChar char="§"/>
            </a:pPr>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bg1"/>
                </a:solidFill>
                <a:latin typeface="Lucida Sans" panose="020B0602030504020204" pitchFamily="34" charset="77"/>
              </a:defRPr>
            </a:lvl1pPr>
          </a:lstStyle>
          <a:p>
            <a:fld id="{7DAC596B-4AE8-4712-B308-997991F60E70}" type="datetimeFigureOut">
              <a:rPr lang="en-US" smtClean="0"/>
              <a:pPr/>
              <a:t>7/22/2026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bg1"/>
                </a:solidFill>
                <a:latin typeface="Lucida Sans" panose="020B0602030504020204" pitchFamily="34" charset="77"/>
              </a:defRPr>
            </a:lvl1pPr>
          </a:lstStyle>
          <a:p>
            <a:endParaRPr lang="en-US" dirty="0"/>
          </a:p>
        </p:txBody>
      </p:sp>
      <p:sp>
        <p:nvSpPr>
          <p:cNvPr id="6" name="Slide Number Placeholder 5"/>
          <p:cNvSpPr>
            <a:spLocks noGrp="1"/>
          </p:cNvSpPr>
          <p:nvPr>
            <p:ph type="sldNum" sz="quarter" idx="4"/>
          </p:nvPr>
        </p:nvSpPr>
        <p:spPr>
          <a:xfrm>
            <a:off x="7812805" y="6356350"/>
            <a:ext cx="2743200" cy="365125"/>
          </a:xfrm>
          <a:prstGeom prst="rect">
            <a:avLst/>
          </a:prstGeom>
        </p:spPr>
        <p:txBody>
          <a:bodyPr vert="horz" lIns="91440" tIns="45720" rIns="91440" bIns="45720" rtlCol="0" anchor="ctr"/>
          <a:lstStyle>
            <a:lvl1pPr algn="r">
              <a:defRPr sz="1200" b="0" i="0">
                <a:solidFill>
                  <a:schemeClr val="bg1"/>
                </a:solidFill>
                <a:latin typeface="Lucida Sans" panose="020B0602030504020204" pitchFamily="34" charset="77"/>
              </a:defRPr>
            </a:lvl1pPr>
          </a:lstStyle>
          <a:p>
            <a:fld id="{23C6260E-304F-4BA0-8E11-6E941ACC6DAE}" type="slidenum">
              <a:rPr lang="en-US" smtClean="0"/>
              <a:pPr/>
              <a:t>‹#›</a:t>
            </a:fld>
            <a:endParaRPr lang="en-US" dirty="0"/>
          </a:p>
        </p:txBody>
      </p:sp>
      <p:sp>
        <p:nvSpPr>
          <p:cNvPr id="11" name="슬라이드 번호 개체 틀 1">
            <a:extLst>
              <a:ext uri="{FF2B5EF4-FFF2-40B4-BE49-F238E27FC236}">
                <a16:creationId xmlns:a16="http://schemas.microsoft.com/office/drawing/2014/main" id="{C6075FA1-03B3-4304-9274-C8A77EA8371C}"/>
              </a:ext>
            </a:extLst>
          </p:cNvPr>
          <p:cNvSpPr txBox="1">
            <a:spLocks/>
          </p:cNvSpPr>
          <p:nvPr userDrawn="1"/>
        </p:nvSpPr>
        <p:spPr>
          <a:xfrm>
            <a:off x="916043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467" kern="1200">
                <a:solidFill>
                  <a:schemeClr val="tx1">
                    <a:tint val="75000"/>
                  </a:schemeClr>
                </a:solidFill>
                <a:latin typeface="+mn-lt"/>
                <a:ea typeface="맑은 고딕" panose="020B0503020000020004" pitchFamily="50" charset="-127"/>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9E0417-CDE0-4127-BC6B-B27784B5E3D6}" type="slidenum">
              <a:rPr lang="ko-KR" altLang="en-US" smtClean="0"/>
              <a:pPr/>
              <a:t>‹#›</a:t>
            </a:fld>
            <a:endParaRPr lang="ko-KR" altLang="en-US" dirty="0"/>
          </a:p>
        </p:txBody>
      </p:sp>
    </p:spTree>
    <p:extLst>
      <p:ext uri="{BB962C8B-B14F-4D97-AF65-F5344CB8AC3E}">
        <p14:creationId xmlns:p14="http://schemas.microsoft.com/office/powerpoint/2010/main" val="29349336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5000"/>
        </a:lnSpc>
        <a:spcBef>
          <a:spcPct val="0"/>
        </a:spcBef>
        <a:buNone/>
        <a:defRPr sz="3600" b="0" i="0" kern="1200">
          <a:solidFill>
            <a:schemeClr val="tx2"/>
          </a:solidFill>
          <a:effectLst/>
          <a:latin typeface="Lucida Sans" panose="020B0602030504020204" pitchFamily="34" charset="77"/>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lang="en-US" sz="2800" b="0" i="0" kern="1200" dirty="0" smtClean="0">
          <a:solidFill>
            <a:srgbClr val="000000"/>
          </a:solidFill>
          <a:effectLst/>
          <a:latin typeface="Lucida Sans" panose="020B0602030504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b="0" i="0" kern="1200" dirty="0" smtClean="0">
          <a:solidFill>
            <a:srgbClr val="000000"/>
          </a:solidFill>
          <a:effectLst/>
          <a:latin typeface="Lucida Sans" panose="020B0602030504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b="0" i="0" kern="1200" dirty="0" smtClean="0">
          <a:solidFill>
            <a:srgbClr val="000000"/>
          </a:solidFill>
          <a:effectLst/>
          <a:latin typeface="Lucida Sans" panose="020B0602030504020204" pitchFamily="34" charset="77"/>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rgbClr val="000000"/>
          </a:solidFill>
          <a:effectLst/>
          <a:latin typeface="Lucida Sans" panose="020B0602030504020204" pitchFamily="34" charset="77"/>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rgbClr val="000000"/>
          </a:solidFill>
          <a:effectLst/>
          <a:latin typeface="Lucida Sans" panose="020B0602030504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15.png"/><Relationship Id="rId5"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4854" y="1696626"/>
            <a:ext cx="11259143" cy="2077527"/>
          </a:xfrm>
        </p:spPr>
        <p:txBody>
          <a:bodyPr anchor="ctr">
            <a:noAutofit/>
          </a:bodyPr>
          <a:lstStyle/>
          <a:p>
            <a:pPr>
              <a:lnSpc>
                <a:spcPct val="100000"/>
              </a:lnSpc>
            </a:pPr>
            <a:r>
              <a:rPr lang="en-US" sz="4000" b="1" dirty="0">
                <a:latin typeface="맑은 고딕" panose="020B0503020000020004" pitchFamily="50" charset="-127"/>
                <a:ea typeface="맑은 고딕" panose="020B0503020000020004" pitchFamily="50" charset="-127"/>
                <a:cs typeface="Tahoma" panose="020B0604030504040204" pitchFamily="34" charset="0"/>
              </a:rPr>
              <a:t>Developing Eye Movement-based Situation Awareness Measurement in Multi-Module Operation</a:t>
            </a:r>
          </a:p>
        </p:txBody>
      </p:sp>
      <p:sp>
        <p:nvSpPr>
          <p:cNvPr id="3" name="Subtitle 2"/>
          <p:cNvSpPr>
            <a:spLocks noGrp="1"/>
          </p:cNvSpPr>
          <p:nvPr>
            <p:ph type="subTitle" idx="1"/>
          </p:nvPr>
        </p:nvSpPr>
        <p:spPr>
          <a:xfrm>
            <a:off x="438396" y="3963706"/>
            <a:ext cx="6611070" cy="520143"/>
          </a:xfrm>
        </p:spPr>
        <p:txBody>
          <a:bodyPr>
            <a:normAutofit/>
          </a:bodyPr>
          <a:lstStyle/>
          <a:p>
            <a:r>
              <a:rPr lang="en-US" sz="2200" b="1" dirty="0">
                <a:latin typeface="맑은 고딕" panose="020B0503020000020004" pitchFamily="50" charset="-127"/>
                <a:ea typeface="맑은 고딕" panose="020B0503020000020004" pitchFamily="50" charset="-127"/>
                <a:cs typeface="Tahoma" panose="020B0604030504040204" pitchFamily="34" charset="0"/>
              </a:rPr>
              <a:t>Tae Ryoun Kim, </a:t>
            </a:r>
            <a:r>
              <a:rPr lang="en-US" sz="2200" b="1" dirty="0" err="1">
                <a:latin typeface="맑은 고딕" panose="020B0503020000020004" pitchFamily="50" charset="-127"/>
                <a:ea typeface="맑은 고딕" panose="020B0503020000020004" pitchFamily="50" charset="-127"/>
                <a:cs typeface="Tahoma" panose="020B0604030504040204" pitchFamily="34" charset="0"/>
              </a:rPr>
              <a:t>Jonghyun</a:t>
            </a:r>
            <a:r>
              <a:rPr lang="en-US" sz="2200" b="1" dirty="0">
                <a:latin typeface="맑은 고딕" panose="020B0503020000020004" pitchFamily="50" charset="-127"/>
                <a:ea typeface="맑은 고딕" panose="020B0503020000020004" pitchFamily="50" charset="-127"/>
                <a:cs typeface="Tahoma" panose="020B0604030504040204" pitchFamily="34" charset="0"/>
              </a:rPr>
              <a:t> Kim*</a:t>
            </a:r>
          </a:p>
        </p:txBody>
      </p:sp>
      <p:pic>
        <p:nvPicPr>
          <p:cNvPr id="6" name="그림 5">
            <a:extLst>
              <a:ext uri="{FF2B5EF4-FFF2-40B4-BE49-F238E27FC236}">
                <a16:creationId xmlns:a16="http://schemas.microsoft.com/office/drawing/2014/main" id="{1CECB4B8-34D4-4065-8F67-1CA8244EF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4" y="5949950"/>
            <a:ext cx="2481696" cy="689360"/>
          </a:xfrm>
          <a:prstGeom prst="rect">
            <a:avLst/>
          </a:prstGeom>
        </p:spPr>
      </p:pic>
      <p:pic>
        <p:nvPicPr>
          <p:cNvPr id="7" name="Kaist_e_RGB 1" descr="preencoded.png">
            <a:extLst>
              <a:ext uri="{FF2B5EF4-FFF2-40B4-BE49-F238E27FC236}">
                <a16:creationId xmlns:a16="http://schemas.microsoft.com/office/drawing/2014/main" id="{862CC741-34F1-4960-9C63-348F9D6B3C5B}"/>
              </a:ext>
            </a:extLst>
          </p:cNvPr>
          <p:cNvPicPr>
            <a:picLocks noChangeAspect="1"/>
          </p:cNvPicPr>
          <p:nvPr/>
        </p:nvPicPr>
        <p:blipFill>
          <a:blip r:embed="rId3"/>
          <a:srcRect/>
          <a:stretch/>
        </p:blipFill>
        <p:spPr>
          <a:xfrm>
            <a:off x="438396" y="5460136"/>
            <a:ext cx="3953329" cy="461594"/>
          </a:xfrm>
          <a:prstGeom prst="rect">
            <a:avLst/>
          </a:prstGeom>
        </p:spPr>
      </p:pic>
      <p:pic>
        <p:nvPicPr>
          <p:cNvPr id="8" name="Group 98 1" descr="preencoded.png">
            <a:extLst>
              <a:ext uri="{FF2B5EF4-FFF2-40B4-BE49-F238E27FC236}">
                <a16:creationId xmlns:a16="http://schemas.microsoft.com/office/drawing/2014/main" id="{E7393C73-462C-4E6E-BDAA-98DF60ECF851}"/>
              </a:ext>
            </a:extLst>
          </p:cNvPr>
          <p:cNvPicPr>
            <a:picLocks noChangeAspect="1"/>
          </p:cNvPicPr>
          <p:nvPr/>
        </p:nvPicPr>
        <p:blipFill>
          <a:blip r:embed="rId4"/>
          <a:srcRect/>
          <a:stretch/>
        </p:blipFill>
        <p:spPr>
          <a:xfrm>
            <a:off x="4792369" y="5352475"/>
            <a:ext cx="2607262" cy="642721"/>
          </a:xfrm>
          <a:prstGeom prst="rect">
            <a:avLst/>
          </a:prstGeom>
        </p:spPr>
      </p:pic>
      <p:sp>
        <p:nvSpPr>
          <p:cNvPr id="9" name="ISOFIC 2024">
            <a:extLst>
              <a:ext uri="{FF2B5EF4-FFF2-40B4-BE49-F238E27FC236}">
                <a16:creationId xmlns:a16="http://schemas.microsoft.com/office/drawing/2014/main" id="{264D37E1-D080-49CE-BCD7-D59E96E445DA}"/>
              </a:ext>
            </a:extLst>
          </p:cNvPr>
          <p:cNvSpPr/>
          <p:nvPr/>
        </p:nvSpPr>
        <p:spPr>
          <a:xfrm>
            <a:off x="510966" y="1271176"/>
            <a:ext cx="6103686" cy="425450"/>
          </a:xfrm>
          <a:prstGeom prst="rect">
            <a:avLst/>
          </a:prstGeom>
          <a:noFill/>
          <a:ln/>
        </p:spPr>
        <p:txBody>
          <a:bodyPr wrap="square" lIns="0" tIns="0" rIns="0" bIns="0" rtlCol="0" anchor="t"/>
          <a:lstStyle/>
          <a:p>
            <a:pPr>
              <a:lnSpc>
                <a:spcPts val="2925"/>
              </a:lnSpc>
            </a:pPr>
            <a:r>
              <a:rPr lang="en-US" sz="1600" b="1" dirty="0">
                <a:solidFill>
                  <a:srgbClr val="787878"/>
                </a:solidFill>
                <a:latin typeface="맑은 고딕" panose="020B0503020000020004" pitchFamily="50" charset="-127"/>
                <a:ea typeface="맑은 고딕" panose="020B0503020000020004" pitchFamily="50" charset="-127"/>
                <a:cs typeface="Noto Sans KR Bold" pitchFamily="34" charset="-120"/>
              </a:rPr>
              <a:t>PSAM 18  |  July 19–24, 2026, Pittsburgh, Pennsylvania</a:t>
            </a:r>
          </a:p>
        </p:txBody>
      </p:sp>
      <p:sp>
        <p:nvSpPr>
          <p:cNvPr id="10" name="PhD Candidate Department of Nuclear and Quantum Engineering Korea Advanced Institute of Science and Technology KAIST Rep of Korea">
            <a:extLst>
              <a:ext uri="{FF2B5EF4-FFF2-40B4-BE49-F238E27FC236}">
                <a16:creationId xmlns:a16="http://schemas.microsoft.com/office/drawing/2014/main" id="{3BE2DEFC-E36B-4B81-BF46-17EC819FC3FB}"/>
              </a:ext>
            </a:extLst>
          </p:cNvPr>
          <p:cNvSpPr/>
          <p:nvPr/>
        </p:nvSpPr>
        <p:spPr>
          <a:xfrm>
            <a:off x="510966" y="4545469"/>
            <a:ext cx="12692895" cy="689360"/>
          </a:xfrm>
          <a:prstGeom prst="rect">
            <a:avLst/>
          </a:prstGeom>
          <a:noFill/>
          <a:ln/>
        </p:spPr>
        <p:txBody>
          <a:bodyPr wrap="square" lIns="0" tIns="0" rIns="0" bIns="0" rtlCol="0" anchor="t"/>
          <a:lstStyle/>
          <a:p>
            <a:pPr marL="0" indent="0" algn="l">
              <a:buNone/>
            </a:pPr>
            <a:r>
              <a:rPr lang="en-US" sz="1600" dirty="0">
                <a:solidFill>
                  <a:srgbClr val="000000"/>
                </a:solidFill>
                <a:latin typeface="맑은 고딕" panose="020B0503020000020004" pitchFamily="50" charset="-127"/>
                <a:ea typeface="맑은 고딕" panose="020B0503020000020004" pitchFamily="50" charset="-127"/>
                <a:cs typeface="Noto Sans KR Light" pitchFamily="34" charset="-120"/>
              </a:rPr>
              <a:t>Ph.D Candidate, Department of Nuclear and Quantum Engineering
Korea Advanced Institute of Science and Technology (KAIST), Republic of Korea</a:t>
            </a:r>
            <a:endParaRPr lang="en-US" sz="1600" dirty="0"/>
          </a:p>
        </p:txBody>
      </p:sp>
      <p:sp>
        <p:nvSpPr>
          <p:cNvPr id="11" name="Nuclear IC and Autonomous Operation Lab">
            <a:extLst>
              <a:ext uri="{FF2B5EF4-FFF2-40B4-BE49-F238E27FC236}">
                <a16:creationId xmlns:a16="http://schemas.microsoft.com/office/drawing/2014/main" id="{1DC1F614-ABB0-45A1-896A-BF6B09F23517}"/>
              </a:ext>
            </a:extLst>
          </p:cNvPr>
          <p:cNvSpPr/>
          <p:nvPr/>
        </p:nvSpPr>
        <p:spPr>
          <a:xfrm>
            <a:off x="7555536" y="5369915"/>
            <a:ext cx="3954293" cy="625281"/>
          </a:xfrm>
          <a:prstGeom prst="rect">
            <a:avLst/>
          </a:prstGeom>
          <a:noFill/>
          <a:ln/>
        </p:spPr>
        <p:txBody>
          <a:bodyPr wrap="square" lIns="0" tIns="0" rIns="0" bIns="0" rtlCol="0" anchor="t"/>
          <a:lstStyle/>
          <a:p>
            <a:pPr marL="0" indent="0" algn="l">
              <a:buNone/>
            </a:pPr>
            <a:r>
              <a:rPr lang="en-US" b="1" kern="0" spc="144" dirty="0">
                <a:solidFill>
                  <a:srgbClr val="2A65D9"/>
                </a:solidFill>
                <a:latin typeface="Montserrat Bold" pitchFamily="34" charset="0"/>
                <a:ea typeface="Montserrat Bold" pitchFamily="34" charset="-122"/>
                <a:cs typeface="Montserrat Bold" pitchFamily="34" charset="-120"/>
              </a:rPr>
              <a:t>Nuclear I&amp;C and Autonomous Operation Lab</a:t>
            </a:r>
            <a:endParaRPr lang="en-US" dirty="0"/>
          </a:p>
        </p:txBody>
      </p:sp>
    </p:spTree>
    <p:extLst>
      <p:ext uri="{BB962C8B-B14F-4D97-AF65-F5344CB8AC3E}">
        <p14:creationId xmlns:p14="http://schemas.microsoft.com/office/powerpoint/2010/main" val="408314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직사각형 13">
            <a:extLst>
              <a:ext uri="{FF2B5EF4-FFF2-40B4-BE49-F238E27FC236}">
                <a16:creationId xmlns:a16="http://schemas.microsoft.com/office/drawing/2014/main" id="{161C8B29-06F1-494E-9A5D-5025C6B36A44}"/>
              </a:ext>
            </a:extLst>
          </p:cNvPr>
          <p:cNvSpPr/>
          <p:nvPr/>
        </p:nvSpPr>
        <p:spPr>
          <a:xfrm>
            <a:off x="584200" y="1085584"/>
            <a:ext cx="11607800" cy="430887"/>
          </a:xfrm>
          <a:prstGeom prst="rect">
            <a:avLst/>
          </a:prstGeom>
        </p:spPr>
        <p:txBody>
          <a:bodyPr wrap="square">
            <a:spAutoFit/>
          </a:bodyPr>
          <a:lstStyle/>
          <a:p>
            <a:pPr>
              <a:spcAft>
                <a:spcPts val="600"/>
              </a:spcAft>
              <a:buSzPct val="100000"/>
            </a:pPr>
            <a:r>
              <a:rPr lang="en-US" altLang="ko-KR" sz="2200" b="1" dirty="0">
                <a:latin typeface="맑은 고딕" panose="020B0503020000020004" pitchFamily="50" charset="-127"/>
                <a:ea typeface="맑은 고딕" panose="020B0503020000020004" pitchFamily="50" charset="-127"/>
                <a:cs typeface="Noto Sans KR Light" pitchFamily="34" charset="-120"/>
              </a:rPr>
              <a:t>Mathematical Representation of the Multi-Module Gaze State Transition Model(Tree)</a:t>
            </a:r>
          </a:p>
        </p:txBody>
      </p:sp>
      <p:sp>
        <p:nvSpPr>
          <p:cNvPr id="7" name="Facility 4-module environment simulator as each module Large Display Panel Alarm window of each module are displayed Module Screen 2 per each operator"/>
          <p:cNvSpPr/>
          <p:nvPr/>
        </p:nvSpPr>
        <p:spPr>
          <a:xfrm>
            <a:off x="615950" y="1449997"/>
            <a:ext cx="11205509" cy="568493"/>
          </a:xfrm>
          <a:prstGeom prst="rect">
            <a:avLst/>
          </a:prstGeom>
          <a:noFill/>
          <a:ln/>
        </p:spPr>
        <p:txBody>
          <a:bodyPr wrap="square" lIns="31750" tIns="31750" rIns="31750" bIns="31750" rtlCol="0" anchor="t"/>
          <a:lstStyle/>
          <a:p>
            <a:pPr marL="190510" indent="-190510">
              <a:spcAft>
                <a:spcPts val="600"/>
              </a:spcAft>
              <a:buSzPct val="100000"/>
              <a:buChar char="•"/>
            </a:pPr>
            <a:endParaRPr lang="en-US" sz="1467" dirty="0"/>
          </a:p>
        </p:txBody>
      </p:sp>
      <p:sp>
        <p:nvSpPr>
          <p:cNvPr id="8" name="Staffing 3 Operators as 1 Crew 2 Reactor Operator 1 Shift Supervisor"/>
          <p:cNvSpPr/>
          <p:nvPr/>
        </p:nvSpPr>
        <p:spPr>
          <a:xfrm>
            <a:off x="615950" y="2900305"/>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1" y="482600"/>
            <a:ext cx="11494156"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2.2 Gaze State Transition Model in Multi-Module Operation </a:t>
            </a:r>
            <a:endParaRPr lang="en-US" sz="2800" b="1" dirty="0"/>
          </a:p>
        </p:txBody>
      </p:sp>
      <p:grpSp>
        <p:nvGrpSpPr>
          <p:cNvPr id="26" name="그룹 25">
            <a:extLst>
              <a:ext uri="{FF2B5EF4-FFF2-40B4-BE49-F238E27FC236}">
                <a16:creationId xmlns:a16="http://schemas.microsoft.com/office/drawing/2014/main" id="{85745B10-3F0A-46B6-B1C6-330E16B3AB1A}"/>
              </a:ext>
            </a:extLst>
          </p:cNvPr>
          <p:cNvGrpSpPr/>
          <p:nvPr/>
        </p:nvGrpSpPr>
        <p:grpSpPr>
          <a:xfrm>
            <a:off x="6001893" y="1956915"/>
            <a:ext cx="6344520" cy="3632716"/>
            <a:chOff x="5760000" y="1362758"/>
            <a:chExt cx="6480964" cy="3837242"/>
          </a:xfrm>
        </p:grpSpPr>
        <p:sp>
          <p:nvSpPr>
            <p:cNvPr id="29" name="Shape 708">
              <a:extLst>
                <a:ext uri="{FF2B5EF4-FFF2-40B4-BE49-F238E27FC236}">
                  <a16:creationId xmlns:a16="http://schemas.microsoft.com/office/drawing/2014/main" id="{99F7EF36-AA8C-41F8-9CB9-6492E541E735}"/>
                </a:ext>
              </a:extLst>
            </p:cNvPr>
            <p:cNvSpPr/>
            <p:nvPr/>
          </p:nvSpPr>
          <p:spPr>
            <a:xfrm>
              <a:off x="7650000" y="1362758"/>
              <a:ext cx="2130000" cy="360000"/>
            </a:xfrm>
            <a:prstGeom prst="roundRect">
              <a:avLst>
                <a:gd name="adj" fmla="val 8000"/>
              </a:avLst>
            </a:prstGeom>
            <a:solidFill>
              <a:srgbClr val="F2F2F2"/>
            </a:solidFill>
            <a:ln w="12700">
              <a:solidFill>
                <a:srgbClr val="7F7F7F"/>
              </a:solidFill>
            </a:ln>
            <a:effectLst/>
          </p:spPr>
          <p:txBody>
            <a:bodyPr wrap="square" lIns="27000" tIns="12700" rIns="27000" bIns="12700" rtlCol="0" anchor="ctr"/>
            <a:lstStyle/>
            <a:p>
              <a:pPr algn="ctr">
                <a:lnSpc>
                  <a:spcPct val="98000"/>
                </a:lnSpc>
              </a:pPr>
              <a:r>
                <a:rPr sz="1050" b="1" i="0" dirty="0">
                  <a:solidFill>
                    <a:srgbClr val="202020"/>
                  </a:solidFill>
                  <a:latin typeface="Arial"/>
                </a:rPr>
                <a:t>Current gaze state  Xₜ = (mₜ, aₜ)</a:t>
              </a:r>
            </a:p>
          </p:txBody>
        </p:sp>
        <p:sp>
          <p:nvSpPr>
            <p:cNvPr id="30" name="Shape 709">
              <a:extLst>
                <a:ext uri="{FF2B5EF4-FFF2-40B4-BE49-F238E27FC236}">
                  <a16:creationId xmlns:a16="http://schemas.microsoft.com/office/drawing/2014/main" id="{091AD69C-6630-4271-BC37-40CD364DA022}"/>
                </a:ext>
              </a:extLst>
            </p:cNvPr>
            <p:cNvSpPr/>
            <p:nvPr/>
          </p:nvSpPr>
          <p:spPr>
            <a:xfrm>
              <a:off x="7650000" y="1960000"/>
              <a:ext cx="2200000" cy="560000"/>
            </a:xfrm>
            <a:prstGeom prst="roundRect">
              <a:avLst>
                <a:gd name="adj" fmla="val 8000"/>
              </a:avLst>
            </a:prstGeom>
            <a:solidFill>
              <a:srgbClr val="FFFFFF"/>
            </a:solidFill>
            <a:ln w="19050">
              <a:solidFill>
                <a:srgbClr val="7F7F7F"/>
              </a:solidFill>
            </a:ln>
            <a:effectLst/>
          </p:spPr>
          <p:txBody>
            <a:bodyPr wrap="square" lIns="27000" tIns="12700" rIns="27000" bIns="12700" rtlCol="0" anchor="ctr"/>
            <a:lstStyle/>
            <a:p>
              <a:pPr algn="ctr">
                <a:lnSpc>
                  <a:spcPct val="98000"/>
                </a:lnSpc>
              </a:pPr>
              <a:r>
                <a:rPr sz="1000" b="1" i="0" dirty="0">
                  <a:solidFill>
                    <a:srgbClr val="202020"/>
                  </a:solidFill>
                  <a:latin typeface="Arial"/>
                </a:rPr>
                <a:t>Decision 1 — Module selection</a:t>
              </a:r>
              <a:br>
                <a:rPr lang="en-US" altLang="ko-KR" sz="1000" b="1" i="0" dirty="0">
                  <a:solidFill>
                    <a:srgbClr val="202020"/>
                  </a:solidFill>
                  <a:latin typeface="Arial"/>
                </a:rPr>
              </a:br>
              <a:r>
                <a:rPr sz="850" b="0" i="0" dirty="0">
                  <a:solidFill>
                    <a:srgbClr val="595959"/>
                  </a:solidFill>
                  <a:latin typeface="Arial"/>
                </a:rPr>
                <a:t>stay (σ)  ·  leave (1−σ)</a:t>
              </a:r>
              <a:endParaRPr lang="en-US" altLang="ko-KR" sz="850" b="0" i="0" dirty="0">
                <a:solidFill>
                  <a:srgbClr val="595959"/>
                </a:solidFill>
                <a:latin typeface="Arial"/>
              </a:endParaRPr>
            </a:p>
            <a:p>
              <a:pPr algn="ctr">
                <a:lnSpc>
                  <a:spcPct val="98000"/>
                </a:lnSpc>
              </a:pPr>
              <a:r>
                <a:rPr lang="en-US" sz="850" b="1" dirty="0">
                  <a:solidFill>
                    <a:schemeClr val="bg2">
                      <a:lumMod val="10000"/>
                    </a:schemeClr>
                  </a:solidFill>
                  <a:latin typeface="Arial"/>
                </a:rPr>
                <a:t>Term: Allocation</a:t>
              </a:r>
              <a:endParaRPr sz="850" b="1" i="0" dirty="0">
                <a:solidFill>
                  <a:schemeClr val="bg2">
                    <a:lumMod val="10000"/>
                  </a:schemeClr>
                </a:solidFill>
                <a:latin typeface="Arial"/>
              </a:endParaRPr>
            </a:p>
          </p:txBody>
        </p:sp>
        <p:sp>
          <p:nvSpPr>
            <p:cNvPr id="31" name="Shape 710">
              <a:extLst>
                <a:ext uri="{FF2B5EF4-FFF2-40B4-BE49-F238E27FC236}">
                  <a16:creationId xmlns:a16="http://schemas.microsoft.com/office/drawing/2014/main" id="{1259EC22-3B11-4644-9469-F71669B8079A}"/>
                </a:ext>
              </a:extLst>
            </p:cNvPr>
            <p:cNvSpPr/>
            <p:nvPr/>
          </p:nvSpPr>
          <p:spPr>
            <a:xfrm>
              <a:off x="6100000" y="2860000"/>
              <a:ext cx="1900000" cy="640000"/>
            </a:xfrm>
            <a:prstGeom prst="roundRect">
              <a:avLst>
                <a:gd name="adj" fmla="val 8000"/>
              </a:avLst>
            </a:prstGeom>
            <a:solidFill>
              <a:srgbClr val="FFFFFF"/>
            </a:solidFill>
            <a:ln w="19050">
              <a:solidFill>
                <a:srgbClr val="2F5496"/>
              </a:solidFill>
            </a:ln>
            <a:effectLst/>
          </p:spPr>
          <p:txBody>
            <a:bodyPr wrap="square" lIns="27000" tIns="12700" rIns="27000" bIns="12700" rtlCol="0" anchor="ctr"/>
            <a:lstStyle/>
            <a:p>
              <a:pPr algn="ctr">
                <a:lnSpc>
                  <a:spcPct val="98000"/>
                </a:lnSpc>
              </a:pPr>
              <a:r>
                <a:rPr sz="950" b="1" i="0" dirty="0">
                  <a:solidFill>
                    <a:srgbClr val="2F5496"/>
                  </a:solidFill>
                  <a:latin typeface="Arial"/>
                </a:rPr>
                <a:t>Decision 2</a:t>
              </a:r>
              <a:r>
                <a:rPr lang="en-US" altLang="ko-KR" sz="950" b="1" i="0" dirty="0">
                  <a:solidFill>
                    <a:srgbClr val="2F5496"/>
                  </a:solidFill>
                  <a:latin typeface="Arial"/>
                </a:rPr>
                <a:t>.1</a:t>
              </a:r>
              <a:r>
                <a:rPr sz="950" b="1" i="0" dirty="0">
                  <a:solidFill>
                    <a:srgbClr val="2F5496"/>
                  </a:solidFill>
                  <a:latin typeface="Arial"/>
                </a:rPr>
                <a:t> — Parameter selection</a:t>
              </a:r>
            </a:p>
            <a:p>
              <a:pPr algn="ctr">
                <a:lnSpc>
                  <a:spcPct val="98000"/>
                </a:lnSpc>
              </a:pPr>
              <a:r>
                <a:rPr sz="850" b="0" i="0" dirty="0">
                  <a:solidFill>
                    <a:srgbClr val="595959"/>
                  </a:solidFill>
                  <a:latin typeface="Arial"/>
                </a:rPr>
                <a:t>(current module)</a:t>
              </a:r>
              <a:endParaRPr lang="en-US" altLang="ko-KR" sz="850" b="0" i="0" dirty="0">
                <a:solidFill>
                  <a:srgbClr val="595959"/>
                </a:solidFill>
                <a:latin typeface="Arial"/>
              </a:endParaRPr>
            </a:p>
            <a:p>
              <a:pPr algn="ctr">
                <a:lnSpc>
                  <a:spcPct val="98000"/>
                </a:lnSpc>
              </a:pPr>
              <a:r>
                <a:rPr lang="en-US" sz="850" b="1" dirty="0">
                  <a:solidFill>
                    <a:schemeClr val="bg2">
                      <a:lumMod val="10000"/>
                    </a:schemeClr>
                  </a:solidFill>
                  <a:latin typeface="Arial"/>
                </a:rPr>
                <a:t>Term: Stay</a:t>
              </a:r>
              <a:endParaRPr sz="850" b="1" i="0" dirty="0">
                <a:solidFill>
                  <a:schemeClr val="bg2">
                    <a:lumMod val="10000"/>
                  </a:schemeClr>
                </a:solidFill>
                <a:latin typeface="Arial"/>
              </a:endParaRPr>
            </a:p>
          </p:txBody>
        </p:sp>
        <p:sp>
          <p:nvSpPr>
            <p:cNvPr id="32" name="Shape 711">
              <a:extLst>
                <a:ext uri="{FF2B5EF4-FFF2-40B4-BE49-F238E27FC236}">
                  <a16:creationId xmlns:a16="http://schemas.microsoft.com/office/drawing/2014/main" id="{E1805E2E-3EA9-4234-87FD-E2C30E88E6A2}"/>
                </a:ext>
              </a:extLst>
            </p:cNvPr>
            <p:cNvSpPr/>
            <p:nvPr/>
          </p:nvSpPr>
          <p:spPr>
            <a:xfrm>
              <a:off x="9500000" y="2860000"/>
              <a:ext cx="1900000" cy="640000"/>
            </a:xfrm>
            <a:prstGeom prst="roundRect">
              <a:avLst>
                <a:gd name="adj" fmla="val 8000"/>
              </a:avLst>
            </a:prstGeom>
            <a:solidFill>
              <a:srgbClr val="FFFFFF"/>
            </a:solidFill>
            <a:ln w="19050">
              <a:solidFill>
                <a:srgbClr val="BF8F00"/>
              </a:solidFill>
            </a:ln>
            <a:effectLst/>
          </p:spPr>
          <p:txBody>
            <a:bodyPr wrap="square" lIns="27000" tIns="12700" rIns="27000" bIns="12700" rtlCol="0" anchor="ctr"/>
            <a:lstStyle/>
            <a:p>
              <a:pPr algn="ctr">
                <a:lnSpc>
                  <a:spcPct val="98000"/>
                </a:lnSpc>
              </a:pPr>
              <a:r>
                <a:rPr sz="950" b="1" i="0" dirty="0">
                  <a:solidFill>
                    <a:srgbClr val="BF8F00"/>
                  </a:solidFill>
                  <a:latin typeface="Arial"/>
                </a:rPr>
                <a:t>Decision 2</a:t>
              </a:r>
              <a:r>
                <a:rPr lang="en-US" altLang="ko-KR" sz="950" b="1" i="0" dirty="0">
                  <a:solidFill>
                    <a:srgbClr val="BF8F00"/>
                  </a:solidFill>
                  <a:latin typeface="Arial"/>
                </a:rPr>
                <a:t>.2</a:t>
              </a:r>
              <a:r>
                <a:rPr sz="950" b="1" i="0" dirty="0">
                  <a:solidFill>
                    <a:srgbClr val="BF8F00"/>
                  </a:solidFill>
                  <a:latin typeface="Arial"/>
                </a:rPr>
                <a:t> — Target-module selection</a:t>
              </a:r>
            </a:p>
            <a:p>
              <a:pPr algn="ctr">
                <a:lnSpc>
                  <a:spcPct val="98000"/>
                </a:lnSpc>
              </a:pPr>
              <a:r>
                <a:rPr lang="en-US" sz="850" b="0" i="0" dirty="0">
                  <a:solidFill>
                    <a:srgbClr val="595959"/>
                  </a:solidFill>
                  <a:latin typeface="Arial"/>
                </a:rPr>
                <a:t>(N−1 candidate modules)</a:t>
              </a:r>
              <a:endParaRPr lang="en-US" altLang="ko-KR" sz="850" b="0" i="0" dirty="0">
                <a:solidFill>
                  <a:srgbClr val="595959"/>
                </a:solidFill>
                <a:latin typeface="Arial"/>
              </a:endParaRPr>
            </a:p>
            <a:p>
              <a:pPr algn="ctr">
                <a:lnSpc>
                  <a:spcPct val="98000"/>
                </a:lnSpc>
              </a:pPr>
              <a:r>
                <a:rPr lang="en-US" sz="850" b="1" dirty="0">
                  <a:solidFill>
                    <a:schemeClr val="bg2">
                      <a:lumMod val="10000"/>
                    </a:schemeClr>
                  </a:solidFill>
                  <a:latin typeface="Arial"/>
                </a:rPr>
                <a:t>Term: Coverage</a:t>
              </a:r>
              <a:endParaRPr sz="850" b="1" i="0" dirty="0">
                <a:solidFill>
                  <a:schemeClr val="bg2">
                    <a:lumMod val="10000"/>
                  </a:schemeClr>
                </a:solidFill>
                <a:latin typeface="Arial"/>
              </a:endParaRPr>
            </a:p>
          </p:txBody>
        </p:sp>
        <p:sp>
          <p:nvSpPr>
            <p:cNvPr id="42" name="Shape 712">
              <a:extLst>
                <a:ext uri="{FF2B5EF4-FFF2-40B4-BE49-F238E27FC236}">
                  <a16:creationId xmlns:a16="http://schemas.microsoft.com/office/drawing/2014/main" id="{2F9B2629-1D2C-4963-88C5-98A1E083D620}"/>
                </a:ext>
              </a:extLst>
            </p:cNvPr>
            <p:cNvSpPr/>
            <p:nvPr/>
          </p:nvSpPr>
          <p:spPr>
            <a:xfrm>
              <a:off x="9500000" y="3760000"/>
              <a:ext cx="1900000" cy="640000"/>
            </a:xfrm>
            <a:prstGeom prst="roundRect">
              <a:avLst>
                <a:gd name="adj" fmla="val 8000"/>
              </a:avLst>
            </a:prstGeom>
            <a:solidFill>
              <a:srgbClr val="FFFFFF"/>
            </a:solidFill>
            <a:ln w="19050">
              <a:solidFill>
                <a:srgbClr val="BF8F00"/>
              </a:solidFill>
            </a:ln>
            <a:effectLst/>
          </p:spPr>
          <p:txBody>
            <a:bodyPr wrap="square" lIns="27000" tIns="12700" rIns="27000" bIns="12700" rtlCol="0" anchor="ctr"/>
            <a:lstStyle/>
            <a:p>
              <a:pPr algn="ctr">
                <a:lnSpc>
                  <a:spcPct val="98000"/>
                </a:lnSpc>
              </a:pPr>
              <a:r>
                <a:rPr sz="950" b="1" i="0" dirty="0">
                  <a:solidFill>
                    <a:srgbClr val="BF8F00"/>
                  </a:solidFill>
                  <a:latin typeface="Arial"/>
                </a:rPr>
                <a:t>Decision 3 — Parameter selection</a:t>
              </a:r>
            </a:p>
            <a:p>
              <a:pPr algn="ctr">
                <a:lnSpc>
                  <a:spcPct val="98000"/>
                </a:lnSpc>
              </a:pPr>
              <a:r>
                <a:rPr lang="en-US" sz="850" b="1" dirty="0">
                  <a:solidFill>
                    <a:schemeClr val="bg2">
                      <a:lumMod val="10000"/>
                    </a:schemeClr>
                  </a:solidFill>
                  <a:latin typeface="Arial"/>
                </a:rPr>
                <a:t>Term: Integration</a:t>
              </a:r>
              <a:endParaRPr sz="850" b="1" i="0" dirty="0">
                <a:solidFill>
                  <a:schemeClr val="bg2">
                    <a:lumMod val="10000"/>
                  </a:schemeClr>
                </a:solidFill>
                <a:latin typeface="Arial"/>
              </a:endParaRPr>
            </a:p>
          </p:txBody>
        </p:sp>
        <p:sp>
          <p:nvSpPr>
            <p:cNvPr id="43" name="Shape 713">
              <a:extLst>
                <a:ext uri="{FF2B5EF4-FFF2-40B4-BE49-F238E27FC236}">
                  <a16:creationId xmlns:a16="http://schemas.microsoft.com/office/drawing/2014/main" id="{55AD76C0-DA32-41C9-B8B8-3FAD2512BF29}"/>
                </a:ext>
              </a:extLst>
            </p:cNvPr>
            <p:cNvSpPr/>
            <p:nvPr/>
          </p:nvSpPr>
          <p:spPr>
            <a:xfrm>
              <a:off x="5760000" y="3760000"/>
              <a:ext cx="1280000" cy="640000"/>
            </a:xfrm>
            <a:prstGeom prst="roundRect">
              <a:avLst>
                <a:gd name="adj" fmla="val 8000"/>
              </a:avLst>
            </a:prstGeom>
            <a:solidFill>
              <a:srgbClr val="F2F2F2"/>
            </a:solidFill>
            <a:ln w="12700">
              <a:solidFill>
                <a:srgbClr val="7F7F7F"/>
              </a:solidFill>
            </a:ln>
            <a:effectLst/>
          </p:spPr>
          <p:txBody>
            <a:bodyPr wrap="square" lIns="27000" tIns="12700" rIns="27000" bIns="12700" rtlCol="0" anchor="ctr"/>
            <a:lstStyle/>
            <a:p>
              <a:pPr algn="ctr">
                <a:lnSpc>
                  <a:spcPct val="98000"/>
                </a:lnSpc>
              </a:pPr>
              <a:r>
                <a:rPr sz="1000" b="1" i="0" dirty="0">
                  <a:solidFill>
                    <a:srgbClr val="595959"/>
                  </a:solidFill>
                  <a:latin typeface="Arial"/>
                </a:rPr>
                <a:t>SELF</a:t>
              </a:r>
              <a:endParaRPr lang="en-US" altLang="ko-KR" sz="1000" b="1" i="0" dirty="0">
                <a:solidFill>
                  <a:srgbClr val="595959"/>
                </a:solidFill>
                <a:latin typeface="Arial"/>
              </a:endParaRPr>
            </a:p>
            <a:p>
              <a:pPr algn="ctr">
                <a:lnSpc>
                  <a:spcPct val="98000"/>
                </a:lnSpc>
              </a:pPr>
              <a:endParaRPr sz="800" b="0" i="0" dirty="0">
                <a:solidFill>
                  <a:srgbClr val="404040"/>
                </a:solidFill>
                <a:latin typeface="Arial"/>
              </a:endParaRPr>
            </a:p>
            <a:p>
              <a:pPr algn="ctr">
                <a:lnSpc>
                  <a:spcPct val="98000"/>
                </a:lnSpc>
              </a:pPr>
              <a:r>
                <a:rPr sz="850" b="1" i="0" dirty="0">
                  <a:solidFill>
                    <a:srgbClr val="595959"/>
                  </a:solidFill>
                  <a:latin typeface="Arial"/>
                </a:rPr>
                <a:t>P = ρₛ</a:t>
              </a:r>
            </a:p>
          </p:txBody>
        </p:sp>
        <p:sp>
          <p:nvSpPr>
            <p:cNvPr id="44" name="Shape 714">
              <a:extLst>
                <a:ext uri="{FF2B5EF4-FFF2-40B4-BE49-F238E27FC236}">
                  <a16:creationId xmlns:a16="http://schemas.microsoft.com/office/drawing/2014/main" id="{C07B217A-BA10-47BD-8862-1EA1E74259AD}"/>
                </a:ext>
              </a:extLst>
            </p:cNvPr>
            <p:cNvSpPr/>
            <p:nvPr/>
          </p:nvSpPr>
          <p:spPr>
            <a:xfrm>
              <a:off x="7120000" y="3760000"/>
              <a:ext cx="1280000" cy="640000"/>
            </a:xfrm>
            <a:prstGeom prst="roundRect">
              <a:avLst>
                <a:gd name="adj" fmla="val 8000"/>
              </a:avLst>
            </a:prstGeom>
            <a:solidFill>
              <a:srgbClr val="E9EEF6"/>
            </a:solidFill>
            <a:ln w="12700">
              <a:solidFill>
                <a:srgbClr val="2F5496"/>
              </a:solidFill>
            </a:ln>
            <a:effectLst/>
          </p:spPr>
          <p:txBody>
            <a:bodyPr wrap="square" lIns="27000" tIns="12700" rIns="27000" bIns="12700" rtlCol="0" anchor="ctr"/>
            <a:lstStyle/>
            <a:p>
              <a:pPr algn="ctr">
                <a:lnSpc>
                  <a:spcPct val="98000"/>
                </a:lnSpc>
              </a:pPr>
              <a:r>
                <a:rPr sz="1000" b="1" i="0" dirty="0">
                  <a:solidFill>
                    <a:srgbClr val="2F5496"/>
                  </a:solidFill>
                  <a:latin typeface="Arial"/>
                </a:rPr>
                <a:t>WITHIN</a:t>
              </a:r>
            </a:p>
            <a:p>
              <a:pPr algn="ctr">
                <a:lnSpc>
                  <a:spcPct val="98000"/>
                </a:lnSpc>
              </a:pPr>
              <a:endParaRPr lang="en-US" altLang="ko-KR" sz="850" b="1" i="0" dirty="0">
                <a:solidFill>
                  <a:srgbClr val="2F5496"/>
                </a:solidFill>
                <a:latin typeface="Arial"/>
              </a:endParaRPr>
            </a:p>
            <a:p>
              <a:pPr algn="ctr">
                <a:lnSpc>
                  <a:spcPct val="98000"/>
                </a:lnSpc>
              </a:pPr>
              <a:r>
                <a:rPr sz="850" b="1" i="0" dirty="0">
                  <a:solidFill>
                    <a:srgbClr val="2F5496"/>
                  </a:solidFill>
                  <a:latin typeface="Arial"/>
                </a:rPr>
                <a:t>P = (1−ρₛ)·W</a:t>
              </a:r>
            </a:p>
          </p:txBody>
        </p:sp>
        <p:sp>
          <p:nvSpPr>
            <p:cNvPr id="45" name="Shape 715">
              <a:extLst>
                <a:ext uri="{FF2B5EF4-FFF2-40B4-BE49-F238E27FC236}">
                  <a16:creationId xmlns:a16="http://schemas.microsoft.com/office/drawing/2014/main" id="{365F05FB-E45A-4C8C-9DCD-67C38D6B3590}"/>
                </a:ext>
              </a:extLst>
            </p:cNvPr>
            <p:cNvSpPr/>
            <p:nvPr/>
          </p:nvSpPr>
          <p:spPr>
            <a:xfrm>
              <a:off x="9160000" y="4560000"/>
              <a:ext cx="1280000" cy="640000"/>
            </a:xfrm>
            <a:prstGeom prst="roundRect">
              <a:avLst>
                <a:gd name="adj" fmla="val 8000"/>
              </a:avLst>
            </a:prstGeom>
            <a:solidFill>
              <a:srgbClr val="E8F5E9"/>
            </a:solidFill>
            <a:ln w="12700">
              <a:solidFill>
                <a:srgbClr val="2E7D32"/>
              </a:solidFill>
            </a:ln>
            <a:effectLst/>
          </p:spPr>
          <p:txBody>
            <a:bodyPr wrap="square" lIns="27000" tIns="12700" rIns="27000" bIns="12700" rtlCol="0" anchor="ctr"/>
            <a:lstStyle/>
            <a:p>
              <a:pPr algn="ctr">
                <a:lnSpc>
                  <a:spcPct val="98000"/>
                </a:lnSpc>
              </a:pPr>
              <a:r>
                <a:rPr sz="1000" b="1" i="0" dirty="0">
                  <a:solidFill>
                    <a:srgbClr val="2E7D32"/>
                  </a:solidFill>
                  <a:latin typeface="Arial"/>
                </a:rPr>
                <a:t>ALIGN</a:t>
              </a:r>
            </a:p>
            <a:p>
              <a:pPr algn="ctr">
                <a:lnSpc>
                  <a:spcPct val="98000"/>
                </a:lnSpc>
              </a:pPr>
              <a:endParaRPr sz="800" b="0" i="0" dirty="0">
                <a:solidFill>
                  <a:srgbClr val="404040"/>
                </a:solidFill>
                <a:latin typeface="Arial"/>
              </a:endParaRPr>
            </a:p>
            <a:p>
              <a:pPr algn="ctr">
                <a:lnSpc>
                  <a:spcPct val="98000"/>
                </a:lnSpc>
              </a:pPr>
              <a:r>
                <a:rPr sz="850" b="1" i="0" dirty="0">
                  <a:solidFill>
                    <a:srgbClr val="2E7D32"/>
                  </a:solidFill>
                  <a:latin typeface="Arial"/>
                </a:rPr>
                <a:t>P = ρℓ</a:t>
              </a:r>
            </a:p>
          </p:txBody>
        </p:sp>
        <p:sp>
          <p:nvSpPr>
            <p:cNvPr id="46" name="Shape 716">
              <a:extLst>
                <a:ext uri="{FF2B5EF4-FFF2-40B4-BE49-F238E27FC236}">
                  <a16:creationId xmlns:a16="http://schemas.microsoft.com/office/drawing/2014/main" id="{97C7DDBA-AFFD-4B5F-A473-26EBF3EB6C8E}"/>
                </a:ext>
              </a:extLst>
            </p:cNvPr>
            <p:cNvSpPr/>
            <p:nvPr/>
          </p:nvSpPr>
          <p:spPr>
            <a:xfrm>
              <a:off x="10520000" y="4560000"/>
              <a:ext cx="1280000" cy="640000"/>
            </a:xfrm>
            <a:prstGeom prst="roundRect">
              <a:avLst>
                <a:gd name="adj" fmla="val 8000"/>
              </a:avLst>
            </a:prstGeom>
            <a:solidFill>
              <a:srgbClr val="FBF0D9"/>
            </a:solidFill>
            <a:ln w="12700">
              <a:solidFill>
                <a:srgbClr val="BF8F00"/>
              </a:solidFill>
            </a:ln>
            <a:effectLst/>
          </p:spPr>
          <p:txBody>
            <a:bodyPr wrap="square" lIns="27000" tIns="12700" rIns="27000" bIns="12700" rtlCol="0" anchor="ctr"/>
            <a:lstStyle/>
            <a:p>
              <a:pPr algn="ctr">
                <a:lnSpc>
                  <a:spcPct val="98000"/>
                </a:lnSpc>
              </a:pPr>
              <a:r>
                <a:rPr sz="1000" b="1" i="0" dirty="0">
                  <a:solidFill>
                    <a:srgbClr val="BF8F00"/>
                  </a:solidFill>
                  <a:latin typeface="Arial"/>
                </a:rPr>
                <a:t>CROSS</a:t>
              </a:r>
            </a:p>
            <a:p>
              <a:pPr algn="ctr">
                <a:lnSpc>
                  <a:spcPct val="98000"/>
                </a:lnSpc>
              </a:pPr>
              <a:r>
                <a:rPr lang="en-US" sz="800" b="1" i="0" dirty="0">
                  <a:solidFill>
                    <a:srgbClr val="404040"/>
                  </a:solidFill>
                  <a:latin typeface="Arial"/>
                </a:rPr>
                <a:t>Term: Reorientation</a:t>
              </a:r>
              <a:endParaRPr sz="800" b="1" i="0" dirty="0">
                <a:solidFill>
                  <a:srgbClr val="404040"/>
                </a:solidFill>
                <a:latin typeface="Arial"/>
              </a:endParaRPr>
            </a:p>
            <a:p>
              <a:pPr algn="ctr">
                <a:lnSpc>
                  <a:spcPct val="98000"/>
                </a:lnSpc>
              </a:pPr>
              <a:r>
                <a:rPr sz="850" b="1" i="0" dirty="0">
                  <a:solidFill>
                    <a:srgbClr val="BF8F00"/>
                  </a:solidFill>
                  <a:latin typeface="Arial"/>
                </a:rPr>
                <a:t>P = (1−ρℓ)·R</a:t>
              </a:r>
            </a:p>
          </p:txBody>
        </p:sp>
        <p:cxnSp>
          <p:nvCxnSpPr>
            <p:cNvPr id="47" name="Shape 717">
              <a:extLst>
                <a:ext uri="{FF2B5EF4-FFF2-40B4-BE49-F238E27FC236}">
                  <a16:creationId xmlns:a16="http://schemas.microsoft.com/office/drawing/2014/main" id="{445F411A-B2A0-40F1-BF9D-3A95D8ADD50D}"/>
                </a:ext>
              </a:extLst>
            </p:cNvPr>
            <p:cNvCxnSpPr/>
            <p:nvPr/>
          </p:nvCxnSpPr>
          <p:spPr>
            <a:xfrm>
              <a:off x="8750000" y="1760000"/>
              <a:ext cx="0" cy="20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48" name="Shape 718">
              <a:extLst>
                <a:ext uri="{FF2B5EF4-FFF2-40B4-BE49-F238E27FC236}">
                  <a16:creationId xmlns:a16="http://schemas.microsoft.com/office/drawing/2014/main" id="{3C7E3359-B972-47F1-B315-0FAE770141C8}"/>
                </a:ext>
              </a:extLst>
            </p:cNvPr>
            <p:cNvCxnSpPr/>
            <p:nvPr/>
          </p:nvCxnSpPr>
          <p:spPr>
            <a:xfrm flipH="1">
              <a:off x="7050000" y="2520000"/>
              <a:ext cx="1700000" cy="34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49" name="Shape 719">
              <a:extLst>
                <a:ext uri="{FF2B5EF4-FFF2-40B4-BE49-F238E27FC236}">
                  <a16:creationId xmlns:a16="http://schemas.microsoft.com/office/drawing/2014/main" id="{9E860A61-95CE-429E-BE5A-0340443ECAE0}"/>
                </a:ext>
              </a:extLst>
            </p:cNvPr>
            <p:cNvCxnSpPr/>
            <p:nvPr/>
          </p:nvCxnSpPr>
          <p:spPr>
            <a:xfrm>
              <a:off x="8750000" y="2520000"/>
              <a:ext cx="1700000" cy="34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0" name="Shape 720">
              <a:extLst>
                <a:ext uri="{FF2B5EF4-FFF2-40B4-BE49-F238E27FC236}">
                  <a16:creationId xmlns:a16="http://schemas.microsoft.com/office/drawing/2014/main" id="{C7C0C511-6983-4AE9-A334-4666D1B03126}"/>
                </a:ext>
              </a:extLst>
            </p:cNvPr>
            <p:cNvCxnSpPr/>
            <p:nvPr/>
          </p:nvCxnSpPr>
          <p:spPr>
            <a:xfrm flipH="1">
              <a:off x="6400000" y="3500000"/>
              <a:ext cx="650000" cy="26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1" name="Shape 721">
              <a:extLst>
                <a:ext uri="{FF2B5EF4-FFF2-40B4-BE49-F238E27FC236}">
                  <a16:creationId xmlns:a16="http://schemas.microsoft.com/office/drawing/2014/main" id="{C4CEA6B8-76CB-46EF-9702-46FFEABB3485}"/>
                </a:ext>
              </a:extLst>
            </p:cNvPr>
            <p:cNvCxnSpPr/>
            <p:nvPr/>
          </p:nvCxnSpPr>
          <p:spPr>
            <a:xfrm>
              <a:off x="7050000" y="3500000"/>
              <a:ext cx="710000" cy="26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2" name="Shape 722">
              <a:extLst>
                <a:ext uri="{FF2B5EF4-FFF2-40B4-BE49-F238E27FC236}">
                  <a16:creationId xmlns:a16="http://schemas.microsoft.com/office/drawing/2014/main" id="{17612F4E-46B3-4FF9-B353-3F0B9BADE6D3}"/>
                </a:ext>
              </a:extLst>
            </p:cNvPr>
            <p:cNvCxnSpPr/>
            <p:nvPr/>
          </p:nvCxnSpPr>
          <p:spPr>
            <a:xfrm>
              <a:off x="10450000" y="3500000"/>
              <a:ext cx="0" cy="26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3" name="Shape 723">
              <a:extLst>
                <a:ext uri="{FF2B5EF4-FFF2-40B4-BE49-F238E27FC236}">
                  <a16:creationId xmlns:a16="http://schemas.microsoft.com/office/drawing/2014/main" id="{6ECE4361-0DA6-47BF-A393-49690B8B4DE9}"/>
                </a:ext>
              </a:extLst>
            </p:cNvPr>
            <p:cNvCxnSpPr/>
            <p:nvPr/>
          </p:nvCxnSpPr>
          <p:spPr>
            <a:xfrm flipH="1">
              <a:off x="9800000" y="4400000"/>
              <a:ext cx="650000" cy="16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4" name="Shape 724">
              <a:extLst>
                <a:ext uri="{FF2B5EF4-FFF2-40B4-BE49-F238E27FC236}">
                  <a16:creationId xmlns:a16="http://schemas.microsoft.com/office/drawing/2014/main" id="{CADAA62D-3AA7-4133-BEEB-30F26F5DEA50}"/>
                </a:ext>
              </a:extLst>
            </p:cNvPr>
            <p:cNvCxnSpPr/>
            <p:nvPr/>
          </p:nvCxnSpPr>
          <p:spPr>
            <a:xfrm>
              <a:off x="10450000" y="4400000"/>
              <a:ext cx="710000" cy="160000"/>
            </a:xfrm>
            <a:prstGeom prst="straightConnector1">
              <a:avLst/>
            </a:prstGeom>
            <a:ln w="15875">
              <a:solidFill>
                <a:srgbClr val="A7A7A7"/>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55" name="Shape 725">
              <a:extLst>
                <a:ext uri="{FF2B5EF4-FFF2-40B4-BE49-F238E27FC236}">
                  <a16:creationId xmlns:a16="http://schemas.microsoft.com/office/drawing/2014/main" id="{3D15574B-8497-4E1A-BBE0-E0E413ED0787}"/>
                </a:ext>
              </a:extLst>
            </p:cNvPr>
            <p:cNvSpPr txBox="1"/>
            <p:nvPr/>
          </p:nvSpPr>
          <p:spPr>
            <a:xfrm>
              <a:off x="6663068" y="2489277"/>
              <a:ext cx="1096932" cy="154425"/>
            </a:xfrm>
            <a:prstGeom prst="rect">
              <a:avLst/>
            </a:prstGeom>
            <a:noFill/>
          </p:spPr>
          <p:txBody>
            <a:bodyPr wrap="square" lIns="0" tIns="0" rIns="0" bIns="0" anchor="t">
              <a:spAutoFit/>
            </a:bodyPr>
            <a:lstStyle/>
            <a:p>
              <a:pPr algn="ctr"/>
              <a:r>
                <a:rPr sz="950" b="0" i="1" dirty="0">
                  <a:solidFill>
                    <a:schemeClr val="bg2">
                      <a:lumMod val="10000"/>
                    </a:schemeClr>
                  </a:solidFill>
                  <a:latin typeface="Arial"/>
                </a:rPr>
                <a:t>stay · σ</a:t>
              </a:r>
            </a:p>
          </p:txBody>
        </p:sp>
        <p:sp>
          <p:nvSpPr>
            <p:cNvPr id="56" name="Shape 726">
              <a:extLst>
                <a:ext uri="{FF2B5EF4-FFF2-40B4-BE49-F238E27FC236}">
                  <a16:creationId xmlns:a16="http://schemas.microsoft.com/office/drawing/2014/main" id="{B6718FC8-B668-4055-AE35-FAE1EB82FC31}"/>
                </a:ext>
              </a:extLst>
            </p:cNvPr>
            <p:cNvSpPr txBox="1"/>
            <p:nvPr/>
          </p:nvSpPr>
          <p:spPr>
            <a:xfrm>
              <a:off x="9639205" y="2488082"/>
              <a:ext cx="1342630" cy="154425"/>
            </a:xfrm>
            <a:prstGeom prst="rect">
              <a:avLst/>
            </a:prstGeom>
            <a:noFill/>
          </p:spPr>
          <p:txBody>
            <a:bodyPr wrap="square" lIns="0" tIns="0" rIns="0" bIns="0" anchor="t">
              <a:spAutoFit/>
            </a:bodyPr>
            <a:lstStyle/>
            <a:p>
              <a:pPr algn="ctr"/>
              <a:r>
                <a:rPr sz="950" b="0" i="1" dirty="0">
                  <a:solidFill>
                    <a:schemeClr val="bg2">
                      <a:lumMod val="10000"/>
                    </a:schemeClr>
                  </a:solidFill>
                  <a:latin typeface="Arial"/>
                </a:rPr>
                <a:t>leave · 1−σ</a:t>
              </a:r>
            </a:p>
          </p:txBody>
        </p:sp>
        <p:sp>
          <p:nvSpPr>
            <p:cNvPr id="57" name="Shape 728">
              <a:extLst>
                <a:ext uri="{FF2B5EF4-FFF2-40B4-BE49-F238E27FC236}">
                  <a16:creationId xmlns:a16="http://schemas.microsoft.com/office/drawing/2014/main" id="{3A9E578B-1CED-44E6-BC8E-8FA1F68E004A}"/>
                </a:ext>
              </a:extLst>
            </p:cNvPr>
            <p:cNvSpPr txBox="1"/>
            <p:nvPr/>
          </p:nvSpPr>
          <p:spPr>
            <a:xfrm>
              <a:off x="7630000" y="3533535"/>
              <a:ext cx="1369993" cy="154425"/>
            </a:xfrm>
            <a:prstGeom prst="rect">
              <a:avLst/>
            </a:prstGeom>
            <a:noFill/>
          </p:spPr>
          <p:txBody>
            <a:bodyPr wrap="square" lIns="0" tIns="0" rIns="0" bIns="0" anchor="t">
              <a:spAutoFit/>
            </a:bodyPr>
            <a:lstStyle/>
            <a:p>
              <a:pPr algn="ctr"/>
              <a:r>
                <a:rPr sz="950" b="0" i="1" dirty="0">
                  <a:solidFill>
                    <a:schemeClr val="bg2">
                      <a:lumMod val="10000"/>
                    </a:schemeClr>
                  </a:solidFill>
                  <a:latin typeface="Arial"/>
                </a:rPr>
                <a:t>different · 1−ρₛ</a:t>
              </a:r>
            </a:p>
          </p:txBody>
        </p:sp>
        <p:sp>
          <p:nvSpPr>
            <p:cNvPr id="58" name="Shape 729">
              <a:extLst>
                <a:ext uri="{FF2B5EF4-FFF2-40B4-BE49-F238E27FC236}">
                  <a16:creationId xmlns:a16="http://schemas.microsoft.com/office/drawing/2014/main" id="{6B2BEE65-19A0-41AF-9D18-B0AABACDEA28}"/>
                </a:ext>
              </a:extLst>
            </p:cNvPr>
            <p:cNvSpPr txBox="1"/>
            <p:nvPr/>
          </p:nvSpPr>
          <p:spPr>
            <a:xfrm>
              <a:off x="10398804" y="3545826"/>
              <a:ext cx="989985" cy="146194"/>
            </a:xfrm>
            <a:prstGeom prst="rect">
              <a:avLst/>
            </a:prstGeom>
            <a:noFill/>
          </p:spPr>
          <p:txBody>
            <a:bodyPr wrap="square" lIns="0" tIns="0" rIns="0" bIns="0" anchor="t">
              <a:spAutoFit/>
            </a:bodyPr>
            <a:lstStyle/>
            <a:p>
              <a:pPr algn="ctr"/>
              <a:r>
                <a:rPr sz="950" b="0" i="1" dirty="0">
                  <a:solidFill>
                    <a:srgbClr val="7F7F7F"/>
                  </a:solidFill>
                  <a:latin typeface="Arial"/>
                </a:rPr>
                <a:t>q(m′)</a:t>
              </a:r>
            </a:p>
          </p:txBody>
        </p:sp>
        <p:sp>
          <p:nvSpPr>
            <p:cNvPr id="59" name="Shape 730">
              <a:extLst>
                <a:ext uri="{FF2B5EF4-FFF2-40B4-BE49-F238E27FC236}">
                  <a16:creationId xmlns:a16="http://schemas.microsoft.com/office/drawing/2014/main" id="{C0872873-BA3C-41BE-867B-360BDE118352}"/>
                </a:ext>
              </a:extLst>
            </p:cNvPr>
            <p:cNvSpPr txBox="1"/>
            <p:nvPr/>
          </p:nvSpPr>
          <p:spPr>
            <a:xfrm>
              <a:off x="8910000" y="4400000"/>
              <a:ext cx="1320000" cy="154425"/>
            </a:xfrm>
            <a:prstGeom prst="rect">
              <a:avLst/>
            </a:prstGeom>
            <a:noFill/>
          </p:spPr>
          <p:txBody>
            <a:bodyPr wrap="square" lIns="0" tIns="0" rIns="0" bIns="0" anchor="t">
              <a:spAutoFit/>
            </a:bodyPr>
            <a:lstStyle/>
            <a:p>
              <a:pPr algn="ctr"/>
              <a:r>
                <a:rPr sz="950" b="0" i="1" dirty="0">
                  <a:solidFill>
                    <a:schemeClr val="bg2">
                      <a:lumMod val="10000"/>
                    </a:schemeClr>
                  </a:solidFill>
                  <a:latin typeface="Arial"/>
                </a:rPr>
                <a:t>homologous · ρℓ</a:t>
              </a:r>
            </a:p>
          </p:txBody>
        </p:sp>
        <p:sp>
          <p:nvSpPr>
            <p:cNvPr id="60" name="Shape 731">
              <a:extLst>
                <a:ext uri="{FF2B5EF4-FFF2-40B4-BE49-F238E27FC236}">
                  <a16:creationId xmlns:a16="http://schemas.microsoft.com/office/drawing/2014/main" id="{996A2901-E9D8-44A6-9870-83F69380E0C0}"/>
                </a:ext>
              </a:extLst>
            </p:cNvPr>
            <p:cNvSpPr txBox="1"/>
            <p:nvPr/>
          </p:nvSpPr>
          <p:spPr>
            <a:xfrm>
              <a:off x="10960964" y="4405845"/>
              <a:ext cx="1280000" cy="154425"/>
            </a:xfrm>
            <a:prstGeom prst="rect">
              <a:avLst/>
            </a:prstGeom>
            <a:noFill/>
          </p:spPr>
          <p:txBody>
            <a:bodyPr wrap="square" lIns="0" tIns="0" rIns="0" bIns="0" anchor="t">
              <a:spAutoFit/>
            </a:bodyPr>
            <a:lstStyle/>
            <a:p>
              <a:pPr algn="ctr"/>
              <a:r>
                <a:rPr sz="950" b="0" i="1" dirty="0">
                  <a:solidFill>
                    <a:schemeClr val="bg2">
                      <a:lumMod val="10000"/>
                    </a:schemeClr>
                  </a:solidFill>
                  <a:latin typeface="Arial"/>
                </a:rPr>
                <a:t>different · 1−ρℓ</a:t>
              </a:r>
            </a:p>
          </p:txBody>
        </p:sp>
      </p:grpSp>
      <p:sp>
        <p:nvSpPr>
          <p:cNvPr id="37" name="Introduction">
            <a:extLst>
              <a:ext uri="{FF2B5EF4-FFF2-40B4-BE49-F238E27FC236}">
                <a16:creationId xmlns:a16="http://schemas.microsoft.com/office/drawing/2014/main" id="{F1EFF83E-7E94-417C-8517-3376395121B2}"/>
              </a:ext>
            </a:extLst>
          </p:cNvPr>
          <p:cNvSpPr/>
          <p:nvPr/>
        </p:nvSpPr>
        <p:spPr>
          <a:xfrm>
            <a:off x="609600" y="165100"/>
            <a:ext cx="4305300"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2. Quantification of Multi-Module Gaze Metric</a:t>
            </a:r>
            <a:endParaRPr lang="en-US" sz="1200" b="1" dirty="0">
              <a:latin typeface="맑은 고딕" panose="020B0503020000020004" pitchFamily="50" charset="-127"/>
              <a:ea typeface="맑은 고딕" panose="020B0503020000020004" pitchFamily="50" charset="-127"/>
            </a:endParaRPr>
          </a:p>
        </p:txBody>
      </p:sp>
      <p:sp>
        <p:nvSpPr>
          <p:cNvPr id="63" name="Rounded Rectangle 5">
            <a:extLst>
              <a:ext uri="{FF2B5EF4-FFF2-40B4-BE49-F238E27FC236}">
                <a16:creationId xmlns:a16="http://schemas.microsoft.com/office/drawing/2014/main" id="{79A5CE25-7DAF-46C4-A62F-3C7E822DBD88}"/>
              </a:ext>
            </a:extLst>
          </p:cNvPr>
          <p:cNvSpPr/>
          <p:nvPr/>
        </p:nvSpPr>
        <p:spPr>
          <a:xfrm>
            <a:off x="653112" y="5651923"/>
            <a:ext cx="10972800" cy="1040977"/>
          </a:xfrm>
          <a:prstGeom prst="roundRect">
            <a:avLst>
              <a:gd name="adj" fmla="val 300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wrap="square" lIns="177800" rtlCol="0" anchor="ctr"/>
          <a:lstStyle/>
          <a:p>
            <a:pPr algn="ctr"/>
            <a:r>
              <a:rPr sz="1350" b="1" i="0" dirty="0">
                <a:solidFill>
                  <a:srgbClr val="202020"/>
                </a:solidFill>
                <a:latin typeface="Arial"/>
              </a:rPr>
              <a:t>P( (</a:t>
            </a:r>
            <a:r>
              <a:rPr sz="1350" b="1" i="0" dirty="0" err="1">
                <a:solidFill>
                  <a:srgbClr val="202020"/>
                </a:solidFill>
                <a:latin typeface="Arial"/>
              </a:rPr>
              <a:t>m′,a</a:t>
            </a:r>
            <a:r>
              <a:rPr sz="1350" b="1" i="0" dirty="0">
                <a:solidFill>
                  <a:srgbClr val="202020"/>
                </a:solidFill>
                <a:latin typeface="Arial"/>
              </a:rPr>
              <a:t>′) | (</a:t>
            </a:r>
            <a:r>
              <a:rPr sz="1350" b="1" i="0" dirty="0" err="1">
                <a:solidFill>
                  <a:srgbClr val="202020"/>
                </a:solidFill>
                <a:latin typeface="Arial"/>
              </a:rPr>
              <a:t>m,a</a:t>
            </a:r>
            <a:r>
              <a:rPr sz="1350" b="1" i="0" dirty="0">
                <a:solidFill>
                  <a:srgbClr val="202020"/>
                </a:solidFill>
                <a:latin typeface="Arial"/>
              </a:rPr>
              <a:t>) ) = </a:t>
            </a:r>
            <a:r>
              <a:rPr sz="1350" b="1" i="0" dirty="0" err="1">
                <a:solidFill>
                  <a:schemeClr val="bg2">
                    <a:lumMod val="10000"/>
                  </a:schemeClr>
                </a:solidFill>
                <a:latin typeface="Arial"/>
              </a:rPr>
              <a:t>σρ</a:t>
            </a:r>
            <a:r>
              <a:rPr sz="1350" b="1" i="0" dirty="0">
                <a:solidFill>
                  <a:schemeClr val="bg2">
                    <a:lumMod val="10000"/>
                  </a:schemeClr>
                </a:solidFill>
                <a:latin typeface="Arial"/>
              </a:rPr>
              <a:t>ₛ</a:t>
            </a:r>
            <a:r>
              <a:rPr sz="1300" b="0" i="0" dirty="0">
                <a:solidFill>
                  <a:schemeClr val="bg2">
                    <a:lumMod val="10000"/>
                  </a:schemeClr>
                </a:solidFill>
                <a:latin typeface="Arial"/>
              </a:rPr>
              <a:t>·</a:t>
            </a:r>
            <a:r>
              <a:rPr sz="1300" b="1" i="0" dirty="0">
                <a:solidFill>
                  <a:srgbClr val="202020"/>
                </a:solidFill>
                <a:latin typeface="Arial"/>
              </a:rPr>
              <a:t>SELF</a:t>
            </a:r>
            <a:r>
              <a:rPr sz="1300" b="0" i="0" dirty="0">
                <a:solidFill>
                  <a:srgbClr val="202020"/>
                </a:solidFill>
                <a:latin typeface="Arial"/>
              </a:rPr>
              <a:t> + </a:t>
            </a:r>
            <a:r>
              <a:rPr sz="1350" b="1" i="0" dirty="0">
                <a:solidFill>
                  <a:srgbClr val="2E7D32"/>
                </a:solidFill>
                <a:latin typeface="Arial"/>
              </a:rPr>
              <a:t>σ(1−ρₛ)W</a:t>
            </a:r>
            <a:r>
              <a:rPr sz="1300" b="0" i="0" dirty="0">
                <a:solidFill>
                  <a:srgbClr val="202020"/>
                </a:solidFill>
                <a:latin typeface="Arial"/>
              </a:rPr>
              <a:t>·</a:t>
            </a:r>
            <a:r>
              <a:rPr sz="1300" b="1" i="0" dirty="0">
                <a:solidFill>
                  <a:schemeClr val="bg2">
                    <a:lumMod val="10000"/>
                  </a:schemeClr>
                </a:solidFill>
                <a:latin typeface="Arial"/>
              </a:rPr>
              <a:t>WITHIN</a:t>
            </a:r>
            <a:r>
              <a:rPr sz="1300" b="0" i="0" dirty="0">
                <a:solidFill>
                  <a:srgbClr val="202020"/>
                </a:solidFill>
                <a:latin typeface="Arial"/>
              </a:rPr>
              <a:t> + </a:t>
            </a:r>
            <a:r>
              <a:rPr sz="1350" b="1" i="0" dirty="0">
                <a:solidFill>
                  <a:srgbClr val="BF8F00"/>
                </a:solidFill>
                <a:latin typeface="Arial"/>
              </a:rPr>
              <a:t>(1−σ)ρℓ Q</a:t>
            </a:r>
            <a:r>
              <a:rPr sz="1300" b="0" i="0" dirty="0">
                <a:solidFill>
                  <a:srgbClr val="202020"/>
                </a:solidFill>
                <a:latin typeface="Arial"/>
              </a:rPr>
              <a:t>·</a:t>
            </a:r>
            <a:r>
              <a:rPr sz="1300" b="1" i="0" dirty="0">
                <a:solidFill>
                  <a:schemeClr val="bg2">
                    <a:lumMod val="10000"/>
                  </a:schemeClr>
                </a:solidFill>
                <a:latin typeface="Arial"/>
              </a:rPr>
              <a:t>ALIGN</a:t>
            </a:r>
            <a:r>
              <a:rPr sz="1300" b="1" i="0" dirty="0">
                <a:solidFill>
                  <a:srgbClr val="00B050"/>
                </a:solidFill>
                <a:latin typeface="Arial"/>
              </a:rPr>
              <a:t> </a:t>
            </a:r>
            <a:r>
              <a:rPr sz="1300" b="0" i="0" dirty="0">
                <a:solidFill>
                  <a:srgbClr val="202020"/>
                </a:solidFill>
                <a:latin typeface="Arial"/>
              </a:rPr>
              <a:t>+ </a:t>
            </a:r>
            <a:r>
              <a:rPr sz="1350" b="1" i="0" dirty="0">
                <a:solidFill>
                  <a:srgbClr val="BF8F00"/>
                </a:solidFill>
                <a:latin typeface="Arial"/>
              </a:rPr>
              <a:t>(1−σ)(1−ρℓ)Q R</a:t>
            </a:r>
            <a:r>
              <a:rPr sz="1300" b="0" i="0" dirty="0">
                <a:solidFill>
                  <a:srgbClr val="202020"/>
                </a:solidFill>
                <a:latin typeface="Arial"/>
              </a:rPr>
              <a:t>·</a:t>
            </a:r>
            <a:r>
              <a:rPr sz="1300" b="1" i="0" dirty="0">
                <a:solidFill>
                  <a:schemeClr val="bg2">
                    <a:lumMod val="10000"/>
                  </a:schemeClr>
                </a:solidFill>
                <a:latin typeface="Arial"/>
              </a:rPr>
              <a:t>CROSS</a:t>
            </a:r>
          </a:p>
          <a:p>
            <a:pPr algn="ctr">
              <a:spcBef>
                <a:spcPts val="600"/>
              </a:spcBef>
            </a:pPr>
            <a:r>
              <a:rPr lang="el-GR" sz="1200" i="1" dirty="0">
                <a:solidFill>
                  <a:schemeClr val="bg2">
                    <a:lumMod val="10000"/>
                  </a:schemeClr>
                </a:solidFill>
              </a:rPr>
              <a:t>σ = </a:t>
            </a:r>
            <a:r>
              <a:rPr lang="en-US" sz="1200" i="1" dirty="0">
                <a:solidFill>
                  <a:schemeClr val="bg2">
                    <a:lumMod val="10000"/>
                  </a:schemeClr>
                </a:solidFill>
              </a:rPr>
              <a:t>stay probability, </a:t>
            </a:r>
            <a:r>
              <a:rPr lang="el-GR" sz="1200" i="1" dirty="0">
                <a:solidFill>
                  <a:schemeClr val="bg2">
                    <a:lumMod val="10000"/>
                  </a:schemeClr>
                </a:solidFill>
              </a:rPr>
              <a:t>ρₛ = </a:t>
            </a:r>
            <a:r>
              <a:rPr lang="en-US" sz="1200" i="1" dirty="0">
                <a:solidFill>
                  <a:schemeClr val="bg2">
                    <a:lumMod val="10000"/>
                  </a:schemeClr>
                </a:solidFill>
              </a:rPr>
              <a:t>self-refixation probability, </a:t>
            </a:r>
            <a:r>
              <a:rPr lang="el-GR" sz="1200" i="1" dirty="0">
                <a:solidFill>
                  <a:schemeClr val="bg2">
                    <a:lumMod val="10000"/>
                  </a:schemeClr>
                </a:solidFill>
              </a:rPr>
              <a:t>ρℓ = </a:t>
            </a:r>
            <a:r>
              <a:rPr lang="en-US" sz="1200" i="1" dirty="0">
                <a:solidFill>
                  <a:schemeClr val="bg2">
                    <a:lumMod val="10000"/>
                  </a:schemeClr>
                </a:solidFill>
              </a:rPr>
              <a:t>align probability </a:t>
            </a:r>
            <a:endParaRPr sz="1200" b="0" i="1" dirty="0">
              <a:solidFill>
                <a:schemeClr val="bg2">
                  <a:lumMod val="10000"/>
                </a:schemeClr>
              </a:solidFill>
              <a:latin typeface="Arial"/>
            </a:endParaRPr>
          </a:p>
          <a:p>
            <a:pPr algn="ctr">
              <a:spcBef>
                <a:spcPts val="300"/>
              </a:spcBef>
            </a:pPr>
            <a:r>
              <a:rPr sz="1200" b="0" i="1" dirty="0">
                <a:solidFill>
                  <a:schemeClr val="bg2">
                    <a:lumMod val="10000"/>
                  </a:schemeClr>
                </a:solidFill>
                <a:latin typeface="Arial"/>
              </a:rPr>
              <a:t>· W, Q, R = landing distributions of WITHIN / partner-choice / CROSS moves</a:t>
            </a:r>
          </a:p>
        </p:txBody>
      </p:sp>
      <p:graphicFrame>
        <p:nvGraphicFramePr>
          <p:cNvPr id="67" name="Shape 1832">
            <a:extLst>
              <a:ext uri="{FF2B5EF4-FFF2-40B4-BE49-F238E27FC236}">
                <a16:creationId xmlns:a16="http://schemas.microsoft.com/office/drawing/2014/main" id="{0DE82712-D0F2-443B-A127-D07AC266767D}"/>
              </a:ext>
            </a:extLst>
          </p:cNvPr>
          <p:cNvGraphicFramePr>
            <a:graphicFrameLocks noGrp="1"/>
          </p:cNvGraphicFramePr>
          <p:nvPr>
            <p:extLst>
              <p:ext uri="{D42A27DB-BD31-4B8C-83A1-F6EECF244321}">
                <p14:modId xmlns:p14="http://schemas.microsoft.com/office/powerpoint/2010/main" val="4079084141"/>
              </p:ext>
            </p:extLst>
          </p:nvPr>
        </p:nvGraphicFramePr>
        <p:xfrm>
          <a:off x="684363" y="3355004"/>
          <a:ext cx="5209846" cy="2042281"/>
        </p:xfrm>
        <a:graphic>
          <a:graphicData uri="http://schemas.openxmlformats.org/drawingml/2006/table">
            <a:tbl>
              <a:tblPr firstRow="1">
                <a:tableStyleId>{5C22544A-7EE6-4342-B048-85BDC9FD1C3A}</a:tableStyleId>
              </a:tblPr>
              <a:tblGrid>
                <a:gridCol w="581332">
                  <a:extLst>
                    <a:ext uri="{9D8B030D-6E8A-4147-A177-3AD203B41FA5}">
                      <a16:colId xmlns:a16="http://schemas.microsoft.com/office/drawing/2014/main" val="20000"/>
                    </a:ext>
                  </a:extLst>
                </a:gridCol>
                <a:gridCol w="2790143">
                  <a:extLst>
                    <a:ext uri="{9D8B030D-6E8A-4147-A177-3AD203B41FA5}">
                      <a16:colId xmlns:a16="http://schemas.microsoft.com/office/drawing/2014/main" val="20001"/>
                    </a:ext>
                  </a:extLst>
                </a:gridCol>
                <a:gridCol w="1838371">
                  <a:extLst>
                    <a:ext uri="{9D8B030D-6E8A-4147-A177-3AD203B41FA5}">
                      <a16:colId xmlns:a16="http://schemas.microsoft.com/office/drawing/2014/main" val="20002"/>
                    </a:ext>
                  </a:extLst>
                </a:gridCol>
              </a:tblGrid>
              <a:tr h="314197">
                <a:tc>
                  <a:txBody>
                    <a:bodyPr/>
                    <a:lstStyle/>
                    <a:p>
                      <a:pPr algn="l"/>
                      <a:r>
                        <a:rPr lang="en-US" sz="1000" b="1" dirty="0">
                          <a:solidFill>
                            <a:sysClr val="windowText" lastClr="000000"/>
                          </a:solidFill>
                          <a:latin typeface="Arial"/>
                        </a:rPr>
                        <a:t>Leaf</a:t>
                      </a:r>
                      <a:endParaRPr sz="1000" b="1" dirty="0">
                        <a:solidFill>
                          <a:sysClr val="windowText" lastClr="000000"/>
                        </a:solidFill>
                        <a:latin typeface="Aria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l"/>
                      <a:r>
                        <a:rPr sz="1000" b="1" dirty="0">
                          <a:solidFill>
                            <a:sysClr val="windowText" lastClr="000000"/>
                          </a:solidFill>
                          <a:latin typeface="Arial"/>
                        </a:rPr>
                        <a:t>Decisions along the path</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l"/>
                      <a:r>
                        <a:rPr sz="1000" b="1" dirty="0">
                          <a:solidFill>
                            <a:sysClr val="windowText" lastClr="000000"/>
                          </a:solidFill>
                          <a:latin typeface="Arial"/>
                        </a:rPr>
                        <a:t>Path probability</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extLst>
                  <a:ext uri="{0D108BD9-81ED-4DB2-BD59-A6C34878D82A}">
                    <a16:rowId xmlns:a16="http://schemas.microsoft.com/office/drawing/2014/main" val="10000"/>
                  </a:ext>
                </a:extLst>
              </a:tr>
              <a:tr h="432021">
                <a:tc>
                  <a:txBody>
                    <a:bodyPr/>
                    <a:lstStyle/>
                    <a:p>
                      <a:pPr algn="l"/>
                      <a:r>
                        <a:rPr sz="1000" b="1">
                          <a:solidFill>
                            <a:srgbClr val="202020"/>
                          </a:solidFill>
                          <a:latin typeface="Arial"/>
                        </a:rPr>
                        <a:t>SELF</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0" dirty="0">
                          <a:solidFill>
                            <a:srgbClr val="202020"/>
                          </a:solidFill>
                          <a:latin typeface="Arial"/>
                        </a:rPr>
                        <a:t>D1 stay → D2 same parameter</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1">
                          <a:solidFill>
                            <a:srgbClr val="202020"/>
                          </a:solidFill>
                          <a:latin typeface="Arial"/>
                        </a:rPr>
                        <a:t>σ · ρₛ</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32021">
                <a:tc>
                  <a:txBody>
                    <a:bodyPr/>
                    <a:lstStyle/>
                    <a:p>
                      <a:pPr algn="l"/>
                      <a:r>
                        <a:rPr sz="1000" b="1" dirty="0">
                          <a:solidFill>
                            <a:srgbClr val="202020"/>
                          </a:solidFill>
                          <a:latin typeface="Arial"/>
                        </a:rPr>
                        <a:t>WITHIN</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0" dirty="0">
                          <a:solidFill>
                            <a:srgbClr val="202020"/>
                          </a:solidFill>
                          <a:latin typeface="Arial"/>
                        </a:rPr>
                        <a:t>D1 stay → D2 different</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1">
                          <a:solidFill>
                            <a:srgbClr val="202020"/>
                          </a:solidFill>
                          <a:latin typeface="Arial"/>
                        </a:rPr>
                        <a:t>σ · (1−ρₛ) · W(a′)</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32021">
                <a:tc>
                  <a:txBody>
                    <a:bodyPr/>
                    <a:lstStyle/>
                    <a:p>
                      <a:pPr algn="l"/>
                      <a:r>
                        <a:rPr sz="1000" b="1">
                          <a:solidFill>
                            <a:srgbClr val="202020"/>
                          </a:solidFill>
                          <a:latin typeface="Arial"/>
                        </a:rPr>
                        <a:t>ALIGN</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0" dirty="0">
                          <a:solidFill>
                            <a:srgbClr val="202020"/>
                          </a:solidFill>
                          <a:latin typeface="Arial"/>
                        </a:rPr>
                        <a:t>D1 leave → D2 target m′ → D3 homologous</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1" dirty="0">
                          <a:solidFill>
                            <a:srgbClr val="202020"/>
                          </a:solidFill>
                          <a:latin typeface="Arial"/>
                        </a:rPr>
                        <a:t>(1−σ) · ρℓ · Q(m′)</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2021">
                <a:tc>
                  <a:txBody>
                    <a:bodyPr/>
                    <a:lstStyle/>
                    <a:p>
                      <a:pPr algn="l"/>
                      <a:r>
                        <a:rPr sz="1000" b="1">
                          <a:solidFill>
                            <a:srgbClr val="202020"/>
                          </a:solidFill>
                          <a:latin typeface="Arial"/>
                        </a:rPr>
                        <a:t>CROSS</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0" dirty="0">
                          <a:solidFill>
                            <a:srgbClr val="202020"/>
                          </a:solidFill>
                          <a:latin typeface="Arial"/>
                        </a:rPr>
                        <a:t>D1 leave → D2 target m′ → D3 different</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1000" b="1" dirty="0">
                          <a:solidFill>
                            <a:srgbClr val="202020"/>
                          </a:solidFill>
                          <a:latin typeface="Arial"/>
                        </a:rPr>
                        <a:t>(1−σ) · (1−ρℓ) · Q(m′) · R(a′)</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34" name="화살표: 아래쪽 33">
            <a:extLst>
              <a:ext uri="{FF2B5EF4-FFF2-40B4-BE49-F238E27FC236}">
                <a16:creationId xmlns:a16="http://schemas.microsoft.com/office/drawing/2014/main" id="{508D316E-E48D-44FA-9194-879F6181E175}"/>
              </a:ext>
            </a:extLst>
          </p:cNvPr>
          <p:cNvSpPr/>
          <p:nvPr/>
        </p:nvSpPr>
        <p:spPr>
          <a:xfrm>
            <a:off x="5940614" y="5325526"/>
            <a:ext cx="409715" cy="264105"/>
          </a:xfrm>
          <a:prstGeom prst="downArrow">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직사각형 35">
            <a:extLst>
              <a:ext uri="{FF2B5EF4-FFF2-40B4-BE49-F238E27FC236}">
                <a16:creationId xmlns:a16="http://schemas.microsoft.com/office/drawing/2014/main" id="{FB7CA78A-E196-4179-921A-151A1BEDB3FB}"/>
              </a:ext>
            </a:extLst>
          </p:cNvPr>
          <p:cNvSpPr/>
          <p:nvPr/>
        </p:nvSpPr>
        <p:spPr>
          <a:xfrm>
            <a:off x="542698" y="1523258"/>
            <a:ext cx="8542878" cy="1590756"/>
          </a:xfrm>
          <a:prstGeom prst="rect">
            <a:avLst/>
          </a:prstGeom>
        </p:spPr>
        <p:txBody>
          <a:bodyPr wrap="square">
            <a:spAutoFit/>
          </a:bodyPr>
          <a:lstStyle/>
          <a:p>
            <a:pPr marL="274320" indent="-228600">
              <a:lnSpc>
                <a:spcPct val="106000"/>
              </a:lnSpc>
              <a:spcAft>
                <a:spcPts val="600"/>
              </a:spcAft>
              <a:buClr>
                <a:srgbClr val="2F5496"/>
              </a:buClr>
              <a:buFont typeface="Arial"/>
              <a:buChar char="•"/>
            </a:pPr>
            <a:r>
              <a:rPr lang="en-US" altLang="ko-KR" b="1" dirty="0">
                <a:solidFill>
                  <a:srgbClr val="202020"/>
                </a:solidFill>
                <a:latin typeface="맑은 고딕" panose="020B0503020000020004" pitchFamily="50" charset="-127"/>
                <a:ea typeface="맑은 고딕" panose="020B0503020000020004" pitchFamily="50" charset="-127"/>
              </a:rPr>
              <a:t>Each node of the gaze transition model(tree) corresponds to a decision</a:t>
            </a:r>
          </a:p>
          <a:p>
            <a:pPr marL="731520" lvl="1" indent="-228600">
              <a:lnSpc>
                <a:spcPct val="106000"/>
              </a:lnSpc>
              <a:spcAft>
                <a:spcPts val="600"/>
              </a:spcAft>
              <a:buClr>
                <a:srgbClr val="2F5496"/>
              </a:buClr>
              <a:buFont typeface="Arial"/>
              <a:buChar char="•"/>
            </a:pPr>
            <a:r>
              <a:rPr lang="en-US" altLang="ko-KR" sz="1400" b="1" dirty="0">
                <a:solidFill>
                  <a:srgbClr val="202020"/>
                </a:solidFill>
                <a:latin typeface="맑은 고딕" panose="020B0503020000020004" pitchFamily="50" charset="-127"/>
                <a:ea typeface="맑은 고딕" panose="020B0503020000020004" pitchFamily="50" charset="-127"/>
              </a:rPr>
              <a:t>Decision 1.</a:t>
            </a:r>
            <a:r>
              <a:rPr lang="en-US" altLang="ko-KR" sz="1400" dirty="0">
                <a:solidFill>
                  <a:srgbClr val="202020"/>
                </a:solidFill>
                <a:latin typeface="맑은 고딕" panose="020B0503020000020004" pitchFamily="50" charset="-127"/>
                <a:ea typeface="맑은 고딕" panose="020B0503020000020004" pitchFamily="50" charset="-127"/>
              </a:rPr>
              <a:t> Module Selection (Allocation): Stay vs Leave</a:t>
            </a:r>
          </a:p>
          <a:p>
            <a:pPr marL="731520" lvl="1" indent="-228600">
              <a:lnSpc>
                <a:spcPct val="106000"/>
              </a:lnSpc>
              <a:spcAft>
                <a:spcPts val="600"/>
              </a:spcAft>
              <a:buClr>
                <a:srgbClr val="2F5496"/>
              </a:buClr>
              <a:buFont typeface="Arial"/>
              <a:buChar char="•"/>
            </a:pPr>
            <a:r>
              <a:rPr lang="en-US" altLang="ko-KR" sz="1400" b="1" dirty="0">
                <a:latin typeface="맑은 고딕" panose="020B0503020000020004" pitchFamily="50" charset="-127"/>
                <a:ea typeface="맑은 고딕" panose="020B0503020000020004" pitchFamily="50" charset="-127"/>
              </a:rPr>
              <a:t>Decision 2.1. </a:t>
            </a:r>
            <a:r>
              <a:rPr lang="en-US" altLang="ko-KR" sz="1400" dirty="0">
                <a:solidFill>
                  <a:schemeClr val="bg2">
                    <a:lumMod val="10000"/>
                  </a:schemeClr>
                </a:solidFill>
                <a:latin typeface="맑은 고딕" panose="020B0503020000020004" pitchFamily="50" charset="-127"/>
                <a:ea typeface="맑은 고딕" panose="020B0503020000020004" pitchFamily="50" charset="-127"/>
              </a:rPr>
              <a:t>Parameter Selection (Stay): Which Parameter </a:t>
            </a:r>
          </a:p>
          <a:p>
            <a:pPr marL="731520" lvl="1" indent="-228600">
              <a:lnSpc>
                <a:spcPct val="106000"/>
              </a:lnSpc>
              <a:spcAft>
                <a:spcPts val="600"/>
              </a:spcAft>
              <a:buClr>
                <a:srgbClr val="2F5496"/>
              </a:buClr>
              <a:buFont typeface="Arial"/>
              <a:buChar char="•"/>
            </a:pPr>
            <a:r>
              <a:rPr lang="en-US" altLang="ko-KR" sz="1400" b="1" dirty="0">
                <a:solidFill>
                  <a:srgbClr val="BF8F00"/>
                </a:solidFill>
                <a:latin typeface="맑은 고딕" panose="020B0503020000020004" pitchFamily="50" charset="-127"/>
                <a:ea typeface="맑은 고딕" panose="020B0503020000020004" pitchFamily="50" charset="-127"/>
              </a:rPr>
              <a:t>Decision 2.2.</a:t>
            </a:r>
            <a:r>
              <a:rPr lang="en-US" altLang="ko-KR" sz="1400" b="1" dirty="0">
                <a:solidFill>
                  <a:schemeClr val="accent3">
                    <a:lumMod val="75000"/>
                  </a:schemeClr>
                </a:solidFill>
                <a:latin typeface="맑은 고딕" panose="020B0503020000020004" pitchFamily="50" charset="-127"/>
                <a:ea typeface="맑은 고딕" panose="020B0503020000020004" pitchFamily="50" charset="-127"/>
              </a:rPr>
              <a:t> </a:t>
            </a:r>
            <a:r>
              <a:rPr lang="en-US" altLang="ko-KR" sz="1400" dirty="0">
                <a:solidFill>
                  <a:schemeClr val="bg2">
                    <a:lumMod val="10000"/>
                  </a:schemeClr>
                </a:solidFill>
                <a:latin typeface="맑은 고딕" panose="020B0503020000020004" pitchFamily="50" charset="-127"/>
                <a:ea typeface="맑은 고딕" panose="020B0503020000020004" pitchFamily="50" charset="-127"/>
              </a:rPr>
              <a:t>Target-module Selection(Coverage): Which Different Module </a:t>
            </a:r>
          </a:p>
          <a:p>
            <a:pPr marL="731520" lvl="1" indent="-228600">
              <a:lnSpc>
                <a:spcPct val="106000"/>
              </a:lnSpc>
              <a:spcAft>
                <a:spcPts val="600"/>
              </a:spcAft>
              <a:buClr>
                <a:srgbClr val="2F5496"/>
              </a:buClr>
              <a:buFont typeface="Arial"/>
              <a:buChar char="•"/>
            </a:pPr>
            <a:r>
              <a:rPr lang="en-US" altLang="ko-KR" sz="1400" b="1" dirty="0">
                <a:solidFill>
                  <a:srgbClr val="BF8F00"/>
                </a:solidFill>
                <a:latin typeface="맑은 고딕" panose="020B0503020000020004" pitchFamily="50" charset="-127"/>
                <a:ea typeface="맑은 고딕" panose="020B0503020000020004" pitchFamily="50" charset="-127"/>
              </a:rPr>
              <a:t>Decision 3.</a:t>
            </a:r>
            <a:r>
              <a:rPr lang="en-US" altLang="ko-KR" sz="1400" dirty="0">
                <a:solidFill>
                  <a:srgbClr val="BF8F00"/>
                </a:solidFill>
                <a:latin typeface="맑은 고딕" panose="020B0503020000020004" pitchFamily="50" charset="-127"/>
                <a:ea typeface="맑은 고딕" panose="020B0503020000020004" pitchFamily="50" charset="-127"/>
              </a:rPr>
              <a:t> </a:t>
            </a:r>
            <a:r>
              <a:rPr lang="en-US" altLang="ko-KR" sz="1400" dirty="0">
                <a:solidFill>
                  <a:schemeClr val="bg2">
                    <a:lumMod val="10000"/>
                  </a:schemeClr>
                </a:solidFill>
                <a:latin typeface="맑은 고딕" panose="020B0503020000020004" pitchFamily="50" charset="-127"/>
                <a:ea typeface="맑은 고딕" panose="020B0503020000020004" pitchFamily="50" charset="-127"/>
              </a:rPr>
              <a:t>Parameter Selection of Partner (Integration)</a:t>
            </a:r>
            <a:endParaRPr lang="ko-KR" altLang="en-US" dirty="0">
              <a:solidFill>
                <a:schemeClr val="bg2">
                  <a:lumMod val="10000"/>
                </a:schemeClr>
              </a:solidFill>
            </a:endParaRPr>
          </a:p>
        </p:txBody>
      </p:sp>
    </p:spTree>
    <p:extLst>
      <p:ext uri="{BB962C8B-B14F-4D97-AF65-F5344CB8AC3E}">
        <p14:creationId xmlns:p14="http://schemas.microsoft.com/office/powerpoint/2010/main" val="292421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taffing 3 Operators as 1 Crew 2 Reactor Operator 1 Shift Supervisor"/>
          <p:cNvSpPr/>
          <p:nvPr/>
        </p:nvSpPr>
        <p:spPr>
          <a:xfrm>
            <a:off x="317500" y="2525620"/>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sp>
        <p:nvSpPr>
          <p:cNvPr id="20" name="Introduction">
            <a:extLst>
              <a:ext uri="{FF2B5EF4-FFF2-40B4-BE49-F238E27FC236}">
                <a16:creationId xmlns:a16="http://schemas.microsoft.com/office/drawing/2014/main" id="{01342F14-D9FE-4F85-A0AE-37AA8D4DB996}"/>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2. Methodology</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mc:AlternateContent xmlns:mc="http://schemas.openxmlformats.org/markup-compatibility/2006">
        <mc:Choice xmlns:a14="http://schemas.microsoft.com/office/drawing/2010/main" Requires="a14">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0" y="482600"/>
                <a:ext cx="1188303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2.3 Model Quantification: Multi-module Gaze Metric(</a:t>
                </a:r>
                <a14:m>
                  <m:oMath xmlns:m="http://schemas.openxmlformats.org/officeDocument/2006/math">
                    <m:r>
                      <a:rPr lang="el-GR" altLang="ko-KR" sz="2800" b="1" dirty="0">
                        <a:solidFill>
                          <a:schemeClr val="bg2">
                            <a:lumMod val="10000"/>
                          </a:schemeClr>
                        </a:solidFill>
                        <a:latin typeface="Cambria Math" panose="02040503050406030204" pitchFamily="18" charset="0"/>
                      </a:rPr>
                      <m:t>𝚿</m:t>
                    </m:r>
                    <m:r>
                      <a:rPr lang="el-GR" altLang="ko-KR" sz="2800" b="1" i="1" dirty="0">
                        <a:solidFill>
                          <a:schemeClr val="bg2">
                            <a:lumMod val="10000"/>
                          </a:schemeClr>
                        </a:solidFill>
                        <a:latin typeface="Cambria Math" panose="02040503050406030204" pitchFamily="18" charset="0"/>
                      </a:rPr>
                      <m:t>(</m:t>
                    </m:r>
                    <m:r>
                      <a:rPr lang="en-US" altLang="ko-KR" sz="2800" b="1" i="1" dirty="0">
                        <a:solidFill>
                          <a:schemeClr val="bg2">
                            <a:lumMod val="10000"/>
                          </a:schemeClr>
                        </a:solidFill>
                        <a:latin typeface="Cambria Math" panose="02040503050406030204" pitchFamily="18" charset="0"/>
                      </a:rPr>
                      <m:t>𝑵</m:t>
                    </m:r>
                    <m:r>
                      <a:rPr lang="en-US" altLang="ko-KR" sz="2800" b="1" i="1" dirty="0">
                        <a:solidFill>
                          <a:schemeClr val="bg2">
                            <a:lumMod val="10000"/>
                          </a:schemeClr>
                        </a:solidFill>
                        <a:latin typeface="Cambria Math" panose="02040503050406030204" pitchFamily="18" charset="0"/>
                      </a:rPr>
                      <m:t>))</m:t>
                    </m:r>
                  </m:oMath>
                </a14:m>
                <a:endParaRPr lang="en-US" sz="2800" b="1" dirty="0"/>
              </a:p>
            </p:txBody>
          </p:sp>
        </mc:Choice>
        <mc:Fallback>
          <p:sp>
            <p:nvSpPr>
              <p:cNvPr id="23" name="name_14 Challenges in Practicing HRA for Multi-Module SMR">
                <a:extLst>
                  <a:ext uri="{FF2B5EF4-FFF2-40B4-BE49-F238E27FC236}">
                    <a16:creationId xmlns:a16="http://schemas.microsoft.com/office/drawing/2014/main" id="{A36F6777-2E02-459F-91EB-5DDB50D5BC5E}"/>
                  </a:ext>
                </a:extLst>
              </p:cNvPr>
              <p:cNvSpPr>
                <a:spLocks noRot="1" noChangeAspect="1" noMove="1" noResize="1" noEditPoints="1" noAdjustHandles="1" noChangeArrowheads="1" noChangeShapeType="1" noTextEdit="1"/>
              </p:cNvSpPr>
              <p:nvPr/>
            </p:nvSpPr>
            <p:spPr>
              <a:xfrm>
                <a:off x="603250" y="482600"/>
                <a:ext cx="11883039" cy="476250"/>
              </a:xfrm>
              <a:prstGeom prst="rect">
                <a:avLst/>
              </a:prstGeom>
              <a:blipFill>
                <a:blip r:embed="rId4"/>
                <a:stretch>
                  <a:fillRect l="-1847" t="-20513" b="-38462"/>
                </a:stretch>
              </a:blipFill>
              <a:ln/>
            </p:spPr>
            <p:txBody>
              <a:bodyPr/>
              <a:lstStyle/>
              <a:p>
                <a:r>
                  <a:rPr lang="ko-KR" altLang="en-US">
                    <a:noFill/>
                  </a:rPr>
                  <a:t> </a:t>
                </a:r>
              </a:p>
            </p:txBody>
          </p:sp>
        </mc:Fallback>
      </mc:AlternateContent>
      <p:sp>
        <p:nvSpPr>
          <p:cNvPr id="12" name="직사각형 11">
            <a:extLst>
              <a:ext uri="{FF2B5EF4-FFF2-40B4-BE49-F238E27FC236}">
                <a16:creationId xmlns:a16="http://schemas.microsoft.com/office/drawing/2014/main" id="{0ED19630-132A-4E16-8A55-6E768B584083}"/>
              </a:ext>
            </a:extLst>
          </p:cNvPr>
          <p:cNvSpPr/>
          <p:nvPr/>
        </p:nvSpPr>
        <p:spPr>
          <a:xfrm>
            <a:off x="584200" y="1085584"/>
            <a:ext cx="11607800" cy="430887"/>
          </a:xfrm>
          <a:prstGeom prst="rect">
            <a:avLst/>
          </a:prstGeom>
        </p:spPr>
        <p:txBody>
          <a:bodyPr wrap="square">
            <a:spAutoFit/>
          </a:bodyPr>
          <a:lstStyle/>
          <a:p>
            <a:pPr>
              <a:spcAft>
                <a:spcPts val="600"/>
              </a:spcAft>
              <a:buSzPct val="100000"/>
            </a:pPr>
            <a:r>
              <a:rPr lang="en-US" altLang="ko-KR" sz="2200" b="1" dirty="0">
                <a:latin typeface="맑은 고딕" panose="020B0503020000020004" pitchFamily="50" charset="-127"/>
                <a:ea typeface="맑은 고딕" panose="020B0503020000020004" pitchFamily="50" charset="-127"/>
                <a:cs typeface="Noto Sans KR Light" pitchFamily="34" charset="-120"/>
              </a:rPr>
              <a:t>Quantification of Kernel to derive Multi-Module Gaze Metric</a:t>
            </a:r>
          </a:p>
        </p:txBody>
      </p:sp>
      <p:sp>
        <p:nvSpPr>
          <p:cNvPr id="18" name="Rounded Rectangle 7">
            <a:extLst>
              <a:ext uri="{FF2B5EF4-FFF2-40B4-BE49-F238E27FC236}">
                <a16:creationId xmlns:a16="http://schemas.microsoft.com/office/drawing/2014/main" id="{B381DD82-4AFE-4BE2-BC52-AFB1E2A2C4EA}"/>
              </a:ext>
            </a:extLst>
          </p:cNvPr>
          <p:cNvSpPr/>
          <p:nvPr/>
        </p:nvSpPr>
        <p:spPr>
          <a:xfrm>
            <a:off x="603250" y="3789304"/>
            <a:ext cx="10972800" cy="1260138"/>
          </a:xfrm>
          <a:prstGeom prst="roundRect">
            <a:avLst>
              <a:gd name="adj" fmla="val 3000"/>
            </a:avLst>
          </a:prstGeom>
          <a:solidFill>
            <a:srgbClr val="E9EEF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b="1" i="0" dirty="0">
                <a:solidFill>
                  <a:srgbClr val="202020"/>
                </a:solidFill>
                <a:latin typeface="Arial"/>
              </a:rPr>
              <a:t>H(Xₜ₊₁ | Xₜ) = </a:t>
            </a:r>
            <a:r>
              <a:rPr b="1" i="0" dirty="0" err="1">
                <a:solidFill>
                  <a:srgbClr val="202020"/>
                </a:solidFill>
                <a:latin typeface="Arial"/>
              </a:rPr>
              <a:t>H_b</a:t>
            </a:r>
            <a:r>
              <a:rPr b="1" i="0" dirty="0">
                <a:solidFill>
                  <a:srgbClr val="202020"/>
                </a:solidFill>
                <a:latin typeface="Arial"/>
              </a:rPr>
              <a:t>(σ)</a:t>
            </a:r>
            <a:r>
              <a:rPr b="0" i="0" dirty="0">
                <a:solidFill>
                  <a:srgbClr val="202020"/>
                </a:solidFill>
                <a:latin typeface="Arial"/>
              </a:rPr>
              <a:t>  +  </a:t>
            </a:r>
            <a:r>
              <a:rPr b="1" i="0" dirty="0" err="1">
                <a:solidFill>
                  <a:srgbClr val="C00000"/>
                </a:solidFill>
                <a:latin typeface="Arial"/>
              </a:rPr>
              <a:t>σ·H</a:t>
            </a:r>
            <a:r>
              <a:rPr lang="en-US" altLang="ko-KR" b="1" i="0" dirty="0" err="1">
                <a:solidFill>
                  <a:srgbClr val="C00000"/>
                </a:solidFill>
                <a:latin typeface="Arial"/>
              </a:rPr>
              <a:t>_</a:t>
            </a:r>
            <a:r>
              <a:rPr b="1" i="0" dirty="0" err="1">
                <a:solidFill>
                  <a:srgbClr val="C00000"/>
                </a:solidFill>
                <a:latin typeface="Arial"/>
              </a:rPr>
              <a:t>stay</a:t>
            </a:r>
            <a:r>
              <a:rPr b="0" i="0" dirty="0">
                <a:solidFill>
                  <a:srgbClr val="C00000"/>
                </a:solidFill>
                <a:latin typeface="Arial"/>
              </a:rPr>
              <a:t>  </a:t>
            </a:r>
            <a:r>
              <a:rPr b="0" i="0" dirty="0">
                <a:solidFill>
                  <a:srgbClr val="202020"/>
                </a:solidFill>
                <a:latin typeface="Arial"/>
              </a:rPr>
              <a:t>+  </a:t>
            </a:r>
            <a:r>
              <a:rPr b="1" i="0" dirty="0">
                <a:solidFill>
                  <a:srgbClr val="2F5496"/>
                </a:solidFill>
                <a:latin typeface="Arial"/>
              </a:rPr>
              <a:t>(1−σ)H(Q)</a:t>
            </a:r>
            <a:r>
              <a:rPr b="0" i="0" dirty="0">
                <a:solidFill>
                  <a:srgbClr val="202020"/>
                </a:solidFill>
                <a:latin typeface="Arial"/>
              </a:rPr>
              <a:t>  +  </a:t>
            </a:r>
            <a:r>
              <a:rPr b="1" i="0" dirty="0">
                <a:solidFill>
                  <a:schemeClr val="accent2">
                    <a:lumMod val="50000"/>
                  </a:schemeClr>
                </a:solidFill>
                <a:latin typeface="Arial"/>
              </a:rPr>
              <a:t>(1−σ)</a:t>
            </a:r>
            <a:r>
              <a:rPr b="1" i="0" dirty="0" err="1">
                <a:solidFill>
                  <a:schemeClr val="accent2">
                    <a:lumMod val="50000"/>
                  </a:schemeClr>
                </a:solidFill>
                <a:latin typeface="Arial"/>
              </a:rPr>
              <a:t>H_b</a:t>
            </a:r>
            <a:r>
              <a:rPr b="1" i="0" dirty="0">
                <a:solidFill>
                  <a:schemeClr val="accent2">
                    <a:lumMod val="50000"/>
                  </a:schemeClr>
                </a:solidFill>
                <a:latin typeface="Arial"/>
              </a:rPr>
              <a:t>(ρℓ)</a:t>
            </a:r>
            <a:r>
              <a:rPr b="0" i="0" dirty="0">
                <a:solidFill>
                  <a:schemeClr val="accent2">
                    <a:lumMod val="50000"/>
                  </a:schemeClr>
                </a:solidFill>
                <a:latin typeface="Arial"/>
              </a:rPr>
              <a:t>  </a:t>
            </a:r>
            <a:r>
              <a:rPr b="0" i="0" dirty="0">
                <a:solidFill>
                  <a:srgbClr val="202020"/>
                </a:solidFill>
                <a:latin typeface="Arial"/>
              </a:rPr>
              <a:t>+  </a:t>
            </a:r>
            <a:r>
              <a:rPr b="1" i="0" dirty="0">
                <a:solidFill>
                  <a:schemeClr val="bg2">
                    <a:lumMod val="10000"/>
                  </a:schemeClr>
                </a:solidFill>
                <a:latin typeface="Arial"/>
              </a:rPr>
              <a:t>(1−σ)(1−ρℓ)H(R)</a:t>
            </a:r>
            <a:endParaRPr lang="en-US" altLang="ko-KR" b="1" i="0" dirty="0">
              <a:solidFill>
                <a:schemeClr val="bg2">
                  <a:lumMod val="10000"/>
                </a:schemeClr>
              </a:solidFill>
              <a:latin typeface="Arial"/>
            </a:endParaRPr>
          </a:p>
          <a:p>
            <a:pPr algn="ctr"/>
            <a:endParaRPr lang="en-US" altLang="ko-KR" sz="1350" b="1" i="0" dirty="0">
              <a:solidFill>
                <a:schemeClr val="bg2">
                  <a:lumMod val="10000"/>
                </a:schemeClr>
              </a:solidFill>
              <a:latin typeface="Arial"/>
            </a:endParaRPr>
          </a:p>
          <a:p>
            <a:pPr algn="ctr"/>
            <a:r>
              <a:rPr lang="en-US" sz="1350" dirty="0">
                <a:solidFill>
                  <a:schemeClr val="bg2">
                    <a:lumMod val="10000"/>
                  </a:schemeClr>
                </a:solidFill>
              </a:rPr>
              <a:t>Allocation term(D1)  +  </a:t>
            </a:r>
            <a:r>
              <a:rPr lang="en-US" sz="1350" b="1" dirty="0">
                <a:solidFill>
                  <a:srgbClr val="C00000"/>
                </a:solidFill>
              </a:rPr>
              <a:t>stay term(D2.1) (negatively correlated)  </a:t>
            </a:r>
            <a:r>
              <a:rPr lang="en-US" sz="1350" dirty="0">
                <a:solidFill>
                  <a:schemeClr val="bg2">
                    <a:lumMod val="10000"/>
                  </a:schemeClr>
                </a:solidFill>
              </a:rPr>
              <a:t>+  </a:t>
            </a:r>
            <a:r>
              <a:rPr lang="en-US" sz="1350" b="1" dirty="0">
                <a:solidFill>
                  <a:schemeClr val="accent5">
                    <a:lumMod val="50000"/>
                  </a:schemeClr>
                </a:solidFill>
              </a:rPr>
              <a:t>coverage term(D2.2)(positively correlated)</a:t>
            </a:r>
            <a:r>
              <a:rPr lang="en-US" sz="1350" dirty="0">
                <a:solidFill>
                  <a:schemeClr val="bg2">
                    <a:lumMod val="10000"/>
                  </a:schemeClr>
                </a:solidFill>
              </a:rPr>
              <a:t>  +  </a:t>
            </a:r>
            <a:r>
              <a:rPr lang="en-US" sz="1350" b="1" dirty="0">
                <a:solidFill>
                  <a:schemeClr val="accent5">
                    <a:lumMod val="50000"/>
                  </a:schemeClr>
                </a:solidFill>
              </a:rPr>
              <a:t>integration term(D3)(symmetric =&gt; replaced with cross-check index)</a:t>
            </a:r>
            <a:r>
              <a:rPr lang="en-US" sz="1350" dirty="0">
                <a:solidFill>
                  <a:schemeClr val="bg2">
                    <a:lumMod val="10000"/>
                  </a:schemeClr>
                </a:solidFill>
              </a:rPr>
              <a:t>  +  reorientation term</a:t>
            </a:r>
          </a:p>
        </p:txBody>
      </p:sp>
      <mc:AlternateContent xmlns:mc="http://schemas.openxmlformats.org/markup-compatibility/2006">
        <mc:Choice xmlns:a14="http://schemas.microsoft.com/office/drawing/2010/main" Requires="a14">
          <p:sp>
            <p:nvSpPr>
              <p:cNvPr id="14" name="직사각형 13">
                <a:extLst>
                  <a:ext uri="{FF2B5EF4-FFF2-40B4-BE49-F238E27FC236}">
                    <a16:creationId xmlns:a16="http://schemas.microsoft.com/office/drawing/2014/main" id="{E89B9A5D-81F1-4D50-BDDA-85FBB9797C1A}"/>
                  </a:ext>
                </a:extLst>
              </p:cNvPr>
              <p:cNvSpPr/>
              <p:nvPr/>
            </p:nvSpPr>
            <p:spPr>
              <a:xfrm>
                <a:off x="584200" y="1582093"/>
                <a:ext cx="9518445" cy="369332"/>
              </a:xfrm>
              <a:prstGeom prst="rect">
                <a:avLst/>
              </a:prstGeom>
            </p:spPr>
            <p:txBody>
              <a:bodyPr wrap="square">
                <a:spAutoFit/>
              </a:bodyPr>
              <a:lstStyle/>
              <a:p>
                <a:r>
                  <a:rPr lang="en-US" altLang="ko-KR" dirty="0">
                    <a:solidFill>
                      <a:srgbClr val="202020"/>
                    </a:solidFill>
                  </a:rPr>
                  <a:t>1) Quantify kernel nodes via </a:t>
                </a:r>
                <a:r>
                  <a:rPr lang="en-US" altLang="ko-KR" b="1" dirty="0">
                    <a:solidFill>
                      <a:srgbClr val="2F5496"/>
                    </a:solidFill>
                  </a:rPr>
                  <a:t>information (Shannon) entropy(</a:t>
                </a:r>
                <a14:m>
                  <m:oMath xmlns:m="http://schemas.openxmlformats.org/officeDocument/2006/math">
                    <m:r>
                      <m:rPr>
                        <m:nor/>
                      </m:rPr>
                      <a:rPr lang="en-US" altLang="ko-KR" dirty="0">
                        <a:solidFill>
                          <a:srgbClr val="202020"/>
                        </a:solidFill>
                      </a:rPr>
                      <m:t>H</m:t>
                    </m:r>
                    <m:r>
                      <m:rPr>
                        <m:nor/>
                      </m:rPr>
                      <a:rPr lang="en-US" altLang="ko-KR" dirty="0">
                        <a:solidFill>
                          <a:srgbClr val="202020"/>
                        </a:solidFill>
                      </a:rPr>
                      <m:t>(</m:t>
                    </m:r>
                    <m:r>
                      <m:rPr>
                        <m:nor/>
                      </m:rPr>
                      <a:rPr lang="en-US" altLang="ko-KR" dirty="0">
                        <a:solidFill>
                          <a:srgbClr val="202020"/>
                        </a:solidFill>
                      </a:rPr>
                      <m:t>X</m:t>
                    </m:r>
                    <m:r>
                      <m:rPr>
                        <m:nor/>
                      </m:rPr>
                      <a:rPr lang="en-US" altLang="ko-KR" dirty="0">
                        <a:solidFill>
                          <a:srgbClr val="202020"/>
                        </a:solidFill>
                      </a:rPr>
                      <m:t>) = </m:t>
                    </m:r>
                    <m:r>
                      <m:rPr>
                        <m:nor/>
                      </m:rPr>
                      <a:rPr lang="en-US" altLang="ko-KR" dirty="0">
                        <a:solidFill>
                          <a:srgbClr val="202020"/>
                        </a:solidFill>
                      </a:rPr>
                      <m:t>−</m:t>
                    </m:r>
                    <m:r>
                      <m:rPr>
                        <m:nor/>
                      </m:rPr>
                      <a:rPr lang="en-US" altLang="ko-KR" dirty="0">
                        <a:solidFill>
                          <a:srgbClr val="202020"/>
                        </a:solidFill>
                      </a:rPr>
                      <m:t>Σ</m:t>
                    </m:r>
                    <m:r>
                      <m:rPr>
                        <m:nor/>
                      </m:rPr>
                      <a:rPr lang="en-US" altLang="ko-KR" dirty="0">
                        <a:solidFill>
                          <a:srgbClr val="202020"/>
                        </a:solidFill>
                      </a:rPr>
                      <m:t>ᵢ </m:t>
                    </m:r>
                    <m:r>
                      <m:rPr>
                        <m:nor/>
                      </m:rPr>
                      <a:rPr lang="en-US" altLang="ko-KR" dirty="0">
                        <a:solidFill>
                          <a:srgbClr val="202020"/>
                        </a:solidFill>
                      </a:rPr>
                      <m:t>p</m:t>
                    </m:r>
                    <m:r>
                      <m:rPr>
                        <m:nor/>
                      </m:rPr>
                      <a:rPr lang="en-US" altLang="ko-KR" dirty="0">
                        <a:solidFill>
                          <a:srgbClr val="202020"/>
                        </a:solidFill>
                      </a:rPr>
                      <m:t>(</m:t>
                    </m:r>
                    <m:r>
                      <m:rPr>
                        <m:nor/>
                      </m:rPr>
                      <a:rPr lang="en-US" altLang="ko-KR" dirty="0">
                        <a:solidFill>
                          <a:srgbClr val="202020"/>
                        </a:solidFill>
                      </a:rPr>
                      <m:t>x</m:t>
                    </m:r>
                    <m:r>
                      <m:rPr>
                        <m:nor/>
                      </m:rPr>
                      <a:rPr lang="en-US" altLang="ko-KR" dirty="0">
                        <a:solidFill>
                          <a:srgbClr val="202020"/>
                        </a:solidFill>
                      </a:rPr>
                      <m:t>ᵢ)·</m:t>
                    </m:r>
                    <m:r>
                      <m:rPr>
                        <m:nor/>
                      </m:rPr>
                      <a:rPr lang="en-US" altLang="ko-KR" dirty="0">
                        <a:solidFill>
                          <a:srgbClr val="202020"/>
                        </a:solidFill>
                      </a:rPr>
                      <m:t>log</m:t>
                    </m:r>
                    <m:r>
                      <m:rPr>
                        <m:nor/>
                      </m:rPr>
                      <a:rPr lang="en-US" altLang="ko-KR" dirty="0">
                        <a:solidFill>
                          <a:srgbClr val="202020"/>
                        </a:solidFill>
                      </a:rPr>
                      <m:t>₂ </m:t>
                    </m:r>
                    <m:r>
                      <m:rPr>
                        <m:nor/>
                      </m:rPr>
                      <a:rPr lang="en-US" altLang="ko-KR" dirty="0">
                        <a:solidFill>
                          <a:srgbClr val="202020"/>
                        </a:solidFill>
                      </a:rPr>
                      <m:t>p</m:t>
                    </m:r>
                    <m:r>
                      <m:rPr>
                        <m:nor/>
                      </m:rPr>
                      <a:rPr lang="en-US" altLang="ko-KR" dirty="0">
                        <a:solidFill>
                          <a:srgbClr val="202020"/>
                        </a:solidFill>
                      </a:rPr>
                      <m:t>(</m:t>
                    </m:r>
                    <m:r>
                      <m:rPr>
                        <m:nor/>
                      </m:rPr>
                      <a:rPr lang="en-US" altLang="ko-KR" dirty="0">
                        <a:solidFill>
                          <a:srgbClr val="202020"/>
                        </a:solidFill>
                      </a:rPr>
                      <m:t>x</m:t>
                    </m:r>
                    <m:r>
                      <m:rPr>
                        <m:nor/>
                      </m:rPr>
                      <a:rPr lang="en-US" altLang="ko-KR" dirty="0">
                        <a:solidFill>
                          <a:srgbClr val="202020"/>
                        </a:solidFill>
                      </a:rPr>
                      <m:t>ᵢ))</m:t>
                    </m:r>
                  </m:oMath>
                </a14:m>
                <a:endParaRPr lang="en-US" altLang="ko-KR" dirty="0">
                  <a:solidFill>
                    <a:srgbClr val="202020"/>
                  </a:solidFill>
                </a:endParaRPr>
              </a:p>
            </p:txBody>
          </p:sp>
        </mc:Choice>
        <mc:Fallback>
          <p:sp>
            <p:nvSpPr>
              <p:cNvPr id="14" name="직사각형 13">
                <a:extLst>
                  <a:ext uri="{FF2B5EF4-FFF2-40B4-BE49-F238E27FC236}">
                    <a16:creationId xmlns:a16="http://schemas.microsoft.com/office/drawing/2014/main" id="{E89B9A5D-81F1-4D50-BDDA-85FBB9797C1A}"/>
                  </a:ext>
                </a:extLst>
              </p:cNvPr>
              <p:cNvSpPr>
                <a:spLocks noRot="1" noChangeAspect="1" noMove="1" noResize="1" noEditPoints="1" noAdjustHandles="1" noChangeArrowheads="1" noChangeShapeType="1" noTextEdit="1"/>
              </p:cNvSpPr>
              <p:nvPr/>
            </p:nvSpPr>
            <p:spPr>
              <a:xfrm>
                <a:off x="584200" y="1582093"/>
                <a:ext cx="9518445" cy="369332"/>
              </a:xfrm>
              <a:prstGeom prst="rect">
                <a:avLst/>
              </a:prstGeom>
              <a:blipFill>
                <a:blip r:embed="rId5"/>
                <a:stretch>
                  <a:fillRect l="-577" t="-10000" b="-26667"/>
                </a:stretch>
              </a:blipFill>
            </p:spPr>
            <p:txBody>
              <a:bodyPr/>
              <a:lstStyle/>
              <a:p>
                <a:r>
                  <a:rPr lang="ko-KR" altLang="en-US">
                    <a:noFill/>
                  </a:rPr>
                  <a:t> </a:t>
                </a:r>
              </a:p>
            </p:txBody>
          </p:sp>
        </mc:Fallback>
      </mc:AlternateContent>
      <p:sp>
        <p:nvSpPr>
          <p:cNvPr id="32" name="직사각형 31">
            <a:extLst>
              <a:ext uri="{FF2B5EF4-FFF2-40B4-BE49-F238E27FC236}">
                <a16:creationId xmlns:a16="http://schemas.microsoft.com/office/drawing/2014/main" id="{B975C5DD-E104-4A9F-AA50-7A5ABD1F1BD1}"/>
              </a:ext>
            </a:extLst>
          </p:cNvPr>
          <p:cNvSpPr/>
          <p:nvPr/>
        </p:nvSpPr>
        <p:spPr>
          <a:xfrm>
            <a:off x="634889" y="3043385"/>
            <a:ext cx="11436665" cy="646331"/>
          </a:xfrm>
          <a:prstGeom prst="rect">
            <a:avLst/>
          </a:prstGeom>
        </p:spPr>
        <p:txBody>
          <a:bodyPr wrap="square">
            <a:spAutoFit/>
          </a:bodyPr>
          <a:lstStyle/>
          <a:p>
            <a:r>
              <a:rPr lang="en-US" altLang="ko-KR" dirty="0">
                <a:solidFill>
                  <a:srgbClr val="202020"/>
                </a:solidFill>
              </a:rPr>
              <a:t>2) Assign valence(cognitive direction) of each term with respect to their correlation to the changes in situation awareness and simplify the terms with only clear correlative direction with the SA.</a:t>
            </a:r>
          </a:p>
        </p:txBody>
      </p:sp>
      <p:sp>
        <p:nvSpPr>
          <p:cNvPr id="39" name="Rounded Rectangle 7">
            <a:extLst>
              <a:ext uri="{FF2B5EF4-FFF2-40B4-BE49-F238E27FC236}">
                <a16:creationId xmlns:a16="http://schemas.microsoft.com/office/drawing/2014/main" id="{27F582E7-5D63-49B8-91E5-ED2DAB73E1D3}"/>
              </a:ext>
            </a:extLst>
          </p:cNvPr>
          <p:cNvSpPr/>
          <p:nvPr/>
        </p:nvSpPr>
        <p:spPr>
          <a:xfrm>
            <a:off x="598019" y="5476399"/>
            <a:ext cx="10972800" cy="801302"/>
          </a:xfrm>
          <a:prstGeom prst="roundRect">
            <a:avLst>
              <a:gd name="adj" fmla="val 3000"/>
            </a:avLst>
          </a:prstGeom>
          <a:solidFill>
            <a:srgbClr val="E9EEF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b="1" i="0" dirty="0">
                <a:solidFill>
                  <a:srgbClr val="202020"/>
                </a:solidFill>
                <a:latin typeface="Arial"/>
              </a:rPr>
              <a:t>H(Xₜ₊₁ | Xₜ) = </a:t>
            </a:r>
            <a:r>
              <a:rPr lang="pt-BR" altLang="ko-KR" b="1" dirty="0">
                <a:solidFill>
                  <a:srgbClr val="C00000"/>
                </a:solidFill>
              </a:rPr>
              <a:t>− σ·H_stay  </a:t>
            </a:r>
            <a:r>
              <a:rPr lang="pt-BR" altLang="ko-KR" b="1" dirty="0">
                <a:solidFill>
                  <a:srgbClr val="202020"/>
                </a:solidFill>
              </a:rPr>
              <a:t>+  (1−σ)·[ </a:t>
            </a:r>
            <a:r>
              <a:rPr lang="pt-BR" altLang="ko-KR" b="1" dirty="0">
                <a:solidFill>
                  <a:srgbClr val="2F5496"/>
                </a:solidFill>
              </a:rPr>
              <a:t>H(Q)</a:t>
            </a:r>
            <a:r>
              <a:rPr lang="pt-BR" altLang="ko-KR" b="1" dirty="0">
                <a:solidFill>
                  <a:srgbClr val="202020"/>
                </a:solidFill>
              </a:rPr>
              <a:t> + </a:t>
            </a:r>
            <a:r>
              <a:rPr lang="pt-BR" altLang="ko-KR" b="1" dirty="0">
                <a:solidFill>
                  <a:schemeClr val="accent2">
                    <a:lumMod val="50000"/>
                  </a:schemeClr>
                </a:solidFill>
              </a:rPr>
              <a:t>cci(ρℓ) </a:t>
            </a:r>
            <a:r>
              <a:rPr lang="pt-BR" altLang="ko-KR" b="1" dirty="0">
                <a:solidFill>
                  <a:srgbClr val="202020"/>
                </a:solidFill>
              </a:rPr>
              <a:t>]</a:t>
            </a:r>
          </a:p>
          <a:p>
            <a:pPr algn="ctr"/>
            <a:endParaRPr lang="en-US" altLang="ko-KR" sz="1400" b="1" dirty="0">
              <a:solidFill>
                <a:srgbClr val="202020"/>
              </a:solidFill>
            </a:endParaRPr>
          </a:p>
          <a:p>
            <a:pPr algn="ctr"/>
            <a:r>
              <a:rPr lang="en-US" altLang="ko-KR" sz="1400" dirty="0">
                <a:solidFill>
                  <a:srgbClr val="202020"/>
                </a:solidFill>
              </a:rPr>
              <a:t>*cross-check index</a:t>
            </a:r>
            <a:r>
              <a:rPr lang="pt-BR" altLang="ko-KR" sz="1400" dirty="0">
                <a:solidFill>
                  <a:srgbClr val="202020"/>
                </a:solidFill>
              </a:rPr>
              <a:t>(</a:t>
            </a:r>
            <a:r>
              <a:rPr lang="ko-KR" altLang="pt-BR" sz="1400" dirty="0">
                <a:solidFill>
                  <a:srgbClr val="202020"/>
                </a:solidFill>
              </a:rPr>
              <a:t>𝝆</a:t>
            </a:r>
            <a:r>
              <a:rPr lang="pt-BR" altLang="ko-KR" sz="1400" dirty="0">
                <a:solidFill>
                  <a:srgbClr val="202020"/>
                </a:solidFill>
              </a:rPr>
              <a:t>ℓ) = sgn⁡(</a:t>
            </a:r>
            <a:r>
              <a:rPr lang="ko-KR" altLang="pt-BR" sz="1400" dirty="0">
                <a:solidFill>
                  <a:srgbClr val="202020"/>
                </a:solidFill>
              </a:rPr>
              <a:t>𝝆</a:t>
            </a:r>
            <a:r>
              <a:rPr lang="pt-BR" altLang="ko-KR" sz="1400" dirty="0">
                <a:solidFill>
                  <a:srgbClr val="202020"/>
                </a:solidFill>
              </a:rPr>
              <a:t>ℓ − </a:t>
            </a:r>
            <a:r>
              <a:rPr lang="ko-KR" altLang="pt-BR" sz="1400" dirty="0">
                <a:solidFill>
                  <a:srgbClr val="202020"/>
                </a:solidFill>
              </a:rPr>
              <a:t>𝟏</a:t>
            </a:r>
            <a:r>
              <a:rPr lang="pt-BR" altLang="ko-KR" sz="1400" dirty="0">
                <a:solidFill>
                  <a:srgbClr val="202020"/>
                </a:solidFill>
              </a:rPr>
              <a:t>/</a:t>
            </a:r>
            <a:r>
              <a:rPr lang="ko-KR" altLang="pt-BR" sz="1400" dirty="0">
                <a:solidFill>
                  <a:srgbClr val="202020"/>
                </a:solidFill>
              </a:rPr>
              <a:t>𝑲</a:t>
            </a:r>
            <a:r>
              <a:rPr lang="pt-BR" altLang="ko-KR" sz="1400" dirty="0">
                <a:solidFill>
                  <a:srgbClr val="202020"/>
                </a:solidFill>
              </a:rPr>
              <a:t>ₐ) · </a:t>
            </a:r>
            <a:r>
              <a:rPr lang="ko-KR" altLang="pt-BR" sz="1400" dirty="0">
                <a:solidFill>
                  <a:srgbClr val="202020"/>
                </a:solidFill>
              </a:rPr>
              <a:t>𝑫𝑲𝑳</a:t>
            </a:r>
            <a:r>
              <a:rPr lang="pt-BR" altLang="ko-KR" sz="1400" dirty="0">
                <a:solidFill>
                  <a:srgbClr val="202020"/>
                </a:solidFill>
              </a:rPr>
              <a:t>( </a:t>
            </a:r>
            <a:r>
              <a:rPr lang="ko-KR" altLang="pt-BR" sz="1400" dirty="0">
                <a:solidFill>
                  <a:srgbClr val="202020"/>
                </a:solidFill>
              </a:rPr>
              <a:t>𝑩𝒆𝒓</a:t>
            </a:r>
            <a:r>
              <a:rPr lang="pt-BR" altLang="ko-KR" sz="1400" dirty="0">
                <a:solidFill>
                  <a:srgbClr val="202020"/>
                </a:solidFill>
              </a:rPr>
              <a:t>(</a:t>
            </a:r>
            <a:r>
              <a:rPr lang="ko-KR" altLang="pt-BR" sz="1400" dirty="0">
                <a:solidFill>
                  <a:srgbClr val="202020"/>
                </a:solidFill>
              </a:rPr>
              <a:t>𝝆</a:t>
            </a:r>
            <a:r>
              <a:rPr lang="pt-BR" altLang="ko-KR" sz="1400" dirty="0">
                <a:solidFill>
                  <a:srgbClr val="202020"/>
                </a:solidFill>
              </a:rPr>
              <a:t>ℓ) ‖ </a:t>
            </a:r>
            <a:r>
              <a:rPr lang="ko-KR" altLang="pt-BR" sz="1400" dirty="0">
                <a:solidFill>
                  <a:srgbClr val="202020"/>
                </a:solidFill>
              </a:rPr>
              <a:t>𝑩𝒆𝒓</a:t>
            </a:r>
            <a:r>
              <a:rPr lang="pt-BR" altLang="ko-KR" sz="1400" dirty="0">
                <a:solidFill>
                  <a:srgbClr val="202020"/>
                </a:solidFill>
              </a:rPr>
              <a:t>(</a:t>
            </a:r>
            <a:r>
              <a:rPr lang="ko-KR" altLang="pt-BR" sz="1400" dirty="0">
                <a:solidFill>
                  <a:srgbClr val="202020"/>
                </a:solidFill>
              </a:rPr>
              <a:t>𝟏</a:t>
            </a:r>
            <a:r>
              <a:rPr lang="pt-BR" altLang="ko-KR" sz="1400" dirty="0">
                <a:solidFill>
                  <a:srgbClr val="202020"/>
                </a:solidFill>
              </a:rPr>
              <a:t>/</a:t>
            </a:r>
            <a:r>
              <a:rPr lang="ko-KR" altLang="pt-BR" sz="1400" dirty="0">
                <a:solidFill>
                  <a:srgbClr val="202020"/>
                </a:solidFill>
              </a:rPr>
              <a:t>𝑲</a:t>
            </a:r>
            <a:r>
              <a:rPr lang="pt-BR" altLang="ko-KR" sz="1400" dirty="0">
                <a:solidFill>
                  <a:srgbClr val="202020"/>
                </a:solidFill>
              </a:rPr>
              <a:t>ₐ) ) (signed divergence)</a:t>
            </a:r>
            <a:endParaRPr lang="en-US" altLang="ko-KR" sz="1350" i="0" dirty="0">
              <a:solidFill>
                <a:srgbClr val="BF8F00"/>
              </a:solidFill>
              <a:latin typeface="Arial"/>
            </a:endParaRPr>
          </a:p>
        </p:txBody>
      </p:sp>
      <p:sp>
        <p:nvSpPr>
          <p:cNvPr id="45" name="화살표: 아래쪽 44">
            <a:extLst>
              <a:ext uri="{FF2B5EF4-FFF2-40B4-BE49-F238E27FC236}">
                <a16:creationId xmlns:a16="http://schemas.microsoft.com/office/drawing/2014/main" id="{F85EBED2-3270-4671-9D21-F04E7FA5F717}"/>
              </a:ext>
            </a:extLst>
          </p:cNvPr>
          <p:cNvSpPr/>
          <p:nvPr/>
        </p:nvSpPr>
        <p:spPr>
          <a:xfrm>
            <a:off x="6000135" y="5107525"/>
            <a:ext cx="191729" cy="2182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Rounded Rectangle 5">
            <a:extLst>
              <a:ext uri="{FF2B5EF4-FFF2-40B4-BE49-F238E27FC236}">
                <a16:creationId xmlns:a16="http://schemas.microsoft.com/office/drawing/2014/main" id="{8C324741-BF5E-4B64-B0E4-4F9B33A04DF6}"/>
              </a:ext>
            </a:extLst>
          </p:cNvPr>
          <p:cNvSpPr/>
          <p:nvPr/>
        </p:nvSpPr>
        <p:spPr>
          <a:xfrm>
            <a:off x="598019" y="1966422"/>
            <a:ext cx="10959090" cy="679714"/>
          </a:xfrm>
          <a:prstGeom prst="roundRect">
            <a:avLst>
              <a:gd name="adj" fmla="val 300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wrap="square" lIns="177800" rtlCol="0" anchor="ctr"/>
          <a:lstStyle/>
          <a:p>
            <a:pPr algn="ctr"/>
            <a:r>
              <a:rPr sz="1350" b="1" i="0" dirty="0">
                <a:solidFill>
                  <a:srgbClr val="202020"/>
                </a:solidFill>
                <a:latin typeface="Arial"/>
              </a:rPr>
              <a:t>P( (</a:t>
            </a:r>
            <a:r>
              <a:rPr sz="1350" b="1" i="0" dirty="0" err="1">
                <a:solidFill>
                  <a:srgbClr val="202020"/>
                </a:solidFill>
                <a:latin typeface="Arial"/>
              </a:rPr>
              <a:t>m′,a</a:t>
            </a:r>
            <a:r>
              <a:rPr sz="1350" b="1" i="0" dirty="0">
                <a:solidFill>
                  <a:srgbClr val="202020"/>
                </a:solidFill>
                <a:latin typeface="Arial"/>
              </a:rPr>
              <a:t>′) | (</a:t>
            </a:r>
            <a:r>
              <a:rPr sz="1350" b="1" i="0" dirty="0" err="1">
                <a:solidFill>
                  <a:srgbClr val="202020"/>
                </a:solidFill>
                <a:latin typeface="Arial"/>
              </a:rPr>
              <a:t>m,a</a:t>
            </a:r>
            <a:r>
              <a:rPr sz="1350" b="1" i="0" dirty="0">
                <a:solidFill>
                  <a:srgbClr val="202020"/>
                </a:solidFill>
                <a:latin typeface="Arial"/>
              </a:rPr>
              <a:t>) ) = </a:t>
            </a:r>
            <a:r>
              <a:rPr sz="1350" b="1" i="0" dirty="0" err="1">
                <a:solidFill>
                  <a:schemeClr val="bg2">
                    <a:lumMod val="10000"/>
                  </a:schemeClr>
                </a:solidFill>
                <a:latin typeface="Arial"/>
              </a:rPr>
              <a:t>σρ</a:t>
            </a:r>
            <a:r>
              <a:rPr sz="1350" b="1" i="0" dirty="0">
                <a:solidFill>
                  <a:schemeClr val="bg2">
                    <a:lumMod val="10000"/>
                  </a:schemeClr>
                </a:solidFill>
                <a:latin typeface="Arial"/>
              </a:rPr>
              <a:t>ₛ</a:t>
            </a:r>
            <a:r>
              <a:rPr sz="1300" b="0" i="0" dirty="0">
                <a:solidFill>
                  <a:schemeClr val="bg2">
                    <a:lumMod val="10000"/>
                  </a:schemeClr>
                </a:solidFill>
                <a:latin typeface="Arial"/>
              </a:rPr>
              <a:t>·</a:t>
            </a:r>
            <a:r>
              <a:rPr sz="1300" b="1" i="0" dirty="0">
                <a:solidFill>
                  <a:srgbClr val="202020"/>
                </a:solidFill>
                <a:latin typeface="Arial"/>
              </a:rPr>
              <a:t>SELF</a:t>
            </a:r>
            <a:r>
              <a:rPr sz="1300" b="0" i="0" dirty="0">
                <a:solidFill>
                  <a:srgbClr val="202020"/>
                </a:solidFill>
                <a:latin typeface="Arial"/>
              </a:rPr>
              <a:t> + </a:t>
            </a:r>
            <a:r>
              <a:rPr sz="1350" b="1" i="0" dirty="0">
                <a:solidFill>
                  <a:srgbClr val="2E7D32"/>
                </a:solidFill>
                <a:latin typeface="Arial"/>
              </a:rPr>
              <a:t>σ(1−ρₛ)W</a:t>
            </a:r>
            <a:r>
              <a:rPr sz="1300" b="0" i="0" dirty="0">
                <a:solidFill>
                  <a:srgbClr val="202020"/>
                </a:solidFill>
                <a:latin typeface="Arial"/>
              </a:rPr>
              <a:t>·</a:t>
            </a:r>
            <a:r>
              <a:rPr sz="1300" b="1" i="0" dirty="0">
                <a:solidFill>
                  <a:schemeClr val="bg2">
                    <a:lumMod val="10000"/>
                  </a:schemeClr>
                </a:solidFill>
                <a:latin typeface="Arial"/>
              </a:rPr>
              <a:t>WITHIN</a:t>
            </a:r>
            <a:r>
              <a:rPr sz="1300" b="0" i="0" dirty="0">
                <a:solidFill>
                  <a:srgbClr val="202020"/>
                </a:solidFill>
                <a:latin typeface="Arial"/>
              </a:rPr>
              <a:t> + </a:t>
            </a:r>
            <a:r>
              <a:rPr sz="1350" b="1" i="0" dirty="0">
                <a:solidFill>
                  <a:srgbClr val="BF8F00"/>
                </a:solidFill>
                <a:latin typeface="Arial"/>
              </a:rPr>
              <a:t>(1−σ)ρℓ Q</a:t>
            </a:r>
            <a:r>
              <a:rPr sz="1300" b="0" i="0" dirty="0">
                <a:solidFill>
                  <a:srgbClr val="202020"/>
                </a:solidFill>
                <a:latin typeface="Arial"/>
              </a:rPr>
              <a:t>·</a:t>
            </a:r>
            <a:r>
              <a:rPr sz="1300" b="1" i="0" dirty="0">
                <a:solidFill>
                  <a:schemeClr val="bg2">
                    <a:lumMod val="10000"/>
                  </a:schemeClr>
                </a:solidFill>
                <a:latin typeface="Arial"/>
              </a:rPr>
              <a:t>ALIGN</a:t>
            </a:r>
            <a:r>
              <a:rPr sz="1300" b="1" i="0" dirty="0">
                <a:solidFill>
                  <a:srgbClr val="00B050"/>
                </a:solidFill>
                <a:latin typeface="Arial"/>
              </a:rPr>
              <a:t> </a:t>
            </a:r>
            <a:r>
              <a:rPr sz="1300" b="0" i="0" dirty="0">
                <a:solidFill>
                  <a:srgbClr val="202020"/>
                </a:solidFill>
                <a:latin typeface="Arial"/>
              </a:rPr>
              <a:t>+ </a:t>
            </a:r>
            <a:r>
              <a:rPr sz="1350" b="1" i="0" dirty="0">
                <a:solidFill>
                  <a:srgbClr val="BF8F00"/>
                </a:solidFill>
                <a:latin typeface="Arial"/>
              </a:rPr>
              <a:t>(1−σ)(1−ρℓ)Q R</a:t>
            </a:r>
            <a:r>
              <a:rPr sz="1300" b="0" i="0" dirty="0">
                <a:solidFill>
                  <a:srgbClr val="202020"/>
                </a:solidFill>
                <a:latin typeface="Arial"/>
              </a:rPr>
              <a:t>·</a:t>
            </a:r>
            <a:r>
              <a:rPr sz="1300" b="1" i="0" dirty="0">
                <a:solidFill>
                  <a:schemeClr val="bg2">
                    <a:lumMod val="10000"/>
                  </a:schemeClr>
                </a:solidFill>
                <a:latin typeface="Arial"/>
              </a:rPr>
              <a:t>CROSS</a:t>
            </a:r>
          </a:p>
        </p:txBody>
      </p:sp>
      <p:sp>
        <p:nvSpPr>
          <p:cNvPr id="47" name="화살표: 아래쪽 46">
            <a:extLst>
              <a:ext uri="{FF2B5EF4-FFF2-40B4-BE49-F238E27FC236}">
                <a16:creationId xmlns:a16="http://schemas.microsoft.com/office/drawing/2014/main" id="{755151B7-68EF-4C29-BBCE-B342603D7DDD}"/>
              </a:ext>
            </a:extLst>
          </p:cNvPr>
          <p:cNvSpPr/>
          <p:nvPr/>
        </p:nvSpPr>
        <p:spPr>
          <a:xfrm>
            <a:off x="6000135" y="2722688"/>
            <a:ext cx="191729" cy="2441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extLst>
      <p:ext uri="{BB962C8B-B14F-4D97-AF65-F5344CB8AC3E}">
        <p14:creationId xmlns:p14="http://schemas.microsoft.com/office/powerpoint/2010/main" val="2476703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taffing 3 Operators as 1 Crew 2 Reactor Operator 1 Shift Supervisor"/>
          <p:cNvSpPr/>
          <p:nvPr/>
        </p:nvSpPr>
        <p:spPr>
          <a:xfrm>
            <a:off x="317500" y="2525620"/>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sp>
        <p:nvSpPr>
          <p:cNvPr id="20" name="Introduction">
            <a:extLst>
              <a:ext uri="{FF2B5EF4-FFF2-40B4-BE49-F238E27FC236}">
                <a16:creationId xmlns:a16="http://schemas.microsoft.com/office/drawing/2014/main" id="{01342F14-D9FE-4F85-A0AE-37AA8D4DB996}"/>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2. Methodology</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mc:AlternateContent xmlns:mc="http://schemas.openxmlformats.org/markup-compatibility/2006">
        <mc:Choice xmlns:a14="http://schemas.microsoft.com/office/drawing/2010/main" Requires="a14">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0" y="482600"/>
                <a:ext cx="1188303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2.3 Model Quantification: Multi-module Gaze Metric(</a:t>
                </a:r>
                <a14:m>
                  <m:oMath xmlns:m="http://schemas.openxmlformats.org/officeDocument/2006/math">
                    <m:r>
                      <a:rPr lang="el-GR" altLang="ko-KR" sz="2800" b="1" dirty="0">
                        <a:solidFill>
                          <a:schemeClr val="bg2">
                            <a:lumMod val="10000"/>
                          </a:schemeClr>
                        </a:solidFill>
                        <a:latin typeface="Cambria Math" panose="02040503050406030204" pitchFamily="18" charset="0"/>
                      </a:rPr>
                      <m:t>𝚿</m:t>
                    </m:r>
                    <m:r>
                      <a:rPr lang="el-GR" altLang="ko-KR" sz="2800" b="1" i="1" dirty="0">
                        <a:solidFill>
                          <a:schemeClr val="bg2">
                            <a:lumMod val="10000"/>
                          </a:schemeClr>
                        </a:solidFill>
                        <a:latin typeface="Cambria Math" panose="02040503050406030204" pitchFamily="18" charset="0"/>
                      </a:rPr>
                      <m:t>(</m:t>
                    </m:r>
                    <m:r>
                      <a:rPr lang="en-US" altLang="ko-KR" sz="2800" b="1" i="1" dirty="0">
                        <a:solidFill>
                          <a:schemeClr val="bg2">
                            <a:lumMod val="10000"/>
                          </a:schemeClr>
                        </a:solidFill>
                        <a:latin typeface="Cambria Math" panose="02040503050406030204" pitchFamily="18" charset="0"/>
                      </a:rPr>
                      <m:t>𝑵</m:t>
                    </m:r>
                    <m:r>
                      <a:rPr lang="en-US" altLang="ko-KR" sz="2800" b="1" i="1" dirty="0">
                        <a:solidFill>
                          <a:schemeClr val="bg2">
                            <a:lumMod val="10000"/>
                          </a:schemeClr>
                        </a:solidFill>
                        <a:latin typeface="Cambria Math" panose="02040503050406030204" pitchFamily="18" charset="0"/>
                      </a:rPr>
                      <m:t>))</m:t>
                    </m:r>
                  </m:oMath>
                </a14:m>
                <a:endParaRPr lang="en-US" sz="2800" b="1" dirty="0"/>
              </a:p>
            </p:txBody>
          </p:sp>
        </mc:Choice>
        <mc:Fallback>
          <p:sp>
            <p:nvSpPr>
              <p:cNvPr id="23" name="name_14 Challenges in Practicing HRA for Multi-Module SMR">
                <a:extLst>
                  <a:ext uri="{FF2B5EF4-FFF2-40B4-BE49-F238E27FC236}">
                    <a16:creationId xmlns:a16="http://schemas.microsoft.com/office/drawing/2014/main" id="{A36F6777-2E02-459F-91EB-5DDB50D5BC5E}"/>
                  </a:ext>
                </a:extLst>
              </p:cNvPr>
              <p:cNvSpPr>
                <a:spLocks noRot="1" noChangeAspect="1" noMove="1" noResize="1" noEditPoints="1" noAdjustHandles="1" noChangeArrowheads="1" noChangeShapeType="1" noTextEdit="1"/>
              </p:cNvSpPr>
              <p:nvPr/>
            </p:nvSpPr>
            <p:spPr>
              <a:xfrm>
                <a:off x="603250" y="482600"/>
                <a:ext cx="11883039" cy="476250"/>
              </a:xfrm>
              <a:prstGeom prst="rect">
                <a:avLst/>
              </a:prstGeom>
              <a:blipFill>
                <a:blip r:embed="rId4"/>
                <a:stretch>
                  <a:fillRect l="-1847" t="-20513" b="-38462"/>
                </a:stretch>
              </a:blipFill>
              <a:ln/>
            </p:spPr>
            <p:txBody>
              <a:bodyPr/>
              <a:lstStyle/>
              <a:p>
                <a:r>
                  <a:rPr lang="ko-KR" altLang="en-US">
                    <a:noFill/>
                  </a:rPr>
                  <a:t> </a:t>
                </a:r>
              </a:p>
            </p:txBody>
          </p:sp>
        </mc:Fallback>
      </mc:AlternateContent>
      <p:sp>
        <p:nvSpPr>
          <p:cNvPr id="12" name="직사각형 11">
            <a:extLst>
              <a:ext uri="{FF2B5EF4-FFF2-40B4-BE49-F238E27FC236}">
                <a16:creationId xmlns:a16="http://schemas.microsoft.com/office/drawing/2014/main" id="{0ED19630-132A-4E16-8A55-6E768B584083}"/>
              </a:ext>
            </a:extLst>
          </p:cNvPr>
          <p:cNvSpPr/>
          <p:nvPr/>
        </p:nvSpPr>
        <p:spPr>
          <a:xfrm>
            <a:off x="584200" y="1085584"/>
            <a:ext cx="11607800" cy="430887"/>
          </a:xfrm>
          <a:prstGeom prst="rect">
            <a:avLst/>
          </a:prstGeom>
        </p:spPr>
        <p:txBody>
          <a:bodyPr wrap="square">
            <a:spAutoFit/>
          </a:bodyPr>
          <a:lstStyle/>
          <a:p>
            <a:pPr>
              <a:spcAft>
                <a:spcPts val="600"/>
              </a:spcAft>
              <a:buSzPct val="100000"/>
            </a:pPr>
            <a:r>
              <a:rPr lang="en-US" altLang="ko-KR" sz="2200" b="1" dirty="0">
                <a:latin typeface="맑은 고딕" panose="020B0503020000020004" pitchFamily="50" charset="-127"/>
                <a:ea typeface="맑은 고딕" panose="020B0503020000020004" pitchFamily="50" charset="-127"/>
                <a:cs typeface="Noto Sans KR Light" pitchFamily="34" charset="-120"/>
              </a:rPr>
              <a:t>Quantification of Kernel to derive Multi-Module Gaze Metric</a:t>
            </a:r>
          </a:p>
        </p:txBody>
      </p:sp>
      <mc:AlternateContent xmlns:mc="http://schemas.openxmlformats.org/markup-compatibility/2006">
        <mc:Choice xmlns:a14="http://schemas.microsoft.com/office/drawing/2010/main" Requires="a14">
          <p:sp>
            <p:nvSpPr>
              <p:cNvPr id="25" name="Shape 704">
                <a:extLst>
                  <a:ext uri="{FF2B5EF4-FFF2-40B4-BE49-F238E27FC236}">
                    <a16:creationId xmlns:a16="http://schemas.microsoft.com/office/drawing/2014/main" id="{1FD02015-9F19-4094-8D5D-EF42A1DC789B}"/>
                  </a:ext>
                </a:extLst>
              </p:cNvPr>
              <p:cNvSpPr/>
              <p:nvPr/>
            </p:nvSpPr>
            <p:spPr>
              <a:xfrm>
                <a:off x="603504" y="2018024"/>
                <a:ext cx="10972800" cy="999799"/>
              </a:xfrm>
              <a:prstGeom prst="roundRect">
                <a:avLst>
                  <a:gd name="adj" fmla="val 3000"/>
                </a:avLst>
              </a:prstGeom>
              <a:solidFill>
                <a:srgbClr val="E9EEF6"/>
              </a:solidFill>
              <a:ln>
                <a:noFill/>
              </a:ln>
              <a:effectLst/>
            </p:spPr>
            <p:style>
              <a:lnRef idx="1">
                <a:schemeClr val="accent1"/>
              </a:lnRef>
              <a:fillRef idx="3">
                <a:schemeClr val="accent1"/>
              </a:fillRef>
              <a:effectRef idx="2">
                <a:schemeClr val="accent1"/>
              </a:effectRef>
              <a:fontRef idx="minor">
                <a:schemeClr val="lt1"/>
              </a:fontRef>
            </p:style>
            <p:txBody>
              <a:bodyPr wrap="square" lIns="177800" rIns="177800" rtlCol="0" anchor="ctr"/>
              <a:lstStyle/>
              <a:p>
                <a:pPr algn="ctr"/>
                <a14:m>
                  <m:oMath xmlns:m="http://schemas.openxmlformats.org/officeDocument/2006/math">
                    <m:sSub>
                      <m:sSubPr>
                        <m:ctrlPr>
                          <a:rPr lang="ar-AE" altLang="ko-KR" b="1" i="1" dirty="0" smtClean="0">
                            <a:solidFill>
                              <a:srgbClr val="202020"/>
                            </a:solidFill>
                            <a:latin typeface="Cambria Math" panose="02040503050406030204" pitchFamily="18" charset="0"/>
                          </a:rPr>
                        </m:ctrlPr>
                      </m:sSubPr>
                      <m:e>
                        <m:r>
                          <a:rPr lang="ar-AE" altLang="ko-KR" b="1" dirty="0">
                            <a:solidFill>
                              <a:srgbClr val="202020"/>
                            </a:solidFill>
                            <a:latin typeface="Cambria Math" panose="02040503050406030204" pitchFamily="18" charset="0"/>
                          </a:rPr>
                          <m:t>𝚿</m:t>
                        </m:r>
                      </m:e>
                      <m:sub>
                        <m:r>
                          <a:rPr lang="ar-AE" altLang="ko-KR" b="1" i="1" dirty="0">
                            <a:solidFill>
                              <a:srgbClr val="202020"/>
                            </a:solidFill>
                            <a:latin typeface="Cambria Math" panose="02040503050406030204" pitchFamily="18" charset="0"/>
                          </a:rPr>
                          <m:t>𝒓𝒂𝒘</m:t>
                        </m:r>
                      </m:sub>
                    </m:sSub>
                    <m:d>
                      <m:dPr>
                        <m:ctrlPr>
                          <a:rPr lang="ar-AE" b="1" i="1" dirty="0">
                            <a:solidFill>
                              <a:srgbClr val="202020"/>
                            </a:solidFill>
                            <a:latin typeface="Cambria Math" panose="02040503050406030204" pitchFamily="18" charset="0"/>
                          </a:rPr>
                        </m:ctrlPr>
                      </m:dPr>
                      <m:e>
                        <m:r>
                          <a:rPr lang="ar-AE" b="1" i="1" dirty="0">
                            <a:solidFill>
                              <a:srgbClr val="202020"/>
                            </a:solidFill>
                            <a:latin typeface="Cambria Math" panose="02040503050406030204" pitchFamily="18" charset="0"/>
                          </a:rPr>
                          <m:t>𝑵</m:t>
                        </m:r>
                      </m:e>
                    </m:d>
                    <m:r>
                      <a:rPr lang="ar-AE" b="1" i="1" dirty="0">
                        <a:solidFill>
                          <a:srgbClr val="202020"/>
                        </a:solidFill>
                        <a:latin typeface="Cambria Math" panose="02040503050406030204" pitchFamily="18" charset="0"/>
                      </a:rPr>
                      <m:t>=</m:t>
                    </m:r>
                    <m:f>
                      <m:fPr>
                        <m:type m:val="skw"/>
                        <m:ctrlPr>
                          <a:rPr lang="ar-AE" b="1" i="1" dirty="0">
                            <a:solidFill>
                              <a:srgbClr val="202020"/>
                            </a:solidFill>
                            <a:latin typeface="Cambria Math" panose="02040503050406030204" pitchFamily="18" charset="0"/>
                          </a:rPr>
                        </m:ctrlPr>
                      </m:fPr>
                      <m:num>
                        <m:d>
                          <m:dPr>
                            <m:begChr m:val="["/>
                            <m:endChr m:val="]"/>
                            <m:ctrlPr>
                              <a:rPr lang="ar-AE" b="1" i="1" dirty="0">
                                <a:solidFill>
                                  <a:srgbClr val="202020"/>
                                </a:solidFill>
                                <a:latin typeface="Cambria Math" panose="02040503050406030204" pitchFamily="18" charset="0"/>
                              </a:rPr>
                            </m:ctrlPr>
                          </m:dPr>
                          <m:e>
                            <m:r>
                              <a:rPr lang="ar-AE" b="1" i="1" dirty="0">
                                <a:solidFill>
                                  <a:srgbClr val="202020"/>
                                </a:solidFill>
                                <a:latin typeface="Cambria Math" panose="02040503050406030204" pitchFamily="18" charset="0"/>
                              </a:rPr>
                              <m:t> −</m:t>
                            </m:r>
                            <m:r>
                              <a:rPr lang="ar-AE" b="1" i="1" dirty="0" err="1">
                                <a:solidFill>
                                  <a:srgbClr val="202020"/>
                                </a:solidFill>
                                <a:latin typeface="Cambria Math" panose="02040503050406030204" pitchFamily="18" charset="0"/>
                              </a:rPr>
                              <m:t>𝝈</m:t>
                            </m:r>
                            <m:r>
                              <a:rPr lang="ar-AE" b="1" i="1" dirty="0" err="1">
                                <a:solidFill>
                                  <a:srgbClr val="202020"/>
                                </a:solidFill>
                                <a:latin typeface="Cambria Math" panose="02040503050406030204" pitchFamily="18" charset="0"/>
                              </a:rPr>
                              <m:t>·</m:t>
                            </m:r>
                            <m:sSub>
                              <m:sSubPr>
                                <m:ctrlPr>
                                  <a:rPr lang="ar-AE" b="1" i="1" dirty="0" err="1">
                                    <a:solidFill>
                                      <a:srgbClr val="202020"/>
                                    </a:solidFill>
                                    <a:latin typeface="Cambria Math" panose="02040503050406030204" pitchFamily="18" charset="0"/>
                                  </a:rPr>
                                </m:ctrlPr>
                              </m:sSubPr>
                              <m:e>
                                <m:r>
                                  <a:rPr lang="ar-AE" b="1" i="1" dirty="0" err="1">
                                    <a:solidFill>
                                      <a:srgbClr val="202020"/>
                                    </a:solidFill>
                                    <a:latin typeface="Cambria Math" panose="02040503050406030204" pitchFamily="18" charset="0"/>
                                  </a:rPr>
                                  <m:t>𝑯</m:t>
                                </m:r>
                              </m:e>
                              <m:sub>
                                <m:r>
                                  <a:rPr lang="ar-AE" b="1" i="1" dirty="0" err="1">
                                    <a:solidFill>
                                      <a:srgbClr val="202020"/>
                                    </a:solidFill>
                                    <a:latin typeface="Cambria Math" panose="02040503050406030204" pitchFamily="18" charset="0"/>
                                  </a:rPr>
                                  <m:t>𝒔𝒕𝒂𝒚</m:t>
                                </m:r>
                              </m:sub>
                            </m:sSub>
                            <m:r>
                              <a:rPr lang="ar-AE" b="1" i="1" dirty="0">
                                <a:solidFill>
                                  <a:srgbClr val="202020"/>
                                </a:solidFill>
                                <a:latin typeface="Cambria Math" panose="02040503050406030204" pitchFamily="18" charset="0"/>
                              </a:rPr>
                              <m:t>+ </m:t>
                            </m:r>
                            <m:d>
                              <m:dPr>
                                <m:ctrlPr>
                                  <a:rPr lang="ar-AE" b="1" i="1" dirty="0">
                                    <a:solidFill>
                                      <a:srgbClr val="202020"/>
                                    </a:solidFill>
                                    <a:latin typeface="Cambria Math" panose="02040503050406030204" pitchFamily="18" charset="0"/>
                                  </a:rPr>
                                </m:ctrlPr>
                              </m:dPr>
                              <m:e>
                                <m:r>
                                  <a:rPr lang="ar-AE" b="1" i="1" dirty="0">
                                    <a:solidFill>
                                      <a:srgbClr val="202020"/>
                                    </a:solidFill>
                                    <a:latin typeface="Cambria Math" panose="02040503050406030204" pitchFamily="18" charset="0"/>
                                  </a:rPr>
                                  <m:t>𝟏</m:t>
                                </m:r>
                                <m:r>
                                  <a:rPr lang="ar-AE" b="1" i="1" dirty="0">
                                    <a:solidFill>
                                      <a:srgbClr val="202020"/>
                                    </a:solidFill>
                                    <a:latin typeface="Cambria Math" panose="02040503050406030204" pitchFamily="18" charset="0"/>
                                  </a:rPr>
                                  <m:t>−</m:t>
                                </m:r>
                                <m:r>
                                  <a:rPr lang="ar-AE" b="1" i="1" dirty="0">
                                    <a:solidFill>
                                      <a:srgbClr val="202020"/>
                                    </a:solidFill>
                                    <a:latin typeface="Cambria Math" panose="02040503050406030204" pitchFamily="18" charset="0"/>
                                  </a:rPr>
                                  <m:t>𝝈</m:t>
                                </m:r>
                              </m:e>
                            </m:d>
                            <m:d>
                              <m:dPr>
                                <m:ctrlPr>
                                  <a:rPr lang="ar-AE" b="1" i="1" dirty="0">
                                    <a:solidFill>
                                      <a:srgbClr val="202020"/>
                                    </a:solidFill>
                                    <a:latin typeface="Cambria Math" panose="02040503050406030204" pitchFamily="18" charset="0"/>
                                  </a:rPr>
                                </m:ctrlPr>
                              </m:dPr>
                              <m:e>
                                <m:r>
                                  <a:rPr lang="ar-AE" b="1" i="1" dirty="0">
                                    <a:solidFill>
                                      <a:srgbClr val="202020"/>
                                    </a:solidFill>
                                    <a:latin typeface="Cambria Math" panose="02040503050406030204" pitchFamily="18" charset="0"/>
                                  </a:rPr>
                                  <m:t> </m:t>
                                </m:r>
                                <m:r>
                                  <a:rPr lang="ar-AE" b="1" i="1" dirty="0">
                                    <a:solidFill>
                                      <a:srgbClr val="202020"/>
                                    </a:solidFill>
                                    <a:latin typeface="Cambria Math" panose="02040503050406030204" pitchFamily="18" charset="0"/>
                                  </a:rPr>
                                  <m:t>𝑯</m:t>
                                </m:r>
                                <m:d>
                                  <m:dPr>
                                    <m:ctrlPr>
                                      <a:rPr lang="ar-AE" b="1" i="1" dirty="0">
                                        <a:solidFill>
                                          <a:srgbClr val="202020"/>
                                        </a:solidFill>
                                        <a:latin typeface="Cambria Math" panose="02040503050406030204" pitchFamily="18" charset="0"/>
                                      </a:rPr>
                                    </m:ctrlPr>
                                  </m:dPr>
                                  <m:e>
                                    <m:r>
                                      <a:rPr lang="ar-AE" b="1" i="1" dirty="0">
                                        <a:solidFill>
                                          <a:srgbClr val="202020"/>
                                        </a:solidFill>
                                        <a:latin typeface="Cambria Math" panose="02040503050406030204" pitchFamily="18" charset="0"/>
                                      </a:rPr>
                                      <m:t>𝑸</m:t>
                                    </m:r>
                                  </m:e>
                                </m:d>
                                <m:r>
                                  <a:rPr lang="ar-AE" b="1" i="1" dirty="0">
                                    <a:solidFill>
                                      <a:srgbClr val="202020"/>
                                    </a:solidFill>
                                    <a:latin typeface="Cambria Math" panose="02040503050406030204" pitchFamily="18" charset="0"/>
                                  </a:rPr>
                                  <m:t>+ </m:t>
                                </m:r>
                                <m:r>
                                  <a:rPr lang="ar-AE" b="1" i="1" dirty="0">
                                    <a:solidFill>
                                      <a:srgbClr val="202020"/>
                                    </a:solidFill>
                                    <a:latin typeface="Cambria Math" panose="02040503050406030204" pitchFamily="18" charset="0"/>
                                  </a:rPr>
                                  <m:t>𝒄𝒄𝒊</m:t>
                                </m:r>
                                <m:d>
                                  <m:dPr>
                                    <m:ctrlPr>
                                      <a:rPr lang="ar-AE" b="1" i="1" dirty="0">
                                        <a:solidFill>
                                          <a:srgbClr val="202020"/>
                                        </a:solidFill>
                                        <a:latin typeface="Cambria Math" panose="02040503050406030204" pitchFamily="18" charset="0"/>
                                      </a:rPr>
                                    </m:ctrlPr>
                                  </m:dPr>
                                  <m:e>
                                    <m:r>
                                      <a:rPr lang="ar-AE" b="1" i="1" dirty="0">
                                        <a:solidFill>
                                          <a:srgbClr val="202020"/>
                                        </a:solidFill>
                                        <a:latin typeface="Cambria Math" panose="02040503050406030204" pitchFamily="18" charset="0"/>
                                      </a:rPr>
                                      <m:t>𝝆</m:t>
                                    </m:r>
                                    <m:r>
                                      <a:rPr lang="ar-AE" b="1" i="1" dirty="0">
                                        <a:solidFill>
                                          <a:srgbClr val="202020"/>
                                        </a:solidFill>
                                        <a:latin typeface="Cambria Math" panose="02040503050406030204" pitchFamily="18" charset="0"/>
                                      </a:rPr>
                                      <m:t>ℓ</m:t>
                                    </m:r>
                                  </m:e>
                                </m:d>
                              </m:e>
                            </m:d>
                          </m:e>
                        </m:d>
                      </m:num>
                      <m:den>
                        <m:sSub>
                          <m:sSubPr>
                            <m:ctrlPr>
                              <a:rPr lang="ar-AE" altLang="ko-KR" b="1" i="1" dirty="0" smtClean="0">
                                <a:solidFill>
                                  <a:srgbClr val="202020"/>
                                </a:solidFill>
                                <a:latin typeface="Cambria Math" panose="02040503050406030204" pitchFamily="18" charset="0"/>
                              </a:rPr>
                            </m:ctrlPr>
                          </m:sSubPr>
                          <m:e>
                            <m:r>
                              <a:rPr lang="en-US" altLang="ko-KR" b="1" i="1" dirty="0" smtClean="0">
                                <a:solidFill>
                                  <a:srgbClr val="202020"/>
                                </a:solidFill>
                                <a:latin typeface="Cambria Math" panose="02040503050406030204" pitchFamily="18" charset="0"/>
                              </a:rPr>
                              <m:t>𝒍𝒐𝒈</m:t>
                            </m:r>
                          </m:e>
                          <m:sub>
                            <m:r>
                              <a:rPr lang="en-US" altLang="ko-KR" b="1" i="1" dirty="0" smtClean="0">
                                <a:solidFill>
                                  <a:srgbClr val="202020"/>
                                </a:solidFill>
                                <a:latin typeface="Cambria Math" panose="02040503050406030204" pitchFamily="18" charset="0"/>
                              </a:rPr>
                              <m:t>𝟐</m:t>
                            </m:r>
                          </m:sub>
                        </m:sSub>
                        <m:d>
                          <m:dPr>
                            <m:ctrlPr>
                              <a:rPr lang="ar-AE" altLang="ko-KR" b="1" i="1" dirty="0">
                                <a:solidFill>
                                  <a:srgbClr val="202020"/>
                                </a:solidFill>
                                <a:latin typeface="Cambria Math" panose="02040503050406030204" pitchFamily="18" charset="0"/>
                              </a:rPr>
                            </m:ctrlPr>
                          </m:dPr>
                          <m:e>
                            <m:r>
                              <a:rPr lang="ar-AE" altLang="ko-KR" b="1" i="1" dirty="0">
                                <a:solidFill>
                                  <a:srgbClr val="202020"/>
                                </a:solidFill>
                                <a:latin typeface="Cambria Math" panose="02040503050406030204" pitchFamily="18" charset="0"/>
                              </a:rPr>
                              <m:t>𝑲</m:t>
                            </m:r>
                            <m:r>
                              <a:rPr lang="en-US" altLang="ko-KR" b="1" i="1" dirty="0">
                                <a:solidFill>
                                  <a:srgbClr val="202020"/>
                                </a:solidFill>
                                <a:latin typeface="Cambria Math" panose="02040503050406030204" pitchFamily="18" charset="0"/>
                              </a:rPr>
                              <m:t>ₐ·</m:t>
                            </m:r>
                            <m:r>
                              <a:rPr lang="en-US" altLang="ko-KR" b="1" i="1" dirty="0">
                                <a:solidFill>
                                  <a:srgbClr val="202020"/>
                                </a:solidFill>
                                <a:latin typeface="Cambria Math" panose="02040503050406030204" pitchFamily="18" charset="0"/>
                              </a:rPr>
                              <m:t>𝑵</m:t>
                            </m:r>
                          </m:e>
                        </m:d>
                      </m:den>
                    </m:f>
                  </m:oMath>
                </a14:m>
                <a:r>
                  <a:rPr lang="en-US" altLang="ko-KR" b="1" i="0" dirty="0">
                    <a:solidFill>
                      <a:srgbClr val="202020"/>
                    </a:solidFill>
                    <a:latin typeface="Arial"/>
                  </a:rPr>
                  <a:t>  , </a:t>
                </a:r>
                <a14:m>
                  <m:oMath xmlns:m="http://schemas.openxmlformats.org/officeDocument/2006/math">
                    <m:sSub>
                      <m:sSubPr>
                        <m:ctrlPr>
                          <a:rPr lang="ar-AE" altLang="ko-KR" b="1" i="1" dirty="0">
                            <a:solidFill>
                              <a:srgbClr val="202020"/>
                            </a:solidFill>
                            <a:latin typeface="Cambria Math" panose="02040503050406030204" pitchFamily="18" charset="0"/>
                          </a:rPr>
                        </m:ctrlPr>
                      </m:sSubPr>
                      <m:e>
                        <m:r>
                          <a:rPr lang="ar-AE" altLang="ko-KR" b="1" dirty="0">
                            <a:solidFill>
                              <a:srgbClr val="202020"/>
                            </a:solidFill>
                            <a:latin typeface="Cambria Math" panose="02040503050406030204" pitchFamily="18" charset="0"/>
                          </a:rPr>
                          <m:t>𝚿</m:t>
                        </m:r>
                      </m:e>
                      <m:sub>
                        <m:r>
                          <a:rPr lang="en-US" altLang="ko-KR" b="1" i="1" dirty="0">
                            <a:solidFill>
                              <a:srgbClr val="202020"/>
                            </a:solidFill>
                            <a:latin typeface="Cambria Math" panose="02040503050406030204" pitchFamily="18" charset="0"/>
                          </a:rPr>
                          <m:t>𝟎</m:t>
                        </m:r>
                      </m:sub>
                    </m:sSub>
                    <m:d>
                      <m:dPr>
                        <m:ctrlPr>
                          <a:rPr lang="en-US" altLang="ko-KR" b="1" i="1" dirty="0">
                            <a:solidFill>
                              <a:srgbClr val="202020"/>
                            </a:solidFill>
                            <a:latin typeface="Cambria Math" panose="02040503050406030204" pitchFamily="18" charset="0"/>
                          </a:rPr>
                        </m:ctrlPr>
                      </m:dPr>
                      <m:e>
                        <m:r>
                          <a:rPr lang="en-US" altLang="ko-KR" b="1" i="1" dirty="0">
                            <a:solidFill>
                              <a:srgbClr val="202020"/>
                            </a:solidFill>
                            <a:latin typeface="Cambria Math" panose="02040503050406030204" pitchFamily="18" charset="0"/>
                          </a:rPr>
                          <m:t>𝑵</m:t>
                        </m:r>
                      </m:e>
                    </m:d>
                    <m:r>
                      <a:rPr lang="en-US" altLang="ko-KR" b="1" i="1" dirty="0">
                        <a:solidFill>
                          <a:srgbClr val="202020"/>
                        </a:solidFill>
                        <a:latin typeface="Cambria Math" panose="02040503050406030204" pitchFamily="18" charset="0"/>
                      </a:rPr>
                      <m:t>=</m:t>
                    </m:r>
                  </m:oMath>
                </a14:m>
                <a:r>
                  <a:rPr lang="en-US" altLang="ko-KR" b="1" dirty="0">
                    <a:solidFill>
                      <a:srgbClr val="202020"/>
                    </a:solidFill>
                  </a:rPr>
                  <a:t> </a:t>
                </a:r>
                <a:r>
                  <a:rPr lang="en-US" altLang="ko-KR" sz="1400" b="1" dirty="0">
                    <a:solidFill>
                      <a:srgbClr val="202020"/>
                    </a:solidFill>
                  </a:rPr>
                  <a:t>uniform random scanning baseline</a:t>
                </a:r>
              </a:p>
              <a:p>
                <a:pPr algn="ctr">
                  <a:spcBef>
                    <a:spcPts val="200"/>
                  </a:spcBef>
                </a:pPr>
                <a:r>
                  <a:rPr lang="en-US" altLang="ko-KR" sz="1400" i="1" dirty="0">
                    <a:solidFill>
                      <a:schemeClr val="bg2">
                        <a:lumMod val="10000"/>
                      </a:schemeClr>
                    </a:solidFill>
                  </a:rPr>
                  <a:t>Ψ = 0 aimless scanning · Ψ &gt; 0 ordered &amp; directed  </a:t>
                </a:r>
                <a:endParaRPr lang="en-US" sz="1400" b="0" i="1" dirty="0">
                  <a:solidFill>
                    <a:schemeClr val="bg2">
                      <a:lumMod val="10000"/>
                    </a:schemeClr>
                  </a:solidFill>
                  <a:latin typeface="Arial"/>
                </a:endParaRPr>
              </a:p>
            </p:txBody>
          </p:sp>
        </mc:Choice>
        <mc:Fallback>
          <p:sp>
            <p:nvSpPr>
              <p:cNvPr id="25" name="Shape 704">
                <a:extLst>
                  <a:ext uri="{FF2B5EF4-FFF2-40B4-BE49-F238E27FC236}">
                    <a16:creationId xmlns:a16="http://schemas.microsoft.com/office/drawing/2014/main" id="{1FD02015-9F19-4094-8D5D-EF42A1DC789B}"/>
                  </a:ext>
                </a:extLst>
              </p:cNvPr>
              <p:cNvSpPr>
                <a:spLocks noRot="1" noChangeAspect="1" noMove="1" noResize="1" noEditPoints="1" noAdjustHandles="1" noChangeArrowheads="1" noChangeShapeType="1" noTextEdit="1"/>
              </p:cNvSpPr>
              <p:nvPr/>
            </p:nvSpPr>
            <p:spPr>
              <a:xfrm>
                <a:off x="603504" y="2018024"/>
                <a:ext cx="10972800" cy="999799"/>
              </a:xfrm>
              <a:prstGeom prst="roundRect">
                <a:avLst>
                  <a:gd name="adj" fmla="val 3000"/>
                </a:avLst>
              </a:prstGeom>
              <a:blipFill>
                <a:blip r:embed="rId5"/>
                <a:stretch>
                  <a:fillRect/>
                </a:stretch>
              </a:blipFill>
              <a:ln>
                <a:noFill/>
              </a:ln>
              <a:effectLst/>
            </p:spPr>
            <p:txBody>
              <a:bodyPr/>
              <a:lstStyle/>
              <a:p>
                <a:r>
                  <a:rPr lang="ko-KR" altLang="en-US">
                    <a:noFill/>
                  </a:rPr>
                  <a:t> </a:t>
                </a:r>
              </a:p>
            </p:txBody>
          </p:sp>
        </mc:Fallback>
      </mc:AlternateContent>
      <p:sp>
        <p:nvSpPr>
          <p:cNvPr id="14" name="직사각형 13">
            <a:extLst>
              <a:ext uri="{FF2B5EF4-FFF2-40B4-BE49-F238E27FC236}">
                <a16:creationId xmlns:a16="http://schemas.microsoft.com/office/drawing/2014/main" id="{E89B9A5D-81F1-4D50-BDDA-85FBB9797C1A}"/>
              </a:ext>
            </a:extLst>
          </p:cNvPr>
          <p:cNvSpPr/>
          <p:nvPr/>
        </p:nvSpPr>
        <p:spPr>
          <a:xfrm>
            <a:off x="584200" y="1582093"/>
            <a:ext cx="11607800" cy="369332"/>
          </a:xfrm>
          <a:prstGeom prst="rect">
            <a:avLst/>
          </a:prstGeom>
        </p:spPr>
        <p:txBody>
          <a:bodyPr wrap="square">
            <a:spAutoFit/>
          </a:bodyPr>
          <a:lstStyle/>
          <a:p>
            <a:r>
              <a:rPr lang="en-US" altLang="ko-KR" dirty="0">
                <a:solidFill>
                  <a:srgbClr val="202020"/>
                </a:solidFill>
              </a:rPr>
              <a:t>3) </a:t>
            </a:r>
            <a:r>
              <a:rPr lang="en-US" altLang="ko-KR" b="1" dirty="0">
                <a:solidFill>
                  <a:srgbClr val="2F5496"/>
                </a:solidFill>
              </a:rPr>
              <a:t>Normalize</a:t>
            </a:r>
            <a:r>
              <a:rPr lang="en-US" altLang="ko-KR" dirty="0">
                <a:solidFill>
                  <a:srgbClr val="202020"/>
                </a:solidFill>
              </a:rPr>
              <a:t> the signed numerator by the transition capacity log₂(Kₐ·N) — the most bits one next-look can carry.</a:t>
            </a:r>
          </a:p>
        </p:txBody>
      </p:sp>
      <mc:AlternateContent xmlns:mc="http://schemas.openxmlformats.org/markup-compatibility/2006">
        <mc:Choice xmlns:a14="http://schemas.microsoft.com/office/drawing/2010/main" Requires="a14">
          <p:sp>
            <p:nvSpPr>
              <p:cNvPr id="32" name="직사각형 31">
                <a:extLst>
                  <a:ext uri="{FF2B5EF4-FFF2-40B4-BE49-F238E27FC236}">
                    <a16:creationId xmlns:a16="http://schemas.microsoft.com/office/drawing/2014/main" id="{B975C5DD-E104-4A9F-AA50-7A5ABD1F1BD1}"/>
                  </a:ext>
                </a:extLst>
              </p:cNvPr>
              <p:cNvSpPr/>
              <p:nvPr/>
            </p:nvSpPr>
            <p:spPr>
              <a:xfrm>
                <a:off x="634889" y="3174568"/>
                <a:ext cx="11347245" cy="369332"/>
              </a:xfrm>
              <a:prstGeom prst="rect">
                <a:avLst/>
              </a:prstGeom>
            </p:spPr>
            <p:txBody>
              <a:bodyPr wrap="square">
                <a:spAutoFit/>
              </a:bodyPr>
              <a:lstStyle/>
              <a:p>
                <a:r>
                  <a:rPr lang="en-US" altLang="ko-KR" dirty="0">
                    <a:solidFill>
                      <a:srgbClr val="202020"/>
                    </a:solidFill>
                  </a:rPr>
                  <a:t>4) </a:t>
                </a:r>
                <a:r>
                  <a:rPr lang="en-US" altLang="ko-KR" b="1" dirty="0">
                    <a:solidFill>
                      <a:srgbClr val="2F5496"/>
                    </a:solidFill>
                  </a:rPr>
                  <a:t>Subtract</a:t>
                </a:r>
                <a:r>
                  <a:rPr lang="en-US" altLang="ko-KR" dirty="0">
                    <a:solidFill>
                      <a:srgbClr val="202020"/>
                    </a:solidFill>
                  </a:rPr>
                  <a:t> closed-form uniform-random-scanning baseline from </a:t>
                </a:r>
                <a14:m>
                  <m:oMath xmlns:m="http://schemas.openxmlformats.org/officeDocument/2006/math">
                    <m:sSub>
                      <m:sSubPr>
                        <m:ctrlPr>
                          <a:rPr lang="ar-AE" altLang="ko-KR" b="1" i="1" dirty="0">
                            <a:solidFill>
                              <a:srgbClr val="202020"/>
                            </a:solidFill>
                            <a:latin typeface="Cambria Math" panose="02040503050406030204" pitchFamily="18" charset="0"/>
                          </a:rPr>
                        </m:ctrlPr>
                      </m:sSubPr>
                      <m:e>
                        <m:r>
                          <a:rPr lang="ar-AE" altLang="ko-KR" b="1" dirty="0">
                            <a:solidFill>
                              <a:srgbClr val="202020"/>
                            </a:solidFill>
                            <a:latin typeface="Cambria Math" panose="02040503050406030204" pitchFamily="18" charset="0"/>
                          </a:rPr>
                          <m:t>𝚿</m:t>
                        </m:r>
                      </m:e>
                      <m:sub>
                        <m:r>
                          <a:rPr lang="ar-AE" altLang="ko-KR" b="1" i="1" dirty="0">
                            <a:solidFill>
                              <a:srgbClr val="202020"/>
                            </a:solidFill>
                            <a:latin typeface="Cambria Math" panose="02040503050406030204" pitchFamily="18" charset="0"/>
                          </a:rPr>
                          <m:t>𝒓𝒂𝒘</m:t>
                        </m:r>
                      </m:sub>
                    </m:sSub>
                    <m:d>
                      <m:dPr>
                        <m:ctrlPr>
                          <a:rPr lang="ar-AE" altLang="ko-KR" b="1" i="1" dirty="0">
                            <a:solidFill>
                              <a:srgbClr val="202020"/>
                            </a:solidFill>
                            <a:latin typeface="Cambria Math" panose="02040503050406030204" pitchFamily="18" charset="0"/>
                          </a:rPr>
                        </m:ctrlPr>
                      </m:dPr>
                      <m:e>
                        <m:r>
                          <a:rPr lang="ar-AE" altLang="ko-KR" b="1" i="1" dirty="0">
                            <a:solidFill>
                              <a:srgbClr val="202020"/>
                            </a:solidFill>
                            <a:latin typeface="Cambria Math" panose="02040503050406030204" pitchFamily="18" charset="0"/>
                          </a:rPr>
                          <m:t>𝑵</m:t>
                        </m:r>
                      </m:e>
                    </m:d>
                  </m:oMath>
                </a14:m>
                <a:r>
                  <a:rPr lang="en-US" altLang="ko-KR" dirty="0">
                    <a:solidFill>
                      <a:srgbClr val="202020"/>
                    </a:solidFill>
                  </a:rPr>
                  <a:t> to derive multi-module gaze metric </a:t>
                </a:r>
              </a:p>
            </p:txBody>
          </p:sp>
        </mc:Choice>
        <mc:Fallback>
          <p:sp>
            <p:nvSpPr>
              <p:cNvPr id="32" name="직사각형 31">
                <a:extLst>
                  <a:ext uri="{FF2B5EF4-FFF2-40B4-BE49-F238E27FC236}">
                    <a16:creationId xmlns:a16="http://schemas.microsoft.com/office/drawing/2014/main" id="{B975C5DD-E104-4A9F-AA50-7A5ABD1F1BD1}"/>
                  </a:ext>
                </a:extLst>
              </p:cNvPr>
              <p:cNvSpPr>
                <a:spLocks noRot="1" noChangeAspect="1" noMove="1" noResize="1" noEditPoints="1" noAdjustHandles="1" noChangeArrowheads="1" noChangeShapeType="1" noTextEdit="1"/>
              </p:cNvSpPr>
              <p:nvPr/>
            </p:nvSpPr>
            <p:spPr>
              <a:xfrm>
                <a:off x="634889" y="3174568"/>
                <a:ext cx="11347245" cy="369332"/>
              </a:xfrm>
              <a:prstGeom prst="rect">
                <a:avLst/>
              </a:prstGeom>
              <a:blipFill>
                <a:blip r:embed="rId6"/>
                <a:stretch>
                  <a:fillRect l="-430" t="-10000" b="-26667"/>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35" name="Shape 704">
                <a:extLst>
                  <a:ext uri="{FF2B5EF4-FFF2-40B4-BE49-F238E27FC236}">
                    <a16:creationId xmlns:a16="http://schemas.microsoft.com/office/drawing/2014/main" id="{C2269191-0186-49CD-845A-CFB64266B260}"/>
                  </a:ext>
                </a:extLst>
              </p:cNvPr>
              <p:cNvSpPr/>
              <p:nvPr/>
            </p:nvSpPr>
            <p:spPr>
              <a:xfrm>
                <a:off x="609600" y="3672781"/>
                <a:ext cx="10972800" cy="553545"/>
              </a:xfrm>
              <a:prstGeom prst="roundRect">
                <a:avLst>
                  <a:gd name="adj" fmla="val 3000"/>
                </a:avLst>
              </a:prstGeom>
              <a:solidFill>
                <a:srgbClr val="E9EEF6"/>
              </a:solidFill>
              <a:ln>
                <a:noFill/>
              </a:ln>
              <a:effectLst/>
            </p:spPr>
            <p:style>
              <a:lnRef idx="1">
                <a:schemeClr val="accent1"/>
              </a:lnRef>
              <a:fillRef idx="3">
                <a:schemeClr val="accent1"/>
              </a:fillRef>
              <a:effectRef idx="2">
                <a:schemeClr val="accent1"/>
              </a:effectRef>
              <a:fontRef idx="minor">
                <a:schemeClr val="lt1"/>
              </a:fontRef>
            </p:style>
            <p:txBody>
              <a:bodyPr wrap="square" lIns="177800" rIns="177800" rtlCol="0" anchor="ctr"/>
              <a:lstStyle/>
              <a:p>
                <a:pPr algn="ctr"/>
                <a14:m>
                  <m:oMathPara xmlns:m="http://schemas.openxmlformats.org/officeDocument/2006/math">
                    <m:oMathParaPr>
                      <m:jc m:val="centerGroup"/>
                    </m:oMathParaPr>
                    <m:oMath xmlns:m="http://schemas.openxmlformats.org/officeDocument/2006/math">
                      <m:r>
                        <a:rPr lang="pt-BR" altLang="ko-KR" b="1" i="1" dirty="0" smtClean="0">
                          <a:solidFill>
                            <a:srgbClr val="202020"/>
                          </a:solidFill>
                          <a:latin typeface="Cambria Math" panose="02040503050406030204" pitchFamily="18" charset="0"/>
                        </a:rPr>
                        <m:t>𝜳</m:t>
                      </m:r>
                      <m:d>
                        <m:dPr>
                          <m:ctrlPr>
                            <a:rPr lang="pt-BR" altLang="ko-KR" b="1" i="1" dirty="0" smtClean="0">
                              <a:solidFill>
                                <a:srgbClr val="202020"/>
                              </a:solidFill>
                              <a:latin typeface="Cambria Math" panose="02040503050406030204" pitchFamily="18" charset="0"/>
                            </a:rPr>
                          </m:ctrlPr>
                        </m:dPr>
                        <m:e>
                          <m:r>
                            <a:rPr lang="pt-BR" altLang="ko-KR" b="1" i="1" dirty="0" smtClean="0">
                              <a:solidFill>
                                <a:srgbClr val="202020"/>
                              </a:solidFill>
                              <a:latin typeface="Cambria Math" panose="02040503050406030204" pitchFamily="18" charset="0"/>
                            </a:rPr>
                            <m:t>𝑵</m:t>
                          </m:r>
                        </m:e>
                      </m:d>
                      <m:r>
                        <a:rPr lang="pt-BR" altLang="ko-KR" b="1" i="1" dirty="0" smtClean="0">
                          <a:solidFill>
                            <a:srgbClr val="202020"/>
                          </a:solidFill>
                          <a:latin typeface="Cambria Math" panose="02040503050406030204" pitchFamily="18" charset="0"/>
                        </a:rPr>
                        <m:t>= </m:t>
                      </m:r>
                      <m:r>
                        <a:rPr lang="pt-BR" altLang="ko-KR" b="1" i="1" dirty="0" smtClean="0">
                          <a:solidFill>
                            <a:srgbClr val="202020"/>
                          </a:solidFill>
                          <a:latin typeface="Cambria Math" panose="02040503050406030204" pitchFamily="18" charset="0"/>
                        </a:rPr>
                        <m:t>𝜳</m:t>
                      </m:r>
                      <m:r>
                        <a:rPr lang="pt-BR" altLang="ko-KR" b="1" i="1" dirty="0" smtClean="0">
                          <a:solidFill>
                            <a:srgbClr val="202020"/>
                          </a:solidFill>
                          <a:latin typeface="Cambria Math" panose="02040503050406030204" pitchFamily="18" charset="0"/>
                        </a:rPr>
                        <m:t>𝒓𝒂𝒘</m:t>
                      </m:r>
                      <m:d>
                        <m:dPr>
                          <m:ctrlPr>
                            <a:rPr lang="pt-BR" altLang="ko-KR" b="1" i="1" dirty="0" smtClean="0">
                              <a:solidFill>
                                <a:srgbClr val="202020"/>
                              </a:solidFill>
                              <a:latin typeface="Cambria Math" panose="02040503050406030204" pitchFamily="18" charset="0"/>
                            </a:rPr>
                          </m:ctrlPr>
                        </m:dPr>
                        <m:e>
                          <m:r>
                            <a:rPr lang="pt-BR" altLang="ko-KR" b="1" i="1" dirty="0" smtClean="0">
                              <a:solidFill>
                                <a:srgbClr val="202020"/>
                              </a:solidFill>
                              <a:latin typeface="Cambria Math" panose="02040503050406030204" pitchFamily="18" charset="0"/>
                            </a:rPr>
                            <m:t>𝑵</m:t>
                          </m:r>
                        </m:e>
                      </m:d>
                      <m:r>
                        <a:rPr lang="pt-BR" altLang="ko-KR" b="1" i="1" dirty="0" smtClean="0">
                          <a:solidFill>
                            <a:srgbClr val="202020"/>
                          </a:solidFill>
                          <a:latin typeface="Cambria Math" panose="02040503050406030204" pitchFamily="18" charset="0"/>
                        </a:rPr>
                        <m:t>− </m:t>
                      </m:r>
                      <m:sSub>
                        <m:sSubPr>
                          <m:ctrlPr>
                            <a:rPr lang="en-US" altLang="ko-KR" b="1" i="1" dirty="0" smtClean="0">
                              <a:solidFill>
                                <a:srgbClr val="202020"/>
                              </a:solidFill>
                              <a:latin typeface="Cambria Math" panose="02040503050406030204" pitchFamily="18" charset="0"/>
                            </a:rPr>
                          </m:ctrlPr>
                        </m:sSubPr>
                        <m:e>
                          <m:r>
                            <a:rPr lang="pt-BR" altLang="ko-KR" b="1" i="1" dirty="0" smtClean="0">
                              <a:solidFill>
                                <a:srgbClr val="202020"/>
                              </a:solidFill>
                              <a:latin typeface="Cambria Math" panose="02040503050406030204" pitchFamily="18" charset="0"/>
                            </a:rPr>
                            <m:t>𝜳</m:t>
                          </m:r>
                        </m:e>
                        <m:sub>
                          <m:r>
                            <a:rPr lang="en-US" altLang="ko-KR" b="1" i="1" dirty="0" smtClean="0">
                              <a:solidFill>
                                <a:srgbClr val="202020"/>
                              </a:solidFill>
                              <a:latin typeface="Cambria Math" panose="02040503050406030204" pitchFamily="18" charset="0"/>
                            </a:rPr>
                            <m:t>𝟎</m:t>
                          </m:r>
                        </m:sub>
                      </m:sSub>
                      <m:d>
                        <m:dPr>
                          <m:ctrlPr>
                            <a:rPr lang="pt-BR" altLang="ko-KR" b="1" i="1" dirty="0" smtClean="0">
                              <a:solidFill>
                                <a:srgbClr val="202020"/>
                              </a:solidFill>
                              <a:latin typeface="Cambria Math" panose="02040503050406030204" pitchFamily="18" charset="0"/>
                            </a:rPr>
                          </m:ctrlPr>
                        </m:dPr>
                        <m:e>
                          <m:r>
                            <a:rPr lang="pt-BR" altLang="ko-KR" b="1" i="1" dirty="0" smtClean="0">
                              <a:solidFill>
                                <a:srgbClr val="202020"/>
                              </a:solidFill>
                              <a:latin typeface="Cambria Math" panose="02040503050406030204" pitchFamily="18" charset="0"/>
                            </a:rPr>
                            <m:t>𝑵</m:t>
                          </m:r>
                        </m:e>
                      </m:d>
                    </m:oMath>
                  </m:oMathPara>
                </a14:m>
                <a:endParaRPr lang="pt-BR" altLang="ko-KR" dirty="0">
                  <a:solidFill>
                    <a:srgbClr val="202020"/>
                  </a:solidFill>
                  <a:latin typeface="Cambria Math" panose="02040503050406030204" pitchFamily="18" charset="0"/>
                </a:endParaRPr>
              </a:p>
            </p:txBody>
          </p:sp>
        </mc:Choice>
        <mc:Fallback>
          <p:sp>
            <p:nvSpPr>
              <p:cNvPr id="35" name="Shape 704">
                <a:extLst>
                  <a:ext uri="{FF2B5EF4-FFF2-40B4-BE49-F238E27FC236}">
                    <a16:creationId xmlns:a16="http://schemas.microsoft.com/office/drawing/2014/main" id="{C2269191-0186-49CD-845A-CFB64266B260}"/>
                  </a:ext>
                </a:extLst>
              </p:cNvPr>
              <p:cNvSpPr>
                <a:spLocks noRot="1" noChangeAspect="1" noMove="1" noResize="1" noEditPoints="1" noAdjustHandles="1" noChangeArrowheads="1" noChangeShapeType="1" noTextEdit="1"/>
              </p:cNvSpPr>
              <p:nvPr/>
            </p:nvSpPr>
            <p:spPr>
              <a:xfrm>
                <a:off x="609600" y="3672781"/>
                <a:ext cx="10972800" cy="553545"/>
              </a:xfrm>
              <a:prstGeom prst="roundRect">
                <a:avLst>
                  <a:gd name="adj" fmla="val 3000"/>
                </a:avLst>
              </a:prstGeom>
              <a:blipFill>
                <a:blip r:embed="rId7"/>
                <a:stretch>
                  <a:fillRect/>
                </a:stretch>
              </a:blipFill>
              <a:ln>
                <a:noFill/>
              </a:ln>
              <a:effectLst/>
            </p:spPr>
            <p:txBody>
              <a:bodyPr/>
              <a:lstStyle/>
              <a:p>
                <a:r>
                  <a:rPr lang="ko-KR" altLang="en-US">
                    <a:noFill/>
                  </a:rPr>
                  <a:t> </a:t>
                </a:r>
              </a:p>
            </p:txBody>
          </p:sp>
        </mc:Fallback>
      </mc:AlternateContent>
      <p:sp>
        <p:nvSpPr>
          <p:cNvPr id="3" name="직사각형 2">
            <a:extLst>
              <a:ext uri="{FF2B5EF4-FFF2-40B4-BE49-F238E27FC236}">
                <a16:creationId xmlns:a16="http://schemas.microsoft.com/office/drawing/2014/main" id="{51EDF7B1-2201-4116-A17C-91FE8F5DDE98}"/>
              </a:ext>
            </a:extLst>
          </p:cNvPr>
          <p:cNvSpPr/>
          <p:nvPr/>
        </p:nvSpPr>
        <p:spPr>
          <a:xfrm>
            <a:off x="634889" y="4519175"/>
            <a:ext cx="11185943" cy="646331"/>
          </a:xfrm>
          <a:prstGeom prst="rect">
            <a:avLst/>
          </a:prstGeom>
        </p:spPr>
        <p:txBody>
          <a:bodyPr wrap="square">
            <a:spAutoFit/>
          </a:bodyPr>
          <a:lstStyle/>
          <a:p>
            <a:r>
              <a:rPr lang="en-US" altLang="ko-KR" b="1" dirty="0">
                <a:solidFill>
                  <a:schemeClr val="bg2">
                    <a:lumMod val="10000"/>
                  </a:schemeClr>
                </a:solidFill>
              </a:rPr>
              <a:t>Ψ(N) = degree of operator’s scanning is structural and purposeful compared to uniformly random scanning in multi-module operation</a:t>
            </a:r>
          </a:p>
        </p:txBody>
      </p:sp>
    </p:spTree>
    <p:extLst>
      <p:ext uri="{BB962C8B-B14F-4D97-AF65-F5344CB8AC3E}">
        <p14:creationId xmlns:p14="http://schemas.microsoft.com/office/powerpoint/2010/main" val="3239461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xperiment Design"/>
          <p:cNvSpPr/>
          <p:nvPr/>
        </p:nvSpPr>
        <p:spPr>
          <a:xfrm>
            <a:off x="2663825" y="3098800"/>
            <a:ext cx="6864350" cy="660400"/>
          </a:xfrm>
          <a:prstGeom prst="rect">
            <a:avLst/>
          </a:prstGeom>
          <a:noFill/>
          <a:ln/>
        </p:spPr>
        <p:txBody>
          <a:bodyPr wrap="square" lIns="0" tIns="0" rIns="0" bIns="0" rtlCol="0" anchor="ctr"/>
          <a:lstStyle/>
          <a:p>
            <a:pPr algn="ctr">
              <a:lnSpc>
                <a:spcPts val="5200"/>
              </a:lnSpc>
              <a:buSzPct val="100000"/>
            </a:pPr>
            <a:r>
              <a:rPr lang="en-US" sz="5000" b="1" dirty="0">
                <a:solidFill>
                  <a:srgbClr val="000000"/>
                </a:solidFill>
                <a:latin typeface="맑은 고딕" panose="020B0503020000020004" pitchFamily="50" charset="-127"/>
                <a:ea typeface="맑은 고딕" panose="020B0503020000020004" pitchFamily="50" charset="-127"/>
                <a:cs typeface="Noto Sans KR Black" pitchFamily="34" charset="-120"/>
              </a:rPr>
              <a:t>3. Experiment Design</a:t>
            </a:r>
            <a:endParaRPr lang="en-US" sz="5000" b="1" dirty="0"/>
          </a:p>
        </p:txBody>
      </p:sp>
    </p:spTree>
    <p:extLst>
      <p:ext uri="{BB962C8B-B14F-4D97-AF65-F5344CB8AC3E}">
        <p14:creationId xmlns:p14="http://schemas.microsoft.com/office/powerpoint/2010/main" val="3442607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그림 25">
            <a:extLst>
              <a:ext uri="{FF2B5EF4-FFF2-40B4-BE49-F238E27FC236}">
                <a16:creationId xmlns:a16="http://schemas.microsoft.com/office/drawing/2014/main" id="{3AB995AB-A0B8-444E-A82D-DAB8840E9865}"/>
              </a:ext>
            </a:extLst>
          </p:cNvPr>
          <p:cNvPicPr/>
          <p:nvPr/>
        </p:nvPicPr>
        <p:blipFill rotWithShape="1">
          <a:blip r:embed="rId3">
            <a:extLst>
              <a:ext uri="{28A0092B-C50C-407E-A947-70E740481C1C}">
                <a14:useLocalDpi xmlns:a14="http://schemas.microsoft.com/office/drawing/2010/main" val="0"/>
              </a:ext>
            </a:extLst>
          </a:blip>
          <a:srcRect l="49313"/>
          <a:stretch/>
        </p:blipFill>
        <p:spPr bwMode="auto">
          <a:xfrm>
            <a:off x="5349713" y="4432490"/>
            <a:ext cx="3239727" cy="2313773"/>
          </a:xfrm>
          <a:prstGeom prst="rect">
            <a:avLst/>
          </a:prstGeom>
          <a:noFill/>
          <a:ln>
            <a:noFill/>
          </a:ln>
        </p:spPr>
      </p:pic>
      <p:sp>
        <p:nvSpPr>
          <p:cNvPr id="14" name="직사각형 13">
            <a:extLst>
              <a:ext uri="{FF2B5EF4-FFF2-40B4-BE49-F238E27FC236}">
                <a16:creationId xmlns:a16="http://schemas.microsoft.com/office/drawing/2014/main" id="{161C8B29-06F1-494E-9A5D-5025C6B36A44}"/>
              </a:ext>
            </a:extLst>
          </p:cNvPr>
          <p:cNvSpPr/>
          <p:nvPr/>
        </p:nvSpPr>
        <p:spPr>
          <a:xfrm>
            <a:off x="584200" y="1085584"/>
            <a:ext cx="11230430" cy="3031599"/>
          </a:xfrm>
          <a:prstGeom prst="rect">
            <a:avLst/>
          </a:prstGeom>
        </p:spPr>
        <p:txBody>
          <a:bodyPr wrap="square">
            <a:spAutoFit/>
          </a:bodyPr>
          <a:lstStyle/>
          <a:p>
            <a:pPr marL="190510" indent="-190510">
              <a:spcAft>
                <a:spcPts val="600"/>
              </a:spcAft>
              <a:buSzPct val="100000"/>
              <a:buChar char="•"/>
            </a:pPr>
            <a:r>
              <a:rPr lang="en-US" altLang="ko-KR" sz="2200" b="1" dirty="0">
                <a:solidFill>
                  <a:srgbClr val="000000"/>
                </a:solidFill>
                <a:latin typeface="맑은 고딕" panose="020B0503020000020004" pitchFamily="50" charset="-127"/>
                <a:ea typeface="맑은 고딕" panose="020B0503020000020004" pitchFamily="50" charset="-127"/>
                <a:cs typeface="Noto Sans KR Light" pitchFamily="34" charset="-120"/>
              </a:rPr>
              <a:t>Simulated 4-Module Operational Environment</a:t>
            </a:r>
          </a:p>
          <a:p>
            <a:pPr marL="647710" lvl="1"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Light" pitchFamily="34" charset="-120"/>
              </a:rPr>
              <a:t>Large Display Panel: Alarm Support</a:t>
            </a:r>
          </a:p>
          <a:p>
            <a:pPr marL="647710" lvl="1"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Light" pitchFamily="34" charset="-120"/>
              </a:rPr>
              <a:t>Screen per module: Maximum 2 screens assigned per operator</a:t>
            </a:r>
          </a:p>
          <a:p>
            <a:pPr marL="190510" indent="-190510">
              <a:spcAft>
                <a:spcPts val="600"/>
              </a:spcAft>
              <a:buSzPct val="100000"/>
              <a:buChar char="•"/>
            </a:pPr>
            <a:r>
              <a:rPr lang="en-US" altLang="ko-KR" sz="2200" b="1" dirty="0">
                <a:solidFill>
                  <a:srgbClr val="000000"/>
                </a:solidFill>
                <a:latin typeface="맑은 고딕" panose="020B0503020000020004" pitchFamily="50" charset="-127"/>
                <a:ea typeface="맑은 고딕" panose="020B0503020000020004" pitchFamily="50" charset="-127"/>
                <a:cs typeface="Noto Sans KR Light" pitchFamily="34" charset="-120"/>
              </a:rPr>
              <a:t>Operation Crew</a:t>
            </a:r>
          </a:p>
          <a:p>
            <a:pPr marL="647710" lvl="1"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Light" pitchFamily="34" charset="-120"/>
              </a:rPr>
              <a:t>3 Operating Personnel: 2 Reactor Operators (RO) (Target Gaze Collection), 1 Shift Supervisor (SS)</a:t>
            </a:r>
          </a:p>
          <a:p>
            <a:pPr marL="190510" indent="-190510">
              <a:spcAft>
                <a:spcPts val="600"/>
              </a:spcAft>
              <a:buSzPct val="100000"/>
              <a:buChar char="•"/>
            </a:pPr>
            <a:r>
              <a:rPr lang="en-US" altLang="ko-KR" sz="2200" b="1" dirty="0">
                <a:solidFill>
                  <a:srgbClr val="000000"/>
                </a:solidFill>
                <a:latin typeface="맑은 고딕" panose="020B0503020000020004" pitchFamily="50" charset="-127"/>
                <a:ea typeface="맑은 고딕" panose="020B0503020000020004" pitchFamily="50" charset="-127"/>
                <a:cs typeface="Noto Sans KR Light" pitchFamily="34" charset="-120"/>
              </a:rPr>
              <a:t>Experiment Apparatus</a:t>
            </a:r>
          </a:p>
          <a:p>
            <a:pPr marL="647710" lvl="1"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Light" pitchFamily="34" charset="-120"/>
              </a:rPr>
              <a:t>Compact Nuclear Simulator(CNS): Three-loop Westinghouse PWR 993 </a:t>
            </a:r>
            <a:r>
              <a:rPr lang="en-US" altLang="ko-KR" dirty="0" err="1">
                <a:solidFill>
                  <a:srgbClr val="000000"/>
                </a:solidFill>
                <a:latin typeface="맑은 고딕" panose="020B0503020000020004" pitchFamily="50" charset="-127"/>
                <a:ea typeface="맑은 고딕" panose="020B0503020000020004" pitchFamily="50" charset="-127"/>
                <a:cs typeface="Noto Sans KR Light" pitchFamily="34" charset="-120"/>
              </a:rPr>
              <a:t>MWe</a:t>
            </a:r>
            <a:r>
              <a:rPr lang="en-US" altLang="ko-KR" dirty="0">
                <a:solidFill>
                  <a:srgbClr val="000000"/>
                </a:solidFill>
                <a:latin typeface="맑은 고딕" panose="020B0503020000020004" pitchFamily="50" charset="-127"/>
                <a:ea typeface="맑은 고딕" panose="020B0503020000020004" pitchFamily="50" charset="-127"/>
                <a:cs typeface="Noto Sans KR Light" pitchFamily="34" charset="-120"/>
              </a:rPr>
              <a:t> Simulator</a:t>
            </a:r>
          </a:p>
          <a:p>
            <a:pPr marL="647710" lvl="1" indent="-190510">
              <a:spcAft>
                <a:spcPts val="600"/>
              </a:spcAft>
              <a:buSzPct val="100000"/>
              <a:buChar char="•"/>
            </a:pPr>
            <a:r>
              <a:rPr lang="en-US" altLang="ko-KR" dirty="0" err="1">
                <a:solidFill>
                  <a:srgbClr val="000000"/>
                </a:solidFill>
                <a:latin typeface="맑은 고딕" panose="020B0503020000020004" pitchFamily="50" charset="-127"/>
                <a:ea typeface="맑은 고딕" panose="020B0503020000020004" pitchFamily="50" charset="-127"/>
                <a:cs typeface="Noto Sans KR Light" pitchFamily="34" charset="-120"/>
              </a:rPr>
              <a:t>Tobii</a:t>
            </a:r>
            <a:r>
              <a:rPr lang="en-US" altLang="ko-KR" dirty="0">
                <a:solidFill>
                  <a:srgbClr val="000000"/>
                </a:solidFill>
                <a:latin typeface="맑은 고딕" panose="020B0503020000020004" pitchFamily="50" charset="-127"/>
                <a:ea typeface="맑은 고딕" panose="020B0503020000020004" pitchFamily="50" charset="-127"/>
                <a:cs typeface="Noto Sans KR Light" pitchFamily="34" charset="-120"/>
              </a:rPr>
              <a:t> Pro Glasses 2: Collect Gaze Data </a:t>
            </a:r>
          </a:p>
        </p:txBody>
      </p:sp>
      <p:sp>
        <p:nvSpPr>
          <p:cNvPr id="7" name="Facility 4-module environment simulator as each module Large Display Panel Alarm window of each module are displayed Module Screen 2 per each operator"/>
          <p:cNvSpPr/>
          <p:nvPr/>
        </p:nvSpPr>
        <p:spPr>
          <a:xfrm>
            <a:off x="615950" y="1449997"/>
            <a:ext cx="11205509" cy="568493"/>
          </a:xfrm>
          <a:prstGeom prst="rect">
            <a:avLst/>
          </a:prstGeom>
          <a:noFill/>
          <a:ln/>
        </p:spPr>
        <p:txBody>
          <a:bodyPr wrap="square" lIns="31750" tIns="31750" rIns="31750" bIns="31750" rtlCol="0" anchor="t"/>
          <a:lstStyle/>
          <a:p>
            <a:pPr marL="190510" indent="-190510">
              <a:spcAft>
                <a:spcPts val="600"/>
              </a:spcAft>
              <a:buSzPct val="100000"/>
              <a:buChar char="•"/>
            </a:pPr>
            <a:endParaRPr lang="en-US" sz="1467" dirty="0"/>
          </a:p>
        </p:txBody>
      </p:sp>
      <p:sp>
        <p:nvSpPr>
          <p:cNvPr id="8" name="Staffing 3 Operators as 1 Crew 2 Reactor Operator 1 Shift Supervisor"/>
          <p:cNvSpPr/>
          <p:nvPr/>
        </p:nvSpPr>
        <p:spPr>
          <a:xfrm>
            <a:off x="615950" y="2900305"/>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sp>
        <p:nvSpPr>
          <p:cNvPr id="20" name="Introduction">
            <a:extLst>
              <a:ext uri="{FF2B5EF4-FFF2-40B4-BE49-F238E27FC236}">
                <a16:creationId xmlns:a16="http://schemas.microsoft.com/office/drawing/2014/main" id="{01342F14-D9FE-4F85-A0AE-37AA8D4DB996}"/>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3. Experiment Design</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4"/>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30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3.1 Multi-Module Operating Environment</a:t>
            </a:r>
            <a:endParaRPr lang="en-US" sz="3000" b="1" dirty="0"/>
          </a:p>
        </p:txBody>
      </p:sp>
      <p:sp>
        <p:nvSpPr>
          <p:cNvPr id="27" name="Table PSFs and its levels relevant to Multi-Module Operation">
            <a:extLst>
              <a:ext uri="{FF2B5EF4-FFF2-40B4-BE49-F238E27FC236}">
                <a16:creationId xmlns:a16="http://schemas.microsoft.com/office/drawing/2014/main" id="{15A5EFB5-7D70-4DC6-96AA-129968B64B82}"/>
              </a:ext>
            </a:extLst>
          </p:cNvPr>
          <p:cNvSpPr/>
          <p:nvPr/>
        </p:nvSpPr>
        <p:spPr>
          <a:xfrm>
            <a:off x="5164807" y="4075288"/>
            <a:ext cx="6308099" cy="400111"/>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Fig. CNS User Interface (Left) and Experiment Recording Layout</a:t>
            </a:r>
            <a:endParaRPr lang="en-US" sz="1400" dirty="0"/>
          </a:p>
        </p:txBody>
      </p:sp>
      <p:pic>
        <p:nvPicPr>
          <p:cNvPr id="3" name="그림 2">
            <a:extLst>
              <a:ext uri="{FF2B5EF4-FFF2-40B4-BE49-F238E27FC236}">
                <a16:creationId xmlns:a16="http://schemas.microsoft.com/office/drawing/2014/main" id="{BA718CD1-780B-427D-A546-1F1BE5E9D1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9026" y="4432490"/>
            <a:ext cx="2552754" cy="2313773"/>
          </a:xfrm>
          <a:prstGeom prst="rect">
            <a:avLst/>
          </a:prstGeom>
        </p:spPr>
      </p:pic>
      <p:grpSp>
        <p:nvGrpSpPr>
          <p:cNvPr id="15" name="그룹 14">
            <a:extLst>
              <a:ext uri="{FF2B5EF4-FFF2-40B4-BE49-F238E27FC236}">
                <a16:creationId xmlns:a16="http://schemas.microsoft.com/office/drawing/2014/main" id="{9F01FE9A-D6D9-4EEC-AC23-F4A48CEE2E61}"/>
              </a:ext>
            </a:extLst>
          </p:cNvPr>
          <p:cNvGrpSpPr/>
          <p:nvPr/>
        </p:nvGrpSpPr>
        <p:grpSpPr>
          <a:xfrm>
            <a:off x="1337330" y="4432490"/>
            <a:ext cx="3044289" cy="2281921"/>
            <a:chOff x="2219325" y="5476875"/>
            <a:chExt cx="5343525" cy="4005369"/>
          </a:xfrm>
        </p:grpSpPr>
        <p:pic>
          <p:nvPicPr>
            <p:cNvPr id="16" name="Group 163" descr="preencoded.png">
              <a:extLst>
                <a:ext uri="{FF2B5EF4-FFF2-40B4-BE49-F238E27FC236}">
                  <a16:creationId xmlns:a16="http://schemas.microsoft.com/office/drawing/2014/main" id="{21EBBC86-A828-41F3-9636-96171A5BD4A6}"/>
                </a:ext>
              </a:extLst>
            </p:cNvPr>
            <p:cNvPicPr>
              <a:picLocks noChangeAspect="1"/>
            </p:cNvPicPr>
            <p:nvPr/>
          </p:nvPicPr>
          <p:blipFill>
            <a:blip r:embed="rId6"/>
            <a:srcRect/>
            <a:stretch/>
          </p:blipFill>
          <p:spPr>
            <a:xfrm>
              <a:off x="2219325" y="5476875"/>
              <a:ext cx="5343525" cy="4005369"/>
            </a:xfrm>
            <a:prstGeom prst="rect">
              <a:avLst/>
            </a:prstGeom>
          </p:spPr>
        </p:pic>
        <p:grpSp>
          <p:nvGrpSpPr>
            <p:cNvPr id="17" name="그룹 16">
              <a:extLst>
                <a:ext uri="{FF2B5EF4-FFF2-40B4-BE49-F238E27FC236}">
                  <a16:creationId xmlns:a16="http://schemas.microsoft.com/office/drawing/2014/main" id="{201AA0A1-4F11-4DE2-83D8-4E4CF4C2B4E3}"/>
                </a:ext>
              </a:extLst>
            </p:cNvPr>
            <p:cNvGrpSpPr/>
            <p:nvPr/>
          </p:nvGrpSpPr>
          <p:grpSpPr>
            <a:xfrm>
              <a:off x="2630806" y="5870805"/>
              <a:ext cx="4573830" cy="3224475"/>
              <a:chOff x="2630806" y="5870805"/>
              <a:chExt cx="4573830" cy="3224475"/>
            </a:xfrm>
          </p:grpSpPr>
          <p:sp>
            <p:nvSpPr>
              <p:cNvPr id="18" name="Large Display Panel">
                <a:extLst>
                  <a:ext uri="{FF2B5EF4-FFF2-40B4-BE49-F238E27FC236}">
                    <a16:creationId xmlns:a16="http://schemas.microsoft.com/office/drawing/2014/main" id="{BC192E78-7174-4F8D-94FD-C3666570EAEA}"/>
                  </a:ext>
                </a:extLst>
              </p:cNvPr>
              <p:cNvSpPr/>
              <p:nvPr/>
            </p:nvSpPr>
            <p:spPr>
              <a:xfrm>
                <a:off x="3742422" y="5870805"/>
                <a:ext cx="2553678" cy="254982"/>
              </a:xfrm>
              <a:prstGeom prst="rect">
                <a:avLst/>
              </a:prstGeom>
              <a:noFill/>
              <a:ln/>
            </p:spPr>
            <p:txBody>
              <a:bodyPr wrap="square" lIns="0" tIns="0" rIns="0" bIns="0" rtlCol="0" anchor="t"/>
              <a:lstStyle/>
              <a:p>
                <a:pPr marL="0" indent="0" algn="ctr">
                  <a:lnSpc>
                    <a:spcPts val="2250"/>
                  </a:lnSpc>
                  <a:spcAft>
                    <a:spcPts val="375"/>
                  </a:spcAft>
                  <a:buNone/>
                </a:pPr>
                <a:r>
                  <a:rPr lang="en-US" sz="1200" b="1" dirty="0">
                    <a:solidFill>
                      <a:srgbClr val="FFFFFF"/>
                    </a:solidFill>
                    <a:latin typeface="맑은 고딕" panose="020B0503020000020004" pitchFamily="50" charset="-127"/>
                    <a:ea typeface="맑은 고딕" panose="020B0503020000020004" pitchFamily="50" charset="-127"/>
                    <a:cs typeface="Noto Sans KR Bold" pitchFamily="34" charset="-120"/>
                  </a:rPr>
                  <a:t>Large Display Panel</a:t>
                </a:r>
                <a:endParaRPr lang="en-US" sz="1200" dirty="0">
                  <a:latin typeface="맑은 고딕" panose="020B0503020000020004" pitchFamily="50" charset="-127"/>
                </a:endParaRPr>
              </a:p>
            </p:txBody>
          </p:sp>
          <p:sp>
            <p:nvSpPr>
              <p:cNvPr id="19" name="Module 1">
                <a:extLst>
                  <a:ext uri="{FF2B5EF4-FFF2-40B4-BE49-F238E27FC236}">
                    <a16:creationId xmlns:a16="http://schemas.microsoft.com/office/drawing/2014/main" id="{2E4ED90E-1331-4353-BFCD-E32FCDAB68CD}"/>
                  </a:ext>
                </a:extLst>
              </p:cNvPr>
              <p:cNvSpPr/>
              <p:nvPr/>
            </p:nvSpPr>
            <p:spPr>
              <a:xfrm>
                <a:off x="2630806" y="7134029"/>
                <a:ext cx="1287706" cy="401802"/>
              </a:xfrm>
              <a:prstGeom prst="rect">
                <a:avLst/>
              </a:prstGeom>
              <a:noFill/>
              <a:ln/>
            </p:spPr>
            <p:txBody>
              <a:bodyPr wrap="square" lIns="0" tIns="0" rIns="0" bIns="0" rtlCol="0" anchor="t"/>
              <a:lstStyle/>
              <a:p>
                <a:pPr marL="0" indent="0" algn="ctr">
                  <a:lnSpc>
                    <a:spcPts val="2250"/>
                  </a:lnSpc>
                  <a:spcAft>
                    <a:spcPts val="375"/>
                  </a:spcAft>
                  <a:buNone/>
                </a:pPr>
                <a:r>
                  <a:rPr lang="en-US" sz="1000" b="1" dirty="0">
                    <a:solidFill>
                      <a:srgbClr val="FFFFFF"/>
                    </a:solidFill>
                    <a:latin typeface="맑은 고딕" panose="020B0503020000020004" pitchFamily="50" charset="-127"/>
                    <a:ea typeface="맑은 고딕" panose="020B0503020000020004" pitchFamily="50" charset="-127"/>
                    <a:cs typeface="Noto Sans KR Bold" pitchFamily="34" charset="-120"/>
                  </a:rPr>
                  <a:t>Module 1</a:t>
                </a:r>
                <a:endParaRPr lang="en-US" sz="1000" dirty="0">
                  <a:latin typeface="맑은 고딕" panose="020B0503020000020004" pitchFamily="50" charset="-127"/>
                </a:endParaRPr>
              </a:p>
            </p:txBody>
          </p:sp>
          <p:sp>
            <p:nvSpPr>
              <p:cNvPr id="28" name="Module 2">
                <a:extLst>
                  <a:ext uri="{FF2B5EF4-FFF2-40B4-BE49-F238E27FC236}">
                    <a16:creationId xmlns:a16="http://schemas.microsoft.com/office/drawing/2014/main" id="{7009B68C-F786-4915-A599-626E010D1E7F}"/>
                  </a:ext>
                </a:extLst>
              </p:cNvPr>
              <p:cNvSpPr/>
              <p:nvPr/>
            </p:nvSpPr>
            <p:spPr>
              <a:xfrm>
                <a:off x="3707131" y="7134029"/>
                <a:ext cx="1287706" cy="401802"/>
              </a:xfrm>
              <a:prstGeom prst="rect">
                <a:avLst/>
              </a:prstGeom>
              <a:noFill/>
              <a:ln/>
            </p:spPr>
            <p:txBody>
              <a:bodyPr wrap="square" lIns="0" tIns="0" rIns="0" bIns="0" rtlCol="0" anchor="t"/>
              <a:lstStyle/>
              <a:p>
                <a:pPr marL="0" indent="0" algn="ctr">
                  <a:lnSpc>
                    <a:spcPts val="2250"/>
                  </a:lnSpc>
                  <a:spcAft>
                    <a:spcPts val="375"/>
                  </a:spcAft>
                  <a:buNone/>
                </a:pPr>
                <a:r>
                  <a:rPr lang="en-US" sz="1000" b="1" dirty="0">
                    <a:solidFill>
                      <a:srgbClr val="FFFFFF"/>
                    </a:solidFill>
                    <a:latin typeface="맑은 고딕" panose="020B0503020000020004" pitchFamily="50" charset="-127"/>
                    <a:ea typeface="맑은 고딕" panose="020B0503020000020004" pitchFamily="50" charset="-127"/>
                    <a:cs typeface="Noto Sans KR Bold" pitchFamily="34" charset="-120"/>
                  </a:rPr>
                  <a:t>Module 2</a:t>
                </a:r>
                <a:endParaRPr lang="en-US" sz="1000" dirty="0">
                  <a:latin typeface="맑은 고딕" panose="020B0503020000020004" pitchFamily="50" charset="-127"/>
                </a:endParaRPr>
              </a:p>
            </p:txBody>
          </p:sp>
          <p:sp>
            <p:nvSpPr>
              <p:cNvPr id="29" name="Module 3">
                <a:extLst>
                  <a:ext uri="{FF2B5EF4-FFF2-40B4-BE49-F238E27FC236}">
                    <a16:creationId xmlns:a16="http://schemas.microsoft.com/office/drawing/2014/main" id="{7FA637B0-3307-4270-BEBA-7130B3A7C098}"/>
                  </a:ext>
                </a:extLst>
              </p:cNvPr>
              <p:cNvSpPr/>
              <p:nvPr/>
            </p:nvSpPr>
            <p:spPr>
              <a:xfrm>
                <a:off x="4840605" y="7134029"/>
                <a:ext cx="1287706" cy="401802"/>
              </a:xfrm>
              <a:prstGeom prst="rect">
                <a:avLst/>
              </a:prstGeom>
              <a:noFill/>
              <a:ln/>
            </p:spPr>
            <p:txBody>
              <a:bodyPr wrap="square" lIns="0" tIns="0" rIns="0" bIns="0" rtlCol="0" anchor="t"/>
              <a:lstStyle/>
              <a:p>
                <a:pPr marL="0" indent="0" algn="ctr">
                  <a:lnSpc>
                    <a:spcPts val="2250"/>
                  </a:lnSpc>
                  <a:spcAft>
                    <a:spcPts val="375"/>
                  </a:spcAft>
                  <a:buNone/>
                </a:pPr>
                <a:r>
                  <a:rPr lang="en-US" sz="1000" b="1" dirty="0">
                    <a:solidFill>
                      <a:srgbClr val="FFFFFF"/>
                    </a:solidFill>
                    <a:latin typeface="맑은 고딕" panose="020B0503020000020004" pitchFamily="50" charset="-127"/>
                    <a:ea typeface="맑은 고딕" panose="020B0503020000020004" pitchFamily="50" charset="-127"/>
                    <a:cs typeface="Noto Sans KR Bold" pitchFamily="34" charset="-120"/>
                  </a:rPr>
                  <a:t>Module 3</a:t>
                </a:r>
                <a:endParaRPr lang="en-US" sz="1000" dirty="0">
                  <a:latin typeface="맑은 고딕" panose="020B0503020000020004" pitchFamily="50" charset="-127"/>
                </a:endParaRPr>
              </a:p>
            </p:txBody>
          </p:sp>
          <p:sp>
            <p:nvSpPr>
              <p:cNvPr id="30" name="Shift Supervisor">
                <a:extLst>
                  <a:ext uri="{FF2B5EF4-FFF2-40B4-BE49-F238E27FC236}">
                    <a16:creationId xmlns:a16="http://schemas.microsoft.com/office/drawing/2014/main" id="{D77D6949-1C95-4433-B4D1-44C199C04559}"/>
                  </a:ext>
                </a:extLst>
              </p:cNvPr>
              <p:cNvSpPr/>
              <p:nvPr/>
            </p:nvSpPr>
            <p:spPr>
              <a:xfrm>
                <a:off x="3673981" y="8544073"/>
                <a:ext cx="2641710" cy="551207"/>
              </a:xfrm>
              <a:prstGeom prst="rect">
                <a:avLst/>
              </a:prstGeom>
              <a:noFill/>
              <a:ln/>
            </p:spPr>
            <p:txBody>
              <a:bodyPr wrap="square" lIns="0" tIns="0" rIns="0" bIns="0" rtlCol="0" anchor="t"/>
              <a:lstStyle/>
              <a:p>
                <a:pPr marL="0" indent="0" algn="ctr">
                  <a:lnSpc>
                    <a:spcPts val="2250"/>
                  </a:lnSpc>
                  <a:spcAft>
                    <a:spcPts val="375"/>
                  </a:spcAft>
                  <a:buNone/>
                </a:pPr>
                <a:r>
                  <a:rPr lang="en-US" sz="1200" b="1" dirty="0">
                    <a:solidFill>
                      <a:srgbClr val="FFFFFF"/>
                    </a:solidFill>
                    <a:latin typeface="맑은 고딕" panose="020B0503020000020004" pitchFamily="50" charset="-127"/>
                    <a:ea typeface="맑은 고딕" panose="020B0503020000020004" pitchFamily="50" charset="-127"/>
                    <a:cs typeface="Noto Sans KR Bold" pitchFamily="34" charset="-120"/>
                  </a:rPr>
                  <a:t>Shift Supervisor</a:t>
                </a:r>
                <a:endParaRPr lang="en-US" sz="1200" dirty="0">
                  <a:latin typeface="맑은 고딕" panose="020B0503020000020004" pitchFamily="50" charset="-127"/>
                </a:endParaRPr>
              </a:p>
            </p:txBody>
          </p:sp>
          <p:sp>
            <p:nvSpPr>
              <p:cNvPr id="31" name="Module 4">
                <a:extLst>
                  <a:ext uri="{FF2B5EF4-FFF2-40B4-BE49-F238E27FC236}">
                    <a16:creationId xmlns:a16="http://schemas.microsoft.com/office/drawing/2014/main" id="{1E185440-5964-4E75-BA9C-0FAFC6CD810F}"/>
                  </a:ext>
                </a:extLst>
              </p:cNvPr>
              <p:cNvSpPr/>
              <p:nvPr/>
            </p:nvSpPr>
            <p:spPr>
              <a:xfrm>
                <a:off x="5916930" y="7134029"/>
                <a:ext cx="1287706" cy="401802"/>
              </a:xfrm>
              <a:prstGeom prst="rect">
                <a:avLst/>
              </a:prstGeom>
              <a:noFill/>
              <a:ln/>
            </p:spPr>
            <p:txBody>
              <a:bodyPr wrap="square" lIns="0" tIns="0" rIns="0" bIns="0" rtlCol="0" anchor="t"/>
              <a:lstStyle/>
              <a:p>
                <a:pPr marL="0" indent="0" algn="ctr">
                  <a:lnSpc>
                    <a:spcPts val="2250"/>
                  </a:lnSpc>
                  <a:spcAft>
                    <a:spcPts val="375"/>
                  </a:spcAft>
                  <a:buNone/>
                </a:pPr>
                <a:r>
                  <a:rPr lang="en-US" sz="1000" b="1" dirty="0">
                    <a:solidFill>
                      <a:srgbClr val="FFFFFF"/>
                    </a:solidFill>
                    <a:latin typeface="맑은 고딕" panose="020B0503020000020004" pitchFamily="50" charset="-127"/>
                    <a:ea typeface="맑은 고딕" panose="020B0503020000020004" pitchFamily="50" charset="-127"/>
                    <a:cs typeface="Noto Sans KR Bold" pitchFamily="34" charset="-120"/>
                  </a:rPr>
                  <a:t>Module 4</a:t>
                </a:r>
                <a:endParaRPr lang="en-US" sz="1000" dirty="0">
                  <a:latin typeface="맑은 고딕" panose="020B0503020000020004" pitchFamily="50" charset="-127"/>
                </a:endParaRPr>
              </a:p>
            </p:txBody>
          </p:sp>
        </p:grpSp>
      </p:grpSp>
      <p:sp>
        <p:nvSpPr>
          <p:cNvPr id="32" name="Table PSFs and its levels relevant to Multi-Module Operation">
            <a:extLst>
              <a:ext uri="{FF2B5EF4-FFF2-40B4-BE49-F238E27FC236}">
                <a16:creationId xmlns:a16="http://schemas.microsoft.com/office/drawing/2014/main" id="{FFED2631-CDDC-405E-A916-D6CAB2A1D00E}"/>
              </a:ext>
            </a:extLst>
          </p:cNvPr>
          <p:cNvSpPr/>
          <p:nvPr/>
        </p:nvSpPr>
        <p:spPr>
          <a:xfrm>
            <a:off x="960220" y="4075289"/>
            <a:ext cx="3828567" cy="400111"/>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Fig. Multi-module Operation Environment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75E98BF4-DE5E-4F30-9FEE-30B7D7D0D517}"/>
              </a:ext>
            </a:extLst>
          </p:cNvPr>
          <p:cNvSpPr/>
          <p:nvPr/>
        </p:nvSpPr>
        <p:spPr>
          <a:xfrm>
            <a:off x="634890" y="1180826"/>
            <a:ext cx="11179739" cy="2912306"/>
          </a:xfrm>
          <a:prstGeom prst="rect">
            <a:avLst/>
          </a:prstGeom>
          <a:noFill/>
          <a:ln/>
        </p:spPr>
        <p:txBody>
          <a:bodyPr wrap="square" lIns="31750" tIns="31750" rIns="31750" bIns="31750" rtlCol="0" anchor="t"/>
          <a:lstStyle/>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Detailed assessment of operator’s SA for </a:t>
            </a:r>
            <a:r>
              <a:rPr lang="en-US" altLang="ko-KR" b="1" dirty="0">
                <a:solidFill>
                  <a:srgbClr val="000000"/>
                </a:solidFill>
                <a:latin typeface="맑은 고딕" panose="020B0503020000020004" pitchFamily="50" charset="-127"/>
                <a:ea typeface="맑은 고딕" panose="020B0503020000020004" pitchFamily="50" charset="-127"/>
                <a:cs typeface="Noto Sans KR Bold" pitchFamily="34" charset="-120"/>
              </a:rPr>
              <a:t>each accident module</a:t>
            </a:r>
          </a:p>
          <a:p>
            <a:pPr marL="495325" lvl="1" indent="-190510">
              <a:spcAft>
                <a:spcPts val="600"/>
              </a:spcAft>
              <a:buSzPct val="10000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cs typeface="Noto Sans KR Bold" pitchFamily="34" charset="-120"/>
              </a:rPr>
              <a:t>Total 9 Questions on past/normal/future trend of 9 safety function related plant parameters</a:t>
            </a:r>
          </a:p>
          <a:p>
            <a:pPr marL="495325" lvl="1" indent="-190510">
              <a:spcAft>
                <a:spcPts val="600"/>
              </a:spcAft>
              <a:buSzPct val="10000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cs typeface="Noto Sans KR Bold" pitchFamily="34" charset="-120"/>
              </a:rPr>
              <a:t>Each answer scored as hit/miss/false-alarm/correct-acceptance vs. the simulator ground truth.</a:t>
            </a:r>
          </a:p>
          <a:p>
            <a:pPr marL="190510" indent="-190510">
              <a:spcAft>
                <a:spcPts val="600"/>
              </a:spcAft>
              <a:buSzPct val="100000"/>
              <a:buFontTx/>
              <a:buChar char="•"/>
            </a:pPr>
            <a:r>
              <a:rPr lang="en-US" altLang="ko-KR" b="1" dirty="0">
                <a:solidFill>
                  <a:srgbClr val="000000"/>
                </a:solidFill>
                <a:latin typeface="맑은 고딕" panose="020B0503020000020004" pitchFamily="50" charset="-127"/>
                <a:ea typeface="맑은 고딕" panose="020B0503020000020004" pitchFamily="50" charset="-127"/>
              </a:rPr>
              <a:t>Evaluation</a:t>
            </a:r>
            <a:r>
              <a:rPr lang="ko-KR" altLang="en-US" b="1" dirty="0">
                <a:solidFill>
                  <a:srgbClr val="000000"/>
                </a:solidFill>
                <a:latin typeface="맑은 고딕" panose="020B0503020000020004" pitchFamily="50" charset="-127"/>
                <a:ea typeface="맑은 고딕" panose="020B0503020000020004" pitchFamily="50" charset="-127"/>
              </a:rPr>
              <a:t> </a:t>
            </a:r>
            <a:r>
              <a:rPr lang="en-US" altLang="ko-KR" b="1" dirty="0">
                <a:solidFill>
                  <a:srgbClr val="000000"/>
                </a:solidFill>
                <a:latin typeface="맑은 고딕" panose="020B0503020000020004" pitchFamily="50" charset="-127"/>
                <a:ea typeface="맑은 고딕" panose="020B0503020000020004" pitchFamily="50" charset="-127"/>
              </a:rPr>
              <a:t>Criteria:</a:t>
            </a:r>
          </a:p>
          <a:p>
            <a:pPr marL="495325" lvl="1" indent="-190510">
              <a:spcAft>
                <a:spcPts val="600"/>
              </a:spcAft>
              <a:buSzPct val="100000"/>
              <a:buFontTx/>
              <a:buChar char="•"/>
            </a:pPr>
            <a:r>
              <a:rPr lang="en-US" altLang="ko-KR" b="1" dirty="0">
                <a:solidFill>
                  <a:srgbClr val="000000"/>
                </a:solidFill>
                <a:latin typeface="맑은 고딕" panose="020B0503020000020004" pitchFamily="50" charset="-127"/>
                <a:ea typeface="맑은 고딕" panose="020B0503020000020004" pitchFamily="50" charset="-127"/>
              </a:rPr>
              <a:t>A’ : </a:t>
            </a:r>
            <a:r>
              <a:rPr lang="en-US" altLang="ko-KR" dirty="0">
                <a:solidFill>
                  <a:srgbClr val="000000"/>
                </a:solidFill>
                <a:latin typeface="맑은 고딕" panose="020B0503020000020004" pitchFamily="50" charset="-127"/>
                <a:ea typeface="맑은 고딕" panose="020B0503020000020004" pitchFamily="50" charset="-127"/>
              </a:rPr>
              <a:t>Operator’s</a:t>
            </a:r>
            <a:r>
              <a:rPr lang="ko-KR" altLang="en-US" dirty="0">
                <a:solidFill>
                  <a:srgbClr val="000000"/>
                </a:solidFill>
                <a:latin typeface="맑은 고딕" panose="020B0503020000020004" pitchFamily="50" charset="-127"/>
                <a:ea typeface="맑은 고딕" panose="020B0503020000020004" pitchFamily="50" charset="-127"/>
              </a:rPr>
              <a:t> </a:t>
            </a:r>
            <a:r>
              <a:rPr lang="en-US" altLang="ko-KR" dirty="0">
                <a:solidFill>
                  <a:srgbClr val="000000"/>
                </a:solidFill>
                <a:latin typeface="맑은 고딕" panose="020B0503020000020004" pitchFamily="50" charset="-127"/>
                <a:ea typeface="맑은 고딕" panose="020B0503020000020004" pitchFamily="50" charset="-127"/>
              </a:rPr>
              <a:t>ability</a:t>
            </a:r>
            <a:r>
              <a:rPr lang="ko-KR" altLang="en-US" dirty="0">
                <a:solidFill>
                  <a:srgbClr val="000000"/>
                </a:solidFill>
                <a:latin typeface="맑은 고딕" panose="020B0503020000020004" pitchFamily="50" charset="-127"/>
                <a:ea typeface="맑은 고딕" panose="020B0503020000020004" pitchFamily="50" charset="-127"/>
              </a:rPr>
              <a:t> </a:t>
            </a:r>
            <a:r>
              <a:rPr lang="en-US" altLang="ko-KR" dirty="0">
                <a:solidFill>
                  <a:srgbClr val="000000"/>
                </a:solidFill>
                <a:latin typeface="맑은 고딕" panose="020B0503020000020004" pitchFamily="50" charset="-127"/>
                <a:ea typeface="맑은 고딕" panose="020B0503020000020004" pitchFamily="50" charset="-127"/>
              </a:rPr>
              <a:t>to</a:t>
            </a:r>
            <a:r>
              <a:rPr lang="ko-KR" altLang="en-US" dirty="0">
                <a:solidFill>
                  <a:srgbClr val="000000"/>
                </a:solidFill>
                <a:latin typeface="맑은 고딕" panose="020B0503020000020004" pitchFamily="50" charset="-127"/>
                <a:ea typeface="맑은 고딕" panose="020B0503020000020004" pitchFamily="50" charset="-127"/>
              </a:rPr>
              <a:t> </a:t>
            </a:r>
            <a:r>
              <a:rPr lang="en-US" altLang="ko-KR" b="1" dirty="0">
                <a:latin typeface="맑은 고딕" panose="020B0503020000020004" pitchFamily="50" charset="-127"/>
                <a:ea typeface="맑은 고딕" panose="020B0503020000020004" pitchFamily="50" charset="-127"/>
              </a:rPr>
              <a:t>discriminate</a:t>
            </a:r>
            <a:r>
              <a:rPr lang="ko-KR" altLang="en-US" b="1" dirty="0">
                <a:latin typeface="맑은 고딕" panose="020B0503020000020004" pitchFamily="50" charset="-127"/>
                <a:ea typeface="맑은 고딕" panose="020B0503020000020004" pitchFamily="50" charset="-127"/>
              </a:rPr>
              <a:t> </a:t>
            </a:r>
            <a:r>
              <a:rPr lang="en-US" altLang="ko-KR" b="1" dirty="0">
                <a:latin typeface="맑은 고딕" panose="020B0503020000020004" pitchFamily="50" charset="-127"/>
                <a:ea typeface="맑은 고딕" panose="020B0503020000020004" pitchFamily="50" charset="-127"/>
              </a:rPr>
              <a:t>stable parameters </a:t>
            </a:r>
            <a:r>
              <a:rPr lang="en-US" altLang="ko-KR" dirty="0">
                <a:solidFill>
                  <a:srgbClr val="000000"/>
                </a:solidFill>
                <a:latin typeface="맑은 고딕" panose="020B0503020000020004" pitchFamily="50" charset="-127"/>
                <a:ea typeface="맑은 고딕" panose="020B0503020000020004" pitchFamily="50" charset="-127"/>
              </a:rPr>
              <a:t>from those which are fluctuating</a:t>
            </a:r>
          </a:p>
          <a:p>
            <a:pPr marL="38125" indent="-190510">
              <a:spcAft>
                <a:spcPts val="600"/>
              </a:spcAft>
              <a:buSzPct val="100000"/>
              <a:buFontTx/>
              <a:buChar char="•"/>
            </a:pPr>
            <a:r>
              <a:rPr lang="en-US" altLang="ko-KR" b="1" dirty="0" err="1">
                <a:solidFill>
                  <a:srgbClr val="000000"/>
                </a:solidFill>
                <a:latin typeface="맑은 고딕" panose="020B0503020000020004" pitchFamily="50" charset="-127"/>
                <a:ea typeface="맑은 고딕" panose="020B0503020000020004" pitchFamily="50" charset="-127"/>
              </a:rPr>
              <a:t>Endsley</a:t>
            </a:r>
            <a:r>
              <a:rPr lang="en-US" altLang="ko-KR" b="1" dirty="0">
                <a:solidFill>
                  <a:srgbClr val="000000"/>
                </a:solidFill>
                <a:latin typeface="맑은 고딕" panose="020B0503020000020004" pitchFamily="50" charset="-127"/>
                <a:ea typeface="맑은 고딕" panose="020B0503020000020004" pitchFamily="50" charset="-127"/>
              </a:rPr>
              <a:t> Levels Mapped to SACRI Items:</a:t>
            </a:r>
          </a:p>
          <a:p>
            <a:pPr marL="495325" lvl="1" indent="-190510">
              <a:spcAft>
                <a:spcPts val="600"/>
              </a:spcAft>
              <a:buSzPct val="100000"/>
              <a:buFontTx/>
              <a:buChar char="•"/>
            </a:pPr>
            <a:r>
              <a:rPr lang="en-US" altLang="ko-KR" b="1" dirty="0">
                <a:solidFill>
                  <a:srgbClr val="000000"/>
                </a:solidFill>
                <a:latin typeface="맑은 고딕" panose="020B0503020000020004" pitchFamily="50" charset="-127"/>
                <a:ea typeface="맑은 고딕" panose="020B0503020000020004" pitchFamily="50" charset="-127"/>
              </a:rPr>
              <a:t>L1/2 (Perception &amp; Comprehension)</a:t>
            </a:r>
            <a:r>
              <a:rPr lang="en-US" altLang="ko-KR" dirty="0">
                <a:solidFill>
                  <a:srgbClr val="000000"/>
                </a:solidFill>
                <a:latin typeface="맑은 고딕" panose="020B0503020000020004" pitchFamily="50" charset="-127"/>
                <a:ea typeface="맑은 고딕" panose="020B0503020000020004" pitchFamily="50" charset="-127"/>
              </a:rPr>
              <a:t> – Past and normal-referenced items (Q1-Q6)</a:t>
            </a:r>
          </a:p>
          <a:p>
            <a:pPr marL="495325" lvl="1" indent="-190510">
              <a:spcAft>
                <a:spcPts val="600"/>
              </a:spcAft>
              <a:buSzPct val="100000"/>
              <a:buFontTx/>
              <a:buChar char="•"/>
            </a:pPr>
            <a:r>
              <a:rPr lang="en-US" altLang="ko-KR" b="1" dirty="0">
                <a:solidFill>
                  <a:srgbClr val="000000"/>
                </a:solidFill>
                <a:latin typeface="맑은 고딕" panose="020B0503020000020004" pitchFamily="50" charset="-127"/>
                <a:ea typeface="맑은 고딕" panose="020B0503020000020004" pitchFamily="50" charset="-127"/>
              </a:rPr>
              <a:t>L3 (Projection) </a:t>
            </a:r>
            <a:r>
              <a:rPr lang="en-US" altLang="ko-KR" dirty="0">
                <a:solidFill>
                  <a:srgbClr val="000000"/>
                </a:solidFill>
                <a:latin typeface="맑은 고딕" panose="020B0503020000020004" pitchFamily="50" charset="-127"/>
                <a:ea typeface="맑은 고딕" panose="020B0503020000020004" pitchFamily="50" charset="-127"/>
              </a:rPr>
              <a:t>– Full inventory (Q1-Q9)</a:t>
            </a:r>
          </a:p>
          <a:p>
            <a:pPr marL="952525" lvl="2" indent="-190510">
              <a:spcAft>
                <a:spcPts val="600"/>
              </a:spcAft>
              <a:buSzPct val="100000"/>
              <a:buFontTx/>
              <a:buChar char="•"/>
            </a:pPr>
            <a:endParaRPr lang="en-US" altLang="ko-KR" dirty="0">
              <a:solidFill>
                <a:srgbClr val="000000"/>
              </a:solidFill>
              <a:latin typeface="맑은 고딕" panose="020B0503020000020004" pitchFamily="50" charset="-127"/>
              <a:ea typeface="맑은 고딕" panose="020B0503020000020004" pitchFamily="50" charset="-127"/>
            </a:endParaRPr>
          </a:p>
        </p:txBody>
      </p:sp>
      <p:sp>
        <p:nvSpPr>
          <p:cNvPr id="12" name="Introduction">
            <a:extLst>
              <a:ext uri="{FF2B5EF4-FFF2-40B4-BE49-F238E27FC236}">
                <a16:creationId xmlns:a16="http://schemas.microsoft.com/office/drawing/2014/main" id="{42D3A460-AEB2-41B2-997E-AE400D9CAC35}"/>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3. Experiment Design</a:t>
            </a:r>
            <a:endParaRPr lang="en-US" sz="1200" b="1" dirty="0">
              <a:latin typeface="맑은 고딕" panose="020B0503020000020004" pitchFamily="50" charset="-127"/>
              <a:ea typeface="맑은 고딕" panose="020B0503020000020004" pitchFamily="50" charset="-127"/>
            </a:endParaRPr>
          </a:p>
        </p:txBody>
      </p:sp>
      <p:pic>
        <p:nvPicPr>
          <p:cNvPr id="15" name="Vector 34" descr="preencoded.png">
            <a:extLst>
              <a:ext uri="{FF2B5EF4-FFF2-40B4-BE49-F238E27FC236}">
                <a16:creationId xmlns:a16="http://schemas.microsoft.com/office/drawing/2014/main" id="{FD9A6EEF-AC37-4151-B2BE-E9F7063611E0}"/>
              </a:ext>
            </a:extLst>
          </p:cNvPr>
          <p:cNvPicPr>
            <a:picLocks noChangeAspect="1"/>
          </p:cNvPicPr>
          <p:nvPr/>
        </p:nvPicPr>
        <p:blipFill>
          <a:blip r:embed="rId3"/>
          <a:srcRect/>
          <a:stretch/>
        </p:blipFill>
        <p:spPr>
          <a:xfrm>
            <a:off x="584200" y="986168"/>
            <a:ext cx="11607800" cy="38100"/>
          </a:xfrm>
          <a:prstGeom prst="rect">
            <a:avLst/>
          </a:prstGeom>
        </p:spPr>
      </p:pic>
      <p:sp>
        <p:nvSpPr>
          <p:cNvPr id="9" name="name_14 Challenges in Practicing HRA for Multi-Module SMR">
            <a:extLst>
              <a:ext uri="{FF2B5EF4-FFF2-40B4-BE49-F238E27FC236}">
                <a16:creationId xmlns:a16="http://schemas.microsoft.com/office/drawing/2014/main" id="{54A2F582-30A6-4F21-A14C-EEC41D7874C5}"/>
              </a:ext>
            </a:extLst>
          </p:cNvPr>
          <p:cNvSpPr/>
          <p:nvPr/>
        </p:nvSpPr>
        <p:spPr>
          <a:xfrm>
            <a:off x="603251" y="482600"/>
            <a:ext cx="11446181" cy="476250"/>
          </a:xfrm>
          <a:prstGeom prst="rect">
            <a:avLst/>
          </a:prstGeom>
          <a:noFill/>
          <a:ln/>
        </p:spPr>
        <p:txBody>
          <a:bodyPr wrap="square" lIns="0" tIns="0" rIns="0" bIns="0" rtlCol="0" anchor="t"/>
          <a:lstStyle/>
          <a:p>
            <a:pPr>
              <a:lnSpc>
                <a:spcPts val="3750"/>
              </a:lnSpc>
            </a:pPr>
            <a:r>
              <a:rPr lang="en-US" sz="30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3.2 Ground-Truth SA Measurement: SACRI</a:t>
            </a:r>
            <a:endParaRPr lang="en-US" sz="3000" b="1" dirty="0"/>
          </a:p>
        </p:txBody>
      </p:sp>
      <p:sp>
        <p:nvSpPr>
          <p:cNvPr id="13"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66F66371-02D8-4E48-B12A-BD521C224770}"/>
              </a:ext>
            </a:extLst>
          </p:cNvPr>
          <p:cNvSpPr/>
          <p:nvPr/>
        </p:nvSpPr>
        <p:spPr>
          <a:xfrm>
            <a:off x="634891" y="3429000"/>
            <a:ext cx="11179739" cy="2248174"/>
          </a:xfrm>
          <a:prstGeom prst="rect">
            <a:avLst/>
          </a:prstGeom>
          <a:noFill/>
          <a:ln/>
        </p:spPr>
        <p:txBody>
          <a:bodyPr wrap="square" lIns="31750" tIns="31750" rIns="31750" bIns="31750" rtlCol="0" anchor="t"/>
          <a:lstStyle/>
          <a:p>
            <a:pPr marL="190510" indent="-190510">
              <a:lnSpc>
                <a:spcPts val="2250"/>
              </a:lnSpc>
              <a:spcAft>
                <a:spcPts val="600"/>
              </a:spcAft>
              <a:buSzPct val="100000"/>
              <a:buChar char="•"/>
            </a:pPr>
            <a:endPar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graphicFrame>
        <p:nvGraphicFramePr>
          <p:cNvPr id="10" name="표 9">
            <a:extLst>
              <a:ext uri="{FF2B5EF4-FFF2-40B4-BE49-F238E27FC236}">
                <a16:creationId xmlns:a16="http://schemas.microsoft.com/office/drawing/2014/main" id="{674857F0-0C40-48FC-957F-417D24A72449}"/>
              </a:ext>
            </a:extLst>
          </p:cNvPr>
          <p:cNvGraphicFramePr>
            <a:graphicFrameLocks noGrp="1"/>
          </p:cNvGraphicFramePr>
          <p:nvPr>
            <p:extLst>
              <p:ext uri="{D42A27DB-BD31-4B8C-83A1-F6EECF244321}">
                <p14:modId xmlns:p14="http://schemas.microsoft.com/office/powerpoint/2010/main" val="2795425039"/>
              </p:ext>
            </p:extLst>
          </p:nvPr>
        </p:nvGraphicFramePr>
        <p:xfrm>
          <a:off x="863587" y="4543620"/>
          <a:ext cx="4263990" cy="1954242"/>
        </p:xfrm>
        <a:graphic>
          <a:graphicData uri="http://schemas.openxmlformats.org/drawingml/2006/table">
            <a:tbl>
              <a:tblPr/>
              <a:tblGrid>
                <a:gridCol w="210042">
                  <a:extLst>
                    <a:ext uri="{9D8B030D-6E8A-4147-A177-3AD203B41FA5}">
                      <a16:colId xmlns:a16="http://schemas.microsoft.com/office/drawing/2014/main" val="846691363"/>
                    </a:ext>
                  </a:extLst>
                </a:gridCol>
                <a:gridCol w="1880723">
                  <a:extLst>
                    <a:ext uri="{9D8B030D-6E8A-4147-A177-3AD203B41FA5}">
                      <a16:colId xmlns:a16="http://schemas.microsoft.com/office/drawing/2014/main" val="1841756126"/>
                    </a:ext>
                  </a:extLst>
                </a:gridCol>
                <a:gridCol w="268369">
                  <a:extLst>
                    <a:ext uri="{9D8B030D-6E8A-4147-A177-3AD203B41FA5}">
                      <a16:colId xmlns:a16="http://schemas.microsoft.com/office/drawing/2014/main" val="2223785312"/>
                    </a:ext>
                  </a:extLst>
                </a:gridCol>
                <a:gridCol w="1904856">
                  <a:extLst>
                    <a:ext uri="{9D8B030D-6E8A-4147-A177-3AD203B41FA5}">
                      <a16:colId xmlns:a16="http://schemas.microsoft.com/office/drawing/2014/main" val="2950462432"/>
                    </a:ext>
                  </a:extLst>
                </a:gridCol>
              </a:tblGrid>
              <a:tr h="309792">
                <a:tc gridSpan="4">
                  <a:txBody>
                    <a:bodyPr/>
                    <a:lstStyle/>
                    <a:p>
                      <a:pPr marL="0" marR="0" indent="0" algn="ctr" fontAlgn="base" latinLnBrk="0">
                        <a:lnSpc>
                          <a:spcPct val="160000"/>
                        </a:lnSpc>
                        <a:spcBef>
                          <a:spcPts val="0"/>
                        </a:spcBef>
                        <a:spcAft>
                          <a:spcPts val="0"/>
                        </a:spcAft>
                      </a:pPr>
                      <a:r>
                        <a:rPr lang="en-US" altLang="ko-KR" sz="1200" b="1" kern="0" spc="0" dirty="0">
                          <a:solidFill>
                            <a:srgbClr val="000000"/>
                          </a:solidFill>
                          <a:effectLst/>
                          <a:latin typeface="맑은 고딕" panose="020B0503020000020004" pitchFamily="50" charset="-127"/>
                          <a:ea typeface="맑은 고딕" panose="020B0503020000020004" pitchFamily="50" charset="-127"/>
                        </a:rPr>
                        <a:t>SACRI Plant Parameters</a:t>
                      </a:r>
                      <a:endParaRPr lang="ko-KR" altLang="en-US" sz="1200" b="1"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lumMod val="95000"/>
                      </a:schemeClr>
                    </a:solidFill>
                  </a:tcPr>
                </a:tc>
                <a:tc hMerge="1">
                  <a:txBody>
                    <a:bodyPr/>
                    <a:lstStyle/>
                    <a:p>
                      <a:pPr marL="0" marR="0" indent="0" algn="ctr" fontAlgn="base" latinLnBrk="0">
                        <a:lnSpc>
                          <a:spcPct val="160000"/>
                        </a:lnSpc>
                        <a:spcBef>
                          <a:spcPts val="0"/>
                        </a:spcBef>
                        <a:spcAft>
                          <a:spcPts val="0"/>
                        </a:spcAft>
                      </a:pPr>
                      <a:endParaRPr lang="ko-KR" altLang="en-US" sz="1800" b="1" kern="0" spc="0" dirty="0">
                        <a:solidFill>
                          <a:srgbClr val="000000"/>
                        </a:solidFill>
                        <a:effectLst/>
                        <a:latin typeface="맑은 고딕" panose="020B0503020000020004" pitchFamily="50" charset="-127"/>
                        <a:ea typeface="맑은 고딕" panose="020B0503020000020004" pitchFamily="50"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pPr marL="0" marR="0" indent="0" algn="ctr" fontAlgn="base" latinLnBrk="0">
                        <a:lnSpc>
                          <a:spcPct val="160000"/>
                        </a:lnSpc>
                        <a:spcBef>
                          <a:spcPts val="0"/>
                        </a:spcBef>
                        <a:spcAft>
                          <a:spcPts val="0"/>
                        </a:spcAft>
                      </a:pPr>
                      <a:endParaRPr lang="ko-KR" altLang="en-US" sz="1800" b="1" kern="0" spc="0" dirty="0">
                        <a:solidFill>
                          <a:srgbClr val="000000"/>
                        </a:solidFill>
                        <a:effectLst/>
                        <a:latin typeface="맑은 고딕" panose="020B0503020000020004" pitchFamily="50" charset="-127"/>
                        <a:ea typeface="맑은 고딕" panose="020B0503020000020004" pitchFamily="50"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pPr marL="0" marR="0" indent="0" algn="ctr" fontAlgn="base" latinLnBrk="0">
                        <a:lnSpc>
                          <a:spcPct val="160000"/>
                        </a:lnSpc>
                        <a:spcBef>
                          <a:spcPts val="0"/>
                        </a:spcBef>
                        <a:spcAft>
                          <a:spcPts val="0"/>
                        </a:spcAft>
                      </a:pPr>
                      <a:endParaRPr lang="ko-KR" altLang="en-US" sz="1800" b="1" kern="0" spc="0" dirty="0">
                        <a:solidFill>
                          <a:srgbClr val="000000"/>
                        </a:solidFill>
                        <a:effectLst/>
                        <a:latin typeface="맑은 고딕" panose="020B0503020000020004" pitchFamily="50" charset="-127"/>
                        <a:ea typeface="맑은 고딕" panose="020B0503020000020004" pitchFamily="50"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98551757"/>
                  </a:ext>
                </a:extLst>
              </a:tr>
              <a:tr h="324394">
                <a:tc>
                  <a:txBody>
                    <a:bodyPr/>
                    <a:lstStyle/>
                    <a:p>
                      <a:pPr marL="0" marR="0" indent="0" algn="ctr" fontAlgn="base" latinLnBrk="0">
                        <a:lnSpc>
                          <a:spcPct val="160000"/>
                        </a:lnSpc>
                        <a:spcBef>
                          <a:spcPts val="0"/>
                        </a:spcBef>
                        <a:spcAft>
                          <a:spcPts val="0"/>
                        </a:spcAft>
                      </a:pPr>
                      <a:r>
                        <a:rPr lang="en-US" sz="1200" kern="0" spc="0">
                          <a:solidFill>
                            <a:srgbClr val="000000"/>
                          </a:solidFill>
                          <a:effectLst/>
                          <a:latin typeface="맑은 고딕" panose="020B0503020000020004" pitchFamily="50" charset="-127"/>
                          <a:ea typeface="맑은 고딕" panose="020B0503020000020004" pitchFamily="50" charset="-127"/>
                        </a:rPr>
                        <a:t>1</a:t>
                      </a: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Pressurizer</a:t>
                      </a:r>
                      <a:r>
                        <a:rPr lang="ko-KR" altLang="en-US" sz="1200" kern="0" spc="0" dirty="0">
                          <a:solidFill>
                            <a:srgbClr val="000000"/>
                          </a:solidFill>
                          <a:effectLst/>
                          <a:latin typeface="맑은 고딕" panose="020B0503020000020004" pitchFamily="50" charset="-127"/>
                          <a:ea typeface="맑은 고딕" panose="020B0503020000020004" pitchFamily="50" charset="-127"/>
                        </a:rPr>
                        <a:t> </a:t>
                      </a:r>
                      <a:r>
                        <a:rPr lang="en-US" altLang="ko-KR" sz="1200" kern="0" spc="0" dirty="0">
                          <a:solidFill>
                            <a:srgbClr val="000000"/>
                          </a:solidFill>
                          <a:effectLst/>
                          <a:latin typeface="맑은 고딕" panose="020B0503020000020004" pitchFamily="50" charset="-127"/>
                          <a:ea typeface="맑은 고딕" panose="020B0503020000020004" pitchFamily="50" charset="-127"/>
                        </a:rPr>
                        <a:t>Pressure</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6</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Containment Radiation</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7545958"/>
                  </a:ext>
                </a:extLst>
              </a:tr>
              <a:tr h="376078">
                <a:tc>
                  <a:txBody>
                    <a:bodyPr/>
                    <a:lstStyle/>
                    <a:p>
                      <a:pPr marL="0" marR="0" indent="0" algn="ctr" fontAlgn="base" latinLnBrk="0">
                        <a:lnSpc>
                          <a:spcPct val="160000"/>
                        </a:lnSpc>
                        <a:spcBef>
                          <a:spcPts val="0"/>
                        </a:spcBef>
                        <a:spcAft>
                          <a:spcPts val="0"/>
                        </a:spcAft>
                      </a:pPr>
                      <a:r>
                        <a:rPr lang="en-US" sz="1200" kern="0" spc="0">
                          <a:solidFill>
                            <a:srgbClr val="000000"/>
                          </a:solidFill>
                          <a:effectLst/>
                          <a:latin typeface="맑은 고딕" panose="020B0503020000020004" pitchFamily="50" charset="-127"/>
                          <a:ea typeface="맑은 고딕" panose="020B0503020000020004" pitchFamily="50" charset="-127"/>
                        </a:rPr>
                        <a:t>2</a:t>
                      </a: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Pressurizer</a:t>
                      </a:r>
                      <a:r>
                        <a:rPr lang="ko-KR" altLang="en-US" sz="1200" kern="0" spc="0" dirty="0">
                          <a:solidFill>
                            <a:srgbClr val="000000"/>
                          </a:solidFill>
                          <a:effectLst/>
                          <a:latin typeface="맑은 고딕" panose="020B0503020000020004" pitchFamily="50" charset="-127"/>
                          <a:ea typeface="맑은 고딕" panose="020B0503020000020004" pitchFamily="50" charset="-127"/>
                        </a:rPr>
                        <a:t> </a:t>
                      </a:r>
                      <a:r>
                        <a:rPr lang="en-US" altLang="ko-KR" sz="1200" kern="0" spc="0" dirty="0">
                          <a:solidFill>
                            <a:srgbClr val="000000"/>
                          </a:solidFill>
                          <a:effectLst/>
                          <a:latin typeface="맑은 고딕" panose="020B0503020000020004" pitchFamily="50" charset="-127"/>
                          <a:ea typeface="맑은 고딕" panose="020B0503020000020004" pitchFamily="50" charset="-127"/>
                        </a:rPr>
                        <a:t>Level</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7</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RCS Average Temperature</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125820"/>
                  </a:ext>
                </a:extLst>
              </a:tr>
              <a:tr h="324394">
                <a:tc>
                  <a:txBody>
                    <a:bodyPr/>
                    <a:lstStyle/>
                    <a:p>
                      <a:pPr marL="0" marR="0" indent="0" algn="ctr" fontAlgn="base" latinLnBrk="0">
                        <a:lnSpc>
                          <a:spcPct val="160000"/>
                        </a:lnSpc>
                        <a:spcBef>
                          <a:spcPts val="0"/>
                        </a:spcBef>
                        <a:spcAft>
                          <a:spcPts val="0"/>
                        </a:spcAft>
                      </a:pPr>
                      <a:r>
                        <a:rPr lang="en-US" sz="1200" kern="0" spc="0">
                          <a:solidFill>
                            <a:srgbClr val="000000"/>
                          </a:solidFill>
                          <a:effectLst/>
                          <a:latin typeface="맑은 고딕" panose="020B0503020000020004" pitchFamily="50" charset="-127"/>
                          <a:ea typeface="맑은 고딕" panose="020B0503020000020004" pitchFamily="50" charset="-127"/>
                        </a:rPr>
                        <a:t>3</a:t>
                      </a: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Steam</a:t>
                      </a:r>
                      <a:r>
                        <a:rPr lang="ko-KR" altLang="en-US" sz="1200" kern="0" spc="0" dirty="0">
                          <a:solidFill>
                            <a:srgbClr val="000000"/>
                          </a:solidFill>
                          <a:effectLst/>
                          <a:latin typeface="맑은 고딕" panose="020B0503020000020004" pitchFamily="50" charset="-127"/>
                          <a:ea typeface="맑은 고딕" panose="020B0503020000020004" pitchFamily="50" charset="-127"/>
                        </a:rPr>
                        <a:t> </a:t>
                      </a:r>
                      <a:r>
                        <a:rPr lang="en-US" altLang="ko-KR" sz="1200" kern="0" spc="0" dirty="0">
                          <a:solidFill>
                            <a:srgbClr val="000000"/>
                          </a:solidFill>
                          <a:effectLst/>
                          <a:latin typeface="맑은 고딕" panose="020B0503020000020004" pitchFamily="50" charset="-127"/>
                          <a:ea typeface="맑은 고딕" panose="020B0503020000020004" pitchFamily="50" charset="-127"/>
                        </a:rPr>
                        <a:t>Generator</a:t>
                      </a:r>
                      <a:r>
                        <a:rPr lang="ko-KR" altLang="en-US" sz="1200" kern="0" spc="0" dirty="0">
                          <a:solidFill>
                            <a:srgbClr val="000000"/>
                          </a:solidFill>
                          <a:effectLst/>
                          <a:latin typeface="맑은 고딕" panose="020B0503020000020004" pitchFamily="50" charset="-127"/>
                          <a:ea typeface="맑은 고딕" panose="020B0503020000020004" pitchFamily="50" charset="-127"/>
                        </a:rPr>
                        <a:t> </a:t>
                      </a:r>
                      <a:r>
                        <a:rPr lang="en-US" altLang="ko-KR" sz="1200" kern="0" spc="0" dirty="0">
                          <a:solidFill>
                            <a:srgbClr val="000000"/>
                          </a:solidFill>
                          <a:effectLst/>
                          <a:latin typeface="맑은 고딕" panose="020B0503020000020004" pitchFamily="50" charset="-127"/>
                          <a:ea typeface="맑은 고딕" panose="020B0503020000020004" pitchFamily="50" charset="-127"/>
                        </a:rPr>
                        <a:t>Pressure</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8</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Safety Injection Flow</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1062014"/>
                  </a:ext>
                </a:extLst>
              </a:tr>
              <a:tr h="309792">
                <a:tc>
                  <a:txBody>
                    <a:bodyPr/>
                    <a:lstStyle/>
                    <a:p>
                      <a:pPr marL="0" marR="0" indent="0" algn="ctr" fontAlgn="base" latinLnBrk="0">
                        <a:lnSpc>
                          <a:spcPct val="160000"/>
                        </a:lnSpc>
                        <a:spcBef>
                          <a:spcPts val="0"/>
                        </a:spcBef>
                        <a:spcAft>
                          <a:spcPts val="0"/>
                        </a:spcAft>
                      </a:pPr>
                      <a:r>
                        <a:rPr lang="en-US" sz="1200" kern="0" spc="0">
                          <a:solidFill>
                            <a:srgbClr val="000000"/>
                          </a:solidFill>
                          <a:effectLst/>
                          <a:latin typeface="맑은 고딕" panose="020B0503020000020004" pitchFamily="50" charset="-127"/>
                          <a:ea typeface="맑은 고딕" panose="020B0503020000020004" pitchFamily="50" charset="-127"/>
                        </a:rPr>
                        <a:t>4</a:t>
                      </a: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Steam</a:t>
                      </a:r>
                      <a:r>
                        <a:rPr lang="ko-KR" altLang="en-US" sz="1200" kern="0" spc="0" dirty="0">
                          <a:solidFill>
                            <a:srgbClr val="000000"/>
                          </a:solidFill>
                          <a:effectLst/>
                          <a:latin typeface="맑은 고딕" panose="020B0503020000020004" pitchFamily="50" charset="-127"/>
                          <a:ea typeface="맑은 고딕" panose="020B0503020000020004" pitchFamily="50" charset="-127"/>
                        </a:rPr>
                        <a:t> </a:t>
                      </a:r>
                      <a:r>
                        <a:rPr lang="en-US" altLang="ko-KR" sz="1200" kern="0" spc="0" dirty="0">
                          <a:solidFill>
                            <a:srgbClr val="000000"/>
                          </a:solidFill>
                          <a:effectLst/>
                          <a:latin typeface="맑은 고딕" panose="020B0503020000020004" pitchFamily="50" charset="-127"/>
                          <a:ea typeface="맑은 고딕" panose="020B0503020000020004" pitchFamily="50" charset="-127"/>
                        </a:rPr>
                        <a:t>Generator </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9</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Secondary Radiation</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3159900"/>
                  </a:ext>
                </a:extLst>
              </a:tr>
              <a:tr h="309792">
                <a:tc>
                  <a:txBody>
                    <a:bodyPr/>
                    <a:lstStyle/>
                    <a:p>
                      <a:pPr marL="0" marR="0" indent="0" algn="ctr" fontAlgn="base" latinLnBrk="0">
                        <a:lnSpc>
                          <a:spcPct val="160000"/>
                        </a:lnSpc>
                        <a:spcBef>
                          <a:spcPts val="0"/>
                        </a:spcBef>
                        <a:spcAft>
                          <a:spcPts val="0"/>
                        </a:spcAft>
                      </a:pPr>
                      <a:r>
                        <a:rPr lang="en-US" sz="1200" kern="0" spc="0">
                          <a:solidFill>
                            <a:srgbClr val="000000"/>
                          </a:solidFill>
                          <a:effectLst/>
                          <a:latin typeface="맑은 고딕" panose="020B0503020000020004" pitchFamily="50" charset="-127"/>
                          <a:ea typeface="맑은 고딕" panose="020B0503020000020004" pitchFamily="50" charset="-127"/>
                        </a:rPr>
                        <a:t>5</a:t>
                      </a: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altLang="ko-KR" sz="1200" kern="0" spc="0" dirty="0">
                          <a:solidFill>
                            <a:srgbClr val="000000"/>
                          </a:solidFill>
                          <a:effectLst/>
                          <a:latin typeface="맑은 고딕" panose="020B0503020000020004" pitchFamily="50" charset="-127"/>
                          <a:ea typeface="맑은 고딕" panose="020B0503020000020004" pitchFamily="50" charset="-127"/>
                        </a:rPr>
                        <a:t>Containment Pressure</a:t>
                      </a: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endParaRPr lang="ko-KR" altLang="en-US" sz="1200" kern="0" spc="0" dirty="0">
                        <a:solidFill>
                          <a:srgbClr val="000000"/>
                        </a:solidFill>
                        <a:effectLst/>
                        <a:latin typeface="맑은 고딕" panose="020B0503020000020004" pitchFamily="50" charset="-127"/>
                        <a:ea typeface="맑은 고딕" panose="020B0503020000020004" pitchFamily="50" charset="-127"/>
                      </a:endParaRPr>
                    </a:p>
                  </a:txBody>
                  <a:tcPr marL="0" marR="0" marT="0"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9290686"/>
                  </a:ext>
                </a:extLst>
              </a:tr>
            </a:tbl>
          </a:graphicData>
        </a:graphic>
      </p:graphicFrame>
      <p:sp>
        <p:nvSpPr>
          <p:cNvPr id="14" name="Fig Supportive Information Design of Automated System Left Passive Safety System Right">
            <a:extLst>
              <a:ext uri="{FF2B5EF4-FFF2-40B4-BE49-F238E27FC236}">
                <a16:creationId xmlns:a16="http://schemas.microsoft.com/office/drawing/2014/main" id="{1697AB45-AB2C-45A4-A44F-A1A2E7BD40E4}"/>
              </a:ext>
            </a:extLst>
          </p:cNvPr>
          <p:cNvSpPr/>
          <p:nvPr/>
        </p:nvSpPr>
        <p:spPr>
          <a:xfrm>
            <a:off x="1385455" y="4095977"/>
            <a:ext cx="3319327" cy="304800"/>
          </a:xfrm>
          <a:prstGeom prst="rect">
            <a:avLst/>
          </a:prstGeom>
          <a:noFill/>
          <a:ln/>
        </p:spPr>
        <p:txBody>
          <a:bodyPr wrap="square" lIns="0" tIns="0" rIns="0" bIns="0" rtlCol="0" anchor="ctr"/>
          <a:lstStyle/>
          <a:p>
            <a:pPr algn="ctr">
              <a:spcAft>
                <a:spcPts val="500"/>
              </a:spcAft>
            </a:pPr>
            <a:r>
              <a:rPr lang="en-US" altLang="ko-KR"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Monitored Plant Parameters</a:t>
            </a:r>
            <a:endParaRPr lang="en-US" sz="1400" dirty="0">
              <a:latin typeface="맑은 고딕" panose="020B0503020000020004" pitchFamily="50" charset="-127"/>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6BFC17F-2A1B-464D-BEBA-6FAF657CA370}"/>
                  </a:ext>
                </a:extLst>
              </p:cNvPr>
              <p:cNvSpPr txBox="1"/>
              <p:nvPr/>
            </p:nvSpPr>
            <p:spPr>
              <a:xfrm>
                <a:off x="6885443" y="4491091"/>
                <a:ext cx="3220255" cy="4840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1400" b="1" i="1" smtClean="0">
                          <a:latin typeface="Cambria Math" panose="02040503050406030204" pitchFamily="18" charset="0"/>
                        </a:rPr>
                        <m:t>𝑨</m:t>
                      </m:r>
                      <m:r>
                        <a:rPr lang="en-US" altLang="ko-KR" sz="1400" b="1" i="1" smtClean="0">
                          <a:latin typeface="Cambria Math" panose="02040503050406030204" pitchFamily="18" charset="0"/>
                        </a:rPr>
                        <m:t>’</m:t>
                      </m:r>
                      <m:r>
                        <a:rPr lang="en-US" altLang="ko-KR" sz="1400" b="1" i="1" smtClean="0">
                          <a:latin typeface="Cambria Math" panose="02040503050406030204" pitchFamily="18" charset="0"/>
                        </a:rPr>
                        <m:t> = </m:t>
                      </m:r>
                      <m:r>
                        <a:rPr lang="en-US" altLang="ko-KR" sz="1400" b="1" i="1" smtClean="0">
                          <a:latin typeface="Cambria Math" panose="02040503050406030204" pitchFamily="18" charset="0"/>
                        </a:rPr>
                        <m:t>𝟏</m:t>
                      </m:r>
                      <m:r>
                        <a:rPr lang="en-US" altLang="ko-KR" sz="1400" b="1" i="1" smtClean="0">
                          <a:latin typeface="Cambria Math" panose="02040503050406030204" pitchFamily="18" charset="0"/>
                        </a:rPr>
                        <m:t> – </m:t>
                      </m:r>
                      <m:r>
                        <a:rPr lang="en-US" altLang="ko-KR" sz="1400" b="1" i="1" smtClean="0">
                          <a:latin typeface="Cambria Math" panose="02040503050406030204" pitchFamily="18" charset="0"/>
                        </a:rPr>
                        <m:t>𝟎</m:t>
                      </m:r>
                      <m:r>
                        <a:rPr lang="en-US" altLang="ko-KR" sz="1400" b="1" i="1" smtClean="0">
                          <a:latin typeface="Cambria Math" panose="02040503050406030204" pitchFamily="18" charset="0"/>
                        </a:rPr>
                        <m:t>.</m:t>
                      </m:r>
                      <m:r>
                        <a:rPr lang="en-US" altLang="ko-KR" sz="1400" b="1" i="1" smtClean="0">
                          <a:latin typeface="Cambria Math" panose="02040503050406030204" pitchFamily="18" charset="0"/>
                        </a:rPr>
                        <m:t>𝟐𝟓</m:t>
                      </m:r>
                      <m:d>
                        <m:dPr>
                          <m:begChr m:val="["/>
                          <m:endChr m:val="]"/>
                          <m:ctrlPr>
                            <a:rPr lang="en-US" altLang="ko-KR" sz="1400" b="1" i="1">
                              <a:latin typeface="Cambria Math" panose="02040503050406030204" pitchFamily="18" charset="0"/>
                            </a:rPr>
                          </m:ctrlPr>
                        </m:dPr>
                        <m:e>
                          <m:d>
                            <m:dPr>
                              <m:ctrlPr>
                                <a:rPr lang="en-US" altLang="ko-KR" sz="1400" b="1" i="1">
                                  <a:latin typeface="Cambria Math" panose="02040503050406030204" pitchFamily="18" charset="0"/>
                                </a:rPr>
                              </m:ctrlPr>
                            </m:dPr>
                            <m:e>
                              <m:f>
                                <m:fPr>
                                  <m:ctrlPr>
                                    <a:rPr lang="en-US" altLang="ko-KR" sz="1400" b="1" i="1">
                                      <a:latin typeface="Cambria Math" panose="02040503050406030204" pitchFamily="18" charset="0"/>
                                    </a:rPr>
                                  </m:ctrlPr>
                                </m:fPr>
                                <m:num>
                                  <m:r>
                                    <a:rPr lang="en-US" altLang="ko-KR" sz="1400" b="1" i="1">
                                      <a:latin typeface="Cambria Math" panose="02040503050406030204" pitchFamily="18" charset="0"/>
                                    </a:rPr>
                                    <m:t>𝒑𝑭𝑨</m:t>
                                  </m:r>
                                </m:num>
                                <m:den>
                                  <m:r>
                                    <a:rPr lang="en-US" altLang="ko-KR" sz="1400" b="1" i="1">
                                      <a:latin typeface="Cambria Math" panose="02040503050406030204" pitchFamily="18" charset="0"/>
                                    </a:rPr>
                                    <m:t>𝒑𝑯</m:t>
                                  </m:r>
                                </m:den>
                              </m:f>
                            </m:e>
                          </m:d>
                          <m:r>
                            <a:rPr lang="en-US" altLang="ko-KR" sz="1400" b="1" i="1">
                              <a:latin typeface="Cambria Math" panose="02040503050406030204" pitchFamily="18" charset="0"/>
                            </a:rPr>
                            <m:t>+ </m:t>
                          </m:r>
                          <m:d>
                            <m:dPr>
                              <m:ctrlPr>
                                <a:rPr lang="en-US" altLang="ko-KR" sz="1400" b="1" i="1">
                                  <a:latin typeface="Cambria Math" panose="02040503050406030204" pitchFamily="18" charset="0"/>
                                </a:rPr>
                              </m:ctrlPr>
                            </m:dPr>
                            <m:e>
                              <m:f>
                                <m:fPr>
                                  <m:ctrlPr>
                                    <a:rPr lang="en-US" altLang="ko-KR" sz="1400" b="1" i="1">
                                      <a:latin typeface="Cambria Math" panose="02040503050406030204" pitchFamily="18" charset="0"/>
                                    </a:rPr>
                                  </m:ctrlPr>
                                </m:fPr>
                                <m:num>
                                  <m:r>
                                    <a:rPr lang="en-US" altLang="ko-KR" sz="1400" b="1" i="1">
                                      <a:latin typeface="Cambria Math" panose="02040503050406030204" pitchFamily="18" charset="0"/>
                                    </a:rPr>
                                    <m:t>𝒑𝑴</m:t>
                                  </m:r>
                                </m:num>
                                <m:den>
                                  <m:r>
                                    <a:rPr lang="en-US" altLang="ko-KR" sz="1400" b="1" i="1">
                                      <a:latin typeface="Cambria Math" panose="02040503050406030204" pitchFamily="18" charset="0"/>
                                    </a:rPr>
                                    <m:t>𝒑𝑪𝑨</m:t>
                                  </m:r>
                                </m:den>
                              </m:f>
                            </m:e>
                          </m:d>
                        </m:e>
                      </m:d>
                    </m:oMath>
                  </m:oMathPara>
                </a14:m>
                <a:endParaRPr lang="en-US" altLang="ko-KR" sz="1400" b="1" i="1" dirty="0">
                  <a:latin typeface="Cambria Math" panose="02040503050406030204" pitchFamily="18" charset="0"/>
                  <a:ea typeface="맑은 고딕" panose="020B0503020000020004" pitchFamily="50" charset="-127"/>
                </a:endParaRPr>
              </a:p>
            </p:txBody>
          </p:sp>
        </mc:Choice>
        <mc:Fallback xmlns="">
          <p:sp>
            <p:nvSpPr>
              <p:cNvPr id="16" name="TextBox 15">
                <a:extLst>
                  <a:ext uri="{FF2B5EF4-FFF2-40B4-BE49-F238E27FC236}">
                    <a16:creationId xmlns:a16="http://schemas.microsoft.com/office/drawing/2014/main" id="{36BFC17F-2A1B-464D-BEBA-6FAF657CA370}"/>
                  </a:ext>
                </a:extLst>
              </p:cNvPr>
              <p:cNvSpPr txBox="1">
                <a:spLocks noRot="1" noChangeAspect="1" noMove="1" noResize="1" noEditPoints="1" noAdjustHandles="1" noChangeArrowheads="1" noChangeShapeType="1" noTextEdit="1"/>
              </p:cNvSpPr>
              <p:nvPr/>
            </p:nvSpPr>
            <p:spPr>
              <a:xfrm>
                <a:off x="6885443" y="4491091"/>
                <a:ext cx="3220255" cy="484043"/>
              </a:xfrm>
              <a:prstGeom prst="rect">
                <a:avLst/>
              </a:prstGeom>
              <a:blipFill>
                <a:blip r:embed="rId4"/>
                <a:stretch>
                  <a:fillRect b="-11392"/>
                </a:stretch>
              </a:blipFill>
            </p:spPr>
            <p:txBody>
              <a:bodyPr/>
              <a:lstStyle/>
              <a:p>
                <a:r>
                  <a:rPr lang="ko-KR" altLang="en-US">
                    <a:noFill/>
                  </a:rPr>
                  <a:t> </a:t>
                </a:r>
              </a:p>
            </p:txBody>
          </p:sp>
        </mc:Fallback>
      </mc:AlternateContent>
      <p:sp>
        <p:nvSpPr>
          <p:cNvPr id="17" name="Fig Supportive Information Design of Automated System Left Passive Safety System Right">
            <a:extLst>
              <a:ext uri="{FF2B5EF4-FFF2-40B4-BE49-F238E27FC236}">
                <a16:creationId xmlns:a16="http://schemas.microsoft.com/office/drawing/2014/main" id="{803D460F-0EB5-4708-9FB9-9F236FF07647}"/>
              </a:ext>
            </a:extLst>
          </p:cNvPr>
          <p:cNvSpPr/>
          <p:nvPr/>
        </p:nvSpPr>
        <p:spPr>
          <a:xfrm>
            <a:off x="6786372" y="4151609"/>
            <a:ext cx="3319326" cy="304800"/>
          </a:xfrm>
          <a:prstGeom prst="rect">
            <a:avLst/>
          </a:prstGeom>
          <a:noFill/>
          <a:ln/>
        </p:spPr>
        <p:txBody>
          <a:bodyPr wrap="square" lIns="0" tIns="0" rIns="0" bIns="0" rtlCol="0" anchor="ctr"/>
          <a:lstStyle/>
          <a:p>
            <a:pPr algn="ctr">
              <a:spcAft>
                <a:spcPts val="500"/>
              </a:spcAft>
            </a:pPr>
            <a:r>
              <a:rPr lang="en-US" altLang="ko-KR"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Fig. A’ Derivation Formula</a:t>
            </a:r>
            <a:endParaRPr lang="en-US" sz="1400" dirty="0">
              <a:latin typeface="맑은 고딕" panose="020B0503020000020004" pitchFamily="50" charset="-127"/>
            </a:endParaRPr>
          </a:p>
        </p:txBody>
      </p:sp>
      <p:graphicFrame>
        <p:nvGraphicFramePr>
          <p:cNvPr id="19" name="표 18">
            <a:extLst>
              <a:ext uri="{FF2B5EF4-FFF2-40B4-BE49-F238E27FC236}">
                <a16:creationId xmlns:a16="http://schemas.microsoft.com/office/drawing/2014/main" id="{298C4AF7-76B5-4761-9C76-2DF5D23AC684}"/>
              </a:ext>
            </a:extLst>
          </p:cNvPr>
          <p:cNvGraphicFramePr>
            <a:graphicFrameLocks noGrp="1"/>
          </p:cNvGraphicFramePr>
          <p:nvPr>
            <p:extLst>
              <p:ext uri="{D42A27DB-BD31-4B8C-83A1-F6EECF244321}">
                <p14:modId xmlns:p14="http://schemas.microsoft.com/office/powerpoint/2010/main" val="4006037553"/>
              </p:ext>
            </p:extLst>
          </p:nvPr>
        </p:nvGraphicFramePr>
        <p:xfrm>
          <a:off x="5820201" y="5114536"/>
          <a:ext cx="5152599" cy="1383328"/>
        </p:xfrm>
        <a:graphic>
          <a:graphicData uri="http://schemas.openxmlformats.org/drawingml/2006/table">
            <a:tbl>
              <a:tblPr/>
              <a:tblGrid>
                <a:gridCol w="950095">
                  <a:extLst>
                    <a:ext uri="{9D8B030D-6E8A-4147-A177-3AD203B41FA5}">
                      <a16:colId xmlns:a16="http://schemas.microsoft.com/office/drawing/2014/main" val="2040435597"/>
                    </a:ext>
                  </a:extLst>
                </a:gridCol>
                <a:gridCol w="4202504">
                  <a:extLst>
                    <a:ext uri="{9D8B030D-6E8A-4147-A177-3AD203B41FA5}">
                      <a16:colId xmlns:a16="http://schemas.microsoft.com/office/drawing/2014/main" val="3571947880"/>
                    </a:ext>
                  </a:extLst>
                </a:gridCol>
              </a:tblGrid>
              <a:tr h="181534">
                <a:tc>
                  <a:txBody>
                    <a:bodyPr/>
                    <a:lstStyle/>
                    <a:p>
                      <a:pPr marL="0" marR="0" indent="0" algn="ctr" fontAlgn="base" latinLnBrk="0">
                        <a:lnSpc>
                          <a:spcPct val="100000"/>
                        </a:lnSpc>
                        <a:spcBef>
                          <a:spcPts val="0"/>
                        </a:spcBef>
                        <a:spcAft>
                          <a:spcPts val="0"/>
                        </a:spcAft>
                      </a:pPr>
                      <a:endParaRPr lang="ko-KR" altLang="en-US" sz="1100" b="1"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indent="0" algn="ctr" fontAlgn="base" latinLnBrk="0">
                        <a:lnSpc>
                          <a:spcPct val="100000"/>
                        </a:lnSpc>
                        <a:spcBef>
                          <a:spcPts val="0"/>
                        </a:spcBef>
                        <a:spcAft>
                          <a:spcPts val="0"/>
                        </a:spcAft>
                      </a:pPr>
                      <a:r>
                        <a:rPr lang="en-US" altLang="ko-KR" sz="1100" b="1" kern="0" spc="0" dirty="0">
                          <a:solidFill>
                            <a:srgbClr val="000000"/>
                          </a:solidFill>
                          <a:effectLst/>
                          <a:latin typeface="맑은 고딕" panose="020B0503020000020004" pitchFamily="50" charset="-127"/>
                          <a:ea typeface="맑은 고딕" panose="020B0503020000020004" pitchFamily="50" charset="-127"/>
                        </a:rPr>
                        <a:t>Meaning</a:t>
                      </a:r>
                      <a:endParaRPr lang="ko-KR" altLang="en-US" sz="1100" b="1"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4067120"/>
                  </a:ext>
                </a:extLst>
              </a:tr>
              <a:tr h="277552">
                <a:tc>
                  <a:txBody>
                    <a:bodyPr/>
                    <a:lstStyle/>
                    <a:p>
                      <a:pPr marL="0" marR="0" indent="0" algn="ctr" fontAlgn="base" latinLnBrk="0">
                        <a:lnSpc>
                          <a:spcPct val="100000"/>
                        </a:lnSpc>
                        <a:spcBef>
                          <a:spcPts val="0"/>
                        </a:spcBef>
                        <a:spcAft>
                          <a:spcPts val="0"/>
                        </a:spcAft>
                      </a:pPr>
                      <a:r>
                        <a:rPr lang="en-US" sz="1100" kern="0" spc="0" dirty="0" err="1">
                          <a:solidFill>
                            <a:srgbClr val="000000"/>
                          </a:solidFill>
                          <a:effectLst/>
                          <a:latin typeface="맑은 고딕" panose="020B0503020000020004" pitchFamily="50" charset="-127"/>
                          <a:ea typeface="맑은 고딕" panose="020B0503020000020004" pitchFamily="50" charset="-127"/>
                        </a:rPr>
                        <a:t>pCA</a:t>
                      </a:r>
                      <a:endParaRPr lang="en-US" sz="1100"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00000"/>
                        </a:lnSpc>
                        <a:spcBef>
                          <a:spcPts val="0"/>
                        </a:spcBef>
                        <a:spcAft>
                          <a:spcPts val="0"/>
                        </a:spcAft>
                      </a:pPr>
                      <a:r>
                        <a:rPr lang="en-US" altLang="ko-KR" sz="1100" kern="0" spc="0" dirty="0">
                          <a:solidFill>
                            <a:srgbClr val="000000"/>
                          </a:solidFill>
                          <a:effectLst/>
                          <a:latin typeface="맑은 고딕" panose="020B0503020000020004" pitchFamily="50" charset="-127"/>
                          <a:ea typeface="맑은 고딕" panose="020B0503020000020004" pitchFamily="50" charset="-127"/>
                        </a:rPr>
                        <a:t>Probability to correctly accept stable parameters</a:t>
                      </a:r>
                      <a:endParaRPr lang="ko-KR" altLang="en-US" sz="1100"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58903"/>
                  </a:ext>
                </a:extLst>
              </a:tr>
              <a:tr h="277552">
                <a:tc>
                  <a:txBody>
                    <a:bodyPr/>
                    <a:lstStyle/>
                    <a:p>
                      <a:pPr marL="0" marR="0" indent="0" algn="ctr" fontAlgn="base" latinLnBrk="0">
                        <a:lnSpc>
                          <a:spcPct val="100000"/>
                        </a:lnSpc>
                        <a:spcBef>
                          <a:spcPts val="0"/>
                        </a:spcBef>
                        <a:spcAft>
                          <a:spcPts val="0"/>
                        </a:spcAft>
                      </a:pPr>
                      <a:r>
                        <a:rPr lang="en-US" sz="1100" kern="0" spc="0" dirty="0" err="1">
                          <a:solidFill>
                            <a:srgbClr val="000000"/>
                          </a:solidFill>
                          <a:effectLst/>
                          <a:latin typeface="맑은 고딕" panose="020B0503020000020004" pitchFamily="50" charset="-127"/>
                          <a:ea typeface="맑은 고딕" panose="020B0503020000020004" pitchFamily="50" charset="-127"/>
                        </a:rPr>
                        <a:t>pFA</a:t>
                      </a:r>
                      <a:endParaRPr lang="en-US" sz="1100"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00000"/>
                        </a:lnSpc>
                        <a:spcBef>
                          <a:spcPts val="0"/>
                        </a:spcBef>
                        <a:spcAft>
                          <a:spcPts val="0"/>
                        </a:spcAft>
                      </a:pPr>
                      <a:r>
                        <a:rPr lang="en-US" altLang="ko-KR" sz="1100" kern="0" spc="0" dirty="0">
                          <a:solidFill>
                            <a:srgbClr val="000000"/>
                          </a:solidFill>
                          <a:effectLst/>
                          <a:latin typeface="맑은 고딕" panose="020B0503020000020004" pitchFamily="50" charset="-127"/>
                          <a:ea typeface="맑은 고딕" panose="020B0503020000020004" pitchFamily="50" charset="-127"/>
                        </a:rPr>
                        <a:t>Probability of false alarm for stable parameters as fluctuating</a:t>
                      </a:r>
                      <a:endParaRPr lang="ko-KR" altLang="en-US" sz="1100"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9362459"/>
                  </a:ext>
                </a:extLst>
              </a:tr>
              <a:tr h="340437">
                <a:tc>
                  <a:txBody>
                    <a:bodyPr/>
                    <a:lstStyle/>
                    <a:p>
                      <a:pPr marL="0" marR="0" indent="0" algn="ctr" fontAlgn="base" latinLnBrk="0">
                        <a:lnSpc>
                          <a:spcPct val="100000"/>
                        </a:lnSpc>
                        <a:spcBef>
                          <a:spcPts val="0"/>
                        </a:spcBef>
                        <a:spcAft>
                          <a:spcPts val="0"/>
                        </a:spcAft>
                      </a:pPr>
                      <a:r>
                        <a:rPr lang="en-US" sz="1100" kern="0" spc="0" dirty="0">
                          <a:solidFill>
                            <a:srgbClr val="000000"/>
                          </a:solidFill>
                          <a:effectLst/>
                          <a:latin typeface="맑은 고딕" panose="020B0503020000020004" pitchFamily="50" charset="-127"/>
                          <a:ea typeface="맑은 고딕" panose="020B0503020000020004" pitchFamily="50" charset="-127"/>
                        </a:rPr>
                        <a:t>pH</a:t>
                      </a: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00000"/>
                        </a:lnSpc>
                        <a:spcBef>
                          <a:spcPts val="0"/>
                        </a:spcBef>
                        <a:spcAft>
                          <a:spcPts val="0"/>
                        </a:spcAft>
                      </a:pPr>
                      <a:r>
                        <a:rPr lang="en-US" altLang="ko-KR" sz="1100" kern="0" spc="0" dirty="0">
                          <a:solidFill>
                            <a:srgbClr val="000000"/>
                          </a:solidFill>
                          <a:effectLst/>
                          <a:latin typeface="맑은 고딕" panose="020B0503020000020004" pitchFamily="50" charset="-127"/>
                          <a:ea typeface="맑은 고딕" panose="020B0503020000020004" pitchFamily="50" charset="-127"/>
                        </a:rPr>
                        <a:t>Probability of operators to correctly hit the fluctuating parameter</a:t>
                      </a:r>
                      <a:endParaRPr lang="ko-KR" altLang="en-US" sz="1100"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5374918"/>
                  </a:ext>
                </a:extLst>
              </a:tr>
              <a:tr h="277552">
                <a:tc>
                  <a:txBody>
                    <a:bodyPr/>
                    <a:lstStyle/>
                    <a:p>
                      <a:pPr marL="0" marR="0" indent="0" algn="ctr" fontAlgn="base" latinLnBrk="0">
                        <a:lnSpc>
                          <a:spcPct val="100000"/>
                        </a:lnSpc>
                        <a:spcBef>
                          <a:spcPts val="0"/>
                        </a:spcBef>
                        <a:spcAft>
                          <a:spcPts val="0"/>
                        </a:spcAft>
                      </a:pPr>
                      <a:r>
                        <a:rPr lang="en-US" sz="1100" kern="0" spc="0">
                          <a:solidFill>
                            <a:srgbClr val="000000"/>
                          </a:solidFill>
                          <a:effectLst/>
                          <a:latin typeface="맑은 고딕" panose="020B0503020000020004" pitchFamily="50" charset="-127"/>
                          <a:ea typeface="맑은 고딕" panose="020B0503020000020004" pitchFamily="50" charset="-127"/>
                        </a:rPr>
                        <a:t>pM</a:t>
                      </a: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00000"/>
                        </a:lnSpc>
                        <a:spcBef>
                          <a:spcPts val="0"/>
                        </a:spcBef>
                        <a:spcAft>
                          <a:spcPts val="0"/>
                        </a:spcAft>
                      </a:pPr>
                      <a:r>
                        <a:rPr lang="en-US" altLang="ko-KR" sz="1100" kern="0" spc="0" dirty="0">
                          <a:solidFill>
                            <a:srgbClr val="000000"/>
                          </a:solidFill>
                          <a:effectLst/>
                          <a:latin typeface="맑은 고딕" panose="020B0503020000020004" pitchFamily="50" charset="-127"/>
                          <a:ea typeface="맑은 고딕" panose="020B0503020000020004" pitchFamily="50" charset="-127"/>
                        </a:rPr>
                        <a:t>Probability of operators to miss the fluctuating parameters</a:t>
                      </a:r>
                      <a:endParaRPr lang="ko-KR" altLang="en-US" sz="1100" kern="0" spc="0" dirty="0">
                        <a:solidFill>
                          <a:srgbClr val="000000"/>
                        </a:solidFill>
                        <a:effectLst/>
                        <a:latin typeface="맑은 고딕" panose="020B0503020000020004" pitchFamily="50" charset="-127"/>
                        <a:ea typeface="맑은 고딕" panose="020B0503020000020004" pitchFamily="50" charset="-127"/>
                      </a:endParaRPr>
                    </a:p>
                  </a:txBody>
                  <a:tcPr marL="43180" marR="43180" marT="11938" marB="1193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0454675"/>
                  </a:ext>
                </a:extLst>
              </a:tr>
            </a:tbl>
          </a:graphicData>
        </a:graphic>
      </p:graphicFrame>
    </p:spTree>
    <p:extLst>
      <p:ext uri="{BB962C8B-B14F-4D97-AF65-F5344CB8AC3E}">
        <p14:creationId xmlns:p14="http://schemas.microsoft.com/office/powerpoint/2010/main" val="2968466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Introduction">
            <a:extLst>
              <a:ext uri="{FF2B5EF4-FFF2-40B4-BE49-F238E27FC236}">
                <a16:creationId xmlns:a16="http://schemas.microsoft.com/office/drawing/2014/main" id="{743666B6-4967-4C4A-9489-AE94ED4C400A}"/>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3. Experiment Design</a:t>
            </a:r>
            <a:endParaRPr lang="en-US" sz="1200" b="1" dirty="0">
              <a:latin typeface="맑은 고딕" panose="020B0503020000020004" pitchFamily="50" charset="-127"/>
              <a:ea typeface="맑은 고딕" panose="020B0503020000020004" pitchFamily="50" charset="-127"/>
            </a:endParaRPr>
          </a:p>
        </p:txBody>
      </p:sp>
      <p:graphicFrame>
        <p:nvGraphicFramePr>
          <p:cNvPr id="12" name="표 11">
            <a:extLst>
              <a:ext uri="{FF2B5EF4-FFF2-40B4-BE49-F238E27FC236}">
                <a16:creationId xmlns:a16="http://schemas.microsoft.com/office/drawing/2014/main" id="{141EB280-068B-484F-89CD-AF77BC950009}"/>
              </a:ext>
            </a:extLst>
          </p:cNvPr>
          <p:cNvGraphicFramePr>
            <a:graphicFrameLocks noGrp="1"/>
          </p:cNvGraphicFramePr>
          <p:nvPr>
            <p:extLst>
              <p:ext uri="{D42A27DB-BD31-4B8C-83A1-F6EECF244321}">
                <p14:modId xmlns:p14="http://schemas.microsoft.com/office/powerpoint/2010/main" val="2442794303"/>
              </p:ext>
            </p:extLst>
          </p:nvPr>
        </p:nvGraphicFramePr>
        <p:xfrm>
          <a:off x="775180" y="2722890"/>
          <a:ext cx="5390138" cy="1512802"/>
        </p:xfrm>
        <a:graphic>
          <a:graphicData uri="http://schemas.openxmlformats.org/drawingml/2006/table">
            <a:tbl>
              <a:tblPr firstRow="1" firstCol="1" bandRow="1">
                <a:tableStyleId>{5C22544A-7EE6-4342-B048-85BDC9FD1C3A}</a:tableStyleId>
              </a:tblPr>
              <a:tblGrid>
                <a:gridCol w="1675719">
                  <a:extLst>
                    <a:ext uri="{9D8B030D-6E8A-4147-A177-3AD203B41FA5}">
                      <a16:colId xmlns:a16="http://schemas.microsoft.com/office/drawing/2014/main" val="4223847779"/>
                    </a:ext>
                  </a:extLst>
                </a:gridCol>
                <a:gridCol w="1981224">
                  <a:extLst>
                    <a:ext uri="{9D8B030D-6E8A-4147-A177-3AD203B41FA5}">
                      <a16:colId xmlns:a16="http://schemas.microsoft.com/office/drawing/2014/main" val="371906096"/>
                    </a:ext>
                  </a:extLst>
                </a:gridCol>
                <a:gridCol w="1733195">
                  <a:extLst>
                    <a:ext uri="{9D8B030D-6E8A-4147-A177-3AD203B41FA5}">
                      <a16:colId xmlns:a16="http://schemas.microsoft.com/office/drawing/2014/main" val="3802864659"/>
                    </a:ext>
                  </a:extLst>
                </a:gridCol>
              </a:tblGrid>
              <a:tr h="464662">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Accident Modules per Reactor Operator (N)</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Accident Homogeneity</a:t>
                      </a:r>
                    </a:p>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(Multi-Module operation)</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n-US" sz="1000" dirty="0">
                          <a:solidFill>
                            <a:sysClr val="windowText" lastClr="000000"/>
                          </a:solidFill>
                          <a:effectLst/>
                          <a:latin typeface="맑은 고딕" panose="020B0503020000020004" pitchFamily="50" charset="-127"/>
                          <a:ea typeface="맑은 고딕" panose="020B0503020000020004" pitchFamily="50" charset="-127"/>
                        </a:rPr>
                        <a:t>Off-normal Conditions </a:t>
                      </a:r>
                    </a:p>
                    <a:p>
                      <a:pPr algn="ctr">
                        <a:spcAft>
                          <a:spcPts val="0"/>
                        </a:spcAft>
                      </a:pPr>
                      <a:r>
                        <a:rPr lang="en-US" sz="1000" dirty="0">
                          <a:solidFill>
                            <a:sysClr val="windowText" lastClr="000000"/>
                          </a:solidFill>
                          <a:effectLst/>
                          <a:latin typeface="맑은 고딕" panose="020B0503020000020004" pitchFamily="50" charset="-127"/>
                          <a:ea typeface="맑은 고딕" panose="020B0503020000020004" pitchFamily="50" charset="-127"/>
                        </a:rPr>
                        <a:t>(one for each module)</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11163448"/>
                  </a:ext>
                </a:extLst>
              </a:tr>
              <a:tr h="349379">
                <a:tc rowSpan="2">
                  <a:txBody>
                    <a:bodyPr/>
                    <a:lstStyle/>
                    <a:p>
                      <a:pPr algn="ctr">
                        <a:spcAft>
                          <a:spcPts val="0"/>
                        </a:spcAft>
                      </a:pPr>
                      <a:r>
                        <a:rPr lang="en-US" altLang="ko-KR" sz="1000" b="0" dirty="0">
                          <a:solidFill>
                            <a:sysClr val="windowText" lastClr="000000"/>
                          </a:solidFill>
                          <a:effectLst/>
                          <a:latin typeface="맑은 고딕" panose="020B0503020000020004" pitchFamily="50" charset="-127"/>
                          <a:ea typeface="맑은 고딕" panose="020B0503020000020004" pitchFamily="50" charset="-127"/>
                        </a:rPr>
                        <a:t>1</a:t>
                      </a:r>
                      <a:endParaRPr lang="ko-KR" sz="1000" b="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Homogenous</a:t>
                      </a:r>
                    </a:p>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(Same Accidents)</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LOCA</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76521866"/>
                  </a:ext>
                </a:extLst>
              </a:tr>
              <a:tr h="174691">
                <a:tc vMerge="1">
                  <a:txBody>
                    <a:bodyPr/>
                    <a:lstStyle/>
                    <a:p>
                      <a:pPr latinLnBrk="1"/>
                      <a:endParaRPr lang="ko-KR" altLang="en-US"/>
                    </a:p>
                  </a:txBody>
                  <a:tcPr/>
                </a:tc>
                <a:tc vMerge="1">
                  <a:txBody>
                    <a:bodyPr/>
                    <a:lstStyle/>
                    <a:p>
                      <a:pPr algn="ctr">
                        <a:spcAft>
                          <a:spcPts val="0"/>
                        </a:spcAft>
                      </a:pPr>
                      <a:endParaRPr lang="ko-KR" sz="1400" dirty="0">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ESDE</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3365594"/>
                  </a:ext>
                </a:extLst>
              </a:tr>
              <a:tr h="174691">
                <a:tc rowSpan="2">
                  <a:txBody>
                    <a:bodyPr/>
                    <a:lstStyle/>
                    <a:p>
                      <a:pPr algn="ctr">
                        <a:spcAft>
                          <a:spcPts val="0"/>
                        </a:spcAft>
                      </a:pPr>
                      <a:r>
                        <a:rPr lang="en-US" altLang="ko-KR" sz="1000" b="0" dirty="0">
                          <a:solidFill>
                            <a:sysClr val="windowText" lastClr="000000"/>
                          </a:solidFill>
                          <a:effectLst/>
                          <a:latin typeface="맑은 고딕" panose="020B0503020000020004" pitchFamily="50" charset="-127"/>
                          <a:ea typeface="맑은 고딕" panose="020B0503020000020004" pitchFamily="50" charset="-127"/>
                        </a:rPr>
                        <a:t>2</a:t>
                      </a:r>
                      <a:endParaRPr lang="ko-KR" sz="1000" b="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Heterogenous</a:t>
                      </a:r>
                    </a:p>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(Different Accidents)</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latinLnBrk="1"/>
                      <a:endParaRPr lang="ko-KR" altLang="en-US"/>
                    </a:p>
                  </a:txBody>
                  <a:tcPr/>
                </a:tc>
                <a:extLst>
                  <a:ext uri="{0D108BD9-81ED-4DB2-BD59-A6C34878D82A}">
                    <a16:rowId xmlns:a16="http://schemas.microsoft.com/office/drawing/2014/main" val="2799605333"/>
                  </a:ext>
                </a:extLst>
              </a:tr>
              <a:tr h="349379">
                <a:tc vMerge="1">
                  <a:txBody>
                    <a:bodyPr/>
                    <a:lstStyle/>
                    <a:p>
                      <a:pPr latinLnBrk="1"/>
                      <a:endParaRPr lang="ko-KR" altLang="en-US"/>
                    </a:p>
                  </a:txBody>
                  <a:tcPr/>
                </a:tc>
                <a:tc vMerge="1">
                  <a:txBody>
                    <a:bodyPr/>
                    <a:lstStyle/>
                    <a:p>
                      <a:pPr algn="ctr">
                        <a:spcAft>
                          <a:spcPts val="0"/>
                        </a:spcAft>
                      </a:pPr>
                      <a:endParaRPr lang="ko-KR" sz="1400" dirty="0">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SGTR</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13156850"/>
                  </a:ext>
                </a:extLst>
              </a:tr>
            </a:tbl>
          </a:graphicData>
        </a:graphic>
      </p:graphicFrame>
      <p:pic>
        <p:nvPicPr>
          <p:cNvPr id="19" name="Vector 34" descr="preencoded.png">
            <a:extLst>
              <a:ext uri="{FF2B5EF4-FFF2-40B4-BE49-F238E27FC236}">
                <a16:creationId xmlns:a16="http://schemas.microsoft.com/office/drawing/2014/main" id="{CBD3A41A-A818-48EF-AB9F-CF5E088976E5}"/>
              </a:ext>
            </a:extLst>
          </p:cNvPr>
          <p:cNvPicPr>
            <a:picLocks noChangeAspect="1"/>
          </p:cNvPicPr>
          <p:nvPr/>
        </p:nvPicPr>
        <p:blipFill>
          <a:blip r:embed="rId3"/>
          <a:srcRect/>
          <a:stretch/>
        </p:blipFill>
        <p:spPr>
          <a:xfrm>
            <a:off x="584200" y="986168"/>
            <a:ext cx="11607800" cy="38100"/>
          </a:xfrm>
          <a:prstGeom prst="rect">
            <a:avLst/>
          </a:prstGeom>
        </p:spPr>
      </p:pic>
      <p:sp>
        <p:nvSpPr>
          <p:cNvPr id="20" name="name_14 Challenges in Practicing HRA for Multi-Module SMR">
            <a:extLst>
              <a:ext uri="{FF2B5EF4-FFF2-40B4-BE49-F238E27FC236}">
                <a16:creationId xmlns:a16="http://schemas.microsoft.com/office/drawing/2014/main" id="{8B147250-FE1C-49B8-9C53-8BFC95D94E36}"/>
              </a:ext>
            </a:extLst>
          </p:cNvP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30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3.3 Experiment Scenarios &amp; Participants</a:t>
            </a:r>
            <a:endParaRPr lang="en-US" sz="3000" b="1" dirty="0"/>
          </a:p>
        </p:txBody>
      </p:sp>
      <p:sp>
        <p:nvSpPr>
          <p:cNvPr id="21" name="HSI Quality of Passive SystemAutomated System">
            <a:extLst>
              <a:ext uri="{FF2B5EF4-FFF2-40B4-BE49-F238E27FC236}">
                <a16:creationId xmlns:a16="http://schemas.microsoft.com/office/drawing/2014/main" id="{A83EFD41-0A9B-49A9-8D21-EB50C1DAB8FC}"/>
              </a:ext>
            </a:extLst>
          </p:cNvPr>
          <p:cNvSpPr/>
          <p:nvPr/>
        </p:nvSpPr>
        <p:spPr>
          <a:xfrm>
            <a:off x="609600" y="1114971"/>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Experiment Scenarios</a:t>
            </a:r>
            <a:endParaRPr lang="en-US" altLang="ko-KR" sz="2200"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
        <p:nvSpPr>
          <p:cNvPr id="9" name="HSI Quality of Passive SystemAutomated System">
            <a:extLst>
              <a:ext uri="{FF2B5EF4-FFF2-40B4-BE49-F238E27FC236}">
                <a16:creationId xmlns:a16="http://schemas.microsoft.com/office/drawing/2014/main" id="{34ECA9CF-A940-422D-82A0-ECAE96F4EE37}"/>
              </a:ext>
            </a:extLst>
          </p:cNvPr>
          <p:cNvSpPr/>
          <p:nvPr/>
        </p:nvSpPr>
        <p:spPr>
          <a:xfrm>
            <a:off x="609600" y="4327094"/>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Participants</a:t>
            </a:r>
            <a:endParaRPr lang="en-US" altLang="ko-KR" sz="2200"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
        <p:nvSpPr>
          <p:cNvPr id="11"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488CFC8E-EFBD-4F56-BB58-BA5149C4F641}"/>
              </a:ext>
            </a:extLst>
          </p:cNvPr>
          <p:cNvSpPr/>
          <p:nvPr/>
        </p:nvSpPr>
        <p:spPr>
          <a:xfrm>
            <a:off x="634890" y="1534294"/>
            <a:ext cx="11425729" cy="813446"/>
          </a:xfrm>
          <a:prstGeom prst="rect">
            <a:avLst/>
          </a:prstGeom>
          <a:noFill/>
          <a:ln/>
        </p:spPr>
        <p:txBody>
          <a:bodyPr wrap="square" lIns="31750" tIns="31750" rIns="31750" bIns="31750" rtlCol="0" anchor="t"/>
          <a:lstStyle/>
          <a:p>
            <a:pPr marL="190510" indent="-190510">
              <a:spcAft>
                <a:spcPts val="600"/>
              </a:spcAft>
              <a:buSzPct val="100000"/>
              <a:buChar char="•"/>
            </a:pPr>
            <a:r>
              <a:rPr lang="en-US" altLang="ko-KR" b="1" dirty="0">
                <a:solidFill>
                  <a:srgbClr val="000000"/>
                </a:solidFill>
                <a:latin typeface="맑은 고딕" panose="020B0503020000020004" pitchFamily="50" charset="-127"/>
                <a:ea typeface="맑은 고딕" panose="020B0503020000020004" pitchFamily="50" charset="-127"/>
                <a:cs typeface="Noto Sans KR Bold" pitchFamily="34" charset="-120"/>
              </a:rPr>
              <a:t>Scenarios based on the operational conditions specific to multi-module operation</a:t>
            </a:r>
          </a:p>
          <a:p>
            <a:pPr marL="190510" indent="-190510">
              <a:spcAft>
                <a:spcPts val="600"/>
              </a:spcAft>
              <a:buSzPct val="100000"/>
              <a:buChar char="•"/>
            </a:pPr>
            <a:r>
              <a:rPr lang="en-US" altLang="ko-KR" b="1" dirty="0">
                <a:solidFill>
                  <a:srgbClr val="000000"/>
                </a:solidFill>
                <a:latin typeface="맑은 고딕" panose="020B0503020000020004" pitchFamily="50" charset="-127"/>
                <a:ea typeface="맑은 고딕" panose="020B0503020000020004" pitchFamily="50" charset="-127"/>
                <a:cs typeface="Noto Sans KR Bold" pitchFamily="34" charset="-120"/>
              </a:rPr>
              <a:t>Total 51</a:t>
            </a: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 valid samples of extractable operator recordings were pre-processed and analyzed</a:t>
            </a:r>
            <a:endParaRPr lang="en-US" altLang="ko-KR" dirty="0">
              <a:solidFill>
                <a:schemeClr val="bg2">
                  <a:lumMod val="10000"/>
                </a:schemeClr>
              </a:solidFill>
              <a:latin typeface="맑은 고딕" panose="020B0503020000020004" pitchFamily="50" charset="-127"/>
              <a:ea typeface="맑은 고딕" panose="020B0503020000020004" pitchFamily="50" charset="-127"/>
              <a:cs typeface="Noto Sans KR Bold" pitchFamily="34" charset="-120"/>
            </a:endParaRPr>
          </a:p>
        </p:txBody>
      </p:sp>
      <p:graphicFrame>
        <p:nvGraphicFramePr>
          <p:cNvPr id="16" name="표 15">
            <a:extLst>
              <a:ext uri="{FF2B5EF4-FFF2-40B4-BE49-F238E27FC236}">
                <a16:creationId xmlns:a16="http://schemas.microsoft.com/office/drawing/2014/main" id="{1C49B944-FE35-4B1D-BA2B-E262B23DF436}"/>
              </a:ext>
            </a:extLst>
          </p:cNvPr>
          <p:cNvGraphicFramePr>
            <a:graphicFrameLocks noGrp="1"/>
          </p:cNvGraphicFramePr>
          <p:nvPr>
            <p:extLst>
              <p:ext uri="{D42A27DB-BD31-4B8C-83A1-F6EECF244321}">
                <p14:modId xmlns:p14="http://schemas.microsoft.com/office/powerpoint/2010/main" val="511034501"/>
              </p:ext>
            </p:extLst>
          </p:nvPr>
        </p:nvGraphicFramePr>
        <p:xfrm>
          <a:off x="6424491" y="2729232"/>
          <a:ext cx="5390138" cy="1512802"/>
        </p:xfrm>
        <a:graphic>
          <a:graphicData uri="http://schemas.openxmlformats.org/drawingml/2006/table">
            <a:tbl>
              <a:tblPr firstRow="1" firstCol="1" bandRow="1">
                <a:tableStyleId>{5C22544A-7EE6-4342-B048-85BDC9FD1C3A}</a:tableStyleId>
              </a:tblPr>
              <a:tblGrid>
                <a:gridCol w="1675719">
                  <a:extLst>
                    <a:ext uri="{9D8B030D-6E8A-4147-A177-3AD203B41FA5}">
                      <a16:colId xmlns:a16="http://schemas.microsoft.com/office/drawing/2014/main" val="4223847779"/>
                    </a:ext>
                  </a:extLst>
                </a:gridCol>
                <a:gridCol w="1981224">
                  <a:extLst>
                    <a:ext uri="{9D8B030D-6E8A-4147-A177-3AD203B41FA5}">
                      <a16:colId xmlns:a16="http://schemas.microsoft.com/office/drawing/2014/main" val="371906096"/>
                    </a:ext>
                  </a:extLst>
                </a:gridCol>
                <a:gridCol w="1733195">
                  <a:extLst>
                    <a:ext uri="{9D8B030D-6E8A-4147-A177-3AD203B41FA5}">
                      <a16:colId xmlns:a16="http://schemas.microsoft.com/office/drawing/2014/main" val="3802864659"/>
                    </a:ext>
                  </a:extLst>
                </a:gridCol>
              </a:tblGrid>
              <a:tr h="298653">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Accident Modules per Operator</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Accident Homogeneity</a:t>
                      </a:r>
                    </a:p>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(Multi-Module operation)</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Samples</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11163448"/>
                  </a:ext>
                </a:extLst>
              </a:tr>
              <a:tr h="336839">
                <a:tc>
                  <a:txBody>
                    <a:bodyPr/>
                    <a:lstStyle/>
                    <a:p>
                      <a:pPr algn="ctr">
                        <a:spcAft>
                          <a:spcPts val="0"/>
                        </a:spcAft>
                      </a:pPr>
                      <a:r>
                        <a:rPr lang="en-US" altLang="ko-KR" sz="1000" b="0" dirty="0">
                          <a:solidFill>
                            <a:sysClr val="windowText" lastClr="000000"/>
                          </a:solidFill>
                          <a:effectLst/>
                          <a:latin typeface="맑은 고딕" panose="020B0503020000020004" pitchFamily="50" charset="-127"/>
                          <a:ea typeface="맑은 고딕" panose="020B0503020000020004" pitchFamily="50" charset="-127"/>
                        </a:rPr>
                        <a:t>1</a:t>
                      </a:r>
                      <a:endParaRPr lang="ko-KR" sz="1000" b="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25</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76521866"/>
                  </a:ext>
                </a:extLst>
              </a:tr>
              <a:tr h="261563">
                <a:tc rowSpan="2">
                  <a:txBody>
                    <a:bodyPr/>
                    <a:lstStyle/>
                    <a:p>
                      <a:pPr algn="ctr">
                        <a:spcAft>
                          <a:spcPts val="0"/>
                        </a:spcAft>
                      </a:pPr>
                      <a:r>
                        <a:rPr lang="en-US" altLang="ko-KR" sz="1000" b="0" dirty="0">
                          <a:solidFill>
                            <a:sysClr val="windowText" lastClr="000000"/>
                          </a:solidFill>
                          <a:effectLst/>
                          <a:latin typeface="맑은 고딕" panose="020B0503020000020004" pitchFamily="50" charset="-127"/>
                          <a:ea typeface="맑은 고딕" panose="020B0503020000020004" pitchFamily="50" charset="-127"/>
                        </a:rPr>
                        <a:t>2</a:t>
                      </a:r>
                      <a:endParaRPr lang="ko-KR" sz="1000" b="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Homogenous</a:t>
                      </a:r>
                    </a:p>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(Same Accidents)</a:t>
                      </a:r>
                      <a:endParaRPr lang="ko-KR" alt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r>
                        <a:rPr lang="en-US" altLang="ko-KR" sz="1000" dirty="0">
                          <a:solidFill>
                            <a:sysClr val="windowText" lastClr="000000"/>
                          </a:solidFill>
                          <a:effectLst/>
                          <a:latin typeface="맑은 고딕" panose="020B0503020000020004" pitchFamily="50" charset="-127"/>
                          <a:ea typeface="맑은 고딕" panose="020B0503020000020004" pitchFamily="50" charset="-127"/>
                        </a:rPr>
                        <a:t>14</a:t>
                      </a:r>
                      <a:endParaRPr lang="ko-KR" altLang="en-US" sz="1000" dirty="0"/>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9605333"/>
                  </a:ext>
                </a:extLst>
              </a:tr>
              <a:tr h="261563">
                <a:tc vMerge="1">
                  <a:txBody>
                    <a:bodyPr/>
                    <a:lstStyle/>
                    <a:p>
                      <a:pPr latinLnBrk="1"/>
                      <a:endParaRPr lang="ko-KR" altLang="en-US"/>
                    </a:p>
                  </a:txBody>
                  <a:tcPr>
                    <a:lnT w="12700" cap="flat" cmpd="sng" algn="ctr">
                      <a:solidFill>
                        <a:schemeClr val="bg2">
                          <a:lumMod val="10000"/>
                        </a:schemeClr>
                      </a:solidFill>
                      <a:prstDash val="solid"/>
                      <a:round/>
                      <a:headEnd type="none" w="med" len="med"/>
                      <a:tailEnd type="none" w="med" len="med"/>
                    </a:lnT>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Heterogenous</a:t>
                      </a:r>
                    </a:p>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(Different Accidents)</a:t>
                      </a:r>
                      <a:endParaRPr lang="ko-KR" alt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r>
                        <a:rPr lang="en-US" altLang="ko-KR" sz="1000" dirty="0">
                          <a:solidFill>
                            <a:sysClr val="windowText" lastClr="000000"/>
                          </a:solidFill>
                          <a:effectLst/>
                          <a:latin typeface="맑은 고딕" panose="020B0503020000020004" pitchFamily="50" charset="-127"/>
                          <a:ea typeface="맑은 고딕" panose="020B0503020000020004" pitchFamily="50" charset="-127"/>
                        </a:rPr>
                        <a:t>12</a:t>
                      </a:r>
                      <a:endParaRPr lang="ko-KR" altLang="en-US" sz="1000" dirty="0"/>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09205042"/>
                  </a:ext>
                </a:extLst>
              </a:tr>
              <a:tr h="261563">
                <a:tc>
                  <a:txBody>
                    <a:bodyPr/>
                    <a:lstStyle/>
                    <a:p>
                      <a:pPr algn="ctr">
                        <a:spcAft>
                          <a:spcPts val="0"/>
                        </a:spcAft>
                      </a:pPr>
                      <a:endParaRPr lang="ko-KR" sz="1000" b="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Total</a:t>
                      </a:r>
                      <a:endParaRPr lang="ko-KR" alt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altLang="ko-KR" sz="1000" dirty="0">
                          <a:solidFill>
                            <a:sysClr val="windowText" lastClr="000000"/>
                          </a:solidFill>
                          <a:effectLst/>
                          <a:latin typeface="맑은 고딕" panose="020B0503020000020004" pitchFamily="50" charset="-127"/>
                          <a:ea typeface="맑은 고딕" panose="020B0503020000020004" pitchFamily="50" charset="-127"/>
                        </a:rPr>
                        <a:t>51</a:t>
                      </a:r>
                      <a:endParaRPr lang="ko-KR" sz="1000" dirty="0">
                        <a:solidFill>
                          <a:sysClr val="windowText" lastClr="000000"/>
                        </a:solidFill>
                        <a:effectLst/>
                        <a:latin typeface="맑은 고딕" panose="020B0503020000020004" pitchFamily="50" charset="-127"/>
                        <a:ea typeface="맑은 고딕" panose="020B0503020000020004" pitchFamily="50" charset="-127"/>
                      </a:endParaRPr>
                    </a:p>
                  </a:txBody>
                  <a:tcPr marL="68580" marR="68580" marT="0"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5081833"/>
                  </a:ext>
                </a:extLst>
              </a:tr>
            </a:tbl>
          </a:graphicData>
        </a:graphic>
      </p:graphicFrame>
      <p:sp>
        <p:nvSpPr>
          <p:cNvPr id="17"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FC3FCA67-DA21-44AF-9B4E-04F87CCE56E3}"/>
              </a:ext>
            </a:extLst>
          </p:cNvPr>
          <p:cNvSpPr/>
          <p:nvPr/>
        </p:nvSpPr>
        <p:spPr>
          <a:xfrm>
            <a:off x="634890" y="4722380"/>
            <a:ext cx="10663731" cy="1887954"/>
          </a:xfrm>
          <a:prstGeom prst="rect">
            <a:avLst/>
          </a:prstGeom>
          <a:noFill/>
          <a:ln/>
        </p:spPr>
        <p:txBody>
          <a:bodyPr wrap="square" lIns="31750" tIns="31750" rIns="31750" bIns="31750" rtlCol="0" anchor="t"/>
          <a:lstStyle/>
          <a:p>
            <a:pPr marL="190510" indent="-190510">
              <a:lnSpc>
                <a:spcPts val="2250"/>
              </a:lnSpc>
              <a:spcAft>
                <a:spcPts val="600"/>
              </a:spcAft>
              <a:buSzPct val="100000"/>
              <a:buChar char="•"/>
            </a:pPr>
            <a:r>
              <a:rPr lang="en-US" altLang="ko-KR" b="1" dirty="0">
                <a:solidFill>
                  <a:srgbClr val="000000"/>
                </a:solidFill>
                <a:latin typeface="맑은 고딕" panose="020B0503020000020004" pitchFamily="50" charset="-127"/>
                <a:ea typeface="맑은 고딕" panose="020B0503020000020004" pitchFamily="50" charset="-127"/>
                <a:cs typeface="Noto Sans KR Bold" pitchFamily="34" charset="-120"/>
              </a:rPr>
              <a:t>Total 30 Participants (20 RO, 10 SS): </a:t>
            </a: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Each operational crew performed 4 scenario cases</a:t>
            </a:r>
          </a:p>
          <a:p>
            <a:pPr marL="190510" indent="-190510">
              <a:lnSpc>
                <a:spcPts val="2250"/>
              </a:lnSpc>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Eye-tracking data collected from </a:t>
            </a:r>
            <a:r>
              <a:rPr lang="en-US" altLang="ko-KR" b="1" dirty="0">
                <a:solidFill>
                  <a:srgbClr val="000000"/>
                </a:solidFill>
                <a:latin typeface="맑은 고딕" panose="020B0503020000020004" pitchFamily="50" charset="-127"/>
                <a:ea typeface="맑은 고딕" panose="020B0503020000020004" pitchFamily="50" charset="-127"/>
                <a:cs typeface="Noto Sans KR Bold" pitchFamily="34" charset="-120"/>
              </a:rPr>
              <a:t>reactor operators</a:t>
            </a:r>
          </a:p>
          <a:p>
            <a:pPr marL="190510" indent="-190510">
              <a:lnSpc>
                <a:spcPts val="2250"/>
              </a:lnSpc>
              <a:spcAft>
                <a:spcPts val="600"/>
              </a:spcAft>
              <a:buSzPct val="100000"/>
              <a:buChar char="•"/>
            </a:pPr>
            <a:r>
              <a:rPr lang="en-US" altLang="ko-KR" b="1" dirty="0">
                <a:solidFill>
                  <a:srgbClr val="000000"/>
                </a:solidFill>
                <a:latin typeface="맑은 고딕" panose="020B0503020000020004" pitchFamily="50" charset="-127"/>
                <a:ea typeface="맑은 고딕" panose="020B0503020000020004" pitchFamily="50" charset="-127"/>
                <a:cs typeface="Noto Sans KR Bold" pitchFamily="34" charset="-120"/>
              </a:rPr>
              <a:t>Training: </a:t>
            </a:r>
          </a:p>
          <a:p>
            <a:pPr marL="647710" lvl="1" indent="-190510">
              <a:lnSpc>
                <a:spcPts val="2250"/>
              </a:lnSpc>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Familiarize operational tasks and simulator interface</a:t>
            </a:r>
          </a:p>
          <a:p>
            <a:pPr marL="647710" lvl="1" indent="-190510">
              <a:lnSpc>
                <a:spcPts val="2250"/>
              </a:lnSpc>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Perform 2 cases of single-module operation in off-normal conditions</a:t>
            </a:r>
          </a:p>
        </p:txBody>
      </p:sp>
      <p:sp>
        <p:nvSpPr>
          <p:cNvPr id="22"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0D069711-1F70-44CC-B389-633AADD3FFC9}"/>
              </a:ext>
            </a:extLst>
          </p:cNvPr>
          <p:cNvSpPr/>
          <p:nvPr/>
        </p:nvSpPr>
        <p:spPr>
          <a:xfrm>
            <a:off x="634890" y="1534294"/>
            <a:ext cx="11179739" cy="418159"/>
          </a:xfrm>
          <a:prstGeom prst="rect">
            <a:avLst/>
          </a:prstGeom>
          <a:noFill/>
          <a:ln/>
        </p:spPr>
        <p:txBody>
          <a:bodyPr wrap="square" lIns="31750" tIns="31750" rIns="31750" bIns="31750" rtlCol="0" anchor="t"/>
          <a:lstStyle/>
          <a:p>
            <a:pPr marL="190510" indent="-190510">
              <a:lnSpc>
                <a:spcPts val="2250"/>
              </a:lnSpc>
              <a:spcAft>
                <a:spcPts val="600"/>
              </a:spcAft>
              <a:buSzPct val="100000"/>
              <a:buChar char="•"/>
            </a:pPr>
            <a:endParaRPr lang="en-US" altLang="ko-KR" dirty="0">
              <a:solidFill>
                <a:schemeClr val="bg2">
                  <a:lumMod val="10000"/>
                </a:schemeClr>
              </a:solidFill>
              <a:latin typeface="맑은 고딕" panose="020B0503020000020004" pitchFamily="50" charset="-127"/>
              <a:ea typeface="맑은 고딕" panose="020B0503020000020004" pitchFamily="50" charset="-127"/>
              <a:cs typeface="Noto Sans KR Bold" pitchFamily="34" charset="-120"/>
            </a:endParaRPr>
          </a:p>
        </p:txBody>
      </p:sp>
      <p:sp>
        <p:nvSpPr>
          <p:cNvPr id="23" name="Table PSFs and its levels relevant to Multi-Module Operation">
            <a:extLst>
              <a:ext uri="{FF2B5EF4-FFF2-40B4-BE49-F238E27FC236}">
                <a16:creationId xmlns:a16="http://schemas.microsoft.com/office/drawing/2014/main" id="{623DC80A-36B1-4652-ADE8-37DDFA31DCFD}"/>
              </a:ext>
            </a:extLst>
          </p:cNvPr>
          <p:cNvSpPr/>
          <p:nvPr/>
        </p:nvSpPr>
        <p:spPr>
          <a:xfrm>
            <a:off x="646425" y="2404446"/>
            <a:ext cx="5647647" cy="302829"/>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Scenario Conditions</a:t>
            </a:r>
            <a:endParaRPr lang="en-US" sz="1400" dirty="0"/>
          </a:p>
        </p:txBody>
      </p:sp>
      <p:sp>
        <p:nvSpPr>
          <p:cNvPr id="24" name="Table PSFs and its levels relevant to Multi-Module Operation">
            <a:extLst>
              <a:ext uri="{FF2B5EF4-FFF2-40B4-BE49-F238E27FC236}">
                <a16:creationId xmlns:a16="http://schemas.microsoft.com/office/drawing/2014/main" id="{22850DBE-0501-4BB0-8957-1701CF86D1EC}"/>
              </a:ext>
            </a:extLst>
          </p:cNvPr>
          <p:cNvSpPr/>
          <p:nvPr/>
        </p:nvSpPr>
        <p:spPr>
          <a:xfrm>
            <a:off x="6305607" y="2405759"/>
            <a:ext cx="5647647" cy="302829"/>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Valid Scenario Samples Analyzed</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HSI Quality of Passive SystemAutomated System">
            <a:extLst>
              <a:ext uri="{FF2B5EF4-FFF2-40B4-BE49-F238E27FC236}">
                <a16:creationId xmlns:a16="http://schemas.microsoft.com/office/drawing/2014/main" id="{C70BBFEC-F847-4FD2-9FC8-EFBB18F88F8F}"/>
              </a:ext>
            </a:extLst>
          </p:cNvPr>
          <p:cNvSpPr/>
          <p:nvPr/>
        </p:nvSpPr>
        <p:spPr>
          <a:xfrm>
            <a:off x="609600" y="1112316"/>
            <a:ext cx="8890660" cy="356560"/>
          </a:xfrm>
          <a:prstGeom prst="rect">
            <a:avLst/>
          </a:prstGeom>
          <a:noFill/>
          <a:ln/>
        </p:spPr>
        <p:txBody>
          <a:bodyPr wrap="square" lIns="63500" tIns="63500" rIns="63500" bIns="63500" rtlCol="0" anchor="t"/>
          <a:lstStyle/>
          <a:p>
            <a:pPr>
              <a:lnSpc>
                <a:spcPts val="2300"/>
              </a:lnSpc>
              <a:buSzPct val="100000"/>
            </a:pPr>
            <a:endParaRPr lang="en-US" altLang="ko-KR" sz="2400" dirty="0">
              <a:latin typeface="맑은 고딕" panose="020B0503020000020004" pitchFamily="50" charset="-127"/>
              <a:ea typeface="맑은 고딕" panose="020B0503020000020004" pitchFamily="50" charset="-127"/>
            </a:endParaRPr>
          </a:p>
        </p:txBody>
      </p:sp>
      <p:sp>
        <p:nvSpPr>
          <p:cNvPr id="12" name="Introduction">
            <a:extLst>
              <a:ext uri="{FF2B5EF4-FFF2-40B4-BE49-F238E27FC236}">
                <a16:creationId xmlns:a16="http://schemas.microsoft.com/office/drawing/2014/main" id="{42D3A460-AEB2-41B2-997E-AE400D9CAC35}"/>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3. Experiment Design</a:t>
            </a:r>
            <a:endParaRPr lang="en-US" sz="1200" b="1" dirty="0">
              <a:latin typeface="맑은 고딕" panose="020B0503020000020004" pitchFamily="50" charset="-127"/>
              <a:ea typeface="맑은 고딕" panose="020B0503020000020004" pitchFamily="50" charset="-127"/>
            </a:endParaRPr>
          </a:p>
        </p:txBody>
      </p:sp>
      <p:pic>
        <p:nvPicPr>
          <p:cNvPr id="15" name="Vector 34" descr="preencoded.png">
            <a:extLst>
              <a:ext uri="{FF2B5EF4-FFF2-40B4-BE49-F238E27FC236}">
                <a16:creationId xmlns:a16="http://schemas.microsoft.com/office/drawing/2014/main" id="{FD9A6EEF-AC37-4151-B2BE-E9F7063611E0}"/>
              </a:ext>
            </a:extLst>
          </p:cNvPr>
          <p:cNvPicPr>
            <a:picLocks noChangeAspect="1"/>
          </p:cNvPicPr>
          <p:nvPr/>
        </p:nvPicPr>
        <p:blipFill>
          <a:blip r:embed="rId3"/>
          <a:srcRect/>
          <a:stretch/>
        </p:blipFill>
        <p:spPr>
          <a:xfrm>
            <a:off x="584200" y="986168"/>
            <a:ext cx="11607800" cy="38100"/>
          </a:xfrm>
          <a:prstGeom prst="rect">
            <a:avLst/>
          </a:prstGeom>
        </p:spPr>
      </p:pic>
      <p:sp>
        <p:nvSpPr>
          <p:cNvPr id="9" name="name_14 Challenges in Practicing HRA for Multi-Module SMR">
            <a:extLst>
              <a:ext uri="{FF2B5EF4-FFF2-40B4-BE49-F238E27FC236}">
                <a16:creationId xmlns:a16="http://schemas.microsoft.com/office/drawing/2014/main" id="{54A2F582-30A6-4F21-A14C-EEC41D7874C5}"/>
              </a:ext>
            </a:extLst>
          </p:cNvPr>
          <p:cNvSpPr/>
          <p:nvPr/>
        </p:nvSpPr>
        <p:spPr>
          <a:xfrm>
            <a:off x="603251" y="482600"/>
            <a:ext cx="11446181" cy="476250"/>
          </a:xfrm>
          <a:prstGeom prst="rect">
            <a:avLst/>
          </a:prstGeom>
          <a:noFill/>
          <a:ln/>
        </p:spPr>
        <p:txBody>
          <a:bodyPr wrap="square" lIns="0" tIns="0" rIns="0" bIns="0" rtlCol="0" anchor="t"/>
          <a:lstStyle/>
          <a:p>
            <a:pPr>
              <a:lnSpc>
                <a:spcPts val="3750"/>
              </a:lnSpc>
            </a:pPr>
            <a:r>
              <a:rPr lang="en-US" sz="30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3.4 Areas of Interest (AOI)</a:t>
            </a:r>
            <a:endParaRPr lang="en-US" sz="3000" b="1" dirty="0"/>
          </a:p>
        </p:txBody>
      </p:sp>
      <p:graphicFrame>
        <p:nvGraphicFramePr>
          <p:cNvPr id="8" name="표 7">
            <a:extLst>
              <a:ext uri="{FF2B5EF4-FFF2-40B4-BE49-F238E27FC236}">
                <a16:creationId xmlns:a16="http://schemas.microsoft.com/office/drawing/2014/main" id="{21E9EE0A-98AE-4F8E-A785-B779850FD068}"/>
              </a:ext>
            </a:extLst>
          </p:cNvPr>
          <p:cNvGraphicFramePr>
            <a:graphicFrameLocks noGrp="1"/>
          </p:cNvGraphicFramePr>
          <p:nvPr>
            <p:extLst>
              <p:ext uri="{D42A27DB-BD31-4B8C-83A1-F6EECF244321}">
                <p14:modId xmlns:p14="http://schemas.microsoft.com/office/powerpoint/2010/main" val="3849015993"/>
              </p:ext>
            </p:extLst>
          </p:nvPr>
        </p:nvGraphicFramePr>
        <p:xfrm>
          <a:off x="848417" y="2715828"/>
          <a:ext cx="3974667" cy="3825091"/>
        </p:xfrm>
        <a:graphic>
          <a:graphicData uri="http://schemas.openxmlformats.org/drawingml/2006/table">
            <a:tbl>
              <a:tblPr>
                <a:tableStyleId>{5C22544A-7EE6-4342-B048-85BDC9FD1C3A}</a:tableStyleId>
              </a:tblPr>
              <a:tblGrid>
                <a:gridCol w="1092391">
                  <a:extLst>
                    <a:ext uri="{9D8B030D-6E8A-4147-A177-3AD203B41FA5}">
                      <a16:colId xmlns:a16="http://schemas.microsoft.com/office/drawing/2014/main" val="1552420439"/>
                    </a:ext>
                  </a:extLst>
                </a:gridCol>
                <a:gridCol w="2882276">
                  <a:extLst>
                    <a:ext uri="{9D8B030D-6E8A-4147-A177-3AD203B41FA5}">
                      <a16:colId xmlns:a16="http://schemas.microsoft.com/office/drawing/2014/main" val="601414867"/>
                    </a:ext>
                  </a:extLst>
                </a:gridCol>
              </a:tblGrid>
              <a:tr h="350371">
                <a:tc>
                  <a:txBody>
                    <a:bodyPr/>
                    <a:lstStyle/>
                    <a:p>
                      <a:pPr algn="ctr" fontAlgn="ctr"/>
                      <a:r>
                        <a:rPr lang="en-US" sz="1000" b="1" u="none" strike="noStrike" dirty="0">
                          <a:solidFill>
                            <a:sysClr val="windowText" lastClr="000000"/>
                          </a:solidFill>
                          <a:effectLst/>
                          <a:latin typeface="맑은 고딕" panose="020B0503020000020004" pitchFamily="50" charset="-127"/>
                          <a:ea typeface="맑은 고딕" panose="020B0503020000020004" pitchFamily="50" charset="-127"/>
                        </a:rPr>
                        <a:t>Scenario</a:t>
                      </a:r>
                      <a:endParaRPr lang="en-US" sz="1000" b="1"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marL="9525" marR="9525" marT="9525"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lumMod val="95000"/>
                      </a:schemeClr>
                    </a:solidFill>
                  </a:tcPr>
                </a:tc>
                <a:tc>
                  <a:txBody>
                    <a:bodyPr/>
                    <a:lstStyle/>
                    <a:p>
                      <a:pPr algn="ctr" fontAlgn="ctr"/>
                      <a:r>
                        <a:rPr lang="en-US" sz="1000" b="1" u="none" strike="noStrike" dirty="0">
                          <a:solidFill>
                            <a:sysClr val="windowText" lastClr="000000"/>
                          </a:solidFill>
                          <a:effectLst/>
                          <a:latin typeface="맑은 고딕" panose="020B0503020000020004" pitchFamily="50" charset="-127"/>
                          <a:ea typeface="맑은 고딕" panose="020B0503020000020004" pitchFamily="50" charset="-127"/>
                        </a:rPr>
                        <a:t>AOI List (7 Parameters)</a:t>
                      </a:r>
                      <a:endParaRPr lang="en-US" sz="1000" b="1"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marL="9525" marR="9525" marT="9525"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93161592"/>
                  </a:ext>
                </a:extLst>
              </a:tr>
              <a:tr h="1111018">
                <a:tc>
                  <a:txBody>
                    <a:bodyPr/>
                    <a:lstStyle/>
                    <a:p>
                      <a:pPr algn="ctr" fontAlgn="ctr"/>
                      <a:r>
                        <a:rPr lang="en-US" sz="1000" b="1" u="none" strike="noStrike" dirty="0">
                          <a:solidFill>
                            <a:sysClr val="windowText" lastClr="000000"/>
                          </a:solidFill>
                          <a:effectLst/>
                          <a:latin typeface="맑은 고딕" panose="020B0503020000020004" pitchFamily="50" charset="-127"/>
                          <a:ea typeface="맑은 고딕" panose="020B0503020000020004" pitchFamily="50" charset="-127"/>
                        </a:rPr>
                        <a:t>LOCA</a:t>
                      </a:r>
                      <a:endParaRPr lang="en-US" sz="1000" b="1"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marL="9525" marR="9525" marT="9525"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en-US" sz="1000" u="none" strike="noStrike" dirty="0">
                          <a:solidFill>
                            <a:sysClr val="windowText" lastClr="000000"/>
                          </a:solidFill>
                          <a:effectLst/>
                          <a:latin typeface="맑은 고딕" panose="020B0503020000020004" pitchFamily="50" charset="-127"/>
                          <a:ea typeface="맑은 고딕" panose="020B0503020000020004" pitchFamily="50" charset="-127"/>
                        </a:rPr>
                        <a:t>PZR Pressure</a:t>
                      </a:r>
                      <a:endParaRPr 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altLang="ko-KR" sz="1000" u="none" strike="noStrike" dirty="0">
                          <a:solidFill>
                            <a:sysClr val="windowText" lastClr="000000"/>
                          </a:solidFill>
                          <a:effectLst/>
                          <a:latin typeface="맑은 고딕" panose="020B0503020000020004" pitchFamily="50" charset="-127"/>
                          <a:ea typeface="맑은 고딕" panose="020B0503020000020004" pitchFamily="50" charset="-127"/>
                        </a:rPr>
                        <a:t>PZR Level</a:t>
                      </a:r>
                      <a:endPar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sz="1000" b="0" i="0" u="none" strike="noStrike" dirty="0">
                          <a:solidFill>
                            <a:sysClr val="windowText" lastClr="000000"/>
                          </a:solidFill>
                          <a:effectLst/>
                          <a:latin typeface="맑은 고딕" panose="020B0503020000020004" pitchFamily="50" charset="-127"/>
                          <a:ea typeface="맑은 고딕" panose="020B0503020000020004" pitchFamily="50" charset="-127"/>
                        </a:rPr>
                        <a:t>Containment Pressure</a:t>
                      </a: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Containment Radiation</a:t>
                      </a: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Feedwater Flow</a:t>
                      </a: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SG Pressure</a:t>
                      </a: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SG Level</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1507079"/>
                  </a:ext>
                </a:extLst>
              </a:tr>
              <a:tr h="1111018">
                <a:tc>
                  <a:txBody>
                    <a:bodyPr/>
                    <a:lstStyle/>
                    <a:p>
                      <a:pPr algn="ctr" fontAlgn="ctr"/>
                      <a:r>
                        <a:rPr lang="en-US" sz="1000" b="1" u="none" strike="noStrike" dirty="0">
                          <a:solidFill>
                            <a:sysClr val="windowText" lastClr="000000"/>
                          </a:solidFill>
                          <a:effectLst/>
                          <a:latin typeface="맑은 고딕" panose="020B0503020000020004" pitchFamily="50" charset="-127"/>
                          <a:ea typeface="맑은 고딕" panose="020B0503020000020004" pitchFamily="50" charset="-127"/>
                        </a:rPr>
                        <a:t>SGTR</a:t>
                      </a:r>
                      <a:endParaRPr lang="en-US" sz="1000" b="1"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marL="9525" marR="9525" marT="9525"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en-US" sz="1000" u="none" strike="noStrike" dirty="0">
                          <a:solidFill>
                            <a:sysClr val="windowText" lastClr="000000"/>
                          </a:solidFill>
                          <a:effectLst/>
                          <a:latin typeface="맑은 고딕" panose="020B0503020000020004" pitchFamily="50" charset="-127"/>
                          <a:ea typeface="맑은 고딕" panose="020B0503020000020004" pitchFamily="50" charset="-127"/>
                        </a:rPr>
                        <a:t>PZR Pressure</a:t>
                      </a:r>
                      <a:endParaRPr 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ko-KR" sz="1000" u="none" strike="noStrike" dirty="0">
                          <a:solidFill>
                            <a:sysClr val="windowText" lastClr="000000"/>
                          </a:solidFill>
                          <a:effectLst/>
                          <a:latin typeface="맑은 고딕" panose="020B0503020000020004" pitchFamily="50" charset="-127"/>
                          <a:ea typeface="맑은 고딕" panose="020B0503020000020004" pitchFamily="50" charset="-127"/>
                        </a:rPr>
                        <a:t>PZR Level</a:t>
                      </a:r>
                      <a:endPar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sz="1000" b="0" i="0" u="none" strike="noStrike" dirty="0">
                          <a:solidFill>
                            <a:sysClr val="windowText" lastClr="000000"/>
                          </a:solidFill>
                          <a:effectLst/>
                          <a:latin typeface="맑은 고딕" panose="020B0503020000020004" pitchFamily="50" charset="-127"/>
                          <a:ea typeface="맑은 고딕" panose="020B0503020000020004" pitchFamily="50" charset="-127"/>
                        </a:rPr>
                        <a:t>Containment Pressure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Feedwater Flow</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SG Pressure</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SG Level</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Secondary Radiation</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85628843"/>
                  </a:ext>
                </a:extLst>
              </a:tr>
              <a:tr h="1111018">
                <a:tc>
                  <a:txBody>
                    <a:bodyPr/>
                    <a:lstStyle/>
                    <a:p>
                      <a:pPr algn="ctr" fontAlgn="ctr"/>
                      <a:r>
                        <a:rPr lang="en-US" sz="1000" b="1" u="none" strike="noStrike" dirty="0">
                          <a:solidFill>
                            <a:sysClr val="windowText" lastClr="000000"/>
                          </a:solidFill>
                          <a:effectLst/>
                          <a:latin typeface="맑은 고딕" panose="020B0503020000020004" pitchFamily="50" charset="-127"/>
                          <a:ea typeface="맑은 고딕" panose="020B0503020000020004" pitchFamily="50" charset="-127"/>
                        </a:rPr>
                        <a:t>ESDE</a:t>
                      </a:r>
                      <a:endParaRPr lang="en-US" sz="1000" b="1"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marL="9525" marR="9525" marT="9525" marB="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en-US" sz="1000" u="none" strike="noStrike" dirty="0">
                          <a:solidFill>
                            <a:sysClr val="windowText" lastClr="000000"/>
                          </a:solidFill>
                          <a:effectLst/>
                          <a:latin typeface="맑은 고딕" panose="020B0503020000020004" pitchFamily="50" charset="-127"/>
                          <a:ea typeface="맑은 고딕" panose="020B0503020000020004" pitchFamily="50" charset="-127"/>
                        </a:rPr>
                        <a:t>PZR Pressure</a:t>
                      </a:r>
                      <a:endParaRPr 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ko-KR" sz="1000" u="none" strike="noStrike" dirty="0">
                          <a:solidFill>
                            <a:sysClr val="windowText" lastClr="000000"/>
                          </a:solidFill>
                          <a:effectLst/>
                          <a:latin typeface="맑은 고딕" panose="020B0503020000020004" pitchFamily="50" charset="-127"/>
                          <a:ea typeface="맑은 고딕" panose="020B0503020000020004" pitchFamily="50" charset="-127"/>
                        </a:rPr>
                        <a:t>PZR Level</a:t>
                      </a:r>
                      <a:endPar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sz="1000" b="0" i="0" u="none" strike="noStrike" dirty="0">
                          <a:solidFill>
                            <a:sysClr val="windowText" lastClr="000000"/>
                          </a:solidFill>
                          <a:effectLst/>
                          <a:latin typeface="맑은 고딕" panose="020B0503020000020004" pitchFamily="50" charset="-127"/>
                          <a:ea typeface="맑은 고딕" panose="020B0503020000020004" pitchFamily="50" charset="-127"/>
                        </a:rPr>
                        <a:t>Containment Pressure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Feedwater Flow</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SG Pressure</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SG Level</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p>
                      <a:pPr marL="171450" indent="-171450" algn="l" fontAlgn="ctr">
                        <a:buFont typeface="Arial" panose="020B0604020202020204" pitchFamily="34" charset="0"/>
                        <a:buChar char="•"/>
                      </a:pPr>
                      <a:r>
                        <a:rPr lang="en-US" altLang="ko-KR" sz="1000" b="0" i="0" u="none" strike="noStrike" dirty="0">
                          <a:solidFill>
                            <a:sysClr val="windowText" lastClr="000000"/>
                          </a:solidFill>
                          <a:effectLst/>
                          <a:latin typeface="맑은 고딕" panose="020B0503020000020004" pitchFamily="50" charset="-127"/>
                          <a:ea typeface="맑은 고딕" panose="020B0503020000020004" pitchFamily="50" charset="-127"/>
                        </a:rPr>
                        <a:t>Secondary Radiation</a:t>
                      </a:r>
                      <a:endParaRPr lang="ko-KR" altLang="en-US" sz="1000" b="0" i="0" u="none" strike="noStrike" dirty="0">
                        <a:solidFill>
                          <a:sysClr val="windowText" lastClr="000000"/>
                        </a:solidFill>
                        <a:effectLst/>
                        <a:latin typeface="맑은 고딕" panose="020B0503020000020004" pitchFamily="50" charset="-127"/>
                        <a:ea typeface="맑은 고딕" panose="020B0503020000020004" pitchFamily="50" charset="-127"/>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746092"/>
                  </a:ext>
                </a:extLst>
              </a:tr>
            </a:tbl>
          </a:graphicData>
        </a:graphic>
      </p:graphicFrame>
      <p:pic>
        <p:nvPicPr>
          <p:cNvPr id="3" name="그림 2">
            <a:extLst>
              <a:ext uri="{FF2B5EF4-FFF2-40B4-BE49-F238E27FC236}">
                <a16:creationId xmlns:a16="http://schemas.microsoft.com/office/drawing/2014/main" id="{799A05E8-D340-4757-BC71-DF9FF54DE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9111" y="2940672"/>
            <a:ext cx="6992819" cy="3167426"/>
          </a:xfrm>
          <a:prstGeom prst="rect">
            <a:avLst/>
          </a:prstGeom>
        </p:spPr>
      </p:pic>
      <p:sp>
        <p:nvSpPr>
          <p:cNvPr id="11"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AFD83642-9E58-43D2-95DA-DBCC2808CA92}"/>
              </a:ext>
            </a:extLst>
          </p:cNvPr>
          <p:cNvSpPr/>
          <p:nvPr/>
        </p:nvSpPr>
        <p:spPr>
          <a:xfrm>
            <a:off x="634890" y="1180826"/>
            <a:ext cx="11179739" cy="1345598"/>
          </a:xfrm>
          <a:prstGeom prst="rect">
            <a:avLst/>
          </a:prstGeom>
          <a:noFill/>
          <a:ln/>
        </p:spPr>
        <p:txBody>
          <a:bodyPr wrap="square" lIns="31750" tIns="31750" rIns="31750" bIns="31750" rtlCol="0" anchor="t"/>
          <a:lstStyle/>
          <a:p>
            <a:pPr marL="190510" indent="-190510">
              <a:lnSpc>
                <a:spcPts val="2250"/>
              </a:lnSpc>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Region of attentional-resource allocation based on significant diagnostic parameters of each accident condition</a:t>
            </a:r>
          </a:p>
          <a:p>
            <a:pPr marL="190510" indent="-190510">
              <a:lnSpc>
                <a:spcPts val="2250"/>
              </a:lnSpc>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Total 7 Parameters per accident module; therefore, gaze states for each accident module per operator is 7 for N = 1, 14 for N=2</a:t>
            </a:r>
          </a:p>
          <a:p>
            <a:pPr marL="952525" lvl="2" indent="-190510">
              <a:lnSpc>
                <a:spcPts val="2250"/>
              </a:lnSpc>
              <a:spcAft>
                <a:spcPts val="600"/>
              </a:spcAft>
              <a:buSzPct val="100000"/>
              <a:buFontTx/>
              <a:buChar char="•"/>
            </a:pPr>
            <a:endParaRPr lang="en-US" altLang="ko-KR" dirty="0">
              <a:solidFill>
                <a:srgbClr val="000000"/>
              </a:solidFill>
              <a:latin typeface="맑은 고딕" panose="020B0503020000020004" pitchFamily="50" charset="-127"/>
              <a:ea typeface="맑은 고딕" panose="020B0503020000020004" pitchFamily="50" charset="-127"/>
            </a:endParaRPr>
          </a:p>
        </p:txBody>
      </p:sp>
      <p:sp>
        <p:nvSpPr>
          <p:cNvPr id="13" name="Table PSFs and its levels relevant to Multi-Module Operation">
            <a:extLst>
              <a:ext uri="{FF2B5EF4-FFF2-40B4-BE49-F238E27FC236}">
                <a16:creationId xmlns:a16="http://schemas.microsoft.com/office/drawing/2014/main" id="{F1DCA3D6-F643-4BD0-A6E7-181C7D3C8CFA}"/>
              </a:ext>
            </a:extLst>
          </p:cNvPr>
          <p:cNvSpPr/>
          <p:nvPr/>
        </p:nvSpPr>
        <p:spPr>
          <a:xfrm>
            <a:off x="5164807" y="2475143"/>
            <a:ext cx="6308099" cy="400111"/>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Fig. AOI Layout for N=2 Operation</a:t>
            </a:r>
            <a:endParaRPr lang="en-US" sz="1400" dirty="0"/>
          </a:p>
        </p:txBody>
      </p:sp>
      <p:sp>
        <p:nvSpPr>
          <p:cNvPr id="14" name="Fig Supportive Information Design of Automated System Left Passive Safety System Right">
            <a:extLst>
              <a:ext uri="{FF2B5EF4-FFF2-40B4-BE49-F238E27FC236}">
                <a16:creationId xmlns:a16="http://schemas.microsoft.com/office/drawing/2014/main" id="{5FBC1B4C-2D02-4644-AC98-285FC9E5146B}"/>
              </a:ext>
            </a:extLst>
          </p:cNvPr>
          <p:cNvSpPr/>
          <p:nvPr/>
        </p:nvSpPr>
        <p:spPr>
          <a:xfrm>
            <a:off x="999606" y="2411028"/>
            <a:ext cx="3672288" cy="304800"/>
          </a:xfrm>
          <a:prstGeom prst="rect">
            <a:avLst/>
          </a:prstGeom>
          <a:noFill/>
          <a:ln/>
        </p:spPr>
        <p:txBody>
          <a:bodyPr wrap="square" lIns="0" tIns="0" rIns="0" bIns="0" rtlCol="0" anchor="ctr"/>
          <a:lstStyle/>
          <a:p>
            <a:pPr algn="ctr">
              <a:spcAft>
                <a:spcPts val="500"/>
              </a:spcAft>
            </a:pPr>
            <a:r>
              <a:rPr lang="en-US" altLang="ko-KR"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Monitored Plant Parameters(AOI)</a:t>
            </a:r>
            <a:endParaRPr lang="en-US" sz="1400" dirty="0">
              <a:latin typeface="맑은 고딕" panose="020B0503020000020004" pitchFamily="50" charset="-127"/>
            </a:endParaRPr>
          </a:p>
        </p:txBody>
      </p:sp>
    </p:spTree>
    <p:extLst>
      <p:ext uri="{BB962C8B-B14F-4D97-AF65-F5344CB8AC3E}">
        <p14:creationId xmlns:p14="http://schemas.microsoft.com/office/powerpoint/2010/main" val="552365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HSI Quality of Passive SystemAutomated System">
            <a:extLst>
              <a:ext uri="{FF2B5EF4-FFF2-40B4-BE49-F238E27FC236}">
                <a16:creationId xmlns:a16="http://schemas.microsoft.com/office/drawing/2014/main" id="{C70BBFEC-F847-4FD2-9FC8-EFBB18F88F8F}"/>
              </a:ext>
            </a:extLst>
          </p:cNvPr>
          <p:cNvSpPr/>
          <p:nvPr/>
        </p:nvSpPr>
        <p:spPr>
          <a:xfrm>
            <a:off x="609600" y="1112316"/>
            <a:ext cx="8890660" cy="356560"/>
          </a:xfrm>
          <a:prstGeom prst="rect">
            <a:avLst/>
          </a:prstGeom>
          <a:noFill/>
          <a:ln/>
        </p:spPr>
        <p:txBody>
          <a:bodyPr wrap="square" lIns="63500" tIns="63500" rIns="63500" bIns="63500" rtlCol="0" anchor="t"/>
          <a:lstStyle/>
          <a:p>
            <a:pPr>
              <a:lnSpc>
                <a:spcPts val="2300"/>
              </a:lnSpc>
              <a:buSzPct val="100000"/>
            </a:pPr>
            <a:endParaRPr lang="en-US" altLang="ko-KR" sz="2400" dirty="0">
              <a:latin typeface="맑은 고딕" panose="020B0503020000020004" pitchFamily="50" charset="-127"/>
              <a:ea typeface="맑은 고딕" panose="020B0503020000020004" pitchFamily="50" charset="-127"/>
            </a:endParaRPr>
          </a:p>
        </p:txBody>
      </p:sp>
      <p:sp>
        <p:nvSpPr>
          <p:cNvPr id="12" name="Introduction">
            <a:extLst>
              <a:ext uri="{FF2B5EF4-FFF2-40B4-BE49-F238E27FC236}">
                <a16:creationId xmlns:a16="http://schemas.microsoft.com/office/drawing/2014/main" id="{42D3A460-AEB2-41B2-997E-AE400D9CAC35}"/>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3. Experiment Design</a:t>
            </a:r>
            <a:endParaRPr lang="en-US" sz="1200" b="1" dirty="0">
              <a:latin typeface="맑은 고딕" panose="020B0503020000020004" pitchFamily="50" charset="-127"/>
              <a:ea typeface="맑은 고딕" panose="020B0503020000020004" pitchFamily="50" charset="-127"/>
            </a:endParaRPr>
          </a:p>
        </p:txBody>
      </p:sp>
      <p:pic>
        <p:nvPicPr>
          <p:cNvPr id="15" name="Vector 34" descr="preencoded.png">
            <a:extLst>
              <a:ext uri="{FF2B5EF4-FFF2-40B4-BE49-F238E27FC236}">
                <a16:creationId xmlns:a16="http://schemas.microsoft.com/office/drawing/2014/main" id="{FD9A6EEF-AC37-4151-B2BE-E9F7063611E0}"/>
              </a:ext>
            </a:extLst>
          </p:cNvPr>
          <p:cNvPicPr>
            <a:picLocks noChangeAspect="1"/>
          </p:cNvPicPr>
          <p:nvPr/>
        </p:nvPicPr>
        <p:blipFill>
          <a:blip r:embed="rId3"/>
          <a:srcRect/>
          <a:stretch/>
        </p:blipFill>
        <p:spPr>
          <a:xfrm>
            <a:off x="584200" y="986168"/>
            <a:ext cx="11607800" cy="38100"/>
          </a:xfrm>
          <a:prstGeom prst="rect">
            <a:avLst/>
          </a:prstGeom>
        </p:spPr>
      </p:pic>
      <p:sp>
        <p:nvSpPr>
          <p:cNvPr id="9" name="name_14 Challenges in Practicing HRA for Multi-Module SMR">
            <a:extLst>
              <a:ext uri="{FF2B5EF4-FFF2-40B4-BE49-F238E27FC236}">
                <a16:creationId xmlns:a16="http://schemas.microsoft.com/office/drawing/2014/main" id="{54A2F582-30A6-4F21-A14C-EEC41D7874C5}"/>
              </a:ext>
            </a:extLst>
          </p:cNvPr>
          <p:cNvSpPr/>
          <p:nvPr/>
        </p:nvSpPr>
        <p:spPr>
          <a:xfrm>
            <a:off x="603251" y="482600"/>
            <a:ext cx="11446181" cy="476250"/>
          </a:xfrm>
          <a:prstGeom prst="rect">
            <a:avLst/>
          </a:prstGeom>
          <a:noFill/>
          <a:ln/>
        </p:spPr>
        <p:txBody>
          <a:bodyPr wrap="square" lIns="0" tIns="0" rIns="0" bIns="0" rtlCol="0" anchor="t"/>
          <a:lstStyle/>
          <a:p>
            <a:pPr>
              <a:lnSpc>
                <a:spcPts val="3750"/>
              </a:lnSpc>
            </a:pPr>
            <a:r>
              <a:rPr lang="en-US" sz="30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3.5 Experiment Procedure &amp; Analysis</a:t>
            </a:r>
            <a:endParaRPr lang="en-US" sz="3000" b="1" dirty="0"/>
          </a:p>
        </p:txBody>
      </p:sp>
      <p:sp>
        <p:nvSpPr>
          <p:cNvPr id="26" name="HSI Quality of Passive SystemAutomated System">
            <a:extLst>
              <a:ext uri="{FF2B5EF4-FFF2-40B4-BE49-F238E27FC236}">
                <a16:creationId xmlns:a16="http://schemas.microsoft.com/office/drawing/2014/main" id="{6F03C1AF-1BD3-4982-9E29-190F261018E2}"/>
              </a:ext>
            </a:extLst>
          </p:cNvPr>
          <p:cNvSpPr/>
          <p:nvPr/>
        </p:nvSpPr>
        <p:spPr>
          <a:xfrm>
            <a:off x="609600" y="1114971"/>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Data Collection Experiment Scenario</a:t>
            </a:r>
            <a:endParaRPr lang="en-US" altLang="ko-KR" sz="2200"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
        <p:nvSpPr>
          <p:cNvPr id="27"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BE30D734-AD02-46C3-A538-10E2A78D6D0C}"/>
              </a:ext>
            </a:extLst>
          </p:cNvPr>
          <p:cNvSpPr/>
          <p:nvPr/>
        </p:nvSpPr>
        <p:spPr>
          <a:xfrm>
            <a:off x="634890" y="1534294"/>
            <a:ext cx="11283841" cy="444644"/>
          </a:xfrm>
          <a:prstGeom prst="rect">
            <a:avLst/>
          </a:prstGeom>
          <a:noFill/>
          <a:ln/>
        </p:spPr>
        <p:txBody>
          <a:bodyPr wrap="square" lIns="31750" tIns="31750" rIns="31750" bIns="31750" rtlCol="0" anchor="t"/>
          <a:lstStyle/>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Gaze data collected from onset to SACRI free-probe was collected for correlative analysis with A’ values</a:t>
            </a:r>
          </a:p>
        </p:txBody>
      </p:sp>
      <p:sp>
        <p:nvSpPr>
          <p:cNvPr id="13" name="Table PSFs and its levels relevant to Multi-Module Operation">
            <a:extLst>
              <a:ext uri="{FF2B5EF4-FFF2-40B4-BE49-F238E27FC236}">
                <a16:creationId xmlns:a16="http://schemas.microsoft.com/office/drawing/2014/main" id="{F1DCA3D6-F643-4BD0-A6E7-181C7D3C8CFA}"/>
              </a:ext>
            </a:extLst>
          </p:cNvPr>
          <p:cNvSpPr/>
          <p:nvPr/>
        </p:nvSpPr>
        <p:spPr>
          <a:xfrm>
            <a:off x="3017128" y="1921783"/>
            <a:ext cx="6308099" cy="400111"/>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Fig. Experiment Scenario Flow</a:t>
            </a:r>
            <a:endParaRPr lang="en-US" sz="1400" dirty="0"/>
          </a:p>
        </p:txBody>
      </p:sp>
      <p:grpSp>
        <p:nvGrpSpPr>
          <p:cNvPr id="2" name="그룹 1">
            <a:extLst>
              <a:ext uri="{FF2B5EF4-FFF2-40B4-BE49-F238E27FC236}">
                <a16:creationId xmlns:a16="http://schemas.microsoft.com/office/drawing/2014/main" id="{C5303B17-444F-4252-B52A-0C626E80C5E5}"/>
              </a:ext>
            </a:extLst>
          </p:cNvPr>
          <p:cNvGrpSpPr/>
          <p:nvPr/>
        </p:nvGrpSpPr>
        <p:grpSpPr>
          <a:xfrm>
            <a:off x="804816" y="2350000"/>
            <a:ext cx="10799064" cy="720923"/>
            <a:chOff x="704209" y="3099815"/>
            <a:chExt cx="10799064" cy="720923"/>
          </a:xfrm>
        </p:grpSpPr>
        <p:sp>
          <p:nvSpPr>
            <p:cNvPr id="14" name="Rounded Rectangle 5">
              <a:extLst>
                <a:ext uri="{FF2B5EF4-FFF2-40B4-BE49-F238E27FC236}">
                  <a16:creationId xmlns:a16="http://schemas.microsoft.com/office/drawing/2014/main" id="{AD4D0858-63C6-4773-86EB-1ED2793312DE}"/>
                </a:ext>
              </a:extLst>
            </p:cNvPr>
            <p:cNvSpPr/>
            <p:nvPr/>
          </p:nvSpPr>
          <p:spPr>
            <a:xfrm>
              <a:off x="704209" y="3099815"/>
              <a:ext cx="1700784" cy="720923"/>
            </a:xfrm>
            <a:prstGeom prst="roundRect">
              <a:avLst>
                <a:gd name="adj" fmla="val 8000"/>
              </a:avLst>
            </a:prstGeom>
            <a:solidFill>
              <a:srgbClr val="E9EEF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spcAft>
                  <a:spcPts val="300"/>
                </a:spcAft>
              </a:pPr>
              <a:r>
                <a:rPr sz="1150" b="1" i="0" dirty="0">
                  <a:solidFill>
                    <a:srgbClr val="2F5496"/>
                  </a:solidFill>
                  <a:latin typeface="Arial"/>
                </a:rPr>
                <a:t>Preparation</a:t>
              </a:r>
            </a:p>
            <a:p>
              <a:pPr algn="ctr"/>
              <a:r>
                <a:rPr lang="en-US" altLang="ko-KR" sz="1000" i="0" dirty="0">
                  <a:solidFill>
                    <a:srgbClr val="2F5496"/>
                  </a:solidFill>
                  <a:latin typeface="Arial"/>
                </a:rPr>
                <a:t>Insert Malfunction</a:t>
              </a:r>
            </a:p>
            <a:p>
              <a:pPr algn="ctr"/>
              <a:r>
                <a:rPr lang="en-US" altLang="ko-KR" sz="1000" i="0" dirty="0">
                  <a:solidFill>
                    <a:srgbClr val="2F5496"/>
                  </a:solidFill>
                  <a:latin typeface="Arial"/>
                </a:rPr>
                <a:t>Eye-tracker Calibration</a:t>
              </a:r>
              <a:endParaRPr lang="ko-KR" altLang="en-US" sz="1000" i="0" dirty="0">
                <a:solidFill>
                  <a:srgbClr val="2F5496"/>
                </a:solidFill>
                <a:latin typeface="Arial"/>
              </a:endParaRPr>
            </a:p>
          </p:txBody>
        </p:sp>
        <p:cxnSp>
          <p:nvCxnSpPr>
            <p:cNvPr id="16" name="Connector 6">
              <a:extLst>
                <a:ext uri="{FF2B5EF4-FFF2-40B4-BE49-F238E27FC236}">
                  <a16:creationId xmlns:a16="http://schemas.microsoft.com/office/drawing/2014/main" id="{A9F874D8-F2CC-4695-9445-38A372CFCFEA}"/>
                </a:ext>
              </a:extLst>
            </p:cNvPr>
            <p:cNvCxnSpPr/>
            <p:nvPr/>
          </p:nvCxnSpPr>
          <p:spPr>
            <a:xfrm>
              <a:off x="2404993" y="3460276"/>
              <a:ext cx="118872" cy="0"/>
            </a:xfrm>
            <a:prstGeom prst="bentConnector3">
              <a:avLst/>
            </a:prstGeom>
            <a:ln w="19050">
              <a:solidFill>
                <a:srgbClr val="A7A7A7"/>
              </a:solidFill>
              <a:tailEnd type="triangle" w="med" len="med"/>
            </a:ln>
          </p:spPr>
          <p:style>
            <a:lnRef idx="2">
              <a:schemeClr val="accent1"/>
            </a:lnRef>
            <a:fillRef idx="0">
              <a:schemeClr val="accent1"/>
            </a:fillRef>
            <a:effectRef idx="1">
              <a:schemeClr val="accent1"/>
            </a:effectRef>
            <a:fontRef idx="minor">
              <a:schemeClr val="tx1"/>
            </a:fontRef>
          </p:style>
        </p:cxnSp>
        <p:sp>
          <p:nvSpPr>
            <p:cNvPr id="17" name="Rounded Rectangle 7">
              <a:extLst>
                <a:ext uri="{FF2B5EF4-FFF2-40B4-BE49-F238E27FC236}">
                  <a16:creationId xmlns:a16="http://schemas.microsoft.com/office/drawing/2014/main" id="{BCBF756C-ADD3-4B59-A4EF-6AB9A1A5585B}"/>
                </a:ext>
              </a:extLst>
            </p:cNvPr>
            <p:cNvSpPr/>
            <p:nvPr/>
          </p:nvSpPr>
          <p:spPr>
            <a:xfrm>
              <a:off x="2523865" y="3099815"/>
              <a:ext cx="1700784" cy="720923"/>
            </a:xfrm>
            <a:prstGeom prst="roundRect">
              <a:avLst>
                <a:gd name="adj" fmla="val 8000"/>
              </a:avLst>
            </a:prstGeom>
            <a:solidFill>
              <a:srgbClr val="E9EEF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spcAft>
                  <a:spcPts val="300"/>
                </a:spcAft>
              </a:pPr>
              <a:r>
                <a:rPr sz="1150" b="1" i="0" dirty="0">
                  <a:solidFill>
                    <a:srgbClr val="2F5496"/>
                  </a:solidFill>
                  <a:latin typeface="Arial"/>
                </a:rPr>
                <a:t>Onset</a:t>
              </a:r>
              <a:endParaRPr lang="en-US" altLang="ko-KR" sz="1150" b="1" i="0" dirty="0">
                <a:solidFill>
                  <a:srgbClr val="2F5496"/>
                </a:solidFill>
                <a:latin typeface="Arial"/>
              </a:endParaRPr>
            </a:p>
            <a:p>
              <a:pPr algn="ctr"/>
              <a:r>
                <a:rPr lang="en-US" altLang="ko-KR" sz="1000" dirty="0">
                  <a:solidFill>
                    <a:srgbClr val="2F5496"/>
                  </a:solidFill>
                </a:rPr>
                <a:t>Start Simulator</a:t>
              </a:r>
            </a:p>
          </p:txBody>
        </p:sp>
        <p:cxnSp>
          <p:nvCxnSpPr>
            <p:cNvPr id="18" name="Connector 8">
              <a:extLst>
                <a:ext uri="{FF2B5EF4-FFF2-40B4-BE49-F238E27FC236}">
                  <a16:creationId xmlns:a16="http://schemas.microsoft.com/office/drawing/2014/main" id="{FD95D588-4642-4616-B2C0-0699CEFDF1CF}"/>
                </a:ext>
              </a:extLst>
            </p:cNvPr>
            <p:cNvCxnSpPr/>
            <p:nvPr/>
          </p:nvCxnSpPr>
          <p:spPr>
            <a:xfrm>
              <a:off x="4224649" y="3460276"/>
              <a:ext cx="118872" cy="0"/>
            </a:xfrm>
            <a:prstGeom prst="bentConnector3">
              <a:avLst/>
            </a:prstGeom>
            <a:ln w="19050">
              <a:solidFill>
                <a:srgbClr val="A7A7A7"/>
              </a:solidFill>
              <a:tailEnd type="triangle" w="med" len="med"/>
            </a:ln>
          </p:spPr>
          <p:style>
            <a:lnRef idx="2">
              <a:schemeClr val="accent1"/>
            </a:lnRef>
            <a:fillRef idx="0">
              <a:schemeClr val="accent1"/>
            </a:fillRef>
            <a:effectRef idx="1">
              <a:schemeClr val="accent1"/>
            </a:effectRef>
            <a:fontRef idx="minor">
              <a:schemeClr val="tx1"/>
            </a:fontRef>
          </p:style>
        </p:cxnSp>
        <p:sp>
          <p:nvSpPr>
            <p:cNvPr id="19" name="Rounded Rectangle 9">
              <a:extLst>
                <a:ext uri="{FF2B5EF4-FFF2-40B4-BE49-F238E27FC236}">
                  <a16:creationId xmlns:a16="http://schemas.microsoft.com/office/drawing/2014/main" id="{E2FE2DF7-DA05-4B6C-9F23-92EF374D63A4}"/>
                </a:ext>
              </a:extLst>
            </p:cNvPr>
            <p:cNvSpPr/>
            <p:nvPr/>
          </p:nvSpPr>
          <p:spPr>
            <a:xfrm>
              <a:off x="4343521" y="3099815"/>
              <a:ext cx="1700784" cy="720923"/>
            </a:xfrm>
            <a:prstGeom prst="roundRect">
              <a:avLst>
                <a:gd name="adj" fmla="val 8000"/>
              </a:avLst>
            </a:prstGeom>
            <a:solidFill>
              <a:srgbClr val="E9EEF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spcAft>
                  <a:spcPts val="300"/>
                </a:spcAft>
              </a:pPr>
              <a:r>
                <a:rPr lang="en-US" altLang="ko-KR" sz="1150" b="1" dirty="0">
                  <a:solidFill>
                    <a:srgbClr val="2F5496"/>
                  </a:solidFill>
                </a:rPr>
                <a:t>Accident Diagnosis</a:t>
              </a:r>
            </a:p>
            <a:p>
              <a:pPr algn="ctr"/>
              <a:r>
                <a:rPr lang="en-US" altLang="ko-KR" sz="1000" dirty="0">
                  <a:solidFill>
                    <a:srgbClr val="2F5496"/>
                  </a:solidFill>
                </a:rPr>
                <a:t>Perform diagnosis procedural tasks</a:t>
              </a:r>
              <a:endParaRPr lang="en-US" altLang="ko-KR" sz="1000" b="1" dirty="0">
                <a:solidFill>
                  <a:srgbClr val="2F5496"/>
                </a:solidFill>
              </a:endParaRPr>
            </a:p>
          </p:txBody>
        </p:sp>
        <p:cxnSp>
          <p:nvCxnSpPr>
            <p:cNvPr id="20" name="Connector 10">
              <a:extLst>
                <a:ext uri="{FF2B5EF4-FFF2-40B4-BE49-F238E27FC236}">
                  <a16:creationId xmlns:a16="http://schemas.microsoft.com/office/drawing/2014/main" id="{E7251D15-8F66-468E-8D0C-A898D2C55338}"/>
                </a:ext>
              </a:extLst>
            </p:cNvPr>
            <p:cNvCxnSpPr/>
            <p:nvPr/>
          </p:nvCxnSpPr>
          <p:spPr>
            <a:xfrm>
              <a:off x="6044305" y="3460276"/>
              <a:ext cx="118872" cy="0"/>
            </a:xfrm>
            <a:prstGeom prst="bentConnector3">
              <a:avLst/>
            </a:prstGeom>
            <a:ln w="19050">
              <a:solidFill>
                <a:srgbClr val="A7A7A7"/>
              </a:solidFill>
              <a:tailEnd type="triangle" w="med" len="med"/>
            </a:ln>
          </p:spPr>
          <p:style>
            <a:lnRef idx="2">
              <a:schemeClr val="accent1"/>
            </a:lnRef>
            <a:fillRef idx="0">
              <a:schemeClr val="accent1"/>
            </a:fillRef>
            <a:effectRef idx="1">
              <a:schemeClr val="accent1"/>
            </a:effectRef>
            <a:fontRef idx="minor">
              <a:schemeClr val="tx1"/>
            </a:fontRef>
          </p:style>
        </p:cxnSp>
        <p:sp>
          <p:nvSpPr>
            <p:cNvPr id="21" name="Rounded Rectangle 11">
              <a:extLst>
                <a:ext uri="{FF2B5EF4-FFF2-40B4-BE49-F238E27FC236}">
                  <a16:creationId xmlns:a16="http://schemas.microsoft.com/office/drawing/2014/main" id="{112ABEF3-8F82-4B40-9BD7-8D16A9985577}"/>
                </a:ext>
              </a:extLst>
            </p:cNvPr>
            <p:cNvSpPr/>
            <p:nvPr/>
          </p:nvSpPr>
          <p:spPr>
            <a:xfrm>
              <a:off x="6163177" y="3099815"/>
              <a:ext cx="1700784" cy="720923"/>
            </a:xfrm>
            <a:prstGeom prst="roundRect">
              <a:avLst>
                <a:gd name="adj" fmla="val 8000"/>
              </a:avLst>
            </a:prstGeom>
            <a:solidFill>
              <a:srgbClr val="FFF2CC"/>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r>
                <a:rPr sz="1150" b="1" i="0" dirty="0">
                  <a:solidFill>
                    <a:srgbClr val="BF8F00"/>
                  </a:solidFill>
                  <a:latin typeface="Arial"/>
                </a:rPr>
                <a:t>SACRI (freeze-probe)</a:t>
              </a:r>
            </a:p>
          </p:txBody>
        </p:sp>
        <p:cxnSp>
          <p:nvCxnSpPr>
            <p:cNvPr id="22" name="Connector 12">
              <a:extLst>
                <a:ext uri="{FF2B5EF4-FFF2-40B4-BE49-F238E27FC236}">
                  <a16:creationId xmlns:a16="http://schemas.microsoft.com/office/drawing/2014/main" id="{D233DDE5-6475-494E-AB32-850C15A8810E}"/>
                </a:ext>
              </a:extLst>
            </p:cNvPr>
            <p:cNvCxnSpPr/>
            <p:nvPr/>
          </p:nvCxnSpPr>
          <p:spPr>
            <a:xfrm>
              <a:off x="7863961" y="3460276"/>
              <a:ext cx="118872" cy="0"/>
            </a:xfrm>
            <a:prstGeom prst="bentConnector3">
              <a:avLst/>
            </a:prstGeom>
            <a:ln w="19050">
              <a:solidFill>
                <a:srgbClr val="A7A7A7"/>
              </a:solidFill>
              <a:tailEnd type="triangle" w="med" len="med"/>
            </a:ln>
          </p:spPr>
          <p:style>
            <a:lnRef idx="2">
              <a:schemeClr val="accent1"/>
            </a:lnRef>
            <a:fillRef idx="0">
              <a:schemeClr val="accent1"/>
            </a:fillRef>
            <a:effectRef idx="1">
              <a:schemeClr val="accent1"/>
            </a:effectRef>
            <a:fontRef idx="minor">
              <a:schemeClr val="tx1"/>
            </a:fontRef>
          </p:style>
        </p:cxnSp>
        <p:sp>
          <p:nvSpPr>
            <p:cNvPr id="23" name="Rounded Rectangle 13">
              <a:extLst>
                <a:ext uri="{FF2B5EF4-FFF2-40B4-BE49-F238E27FC236}">
                  <a16:creationId xmlns:a16="http://schemas.microsoft.com/office/drawing/2014/main" id="{AA94DAE8-04AD-459E-B9D1-0B21B94C786E}"/>
                </a:ext>
              </a:extLst>
            </p:cNvPr>
            <p:cNvSpPr/>
            <p:nvPr/>
          </p:nvSpPr>
          <p:spPr>
            <a:xfrm>
              <a:off x="7982833" y="3099815"/>
              <a:ext cx="1700784" cy="720923"/>
            </a:xfrm>
            <a:prstGeom prst="roundRect">
              <a:avLst>
                <a:gd name="adj" fmla="val 8000"/>
              </a:avLst>
            </a:prstGeom>
            <a:solidFill>
              <a:srgbClr val="E9EEF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spcAft>
                  <a:spcPts val="300"/>
                </a:spcAft>
              </a:pPr>
              <a:r>
                <a:rPr sz="1150" b="1" i="0" dirty="0">
                  <a:solidFill>
                    <a:srgbClr val="2F5496"/>
                  </a:solidFill>
                  <a:latin typeface="Arial"/>
                </a:rPr>
                <a:t>Accident response</a:t>
              </a:r>
              <a:endParaRPr lang="en-US" altLang="ko-KR" b="1" dirty="0">
                <a:solidFill>
                  <a:srgbClr val="2F5496"/>
                </a:solidFill>
              </a:endParaRPr>
            </a:p>
            <a:p>
              <a:pPr algn="ctr"/>
              <a:r>
                <a:rPr lang="en-US" altLang="ko-KR" sz="1000" dirty="0">
                  <a:solidFill>
                    <a:srgbClr val="2F5496"/>
                  </a:solidFill>
                </a:rPr>
                <a:t>Perform response procedural tasks</a:t>
              </a:r>
              <a:endParaRPr sz="1150" b="1" i="0" dirty="0">
                <a:solidFill>
                  <a:srgbClr val="2F5496"/>
                </a:solidFill>
                <a:latin typeface="Arial"/>
              </a:endParaRPr>
            </a:p>
          </p:txBody>
        </p:sp>
        <p:cxnSp>
          <p:nvCxnSpPr>
            <p:cNvPr id="24" name="Connector 14">
              <a:extLst>
                <a:ext uri="{FF2B5EF4-FFF2-40B4-BE49-F238E27FC236}">
                  <a16:creationId xmlns:a16="http://schemas.microsoft.com/office/drawing/2014/main" id="{CA1301AD-562C-4FD9-911F-F434FC49CD8E}"/>
                </a:ext>
              </a:extLst>
            </p:cNvPr>
            <p:cNvCxnSpPr/>
            <p:nvPr/>
          </p:nvCxnSpPr>
          <p:spPr>
            <a:xfrm>
              <a:off x="9683617" y="3460276"/>
              <a:ext cx="118872" cy="0"/>
            </a:xfrm>
            <a:prstGeom prst="bentConnector3">
              <a:avLst/>
            </a:prstGeom>
            <a:ln w="19050">
              <a:solidFill>
                <a:srgbClr val="A7A7A7"/>
              </a:solidFill>
              <a:tailEnd type="triangle" w="med" len="med"/>
            </a:ln>
          </p:spPr>
          <p:style>
            <a:lnRef idx="2">
              <a:schemeClr val="accent1"/>
            </a:lnRef>
            <a:fillRef idx="0">
              <a:schemeClr val="accent1"/>
            </a:fillRef>
            <a:effectRef idx="1">
              <a:schemeClr val="accent1"/>
            </a:effectRef>
            <a:fontRef idx="minor">
              <a:schemeClr val="tx1"/>
            </a:fontRef>
          </p:style>
        </p:cxnSp>
        <p:sp>
          <p:nvSpPr>
            <p:cNvPr id="25" name="Rounded Rectangle 15">
              <a:extLst>
                <a:ext uri="{FF2B5EF4-FFF2-40B4-BE49-F238E27FC236}">
                  <a16:creationId xmlns:a16="http://schemas.microsoft.com/office/drawing/2014/main" id="{2C8CFC8B-B58A-4D22-86BF-B8AA646D5A27}"/>
                </a:ext>
              </a:extLst>
            </p:cNvPr>
            <p:cNvSpPr/>
            <p:nvPr/>
          </p:nvSpPr>
          <p:spPr>
            <a:xfrm>
              <a:off x="9802489" y="3099815"/>
              <a:ext cx="1700784" cy="720923"/>
            </a:xfrm>
            <a:prstGeom prst="roundRect">
              <a:avLst>
                <a:gd name="adj" fmla="val 8000"/>
              </a:avLst>
            </a:prstGeom>
            <a:solidFill>
              <a:srgbClr val="E9EEF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r>
                <a:rPr sz="1150" b="1" i="0" dirty="0">
                  <a:solidFill>
                    <a:srgbClr val="2F5496"/>
                  </a:solidFill>
                  <a:latin typeface="Arial"/>
                </a:rPr>
                <a:t>Termination</a:t>
              </a:r>
            </a:p>
          </p:txBody>
        </p:sp>
      </p:grpSp>
      <p:sp>
        <p:nvSpPr>
          <p:cNvPr id="4" name="오른쪽 중괄호 3">
            <a:extLst>
              <a:ext uri="{FF2B5EF4-FFF2-40B4-BE49-F238E27FC236}">
                <a16:creationId xmlns:a16="http://schemas.microsoft.com/office/drawing/2014/main" id="{34D6C117-3F8D-4A41-9697-935649D2C7E4}"/>
              </a:ext>
            </a:extLst>
          </p:cNvPr>
          <p:cNvSpPr/>
          <p:nvPr/>
        </p:nvSpPr>
        <p:spPr>
          <a:xfrm rot="5400000">
            <a:off x="5202974" y="450477"/>
            <a:ext cx="176188" cy="5518404"/>
          </a:xfrm>
          <a:prstGeom prst="rightBrace">
            <a:avLst>
              <a:gd name="adj1" fmla="val 42824"/>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dirty="0"/>
          </a:p>
        </p:txBody>
      </p:sp>
      <p:sp>
        <p:nvSpPr>
          <p:cNvPr id="28" name="Table PSFs and its levels relevant to Multi-Module Operation">
            <a:extLst>
              <a:ext uri="{FF2B5EF4-FFF2-40B4-BE49-F238E27FC236}">
                <a16:creationId xmlns:a16="http://schemas.microsoft.com/office/drawing/2014/main" id="{AD7B92D1-E539-43B6-8CB8-634F95EB9DCB}"/>
              </a:ext>
            </a:extLst>
          </p:cNvPr>
          <p:cNvSpPr/>
          <p:nvPr/>
        </p:nvSpPr>
        <p:spPr>
          <a:xfrm>
            <a:off x="3722896" y="3348707"/>
            <a:ext cx="3368620" cy="246400"/>
          </a:xfrm>
          <a:prstGeom prst="rect">
            <a:avLst/>
          </a:prstGeom>
          <a:noFill/>
          <a:ln/>
        </p:spPr>
        <p:txBody>
          <a:bodyPr wrap="square" lIns="0" tIns="0" rIns="0" bIns="0" rtlCol="0" anchor="ctr"/>
          <a:lstStyle/>
          <a:p>
            <a:pPr algn="ctr">
              <a:lnSpc>
                <a:spcPts val="1700"/>
              </a:lnSpc>
              <a:spcAft>
                <a:spcPts val="500"/>
              </a:spcAft>
            </a:pPr>
            <a:r>
              <a:rPr lang="en-US" sz="1200" b="1" dirty="0">
                <a:solidFill>
                  <a:srgbClr val="000000"/>
                </a:solidFill>
                <a:latin typeface="맑은 고딕" panose="020B0503020000020004" pitchFamily="50" charset="-127"/>
                <a:ea typeface="맑은 고딕" panose="020B0503020000020004" pitchFamily="50" charset="-127"/>
                <a:cs typeface="Noto Sans KR Bold" pitchFamily="34" charset="-120"/>
              </a:rPr>
              <a:t>Gaze data collected up to the diagnosis step</a:t>
            </a:r>
            <a:endParaRPr lang="en-US" sz="1200" dirty="0"/>
          </a:p>
        </p:txBody>
      </p:sp>
      <p:sp>
        <p:nvSpPr>
          <p:cNvPr id="31" name="HSI Quality of Passive SystemAutomated System">
            <a:extLst>
              <a:ext uri="{FF2B5EF4-FFF2-40B4-BE49-F238E27FC236}">
                <a16:creationId xmlns:a16="http://schemas.microsoft.com/office/drawing/2014/main" id="{C73B3563-C40E-4ECD-B8A3-C244BB7BC6BD}"/>
              </a:ext>
            </a:extLst>
          </p:cNvPr>
          <p:cNvSpPr/>
          <p:nvPr/>
        </p:nvSpPr>
        <p:spPr>
          <a:xfrm>
            <a:off x="634890" y="3646041"/>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Pre-processing &amp; Statistical Analysis</a:t>
            </a:r>
            <a:endParaRPr lang="en-US" altLang="ko-KR" sz="2200" dirty="0">
              <a:latin typeface="맑은 고딕" panose="020B0503020000020004" pitchFamily="50" charset="-127"/>
              <a:ea typeface="맑은 고딕" panose="020B0503020000020004" pitchFamily="50" charset="-127"/>
              <a:cs typeface="Noto Sans KR Bold" pitchFamily="34" charset="-120"/>
            </a:endParaRPr>
          </a:p>
        </p:txBody>
      </p:sp>
      <p:sp>
        <p:nvSpPr>
          <p:cNvPr id="32"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789F9148-A7FD-4E60-94CA-33815E7D80A7}"/>
              </a:ext>
            </a:extLst>
          </p:cNvPr>
          <p:cNvSpPr/>
          <p:nvPr/>
        </p:nvSpPr>
        <p:spPr>
          <a:xfrm>
            <a:off x="660180" y="4065362"/>
            <a:ext cx="11283841" cy="2559251"/>
          </a:xfrm>
          <a:prstGeom prst="rect">
            <a:avLst/>
          </a:prstGeom>
          <a:noFill/>
          <a:ln/>
        </p:spPr>
        <p:txBody>
          <a:bodyPr wrap="square" lIns="31750" tIns="31750" rIns="31750" bIns="31750" rtlCol="0" anchor="t"/>
          <a:lstStyle/>
          <a:p>
            <a:pPr marL="190510" indent="-190510">
              <a:spcAft>
                <a:spcPts val="600"/>
              </a:spcAft>
              <a:buSzPct val="100000"/>
              <a:buFontTx/>
              <a:buChar char="•"/>
            </a:pPr>
            <a:r>
              <a:rPr lang="en-US" altLang="ko-KR" b="1" dirty="0">
                <a:solidFill>
                  <a:srgbClr val="000000"/>
                </a:solidFill>
                <a:latin typeface="맑은 고딕" panose="020B0503020000020004" pitchFamily="50" charset="-127"/>
                <a:ea typeface="맑은 고딕" panose="020B0503020000020004" pitchFamily="50" charset="-127"/>
                <a:cs typeface="Noto Sans KR Bold" pitchFamily="34" charset="-120"/>
              </a:rPr>
              <a:t>Pre-processing conditions</a:t>
            </a:r>
          </a:p>
          <a:p>
            <a:pPr marL="647710" lvl="1" indent="-190510">
              <a:spcAft>
                <a:spcPts val="600"/>
              </a:spcAft>
              <a:buSzPct val="100000"/>
              <a:buFontTx/>
              <a:buChar char="•"/>
            </a:pPr>
            <a:r>
              <a:rPr lang="en-US" altLang="ko-KR" dirty="0">
                <a:solidFill>
                  <a:srgbClr val="000000"/>
                </a:solidFill>
                <a:latin typeface="맑은 고딕" panose="020B0503020000020004" pitchFamily="50" charset="-127"/>
                <a:ea typeface="맑은 고딕" panose="020B0503020000020004" pitchFamily="50" charset="-127"/>
              </a:rPr>
              <a:t>G</a:t>
            </a:r>
            <a:r>
              <a:rPr lang="en-US" altLang="ko-KR" dirty="0">
                <a:solidFill>
                  <a:srgbClr val="202020"/>
                </a:solidFill>
              </a:rPr>
              <a:t>aze sample rate ≥ 80 % &amp; Mapping similarity ≥ 70 % (</a:t>
            </a:r>
            <a:r>
              <a:rPr lang="en-US" altLang="ko-KR" dirty="0" err="1">
                <a:solidFill>
                  <a:srgbClr val="202020"/>
                </a:solidFill>
              </a:rPr>
              <a:t>Tobii</a:t>
            </a:r>
            <a:r>
              <a:rPr lang="en-US" altLang="ko-KR" dirty="0">
                <a:solidFill>
                  <a:srgbClr val="202020"/>
                </a:solidFill>
              </a:rPr>
              <a:t> Pro Lab)</a:t>
            </a:r>
          </a:p>
          <a:p>
            <a:pPr marL="647710" lvl="1" indent="-190510">
              <a:spcAft>
                <a:spcPts val="600"/>
              </a:spcAft>
              <a:buSzPct val="100000"/>
              <a:buFontTx/>
              <a:buChar char="•"/>
            </a:pPr>
            <a:r>
              <a:rPr lang="en-US" altLang="ko-KR" dirty="0" err="1">
                <a:solidFill>
                  <a:srgbClr val="202020"/>
                </a:solidFill>
              </a:rPr>
              <a:t>Out-of</a:t>
            </a:r>
            <a:r>
              <a:rPr lang="en-US" altLang="ko-KR" dirty="0">
                <a:solidFill>
                  <a:srgbClr val="202020"/>
                </a:solidFill>
              </a:rPr>
              <a:t> bound / Ambiguous / Sub-threshold fixations included; Only in-AOI fixation counted</a:t>
            </a:r>
          </a:p>
          <a:p>
            <a:pPr marL="190510" indent="-190510">
              <a:spcAft>
                <a:spcPts val="600"/>
              </a:spcAft>
              <a:buSzPct val="100000"/>
              <a:buFontTx/>
              <a:buChar char="•"/>
            </a:pPr>
            <a:r>
              <a:rPr lang="en-US" altLang="ko-KR" b="1" dirty="0">
                <a:solidFill>
                  <a:srgbClr val="202020"/>
                </a:solidFill>
              </a:rPr>
              <a:t>Statistical Analysis</a:t>
            </a:r>
          </a:p>
          <a:p>
            <a:pPr marL="647710" lvl="1" indent="-190510">
              <a:spcAft>
                <a:spcPts val="600"/>
              </a:spcAft>
              <a:buSzPct val="100000"/>
              <a:buFontTx/>
              <a:buChar char="•"/>
            </a:pPr>
            <a:r>
              <a:rPr lang="en-US" altLang="ko-KR" dirty="0">
                <a:solidFill>
                  <a:srgbClr val="202020"/>
                </a:solidFill>
              </a:rPr>
              <a:t>Descriptive Statistics on the SA changes in multi-module operation (Mann-Whitney U test)</a:t>
            </a:r>
          </a:p>
          <a:p>
            <a:pPr marL="647710" lvl="1" indent="-190510">
              <a:spcAft>
                <a:spcPts val="600"/>
              </a:spcAft>
              <a:buSzPct val="100000"/>
              <a:buFontTx/>
              <a:buChar char="•"/>
            </a:pPr>
            <a:r>
              <a:rPr lang="en-US" altLang="ko-KR" dirty="0">
                <a:solidFill>
                  <a:srgbClr val="202020"/>
                </a:solidFill>
              </a:rPr>
              <a:t>Correlation Analysis between A’ and Multi-module Gaze Metrics (</a:t>
            </a:r>
            <a:r>
              <a:rPr lang="el-GR" altLang="ko-KR" dirty="0">
                <a:solidFill>
                  <a:srgbClr val="202020"/>
                </a:solidFill>
              </a:rPr>
              <a:t>Ψ(</a:t>
            </a:r>
            <a:r>
              <a:rPr lang="en-US" altLang="ko-KR" dirty="0">
                <a:solidFill>
                  <a:srgbClr val="202020"/>
                </a:solidFill>
              </a:rPr>
              <a:t>N)) via </a:t>
            </a:r>
            <a:r>
              <a:rPr lang="en-US" altLang="ko-KR" b="1" dirty="0">
                <a:solidFill>
                  <a:srgbClr val="202020"/>
                </a:solidFill>
              </a:rPr>
              <a:t>Spearman Correlation</a:t>
            </a:r>
          </a:p>
          <a:p>
            <a:pPr marL="647710" lvl="1" indent="-190510">
              <a:spcAft>
                <a:spcPts val="600"/>
              </a:spcAft>
              <a:buSzPct val="100000"/>
              <a:buFontTx/>
              <a:buChar char="•"/>
            </a:pPr>
            <a:r>
              <a:rPr lang="en-US" altLang="ko-KR" dirty="0">
                <a:solidFill>
                  <a:srgbClr val="202020"/>
                </a:solidFill>
              </a:rPr>
              <a:t>Linear Regression &amp; Trend between A’ and Multi-module Gaze Metrics (</a:t>
            </a:r>
            <a:r>
              <a:rPr lang="el-GR" altLang="ko-KR" dirty="0">
                <a:solidFill>
                  <a:srgbClr val="202020"/>
                </a:solidFill>
              </a:rPr>
              <a:t>Ψ(</a:t>
            </a:r>
            <a:r>
              <a:rPr lang="en-US" altLang="ko-KR" dirty="0">
                <a:solidFill>
                  <a:srgbClr val="202020"/>
                </a:solidFill>
              </a:rPr>
              <a:t>N))</a:t>
            </a:r>
          </a:p>
          <a:p>
            <a:pPr marL="647710" lvl="1" indent="-190510">
              <a:spcAft>
                <a:spcPts val="600"/>
              </a:spcAft>
              <a:buSzPct val="100000"/>
              <a:buFontTx/>
              <a:buChar char="•"/>
            </a:pPr>
            <a:endParaRPr lang="en-US" altLang="ko-KR" dirty="0">
              <a:solidFill>
                <a:srgbClr val="202020"/>
              </a:solidFill>
            </a:endParaRPr>
          </a:p>
          <a:p>
            <a:pPr marL="190510" indent="-190510">
              <a:spcAft>
                <a:spcPts val="600"/>
              </a:spcAft>
              <a:buSzPct val="100000"/>
              <a:buChar char="•"/>
            </a:pPr>
            <a:endPar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Tree>
    <p:extLst>
      <p:ext uri="{BB962C8B-B14F-4D97-AF65-F5344CB8AC3E}">
        <p14:creationId xmlns:p14="http://schemas.microsoft.com/office/powerpoint/2010/main" val="1815480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xperiment Design">
            <a:extLst>
              <a:ext uri="{FF2B5EF4-FFF2-40B4-BE49-F238E27FC236}">
                <a16:creationId xmlns:a16="http://schemas.microsoft.com/office/drawing/2014/main" id="{73EA7511-E510-453D-9430-F4B02B744768}"/>
              </a:ext>
            </a:extLst>
          </p:cNvPr>
          <p:cNvSpPr/>
          <p:nvPr/>
        </p:nvSpPr>
        <p:spPr>
          <a:xfrm>
            <a:off x="2146464" y="3098800"/>
            <a:ext cx="7899072" cy="660400"/>
          </a:xfrm>
          <a:prstGeom prst="rect">
            <a:avLst/>
          </a:prstGeom>
          <a:noFill/>
          <a:ln/>
        </p:spPr>
        <p:txBody>
          <a:bodyPr wrap="square" lIns="0" tIns="0" rIns="0" bIns="0" rtlCol="0" anchor="ctr"/>
          <a:lstStyle/>
          <a:p>
            <a:pPr algn="ctr">
              <a:lnSpc>
                <a:spcPts val="5200"/>
              </a:lnSpc>
              <a:buSzPct val="100000"/>
            </a:pPr>
            <a:r>
              <a:rPr lang="en-US" sz="5000" b="1" dirty="0">
                <a:solidFill>
                  <a:srgbClr val="000000"/>
                </a:solidFill>
                <a:latin typeface="맑은 고딕" panose="020B0503020000020004" pitchFamily="50" charset="-127"/>
                <a:ea typeface="맑은 고딕" panose="020B0503020000020004" pitchFamily="50" charset="-127"/>
                <a:cs typeface="Noto Sans KR Black" pitchFamily="34" charset="-120"/>
              </a:rPr>
              <a:t>4. Results/Discussion</a:t>
            </a:r>
            <a:endParaRPr lang="en-US" sz="5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323" y="365125"/>
            <a:ext cx="11214705" cy="1325563"/>
          </a:xfrm>
        </p:spPr>
        <p:txBody>
          <a:bodyPr>
            <a:normAutofit/>
          </a:bodyPr>
          <a:lstStyle/>
          <a:p>
            <a:r>
              <a:rPr lang="en-US" sz="4800" b="1" dirty="0">
                <a:latin typeface="맑은 고딕" panose="020B0503020000020004" pitchFamily="50" charset="-127"/>
                <a:ea typeface="맑은 고딕" panose="020B0503020000020004" pitchFamily="50" charset="-127"/>
              </a:rPr>
              <a:t>Contents</a:t>
            </a:r>
          </a:p>
        </p:txBody>
      </p:sp>
      <p:sp>
        <p:nvSpPr>
          <p:cNvPr id="3" name="Content Placeholder 2"/>
          <p:cNvSpPr>
            <a:spLocks noGrp="1"/>
          </p:cNvSpPr>
          <p:nvPr>
            <p:ph idx="1"/>
          </p:nvPr>
        </p:nvSpPr>
        <p:spPr/>
        <p:txBody>
          <a:bodyPr/>
          <a:lstStyle/>
          <a:p>
            <a:r>
              <a:rPr lang="en-US" b="1" dirty="0">
                <a:latin typeface="맑은 고딕" panose="020B0503020000020004" pitchFamily="50" charset="-127"/>
                <a:ea typeface="맑은 고딕" panose="020B0503020000020004" pitchFamily="50" charset="-127"/>
              </a:rPr>
              <a:t>Introduction</a:t>
            </a:r>
          </a:p>
          <a:p>
            <a:r>
              <a:rPr lang="en-US" b="1" dirty="0">
                <a:latin typeface="맑은 고딕" panose="020B0503020000020004" pitchFamily="50" charset="-127"/>
                <a:ea typeface="맑은 고딕" panose="020B0503020000020004" pitchFamily="50" charset="-127"/>
              </a:rPr>
              <a:t>Quantification of Multi-Module Gaze Metric </a:t>
            </a:r>
          </a:p>
          <a:p>
            <a:r>
              <a:rPr lang="en-US" b="1" dirty="0">
                <a:latin typeface="맑은 고딕" panose="020B0503020000020004" pitchFamily="50" charset="-127"/>
                <a:ea typeface="맑은 고딕" panose="020B0503020000020004" pitchFamily="50" charset="-127"/>
              </a:rPr>
              <a:t>Experiment Design</a:t>
            </a:r>
          </a:p>
          <a:p>
            <a:r>
              <a:rPr lang="en-US" b="1" dirty="0">
                <a:latin typeface="맑은 고딕" panose="020B0503020000020004" pitchFamily="50" charset="-127"/>
                <a:ea typeface="맑은 고딕" panose="020B0503020000020004" pitchFamily="50" charset="-127"/>
              </a:rPr>
              <a:t>Results and Discussion</a:t>
            </a:r>
          </a:p>
          <a:p>
            <a:r>
              <a:rPr lang="en-US" b="1" dirty="0">
                <a:latin typeface="맑은 고딕" panose="020B0503020000020004" pitchFamily="50" charset="-127"/>
                <a:ea typeface="맑은 고딕" panose="020B0503020000020004" pitchFamily="50" charset="-127"/>
              </a:rPr>
              <a:t>Conclusion</a:t>
            </a:r>
          </a:p>
        </p:txBody>
      </p:sp>
      <p:pic>
        <p:nvPicPr>
          <p:cNvPr id="6" name="Vector 34" descr="preencoded.png">
            <a:extLst>
              <a:ext uri="{FF2B5EF4-FFF2-40B4-BE49-F238E27FC236}">
                <a16:creationId xmlns:a16="http://schemas.microsoft.com/office/drawing/2014/main" id="{01FA17C9-DB82-42D7-988A-C0C3AA654C2D}"/>
              </a:ext>
            </a:extLst>
          </p:cNvPr>
          <p:cNvPicPr>
            <a:picLocks noChangeAspect="1"/>
          </p:cNvPicPr>
          <p:nvPr/>
        </p:nvPicPr>
        <p:blipFill>
          <a:blip r:embed="rId2"/>
          <a:srcRect/>
          <a:stretch/>
        </p:blipFill>
        <p:spPr>
          <a:xfrm>
            <a:off x="584200" y="1652588"/>
            <a:ext cx="11607800" cy="38100"/>
          </a:xfrm>
          <a:prstGeom prst="rect">
            <a:avLst/>
          </a:prstGeom>
        </p:spPr>
      </p:pic>
    </p:spTree>
    <p:extLst>
      <p:ext uri="{BB962C8B-B14F-4D97-AF65-F5344CB8AC3E}">
        <p14:creationId xmlns:p14="http://schemas.microsoft.com/office/powerpoint/2010/main" val="62310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3FDBCD89-5347-4B50-9324-BE728B5C55C4}"/>
              </a:ext>
            </a:extLst>
          </p:cNvPr>
          <p:cNvSpPr/>
          <p:nvPr/>
        </p:nvSpPr>
        <p:spPr>
          <a:xfrm>
            <a:off x="634890" y="1534293"/>
            <a:ext cx="11283841" cy="2550819"/>
          </a:xfrm>
          <a:prstGeom prst="rect">
            <a:avLst/>
          </a:prstGeom>
          <a:noFill/>
          <a:ln/>
        </p:spPr>
        <p:txBody>
          <a:bodyPr wrap="square" lIns="31750" tIns="31750" rIns="31750" bIns="31750" rtlCol="0" anchor="t"/>
          <a:lstStyle/>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For SACRI,</a:t>
            </a:r>
          </a:p>
          <a:p>
            <a:pPr marL="647710" lvl="1"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A’(L1/2)</a:t>
            </a:r>
            <a:r>
              <a:rPr lang="ko-KR" altLang="en-US" dirty="0">
                <a:solidFill>
                  <a:srgbClr val="000000"/>
                </a:solidFill>
                <a:latin typeface="맑은 고딕" panose="020B0503020000020004" pitchFamily="50" charset="-127"/>
                <a:ea typeface="맑은 고딕" panose="020B0503020000020004" pitchFamily="50" charset="-127"/>
                <a:cs typeface="Noto Sans KR Bold" pitchFamily="34" charset="-120"/>
              </a:rPr>
              <a:t> </a:t>
            </a: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and A’(L3) reduced significantly from 0.847 to 0.731 (A’(L1/2)) and from 0.700 to 0.465 (A’(L3))</a:t>
            </a:r>
          </a:p>
          <a:p>
            <a:pPr marL="647710" lvl="1"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Compared to A’(L1/2), A’(L3) reduced in greater degree as number of modules operated increased</a:t>
            </a:r>
          </a:p>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For Multi-Module Gaze Metric,</a:t>
            </a:r>
          </a:p>
          <a:p>
            <a:pPr marL="647710" lvl="1" indent="-190510">
              <a:spcAft>
                <a:spcPts val="600"/>
              </a:spcAft>
              <a:buSzPct val="100000"/>
              <a:buChar char="•"/>
            </a:pPr>
            <a:r>
              <a:rPr lang="el-GR"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Ψ(</a:t>
            </a: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N) decreased significantly from 0.308 to 0.081, which is near random scan behavior, as number of modules operated increased.</a:t>
            </a:r>
          </a:p>
          <a:p>
            <a:pPr marL="647710" lvl="1"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Same directional tendencies with the change in number of operation modules.</a:t>
            </a:r>
          </a:p>
        </p:txBody>
      </p:sp>
      <p:sp>
        <p:nvSpPr>
          <p:cNvPr id="7" name="Facility 4-module environment simulator as each module Large Display Panel Alarm window of each module are displayed Module Screen 2 per each operator"/>
          <p:cNvSpPr/>
          <p:nvPr/>
        </p:nvSpPr>
        <p:spPr>
          <a:xfrm>
            <a:off x="615950" y="1449997"/>
            <a:ext cx="11205509" cy="568493"/>
          </a:xfrm>
          <a:prstGeom prst="rect">
            <a:avLst/>
          </a:prstGeom>
          <a:noFill/>
          <a:ln/>
        </p:spPr>
        <p:txBody>
          <a:bodyPr wrap="square" lIns="31750" tIns="31750" rIns="31750" bIns="31750" rtlCol="0" anchor="t"/>
          <a:lstStyle/>
          <a:p>
            <a:pPr marL="190510" indent="-190510">
              <a:spcAft>
                <a:spcPts val="600"/>
              </a:spcAft>
              <a:buSzPct val="100000"/>
              <a:buChar char="•"/>
            </a:pPr>
            <a:endParaRPr lang="en-US" sz="1467" dirty="0"/>
          </a:p>
        </p:txBody>
      </p:sp>
      <p:sp>
        <p:nvSpPr>
          <p:cNvPr id="8" name="Staffing 3 Operators as 1 Crew 2 Reactor Operator 1 Shift Supervisor"/>
          <p:cNvSpPr/>
          <p:nvPr/>
        </p:nvSpPr>
        <p:spPr>
          <a:xfrm>
            <a:off x="615950" y="2900305"/>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sp>
        <p:nvSpPr>
          <p:cNvPr id="20" name="Introduction">
            <a:extLst>
              <a:ext uri="{FF2B5EF4-FFF2-40B4-BE49-F238E27FC236}">
                <a16:creationId xmlns:a16="http://schemas.microsoft.com/office/drawing/2014/main" id="{01342F14-D9FE-4F85-A0AE-37AA8D4DB996}"/>
              </a:ext>
            </a:extLst>
          </p:cNvPr>
          <p:cNvSpPr/>
          <p:nvPr/>
        </p:nvSpPr>
        <p:spPr>
          <a:xfrm>
            <a:off x="609600" y="165100"/>
            <a:ext cx="2308982"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4. Results and Discussion</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4.1 Statistical Analysis of Overview on Situation Awareness</a:t>
            </a:r>
            <a:endParaRPr lang="en-US" sz="2800" b="1" dirty="0"/>
          </a:p>
        </p:txBody>
      </p:sp>
      <p:graphicFrame>
        <p:nvGraphicFramePr>
          <p:cNvPr id="21" name="Table Merged41">
            <a:extLst>
              <a:ext uri="{FF2B5EF4-FFF2-40B4-BE49-F238E27FC236}">
                <a16:creationId xmlns:a16="http://schemas.microsoft.com/office/drawing/2014/main" id="{260EE01B-C97A-4B3C-8B2E-71878AD21205}"/>
              </a:ext>
            </a:extLst>
          </p:cNvPr>
          <p:cNvGraphicFramePr>
            <a:graphicFrameLocks noGrp="1"/>
          </p:cNvGraphicFramePr>
          <p:nvPr>
            <p:extLst>
              <p:ext uri="{D42A27DB-BD31-4B8C-83A1-F6EECF244321}">
                <p14:modId xmlns:p14="http://schemas.microsoft.com/office/powerpoint/2010/main" val="624464139"/>
              </p:ext>
            </p:extLst>
          </p:nvPr>
        </p:nvGraphicFramePr>
        <p:xfrm>
          <a:off x="819394" y="4504048"/>
          <a:ext cx="10402786" cy="2188852"/>
        </p:xfrm>
        <a:graphic>
          <a:graphicData uri="http://schemas.openxmlformats.org/drawingml/2006/table">
            <a:tbl>
              <a:tblPr firstRow="1">
                <a:tableStyleId>{5C22544A-7EE6-4342-B048-85BDC9FD1C3A}</a:tableStyleId>
              </a:tblPr>
              <a:tblGrid>
                <a:gridCol w="2651905">
                  <a:extLst>
                    <a:ext uri="{9D8B030D-6E8A-4147-A177-3AD203B41FA5}">
                      <a16:colId xmlns:a16="http://schemas.microsoft.com/office/drawing/2014/main" val="20000"/>
                    </a:ext>
                  </a:extLst>
                </a:gridCol>
                <a:gridCol w="1418534">
                  <a:extLst>
                    <a:ext uri="{9D8B030D-6E8A-4147-A177-3AD203B41FA5}">
                      <a16:colId xmlns:a16="http://schemas.microsoft.com/office/drawing/2014/main" val="20001"/>
                    </a:ext>
                  </a:extLst>
                </a:gridCol>
                <a:gridCol w="1418534">
                  <a:extLst>
                    <a:ext uri="{9D8B030D-6E8A-4147-A177-3AD203B41FA5}">
                      <a16:colId xmlns:a16="http://schemas.microsoft.com/office/drawing/2014/main" val="20002"/>
                    </a:ext>
                  </a:extLst>
                </a:gridCol>
                <a:gridCol w="1418534">
                  <a:extLst>
                    <a:ext uri="{9D8B030D-6E8A-4147-A177-3AD203B41FA5}">
                      <a16:colId xmlns:a16="http://schemas.microsoft.com/office/drawing/2014/main" val="20003"/>
                    </a:ext>
                  </a:extLst>
                </a:gridCol>
                <a:gridCol w="1161080">
                  <a:extLst>
                    <a:ext uri="{9D8B030D-6E8A-4147-A177-3AD203B41FA5}">
                      <a16:colId xmlns:a16="http://schemas.microsoft.com/office/drawing/2014/main" val="20004"/>
                    </a:ext>
                  </a:extLst>
                </a:gridCol>
                <a:gridCol w="896673">
                  <a:extLst>
                    <a:ext uri="{9D8B030D-6E8A-4147-A177-3AD203B41FA5}">
                      <a16:colId xmlns:a16="http://schemas.microsoft.com/office/drawing/2014/main" val="20005"/>
                    </a:ext>
                  </a:extLst>
                </a:gridCol>
                <a:gridCol w="1437526">
                  <a:extLst>
                    <a:ext uri="{9D8B030D-6E8A-4147-A177-3AD203B41FA5}">
                      <a16:colId xmlns:a16="http://schemas.microsoft.com/office/drawing/2014/main" val="20006"/>
                    </a:ext>
                  </a:extLst>
                </a:gridCol>
              </a:tblGrid>
              <a:tr h="521155">
                <a:tc>
                  <a:txBody>
                    <a:bodyPr/>
                    <a:lstStyle/>
                    <a:p>
                      <a:pPr algn="ctr"/>
                      <a:r>
                        <a:rPr sz="1200" b="1" dirty="0">
                          <a:solidFill>
                            <a:sysClr val="windowText" lastClr="000000"/>
                          </a:solidFill>
                          <a:latin typeface="Arial"/>
                        </a:rPr>
                        <a:t>Measure</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200" b="1" dirty="0">
                          <a:solidFill>
                            <a:sysClr val="windowText" lastClr="000000"/>
                          </a:solidFill>
                          <a:latin typeface="Arial"/>
                        </a:rPr>
                        <a:t>Pooled (51)</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200" b="1" dirty="0">
                          <a:solidFill>
                            <a:sysClr val="windowText" lastClr="000000"/>
                          </a:solidFill>
                          <a:latin typeface="Arial"/>
                        </a:rPr>
                        <a:t>N = 1 (25)</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200" b="1" dirty="0">
                          <a:solidFill>
                            <a:sysClr val="windowText" lastClr="000000"/>
                          </a:solidFill>
                          <a:latin typeface="Arial"/>
                        </a:rPr>
                        <a:t>N = 2 (26)</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200" b="1" dirty="0">
                          <a:solidFill>
                            <a:sysClr val="windowText" lastClr="000000"/>
                          </a:solidFill>
                          <a:latin typeface="Arial"/>
                        </a:rPr>
                        <a:t>U</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200" b="1" dirty="0">
                          <a:solidFill>
                            <a:sysClr val="windowText" lastClr="000000"/>
                          </a:solidFill>
                          <a:latin typeface="Arial"/>
                        </a:rPr>
                        <a:t>p</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lang="en-US" sz="1200" b="1" dirty="0">
                          <a:solidFill>
                            <a:sysClr val="windowText" lastClr="000000"/>
                          </a:solidFill>
                          <a:latin typeface="Arial"/>
                        </a:rPr>
                        <a:t>R(coefficient)</a:t>
                      </a:r>
                      <a:endParaRPr sz="1200" b="1" dirty="0">
                        <a:solidFill>
                          <a:sysClr val="windowText" lastClr="000000"/>
                        </a:solidFill>
                        <a:latin typeface="Arial"/>
                      </a:endParaRP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extLst>
                  <a:ext uri="{0D108BD9-81ED-4DB2-BD59-A6C34878D82A}">
                    <a16:rowId xmlns:a16="http://schemas.microsoft.com/office/drawing/2014/main" val="10000"/>
                  </a:ext>
                </a:extLst>
              </a:tr>
              <a:tr h="555899">
                <a:tc>
                  <a:txBody>
                    <a:bodyPr/>
                    <a:lstStyle/>
                    <a:p>
                      <a:pPr algn="ctr"/>
                      <a:r>
                        <a:rPr sz="1200" b="1" dirty="0">
                          <a:solidFill>
                            <a:sysClr val="windowText" lastClr="000000"/>
                          </a:solidFill>
                          <a:latin typeface="Arial"/>
                        </a:rPr>
                        <a:t>Ψ(N)</a:t>
                      </a:r>
                      <a:r>
                        <a:rPr lang="en-US" altLang="ko-KR" sz="1200" b="1" dirty="0">
                          <a:solidFill>
                            <a:sysClr val="windowText" lastClr="000000"/>
                          </a:solidFill>
                          <a:latin typeface="Arial"/>
                        </a:rPr>
                        <a:t> (Mean (Std Dev))</a:t>
                      </a:r>
                      <a:endParaRPr sz="1200" b="1" dirty="0">
                        <a:solidFill>
                          <a:sysClr val="windowText" lastClr="000000"/>
                        </a:solidFill>
                        <a:latin typeface="Arial"/>
                      </a:endParaRP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0.192 (0.143)</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0.308 (0.093)</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0.081 (0.079)</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642</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lang="en-US" altLang="ko-KR" sz="1200" b="1" dirty="0">
                          <a:solidFill>
                            <a:srgbClr val="C00000"/>
                          </a:solidFill>
                          <a:latin typeface="Arial"/>
                        </a:rPr>
                        <a:t>&lt;0.001</a:t>
                      </a:r>
                      <a:endParaRPr sz="1200" b="1" dirty="0">
                        <a:solidFill>
                          <a:srgbClr val="C00000"/>
                        </a:solidFill>
                        <a:latin typeface="Arial"/>
                      </a:endParaRP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−0.975</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5899">
                <a:tc>
                  <a:txBody>
                    <a:bodyPr/>
                    <a:lstStyle/>
                    <a:p>
                      <a:pPr algn="ctr"/>
                      <a:r>
                        <a:rPr sz="1200" b="1" dirty="0">
                          <a:solidFill>
                            <a:sysClr val="windowText" lastClr="000000"/>
                          </a:solidFill>
                          <a:latin typeface="Arial"/>
                        </a:rPr>
                        <a:t>A′(L1/2)</a:t>
                      </a:r>
                      <a:r>
                        <a:rPr lang="en-US" altLang="ko-KR" sz="1200" b="1" dirty="0">
                          <a:solidFill>
                            <a:sysClr val="windowText" lastClr="000000"/>
                          </a:solidFill>
                          <a:latin typeface="+mn-lt"/>
                        </a:rPr>
                        <a:t> (Mean (Std Dev))</a:t>
                      </a:r>
                      <a:endParaRPr sz="1200" b="1" dirty="0">
                        <a:solidFill>
                          <a:sysClr val="windowText" lastClr="000000"/>
                        </a:solidFill>
                        <a:latin typeface="Arial"/>
                      </a:endParaRP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0.788 (0.190)</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0.847 (0.162)</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a:solidFill>
                            <a:sysClr val="windowText" lastClr="000000"/>
                          </a:solidFill>
                          <a:latin typeface="Arial"/>
                        </a:rPr>
                        <a:t>0.731 (0.201)</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a:solidFill>
                            <a:sysClr val="windowText" lastClr="000000"/>
                          </a:solidFill>
                          <a:latin typeface="Arial"/>
                        </a:rPr>
                        <a:t>486</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lang="en-US" altLang="ko-KR" sz="1200" b="1" dirty="0">
                          <a:solidFill>
                            <a:srgbClr val="C00000"/>
                          </a:solidFill>
                          <a:latin typeface="Arial"/>
                        </a:rPr>
                        <a:t>0</a:t>
                      </a:r>
                      <a:r>
                        <a:rPr sz="1200" b="1" dirty="0">
                          <a:solidFill>
                            <a:srgbClr val="C00000"/>
                          </a:solidFill>
                          <a:latin typeface="Arial"/>
                        </a:rPr>
                        <a:t>.0024</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a:solidFill>
                            <a:sysClr val="windowText" lastClr="000000"/>
                          </a:solidFill>
                          <a:latin typeface="Arial"/>
                        </a:rPr>
                        <a:t>−0.495</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55899">
                <a:tc>
                  <a:txBody>
                    <a:bodyPr/>
                    <a:lstStyle/>
                    <a:p>
                      <a:pPr algn="ctr"/>
                      <a:r>
                        <a:rPr sz="1200" b="1" dirty="0">
                          <a:solidFill>
                            <a:sysClr val="windowText" lastClr="000000"/>
                          </a:solidFill>
                          <a:latin typeface="Arial"/>
                        </a:rPr>
                        <a:t>A′(L3)</a:t>
                      </a:r>
                      <a:r>
                        <a:rPr lang="en-US" altLang="ko-KR" sz="1200" b="1" dirty="0">
                          <a:solidFill>
                            <a:sysClr val="windowText" lastClr="000000"/>
                          </a:solidFill>
                          <a:latin typeface="+mn-lt"/>
                        </a:rPr>
                        <a:t> (Mean (Std Dev))</a:t>
                      </a:r>
                      <a:endParaRPr sz="1200" b="1" dirty="0">
                        <a:solidFill>
                          <a:sysClr val="windowText" lastClr="000000"/>
                        </a:solidFill>
                        <a:latin typeface="Arial"/>
                      </a:endParaRP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a:solidFill>
                            <a:sysClr val="windowText" lastClr="000000"/>
                          </a:solidFill>
                          <a:latin typeface="Arial"/>
                        </a:rPr>
                        <a:t>0.580 (0.347)</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0.700 (0.292)</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0.465 (0.361)</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496</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lang="en-US" altLang="ko-KR" sz="1200" b="1" dirty="0">
                          <a:solidFill>
                            <a:srgbClr val="C00000"/>
                          </a:solidFill>
                          <a:latin typeface="Arial"/>
                        </a:rPr>
                        <a:t>0</a:t>
                      </a:r>
                      <a:r>
                        <a:rPr sz="1200" b="1" dirty="0">
                          <a:solidFill>
                            <a:srgbClr val="C00000"/>
                          </a:solidFill>
                          <a:latin typeface="Arial"/>
                        </a:rPr>
                        <a:t>.0013</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−0.525</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24" name="Fig Supportive Information Design of Automated System Left Passive Safety System Right">
            <a:extLst>
              <a:ext uri="{FF2B5EF4-FFF2-40B4-BE49-F238E27FC236}">
                <a16:creationId xmlns:a16="http://schemas.microsoft.com/office/drawing/2014/main" id="{CD01DC69-7B13-46D0-8B72-2D8D8E250673}"/>
              </a:ext>
            </a:extLst>
          </p:cNvPr>
          <p:cNvSpPr/>
          <p:nvPr/>
        </p:nvSpPr>
        <p:spPr>
          <a:xfrm>
            <a:off x="2568539" y="4085112"/>
            <a:ext cx="7810494" cy="304800"/>
          </a:xfrm>
          <a:prstGeom prst="rect">
            <a:avLst/>
          </a:prstGeom>
          <a:noFill/>
          <a:ln/>
        </p:spPr>
        <p:txBody>
          <a:bodyPr wrap="square" lIns="0" tIns="0" rIns="0" bIns="0" rtlCol="0" anchor="ctr"/>
          <a:lstStyle/>
          <a:p>
            <a:pPr algn="ctr">
              <a:spcAft>
                <a:spcPts val="500"/>
              </a:spcAft>
            </a:pPr>
            <a:r>
              <a:rPr lang="en-US" altLang="ko-KR" sz="16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Mann-Whitney U Test Results of A’ and Gaze Metric between Modules</a:t>
            </a:r>
            <a:endParaRPr lang="en-US" sz="1600" dirty="0">
              <a:latin typeface="맑은 고딕" panose="020B0503020000020004" pitchFamily="50" charset="-127"/>
            </a:endParaRPr>
          </a:p>
        </p:txBody>
      </p:sp>
      <p:sp>
        <p:nvSpPr>
          <p:cNvPr id="10" name="HSI Quality of Passive SystemAutomated System">
            <a:extLst>
              <a:ext uri="{FF2B5EF4-FFF2-40B4-BE49-F238E27FC236}">
                <a16:creationId xmlns:a16="http://schemas.microsoft.com/office/drawing/2014/main" id="{3D0425C5-8873-4B47-82A9-281967C42360}"/>
              </a:ext>
            </a:extLst>
          </p:cNvPr>
          <p:cNvSpPr/>
          <p:nvPr/>
        </p:nvSpPr>
        <p:spPr>
          <a:xfrm>
            <a:off x="609600" y="1114971"/>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Significant Decrease in Situation Awareness with Increased Number of Modules</a:t>
            </a:r>
            <a:endParaRPr lang="en-US" altLang="ko-KR" sz="2200"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Tree>
    <p:extLst>
      <p:ext uri="{BB962C8B-B14F-4D97-AF65-F5344CB8AC3E}">
        <p14:creationId xmlns:p14="http://schemas.microsoft.com/office/powerpoint/2010/main" val="1730794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taffing 3 Operators as 1 Crew 2 Reactor Operator 1 Shift Supervisor"/>
          <p:cNvSpPr/>
          <p:nvPr/>
        </p:nvSpPr>
        <p:spPr>
          <a:xfrm>
            <a:off x="615950" y="2900305"/>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sp>
        <p:nvSpPr>
          <p:cNvPr id="20" name="Introduction">
            <a:extLst>
              <a:ext uri="{FF2B5EF4-FFF2-40B4-BE49-F238E27FC236}">
                <a16:creationId xmlns:a16="http://schemas.microsoft.com/office/drawing/2014/main" id="{01342F14-D9FE-4F85-A0AE-37AA8D4DB996}"/>
              </a:ext>
            </a:extLst>
          </p:cNvPr>
          <p:cNvSpPr/>
          <p:nvPr/>
        </p:nvSpPr>
        <p:spPr>
          <a:xfrm>
            <a:off x="609600" y="165100"/>
            <a:ext cx="2308982"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4. Results and Discussion</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altLang="ko-KR"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4.2 Correlation and Trend: Survey-based A’ and </a:t>
            </a:r>
            <a:r>
              <a:rPr lang="el-GR" altLang="ko-KR" sz="2800" b="1" dirty="0">
                <a:solidFill>
                  <a:srgbClr val="000000"/>
                </a:solidFill>
              </a:rPr>
              <a:t>Ψ(</a:t>
            </a:r>
            <a:r>
              <a:rPr lang="en-US" altLang="ko-KR" sz="2800" b="1" dirty="0">
                <a:solidFill>
                  <a:srgbClr val="000000"/>
                </a:solidFill>
              </a:rPr>
              <a:t>N)</a:t>
            </a:r>
            <a:endParaRPr lang="en-US" altLang="ko-KR" sz="2800" b="1" dirty="0"/>
          </a:p>
        </p:txBody>
      </p:sp>
      <p:graphicFrame>
        <p:nvGraphicFramePr>
          <p:cNvPr id="15" name="Table 5">
            <a:extLst>
              <a:ext uri="{FF2B5EF4-FFF2-40B4-BE49-F238E27FC236}">
                <a16:creationId xmlns:a16="http://schemas.microsoft.com/office/drawing/2014/main" id="{5691BD62-093C-48B9-B08B-4C363A70207C}"/>
              </a:ext>
            </a:extLst>
          </p:cNvPr>
          <p:cNvGraphicFramePr>
            <a:graphicFrameLocks noGrp="1"/>
          </p:cNvGraphicFramePr>
          <p:nvPr>
            <p:extLst>
              <p:ext uri="{D42A27DB-BD31-4B8C-83A1-F6EECF244321}">
                <p14:modId xmlns:p14="http://schemas.microsoft.com/office/powerpoint/2010/main" val="4229070743"/>
              </p:ext>
            </p:extLst>
          </p:nvPr>
        </p:nvGraphicFramePr>
        <p:xfrm>
          <a:off x="377370" y="3568021"/>
          <a:ext cx="5073403" cy="2871216"/>
        </p:xfrm>
        <a:graphic>
          <a:graphicData uri="http://schemas.openxmlformats.org/drawingml/2006/table">
            <a:tbl>
              <a:tblPr firstRow="1">
                <a:tableStyleId>{5C22544A-7EE6-4342-B048-85BDC9FD1C3A}</a:tableStyleId>
              </a:tblPr>
              <a:tblGrid>
                <a:gridCol w="668396">
                  <a:extLst>
                    <a:ext uri="{9D8B030D-6E8A-4147-A177-3AD203B41FA5}">
                      <a16:colId xmlns:a16="http://schemas.microsoft.com/office/drawing/2014/main" val="20000"/>
                    </a:ext>
                  </a:extLst>
                </a:gridCol>
                <a:gridCol w="1023385">
                  <a:extLst>
                    <a:ext uri="{9D8B030D-6E8A-4147-A177-3AD203B41FA5}">
                      <a16:colId xmlns:a16="http://schemas.microsoft.com/office/drawing/2014/main" val="20001"/>
                    </a:ext>
                  </a:extLst>
                </a:gridCol>
                <a:gridCol w="1690811">
                  <a:extLst>
                    <a:ext uri="{9D8B030D-6E8A-4147-A177-3AD203B41FA5}">
                      <a16:colId xmlns:a16="http://schemas.microsoft.com/office/drawing/2014/main" val="20003"/>
                    </a:ext>
                  </a:extLst>
                </a:gridCol>
                <a:gridCol w="1690811">
                  <a:extLst>
                    <a:ext uri="{9D8B030D-6E8A-4147-A177-3AD203B41FA5}">
                      <a16:colId xmlns:a16="http://schemas.microsoft.com/office/drawing/2014/main" val="20004"/>
                    </a:ext>
                  </a:extLst>
                </a:gridCol>
              </a:tblGrid>
              <a:tr h="457200">
                <a:tc>
                  <a:txBody>
                    <a:bodyPr/>
                    <a:lstStyle/>
                    <a:p>
                      <a:pPr algn="ctr"/>
                      <a:endParaRPr sz="1200" b="1" dirty="0">
                        <a:solidFill>
                          <a:sysClr val="windowText" lastClr="000000"/>
                        </a:solidFill>
                        <a:latin typeface="Aria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lang="en-US" sz="1200" b="1" dirty="0">
                          <a:solidFill>
                            <a:sysClr val="windowText" lastClr="000000"/>
                          </a:solidFill>
                          <a:latin typeface="Arial"/>
                        </a:rPr>
                        <a:t>Data</a:t>
                      </a:r>
                      <a:endParaRPr sz="1200" b="1" dirty="0">
                        <a:solidFill>
                          <a:sysClr val="windowText" lastClr="000000"/>
                        </a:solidFill>
                        <a:latin typeface="Aria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200" b="1" dirty="0">
                          <a:solidFill>
                            <a:sysClr val="windowText" lastClr="000000"/>
                          </a:solidFill>
                          <a:latin typeface="Arial"/>
                        </a:rPr>
                        <a:t>Spearman ρ (</a:t>
                      </a:r>
                      <a:r>
                        <a:rPr lang="en-US" altLang="ko-KR" sz="1200" b="1" dirty="0">
                          <a:solidFill>
                            <a:sysClr val="windowText" lastClr="000000"/>
                          </a:solidFill>
                          <a:latin typeface="+mn-lt"/>
                        </a:rPr>
                        <a:t>p-value)</a:t>
                      </a:r>
                      <a:endParaRPr sz="1200" b="1" dirty="0">
                        <a:solidFill>
                          <a:sysClr val="windowText" lastClr="000000"/>
                        </a:solidFill>
                        <a:latin typeface="Aria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200" b="1" dirty="0">
                          <a:solidFill>
                            <a:sysClr val="windowText" lastClr="000000"/>
                          </a:solidFill>
                          <a:latin typeface="Arial"/>
                        </a:rPr>
                        <a:t>Kendall </a:t>
                      </a:r>
                      <a:r>
                        <a:rPr sz="1200" b="1" dirty="0" err="1">
                          <a:solidFill>
                            <a:sysClr val="windowText" lastClr="000000"/>
                          </a:solidFill>
                          <a:latin typeface="Arial"/>
                        </a:rPr>
                        <a:t>τ_b</a:t>
                      </a:r>
                      <a:r>
                        <a:rPr sz="1200" b="1" dirty="0">
                          <a:solidFill>
                            <a:sysClr val="windowText" lastClr="000000"/>
                          </a:solidFill>
                          <a:latin typeface="Arial"/>
                        </a:rPr>
                        <a:t> (</a:t>
                      </a:r>
                      <a:r>
                        <a:rPr lang="en-US" altLang="ko-KR" sz="1200" b="1" dirty="0">
                          <a:solidFill>
                            <a:sysClr val="windowText" lastClr="000000"/>
                          </a:solidFill>
                          <a:latin typeface="+mn-lt"/>
                        </a:rPr>
                        <a:t>p-value)</a:t>
                      </a:r>
                      <a:endParaRPr sz="1200" b="1" dirty="0">
                        <a:solidFill>
                          <a:sysClr val="windowText" lastClr="000000"/>
                        </a:solidFill>
                        <a:latin typeface="Aria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extLst>
                  <a:ext uri="{0D108BD9-81ED-4DB2-BD59-A6C34878D82A}">
                    <a16:rowId xmlns:a16="http://schemas.microsoft.com/office/drawing/2014/main" val="10000"/>
                  </a:ext>
                </a:extLst>
              </a:tr>
              <a:tr h="402336">
                <a:tc rowSpan="3">
                  <a:txBody>
                    <a:bodyPr/>
                    <a:lstStyle/>
                    <a:p>
                      <a:pPr algn="ctr"/>
                      <a:r>
                        <a:rPr sz="1200" b="1" dirty="0">
                          <a:solidFill>
                            <a:sysClr val="windowText" lastClr="000000"/>
                          </a:solidFill>
                          <a:latin typeface="Arial"/>
                        </a:rPr>
                        <a:t>A′(L3)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1" dirty="0">
                          <a:solidFill>
                            <a:srgbClr val="C00000"/>
                          </a:solidFill>
                          <a:latin typeface="Arial"/>
                        </a:rPr>
                        <a:t>Pooled</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1" dirty="0">
                          <a:solidFill>
                            <a:srgbClr val="C00000"/>
                          </a:solidFill>
                          <a:latin typeface="Arial"/>
                        </a:rPr>
                        <a:t>+0.472 (.0005)</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1" dirty="0">
                          <a:solidFill>
                            <a:srgbClr val="C00000"/>
                          </a:solidFill>
                          <a:latin typeface="Arial"/>
                        </a:rPr>
                        <a:t>+0.333 (.0007)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02336">
                <a:tc vMerge="1">
                  <a:txBody>
                    <a:bodyPr/>
                    <a:lstStyle/>
                    <a:p>
                      <a:pPr algn="ctr"/>
                      <a:endParaRPr dirty="0">
                        <a:solidFill>
                          <a:sysClr val="windowText" lastClr="000000"/>
                        </a:solidFil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N = 1</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a:solidFill>
                            <a:sysClr val="windowText" lastClr="000000"/>
                          </a:solidFill>
                          <a:latin typeface="Arial"/>
                        </a:rPr>
                        <a:t>−0.003 (.990)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−0.028 (.851)</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02336">
                <a:tc vMerge="1">
                  <a:txBody>
                    <a:bodyPr/>
                    <a:lstStyle/>
                    <a:p>
                      <a:pPr algn="ctr"/>
                      <a:endParaRPr dirty="0">
                        <a:solidFill>
                          <a:sysClr val="windowText" lastClr="000000"/>
                        </a:solidFil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N = 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chemeClr val="accent3">
                              <a:lumMod val="50000"/>
                            </a:schemeClr>
                          </a:solidFill>
                          <a:latin typeface="Arial"/>
                        </a:rPr>
                        <a:t>+0.382 (.054)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1" dirty="0">
                          <a:solidFill>
                            <a:srgbClr val="C00000"/>
                          </a:solidFill>
                          <a:latin typeface="Arial"/>
                        </a:rPr>
                        <a:t>+0.282 (.048)</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02336">
                <a:tc rowSpan="3">
                  <a:txBody>
                    <a:bodyPr/>
                    <a:lstStyle/>
                    <a:p>
                      <a:pPr algn="ctr"/>
                      <a:r>
                        <a:rPr sz="1200" b="1" dirty="0">
                          <a:solidFill>
                            <a:sysClr val="windowText" lastClr="000000"/>
                          </a:solidFill>
                          <a:latin typeface="Arial"/>
                        </a:rPr>
                        <a:t>A′(L1/2)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1" dirty="0">
                          <a:solidFill>
                            <a:srgbClr val="C00000"/>
                          </a:solidFill>
                          <a:latin typeface="Arial"/>
                        </a:rPr>
                        <a:t>Pooled</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1" dirty="0">
                          <a:solidFill>
                            <a:srgbClr val="C00000"/>
                          </a:solidFill>
                          <a:latin typeface="Arial"/>
                        </a:rPr>
                        <a:t>+0.425 (.0019)</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1" dirty="0">
                          <a:solidFill>
                            <a:srgbClr val="C00000"/>
                          </a:solidFill>
                          <a:latin typeface="Arial"/>
                        </a:rPr>
                        <a:t>+0.306 (.0022)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02336">
                <a:tc vMerge="1">
                  <a:txBody>
                    <a:bodyPr/>
                    <a:lstStyle/>
                    <a:p>
                      <a:pPr algn="ctr"/>
                      <a:endParaRPr dirty="0">
                        <a:solidFill>
                          <a:sysClr val="windowText" lastClr="000000"/>
                        </a:solidFil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a:solidFill>
                            <a:sysClr val="windowText" lastClr="000000"/>
                          </a:solidFill>
                          <a:latin typeface="Arial"/>
                        </a:rPr>
                        <a:t>N = 1</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−0.084 (.690)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−0.066 (.664)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02336">
                <a:tc vMerge="1">
                  <a:txBody>
                    <a:bodyPr/>
                    <a:lstStyle/>
                    <a:p>
                      <a:pPr algn="ctr"/>
                      <a:endParaRPr dirty="0">
                        <a:solidFill>
                          <a:sysClr val="windowText" lastClr="000000"/>
                        </a:solidFil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N = 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+0.285 (.158)</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200" b="0" dirty="0">
                          <a:solidFill>
                            <a:sysClr val="windowText" lastClr="000000"/>
                          </a:solidFill>
                          <a:latin typeface="Arial"/>
                        </a:rPr>
                        <a:t>+0.235 (.101)</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16" name="Fig Supportive Information Design of Automated System Left Passive Safety System Right">
            <a:extLst>
              <a:ext uri="{FF2B5EF4-FFF2-40B4-BE49-F238E27FC236}">
                <a16:creationId xmlns:a16="http://schemas.microsoft.com/office/drawing/2014/main" id="{FDC09666-D538-4273-A20E-9ABBA4D74883}"/>
              </a:ext>
            </a:extLst>
          </p:cNvPr>
          <p:cNvSpPr/>
          <p:nvPr/>
        </p:nvSpPr>
        <p:spPr>
          <a:xfrm>
            <a:off x="264854" y="3088012"/>
            <a:ext cx="5298433" cy="304800"/>
          </a:xfrm>
          <a:prstGeom prst="rect">
            <a:avLst/>
          </a:prstGeom>
          <a:noFill/>
          <a:ln/>
        </p:spPr>
        <p:txBody>
          <a:bodyPr wrap="square" lIns="0" tIns="0" rIns="0" bIns="0" rtlCol="0" anchor="ctr"/>
          <a:lstStyle/>
          <a:p>
            <a:pPr algn="ctr">
              <a:spcAft>
                <a:spcPts val="500"/>
              </a:spcAft>
            </a:pPr>
            <a:r>
              <a:rPr lang="en-US" altLang="ko-KR"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Correlations of SACRI A’ and </a:t>
            </a:r>
            <a:r>
              <a:rPr lang="el-GR" altLang="ko-KR"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Ψ(</a:t>
            </a:r>
            <a:r>
              <a:rPr lang="en-US" altLang="ko-KR"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N)</a:t>
            </a:r>
            <a:endParaRPr lang="en-US" sz="1400" dirty="0">
              <a:latin typeface="맑은 고딕" panose="020B0503020000020004" pitchFamily="50" charset="-127"/>
            </a:endParaRPr>
          </a:p>
        </p:txBody>
      </p:sp>
      <p:pic>
        <p:nvPicPr>
          <p:cNvPr id="18" name="Picture 40">
            <a:extLst>
              <a:ext uri="{FF2B5EF4-FFF2-40B4-BE49-F238E27FC236}">
                <a16:creationId xmlns:a16="http://schemas.microsoft.com/office/drawing/2014/main" id="{FCF8E82A-3AD1-4162-A04F-1C0CCA479AF3}"/>
              </a:ext>
            </a:extLst>
          </p:cNvPr>
          <p:cNvPicPr>
            <a:picLocks noChangeAspect="1"/>
          </p:cNvPicPr>
          <p:nvPr/>
        </p:nvPicPr>
        <p:blipFill>
          <a:blip r:embed="rId4"/>
          <a:stretch>
            <a:fillRect/>
          </a:stretch>
        </p:blipFill>
        <p:spPr>
          <a:xfrm>
            <a:off x="5612116" y="3808481"/>
            <a:ext cx="3299523" cy="2463644"/>
          </a:xfrm>
          <a:prstGeom prst="rect">
            <a:avLst/>
          </a:prstGeom>
        </p:spPr>
      </p:pic>
      <p:pic>
        <p:nvPicPr>
          <p:cNvPr id="19" name="Picture 41">
            <a:extLst>
              <a:ext uri="{FF2B5EF4-FFF2-40B4-BE49-F238E27FC236}">
                <a16:creationId xmlns:a16="http://schemas.microsoft.com/office/drawing/2014/main" id="{C84B3658-C239-457A-BEEF-5211310625DF}"/>
              </a:ext>
            </a:extLst>
          </p:cNvPr>
          <p:cNvPicPr>
            <a:picLocks noChangeAspect="1"/>
          </p:cNvPicPr>
          <p:nvPr/>
        </p:nvPicPr>
        <p:blipFill>
          <a:blip r:embed="rId5"/>
          <a:stretch>
            <a:fillRect/>
          </a:stretch>
        </p:blipFill>
        <p:spPr>
          <a:xfrm>
            <a:off x="8767088" y="3783299"/>
            <a:ext cx="3047542" cy="2488826"/>
          </a:xfrm>
          <a:prstGeom prst="rect">
            <a:avLst/>
          </a:prstGeom>
        </p:spPr>
      </p:pic>
      <p:sp>
        <p:nvSpPr>
          <p:cNvPr id="21" name="Fig Supportive Information Design of Automated System Left Passive Safety System Right">
            <a:extLst>
              <a:ext uri="{FF2B5EF4-FFF2-40B4-BE49-F238E27FC236}">
                <a16:creationId xmlns:a16="http://schemas.microsoft.com/office/drawing/2014/main" id="{BC7F4530-DA6D-47CF-8EA3-FA7D65159A43}"/>
              </a:ext>
            </a:extLst>
          </p:cNvPr>
          <p:cNvSpPr/>
          <p:nvPr/>
        </p:nvSpPr>
        <p:spPr>
          <a:xfrm>
            <a:off x="6252965" y="3240412"/>
            <a:ext cx="5298433" cy="304800"/>
          </a:xfrm>
          <a:prstGeom prst="rect">
            <a:avLst/>
          </a:prstGeom>
          <a:noFill/>
          <a:ln/>
        </p:spPr>
        <p:txBody>
          <a:bodyPr wrap="square" lIns="0" tIns="0" rIns="0" bIns="0" rtlCol="0" anchor="ctr"/>
          <a:lstStyle/>
          <a:p>
            <a:pPr algn="ctr"/>
            <a:r>
              <a:rPr lang="en-US" altLang="ko-KR" sz="1400" b="1" dirty="0">
                <a:solidFill>
                  <a:srgbClr val="202020"/>
                </a:solidFill>
              </a:rPr>
              <a:t>Fig. Pooled trend — A′(L3) (left), A′(L1/2) (right)</a:t>
            </a:r>
          </a:p>
        </p:txBody>
      </p:sp>
      <p:sp>
        <p:nvSpPr>
          <p:cNvPr id="24"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676D3BF0-3EEA-4357-80DB-DA28C70CCA11}"/>
              </a:ext>
            </a:extLst>
          </p:cNvPr>
          <p:cNvSpPr/>
          <p:nvPr/>
        </p:nvSpPr>
        <p:spPr>
          <a:xfrm>
            <a:off x="634890" y="1874011"/>
            <a:ext cx="11283841" cy="1257841"/>
          </a:xfrm>
          <a:prstGeom prst="rect">
            <a:avLst/>
          </a:prstGeom>
          <a:noFill/>
          <a:ln/>
        </p:spPr>
        <p:txBody>
          <a:bodyPr wrap="square" lIns="31750" tIns="31750" rIns="31750" bIns="31750" rtlCol="0" anchor="t"/>
          <a:lstStyle/>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The gaze metric co-varies sensitively with A′ at both SA levels (ρ = +.47 / +.43; </a:t>
            </a:r>
            <a:r>
              <a:rPr lang="en-US" altLang="ko-KR" dirty="0" err="1">
                <a:solidFill>
                  <a:srgbClr val="000000"/>
                </a:solidFill>
                <a:latin typeface="맑은 고딕" panose="020B0503020000020004" pitchFamily="50" charset="-127"/>
                <a:ea typeface="맑은 고딕" panose="020B0503020000020004" pitchFamily="50" charset="-127"/>
                <a:cs typeface="Noto Sans KR Bold" pitchFamily="34" charset="-120"/>
              </a:rPr>
              <a:t>τ_b</a:t>
            </a: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 = +.33 / +.31)</a:t>
            </a:r>
          </a:p>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Co-variation also persists at fixed module count (N=2), significant for A′(L3) (</a:t>
            </a:r>
            <a:r>
              <a:rPr lang="en-US" altLang="ko-KR" dirty="0" err="1">
                <a:solidFill>
                  <a:srgbClr val="000000"/>
                </a:solidFill>
                <a:latin typeface="맑은 고딕" panose="020B0503020000020004" pitchFamily="50" charset="-127"/>
                <a:ea typeface="맑은 고딕" panose="020B0503020000020004" pitchFamily="50" charset="-127"/>
                <a:cs typeface="Noto Sans KR Bold" pitchFamily="34" charset="-120"/>
              </a:rPr>
              <a:t>τ_b</a:t>
            </a: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 = +.28, p = .048)</a:t>
            </a:r>
          </a:p>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Saturation of SA from training explains the single-module null: A′ at ceiling, range restricted</a:t>
            </a:r>
          </a:p>
        </p:txBody>
      </p:sp>
      <p:sp>
        <p:nvSpPr>
          <p:cNvPr id="25" name="HSI Quality of Passive SystemAutomated System">
            <a:extLst>
              <a:ext uri="{FF2B5EF4-FFF2-40B4-BE49-F238E27FC236}">
                <a16:creationId xmlns:a16="http://schemas.microsoft.com/office/drawing/2014/main" id="{F921177E-A5AB-4EC0-BC9B-FF4783107BE2}"/>
              </a:ext>
            </a:extLst>
          </p:cNvPr>
          <p:cNvSpPr/>
          <p:nvPr/>
        </p:nvSpPr>
        <p:spPr>
          <a:xfrm>
            <a:off x="609600" y="1114970"/>
            <a:ext cx="10968990" cy="759041"/>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Positive Correlation between Multi-module Gaze Metric and A’ in both between and within multi-module condition (N=2)</a:t>
            </a:r>
            <a:endParaRPr lang="en-US" altLang="ko-KR" sz="2200" dirty="0">
              <a:latin typeface="맑은 고딕" panose="020B0503020000020004" pitchFamily="50" charset="-127"/>
              <a:ea typeface="맑은 고딕" panose="020B0503020000020004" pitchFamily="50" charset="-127"/>
              <a:cs typeface="Noto Sans KR Bold" pitchFamily="34" charset="-120"/>
            </a:endParaRPr>
          </a:p>
        </p:txBody>
      </p:sp>
    </p:spTree>
    <p:extLst>
      <p:ext uri="{BB962C8B-B14F-4D97-AF65-F5344CB8AC3E}">
        <p14:creationId xmlns:p14="http://schemas.microsoft.com/office/powerpoint/2010/main" val="2741723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481969B6-3156-4F38-967F-11D1E70BA172}"/>
              </a:ext>
            </a:extLst>
          </p:cNvPr>
          <p:cNvSpPr/>
          <p:nvPr/>
        </p:nvSpPr>
        <p:spPr>
          <a:xfrm>
            <a:off x="634890" y="1822034"/>
            <a:ext cx="11283841" cy="1128025"/>
          </a:xfrm>
          <a:prstGeom prst="rect">
            <a:avLst/>
          </a:prstGeom>
          <a:noFill/>
          <a:ln/>
        </p:spPr>
        <p:txBody>
          <a:bodyPr wrap="square" lIns="31750" tIns="31750" rIns="31750" bIns="31750" rtlCol="0" anchor="t"/>
          <a:lstStyle/>
          <a:p>
            <a:pPr marL="274320" indent="-228600">
              <a:lnSpc>
                <a:spcPct val="107000"/>
              </a:lnSpc>
              <a:spcBef>
                <a:spcPts val="0"/>
              </a:spcBef>
              <a:spcAft>
                <a:spcPts val="700"/>
              </a:spcAft>
              <a:buClr>
                <a:srgbClr val="2F5496"/>
              </a:buClr>
              <a:buFont typeface="Arial"/>
              <a:buChar char="•"/>
            </a:pPr>
            <a:r>
              <a:rPr lang="en-US" altLang="ko-KR" dirty="0">
                <a:solidFill>
                  <a:srgbClr val="202020"/>
                </a:solidFill>
              </a:rPr>
              <a:t>Shannon entropy stays significantly negative pooled (both levels)</a:t>
            </a:r>
          </a:p>
          <a:p>
            <a:pPr marL="274320" indent="-228600">
              <a:lnSpc>
                <a:spcPct val="107000"/>
              </a:lnSpc>
              <a:spcBef>
                <a:spcPts val="0"/>
              </a:spcBef>
              <a:spcAft>
                <a:spcPts val="700"/>
              </a:spcAft>
              <a:buClr>
                <a:srgbClr val="2F5496"/>
              </a:buClr>
              <a:buFont typeface="Arial"/>
              <a:buChar char="•"/>
            </a:pPr>
            <a:r>
              <a:rPr lang="en-US" altLang="ko-KR" dirty="0">
                <a:solidFill>
                  <a:srgbClr val="202020"/>
                </a:solidFill>
              </a:rPr>
              <a:t>Fixation count only within N = 2 by Kendall</a:t>
            </a:r>
          </a:p>
          <a:p>
            <a:pPr marL="274320" indent="-228600">
              <a:lnSpc>
                <a:spcPct val="107000"/>
              </a:lnSpc>
              <a:spcBef>
                <a:spcPts val="0"/>
              </a:spcBef>
              <a:spcAft>
                <a:spcPts val="700"/>
              </a:spcAft>
              <a:buClr>
                <a:srgbClr val="2F5496"/>
              </a:buClr>
              <a:buFont typeface="Arial"/>
              <a:buChar char="•"/>
            </a:pPr>
            <a:r>
              <a:rPr lang="en-US" altLang="ko-KR" dirty="0">
                <a:solidFill>
                  <a:srgbClr val="202020"/>
                </a:solidFill>
              </a:rPr>
              <a:t>GTE loses significance in the rank families and </a:t>
            </a:r>
            <a:r>
              <a:rPr lang="en-US" altLang="ko-KR" dirty="0">
                <a:solidFill>
                  <a:schemeClr val="bg2">
                    <a:lumMod val="10000"/>
                  </a:schemeClr>
                </a:solidFill>
              </a:rPr>
              <a:t>dwell time is null throughout</a:t>
            </a:r>
            <a:endParaRPr lang="en-US" altLang="ko-KR" dirty="0">
              <a:solidFill>
                <a:schemeClr val="bg2">
                  <a:lumMod val="10000"/>
                </a:schemeClr>
              </a:solidFill>
              <a:latin typeface="맑은 고딕" panose="020B0503020000020004" pitchFamily="50" charset="-127"/>
              <a:ea typeface="맑은 고딕" panose="020B0503020000020004" pitchFamily="50" charset="-127"/>
              <a:cs typeface="Noto Sans KR Bold" pitchFamily="34" charset="-120"/>
            </a:endParaRPr>
          </a:p>
        </p:txBody>
      </p:sp>
      <p:sp>
        <p:nvSpPr>
          <p:cNvPr id="8" name="Staffing 3 Operators as 1 Crew 2 Reactor Operator 1 Shift Supervisor"/>
          <p:cNvSpPr/>
          <p:nvPr/>
        </p:nvSpPr>
        <p:spPr>
          <a:xfrm>
            <a:off x="615950" y="2900305"/>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sp>
        <p:nvSpPr>
          <p:cNvPr id="20" name="Introduction">
            <a:extLst>
              <a:ext uri="{FF2B5EF4-FFF2-40B4-BE49-F238E27FC236}">
                <a16:creationId xmlns:a16="http://schemas.microsoft.com/office/drawing/2014/main" id="{01342F14-D9FE-4F85-A0AE-37AA8D4DB996}"/>
              </a:ext>
            </a:extLst>
          </p:cNvPr>
          <p:cNvSpPr/>
          <p:nvPr/>
        </p:nvSpPr>
        <p:spPr>
          <a:xfrm>
            <a:off x="609600" y="165100"/>
            <a:ext cx="2308982"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4. Results and Discussion</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4.3 Comparison with Existing Gaze Metrics</a:t>
            </a:r>
            <a:endParaRPr lang="en-US" sz="2800" b="1" dirty="0"/>
          </a:p>
        </p:txBody>
      </p:sp>
      <p:sp>
        <p:nvSpPr>
          <p:cNvPr id="16" name="Fig Supportive Information Design of Automated System Left Passive Safety System Right">
            <a:extLst>
              <a:ext uri="{FF2B5EF4-FFF2-40B4-BE49-F238E27FC236}">
                <a16:creationId xmlns:a16="http://schemas.microsoft.com/office/drawing/2014/main" id="{FDC09666-D538-4273-A20E-9ABBA4D74883}"/>
              </a:ext>
            </a:extLst>
          </p:cNvPr>
          <p:cNvSpPr/>
          <p:nvPr/>
        </p:nvSpPr>
        <p:spPr>
          <a:xfrm>
            <a:off x="3591109" y="2900305"/>
            <a:ext cx="5298433" cy="304800"/>
          </a:xfrm>
          <a:prstGeom prst="rect">
            <a:avLst/>
          </a:prstGeom>
          <a:noFill/>
          <a:ln/>
        </p:spPr>
        <p:txBody>
          <a:bodyPr wrap="square" lIns="0" tIns="0" rIns="0" bIns="0" rtlCol="0" anchor="ctr"/>
          <a:lstStyle/>
          <a:p>
            <a:pPr algn="ctr">
              <a:spcAft>
                <a:spcPts val="500"/>
              </a:spcAft>
            </a:pPr>
            <a:r>
              <a:rPr lang="en-US" altLang="ko-KR"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Correlations of SACRI A’ and Existing Gaze Metric</a:t>
            </a:r>
            <a:endParaRPr lang="en-US" sz="1400" dirty="0">
              <a:latin typeface="맑은 고딕" panose="020B0503020000020004" pitchFamily="50" charset="-127"/>
            </a:endParaRPr>
          </a:p>
        </p:txBody>
      </p:sp>
      <p:graphicFrame>
        <p:nvGraphicFramePr>
          <p:cNvPr id="11" name="Shape 3302">
            <a:extLst>
              <a:ext uri="{FF2B5EF4-FFF2-40B4-BE49-F238E27FC236}">
                <a16:creationId xmlns:a16="http://schemas.microsoft.com/office/drawing/2014/main" id="{D9185945-F6A1-47B4-8170-01BEC1093907}"/>
              </a:ext>
            </a:extLst>
          </p:cNvPr>
          <p:cNvGraphicFramePr>
            <a:graphicFrameLocks noGrp="1"/>
          </p:cNvGraphicFramePr>
          <p:nvPr>
            <p:extLst>
              <p:ext uri="{D42A27DB-BD31-4B8C-83A1-F6EECF244321}">
                <p14:modId xmlns:p14="http://schemas.microsoft.com/office/powerpoint/2010/main" val="3375781589"/>
              </p:ext>
            </p:extLst>
          </p:nvPr>
        </p:nvGraphicFramePr>
        <p:xfrm>
          <a:off x="634890" y="3264689"/>
          <a:ext cx="10972800" cy="3428211"/>
        </p:xfrm>
        <a:graphic>
          <a:graphicData uri="http://schemas.openxmlformats.org/drawingml/2006/table">
            <a:tbl>
              <a:tblPr firstRow="1">
                <a:tableStyleId>{5C22544A-7EE6-4342-B048-85BDC9FD1C3A}</a:tableStyleId>
              </a:tblPr>
              <a:tblGrid>
                <a:gridCol w="1500000">
                  <a:extLst>
                    <a:ext uri="{9D8B030D-6E8A-4147-A177-3AD203B41FA5}">
                      <a16:colId xmlns:a16="http://schemas.microsoft.com/office/drawing/2014/main" val="20000"/>
                    </a:ext>
                  </a:extLst>
                </a:gridCol>
                <a:gridCol w="550000">
                  <a:extLst>
                    <a:ext uri="{9D8B030D-6E8A-4147-A177-3AD203B41FA5}">
                      <a16:colId xmlns:a16="http://schemas.microsoft.com/office/drawing/2014/main" val="20001"/>
                    </a:ext>
                  </a:extLst>
                </a:gridCol>
                <a:gridCol w="1487133">
                  <a:extLst>
                    <a:ext uri="{9D8B030D-6E8A-4147-A177-3AD203B41FA5}">
                      <a16:colId xmlns:a16="http://schemas.microsoft.com/office/drawing/2014/main" val="20002"/>
                    </a:ext>
                  </a:extLst>
                </a:gridCol>
                <a:gridCol w="1487133">
                  <a:extLst>
                    <a:ext uri="{9D8B030D-6E8A-4147-A177-3AD203B41FA5}">
                      <a16:colId xmlns:a16="http://schemas.microsoft.com/office/drawing/2014/main" val="20003"/>
                    </a:ext>
                  </a:extLst>
                </a:gridCol>
                <a:gridCol w="1487133">
                  <a:extLst>
                    <a:ext uri="{9D8B030D-6E8A-4147-A177-3AD203B41FA5}">
                      <a16:colId xmlns:a16="http://schemas.microsoft.com/office/drawing/2014/main" val="20004"/>
                    </a:ext>
                  </a:extLst>
                </a:gridCol>
                <a:gridCol w="1487133">
                  <a:extLst>
                    <a:ext uri="{9D8B030D-6E8A-4147-A177-3AD203B41FA5}">
                      <a16:colId xmlns:a16="http://schemas.microsoft.com/office/drawing/2014/main" val="20005"/>
                    </a:ext>
                  </a:extLst>
                </a:gridCol>
                <a:gridCol w="1487133">
                  <a:extLst>
                    <a:ext uri="{9D8B030D-6E8A-4147-A177-3AD203B41FA5}">
                      <a16:colId xmlns:a16="http://schemas.microsoft.com/office/drawing/2014/main" val="20006"/>
                    </a:ext>
                  </a:extLst>
                </a:gridCol>
                <a:gridCol w="1487135">
                  <a:extLst>
                    <a:ext uri="{9D8B030D-6E8A-4147-A177-3AD203B41FA5}">
                      <a16:colId xmlns:a16="http://schemas.microsoft.com/office/drawing/2014/main" val="20007"/>
                    </a:ext>
                  </a:extLst>
                </a:gridCol>
              </a:tblGrid>
              <a:tr h="317201">
                <a:tc>
                  <a:txBody>
                    <a:bodyPr/>
                    <a:lstStyle/>
                    <a:p>
                      <a:pPr algn="ctr"/>
                      <a:r>
                        <a:rPr lang="en-US" sz="1000" b="1" dirty="0">
                          <a:solidFill>
                            <a:sysClr val="windowText" lastClr="000000"/>
                          </a:solidFill>
                          <a:latin typeface="Arial"/>
                        </a:rPr>
                        <a:t>Gaze Metrics</a:t>
                      </a:r>
                      <a:endParaRPr sz="1000" b="1" dirty="0">
                        <a:solidFill>
                          <a:sysClr val="windowText" lastClr="000000"/>
                        </a:solidFill>
                        <a:latin typeface="Aria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000" b="1" dirty="0">
                          <a:solidFill>
                            <a:sysClr val="windowText" lastClr="000000"/>
                          </a:solidFill>
                          <a:latin typeface="Arial"/>
                        </a:rPr>
                        <a:t>A′</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000" b="1" dirty="0">
                          <a:solidFill>
                            <a:sysClr val="windowText" lastClr="000000"/>
                          </a:solidFill>
                          <a:latin typeface="Arial"/>
                        </a:rPr>
                        <a:t>Pooled — Spearman</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000" b="1" dirty="0">
                          <a:solidFill>
                            <a:sysClr val="windowText" lastClr="000000"/>
                          </a:solidFill>
                          <a:latin typeface="Arial"/>
                        </a:rPr>
                        <a:t>Pooled — Kendall</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000" b="1" dirty="0">
                          <a:solidFill>
                            <a:sysClr val="windowText" lastClr="000000"/>
                          </a:solidFill>
                          <a:latin typeface="Arial"/>
                        </a:rPr>
                        <a:t>N = 1 — Spearman</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000" b="1" dirty="0">
                          <a:solidFill>
                            <a:sysClr val="windowText" lastClr="000000"/>
                          </a:solidFill>
                          <a:latin typeface="Arial"/>
                        </a:rPr>
                        <a:t>N = 1 — Kendall</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000" b="1" dirty="0">
                          <a:solidFill>
                            <a:sysClr val="windowText" lastClr="000000"/>
                          </a:solidFill>
                          <a:latin typeface="Arial"/>
                        </a:rPr>
                        <a:t>N = 2 — Spearman</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000" b="1" dirty="0">
                          <a:solidFill>
                            <a:sysClr val="windowText" lastClr="000000"/>
                          </a:solidFill>
                          <a:latin typeface="Arial"/>
                        </a:rPr>
                        <a:t>N = 2 — Kendall</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extLst>
                  <a:ext uri="{0D108BD9-81ED-4DB2-BD59-A6C34878D82A}">
                    <a16:rowId xmlns:a16="http://schemas.microsoft.com/office/drawing/2014/main" val="10000"/>
                  </a:ext>
                </a:extLst>
              </a:tr>
              <a:tr h="311101">
                <a:tc rowSpan="2">
                  <a:txBody>
                    <a:bodyPr/>
                    <a:lstStyle/>
                    <a:p>
                      <a:pPr algn="ctr"/>
                      <a:r>
                        <a:rPr sz="1000" b="1" dirty="0">
                          <a:solidFill>
                            <a:srgbClr val="202020"/>
                          </a:solidFill>
                          <a:latin typeface="Arial"/>
                        </a:rPr>
                        <a:t>Ψ(N)</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202020"/>
                          </a:solidFill>
                          <a:latin typeface="Arial"/>
                        </a:rPr>
                        <a:t>L3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+.472 (.0005)</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+.333 (.0007)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−.003 (.9897)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−.028 (.8507)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chemeClr val="accent3">
                              <a:lumMod val="75000"/>
                            </a:schemeClr>
                          </a:solidFill>
                          <a:latin typeface="Arial"/>
                        </a:rPr>
                        <a:t>+.382 (.0539)</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+.282 (.0481)</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11101">
                <a:tc vMerge="1">
                  <a:txBody>
                    <a:bodyPr/>
                    <a:lstStyle/>
                    <a:p>
                      <a:pPr algn="l"/>
                      <a:endParaRPr dirty="0"/>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202020"/>
                          </a:solidFill>
                          <a:latin typeface="Arial"/>
                        </a:rPr>
                        <a:t>L1/2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+.425 (.0019)</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+.306 (.0022)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−.084 (.6901)</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−.066 (.6642)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+.285 (.1583)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+.235 (.1006)</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11101">
                <a:tc rowSpan="2">
                  <a:txBody>
                    <a:bodyPr/>
                    <a:lstStyle/>
                    <a:p>
                      <a:pPr algn="ctr"/>
                      <a:r>
                        <a:rPr sz="1000" b="1" dirty="0">
                          <a:solidFill>
                            <a:srgbClr val="202020"/>
                          </a:solidFill>
                          <a:latin typeface="Arial"/>
                        </a:rPr>
                        <a:t>Fixation count</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202020"/>
                          </a:solidFill>
                          <a:latin typeface="Arial"/>
                        </a:rPr>
                        <a:t>L3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−.176 (.2172)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−.124 (.2070)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+.160 (.4435)</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+.121 (.4099)</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a:t>
                      </a:r>
                      <a:r>
                        <a:rPr sz="1000" b="1" dirty="0">
                          <a:solidFill>
                            <a:schemeClr val="accent3">
                              <a:lumMod val="75000"/>
                            </a:schemeClr>
                          </a:solidFill>
                          <a:latin typeface="Arial"/>
                        </a:rPr>
                        <a:t>.375 (.0592)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−.293 (.0409)</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11101">
                <a:tc vMerge="1">
                  <a:txBody>
                    <a:bodyPr/>
                    <a:lstStyle/>
                    <a:p>
                      <a:pPr algn="l"/>
                      <a:endParaRPr dirty="0"/>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a:solidFill>
                            <a:srgbClr val="202020"/>
                          </a:solidFill>
                          <a:latin typeface="Arial"/>
                        </a:rPr>
                        <a:t>L1/2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−.133 (.3522)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−.103 (.3064)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+.134 (.5230)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+.088 (.5625)</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−.297 (.1400)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−.227 (.1149)</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1101">
                <a:tc rowSpan="2">
                  <a:txBody>
                    <a:bodyPr/>
                    <a:lstStyle/>
                    <a:p>
                      <a:pPr algn="ctr"/>
                      <a:r>
                        <a:rPr sz="1000" b="1" dirty="0">
                          <a:solidFill>
                            <a:srgbClr val="202020"/>
                          </a:solidFill>
                          <a:latin typeface="Arial"/>
                        </a:rPr>
                        <a:t>Dwell time</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a:solidFill>
                            <a:srgbClr val="202020"/>
                          </a:solidFill>
                          <a:latin typeface="Arial"/>
                        </a:rPr>
                        <a:t>L3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−.109 (.4466)</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−.053 (.5912)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−.026 (.9035)</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+.014 (.9250)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−.087 (.6736)</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−.054 (.7057)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11101">
                <a:tc vMerge="1">
                  <a:txBody>
                    <a:bodyPr/>
                    <a:lstStyle/>
                    <a:p>
                      <a:pPr algn="l"/>
                      <a:endParaRPr dirty="0"/>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a:solidFill>
                            <a:srgbClr val="202020"/>
                          </a:solidFill>
                          <a:latin typeface="Arial"/>
                        </a:rPr>
                        <a:t>L1/2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−.100 (.4848)</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−.067 (.5024)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+.066 (.7521)</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+.066 (.6642)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−.210 (.3040)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−.165 (.2485)</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11101">
                <a:tc rowSpan="2">
                  <a:txBody>
                    <a:bodyPr/>
                    <a:lstStyle/>
                    <a:p>
                      <a:pPr algn="ctr"/>
                      <a:r>
                        <a:rPr sz="1000" b="1" dirty="0">
                          <a:solidFill>
                            <a:srgbClr val="202020"/>
                          </a:solidFill>
                          <a:latin typeface="Arial"/>
                        </a:rPr>
                        <a:t>Shannon entropy Hₛ</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a:solidFill>
                            <a:srgbClr val="202020"/>
                          </a:solidFill>
                          <a:latin typeface="Arial"/>
                        </a:rPr>
                        <a:t>L3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−.386 (.0052)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a:solidFill>
                            <a:srgbClr val="C00000"/>
                          </a:solidFill>
                          <a:latin typeface="Arial"/>
                        </a:rPr>
                        <a:t>−.279 (.0044)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+.046 (.8270)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+.021 (.8877)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−.106 (.6063)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−.079 (.5787)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11101">
                <a:tc vMerge="1">
                  <a:txBody>
                    <a:bodyPr/>
                    <a:lstStyle/>
                    <a:p>
                      <a:pPr algn="l"/>
                      <a:endParaRPr dirty="0"/>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a:solidFill>
                            <a:srgbClr val="202020"/>
                          </a:solidFill>
                          <a:latin typeface="Arial"/>
                        </a:rPr>
                        <a:t>L1/2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−.338 (.0154)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C00000"/>
                          </a:solidFill>
                          <a:latin typeface="Arial"/>
                        </a:rPr>
                        <a:t>−.227 (.0230)</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+.058 (.7838)</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+.037 (.8094)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+.102 (.6197)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+.089 (.5344)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11101">
                <a:tc rowSpan="2">
                  <a:txBody>
                    <a:bodyPr/>
                    <a:lstStyle/>
                    <a:p>
                      <a:pPr algn="ctr"/>
                      <a:r>
                        <a:rPr lang="en-US" sz="1000" b="1" dirty="0">
                          <a:solidFill>
                            <a:srgbClr val="202020"/>
                          </a:solidFill>
                          <a:latin typeface="Arial"/>
                        </a:rPr>
                        <a:t>Gaze </a:t>
                      </a:r>
                      <a:r>
                        <a:rPr lang="en-US" sz="1000" b="1" dirty="0">
                          <a:solidFill>
                            <a:srgbClr val="202020"/>
                          </a:solidFill>
                          <a:latin typeface="+mn-lt"/>
                        </a:rPr>
                        <a:t>Transition Entropy (GTE, </a:t>
                      </a:r>
                      <a:r>
                        <a:rPr lang="en-US" altLang="ko-KR" sz="1000" b="1" dirty="0">
                          <a:solidFill>
                            <a:srgbClr val="202020"/>
                          </a:solidFill>
                          <a:latin typeface="+mn-lt"/>
                        </a:rPr>
                        <a:t>Hₜ )</a:t>
                      </a:r>
                      <a:endParaRPr sz="1000" b="1" dirty="0">
                        <a:solidFill>
                          <a:srgbClr val="202020"/>
                        </a:solidFill>
                        <a:latin typeface="Arial"/>
                      </a:endParaRP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a:solidFill>
                            <a:srgbClr val="202020"/>
                          </a:solidFill>
                          <a:latin typeface="Arial"/>
                        </a:rPr>
                        <a:t>L3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−.193 (.1783)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−.130 (.1882)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+.218 (.2946)</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+.165 (.2587)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−.297 (.1498)</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−.223 (.1258)</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11101">
                <a:tc vMerge="1">
                  <a:txBody>
                    <a:bodyPr/>
                    <a:lstStyle/>
                    <a:p>
                      <a:pPr algn="l"/>
                      <a:endParaRPr dirty="0"/>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1" dirty="0">
                          <a:solidFill>
                            <a:srgbClr val="202020"/>
                          </a:solidFill>
                          <a:latin typeface="Arial"/>
                        </a:rPr>
                        <a:t>L1/2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−.194 (.1769)</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−.135 (.1804)</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+.116 (.5822)</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a:solidFill>
                            <a:srgbClr val="202020"/>
                          </a:solidFill>
                          <a:latin typeface="Arial"/>
                        </a:rPr>
                        <a:t>+.095 (.5306)</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−.222 (.2857)</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000" b="0" dirty="0">
                          <a:solidFill>
                            <a:srgbClr val="202020"/>
                          </a:solidFill>
                          <a:latin typeface="Arial"/>
                        </a:rPr>
                        <a:t>−.165 (.2593)</a:t>
                      </a:r>
                    </a:p>
                  </a:txBody>
                  <a:tcPr marL="63500" marR="5080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14" name="HSI Quality of Passive SystemAutomated System">
            <a:extLst>
              <a:ext uri="{FF2B5EF4-FFF2-40B4-BE49-F238E27FC236}">
                <a16:creationId xmlns:a16="http://schemas.microsoft.com/office/drawing/2014/main" id="{94ABABAA-3F5F-4638-9B38-DB5E134D34DC}"/>
              </a:ext>
            </a:extLst>
          </p:cNvPr>
          <p:cNvSpPr/>
          <p:nvPr/>
        </p:nvSpPr>
        <p:spPr>
          <a:xfrm>
            <a:off x="609600" y="1114971"/>
            <a:ext cx="10968990" cy="765246"/>
          </a:xfrm>
          <a:prstGeom prst="rect">
            <a:avLst/>
          </a:prstGeom>
          <a:noFill/>
          <a:ln/>
        </p:spPr>
        <p:txBody>
          <a:bodyPr wrap="square" lIns="63500" tIns="63500" rIns="63500" bIns="63500" rtlCol="0" anchor="t"/>
          <a:lstStyle/>
          <a:p>
            <a:pPr>
              <a:lnSpc>
                <a:spcPts val="2400"/>
              </a:lnSpc>
              <a:buSzPct val="100000"/>
            </a:pPr>
            <a:r>
              <a:rPr lang="el-GR" altLang="ko-KR" sz="2200" b="1" dirty="0">
                <a:latin typeface="맑은 고딕" panose="020B0503020000020004" pitchFamily="50" charset="-127"/>
                <a:ea typeface="맑은 고딕" panose="020B0503020000020004" pitchFamily="50" charset="-127"/>
                <a:cs typeface="Noto Sans KR Bold" pitchFamily="34" charset="-120"/>
              </a:rPr>
              <a:t>Ψ(</a:t>
            </a:r>
            <a:r>
              <a:rPr lang="en-US" altLang="ko-KR" sz="2200" b="1" dirty="0">
                <a:latin typeface="맑은 고딕" panose="020B0503020000020004" pitchFamily="50" charset="-127"/>
                <a:ea typeface="맑은 고딕" panose="020B0503020000020004" pitchFamily="50" charset="-127"/>
                <a:cs typeface="Noto Sans KR Bold" pitchFamily="34" charset="-120"/>
              </a:rPr>
              <a:t>N) is the only measure significantly pooled for both A′ levels and for within multi-module condition (N = 2) at A’(L3)</a:t>
            </a:r>
          </a:p>
        </p:txBody>
      </p:sp>
    </p:spTree>
    <p:extLst>
      <p:ext uri="{BB962C8B-B14F-4D97-AF65-F5344CB8AC3E}">
        <p14:creationId xmlns:p14="http://schemas.microsoft.com/office/powerpoint/2010/main" val="3249513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xperiment Design">
            <a:extLst>
              <a:ext uri="{FF2B5EF4-FFF2-40B4-BE49-F238E27FC236}">
                <a16:creationId xmlns:a16="http://schemas.microsoft.com/office/drawing/2014/main" id="{73EA7511-E510-453D-9430-F4B02B744768}"/>
              </a:ext>
            </a:extLst>
          </p:cNvPr>
          <p:cNvSpPr/>
          <p:nvPr/>
        </p:nvSpPr>
        <p:spPr>
          <a:xfrm>
            <a:off x="2146464" y="3098800"/>
            <a:ext cx="7899072" cy="660400"/>
          </a:xfrm>
          <a:prstGeom prst="rect">
            <a:avLst/>
          </a:prstGeom>
          <a:noFill/>
          <a:ln/>
        </p:spPr>
        <p:txBody>
          <a:bodyPr wrap="square" lIns="0" tIns="0" rIns="0" bIns="0" rtlCol="0" anchor="ctr"/>
          <a:lstStyle/>
          <a:p>
            <a:pPr algn="ctr">
              <a:lnSpc>
                <a:spcPts val="5200"/>
              </a:lnSpc>
              <a:buSzPct val="100000"/>
            </a:pPr>
            <a:r>
              <a:rPr lang="en-US" sz="5000" b="1" dirty="0">
                <a:solidFill>
                  <a:srgbClr val="000000"/>
                </a:solidFill>
                <a:latin typeface="맑은 고딕" panose="020B0503020000020004" pitchFamily="50" charset="-127"/>
                <a:ea typeface="맑은 고딕" panose="020B0503020000020004" pitchFamily="50" charset="-127"/>
                <a:cs typeface="Noto Sans KR Black" pitchFamily="34" charset="-120"/>
              </a:rPr>
              <a:t>5. Conclusion</a:t>
            </a:r>
            <a:endParaRPr lang="en-US" sz="5000" b="1" dirty="0"/>
          </a:p>
        </p:txBody>
      </p:sp>
    </p:spTree>
    <p:extLst>
      <p:ext uri="{BB962C8B-B14F-4D97-AF65-F5344CB8AC3E}">
        <p14:creationId xmlns:p14="http://schemas.microsoft.com/office/powerpoint/2010/main" val="914978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acility 4-module environment simulator as each module Large Display Panel Alarm window of each module are displayed Module Screen 2 per each operator"/>
          <p:cNvSpPr/>
          <p:nvPr/>
        </p:nvSpPr>
        <p:spPr>
          <a:xfrm>
            <a:off x="615950" y="1449997"/>
            <a:ext cx="11205509" cy="568493"/>
          </a:xfrm>
          <a:prstGeom prst="rect">
            <a:avLst/>
          </a:prstGeom>
          <a:noFill/>
          <a:ln/>
        </p:spPr>
        <p:txBody>
          <a:bodyPr wrap="square" lIns="31750" tIns="31750" rIns="31750" bIns="31750" rtlCol="0" anchor="t"/>
          <a:lstStyle/>
          <a:p>
            <a:pPr marL="190510" indent="-190510">
              <a:spcAft>
                <a:spcPts val="600"/>
              </a:spcAft>
              <a:buSzPct val="100000"/>
              <a:buChar char="•"/>
            </a:pPr>
            <a:endParaRPr lang="en-US" sz="1467" dirty="0"/>
          </a:p>
        </p:txBody>
      </p:sp>
      <p:sp>
        <p:nvSpPr>
          <p:cNvPr id="8" name="Staffing 3 Operators as 1 Crew 2 Reactor Operator 1 Shift Supervisor"/>
          <p:cNvSpPr/>
          <p:nvPr/>
        </p:nvSpPr>
        <p:spPr>
          <a:xfrm>
            <a:off x="615950" y="2900305"/>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30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5. Conclusion</a:t>
            </a:r>
            <a:endParaRPr lang="en-US" sz="3000" b="1" dirty="0"/>
          </a:p>
        </p:txBody>
      </p:sp>
      <p:sp>
        <p:nvSpPr>
          <p:cNvPr id="20" name="HSI Quality of Passive SystemAutomated System">
            <a:extLst>
              <a:ext uri="{FF2B5EF4-FFF2-40B4-BE49-F238E27FC236}">
                <a16:creationId xmlns:a16="http://schemas.microsoft.com/office/drawing/2014/main" id="{40C10DD9-E03E-4585-84F5-DEBF0B5315BF}"/>
              </a:ext>
            </a:extLst>
          </p:cNvPr>
          <p:cNvSpPr/>
          <p:nvPr/>
        </p:nvSpPr>
        <p:spPr>
          <a:xfrm>
            <a:off x="609600" y="1114971"/>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Summary</a:t>
            </a:r>
            <a:endParaRPr lang="en-US" altLang="ko-KR" sz="2200"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
        <p:nvSpPr>
          <p:cNvPr id="21"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02FB5B21-E6E7-490C-BD37-FAFAA70C8FBC}"/>
              </a:ext>
            </a:extLst>
          </p:cNvPr>
          <p:cNvSpPr/>
          <p:nvPr/>
        </p:nvSpPr>
        <p:spPr>
          <a:xfrm>
            <a:off x="634890" y="1534294"/>
            <a:ext cx="11283841" cy="2275706"/>
          </a:xfrm>
          <a:prstGeom prst="rect">
            <a:avLst/>
          </a:prstGeom>
          <a:noFill/>
          <a:ln/>
        </p:spPr>
        <p:txBody>
          <a:bodyPr wrap="square" lIns="31750" tIns="31750" rIns="31750" bIns="31750" rtlCol="0" anchor="t"/>
          <a:lstStyle/>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Proposed a gaze-based situation awareness quantification measure for multi-module operation through  gaze state transition model</a:t>
            </a:r>
          </a:p>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Performed multi-module operation experiment to verify the gaze metric’s correlation with situation awareness in multi-module conditions</a:t>
            </a:r>
          </a:p>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Results indicate that the proposed metric is significantly correlated to all levels of situation awareness (L1/2 and L3); and explains the changes in SA under multi-module conditions with largest effect </a:t>
            </a:r>
            <a:r>
              <a:rPr lang="en-US" altLang="ko-KR">
                <a:solidFill>
                  <a:srgbClr val="000000"/>
                </a:solidFill>
                <a:latin typeface="맑은 고딕" panose="020B0503020000020004" pitchFamily="50" charset="-127"/>
                <a:ea typeface="맑은 고딕" panose="020B0503020000020004" pitchFamily="50" charset="-127"/>
                <a:cs typeface="Noto Sans KR Bold" pitchFamily="34" charset="-120"/>
              </a:rPr>
              <a:t>size and </a:t>
            </a: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sensitivity amongst existing gaze metrics.</a:t>
            </a:r>
          </a:p>
        </p:txBody>
      </p:sp>
      <p:sp>
        <p:nvSpPr>
          <p:cNvPr id="24" name="HSI Quality of Passive SystemAutomated System">
            <a:extLst>
              <a:ext uri="{FF2B5EF4-FFF2-40B4-BE49-F238E27FC236}">
                <a16:creationId xmlns:a16="http://schemas.microsoft.com/office/drawing/2014/main" id="{E6723FFE-BFBC-46F7-BFF7-D44501467D99}"/>
              </a:ext>
            </a:extLst>
          </p:cNvPr>
          <p:cNvSpPr/>
          <p:nvPr/>
        </p:nvSpPr>
        <p:spPr>
          <a:xfrm>
            <a:off x="584200" y="3887276"/>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Future Work</a:t>
            </a:r>
            <a:endParaRPr lang="en-US" altLang="ko-KR" sz="2200"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
        <p:nvSpPr>
          <p:cNvPr id="25"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7E110567-702E-4072-815D-6D9001421B42}"/>
              </a:ext>
            </a:extLst>
          </p:cNvPr>
          <p:cNvSpPr/>
          <p:nvPr/>
        </p:nvSpPr>
        <p:spPr>
          <a:xfrm>
            <a:off x="609490" y="4306599"/>
            <a:ext cx="11283841" cy="1273077"/>
          </a:xfrm>
          <a:prstGeom prst="rect">
            <a:avLst/>
          </a:prstGeom>
          <a:noFill/>
          <a:ln/>
        </p:spPr>
        <p:txBody>
          <a:bodyPr wrap="square" lIns="31750" tIns="31750" rIns="31750" bIns="31750" rtlCol="0" anchor="t"/>
          <a:lstStyle/>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Extension to N ≥ 3 module operation scenarios to fully analyze the effects of the nodal terms in the proposed equation; thus verifying the N-module implementation of the suggested metric</a:t>
            </a:r>
          </a:p>
          <a:p>
            <a:pPr marL="190510" indent="-190510">
              <a:spcAft>
                <a:spcPts val="600"/>
              </a:spcAft>
              <a:buSzPct val="100000"/>
              <a:buChar char="•"/>
            </a:pPr>
            <a:r>
              <a:rPr lang="en-US" altLang="ko-KR" dirty="0">
                <a:solidFill>
                  <a:srgbClr val="000000"/>
                </a:solidFill>
                <a:latin typeface="맑은 고딕" panose="020B0503020000020004" pitchFamily="50" charset="-127"/>
                <a:ea typeface="맑은 고딕" panose="020B0503020000020004" pitchFamily="50" charset="-127"/>
                <a:cs typeface="Noto Sans KR Bold" pitchFamily="34" charset="-120"/>
              </a:rPr>
              <a:t>Larger samples to strengthen the explanatory power of the suggested metric</a:t>
            </a:r>
          </a:p>
        </p:txBody>
      </p:sp>
    </p:spTree>
    <p:extLst>
      <p:ext uri="{BB962C8B-B14F-4D97-AF65-F5344CB8AC3E}">
        <p14:creationId xmlns:p14="http://schemas.microsoft.com/office/powerpoint/2010/main" val="2498734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scussion  Future Work">
            <a:extLst>
              <a:ext uri="{FF2B5EF4-FFF2-40B4-BE49-F238E27FC236}">
                <a16:creationId xmlns:a16="http://schemas.microsoft.com/office/drawing/2014/main" id="{34C6F189-BBE2-42DB-B2FD-3E743070B963}"/>
              </a:ext>
            </a:extLst>
          </p:cNvPr>
          <p:cNvSpPr/>
          <p:nvPr/>
        </p:nvSpPr>
        <p:spPr>
          <a:xfrm>
            <a:off x="3535914" y="2964544"/>
            <a:ext cx="5120173" cy="928914"/>
          </a:xfrm>
          <a:prstGeom prst="rect">
            <a:avLst/>
          </a:prstGeom>
          <a:noFill/>
          <a:ln/>
        </p:spPr>
        <p:txBody>
          <a:bodyPr wrap="square" lIns="0" tIns="0" rIns="0" bIns="0" rtlCol="0" anchor="ctr"/>
          <a:lstStyle/>
          <a:p>
            <a:pPr algn="ctr">
              <a:lnSpc>
                <a:spcPts val="5200"/>
              </a:lnSpc>
              <a:buSzPct val="100000"/>
            </a:pPr>
            <a:r>
              <a:rPr lang="en-US" sz="5334" b="1" dirty="0">
                <a:solidFill>
                  <a:srgbClr val="000000"/>
                </a:solidFill>
                <a:latin typeface="맑은 고딕" panose="020B0503020000020004" pitchFamily="50" charset="-127"/>
                <a:ea typeface="맑은 고딕" panose="020B0503020000020004" pitchFamily="50" charset="-127"/>
              </a:rPr>
              <a:t>Thank You</a:t>
            </a:r>
            <a:endParaRPr lang="en-US" sz="5334" b="1"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648298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ector 34" descr="preencoded.png"/>
          <p:cNvPicPr>
            <a:picLocks noChangeAspect="1"/>
          </p:cNvPicPr>
          <p:nvPr/>
        </p:nvPicPr>
        <p:blipFill>
          <a:blip r:embed="rId3"/>
          <a:srcRect/>
          <a:stretch/>
        </p:blipFill>
        <p:spPr>
          <a:xfrm>
            <a:off x="584200" y="1003300"/>
            <a:ext cx="11607800" cy="38100"/>
          </a:xfrm>
          <a:prstGeom prst="rect">
            <a:avLst/>
          </a:prstGeom>
        </p:spPr>
      </p:pic>
      <p:sp>
        <p:nvSpPr>
          <p:cNvPr id="3" name="Reference"/>
          <p:cNvSpPr/>
          <p:nvPr/>
        </p:nvSpPr>
        <p:spPr>
          <a:xfrm>
            <a:off x="603250" y="406400"/>
            <a:ext cx="2152650" cy="476250"/>
          </a:xfrm>
          <a:prstGeom prst="rect">
            <a:avLst/>
          </a:prstGeom>
          <a:noFill/>
          <a:ln/>
        </p:spPr>
        <p:txBody>
          <a:bodyPr wrap="square" lIns="0" tIns="0" rIns="0" bIns="0" rtlCol="0" anchor="t"/>
          <a:lstStyle/>
          <a:p>
            <a:pPr>
              <a:lnSpc>
                <a:spcPts val="3750"/>
              </a:lnSpc>
              <a:buSzPct val="100000"/>
            </a:pPr>
            <a:r>
              <a:rPr lang="en-US" sz="30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Reference</a:t>
            </a:r>
            <a:endParaRPr lang="en-US" sz="3000" b="1" dirty="0"/>
          </a:p>
        </p:txBody>
      </p:sp>
      <p:sp>
        <p:nvSpPr>
          <p:cNvPr id="5" name="name_1 Higgins H DAgostino A  Erasmia L 2012Human Reliability Considerations for Small Modular ReactorsNo BNL-96881-2012 Brookhaven National LabBNL Upton NY United States 2 Ohara J M Higgins J C Persensky J J Lewis P M  Bongarra J P 2004Human factors engi"/>
          <p:cNvSpPr/>
          <p:nvPr/>
        </p:nvSpPr>
        <p:spPr>
          <a:xfrm>
            <a:off x="603250" y="1314450"/>
            <a:ext cx="11166719" cy="4709160"/>
          </a:xfrm>
          <a:prstGeom prst="rect">
            <a:avLst/>
          </a:prstGeom>
          <a:noFill/>
          <a:ln/>
        </p:spPr>
        <p:txBody>
          <a:bodyPr wrap="square" lIns="0" tIns="0" rIns="0" bIns="0" rtlCol="0" anchor="t"/>
          <a:lstStyle/>
          <a:p>
            <a:pPr marL="228600" indent="-228600">
              <a:buFont typeface="+mj-lt"/>
              <a:buAutoNum type="arabicPeriod"/>
            </a:pPr>
            <a:r>
              <a:rPr lang="en-US" sz="1600" kern="0" spc="15" dirty="0" err="1">
                <a:solidFill>
                  <a:srgbClr val="000000"/>
                </a:solidFill>
                <a:latin typeface="맑은 고딕" panose="020B0503020000020004" pitchFamily="50" charset="-127"/>
                <a:ea typeface="맑은 고딕" panose="020B0503020000020004" pitchFamily="50" charset="-127"/>
                <a:cs typeface="Noto Sans KR Light" pitchFamily="34" charset="-120"/>
              </a:rPr>
              <a:t>Endsley</a:t>
            </a: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 M. R., Toward a theory of situation awareness in dynamic systems. Human Factors, 37(1), 32-64. (1995).</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Kim, S. K., &amp; </a:t>
            </a:r>
            <a:r>
              <a:rPr lang="en-US" sz="1600" kern="0" spc="15" dirty="0" err="1">
                <a:solidFill>
                  <a:srgbClr val="000000"/>
                </a:solidFill>
                <a:latin typeface="맑은 고딕" panose="020B0503020000020004" pitchFamily="50" charset="-127"/>
                <a:ea typeface="맑은 고딕" panose="020B0503020000020004" pitchFamily="50" charset="-127"/>
                <a:cs typeface="Noto Sans KR Light" pitchFamily="34" charset="-120"/>
              </a:rPr>
              <a:t>Seong</a:t>
            </a: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 P. H., Development of a tool for measuring situation awareness of operators in a nuclear power plant. IEEE Transactions on Nuclear Science, 53(5), 3045-3053., 2006.</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Hogg, D. N., et al. Development of a situation awareness measure to evaluate advanced alarm systems in nuclear power plant control rooms. Ergonomics, 38(11), 2394-2413., 1995.</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Salmon, P. M., et al. Situation awareness measurement: A review of applicability for training. Applied Ergonomics, 40(2), 225-233.(2009).</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Ha, J. S., &amp; </a:t>
            </a:r>
            <a:r>
              <a:rPr lang="en-US" sz="1600" kern="0" spc="15" dirty="0" err="1">
                <a:solidFill>
                  <a:srgbClr val="000000"/>
                </a:solidFill>
                <a:latin typeface="맑은 고딕" panose="020B0503020000020004" pitchFamily="50" charset="-127"/>
                <a:ea typeface="맑은 고딕" panose="020B0503020000020004" pitchFamily="50" charset="-127"/>
                <a:cs typeface="Noto Sans KR Light" pitchFamily="34" charset="-120"/>
              </a:rPr>
              <a:t>Seong</a:t>
            </a: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 P. H. A human error analysis method based on the cognitive process of nuclear power plant operators. Nuclear Engineering and Technology. (2014).</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Goldberg, J. H., &amp; </a:t>
            </a:r>
            <a:r>
              <a:rPr lang="en-US" sz="1600" kern="0" spc="15" dirty="0" err="1">
                <a:solidFill>
                  <a:srgbClr val="000000"/>
                </a:solidFill>
                <a:latin typeface="맑은 고딕" panose="020B0503020000020004" pitchFamily="50" charset="-127"/>
                <a:ea typeface="맑은 고딕" panose="020B0503020000020004" pitchFamily="50" charset="-127"/>
                <a:cs typeface="Noto Sans KR Light" pitchFamily="34" charset="-120"/>
              </a:rPr>
              <a:t>Kotval</a:t>
            </a: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 X. P. Computer interface evaluation using eye movements: methods and instrumentation. International Journal of Industrial Ergonomics.(1999).</a:t>
            </a:r>
          </a:p>
          <a:p>
            <a:pPr marL="228600" indent="-228600">
              <a:buFont typeface="+mj-lt"/>
              <a:buAutoNum type="arabicPeriod"/>
            </a:pPr>
            <a:r>
              <a:rPr lang="en-US" sz="1600" kern="0" spc="15" dirty="0" err="1">
                <a:solidFill>
                  <a:srgbClr val="000000"/>
                </a:solidFill>
                <a:latin typeface="맑은 고딕" panose="020B0503020000020004" pitchFamily="50" charset="-127"/>
                <a:ea typeface="맑은 고딕" panose="020B0503020000020004" pitchFamily="50" charset="-127"/>
                <a:cs typeface="Noto Sans KR Light" pitchFamily="34" charset="-120"/>
              </a:rPr>
              <a:t>Reingold</a:t>
            </a: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 E. M., et al. Gaze-contingent </a:t>
            </a:r>
            <a:r>
              <a:rPr lang="en-US" sz="1600" kern="0" spc="15" dirty="0" err="1">
                <a:solidFill>
                  <a:srgbClr val="000000"/>
                </a:solidFill>
                <a:latin typeface="맑은 고딕" panose="020B0503020000020004" pitchFamily="50" charset="-127"/>
                <a:ea typeface="맑은 고딕" panose="020B0503020000020004" pitchFamily="50" charset="-127"/>
                <a:cs typeface="Noto Sans KR Light" pitchFamily="34" charset="-120"/>
              </a:rPr>
              <a:t>multiresolutional</a:t>
            </a: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 displays: An eye-movement study. Human Factors.(2001).</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Y. Lee, K. T. Jung, and H. C. Lee, "Use of gaze entropy to evaluate situation awareness in emergency accident situations of nuclear power plant," Nuclear Engineering and Technology, vol. 54, no. 4, pp. 1261–1270, 2022.</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A. Bhavsar, B. Srinivasan, and R. Srinivasan, "Quantifying situation awareness of control room operators using eye-gaze behavior," Computers &amp; Chemical Engineering, vol. 106, pp. 191–201, 2017.</a:t>
            </a:r>
          </a:p>
          <a:p>
            <a:pPr marL="228600" indent="-228600">
              <a:buFont typeface="+mj-lt"/>
              <a:buAutoNum type="arabicPeriod"/>
            </a:pPr>
            <a:r>
              <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rPr>
              <a:t> X. Zhang et al., "A Comprehensive Situation Awareness Measurement Method for Analyzing the Operators’ Situation Awareness of Multi-Module High Temperature Gas-Cooled Reactor Plants," Energies, vol. 16, no. 14, p. 5601, 2023.</a:t>
            </a:r>
          </a:p>
          <a:p>
            <a:pPr marL="228600" indent="-228600">
              <a:buFont typeface="+mj-lt"/>
              <a:buAutoNum type="arabicPeriod"/>
            </a:pPr>
            <a:endParaRPr lang="en-US" sz="1600" kern="0" spc="15" dirty="0">
              <a:solidFill>
                <a:srgbClr val="000000"/>
              </a:solidFill>
              <a:latin typeface="맑은 고딕" panose="020B0503020000020004" pitchFamily="50" charset="-127"/>
              <a:ea typeface="맑은 고딕" panose="020B0503020000020004" pitchFamily="50" charset="-127"/>
              <a:cs typeface="Noto Sans KR Light" pitchFamily="34" charset="-12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Introduction">
            <a:extLst>
              <a:ext uri="{FF2B5EF4-FFF2-40B4-BE49-F238E27FC236}">
                <a16:creationId xmlns:a16="http://schemas.microsoft.com/office/drawing/2014/main" id="{01342F14-D9FE-4F85-A0AE-37AA8D4DB996}"/>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Appendix</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0" y="482600"/>
            <a:ext cx="11883039" cy="476250"/>
          </a:xfrm>
          <a:prstGeom prst="rect">
            <a:avLst/>
          </a:prstGeom>
          <a:noFill/>
          <a:ln/>
        </p:spPr>
        <p:txBody>
          <a:bodyPr wrap="square" lIns="0" tIns="0" rIns="0" bIns="0" rtlCol="0" anchor="t"/>
          <a:lstStyle/>
          <a:p>
            <a:r>
              <a:rPr lang="en-US" altLang="ko-KR" sz="2800" b="1" dirty="0">
                <a:solidFill>
                  <a:srgbClr val="000000"/>
                </a:solidFill>
              </a:rPr>
              <a:t>Appendix 2.A. From Path Products to Decision-Node Entropies</a:t>
            </a:r>
          </a:p>
        </p:txBody>
      </p:sp>
      <p:sp>
        <p:nvSpPr>
          <p:cNvPr id="6" name="Shape 2101">
            <a:extLst>
              <a:ext uri="{FF2B5EF4-FFF2-40B4-BE49-F238E27FC236}">
                <a16:creationId xmlns:a16="http://schemas.microsoft.com/office/drawing/2014/main" id="{72FF9B94-AE50-46D0-97D0-D729DC3BC187}"/>
              </a:ext>
            </a:extLst>
          </p:cNvPr>
          <p:cNvSpPr txBox="1"/>
          <p:nvPr/>
        </p:nvSpPr>
        <p:spPr>
          <a:xfrm>
            <a:off x="603504" y="1310000"/>
            <a:ext cx="10972800" cy="365760"/>
          </a:xfrm>
          <a:prstGeom prst="rect">
            <a:avLst/>
          </a:prstGeom>
          <a:noFill/>
        </p:spPr>
        <p:txBody>
          <a:bodyPr wrap="square" lIns="0" tIns="0" rIns="0" bIns="0" anchor="t">
            <a:spAutoFit/>
          </a:bodyPr>
          <a:lstStyle/>
          <a:p>
            <a:r>
              <a:rPr sz="1250" b="0" i="0">
                <a:solidFill>
                  <a:srgbClr val="202020"/>
                </a:solidFill>
                <a:latin typeface="Arial"/>
              </a:rPr>
              <a:t>The kernel groups the transition’s information </a:t>
            </a:r>
            <a:r>
              <a:rPr sz="1250" b="1" i="0">
                <a:solidFill>
                  <a:srgbClr val="2F5496"/>
                </a:solidFill>
                <a:latin typeface="Arial"/>
              </a:rPr>
              <a:t>by leaf (row-wise)</a:t>
            </a:r>
            <a:r>
              <a:rPr sz="1250" b="0" i="0">
                <a:solidFill>
                  <a:srgbClr val="202020"/>
                </a:solidFill>
                <a:latin typeface="Arial"/>
              </a:rPr>
              <a:t>; the decomposition groups the same pieces </a:t>
            </a:r>
            <a:r>
              <a:rPr sz="1250" b="1" i="0">
                <a:solidFill>
                  <a:srgbClr val="2E7D32"/>
                </a:solidFill>
                <a:latin typeface="Arial"/>
              </a:rPr>
              <a:t>by decision node (column-wise)</a:t>
            </a:r>
            <a:r>
              <a:rPr sz="1250" b="0" i="0">
                <a:solidFill>
                  <a:srgbClr val="202020"/>
                </a:solidFill>
                <a:latin typeface="Arial"/>
              </a:rPr>
              <a:t>. Each path’s surprisal, −log₂(path probability), is the sum of the surprisals of the decisions along it:</a:t>
            </a:r>
          </a:p>
        </p:txBody>
      </p:sp>
      <p:graphicFrame>
        <p:nvGraphicFramePr>
          <p:cNvPr id="7" name="Shape 2102">
            <a:extLst>
              <a:ext uri="{FF2B5EF4-FFF2-40B4-BE49-F238E27FC236}">
                <a16:creationId xmlns:a16="http://schemas.microsoft.com/office/drawing/2014/main" id="{1172AACD-8A98-43FF-A266-CFC0F889276F}"/>
              </a:ext>
            </a:extLst>
          </p:cNvPr>
          <p:cNvGraphicFramePr>
            <a:graphicFrameLocks noGrp="1"/>
          </p:cNvGraphicFramePr>
          <p:nvPr/>
        </p:nvGraphicFramePr>
        <p:xfrm>
          <a:off x="603504" y="1850000"/>
          <a:ext cx="10972800" cy="1740000"/>
        </p:xfrm>
        <a:graphic>
          <a:graphicData uri="http://schemas.openxmlformats.org/drawingml/2006/table">
            <a:tbl>
              <a:tblPr firstRow="1">
                <a:tableStyleId>{5C22544A-7EE6-4342-B048-85BDC9FD1C3A}</a:tableStyleId>
              </a:tblPr>
              <a:tblGrid>
                <a:gridCol w="1900000">
                  <a:extLst>
                    <a:ext uri="{9D8B030D-6E8A-4147-A177-3AD203B41FA5}">
                      <a16:colId xmlns:a16="http://schemas.microsoft.com/office/drawing/2014/main" val="20000"/>
                    </a:ext>
                  </a:extLst>
                </a:gridCol>
                <a:gridCol w="1700000">
                  <a:extLst>
                    <a:ext uri="{9D8B030D-6E8A-4147-A177-3AD203B41FA5}">
                      <a16:colId xmlns:a16="http://schemas.microsoft.com/office/drawing/2014/main" val="20001"/>
                    </a:ext>
                  </a:extLst>
                </a:gridCol>
                <a:gridCol w="1950000">
                  <a:extLst>
                    <a:ext uri="{9D8B030D-6E8A-4147-A177-3AD203B41FA5}">
                      <a16:colId xmlns:a16="http://schemas.microsoft.com/office/drawing/2014/main" val="20002"/>
                    </a:ext>
                  </a:extLst>
                </a:gridCol>
                <a:gridCol w="1800000">
                  <a:extLst>
                    <a:ext uri="{9D8B030D-6E8A-4147-A177-3AD203B41FA5}">
                      <a16:colId xmlns:a16="http://schemas.microsoft.com/office/drawing/2014/main" val="20003"/>
                    </a:ext>
                  </a:extLst>
                </a:gridCol>
                <a:gridCol w="1800000">
                  <a:extLst>
                    <a:ext uri="{9D8B030D-6E8A-4147-A177-3AD203B41FA5}">
                      <a16:colId xmlns:a16="http://schemas.microsoft.com/office/drawing/2014/main" val="20004"/>
                    </a:ext>
                  </a:extLst>
                </a:gridCol>
                <a:gridCol w="1822800">
                  <a:extLst>
                    <a:ext uri="{9D8B030D-6E8A-4147-A177-3AD203B41FA5}">
                      <a16:colId xmlns:a16="http://schemas.microsoft.com/office/drawing/2014/main" val="20005"/>
                    </a:ext>
                  </a:extLst>
                </a:gridCol>
              </a:tblGrid>
              <a:tr h="260000">
                <a:tc>
                  <a:txBody>
                    <a:bodyPr/>
                    <a:lstStyle/>
                    <a:p>
                      <a:pPr algn="ctr"/>
                      <a:r>
                        <a:rPr sz="950" b="1">
                          <a:solidFill>
                            <a:srgbClr val="FFFFFF"/>
                          </a:solidFill>
                          <a:latin typeface="Arial"/>
                        </a:rPr>
                        <a:t>Path (leaf)</a:t>
                      </a:r>
                    </a:p>
                  </a:txBody>
                  <a:tcPr marL="45720" marR="45720" marT="12700" marB="12700" anchor="ctr">
                    <a:solidFill>
                      <a:srgbClr val="2F5496"/>
                    </a:solidFill>
                  </a:tcPr>
                </a:tc>
                <a:tc>
                  <a:txBody>
                    <a:bodyPr/>
                    <a:lstStyle/>
                    <a:p>
                      <a:pPr algn="ctr"/>
                      <a:r>
                        <a:rPr sz="950" b="1">
                          <a:solidFill>
                            <a:srgbClr val="FFFFFF"/>
                          </a:solidFill>
                          <a:latin typeface="Arial"/>
                        </a:rPr>
                        <a:t>D1 — module</a:t>
                      </a:r>
                    </a:p>
                  </a:txBody>
                  <a:tcPr marL="45720" marR="45720" marT="12700" marB="12700" anchor="ctr">
                    <a:solidFill>
                      <a:srgbClr val="2F5496"/>
                    </a:solidFill>
                  </a:tcPr>
                </a:tc>
                <a:tc>
                  <a:txBody>
                    <a:bodyPr/>
                    <a:lstStyle/>
                    <a:p>
                      <a:pPr algn="ctr"/>
                      <a:r>
                        <a:rPr sz="950" b="1">
                          <a:solidFill>
                            <a:srgbClr val="FFFFFF"/>
                          </a:solidFill>
                          <a:latin typeface="Arial"/>
                        </a:rPr>
                        <a:t>D2 — parameter (stay)</a:t>
                      </a:r>
                    </a:p>
                  </a:txBody>
                  <a:tcPr marL="45720" marR="45720" marT="12700" marB="12700" anchor="ctr">
                    <a:solidFill>
                      <a:srgbClr val="2F5496"/>
                    </a:solidFill>
                  </a:tcPr>
                </a:tc>
                <a:tc>
                  <a:txBody>
                    <a:bodyPr/>
                    <a:lstStyle/>
                    <a:p>
                      <a:pPr algn="ctr"/>
                      <a:r>
                        <a:rPr sz="950" b="1">
                          <a:solidFill>
                            <a:srgbClr val="FFFFFF"/>
                          </a:solidFill>
                          <a:latin typeface="Arial"/>
                        </a:rPr>
                        <a:t>D2 — target module</a:t>
                      </a:r>
                    </a:p>
                  </a:txBody>
                  <a:tcPr marL="45720" marR="45720" marT="12700" marB="12700" anchor="ctr">
                    <a:solidFill>
                      <a:srgbClr val="2F5496"/>
                    </a:solidFill>
                  </a:tcPr>
                </a:tc>
                <a:tc>
                  <a:txBody>
                    <a:bodyPr/>
                    <a:lstStyle/>
                    <a:p>
                      <a:pPr algn="ctr"/>
                      <a:r>
                        <a:rPr sz="950" b="1">
                          <a:solidFill>
                            <a:srgbClr val="FFFFFF"/>
                          </a:solidFill>
                          <a:latin typeface="Arial"/>
                        </a:rPr>
                        <a:t>D3 — align/cross</a:t>
                      </a:r>
                    </a:p>
                  </a:txBody>
                  <a:tcPr marL="45720" marR="45720" marT="12700" marB="12700" anchor="ctr">
                    <a:solidFill>
                      <a:srgbClr val="2F5496"/>
                    </a:solidFill>
                  </a:tcPr>
                </a:tc>
                <a:tc>
                  <a:txBody>
                    <a:bodyPr/>
                    <a:lstStyle/>
                    <a:p>
                      <a:pPr algn="ctr"/>
                      <a:r>
                        <a:rPr sz="950" b="1">
                          <a:solidFill>
                            <a:srgbClr val="FFFFFF"/>
                          </a:solidFill>
                          <a:latin typeface="Arial"/>
                        </a:rPr>
                        <a:t>Landing</a:t>
                      </a:r>
                    </a:p>
                  </a:txBody>
                  <a:tcPr marL="45720" marR="45720" marT="12700" marB="12700" anchor="ctr">
                    <a:solidFill>
                      <a:srgbClr val="2F5496"/>
                    </a:solidFill>
                  </a:tcPr>
                </a:tc>
                <a:extLst>
                  <a:ext uri="{0D108BD9-81ED-4DB2-BD59-A6C34878D82A}">
                    <a16:rowId xmlns:a16="http://schemas.microsoft.com/office/drawing/2014/main" val="10000"/>
                  </a:ext>
                </a:extLst>
              </a:tr>
              <a:tr h="290000">
                <a:tc>
                  <a:txBody>
                    <a:bodyPr/>
                    <a:lstStyle/>
                    <a:p>
                      <a:pPr algn="ctr"/>
                      <a:r>
                        <a:rPr sz="950" b="1">
                          <a:solidFill>
                            <a:srgbClr val="595959"/>
                          </a:solidFill>
                          <a:latin typeface="Arial"/>
                        </a:rPr>
                        <a:t>SELF</a:t>
                      </a:r>
                    </a:p>
                  </a:txBody>
                  <a:tcPr marL="45720" marR="45720" marT="12700" marB="12700" anchor="ctr">
                    <a:solidFill>
                      <a:srgbClr val="FFFFFF"/>
                    </a:solidFill>
                  </a:tcPr>
                </a:tc>
                <a:tc>
                  <a:txBody>
                    <a:bodyPr/>
                    <a:lstStyle/>
                    <a:p>
                      <a:pPr algn="ctr"/>
                      <a:r>
                        <a:rPr sz="950" b="0">
                          <a:solidFill>
                            <a:srgbClr val="202020"/>
                          </a:solidFill>
                          <a:latin typeface="Arial"/>
                        </a:rPr>
                        <a:t>−log₂ σ</a:t>
                      </a:r>
                    </a:p>
                  </a:txBody>
                  <a:tcPr marL="45720" marR="45720" marT="12700" marB="12700" anchor="ctr">
                    <a:solidFill>
                      <a:srgbClr val="FFFFFF"/>
                    </a:solidFill>
                  </a:tcPr>
                </a:tc>
                <a:tc>
                  <a:txBody>
                    <a:bodyPr/>
                    <a:lstStyle/>
                    <a:p>
                      <a:pPr algn="ctr"/>
                      <a:r>
                        <a:rPr sz="950" b="0">
                          <a:solidFill>
                            <a:srgbClr val="202020"/>
                          </a:solidFill>
                          <a:latin typeface="Arial"/>
                        </a:rPr>
                        <a:t>−log₂ ρₛ</a:t>
                      </a:r>
                    </a:p>
                  </a:txBody>
                  <a:tcPr marL="45720" marR="45720" marT="12700" marB="12700" anchor="ctr">
                    <a:solidFill>
                      <a:srgbClr val="FFFFFF"/>
                    </a:solidFill>
                  </a:tcPr>
                </a:tc>
                <a:tc>
                  <a:txBody>
                    <a:bodyPr/>
                    <a:lstStyle/>
                    <a:p>
                      <a:pPr algn="ctr"/>
                      <a:r>
                        <a:rPr sz="950" b="0">
                          <a:solidFill>
                            <a:srgbClr val="A7A7A7"/>
                          </a:solidFill>
                          <a:latin typeface="Arial"/>
                        </a:rPr>
                        <a:t>—</a:t>
                      </a:r>
                    </a:p>
                  </a:txBody>
                  <a:tcPr marL="45720" marR="45720" marT="12700" marB="12700" anchor="ctr">
                    <a:solidFill>
                      <a:srgbClr val="FFFFFF"/>
                    </a:solidFill>
                  </a:tcPr>
                </a:tc>
                <a:tc>
                  <a:txBody>
                    <a:bodyPr/>
                    <a:lstStyle/>
                    <a:p>
                      <a:pPr algn="ctr"/>
                      <a:r>
                        <a:rPr sz="950" b="0">
                          <a:solidFill>
                            <a:srgbClr val="A7A7A7"/>
                          </a:solidFill>
                          <a:latin typeface="Arial"/>
                        </a:rPr>
                        <a:t>—</a:t>
                      </a:r>
                    </a:p>
                  </a:txBody>
                  <a:tcPr marL="45720" marR="45720" marT="12700" marB="12700" anchor="ctr">
                    <a:solidFill>
                      <a:srgbClr val="FFFFFF"/>
                    </a:solidFill>
                  </a:tcPr>
                </a:tc>
                <a:tc>
                  <a:txBody>
                    <a:bodyPr/>
                    <a:lstStyle/>
                    <a:p>
                      <a:pPr algn="ctr"/>
                      <a:r>
                        <a:rPr sz="950" b="0">
                          <a:solidFill>
                            <a:srgbClr val="A7A7A7"/>
                          </a:solidFill>
                          <a:latin typeface="Arial"/>
                        </a:rPr>
                        <a:t>—</a:t>
                      </a:r>
                    </a:p>
                  </a:txBody>
                  <a:tcPr marL="45720" marR="45720" marT="12700" marB="12700" anchor="ctr">
                    <a:solidFill>
                      <a:srgbClr val="FFFFFF"/>
                    </a:solidFill>
                  </a:tcPr>
                </a:tc>
                <a:extLst>
                  <a:ext uri="{0D108BD9-81ED-4DB2-BD59-A6C34878D82A}">
                    <a16:rowId xmlns:a16="http://schemas.microsoft.com/office/drawing/2014/main" val="10001"/>
                  </a:ext>
                </a:extLst>
              </a:tr>
              <a:tr h="290000">
                <a:tc>
                  <a:txBody>
                    <a:bodyPr/>
                    <a:lstStyle/>
                    <a:p>
                      <a:pPr algn="ctr"/>
                      <a:r>
                        <a:rPr sz="950" b="1">
                          <a:solidFill>
                            <a:srgbClr val="2F5496"/>
                          </a:solidFill>
                          <a:latin typeface="Arial"/>
                        </a:rPr>
                        <a:t>WITHIN</a:t>
                      </a:r>
                    </a:p>
                  </a:txBody>
                  <a:tcPr marL="45720" marR="45720" marT="12700" marB="12700" anchor="ctr">
                    <a:solidFill>
                      <a:srgbClr val="E9EEF6"/>
                    </a:solidFill>
                  </a:tcPr>
                </a:tc>
                <a:tc>
                  <a:txBody>
                    <a:bodyPr/>
                    <a:lstStyle/>
                    <a:p>
                      <a:pPr algn="ctr"/>
                      <a:r>
                        <a:rPr sz="950" b="0">
                          <a:solidFill>
                            <a:srgbClr val="202020"/>
                          </a:solidFill>
                          <a:latin typeface="Arial"/>
                        </a:rPr>
                        <a:t>−log₂ σ</a:t>
                      </a:r>
                    </a:p>
                  </a:txBody>
                  <a:tcPr marL="45720" marR="45720" marT="12700" marB="12700" anchor="ctr">
                    <a:solidFill>
                      <a:srgbClr val="E9EEF6"/>
                    </a:solidFill>
                  </a:tcPr>
                </a:tc>
                <a:tc>
                  <a:txBody>
                    <a:bodyPr/>
                    <a:lstStyle/>
                    <a:p>
                      <a:pPr algn="ctr"/>
                      <a:r>
                        <a:rPr sz="950" b="0">
                          <a:solidFill>
                            <a:srgbClr val="202020"/>
                          </a:solidFill>
                          <a:latin typeface="Arial"/>
                        </a:rPr>
                        <a:t>−log₂ (1−ρₛ)</a:t>
                      </a:r>
                    </a:p>
                  </a:txBody>
                  <a:tcPr marL="45720" marR="45720" marT="12700" marB="12700" anchor="ctr">
                    <a:solidFill>
                      <a:srgbClr val="E9EEF6"/>
                    </a:solidFill>
                  </a:tcPr>
                </a:tc>
                <a:tc>
                  <a:txBody>
                    <a:bodyPr/>
                    <a:lstStyle/>
                    <a:p>
                      <a:pPr algn="ctr"/>
                      <a:r>
                        <a:rPr sz="950" b="0">
                          <a:solidFill>
                            <a:srgbClr val="A7A7A7"/>
                          </a:solidFill>
                          <a:latin typeface="Arial"/>
                        </a:rPr>
                        <a:t>—</a:t>
                      </a:r>
                    </a:p>
                  </a:txBody>
                  <a:tcPr marL="45720" marR="45720" marT="12700" marB="12700" anchor="ctr">
                    <a:solidFill>
                      <a:srgbClr val="E9EEF6"/>
                    </a:solidFill>
                  </a:tcPr>
                </a:tc>
                <a:tc>
                  <a:txBody>
                    <a:bodyPr/>
                    <a:lstStyle/>
                    <a:p>
                      <a:pPr algn="ctr"/>
                      <a:r>
                        <a:rPr sz="950" b="0">
                          <a:solidFill>
                            <a:srgbClr val="A7A7A7"/>
                          </a:solidFill>
                          <a:latin typeface="Arial"/>
                        </a:rPr>
                        <a:t>—</a:t>
                      </a:r>
                    </a:p>
                  </a:txBody>
                  <a:tcPr marL="45720" marR="45720" marT="12700" marB="12700" anchor="ctr">
                    <a:solidFill>
                      <a:srgbClr val="E9EEF6"/>
                    </a:solidFill>
                  </a:tcPr>
                </a:tc>
                <a:tc>
                  <a:txBody>
                    <a:bodyPr/>
                    <a:lstStyle/>
                    <a:p>
                      <a:pPr algn="ctr"/>
                      <a:r>
                        <a:rPr sz="950" b="0">
                          <a:solidFill>
                            <a:srgbClr val="202020"/>
                          </a:solidFill>
                          <a:latin typeface="Arial"/>
                        </a:rPr>
                        <a:t>−log₂ W(a′)</a:t>
                      </a:r>
                    </a:p>
                  </a:txBody>
                  <a:tcPr marL="45720" marR="45720" marT="12700" marB="12700" anchor="ctr">
                    <a:solidFill>
                      <a:srgbClr val="E9EEF6"/>
                    </a:solidFill>
                  </a:tcPr>
                </a:tc>
                <a:extLst>
                  <a:ext uri="{0D108BD9-81ED-4DB2-BD59-A6C34878D82A}">
                    <a16:rowId xmlns:a16="http://schemas.microsoft.com/office/drawing/2014/main" val="10002"/>
                  </a:ext>
                </a:extLst>
              </a:tr>
              <a:tr h="290000">
                <a:tc>
                  <a:txBody>
                    <a:bodyPr/>
                    <a:lstStyle/>
                    <a:p>
                      <a:pPr algn="ctr"/>
                      <a:r>
                        <a:rPr sz="950" b="1">
                          <a:solidFill>
                            <a:srgbClr val="2E7D32"/>
                          </a:solidFill>
                          <a:latin typeface="Arial"/>
                        </a:rPr>
                        <a:t>ALIGN</a:t>
                      </a:r>
                    </a:p>
                  </a:txBody>
                  <a:tcPr marL="45720" marR="45720" marT="12700" marB="12700" anchor="ctr">
                    <a:solidFill>
                      <a:srgbClr val="FFFFFF"/>
                    </a:solidFill>
                  </a:tcPr>
                </a:tc>
                <a:tc>
                  <a:txBody>
                    <a:bodyPr/>
                    <a:lstStyle/>
                    <a:p>
                      <a:pPr algn="ctr"/>
                      <a:r>
                        <a:rPr sz="950" b="0">
                          <a:solidFill>
                            <a:srgbClr val="202020"/>
                          </a:solidFill>
                          <a:latin typeface="Arial"/>
                        </a:rPr>
                        <a:t>−log₂ (1−σ)</a:t>
                      </a:r>
                    </a:p>
                  </a:txBody>
                  <a:tcPr marL="45720" marR="45720" marT="12700" marB="12700" anchor="ctr">
                    <a:solidFill>
                      <a:srgbClr val="FFFFFF"/>
                    </a:solidFill>
                  </a:tcPr>
                </a:tc>
                <a:tc>
                  <a:txBody>
                    <a:bodyPr/>
                    <a:lstStyle/>
                    <a:p>
                      <a:pPr algn="ctr"/>
                      <a:r>
                        <a:rPr sz="950" b="0">
                          <a:solidFill>
                            <a:srgbClr val="A7A7A7"/>
                          </a:solidFill>
                          <a:latin typeface="Arial"/>
                        </a:rPr>
                        <a:t>—</a:t>
                      </a:r>
                    </a:p>
                  </a:txBody>
                  <a:tcPr marL="45720" marR="45720" marT="12700" marB="12700" anchor="ctr">
                    <a:solidFill>
                      <a:srgbClr val="FFFFFF"/>
                    </a:solidFill>
                  </a:tcPr>
                </a:tc>
                <a:tc>
                  <a:txBody>
                    <a:bodyPr/>
                    <a:lstStyle/>
                    <a:p>
                      <a:pPr algn="ctr"/>
                      <a:r>
                        <a:rPr sz="950" b="0">
                          <a:solidFill>
                            <a:srgbClr val="202020"/>
                          </a:solidFill>
                          <a:latin typeface="Arial"/>
                        </a:rPr>
                        <a:t>−log₂ Q(m′)</a:t>
                      </a:r>
                    </a:p>
                  </a:txBody>
                  <a:tcPr marL="45720" marR="45720" marT="12700" marB="12700" anchor="ctr">
                    <a:solidFill>
                      <a:srgbClr val="FFFFFF"/>
                    </a:solidFill>
                  </a:tcPr>
                </a:tc>
                <a:tc>
                  <a:txBody>
                    <a:bodyPr/>
                    <a:lstStyle/>
                    <a:p>
                      <a:pPr algn="ctr"/>
                      <a:r>
                        <a:rPr sz="950" b="0">
                          <a:solidFill>
                            <a:srgbClr val="202020"/>
                          </a:solidFill>
                          <a:latin typeface="Arial"/>
                        </a:rPr>
                        <a:t>−log₂ ρℓ</a:t>
                      </a:r>
                    </a:p>
                  </a:txBody>
                  <a:tcPr marL="45720" marR="45720" marT="12700" marB="12700" anchor="ctr">
                    <a:solidFill>
                      <a:srgbClr val="FFFFFF"/>
                    </a:solidFill>
                  </a:tcPr>
                </a:tc>
                <a:tc>
                  <a:txBody>
                    <a:bodyPr/>
                    <a:lstStyle/>
                    <a:p>
                      <a:pPr algn="ctr"/>
                      <a:r>
                        <a:rPr sz="950" b="0">
                          <a:solidFill>
                            <a:srgbClr val="A7A7A7"/>
                          </a:solidFill>
                          <a:latin typeface="Arial"/>
                        </a:rPr>
                        <a:t>—</a:t>
                      </a:r>
                    </a:p>
                  </a:txBody>
                  <a:tcPr marL="45720" marR="45720" marT="12700" marB="12700" anchor="ctr">
                    <a:solidFill>
                      <a:srgbClr val="FFFFFF"/>
                    </a:solidFill>
                  </a:tcPr>
                </a:tc>
                <a:extLst>
                  <a:ext uri="{0D108BD9-81ED-4DB2-BD59-A6C34878D82A}">
                    <a16:rowId xmlns:a16="http://schemas.microsoft.com/office/drawing/2014/main" val="10003"/>
                  </a:ext>
                </a:extLst>
              </a:tr>
              <a:tr h="290000">
                <a:tc>
                  <a:txBody>
                    <a:bodyPr/>
                    <a:lstStyle/>
                    <a:p>
                      <a:pPr algn="ctr"/>
                      <a:r>
                        <a:rPr sz="950" b="1">
                          <a:solidFill>
                            <a:srgbClr val="BF8F00"/>
                          </a:solidFill>
                          <a:latin typeface="Arial"/>
                        </a:rPr>
                        <a:t>CROSS</a:t>
                      </a:r>
                    </a:p>
                  </a:txBody>
                  <a:tcPr marL="45720" marR="45720" marT="12700" marB="12700" anchor="ctr">
                    <a:solidFill>
                      <a:srgbClr val="E9EEF6"/>
                    </a:solidFill>
                  </a:tcPr>
                </a:tc>
                <a:tc>
                  <a:txBody>
                    <a:bodyPr/>
                    <a:lstStyle/>
                    <a:p>
                      <a:pPr algn="ctr"/>
                      <a:r>
                        <a:rPr sz="950" b="0">
                          <a:solidFill>
                            <a:srgbClr val="202020"/>
                          </a:solidFill>
                          <a:latin typeface="Arial"/>
                        </a:rPr>
                        <a:t>−log₂ (1−σ)</a:t>
                      </a:r>
                    </a:p>
                  </a:txBody>
                  <a:tcPr marL="45720" marR="45720" marT="12700" marB="12700" anchor="ctr">
                    <a:solidFill>
                      <a:srgbClr val="E9EEF6"/>
                    </a:solidFill>
                  </a:tcPr>
                </a:tc>
                <a:tc>
                  <a:txBody>
                    <a:bodyPr/>
                    <a:lstStyle/>
                    <a:p>
                      <a:pPr algn="ctr"/>
                      <a:r>
                        <a:rPr sz="950" b="0">
                          <a:solidFill>
                            <a:srgbClr val="A7A7A7"/>
                          </a:solidFill>
                          <a:latin typeface="Arial"/>
                        </a:rPr>
                        <a:t>—</a:t>
                      </a:r>
                    </a:p>
                  </a:txBody>
                  <a:tcPr marL="45720" marR="45720" marT="12700" marB="12700" anchor="ctr">
                    <a:solidFill>
                      <a:srgbClr val="E9EEF6"/>
                    </a:solidFill>
                  </a:tcPr>
                </a:tc>
                <a:tc>
                  <a:txBody>
                    <a:bodyPr/>
                    <a:lstStyle/>
                    <a:p>
                      <a:pPr algn="ctr"/>
                      <a:r>
                        <a:rPr sz="950" b="0">
                          <a:solidFill>
                            <a:srgbClr val="202020"/>
                          </a:solidFill>
                          <a:latin typeface="Arial"/>
                        </a:rPr>
                        <a:t>−log₂ Q(m′)</a:t>
                      </a:r>
                    </a:p>
                  </a:txBody>
                  <a:tcPr marL="45720" marR="45720" marT="12700" marB="12700" anchor="ctr">
                    <a:solidFill>
                      <a:srgbClr val="E9EEF6"/>
                    </a:solidFill>
                  </a:tcPr>
                </a:tc>
                <a:tc>
                  <a:txBody>
                    <a:bodyPr/>
                    <a:lstStyle/>
                    <a:p>
                      <a:pPr algn="ctr"/>
                      <a:r>
                        <a:rPr sz="950" b="0">
                          <a:solidFill>
                            <a:srgbClr val="202020"/>
                          </a:solidFill>
                          <a:latin typeface="Arial"/>
                        </a:rPr>
                        <a:t>−log₂ (1−ρℓ)</a:t>
                      </a:r>
                    </a:p>
                  </a:txBody>
                  <a:tcPr marL="45720" marR="45720" marT="12700" marB="12700" anchor="ctr">
                    <a:solidFill>
                      <a:srgbClr val="E9EEF6"/>
                    </a:solidFill>
                  </a:tcPr>
                </a:tc>
                <a:tc>
                  <a:txBody>
                    <a:bodyPr/>
                    <a:lstStyle/>
                    <a:p>
                      <a:pPr algn="ctr"/>
                      <a:r>
                        <a:rPr sz="950" b="0">
                          <a:solidFill>
                            <a:srgbClr val="202020"/>
                          </a:solidFill>
                          <a:latin typeface="Arial"/>
                        </a:rPr>
                        <a:t>−log₂ R(a′)</a:t>
                      </a:r>
                    </a:p>
                  </a:txBody>
                  <a:tcPr marL="45720" marR="45720" marT="12700" marB="12700" anchor="ctr">
                    <a:solidFill>
                      <a:srgbClr val="E9EEF6"/>
                    </a:solidFill>
                  </a:tcPr>
                </a:tc>
                <a:extLst>
                  <a:ext uri="{0D108BD9-81ED-4DB2-BD59-A6C34878D82A}">
                    <a16:rowId xmlns:a16="http://schemas.microsoft.com/office/drawing/2014/main" val="10004"/>
                  </a:ext>
                </a:extLst>
              </a:tr>
              <a:tr h="320000">
                <a:tc>
                  <a:txBody>
                    <a:bodyPr/>
                    <a:lstStyle/>
                    <a:p>
                      <a:pPr algn="ctr"/>
                      <a:r>
                        <a:rPr sz="950" b="1">
                          <a:solidFill>
                            <a:srgbClr val="202020"/>
                          </a:solidFill>
                          <a:latin typeface="Arial"/>
                        </a:rPr>
                        <a:t>Column sum (weighted)</a:t>
                      </a:r>
                    </a:p>
                  </a:txBody>
                  <a:tcPr marL="45720" marR="45720" marT="12700" marB="12700" anchor="ctr">
                    <a:solidFill>
                      <a:srgbClr val="DDE5F3"/>
                    </a:solidFill>
                  </a:tcPr>
                </a:tc>
                <a:tc>
                  <a:txBody>
                    <a:bodyPr/>
                    <a:lstStyle/>
                    <a:p>
                      <a:pPr algn="ctr"/>
                      <a:r>
                        <a:rPr sz="950" b="1">
                          <a:solidFill>
                            <a:srgbClr val="202020"/>
                          </a:solidFill>
                          <a:latin typeface="Arial"/>
                        </a:rPr>
                        <a:t>H_b(σ)</a:t>
                      </a:r>
                    </a:p>
                  </a:txBody>
                  <a:tcPr marL="45720" marR="45720" marT="12700" marB="12700" anchor="ctr">
                    <a:solidFill>
                      <a:srgbClr val="DDE5F3"/>
                    </a:solidFill>
                  </a:tcPr>
                </a:tc>
                <a:tc>
                  <a:txBody>
                    <a:bodyPr/>
                    <a:lstStyle/>
                    <a:p>
                      <a:pPr algn="ctr"/>
                      <a:r>
                        <a:rPr sz="950" b="1">
                          <a:solidFill>
                            <a:srgbClr val="2E7D32"/>
                          </a:solidFill>
                          <a:latin typeface="Arial"/>
                        </a:rPr>
                        <a:t>σ·H_stay</a:t>
                      </a:r>
                    </a:p>
                  </a:txBody>
                  <a:tcPr marL="45720" marR="45720" marT="12700" marB="12700" anchor="ctr">
                    <a:solidFill>
                      <a:srgbClr val="DDE5F3"/>
                    </a:solidFill>
                  </a:tcPr>
                </a:tc>
                <a:tc>
                  <a:txBody>
                    <a:bodyPr/>
                    <a:lstStyle/>
                    <a:p>
                      <a:pPr algn="ctr"/>
                      <a:r>
                        <a:rPr sz="950" b="1">
                          <a:solidFill>
                            <a:srgbClr val="2F5496"/>
                          </a:solidFill>
                          <a:latin typeface="Arial"/>
                        </a:rPr>
                        <a:t>(1−σ)·H(Q)</a:t>
                      </a:r>
                    </a:p>
                  </a:txBody>
                  <a:tcPr marL="45720" marR="45720" marT="12700" marB="12700" anchor="ctr">
                    <a:solidFill>
                      <a:srgbClr val="DDE5F3"/>
                    </a:solidFill>
                  </a:tcPr>
                </a:tc>
                <a:tc>
                  <a:txBody>
                    <a:bodyPr/>
                    <a:lstStyle/>
                    <a:p>
                      <a:pPr algn="ctr"/>
                      <a:r>
                        <a:rPr sz="950" b="1">
                          <a:solidFill>
                            <a:srgbClr val="2F5496"/>
                          </a:solidFill>
                          <a:latin typeface="Arial"/>
                        </a:rPr>
                        <a:t>(1−σ)·H_b(ρℓ)</a:t>
                      </a:r>
                    </a:p>
                  </a:txBody>
                  <a:tcPr marL="45720" marR="45720" marT="12700" marB="12700" anchor="ctr">
                    <a:solidFill>
                      <a:srgbClr val="DDE5F3"/>
                    </a:solidFill>
                  </a:tcPr>
                </a:tc>
                <a:tc>
                  <a:txBody>
                    <a:bodyPr/>
                    <a:lstStyle/>
                    <a:p>
                      <a:pPr algn="ctr"/>
                      <a:r>
                        <a:rPr sz="950" b="1">
                          <a:solidFill>
                            <a:srgbClr val="BF8F00"/>
                          </a:solidFill>
                          <a:latin typeface="Arial"/>
                        </a:rPr>
                        <a:t>(1−σ)(1−ρℓ)·H(R)</a:t>
                      </a:r>
                    </a:p>
                  </a:txBody>
                  <a:tcPr marL="45720" marR="45720" marT="12700" marB="12700" anchor="ctr">
                    <a:solidFill>
                      <a:srgbClr val="DDE5F3"/>
                    </a:solidFill>
                  </a:tcPr>
                </a:tc>
                <a:extLst>
                  <a:ext uri="{0D108BD9-81ED-4DB2-BD59-A6C34878D82A}">
                    <a16:rowId xmlns:a16="http://schemas.microsoft.com/office/drawing/2014/main" val="10005"/>
                  </a:ext>
                </a:extLst>
              </a:tr>
            </a:tbl>
          </a:graphicData>
        </a:graphic>
      </p:graphicFrame>
      <p:sp>
        <p:nvSpPr>
          <p:cNvPr id="8" name="Shape 2103">
            <a:extLst>
              <a:ext uri="{FF2B5EF4-FFF2-40B4-BE49-F238E27FC236}">
                <a16:creationId xmlns:a16="http://schemas.microsoft.com/office/drawing/2014/main" id="{590F346F-E2E0-44E8-9AB0-44CF7255C447}"/>
              </a:ext>
            </a:extLst>
          </p:cNvPr>
          <p:cNvSpPr txBox="1"/>
          <p:nvPr/>
        </p:nvSpPr>
        <p:spPr>
          <a:xfrm>
            <a:off x="603504" y="3900000"/>
            <a:ext cx="10972800" cy="365760"/>
          </a:xfrm>
          <a:prstGeom prst="rect">
            <a:avLst/>
          </a:prstGeom>
          <a:noFill/>
        </p:spPr>
        <p:txBody>
          <a:bodyPr wrap="square" lIns="0" tIns="0" rIns="0" bIns="0" anchor="t">
            <a:spAutoFit/>
          </a:bodyPr>
          <a:lstStyle/>
          <a:p>
            <a:pPr algn="ctr"/>
            <a:r>
              <a:rPr sz="1100" b="1" i="0">
                <a:solidFill>
                  <a:srgbClr val="202020"/>
                </a:solidFill>
                <a:latin typeface="Arial"/>
              </a:rPr>
              <a:t>Table 2.A  Leaf-by-decision surprisal map: kernel = row totals · entropy decomposition = weighted column totals</a:t>
            </a:r>
          </a:p>
        </p:txBody>
      </p:sp>
      <p:sp>
        <p:nvSpPr>
          <p:cNvPr id="9" name="Shape 2104">
            <a:extLst>
              <a:ext uri="{FF2B5EF4-FFF2-40B4-BE49-F238E27FC236}">
                <a16:creationId xmlns:a16="http://schemas.microsoft.com/office/drawing/2014/main" id="{4E408345-093A-4AA7-903E-DBB8F1776F89}"/>
              </a:ext>
            </a:extLst>
          </p:cNvPr>
          <p:cNvSpPr txBox="1"/>
          <p:nvPr/>
        </p:nvSpPr>
        <p:spPr>
          <a:xfrm>
            <a:off x="603504" y="4340000"/>
            <a:ext cx="10972800" cy="365760"/>
          </a:xfrm>
          <a:prstGeom prst="rect">
            <a:avLst/>
          </a:prstGeom>
          <a:noFill/>
        </p:spPr>
        <p:txBody>
          <a:bodyPr wrap="square" lIns="0" tIns="0" rIns="0" bIns="0" anchor="t">
            <a:spAutoFit/>
          </a:bodyPr>
          <a:lstStyle/>
          <a:p>
            <a:pPr marL="274320" indent="-228600">
              <a:lnSpc>
                <a:spcPct val="107000"/>
              </a:lnSpc>
              <a:spcBef>
                <a:spcPts val="0"/>
              </a:spcBef>
              <a:spcAft>
                <a:spcPts val="700"/>
              </a:spcAft>
              <a:buClr>
                <a:srgbClr val="2F5496"/>
              </a:buClr>
              <a:buFont typeface="Arial"/>
              <a:buChar char="•"/>
            </a:pPr>
            <a:r>
              <a:rPr sz="1200" b="1" i="0">
                <a:solidFill>
                  <a:srgbClr val="2F5496"/>
                </a:solidFill>
                <a:latin typeface="Arial"/>
              </a:rPr>
              <a:t>Row-wise totals = the kernel:</a:t>
            </a:r>
            <a:r>
              <a:rPr sz="1200" b="0" i="0">
                <a:solidFill>
                  <a:srgbClr val="202020"/>
                </a:solidFill>
                <a:latin typeface="Arial"/>
              </a:rPr>
              <a:t> one product per destination; its −log₂ is the row sum — e.g., σ = 0.8, ρₛ = 0.5, W uniform: −log₂(0.8·0.5·⅙) = 0.32 + 1.00 + 2.59 = 3.91 bits</a:t>
            </a:r>
          </a:p>
          <a:p>
            <a:pPr marL="274320" indent="-228600">
              <a:lnSpc>
                <a:spcPct val="107000"/>
              </a:lnSpc>
              <a:spcBef>
                <a:spcPts val="0"/>
              </a:spcBef>
              <a:spcAft>
                <a:spcPts val="700"/>
              </a:spcAft>
              <a:buClr>
                <a:srgbClr val="2F5496"/>
              </a:buClr>
              <a:buFont typeface="Arial"/>
              <a:buChar char="•"/>
            </a:pPr>
            <a:r>
              <a:rPr sz="1200" b="1" i="0">
                <a:solidFill>
                  <a:srgbClr val="2E7D32"/>
                </a:solidFill>
                <a:latin typeface="Arial"/>
              </a:rPr>
              <a:t>Column-wise totals = the decomposition:</a:t>
            </a:r>
            <a:r>
              <a:rPr sz="1200" b="0" i="0">
                <a:solidFill>
                  <a:srgbClr val="202020"/>
                </a:solidFill>
                <a:latin typeface="Arial"/>
              </a:rPr>
              <a:t> expectation is order-free, so collecting by decision assembles H_b(σ) from all four leaves, σ·H_stay from SELF + WITHIN, (1−σ)·H(Q) and (1−σ)·H_b(ρℓ) from ALIGN + CROSS, and (1−σ)(1−ρℓ)·H(R) from CROSS alone</a:t>
            </a:r>
          </a:p>
          <a:p>
            <a:pPr marL="274320" indent="-228600">
              <a:lnSpc>
                <a:spcPct val="107000"/>
              </a:lnSpc>
              <a:spcBef>
                <a:spcPts val="0"/>
              </a:spcBef>
              <a:spcAft>
                <a:spcPts val="700"/>
              </a:spcAft>
              <a:buClr>
                <a:srgbClr val="2F5496"/>
              </a:buClr>
              <a:buFont typeface="Arial"/>
              <a:buChar char="•"/>
            </a:pPr>
            <a:r>
              <a:rPr sz="1200" b="1" i="0">
                <a:solidFill>
                  <a:srgbClr val="202020"/>
                </a:solidFill>
                <a:latin typeface="Arial"/>
              </a:rPr>
              <a:t>Why 4 leaves become 5 terms:</a:t>
            </a:r>
            <a:r>
              <a:rPr sz="1200" b="0" i="0">
                <a:solidFill>
                  <a:srgbClr val="202020"/>
                </a:solidFill>
                <a:latin typeface="Arial"/>
              </a:rPr>
              <a:t> forks are shared between destinations — the stay/leave fork lies on every path; a leaf does not own its whole surprisal</a:t>
            </a:r>
          </a:p>
          <a:p>
            <a:pPr marL="274320" indent="-228600">
              <a:lnSpc>
                <a:spcPct val="107000"/>
              </a:lnSpc>
              <a:spcBef>
                <a:spcPts val="0"/>
              </a:spcBef>
              <a:spcAft>
                <a:spcPts val="700"/>
              </a:spcAft>
              <a:buClr>
                <a:srgbClr val="2F5496"/>
              </a:buClr>
              <a:buFont typeface="Arial"/>
              <a:buChar char="•"/>
            </a:pPr>
            <a:r>
              <a:rPr sz="1200" b="1" i="0">
                <a:solidFill>
                  <a:srgbClr val="202020"/>
                </a:solidFill>
                <a:latin typeface="Arial"/>
              </a:rPr>
              <a:t>Why group by node:</a:t>
            </a:r>
            <a:r>
              <a:rPr sz="1200" b="0" i="0">
                <a:solidFill>
                  <a:srgbClr val="202020"/>
                </a:solidFill>
                <a:latin typeface="Arial"/>
              </a:rPr>
              <a:t> only the column pieces are entropies of a decision — the objects to which an SA valence can attach (2.4); both groupings share the same exact total (the identity)</a:t>
            </a:r>
          </a:p>
        </p:txBody>
      </p:sp>
    </p:spTree>
    <p:extLst>
      <p:ext uri="{BB962C8B-B14F-4D97-AF65-F5344CB8AC3E}">
        <p14:creationId xmlns:p14="http://schemas.microsoft.com/office/powerpoint/2010/main" val="3320443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Introduction">
            <a:extLst>
              <a:ext uri="{FF2B5EF4-FFF2-40B4-BE49-F238E27FC236}">
                <a16:creationId xmlns:a16="http://schemas.microsoft.com/office/drawing/2014/main" id="{01342F14-D9FE-4F85-A0AE-37AA8D4DB996}"/>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Appendix</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0" y="482600"/>
            <a:ext cx="11883039" cy="476250"/>
          </a:xfrm>
          <a:prstGeom prst="rect">
            <a:avLst/>
          </a:prstGeom>
          <a:noFill/>
          <a:ln/>
        </p:spPr>
        <p:txBody>
          <a:bodyPr wrap="square" lIns="0" tIns="0" rIns="0" bIns="0" rtlCol="0" anchor="t"/>
          <a:lstStyle/>
          <a:p>
            <a:r>
              <a:rPr lang="en-US" altLang="ko-KR" sz="2800" b="1" dirty="0">
                <a:solidFill>
                  <a:srgbClr val="000000"/>
                </a:solidFill>
              </a:rPr>
              <a:t>Appendix 2.B. The Chain-Rule Entropy Decomposition</a:t>
            </a:r>
          </a:p>
        </p:txBody>
      </p:sp>
      <p:sp>
        <p:nvSpPr>
          <p:cNvPr id="10" name="Shape 1502">
            <a:extLst>
              <a:ext uri="{FF2B5EF4-FFF2-40B4-BE49-F238E27FC236}">
                <a16:creationId xmlns:a16="http://schemas.microsoft.com/office/drawing/2014/main" id="{A7105226-544C-46C0-BA38-6D5A3C9DAB54}"/>
              </a:ext>
            </a:extLst>
          </p:cNvPr>
          <p:cNvSpPr txBox="1"/>
          <p:nvPr/>
        </p:nvSpPr>
        <p:spPr>
          <a:xfrm>
            <a:off x="603504" y="1207549"/>
            <a:ext cx="10972800" cy="365760"/>
          </a:xfrm>
          <a:prstGeom prst="rect">
            <a:avLst/>
          </a:prstGeom>
          <a:noFill/>
        </p:spPr>
        <p:txBody>
          <a:bodyPr wrap="square" lIns="0" tIns="0" rIns="0" bIns="0" anchor="t">
            <a:spAutoFit/>
          </a:bodyPr>
          <a:lstStyle/>
          <a:p>
            <a:r>
              <a:rPr sz="1300" b="0" i="0">
                <a:solidFill>
                  <a:srgbClr val="202020"/>
                </a:solidFill>
                <a:latin typeface="Arial"/>
              </a:rPr>
              <a:t>The kernel’s uncertainty is quantified via </a:t>
            </a:r>
            <a:r>
              <a:rPr sz="1300" b="1" i="0">
                <a:solidFill>
                  <a:srgbClr val="2F5496"/>
                </a:solidFill>
                <a:latin typeface="Arial"/>
              </a:rPr>
              <a:t>information (Shannon) entropy</a:t>
            </a:r>
            <a:r>
              <a:rPr sz="1300" b="0" i="0">
                <a:solidFill>
                  <a:srgbClr val="202020"/>
                </a:solidFill>
                <a:latin typeface="Arial"/>
              </a:rPr>
              <a:t>,  H(X) = −Σᵢ p(xᵢ)·log₂ p(xᵢ)  (bits) [29]. Applying the chain rule along the tree decomposes the total next-look uncertainty into </a:t>
            </a:r>
            <a:r>
              <a:rPr sz="1300" b="1" i="0">
                <a:solidFill>
                  <a:srgbClr val="2F5496"/>
                </a:solidFill>
                <a:latin typeface="Arial"/>
              </a:rPr>
              <a:t>one exact term per decision node</a:t>
            </a:r>
            <a:r>
              <a:rPr sz="1300" b="0" i="0">
                <a:solidFill>
                  <a:srgbClr val="202020"/>
                </a:solidFill>
                <a:latin typeface="Arial"/>
              </a:rPr>
              <a:t>:</a:t>
            </a:r>
          </a:p>
        </p:txBody>
      </p:sp>
      <p:sp>
        <p:nvSpPr>
          <p:cNvPr id="11" name="Rounded Rectangle 7">
            <a:extLst>
              <a:ext uri="{FF2B5EF4-FFF2-40B4-BE49-F238E27FC236}">
                <a16:creationId xmlns:a16="http://schemas.microsoft.com/office/drawing/2014/main" id="{148AF43E-33DD-443E-ACF6-A250CA5E57BE}"/>
              </a:ext>
            </a:extLst>
          </p:cNvPr>
          <p:cNvSpPr/>
          <p:nvPr/>
        </p:nvSpPr>
        <p:spPr>
          <a:xfrm>
            <a:off x="603504" y="1877549"/>
            <a:ext cx="10972800" cy="1000000"/>
          </a:xfrm>
          <a:prstGeom prst="roundRect">
            <a:avLst>
              <a:gd name="adj" fmla="val 3000"/>
            </a:avLst>
          </a:prstGeom>
          <a:solidFill>
            <a:srgbClr val="E9EEF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400" b="1" i="0" dirty="0">
                <a:solidFill>
                  <a:srgbClr val="202020"/>
                </a:solidFill>
                <a:latin typeface="Arial"/>
              </a:rPr>
              <a:t>H(Xₜ₊₁ | Xₜ) = </a:t>
            </a:r>
            <a:r>
              <a:rPr sz="1350" b="1" i="0" dirty="0" err="1">
                <a:solidFill>
                  <a:srgbClr val="202020"/>
                </a:solidFill>
                <a:latin typeface="Arial"/>
              </a:rPr>
              <a:t>H_b</a:t>
            </a:r>
            <a:r>
              <a:rPr sz="1350" b="1" i="0" dirty="0">
                <a:solidFill>
                  <a:srgbClr val="202020"/>
                </a:solidFill>
                <a:latin typeface="Arial"/>
              </a:rPr>
              <a:t>(σ)</a:t>
            </a:r>
            <a:r>
              <a:rPr sz="1200" b="0" i="0" dirty="0">
                <a:solidFill>
                  <a:srgbClr val="202020"/>
                </a:solidFill>
                <a:latin typeface="Arial"/>
              </a:rPr>
              <a:t>  +  </a:t>
            </a:r>
            <a:r>
              <a:rPr sz="1350" b="1" i="0" dirty="0" err="1">
                <a:solidFill>
                  <a:srgbClr val="2E7D32"/>
                </a:solidFill>
                <a:latin typeface="Arial"/>
              </a:rPr>
              <a:t>σ·H</a:t>
            </a:r>
            <a:r>
              <a:rPr sz="1000" b="1" i="0" dirty="0" err="1">
                <a:solidFill>
                  <a:srgbClr val="2E7D32"/>
                </a:solidFill>
                <a:latin typeface="Arial"/>
              </a:rPr>
              <a:t>stay</a:t>
            </a:r>
            <a:r>
              <a:rPr sz="1200" b="0" i="0" dirty="0">
                <a:solidFill>
                  <a:srgbClr val="202020"/>
                </a:solidFill>
                <a:latin typeface="Arial"/>
              </a:rPr>
              <a:t>  +  </a:t>
            </a:r>
            <a:r>
              <a:rPr sz="1350" b="1" i="0" dirty="0">
                <a:solidFill>
                  <a:srgbClr val="2F5496"/>
                </a:solidFill>
                <a:latin typeface="Arial"/>
              </a:rPr>
              <a:t>(1−σ)H(Q)</a:t>
            </a:r>
            <a:r>
              <a:rPr sz="1200" b="0" i="0" dirty="0">
                <a:solidFill>
                  <a:srgbClr val="202020"/>
                </a:solidFill>
                <a:latin typeface="Arial"/>
              </a:rPr>
              <a:t>  +  </a:t>
            </a:r>
            <a:r>
              <a:rPr sz="1350" b="1" i="0" dirty="0">
                <a:solidFill>
                  <a:srgbClr val="2F5496"/>
                </a:solidFill>
                <a:latin typeface="Arial"/>
              </a:rPr>
              <a:t>(1−σ)</a:t>
            </a:r>
            <a:r>
              <a:rPr sz="1350" b="1" i="0" dirty="0" err="1">
                <a:solidFill>
                  <a:srgbClr val="2F5496"/>
                </a:solidFill>
                <a:latin typeface="Arial"/>
              </a:rPr>
              <a:t>H_b</a:t>
            </a:r>
            <a:r>
              <a:rPr sz="1350" b="1" i="0" dirty="0">
                <a:solidFill>
                  <a:srgbClr val="2F5496"/>
                </a:solidFill>
                <a:latin typeface="Arial"/>
              </a:rPr>
              <a:t>(ρℓ)</a:t>
            </a:r>
            <a:r>
              <a:rPr sz="1200" b="0" i="0" dirty="0">
                <a:solidFill>
                  <a:srgbClr val="202020"/>
                </a:solidFill>
                <a:latin typeface="Arial"/>
              </a:rPr>
              <a:t>  +  </a:t>
            </a:r>
            <a:r>
              <a:rPr sz="1350" b="1" i="0" dirty="0">
                <a:solidFill>
                  <a:srgbClr val="BF8F00"/>
                </a:solidFill>
                <a:latin typeface="Arial"/>
              </a:rPr>
              <a:t>(1−σ)(1−ρℓ)H(R)</a:t>
            </a:r>
          </a:p>
          <a:p>
            <a:pPr algn="ctr">
              <a:spcBef>
                <a:spcPts val="500"/>
              </a:spcBef>
            </a:pPr>
            <a:r>
              <a:rPr sz="1150" b="0" i="1" dirty="0">
                <a:solidFill>
                  <a:srgbClr val="A7A7A7"/>
                </a:solidFill>
                <a:latin typeface="Arial"/>
              </a:rPr>
              <a:t>allocation  +  within term  +  coverage term  +  integration term  +  reorientation term</a:t>
            </a:r>
          </a:p>
        </p:txBody>
      </p:sp>
      <p:sp>
        <p:nvSpPr>
          <p:cNvPr id="12" name="Shape 1503">
            <a:extLst>
              <a:ext uri="{FF2B5EF4-FFF2-40B4-BE49-F238E27FC236}">
                <a16:creationId xmlns:a16="http://schemas.microsoft.com/office/drawing/2014/main" id="{7C08224E-A71F-4657-9E84-390B24DFF2AB}"/>
              </a:ext>
            </a:extLst>
          </p:cNvPr>
          <p:cNvSpPr txBox="1"/>
          <p:nvPr/>
        </p:nvSpPr>
        <p:spPr>
          <a:xfrm>
            <a:off x="603504" y="3925580"/>
            <a:ext cx="10972800" cy="365760"/>
          </a:xfrm>
          <a:prstGeom prst="rect">
            <a:avLst/>
          </a:prstGeom>
          <a:noFill/>
        </p:spPr>
        <p:txBody>
          <a:bodyPr wrap="square" lIns="0" tIns="0" rIns="0" bIns="0" anchor="t">
            <a:spAutoFit/>
          </a:bodyPr>
          <a:lstStyle/>
          <a:p>
            <a:r>
              <a:rPr sz="1250" b="1" i="0" dirty="0">
                <a:solidFill>
                  <a:srgbClr val="2F5496"/>
                </a:solidFill>
                <a:latin typeface="Arial"/>
              </a:rPr>
              <a:t>Property.</a:t>
            </a:r>
            <a:r>
              <a:rPr sz="1250" b="0" i="0" dirty="0">
                <a:solidFill>
                  <a:srgbClr val="202020"/>
                </a:solidFill>
                <a:latin typeface="Arial"/>
              </a:rPr>
              <a:t> The decomposition is an exact identity — no bit of scanning information appears in two terms. Gaze transition entropy corresponds to its </a:t>
            </a:r>
            <a:r>
              <a:rPr sz="1250" b="1" i="0" dirty="0">
                <a:solidFill>
                  <a:srgbClr val="C0392B"/>
                </a:solidFill>
                <a:latin typeface="Arial"/>
              </a:rPr>
              <a:t>unsigned sum</a:t>
            </a:r>
            <a:r>
              <a:rPr sz="1250" b="0" i="0" dirty="0">
                <a:solidFill>
                  <a:srgbClr val="202020"/>
                </a:solidFill>
                <a:latin typeface="Arial"/>
              </a:rPr>
              <a:t>, in which SA-beneficial and SA-detrimental structure cancel.</a:t>
            </a:r>
          </a:p>
        </p:txBody>
      </p:sp>
      <p:graphicFrame>
        <p:nvGraphicFramePr>
          <p:cNvPr id="13" name="Table 5">
            <a:extLst>
              <a:ext uri="{FF2B5EF4-FFF2-40B4-BE49-F238E27FC236}">
                <a16:creationId xmlns:a16="http://schemas.microsoft.com/office/drawing/2014/main" id="{D67BCEE4-B9C5-4D53-B3EE-384E873D4A77}"/>
              </a:ext>
            </a:extLst>
          </p:cNvPr>
          <p:cNvGraphicFramePr>
            <a:graphicFrameLocks noGrp="1"/>
          </p:cNvGraphicFramePr>
          <p:nvPr>
            <p:extLst>
              <p:ext uri="{D42A27DB-BD31-4B8C-83A1-F6EECF244321}">
                <p14:modId xmlns:p14="http://schemas.microsoft.com/office/powerpoint/2010/main" val="893675971"/>
              </p:ext>
            </p:extLst>
          </p:nvPr>
        </p:nvGraphicFramePr>
        <p:xfrm>
          <a:off x="603504" y="4505580"/>
          <a:ext cx="10972800" cy="1760680"/>
        </p:xfrm>
        <a:graphic>
          <a:graphicData uri="http://schemas.openxmlformats.org/drawingml/2006/table">
            <a:tbl>
              <a:tblPr firstRow="1">
                <a:tableStyleId>{5C22544A-7EE6-4342-B048-85BDC9FD1C3A}</a:tableStyleId>
              </a:tblPr>
              <a:tblGrid>
                <a:gridCol w="2200000">
                  <a:extLst>
                    <a:ext uri="{9D8B030D-6E8A-4147-A177-3AD203B41FA5}">
                      <a16:colId xmlns:a16="http://schemas.microsoft.com/office/drawing/2014/main" val="20000"/>
                    </a:ext>
                  </a:extLst>
                </a:gridCol>
                <a:gridCol w="3960000">
                  <a:extLst>
                    <a:ext uri="{9D8B030D-6E8A-4147-A177-3AD203B41FA5}">
                      <a16:colId xmlns:a16="http://schemas.microsoft.com/office/drawing/2014/main" val="20001"/>
                    </a:ext>
                  </a:extLst>
                </a:gridCol>
                <a:gridCol w="1800000">
                  <a:extLst>
                    <a:ext uri="{9D8B030D-6E8A-4147-A177-3AD203B41FA5}">
                      <a16:colId xmlns:a16="http://schemas.microsoft.com/office/drawing/2014/main" val="20002"/>
                    </a:ext>
                  </a:extLst>
                </a:gridCol>
                <a:gridCol w="3012800">
                  <a:extLst>
                    <a:ext uri="{9D8B030D-6E8A-4147-A177-3AD203B41FA5}">
                      <a16:colId xmlns:a16="http://schemas.microsoft.com/office/drawing/2014/main" val="20003"/>
                    </a:ext>
                  </a:extLst>
                </a:gridCol>
              </a:tblGrid>
              <a:tr h="280000">
                <a:tc>
                  <a:txBody>
                    <a:bodyPr/>
                    <a:lstStyle/>
                    <a:p>
                      <a:pPr algn="l"/>
                      <a:r>
                        <a:rPr sz="1100" b="1" dirty="0">
                          <a:solidFill>
                            <a:srgbClr val="FFFFFF"/>
                          </a:solidFill>
                          <a:latin typeface="Arial"/>
                        </a:rPr>
                        <a:t>Entropy term</a:t>
                      </a:r>
                    </a:p>
                  </a:txBody>
                  <a:tcPr marL="63500" marR="50800" marT="12700" marB="12700" anchor="ctr">
                    <a:solidFill>
                      <a:srgbClr val="2F5496"/>
                    </a:solidFill>
                  </a:tcPr>
                </a:tc>
                <a:tc>
                  <a:txBody>
                    <a:bodyPr/>
                    <a:lstStyle/>
                    <a:p>
                      <a:pPr algn="ctr"/>
                      <a:r>
                        <a:rPr sz="1100" b="1">
                          <a:solidFill>
                            <a:srgbClr val="FFFFFF"/>
                          </a:solidFill>
                          <a:latin typeface="Arial"/>
                        </a:rPr>
                        <a:t>Decision node (Fig. 2) — scanning meaning</a:t>
                      </a:r>
                    </a:p>
                  </a:txBody>
                  <a:tcPr marL="63500" marR="50800" marT="12700" marB="12700" anchor="ctr">
                    <a:solidFill>
                      <a:srgbClr val="2F5496"/>
                    </a:solidFill>
                  </a:tcPr>
                </a:tc>
                <a:tc>
                  <a:txBody>
                    <a:bodyPr/>
                    <a:lstStyle/>
                    <a:p>
                      <a:pPr algn="ctr"/>
                      <a:r>
                        <a:rPr sz="1100" b="1">
                          <a:solidFill>
                            <a:srgbClr val="FFFFFF"/>
                          </a:solidFill>
                          <a:latin typeface="Arial"/>
                        </a:rPr>
                        <a:t>Enters Ψ(N) as</a:t>
                      </a:r>
                    </a:p>
                  </a:txBody>
                  <a:tcPr marL="63500" marR="50800" marT="12700" marB="12700" anchor="ctr">
                    <a:solidFill>
                      <a:srgbClr val="2F5496"/>
                    </a:solidFill>
                  </a:tcPr>
                </a:tc>
                <a:tc>
                  <a:txBody>
                    <a:bodyPr/>
                    <a:lstStyle/>
                    <a:p>
                      <a:pPr algn="ctr"/>
                      <a:r>
                        <a:rPr sz="1100" b="1">
                          <a:solidFill>
                            <a:srgbClr val="FFFFFF"/>
                          </a:solidFill>
                          <a:latin typeface="Arial"/>
                        </a:rPr>
                        <a:t>Basis</a:t>
                      </a:r>
                    </a:p>
                  </a:txBody>
                  <a:tcPr marL="63500" marR="50800" marT="12700" marB="12700" anchor="ctr">
                    <a:solidFill>
                      <a:srgbClr val="2F5496"/>
                    </a:solidFill>
                  </a:tcPr>
                </a:tc>
                <a:extLst>
                  <a:ext uri="{0D108BD9-81ED-4DB2-BD59-A6C34878D82A}">
                    <a16:rowId xmlns:a16="http://schemas.microsoft.com/office/drawing/2014/main" val="10000"/>
                  </a:ext>
                </a:extLst>
              </a:tr>
              <a:tr h="280000">
                <a:tc>
                  <a:txBody>
                    <a:bodyPr/>
                    <a:lstStyle/>
                    <a:p>
                      <a:pPr algn="l"/>
                      <a:r>
                        <a:rPr sz="1100" b="1">
                          <a:solidFill>
                            <a:srgbClr val="202020"/>
                          </a:solidFill>
                          <a:latin typeface="Arial"/>
                        </a:rPr>
                        <a:t>H_b(σ)  allocation</a:t>
                      </a:r>
                    </a:p>
                  </a:txBody>
                  <a:tcPr marL="63500" marR="50800" marT="12700" marB="12700" anchor="ctr">
                    <a:solidFill>
                      <a:srgbClr val="FFFFFF"/>
                    </a:solidFill>
                  </a:tcPr>
                </a:tc>
                <a:tc>
                  <a:txBody>
                    <a:bodyPr/>
                    <a:lstStyle/>
                    <a:p>
                      <a:pPr algn="ctr"/>
                      <a:r>
                        <a:rPr sz="1100" b="0">
                          <a:solidFill>
                            <a:srgbClr val="202020"/>
                          </a:solidFill>
                          <a:latin typeface="Arial"/>
                        </a:rPr>
                        <a:t>Decision 1, module selection — stay ↔ leave split</a:t>
                      </a:r>
                    </a:p>
                  </a:txBody>
                  <a:tcPr marL="63500" marR="50800" marT="12700" marB="12700" anchor="ctr">
                    <a:solidFill>
                      <a:srgbClr val="FFFFFF"/>
                    </a:solidFill>
                  </a:tcPr>
                </a:tc>
                <a:tc>
                  <a:txBody>
                    <a:bodyPr/>
                    <a:lstStyle/>
                    <a:p>
                      <a:pPr algn="ctr"/>
                      <a:r>
                        <a:rPr sz="1100" b="0">
                          <a:solidFill>
                            <a:srgbClr val="202020"/>
                          </a:solidFill>
                          <a:latin typeface="Arial"/>
                        </a:rPr>
                        <a:t>— (weight only)</a:t>
                      </a:r>
                    </a:p>
                  </a:txBody>
                  <a:tcPr marL="63500" marR="50800" marT="12700" marB="12700" anchor="ctr">
                    <a:solidFill>
                      <a:srgbClr val="FFFFFF"/>
                    </a:solidFill>
                  </a:tcPr>
                </a:tc>
                <a:tc>
                  <a:txBody>
                    <a:bodyPr/>
                    <a:lstStyle/>
                    <a:p>
                      <a:pPr algn="ctr"/>
                      <a:r>
                        <a:rPr sz="1100" b="0">
                          <a:solidFill>
                            <a:srgbClr val="202020"/>
                          </a:solidFill>
                          <a:latin typeface="Arial"/>
                        </a:rPr>
                        <a:t>σ sets the reach weights</a:t>
                      </a:r>
                    </a:p>
                  </a:txBody>
                  <a:tcPr marL="63500" marR="50800" marT="12700" marB="12700" anchor="ctr">
                    <a:solidFill>
                      <a:srgbClr val="FFFFFF"/>
                    </a:solidFill>
                  </a:tcPr>
                </a:tc>
                <a:extLst>
                  <a:ext uri="{0D108BD9-81ED-4DB2-BD59-A6C34878D82A}">
                    <a16:rowId xmlns:a16="http://schemas.microsoft.com/office/drawing/2014/main" val="10001"/>
                  </a:ext>
                </a:extLst>
              </a:tr>
              <a:tr h="280000">
                <a:tc>
                  <a:txBody>
                    <a:bodyPr/>
                    <a:lstStyle/>
                    <a:p>
                      <a:pPr algn="l"/>
                      <a:r>
                        <a:rPr sz="1100" b="1">
                          <a:solidFill>
                            <a:srgbClr val="202020"/>
                          </a:solidFill>
                          <a:latin typeface="Arial"/>
                        </a:rPr>
                        <a:t>σ·H_stay  within</a:t>
                      </a:r>
                    </a:p>
                  </a:txBody>
                  <a:tcPr marL="63500" marR="50800" marT="12700" marB="12700" anchor="ctr">
                    <a:solidFill>
                      <a:srgbClr val="E9EEF6"/>
                    </a:solidFill>
                  </a:tcPr>
                </a:tc>
                <a:tc>
                  <a:txBody>
                    <a:bodyPr/>
                    <a:lstStyle/>
                    <a:p>
                      <a:pPr algn="ctr"/>
                      <a:r>
                        <a:rPr sz="1100" b="0">
                          <a:solidFill>
                            <a:srgbClr val="202020"/>
                          </a:solidFill>
                          <a:latin typeface="Arial"/>
                        </a:rPr>
                        <a:t>Decision 2, parameter (current unit) — within-unit disorder</a:t>
                      </a:r>
                    </a:p>
                  </a:txBody>
                  <a:tcPr marL="63500" marR="50800" marT="12700" marB="12700" anchor="ctr">
                    <a:solidFill>
                      <a:srgbClr val="E9EEF6"/>
                    </a:solidFill>
                  </a:tcPr>
                </a:tc>
                <a:tc>
                  <a:txBody>
                    <a:bodyPr/>
                    <a:lstStyle/>
                    <a:p>
                      <a:pPr algn="ctr"/>
                      <a:r>
                        <a:rPr sz="1100" b="1">
                          <a:solidFill>
                            <a:srgbClr val="C0392B"/>
                          </a:solidFill>
                          <a:latin typeface="Arial"/>
                        </a:rPr>
                        <a:t>−  detrimental</a:t>
                      </a:r>
                    </a:p>
                  </a:txBody>
                  <a:tcPr marL="63500" marR="50800" marT="12700" marB="12700" anchor="ctr">
                    <a:solidFill>
                      <a:srgbClr val="E9EEF6"/>
                    </a:solidFill>
                  </a:tcPr>
                </a:tc>
                <a:tc>
                  <a:txBody>
                    <a:bodyPr/>
                    <a:lstStyle/>
                    <a:p>
                      <a:pPr algn="ctr"/>
                      <a:r>
                        <a:rPr sz="1100" b="0">
                          <a:solidFill>
                            <a:srgbClr val="202020"/>
                          </a:solidFill>
                          <a:latin typeface="Arial"/>
                        </a:rPr>
                        <a:t>erratic search lowers SA [19,22]</a:t>
                      </a:r>
                    </a:p>
                  </a:txBody>
                  <a:tcPr marL="63500" marR="50800" marT="12700" marB="12700" anchor="ctr">
                    <a:solidFill>
                      <a:srgbClr val="E9EEF6"/>
                    </a:solidFill>
                  </a:tcPr>
                </a:tc>
                <a:extLst>
                  <a:ext uri="{0D108BD9-81ED-4DB2-BD59-A6C34878D82A}">
                    <a16:rowId xmlns:a16="http://schemas.microsoft.com/office/drawing/2014/main" val="10002"/>
                  </a:ext>
                </a:extLst>
              </a:tr>
              <a:tr h="280000">
                <a:tc>
                  <a:txBody>
                    <a:bodyPr/>
                    <a:lstStyle/>
                    <a:p>
                      <a:pPr algn="l"/>
                      <a:r>
                        <a:rPr sz="1100" b="1">
                          <a:solidFill>
                            <a:srgbClr val="202020"/>
                          </a:solidFill>
                          <a:latin typeface="Arial"/>
                        </a:rPr>
                        <a:t>(1−σ)·H(Q)  coverage</a:t>
                      </a:r>
                    </a:p>
                  </a:txBody>
                  <a:tcPr marL="63500" marR="50800" marT="12700" marB="12700" anchor="ctr">
                    <a:solidFill>
                      <a:srgbClr val="FFFFFF"/>
                    </a:solidFill>
                  </a:tcPr>
                </a:tc>
                <a:tc>
                  <a:txBody>
                    <a:bodyPr/>
                    <a:lstStyle/>
                    <a:p>
                      <a:pPr algn="ctr"/>
                      <a:r>
                        <a:rPr sz="1100" b="0">
                          <a:solidFill>
                            <a:srgbClr val="202020"/>
                          </a:solidFill>
                          <a:latin typeface="Arial"/>
                        </a:rPr>
                        <a:t>Decision 2, target-module selection — breadth across modules</a:t>
                      </a:r>
                    </a:p>
                  </a:txBody>
                  <a:tcPr marL="63500" marR="50800" marT="12700" marB="12700" anchor="ctr">
                    <a:solidFill>
                      <a:srgbClr val="FFFFFF"/>
                    </a:solidFill>
                  </a:tcPr>
                </a:tc>
                <a:tc>
                  <a:txBody>
                    <a:bodyPr/>
                    <a:lstStyle/>
                    <a:p>
                      <a:pPr algn="ctr"/>
                      <a:r>
                        <a:rPr sz="1100" b="1">
                          <a:solidFill>
                            <a:srgbClr val="2E7D32"/>
                          </a:solidFill>
                          <a:latin typeface="Arial"/>
                        </a:rPr>
                        <a:t>+  beneficial</a:t>
                      </a:r>
                    </a:p>
                  </a:txBody>
                  <a:tcPr marL="63500" marR="50800" marT="12700" marB="12700" anchor="ctr">
                    <a:solidFill>
                      <a:srgbClr val="FFFFFF"/>
                    </a:solidFill>
                  </a:tcPr>
                </a:tc>
                <a:tc>
                  <a:txBody>
                    <a:bodyPr/>
                    <a:lstStyle/>
                    <a:p>
                      <a:pPr algn="ctr"/>
                      <a:r>
                        <a:rPr sz="1100" b="0">
                          <a:solidFill>
                            <a:srgbClr val="202020"/>
                          </a:solidFill>
                          <a:latin typeface="Arial"/>
                        </a:rPr>
                        <a:t>attention spread is the demand [20]</a:t>
                      </a:r>
                    </a:p>
                  </a:txBody>
                  <a:tcPr marL="63500" marR="50800" marT="12700" marB="12700" anchor="ctr">
                    <a:solidFill>
                      <a:srgbClr val="FFFFFF"/>
                    </a:solidFill>
                  </a:tcPr>
                </a:tc>
                <a:extLst>
                  <a:ext uri="{0D108BD9-81ED-4DB2-BD59-A6C34878D82A}">
                    <a16:rowId xmlns:a16="http://schemas.microsoft.com/office/drawing/2014/main" val="10003"/>
                  </a:ext>
                </a:extLst>
              </a:tr>
              <a:tr h="280000">
                <a:tc>
                  <a:txBody>
                    <a:bodyPr/>
                    <a:lstStyle/>
                    <a:p>
                      <a:pPr algn="l"/>
                      <a:r>
                        <a:rPr sz="1100" b="1">
                          <a:solidFill>
                            <a:srgbClr val="202020"/>
                          </a:solidFill>
                          <a:latin typeface="Arial"/>
                        </a:rPr>
                        <a:t>(1−σ)·H_b(ρℓ)  integration</a:t>
                      </a:r>
                    </a:p>
                  </a:txBody>
                  <a:tcPr marL="63500" marR="50800" marT="12700" marB="12700" anchor="ctr">
                    <a:solidFill>
                      <a:srgbClr val="E9EEF6"/>
                    </a:solidFill>
                  </a:tcPr>
                </a:tc>
                <a:tc>
                  <a:txBody>
                    <a:bodyPr/>
                    <a:lstStyle/>
                    <a:p>
                      <a:pPr algn="ctr"/>
                      <a:r>
                        <a:rPr sz="1100" b="0">
                          <a:solidFill>
                            <a:srgbClr val="202020"/>
                          </a:solidFill>
                          <a:latin typeface="Arial"/>
                        </a:rPr>
                        <a:t>Decision 3, parameter (partner) — align ↔ cross-check</a:t>
                      </a:r>
                    </a:p>
                  </a:txBody>
                  <a:tcPr marL="63500" marR="50800" marT="12700" marB="12700" anchor="ctr">
                    <a:solidFill>
                      <a:srgbClr val="E9EEF6"/>
                    </a:solidFill>
                  </a:tcPr>
                </a:tc>
                <a:tc>
                  <a:txBody>
                    <a:bodyPr/>
                    <a:lstStyle/>
                    <a:p>
                      <a:pPr algn="ctr"/>
                      <a:r>
                        <a:rPr sz="1100" b="1">
                          <a:solidFill>
                            <a:srgbClr val="2F5496"/>
                          </a:solidFill>
                          <a:latin typeface="Arial"/>
                        </a:rPr>
                        <a:t>cci(ρℓ)  signed</a:t>
                      </a:r>
                    </a:p>
                  </a:txBody>
                  <a:tcPr marL="63500" marR="50800" marT="12700" marB="12700" anchor="ctr">
                    <a:solidFill>
                      <a:srgbClr val="E9EEF6"/>
                    </a:solidFill>
                  </a:tcPr>
                </a:tc>
                <a:tc>
                  <a:txBody>
                    <a:bodyPr/>
                    <a:lstStyle/>
                    <a:p>
                      <a:pPr algn="ctr"/>
                      <a:r>
                        <a:rPr sz="1100" b="0">
                          <a:solidFill>
                            <a:srgbClr val="202020"/>
                          </a:solidFill>
                          <a:latin typeface="Arial"/>
                        </a:rPr>
                        <a:t>a direction, not a spread (below)</a:t>
                      </a:r>
                    </a:p>
                  </a:txBody>
                  <a:tcPr marL="63500" marR="50800" marT="12700" marB="12700" anchor="ctr">
                    <a:solidFill>
                      <a:srgbClr val="E9EEF6"/>
                    </a:solidFill>
                  </a:tcPr>
                </a:tc>
                <a:extLst>
                  <a:ext uri="{0D108BD9-81ED-4DB2-BD59-A6C34878D82A}">
                    <a16:rowId xmlns:a16="http://schemas.microsoft.com/office/drawing/2014/main" val="10004"/>
                  </a:ext>
                </a:extLst>
              </a:tr>
              <a:tr h="280000">
                <a:tc>
                  <a:txBody>
                    <a:bodyPr/>
                    <a:lstStyle/>
                    <a:p>
                      <a:pPr algn="l"/>
                      <a:r>
                        <a:rPr sz="1100" b="1">
                          <a:solidFill>
                            <a:srgbClr val="202020"/>
                          </a:solidFill>
                          <a:latin typeface="Arial"/>
                        </a:rPr>
                        <a:t>(1−σ)(1−ρℓ)·H(R)  reorient</a:t>
                      </a:r>
                    </a:p>
                  </a:txBody>
                  <a:tcPr marL="63500" marR="50800" marT="12700" marB="12700" anchor="ctr">
                    <a:solidFill>
                      <a:srgbClr val="FFFFFF"/>
                    </a:solidFill>
                  </a:tcPr>
                </a:tc>
                <a:tc>
                  <a:txBody>
                    <a:bodyPr/>
                    <a:lstStyle/>
                    <a:p>
                      <a:pPr algn="ctr"/>
                      <a:r>
                        <a:rPr sz="1100" b="0" dirty="0">
                          <a:solidFill>
                            <a:srgbClr val="202020"/>
                          </a:solidFill>
                          <a:latin typeface="Arial"/>
                        </a:rPr>
                        <a:t>CROSS landing — spread after a cross-move (reorientation)</a:t>
                      </a:r>
                    </a:p>
                  </a:txBody>
                  <a:tcPr marL="63500" marR="50800" marT="12700" marB="12700" anchor="ctr">
                    <a:solidFill>
                      <a:srgbClr val="FFFFFF"/>
                    </a:solidFill>
                  </a:tcPr>
                </a:tc>
                <a:tc>
                  <a:txBody>
                    <a:bodyPr/>
                    <a:lstStyle/>
                    <a:p>
                      <a:pPr algn="ctr"/>
                      <a:r>
                        <a:rPr sz="1100" b="0">
                          <a:solidFill>
                            <a:srgbClr val="202020"/>
                          </a:solidFill>
                          <a:latin typeface="Arial"/>
                        </a:rPr>
                        <a:t>— (unscored)</a:t>
                      </a:r>
                    </a:p>
                  </a:txBody>
                  <a:tcPr marL="63500" marR="50800" marT="12700" marB="12700" anchor="ctr">
                    <a:solidFill>
                      <a:srgbClr val="FFFFFF"/>
                    </a:solidFill>
                  </a:tcPr>
                </a:tc>
                <a:tc>
                  <a:txBody>
                    <a:bodyPr/>
                    <a:lstStyle/>
                    <a:p>
                      <a:pPr algn="ctr"/>
                      <a:r>
                        <a:rPr sz="1100" b="0" dirty="0">
                          <a:solidFill>
                            <a:srgbClr val="202020"/>
                          </a:solidFill>
                          <a:latin typeface="Arial"/>
                        </a:rPr>
                        <a:t>ambiguous / empirically null</a:t>
                      </a:r>
                    </a:p>
                  </a:txBody>
                  <a:tcPr marL="63500" marR="50800" marT="12700" marB="12700" anchor="ctr">
                    <a:solidFill>
                      <a:srgbClr val="FFFFFF"/>
                    </a:solidFill>
                  </a:tcPr>
                </a:tc>
                <a:extLst>
                  <a:ext uri="{0D108BD9-81ED-4DB2-BD59-A6C34878D82A}">
                    <a16:rowId xmlns:a16="http://schemas.microsoft.com/office/drawing/2014/main" val="10005"/>
                  </a:ext>
                </a:extLst>
              </a:tr>
            </a:tbl>
          </a:graphicData>
        </a:graphic>
      </p:graphicFrame>
      <mc:AlternateContent xmlns:mc="http://schemas.openxmlformats.org/markup-compatibility/2006">
        <mc:Choice xmlns:a14="http://schemas.microsoft.com/office/drawing/2010/main" Requires="a14">
          <p:sp>
            <p:nvSpPr>
              <p:cNvPr id="2" name="직사각형 1">
                <a:extLst>
                  <a:ext uri="{FF2B5EF4-FFF2-40B4-BE49-F238E27FC236}">
                    <a16:creationId xmlns:a16="http://schemas.microsoft.com/office/drawing/2014/main" id="{40D61D71-2352-4757-860C-E4A694C859AF}"/>
                  </a:ext>
                </a:extLst>
              </p:cNvPr>
              <p:cNvSpPr/>
              <p:nvPr/>
            </p:nvSpPr>
            <p:spPr>
              <a:xfrm>
                <a:off x="1517904" y="3082885"/>
                <a:ext cx="9144000" cy="548868"/>
              </a:xfrm>
              <a:prstGeom prst="rect">
                <a:avLst/>
              </a:prstGeom>
            </p:spPr>
            <p:txBody>
              <a:bodyPr wrap="square">
                <a:spAutoFit/>
              </a:bodyPr>
              <a:lstStyle/>
              <a:p>
                <a:pPr algn="ctr">
                  <a:spcBef>
                    <a:spcPts val="200"/>
                  </a:spcBef>
                </a:pPr>
                <a14:m>
                  <m:oMathPara xmlns:m="http://schemas.openxmlformats.org/officeDocument/2006/math">
                    <m:oMathParaPr>
                      <m:jc m:val="centerGroup"/>
                    </m:oMathParaPr>
                    <m:oMath xmlns:m="http://schemas.openxmlformats.org/officeDocument/2006/math">
                      <m:r>
                        <m:rPr>
                          <m:nor/>
                        </m:rPr>
                        <a:rPr lang="en-US" altLang="ko-KR" sz="1400" i="1" dirty="0" smtClean="0">
                          <a:solidFill>
                            <a:schemeClr val="bg2">
                              <a:lumMod val="10000"/>
                            </a:schemeClr>
                          </a:solidFill>
                        </a:rPr>
                        <m:t>H</m:t>
                      </m:r>
                      <m:r>
                        <m:rPr>
                          <m:nor/>
                        </m:rPr>
                        <a:rPr lang="en-US" altLang="ko-KR" sz="1400" i="1" dirty="0" smtClean="0">
                          <a:solidFill>
                            <a:schemeClr val="bg2">
                              <a:lumMod val="10000"/>
                            </a:schemeClr>
                          </a:solidFill>
                        </a:rPr>
                        <m:t>_</m:t>
                      </m:r>
                      <m:r>
                        <m:rPr>
                          <m:nor/>
                        </m:rPr>
                        <a:rPr lang="en-US" altLang="ko-KR" sz="1400" i="1" dirty="0" smtClean="0">
                          <a:solidFill>
                            <a:schemeClr val="bg2">
                              <a:lumMod val="10000"/>
                            </a:schemeClr>
                          </a:solidFill>
                        </a:rPr>
                        <m:t>b</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p</m:t>
                      </m:r>
                      <m:r>
                        <m:rPr>
                          <m:nor/>
                        </m:rPr>
                        <a:rPr lang="en-US" altLang="ko-KR" sz="1400" i="1" dirty="0" smtClean="0">
                          <a:solidFill>
                            <a:schemeClr val="bg2">
                              <a:lumMod val="10000"/>
                            </a:schemeClr>
                          </a:solidFill>
                        </a:rPr>
                        <m:t>) = </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p</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log</m:t>
                      </m:r>
                      <m:r>
                        <m:rPr>
                          <m:nor/>
                        </m:rPr>
                        <a:rPr lang="en-US" altLang="ko-KR" sz="1400" i="1" dirty="0" smtClean="0">
                          <a:solidFill>
                            <a:schemeClr val="bg2">
                              <a:lumMod val="10000"/>
                            </a:schemeClr>
                          </a:solidFill>
                        </a:rPr>
                        <m:t>₂</m:t>
                      </m:r>
                      <m:r>
                        <m:rPr>
                          <m:nor/>
                        </m:rPr>
                        <a:rPr lang="en-US" altLang="ko-KR" sz="1400" i="1" dirty="0" smtClean="0">
                          <a:solidFill>
                            <a:schemeClr val="bg2">
                              <a:lumMod val="10000"/>
                            </a:schemeClr>
                          </a:solidFill>
                        </a:rPr>
                        <m:t>p</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1</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p</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log</m:t>
                      </m:r>
                      <m:r>
                        <m:rPr>
                          <m:nor/>
                        </m:rPr>
                        <a:rPr lang="en-US" altLang="ko-KR" sz="1400" i="1" dirty="0" smtClean="0">
                          <a:solidFill>
                            <a:schemeClr val="bg2">
                              <a:lumMod val="10000"/>
                            </a:schemeClr>
                          </a:solidFill>
                        </a:rPr>
                        <m:t>₂</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1</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p</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the</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binary</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entropy</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of</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a</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two</m:t>
                      </m:r>
                      <m:r>
                        <m:rPr>
                          <m:nor/>
                        </m:rPr>
                        <a:rPr lang="en-US" altLang="ko-KR" sz="1400" i="1" dirty="0" smtClean="0">
                          <a:solidFill>
                            <a:schemeClr val="bg2">
                              <a:lumMod val="10000"/>
                            </a:schemeClr>
                          </a:solidFill>
                        </a:rPr>
                        <m:t>-</m:t>
                      </m:r>
                      <m:r>
                        <m:rPr>
                          <m:nor/>
                        </m:rPr>
                        <a:rPr lang="en-US" altLang="ko-KR" sz="1400" i="1" dirty="0" smtClean="0">
                          <a:solidFill>
                            <a:schemeClr val="bg2">
                              <a:lumMod val="10000"/>
                            </a:schemeClr>
                          </a:solidFill>
                        </a:rPr>
                        <m:t>outcome</m:t>
                      </m:r>
                      <m:r>
                        <m:rPr>
                          <m:nor/>
                        </m:rPr>
                        <a:rPr lang="en-US" altLang="ko-KR" sz="1400" i="1" dirty="0" smtClean="0">
                          <a:solidFill>
                            <a:schemeClr val="bg2">
                              <a:lumMod val="10000"/>
                            </a:schemeClr>
                          </a:solidFill>
                        </a:rPr>
                        <m:t> </m:t>
                      </m:r>
                      <m:r>
                        <m:rPr>
                          <m:nor/>
                        </m:rPr>
                        <a:rPr lang="en-US" altLang="ko-KR" sz="1400" i="1" dirty="0" smtClean="0">
                          <a:solidFill>
                            <a:schemeClr val="bg2">
                              <a:lumMod val="10000"/>
                            </a:schemeClr>
                          </a:solidFill>
                        </a:rPr>
                        <m:t>decision</m:t>
                      </m:r>
                      <m:r>
                        <m:rPr>
                          <m:nor/>
                        </m:rPr>
                        <a:rPr lang="en-US" altLang="ko-KR" sz="1400" i="1" dirty="0" smtClean="0">
                          <a:solidFill>
                            <a:schemeClr val="bg2">
                              <a:lumMod val="10000"/>
                            </a:schemeClr>
                          </a:solidFill>
                        </a:rPr>
                        <m:t>  </m:t>
                      </m:r>
                    </m:oMath>
                  </m:oMathPara>
                </a14:m>
                <a:endParaRPr lang="en-US" altLang="ko-KR" sz="1400" i="1" dirty="0">
                  <a:solidFill>
                    <a:schemeClr val="bg2">
                      <a:lumMod val="10000"/>
                    </a:schemeClr>
                  </a:solidFill>
                </a:endParaRPr>
              </a:p>
              <a:p>
                <a:pPr algn="ctr">
                  <a:spcBef>
                    <a:spcPts val="200"/>
                  </a:spcBef>
                </a:pPr>
                <a14:m>
                  <m:oMath xmlns:m="http://schemas.openxmlformats.org/officeDocument/2006/math">
                    <m:r>
                      <m:rPr>
                        <m:nor/>
                      </m:rPr>
                      <a:rPr lang="en-US" altLang="ko-KR" sz="1400" i="1" dirty="0">
                        <a:solidFill>
                          <a:schemeClr val="bg2">
                            <a:lumMod val="10000"/>
                          </a:schemeClr>
                        </a:solidFill>
                      </a:rPr>
                      <m:t>H</m:t>
                    </m:r>
                    <m:r>
                      <m:rPr>
                        <m:nor/>
                      </m:rPr>
                      <a:rPr lang="en-US" altLang="ko-KR" sz="1400" i="1" dirty="0">
                        <a:solidFill>
                          <a:schemeClr val="bg2">
                            <a:lumMod val="10000"/>
                          </a:schemeClr>
                        </a:solidFill>
                      </a:rPr>
                      <m:t>_</m:t>
                    </m:r>
                    <m:r>
                      <m:rPr>
                        <m:nor/>
                      </m:rPr>
                      <a:rPr lang="en-US" altLang="ko-KR" sz="1400" i="1" dirty="0">
                        <a:solidFill>
                          <a:schemeClr val="bg2">
                            <a:lumMod val="10000"/>
                          </a:schemeClr>
                        </a:solidFill>
                      </a:rPr>
                      <m:t>stay</m:t>
                    </m:r>
                    <m:r>
                      <m:rPr>
                        <m:nor/>
                      </m:rPr>
                      <a:rPr lang="en-US" altLang="ko-KR" sz="1400" i="1" dirty="0">
                        <a:solidFill>
                          <a:schemeClr val="bg2">
                            <a:lumMod val="10000"/>
                          </a:schemeClr>
                        </a:solidFill>
                      </a:rPr>
                      <m:t> = </m:t>
                    </m:r>
                    <m:r>
                      <m:rPr>
                        <m:nor/>
                      </m:rPr>
                      <a:rPr lang="en-US" altLang="ko-KR" sz="1400" i="1" dirty="0">
                        <a:solidFill>
                          <a:schemeClr val="bg2">
                            <a:lumMod val="10000"/>
                          </a:schemeClr>
                        </a:solidFill>
                      </a:rPr>
                      <m:t>H</m:t>
                    </m:r>
                    <m:r>
                      <m:rPr>
                        <m:nor/>
                      </m:rPr>
                      <a:rPr lang="en-US" altLang="ko-KR" sz="1400" i="1" dirty="0">
                        <a:solidFill>
                          <a:schemeClr val="bg2">
                            <a:lumMod val="10000"/>
                          </a:schemeClr>
                        </a:solidFill>
                      </a:rPr>
                      <m:t>_</m:t>
                    </m:r>
                    <m:r>
                      <m:rPr>
                        <m:nor/>
                      </m:rPr>
                      <a:rPr lang="en-US" altLang="ko-KR" sz="1400" i="1" dirty="0">
                        <a:solidFill>
                          <a:schemeClr val="bg2">
                            <a:lumMod val="10000"/>
                          </a:schemeClr>
                        </a:solidFill>
                      </a:rPr>
                      <m:t>b</m:t>
                    </m:r>
                    <m:r>
                      <m:rPr>
                        <m:nor/>
                      </m:rPr>
                      <a:rPr lang="en-US" altLang="ko-KR" sz="1400" i="1" dirty="0">
                        <a:solidFill>
                          <a:schemeClr val="bg2">
                            <a:lumMod val="10000"/>
                          </a:schemeClr>
                        </a:solidFill>
                      </a:rPr>
                      <m:t>(</m:t>
                    </m:r>
                    <m:r>
                      <m:rPr>
                        <m:nor/>
                      </m:rPr>
                      <a:rPr lang="el-GR" altLang="ko-KR" sz="1400" i="1" dirty="0">
                        <a:solidFill>
                          <a:schemeClr val="bg2">
                            <a:lumMod val="10000"/>
                          </a:schemeClr>
                        </a:solidFill>
                      </a:rPr>
                      <m:t>ρ</m:t>
                    </m:r>
                    <m:r>
                      <m:rPr>
                        <m:nor/>
                      </m:rPr>
                      <a:rPr lang="el-GR" altLang="ko-KR" sz="1400" i="1" dirty="0">
                        <a:solidFill>
                          <a:schemeClr val="bg2">
                            <a:lumMod val="10000"/>
                          </a:schemeClr>
                        </a:solidFill>
                      </a:rPr>
                      <m:t>ₛ) + (</m:t>
                    </m:r>
                    <m:r>
                      <m:rPr>
                        <m:nor/>
                      </m:rPr>
                      <a:rPr lang="el-GR" altLang="ko-KR" sz="1400" i="1" dirty="0">
                        <a:solidFill>
                          <a:schemeClr val="bg2">
                            <a:lumMod val="10000"/>
                          </a:schemeClr>
                        </a:solidFill>
                      </a:rPr>
                      <m:t>1</m:t>
                    </m:r>
                    <m:r>
                      <m:rPr>
                        <m:nor/>
                      </m:rPr>
                      <a:rPr lang="el-GR" altLang="ko-KR" sz="1400" i="1" dirty="0">
                        <a:solidFill>
                          <a:schemeClr val="bg2">
                            <a:lumMod val="10000"/>
                          </a:schemeClr>
                        </a:solidFill>
                      </a:rPr>
                      <m:t>−</m:t>
                    </m:r>
                    <m:r>
                      <m:rPr>
                        <m:nor/>
                      </m:rPr>
                      <a:rPr lang="el-GR" altLang="ko-KR" sz="1400" i="1" dirty="0">
                        <a:solidFill>
                          <a:schemeClr val="bg2">
                            <a:lumMod val="10000"/>
                          </a:schemeClr>
                        </a:solidFill>
                      </a:rPr>
                      <m:t>ρ</m:t>
                    </m:r>
                    <m:r>
                      <m:rPr>
                        <m:nor/>
                      </m:rPr>
                      <a:rPr lang="el-GR" altLang="ko-KR" sz="1400" i="1" dirty="0">
                        <a:solidFill>
                          <a:schemeClr val="bg2">
                            <a:lumMod val="10000"/>
                          </a:schemeClr>
                        </a:solidFill>
                      </a:rPr>
                      <m:t>ₛ)·</m:t>
                    </m:r>
                    <m:r>
                      <m:rPr>
                        <m:nor/>
                      </m:rPr>
                      <a:rPr lang="en-US" altLang="ko-KR" sz="1400" i="1" dirty="0">
                        <a:solidFill>
                          <a:schemeClr val="bg2">
                            <a:lumMod val="10000"/>
                          </a:schemeClr>
                        </a:solidFill>
                      </a:rPr>
                      <m:t>H</m:t>
                    </m:r>
                    <m:r>
                      <m:rPr>
                        <m:nor/>
                      </m:rPr>
                      <a:rPr lang="en-US" altLang="ko-KR" sz="1400" i="1" dirty="0">
                        <a:solidFill>
                          <a:schemeClr val="bg2">
                            <a:lumMod val="10000"/>
                          </a:schemeClr>
                        </a:solidFill>
                      </a:rPr>
                      <m:t>(</m:t>
                    </m:r>
                    <m:r>
                      <m:rPr>
                        <m:nor/>
                      </m:rPr>
                      <a:rPr lang="en-US" altLang="ko-KR" sz="1400" i="1" dirty="0">
                        <a:solidFill>
                          <a:schemeClr val="bg2">
                            <a:lumMod val="10000"/>
                          </a:schemeClr>
                        </a:solidFill>
                      </a:rPr>
                      <m:t>W</m:t>
                    </m:r>
                    <m:r>
                      <m:rPr>
                        <m:nor/>
                      </m:rPr>
                      <a:rPr lang="en-US" altLang="ko-KR" sz="1400" i="1" dirty="0">
                        <a:solidFill>
                          <a:schemeClr val="bg2">
                            <a:lumMod val="10000"/>
                          </a:schemeClr>
                        </a:solidFill>
                      </a:rPr>
                      <m:t>), </m:t>
                    </m:r>
                    <m:r>
                      <m:rPr>
                        <m:nor/>
                      </m:rPr>
                      <a:rPr lang="en-US" altLang="ko-KR" sz="1400" i="1" dirty="0">
                        <a:solidFill>
                          <a:schemeClr val="bg2">
                            <a:lumMod val="10000"/>
                          </a:schemeClr>
                        </a:solidFill>
                      </a:rPr>
                      <m:t>the</m:t>
                    </m:r>
                    <m:r>
                      <m:rPr>
                        <m:nor/>
                      </m:rPr>
                      <a:rPr lang="en-US" altLang="ko-KR" sz="1400" i="1" dirty="0">
                        <a:solidFill>
                          <a:schemeClr val="bg2">
                            <a:lumMod val="10000"/>
                          </a:schemeClr>
                        </a:solidFill>
                      </a:rPr>
                      <m:t> </m:t>
                    </m:r>
                    <m:r>
                      <m:rPr>
                        <m:nor/>
                      </m:rPr>
                      <a:rPr lang="en-US" altLang="ko-KR" sz="1400" i="1" dirty="0">
                        <a:solidFill>
                          <a:schemeClr val="bg2">
                            <a:lumMod val="10000"/>
                          </a:schemeClr>
                        </a:solidFill>
                      </a:rPr>
                      <m:t>within</m:t>
                    </m:r>
                    <m:r>
                      <m:rPr>
                        <m:nor/>
                      </m:rPr>
                      <a:rPr lang="en-US" altLang="ko-KR" sz="1400" i="1" dirty="0">
                        <a:solidFill>
                          <a:schemeClr val="bg2">
                            <a:lumMod val="10000"/>
                          </a:schemeClr>
                        </a:solidFill>
                      </a:rPr>
                      <m:t>-</m:t>
                    </m:r>
                    <m:r>
                      <m:rPr>
                        <m:nor/>
                      </m:rPr>
                      <a:rPr lang="en-US" altLang="ko-KR" sz="1400" i="1" dirty="0">
                        <a:solidFill>
                          <a:schemeClr val="bg2">
                            <a:lumMod val="10000"/>
                          </a:schemeClr>
                        </a:solidFill>
                      </a:rPr>
                      <m:t>module</m:t>
                    </m:r>
                    <m:r>
                      <m:rPr>
                        <m:nor/>
                      </m:rPr>
                      <a:rPr lang="en-US" altLang="ko-KR" sz="1400" i="1" dirty="0">
                        <a:solidFill>
                          <a:schemeClr val="bg2">
                            <a:lumMod val="10000"/>
                          </a:schemeClr>
                        </a:solidFill>
                      </a:rPr>
                      <m:t> </m:t>
                    </m:r>
                    <m:r>
                      <m:rPr>
                        <m:nor/>
                      </m:rPr>
                      <a:rPr lang="en-US" altLang="ko-KR" sz="1400" i="1" dirty="0">
                        <a:solidFill>
                          <a:schemeClr val="bg2">
                            <a:lumMod val="10000"/>
                          </a:schemeClr>
                        </a:solidFill>
                      </a:rPr>
                      <m:t>decision</m:t>
                    </m:r>
                    <m:r>
                      <m:rPr>
                        <m:nor/>
                      </m:rPr>
                      <a:rPr lang="en-US" altLang="ko-KR" sz="1400" i="1" dirty="0">
                        <a:solidFill>
                          <a:schemeClr val="bg2">
                            <a:lumMod val="10000"/>
                          </a:schemeClr>
                        </a:solidFill>
                      </a:rPr>
                      <m:t> </m:t>
                    </m:r>
                    <m:r>
                      <m:rPr>
                        <m:nor/>
                      </m:rPr>
                      <a:rPr lang="en-US" altLang="ko-KR" sz="1400" i="1" dirty="0">
                        <a:solidFill>
                          <a:schemeClr val="bg2">
                            <a:lumMod val="10000"/>
                          </a:schemeClr>
                        </a:solidFill>
                      </a:rPr>
                      <m:t>entropy</m:t>
                    </m:r>
                  </m:oMath>
                </a14:m>
                <a:r>
                  <a:rPr lang="en-US" altLang="ko-KR" sz="1400" i="1" dirty="0">
                    <a:solidFill>
                      <a:schemeClr val="bg2">
                        <a:lumMod val="10000"/>
                      </a:schemeClr>
                    </a:solidFill>
                  </a:rPr>
                  <a:t> </a:t>
                </a:r>
              </a:p>
            </p:txBody>
          </p:sp>
        </mc:Choice>
        <mc:Fallback>
          <p:sp>
            <p:nvSpPr>
              <p:cNvPr id="2" name="직사각형 1">
                <a:extLst>
                  <a:ext uri="{FF2B5EF4-FFF2-40B4-BE49-F238E27FC236}">
                    <a16:creationId xmlns:a16="http://schemas.microsoft.com/office/drawing/2014/main" id="{40D61D71-2352-4757-860C-E4A694C859AF}"/>
                  </a:ext>
                </a:extLst>
              </p:cNvPr>
              <p:cNvSpPr>
                <a:spLocks noRot="1" noChangeAspect="1" noMove="1" noResize="1" noEditPoints="1" noAdjustHandles="1" noChangeArrowheads="1" noChangeShapeType="1" noTextEdit="1"/>
              </p:cNvSpPr>
              <p:nvPr/>
            </p:nvSpPr>
            <p:spPr>
              <a:xfrm>
                <a:off x="1517904" y="3082885"/>
                <a:ext cx="9144000" cy="548868"/>
              </a:xfrm>
              <a:prstGeom prst="rect">
                <a:avLst/>
              </a:prstGeom>
              <a:blipFill>
                <a:blip r:embed="rId4"/>
                <a:stretch>
                  <a:fillRect b="-5556"/>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1999931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or 3"/>
          <p:cNvCxnSpPr/>
          <p:nvPr/>
        </p:nvCxnSpPr>
        <p:spPr>
          <a:xfrm>
            <a:off x="603504" y="1188720"/>
            <a:ext cx="11055096" cy="0"/>
          </a:xfrm>
          <a:prstGeom prst="bentConnector3">
            <a:avLst/>
          </a:prstGeom>
          <a:ln w="28575">
            <a:solidFill>
              <a:srgbClr val="2F5496"/>
            </a:solidFill>
          </a:ln>
        </p:spPr>
        <p:style>
          <a:lnRef idx="2">
            <a:schemeClr val="accent1"/>
          </a:lnRef>
          <a:fillRef idx="0">
            <a:schemeClr val="accent1"/>
          </a:fillRef>
          <a:effectRef idx="1">
            <a:schemeClr val="accent1"/>
          </a:effectRef>
          <a:fontRef idx="minor">
            <a:schemeClr val="tx1"/>
          </a:fontRef>
        </p:style>
      </p:cxnSp>
      <p:sp>
        <p:nvSpPr>
          <p:cNvPr id="5" name="Rounded Rectangle 4"/>
          <p:cNvSpPr/>
          <p:nvPr/>
        </p:nvSpPr>
        <p:spPr>
          <a:xfrm>
            <a:off x="603504" y="1280160"/>
            <a:ext cx="10972800" cy="658368"/>
          </a:xfrm>
          <a:prstGeom prst="roundRect">
            <a:avLst>
              <a:gd name="adj" fmla="val 300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wrap="square" lIns="165100" rIns="165100" rtlCol="0" anchor="ctr"/>
          <a:lstStyle/>
          <a:p>
            <a:pPr algn="ctr"/>
            <a:r>
              <a:rPr sz="1300" b="0" i="0">
                <a:solidFill>
                  <a:srgbClr val="202020"/>
                </a:solidFill>
                <a:latin typeface="Arial"/>
              </a:rPr>
              <a:t>Entropy measures </a:t>
            </a:r>
            <a:r>
              <a:rPr sz="1300" b="1" i="0">
                <a:solidFill>
                  <a:srgbClr val="202020"/>
                </a:solidFill>
                <a:latin typeface="Arial"/>
              </a:rPr>
              <a:t>how much</a:t>
            </a:r>
            <a:r>
              <a:rPr sz="1300" b="0" i="0">
                <a:solidFill>
                  <a:srgbClr val="202020"/>
                </a:solidFill>
                <a:latin typeface="Arial"/>
              </a:rPr>
              <a:t> information the scan carries — not </a:t>
            </a:r>
            <a:r>
              <a:rPr sz="1300" b="1" i="0">
                <a:solidFill>
                  <a:srgbClr val="2F5496"/>
                </a:solidFill>
                <a:latin typeface="Arial"/>
              </a:rPr>
              <a:t>whether it helps SA</a:t>
            </a:r>
            <a:r>
              <a:rPr sz="1300" b="0" i="0">
                <a:solidFill>
                  <a:srgbClr val="202020"/>
                </a:solidFill>
                <a:latin typeface="Arial"/>
              </a:rPr>
              <a:t>.  GTE sums every piece </a:t>
            </a:r>
            <a:r>
              <a:rPr sz="1300" b="1" i="0">
                <a:solidFill>
                  <a:srgbClr val="C0392B"/>
                </a:solidFill>
                <a:latin typeface="Arial"/>
              </a:rPr>
              <a:t>unsigned</a:t>
            </a:r>
            <a:r>
              <a:rPr sz="1300" b="0" i="0">
                <a:solidFill>
                  <a:srgbClr val="202020"/>
                </a:solidFill>
                <a:latin typeface="Arial"/>
              </a:rPr>
              <a:t>, so SA-good and SA-bad structure cancel.</a:t>
            </a:r>
          </a:p>
        </p:txBody>
      </p:sp>
      <mc:AlternateContent xmlns:mc="http://schemas.openxmlformats.org/markup-compatibility/2006">
        <mc:Choice xmlns:a14="http://schemas.microsoft.com/office/drawing/2010/main" Requires="a14">
          <p:sp>
            <p:nvSpPr>
              <p:cNvPr id="7" name="Rounded Rectangle 6"/>
              <p:cNvSpPr/>
              <p:nvPr/>
            </p:nvSpPr>
            <p:spPr>
              <a:xfrm>
                <a:off x="603504" y="2548029"/>
                <a:ext cx="10972800" cy="2230447"/>
              </a:xfrm>
              <a:prstGeom prst="roundRect">
                <a:avLst>
                  <a:gd name="adj" fmla="val 3000"/>
                </a:avLst>
              </a:prstGeom>
              <a:solidFill>
                <a:srgbClr val="FFFFFF"/>
              </a:solidFill>
              <a:ln w="15875">
                <a:solidFill>
                  <a:srgbClr val="2F5496"/>
                </a:solidFill>
              </a:ln>
              <a:effectLst/>
            </p:spPr>
            <p:style>
              <a:lnRef idx="1">
                <a:schemeClr val="accent1"/>
              </a:lnRef>
              <a:fillRef idx="3">
                <a:schemeClr val="accent1"/>
              </a:fillRef>
              <a:effectRef idx="2">
                <a:schemeClr val="accent1"/>
              </a:effectRef>
              <a:fontRef idx="minor">
                <a:schemeClr val="lt1"/>
              </a:fontRef>
            </p:style>
            <p:txBody>
              <a:bodyPr wrap="square" lIns="177800" rIns="177800" rtlCol="0" anchor="ctr"/>
              <a:lstStyle/>
              <a:p>
                <a:pPr algn="ctr"/>
                <a:r>
                  <a:rPr sz="1300" b="1" i="0" dirty="0">
                    <a:solidFill>
                      <a:srgbClr val="2F5496"/>
                    </a:solidFill>
                    <a:latin typeface="Arial"/>
                  </a:rPr>
                  <a:t>Why the integration node needs a signed score.  </a:t>
                </a:r>
                <a:endParaRPr lang="en-US" altLang="ko-KR" sz="1300" b="1" i="0" dirty="0">
                  <a:solidFill>
                    <a:srgbClr val="2F5496"/>
                  </a:solidFill>
                  <a:latin typeface="Arial"/>
                </a:endParaRPr>
              </a:p>
              <a:p>
                <a:pPr algn="ctr"/>
                <a:r>
                  <a:rPr sz="1250" b="0" i="0" dirty="0">
                    <a:solidFill>
                      <a:srgbClr val="202020"/>
                    </a:solidFill>
                    <a:latin typeface="Arial"/>
                  </a:rPr>
                  <a:t>Hᵦ(ρℓ) is symmetric — it cannot tell an operator who </a:t>
                </a:r>
                <a:r>
                  <a:rPr sz="1250" b="1" i="0" dirty="0">
                    <a:solidFill>
                      <a:srgbClr val="2E7D32"/>
                    </a:solidFill>
                    <a:latin typeface="Arial"/>
                  </a:rPr>
                  <a:t>always</a:t>
                </a:r>
                <a:r>
                  <a:rPr sz="1250" b="0" i="0" dirty="0">
                    <a:solidFill>
                      <a:srgbClr val="202020"/>
                    </a:solidFill>
                    <a:latin typeface="Arial"/>
                  </a:rPr>
                  <a:t> cross-checks (high SA) from one who </a:t>
                </a:r>
                <a:r>
                  <a:rPr sz="1250" b="1" i="0" dirty="0">
                    <a:solidFill>
                      <a:srgbClr val="C0392B"/>
                    </a:solidFill>
                    <a:latin typeface="Arial"/>
                  </a:rPr>
                  <a:t>never</a:t>
                </a:r>
                <a:r>
                  <a:rPr sz="1250" b="0" i="0" dirty="0">
                    <a:solidFill>
                      <a:srgbClr val="202020"/>
                    </a:solidFill>
                    <a:latin typeface="Arial"/>
                  </a:rPr>
                  <a:t> does (low SA). It is replaced by the </a:t>
                </a:r>
                <a:r>
                  <a:rPr sz="1250" b="1" i="0" dirty="0">
                    <a:solidFill>
                      <a:srgbClr val="2F5496"/>
                    </a:solidFill>
                    <a:latin typeface="Arial"/>
                  </a:rPr>
                  <a:t>cross-check information, cci</a:t>
                </a:r>
                <a:r>
                  <a:rPr sz="1250" b="0" i="0" dirty="0">
                    <a:solidFill>
                      <a:srgbClr val="202020"/>
                    </a:solidFill>
                    <a:latin typeface="Arial"/>
                  </a:rPr>
                  <a:t> — a signed, chance-referenced divergence:</a:t>
                </a:r>
              </a:p>
              <a:p>
                <a:pPr algn="ctr">
                  <a:spcBef>
                    <a:spcPts val="600"/>
                  </a:spcBef>
                </a:pPr>
                <a14:m>
                  <m:oMathPara xmlns:m="http://schemas.openxmlformats.org/officeDocument/2006/math">
                    <m:oMathParaPr>
                      <m:jc m:val="centerGroup"/>
                    </m:oMathParaPr>
                    <m:oMath xmlns:m="http://schemas.openxmlformats.org/officeDocument/2006/math">
                      <m:r>
                        <a:rPr lang="en-US" sz="1400" b="1" i="1" dirty="0" smtClean="0">
                          <a:solidFill>
                            <a:srgbClr val="202020"/>
                          </a:solidFill>
                          <a:latin typeface="Cambria Math" panose="02040503050406030204" pitchFamily="18" charset="0"/>
                        </a:rPr>
                        <m:t>𝒄𝒄𝒊</m:t>
                      </m:r>
                      <m:r>
                        <a:rPr lang="en-US" sz="1400" b="1" i="1" dirty="0" smtClean="0">
                          <a:solidFill>
                            <a:srgbClr val="202020"/>
                          </a:solidFill>
                          <a:latin typeface="Cambria Math" panose="02040503050406030204" pitchFamily="18" charset="0"/>
                        </a:rPr>
                        <m:t>(</m:t>
                      </m:r>
                      <m:r>
                        <a:rPr lang="en-US" sz="1400" b="1" i="1" dirty="0" smtClean="0">
                          <a:solidFill>
                            <a:srgbClr val="202020"/>
                          </a:solidFill>
                          <a:latin typeface="Cambria Math" panose="02040503050406030204" pitchFamily="18" charset="0"/>
                        </a:rPr>
                        <m:t>𝝆</m:t>
                      </m:r>
                      <m:r>
                        <a:rPr lang="en-US" sz="1400" b="1" i="1" dirty="0" smtClean="0">
                          <a:solidFill>
                            <a:srgbClr val="202020"/>
                          </a:solidFill>
                          <a:latin typeface="Cambria Math" panose="02040503050406030204" pitchFamily="18" charset="0"/>
                        </a:rPr>
                        <m:t>ℓ</m:t>
                      </m:r>
                      <m:r>
                        <a:rPr lang="en-US" sz="1400" b="1" i="1" dirty="0" smtClean="0">
                          <a:solidFill>
                            <a:srgbClr val="202020"/>
                          </a:solidFill>
                          <a:latin typeface="Cambria Math" panose="02040503050406030204" pitchFamily="18" charset="0"/>
                        </a:rPr>
                        <m:t>) = </m:t>
                      </m:r>
                      <m:r>
                        <m:rPr>
                          <m:sty m:val="p"/>
                        </m:rPr>
                        <a:rPr lang="en-US" sz="1400" b="1" i="1" dirty="0" err="1">
                          <a:solidFill>
                            <a:srgbClr val="202020"/>
                          </a:solidFill>
                          <a:latin typeface="Cambria Math" panose="02040503050406030204" pitchFamily="18" charset="0"/>
                        </a:rPr>
                        <m:t>sgn</m:t>
                      </m:r>
                      <m:r>
                        <a:rPr lang="en-US" sz="1400" b="1" i="1" dirty="0">
                          <a:solidFill>
                            <a:srgbClr val="202020"/>
                          </a:solidFill>
                          <a:latin typeface="Cambria Math" panose="02040503050406030204" pitchFamily="18" charset="0"/>
                        </a:rPr>
                        <m:t>⁡(</m:t>
                      </m:r>
                      <m:r>
                        <a:rPr lang="en-US" sz="1400" b="1" i="1" dirty="0">
                          <a:solidFill>
                            <a:srgbClr val="202020"/>
                          </a:solidFill>
                          <a:latin typeface="Cambria Math" panose="02040503050406030204" pitchFamily="18" charset="0"/>
                        </a:rPr>
                        <m:t>𝝆</m:t>
                      </m:r>
                      <m:r>
                        <a:rPr lang="en-US" sz="1400" b="1" i="1" dirty="0">
                          <a:solidFill>
                            <a:srgbClr val="202020"/>
                          </a:solidFill>
                          <a:latin typeface="Cambria Math" panose="02040503050406030204" pitchFamily="18" charset="0"/>
                        </a:rPr>
                        <m:t>ℓ</m:t>
                      </m:r>
                      <m:r>
                        <a:rPr lang="en-US" sz="1400" b="1" i="1" dirty="0">
                          <a:solidFill>
                            <a:srgbClr val="202020"/>
                          </a:solidFill>
                          <a:latin typeface="Cambria Math" panose="02040503050406030204" pitchFamily="18" charset="0"/>
                        </a:rPr>
                        <m:t> − </m:t>
                      </m:r>
                      <m:r>
                        <a:rPr lang="en-US" sz="1400" b="1" i="1" dirty="0" smtClean="0">
                          <a:solidFill>
                            <a:srgbClr val="202020"/>
                          </a:solidFill>
                          <a:latin typeface="Cambria Math" panose="02040503050406030204" pitchFamily="18" charset="0"/>
                        </a:rPr>
                        <m:t>𝟏</m:t>
                      </m:r>
                      <m:r>
                        <a:rPr lang="en-US" sz="1400" b="1" i="1" dirty="0">
                          <a:solidFill>
                            <a:srgbClr val="202020"/>
                          </a:solidFill>
                          <a:latin typeface="Cambria Math" panose="02040503050406030204" pitchFamily="18" charset="0"/>
                        </a:rPr>
                        <m:t>/</m:t>
                      </m:r>
                      <m:r>
                        <a:rPr lang="en-US" sz="1400" b="1" i="1" dirty="0">
                          <a:solidFill>
                            <a:srgbClr val="202020"/>
                          </a:solidFill>
                          <a:latin typeface="Cambria Math" panose="02040503050406030204" pitchFamily="18" charset="0"/>
                        </a:rPr>
                        <m:t>𝑲</m:t>
                      </m:r>
                      <m:r>
                        <a:rPr lang="en-US" sz="1400" b="1" i="1" dirty="0">
                          <a:solidFill>
                            <a:srgbClr val="202020"/>
                          </a:solidFill>
                          <a:latin typeface="Cambria Math" panose="02040503050406030204" pitchFamily="18" charset="0"/>
                        </a:rPr>
                        <m:t>ₐ) · </m:t>
                      </m:r>
                      <m:r>
                        <a:rPr lang="en-US" sz="1400" b="1" i="1" dirty="0">
                          <a:solidFill>
                            <a:srgbClr val="202020"/>
                          </a:solidFill>
                          <a:latin typeface="Cambria Math" panose="02040503050406030204" pitchFamily="18" charset="0"/>
                        </a:rPr>
                        <m:t>𝑫</m:t>
                      </m:r>
                      <m:r>
                        <a:rPr lang="en-US" sz="1000" b="1" i="1" dirty="0">
                          <a:solidFill>
                            <a:srgbClr val="202020"/>
                          </a:solidFill>
                          <a:latin typeface="Cambria Math" panose="02040503050406030204" pitchFamily="18" charset="0"/>
                        </a:rPr>
                        <m:t>𝑲𝑳</m:t>
                      </m:r>
                      <m:r>
                        <a:rPr lang="en-US" sz="1400" b="1" i="1" dirty="0">
                          <a:solidFill>
                            <a:srgbClr val="202020"/>
                          </a:solidFill>
                          <a:latin typeface="Cambria Math" panose="02040503050406030204" pitchFamily="18" charset="0"/>
                        </a:rPr>
                        <m:t>( </m:t>
                      </m:r>
                      <m:r>
                        <a:rPr lang="en-US" sz="1400" b="1" i="1" dirty="0">
                          <a:solidFill>
                            <a:srgbClr val="202020"/>
                          </a:solidFill>
                          <a:latin typeface="Cambria Math" panose="02040503050406030204" pitchFamily="18" charset="0"/>
                        </a:rPr>
                        <m:t>𝑩𝒆𝒓</m:t>
                      </m:r>
                      <m:r>
                        <a:rPr lang="en-US" sz="1400" b="1" i="1" dirty="0">
                          <a:solidFill>
                            <a:srgbClr val="202020"/>
                          </a:solidFill>
                          <a:latin typeface="Cambria Math" panose="02040503050406030204" pitchFamily="18" charset="0"/>
                        </a:rPr>
                        <m:t>(</m:t>
                      </m:r>
                      <m:r>
                        <a:rPr lang="en-US" sz="1400" b="1" i="1" dirty="0">
                          <a:solidFill>
                            <a:srgbClr val="202020"/>
                          </a:solidFill>
                          <a:latin typeface="Cambria Math" panose="02040503050406030204" pitchFamily="18" charset="0"/>
                        </a:rPr>
                        <m:t>𝝆</m:t>
                      </m:r>
                      <m:r>
                        <a:rPr lang="en-US" sz="1400" b="1" i="1" dirty="0">
                          <a:solidFill>
                            <a:srgbClr val="202020"/>
                          </a:solidFill>
                          <a:latin typeface="Cambria Math" panose="02040503050406030204" pitchFamily="18" charset="0"/>
                        </a:rPr>
                        <m:t>ℓ</m:t>
                      </m:r>
                      <m:r>
                        <a:rPr lang="en-US" sz="1400" b="1" i="1" dirty="0">
                          <a:solidFill>
                            <a:srgbClr val="202020"/>
                          </a:solidFill>
                          <a:latin typeface="Cambria Math" panose="02040503050406030204" pitchFamily="18" charset="0"/>
                        </a:rPr>
                        <m:t>) ‖ </m:t>
                      </m:r>
                      <m:r>
                        <a:rPr lang="en-US" sz="1400" b="1" i="1" dirty="0">
                          <a:solidFill>
                            <a:srgbClr val="202020"/>
                          </a:solidFill>
                          <a:latin typeface="Cambria Math" panose="02040503050406030204" pitchFamily="18" charset="0"/>
                        </a:rPr>
                        <m:t>𝑩𝒆𝒓</m:t>
                      </m:r>
                      <m:r>
                        <a:rPr lang="en-US" sz="1400" b="1" i="1" dirty="0">
                          <a:solidFill>
                            <a:srgbClr val="202020"/>
                          </a:solidFill>
                          <a:latin typeface="Cambria Math" panose="02040503050406030204" pitchFamily="18" charset="0"/>
                        </a:rPr>
                        <m:t>(</m:t>
                      </m:r>
                      <m:r>
                        <a:rPr lang="en-US" sz="1400" b="1" i="1" dirty="0">
                          <a:solidFill>
                            <a:srgbClr val="202020"/>
                          </a:solidFill>
                          <a:latin typeface="Cambria Math" panose="02040503050406030204" pitchFamily="18" charset="0"/>
                        </a:rPr>
                        <m:t>𝟏</m:t>
                      </m:r>
                      <m:r>
                        <a:rPr lang="en-US" sz="1400" b="1" i="1" dirty="0">
                          <a:solidFill>
                            <a:srgbClr val="202020"/>
                          </a:solidFill>
                          <a:latin typeface="Cambria Math" panose="02040503050406030204" pitchFamily="18" charset="0"/>
                        </a:rPr>
                        <m:t>/</m:t>
                      </m:r>
                      <m:r>
                        <a:rPr lang="en-US" sz="1400" b="1" i="1" dirty="0">
                          <a:solidFill>
                            <a:srgbClr val="202020"/>
                          </a:solidFill>
                          <a:latin typeface="Cambria Math" panose="02040503050406030204" pitchFamily="18" charset="0"/>
                        </a:rPr>
                        <m:t>𝑲</m:t>
                      </m:r>
                      <m:r>
                        <a:rPr lang="en-US" sz="1400" b="1" i="1" dirty="0">
                          <a:solidFill>
                            <a:srgbClr val="202020"/>
                          </a:solidFill>
                          <a:latin typeface="Cambria Math" panose="02040503050406030204" pitchFamily="18" charset="0"/>
                        </a:rPr>
                        <m:t>ₐ) )</m:t>
                      </m:r>
                      <m:r>
                        <a:rPr lang="en-US" sz="1150" b="0" i="1" dirty="0">
                          <a:solidFill>
                            <a:srgbClr val="A7A7A7"/>
                          </a:solidFill>
                          <a:latin typeface="Cambria Math" panose="02040503050406030204" pitchFamily="18" charset="0"/>
                        </a:rPr>
                        <m:t>      </m:t>
                      </m:r>
                    </m:oMath>
                  </m:oMathPara>
                </a14:m>
                <a:endParaRPr lang="en-US" altLang="ko-KR" sz="1150" b="0" i="0" dirty="0">
                  <a:solidFill>
                    <a:srgbClr val="A7A7A7"/>
                  </a:solidFill>
                  <a:latin typeface="Arial"/>
                </a:endParaRPr>
              </a:p>
              <a:p>
                <a:pPr algn="ctr">
                  <a:spcBef>
                    <a:spcPts val="600"/>
                  </a:spcBef>
                </a:pPr>
                <a:r>
                  <a:rPr lang="en-US" altLang="ko-KR" sz="1150" dirty="0">
                    <a:solidFill>
                      <a:srgbClr val="A7A7A7"/>
                    </a:solidFill>
                  </a:rPr>
                  <a:t>ρ_ℓ = P(align | leave) — the operator's observed homologous cross-check rate.</a:t>
                </a:r>
              </a:p>
              <a:p>
                <a:pPr algn="ctr">
                  <a:spcBef>
                    <a:spcPts val="600"/>
                  </a:spcBef>
                </a:pPr>
                <a:r>
                  <a:rPr lang="en-US" altLang="ko-KR" sz="1150" dirty="0">
                    <a:solidFill>
                      <a:srgbClr val="A7A7A7"/>
                    </a:solidFill>
                  </a:rPr>
                  <a:t>1/</a:t>
                </a:r>
                <a:r>
                  <a:rPr lang="en-US" altLang="ko-KR" sz="1150" dirty="0" err="1">
                    <a:solidFill>
                      <a:srgbClr val="A7A7A7"/>
                    </a:solidFill>
                  </a:rPr>
                  <a:t>K_a</a:t>
                </a:r>
                <a:r>
                  <a:rPr lang="en-US" altLang="ko-KR" sz="1150" dirty="0">
                    <a:solidFill>
                      <a:srgbClr val="A7A7A7"/>
                    </a:solidFill>
                  </a:rPr>
                  <a:t> = the chance rate of landing on the same parameter (one of </a:t>
                </a:r>
                <a:r>
                  <a:rPr lang="en-US" altLang="ko-KR" sz="1150" dirty="0" err="1">
                    <a:solidFill>
                      <a:srgbClr val="A7A7A7"/>
                    </a:solidFill>
                  </a:rPr>
                  <a:t>K_a</a:t>
                </a:r>
                <a:r>
                  <a:rPr lang="en-US" altLang="ko-KR" sz="1150" dirty="0">
                    <a:solidFill>
                      <a:srgbClr val="A7A7A7"/>
                    </a:solidFill>
                  </a:rPr>
                  <a:t> parameters at random; 1/7 ≈ 0.14 here).</a:t>
                </a:r>
              </a:p>
              <a:p>
                <a:pPr algn="ctr">
                  <a:spcBef>
                    <a:spcPts val="600"/>
                  </a:spcBef>
                </a:pPr>
                <a:r>
                  <a:rPr lang="en-US" altLang="ko-KR" sz="1150" dirty="0">
                    <a:solidFill>
                      <a:srgbClr val="A7A7A7"/>
                    </a:solidFill>
                  </a:rPr>
                  <a:t>The KL divergence measures, in bits, how far the observed align rate departs from chance; the sign makes it </a:t>
                </a:r>
                <a:r>
                  <a:rPr lang="en-US" altLang="ko-KR" sz="1150" dirty="0" err="1">
                    <a:solidFill>
                      <a:srgbClr val="A7A7A7"/>
                    </a:solidFill>
                  </a:rPr>
                  <a:t>directiona</a:t>
                </a:r>
                <a:endParaRPr lang="en-US" altLang="ko-KR" sz="1150" b="0" i="0" dirty="0">
                  <a:solidFill>
                    <a:srgbClr val="A7A7A7"/>
                  </a:solidFill>
                  <a:latin typeface="Arial"/>
                </a:endParaRPr>
              </a:p>
              <a:p>
                <a:pPr algn="ctr">
                  <a:spcBef>
                    <a:spcPts val="600"/>
                  </a:spcBef>
                </a:pPr>
                <a:r>
                  <a:rPr sz="1150" b="0" i="0" dirty="0">
                    <a:solidFill>
                      <a:schemeClr val="bg2">
                        <a:lumMod val="10000"/>
                      </a:schemeClr>
                    </a:solidFill>
                    <a:latin typeface="Arial"/>
                  </a:rPr>
                  <a:t>= 0 at chance  ·  &gt; 0 above chance (aimed cross-check)  ·  &lt; 0 below chance</a:t>
                </a:r>
              </a:p>
              <a:p>
                <a:pPr algn="ctr">
                  <a:spcBef>
                    <a:spcPts val="300"/>
                  </a:spcBef>
                </a:pPr>
                <a:r>
                  <a:rPr sz="1050" b="0" i="1" dirty="0">
                    <a:solidFill>
                      <a:schemeClr val="bg2">
                        <a:lumMod val="10000"/>
                      </a:schemeClr>
                    </a:solidFill>
                    <a:latin typeface="Arial"/>
                  </a:rPr>
                  <a:t>Kₐ = parameter AOIs per module (here Kₐ = 7, §3.3)  ·  Ber(p) = Bernoulli distribution  ·  D</a:t>
                </a:r>
                <a:r>
                  <a:rPr sz="800" b="0" i="1" dirty="0">
                    <a:solidFill>
                      <a:schemeClr val="bg2">
                        <a:lumMod val="10000"/>
                      </a:schemeClr>
                    </a:solidFill>
                    <a:latin typeface="Arial"/>
                  </a:rPr>
                  <a:t>KL</a:t>
                </a:r>
                <a:r>
                  <a:rPr sz="1050" b="0" i="1" dirty="0">
                    <a:solidFill>
                      <a:schemeClr val="bg2">
                        <a:lumMod val="10000"/>
                      </a:schemeClr>
                    </a:solidFill>
                    <a:latin typeface="Arial"/>
                  </a:rPr>
                  <a:t> = </a:t>
                </a:r>
                <a:r>
                  <a:rPr sz="1050" b="0" i="1" dirty="0" err="1">
                    <a:solidFill>
                      <a:schemeClr val="bg2">
                        <a:lumMod val="10000"/>
                      </a:schemeClr>
                    </a:solidFill>
                    <a:latin typeface="Arial"/>
                  </a:rPr>
                  <a:t>Kullback</a:t>
                </a:r>
                <a:r>
                  <a:rPr sz="1050" b="0" i="1" dirty="0">
                    <a:solidFill>
                      <a:schemeClr val="bg2">
                        <a:lumMod val="10000"/>
                      </a:schemeClr>
                    </a:solidFill>
                    <a:latin typeface="Arial"/>
                  </a:rPr>
                  <a:t>–</a:t>
                </a:r>
                <a:r>
                  <a:rPr sz="1050" b="0" i="1" dirty="0" err="1">
                    <a:solidFill>
                      <a:schemeClr val="bg2">
                        <a:lumMod val="10000"/>
                      </a:schemeClr>
                    </a:solidFill>
                    <a:latin typeface="Arial"/>
                  </a:rPr>
                  <a:t>Leibler</a:t>
                </a:r>
                <a:r>
                  <a:rPr sz="1050" b="0" i="1" dirty="0">
                    <a:solidFill>
                      <a:schemeClr val="bg2">
                        <a:lumMod val="10000"/>
                      </a:schemeClr>
                    </a:solidFill>
                    <a:latin typeface="Arial"/>
                  </a:rPr>
                  <a:t> divergence</a:t>
                </a:r>
              </a:p>
            </p:txBody>
          </p:sp>
        </mc:Choice>
        <mc:Fallback>
          <p:sp>
            <p:nvSpPr>
              <p:cNvPr id="7" name="Rounded Rectangle 6"/>
              <p:cNvSpPr>
                <a:spLocks noRot="1" noChangeAspect="1" noMove="1" noResize="1" noEditPoints="1" noAdjustHandles="1" noChangeArrowheads="1" noChangeShapeType="1" noTextEdit="1"/>
              </p:cNvSpPr>
              <p:nvPr/>
            </p:nvSpPr>
            <p:spPr>
              <a:xfrm>
                <a:off x="603504" y="2548029"/>
                <a:ext cx="10972800" cy="2230447"/>
              </a:xfrm>
              <a:prstGeom prst="roundRect">
                <a:avLst>
                  <a:gd name="adj" fmla="val 3000"/>
                </a:avLst>
              </a:prstGeom>
              <a:blipFill>
                <a:blip r:embed="rId2"/>
                <a:stretch>
                  <a:fillRect/>
                </a:stretch>
              </a:blipFill>
              <a:ln w="15875">
                <a:solidFill>
                  <a:srgbClr val="2F5496"/>
                </a:solidFill>
              </a:ln>
              <a:effectLst/>
            </p:spPr>
            <p:txBody>
              <a:bodyPr/>
              <a:lstStyle/>
              <a:p>
                <a:r>
                  <a:rPr lang="ko-KR" altLang="en-US">
                    <a:noFill/>
                  </a:rPr>
                  <a:t> </a:t>
                </a:r>
              </a:p>
            </p:txBody>
          </p:sp>
        </mc:Fallback>
      </mc:AlternateContent>
      <p:sp>
        <p:nvSpPr>
          <p:cNvPr id="10" name="Rounded Rectangle 6">
            <a:extLst>
              <a:ext uri="{FF2B5EF4-FFF2-40B4-BE49-F238E27FC236}">
                <a16:creationId xmlns:a16="http://schemas.microsoft.com/office/drawing/2014/main" id="{A997A09E-B8CC-402F-B84F-0FF900A97E83}"/>
              </a:ext>
            </a:extLst>
          </p:cNvPr>
          <p:cNvSpPr/>
          <p:nvPr/>
        </p:nvSpPr>
        <p:spPr>
          <a:xfrm>
            <a:off x="603504" y="4751476"/>
            <a:ext cx="10972800" cy="1417320"/>
          </a:xfrm>
          <a:prstGeom prst="roundRect">
            <a:avLst>
              <a:gd name="adj" fmla="val 3000"/>
            </a:avLst>
          </a:prstGeom>
          <a:solidFill>
            <a:srgbClr val="FFFFFF"/>
          </a:solidFill>
          <a:ln w="15875">
            <a:solidFill>
              <a:srgbClr val="2F5496"/>
            </a:solidFill>
          </a:ln>
          <a:effectLst/>
        </p:spPr>
        <p:style>
          <a:lnRef idx="1">
            <a:schemeClr val="accent1"/>
          </a:lnRef>
          <a:fillRef idx="3">
            <a:schemeClr val="accent1"/>
          </a:fillRef>
          <a:effectRef idx="2">
            <a:schemeClr val="accent1"/>
          </a:effectRef>
          <a:fontRef idx="minor">
            <a:schemeClr val="lt1"/>
          </a:fontRef>
        </p:style>
        <p:txBody>
          <a:bodyPr wrap="square" lIns="177800" rIns="177800" rtlCol="0" anchor="ctr"/>
          <a:lstStyle/>
          <a:p>
            <a:pPr algn="ctr"/>
            <a:r>
              <a:rPr lang="en-US" altLang="ko-KR" sz="1400" b="1" dirty="0">
                <a:solidFill>
                  <a:srgbClr val="BF8F00"/>
                </a:solidFill>
              </a:rPr>
              <a:t>Reorientation H(R) → unscored</a:t>
            </a:r>
          </a:p>
          <a:p>
            <a:pPr algn="ctr">
              <a:lnSpc>
                <a:spcPct val="104000"/>
              </a:lnSpc>
              <a:spcBef>
                <a:spcPts val="500"/>
              </a:spcBef>
            </a:pPr>
            <a:r>
              <a:rPr lang="en-US" altLang="ko-KR" sz="1400" dirty="0">
                <a:solidFill>
                  <a:srgbClr val="202020"/>
                </a:solidFill>
              </a:rPr>
              <a:t>No theory-fixed direction: broad spread after a cross-move reads equally as healthy survey of the newly engaged unit or as aimless wandering; narrow spread as purposeful targeting or as tunneling</a:t>
            </a:r>
          </a:p>
          <a:p>
            <a:pPr algn="ctr">
              <a:lnSpc>
                <a:spcPct val="104000"/>
              </a:lnSpc>
              <a:spcBef>
                <a:spcPts val="500"/>
              </a:spcBef>
            </a:pPr>
            <a:r>
              <a:rPr lang="en-US" altLang="ko-KR" sz="1400" dirty="0">
                <a:solidFill>
                  <a:srgbClr val="202020"/>
                </a:solidFill>
              </a:rPr>
              <a:t>Empirically null in this data — and </a:t>
            </a:r>
            <a:r>
              <a:rPr lang="en-US" altLang="ko-KR" sz="1400" b="1" dirty="0">
                <a:solidFill>
                  <a:srgbClr val="202020"/>
                </a:solidFill>
              </a:rPr>
              <a:t>the rarest node (reach (1−σ)(1−ρℓ))</a:t>
            </a:r>
            <a:r>
              <a:rPr lang="en-US" altLang="ko-KR" sz="1400" dirty="0">
                <a:solidFill>
                  <a:srgbClr val="202020"/>
                </a:solidFill>
              </a:rPr>
              <a:t>, hence the </a:t>
            </a:r>
            <a:r>
              <a:rPr lang="en-US" altLang="ko-KR" sz="1400" b="1" dirty="0">
                <a:solidFill>
                  <a:srgbClr val="202020"/>
                </a:solidFill>
              </a:rPr>
              <a:t>noisiest estimate</a:t>
            </a:r>
          </a:p>
          <a:p>
            <a:pPr algn="ctr">
              <a:lnSpc>
                <a:spcPct val="104000"/>
              </a:lnSpc>
              <a:spcBef>
                <a:spcPts val="500"/>
              </a:spcBef>
            </a:pPr>
            <a:r>
              <a:rPr lang="en-US" altLang="ko-KR" sz="1400" b="1" dirty="0">
                <a:solidFill>
                  <a:srgbClr val="BF8F00"/>
                </a:solidFill>
              </a:rPr>
              <a:t>It remains in the exact identity — only its valence is withheld</a:t>
            </a:r>
          </a:p>
        </p:txBody>
      </p:sp>
      <p:sp>
        <p:nvSpPr>
          <p:cNvPr id="11" name="Introduction">
            <a:extLst>
              <a:ext uri="{FF2B5EF4-FFF2-40B4-BE49-F238E27FC236}">
                <a16:creationId xmlns:a16="http://schemas.microsoft.com/office/drawing/2014/main" id="{342FCF57-2663-490F-AB1C-F1C7EF8E90E5}"/>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Appendix</a:t>
            </a:r>
            <a:endParaRPr lang="en-US" sz="1200" b="1" dirty="0">
              <a:latin typeface="맑은 고딕" panose="020B0503020000020004" pitchFamily="50" charset="-127"/>
              <a:ea typeface="맑은 고딕" panose="020B0503020000020004" pitchFamily="50" charset="-127"/>
            </a:endParaRPr>
          </a:p>
        </p:txBody>
      </p:sp>
      <p:sp>
        <p:nvSpPr>
          <p:cNvPr id="12" name="name_14 Challenges in Practicing HRA for Multi-Module SMR">
            <a:extLst>
              <a:ext uri="{FF2B5EF4-FFF2-40B4-BE49-F238E27FC236}">
                <a16:creationId xmlns:a16="http://schemas.microsoft.com/office/drawing/2014/main" id="{577F7E91-AEEA-46A7-B674-952B9131B73A}"/>
              </a:ext>
            </a:extLst>
          </p:cNvPr>
          <p:cNvSpPr/>
          <p:nvPr/>
        </p:nvSpPr>
        <p:spPr>
          <a:xfrm>
            <a:off x="603250" y="482600"/>
            <a:ext cx="11883039" cy="476250"/>
          </a:xfrm>
          <a:prstGeom prst="rect">
            <a:avLst/>
          </a:prstGeom>
          <a:noFill/>
          <a:ln/>
        </p:spPr>
        <p:txBody>
          <a:bodyPr wrap="square" lIns="0" tIns="0" rIns="0" bIns="0" rtlCol="0" anchor="t"/>
          <a:lstStyle/>
          <a:p>
            <a:r>
              <a:rPr lang="en-US" altLang="ko-KR" sz="2800" b="1" dirty="0">
                <a:solidFill>
                  <a:srgbClr val="000000"/>
                </a:solidFill>
              </a:rPr>
              <a:t>Appendix 2.C. Valence Assignment &amp; Simplification</a:t>
            </a:r>
          </a:p>
        </p:txBody>
      </p:sp>
      <p:sp>
        <p:nvSpPr>
          <p:cNvPr id="13" name="Shape 1605">
            <a:extLst>
              <a:ext uri="{FF2B5EF4-FFF2-40B4-BE49-F238E27FC236}">
                <a16:creationId xmlns:a16="http://schemas.microsoft.com/office/drawing/2014/main" id="{82C3E5E0-ADE1-490A-8164-98078FE0E6D1}"/>
              </a:ext>
            </a:extLst>
          </p:cNvPr>
          <p:cNvSpPr/>
          <p:nvPr/>
        </p:nvSpPr>
        <p:spPr>
          <a:xfrm>
            <a:off x="603504" y="6168796"/>
            <a:ext cx="10972800" cy="600000"/>
          </a:xfrm>
          <a:prstGeom prst="roundRect">
            <a:avLst>
              <a:gd name="adj" fmla="val 300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wrap="square" lIns="177800" rIns="177800" rtlCol="0" anchor="ctr"/>
          <a:lstStyle/>
          <a:p>
            <a:pPr algn="ctr"/>
            <a:r>
              <a:rPr sz="1250" b="0" i="0">
                <a:solidFill>
                  <a:srgbClr val="595959"/>
                </a:solidFill>
                <a:latin typeface="Arial"/>
              </a:rPr>
              <a:t>signed numerator  =  </a:t>
            </a:r>
            <a:r>
              <a:rPr sz="1450" b="1" i="0">
                <a:solidFill>
                  <a:srgbClr val="C0392B"/>
                </a:solidFill>
                <a:latin typeface="Arial"/>
              </a:rPr>
              <a:t>− σ·H_stay</a:t>
            </a:r>
            <a:r>
              <a:rPr sz="1450" b="1" i="0">
                <a:solidFill>
                  <a:srgbClr val="202020"/>
                </a:solidFill>
                <a:latin typeface="Arial"/>
              </a:rPr>
              <a:t>  +  (1−σ)·[ </a:t>
            </a:r>
            <a:r>
              <a:rPr sz="1450" b="1" i="0">
                <a:solidFill>
                  <a:srgbClr val="2F5496"/>
                </a:solidFill>
                <a:latin typeface="Arial"/>
              </a:rPr>
              <a:t>H(Q)</a:t>
            </a:r>
            <a:r>
              <a:rPr sz="1450" b="1" i="0">
                <a:solidFill>
                  <a:srgbClr val="202020"/>
                </a:solidFill>
                <a:latin typeface="Arial"/>
              </a:rPr>
              <a:t> + </a:t>
            </a:r>
            <a:r>
              <a:rPr sz="1450" b="1" i="0">
                <a:solidFill>
                  <a:srgbClr val="2E7D32"/>
                </a:solidFill>
                <a:latin typeface="Arial"/>
              </a:rPr>
              <a:t>cci(ρℓ)</a:t>
            </a:r>
            <a:r>
              <a:rPr sz="1450" b="1" i="0">
                <a:solidFill>
                  <a:srgbClr val="202020"/>
                </a:solidFill>
                <a:latin typeface="Arial"/>
              </a:rPr>
              <a:t> ]</a:t>
            </a:r>
          </a:p>
        </p:txBody>
      </p:sp>
      <p:sp>
        <p:nvSpPr>
          <p:cNvPr id="15" name="Shape 1602">
            <a:extLst>
              <a:ext uri="{FF2B5EF4-FFF2-40B4-BE49-F238E27FC236}">
                <a16:creationId xmlns:a16="http://schemas.microsoft.com/office/drawing/2014/main" id="{A55B055D-2429-4B69-9E3B-B0E3F785A766}"/>
              </a:ext>
            </a:extLst>
          </p:cNvPr>
          <p:cNvSpPr txBox="1"/>
          <p:nvPr/>
        </p:nvSpPr>
        <p:spPr>
          <a:xfrm>
            <a:off x="603504" y="2053015"/>
            <a:ext cx="10972800" cy="365760"/>
          </a:xfrm>
          <a:prstGeom prst="rect">
            <a:avLst/>
          </a:prstGeom>
          <a:noFill/>
        </p:spPr>
        <p:txBody>
          <a:bodyPr wrap="square" lIns="0" tIns="0" rIns="0" bIns="0" anchor="t">
            <a:spAutoFit/>
          </a:bodyPr>
          <a:lstStyle/>
          <a:p>
            <a:r>
              <a:rPr sz="1300" b="1" i="0" dirty="0">
                <a:solidFill>
                  <a:srgbClr val="2F5496"/>
                </a:solidFill>
                <a:latin typeface="Arial"/>
              </a:rPr>
              <a:t>Rule: score only what theory can sign.</a:t>
            </a:r>
            <a:r>
              <a:rPr sz="1250" b="0" i="0" dirty="0">
                <a:solidFill>
                  <a:srgbClr val="202020"/>
                </a:solidFill>
                <a:latin typeface="Arial"/>
              </a:rPr>
              <a:t>  Within-module disorder enters −, coverage +; allocation is unscored (σ becomes the weight); the integration and reorientation nodes require care: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ector 34" descr="preencoded.png"/>
          <p:cNvPicPr>
            <a:picLocks noChangeAspect="1"/>
          </p:cNvPicPr>
          <p:nvPr/>
        </p:nvPicPr>
        <p:blipFill>
          <a:blip r:embed="rId3"/>
          <a:srcRect/>
          <a:stretch/>
        </p:blipFill>
        <p:spPr>
          <a:xfrm>
            <a:off x="584200" y="986168"/>
            <a:ext cx="11607800" cy="38100"/>
          </a:xfrm>
          <a:prstGeom prst="rect">
            <a:avLst/>
          </a:prstGeom>
        </p:spPr>
      </p:pic>
      <p:sp>
        <p:nvSpPr>
          <p:cNvPr id="3" name="name_14 Challenges in Practicing HRA for Multi-Module SM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1.1 Background</a:t>
            </a:r>
            <a:endParaRPr lang="en-US" sz="2800" b="1" dirty="0"/>
          </a:p>
        </p:txBody>
      </p:sp>
      <p:sp>
        <p:nvSpPr>
          <p:cNvPr id="13" name="Introduction">
            <a:extLst>
              <a:ext uri="{FF2B5EF4-FFF2-40B4-BE49-F238E27FC236}">
                <a16:creationId xmlns:a16="http://schemas.microsoft.com/office/drawing/2014/main" id="{093C2920-6866-4D1D-B086-9A67B05D3F7F}"/>
              </a:ext>
            </a:extLst>
          </p:cNvPr>
          <p:cNvSpPr/>
          <p:nvPr/>
        </p:nvSpPr>
        <p:spPr>
          <a:xfrm>
            <a:off x="609600" y="165100"/>
            <a:ext cx="1797050"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1. Introduction</a:t>
            </a:r>
            <a:endParaRPr lang="en-US" sz="1200" b="1" dirty="0">
              <a:latin typeface="맑은 고딕" panose="020B0503020000020004" pitchFamily="50" charset="-127"/>
              <a:ea typeface="맑은 고딕" panose="020B0503020000020004" pitchFamily="50" charset="-127"/>
            </a:endParaRPr>
          </a:p>
        </p:txBody>
      </p:sp>
      <p:sp>
        <p:nvSpPr>
          <p:cNvPr id="17" name="No Optimized List of PSFs Developed for Multi-Module Operation">
            <a:extLst>
              <a:ext uri="{FF2B5EF4-FFF2-40B4-BE49-F238E27FC236}">
                <a16:creationId xmlns:a16="http://schemas.microsoft.com/office/drawing/2014/main" id="{F865808A-82E6-470C-B948-FA5BC1CFE471}"/>
              </a:ext>
            </a:extLst>
          </p:cNvPr>
          <p:cNvSpPr/>
          <p:nvPr/>
        </p:nvSpPr>
        <p:spPr>
          <a:xfrm>
            <a:off x="609600" y="1144289"/>
            <a:ext cx="11360151" cy="361950"/>
          </a:xfrm>
          <a:prstGeom prst="rect">
            <a:avLst/>
          </a:prstGeom>
          <a:noFill/>
          <a:ln/>
        </p:spPr>
        <p:txBody>
          <a:bodyPr wrap="square" lIns="31750" tIns="31750" rIns="31750" bIns="31750" rtlCol="0" anchor="t"/>
          <a:lstStyle/>
          <a:p>
            <a:pPr>
              <a:lnSpc>
                <a:spcPts val="2850"/>
              </a:lnSpc>
              <a:buSzPct val="100000"/>
            </a:pPr>
            <a:r>
              <a:rPr lang="en-US" altLang="ko-KR" sz="2200" b="1" dirty="0">
                <a:latin typeface="맑은 고딕" panose="020B0503020000020004" pitchFamily="50" charset="-127"/>
                <a:ea typeface="맑은 고딕" panose="020B0503020000020004" pitchFamily="50" charset="-127"/>
              </a:rPr>
              <a:t>What is Situation Awareness (SA) ?</a:t>
            </a:r>
          </a:p>
        </p:txBody>
      </p:sp>
      <p:sp>
        <p:nvSpPr>
          <p:cNvPr id="18" name="No HRA method specifically developed for SMR to address the potential human failure events 8 Despite the efforts of Halden Research Project and NuScale none proposed viable evidence in deriving the list of PSFs and their corresponding multipliers in multi">
            <a:extLst>
              <a:ext uri="{FF2B5EF4-FFF2-40B4-BE49-F238E27FC236}">
                <a16:creationId xmlns:a16="http://schemas.microsoft.com/office/drawing/2014/main" id="{032C4853-1DE8-4AEF-9396-BFB81907BE7C}"/>
              </a:ext>
            </a:extLst>
          </p:cNvPr>
          <p:cNvSpPr/>
          <p:nvPr/>
        </p:nvSpPr>
        <p:spPr>
          <a:xfrm>
            <a:off x="658584" y="1626260"/>
            <a:ext cx="11533415" cy="2312790"/>
          </a:xfrm>
          <a:prstGeom prst="rect">
            <a:avLst/>
          </a:prstGeom>
          <a:noFill/>
          <a:ln/>
        </p:spPr>
        <p:txBody>
          <a:bodyPr wrap="square" lIns="31750" tIns="31750" rIns="31750" bIns="31750" rtlCol="0" anchor="t"/>
          <a:lstStyle/>
          <a:p>
            <a:pPr marL="342900"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The degree to which the operator's </a:t>
            </a:r>
            <a:r>
              <a:rPr lang="en-US" altLang="ko-KR" b="1" dirty="0">
                <a:solidFill>
                  <a:schemeClr val="bg2">
                    <a:lumMod val="10000"/>
                  </a:schemeClr>
                </a:solidFill>
                <a:latin typeface="맑은 고딕" panose="020B0503020000020004" pitchFamily="50" charset="-127"/>
                <a:ea typeface="맑은 고딕" panose="020B0503020000020004" pitchFamily="50" charset="-127"/>
              </a:rPr>
              <a:t>perception</a:t>
            </a:r>
            <a:r>
              <a:rPr lang="en-US" altLang="ko-KR" dirty="0">
                <a:solidFill>
                  <a:schemeClr val="bg2">
                    <a:lumMod val="10000"/>
                  </a:schemeClr>
                </a:solidFill>
                <a:latin typeface="맑은 고딕" panose="020B0503020000020004" pitchFamily="50" charset="-127"/>
                <a:ea typeface="맑은 고딕" panose="020B0503020000020004" pitchFamily="50" charset="-127"/>
              </a:rPr>
              <a:t> and </a:t>
            </a:r>
            <a:r>
              <a:rPr lang="en-US" altLang="ko-KR" b="1" dirty="0">
                <a:solidFill>
                  <a:schemeClr val="bg2">
                    <a:lumMod val="10000"/>
                  </a:schemeClr>
                </a:solidFill>
                <a:latin typeface="맑은 고딕" panose="020B0503020000020004" pitchFamily="50" charset="-127"/>
                <a:ea typeface="맑은 고딕" panose="020B0503020000020004" pitchFamily="50" charset="-127"/>
              </a:rPr>
              <a:t>understanding</a:t>
            </a:r>
            <a:r>
              <a:rPr lang="en-US" altLang="ko-KR" dirty="0">
                <a:solidFill>
                  <a:schemeClr val="bg2">
                    <a:lumMod val="10000"/>
                  </a:schemeClr>
                </a:solidFill>
                <a:latin typeface="맑은 고딕" panose="020B0503020000020004" pitchFamily="50" charset="-127"/>
                <a:ea typeface="맑은 고딕" panose="020B0503020000020004" pitchFamily="50" charset="-127"/>
              </a:rPr>
              <a:t> of the current process state corresponds to the plant's actual condition, supporting </a:t>
            </a:r>
            <a:r>
              <a:rPr lang="en-US" altLang="ko-KR" b="1" dirty="0">
                <a:solidFill>
                  <a:schemeClr val="bg2">
                    <a:lumMod val="10000"/>
                  </a:schemeClr>
                </a:solidFill>
                <a:latin typeface="맑은 고딕" panose="020B0503020000020004" pitchFamily="50" charset="-127"/>
                <a:ea typeface="맑은 고딕" panose="020B0503020000020004" pitchFamily="50" charset="-127"/>
              </a:rPr>
              <a:t>projection</a:t>
            </a:r>
            <a:r>
              <a:rPr lang="en-US" altLang="ko-KR" dirty="0">
                <a:solidFill>
                  <a:schemeClr val="bg2">
                    <a:lumMod val="10000"/>
                  </a:schemeClr>
                </a:solidFill>
                <a:latin typeface="맑은 고딕" panose="020B0503020000020004" pitchFamily="50" charset="-127"/>
                <a:ea typeface="맑은 고딕" panose="020B0503020000020004" pitchFamily="50" charset="-127"/>
              </a:rPr>
              <a:t> of future states for plant control [1,3].</a:t>
            </a:r>
          </a:p>
          <a:p>
            <a:pPr marL="342900"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rPr>
              <a:t>Failures in maintaining accurate SA may propagate to human errors safety-critical operation [1,4].</a:t>
            </a:r>
            <a:endParaRPr lang="en-US" altLang="ko-KR" dirty="0">
              <a:solidFill>
                <a:schemeClr val="bg2">
                  <a:lumMod val="10000"/>
                </a:schemeClr>
              </a:solidFill>
              <a:latin typeface="맑은 고딕" panose="020B0503020000020004" pitchFamily="50" charset="-127"/>
              <a:ea typeface="맑은 고딕" panose="020B0503020000020004" pitchFamily="50" charset="-127"/>
            </a:endParaRPr>
          </a:p>
          <a:p>
            <a:pPr marL="342900"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Achieved through three levels of cognitive process [2].</a:t>
            </a:r>
          </a:p>
          <a:p>
            <a:pPr marL="800100" lvl="1" indent="-342900">
              <a:spcAft>
                <a:spcPts val="600"/>
              </a:spcAft>
              <a:buSzPct val="100000"/>
              <a:buFont typeface="Arial" panose="020B0604020202020204" pitchFamily="34" charset="0"/>
              <a:buChar char="•"/>
            </a:pPr>
            <a:r>
              <a:rPr lang="en-US" altLang="ko-KR" sz="1400" dirty="0">
                <a:solidFill>
                  <a:schemeClr val="bg2">
                    <a:lumMod val="10000"/>
                  </a:schemeClr>
                </a:solidFill>
                <a:latin typeface="맑은 고딕" panose="020B0503020000020004" pitchFamily="50" charset="-127"/>
                <a:ea typeface="맑은 고딕" panose="020B0503020000020004" pitchFamily="50" charset="-127"/>
              </a:rPr>
              <a:t>Level 1 Perception: detect parameter deviations</a:t>
            </a:r>
          </a:p>
          <a:p>
            <a:pPr marL="800100" lvl="1" indent="-342900">
              <a:spcAft>
                <a:spcPts val="600"/>
              </a:spcAft>
              <a:buSzPct val="100000"/>
              <a:buFont typeface="Arial" panose="020B0604020202020204" pitchFamily="34" charset="0"/>
              <a:buChar char="•"/>
            </a:pPr>
            <a:r>
              <a:rPr lang="en-US" altLang="ko-KR" sz="1400" dirty="0">
                <a:solidFill>
                  <a:schemeClr val="bg2">
                    <a:lumMod val="10000"/>
                  </a:schemeClr>
                </a:solidFill>
                <a:latin typeface="맑은 고딕" panose="020B0503020000020004" pitchFamily="50" charset="-127"/>
                <a:ea typeface="맑은 고딕" panose="020B0503020000020004" pitchFamily="50" charset="-127"/>
              </a:rPr>
              <a:t>Level 2 Comprehension: integrate symptoms into plant condition</a:t>
            </a:r>
          </a:p>
          <a:p>
            <a:pPr marL="800100" lvl="1" indent="-342900">
              <a:spcAft>
                <a:spcPts val="600"/>
              </a:spcAft>
              <a:buSzPct val="100000"/>
              <a:buFont typeface="Arial" panose="020B0604020202020204" pitchFamily="34" charset="0"/>
              <a:buChar char="•"/>
            </a:pPr>
            <a:r>
              <a:rPr lang="en-US" altLang="ko-KR" sz="1400" dirty="0">
                <a:solidFill>
                  <a:schemeClr val="bg2">
                    <a:lumMod val="10000"/>
                  </a:schemeClr>
                </a:solidFill>
                <a:latin typeface="맑은 고딕" panose="020B0503020000020004" pitchFamily="50" charset="-127"/>
                <a:ea typeface="맑은 고딕" panose="020B0503020000020004" pitchFamily="50" charset="-127"/>
              </a:rPr>
              <a:t>Level 3 Projection: anticipate process trends</a:t>
            </a:r>
          </a:p>
        </p:txBody>
      </p:sp>
      <p:graphicFrame>
        <p:nvGraphicFramePr>
          <p:cNvPr id="20" name="표 19">
            <a:extLst>
              <a:ext uri="{FF2B5EF4-FFF2-40B4-BE49-F238E27FC236}">
                <a16:creationId xmlns:a16="http://schemas.microsoft.com/office/drawing/2014/main" id="{3C051CC5-7921-4B46-BC85-3DECE98031D7}"/>
              </a:ext>
            </a:extLst>
          </p:cNvPr>
          <p:cNvGraphicFramePr>
            <a:graphicFrameLocks noGrp="1"/>
          </p:cNvGraphicFramePr>
          <p:nvPr>
            <p:extLst>
              <p:ext uri="{D42A27DB-BD31-4B8C-83A1-F6EECF244321}">
                <p14:modId xmlns:p14="http://schemas.microsoft.com/office/powerpoint/2010/main" val="3986151151"/>
              </p:ext>
            </p:extLst>
          </p:nvPr>
        </p:nvGraphicFramePr>
        <p:xfrm>
          <a:off x="815747" y="4361901"/>
          <a:ext cx="10560505" cy="2069501"/>
        </p:xfrm>
        <a:graphic>
          <a:graphicData uri="http://schemas.openxmlformats.org/drawingml/2006/table">
            <a:tbl>
              <a:tblPr/>
              <a:tblGrid>
                <a:gridCol w="2815695">
                  <a:extLst>
                    <a:ext uri="{9D8B030D-6E8A-4147-A177-3AD203B41FA5}">
                      <a16:colId xmlns:a16="http://schemas.microsoft.com/office/drawing/2014/main" val="3862424918"/>
                    </a:ext>
                  </a:extLst>
                </a:gridCol>
                <a:gridCol w="1530597">
                  <a:extLst>
                    <a:ext uri="{9D8B030D-6E8A-4147-A177-3AD203B41FA5}">
                      <a16:colId xmlns:a16="http://schemas.microsoft.com/office/drawing/2014/main" val="630509691"/>
                    </a:ext>
                  </a:extLst>
                </a:gridCol>
                <a:gridCol w="1530597">
                  <a:extLst>
                    <a:ext uri="{9D8B030D-6E8A-4147-A177-3AD203B41FA5}">
                      <a16:colId xmlns:a16="http://schemas.microsoft.com/office/drawing/2014/main" val="1351760272"/>
                    </a:ext>
                  </a:extLst>
                </a:gridCol>
                <a:gridCol w="2397017">
                  <a:extLst>
                    <a:ext uri="{9D8B030D-6E8A-4147-A177-3AD203B41FA5}">
                      <a16:colId xmlns:a16="http://schemas.microsoft.com/office/drawing/2014/main" val="752729366"/>
                    </a:ext>
                  </a:extLst>
                </a:gridCol>
                <a:gridCol w="2286599">
                  <a:extLst>
                    <a:ext uri="{9D8B030D-6E8A-4147-A177-3AD203B41FA5}">
                      <a16:colId xmlns:a16="http://schemas.microsoft.com/office/drawing/2014/main" val="3363482090"/>
                    </a:ext>
                  </a:extLst>
                </a:gridCol>
              </a:tblGrid>
              <a:tr h="309552">
                <a:tc>
                  <a:txBody>
                    <a:bodyPr/>
                    <a:lstStyle/>
                    <a:p>
                      <a:pPr algn="ctr" rtl="0" fontAlgn="b"/>
                      <a:r>
                        <a:rPr lang="en-US" sz="1200" b="1" dirty="0">
                          <a:solidFill>
                            <a:sysClr val="windowText" lastClr="000000"/>
                          </a:solidFill>
                          <a:effectLst/>
                          <a:latin typeface="맑은 고딕" panose="020B0503020000020004" pitchFamily="50" charset="-127"/>
                          <a:ea typeface="맑은 고딕" panose="020B0503020000020004" pitchFamily="50" charset="-127"/>
                        </a:rPr>
                        <a:t>Method</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tc>
                  <a:txBody>
                    <a:bodyPr/>
                    <a:lstStyle/>
                    <a:p>
                      <a:pPr algn="ctr" rtl="0" fontAlgn="b"/>
                      <a:r>
                        <a:rPr lang="en-US" sz="1200" b="1" dirty="0">
                          <a:solidFill>
                            <a:sysClr val="windowText" lastClr="000000"/>
                          </a:solidFill>
                          <a:effectLst/>
                          <a:latin typeface="맑은 고딕" panose="020B0503020000020004" pitchFamily="50" charset="-127"/>
                          <a:ea typeface="맑은 고딕" panose="020B0503020000020004" pitchFamily="50" charset="-127"/>
                        </a:rPr>
                        <a:t>Category</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tc>
                  <a:txBody>
                    <a:bodyPr/>
                    <a:lstStyle/>
                    <a:p>
                      <a:pPr algn="ctr" rtl="0" fontAlgn="b"/>
                      <a:r>
                        <a:rPr lang="en-US" sz="1200" b="1" dirty="0">
                          <a:solidFill>
                            <a:sysClr val="windowText" lastClr="000000"/>
                          </a:solidFill>
                          <a:effectLst/>
                          <a:latin typeface="맑은 고딕" panose="020B0503020000020004" pitchFamily="50" charset="-127"/>
                          <a:ea typeface="맑은 고딕" panose="020B0503020000020004" pitchFamily="50" charset="-127"/>
                        </a:rPr>
                        <a:t>Survey Timing</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tc>
                  <a:txBody>
                    <a:bodyPr/>
                    <a:lstStyle/>
                    <a:p>
                      <a:pPr algn="ctr" rtl="0" fontAlgn="b"/>
                      <a:r>
                        <a:rPr lang="en-US" sz="1200" b="1" dirty="0">
                          <a:solidFill>
                            <a:sysClr val="windowText" lastClr="000000"/>
                          </a:solidFill>
                          <a:effectLst/>
                          <a:latin typeface="맑은 고딕" panose="020B0503020000020004" pitchFamily="50" charset="-127"/>
                          <a:ea typeface="맑은 고딕" panose="020B0503020000020004" pitchFamily="50" charset="-127"/>
                        </a:rPr>
                        <a:t>Definition</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tc>
                  <a:txBody>
                    <a:bodyPr/>
                    <a:lstStyle/>
                    <a:p>
                      <a:pPr algn="ctr" rtl="0" fontAlgn="b"/>
                      <a:r>
                        <a:rPr lang="en-US" sz="1200" b="1" dirty="0">
                          <a:solidFill>
                            <a:sysClr val="windowText" lastClr="000000"/>
                          </a:solidFill>
                          <a:effectLst/>
                          <a:latin typeface="맑은 고딕" panose="020B0503020000020004" pitchFamily="50" charset="-127"/>
                          <a:ea typeface="맑은 고딕" panose="020B0503020000020004" pitchFamily="50" charset="-127"/>
                        </a:rPr>
                        <a:t>SA Properties of Interest</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438744783"/>
                  </a:ext>
                </a:extLst>
              </a:tr>
              <a:tr h="434250">
                <a:tc>
                  <a:txBody>
                    <a:bodyPr/>
                    <a:lstStyle/>
                    <a:p>
                      <a:pPr algn="ctr" rtl="0" fontAlgn="b"/>
                      <a:r>
                        <a:rPr lang="fr-FR" sz="1200" dirty="0">
                          <a:solidFill>
                            <a:sysClr val="windowText" lastClr="000000"/>
                          </a:solidFill>
                          <a:effectLst/>
                          <a:latin typeface="맑은 고딕" panose="020B0503020000020004" pitchFamily="50" charset="-127"/>
                          <a:ea typeface="맑은 고딕" panose="020B0503020000020004" pitchFamily="50" charset="-127"/>
                        </a:rPr>
                        <a:t>SAGAT (SA Global Assessment Technique)</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rowSpan="2">
                  <a:txBody>
                    <a:bodyPr/>
                    <a:lstStyle/>
                    <a:p>
                      <a:pPr algn="ctr" rtl="0" fontAlgn="b"/>
                      <a:r>
                        <a:rPr lang="en-US" sz="1200" dirty="0">
                          <a:solidFill>
                            <a:sysClr val="windowText" lastClr="000000"/>
                          </a:solidFill>
                          <a:effectLst/>
                          <a:latin typeface="맑은 고딕" panose="020B0503020000020004" pitchFamily="50" charset="-127"/>
                          <a:ea typeface="맑은 고딕" panose="020B0503020000020004" pitchFamily="50" charset="-127"/>
                        </a:rPr>
                        <a:t>Objective</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rowSpan="2">
                  <a:txBody>
                    <a:bodyPr/>
                    <a:lstStyle/>
                    <a:p>
                      <a:pPr algn="ctr" rtl="0" fontAlgn="b"/>
                      <a:r>
                        <a:rPr lang="en-US" sz="1200" dirty="0">
                          <a:solidFill>
                            <a:sysClr val="windowText" lastClr="000000"/>
                          </a:solidFill>
                          <a:effectLst/>
                          <a:latin typeface="맑은 고딕" panose="020B0503020000020004" pitchFamily="50" charset="-127"/>
                          <a:ea typeface="맑은 고딕" panose="020B0503020000020004" pitchFamily="50" charset="-127"/>
                        </a:rPr>
                        <a:t>During Scenario </a:t>
                      </a:r>
                    </a:p>
                    <a:p>
                      <a:pPr algn="ctr" rtl="0" fontAlgn="b"/>
                      <a:r>
                        <a:rPr lang="en-US" sz="1200" dirty="0">
                          <a:solidFill>
                            <a:sysClr val="windowText" lastClr="000000"/>
                          </a:solidFill>
                          <a:effectLst/>
                          <a:latin typeface="맑은 고딕" panose="020B0503020000020004" pitchFamily="50" charset="-127"/>
                          <a:ea typeface="맑은 고딕" panose="020B0503020000020004" pitchFamily="50" charset="-127"/>
                        </a:rPr>
                        <a:t>("Freeze-probes")</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rowSpan="2">
                  <a:txBody>
                    <a:bodyPr/>
                    <a:lstStyle/>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Query of system state and parametric trends at freeze-probe moment</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rowSpan="2">
                  <a:txBody>
                    <a:bodyPr/>
                    <a:lstStyle/>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Level 1: Perception</a:t>
                      </a:r>
                    </a:p>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Level 2: Comprehension</a:t>
                      </a:r>
                    </a:p>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Level 3: Projection</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4167490355"/>
                  </a:ext>
                </a:extLst>
              </a:tr>
              <a:tr h="347400">
                <a:tc>
                  <a:txBody>
                    <a:bodyPr/>
                    <a:lstStyle/>
                    <a:p>
                      <a:pPr algn="ctr" rtl="0" fontAlgn="b"/>
                      <a:r>
                        <a:rPr lang="it-IT" sz="1200" dirty="0">
                          <a:solidFill>
                            <a:sysClr val="windowText" lastClr="000000"/>
                          </a:solidFill>
                          <a:effectLst/>
                          <a:latin typeface="맑은 고딕" panose="020B0503020000020004" pitchFamily="50" charset="-127"/>
                          <a:ea typeface="맑은 고딕" panose="020B0503020000020004" pitchFamily="50" charset="-127"/>
                        </a:rPr>
                        <a:t>SACRI (SA Control Room Inventory)</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vMerge="1">
                  <a:txBody>
                    <a:bodyPr/>
                    <a:lstStyle/>
                    <a:p>
                      <a:pPr latinLnBrk="1"/>
                      <a:endParaRPr lang="ko-KR" altLang="en-US"/>
                    </a:p>
                  </a:txBody>
                  <a:tcPr/>
                </a:tc>
                <a:tc vMerge="1">
                  <a:txBody>
                    <a:bodyPr/>
                    <a:lstStyle/>
                    <a:p>
                      <a:pPr algn="ctr" rtl="0" fontAlgn="b"/>
                      <a:endParaRPr lang="en-US" sz="1200" dirty="0">
                        <a:solidFill>
                          <a:sysClr val="windowText" lastClr="000000"/>
                        </a:solidFill>
                        <a:effectLst/>
                        <a:latin typeface="맑은 고딕" panose="020B0503020000020004" pitchFamily="50" charset="-127"/>
                        <a:ea typeface="맑은 고딕" panose="020B0503020000020004" pitchFamily="50" charset="-127"/>
                      </a:endParaRP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vMerge="1">
                  <a:txBody>
                    <a:bodyPr/>
                    <a:lstStyle/>
                    <a:p>
                      <a:pPr latinLnBrk="1"/>
                      <a:endParaRPr lang="ko-KR" altLang="en-US"/>
                    </a:p>
                  </a:txBody>
                  <a:tcPr/>
                </a:tc>
                <a:tc vMerge="1">
                  <a:txBody>
                    <a:bodyPr/>
                    <a:lstStyle/>
                    <a:p>
                      <a:pPr marL="171450" indent="-171450" algn="l" rtl="0" fontAlgn="b">
                        <a:buFont typeface="Arial" panose="020B0604020202020204" pitchFamily="34" charset="0"/>
                        <a:buChar char="•"/>
                      </a:pPr>
                      <a:endParaRPr lang="en-US" sz="1200" dirty="0">
                        <a:solidFill>
                          <a:sysClr val="windowText" lastClr="000000"/>
                        </a:solidFill>
                        <a:effectLst/>
                        <a:latin typeface="맑은 고딕" panose="020B0503020000020004" pitchFamily="50" charset="-127"/>
                        <a:ea typeface="맑은 고딕" panose="020B0503020000020004" pitchFamily="50" charset="-127"/>
                      </a:endParaRP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511477161"/>
                  </a:ext>
                </a:extLst>
              </a:tr>
              <a:tr h="955349">
                <a:tc>
                  <a:txBody>
                    <a:bodyPr/>
                    <a:lstStyle/>
                    <a:p>
                      <a:pPr algn="ctr" rtl="0" fontAlgn="b"/>
                      <a:r>
                        <a:rPr lang="en-US" sz="1200" dirty="0">
                          <a:solidFill>
                            <a:sysClr val="windowText" lastClr="000000"/>
                          </a:solidFill>
                          <a:effectLst/>
                          <a:latin typeface="맑은 고딕" panose="020B0503020000020004" pitchFamily="50" charset="-127"/>
                          <a:ea typeface="맑은 고딕" panose="020B0503020000020004" pitchFamily="50" charset="-127"/>
                        </a:rPr>
                        <a:t>SART (SA Rating Technique)</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a:txBody>
                    <a:bodyPr/>
                    <a:lstStyle/>
                    <a:p>
                      <a:pPr algn="ctr" rtl="0" fontAlgn="b"/>
                      <a:r>
                        <a:rPr lang="en-US" sz="1200" dirty="0">
                          <a:solidFill>
                            <a:sysClr val="windowText" lastClr="000000"/>
                          </a:solidFill>
                          <a:effectLst/>
                          <a:latin typeface="맑은 고딕" panose="020B0503020000020004" pitchFamily="50" charset="-127"/>
                          <a:ea typeface="맑은 고딕" panose="020B0503020000020004" pitchFamily="50" charset="-127"/>
                        </a:rPr>
                        <a:t>Subjective</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a:txBody>
                    <a:bodyPr/>
                    <a:lstStyle/>
                    <a:p>
                      <a:pPr algn="ctr" rtl="0" fontAlgn="b"/>
                      <a:r>
                        <a:rPr lang="en-US" sz="1200" dirty="0">
                          <a:solidFill>
                            <a:sysClr val="windowText" lastClr="000000"/>
                          </a:solidFill>
                          <a:effectLst/>
                          <a:latin typeface="맑은 고딕" panose="020B0503020000020004" pitchFamily="50" charset="-127"/>
                          <a:ea typeface="맑은 고딕" panose="020B0503020000020004" pitchFamily="50" charset="-127"/>
                        </a:rPr>
                        <a:t>Post-scenario</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a:txBody>
                    <a:bodyPr/>
                    <a:lstStyle/>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Self-rating of subjective level of demand, supply, and understanding of scenario</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a:txBody>
                    <a:bodyPr/>
                    <a:lstStyle/>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Demand</a:t>
                      </a:r>
                    </a:p>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Supply</a:t>
                      </a:r>
                    </a:p>
                    <a:p>
                      <a:pPr marL="171450" indent="-171450" algn="l" rtl="0" fontAlgn="b">
                        <a:buFont typeface="Arial" panose="020B0604020202020204" pitchFamily="34" charset="0"/>
                        <a:buChar char="•"/>
                      </a:pPr>
                      <a:r>
                        <a:rPr lang="en-US" sz="1200" dirty="0">
                          <a:solidFill>
                            <a:sysClr val="windowText" lastClr="000000"/>
                          </a:solidFill>
                          <a:effectLst/>
                          <a:latin typeface="맑은 고딕" panose="020B0503020000020004" pitchFamily="50" charset="-127"/>
                          <a:ea typeface="맑은 고딕" panose="020B0503020000020004" pitchFamily="50" charset="-127"/>
                        </a:rPr>
                        <a:t>Understanding</a:t>
                      </a: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3601274219"/>
                  </a:ext>
                </a:extLst>
              </a:tr>
            </a:tbl>
          </a:graphicData>
        </a:graphic>
      </p:graphicFrame>
      <p:sp>
        <p:nvSpPr>
          <p:cNvPr id="22" name="Table PSFs and its levels relevant to Multi-Module Operation">
            <a:extLst>
              <a:ext uri="{FF2B5EF4-FFF2-40B4-BE49-F238E27FC236}">
                <a16:creationId xmlns:a16="http://schemas.microsoft.com/office/drawing/2014/main" id="{FA07B594-0F44-4F03-AC4E-990AB8B64EA0}"/>
              </a:ext>
            </a:extLst>
          </p:cNvPr>
          <p:cNvSpPr/>
          <p:nvPr/>
        </p:nvSpPr>
        <p:spPr>
          <a:xfrm>
            <a:off x="3272175" y="3939050"/>
            <a:ext cx="5647647" cy="302829"/>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Summary of Survey Questionnaires in Assessing SA</a:t>
            </a:r>
            <a:endParaRPr lang="en-US" sz="1400" dirty="0"/>
          </a:p>
        </p:txBody>
      </p:sp>
    </p:spTree>
    <p:extLst>
      <p:ext uri="{BB962C8B-B14F-4D97-AF65-F5344CB8AC3E}">
        <p14:creationId xmlns:p14="http://schemas.microsoft.com/office/powerpoint/2010/main" val="1277632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5">
            <a:extLst>
              <a:ext uri="{FF2B5EF4-FFF2-40B4-BE49-F238E27FC236}">
                <a16:creationId xmlns:a16="http://schemas.microsoft.com/office/drawing/2014/main" id="{D7350B0E-31CF-4958-B8B4-A2CB3FEEF7FA}"/>
              </a:ext>
            </a:extLst>
          </p:cNvPr>
          <p:cNvSpPr/>
          <p:nvPr/>
        </p:nvSpPr>
        <p:spPr>
          <a:xfrm>
            <a:off x="603504" y="1719072"/>
            <a:ext cx="10972800" cy="841248"/>
          </a:xfrm>
          <a:prstGeom prst="roundRect">
            <a:avLst>
              <a:gd name="adj" fmla="val 3000"/>
            </a:avLst>
          </a:prstGeom>
          <a:solidFill>
            <a:srgbClr val="E9EEF6"/>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i="0">
                <a:solidFill>
                  <a:srgbClr val="2F5496"/>
                </a:solidFill>
                <a:latin typeface="Arial"/>
              </a:rPr>
              <a:t>Ψ</a:t>
            </a:r>
            <a:r>
              <a:rPr sz="1100" b="1" i="0">
                <a:solidFill>
                  <a:srgbClr val="2F5496"/>
                </a:solidFill>
                <a:latin typeface="Arial"/>
              </a:rPr>
              <a:t>raw</a:t>
            </a:r>
            <a:r>
              <a:rPr sz="1600" b="1" i="0">
                <a:solidFill>
                  <a:srgbClr val="2F5496"/>
                </a:solidFill>
                <a:latin typeface="Arial"/>
              </a:rPr>
              <a:t>(N) = [ −σ·H_stay + (1−σ)( H(Q) + cci(ρℓ) ) ] ⁄ log₂(Kₐ·N)</a:t>
            </a:r>
          </a:p>
          <a:p>
            <a:pPr algn="ctr">
              <a:spcBef>
                <a:spcPts val="400"/>
              </a:spcBef>
            </a:pPr>
            <a:r>
              <a:rPr sz="1150" b="0" i="1">
                <a:solidFill>
                  <a:srgbClr val="A7A7A7"/>
                </a:solidFill>
                <a:latin typeface="Arial"/>
              </a:rPr>
              <a:t>log₂(Kₐ·N) = the most bits one next-look can carry over K = Kₐ·N AOI states  →  dimensionless (bits realized per bit available)</a:t>
            </a:r>
          </a:p>
        </p:txBody>
      </p:sp>
      <p:sp>
        <p:nvSpPr>
          <p:cNvPr id="16" name="TextBox 15">
            <a:extLst>
              <a:ext uri="{FF2B5EF4-FFF2-40B4-BE49-F238E27FC236}">
                <a16:creationId xmlns:a16="http://schemas.microsoft.com/office/drawing/2014/main" id="{17A85184-BD03-45F7-8EF0-390B8125769E}"/>
              </a:ext>
            </a:extLst>
          </p:cNvPr>
          <p:cNvSpPr txBox="1"/>
          <p:nvPr/>
        </p:nvSpPr>
        <p:spPr>
          <a:xfrm>
            <a:off x="603504" y="2743200"/>
            <a:ext cx="10881360" cy="365760"/>
          </a:xfrm>
          <a:prstGeom prst="rect">
            <a:avLst/>
          </a:prstGeom>
          <a:noFill/>
        </p:spPr>
        <p:txBody>
          <a:bodyPr wrap="square" lIns="0" tIns="0" rIns="0" bIns="0" anchor="t">
            <a:spAutoFit/>
          </a:bodyPr>
          <a:lstStyle/>
          <a:p>
            <a:r>
              <a:rPr sz="1500" b="1" i="0" dirty="0">
                <a:solidFill>
                  <a:srgbClr val="2F5496"/>
                </a:solidFill>
                <a:latin typeface="Arial"/>
              </a:rPr>
              <a:t>② Subtract the random-scanning baseline so single- and multi-module scores are commensurable</a:t>
            </a:r>
          </a:p>
        </p:txBody>
      </p:sp>
      <p:sp>
        <p:nvSpPr>
          <p:cNvPr id="17" name="Rounded Rectangle 7">
            <a:extLst>
              <a:ext uri="{FF2B5EF4-FFF2-40B4-BE49-F238E27FC236}">
                <a16:creationId xmlns:a16="http://schemas.microsoft.com/office/drawing/2014/main" id="{CFB1343F-C646-43C2-AB01-935EA74FEA2F}"/>
              </a:ext>
            </a:extLst>
          </p:cNvPr>
          <p:cNvSpPr/>
          <p:nvPr/>
        </p:nvSpPr>
        <p:spPr>
          <a:xfrm>
            <a:off x="603504" y="3200400"/>
            <a:ext cx="5943600" cy="1737360"/>
          </a:xfrm>
          <a:prstGeom prst="roundRect">
            <a:avLst>
              <a:gd name="adj" fmla="val 3000"/>
            </a:avLst>
          </a:prstGeom>
          <a:solidFill>
            <a:srgbClr val="FFFFFF"/>
          </a:solidFill>
          <a:ln w="13970">
            <a:solidFill>
              <a:srgbClr val="2E7D32"/>
            </a:solidFill>
          </a:ln>
          <a:effectLst/>
        </p:spPr>
        <p:style>
          <a:lnRef idx="1">
            <a:schemeClr val="accent1"/>
          </a:lnRef>
          <a:fillRef idx="3">
            <a:schemeClr val="accent1"/>
          </a:fillRef>
          <a:effectRef idx="2">
            <a:schemeClr val="accent1"/>
          </a:effectRef>
          <a:fontRef idx="minor">
            <a:schemeClr val="lt1"/>
          </a:fontRef>
        </p:style>
        <p:txBody>
          <a:bodyPr wrap="square" lIns="152400" tIns="114300" rIns="139700" rtlCol="0" anchor="t"/>
          <a:lstStyle/>
          <a:p>
            <a:pPr algn="ctr"/>
            <a:r>
              <a:rPr sz="1250" b="1" i="0">
                <a:solidFill>
                  <a:srgbClr val="2E7D32"/>
                </a:solidFill>
                <a:latin typeface="Arial"/>
              </a:rPr>
              <a:t>Uniform random scanner — the zero-skill policy</a:t>
            </a:r>
          </a:p>
          <a:p>
            <a:pPr>
              <a:lnSpc>
                <a:spcPct val="110000"/>
              </a:lnSpc>
              <a:spcBef>
                <a:spcPts val="500"/>
              </a:spcBef>
            </a:pPr>
            <a:r>
              <a:rPr sz="1150" b="0" i="0">
                <a:solidFill>
                  <a:srgbClr val="202020"/>
                </a:solidFill>
                <a:latin typeface="Arial"/>
              </a:rPr>
              <a:t>draws every next fixation uniformly over all K = Kₐ·N states; its parameters follow by counting states:</a:t>
            </a:r>
          </a:p>
          <a:p>
            <a:pPr>
              <a:lnSpc>
                <a:spcPct val="125000"/>
              </a:lnSpc>
              <a:spcBef>
                <a:spcPts val="500"/>
              </a:spcBef>
            </a:pPr>
            <a:r>
              <a:rPr sz="1150" b="1" i="0">
                <a:solidFill>
                  <a:srgbClr val="202020"/>
                </a:solidFill>
                <a:latin typeface="Arial"/>
              </a:rPr>
              <a:t>σ₀ = 1/N   ·   H_stay⁰ = log₂Kₐ   ·   H(Q)⁰ = log₂(N−1)   ·   ρℓ⁰ = 1/Kₐ ⇒ cci = 0</a:t>
            </a:r>
          </a:p>
        </p:txBody>
      </p:sp>
      <p:sp>
        <p:nvSpPr>
          <p:cNvPr id="18" name="Rounded Rectangle 8">
            <a:extLst>
              <a:ext uri="{FF2B5EF4-FFF2-40B4-BE49-F238E27FC236}">
                <a16:creationId xmlns:a16="http://schemas.microsoft.com/office/drawing/2014/main" id="{FA208410-4257-4ABB-865A-0F8109B134F9}"/>
              </a:ext>
            </a:extLst>
          </p:cNvPr>
          <p:cNvSpPr/>
          <p:nvPr/>
        </p:nvSpPr>
        <p:spPr>
          <a:xfrm>
            <a:off x="6693408" y="3200400"/>
            <a:ext cx="4882896" cy="1737360"/>
          </a:xfrm>
          <a:prstGeom prst="roundRect">
            <a:avLst>
              <a:gd name="adj" fmla="val 300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wrap="square" lIns="152400" tIns="114300" rIns="139700" rtlCol="0" anchor="t"/>
          <a:lstStyle/>
          <a:p>
            <a:pPr algn="ctr"/>
            <a:r>
              <a:rPr sz="1250" b="1" i="0" dirty="0">
                <a:solidFill>
                  <a:srgbClr val="2F5496"/>
                </a:solidFill>
                <a:latin typeface="Arial"/>
              </a:rPr>
              <a:t>Closed-form baseline Ψ₀(N)</a:t>
            </a:r>
          </a:p>
          <a:p>
            <a:pPr algn="ctr">
              <a:lnSpc>
                <a:spcPct val="135000"/>
              </a:lnSpc>
              <a:spcBef>
                <a:spcPts val="800"/>
              </a:spcBef>
            </a:pPr>
            <a:r>
              <a:rPr sz="1350" b="1" i="0" dirty="0">
                <a:solidFill>
                  <a:srgbClr val="202020"/>
                </a:solidFill>
                <a:latin typeface="Arial"/>
              </a:rPr>
              <a:t>Ψ₀(1) = −1      Ψ₀(2) = −0.369      Ψ₀(3) = −0.061</a:t>
            </a:r>
          </a:p>
          <a:p>
            <a:pPr algn="ctr">
              <a:spcBef>
                <a:spcPts val="600"/>
              </a:spcBef>
            </a:pPr>
            <a:r>
              <a:rPr sz="1100" b="0" i="1" dirty="0">
                <a:solidFill>
                  <a:srgbClr val="A7A7A7"/>
                </a:solidFill>
                <a:latin typeface="Arial"/>
              </a:rPr>
              <a:t>a design constant per module count — no fitting</a:t>
            </a:r>
          </a:p>
        </p:txBody>
      </p:sp>
      <p:sp>
        <p:nvSpPr>
          <p:cNvPr id="19" name="Rounded Rectangle 9">
            <a:extLst>
              <a:ext uri="{FF2B5EF4-FFF2-40B4-BE49-F238E27FC236}">
                <a16:creationId xmlns:a16="http://schemas.microsoft.com/office/drawing/2014/main" id="{5CD86899-D983-40F0-AA5D-2C4CB11E1B45}"/>
              </a:ext>
            </a:extLst>
          </p:cNvPr>
          <p:cNvSpPr/>
          <p:nvPr/>
        </p:nvSpPr>
        <p:spPr>
          <a:xfrm>
            <a:off x="603504" y="5029200"/>
            <a:ext cx="6766560" cy="1005840"/>
          </a:xfrm>
          <a:prstGeom prst="roundRect">
            <a:avLst>
              <a:gd name="adj" fmla="val 3000"/>
            </a:avLst>
          </a:prstGeom>
          <a:solidFill>
            <a:srgbClr val="FFFFFF"/>
          </a:solidFill>
          <a:ln w="22225">
            <a:solidFill>
              <a:srgbClr val="2F54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200" b="1" i="0">
                <a:solidFill>
                  <a:srgbClr val="2F5496"/>
                </a:solidFill>
                <a:latin typeface="Arial"/>
              </a:rPr>
              <a:t>Ψ(N) = Ψ</a:t>
            </a:r>
            <a:r>
              <a:rPr sz="1300" b="1" i="0">
                <a:solidFill>
                  <a:srgbClr val="2F5496"/>
                </a:solidFill>
                <a:latin typeface="Arial"/>
              </a:rPr>
              <a:t>raw</a:t>
            </a:r>
            <a:r>
              <a:rPr sz="2200" b="1" i="0">
                <a:solidFill>
                  <a:srgbClr val="2F5496"/>
                </a:solidFill>
                <a:latin typeface="Arial"/>
              </a:rPr>
              <a:t>(N) − Ψ₀(N)</a:t>
            </a:r>
          </a:p>
          <a:p>
            <a:pPr algn="ctr">
              <a:spcBef>
                <a:spcPts val="200"/>
              </a:spcBef>
            </a:pPr>
            <a:r>
              <a:rPr sz="1150" b="0" i="1">
                <a:solidFill>
                  <a:srgbClr val="A7A7A7"/>
                </a:solidFill>
                <a:latin typeface="Arial"/>
              </a:rPr>
              <a:t>the scan's departure from random scanning</a:t>
            </a:r>
          </a:p>
        </p:txBody>
      </p:sp>
      <p:sp>
        <p:nvSpPr>
          <p:cNvPr id="20" name="Rounded Rectangle 10">
            <a:extLst>
              <a:ext uri="{FF2B5EF4-FFF2-40B4-BE49-F238E27FC236}">
                <a16:creationId xmlns:a16="http://schemas.microsoft.com/office/drawing/2014/main" id="{BF41D643-6E71-4C54-A306-4B107D3764E7}"/>
              </a:ext>
            </a:extLst>
          </p:cNvPr>
          <p:cNvSpPr/>
          <p:nvPr/>
        </p:nvSpPr>
        <p:spPr>
          <a:xfrm>
            <a:off x="7516368" y="5029200"/>
            <a:ext cx="4059936" cy="1005840"/>
          </a:xfrm>
          <a:prstGeom prst="roundRect">
            <a:avLst>
              <a:gd name="adj" fmla="val 3000"/>
            </a:avLst>
          </a:prstGeom>
          <a:solidFill>
            <a:srgbClr val="E9EEF6"/>
          </a:solidFill>
          <a:ln>
            <a:noFill/>
          </a:ln>
          <a:effectLst/>
        </p:spPr>
        <p:style>
          <a:lnRef idx="1">
            <a:schemeClr val="accent1"/>
          </a:lnRef>
          <a:fillRef idx="3">
            <a:schemeClr val="accent1"/>
          </a:fillRef>
          <a:effectRef idx="2">
            <a:schemeClr val="accent1"/>
          </a:effectRef>
          <a:fontRef idx="minor">
            <a:schemeClr val="lt1"/>
          </a:fontRef>
        </p:style>
        <p:txBody>
          <a:bodyPr wrap="square" lIns="139700" rIns="127000" rtlCol="0" anchor="ctr"/>
          <a:lstStyle/>
          <a:p>
            <a:pPr algn="ctr"/>
            <a:r>
              <a:rPr sz="1200" b="1" i="0">
                <a:solidFill>
                  <a:srgbClr val="C0392B"/>
                </a:solidFill>
                <a:latin typeface="Arial"/>
              </a:rPr>
              <a:t>Ψ = 0</a:t>
            </a:r>
            <a:r>
              <a:rPr sz="1100" b="0" i="0">
                <a:solidFill>
                  <a:srgbClr val="202020"/>
                </a:solidFill>
                <a:latin typeface="Arial"/>
              </a:rPr>
              <a:t> aimless   ·   </a:t>
            </a:r>
            <a:r>
              <a:rPr sz="1200" b="1" i="0">
                <a:solidFill>
                  <a:srgbClr val="2E7D32"/>
                </a:solidFill>
                <a:latin typeface="Arial"/>
              </a:rPr>
              <a:t>Ψ &gt; 0</a:t>
            </a:r>
            <a:r>
              <a:rPr sz="1100" b="0" i="0">
                <a:solidFill>
                  <a:srgbClr val="202020"/>
                </a:solidFill>
                <a:latin typeface="Arial"/>
              </a:rPr>
              <a:t> ordered &amp; directed</a:t>
            </a:r>
          </a:p>
          <a:p>
            <a:pPr>
              <a:lnSpc>
                <a:spcPct val="103000"/>
              </a:lnSpc>
              <a:spcBef>
                <a:spcPts val="400"/>
              </a:spcBef>
            </a:pPr>
            <a:r>
              <a:rPr sz="1050" b="0" i="0">
                <a:solidFill>
                  <a:srgbClr val="202020"/>
                </a:solidFill>
                <a:latin typeface="Arial"/>
              </a:rPr>
              <a:t>N = 1:  Ψ = 1 − H_stay ⁄ log₂Kₐ ∈ [0,1] — one formula spans single→N-module</a:t>
            </a:r>
          </a:p>
        </p:txBody>
      </p:sp>
      <p:cxnSp>
        <p:nvCxnSpPr>
          <p:cNvPr id="4" name="Connector 3"/>
          <p:cNvCxnSpPr/>
          <p:nvPr/>
        </p:nvCxnSpPr>
        <p:spPr>
          <a:xfrm>
            <a:off x="603504" y="1188720"/>
            <a:ext cx="11055096" cy="0"/>
          </a:xfrm>
          <a:prstGeom prst="bentConnector3">
            <a:avLst/>
          </a:prstGeom>
          <a:ln w="28575">
            <a:solidFill>
              <a:srgbClr val="2F5496"/>
            </a:solidFill>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11430000" y="6419088"/>
            <a:ext cx="640080" cy="320040"/>
          </a:xfrm>
          <a:prstGeom prst="rect">
            <a:avLst/>
          </a:prstGeom>
          <a:noFill/>
        </p:spPr>
        <p:txBody>
          <a:bodyPr wrap="square" lIns="0" tIns="0" rIns="0" bIns="0" anchor="t">
            <a:spAutoFit/>
          </a:bodyPr>
          <a:lstStyle/>
          <a:p>
            <a:pPr algn="r"/>
            <a:r>
              <a:rPr sz="1200" b="0" i="0">
                <a:solidFill>
                  <a:srgbClr val="A7A7A7"/>
                </a:solidFill>
                <a:latin typeface="Arial"/>
              </a:rPr>
              <a:t>12</a:t>
            </a:r>
          </a:p>
        </p:txBody>
      </p:sp>
      <p:sp>
        <p:nvSpPr>
          <p:cNvPr id="11" name="Introduction">
            <a:extLst>
              <a:ext uri="{FF2B5EF4-FFF2-40B4-BE49-F238E27FC236}">
                <a16:creationId xmlns:a16="http://schemas.microsoft.com/office/drawing/2014/main" id="{342FCF57-2663-490F-AB1C-F1C7EF8E90E5}"/>
              </a:ext>
            </a:extLst>
          </p:cNvPr>
          <p:cNvSpPr/>
          <p:nvPr/>
        </p:nvSpPr>
        <p:spPr>
          <a:xfrm>
            <a:off x="609600" y="165100"/>
            <a:ext cx="1682839"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Appendix</a:t>
            </a:r>
            <a:endParaRPr lang="en-US" sz="1200" b="1" dirty="0">
              <a:latin typeface="맑은 고딕" panose="020B0503020000020004" pitchFamily="50" charset="-127"/>
              <a:ea typeface="맑은 고딕" panose="020B0503020000020004" pitchFamily="50" charset="-127"/>
            </a:endParaRPr>
          </a:p>
        </p:txBody>
      </p:sp>
      <p:sp>
        <p:nvSpPr>
          <p:cNvPr id="12" name="name_14 Challenges in Practicing HRA for Multi-Module SMR">
            <a:extLst>
              <a:ext uri="{FF2B5EF4-FFF2-40B4-BE49-F238E27FC236}">
                <a16:creationId xmlns:a16="http://schemas.microsoft.com/office/drawing/2014/main" id="{577F7E91-AEEA-46A7-B674-952B9131B73A}"/>
              </a:ext>
            </a:extLst>
          </p:cNvPr>
          <p:cNvSpPr/>
          <p:nvPr/>
        </p:nvSpPr>
        <p:spPr>
          <a:xfrm>
            <a:off x="603250" y="482600"/>
            <a:ext cx="11883039" cy="476250"/>
          </a:xfrm>
          <a:prstGeom prst="rect">
            <a:avLst/>
          </a:prstGeom>
          <a:noFill/>
          <a:ln/>
        </p:spPr>
        <p:txBody>
          <a:bodyPr wrap="square" lIns="0" tIns="0" rIns="0" bIns="0" rtlCol="0" anchor="t"/>
          <a:lstStyle/>
          <a:p>
            <a:r>
              <a:rPr lang="en-US" altLang="ko-KR" sz="2800" b="1" dirty="0">
                <a:solidFill>
                  <a:srgbClr val="000000"/>
                </a:solidFill>
              </a:rPr>
              <a:t>Appendix 2.C. Valence Assignment &amp; Simplification</a:t>
            </a:r>
          </a:p>
        </p:txBody>
      </p:sp>
      <mc:AlternateContent xmlns:mc="http://schemas.openxmlformats.org/markup-compatibility/2006">
        <mc:Choice xmlns:a14="http://schemas.microsoft.com/office/drawing/2010/main" Requires="a14">
          <p:sp>
            <p:nvSpPr>
              <p:cNvPr id="14" name="직사각형 13">
                <a:extLst>
                  <a:ext uri="{FF2B5EF4-FFF2-40B4-BE49-F238E27FC236}">
                    <a16:creationId xmlns:a16="http://schemas.microsoft.com/office/drawing/2014/main" id="{88C53AA8-6C7B-46C5-BD60-B93C939C44A4}"/>
                  </a:ext>
                </a:extLst>
              </p:cNvPr>
              <p:cNvSpPr/>
              <p:nvPr/>
            </p:nvSpPr>
            <p:spPr>
              <a:xfrm>
                <a:off x="1526194" y="4340930"/>
                <a:ext cx="3537828" cy="59683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nor/>
                        </m:rPr>
                        <a:rPr lang="el-GR" altLang="ko-KR" sz="1200" b="1" dirty="0" smtClean="0">
                          <a:solidFill>
                            <a:srgbClr val="202020"/>
                          </a:solidFill>
                        </a:rPr>
                        <m:t>Ψ</m:t>
                      </m:r>
                      <m:r>
                        <m:rPr>
                          <m:nor/>
                        </m:rPr>
                        <a:rPr lang="el-GR" altLang="ko-KR" sz="1200" b="1" dirty="0" smtClean="0">
                          <a:solidFill>
                            <a:srgbClr val="202020"/>
                          </a:solidFill>
                        </a:rPr>
                        <m:t>₀</m:t>
                      </m:r>
                      <m:r>
                        <a:rPr lang="en-US" altLang="ko-KR" sz="1200" b="1" i="1" dirty="0" smtClean="0">
                          <a:solidFill>
                            <a:srgbClr val="202020"/>
                          </a:solidFill>
                          <a:latin typeface="Cambria Math" panose="02040503050406030204" pitchFamily="18" charset="0"/>
                        </a:rPr>
                        <m:t>(</m:t>
                      </m:r>
                      <m:r>
                        <a:rPr lang="en-US" altLang="ko-KR" sz="1200" b="1" i="1" dirty="0" smtClean="0">
                          <a:solidFill>
                            <a:srgbClr val="202020"/>
                          </a:solidFill>
                          <a:latin typeface="Cambria Math" panose="02040503050406030204" pitchFamily="18" charset="0"/>
                        </a:rPr>
                        <m:t>𝑵</m:t>
                      </m:r>
                      <m:r>
                        <a:rPr lang="en-US" altLang="ko-KR" sz="1200" b="1" i="1" dirty="0" smtClean="0">
                          <a:solidFill>
                            <a:srgbClr val="202020"/>
                          </a:solidFill>
                          <a:latin typeface="Cambria Math" panose="02040503050406030204" pitchFamily="18" charset="0"/>
                        </a:rPr>
                        <m:t>)=</m:t>
                      </m:r>
                      <m:f>
                        <m:fPr>
                          <m:ctrlPr>
                            <a:rPr lang="en-US" altLang="ko-KR" sz="1200" b="1" i="1" dirty="0">
                              <a:solidFill>
                                <a:srgbClr val="202020"/>
                              </a:solidFill>
                              <a:latin typeface="Cambria Math" panose="02040503050406030204" pitchFamily="18" charset="0"/>
                            </a:rPr>
                          </m:ctrlPr>
                        </m:fPr>
                        <m:num>
                          <m:d>
                            <m:dPr>
                              <m:begChr m:val="["/>
                              <m:endChr m:val="]"/>
                              <m:ctrlPr>
                                <a:rPr lang="en-US" altLang="ko-KR" sz="1200" b="1" i="1" dirty="0">
                                  <a:solidFill>
                                    <a:schemeClr val="bg2">
                                      <a:lumMod val="10000"/>
                                    </a:schemeClr>
                                  </a:solidFill>
                                  <a:latin typeface="Cambria Math" panose="02040503050406030204" pitchFamily="18" charset="0"/>
                                </a:rPr>
                              </m:ctrlPr>
                            </m:dPr>
                            <m:e>
                              <m:r>
                                <a:rPr lang="en-US" altLang="ko-KR" sz="1200" b="1" i="1" dirty="0">
                                  <a:solidFill>
                                    <a:srgbClr val="202020"/>
                                  </a:solidFill>
                                  <a:latin typeface="Cambria Math" panose="02040503050406030204" pitchFamily="18" charset="0"/>
                                </a:rPr>
                                <m:t>−</m:t>
                              </m:r>
                              <m:d>
                                <m:dPr>
                                  <m:ctrlPr>
                                    <a:rPr lang="en-US" altLang="ko-KR" sz="1200" b="1" i="1" dirty="0">
                                      <a:solidFill>
                                        <a:srgbClr val="202020"/>
                                      </a:solidFill>
                                      <a:latin typeface="Cambria Math" panose="02040503050406030204" pitchFamily="18" charset="0"/>
                                    </a:rPr>
                                  </m:ctrlPr>
                                </m:dPr>
                                <m:e>
                                  <m:f>
                                    <m:fPr>
                                      <m:ctrlPr>
                                        <a:rPr lang="en-US" altLang="ko-KR" sz="1200" b="1" i="1" dirty="0">
                                          <a:solidFill>
                                            <a:srgbClr val="202020"/>
                                          </a:solidFill>
                                          <a:latin typeface="Cambria Math" panose="02040503050406030204" pitchFamily="18" charset="0"/>
                                        </a:rPr>
                                      </m:ctrlPr>
                                    </m:fPr>
                                    <m:num>
                                      <m:r>
                                        <a:rPr lang="en-US" altLang="ko-KR" sz="1200" b="1" i="1" dirty="0">
                                          <a:solidFill>
                                            <a:srgbClr val="202020"/>
                                          </a:solidFill>
                                          <a:latin typeface="Cambria Math" panose="02040503050406030204" pitchFamily="18" charset="0"/>
                                        </a:rPr>
                                        <m:t>𝟏</m:t>
                                      </m:r>
                                    </m:num>
                                    <m:den>
                                      <m:r>
                                        <a:rPr lang="en-US" altLang="ko-KR" sz="1200" b="1" i="1" dirty="0">
                                          <a:solidFill>
                                            <a:srgbClr val="202020"/>
                                          </a:solidFill>
                                          <a:latin typeface="Cambria Math" panose="02040503050406030204" pitchFamily="18" charset="0"/>
                                        </a:rPr>
                                        <m:t>𝑵</m:t>
                                      </m:r>
                                    </m:den>
                                  </m:f>
                                </m:e>
                              </m:d>
                              <m:sSub>
                                <m:sSubPr>
                                  <m:ctrlPr>
                                    <a:rPr lang="ar-AE" altLang="ko-KR" sz="1200" b="1" i="1" dirty="0">
                                      <a:solidFill>
                                        <a:srgbClr val="202020"/>
                                      </a:solidFill>
                                      <a:latin typeface="Cambria Math" panose="02040503050406030204" pitchFamily="18" charset="0"/>
                                    </a:rPr>
                                  </m:ctrlPr>
                                </m:sSubPr>
                                <m:e>
                                  <m:r>
                                    <a:rPr lang="en-US" altLang="ko-KR" sz="1200" b="1" i="1" dirty="0">
                                      <a:solidFill>
                                        <a:srgbClr val="202020"/>
                                      </a:solidFill>
                                      <a:latin typeface="Cambria Math" panose="02040503050406030204" pitchFamily="18" charset="0"/>
                                    </a:rPr>
                                    <m:t>𝒍𝒐𝒈</m:t>
                                  </m:r>
                                </m:e>
                                <m:sub>
                                  <m:r>
                                    <a:rPr lang="en-US" altLang="ko-KR" sz="1200" b="1" i="1" dirty="0">
                                      <a:solidFill>
                                        <a:srgbClr val="202020"/>
                                      </a:solidFill>
                                      <a:latin typeface="Cambria Math" panose="02040503050406030204" pitchFamily="18" charset="0"/>
                                    </a:rPr>
                                    <m:t>𝟐</m:t>
                                  </m:r>
                                </m:sub>
                              </m:sSub>
                              <m:sSub>
                                <m:sSubPr>
                                  <m:ctrlPr>
                                    <a:rPr lang="en-US" altLang="ko-KR" sz="1200" b="1" i="1" dirty="0">
                                      <a:solidFill>
                                        <a:srgbClr val="202020"/>
                                      </a:solidFill>
                                      <a:latin typeface="Cambria Math" panose="02040503050406030204" pitchFamily="18" charset="0"/>
                                    </a:rPr>
                                  </m:ctrlPr>
                                </m:sSubPr>
                                <m:e>
                                  <m:r>
                                    <a:rPr lang="en-US" altLang="ko-KR" sz="1200" b="1" i="1" dirty="0">
                                      <a:solidFill>
                                        <a:srgbClr val="202020"/>
                                      </a:solidFill>
                                      <a:latin typeface="Cambria Math" panose="02040503050406030204" pitchFamily="18" charset="0"/>
                                    </a:rPr>
                                    <m:t>𝑲</m:t>
                                  </m:r>
                                </m:e>
                                <m:sub>
                                  <m:r>
                                    <a:rPr lang="en-US" altLang="ko-KR" sz="1200" b="1" i="1" dirty="0">
                                      <a:solidFill>
                                        <a:srgbClr val="202020"/>
                                      </a:solidFill>
                                      <a:latin typeface="Cambria Math" panose="02040503050406030204" pitchFamily="18" charset="0"/>
                                    </a:rPr>
                                    <m:t>𝒂</m:t>
                                  </m:r>
                                </m:sub>
                              </m:sSub>
                              <m:r>
                                <a:rPr lang="en-US" altLang="ko-KR" sz="1200" b="1" i="1" dirty="0">
                                  <a:solidFill>
                                    <a:srgbClr val="202020"/>
                                  </a:solidFill>
                                  <a:latin typeface="Cambria Math" panose="02040503050406030204" pitchFamily="18" charset="0"/>
                                </a:rPr>
                                <m:t>,+</m:t>
                              </m:r>
                              <m:d>
                                <m:dPr>
                                  <m:ctrlPr>
                                    <a:rPr lang="en-US" altLang="ko-KR" sz="1200" b="1" i="1" dirty="0">
                                      <a:solidFill>
                                        <a:srgbClr val="202020"/>
                                      </a:solidFill>
                                      <a:latin typeface="Cambria Math" panose="02040503050406030204" pitchFamily="18" charset="0"/>
                                    </a:rPr>
                                  </m:ctrlPr>
                                </m:dPr>
                                <m:e>
                                  <m:r>
                                    <a:rPr lang="en-US" altLang="ko-KR" sz="1200" b="1" i="1" dirty="0">
                                      <a:solidFill>
                                        <a:srgbClr val="202020"/>
                                      </a:solidFill>
                                      <a:latin typeface="Cambria Math" panose="02040503050406030204" pitchFamily="18" charset="0"/>
                                    </a:rPr>
                                    <m:t>𝟏</m:t>
                                  </m:r>
                                  <m:r>
                                    <a:rPr lang="en-US" altLang="ko-KR" sz="1200" b="1" i="1" dirty="0">
                                      <a:solidFill>
                                        <a:srgbClr val="202020"/>
                                      </a:solidFill>
                                      <a:latin typeface="Cambria Math" panose="02040503050406030204" pitchFamily="18" charset="0"/>
                                    </a:rPr>
                                    <m:t>−</m:t>
                                  </m:r>
                                  <m:f>
                                    <m:fPr>
                                      <m:ctrlPr>
                                        <a:rPr lang="en-US" altLang="ko-KR" sz="1200" b="1" i="1" dirty="0">
                                          <a:solidFill>
                                            <a:srgbClr val="202020"/>
                                          </a:solidFill>
                                          <a:latin typeface="Cambria Math" panose="02040503050406030204" pitchFamily="18" charset="0"/>
                                        </a:rPr>
                                      </m:ctrlPr>
                                    </m:fPr>
                                    <m:num>
                                      <m:r>
                                        <a:rPr lang="en-US" altLang="ko-KR" sz="1200" b="1" i="1" dirty="0">
                                          <a:solidFill>
                                            <a:srgbClr val="202020"/>
                                          </a:solidFill>
                                          <a:latin typeface="Cambria Math" panose="02040503050406030204" pitchFamily="18" charset="0"/>
                                        </a:rPr>
                                        <m:t>𝟏</m:t>
                                      </m:r>
                                    </m:num>
                                    <m:den>
                                      <m:r>
                                        <a:rPr lang="en-US" altLang="ko-KR" sz="1200" b="1" i="1" dirty="0">
                                          <a:solidFill>
                                            <a:srgbClr val="202020"/>
                                          </a:solidFill>
                                          <a:latin typeface="Cambria Math" panose="02040503050406030204" pitchFamily="18" charset="0"/>
                                        </a:rPr>
                                        <m:t>𝑵</m:t>
                                      </m:r>
                                    </m:den>
                                  </m:f>
                                </m:e>
                              </m:d>
                              <m:sSub>
                                <m:sSubPr>
                                  <m:ctrlPr>
                                    <a:rPr lang="ar-AE" altLang="ko-KR" sz="1200" b="1" i="1" dirty="0">
                                      <a:solidFill>
                                        <a:srgbClr val="202020"/>
                                      </a:solidFill>
                                      <a:latin typeface="Cambria Math" panose="02040503050406030204" pitchFamily="18" charset="0"/>
                                    </a:rPr>
                                  </m:ctrlPr>
                                </m:sSubPr>
                                <m:e>
                                  <m:r>
                                    <a:rPr lang="en-US" altLang="ko-KR" sz="1200" b="1" i="1" dirty="0">
                                      <a:solidFill>
                                        <a:srgbClr val="202020"/>
                                      </a:solidFill>
                                      <a:latin typeface="Cambria Math" panose="02040503050406030204" pitchFamily="18" charset="0"/>
                                    </a:rPr>
                                    <m:t>𝒍𝒐𝒈</m:t>
                                  </m:r>
                                </m:e>
                                <m:sub>
                                  <m:r>
                                    <a:rPr lang="en-US" altLang="ko-KR" sz="1200" b="1" i="1" dirty="0">
                                      <a:solidFill>
                                        <a:srgbClr val="202020"/>
                                      </a:solidFill>
                                      <a:latin typeface="Cambria Math" panose="02040503050406030204" pitchFamily="18" charset="0"/>
                                    </a:rPr>
                                    <m:t>𝟐</m:t>
                                  </m:r>
                                </m:sub>
                              </m:sSub>
                              <m:d>
                                <m:dPr>
                                  <m:ctrlPr>
                                    <a:rPr lang="en-US" altLang="ko-KR" sz="1200" b="1" i="1" dirty="0">
                                      <a:solidFill>
                                        <a:srgbClr val="202020"/>
                                      </a:solidFill>
                                      <a:latin typeface="Cambria Math" panose="02040503050406030204" pitchFamily="18" charset="0"/>
                                    </a:rPr>
                                  </m:ctrlPr>
                                </m:dPr>
                                <m:e>
                                  <m:r>
                                    <a:rPr lang="en-US" altLang="ko-KR" sz="1200" b="1" i="1" dirty="0">
                                      <a:solidFill>
                                        <a:srgbClr val="202020"/>
                                      </a:solidFill>
                                      <a:latin typeface="Cambria Math" panose="02040503050406030204" pitchFamily="18" charset="0"/>
                                    </a:rPr>
                                    <m:t>𝑵</m:t>
                                  </m:r>
                                  <m:r>
                                    <a:rPr lang="en-US" altLang="ko-KR" sz="1200" b="1" i="1" dirty="0">
                                      <a:solidFill>
                                        <a:srgbClr val="202020"/>
                                      </a:solidFill>
                                      <a:latin typeface="Cambria Math" panose="02040503050406030204" pitchFamily="18" charset="0"/>
                                    </a:rPr>
                                    <m:t>−</m:t>
                                  </m:r>
                                  <m:r>
                                    <a:rPr lang="en-US" altLang="ko-KR" sz="1200" b="1" i="1" dirty="0">
                                      <a:solidFill>
                                        <a:srgbClr val="202020"/>
                                      </a:solidFill>
                                      <a:latin typeface="Cambria Math" panose="02040503050406030204" pitchFamily="18" charset="0"/>
                                    </a:rPr>
                                    <m:t>𝟏</m:t>
                                  </m:r>
                                </m:e>
                              </m:d>
                            </m:e>
                          </m:d>
                        </m:num>
                        <m:den>
                          <m:sSub>
                            <m:sSubPr>
                              <m:ctrlPr>
                                <a:rPr lang="en-US" altLang="ko-KR" sz="1200" b="1" i="1" dirty="0">
                                  <a:solidFill>
                                    <a:srgbClr val="202020"/>
                                  </a:solidFill>
                                  <a:latin typeface="Cambria Math" panose="02040503050406030204" pitchFamily="18" charset="0"/>
                                </a:rPr>
                              </m:ctrlPr>
                            </m:sSubPr>
                            <m:e>
                              <m:r>
                                <a:rPr lang="en-US" altLang="ko-KR" sz="1200" b="1" i="1" dirty="0">
                                  <a:solidFill>
                                    <a:srgbClr val="202020"/>
                                  </a:solidFill>
                                  <a:latin typeface="Cambria Math" panose="02040503050406030204" pitchFamily="18" charset="0"/>
                                </a:rPr>
                                <m:t>𝒍𝒐𝒈</m:t>
                              </m:r>
                            </m:e>
                            <m:sub>
                              <m:r>
                                <a:rPr lang="en-US" altLang="ko-KR" sz="1200" b="1" i="1" dirty="0">
                                  <a:solidFill>
                                    <a:srgbClr val="202020"/>
                                  </a:solidFill>
                                  <a:latin typeface="Cambria Math" panose="02040503050406030204" pitchFamily="18" charset="0"/>
                                </a:rPr>
                                <m:t>𝟐</m:t>
                              </m:r>
                            </m:sub>
                          </m:sSub>
                          <m:d>
                            <m:dPr>
                              <m:ctrlPr>
                                <a:rPr lang="en-US" altLang="ko-KR" sz="1200" b="1" i="1" dirty="0">
                                  <a:solidFill>
                                    <a:srgbClr val="202020"/>
                                  </a:solidFill>
                                  <a:latin typeface="Cambria Math" panose="02040503050406030204" pitchFamily="18" charset="0"/>
                                </a:rPr>
                              </m:ctrlPr>
                            </m:dPr>
                            <m:e>
                              <m:sSub>
                                <m:sSubPr>
                                  <m:ctrlPr>
                                    <a:rPr lang="en-US" altLang="ko-KR" sz="1200" b="1" i="1" dirty="0">
                                      <a:solidFill>
                                        <a:srgbClr val="202020"/>
                                      </a:solidFill>
                                      <a:latin typeface="Cambria Math" panose="02040503050406030204" pitchFamily="18" charset="0"/>
                                    </a:rPr>
                                  </m:ctrlPr>
                                </m:sSubPr>
                                <m:e>
                                  <m:r>
                                    <a:rPr lang="en-US" altLang="ko-KR" sz="1200" b="1" i="1" dirty="0">
                                      <a:solidFill>
                                        <a:srgbClr val="202020"/>
                                      </a:solidFill>
                                      <a:latin typeface="Cambria Math" panose="02040503050406030204" pitchFamily="18" charset="0"/>
                                    </a:rPr>
                                    <m:t>𝑲</m:t>
                                  </m:r>
                                </m:e>
                                <m:sub>
                                  <m:r>
                                    <a:rPr lang="en-US" altLang="ko-KR" sz="1200" b="1" i="1" dirty="0">
                                      <a:solidFill>
                                        <a:srgbClr val="202020"/>
                                      </a:solidFill>
                                      <a:latin typeface="Cambria Math" panose="02040503050406030204" pitchFamily="18" charset="0"/>
                                    </a:rPr>
                                    <m:t>𝒂</m:t>
                                  </m:r>
                                </m:sub>
                              </m:sSub>
                              <m:r>
                                <a:rPr lang="en-US" altLang="ko-KR" sz="1200" b="1" i="1" dirty="0">
                                  <a:solidFill>
                                    <a:srgbClr val="202020"/>
                                  </a:solidFill>
                                  <a:latin typeface="Cambria Math" panose="02040503050406030204" pitchFamily="18" charset="0"/>
                                </a:rPr>
                                <m:t>𝑵</m:t>
                              </m:r>
                            </m:e>
                          </m:d>
                        </m:den>
                      </m:f>
                    </m:oMath>
                  </m:oMathPara>
                </a14:m>
                <a:endParaRPr lang="ko-KR" altLang="en-US" sz="1200" dirty="0"/>
              </a:p>
            </p:txBody>
          </p:sp>
        </mc:Choice>
        <mc:Fallback>
          <p:sp>
            <p:nvSpPr>
              <p:cNvPr id="14" name="직사각형 13">
                <a:extLst>
                  <a:ext uri="{FF2B5EF4-FFF2-40B4-BE49-F238E27FC236}">
                    <a16:creationId xmlns:a16="http://schemas.microsoft.com/office/drawing/2014/main" id="{88C53AA8-6C7B-46C5-BD60-B93C939C44A4}"/>
                  </a:ext>
                </a:extLst>
              </p:cNvPr>
              <p:cNvSpPr>
                <a:spLocks noRot="1" noChangeAspect="1" noMove="1" noResize="1" noEditPoints="1" noAdjustHandles="1" noChangeArrowheads="1" noChangeShapeType="1" noTextEdit="1"/>
              </p:cNvSpPr>
              <p:nvPr/>
            </p:nvSpPr>
            <p:spPr>
              <a:xfrm>
                <a:off x="1526194" y="4340930"/>
                <a:ext cx="3537828" cy="596830"/>
              </a:xfrm>
              <a:prstGeom prst="rect">
                <a:avLst/>
              </a:prstGeom>
              <a:blipFill>
                <a:blip r:embed="rId2"/>
                <a:stretch>
                  <a:fillRect/>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1398111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ector 34" descr="preencoded.png"/>
          <p:cNvPicPr>
            <a:picLocks noChangeAspect="1"/>
          </p:cNvPicPr>
          <p:nvPr/>
        </p:nvPicPr>
        <p:blipFill>
          <a:blip r:embed="rId3"/>
          <a:srcRect/>
          <a:stretch/>
        </p:blipFill>
        <p:spPr>
          <a:xfrm>
            <a:off x="584200" y="986168"/>
            <a:ext cx="11607800" cy="38100"/>
          </a:xfrm>
          <a:prstGeom prst="rect">
            <a:avLst/>
          </a:prstGeom>
        </p:spPr>
      </p:pic>
      <p:sp>
        <p:nvSpPr>
          <p:cNvPr id="3" name="name_14 Challenges in Practicing HRA for Multi-Module SM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1.1 Background</a:t>
            </a:r>
            <a:endParaRPr lang="en-US" sz="2800" b="1" dirty="0"/>
          </a:p>
        </p:txBody>
      </p:sp>
      <p:sp>
        <p:nvSpPr>
          <p:cNvPr id="13" name="Introduction">
            <a:extLst>
              <a:ext uri="{FF2B5EF4-FFF2-40B4-BE49-F238E27FC236}">
                <a16:creationId xmlns:a16="http://schemas.microsoft.com/office/drawing/2014/main" id="{093C2920-6866-4D1D-B086-9A67B05D3F7F}"/>
              </a:ext>
            </a:extLst>
          </p:cNvPr>
          <p:cNvSpPr/>
          <p:nvPr/>
        </p:nvSpPr>
        <p:spPr>
          <a:xfrm>
            <a:off x="609600" y="165100"/>
            <a:ext cx="1797050"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1. Introduction</a:t>
            </a:r>
            <a:endParaRPr lang="en-US" sz="1200" b="1" dirty="0">
              <a:latin typeface="맑은 고딕" panose="020B0503020000020004" pitchFamily="50" charset="-127"/>
              <a:ea typeface="맑은 고딕" panose="020B0503020000020004" pitchFamily="50" charset="-127"/>
            </a:endParaRPr>
          </a:p>
        </p:txBody>
      </p:sp>
      <p:sp>
        <p:nvSpPr>
          <p:cNvPr id="9" name="No Optimized List of PSFs Developed for Multi-Module Operation">
            <a:extLst>
              <a:ext uri="{FF2B5EF4-FFF2-40B4-BE49-F238E27FC236}">
                <a16:creationId xmlns:a16="http://schemas.microsoft.com/office/drawing/2014/main" id="{04D7F6D6-8D3D-4540-894A-DC1C283193E3}"/>
              </a:ext>
            </a:extLst>
          </p:cNvPr>
          <p:cNvSpPr/>
          <p:nvPr/>
        </p:nvSpPr>
        <p:spPr>
          <a:xfrm>
            <a:off x="609600" y="1144289"/>
            <a:ext cx="11360151" cy="361950"/>
          </a:xfrm>
          <a:prstGeom prst="rect">
            <a:avLst/>
          </a:prstGeom>
          <a:noFill/>
          <a:ln/>
        </p:spPr>
        <p:txBody>
          <a:bodyPr wrap="square" lIns="31750" tIns="31750" rIns="31750" bIns="31750" rtlCol="0" anchor="t"/>
          <a:lstStyle/>
          <a:p>
            <a:pPr>
              <a:lnSpc>
                <a:spcPts val="2850"/>
              </a:lnSpc>
              <a:buSzPct val="100000"/>
            </a:pPr>
            <a:r>
              <a:rPr lang="en-US" altLang="ko-KR" sz="2200" b="1" dirty="0">
                <a:latin typeface="맑은 고딕" panose="020B0503020000020004" pitchFamily="50" charset="-127"/>
                <a:ea typeface="맑은 고딕" panose="020B0503020000020004" pitchFamily="50" charset="-127"/>
              </a:rPr>
              <a:t>Human Performance Issues in Multi-Module SMR Operation</a:t>
            </a:r>
          </a:p>
        </p:txBody>
      </p:sp>
      <p:sp>
        <p:nvSpPr>
          <p:cNvPr id="10" name="No HRA method specifically developed for SMR to address the potential human failure events 8 Despite the efforts of Halden Research Project and NuScale none proposed viable evidence in deriving the list of PSFs and their corresponding multipliers in multi">
            <a:extLst>
              <a:ext uri="{FF2B5EF4-FFF2-40B4-BE49-F238E27FC236}">
                <a16:creationId xmlns:a16="http://schemas.microsoft.com/office/drawing/2014/main" id="{00265E20-2AC0-47ED-8751-C70F57B7EAF1}"/>
              </a:ext>
            </a:extLst>
          </p:cNvPr>
          <p:cNvSpPr/>
          <p:nvPr/>
        </p:nvSpPr>
        <p:spPr>
          <a:xfrm>
            <a:off x="658585" y="1564535"/>
            <a:ext cx="10934701" cy="1370394"/>
          </a:xfrm>
          <a:prstGeom prst="rect">
            <a:avLst/>
          </a:prstGeom>
          <a:noFill/>
          <a:ln/>
        </p:spPr>
        <p:txBody>
          <a:bodyPr wrap="square" lIns="31750" tIns="31750" rIns="31750" bIns="31750" rtlCol="0" anchor="t"/>
          <a:lstStyle/>
          <a:p>
            <a:pPr marL="342900"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New safety features and design characteristics of SMRs introduced </a:t>
            </a:r>
            <a:r>
              <a:rPr lang="en-US" altLang="ko-KR" b="1" dirty="0">
                <a:solidFill>
                  <a:schemeClr val="bg2">
                    <a:lumMod val="10000"/>
                  </a:schemeClr>
                </a:solidFill>
                <a:latin typeface="맑은 고딕" panose="020B0503020000020004" pitchFamily="50" charset="-127"/>
                <a:ea typeface="맑은 고딕" panose="020B0503020000020004" pitchFamily="50" charset="-127"/>
              </a:rPr>
              <a:t>new challenges in maintaining degree of situation awareness</a:t>
            </a:r>
            <a:r>
              <a:rPr lang="en-US" altLang="ko-KR" dirty="0">
                <a:solidFill>
                  <a:schemeClr val="bg2">
                    <a:lumMod val="10000"/>
                  </a:schemeClr>
                </a:solidFill>
                <a:latin typeface="맑은 고딕" panose="020B0503020000020004" pitchFamily="50" charset="-127"/>
                <a:ea typeface="맑은 고딕" panose="020B0503020000020004" pitchFamily="50" charset="-127"/>
              </a:rPr>
              <a:t>. </a:t>
            </a:r>
          </a:p>
          <a:p>
            <a:pPr marL="342900" indent="-342900">
              <a:spcAft>
                <a:spcPts val="600"/>
              </a:spcAft>
              <a:buSzPct val="100000"/>
              <a:buFont typeface="Arial" panose="020B0604020202020204" pitchFamily="34" charset="0"/>
              <a:buChar char="•"/>
            </a:pPr>
            <a:r>
              <a:rPr lang="en-US" altLang="ko-KR" b="1" dirty="0">
                <a:solidFill>
                  <a:schemeClr val="tx2"/>
                </a:solidFill>
                <a:latin typeface="맑은 고딕" pitchFamily="50" charset="-127"/>
                <a:ea typeface="맑은 고딕" pitchFamily="50" charset="-127"/>
              </a:rPr>
              <a:t>Thus, verifying that operators maintain adequate SA</a:t>
            </a:r>
            <a:r>
              <a:rPr lang="en-US" altLang="ko-KR" dirty="0">
                <a:solidFill>
                  <a:schemeClr val="bg2">
                    <a:lumMod val="10000"/>
                  </a:schemeClr>
                </a:solidFill>
                <a:latin typeface="맑은 고딕" pitchFamily="50" charset="-127"/>
                <a:ea typeface="맑은 고딕" pitchFamily="50" charset="-127"/>
              </a:rPr>
              <a:t> under these novel concepts is required for multi-module validation [3,5]</a:t>
            </a:r>
          </a:p>
        </p:txBody>
      </p:sp>
      <p:graphicFrame>
        <p:nvGraphicFramePr>
          <p:cNvPr id="12" name="표 11">
            <a:extLst>
              <a:ext uri="{FF2B5EF4-FFF2-40B4-BE49-F238E27FC236}">
                <a16:creationId xmlns:a16="http://schemas.microsoft.com/office/drawing/2014/main" id="{87DA1A91-7C47-4A5F-860E-DCBD86784A21}"/>
              </a:ext>
            </a:extLst>
          </p:cNvPr>
          <p:cNvGraphicFramePr>
            <a:graphicFrameLocks noGrp="1"/>
          </p:cNvGraphicFramePr>
          <p:nvPr>
            <p:extLst>
              <p:ext uri="{D42A27DB-BD31-4B8C-83A1-F6EECF244321}">
                <p14:modId xmlns:p14="http://schemas.microsoft.com/office/powerpoint/2010/main" val="686235558"/>
              </p:ext>
            </p:extLst>
          </p:nvPr>
        </p:nvGraphicFramePr>
        <p:xfrm>
          <a:off x="704088" y="3429000"/>
          <a:ext cx="10661904" cy="2906708"/>
        </p:xfrm>
        <a:graphic>
          <a:graphicData uri="http://schemas.openxmlformats.org/drawingml/2006/table">
            <a:tbl>
              <a:tblPr/>
              <a:tblGrid>
                <a:gridCol w="2606040">
                  <a:extLst>
                    <a:ext uri="{9D8B030D-6E8A-4147-A177-3AD203B41FA5}">
                      <a16:colId xmlns:a16="http://schemas.microsoft.com/office/drawing/2014/main" val="20000"/>
                    </a:ext>
                  </a:extLst>
                </a:gridCol>
                <a:gridCol w="3246120">
                  <a:extLst>
                    <a:ext uri="{9D8B030D-6E8A-4147-A177-3AD203B41FA5}">
                      <a16:colId xmlns:a16="http://schemas.microsoft.com/office/drawing/2014/main" val="20001"/>
                    </a:ext>
                  </a:extLst>
                </a:gridCol>
                <a:gridCol w="4809744">
                  <a:extLst>
                    <a:ext uri="{9D8B030D-6E8A-4147-A177-3AD203B41FA5}">
                      <a16:colId xmlns:a16="http://schemas.microsoft.com/office/drawing/2014/main" val="20002"/>
                    </a:ext>
                  </a:extLst>
                </a:gridCol>
              </a:tblGrid>
              <a:tr h="279186">
                <a:tc>
                  <a:txBody>
                    <a:bodyPr/>
                    <a:lstStyle/>
                    <a:p>
                      <a:pPr algn="ctr"/>
                      <a:r>
                        <a:rPr lang="en-US" altLang="ko-KR" sz="1200" b="1" dirty="0">
                          <a:solidFill>
                            <a:schemeClr val="bg2">
                              <a:lumMod val="10000"/>
                            </a:schemeClr>
                          </a:solidFill>
                          <a:latin typeface="맑은 고딕" pitchFamily="50" charset="-127"/>
                          <a:ea typeface="맑은 고딕" pitchFamily="50" charset="-127"/>
                        </a:rPr>
                        <a:t>Concept of Operation</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lang="en-US" altLang="ko-KR" sz="1200" b="1" dirty="0">
                          <a:solidFill>
                            <a:schemeClr val="bg2">
                              <a:lumMod val="10000"/>
                            </a:schemeClr>
                          </a:solidFill>
                          <a:latin typeface="맑은 고딕" pitchFamily="50" charset="-127"/>
                          <a:ea typeface="맑은 고딕" pitchFamily="50" charset="-127"/>
                        </a:rPr>
                        <a:t>SMR Design</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latinLnBrk="1"/>
                      <a:r>
                        <a:rPr lang="en-US" altLang="ko-KR" sz="1200" b="1" dirty="0">
                          <a:solidFill>
                            <a:schemeClr val="bg2">
                              <a:lumMod val="10000"/>
                            </a:schemeClr>
                          </a:solidFill>
                          <a:latin typeface="맑은 고딕" panose="020B0503020000020004" pitchFamily="50" charset="-127"/>
                          <a:ea typeface="맑은 고딕" panose="020B0503020000020004" pitchFamily="50" charset="-127"/>
                        </a:rPr>
                        <a:t>Potential Human Performance Issues</a:t>
                      </a:r>
                      <a:endParaRPr lang="ko-KR" altLang="en-US" sz="1200" b="1" dirty="0">
                        <a:solidFill>
                          <a:schemeClr val="bg2">
                            <a:lumMod val="10000"/>
                          </a:schemeClr>
                        </a:solidFill>
                        <a:latin typeface="맑은 고딕" panose="020B0503020000020004" pitchFamily="50" charset="-127"/>
                        <a:ea typeface="맑은 고딕" panose="020B0503020000020004" pitchFamily="50" charset="-127"/>
                      </a:endParaRPr>
                    </a:p>
                  </a:txBody>
                  <a:tcP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extLst>
                  <a:ext uri="{0D108BD9-81ED-4DB2-BD59-A6C34878D82A}">
                    <a16:rowId xmlns:a16="http://schemas.microsoft.com/office/drawing/2014/main" val="2438744783"/>
                  </a:ext>
                </a:extLst>
              </a:tr>
              <a:tr h="465309">
                <a:tc>
                  <a:txBody>
                    <a:bodyPr/>
                    <a:lstStyle/>
                    <a:p>
                      <a:pPr algn="ctr"/>
                      <a:r>
                        <a:rPr lang="en-US" altLang="ko-KR" sz="1200" b="1" dirty="0">
                          <a:solidFill>
                            <a:schemeClr val="bg2">
                              <a:lumMod val="10000"/>
                            </a:schemeClr>
                          </a:solidFill>
                          <a:latin typeface="맑은 고딕" pitchFamily="50" charset="-127"/>
                          <a:ea typeface="맑은 고딕" pitchFamily="50" charset="-127"/>
                        </a:rPr>
                        <a:t>Agents' roles &amp; responsibilities</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ctr"/>
                      <a:r>
                        <a:rPr lang="en-US" altLang="ko-KR" sz="1200" b="0" dirty="0">
                          <a:solidFill>
                            <a:schemeClr val="bg2">
                              <a:lumMod val="10000"/>
                            </a:schemeClr>
                          </a:solidFill>
                          <a:latin typeface="맑은 고딕" pitchFamily="50" charset="-127"/>
                          <a:ea typeface="맑은 고딕" pitchFamily="50" charset="-127"/>
                        </a:rPr>
                        <a:t>Multi-unit operation</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ctr" latinLnBrk="1"/>
                      <a:r>
                        <a:rPr lang="en-US" altLang="ko-KR" sz="1200" b="0" dirty="0">
                          <a:solidFill>
                            <a:schemeClr val="bg2">
                              <a:lumMod val="10000"/>
                            </a:schemeClr>
                          </a:solidFill>
                          <a:latin typeface="맑은 고딕" panose="020B0503020000020004" pitchFamily="50" charset="-127"/>
                          <a:ea typeface="맑은 고딕" panose="020B0503020000020004" pitchFamily="50" charset="-127"/>
                        </a:rPr>
                        <a:t>SA loss of unattended modules — attention neglect and change blindness</a:t>
                      </a:r>
                      <a:endParaRPr lang="ko-KR" altLang="en-US" sz="1200" b="0" dirty="0">
                        <a:solidFill>
                          <a:schemeClr val="bg2">
                            <a:lumMod val="10000"/>
                          </a:schemeClr>
                        </a:solidFill>
                        <a:latin typeface="맑은 고딕" panose="020B0503020000020004" pitchFamily="50" charset="-127"/>
                        <a:ea typeface="맑은 고딕" panose="020B0503020000020004" pitchFamily="50" charset="-127"/>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3601274219"/>
                  </a:ext>
                </a:extLst>
              </a:tr>
              <a:tr h="428303">
                <a:tc>
                  <a:txBody>
                    <a:bodyPr/>
                    <a:lstStyle/>
                    <a:p>
                      <a:pPr algn="ctr"/>
                      <a:r>
                        <a:rPr lang="en-US" altLang="ko-KR" sz="1200" b="1" dirty="0">
                          <a:solidFill>
                            <a:schemeClr val="bg2">
                              <a:lumMod val="10000"/>
                            </a:schemeClr>
                          </a:solidFill>
                          <a:latin typeface="맑은 고딕" pitchFamily="50" charset="-127"/>
                          <a:ea typeface="맑은 고딕" pitchFamily="50" charset="-127"/>
                        </a:rPr>
                        <a:t>Staffing, qualifications &amp; training</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ctr"/>
                      <a:r>
                        <a:rPr lang="en-US" altLang="ko-KR" sz="1200" b="0" dirty="0">
                          <a:solidFill>
                            <a:schemeClr val="bg2">
                              <a:lumMod val="10000"/>
                            </a:schemeClr>
                          </a:solidFill>
                          <a:latin typeface="맑은 고딕" pitchFamily="50" charset="-127"/>
                          <a:ea typeface="맑은 고딕" pitchFamily="50" charset="-127"/>
                        </a:rPr>
                        <a:t>Reduced staffing per module</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ctr" latinLnBrk="1"/>
                      <a:r>
                        <a:rPr lang="en-US" altLang="ko-KR" sz="1200" b="0" dirty="0">
                          <a:solidFill>
                            <a:schemeClr val="bg2">
                              <a:lumMod val="10000"/>
                            </a:schemeClr>
                          </a:solidFill>
                          <a:latin typeface="맑은 고딕" panose="020B0503020000020004" pitchFamily="50" charset="-127"/>
                          <a:ea typeface="맑은 고딕" panose="020B0503020000020004" pitchFamily="50" charset="-127"/>
                        </a:rPr>
                        <a:t>Unverified SA maintenance capability of smaller crews across all assigned units</a:t>
                      </a:r>
                      <a:endParaRPr lang="ko-KR" altLang="en-US" sz="1200" b="0" dirty="0">
                        <a:solidFill>
                          <a:schemeClr val="bg2">
                            <a:lumMod val="10000"/>
                          </a:schemeClr>
                        </a:solidFill>
                        <a:latin typeface="맑은 고딕" panose="020B0503020000020004" pitchFamily="50" charset="-127"/>
                        <a:ea typeface="맑은 고딕" panose="020B0503020000020004" pitchFamily="50" charset="-127"/>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1317823600"/>
                  </a:ext>
                </a:extLst>
              </a:tr>
              <a:tr h="465309">
                <a:tc rowSpan="3">
                  <a:txBody>
                    <a:bodyPr/>
                    <a:lstStyle/>
                    <a:p>
                      <a:pPr algn="ctr"/>
                      <a:r>
                        <a:rPr lang="en-US" altLang="ko-KR" sz="1200" b="1" dirty="0">
                          <a:solidFill>
                            <a:schemeClr val="bg2">
                              <a:lumMod val="10000"/>
                            </a:schemeClr>
                          </a:solidFill>
                          <a:latin typeface="맑은 고딕" pitchFamily="50" charset="-127"/>
                          <a:ea typeface="맑은 고딕" pitchFamily="50" charset="-127"/>
                        </a:rPr>
                        <a:t>Management of normal and off-normal operations</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ctr"/>
                      <a:r>
                        <a:rPr lang="en-US" altLang="ko-KR" sz="1200" b="0" dirty="0">
                          <a:solidFill>
                            <a:schemeClr val="bg2">
                              <a:lumMod val="10000"/>
                            </a:schemeClr>
                          </a:solidFill>
                          <a:latin typeface="맑은 고딕" pitchFamily="50" charset="-127"/>
                          <a:ea typeface="맑은 고딕" pitchFamily="50" charset="-127"/>
                        </a:rPr>
                        <a:t>Modules in different operating states</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algn="ctr" latinLnBrk="1"/>
                      <a:r>
                        <a:rPr lang="en-US" altLang="ko-KR" sz="1200" b="0" dirty="0">
                          <a:solidFill>
                            <a:schemeClr val="bg2">
                              <a:lumMod val="10000"/>
                            </a:schemeClr>
                          </a:solidFill>
                          <a:latin typeface="맑은 고딕" panose="020B0503020000020004" pitchFamily="50" charset="-127"/>
                          <a:ea typeface="맑은 고딕" panose="020B0503020000020004" pitchFamily="50" charset="-127"/>
                        </a:rPr>
                        <a:t>Uneven SA demand for each module state </a:t>
                      </a:r>
                    </a:p>
                    <a:p>
                      <a:pPr algn="ctr" latinLnBrk="1"/>
                      <a:r>
                        <a:rPr lang="en-US" altLang="ko-KR" sz="1200" b="0" dirty="0">
                          <a:solidFill>
                            <a:schemeClr val="bg2">
                              <a:lumMod val="10000"/>
                            </a:schemeClr>
                          </a:solidFill>
                          <a:latin typeface="맑은 고딕" panose="020B0503020000020004" pitchFamily="50" charset="-127"/>
                          <a:ea typeface="맑은 고딕" panose="020B0503020000020004" pitchFamily="50" charset="-127"/>
                        </a:rPr>
                        <a:t>(cross-state confusion)</a:t>
                      </a:r>
                      <a:endParaRPr lang="ko-KR" altLang="en-US" sz="1200" b="0" dirty="0">
                        <a:solidFill>
                          <a:schemeClr val="bg2">
                            <a:lumMod val="10000"/>
                          </a:schemeClr>
                        </a:solidFill>
                        <a:latin typeface="맑은 고딕" panose="020B0503020000020004" pitchFamily="50" charset="-127"/>
                        <a:ea typeface="맑은 고딕" panose="020B0503020000020004" pitchFamily="50" charset="-127"/>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3516225520"/>
                  </a:ext>
                </a:extLst>
              </a:tr>
              <a:tr h="599624">
                <a:tc vMerge="1">
                  <a:txBody>
                    <a:bodyPr/>
                    <a:lstStyle/>
                    <a:p>
                      <a:pPr algn="ctr"/>
                      <a:endParaRPr lang="en-US" altLang="ko-KR" sz="1200" b="1" dirty="0">
                        <a:solidFill>
                          <a:schemeClr val="bg2">
                            <a:lumMod val="10000"/>
                          </a:schemeClr>
                        </a:solidFill>
                        <a:latin typeface="맑은 고딕" pitchFamily="50" charset="-127"/>
                        <a:ea typeface="맑은 고딕" pitchFamily="50" charset="-127"/>
                      </a:endParaRPr>
                    </a:p>
                  </a:txBody>
                  <a:tcPr marL="45720" marR="45720" anchor="ctr">
                    <a:lnL w="6350" cap="flat" cmpd="sng" algn="ctr">
                      <a:solidFill>
                        <a:schemeClr val="bg2">
                          <a:lumMod val="10000"/>
                        </a:schemeClr>
                      </a:solidFill>
                      <a:prstDash val="solid"/>
                      <a:round/>
                      <a:headEnd type="none" w="med" len="med"/>
                      <a:tailEnd type="none" w="med" len="med"/>
                    </a:lnL>
                    <a:lnR w="6350" cap="flat" cmpd="sng" algn="ctr">
                      <a:solidFill>
                        <a:schemeClr val="bg2">
                          <a:lumMod val="10000"/>
                        </a:schemeClr>
                      </a:solidFill>
                      <a:prstDash val="solid"/>
                      <a:round/>
                      <a:headEnd type="none" w="med" len="med"/>
                      <a:tailEnd type="none" w="med" len="med"/>
                    </a:lnR>
                    <a:lnT w="6350" cap="flat" cmpd="sng" algn="ctr">
                      <a:solidFill>
                        <a:schemeClr val="bg2">
                          <a:lumMod val="10000"/>
                        </a:schemeClr>
                      </a:solidFill>
                      <a:prstDash val="solid"/>
                      <a:round/>
                      <a:headEnd type="none" w="med" len="med"/>
                      <a:tailEnd type="none" w="med" len="med"/>
                    </a:lnT>
                    <a:lnB w="6350" cap="flat" cmpd="sng" algn="ctr">
                      <a:solidFill>
                        <a:schemeClr val="bg2">
                          <a:lumMod val="1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bg2">
                              <a:lumMod val="10000"/>
                            </a:schemeClr>
                          </a:solidFill>
                          <a:latin typeface="맑은 고딕" pitchFamily="50" charset="-127"/>
                          <a:ea typeface="맑은 고딕" pitchFamily="50" charset="-127"/>
                        </a:rPr>
                        <a:t>High automation of normal and safety operations</a:t>
                      </a: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2">
                              <a:lumMod val="10000"/>
                            </a:schemeClr>
                          </a:solidFill>
                          <a:latin typeface="맑은 고딕" panose="020B0503020000020004" pitchFamily="50" charset="-127"/>
                          <a:ea typeface="맑은 고딕" panose="020B0503020000020004" pitchFamily="50" charset="-127"/>
                        </a:rPr>
                        <a:t>Out-of-the-loop: degraded SA of multiple highly automated system states</a:t>
                      </a:r>
                      <a:r>
                        <a:rPr lang="ko-KR" altLang="en-US" sz="1200" b="0" dirty="0">
                          <a:solidFill>
                            <a:schemeClr val="bg2">
                              <a:lumMod val="10000"/>
                            </a:schemeClr>
                          </a:solidFill>
                          <a:latin typeface="맑은 고딕" panose="020B0503020000020004" pitchFamily="50" charset="-127"/>
                          <a:ea typeface="맑은 고딕" panose="020B0503020000020004" pitchFamily="50" charset="-127"/>
                        </a:rPr>
                        <a:t> </a:t>
                      </a:r>
                      <a:endParaRPr lang="en-US" altLang="ko-KR" sz="1200" b="0" dirty="0">
                        <a:solidFill>
                          <a:schemeClr val="bg2">
                            <a:lumMod val="10000"/>
                          </a:schemeClr>
                        </a:solidFill>
                        <a:latin typeface="맑은 고딕" panose="020B0503020000020004" pitchFamily="50" charset="-127"/>
                        <a:ea typeface="맑은 고딕" panose="020B0503020000020004" pitchFamily="50" charset="-127"/>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2556898654"/>
                  </a:ext>
                </a:extLst>
              </a:tr>
              <a:tr h="599624">
                <a:tc vMerge="1">
                  <a:txBody>
                    <a:bodyPr/>
                    <a:lstStyle/>
                    <a:p>
                      <a:pPr latinLnBrk="1"/>
                      <a:endParaRPr lang="ko-KR" altLang="en-US"/>
                    </a:p>
                  </a:txBody>
                  <a:tcPr/>
                </a:tc>
                <a:tc>
                  <a:txBody>
                    <a:bodyPr/>
                    <a:lstStyle/>
                    <a:p>
                      <a:pPr algn="ctr"/>
                      <a:endParaRPr lang="en-US" altLang="ko-KR" sz="1200" b="0" dirty="0">
                        <a:solidFill>
                          <a:schemeClr val="bg2">
                            <a:lumMod val="10000"/>
                          </a:schemeClr>
                        </a:solidFill>
                        <a:latin typeface="맑은 고딕" pitchFamily="50" charset="-127"/>
                        <a:ea typeface="맑은 고딕" pitchFamily="50" charset="-127"/>
                      </a:endParaRPr>
                    </a:p>
                    <a:p>
                      <a:pPr algn="ctr"/>
                      <a:r>
                        <a:rPr lang="en-US" altLang="ko-KR" sz="1200" b="0" dirty="0">
                          <a:solidFill>
                            <a:schemeClr val="bg2">
                              <a:lumMod val="10000"/>
                            </a:schemeClr>
                          </a:solidFill>
                          <a:latin typeface="맑은 고딕" pitchFamily="50" charset="-127"/>
                          <a:ea typeface="맑은 고딕" pitchFamily="50" charset="-127"/>
                        </a:rPr>
                        <a:t>Passive safety systems</a:t>
                      </a:r>
                    </a:p>
                    <a:p>
                      <a:pPr algn="ctr"/>
                      <a:endParaRPr lang="en-US" altLang="ko-KR" sz="1200" b="0" dirty="0">
                        <a:solidFill>
                          <a:schemeClr val="bg2">
                            <a:lumMod val="10000"/>
                          </a:schemeClr>
                        </a:solidFill>
                        <a:latin typeface="맑은 고딕" pitchFamily="50" charset="-127"/>
                        <a:ea typeface="맑은 고딕" pitchFamily="50" charset="-127"/>
                      </a:endParaRPr>
                    </a:p>
                  </a:txBody>
                  <a:tcPr marL="45720" marR="4572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tc>
                  <a:txBody>
                    <a:bodyPr/>
                    <a:lstStyle/>
                    <a:p>
                      <a:pPr marL="0" indent="0" algn="ctr" latinLnBrk="1">
                        <a:buFont typeface="Arial" panose="020B0604020202020204" pitchFamily="34" charset="0"/>
                        <a:buNone/>
                      </a:pPr>
                      <a:r>
                        <a:rPr lang="en-US" altLang="ko-KR" sz="1200" b="0" dirty="0">
                          <a:solidFill>
                            <a:schemeClr val="bg2">
                              <a:lumMod val="10000"/>
                            </a:schemeClr>
                          </a:solidFill>
                          <a:latin typeface="맑은 고딕" panose="020B0503020000020004" pitchFamily="50" charset="-127"/>
                          <a:ea typeface="맑은 고딕" panose="020B0503020000020004" pitchFamily="50" charset="-127"/>
                        </a:rPr>
                        <a:t>Weak awareness of their</a:t>
                      </a:r>
                    </a:p>
                    <a:p>
                      <a:pPr algn="ctr" latinLnBrk="1"/>
                      <a:r>
                        <a:rPr lang="en-US" altLang="ko-KR" sz="1200" b="0" dirty="0">
                          <a:solidFill>
                            <a:schemeClr val="bg2">
                              <a:lumMod val="10000"/>
                            </a:schemeClr>
                          </a:solidFill>
                          <a:latin typeface="맑은 고딕" panose="020B0503020000020004" pitchFamily="50" charset="-127"/>
                          <a:ea typeface="맑은 고딕" panose="020B0503020000020004" pitchFamily="50" charset="-127"/>
                        </a:rPr>
                        <a:t>status and active–passive interactions</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tcPr>
                </a:tc>
                <a:extLst>
                  <a:ext uri="{0D108BD9-81ED-4DB2-BD59-A6C34878D82A}">
                    <a16:rowId xmlns:a16="http://schemas.microsoft.com/office/drawing/2014/main" val="2211575611"/>
                  </a:ext>
                </a:extLst>
              </a:tr>
            </a:tbl>
          </a:graphicData>
        </a:graphic>
      </p:graphicFrame>
      <p:sp>
        <p:nvSpPr>
          <p:cNvPr id="14" name="Table PSFs and its levels relevant to Multi-Module Operation">
            <a:extLst>
              <a:ext uri="{FF2B5EF4-FFF2-40B4-BE49-F238E27FC236}">
                <a16:creationId xmlns:a16="http://schemas.microsoft.com/office/drawing/2014/main" id="{B496D074-6F19-468B-917D-20D6FC29F280}"/>
              </a:ext>
            </a:extLst>
          </p:cNvPr>
          <p:cNvSpPr/>
          <p:nvPr/>
        </p:nvSpPr>
        <p:spPr>
          <a:xfrm>
            <a:off x="2752766" y="2993225"/>
            <a:ext cx="7073818" cy="302829"/>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SMR Concepts of Operation, Design Features, and Corresponding SA Issues</a:t>
            </a:r>
            <a:endParaRPr lang="en-US" sz="1400" dirty="0"/>
          </a:p>
        </p:txBody>
      </p:sp>
    </p:spTree>
    <p:extLst>
      <p:ext uri="{BB962C8B-B14F-4D97-AF65-F5344CB8AC3E}">
        <p14:creationId xmlns:p14="http://schemas.microsoft.com/office/powerpoint/2010/main" val="79461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No HRA method specifically developed for SMR to address the potential human failure events 8 Despite the efforts of Halden Research Project and NuScale none proposed viable evidence in deriving the list of PSFs and their corresponding multipliers in multi">
            <a:extLst>
              <a:ext uri="{FF2B5EF4-FFF2-40B4-BE49-F238E27FC236}">
                <a16:creationId xmlns:a16="http://schemas.microsoft.com/office/drawing/2014/main" id="{58E2376A-6D59-4A8A-A665-316E60B7083E}"/>
              </a:ext>
            </a:extLst>
          </p:cNvPr>
          <p:cNvSpPr/>
          <p:nvPr/>
        </p:nvSpPr>
        <p:spPr>
          <a:xfrm>
            <a:off x="658585" y="3724162"/>
            <a:ext cx="11360151" cy="754986"/>
          </a:xfrm>
          <a:prstGeom prst="rect">
            <a:avLst/>
          </a:prstGeom>
          <a:noFill/>
          <a:ln/>
        </p:spPr>
        <p:txBody>
          <a:bodyPr wrap="square" lIns="31750" tIns="31750" rIns="31750" bIns="31750" rtlCol="0" anchor="t"/>
          <a:lstStyle/>
          <a:p>
            <a:pPr marL="342900"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Gaze(eye-movement) is a potential quantification metric of SA, providing continuous and quantitative information of operator’s attention across task performance [10,12,13].</a:t>
            </a:r>
          </a:p>
        </p:txBody>
      </p:sp>
      <p:pic>
        <p:nvPicPr>
          <p:cNvPr id="2" name="Vector 34" descr="preencoded.png"/>
          <p:cNvPicPr>
            <a:picLocks noChangeAspect="1"/>
          </p:cNvPicPr>
          <p:nvPr/>
        </p:nvPicPr>
        <p:blipFill>
          <a:blip r:embed="rId3"/>
          <a:srcRect/>
          <a:stretch/>
        </p:blipFill>
        <p:spPr>
          <a:xfrm>
            <a:off x="584200" y="986168"/>
            <a:ext cx="11607800" cy="38100"/>
          </a:xfrm>
          <a:prstGeom prst="rect">
            <a:avLst/>
          </a:prstGeom>
        </p:spPr>
      </p:pic>
      <p:sp>
        <p:nvSpPr>
          <p:cNvPr id="3" name="name_14 Challenges in Practicing HRA for Multi-Module SMR"/>
          <p:cNvSpPr/>
          <p:nvPr/>
        </p:nvSpPr>
        <p:spPr>
          <a:xfrm>
            <a:off x="603251" y="482600"/>
            <a:ext cx="11809466"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1.2 Problem Statement</a:t>
            </a:r>
          </a:p>
          <a:p>
            <a:pPr>
              <a:lnSpc>
                <a:spcPts val="3750"/>
              </a:lnSpc>
            </a:pPr>
            <a:endParaRPr lang="en-US" sz="2800" b="1" dirty="0"/>
          </a:p>
        </p:txBody>
      </p:sp>
      <p:sp>
        <p:nvSpPr>
          <p:cNvPr id="13" name="Introduction">
            <a:extLst>
              <a:ext uri="{FF2B5EF4-FFF2-40B4-BE49-F238E27FC236}">
                <a16:creationId xmlns:a16="http://schemas.microsoft.com/office/drawing/2014/main" id="{093C2920-6866-4D1D-B086-9A67B05D3F7F}"/>
              </a:ext>
            </a:extLst>
          </p:cNvPr>
          <p:cNvSpPr/>
          <p:nvPr/>
        </p:nvSpPr>
        <p:spPr>
          <a:xfrm>
            <a:off x="609600" y="165100"/>
            <a:ext cx="1797050"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1. Introduction</a:t>
            </a:r>
            <a:endParaRPr lang="en-US" sz="1200" b="1" dirty="0">
              <a:latin typeface="맑은 고딕" panose="020B0503020000020004" pitchFamily="50" charset="-127"/>
              <a:ea typeface="맑은 고딕" panose="020B0503020000020004" pitchFamily="50" charset="-127"/>
            </a:endParaRPr>
          </a:p>
        </p:txBody>
      </p:sp>
      <p:sp>
        <p:nvSpPr>
          <p:cNvPr id="9" name="No Optimized List of PSFs Developed for Multi-Module Operation">
            <a:extLst>
              <a:ext uri="{FF2B5EF4-FFF2-40B4-BE49-F238E27FC236}">
                <a16:creationId xmlns:a16="http://schemas.microsoft.com/office/drawing/2014/main" id="{04D7F6D6-8D3D-4540-894A-DC1C283193E3}"/>
              </a:ext>
            </a:extLst>
          </p:cNvPr>
          <p:cNvSpPr/>
          <p:nvPr/>
        </p:nvSpPr>
        <p:spPr>
          <a:xfrm>
            <a:off x="609600" y="1144289"/>
            <a:ext cx="11360151" cy="361950"/>
          </a:xfrm>
          <a:prstGeom prst="rect">
            <a:avLst/>
          </a:prstGeom>
          <a:noFill/>
          <a:ln/>
        </p:spPr>
        <p:txBody>
          <a:bodyPr wrap="square" lIns="31750" tIns="31750" rIns="31750" bIns="31750" rtlCol="0" anchor="t"/>
          <a:lstStyle/>
          <a:p>
            <a:pPr>
              <a:lnSpc>
                <a:spcPts val="2850"/>
              </a:lnSpc>
              <a:buSzPct val="100000"/>
            </a:pPr>
            <a:r>
              <a:rPr lang="en-US" altLang="ko-KR" sz="2200" b="1" dirty="0">
                <a:latin typeface="맑은 고딕" panose="020B0503020000020004" pitchFamily="50" charset="-127"/>
                <a:ea typeface="맑은 고딕" panose="020B0503020000020004" pitchFamily="50" charset="-127"/>
              </a:rPr>
              <a:t>Limitation of Current Measures of SA for Multi-Module Operation </a:t>
            </a:r>
          </a:p>
        </p:txBody>
      </p:sp>
      <p:sp>
        <p:nvSpPr>
          <p:cNvPr id="10" name="No HRA method specifically developed for SMR to address the potential human failure events 8 Despite the efforts of Halden Research Project and NuScale none proposed viable evidence in deriving the list of PSFs and their corresponding multipliers in multi">
            <a:extLst>
              <a:ext uri="{FF2B5EF4-FFF2-40B4-BE49-F238E27FC236}">
                <a16:creationId xmlns:a16="http://schemas.microsoft.com/office/drawing/2014/main" id="{00265E20-2AC0-47ED-8751-C70F57B7EAF1}"/>
              </a:ext>
            </a:extLst>
          </p:cNvPr>
          <p:cNvSpPr/>
          <p:nvPr/>
        </p:nvSpPr>
        <p:spPr>
          <a:xfrm>
            <a:off x="658586" y="1564534"/>
            <a:ext cx="11360151" cy="1864465"/>
          </a:xfrm>
          <a:prstGeom prst="rect">
            <a:avLst/>
          </a:prstGeom>
          <a:noFill/>
          <a:ln/>
        </p:spPr>
        <p:txBody>
          <a:bodyPr wrap="square" lIns="31750" tIns="31750" rIns="31750" bIns="31750" rtlCol="0" anchor="t"/>
          <a:lstStyle/>
          <a:p>
            <a:pPr marL="342900" indent="-342900">
              <a:spcAft>
                <a:spcPts val="600"/>
              </a:spcAft>
              <a:buSzPct val="100000"/>
              <a:buFont typeface="Arial" panose="020B0604020202020204" pitchFamily="34" charset="0"/>
              <a:buChar char="•"/>
            </a:pPr>
            <a:r>
              <a:rPr lang="en-US" altLang="ko-KR" b="1" dirty="0">
                <a:solidFill>
                  <a:schemeClr val="bg2">
                    <a:lumMod val="10000"/>
                  </a:schemeClr>
                </a:solidFill>
                <a:latin typeface="맑은 고딕" panose="020B0503020000020004" pitchFamily="50" charset="-127"/>
                <a:ea typeface="맑은 고딕" panose="020B0503020000020004" pitchFamily="50" charset="-127"/>
              </a:rPr>
              <a:t>Memory Reliance</a:t>
            </a:r>
          </a:p>
          <a:p>
            <a:pPr marL="800100" lvl="1"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Response depends on </a:t>
            </a:r>
            <a:r>
              <a:rPr lang="en-US" altLang="ko-KR" b="1" dirty="0">
                <a:solidFill>
                  <a:schemeClr val="bg2">
                    <a:lumMod val="10000"/>
                  </a:schemeClr>
                </a:solidFill>
                <a:latin typeface="맑은 고딕" panose="020B0503020000020004" pitchFamily="50" charset="-127"/>
                <a:ea typeface="맑은 고딕" panose="020B0503020000020004" pitchFamily="50" charset="-127"/>
              </a:rPr>
              <a:t>Operator's recall </a:t>
            </a:r>
            <a:r>
              <a:rPr lang="en-US" altLang="ko-KR" dirty="0">
                <a:solidFill>
                  <a:schemeClr val="bg2">
                    <a:lumMod val="10000"/>
                  </a:schemeClr>
                </a:solidFill>
                <a:latin typeface="맑은 고딕" panose="020B0503020000020004" pitchFamily="50" charset="-127"/>
                <a:ea typeface="맑은 고딕" panose="020B0503020000020004" pitchFamily="50" charset="-127"/>
              </a:rPr>
              <a:t>on survey-probe within limited working memory [2,6–8]</a:t>
            </a:r>
          </a:p>
          <a:p>
            <a:pPr marL="800100" lvl="1"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In multi-module operation, attention is divided across modules, resulting in inter-module confusion from less per-module memory encoding – thus, undermining accuracy of SA measures [5,14].</a:t>
            </a:r>
          </a:p>
          <a:p>
            <a:pPr marL="800100" lvl="1" indent="-342900">
              <a:spcAft>
                <a:spcPts val="600"/>
              </a:spcAft>
              <a:buSzPct val="100000"/>
              <a:buFont typeface="Arial" panose="020B0604020202020204" pitchFamily="34" charset="0"/>
              <a:buChar char="•"/>
            </a:pPr>
            <a:r>
              <a:rPr lang="en-US" altLang="ko-KR" b="1" dirty="0">
                <a:solidFill>
                  <a:schemeClr val="bg2">
                    <a:lumMod val="10000"/>
                  </a:schemeClr>
                </a:solidFill>
                <a:latin typeface="맑은 고딕" panose="020B0503020000020004" pitchFamily="50" charset="-127"/>
                <a:ea typeface="맑은 고딕" panose="020B0503020000020004" pitchFamily="50" charset="-127"/>
              </a:rPr>
              <a:t>Therefore, a recall-free, continuous measure capturing SA of multiple modules is required.</a:t>
            </a:r>
          </a:p>
          <a:p>
            <a:pPr marL="800100" lvl="1" indent="-342900">
              <a:spcAft>
                <a:spcPts val="600"/>
              </a:spcAft>
              <a:buSzPct val="100000"/>
              <a:buFont typeface="Arial" panose="020B0604020202020204" pitchFamily="34" charset="0"/>
              <a:buChar char="•"/>
            </a:pPr>
            <a:endParaRPr lang="en-US" altLang="ko-KR" dirty="0">
              <a:solidFill>
                <a:schemeClr val="bg2">
                  <a:lumMod val="10000"/>
                </a:schemeClr>
              </a:solidFill>
              <a:latin typeface="맑은 고딕" panose="020B0503020000020004" pitchFamily="50" charset="-127"/>
              <a:ea typeface="맑은 고딕" panose="020B0503020000020004" pitchFamily="50" charset="-127"/>
            </a:endParaRPr>
          </a:p>
        </p:txBody>
      </p:sp>
      <p:sp>
        <p:nvSpPr>
          <p:cNvPr id="16" name="No Optimized List of PSFs Developed for Multi-Module Operation">
            <a:extLst>
              <a:ext uri="{FF2B5EF4-FFF2-40B4-BE49-F238E27FC236}">
                <a16:creationId xmlns:a16="http://schemas.microsoft.com/office/drawing/2014/main" id="{88A1250F-98E1-4391-BC16-6EE62572BF2C}"/>
              </a:ext>
            </a:extLst>
          </p:cNvPr>
          <p:cNvSpPr/>
          <p:nvPr/>
        </p:nvSpPr>
        <p:spPr>
          <a:xfrm>
            <a:off x="708023" y="3310763"/>
            <a:ext cx="11360151" cy="361950"/>
          </a:xfrm>
          <a:prstGeom prst="rect">
            <a:avLst/>
          </a:prstGeom>
          <a:noFill/>
          <a:ln/>
        </p:spPr>
        <p:txBody>
          <a:bodyPr wrap="square" lIns="31750" tIns="31750" rIns="31750" bIns="31750" rtlCol="0" anchor="t"/>
          <a:lstStyle/>
          <a:p>
            <a:pPr>
              <a:lnSpc>
                <a:spcPts val="2850"/>
              </a:lnSpc>
              <a:buSzPct val="100000"/>
            </a:pPr>
            <a:r>
              <a:rPr lang="en-US" altLang="ko-KR" sz="2200" b="1" dirty="0">
                <a:latin typeface="맑은 고딕" panose="020B0503020000020004" pitchFamily="50" charset="-127"/>
                <a:ea typeface="맑은 고딕" panose="020B0503020000020004" pitchFamily="50" charset="-127"/>
              </a:rPr>
              <a:t>Previous Studies on Gaze-based SA Quantification</a:t>
            </a:r>
          </a:p>
        </p:txBody>
      </p:sp>
      <p:sp>
        <p:nvSpPr>
          <p:cNvPr id="18" name="Table PSFs and its levels relevant to Multi-Module Operation">
            <a:extLst>
              <a:ext uri="{FF2B5EF4-FFF2-40B4-BE49-F238E27FC236}">
                <a16:creationId xmlns:a16="http://schemas.microsoft.com/office/drawing/2014/main" id="{91ADF0BC-4F84-49A6-A825-92A175A8E067}"/>
              </a:ext>
            </a:extLst>
          </p:cNvPr>
          <p:cNvSpPr/>
          <p:nvPr/>
        </p:nvSpPr>
        <p:spPr>
          <a:xfrm>
            <a:off x="3564276" y="4335107"/>
            <a:ext cx="5647647" cy="302829"/>
          </a:xfrm>
          <a:prstGeom prst="rect">
            <a:avLst/>
          </a:prstGeom>
          <a:noFill/>
          <a:ln/>
        </p:spPr>
        <p:txBody>
          <a:bodyPr wrap="square" lIns="0" tIns="0" rIns="0" bIns="0" rtlCol="0" anchor="ctr"/>
          <a:lstStyle/>
          <a:p>
            <a:pPr algn="ctr">
              <a:lnSpc>
                <a:spcPts val="1700"/>
              </a:lnSpc>
              <a:spcAft>
                <a:spcPts val="500"/>
              </a:spcAft>
            </a:pPr>
            <a:r>
              <a:rPr lang="en-US" sz="1400" b="1" dirty="0">
                <a:solidFill>
                  <a:srgbClr val="000000"/>
                </a:solidFill>
                <a:latin typeface="맑은 고딕" panose="020B0503020000020004" pitchFamily="50" charset="-127"/>
                <a:ea typeface="맑은 고딕" panose="020B0503020000020004" pitchFamily="50" charset="-127"/>
                <a:cs typeface="Noto Sans KR Bold" pitchFamily="34" charset="-120"/>
              </a:rPr>
              <a:t>Table. Summary of Gaze features and Relation to SA</a:t>
            </a:r>
            <a:endParaRPr lang="en-US" sz="1400" dirty="0"/>
          </a:p>
        </p:txBody>
      </p:sp>
      <p:graphicFrame>
        <p:nvGraphicFramePr>
          <p:cNvPr id="19" name="Shape 602">
            <a:extLst>
              <a:ext uri="{FF2B5EF4-FFF2-40B4-BE49-F238E27FC236}">
                <a16:creationId xmlns:a16="http://schemas.microsoft.com/office/drawing/2014/main" id="{42B7E2D8-0088-470A-8BB2-187B91E31143}"/>
              </a:ext>
            </a:extLst>
          </p:cNvPr>
          <p:cNvGraphicFramePr>
            <a:graphicFrameLocks noGrp="1"/>
          </p:cNvGraphicFramePr>
          <p:nvPr>
            <p:extLst>
              <p:ext uri="{D42A27DB-BD31-4B8C-83A1-F6EECF244321}">
                <p14:modId xmlns:p14="http://schemas.microsoft.com/office/powerpoint/2010/main" val="860382562"/>
              </p:ext>
            </p:extLst>
          </p:nvPr>
        </p:nvGraphicFramePr>
        <p:xfrm>
          <a:off x="708023" y="4707727"/>
          <a:ext cx="10780971" cy="1888513"/>
        </p:xfrm>
        <a:graphic>
          <a:graphicData uri="http://schemas.openxmlformats.org/drawingml/2006/table">
            <a:tbl>
              <a:tblPr firstRow="1">
                <a:tableStyleId>{5C22544A-7EE6-4342-B048-85BDC9FD1C3A}</a:tableStyleId>
              </a:tblPr>
              <a:tblGrid>
                <a:gridCol w="1441711">
                  <a:extLst>
                    <a:ext uri="{9D8B030D-6E8A-4147-A177-3AD203B41FA5}">
                      <a16:colId xmlns:a16="http://schemas.microsoft.com/office/drawing/2014/main" val="20000"/>
                    </a:ext>
                  </a:extLst>
                </a:gridCol>
                <a:gridCol w="3267619">
                  <a:extLst>
                    <a:ext uri="{9D8B030D-6E8A-4147-A177-3AD203B41FA5}">
                      <a16:colId xmlns:a16="http://schemas.microsoft.com/office/drawing/2014/main" val="20001"/>
                    </a:ext>
                  </a:extLst>
                </a:gridCol>
                <a:gridCol w="1296905">
                  <a:extLst>
                    <a:ext uri="{9D8B030D-6E8A-4147-A177-3AD203B41FA5}">
                      <a16:colId xmlns:a16="http://schemas.microsoft.com/office/drawing/2014/main" val="2065487962"/>
                    </a:ext>
                  </a:extLst>
                </a:gridCol>
                <a:gridCol w="3476877">
                  <a:extLst>
                    <a:ext uri="{9D8B030D-6E8A-4147-A177-3AD203B41FA5}">
                      <a16:colId xmlns:a16="http://schemas.microsoft.com/office/drawing/2014/main" val="20002"/>
                    </a:ext>
                  </a:extLst>
                </a:gridCol>
                <a:gridCol w="1297859">
                  <a:extLst>
                    <a:ext uri="{9D8B030D-6E8A-4147-A177-3AD203B41FA5}">
                      <a16:colId xmlns:a16="http://schemas.microsoft.com/office/drawing/2014/main" val="3026110612"/>
                    </a:ext>
                  </a:extLst>
                </a:gridCol>
              </a:tblGrid>
              <a:tr h="311899">
                <a:tc>
                  <a:txBody>
                    <a:bodyPr/>
                    <a:lstStyle/>
                    <a:p>
                      <a:pPr algn="l"/>
                      <a:r>
                        <a:rPr sz="1050" b="1" dirty="0">
                          <a:solidFill>
                            <a:schemeClr val="bg2">
                              <a:lumMod val="10000"/>
                            </a:schemeClr>
                          </a:solidFill>
                          <a:latin typeface="Arial"/>
                        </a:rPr>
                        <a:t>Gaze feature</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l"/>
                      <a:r>
                        <a:rPr sz="1050" b="1" dirty="0">
                          <a:solidFill>
                            <a:schemeClr val="bg2">
                              <a:lumMod val="10000"/>
                            </a:schemeClr>
                          </a:solidFill>
                          <a:latin typeface="Arial"/>
                        </a:rPr>
                        <a:t>Definition</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l"/>
                      <a:r>
                        <a:rPr lang="en-US" sz="1050" b="1" dirty="0">
                          <a:solidFill>
                            <a:schemeClr val="bg2">
                              <a:lumMod val="10000"/>
                            </a:schemeClr>
                          </a:solidFill>
                          <a:latin typeface="Arial"/>
                        </a:rPr>
                        <a:t>Unit</a:t>
                      </a:r>
                      <a:endParaRPr sz="1050" b="1"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l"/>
                      <a:r>
                        <a:rPr lang="en-US" sz="1050" b="1" dirty="0">
                          <a:solidFill>
                            <a:schemeClr val="bg2">
                              <a:lumMod val="10000"/>
                            </a:schemeClr>
                          </a:solidFill>
                          <a:latin typeface="Arial"/>
                        </a:rPr>
                        <a:t>Correlation with Direction of SA Changes</a:t>
                      </a:r>
                      <a:endParaRPr sz="1050" b="1"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l"/>
                      <a:r>
                        <a:rPr lang="en-US" sz="1050" b="1" dirty="0">
                          <a:solidFill>
                            <a:schemeClr val="bg2">
                              <a:lumMod val="10000"/>
                            </a:schemeClr>
                          </a:solidFill>
                          <a:latin typeface="Arial"/>
                        </a:rPr>
                        <a:t>Levels of SA</a:t>
                      </a:r>
                      <a:endParaRPr sz="1050" b="1"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extLst>
                  <a:ext uri="{0D108BD9-81ED-4DB2-BD59-A6C34878D82A}">
                    <a16:rowId xmlns:a16="http://schemas.microsoft.com/office/drawing/2014/main" val="10000"/>
                  </a:ext>
                </a:extLst>
              </a:tr>
              <a:tr h="398538">
                <a:tc>
                  <a:txBody>
                    <a:bodyPr/>
                    <a:lstStyle/>
                    <a:p>
                      <a:pPr algn="l"/>
                      <a:r>
                        <a:rPr sz="950" b="1" dirty="0">
                          <a:solidFill>
                            <a:schemeClr val="bg2">
                              <a:lumMod val="10000"/>
                            </a:schemeClr>
                          </a:solidFill>
                          <a:latin typeface="Arial"/>
                        </a:rPr>
                        <a:t>Fixation count</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950" b="0" dirty="0">
                          <a:solidFill>
                            <a:schemeClr val="bg2">
                              <a:lumMod val="10000"/>
                            </a:schemeClr>
                          </a:solidFill>
                          <a:latin typeface="Arial"/>
                        </a:rPr>
                        <a:t>Number of gaze stabilizations landing on the areas of interest (AOIs) during the task</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950" b="0" dirty="0">
                          <a:solidFill>
                            <a:schemeClr val="bg2">
                              <a:lumMod val="10000"/>
                            </a:schemeClr>
                          </a:solidFill>
                          <a:latin typeface="Arial"/>
                        </a:rPr>
                        <a:t>Number of Counts</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lang="en-US" sz="950" b="0" dirty="0">
                          <a:solidFill>
                            <a:schemeClr val="bg2">
                              <a:lumMod val="10000"/>
                            </a:schemeClr>
                          </a:solidFill>
                          <a:latin typeface="Arial"/>
                        </a:rPr>
                        <a:t>Increase in count </a:t>
                      </a:r>
                      <a:r>
                        <a:rPr sz="950" b="0" dirty="0">
                          <a:solidFill>
                            <a:schemeClr val="bg2">
                              <a:lumMod val="10000"/>
                            </a:schemeClr>
                          </a:solidFill>
                          <a:latin typeface="Arial"/>
                        </a:rPr>
                        <a:t>→ </a:t>
                      </a:r>
                      <a:r>
                        <a:rPr lang="en-US" sz="950" b="0" dirty="0">
                          <a:solidFill>
                            <a:schemeClr val="bg2">
                              <a:lumMod val="10000"/>
                            </a:schemeClr>
                          </a:solidFill>
                          <a:latin typeface="Arial"/>
                        </a:rPr>
                        <a:t>P</a:t>
                      </a:r>
                      <a:r>
                        <a:rPr sz="950" b="0" dirty="0">
                          <a:solidFill>
                            <a:schemeClr val="bg2">
                              <a:lumMod val="10000"/>
                            </a:schemeClr>
                          </a:solidFill>
                          <a:latin typeface="Arial"/>
                        </a:rPr>
                        <a:t>oorer </a:t>
                      </a:r>
                      <a:r>
                        <a:rPr lang="en-US" sz="950" b="0" dirty="0">
                          <a:solidFill>
                            <a:schemeClr val="bg2">
                              <a:lumMod val="10000"/>
                            </a:schemeClr>
                          </a:solidFill>
                          <a:latin typeface="Arial"/>
                        </a:rPr>
                        <a:t>SA</a:t>
                      </a:r>
                    </a:p>
                    <a:p>
                      <a:pPr marL="171450" indent="-171450" algn="l">
                        <a:buFont typeface="Arial" panose="020B0604020202020204" pitchFamily="34" charset="0"/>
                        <a:buChar char="•"/>
                      </a:pPr>
                      <a:r>
                        <a:rPr lang="en-US" altLang="ko-KR" sz="950" b="0" dirty="0">
                          <a:solidFill>
                            <a:schemeClr val="bg2">
                              <a:lumMod val="10000"/>
                            </a:schemeClr>
                          </a:solidFill>
                          <a:latin typeface="+mn-lt"/>
                        </a:rPr>
                        <a:t>Intensive, effortful search under task complexity </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lang="en-US" sz="950" b="0" dirty="0">
                          <a:solidFill>
                            <a:schemeClr val="bg2">
                              <a:lumMod val="10000"/>
                            </a:schemeClr>
                          </a:solidFill>
                          <a:latin typeface="Arial"/>
                        </a:rPr>
                        <a:t>L1 Acquisition</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98538">
                <a:tc>
                  <a:txBody>
                    <a:bodyPr/>
                    <a:lstStyle/>
                    <a:p>
                      <a:pPr algn="l"/>
                      <a:r>
                        <a:rPr sz="950" b="1" dirty="0">
                          <a:solidFill>
                            <a:schemeClr val="bg2">
                              <a:lumMod val="10000"/>
                            </a:schemeClr>
                          </a:solidFill>
                          <a:latin typeface="Arial"/>
                        </a:rPr>
                        <a:t>Dwell time</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950" b="0" dirty="0">
                          <a:solidFill>
                            <a:schemeClr val="bg2">
                              <a:lumMod val="10000"/>
                            </a:schemeClr>
                          </a:solidFill>
                          <a:latin typeface="Arial"/>
                        </a:rPr>
                        <a:t>Cumulative fixation duration within an AOI before the gaze moves to another area</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950" b="0" dirty="0">
                          <a:solidFill>
                            <a:schemeClr val="bg2">
                              <a:lumMod val="10000"/>
                            </a:schemeClr>
                          </a:solidFill>
                          <a:latin typeface="Arial"/>
                        </a:rPr>
                        <a:t>Time (</a:t>
                      </a:r>
                      <a:r>
                        <a:rPr lang="en-US" sz="950" b="0" dirty="0" err="1">
                          <a:solidFill>
                            <a:schemeClr val="bg2">
                              <a:lumMod val="10000"/>
                            </a:schemeClr>
                          </a:solidFill>
                          <a:latin typeface="Arial"/>
                        </a:rPr>
                        <a:t>ms</a:t>
                      </a:r>
                      <a:r>
                        <a:rPr lang="en-US" sz="950" b="0" dirty="0">
                          <a:solidFill>
                            <a:schemeClr val="bg2">
                              <a:lumMod val="10000"/>
                            </a:schemeClr>
                          </a:solidFill>
                          <a:latin typeface="Arial"/>
                        </a:rPr>
                        <a:t>)</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lang="en-US" sz="950" b="0" dirty="0">
                          <a:solidFill>
                            <a:schemeClr val="bg2">
                              <a:lumMod val="10000"/>
                            </a:schemeClr>
                          </a:solidFill>
                          <a:latin typeface="Arial"/>
                        </a:rPr>
                        <a:t>Longer</a:t>
                      </a:r>
                      <a:r>
                        <a:rPr sz="950" b="0" dirty="0">
                          <a:solidFill>
                            <a:schemeClr val="bg2">
                              <a:lumMod val="10000"/>
                            </a:schemeClr>
                          </a:solidFill>
                          <a:latin typeface="Arial"/>
                        </a:rPr>
                        <a:t> dwell → </a:t>
                      </a:r>
                      <a:r>
                        <a:rPr lang="en-US" sz="950" b="0" dirty="0">
                          <a:solidFill>
                            <a:schemeClr val="bg2">
                              <a:lumMod val="10000"/>
                            </a:schemeClr>
                          </a:solidFill>
                          <a:latin typeface="Arial"/>
                        </a:rPr>
                        <a:t>L</a:t>
                      </a:r>
                      <a:r>
                        <a:rPr sz="950" b="0" dirty="0">
                          <a:solidFill>
                            <a:schemeClr val="bg2">
                              <a:lumMod val="10000"/>
                            </a:schemeClr>
                          </a:solidFill>
                          <a:latin typeface="Arial"/>
                        </a:rPr>
                        <a:t>ower-SA tendency</a:t>
                      </a:r>
                      <a:endParaRPr lang="en-US" altLang="ko-KR" sz="950" b="0" dirty="0">
                        <a:solidFill>
                          <a:schemeClr val="bg2">
                            <a:lumMod val="10000"/>
                          </a:schemeClr>
                        </a:solidFill>
                        <a:latin typeface="Arial"/>
                      </a:endParaRPr>
                    </a:p>
                    <a:p>
                      <a:pPr marL="171450" indent="-171450" algn="l">
                        <a:buFont typeface="Arial" panose="020B0604020202020204" pitchFamily="34" charset="0"/>
                        <a:buChar char="•"/>
                      </a:pPr>
                      <a:r>
                        <a:rPr lang="en-US" altLang="ko-KR" sz="950" b="0" dirty="0">
                          <a:solidFill>
                            <a:schemeClr val="bg2">
                              <a:lumMod val="10000"/>
                            </a:schemeClr>
                          </a:solidFill>
                          <a:latin typeface="+mn-lt"/>
                        </a:rPr>
                        <a:t>greater processing difficulty / extraction demand</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lang="en-US" sz="950" b="0" dirty="0">
                          <a:solidFill>
                            <a:schemeClr val="bg2">
                              <a:lumMod val="10000"/>
                            </a:schemeClr>
                          </a:solidFill>
                          <a:latin typeface="Arial"/>
                        </a:rPr>
                        <a:t>L1 and L2</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98538">
                <a:tc>
                  <a:txBody>
                    <a:bodyPr/>
                    <a:lstStyle/>
                    <a:p>
                      <a:pPr algn="l"/>
                      <a:r>
                        <a:rPr sz="950" b="1">
                          <a:solidFill>
                            <a:schemeClr val="bg2">
                              <a:lumMod val="10000"/>
                            </a:schemeClr>
                          </a:solidFill>
                          <a:latin typeface="Arial"/>
                        </a:rPr>
                        <a:t>Stationary (Shannon) entropy Hₛ</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950" b="0" dirty="0">
                          <a:solidFill>
                            <a:schemeClr val="bg2">
                              <a:lumMod val="10000"/>
                            </a:schemeClr>
                          </a:solidFill>
                          <a:latin typeface="Arial"/>
                        </a:rPr>
                        <a:t>Spatial spread of the fixation distribution across the AOIs</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950" b="0" dirty="0">
                          <a:solidFill>
                            <a:schemeClr val="bg2">
                              <a:lumMod val="10000"/>
                            </a:schemeClr>
                          </a:solidFill>
                          <a:latin typeface="Arial"/>
                        </a:rPr>
                        <a:t>Bits</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lang="en-US" sz="950" b="0" dirty="0">
                          <a:solidFill>
                            <a:schemeClr val="bg2">
                              <a:lumMod val="10000"/>
                            </a:schemeClr>
                          </a:solidFill>
                          <a:latin typeface="Arial"/>
                        </a:rPr>
                        <a:t>Higher </a:t>
                      </a:r>
                      <a:r>
                        <a:rPr sz="950" b="0" dirty="0">
                          <a:solidFill>
                            <a:schemeClr val="bg2">
                              <a:lumMod val="10000"/>
                            </a:schemeClr>
                          </a:solidFill>
                          <a:latin typeface="Arial"/>
                        </a:rPr>
                        <a:t>Hₛ (broad, undiscriminating spread) → </a:t>
                      </a:r>
                      <a:r>
                        <a:rPr lang="en-US" sz="950" b="0" dirty="0">
                          <a:solidFill>
                            <a:schemeClr val="bg2">
                              <a:lumMod val="10000"/>
                            </a:schemeClr>
                          </a:solidFill>
                          <a:latin typeface="Arial"/>
                        </a:rPr>
                        <a:t>Lower SA /</a:t>
                      </a:r>
                    </a:p>
                    <a:p>
                      <a:pPr algn="l"/>
                      <a:r>
                        <a:rPr lang="en-US" sz="950" b="0" dirty="0">
                          <a:solidFill>
                            <a:schemeClr val="bg2">
                              <a:lumMod val="10000"/>
                            </a:schemeClr>
                          </a:solidFill>
                          <a:latin typeface="Arial"/>
                        </a:rPr>
                        <a:t>Lower</a:t>
                      </a:r>
                      <a:r>
                        <a:rPr sz="950" b="0" dirty="0">
                          <a:solidFill>
                            <a:schemeClr val="bg2">
                              <a:lumMod val="10000"/>
                            </a:schemeClr>
                          </a:solidFill>
                          <a:latin typeface="Arial"/>
                        </a:rPr>
                        <a:t> Hₛ (focused allocation) → </a:t>
                      </a:r>
                      <a:r>
                        <a:rPr lang="en-US" sz="950" b="0" dirty="0">
                          <a:solidFill>
                            <a:schemeClr val="bg2">
                              <a:lumMod val="10000"/>
                            </a:schemeClr>
                          </a:solidFill>
                          <a:latin typeface="Arial"/>
                        </a:rPr>
                        <a:t>Higher SA</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lang="en-US" sz="950" b="0" dirty="0">
                          <a:solidFill>
                            <a:schemeClr val="bg2">
                              <a:lumMod val="10000"/>
                            </a:schemeClr>
                          </a:solidFill>
                          <a:latin typeface="Arial"/>
                        </a:rPr>
                        <a:t>L1 and L2</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88796">
                <a:tc>
                  <a:txBody>
                    <a:bodyPr/>
                    <a:lstStyle/>
                    <a:p>
                      <a:pPr algn="l"/>
                      <a:r>
                        <a:rPr sz="950" b="1">
                          <a:solidFill>
                            <a:schemeClr val="bg2">
                              <a:lumMod val="10000"/>
                            </a:schemeClr>
                          </a:solidFill>
                          <a:latin typeface="Arial"/>
                        </a:rPr>
                        <a:t>Gaze transition entropy (GTE, Hₜ)</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950" b="0" dirty="0">
                          <a:solidFill>
                            <a:schemeClr val="bg2">
                              <a:lumMod val="10000"/>
                            </a:schemeClr>
                          </a:solidFill>
                          <a:latin typeface="Arial"/>
                        </a:rPr>
                        <a:t>Unpredictability of AOI-to-AOI transitions, modelled as a first-order Markov chain </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950" b="0" dirty="0">
                          <a:solidFill>
                            <a:schemeClr val="bg2">
                              <a:lumMod val="10000"/>
                            </a:schemeClr>
                          </a:solidFill>
                          <a:latin typeface="Arial"/>
                        </a:rPr>
                        <a:t>Bits</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sz="950" b="0" dirty="0">
                          <a:solidFill>
                            <a:schemeClr val="bg2">
                              <a:lumMod val="10000"/>
                            </a:schemeClr>
                          </a:solidFill>
                          <a:latin typeface="Arial"/>
                        </a:rPr>
                        <a:t>↑ Hₜ (disordered scanning) → SA low · ↓ Hₜ (systematic scanning) → SA high</a:t>
                      </a: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l"/>
                      <a:r>
                        <a:rPr lang="en-US" sz="950" b="0" dirty="0">
                          <a:solidFill>
                            <a:schemeClr val="bg2">
                              <a:lumMod val="10000"/>
                            </a:schemeClr>
                          </a:solidFill>
                          <a:latin typeface="Arial"/>
                        </a:rPr>
                        <a:t>L2 Comprehension</a:t>
                      </a:r>
                      <a:endParaRPr sz="950" b="0" dirty="0">
                        <a:solidFill>
                          <a:schemeClr val="bg2">
                            <a:lumMod val="10000"/>
                          </a:schemeClr>
                        </a:solidFill>
                        <a:latin typeface="Arial"/>
                      </a:endParaRPr>
                    </a:p>
                  </a:txBody>
                  <a:tcPr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27629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ector 34" descr="preencoded.png"/>
          <p:cNvPicPr>
            <a:picLocks noChangeAspect="1"/>
          </p:cNvPicPr>
          <p:nvPr/>
        </p:nvPicPr>
        <p:blipFill>
          <a:blip r:embed="rId3"/>
          <a:srcRect/>
          <a:stretch/>
        </p:blipFill>
        <p:spPr>
          <a:xfrm>
            <a:off x="584200" y="986168"/>
            <a:ext cx="11607800" cy="38100"/>
          </a:xfrm>
          <a:prstGeom prst="rect">
            <a:avLst/>
          </a:prstGeom>
        </p:spPr>
      </p:pic>
      <p:sp>
        <p:nvSpPr>
          <p:cNvPr id="3" name="name_14 Challenges in Practicing HRA for Multi-Module SM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1.2 Problem Statement</a:t>
            </a:r>
          </a:p>
          <a:p>
            <a:pPr>
              <a:lnSpc>
                <a:spcPts val="3750"/>
              </a:lnSpc>
            </a:pPr>
            <a:endParaRPr lang="en-US" sz="2800" b="1" dirty="0"/>
          </a:p>
        </p:txBody>
      </p:sp>
      <p:sp>
        <p:nvSpPr>
          <p:cNvPr id="13" name="Introduction">
            <a:extLst>
              <a:ext uri="{FF2B5EF4-FFF2-40B4-BE49-F238E27FC236}">
                <a16:creationId xmlns:a16="http://schemas.microsoft.com/office/drawing/2014/main" id="{093C2920-6866-4D1D-B086-9A67B05D3F7F}"/>
              </a:ext>
            </a:extLst>
          </p:cNvPr>
          <p:cNvSpPr/>
          <p:nvPr/>
        </p:nvSpPr>
        <p:spPr>
          <a:xfrm>
            <a:off x="609600" y="165100"/>
            <a:ext cx="1797050"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1. Introduction</a:t>
            </a:r>
            <a:endParaRPr lang="en-US" sz="1200" b="1" dirty="0">
              <a:latin typeface="맑은 고딕" panose="020B0503020000020004" pitchFamily="50" charset="-127"/>
              <a:ea typeface="맑은 고딕" panose="020B0503020000020004" pitchFamily="50" charset="-127"/>
            </a:endParaRPr>
          </a:p>
        </p:txBody>
      </p:sp>
      <p:sp>
        <p:nvSpPr>
          <p:cNvPr id="15" name="No HRA method specifically developed for SMR to address the potential human failure events 8 Despite the efforts of Halden Research Project and NuScale none proposed viable evidence in deriving the list of PSFs and their corresponding multipliers in multi">
            <a:extLst>
              <a:ext uri="{FF2B5EF4-FFF2-40B4-BE49-F238E27FC236}">
                <a16:creationId xmlns:a16="http://schemas.microsoft.com/office/drawing/2014/main" id="{B14AF1F9-5CAF-471C-9B19-3344922C9E4E}"/>
              </a:ext>
            </a:extLst>
          </p:cNvPr>
          <p:cNvSpPr/>
          <p:nvPr/>
        </p:nvSpPr>
        <p:spPr>
          <a:xfrm>
            <a:off x="707570" y="4339103"/>
            <a:ext cx="11211379" cy="2354322"/>
          </a:xfrm>
          <a:prstGeom prst="rect">
            <a:avLst/>
          </a:prstGeom>
          <a:noFill/>
          <a:ln/>
        </p:spPr>
        <p:txBody>
          <a:bodyPr wrap="square" lIns="31750" tIns="31750" rIns="31750" bIns="31750" rtlCol="0" anchor="t"/>
          <a:lstStyle/>
          <a:p>
            <a:pPr marL="342900" indent="-342900">
              <a:spcAft>
                <a:spcPts val="600"/>
              </a:spcAft>
              <a:buSzPct val="100000"/>
              <a:buFont typeface="Arial" panose="020B0604020202020204" pitchFamily="34" charset="0"/>
              <a:buChar char="•"/>
            </a:pPr>
            <a:endParaRPr lang="en-US" altLang="ko-KR" sz="2000" dirty="0">
              <a:solidFill>
                <a:schemeClr val="bg2">
                  <a:lumMod val="10000"/>
                </a:schemeClr>
              </a:solidFill>
              <a:latin typeface="맑은 고딕" panose="020B0503020000020004" pitchFamily="50" charset="-127"/>
              <a:ea typeface="맑은 고딕" panose="020B0503020000020004" pitchFamily="50" charset="-127"/>
            </a:endParaRPr>
          </a:p>
        </p:txBody>
      </p:sp>
      <p:sp>
        <p:nvSpPr>
          <p:cNvPr id="11" name="No Optimized List of PSFs Developed for Multi-Module Operation">
            <a:extLst>
              <a:ext uri="{FF2B5EF4-FFF2-40B4-BE49-F238E27FC236}">
                <a16:creationId xmlns:a16="http://schemas.microsoft.com/office/drawing/2014/main" id="{1DF595A6-6630-42C6-AD4A-5F58BFF5EDFA}"/>
              </a:ext>
            </a:extLst>
          </p:cNvPr>
          <p:cNvSpPr/>
          <p:nvPr/>
        </p:nvSpPr>
        <p:spPr>
          <a:xfrm>
            <a:off x="609600" y="1144289"/>
            <a:ext cx="11360151" cy="361950"/>
          </a:xfrm>
          <a:prstGeom prst="rect">
            <a:avLst/>
          </a:prstGeom>
          <a:noFill/>
          <a:ln/>
        </p:spPr>
        <p:txBody>
          <a:bodyPr wrap="square" lIns="31750" tIns="31750" rIns="31750" bIns="31750" rtlCol="0" anchor="t"/>
          <a:lstStyle/>
          <a:p>
            <a:pPr>
              <a:lnSpc>
                <a:spcPts val="2850"/>
              </a:lnSpc>
              <a:buSzPct val="100000"/>
            </a:pPr>
            <a:r>
              <a:rPr lang="en-US" altLang="ko-KR" sz="2200" b="1" dirty="0">
                <a:latin typeface="맑은 고딕" panose="020B0503020000020004" pitchFamily="50" charset="-127"/>
                <a:ea typeface="맑은 고딕" panose="020B0503020000020004" pitchFamily="50" charset="-127"/>
              </a:rPr>
              <a:t>Insufficiency of Current Adaptation of </a:t>
            </a:r>
            <a:r>
              <a:rPr lang="en-US" altLang="ko-KR" sz="2200" b="1" dirty="0"/>
              <a:t>Gaze Metrics for Multi-Module SA</a:t>
            </a:r>
            <a:endParaRPr lang="en-US" altLang="ko-KR" sz="2200" b="1" dirty="0">
              <a:latin typeface="맑은 고딕" panose="020B0503020000020004" pitchFamily="50" charset="-127"/>
              <a:ea typeface="맑은 고딕" panose="020B0503020000020004" pitchFamily="50" charset="-127"/>
            </a:endParaRPr>
          </a:p>
        </p:txBody>
      </p:sp>
      <p:sp>
        <p:nvSpPr>
          <p:cNvPr id="12" name="No HRA method specifically developed for SMR to address the potential human failure events 8 Despite the efforts of Halden Research Project and NuScale none proposed viable evidence in deriving the list of PSFs and their corresponding multipliers in multi">
            <a:extLst>
              <a:ext uri="{FF2B5EF4-FFF2-40B4-BE49-F238E27FC236}">
                <a16:creationId xmlns:a16="http://schemas.microsoft.com/office/drawing/2014/main" id="{85BC20A9-EBC5-47F0-977D-51F00EF3EB4F}"/>
              </a:ext>
            </a:extLst>
          </p:cNvPr>
          <p:cNvSpPr/>
          <p:nvPr/>
        </p:nvSpPr>
        <p:spPr>
          <a:xfrm>
            <a:off x="658586" y="1564535"/>
            <a:ext cx="11360151" cy="2904226"/>
          </a:xfrm>
          <a:prstGeom prst="rect">
            <a:avLst/>
          </a:prstGeom>
          <a:noFill/>
          <a:ln/>
        </p:spPr>
        <p:txBody>
          <a:bodyPr wrap="square" lIns="31750" tIns="31750" rIns="31750" bIns="31750" rtlCol="0" anchor="t"/>
          <a:lstStyle/>
          <a:p>
            <a:pPr marL="342900" indent="-342900">
              <a:spcAft>
                <a:spcPts val="600"/>
              </a:spcAft>
              <a:buSzPct val="100000"/>
              <a:buFont typeface="Arial" panose="020B0604020202020204" pitchFamily="34" charset="0"/>
              <a:buChar char="•"/>
            </a:pPr>
            <a:r>
              <a:rPr lang="en-US" altLang="ko-KR" b="1" dirty="0">
                <a:solidFill>
                  <a:schemeClr val="bg2">
                    <a:lumMod val="10000"/>
                  </a:schemeClr>
                </a:solidFill>
                <a:latin typeface="맑은 고딕" panose="020B0503020000020004" pitchFamily="50" charset="-127"/>
                <a:ea typeface="맑은 고딕" panose="020B0503020000020004" pitchFamily="50" charset="-127"/>
              </a:rPr>
              <a:t>Limited Implementation of Single-unit Gaze Situation Model</a:t>
            </a:r>
          </a:p>
          <a:p>
            <a:pPr marL="800100" lvl="1"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Existing metrics borrow their SA interpretation from a single-unit situation task model [10,11].</a:t>
            </a:r>
          </a:p>
          <a:p>
            <a:pPr marL="800100" lvl="1"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Since multi-module supervision demands attention distributed across concurrently evolving modules, the multi-module gaze metric must derive its semantics from a multi-module task structure and recalibrate the gaze-to-SA mapping empirically under multi-module conditions.</a:t>
            </a:r>
          </a:p>
          <a:p>
            <a:pPr marL="342900" indent="-342900">
              <a:spcAft>
                <a:spcPts val="600"/>
              </a:spcAft>
              <a:buSzPct val="100000"/>
              <a:buFont typeface="Arial" panose="020B0604020202020204" pitchFamily="34" charset="0"/>
              <a:buChar char="•"/>
            </a:pPr>
            <a:r>
              <a:rPr lang="en-US" altLang="ko-KR" b="1" dirty="0">
                <a:solidFill>
                  <a:schemeClr val="bg2">
                    <a:lumMod val="10000"/>
                  </a:schemeClr>
                </a:solidFill>
                <a:latin typeface="맑은 고딕" panose="020B0503020000020004" pitchFamily="50" charset="-127"/>
                <a:ea typeface="맑은 고딕" panose="020B0503020000020004" pitchFamily="50" charset="-127"/>
              </a:rPr>
              <a:t>Module-blind computation</a:t>
            </a:r>
          </a:p>
          <a:p>
            <a:pPr marL="800100" lvl="1" indent="-342900">
              <a:spcAft>
                <a:spcPts val="600"/>
              </a:spcAft>
              <a:buSzPct val="100000"/>
              <a:buFont typeface="Arial" panose="020B0604020202020204" pitchFamily="34" charset="0"/>
              <a:buChar char="•"/>
            </a:pPr>
            <a:r>
              <a:rPr lang="en-US" altLang="ko-KR" dirty="0">
                <a:solidFill>
                  <a:schemeClr val="bg2">
                    <a:lumMod val="10000"/>
                  </a:schemeClr>
                </a:solidFill>
                <a:latin typeface="맑은 고딕" panose="020B0503020000020004" pitchFamily="50" charset="-127"/>
                <a:ea typeface="맑은 고딕" panose="020B0503020000020004" pitchFamily="50" charset="-127"/>
              </a:rPr>
              <a:t>Existing metrics aggregate over a single attention space with no representation of module identity, leaving per-module awareness and attention allocation unquantified [5,14]</a:t>
            </a:r>
          </a:p>
        </p:txBody>
      </p:sp>
    </p:spTree>
    <p:extLst>
      <p:ext uri="{BB962C8B-B14F-4D97-AF65-F5344CB8AC3E}">
        <p14:creationId xmlns:p14="http://schemas.microsoft.com/office/powerpoint/2010/main" val="197944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ector 34" descr="preencoded.png"/>
          <p:cNvPicPr>
            <a:picLocks noChangeAspect="1"/>
          </p:cNvPicPr>
          <p:nvPr/>
        </p:nvPicPr>
        <p:blipFill>
          <a:blip r:embed="rId3"/>
          <a:srcRect/>
          <a:stretch/>
        </p:blipFill>
        <p:spPr>
          <a:xfrm>
            <a:off x="584200" y="986168"/>
            <a:ext cx="11607800" cy="38100"/>
          </a:xfrm>
          <a:prstGeom prst="rect">
            <a:avLst/>
          </a:prstGeom>
        </p:spPr>
      </p:pic>
      <p:sp>
        <p:nvSpPr>
          <p:cNvPr id="3" name="name_14 Challenges in Practicing HRA for Multi-Module SMR"/>
          <p:cNvSpPr/>
          <p:nvPr/>
        </p:nvSpPr>
        <p:spPr>
          <a:xfrm>
            <a:off x="603251" y="482600"/>
            <a:ext cx="11211379"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1.3 Objective of This Study</a:t>
            </a:r>
            <a:endParaRPr lang="en-US" sz="2800" b="1" dirty="0"/>
          </a:p>
        </p:txBody>
      </p:sp>
      <p:sp>
        <p:nvSpPr>
          <p:cNvPr id="13" name="Introduction">
            <a:extLst>
              <a:ext uri="{FF2B5EF4-FFF2-40B4-BE49-F238E27FC236}">
                <a16:creationId xmlns:a16="http://schemas.microsoft.com/office/drawing/2014/main" id="{093C2920-6866-4D1D-B086-9A67B05D3F7F}"/>
              </a:ext>
            </a:extLst>
          </p:cNvPr>
          <p:cNvSpPr/>
          <p:nvPr/>
        </p:nvSpPr>
        <p:spPr>
          <a:xfrm>
            <a:off x="609600" y="165100"/>
            <a:ext cx="1797050"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1. Introduction</a:t>
            </a:r>
            <a:endParaRPr lang="en-US" sz="1200" b="1" dirty="0">
              <a:latin typeface="맑은 고딕" panose="020B0503020000020004" pitchFamily="50" charset="-127"/>
              <a:ea typeface="맑은 고딕" panose="020B0503020000020004" pitchFamily="50" charset="-127"/>
            </a:endParaRPr>
          </a:p>
        </p:txBody>
      </p:sp>
      <p:sp>
        <p:nvSpPr>
          <p:cNvPr id="24" name="직사각형 23">
            <a:extLst>
              <a:ext uri="{FF2B5EF4-FFF2-40B4-BE49-F238E27FC236}">
                <a16:creationId xmlns:a16="http://schemas.microsoft.com/office/drawing/2014/main" id="{5A573927-3B71-4BB2-A764-83D2C65701F3}"/>
              </a:ext>
            </a:extLst>
          </p:cNvPr>
          <p:cNvSpPr/>
          <p:nvPr/>
        </p:nvSpPr>
        <p:spPr>
          <a:xfrm>
            <a:off x="1047792" y="1706727"/>
            <a:ext cx="10295804" cy="9888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b="1" dirty="0">
                <a:solidFill>
                  <a:schemeClr val="bg2">
                    <a:lumMod val="10000"/>
                  </a:schemeClr>
                </a:solidFill>
              </a:rPr>
              <a:t>Develop a Eye-Movement (Gaze) based SA quantification measure for objective assessment in multi-module operation</a:t>
            </a:r>
            <a:endParaRPr lang="en-US" altLang="ko-KR" sz="2000" b="1" dirty="0">
              <a:solidFill>
                <a:schemeClr val="bg2">
                  <a:lumMod val="10000"/>
                </a:schemeClr>
              </a:solidFill>
              <a:ea typeface="맑은 고딕" panose="020B0503020000020004" pitchFamily="50" charset="-127"/>
            </a:endParaRPr>
          </a:p>
        </p:txBody>
      </p:sp>
      <p:sp>
        <p:nvSpPr>
          <p:cNvPr id="25" name="직사각형 24">
            <a:extLst>
              <a:ext uri="{FF2B5EF4-FFF2-40B4-BE49-F238E27FC236}">
                <a16:creationId xmlns:a16="http://schemas.microsoft.com/office/drawing/2014/main" id="{EFA57258-FEC5-4007-AABF-5D1AC7DCB195}"/>
              </a:ext>
            </a:extLst>
          </p:cNvPr>
          <p:cNvSpPr/>
          <p:nvPr/>
        </p:nvSpPr>
        <p:spPr>
          <a:xfrm>
            <a:off x="1047792" y="1255878"/>
            <a:ext cx="10295804" cy="4508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b="1" dirty="0">
                <a:solidFill>
                  <a:schemeClr val="bg1"/>
                </a:solidFill>
                <a:ea typeface="맑은 고딕" panose="020B0503020000020004" pitchFamily="50" charset="-127"/>
              </a:rPr>
              <a:t>Main Objective</a:t>
            </a:r>
          </a:p>
        </p:txBody>
      </p:sp>
      <p:sp>
        <p:nvSpPr>
          <p:cNvPr id="27" name="직사각형 26">
            <a:extLst>
              <a:ext uri="{FF2B5EF4-FFF2-40B4-BE49-F238E27FC236}">
                <a16:creationId xmlns:a16="http://schemas.microsoft.com/office/drawing/2014/main" id="{AACF362B-B737-4EC7-A619-82AC8B98BAF4}"/>
              </a:ext>
            </a:extLst>
          </p:cNvPr>
          <p:cNvSpPr/>
          <p:nvPr/>
        </p:nvSpPr>
        <p:spPr>
          <a:xfrm>
            <a:off x="1047794" y="3241045"/>
            <a:ext cx="10295801" cy="445918"/>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solidFill>
                  <a:schemeClr val="bg1"/>
                </a:solidFill>
                <a:ea typeface="맑은 고딕" panose="020B0503020000020004" pitchFamily="50" charset="-127"/>
              </a:rPr>
              <a:t>Research Steps</a:t>
            </a:r>
          </a:p>
        </p:txBody>
      </p:sp>
      <p:sp>
        <p:nvSpPr>
          <p:cNvPr id="30" name="직사각형 29">
            <a:extLst>
              <a:ext uri="{FF2B5EF4-FFF2-40B4-BE49-F238E27FC236}">
                <a16:creationId xmlns:a16="http://schemas.microsoft.com/office/drawing/2014/main" id="{E84EF418-D801-4E35-ACED-612903ED701A}"/>
              </a:ext>
            </a:extLst>
          </p:cNvPr>
          <p:cNvSpPr/>
          <p:nvPr/>
        </p:nvSpPr>
        <p:spPr>
          <a:xfrm>
            <a:off x="1047792" y="3686963"/>
            <a:ext cx="10295804" cy="19151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Aft>
                <a:spcPts val="600"/>
              </a:spcAft>
              <a:buFont typeface="+mj-lt"/>
              <a:buAutoNum type="arabicParenR"/>
            </a:pPr>
            <a:r>
              <a:rPr lang="en-US" altLang="ko-KR" b="1" dirty="0">
                <a:solidFill>
                  <a:schemeClr val="bg2">
                    <a:lumMod val="10000"/>
                  </a:schemeClr>
                </a:solidFill>
                <a:latin typeface="맑은 고딕" panose="020B0503020000020004" pitchFamily="50" charset="-127"/>
                <a:ea typeface="맑은 고딕" panose="020B0503020000020004" pitchFamily="50" charset="-127"/>
              </a:rPr>
              <a:t>Quantification of Multi-Module Gaze Metric</a:t>
            </a:r>
          </a:p>
          <a:p>
            <a:pPr marL="342900" indent="-342900">
              <a:spcAft>
                <a:spcPts val="600"/>
              </a:spcAft>
              <a:buFont typeface="+mj-lt"/>
              <a:buAutoNum type="arabicParenR"/>
            </a:pPr>
            <a:r>
              <a:rPr lang="en-US" altLang="ko-KR" b="1" dirty="0">
                <a:solidFill>
                  <a:schemeClr val="bg2">
                    <a:lumMod val="10000"/>
                  </a:schemeClr>
                </a:solidFill>
                <a:latin typeface="맑은 고딕" panose="020B0503020000020004" pitchFamily="50" charset="-127"/>
                <a:ea typeface="맑은 고딕" panose="020B0503020000020004" pitchFamily="50" charset="-127"/>
              </a:rPr>
              <a:t>Experiment Design to Collect Empirical Eye-Movement Data and Situation Awareness Survey Data</a:t>
            </a:r>
          </a:p>
          <a:p>
            <a:pPr marL="342900" indent="-342900">
              <a:spcAft>
                <a:spcPts val="600"/>
              </a:spcAft>
              <a:buFont typeface="+mj-lt"/>
              <a:buAutoNum type="arabicParenR"/>
            </a:pPr>
            <a:r>
              <a:rPr lang="en-US" altLang="ko-KR" b="1" dirty="0">
                <a:solidFill>
                  <a:schemeClr val="bg2">
                    <a:lumMod val="10000"/>
                  </a:schemeClr>
                </a:solidFill>
                <a:latin typeface="맑은 고딕" panose="020B0503020000020004" pitchFamily="50" charset="-127"/>
                <a:ea typeface="맑은 고딕" panose="020B0503020000020004" pitchFamily="50" charset="-127"/>
              </a:rPr>
              <a:t>Results and Discussion of Verifying the Feasibility of the Proposed Metric</a:t>
            </a:r>
          </a:p>
        </p:txBody>
      </p:sp>
      <p:cxnSp>
        <p:nvCxnSpPr>
          <p:cNvPr id="43" name="직선 화살표 연결선 42">
            <a:extLst>
              <a:ext uri="{FF2B5EF4-FFF2-40B4-BE49-F238E27FC236}">
                <a16:creationId xmlns:a16="http://schemas.microsoft.com/office/drawing/2014/main" id="{EDC2D709-85BA-49B7-8D4E-61D89409DA61}"/>
              </a:ext>
            </a:extLst>
          </p:cNvPr>
          <p:cNvCxnSpPr>
            <a:cxnSpLocks/>
            <a:stCxn id="24" idx="2"/>
            <a:endCxn id="27" idx="0"/>
          </p:cNvCxnSpPr>
          <p:nvPr/>
        </p:nvCxnSpPr>
        <p:spPr>
          <a:xfrm>
            <a:off x="6195694" y="2695575"/>
            <a:ext cx="1" cy="5454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9004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xperiment Design"/>
          <p:cNvSpPr/>
          <p:nvPr/>
        </p:nvSpPr>
        <p:spPr>
          <a:xfrm>
            <a:off x="327024" y="2582862"/>
            <a:ext cx="11537951" cy="1692275"/>
          </a:xfrm>
          <a:prstGeom prst="rect">
            <a:avLst/>
          </a:prstGeom>
          <a:noFill/>
          <a:ln/>
        </p:spPr>
        <p:txBody>
          <a:bodyPr wrap="square" lIns="0" tIns="0" rIns="0" bIns="0" rtlCol="0" anchor="ctr"/>
          <a:lstStyle/>
          <a:p>
            <a:pPr algn="ctr">
              <a:lnSpc>
                <a:spcPts val="5200"/>
              </a:lnSpc>
              <a:buSzPct val="100000"/>
            </a:pPr>
            <a:r>
              <a:rPr lang="en-US" sz="5000" b="1" dirty="0">
                <a:solidFill>
                  <a:srgbClr val="000000"/>
                </a:solidFill>
                <a:latin typeface="맑은 고딕" panose="020B0503020000020004" pitchFamily="50" charset="-127"/>
                <a:ea typeface="맑은 고딕" panose="020B0503020000020004" pitchFamily="50" charset="-127"/>
                <a:cs typeface="Noto Sans KR Black" pitchFamily="34" charset="-120"/>
              </a:rPr>
              <a:t>2. Quantification of Multi-Module Gaze Metric</a:t>
            </a:r>
            <a:endParaRPr lang="en-US" sz="50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acility 4-module environment simulator as each module Large Display Panel Alarm window of each module are displayed Module Screen 2 per each operator"/>
          <p:cNvSpPr/>
          <p:nvPr/>
        </p:nvSpPr>
        <p:spPr>
          <a:xfrm>
            <a:off x="615950" y="1449997"/>
            <a:ext cx="11205509" cy="568493"/>
          </a:xfrm>
          <a:prstGeom prst="rect">
            <a:avLst/>
          </a:prstGeom>
          <a:noFill/>
          <a:ln/>
        </p:spPr>
        <p:txBody>
          <a:bodyPr wrap="square" lIns="31750" tIns="31750" rIns="31750" bIns="31750" rtlCol="0" anchor="t"/>
          <a:lstStyle/>
          <a:p>
            <a:pPr marL="190510" indent="-190510">
              <a:spcAft>
                <a:spcPts val="600"/>
              </a:spcAft>
              <a:buSzPct val="100000"/>
              <a:buChar char="•"/>
            </a:pPr>
            <a:endParaRPr lang="en-US" sz="1467" dirty="0"/>
          </a:p>
        </p:txBody>
      </p:sp>
      <p:sp>
        <p:nvSpPr>
          <p:cNvPr id="8" name="Staffing 3 Operators as 1 Crew 2 Reactor Operator 1 Shift Supervisor"/>
          <p:cNvSpPr/>
          <p:nvPr/>
        </p:nvSpPr>
        <p:spPr>
          <a:xfrm>
            <a:off x="615950" y="2900305"/>
            <a:ext cx="8528050" cy="494816"/>
          </a:xfrm>
          <a:prstGeom prst="rect">
            <a:avLst/>
          </a:prstGeom>
          <a:noFill/>
          <a:ln/>
        </p:spPr>
        <p:txBody>
          <a:bodyPr wrap="square" lIns="31750" tIns="31750" rIns="31750" bIns="31750" rtlCol="0" anchor="t"/>
          <a:lstStyle/>
          <a:p>
            <a:pPr marL="285750" indent="-285750">
              <a:lnSpc>
                <a:spcPct val="150000"/>
              </a:lnSpc>
              <a:buSzPct val="100000"/>
              <a:buFont typeface="Arial" panose="020B0604020202020204" pitchFamily="34" charset="0"/>
              <a:buChar char="•"/>
            </a:pPr>
            <a:endParaRPr lang="en-US" dirty="0"/>
          </a:p>
        </p:txBody>
      </p:sp>
      <p:sp>
        <p:nvSpPr>
          <p:cNvPr id="20" name="Introduction">
            <a:extLst>
              <a:ext uri="{FF2B5EF4-FFF2-40B4-BE49-F238E27FC236}">
                <a16:creationId xmlns:a16="http://schemas.microsoft.com/office/drawing/2014/main" id="{01342F14-D9FE-4F85-A0AE-37AA8D4DB996}"/>
              </a:ext>
            </a:extLst>
          </p:cNvPr>
          <p:cNvSpPr/>
          <p:nvPr/>
        </p:nvSpPr>
        <p:spPr>
          <a:xfrm>
            <a:off x="609600" y="165100"/>
            <a:ext cx="4305300" cy="342900"/>
          </a:xfrm>
          <a:prstGeom prst="rect">
            <a:avLst/>
          </a:prstGeom>
          <a:noFill/>
          <a:ln/>
        </p:spPr>
        <p:txBody>
          <a:bodyPr wrap="square" lIns="0" tIns="0" rIns="0" bIns="0" rtlCol="0" anchor="t"/>
          <a:lstStyle/>
          <a:p>
            <a:pPr>
              <a:lnSpc>
                <a:spcPts val="2700"/>
              </a:lnSpc>
              <a:buSzPct val="100000"/>
            </a:pPr>
            <a:r>
              <a:rPr lang="en-US" sz="1200" b="1" dirty="0">
                <a:solidFill>
                  <a:srgbClr val="A7A7A7"/>
                </a:solidFill>
                <a:latin typeface="맑은 고딕" panose="020B0503020000020004" pitchFamily="50" charset="-127"/>
                <a:ea typeface="맑은 고딕" panose="020B0503020000020004" pitchFamily="50" charset="-127"/>
                <a:cs typeface="Noto Sans Bold" pitchFamily="34" charset="-120"/>
              </a:rPr>
              <a:t>2. Quantification of Multi-Module Gaze Metric</a:t>
            </a:r>
            <a:endParaRPr lang="en-US" sz="1200" b="1" dirty="0">
              <a:latin typeface="맑은 고딕" panose="020B0503020000020004" pitchFamily="50" charset="-127"/>
              <a:ea typeface="맑은 고딕" panose="020B0503020000020004" pitchFamily="50" charset="-127"/>
            </a:endParaRPr>
          </a:p>
        </p:txBody>
      </p:sp>
      <p:pic>
        <p:nvPicPr>
          <p:cNvPr id="22" name="Vector 34" descr="preencoded.png">
            <a:extLst>
              <a:ext uri="{FF2B5EF4-FFF2-40B4-BE49-F238E27FC236}">
                <a16:creationId xmlns:a16="http://schemas.microsoft.com/office/drawing/2014/main" id="{0D9B211E-A6BA-4824-9A52-D26BBC920978}"/>
              </a:ext>
            </a:extLst>
          </p:cNvPr>
          <p:cNvPicPr>
            <a:picLocks noChangeAspect="1"/>
          </p:cNvPicPr>
          <p:nvPr/>
        </p:nvPicPr>
        <p:blipFill>
          <a:blip r:embed="rId3"/>
          <a:srcRect/>
          <a:stretch/>
        </p:blipFill>
        <p:spPr>
          <a:xfrm>
            <a:off x="584200" y="986168"/>
            <a:ext cx="11607800" cy="38100"/>
          </a:xfrm>
          <a:prstGeom prst="rect">
            <a:avLst/>
          </a:prstGeom>
        </p:spPr>
      </p:pic>
      <p:sp>
        <p:nvSpPr>
          <p:cNvPr id="23" name="name_14 Challenges in Practicing HRA for Multi-Module SMR">
            <a:extLst>
              <a:ext uri="{FF2B5EF4-FFF2-40B4-BE49-F238E27FC236}">
                <a16:creationId xmlns:a16="http://schemas.microsoft.com/office/drawing/2014/main" id="{A36F6777-2E02-459F-91EB-5DDB50D5BC5E}"/>
              </a:ext>
            </a:extLst>
          </p:cNvPr>
          <p:cNvSpPr/>
          <p:nvPr/>
        </p:nvSpPr>
        <p:spPr>
          <a:xfrm>
            <a:off x="603251" y="482600"/>
            <a:ext cx="11494156" cy="476250"/>
          </a:xfrm>
          <a:prstGeom prst="rect">
            <a:avLst/>
          </a:prstGeom>
          <a:noFill/>
          <a:ln/>
        </p:spPr>
        <p:txBody>
          <a:bodyPr wrap="square" lIns="0" tIns="0" rIns="0" bIns="0" rtlCol="0" anchor="t"/>
          <a:lstStyle/>
          <a:p>
            <a:pPr>
              <a:lnSpc>
                <a:spcPts val="3750"/>
              </a:lnSpc>
            </a:pPr>
            <a:r>
              <a:rPr lang="en-US" sz="2800" b="1" kern="0" spc="37" dirty="0">
                <a:solidFill>
                  <a:srgbClr val="000000"/>
                </a:solidFill>
                <a:latin typeface="맑은 고딕" panose="020B0503020000020004" pitchFamily="50" charset="-127"/>
                <a:ea typeface="맑은 고딕" panose="020B0503020000020004" pitchFamily="50" charset="-127"/>
                <a:cs typeface="Noto Sans KR Black" pitchFamily="34" charset="-120"/>
              </a:rPr>
              <a:t>2.1 Taxonomy of Gaze States in Multi-Module Operation </a:t>
            </a:r>
            <a:endParaRPr lang="en-US" sz="2800" b="1" dirty="0"/>
          </a:p>
        </p:txBody>
      </p:sp>
      <p:sp>
        <p:nvSpPr>
          <p:cNvPr id="26" name="HSI Quality of Passive SystemAutomated System">
            <a:extLst>
              <a:ext uri="{FF2B5EF4-FFF2-40B4-BE49-F238E27FC236}">
                <a16:creationId xmlns:a16="http://schemas.microsoft.com/office/drawing/2014/main" id="{DC7E452B-A516-472D-9EBB-4B74CEFB6403}"/>
              </a:ext>
            </a:extLst>
          </p:cNvPr>
          <p:cNvSpPr/>
          <p:nvPr/>
        </p:nvSpPr>
        <p:spPr>
          <a:xfrm>
            <a:off x="609600" y="1114971"/>
            <a:ext cx="10968990" cy="366334"/>
          </a:xfrm>
          <a:prstGeom prst="rect">
            <a:avLst/>
          </a:prstGeom>
          <a:noFill/>
          <a:ln/>
        </p:spPr>
        <p:txBody>
          <a:bodyPr wrap="square" lIns="63500" tIns="63500" rIns="63500" bIns="63500" rtlCol="0" anchor="t"/>
          <a:lstStyle/>
          <a:p>
            <a:pPr>
              <a:lnSpc>
                <a:spcPts val="2400"/>
              </a:lnSpc>
              <a:buSzPct val="100000"/>
            </a:pPr>
            <a:r>
              <a:rPr lang="en-US" altLang="ko-KR" sz="2200" b="1" dirty="0">
                <a:latin typeface="맑은 고딕" panose="020B0503020000020004" pitchFamily="50" charset="-127"/>
                <a:ea typeface="맑은 고딕" panose="020B0503020000020004" pitchFamily="50" charset="-127"/>
                <a:cs typeface="Noto Sans KR Bold" pitchFamily="34" charset="-120"/>
              </a:rPr>
              <a:t>Gaze States in Multi-Module Operation</a:t>
            </a:r>
            <a:endParaRPr lang="en-US" altLang="ko-KR" sz="2200" dirty="0">
              <a:solidFill>
                <a:srgbClr val="000000"/>
              </a:solidFill>
              <a:latin typeface="맑은 고딕" panose="020B0503020000020004" pitchFamily="50" charset="-127"/>
              <a:ea typeface="맑은 고딕" panose="020B0503020000020004" pitchFamily="50" charset="-127"/>
              <a:cs typeface="Noto Sans KR Bold" pitchFamily="34" charset="-120"/>
            </a:endParaRPr>
          </a:p>
        </p:txBody>
      </p:sp>
      <p:sp>
        <p:nvSpPr>
          <p:cNvPr id="27" name="Simulator interface was modified based on human centered automation 13 Supportive Information Design Additional graphical elements or information that indicate the state and variables relevant to automatic systems to aid in user performance Limitations of">
            <a:extLst>
              <a:ext uri="{FF2B5EF4-FFF2-40B4-BE49-F238E27FC236}">
                <a16:creationId xmlns:a16="http://schemas.microsoft.com/office/drawing/2014/main" id="{4A2D8D4D-01BE-450F-9C94-7BBD0B5ED32D}"/>
              </a:ext>
            </a:extLst>
          </p:cNvPr>
          <p:cNvSpPr/>
          <p:nvPr/>
        </p:nvSpPr>
        <p:spPr>
          <a:xfrm>
            <a:off x="634890" y="1534293"/>
            <a:ext cx="11323562" cy="2263337"/>
          </a:xfrm>
          <a:prstGeom prst="rect">
            <a:avLst/>
          </a:prstGeom>
          <a:noFill/>
          <a:ln/>
        </p:spPr>
        <p:txBody>
          <a:bodyPr wrap="square" lIns="31750" tIns="31750" rIns="31750" bIns="31750" rtlCol="0" anchor="t"/>
          <a:lstStyle/>
          <a:p>
            <a:pPr marL="274320" indent="-228600">
              <a:lnSpc>
                <a:spcPct val="107000"/>
              </a:lnSpc>
              <a:spcBef>
                <a:spcPts val="0"/>
              </a:spcBef>
              <a:spcAft>
                <a:spcPts val="700"/>
              </a:spcAft>
              <a:buClr>
                <a:srgbClr val="2F5496"/>
              </a:buClr>
              <a:buFont typeface="Arial"/>
              <a:buChar char="•"/>
            </a:pPr>
            <a:r>
              <a:rPr lang="en-US" altLang="ko-KR" b="1" dirty="0">
                <a:solidFill>
                  <a:srgbClr val="202020"/>
                </a:solidFill>
              </a:rPr>
              <a:t>Xₜ = (mₜ, aₜ)</a:t>
            </a:r>
            <a:r>
              <a:rPr lang="en-US" altLang="ko-KR" dirty="0">
                <a:solidFill>
                  <a:srgbClr val="202020"/>
                </a:solidFill>
              </a:rPr>
              <a:t>: At fixation index t the operator fixates at </a:t>
            </a:r>
            <a:r>
              <a:rPr lang="en-US" altLang="ko-KR" b="1" dirty="0">
                <a:solidFill>
                  <a:srgbClr val="2F5496"/>
                </a:solidFill>
              </a:rPr>
              <a:t>parameter Area of Interest (AOI) aₜ</a:t>
            </a:r>
            <a:r>
              <a:rPr lang="en-US" altLang="ko-KR" dirty="0">
                <a:solidFill>
                  <a:srgbClr val="202020"/>
                </a:solidFill>
              </a:rPr>
              <a:t> of </a:t>
            </a:r>
            <a:r>
              <a:rPr lang="en-US" altLang="ko-KR" b="1" dirty="0">
                <a:solidFill>
                  <a:srgbClr val="2F5496"/>
                </a:solidFill>
              </a:rPr>
              <a:t>module mₜ.</a:t>
            </a:r>
          </a:p>
          <a:p>
            <a:pPr marL="731520" lvl="1" indent="-228600">
              <a:lnSpc>
                <a:spcPct val="107000"/>
              </a:lnSpc>
              <a:spcAft>
                <a:spcPts val="700"/>
              </a:spcAft>
              <a:buClr>
                <a:srgbClr val="2F5496"/>
              </a:buClr>
              <a:buFont typeface="Arial"/>
              <a:buChar char="•"/>
            </a:pPr>
            <a:r>
              <a:rPr lang="en-US" altLang="ko-KR" dirty="0">
                <a:solidFill>
                  <a:srgbClr val="202020"/>
                </a:solidFill>
              </a:rPr>
              <a:t>mₜ ∈ {1, …, N} — module index </a:t>
            </a:r>
          </a:p>
          <a:p>
            <a:pPr marL="731520" lvl="1" indent="-228600">
              <a:lnSpc>
                <a:spcPct val="107000"/>
              </a:lnSpc>
              <a:spcAft>
                <a:spcPts val="700"/>
              </a:spcAft>
              <a:buClr>
                <a:srgbClr val="2F5496"/>
              </a:buClr>
              <a:buFont typeface="Arial"/>
              <a:buChar char="•"/>
            </a:pPr>
            <a:r>
              <a:rPr lang="en-US" altLang="ko-KR" dirty="0">
                <a:solidFill>
                  <a:srgbClr val="202020"/>
                </a:solidFill>
              </a:rPr>
              <a:t>aₜ ∈ {1, …, Kₐ} — parameter index (Kₐ = number of monitored parameters per module)</a:t>
            </a:r>
          </a:p>
          <a:p>
            <a:pPr marL="274320" indent="-228600">
              <a:lnSpc>
                <a:spcPct val="107000"/>
              </a:lnSpc>
              <a:spcAft>
                <a:spcPts val="700"/>
              </a:spcAft>
              <a:buClr>
                <a:srgbClr val="2F5496"/>
              </a:buClr>
              <a:buFont typeface="Arial"/>
              <a:buChar char="•"/>
            </a:pPr>
            <a:r>
              <a:rPr lang="en-US" altLang="ko-KR" dirty="0">
                <a:solidFill>
                  <a:srgbClr val="202020"/>
                </a:solidFill>
              </a:rPr>
              <a:t>In multi-module operation,  the transitional sequence of Xₜ → Xₜ₊₁ for scanning is characterized by one of the </a:t>
            </a:r>
            <a:r>
              <a:rPr lang="en-US" altLang="ko-KR" b="1" dirty="0">
                <a:solidFill>
                  <a:srgbClr val="2F5496"/>
                </a:solidFill>
              </a:rPr>
              <a:t>four move types</a:t>
            </a:r>
            <a:r>
              <a:rPr lang="en-US" altLang="ko-KR" b="1" dirty="0">
                <a:solidFill>
                  <a:srgbClr val="202020"/>
                </a:solidFill>
              </a:rPr>
              <a:t> </a:t>
            </a:r>
            <a:r>
              <a:rPr lang="en-US" altLang="ko-KR" dirty="0">
                <a:solidFill>
                  <a:srgbClr val="202020"/>
                </a:solidFill>
              </a:rPr>
              <a:t>of (ΔM, ΔA) (module changed, parameter changed)</a:t>
            </a:r>
            <a:endParaRPr lang="en-US" altLang="ko-KR" b="1" dirty="0">
              <a:solidFill>
                <a:srgbClr val="2F5496"/>
              </a:solidFill>
            </a:endParaRPr>
          </a:p>
        </p:txBody>
      </p:sp>
      <p:sp>
        <p:nvSpPr>
          <p:cNvPr id="52" name="Shape 1910">
            <a:extLst>
              <a:ext uri="{FF2B5EF4-FFF2-40B4-BE49-F238E27FC236}">
                <a16:creationId xmlns:a16="http://schemas.microsoft.com/office/drawing/2014/main" id="{319F88A0-D839-4499-9DBF-204117E8CCCD}"/>
              </a:ext>
            </a:extLst>
          </p:cNvPr>
          <p:cNvSpPr txBox="1"/>
          <p:nvPr/>
        </p:nvSpPr>
        <p:spPr>
          <a:xfrm>
            <a:off x="6680592" y="6147898"/>
            <a:ext cx="5333282" cy="369332"/>
          </a:xfrm>
          <a:prstGeom prst="rect">
            <a:avLst/>
          </a:prstGeom>
          <a:noFill/>
        </p:spPr>
        <p:txBody>
          <a:bodyPr wrap="square" lIns="0" tIns="0" rIns="0" bIns="0" anchor="t">
            <a:spAutoFit/>
          </a:bodyPr>
          <a:lstStyle/>
          <a:p>
            <a:pPr algn="ctr"/>
            <a:r>
              <a:rPr sz="1200" b="1" i="0" dirty="0">
                <a:solidFill>
                  <a:srgbClr val="202020"/>
                </a:solidFill>
                <a:latin typeface="Arial"/>
              </a:rPr>
              <a:t>Fig.  The four gaze-transition types on the Reactor Coolant System mimic of </a:t>
            </a:r>
            <a:r>
              <a:rPr lang="en-US" sz="1200" b="1" dirty="0">
                <a:solidFill>
                  <a:srgbClr val="202020"/>
                </a:solidFill>
                <a:latin typeface="Arial"/>
              </a:rPr>
              <a:t>N</a:t>
            </a:r>
            <a:r>
              <a:rPr sz="1200" b="1" i="0" dirty="0">
                <a:solidFill>
                  <a:srgbClr val="202020"/>
                </a:solidFill>
                <a:latin typeface="Arial"/>
              </a:rPr>
              <a:t> modules (N = 2)</a:t>
            </a:r>
          </a:p>
        </p:txBody>
      </p:sp>
      <p:graphicFrame>
        <p:nvGraphicFramePr>
          <p:cNvPr id="53" name="MoveTable">
            <a:extLst>
              <a:ext uri="{FF2B5EF4-FFF2-40B4-BE49-F238E27FC236}">
                <a16:creationId xmlns:a16="http://schemas.microsoft.com/office/drawing/2014/main" id="{3DBD25CE-85BD-493E-ACE2-76502174382D}"/>
              </a:ext>
            </a:extLst>
          </p:cNvPr>
          <p:cNvGraphicFramePr>
            <a:graphicFrameLocks noGrp="1"/>
          </p:cNvGraphicFramePr>
          <p:nvPr>
            <p:extLst>
              <p:ext uri="{D42A27DB-BD31-4B8C-83A1-F6EECF244321}">
                <p14:modId xmlns:p14="http://schemas.microsoft.com/office/powerpoint/2010/main" val="1007217616"/>
              </p:ext>
            </p:extLst>
          </p:nvPr>
        </p:nvGraphicFramePr>
        <p:xfrm>
          <a:off x="824729" y="3633810"/>
          <a:ext cx="5168033" cy="2651518"/>
        </p:xfrm>
        <a:graphic>
          <a:graphicData uri="http://schemas.openxmlformats.org/drawingml/2006/table">
            <a:tbl>
              <a:tblPr firstRow="1">
                <a:tableStyleId>{5C22544A-7EE6-4342-B048-85BDC9FD1C3A}</a:tableStyleId>
              </a:tblPr>
              <a:tblGrid>
                <a:gridCol w="898788">
                  <a:extLst>
                    <a:ext uri="{9D8B030D-6E8A-4147-A177-3AD203B41FA5}">
                      <a16:colId xmlns:a16="http://schemas.microsoft.com/office/drawing/2014/main" val="20000"/>
                    </a:ext>
                  </a:extLst>
                </a:gridCol>
                <a:gridCol w="898788">
                  <a:extLst>
                    <a:ext uri="{9D8B030D-6E8A-4147-A177-3AD203B41FA5}">
                      <a16:colId xmlns:a16="http://schemas.microsoft.com/office/drawing/2014/main" val="20001"/>
                    </a:ext>
                  </a:extLst>
                </a:gridCol>
                <a:gridCol w="1741403">
                  <a:extLst>
                    <a:ext uri="{9D8B030D-6E8A-4147-A177-3AD203B41FA5}">
                      <a16:colId xmlns:a16="http://schemas.microsoft.com/office/drawing/2014/main" val="20002"/>
                    </a:ext>
                  </a:extLst>
                </a:gridCol>
                <a:gridCol w="1629054">
                  <a:extLst>
                    <a:ext uri="{9D8B030D-6E8A-4147-A177-3AD203B41FA5}">
                      <a16:colId xmlns:a16="http://schemas.microsoft.com/office/drawing/2014/main" val="20003"/>
                    </a:ext>
                  </a:extLst>
                </a:gridCol>
              </a:tblGrid>
              <a:tr h="356365">
                <a:tc>
                  <a:txBody>
                    <a:bodyPr/>
                    <a:lstStyle/>
                    <a:p>
                      <a:pPr algn="ctr"/>
                      <a:r>
                        <a:rPr sz="1400" b="1" dirty="0">
                          <a:solidFill>
                            <a:sysClr val="windowText" lastClr="000000"/>
                          </a:solidFill>
                          <a:latin typeface="Arial"/>
                        </a:rPr>
                        <a:t>Move</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400" b="1" dirty="0">
                          <a:solidFill>
                            <a:sysClr val="windowText" lastClr="000000"/>
                          </a:solidFill>
                          <a:latin typeface="Arial"/>
                        </a:rPr>
                        <a:t>(ΔM, ΔA)</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400" b="1" dirty="0">
                          <a:solidFill>
                            <a:sysClr val="windowText" lastClr="000000"/>
                          </a:solidFill>
                          <a:latin typeface="Arial"/>
                        </a:rPr>
                        <a:t>Transition</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tc>
                  <a:txBody>
                    <a:bodyPr/>
                    <a:lstStyle/>
                    <a:p>
                      <a:pPr algn="ctr"/>
                      <a:r>
                        <a:rPr sz="1400" b="1" dirty="0" err="1">
                          <a:solidFill>
                            <a:sysClr val="windowText" lastClr="000000"/>
                          </a:solidFill>
                          <a:latin typeface="Arial"/>
                        </a:rPr>
                        <a:t>Behavioural</a:t>
                      </a:r>
                      <a:r>
                        <a:rPr sz="1400" b="1" dirty="0">
                          <a:solidFill>
                            <a:sysClr val="windowText" lastClr="000000"/>
                          </a:solidFill>
                          <a:latin typeface="Arial"/>
                        </a:rPr>
                        <a:t> meaning</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tx1">
                        <a:lumMod val="40000"/>
                        <a:lumOff val="60000"/>
                      </a:schemeClr>
                    </a:solidFill>
                  </a:tcPr>
                </a:tc>
                <a:extLst>
                  <a:ext uri="{0D108BD9-81ED-4DB2-BD59-A6C34878D82A}">
                    <a16:rowId xmlns:a16="http://schemas.microsoft.com/office/drawing/2014/main" val="10000"/>
                  </a:ext>
                </a:extLst>
              </a:tr>
              <a:tr h="511306">
                <a:tc>
                  <a:txBody>
                    <a:bodyPr/>
                    <a:lstStyle/>
                    <a:p>
                      <a:pPr algn="ctr"/>
                      <a:r>
                        <a:rPr sz="1400" b="1" dirty="0">
                          <a:solidFill>
                            <a:srgbClr val="595959"/>
                          </a:solidFill>
                          <a:latin typeface="Arial"/>
                        </a:rPr>
                        <a:t>SELF</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1" dirty="0">
                          <a:solidFill>
                            <a:srgbClr val="595959"/>
                          </a:solidFill>
                          <a:latin typeface="Arial"/>
                        </a:rPr>
                        <a:t>(0, 0)</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a:solidFill>
                            <a:srgbClr val="202020"/>
                          </a:solidFill>
                          <a:latin typeface="Arial"/>
                        </a:rPr>
                        <a:t>same module, same parameter</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dirty="0">
                          <a:solidFill>
                            <a:srgbClr val="202020"/>
                          </a:solidFill>
                          <a:latin typeface="Arial"/>
                        </a:rPr>
                        <a:t>refixation</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11306">
                <a:tc>
                  <a:txBody>
                    <a:bodyPr/>
                    <a:lstStyle/>
                    <a:p>
                      <a:pPr algn="ctr"/>
                      <a:r>
                        <a:rPr sz="1400" b="1">
                          <a:solidFill>
                            <a:srgbClr val="2F5496"/>
                          </a:solidFill>
                          <a:latin typeface="Arial"/>
                        </a:rPr>
                        <a:t>WITHIN</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1">
                          <a:solidFill>
                            <a:srgbClr val="595959"/>
                          </a:solidFill>
                          <a:latin typeface="Arial"/>
                        </a:rPr>
                        <a:t>(0, 1)</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dirty="0">
                          <a:solidFill>
                            <a:srgbClr val="202020"/>
                          </a:solidFill>
                          <a:latin typeface="Arial"/>
                        </a:rPr>
                        <a:t>same module, different parameter</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dirty="0">
                          <a:solidFill>
                            <a:srgbClr val="202020"/>
                          </a:solidFill>
                          <a:latin typeface="Arial"/>
                        </a:rPr>
                        <a:t>elaborate the unit’s picture</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11306">
                <a:tc>
                  <a:txBody>
                    <a:bodyPr/>
                    <a:lstStyle/>
                    <a:p>
                      <a:pPr algn="ctr"/>
                      <a:r>
                        <a:rPr sz="1400" b="1">
                          <a:solidFill>
                            <a:srgbClr val="2E7D32"/>
                          </a:solidFill>
                          <a:latin typeface="Arial"/>
                        </a:rPr>
                        <a:t>ALIGN</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1">
                          <a:solidFill>
                            <a:srgbClr val="595959"/>
                          </a:solidFill>
                          <a:latin typeface="Arial"/>
                        </a:rPr>
                        <a:t>(1, 0)</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a:solidFill>
                            <a:srgbClr val="202020"/>
                          </a:solidFill>
                          <a:latin typeface="Arial"/>
                        </a:rPr>
                        <a:t>different module, same (homologous) parameter</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dirty="0">
                          <a:solidFill>
                            <a:srgbClr val="202020"/>
                          </a:solidFill>
                          <a:latin typeface="Arial"/>
                        </a:rPr>
                        <a:t>cross-check the units</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11306">
                <a:tc>
                  <a:txBody>
                    <a:bodyPr/>
                    <a:lstStyle/>
                    <a:p>
                      <a:pPr algn="ctr"/>
                      <a:r>
                        <a:rPr sz="1400" b="1">
                          <a:solidFill>
                            <a:srgbClr val="BF8F00"/>
                          </a:solidFill>
                          <a:latin typeface="Arial"/>
                        </a:rPr>
                        <a:t>CROSS</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1">
                          <a:solidFill>
                            <a:srgbClr val="595959"/>
                          </a:solidFill>
                          <a:latin typeface="Arial"/>
                        </a:rPr>
                        <a:t>(1, 1)</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dirty="0">
                          <a:solidFill>
                            <a:srgbClr val="202020"/>
                          </a:solidFill>
                          <a:latin typeface="Arial"/>
                        </a:rPr>
                        <a:t>different module, different parameter</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tc>
                  <a:txBody>
                    <a:bodyPr/>
                    <a:lstStyle/>
                    <a:p>
                      <a:pPr algn="ctr"/>
                      <a:r>
                        <a:rPr sz="1400" b="0" dirty="0">
                          <a:solidFill>
                            <a:srgbClr val="202020"/>
                          </a:solidFill>
                          <a:latin typeface="Arial"/>
                        </a:rPr>
                        <a:t>reorientation on the partner</a:t>
                      </a:r>
                    </a:p>
                  </a:txBody>
                  <a:tcPr marL="45720" marR="45720" marT="12700" marB="12700" anchor="ctr">
                    <a:lnL w="12700" cap="flat" cmpd="sng" algn="ctr">
                      <a:solidFill>
                        <a:schemeClr val="bg2">
                          <a:lumMod val="10000"/>
                        </a:schemeClr>
                      </a:solidFill>
                      <a:prstDash val="solid"/>
                      <a:round/>
                      <a:headEnd type="none" w="med" len="med"/>
                      <a:tailEnd type="none" w="med" len="med"/>
                    </a:lnL>
                    <a:lnR w="12700" cap="flat" cmpd="sng" algn="ctr">
                      <a:solidFill>
                        <a:schemeClr val="bg2">
                          <a:lumMod val="10000"/>
                        </a:schemeClr>
                      </a:solidFill>
                      <a:prstDash val="solid"/>
                      <a:round/>
                      <a:headEnd type="none" w="med" len="med"/>
                      <a:tailEnd type="none" w="med" len="med"/>
                    </a:lnR>
                    <a:lnT w="12700" cap="flat" cmpd="sng" algn="ctr">
                      <a:solidFill>
                        <a:schemeClr val="bg2">
                          <a:lumMod val="10000"/>
                        </a:schemeClr>
                      </a:solidFill>
                      <a:prstDash val="solid"/>
                      <a:round/>
                      <a:headEnd type="none" w="med" len="med"/>
                      <a:tailEnd type="none" w="med" len="med"/>
                    </a:lnT>
                    <a:lnB w="12700" cap="flat" cmpd="sng" algn="ctr">
                      <a:solidFill>
                        <a:schemeClr val="bg2">
                          <a:lumMod val="1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pic>
        <p:nvPicPr>
          <p:cNvPr id="13" name="그림 12">
            <a:extLst>
              <a:ext uri="{FF2B5EF4-FFF2-40B4-BE49-F238E27FC236}">
                <a16:creationId xmlns:a16="http://schemas.microsoft.com/office/drawing/2014/main" id="{A94FFF50-7A4B-49B1-A8CF-ED410BABF4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4126" y="3429000"/>
            <a:ext cx="5739748" cy="2644041"/>
          </a:xfrm>
          <a:prstGeom prst="rect">
            <a:avLst/>
          </a:prstGeom>
        </p:spPr>
      </p:pic>
      <p:sp>
        <p:nvSpPr>
          <p:cNvPr id="54" name="Shape 1910">
            <a:extLst>
              <a:ext uri="{FF2B5EF4-FFF2-40B4-BE49-F238E27FC236}">
                <a16:creationId xmlns:a16="http://schemas.microsoft.com/office/drawing/2014/main" id="{F34635A2-7264-4633-94FF-A6D8893ED2D4}"/>
              </a:ext>
            </a:extLst>
          </p:cNvPr>
          <p:cNvSpPr txBox="1"/>
          <p:nvPr/>
        </p:nvSpPr>
        <p:spPr>
          <a:xfrm>
            <a:off x="742104" y="3347885"/>
            <a:ext cx="5333282" cy="184666"/>
          </a:xfrm>
          <a:prstGeom prst="rect">
            <a:avLst/>
          </a:prstGeom>
          <a:noFill/>
        </p:spPr>
        <p:txBody>
          <a:bodyPr wrap="square" lIns="0" tIns="0" rIns="0" bIns="0" anchor="t">
            <a:spAutoFit/>
          </a:bodyPr>
          <a:lstStyle/>
          <a:p>
            <a:pPr algn="ctr"/>
            <a:r>
              <a:rPr lang="en-US" sz="1200" b="1" i="0" dirty="0">
                <a:solidFill>
                  <a:srgbClr val="202020"/>
                </a:solidFill>
                <a:latin typeface="Arial"/>
              </a:rPr>
              <a:t>Table. Four move types of Gaze State</a:t>
            </a:r>
            <a:endParaRPr sz="1200" b="1" i="0" dirty="0">
              <a:solidFill>
                <a:srgbClr val="202020"/>
              </a:solidFill>
              <a:latin typeface="Arial"/>
            </a:endParaRPr>
          </a:p>
        </p:txBody>
      </p:sp>
    </p:spTree>
    <p:extLst>
      <p:ext uri="{BB962C8B-B14F-4D97-AF65-F5344CB8AC3E}">
        <p14:creationId xmlns:p14="http://schemas.microsoft.com/office/powerpoint/2010/main" val="3496408073"/>
      </p:ext>
    </p:extLst>
  </p:cSld>
  <p:clrMapOvr>
    <a:masterClrMapping/>
  </p:clrMapOvr>
</p:sld>
</file>

<file path=ppt/theme/theme1.xml><?xml version="1.0" encoding="utf-8"?>
<a:theme xmlns:a="http://schemas.openxmlformats.org/drawingml/2006/main" name="ANS 16x9_02_ NEW">
  <a:themeElements>
    <a:clrScheme name="ANS_2017">
      <a:dk1>
        <a:srgbClr val="2F5496"/>
      </a:dk1>
      <a:lt1>
        <a:srgbClr val="FFFFFF"/>
      </a:lt1>
      <a:dk2>
        <a:srgbClr val="2F5496"/>
      </a:dk2>
      <a:lt2>
        <a:srgbClr val="E7E6E6"/>
      </a:lt2>
      <a:accent1>
        <a:srgbClr val="2F5496"/>
      </a:accent1>
      <a:accent2>
        <a:srgbClr val="70AD47"/>
      </a:accent2>
      <a:accent3>
        <a:srgbClr val="FFC000"/>
      </a:accent3>
      <a:accent4>
        <a:srgbClr val="8F45C7"/>
      </a:accent4>
      <a:accent5>
        <a:srgbClr val="70AD47"/>
      </a:accent5>
      <a:accent6>
        <a:srgbClr val="BFBFB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35541</TotalTime>
  <Words>5692</Words>
  <Application>Microsoft Office PowerPoint</Application>
  <PresentationFormat>와이드스크린</PresentationFormat>
  <Paragraphs>685</Paragraphs>
  <Slides>30</Slides>
  <Notes>26</Notes>
  <HiddenSlides>0</HiddenSlides>
  <MMClips>0</MMClips>
  <ScaleCrop>false</ScaleCrop>
  <HeadingPairs>
    <vt:vector size="6" baseType="variant">
      <vt:variant>
        <vt:lpstr>사용한 글꼴</vt:lpstr>
      </vt:variant>
      <vt:variant>
        <vt:i4>12</vt:i4>
      </vt:variant>
      <vt:variant>
        <vt:lpstr>테마</vt:lpstr>
      </vt:variant>
      <vt:variant>
        <vt:i4>1</vt:i4>
      </vt:variant>
      <vt:variant>
        <vt:lpstr>슬라이드 제목</vt:lpstr>
      </vt:variant>
      <vt:variant>
        <vt:i4>30</vt:i4>
      </vt:variant>
    </vt:vector>
  </HeadingPairs>
  <TitlesOfParts>
    <vt:vector size="43" baseType="lpstr">
      <vt:lpstr>Noto Sans Bold</vt:lpstr>
      <vt:lpstr>굴림</vt:lpstr>
      <vt:lpstr>Arial</vt:lpstr>
      <vt:lpstr>Cambria Math</vt:lpstr>
      <vt:lpstr>Lucida Sans</vt:lpstr>
      <vt:lpstr>Montserrat Bold</vt:lpstr>
      <vt:lpstr>Noto Sans KR Black</vt:lpstr>
      <vt:lpstr>Noto Sans KR Bold</vt:lpstr>
      <vt:lpstr>Noto Sans KR Light</vt:lpstr>
      <vt:lpstr>Tahoma</vt:lpstr>
      <vt:lpstr>Wingdings</vt:lpstr>
      <vt:lpstr>맑은 고딕</vt:lpstr>
      <vt:lpstr>ANS 16x9_02_ NEW</vt:lpstr>
      <vt:lpstr>Developing Eye Movement-based Situation Awareness Measurement in Multi-Module Operation</vt:lpstr>
      <vt:lpstr>Contents</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Gravley</dc:creator>
  <cp:lastModifiedBy>user</cp:lastModifiedBy>
  <cp:revision>1502</cp:revision>
  <dcterms:created xsi:type="dcterms:W3CDTF">2017-01-30T20:04:56Z</dcterms:created>
  <dcterms:modified xsi:type="dcterms:W3CDTF">2026-07-22T18:09:51Z</dcterms:modified>
</cp:coreProperties>
</file>