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0"/>
  </p:notesMasterIdLst>
  <p:handoutMasterIdLst>
    <p:handoutMasterId r:id="rId21"/>
  </p:handoutMasterIdLst>
  <p:sldIdLst>
    <p:sldId id="4192" r:id="rId5"/>
    <p:sldId id="4206" r:id="rId6"/>
    <p:sldId id="4207" r:id="rId7"/>
    <p:sldId id="4208" r:id="rId8"/>
    <p:sldId id="4209" r:id="rId9"/>
    <p:sldId id="4219" r:id="rId10"/>
    <p:sldId id="4229" r:id="rId11"/>
    <p:sldId id="4230" r:id="rId12"/>
    <p:sldId id="4231" r:id="rId13"/>
    <p:sldId id="4211" r:id="rId14"/>
    <p:sldId id="4226" r:id="rId15"/>
    <p:sldId id="4213" r:id="rId16"/>
    <p:sldId id="4227" r:id="rId17"/>
    <p:sldId id="4214" r:id="rId18"/>
    <p:sldId id="42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31C4D0-A978-4F2A-B851-5A765798849D}">
          <p14:sldIdLst>
            <p14:sldId id="4192"/>
            <p14:sldId id="4206"/>
            <p14:sldId id="4207"/>
            <p14:sldId id="4208"/>
            <p14:sldId id="4209"/>
            <p14:sldId id="4219"/>
            <p14:sldId id="4229"/>
            <p14:sldId id="4230"/>
            <p14:sldId id="4231"/>
            <p14:sldId id="4211"/>
            <p14:sldId id="4226"/>
            <p14:sldId id="4213"/>
            <p14:sldId id="4227"/>
            <p14:sldId id="4214"/>
            <p14:sldId id="4228"/>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55F07F-BE42-EDD4-9157-64CD64829213}" name="Ehrhart, Brian" initials="BE" userId="S::bdehrha@sandia.gov::3722e0e2-d7f3-489d-a132-b602241cf1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DD0"/>
    <a:srgbClr val="A6A6A6"/>
    <a:srgbClr val="404040"/>
    <a:srgbClr val="011C32"/>
    <a:srgbClr val="7C8EA0"/>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DCEEB-9816-4011-B91E-D299BFB5DD02}" v="43" dt="2026-07-13T16:50:06.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0270" autoAdjust="0"/>
  </p:normalViewPr>
  <p:slideViewPr>
    <p:cSldViewPr snapToGrid="0" showGuides="1">
      <p:cViewPr varScale="1">
        <p:scale>
          <a:sx n="89" d="100"/>
          <a:sy n="89" d="100"/>
        </p:scale>
        <p:origin x="696" y="300"/>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44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7/14/2026</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7/14/2026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12</a:t>
            </a:fld>
            <a:endParaRPr lang="en-US"/>
          </a:p>
        </p:txBody>
      </p:sp>
    </p:spTree>
    <p:extLst>
      <p:ext uri="{BB962C8B-B14F-4D97-AF65-F5344CB8AC3E}">
        <p14:creationId xmlns:p14="http://schemas.microsoft.com/office/powerpoint/2010/main" val="283570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Brian: The reason the PCE dots from the surrogate are basically exactly on the </a:t>
            </a:r>
            <a:r>
              <a:rPr lang="en-US" dirty="0" err="1"/>
              <a:t>HyRAM</a:t>
            </a:r>
            <a:r>
              <a:rPr lang="en-US" dirty="0"/>
              <a:t>+ points and this isn’t the case for the GP comes down to the output Dakota gives for cross validation for each model. For PCEs, it gives you the PCE estimates for the points you built the model on. For GPs, it gives you the GP estimates at a new sample of points. It was way out of scope for this to work with the Dakota folks to get a unified approach implemented.</a:t>
            </a:r>
          </a:p>
        </p:txBody>
      </p:sp>
      <p:sp>
        <p:nvSpPr>
          <p:cNvPr id="4" name="Slide Number Placeholder 3"/>
          <p:cNvSpPr>
            <a:spLocks noGrp="1"/>
          </p:cNvSpPr>
          <p:nvPr>
            <p:ph type="sldNum" sz="quarter" idx="5"/>
          </p:nvPr>
        </p:nvSpPr>
        <p:spPr/>
        <p:txBody>
          <a:bodyPr/>
          <a:lstStyle/>
          <a:p>
            <a:fld id="{160053EA-6907-8F47-ACA5-08DBFA1C37EA}" type="slidenum">
              <a:rPr lang="en-US" smtClean="0"/>
              <a:t>13</a:t>
            </a:fld>
            <a:endParaRPr lang="en-US"/>
          </a:p>
        </p:txBody>
      </p:sp>
    </p:spTree>
    <p:extLst>
      <p:ext uri="{BB962C8B-B14F-4D97-AF65-F5344CB8AC3E}">
        <p14:creationId xmlns:p14="http://schemas.microsoft.com/office/powerpoint/2010/main" val="1225034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Image, Cita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141380"/>
            <a:ext cx="5502275" cy="5152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8" name="Picture Placeholder 7">
            <a:extLst>
              <a:ext uri="{FF2B5EF4-FFF2-40B4-BE49-F238E27FC236}">
                <a16:creationId xmlns:a16="http://schemas.microsoft.com/office/drawing/2014/main" id="{E87B5265-1525-5EC4-C500-48E90DEAD90D}"/>
              </a:ext>
            </a:extLst>
          </p:cNvPr>
          <p:cNvSpPr>
            <a:spLocks noGrp="1"/>
          </p:cNvSpPr>
          <p:nvPr>
            <p:ph type="pic" sz="quarter" idx="14"/>
          </p:nvPr>
        </p:nvSpPr>
        <p:spPr>
          <a:xfrm>
            <a:off x="5965825" y="1141413"/>
            <a:ext cx="5551724" cy="4475162"/>
          </a:xfrm>
        </p:spPr>
        <p:txBody>
          <a:bodyPr/>
          <a:lstStyle/>
          <a:p>
            <a:endParaRPr lang="en-US"/>
          </a:p>
        </p:txBody>
      </p:sp>
      <p:sp>
        <p:nvSpPr>
          <p:cNvPr id="16" name="Text Placeholder 15">
            <a:extLst>
              <a:ext uri="{FF2B5EF4-FFF2-40B4-BE49-F238E27FC236}">
                <a16:creationId xmlns:a16="http://schemas.microsoft.com/office/drawing/2014/main" id="{63703EB5-0225-C7FB-637C-26E8598A0BF4}"/>
              </a:ext>
            </a:extLst>
          </p:cNvPr>
          <p:cNvSpPr>
            <a:spLocks noGrp="1"/>
          </p:cNvSpPr>
          <p:nvPr>
            <p:ph type="body" sz="quarter" idx="15" hasCustomPrompt="1"/>
          </p:nvPr>
        </p:nvSpPr>
        <p:spPr>
          <a:xfrm>
            <a:off x="5965825" y="5694363"/>
            <a:ext cx="5551724" cy="599345"/>
          </a:xfrm>
        </p:spPr>
        <p:txBody>
          <a:bodyPr>
            <a:noAutofit/>
          </a:bodyPr>
          <a:lstStyle>
            <a:lvl1pPr marL="635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Click to edit source citation</a:t>
            </a:r>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a:p>
            <a:pPr marL="635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2410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18" r:id="rId8"/>
    <p:sldLayoutId id="2147483708" r:id="rId9"/>
    <p:sldLayoutId id="2147483709"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172/2463031"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a:xfrm>
            <a:off x="352895" y="2380715"/>
            <a:ext cx="6477000" cy="926593"/>
          </a:xfrm>
        </p:spPr>
        <p:txBody>
          <a:bodyPr>
            <a:normAutofit fontScale="90000"/>
          </a:bodyPr>
          <a:lstStyle/>
          <a:p>
            <a:r>
              <a:rPr lang="en-US" dirty="0"/>
              <a:t>Surrogate Models for Sensitivity Analysis of Quantitative Risk Assessments of Hydrogen Systems</a:t>
            </a:r>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a:xfrm>
            <a:off x="352895" y="4294860"/>
            <a:ext cx="5268686" cy="552733"/>
          </a:xfrm>
        </p:spPr>
        <p:txBody>
          <a:bodyPr/>
          <a:lstStyle/>
          <a:p>
            <a:r>
              <a:rPr lang="en-US" dirty="0"/>
              <a:t>Dusty Brooks, Ben Schroeder, </a:t>
            </a:r>
            <a:br>
              <a:rPr lang="en-US" dirty="0"/>
            </a:br>
            <a:r>
              <a:rPr lang="en-US" b="1" dirty="0"/>
              <a:t>Brian Ehrhart</a:t>
            </a:r>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a:xfrm>
            <a:off x="352895" y="3366526"/>
            <a:ext cx="6014120" cy="548968"/>
          </a:xfrm>
        </p:spPr>
        <p:txBody>
          <a:bodyPr/>
          <a:lstStyle/>
          <a:p>
            <a:endParaRPr lang="en-US" dirty="0"/>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endParaRPr lang="en-US"/>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a:xfrm>
            <a:off x="352895" y="4969610"/>
            <a:ext cx="4819650" cy="446913"/>
          </a:xfrm>
        </p:spPr>
        <p:txBody>
          <a:bodyPr/>
          <a:lstStyle/>
          <a:p>
            <a:endParaRPr lang="en-US" dirty="0"/>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a:xfrm>
            <a:off x="352895" y="5465292"/>
            <a:ext cx="4452257" cy="724408"/>
          </a:xfrm>
        </p:spPr>
        <p:txBody>
          <a:bodyPr>
            <a:normAutofit/>
          </a:bodyPr>
          <a:lstStyle/>
          <a:p>
            <a:r>
              <a:rPr lang="en-US" dirty="0"/>
              <a:t>Probabilistic Safety Assessment &amp; Management Conference (PSAM) 18</a:t>
            </a:r>
          </a:p>
          <a:p>
            <a:r>
              <a:rPr lang="en-US" dirty="0"/>
              <a:t>July 19-24, 2026</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3D8B1-305C-6189-D590-1438E4121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DFBCB-9587-BE9B-E047-E1FF13EE1F00}"/>
              </a:ext>
            </a:extLst>
          </p:cNvPr>
          <p:cNvSpPr>
            <a:spLocks noGrp="1"/>
          </p:cNvSpPr>
          <p:nvPr>
            <p:ph type="title"/>
          </p:nvPr>
        </p:nvSpPr>
        <p:spPr/>
        <p:txBody>
          <a:bodyPr/>
          <a:lstStyle/>
          <a:p>
            <a:r>
              <a:rPr lang="en-US" dirty="0"/>
              <a:t>Variance-Based Sensitivity Analysis with Surrogate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599ED9-277B-98D8-A8DA-D651CEFB9034}"/>
                  </a:ext>
                </a:extLst>
              </p:cNvPr>
              <p:cNvSpPr>
                <a:spLocks noGrp="1"/>
              </p:cNvSpPr>
              <p:nvPr>
                <p:ph idx="1"/>
              </p:nvPr>
            </p:nvSpPr>
            <p:spPr/>
            <p:txBody>
              <a:bodyPr>
                <a:normAutofit fontScale="92500" lnSpcReduction="10000"/>
              </a:bodyPr>
              <a:lstStyle/>
              <a:p>
                <a:r>
                  <a:rPr lang="en-US" dirty="0"/>
                  <a:t>Variance-based main effect index (always &lt;1)</a:t>
                </a:r>
              </a:p>
              <a:p>
                <a:pPr lvl="1"/>
                <a:r>
                  <a:rPr lang="en-US" dirty="0"/>
                  <a:t>What proportion of the variance in the PLL can be attributed to the variance in the input variable itself?</a:t>
                </a:r>
              </a:p>
              <a:p>
                <a:pPr lvl="2"/>
                <a:r>
                  <a:rPr lang="en-US" dirty="0"/>
                  <a:t>E.g., main effect for x is 0.2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x accounts for 20% of the variance in PLL</a:t>
                </a:r>
              </a:p>
              <a:p>
                <a:r>
                  <a:rPr lang="en-US" dirty="0"/>
                  <a:t>Variance-based total effect index (can be &gt;1)</a:t>
                </a:r>
              </a:p>
              <a:p>
                <a:pPr lvl="1"/>
                <a:r>
                  <a:rPr lang="en-US" dirty="0"/>
                  <a:t>What proportion of the variance in the PLL can be attributed to the variance in the input itself and its interactions with other input variables?</a:t>
                </a:r>
              </a:p>
              <a:p>
                <a:r>
                  <a:rPr lang="en-US" dirty="0"/>
                  <a:t> Total Effect </a:t>
                </a:r>
                <a14:m>
                  <m:oMath xmlns:m="http://schemas.openxmlformats.org/officeDocument/2006/math">
                    <m:r>
                      <a:rPr lang="en-US" b="0" i="1" smtClean="0">
                        <a:latin typeface="Cambria Math" panose="02040503050406030204" pitchFamily="18" charset="0"/>
                      </a:rPr>
                      <m:t>≥</m:t>
                    </m:r>
                  </m:oMath>
                </a14:m>
                <a:r>
                  <a:rPr lang="en-US" dirty="0"/>
                  <a:t> Main Effect: if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interaction effect is very important </a:t>
                </a:r>
              </a:p>
              <a:p>
                <a:r>
                  <a:rPr lang="en-US" dirty="0"/>
                  <a:t>Index Estimation</a:t>
                </a:r>
              </a:p>
              <a:p>
                <a:pPr lvl="1"/>
                <a:r>
                  <a:rPr lang="en-US" dirty="0"/>
                  <a:t>Requires a lot of samples to calculate directly from HyRAM+ simulations</a:t>
                </a:r>
              </a:p>
              <a:p>
                <a:pPr lvl="1"/>
                <a:r>
                  <a:rPr lang="en-US" dirty="0"/>
                  <a:t>We can instead approximate a reasonable number of HyRAM+ simulations with a surrogate model and calculate the indices from the surrogate model</a:t>
                </a:r>
              </a:p>
              <a:p>
                <a:pPr lvl="2"/>
                <a:r>
                  <a:rPr lang="en-US" dirty="0"/>
                  <a:t>For dual loop sampling, a new surrogate is fit for every location sample; it is fit over the epistemic (all other) variables</a:t>
                </a:r>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3D599ED9-277B-98D8-A8DA-D651CEFB9034}"/>
                  </a:ext>
                </a:extLst>
              </p:cNvPr>
              <p:cNvSpPr>
                <a:spLocks noGrp="1" noRot="1" noChangeAspect="1" noMove="1" noResize="1" noEditPoints="1" noAdjustHandles="1" noChangeArrowheads="1" noChangeShapeType="1" noTextEdit="1"/>
              </p:cNvSpPr>
              <p:nvPr>
                <p:ph idx="1"/>
              </p:nvPr>
            </p:nvSpPr>
            <p:spPr>
              <a:blipFill>
                <a:blip r:embed="rId2"/>
                <a:stretch>
                  <a:fillRect l="-1247" t="-2053" r="-86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2A0CB9-6E2A-13B8-F39B-8DB914248486}"/>
              </a:ext>
            </a:extLst>
          </p:cNvPr>
          <p:cNvSpPr>
            <a:spLocks noGrp="1"/>
          </p:cNvSpPr>
          <p:nvPr>
            <p:ph type="sldNum" sz="quarter" idx="4"/>
          </p:nvPr>
        </p:nvSpPr>
        <p:spPr/>
        <p:txBody>
          <a:bodyPr/>
          <a:lstStyle/>
          <a:p>
            <a:fld id="{6FB6B91F-BB11-E946-B7F6-1372EDB8DEC1}" type="slidenum">
              <a:rPr lang="en-US" smtClean="0"/>
              <a:pPr/>
              <a:t>10</a:t>
            </a:fld>
            <a:endParaRPr lang="en-US" dirty="0"/>
          </a:p>
        </p:txBody>
      </p:sp>
    </p:spTree>
    <p:extLst>
      <p:ext uri="{BB962C8B-B14F-4D97-AF65-F5344CB8AC3E}">
        <p14:creationId xmlns:p14="http://schemas.microsoft.com/office/powerpoint/2010/main" val="134776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BF3AF-C263-1DC2-E2A1-4F934C6D6150}"/>
              </a:ext>
            </a:extLst>
          </p:cNvPr>
          <p:cNvSpPr>
            <a:spLocks noGrp="1"/>
          </p:cNvSpPr>
          <p:nvPr>
            <p:ph type="body" idx="1"/>
          </p:nvPr>
        </p:nvSpPr>
        <p:spPr>
          <a:xfrm>
            <a:off x="356400" y="816794"/>
            <a:ext cx="5502275" cy="749842"/>
          </a:xfrm>
        </p:spPr>
        <p:txBody>
          <a:bodyPr/>
          <a:lstStyle/>
          <a:p>
            <a:r>
              <a:rPr lang="en-US" dirty="0"/>
              <a:t>Polynomial Chaos Expansion (PCE)</a:t>
            </a:r>
          </a:p>
        </p:txBody>
      </p:sp>
      <p:sp>
        <p:nvSpPr>
          <p:cNvPr id="3" name="Content Placeholder 2">
            <a:extLst>
              <a:ext uri="{FF2B5EF4-FFF2-40B4-BE49-F238E27FC236}">
                <a16:creationId xmlns:a16="http://schemas.microsoft.com/office/drawing/2014/main" id="{6E41EBFC-8BB0-0665-FF2D-6D1A218E2F8C}"/>
              </a:ext>
            </a:extLst>
          </p:cNvPr>
          <p:cNvSpPr>
            <a:spLocks noGrp="1"/>
          </p:cNvSpPr>
          <p:nvPr>
            <p:ph sz="half" idx="2"/>
          </p:nvPr>
        </p:nvSpPr>
        <p:spPr>
          <a:xfrm>
            <a:off x="351687" y="1749272"/>
            <a:ext cx="5502275" cy="3217787"/>
          </a:xfrm>
        </p:spPr>
        <p:txBody>
          <a:bodyPr>
            <a:normAutofit lnSpcReduction="10000"/>
          </a:bodyPr>
          <a:lstStyle/>
          <a:p>
            <a:r>
              <a:rPr lang="en-US" dirty="0"/>
              <a:t>The output is modeled as a sum of polynomials where the coefficients of the polynomials are random variables</a:t>
            </a:r>
          </a:p>
          <a:p>
            <a:r>
              <a:rPr lang="en-US" dirty="0"/>
              <a:t>Allows you to estimate sensitivity indices directly from the expansion coefficients</a:t>
            </a:r>
          </a:p>
          <a:p>
            <a:r>
              <a:rPr lang="en-US" dirty="0"/>
              <a:t>Model fit in Dakota*</a:t>
            </a:r>
          </a:p>
          <a:p>
            <a:r>
              <a:rPr lang="en-US" dirty="0"/>
              <a:t>Great for modeling non-constant output variance over the input space</a:t>
            </a:r>
          </a:p>
          <a:p>
            <a:r>
              <a:rPr lang="en-US" dirty="0"/>
              <a:t>Introduces fitting error to sensitivity analysis</a:t>
            </a:r>
          </a:p>
        </p:txBody>
      </p:sp>
      <p:sp>
        <p:nvSpPr>
          <p:cNvPr id="4" name="Text Placeholder 3">
            <a:extLst>
              <a:ext uri="{FF2B5EF4-FFF2-40B4-BE49-F238E27FC236}">
                <a16:creationId xmlns:a16="http://schemas.microsoft.com/office/drawing/2014/main" id="{C5A0546F-C258-D9A6-F009-E34EE8EC3FE2}"/>
              </a:ext>
            </a:extLst>
          </p:cNvPr>
          <p:cNvSpPr>
            <a:spLocks noGrp="1"/>
          </p:cNvSpPr>
          <p:nvPr>
            <p:ph type="body" sz="quarter" idx="3"/>
          </p:nvPr>
        </p:nvSpPr>
        <p:spPr>
          <a:xfrm>
            <a:off x="6102750" y="816794"/>
            <a:ext cx="5410200" cy="749842"/>
          </a:xfrm>
        </p:spPr>
        <p:txBody>
          <a:bodyPr/>
          <a:lstStyle/>
          <a:p>
            <a:r>
              <a:rPr lang="en-US" dirty="0"/>
              <a:t>Gaussian Process (GP)</a:t>
            </a:r>
          </a:p>
        </p:txBody>
      </p:sp>
      <p:sp>
        <p:nvSpPr>
          <p:cNvPr id="5" name="Content Placeholder 4">
            <a:extLst>
              <a:ext uri="{FF2B5EF4-FFF2-40B4-BE49-F238E27FC236}">
                <a16:creationId xmlns:a16="http://schemas.microsoft.com/office/drawing/2014/main" id="{45EA01DF-4A69-0892-E87B-79005B0D9CE2}"/>
              </a:ext>
            </a:extLst>
          </p:cNvPr>
          <p:cNvSpPr>
            <a:spLocks noGrp="1"/>
          </p:cNvSpPr>
          <p:nvPr>
            <p:ph sz="quarter" idx="4"/>
          </p:nvPr>
        </p:nvSpPr>
        <p:spPr>
          <a:xfrm>
            <a:off x="6102750" y="1749272"/>
            <a:ext cx="5410200" cy="3217787"/>
          </a:xfrm>
        </p:spPr>
        <p:txBody>
          <a:bodyPr>
            <a:normAutofit fontScale="92500" lnSpcReduction="10000"/>
          </a:bodyPr>
          <a:lstStyle/>
          <a:p>
            <a:r>
              <a:rPr lang="en-US" dirty="0"/>
              <a:t>Think of this as a Gaussian distribution over functions, each of which approximates the input/output relationship</a:t>
            </a:r>
          </a:p>
          <a:p>
            <a:r>
              <a:rPr lang="en-US" dirty="0"/>
              <a:t>Allows you to estimate sensitivity indices by evaluating the GP at many sample points</a:t>
            </a:r>
          </a:p>
          <a:p>
            <a:r>
              <a:rPr lang="en-US" dirty="0"/>
              <a:t>Model fit in Dakota*</a:t>
            </a:r>
          </a:p>
          <a:p>
            <a:r>
              <a:rPr lang="en-US" dirty="0"/>
              <a:t>Great for fitting non-monotonic and non-linear relationships in data</a:t>
            </a:r>
          </a:p>
          <a:p>
            <a:r>
              <a:rPr lang="en-US" dirty="0"/>
              <a:t>Introduces fitting and sample size error to sensitivity analysis</a:t>
            </a:r>
          </a:p>
        </p:txBody>
      </p:sp>
      <p:sp>
        <p:nvSpPr>
          <p:cNvPr id="6" name="Slide Number Placeholder 5">
            <a:extLst>
              <a:ext uri="{FF2B5EF4-FFF2-40B4-BE49-F238E27FC236}">
                <a16:creationId xmlns:a16="http://schemas.microsoft.com/office/drawing/2014/main" id="{23B2A5C8-C7CE-0F32-4A2E-BBC1311575DB}"/>
              </a:ext>
            </a:extLst>
          </p:cNvPr>
          <p:cNvSpPr>
            <a:spLocks noGrp="1"/>
          </p:cNvSpPr>
          <p:nvPr>
            <p:ph type="sldNum" sz="quarter" idx="12"/>
          </p:nvPr>
        </p:nvSpPr>
        <p:spPr/>
        <p:txBody>
          <a:bodyPr/>
          <a:lstStyle/>
          <a:p>
            <a:fld id="{6FB6B91F-BB11-E946-B7F6-1372EDB8DEC1}" type="slidenum">
              <a:rPr lang="en-US" smtClean="0"/>
              <a:t>11</a:t>
            </a:fld>
            <a:endParaRPr lang="en-US"/>
          </a:p>
        </p:txBody>
      </p:sp>
      <p:sp>
        <p:nvSpPr>
          <p:cNvPr id="7" name="Title 6">
            <a:extLst>
              <a:ext uri="{FF2B5EF4-FFF2-40B4-BE49-F238E27FC236}">
                <a16:creationId xmlns:a16="http://schemas.microsoft.com/office/drawing/2014/main" id="{BD90BA07-FC00-2AD5-D36E-53C5E4E187EB}"/>
              </a:ext>
            </a:extLst>
          </p:cNvPr>
          <p:cNvSpPr>
            <a:spLocks noGrp="1"/>
          </p:cNvSpPr>
          <p:nvPr>
            <p:ph type="title"/>
          </p:nvPr>
        </p:nvSpPr>
        <p:spPr/>
        <p:txBody>
          <a:bodyPr/>
          <a:lstStyle/>
          <a:p>
            <a:r>
              <a:rPr lang="en-US" dirty="0"/>
              <a:t>Surrogate Models</a:t>
            </a:r>
          </a:p>
        </p:txBody>
      </p:sp>
      <p:sp>
        <p:nvSpPr>
          <p:cNvPr id="8" name="TextBox 7">
            <a:extLst>
              <a:ext uri="{FF2B5EF4-FFF2-40B4-BE49-F238E27FC236}">
                <a16:creationId xmlns:a16="http://schemas.microsoft.com/office/drawing/2014/main" id="{DE5E668E-96F2-BF18-2018-E098563CE3AC}"/>
              </a:ext>
            </a:extLst>
          </p:cNvPr>
          <p:cNvSpPr txBox="1"/>
          <p:nvPr/>
        </p:nvSpPr>
        <p:spPr>
          <a:xfrm>
            <a:off x="222837" y="6293707"/>
            <a:ext cx="10947230" cy="461665"/>
          </a:xfrm>
          <a:prstGeom prst="rect">
            <a:avLst/>
          </a:prstGeom>
          <a:noFill/>
        </p:spPr>
        <p:txBody>
          <a:bodyPr wrap="square" rtlCol="0">
            <a:spAutoFit/>
          </a:bodyPr>
          <a:lstStyle/>
          <a:p>
            <a:pPr algn="l">
              <a:spcBef>
                <a:spcPts val="1000"/>
              </a:spcBef>
              <a:spcAft>
                <a:spcPts val="600"/>
              </a:spcAft>
            </a:pPr>
            <a:r>
              <a:rPr lang="en-US" sz="1200" dirty="0"/>
              <a:t>*Brian Adams et al., “Dakota, A Multilevel Parallel Object-Oriented Framework for Design Optimization, Parameter Estimation, Uncertainty Quantification, and Sensitivity Analysis: Version 6.16 User’s Manual,” SAND2022-6171, 2022, dakota.sandia.gov.</a:t>
            </a:r>
          </a:p>
        </p:txBody>
      </p:sp>
      <p:sp>
        <p:nvSpPr>
          <p:cNvPr id="9" name="TextBox 8">
            <a:extLst>
              <a:ext uri="{FF2B5EF4-FFF2-40B4-BE49-F238E27FC236}">
                <a16:creationId xmlns:a16="http://schemas.microsoft.com/office/drawing/2014/main" id="{9A21B7AC-F43F-7C31-54A7-28397F22282D}"/>
              </a:ext>
            </a:extLst>
          </p:cNvPr>
          <p:cNvSpPr txBox="1"/>
          <p:nvPr/>
        </p:nvSpPr>
        <p:spPr>
          <a:xfrm>
            <a:off x="548149" y="5307217"/>
            <a:ext cx="10296605" cy="71508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l">
              <a:spcBef>
                <a:spcPts val="1000"/>
              </a:spcBef>
              <a:spcAft>
                <a:spcPts val="600"/>
              </a:spcAft>
            </a:pPr>
            <a:r>
              <a:rPr lang="en-US" dirty="0"/>
              <a:t>PCE performed better (fit the trends in the input/output data better) for Case 1; GP performed better for Cases 2-4.</a:t>
            </a:r>
          </a:p>
        </p:txBody>
      </p:sp>
    </p:spTree>
    <p:extLst>
      <p:ext uri="{BB962C8B-B14F-4D97-AF65-F5344CB8AC3E}">
        <p14:creationId xmlns:p14="http://schemas.microsoft.com/office/powerpoint/2010/main" val="368107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890C-B753-BE72-7FF9-5B17A6D6B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0F876-490B-7FF3-60AC-F11DF949022B}"/>
              </a:ext>
            </a:extLst>
          </p:cNvPr>
          <p:cNvSpPr>
            <a:spLocks noGrp="1"/>
          </p:cNvSpPr>
          <p:nvPr>
            <p:ph type="title"/>
          </p:nvPr>
        </p:nvSpPr>
        <p:spPr/>
        <p:txBody>
          <a:bodyPr/>
          <a:lstStyle/>
          <a:p>
            <a:r>
              <a:rPr lang="en-US" dirty="0"/>
              <a:t>Case 1: Base Case</a:t>
            </a:r>
          </a:p>
        </p:txBody>
      </p:sp>
      <p:sp>
        <p:nvSpPr>
          <p:cNvPr id="4" name="Slide Number Placeholder 3">
            <a:extLst>
              <a:ext uri="{FF2B5EF4-FFF2-40B4-BE49-F238E27FC236}">
                <a16:creationId xmlns:a16="http://schemas.microsoft.com/office/drawing/2014/main" id="{4CA485C8-C242-EDE3-3EBD-77944C76711C}"/>
              </a:ext>
            </a:extLst>
          </p:cNvPr>
          <p:cNvSpPr>
            <a:spLocks noGrp="1"/>
          </p:cNvSpPr>
          <p:nvPr>
            <p:ph type="sldNum" sz="quarter" idx="4"/>
          </p:nvPr>
        </p:nvSpPr>
        <p:spPr/>
        <p:txBody>
          <a:bodyPr/>
          <a:lstStyle/>
          <a:p>
            <a:fld id="{6FB6B91F-BB11-E946-B7F6-1372EDB8DEC1}" type="slidenum">
              <a:rPr lang="en-US" smtClean="0"/>
              <a:pPr/>
              <a:t>12</a:t>
            </a:fld>
            <a:endParaRPr lang="en-US" dirty="0"/>
          </a:p>
        </p:txBody>
      </p:sp>
      <p:grpSp>
        <p:nvGrpSpPr>
          <p:cNvPr id="12" name="Group 11">
            <a:extLst>
              <a:ext uri="{FF2B5EF4-FFF2-40B4-BE49-F238E27FC236}">
                <a16:creationId xmlns:a16="http://schemas.microsoft.com/office/drawing/2014/main" id="{6B641A1E-E839-42B0-0E91-B44A9848689B}"/>
              </a:ext>
            </a:extLst>
          </p:cNvPr>
          <p:cNvGrpSpPr/>
          <p:nvPr/>
        </p:nvGrpSpPr>
        <p:grpSpPr>
          <a:xfrm>
            <a:off x="15881" y="1108130"/>
            <a:ext cx="5771110" cy="5309644"/>
            <a:chOff x="407765" y="1108130"/>
            <a:chExt cx="5771110" cy="5309644"/>
          </a:xfrm>
        </p:grpSpPr>
        <p:pic>
          <p:nvPicPr>
            <p:cNvPr id="5" name="Picture 4">
              <a:extLst>
                <a:ext uri="{FF2B5EF4-FFF2-40B4-BE49-F238E27FC236}">
                  <a16:creationId xmlns:a16="http://schemas.microsoft.com/office/drawing/2014/main" id="{F3CD0CD3-8140-FB27-767C-51C63BF38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52111" y="3604809"/>
              <a:ext cx="5626764" cy="2812965"/>
            </a:xfrm>
            <a:prstGeom prst="rect">
              <a:avLst/>
            </a:prstGeom>
            <a:noFill/>
            <a:ln>
              <a:noFill/>
            </a:ln>
          </p:spPr>
        </p:pic>
        <p:grpSp>
          <p:nvGrpSpPr>
            <p:cNvPr id="6" name="Group 5">
              <a:extLst>
                <a:ext uri="{FF2B5EF4-FFF2-40B4-BE49-F238E27FC236}">
                  <a16:creationId xmlns:a16="http://schemas.microsoft.com/office/drawing/2014/main" id="{63E6FAD1-90FD-098D-80B7-250A39421D58}"/>
                </a:ext>
              </a:extLst>
            </p:cNvPr>
            <p:cNvGrpSpPr/>
            <p:nvPr/>
          </p:nvGrpSpPr>
          <p:grpSpPr>
            <a:xfrm>
              <a:off x="407765" y="1108130"/>
              <a:ext cx="5704011" cy="2213610"/>
              <a:chOff x="57150" y="-2954930"/>
              <a:chExt cx="5880100" cy="2282190"/>
            </a:xfrm>
          </p:grpSpPr>
          <p:pic>
            <p:nvPicPr>
              <p:cNvPr id="7" name="Picture 6">
                <a:extLst>
                  <a:ext uri="{FF2B5EF4-FFF2-40B4-BE49-F238E27FC236}">
                    <a16:creationId xmlns:a16="http://schemas.microsoft.com/office/drawing/2014/main" id="{21A4F816-3181-3F01-AB76-7FA8E5FEFD2D}"/>
                  </a:ext>
                </a:extLst>
              </p:cNvPr>
              <p:cNvPicPr>
                <a:picLocks noChangeAspect="1"/>
              </p:cNvPicPr>
              <p:nvPr/>
            </p:nvPicPr>
            <p:blipFill rotWithShape="1">
              <a:blip r:embed="rId4">
                <a:extLst>
                  <a:ext uri="{28A0092B-C50C-407E-A947-70E740481C1C}">
                    <a14:useLocalDpi xmlns:a14="http://schemas.microsoft.com/office/drawing/2010/main" val="0"/>
                  </a:ext>
                </a:extLst>
              </a:blip>
              <a:srcRect l="1803" t="4007" r="6051"/>
              <a:stretch>
                <a:fillRect/>
              </a:stretch>
            </p:blipFill>
            <p:spPr bwMode="auto">
              <a:xfrm>
                <a:off x="57150" y="-2954930"/>
                <a:ext cx="2921000" cy="228219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C60987B-9FC2-345F-A5D0-9B3D9E72C7B5}"/>
                  </a:ext>
                </a:extLst>
              </p:cNvPr>
              <p:cNvPicPr>
                <a:picLocks noChangeAspect="1"/>
              </p:cNvPicPr>
              <p:nvPr/>
            </p:nvPicPr>
            <p:blipFill rotWithShape="1">
              <a:blip r:embed="rId5">
                <a:extLst>
                  <a:ext uri="{28A0092B-C50C-407E-A947-70E740481C1C}">
                    <a14:useLocalDpi xmlns:a14="http://schemas.microsoft.com/office/drawing/2010/main" val="0"/>
                  </a:ext>
                </a:extLst>
              </a:blip>
              <a:srcRect t="4007" r="7853"/>
              <a:stretch>
                <a:fillRect/>
              </a:stretch>
            </p:blipFill>
            <p:spPr bwMode="auto">
              <a:xfrm>
                <a:off x="3016250" y="-2954930"/>
                <a:ext cx="2921000" cy="2282190"/>
              </a:xfrm>
              <a:prstGeom prst="rect">
                <a:avLst/>
              </a:prstGeom>
              <a:noFill/>
              <a:ln>
                <a:noFill/>
              </a:ln>
              <a:extLst>
                <a:ext uri="{53640926-AAD7-44D8-BBD7-CCE9431645EC}">
                  <a14:shadowObscured xmlns:a14="http://schemas.microsoft.com/office/drawing/2010/main"/>
                </a:ext>
              </a:extLst>
            </p:spPr>
          </p:pic>
        </p:grpSp>
      </p:grpSp>
      <p:pic>
        <p:nvPicPr>
          <p:cNvPr id="9" name="Picture 8">
            <a:extLst>
              <a:ext uri="{FF2B5EF4-FFF2-40B4-BE49-F238E27FC236}">
                <a16:creationId xmlns:a16="http://schemas.microsoft.com/office/drawing/2014/main" id="{EE5CA79A-C3B4-E008-2F67-5C79FABC8F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93" r="8834"/>
          <a:stretch>
            <a:fillRect/>
          </a:stretch>
        </p:blipFill>
        <p:spPr bwMode="auto">
          <a:xfrm>
            <a:off x="5556806" y="4121266"/>
            <a:ext cx="6577820" cy="2187109"/>
          </a:xfrm>
          <a:prstGeom prst="rect">
            <a:avLst/>
          </a:prstGeom>
          <a:noFill/>
          <a:ln>
            <a:noFill/>
          </a:ln>
          <a:extLst>
            <a:ext uri="{53640926-AAD7-44D8-BBD7-CCE9431645EC}">
              <a14:shadowObscured xmlns:a14="http://schemas.microsoft.com/office/drawing/2010/main"/>
            </a:ext>
          </a:extLst>
        </p:spPr>
      </p:pic>
      <p:sp>
        <p:nvSpPr>
          <p:cNvPr id="13" name="Speech Bubble: Rectangle with Corners Rounded 12">
            <a:extLst>
              <a:ext uri="{FF2B5EF4-FFF2-40B4-BE49-F238E27FC236}">
                <a16:creationId xmlns:a16="http://schemas.microsoft.com/office/drawing/2014/main" id="{84AD9CDB-072F-33DF-768E-0CF0A57E6233}"/>
              </a:ext>
            </a:extLst>
          </p:cNvPr>
          <p:cNvSpPr/>
          <p:nvPr/>
        </p:nvSpPr>
        <p:spPr>
          <a:xfrm>
            <a:off x="6039650" y="549625"/>
            <a:ext cx="4064854" cy="656768"/>
          </a:xfrm>
          <a:prstGeom prst="wedgeRoundRectCallout">
            <a:avLst>
              <a:gd name="adj1" fmla="val -58622"/>
              <a:gd name="adj2" fmla="val 3559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PCE approximates the input/output relationship very well</a:t>
            </a:r>
          </a:p>
        </p:txBody>
      </p:sp>
      <p:sp>
        <p:nvSpPr>
          <p:cNvPr id="14" name="Speech Bubble: Rectangle with Corners Rounded 13">
            <a:extLst>
              <a:ext uri="{FF2B5EF4-FFF2-40B4-BE49-F238E27FC236}">
                <a16:creationId xmlns:a16="http://schemas.microsoft.com/office/drawing/2014/main" id="{0D440999-6A19-9910-F906-CB54F3CF2D74}"/>
              </a:ext>
            </a:extLst>
          </p:cNvPr>
          <p:cNvSpPr/>
          <p:nvPr/>
        </p:nvSpPr>
        <p:spPr>
          <a:xfrm>
            <a:off x="5823950" y="2415519"/>
            <a:ext cx="1929240" cy="1413754"/>
          </a:xfrm>
          <a:prstGeom prst="wedgeRoundRectCallout">
            <a:avLst>
              <a:gd name="adj1" fmla="val -66940"/>
              <a:gd name="adj2" fmla="val 4963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PCE estimates the output distribution very well</a:t>
            </a:r>
          </a:p>
        </p:txBody>
      </p:sp>
      <p:sp>
        <p:nvSpPr>
          <p:cNvPr id="15" name="Speech Bubble: Rectangle with Corners Rounded 14">
            <a:extLst>
              <a:ext uri="{FF2B5EF4-FFF2-40B4-BE49-F238E27FC236}">
                <a16:creationId xmlns:a16="http://schemas.microsoft.com/office/drawing/2014/main" id="{839D3A24-8967-0349-E84F-E7E6E4194CD6}"/>
              </a:ext>
            </a:extLst>
          </p:cNvPr>
          <p:cNvSpPr/>
          <p:nvPr/>
        </p:nvSpPr>
        <p:spPr>
          <a:xfrm>
            <a:off x="8229600" y="2082373"/>
            <a:ext cx="3802173" cy="1708442"/>
          </a:xfrm>
          <a:prstGeom prst="wedgeRoundRectCallout">
            <a:avLst>
              <a:gd name="adj1" fmla="val -22331"/>
              <a:gd name="adj2" fmla="val 69198"/>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Total (and main, not shown) effect indices indicate the instrument rupture frequency is the most influential input uncertainty. </a:t>
            </a:r>
          </a:p>
        </p:txBody>
      </p:sp>
      <p:sp>
        <p:nvSpPr>
          <p:cNvPr id="16" name="TextBox 15">
            <a:extLst>
              <a:ext uri="{FF2B5EF4-FFF2-40B4-BE49-F238E27FC236}">
                <a16:creationId xmlns:a16="http://schemas.microsoft.com/office/drawing/2014/main" id="{179719A4-E10A-2E64-FBDA-C43204B109CC}"/>
              </a:ext>
            </a:extLst>
          </p:cNvPr>
          <p:cNvSpPr txBox="1"/>
          <p:nvPr/>
        </p:nvSpPr>
        <p:spPr>
          <a:xfrm>
            <a:off x="5893654" y="6477640"/>
            <a:ext cx="5117566" cy="400110"/>
          </a:xfrm>
          <a:prstGeom prst="rect">
            <a:avLst/>
          </a:prstGeom>
          <a:noFill/>
        </p:spPr>
        <p:txBody>
          <a:bodyPr wrap="square" rtlCol="0">
            <a:spAutoFit/>
          </a:bodyPr>
          <a:lstStyle/>
          <a:p>
            <a:pPr algn="l">
              <a:spcBef>
                <a:spcPts val="1000"/>
              </a:spcBef>
              <a:spcAft>
                <a:spcPts val="600"/>
              </a:spcAft>
            </a:pPr>
            <a:r>
              <a:rPr lang="en-US" sz="1000" dirty="0"/>
              <a:t>Sensitivity indices calculated for all spatial realizations, but results are so similar they cannot be distinguished in the plot. </a:t>
            </a:r>
          </a:p>
        </p:txBody>
      </p:sp>
    </p:spTree>
    <p:extLst>
      <p:ext uri="{BB962C8B-B14F-4D97-AF65-F5344CB8AC3E}">
        <p14:creationId xmlns:p14="http://schemas.microsoft.com/office/powerpoint/2010/main" val="21800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B28DF-C8C4-2D00-5396-5952BC3C7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91E55-725D-5CA6-6B6B-33B58DA2D5DB}"/>
              </a:ext>
            </a:extLst>
          </p:cNvPr>
          <p:cNvSpPr>
            <a:spLocks noGrp="1"/>
          </p:cNvSpPr>
          <p:nvPr>
            <p:ph type="title"/>
          </p:nvPr>
        </p:nvSpPr>
        <p:spPr/>
        <p:txBody>
          <a:bodyPr/>
          <a:lstStyle/>
          <a:p>
            <a:r>
              <a:rPr lang="en-US" dirty="0"/>
              <a:t>Case 3: Higher Pressure</a:t>
            </a:r>
          </a:p>
        </p:txBody>
      </p:sp>
      <p:sp>
        <p:nvSpPr>
          <p:cNvPr id="4" name="Slide Number Placeholder 3">
            <a:extLst>
              <a:ext uri="{FF2B5EF4-FFF2-40B4-BE49-F238E27FC236}">
                <a16:creationId xmlns:a16="http://schemas.microsoft.com/office/drawing/2014/main" id="{1D9EB4FF-7C1D-80F6-BDB8-C1DD084D13A8}"/>
              </a:ext>
            </a:extLst>
          </p:cNvPr>
          <p:cNvSpPr>
            <a:spLocks noGrp="1"/>
          </p:cNvSpPr>
          <p:nvPr>
            <p:ph type="sldNum" sz="quarter" idx="4"/>
          </p:nvPr>
        </p:nvSpPr>
        <p:spPr/>
        <p:txBody>
          <a:bodyPr/>
          <a:lstStyle/>
          <a:p>
            <a:fld id="{6FB6B91F-BB11-E946-B7F6-1372EDB8DEC1}" type="slidenum">
              <a:rPr lang="en-US" smtClean="0"/>
              <a:pPr/>
              <a:t>13</a:t>
            </a:fld>
            <a:endParaRPr lang="en-US" dirty="0"/>
          </a:p>
        </p:txBody>
      </p:sp>
      <p:grpSp>
        <p:nvGrpSpPr>
          <p:cNvPr id="12" name="Group 11">
            <a:extLst>
              <a:ext uri="{FF2B5EF4-FFF2-40B4-BE49-F238E27FC236}">
                <a16:creationId xmlns:a16="http://schemas.microsoft.com/office/drawing/2014/main" id="{5E2FCEAA-82BC-A81F-FCFA-C131E391A9EF}"/>
              </a:ext>
            </a:extLst>
          </p:cNvPr>
          <p:cNvGrpSpPr/>
          <p:nvPr/>
        </p:nvGrpSpPr>
        <p:grpSpPr>
          <a:xfrm>
            <a:off x="15881" y="1108130"/>
            <a:ext cx="5770693" cy="5309644"/>
            <a:chOff x="407765" y="1108130"/>
            <a:chExt cx="5770693" cy="5309644"/>
          </a:xfrm>
        </p:grpSpPr>
        <p:pic>
          <p:nvPicPr>
            <p:cNvPr id="5" name="Picture 4">
              <a:extLst>
                <a:ext uri="{FF2B5EF4-FFF2-40B4-BE49-F238E27FC236}">
                  <a16:creationId xmlns:a16="http://schemas.microsoft.com/office/drawing/2014/main" id="{20BBEDAB-F3FC-9B85-5664-6D8934A470E3}"/>
                </a:ext>
              </a:extLst>
            </p:cNvPr>
            <p:cNvPicPr>
              <a:picLocks noChangeAspect="1"/>
            </p:cNvPicPr>
            <p:nvPr/>
          </p:nvPicPr>
          <p:blipFill>
            <a:blip r:embed="rId3"/>
            <a:srcRect/>
            <a:stretch/>
          </p:blipFill>
          <p:spPr bwMode="auto">
            <a:xfrm>
              <a:off x="552528" y="3604809"/>
              <a:ext cx="5625930" cy="2812965"/>
            </a:xfrm>
            <a:prstGeom prst="rect">
              <a:avLst/>
            </a:prstGeom>
            <a:noFill/>
            <a:ln>
              <a:noFill/>
            </a:ln>
          </p:spPr>
        </p:pic>
        <p:grpSp>
          <p:nvGrpSpPr>
            <p:cNvPr id="6" name="Group 5">
              <a:extLst>
                <a:ext uri="{FF2B5EF4-FFF2-40B4-BE49-F238E27FC236}">
                  <a16:creationId xmlns:a16="http://schemas.microsoft.com/office/drawing/2014/main" id="{479620B6-5E53-0BFC-83AA-D42C1D787B87}"/>
                </a:ext>
              </a:extLst>
            </p:cNvPr>
            <p:cNvGrpSpPr/>
            <p:nvPr/>
          </p:nvGrpSpPr>
          <p:grpSpPr>
            <a:xfrm>
              <a:off x="407765" y="1108130"/>
              <a:ext cx="5704011" cy="2213610"/>
              <a:chOff x="57150" y="-2954930"/>
              <a:chExt cx="5880100" cy="2282190"/>
            </a:xfrm>
          </p:grpSpPr>
          <p:pic>
            <p:nvPicPr>
              <p:cNvPr id="7" name="Picture 6">
                <a:extLst>
                  <a:ext uri="{FF2B5EF4-FFF2-40B4-BE49-F238E27FC236}">
                    <a16:creationId xmlns:a16="http://schemas.microsoft.com/office/drawing/2014/main" id="{22CAEFBD-DCBA-2EE9-97D7-4103536FC487}"/>
                  </a:ext>
                </a:extLst>
              </p:cNvPr>
              <p:cNvPicPr>
                <a:picLocks noChangeAspect="1"/>
              </p:cNvPicPr>
              <p:nvPr/>
            </p:nvPicPr>
            <p:blipFill rotWithShape="1">
              <a:blip r:embed="rId4"/>
              <a:srcRect l="4284" r="4284"/>
              <a:stretch/>
            </p:blipFill>
            <p:spPr bwMode="auto">
              <a:xfrm>
                <a:off x="57150" y="-2954930"/>
                <a:ext cx="2921000" cy="228219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FE97DA8-30B8-B616-2E8A-8F4992D39A9C}"/>
                  </a:ext>
                </a:extLst>
              </p:cNvPr>
              <p:cNvPicPr>
                <a:picLocks noChangeAspect="1"/>
              </p:cNvPicPr>
              <p:nvPr/>
            </p:nvPicPr>
            <p:blipFill rotWithShape="1">
              <a:blip r:embed="rId5"/>
              <a:srcRect l="4284" r="4284"/>
              <a:stretch/>
            </p:blipFill>
            <p:spPr bwMode="auto">
              <a:xfrm>
                <a:off x="3016250" y="-2954930"/>
                <a:ext cx="2921000" cy="2282190"/>
              </a:xfrm>
              <a:prstGeom prst="rect">
                <a:avLst/>
              </a:prstGeom>
              <a:noFill/>
              <a:ln>
                <a:noFill/>
              </a:ln>
              <a:extLst>
                <a:ext uri="{53640926-AAD7-44D8-BBD7-CCE9431645EC}">
                  <a14:shadowObscured xmlns:a14="http://schemas.microsoft.com/office/drawing/2010/main"/>
                </a:ext>
              </a:extLst>
            </p:spPr>
          </p:pic>
        </p:grpSp>
      </p:grpSp>
      <p:pic>
        <p:nvPicPr>
          <p:cNvPr id="9" name="Picture 8">
            <a:extLst>
              <a:ext uri="{FF2B5EF4-FFF2-40B4-BE49-F238E27FC236}">
                <a16:creationId xmlns:a16="http://schemas.microsoft.com/office/drawing/2014/main" id="{CC2D9915-D589-61DB-A8CE-D510D8EEFCE2}"/>
              </a:ext>
            </a:extLst>
          </p:cNvPr>
          <p:cNvPicPr>
            <a:picLocks noChangeAspect="1"/>
          </p:cNvPicPr>
          <p:nvPr/>
        </p:nvPicPr>
        <p:blipFill rotWithShape="1">
          <a:blip r:embed="rId6"/>
          <a:srcRect l="9007" r="9007"/>
          <a:stretch/>
        </p:blipFill>
        <p:spPr bwMode="auto">
          <a:xfrm>
            <a:off x="5556806" y="4121266"/>
            <a:ext cx="6577820" cy="2187109"/>
          </a:xfrm>
          <a:prstGeom prst="rect">
            <a:avLst/>
          </a:prstGeom>
          <a:noFill/>
          <a:ln>
            <a:noFill/>
          </a:ln>
          <a:extLst>
            <a:ext uri="{53640926-AAD7-44D8-BBD7-CCE9431645EC}">
              <a14:shadowObscured xmlns:a14="http://schemas.microsoft.com/office/drawing/2010/main"/>
            </a:ext>
          </a:extLst>
        </p:spPr>
      </p:pic>
      <p:sp>
        <p:nvSpPr>
          <p:cNvPr id="13" name="Speech Bubble: Rectangle with Corners Rounded 12">
            <a:extLst>
              <a:ext uri="{FF2B5EF4-FFF2-40B4-BE49-F238E27FC236}">
                <a16:creationId xmlns:a16="http://schemas.microsoft.com/office/drawing/2014/main" id="{64288865-5553-8874-52B3-C7F6EEDFE8D8}"/>
              </a:ext>
            </a:extLst>
          </p:cNvPr>
          <p:cNvSpPr/>
          <p:nvPr/>
        </p:nvSpPr>
        <p:spPr>
          <a:xfrm>
            <a:off x="6065832" y="878009"/>
            <a:ext cx="4064854" cy="656768"/>
          </a:xfrm>
          <a:prstGeom prst="wedgeRoundRectCallout">
            <a:avLst>
              <a:gd name="adj1" fmla="val -58622"/>
              <a:gd name="adj2" fmla="val 3559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GP approximates the input/output relationship well</a:t>
            </a:r>
          </a:p>
        </p:txBody>
      </p:sp>
      <p:sp>
        <p:nvSpPr>
          <p:cNvPr id="14" name="Speech Bubble: Rectangle with Corners Rounded 13">
            <a:extLst>
              <a:ext uri="{FF2B5EF4-FFF2-40B4-BE49-F238E27FC236}">
                <a16:creationId xmlns:a16="http://schemas.microsoft.com/office/drawing/2014/main" id="{BF4D3245-A415-1936-6FB9-60F28CE4963F}"/>
              </a:ext>
            </a:extLst>
          </p:cNvPr>
          <p:cNvSpPr/>
          <p:nvPr/>
        </p:nvSpPr>
        <p:spPr>
          <a:xfrm>
            <a:off x="5823950" y="2415519"/>
            <a:ext cx="1929240" cy="1413754"/>
          </a:xfrm>
          <a:prstGeom prst="wedgeRoundRectCallout">
            <a:avLst>
              <a:gd name="adj1" fmla="val -66940"/>
              <a:gd name="adj2" fmla="val 49631"/>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GP estimates the output distribution well</a:t>
            </a:r>
          </a:p>
        </p:txBody>
      </p:sp>
      <p:sp>
        <p:nvSpPr>
          <p:cNvPr id="15" name="Speech Bubble: Rectangle with Corners Rounded 14">
            <a:extLst>
              <a:ext uri="{FF2B5EF4-FFF2-40B4-BE49-F238E27FC236}">
                <a16:creationId xmlns:a16="http://schemas.microsoft.com/office/drawing/2014/main" id="{CA6C920A-73DF-6A92-3DD9-292DA3F1953F}"/>
              </a:ext>
            </a:extLst>
          </p:cNvPr>
          <p:cNvSpPr/>
          <p:nvPr/>
        </p:nvSpPr>
        <p:spPr>
          <a:xfrm>
            <a:off x="8229600" y="2082373"/>
            <a:ext cx="3802173" cy="1708442"/>
          </a:xfrm>
          <a:prstGeom prst="wedgeRoundRectCallout">
            <a:avLst>
              <a:gd name="adj1" fmla="val -42743"/>
              <a:gd name="adj2" fmla="val 75045"/>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Conclusions mostly the same as Case 1; we do see slightly different sensitivity index values for different spatial realizations (different colors)</a:t>
            </a:r>
          </a:p>
        </p:txBody>
      </p:sp>
    </p:spTree>
    <p:extLst>
      <p:ext uri="{BB962C8B-B14F-4D97-AF65-F5344CB8AC3E}">
        <p14:creationId xmlns:p14="http://schemas.microsoft.com/office/powerpoint/2010/main" val="405335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A483-5CD2-A784-2212-EE6FD1A5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FA05F-4F54-8EB6-33F4-17169F063C8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BB74356-4E38-9D4D-75F5-6EE66131D69C}"/>
              </a:ext>
            </a:extLst>
          </p:cNvPr>
          <p:cNvSpPr>
            <a:spLocks noGrp="1"/>
          </p:cNvSpPr>
          <p:nvPr>
            <p:ph idx="1"/>
          </p:nvPr>
        </p:nvSpPr>
        <p:spPr/>
        <p:txBody>
          <a:bodyPr>
            <a:normAutofit fontScale="92500" lnSpcReduction="20000"/>
          </a:bodyPr>
          <a:lstStyle/>
          <a:p>
            <a:r>
              <a:rPr lang="en-US" dirty="0"/>
              <a:t>Sensitivity Analysis Conclusions</a:t>
            </a:r>
          </a:p>
          <a:p>
            <a:pPr lvl="1"/>
            <a:r>
              <a:rPr lang="en-US" dirty="0"/>
              <a:t>We did not present the results of all four cases because they are very similar</a:t>
            </a:r>
          </a:p>
          <a:p>
            <a:pPr lvl="2"/>
            <a:r>
              <a:rPr lang="en-US" dirty="0"/>
              <a:t>Moving occupants closer and/or increasing system pressure did not change sensitivity conclusions</a:t>
            </a:r>
          </a:p>
          <a:p>
            <a:pPr lvl="1"/>
            <a:r>
              <a:rPr lang="en-US" dirty="0"/>
              <a:t>Regardless of system pressure or occupant location relative to the leaks, instrument rupture frequency is the driving uncertainty</a:t>
            </a:r>
          </a:p>
          <a:p>
            <a:pPr lvl="1"/>
            <a:r>
              <a:rPr lang="en-US" dirty="0"/>
              <a:t>Pipe rupture frequency also has an influence, but it is a much weaker influence</a:t>
            </a:r>
          </a:p>
          <a:p>
            <a:r>
              <a:rPr lang="en-US" dirty="0"/>
              <a:t>Overall Conclusions</a:t>
            </a:r>
          </a:p>
          <a:p>
            <a:pPr lvl="1"/>
            <a:r>
              <a:rPr lang="en-US" dirty="0"/>
              <a:t>QRA is a valuable tool for understanding the risks associated with specific system configurations and operating conditions of hydrogen systems</a:t>
            </a:r>
          </a:p>
          <a:p>
            <a:pPr lvl="1"/>
            <a:r>
              <a:rPr lang="en-US" dirty="0"/>
              <a:t>Incorporation of uncertainty quantification and </a:t>
            </a:r>
            <a:r>
              <a:rPr lang="en-US"/>
              <a:t>sensitivity analysis </a:t>
            </a:r>
            <a:r>
              <a:rPr lang="en-US" dirty="0"/>
              <a:t>methods will improve the effectiveness of QRA to inform safety decisions</a:t>
            </a:r>
          </a:p>
          <a:p>
            <a:pPr lvl="1"/>
            <a:r>
              <a:rPr lang="en-US" dirty="0"/>
              <a:t>Such methods can be readily incorporated into QRA problems being solved using </a:t>
            </a:r>
            <a:r>
              <a:rPr lang="en-US" dirty="0" err="1"/>
              <a:t>HyRAM</a:t>
            </a:r>
            <a:r>
              <a:rPr lang="en-US" dirty="0"/>
              <a:t>+</a:t>
            </a:r>
          </a:p>
          <a:p>
            <a:pPr lvl="1"/>
            <a:r>
              <a:rPr lang="en-US" dirty="0"/>
              <a:t>These methods are a significant advancement towards better informing risk decisions</a:t>
            </a:r>
          </a:p>
          <a:p>
            <a:pPr lvl="1"/>
            <a:r>
              <a:rPr lang="en-US" dirty="0"/>
              <a:t>This was a first step; the treatment of uncertainty with </a:t>
            </a:r>
            <a:r>
              <a:rPr lang="en-US" dirty="0" err="1"/>
              <a:t>HyRAM</a:t>
            </a:r>
            <a:r>
              <a:rPr lang="en-US" dirty="0"/>
              <a:t>+ can be improved</a:t>
            </a:r>
          </a:p>
          <a:p>
            <a:pPr lvl="1"/>
            <a:endParaRPr lang="en-US" dirty="0"/>
          </a:p>
        </p:txBody>
      </p:sp>
      <p:sp>
        <p:nvSpPr>
          <p:cNvPr id="4" name="Slide Number Placeholder 3">
            <a:extLst>
              <a:ext uri="{FF2B5EF4-FFF2-40B4-BE49-F238E27FC236}">
                <a16:creationId xmlns:a16="http://schemas.microsoft.com/office/drawing/2014/main" id="{CE4FA1FB-5CB1-82D5-9C53-06D30C36A56C}"/>
              </a:ext>
            </a:extLst>
          </p:cNvPr>
          <p:cNvSpPr>
            <a:spLocks noGrp="1"/>
          </p:cNvSpPr>
          <p:nvPr>
            <p:ph type="sldNum" sz="quarter" idx="4"/>
          </p:nvPr>
        </p:nvSpPr>
        <p:spPr/>
        <p:txBody>
          <a:bodyPr/>
          <a:lstStyle/>
          <a:p>
            <a:fld id="{6FB6B91F-BB11-E946-B7F6-1372EDB8DEC1}" type="slidenum">
              <a:rPr lang="en-US" smtClean="0"/>
              <a:pPr/>
              <a:t>14</a:t>
            </a:fld>
            <a:endParaRPr lang="en-US" dirty="0"/>
          </a:p>
        </p:txBody>
      </p:sp>
    </p:spTree>
    <p:extLst>
      <p:ext uri="{BB962C8B-B14F-4D97-AF65-F5344CB8AC3E}">
        <p14:creationId xmlns:p14="http://schemas.microsoft.com/office/powerpoint/2010/main" val="285270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6527-692D-D063-9280-80D56C041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03873-A61B-75BB-E431-5322B8653C12}"/>
              </a:ext>
            </a:extLst>
          </p:cNvPr>
          <p:cNvSpPr>
            <a:spLocks noGrp="1"/>
          </p:cNvSpPr>
          <p:nvPr>
            <p:ph type="ctrTitle"/>
          </p:nvPr>
        </p:nvSpPr>
        <p:spPr/>
        <p:txBody>
          <a:bodyPr/>
          <a:lstStyle/>
          <a:p>
            <a:r>
              <a:rPr lang="en-US" dirty="0"/>
              <a:t>Thank You! </a:t>
            </a:r>
            <a:br>
              <a:rPr lang="en-US" dirty="0"/>
            </a:br>
            <a:br>
              <a:rPr lang="en-US" dirty="0"/>
            </a:br>
            <a:r>
              <a:rPr lang="en-US" dirty="0"/>
              <a:t>Questions?</a:t>
            </a:r>
          </a:p>
        </p:txBody>
      </p:sp>
      <p:sp>
        <p:nvSpPr>
          <p:cNvPr id="3" name="Slide Number Placeholder 2">
            <a:extLst>
              <a:ext uri="{FF2B5EF4-FFF2-40B4-BE49-F238E27FC236}">
                <a16:creationId xmlns:a16="http://schemas.microsoft.com/office/drawing/2014/main" id="{71FC53C4-D2E4-8CE6-7EEF-0A812EC1BD00}"/>
              </a:ext>
            </a:extLst>
          </p:cNvPr>
          <p:cNvSpPr>
            <a:spLocks noGrp="1"/>
          </p:cNvSpPr>
          <p:nvPr>
            <p:ph type="sldNum" sz="quarter" idx="4"/>
          </p:nvPr>
        </p:nvSpPr>
        <p:spPr/>
        <p:txBody>
          <a:bodyPr/>
          <a:lstStyle/>
          <a:p>
            <a:fld id="{6FB6B91F-BB11-E946-B7F6-1372EDB8DEC1}" type="slidenum">
              <a:rPr lang="en-US" smtClean="0"/>
              <a:pPr/>
              <a:t>15</a:t>
            </a:fld>
            <a:endParaRPr lang="en-US" dirty="0"/>
          </a:p>
        </p:txBody>
      </p:sp>
      <p:sp>
        <p:nvSpPr>
          <p:cNvPr id="7" name="TextBox 6">
            <a:extLst>
              <a:ext uri="{FF2B5EF4-FFF2-40B4-BE49-F238E27FC236}">
                <a16:creationId xmlns:a16="http://schemas.microsoft.com/office/drawing/2014/main" id="{3B59B50E-F2B9-2797-9CD2-E42768F80D4A}"/>
              </a:ext>
            </a:extLst>
          </p:cNvPr>
          <p:cNvSpPr txBox="1"/>
          <p:nvPr/>
        </p:nvSpPr>
        <p:spPr>
          <a:xfrm>
            <a:off x="101600" y="5108085"/>
            <a:ext cx="4419600" cy="1754326"/>
          </a:xfrm>
          <a:prstGeom prst="rect">
            <a:avLst/>
          </a:prstGeom>
          <a:noFill/>
        </p:spPr>
        <p:txBody>
          <a:bodyPr wrap="square">
            <a:spAutoFit/>
          </a:bodyPr>
          <a:lstStyle/>
          <a:p>
            <a:r>
              <a:rPr lang="en-US" dirty="0"/>
              <a:t>This material is based upon work supported by the U.S. Department of Energy, Office of Critical Minerals and Energy Innovation (CMEI), specifically the Alternative Fuels and Feedstocks Office (AFFO)</a:t>
            </a:r>
          </a:p>
        </p:txBody>
      </p:sp>
    </p:spTree>
    <p:extLst>
      <p:ext uri="{BB962C8B-B14F-4D97-AF65-F5344CB8AC3E}">
        <p14:creationId xmlns:p14="http://schemas.microsoft.com/office/powerpoint/2010/main" val="1066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8D03-2505-45A3-685C-6F237631F0C2}"/>
              </a:ext>
            </a:extLst>
          </p:cNvPr>
          <p:cNvSpPr>
            <a:spLocks noGrp="1"/>
          </p:cNvSpPr>
          <p:nvPr>
            <p:ph type="title"/>
          </p:nvPr>
        </p:nvSpPr>
        <p:spPr/>
        <p:txBody>
          <a:bodyPr/>
          <a:lstStyle/>
          <a:p>
            <a:r>
              <a:rPr lang="en-US" dirty="0"/>
              <a:t>Uncertainty Propagation through a Risk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CE9061-655F-88C5-D8CF-F5D80EED2449}"/>
                  </a:ext>
                </a:extLst>
              </p:cNvPr>
              <p:cNvSpPr>
                <a:spLocks noGrp="1"/>
              </p:cNvSpPr>
              <p:nvPr>
                <p:ph idx="1"/>
              </p:nvPr>
            </p:nvSpPr>
            <p:spPr>
              <a:xfrm>
                <a:off x="352326" y="1225692"/>
                <a:ext cx="11239500" cy="2744662"/>
              </a:xfrm>
            </p:spPr>
            <p:txBody>
              <a:bodyPr>
                <a:normAutofit fontScale="92500" lnSpcReduction="10000"/>
              </a:bodyPr>
              <a:lstStyle/>
              <a:p>
                <a:pPr marL="0" indent="0">
                  <a:buNone/>
                </a:pPr>
                <a:r>
                  <a:rPr lang="en-US" dirty="0"/>
                  <a:t>We want to understand which uncertain input variables drive uncertainty in risk estimates from a quantitative risk assessment (QRA) model for a hydrogen system</a:t>
                </a:r>
              </a:p>
              <a:p>
                <a:r>
                  <a:rPr lang="en-US" dirty="0"/>
                  <a:t>Hydrogen system QRA model implemented in </a:t>
                </a:r>
                <a:r>
                  <a:rPr lang="en-US" dirty="0" err="1"/>
                  <a:t>HyRAM</a:t>
                </a:r>
                <a:r>
                  <a:rPr lang="en-US" dirty="0"/>
                  <a:t>+</a:t>
                </a:r>
              </a:p>
              <a:p>
                <a:r>
                  <a:rPr lang="en-US" dirty="0"/>
                  <a:t>Input variables for the </a:t>
                </a:r>
                <a:r>
                  <a:rPr lang="en-US" dirty="0" err="1"/>
                  <a:t>HyRAM</a:t>
                </a:r>
                <a:r>
                  <a:rPr lang="en-US" dirty="0"/>
                  <a:t>+ model sampled from uncertainty distributions</a:t>
                </a:r>
              </a:p>
              <a:p>
                <a:r>
                  <a:rPr lang="en-US" dirty="0" err="1"/>
                  <a:t>HyRAM</a:t>
                </a:r>
                <a:r>
                  <a:rPr lang="en-US" dirty="0"/>
                  <a:t>+ evaluated at each sample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uncertainty distribution on the risk measure (potential loss of life, PLL)</a:t>
                </a:r>
              </a:p>
              <a:p>
                <a:r>
                  <a:rPr lang="en-US" dirty="0"/>
                  <a:t>Analyze PLL uncertainty to better understand risk; use sensitivity analysis to better understand risk drivers </a:t>
                </a:r>
              </a:p>
            </p:txBody>
          </p:sp>
        </mc:Choice>
        <mc:Fallback xmlns="">
          <p:sp>
            <p:nvSpPr>
              <p:cNvPr id="3" name="Content Placeholder 2">
                <a:extLst>
                  <a:ext uri="{FF2B5EF4-FFF2-40B4-BE49-F238E27FC236}">
                    <a16:creationId xmlns:a16="http://schemas.microsoft.com/office/drawing/2014/main" id="{7FCE9061-655F-88C5-D8CF-F5D80EED2449}"/>
                  </a:ext>
                </a:extLst>
              </p:cNvPr>
              <p:cNvSpPr>
                <a:spLocks noGrp="1" noRot="1" noChangeAspect="1" noMove="1" noResize="1" noEditPoints="1" noAdjustHandles="1" noChangeArrowheads="1" noChangeShapeType="1" noTextEdit="1"/>
              </p:cNvSpPr>
              <p:nvPr>
                <p:ph idx="1"/>
              </p:nvPr>
            </p:nvSpPr>
            <p:spPr>
              <a:xfrm>
                <a:off x="352326" y="1225692"/>
                <a:ext cx="11239500" cy="2744662"/>
              </a:xfrm>
              <a:blipFill>
                <a:blip r:embed="rId2"/>
                <a:stretch>
                  <a:fillRect l="-1356" t="-3778" b="-37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FF8A29B-D1D5-4AC9-F2EB-5EADFE3062C1}"/>
              </a:ext>
            </a:extLst>
          </p:cNvPr>
          <p:cNvSpPr>
            <a:spLocks noGrp="1"/>
          </p:cNvSpPr>
          <p:nvPr>
            <p:ph type="sldNum" sz="quarter" idx="4"/>
          </p:nvPr>
        </p:nvSpPr>
        <p:spPr/>
        <p:txBody>
          <a:bodyPr/>
          <a:lstStyle/>
          <a:p>
            <a:fld id="{6FB6B91F-BB11-E946-B7F6-1372EDB8DEC1}" type="slidenum">
              <a:rPr lang="en-US" smtClean="0"/>
              <a:pPr/>
              <a:t>2</a:t>
            </a:fld>
            <a:endParaRPr lang="en-US" dirty="0"/>
          </a:p>
        </p:txBody>
      </p:sp>
      <p:sp>
        <p:nvSpPr>
          <p:cNvPr id="19" name="TextBox 18">
            <a:extLst>
              <a:ext uri="{FF2B5EF4-FFF2-40B4-BE49-F238E27FC236}">
                <a16:creationId xmlns:a16="http://schemas.microsoft.com/office/drawing/2014/main" id="{A636E297-2303-4628-9830-F8532359628D}"/>
              </a:ext>
            </a:extLst>
          </p:cNvPr>
          <p:cNvSpPr txBox="1"/>
          <p:nvPr/>
        </p:nvSpPr>
        <p:spPr>
          <a:xfrm>
            <a:off x="3494127" y="5164061"/>
            <a:ext cx="2014653" cy="498088"/>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t>Risk Model</a:t>
            </a:r>
          </a:p>
        </p:txBody>
      </p:sp>
      <p:grpSp>
        <p:nvGrpSpPr>
          <p:cNvPr id="30" name="Group 29">
            <a:extLst>
              <a:ext uri="{FF2B5EF4-FFF2-40B4-BE49-F238E27FC236}">
                <a16:creationId xmlns:a16="http://schemas.microsoft.com/office/drawing/2014/main" id="{25FC5D5E-BFC2-60F6-C306-630AD2C95A1D}"/>
              </a:ext>
            </a:extLst>
          </p:cNvPr>
          <p:cNvGrpSpPr/>
          <p:nvPr/>
        </p:nvGrpSpPr>
        <p:grpSpPr>
          <a:xfrm>
            <a:off x="0" y="4048382"/>
            <a:ext cx="11417288" cy="2839488"/>
            <a:chOff x="0" y="4048382"/>
            <a:chExt cx="11417288" cy="2839488"/>
          </a:xfrm>
        </p:grpSpPr>
        <p:grpSp>
          <p:nvGrpSpPr>
            <p:cNvPr id="5" name="Group 4">
              <a:extLst>
                <a:ext uri="{FF2B5EF4-FFF2-40B4-BE49-F238E27FC236}">
                  <a16:creationId xmlns:a16="http://schemas.microsoft.com/office/drawing/2014/main" id="{013571C4-3AD2-F858-2E01-DCF7D93530C5}"/>
                </a:ext>
              </a:extLst>
            </p:cNvPr>
            <p:cNvGrpSpPr/>
            <p:nvPr/>
          </p:nvGrpSpPr>
          <p:grpSpPr>
            <a:xfrm>
              <a:off x="0" y="4048382"/>
              <a:ext cx="8325457" cy="2839488"/>
              <a:chOff x="585108" y="2186125"/>
              <a:chExt cx="8325457" cy="2839488"/>
            </a:xfrm>
          </p:grpSpPr>
          <p:grpSp>
            <p:nvGrpSpPr>
              <p:cNvPr id="6" name="Group 5">
                <a:extLst>
                  <a:ext uri="{FF2B5EF4-FFF2-40B4-BE49-F238E27FC236}">
                    <a16:creationId xmlns:a16="http://schemas.microsoft.com/office/drawing/2014/main" id="{E705FE16-8F76-4AA1-03AE-1587B3654183}"/>
                  </a:ext>
                </a:extLst>
              </p:cNvPr>
              <p:cNvGrpSpPr/>
              <p:nvPr/>
            </p:nvGrpSpPr>
            <p:grpSpPr>
              <a:xfrm>
                <a:off x="585108" y="3697807"/>
                <a:ext cx="8325457" cy="1327806"/>
                <a:chOff x="585108" y="3697807"/>
                <a:chExt cx="8325457" cy="1327806"/>
              </a:xfrm>
            </p:grpSpPr>
            <p:grpSp>
              <p:nvGrpSpPr>
                <p:cNvPr id="11" name="Group 10">
                  <a:extLst>
                    <a:ext uri="{FF2B5EF4-FFF2-40B4-BE49-F238E27FC236}">
                      <a16:creationId xmlns:a16="http://schemas.microsoft.com/office/drawing/2014/main" id="{7FDDA6B4-9AD0-66EC-AC0E-2C8493A623CE}"/>
                    </a:ext>
                  </a:extLst>
                </p:cNvPr>
                <p:cNvGrpSpPr/>
                <p:nvPr/>
              </p:nvGrpSpPr>
              <p:grpSpPr>
                <a:xfrm>
                  <a:off x="855931" y="3697807"/>
                  <a:ext cx="8054634" cy="799848"/>
                  <a:chOff x="1293542" y="4679114"/>
                  <a:chExt cx="8054634" cy="799848"/>
                </a:xfrm>
              </p:grpSpPr>
              <p:sp>
                <p:nvSpPr>
                  <p:cNvPr id="14" name="Arrow: Right 13">
                    <a:extLst>
                      <a:ext uri="{FF2B5EF4-FFF2-40B4-BE49-F238E27FC236}">
                        <a16:creationId xmlns:a16="http://schemas.microsoft.com/office/drawing/2014/main" id="{49672CD3-6810-CFAD-A961-F19CD02706D2}"/>
                      </a:ext>
                    </a:extLst>
                  </p:cNvPr>
                  <p:cNvSpPr/>
                  <p:nvPr/>
                </p:nvSpPr>
                <p:spPr>
                  <a:xfrm>
                    <a:off x="5959256" y="4704184"/>
                    <a:ext cx="1032343" cy="72680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p:txBody>
              </p:sp>
              <p:sp>
                <p:nvSpPr>
                  <p:cNvPr id="15" name="Rectangle: Rounded Corners 14">
                    <a:extLst>
                      <a:ext uri="{FF2B5EF4-FFF2-40B4-BE49-F238E27FC236}">
                        <a16:creationId xmlns:a16="http://schemas.microsoft.com/office/drawing/2014/main" id="{8F093C9A-DEDD-34BD-34FA-EC7ABA54FA0A}"/>
                      </a:ext>
                    </a:extLst>
                  </p:cNvPr>
                  <p:cNvSpPr/>
                  <p:nvPr/>
                </p:nvSpPr>
                <p:spPr>
                  <a:xfrm>
                    <a:off x="4404704" y="4687686"/>
                    <a:ext cx="1543481" cy="77477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err="1"/>
                      <a:t>HyRAM</a:t>
                    </a:r>
                    <a:r>
                      <a:rPr lang="en-US" b="1" dirty="0"/>
                      <a:t>+</a:t>
                    </a:r>
                  </a:p>
                </p:txBody>
              </p:sp>
              <p:sp>
                <p:nvSpPr>
                  <p:cNvPr id="16" name="Rectangle: Rounded Corners 15">
                    <a:extLst>
                      <a:ext uri="{FF2B5EF4-FFF2-40B4-BE49-F238E27FC236}">
                        <a16:creationId xmlns:a16="http://schemas.microsoft.com/office/drawing/2014/main" id="{F3835E7C-8FC5-C78A-B9C2-CCEE4CC0A24A}"/>
                      </a:ext>
                    </a:extLst>
                  </p:cNvPr>
                  <p:cNvSpPr/>
                  <p:nvPr/>
                </p:nvSpPr>
                <p:spPr>
                  <a:xfrm>
                    <a:off x="1293542" y="4704183"/>
                    <a:ext cx="1627133" cy="77477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Input</a:t>
                    </a:r>
                  </a:p>
                </p:txBody>
              </p:sp>
              <p:sp>
                <p:nvSpPr>
                  <p:cNvPr id="17" name="Arrow: Right 16">
                    <a:extLst>
                      <a:ext uri="{FF2B5EF4-FFF2-40B4-BE49-F238E27FC236}">
                        <a16:creationId xmlns:a16="http://schemas.microsoft.com/office/drawing/2014/main" id="{1FD80748-DE27-8E24-F43F-E8F349B6C6EA}"/>
                      </a:ext>
                    </a:extLst>
                  </p:cNvPr>
                  <p:cNvSpPr/>
                  <p:nvPr/>
                </p:nvSpPr>
                <p:spPr>
                  <a:xfrm>
                    <a:off x="2928621" y="4719165"/>
                    <a:ext cx="1452022" cy="71182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Sampling</a:t>
                    </a:r>
                  </a:p>
                </p:txBody>
              </p:sp>
              <p:sp>
                <p:nvSpPr>
                  <p:cNvPr id="18" name="Rectangle: Rounded Corners 17">
                    <a:extLst>
                      <a:ext uri="{FF2B5EF4-FFF2-40B4-BE49-F238E27FC236}">
                        <a16:creationId xmlns:a16="http://schemas.microsoft.com/office/drawing/2014/main" id="{D142F1E5-3ECD-55C1-3AC5-7D3D97D1E694}"/>
                      </a:ext>
                    </a:extLst>
                  </p:cNvPr>
                  <p:cNvSpPr/>
                  <p:nvPr/>
                </p:nvSpPr>
                <p:spPr>
                  <a:xfrm rot="10800000" flipH="1" flipV="1">
                    <a:off x="7016456" y="4679114"/>
                    <a:ext cx="2331720" cy="77724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Risk Uncertainty</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A1B267-F9F9-FFA1-203D-00388A7B61E1}"/>
                        </a:ext>
                      </a:extLst>
                    </p:cNvPr>
                    <p:cNvSpPr txBox="1"/>
                    <p:nvPr/>
                  </p:nvSpPr>
                  <p:spPr>
                    <a:xfrm>
                      <a:off x="585108" y="4527525"/>
                      <a:ext cx="2014653" cy="498088"/>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𝑑</m:t>
                                </m:r>
                              </m:sub>
                            </m:sSub>
                          </m:oMath>
                        </m:oMathPara>
                      </a14:m>
                      <a:endParaRPr lang="en-US" dirty="0"/>
                    </a:p>
                  </p:txBody>
                </p:sp>
              </mc:Choice>
              <mc:Fallback xmlns="">
                <p:sp>
                  <p:nvSpPr>
                    <p:cNvPr id="12" name="TextBox 11">
                      <a:extLst>
                        <a:ext uri="{FF2B5EF4-FFF2-40B4-BE49-F238E27FC236}">
                          <a16:creationId xmlns:a16="http://schemas.microsoft.com/office/drawing/2014/main" id="{DDA1B267-F9F9-FFA1-203D-00388A7B61E1}"/>
                        </a:ext>
                      </a:extLst>
                    </p:cNvPr>
                    <p:cNvSpPr txBox="1">
                      <a:spLocks noRot="1" noChangeAspect="1" noMove="1" noResize="1" noEditPoints="1" noAdjustHandles="1" noChangeArrowheads="1" noChangeShapeType="1" noTextEdit="1"/>
                    </p:cNvSpPr>
                    <p:nvPr/>
                  </p:nvSpPr>
                  <p:spPr>
                    <a:xfrm>
                      <a:off x="585108" y="4527525"/>
                      <a:ext cx="2014653" cy="4980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6FA0435-96E9-1316-50B1-66669489FE62}"/>
                        </a:ext>
                      </a:extLst>
                    </p:cNvPr>
                    <p:cNvSpPr txBox="1"/>
                    <p:nvPr/>
                  </p:nvSpPr>
                  <p:spPr>
                    <a:xfrm>
                      <a:off x="3731506" y="4469133"/>
                      <a:ext cx="2014653" cy="498088"/>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46FA0435-96E9-1316-50B1-66669489FE62}"/>
                        </a:ext>
                      </a:extLst>
                    </p:cNvPr>
                    <p:cNvSpPr txBox="1">
                      <a:spLocks noRot="1" noChangeAspect="1" noMove="1" noResize="1" noEditPoints="1" noAdjustHandles="1" noChangeArrowheads="1" noChangeShapeType="1" noTextEdit="1"/>
                    </p:cNvSpPr>
                    <p:nvPr/>
                  </p:nvSpPr>
                  <p:spPr>
                    <a:xfrm>
                      <a:off x="3731506" y="4469133"/>
                      <a:ext cx="2014653" cy="498088"/>
                    </a:xfrm>
                    <a:prstGeom prst="rect">
                      <a:avLst/>
                    </a:prstGeom>
                    <a:blipFill>
                      <a:blip r:embed="rId4"/>
                      <a:stretch>
                        <a:fillRect/>
                      </a:stretch>
                    </a:blipFill>
                  </p:spPr>
                  <p:txBody>
                    <a:bodyPr/>
                    <a:lstStyle/>
                    <a:p>
                      <a:r>
                        <a:rPr lang="en-US">
                          <a:noFill/>
                        </a:rPr>
                        <a:t> </a:t>
                      </a:r>
                    </a:p>
                  </p:txBody>
                </p:sp>
              </mc:Fallback>
            </mc:AlternateContent>
          </p:grpSp>
          <p:pic>
            <p:nvPicPr>
              <p:cNvPr id="7" name="Picture 6">
                <a:extLst>
                  <a:ext uri="{FF2B5EF4-FFF2-40B4-BE49-F238E27FC236}">
                    <a16:creationId xmlns:a16="http://schemas.microsoft.com/office/drawing/2014/main" id="{D2DADEE0-5CBD-A122-A26A-9B6D3EA5C509}"/>
                  </a:ext>
                </a:extLst>
              </p:cNvPr>
              <p:cNvPicPr>
                <a:picLocks noChangeAspect="1"/>
              </p:cNvPicPr>
              <p:nvPr/>
            </p:nvPicPr>
            <p:blipFill>
              <a:blip r:embed="rId5"/>
              <a:srcRect l="2782" t="7392" r="51831" b="10533"/>
              <a:stretch/>
            </p:blipFill>
            <p:spPr>
              <a:xfrm>
                <a:off x="735000" y="2186125"/>
                <a:ext cx="884767" cy="694162"/>
              </a:xfrm>
              <a:prstGeom prst="rect">
                <a:avLst/>
              </a:prstGeom>
            </p:spPr>
          </p:pic>
          <p:pic>
            <p:nvPicPr>
              <p:cNvPr id="8" name="Picture 7">
                <a:extLst>
                  <a:ext uri="{FF2B5EF4-FFF2-40B4-BE49-F238E27FC236}">
                    <a16:creationId xmlns:a16="http://schemas.microsoft.com/office/drawing/2014/main" id="{047B35F3-C7C5-8B50-E97B-D910C7FB4D2F}"/>
                  </a:ext>
                </a:extLst>
              </p:cNvPr>
              <p:cNvPicPr>
                <a:picLocks noChangeAspect="1"/>
              </p:cNvPicPr>
              <p:nvPr/>
            </p:nvPicPr>
            <p:blipFill>
              <a:blip r:embed="rId6"/>
              <a:srcRect l="52126" t="7945" r="1402" b="9578"/>
              <a:stretch/>
            </p:blipFill>
            <p:spPr>
              <a:xfrm>
                <a:off x="1650256" y="2219012"/>
                <a:ext cx="905933" cy="694162"/>
              </a:xfrm>
              <a:prstGeom prst="rect">
                <a:avLst/>
              </a:prstGeom>
            </p:spPr>
          </p:pic>
          <p:pic>
            <p:nvPicPr>
              <p:cNvPr id="9" name="Picture 8">
                <a:extLst>
                  <a:ext uri="{FF2B5EF4-FFF2-40B4-BE49-F238E27FC236}">
                    <a16:creationId xmlns:a16="http://schemas.microsoft.com/office/drawing/2014/main" id="{47D3C0AE-7743-2998-575B-62FBF0D090AA}"/>
                  </a:ext>
                </a:extLst>
              </p:cNvPr>
              <p:cNvPicPr>
                <a:picLocks noChangeAspect="1"/>
              </p:cNvPicPr>
              <p:nvPr/>
            </p:nvPicPr>
            <p:blipFill>
              <a:blip r:embed="rId5"/>
              <a:srcRect l="52295" t="7392" r="2318" b="10533"/>
              <a:stretch/>
            </p:blipFill>
            <p:spPr>
              <a:xfrm>
                <a:off x="1097914" y="2950686"/>
                <a:ext cx="884767" cy="694162"/>
              </a:xfrm>
              <a:prstGeom prst="rect">
                <a:avLst/>
              </a:prstGeom>
            </p:spPr>
          </p:pic>
          <p:pic>
            <p:nvPicPr>
              <p:cNvPr id="10" name="Picture 9">
                <a:extLst>
                  <a:ext uri="{FF2B5EF4-FFF2-40B4-BE49-F238E27FC236}">
                    <a16:creationId xmlns:a16="http://schemas.microsoft.com/office/drawing/2014/main" id="{58D4479B-17DE-B3D5-E1D8-7A503D712A04}"/>
                  </a:ext>
                </a:extLst>
              </p:cNvPr>
              <p:cNvPicPr>
                <a:picLocks noChangeAspect="1"/>
              </p:cNvPicPr>
              <p:nvPr/>
            </p:nvPicPr>
            <p:blipFill>
              <a:blip r:embed="rId7"/>
              <a:srcRect l="12500" t="5602" r="9114" b="10850"/>
              <a:stretch/>
            </p:blipFill>
            <p:spPr>
              <a:xfrm flipH="1">
                <a:off x="6650044" y="2200115"/>
                <a:ext cx="2260521" cy="1195598"/>
              </a:xfrm>
              <a:prstGeom prst="rect">
                <a:avLst/>
              </a:prstGeom>
            </p:spPr>
          </p:pic>
        </p:grpSp>
        <p:cxnSp>
          <p:nvCxnSpPr>
            <p:cNvPr id="21" name="Connector: Elbow 20">
              <a:extLst>
                <a:ext uri="{FF2B5EF4-FFF2-40B4-BE49-F238E27FC236}">
                  <a16:creationId xmlns:a16="http://schemas.microsoft.com/office/drawing/2014/main" id="{BA813EC5-081A-0160-2964-B17CF490126B}"/>
                </a:ext>
              </a:extLst>
            </p:cNvPr>
            <p:cNvCxnSpPr>
              <a:cxnSpLocks/>
              <a:stCxn id="18" idx="3"/>
            </p:cNvCxnSpPr>
            <p:nvPr/>
          </p:nvCxnSpPr>
          <p:spPr>
            <a:xfrm flipV="1">
              <a:off x="8325457" y="5507105"/>
              <a:ext cx="1210428" cy="441579"/>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Connector: Elbow 21">
              <a:extLst>
                <a:ext uri="{FF2B5EF4-FFF2-40B4-BE49-F238E27FC236}">
                  <a16:creationId xmlns:a16="http://schemas.microsoft.com/office/drawing/2014/main" id="{590A060B-C3BA-0E8F-1155-2F3244904E46}"/>
                </a:ext>
              </a:extLst>
            </p:cNvPr>
            <p:cNvCxnSpPr>
              <a:cxnSpLocks/>
            </p:cNvCxnSpPr>
            <p:nvPr/>
          </p:nvCxnSpPr>
          <p:spPr>
            <a:xfrm>
              <a:off x="8325457" y="6021970"/>
              <a:ext cx="1210428" cy="309420"/>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26" name="Rectangle: Rounded Corners 25">
              <a:extLst>
                <a:ext uri="{FF2B5EF4-FFF2-40B4-BE49-F238E27FC236}">
                  <a16:creationId xmlns:a16="http://schemas.microsoft.com/office/drawing/2014/main" id="{F230E21E-909D-EE59-00E4-ED3D22E984E9}"/>
                </a:ext>
              </a:extLst>
            </p:cNvPr>
            <p:cNvSpPr/>
            <p:nvPr/>
          </p:nvSpPr>
          <p:spPr>
            <a:xfrm>
              <a:off x="9562093" y="5187113"/>
              <a:ext cx="1855195" cy="62896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Uncertainty Quantification</a:t>
              </a:r>
            </a:p>
          </p:txBody>
        </p:sp>
        <p:sp>
          <p:nvSpPr>
            <p:cNvPr id="27" name="Rectangle: Rounded Corners 26">
              <a:extLst>
                <a:ext uri="{FF2B5EF4-FFF2-40B4-BE49-F238E27FC236}">
                  <a16:creationId xmlns:a16="http://schemas.microsoft.com/office/drawing/2014/main" id="{DC11F9FE-A23D-7F4D-A1AA-DF32DE6282F2}"/>
                </a:ext>
              </a:extLst>
            </p:cNvPr>
            <p:cNvSpPr/>
            <p:nvPr/>
          </p:nvSpPr>
          <p:spPr>
            <a:xfrm>
              <a:off x="9535885" y="6020697"/>
              <a:ext cx="1855195" cy="62896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Sensitivity Analysis</a:t>
              </a:r>
            </a:p>
          </p:txBody>
        </p:sp>
      </p:grpSp>
    </p:spTree>
    <p:extLst>
      <p:ext uri="{BB962C8B-B14F-4D97-AF65-F5344CB8AC3E}">
        <p14:creationId xmlns:p14="http://schemas.microsoft.com/office/powerpoint/2010/main" val="331126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785E-8F36-0CFD-3A66-F55B68D2DB9F}"/>
              </a:ext>
            </a:extLst>
          </p:cNvPr>
          <p:cNvSpPr>
            <a:spLocks noGrp="1"/>
          </p:cNvSpPr>
          <p:nvPr>
            <p:ph type="title"/>
          </p:nvPr>
        </p:nvSpPr>
        <p:spPr/>
        <p:txBody>
          <a:bodyPr/>
          <a:lstStyle/>
          <a:p>
            <a:r>
              <a:rPr lang="en-US" dirty="0"/>
              <a:t>Demonstration System: </a:t>
            </a:r>
            <a:br>
              <a:rPr lang="en-US" dirty="0"/>
            </a:br>
            <a:r>
              <a:rPr lang="en-US" dirty="0"/>
              <a:t>Gaseous H</a:t>
            </a:r>
            <a:r>
              <a:rPr lang="en-US" baseline="-25000" dirty="0"/>
              <a:t>2</a:t>
            </a:r>
            <a:r>
              <a:rPr lang="en-US" dirty="0"/>
              <a:t> Forklift Fueling Facility </a:t>
            </a:r>
          </a:p>
        </p:txBody>
      </p:sp>
      <p:sp>
        <p:nvSpPr>
          <p:cNvPr id="3" name="Content Placeholder 2">
            <a:extLst>
              <a:ext uri="{FF2B5EF4-FFF2-40B4-BE49-F238E27FC236}">
                <a16:creationId xmlns:a16="http://schemas.microsoft.com/office/drawing/2014/main" id="{6494C881-ED08-717C-1006-F5BB2CE5706D}"/>
              </a:ext>
            </a:extLst>
          </p:cNvPr>
          <p:cNvSpPr>
            <a:spLocks noGrp="1"/>
          </p:cNvSpPr>
          <p:nvPr>
            <p:ph idx="1"/>
          </p:nvPr>
        </p:nvSpPr>
        <p:spPr/>
        <p:txBody>
          <a:bodyPr/>
          <a:lstStyle/>
          <a:p>
            <a:r>
              <a:rPr lang="en-US" dirty="0"/>
              <a:t>Demonstration system used for this analysis is an indoor gaseous hydrogen forklift fueling facility</a:t>
            </a:r>
            <a:r>
              <a:rPr lang="en-US" baseline="30000" dirty="0"/>
              <a:t>*</a:t>
            </a:r>
          </a:p>
          <a:p>
            <a:pPr lvl="1"/>
            <a:r>
              <a:rPr lang="en-US" dirty="0"/>
              <a:t>Hydrogen at 287.7 K and 35 MPa</a:t>
            </a:r>
          </a:p>
          <a:p>
            <a:pPr lvl="1"/>
            <a:r>
              <a:rPr lang="en-US" dirty="0"/>
              <a:t>Ambient conditions: 288 K and 0.101325 MPa with 89% </a:t>
            </a:r>
            <a:r>
              <a:rPr lang="en-US"/>
              <a:t>relative humidity</a:t>
            </a:r>
            <a:endParaRPr lang="en-US" dirty="0"/>
          </a:p>
          <a:p>
            <a:pPr lvl="1"/>
            <a:r>
              <a:rPr lang="en-US" dirty="0"/>
              <a:t>System composed of 5 valves, 3 instruments, 35 joints, 1 hose, 20 meters of pipe  (each meter treated as an individual component)</a:t>
            </a:r>
          </a:p>
          <a:p>
            <a:pPr lvl="1"/>
            <a:r>
              <a:rPr lang="en-US" dirty="0"/>
              <a:t>Piping outer diameter 9.525 mm, 1.651 mm thick walls</a:t>
            </a:r>
          </a:p>
          <a:p>
            <a:pPr lvl="1"/>
            <a:r>
              <a:rPr lang="en-US" dirty="0"/>
              <a:t>Refuels 20 vehicles, 2 fueling operations per vehicle per day, over 250 days per year </a:t>
            </a:r>
          </a:p>
          <a:p>
            <a:pPr lvl="2"/>
            <a:r>
              <a:rPr lang="en-US" dirty="0"/>
              <a:t>10,000 fueling operations annually</a:t>
            </a:r>
          </a:p>
          <a:p>
            <a:pPr lvl="1"/>
            <a:r>
              <a:rPr lang="en-US" dirty="0"/>
              <a:t>9 occupants assumed, randomly distributed 1 to 20 meters away from a leak in the x-direction (leak direction) and 1 to 12 meters in the z-direction (tangential to leak) </a:t>
            </a:r>
          </a:p>
          <a:p>
            <a:pPr lvl="1"/>
            <a:r>
              <a:rPr lang="en-US" dirty="0"/>
              <a:t>Probability of leak detection and mitigation before ignition assumed to be 0.9</a:t>
            </a:r>
          </a:p>
          <a:p>
            <a:endParaRPr lang="en-US" dirty="0"/>
          </a:p>
        </p:txBody>
      </p:sp>
      <p:sp>
        <p:nvSpPr>
          <p:cNvPr id="4" name="Slide Number Placeholder 3">
            <a:extLst>
              <a:ext uri="{FF2B5EF4-FFF2-40B4-BE49-F238E27FC236}">
                <a16:creationId xmlns:a16="http://schemas.microsoft.com/office/drawing/2014/main" id="{614647BC-2988-F747-DEC7-9DE72A7F1BA6}"/>
              </a:ext>
            </a:extLst>
          </p:cNvPr>
          <p:cNvSpPr>
            <a:spLocks noGrp="1"/>
          </p:cNvSpPr>
          <p:nvPr>
            <p:ph type="sldNum" sz="quarter" idx="4"/>
          </p:nvPr>
        </p:nvSpPr>
        <p:spPr/>
        <p:txBody>
          <a:bodyPr/>
          <a:lstStyle/>
          <a:p>
            <a:fld id="{6FB6B91F-BB11-E946-B7F6-1372EDB8DEC1}" type="slidenum">
              <a:rPr lang="en-US" smtClean="0"/>
              <a:pPr/>
              <a:t>3</a:t>
            </a:fld>
            <a:endParaRPr lang="en-US" dirty="0"/>
          </a:p>
        </p:txBody>
      </p:sp>
      <p:sp>
        <p:nvSpPr>
          <p:cNvPr id="5" name="TextBox 4">
            <a:extLst>
              <a:ext uri="{FF2B5EF4-FFF2-40B4-BE49-F238E27FC236}">
                <a16:creationId xmlns:a16="http://schemas.microsoft.com/office/drawing/2014/main" id="{47C11789-370D-43EA-CBCC-4C6BBC60515F}"/>
              </a:ext>
            </a:extLst>
          </p:cNvPr>
          <p:cNvSpPr txBox="1"/>
          <p:nvPr/>
        </p:nvSpPr>
        <p:spPr>
          <a:xfrm>
            <a:off x="229336" y="6317526"/>
            <a:ext cx="1099566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1000"/>
              </a:spcBef>
              <a:spcAft>
                <a:spcPts val="600"/>
              </a:spcAft>
            </a:pPr>
            <a:r>
              <a:rPr lang="en-US" sz="1100" dirty="0"/>
              <a:t>* K. Groth, J. LaChance and A. P. Harris, “Early-Stage Quantitative Risk Assessment to Support Development of Codes and Standard Requirements for Indoor Fueling of Hydrogen Vehicles,” Sandia National Laboratories, SAND2012-10150, Albuquerque, New Mexico, 2012</a:t>
            </a:r>
          </a:p>
        </p:txBody>
      </p:sp>
    </p:spTree>
    <p:extLst>
      <p:ext uri="{BB962C8B-B14F-4D97-AF65-F5344CB8AC3E}">
        <p14:creationId xmlns:p14="http://schemas.microsoft.com/office/powerpoint/2010/main" val="306772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64874-E48A-8E96-325A-D39529520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27CB2-5FD0-E464-7D60-C154E47CCB34}"/>
              </a:ext>
            </a:extLst>
          </p:cNvPr>
          <p:cNvSpPr>
            <a:spLocks noGrp="1"/>
          </p:cNvSpPr>
          <p:nvPr>
            <p:ph type="title"/>
          </p:nvPr>
        </p:nvSpPr>
        <p:spPr/>
        <p:txBody>
          <a:bodyPr/>
          <a:lstStyle/>
          <a:p>
            <a:r>
              <a:rPr lang="en-US" dirty="0"/>
              <a:t>Input Uncertainty Distributions</a:t>
            </a:r>
          </a:p>
        </p:txBody>
      </p:sp>
      <p:sp>
        <p:nvSpPr>
          <p:cNvPr id="3" name="Content Placeholder 2">
            <a:extLst>
              <a:ext uri="{FF2B5EF4-FFF2-40B4-BE49-F238E27FC236}">
                <a16:creationId xmlns:a16="http://schemas.microsoft.com/office/drawing/2014/main" id="{A3BFE922-6587-CBE8-6627-15EB8DF3607D}"/>
              </a:ext>
            </a:extLst>
          </p:cNvPr>
          <p:cNvSpPr>
            <a:spLocks noGrp="1"/>
          </p:cNvSpPr>
          <p:nvPr>
            <p:ph idx="1"/>
          </p:nvPr>
        </p:nvSpPr>
        <p:spPr>
          <a:xfrm>
            <a:off x="614724" y="1018222"/>
            <a:ext cx="11017481" cy="1571297"/>
          </a:xfrm>
        </p:spPr>
        <p:txBody>
          <a:bodyPr>
            <a:normAutofit fontScale="92500" lnSpcReduction="20000"/>
          </a:bodyPr>
          <a:lstStyle/>
          <a:p>
            <a:r>
              <a:rPr lang="en-US" dirty="0"/>
              <a:t>Annual leak frequencies for valves, instruments, joints, hoses, and pipes for leaks that are 0.01%, 0.1%, 1%, 10%, and 100% of the flow area (very small leaks to ruptures) </a:t>
            </a:r>
          </a:p>
          <a:p>
            <a:pPr lvl="1"/>
            <a:r>
              <a:rPr lang="en-US" dirty="0"/>
              <a:t>Lognormal distributions*</a:t>
            </a:r>
            <a:br>
              <a:rPr lang="en-US" dirty="0"/>
            </a:br>
            <a:endParaRPr lang="en-US" dirty="0"/>
          </a:p>
          <a:p>
            <a:r>
              <a:rPr lang="en-US" dirty="0"/>
              <a:t>Additional input uncertainty definitions:</a:t>
            </a:r>
          </a:p>
        </p:txBody>
      </p:sp>
      <p:sp>
        <p:nvSpPr>
          <p:cNvPr id="4" name="Slide Number Placeholder 3">
            <a:extLst>
              <a:ext uri="{FF2B5EF4-FFF2-40B4-BE49-F238E27FC236}">
                <a16:creationId xmlns:a16="http://schemas.microsoft.com/office/drawing/2014/main" id="{C291DA78-1BD8-BFE9-8EF0-4747058E6E49}"/>
              </a:ext>
            </a:extLst>
          </p:cNvPr>
          <p:cNvSpPr>
            <a:spLocks noGrp="1"/>
          </p:cNvSpPr>
          <p:nvPr>
            <p:ph type="sldNum" sz="quarter" idx="4"/>
          </p:nvPr>
        </p:nvSpPr>
        <p:spPr/>
        <p:txBody>
          <a:bodyPr/>
          <a:lstStyle/>
          <a:p>
            <a:fld id="{6FB6B91F-BB11-E946-B7F6-1372EDB8DEC1}" type="slidenum">
              <a:rPr lang="en-US" smtClean="0"/>
              <a:pPr/>
              <a:t>4</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2207563-ADB0-F2E2-FDD1-864CA92B2683}"/>
                  </a:ext>
                </a:extLst>
              </p:cNvPr>
              <p:cNvGraphicFramePr>
                <a:graphicFrameLocks noGrp="1"/>
              </p:cNvGraphicFramePr>
              <p:nvPr>
                <p:extLst>
                  <p:ext uri="{D42A27DB-BD31-4B8C-83A1-F6EECF244321}">
                    <p14:modId xmlns:p14="http://schemas.microsoft.com/office/powerpoint/2010/main" val="1765332468"/>
                  </p:ext>
                </p:extLst>
              </p:nvPr>
            </p:nvGraphicFramePr>
            <p:xfrm>
              <a:off x="463604" y="2787333"/>
              <a:ext cx="11264792" cy="3538220"/>
            </p:xfrm>
            <a:graphic>
              <a:graphicData uri="http://schemas.openxmlformats.org/drawingml/2006/table">
                <a:tbl>
                  <a:tblPr firstRow="1" bandRow="1">
                    <a:tableStyleId>{93296810-A885-4BE3-A3E7-6D5BEEA58F35}</a:tableStyleId>
                  </a:tblPr>
                  <a:tblGrid>
                    <a:gridCol w="1997847">
                      <a:extLst>
                        <a:ext uri="{9D8B030D-6E8A-4147-A177-3AD203B41FA5}">
                          <a16:colId xmlns:a16="http://schemas.microsoft.com/office/drawing/2014/main" val="979327921"/>
                        </a:ext>
                      </a:extLst>
                    </a:gridCol>
                    <a:gridCol w="2850777">
                      <a:extLst>
                        <a:ext uri="{9D8B030D-6E8A-4147-A177-3AD203B41FA5}">
                          <a16:colId xmlns:a16="http://schemas.microsoft.com/office/drawing/2014/main" val="823219618"/>
                        </a:ext>
                      </a:extLst>
                    </a:gridCol>
                    <a:gridCol w="6416168">
                      <a:extLst>
                        <a:ext uri="{9D8B030D-6E8A-4147-A177-3AD203B41FA5}">
                          <a16:colId xmlns:a16="http://schemas.microsoft.com/office/drawing/2014/main" val="4041820654"/>
                        </a:ext>
                      </a:extLst>
                    </a:gridCol>
                  </a:tblGrid>
                  <a:tr h="370840">
                    <a:tc>
                      <a:txBody>
                        <a:bodyPr/>
                        <a:lstStyle/>
                        <a:p>
                          <a:r>
                            <a:rPr lang="en-US" dirty="0"/>
                            <a:t>Input Name</a:t>
                          </a:r>
                        </a:p>
                      </a:txBody>
                      <a:tcPr/>
                    </a:tc>
                    <a:tc>
                      <a:txBody>
                        <a:bodyPr/>
                        <a:lstStyle/>
                        <a:p>
                          <a:r>
                            <a:rPr lang="en-US" dirty="0"/>
                            <a:t>Distribution</a:t>
                          </a:r>
                        </a:p>
                      </a:txBody>
                      <a:tcPr/>
                    </a:tc>
                    <a:tc>
                      <a:txBody>
                        <a:bodyPr/>
                        <a:lstStyle/>
                        <a:p>
                          <a:r>
                            <a:rPr lang="en-US" dirty="0"/>
                            <a:t>Description</a:t>
                          </a:r>
                        </a:p>
                      </a:txBody>
                      <a:tcPr/>
                    </a:tc>
                    <a:extLst>
                      <a:ext uri="{0D108BD9-81ED-4DB2-BD59-A6C34878D82A}">
                        <a16:rowId xmlns:a16="http://schemas.microsoft.com/office/drawing/2014/main" val="4058366906"/>
                      </a:ext>
                    </a:extLst>
                  </a:tr>
                  <a:tr h="370840">
                    <a:tc>
                      <a:txBody>
                        <a:bodyPr/>
                        <a:lstStyle/>
                        <a:p>
                          <a:pPr algn="l"/>
                          <a:r>
                            <a:rPr lang="en-US" sz="1600" dirty="0" err="1"/>
                            <a:t>noz_po_dist</a:t>
                          </a:r>
                          <a:endParaRPr lang="en-US" sz="1600" dirty="0"/>
                        </a:p>
                      </a:txBody>
                      <a:tcPr/>
                    </a:tc>
                    <a:tc>
                      <a:txBody>
                        <a:bodyPr/>
                        <a:lstStyle/>
                        <a:p>
                          <a:pPr marL="0" marR="0" algn="l">
                            <a:buNone/>
                          </a:pPr>
                          <a:r>
                            <a:rPr lang="en-US" sz="1600" kern="1200" dirty="0">
                              <a:solidFill>
                                <a:schemeClr val="dk1"/>
                              </a:solidFill>
                            </a:rPr>
                            <a:t>Beta (0.5, 610415.5)</a:t>
                          </a:r>
                          <a:endParaRPr lang="en-US" sz="1600" kern="1200" dirty="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dirty="0">
                              <a:solidFill>
                                <a:schemeClr val="dk1"/>
                              </a:solidFill>
                            </a:rPr>
                            <a:t>Default probability distribution for nozzle pop-off (disconnection)</a:t>
                          </a:r>
                          <a:endParaRPr lang="en-US" sz="1600" kern="1200" dirty="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3677550015"/>
                      </a:ext>
                    </a:extLst>
                  </a:tr>
                  <a:tr h="370840">
                    <a:tc>
                      <a:txBody>
                        <a:bodyPr/>
                        <a:lstStyle/>
                        <a:p>
                          <a:pPr algn="l"/>
                          <a:r>
                            <a:rPr lang="en-US" sz="1600" dirty="0" err="1"/>
                            <a:t>overp_dist</a:t>
                          </a:r>
                          <a:endParaRPr lang="en-US" sz="1600" dirty="0"/>
                        </a:p>
                      </a:txBody>
                      <a:tcPr/>
                    </a:tc>
                    <a:tc>
                      <a:txBody>
                        <a:bodyPr/>
                        <a:lstStyle/>
                        <a:p>
                          <a:pPr marL="0" marR="0" algn="l">
                            <a:buNone/>
                          </a:pPr>
                          <a:r>
                            <a:rPr lang="en-US" sz="1600" kern="1200">
                              <a:solidFill>
                                <a:schemeClr val="dk1"/>
                              </a:solidFill>
                            </a:rPr>
                            <a:t>Beta (3.5, 310289.5)</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a:solidFill>
                                <a:schemeClr val="dk1"/>
                              </a:solidFill>
                            </a:rPr>
                            <a:t>Default probability distribution for an overpressure during fueling</a:t>
                          </a:r>
                          <a:endParaRPr lang="en-US" sz="1600" kern="120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1933392099"/>
                      </a:ext>
                    </a:extLst>
                  </a:tr>
                  <a:tr h="370840">
                    <a:tc>
                      <a:txBody>
                        <a:bodyPr/>
                        <a:lstStyle/>
                        <a:p>
                          <a:pPr algn="l"/>
                          <a:r>
                            <a:rPr lang="en-US" sz="1600" dirty="0" err="1"/>
                            <a:t>pvalve_fto_dist</a:t>
                          </a:r>
                          <a:endParaRPr lang="en-US" sz="1600" dirty="0"/>
                        </a:p>
                      </a:txBody>
                      <a:tcPr/>
                    </a:tc>
                    <a:tc>
                      <a:txBody>
                        <a:bodyPr/>
                        <a:lstStyle/>
                        <a:p>
                          <a:pPr marL="0" marR="0" algn="l">
                            <a:buNone/>
                          </a:pPr>
                          <a:r>
                            <a:rPr lang="en-US" sz="1600" kern="1200">
                              <a:solidFill>
                                <a:schemeClr val="dk1"/>
                              </a:solidFill>
                            </a:rPr>
                            <a:t>Log-normal (-11.74, 0.67)</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dirty="0">
                              <a:solidFill>
                                <a:schemeClr val="dk1"/>
                              </a:solidFill>
                            </a:rPr>
                            <a:t>Default probability distribution for pressure relief valve failure to open</a:t>
                          </a:r>
                          <a:endParaRPr lang="en-US" sz="1600" kern="1200" dirty="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1811924390"/>
                      </a:ext>
                    </a:extLst>
                  </a:tr>
                  <a:tr h="370840">
                    <a:tc>
                      <a:txBody>
                        <a:bodyPr/>
                        <a:lstStyle/>
                        <a:p>
                          <a:pPr algn="l"/>
                          <a:r>
                            <a:rPr lang="en-US" sz="1600" dirty="0" err="1"/>
                            <a:t>driveoff_dist</a:t>
                          </a:r>
                          <a:endParaRPr lang="en-US" sz="1600" dirty="0"/>
                        </a:p>
                      </a:txBody>
                      <a:tcPr/>
                    </a:tc>
                    <a:tc>
                      <a:txBody>
                        <a:bodyPr/>
                        <a:lstStyle/>
                        <a:p>
                          <a:pPr marL="0" marR="0" algn="l">
                            <a:buNone/>
                          </a:pPr>
                          <a:r>
                            <a:rPr lang="en-US" sz="1600" kern="1200">
                              <a:solidFill>
                                <a:schemeClr val="dk1"/>
                              </a:solidFill>
                            </a:rPr>
                            <a:t>Beta (31.5, 610384.5)</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a:solidFill>
                                <a:schemeClr val="dk1"/>
                              </a:solidFill>
                            </a:rPr>
                            <a:t>Default probability distribution for accidents due to drive-off during refueling</a:t>
                          </a:r>
                          <a:endParaRPr lang="en-US" sz="1600" kern="120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3187954019"/>
                      </a:ext>
                    </a:extLst>
                  </a:tr>
                  <a:tr h="370840">
                    <a:tc>
                      <a:txBody>
                        <a:bodyPr/>
                        <a:lstStyle/>
                        <a:p>
                          <a:pPr algn="l"/>
                          <a:r>
                            <a:rPr lang="en-US" sz="1600" dirty="0" err="1"/>
                            <a:t>coupling_ftc_dist</a:t>
                          </a:r>
                          <a:endParaRPr lang="en-US" sz="1600" dirty="0"/>
                        </a:p>
                      </a:txBody>
                      <a:tcPr/>
                    </a:tc>
                    <a:tc>
                      <a:txBody>
                        <a:bodyPr/>
                        <a:lstStyle/>
                        <a:p>
                          <a:pPr marL="0" marR="0" algn="l">
                            <a:buNone/>
                          </a:pPr>
                          <a:r>
                            <a:rPr lang="en-US" sz="1600" kern="1200" dirty="0">
                              <a:solidFill>
                                <a:schemeClr val="dk1"/>
                              </a:solidFill>
                            </a:rPr>
                            <a:t>Beta (0.5, 5031)</a:t>
                          </a:r>
                          <a:endParaRPr lang="en-US" sz="1600" kern="1200" dirty="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dirty="0">
                              <a:solidFill>
                                <a:schemeClr val="dk1"/>
                              </a:solidFill>
                            </a:rPr>
                            <a:t>Default probability distribution for breakaway coupling failure to close</a:t>
                          </a:r>
                          <a:endParaRPr lang="en-US" sz="1600" kern="1200" dirty="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202588321"/>
                      </a:ext>
                    </a:extLst>
                  </a:tr>
                  <a:tr h="370840">
                    <a:tc>
                      <a:txBody>
                        <a:bodyPr/>
                        <a:lstStyle/>
                        <a:p>
                          <a:pPr algn="l"/>
                          <a:r>
                            <a:rPr lang="en-US" sz="1600" dirty="0" err="1"/>
                            <a:t>x_i_location</a:t>
                          </a:r>
                          <a:endParaRPr lang="en-US" sz="1600" dirty="0"/>
                        </a:p>
                      </a:txBody>
                      <a:tcPr/>
                    </a:tc>
                    <a:tc>
                      <a:txBody>
                        <a:bodyPr/>
                        <a:lstStyle/>
                        <a:p>
                          <a:pPr marL="0" marR="0" algn="l">
                            <a:buNone/>
                          </a:pPr>
                          <a:r>
                            <a:rPr lang="en-US" sz="1600" kern="1200">
                              <a:solidFill>
                                <a:schemeClr val="dk1"/>
                              </a:solidFill>
                            </a:rPr>
                            <a:t>Uniform (1, 20) [m]</a:t>
                          </a:r>
                          <a:endParaRPr lang="en-US" sz="1600" kern="1200">
                            <a:solidFill>
                              <a:schemeClr val="dk1"/>
                            </a:solidFill>
                            <a:latin typeface="+mn-lt"/>
                            <a:ea typeface="+mn-ea"/>
                            <a:cs typeface="+mn-cs"/>
                          </a:endParaRPr>
                        </a:p>
                      </a:txBody>
                      <a:tcPr marL="73025" marR="73025" marT="36830" marB="36830"/>
                    </a:tc>
                    <a:tc>
                      <a:txBody>
                        <a:bodyPr/>
                        <a:lstStyle/>
                        <a:p>
                          <a:pPr marL="0" marR="0" algn="l">
                            <a:buNone/>
                          </a:pPr>
                          <a:r>
                            <a:rPr lang="en-US" sz="1600" kern="1200">
                              <a:solidFill>
                                <a:schemeClr val="dk1"/>
                              </a:solidFill>
                            </a:rPr>
                            <a:t>Independently sampled for each occupant </a:t>
                          </a:r>
                          <a14:m>
                            <m:oMath xmlns:m="http://schemas.openxmlformats.org/officeDocument/2006/math">
                              <m:r>
                                <a:rPr lang="en-US" sz="1600" kern="1200">
                                  <a:solidFill>
                                    <a:schemeClr val="dk1"/>
                                  </a:solidFill>
                                  <a:latin typeface="Cambria Math" panose="02040503050406030204" pitchFamily="18" charset="0"/>
                                </a:rPr>
                                <m:t>𝑖</m:t>
                              </m:r>
                              <m:r>
                                <a:rPr lang="en-US" sz="1600" kern="1200">
                                  <a:solidFill>
                                    <a:schemeClr val="dk1"/>
                                  </a:solidFill>
                                  <a:latin typeface="Cambria Math" panose="02040503050406030204" pitchFamily="18" charset="0"/>
                                </a:rPr>
                                <m:t>∈{1,2,…</m:t>
                              </m:r>
                              <m:r>
                                <a:rPr lang="en-US" sz="1600" kern="1200">
                                  <a:solidFill>
                                    <a:schemeClr val="dk1"/>
                                  </a:solidFill>
                                  <a:latin typeface="Cambria Math" panose="02040503050406030204" pitchFamily="18" charset="0"/>
                                </a:rPr>
                                <m:t>𝑁</m:t>
                              </m:r>
                              <m:r>
                                <a:rPr lang="en-US" sz="1600" kern="1200">
                                  <a:solidFill>
                                    <a:schemeClr val="dk1"/>
                                  </a:solidFill>
                                  <a:latin typeface="Cambria Math" panose="02040503050406030204" pitchFamily="18" charset="0"/>
                                </a:rPr>
                                <m:t>}</m:t>
                              </m:r>
                            </m:oMath>
                          </a14:m>
                          <a:endParaRPr lang="en-US" sz="1600" kern="120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2287892673"/>
                      </a:ext>
                    </a:extLst>
                  </a:tr>
                  <a:tr h="370840">
                    <a:tc>
                      <a:txBody>
                        <a:bodyPr/>
                        <a:lstStyle/>
                        <a:p>
                          <a:pPr algn="l"/>
                          <a:r>
                            <a:rPr lang="en-US" sz="1600" dirty="0" err="1"/>
                            <a:t>z_i_location</a:t>
                          </a:r>
                          <a:endParaRPr lang="en-US" sz="1600" dirty="0"/>
                        </a:p>
                      </a:txBody>
                      <a:tcPr/>
                    </a:tc>
                    <a:tc>
                      <a:txBody>
                        <a:bodyPr/>
                        <a:lstStyle/>
                        <a:p>
                          <a:pPr marL="0" marR="0" algn="l">
                            <a:buNone/>
                          </a:pPr>
                          <a:r>
                            <a:rPr lang="en-US" sz="1600" kern="1200" dirty="0">
                              <a:solidFill>
                                <a:schemeClr val="dk1"/>
                              </a:solidFill>
                            </a:rPr>
                            <a:t>Uniform (1, 12) [m]</a:t>
                          </a:r>
                          <a:endParaRPr lang="en-US" sz="1600" kern="1200" dirty="0">
                            <a:solidFill>
                              <a:schemeClr val="dk1"/>
                            </a:solidFill>
                            <a:latin typeface="+mn-lt"/>
                            <a:ea typeface="+mn-ea"/>
                            <a:cs typeface="+mn-cs"/>
                          </a:endParaRPr>
                        </a:p>
                      </a:txBody>
                      <a:tcPr marL="73025" marR="73025" marT="36830" marB="36830"/>
                    </a:tc>
                    <a:tc>
                      <a:txBody>
                        <a:bodyPr/>
                        <a:lstStyle/>
                        <a:p>
                          <a:pPr marL="0" marR="0" algn="l">
                            <a:buNone/>
                          </a:pPr>
                          <a:r>
                            <a:rPr lang="en-US" sz="1600" kern="1200" dirty="0">
                              <a:solidFill>
                                <a:schemeClr val="dk1"/>
                              </a:solidFill>
                            </a:rPr>
                            <a:t>Independently sampled for each occupant </a:t>
                          </a:r>
                          <a14:m>
                            <m:oMath xmlns:m="http://schemas.openxmlformats.org/officeDocument/2006/math">
                              <m:r>
                                <a:rPr lang="en-US" sz="1600" kern="1200">
                                  <a:solidFill>
                                    <a:schemeClr val="dk1"/>
                                  </a:solidFill>
                                  <a:latin typeface="Cambria Math" panose="02040503050406030204" pitchFamily="18" charset="0"/>
                                </a:rPr>
                                <m:t>𝑖</m:t>
                              </m:r>
                              <m:r>
                                <a:rPr lang="en-US" sz="1600" kern="1200">
                                  <a:solidFill>
                                    <a:schemeClr val="dk1"/>
                                  </a:solidFill>
                                  <a:latin typeface="Cambria Math" panose="02040503050406030204" pitchFamily="18" charset="0"/>
                                </a:rPr>
                                <m:t>∈{1,2,…</m:t>
                              </m:r>
                              <m:r>
                                <a:rPr lang="en-US" sz="1600" kern="1200">
                                  <a:solidFill>
                                    <a:schemeClr val="dk1"/>
                                  </a:solidFill>
                                  <a:latin typeface="Cambria Math" panose="02040503050406030204" pitchFamily="18" charset="0"/>
                                </a:rPr>
                                <m:t>𝑁</m:t>
                              </m:r>
                              <m:r>
                                <a:rPr lang="en-US" sz="1600" kern="1200">
                                  <a:solidFill>
                                    <a:schemeClr val="dk1"/>
                                  </a:solidFill>
                                  <a:latin typeface="Cambria Math" panose="02040503050406030204" pitchFamily="18" charset="0"/>
                                </a:rPr>
                                <m:t>}</m:t>
                              </m:r>
                            </m:oMath>
                          </a14:m>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2623240082"/>
                      </a:ext>
                    </a:extLst>
                  </a:tr>
                </a:tbl>
              </a:graphicData>
            </a:graphic>
          </p:graphicFrame>
        </mc:Choice>
        <mc:Fallback xmlns="">
          <p:graphicFrame>
            <p:nvGraphicFramePr>
              <p:cNvPr id="5" name="Table 4">
                <a:extLst>
                  <a:ext uri="{FF2B5EF4-FFF2-40B4-BE49-F238E27FC236}">
                    <a16:creationId xmlns:a16="http://schemas.microsoft.com/office/drawing/2014/main" id="{62207563-ADB0-F2E2-FDD1-864CA92B2683}"/>
                  </a:ext>
                </a:extLst>
              </p:cNvPr>
              <p:cNvGraphicFramePr>
                <a:graphicFrameLocks noGrp="1"/>
              </p:cNvGraphicFramePr>
              <p:nvPr>
                <p:extLst>
                  <p:ext uri="{D42A27DB-BD31-4B8C-83A1-F6EECF244321}">
                    <p14:modId xmlns:p14="http://schemas.microsoft.com/office/powerpoint/2010/main" val="1765332468"/>
                  </p:ext>
                </p:extLst>
              </p:nvPr>
            </p:nvGraphicFramePr>
            <p:xfrm>
              <a:off x="463604" y="2787333"/>
              <a:ext cx="11264792" cy="3538220"/>
            </p:xfrm>
            <a:graphic>
              <a:graphicData uri="http://schemas.openxmlformats.org/drawingml/2006/table">
                <a:tbl>
                  <a:tblPr firstRow="1" bandRow="1">
                    <a:tableStyleId>{93296810-A885-4BE3-A3E7-6D5BEEA58F35}</a:tableStyleId>
                  </a:tblPr>
                  <a:tblGrid>
                    <a:gridCol w="1997847">
                      <a:extLst>
                        <a:ext uri="{9D8B030D-6E8A-4147-A177-3AD203B41FA5}">
                          <a16:colId xmlns:a16="http://schemas.microsoft.com/office/drawing/2014/main" val="979327921"/>
                        </a:ext>
                      </a:extLst>
                    </a:gridCol>
                    <a:gridCol w="2850777">
                      <a:extLst>
                        <a:ext uri="{9D8B030D-6E8A-4147-A177-3AD203B41FA5}">
                          <a16:colId xmlns:a16="http://schemas.microsoft.com/office/drawing/2014/main" val="823219618"/>
                        </a:ext>
                      </a:extLst>
                    </a:gridCol>
                    <a:gridCol w="6416168">
                      <a:extLst>
                        <a:ext uri="{9D8B030D-6E8A-4147-A177-3AD203B41FA5}">
                          <a16:colId xmlns:a16="http://schemas.microsoft.com/office/drawing/2014/main" val="4041820654"/>
                        </a:ext>
                      </a:extLst>
                    </a:gridCol>
                  </a:tblGrid>
                  <a:tr h="370840">
                    <a:tc>
                      <a:txBody>
                        <a:bodyPr/>
                        <a:lstStyle/>
                        <a:p>
                          <a:r>
                            <a:rPr lang="en-US" dirty="0"/>
                            <a:t>Input Name</a:t>
                          </a:r>
                        </a:p>
                      </a:txBody>
                      <a:tcPr/>
                    </a:tc>
                    <a:tc>
                      <a:txBody>
                        <a:bodyPr/>
                        <a:lstStyle/>
                        <a:p>
                          <a:r>
                            <a:rPr lang="en-US" dirty="0"/>
                            <a:t>Distribution</a:t>
                          </a:r>
                        </a:p>
                      </a:txBody>
                      <a:tcPr/>
                    </a:tc>
                    <a:tc>
                      <a:txBody>
                        <a:bodyPr/>
                        <a:lstStyle/>
                        <a:p>
                          <a:r>
                            <a:rPr lang="en-US" dirty="0"/>
                            <a:t>Description</a:t>
                          </a:r>
                        </a:p>
                      </a:txBody>
                      <a:tcPr/>
                    </a:tc>
                    <a:extLst>
                      <a:ext uri="{0D108BD9-81ED-4DB2-BD59-A6C34878D82A}">
                        <a16:rowId xmlns:a16="http://schemas.microsoft.com/office/drawing/2014/main" val="4058366906"/>
                      </a:ext>
                    </a:extLst>
                  </a:tr>
                  <a:tr h="370840">
                    <a:tc>
                      <a:txBody>
                        <a:bodyPr/>
                        <a:lstStyle/>
                        <a:p>
                          <a:pPr algn="l"/>
                          <a:r>
                            <a:rPr lang="en-US" sz="1600" dirty="0" err="1"/>
                            <a:t>noz_po_dist</a:t>
                          </a:r>
                          <a:endParaRPr lang="en-US" sz="1600" dirty="0"/>
                        </a:p>
                      </a:txBody>
                      <a:tcPr/>
                    </a:tc>
                    <a:tc>
                      <a:txBody>
                        <a:bodyPr/>
                        <a:lstStyle/>
                        <a:p>
                          <a:pPr marL="0" marR="0" algn="l">
                            <a:buNone/>
                          </a:pPr>
                          <a:r>
                            <a:rPr lang="en-US" sz="1600" kern="1200" dirty="0">
                              <a:solidFill>
                                <a:schemeClr val="dk1"/>
                              </a:solidFill>
                            </a:rPr>
                            <a:t>Beta (0.5, 610415.5)</a:t>
                          </a:r>
                          <a:endParaRPr lang="en-US" sz="1600" kern="1200" dirty="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dirty="0">
                              <a:solidFill>
                                <a:schemeClr val="dk1"/>
                              </a:solidFill>
                            </a:rPr>
                            <a:t>Default probability distribution for nozzle pop-off (disconnection)</a:t>
                          </a:r>
                          <a:endParaRPr lang="en-US" sz="1600" kern="1200" dirty="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3677550015"/>
                      </a:ext>
                    </a:extLst>
                  </a:tr>
                  <a:tr h="370840">
                    <a:tc>
                      <a:txBody>
                        <a:bodyPr/>
                        <a:lstStyle/>
                        <a:p>
                          <a:pPr algn="l"/>
                          <a:r>
                            <a:rPr lang="en-US" sz="1600" dirty="0" err="1"/>
                            <a:t>overp_dist</a:t>
                          </a:r>
                          <a:endParaRPr lang="en-US" sz="1600" dirty="0"/>
                        </a:p>
                      </a:txBody>
                      <a:tcPr/>
                    </a:tc>
                    <a:tc>
                      <a:txBody>
                        <a:bodyPr/>
                        <a:lstStyle/>
                        <a:p>
                          <a:pPr marL="0" marR="0" algn="l">
                            <a:buNone/>
                          </a:pPr>
                          <a:r>
                            <a:rPr lang="en-US" sz="1600" kern="1200">
                              <a:solidFill>
                                <a:schemeClr val="dk1"/>
                              </a:solidFill>
                            </a:rPr>
                            <a:t>Beta (3.5, 310289.5)</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a:solidFill>
                                <a:schemeClr val="dk1"/>
                              </a:solidFill>
                            </a:rPr>
                            <a:t>Default probability distribution for an overpressure during fueling</a:t>
                          </a:r>
                          <a:endParaRPr lang="en-US" sz="1600" kern="120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1933392099"/>
                      </a:ext>
                    </a:extLst>
                  </a:tr>
                  <a:tr h="561340">
                    <a:tc>
                      <a:txBody>
                        <a:bodyPr/>
                        <a:lstStyle/>
                        <a:p>
                          <a:pPr algn="l"/>
                          <a:r>
                            <a:rPr lang="en-US" sz="1600" dirty="0" err="1"/>
                            <a:t>pvalve_fto_dist</a:t>
                          </a:r>
                          <a:endParaRPr lang="en-US" sz="1600" dirty="0"/>
                        </a:p>
                      </a:txBody>
                      <a:tcPr/>
                    </a:tc>
                    <a:tc>
                      <a:txBody>
                        <a:bodyPr/>
                        <a:lstStyle/>
                        <a:p>
                          <a:pPr marL="0" marR="0" algn="l">
                            <a:buNone/>
                          </a:pPr>
                          <a:r>
                            <a:rPr lang="en-US" sz="1600" kern="1200">
                              <a:solidFill>
                                <a:schemeClr val="dk1"/>
                              </a:solidFill>
                            </a:rPr>
                            <a:t>Log-normal (-11.74, 0.67)</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a:solidFill>
                                <a:schemeClr val="dk1"/>
                              </a:solidFill>
                            </a:rPr>
                            <a:t>Default probability distribution for pressure relief valve failure to open</a:t>
                          </a:r>
                          <a:endParaRPr lang="en-US" sz="1600" kern="120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1811924390"/>
                      </a:ext>
                    </a:extLst>
                  </a:tr>
                  <a:tr h="561340">
                    <a:tc>
                      <a:txBody>
                        <a:bodyPr/>
                        <a:lstStyle/>
                        <a:p>
                          <a:pPr algn="l"/>
                          <a:r>
                            <a:rPr lang="en-US" sz="1600" dirty="0" err="1"/>
                            <a:t>driveoff_dist</a:t>
                          </a:r>
                          <a:endParaRPr lang="en-US" sz="1600" dirty="0"/>
                        </a:p>
                      </a:txBody>
                      <a:tcPr/>
                    </a:tc>
                    <a:tc>
                      <a:txBody>
                        <a:bodyPr/>
                        <a:lstStyle/>
                        <a:p>
                          <a:pPr marL="0" marR="0" algn="l">
                            <a:buNone/>
                          </a:pPr>
                          <a:r>
                            <a:rPr lang="en-US" sz="1600" kern="1200">
                              <a:solidFill>
                                <a:schemeClr val="dk1"/>
                              </a:solidFill>
                            </a:rPr>
                            <a:t>Beta (31.5, 610384.5)</a:t>
                          </a:r>
                          <a:endParaRPr lang="en-US" sz="1600" kern="120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a:solidFill>
                                <a:schemeClr val="dk1"/>
                              </a:solidFill>
                            </a:rPr>
                            <a:t>Default probability distribution for accidents due to drive-off during refueling</a:t>
                          </a:r>
                          <a:endParaRPr lang="en-US" sz="1600" kern="120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3187954019"/>
                      </a:ext>
                    </a:extLst>
                  </a:tr>
                  <a:tr h="561340">
                    <a:tc>
                      <a:txBody>
                        <a:bodyPr/>
                        <a:lstStyle/>
                        <a:p>
                          <a:pPr algn="l"/>
                          <a:r>
                            <a:rPr lang="en-US" sz="1600" dirty="0" err="1"/>
                            <a:t>coupling_ftc_dist</a:t>
                          </a:r>
                          <a:endParaRPr lang="en-US" sz="1600" dirty="0"/>
                        </a:p>
                      </a:txBody>
                      <a:tcPr/>
                    </a:tc>
                    <a:tc>
                      <a:txBody>
                        <a:bodyPr/>
                        <a:lstStyle/>
                        <a:p>
                          <a:pPr marL="0" marR="0" algn="l">
                            <a:buNone/>
                          </a:pPr>
                          <a:r>
                            <a:rPr lang="en-US" sz="1600" kern="1200" dirty="0">
                              <a:solidFill>
                                <a:schemeClr val="dk1"/>
                              </a:solidFill>
                            </a:rPr>
                            <a:t>Beta (0.5, 5031)</a:t>
                          </a:r>
                          <a:endParaRPr lang="en-US" sz="1600" kern="1200" dirty="0">
                            <a:solidFill>
                              <a:schemeClr val="dk1"/>
                            </a:solidFill>
                            <a:latin typeface="+mn-lt"/>
                            <a:ea typeface="+mn-ea"/>
                            <a:cs typeface="+mn-cs"/>
                          </a:endParaRPr>
                        </a:p>
                      </a:txBody>
                      <a:tcPr marL="73025" marR="73025" marT="36830" marB="36830" anchor="ctr"/>
                    </a:tc>
                    <a:tc>
                      <a:txBody>
                        <a:bodyPr/>
                        <a:lstStyle/>
                        <a:p>
                          <a:pPr marL="0" marR="0" algn="l">
                            <a:buNone/>
                          </a:pPr>
                          <a:r>
                            <a:rPr lang="en-US" sz="1600" kern="1200" dirty="0">
                              <a:solidFill>
                                <a:schemeClr val="dk1"/>
                              </a:solidFill>
                            </a:rPr>
                            <a:t>Default probability distribution for breakaway coupling failure to close</a:t>
                          </a:r>
                          <a:endParaRPr lang="en-US" sz="1600" kern="1200" dirty="0">
                            <a:solidFill>
                              <a:schemeClr val="dk1"/>
                            </a:solidFill>
                            <a:latin typeface="+mn-lt"/>
                            <a:ea typeface="+mn-ea"/>
                            <a:cs typeface="+mn-cs"/>
                          </a:endParaRPr>
                        </a:p>
                      </a:txBody>
                      <a:tcPr marL="73025" marR="73025" marT="36830" marB="36830" anchor="ctr"/>
                    </a:tc>
                    <a:extLst>
                      <a:ext uri="{0D108BD9-81ED-4DB2-BD59-A6C34878D82A}">
                        <a16:rowId xmlns:a16="http://schemas.microsoft.com/office/drawing/2014/main" val="202588321"/>
                      </a:ext>
                    </a:extLst>
                  </a:tr>
                  <a:tr h="370840">
                    <a:tc>
                      <a:txBody>
                        <a:bodyPr/>
                        <a:lstStyle/>
                        <a:p>
                          <a:pPr algn="l"/>
                          <a:r>
                            <a:rPr lang="en-US" sz="1600" dirty="0" err="1"/>
                            <a:t>x_i_location</a:t>
                          </a:r>
                          <a:endParaRPr lang="en-US" sz="1600" dirty="0"/>
                        </a:p>
                      </a:txBody>
                      <a:tcPr/>
                    </a:tc>
                    <a:tc>
                      <a:txBody>
                        <a:bodyPr/>
                        <a:lstStyle/>
                        <a:p>
                          <a:pPr marL="0" marR="0" algn="l">
                            <a:buNone/>
                          </a:pPr>
                          <a:r>
                            <a:rPr lang="en-US" sz="1600" kern="1200">
                              <a:solidFill>
                                <a:schemeClr val="dk1"/>
                              </a:solidFill>
                            </a:rPr>
                            <a:t>Uniform (1, 20) [m]</a:t>
                          </a:r>
                          <a:endParaRPr lang="en-US" sz="1600" kern="1200">
                            <a:solidFill>
                              <a:schemeClr val="dk1"/>
                            </a:solidFill>
                            <a:latin typeface="+mn-lt"/>
                            <a:ea typeface="+mn-ea"/>
                            <a:cs typeface="+mn-cs"/>
                          </a:endParaRPr>
                        </a:p>
                      </a:txBody>
                      <a:tcPr marL="73025" marR="73025" marT="36830" marB="36830"/>
                    </a:tc>
                    <a:tc>
                      <a:txBody>
                        <a:bodyPr/>
                        <a:lstStyle/>
                        <a:p>
                          <a:endParaRPr lang="en-US"/>
                        </a:p>
                      </a:txBody>
                      <a:tcPr marL="73025" marR="73025" marT="36830" marB="36830">
                        <a:blipFill>
                          <a:blip r:embed="rId2"/>
                          <a:stretch>
                            <a:fillRect l="-75594" t="-760656" r="-475" b="-111475"/>
                          </a:stretch>
                        </a:blipFill>
                      </a:tcPr>
                    </a:tc>
                    <a:extLst>
                      <a:ext uri="{0D108BD9-81ED-4DB2-BD59-A6C34878D82A}">
                        <a16:rowId xmlns:a16="http://schemas.microsoft.com/office/drawing/2014/main" val="2287892673"/>
                      </a:ext>
                    </a:extLst>
                  </a:tr>
                  <a:tr h="370840">
                    <a:tc>
                      <a:txBody>
                        <a:bodyPr/>
                        <a:lstStyle/>
                        <a:p>
                          <a:pPr algn="l"/>
                          <a:r>
                            <a:rPr lang="en-US" sz="1600" dirty="0" err="1"/>
                            <a:t>z_i_location</a:t>
                          </a:r>
                          <a:endParaRPr lang="en-US" sz="1600" dirty="0"/>
                        </a:p>
                      </a:txBody>
                      <a:tcPr/>
                    </a:tc>
                    <a:tc>
                      <a:txBody>
                        <a:bodyPr/>
                        <a:lstStyle/>
                        <a:p>
                          <a:pPr marL="0" marR="0" algn="l">
                            <a:buNone/>
                          </a:pPr>
                          <a:r>
                            <a:rPr lang="en-US" sz="1600" kern="1200" dirty="0">
                              <a:solidFill>
                                <a:schemeClr val="dk1"/>
                              </a:solidFill>
                            </a:rPr>
                            <a:t>Uniform (1, 12) [m]</a:t>
                          </a:r>
                          <a:endParaRPr lang="en-US" sz="1600" kern="1200" dirty="0">
                            <a:solidFill>
                              <a:schemeClr val="dk1"/>
                            </a:solidFill>
                            <a:latin typeface="+mn-lt"/>
                            <a:ea typeface="+mn-ea"/>
                            <a:cs typeface="+mn-cs"/>
                          </a:endParaRPr>
                        </a:p>
                      </a:txBody>
                      <a:tcPr marL="73025" marR="73025" marT="36830" marB="36830"/>
                    </a:tc>
                    <a:tc>
                      <a:txBody>
                        <a:bodyPr/>
                        <a:lstStyle/>
                        <a:p>
                          <a:endParaRPr lang="en-US"/>
                        </a:p>
                      </a:txBody>
                      <a:tcPr marL="73025" marR="73025" marT="36830" marB="36830">
                        <a:blipFill>
                          <a:blip r:embed="rId2"/>
                          <a:stretch>
                            <a:fillRect l="-75594" t="-860656" r="-475" b="-11475"/>
                          </a:stretch>
                        </a:blipFill>
                      </a:tcPr>
                    </a:tc>
                    <a:extLst>
                      <a:ext uri="{0D108BD9-81ED-4DB2-BD59-A6C34878D82A}">
                        <a16:rowId xmlns:a16="http://schemas.microsoft.com/office/drawing/2014/main" val="2623240082"/>
                      </a:ext>
                    </a:extLst>
                  </a:tr>
                </a:tbl>
              </a:graphicData>
            </a:graphic>
          </p:graphicFrame>
        </mc:Fallback>
      </mc:AlternateContent>
      <p:sp>
        <p:nvSpPr>
          <p:cNvPr id="6" name="TextBox 5">
            <a:extLst>
              <a:ext uri="{FF2B5EF4-FFF2-40B4-BE49-F238E27FC236}">
                <a16:creationId xmlns:a16="http://schemas.microsoft.com/office/drawing/2014/main" id="{1BD70675-766F-4584-9F01-A3544E2731A2}"/>
              </a:ext>
            </a:extLst>
          </p:cNvPr>
          <p:cNvSpPr txBox="1"/>
          <p:nvPr/>
        </p:nvSpPr>
        <p:spPr>
          <a:xfrm>
            <a:off x="463604" y="6400800"/>
            <a:ext cx="10555300" cy="461665"/>
          </a:xfrm>
          <a:prstGeom prst="rect">
            <a:avLst/>
          </a:prstGeom>
          <a:noFill/>
        </p:spPr>
        <p:txBody>
          <a:bodyPr wrap="square" rtlCol="0">
            <a:spAutoFit/>
          </a:bodyPr>
          <a:lstStyle/>
          <a:p>
            <a:pPr>
              <a:spcBef>
                <a:spcPts val="1000"/>
              </a:spcBef>
              <a:spcAft>
                <a:spcPts val="600"/>
              </a:spcAft>
            </a:pPr>
            <a:r>
              <a:rPr lang="en-US" sz="1200" dirty="0"/>
              <a:t>* Benjamin Schroeder and Dusty Brooks, Uncertainty Quantification and Sensitivity Analysis for Quantitative Risk Assessments of Hydrogen Infrastructure, SAND2024-09878, August 2024, Sandia National Laboratories, </a:t>
            </a:r>
            <a:r>
              <a:rPr lang="en-US" sz="1200" dirty="0">
                <a:hlinkClick r:id="rId3" tooltip="Link to document DOI"/>
              </a:rPr>
              <a:t>https://doi.org/10.2172/2463031</a:t>
            </a:r>
            <a:r>
              <a:rPr lang="en-US" sz="1200" dirty="0"/>
              <a:t>.</a:t>
            </a:r>
          </a:p>
        </p:txBody>
      </p:sp>
      <p:grpSp>
        <p:nvGrpSpPr>
          <p:cNvPr id="10" name="Group 9">
            <a:extLst>
              <a:ext uri="{FF2B5EF4-FFF2-40B4-BE49-F238E27FC236}">
                <a16:creationId xmlns:a16="http://schemas.microsoft.com/office/drawing/2014/main" id="{2699A9A0-B63B-6D32-E5C1-3CEFD65F9FB4}"/>
              </a:ext>
            </a:extLst>
          </p:cNvPr>
          <p:cNvGrpSpPr/>
          <p:nvPr/>
        </p:nvGrpSpPr>
        <p:grpSpPr>
          <a:xfrm>
            <a:off x="463604" y="3184902"/>
            <a:ext cx="11269009" cy="3140651"/>
            <a:chOff x="463604" y="3184902"/>
            <a:chExt cx="11269009" cy="3140651"/>
          </a:xfrm>
        </p:grpSpPr>
        <p:sp>
          <p:nvSpPr>
            <p:cNvPr id="7" name="Rectangle 6">
              <a:extLst>
                <a:ext uri="{FF2B5EF4-FFF2-40B4-BE49-F238E27FC236}">
                  <a16:creationId xmlns:a16="http://schemas.microsoft.com/office/drawing/2014/main" id="{F799A371-B2C5-EB96-5A72-A04F4C8DB39A}"/>
                </a:ext>
              </a:extLst>
            </p:cNvPr>
            <p:cNvSpPr/>
            <p:nvPr/>
          </p:nvSpPr>
          <p:spPr>
            <a:xfrm>
              <a:off x="463604" y="3184902"/>
              <a:ext cx="11264792" cy="2386739"/>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F9FAFC-EF30-E971-0429-9DF782BAF686}"/>
                </a:ext>
              </a:extLst>
            </p:cNvPr>
            <p:cNvSpPr/>
            <p:nvPr/>
          </p:nvSpPr>
          <p:spPr>
            <a:xfrm>
              <a:off x="467821" y="5570157"/>
              <a:ext cx="11264792" cy="755396"/>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156BCFD1-5DDA-C65A-75E9-BABDB3919308}"/>
              </a:ext>
            </a:extLst>
          </p:cNvPr>
          <p:cNvSpPr/>
          <p:nvPr/>
        </p:nvSpPr>
        <p:spPr>
          <a:xfrm>
            <a:off x="463604" y="914400"/>
            <a:ext cx="10555300" cy="976393"/>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5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E63D-AB74-DBA5-C16E-5A5E128E7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DFFFF-E828-4ED1-58A9-7E3D4F51BB36}"/>
              </a:ext>
            </a:extLst>
          </p:cNvPr>
          <p:cNvSpPr>
            <a:spLocks noGrp="1"/>
          </p:cNvSpPr>
          <p:nvPr>
            <p:ph type="title"/>
          </p:nvPr>
        </p:nvSpPr>
        <p:spPr/>
        <p:txBody>
          <a:bodyPr/>
          <a:lstStyle/>
          <a:p>
            <a:r>
              <a:rPr lang="en-US" dirty="0"/>
              <a:t>UNCERTAINTY Quantification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4EBE53-D438-78BE-90CF-356BC57C4687}"/>
                  </a:ext>
                </a:extLst>
              </p:cNvPr>
              <p:cNvSpPr>
                <a:spLocks noGrp="1"/>
              </p:cNvSpPr>
              <p:nvPr>
                <p:ph idx="1"/>
              </p:nvPr>
            </p:nvSpPr>
            <p:spPr>
              <a:xfrm>
                <a:off x="352325" y="1084881"/>
                <a:ext cx="10524781" cy="1756202"/>
              </a:xfrm>
            </p:spPr>
            <p:txBody>
              <a:bodyPr>
                <a:normAutofit fontScale="92500" lnSpcReduction="20000"/>
              </a:bodyPr>
              <a:lstStyle/>
              <a:p>
                <a:r>
                  <a:rPr lang="en-US" dirty="0"/>
                  <a:t>Propagated 1,000 samples</a:t>
                </a:r>
              </a:p>
              <a:p>
                <a:r>
                  <a:rPr lang="en-US" dirty="0"/>
                  <a:t>Large variability in the predicted PLL with 85% of estimates between 10</a:t>
                </a:r>
                <a:r>
                  <a:rPr lang="en-US" baseline="30000" dirty="0"/>
                  <a:t>-8</a:t>
                </a:r>
                <a:r>
                  <a:rPr lang="en-US" dirty="0"/>
                  <a:t> and 10</a:t>
                </a:r>
                <a:r>
                  <a:rPr lang="en-US" baseline="30000" dirty="0"/>
                  <a:t>-5</a:t>
                </a:r>
                <a:r>
                  <a:rPr lang="en-US" dirty="0"/>
                  <a:t> fatalities per year</a:t>
                </a:r>
              </a:p>
              <a:p>
                <a:r>
                  <a:rPr lang="en-US" dirty="0"/>
                  <a:t>The median estimate is similar to the </a:t>
                </a:r>
                <a:r>
                  <a:rPr lang="en-US" dirty="0" err="1"/>
                  <a:t>HyRAM</a:t>
                </a:r>
                <a:r>
                  <a:rPr lang="en-US" dirty="0"/>
                  <a:t>+ default deterministic prediction</a:t>
                </a:r>
              </a:p>
              <a:p>
                <a:r>
                  <a:rPr lang="en-US" dirty="0"/>
                  <a:t>Large uncertainty </a:t>
                </a:r>
                <a14:m>
                  <m:oMath xmlns:m="http://schemas.openxmlformats.org/officeDocument/2006/math">
                    <m:r>
                      <a:rPr lang="en-US" i="1">
                        <a:latin typeface="Cambria Math" panose="02040503050406030204" pitchFamily="18" charset="0"/>
                      </a:rPr>
                      <m:t>→</m:t>
                    </m:r>
                  </m:oMath>
                </a14:m>
                <a:r>
                  <a:rPr lang="en-US" dirty="0"/>
                  <a:t> the deterministic prediction could be an underestimate</a:t>
                </a:r>
              </a:p>
            </p:txBody>
          </p:sp>
        </mc:Choice>
        <mc:Fallback xmlns="">
          <p:sp>
            <p:nvSpPr>
              <p:cNvPr id="3" name="Content Placeholder 2">
                <a:extLst>
                  <a:ext uri="{FF2B5EF4-FFF2-40B4-BE49-F238E27FC236}">
                    <a16:creationId xmlns:a16="http://schemas.microsoft.com/office/drawing/2014/main" id="{2D4EBE53-D438-78BE-90CF-356BC57C4687}"/>
                  </a:ext>
                </a:extLst>
              </p:cNvPr>
              <p:cNvSpPr>
                <a:spLocks noGrp="1" noRot="1" noChangeAspect="1" noMove="1" noResize="1" noEditPoints="1" noAdjustHandles="1" noChangeArrowheads="1" noChangeShapeType="1" noTextEdit="1"/>
              </p:cNvSpPr>
              <p:nvPr>
                <p:ph idx="1"/>
              </p:nvPr>
            </p:nvSpPr>
            <p:spPr>
              <a:xfrm>
                <a:off x="352325" y="1084881"/>
                <a:ext cx="10524781" cy="1756202"/>
              </a:xfrm>
              <a:blipFill>
                <a:blip r:embed="rId2"/>
                <a:stretch>
                  <a:fillRect l="-1333" t="-7639" r="-174" b="-6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E993DE-C207-5F88-1397-F61098B0BBFA}"/>
              </a:ext>
            </a:extLst>
          </p:cNvPr>
          <p:cNvSpPr>
            <a:spLocks noGrp="1"/>
          </p:cNvSpPr>
          <p:nvPr>
            <p:ph type="sldNum" sz="quarter" idx="4"/>
          </p:nvPr>
        </p:nvSpPr>
        <p:spPr/>
        <p:txBody>
          <a:bodyPr/>
          <a:lstStyle/>
          <a:p>
            <a:fld id="{6FB6B91F-BB11-E946-B7F6-1372EDB8DEC1}" type="slidenum">
              <a:rPr lang="en-US" smtClean="0"/>
              <a:pPr/>
              <a:t>5</a:t>
            </a:fld>
            <a:endParaRPr lang="en-US" dirty="0"/>
          </a:p>
        </p:txBody>
      </p:sp>
      <p:pic>
        <p:nvPicPr>
          <p:cNvPr id="6" name="Picture 5">
            <a:extLst>
              <a:ext uri="{FF2B5EF4-FFF2-40B4-BE49-F238E27FC236}">
                <a16:creationId xmlns:a16="http://schemas.microsoft.com/office/drawing/2014/main" id="{313F4EB8-DB85-5FC3-738E-F2C4BB6950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39950" y="2841083"/>
            <a:ext cx="7999257" cy="3907329"/>
          </a:xfrm>
          <a:prstGeom prst="rect">
            <a:avLst/>
          </a:prstGeom>
        </p:spPr>
      </p:pic>
    </p:spTree>
    <p:extLst>
      <p:ext uri="{BB962C8B-B14F-4D97-AF65-F5344CB8AC3E}">
        <p14:creationId xmlns:p14="http://schemas.microsoft.com/office/powerpoint/2010/main" val="281004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E28A-87FA-6112-29BD-2CC5A7FC6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E6FB7-3B87-8F88-0A52-5302B97B5A0E}"/>
              </a:ext>
            </a:extLst>
          </p:cNvPr>
          <p:cNvSpPr>
            <a:spLocks noGrp="1"/>
          </p:cNvSpPr>
          <p:nvPr>
            <p:ph type="title"/>
          </p:nvPr>
        </p:nvSpPr>
        <p:spPr/>
        <p:txBody>
          <a:bodyPr/>
          <a:lstStyle/>
          <a:p>
            <a:r>
              <a:rPr lang="en-US" dirty="0"/>
              <a:t>Sensitivity Analysis: Multiple Cases</a:t>
            </a:r>
          </a:p>
        </p:txBody>
      </p:sp>
      <p:sp>
        <p:nvSpPr>
          <p:cNvPr id="4" name="Slide Number Placeholder 3">
            <a:extLst>
              <a:ext uri="{FF2B5EF4-FFF2-40B4-BE49-F238E27FC236}">
                <a16:creationId xmlns:a16="http://schemas.microsoft.com/office/drawing/2014/main" id="{F837C90E-49A4-6AFD-FE93-9A76EDC67CAB}"/>
              </a:ext>
            </a:extLst>
          </p:cNvPr>
          <p:cNvSpPr>
            <a:spLocks noGrp="1"/>
          </p:cNvSpPr>
          <p:nvPr>
            <p:ph type="sldNum" sz="quarter" idx="4"/>
          </p:nvPr>
        </p:nvSpPr>
        <p:spPr/>
        <p:txBody>
          <a:bodyPr/>
          <a:lstStyle/>
          <a:p>
            <a:fld id="{6FB6B91F-BB11-E946-B7F6-1372EDB8DEC1}" type="slidenum">
              <a:rPr lang="en-US" smtClean="0"/>
              <a:pPr/>
              <a:t>6</a:t>
            </a:fld>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ACE48995-9135-F1EA-7BAB-02E0B5A94F5A}"/>
                  </a:ext>
                </a:extLst>
              </p:cNvPr>
              <p:cNvSpPr>
                <a:spLocks noGrp="1"/>
              </p:cNvSpPr>
              <p:nvPr>
                <p:ph idx="1"/>
              </p:nvPr>
            </p:nvSpPr>
            <p:spPr>
              <a:xfrm>
                <a:off x="352326" y="1225691"/>
                <a:ext cx="11239500" cy="2700849"/>
              </a:xfrm>
            </p:spPr>
            <p:txBody>
              <a:bodyPr>
                <a:normAutofit/>
              </a:bodyPr>
              <a:lstStyle/>
              <a:p>
                <a:r>
                  <a:rPr lang="en-US" dirty="0"/>
                  <a:t>Sampling structure: sample the location in one loop and all other variables in another loop</a:t>
                </a:r>
              </a:p>
              <a:p>
                <a:pPr lvl="1"/>
                <a:r>
                  <a:rPr lang="en-US" dirty="0"/>
                  <a:t>Outer loop 125 samples, inner loop 40 samples, total </a:t>
                </a:r>
                <a14:m>
                  <m:oMath xmlns:m="http://schemas.openxmlformats.org/officeDocument/2006/math">
                    <m:r>
                      <a:rPr lang="en-US" b="0" i="1" smtClean="0">
                        <a:latin typeface="Cambria Math" panose="02040503050406030204" pitchFamily="18" charset="0"/>
                      </a:rPr>
                      <m:t>45∗125=5000</m:t>
                    </m:r>
                  </m:oMath>
                </a14:m>
                <a:r>
                  <a:rPr lang="en-US" dirty="0"/>
                  <a:t> samples</a:t>
                </a:r>
              </a:p>
              <a:p>
                <a:r>
                  <a:rPr lang="en-US" dirty="0"/>
                  <a:t>9 occupants with different locations</a:t>
                </a:r>
              </a:p>
              <a:p>
                <a:r>
                  <a:rPr lang="en-US" dirty="0"/>
                  <a:t>We also did an analysis with a single sampling loop, but in this example uncertainties were dominated by location</a:t>
                </a:r>
              </a:p>
              <a:p>
                <a:pPr lvl="1"/>
                <a:endParaRPr lang="en-US" dirty="0"/>
              </a:p>
            </p:txBody>
          </p:sp>
        </mc:Choice>
        <mc:Fallback xmlns="">
          <p:sp>
            <p:nvSpPr>
              <p:cNvPr id="7" name="Content Placeholder 6">
                <a:extLst>
                  <a:ext uri="{FF2B5EF4-FFF2-40B4-BE49-F238E27FC236}">
                    <a16:creationId xmlns:a16="http://schemas.microsoft.com/office/drawing/2014/main" id="{ACE48995-9135-F1EA-7BAB-02E0B5A94F5A}"/>
                  </a:ext>
                </a:extLst>
              </p:cNvPr>
              <p:cNvSpPr>
                <a:spLocks noGrp="1" noRot="1" noChangeAspect="1" noMove="1" noResize="1" noEditPoints="1" noAdjustHandles="1" noChangeArrowheads="1" noChangeShapeType="1" noTextEdit="1"/>
              </p:cNvSpPr>
              <p:nvPr>
                <p:ph idx="1"/>
              </p:nvPr>
            </p:nvSpPr>
            <p:spPr>
              <a:xfrm>
                <a:off x="352326" y="1225691"/>
                <a:ext cx="11239500" cy="2700849"/>
              </a:xfrm>
              <a:blipFill>
                <a:blip r:embed="rId2"/>
                <a:stretch>
                  <a:fillRect l="-1302" t="-2935"/>
                </a:stretch>
              </a:blipFill>
            </p:spPr>
            <p:txBody>
              <a:bodyPr/>
              <a:lstStyle/>
              <a:p>
                <a:r>
                  <a:rPr lang="en-US">
                    <a:noFill/>
                  </a:rPr>
                  <a:t> </a:t>
                </a:r>
              </a:p>
            </p:txBody>
          </p:sp>
        </mc:Fallback>
      </mc:AlternateContent>
      <p:graphicFrame>
        <p:nvGraphicFramePr>
          <p:cNvPr id="8" name="Content Placeholder 4">
            <a:extLst>
              <a:ext uri="{FF2B5EF4-FFF2-40B4-BE49-F238E27FC236}">
                <a16:creationId xmlns:a16="http://schemas.microsoft.com/office/drawing/2014/main" id="{A54DC811-7A91-3997-C3D1-262AEC5F358A}"/>
              </a:ext>
            </a:extLst>
          </p:cNvPr>
          <p:cNvGraphicFramePr>
            <a:graphicFrameLocks/>
          </p:cNvGraphicFramePr>
          <p:nvPr>
            <p:extLst>
              <p:ext uri="{D42A27DB-BD31-4B8C-83A1-F6EECF244321}">
                <p14:modId xmlns:p14="http://schemas.microsoft.com/office/powerpoint/2010/main" val="4109646241"/>
              </p:ext>
            </p:extLst>
          </p:nvPr>
        </p:nvGraphicFramePr>
        <p:xfrm>
          <a:off x="524995" y="4890833"/>
          <a:ext cx="11142010" cy="1561172"/>
        </p:xfrm>
        <a:graphic>
          <a:graphicData uri="http://schemas.openxmlformats.org/drawingml/2006/table">
            <a:tbl>
              <a:tblPr firstRow="1" bandRow="1">
                <a:tableStyleId>{21E4AEA4-8DFA-4A89-87EB-49C32662AFE0}</a:tableStyleId>
              </a:tblPr>
              <a:tblGrid>
                <a:gridCol w="2443682">
                  <a:extLst>
                    <a:ext uri="{9D8B030D-6E8A-4147-A177-3AD203B41FA5}">
                      <a16:colId xmlns:a16="http://schemas.microsoft.com/office/drawing/2014/main" val="1261080601"/>
                    </a:ext>
                  </a:extLst>
                </a:gridCol>
                <a:gridCol w="2174582">
                  <a:extLst>
                    <a:ext uri="{9D8B030D-6E8A-4147-A177-3AD203B41FA5}">
                      <a16:colId xmlns:a16="http://schemas.microsoft.com/office/drawing/2014/main" val="3793440172"/>
                    </a:ext>
                  </a:extLst>
                </a:gridCol>
                <a:gridCol w="2174582">
                  <a:extLst>
                    <a:ext uri="{9D8B030D-6E8A-4147-A177-3AD203B41FA5}">
                      <a16:colId xmlns:a16="http://schemas.microsoft.com/office/drawing/2014/main" val="1598918737"/>
                    </a:ext>
                  </a:extLst>
                </a:gridCol>
                <a:gridCol w="2174582">
                  <a:extLst>
                    <a:ext uri="{9D8B030D-6E8A-4147-A177-3AD203B41FA5}">
                      <a16:colId xmlns:a16="http://schemas.microsoft.com/office/drawing/2014/main" val="1319183943"/>
                    </a:ext>
                  </a:extLst>
                </a:gridCol>
                <a:gridCol w="2174582">
                  <a:extLst>
                    <a:ext uri="{9D8B030D-6E8A-4147-A177-3AD203B41FA5}">
                      <a16:colId xmlns:a16="http://schemas.microsoft.com/office/drawing/2014/main" val="1134712350"/>
                    </a:ext>
                  </a:extLst>
                </a:gridCol>
              </a:tblGrid>
              <a:tr h="370840">
                <a:tc>
                  <a:txBody>
                    <a:bodyPr/>
                    <a:lstStyle/>
                    <a:p>
                      <a:pPr algn="ctr"/>
                      <a:r>
                        <a:rPr lang="en-US" sz="1600" dirty="0"/>
                        <a:t>Input </a:t>
                      </a:r>
                    </a:p>
                  </a:txBody>
                  <a:tcPr/>
                </a:tc>
                <a:tc>
                  <a:txBody>
                    <a:bodyPr/>
                    <a:lstStyle/>
                    <a:p>
                      <a:pPr algn="ctr"/>
                      <a:r>
                        <a:rPr lang="en-US" sz="1600" dirty="0"/>
                        <a:t>Case 1</a:t>
                      </a:r>
                    </a:p>
                  </a:txBody>
                  <a:tcPr/>
                </a:tc>
                <a:tc>
                  <a:txBody>
                    <a:bodyPr/>
                    <a:lstStyle/>
                    <a:p>
                      <a:pPr algn="ctr"/>
                      <a:r>
                        <a:rPr lang="en-US" sz="1600" dirty="0"/>
                        <a:t>Case 2</a:t>
                      </a:r>
                    </a:p>
                  </a:txBody>
                  <a:tcPr/>
                </a:tc>
                <a:tc>
                  <a:txBody>
                    <a:bodyPr/>
                    <a:lstStyle/>
                    <a:p>
                      <a:pPr algn="ctr"/>
                      <a:r>
                        <a:rPr lang="en-US" sz="1600" dirty="0"/>
                        <a:t>Case 3</a:t>
                      </a:r>
                    </a:p>
                  </a:txBody>
                  <a:tcPr/>
                </a:tc>
                <a:tc>
                  <a:txBody>
                    <a:bodyPr/>
                    <a:lstStyle/>
                    <a:p>
                      <a:pPr algn="ctr"/>
                      <a:r>
                        <a:rPr lang="en-US" sz="1600" dirty="0"/>
                        <a:t>Case 4</a:t>
                      </a:r>
                    </a:p>
                  </a:txBody>
                  <a:tcPr/>
                </a:tc>
                <a:extLst>
                  <a:ext uri="{0D108BD9-81ED-4DB2-BD59-A6C34878D82A}">
                    <a16:rowId xmlns:a16="http://schemas.microsoft.com/office/drawing/2014/main" val="3634593143"/>
                  </a:ext>
                </a:extLst>
              </a:tr>
              <a:tr h="448652">
                <a:tc>
                  <a:txBody>
                    <a:bodyPr/>
                    <a:lstStyle/>
                    <a:p>
                      <a:pPr marL="0" marR="0" algn="l">
                        <a:buNone/>
                      </a:pPr>
                      <a:r>
                        <a:rPr lang="en-US" sz="1600" kern="1200">
                          <a:solidFill>
                            <a:schemeClr val="dk1"/>
                          </a:solidFill>
                        </a:rPr>
                        <a:t>x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4172200363"/>
                  </a:ext>
                </a:extLst>
              </a:tr>
              <a:tr h="370840">
                <a:tc>
                  <a:txBody>
                    <a:bodyPr/>
                    <a:lstStyle/>
                    <a:p>
                      <a:pPr marL="0" marR="0" algn="l">
                        <a:buNone/>
                      </a:pPr>
                      <a:r>
                        <a:rPr lang="en-US" sz="1600" kern="1200">
                          <a:solidFill>
                            <a:schemeClr val="dk1"/>
                          </a:solidFill>
                        </a:rPr>
                        <a:t>z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3202502479"/>
                  </a:ext>
                </a:extLst>
              </a:tr>
              <a:tr h="370840">
                <a:tc>
                  <a:txBody>
                    <a:bodyPr/>
                    <a:lstStyle/>
                    <a:p>
                      <a:pPr marL="0" marR="0" algn="l">
                        <a:buNone/>
                      </a:pPr>
                      <a:r>
                        <a:rPr lang="en-US" sz="1600" kern="1200" dirty="0">
                          <a:solidFill>
                            <a:schemeClr val="dk1"/>
                          </a:solidFill>
                        </a:rPr>
                        <a:t>Pressure (Pa)</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strike="noStrike" kern="1200" baseline="30000" dirty="0">
                          <a:solidFill>
                            <a:schemeClr val="dk1"/>
                          </a:solidFill>
                        </a:rPr>
                        <a:t>7</a:t>
                      </a:r>
                      <a:endParaRPr lang="en-US" sz="1600" strike="noStrike"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1180367588"/>
                  </a:ext>
                </a:extLst>
              </a:tr>
            </a:tbl>
          </a:graphicData>
        </a:graphic>
      </p:graphicFrame>
      <p:sp>
        <p:nvSpPr>
          <p:cNvPr id="9" name="Rectangle: Rounded Corners 8">
            <a:extLst>
              <a:ext uri="{FF2B5EF4-FFF2-40B4-BE49-F238E27FC236}">
                <a16:creationId xmlns:a16="http://schemas.microsoft.com/office/drawing/2014/main" id="{0AB4B6FB-6864-9004-5E60-75D457F0E372}"/>
              </a:ext>
            </a:extLst>
          </p:cNvPr>
          <p:cNvSpPr/>
          <p:nvPr/>
        </p:nvSpPr>
        <p:spPr>
          <a:xfrm>
            <a:off x="2896880" y="3757492"/>
            <a:ext cx="2259106"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Base Case</a:t>
            </a:r>
          </a:p>
        </p:txBody>
      </p:sp>
    </p:spTree>
    <p:extLst>
      <p:ext uri="{BB962C8B-B14F-4D97-AF65-F5344CB8AC3E}">
        <p14:creationId xmlns:p14="http://schemas.microsoft.com/office/powerpoint/2010/main" val="139363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CA26-3B75-562F-BD70-917E6E7F8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6BE1B-5C0A-AFAE-7194-FB739CE7730E}"/>
              </a:ext>
            </a:extLst>
          </p:cNvPr>
          <p:cNvSpPr>
            <a:spLocks noGrp="1"/>
          </p:cNvSpPr>
          <p:nvPr>
            <p:ph type="title"/>
          </p:nvPr>
        </p:nvSpPr>
        <p:spPr/>
        <p:txBody>
          <a:bodyPr/>
          <a:lstStyle/>
          <a:p>
            <a:r>
              <a:rPr lang="en-US" dirty="0"/>
              <a:t>Sensitivity Analysis: Multiple Cases</a:t>
            </a:r>
          </a:p>
        </p:txBody>
      </p:sp>
      <p:sp>
        <p:nvSpPr>
          <p:cNvPr id="4" name="Slide Number Placeholder 3">
            <a:extLst>
              <a:ext uri="{FF2B5EF4-FFF2-40B4-BE49-F238E27FC236}">
                <a16:creationId xmlns:a16="http://schemas.microsoft.com/office/drawing/2014/main" id="{84BE64E3-2034-F919-5F7A-D7D2BC077490}"/>
              </a:ext>
            </a:extLst>
          </p:cNvPr>
          <p:cNvSpPr>
            <a:spLocks noGrp="1"/>
          </p:cNvSpPr>
          <p:nvPr>
            <p:ph type="sldNum" sz="quarter" idx="4"/>
          </p:nvPr>
        </p:nvSpPr>
        <p:spPr/>
        <p:txBody>
          <a:bodyPr/>
          <a:lstStyle/>
          <a:p>
            <a:fld id="{6FB6B91F-BB11-E946-B7F6-1372EDB8DEC1}" type="slidenum">
              <a:rPr lang="en-US" smtClean="0"/>
              <a:pPr/>
              <a:t>7</a:t>
            </a:fld>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8064655-1199-9E8B-83D2-D38BECCAAC18}"/>
                  </a:ext>
                </a:extLst>
              </p:cNvPr>
              <p:cNvSpPr>
                <a:spLocks noGrp="1"/>
              </p:cNvSpPr>
              <p:nvPr>
                <p:ph idx="1"/>
              </p:nvPr>
            </p:nvSpPr>
            <p:spPr>
              <a:xfrm>
                <a:off x="352326" y="1225691"/>
                <a:ext cx="11239500" cy="2700849"/>
              </a:xfrm>
            </p:spPr>
            <p:txBody>
              <a:bodyPr>
                <a:normAutofit/>
              </a:bodyPr>
              <a:lstStyle/>
              <a:p>
                <a:r>
                  <a:rPr lang="en-US" dirty="0"/>
                  <a:t>Sampling structure: sample the location in one loop and all other variables in another loop</a:t>
                </a:r>
              </a:p>
              <a:p>
                <a:pPr lvl="1"/>
                <a:r>
                  <a:rPr lang="en-US" dirty="0"/>
                  <a:t>Outer loop 125 samples, inner loop 40 samples, total </a:t>
                </a:r>
                <a14:m>
                  <m:oMath xmlns:m="http://schemas.openxmlformats.org/officeDocument/2006/math">
                    <m:r>
                      <a:rPr lang="en-US" b="0" i="1" smtClean="0">
                        <a:latin typeface="Cambria Math" panose="02040503050406030204" pitchFamily="18" charset="0"/>
                      </a:rPr>
                      <m:t>45∗125=5000</m:t>
                    </m:r>
                  </m:oMath>
                </a14:m>
                <a:r>
                  <a:rPr lang="en-US" dirty="0"/>
                  <a:t> samples</a:t>
                </a:r>
              </a:p>
              <a:p>
                <a:r>
                  <a:rPr lang="en-US" dirty="0"/>
                  <a:t>9 occupants with different locations</a:t>
                </a:r>
              </a:p>
              <a:p>
                <a:r>
                  <a:rPr lang="en-US" dirty="0"/>
                  <a:t>We also did an analysis with a single sampling loop, but in this example uncertainties were dominated by location</a:t>
                </a:r>
              </a:p>
              <a:p>
                <a:pPr lvl="1"/>
                <a:endParaRPr lang="en-US" dirty="0"/>
              </a:p>
            </p:txBody>
          </p:sp>
        </mc:Choice>
        <mc:Fallback xmlns="">
          <p:sp>
            <p:nvSpPr>
              <p:cNvPr id="7" name="Content Placeholder 6">
                <a:extLst>
                  <a:ext uri="{FF2B5EF4-FFF2-40B4-BE49-F238E27FC236}">
                    <a16:creationId xmlns:a16="http://schemas.microsoft.com/office/drawing/2014/main" id="{88064655-1199-9E8B-83D2-D38BECCAAC18}"/>
                  </a:ext>
                </a:extLst>
              </p:cNvPr>
              <p:cNvSpPr>
                <a:spLocks noGrp="1" noRot="1" noChangeAspect="1" noMove="1" noResize="1" noEditPoints="1" noAdjustHandles="1" noChangeArrowheads="1" noChangeShapeType="1" noTextEdit="1"/>
              </p:cNvSpPr>
              <p:nvPr>
                <p:ph idx="1"/>
              </p:nvPr>
            </p:nvSpPr>
            <p:spPr>
              <a:xfrm>
                <a:off x="352326" y="1225691"/>
                <a:ext cx="11239500" cy="2700849"/>
              </a:xfrm>
              <a:blipFill>
                <a:blip r:embed="rId2"/>
                <a:stretch>
                  <a:fillRect l="-1302" t="-2935"/>
                </a:stretch>
              </a:blipFill>
            </p:spPr>
            <p:txBody>
              <a:bodyPr/>
              <a:lstStyle/>
              <a:p>
                <a:r>
                  <a:rPr lang="en-US">
                    <a:noFill/>
                  </a:rPr>
                  <a:t> </a:t>
                </a:r>
              </a:p>
            </p:txBody>
          </p:sp>
        </mc:Fallback>
      </mc:AlternateContent>
      <p:graphicFrame>
        <p:nvGraphicFramePr>
          <p:cNvPr id="8" name="Content Placeholder 4">
            <a:extLst>
              <a:ext uri="{FF2B5EF4-FFF2-40B4-BE49-F238E27FC236}">
                <a16:creationId xmlns:a16="http://schemas.microsoft.com/office/drawing/2014/main" id="{25947DE8-EE16-F373-2BF7-5E04D4655E59}"/>
              </a:ext>
            </a:extLst>
          </p:cNvPr>
          <p:cNvGraphicFramePr>
            <a:graphicFrameLocks/>
          </p:cNvGraphicFramePr>
          <p:nvPr/>
        </p:nvGraphicFramePr>
        <p:xfrm>
          <a:off x="524995" y="4890833"/>
          <a:ext cx="11142010" cy="1561172"/>
        </p:xfrm>
        <a:graphic>
          <a:graphicData uri="http://schemas.openxmlformats.org/drawingml/2006/table">
            <a:tbl>
              <a:tblPr firstRow="1" bandRow="1">
                <a:tableStyleId>{21E4AEA4-8DFA-4A89-87EB-49C32662AFE0}</a:tableStyleId>
              </a:tblPr>
              <a:tblGrid>
                <a:gridCol w="2443682">
                  <a:extLst>
                    <a:ext uri="{9D8B030D-6E8A-4147-A177-3AD203B41FA5}">
                      <a16:colId xmlns:a16="http://schemas.microsoft.com/office/drawing/2014/main" val="1261080601"/>
                    </a:ext>
                  </a:extLst>
                </a:gridCol>
                <a:gridCol w="2174582">
                  <a:extLst>
                    <a:ext uri="{9D8B030D-6E8A-4147-A177-3AD203B41FA5}">
                      <a16:colId xmlns:a16="http://schemas.microsoft.com/office/drawing/2014/main" val="3793440172"/>
                    </a:ext>
                  </a:extLst>
                </a:gridCol>
                <a:gridCol w="2174582">
                  <a:extLst>
                    <a:ext uri="{9D8B030D-6E8A-4147-A177-3AD203B41FA5}">
                      <a16:colId xmlns:a16="http://schemas.microsoft.com/office/drawing/2014/main" val="1598918737"/>
                    </a:ext>
                  </a:extLst>
                </a:gridCol>
                <a:gridCol w="2174582">
                  <a:extLst>
                    <a:ext uri="{9D8B030D-6E8A-4147-A177-3AD203B41FA5}">
                      <a16:colId xmlns:a16="http://schemas.microsoft.com/office/drawing/2014/main" val="1319183943"/>
                    </a:ext>
                  </a:extLst>
                </a:gridCol>
                <a:gridCol w="2174582">
                  <a:extLst>
                    <a:ext uri="{9D8B030D-6E8A-4147-A177-3AD203B41FA5}">
                      <a16:colId xmlns:a16="http://schemas.microsoft.com/office/drawing/2014/main" val="1134712350"/>
                    </a:ext>
                  </a:extLst>
                </a:gridCol>
              </a:tblGrid>
              <a:tr h="370840">
                <a:tc>
                  <a:txBody>
                    <a:bodyPr/>
                    <a:lstStyle/>
                    <a:p>
                      <a:pPr algn="ctr"/>
                      <a:r>
                        <a:rPr lang="en-US" sz="1600" dirty="0"/>
                        <a:t>Input </a:t>
                      </a:r>
                    </a:p>
                  </a:txBody>
                  <a:tcPr/>
                </a:tc>
                <a:tc>
                  <a:txBody>
                    <a:bodyPr/>
                    <a:lstStyle/>
                    <a:p>
                      <a:pPr algn="ctr"/>
                      <a:r>
                        <a:rPr lang="en-US" sz="1600" dirty="0"/>
                        <a:t>Case 1</a:t>
                      </a:r>
                    </a:p>
                  </a:txBody>
                  <a:tcPr/>
                </a:tc>
                <a:tc>
                  <a:txBody>
                    <a:bodyPr/>
                    <a:lstStyle/>
                    <a:p>
                      <a:pPr algn="ctr"/>
                      <a:r>
                        <a:rPr lang="en-US" sz="1600" dirty="0"/>
                        <a:t>Case 2</a:t>
                      </a:r>
                    </a:p>
                  </a:txBody>
                  <a:tcPr/>
                </a:tc>
                <a:tc>
                  <a:txBody>
                    <a:bodyPr/>
                    <a:lstStyle/>
                    <a:p>
                      <a:pPr algn="ctr"/>
                      <a:r>
                        <a:rPr lang="en-US" sz="1600" dirty="0"/>
                        <a:t>Case 3</a:t>
                      </a:r>
                    </a:p>
                  </a:txBody>
                  <a:tcPr/>
                </a:tc>
                <a:tc>
                  <a:txBody>
                    <a:bodyPr/>
                    <a:lstStyle/>
                    <a:p>
                      <a:pPr algn="ctr"/>
                      <a:r>
                        <a:rPr lang="en-US" sz="1600" dirty="0"/>
                        <a:t>Case 4</a:t>
                      </a:r>
                    </a:p>
                  </a:txBody>
                  <a:tcPr/>
                </a:tc>
                <a:extLst>
                  <a:ext uri="{0D108BD9-81ED-4DB2-BD59-A6C34878D82A}">
                    <a16:rowId xmlns:a16="http://schemas.microsoft.com/office/drawing/2014/main" val="3634593143"/>
                  </a:ext>
                </a:extLst>
              </a:tr>
              <a:tr h="448652">
                <a:tc>
                  <a:txBody>
                    <a:bodyPr/>
                    <a:lstStyle/>
                    <a:p>
                      <a:pPr marL="0" marR="0" algn="l">
                        <a:buNone/>
                      </a:pPr>
                      <a:r>
                        <a:rPr lang="en-US" sz="1600" kern="1200">
                          <a:solidFill>
                            <a:schemeClr val="dk1"/>
                          </a:solidFill>
                        </a:rPr>
                        <a:t>x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4172200363"/>
                  </a:ext>
                </a:extLst>
              </a:tr>
              <a:tr h="370840">
                <a:tc>
                  <a:txBody>
                    <a:bodyPr/>
                    <a:lstStyle/>
                    <a:p>
                      <a:pPr marL="0" marR="0" algn="l">
                        <a:buNone/>
                      </a:pPr>
                      <a:r>
                        <a:rPr lang="en-US" sz="1600" kern="1200">
                          <a:solidFill>
                            <a:schemeClr val="dk1"/>
                          </a:solidFill>
                        </a:rPr>
                        <a:t>z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3202502479"/>
                  </a:ext>
                </a:extLst>
              </a:tr>
              <a:tr h="370840">
                <a:tc>
                  <a:txBody>
                    <a:bodyPr/>
                    <a:lstStyle/>
                    <a:p>
                      <a:pPr marL="0" marR="0" algn="l">
                        <a:buNone/>
                      </a:pPr>
                      <a:r>
                        <a:rPr lang="en-US" sz="1600" kern="1200" dirty="0">
                          <a:solidFill>
                            <a:schemeClr val="dk1"/>
                          </a:solidFill>
                        </a:rPr>
                        <a:t>Pressure (Pa)</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strike="noStrike" kern="1200" baseline="30000" dirty="0">
                          <a:solidFill>
                            <a:schemeClr val="dk1"/>
                          </a:solidFill>
                        </a:rPr>
                        <a:t>7</a:t>
                      </a:r>
                      <a:endParaRPr lang="en-US" sz="1600" strike="noStrike"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1180367588"/>
                  </a:ext>
                </a:extLst>
              </a:tr>
            </a:tbl>
          </a:graphicData>
        </a:graphic>
      </p:graphicFrame>
      <p:sp>
        <p:nvSpPr>
          <p:cNvPr id="3" name="Rectangle: Rounded Corners 2">
            <a:extLst>
              <a:ext uri="{FF2B5EF4-FFF2-40B4-BE49-F238E27FC236}">
                <a16:creationId xmlns:a16="http://schemas.microsoft.com/office/drawing/2014/main" id="{0D438501-FB7F-3283-C79C-488D8D5480E9}"/>
              </a:ext>
            </a:extLst>
          </p:cNvPr>
          <p:cNvSpPr/>
          <p:nvPr/>
        </p:nvSpPr>
        <p:spPr>
          <a:xfrm>
            <a:off x="4648829" y="3634548"/>
            <a:ext cx="3327197" cy="104502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What if the occupants are closer to the leaks?</a:t>
            </a:r>
          </a:p>
        </p:txBody>
      </p:sp>
    </p:spTree>
    <p:extLst>
      <p:ext uri="{BB962C8B-B14F-4D97-AF65-F5344CB8AC3E}">
        <p14:creationId xmlns:p14="http://schemas.microsoft.com/office/powerpoint/2010/main" val="349668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1780A-2154-6D44-EC30-5F69EDFEE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96E7E-E504-34E9-12D4-ABEF511C2D1E}"/>
              </a:ext>
            </a:extLst>
          </p:cNvPr>
          <p:cNvSpPr>
            <a:spLocks noGrp="1"/>
          </p:cNvSpPr>
          <p:nvPr>
            <p:ph type="title"/>
          </p:nvPr>
        </p:nvSpPr>
        <p:spPr/>
        <p:txBody>
          <a:bodyPr/>
          <a:lstStyle/>
          <a:p>
            <a:r>
              <a:rPr lang="en-US" dirty="0"/>
              <a:t>Sensitivity Analysis: Multiple Cases</a:t>
            </a:r>
          </a:p>
        </p:txBody>
      </p:sp>
      <p:sp>
        <p:nvSpPr>
          <p:cNvPr id="4" name="Slide Number Placeholder 3">
            <a:extLst>
              <a:ext uri="{FF2B5EF4-FFF2-40B4-BE49-F238E27FC236}">
                <a16:creationId xmlns:a16="http://schemas.microsoft.com/office/drawing/2014/main" id="{3CA95676-C248-6520-40F5-5B1F82455978}"/>
              </a:ext>
            </a:extLst>
          </p:cNvPr>
          <p:cNvSpPr>
            <a:spLocks noGrp="1"/>
          </p:cNvSpPr>
          <p:nvPr>
            <p:ph type="sldNum" sz="quarter" idx="4"/>
          </p:nvPr>
        </p:nvSpPr>
        <p:spPr/>
        <p:txBody>
          <a:bodyPr/>
          <a:lstStyle/>
          <a:p>
            <a:fld id="{6FB6B91F-BB11-E946-B7F6-1372EDB8DEC1}" type="slidenum">
              <a:rPr lang="en-US" smtClean="0"/>
              <a:pPr/>
              <a:t>8</a:t>
            </a:fld>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64065A0-7F1D-4BCE-BEC3-7EE5012F57BA}"/>
                  </a:ext>
                </a:extLst>
              </p:cNvPr>
              <p:cNvSpPr>
                <a:spLocks noGrp="1"/>
              </p:cNvSpPr>
              <p:nvPr>
                <p:ph idx="1"/>
              </p:nvPr>
            </p:nvSpPr>
            <p:spPr>
              <a:xfrm>
                <a:off x="352326" y="1225691"/>
                <a:ext cx="11239500" cy="2700849"/>
              </a:xfrm>
            </p:spPr>
            <p:txBody>
              <a:bodyPr>
                <a:normAutofit/>
              </a:bodyPr>
              <a:lstStyle/>
              <a:p>
                <a:r>
                  <a:rPr lang="en-US" dirty="0"/>
                  <a:t>Sampling structure: sample the location in one loop and all other variables in another loop</a:t>
                </a:r>
              </a:p>
              <a:p>
                <a:pPr lvl="1"/>
                <a:r>
                  <a:rPr lang="en-US" dirty="0"/>
                  <a:t>Outer loop 125 samples, inner loop 40 samples, total </a:t>
                </a:r>
                <a14:m>
                  <m:oMath xmlns:m="http://schemas.openxmlformats.org/officeDocument/2006/math">
                    <m:r>
                      <a:rPr lang="en-US" b="0" i="1" smtClean="0">
                        <a:latin typeface="Cambria Math" panose="02040503050406030204" pitchFamily="18" charset="0"/>
                      </a:rPr>
                      <m:t>45∗125=5000</m:t>
                    </m:r>
                  </m:oMath>
                </a14:m>
                <a:r>
                  <a:rPr lang="en-US" dirty="0"/>
                  <a:t> samples</a:t>
                </a:r>
              </a:p>
              <a:p>
                <a:r>
                  <a:rPr lang="en-US" dirty="0"/>
                  <a:t>9 occupants with different locations</a:t>
                </a:r>
              </a:p>
              <a:p>
                <a:r>
                  <a:rPr lang="en-US" dirty="0"/>
                  <a:t>We also did an analysis with a single sampling loop, but in this example uncertainties were dominated by location</a:t>
                </a:r>
              </a:p>
              <a:p>
                <a:pPr lvl="1"/>
                <a:endParaRPr lang="en-US" dirty="0"/>
              </a:p>
            </p:txBody>
          </p:sp>
        </mc:Choice>
        <mc:Fallback xmlns="">
          <p:sp>
            <p:nvSpPr>
              <p:cNvPr id="7" name="Content Placeholder 6">
                <a:extLst>
                  <a:ext uri="{FF2B5EF4-FFF2-40B4-BE49-F238E27FC236}">
                    <a16:creationId xmlns:a16="http://schemas.microsoft.com/office/drawing/2014/main" id="{764065A0-7F1D-4BCE-BEC3-7EE5012F57BA}"/>
                  </a:ext>
                </a:extLst>
              </p:cNvPr>
              <p:cNvSpPr>
                <a:spLocks noGrp="1" noRot="1" noChangeAspect="1" noMove="1" noResize="1" noEditPoints="1" noAdjustHandles="1" noChangeArrowheads="1" noChangeShapeType="1" noTextEdit="1"/>
              </p:cNvSpPr>
              <p:nvPr>
                <p:ph idx="1"/>
              </p:nvPr>
            </p:nvSpPr>
            <p:spPr>
              <a:xfrm>
                <a:off x="352326" y="1225691"/>
                <a:ext cx="11239500" cy="2700849"/>
              </a:xfrm>
              <a:blipFill>
                <a:blip r:embed="rId2"/>
                <a:stretch>
                  <a:fillRect l="-1302" t="-2935"/>
                </a:stretch>
              </a:blipFill>
            </p:spPr>
            <p:txBody>
              <a:bodyPr/>
              <a:lstStyle/>
              <a:p>
                <a:r>
                  <a:rPr lang="en-US">
                    <a:noFill/>
                  </a:rPr>
                  <a:t> </a:t>
                </a:r>
              </a:p>
            </p:txBody>
          </p:sp>
        </mc:Fallback>
      </mc:AlternateContent>
      <p:graphicFrame>
        <p:nvGraphicFramePr>
          <p:cNvPr id="8" name="Content Placeholder 4">
            <a:extLst>
              <a:ext uri="{FF2B5EF4-FFF2-40B4-BE49-F238E27FC236}">
                <a16:creationId xmlns:a16="http://schemas.microsoft.com/office/drawing/2014/main" id="{6F95E83C-C1BA-2526-215A-741BB9C46E05}"/>
              </a:ext>
            </a:extLst>
          </p:cNvPr>
          <p:cNvGraphicFramePr>
            <a:graphicFrameLocks/>
          </p:cNvGraphicFramePr>
          <p:nvPr/>
        </p:nvGraphicFramePr>
        <p:xfrm>
          <a:off x="524995" y="4890833"/>
          <a:ext cx="11142010" cy="1561172"/>
        </p:xfrm>
        <a:graphic>
          <a:graphicData uri="http://schemas.openxmlformats.org/drawingml/2006/table">
            <a:tbl>
              <a:tblPr firstRow="1" bandRow="1">
                <a:tableStyleId>{21E4AEA4-8DFA-4A89-87EB-49C32662AFE0}</a:tableStyleId>
              </a:tblPr>
              <a:tblGrid>
                <a:gridCol w="2443682">
                  <a:extLst>
                    <a:ext uri="{9D8B030D-6E8A-4147-A177-3AD203B41FA5}">
                      <a16:colId xmlns:a16="http://schemas.microsoft.com/office/drawing/2014/main" val="1261080601"/>
                    </a:ext>
                  </a:extLst>
                </a:gridCol>
                <a:gridCol w="2174582">
                  <a:extLst>
                    <a:ext uri="{9D8B030D-6E8A-4147-A177-3AD203B41FA5}">
                      <a16:colId xmlns:a16="http://schemas.microsoft.com/office/drawing/2014/main" val="3793440172"/>
                    </a:ext>
                  </a:extLst>
                </a:gridCol>
                <a:gridCol w="2174582">
                  <a:extLst>
                    <a:ext uri="{9D8B030D-6E8A-4147-A177-3AD203B41FA5}">
                      <a16:colId xmlns:a16="http://schemas.microsoft.com/office/drawing/2014/main" val="1598918737"/>
                    </a:ext>
                  </a:extLst>
                </a:gridCol>
                <a:gridCol w="2174582">
                  <a:extLst>
                    <a:ext uri="{9D8B030D-6E8A-4147-A177-3AD203B41FA5}">
                      <a16:colId xmlns:a16="http://schemas.microsoft.com/office/drawing/2014/main" val="1319183943"/>
                    </a:ext>
                  </a:extLst>
                </a:gridCol>
                <a:gridCol w="2174582">
                  <a:extLst>
                    <a:ext uri="{9D8B030D-6E8A-4147-A177-3AD203B41FA5}">
                      <a16:colId xmlns:a16="http://schemas.microsoft.com/office/drawing/2014/main" val="1134712350"/>
                    </a:ext>
                  </a:extLst>
                </a:gridCol>
              </a:tblGrid>
              <a:tr h="370840">
                <a:tc>
                  <a:txBody>
                    <a:bodyPr/>
                    <a:lstStyle/>
                    <a:p>
                      <a:pPr algn="ctr"/>
                      <a:r>
                        <a:rPr lang="en-US" sz="1600" dirty="0"/>
                        <a:t>Input </a:t>
                      </a:r>
                    </a:p>
                  </a:txBody>
                  <a:tcPr/>
                </a:tc>
                <a:tc>
                  <a:txBody>
                    <a:bodyPr/>
                    <a:lstStyle/>
                    <a:p>
                      <a:pPr algn="ctr"/>
                      <a:r>
                        <a:rPr lang="en-US" sz="1600" dirty="0"/>
                        <a:t>Case 1</a:t>
                      </a:r>
                    </a:p>
                  </a:txBody>
                  <a:tcPr/>
                </a:tc>
                <a:tc>
                  <a:txBody>
                    <a:bodyPr/>
                    <a:lstStyle/>
                    <a:p>
                      <a:pPr algn="ctr"/>
                      <a:r>
                        <a:rPr lang="en-US" sz="1600" dirty="0"/>
                        <a:t>Case 2</a:t>
                      </a:r>
                    </a:p>
                  </a:txBody>
                  <a:tcPr/>
                </a:tc>
                <a:tc>
                  <a:txBody>
                    <a:bodyPr/>
                    <a:lstStyle/>
                    <a:p>
                      <a:pPr algn="ctr"/>
                      <a:r>
                        <a:rPr lang="en-US" sz="1600" dirty="0"/>
                        <a:t>Case 3</a:t>
                      </a:r>
                    </a:p>
                  </a:txBody>
                  <a:tcPr/>
                </a:tc>
                <a:tc>
                  <a:txBody>
                    <a:bodyPr/>
                    <a:lstStyle/>
                    <a:p>
                      <a:pPr algn="ctr"/>
                      <a:r>
                        <a:rPr lang="en-US" sz="1600" dirty="0"/>
                        <a:t>Case 4</a:t>
                      </a:r>
                    </a:p>
                  </a:txBody>
                  <a:tcPr/>
                </a:tc>
                <a:extLst>
                  <a:ext uri="{0D108BD9-81ED-4DB2-BD59-A6C34878D82A}">
                    <a16:rowId xmlns:a16="http://schemas.microsoft.com/office/drawing/2014/main" val="3634593143"/>
                  </a:ext>
                </a:extLst>
              </a:tr>
              <a:tr h="448652">
                <a:tc>
                  <a:txBody>
                    <a:bodyPr/>
                    <a:lstStyle/>
                    <a:p>
                      <a:pPr marL="0" marR="0" algn="l">
                        <a:buNone/>
                      </a:pPr>
                      <a:r>
                        <a:rPr lang="en-US" sz="1600" kern="1200">
                          <a:solidFill>
                            <a:schemeClr val="dk1"/>
                          </a:solidFill>
                        </a:rPr>
                        <a:t>x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4172200363"/>
                  </a:ext>
                </a:extLst>
              </a:tr>
              <a:tr h="370840">
                <a:tc>
                  <a:txBody>
                    <a:bodyPr/>
                    <a:lstStyle/>
                    <a:p>
                      <a:pPr marL="0" marR="0" algn="l">
                        <a:buNone/>
                      </a:pPr>
                      <a:r>
                        <a:rPr lang="en-US" sz="1600" kern="1200">
                          <a:solidFill>
                            <a:schemeClr val="dk1"/>
                          </a:solidFill>
                        </a:rPr>
                        <a:t>z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3202502479"/>
                  </a:ext>
                </a:extLst>
              </a:tr>
              <a:tr h="370840">
                <a:tc>
                  <a:txBody>
                    <a:bodyPr/>
                    <a:lstStyle/>
                    <a:p>
                      <a:pPr marL="0" marR="0" algn="l">
                        <a:buNone/>
                      </a:pPr>
                      <a:r>
                        <a:rPr lang="en-US" sz="1600" kern="1200" dirty="0">
                          <a:solidFill>
                            <a:schemeClr val="dk1"/>
                          </a:solidFill>
                        </a:rPr>
                        <a:t>Pressure (Pa)</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strike="noStrike" kern="1200" baseline="30000" dirty="0">
                          <a:solidFill>
                            <a:schemeClr val="dk1"/>
                          </a:solidFill>
                        </a:rPr>
                        <a:t>7</a:t>
                      </a:r>
                      <a:endParaRPr lang="en-US" sz="1600" strike="noStrike"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1180367588"/>
                  </a:ext>
                </a:extLst>
              </a:tr>
            </a:tbl>
          </a:graphicData>
        </a:graphic>
      </p:graphicFrame>
      <p:sp>
        <p:nvSpPr>
          <p:cNvPr id="3" name="Rectangle: Rounded Corners 2">
            <a:extLst>
              <a:ext uri="{FF2B5EF4-FFF2-40B4-BE49-F238E27FC236}">
                <a16:creationId xmlns:a16="http://schemas.microsoft.com/office/drawing/2014/main" id="{24321DED-2FD4-C908-164F-8D26BDBDEA17}"/>
              </a:ext>
            </a:extLst>
          </p:cNvPr>
          <p:cNvSpPr/>
          <p:nvPr/>
        </p:nvSpPr>
        <p:spPr>
          <a:xfrm>
            <a:off x="7261392" y="3780631"/>
            <a:ext cx="2259106"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What if the system pressure was higher?</a:t>
            </a:r>
          </a:p>
        </p:txBody>
      </p:sp>
    </p:spTree>
    <p:extLst>
      <p:ext uri="{BB962C8B-B14F-4D97-AF65-F5344CB8AC3E}">
        <p14:creationId xmlns:p14="http://schemas.microsoft.com/office/powerpoint/2010/main" val="938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95AC-DD7D-A078-D044-B097B8B8F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25EAE-12CB-BE96-46E1-807667839A76}"/>
              </a:ext>
            </a:extLst>
          </p:cNvPr>
          <p:cNvSpPr>
            <a:spLocks noGrp="1"/>
          </p:cNvSpPr>
          <p:nvPr>
            <p:ph type="title"/>
          </p:nvPr>
        </p:nvSpPr>
        <p:spPr/>
        <p:txBody>
          <a:bodyPr/>
          <a:lstStyle/>
          <a:p>
            <a:r>
              <a:rPr lang="en-US" dirty="0"/>
              <a:t>Sensitivity Analysis: Multiple Cases</a:t>
            </a:r>
          </a:p>
        </p:txBody>
      </p:sp>
      <p:sp>
        <p:nvSpPr>
          <p:cNvPr id="4" name="Slide Number Placeholder 3">
            <a:extLst>
              <a:ext uri="{FF2B5EF4-FFF2-40B4-BE49-F238E27FC236}">
                <a16:creationId xmlns:a16="http://schemas.microsoft.com/office/drawing/2014/main" id="{F10D3154-223B-F3E8-7C13-66263DE90E3A}"/>
              </a:ext>
            </a:extLst>
          </p:cNvPr>
          <p:cNvSpPr>
            <a:spLocks noGrp="1"/>
          </p:cNvSpPr>
          <p:nvPr>
            <p:ph type="sldNum" sz="quarter" idx="4"/>
          </p:nvPr>
        </p:nvSpPr>
        <p:spPr/>
        <p:txBody>
          <a:bodyPr/>
          <a:lstStyle/>
          <a:p>
            <a:fld id="{6FB6B91F-BB11-E946-B7F6-1372EDB8DEC1}" type="slidenum">
              <a:rPr lang="en-US" smtClean="0"/>
              <a:pPr/>
              <a:t>9</a:t>
            </a:fld>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E95D588-2579-9B8A-EEF9-C0B2FF9188E2}"/>
                  </a:ext>
                </a:extLst>
              </p:cNvPr>
              <p:cNvSpPr>
                <a:spLocks noGrp="1"/>
              </p:cNvSpPr>
              <p:nvPr>
                <p:ph idx="1"/>
              </p:nvPr>
            </p:nvSpPr>
            <p:spPr>
              <a:xfrm>
                <a:off x="352326" y="1225691"/>
                <a:ext cx="11239500" cy="2700849"/>
              </a:xfrm>
            </p:spPr>
            <p:txBody>
              <a:bodyPr>
                <a:normAutofit/>
              </a:bodyPr>
              <a:lstStyle/>
              <a:p>
                <a:r>
                  <a:rPr lang="en-US" dirty="0"/>
                  <a:t>Sampling structure: sample the location in one loop and all other variables in another loop</a:t>
                </a:r>
              </a:p>
              <a:p>
                <a:pPr lvl="1"/>
                <a:r>
                  <a:rPr lang="en-US" dirty="0"/>
                  <a:t>Outer loop 125 samples, inner loop 40 samples, total </a:t>
                </a:r>
                <a14:m>
                  <m:oMath xmlns:m="http://schemas.openxmlformats.org/officeDocument/2006/math">
                    <m:r>
                      <a:rPr lang="en-US" b="0" i="1" smtClean="0">
                        <a:latin typeface="Cambria Math" panose="02040503050406030204" pitchFamily="18" charset="0"/>
                      </a:rPr>
                      <m:t>45∗125=5000</m:t>
                    </m:r>
                  </m:oMath>
                </a14:m>
                <a:r>
                  <a:rPr lang="en-US" dirty="0"/>
                  <a:t> samples</a:t>
                </a:r>
              </a:p>
              <a:p>
                <a:r>
                  <a:rPr lang="en-US" dirty="0"/>
                  <a:t>9 occupants with different locations</a:t>
                </a:r>
              </a:p>
              <a:p>
                <a:r>
                  <a:rPr lang="en-US" dirty="0"/>
                  <a:t>We also did an analysis with a single sampling loop, but in this example uncertainties were dominated by location</a:t>
                </a:r>
              </a:p>
              <a:p>
                <a:pPr lvl="1"/>
                <a:endParaRPr lang="en-US" dirty="0"/>
              </a:p>
            </p:txBody>
          </p:sp>
        </mc:Choice>
        <mc:Fallback xmlns="">
          <p:sp>
            <p:nvSpPr>
              <p:cNvPr id="7" name="Content Placeholder 6">
                <a:extLst>
                  <a:ext uri="{FF2B5EF4-FFF2-40B4-BE49-F238E27FC236}">
                    <a16:creationId xmlns:a16="http://schemas.microsoft.com/office/drawing/2014/main" id="{BE95D588-2579-9B8A-EEF9-C0B2FF9188E2}"/>
                  </a:ext>
                </a:extLst>
              </p:cNvPr>
              <p:cNvSpPr>
                <a:spLocks noGrp="1" noRot="1" noChangeAspect="1" noMove="1" noResize="1" noEditPoints="1" noAdjustHandles="1" noChangeArrowheads="1" noChangeShapeType="1" noTextEdit="1"/>
              </p:cNvSpPr>
              <p:nvPr>
                <p:ph idx="1"/>
              </p:nvPr>
            </p:nvSpPr>
            <p:spPr>
              <a:xfrm>
                <a:off x="352326" y="1225691"/>
                <a:ext cx="11239500" cy="2700849"/>
              </a:xfrm>
              <a:blipFill>
                <a:blip r:embed="rId2"/>
                <a:stretch>
                  <a:fillRect l="-1302" t="-2935"/>
                </a:stretch>
              </a:blipFill>
            </p:spPr>
            <p:txBody>
              <a:bodyPr/>
              <a:lstStyle/>
              <a:p>
                <a:r>
                  <a:rPr lang="en-US">
                    <a:noFill/>
                  </a:rPr>
                  <a:t> </a:t>
                </a:r>
              </a:p>
            </p:txBody>
          </p:sp>
        </mc:Fallback>
      </mc:AlternateContent>
      <p:graphicFrame>
        <p:nvGraphicFramePr>
          <p:cNvPr id="8" name="Content Placeholder 4">
            <a:extLst>
              <a:ext uri="{FF2B5EF4-FFF2-40B4-BE49-F238E27FC236}">
                <a16:creationId xmlns:a16="http://schemas.microsoft.com/office/drawing/2014/main" id="{40B79A80-2EBD-D58B-5A25-2D52816CE3BD}"/>
              </a:ext>
            </a:extLst>
          </p:cNvPr>
          <p:cNvGraphicFramePr>
            <a:graphicFrameLocks/>
          </p:cNvGraphicFramePr>
          <p:nvPr/>
        </p:nvGraphicFramePr>
        <p:xfrm>
          <a:off x="524995" y="4890833"/>
          <a:ext cx="11142010" cy="1561172"/>
        </p:xfrm>
        <a:graphic>
          <a:graphicData uri="http://schemas.openxmlformats.org/drawingml/2006/table">
            <a:tbl>
              <a:tblPr firstRow="1" bandRow="1">
                <a:tableStyleId>{21E4AEA4-8DFA-4A89-87EB-49C32662AFE0}</a:tableStyleId>
              </a:tblPr>
              <a:tblGrid>
                <a:gridCol w="2443682">
                  <a:extLst>
                    <a:ext uri="{9D8B030D-6E8A-4147-A177-3AD203B41FA5}">
                      <a16:colId xmlns:a16="http://schemas.microsoft.com/office/drawing/2014/main" val="1261080601"/>
                    </a:ext>
                  </a:extLst>
                </a:gridCol>
                <a:gridCol w="2174582">
                  <a:extLst>
                    <a:ext uri="{9D8B030D-6E8A-4147-A177-3AD203B41FA5}">
                      <a16:colId xmlns:a16="http://schemas.microsoft.com/office/drawing/2014/main" val="3793440172"/>
                    </a:ext>
                  </a:extLst>
                </a:gridCol>
                <a:gridCol w="2174582">
                  <a:extLst>
                    <a:ext uri="{9D8B030D-6E8A-4147-A177-3AD203B41FA5}">
                      <a16:colId xmlns:a16="http://schemas.microsoft.com/office/drawing/2014/main" val="1598918737"/>
                    </a:ext>
                  </a:extLst>
                </a:gridCol>
                <a:gridCol w="2174582">
                  <a:extLst>
                    <a:ext uri="{9D8B030D-6E8A-4147-A177-3AD203B41FA5}">
                      <a16:colId xmlns:a16="http://schemas.microsoft.com/office/drawing/2014/main" val="1319183943"/>
                    </a:ext>
                  </a:extLst>
                </a:gridCol>
                <a:gridCol w="2174582">
                  <a:extLst>
                    <a:ext uri="{9D8B030D-6E8A-4147-A177-3AD203B41FA5}">
                      <a16:colId xmlns:a16="http://schemas.microsoft.com/office/drawing/2014/main" val="1134712350"/>
                    </a:ext>
                  </a:extLst>
                </a:gridCol>
              </a:tblGrid>
              <a:tr h="370840">
                <a:tc>
                  <a:txBody>
                    <a:bodyPr/>
                    <a:lstStyle/>
                    <a:p>
                      <a:pPr algn="ctr"/>
                      <a:r>
                        <a:rPr lang="en-US" sz="1600" dirty="0"/>
                        <a:t>Input </a:t>
                      </a:r>
                    </a:p>
                  </a:txBody>
                  <a:tcPr/>
                </a:tc>
                <a:tc>
                  <a:txBody>
                    <a:bodyPr/>
                    <a:lstStyle/>
                    <a:p>
                      <a:pPr algn="ctr"/>
                      <a:r>
                        <a:rPr lang="en-US" sz="1600" dirty="0"/>
                        <a:t>Case 1</a:t>
                      </a:r>
                    </a:p>
                  </a:txBody>
                  <a:tcPr/>
                </a:tc>
                <a:tc>
                  <a:txBody>
                    <a:bodyPr/>
                    <a:lstStyle/>
                    <a:p>
                      <a:pPr algn="ctr"/>
                      <a:r>
                        <a:rPr lang="en-US" sz="1600" dirty="0"/>
                        <a:t>Case 2</a:t>
                      </a:r>
                    </a:p>
                  </a:txBody>
                  <a:tcPr/>
                </a:tc>
                <a:tc>
                  <a:txBody>
                    <a:bodyPr/>
                    <a:lstStyle/>
                    <a:p>
                      <a:pPr algn="ctr"/>
                      <a:r>
                        <a:rPr lang="en-US" sz="1600" dirty="0"/>
                        <a:t>Case 3</a:t>
                      </a:r>
                    </a:p>
                  </a:txBody>
                  <a:tcPr/>
                </a:tc>
                <a:tc>
                  <a:txBody>
                    <a:bodyPr/>
                    <a:lstStyle/>
                    <a:p>
                      <a:pPr algn="ctr"/>
                      <a:r>
                        <a:rPr lang="en-US" sz="1600" dirty="0"/>
                        <a:t>Case 4</a:t>
                      </a:r>
                    </a:p>
                  </a:txBody>
                  <a:tcPr/>
                </a:tc>
                <a:extLst>
                  <a:ext uri="{0D108BD9-81ED-4DB2-BD59-A6C34878D82A}">
                    <a16:rowId xmlns:a16="http://schemas.microsoft.com/office/drawing/2014/main" val="3634593143"/>
                  </a:ext>
                </a:extLst>
              </a:tr>
              <a:tr h="448652">
                <a:tc>
                  <a:txBody>
                    <a:bodyPr/>
                    <a:lstStyle/>
                    <a:p>
                      <a:pPr marL="0" marR="0" algn="l">
                        <a:buNone/>
                      </a:pPr>
                      <a:r>
                        <a:rPr lang="en-US" sz="1600" kern="1200">
                          <a:solidFill>
                            <a:schemeClr val="dk1"/>
                          </a:solidFill>
                        </a:rPr>
                        <a:t>x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1-20</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0.01-1</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4172200363"/>
                  </a:ext>
                </a:extLst>
              </a:tr>
              <a:tr h="370840">
                <a:tc>
                  <a:txBody>
                    <a:bodyPr/>
                    <a:lstStyle/>
                    <a:p>
                      <a:pPr marL="0" marR="0" algn="l">
                        <a:buNone/>
                      </a:pPr>
                      <a:r>
                        <a:rPr lang="en-US" sz="1600" kern="1200">
                          <a:solidFill>
                            <a:schemeClr val="dk1"/>
                          </a:solidFill>
                        </a:rPr>
                        <a:t>z Location - uniform (m)</a:t>
                      </a:r>
                      <a:endParaRPr lang="en-US" sz="1600" kern="120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1-12</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0.01-0.02</a:t>
                      </a:r>
                      <a:endParaRPr lang="en-US" sz="1600" kern="12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3202502479"/>
                  </a:ext>
                </a:extLst>
              </a:tr>
              <a:tr h="370840">
                <a:tc>
                  <a:txBody>
                    <a:bodyPr/>
                    <a:lstStyle/>
                    <a:p>
                      <a:pPr marL="0" marR="0" algn="l">
                        <a:buNone/>
                      </a:pPr>
                      <a:r>
                        <a:rPr lang="en-US" sz="1600" kern="1200" dirty="0">
                          <a:solidFill>
                            <a:schemeClr val="dk1"/>
                          </a:solidFill>
                        </a:rPr>
                        <a:t>Pressure (Pa)</a:t>
                      </a:r>
                      <a:endParaRPr lang="en-US" sz="1600" kern="12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strike="noStrike" kern="1200" baseline="30000" dirty="0">
                          <a:solidFill>
                            <a:schemeClr val="dk1"/>
                          </a:solidFill>
                        </a:rPr>
                        <a:t>7</a:t>
                      </a:r>
                      <a:endParaRPr lang="en-US" sz="1600" strike="noStrike"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3.5×10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tc>
                  <a:txBody>
                    <a:bodyPr/>
                    <a:lstStyle/>
                    <a:p>
                      <a:pPr marL="0" marR="0" algn="ctr">
                        <a:buNone/>
                      </a:pPr>
                      <a:r>
                        <a:rPr lang="en-US" sz="1600" kern="1200" dirty="0">
                          <a:solidFill>
                            <a:schemeClr val="dk1"/>
                          </a:solidFill>
                        </a:rPr>
                        <a:t>7×10</a:t>
                      </a:r>
                      <a:r>
                        <a:rPr lang="en-US" sz="1600" kern="1200" baseline="30000" dirty="0">
                          <a:solidFill>
                            <a:schemeClr val="dk1"/>
                          </a:solidFill>
                        </a:rPr>
                        <a:t>7</a:t>
                      </a:r>
                      <a:endParaRPr lang="en-US" sz="1600" kern="1200" baseline="30000" dirty="0">
                        <a:solidFill>
                          <a:schemeClr val="dk1"/>
                        </a:solidFill>
                        <a:latin typeface="+mn-lt"/>
                        <a:ea typeface="+mn-ea"/>
                        <a:cs typeface="+mn-cs"/>
                      </a:endParaRPr>
                    </a:p>
                  </a:txBody>
                  <a:tcPr marL="73025" marR="73025" marT="36830" marB="36830"/>
                </a:tc>
                <a:extLst>
                  <a:ext uri="{0D108BD9-81ED-4DB2-BD59-A6C34878D82A}">
                    <a16:rowId xmlns:a16="http://schemas.microsoft.com/office/drawing/2014/main" val="1180367588"/>
                  </a:ext>
                </a:extLst>
              </a:tr>
            </a:tbl>
          </a:graphicData>
        </a:graphic>
      </p:graphicFrame>
      <p:sp>
        <p:nvSpPr>
          <p:cNvPr id="3" name="Rectangle: Rounded Corners 2">
            <a:extLst>
              <a:ext uri="{FF2B5EF4-FFF2-40B4-BE49-F238E27FC236}">
                <a16:creationId xmlns:a16="http://schemas.microsoft.com/office/drawing/2014/main" id="{FF2EEC16-0147-D015-8283-8644C6E7917C}"/>
              </a:ext>
            </a:extLst>
          </p:cNvPr>
          <p:cNvSpPr/>
          <p:nvPr/>
        </p:nvSpPr>
        <p:spPr>
          <a:xfrm>
            <a:off x="9128445" y="3306056"/>
            <a:ext cx="2896852" cy="139849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What if the occupants were closer to the leaks and the system pressure was higher?</a:t>
            </a:r>
          </a:p>
        </p:txBody>
      </p:sp>
    </p:spTree>
    <p:extLst>
      <p:ext uri="{BB962C8B-B14F-4D97-AF65-F5344CB8AC3E}">
        <p14:creationId xmlns:p14="http://schemas.microsoft.com/office/powerpoint/2010/main" val="2623504010"/>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0414f6-37ad-4088-828c-17732dfcb590">
      <Terms xmlns="http://schemas.microsoft.com/office/infopath/2007/PartnerControls"/>
    </lcf76f155ced4ddcb4097134ff3c332f>
    <TaxCatchAll xmlns="b6537b32-d7a3-445d-a13e-f5ee99b6d4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28686FBD4338489595DD7413329EE0" ma:contentTypeVersion="14" ma:contentTypeDescription="Create a new document." ma:contentTypeScope="" ma:versionID="92e59d3827e03d9f96ea82e838743fa5">
  <xsd:schema xmlns:xsd="http://www.w3.org/2001/XMLSchema" xmlns:xs="http://www.w3.org/2001/XMLSchema" xmlns:p="http://schemas.microsoft.com/office/2006/metadata/properties" xmlns:ns2="d50414f6-37ad-4088-828c-17732dfcb590" xmlns:ns3="b6537b32-d7a3-445d-a13e-f5ee99b6d44a" targetNamespace="http://schemas.microsoft.com/office/2006/metadata/properties" ma:root="true" ma:fieldsID="ed9cc2749deca1d098da37dc8ecbeff0" ns2:_="" ns3:_="">
    <xsd:import namespace="d50414f6-37ad-4088-828c-17732dfcb590"/>
    <xsd:import namespace="b6537b32-d7a3-445d-a13e-f5ee99b6d4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414f6-37ad-4088-828c-17732dfcb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e9a0c85-7947-4de8-8007-231928f828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537b32-d7a3-445d-a13e-f5ee99b6d44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db8d110-9b67-43be-86be-4a316dcc3250}" ma:internalName="TaxCatchAll" ma:showField="CatchAllData" ma:web="b6537b32-d7a3-445d-a13e-f5ee99b6d44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F783A-5AA2-4B1C-9AA9-353FEECCA439}">
  <ds:schemaRefs>
    <ds:schemaRef ds:uri="http://schemas.microsoft.com/sharepoint/v3/contenttype/forms"/>
  </ds:schemaRefs>
</ds:datastoreItem>
</file>

<file path=customXml/itemProps2.xml><?xml version="1.0" encoding="utf-8"?>
<ds:datastoreItem xmlns:ds="http://schemas.openxmlformats.org/officeDocument/2006/customXml" ds:itemID="{36F820C2-045D-4890-A775-F37AD98126CE}">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purl.org/dc/elements/1.1/"/>
    <ds:schemaRef ds:uri="http://purl.org/dc/dcmitype/"/>
    <ds:schemaRef ds:uri="http://schemas.openxmlformats.org/package/2006/metadata/core-properties"/>
    <ds:schemaRef ds:uri="b6537b32-d7a3-445d-a13e-f5ee99b6d44a"/>
    <ds:schemaRef ds:uri="d50414f6-37ad-4088-828c-17732dfcb590"/>
  </ds:schemaRefs>
</ds:datastoreItem>
</file>

<file path=customXml/itemProps3.xml><?xml version="1.0" encoding="utf-8"?>
<ds:datastoreItem xmlns:ds="http://schemas.openxmlformats.org/officeDocument/2006/customXml" ds:itemID="{CF824D19-0D2A-4842-BAD7-958C4E38D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414f6-37ad-4088-828c-17732dfcb590"/>
    <ds:schemaRef ds:uri="b6537b32-d7a3-445d-a13e-f5ee99b6d4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18315</TotalTime>
  <Words>1837</Words>
  <Application>Microsoft Office PowerPoint</Application>
  <PresentationFormat>Widescreen</PresentationFormat>
  <Paragraphs>235</Paragraphs>
  <Slides>15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Apple Symbols</vt:lpstr>
      <vt:lpstr>Aptos</vt:lpstr>
      <vt:lpstr>Arial</vt:lpstr>
      <vt:lpstr>Calibri</vt:lpstr>
      <vt:lpstr>Cambria Math</vt:lpstr>
      <vt:lpstr>Courier New</vt:lpstr>
      <vt:lpstr>Exo 2</vt:lpstr>
      <vt:lpstr>Exo 2 Semi Bold</vt:lpstr>
      <vt:lpstr>Open Sans</vt:lpstr>
      <vt:lpstr>Open Sans SemiBold</vt:lpstr>
      <vt:lpstr>Wingdings</vt:lpstr>
      <vt:lpstr>SandiaBrand</vt:lpstr>
      <vt:lpstr>Surrogate Models for Sensitivity Analysis of Quantitative Risk Assessments of Hydrogen Systems</vt:lpstr>
      <vt:lpstr>Uncertainty Propagation through a Risk Model</vt:lpstr>
      <vt:lpstr>Demonstration System:  Gaseous H2 Forklift Fueling Facility </vt:lpstr>
      <vt:lpstr>Input Uncertainty Distributions</vt:lpstr>
      <vt:lpstr>UNCERTAINTY Quantification </vt:lpstr>
      <vt:lpstr>Sensitivity Analysis: Multiple Cases</vt:lpstr>
      <vt:lpstr>Sensitivity Analysis: Multiple Cases</vt:lpstr>
      <vt:lpstr>Sensitivity Analysis: Multiple Cases</vt:lpstr>
      <vt:lpstr>Sensitivity Analysis: Multiple Cases</vt:lpstr>
      <vt:lpstr>Variance-Based Sensitivity Analysis with Surrogate Models</vt:lpstr>
      <vt:lpstr>Surrogate Models</vt:lpstr>
      <vt:lpstr>Case 1: Base Case</vt:lpstr>
      <vt:lpstr>Case 3: Higher Pressure</vt:lpstr>
      <vt:lpstr>Conclusions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Ehrhart, Brian</cp:lastModifiedBy>
  <cp:revision>106</cp:revision>
  <dcterms:created xsi:type="dcterms:W3CDTF">2023-03-17T19:55:08Z</dcterms:created>
  <dcterms:modified xsi:type="dcterms:W3CDTF">2026-07-14T14:26:06Z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0x010100AC28686FBD4338489595DD7413329EE0</vt:lpwstr>
  </property>
  <property fmtid="{D5CDD505-2E9C-101B-9397-08002B2CF9AE}" pid="3" name="MediaServiceImageTags">
    <vt:lpwstr/>
  </property>
</Properties>
</file>