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19"/>
  </p:notesMasterIdLst>
  <p:handoutMasterIdLst>
    <p:handoutMasterId r:id="rId20"/>
  </p:handoutMasterIdLst>
  <p:sldIdLst>
    <p:sldId id="4192" r:id="rId5"/>
    <p:sldId id="4193" r:id="rId6"/>
    <p:sldId id="4194" r:id="rId7"/>
    <p:sldId id="4197" r:id="rId8"/>
    <p:sldId id="4195" r:id="rId9"/>
    <p:sldId id="4196" r:id="rId10"/>
    <p:sldId id="4198" r:id="rId11"/>
    <p:sldId id="4199" r:id="rId12"/>
    <p:sldId id="4201" r:id="rId13"/>
    <p:sldId id="4202" r:id="rId14"/>
    <p:sldId id="4203" r:id="rId15"/>
    <p:sldId id="4204" r:id="rId16"/>
    <p:sldId id="4205" r:id="rId17"/>
    <p:sldId id="42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D1461-AA39-B67E-B2F4-0879BB8CED53}" name="Brooks, Dusty Marie" initials="DB" userId="S::dbrooks@sandia.gov::41101af4-6553-4bd0-b502-34f5849562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DD0"/>
    <a:srgbClr val="A6A6A6"/>
    <a:srgbClr val="404040"/>
    <a:srgbClr val="011C32"/>
    <a:srgbClr val="7C8EA0"/>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00527-F308-4E81-8B5E-4402B4B8C052}" v="1" dt="2026-07-14T14:21:4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5843"/>
  </p:normalViewPr>
  <p:slideViewPr>
    <p:cSldViewPr snapToGrid="0" showGuides="1">
      <p:cViewPr varScale="1">
        <p:scale>
          <a:sx n="95" d="100"/>
          <a:sy n="95" d="100"/>
        </p:scale>
        <p:origin x="456" y="306"/>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44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rhart, Brian" userId="3722e0e2-d7f3-489d-a132-b602241cf181" providerId="ADAL" clId="{49EFF910-FE17-4822-9077-9EA131B4E993}"/>
    <pc:docChg chg="modSld">
      <pc:chgData name="Ehrhart, Brian" userId="3722e0e2-d7f3-489d-a132-b602241cf181" providerId="ADAL" clId="{49EFF910-FE17-4822-9077-9EA131B4E993}" dt="2026-07-14T14:21:46.914" v="0"/>
      <pc:docMkLst>
        <pc:docMk/>
      </pc:docMkLst>
      <pc:sldChg chg="modSp">
        <pc:chgData name="Ehrhart, Brian" userId="3722e0e2-d7f3-489d-a132-b602241cf181" providerId="ADAL" clId="{49EFF910-FE17-4822-9077-9EA131B4E993}" dt="2026-07-14T14:21:46.914" v="0"/>
        <pc:sldMkLst>
          <pc:docMk/>
          <pc:sldMk cId="563963218" sldId="4192"/>
        </pc:sldMkLst>
        <pc:spChg chg="mod">
          <ac:chgData name="Ehrhart, Brian" userId="3722e0e2-d7f3-489d-a132-b602241cf181" providerId="ADAL" clId="{49EFF910-FE17-4822-9077-9EA131B4E993}" dt="2026-07-14T14:21:46.914" v="0"/>
          <ac:spMkLst>
            <pc:docMk/>
            <pc:sldMk cId="563963218" sldId="4192"/>
            <ac:spMk id="12" creationId="{FE4873B7-1324-8AB3-9E55-13DFF8C23A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7/14/2026</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7/14/2026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people want to know why we used CDFs, it’s because the risks vary by so many orders of magnitude that everything needs to be on a log scale. Histograms are generally more easily interpreted, but not necessarily when they have to be on the log of the QoI. </a:t>
            </a:r>
          </a:p>
        </p:txBody>
      </p:sp>
      <p:sp>
        <p:nvSpPr>
          <p:cNvPr id="4" name="Slide Number Placeholder 3"/>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34904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get a question about why we used a uniform in one case and a beta in the other; this is because the data we do have for TPRD operation is trial data (success/failure binary data). The probability of a success (or failure) is naturally modeled by a beta distribution. For the immediate/delayed ignition case, the data we have is in the form of probability estimates, so we really just have to fit a distribution directly. </a:t>
            </a:r>
          </a:p>
        </p:txBody>
      </p:sp>
      <p:sp>
        <p:nvSpPr>
          <p:cNvPr id="4" name="Slide Number Placeholder 3"/>
          <p:cNvSpPr>
            <a:spLocks noGrp="1"/>
          </p:cNvSpPr>
          <p:nvPr>
            <p:ph type="sldNum" sz="quarter" idx="5"/>
          </p:nvPr>
        </p:nvSpPr>
        <p:spPr/>
        <p:txBody>
          <a:bodyPr/>
          <a:lstStyle/>
          <a:p>
            <a:fld id="{160053EA-6907-8F47-ACA5-08DBFA1C37EA}" type="slidenum">
              <a:rPr lang="en-US" smtClean="0"/>
              <a:t>8</a:t>
            </a:fld>
            <a:endParaRPr lang="en-US"/>
          </a:p>
        </p:txBody>
      </p:sp>
    </p:spTree>
    <p:extLst>
      <p:ext uri="{BB962C8B-B14F-4D97-AF65-F5344CB8AC3E}">
        <p14:creationId xmlns:p14="http://schemas.microsoft.com/office/powerpoint/2010/main" val="237911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Image, Cita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141380"/>
            <a:ext cx="5502275" cy="5152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8" name="Picture Placeholder 7">
            <a:extLst>
              <a:ext uri="{FF2B5EF4-FFF2-40B4-BE49-F238E27FC236}">
                <a16:creationId xmlns:a16="http://schemas.microsoft.com/office/drawing/2014/main" id="{E87B5265-1525-5EC4-C500-48E90DEAD90D}"/>
              </a:ext>
            </a:extLst>
          </p:cNvPr>
          <p:cNvSpPr>
            <a:spLocks noGrp="1"/>
          </p:cNvSpPr>
          <p:nvPr>
            <p:ph type="pic" sz="quarter" idx="14"/>
          </p:nvPr>
        </p:nvSpPr>
        <p:spPr>
          <a:xfrm>
            <a:off x="5965825" y="1141413"/>
            <a:ext cx="5551724" cy="4475162"/>
          </a:xfrm>
        </p:spPr>
        <p:txBody>
          <a:bodyPr/>
          <a:lstStyle/>
          <a:p>
            <a:endParaRPr lang="en-US"/>
          </a:p>
        </p:txBody>
      </p:sp>
      <p:sp>
        <p:nvSpPr>
          <p:cNvPr id="16" name="Text Placeholder 15">
            <a:extLst>
              <a:ext uri="{FF2B5EF4-FFF2-40B4-BE49-F238E27FC236}">
                <a16:creationId xmlns:a16="http://schemas.microsoft.com/office/drawing/2014/main" id="{63703EB5-0225-C7FB-637C-26E8598A0BF4}"/>
              </a:ext>
            </a:extLst>
          </p:cNvPr>
          <p:cNvSpPr>
            <a:spLocks noGrp="1"/>
          </p:cNvSpPr>
          <p:nvPr>
            <p:ph type="body" sz="quarter" idx="15" hasCustomPrompt="1"/>
          </p:nvPr>
        </p:nvSpPr>
        <p:spPr>
          <a:xfrm>
            <a:off x="5965825" y="5694363"/>
            <a:ext cx="5551724" cy="599345"/>
          </a:xfrm>
        </p:spPr>
        <p:txBody>
          <a:bodyPr>
            <a:noAutofit/>
          </a:bodyPr>
          <a:lstStyle>
            <a:lvl1pPr marL="635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Click to edit source citation</a:t>
            </a:r>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2410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18" r:id="rId8"/>
    <p:sldLayoutId id="2147483708" r:id="rId9"/>
    <p:sldLayoutId id="2147483709"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pkcr.com/en/sustainability/Hydrogen-locomotive-program" TargetMode="External"/><Relationship Id="rId2" Type="http://schemas.openxmlformats.org/officeDocument/2006/relationships/hyperlink" Target="https://www.gosbcta.com/project/zero-emission-multiple-unit-zemu/"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tm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2172/3376522"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p:txBody>
          <a:bodyPr>
            <a:normAutofit fontScale="90000"/>
          </a:bodyPr>
          <a:lstStyle/>
          <a:p>
            <a:r>
              <a:rPr lang="en-US" dirty="0"/>
              <a:t>Hydrogen Contribution to Risk in Post-Crash Outcomes for Rail Locomotives</a:t>
            </a:r>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b="1" dirty="0"/>
              <a:t>Brian Ehrhart, </a:t>
            </a:r>
            <a:r>
              <a:rPr lang="en-US" dirty="0"/>
              <a:t>Dusty Brooks, </a:t>
            </a:r>
            <a:br>
              <a:rPr lang="en-US" dirty="0"/>
            </a:br>
            <a:r>
              <a:rPr lang="en-US" dirty="0"/>
              <a:t>Ben Schroeder</a:t>
            </a:r>
            <a:endParaRPr lang="en-US" b="1" dirty="0"/>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p:txBody>
          <a:bodyPr/>
          <a:lstStyle/>
          <a:p>
            <a:endParaRPr lang="en-US" dirty="0"/>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r>
              <a:rPr lang="en-US" dirty="0"/>
              <a:t>SAND2026-23501C</a:t>
            </a:r>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p:txBody>
          <a:bodyPr/>
          <a:lstStyle/>
          <a:p>
            <a:endParaRPr lang="en-US" dirty="0"/>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a:xfrm>
            <a:off x="352895" y="4888992"/>
            <a:ext cx="4452257" cy="724408"/>
          </a:xfrm>
        </p:spPr>
        <p:txBody>
          <a:bodyPr>
            <a:normAutofit/>
          </a:bodyPr>
          <a:lstStyle/>
          <a:p>
            <a:r>
              <a:rPr lang="en-US" dirty="0"/>
              <a:t>Probabilistic Safety Assessment &amp; Management Conference (PSAM) 18</a:t>
            </a:r>
          </a:p>
          <a:p>
            <a:r>
              <a:rPr lang="en-US" dirty="0"/>
              <a:t>July 19-24, 2026</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8A0CEC-6526-F887-B9DB-C992CFEC9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53385" y="0"/>
            <a:ext cx="3311634" cy="203350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0990A18-CAD6-9F93-6B26-C15CD1861C1A}"/>
              </a:ext>
            </a:extLst>
          </p:cNvPr>
          <p:cNvSpPr>
            <a:spLocks noGrp="1"/>
          </p:cNvSpPr>
          <p:nvPr>
            <p:ph type="title"/>
          </p:nvPr>
        </p:nvSpPr>
        <p:spPr/>
        <p:txBody>
          <a:bodyPr/>
          <a:lstStyle/>
          <a:p>
            <a:r>
              <a:rPr lang="en-US" dirty="0"/>
              <a:t>Mechanical Impact Sensitivity</a:t>
            </a:r>
          </a:p>
        </p:txBody>
      </p:sp>
      <p:sp>
        <p:nvSpPr>
          <p:cNvPr id="3" name="Content Placeholder 2">
            <a:extLst>
              <a:ext uri="{FF2B5EF4-FFF2-40B4-BE49-F238E27FC236}">
                <a16:creationId xmlns:a16="http://schemas.microsoft.com/office/drawing/2014/main" id="{2313BE36-8491-DA35-17F8-ABDDE356D6DA}"/>
              </a:ext>
            </a:extLst>
          </p:cNvPr>
          <p:cNvSpPr>
            <a:spLocks noGrp="1"/>
          </p:cNvSpPr>
          <p:nvPr>
            <p:ph idx="1"/>
          </p:nvPr>
        </p:nvSpPr>
        <p:spPr>
          <a:xfrm>
            <a:off x="95250" y="1225691"/>
            <a:ext cx="5694045" cy="5049811"/>
          </a:xfrm>
        </p:spPr>
        <p:txBody>
          <a:bodyPr>
            <a:normAutofit fontScale="92500" lnSpcReduction="10000"/>
          </a:bodyPr>
          <a:lstStyle/>
          <a:p>
            <a:r>
              <a:rPr lang="en-US" dirty="0"/>
              <a:t>Beta distribution derived from data was replaced with a uniform distribution between 0 and 1</a:t>
            </a:r>
          </a:p>
          <a:p>
            <a:pPr lvl="1"/>
            <a:r>
              <a:rPr lang="en-US" dirty="0"/>
              <a:t>Maximum uncertainty</a:t>
            </a:r>
          </a:p>
          <a:p>
            <a:pPr lvl="1"/>
            <a:r>
              <a:rPr lang="en-US" dirty="0"/>
              <a:t>This change </a:t>
            </a:r>
            <a:r>
              <a:rPr lang="en-US" b="1" dirty="0"/>
              <a:t>shifts (lowers) median values </a:t>
            </a:r>
            <a:r>
              <a:rPr lang="en-US" dirty="0"/>
              <a:t>and </a:t>
            </a:r>
            <a:r>
              <a:rPr lang="en-US" b="1" dirty="0"/>
              <a:t>increases uncertainty </a:t>
            </a:r>
            <a:r>
              <a:rPr lang="en-US" dirty="0"/>
              <a:t>(distribution width)</a:t>
            </a:r>
          </a:p>
          <a:p>
            <a:r>
              <a:rPr lang="en-US" dirty="0"/>
              <a:t>Original distribution likely conservative, due to generic (not hydrogen-specific) data</a:t>
            </a:r>
          </a:p>
          <a:p>
            <a:pPr lvl="1"/>
            <a:r>
              <a:rPr lang="en-US" dirty="0"/>
              <a:t>Does not account for the more robust design of a hydrogen vessel to withstand mechanical insult</a:t>
            </a:r>
          </a:p>
          <a:p>
            <a:r>
              <a:rPr lang="en-US" dirty="0"/>
              <a:t>A distribution fit to hydrogen-specific data would also be expected to narrow the distributions on end state probabilities (i.e., reduce uncertainty) </a:t>
            </a:r>
          </a:p>
        </p:txBody>
      </p:sp>
      <p:sp>
        <p:nvSpPr>
          <p:cNvPr id="4" name="Slide Number Placeholder 3">
            <a:extLst>
              <a:ext uri="{FF2B5EF4-FFF2-40B4-BE49-F238E27FC236}">
                <a16:creationId xmlns:a16="http://schemas.microsoft.com/office/drawing/2014/main" id="{DDDB14F9-A175-6908-5D0E-13273050250F}"/>
              </a:ext>
            </a:extLst>
          </p:cNvPr>
          <p:cNvSpPr>
            <a:spLocks noGrp="1"/>
          </p:cNvSpPr>
          <p:nvPr>
            <p:ph type="sldNum" sz="quarter" idx="4"/>
          </p:nvPr>
        </p:nvSpPr>
        <p:spPr/>
        <p:txBody>
          <a:bodyPr/>
          <a:lstStyle/>
          <a:p>
            <a:fld id="{6FB6B91F-BB11-E946-B7F6-1372EDB8DEC1}" type="slidenum">
              <a:rPr lang="en-US" smtClean="0"/>
              <a:pPr/>
              <a:t>10</a:t>
            </a:fld>
            <a:endParaRPr lang="en-US" dirty="0"/>
          </a:p>
        </p:txBody>
      </p:sp>
      <p:pic>
        <p:nvPicPr>
          <p:cNvPr id="5" name="Picture 4">
            <a:extLst>
              <a:ext uri="{FF2B5EF4-FFF2-40B4-BE49-F238E27FC236}">
                <a16:creationId xmlns:a16="http://schemas.microsoft.com/office/drawing/2014/main" id="{DE81A737-133D-26B5-5F13-2C1D0D153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89295" y="1758712"/>
            <a:ext cx="6226410" cy="4953000"/>
          </a:xfrm>
          <a:prstGeom prst="rect">
            <a:avLst/>
          </a:prstGeom>
          <a:noFill/>
          <a:ln>
            <a:noFill/>
          </a:ln>
        </p:spPr>
      </p:pic>
      <p:sp>
        <p:nvSpPr>
          <p:cNvPr id="7" name="Oval 6">
            <a:extLst>
              <a:ext uri="{FF2B5EF4-FFF2-40B4-BE49-F238E27FC236}">
                <a16:creationId xmlns:a16="http://schemas.microsoft.com/office/drawing/2014/main" id="{3E8981C7-88CE-FBF0-BF68-7CCA229E2457}"/>
              </a:ext>
            </a:extLst>
          </p:cNvPr>
          <p:cNvSpPr/>
          <p:nvPr/>
        </p:nvSpPr>
        <p:spPr>
          <a:xfrm>
            <a:off x="8050695" y="344557"/>
            <a:ext cx="576469" cy="1013791"/>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88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8A00-F092-91DC-D76B-72F690860CA2}"/>
              </a:ext>
            </a:extLst>
          </p:cNvPr>
          <p:cNvSpPr>
            <a:spLocks noGrp="1"/>
          </p:cNvSpPr>
          <p:nvPr>
            <p:ph type="title"/>
          </p:nvPr>
        </p:nvSpPr>
        <p:spPr/>
        <p:txBody>
          <a:bodyPr/>
          <a:lstStyle/>
          <a:p>
            <a:r>
              <a:rPr lang="en-US" dirty="0"/>
              <a:t>Summary/Conclusions</a:t>
            </a:r>
          </a:p>
        </p:txBody>
      </p:sp>
      <p:sp>
        <p:nvSpPr>
          <p:cNvPr id="3" name="Content Placeholder 2">
            <a:extLst>
              <a:ext uri="{FF2B5EF4-FFF2-40B4-BE49-F238E27FC236}">
                <a16:creationId xmlns:a16="http://schemas.microsoft.com/office/drawing/2014/main" id="{5634F0A7-E21A-D1BA-007A-AE2E552C47E1}"/>
              </a:ext>
            </a:extLst>
          </p:cNvPr>
          <p:cNvSpPr>
            <a:spLocks noGrp="1"/>
          </p:cNvSpPr>
          <p:nvPr>
            <p:ph idx="1"/>
          </p:nvPr>
        </p:nvSpPr>
        <p:spPr/>
        <p:txBody>
          <a:bodyPr>
            <a:normAutofit lnSpcReduction="10000"/>
          </a:bodyPr>
          <a:lstStyle/>
          <a:p>
            <a:r>
              <a:rPr lang="en-US" dirty="0"/>
              <a:t>Most likely end-states do not have significant contributions to consequences from hydrogen</a:t>
            </a:r>
          </a:p>
          <a:p>
            <a:r>
              <a:rPr lang="en-US" dirty="0"/>
              <a:t>Release due to mechanical insult is highly uncertain and significantly affects the estimated likelihood of end states</a:t>
            </a:r>
          </a:p>
          <a:p>
            <a:pPr lvl="1"/>
            <a:r>
              <a:rPr lang="en-US" dirty="0"/>
              <a:t>Reducing uncertainty may change these conclusions</a:t>
            </a:r>
          </a:p>
          <a:p>
            <a:r>
              <a:rPr lang="en-US" dirty="0"/>
              <a:t>Ignition probabilities are highly uncertain and significantly affects the estimated likelihood of end states</a:t>
            </a:r>
          </a:p>
          <a:p>
            <a:pPr lvl="1"/>
            <a:r>
              <a:rPr lang="en-US" dirty="0"/>
              <a:t>Reducing uncertainty may change these conclusions</a:t>
            </a:r>
          </a:p>
          <a:p>
            <a:r>
              <a:rPr lang="en-US" dirty="0"/>
              <a:t>Scenario frequencies are highly conservative compared to what would be expected during early adoption of the technology</a:t>
            </a:r>
          </a:p>
          <a:p>
            <a:pPr lvl="1"/>
            <a:r>
              <a:rPr lang="en-US" dirty="0"/>
              <a:t>Initially, only a small proportion of operating trains would be hydrogen trains</a:t>
            </a:r>
          </a:p>
          <a:p>
            <a:r>
              <a:rPr lang="en-US" dirty="0"/>
              <a:t>End state descriptions are potential hazards</a:t>
            </a:r>
          </a:p>
          <a:p>
            <a:pPr lvl="1"/>
            <a:r>
              <a:rPr lang="en-US" dirty="0"/>
              <a:t>Actual consequences would depend on many factors (e.g., orientation of the leak, proximity to people, etc.)</a:t>
            </a:r>
          </a:p>
          <a:p>
            <a:endParaRPr lang="en-US" dirty="0"/>
          </a:p>
          <a:p>
            <a:endParaRPr lang="en-US" dirty="0"/>
          </a:p>
        </p:txBody>
      </p:sp>
      <p:sp>
        <p:nvSpPr>
          <p:cNvPr id="4" name="Slide Number Placeholder 3">
            <a:extLst>
              <a:ext uri="{FF2B5EF4-FFF2-40B4-BE49-F238E27FC236}">
                <a16:creationId xmlns:a16="http://schemas.microsoft.com/office/drawing/2014/main" id="{024DDE66-5723-4E0E-83F5-4ED9451CA9F5}"/>
              </a:ext>
            </a:extLst>
          </p:cNvPr>
          <p:cNvSpPr>
            <a:spLocks noGrp="1"/>
          </p:cNvSpPr>
          <p:nvPr>
            <p:ph type="sldNum" sz="quarter" idx="4"/>
          </p:nvPr>
        </p:nvSpPr>
        <p:spPr/>
        <p:txBody>
          <a:bodyPr/>
          <a:lstStyle/>
          <a:p>
            <a:fld id="{6FB6B91F-BB11-E946-B7F6-1372EDB8DEC1}" type="slidenum">
              <a:rPr lang="en-US" smtClean="0"/>
              <a:pPr/>
              <a:t>11</a:t>
            </a:fld>
            <a:endParaRPr lang="en-US" dirty="0"/>
          </a:p>
        </p:txBody>
      </p:sp>
    </p:spTree>
    <p:extLst>
      <p:ext uri="{BB962C8B-B14F-4D97-AF65-F5344CB8AC3E}">
        <p14:creationId xmlns:p14="http://schemas.microsoft.com/office/powerpoint/2010/main" val="168684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F01C-B356-0A13-4E43-6A6F4FC37794}"/>
              </a:ext>
            </a:extLst>
          </p:cNvPr>
          <p:cNvSpPr>
            <a:spLocks noGrp="1"/>
          </p:cNvSpPr>
          <p:nvPr>
            <p:ph type="ctrTitle"/>
          </p:nvPr>
        </p:nvSpPr>
        <p:spPr/>
        <p:txBody>
          <a:bodyPr/>
          <a:lstStyle/>
          <a:p>
            <a:r>
              <a:rPr lang="en-US" dirty="0"/>
              <a:t>Thank You! </a:t>
            </a:r>
            <a:br>
              <a:rPr lang="en-US" dirty="0"/>
            </a:br>
            <a:br>
              <a:rPr lang="en-US" dirty="0"/>
            </a:br>
            <a:r>
              <a:rPr lang="en-US" dirty="0"/>
              <a:t>Questions?</a:t>
            </a:r>
          </a:p>
        </p:txBody>
      </p:sp>
      <p:sp>
        <p:nvSpPr>
          <p:cNvPr id="3" name="Slide Number Placeholder 2">
            <a:extLst>
              <a:ext uri="{FF2B5EF4-FFF2-40B4-BE49-F238E27FC236}">
                <a16:creationId xmlns:a16="http://schemas.microsoft.com/office/drawing/2014/main" id="{51800B93-BD81-DFC7-94EF-9A489F7DF6AC}"/>
              </a:ext>
            </a:extLst>
          </p:cNvPr>
          <p:cNvSpPr>
            <a:spLocks noGrp="1"/>
          </p:cNvSpPr>
          <p:nvPr>
            <p:ph type="sldNum" sz="quarter" idx="4"/>
          </p:nvPr>
        </p:nvSpPr>
        <p:spPr/>
        <p:txBody>
          <a:bodyPr/>
          <a:lstStyle/>
          <a:p>
            <a:fld id="{6FB6B91F-BB11-E946-B7F6-1372EDB8DEC1}" type="slidenum">
              <a:rPr lang="en-US" smtClean="0"/>
              <a:pPr/>
              <a:t>12</a:t>
            </a:fld>
            <a:endParaRPr lang="en-US" dirty="0"/>
          </a:p>
        </p:txBody>
      </p:sp>
      <p:sp>
        <p:nvSpPr>
          <p:cNvPr id="7" name="TextBox 6">
            <a:extLst>
              <a:ext uri="{FF2B5EF4-FFF2-40B4-BE49-F238E27FC236}">
                <a16:creationId xmlns:a16="http://schemas.microsoft.com/office/drawing/2014/main" id="{EAE5264C-72B5-2964-CAE0-D2ED8982A4CA}"/>
              </a:ext>
            </a:extLst>
          </p:cNvPr>
          <p:cNvSpPr txBox="1"/>
          <p:nvPr/>
        </p:nvSpPr>
        <p:spPr>
          <a:xfrm>
            <a:off x="101600" y="5438497"/>
            <a:ext cx="4419600" cy="1200329"/>
          </a:xfrm>
          <a:prstGeom prst="rect">
            <a:avLst/>
          </a:prstGeom>
          <a:noFill/>
        </p:spPr>
        <p:txBody>
          <a:bodyPr wrap="square">
            <a:spAutoFit/>
          </a:bodyPr>
          <a:lstStyle/>
          <a:p>
            <a:pPr algn="ctr"/>
            <a:r>
              <a:rPr lang="en-US" dirty="0"/>
              <a:t>This work was supported by the U.S. Department of Transportation Federal Railroad Administration, under the direction of Melissa Shurland</a:t>
            </a:r>
          </a:p>
        </p:txBody>
      </p:sp>
    </p:spTree>
    <p:extLst>
      <p:ext uri="{BB962C8B-B14F-4D97-AF65-F5344CB8AC3E}">
        <p14:creationId xmlns:p14="http://schemas.microsoft.com/office/powerpoint/2010/main" val="11269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30CF-231A-5485-84EC-F604254D74D0}"/>
              </a:ext>
            </a:extLst>
          </p:cNvPr>
          <p:cNvSpPr>
            <a:spLocks noGrp="1"/>
          </p:cNvSpPr>
          <p:nvPr>
            <p:ph type="title"/>
          </p:nvPr>
        </p:nvSpPr>
        <p:spPr/>
        <p:txBody>
          <a:bodyPr/>
          <a:lstStyle/>
          <a:p>
            <a:r>
              <a:rPr lang="en-US" dirty="0"/>
              <a:t>Freight and Passenger Accidents from FRA Database</a:t>
            </a:r>
          </a:p>
        </p:txBody>
      </p:sp>
      <p:sp>
        <p:nvSpPr>
          <p:cNvPr id="4" name="Slide Number Placeholder 3">
            <a:extLst>
              <a:ext uri="{FF2B5EF4-FFF2-40B4-BE49-F238E27FC236}">
                <a16:creationId xmlns:a16="http://schemas.microsoft.com/office/drawing/2014/main" id="{26F3274C-0FBC-F27C-5CDB-B53F0C0EF077}"/>
              </a:ext>
            </a:extLst>
          </p:cNvPr>
          <p:cNvSpPr>
            <a:spLocks noGrp="1"/>
          </p:cNvSpPr>
          <p:nvPr>
            <p:ph type="sldNum" sz="quarter" idx="4"/>
          </p:nvPr>
        </p:nvSpPr>
        <p:spPr/>
        <p:txBody>
          <a:bodyPr/>
          <a:lstStyle/>
          <a:p>
            <a:fld id="{6FB6B91F-BB11-E946-B7F6-1372EDB8DEC1}" type="slidenum">
              <a:rPr lang="en-US" smtClean="0"/>
              <a:pPr/>
              <a:t>13</a:t>
            </a:fld>
            <a:endParaRPr lang="en-US" dirty="0"/>
          </a:p>
        </p:txBody>
      </p:sp>
      <p:grpSp>
        <p:nvGrpSpPr>
          <p:cNvPr id="5" name="Group 4">
            <a:extLst>
              <a:ext uri="{FF2B5EF4-FFF2-40B4-BE49-F238E27FC236}">
                <a16:creationId xmlns:a16="http://schemas.microsoft.com/office/drawing/2014/main" id="{16EBE65E-D5E7-2699-A27F-792C23DFB4BE}"/>
              </a:ext>
            </a:extLst>
          </p:cNvPr>
          <p:cNvGrpSpPr/>
          <p:nvPr/>
        </p:nvGrpSpPr>
        <p:grpSpPr>
          <a:xfrm>
            <a:off x="152400" y="2286655"/>
            <a:ext cx="11887200" cy="2765425"/>
            <a:chOff x="152400" y="3696355"/>
            <a:chExt cx="11887200" cy="2765425"/>
          </a:xfrm>
        </p:grpSpPr>
        <p:pic>
          <p:nvPicPr>
            <p:cNvPr id="6" name="Picture 5">
              <a:extLst>
                <a:ext uri="{FF2B5EF4-FFF2-40B4-BE49-F238E27FC236}">
                  <a16:creationId xmlns:a16="http://schemas.microsoft.com/office/drawing/2014/main" id="{0A6CFE66-2B31-DBD4-5B70-40D91F82A9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6355"/>
              <a:ext cx="5943600" cy="2734310"/>
            </a:xfrm>
            <a:prstGeom prst="rect">
              <a:avLst/>
            </a:prstGeom>
            <a:noFill/>
            <a:ln>
              <a:noFill/>
            </a:ln>
          </p:spPr>
        </p:pic>
        <p:pic>
          <p:nvPicPr>
            <p:cNvPr id="7" name="Picture 6">
              <a:extLst>
                <a:ext uri="{FF2B5EF4-FFF2-40B4-BE49-F238E27FC236}">
                  <a16:creationId xmlns:a16="http://schemas.microsoft.com/office/drawing/2014/main" id="{B18A5E3E-F31F-CAA6-845A-6F0255400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96355"/>
              <a:ext cx="5943600" cy="2765425"/>
            </a:xfrm>
            <a:prstGeom prst="rect">
              <a:avLst/>
            </a:prstGeom>
            <a:noFill/>
            <a:ln>
              <a:noFill/>
            </a:ln>
          </p:spPr>
        </p:pic>
      </p:grpSp>
    </p:spTree>
    <p:extLst>
      <p:ext uri="{BB962C8B-B14F-4D97-AF65-F5344CB8AC3E}">
        <p14:creationId xmlns:p14="http://schemas.microsoft.com/office/powerpoint/2010/main" val="381725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5410B-8CF5-BE95-1685-A05057FA0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9DE08-15CC-36AA-8991-C7765F2F46F1}"/>
              </a:ext>
            </a:extLst>
          </p:cNvPr>
          <p:cNvSpPr>
            <a:spLocks noGrp="1"/>
          </p:cNvSpPr>
          <p:nvPr>
            <p:ph type="title"/>
          </p:nvPr>
        </p:nvSpPr>
        <p:spPr/>
        <p:txBody>
          <a:bodyPr/>
          <a:lstStyle/>
          <a:p>
            <a:r>
              <a:rPr lang="en-US" dirty="0"/>
              <a:t>CDF vs. Box-and-Whisker</a:t>
            </a:r>
          </a:p>
        </p:txBody>
      </p:sp>
      <p:sp>
        <p:nvSpPr>
          <p:cNvPr id="4" name="Slide Number Placeholder 3">
            <a:extLst>
              <a:ext uri="{FF2B5EF4-FFF2-40B4-BE49-F238E27FC236}">
                <a16:creationId xmlns:a16="http://schemas.microsoft.com/office/drawing/2014/main" id="{516A14E1-9F5E-A839-06DA-FAC80DDC1A79}"/>
              </a:ext>
            </a:extLst>
          </p:cNvPr>
          <p:cNvSpPr>
            <a:spLocks noGrp="1"/>
          </p:cNvSpPr>
          <p:nvPr>
            <p:ph type="sldNum" sz="quarter" idx="4"/>
          </p:nvPr>
        </p:nvSpPr>
        <p:spPr/>
        <p:txBody>
          <a:bodyPr/>
          <a:lstStyle/>
          <a:p>
            <a:fld id="{6FB6B91F-BB11-E946-B7F6-1372EDB8DEC1}" type="slidenum">
              <a:rPr lang="en-US" smtClean="0"/>
              <a:pPr/>
              <a:t>14</a:t>
            </a:fld>
            <a:endParaRPr lang="en-US" dirty="0"/>
          </a:p>
        </p:txBody>
      </p:sp>
      <p:pic>
        <p:nvPicPr>
          <p:cNvPr id="3" name="Picture 2">
            <a:extLst>
              <a:ext uri="{FF2B5EF4-FFF2-40B4-BE49-F238E27FC236}">
                <a16:creationId xmlns:a16="http://schemas.microsoft.com/office/drawing/2014/main" id="{61615E74-8890-0248-E55E-30761ABC6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2286317"/>
            <a:ext cx="6430306" cy="2660689"/>
          </a:xfrm>
          <a:prstGeom prst="rect">
            <a:avLst/>
          </a:prstGeom>
          <a:noFill/>
          <a:ln>
            <a:noFill/>
          </a:ln>
        </p:spPr>
      </p:pic>
      <p:pic>
        <p:nvPicPr>
          <p:cNvPr id="8" name="Picture 7">
            <a:extLst>
              <a:ext uri="{FF2B5EF4-FFF2-40B4-BE49-F238E27FC236}">
                <a16:creationId xmlns:a16="http://schemas.microsoft.com/office/drawing/2014/main" id="{9E4CD99D-80F0-C215-C1F7-757386F1C649}"/>
              </a:ext>
            </a:extLst>
          </p:cNvPr>
          <p:cNvPicPr>
            <a:picLocks noChangeAspect="1"/>
          </p:cNvPicPr>
          <p:nvPr/>
        </p:nvPicPr>
        <p:blipFill>
          <a:blip r:embed="rId3" cstate="print">
            <a:extLst>
              <a:ext uri="{28A0092B-C50C-407E-A947-70E740481C1C}">
                <a14:useLocalDpi xmlns:a14="http://schemas.microsoft.com/office/drawing/2010/main" val="0"/>
              </a:ext>
            </a:extLst>
          </a:blip>
          <a:srcRect r="3034"/>
          <a:stretch>
            <a:fillRect/>
          </a:stretch>
        </p:blipFill>
        <p:spPr bwMode="auto">
          <a:xfrm>
            <a:off x="5957499" y="2286317"/>
            <a:ext cx="6234501" cy="2660689"/>
          </a:xfrm>
          <a:prstGeom prst="rect">
            <a:avLst/>
          </a:prstGeom>
          <a:noFill/>
          <a:ln>
            <a:noFill/>
          </a:ln>
        </p:spPr>
      </p:pic>
    </p:spTree>
    <p:extLst>
      <p:ext uri="{BB962C8B-B14F-4D97-AF65-F5344CB8AC3E}">
        <p14:creationId xmlns:p14="http://schemas.microsoft.com/office/powerpoint/2010/main" val="332020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D428-1179-5DF9-87F1-B499DB879622}"/>
              </a:ext>
            </a:extLst>
          </p:cNvPr>
          <p:cNvSpPr>
            <a:spLocks noGrp="1"/>
          </p:cNvSpPr>
          <p:nvPr>
            <p:ph type="title"/>
          </p:nvPr>
        </p:nvSpPr>
        <p:spPr/>
        <p:txBody>
          <a:bodyPr/>
          <a:lstStyle/>
          <a:p>
            <a:r>
              <a:rPr lang="en-US" dirty="0"/>
              <a:t>Hydrogen in Rail Applications</a:t>
            </a:r>
          </a:p>
        </p:txBody>
      </p:sp>
      <p:sp>
        <p:nvSpPr>
          <p:cNvPr id="3" name="Content Placeholder 2">
            <a:extLst>
              <a:ext uri="{FF2B5EF4-FFF2-40B4-BE49-F238E27FC236}">
                <a16:creationId xmlns:a16="http://schemas.microsoft.com/office/drawing/2014/main" id="{118B4BCA-13B9-C0B1-04DD-6F3E143F8255}"/>
              </a:ext>
            </a:extLst>
          </p:cNvPr>
          <p:cNvSpPr>
            <a:spLocks noGrp="1"/>
          </p:cNvSpPr>
          <p:nvPr>
            <p:ph idx="1"/>
          </p:nvPr>
        </p:nvSpPr>
        <p:spPr>
          <a:xfrm>
            <a:off x="352326" y="1225691"/>
            <a:ext cx="7956492" cy="5049811"/>
          </a:xfrm>
        </p:spPr>
        <p:txBody>
          <a:bodyPr>
            <a:normAutofit/>
          </a:bodyPr>
          <a:lstStyle/>
          <a:p>
            <a:r>
              <a:rPr lang="en-US" dirty="0"/>
              <a:t>Hydrogen is being used as fuel for in-service freight and passenger rail</a:t>
            </a:r>
          </a:p>
          <a:p>
            <a:pPr lvl="1"/>
            <a:r>
              <a:rPr lang="en-US" dirty="0"/>
              <a:t>SBCTA: entered service in 2025</a:t>
            </a:r>
          </a:p>
          <a:p>
            <a:pPr lvl="1"/>
            <a:r>
              <a:rPr lang="en-US" dirty="0"/>
              <a:t>CPKC: multiple locomotives entered service in 2025</a:t>
            </a:r>
          </a:p>
          <a:p>
            <a:r>
              <a:rPr lang="en-US" dirty="0"/>
              <a:t>Prioritizing uncertainties in hydrogen hazards for rail applications</a:t>
            </a:r>
          </a:p>
          <a:p>
            <a:pPr lvl="1"/>
            <a:r>
              <a:rPr lang="en-US" dirty="0"/>
              <a:t>Not attempting to quantify absolute risk or harm</a:t>
            </a:r>
          </a:p>
          <a:p>
            <a:pPr lvl="1"/>
            <a:r>
              <a:rPr lang="en-US" dirty="0"/>
              <a:t>E.g., train collisions can be damaging without fuel release</a:t>
            </a:r>
          </a:p>
          <a:p>
            <a:r>
              <a:rPr lang="en-US" dirty="0"/>
              <a:t>Data on FRA and PHMSA incidents consistently showed a decreasing trend over time</a:t>
            </a:r>
          </a:p>
          <a:p>
            <a:pPr lvl="1"/>
            <a:r>
              <a:rPr lang="en-US" dirty="0"/>
              <a:t>Using all of the data since 1976 would be highly conservative</a:t>
            </a:r>
          </a:p>
          <a:p>
            <a:pPr lvl="1"/>
            <a:r>
              <a:rPr lang="en-US" dirty="0"/>
              <a:t>Data from 2000 to 2020 was used</a:t>
            </a:r>
          </a:p>
        </p:txBody>
      </p:sp>
      <p:sp>
        <p:nvSpPr>
          <p:cNvPr id="4" name="Slide Number Placeholder 3">
            <a:extLst>
              <a:ext uri="{FF2B5EF4-FFF2-40B4-BE49-F238E27FC236}">
                <a16:creationId xmlns:a16="http://schemas.microsoft.com/office/drawing/2014/main" id="{43813E0A-DB55-4C5B-0D75-7DD820EF89AD}"/>
              </a:ext>
            </a:extLst>
          </p:cNvPr>
          <p:cNvSpPr>
            <a:spLocks noGrp="1"/>
          </p:cNvSpPr>
          <p:nvPr>
            <p:ph type="sldNum" sz="quarter" idx="4"/>
          </p:nvPr>
        </p:nvSpPr>
        <p:spPr/>
        <p:txBody>
          <a:bodyPr/>
          <a:lstStyle/>
          <a:p>
            <a:fld id="{6FB6B91F-BB11-E946-B7F6-1372EDB8DEC1}" type="slidenum">
              <a:rPr lang="en-US" smtClean="0"/>
              <a:pPr/>
              <a:t>2</a:t>
            </a:fld>
            <a:endParaRPr lang="en-US" dirty="0"/>
          </a:p>
        </p:txBody>
      </p:sp>
      <p:sp>
        <p:nvSpPr>
          <p:cNvPr id="6" name="TextBox 5">
            <a:extLst>
              <a:ext uri="{FF2B5EF4-FFF2-40B4-BE49-F238E27FC236}">
                <a16:creationId xmlns:a16="http://schemas.microsoft.com/office/drawing/2014/main" id="{C94AD270-90DC-C5FF-F268-72D4872174B2}"/>
              </a:ext>
            </a:extLst>
          </p:cNvPr>
          <p:cNvSpPr txBox="1"/>
          <p:nvPr/>
        </p:nvSpPr>
        <p:spPr>
          <a:xfrm>
            <a:off x="44450" y="6275502"/>
            <a:ext cx="6096000" cy="553998"/>
          </a:xfrm>
          <a:prstGeom prst="rect">
            <a:avLst/>
          </a:prstGeom>
          <a:noFill/>
        </p:spPr>
        <p:txBody>
          <a:bodyPr wrap="square">
            <a:spAutoFit/>
          </a:bodyPr>
          <a:lstStyle/>
          <a:p>
            <a:r>
              <a:rPr lang="en-US" sz="1000" dirty="0"/>
              <a:t>Images:</a:t>
            </a:r>
          </a:p>
          <a:p>
            <a:r>
              <a:rPr lang="en-US" sz="1000" dirty="0">
                <a:hlinkClick r:id="rId2"/>
              </a:rPr>
              <a:t>https://www.gosbcta.com/project/zero-emission-multiple-unit-zemu/</a:t>
            </a:r>
            <a:r>
              <a:rPr lang="en-US" sz="1000" dirty="0"/>
              <a:t> </a:t>
            </a:r>
          </a:p>
          <a:p>
            <a:r>
              <a:rPr lang="en-US" sz="1000" dirty="0">
                <a:hlinkClick r:id="rId3"/>
              </a:rPr>
              <a:t>https://www.cpkcr.com/en/sustainability/Hydrogen-locomotive-program</a:t>
            </a:r>
            <a:r>
              <a:rPr lang="en-US" sz="1000" dirty="0"/>
              <a:t> </a:t>
            </a:r>
          </a:p>
        </p:txBody>
      </p:sp>
      <p:pic>
        <p:nvPicPr>
          <p:cNvPr id="8" name="Picture 7">
            <a:extLst>
              <a:ext uri="{FF2B5EF4-FFF2-40B4-BE49-F238E27FC236}">
                <a16:creationId xmlns:a16="http://schemas.microsoft.com/office/drawing/2014/main" id="{F6DD4F2B-52EA-3DA1-E51E-9DB9E73398F7}"/>
              </a:ext>
            </a:extLst>
          </p:cNvPr>
          <p:cNvPicPr>
            <a:picLocks noChangeAspect="1"/>
          </p:cNvPicPr>
          <p:nvPr/>
        </p:nvPicPr>
        <p:blipFill>
          <a:blip r:embed="rId4"/>
          <a:stretch>
            <a:fillRect/>
          </a:stretch>
        </p:blipFill>
        <p:spPr>
          <a:xfrm>
            <a:off x="8616694" y="3832102"/>
            <a:ext cx="3283304" cy="1758913"/>
          </a:xfrm>
          <a:prstGeom prst="rect">
            <a:avLst/>
          </a:prstGeom>
        </p:spPr>
      </p:pic>
      <p:pic>
        <p:nvPicPr>
          <p:cNvPr id="12" name="Picture 11">
            <a:extLst>
              <a:ext uri="{FF2B5EF4-FFF2-40B4-BE49-F238E27FC236}">
                <a16:creationId xmlns:a16="http://schemas.microsoft.com/office/drawing/2014/main" id="{D6F471B0-5670-8999-F327-715B1F2D11CC}"/>
              </a:ext>
            </a:extLst>
          </p:cNvPr>
          <p:cNvPicPr>
            <a:picLocks noChangeAspect="1"/>
          </p:cNvPicPr>
          <p:nvPr/>
        </p:nvPicPr>
        <p:blipFill>
          <a:blip r:embed="rId5"/>
          <a:stretch>
            <a:fillRect/>
          </a:stretch>
        </p:blipFill>
        <p:spPr>
          <a:xfrm>
            <a:off x="8454868" y="1435100"/>
            <a:ext cx="3134729" cy="1993900"/>
          </a:xfrm>
          <a:prstGeom prst="rect">
            <a:avLst/>
          </a:prstGeom>
        </p:spPr>
      </p:pic>
    </p:spTree>
    <p:extLst>
      <p:ext uri="{BB962C8B-B14F-4D97-AF65-F5344CB8AC3E}">
        <p14:creationId xmlns:p14="http://schemas.microsoft.com/office/powerpoint/2010/main" val="277679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C811-2EB1-2889-7079-B0873FA7D006}"/>
              </a:ext>
            </a:extLst>
          </p:cNvPr>
          <p:cNvSpPr>
            <a:spLocks noGrp="1"/>
          </p:cNvSpPr>
          <p:nvPr>
            <p:ph type="title"/>
          </p:nvPr>
        </p:nvSpPr>
        <p:spPr/>
        <p:txBody>
          <a:bodyPr/>
          <a:lstStyle/>
          <a:p>
            <a:r>
              <a:rPr lang="en-US" dirty="0"/>
              <a:t>Model Structure: Accidents Initiating with a Collision*</a:t>
            </a:r>
          </a:p>
        </p:txBody>
      </p:sp>
      <p:sp>
        <p:nvSpPr>
          <p:cNvPr id="4" name="Slide Number Placeholder 3">
            <a:extLst>
              <a:ext uri="{FF2B5EF4-FFF2-40B4-BE49-F238E27FC236}">
                <a16:creationId xmlns:a16="http://schemas.microsoft.com/office/drawing/2014/main" id="{3D833CA1-E7DE-2423-B066-D65FFA6DA285}"/>
              </a:ext>
            </a:extLst>
          </p:cNvPr>
          <p:cNvSpPr>
            <a:spLocks noGrp="1"/>
          </p:cNvSpPr>
          <p:nvPr>
            <p:ph type="sldNum" sz="quarter" idx="4"/>
          </p:nvPr>
        </p:nvSpPr>
        <p:spPr/>
        <p:txBody>
          <a:bodyPr/>
          <a:lstStyle/>
          <a:p>
            <a:fld id="{6FB6B91F-BB11-E946-B7F6-1372EDB8DEC1}" type="slidenum">
              <a:rPr lang="en-US" smtClean="0"/>
              <a:pPr/>
              <a:t>3</a:t>
            </a:fld>
            <a:endParaRPr lang="en-US" dirty="0"/>
          </a:p>
        </p:txBody>
      </p:sp>
      <p:pic>
        <p:nvPicPr>
          <p:cNvPr id="5" name="Picture 4">
            <a:extLst>
              <a:ext uri="{FF2B5EF4-FFF2-40B4-BE49-F238E27FC236}">
                <a16:creationId xmlns:a16="http://schemas.microsoft.com/office/drawing/2014/main" id="{5028E9B2-8B2C-4850-4140-46A2FC77B4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48974" y="895359"/>
            <a:ext cx="6483926" cy="398145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2B9A4DD-93A3-CBCB-E399-00E92A6377E7}"/>
              </a:ext>
            </a:extLst>
          </p:cNvPr>
          <p:cNvPicPr>
            <a:picLocks noChangeAspect="1"/>
          </p:cNvPicPr>
          <p:nvPr/>
        </p:nvPicPr>
        <p:blipFill rotWithShape="1">
          <a:blip r:embed="rId3"/>
          <a:srcRect l="32880" t="78137"/>
          <a:stretch/>
        </p:blipFill>
        <p:spPr bwMode="auto">
          <a:xfrm>
            <a:off x="4251699" y="5112086"/>
            <a:ext cx="4050787" cy="1395947"/>
          </a:xfrm>
          <a:prstGeom prst="rect">
            <a:avLst/>
          </a:prstGeom>
          <a:ln>
            <a:noFill/>
          </a:ln>
          <a:extLst>
            <a:ext uri="{53640926-AAD7-44D8-BBD7-CCE9431645EC}">
              <a14:shadowObscured xmlns:a14="http://schemas.microsoft.com/office/drawing/2010/main"/>
            </a:ext>
          </a:extLst>
        </p:spPr>
      </p:pic>
      <p:grpSp>
        <p:nvGrpSpPr>
          <p:cNvPr id="23" name="Group 22">
            <a:extLst>
              <a:ext uri="{FF2B5EF4-FFF2-40B4-BE49-F238E27FC236}">
                <a16:creationId xmlns:a16="http://schemas.microsoft.com/office/drawing/2014/main" id="{CEFC13F2-FC3F-0EDC-555C-3954DC8456A7}"/>
              </a:ext>
            </a:extLst>
          </p:cNvPr>
          <p:cNvGrpSpPr/>
          <p:nvPr/>
        </p:nvGrpSpPr>
        <p:grpSpPr>
          <a:xfrm>
            <a:off x="3867301" y="1751416"/>
            <a:ext cx="6168326" cy="4046134"/>
            <a:chOff x="3867301" y="1751416"/>
            <a:chExt cx="6168326" cy="4046134"/>
          </a:xfrm>
        </p:grpSpPr>
        <p:grpSp>
          <p:nvGrpSpPr>
            <p:cNvPr id="19" name="Group 18">
              <a:extLst>
                <a:ext uri="{FF2B5EF4-FFF2-40B4-BE49-F238E27FC236}">
                  <a16:creationId xmlns:a16="http://schemas.microsoft.com/office/drawing/2014/main" id="{0DDE244A-E58B-CF61-BB3B-8E4EA3F57C89}"/>
                </a:ext>
              </a:extLst>
            </p:cNvPr>
            <p:cNvGrpSpPr/>
            <p:nvPr/>
          </p:nvGrpSpPr>
          <p:grpSpPr>
            <a:xfrm>
              <a:off x="3867301" y="1751416"/>
              <a:ext cx="6168326" cy="4046134"/>
              <a:chOff x="3867301" y="1751416"/>
              <a:chExt cx="6168326" cy="4046134"/>
            </a:xfrm>
          </p:grpSpPr>
          <p:sp>
            <p:nvSpPr>
              <p:cNvPr id="13" name="Rectangle 12">
                <a:extLst>
                  <a:ext uri="{FF2B5EF4-FFF2-40B4-BE49-F238E27FC236}">
                    <a16:creationId xmlns:a16="http://schemas.microsoft.com/office/drawing/2014/main" id="{7CE64CEE-CB56-C699-2A9B-3116661E6B0D}"/>
                  </a:ext>
                </a:extLst>
              </p:cNvPr>
              <p:cNvSpPr/>
              <p:nvPr/>
            </p:nvSpPr>
            <p:spPr>
              <a:xfrm>
                <a:off x="7372372" y="1751416"/>
                <a:ext cx="2038027" cy="472698"/>
              </a:xfrm>
              <a:prstGeom prst="rect">
                <a:avLst/>
              </a:prstGeom>
              <a:noFill/>
              <a:ln w="28575">
                <a:solidFill>
                  <a:srgbClr val="00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65A88040-66AC-90D3-7FFD-969F0674418F}"/>
                  </a:ext>
                </a:extLst>
              </p:cNvPr>
              <p:cNvCxnSpPr>
                <a:stCxn id="13" idx="3"/>
              </p:cNvCxnSpPr>
              <p:nvPr/>
            </p:nvCxnSpPr>
            <p:spPr>
              <a:xfrm>
                <a:off x="9410399" y="1987765"/>
                <a:ext cx="625228" cy="2793569"/>
              </a:xfrm>
              <a:prstGeom prst="bentConnector2">
                <a:avLst/>
              </a:prstGeom>
              <a:ln w="28575">
                <a:solidFill>
                  <a:srgbClr val="00ADD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D946F7-33B4-1FC6-5181-F6E485B5B53A}"/>
                  </a:ext>
                </a:extLst>
              </p:cNvPr>
              <p:cNvCxnSpPr>
                <a:cxnSpLocks/>
              </p:cNvCxnSpPr>
              <p:nvPr/>
            </p:nvCxnSpPr>
            <p:spPr>
              <a:xfrm flipH="1">
                <a:off x="3867301" y="4781334"/>
                <a:ext cx="6168326" cy="0"/>
              </a:xfrm>
              <a:prstGeom prst="straightConnector1">
                <a:avLst/>
              </a:prstGeom>
              <a:ln w="28575">
                <a:solidFill>
                  <a:srgbClr val="00ADD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BB9475-E291-D7D5-C669-DE4C7CAFA34A}"/>
                  </a:ext>
                </a:extLst>
              </p:cNvPr>
              <p:cNvCxnSpPr>
                <a:cxnSpLocks/>
              </p:cNvCxnSpPr>
              <p:nvPr/>
            </p:nvCxnSpPr>
            <p:spPr>
              <a:xfrm>
                <a:off x="3867301" y="4781334"/>
                <a:ext cx="0" cy="1016216"/>
              </a:xfrm>
              <a:prstGeom prst="straightConnector1">
                <a:avLst/>
              </a:prstGeom>
              <a:ln w="28575">
                <a:solidFill>
                  <a:srgbClr val="00ADD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7BF1D984-3B2E-383F-7689-6C8784AD5243}"/>
                </a:ext>
              </a:extLst>
            </p:cNvPr>
            <p:cNvCxnSpPr>
              <a:cxnSpLocks/>
            </p:cNvCxnSpPr>
            <p:nvPr/>
          </p:nvCxnSpPr>
          <p:spPr>
            <a:xfrm>
              <a:off x="3867301" y="5791009"/>
              <a:ext cx="552299" cy="0"/>
            </a:xfrm>
            <a:prstGeom prst="straightConnector1">
              <a:avLst/>
            </a:prstGeom>
            <a:ln w="28575">
              <a:solidFill>
                <a:srgbClr val="00ADD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90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2A6C-CF25-3AB8-708B-2D054112F90E}"/>
              </a:ext>
            </a:extLst>
          </p:cNvPr>
          <p:cNvSpPr>
            <a:spLocks noGrp="1"/>
          </p:cNvSpPr>
          <p:nvPr>
            <p:ph type="title"/>
          </p:nvPr>
        </p:nvSpPr>
        <p:spPr/>
        <p:txBody>
          <a:bodyPr/>
          <a:lstStyle/>
          <a:p>
            <a:r>
              <a:rPr lang="en-US" dirty="0"/>
              <a:t>Uncertainty Quantification/Distribution Sampling</a:t>
            </a:r>
          </a:p>
        </p:txBody>
      </p:sp>
      <p:sp>
        <p:nvSpPr>
          <p:cNvPr id="4" name="Slide Number Placeholder 3">
            <a:extLst>
              <a:ext uri="{FF2B5EF4-FFF2-40B4-BE49-F238E27FC236}">
                <a16:creationId xmlns:a16="http://schemas.microsoft.com/office/drawing/2014/main" id="{D4051B81-B337-6C4B-C56D-EAFE0CDD5649}"/>
              </a:ext>
            </a:extLst>
          </p:cNvPr>
          <p:cNvSpPr>
            <a:spLocks noGrp="1"/>
          </p:cNvSpPr>
          <p:nvPr>
            <p:ph type="sldNum" sz="quarter" idx="4"/>
          </p:nvPr>
        </p:nvSpPr>
        <p:spPr/>
        <p:txBody>
          <a:bodyPr/>
          <a:lstStyle/>
          <a:p>
            <a:fld id="{6FB6B91F-BB11-E946-B7F6-1372EDB8DEC1}" type="slidenum">
              <a:rPr lang="en-US" smtClean="0"/>
              <a:pPr/>
              <a:t>4</a:t>
            </a:fld>
            <a:endParaRPr lang="en-US" dirty="0"/>
          </a:p>
        </p:txBody>
      </p:sp>
      <p:sp>
        <p:nvSpPr>
          <p:cNvPr id="5" name="Content Placeholder 6">
            <a:extLst>
              <a:ext uri="{FF2B5EF4-FFF2-40B4-BE49-F238E27FC236}">
                <a16:creationId xmlns:a16="http://schemas.microsoft.com/office/drawing/2014/main" id="{44BD7FC7-1610-A077-B826-2D702D827A2B}"/>
              </a:ext>
            </a:extLst>
          </p:cNvPr>
          <p:cNvSpPr txBox="1">
            <a:spLocks/>
          </p:cNvSpPr>
          <p:nvPr/>
        </p:nvSpPr>
        <p:spPr>
          <a:xfrm>
            <a:off x="352326" y="962344"/>
            <a:ext cx="11239500" cy="603109"/>
          </a:xfrm>
          <a:prstGeom prst="rect">
            <a:avLst/>
          </a:prstGeom>
        </p:spPr>
        <p:txBody>
          <a:bodyPr vert="horz" lIns="0" tIns="0" rIns="0" bIns="0" rtlCol="0">
            <a:normAutofit fontScale="925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Objective: Assess possible post-crash outcomes for rail accidents involving hydrogen-fueled trains</a:t>
            </a:r>
          </a:p>
          <a:p>
            <a:pPr marL="0" indent="0">
              <a:buFont typeface="Arial" panose="020B0604020202020204" pitchFamily="34" charset="0"/>
              <a:buNone/>
            </a:pPr>
            <a:endParaRPr lang="en-US" dirty="0"/>
          </a:p>
        </p:txBody>
      </p:sp>
      <p:sp>
        <p:nvSpPr>
          <p:cNvPr id="6" name="Rectangle: Rounded Corners 5">
            <a:extLst>
              <a:ext uri="{FF2B5EF4-FFF2-40B4-BE49-F238E27FC236}">
                <a16:creationId xmlns:a16="http://schemas.microsoft.com/office/drawing/2014/main" id="{98D9A020-B446-CE48-B5CA-06D723044A57}"/>
              </a:ext>
            </a:extLst>
          </p:cNvPr>
          <p:cNvSpPr/>
          <p:nvPr/>
        </p:nvSpPr>
        <p:spPr>
          <a:xfrm>
            <a:off x="1207439" y="4345230"/>
            <a:ext cx="9529273" cy="22351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numCol="1" rtlCol="0" anchor="ctr">
            <a:normAutofit/>
          </a:bodyPr>
          <a:lstStyle/>
          <a:p>
            <a:pPr marL="285750" indent="-285750">
              <a:lnSpc>
                <a:spcPct val="120000"/>
              </a:lnSpc>
              <a:buFont typeface="Arial" panose="020B0604020202020204" pitchFamily="34" charset="0"/>
              <a:buChar char="•"/>
            </a:pPr>
            <a:r>
              <a:rPr lang="en-US" dirty="0">
                <a:solidFill>
                  <a:schemeClr val="tx1"/>
                </a:solidFill>
              </a:rPr>
              <a:t>Uncertainty distributions are sampled many times for each event in the risk model</a:t>
            </a:r>
          </a:p>
          <a:p>
            <a:pPr marL="742950" lvl="1" indent="-285750">
              <a:lnSpc>
                <a:spcPct val="120000"/>
              </a:lnSpc>
              <a:buFont typeface="Arial" panose="020B0604020202020204" pitchFamily="34" charset="0"/>
              <a:buChar char="•"/>
            </a:pPr>
            <a:r>
              <a:rPr lang="en-US" dirty="0">
                <a:solidFill>
                  <a:schemeClr val="tx1"/>
                </a:solidFill>
              </a:rPr>
              <a:t>The risk model is evaluated on each sample</a:t>
            </a:r>
          </a:p>
          <a:p>
            <a:pPr marL="285750" indent="-285750">
              <a:lnSpc>
                <a:spcPct val="120000"/>
              </a:lnSpc>
              <a:buFont typeface="Arial" panose="020B0604020202020204" pitchFamily="34" charset="0"/>
              <a:buChar char="•"/>
            </a:pPr>
            <a:r>
              <a:rPr lang="en-US" dirty="0">
                <a:solidFill>
                  <a:schemeClr val="tx1"/>
                </a:solidFill>
              </a:rPr>
              <a:t>Results in a distribution of possible risk values that are supported by data</a:t>
            </a:r>
          </a:p>
          <a:p>
            <a:pPr marL="285750" indent="-285750">
              <a:lnSpc>
                <a:spcPct val="120000"/>
              </a:lnSpc>
              <a:buFont typeface="Arial" panose="020B0604020202020204" pitchFamily="34" charset="0"/>
              <a:buChar char="•"/>
            </a:pPr>
            <a:r>
              <a:rPr lang="en-US" dirty="0">
                <a:solidFill>
                  <a:schemeClr val="tx1"/>
                </a:solidFill>
              </a:rPr>
              <a:t>Risk analysis results are presented as uncertainty distributions (using cumulative distribution functions) on the frequency (or probability) of each accident scenario</a:t>
            </a:r>
          </a:p>
        </p:txBody>
      </p:sp>
      <p:grpSp>
        <p:nvGrpSpPr>
          <p:cNvPr id="7" name="Group 6">
            <a:extLst>
              <a:ext uri="{FF2B5EF4-FFF2-40B4-BE49-F238E27FC236}">
                <a16:creationId xmlns:a16="http://schemas.microsoft.com/office/drawing/2014/main" id="{058AD5A0-02BA-E873-3B37-EB8F8F4D6542}"/>
              </a:ext>
            </a:extLst>
          </p:cNvPr>
          <p:cNvGrpSpPr/>
          <p:nvPr/>
        </p:nvGrpSpPr>
        <p:grpSpPr>
          <a:xfrm>
            <a:off x="1281358" y="1598371"/>
            <a:ext cx="9556133" cy="2605842"/>
            <a:chOff x="1281358" y="1598371"/>
            <a:chExt cx="9556133" cy="2605842"/>
          </a:xfrm>
        </p:grpSpPr>
        <p:cxnSp>
          <p:nvCxnSpPr>
            <p:cNvPr id="8" name="Connector: Elbow 7">
              <a:extLst>
                <a:ext uri="{FF2B5EF4-FFF2-40B4-BE49-F238E27FC236}">
                  <a16:creationId xmlns:a16="http://schemas.microsoft.com/office/drawing/2014/main" id="{0166FE46-CBB2-3B24-BD9F-47B99079DB70}"/>
                </a:ext>
              </a:extLst>
            </p:cNvPr>
            <p:cNvCxnSpPr>
              <a:cxnSpLocks/>
              <a:stCxn id="15" idx="3"/>
            </p:cNvCxnSpPr>
            <p:nvPr/>
          </p:nvCxnSpPr>
          <p:spPr>
            <a:xfrm flipV="1">
              <a:off x="3110158" y="2061058"/>
              <a:ext cx="2083634" cy="824393"/>
            </a:xfrm>
            <a:prstGeom prst="bentConnector3">
              <a:avLst>
                <a:gd name="adj1" fmla="val 50000"/>
              </a:avLst>
            </a:prstGeom>
            <a:ln w="76200">
              <a:tailEnd type="triangle"/>
            </a:ln>
          </p:spPr>
          <p:style>
            <a:lnRef idx="2">
              <a:schemeClr val="dk1"/>
            </a:lnRef>
            <a:fillRef idx="0">
              <a:schemeClr val="dk1"/>
            </a:fillRef>
            <a:effectRef idx="1">
              <a:schemeClr val="dk1"/>
            </a:effectRef>
            <a:fontRef idx="minor">
              <a:schemeClr val="tx1"/>
            </a:fontRef>
          </p:style>
        </p:cxnSp>
        <p:cxnSp>
          <p:nvCxnSpPr>
            <p:cNvPr id="9" name="Connector: Elbow 8">
              <a:extLst>
                <a:ext uri="{FF2B5EF4-FFF2-40B4-BE49-F238E27FC236}">
                  <a16:creationId xmlns:a16="http://schemas.microsoft.com/office/drawing/2014/main" id="{59E1E651-6B0D-7AF0-0075-E9845EB78651}"/>
                </a:ext>
              </a:extLst>
            </p:cNvPr>
            <p:cNvCxnSpPr>
              <a:cxnSpLocks/>
            </p:cNvCxnSpPr>
            <p:nvPr/>
          </p:nvCxnSpPr>
          <p:spPr>
            <a:xfrm>
              <a:off x="3110158" y="2969971"/>
              <a:ext cx="2083634" cy="777042"/>
            </a:xfrm>
            <a:prstGeom prst="bentConnector3">
              <a:avLst>
                <a:gd name="adj1" fmla="val 50000"/>
              </a:avLst>
            </a:prstGeom>
            <a:ln w="76200">
              <a:tailEnd type="triangle"/>
            </a:ln>
          </p:spPr>
          <p:style>
            <a:lnRef idx="2">
              <a:schemeClr val="dk1"/>
            </a:lnRef>
            <a:fillRef idx="0">
              <a:schemeClr val="dk1"/>
            </a:fillRef>
            <a:effectRef idx="1">
              <a:schemeClr val="dk1"/>
            </a:effectRef>
            <a:fontRef idx="minor">
              <a:schemeClr val="tx1"/>
            </a:fontRef>
          </p:style>
        </p:cxnSp>
        <p:sp>
          <p:nvSpPr>
            <p:cNvPr id="10" name="Rectangle: Rounded Corners 9">
              <a:extLst>
                <a:ext uri="{FF2B5EF4-FFF2-40B4-BE49-F238E27FC236}">
                  <a16:creationId xmlns:a16="http://schemas.microsoft.com/office/drawing/2014/main" id="{61B593C4-3319-9DFE-441E-D7E529B3276A}"/>
                </a:ext>
              </a:extLst>
            </p:cNvPr>
            <p:cNvSpPr/>
            <p:nvPr/>
          </p:nvSpPr>
          <p:spPr>
            <a:xfrm>
              <a:off x="5193792" y="1598371"/>
              <a:ext cx="182880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Risk Model</a:t>
              </a:r>
            </a:p>
          </p:txBody>
        </p:sp>
        <p:sp>
          <p:nvSpPr>
            <p:cNvPr id="11" name="Rectangle: Rounded Corners 10">
              <a:extLst>
                <a:ext uri="{FF2B5EF4-FFF2-40B4-BE49-F238E27FC236}">
                  <a16:creationId xmlns:a16="http://schemas.microsoft.com/office/drawing/2014/main" id="{295F679E-03F1-9303-062F-F0749B848363}"/>
                </a:ext>
              </a:extLst>
            </p:cNvPr>
            <p:cNvSpPr/>
            <p:nvPr/>
          </p:nvSpPr>
          <p:spPr>
            <a:xfrm>
              <a:off x="5193792" y="3289813"/>
              <a:ext cx="1828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Uncertainty Quantification</a:t>
              </a:r>
            </a:p>
          </p:txBody>
        </p:sp>
        <p:sp>
          <p:nvSpPr>
            <p:cNvPr id="12" name="Rectangle: Rounded Corners 11">
              <a:extLst>
                <a:ext uri="{FF2B5EF4-FFF2-40B4-BE49-F238E27FC236}">
                  <a16:creationId xmlns:a16="http://schemas.microsoft.com/office/drawing/2014/main" id="{64FC2057-11D5-4C3D-A3C6-48A7AA24B004}"/>
                </a:ext>
              </a:extLst>
            </p:cNvPr>
            <p:cNvSpPr/>
            <p:nvPr/>
          </p:nvSpPr>
          <p:spPr>
            <a:xfrm>
              <a:off x="9008691" y="1598371"/>
              <a:ext cx="18288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Risk Analysis Results</a:t>
              </a:r>
            </a:p>
          </p:txBody>
        </p:sp>
        <p:cxnSp>
          <p:nvCxnSpPr>
            <p:cNvPr id="13" name="Straight Arrow Connector 12">
              <a:extLst>
                <a:ext uri="{FF2B5EF4-FFF2-40B4-BE49-F238E27FC236}">
                  <a16:creationId xmlns:a16="http://schemas.microsoft.com/office/drawing/2014/main" id="{4A2479D6-3956-7EC2-E995-6672D1F1ED1B}"/>
                </a:ext>
              </a:extLst>
            </p:cNvPr>
            <p:cNvCxnSpPr>
              <a:cxnSpLocks/>
              <a:stCxn id="10" idx="3"/>
              <a:endCxn id="12" idx="1"/>
            </p:cNvCxnSpPr>
            <p:nvPr/>
          </p:nvCxnSpPr>
          <p:spPr>
            <a:xfrm>
              <a:off x="7022592" y="2055571"/>
              <a:ext cx="1986099"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8A4DF7E4-599A-6D7D-0C7E-BB9722477215}"/>
                </a:ext>
              </a:extLst>
            </p:cNvPr>
            <p:cNvCxnSpPr>
              <a:cxnSpLocks/>
              <a:stCxn id="11" idx="0"/>
              <a:endCxn id="10" idx="2"/>
            </p:cNvCxnSpPr>
            <p:nvPr/>
          </p:nvCxnSpPr>
          <p:spPr>
            <a:xfrm flipV="1">
              <a:off x="6108192" y="2512771"/>
              <a:ext cx="0" cy="777042"/>
            </a:xfrm>
            <a:prstGeom prst="straightConnector1">
              <a:avLst/>
            </a:prstGeom>
            <a:ln w="76200">
              <a:prstDash val="sysDot"/>
              <a:tailEnd type="triangle"/>
            </a:ln>
          </p:spPr>
          <p:style>
            <a:lnRef idx="2">
              <a:schemeClr val="dk1"/>
            </a:lnRef>
            <a:fillRef idx="0">
              <a:schemeClr val="dk1"/>
            </a:fillRef>
            <a:effectRef idx="1">
              <a:schemeClr val="dk1"/>
            </a:effectRef>
            <a:fontRef idx="minor">
              <a:schemeClr val="tx1"/>
            </a:fontRef>
          </p:style>
        </p:cxnSp>
        <p:sp>
          <p:nvSpPr>
            <p:cNvPr id="15" name="Rectangle: Rounded Corners 14">
              <a:extLst>
                <a:ext uri="{FF2B5EF4-FFF2-40B4-BE49-F238E27FC236}">
                  <a16:creationId xmlns:a16="http://schemas.microsoft.com/office/drawing/2014/main" id="{B925D51B-4782-78A7-1A37-103A91E8B961}"/>
                </a:ext>
              </a:extLst>
            </p:cNvPr>
            <p:cNvSpPr/>
            <p:nvPr/>
          </p:nvSpPr>
          <p:spPr>
            <a:xfrm>
              <a:off x="1281358" y="2428251"/>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Analysis</a:t>
              </a:r>
            </a:p>
          </p:txBody>
        </p:sp>
      </p:grpSp>
    </p:spTree>
    <p:extLst>
      <p:ext uri="{BB962C8B-B14F-4D97-AF65-F5344CB8AC3E}">
        <p14:creationId xmlns:p14="http://schemas.microsoft.com/office/powerpoint/2010/main" val="102670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D250-40E6-2603-5A99-C2C549AD0D05}"/>
              </a:ext>
            </a:extLst>
          </p:cNvPr>
          <p:cNvSpPr>
            <a:spLocks noGrp="1"/>
          </p:cNvSpPr>
          <p:nvPr>
            <p:ph type="title"/>
          </p:nvPr>
        </p:nvSpPr>
        <p:spPr/>
        <p:txBody>
          <a:bodyPr/>
          <a:lstStyle/>
          <a:p>
            <a:r>
              <a:rPr lang="en-US" dirty="0"/>
              <a:t>Initiating events</a:t>
            </a:r>
          </a:p>
        </p:txBody>
      </p:sp>
      <p:sp>
        <p:nvSpPr>
          <p:cNvPr id="3" name="Content Placeholder 2">
            <a:extLst>
              <a:ext uri="{FF2B5EF4-FFF2-40B4-BE49-F238E27FC236}">
                <a16:creationId xmlns:a16="http://schemas.microsoft.com/office/drawing/2014/main" id="{C34AC980-2BD8-858F-5934-52BA4A7F90F1}"/>
              </a:ext>
            </a:extLst>
          </p:cNvPr>
          <p:cNvSpPr>
            <a:spLocks noGrp="1"/>
          </p:cNvSpPr>
          <p:nvPr>
            <p:ph idx="1"/>
          </p:nvPr>
        </p:nvSpPr>
        <p:spPr>
          <a:xfrm>
            <a:off x="352326" y="1040297"/>
            <a:ext cx="11239500" cy="2445853"/>
          </a:xfrm>
        </p:spPr>
        <p:txBody>
          <a:bodyPr>
            <a:normAutofit fontScale="92500" lnSpcReduction="20000"/>
          </a:bodyPr>
          <a:lstStyle/>
          <a:p>
            <a:r>
              <a:rPr lang="en-US" dirty="0"/>
              <a:t>Treated each year of data as a single data point</a:t>
            </a:r>
          </a:p>
          <a:p>
            <a:pPr lvl="1"/>
            <a:r>
              <a:rPr lang="en-US" dirty="0"/>
              <a:t>Frequency is estimated as the number of incidents per year</a:t>
            </a:r>
          </a:p>
          <a:p>
            <a:pPr lvl="1"/>
            <a:r>
              <a:rPr lang="en-US" dirty="0"/>
              <a:t>Estimated per train type (passenger or freight) and collision type: </a:t>
            </a:r>
            <a:br>
              <a:rPr lang="en-US" dirty="0"/>
            </a:br>
            <a:r>
              <a:rPr lang="en-US" dirty="0"/>
              <a:t>freight/passenger, derailment, train-train, train-other, fire-explosion</a:t>
            </a:r>
          </a:p>
          <a:p>
            <a:r>
              <a:rPr lang="en-US" dirty="0"/>
              <a:t>Only showing “Freight: Train-Other” data in this presentation</a:t>
            </a:r>
          </a:p>
          <a:p>
            <a:pPr lvl="1"/>
            <a:r>
              <a:rPr lang="en-US" dirty="0"/>
              <a:t>Other collision types included in full report: </a:t>
            </a:r>
            <a:br>
              <a:rPr lang="en-US" dirty="0"/>
            </a:br>
            <a:r>
              <a:rPr lang="en-US" dirty="0"/>
              <a:t>Brooks et al. SAND2026-22699, </a:t>
            </a:r>
            <a:r>
              <a:rPr lang="en-US" dirty="0">
                <a:hlinkClick r:id="rId2"/>
              </a:rPr>
              <a:t>https://doi.org/10.2172/3376522</a:t>
            </a:r>
            <a:r>
              <a:rPr lang="en-US" dirty="0"/>
              <a:t> </a:t>
            </a:r>
          </a:p>
          <a:p>
            <a:endParaRPr lang="en-US" dirty="0"/>
          </a:p>
        </p:txBody>
      </p:sp>
      <p:sp>
        <p:nvSpPr>
          <p:cNvPr id="4" name="Slide Number Placeholder 3">
            <a:extLst>
              <a:ext uri="{FF2B5EF4-FFF2-40B4-BE49-F238E27FC236}">
                <a16:creationId xmlns:a16="http://schemas.microsoft.com/office/drawing/2014/main" id="{A62A7E77-2A5A-71F5-E89A-8E458810EE11}"/>
              </a:ext>
            </a:extLst>
          </p:cNvPr>
          <p:cNvSpPr>
            <a:spLocks noGrp="1"/>
          </p:cNvSpPr>
          <p:nvPr>
            <p:ph type="sldNum" sz="quarter" idx="4"/>
          </p:nvPr>
        </p:nvSpPr>
        <p:spPr/>
        <p:txBody>
          <a:bodyPr/>
          <a:lstStyle/>
          <a:p>
            <a:fld id="{6FB6B91F-BB11-E946-B7F6-1372EDB8DEC1}" type="slidenum">
              <a:rPr lang="en-US" smtClean="0"/>
              <a:pPr/>
              <a:t>5</a:t>
            </a:fld>
            <a:endParaRPr lang="en-US" dirty="0"/>
          </a:p>
        </p:txBody>
      </p:sp>
      <p:pic>
        <p:nvPicPr>
          <p:cNvPr id="5" name="Picture 4" descr="The annual frequency for freight train-other collisions is plotted for the years 2000 to 2020, for which the frequency was between about 130 and 230 annual events. A fitted distribution is plotted with the data.">
            <a:extLst>
              <a:ext uri="{FF2B5EF4-FFF2-40B4-BE49-F238E27FC236}">
                <a16:creationId xmlns:a16="http://schemas.microsoft.com/office/drawing/2014/main" id="{03E01D90-0BF7-C390-59DE-A65ED18CA3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33" y="3387137"/>
            <a:ext cx="9932486" cy="3199656"/>
          </a:xfrm>
          <a:prstGeom prst="rect">
            <a:avLst/>
          </a:prstGeom>
          <a:noFill/>
          <a:ln>
            <a:noFill/>
          </a:ln>
        </p:spPr>
      </p:pic>
      <p:pic>
        <p:nvPicPr>
          <p:cNvPr id="6" name="Picture 5">
            <a:extLst>
              <a:ext uri="{FF2B5EF4-FFF2-40B4-BE49-F238E27FC236}">
                <a16:creationId xmlns:a16="http://schemas.microsoft.com/office/drawing/2014/main" id="{5FCDDA66-BF63-A025-E072-C04E1F8250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2069"/>
          <a:stretch>
            <a:fillRect/>
          </a:stretch>
        </p:blipFill>
        <p:spPr bwMode="auto">
          <a:xfrm>
            <a:off x="10851574" y="1784359"/>
            <a:ext cx="1162626" cy="3981450"/>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F9694D39-A1EE-625F-CC2D-867E07C42769}"/>
              </a:ext>
            </a:extLst>
          </p:cNvPr>
          <p:cNvSpPr/>
          <p:nvPr/>
        </p:nvSpPr>
        <p:spPr>
          <a:xfrm>
            <a:off x="10687050" y="3644900"/>
            <a:ext cx="1162050" cy="85090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15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A59D02-FE22-D6D1-49B8-D1C339D428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93" r="61839"/>
          <a:stretch>
            <a:fillRect/>
          </a:stretch>
        </p:blipFill>
        <p:spPr bwMode="auto">
          <a:xfrm>
            <a:off x="10097038" y="89708"/>
            <a:ext cx="1917162" cy="398145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9C6D98A-9165-ED50-F3BC-0611E24A6588}"/>
              </a:ext>
            </a:extLst>
          </p:cNvPr>
          <p:cNvSpPr>
            <a:spLocks noGrp="1"/>
          </p:cNvSpPr>
          <p:nvPr>
            <p:ph type="title"/>
          </p:nvPr>
        </p:nvSpPr>
        <p:spPr/>
        <p:txBody>
          <a:bodyPr/>
          <a:lstStyle/>
          <a:p>
            <a:r>
              <a:rPr lang="en-US" dirty="0"/>
              <a:t>Locomotive Involved/H</a:t>
            </a:r>
            <a:r>
              <a:rPr lang="en-US" baseline="-25000" dirty="0"/>
              <a:t>2</a:t>
            </a:r>
            <a:r>
              <a:rPr lang="en-US" dirty="0"/>
              <a:t> Mechanical Release</a:t>
            </a:r>
          </a:p>
        </p:txBody>
      </p:sp>
      <p:sp>
        <p:nvSpPr>
          <p:cNvPr id="3" name="Content Placeholder 2">
            <a:extLst>
              <a:ext uri="{FF2B5EF4-FFF2-40B4-BE49-F238E27FC236}">
                <a16:creationId xmlns:a16="http://schemas.microsoft.com/office/drawing/2014/main" id="{E1020B9E-D709-C06E-3081-2047985B466A}"/>
              </a:ext>
            </a:extLst>
          </p:cNvPr>
          <p:cNvSpPr>
            <a:spLocks noGrp="1"/>
          </p:cNvSpPr>
          <p:nvPr>
            <p:ph idx="1"/>
          </p:nvPr>
        </p:nvSpPr>
        <p:spPr>
          <a:xfrm>
            <a:off x="177800" y="959658"/>
            <a:ext cx="9060588" cy="2818591"/>
          </a:xfrm>
        </p:spPr>
        <p:txBody>
          <a:bodyPr>
            <a:normAutofit fontScale="77500" lnSpcReduction="20000"/>
          </a:bodyPr>
          <a:lstStyle/>
          <a:p>
            <a:pPr marL="285750" indent="-285750"/>
            <a:r>
              <a:rPr lang="en-US" dirty="0"/>
              <a:t>FRA database provides position of first car involved and number of head-end (front) locomotives</a:t>
            </a:r>
          </a:p>
          <a:p>
            <a:pPr marL="742950" lvl="1" indent="-285750"/>
            <a:r>
              <a:rPr lang="en-US" dirty="0"/>
              <a:t>If position is less than number of head-end locomotives:</a:t>
            </a:r>
            <a:br>
              <a:rPr lang="en-US" dirty="0"/>
            </a:br>
            <a:r>
              <a:rPr lang="en-US" dirty="0"/>
              <a:t>assumed a locomotive was involved </a:t>
            </a:r>
          </a:p>
          <a:p>
            <a:pPr marL="742950" lvl="1" indent="-285750"/>
            <a:r>
              <a:rPr lang="en-US" dirty="0"/>
              <a:t>Do not know if a mid/rear-end locomotive was involved</a:t>
            </a:r>
          </a:p>
          <a:p>
            <a:pPr marL="1200150" lvl="2" indent="-285750"/>
            <a:r>
              <a:rPr lang="en-US" dirty="0"/>
              <a:t>This was considered in a sensitivity analysis</a:t>
            </a:r>
          </a:p>
          <a:p>
            <a:pPr marL="285750" indent="-285750"/>
            <a:r>
              <a:rPr lang="en-US" dirty="0"/>
              <a:t>Mechanical insult – physical damage leading to H</a:t>
            </a:r>
            <a:r>
              <a:rPr lang="en-US" baseline="-25000" dirty="0"/>
              <a:t>2</a:t>
            </a:r>
            <a:r>
              <a:rPr lang="en-US" dirty="0"/>
              <a:t> release (from DOT PHMSA database)</a:t>
            </a:r>
          </a:p>
          <a:p>
            <a:pPr marL="742950" lvl="1" indent="-285750"/>
            <a:r>
              <a:rPr lang="en-US" dirty="0"/>
              <a:t>Used rail collisions and where quantity released (of anything) was greater than zero</a:t>
            </a:r>
          </a:p>
          <a:p>
            <a:pPr marL="742950" lvl="1" indent="-285750"/>
            <a:r>
              <a:rPr lang="en-US" dirty="0"/>
              <a:t>Conservative estimate – studied in sensitivity analysis (</a:t>
            </a:r>
            <a:r>
              <a:rPr lang="en-US" i="1" dirty="0"/>
              <a:t>on later slide</a:t>
            </a:r>
            <a:r>
              <a:rPr lang="en-US" dirty="0"/>
              <a:t>)</a:t>
            </a:r>
          </a:p>
        </p:txBody>
      </p:sp>
      <p:sp>
        <p:nvSpPr>
          <p:cNvPr id="4" name="Slide Number Placeholder 3">
            <a:extLst>
              <a:ext uri="{FF2B5EF4-FFF2-40B4-BE49-F238E27FC236}">
                <a16:creationId xmlns:a16="http://schemas.microsoft.com/office/drawing/2014/main" id="{53975665-0654-1EA2-951C-79C5435CF3D7}"/>
              </a:ext>
            </a:extLst>
          </p:cNvPr>
          <p:cNvSpPr>
            <a:spLocks noGrp="1"/>
          </p:cNvSpPr>
          <p:nvPr>
            <p:ph type="sldNum" sz="quarter" idx="4"/>
          </p:nvPr>
        </p:nvSpPr>
        <p:spPr/>
        <p:txBody>
          <a:bodyPr/>
          <a:lstStyle/>
          <a:p>
            <a:fld id="{6FB6B91F-BB11-E946-B7F6-1372EDB8DEC1}" type="slidenum">
              <a:rPr lang="en-US" smtClean="0"/>
              <a:pPr/>
              <a:t>6</a:t>
            </a:fld>
            <a:endParaRPr lang="en-US" dirty="0"/>
          </a:p>
        </p:txBody>
      </p:sp>
      <p:pic>
        <p:nvPicPr>
          <p:cNvPr id="5" name="Picture 4" descr="The lower estimated probability that a locomotive is involved in a train-other collision for freight is plotted for the years 2000 to 2020 with a fitted distribution. The probability is between about 0.66 and 0.86.">
            <a:extLst>
              <a:ext uri="{FF2B5EF4-FFF2-40B4-BE49-F238E27FC236}">
                <a16:creationId xmlns:a16="http://schemas.microsoft.com/office/drawing/2014/main" id="{BA966CC7-F4A5-B025-CC74-216E14EFE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92108" y="3937829"/>
            <a:ext cx="8547841" cy="2749961"/>
          </a:xfrm>
          <a:prstGeom prst="rect">
            <a:avLst/>
          </a:prstGeom>
          <a:noFill/>
          <a:ln>
            <a:noFill/>
          </a:ln>
        </p:spPr>
      </p:pic>
      <p:sp>
        <p:nvSpPr>
          <p:cNvPr id="6" name="Speech Bubble: Rectangle 5">
            <a:extLst>
              <a:ext uri="{FF2B5EF4-FFF2-40B4-BE49-F238E27FC236}">
                <a16:creationId xmlns:a16="http://schemas.microsoft.com/office/drawing/2014/main" id="{045C2D5F-546B-4794-DAA9-6CF74B040830}"/>
              </a:ext>
            </a:extLst>
          </p:cNvPr>
          <p:cNvSpPr/>
          <p:nvPr/>
        </p:nvSpPr>
        <p:spPr>
          <a:xfrm>
            <a:off x="9238388" y="3694283"/>
            <a:ext cx="2347088" cy="1209333"/>
          </a:xfrm>
          <a:prstGeom prst="wedgeRectCallout">
            <a:avLst>
              <a:gd name="adj1" fmla="val -58643"/>
              <a:gd name="adj2" fmla="val 124396"/>
            </a:avLst>
          </a:prstGeom>
          <a:solidFill>
            <a:srgbClr val="404040"/>
          </a:solidFill>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chemeClr val="bg1"/>
                </a:solidFill>
              </a:rPr>
              <a:t>The numerator is the number of train-other freight collisions that year that involved a locomotive</a:t>
            </a:r>
          </a:p>
        </p:txBody>
      </p:sp>
      <p:sp>
        <p:nvSpPr>
          <p:cNvPr id="7" name="Speech Bubble: Rectangle 6">
            <a:extLst>
              <a:ext uri="{FF2B5EF4-FFF2-40B4-BE49-F238E27FC236}">
                <a16:creationId xmlns:a16="http://schemas.microsoft.com/office/drawing/2014/main" id="{3542C626-3BF9-F135-9EAD-009619DCD379}"/>
              </a:ext>
            </a:extLst>
          </p:cNvPr>
          <p:cNvSpPr/>
          <p:nvPr/>
        </p:nvSpPr>
        <p:spPr>
          <a:xfrm>
            <a:off x="9466615" y="5558959"/>
            <a:ext cx="2118861" cy="1209333"/>
          </a:xfrm>
          <a:prstGeom prst="wedgeRectCallout">
            <a:avLst>
              <a:gd name="adj1" fmla="val -67618"/>
              <a:gd name="adj2" fmla="val -49255"/>
            </a:avLst>
          </a:prstGeom>
          <a:solidFill>
            <a:srgbClr val="A6A6A6"/>
          </a:solidFill>
        </p:spPr>
        <p:style>
          <a:lnRef idx="2">
            <a:schemeClr val="dk1"/>
          </a:lnRef>
          <a:fillRef idx="1">
            <a:schemeClr val="lt1"/>
          </a:fillRef>
          <a:effectRef idx="0">
            <a:schemeClr val="dk1"/>
          </a:effectRef>
          <a:fontRef idx="minor">
            <a:schemeClr val="dk1"/>
          </a:fontRef>
        </p:style>
        <p:txBody>
          <a:bodyPr rtlCol="0" anchor="ctr"/>
          <a:lstStyle/>
          <a:p>
            <a:r>
              <a:rPr lang="en-US" sz="1400" dirty="0"/>
              <a:t>The denominator is the total number of train-other freight collisions that year</a:t>
            </a:r>
          </a:p>
        </p:txBody>
      </p:sp>
      <p:sp>
        <p:nvSpPr>
          <p:cNvPr id="8" name="TextBox 7">
            <a:extLst>
              <a:ext uri="{FF2B5EF4-FFF2-40B4-BE49-F238E27FC236}">
                <a16:creationId xmlns:a16="http://schemas.microsoft.com/office/drawing/2014/main" id="{CA46900B-B498-F396-C839-8C4F24558EC2}"/>
              </a:ext>
            </a:extLst>
          </p:cNvPr>
          <p:cNvSpPr txBox="1"/>
          <p:nvPr/>
        </p:nvSpPr>
        <p:spPr>
          <a:xfrm>
            <a:off x="352326" y="3657272"/>
            <a:ext cx="3092450" cy="400110"/>
          </a:xfrm>
          <a:prstGeom prst="rect">
            <a:avLst/>
          </a:prstGeom>
          <a:noFill/>
        </p:spPr>
        <p:txBody>
          <a:bodyPr wrap="square" rtlCol="0">
            <a:spAutoFit/>
          </a:bodyPr>
          <a:lstStyle/>
          <a:p>
            <a:pPr algn="l">
              <a:spcBef>
                <a:spcPts val="1000"/>
              </a:spcBef>
              <a:spcAft>
                <a:spcPts val="600"/>
              </a:spcAft>
            </a:pPr>
            <a:r>
              <a:rPr lang="en-US" sz="2000" b="1" dirty="0"/>
              <a:t>Locomotive Involved</a:t>
            </a:r>
          </a:p>
        </p:txBody>
      </p:sp>
      <p:sp>
        <p:nvSpPr>
          <p:cNvPr id="10" name="Oval 9">
            <a:extLst>
              <a:ext uri="{FF2B5EF4-FFF2-40B4-BE49-F238E27FC236}">
                <a16:creationId xmlns:a16="http://schemas.microsoft.com/office/drawing/2014/main" id="{5FA9A054-6476-C622-ED34-C94772DEAA73}"/>
              </a:ext>
            </a:extLst>
          </p:cNvPr>
          <p:cNvSpPr/>
          <p:nvPr/>
        </p:nvSpPr>
        <p:spPr>
          <a:xfrm>
            <a:off x="9906000" y="957303"/>
            <a:ext cx="1301750" cy="266713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5DAEB92-6E91-0CD2-2477-AF58B4BED556}"/>
              </a:ext>
            </a:extLst>
          </p:cNvPr>
          <p:cNvSpPr/>
          <p:nvPr/>
        </p:nvSpPr>
        <p:spPr>
          <a:xfrm>
            <a:off x="10854496" y="660400"/>
            <a:ext cx="1162050" cy="225425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11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0ED040-8961-1D4B-0E2E-33229B471EC1}"/>
              </a:ext>
            </a:extLst>
          </p:cNvPr>
          <p:cNvPicPr>
            <a:picLocks noChangeAspect="1"/>
          </p:cNvPicPr>
          <p:nvPr/>
        </p:nvPicPr>
        <p:blipFill rotWithShape="1">
          <a:blip r:embed="rId2"/>
          <a:srcRect l="35785" t="78137" r="39052" b="5757"/>
          <a:stretch>
            <a:fillRect/>
          </a:stretch>
        </p:blipFill>
        <p:spPr bwMode="auto">
          <a:xfrm>
            <a:off x="10405160" y="895118"/>
            <a:ext cx="1518723" cy="102836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285C49C-CE99-5033-DCE8-DDB2D9B4C061}"/>
              </a:ext>
            </a:extLst>
          </p:cNvPr>
          <p:cNvSpPr>
            <a:spLocks noGrp="1"/>
          </p:cNvSpPr>
          <p:nvPr>
            <p:ph type="title"/>
          </p:nvPr>
        </p:nvSpPr>
        <p:spPr/>
        <p:txBody>
          <a:bodyPr/>
          <a:lstStyle/>
          <a:p>
            <a:r>
              <a:rPr lang="en-US" dirty="0"/>
              <a:t>Fire Caused by Collision/Fire without Collision</a:t>
            </a:r>
          </a:p>
        </p:txBody>
      </p:sp>
      <p:sp>
        <p:nvSpPr>
          <p:cNvPr id="3" name="Content Placeholder 2">
            <a:extLst>
              <a:ext uri="{FF2B5EF4-FFF2-40B4-BE49-F238E27FC236}">
                <a16:creationId xmlns:a16="http://schemas.microsoft.com/office/drawing/2014/main" id="{F104EEA9-7742-1A3E-F2E7-93BBA7233298}"/>
              </a:ext>
            </a:extLst>
          </p:cNvPr>
          <p:cNvSpPr>
            <a:spLocks noGrp="1"/>
          </p:cNvSpPr>
          <p:nvPr>
            <p:ph idx="1"/>
          </p:nvPr>
        </p:nvSpPr>
        <p:spPr>
          <a:xfrm>
            <a:off x="5911851" y="1448144"/>
            <a:ext cx="5956935" cy="3047109"/>
          </a:xfrm>
        </p:spPr>
        <p:txBody>
          <a:bodyPr/>
          <a:lstStyle/>
          <a:p>
            <a:r>
              <a:rPr lang="en-US" dirty="0"/>
              <a:t>PHMSA database tracked incidents</a:t>
            </a:r>
            <a:br>
              <a:rPr lang="en-US" dirty="0"/>
            </a:br>
            <a:r>
              <a:rPr lang="en-US" dirty="0"/>
              <a:t>initiated by fire/heat and indicates </a:t>
            </a:r>
            <a:br>
              <a:rPr lang="en-US" dirty="0"/>
            </a:br>
            <a:r>
              <a:rPr lang="en-US" dirty="0"/>
              <a:t>whether hazardous release occurred or not</a:t>
            </a:r>
          </a:p>
          <a:p>
            <a:pPr lvl="1"/>
            <a:r>
              <a:rPr lang="en-US" dirty="0"/>
              <a:t>If a release occurred, assumed the tank was involved</a:t>
            </a:r>
          </a:p>
          <a:p>
            <a:pPr lvl="1"/>
            <a:r>
              <a:rPr lang="en-US" dirty="0"/>
              <a:t>If a release did not occur, assumed the tank was not involved </a:t>
            </a:r>
          </a:p>
          <a:p>
            <a:pPr lvl="2"/>
            <a:r>
              <a:rPr lang="en-US" dirty="0"/>
              <a:t>Due to high reliability of relief devices</a:t>
            </a:r>
          </a:p>
          <a:p>
            <a:endParaRPr lang="en-US" dirty="0"/>
          </a:p>
        </p:txBody>
      </p:sp>
      <p:sp>
        <p:nvSpPr>
          <p:cNvPr id="4" name="Slide Number Placeholder 3">
            <a:extLst>
              <a:ext uri="{FF2B5EF4-FFF2-40B4-BE49-F238E27FC236}">
                <a16:creationId xmlns:a16="http://schemas.microsoft.com/office/drawing/2014/main" id="{5161CCEF-7506-B30C-6AA2-103F036AA4F3}"/>
              </a:ext>
            </a:extLst>
          </p:cNvPr>
          <p:cNvSpPr>
            <a:spLocks noGrp="1"/>
          </p:cNvSpPr>
          <p:nvPr>
            <p:ph type="sldNum" sz="quarter" idx="4"/>
          </p:nvPr>
        </p:nvSpPr>
        <p:spPr/>
        <p:txBody>
          <a:bodyPr/>
          <a:lstStyle/>
          <a:p>
            <a:fld id="{6FB6B91F-BB11-E946-B7F6-1372EDB8DEC1}" type="slidenum">
              <a:rPr lang="en-US" smtClean="0"/>
              <a:pPr/>
              <a:t>7</a:t>
            </a:fld>
            <a:endParaRPr lang="en-US" dirty="0"/>
          </a:p>
        </p:txBody>
      </p:sp>
      <p:pic>
        <p:nvPicPr>
          <p:cNvPr id="5" name="Picture 4" descr="The estimated probability that a fire occurs after freight train-other collision is plotted for the years 2000 to 2020 with a fitted distribution. The probability is between about 0 and 0.03.">
            <a:extLst>
              <a:ext uri="{FF2B5EF4-FFF2-40B4-BE49-F238E27FC236}">
                <a16:creationId xmlns:a16="http://schemas.microsoft.com/office/drawing/2014/main" id="{08A14950-08BD-B6EB-2D17-D52BD38CC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9065" y="4467022"/>
            <a:ext cx="5956935" cy="1916430"/>
          </a:xfrm>
          <a:prstGeom prst="rect">
            <a:avLst/>
          </a:prstGeom>
          <a:noFill/>
          <a:ln>
            <a:noFill/>
          </a:ln>
        </p:spPr>
      </p:pic>
      <p:pic>
        <p:nvPicPr>
          <p:cNvPr id="6" name="Picture 5" descr="The estimated probability that the hydrogen tank is involved if there is a fire is plotted for the years 2000 to 2020 with a fitted distribution. The probability between 0 and 1 with a median around 0.7.">
            <a:extLst>
              <a:ext uri="{FF2B5EF4-FFF2-40B4-BE49-F238E27FC236}">
                <a16:creationId xmlns:a16="http://schemas.microsoft.com/office/drawing/2014/main" id="{96597A64-5D7D-3B35-B2DE-620EC920D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096000" y="4460672"/>
            <a:ext cx="5956935" cy="1916430"/>
          </a:xfrm>
          <a:prstGeom prst="rect">
            <a:avLst/>
          </a:prstGeom>
          <a:noFill/>
          <a:ln>
            <a:noFill/>
          </a:ln>
        </p:spPr>
      </p:pic>
      <p:sp>
        <p:nvSpPr>
          <p:cNvPr id="7" name="TextBox 6">
            <a:extLst>
              <a:ext uri="{FF2B5EF4-FFF2-40B4-BE49-F238E27FC236}">
                <a16:creationId xmlns:a16="http://schemas.microsoft.com/office/drawing/2014/main" id="{0BA1FFD9-3683-98CA-6FBD-2FF29832CEAC}"/>
              </a:ext>
            </a:extLst>
          </p:cNvPr>
          <p:cNvSpPr txBox="1"/>
          <p:nvPr/>
        </p:nvSpPr>
        <p:spPr>
          <a:xfrm>
            <a:off x="-1" y="942631"/>
            <a:ext cx="4068417" cy="461665"/>
          </a:xfrm>
          <a:prstGeom prst="rect">
            <a:avLst/>
          </a:prstGeom>
          <a:noFill/>
        </p:spPr>
        <p:txBody>
          <a:bodyPr wrap="square" rtlCol="0">
            <a:spAutoFit/>
          </a:bodyPr>
          <a:lstStyle/>
          <a:p>
            <a:pPr algn="ctr">
              <a:spcBef>
                <a:spcPts val="1000"/>
              </a:spcBef>
              <a:spcAft>
                <a:spcPts val="600"/>
              </a:spcAft>
            </a:pPr>
            <a:r>
              <a:rPr lang="en-US"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Fire Caused by Collision</a:t>
            </a:r>
          </a:p>
        </p:txBody>
      </p:sp>
      <p:sp>
        <p:nvSpPr>
          <p:cNvPr id="8" name="TextBox 7">
            <a:extLst>
              <a:ext uri="{FF2B5EF4-FFF2-40B4-BE49-F238E27FC236}">
                <a16:creationId xmlns:a16="http://schemas.microsoft.com/office/drawing/2014/main" id="{DAEBAE7C-F712-235F-6EB4-2FD288F72895}"/>
              </a:ext>
            </a:extLst>
          </p:cNvPr>
          <p:cNvSpPr txBox="1"/>
          <p:nvPr/>
        </p:nvSpPr>
        <p:spPr>
          <a:xfrm>
            <a:off x="5877242" y="970862"/>
            <a:ext cx="3913182" cy="461665"/>
          </a:xfrm>
          <a:prstGeom prst="rect">
            <a:avLst/>
          </a:prstGeom>
          <a:noFill/>
        </p:spPr>
        <p:txBody>
          <a:bodyPr wrap="square" rtlCol="0">
            <a:spAutoFit/>
          </a:bodyPr>
          <a:lstStyle/>
          <a:p>
            <a:pPr algn="ctr">
              <a:spcBef>
                <a:spcPts val="1000"/>
              </a:spcBef>
              <a:spcAft>
                <a:spcPts val="600"/>
              </a:spcAft>
            </a:pPr>
            <a:r>
              <a:rPr lang="en-US"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Tank Involvement in Fire</a:t>
            </a:r>
          </a:p>
        </p:txBody>
      </p:sp>
      <p:sp>
        <p:nvSpPr>
          <p:cNvPr id="9" name="Content Placeholder 2">
            <a:extLst>
              <a:ext uri="{FF2B5EF4-FFF2-40B4-BE49-F238E27FC236}">
                <a16:creationId xmlns:a16="http://schemas.microsoft.com/office/drawing/2014/main" id="{DDB16CFB-0D3F-B279-66D2-89BC4C6D4EB5}"/>
              </a:ext>
            </a:extLst>
          </p:cNvPr>
          <p:cNvSpPr txBox="1">
            <a:spLocks/>
          </p:cNvSpPr>
          <p:nvPr/>
        </p:nvSpPr>
        <p:spPr>
          <a:xfrm>
            <a:off x="231676" y="1448144"/>
            <a:ext cx="5864323" cy="3018878"/>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FRA database distinguishes between incidents initiating with fire/explosion or initiating with collision</a:t>
            </a:r>
          </a:p>
          <a:p>
            <a:r>
              <a:rPr lang="en-US" dirty="0"/>
              <a:t>Incidents were counted as collision-induced fire if: </a:t>
            </a:r>
          </a:p>
          <a:p>
            <a:pPr lvl="1"/>
            <a:r>
              <a:rPr lang="en-US" dirty="0"/>
              <a:t>They were categorized as initiating with a collision </a:t>
            </a:r>
          </a:p>
          <a:p>
            <a:pPr lvl="1"/>
            <a:r>
              <a:rPr lang="en-US" dirty="0"/>
              <a:t>Had narrative that included “fire” outside of “fireman”, “firemen”, or “fire department”</a:t>
            </a:r>
          </a:p>
          <a:p>
            <a:endParaRPr lang="en-US" dirty="0"/>
          </a:p>
        </p:txBody>
      </p:sp>
      <p:pic>
        <p:nvPicPr>
          <p:cNvPr id="11" name="Picture 10">
            <a:extLst>
              <a:ext uri="{FF2B5EF4-FFF2-40B4-BE49-F238E27FC236}">
                <a16:creationId xmlns:a16="http://schemas.microsoft.com/office/drawing/2014/main" id="{9A69D2EB-0CD6-9BC3-8A5C-849F64B20F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084" r="50034" b="67795"/>
          <a:stretch>
            <a:fillRect/>
          </a:stretch>
        </p:blipFill>
        <p:spPr bwMode="auto">
          <a:xfrm>
            <a:off x="9965721" y="146346"/>
            <a:ext cx="1029777" cy="1282236"/>
          </a:xfrm>
          <a:prstGeom prst="rect">
            <a:avLst/>
          </a:prstGeom>
          <a:ln>
            <a:noFill/>
          </a:ln>
          <a:extLst>
            <a:ext uri="{53640926-AAD7-44D8-BBD7-CCE9431645EC}">
              <a14:shadowObscured xmlns:a14="http://schemas.microsoft.com/office/drawing/2010/main"/>
            </a:ext>
          </a:extLst>
        </p:spPr>
      </p:pic>
      <p:sp>
        <p:nvSpPr>
          <p:cNvPr id="12" name="Oval 11">
            <a:extLst>
              <a:ext uri="{FF2B5EF4-FFF2-40B4-BE49-F238E27FC236}">
                <a16:creationId xmlns:a16="http://schemas.microsoft.com/office/drawing/2014/main" id="{77E66D15-9581-1A24-2F31-31DCE68D7925}"/>
              </a:ext>
            </a:extLst>
          </p:cNvPr>
          <p:cNvSpPr/>
          <p:nvPr/>
        </p:nvSpPr>
        <p:spPr>
          <a:xfrm>
            <a:off x="9790425" y="56639"/>
            <a:ext cx="1205074" cy="1391505"/>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B6A6ABE-1E95-9254-DD5B-538A326AC393}"/>
              </a:ext>
            </a:extLst>
          </p:cNvPr>
          <p:cNvSpPr/>
          <p:nvPr/>
        </p:nvSpPr>
        <p:spPr>
          <a:xfrm>
            <a:off x="10917880" y="768182"/>
            <a:ext cx="1159920" cy="1282236"/>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50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5F46D6-E9B5-15E1-2502-FD0A5CBE8354}"/>
              </a:ext>
            </a:extLst>
          </p:cNvPr>
          <p:cNvSpPr>
            <a:spLocks noGrp="1"/>
          </p:cNvSpPr>
          <p:nvPr>
            <p:ph type="body" idx="1"/>
          </p:nvPr>
        </p:nvSpPr>
        <p:spPr>
          <a:xfrm>
            <a:off x="356400" y="865832"/>
            <a:ext cx="5502275" cy="749842"/>
          </a:xfrm>
        </p:spPr>
        <p:txBody>
          <a:bodyPr/>
          <a:lstStyle/>
          <a:p>
            <a:r>
              <a:rPr lang="en-US" dirty="0"/>
              <a:t>Immediate/Delayed Ignition</a:t>
            </a:r>
          </a:p>
        </p:txBody>
      </p:sp>
      <p:sp>
        <p:nvSpPr>
          <p:cNvPr id="3" name="Content Placeholder 2">
            <a:extLst>
              <a:ext uri="{FF2B5EF4-FFF2-40B4-BE49-F238E27FC236}">
                <a16:creationId xmlns:a16="http://schemas.microsoft.com/office/drawing/2014/main" id="{DBF67877-5124-54EC-8EE5-20E3E8EEED05}"/>
              </a:ext>
            </a:extLst>
          </p:cNvPr>
          <p:cNvSpPr>
            <a:spLocks noGrp="1"/>
          </p:cNvSpPr>
          <p:nvPr>
            <p:ph sz="half" idx="2"/>
          </p:nvPr>
        </p:nvSpPr>
        <p:spPr>
          <a:xfrm>
            <a:off x="351687" y="1798310"/>
            <a:ext cx="5502275" cy="2284095"/>
          </a:xfrm>
        </p:spPr>
        <p:txBody>
          <a:bodyPr/>
          <a:lstStyle/>
          <a:p>
            <a:r>
              <a:rPr lang="en-US" dirty="0"/>
              <a:t>Probabilities were derived in previous work and are known to be highly uncertain</a:t>
            </a:r>
          </a:p>
          <a:p>
            <a:pPr lvl="1"/>
            <a:r>
              <a:rPr lang="en-US" dirty="0"/>
              <a:t>No strong evidence due to lack of data</a:t>
            </a:r>
          </a:p>
          <a:p>
            <a:r>
              <a:rPr lang="en-US" dirty="0"/>
              <a:t>Uniform distributions between probability point estimates in the literature</a:t>
            </a:r>
          </a:p>
          <a:p>
            <a:endParaRPr lang="en-US" dirty="0"/>
          </a:p>
        </p:txBody>
      </p:sp>
      <p:sp>
        <p:nvSpPr>
          <p:cNvPr id="8" name="Text Placeholder 7">
            <a:extLst>
              <a:ext uri="{FF2B5EF4-FFF2-40B4-BE49-F238E27FC236}">
                <a16:creationId xmlns:a16="http://schemas.microsoft.com/office/drawing/2014/main" id="{81BD89D7-1D68-7940-D6D0-038D73FB4949}"/>
              </a:ext>
            </a:extLst>
          </p:cNvPr>
          <p:cNvSpPr>
            <a:spLocks noGrp="1"/>
          </p:cNvSpPr>
          <p:nvPr>
            <p:ph type="body" sz="quarter" idx="3"/>
          </p:nvPr>
        </p:nvSpPr>
        <p:spPr>
          <a:xfrm>
            <a:off x="6102750" y="865832"/>
            <a:ext cx="5410200" cy="749842"/>
          </a:xfrm>
        </p:spPr>
        <p:txBody>
          <a:bodyPr/>
          <a:lstStyle/>
          <a:p>
            <a:r>
              <a:rPr lang="en-US" dirty="0"/>
              <a:t>TPRD Operation</a:t>
            </a:r>
          </a:p>
        </p:txBody>
      </p:sp>
      <p:sp>
        <p:nvSpPr>
          <p:cNvPr id="9" name="Content Placeholder 8">
            <a:extLst>
              <a:ext uri="{FF2B5EF4-FFF2-40B4-BE49-F238E27FC236}">
                <a16:creationId xmlns:a16="http://schemas.microsoft.com/office/drawing/2014/main" id="{06D26CDE-CFB9-C955-CCAB-6383612C09F8}"/>
              </a:ext>
            </a:extLst>
          </p:cNvPr>
          <p:cNvSpPr>
            <a:spLocks noGrp="1"/>
          </p:cNvSpPr>
          <p:nvPr>
            <p:ph sz="quarter" idx="4"/>
          </p:nvPr>
        </p:nvSpPr>
        <p:spPr>
          <a:xfrm>
            <a:off x="6102750" y="1798310"/>
            <a:ext cx="5410200" cy="2346123"/>
          </a:xfrm>
        </p:spPr>
        <p:txBody>
          <a:bodyPr/>
          <a:lstStyle/>
          <a:p>
            <a:r>
              <a:rPr lang="en-US" dirty="0"/>
              <a:t>Probabilities were derived in previous work, likely conservative</a:t>
            </a:r>
          </a:p>
          <a:p>
            <a:pPr lvl="1"/>
            <a:r>
              <a:rPr lang="en-US" dirty="0"/>
              <a:t>No strong evidence due to lack of data</a:t>
            </a:r>
          </a:p>
          <a:p>
            <a:r>
              <a:rPr lang="en-US" dirty="0"/>
              <a:t>Beta distribution using Jeffreys prior</a:t>
            </a:r>
          </a:p>
        </p:txBody>
      </p:sp>
      <p:sp>
        <p:nvSpPr>
          <p:cNvPr id="4" name="Slide Number Placeholder 3">
            <a:extLst>
              <a:ext uri="{FF2B5EF4-FFF2-40B4-BE49-F238E27FC236}">
                <a16:creationId xmlns:a16="http://schemas.microsoft.com/office/drawing/2014/main" id="{26F9E7B6-8B24-F60A-469A-2C0F25A03BFF}"/>
              </a:ext>
            </a:extLst>
          </p:cNvPr>
          <p:cNvSpPr>
            <a:spLocks noGrp="1"/>
          </p:cNvSpPr>
          <p:nvPr>
            <p:ph type="sldNum" sz="quarter" idx="12"/>
          </p:nvPr>
        </p:nvSpPr>
        <p:spPr/>
        <p:txBody>
          <a:bodyPr/>
          <a:lstStyle/>
          <a:p>
            <a:fld id="{6FB6B91F-BB11-E946-B7F6-1372EDB8DEC1}" type="slidenum">
              <a:rPr lang="en-US" smtClean="0"/>
              <a:pPr/>
              <a:t>8</a:t>
            </a:fld>
            <a:endParaRPr lang="en-US" dirty="0"/>
          </a:p>
        </p:txBody>
      </p:sp>
      <p:sp>
        <p:nvSpPr>
          <p:cNvPr id="2" name="Title 1">
            <a:extLst>
              <a:ext uri="{FF2B5EF4-FFF2-40B4-BE49-F238E27FC236}">
                <a16:creationId xmlns:a16="http://schemas.microsoft.com/office/drawing/2014/main" id="{CFB2520D-A524-046F-AA44-244034435307}"/>
              </a:ext>
            </a:extLst>
          </p:cNvPr>
          <p:cNvSpPr>
            <a:spLocks noGrp="1"/>
          </p:cNvSpPr>
          <p:nvPr>
            <p:ph type="title"/>
          </p:nvPr>
        </p:nvSpPr>
        <p:spPr/>
        <p:txBody>
          <a:bodyPr/>
          <a:lstStyle/>
          <a:p>
            <a:r>
              <a:rPr lang="en-US" dirty="0"/>
              <a:t>Ignition Probabilities/TPRD Operation</a:t>
            </a:r>
          </a:p>
        </p:txBody>
      </p:sp>
      <p:pic>
        <p:nvPicPr>
          <p:cNvPr id="5" name="Picture 4" descr="CDFs are shown for immediate and delayed ignition. The distribution for probability of immediate ignition is uniform between 0.008 and 0.23. The distribution for probability of delayed ignition is uniform between 0.004 and 0.012.">
            <a:extLst>
              <a:ext uri="{FF2B5EF4-FFF2-40B4-BE49-F238E27FC236}">
                <a16:creationId xmlns:a16="http://schemas.microsoft.com/office/drawing/2014/main" id="{FD071359-5B01-EE23-DC9C-25214E027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25151" y="4144433"/>
            <a:ext cx="4053205" cy="2284095"/>
          </a:xfrm>
          <a:prstGeom prst="rect">
            <a:avLst/>
          </a:prstGeom>
          <a:noFill/>
          <a:ln>
            <a:noFill/>
          </a:ln>
        </p:spPr>
      </p:pic>
      <p:pic>
        <p:nvPicPr>
          <p:cNvPr id="10" name="Picture 9">
            <a:extLst>
              <a:ext uri="{FF2B5EF4-FFF2-40B4-BE49-F238E27FC236}">
                <a16:creationId xmlns:a16="http://schemas.microsoft.com/office/drawing/2014/main" id="{247D4F0D-E8B7-3D6F-DA14-E8E831332A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89" t="2948" r="28910" b="25403"/>
          <a:stretch>
            <a:fillRect/>
          </a:stretch>
        </p:blipFill>
        <p:spPr bwMode="auto">
          <a:xfrm>
            <a:off x="374385" y="4226685"/>
            <a:ext cx="1376340" cy="2393290"/>
          </a:xfrm>
          <a:prstGeom prst="rect">
            <a:avLst/>
          </a:prstGeom>
          <a:ln>
            <a:no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5689E6E8-A4BA-37F3-3449-32FB9AD6DC41}"/>
              </a:ext>
            </a:extLst>
          </p:cNvPr>
          <p:cNvSpPr/>
          <p:nvPr/>
        </p:nvSpPr>
        <p:spPr>
          <a:xfrm>
            <a:off x="171185" y="5211713"/>
            <a:ext cx="1683015" cy="153670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5965F3C-5194-4CCC-C872-24EFE50B51D6}"/>
              </a:ext>
            </a:extLst>
          </p:cNvPr>
          <p:cNvPicPr>
            <a:picLocks noChangeAspect="1"/>
          </p:cNvPicPr>
          <p:nvPr/>
        </p:nvPicPr>
        <p:blipFill rotWithShape="1">
          <a:blip r:embed="rId5"/>
          <a:srcRect l="58950" t="78137" r="21830" b="1781"/>
          <a:stretch>
            <a:fillRect/>
          </a:stretch>
        </p:blipFill>
        <p:spPr bwMode="auto">
          <a:xfrm>
            <a:off x="6267506" y="5060612"/>
            <a:ext cx="1159920" cy="1282236"/>
          </a:xfrm>
          <a:prstGeom prst="rect">
            <a:avLst/>
          </a:prstGeom>
          <a:ln>
            <a:noFill/>
          </a:ln>
          <a:extLst>
            <a:ext uri="{53640926-AAD7-44D8-BBD7-CCE9431645EC}">
              <a14:shadowObscured xmlns:a14="http://schemas.microsoft.com/office/drawing/2010/main"/>
            </a:ext>
          </a:extLst>
        </p:spPr>
      </p:pic>
      <p:sp>
        <p:nvSpPr>
          <p:cNvPr id="15" name="Oval 14">
            <a:extLst>
              <a:ext uri="{FF2B5EF4-FFF2-40B4-BE49-F238E27FC236}">
                <a16:creationId xmlns:a16="http://schemas.microsoft.com/office/drawing/2014/main" id="{D46EAB72-0DE7-DD1C-57BC-D8CC73D3AACB}"/>
              </a:ext>
            </a:extLst>
          </p:cNvPr>
          <p:cNvSpPr/>
          <p:nvPr/>
        </p:nvSpPr>
        <p:spPr>
          <a:xfrm>
            <a:off x="6201696" y="5473700"/>
            <a:ext cx="928157" cy="108076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he distribution for TPRD failure is between 0 and 1, biased towards smaller values. Most of the distribution is between 0 and 0.2. ">
            <a:extLst>
              <a:ext uri="{FF2B5EF4-FFF2-40B4-BE49-F238E27FC236}">
                <a16:creationId xmlns:a16="http://schemas.microsoft.com/office/drawing/2014/main" id="{A6B3DEA9-017B-5892-8662-3159DCDDD1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88" r="6672"/>
          <a:stretch/>
        </p:blipFill>
        <p:spPr bwMode="auto">
          <a:xfrm>
            <a:off x="7908373" y="4226685"/>
            <a:ext cx="3728971" cy="2339018"/>
          </a:xfrm>
          <a:prstGeom prst="rect">
            <a:avLst/>
          </a:prstGeom>
          <a:noFill/>
          <a:ln>
            <a:noFill/>
          </a:ln>
        </p:spPr>
      </p:pic>
    </p:spTree>
    <p:extLst>
      <p:ext uri="{BB962C8B-B14F-4D97-AF65-F5344CB8AC3E}">
        <p14:creationId xmlns:p14="http://schemas.microsoft.com/office/powerpoint/2010/main" val="391559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A400-D51E-53AD-6616-414F43AB16F7}"/>
              </a:ext>
            </a:extLst>
          </p:cNvPr>
          <p:cNvSpPr>
            <a:spLocks noGrp="1"/>
          </p:cNvSpPr>
          <p:nvPr>
            <p:ph type="title"/>
          </p:nvPr>
        </p:nvSpPr>
        <p:spPr/>
        <p:txBody>
          <a:bodyPr/>
          <a:lstStyle/>
          <a:p>
            <a:r>
              <a:rPr lang="en-US" dirty="0"/>
              <a:t>Risk Results</a:t>
            </a:r>
          </a:p>
        </p:txBody>
      </p:sp>
      <p:sp>
        <p:nvSpPr>
          <p:cNvPr id="4" name="Slide Number Placeholder 3">
            <a:extLst>
              <a:ext uri="{FF2B5EF4-FFF2-40B4-BE49-F238E27FC236}">
                <a16:creationId xmlns:a16="http://schemas.microsoft.com/office/drawing/2014/main" id="{8EB93B2C-38D1-7CC2-2CE0-D19604AA75F6}"/>
              </a:ext>
            </a:extLst>
          </p:cNvPr>
          <p:cNvSpPr>
            <a:spLocks noGrp="1"/>
          </p:cNvSpPr>
          <p:nvPr>
            <p:ph type="sldNum" sz="quarter" idx="4"/>
          </p:nvPr>
        </p:nvSpPr>
        <p:spPr/>
        <p:txBody>
          <a:bodyPr/>
          <a:lstStyle/>
          <a:p>
            <a:fld id="{6FB6B91F-BB11-E946-B7F6-1372EDB8DEC1}" type="slidenum">
              <a:rPr lang="en-US" smtClean="0"/>
              <a:pPr/>
              <a:t>9</a:t>
            </a:fld>
            <a:endParaRPr lang="en-US" dirty="0"/>
          </a:p>
        </p:txBody>
      </p:sp>
      <p:pic>
        <p:nvPicPr>
          <p:cNvPr id="11" name="Picture 10">
            <a:extLst>
              <a:ext uri="{FF2B5EF4-FFF2-40B4-BE49-F238E27FC236}">
                <a16:creationId xmlns:a16="http://schemas.microsoft.com/office/drawing/2014/main" id="{A5740CAD-24F1-42EC-F09F-9BC09A043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42796" y="3823720"/>
            <a:ext cx="7172656" cy="2967853"/>
          </a:xfrm>
          <a:prstGeom prst="rect">
            <a:avLst/>
          </a:prstGeom>
          <a:noFill/>
          <a:ln>
            <a:noFill/>
          </a:ln>
        </p:spPr>
      </p:pic>
      <p:pic>
        <p:nvPicPr>
          <p:cNvPr id="12" name="Picture 11">
            <a:extLst>
              <a:ext uri="{FF2B5EF4-FFF2-40B4-BE49-F238E27FC236}">
                <a16:creationId xmlns:a16="http://schemas.microsoft.com/office/drawing/2014/main" id="{E1FC07D0-BD7B-EC6A-32EA-94D511A6BD75}"/>
              </a:ext>
            </a:extLst>
          </p:cNvPr>
          <p:cNvPicPr>
            <a:picLocks noChangeAspect="1"/>
          </p:cNvPicPr>
          <p:nvPr/>
        </p:nvPicPr>
        <p:blipFill>
          <a:blip r:embed="rId3" cstate="print">
            <a:extLst>
              <a:ext uri="{28A0092B-C50C-407E-A947-70E740481C1C}">
                <a14:useLocalDpi xmlns:a14="http://schemas.microsoft.com/office/drawing/2010/main" val="0"/>
              </a:ext>
            </a:extLst>
          </a:blip>
          <a:srcRect t="7474"/>
          <a:stretch>
            <a:fillRect/>
          </a:stretch>
        </p:blipFill>
        <p:spPr bwMode="auto">
          <a:xfrm>
            <a:off x="1342180" y="947170"/>
            <a:ext cx="6833546" cy="2616200"/>
          </a:xfrm>
          <a:prstGeom prst="rect">
            <a:avLst/>
          </a:prstGeom>
          <a:noFill/>
          <a:ln>
            <a:noFill/>
          </a:ln>
        </p:spPr>
      </p:pic>
      <p:sp>
        <p:nvSpPr>
          <p:cNvPr id="13" name="TextBox 12">
            <a:extLst>
              <a:ext uri="{FF2B5EF4-FFF2-40B4-BE49-F238E27FC236}">
                <a16:creationId xmlns:a16="http://schemas.microsoft.com/office/drawing/2014/main" id="{BDA0F115-FCC9-93AF-8C64-A8672F409900}"/>
              </a:ext>
            </a:extLst>
          </p:cNvPr>
          <p:cNvSpPr txBox="1"/>
          <p:nvPr/>
        </p:nvSpPr>
        <p:spPr>
          <a:xfrm>
            <a:off x="-430" y="1772670"/>
            <a:ext cx="1672894" cy="646331"/>
          </a:xfrm>
          <a:prstGeom prst="rect">
            <a:avLst/>
          </a:prstGeom>
          <a:noFill/>
        </p:spPr>
        <p:txBody>
          <a:bodyPr wrap="square" rtlCol="0">
            <a:spAutoFit/>
          </a:bodyPr>
          <a:lstStyle/>
          <a:p>
            <a:pPr algn="ctr">
              <a:spcBef>
                <a:spcPts val="1000"/>
              </a:spcBef>
              <a:spcAft>
                <a:spcPts val="600"/>
              </a:spcAft>
            </a:pPr>
            <a:r>
              <a:rPr lang="en-US" b="1" dirty="0"/>
              <a:t>End-State Probability</a:t>
            </a:r>
          </a:p>
        </p:txBody>
      </p:sp>
      <p:sp>
        <p:nvSpPr>
          <p:cNvPr id="14" name="TextBox 13">
            <a:extLst>
              <a:ext uri="{FF2B5EF4-FFF2-40B4-BE49-F238E27FC236}">
                <a16:creationId xmlns:a16="http://schemas.microsoft.com/office/drawing/2014/main" id="{F102F885-46D2-C731-2799-6C1BDD839235}"/>
              </a:ext>
            </a:extLst>
          </p:cNvPr>
          <p:cNvSpPr txBox="1"/>
          <p:nvPr/>
        </p:nvSpPr>
        <p:spPr>
          <a:xfrm>
            <a:off x="50370" y="4788920"/>
            <a:ext cx="1672894" cy="646331"/>
          </a:xfrm>
          <a:prstGeom prst="rect">
            <a:avLst/>
          </a:prstGeom>
          <a:noFill/>
        </p:spPr>
        <p:txBody>
          <a:bodyPr wrap="square" rtlCol="0">
            <a:spAutoFit/>
          </a:bodyPr>
          <a:lstStyle/>
          <a:p>
            <a:pPr algn="ctr">
              <a:spcBef>
                <a:spcPts val="1000"/>
              </a:spcBef>
              <a:spcAft>
                <a:spcPts val="600"/>
              </a:spcAft>
            </a:pPr>
            <a:r>
              <a:rPr lang="en-US" b="1" dirty="0"/>
              <a:t>End-State Frequency</a:t>
            </a:r>
          </a:p>
        </p:txBody>
      </p:sp>
      <p:pic>
        <p:nvPicPr>
          <p:cNvPr id="15" name="Picture 14">
            <a:extLst>
              <a:ext uri="{FF2B5EF4-FFF2-40B4-BE49-F238E27FC236}">
                <a16:creationId xmlns:a16="http://schemas.microsoft.com/office/drawing/2014/main" id="{8EB682D8-1D46-D6C2-2B5F-97FF79F69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7992471" y="1745914"/>
            <a:ext cx="4136637" cy="2540099"/>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34956CE9-8994-05E3-C171-CBE084B57F94}"/>
              </a:ext>
            </a:extLst>
          </p:cNvPr>
          <p:cNvPicPr>
            <a:picLocks noChangeAspect="1"/>
          </p:cNvPicPr>
          <p:nvPr/>
        </p:nvPicPr>
        <p:blipFill rotWithShape="1">
          <a:blip r:embed="rId5"/>
          <a:srcRect l="32880" t="78137"/>
          <a:stretch/>
        </p:blipFill>
        <p:spPr bwMode="auto">
          <a:xfrm>
            <a:off x="9000762" y="4646577"/>
            <a:ext cx="2543036" cy="876359"/>
          </a:xfrm>
          <a:prstGeom prst="rect">
            <a:avLst/>
          </a:prstGeom>
          <a:ln>
            <a:noFill/>
          </a:ln>
          <a:extLst>
            <a:ext uri="{53640926-AAD7-44D8-BBD7-CCE9431645EC}">
              <a14:shadowObscured xmlns:a14="http://schemas.microsoft.com/office/drawing/2010/main"/>
            </a:ext>
          </a:extLst>
        </p:spPr>
      </p:pic>
      <p:sp>
        <p:nvSpPr>
          <p:cNvPr id="17" name="Oval 16">
            <a:extLst>
              <a:ext uri="{FF2B5EF4-FFF2-40B4-BE49-F238E27FC236}">
                <a16:creationId xmlns:a16="http://schemas.microsoft.com/office/drawing/2014/main" id="{A0D52180-3C7A-8443-5E07-A2FB43166EE7}"/>
              </a:ext>
            </a:extLst>
          </p:cNvPr>
          <p:cNvSpPr/>
          <p:nvPr/>
        </p:nvSpPr>
        <p:spPr>
          <a:xfrm>
            <a:off x="10849820" y="3015963"/>
            <a:ext cx="1308708" cy="674120"/>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871B4C4-DA09-67AA-E52C-9E161827A046}"/>
              </a:ext>
            </a:extLst>
          </p:cNvPr>
          <p:cNvSpPr/>
          <p:nvPr/>
        </p:nvSpPr>
        <p:spPr>
          <a:xfrm>
            <a:off x="8856697" y="3175191"/>
            <a:ext cx="712753" cy="355664"/>
          </a:xfrm>
          <a:prstGeom prst="ellipse">
            <a:avLst/>
          </a:prstGeom>
          <a:noFill/>
          <a:ln w="28575">
            <a:solidFill>
              <a:srgbClr val="00A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BC31DB7-050C-9E4B-7F51-68EE865D45E2}"/>
              </a:ext>
            </a:extLst>
          </p:cNvPr>
          <p:cNvSpPr/>
          <p:nvPr/>
        </p:nvSpPr>
        <p:spPr>
          <a:xfrm rot="2435137">
            <a:off x="6432550" y="1288728"/>
            <a:ext cx="495300" cy="3365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773067"/>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33B0BD6101AF4FAFE734D37A4FF588" ma:contentTypeVersion="14" ma:contentTypeDescription="Create a new document." ma:contentTypeScope="" ma:versionID="c266fddcfa48cfe79d1bd97f4dfa6477">
  <xsd:schema xmlns:xsd="http://www.w3.org/2001/XMLSchema" xmlns:xs="http://www.w3.org/2001/XMLSchema" xmlns:p="http://schemas.microsoft.com/office/2006/metadata/properties" xmlns:ns2="7e5ae84f-5886-42f8-a38c-dc57fb048ccc" xmlns:ns3="b146aa47-7932-497c-a5e8-328e80bc2cb6" targetNamespace="http://schemas.microsoft.com/office/2006/metadata/properties" ma:root="true" ma:fieldsID="934854141e2c9e0fed6a75445be2f588" ns2:_="" ns3:_="">
    <xsd:import namespace="7e5ae84f-5886-42f8-a38c-dc57fb048ccc"/>
    <xsd:import namespace="b146aa47-7932-497c-a5e8-328e80bc2c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ae84f-5886-42f8-a38c-dc57fb048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e9a0c85-7947-4de8-8007-231928f8287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46aa47-7932-497c-a5e8-328e80bc2c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0ba4d5-3618-4ff3-83fa-0925081d5dcf}" ma:internalName="TaxCatchAll" ma:showField="CatchAllData" ma:web="b146aa47-7932-497c-a5e8-328e80bc2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ae84f-5886-42f8-a38c-dc57fb048ccc">
      <Terms xmlns="http://schemas.microsoft.com/office/infopath/2007/PartnerControls"/>
    </lcf76f155ced4ddcb4097134ff3c332f>
    <TaxCatchAll xmlns="b146aa47-7932-497c-a5e8-328e80bc2cb6" xsi:nil="true"/>
  </documentManagement>
</p:properties>
</file>

<file path=customXml/itemProps1.xml><?xml version="1.0" encoding="utf-8"?>
<ds:datastoreItem xmlns:ds="http://schemas.openxmlformats.org/officeDocument/2006/customXml" ds:itemID="{7C8F783A-5AA2-4B1C-9AA9-353FEECCA439}">
  <ds:schemaRefs>
    <ds:schemaRef ds:uri="http://schemas.microsoft.com/sharepoint/v3/contenttype/forms"/>
  </ds:schemaRefs>
</ds:datastoreItem>
</file>

<file path=customXml/itemProps2.xml><?xml version="1.0" encoding="utf-8"?>
<ds:datastoreItem xmlns:ds="http://schemas.openxmlformats.org/officeDocument/2006/customXml" ds:itemID="{97FAB85F-309C-4DF6-92F4-DFE71C4AB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5ae84f-5886-42f8-a38c-dc57fb048ccc"/>
    <ds:schemaRef ds:uri="b146aa47-7932-497c-a5e8-328e80bc2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820C2-045D-4890-A775-F37AD98126CE}">
  <ds:schemaRefs>
    <ds:schemaRef ds:uri="7e5ae84f-5886-42f8-a38c-dc57fb048ccc"/>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146aa47-7932-497c-a5e8-328e80bc2cb6"/>
  </ds:schemaRefs>
</ds:datastoreItem>
</file>

<file path=docProps/app.xml><?xml version="1.0" encoding="utf-8"?>
<Properties xmlns="http://schemas.openxmlformats.org/officeDocument/2006/extended-properties" xmlns:vt="http://schemas.openxmlformats.org/officeDocument/2006/docPropsVTypes">
  <Template/>
  <TotalTime>18204</TotalTime>
  <Words>1042</Words>
  <Application>Microsoft Office PowerPoint</Application>
  <PresentationFormat>Widescreen</PresentationFormat>
  <Paragraphs>108</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Apple Symbols</vt:lpstr>
      <vt:lpstr>Aptos</vt:lpstr>
      <vt:lpstr>Arial</vt:lpstr>
      <vt:lpstr>Calibri</vt:lpstr>
      <vt:lpstr>Courier New</vt:lpstr>
      <vt:lpstr>Exo 2</vt:lpstr>
      <vt:lpstr>Exo 2 Semi Bold</vt:lpstr>
      <vt:lpstr>Open Sans</vt:lpstr>
      <vt:lpstr>Open Sans SemiBold</vt:lpstr>
      <vt:lpstr>Wingdings</vt:lpstr>
      <vt:lpstr>SandiaBrand</vt:lpstr>
      <vt:lpstr>Hydrogen Contribution to Risk in Post-Crash Outcomes for Rail Locomotives</vt:lpstr>
      <vt:lpstr>Hydrogen in Rail Applications</vt:lpstr>
      <vt:lpstr>Model Structure: Accidents Initiating with a Collision*</vt:lpstr>
      <vt:lpstr>Uncertainty Quantification/Distribution Sampling</vt:lpstr>
      <vt:lpstr>Initiating events</vt:lpstr>
      <vt:lpstr>Locomotive Involved/H2 Mechanical Release</vt:lpstr>
      <vt:lpstr>Fire Caused by Collision/Fire without Collision</vt:lpstr>
      <vt:lpstr>Ignition Probabilities/TPRD Operation</vt:lpstr>
      <vt:lpstr>Risk Results</vt:lpstr>
      <vt:lpstr>Mechanical Impact Sensitivity</vt:lpstr>
      <vt:lpstr>Summary/Conclusions</vt:lpstr>
      <vt:lpstr>Thank You!   Questions?</vt:lpstr>
      <vt:lpstr>Freight and Passenger Accidents from FRA Database</vt:lpstr>
      <vt:lpstr>CDF vs. Box-and-Whisker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Ehrhart, Brian</cp:lastModifiedBy>
  <cp:revision>103</cp:revision>
  <dcterms:created xsi:type="dcterms:W3CDTF">2023-03-17T19:55:08Z</dcterms:created>
  <dcterms:modified xsi:type="dcterms:W3CDTF">2026-07-14T14:21:49Z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0x0101006833B0BD6101AF4FAFE734D37A4FF588</vt:lpwstr>
  </property>
  <property fmtid="{D5CDD505-2E9C-101B-9397-08002B2CF9AE}" pid="3" name="MediaServiceImageTags">
    <vt:lpwstr/>
  </property>
</Properties>
</file>