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4"/>
  </p:sldMasterIdLst>
  <p:notesMasterIdLst>
    <p:notesMasterId r:id="rId17"/>
  </p:notesMasterIdLst>
  <p:handoutMasterIdLst>
    <p:handoutMasterId r:id="rId18"/>
  </p:handoutMasterIdLst>
  <p:sldIdLst>
    <p:sldId id="256" r:id="rId5"/>
    <p:sldId id="294" r:id="rId6"/>
    <p:sldId id="336" r:id="rId7"/>
    <p:sldId id="335" r:id="rId8"/>
    <p:sldId id="339" r:id="rId9"/>
    <p:sldId id="340" r:id="rId10"/>
    <p:sldId id="342" r:id="rId11"/>
    <p:sldId id="338" r:id="rId12"/>
    <p:sldId id="343" r:id="rId13"/>
    <p:sldId id="341" r:id="rId14"/>
    <p:sldId id="279" r:id="rId15"/>
    <p:sldId id="34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2E6809F-BC76-70D6-90BC-072A169D3EB8}" name="Anders Olsson" initials="AO" userId="S::anders.olsson@vysusgroup.com::6567f75c-ba22-4343-88ae-a5e43eeebe0c" providerId="AD"/>
  <p188:author id="{86D218AC-9FE0-1CFA-830C-BFAA636FFC97}" name="Dawn Rowan" initials="DR" userId="S::Dawn.Rowan@vysusgroup.com::fe639b3b-bfc5-43aa-b4b2-37c43e8471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00E3A9"/>
    <a:srgbClr val="005454"/>
    <a:srgbClr val="1D1D1B"/>
    <a:srgbClr val="FF8100"/>
    <a:srgbClr val="FF9A00"/>
    <a:srgbClr val="C04900"/>
    <a:srgbClr val="C03B00"/>
    <a:srgbClr val="AFABAB"/>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3" autoAdjust="0"/>
    <p:restoredTop sz="87046" autoAdjust="0"/>
  </p:normalViewPr>
  <p:slideViewPr>
    <p:cSldViewPr snapToGrid="0" snapToObjects="1" showGuides="1">
      <p:cViewPr varScale="1">
        <p:scale>
          <a:sx n="96" d="100"/>
          <a:sy n="96" d="100"/>
        </p:scale>
        <p:origin x="336" y="9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7" d="100"/>
          <a:sy n="117" d="100"/>
        </p:scale>
        <p:origin x="36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972E79-764F-478A-8475-C9B0A08DB95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26902CD3-1402-4EB8-AE6A-A755C3ADBD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3691178-2F9C-411D-A8AB-514659716F1F}" type="datetimeFigureOut">
              <a:rPr lang="en-GB" smtClean="0">
                <a:latin typeface="Arial" panose="020B0604020202020204" pitchFamily="34" charset="0"/>
              </a:rPr>
              <a:t>07/07/2026</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0AC4570E-E6FE-4490-AE6C-AAC744EA860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latin typeface="Arial" panose="020B0604020202020204" pitchFamily="34" charset="0"/>
            </a:endParaRPr>
          </a:p>
        </p:txBody>
      </p:sp>
    </p:spTree>
    <p:extLst>
      <p:ext uri="{BB962C8B-B14F-4D97-AF65-F5344CB8AC3E}">
        <p14:creationId xmlns:p14="http://schemas.microsoft.com/office/powerpoint/2010/main" val="40259497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F5A77B6-E083-E244-AB98-BDBBE6A205FF}" type="datetimeFigureOut">
              <a:rPr lang="en-US" smtClean="0"/>
              <a:pPr/>
              <a:t>7/7/2026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5FEC855F-0203-2041-896E-C41C6E08226E}" type="slidenum">
              <a:rPr lang="en-US" smtClean="0"/>
              <a:pPr/>
              <a:t>‹#›</a:t>
            </a:fld>
            <a:endParaRPr lang="en-US"/>
          </a:p>
        </p:txBody>
      </p:sp>
    </p:spTree>
    <p:extLst>
      <p:ext uri="{BB962C8B-B14F-4D97-AF65-F5344CB8AC3E}">
        <p14:creationId xmlns:p14="http://schemas.microsoft.com/office/powerpoint/2010/main" val="384544252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a:t>In the baseline PSA for outage, there are only two type of consequences defined – CD and “no CD”, i.e. OK. A “CD sequence” are those that lead to a radioactive release which give rise to public doses exceeding the acceptance criteria. The are the sequences in the PSA which compose the core damage frequency (CDF) in PSA Level 1.</a:t>
            </a:r>
          </a:p>
          <a:p>
            <a:endParaRPr lang="en-GB" noProof="0" dirty="0"/>
          </a:p>
          <a:p>
            <a:r>
              <a:rPr lang="en-GB" noProof="0" dirty="0"/>
              <a:t>It was recognized in this project though that there are some initiating events that will have an impact on the integrity of fuel elements (assemblies) which will give rise to a radioactive release, but the initiating event has been screened out as it can be shown with deterministic assessment (DSA) that this release will not exceed the acceptance criteria for doses to the public. An example of such initiating events are various types of load drops. This is why the bar for FD in the middle section overlap the OK bar in the top section.</a:t>
            </a:r>
          </a:p>
          <a:p>
            <a:endParaRPr lang="en-GB" noProof="0" dirty="0"/>
          </a:p>
          <a:p>
            <a:r>
              <a:rPr lang="en-GB" noProof="0" dirty="0"/>
              <a:t>It shall also be noted that CD is a mixture of sequences which are related to fuel elements located either in the reactor core (CD) or fuel elements located in the Spent Fuel Pool. To distinguish between these, CD in the baseline PSA can be subdivided into CD and FD.</a:t>
            </a:r>
          </a:p>
          <a:p>
            <a:endParaRPr lang="en-GB" noProof="0" dirty="0"/>
          </a:p>
          <a:p>
            <a:r>
              <a:rPr lang="en-GB" noProof="0" dirty="0"/>
              <a:t>It was also concluded that those sequences that are evaluated in the baseline PSA are only those related to overheating of fuel elements. </a:t>
            </a:r>
          </a:p>
          <a:p>
            <a:endParaRPr lang="en-GB" noProof="0" dirty="0"/>
          </a:p>
          <a:p>
            <a:r>
              <a:rPr lang="en-GB" noProof="0" dirty="0"/>
              <a:t>The conclusion from this new definition of consequences is that if you are to evaluate economic consequences (prolonged outage / loss of production) one need to look closer into the sequences that are defined as OK in the baseline PSA.</a:t>
            </a:r>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5FEC855F-0203-2041-896E-C41C6E08226E}" type="slidenum">
              <a:rPr lang="en-US" smtClean="0"/>
              <a:pPr/>
              <a:t>4</a:t>
            </a:fld>
            <a:endParaRPr lang="en-US"/>
          </a:p>
        </p:txBody>
      </p:sp>
    </p:spTree>
    <p:extLst>
      <p:ext uri="{BB962C8B-B14F-4D97-AF65-F5344CB8AC3E}">
        <p14:creationId xmlns:p14="http://schemas.microsoft.com/office/powerpoint/2010/main" val="37661573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3E02CDD-2480-3F45-B6F6-2D5DD8C382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4" name="Text Placeholder 23">
            <a:extLst>
              <a:ext uri="{FF2B5EF4-FFF2-40B4-BE49-F238E27FC236}">
                <a16:creationId xmlns:a16="http://schemas.microsoft.com/office/drawing/2014/main" id="{002FF2E1-12D0-294A-A9CD-E9396B357C8B}"/>
              </a:ext>
            </a:extLst>
          </p:cNvPr>
          <p:cNvSpPr>
            <a:spLocks noGrp="1"/>
          </p:cNvSpPr>
          <p:nvPr>
            <p:ph type="body" sz="quarter" idx="10"/>
          </p:nvPr>
        </p:nvSpPr>
        <p:spPr>
          <a:xfrm>
            <a:off x="611795" y="3229896"/>
            <a:ext cx="10572762" cy="3241966"/>
          </a:xfrm>
          <a:prstGeom prst="rect">
            <a:avLst/>
          </a:prstGeom>
        </p:spPr>
        <p:txBody>
          <a:bodyPr anchor="b"/>
          <a:lstStyle>
            <a:lvl1pPr marL="0" indent="0">
              <a:lnSpc>
                <a:spcPct val="100000"/>
              </a:lnSpc>
              <a:spcBef>
                <a:spcPts val="600"/>
              </a:spcBef>
              <a:buNone/>
              <a:defRPr sz="6600" b="0" i="0">
                <a:solidFill>
                  <a:schemeClr val="bg1"/>
                </a:solidFill>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a:t>Click to edit Master text styles</a:t>
            </a:r>
          </a:p>
        </p:txBody>
      </p:sp>
      <p:sp>
        <p:nvSpPr>
          <p:cNvPr id="10" name="Text Placeholder 26">
            <a:extLst>
              <a:ext uri="{FF2B5EF4-FFF2-40B4-BE49-F238E27FC236}">
                <a16:creationId xmlns:a16="http://schemas.microsoft.com/office/drawing/2014/main" id="{134D6E6B-003C-8044-9BDE-14C4124D0FAE}"/>
              </a:ext>
            </a:extLst>
          </p:cNvPr>
          <p:cNvSpPr>
            <a:spLocks noGrp="1"/>
          </p:cNvSpPr>
          <p:nvPr>
            <p:ph type="body" sz="quarter" idx="11" hasCustomPrompt="1"/>
          </p:nvPr>
        </p:nvSpPr>
        <p:spPr>
          <a:xfrm>
            <a:off x="643744" y="666209"/>
            <a:ext cx="1472066" cy="215443"/>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Date Month</a:t>
            </a:r>
          </a:p>
        </p:txBody>
      </p:sp>
      <p:sp>
        <p:nvSpPr>
          <p:cNvPr id="11" name="Text Placeholder 26">
            <a:extLst>
              <a:ext uri="{FF2B5EF4-FFF2-40B4-BE49-F238E27FC236}">
                <a16:creationId xmlns:a16="http://schemas.microsoft.com/office/drawing/2014/main" id="{54F2A97D-29FE-C540-9B98-F712B06E5E25}"/>
              </a:ext>
            </a:extLst>
          </p:cNvPr>
          <p:cNvSpPr>
            <a:spLocks noGrp="1"/>
          </p:cNvSpPr>
          <p:nvPr>
            <p:ph type="body" sz="quarter" idx="12" hasCustomPrompt="1"/>
          </p:nvPr>
        </p:nvSpPr>
        <p:spPr>
          <a:xfrm>
            <a:off x="643744" y="788652"/>
            <a:ext cx="1472066" cy="215443"/>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Year</a:t>
            </a:r>
          </a:p>
        </p:txBody>
      </p:sp>
      <p:sp>
        <p:nvSpPr>
          <p:cNvPr id="12" name="Text Placeholder 26">
            <a:extLst>
              <a:ext uri="{FF2B5EF4-FFF2-40B4-BE49-F238E27FC236}">
                <a16:creationId xmlns:a16="http://schemas.microsoft.com/office/drawing/2014/main" id="{20346645-F17B-D84F-8BE8-A2EB4ADC46BD}"/>
              </a:ext>
            </a:extLst>
          </p:cNvPr>
          <p:cNvSpPr>
            <a:spLocks noGrp="1"/>
          </p:cNvSpPr>
          <p:nvPr>
            <p:ph type="body" sz="quarter" idx="13" hasCustomPrompt="1"/>
          </p:nvPr>
        </p:nvSpPr>
        <p:spPr>
          <a:xfrm>
            <a:off x="3147065" y="666209"/>
            <a:ext cx="1472066" cy="215443"/>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Presenter Name</a:t>
            </a:r>
          </a:p>
        </p:txBody>
      </p:sp>
      <p:sp>
        <p:nvSpPr>
          <p:cNvPr id="13" name="Text Placeholder 26">
            <a:extLst>
              <a:ext uri="{FF2B5EF4-FFF2-40B4-BE49-F238E27FC236}">
                <a16:creationId xmlns:a16="http://schemas.microsoft.com/office/drawing/2014/main" id="{8DC038EE-3FAB-0949-A0D5-29E356E2F96A}"/>
              </a:ext>
            </a:extLst>
          </p:cNvPr>
          <p:cNvSpPr>
            <a:spLocks noGrp="1"/>
          </p:cNvSpPr>
          <p:nvPr>
            <p:ph type="body" sz="quarter" idx="14" hasCustomPrompt="1"/>
          </p:nvPr>
        </p:nvSpPr>
        <p:spPr>
          <a:xfrm>
            <a:off x="3147065" y="788652"/>
            <a:ext cx="1472066" cy="215443"/>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Presenter Position</a:t>
            </a:r>
          </a:p>
        </p:txBody>
      </p:sp>
      <p:pic>
        <p:nvPicPr>
          <p:cNvPr id="18" name="Graphic 17">
            <a:extLst>
              <a:ext uri="{FF2B5EF4-FFF2-40B4-BE49-F238E27FC236}">
                <a16:creationId xmlns:a16="http://schemas.microsoft.com/office/drawing/2014/main" id="{205E0686-9355-475E-9B53-E1D4504A11A2}"/>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31838" y="1525702"/>
            <a:ext cx="2475188" cy="357858"/>
          </a:xfrm>
          <a:prstGeom prst="rect">
            <a:avLst/>
          </a:prstGeom>
        </p:spPr>
      </p:pic>
    </p:spTree>
    <p:extLst>
      <p:ext uri="{BB962C8B-B14F-4D97-AF65-F5344CB8AC3E}">
        <p14:creationId xmlns:p14="http://schemas.microsoft.com/office/powerpoint/2010/main" val="4106646806"/>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58"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slide 1">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7B4E98B-BB37-F84F-A361-E99BE9CC2ADB}"/>
              </a:ext>
            </a:extLst>
          </p:cNvPr>
          <p:cNvSpPr>
            <a:spLocks noGrp="1"/>
          </p:cNvSpPr>
          <p:nvPr>
            <p:ph type="pic" sz="quarter" idx="10"/>
          </p:nvPr>
        </p:nvSpPr>
        <p:spPr>
          <a:xfrm>
            <a:off x="-1" y="1"/>
            <a:ext cx="12192001" cy="6858000"/>
          </a:xfrm>
          <a:prstGeom prst="rect">
            <a:avLst/>
          </a:prstGeom>
        </p:spPr>
        <p:txBody>
          <a:bodyPr/>
          <a:lstStyle>
            <a:lvl1pPr>
              <a:defRPr>
                <a:latin typeface="Arial" panose="020B0604020202020204" pitchFamily="34" charset="0"/>
              </a:defRPr>
            </a:lvl1pPr>
          </a:lstStyle>
          <a:p>
            <a:r>
              <a:rPr lang="en-US"/>
              <a:t>Click icon to add picture</a:t>
            </a:r>
          </a:p>
        </p:txBody>
      </p:sp>
    </p:spTree>
    <p:extLst>
      <p:ext uri="{BB962C8B-B14F-4D97-AF65-F5344CB8AC3E}">
        <p14:creationId xmlns:p14="http://schemas.microsoft.com/office/powerpoint/2010/main" val="2599682622"/>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81"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slide 2">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7B4E98B-BB37-F84F-A361-E99BE9CC2ADB}"/>
              </a:ext>
            </a:extLst>
          </p:cNvPr>
          <p:cNvSpPr>
            <a:spLocks noGrp="1"/>
          </p:cNvSpPr>
          <p:nvPr>
            <p:ph type="pic" sz="quarter" idx="10"/>
          </p:nvPr>
        </p:nvSpPr>
        <p:spPr>
          <a:xfrm>
            <a:off x="731838" y="728663"/>
            <a:ext cx="4944133" cy="5400675"/>
          </a:xfrm>
          <a:prstGeom prst="rect">
            <a:avLst/>
          </a:prstGeom>
        </p:spPr>
        <p:txBody>
          <a:bodyPr/>
          <a:lstStyle>
            <a:lvl1pPr>
              <a:defRPr>
                <a:latin typeface="Arial" panose="020B0604020202020204" pitchFamily="34" charset="0"/>
              </a:defRPr>
            </a:lvl1pPr>
          </a:lstStyle>
          <a:p>
            <a:r>
              <a:rPr lang="en-US"/>
              <a:t>Click icon to add picture</a:t>
            </a:r>
          </a:p>
        </p:txBody>
      </p:sp>
      <p:sp>
        <p:nvSpPr>
          <p:cNvPr id="4" name="Picture Placeholder 2">
            <a:extLst>
              <a:ext uri="{FF2B5EF4-FFF2-40B4-BE49-F238E27FC236}">
                <a16:creationId xmlns:a16="http://schemas.microsoft.com/office/drawing/2014/main" id="{57ED75EF-A1AF-5E48-A5C4-EF3C0A3AD325}"/>
              </a:ext>
            </a:extLst>
          </p:cNvPr>
          <p:cNvSpPr>
            <a:spLocks noGrp="1"/>
          </p:cNvSpPr>
          <p:nvPr>
            <p:ph type="pic" sz="quarter" idx="11"/>
          </p:nvPr>
        </p:nvSpPr>
        <p:spPr>
          <a:xfrm>
            <a:off x="6516029" y="728663"/>
            <a:ext cx="4944133" cy="5400675"/>
          </a:xfrm>
          <a:prstGeom prst="rect">
            <a:avLst/>
          </a:prstGeom>
        </p:spPr>
        <p:txBody>
          <a:bodyPr/>
          <a:lstStyle>
            <a:lvl1pPr>
              <a:defRPr>
                <a:latin typeface="Arial" panose="020B0604020202020204" pitchFamily="34" charset="0"/>
              </a:defRPr>
            </a:lvl1pPr>
          </a:lstStyle>
          <a:p>
            <a:r>
              <a:rPr lang="en-US"/>
              <a:t>Click icon to add picture</a:t>
            </a:r>
          </a:p>
        </p:txBody>
      </p:sp>
      <p:sp>
        <p:nvSpPr>
          <p:cNvPr id="2" name="Date Placeholder 1">
            <a:extLst>
              <a:ext uri="{FF2B5EF4-FFF2-40B4-BE49-F238E27FC236}">
                <a16:creationId xmlns:a16="http://schemas.microsoft.com/office/drawing/2014/main" id="{21428EE8-F674-4E5C-8C30-1E823C0F5AF7}"/>
              </a:ext>
            </a:extLst>
          </p:cNvPr>
          <p:cNvSpPr>
            <a:spLocks noGrp="1"/>
          </p:cNvSpPr>
          <p:nvPr>
            <p:ph type="dt" sz="half" idx="12"/>
          </p:nvPr>
        </p:nvSpPr>
        <p:spPr/>
        <p:txBody>
          <a:bodyPr/>
          <a:lstStyle/>
          <a:p>
            <a:r>
              <a:rPr lang="en-US"/>
              <a:t>Vysus Group</a:t>
            </a:r>
            <a:endParaRPr lang="en-GB"/>
          </a:p>
        </p:txBody>
      </p:sp>
      <p:sp>
        <p:nvSpPr>
          <p:cNvPr id="5" name="Footer Placeholder 4">
            <a:extLst>
              <a:ext uri="{FF2B5EF4-FFF2-40B4-BE49-F238E27FC236}">
                <a16:creationId xmlns:a16="http://schemas.microsoft.com/office/drawing/2014/main" id="{60C7A9FF-6EB1-45D0-A129-28C055C51FAF}"/>
              </a:ext>
            </a:extLst>
          </p:cNvPr>
          <p:cNvSpPr>
            <a:spLocks noGrp="1"/>
          </p:cNvSpPr>
          <p:nvPr>
            <p:ph type="ftr" sz="quarter" idx="13"/>
          </p:nvPr>
        </p:nvSpPr>
        <p:spPr/>
        <p:txBody>
          <a:bodyPr/>
          <a:lstStyle/>
          <a:p>
            <a:r>
              <a:rPr lang="en-GB"/>
              <a:t>Presentation Name</a:t>
            </a:r>
          </a:p>
        </p:txBody>
      </p:sp>
      <p:sp>
        <p:nvSpPr>
          <p:cNvPr id="6" name="Slide Number Placeholder 5">
            <a:extLst>
              <a:ext uri="{FF2B5EF4-FFF2-40B4-BE49-F238E27FC236}">
                <a16:creationId xmlns:a16="http://schemas.microsoft.com/office/drawing/2014/main" id="{89C8488C-0251-4DBA-ABED-39E3BC89BE9A}"/>
              </a:ext>
            </a:extLst>
          </p:cNvPr>
          <p:cNvSpPr>
            <a:spLocks noGrp="1"/>
          </p:cNvSpPr>
          <p:nvPr>
            <p:ph type="sldNum" sz="quarter" idx="14"/>
          </p:nvPr>
        </p:nvSpPr>
        <p:spPr/>
        <p:txBody>
          <a:bodyPr/>
          <a:lstStyle/>
          <a:p>
            <a:fld id="{F0EBD639-FBDF-4BE7-86EE-7F5910956510}" type="slidenum">
              <a:rPr lang="en-GB" smtClean="0"/>
              <a:pPr/>
              <a:t>‹#›</a:t>
            </a:fld>
            <a:endParaRPr lang="en-GB"/>
          </a:p>
        </p:txBody>
      </p:sp>
    </p:spTree>
    <p:extLst>
      <p:ext uri="{BB962C8B-B14F-4D97-AF65-F5344CB8AC3E}">
        <p14:creationId xmlns:p14="http://schemas.microsoft.com/office/powerpoint/2010/main" val="1565783221"/>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81"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3E02CDD-2480-3F45-B6F6-2D5DD8C382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11" name="Text Placeholder 23">
            <a:extLst>
              <a:ext uri="{FF2B5EF4-FFF2-40B4-BE49-F238E27FC236}">
                <a16:creationId xmlns:a16="http://schemas.microsoft.com/office/drawing/2014/main" id="{6E0B362C-DC0A-1E41-9CE4-326E8E258068}"/>
              </a:ext>
            </a:extLst>
          </p:cNvPr>
          <p:cNvSpPr>
            <a:spLocks noGrp="1"/>
          </p:cNvSpPr>
          <p:nvPr>
            <p:ph type="body" sz="quarter" idx="11" hasCustomPrompt="1"/>
          </p:nvPr>
        </p:nvSpPr>
        <p:spPr>
          <a:xfrm>
            <a:off x="652435" y="673264"/>
            <a:ext cx="5443565" cy="1279361"/>
          </a:xfrm>
          <a:prstGeom prst="rect">
            <a:avLst/>
          </a:prstGeom>
        </p:spPr>
        <p:txBody>
          <a:bodyPr anchor="t"/>
          <a:lstStyle>
            <a:lvl1pPr marL="0" indent="0">
              <a:lnSpc>
                <a:spcPts val="8000"/>
              </a:lnSpc>
              <a:buNone/>
              <a:defRPr sz="8000" b="0" i="0">
                <a:solidFill>
                  <a:schemeClr val="bg1"/>
                </a:solidFill>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dirty="0"/>
              <a:t>1</a:t>
            </a:r>
          </a:p>
        </p:txBody>
      </p:sp>
      <p:sp>
        <p:nvSpPr>
          <p:cNvPr id="5" name="Text Placeholder 23">
            <a:extLst>
              <a:ext uri="{FF2B5EF4-FFF2-40B4-BE49-F238E27FC236}">
                <a16:creationId xmlns:a16="http://schemas.microsoft.com/office/drawing/2014/main" id="{A31B43F7-F6ED-4AF1-A051-E24F782AD6FB}"/>
              </a:ext>
            </a:extLst>
          </p:cNvPr>
          <p:cNvSpPr>
            <a:spLocks noGrp="1"/>
          </p:cNvSpPr>
          <p:nvPr>
            <p:ph type="body" sz="quarter" idx="10" hasCustomPrompt="1"/>
          </p:nvPr>
        </p:nvSpPr>
        <p:spPr>
          <a:xfrm>
            <a:off x="611795" y="3209576"/>
            <a:ext cx="9938974" cy="3241966"/>
          </a:xfrm>
          <a:prstGeom prst="rect">
            <a:avLst/>
          </a:prstGeom>
        </p:spPr>
        <p:txBody>
          <a:bodyPr anchor="b"/>
          <a:lstStyle>
            <a:lvl1pPr marL="0" indent="0">
              <a:lnSpc>
                <a:spcPct val="100000"/>
              </a:lnSpc>
              <a:spcBef>
                <a:spcPts val="600"/>
              </a:spcBef>
              <a:buNone/>
              <a:defRPr sz="6600" b="0" i="0">
                <a:solidFill>
                  <a:schemeClr val="bg1"/>
                </a:solidFill>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dirty="0"/>
              <a:t>Section Title</a:t>
            </a:r>
          </a:p>
        </p:txBody>
      </p:sp>
    </p:spTree>
    <p:extLst>
      <p:ext uri="{BB962C8B-B14F-4D97-AF65-F5344CB8AC3E}">
        <p14:creationId xmlns:p14="http://schemas.microsoft.com/office/powerpoint/2010/main" val="2955924170"/>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58"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3E02CDD-2480-3F45-B6F6-2D5DD8C382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7" name="Text Placeholder 26">
            <a:extLst>
              <a:ext uri="{FF2B5EF4-FFF2-40B4-BE49-F238E27FC236}">
                <a16:creationId xmlns:a16="http://schemas.microsoft.com/office/drawing/2014/main" id="{DD1EE7F6-A3C2-CD43-9E31-48A8DB52D899}"/>
              </a:ext>
            </a:extLst>
          </p:cNvPr>
          <p:cNvSpPr>
            <a:spLocks noGrp="1"/>
          </p:cNvSpPr>
          <p:nvPr>
            <p:ph type="body" sz="quarter" idx="11" hasCustomPrompt="1"/>
          </p:nvPr>
        </p:nvSpPr>
        <p:spPr>
          <a:xfrm>
            <a:off x="643744" y="684904"/>
            <a:ext cx="1472066" cy="178052"/>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Date Month</a:t>
            </a:r>
          </a:p>
        </p:txBody>
      </p:sp>
      <p:sp>
        <p:nvSpPr>
          <p:cNvPr id="28" name="Text Placeholder 26">
            <a:extLst>
              <a:ext uri="{FF2B5EF4-FFF2-40B4-BE49-F238E27FC236}">
                <a16:creationId xmlns:a16="http://schemas.microsoft.com/office/drawing/2014/main" id="{92B1ED6C-2812-A243-BCCB-C932F562F4C0}"/>
              </a:ext>
            </a:extLst>
          </p:cNvPr>
          <p:cNvSpPr>
            <a:spLocks noGrp="1"/>
          </p:cNvSpPr>
          <p:nvPr>
            <p:ph type="body" sz="quarter" idx="12" hasCustomPrompt="1"/>
          </p:nvPr>
        </p:nvSpPr>
        <p:spPr>
          <a:xfrm>
            <a:off x="643744" y="807347"/>
            <a:ext cx="1472066" cy="178052"/>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Year</a:t>
            </a:r>
          </a:p>
        </p:txBody>
      </p:sp>
      <p:sp>
        <p:nvSpPr>
          <p:cNvPr id="29" name="Text Placeholder 26">
            <a:extLst>
              <a:ext uri="{FF2B5EF4-FFF2-40B4-BE49-F238E27FC236}">
                <a16:creationId xmlns:a16="http://schemas.microsoft.com/office/drawing/2014/main" id="{34EA9527-19C5-0745-BBB9-2DFD0B9D7297}"/>
              </a:ext>
            </a:extLst>
          </p:cNvPr>
          <p:cNvSpPr>
            <a:spLocks noGrp="1"/>
          </p:cNvSpPr>
          <p:nvPr>
            <p:ph type="body" sz="quarter" idx="13" hasCustomPrompt="1"/>
          </p:nvPr>
        </p:nvSpPr>
        <p:spPr>
          <a:xfrm>
            <a:off x="3147065" y="684904"/>
            <a:ext cx="1472066" cy="178052"/>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Presenter Name</a:t>
            </a:r>
          </a:p>
        </p:txBody>
      </p:sp>
      <p:sp>
        <p:nvSpPr>
          <p:cNvPr id="30" name="Text Placeholder 26">
            <a:extLst>
              <a:ext uri="{FF2B5EF4-FFF2-40B4-BE49-F238E27FC236}">
                <a16:creationId xmlns:a16="http://schemas.microsoft.com/office/drawing/2014/main" id="{C84952DF-0704-C54D-A2C6-76E665C8EC62}"/>
              </a:ext>
            </a:extLst>
          </p:cNvPr>
          <p:cNvSpPr>
            <a:spLocks noGrp="1"/>
          </p:cNvSpPr>
          <p:nvPr>
            <p:ph type="body" sz="quarter" idx="14" hasCustomPrompt="1"/>
          </p:nvPr>
        </p:nvSpPr>
        <p:spPr>
          <a:xfrm>
            <a:off x="3147065" y="807347"/>
            <a:ext cx="1472066" cy="178052"/>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Presenter Position</a:t>
            </a:r>
          </a:p>
        </p:txBody>
      </p:sp>
      <p:sp>
        <p:nvSpPr>
          <p:cNvPr id="10" name="Text Placeholder 26">
            <a:extLst>
              <a:ext uri="{FF2B5EF4-FFF2-40B4-BE49-F238E27FC236}">
                <a16:creationId xmlns:a16="http://schemas.microsoft.com/office/drawing/2014/main" id="{54E7CB4E-1E5B-AD40-8000-776D4D885BDF}"/>
              </a:ext>
            </a:extLst>
          </p:cNvPr>
          <p:cNvSpPr>
            <a:spLocks noGrp="1"/>
          </p:cNvSpPr>
          <p:nvPr>
            <p:ph type="body" sz="quarter" idx="15" hasCustomPrompt="1"/>
          </p:nvPr>
        </p:nvSpPr>
        <p:spPr>
          <a:xfrm>
            <a:off x="643744" y="2793682"/>
            <a:ext cx="4898074" cy="2130274"/>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solidFill>
                <a:latin typeface="Arial" panose="020B0604020202020204" pitchFamily="34" charset="0"/>
                <a:cs typeface="Arial" panose="020B0604020202020204" pitchFamily="34" charset="0"/>
              </a:defRPr>
            </a:lvl1pPr>
          </a:lstStyle>
          <a:p>
            <a:pPr lvl="0"/>
            <a:r>
              <a:rPr lang="en-US" dirty="0"/>
              <a:t>A Person</a:t>
            </a:r>
          </a:p>
          <a:p>
            <a:pPr lvl="0"/>
            <a:r>
              <a:rPr lang="en-US" dirty="0"/>
              <a:t>Title</a:t>
            </a:r>
          </a:p>
          <a:p>
            <a:pPr lvl="0"/>
            <a:r>
              <a:rPr lang="en-US" dirty="0"/>
              <a:t>Phone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Email</a:t>
            </a:r>
          </a:p>
          <a:p>
            <a:pPr lvl="0"/>
            <a:r>
              <a:rPr lang="en-US" dirty="0"/>
              <a:t> </a:t>
            </a:r>
          </a:p>
        </p:txBody>
      </p:sp>
      <p:pic>
        <p:nvPicPr>
          <p:cNvPr id="11" name="Graphic 10">
            <a:extLst>
              <a:ext uri="{FF2B5EF4-FFF2-40B4-BE49-F238E27FC236}">
                <a16:creationId xmlns:a16="http://schemas.microsoft.com/office/drawing/2014/main" id="{20446030-0530-4C02-AD88-7FED1C21185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31838" y="1525702"/>
            <a:ext cx="2475188" cy="357858"/>
          </a:xfrm>
          <a:prstGeom prst="rect">
            <a:avLst/>
          </a:prstGeom>
        </p:spPr>
      </p:pic>
      <p:sp>
        <p:nvSpPr>
          <p:cNvPr id="2" name="TextBox 1">
            <a:extLst>
              <a:ext uri="{FF2B5EF4-FFF2-40B4-BE49-F238E27FC236}">
                <a16:creationId xmlns:a16="http://schemas.microsoft.com/office/drawing/2014/main" id="{1835D34C-DF24-4688-B864-6588E6B640DA}"/>
              </a:ext>
            </a:extLst>
          </p:cNvPr>
          <p:cNvSpPr txBox="1"/>
          <p:nvPr userDrawn="1"/>
        </p:nvSpPr>
        <p:spPr>
          <a:xfrm>
            <a:off x="611795" y="5343546"/>
            <a:ext cx="6305051" cy="1107996"/>
          </a:xfrm>
          <a:prstGeom prst="rect">
            <a:avLst/>
          </a:prstGeom>
          <a:noFill/>
        </p:spPr>
        <p:txBody>
          <a:bodyPr wrap="square" rtlCol="0">
            <a:spAutoFit/>
          </a:bodyPr>
          <a:lstStyle/>
          <a:p>
            <a:r>
              <a:rPr lang="en-GB" sz="6600" dirty="0">
                <a:solidFill>
                  <a:schemeClr val="bg1"/>
                </a:solidFill>
              </a:rPr>
              <a:t>Thank you</a:t>
            </a:r>
          </a:p>
        </p:txBody>
      </p:sp>
    </p:spTree>
    <p:extLst>
      <p:ext uri="{BB962C8B-B14F-4D97-AF65-F5344CB8AC3E}">
        <p14:creationId xmlns:p14="http://schemas.microsoft.com/office/powerpoint/2010/main" val="413315468"/>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58"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F1344ED-4F95-40FC-A9F8-56F1F81530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4" name="Text Placeholder 23">
            <a:extLst>
              <a:ext uri="{FF2B5EF4-FFF2-40B4-BE49-F238E27FC236}">
                <a16:creationId xmlns:a16="http://schemas.microsoft.com/office/drawing/2014/main" id="{002FF2E1-12D0-294A-A9CD-E9396B357C8B}"/>
              </a:ext>
            </a:extLst>
          </p:cNvPr>
          <p:cNvSpPr>
            <a:spLocks noGrp="1"/>
          </p:cNvSpPr>
          <p:nvPr>
            <p:ph type="body" sz="quarter" idx="10"/>
          </p:nvPr>
        </p:nvSpPr>
        <p:spPr>
          <a:xfrm>
            <a:off x="611795" y="3013515"/>
            <a:ext cx="6507787" cy="3241966"/>
          </a:xfrm>
          <a:prstGeom prst="rect">
            <a:avLst/>
          </a:prstGeom>
        </p:spPr>
        <p:txBody>
          <a:bodyPr anchor="t"/>
          <a:lstStyle>
            <a:lvl1pPr marL="0" indent="0">
              <a:lnSpc>
                <a:spcPct val="100000"/>
              </a:lnSpc>
              <a:spcBef>
                <a:spcPts val="0"/>
              </a:spcBef>
              <a:buNone/>
              <a:defRPr sz="4800" b="0" i="0">
                <a:solidFill>
                  <a:schemeClr val="bg1"/>
                </a:solidFill>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a:t>Click to edit Master text styles</a:t>
            </a:r>
          </a:p>
        </p:txBody>
      </p:sp>
      <p:sp>
        <p:nvSpPr>
          <p:cNvPr id="10" name="Text Placeholder 26">
            <a:extLst>
              <a:ext uri="{FF2B5EF4-FFF2-40B4-BE49-F238E27FC236}">
                <a16:creationId xmlns:a16="http://schemas.microsoft.com/office/drawing/2014/main" id="{134D6E6B-003C-8044-9BDE-14C4124D0FAE}"/>
              </a:ext>
            </a:extLst>
          </p:cNvPr>
          <p:cNvSpPr>
            <a:spLocks noGrp="1"/>
          </p:cNvSpPr>
          <p:nvPr>
            <p:ph type="body" sz="quarter" idx="11" hasCustomPrompt="1"/>
          </p:nvPr>
        </p:nvSpPr>
        <p:spPr>
          <a:xfrm>
            <a:off x="643744" y="666209"/>
            <a:ext cx="1472066" cy="215443"/>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Date Month</a:t>
            </a:r>
          </a:p>
        </p:txBody>
      </p:sp>
      <p:sp>
        <p:nvSpPr>
          <p:cNvPr id="11" name="Text Placeholder 26">
            <a:extLst>
              <a:ext uri="{FF2B5EF4-FFF2-40B4-BE49-F238E27FC236}">
                <a16:creationId xmlns:a16="http://schemas.microsoft.com/office/drawing/2014/main" id="{54F2A97D-29FE-C540-9B98-F712B06E5E25}"/>
              </a:ext>
            </a:extLst>
          </p:cNvPr>
          <p:cNvSpPr>
            <a:spLocks noGrp="1"/>
          </p:cNvSpPr>
          <p:nvPr>
            <p:ph type="body" sz="quarter" idx="12" hasCustomPrompt="1"/>
          </p:nvPr>
        </p:nvSpPr>
        <p:spPr>
          <a:xfrm>
            <a:off x="643744" y="788652"/>
            <a:ext cx="1472066" cy="215443"/>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Year</a:t>
            </a:r>
          </a:p>
        </p:txBody>
      </p:sp>
      <p:sp>
        <p:nvSpPr>
          <p:cNvPr id="12" name="Text Placeholder 26">
            <a:extLst>
              <a:ext uri="{FF2B5EF4-FFF2-40B4-BE49-F238E27FC236}">
                <a16:creationId xmlns:a16="http://schemas.microsoft.com/office/drawing/2014/main" id="{20346645-F17B-D84F-8BE8-A2EB4ADC46BD}"/>
              </a:ext>
            </a:extLst>
          </p:cNvPr>
          <p:cNvSpPr>
            <a:spLocks noGrp="1"/>
          </p:cNvSpPr>
          <p:nvPr>
            <p:ph type="body" sz="quarter" idx="13" hasCustomPrompt="1"/>
          </p:nvPr>
        </p:nvSpPr>
        <p:spPr>
          <a:xfrm>
            <a:off x="2305453" y="666209"/>
            <a:ext cx="1472066" cy="215443"/>
          </a:xfrm>
          <a:prstGeom prst="rect">
            <a:avLst/>
          </a:prstGeom>
        </p:spPr>
        <p:txBody>
          <a:bodyPr/>
          <a:lstStyle>
            <a:lvl1pPr marL="0" indent="0">
              <a:buNone/>
              <a:defRPr sz="800">
                <a:solidFill>
                  <a:schemeClr val="bg1"/>
                </a:solidFill>
                <a:latin typeface="Arial" panose="020B0604020202020204" pitchFamily="34" charset="0"/>
                <a:cs typeface="Arial" panose="020B0604020202020204" pitchFamily="34" charset="0"/>
              </a:defRPr>
            </a:lvl1pPr>
          </a:lstStyle>
          <a:p>
            <a:pPr lvl="0"/>
            <a:r>
              <a:rPr lang="en-US" dirty="0"/>
              <a:t>Presenter Name</a:t>
            </a:r>
          </a:p>
        </p:txBody>
      </p:sp>
      <p:sp>
        <p:nvSpPr>
          <p:cNvPr id="13" name="Text Placeholder 26">
            <a:extLst>
              <a:ext uri="{FF2B5EF4-FFF2-40B4-BE49-F238E27FC236}">
                <a16:creationId xmlns:a16="http://schemas.microsoft.com/office/drawing/2014/main" id="{8DC038EE-3FAB-0949-A0D5-29E356E2F96A}"/>
              </a:ext>
            </a:extLst>
          </p:cNvPr>
          <p:cNvSpPr>
            <a:spLocks noGrp="1"/>
          </p:cNvSpPr>
          <p:nvPr>
            <p:ph type="body" sz="quarter" idx="14" hasCustomPrompt="1"/>
          </p:nvPr>
        </p:nvSpPr>
        <p:spPr>
          <a:xfrm>
            <a:off x="2305453" y="788652"/>
            <a:ext cx="1472066" cy="215443"/>
          </a:xfrm>
          <a:prstGeom prst="rect">
            <a:avLst/>
          </a:prstGeom>
        </p:spPr>
        <p:txBody>
          <a:bodyPr/>
          <a:lstStyle>
            <a:lvl1pPr marL="0" indent="0">
              <a:buNone/>
              <a:defRPr sz="800" b="0" i="0">
                <a:solidFill>
                  <a:schemeClr val="bg1"/>
                </a:solidFill>
                <a:latin typeface="Arial" panose="020B0604020202020204" pitchFamily="34" charset="0"/>
                <a:cs typeface="Arial" panose="020B0604020202020204" pitchFamily="34" charset="0"/>
              </a:defRPr>
            </a:lvl1pPr>
          </a:lstStyle>
          <a:p>
            <a:pPr lvl="0"/>
            <a:r>
              <a:rPr lang="en-US" dirty="0"/>
              <a:t>Presenter Position</a:t>
            </a:r>
          </a:p>
        </p:txBody>
      </p:sp>
      <p:pic>
        <p:nvPicPr>
          <p:cNvPr id="16" name="Graphic 15">
            <a:extLst>
              <a:ext uri="{FF2B5EF4-FFF2-40B4-BE49-F238E27FC236}">
                <a16:creationId xmlns:a16="http://schemas.microsoft.com/office/drawing/2014/main" id="{99EAAA4C-1A4C-463E-A1CF-63B6EA0F9AA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31838" y="1704939"/>
            <a:ext cx="2475188" cy="357858"/>
          </a:xfrm>
          <a:prstGeom prst="rect">
            <a:avLst/>
          </a:prstGeom>
        </p:spPr>
      </p:pic>
      <p:sp>
        <p:nvSpPr>
          <p:cNvPr id="3" name="Picture Placeholder 2">
            <a:extLst>
              <a:ext uri="{FF2B5EF4-FFF2-40B4-BE49-F238E27FC236}">
                <a16:creationId xmlns:a16="http://schemas.microsoft.com/office/drawing/2014/main" id="{3BC6ECF8-C3D6-4E0D-BA9D-9B9B434D5342}"/>
              </a:ext>
            </a:extLst>
          </p:cNvPr>
          <p:cNvSpPr>
            <a:spLocks noGrp="1"/>
          </p:cNvSpPr>
          <p:nvPr>
            <p:ph type="pic" sz="quarter" idx="15"/>
          </p:nvPr>
        </p:nvSpPr>
        <p:spPr>
          <a:xfrm>
            <a:off x="5053637" y="0"/>
            <a:ext cx="7138362" cy="6858000"/>
          </a:xfrm>
          <a:custGeom>
            <a:avLst/>
            <a:gdLst>
              <a:gd name="connsiteX0" fmla="*/ 0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0 w 7128837"/>
              <a:gd name="connsiteY4" fmla="*/ 0 h 6858000"/>
              <a:gd name="connsiteX0" fmla="*/ 0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0 w 7128837"/>
              <a:gd name="connsiteY4" fmla="*/ 0 h 6858000"/>
              <a:gd name="connsiteX0" fmla="*/ 0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0 w 7128837"/>
              <a:gd name="connsiteY4"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47026 w 7128837"/>
              <a:gd name="connsiteY4" fmla="*/ 0 h 6858000"/>
              <a:gd name="connsiteX0" fmla="*/ 142937 w 7224748"/>
              <a:gd name="connsiteY0" fmla="*/ 0 h 6858000"/>
              <a:gd name="connsiteX1" fmla="*/ 7224748 w 7224748"/>
              <a:gd name="connsiteY1" fmla="*/ 0 h 6858000"/>
              <a:gd name="connsiteX2" fmla="*/ 7224748 w 7224748"/>
              <a:gd name="connsiteY2" fmla="*/ 6858000 h 6858000"/>
              <a:gd name="connsiteX3" fmla="*/ 95911 w 7224748"/>
              <a:gd name="connsiteY3" fmla="*/ 6858000 h 6858000"/>
              <a:gd name="connsiteX4" fmla="*/ 3758737 w 7224748"/>
              <a:gd name="connsiteY4" fmla="*/ 3427694 h 6858000"/>
              <a:gd name="connsiteX5" fmla="*/ 142937 w 7224748"/>
              <a:gd name="connsiteY5" fmla="*/ 0 h 6858000"/>
              <a:gd name="connsiteX0" fmla="*/ 142550 w 7224361"/>
              <a:gd name="connsiteY0" fmla="*/ 0 h 6858000"/>
              <a:gd name="connsiteX1" fmla="*/ 7224361 w 7224361"/>
              <a:gd name="connsiteY1" fmla="*/ 0 h 6858000"/>
              <a:gd name="connsiteX2" fmla="*/ 7224361 w 7224361"/>
              <a:gd name="connsiteY2" fmla="*/ 6858000 h 6858000"/>
              <a:gd name="connsiteX3" fmla="*/ 95524 w 7224361"/>
              <a:gd name="connsiteY3" fmla="*/ 6858000 h 6858000"/>
              <a:gd name="connsiteX4" fmla="*/ 3758350 w 7224361"/>
              <a:gd name="connsiteY4" fmla="*/ 3427694 h 6858000"/>
              <a:gd name="connsiteX5" fmla="*/ 142550 w 7224361"/>
              <a:gd name="connsiteY5" fmla="*/ 0 h 6858000"/>
              <a:gd name="connsiteX0" fmla="*/ 142743 w 7224554"/>
              <a:gd name="connsiteY0" fmla="*/ 0 h 6858000"/>
              <a:gd name="connsiteX1" fmla="*/ 7224554 w 7224554"/>
              <a:gd name="connsiteY1" fmla="*/ 0 h 6858000"/>
              <a:gd name="connsiteX2" fmla="*/ 7224554 w 7224554"/>
              <a:gd name="connsiteY2" fmla="*/ 6858000 h 6858000"/>
              <a:gd name="connsiteX3" fmla="*/ 95717 w 7224554"/>
              <a:gd name="connsiteY3" fmla="*/ 6858000 h 6858000"/>
              <a:gd name="connsiteX4" fmla="*/ 3758543 w 7224554"/>
              <a:gd name="connsiteY4" fmla="*/ 3427694 h 6858000"/>
              <a:gd name="connsiteX5" fmla="*/ 142743 w 7224554"/>
              <a:gd name="connsiteY5" fmla="*/ 0 h 6858000"/>
              <a:gd name="connsiteX0" fmla="*/ 142743 w 7224554"/>
              <a:gd name="connsiteY0" fmla="*/ 0 h 6858000"/>
              <a:gd name="connsiteX1" fmla="*/ 7224554 w 7224554"/>
              <a:gd name="connsiteY1" fmla="*/ 0 h 6858000"/>
              <a:gd name="connsiteX2" fmla="*/ 7224554 w 7224554"/>
              <a:gd name="connsiteY2" fmla="*/ 6858000 h 6858000"/>
              <a:gd name="connsiteX3" fmla="*/ 95717 w 7224554"/>
              <a:gd name="connsiteY3" fmla="*/ 6858000 h 6858000"/>
              <a:gd name="connsiteX4" fmla="*/ 3758543 w 7224554"/>
              <a:gd name="connsiteY4" fmla="*/ 3427694 h 6858000"/>
              <a:gd name="connsiteX5" fmla="*/ 142743 w 7224554"/>
              <a:gd name="connsiteY5" fmla="*/ 0 h 6858000"/>
              <a:gd name="connsiteX0" fmla="*/ 160094 w 7241905"/>
              <a:gd name="connsiteY0" fmla="*/ 0 h 6858000"/>
              <a:gd name="connsiteX1" fmla="*/ 7241905 w 7241905"/>
              <a:gd name="connsiteY1" fmla="*/ 0 h 6858000"/>
              <a:gd name="connsiteX2" fmla="*/ 7241905 w 7241905"/>
              <a:gd name="connsiteY2" fmla="*/ 6858000 h 6858000"/>
              <a:gd name="connsiteX3" fmla="*/ 113068 w 7241905"/>
              <a:gd name="connsiteY3" fmla="*/ 6858000 h 6858000"/>
              <a:gd name="connsiteX4" fmla="*/ 3007798 w 7241905"/>
              <a:gd name="connsiteY4" fmla="*/ 2565545 h 6858000"/>
              <a:gd name="connsiteX5" fmla="*/ 160094 w 7241905"/>
              <a:gd name="connsiteY5" fmla="*/ 0 h 6858000"/>
              <a:gd name="connsiteX0" fmla="*/ 146530 w 7228341"/>
              <a:gd name="connsiteY0" fmla="*/ 0 h 6858000"/>
              <a:gd name="connsiteX1" fmla="*/ 7228341 w 7228341"/>
              <a:gd name="connsiteY1" fmla="*/ 0 h 6858000"/>
              <a:gd name="connsiteX2" fmla="*/ 7228341 w 7228341"/>
              <a:gd name="connsiteY2" fmla="*/ 6858000 h 6858000"/>
              <a:gd name="connsiteX3" fmla="*/ 99504 w 7228341"/>
              <a:gd name="connsiteY3" fmla="*/ 6858000 h 6858000"/>
              <a:gd name="connsiteX4" fmla="*/ 2994234 w 7228341"/>
              <a:gd name="connsiteY4" fmla="*/ 2565545 h 6858000"/>
              <a:gd name="connsiteX5" fmla="*/ 146530 w 7228341"/>
              <a:gd name="connsiteY5" fmla="*/ 0 h 6858000"/>
              <a:gd name="connsiteX0" fmla="*/ 146530 w 7228341"/>
              <a:gd name="connsiteY0" fmla="*/ 0 h 6858000"/>
              <a:gd name="connsiteX1" fmla="*/ 7228341 w 7228341"/>
              <a:gd name="connsiteY1" fmla="*/ 0 h 6858000"/>
              <a:gd name="connsiteX2" fmla="*/ 7228341 w 7228341"/>
              <a:gd name="connsiteY2" fmla="*/ 6858000 h 6858000"/>
              <a:gd name="connsiteX3" fmla="*/ 99504 w 7228341"/>
              <a:gd name="connsiteY3" fmla="*/ 6858000 h 6858000"/>
              <a:gd name="connsiteX4" fmla="*/ 2994234 w 7228341"/>
              <a:gd name="connsiteY4" fmla="*/ 2565545 h 6858000"/>
              <a:gd name="connsiteX5" fmla="*/ 146530 w 7228341"/>
              <a:gd name="connsiteY5" fmla="*/ 0 h 6858000"/>
              <a:gd name="connsiteX0" fmla="*/ 144721 w 7226532"/>
              <a:gd name="connsiteY0" fmla="*/ 0 h 6858000"/>
              <a:gd name="connsiteX1" fmla="*/ 7226532 w 7226532"/>
              <a:gd name="connsiteY1" fmla="*/ 0 h 6858000"/>
              <a:gd name="connsiteX2" fmla="*/ 7226532 w 7226532"/>
              <a:gd name="connsiteY2" fmla="*/ 6858000 h 6858000"/>
              <a:gd name="connsiteX3" fmla="*/ 97695 w 7226532"/>
              <a:gd name="connsiteY3" fmla="*/ 6858000 h 6858000"/>
              <a:gd name="connsiteX4" fmla="*/ 3081252 w 7226532"/>
              <a:gd name="connsiteY4" fmla="*/ 2602121 h 6858000"/>
              <a:gd name="connsiteX5" fmla="*/ 144721 w 7226532"/>
              <a:gd name="connsiteY5" fmla="*/ 0 h 6858000"/>
              <a:gd name="connsiteX0" fmla="*/ 144721 w 7226532"/>
              <a:gd name="connsiteY0" fmla="*/ 0 h 6858000"/>
              <a:gd name="connsiteX1" fmla="*/ 7226532 w 7226532"/>
              <a:gd name="connsiteY1" fmla="*/ 0 h 6858000"/>
              <a:gd name="connsiteX2" fmla="*/ 7226532 w 7226532"/>
              <a:gd name="connsiteY2" fmla="*/ 6858000 h 6858000"/>
              <a:gd name="connsiteX3" fmla="*/ 97695 w 7226532"/>
              <a:gd name="connsiteY3" fmla="*/ 6858000 h 6858000"/>
              <a:gd name="connsiteX4" fmla="*/ 3081252 w 7226532"/>
              <a:gd name="connsiteY4" fmla="*/ 2602121 h 6858000"/>
              <a:gd name="connsiteX5" fmla="*/ 144721 w 7226532"/>
              <a:gd name="connsiteY5"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2983557 w 7128837"/>
              <a:gd name="connsiteY4" fmla="*/ 2602121 h 6858000"/>
              <a:gd name="connsiteX5" fmla="*/ 47026 w 7128837"/>
              <a:gd name="connsiteY5" fmla="*/ 0 h 6858000"/>
              <a:gd name="connsiteX0" fmla="*/ 161259 w 7243070"/>
              <a:gd name="connsiteY0" fmla="*/ 0 h 6858000"/>
              <a:gd name="connsiteX1" fmla="*/ 7243070 w 7243070"/>
              <a:gd name="connsiteY1" fmla="*/ 0 h 6858000"/>
              <a:gd name="connsiteX2" fmla="*/ 7243070 w 7243070"/>
              <a:gd name="connsiteY2" fmla="*/ 6858000 h 6858000"/>
              <a:gd name="connsiteX3" fmla="*/ 114233 w 7243070"/>
              <a:gd name="connsiteY3" fmla="*/ 6858000 h 6858000"/>
              <a:gd name="connsiteX4" fmla="*/ 3191843 w 7243070"/>
              <a:gd name="connsiteY4" fmla="*/ 4122638 h 6858000"/>
              <a:gd name="connsiteX5" fmla="*/ 3097790 w 7243070"/>
              <a:gd name="connsiteY5" fmla="*/ 2602121 h 6858000"/>
              <a:gd name="connsiteX6" fmla="*/ 161259 w 7243070"/>
              <a:gd name="connsiteY6" fmla="*/ 0 h 6858000"/>
              <a:gd name="connsiteX0" fmla="*/ 160529 w 7242340"/>
              <a:gd name="connsiteY0" fmla="*/ 0 h 6858000"/>
              <a:gd name="connsiteX1" fmla="*/ 7242340 w 7242340"/>
              <a:gd name="connsiteY1" fmla="*/ 0 h 6858000"/>
              <a:gd name="connsiteX2" fmla="*/ 7242340 w 7242340"/>
              <a:gd name="connsiteY2" fmla="*/ 6858000 h 6858000"/>
              <a:gd name="connsiteX3" fmla="*/ 113503 w 7242340"/>
              <a:gd name="connsiteY3" fmla="*/ 6858000 h 6858000"/>
              <a:gd name="connsiteX4" fmla="*/ 3191113 w 7242340"/>
              <a:gd name="connsiteY4" fmla="*/ 4122638 h 6858000"/>
              <a:gd name="connsiteX5" fmla="*/ 3097060 w 7242340"/>
              <a:gd name="connsiteY5" fmla="*/ 2602121 h 6858000"/>
              <a:gd name="connsiteX6" fmla="*/ 160529 w 7242340"/>
              <a:gd name="connsiteY6" fmla="*/ 0 h 6858000"/>
              <a:gd name="connsiteX0" fmla="*/ 160529 w 7242340"/>
              <a:gd name="connsiteY0" fmla="*/ 0 h 6858000"/>
              <a:gd name="connsiteX1" fmla="*/ 7242340 w 7242340"/>
              <a:gd name="connsiteY1" fmla="*/ 0 h 6858000"/>
              <a:gd name="connsiteX2" fmla="*/ 7242340 w 7242340"/>
              <a:gd name="connsiteY2" fmla="*/ 6858000 h 6858000"/>
              <a:gd name="connsiteX3" fmla="*/ 113503 w 7242340"/>
              <a:gd name="connsiteY3" fmla="*/ 6858000 h 6858000"/>
              <a:gd name="connsiteX4" fmla="*/ 3191113 w 7242340"/>
              <a:gd name="connsiteY4" fmla="*/ 4122638 h 6858000"/>
              <a:gd name="connsiteX5" fmla="*/ 3097060 w 7242340"/>
              <a:gd name="connsiteY5" fmla="*/ 2602121 h 6858000"/>
              <a:gd name="connsiteX6" fmla="*/ 160529 w 7242340"/>
              <a:gd name="connsiteY6" fmla="*/ 0 h 6858000"/>
              <a:gd name="connsiteX0" fmla="*/ 161998 w 7243809"/>
              <a:gd name="connsiteY0" fmla="*/ 0 h 6858000"/>
              <a:gd name="connsiteX1" fmla="*/ 7243809 w 7243809"/>
              <a:gd name="connsiteY1" fmla="*/ 0 h 6858000"/>
              <a:gd name="connsiteX2" fmla="*/ 7243809 w 7243809"/>
              <a:gd name="connsiteY2" fmla="*/ 6858000 h 6858000"/>
              <a:gd name="connsiteX3" fmla="*/ 114972 w 7243809"/>
              <a:gd name="connsiteY3" fmla="*/ 6858000 h 6858000"/>
              <a:gd name="connsiteX4" fmla="*/ 3192582 w 7243809"/>
              <a:gd name="connsiteY4" fmla="*/ 4122638 h 6858000"/>
              <a:gd name="connsiteX5" fmla="*/ 3098529 w 7243809"/>
              <a:gd name="connsiteY5" fmla="*/ 2602121 h 6858000"/>
              <a:gd name="connsiteX6" fmla="*/ 161998 w 7243809"/>
              <a:gd name="connsiteY6" fmla="*/ 0 h 6858000"/>
              <a:gd name="connsiteX0" fmla="*/ 161998 w 7243809"/>
              <a:gd name="connsiteY0" fmla="*/ 0 h 6858000"/>
              <a:gd name="connsiteX1" fmla="*/ 7243809 w 7243809"/>
              <a:gd name="connsiteY1" fmla="*/ 0 h 6858000"/>
              <a:gd name="connsiteX2" fmla="*/ 7243809 w 7243809"/>
              <a:gd name="connsiteY2" fmla="*/ 6858000 h 6858000"/>
              <a:gd name="connsiteX3" fmla="*/ 114972 w 7243809"/>
              <a:gd name="connsiteY3" fmla="*/ 6858000 h 6858000"/>
              <a:gd name="connsiteX4" fmla="*/ 3192582 w 7243809"/>
              <a:gd name="connsiteY4" fmla="*/ 4122638 h 6858000"/>
              <a:gd name="connsiteX5" fmla="*/ 3098529 w 7243809"/>
              <a:gd name="connsiteY5" fmla="*/ 2602121 h 6858000"/>
              <a:gd name="connsiteX6" fmla="*/ 161998 w 7243809"/>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077610 w 7128837"/>
              <a:gd name="connsiteY4" fmla="*/ 4122638 h 6858000"/>
              <a:gd name="connsiteX5" fmla="*/ 2983557 w 7128837"/>
              <a:gd name="connsiteY5" fmla="*/ 2602121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077610 w 7128837"/>
              <a:gd name="connsiteY4" fmla="*/ 4122638 h 6858000"/>
              <a:gd name="connsiteX5" fmla="*/ 3171662 w 7128837"/>
              <a:gd name="connsiteY5" fmla="*/ 2758875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23192 w 7128837"/>
              <a:gd name="connsiteY4" fmla="*/ 3903182 h 6858000"/>
              <a:gd name="connsiteX5" fmla="*/ 3171662 w 7128837"/>
              <a:gd name="connsiteY5" fmla="*/ 2758875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23192 w 7128837"/>
              <a:gd name="connsiteY4" fmla="*/ 3903182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23192 w 7128837"/>
              <a:gd name="connsiteY4" fmla="*/ 3903182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31873 w 7128837"/>
              <a:gd name="connsiteY4" fmla="*/ 3908970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31873 w 7128837"/>
              <a:gd name="connsiteY4" fmla="*/ 3908970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31873 w 7128837"/>
              <a:gd name="connsiteY4" fmla="*/ 3908970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31873 w 7128837"/>
              <a:gd name="connsiteY4" fmla="*/ 3908970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57916 w 7128837"/>
              <a:gd name="connsiteY4" fmla="*/ 3880034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43448 w 7128837"/>
              <a:gd name="connsiteY4" fmla="*/ 3882928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43448 w 7128837"/>
              <a:gd name="connsiteY4" fmla="*/ 3882928 h 6858000"/>
              <a:gd name="connsiteX5" fmla="*/ 3333642 w 7128837"/>
              <a:gd name="connsiteY5" fmla="*/ 2899954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43448 w 7128837"/>
              <a:gd name="connsiteY4" fmla="*/ 3882928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43448 w 7128837"/>
              <a:gd name="connsiteY4" fmla="*/ 3882928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404215 w 7128837"/>
              <a:gd name="connsiteY4" fmla="*/ 3836629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404215 w 7128837"/>
              <a:gd name="connsiteY4" fmla="*/ 3836629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404215 w 7128837"/>
              <a:gd name="connsiteY4" fmla="*/ 3836629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89747 w 7128837"/>
              <a:gd name="connsiteY4" fmla="*/ 3851097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63704 w 7128837"/>
              <a:gd name="connsiteY4" fmla="*/ 3865566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63704 w 7128837"/>
              <a:gd name="connsiteY4" fmla="*/ 3865566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63704 w 7128837"/>
              <a:gd name="connsiteY4" fmla="*/ 3865566 h 6858000"/>
              <a:gd name="connsiteX5" fmla="*/ 3400196 w 7128837"/>
              <a:gd name="connsiteY5" fmla="*/ 2957827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63704 w 7128837"/>
              <a:gd name="connsiteY4" fmla="*/ 3865566 h 6858000"/>
              <a:gd name="connsiteX5" fmla="*/ 3388621 w 7128837"/>
              <a:gd name="connsiteY5" fmla="*/ 2960721 h 6858000"/>
              <a:gd name="connsiteX6" fmla="*/ 47026 w 7128837"/>
              <a:gd name="connsiteY6" fmla="*/ 0 h 6858000"/>
              <a:gd name="connsiteX0" fmla="*/ 47026 w 7128837"/>
              <a:gd name="connsiteY0" fmla="*/ 0 h 6858000"/>
              <a:gd name="connsiteX1" fmla="*/ 7128837 w 7128837"/>
              <a:gd name="connsiteY1" fmla="*/ 0 h 6858000"/>
              <a:gd name="connsiteX2" fmla="*/ 7128837 w 7128837"/>
              <a:gd name="connsiteY2" fmla="*/ 6858000 h 6858000"/>
              <a:gd name="connsiteX3" fmla="*/ 0 w 7128837"/>
              <a:gd name="connsiteY3" fmla="*/ 6858000 h 6858000"/>
              <a:gd name="connsiteX4" fmla="*/ 3363704 w 7128837"/>
              <a:gd name="connsiteY4" fmla="*/ 3865566 h 6858000"/>
              <a:gd name="connsiteX5" fmla="*/ 3388621 w 7128837"/>
              <a:gd name="connsiteY5" fmla="*/ 2960721 h 6858000"/>
              <a:gd name="connsiteX6" fmla="*/ 47026 w 7128837"/>
              <a:gd name="connsiteY6" fmla="*/ 0 h 6858000"/>
              <a:gd name="connsiteX0" fmla="*/ 56551 w 7138362"/>
              <a:gd name="connsiteY0" fmla="*/ 0 h 6858000"/>
              <a:gd name="connsiteX1" fmla="*/ 7138362 w 7138362"/>
              <a:gd name="connsiteY1" fmla="*/ 0 h 6858000"/>
              <a:gd name="connsiteX2" fmla="*/ 7138362 w 7138362"/>
              <a:gd name="connsiteY2" fmla="*/ 6858000 h 6858000"/>
              <a:gd name="connsiteX3" fmla="*/ 0 w 7138362"/>
              <a:gd name="connsiteY3" fmla="*/ 6858000 h 6858000"/>
              <a:gd name="connsiteX4" fmla="*/ 3373229 w 7138362"/>
              <a:gd name="connsiteY4" fmla="*/ 3865566 h 6858000"/>
              <a:gd name="connsiteX5" fmla="*/ 3398146 w 7138362"/>
              <a:gd name="connsiteY5" fmla="*/ 2960721 h 6858000"/>
              <a:gd name="connsiteX6" fmla="*/ 56551 w 713836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38362" h="6858000">
                <a:moveTo>
                  <a:pt x="56551" y="0"/>
                </a:moveTo>
                <a:lnTo>
                  <a:pt x="7138362" y="0"/>
                </a:lnTo>
                <a:lnTo>
                  <a:pt x="7138362" y="6858000"/>
                </a:lnTo>
                <a:lnTo>
                  <a:pt x="0" y="6858000"/>
                </a:lnTo>
                <a:lnTo>
                  <a:pt x="3373229" y="3865566"/>
                </a:lnTo>
                <a:cubicBezTo>
                  <a:pt x="3570192" y="3692408"/>
                  <a:pt x="3872797" y="3393745"/>
                  <a:pt x="3398146" y="2960721"/>
                </a:cubicBezTo>
                <a:cubicBezTo>
                  <a:pt x="2923495" y="2527697"/>
                  <a:pt x="1174274" y="985942"/>
                  <a:pt x="56551" y="0"/>
                </a:cubicBezTo>
                <a:close/>
              </a:path>
            </a:pathLst>
          </a:custGeom>
        </p:spPr>
        <p:txBody>
          <a:bodyPr/>
          <a:lstStyle/>
          <a:p>
            <a:r>
              <a:rPr lang="en-US"/>
              <a:t>Click icon to add picture</a:t>
            </a:r>
            <a:endParaRPr lang="en-GB" dirty="0"/>
          </a:p>
        </p:txBody>
      </p:sp>
    </p:spTree>
    <p:extLst>
      <p:ext uri="{BB962C8B-B14F-4D97-AF65-F5344CB8AC3E}">
        <p14:creationId xmlns:p14="http://schemas.microsoft.com/office/powerpoint/2010/main" val="4041237230"/>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58"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content 1">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DFA2A561-E50C-45D5-8586-712DBB12DCBE}"/>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t="11124" r="7392" b="6043"/>
          <a:stretch/>
        </p:blipFill>
        <p:spPr>
          <a:xfrm>
            <a:off x="0" y="1708558"/>
            <a:ext cx="1700733" cy="3283504"/>
          </a:xfrm>
          <a:prstGeom prst="rect">
            <a:avLst/>
          </a:prstGeom>
        </p:spPr>
      </p:pic>
      <p:sp>
        <p:nvSpPr>
          <p:cNvPr id="2" name="Title 1">
            <a:extLst>
              <a:ext uri="{FF2B5EF4-FFF2-40B4-BE49-F238E27FC236}">
                <a16:creationId xmlns:a16="http://schemas.microsoft.com/office/drawing/2014/main" id="{14F8BDE7-E065-443E-B499-819A639C99D7}"/>
              </a:ext>
            </a:extLst>
          </p:cNvPr>
          <p:cNvSpPr>
            <a:spLocks noGrp="1"/>
          </p:cNvSpPr>
          <p:nvPr>
            <p:ph type="title" hasCustomPrompt="1"/>
          </p:nvPr>
        </p:nvSpPr>
        <p:spPr>
          <a:xfrm>
            <a:off x="1702482" y="1386942"/>
            <a:ext cx="8787036" cy="2319753"/>
          </a:xfrm>
          <a:prstGeom prst="rect">
            <a:avLst/>
          </a:prstGeom>
        </p:spPr>
        <p:txBody>
          <a:bodyPr anchor="b"/>
          <a:lstStyle>
            <a:lvl1pPr algn="ctr">
              <a:defRPr sz="6000"/>
            </a:lvl1pPr>
          </a:lstStyle>
          <a:p>
            <a:r>
              <a:rPr lang="en-US" dirty="0"/>
              <a:t>Click to add title</a:t>
            </a:r>
            <a:endParaRPr lang="en-GB" dirty="0"/>
          </a:p>
        </p:txBody>
      </p:sp>
      <p:sp>
        <p:nvSpPr>
          <p:cNvPr id="13" name="Text Placeholder 12">
            <a:extLst>
              <a:ext uri="{FF2B5EF4-FFF2-40B4-BE49-F238E27FC236}">
                <a16:creationId xmlns:a16="http://schemas.microsoft.com/office/drawing/2014/main" id="{4FB55A4E-AFE8-4906-8A5A-8FC1F1CEF6D5}"/>
              </a:ext>
            </a:extLst>
          </p:cNvPr>
          <p:cNvSpPr>
            <a:spLocks noGrp="1"/>
          </p:cNvSpPr>
          <p:nvPr>
            <p:ph type="body" sz="quarter" idx="11" hasCustomPrompt="1"/>
          </p:nvPr>
        </p:nvSpPr>
        <p:spPr>
          <a:xfrm>
            <a:off x="1702482" y="3786794"/>
            <a:ext cx="8787036" cy="1957356"/>
          </a:xfrm>
          <a:prstGeom prst="rect">
            <a:avLst/>
          </a:prstGeom>
        </p:spPr>
        <p:txBody>
          <a:bodyPr/>
          <a:lstStyle>
            <a:lvl1pPr algn="ctr">
              <a:buNone/>
              <a:defRPr sz="2400"/>
            </a:lvl1pPr>
            <a:lvl5pPr>
              <a:buNone/>
              <a:defRPr/>
            </a:lvl5pPr>
          </a:lstStyle>
          <a:p>
            <a:pPr lvl="0"/>
            <a:r>
              <a:rPr lang="en-US" dirty="0"/>
              <a:t>Click to add subtitle</a:t>
            </a:r>
            <a:endParaRPr lang="en-GB" dirty="0"/>
          </a:p>
        </p:txBody>
      </p:sp>
      <p:sp>
        <p:nvSpPr>
          <p:cNvPr id="16" name="Date Placeholder 15">
            <a:extLst>
              <a:ext uri="{FF2B5EF4-FFF2-40B4-BE49-F238E27FC236}">
                <a16:creationId xmlns:a16="http://schemas.microsoft.com/office/drawing/2014/main" id="{4D70FA85-85F2-4E7C-A241-9974809F9329}"/>
              </a:ext>
            </a:extLst>
          </p:cNvPr>
          <p:cNvSpPr>
            <a:spLocks noGrp="1"/>
          </p:cNvSpPr>
          <p:nvPr>
            <p:ph type="dt" sz="half" idx="12"/>
          </p:nvPr>
        </p:nvSpPr>
        <p:spPr/>
        <p:txBody>
          <a:bodyPr/>
          <a:lstStyle/>
          <a:p>
            <a:r>
              <a:rPr lang="en-US"/>
              <a:t>Vysus Group</a:t>
            </a:r>
            <a:endParaRPr lang="en-GB"/>
          </a:p>
        </p:txBody>
      </p:sp>
      <p:sp>
        <p:nvSpPr>
          <p:cNvPr id="17" name="Footer Placeholder 16">
            <a:extLst>
              <a:ext uri="{FF2B5EF4-FFF2-40B4-BE49-F238E27FC236}">
                <a16:creationId xmlns:a16="http://schemas.microsoft.com/office/drawing/2014/main" id="{DD3173D4-B537-47F4-9976-BC0135E526A4}"/>
              </a:ext>
            </a:extLst>
          </p:cNvPr>
          <p:cNvSpPr>
            <a:spLocks noGrp="1"/>
          </p:cNvSpPr>
          <p:nvPr>
            <p:ph type="ftr" sz="quarter" idx="13"/>
          </p:nvPr>
        </p:nvSpPr>
        <p:spPr/>
        <p:txBody>
          <a:bodyPr/>
          <a:lstStyle/>
          <a:p>
            <a:r>
              <a:rPr lang="en-GB"/>
              <a:t>Presentation Name</a:t>
            </a:r>
          </a:p>
        </p:txBody>
      </p:sp>
      <p:sp>
        <p:nvSpPr>
          <p:cNvPr id="18" name="Slide Number Placeholder 17">
            <a:extLst>
              <a:ext uri="{FF2B5EF4-FFF2-40B4-BE49-F238E27FC236}">
                <a16:creationId xmlns:a16="http://schemas.microsoft.com/office/drawing/2014/main" id="{BAE07280-FFB9-4B1A-8F5C-13988BFCB26C}"/>
              </a:ext>
            </a:extLst>
          </p:cNvPr>
          <p:cNvSpPr>
            <a:spLocks noGrp="1"/>
          </p:cNvSpPr>
          <p:nvPr>
            <p:ph type="sldNum" sz="quarter" idx="14"/>
          </p:nvPr>
        </p:nvSpPr>
        <p:spPr/>
        <p:txBody>
          <a:bodyPr/>
          <a:lstStyle/>
          <a:p>
            <a:fld id="{F0EBD639-FBDF-4BE7-86EE-7F5910956510}" type="slidenum">
              <a:rPr lang="en-GB" smtClean="0"/>
              <a:pPr/>
              <a:t>‹#›</a:t>
            </a:fld>
            <a:endParaRPr lang="en-GB"/>
          </a:p>
        </p:txBody>
      </p:sp>
    </p:spTree>
    <p:extLst>
      <p:ext uri="{BB962C8B-B14F-4D97-AF65-F5344CB8AC3E}">
        <p14:creationId xmlns:p14="http://schemas.microsoft.com/office/powerpoint/2010/main" val="34844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mp; content 1">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CEED5B-A609-4344-88C4-9D3BE8BA6B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4F8BDE7-E065-443E-B499-819A639C99D7}"/>
              </a:ext>
            </a:extLst>
          </p:cNvPr>
          <p:cNvSpPr>
            <a:spLocks noGrp="1"/>
          </p:cNvSpPr>
          <p:nvPr>
            <p:ph type="title" hasCustomPrompt="1"/>
          </p:nvPr>
        </p:nvSpPr>
        <p:spPr>
          <a:xfrm>
            <a:off x="1702482" y="1386942"/>
            <a:ext cx="8787036" cy="2319753"/>
          </a:xfrm>
          <a:prstGeom prst="rect">
            <a:avLst/>
          </a:prstGeom>
        </p:spPr>
        <p:txBody>
          <a:bodyPr anchor="b"/>
          <a:lstStyle>
            <a:lvl1pPr algn="ctr">
              <a:defRPr sz="6000">
                <a:solidFill>
                  <a:schemeClr val="bg1"/>
                </a:solidFill>
              </a:defRPr>
            </a:lvl1pPr>
          </a:lstStyle>
          <a:p>
            <a:r>
              <a:rPr lang="en-US" dirty="0"/>
              <a:t>Click to add title</a:t>
            </a:r>
            <a:endParaRPr lang="en-GB" dirty="0"/>
          </a:p>
        </p:txBody>
      </p:sp>
      <p:sp>
        <p:nvSpPr>
          <p:cNvPr id="13" name="Text Placeholder 12">
            <a:extLst>
              <a:ext uri="{FF2B5EF4-FFF2-40B4-BE49-F238E27FC236}">
                <a16:creationId xmlns:a16="http://schemas.microsoft.com/office/drawing/2014/main" id="{4FB55A4E-AFE8-4906-8A5A-8FC1F1CEF6D5}"/>
              </a:ext>
            </a:extLst>
          </p:cNvPr>
          <p:cNvSpPr>
            <a:spLocks noGrp="1"/>
          </p:cNvSpPr>
          <p:nvPr>
            <p:ph type="body" sz="quarter" idx="11" hasCustomPrompt="1"/>
          </p:nvPr>
        </p:nvSpPr>
        <p:spPr>
          <a:xfrm>
            <a:off x="1702482" y="3786794"/>
            <a:ext cx="8787036" cy="1957356"/>
          </a:xfrm>
          <a:prstGeom prst="rect">
            <a:avLst/>
          </a:prstGeom>
        </p:spPr>
        <p:txBody>
          <a:bodyPr/>
          <a:lstStyle>
            <a:lvl1pPr algn="ctr">
              <a:buNone/>
              <a:defRPr sz="2400">
                <a:solidFill>
                  <a:schemeClr val="bg1"/>
                </a:solidFill>
              </a:defRPr>
            </a:lvl1pPr>
            <a:lvl5pPr>
              <a:buNone/>
              <a:defRPr/>
            </a:lvl5pPr>
          </a:lstStyle>
          <a:p>
            <a:pPr lvl="0"/>
            <a:r>
              <a:rPr lang="en-US" dirty="0"/>
              <a:t>Click to add subtitle</a:t>
            </a:r>
            <a:endParaRPr lang="en-GB" dirty="0"/>
          </a:p>
        </p:txBody>
      </p:sp>
      <p:sp>
        <p:nvSpPr>
          <p:cNvPr id="5" name="Date Placeholder 4">
            <a:extLst>
              <a:ext uri="{FF2B5EF4-FFF2-40B4-BE49-F238E27FC236}">
                <a16:creationId xmlns:a16="http://schemas.microsoft.com/office/drawing/2014/main" id="{5A4A04C1-5E51-404E-9FE3-01E9331263E2}"/>
              </a:ext>
            </a:extLst>
          </p:cNvPr>
          <p:cNvSpPr>
            <a:spLocks noGrp="1"/>
          </p:cNvSpPr>
          <p:nvPr>
            <p:ph type="dt" sz="half" idx="12"/>
          </p:nvPr>
        </p:nvSpPr>
        <p:spPr/>
        <p:txBody>
          <a:bodyPr/>
          <a:lstStyle>
            <a:lvl1pPr>
              <a:defRPr>
                <a:solidFill>
                  <a:schemeClr val="bg1"/>
                </a:solidFill>
              </a:defRPr>
            </a:lvl1pPr>
          </a:lstStyle>
          <a:p>
            <a:r>
              <a:rPr lang="en-US"/>
              <a:t>Vysus Group</a:t>
            </a:r>
            <a:endParaRPr lang="en-GB"/>
          </a:p>
        </p:txBody>
      </p:sp>
      <p:sp>
        <p:nvSpPr>
          <p:cNvPr id="6" name="Footer Placeholder 5">
            <a:extLst>
              <a:ext uri="{FF2B5EF4-FFF2-40B4-BE49-F238E27FC236}">
                <a16:creationId xmlns:a16="http://schemas.microsoft.com/office/drawing/2014/main" id="{EDA7C9A3-0D76-4690-A01D-683E077ED390}"/>
              </a:ext>
            </a:extLst>
          </p:cNvPr>
          <p:cNvSpPr>
            <a:spLocks noGrp="1"/>
          </p:cNvSpPr>
          <p:nvPr>
            <p:ph type="ftr" sz="quarter" idx="13"/>
          </p:nvPr>
        </p:nvSpPr>
        <p:spPr/>
        <p:txBody>
          <a:bodyPr/>
          <a:lstStyle>
            <a:lvl1pPr>
              <a:defRPr>
                <a:solidFill>
                  <a:schemeClr val="bg1"/>
                </a:solidFill>
              </a:defRPr>
            </a:lvl1pPr>
          </a:lstStyle>
          <a:p>
            <a:r>
              <a:rPr lang="en-GB"/>
              <a:t>Presentation Name</a:t>
            </a:r>
          </a:p>
        </p:txBody>
      </p:sp>
      <p:sp>
        <p:nvSpPr>
          <p:cNvPr id="7" name="Slide Number Placeholder 6">
            <a:extLst>
              <a:ext uri="{FF2B5EF4-FFF2-40B4-BE49-F238E27FC236}">
                <a16:creationId xmlns:a16="http://schemas.microsoft.com/office/drawing/2014/main" id="{EBC28A37-EF99-4958-81A7-DDC4B1A0A004}"/>
              </a:ext>
            </a:extLst>
          </p:cNvPr>
          <p:cNvSpPr>
            <a:spLocks noGrp="1"/>
          </p:cNvSpPr>
          <p:nvPr>
            <p:ph type="sldNum" sz="quarter" idx="14"/>
          </p:nvPr>
        </p:nvSpPr>
        <p:spPr/>
        <p:txBody>
          <a:bodyPr/>
          <a:lstStyle>
            <a:lvl1pPr>
              <a:defRPr>
                <a:solidFill>
                  <a:schemeClr val="bg1"/>
                </a:solidFill>
              </a:defRPr>
            </a:lvl1pPr>
          </a:lstStyle>
          <a:p>
            <a:fld id="{F0EBD639-FBDF-4BE7-86EE-7F5910956510}" type="slidenum">
              <a:rPr lang="en-GB" smtClean="0"/>
              <a:pPr/>
              <a:t>‹#›</a:t>
            </a:fld>
            <a:endParaRPr lang="en-GB"/>
          </a:p>
        </p:txBody>
      </p:sp>
    </p:spTree>
    <p:extLst>
      <p:ext uri="{BB962C8B-B14F-4D97-AF65-F5344CB8AC3E}">
        <p14:creationId xmlns:p14="http://schemas.microsoft.com/office/powerpoint/2010/main" val="391847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break slide 2">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892A6C-F370-A544-BE8C-7033F3FA727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4" name="Text Placeholder 23">
            <a:extLst>
              <a:ext uri="{FF2B5EF4-FFF2-40B4-BE49-F238E27FC236}">
                <a16:creationId xmlns:a16="http://schemas.microsoft.com/office/drawing/2014/main" id="{002FF2E1-12D0-294A-A9CD-E9396B357C8B}"/>
              </a:ext>
            </a:extLst>
          </p:cNvPr>
          <p:cNvSpPr>
            <a:spLocks noGrp="1"/>
          </p:cNvSpPr>
          <p:nvPr>
            <p:ph type="body" sz="quarter" idx="10" hasCustomPrompt="1"/>
          </p:nvPr>
        </p:nvSpPr>
        <p:spPr>
          <a:xfrm>
            <a:off x="623518" y="597434"/>
            <a:ext cx="5472482" cy="1244430"/>
          </a:xfrm>
          <a:prstGeom prst="rect">
            <a:avLst/>
          </a:prstGeom>
        </p:spPr>
        <p:txBody>
          <a:bodyPr anchor="t"/>
          <a:lstStyle>
            <a:lvl1pPr marL="0" indent="0">
              <a:lnSpc>
                <a:spcPct val="100000"/>
              </a:lnSpc>
              <a:buNone/>
              <a:defRPr sz="2800" b="1" i="0">
                <a:solidFill>
                  <a:schemeClr val="bg1"/>
                </a:solidFill>
                <a:effectLst/>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dirty="0"/>
              <a:t>Contents</a:t>
            </a:r>
          </a:p>
        </p:txBody>
      </p:sp>
      <p:sp>
        <p:nvSpPr>
          <p:cNvPr id="18" name="Text Placeholder 23">
            <a:extLst>
              <a:ext uri="{FF2B5EF4-FFF2-40B4-BE49-F238E27FC236}">
                <a16:creationId xmlns:a16="http://schemas.microsoft.com/office/drawing/2014/main" id="{1A3C18DF-2B64-164C-A782-063E707C10CC}"/>
              </a:ext>
            </a:extLst>
          </p:cNvPr>
          <p:cNvSpPr>
            <a:spLocks noGrp="1"/>
          </p:cNvSpPr>
          <p:nvPr>
            <p:ph type="body" sz="quarter" idx="16" hasCustomPrompt="1"/>
          </p:nvPr>
        </p:nvSpPr>
        <p:spPr>
          <a:xfrm>
            <a:off x="653459" y="1887310"/>
            <a:ext cx="6857683" cy="2632702"/>
          </a:xfrm>
          <a:prstGeom prst="rect">
            <a:avLst/>
          </a:prstGeom>
        </p:spPr>
        <p:txBody>
          <a:bodyPr anchor="t"/>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600" b="0" i="0">
                <a:solidFill>
                  <a:schemeClr val="bg1"/>
                </a:solidFill>
                <a:effectLst/>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r>
              <a:rPr lang="en-GB" dirty="0"/>
              <a:t>Content</a:t>
            </a:r>
            <a:br>
              <a:rPr lang="en-GB" dirty="0"/>
            </a:br>
            <a:r>
              <a:rPr lang="en-GB" dirty="0"/>
              <a:t>Content</a:t>
            </a:r>
            <a:br>
              <a:rPr lang="en-GB" dirty="0"/>
            </a:br>
            <a:r>
              <a:rPr lang="en-GB" dirty="0"/>
              <a:t>Content</a:t>
            </a:r>
            <a:br>
              <a:rPr lang="en-GB" dirty="0"/>
            </a:br>
            <a:r>
              <a:rPr lang="en-GB" dirty="0"/>
              <a:t>Content</a:t>
            </a:r>
            <a:br>
              <a:rPr lang="en-GB" dirty="0"/>
            </a:br>
            <a:r>
              <a:rPr lang="en-GB" dirty="0"/>
              <a:t>Content</a:t>
            </a:r>
            <a:br>
              <a:rPr lang="en-GB" dirty="0"/>
            </a:br>
            <a:r>
              <a:rPr lang="en-GB" dirty="0"/>
              <a:t>Content</a:t>
            </a:r>
            <a:endParaRPr lang="en-US" dirty="0"/>
          </a:p>
        </p:txBody>
      </p:sp>
      <p:sp>
        <p:nvSpPr>
          <p:cNvPr id="2" name="Date Placeholder 1">
            <a:extLst>
              <a:ext uri="{FF2B5EF4-FFF2-40B4-BE49-F238E27FC236}">
                <a16:creationId xmlns:a16="http://schemas.microsoft.com/office/drawing/2014/main" id="{0E10AF5C-87C2-49AD-BD38-90234E6855D9}"/>
              </a:ext>
            </a:extLst>
          </p:cNvPr>
          <p:cNvSpPr>
            <a:spLocks noGrp="1"/>
          </p:cNvSpPr>
          <p:nvPr>
            <p:ph type="dt" sz="half" idx="17"/>
          </p:nvPr>
        </p:nvSpPr>
        <p:spPr/>
        <p:txBody>
          <a:bodyPr/>
          <a:lstStyle>
            <a:lvl1pPr>
              <a:defRPr>
                <a:solidFill>
                  <a:schemeClr val="bg1"/>
                </a:solidFill>
              </a:defRPr>
            </a:lvl1pPr>
          </a:lstStyle>
          <a:p>
            <a:r>
              <a:rPr lang="en-US"/>
              <a:t>Vysus Group</a:t>
            </a:r>
            <a:endParaRPr lang="en-GB"/>
          </a:p>
        </p:txBody>
      </p:sp>
      <p:sp>
        <p:nvSpPr>
          <p:cNvPr id="3" name="Footer Placeholder 2">
            <a:extLst>
              <a:ext uri="{FF2B5EF4-FFF2-40B4-BE49-F238E27FC236}">
                <a16:creationId xmlns:a16="http://schemas.microsoft.com/office/drawing/2014/main" id="{158F180B-A1C6-4BB5-A52D-A56EBC1F356D}"/>
              </a:ext>
            </a:extLst>
          </p:cNvPr>
          <p:cNvSpPr>
            <a:spLocks noGrp="1"/>
          </p:cNvSpPr>
          <p:nvPr>
            <p:ph type="ftr" sz="quarter" idx="18"/>
          </p:nvPr>
        </p:nvSpPr>
        <p:spPr/>
        <p:txBody>
          <a:bodyPr/>
          <a:lstStyle>
            <a:lvl1pPr>
              <a:defRPr>
                <a:solidFill>
                  <a:schemeClr val="bg1"/>
                </a:solidFill>
              </a:defRPr>
            </a:lvl1pPr>
          </a:lstStyle>
          <a:p>
            <a:r>
              <a:rPr lang="en-GB"/>
              <a:t>Presentation Name</a:t>
            </a:r>
          </a:p>
        </p:txBody>
      </p:sp>
      <p:sp>
        <p:nvSpPr>
          <p:cNvPr id="4" name="Slide Number Placeholder 3">
            <a:extLst>
              <a:ext uri="{FF2B5EF4-FFF2-40B4-BE49-F238E27FC236}">
                <a16:creationId xmlns:a16="http://schemas.microsoft.com/office/drawing/2014/main" id="{8EB13F20-343D-4D6D-8AB1-BAE390ECB19E}"/>
              </a:ext>
            </a:extLst>
          </p:cNvPr>
          <p:cNvSpPr>
            <a:spLocks noGrp="1"/>
          </p:cNvSpPr>
          <p:nvPr>
            <p:ph type="sldNum" sz="quarter" idx="19"/>
          </p:nvPr>
        </p:nvSpPr>
        <p:spPr/>
        <p:txBody>
          <a:bodyPr/>
          <a:lstStyle>
            <a:lvl1pPr>
              <a:defRPr>
                <a:solidFill>
                  <a:schemeClr val="bg1"/>
                </a:solidFill>
              </a:defRPr>
            </a:lvl1pPr>
          </a:lstStyle>
          <a:p>
            <a:fld id="{F0EBD639-FBDF-4BE7-86EE-7F5910956510}" type="slidenum">
              <a:rPr lang="en-GB" smtClean="0"/>
              <a:pPr/>
              <a:t>‹#›</a:t>
            </a:fld>
            <a:endParaRPr lang="en-GB"/>
          </a:p>
        </p:txBody>
      </p:sp>
    </p:spTree>
    <p:extLst>
      <p:ext uri="{BB962C8B-B14F-4D97-AF65-F5344CB8AC3E}">
        <p14:creationId xmlns:p14="http://schemas.microsoft.com/office/powerpoint/2010/main" val="2157155332"/>
      </p:ext>
    </p:extLst>
  </p:cSld>
  <p:clrMapOvr>
    <a:masterClrMapping/>
  </p:clrMapOvr>
  <p:extLst>
    <p:ext uri="{DCECCB84-F9BA-43D5-87BE-67443E8EF086}">
      <p15:sldGuideLst xmlns:p15="http://schemas.microsoft.com/office/powerpoint/2012/main">
        <p15:guide id="1" pos="3840" userDrawn="1">
          <p15:clr>
            <a:srgbClr val="FBAE40"/>
          </p15:clr>
        </p15:guide>
        <p15:guide id="2" pos="461" userDrawn="1">
          <p15:clr>
            <a:srgbClr val="FBAE40"/>
          </p15:clr>
        </p15:guide>
        <p15:guide id="3" pos="7219" userDrawn="1">
          <p15:clr>
            <a:srgbClr val="FBAE40"/>
          </p15:clr>
        </p15:guide>
        <p15:guide id="4" orient="horz" pos="459" userDrawn="1">
          <p15:clr>
            <a:srgbClr val="FBAE40"/>
          </p15:clr>
        </p15:guide>
        <p15:guide id="5" orient="horz" pos="595" userDrawn="1">
          <p15:clr>
            <a:srgbClr val="FBAE40"/>
          </p15:clr>
        </p15:guide>
        <p15:guide id="6" orient="horz" pos="935" userDrawn="1">
          <p15:clr>
            <a:srgbClr val="FBAE40"/>
          </p15:clr>
        </p15:guide>
        <p15:guide id="7" orient="horz" pos="1230" userDrawn="1">
          <p15:clr>
            <a:srgbClr val="FBAE40"/>
          </p15:clr>
        </p15:guide>
        <p15:guide id="8" orient="horz" pos="2115" userDrawn="1">
          <p15:clr>
            <a:srgbClr val="FBAE40"/>
          </p15:clr>
        </p15:guide>
        <p15:guide id="9" orient="horz" pos="386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ic content">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D7D197ED-AE46-4E8F-90E7-EA4CC5B8297B}"/>
              </a:ext>
            </a:extLst>
          </p:cNvPr>
          <p:cNvPicPr>
            <a:picLocks noChangeAspect="1"/>
          </p:cNvPicPr>
          <p:nvPr userDrawn="1"/>
        </p:nvPicPr>
        <p:blipFill rotWithShape="1">
          <a:blip r:embed="rId2"/>
          <a:srcRect t="11323" r="7871" b="6551"/>
          <a:stretch/>
        </p:blipFill>
        <p:spPr>
          <a:xfrm>
            <a:off x="0" y="283741"/>
            <a:ext cx="803275" cy="1545600"/>
          </a:xfrm>
          <a:prstGeom prst="rect">
            <a:avLst/>
          </a:prstGeom>
        </p:spPr>
      </p:pic>
      <p:sp>
        <p:nvSpPr>
          <p:cNvPr id="24" name="Text Placeholder 23">
            <a:extLst>
              <a:ext uri="{FF2B5EF4-FFF2-40B4-BE49-F238E27FC236}">
                <a16:creationId xmlns:a16="http://schemas.microsoft.com/office/drawing/2014/main" id="{002FF2E1-12D0-294A-A9CD-E9396B357C8B}"/>
              </a:ext>
            </a:extLst>
          </p:cNvPr>
          <p:cNvSpPr>
            <a:spLocks noGrp="1"/>
          </p:cNvSpPr>
          <p:nvPr>
            <p:ph type="body" sz="quarter" idx="10" hasCustomPrompt="1"/>
          </p:nvPr>
        </p:nvSpPr>
        <p:spPr>
          <a:xfrm>
            <a:off x="623517" y="597434"/>
            <a:ext cx="10907893" cy="703828"/>
          </a:xfrm>
          <a:prstGeom prst="rect">
            <a:avLst/>
          </a:prstGeom>
        </p:spPr>
        <p:txBody>
          <a:bodyPr anchor="t"/>
          <a:lstStyle>
            <a:lvl1pPr marL="0" indent="0">
              <a:lnSpc>
                <a:spcPct val="100000"/>
              </a:lnSpc>
              <a:buNone/>
              <a:defRPr sz="2800" b="1" i="0">
                <a:solidFill>
                  <a:srgbClr val="005454"/>
                </a:solidFill>
                <a:effectLst/>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dirty="0"/>
              <a:t>Click to add title</a:t>
            </a:r>
          </a:p>
        </p:txBody>
      </p:sp>
      <p:sp>
        <p:nvSpPr>
          <p:cNvPr id="2" name="Date Placeholder 1">
            <a:extLst>
              <a:ext uri="{FF2B5EF4-FFF2-40B4-BE49-F238E27FC236}">
                <a16:creationId xmlns:a16="http://schemas.microsoft.com/office/drawing/2014/main" id="{BD432735-8FD1-40CC-9805-C7BB3B701EC7}"/>
              </a:ext>
            </a:extLst>
          </p:cNvPr>
          <p:cNvSpPr>
            <a:spLocks noGrp="1"/>
          </p:cNvSpPr>
          <p:nvPr>
            <p:ph type="dt" sz="half" idx="11"/>
          </p:nvPr>
        </p:nvSpPr>
        <p:spPr/>
        <p:txBody>
          <a:bodyPr/>
          <a:lstStyle/>
          <a:p>
            <a:r>
              <a:rPr lang="en-US"/>
              <a:t>Vysus Group</a:t>
            </a:r>
            <a:endParaRPr lang="en-GB"/>
          </a:p>
        </p:txBody>
      </p:sp>
      <p:sp>
        <p:nvSpPr>
          <p:cNvPr id="4" name="Footer Placeholder 3">
            <a:extLst>
              <a:ext uri="{FF2B5EF4-FFF2-40B4-BE49-F238E27FC236}">
                <a16:creationId xmlns:a16="http://schemas.microsoft.com/office/drawing/2014/main" id="{65132479-944C-41E6-A003-27A70FA5E17A}"/>
              </a:ext>
            </a:extLst>
          </p:cNvPr>
          <p:cNvSpPr>
            <a:spLocks noGrp="1"/>
          </p:cNvSpPr>
          <p:nvPr>
            <p:ph type="ftr" sz="quarter" idx="12"/>
          </p:nvPr>
        </p:nvSpPr>
        <p:spPr/>
        <p:txBody>
          <a:bodyPr/>
          <a:lstStyle/>
          <a:p>
            <a:r>
              <a:rPr lang="en-GB"/>
              <a:t>Presentation Name</a:t>
            </a:r>
          </a:p>
        </p:txBody>
      </p:sp>
      <p:sp>
        <p:nvSpPr>
          <p:cNvPr id="5" name="Slide Number Placeholder 4">
            <a:extLst>
              <a:ext uri="{FF2B5EF4-FFF2-40B4-BE49-F238E27FC236}">
                <a16:creationId xmlns:a16="http://schemas.microsoft.com/office/drawing/2014/main" id="{2D8728BC-498E-4A30-BF3F-DC5A3DD048EC}"/>
              </a:ext>
            </a:extLst>
          </p:cNvPr>
          <p:cNvSpPr>
            <a:spLocks noGrp="1"/>
          </p:cNvSpPr>
          <p:nvPr>
            <p:ph type="sldNum" sz="quarter" idx="13"/>
          </p:nvPr>
        </p:nvSpPr>
        <p:spPr/>
        <p:txBody>
          <a:bodyPr/>
          <a:lstStyle/>
          <a:p>
            <a:fld id="{F0EBD639-FBDF-4BE7-86EE-7F5910956510}" type="slidenum">
              <a:rPr lang="en-GB" smtClean="0"/>
              <a:pPr/>
              <a:t>‹#›</a:t>
            </a:fld>
            <a:endParaRPr lang="en-GB"/>
          </a:p>
        </p:txBody>
      </p:sp>
      <p:sp>
        <p:nvSpPr>
          <p:cNvPr id="3" name="Text Placeholder 7">
            <a:extLst>
              <a:ext uri="{FF2B5EF4-FFF2-40B4-BE49-F238E27FC236}">
                <a16:creationId xmlns:a16="http://schemas.microsoft.com/office/drawing/2014/main" id="{55091306-0442-6EFF-9FE8-8C4EC5702510}"/>
              </a:ext>
            </a:extLst>
          </p:cNvPr>
          <p:cNvSpPr>
            <a:spLocks noGrp="1"/>
          </p:cNvSpPr>
          <p:nvPr>
            <p:ph type="body" sz="quarter" idx="15"/>
          </p:nvPr>
        </p:nvSpPr>
        <p:spPr>
          <a:xfrm>
            <a:off x="623888" y="1559513"/>
            <a:ext cx="10907523" cy="4398376"/>
          </a:xfrm>
          <a:prstGeom prst="rect">
            <a:avLst/>
          </a:prstGeom>
        </p:spPr>
        <p:txBody>
          <a:bodyPr/>
          <a:lstStyle>
            <a:lvl1pPr marL="228600" indent="-228600">
              <a:buFontTx/>
              <a:buBlip>
                <a:blip r:embed="rId3"/>
              </a:buBlip>
              <a:defRPr sz="1600"/>
            </a:lvl1pPr>
            <a:lvl2pPr marL="685800" indent="-228600">
              <a:buFontTx/>
              <a:buBlip>
                <a:blip r:embed="rId3"/>
              </a:buBlip>
              <a:defRPr sz="1600"/>
            </a:lvl2pPr>
            <a:lvl3pPr marL="1143000" indent="-228600">
              <a:buFontTx/>
              <a:buBlip>
                <a:blip r:embed="rId3"/>
              </a:buBlip>
              <a:defRPr sz="1600"/>
            </a:lvl3pPr>
            <a:lvl4pPr marL="1600200" indent="-228600">
              <a:buFontTx/>
              <a:buBlip>
                <a:blip r:embed="rId3"/>
              </a:buBlip>
              <a:defRPr sz="1600"/>
            </a:lvl4pPr>
            <a:lvl5pPr marL="2057400" indent="-228600">
              <a:buFontTx/>
              <a:buBlip>
                <a:blip r:embed="rId3"/>
              </a:buBlip>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920493623"/>
      </p:ext>
    </p:extLst>
  </p:cSld>
  <p:clrMapOvr>
    <a:masterClrMapping/>
  </p:clrMapOvr>
  <p:extLst>
    <p:ext uri="{DCECCB84-F9BA-43D5-87BE-67443E8EF086}">
      <p15:sldGuideLst xmlns:p15="http://schemas.microsoft.com/office/powerpoint/2012/main">
        <p15:guide id="2" pos="461">
          <p15:clr>
            <a:srgbClr val="FBAE40"/>
          </p15:clr>
        </p15:guide>
        <p15:guide id="3" pos="7219">
          <p15:clr>
            <a:srgbClr val="FBAE40"/>
          </p15:clr>
        </p15:guide>
        <p15:guide id="4" orient="horz" pos="459">
          <p15:clr>
            <a:srgbClr val="FBAE40"/>
          </p15:clr>
        </p15:guide>
        <p15:guide id="5" orient="horz" pos="595">
          <p15:clr>
            <a:srgbClr val="FBAE40"/>
          </p15:clr>
        </p15:guide>
        <p15:guide id="6" orient="horz" pos="2591">
          <p15:clr>
            <a:srgbClr val="FBAE40"/>
          </p15:clr>
        </p15:guide>
        <p15:guide id="7" orient="horz" pos="1548">
          <p15:clr>
            <a:srgbClr val="FBAE40"/>
          </p15:clr>
        </p15:guide>
        <p15:guide id="8" orient="horz" pos="2047">
          <p15:clr>
            <a:srgbClr val="FBAE40"/>
          </p15:clr>
        </p15:guide>
        <p15:guide id="9" orient="horz" pos="386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13B3C28A-C46F-4B11-9DBA-15C2AD2175A0}"/>
              </a:ext>
            </a:extLst>
          </p:cNvPr>
          <p:cNvPicPr>
            <a:picLocks noChangeAspect="1"/>
          </p:cNvPicPr>
          <p:nvPr userDrawn="1"/>
        </p:nvPicPr>
        <p:blipFill rotWithShape="1">
          <a:blip r:embed="rId2"/>
          <a:srcRect t="11323" r="7871" b="6551"/>
          <a:stretch/>
        </p:blipFill>
        <p:spPr>
          <a:xfrm>
            <a:off x="0" y="283741"/>
            <a:ext cx="803275" cy="1545600"/>
          </a:xfrm>
          <a:prstGeom prst="rect">
            <a:avLst/>
          </a:prstGeom>
        </p:spPr>
      </p:pic>
      <p:sp>
        <p:nvSpPr>
          <p:cNvPr id="2" name="Title 1">
            <a:extLst>
              <a:ext uri="{FF2B5EF4-FFF2-40B4-BE49-F238E27FC236}">
                <a16:creationId xmlns:a16="http://schemas.microsoft.com/office/drawing/2014/main" id="{1604E784-7404-4A58-BE4A-0F143E190F6D}"/>
              </a:ext>
            </a:extLst>
          </p:cNvPr>
          <p:cNvSpPr>
            <a:spLocks noGrp="1"/>
          </p:cNvSpPr>
          <p:nvPr>
            <p:ph type="title" hasCustomPrompt="1"/>
          </p:nvPr>
        </p:nvSpPr>
        <p:spPr>
          <a:xfrm>
            <a:off x="623517" y="637187"/>
            <a:ext cx="10907893" cy="703828"/>
          </a:xfrm>
          <a:prstGeom prst="rect">
            <a:avLst/>
          </a:prstGeom>
        </p:spPr>
        <p:txBody>
          <a:bodyPr/>
          <a:lstStyle>
            <a:lvl1pPr>
              <a:defRPr sz="2800" b="1">
                <a:solidFill>
                  <a:srgbClr val="005454"/>
                </a:solidFill>
              </a:defRPr>
            </a:lvl1pPr>
          </a:lstStyle>
          <a:p>
            <a:r>
              <a:rPr lang="en-US" dirty="0"/>
              <a:t>Click to add title</a:t>
            </a:r>
            <a:endParaRPr lang="en-GB" dirty="0"/>
          </a:p>
        </p:txBody>
      </p:sp>
      <p:sp>
        <p:nvSpPr>
          <p:cNvPr id="3" name="Date Placeholder 2">
            <a:extLst>
              <a:ext uri="{FF2B5EF4-FFF2-40B4-BE49-F238E27FC236}">
                <a16:creationId xmlns:a16="http://schemas.microsoft.com/office/drawing/2014/main" id="{DACA7ABC-3920-418B-8522-9D95F5E88CAE}"/>
              </a:ext>
            </a:extLst>
          </p:cNvPr>
          <p:cNvSpPr>
            <a:spLocks noGrp="1"/>
          </p:cNvSpPr>
          <p:nvPr>
            <p:ph type="dt" sz="half" idx="10"/>
          </p:nvPr>
        </p:nvSpPr>
        <p:spPr/>
        <p:txBody>
          <a:bodyPr/>
          <a:lstStyle/>
          <a:p>
            <a:r>
              <a:rPr lang="en-US"/>
              <a:t>Vysus Group</a:t>
            </a:r>
            <a:endParaRPr lang="en-GB"/>
          </a:p>
        </p:txBody>
      </p:sp>
      <p:sp>
        <p:nvSpPr>
          <p:cNvPr id="4" name="Footer Placeholder 3">
            <a:extLst>
              <a:ext uri="{FF2B5EF4-FFF2-40B4-BE49-F238E27FC236}">
                <a16:creationId xmlns:a16="http://schemas.microsoft.com/office/drawing/2014/main" id="{C8CFD280-492C-42ED-ABF8-DA744EB85D00}"/>
              </a:ext>
            </a:extLst>
          </p:cNvPr>
          <p:cNvSpPr>
            <a:spLocks noGrp="1"/>
          </p:cNvSpPr>
          <p:nvPr>
            <p:ph type="ftr" sz="quarter" idx="11"/>
          </p:nvPr>
        </p:nvSpPr>
        <p:spPr/>
        <p:txBody>
          <a:bodyPr/>
          <a:lstStyle/>
          <a:p>
            <a:r>
              <a:rPr lang="en-GB"/>
              <a:t>Presentation Name</a:t>
            </a:r>
          </a:p>
        </p:txBody>
      </p:sp>
      <p:sp>
        <p:nvSpPr>
          <p:cNvPr id="5" name="Slide Number Placeholder 4">
            <a:extLst>
              <a:ext uri="{FF2B5EF4-FFF2-40B4-BE49-F238E27FC236}">
                <a16:creationId xmlns:a16="http://schemas.microsoft.com/office/drawing/2014/main" id="{30DF3F4B-77DB-4668-8E65-D97C6362DF7F}"/>
              </a:ext>
            </a:extLst>
          </p:cNvPr>
          <p:cNvSpPr>
            <a:spLocks noGrp="1"/>
          </p:cNvSpPr>
          <p:nvPr>
            <p:ph type="sldNum" sz="quarter" idx="12"/>
          </p:nvPr>
        </p:nvSpPr>
        <p:spPr/>
        <p:txBody>
          <a:bodyPr/>
          <a:lstStyle/>
          <a:p>
            <a:fld id="{F0EBD639-FBDF-4BE7-86EE-7F5910956510}" type="slidenum">
              <a:rPr lang="en-GB" smtClean="0"/>
              <a:pPr/>
              <a:t>‹#›</a:t>
            </a:fld>
            <a:endParaRPr lang="en-GB"/>
          </a:p>
        </p:txBody>
      </p:sp>
      <p:sp>
        <p:nvSpPr>
          <p:cNvPr id="9" name="Content Placeholder 8">
            <a:extLst>
              <a:ext uri="{FF2B5EF4-FFF2-40B4-BE49-F238E27FC236}">
                <a16:creationId xmlns:a16="http://schemas.microsoft.com/office/drawing/2014/main" id="{D4EB4EB0-0746-492F-A8C0-F3957D989FB4}"/>
              </a:ext>
            </a:extLst>
          </p:cNvPr>
          <p:cNvSpPr>
            <a:spLocks noGrp="1"/>
          </p:cNvSpPr>
          <p:nvPr>
            <p:ph sz="quarter" idx="13" hasCustomPrompt="1"/>
          </p:nvPr>
        </p:nvSpPr>
        <p:spPr>
          <a:xfrm>
            <a:off x="623518" y="1559512"/>
            <a:ext cx="5317014" cy="4233733"/>
          </a:xfrm>
          <a:prstGeom prst="rect">
            <a:avLst/>
          </a:prstGeom>
        </p:spPr>
        <p:txBody>
          <a:bodyPr/>
          <a:lstStyle>
            <a:lvl1pPr marL="228600" indent="-228600">
              <a:buFontTx/>
              <a:buBlip>
                <a:blip r:embed="rId3"/>
              </a:buBlip>
              <a:defRPr sz="1600"/>
            </a:lvl1pPr>
            <a:lvl2pPr>
              <a:defRPr sz="1600"/>
            </a:lvl2pPr>
            <a:lvl3pPr>
              <a:defRPr sz="1600"/>
            </a:lvl3pPr>
            <a:lvl4pPr>
              <a:defRPr sz="1600"/>
            </a:lvl4pPr>
            <a:lvl5pPr>
              <a:defRPr sz="1600"/>
            </a:lvl5pPr>
          </a:lstStyle>
          <a:p>
            <a:pPr lvl="0"/>
            <a:r>
              <a:rPr lang="en-US" dirty="0"/>
              <a:t>Click to add text</a:t>
            </a:r>
          </a:p>
        </p:txBody>
      </p:sp>
      <p:sp>
        <p:nvSpPr>
          <p:cNvPr id="11" name="Content Placeholder 10">
            <a:extLst>
              <a:ext uri="{FF2B5EF4-FFF2-40B4-BE49-F238E27FC236}">
                <a16:creationId xmlns:a16="http://schemas.microsoft.com/office/drawing/2014/main" id="{CA806C6A-0AB8-4DDC-BB1B-8D22A94DB223}"/>
              </a:ext>
            </a:extLst>
          </p:cNvPr>
          <p:cNvSpPr>
            <a:spLocks noGrp="1"/>
          </p:cNvSpPr>
          <p:nvPr>
            <p:ph sz="quarter" idx="14" hasCustomPrompt="1"/>
          </p:nvPr>
        </p:nvSpPr>
        <p:spPr>
          <a:xfrm>
            <a:off x="6096000" y="1559512"/>
            <a:ext cx="5435410" cy="4233733"/>
          </a:xfrm>
          <a:prstGeom prst="rect">
            <a:avLst/>
          </a:prstGeom>
        </p:spPr>
        <p:txBody>
          <a:bodyPr/>
          <a:lstStyle>
            <a:lvl1pPr marL="228600" indent="-228600">
              <a:buFontTx/>
              <a:buBlip>
                <a:blip r:embed="rId3"/>
              </a:buBlip>
              <a:defRPr sz="1600"/>
            </a:lvl1pPr>
            <a:lvl2pPr>
              <a:defRPr sz="1600"/>
            </a:lvl2pPr>
            <a:lvl3pPr>
              <a:defRPr sz="1600"/>
            </a:lvl3pPr>
            <a:lvl4pPr>
              <a:defRPr sz="1600"/>
            </a:lvl4pPr>
            <a:lvl5pPr>
              <a:defRPr sz="1600"/>
            </a:lvl5pPr>
          </a:lstStyle>
          <a:p>
            <a:pPr lvl="0"/>
            <a:r>
              <a:rPr lang="en-US" dirty="0"/>
              <a:t>Click to add text</a:t>
            </a:r>
          </a:p>
        </p:txBody>
      </p:sp>
    </p:spTree>
    <p:extLst>
      <p:ext uri="{BB962C8B-B14F-4D97-AF65-F5344CB8AC3E}">
        <p14:creationId xmlns:p14="http://schemas.microsoft.com/office/powerpoint/2010/main" val="4212372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2" name="Picture 11" descr="Background pattern&#10;&#10;Description automatically generated">
            <a:extLst>
              <a:ext uri="{FF2B5EF4-FFF2-40B4-BE49-F238E27FC236}">
                <a16:creationId xmlns:a16="http://schemas.microsoft.com/office/drawing/2014/main" id="{152AD1EE-6EDF-4FB5-B7C4-150562FCB644}"/>
              </a:ext>
            </a:extLst>
          </p:cNvPr>
          <p:cNvPicPr>
            <a:picLocks noChangeAspect="1"/>
          </p:cNvPicPr>
          <p:nvPr userDrawn="1"/>
        </p:nvPicPr>
        <p:blipFill rotWithShape="1">
          <a:blip r:embed="rId2"/>
          <a:srcRect t="11323" r="7871" b="6551"/>
          <a:stretch/>
        </p:blipFill>
        <p:spPr>
          <a:xfrm>
            <a:off x="0" y="283741"/>
            <a:ext cx="803275" cy="1545600"/>
          </a:xfrm>
          <a:prstGeom prst="rect">
            <a:avLst/>
          </a:prstGeom>
        </p:spPr>
      </p:pic>
      <p:sp>
        <p:nvSpPr>
          <p:cNvPr id="2" name="Title 1">
            <a:extLst>
              <a:ext uri="{FF2B5EF4-FFF2-40B4-BE49-F238E27FC236}">
                <a16:creationId xmlns:a16="http://schemas.microsoft.com/office/drawing/2014/main" id="{1604E784-7404-4A58-BE4A-0F143E190F6D}"/>
              </a:ext>
            </a:extLst>
          </p:cNvPr>
          <p:cNvSpPr>
            <a:spLocks noGrp="1"/>
          </p:cNvSpPr>
          <p:nvPr>
            <p:ph type="title" hasCustomPrompt="1"/>
          </p:nvPr>
        </p:nvSpPr>
        <p:spPr>
          <a:xfrm>
            <a:off x="623518" y="638260"/>
            <a:ext cx="10730282" cy="639844"/>
          </a:xfrm>
          <a:prstGeom prst="rect">
            <a:avLst/>
          </a:prstGeom>
        </p:spPr>
        <p:txBody>
          <a:bodyPr/>
          <a:lstStyle>
            <a:lvl1pPr>
              <a:defRPr sz="2800" b="1">
                <a:solidFill>
                  <a:srgbClr val="005454"/>
                </a:solidFill>
              </a:defRPr>
            </a:lvl1pPr>
          </a:lstStyle>
          <a:p>
            <a:r>
              <a:rPr lang="en-US" dirty="0"/>
              <a:t>Click to add title</a:t>
            </a:r>
            <a:endParaRPr lang="en-GB" dirty="0"/>
          </a:p>
        </p:txBody>
      </p:sp>
      <p:sp>
        <p:nvSpPr>
          <p:cNvPr id="3" name="Date Placeholder 2">
            <a:extLst>
              <a:ext uri="{FF2B5EF4-FFF2-40B4-BE49-F238E27FC236}">
                <a16:creationId xmlns:a16="http://schemas.microsoft.com/office/drawing/2014/main" id="{DACA7ABC-3920-418B-8522-9D95F5E88CAE}"/>
              </a:ext>
            </a:extLst>
          </p:cNvPr>
          <p:cNvSpPr>
            <a:spLocks noGrp="1"/>
          </p:cNvSpPr>
          <p:nvPr>
            <p:ph type="dt" sz="half" idx="10"/>
          </p:nvPr>
        </p:nvSpPr>
        <p:spPr/>
        <p:txBody>
          <a:bodyPr/>
          <a:lstStyle/>
          <a:p>
            <a:r>
              <a:rPr lang="en-US"/>
              <a:t>Vysus Group</a:t>
            </a:r>
            <a:endParaRPr lang="en-GB"/>
          </a:p>
        </p:txBody>
      </p:sp>
      <p:sp>
        <p:nvSpPr>
          <p:cNvPr id="4" name="Footer Placeholder 3">
            <a:extLst>
              <a:ext uri="{FF2B5EF4-FFF2-40B4-BE49-F238E27FC236}">
                <a16:creationId xmlns:a16="http://schemas.microsoft.com/office/drawing/2014/main" id="{C8CFD280-492C-42ED-ABF8-DA744EB85D00}"/>
              </a:ext>
            </a:extLst>
          </p:cNvPr>
          <p:cNvSpPr>
            <a:spLocks noGrp="1"/>
          </p:cNvSpPr>
          <p:nvPr>
            <p:ph type="ftr" sz="quarter" idx="11"/>
          </p:nvPr>
        </p:nvSpPr>
        <p:spPr/>
        <p:txBody>
          <a:bodyPr/>
          <a:lstStyle/>
          <a:p>
            <a:r>
              <a:rPr lang="en-GB"/>
              <a:t>Presentation Name</a:t>
            </a:r>
          </a:p>
        </p:txBody>
      </p:sp>
      <p:sp>
        <p:nvSpPr>
          <p:cNvPr id="5" name="Slide Number Placeholder 4">
            <a:extLst>
              <a:ext uri="{FF2B5EF4-FFF2-40B4-BE49-F238E27FC236}">
                <a16:creationId xmlns:a16="http://schemas.microsoft.com/office/drawing/2014/main" id="{30DF3F4B-77DB-4668-8E65-D97C6362DF7F}"/>
              </a:ext>
            </a:extLst>
          </p:cNvPr>
          <p:cNvSpPr>
            <a:spLocks noGrp="1"/>
          </p:cNvSpPr>
          <p:nvPr>
            <p:ph type="sldNum" sz="quarter" idx="12"/>
          </p:nvPr>
        </p:nvSpPr>
        <p:spPr/>
        <p:txBody>
          <a:bodyPr/>
          <a:lstStyle/>
          <a:p>
            <a:fld id="{F0EBD639-FBDF-4BE7-86EE-7F5910956510}" type="slidenum">
              <a:rPr lang="en-GB" smtClean="0"/>
              <a:pPr/>
              <a:t>‹#›</a:t>
            </a:fld>
            <a:endParaRPr lang="en-GB"/>
          </a:p>
        </p:txBody>
      </p:sp>
      <p:sp>
        <p:nvSpPr>
          <p:cNvPr id="9" name="Content Placeholder 8">
            <a:extLst>
              <a:ext uri="{FF2B5EF4-FFF2-40B4-BE49-F238E27FC236}">
                <a16:creationId xmlns:a16="http://schemas.microsoft.com/office/drawing/2014/main" id="{D4EB4EB0-0746-492F-A8C0-F3957D989FB4}"/>
              </a:ext>
            </a:extLst>
          </p:cNvPr>
          <p:cNvSpPr>
            <a:spLocks noGrp="1"/>
          </p:cNvSpPr>
          <p:nvPr>
            <p:ph sz="quarter" idx="13" hasCustomPrompt="1"/>
          </p:nvPr>
        </p:nvSpPr>
        <p:spPr>
          <a:xfrm>
            <a:off x="623518" y="2424080"/>
            <a:ext cx="5317014" cy="3369165"/>
          </a:xfrm>
          <a:prstGeom prst="rect">
            <a:avLst/>
          </a:prstGeom>
        </p:spPr>
        <p:txBody>
          <a:bodyPr/>
          <a:lstStyle>
            <a:lvl1pPr marL="228600" indent="-228600">
              <a:buFontTx/>
              <a:buBlip>
                <a:blip r:embed="rId3"/>
              </a:buBlip>
              <a:defRPr sz="1600"/>
            </a:lvl1pPr>
            <a:lvl2pPr>
              <a:defRPr sz="1600"/>
            </a:lvl2pPr>
            <a:lvl3pPr>
              <a:defRPr sz="1600"/>
            </a:lvl3pPr>
            <a:lvl4pPr>
              <a:defRPr sz="1600"/>
            </a:lvl4pPr>
            <a:lvl5pPr>
              <a:defRPr sz="1600"/>
            </a:lvl5pPr>
          </a:lstStyle>
          <a:p>
            <a:pPr lvl="0"/>
            <a:r>
              <a:rPr lang="en-US" dirty="0"/>
              <a:t>Click to add text</a:t>
            </a:r>
          </a:p>
        </p:txBody>
      </p:sp>
      <p:sp>
        <p:nvSpPr>
          <p:cNvPr id="11" name="Content Placeholder 10">
            <a:extLst>
              <a:ext uri="{FF2B5EF4-FFF2-40B4-BE49-F238E27FC236}">
                <a16:creationId xmlns:a16="http://schemas.microsoft.com/office/drawing/2014/main" id="{CA806C6A-0AB8-4DDC-BB1B-8D22A94DB223}"/>
              </a:ext>
            </a:extLst>
          </p:cNvPr>
          <p:cNvSpPr>
            <a:spLocks noGrp="1"/>
          </p:cNvSpPr>
          <p:nvPr>
            <p:ph sz="quarter" idx="14" hasCustomPrompt="1"/>
          </p:nvPr>
        </p:nvSpPr>
        <p:spPr>
          <a:xfrm>
            <a:off x="6096000" y="2424080"/>
            <a:ext cx="5257800" cy="3369165"/>
          </a:xfrm>
          <a:prstGeom prst="rect">
            <a:avLst/>
          </a:prstGeom>
        </p:spPr>
        <p:txBody>
          <a:bodyPr/>
          <a:lstStyle>
            <a:lvl1pPr marL="228600" indent="-228600">
              <a:buFontTx/>
              <a:buBlip>
                <a:blip r:embed="rId3"/>
              </a:buBlip>
              <a:defRPr sz="1600"/>
            </a:lvl1pPr>
            <a:lvl2pPr>
              <a:defRPr sz="1600"/>
            </a:lvl2pPr>
            <a:lvl3pPr>
              <a:defRPr sz="1600"/>
            </a:lvl3pPr>
            <a:lvl4pPr>
              <a:defRPr sz="1600"/>
            </a:lvl4pPr>
            <a:lvl5pPr>
              <a:defRPr sz="1600"/>
            </a:lvl5pPr>
          </a:lstStyle>
          <a:p>
            <a:pPr lvl="0"/>
            <a:r>
              <a:rPr lang="en-US" dirty="0"/>
              <a:t>Click to add text</a:t>
            </a:r>
          </a:p>
        </p:txBody>
      </p:sp>
      <p:sp>
        <p:nvSpPr>
          <p:cNvPr id="10" name="Text Placeholder 9">
            <a:extLst>
              <a:ext uri="{FF2B5EF4-FFF2-40B4-BE49-F238E27FC236}">
                <a16:creationId xmlns:a16="http://schemas.microsoft.com/office/drawing/2014/main" id="{1E40DFFC-4426-4C7A-95BC-AA9877179A74}"/>
              </a:ext>
            </a:extLst>
          </p:cNvPr>
          <p:cNvSpPr>
            <a:spLocks noGrp="1"/>
          </p:cNvSpPr>
          <p:nvPr>
            <p:ph type="body" sz="quarter" idx="15" hasCustomPrompt="1"/>
          </p:nvPr>
        </p:nvSpPr>
        <p:spPr>
          <a:xfrm>
            <a:off x="623518" y="1559512"/>
            <a:ext cx="5317014" cy="803275"/>
          </a:xfrm>
          <a:prstGeom prst="rect">
            <a:avLst/>
          </a:prstGeom>
        </p:spPr>
        <p:txBody>
          <a:bodyPr/>
          <a:lstStyle>
            <a:lvl1pPr>
              <a:buNone/>
              <a:defRPr sz="2000" b="0">
                <a:solidFill>
                  <a:srgbClr val="005454"/>
                </a:solidFill>
              </a:defRPr>
            </a:lvl1pPr>
          </a:lstStyle>
          <a:p>
            <a:pPr lvl="0"/>
            <a:r>
              <a:rPr lang="en-US" dirty="0"/>
              <a:t>Click to add text</a:t>
            </a:r>
            <a:endParaRPr lang="en-GB" dirty="0"/>
          </a:p>
        </p:txBody>
      </p:sp>
      <p:sp>
        <p:nvSpPr>
          <p:cNvPr id="13" name="Text Placeholder 12">
            <a:extLst>
              <a:ext uri="{FF2B5EF4-FFF2-40B4-BE49-F238E27FC236}">
                <a16:creationId xmlns:a16="http://schemas.microsoft.com/office/drawing/2014/main" id="{D83F3089-F79F-44C0-91D9-5B65BBD6C8BE}"/>
              </a:ext>
            </a:extLst>
          </p:cNvPr>
          <p:cNvSpPr>
            <a:spLocks noGrp="1"/>
          </p:cNvSpPr>
          <p:nvPr>
            <p:ph type="body" sz="quarter" idx="16" hasCustomPrompt="1"/>
          </p:nvPr>
        </p:nvSpPr>
        <p:spPr>
          <a:xfrm>
            <a:off x="6096000" y="1559512"/>
            <a:ext cx="5257800" cy="803275"/>
          </a:xfrm>
          <a:prstGeom prst="rect">
            <a:avLst/>
          </a:prstGeom>
        </p:spPr>
        <p:txBody>
          <a:bodyPr/>
          <a:lstStyle>
            <a:lvl1pPr>
              <a:buNone/>
              <a:defRPr sz="2000" b="0">
                <a:solidFill>
                  <a:srgbClr val="005454"/>
                </a:solidFill>
              </a:defRPr>
            </a:lvl1pPr>
          </a:lstStyle>
          <a:p>
            <a:pPr lvl="0"/>
            <a:r>
              <a:rPr lang="en-US" dirty="0"/>
              <a:t>Click to add text</a:t>
            </a:r>
            <a:endParaRPr lang="en-GB" dirty="0"/>
          </a:p>
        </p:txBody>
      </p:sp>
    </p:spTree>
    <p:extLst>
      <p:ext uri="{BB962C8B-B14F-4D97-AF65-F5344CB8AC3E}">
        <p14:creationId xmlns:p14="http://schemas.microsoft.com/office/powerpoint/2010/main" val="976813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rvices slide">
    <p:bg>
      <p:bgPr>
        <a:solidFill>
          <a:schemeClr val="bg1"/>
        </a:solidFill>
        <a:effectLst/>
      </p:bgPr>
    </p:bg>
    <p:spTree>
      <p:nvGrpSpPr>
        <p:cNvPr id="1" name=""/>
        <p:cNvGrpSpPr/>
        <p:nvPr/>
      </p:nvGrpSpPr>
      <p:grpSpPr>
        <a:xfrm>
          <a:off x="0" y="0"/>
          <a:ext cx="0" cy="0"/>
          <a:chOff x="0" y="0"/>
          <a:chExt cx="0" cy="0"/>
        </a:xfrm>
      </p:grpSpPr>
      <p:pic>
        <p:nvPicPr>
          <p:cNvPr id="13" name="Picture 12" descr="Background pattern&#10;&#10;Description automatically generated">
            <a:extLst>
              <a:ext uri="{FF2B5EF4-FFF2-40B4-BE49-F238E27FC236}">
                <a16:creationId xmlns:a16="http://schemas.microsoft.com/office/drawing/2014/main" id="{7C4B2DE8-4357-4E33-9DF4-AB677425FC34}"/>
              </a:ext>
            </a:extLst>
          </p:cNvPr>
          <p:cNvPicPr>
            <a:picLocks noChangeAspect="1"/>
          </p:cNvPicPr>
          <p:nvPr userDrawn="1"/>
        </p:nvPicPr>
        <p:blipFill rotWithShape="1">
          <a:blip r:embed="rId2"/>
          <a:srcRect t="11323" r="7871" b="6551"/>
          <a:stretch/>
        </p:blipFill>
        <p:spPr>
          <a:xfrm>
            <a:off x="0" y="283741"/>
            <a:ext cx="803275" cy="1545600"/>
          </a:xfrm>
          <a:prstGeom prst="rect">
            <a:avLst/>
          </a:prstGeom>
        </p:spPr>
      </p:pic>
      <p:sp>
        <p:nvSpPr>
          <p:cNvPr id="4" name="Text Placeholder 23">
            <a:extLst>
              <a:ext uri="{FF2B5EF4-FFF2-40B4-BE49-F238E27FC236}">
                <a16:creationId xmlns:a16="http://schemas.microsoft.com/office/drawing/2014/main" id="{E57231F7-97B2-0A48-838B-4D4E291830D8}"/>
              </a:ext>
            </a:extLst>
          </p:cNvPr>
          <p:cNvSpPr>
            <a:spLocks noGrp="1"/>
          </p:cNvSpPr>
          <p:nvPr>
            <p:ph type="body" sz="quarter" idx="10" hasCustomPrompt="1"/>
          </p:nvPr>
        </p:nvSpPr>
        <p:spPr>
          <a:xfrm>
            <a:off x="623518" y="597434"/>
            <a:ext cx="8450144" cy="703828"/>
          </a:xfrm>
          <a:prstGeom prst="rect">
            <a:avLst/>
          </a:prstGeom>
        </p:spPr>
        <p:txBody>
          <a:bodyPr anchor="t"/>
          <a:lstStyle>
            <a:lvl1pPr marL="0" indent="0">
              <a:lnSpc>
                <a:spcPct val="100000"/>
              </a:lnSpc>
              <a:buNone/>
              <a:defRPr sz="2800" b="1" i="0">
                <a:solidFill>
                  <a:srgbClr val="005454"/>
                </a:solidFill>
                <a:effectLst/>
                <a:latin typeface="Arial" panose="020B0604020202020204" pitchFamily="34" charset="0"/>
                <a:cs typeface="Arial" panose="020B0604020202020204" pitchFamily="34" charset="0"/>
              </a:defRPr>
            </a:lvl1pPr>
            <a:lvl2pPr>
              <a:defRPr>
                <a:latin typeface="arial" panose="020B0504000000000000" pitchFamily="34" charset="-78"/>
                <a:cs typeface="arial" panose="020B0504000000000000" pitchFamily="34" charset="-78"/>
              </a:defRPr>
            </a:lvl2pPr>
            <a:lvl3pPr>
              <a:defRPr>
                <a:latin typeface="arial" panose="020B0504000000000000" pitchFamily="34" charset="-78"/>
                <a:cs typeface="arial" panose="020B0504000000000000" pitchFamily="34" charset="-78"/>
              </a:defRPr>
            </a:lvl3pPr>
            <a:lvl4pPr>
              <a:defRPr>
                <a:latin typeface="arial" panose="020B0504000000000000" pitchFamily="34" charset="-78"/>
                <a:cs typeface="arial" panose="020B0504000000000000" pitchFamily="34" charset="-78"/>
              </a:defRPr>
            </a:lvl4pPr>
            <a:lvl5pPr>
              <a:defRPr>
                <a:latin typeface="arial" panose="020B0504000000000000" pitchFamily="34" charset="-78"/>
                <a:cs typeface="arial" panose="020B0504000000000000" pitchFamily="34" charset="-78"/>
              </a:defRPr>
            </a:lvl5pPr>
          </a:lstStyle>
          <a:p>
            <a:pPr lvl="0"/>
            <a:r>
              <a:rPr lang="en-US" dirty="0"/>
              <a:t>Our services</a:t>
            </a:r>
          </a:p>
        </p:txBody>
      </p:sp>
      <p:sp>
        <p:nvSpPr>
          <p:cNvPr id="10" name="Text Placeholder 9">
            <a:extLst>
              <a:ext uri="{FF2B5EF4-FFF2-40B4-BE49-F238E27FC236}">
                <a16:creationId xmlns:a16="http://schemas.microsoft.com/office/drawing/2014/main" id="{0326D253-059B-1F4B-AE6E-D74461E45E78}"/>
              </a:ext>
            </a:extLst>
          </p:cNvPr>
          <p:cNvSpPr>
            <a:spLocks noGrp="1"/>
          </p:cNvSpPr>
          <p:nvPr>
            <p:ph type="body" sz="quarter" idx="11" hasCustomPrompt="1"/>
          </p:nvPr>
        </p:nvSpPr>
        <p:spPr>
          <a:xfrm>
            <a:off x="648183" y="1511038"/>
            <a:ext cx="3587730" cy="3862650"/>
          </a:xfrm>
          <a:prstGeom prst="rect">
            <a:avLst/>
          </a:prstGeo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b="0" i="0">
                <a:solidFill>
                  <a:srgbClr val="1D1D1B"/>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1</a:t>
            </a:r>
            <a:br>
              <a:rPr lang="en-US" dirty="0"/>
            </a:br>
            <a:r>
              <a:rPr lang="en-US" b="0" i="0" dirty="0">
                <a:latin typeface="arial" panose="020B0304000000000000" pitchFamily="34" charset="-78"/>
                <a:cs typeface="arial" panose="020B0304000000000000" pitchFamily="34" charset="-78"/>
              </a:rPr>
              <a:t>Text</a:t>
            </a:r>
            <a:br>
              <a:rPr lang="en-US" b="0" i="0" dirty="0">
                <a:latin typeface="arial" panose="020B0304000000000000" pitchFamily="34" charset="-78"/>
                <a:cs typeface="arial" panose="020B0304000000000000" pitchFamily="34" charset="-78"/>
              </a:rPr>
            </a:br>
            <a:br>
              <a:rPr lang="en-US" b="0" i="0" dirty="0">
                <a:latin typeface="arial" panose="020B0304000000000000" pitchFamily="34" charset="-78"/>
                <a:cs typeface="arial" panose="020B0304000000000000" pitchFamily="34" charset="-78"/>
              </a:rPr>
            </a:br>
            <a:r>
              <a:rPr lang="en-US" dirty="0"/>
              <a:t>Section 2</a:t>
            </a:r>
            <a:br>
              <a:rPr lang="en-US" dirty="0"/>
            </a:br>
            <a:r>
              <a:rPr lang="en-US" b="0" i="0" dirty="0">
                <a:latin typeface="arial" panose="020B0304000000000000" pitchFamily="34" charset="-78"/>
                <a:cs typeface="arial" panose="020B0304000000000000" pitchFamily="34" charset="-78"/>
              </a:rPr>
              <a:t>Text</a:t>
            </a:r>
            <a:endParaRPr lang="en-US" dirty="0"/>
          </a:p>
        </p:txBody>
      </p:sp>
      <p:sp>
        <p:nvSpPr>
          <p:cNvPr id="11" name="Text Placeholder 9">
            <a:extLst>
              <a:ext uri="{FF2B5EF4-FFF2-40B4-BE49-F238E27FC236}">
                <a16:creationId xmlns:a16="http://schemas.microsoft.com/office/drawing/2014/main" id="{7B123D41-FD1F-1942-BFE0-A763ED53DB58}"/>
              </a:ext>
            </a:extLst>
          </p:cNvPr>
          <p:cNvSpPr>
            <a:spLocks noGrp="1"/>
          </p:cNvSpPr>
          <p:nvPr>
            <p:ph type="body" sz="quarter" idx="12" hasCustomPrompt="1"/>
          </p:nvPr>
        </p:nvSpPr>
        <p:spPr>
          <a:xfrm>
            <a:off x="4272650" y="1511038"/>
            <a:ext cx="3587730" cy="3862650"/>
          </a:xfrm>
          <a:prstGeom prst="rect">
            <a:avLst/>
          </a:prstGeo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b="0" i="0">
                <a:solidFill>
                  <a:srgbClr val="1D1D1B"/>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3</a:t>
            </a:r>
            <a:br>
              <a:rPr lang="en-US" dirty="0"/>
            </a:br>
            <a:r>
              <a:rPr lang="en-US" b="0" i="0" dirty="0">
                <a:latin typeface="arial" panose="020B0304000000000000" pitchFamily="34" charset="-78"/>
                <a:cs typeface="arial" panose="020B0304000000000000" pitchFamily="34" charset="-78"/>
              </a:rPr>
              <a:t>Text</a:t>
            </a:r>
            <a:br>
              <a:rPr lang="en-US" b="0" i="0" dirty="0">
                <a:latin typeface="arial" panose="020B0304000000000000" pitchFamily="34" charset="-78"/>
                <a:cs typeface="arial" panose="020B0304000000000000" pitchFamily="34" charset="-78"/>
              </a:rPr>
            </a:br>
            <a:br>
              <a:rPr lang="en-US" b="0" i="0" dirty="0">
                <a:latin typeface="arial" panose="020B0304000000000000" pitchFamily="34" charset="-78"/>
                <a:cs typeface="arial" panose="020B0304000000000000" pitchFamily="34" charset="-78"/>
              </a:rPr>
            </a:br>
            <a:r>
              <a:rPr lang="en-US" dirty="0"/>
              <a:t>Section 4</a:t>
            </a:r>
            <a:br>
              <a:rPr lang="en-US" dirty="0"/>
            </a:br>
            <a:r>
              <a:rPr lang="en-US" b="0" i="0" dirty="0">
                <a:latin typeface="arial" panose="020B0304000000000000" pitchFamily="34" charset="-78"/>
                <a:cs typeface="arial" panose="020B0304000000000000" pitchFamily="34" charset="-78"/>
              </a:rPr>
              <a:t>Text</a:t>
            </a:r>
            <a:endParaRPr lang="en-US" dirty="0"/>
          </a:p>
        </p:txBody>
      </p:sp>
      <p:sp>
        <p:nvSpPr>
          <p:cNvPr id="12" name="Text Placeholder 9">
            <a:extLst>
              <a:ext uri="{FF2B5EF4-FFF2-40B4-BE49-F238E27FC236}">
                <a16:creationId xmlns:a16="http://schemas.microsoft.com/office/drawing/2014/main" id="{EB251E2A-DE45-624E-BFB3-05F13BC7904F}"/>
              </a:ext>
            </a:extLst>
          </p:cNvPr>
          <p:cNvSpPr>
            <a:spLocks noGrp="1"/>
          </p:cNvSpPr>
          <p:nvPr>
            <p:ph type="body" sz="quarter" idx="13" hasCustomPrompt="1"/>
          </p:nvPr>
        </p:nvSpPr>
        <p:spPr>
          <a:xfrm>
            <a:off x="7873050" y="1511038"/>
            <a:ext cx="3587730" cy="3862650"/>
          </a:xfrm>
          <a:prstGeom prst="rect">
            <a:avLst/>
          </a:prstGeo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b="0" i="0">
                <a:solidFill>
                  <a:srgbClr val="1D1D1B"/>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Section 5</a:t>
            </a:r>
            <a:br>
              <a:rPr lang="en-US" dirty="0"/>
            </a:br>
            <a:r>
              <a:rPr lang="en-US" b="0" i="0" dirty="0">
                <a:latin typeface="arial" panose="020B0304000000000000" pitchFamily="34" charset="-78"/>
                <a:cs typeface="arial" panose="020B0304000000000000" pitchFamily="34" charset="-78"/>
              </a:rPr>
              <a:t>Text</a:t>
            </a:r>
            <a:br>
              <a:rPr lang="en-US" b="0" i="0" dirty="0">
                <a:latin typeface="arial" panose="020B0304000000000000" pitchFamily="34" charset="-78"/>
                <a:cs typeface="arial" panose="020B0304000000000000" pitchFamily="34" charset="-78"/>
              </a:rPr>
            </a:br>
            <a:br>
              <a:rPr lang="en-US" b="0" i="0" dirty="0">
                <a:latin typeface="arial" panose="020B0304000000000000" pitchFamily="34" charset="-78"/>
                <a:cs typeface="arial" panose="020B0304000000000000" pitchFamily="34" charset="-78"/>
              </a:rPr>
            </a:br>
            <a:r>
              <a:rPr lang="en-US" dirty="0"/>
              <a:t>Section 6</a:t>
            </a:r>
            <a:br>
              <a:rPr lang="en-US" dirty="0"/>
            </a:br>
            <a:r>
              <a:rPr lang="en-US" b="0" i="0" dirty="0">
                <a:latin typeface="arial" panose="020B0304000000000000" pitchFamily="34" charset="-78"/>
                <a:cs typeface="arial" panose="020B0304000000000000" pitchFamily="34" charset="-78"/>
              </a:rPr>
              <a:t>Text</a:t>
            </a:r>
            <a:endParaRPr lang="en-US" dirty="0"/>
          </a:p>
        </p:txBody>
      </p:sp>
      <p:sp>
        <p:nvSpPr>
          <p:cNvPr id="2" name="Date Placeholder 1">
            <a:extLst>
              <a:ext uri="{FF2B5EF4-FFF2-40B4-BE49-F238E27FC236}">
                <a16:creationId xmlns:a16="http://schemas.microsoft.com/office/drawing/2014/main" id="{D4B3513E-0E50-423B-AAA5-AC71D49278CB}"/>
              </a:ext>
            </a:extLst>
          </p:cNvPr>
          <p:cNvSpPr>
            <a:spLocks noGrp="1"/>
          </p:cNvSpPr>
          <p:nvPr>
            <p:ph type="dt" sz="half" idx="14"/>
          </p:nvPr>
        </p:nvSpPr>
        <p:spPr/>
        <p:txBody>
          <a:bodyPr/>
          <a:lstStyle/>
          <a:p>
            <a:r>
              <a:rPr lang="en-US"/>
              <a:t>Vysus Group</a:t>
            </a:r>
            <a:endParaRPr lang="en-GB"/>
          </a:p>
        </p:txBody>
      </p:sp>
      <p:sp>
        <p:nvSpPr>
          <p:cNvPr id="3" name="Footer Placeholder 2">
            <a:extLst>
              <a:ext uri="{FF2B5EF4-FFF2-40B4-BE49-F238E27FC236}">
                <a16:creationId xmlns:a16="http://schemas.microsoft.com/office/drawing/2014/main" id="{B2C599C6-A879-4E61-9A01-AEF8AD039B0C}"/>
              </a:ext>
            </a:extLst>
          </p:cNvPr>
          <p:cNvSpPr>
            <a:spLocks noGrp="1"/>
          </p:cNvSpPr>
          <p:nvPr>
            <p:ph type="ftr" sz="quarter" idx="15"/>
          </p:nvPr>
        </p:nvSpPr>
        <p:spPr/>
        <p:txBody>
          <a:bodyPr/>
          <a:lstStyle/>
          <a:p>
            <a:r>
              <a:rPr lang="en-GB"/>
              <a:t>Presentation Name</a:t>
            </a:r>
          </a:p>
        </p:txBody>
      </p:sp>
      <p:sp>
        <p:nvSpPr>
          <p:cNvPr id="5" name="Slide Number Placeholder 4">
            <a:extLst>
              <a:ext uri="{FF2B5EF4-FFF2-40B4-BE49-F238E27FC236}">
                <a16:creationId xmlns:a16="http://schemas.microsoft.com/office/drawing/2014/main" id="{156EE63D-F742-4933-8BC6-0AE335E9BE24}"/>
              </a:ext>
            </a:extLst>
          </p:cNvPr>
          <p:cNvSpPr>
            <a:spLocks noGrp="1"/>
          </p:cNvSpPr>
          <p:nvPr>
            <p:ph type="sldNum" sz="quarter" idx="16"/>
          </p:nvPr>
        </p:nvSpPr>
        <p:spPr/>
        <p:txBody>
          <a:bodyPr/>
          <a:lstStyle/>
          <a:p>
            <a:fld id="{F0EBD639-FBDF-4BE7-86EE-7F5910956510}" type="slidenum">
              <a:rPr lang="en-GB" smtClean="0"/>
              <a:pPr/>
              <a:t>‹#›</a:t>
            </a:fld>
            <a:endParaRPr lang="en-GB"/>
          </a:p>
        </p:txBody>
      </p:sp>
    </p:spTree>
    <p:extLst>
      <p:ext uri="{BB962C8B-B14F-4D97-AF65-F5344CB8AC3E}">
        <p14:creationId xmlns:p14="http://schemas.microsoft.com/office/powerpoint/2010/main" val="2779623360"/>
      </p:ext>
    </p:extLst>
  </p:cSld>
  <p:clrMapOvr>
    <a:masterClrMapping/>
  </p:clrMapOvr>
  <p:extLst>
    <p:ext uri="{DCECCB84-F9BA-43D5-87BE-67443E8EF086}">
      <p15:sldGuideLst xmlns:p15="http://schemas.microsoft.com/office/powerpoint/2012/main">
        <p15:guide id="1" pos="2661">
          <p15:clr>
            <a:srgbClr val="FBAE40"/>
          </p15:clr>
        </p15:guide>
        <p15:guide id="2" pos="461">
          <p15:clr>
            <a:srgbClr val="FBAE40"/>
          </p15:clr>
        </p15:guide>
        <p15:guide id="3" pos="7219">
          <p15:clr>
            <a:srgbClr val="FBAE40"/>
          </p15:clr>
        </p15:guide>
        <p15:guide id="4" orient="horz" pos="459">
          <p15:clr>
            <a:srgbClr val="FBAE40"/>
          </p15:clr>
        </p15:guide>
        <p15:guide id="5" orient="horz" pos="595">
          <p15:clr>
            <a:srgbClr val="FBAE40"/>
          </p15:clr>
        </p15:guide>
        <p15:guide id="6" orient="horz" pos="981">
          <p15:clr>
            <a:srgbClr val="FBAE40"/>
          </p15:clr>
        </p15:guide>
        <p15:guide id="8" orient="horz" pos="3385">
          <p15:clr>
            <a:srgbClr val="FBAE40"/>
          </p15:clr>
        </p15:guide>
        <p15:guide id="9" orient="horz" pos="3861">
          <p15:clr>
            <a:srgbClr val="FBAE40"/>
          </p15:clr>
        </p15:guide>
        <p15:guide id="10" pos="2751">
          <p15:clr>
            <a:srgbClr val="FBAE40"/>
          </p15:clr>
        </p15:guide>
        <p15:guide id="11" pos="4951">
          <p15:clr>
            <a:srgbClr val="FBAE40"/>
          </p15:clr>
        </p15:guide>
        <p15:guide id="12" pos="501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itle Placeholder 9">
            <a:extLst>
              <a:ext uri="{FF2B5EF4-FFF2-40B4-BE49-F238E27FC236}">
                <a16:creationId xmlns:a16="http://schemas.microsoft.com/office/drawing/2014/main" id="{5E56FD87-4EED-45B4-F764-F55640FAD5A7}"/>
              </a:ext>
            </a:extLst>
          </p:cNvPr>
          <p:cNvSpPr>
            <a:spLocks noGrp="1"/>
          </p:cNvSpPr>
          <p:nvPr>
            <p:ph type="title"/>
          </p:nvPr>
        </p:nvSpPr>
        <p:spPr>
          <a:xfrm>
            <a:off x="660589" y="638481"/>
            <a:ext cx="10870822" cy="561670"/>
          </a:xfrm>
          <a:prstGeom prst="rect">
            <a:avLst/>
          </a:prstGeom>
        </p:spPr>
        <p:txBody>
          <a:bodyPr vert="horz" lIns="91440" tIns="45720" rIns="91440" bIns="45720" rtlCol="0" anchor="t">
            <a:normAutofit/>
          </a:bodyPr>
          <a:lstStyle/>
          <a:p>
            <a:r>
              <a:rPr lang="en-US"/>
              <a:t>Click to edit Master title style</a:t>
            </a:r>
            <a:endParaRPr lang="en-GB" dirty="0"/>
          </a:p>
        </p:txBody>
      </p:sp>
      <p:sp>
        <p:nvSpPr>
          <p:cNvPr id="2" name="Date Placeholder 1">
            <a:extLst>
              <a:ext uri="{FF2B5EF4-FFF2-40B4-BE49-F238E27FC236}">
                <a16:creationId xmlns:a16="http://schemas.microsoft.com/office/drawing/2014/main" id="{E8C35060-D08C-447A-9E9E-068E90D8F6AC}"/>
              </a:ext>
            </a:extLst>
          </p:cNvPr>
          <p:cNvSpPr>
            <a:spLocks noGrp="1"/>
          </p:cNvSpPr>
          <p:nvPr>
            <p:ph type="dt" sz="half" idx="2"/>
          </p:nvPr>
        </p:nvSpPr>
        <p:spPr>
          <a:xfrm>
            <a:off x="660588" y="6365185"/>
            <a:ext cx="1304690" cy="209074"/>
          </a:xfrm>
          <a:prstGeom prst="rect">
            <a:avLst/>
          </a:prstGeom>
        </p:spPr>
        <p:txBody>
          <a:bodyPr vert="horz" lIns="91440" tIns="45720" rIns="91440" bIns="45720" rtlCol="0" anchor="t"/>
          <a:lstStyle>
            <a:lvl1pPr algn="l">
              <a:defRPr sz="800">
                <a:solidFill>
                  <a:srgbClr val="005454"/>
                </a:solidFill>
                <a:latin typeface="Arial" panose="020B0604020202020204" pitchFamily="34" charset="0"/>
                <a:cs typeface="Arial" panose="020B0604020202020204" pitchFamily="34" charset="0"/>
              </a:defRPr>
            </a:lvl1pPr>
          </a:lstStyle>
          <a:p>
            <a:r>
              <a:rPr lang="en-US"/>
              <a:t>Vysus Group</a:t>
            </a:r>
            <a:endParaRPr lang="en-GB"/>
          </a:p>
        </p:txBody>
      </p:sp>
      <p:sp>
        <p:nvSpPr>
          <p:cNvPr id="3" name="Footer Placeholder 2">
            <a:extLst>
              <a:ext uri="{FF2B5EF4-FFF2-40B4-BE49-F238E27FC236}">
                <a16:creationId xmlns:a16="http://schemas.microsoft.com/office/drawing/2014/main" id="{72F14CA7-7A82-4E5F-88FF-A46008420335}"/>
              </a:ext>
            </a:extLst>
          </p:cNvPr>
          <p:cNvSpPr>
            <a:spLocks noGrp="1"/>
          </p:cNvSpPr>
          <p:nvPr>
            <p:ph type="ftr" sz="quarter" idx="3"/>
          </p:nvPr>
        </p:nvSpPr>
        <p:spPr>
          <a:xfrm>
            <a:off x="3130063" y="6365185"/>
            <a:ext cx="3525495" cy="209074"/>
          </a:xfrm>
          <a:prstGeom prst="rect">
            <a:avLst/>
          </a:prstGeom>
        </p:spPr>
        <p:txBody>
          <a:bodyPr vert="horz" lIns="91440" tIns="45720" rIns="91440" bIns="45720" rtlCol="0" anchor="t"/>
          <a:lstStyle>
            <a:lvl1pPr algn="l">
              <a:defRPr sz="800">
                <a:solidFill>
                  <a:srgbClr val="005454"/>
                </a:solidFill>
                <a:latin typeface="Arial" panose="020B0604020202020204" pitchFamily="34" charset="0"/>
                <a:cs typeface="Arial" panose="020B0604020202020204" pitchFamily="34" charset="0"/>
              </a:defRPr>
            </a:lvl1pPr>
          </a:lstStyle>
          <a:p>
            <a:r>
              <a:rPr lang="en-GB"/>
              <a:t>Presentation Name</a:t>
            </a:r>
          </a:p>
        </p:txBody>
      </p:sp>
      <p:sp>
        <p:nvSpPr>
          <p:cNvPr id="4" name="Slide Number Placeholder 3">
            <a:extLst>
              <a:ext uri="{FF2B5EF4-FFF2-40B4-BE49-F238E27FC236}">
                <a16:creationId xmlns:a16="http://schemas.microsoft.com/office/drawing/2014/main" id="{40EC6F44-A4F2-4F51-8C87-D19DED41DA34}"/>
              </a:ext>
            </a:extLst>
          </p:cNvPr>
          <p:cNvSpPr>
            <a:spLocks noGrp="1"/>
          </p:cNvSpPr>
          <p:nvPr>
            <p:ph type="sldNum" sz="quarter" idx="4"/>
          </p:nvPr>
        </p:nvSpPr>
        <p:spPr>
          <a:xfrm>
            <a:off x="10053850" y="6365185"/>
            <a:ext cx="1477561" cy="209074"/>
          </a:xfrm>
          <a:prstGeom prst="rect">
            <a:avLst/>
          </a:prstGeom>
        </p:spPr>
        <p:txBody>
          <a:bodyPr vert="horz" lIns="91440" tIns="45720" rIns="91440" bIns="45720" rtlCol="0" anchor="t"/>
          <a:lstStyle>
            <a:lvl1pPr algn="r">
              <a:defRPr sz="800">
                <a:solidFill>
                  <a:srgbClr val="005454"/>
                </a:solidFill>
                <a:latin typeface="Arial" panose="020B0604020202020204" pitchFamily="34" charset="0"/>
                <a:cs typeface="Arial" panose="020B0604020202020204" pitchFamily="34" charset="0"/>
              </a:defRPr>
            </a:lvl1pPr>
          </a:lstStyle>
          <a:p>
            <a:fld id="{F0EBD639-FBDF-4BE7-86EE-7F5910956510}" type="slidenum">
              <a:rPr lang="en-GB" smtClean="0"/>
              <a:pPr/>
              <a:t>‹#›</a:t>
            </a:fld>
            <a:endParaRPr lang="en-GB"/>
          </a:p>
        </p:txBody>
      </p:sp>
      <p:sp>
        <p:nvSpPr>
          <p:cNvPr id="5" name="Text Placeholder 4">
            <a:extLst>
              <a:ext uri="{FF2B5EF4-FFF2-40B4-BE49-F238E27FC236}">
                <a16:creationId xmlns:a16="http://schemas.microsoft.com/office/drawing/2014/main" id="{EE7D083D-B92E-45C7-9E01-CEAE30BE3541}"/>
              </a:ext>
            </a:extLst>
          </p:cNvPr>
          <p:cNvSpPr>
            <a:spLocks noGrp="1"/>
          </p:cNvSpPr>
          <p:nvPr>
            <p:ph type="body" idx="1"/>
          </p:nvPr>
        </p:nvSpPr>
        <p:spPr>
          <a:xfrm>
            <a:off x="660587" y="1559512"/>
            <a:ext cx="10870823" cy="45317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699047612"/>
      </p:ext>
    </p:extLst>
  </p:cSld>
  <p:clrMap bg1="lt1" tx1="dk1" bg2="lt2" tx2="dk2" accent1="accent1" accent2="accent2" accent3="accent3" accent4="accent4" accent5="accent5" accent6="accent6" hlink="hlink" folHlink="folHlink"/>
  <p:sldLayoutIdLst>
    <p:sldLayoutId id="2147483649" r:id="rId1"/>
    <p:sldLayoutId id="2147483713" r:id="rId2"/>
    <p:sldLayoutId id="2147483704" r:id="rId3"/>
    <p:sldLayoutId id="2147483705" r:id="rId4"/>
    <p:sldLayoutId id="2147483692" r:id="rId5"/>
    <p:sldLayoutId id="2147483702" r:id="rId6"/>
    <p:sldLayoutId id="2147483706" r:id="rId7"/>
    <p:sldLayoutId id="2147483708" r:id="rId8"/>
    <p:sldLayoutId id="2147483687" r:id="rId9"/>
    <p:sldLayoutId id="2147483661" r:id="rId10"/>
    <p:sldLayoutId id="2147483662" r:id="rId11"/>
    <p:sldLayoutId id="2147483672" r:id="rId12"/>
    <p:sldLayoutId id="2147483663" r:id="rId13"/>
  </p:sldLayoutIdLst>
  <p:hf hdr="0"/>
  <p:txStyles>
    <p:title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5"/>
        </a:buBlip>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5"/>
        </a:buBlip>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Blip>
          <a:blip r:embed="rId15"/>
        </a:buBlip>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Blip>
          <a:blip r:embed="rId15"/>
        </a:buBlip>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Blip>
          <a:blip r:embed="rId15"/>
        </a:buBlip>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11.svg"/></Relationships>
</file>

<file path=ppt/slides/_rels/slide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5" Type="http://schemas.openxmlformats.org/officeDocument/2006/relationships/image" Target="../media/image11.sv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4.emf"/><Relationship Id="rId1" Type="http://schemas.openxmlformats.org/officeDocument/2006/relationships/slideLayout" Target="../slideLayouts/slideLayout6.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8B0C697-DAD9-0ED9-FDFA-41091AB9DD55}"/>
              </a:ext>
            </a:extLst>
          </p:cNvPr>
          <p:cNvPicPr>
            <a:picLocks noChangeAspect="1"/>
          </p:cNvPicPr>
          <p:nvPr/>
        </p:nvPicPr>
        <p:blipFill>
          <a:blip r:embed="rId2"/>
          <a:stretch>
            <a:fillRect/>
          </a:stretch>
        </p:blipFill>
        <p:spPr>
          <a:xfrm>
            <a:off x="1508362" y="2138703"/>
            <a:ext cx="9175275" cy="2926334"/>
          </a:xfrm>
          <a:prstGeom prst="rect">
            <a:avLst/>
          </a:prstGeom>
        </p:spPr>
      </p:pic>
      <p:grpSp>
        <p:nvGrpSpPr>
          <p:cNvPr id="8" name="Group 7">
            <a:extLst>
              <a:ext uri="{FF2B5EF4-FFF2-40B4-BE49-F238E27FC236}">
                <a16:creationId xmlns:a16="http://schemas.microsoft.com/office/drawing/2014/main" id="{21FA4168-1FC2-22D6-BAF2-88C8269CE6FE}"/>
              </a:ext>
            </a:extLst>
          </p:cNvPr>
          <p:cNvGrpSpPr/>
          <p:nvPr/>
        </p:nvGrpSpPr>
        <p:grpSpPr>
          <a:xfrm>
            <a:off x="9471025" y="5649357"/>
            <a:ext cx="1663700" cy="850900"/>
            <a:chOff x="6832600" y="5511800"/>
            <a:chExt cx="1663700" cy="850900"/>
          </a:xfrm>
        </p:grpSpPr>
        <p:sp>
          <p:nvSpPr>
            <p:cNvPr id="5" name="Rectangle: Rounded Corners 4">
              <a:extLst>
                <a:ext uri="{FF2B5EF4-FFF2-40B4-BE49-F238E27FC236}">
                  <a16:creationId xmlns:a16="http://schemas.microsoft.com/office/drawing/2014/main" id="{BD9D73AD-AC69-0957-5173-A31845B6C8A9}"/>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Graphic 2">
              <a:extLst>
                <a:ext uri="{FF2B5EF4-FFF2-40B4-BE49-F238E27FC236}">
                  <a16:creationId xmlns:a16="http://schemas.microsoft.com/office/drawing/2014/main" id="{7C04A16F-3CE4-EBDB-5412-DD986767A1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175" y="5568823"/>
              <a:ext cx="1605954" cy="701802"/>
            </a:xfrm>
            <a:prstGeom prst="rect">
              <a:avLst/>
            </a:prstGeom>
          </p:spPr>
        </p:pic>
      </p:grpSp>
      <p:sp>
        <p:nvSpPr>
          <p:cNvPr id="7" name="TextBox 6">
            <a:extLst>
              <a:ext uri="{FF2B5EF4-FFF2-40B4-BE49-F238E27FC236}">
                <a16:creationId xmlns:a16="http://schemas.microsoft.com/office/drawing/2014/main" id="{F265095F-C144-3B10-ADE3-FA637FD6BFC2}"/>
              </a:ext>
            </a:extLst>
          </p:cNvPr>
          <p:cNvSpPr txBox="1"/>
          <p:nvPr/>
        </p:nvSpPr>
        <p:spPr>
          <a:xfrm>
            <a:off x="7010400" y="5872615"/>
            <a:ext cx="4124325" cy="369332"/>
          </a:xfrm>
          <a:prstGeom prst="rect">
            <a:avLst/>
          </a:prstGeom>
          <a:noFill/>
        </p:spPr>
        <p:txBody>
          <a:bodyPr wrap="square" rtlCol="0">
            <a:spAutoFit/>
          </a:bodyPr>
          <a:lstStyle/>
          <a:p>
            <a:r>
              <a:rPr lang="en-GB" b="1" dirty="0">
                <a:solidFill>
                  <a:schemeClr val="bg1"/>
                </a:solidFill>
              </a:rPr>
              <a:t>In collaboration with</a:t>
            </a:r>
            <a:endParaRPr lang="sv-SE" b="1" dirty="0">
              <a:solidFill>
                <a:schemeClr val="bg1"/>
              </a:solidFill>
            </a:endParaRPr>
          </a:p>
        </p:txBody>
      </p:sp>
    </p:spTree>
    <p:extLst>
      <p:ext uri="{BB962C8B-B14F-4D97-AF65-F5344CB8AC3E}">
        <p14:creationId xmlns:p14="http://schemas.microsoft.com/office/powerpoint/2010/main" val="2214782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E26A3-5788-FFA6-102B-6C014F8814E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EAAF1E2-BF5A-0F5F-FAA0-AF0B7688C12A}"/>
              </a:ext>
            </a:extLst>
          </p:cNvPr>
          <p:cNvSpPr>
            <a:spLocks noGrp="1"/>
          </p:cNvSpPr>
          <p:nvPr>
            <p:ph type="body" sz="quarter" idx="10"/>
          </p:nvPr>
        </p:nvSpPr>
        <p:spPr>
          <a:xfrm>
            <a:off x="623517" y="597434"/>
            <a:ext cx="10907893" cy="703828"/>
          </a:xfrm>
        </p:spPr>
        <p:txBody>
          <a:bodyPr>
            <a:normAutofit fontScale="85000" lnSpcReduction="10000"/>
          </a:bodyPr>
          <a:lstStyle/>
          <a:p>
            <a:r>
              <a:rPr lang="en-GB" dirty="0"/>
              <a:t>Summary of additional activities for inclusion of economic consequences</a:t>
            </a:r>
          </a:p>
        </p:txBody>
      </p:sp>
      <p:sp>
        <p:nvSpPr>
          <p:cNvPr id="7" name="Date Placeholder 6">
            <a:extLst>
              <a:ext uri="{FF2B5EF4-FFF2-40B4-BE49-F238E27FC236}">
                <a16:creationId xmlns:a16="http://schemas.microsoft.com/office/drawing/2014/main" id="{99DB5816-AB41-533F-6133-6AC424F63AEB}"/>
              </a:ext>
            </a:extLst>
          </p:cNvPr>
          <p:cNvSpPr>
            <a:spLocks noGrp="1"/>
          </p:cNvSpPr>
          <p:nvPr>
            <p:ph type="dt" sz="half" idx="11"/>
          </p:nvPr>
        </p:nvSpPr>
        <p:spPr>
          <a:xfrm>
            <a:off x="660588" y="6365185"/>
            <a:ext cx="1304690" cy="209074"/>
          </a:xfrm>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FFEFD5B6-0C30-A906-2402-7FC56D8CC969}"/>
              </a:ext>
            </a:extLst>
          </p:cNvPr>
          <p:cNvSpPr>
            <a:spLocks noGrp="1"/>
          </p:cNvSpPr>
          <p:nvPr>
            <p:ph type="sldNum" sz="quarter" idx="13"/>
          </p:nvPr>
        </p:nvSpPr>
        <p:spPr>
          <a:xfrm>
            <a:off x="10053850" y="6365185"/>
            <a:ext cx="1477561" cy="209074"/>
          </a:xfrm>
        </p:spPr>
        <p:txBody>
          <a:bodyPr/>
          <a:lstStyle/>
          <a:p>
            <a:fld id="{556BBEF1-3B6A-4B23-BCBE-BEAC5DF50DEA}" type="slidenum">
              <a:rPr lang="en-GB" smtClean="0"/>
              <a:pPr/>
              <a:t>10</a:t>
            </a:fld>
            <a:endParaRPr lang="en-GB"/>
          </a:p>
        </p:txBody>
      </p:sp>
      <p:sp>
        <p:nvSpPr>
          <p:cNvPr id="5" name="Text Placeholder 4">
            <a:extLst>
              <a:ext uri="{FF2B5EF4-FFF2-40B4-BE49-F238E27FC236}">
                <a16:creationId xmlns:a16="http://schemas.microsoft.com/office/drawing/2014/main" id="{AFB6D154-66D7-0C76-3E9B-7D42E1FE52CD}"/>
              </a:ext>
            </a:extLst>
          </p:cNvPr>
          <p:cNvSpPr>
            <a:spLocks noGrp="1"/>
          </p:cNvSpPr>
          <p:nvPr>
            <p:ph type="body" sz="quarter" idx="15"/>
          </p:nvPr>
        </p:nvSpPr>
        <p:spPr>
          <a:xfrm>
            <a:off x="623888" y="1559513"/>
            <a:ext cx="10907523" cy="4398376"/>
          </a:xfrm>
        </p:spPr>
        <p:txBody>
          <a:bodyPr>
            <a:normAutofit/>
          </a:bodyPr>
          <a:lstStyle/>
          <a:p>
            <a:r>
              <a:rPr lang="en-GB" dirty="0"/>
              <a:t>Definition of economic consequences (production loss in terms of delayed start-up after outage)</a:t>
            </a:r>
          </a:p>
          <a:p>
            <a:r>
              <a:rPr lang="en-GB" noProof="0" dirty="0"/>
              <a:t>Revisit initiating event analysis (screened out </a:t>
            </a:r>
            <a:r>
              <a:rPr lang="en-GB" noProof="0" dirty="0">
                <a:sym typeface="Wingdings" panose="05000000000000000000" pitchFamily="2" charset="2"/>
              </a:rPr>
              <a:t> screened in)</a:t>
            </a:r>
          </a:p>
          <a:p>
            <a:r>
              <a:rPr lang="en-GB" noProof="0" dirty="0"/>
              <a:t>Development of “OK sequences” in the baseline PSA so that economic consequences can be assigned</a:t>
            </a:r>
          </a:p>
          <a:p>
            <a:pPr lvl="1"/>
            <a:r>
              <a:rPr lang="en-GB" dirty="0"/>
              <a:t>Similar process as when expanding Level 1 to Level 2</a:t>
            </a:r>
          </a:p>
          <a:p>
            <a:pPr lvl="1"/>
            <a:r>
              <a:rPr lang="en-GB" noProof="0" dirty="0"/>
              <a:t>Grouping of sequences depending on “plant damage state” when baseline PSA reach OK</a:t>
            </a:r>
          </a:p>
          <a:p>
            <a:r>
              <a:rPr lang="en-GB" dirty="0"/>
              <a:t>Revisit of system requirements for “OK sequences” depending on success criteria as defined by the economic consequences</a:t>
            </a:r>
          </a:p>
          <a:p>
            <a:r>
              <a:rPr lang="en-GB" dirty="0"/>
              <a:t>Identification of system function that have not been credited in the baseline PSA but may have an impact on economic consequences</a:t>
            </a:r>
          </a:p>
          <a:p>
            <a:r>
              <a:rPr lang="en-GB" dirty="0"/>
              <a:t>Refinement of the PSA model</a:t>
            </a:r>
          </a:p>
          <a:p>
            <a:pPr lvl="1"/>
            <a:r>
              <a:rPr lang="en-GB" dirty="0"/>
              <a:t>“Hour by hour” analysis instead of “yearly” </a:t>
            </a:r>
          </a:p>
          <a:p>
            <a:pPr lvl="1"/>
            <a:r>
              <a:rPr lang="en-GB" dirty="0"/>
              <a:t>Modelling of system functions for success criteria as defined by the economic consequences</a:t>
            </a:r>
          </a:p>
          <a:p>
            <a:pPr lvl="1"/>
            <a:r>
              <a:rPr lang="en-GB" dirty="0"/>
              <a:t>Development of “OK sequencies”</a:t>
            </a:r>
          </a:p>
          <a:p>
            <a:r>
              <a:rPr lang="en-GB" noProof="0" dirty="0"/>
              <a:t>Development of user interface</a:t>
            </a:r>
          </a:p>
        </p:txBody>
      </p:sp>
      <p:sp>
        <p:nvSpPr>
          <p:cNvPr id="10" name="Footer Placeholder 7">
            <a:extLst>
              <a:ext uri="{FF2B5EF4-FFF2-40B4-BE49-F238E27FC236}">
                <a16:creationId xmlns:a16="http://schemas.microsoft.com/office/drawing/2014/main" id="{9F4533C4-625F-A4A1-8EE8-95767E8AAE0E}"/>
              </a:ext>
            </a:extLst>
          </p:cNvPr>
          <p:cNvSpPr>
            <a:spLocks noGrp="1"/>
          </p:cNvSpPr>
          <p:nvPr>
            <p:ph type="ftr" sz="quarter" idx="12"/>
          </p:nvPr>
        </p:nvSpPr>
        <p:spPr>
          <a:xfrm>
            <a:off x="3130063" y="6365185"/>
            <a:ext cx="4463433" cy="209074"/>
          </a:xfrm>
        </p:spPr>
        <p:txBody>
          <a:bodyPr/>
          <a:lstStyle/>
          <a:p>
            <a:r>
              <a:rPr lang="en-GB" dirty="0"/>
              <a:t>A method for including economic consequences in your PSA model – In collaboration with  </a:t>
            </a:r>
          </a:p>
        </p:txBody>
      </p:sp>
      <p:grpSp>
        <p:nvGrpSpPr>
          <p:cNvPr id="11" name="Group 10">
            <a:extLst>
              <a:ext uri="{FF2B5EF4-FFF2-40B4-BE49-F238E27FC236}">
                <a16:creationId xmlns:a16="http://schemas.microsoft.com/office/drawing/2014/main" id="{DD87B614-E21D-CE7D-C665-64A6F19FB719}"/>
              </a:ext>
            </a:extLst>
          </p:cNvPr>
          <p:cNvGrpSpPr/>
          <p:nvPr/>
        </p:nvGrpSpPr>
        <p:grpSpPr>
          <a:xfrm>
            <a:off x="7377408" y="6320408"/>
            <a:ext cx="583882" cy="298627"/>
            <a:chOff x="6832600" y="5511800"/>
            <a:chExt cx="1663700" cy="850900"/>
          </a:xfrm>
        </p:grpSpPr>
        <p:sp>
          <p:nvSpPr>
            <p:cNvPr id="12" name="Rectangle: Rounded Corners 11">
              <a:extLst>
                <a:ext uri="{FF2B5EF4-FFF2-40B4-BE49-F238E27FC236}">
                  <a16:creationId xmlns:a16="http://schemas.microsoft.com/office/drawing/2014/main" id="{69E07434-8E79-6E79-D4A4-65E762B96A04}"/>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Graphic 12">
              <a:extLst>
                <a:ext uri="{FF2B5EF4-FFF2-40B4-BE49-F238E27FC236}">
                  <a16:creationId xmlns:a16="http://schemas.microsoft.com/office/drawing/2014/main" id="{5B6D00DF-0AE0-BE49-F7F2-1B888F1A08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2530161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26">
            <a:extLst>
              <a:ext uri="{FF2B5EF4-FFF2-40B4-BE49-F238E27FC236}">
                <a16:creationId xmlns:a16="http://schemas.microsoft.com/office/drawing/2014/main" id="{022AB6E0-6FAA-4B2D-9C35-20DF2A076EFA}"/>
              </a:ext>
            </a:extLst>
          </p:cNvPr>
          <p:cNvSpPr>
            <a:spLocks noGrp="1"/>
          </p:cNvSpPr>
          <p:nvPr>
            <p:ph type="body" sz="quarter" idx="15"/>
          </p:nvPr>
        </p:nvSpPr>
        <p:spPr>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solidFill>
                <a:latin typeface="arial" panose="020B0504000000000000" pitchFamily="34" charset="-78"/>
                <a:cs typeface="arial" panose="020B0504000000000000" pitchFamily="34" charset="-78"/>
              </a:defRPr>
            </a:lvl1pPr>
          </a:lstStyle>
          <a:p>
            <a:pPr lvl="0"/>
            <a:r>
              <a:rPr lang="en-US" dirty="0">
                <a:latin typeface="Arial" panose="020B0604020202020204" pitchFamily="34" charset="0"/>
                <a:cs typeface="Arial" panose="020B0604020202020204" pitchFamily="34" charset="0"/>
              </a:rPr>
              <a:t>Sebastian Jovancic</a:t>
            </a:r>
          </a:p>
          <a:p>
            <a:pPr lvl="0"/>
            <a:r>
              <a:rPr lang="en-US" dirty="0">
                <a:latin typeface="Arial" panose="020B0604020202020204" pitchFamily="34" charset="0"/>
                <a:cs typeface="Arial" panose="020B0604020202020204" pitchFamily="34" charset="0"/>
              </a:rPr>
              <a:t>Consultant</a:t>
            </a:r>
          </a:p>
          <a:p>
            <a:pPr lvl="0"/>
            <a:r>
              <a:rPr lang="en-US" dirty="0">
                <a:latin typeface="Arial" panose="020B0604020202020204" pitchFamily="34" charset="0"/>
                <a:cs typeface="Arial" panose="020B0604020202020204" pitchFamily="34" charset="0"/>
              </a:rPr>
              <a:t>+46 70 05 800 31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latin typeface="Arial" panose="020B0604020202020204" pitchFamily="34" charset="0"/>
                <a:cs typeface="Arial" panose="020B0604020202020204" pitchFamily="34" charset="0"/>
              </a:rPr>
              <a:t>Sebastian.Jovancic@vysusgroup.com</a:t>
            </a:r>
          </a:p>
          <a:p>
            <a:pPr lvl="0"/>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600929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FA922A6-B151-9797-EA5E-AE8DF275091F}"/>
              </a:ext>
            </a:extLst>
          </p:cNvPr>
          <p:cNvSpPr>
            <a:spLocks noGrp="1"/>
          </p:cNvSpPr>
          <p:nvPr>
            <p:ph type="body" sz="quarter" idx="10"/>
          </p:nvPr>
        </p:nvSpPr>
        <p:spPr/>
        <p:txBody>
          <a:bodyPr/>
          <a:lstStyle/>
          <a:p>
            <a:r>
              <a:rPr lang="en-GB" dirty="0"/>
              <a:t>Appendix A -  Residual heat removal system combinations</a:t>
            </a:r>
            <a:endParaRPr lang="sv-SE" dirty="0"/>
          </a:p>
        </p:txBody>
      </p:sp>
      <p:sp>
        <p:nvSpPr>
          <p:cNvPr id="3" name="Date Placeholder 2">
            <a:extLst>
              <a:ext uri="{FF2B5EF4-FFF2-40B4-BE49-F238E27FC236}">
                <a16:creationId xmlns:a16="http://schemas.microsoft.com/office/drawing/2014/main" id="{18E30F7A-3906-415D-A39B-38D537FB0BE6}"/>
              </a:ext>
            </a:extLst>
          </p:cNvPr>
          <p:cNvSpPr>
            <a:spLocks noGrp="1"/>
          </p:cNvSpPr>
          <p:nvPr>
            <p:ph type="dt" sz="half" idx="11"/>
          </p:nvPr>
        </p:nvSpPr>
        <p:spPr/>
        <p:txBody>
          <a:bodyPr/>
          <a:lstStyle/>
          <a:p>
            <a:r>
              <a:rPr lang="en-US"/>
              <a:t>Vysus Group</a:t>
            </a:r>
            <a:endParaRPr lang="en-GB"/>
          </a:p>
        </p:txBody>
      </p:sp>
      <p:sp>
        <p:nvSpPr>
          <p:cNvPr id="4" name="Footer Placeholder 3">
            <a:extLst>
              <a:ext uri="{FF2B5EF4-FFF2-40B4-BE49-F238E27FC236}">
                <a16:creationId xmlns:a16="http://schemas.microsoft.com/office/drawing/2014/main" id="{DCFA37F5-8E95-0438-AF66-FD988BAA58AC}"/>
              </a:ext>
            </a:extLst>
          </p:cNvPr>
          <p:cNvSpPr>
            <a:spLocks noGrp="1"/>
          </p:cNvSpPr>
          <p:nvPr>
            <p:ph type="ftr" sz="quarter" idx="12"/>
          </p:nvPr>
        </p:nvSpPr>
        <p:spPr/>
        <p:txBody>
          <a:bodyPr/>
          <a:lstStyle/>
          <a:p>
            <a:r>
              <a:rPr lang="en-GB"/>
              <a:t>Presentation Name</a:t>
            </a:r>
          </a:p>
        </p:txBody>
      </p:sp>
      <p:sp>
        <p:nvSpPr>
          <p:cNvPr id="5" name="Slide Number Placeholder 4">
            <a:extLst>
              <a:ext uri="{FF2B5EF4-FFF2-40B4-BE49-F238E27FC236}">
                <a16:creationId xmlns:a16="http://schemas.microsoft.com/office/drawing/2014/main" id="{F5DF2717-5563-2CF0-AEE8-493C70ACED01}"/>
              </a:ext>
            </a:extLst>
          </p:cNvPr>
          <p:cNvSpPr>
            <a:spLocks noGrp="1"/>
          </p:cNvSpPr>
          <p:nvPr>
            <p:ph type="sldNum" sz="quarter" idx="13"/>
          </p:nvPr>
        </p:nvSpPr>
        <p:spPr/>
        <p:txBody>
          <a:bodyPr/>
          <a:lstStyle/>
          <a:p>
            <a:fld id="{F0EBD639-FBDF-4BE7-86EE-7F5910956510}" type="slidenum">
              <a:rPr lang="en-GB" smtClean="0"/>
              <a:pPr/>
              <a:t>12</a:t>
            </a:fld>
            <a:endParaRPr lang="en-GB"/>
          </a:p>
        </p:txBody>
      </p:sp>
      <p:sp>
        <p:nvSpPr>
          <p:cNvPr id="7" name="Content Placeholder 2">
            <a:extLst>
              <a:ext uri="{FF2B5EF4-FFF2-40B4-BE49-F238E27FC236}">
                <a16:creationId xmlns:a16="http://schemas.microsoft.com/office/drawing/2014/main" id="{D7F7FB7D-3379-3FFC-B1CD-65321CEF9D6B}"/>
              </a:ext>
            </a:extLst>
          </p:cNvPr>
          <p:cNvSpPr txBox="1">
            <a:spLocks/>
          </p:cNvSpPr>
          <p:nvPr/>
        </p:nvSpPr>
        <p:spPr>
          <a:xfrm>
            <a:off x="480132" y="1694136"/>
            <a:ext cx="3571875" cy="4351338"/>
          </a:xfrm>
          <a:prstGeom prst="rect">
            <a:avLst/>
          </a:prstGeom>
        </p:spPr>
        <p:txBody>
          <a:bodyPr>
            <a:normAutofit/>
          </a:bodyPr>
          <a:lstStyle>
            <a:lvl1pPr marL="228600" indent="-228600" algn="l" defTabSz="914400" rtl="0" eaLnBrk="1" latinLnBrk="0" hangingPunct="1">
              <a:lnSpc>
                <a:spcPct val="90000"/>
              </a:lnSpc>
              <a:spcBef>
                <a:spcPts val="1000"/>
              </a:spcBef>
              <a:buFontTx/>
              <a:buBlip>
                <a:blip r:embed="rId2"/>
              </a:buBlip>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Steady-state calculations</a:t>
            </a:r>
          </a:p>
          <a:p>
            <a:r>
              <a:rPr lang="en-US" dirty="0"/>
              <a:t>Use:</a:t>
            </a:r>
          </a:p>
          <a:p>
            <a:pPr lvl="1"/>
            <a:r>
              <a:rPr lang="en-US" dirty="0"/>
              <a:t>Specify which phase during shutdown</a:t>
            </a:r>
          </a:p>
          <a:p>
            <a:pPr lvl="1"/>
            <a:r>
              <a:rPr lang="en-US" dirty="0"/>
              <a:t>Specify temperature limit</a:t>
            </a:r>
          </a:p>
          <a:p>
            <a:pPr lvl="1"/>
            <a:r>
              <a:rPr lang="en-US" dirty="0"/>
              <a:t>Shows in green or red which combinations are OK or NOT OK</a:t>
            </a:r>
          </a:p>
        </p:txBody>
      </p:sp>
      <p:pic>
        <p:nvPicPr>
          <p:cNvPr id="8" name="Picture 7">
            <a:extLst>
              <a:ext uri="{FF2B5EF4-FFF2-40B4-BE49-F238E27FC236}">
                <a16:creationId xmlns:a16="http://schemas.microsoft.com/office/drawing/2014/main" id="{026689EE-7250-5247-69E4-86293EAE4D3C}"/>
              </a:ext>
            </a:extLst>
          </p:cNvPr>
          <p:cNvPicPr>
            <a:picLocks noChangeAspect="1"/>
          </p:cNvPicPr>
          <p:nvPr/>
        </p:nvPicPr>
        <p:blipFill>
          <a:blip r:embed="rId3"/>
          <a:stretch>
            <a:fillRect/>
          </a:stretch>
        </p:blipFill>
        <p:spPr>
          <a:xfrm>
            <a:off x="4001945" y="2210784"/>
            <a:ext cx="7709923" cy="3244879"/>
          </a:xfrm>
          <a:prstGeom prst="rect">
            <a:avLst/>
          </a:prstGeom>
        </p:spPr>
      </p:pic>
    </p:spTree>
    <p:extLst>
      <p:ext uri="{BB962C8B-B14F-4D97-AF65-F5344CB8AC3E}">
        <p14:creationId xmlns:p14="http://schemas.microsoft.com/office/powerpoint/2010/main" val="843792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F6476F-1677-46CA-B4E3-3FF4BC87BB06}"/>
              </a:ext>
            </a:extLst>
          </p:cNvPr>
          <p:cNvSpPr>
            <a:spLocks noGrp="1"/>
          </p:cNvSpPr>
          <p:nvPr>
            <p:ph type="body" sz="quarter" idx="10"/>
          </p:nvPr>
        </p:nvSpPr>
        <p:spPr/>
        <p:txBody>
          <a:bodyPr/>
          <a:lstStyle/>
          <a:p>
            <a:r>
              <a:rPr lang="en-GB" dirty="0"/>
              <a:t>Overview</a:t>
            </a:r>
          </a:p>
        </p:txBody>
      </p:sp>
      <p:sp>
        <p:nvSpPr>
          <p:cNvPr id="7" name="Date Placeholder 6">
            <a:extLst>
              <a:ext uri="{FF2B5EF4-FFF2-40B4-BE49-F238E27FC236}">
                <a16:creationId xmlns:a16="http://schemas.microsoft.com/office/drawing/2014/main" id="{4B22DC9D-0C4B-4884-880D-E27739BFEF39}"/>
              </a:ext>
            </a:extLst>
          </p:cNvPr>
          <p:cNvSpPr>
            <a:spLocks noGrp="1"/>
          </p:cNvSpPr>
          <p:nvPr>
            <p:ph type="dt" sz="half" idx="11"/>
          </p:nvPr>
        </p:nvSpPr>
        <p:spPr/>
        <p:txBody>
          <a:bodyPr/>
          <a:lstStyle/>
          <a:p>
            <a:r>
              <a:rPr lang="en-US"/>
              <a:t>Vysus Group</a:t>
            </a:r>
            <a:endParaRPr lang="en-GB"/>
          </a:p>
        </p:txBody>
      </p:sp>
      <p:sp>
        <p:nvSpPr>
          <p:cNvPr id="8" name="Footer Placeholder 7">
            <a:extLst>
              <a:ext uri="{FF2B5EF4-FFF2-40B4-BE49-F238E27FC236}">
                <a16:creationId xmlns:a16="http://schemas.microsoft.com/office/drawing/2014/main" id="{60B49C65-92BC-4159-A3C2-FE38A1A69FC7}"/>
              </a:ext>
            </a:extLst>
          </p:cNvPr>
          <p:cNvSpPr>
            <a:spLocks noGrp="1"/>
          </p:cNvSpPr>
          <p:nvPr>
            <p:ph type="ftr" sz="quarter" idx="12"/>
          </p:nvPr>
        </p:nvSpPr>
        <p:spPr>
          <a:xfrm>
            <a:off x="3130063" y="6365185"/>
            <a:ext cx="4463433" cy="209074"/>
          </a:xfrm>
        </p:spPr>
        <p:txBody>
          <a:bodyPr/>
          <a:lstStyle/>
          <a:p>
            <a:r>
              <a:rPr lang="en-GB" dirty="0"/>
              <a:t>A method for including economic consequences in your PSA model – In collaboration with  </a:t>
            </a:r>
          </a:p>
        </p:txBody>
      </p:sp>
      <p:sp>
        <p:nvSpPr>
          <p:cNvPr id="6" name="Slide Number Placeholder 5">
            <a:extLst>
              <a:ext uri="{FF2B5EF4-FFF2-40B4-BE49-F238E27FC236}">
                <a16:creationId xmlns:a16="http://schemas.microsoft.com/office/drawing/2014/main" id="{65AE2323-D853-4652-90ED-7BCE8C2D6B93}"/>
              </a:ext>
            </a:extLst>
          </p:cNvPr>
          <p:cNvSpPr>
            <a:spLocks noGrp="1"/>
          </p:cNvSpPr>
          <p:nvPr>
            <p:ph type="sldNum" sz="quarter" idx="13"/>
          </p:nvPr>
        </p:nvSpPr>
        <p:spPr/>
        <p:txBody>
          <a:bodyPr/>
          <a:lstStyle/>
          <a:p>
            <a:fld id="{556BBEF1-3B6A-4B23-BCBE-BEAC5DF50DEA}" type="slidenum">
              <a:rPr lang="en-GB" smtClean="0"/>
              <a:pPr/>
              <a:t>2</a:t>
            </a:fld>
            <a:endParaRPr lang="en-GB" sz="800"/>
          </a:p>
        </p:txBody>
      </p:sp>
      <p:sp>
        <p:nvSpPr>
          <p:cNvPr id="17" name="Text Placeholder 16">
            <a:extLst>
              <a:ext uri="{FF2B5EF4-FFF2-40B4-BE49-F238E27FC236}">
                <a16:creationId xmlns:a16="http://schemas.microsoft.com/office/drawing/2014/main" id="{E6528E82-737A-6C01-B1C6-DD8EB3393879}"/>
              </a:ext>
            </a:extLst>
          </p:cNvPr>
          <p:cNvSpPr>
            <a:spLocks noGrp="1"/>
          </p:cNvSpPr>
          <p:nvPr>
            <p:ph type="body" sz="quarter" idx="15"/>
          </p:nvPr>
        </p:nvSpPr>
        <p:spPr/>
        <p:txBody>
          <a:bodyPr>
            <a:normAutofit/>
          </a:bodyPr>
          <a:lstStyle/>
          <a:p>
            <a:pPr marL="0" indent="0">
              <a:buNone/>
            </a:pPr>
            <a:r>
              <a:rPr lang="en-US" b="1" dirty="0"/>
              <a:t>Background:</a:t>
            </a:r>
          </a:p>
          <a:p>
            <a:pPr marL="228600" marR="0" lvl="0" indent="-228600" algn="l" defTabSz="914400" rtl="0" eaLnBrk="1" fontAlgn="auto" latinLnBrk="0" hangingPunct="1">
              <a:lnSpc>
                <a:spcPct val="90000"/>
              </a:lnSpc>
              <a:spcBef>
                <a:spcPts val="1000"/>
              </a:spcBef>
              <a:spcAft>
                <a:spcPts val="0"/>
              </a:spcAft>
              <a:buClrTx/>
              <a:buSzTx/>
              <a:buFontTx/>
              <a:buBlip>
                <a:blip r:embed="rId2"/>
              </a:buBlip>
              <a:tabLst/>
              <a:defRPr/>
            </a:pPr>
            <a:r>
              <a:rPr lang="en-US" dirty="0">
                <a:solidFill>
                  <a:srgbClr val="1D1D1B"/>
                </a:solidFill>
                <a:latin typeface="Arial" panose="020B0604020202020204"/>
              </a:rPr>
              <a:t>Each outage is planned according to operational readiness requirements laid out in the Technical Specifications</a:t>
            </a:r>
          </a:p>
          <a:p>
            <a:pPr lvl="1">
              <a:spcBef>
                <a:spcPts val="1000"/>
              </a:spcBef>
              <a:defRPr/>
            </a:pPr>
            <a:r>
              <a:rPr kumimoji="0" lang="en-US" b="0" i="0" u="none" strike="noStrike" kern="1200" cap="none" spc="0" normalizeH="0" baseline="0" noProof="0" dirty="0">
                <a:ln>
                  <a:noFill/>
                </a:ln>
                <a:solidFill>
                  <a:srgbClr val="1D1D1B"/>
                </a:solidFill>
                <a:effectLst/>
                <a:uLnTx/>
                <a:uFillTx/>
                <a:latin typeface="Arial" panose="020B0604020202020204"/>
                <a:ea typeface="+mn-ea"/>
                <a:cs typeface="+mn-cs"/>
              </a:rPr>
              <a:t>Tech Specifications are mainly based on </a:t>
            </a:r>
            <a:r>
              <a:rPr lang="en-US" dirty="0">
                <a:solidFill>
                  <a:srgbClr val="1D1D1B"/>
                </a:solidFill>
                <a:latin typeface="Arial" panose="020B0604020202020204"/>
              </a:rPr>
              <a:t>Deterministic Safety Assessment (DSA) with a significant amount of inherent conservatism</a:t>
            </a:r>
            <a:endParaRPr kumimoji="0" lang="en-US" b="0" i="0" u="none" strike="noStrike" kern="1200" cap="none" spc="0" normalizeH="0" baseline="0" noProof="0" dirty="0">
              <a:ln>
                <a:noFill/>
              </a:ln>
              <a:solidFill>
                <a:srgbClr val="1D1D1B"/>
              </a:solidFill>
              <a:effectLst/>
              <a:uLnTx/>
              <a:uFillTx/>
              <a:latin typeface="Arial" panose="020B0604020202020204"/>
              <a:ea typeface="+mn-ea"/>
              <a:cs typeface="+mn-cs"/>
            </a:endParaRPr>
          </a:p>
          <a:p>
            <a:pPr marL="0" indent="0">
              <a:buNone/>
            </a:pPr>
            <a:r>
              <a:rPr lang="en-US" b="1" dirty="0"/>
              <a:t>Goal:</a:t>
            </a:r>
          </a:p>
          <a:p>
            <a:r>
              <a:rPr lang="en-US" dirty="0"/>
              <a:t>Enable outage plans to be evaluated not only from a </a:t>
            </a:r>
            <a:r>
              <a:rPr lang="en-US" b="1" i="1" dirty="0"/>
              <a:t>safety </a:t>
            </a:r>
            <a:r>
              <a:rPr lang="en-US" dirty="0"/>
              <a:t>perspective (radiological release) but also from </a:t>
            </a:r>
            <a:r>
              <a:rPr lang="en-US" b="1" i="1" dirty="0"/>
              <a:t>economic </a:t>
            </a:r>
            <a:r>
              <a:rPr lang="en-US" dirty="0"/>
              <a:t>perspectives in terms of prolonged outage leading to </a:t>
            </a:r>
            <a:r>
              <a:rPr lang="en-US" b="1" i="1" dirty="0"/>
              <a:t>loss of production</a:t>
            </a:r>
          </a:p>
          <a:p>
            <a:r>
              <a:rPr lang="en-US" dirty="0"/>
              <a:t>Create an interface with the Probabilistic Safety Assessment (PSA) model that can be used by non-PSA experts, i.e. the outage planner</a:t>
            </a:r>
          </a:p>
          <a:p>
            <a:pPr marL="0" indent="0">
              <a:buNone/>
            </a:pPr>
            <a:r>
              <a:rPr lang="en-GB" b="1" dirty="0"/>
              <a:t>The two big questions:</a:t>
            </a:r>
            <a:endParaRPr lang="sv-SE" b="1" dirty="0"/>
          </a:p>
          <a:p>
            <a:r>
              <a:rPr lang="en-GB" dirty="0"/>
              <a:t>How to define economic consequences in a way that can be incorporated into the PSA? </a:t>
            </a:r>
          </a:p>
          <a:p>
            <a:r>
              <a:rPr lang="en-GB" dirty="0"/>
              <a:t>What refinements are needed in the baseline PSA for outages?</a:t>
            </a:r>
          </a:p>
          <a:p>
            <a:pPr lvl="1"/>
            <a:r>
              <a:rPr lang="en-GB" dirty="0"/>
              <a:t>Current outage PSA evaluates safety for a typical outage with few variations (e.g. partly unloaded core vs fully unloaded)</a:t>
            </a:r>
            <a:endParaRPr lang="sv-SE" dirty="0"/>
          </a:p>
        </p:txBody>
      </p:sp>
      <p:grpSp>
        <p:nvGrpSpPr>
          <p:cNvPr id="3" name="Group 2">
            <a:extLst>
              <a:ext uri="{FF2B5EF4-FFF2-40B4-BE49-F238E27FC236}">
                <a16:creationId xmlns:a16="http://schemas.microsoft.com/office/drawing/2014/main" id="{E4C9734B-34B0-0728-2FF0-ABBDD928A11A}"/>
              </a:ext>
            </a:extLst>
          </p:cNvPr>
          <p:cNvGrpSpPr/>
          <p:nvPr/>
        </p:nvGrpSpPr>
        <p:grpSpPr>
          <a:xfrm>
            <a:off x="7377408" y="6320408"/>
            <a:ext cx="583882" cy="298627"/>
            <a:chOff x="6832600" y="5511800"/>
            <a:chExt cx="1663700" cy="850900"/>
          </a:xfrm>
        </p:grpSpPr>
        <p:sp>
          <p:nvSpPr>
            <p:cNvPr id="4" name="Rectangle: Rounded Corners 3">
              <a:extLst>
                <a:ext uri="{FF2B5EF4-FFF2-40B4-BE49-F238E27FC236}">
                  <a16:creationId xmlns:a16="http://schemas.microsoft.com/office/drawing/2014/main" id="{0F771F87-18B7-44F3-C657-5F52868CBC98}"/>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Graphic 4">
              <a:extLst>
                <a:ext uri="{FF2B5EF4-FFF2-40B4-BE49-F238E27FC236}">
                  <a16:creationId xmlns:a16="http://schemas.microsoft.com/office/drawing/2014/main" id="{2E37A8AE-778B-BF65-B9F7-439488930FB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3567288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C87AF-B231-AB12-D22D-974473B16EC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EC21827-88D6-E6EE-B956-EFD33A0AB3D6}"/>
              </a:ext>
            </a:extLst>
          </p:cNvPr>
          <p:cNvSpPr>
            <a:spLocks noGrp="1"/>
          </p:cNvSpPr>
          <p:nvPr>
            <p:ph type="body" sz="quarter" idx="10"/>
          </p:nvPr>
        </p:nvSpPr>
        <p:spPr/>
        <p:txBody>
          <a:bodyPr/>
          <a:lstStyle/>
          <a:p>
            <a:r>
              <a:rPr lang="en-GB" dirty="0"/>
              <a:t>Defining economic consequences</a:t>
            </a:r>
          </a:p>
        </p:txBody>
      </p:sp>
      <p:sp>
        <p:nvSpPr>
          <p:cNvPr id="7" name="Date Placeholder 6">
            <a:extLst>
              <a:ext uri="{FF2B5EF4-FFF2-40B4-BE49-F238E27FC236}">
                <a16:creationId xmlns:a16="http://schemas.microsoft.com/office/drawing/2014/main" id="{66C67929-87EA-6DFE-2094-9F2383909AD8}"/>
              </a:ext>
            </a:extLst>
          </p:cNvPr>
          <p:cNvSpPr>
            <a:spLocks noGrp="1"/>
          </p:cNvSpPr>
          <p:nvPr>
            <p:ph type="dt" sz="half" idx="11"/>
          </p:nvPr>
        </p:nvSpPr>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90CEDE5D-FE61-1063-D8F1-C2F7F56E9141}"/>
              </a:ext>
            </a:extLst>
          </p:cNvPr>
          <p:cNvSpPr>
            <a:spLocks noGrp="1"/>
          </p:cNvSpPr>
          <p:nvPr>
            <p:ph type="sldNum" sz="quarter" idx="13"/>
          </p:nvPr>
        </p:nvSpPr>
        <p:spPr/>
        <p:txBody>
          <a:bodyPr/>
          <a:lstStyle/>
          <a:p>
            <a:fld id="{556BBEF1-3B6A-4B23-BCBE-BEAC5DF50DEA}" type="slidenum">
              <a:rPr lang="en-GB" smtClean="0"/>
              <a:pPr/>
              <a:t>3</a:t>
            </a:fld>
            <a:endParaRPr lang="en-GB" sz="800"/>
          </a:p>
        </p:txBody>
      </p:sp>
      <p:sp>
        <p:nvSpPr>
          <p:cNvPr id="3" name="Text Placeholder 2">
            <a:extLst>
              <a:ext uri="{FF2B5EF4-FFF2-40B4-BE49-F238E27FC236}">
                <a16:creationId xmlns:a16="http://schemas.microsoft.com/office/drawing/2014/main" id="{6DB81AD4-D4FE-C168-4DE8-1CA25D038692}"/>
              </a:ext>
            </a:extLst>
          </p:cNvPr>
          <p:cNvSpPr>
            <a:spLocks noGrp="1"/>
          </p:cNvSpPr>
          <p:nvPr>
            <p:ph type="body" sz="quarter" idx="15"/>
          </p:nvPr>
        </p:nvSpPr>
        <p:spPr/>
        <p:txBody>
          <a:bodyPr/>
          <a:lstStyle/>
          <a:p>
            <a:pPr marL="0" indent="0">
              <a:buNone/>
            </a:pPr>
            <a:r>
              <a:rPr lang="en-GB" b="1" dirty="0"/>
              <a:t>Definition: </a:t>
            </a:r>
          </a:p>
          <a:p>
            <a:r>
              <a:rPr lang="en-GB" dirty="0"/>
              <a:t>Economic consequences are those deemed acceptable from a safety perspective (i.e. do not lead to a release of radionuclides) </a:t>
            </a:r>
            <a:r>
              <a:rPr lang="en-GB" i="1" dirty="0"/>
              <a:t>but</a:t>
            </a:r>
            <a:r>
              <a:rPr lang="en-GB" dirty="0"/>
              <a:t> will have a negative impact on the facility’s ability to produce electricity, i.e. loss of production. Such production loss can be cased by:</a:t>
            </a:r>
          </a:p>
          <a:p>
            <a:pPr lvl="1"/>
            <a:r>
              <a:rPr lang="en-GB" dirty="0"/>
              <a:t>Failures (damages) on SSCs (Structure, Systems and Components) which may require repair, or</a:t>
            </a:r>
          </a:p>
          <a:p>
            <a:pPr lvl="1"/>
            <a:r>
              <a:rPr lang="en-GB" dirty="0"/>
              <a:t>Exceedance of highest permissible limit (e.g. pressure, temperature) as defined in the Technical Specifications</a:t>
            </a:r>
          </a:p>
          <a:p>
            <a:endParaRPr lang="sv-SE" dirty="0"/>
          </a:p>
          <a:p>
            <a:pPr marL="0" indent="0">
              <a:buNone/>
            </a:pPr>
            <a:r>
              <a:rPr lang="en-GB" b="1" dirty="0"/>
              <a:t>Example from the spent fuel pool at Oskarshamn 3: </a:t>
            </a:r>
          </a:p>
          <a:p>
            <a:r>
              <a:rPr lang="en-GB" dirty="0"/>
              <a:t>If the temperature in the Spent Fuel Pool (SFP) would reach 60°C (140°F) this is not a problem from a safety perspective in terms of the ability to prevent core or fuel damage</a:t>
            </a:r>
          </a:p>
          <a:p>
            <a:r>
              <a:rPr lang="en-GB" dirty="0"/>
              <a:t>However, 60°C is the first temperature limit which indicates that the plant has not been within the boundaries of the Operational Limits and Conditions (OLC) which in turn will give rise to various types of investigation and documentation which in turn will prolong the outage time </a:t>
            </a:r>
            <a:r>
              <a:rPr lang="en-GB" dirty="0">
                <a:sym typeface="Wingdings" panose="05000000000000000000" pitchFamily="2" charset="2"/>
              </a:rPr>
              <a:t></a:t>
            </a:r>
            <a:r>
              <a:rPr lang="en-GB" dirty="0"/>
              <a:t> production loss.</a:t>
            </a:r>
          </a:p>
          <a:p>
            <a:pPr lvl="1"/>
            <a:r>
              <a:rPr lang="en-GB" dirty="0"/>
              <a:t>Other temperature limits are 80°C (176°F) and 100°C (212°F)</a:t>
            </a:r>
            <a:endParaRPr lang="sv-SE" dirty="0"/>
          </a:p>
          <a:p>
            <a:endParaRPr lang="sv-SE" dirty="0"/>
          </a:p>
        </p:txBody>
      </p:sp>
      <p:sp>
        <p:nvSpPr>
          <p:cNvPr id="10" name="Footer Placeholder 7">
            <a:extLst>
              <a:ext uri="{FF2B5EF4-FFF2-40B4-BE49-F238E27FC236}">
                <a16:creationId xmlns:a16="http://schemas.microsoft.com/office/drawing/2014/main" id="{F66491C4-9A0E-9F1E-1470-810E19A67C7D}"/>
              </a:ext>
            </a:extLst>
          </p:cNvPr>
          <p:cNvSpPr>
            <a:spLocks noGrp="1"/>
          </p:cNvSpPr>
          <p:nvPr>
            <p:ph type="ftr" sz="quarter" idx="12"/>
          </p:nvPr>
        </p:nvSpPr>
        <p:spPr>
          <a:xfrm>
            <a:off x="3130063" y="6365185"/>
            <a:ext cx="4463433" cy="209074"/>
          </a:xfrm>
        </p:spPr>
        <p:txBody>
          <a:bodyPr/>
          <a:lstStyle/>
          <a:p>
            <a:r>
              <a:rPr lang="en-GB" dirty="0"/>
              <a:t>A method for including economic consequences in your PSA model – In collaboration with  </a:t>
            </a:r>
          </a:p>
        </p:txBody>
      </p:sp>
      <p:grpSp>
        <p:nvGrpSpPr>
          <p:cNvPr id="11" name="Group 10">
            <a:extLst>
              <a:ext uri="{FF2B5EF4-FFF2-40B4-BE49-F238E27FC236}">
                <a16:creationId xmlns:a16="http://schemas.microsoft.com/office/drawing/2014/main" id="{788001D5-C978-E835-1E1E-0B7BFD6AE55F}"/>
              </a:ext>
            </a:extLst>
          </p:cNvPr>
          <p:cNvGrpSpPr/>
          <p:nvPr/>
        </p:nvGrpSpPr>
        <p:grpSpPr>
          <a:xfrm>
            <a:off x="7377408" y="6320408"/>
            <a:ext cx="583882" cy="298627"/>
            <a:chOff x="6832600" y="5511800"/>
            <a:chExt cx="1663700" cy="850900"/>
          </a:xfrm>
        </p:grpSpPr>
        <p:sp>
          <p:nvSpPr>
            <p:cNvPr id="12" name="Rectangle: Rounded Corners 11">
              <a:extLst>
                <a:ext uri="{FF2B5EF4-FFF2-40B4-BE49-F238E27FC236}">
                  <a16:creationId xmlns:a16="http://schemas.microsoft.com/office/drawing/2014/main" id="{7C470EF1-CBB1-A749-EDFD-42D7E8AB3577}"/>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Graphic 12">
              <a:extLst>
                <a:ext uri="{FF2B5EF4-FFF2-40B4-BE49-F238E27FC236}">
                  <a16:creationId xmlns:a16="http://schemas.microsoft.com/office/drawing/2014/main" id="{2A0006DF-B36C-D8DA-84F3-B3625F08B2C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216055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915D6-4F1F-F852-E9B4-C81B1E4047E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7F9DB4B-DE07-E151-EDF7-DE143FBEA027}"/>
              </a:ext>
            </a:extLst>
          </p:cNvPr>
          <p:cNvSpPr>
            <a:spLocks noGrp="1"/>
          </p:cNvSpPr>
          <p:nvPr>
            <p:ph type="body" sz="quarter" idx="10"/>
          </p:nvPr>
        </p:nvSpPr>
        <p:spPr/>
        <p:txBody>
          <a:bodyPr/>
          <a:lstStyle/>
          <a:p>
            <a:r>
              <a:rPr lang="en-GB" dirty="0"/>
              <a:t>Expanding the consequence analysis</a:t>
            </a:r>
          </a:p>
        </p:txBody>
      </p:sp>
      <p:sp>
        <p:nvSpPr>
          <p:cNvPr id="7" name="Date Placeholder 6">
            <a:extLst>
              <a:ext uri="{FF2B5EF4-FFF2-40B4-BE49-F238E27FC236}">
                <a16:creationId xmlns:a16="http://schemas.microsoft.com/office/drawing/2014/main" id="{472871DA-FEAB-ED77-6E09-69E05B565836}"/>
              </a:ext>
            </a:extLst>
          </p:cNvPr>
          <p:cNvSpPr>
            <a:spLocks noGrp="1"/>
          </p:cNvSpPr>
          <p:nvPr>
            <p:ph type="dt" sz="half" idx="14"/>
          </p:nvPr>
        </p:nvSpPr>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AB4E1778-7661-F574-4406-E59B2AB51FF2}"/>
              </a:ext>
            </a:extLst>
          </p:cNvPr>
          <p:cNvSpPr>
            <a:spLocks noGrp="1"/>
          </p:cNvSpPr>
          <p:nvPr>
            <p:ph type="sldNum" sz="quarter" idx="16"/>
          </p:nvPr>
        </p:nvSpPr>
        <p:spPr>
          <a:xfrm>
            <a:off x="10416208" y="6365185"/>
            <a:ext cx="1121509" cy="216025"/>
          </a:xfrm>
        </p:spPr>
        <p:txBody>
          <a:bodyPr/>
          <a:lstStyle/>
          <a:p>
            <a:fld id="{556BBEF1-3B6A-4B23-BCBE-BEAC5DF50DEA}" type="slidenum">
              <a:rPr lang="en-GB" smtClean="0"/>
              <a:pPr/>
              <a:t>4</a:t>
            </a:fld>
            <a:endParaRPr lang="en-GB" sz="800"/>
          </a:p>
        </p:txBody>
      </p:sp>
      <p:sp>
        <p:nvSpPr>
          <p:cNvPr id="31" name="TextBox 30">
            <a:extLst>
              <a:ext uri="{FF2B5EF4-FFF2-40B4-BE49-F238E27FC236}">
                <a16:creationId xmlns:a16="http://schemas.microsoft.com/office/drawing/2014/main" id="{DDA2EF66-F0F6-B4EC-33B7-FB0C2E0C6769}"/>
              </a:ext>
            </a:extLst>
          </p:cNvPr>
          <p:cNvSpPr txBox="1"/>
          <p:nvPr/>
        </p:nvSpPr>
        <p:spPr>
          <a:xfrm>
            <a:off x="334782" y="1694176"/>
            <a:ext cx="3525495" cy="4278094"/>
          </a:xfrm>
          <a:prstGeom prst="rect">
            <a:avLst/>
          </a:prstGeom>
          <a:noFill/>
        </p:spPr>
        <p:txBody>
          <a:bodyPr wrap="square">
            <a:spAutoFit/>
          </a:bodyPr>
          <a:lstStyle/>
          <a:p>
            <a:pPr marL="406400" lvl="1" indent="-203200"/>
            <a:r>
              <a:rPr lang="en-US" sz="1600" b="1" dirty="0"/>
              <a:t>ED</a:t>
            </a:r>
            <a:r>
              <a:rPr lang="en-US" sz="1600" dirty="0"/>
              <a:t> - Economic Damage, all fuel elements intact </a:t>
            </a:r>
            <a:r>
              <a:rPr lang="en-US" sz="1600" dirty="0">
                <a:sym typeface="Wingdings" panose="05000000000000000000" pitchFamily="2" charset="2"/>
              </a:rPr>
              <a:t> </a:t>
            </a:r>
            <a:r>
              <a:rPr lang="en-US" sz="1600" dirty="0"/>
              <a:t>Loss of production. 			</a:t>
            </a:r>
          </a:p>
          <a:p>
            <a:pPr marL="406400" lvl="1" indent="-203200"/>
            <a:r>
              <a:rPr lang="en-US" sz="1600" b="1" dirty="0"/>
              <a:t>FD</a:t>
            </a:r>
            <a:r>
              <a:rPr lang="en-US" sz="1600" dirty="0"/>
              <a:t> - Fuel Damage, mechanical damage or thermal overheating of fuel elements </a:t>
            </a:r>
            <a:r>
              <a:rPr lang="en-US" sz="1600" i="1" dirty="0"/>
              <a:t>outside</a:t>
            </a:r>
            <a:r>
              <a:rPr lang="en-US" sz="1600" dirty="0"/>
              <a:t> the reactor core</a:t>
            </a:r>
          </a:p>
          <a:p>
            <a:pPr marL="406400" lvl="1" indent="-203200"/>
            <a:br>
              <a:rPr lang="en-US" sz="1600" dirty="0"/>
            </a:br>
            <a:r>
              <a:rPr lang="en-US" sz="1600" b="1" u="sng" dirty="0"/>
              <a:t>Further subdivided into:</a:t>
            </a:r>
          </a:p>
          <a:p>
            <a:pPr marL="406400" lvl="1" indent="-203200"/>
            <a:endParaRPr lang="en-US" sz="1600" dirty="0"/>
          </a:p>
          <a:p>
            <a:pPr marL="406400" lvl="1" indent="-203200"/>
            <a:r>
              <a:rPr lang="en-US" sz="1600" dirty="0"/>
              <a:t>	</a:t>
            </a:r>
            <a:r>
              <a:rPr lang="en-US" sz="1600" b="1" dirty="0"/>
              <a:t>EFD</a:t>
            </a:r>
            <a:r>
              <a:rPr lang="en-US" sz="1600" dirty="0"/>
              <a:t> - Economic Fuel Damage, mechanical damage of fuel elements</a:t>
            </a:r>
          </a:p>
          <a:p>
            <a:pPr marL="406400" lvl="1" indent="-203200"/>
            <a:endParaRPr lang="en-US" sz="1600" dirty="0"/>
          </a:p>
          <a:p>
            <a:pPr marL="406400" lvl="1" indent="-203200"/>
            <a:r>
              <a:rPr lang="en-US" sz="1600" dirty="0"/>
              <a:t>	</a:t>
            </a:r>
            <a:r>
              <a:rPr lang="en-US" sz="1600" b="1" dirty="0"/>
              <a:t>TFD</a:t>
            </a:r>
            <a:r>
              <a:rPr lang="en-US" sz="1600" dirty="0"/>
              <a:t> -  Thermal Fuel Damage, overheating of fuel elements</a:t>
            </a:r>
            <a:endParaRPr lang="sv-SE" sz="1600" dirty="0"/>
          </a:p>
        </p:txBody>
      </p:sp>
      <p:grpSp>
        <p:nvGrpSpPr>
          <p:cNvPr id="5" name="Group 4">
            <a:extLst>
              <a:ext uri="{FF2B5EF4-FFF2-40B4-BE49-F238E27FC236}">
                <a16:creationId xmlns:a16="http://schemas.microsoft.com/office/drawing/2014/main" id="{A4A39A5C-5ED4-33E0-103A-78A7B1E3BBF0}"/>
              </a:ext>
            </a:extLst>
          </p:cNvPr>
          <p:cNvGrpSpPr/>
          <p:nvPr/>
        </p:nvGrpSpPr>
        <p:grpSpPr>
          <a:xfrm>
            <a:off x="4440027" y="1267653"/>
            <a:ext cx="7370313" cy="4744644"/>
            <a:chOff x="4435172" y="1234302"/>
            <a:chExt cx="7290325" cy="4693152"/>
          </a:xfrm>
        </p:grpSpPr>
        <p:sp>
          <p:nvSpPr>
            <p:cNvPr id="3" name="Rectangle 2">
              <a:extLst>
                <a:ext uri="{FF2B5EF4-FFF2-40B4-BE49-F238E27FC236}">
                  <a16:creationId xmlns:a16="http://schemas.microsoft.com/office/drawing/2014/main" id="{4424AA55-5669-975F-9B31-B7D902F0D7A0}"/>
                </a:ext>
              </a:extLst>
            </p:cNvPr>
            <p:cNvSpPr/>
            <p:nvPr/>
          </p:nvSpPr>
          <p:spPr>
            <a:xfrm>
              <a:off x="4436828" y="2019132"/>
              <a:ext cx="4437458" cy="389299"/>
            </a:xfrm>
            <a:prstGeom prst="rect">
              <a:avLst/>
            </a:prstGeom>
            <a:solidFill>
              <a:srgbClr val="00B05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OK</a:t>
              </a:r>
              <a:endParaRPr lang="sv-SE" dirty="0"/>
            </a:p>
          </p:txBody>
        </p:sp>
        <p:sp>
          <p:nvSpPr>
            <p:cNvPr id="4" name="Rectangle 3">
              <a:extLst>
                <a:ext uri="{FF2B5EF4-FFF2-40B4-BE49-F238E27FC236}">
                  <a16:creationId xmlns:a16="http://schemas.microsoft.com/office/drawing/2014/main" id="{BD2C0955-AEA5-04BC-1C70-42E222F0E30D}"/>
                </a:ext>
              </a:extLst>
            </p:cNvPr>
            <p:cNvSpPr/>
            <p:nvPr/>
          </p:nvSpPr>
          <p:spPr>
            <a:xfrm>
              <a:off x="8874287" y="2019132"/>
              <a:ext cx="2705725" cy="389299"/>
            </a:xfrm>
            <a:prstGeom prst="rect">
              <a:avLst/>
            </a:prstGeom>
            <a:solidFill>
              <a:srgbClr val="C000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CD</a:t>
              </a:r>
              <a:endParaRPr lang="sv-SE" dirty="0"/>
            </a:p>
          </p:txBody>
        </p:sp>
        <p:sp>
          <p:nvSpPr>
            <p:cNvPr id="10" name="Right Brace 9">
              <a:extLst>
                <a:ext uri="{FF2B5EF4-FFF2-40B4-BE49-F238E27FC236}">
                  <a16:creationId xmlns:a16="http://schemas.microsoft.com/office/drawing/2014/main" id="{98EAB45B-17AD-8173-B54F-416B18E813C2}"/>
                </a:ext>
              </a:extLst>
            </p:cNvPr>
            <p:cNvSpPr/>
            <p:nvPr/>
          </p:nvSpPr>
          <p:spPr>
            <a:xfrm rot="16200000">
              <a:off x="6512879" y="-342277"/>
              <a:ext cx="285358" cy="443746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2" name="TextBox 11">
              <a:extLst>
                <a:ext uri="{FF2B5EF4-FFF2-40B4-BE49-F238E27FC236}">
                  <a16:creationId xmlns:a16="http://schemas.microsoft.com/office/drawing/2014/main" id="{B0CB9258-D111-10CE-3133-3710F764AC7A}"/>
                </a:ext>
              </a:extLst>
            </p:cNvPr>
            <p:cNvSpPr txBox="1"/>
            <p:nvPr/>
          </p:nvSpPr>
          <p:spPr>
            <a:xfrm>
              <a:off x="5157210" y="1234302"/>
              <a:ext cx="2996696" cy="523220"/>
            </a:xfrm>
            <a:prstGeom prst="rect">
              <a:avLst/>
            </a:prstGeom>
            <a:noFill/>
          </p:spPr>
          <p:txBody>
            <a:bodyPr wrap="square" rtlCol="0">
              <a:spAutoFit/>
            </a:bodyPr>
            <a:lstStyle/>
            <a:p>
              <a:pPr algn="ctr"/>
              <a:r>
                <a:rPr lang="en-GB" sz="1400" dirty="0"/>
                <a:t>Acceptable from a safety perspective</a:t>
              </a:r>
              <a:endParaRPr lang="sv-SE" sz="1400" dirty="0"/>
            </a:p>
          </p:txBody>
        </p:sp>
        <p:sp>
          <p:nvSpPr>
            <p:cNvPr id="13" name="Right Brace 12">
              <a:extLst>
                <a:ext uri="{FF2B5EF4-FFF2-40B4-BE49-F238E27FC236}">
                  <a16:creationId xmlns:a16="http://schemas.microsoft.com/office/drawing/2014/main" id="{1A4C4DE5-A057-EC08-1E0E-C2327350ACC2}"/>
                </a:ext>
              </a:extLst>
            </p:cNvPr>
            <p:cNvSpPr/>
            <p:nvPr/>
          </p:nvSpPr>
          <p:spPr>
            <a:xfrm rot="16200000">
              <a:off x="10084471" y="523590"/>
              <a:ext cx="285358" cy="2705724"/>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4" name="TextBox 13">
              <a:extLst>
                <a:ext uri="{FF2B5EF4-FFF2-40B4-BE49-F238E27FC236}">
                  <a16:creationId xmlns:a16="http://schemas.microsoft.com/office/drawing/2014/main" id="{2C5C812D-5EA7-6850-AF0B-CAB6119E3A57}"/>
                </a:ext>
              </a:extLst>
            </p:cNvPr>
            <p:cNvSpPr txBox="1"/>
            <p:nvPr/>
          </p:nvSpPr>
          <p:spPr>
            <a:xfrm>
              <a:off x="8728801" y="1243566"/>
              <a:ext cx="2996696" cy="523220"/>
            </a:xfrm>
            <a:prstGeom prst="rect">
              <a:avLst/>
            </a:prstGeom>
            <a:noFill/>
          </p:spPr>
          <p:txBody>
            <a:bodyPr wrap="square" rtlCol="0">
              <a:spAutoFit/>
            </a:bodyPr>
            <a:lstStyle/>
            <a:p>
              <a:pPr algn="ctr"/>
              <a:r>
                <a:rPr lang="en-GB" sz="1400" dirty="0"/>
                <a:t>Unacceptable from a safety perspective</a:t>
              </a:r>
              <a:endParaRPr lang="sv-SE" sz="1400" dirty="0"/>
            </a:p>
          </p:txBody>
        </p:sp>
        <p:sp>
          <p:nvSpPr>
            <p:cNvPr id="11" name="Rectangle 10">
              <a:extLst>
                <a:ext uri="{FF2B5EF4-FFF2-40B4-BE49-F238E27FC236}">
                  <a16:creationId xmlns:a16="http://schemas.microsoft.com/office/drawing/2014/main" id="{95EE44DC-C350-35AE-4E45-F4ACC9E52AAC}"/>
                </a:ext>
              </a:extLst>
            </p:cNvPr>
            <p:cNvSpPr/>
            <p:nvPr/>
          </p:nvSpPr>
          <p:spPr>
            <a:xfrm>
              <a:off x="9707909" y="5538154"/>
              <a:ext cx="1872104" cy="389299"/>
            </a:xfrm>
            <a:prstGeom prst="rect">
              <a:avLst/>
            </a:prstGeom>
            <a:solidFill>
              <a:srgbClr val="C000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CD</a:t>
              </a:r>
              <a:endParaRPr lang="sv-SE" dirty="0"/>
            </a:p>
          </p:txBody>
        </p:sp>
        <p:sp>
          <p:nvSpPr>
            <p:cNvPr id="15" name="Rectangle 14">
              <a:extLst>
                <a:ext uri="{FF2B5EF4-FFF2-40B4-BE49-F238E27FC236}">
                  <a16:creationId xmlns:a16="http://schemas.microsoft.com/office/drawing/2014/main" id="{39A4615A-F7D1-D64F-176C-74B03C0B86B0}"/>
                </a:ext>
              </a:extLst>
            </p:cNvPr>
            <p:cNvSpPr/>
            <p:nvPr/>
          </p:nvSpPr>
          <p:spPr>
            <a:xfrm>
              <a:off x="8874288" y="5538154"/>
              <a:ext cx="833621" cy="389299"/>
            </a:xfrm>
            <a:prstGeom prst="rect">
              <a:avLst/>
            </a:prstGeom>
            <a:solidFill>
              <a:srgbClr val="C049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TFD</a:t>
              </a:r>
              <a:endParaRPr lang="sv-SE" dirty="0"/>
            </a:p>
          </p:txBody>
        </p:sp>
        <p:sp>
          <p:nvSpPr>
            <p:cNvPr id="17" name="Rectangle 16">
              <a:extLst>
                <a:ext uri="{FF2B5EF4-FFF2-40B4-BE49-F238E27FC236}">
                  <a16:creationId xmlns:a16="http://schemas.microsoft.com/office/drawing/2014/main" id="{C0F44BFB-6FB7-4877-4BCF-360644FC2976}"/>
                </a:ext>
              </a:extLst>
            </p:cNvPr>
            <p:cNvSpPr/>
            <p:nvPr/>
          </p:nvSpPr>
          <p:spPr>
            <a:xfrm>
              <a:off x="9706253" y="3778641"/>
              <a:ext cx="1872104" cy="389299"/>
            </a:xfrm>
            <a:prstGeom prst="rect">
              <a:avLst/>
            </a:prstGeom>
            <a:solidFill>
              <a:srgbClr val="C000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CD</a:t>
              </a:r>
              <a:endParaRPr lang="sv-SE" dirty="0"/>
            </a:p>
          </p:txBody>
        </p:sp>
        <p:sp>
          <p:nvSpPr>
            <p:cNvPr id="20" name="Rectangle 19">
              <a:extLst>
                <a:ext uri="{FF2B5EF4-FFF2-40B4-BE49-F238E27FC236}">
                  <a16:creationId xmlns:a16="http://schemas.microsoft.com/office/drawing/2014/main" id="{C0A509B2-9ED4-EF19-2ECA-5D9A38219354}"/>
                </a:ext>
              </a:extLst>
            </p:cNvPr>
            <p:cNvSpPr/>
            <p:nvPr/>
          </p:nvSpPr>
          <p:spPr>
            <a:xfrm>
              <a:off x="4435172" y="3778642"/>
              <a:ext cx="1899918" cy="389299"/>
            </a:xfrm>
            <a:prstGeom prst="rect">
              <a:avLst/>
            </a:prstGeom>
            <a:solidFill>
              <a:srgbClr val="00B05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OK</a:t>
              </a:r>
              <a:endParaRPr lang="sv-SE" dirty="0"/>
            </a:p>
          </p:txBody>
        </p:sp>
        <p:sp>
          <p:nvSpPr>
            <p:cNvPr id="21" name="Rectangle 20">
              <a:extLst>
                <a:ext uri="{FF2B5EF4-FFF2-40B4-BE49-F238E27FC236}">
                  <a16:creationId xmlns:a16="http://schemas.microsoft.com/office/drawing/2014/main" id="{DF1FEF5B-2786-5CE8-FB7C-F96130DF329B}"/>
                </a:ext>
              </a:extLst>
            </p:cNvPr>
            <p:cNvSpPr/>
            <p:nvPr/>
          </p:nvSpPr>
          <p:spPr>
            <a:xfrm>
              <a:off x="6335090" y="3778641"/>
              <a:ext cx="1744350" cy="389300"/>
            </a:xfrm>
            <a:prstGeom prst="rect">
              <a:avLst/>
            </a:prstGeom>
            <a:solidFill>
              <a:schemeClr val="accent6">
                <a:lumMod val="75000"/>
                <a:lumOff val="25000"/>
              </a:schemeClr>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ED</a:t>
              </a:r>
              <a:endParaRPr lang="sv-SE" dirty="0"/>
            </a:p>
          </p:txBody>
        </p:sp>
        <p:sp>
          <p:nvSpPr>
            <p:cNvPr id="24" name="Rectangle 23">
              <a:extLst>
                <a:ext uri="{FF2B5EF4-FFF2-40B4-BE49-F238E27FC236}">
                  <a16:creationId xmlns:a16="http://schemas.microsoft.com/office/drawing/2014/main" id="{AB522BA8-69C5-8B2B-FB82-6D8B7F86C03B}"/>
                </a:ext>
              </a:extLst>
            </p:cNvPr>
            <p:cNvSpPr/>
            <p:nvPr/>
          </p:nvSpPr>
          <p:spPr>
            <a:xfrm>
              <a:off x="8081098" y="5538155"/>
              <a:ext cx="793190" cy="389298"/>
            </a:xfrm>
            <a:prstGeom prst="rect">
              <a:avLst/>
            </a:prstGeom>
            <a:solidFill>
              <a:srgbClr val="FFC0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EFD</a:t>
              </a:r>
              <a:endParaRPr lang="sv-SE" dirty="0"/>
            </a:p>
          </p:txBody>
        </p:sp>
        <p:sp>
          <p:nvSpPr>
            <p:cNvPr id="25" name="Rectangle 24">
              <a:extLst>
                <a:ext uri="{FF2B5EF4-FFF2-40B4-BE49-F238E27FC236}">
                  <a16:creationId xmlns:a16="http://schemas.microsoft.com/office/drawing/2014/main" id="{0A61B613-4E1E-A5B1-9E06-20833483C2DE}"/>
                </a:ext>
              </a:extLst>
            </p:cNvPr>
            <p:cNvSpPr/>
            <p:nvPr/>
          </p:nvSpPr>
          <p:spPr>
            <a:xfrm>
              <a:off x="8079442" y="3778641"/>
              <a:ext cx="1626811" cy="389299"/>
            </a:xfrm>
            <a:prstGeom prst="rect">
              <a:avLst/>
            </a:prstGeom>
            <a:solidFill>
              <a:srgbClr val="FF810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FD</a:t>
              </a:r>
              <a:endParaRPr lang="sv-SE" dirty="0"/>
            </a:p>
          </p:txBody>
        </p:sp>
        <p:sp>
          <p:nvSpPr>
            <p:cNvPr id="26" name="Rectangle 25">
              <a:extLst>
                <a:ext uri="{FF2B5EF4-FFF2-40B4-BE49-F238E27FC236}">
                  <a16:creationId xmlns:a16="http://schemas.microsoft.com/office/drawing/2014/main" id="{02AE54D8-CC50-3D4E-D5D8-214DBDD4E942}"/>
                </a:ext>
              </a:extLst>
            </p:cNvPr>
            <p:cNvSpPr/>
            <p:nvPr/>
          </p:nvSpPr>
          <p:spPr>
            <a:xfrm>
              <a:off x="4436828" y="5538155"/>
              <a:ext cx="1899918" cy="389299"/>
            </a:xfrm>
            <a:prstGeom prst="rect">
              <a:avLst/>
            </a:prstGeom>
            <a:solidFill>
              <a:srgbClr val="00B050"/>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OK</a:t>
              </a:r>
              <a:endParaRPr lang="sv-SE" dirty="0"/>
            </a:p>
          </p:txBody>
        </p:sp>
        <p:sp>
          <p:nvSpPr>
            <p:cNvPr id="27" name="Rectangle 26">
              <a:extLst>
                <a:ext uri="{FF2B5EF4-FFF2-40B4-BE49-F238E27FC236}">
                  <a16:creationId xmlns:a16="http://schemas.microsoft.com/office/drawing/2014/main" id="{E7782A80-AE2C-432E-0B7B-EBF6F8E669F3}"/>
                </a:ext>
              </a:extLst>
            </p:cNvPr>
            <p:cNvSpPr/>
            <p:nvPr/>
          </p:nvSpPr>
          <p:spPr>
            <a:xfrm>
              <a:off x="6336746" y="5538154"/>
              <a:ext cx="1744350" cy="389300"/>
            </a:xfrm>
            <a:prstGeom prst="rect">
              <a:avLst/>
            </a:prstGeom>
            <a:solidFill>
              <a:schemeClr val="accent6">
                <a:lumMod val="75000"/>
                <a:lumOff val="25000"/>
              </a:schemeClr>
            </a:solidFill>
            <a:ln>
              <a:solidFill>
                <a:srgbClr val="1D1D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ED</a:t>
              </a:r>
              <a:endParaRPr lang="sv-SE" dirty="0"/>
            </a:p>
          </p:txBody>
        </p:sp>
        <p:cxnSp>
          <p:nvCxnSpPr>
            <p:cNvPr id="33" name="Straight Arrow Connector 32">
              <a:extLst>
                <a:ext uri="{FF2B5EF4-FFF2-40B4-BE49-F238E27FC236}">
                  <a16:creationId xmlns:a16="http://schemas.microsoft.com/office/drawing/2014/main" id="{BFEF975A-28CE-DBDA-3506-5894436ECD00}"/>
                </a:ext>
              </a:extLst>
            </p:cNvPr>
            <p:cNvCxnSpPr/>
            <p:nvPr/>
          </p:nvCxnSpPr>
          <p:spPr>
            <a:xfrm>
              <a:off x="8079440" y="2560320"/>
              <a:ext cx="0" cy="1066800"/>
            </a:xfrm>
            <a:prstGeom prst="straightConnector1">
              <a:avLst/>
            </a:prstGeom>
            <a:ln w="38100">
              <a:solidFill>
                <a:srgbClr val="1D1D1B"/>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DA720CFB-4314-F328-1DBA-2A30B465C178}"/>
                </a:ext>
              </a:extLst>
            </p:cNvPr>
            <p:cNvSpPr txBox="1"/>
            <p:nvPr/>
          </p:nvSpPr>
          <p:spPr>
            <a:xfrm>
              <a:off x="6320045" y="2899298"/>
              <a:ext cx="4023360" cy="369332"/>
            </a:xfrm>
            <a:prstGeom prst="rect">
              <a:avLst/>
            </a:prstGeom>
            <a:solidFill>
              <a:schemeClr val="bg1"/>
            </a:solidFill>
          </p:spPr>
          <p:txBody>
            <a:bodyPr wrap="square" rtlCol="0">
              <a:spAutoFit/>
            </a:bodyPr>
            <a:lstStyle/>
            <a:p>
              <a:r>
                <a:rPr lang="en-GB" dirty="0"/>
                <a:t>Adjustment of screening criteria</a:t>
              </a:r>
              <a:endParaRPr lang="sv-SE" dirty="0"/>
            </a:p>
          </p:txBody>
        </p:sp>
        <p:cxnSp>
          <p:nvCxnSpPr>
            <p:cNvPr id="35" name="Straight Arrow Connector 34">
              <a:extLst>
                <a:ext uri="{FF2B5EF4-FFF2-40B4-BE49-F238E27FC236}">
                  <a16:creationId xmlns:a16="http://schemas.microsoft.com/office/drawing/2014/main" id="{13845A3A-4E81-0CB8-7455-338CC22B2006}"/>
                </a:ext>
              </a:extLst>
            </p:cNvPr>
            <p:cNvCxnSpPr/>
            <p:nvPr/>
          </p:nvCxnSpPr>
          <p:spPr>
            <a:xfrm>
              <a:off x="8081098" y="4328160"/>
              <a:ext cx="0" cy="1066800"/>
            </a:xfrm>
            <a:prstGeom prst="straightConnector1">
              <a:avLst/>
            </a:prstGeom>
            <a:ln w="38100">
              <a:solidFill>
                <a:srgbClr val="1D1D1B"/>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C49642D7-858D-EB41-978F-35F00354B238}"/>
                </a:ext>
              </a:extLst>
            </p:cNvPr>
            <p:cNvSpPr txBox="1"/>
            <p:nvPr/>
          </p:nvSpPr>
          <p:spPr>
            <a:xfrm>
              <a:off x="6618945" y="4635619"/>
              <a:ext cx="4023360" cy="369332"/>
            </a:xfrm>
            <a:prstGeom prst="rect">
              <a:avLst/>
            </a:prstGeom>
            <a:solidFill>
              <a:schemeClr val="bg1"/>
            </a:solidFill>
          </p:spPr>
          <p:txBody>
            <a:bodyPr wrap="square" rtlCol="0">
              <a:spAutoFit/>
            </a:bodyPr>
            <a:lstStyle/>
            <a:p>
              <a:r>
                <a:rPr lang="en-GB" dirty="0"/>
                <a:t>Consequence assessment</a:t>
              </a:r>
              <a:endParaRPr lang="sv-SE" dirty="0"/>
            </a:p>
          </p:txBody>
        </p:sp>
      </p:grpSp>
      <p:sp>
        <p:nvSpPr>
          <p:cNvPr id="19" name="Footer Placeholder 7">
            <a:extLst>
              <a:ext uri="{FF2B5EF4-FFF2-40B4-BE49-F238E27FC236}">
                <a16:creationId xmlns:a16="http://schemas.microsoft.com/office/drawing/2014/main" id="{6A8FC862-FF9A-750C-258C-9F754B8DC1F6}"/>
              </a:ext>
            </a:extLst>
          </p:cNvPr>
          <p:cNvSpPr txBox="1">
            <a:spLocks/>
          </p:cNvSpPr>
          <p:nvPr/>
        </p:nvSpPr>
        <p:spPr>
          <a:xfrm>
            <a:off x="3130063" y="6365185"/>
            <a:ext cx="4463433" cy="209074"/>
          </a:xfrm>
          <a:prstGeom prst="rect">
            <a:avLst/>
          </a:prstGeom>
        </p:spPr>
        <p:txBody>
          <a:bodyPr vert="horz" lIns="91440" tIns="45720" rIns="91440" bIns="45720" rtlCol="0">
            <a:normAutofit fontScale="70000" lnSpcReduction="20000"/>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b="0" i="0" kern="1200">
                <a:solidFill>
                  <a:srgbClr val="1D1D1B"/>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Tx/>
              <a:buBlip>
                <a:blip r:embed="rId3"/>
              </a:buBlip>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Blip>
                <a:blip r:embed="rId3"/>
              </a:buBlip>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Blip>
                <a:blip r:embed="rId3"/>
              </a:buBlip>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Blip>
                <a:blip r:embed="rId3"/>
              </a:buBlip>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 method for including economic consequences in your PSA model – In collaboration with  </a:t>
            </a:r>
            <a:endParaRPr lang="en-GB" dirty="0"/>
          </a:p>
        </p:txBody>
      </p:sp>
      <p:grpSp>
        <p:nvGrpSpPr>
          <p:cNvPr id="22" name="Group 21">
            <a:extLst>
              <a:ext uri="{FF2B5EF4-FFF2-40B4-BE49-F238E27FC236}">
                <a16:creationId xmlns:a16="http://schemas.microsoft.com/office/drawing/2014/main" id="{14D8CC7A-2C5C-10CA-FFDF-118D3D9104FB}"/>
              </a:ext>
            </a:extLst>
          </p:cNvPr>
          <p:cNvGrpSpPr/>
          <p:nvPr/>
        </p:nvGrpSpPr>
        <p:grpSpPr>
          <a:xfrm>
            <a:off x="7377408" y="6320408"/>
            <a:ext cx="583882" cy="298627"/>
            <a:chOff x="6832600" y="5511800"/>
            <a:chExt cx="1663700" cy="850900"/>
          </a:xfrm>
        </p:grpSpPr>
        <p:sp>
          <p:nvSpPr>
            <p:cNvPr id="23" name="Rectangle: Rounded Corners 22">
              <a:extLst>
                <a:ext uri="{FF2B5EF4-FFF2-40B4-BE49-F238E27FC236}">
                  <a16:creationId xmlns:a16="http://schemas.microsoft.com/office/drawing/2014/main" id="{4888DFB9-64C9-AD69-0280-0AA61A5855A5}"/>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8" name="Graphic 27">
              <a:extLst>
                <a:ext uri="{FF2B5EF4-FFF2-40B4-BE49-F238E27FC236}">
                  <a16:creationId xmlns:a16="http://schemas.microsoft.com/office/drawing/2014/main" id="{0EE7F7D4-29D6-99A3-AA95-0B13CBE1142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4287068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67B96-DD55-D11F-4D28-06F6616AF6E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A3EEDBF-90BD-5903-8086-70D428D2DDF8}"/>
              </a:ext>
            </a:extLst>
          </p:cNvPr>
          <p:cNvSpPr>
            <a:spLocks noGrp="1"/>
          </p:cNvSpPr>
          <p:nvPr>
            <p:ph type="body" sz="quarter" idx="10"/>
          </p:nvPr>
        </p:nvSpPr>
        <p:spPr>
          <a:xfrm>
            <a:off x="623517" y="597434"/>
            <a:ext cx="10907893" cy="703828"/>
          </a:xfrm>
        </p:spPr>
        <p:txBody>
          <a:bodyPr>
            <a:normAutofit/>
          </a:bodyPr>
          <a:lstStyle/>
          <a:p>
            <a:r>
              <a:rPr lang="en-GB" dirty="0"/>
              <a:t>Screening of Initiating Events</a:t>
            </a:r>
          </a:p>
        </p:txBody>
      </p:sp>
      <p:sp>
        <p:nvSpPr>
          <p:cNvPr id="7" name="Date Placeholder 6">
            <a:extLst>
              <a:ext uri="{FF2B5EF4-FFF2-40B4-BE49-F238E27FC236}">
                <a16:creationId xmlns:a16="http://schemas.microsoft.com/office/drawing/2014/main" id="{36FFA602-8D52-ECF4-FC6F-432B088DE931}"/>
              </a:ext>
            </a:extLst>
          </p:cNvPr>
          <p:cNvSpPr>
            <a:spLocks noGrp="1"/>
          </p:cNvSpPr>
          <p:nvPr>
            <p:ph type="dt" sz="half" idx="11"/>
          </p:nvPr>
        </p:nvSpPr>
        <p:spPr>
          <a:xfrm>
            <a:off x="660588" y="6365185"/>
            <a:ext cx="1304690" cy="209074"/>
          </a:xfrm>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603358F9-A915-0C36-8EFA-67034F82CA30}"/>
              </a:ext>
            </a:extLst>
          </p:cNvPr>
          <p:cNvSpPr>
            <a:spLocks noGrp="1"/>
          </p:cNvSpPr>
          <p:nvPr>
            <p:ph type="sldNum" sz="quarter" idx="13"/>
          </p:nvPr>
        </p:nvSpPr>
        <p:spPr>
          <a:xfrm>
            <a:off x="10053850" y="6365185"/>
            <a:ext cx="1477561" cy="209074"/>
          </a:xfrm>
        </p:spPr>
        <p:txBody>
          <a:bodyPr/>
          <a:lstStyle/>
          <a:p>
            <a:fld id="{556BBEF1-3B6A-4B23-BCBE-BEAC5DF50DEA}" type="slidenum">
              <a:rPr lang="en-GB" smtClean="0"/>
              <a:pPr/>
              <a:t>5</a:t>
            </a:fld>
            <a:endParaRPr lang="en-GB"/>
          </a:p>
        </p:txBody>
      </p:sp>
      <p:sp>
        <p:nvSpPr>
          <p:cNvPr id="5" name="Text Placeholder 4">
            <a:extLst>
              <a:ext uri="{FF2B5EF4-FFF2-40B4-BE49-F238E27FC236}">
                <a16:creationId xmlns:a16="http://schemas.microsoft.com/office/drawing/2014/main" id="{2B0C093C-0179-DA3C-9A91-A1CD1FC8C026}"/>
              </a:ext>
            </a:extLst>
          </p:cNvPr>
          <p:cNvSpPr>
            <a:spLocks noGrp="1"/>
          </p:cNvSpPr>
          <p:nvPr>
            <p:ph type="body" sz="quarter" idx="15"/>
          </p:nvPr>
        </p:nvSpPr>
        <p:spPr>
          <a:xfrm>
            <a:off x="623888" y="1559513"/>
            <a:ext cx="10907523" cy="4398376"/>
          </a:xfrm>
        </p:spPr>
        <p:txBody>
          <a:bodyPr>
            <a:normAutofit/>
          </a:bodyPr>
          <a:lstStyle/>
          <a:p>
            <a:r>
              <a:rPr lang="en-GB" noProof="0" dirty="0"/>
              <a:t>As shown in previous slide, sequences assigned with end state “OK” in the baseline PSA can lead to economic consequences (prolonged outage </a:t>
            </a:r>
            <a:r>
              <a:rPr lang="en-GB" noProof="0" dirty="0">
                <a:sym typeface="Wingdings" panose="05000000000000000000" pitchFamily="2" charset="2"/>
              </a:rPr>
              <a:t> loss of production)</a:t>
            </a:r>
            <a:endParaRPr lang="en-GB" dirty="0">
              <a:sym typeface="Wingdings" panose="05000000000000000000" pitchFamily="2" charset="2"/>
            </a:endParaRPr>
          </a:p>
          <a:p>
            <a:endParaRPr lang="en-GB" noProof="0" dirty="0">
              <a:sym typeface="Wingdings" panose="05000000000000000000" pitchFamily="2" charset="2"/>
            </a:endParaRPr>
          </a:p>
          <a:p>
            <a:r>
              <a:rPr lang="en-GB" dirty="0">
                <a:sym typeface="Wingdings" panose="05000000000000000000" pitchFamily="2" charset="2"/>
              </a:rPr>
              <a:t>In the baseline PSA, several initiating events have been screened out:</a:t>
            </a:r>
          </a:p>
          <a:p>
            <a:pPr lvl="1"/>
            <a:r>
              <a:rPr lang="en-GB" noProof="0" dirty="0">
                <a:sym typeface="Wingdings" panose="05000000000000000000" pitchFamily="2" charset="2"/>
              </a:rPr>
              <a:t>Cannot cause “CD” (radiological release that exceeds</a:t>
            </a:r>
            <a:r>
              <a:rPr lang="en-GB" dirty="0">
                <a:sym typeface="Wingdings" panose="05000000000000000000" pitchFamily="2" charset="2"/>
              </a:rPr>
              <a:t> acceptance criteria) within the time frame of the PSA*)</a:t>
            </a:r>
          </a:p>
          <a:p>
            <a:pPr lvl="1"/>
            <a:r>
              <a:rPr lang="en-GB" dirty="0">
                <a:sym typeface="Wingdings" panose="05000000000000000000" pitchFamily="2" charset="2"/>
              </a:rPr>
              <a:t>The frequency can be show to below screening frequency **)</a:t>
            </a:r>
          </a:p>
          <a:p>
            <a:pPr lvl="1"/>
            <a:endParaRPr lang="en-GB" dirty="0">
              <a:sym typeface="Wingdings" panose="05000000000000000000" pitchFamily="2" charset="2"/>
            </a:endParaRPr>
          </a:p>
          <a:p>
            <a:r>
              <a:rPr lang="en-GB" dirty="0">
                <a:sym typeface="Wingdings" panose="05000000000000000000" pitchFamily="2" charset="2"/>
              </a:rPr>
              <a:t>The initiating event analysis for the baseline PSA must be revisited to determine which screened out initiating events need to be screened in when scope is expanded to economic consequences</a:t>
            </a:r>
          </a:p>
        </p:txBody>
      </p:sp>
      <p:sp>
        <p:nvSpPr>
          <p:cNvPr id="9" name="TextBox 8">
            <a:extLst>
              <a:ext uri="{FF2B5EF4-FFF2-40B4-BE49-F238E27FC236}">
                <a16:creationId xmlns:a16="http://schemas.microsoft.com/office/drawing/2014/main" id="{C72BE16D-FB91-6953-09C5-6B01F95E541B}"/>
              </a:ext>
            </a:extLst>
          </p:cNvPr>
          <p:cNvSpPr txBox="1"/>
          <p:nvPr/>
        </p:nvSpPr>
        <p:spPr>
          <a:xfrm>
            <a:off x="8666098" y="5180893"/>
            <a:ext cx="3078522" cy="1384995"/>
          </a:xfrm>
          <a:prstGeom prst="rect">
            <a:avLst/>
          </a:prstGeom>
          <a:noFill/>
        </p:spPr>
        <p:txBody>
          <a:bodyPr wrap="square" rtlCol="0">
            <a:spAutoFit/>
          </a:bodyPr>
          <a:lstStyle/>
          <a:p>
            <a:r>
              <a:rPr lang="en-GB" sz="1200" dirty="0"/>
              <a:t>*</a:t>
            </a:r>
            <a:r>
              <a:rPr lang="en-GB" sz="1200" baseline="30000" dirty="0"/>
              <a:t>)</a:t>
            </a:r>
            <a:r>
              <a:rPr lang="en-GB" sz="1200" dirty="0"/>
              <a:t> Mission time for Level 2 is 48 hours </a:t>
            </a:r>
            <a:r>
              <a:rPr lang="en-GB" sz="1200" dirty="0">
                <a:sym typeface="Wingdings" panose="05000000000000000000" pitchFamily="2" charset="2"/>
              </a:rPr>
              <a:t></a:t>
            </a:r>
            <a:r>
              <a:rPr lang="en-GB" sz="1200" dirty="0"/>
              <a:t> a screening time on 50 hours have conservatively been chosen for initiating events</a:t>
            </a:r>
          </a:p>
          <a:p>
            <a:endParaRPr lang="en-GB" sz="1200" dirty="0"/>
          </a:p>
          <a:p>
            <a:r>
              <a:rPr lang="en-GB" sz="1200" dirty="0"/>
              <a:t>**</a:t>
            </a:r>
            <a:r>
              <a:rPr lang="en-GB" sz="1200" baseline="30000" dirty="0"/>
              <a:t>)</a:t>
            </a:r>
            <a:r>
              <a:rPr lang="en-GB" sz="1200" dirty="0"/>
              <a:t> 1E-07/year</a:t>
            </a:r>
          </a:p>
          <a:p>
            <a:endParaRPr lang="sv-SE" sz="1200" dirty="0"/>
          </a:p>
        </p:txBody>
      </p:sp>
      <p:sp>
        <p:nvSpPr>
          <p:cNvPr id="11" name="Footer Placeholder 7">
            <a:extLst>
              <a:ext uri="{FF2B5EF4-FFF2-40B4-BE49-F238E27FC236}">
                <a16:creationId xmlns:a16="http://schemas.microsoft.com/office/drawing/2014/main" id="{762D2DB7-E91D-F308-1674-79BA229EAEC4}"/>
              </a:ext>
            </a:extLst>
          </p:cNvPr>
          <p:cNvSpPr>
            <a:spLocks noGrp="1"/>
          </p:cNvSpPr>
          <p:nvPr>
            <p:ph type="ftr" sz="quarter" idx="12"/>
          </p:nvPr>
        </p:nvSpPr>
        <p:spPr>
          <a:xfrm>
            <a:off x="3130063" y="6365185"/>
            <a:ext cx="4463433" cy="209074"/>
          </a:xfrm>
        </p:spPr>
        <p:txBody>
          <a:bodyPr/>
          <a:lstStyle/>
          <a:p>
            <a:r>
              <a:rPr lang="en-GB" dirty="0"/>
              <a:t>A method for including economic consequences in your PSA model – In collaboration with  </a:t>
            </a:r>
          </a:p>
        </p:txBody>
      </p:sp>
      <p:grpSp>
        <p:nvGrpSpPr>
          <p:cNvPr id="12" name="Group 11">
            <a:extLst>
              <a:ext uri="{FF2B5EF4-FFF2-40B4-BE49-F238E27FC236}">
                <a16:creationId xmlns:a16="http://schemas.microsoft.com/office/drawing/2014/main" id="{B5563C96-C8D8-06CD-6BDC-324CAA21F0BE}"/>
              </a:ext>
            </a:extLst>
          </p:cNvPr>
          <p:cNvGrpSpPr/>
          <p:nvPr/>
        </p:nvGrpSpPr>
        <p:grpSpPr>
          <a:xfrm>
            <a:off x="7377408" y="6320408"/>
            <a:ext cx="583882" cy="298627"/>
            <a:chOff x="6832600" y="5511800"/>
            <a:chExt cx="1663700" cy="850900"/>
          </a:xfrm>
        </p:grpSpPr>
        <p:sp>
          <p:nvSpPr>
            <p:cNvPr id="13" name="Rectangle: Rounded Corners 12">
              <a:extLst>
                <a:ext uri="{FF2B5EF4-FFF2-40B4-BE49-F238E27FC236}">
                  <a16:creationId xmlns:a16="http://schemas.microsoft.com/office/drawing/2014/main" id="{7C9B0EC0-9C1D-CA05-384C-A3F75EE77001}"/>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4" name="Graphic 13">
              <a:extLst>
                <a:ext uri="{FF2B5EF4-FFF2-40B4-BE49-F238E27FC236}">
                  <a16:creationId xmlns:a16="http://schemas.microsoft.com/office/drawing/2014/main" id="{3D7CF0E9-13E7-0736-5763-4F909E03461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624778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8BA8A-45DE-E182-B5F1-4FA0AFAD95B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C3110D7-3D82-0816-F53E-3CE9A02E0D7E}"/>
              </a:ext>
            </a:extLst>
          </p:cNvPr>
          <p:cNvSpPr>
            <a:spLocks noGrp="1"/>
          </p:cNvSpPr>
          <p:nvPr>
            <p:ph type="body" sz="quarter" idx="10"/>
          </p:nvPr>
        </p:nvSpPr>
        <p:spPr/>
        <p:txBody>
          <a:bodyPr>
            <a:normAutofit/>
          </a:bodyPr>
          <a:lstStyle/>
          <a:p>
            <a:r>
              <a:rPr lang="en-GB" dirty="0"/>
              <a:t>Screening of Initiating Events – Examples</a:t>
            </a:r>
          </a:p>
        </p:txBody>
      </p:sp>
      <p:sp>
        <p:nvSpPr>
          <p:cNvPr id="7" name="Date Placeholder 6">
            <a:extLst>
              <a:ext uri="{FF2B5EF4-FFF2-40B4-BE49-F238E27FC236}">
                <a16:creationId xmlns:a16="http://schemas.microsoft.com/office/drawing/2014/main" id="{D6DE360D-7135-C595-F52B-165E70DE17FF}"/>
              </a:ext>
            </a:extLst>
          </p:cNvPr>
          <p:cNvSpPr>
            <a:spLocks noGrp="1"/>
          </p:cNvSpPr>
          <p:nvPr>
            <p:ph type="dt" sz="half" idx="11"/>
          </p:nvPr>
        </p:nvSpPr>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1C2AE96B-4762-9DF3-6E0F-42514BB8720A}"/>
              </a:ext>
            </a:extLst>
          </p:cNvPr>
          <p:cNvSpPr>
            <a:spLocks noGrp="1"/>
          </p:cNvSpPr>
          <p:nvPr>
            <p:ph type="sldNum" sz="quarter" idx="13"/>
          </p:nvPr>
        </p:nvSpPr>
        <p:spPr/>
        <p:txBody>
          <a:bodyPr/>
          <a:lstStyle/>
          <a:p>
            <a:fld id="{556BBEF1-3B6A-4B23-BCBE-BEAC5DF50DEA}" type="slidenum">
              <a:rPr lang="en-GB" smtClean="0"/>
              <a:pPr/>
              <a:t>6</a:t>
            </a:fld>
            <a:endParaRPr lang="en-GB" sz="800"/>
          </a:p>
        </p:txBody>
      </p:sp>
      <p:sp>
        <p:nvSpPr>
          <p:cNvPr id="5" name="Text Placeholder 4">
            <a:extLst>
              <a:ext uri="{FF2B5EF4-FFF2-40B4-BE49-F238E27FC236}">
                <a16:creationId xmlns:a16="http://schemas.microsoft.com/office/drawing/2014/main" id="{043120F8-DEAD-3FE0-4D47-98360D84A68C}"/>
              </a:ext>
            </a:extLst>
          </p:cNvPr>
          <p:cNvSpPr>
            <a:spLocks noGrp="1"/>
          </p:cNvSpPr>
          <p:nvPr>
            <p:ph type="body" sz="quarter" idx="15"/>
          </p:nvPr>
        </p:nvSpPr>
        <p:spPr/>
        <p:txBody>
          <a:bodyPr>
            <a:normAutofit/>
          </a:bodyPr>
          <a:lstStyle/>
          <a:p>
            <a:pPr marL="0" indent="0">
              <a:buNone/>
            </a:pPr>
            <a:r>
              <a:rPr lang="en-GB" b="1" dirty="0"/>
              <a:t>Load drops</a:t>
            </a:r>
          </a:p>
          <a:p>
            <a:r>
              <a:rPr lang="en-GB" dirty="0"/>
              <a:t>Screened </a:t>
            </a:r>
            <a:r>
              <a:rPr lang="en-GB" i="1" dirty="0"/>
              <a:t>out</a:t>
            </a:r>
            <a:r>
              <a:rPr lang="en-GB" dirty="0"/>
              <a:t> in </a:t>
            </a:r>
            <a:r>
              <a:rPr lang="en-US" dirty="0"/>
              <a:t>baseline PSA for core damage</a:t>
            </a:r>
          </a:p>
          <a:p>
            <a:r>
              <a:rPr lang="en-US" dirty="0"/>
              <a:t>Screening </a:t>
            </a:r>
            <a:r>
              <a:rPr lang="en-US" i="1" dirty="0"/>
              <a:t>in </a:t>
            </a:r>
            <a:r>
              <a:rPr lang="en-US" dirty="0"/>
              <a:t>for economic damages</a:t>
            </a:r>
          </a:p>
          <a:p>
            <a:pPr lvl="1"/>
            <a:r>
              <a:rPr lang="en-US" dirty="0"/>
              <a:t>Consequence depends on when the load is being dropped and kind of load is being lifted *</a:t>
            </a:r>
            <a:r>
              <a:rPr lang="en-US" baseline="30000" dirty="0"/>
              <a:t>)</a:t>
            </a:r>
          </a:p>
          <a:p>
            <a:pPr lvl="1"/>
            <a:r>
              <a:rPr lang="en-US" dirty="0"/>
              <a:t>Economic consequence from </a:t>
            </a:r>
            <a:r>
              <a:rPr lang="en-US" i="1" dirty="0"/>
              <a:t>expected delay</a:t>
            </a:r>
            <a:r>
              <a:rPr lang="en-US" dirty="0"/>
              <a:t>, based on engineering judgement</a:t>
            </a:r>
          </a:p>
          <a:p>
            <a:pPr marL="0" indent="0">
              <a:buNone/>
            </a:pPr>
            <a:r>
              <a:rPr lang="en-GB" b="1" dirty="0"/>
              <a:t>Loss of residual heat removal (LRHR)</a:t>
            </a:r>
          </a:p>
          <a:p>
            <a:r>
              <a:rPr lang="en-GB" dirty="0"/>
              <a:t>Screened </a:t>
            </a:r>
            <a:r>
              <a:rPr lang="en-GB" i="1" dirty="0"/>
              <a:t>in</a:t>
            </a:r>
            <a:r>
              <a:rPr lang="en-GB" dirty="0"/>
              <a:t> in baseline PSA as LRHR can lead to uncovery of fuel elements in the spent fuel pool or reactor vessel</a:t>
            </a:r>
          </a:p>
          <a:p>
            <a:pPr lvl="1"/>
            <a:r>
              <a:rPr lang="en-GB" dirty="0"/>
              <a:t>Assumed to lead to overheating of fuel elements (CD)</a:t>
            </a:r>
          </a:p>
          <a:p>
            <a:r>
              <a:rPr lang="en-US" dirty="0"/>
              <a:t>Need to be screened </a:t>
            </a:r>
            <a:r>
              <a:rPr lang="en-US" i="1" dirty="0"/>
              <a:t>in</a:t>
            </a:r>
            <a:r>
              <a:rPr lang="en-US" dirty="0"/>
              <a:t> also for economic consequences</a:t>
            </a:r>
          </a:p>
          <a:p>
            <a:pPr lvl="1"/>
            <a:r>
              <a:rPr lang="en-US" dirty="0"/>
              <a:t>Events “OK sequences” in baseline PSA can that lead economic consequences due to high temperature in Spent Fuel Pool (&gt;</a:t>
            </a:r>
            <a:r>
              <a:rPr lang="en-GB" dirty="0"/>
              <a:t> 60°C / 140°F)</a:t>
            </a:r>
          </a:p>
          <a:p>
            <a:pPr lvl="1"/>
            <a:endParaRPr lang="en-GB" dirty="0"/>
          </a:p>
          <a:p>
            <a:pPr marL="0" indent="0">
              <a:buNone/>
            </a:pPr>
            <a:r>
              <a:rPr lang="en-GB" b="1" dirty="0"/>
              <a:t>CONCLUSION: More initiating events are screened in, and “OK sequences” need to be further developed when assessing economic consequences (loss of production due to prolonged outage)</a:t>
            </a:r>
            <a:endParaRPr lang="sv-SE" b="1" dirty="0"/>
          </a:p>
        </p:txBody>
      </p:sp>
      <p:sp>
        <p:nvSpPr>
          <p:cNvPr id="3" name="TextBox 2">
            <a:extLst>
              <a:ext uri="{FF2B5EF4-FFF2-40B4-BE49-F238E27FC236}">
                <a16:creationId xmlns:a16="http://schemas.microsoft.com/office/drawing/2014/main" id="{AEBF8931-E086-320E-F142-A76E870B201A}"/>
              </a:ext>
            </a:extLst>
          </p:cNvPr>
          <p:cNvSpPr txBox="1"/>
          <p:nvPr/>
        </p:nvSpPr>
        <p:spPr>
          <a:xfrm>
            <a:off x="8792557" y="459719"/>
            <a:ext cx="3078522" cy="646331"/>
          </a:xfrm>
          <a:prstGeom prst="rect">
            <a:avLst/>
          </a:prstGeom>
          <a:noFill/>
        </p:spPr>
        <p:txBody>
          <a:bodyPr wrap="square" rtlCol="0">
            <a:spAutoFit/>
          </a:bodyPr>
          <a:lstStyle/>
          <a:p>
            <a:r>
              <a:rPr lang="en-GB" sz="1200" dirty="0"/>
              <a:t>*</a:t>
            </a:r>
            <a:r>
              <a:rPr lang="en-GB" sz="1200" baseline="30000" dirty="0"/>
              <a:t>)</a:t>
            </a:r>
            <a:r>
              <a:rPr lang="en-GB" sz="1200" dirty="0"/>
              <a:t> Heavy loads (≥1000 kg); Not heavy loads (&lt;1000 kg)</a:t>
            </a:r>
          </a:p>
          <a:p>
            <a:endParaRPr lang="sv-SE" sz="1200" dirty="0"/>
          </a:p>
        </p:txBody>
      </p:sp>
      <p:sp>
        <p:nvSpPr>
          <p:cNvPr id="11" name="Footer Placeholder 7">
            <a:extLst>
              <a:ext uri="{FF2B5EF4-FFF2-40B4-BE49-F238E27FC236}">
                <a16:creationId xmlns:a16="http://schemas.microsoft.com/office/drawing/2014/main" id="{3D566056-CEE1-E757-A135-961FFE26E68E}"/>
              </a:ext>
            </a:extLst>
          </p:cNvPr>
          <p:cNvSpPr>
            <a:spLocks noGrp="1"/>
          </p:cNvSpPr>
          <p:nvPr>
            <p:ph type="ftr" sz="quarter" idx="12"/>
          </p:nvPr>
        </p:nvSpPr>
        <p:spPr>
          <a:xfrm>
            <a:off x="3130063" y="6365185"/>
            <a:ext cx="4463433" cy="209074"/>
          </a:xfrm>
        </p:spPr>
        <p:txBody>
          <a:bodyPr/>
          <a:lstStyle/>
          <a:p>
            <a:r>
              <a:rPr lang="en-GB" dirty="0"/>
              <a:t>A method for including economic consequences in your PSA model – In collaboration with  </a:t>
            </a:r>
          </a:p>
        </p:txBody>
      </p:sp>
      <p:grpSp>
        <p:nvGrpSpPr>
          <p:cNvPr id="12" name="Group 11">
            <a:extLst>
              <a:ext uri="{FF2B5EF4-FFF2-40B4-BE49-F238E27FC236}">
                <a16:creationId xmlns:a16="http://schemas.microsoft.com/office/drawing/2014/main" id="{CB029C01-A4EC-DD02-7CC2-DE54336CDEC8}"/>
              </a:ext>
            </a:extLst>
          </p:cNvPr>
          <p:cNvGrpSpPr/>
          <p:nvPr/>
        </p:nvGrpSpPr>
        <p:grpSpPr>
          <a:xfrm>
            <a:off x="7377408" y="6320408"/>
            <a:ext cx="583882" cy="298627"/>
            <a:chOff x="6832600" y="5511800"/>
            <a:chExt cx="1663700" cy="850900"/>
          </a:xfrm>
        </p:grpSpPr>
        <p:sp>
          <p:nvSpPr>
            <p:cNvPr id="13" name="Rectangle: Rounded Corners 12">
              <a:extLst>
                <a:ext uri="{FF2B5EF4-FFF2-40B4-BE49-F238E27FC236}">
                  <a16:creationId xmlns:a16="http://schemas.microsoft.com/office/drawing/2014/main" id="{EC549F89-8A40-8DCF-0C94-A8F7E6C652FF}"/>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4" name="Graphic 13">
              <a:extLst>
                <a:ext uri="{FF2B5EF4-FFF2-40B4-BE49-F238E27FC236}">
                  <a16:creationId xmlns:a16="http://schemas.microsoft.com/office/drawing/2014/main" id="{73DCBE2F-F034-4708-2251-9DFD8E4EFD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3922062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84418F78-DFB5-0A0F-CD35-375A2810AF0E}"/>
              </a:ext>
            </a:extLst>
          </p:cNvPr>
          <p:cNvGrpSpPr/>
          <p:nvPr/>
        </p:nvGrpSpPr>
        <p:grpSpPr>
          <a:xfrm>
            <a:off x="4023598" y="2347400"/>
            <a:ext cx="8059275" cy="4017785"/>
            <a:chOff x="3706121" y="2042809"/>
            <a:chExt cx="8059275" cy="4017785"/>
          </a:xfrm>
        </p:grpSpPr>
        <p:pic>
          <p:nvPicPr>
            <p:cNvPr id="17" name="Picture 16">
              <a:extLst>
                <a:ext uri="{FF2B5EF4-FFF2-40B4-BE49-F238E27FC236}">
                  <a16:creationId xmlns:a16="http://schemas.microsoft.com/office/drawing/2014/main" id="{9C56E27B-D9CD-C5A9-B941-E95CD19CB170}"/>
                </a:ext>
              </a:extLst>
            </p:cNvPr>
            <p:cNvPicPr>
              <a:picLocks noChangeAspect="1"/>
            </p:cNvPicPr>
            <p:nvPr/>
          </p:nvPicPr>
          <p:blipFill>
            <a:blip r:embed="rId2"/>
            <a:stretch>
              <a:fillRect/>
            </a:stretch>
          </p:blipFill>
          <p:spPr>
            <a:xfrm>
              <a:off x="3706121" y="4536381"/>
              <a:ext cx="8059275" cy="1524213"/>
            </a:xfrm>
            <a:prstGeom prst="rect">
              <a:avLst/>
            </a:prstGeom>
          </p:spPr>
        </p:pic>
        <p:pic>
          <p:nvPicPr>
            <p:cNvPr id="19" name="Picture 18">
              <a:extLst>
                <a:ext uri="{FF2B5EF4-FFF2-40B4-BE49-F238E27FC236}">
                  <a16:creationId xmlns:a16="http://schemas.microsoft.com/office/drawing/2014/main" id="{B70DC826-9D3A-A2E0-49C7-1D5BB2862665}"/>
                </a:ext>
              </a:extLst>
            </p:cNvPr>
            <p:cNvPicPr>
              <a:picLocks noChangeAspect="1"/>
            </p:cNvPicPr>
            <p:nvPr/>
          </p:nvPicPr>
          <p:blipFill>
            <a:blip r:embed="rId3"/>
            <a:stretch>
              <a:fillRect/>
            </a:stretch>
          </p:blipFill>
          <p:spPr>
            <a:xfrm>
              <a:off x="8138555" y="2042809"/>
              <a:ext cx="3626841" cy="2188981"/>
            </a:xfrm>
            <a:prstGeom prst="rect">
              <a:avLst/>
            </a:prstGeom>
          </p:spPr>
        </p:pic>
        <p:cxnSp>
          <p:nvCxnSpPr>
            <p:cNvPr id="21" name="Straight Arrow Connector 20">
              <a:extLst>
                <a:ext uri="{FF2B5EF4-FFF2-40B4-BE49-F238E27FC236}">
                  <a16:creationId xmlns:a16="http://schemas.microsoft.com/office/drawing/2014/main" id="{DF3131A7-C9D3-0574-7E3A-149C08F9BBB0}"/>
                </a:ext>
              </a:extLst>
            </p:cNvPr>
            <p:cNvCxnSpPr/>
            <p:nvPr/>
          </p:nvCxnSpPr>
          <p:spPr>
            <a:xfrm flipH="1">
              <a:off x="6459166" y="3200400"/>
              <a:ext cx="1595336" cy="1225685"/>
            </a:xfrm>
            <a:prstGeom prst="straightConnector1">
              <a:avLst/>
            </a:prstGeom>
            <a:ln w="15875">
              <a:tailEnd type="triangle" w="lg" len="lg"/>
            </a:ln>
          </p:spPr>
          <p:style>
            <a:lnRef idx="1">
              <a:schemeClr val="accent2"/>
            </a:lnRef>
            <a:fillRef idx="0">
              <a:schemeClr val="accent2"/>
            </a:fillRef>
            <a:effectRef idx="0">
              <a:schemeClr val="accent2"/>
            </a:effectRef>
            <a:fontRef idx="minor">
              <a:schemeClr val="tx1"/>
            </a:fontRef>
          </p:style>
        </p:cxnSp>
      </p:grpSp>
      <p:sp>
        <p:nvSpPr>
          <p:cNvPr id="9" name="Title 8">
            <a:extLst>
              <a:ext uri="{FF2B5EF4-FFF2-40B4-BE49-F238E27FC236}">
                <a16:creationId xmlns:a16="http://schemas.microsoft.com/office/drawing/2014/main" id="{59F13E46-3403-865B-790F-06604A66DF22}"/>
              </a:ext>
            </a:extLst>
          </p:cNvPr>
          <p:cNvSpPr>
            <a:spLocks noGrp="1"/>
          </p:cNvSpPr>
          <p:nvPr>
            <p:ph type="title"/>
          </p:nvPr>
        </p:nvSpPr>
        <p:spPr/>
        <p:txBody>
          <a:bodyPr/>
          <a:lstStyle/>
          <a:p>
            <a:r>
              <a:rPr lang="en-GB" noProof="0" dirty="0"/>
              <a:t>Example of event tree for economic consequences</a:t>
            </a:r>
          </a:p>
        </p:txBody>
      </p:sp>
      <p:sp>
        <p:nvSpPr>
          <p:cNvPr id="3" name="Date Placeholder 2">
            <a:extLst>
              <a:ext uri="{FF2B5EF4-FFF2-40B4-BE49-F238E27FC236}">
                <a16:creationId xmlns:a16="http://schemas.microsoft.com/office/drawing/2014/main" id="{C9CB4377-A255-F649-48CD-D909B5FBBB99}"/>
              </a:ext>
            </a:extLst>
          </p:cNvPr>
          <p:cNvSpPr>
            <a:spLocks noGrp="1"/>
          </p:cNvSpPr>
          <p:nvPr>
            <p:ph type="dt" sz="half" idx="10"/>
          </p:nvPr>
        </p:nvSpPr>
        <p:spPr/>
        <p:txBody>
          <a:bodyPr/>
          <a:lstStyle/>
          <a:p>
            <a:r>
              <a:rPr lang="en-GB" noProof="0" dirty="0"/>
              <a:t>Vysus Group</a:t>
            </a:r>
          </a:p>
        </p:txBody>
      </p:sp>
      <p:sp>
        <p:nvSpPr>
          <p:cNvPr id="5" name="Slide Number Placeholder 4">
            <a:extLst>
              <a:ext uri="{FF2B5EF4-FFF2-40B4-BE49-F238E27FC236}">
                <a16:creationId xmlns:a16="http://schemas.microsoft.com/office/drawing/2014/main" id="{27D489DE-B50C-37CB-D6C2-BBF397FCF401}"/>
              </a:ext>
            </a:extLst>
          </p:cNvPr>
          <p:cNvSpPr>
            <a:spLocks noGrp="1"/>
          </p:cNvSpPr>
          <p:nvPr>
            <p:ph type="sldNum" sz="quarter" idx="12"/>
          </p:nvPr>
        </p:nvSpPr>
        <p:spPr/>
        <p:txBody>
          <a:bodyPr/>
          <a:lstStyle/>
          <a:p>
            <a:fld id="{F0EBD639-FBDF-4BE7-86EE-7F5910956510}" type="slidenum">
              <a:rPr lang="en-GB" noProof="0" smtClean="0"/>
              <a:pPr/>
              <a:t>7</a:t>
            </a:fld>
            <a:endParaRPr lang="en-GB" noProof="0" dirty="0"/>
          </a:p>
        </p:txBody>
      </p:sp>
      <p:sp>
        <p:nvSpPr>
          <p:cNvPr id="10" name="Content Placeholder 9">
            <a:extLst>
              <a:ext uri="{FF2B5EF4-FFF2-40B4-BE49-F238E27FC236}">
                <a16:creationId xmlns:a16="http://schemas.microsoft.com/office/drawing/2014/main" id="{4A880814-ACB7-4D7F-52B8-20D6787C5C89}"/>
              </a:ext>
            </a:extLst>
          </p:cNvPr>
          <p:cNvSpPr>
            <a:spLocks noGrp="1"/>
          </p:cNvSpPr>
          <p:nvPr>
            <p:ph sz="quarter" idx="13"/>
          </p:nvPr>
        </p:nvSpPr>
        <p:spPr>
          <a:xfrm>
            <a:off x="623518" y="1559512"/>
            <a:ext cx="6847325" cy="5014747"/>
          </a:xfrm>
        </p:spPr>
        <p:txBody>
          <a:bodyPr/>
          <a:lstStyle/>
          <a:p>
            <a:r>
              <a:rPr lang="en-GB" noProof="0" dirty="0"/>
              <a:t>For each phase, there is a fixed amount of residual heat in the SFP that needs to be cooled (18.1 MW in phase 4)</a:t>
            </a:r>
          </a:p>
          <a:p>
            <a:r>
              <a:rPr lang="en-GB" dirty="0"/>
              <a:t>All function events are using the same input</a:t>
            </a:r>
          </a:p>
          <a:p>
            <a:pPr lvl="1"/>
            <a:r>
              <a:rPr lang="en-GB" dirty="0"/>
              <a:t>Generic fault tree structure representing all possible combinations of system functions and their cooling capability </a:t>
            </a:r>
          </a:p>
          <a:p>
            <a:r>
              <a:rPr lang="en-GB" noProof="0" dirty="0"/>
              <a:t>Boundary conditions are used to select all combinations that have a capacity equal to, or greater, than the residual heat.</a:t>
            </a:r>
          </a:p>
          <a:p>
            <a:r>
              <a:rPr lang="en-GB" dirty="0"/>
              <a:t>The event tree is able to determine the frequency for SFP temperature:</a:t>
            </a:r>
          </a:p>
          <a:p>
            <a:pPr lvl="1"/>
            <a:r>
              <a:rPr lang="en-GB" noProof="0" dirty="0"/>
              <a:t>T&lt;60°C 		(OK)</a:t>
            </a:r>
          </a:p>
          <a:p>
            <a:pPr lvl="1"/>
            <a:r>
              <a:rPr lang="en-GB" dirty="0"/>
              <a:t>60°C &lt;T&lt;80°C	(ED8)</a:t>
            </a:r>
          </a:p>
          <a:p>
            <a:pPr lvl="1"/>
            <a:r>
              <a:rPr lang="en-GB" dirty="0"/>
              <a:t>80°C &lt;T&lt;100°C	(ED6)</a:t>
            </a:r>
          </a:p>
          <a:p>
            <a:pPr lvl="1"/>
            <a:r>
              <a:rPr lang="en-GB" dirty="0"/>
              <a:t>T=100°C		(ED4)</a:t>
            </a:r>
          </a:p>
          <a:p>
            <a:pPr lvl="1"/>
            <a:endParaRPr lang="en-GB" dirty="0"/>
          </a:p>
          <a:p>
            <a:pPr lvl="1"/>
            <a:endParaRPr lang="en-GB" dirty="0"/>
          </a:p>
          <a:p>
            <a:pPr lvl="1"/>
            <a:endParaRPr lang="en-GB" dirty="0"/>
          </a:p>
          <a:p>
            <a:pPr lvl="1"/>
            <a:endParaRPr lang="en-GB" noProof="0" dirty="0"/>
          </a:p>
        </p:txBody>
      </p:sp>
      <p:sp>
        <p:nvSpPr>
          <p:cNvPr id="8" name="Footer Placeholder 7">
            <a:extLst>
              <a:ext uri="{FF2B5EF4-FFF2-40B4-BE49-F238E27FC236}">
                <a16:creationId xmlns:a16="http://schemas.microsoft.com/office/drawing/2014/main" id="{F864EB14-77AB-7C61-F300-50D36849DB29}"/>
              </a:ext>
            </a:extLst>
          </p:cNvPr>
          <p:cNvSpPr txBox="1">
            <a:spLocks/>
          </p:cNvSpPr>
          <p:nvPr/>
        </p:nvSpPr>
        <p:spPr>
          <a:xfrm>
            <a:off x="3130063" y="6365185"/>
            <a:ext cx="4463433" cy="209074"/>
          </a:xfrm>
          <a:prstGeom prst="rect">
            <a:avLst/>
          </a:prstGeom>
        </p:spPr>
        <p:txBody>
          <a:bodyPr vert="horz" lIns="91440" tIns="45720" rIns="91440" bIns="45720" rtlCol="0" anchor="t"/>
          <a:lstStyle>
            <a:defPPr>
              <a:defRPr lang="en-US"/>
            </a:defPPr>
            <a:lvl1pPr marL="0" algn="r" defTabSz="914400" rtl="0" eaLnBrk="1" latinLnBrk="0" hangingPunct="1">
              <a:defRPr sz="800" kern="1200">
                <a:solidFill>
                  <a:srgbClr val="005454"/>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A method for including economic consequences in your PSA model – In collaboration with  </a:t>
            </a:r>
            <a:endParaRPr lang="en-GB" dirty="0"/>
          </a:p>
        </p:txBody>
      </p:sp>
      <p:grpSp>
        <p:nvGrpSpPr>
          <p:cNvPr id="11" name="Group 10">
            <a:extLst>
              <a:ext uri="{FF2B5EF4-FFF2-40B4-BE49-F238E27FC236}">
                <a16:creationId xmlns:a16="http://schemas.microsoft.com/office/drawing/2014/main" id="{2D9D6FF3-25FE-6657-042C-4A6689793253}"/>
              </a:ext>
            </a:extLst>
          </p:cNvPr>
          <p:cNvGrpSpPr/>
          <p:nvPr/>
        </p:nvGrpSpPr>
        <p:grpSpPr>
          <a:xfrm>
            <a:off x="7377408" y="6320408"/>
            <a:ext cx="583882" cy="298627"/>
            <a:chOff x="6832600" y="5511800"/>
            <a:chExt cx="1663700" cy="850900"/>
          </a:xfrm>
        </p:grpSpPr>
        <p:sp>
          <p:nvSpPr>
            <p:cNvPr id="12" name="Rectangle: Rounded Corners 11">
              <a:extLst>
                <a:ext uri="{FF2B5EF4-FFF2-40B4-BE49-F238E27FC236}">
                  <a16:creationId xmlns:a16="http://schemas.microsoft.com/office/drawing/2014/main" id="{A56374A3-32B4-836A-A456-89B88B2FA37A}"/>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Graphic 12">
              <a:extLst>
                <a:ext uri="{FF2B5EF4-FFF2-40B4-BE49-F238E27FC236}">
                  <a16:creationId xmlns:a16="http://schemas.microsoft.com/office/drawing/2014/main" id="{226641FF-9265-846E-2256-5F74A809ED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325846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747E7-75B6-9518-3010-B3BA121D7C3F}"/>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16984361-ED13-9554-B42B-9D7FD2AA9F9E}"/>
              </a:ext>
            </a:extLst>
          </p:cNvPr>
          <p:cNvSpPr>
            <a:spLocks noGrp="1"/>
          </p:cNvSpPr>
          <p:nvPr>
            <p:ph type="dt" sz="half" idx="14"/>
          </p:nvPr>
        </p:nvSpPr>
        <p:spPr/>
        <p:txBody>
          <a:bodyPr/>
          <a:lstStyle/>
          <a:p>
            <a:r>
              <a:rPr lang="en-US"/>
              <a:t>Vysus Group</a:t>
            </a:r>
            <a:endParaRPr lang="en-GB"/>
          </a:p>
        </p:txBody>
      </p:sp>
      <p:sp>
        <p:nvSpPr>
          <p:cNvPr id="6" name="Slide Number Placeholder 5">
            <a:extLst>
              <a:ext uri="{FF2B5EF4-FFF2-40B4-BE49-F238E27FC236}">
                <a16:creationId xmlns:a16="http://schemas.microsoft.com/office/drawing/2014/main" id="{0F61D51C-72E8-1CBE-1C28-F4FC6CB97636}"/>
              </a:ext>
            </a:extLst>
          </p:cNvPr>
          <p:cNvSpPr>
            <a:spLocks noGrp="1"/>
          </p:cNvSpPr>
          <p:nvPr>
            <p:ph type="sldNum" sz="quarter" idx="16"/>
          </p:nvPr>
        </p:nvSpPr>
        <p:spPr>
          <a:xfrm>
            <a:off x="10416208" y="6365185"/>
            <a:ext cx="1121509" cy="216025"/>
          </a:xfrm>
        </p:spPr>
        <p:txBody>
          <a:bodyPr/>
          <a:lstStyle/>
          <a:p>
            <a:fld id="{556BBEF1-3B6A-4B23-BCBE-BEAC5DF50DEA}" type="slidenum">
              <a:rPr lang="en-GB" smtClean="0"/>
              <a:pPr/>
              <a:t>8</a:t>
            </a:fld>
            <a:endParaRPr lang="en-GB" sz="800"/>
          </a:p>
        </p:txBody>
      </p:sp>
      <p:sp>
        <p:nvSpPr>
          <p:cNvPr id="9" name="Text Placeholder 8">
            <a:extLst>
              <a:ext uri="{FF2B5EF4-FFF2-40B4-BE49-F238E27FC236}">
                <a16:creationId xmlns:a16="http://schemas.microsoft.com/office/drawing/2014/main" id="{7F31BEC9-255A-564C-FC30-44D99C33944A}"/>
              </a:ext>
            </a:extLst>
          </p:cNvPr>
          <p:cNvSpPr>
            <a:spLocks noGrp="1"/>
          </p:cNvSpPr>
          <p:nvPr>
            <p:ph type="body" sz="quarter" idx="10"/>
          </p:nvPr>
        </p:nvSpPr>
        <p:spPr/>
        <p:txBody>
          <a:bodyPr/>
          <a:lstStyle/>
          <a:p>
            <a:r>
              <a:rPr lang="en-GB" dirty="0"/>
              <a:t>Weighting of economic consequence</a:t>
            </a:r>
            <a:endParaRPr lang="sv-SE" dirty="0"/>
          </a:p>
        </p:txBody>
      </p:sp>
      <p:graphicFrame>
        <p:nvGraphicFramePr>
          <p:cNvPr id="19" name="Table 18">
            <a:extLst>
              <a:ext uri="{FF2B5EF4-FFF2-40B4-BE49-F238E27FC236}">
                <a16:creationId xmlns:a16="http://schemas.microsoft.com/office/drawing/2014/main" id="{2D86287B-E50A-5886-E487-C1B25AAFE4F4}"/>
              </a:ext>
            </a:extLst>
          </p:cNvPr>
          <p:cNvGraphicFramePr>
            <a:graphicFrameLocks noGrp="1"/>
          </p:cNvGraphicFramePr>
          <p:nvPr>
            <p:extLst>
              <p:ext uri="{D42A27DB-BD31-4B8C-83A1-F6EECF244321}">
                <p14:modId xmlns:p14="http://schemas.microsoft.com/office/powerpoint/2010/main" val="1285098360"/>
              </p:ext>
            </p:extLst>
          </p:nvPr>
        </p:nvGraphicFramePr>
        <p:xfrm>
          <a:off x="449344" y="1169012"/>
          <a:ext cx="11293311" cy="5090160"/>
        </p:xfrm>
        <a:graphic>
          <a:graphicData uri="http://schemas.openxmlformats.org/drawingml/2006/table">
            <a:tbl>
              <a:tblPr firstRow="1" bandRow="1">
                <a:tableStyleId>{5C22544A-7EE6-4342-B048-85BDC9FD1C3A}</a:tableStyleId>
              </a:tblPr>
              <a:tblGrid>
                <a:gridCol w="1420905">
                  <a:extLst>
                    <a:ext uri="{9D8B030D-6E8A-4147-A177-3AD203B41FA5}">
                      <a16:colId xmlns:a16="http://schemas.microsoft.com/office/drawing/2014/main" val="2991676330"/>
                    </a:ext>
                  </a:extLst>
                </a:gridCol>
                <a:gridCol w="5365436">
                  <a:extLst>
                    <a:ext uri="{9D8B030D-6E8A-4147-A177-3AD203B41FA5}">
                      <a16:colId xmlns:a16="http://schemas.microsoft.com/office/drawing/2014/main" val="3821060380"/>
                    </a:ext>
                  </a:extLst>
                </a:gridCol>
                <a:gridCol w="3387469">
                  <a:extLst>
                    <a:ext uri="{9D8B030D-6E8A-4147-A177-3AD203B41FA5}">
                      <a16:colId xmlns:a16="http://schemas.microsoft.com/office/drawing/2014/main" val="3341953692"/>
                    </a:ext>
                  </a:extLst>
                </a:gridCol>
                <a:gridCol w="1119501">
                  <a:extLst>
                    <a:ext uri="{9D8B030D-6E8A-4147-A177-3AD203B41FA5}">
                      <a16:colId xmlns:a16="http://schemas.microsoft.com/office/drawing/2014/main" val="739634519"/>
                    </a:ext>
                  </a:extLst>
                </a:gridCol>
              </a:tblGrid>
              <a:tr h="455455">
                <a:tc>
                  <a:txBody>
                    <a:bodyPr/>
                    <a:lstStyle/>
                    <a:p>
                      <a:r>
                        <a:rPr lang="en-GB" sz="1400" dirty="0"/>
                        <a:t>Consequence Code</a:t>
                      </a:r>
                      <a:endParaRPr lang="sv-SE" sz="1400" dirty="0"/>
                    </a:p>
                  </a:txBody>
                  <a:tcPr>
                    <a:solidFill>
                      <a:srgbClr val="005454"/>
                    </a:solidFill>
                  </a:tcPr>
                </a:tc>
                <a:tc>
                  <a:txBody>
                    <a:bodyPr/>
                    <a:lstStyle/>
                    <a:p>
                      <a:r>
                        <a:rPr lang="en-GB" sz="1400" dirty="0"/>
                        <a:t>Description</a:t>
                      </a:r>
                      <a:endParaRPr lang="sv-SE" sz="1400" dirty="0"/>
                    </a:p>
                  </a:txBody>
                  <a:tcPr>
                    <a:solidFill>
                      <a:srgbClr val="005454"/>
                    </a:solidFill>
                  </a:tcPr>
                </a:tc>
                <a:tc>
                  <a:txBody>
                    <a:bodyPr/>
                    <a:lstStyle/>
                    <a:p>
                      <a:r>
                        <a:rPr lang="en-GB" sz="1400" dirty="0"/>
                        <a:t>Production Delay (estimate)</a:t>
                      </a:r>
                      <a:endParaRPr lang="sv-SE" sz="1400" dirty="0"/>
                    </a:p>
                  </a:txBody>
                  <a:tcPr>
                    <a:solidFill>
                      <a:srgbClr val="005454"/>
                    </a:solidFill>
                  </a:tcPr>
                </a:tc>
                <a:tc>
                  <a:txBody>
                    <a:bodyPr/>
                    <a:lstStyle/>
                    <a:p>
                      <a:r>
                        <a:rPr lang="en-GB" sz="1400" dirty="0"/>
                        <a:t>Weighting </a:t>
                      </a:r>
                      <a:endParaRPr lang="sv-SE" sz="1400" dirty="0"/>
                    </a:p>
                  </a:txBody>
                  <a:tcPr>
                    <a:solidFill>
                      <a:srgbClr val="005454"/>
                    </a:solidFill>
                  </a:tcPr>
                </a:tc>
                <a:extLst>
                  <a:ext uri="{0D108BD9-81ED-4DB2-BD59-A6C34878D82A}">
                    <a16:rowId xmlns:a16="http://schemas.microsoft.com/office/drawing/2014/main" val="681357172"/>
                  </a:ext>
                </a:extLst>
              </a:tr>
              <a:tr h="0">
                <a:tc>
                  <a:txBody>
                    <a:bodyPr/>
                    <a:lstStyle/>
                    <a:p>
                      <a:r>
                        <a:rPr lang="en-GB" sz="1400" dirty="0"/>
                        <a:t>CD</a:t>
                      </a:r>
                      <a:endParaRPr lang="sv-SE" sz="1400" dirty="0"/>
                    </a:p>
                  </a:txBody>
                  <a:tcPr/>
                </a:tc>
                <a:tc>
                  <a:txBody>
                    <a:bodyPr/>
                    <a:lstStyle/>
                    <a:p>
                      <a:r>
                        <a:rPr lang="en-GB" sz="1400" dirty="0"/>
                        <a:t>Uncovering of fuel in reactor core with reactor vessel head on</a:t>
                      </a:r>
                      <a:endParaRPr lang="sv-SE" sz="1400" dirty="0"/>
                    </a:p>
                  </a:txBody>
                  <a:tcPr/>
                </a:tc>
                <a:tc>
                  <a:txBody>
                    <a:bodyPr/>
                    <a:lstStyle/>
                    <a:p>
                      <a:r>
                        <a:rPr lang="en-GB" sz="1400" dirty="0"/>
                        <a:t>Permanent (5000 days)</a:t>
                      </a:r>
                      <a:endParaRPr lang="sv-SE" sz="1400" dirty="0"/>
                    </a:p>
                  </a:txBody>
                  <a:tcPr/>
                </a:tc>
                <a:tc>
                  <a:txBody>
                    <a:bodyPr/>
                    <a:lstStyle/>
                    <a:p>
                      <a:r>
                        <a:rPr lang="en-GB" sz="1400" dirty="0"/>
                        <a:t>13,7</a:t>
                      </a:r>
                      <a:endParaRPr lang="sv-SE" sz="1400" dirty="0"/>
                    </a:p>
                  </a:txBody>
                  <a:tcPr/>
                </a:tc>
                <a:extLst>
                  <a:ext uri="{0D108BD9-81ED-4DB2-BD59-A6C34878D82A}">
                    <a16:rowId xmlns:a16="http://schemas.microsoft.com/office/drawing/2014/main" val="540523136"/>
                  </a:ext>
                </a:extLst>
              </a:tr>
              <a:tr h="0">
                <a:tc>
                  <a:txBody>
                    <a:bodyPr/>
                    <a:lstStyle/>
                    <a:p>
                      <a:r>
                        <a:rPr lang="en-GB" sz="1400" dirty="0"/>
                        <a:t>TFD1</a:t>
                      </a:r>
                      <a:endParaRPr lang="sv-SE"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Uncovering of fuel in reactor core with reactor vessel head off</a:t>
                      </a:r>
                      <a:endParaRPr lang="sv-SE" sz="1400" dirty="0"/>
                    </a:p>
                  </a:txBody>
                  <a:tcPr/>
                </a:tc>
                <a:tc>
                  <a:txBody>
                    <a:bodyPr/>
                    <a:lstStyle/>
                    <a:p>
                      <a:r>
                        <a:rPr lang="en-GB" sz="1400" dirty="0"/>
                        <a:t>1000 – 5000 days (average 3000 days)</a:t>
                      </a:r>
                      <a:endParaRPr lang="sv-SE" sz="1400" dirty="0"/>
                    </a:p>
                  </a:txBody>
                  <a:tcPr/>
                </a:tc>
                <a:tc>
                  <a:txBody>
                    <a:bodyPr/>
                    <a:lstStyle/>
                    <a:p>
                      <a:r>
                        <a:rPr lang="en-GB" sz="1400" dirty="0"/>
                        <a:t>8,22</a:t>
                      </a:r>
                      <a:endParaRPr lang="sv-SE" sz="1400" dirty="0"/>
                    </a:p>
                  </a:txBody>
                  <a:tcPr/>
                </a:tc>
                <a:extLst>
                  <a:ext uri="{0D108BD9-81ED-4DB2-BD59-A6C34878D82A}">
                    <a16:rowId xmlns:a16="http://schemas.microsoft.com/office/drawing/2014/main" val="3172967235"/>
                  </a:ext>
                </a:extLst>
              </a:tr>
              <a:tr h="0">
                <a:tc>
                  <a:txBody>
                    <a:bodyPr/>
                    <a:lstStyle/>
                    <a:p>
                      <a:r>
                        <a:rPr lang="en-GB" sz="1400" dirty="0"/>
                        <a:t>TFD2</a:t>
                      </a:r>
                      <a:endParaRPr lang="sv-SE" sz="1400" dirty="0"/>
                    </a:p>
                  </a:txBody>
                  <a:tcPr/>
                </a:tc>
                <a:tc>
                  <a:txBody>
                    <a:bodyPr/>
                    <a:lstStyle/>
                    <a:p>
                      <a:r>
                        <a:rPr lang="en-GB" sz="1400" dirty="0"/>
                        <a:t>Uncovering of fuel in spent fuel pool</a:t>
                      </a:r>
                      <a:endParaRPr lang="sv-SE" sz="1400" dirty="0"/>
                    </a:p>
                  </a:txBody>
                  <a:tcPr/>
                </a:tc>
                <a:tc>
                  <a:txBody>
                    <a:bodyPr/>
                    <a:lstStyle/>
                    <a:p>
                      <a:r>
                        <a:rPr lang="en-GB" sz="1400" dirty="0"/>
                        <a:t>50 days</a:t>
                      </a:r>
                      <a:endParaRPr lang="sv-SE" sz="1400" dirty="0"/>
                    </a:p>
                  </a:txBody>
                  <a:tcPr/>
                </a:tc>
                <a:tc>
                  <a:txBody>
                    <a:bodyPr/>
                    <a:lstStyle/>
                    <a:p>
                      <a:r>
                        <a:rPr lang="en-GB" sz="1400" dirty="0"/>
                        <a:t>0,14</a:t>
                      </a:r>
                      <a:endParaRPr lang="sv-SE" sz="1400" dirty="0"/>
                    </a:p>
                  </a:txBody>
                  <a:tcPr/>
                </a:tc>
                <a:extLst>
                  <a:ext uri="{0D108BD9-81ED-4DB2-BD59-A6C34878D82A}">
                    <a16:rowId xmlns:a16="http://schemas.microsoft.com/office/drawing/2014/main" val="1697598587"/>
                  </a:ext>
                </a:extLst>
              </a:tr>
              <a:tr h="0">
                <a:tc>
                  <a:txBody>
                    <a:bodyPr/>
                    <a:lstStyle/>
                    <a:p>
                      <a:r>
                        <a:rPr lang="en-GB" sz="1400" dirty="0"/>
                        <a:t>EFD1</a:t>
                      </a:r>
                      <a:endParaRPr lang="sv-SE" sz="1400" dirty="0"/>
                    </a:p>
                  </a:txBody>
                  <a:tcPr/>
                </a:tc>
                <a:tc>
                  <a:txBody>
                    <a:bodyPr/>
                    <a:lstStyle/>
                    <a:p>
                      <a:r>
                        <a:rPr lang="en-GB" sz="1400" dirty="0"/>
                        <a:t>Drop of moderator vessel cap or fuel handling bridge on fuel</a:t>
                      </a:r>
                      <a:endParaRPr lang="sv-SE" sz="1400" dirty="0"/>
                    </a:p>
                  </a:txBody>
                  <a:tcPr/>
                </a:tc>
                <a:tc>
                  <a:txBody>
                    <a:bodyPr/>
                    <a:lstStyle/>
                    <a:p>
                      <a:r>
                        <a:rPr lang="en-GB" sz="1400" dirty="0"/>
                        <a:t>Permanent (5000 days)</a:t>
                      </a:r>
                      <a:endParaRPr lang="sv-SE" sz="1400" dirty="0"/>
                    </a:p>
                  </a:txBody>
                  <a:tcPr/>
                </a:tc>
                <a:tc>
                  <a:txBody>
                    <a:bodyPr/>
                    <a:lstStyle/>
                    <a:p>
                      <a:r>
                        <a:rPr lang="en-GB" sz="1400" dirty="0"/>
                        <a:t>13,7</a:t>
                      </a:r>
                      <a:endParaRPr lang="sv-SE" sz="1400" dirty="0"/>
                    </a:p>
                  </a:txBody>
                  <a:tcPr/>
                </a:tc>
                <a:extLst>
                  <a:ext uri="{0D108BD9-81ED-4DB2-BD59-A6C34878D82A}">
                    <a16:rowId xmlns:a16="http://schemas.microsoft.com/office/drawing/2014/main" val="1726487943"/>
                  </a:ext>
                </a:extLst>
              </a:tr>
              <a:tr h="0">
                <a:tc>
                  <a:txBody>
                    <a:bodyPr/>
                    <a:lstStyle/>
                    <a:p>
                      <a:r>
                        <a:rPr lang="en-GB" sz="1400" dirty="0"/>
                        <a:t>EFD2</a:t>
                      </a:r>
                      <a:endParaRPr lang="sv-SE" sz="1400" dirty="0"/>
                    </a:p>
                  </a:txBody>
                  <a:tcPr/>
                </a:tc>
                <a:tc>
                  <a:txBody>
                    <a:bodyPr/>
                    <a:lstStyle/>
                    <a:p>
                      <a:r>
                        <a:rPr lang="en-GB" sz="1400" dirty="0"/>
                        <a:t>Drop of component on fuel inside reactor core</a:t>
                      </a:r>
                      <a:endParaRPr lang="sv-SE" sz="1400" dirty="0"/>
                    </a:p>
                  </a:txBody>
                  <a:tcPr/>
                </a:tc>
                <a:tc>
                  <a:txBody>
                    <a:bodyPr/>
                    <a:lstStyle/>
                    <a:p>
                      <a:r>
                        <a:rPr lang="en-GB" sz="1400" dirty="0"/>
                        <a:t>0,5-3 years (1,75 years)</a:t>
                      </a:r>
                      <a:endParaRPr lang="sv-SE" sz="1400" dirty="0"/>
                    </a:p>
                  </a:txBody>
                  <a:tcPr/>
                </a:tc>
                <a:tc>
                  <a:txBody>
                    <a:bodyPr/>
                    <a:lstStyle/>
                    <a:p>
                      <a:r>
                        <a:rPr lang="en-GB" sz="1400" dirty="0"/>
                        <a:t>1,75</a:t>
                      </a:r>
                      <a:endParaRPr lang="sv-SE" sz="1400" dirty="0"/>
                    </a:p>
                  </a:txBody>
                  <a:tcPr/>
                </a:tc>
                <a:extLst>
                  <a:ext uri="{0D108BD9-81ED-4DB2-BD59-A6C34878D82A}">
                    <a16:rowId xmlns:a16="http://schemas.microsoft.com/office/drawing/2014/main" val="2392772848"/>
                  </a:ext>
                </a:extLst>
              </a:tr>
              <a:tr h="0">
                <a:tc>
                  <a:txBody>
                    <a:bodyPr/>
                    <a:lstStyle/>
                    <a:p>
                      <a:r>
                        <a:rPr lang="en-GB" sz="1400" dirty="0"/>
                        <a:t>EFD3</a:t>
                      </a:r>
                      <a:endParaRPr lang="sv-SE" sz="1400" dirty="0"/>
                    </a:p>
                  </a:txBody>
                  <a:tcPr/>
                </a:tc>
                <a:tc>
                  <a:txBody>
                    <a:bodyPr/>
                    <a:lstStyle/>
                    <a:p>
                      <a:r>
                        <a:rPr lang="en-GB" sz="1400" dirty="0"/>
                        <a:t>Drop of fuel</a:t>
                      </a:r>
                      <a:endParaRPr lang="sv-SE" sz="1400" dirty="0"/>
                    </a:p>
                  </a:txBody>
                  <a:tcPr/>
                </a:tc>
                <a:tc>
                  <a:txBody>
                    <a:bodyPr/>
                    <a:lstStyle/>
                    <a:p>
                      <a:r>
                        <a:rPr lang="en-GB" sz="1400" dirty="0"/>
                        <a:t>30 days</a:t>
                      </a:r>
                      <a:endParaRPr lang="sv-SE" sz="1400" dirty="0"/>
                    </a:p>
                  </a:txBody>
                  <a:tcPr/>
                </a:tc>
                <a:tc>
                  <a:txBody>
                    <a:bodyPr/>
                    <a:lstStyle/>
                    <a:p>
                      <a:r>
                        <a:rPr lang="en-GB" sz="1400" dirty="0"/>
                        <a:t>0,08</a:t>
                      </a:r>
                      <a:endParaRPr lang="sv-SE" sz="1400" dirty="0"/>
                    </a:p>
                  </a:txBody>
                  <a:tcPr/>
                </a:tc>
                <a:extLst>
                  <a:ext uri="{0D108BD9-81ED-4DB2-BD59-A6C34878D82A}">
                    <a16:rowId xmlns:a16="http://schemas.microsoft.com/office/drawing/2014/main" val="4249081295"/>
                  </a:ext>
                </a:extLst>
              </a:tr>
              <a:tr h="0">
                <a:tc>
                  <a:txBody>
                    <a:bodyPr/>
                    <a:lstStyle/>
                    <a:p>
                      <a:r>
                        <a:rPr lang="en-GB" sz="1400" dirty="0"/>
                        <a:t>ED1</a:t>
                      </a:r>
                      <a:endParaRPr lang="sv-SE" sz="1400" dirty="0"/>
                    </a:p>
                  </a:txBody>
                  <a:tcPr/>
                </a:tc>
                <a:tc>
                  <a:txBody>
                    <a:bodyPr/>
                    <a:lstStyle/>
                    <a:p>
                      <a:r>
                        <a:rPr lang="en-GB" sz="1400" dirty="0"/>
                        <a:t>Drop of reactor vessel head on flange</a:t>
                      </a:r>
                      <a:endParaRPr lang="sv-SE" sz="1400" dirty="0"/>
                    </a:p>
                  </a:txBody>
                  <a:tcPr/>
                </a:tc>
                <a:tc>
                  <a:txBody>
                    <a:bodyPr/>
                    <a:lstStyle/>
                    <a:p>
                      <a:r>
                        <a:rPr lang="en-GB" sz="1400" dirty="0"/>
                        <a:t>Permanent (5000 days)</a:t>
                      </a:r>
                      <a:endParaRPr lang="sv-SE" sz="1400" dirty="0"/>
                    </a:p>
                  </a:txBody>
                  <a:tcPr/>
                </a:tc>
                <a:tc>
                  <a:txBody>
                    <a:bodyPr/>
                    <a:lstStyle/>
                    <a:p>
                      <a:r>
                        <a:rPr lang="en-GB" sz="1400" dirty="0"/>
                        <a:t>13,7</a:t>
                      </a:r>
                      <a:endParaRPr lang="sv-SE" sz="1400" dirty="0"/>
                    </a:p>
                  </a:txBody>
                  <a:tcPr/>
                </a:tc>
                <a:extLst>
                  <a:ext uri="{0D108BD9-81ED-4DB2-BD59-A6C34878D82A}">
                    <a16:rowId xmlns:a16="http://schemas.microsoft.com/office/drawing/2014/main" val="3105429793"/>
                  </a:ext>
                </a:extLst>
              </a:tr>
              <a:tr h="0">
                <a:tc>
                  <a:txBody>
                    <a:bodyPr/>
                    <a:lstStyle/>
                    <a:p>
                      <a:r>
                        <a:rPr lang="en-GB" sz="1400" dirty="0"/>
                        <a:t>ED2</a:t>
                      </a:r>
                      <a:endParaRPr lang="sv-SE" sz="1400" dirty="0"/>
                    </a:p>
                  </a:txBody>
                  <a:tcPr/>
                </a:tc>
                <a:tc>
                  <a:txBody>
                    <a:bodyPr/>
                    <a:lstStyle/>
                    <a:p>
                      <a:r>
                        <a:rPr lang="en-GB" sz="1400" dirty="0"/>
                        <a:t>Non-isolated LOCA</a:t>
                      </a:r>
                      <a:endParaRPr lang="sv-SE" sz="1400" dirty="0"/>
                    </a:p>
                  </a:txBody>
                  <a:tcPr/>
                </a:tc>
                <a:tc>
                  <a:txBody>
                    <a:bodyPr/>
                    <a:lstStyle/>
                    <a:p>
                      <a:r>
                        <a:rPr lang="en-GB" sz="1400" dirty="0"/>
                        <a:t>1000 – 5000 days (average 3000 days)</a:t>
                      </a:r>
                      <a:endParaRPr lang="sv-SE" sz="1400" dirty="0"/>
                    </a:p>
                  </a:txBody>
                  <a:tcPr/>
                </a:tc>
                <a:tc>
                  <a:txBody>
                    <a:bodyPr/>
                    <a:lstStyle/>
                    <a:p>
                      <a:r>
                        <a:rPr lang="en-GB" sz="1400" dirty="0"/>
                        <a:t>8,22</a:t>
                      </a:r>
                      <a:endParaRPr lang="sv-SE" sz="1400" dirty="0"/>
                    </a:p>
                  </a:txBody>
                  <a:tcPr/>
                </a:tc>
                <a:extLst>
                  <a:ext uri="{0D108BD9-81ED-4DB2-BD59-A6C34878D82A}">
                    <a16:rowId xmlns:a16="http://schemas.microsoft.com/office/drawing/2014/main" val="1116793791"/>
                  </a:ext>
                </a:extLst>
              </a:tr>
              <a:tr h="0">
                <a:tc>
                  <a:txBody>
                    <a:bodyPr/>
                    <a:lstStyle/>
                    <a:p>
                      <a:r>
                        <a:rPr lang="en-GB" sz="1400" dirty="0"/>
                        <a:t>ED3</a:t>
                      </a:r>
                      <a:endParaRPr lang="sv-SE" sz="1400" dirty="0"/>
                    </a:p>
                  </a:txBody>
                  <a:tcPr/>
                </a:tc>
                <a:tc>
                  <a:txBody>
                    <a:bodyPr/>
                    <a:lstStyle/>
                    <a:p>
                      <a:r>
                        <a:rPr lang="en-GB" sz="1400" dirty="0"/>
                        <a:t>Independent Core Cooling System activation</a:t>
                      </a:r>
                      <a:endParaRPr lang="sv-SE" sz="1400" dirty="0"/>
                    </a:p>
                  </a:txBody>
                  <a:tcPr/>
                </a:tc>
                <a:tc>
                  <a:txBody>
                    <a:bodyPr/>
                    <a:lstStyle/>
                    <a:p>
                      <a:r>
                        <a:rPr lang="en-GB" sz="1400" dirty="0"/>
                        <a:t>1000 days</a:t>
                      </a:r>
                      <a:endParaRPr lang="sv-SE" sz="1400" dirty="0"/>
                    </a:p>
                  </a:txBody>
                  <a:tcPr/>
                </a:tc>
                <a:tc>
                  <a:txBody>
                    <a:bodyPr/>
                    <a:lstStyle/>
                    <a:p>
                      <a:r>
                        <a:rPr lang="en-GB" sz="1400" dirty="0"/>
                        <a:t>2,74</a:t>
                      </a:r>
                      <a:endParaRPr lang="sv-SE" sz="1400" dirty="0"/>
                    </a:p>
                  </a:txBody>
                  <a:tcPr/>
                </a:tc>
                <a:extLst>
                  <a:ext uri="{0D108BD9-81ED-4DB2-BD59-A6C34878D82A}">
                    <a16:rowId xmlns:a16="http://schemas.microsoft.com/office/drawing/2014/main" val="526013991"/>
                  </a:ext>
                </a:extLst>
              </a:tr>
              <a:tr h="0">
                <a:tc>
                  <a:txBody>
                    <a:bodyPr/>
                    <a:lstStyle/>
                    <a:p>
                      <a:r>
                        <a:rPr lang="en-GB" sz="1400" dirty="0"/>
                        <a:t>ED4</a:t>
                      </a:r>
                    </a:p>
                  </a:txBody>
                  <a:tcPr/>
                </a:tc>
                <a:tc>
                  <a:txBody>
                    <a:bodyPr/>
                    <a:lstStyle/>
                    <a:p>
                      <a:r>
                        <a:rPr lang="en-GB" sz="1400" dirty="0"/>
                        <a:t>Temperature in spent fuel pool &gt; 100°C </a:t>
                      </a:r>
                      <a:endParaRPr lang="sv-SE" sz="1400" dirty="0"/>
                    </a:p>
                  </a:txBody>
                  <a:tcPr/>
                </a:tc>
                <a:tc>
                  <a:txBody>
                    <a:bodyPr/>
                    <a:lstStyle/>
                    <a:p>
                      <a:r>
                        <a:rPr lang="en-GB" sz="1400" dirty="0"/>
                        <a:t>1000 days</a:t>
                      </a:r>
                      <a:endParaRPr lang="sv-SE" sz="1400" dirty="0"/>
                    </a:p>
                  </a:txBody>
                  <a:tcPr/>
                </a:tc>
                <a:tc>
                  <a:txBody>
                    <a:bodyPr/>
                    <a:lstStyle/>
                    <a:p>
                      <a:r>
                        <a:rPr lang="en-GB" sz="1400" dirty="0"/>
                        <a:t>2,74</a:t>
                      </a:r>
                      <a:endParaRPr lang="sv-SE" sz="1400" dirty="0"/>
                    </a:p>
                  </a:txBody>
                  <a:tcPr/>
                </a:tc>
                <a:extLst>
                  <a:ext uri="{0D108BD9-81ED-4DB2-BD59-A6C34878D82A}">
                    <a16:rowId xmlns:a16="http://schemas.microsoft.com/office/drawing/2014/main" val="3913021820"/>
                  </a:ext>
                </a:extLst>
              </a:tr>
              <a:tr h="0">
                <a:tc>
                  <a:txBody>
                    <a:bodyPr/>
                    <a:lstStyle/>
                    <a:p>
                      <a:r>
                        <a:rPr lang="en-GB" sz="1400" dirty="0"/>
                        <a:t>ED5</a:t>
                      </a:r>
                      <a:endParaRPr lang="sv-SE" sz="1400" dirty="0"/>
                    </a:p>
                  </a:txBody>
                  <a:tcPr/>
                </a:tc>
                <a:tc>
                  <a:txBody>
                    <a:bodyPr/>
                    <a:lstStyle/>
                    <a:p>
                      <a:r>
                        <a:rPr lang="en-GB" sz="1400" dirty="0"/>
                        <a:t>Drop of equipment that lead to medium duration process delays</a:t>
                      </a:r>
                      <a:endParaRPr lang="sv-SE"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0,5-3 years (average 1,75 years)</a:t>
                      </a:r>
                      <a:endParaRPr lang="sv-SE" sz="1400" dirty="0"/>
                    </a:p>
                  </a:txBody>
                  <a:tcPr/>
                </a:tc>
                <a:tc>
                  <a:txBody>
                    <a:bodyPr/>
                    <a:lstStyle/>
                    <a:p>
                      <a:r>
                        <a:rPr lang="en-GB" sz="1400" dirty="0"/>
                        <a:t>1,75</a:t>
                      </a:r>
                      <a:endParaRPr lang="sv-SE" sz="1400" dirty="0"/>
                    </a:p>
                  </a:txBody>
                  <a:tcPr/>
                </a:tc>
                <a:extLst>
                  <a:ext uri="{0D108BD9-81ED-4DB2-BD59-A6C34878D82A}">
                    <a16:rowId xmlns:a16="http://schemas.microsoft.com/office/drawing/2014/main" val="2603001777"/>
                  </a:ext>
                </a:extLst>
              </a:tr>
              <a:tr h="0">
                <a:tc>
                  <a:txBody>
                    <a:bodyPr/>
                    <a:lstStyle/>
                    <a:p>
                      <a:r>
                        <a:rPr lang="en-GB" sz="1400" dirty="0"/>
                        <a:t>ED6</a:t>
                      </a:r>
                      <a:endParaRPr lang="sv-SE"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Temperature in spent fuel pool &gt; 80°C </a:t>
                      </a:r>
                      <a:endParaRPr lang="sv-SE" sz="1400" dirty="0"/>
                    </a:p>
                  </a:txBody>
                  <a:tcPr/>
                </a:tc>
                <a:tc>
                  <a:txBody>
                    <a:bodyPr/>
                    <a:lstStyle/>
                    <a:p>
                      <a:r>
                        <a:rPr lang="en-GB" sz="1400" dirty="0"/>
                        <a:t>100 days</a:t>
                      </a:r>
                      <a:endParaRPr lang="sv-SE" sz="1400" dirty="0"/>
                    </a:p>
                  </a:txBody>
                  <a:tcPr/>
                </a:tc>
                <a:tc>
                  <a:txBody>
                    <a:bodyPr/>
                    <a:lstStyle/>
                    <a:p>
                      <a:r>
                        <a:rPr lang="en-GB" sz="1400" dirty="0"/>
                        <a:t>0,27</a:t>
                      </a:r>
                      <a:endParaRPr lang="sv-SE" sz="1400" dirty="0"/>
                    </a:p>
                  </a:txBody>
                  <a:tcPr/>
                </a:tc>
                <a:extLst>
                  <a:ext uri="{0D108BD9-81ED-4DB2-BD59-A6C34878D82A}">
                    <a16:rowId xmlns:a16="http://schemas.microsoft.com/office/drawing/2014/main" val="2454591663"/>
                  </a:ext>
                </a:extLst>
              </a:tr>
              <a:tr h="0">
                <a:tc>
                  <a:txBody>
                    <a:bodyPr/>
                    <a:lstStyle/>
                    <a:p>
                      <a:r>
                        <a:rPr lang="en-GB" sz="1400" dirty="0"/>
                        <a:t>ED7</a:t>
                      </a:r>
                      <a:endParaRPr lang="sv-SE" sz="1400" dirty="0"/>
                    </a:p>
                  </a:txBody>
                  <a:tcPr/>
                </a:tc>
                <a:tc>
                  <a:txBody>
                    <a:bodyPr/>
                    <a:lstStyle/>
                    <a:p>
                      <a:r>
                        <a:rPr lang="en-GB" sz="1400" dirty="0"/>
                        <a:t>Drop of equipment that lead to short duration process delays</a:t>
                      </a:r>
                      <a:endParaRPr lang="sv-SE" sz="1400" dirty="0"/>
                    </a:p>
                  </a:txBody>
                  <a:tcPr/>
                </a:tc>
                <a:tc>
                  <a:txBody>
                    <a:bodyPr/>
                    <a:lstStyle/>
                    <a:p>
                      <a:r>
                        <a:rPr lang="en-GB" sz="1400" dirty="0"/>
                        <a:t>30 days</a:t>
                      </a:r>
                      <a:endParaRPr lang="sv-SE" sz="1400" dirty="0"/>
                    </a:p>
                  </a:txBody>
                  <a:tcPr/>
                </a:tc>
                <a:tc>
                  <a:txBody>
                    <a:bodyPr/>
                    <a:lstStyle/>
                    <a:p>
                      <a:r>
                        <a:rPr lang="en-GB" sz="1400" dirty="0"/>
                        <a:t>0,08</a:t>
                      </a:r>
                      <a:endParaRPr lang="sv-SE" sz="1400" dirty="0"/>
                    </a:p>
                  </a:txBody>
                  <a:tcPr/>
                </a:tc>
                <a:extLst>
                  <a:ext uri="{0D108BD9-81ED-4DB2-BD59-A6C34878D82A}">
                    <a16:rowId xmlns:a16="http://schemas.microsoft.com/office/drawing/2014/main" val="3078140682"/>
                  </a:ext>
                </a:extLst>
              </a:tr>
              <a:tr h="0">
                <a:tc>
                  <a:txBody>
                    <a:bodyPr/>
                    <a:lstStyle/>
                    <a:p>
                      <a:r>
                        <a:rPr lang="en-GB" sz="1400" dirty="0"/>
                        <a:t>ED8</a:t>
                      </a:r>
                      <a:endParaRPr lang="sv-SE"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Temperature in spent fuel pool &gt; 60°C </a:t>
                      </a:r>
                      <a:endParaRPr lang="sv-SE" sz="1400" dirty="0"/>
                    </a:p>
                  </a:txBody>
                  <a:tcPr/>
                </a:tc>
                <a:tc>
                  <a:txBody>
                    <a:bodyPr/>
                    <a:lstStyle/>
                    <a:p>
                      <a:r>
                        <a:rPr lang="en-GB" sz="1400" dirty="0"/>
                        <a:t>10 days</a:t>
                      </a:r>
                      <a:endParaRPr lang="sv-SE" sz="1400" dirty="0"/>
                    </a:p>
                  </a:txBody>
                  <a:tcPr/>
                </a:tc>
                <a:tc>
                  <a:txBody>
                    <a:bodyPr/>
                    <a:lstStyle/>
                    <a:p>
                      <a:r>
                        <a:rPr lang="en-GB" sz="1400" dirty="0"/>
                        <a:t>0,03</a:t>
                      </a:r>
                      <a:endParaRPr lang="sv-SE" sz="1400" dirty="0"/>
                    </a:p>
                  </a:txBody>
                  <a:tcPr/>
                </a:tc>
                <a:extLst>
                  <a:ext uri="{0D108BD9-81ED-4DB2-BD59-A6C34878D82A}">
                    <a16:rowId xmlns:a16="http://schemas.microsoft.com/office/drawing/2014/main" val="2224916100"/>
                  </a:ext>
                </a:extLst>
              </a:tr>
              <a:tr h="0">
                <a:tc>
                  <a:txBody>
                    <a:bodyPr/>
                    <a:lstStyle/>
                    <a:p>
                      <a:r>
                        <a:rPr lang="en-GB" sz="1400" dirty="0"/>
                        <a:t>OK</a:t>
                      </a:r>
                      <a:endParaRPr lang="sv-SE" sz="1400" dirty="0"/>
                    </a:p>
                  </a:txBody>
                  <a:tcPr/>
                </a:tc>
                <a:tc>
                  <a:txBody>
                    <a:bodyPr/>
                    <a:lstStyle/>
                    <a:p>
                      <a:r>
                        <a:rPr lang="en-GB" sz="1400" dirty="0"/>
                        <a:t>No ED, EFD, TFD or CD.</a:t>
                      </a:r>
                      <a:endParaRPr lang="sv-SE" sz="1400" dirty="0"/>
                    </a:p>
                  </a:txBody>
                  <a:tcPr/>
                </a:tc>
                <a:tc>
                  <a:txBody>
                    <a:bodyPr/>
                    <a:lstStyle/>
                    <a:p>
                      <a:r>
                        <a:rPr lang="en-GB" sz="1400" dirty="0"/>
                        <a:t>N/A</a:t>
                      </a:r>
                      <a:endParaRPr lang="sv-SE" sz="1400" dirty="0"/>
                    </a:p>
                  </a:txBody>
                  <a:tcPr/>
                </a:tc>
                <a:tc>
                  <a:txBody>
                    <a:bodyPr/>
                    <a:lstStyle/>
                    <a:p>
                      <a:r>
                        <a:rPr lang="en-GB" sz="1400" dirty="0"/>
                        <a:t>0,00</a:t>
                      </a:r>
                      <a:endParaRPr lang="sv-SE" sz="1400" dirty="0"/>
                    </a:p>
                  </a:txBody>
                  <a:tcPr/>
                </a:tc>
                <a:extLst>
                  <a:ext uri="{0D108BD9-81ED-4DB2-BD59-A6C34878D82A}">
                    <a16:rowId xmlns:a16="http://schemas.microsoft.com/office/drawing/2014/main" val="3611312012"/>
                  </a:ext>
                </a:extLst>
              </a:tr>
            </a:tbl>
          </a:graphicData>
        </a:graphic>
      </p:graphicFrame>
      <p:sp>
        <p:nvSpPr>
          <p:cNvPr id="23" name="TextBox 22">
            <a:extLst>
              <a:ext uri="{FF2B5EF4-FFF2-40B4-BE49-F238E27FC236}">
                <a16:creationId xmlns:a16="http://schemas.microsoft.com/office/drawing/2014/main" id="{58F6A921-EBD3-05E8-C675-197674B58F92}"/>
              </a:ext>
            </a:extLst>
          </p:cNvPr>
          <p:cNvSpPr txBox="1"/>
          <p:nvPr/>
        </p:nvSpPr>
        <p:spPr>
          <a:xfrm>
            <a:off x="10236715" y="131609"/>
            <a:ext cx="1791468" cy="584775"/>
          </a:xfrm>
          <a:prstGeom prst="rect">
            <a:avLst/>
          </a:prstGeom>
          <a:noFill/>
        </p:spPr>
        <p:txBody>
          <a:bodyPr wrap="square" rtlCol="0">
            <a:spAutoFit/>
          </a:bodyPr>
          <a:lstStyle/>
          <a:p>
            <a:r>
              <a:rPr lang="en-GB" sz="1600" dirty="0"/>
              <a:t>Production delay divided by a year</a:t>
            </a:r>
            <a:endParaRPr lang="sv-SE" sz="1600" dirty="0"/>
          </a:p>
        </p:txBody>
      </p:sp>
      <p:cxnSp>
        <p:nvCxnSpPr>
          <p:cNvPr id="29" name="Straight Arrow Connector 28">
            <a:extLst>
              <a:ext uri="{FF2B5EF4-FFF2-40B4-BE49-F238E27FC236}">
                <a16:creationId xmlns:a16="http://schemas.microsoft.com/office/drawing/2014/main" id="{BF31F382-2F7B-5C2D-E8C5-6F2443D4128B}"/>
              </a:ext>
            </a:extLst>
          </p:cNvPr>
          <p:cNvCxnSpPr>
            <a:stCxn id="23" idx="2"/>
          </p:cNvCxnSpPr>
          <p:nvPr/>
        </p:nvCxnSpPr>
        <p:spPr>
          <a:xfrm flipH="1">
            <a:off x="11002023" y="716384"/>
            <a:ext cx="130426" cy="426090"/>
          </a:xfrm>
          <a:prstGeom prst="straightConnector1">
            <a:avLst/>
          </a:prstGeom>
          <a:ln w="19050">
            <a:solidFill>
              <a:srgbClr val="1D1D1B"/>
            </a:solidFill>
            <a:tailEnd type="triangle"/>
          </a:ln>
        </p:spPr>
        <p:style>
          <a:lnRef idx="1">
            <a:schemeClr val="accent1"/>
          </a:lnRef>
          <a:fillRef idx="0">
            <a:schemeClr val="accent1"/>
          </a:fillRef>
          <a:effectRef idx="0">
            <a:schemeClr val="accent1"/>
          </a:effectRef>
          <a:fontRef idx="minor">
            <a:schemeClr val="tx1"/>
          </a:fontRef>
        </p:style>
      </p:cxnSp>
      <p:sp>
        <p:nvSpPr>
          <p:cNvPr id="5" name="Footer Placeholder 7">
            <a:extLst>
              <a:ext uri="{FF2B5EF4-FFF2-40B4-BE49-F238E27FC236}">
                <a16:creationId xmlns:a16="http://schemas.microsoft.com/office/drawing/2014/main" id="{85565E17-B450-0AD7-9581-E8C33498D48D}"/>
              </a:ext>
            </a:extLst>
          </p:cNvPr>
          <p:cNvSpPr txBox="1">
            <a:spLocks/>
          </p:cNvSpPr>
          <p:nvPr/>
        </p:nvSpPr>
        <p:spPr>
          <a:xfrm>
            <a:off x="3130063" y="6365185"/>
            <a:ext cx="4463433" cy="209074"/>
          </a:xfrm>
          <a:prstGeom prst="rect">
            <a:avLst/>
          </a:prstGeom>
        </p:spPr>
        <p:txBody>
          <a:bodyPr vert="horz" lIns="91440" tIns="45720" rIns="91440" bIns="45720" rtlCol="0">
            <a:normAutofit fontScale="70000" lnSpcReduction="20000"/>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b="0" i="0" kern="1200">
                <a:solidFill>
                  <a:srgbClr val="1D1D1B"/>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Blip>
                <a:blip r:embed="rId2"/>
              </a:buBlip>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A method for including economic consequences in your PSA model – In collaboration with  </a:t>
            </a:r>
            <a:endParaRPr lang="en-GB" dirty="0"/>
          </a:p>
        </p:txBody>
      </p:sp>
      <p:grpSp>
        <p:nvGrpSpPr>
          <p:cNvPr id="10" name="Group 9">
            <a:extLst>
              <a:ext uri="{FF2B5EF4-FFF2-40B4-BE49-F238E27FC236}">
                <a16:creationId xmlns:a16="http://schemas.microsoft.com/office/drawing/2014/main" id="{A32D1BCD-4AAE-24C7-DD77-606B49604D25}"/>
              </a:ext>
            </a:extLst>
          </p:cNvPr>
          <p:cNvGrpSpPr/>
          <p:nvPr/>
        </p:nvGrpSpPr>
        <p:grpSpPr>
          <a:xfrm>
            <a:off x="7377408" y="6320408"/>
            <a:ext cx="583882" cy="298627"/>
            <a:chOff x="6832600" y="5511800"/>
            <a:chExt cx="1663700" cy="850900"/>
          </a:xfrm>
        </p:grpSpPr>
        <p:sp>
          <p:nvSpPr>
            <p:cNvPr id="11" name="Rectangle: Rounded Corners 10">
              <a:extLst>
                <a:ext uri="{FF2B5EF4-FFF2-40B4-BE49-F238E27FC236}">
                  <a16:creationId xmlns:a16="http://schemas.microsoft.com/office/drawing/2014/main" id="{4E5D8BCE-AF2E-8FA4-0DA4-DFBF5A9DCA74}"/>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2" name="Graphic 11">
              <a:extLst>
                <a:ext uri="{FF2B5EF4-FFF2-40B4-BE49-F238E27FC236}">
                  <a16:creationId xmlns:a16="http://schemas.microsoft.com/office/drawing/2014/main" id="{EA864EC0-020B-3C13-545F-7B0B8383155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175" y="5568823"/>
              <a:ext cx="1605954" cy="701802"/>
            </a:xfrm>
            <a:prstGeom prst="rect">
              <a:avLst/>
            </a:prstGeom>
          </p:spPr>
        </p:pic>
      </p:grpSp>
    </p:spTree>
    <p:extLst>
      <p:ext uri="{BB962C8B-B14F-4D97-AF65-F5344CB8AC3E}">
        <p14:creationId xmlns:p14="http://schemas.microsoft.com/office/powerpoint/2010/main" val="1822302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9C74E3E1-FB34-0974-4527-0172205806E7}"/>
              </a:ext>
            </a:extLst>
          </p:cNvPr>
          <p:cNvSpPr>
            <a:spLocks noGrp="1"/>
          </p:cNvSpPr>
          <p:nvPr>
            <p:ph type="body" sz="quarter" idx="10"/>
          </p:nvPr>
        </p:nvSpPr>
        <p:spPr/>
        <p:txBody>
          <a:bodyPr/>
          <a:lstStyle/>
          <a:p>
            <a:r>
              <a:rPr lang="en-GB" noProof="0" dirty="0"/>
              <a:t>User interface</a:t>
            </a:r>
          </a:p>
        </p:txBody>
      </p:sp>
      <p:sp>
        <p:nvSpPr>
          <p:cNvPr id="6" name="Date Placeholder 5">
            <a:extLst>
              <a:ext uri="{FF2B5EF4-FFF2-40B4-BE49-F238E27FC236}">
                <a16:creationId xmlns:a16="http://schemas.microsoft.com/office/drawing/2014/main" id="{6012DAA1-6D80-16B0-2F91-AF21943248CF}"/>
              </a:ext>
            </a:extLst>
          </p:cNvPr>
          <p:cNvSpPr>
            <a:spLocks noGrp="1"/>
          </p:cNvSpPr>
          <p:nvPr>
            <p:ph type="dt" sz="half" idx="11"/>
          </p:nvPr>
        </p:nvSpPr>
        <p:spPr/>
        <p:txBody>
          <a:bodyPr/>
          <a:lstStyle/>
          <a:p>
            <a:r>
              <a:rPr lang="en-GB" noProof="0" dirty="0"/>
              <a:t>Vysus Group</a:t>
            </a:r>
          </a:p>
        </p:txBody>
      </p:sp>
      <p:sp>
        <p:nvSpPr>
          <p:cNvPr id="8" name="Slide Number Placeholder 7">
            <a:extLst>
              <a:ext uri="{FF2B5EF4-FFF2-40B4-BE49-F238E27FC236}">
                <a16:creationId xmlns:a16="http://schemas.microsoft.com/office/drawing/2014/main" id="{642B4741-1066-5440-1418-EFF37DABB9C7}"/>
              </a:ext>
            </a:extLst>
          </p:cNvPr>
          <p:cNvSpPr>
            <a:spLocks noGrp="1"/>
          </p:cNvSpPr>
          <p:nvPr>
            <p:ph type="sldNum" sz="quarter" idx="13"/>
          </p:nvPr>
        </p:nvSpPr>
        <p:spPr/>
        <p:txBody>
          <a:bodyPr/>
          <a:lstStyle/>
          <a:p>
            <a:fld id="{F0EBD639-FBDF-4BE7-86EE-7F5910956510}" type="slidenum">
              <a:rPr lang="en-GB" noProof="0" smtClean="0"/>
              <a:pPr/>
              <a:t>9</a:t>
            </a:fld>
            <a:endParaRPr lang="en-GB" noProof="0" dirty="0"/>
          </a:p>
        </p:txBody>
      </p:sp>
      <p:sp>
        <p:nvSpPr>
          <p:cNvPr id="10" name="Text Placeholder 9">
            <a:extLst>
              <a:ext uri="{FF2B5EF4-FFF2-40B4-BE49-F238E27FC236}">
                <a16:creationId xmlns:a16="http://schemas.microsoft.com/office/drawing/2014/main" id="{E4F8E032-96EA-C8D7-B613-6E912702A084}"/>
              </a:ext>
            </a:extLst>
          </p:cNvPr>
          <p:cNvSpPr>
            <a:spLocks noGrp="1"/>
          </p:cNvSpPr>
          <p:nvPr>
            <p:ph type="body" sz="quarter" idx="15"/>
          </p:nvPr>
        </p:nvSpPr>
        <p:spPr>
          <a:xfrm>
            <a:off x="623889" y="1559513"/>
            <a:ext cx="4395584" cy="4398376"/>
          </a:xfrm>
        </p:spPr>
        <p:txBody>
          <a:bodyPr/>
          <a:lstStyle/>
          <a:p>
            <a:r>
              <a:rPr lang="en-GB" noProof="0" dirty="0"/>
              <a:t>Based upon system configuration (bottom) defined, the results displayed in the interface are:</a:t>
            </a:r>
          </a:p>
          <a:p>
            <a:pPr lvl="1"/>
            <a:r>
              <a:rPr lang="en-US" noProof="0" dirty="0"/>
              <a:t>Total contribution from each consequence</a:t>
            </a:r>
          </a:p>
          <a:p>
            <a:pPr lvl="1"/>
            <a:r>
              <a:rPr lang="en-US" noProof="0" dirty="0"/>
              <a:t>Relative contribution from each consequence</a:t>
            </a:r>
          </a:p>
          <a:p>
            <a:pPr lvl="1"/>
            <a:r>
              <a:rPr lang="en-US" noProof="0" dirty="0"/>
              <a:t>Hourly and accumulated risk as percentage of total acceptance criteria</a:t>
            </a:r>
          </a:p>
          <a:p>
            <a:pPr lvl="1"/>
            <a:endParaRPr lang="en-GB" noProof="0" dirty="0"/>
          </a:p>
        </p:txBody>
      </p:sp>
      <p:pic>
        <p:nvPicPr>
          <p:cNvPr id="11" name="Picture 10">
            <a:extLst>
              <a:ext uri="{FF2B5EF4-FFF2-40B4-BE49-F238E27FC236}">
                <a16:creationId xmlns:a16="http://schemas.microsoft.com/office/drawing/2014/main" id="{CD5879FA-ADAA-EDA9-0A43-C8FE11B5CD83}"/>
              </a:ext>
            </a:extLst>
          </p:cNvPr>
          <p:cNvPicPr>
            <a:picLocks noChangeAspect="1"/>
          </p:cNvPicPr>
          <p:nvPr/>
        </p:nvPicPr>
        <p:blipFill>
          <a:blip r:embed="rId2"/>
          <a:stretch>
            <a:fillRect/>
          </a:stretch>
        </p:blipFill>
        <p:spPr>
          <a:xfrm>
            <a:off x="5651637" y="122421"/>
            <a:ext cx="6409788" cy="6135756"/>
          </a:xfrm>
          <a:prstGeom prst="rect">
            <a:avLst/>
          </a:prstGeom>
        </p:spPr>
      </p:pic>
      <p:sp>
        <p:nvSpPr>
          <p:cNvPr id="12" name="Footer Placeholder 7">
            <a:extLst>
              <a:ext uri="{FF2B5EF4-FFF2-40B4-BE49-F238E27FC236}">
                <a16:creationId xmlns:a16="http://schemas.microsoft.com/office/drawing/2014/main" id="{2D8A0B7B-A2CA-772F-AC09-EBEDFC2DF759}"/>
              </a:ext>
            </a:extLst>
          </p:cNvPr>
          <p:cNvSpPr>
            <a:spLocks noGrp="1"/>
          </p:cNvSpPr>
          <p:nvPr>
            <p:ph type="ftr" sz="quarter" idx="12"/>
          </p:nvPr>
        </p:nvSpPr>
        <p:spPr>
          <a:xfrm>
            <a:off x="3130063" y="6365185"/>
            <a:ext cx="3525495" cy="209074"/>
          </a:xfrm>
        </p:spPr>
        <p:txBody>
          <a:bodyPr/>
          <a:lstStyle/>
          <a:p>
            <a:r>
              <a:rPr lang="en-GB" dirty="0"/>
              <a:t>A method for including economic consequences in your PSA model</a:t>
            </a:r>
          </a:p>
        </p:txBody>
      </p:sp>
      <p:grpSp>
        <p:nvGrpSpPr>
          <p:cNvPr id="2" name="Group 1">
            <a:extLst>
              <a:ext uri="{FF2B5EF4-FFF2-40B4-BE49-F238E27FC236}">
                <a16:creationId xmlns:a16="http://schemas.microsoft.com/office/drawing/2014/main" id="{8E23D21C-BC38-DEB9-9F58-C3EFB8F8886A}"/>
              </a:ext>
            </a:extLst>
          </p:cNvPr>
          <p:cNvGrpSpPr/>
          <p:nvPr/>
        </p:nvGrpSpPr>
        <p:grpSpPr>
          <a:xfrm>
            <a:off x="6363617" y="6299446"/>
            <a:ext cx="583882" cy="298627"/>
            <a:chOff x="6832600" y="5511800"/>
            <a:chExt cx="1663700" cy="850900"/>
          </a:xfrm>
        </p:grpSpPr>
        <p:sp>
          <p:nvSpPr>
            <p:cNvPr id="3" name="Rectangle: Rounded Corners 2">
              <a:extLst>
                <a:ext uri="{FF2B5EF4-FFF2-40B4-BE49-F238E27FC236}">
                  <a16:creationId xmlns:a16="http://schemas.microsoft.com/office/drawing/2014/main" id="{72ED6E95-CDE5-CF14-B841-DF9558160438}"/>
                </a:ext>
              </a:extLst>
            </p:cNvPr>
            <p:cNvSpPr/>
            <p:nvPr/>
          </p:nvSpPr>
          <p:spPr>
            <a:xfrm>
              <a:off x="6832600" y="5511800"/>
              <a:ext cx="1663700" cy="850900"/>
            </a:xfrm>
            <a:prstGeom prst="roundRect">
              <a:avLst/>
            </a:prstGeom>
            <a:solidFill>
              <a:srgbClr val="E7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Graphic 3">
              <a:extLst>
                <a:ext uri="{FF2B5EF4-FFF2-40B4-BE49-F238E27FC236}">
                  <a16:creationId xmlns:a16="http://schemas.microsoft.com/office/drawing/2014/main" id="{6E5300CD-97DC-E4C0-1363-D16EE690D0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1175" y="5568823"/>
              <a:ext cx="1605954" cy="701802"/>
            </a:xfrm>
            <a:prstGeom prst="rect">
              <a:avLst/>
            </a:prstGeom>
          </p:spPr>
        </p:pic>
      </p:grpSp>
      <p:sp>
        <p:nvSpPr>
          <p:cNvPr id="5" name="TextBox 4">
            <a:extLst>
              <a:ext uri="{FF2B5EF4-FFF2-40B4-BE49-F238E27FC236}">
                <a16:creationId xmlns:a16="http://schemas.microsoft.com/office/drawing/2014/main" id="{D35909A1-90EB-555A-B860-EF7E4DF75558}"/>
              </a:ext>
            </a:extLst>
          </p:cNvPr>
          <p:cNvSpPr txBox="1"/>
          <p:nvPr/>
        </p:nvSpPr>
        <p:spPr>
          <a:xfrm>
            <a:off x="945124" y="4595732"/>
            <a:ext cx="976745" cy="738664"/>
          </a:xfrm>
          <a:prstGeom prst="rect">
            <a:avLst/>
          </a:prstGeom>
          <a:noFill/>
        </p:spPr>
        <p:txBody>
          <a:bodyPr wrap="square" rtlCol="0">
            <a:spAutoFit/>
          </a:bodyPr>
          <a:lstStyle/>
          <a:p>
            <a:pPr algn="ctr"/>
            <a:r>
              <a:rPr lang="en-GB" sz="1400" dirty="0"/>
              <a:t>Refuelling outage plan</a:t>
            </a:r>
            <a:endParaRPr lang="sv-SE" sz="1400" dirty="0"/>
          </a:p>
        </p:txBody>
      </p:sp>
      <p:sp>
        <p:nvSpPr>
          <p:cNvPr id="7" name="TextBox 6">
            <a:extLst>
              <a:ext uri="{FF2B5EF4-FFF2-40B4-BE49-F238E27FC236}">
                <a16:creationId xmlns:a16="http://schemas.microsoft.com/office/drawing/2014/main" id="{02A780CB-D083-5D32-BFB9-DAFC0843A5F0}"/>
              </a:ext>
            </a:extLst>
          </p:cNvPr>
          <p:cNvSpPr txBox="1"/>
          <p:nvPr/>
        </p:nvSpPr>
        <p:spPr>
          <a:xfrm>
            <a:off x="2370074" y="4595732"/>
            <a:ext cx="976745" cy="523220"/>
          </a:xfrm>
          <a:prstGeom prst="rect">
            <a:avLst/>
          </a:prstGeom>
          <a:noFill/>
        </p:spPr>
        <p:txBody>
          <a:bodyPr wrap="square" rtlCol="0">
            <a:spAutoFit/>
          </a:bodyPr>
          <a:lstStyle/>
          <a:p>
            <a:pPr algn="ctr"/>
            <a:r>
              <a:rPr lang="en-GB" sz="1400" dirty="0"/>
              <a:t>User Interface</a:t>
            </a:r>
            <a:endParaRPr lang="sv-SE" sz="1400" dirty="0"/>
          </a:p>
        </p:txBody>
      </p:sp>
      <p:sp>
        <p:nvSpPr>
          <p:cNvPr id="13" name="TextBox 12">
            <a:extLst>
              <a:ext uri="{FF2B5EF4-FFF2-40B4-BE49-F238E27FC236}">
                <a16:creationId xmlns:a16="http://schemas.microsoft.com/office/drawing/2014/main" id="{17DD2A50-D7D9-FA55-35D5-9C046860BC0E}"/>
              </a:ext>
            </a:extLst>
          </p:cNvPr>
          <p:cNvSpPr txBox="1"/>
          <p:nvPr/>
        </p:nvSpPr>
        <p:spPr>
          <a:xfrm>
            <a:off x="3707038" y="4595732"/>
            <a:ext cx="976745" cy="523220"/>
          </a:xfrm>
          <a:prstGeom prst="rect">
            <a:avLst/>
          </a:prstGeom>
          <a:noFill/>
        </p:spPr>
        <p:txBody>
          <a:bodyPr wrap="square" rtlCol="0">
            <a:spAutoFit/>
          </a:bodyPr>
          <a:lstStyle/>
          <a:p>
            <a:pPr algn="ctr"/>
            <a:r>
              <a:rPr lang="en-GB" sz="1400" dirty="0"/>
              <a:t>PSA-model</a:t>
            </a:r>
            <a:endParaRPr lang="sv-SE" sz="1400" dirty="0"/>
          </a:p>
        </p:txBody>
      </p:sp>
      <p:cxnSp>
        <p:nvCxnSpPr>
          <p:cNvPr id="15" name="Connector: Curved 14">
            <a:extLst>
              <a:ext uri="{FF2B5EF4-FFF2-40B4-BE49-F238E27FC236}">
                <a16:creationId xmlns:a16="http://schemas.microsoft.com/office/drawing/2014/main" id="{A85F447C-A866-74BC-0593-657BB864CA8D}"/>
              </a:ext>
            </a:extLst>
          </p:cNvPr>
          <p:cNvCxnSpPr>
            <a:cxnSpLocks/>
            <a:stCxn id="5" idx="0"/>
            <a:endCxn id="7" idx="0"/>
          </p:cNvCxnSpPr>
          <p:nvPr/>
        </p:nvCxnSpPr>
        <p:spPr>
          <a:xfrm rot="5400000" flipH="1" flipV="1">
            <a:off x="2145972" y="3883257"/>
            <a:ext cx="12700" cy="1424950"/>
          </a:xfrm>
          <a:prstGeom prst="curved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8768B28-B559-0D9F-2937-811D12F80CBA}"/>
              </a:ext>
            </a:extLst>
          </p:cNvPr>
          <p:cNvSpPr txBox="1"/>
          <p:nvPr/>
        </p:nvSpPr>
        <p:spPr>
          <a:xfrm>
            <a:off x="3077546" y="4138000"/>
            <a:ext cx="1711037" cy="276999"/>
          </a:xfrm>
          <a:prstGeom prst="rect">
            <a:avLst/>
          </a:prstGeom>
          <a:noFill/>
        </p:spPr>
        <p:txBody>
          <a:bodyPr wrap="square" rtlCol="0">
            <a:spAutoFit/>
          </a:bodyPr>
          <a:lstStyle/>
          <a:p>
            <a:r>
              <a:rPr lang="en-GB" sz="1200" dirty="0"/>
              <a:t>Import script</a:t>
            </a:r>
          </a:p>
        </p:txBody>
      </p:sp>
      <p:cxnSp>
        <p:nvCxnSpPr>
          <p:cNvPr id="17" name="Connector: Curved 16">
            <a:extLst>
              <a:ext uri="{FF2B5EF4-FFF2-40B4-BE49-F238E27FC236}">
                <a16:creationId xmlns:a16="http://schemas.microsoft.com/office/drawing/2014/main" id="{F7B16649-080F-22DC-31F4-792EED6D9D12}"/>
              </a:ext>
            </a:extLst>
          </p:cNvPr>
          <p:cNvCxnSpPr>
            <a:cxnSpLocks/>
            <a:stCxn id="7" idx="0"/>
            <a:endCxn id="13" idx="0"/>
          </p:cNvCxnSpPr>
          <p:nvPr/>
        </p:nvCxnSpPr>
        <p:spPr>
          <a:xfrm rot="5400000" flipH="1" flipV="1">
            <a:off x="3526929" y="3927250"/>
            <a:ext cx="12700" cy="1336964"/>
          </a:xfrm>
          <a:prstGeom prst="curved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2F6C069-A4A4-C7CD-A1A5-D286143C2374}"/>
              </a:ext>
            </a:extLst>
          </p:cNvPr>
          <p:cNvSpPr txBox="1"/>
          <p:nvPr/>
        </p:nvSpPr>
        <p:spPr>
          <a:xfrm>
            <a:off x="1635782" y="4137999"/>
            <a:ext cx="1711037" cy="276999"/>
          </a:xfrm>
          <a:prstGeom prst="rect">
            <a:avLst/>
          </a:prstGeom>
          <a:noFill/>
        </p:spPr>
        <p:txBody>
          <a:bodyPr wrap="square" rtlCol="0">
            <a:spAutoFit/>
          </a:bodyPr>
          <a:lstStyle/>
          <a:p>
            <a:r>
              <a:rPr lang="en-GB" sz="1200" dirty="0"/>
              <a:t>Configuration</a:t>
            </a:r>
            <a:endParaRPr lang="sv-SE" sz="1200" dirty="0"/>
          </a:p>
        </p:txBody>
      </p:sp>
      <p:cxnSp>
        <p:nvCxnSpPr>
          <p:cNvPr id="22" name="Connector: Curved 21">
            <a:extLst>
              <a:ext uri="{FF2B5EF4-FFF2-40B4-BE49-F238E27FC236}">
                <a16:creationId xmlns:a16="http://schemas.microsoft.com/office/drawing/2014/main" id="{B671EA39-1094-CA61-2C6F-EF433C059492}"/>
              </a:ext>
            </a:extLst>
          </p:cNvPr>
          <p:cNvCxnSpPr>
            <a:cxnSpLocks/>
            <a:stCxn id="13" idx="2"/>
            <a:endCxn id="7" idx="2"/>
          </p:cNvCxnSpPr>
          <p:nvPr/>
        </p:nvCxnSpPr>
        <p:spPr>
          <a:xfrm rot="5400000">
            <a:off x="3526929" y="4450470"/>
            <a:ext cx="12700" cy="1336964"/>
          </a:xfrm>
          <a:prstGeom prst="curved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4E39464E-B680-CEA3-B168-346BE8941F2F}"/>
              </a:ext>
            </a:extLst>
          </p:cNvPr>
          <p:cNvSpPr txBox="1"/>
          <p:nvPr/>
        </p:nvSpPr>
        <p:spPr>
          <a:xfrm>
            <a:off x="3211559" y="5371852"/>
            <a:ext cx="1711037" cy="276999"/>
          </a:xfrm>
          <a:prstGeom prst="rect">
            <a:avLst/>
          </a:prstGeom>
          <a:noFill/>
        </p:spPr>
        <p:txBody>
          <a:bodyPr wrap="square" rtlCol="0">
            <a:spAutoFit/>
          </a:bodyPr>
          <a:lstStyle/>
          <a:p>
            <a:r>
              <a:rPr lang="en-GB" sz="1200" dirty="0"/>
              <a:t>Results</a:t>
            </a:r>
          </a:p>
        </p:txBody>
      </p:sp>
      <p:sp>
        <p:nvSpPr>
          <p:cNvPr id="26" name="TextBox 25">
            <a:extLst>
              <a:ext uri="{FF2B5EF4-FFF2-40B4-BE49-F238E27FC236}">
                <a16:creationId xmlns:a16="http://schemas.microsoft.com/office/drawing/2014/main" id="{F5480C0E-493C-F573-AD90-B87B68FCAFE9}"/>
              </a:ext>
            </a:extLst>
          </p:cNvPr>
          <p:cNvSpPr txBox="1"/>
          <p:nvPr/>
        </p:nvSpPr>
        <p:spPr>
          <a:xfrm>
            <a:off x="1635781" y="5593739"/>
            <a:ext cx="1711037" cy="461665"/>
          </a:xfrm>
          <a:prstGeom prst="rect">
            <a:avLst/>
          </a:prstGeom>
          <a:noFill/>
        </p:spPr>
        <p:txBody>
          <a:bodyPr wrap="square" rtlCol="0">
            <a:spAutoFit/>
          </a:bodyPr>
          <a:lstStyle/>
          <a:p>
            <a:r>
              <a:rPr lang="en-GB" sz="1200" dirty="0"/>
              <a:t>Risk informed decisions</a:t>
            </a:r>
          </a:p>
        </p:txBody>
      </p:sp>
      <p:cxnSp>
        <p:nvCxnSpPr>
          <p:cNvPr id="28" name="Connector: Curved 27">
            <a:extLst>
              <a:ext uri="{FF2B5EF4-FFF2-40B4-BE49-F238E27FC236}">
                <a16:creationId xmlns:a16="http://schemas.microsoft.com/office/drawing/2014/main" id="{2EB60240-9D8F-2759-A8F4-DDEE254E7CC1}"/>
              </a:ext>
            </a:extLst>
          </p:cNvPr>
          <p:cNvCxnSpPr>
            <a:cxnSpLocks/>
            <a:stCxn id="7" idx="2"/>
            <a:endCxn id="5" idx="2"/>
          </p:cNvCxnSpPr>
          <p:nvPr/>
        </p:nvCxnSpPr>
        <p:spPr>
          <a:xfrm rot="5400000">
            <a:off x="2038250" y="4514199"/>
            <a:ext cx="215444" cy="1424950"/>
          </a:xfrm>
          <a:prstGeom prst="curvedConnector3">
            <a:avLst>
              <a:gd name="adj1" fmla="val 206106"/>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2992074"/>
      </p:ext>
    </p:extLst>
  </p:cSld>
  <p:clrMapOvr>
    <a:masterClrMapping/>
  </p:clrMapOvr>
</p:sld>
</file>

<file path=ppt/theme/theme1.xml><?xml version="1.0" encoding="utf-8"?>
<a:theme xmlns:a="http://schemas.openxmlformats.org/drawingml/2006/main" name="Office Theme">
  <a:themeElements>
    <a:clrScheme name="Vysus">
      <a:dk1>
        <a:srgbClr val="1D1D1B"/>
      </a:dk1>
      <a:lt1>
        <a:srgbClr val="FFFFFF"/>
      </a:lt1>
      <a:dk2>
        <a:srgbClr val="005454"/>
      </a:dk2>
      <a:lt2>
        <a:srgbClr val="E7E6E6"/>
      </a:lt2>
      <a:accent1>
        <a:srgbClr val="00E3A9"/>
      </a:accent1>
      <a:accent2>
        <a:srgbClr val="F92D63"/>
      </a:accent2>
      <a:accent3>
        <a:srgbClr val="4C0B3D"/>
      </a:accent3>
      <a:accent4>
        <a:srgbClr val="8E329C"/>
      </a:accent4>
      <a:accent5>
        <a:srgbClr val="1CA0F9"/>
      </a:accent5>
      <a:accent6>
        <a:srgbClr val="05275E"/>
      </a:accent6>
      <a:hlink>
        <a:srgbClr val="00E3A9"/>
      </a:hlink>
      <a:folHlink>
        <a:srgbClr val="00E3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ysus Group MASTER template" id="{0C61E680-B76B-4C01-811E-7E129141A528}" vid="{92886636-7C6C-48E3-92F1-D550A8E6F2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F8D514A0EBF04E89F2274396676A61" ma:contentTypeVersion="11" ma:contentTypeDescription="Create a new document." ma:contentTypeScope="" ma:versionID="0706c0f5fd1119c32d3700771f23de34">
  <xsd:schema xmlns:xsd="http://www.w3.org/2001/XMLSchema" xmlns:xs="http://www.w3.org/2001/XMLSchema" xmlns:p="http://schemas.microsoft.com/office/2006/metadata/properties" xmlns:ns2="b46bedb1-664a-4cb2-915f-837ee28d0957" xmlns:ns3="1c5975d1-2f44-462c-a438-eb3813407cdc" targetNamespace="http://schemas.microsoft.com/office/2006/metadata/properties" ma:root="true" ma:fieldsID="b648a6a2e6ecf91dd6d96b99127848b6" ns2:_="" ns3:_="">
    <xsd:import namespace="b46bedb1-664a-4cb2-915f-837ee28d0957"/>
    <xsd:import namespace="1c5975d1-2f44-462c-a438-eb3813407cd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bedb1-664a-4cb2-915f-837ee28d09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c5975d1-2f44-462c-a438-eb3813407cdc"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F5BA26-11AB-4EE2-AB20-89099C446F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6bedb1-664a-4cb2-915f-837ee28d0957"/>
    <ds:schemaRef ds:uri="1c5975d1-2f44-462c-a438-eb3813407c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6F3C5FB-4F1E-407E-AA95-8FE4042D2E26}">
  <ds:schemaRefs>
    <ds:schemaRef ds:uri="http://schemas.microsoft.com/office/2006/documentManagement/types"/>
    <ds:schemaRef ds:uri="http://purl.org/dc/elements/1.1/"/>
    <ds:schemaRef ds:uri="http://schemas.openxmlformats.org/package/2006/metadata/core-properties"/>
    <ds:schemaRef ds:uri="b46bedb1-664a-4cb2-915f-837ee28d0957"/>
    <ds:schemaRef ds:uri="http://schemas.microsoft.com/office/infopath/2007/PartnerControls"/>
    <ds:schemaRef ds:uri="http://purl.org/dc/terms/"/>
    <ds:schemaRef ds:uri="http://www.w3.org/XML/1998/namespace"/>
    <ds:schemaRef ds:uri="1c5975d1-2f44-462c-a438-eb3813407cdc"/>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215CBF0A-A7AC-4DD6-B65B-D537610B0C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Vysus Group MASTER template</Template>
  <TotalTime>1917</TotalTime>
  <Words>1867</Words>
  <Application>Microsoft Office PowerPoint</Application>
  <PresentationFormat>Widescreen</PresentationFormat>
  <Paragraphs>224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Example of event tree for economic consequences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Sebastian Jovancic</dc:creator>
  <cp:lastModifiedBy>Sebastian Jovancic</cp:lastModifiedBy>
  <cp:revision>18</cp:revision>
  <dcterms:created xsi:type="dcterms:W3CDTF">2026-06-10T13:24:56Z</dcterms:created>
  <dcterms:modified xsi:type="dcterms:W3CDTF">2026-07-07T11:48:30Z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0x0101000AF8D514A0EBF04E89F2274396676A61</vt:lpwstr>
  </property>
</Properties>
</file>