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0"/>
  </p:notesMasterIdLst>
  <p:sldIdLst>
    <p:sldId id="711" r:id="rId2"/>
    <p:sldId id="712" r:id="rId3"/>
    <p:sldId id="726" r:id="rId4"/>
    <p:sldId id="661" r:id="rId5"/>
    <p:sldId id="663" r:id="rId6"/>
    <p:sldId id="725" r:id="rId7"/>
    <p:sldId id="717" r:id="rId8"/>
    <p:sldId id="668" r:id="rId9"/>
    <p:sldId id="706" r:id="rId10"/>
    <p:sldId id="688" r:id="rId11"/>
    <p:sldId id="675" r:id="rId12"/>
    <p:sldId id="703" r:id="rId13"/>
    <p:sldId id="699" r:id="rId14"/>
    <p:sldId id="724" r:id="rId15"/>
    <p:sldId id="723" r:id="rId16"/>
    <p:sldId id="681" r:id="rId17"/>
    <p:sldId id="697" r:id="rId18"/>
    <p:sldId id="6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30AA75-7B7A-4C79-A05D-1063CD2D5548}">
          <p14:sldIdLst>
            <p14:sldId id="711"/>
            <p14:sldId id="712"/>
            <p14:sldId id="726"/>
            <p14:sldId id="661"/>
            <p14:sldId id="663"/>
            <p14:sldId id="725"/>
            <p14:sldId id="717"/>
            <p14:sldId id="668"/>
            <p14:sldId id="706"/>
            <p14:sldId id="688"/>
            <p14:sldId id="675"/>
            <p14:sldId id="703"/>
            <p14:sldId id="699"/>
            <p14:sldId id="724"/>
            <p14:sldId id="723"/>
            <p14:sldId id="681"/>
            <p14:sldId id="697"/>
          </p14:sldIdLst>
        </p14:section>
        <p14:section name="Backup Slides" id="{FDA93BAF-16FA-4D5B-A0D6-FC94B411B57B}">
          <p14:sldIdLst>
            <p14:sldId id="69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1524DE-E686-FA03-241B-4DF7BE19D217}" name="Sakurahara, Tatsuya" initials="TS" userId="S::TAS525@pitt.edu::71707ff6-d9fc-497c-80b4-1f8e70783da0" providerId="AD"/>
  <p188:author id="{DF028DEB-4C02-FC70-714D-4A7A09D7E91D}" name="Kalantari Oskoui, Amir Shahriar" initials="AK" userId="S::AMK627@pitt.edu::09e2300c-d374-4f83-ba4f-b91219652e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3493"/>
    <a:srgbClr val="FBCFE8"/>
    <a:srgbClr val="BAE6FD"/>
    <a:srgbClr val="BBF7D0"/>
    <a:srgbClr val="FEF08A"/>
    <a:srgbClr val="E2E8F0"/>
    <a:srgbClr val="212529"/>
    <a:srgbClr val="1E3A8A"/>
    <a:srgbClr val="0A1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84568" autoAdjust="0"/>
  </p:normalViewPr>
  <p:slideViewPr>
    <p:cSldViewPr snapToGrid="0">
      <p:cViewPr varScale="1">
        <p:scale>
          <a:sx n="71" d="100"/>
          <a:sy n="71" d="100"/>
        </p:scale>
        <p:origin x="4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905FF-B63B-4141-8335-8A9D1951A8C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48482E-4A6C-46FC-B537-EEDB963994FE}">
      <dgm:prSet phldrT="[Text]"/>
      <dgm:spPr>
        <a:xfrm>
          <a:off x="1670116" y="1895"/>
          <a:ext cx="1878881" cy="828672"/>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a:solidFill>
                <a:srgbClr val="FFFFFF"/>
              </a:solidFill>
              <a:effectLst/>
              <a:latin typeface="Arial" panose="020B0604020202020204" pitchFamily="34" charset="0"/>
              <a:ea typeface="+mn-ea"/>
              <a:cs typeface="Arial" panose="020B0604020202020204" pitchFamily="34" charset="0"/>
            </a:rPr>
            <a:t>Systems</a:t>
          </a:r>
          <a:endParaRPr lang="en-US">
            <a:solidFill>
              <a:srgbClr val="FFFFFF"/>
            </a:solidFill>
            <a:latin typeface="Calibri" panose="020F0502020204030204"/>
            <a:ea typeface="+mn-ea"/>
            <a:cs typeface="+mn-cs"/>
          </a:endParaRPr>
        </a:p>
      </dgm:t>
    </dgm:pt>
    <dgm:pt modelId="{D5961347-76FC-4B40-A997-72732BC58178}" type="parTrans" cxnId="{63F9DABD-9456-468B-9738-2C47B2209923}">
      <dgm:prSet/>
      <dgm:spPr/>
      <dgm:t>
        <a:bodyPr/>
        <a:lstStyle/>
        <a:p>
          <a:endParaRPr lang="en-US"/>
        </a:p>
      </dgm:t>
    </dgm:pt>
    <dgm:pt modelId="{8D0A753C-5CF6-4E22-AD75-4B74DE60C76A}" type="sibTrans" cxnId="{63F9DABD-9456-468B-9738-2C47B2209923}">
      <dgm:prSet/>
      <dgm:spPr/>
      <dgm:t>
        <a:bodyPr/>
        <a:lstStyle/>
        <a:p>
          <a:endParaRPr lang="en-US"/>
        </a:p>
      </dgm:t>
    </dgm:pt>
    <dgm:pt modelId="{CB434E2B-649B-421C-AD5D-2061E977709D}">
      <dgm:prSet phldrT="[Text]"/>
      <dgm:spPr>
        <a:xfrm>
          <a:off x="1670116" y="872001"/>
          <a:ext cx="1878881" cy="828672"/>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b="0" i="0">
              <a:solidFill>
                <a:srgbClr val="FFFFFF"/>
              </a:solidFill>
              <a:effectLst/>
              <a:latin typeface="Arial" panose="020B0604020202020204" pitchFamily="34" charset="0"/>
              <a:ea typeface="+mn-ea"/>
              <a:cs typeface="Arial" panose="020B0604020202020204" pitchFamily="34" charset="0"/>
            </a:rPr>
            <a:t>Components </a:t>
          </a:r>
          <a:endParaRPr lang="en-US">
            <a:solidFill>
              <a:srgbClr val="FFFFFF"/>
            </a:solidFill>
            <a:latin typeface="Calibri" panose="020F0502020204030204"/>
            <a:ea typeface="+mn-ea"/>
            <a:cs typeface="+mn-cs"/>
          </a:endParaRPr>
        </a:p>
      </dgm:t>
    </dgm:pt>
    <dgm:pt modelId="{409E298A-4511-4C65-AFC3-0B7D519C67FB}" type="parTrans" cxnId="{E9C9DF3C-A2B0-4FCC-8BB8-B1147C04A77D}">
      <dgm:prSet/>
      <dgm:spPr/>
      <dgm:t>
        <a:bodyPr/>
        <a:lstStyle/>
        <a:p>
          <a:endParaRPr lang="en-US"/>
        </a:p>
      </dgm:t>
    </dgm:pt>
    <dgm:pt modelId="{A7670D34-4AF3-4E39-A6FB-05C9C6A6205A}" type="sibTrans" cxnId="{E9C9DF3C-A2B0-4FCC-8BB8-B1147C04A77D}">
      <dgm:prSet/>
      <dgm:spPr/>
      <dgm:t>
        <a:bodyPr/>
        <a:lstStyle/>
        <a:p>
          <a:endParaRPr lang="en-US"/>
        </a:p>
      </dgm:t>
    </dgm:pt>
    <dgm:pt modelId="{45171035-FCEA-4F8E-BC87-BB3D7F6D91BF}">
      <dgm:prSet phldrT="[Text]" phldr="0"/>
      <dgm:spPr>
        <a:xfrm>
          <a:off x="1670116" y="2612213"/>
          <a:ext cx="1878881" cy="828672"/>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dirty="0">
              <a:solidFill>
                <a:srgbClr val="FFFFFF"/>
              </a:solidFill>
              <a:latin typeface="Calibri" panose="020F0502020204030204"/>
              <a:ea typeface="+mn-ea"/>
              <a:cs typeface="+mn-cs"/>
            </a:rPr>
            <a:t>Physical failure modes </a:t>
          </a:r>
        </a:p>
      </dgm:t>
    </dgm:pt>
    <dgm:pt modelId="{2D0BD86C-0D32-4BF5-B8E3-15593E9A0F69}" type="parTrans" cxnId="{2E225DCF-3C44-4E96-A954-514072434096}">
      <dgm:prSet/>
      <dgm:spPr/>
      <dgm:t>
        <a:bodyPr/>
        <a:lstStyle/>
        <a:p>
          <a:endParaRPr lang="en-US"/>
        </a:p>
      </dgm:t>
    </dgm:pt>
    <dgm:pt modelId="{C0882440-3506-4B30-925B-DB4119160A81}" type="sibTrans" cxnId="{2E225DCF-3C44-4E96-A954-514072434096}">
      <dgm:prSet/>
      <dgm:spPr/>
      <dgm:t>
        <a:bodyPr/>
        <a:lstStyle/>
        <a:p>
          <a:endParaRPr lang="en-US"/>
        </a:p>
      </dgm:t>
    </dgm:pt>
    <dgm:pt modelId="{A6540452-1841-4253-899C-BF830E895807}">
      <dgm:prSet/>
      <dgm:spPr>
        <a:xfrm>
          <a:off x="1670116" y="1742107"/>
          <a:ext cx="1878881" cy="828672"/>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Calibri" panose="020F0502020204030204"/>
              <a:ea typeface="+mn-ea"/>
              <a:cs typeface="+mn-cs"/>
            </a:rPr>
            <a:t>Parts</a:t>
          </a:r>
        </a:p>
      </dgm:t>
    </dgm:pt>
    <dgm:pt modelId="{CE3E19BB-901E-48B8-B95C-22B84992AE69}" type="parTrans" cxnId="{EEE2B52E-4629-431F-93CD-016934E082AB}">
      <dgm:prSet/>
      <dgm:spPr/>
      <dgm:t>
        <a:bodyPr/>
        <a:lstStyle/>
        <a:p>
          <a:endParaRPr lang="en-US"/>
        </a:p>
      </dgm:t>
    </dgm:pt>
    <dgm:pt modelId="{443F5EA2-2896-4B0E-A941-2286BD2819DC}" type="sibTrans" cxnId="{EEE2B52E-4629-431F-93CD-016934E082AB}">
      <dgm:prSet/>
      <dgm:spPr/>
      <dgm:t>
        <a:bodyPr/>
        <a:lstStyle/>
        <a:p>
          <a:endParaRPr lang="en-US"/>
        </a:p>
      </dgm:t>
    </dgm:pt>
    <dgm:pt modelId="{2B5F0C6C-90A3-4605-B727-99606D4BAE79}">
      <dgm:prSet/>
      <dgm:spPr>
        <a:xfrm>
          <a:off x="1670116" y="3482320"/>
          <a:ext cx="1878881" cy="828672"/>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a:solidFill>
                <a:srgbClr val="FFFFFF"/>
              </a:solidFill>
              <a:latin typeface="Calibri" panose="020F0502020204030204"/>
              <a:ea typeface="+mn-ea"/>
              <a:cs typeface="+mn-cs"/>
            </a:rPr>
            <a:t>Physical failure mechanisms </a:t>
          </a:r>
        </a:p>
      </dgm:t>
    </dgm:pt>
    <dgm:pt modelId="{94F914BE-11D8-4826-9C3F-5BA3317919DB}" type="parTrans" cxnId="{77D1A4AD-A85E-441D-A31F-09E2D15CEE07}">
      <dgm:prSet/>
      <dgm:spPr/>
      <dgm:t>
        <a:bodyPr/>
        <a:lstStyle/>
        <a:p>
          <a:endParaRPr lang="en-US"/>
        </a:p>
      </dgm:t>
    </dgm:pt>
    <dgm:pt modelId="{DBEC40E3-0E7D-484A-A73A-495D5D0C2F8F}" type="sibTrans" cxnId="{77D1A4AD-A85E-441D-A31F-09E2D15CEE07}">
      <dgm:prSet/>
      <dgm:spPr/>
      <dgm:t>
        <a:bodyPr/>
        <a:lstStyle/>
        <a:p>
          <a:endParaRPr lang="en-US"/>
        </a:p>
      </dgm:t>
    </dgm:pt>
    <dgm:pt modelId="{9B99BB90-8352-4BC1-AC11-5A9C3C0F381C}" type="pres">
      <dgm:prSet presAssocID="{14F905FF-B63B-4141-8335-8A9D1951A8C1}" presName="Name0" presStyleCnt="0">
        <dgm:presLayoutVars>
          <dgm:dir/>
          <dgm:animLvl val="lvl"/>
          <dgm:resizeHandles val="exact"/>
        </dgm:presLayoutVars>
      </dgm:prSet>
      <dgm:spPr/>
    </dgm:pt>
    <dgm:pt modelId="{A000D634-A31F-4841-A408-D7DC0B69E763}" type="pres">
      <dgm:prSet presAssocID="{3E48482E-4A6C-46FC-B537-EEDB963994FE}" presName="linNode" presStyleCnt="0"/>
      <dgm:spPr/>
    </dgm:pt>
    <dgm:pt modelId="{AEF3717D-0E8F-4D19-9296-39B57AB148EA}" type="pres">
      <dgm:prSet presAssocID="{3E48482E-4A6C-46FC-B537-EEDB963994FE}" presName="parentText" presStyleLbl="node1" presStyleIdx="0" presStyleCnt="5">
        <dgm:presLayoutVars>
          <dgm:chMax val="1"/>
          <dgm:bulletEnabled val="1"/>
        </dgm:presLayoutVars>
      </dgm:prSet>
      <dgm:spPr/>
    </dgm:pt>
    <dgm:pt modelId="{0E835256-DAA4-4469-8143-E8201E923806}" type="pres">
      <dgm:prSet presAssocID="{8D0A753C-5CF6-4E22-AD75-4B74DE60C76A}" presName="sp" presStyleCnt="0"/>
      <dgm:spPr/>
    </dgm:pt>
    <dgm:pt modelId="{D2EAA580-3855-4934-8E33-D67EA24A3177}" type="pres">
      <dgm:prSet presAssocID="{CB434E2B-649B-421C-AD5D-2061E977709D}" presName="linNode" presStyleCnt="0"/>
      <dgm:spPr/>
    </dgm:pt>
    <dgm:pt modelId="{1AFB61A8-2187-4018-9F00-533A1C5AB935}" type="pres">
      <dgm:prSet presAssocID="{CB434E2B-649B-421C-AD5D-2061E977709D}" presName="parentText" presStyleLbl="node1" presStyleIdx="1" presStyleCnt="5">
        <dgm:presLayoutVars>
          <dgm:chMax val="1"/>
          <dgm:bulletEnabled val="1"/>
        </dgm:presLayoutVars>
      </dgm:prSet>
      <dgm:spPr/>
    </dgm:pt>
    <dgm:pt modelId="{6F6773F7-2B79-4062-9677-BC57D004AF68}" type="pres">
      <dgm:prSet presAssocID="{A7670D34-4AF3-4E39-A6FB-05C9C6A6205A}" presName="sp" presStyleCnt="0"/>
      <dgm:spPr/>
    </dgm:pt>
    <dgm:pt modelId="{8025B5AB-9125-45FF-ACD6-3B0A7E1EED39}" type="pres">
      <dgm:prSet presAssocID="{A6540452-1841-4253-899C-BF830E895807}" presName="linNode" presStyleCnt="0"/>
      <dgm:spPr/>
    </dgm:pt>
    <dgm:pt modelId="{6C224F1C-FE35-438D-8882-0E0236B21F19}" type="pres">
      <dgm:prSet presAssocID="{A6540452-1841-4253-899C-BF830E895807}" presName="parentText" presStyleLbl="node1" presStyleIdx="2" presStyleCnt="5">
        <dgm:presLayoutVars>
          <dgm:chMax val="1"/>
          <dgm:bulletEnabled val="1"/>
        </dgm:presLayoutVars>
      </dgm:prSet>
      <dgm:spPr/>
    </dgm:pt>
    <dgm:pt modelId="{8DC4A74A-21A8-498E-AB74-958E9FD267C0}" type="pres">
      <dgm:prSet presAssocID="{443F5EA2-2896-4B0E-A941-2286BD2819DC}" presName="sp" presStyleCnt="0"/>
      <dgm:spPr/>
    </dgm:pt>
    <dgm:pt modelId="{82054BA6-78B1-47B0-857E-B34081C7A409}" type="pres">
      <dgm:prSet presAssocID="{45171035-FCEA-4F8E-BC87-BB3D7F6D91BF}" presName="linNode" presStyleCnt="0"/>
      <dgm:spPr/>
    </dgm:pt>
    <dgm:pt modelId="{CE0825CF-2600-454E-9607-F0F4C8C87983}" type="pres">
      <dgm:prSet presAssocID="{45171035-FCEA-4F8E-BC87-BB3D7F6D91BF}" presName="parentText" presStyleLbl="node1" presStyleIdx="3" presStyleCnt="5">
        <dgm:presLayoutVars>
          <dgm:chMax val="1"/>
          <dgm:bulletEnabled val="1"/>
        </dgm:presLayoutVars>
      </dgm:prSet>
      <dgm:spPr/>
    </dgm:pt>
    <dgm:pt modelId="{05791137-F24C-4DC5-BBB2-07777B23D202}" type="pres">
      <dgm:prSet presAssocID="{C0882440-3506-4B30-925B-DB4119160A81}" presName="sp" presStyleCnt="0"/>
      <dgm:spPr/>
    </dgm:pt>
    <dgm:pt modelId="{C0163348-976F-4A57-9474-AE7063DBA98A}" type="pres">
      <dgm:prSet presAssocID="{2B5F0C6C-90A3-4605-B727-99606D4BAE79}" presName="linNode" presStyleCnt="0"/>
      <dgm:spPr/>
    </dgm:pt>
    <dgm:pt modelId="{1EA45D19-4B7B-4800-9AB6-DD588007F4A2}" type="pres">
      <dgm:prSet presAssocID="{2B5F0C6C-90A3-4605-B727-99606D4BAE79}" presName="parentText" presStyleLbl="node1" presStyleIdx="4" presStyleCnt="5">
        <dgm:presLayoutVars>
          <dgm:chMax val="1"/>
          <dgm:bulletEnabled val="1"/>
        </dgm:presLayoutVars>
      </dgm:prSet>
      <dgm:spPr/>
    </dgm:pt>
  </dgm:ptLst>
  <dgm:cxnLst>
    <dgm:cxn modelId="{EEE2B52E-4629-431F-93CD-016934E082AB}" srcId="{14F905FF-B63B-4141-8335-8A9D1951A8C1}" destId="{A6540452-1841-4253-899C-BF830E895807}" srcOrd="2" destOrd="0" parTransId="{CE3E19BB-901E-48B8-B95C-22B84992AE69}" sibTransId="{443F5EA2-2896-4B0E-A941-2286BD2819DC}"/>
    <dgm:cxn modelId="{EA22B137-8C0A-4567-A936-B82F6D1E60F4}" type="presOf" srcId="{A6540452-1841-4253-899C-BF830E895807}" destId="{6C224F1C-FE35-438D-8882-0E0236B21F19}" srcOrd="0" destOrd="0" presId="urn:microsoft.com/office/officeart/2005/8/layout/vList5"/>
    <dgm:cxn modelId="{5D24E33B-D010-4072-B734-1DC0B8A27846}" type="presOf" srcId="{45171035-FCEA-4F8E-BC87-BB3D7F6D91BF}" destId="{CE0825CF-2600-454E-9607-F0F4C8C87983}" srcOrd="0" destOrd="0" presId="urn:microsoft.com/office/officeart/2005/8/layout/vList5"/>
    <dgm:cxn modelId="{E9C9DF3C-A2B0-4FCC-8BB8-B1147C04A77D}" srcId="{14F905FF-B63B-4141-8335-8A9D1951A8C1}" destId="{CB434E2B-649B-421C-AD5D-2061E977709D}" srcOrd="1" destOrd="0" parTransId="{409E298A-4511-4C65-AFC3-0B7D519C67FB}" sibTransId="{A7670D34-4AF3-4E39-A6FB-05C9C6A6205A}"/>
    <dgm:cxn modelId="{F619005D-0CCC-46B1-9BE7-BD978B7767F4}" type="presOf" srcId="{14F905FF-B63B-4141-8335-8A9D1951A8C1}" destId="{9B99BB90-8352-4BC1-AC11-5A9C3C0F381C}" srcOrd="0" destOrd="0" presId="urn:microsoft.com/office/officeart/2005/8/layout/vList5"/>
    <dgm:cxn modelId="{90530365-8DFE-4A9F-9C2C-84239A987CCB}" type="presOf" srcId="{3E48482E-4A6C-46FC-B537-EEDB963994FE}" destId="{AEF3717D-0E8F-4D19-9296-39B57AB148EA}" srcOrd="0" destOrd="0" presId="urn:microsoft.com/office/officeart/2005/8/layout/vList5"/>
    <dgm:cxn modelId="{E35E4976-0B9D-4A93-96AF-456A35A416DA}" type="presOf" srcId="{CB434E2B-649B-421C-AD5D-2061E977709D}" destId="{1AFB61A8-2187-4018-9F00-533A1C5AB935}" srcOrd="0" destOrd="0" presId="urn:microsoft.com/office/officeart/2005/8/layout/vList5"/>
    <dgm:cxn modelId="{77D1A4AD-A85E-441D-A31F-09E2D15CEE07}" srcId="{14F905FF-B63B-4141-8335-8A9D1951A8C1}" destId="{2B5F0C6C-90A3-4605-B727-99606D4BAE79}" srcOrd="4" destOrd="0" parTransId="{94F914BE-11D8-4826-9C3F-5BA3317919DB}" sibTransId="{DBEC40E3-0E7D-484A-A73A-495D5D0C2F8F}"/>
    <dgm:cxn modelId="{63F9DABD-9456-468B-9738-2C47B2209923}" srcId="{14F905FF-B63B-4141-8335-8A9D1951A8C1}" destId="{3E48482E-4A6C-46FC-B537-EEDB963994FE}" srcOrd="0" destOrd="0" parTransId="{D5961347-76FC-4B40-A997-72732BC58178}" sibTransId="{8D0A753C-5CF6-4E22-AD75-4B74DE60C76A}"/>
    <dgm:cxn modelId="{2E225DCF-3C44-4E96-A954-514072434096}" srcId="{14F905FF-B63B-4141-8335-8A9D1951A8C1}" destId="{45171035-FCEA-4F8E-BC87-BB3D7F6D91BF}" srcOrd="3" destOrd="0" parTransId="{2D0BD86C-0D32-4BF5-B8E3-15593E9A0F69}" sibTransId="{C0882440-3506-4B30-925B-DB4119160A81}"/>
    <dgm:cxn modelId="{50ACFDF1-8A1C-46B0-9BCA-1CE19E7C3B47}" type="presOf" srcId="{2B5F0C6C-90A3-4605-B727-99606D4BAE79}" destId="{1EA45D19-4B7B-4800-9AB6-DD588007F4A2}" srcOrd="0" destOrd="0" presId="urn:microsoft.com/office/officeart/2005/8/layout/vList5"/>
    <dgm:cxn modelId="{7C647146-9BA6-41D5-BFEE-7609A507A9A6}" type="presParOf" srcId="{9B99BB90-8352-4BC1-AC11-5A9C3C0F381C}" destId="{A000D634-A31F-4841-A408-D7DC0B69E763}" srcOrd="0" destOrd="0" presId="urn:microsoft.com/office/officeart/2005/8/layout/vList5"/>
    <dgm:cxn modelId="{CB74A697-48A8-43C8-98BE-E6F999EAA4BE}" type="presParOf" srcId="{A000D634-A31F-4841-A408-D7DC0B69E763}" destId="{AEF3717D-0E8F-4D19-9296-39B57AB148EA}" srcOrd="0" destOrd="0" presId="urn:microsoft.com/office/officeart/2005/8/layout/vList5"/>
    <dgm:cxn modelId="{0AA2296B-8739-4943-B5FB-65C3C65B004D}" type="presParOf" srcId="{9B99BB90-8352-4BC1-AC11-5A9C3C0F381C}" destId="{0E835256-DAA4-4469-8143-E8201E923806}" srcOrd="1" destOrd="0" presId="urn:microsoft.com/office/officeart/2005/8/layout/vList5"/>
    <dgm:cxn modelId="{6E940A04-B9B1-4E6E-BDA6-FC98F7A258E0}" type="presParOf" srcId="{9B99BB90-8352-4BC1-AC11-5A9C3C0F381C}" destId="{D2EAA580-3855-4934-8E33-D67EA24A3177}" srcOrd="2" destOrd="0" presId="urn:microsoft.com/office/officeart/2005/8/layout/vList5"/>
    <dgm:cxn modelId="{FE876E50-DBA0-4A68-847F-C2FB3772E7E5}" type="presParOf" srcId="{D2EAA580-3855-4934-8E33-D67EA24A3177}" destId="{1AFB61A8-2187-4018-9F00-533A1C5AB935}" srcOrd="0" destOrd="0" presId="urn:microsoft.com/office/officeart/2005/8/layout/vList5"/>
    <dgm:cxn modelId="{E771727A-9521-442B-AAF9-1CEA679094C6}" type="presParOf" srcId="{9B99BB90-8352-4BC1-AC11-5A9C3C0F381C}" destId="{6F6773F7-2B79-4062-9677-BC57D004AF68}" srcOrd="3" destOrd="0" presId="urn:microsoft.com/office/officeart/2005/8/layout/vList5"/>
    <dgm:cxn modelId="{A62EB614-1F17-4D93-8608-74D1A6A62960}" type="presParOf" srcId="{9B99BB90-8352-4BC1-AC11-5A9C3C0F381C}" destId="{8025B5AB-9125-45FF-ACD6-3B0A7E1EED39}" srcOrd="4" destOrd="0" presId="urn:microsoft.com/office/officeart/2005/8/layout/vList5"/>
    <dgm:cxn modelId="{494A82E0-1D61-4E7C-9C76-CE62949EDE93}" type="presParOf" srcId="{8025B5AB-9125-45FF-ACD6-3B0A7E1EED39}" destId="{6C224F1C-FE35-438D-8882-0E0236B21F19}" srcOrd="0" destOrd="0" presId="urn:microsoft.com/office/officeart/2005/8/layout/vList5"/>
    <dgm:cxn modelId="{CFE14774-CDDA-4AC3-BEC9-2692899874B2}" type="presParOf" srcId="{9B99BB90-8352-4BC1-AC11-5A9C3C0F381C}" destId="{8DC4A74A-21A8-498E-AB74-958E9FD267C0}" srcOrd="5" destOrd="0" presId="urn:microsoft.com/office/officeart/2005/8/layout/vList5"/>
    <dgm:cxn modelId="{BABF7344-B1C9-498B-92FC-EB86B205C162}" type="presParOf" srcId="{9B99BB90-8352-4BC1-AC11-5A9C3C0F381C}" destId="{82054BA6-78B1-47B0-857E-B34081C7A409}" srcOrd="6" destOrd="0" presId="urn:microsoft.com/office/officeart/2005/8/layout/vList5"/>
    <dgm:cxn modelId="{73B944E2-2B5F-4CA7-8DCC-7825E0F9592E}" type="presParOf" srcId="{82054BA6-78B1-47B0-857E-B34081C7A409}" destId="{CE0825CF-2600-454E-9607-F0F4C8C87983}" srcOrd="0" destOrd="0" presId="urn:microsoft.com/office/officeart/2005/8/layout/vList5"/>
    <dgm:cxn modelId="{A7C789A6-D333-4C7C-8D71-5DB57A880464}" type="presParOf" srcId="{9B99BB90-8352-4BC1-AC11-5A9C3C0F381C}" destId="{05791137-F24C-4DC5-BBB2-07777B23D202}" srcOrd="7" destOrd="0" presId="urn:microsoft.com/office/officeart/2005/8/layout/vList5"/>
    <dgm:cxn modelId="{B7FE215F-23BC-4B02-B49E-D26D8C544874}" type="presParOf" srcId="{9B99BB90-8352-4BC1-AC11-5A9C3C0F381C}" destId="{C0163348-976F-4A57-9474-AE7063DBA98A}" srcOrd="8" destOrd="0" presId="urn:microsoft.com/office/officeart/2005/8/layout/vList5"/>
    <dgm:cxn modelId="{0DF2AEB4-04DF-4EBA-9F84-E65CA5B8AEC8}" type="presParOf" srcId="{C0163348-976F-4A57-9474-AE7063DBA98A}" destId="{1EA45D19-4B7B-4800-9AB6-DD588007F4A2}"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905FF-B63B-4141-8335-8A9D1951A8C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48482E-4A6C-46FC-B537-EEDB963994FE}">
      <dgm:prSet phldrT="[Text]"/>
      <dgm:spPr/>
      <dgm:t>
        <a:bodyPr/>
        <a:lstStyle/>
        <a:p>
          <a:r>
            <a:rPr lang="en-US" b="0" i="0">
              <a:solidFill>
                <a:schemeClr val="bg1"/>
              </a:solidFill>
              <a:effectLst/>
              <a:latin typeface="Arial" panose="020B0604020202020204" pitchFamily="34" charset="0"/>
              <a:cs typeface="Arial" panose="020B0604020202020204" pitchFamily="34" charset="0"/>
            </a:rPr>
            <a:t>Systems</a:t>
          </a:r>
          <a:endParaRPr lang="en-US">
            <a:solidFill>
              <a:schemeClr val="bg1"/>
            </a:solidFill>
          </a:endParaRPr>
        </a:p>
      </dgm:t>
    </dgm:pt>
    <dgm:pt modelId="{D5961347-76FC-4B40-A997-72732BC58178}" type="parTrans" cxnId="{63F9DABD-9456-468B-9738-2C47B2209923}">
      <dgm:prSet/>
      <dgm:spPr/>
      <dgm:t>
        <a:bodyPr/>
        <a:lstStyle/>
        <a:p>
          <a:endParaRPr lang="en-US"/>
        </a:p>
      </dgm:t>
    </dgm:pt>
    <dgm:pt modelId="{8D0A753C-5CF6-4E22-AD75-4B74DE60C76A}" type="sibTrans" cxnId="{63F9DABD-9456-468B-9738-2C47B2209923}">
      <dgm:prSet/>
      <dgm:spPr/>
      <dgm:t>
        <a:bodyPr/>
        <a:lstStyle/>
        <a:p>
          <a:endParaRPr lang="en-US"/>
        </a:p>
      </dgm:t>
    </dgm:pt>
    <dgm:pt modelId="{606D6675-63C8-476C-9354-354DA12C7E47}">
      <dgm:prSet phldrT="[Text]"/>
      <dgm:spPr/>
      <dgm:t>
        <a:bodyPr/>
        <a:lstStyle/>
        <a:p>
          <a:r>
            <a:rPr lang="en-US"/>
            <a:t>Critical functions and the systems required to fulfill them (e.g., emergency core cooling, reactor protection)  </a:t>
          </a:r>
        </a:p>
      </dgm:t>
    </dgm:pt>
    <dgm:pt modelId="{D44314DC-6D29-4946-8500-2C0E9ED83F89}" type="parTrans" cxnId="{9FA97DB6-FFF7-4E6A-9CF7-779169A79FDA}">
      <dgm:prSet/>
      <dgm:spPr/>
      <dgm:t>
        <a:bodyPr/>
        <a:lstStyle/>
        <a:p>
          <a:endParaRPr lang="en-US"/>
        </a:p>
      </dgm:t>
    </dgm:pt>
    <dgm:pt modelId="{D8C41877-CDEF-4ABD-8A71-DF7FA0BABC02}" type="sibTrans" cxnId="{9FA97DB6-FFF7-4E6A-9CF7-779169A79FDA}">
      <dgm:prSet/>
      <dgm:spPr/>
      <dgm:t>
        <a:bodyPr/>
        <a:lstStyle/>
        <a:p>
          <a:endParaRPr lang="en-US"/>
        </a:p>
      </dgm:t>
    </dgm:pt>
    <dgm:pt modelId="{CB434E2B-649B-421C-AD5D-2061E977709D}">
      <dgm:prSet phldrT="[Text]"/>
      <dgm:spPr/>
      <dgm:t>
        <a:bodyPr/>
        <a:lstStyle/>
        <a:p>
          <a:pPr>
            <a:buNone/>
          </a:pPr>
          <a:r>
            <a:rPr lang="en-US" b="0" i="0">
              <a:solidFill>
                <a:schemeClr val="bg1"/>
              </a:solidFill>
              <a:effectLst/>
              <a:latin typeface="Arial" panose="020B0604020202020204" pitchFamily="34" charset="0"/>
              <a:cs typeface="Arial" panose="020B0604020202020204" pitchFamily="34" charset="0"/>
            </a:rPr>
            <a:t>Components </a:t>
          </a:r>
          <a:endParaRPr lang="en-US">
            <a:solidFill>
              <a:schemeClr val="bg1"/>
            </a:solidFill>
          </a:endParaRPr>
        </a:p>
      </dgm:t>
    </dgm:pt>
    <dgm:pt modelId="{409E298A-4511-4C65-AFC3-0B7D519C67FB}" type="parTrans" cxnId="{E9C9DF3C-A2B0-4FCC-8BB8-B1147C04A77D}">
      <dgm:prSet/>
      <dgm:spPr/>
      <dgm:t>
        <a:bodyPr/>
        <a:lstStyle/>
        <a:p>
          <a:endParaRPr lang="en-US"/>
        </a:p>
      </dgm:t>
    </dgm:pt>
    <dgm:pt modelId="{A7670D34-4AF3-4E39-A6FB-05C9C6A6205A}" type="sibTrans" cxnId="{E9C9DF3C-A2B0-4FCC-8BB8-B1147C04A77D}">
      <dgm:prSet/>
      <dgm:spPr/>
      <dgm:t>
        <a:bodyPr/>
        <a:lstStyle/>
        <a:p>
          <a:endParaRPr lang="en-US"/>
        </a:p>
      </dgm:t>
    </dgm:pt>
    <dgm:pt modelId="{825C0DF2-1D0B-4070-8364-3AABD1422FCB}">
      <dgm:prSet phldrT="[Text]"/>
      <dgm:spPr/>
      <dgm:t>
        <a:bodyPr/>
        <a:lstStyle/>
        <a:p>
          <a:r>
            <a:rPr lang="en-US"/>
            <a:t>Individual hardware elements constituting each system, such as pumps, valves, and pipes (e.g., pumps, valves, pipes) </a:t>
          </a:r>
        </a:p>
      </dgm:t>
    </dgm:pt>
    <dgm:pt modelId="{473C9D2F-2C09-4B7A-B45F-B9FC62BD4801}" type="parTrans" cxnId="{0719B47D-A0A8-482C-9B1F-F65C5ED6DA76}">
      <dgm:prSet/>
      <dgm:spPr/>
      <dgm:t>
        <a:bodyPr/>
        <a:lstStyle/>
        <a:p>
          <a:endParaRPr lang="en-US"/>
        </a:p>
      </dgm:t>
    </dgm:pt>
    <dgm:pt modelId="{91545B43-C765-48F7-849F-82DE0AA02CD8}" type="sibTrans" cxnId="{0719B47D-A0A8-482C-9B1F-F65C5ED6DA76}">
      <dgm:prSet/>
      <dgm:spPr/>
      <dgm:t>
        <a:bodyPr/>
        <a:lstStyle/>
        <a:p>
          <a:endParaRPr lang="en-US"/>
        </a:p>
      </dgm:t>
    </dgm:pt>
    <dgm:pt modelId="{45171035-FCEA-4F8E-BC87-BB3D7F6D91BF}">
      <dgm:prSet phldrT="[Text]" phldr="0"/>
      <dgm:spPr/>
      <dgm:t>
        <a:bodyPr/>
        <a:lstStyle/>
        <a:p>
          <a:r>
            <a:rPr lang="en-US"/>
            <a:t>Physical failure modes </a:t>
          </a:r>
        </a:p>
      </dgm:t>
    </dgm:pt>
    <dgm:pt modelId="{2D0BD86C-0D32-4BF5-B8E3-15593E9A0F69}" type="parTrans" cxnId="{2E225DCF-3C44-4E96-A954-514072434096}">
      <dgm:prSet/>
      <dgm:spPr/>
      <dgm:t>
        <a:bodyPr/>
        <a:lstStyle/>
        <a:p>
          <a:endParaRPr lang="en-US"/>
        </a:p>
      </dgm:t>
    </dgm:pt>
    <dgm:pt modelId="{C0882440-3506-4B30-925B-DB4119160A81}" type="sibTrans" cxnId="{2E225DCF-3C44-4E96-A954-514072434096}">
      <dgm:prSet/>
      <dgm:spPr/>
      <dgm:t>
        <a:bodyPr/>
        <a:lstStyle/>
        <a:p>
          <a:endParaRPr lang="en-US"/>
        </a:p>
      </dgm:t>
    </dgm:pt>
    <dgm:pt modelId="{AE192443-B7BF-4B41-96CF-B84251500966}">
      <dgm:prSet phldrT="[Text]" phldr="0"/>
      <dgm:spPr/>
      <dgm:t>
        <a:bodyPr/>
        <a:lstStyle/>
        <a:p>
          <a:r>
            <a:rPr lang="en-US"/>
            <a:t>Underlying physical processes that can result in each physical failure mode (e.g., fatigue crack growth, corrosion, or creep) </a:t>
          </a:r>
        </a:p>
      </dgm:t>
    </dgm:pt>
    <dgm:pt modelId="{1A3EFEA7-8140-4CEC-BFBC-58CE733EA8B7}" type="parTrans" cxnId="{0D70E98D-FE12-44D0-BE35-0E39AB8A741C}">
      <dgm:prSet/>
      <dgm:spPr/>
      <dgm:t>
        <a:bodyPr/>
        <a:lstStyle/>
        <a:p>
          <a:endParaRPr lang="en-US"/>
        </a:p>
      </dgm:t>
    </dgm:pt>
    <dgm:pt modelId="{6041324E-B5D3-4DF6-8693-DE33E442A4D8}" type="sibTrans" cxnId="{0D70E98D-FE12-44D0-BE35-0E39AB8A741C}">
      <dgm:prSet/>
      <dgm:spPr/>
      <dgm:t>
        <a:bodyPr/>
        <a:lstStyle/>
        <a:p>
          <a:endParaRPr lang="en-US"/>
        </a:p>
      </dgm:t>
    </dgm:pt>
    <dgm:pt modelId="{A6540452-1841-4253-899C-BF830E895807}">
      <dgm:prSet/>
      <dgm:spPr/>
      <dgm:t>
        <a:bodyPr/>
        <a:lstStyle/>
        <a:p>
          <a:r>
            <a:rPr lang="en-US"/>
            <a:t>Parts</a:t>
          </a:r>
        </a:p>
      </dgm:t>
    </dgm:pt>
    <dgm:pt modelId="{CE3E19BB-901E-48B8-B95C-22B84992AE69}" type="parTrans" cxnId="{EEE2B52E-4629-431F-93CD-016934E082AB}">
      <dgm:prSet/>
      <dgm:spPr/>
      <dgm:t>
        <a:bodyPr/>
        <a:lstStyle/>
        <a:p>
          <a:endParaRPr lang="en-US"/>
        </a:p>
      </dgm:t>
    </dgm:pt>
    <dgm:pt modelId="{443F5EA2-2896-4B0E-A941-2286BD2819DC}" type="sibTrans" cxnId="{EEE2B52E-4629-431F-93CD-016934E082AB}">
      <dgm:prSet/>
      <dgm:spPr/>
      <dgm:t>
        <a:bodyPr/>
        <a:lstStyle/>
        <a:p>
          <a:endParaRPr lang="en-US"/>
        </a:p>
      </dgm:t>
    </dgm:pt>
    <dgm:pt modelId="{96D0B098-56C4-40FC-9F2D-748EDB9D1A26}">
      <dgm:prSet/>
      <dgm:spPr/>
      <dgm:t>
        <a:bodyPr/>
        <a:lstStyle/>
        <a:p>
          <a:r>
            <a:rPr lang="en-US"/>
            <a:t>Sub-elements of each component necessary to perform its designed function (e.g., a pump shaft or motor) </a:t>
          </a:r>
        </a:p>
      </dgm:t>
    </dgm:pt>
    <dgm:pt modelId="{F4557118-62BD-423F-9762-49B85645DA6E}" type="parTrans" cxnId="{709F6DA2-BD42-4887-B29A-1BA7202F5927}">
      <dgm:prSet/>
      <dgm:spPr/>
      <dgm:t>
        <a:bodyPr/>
        <a:lstStyle/>
        <a:p>
          <a:endParaRPr lang="en-US"/>
        </a:p>
      </dgm:t>
    </dgm:pt>
    <dgm:pt modelId="{817A7543-A90E-47AE-A4F2-991030DE1852}" type="sibTrans" cxnId="{709F6DA2-BD42-4887-B29A-1BA7202F5927}">
      <dgm:prSet/>
      <dgm:spPr/>
      <dgm:t>
        <a:bodyPr/>
        <a:lstStyle/>
        <a:p>
          <a:endParaRPr lang="en-US"/>
        </a:p>
      </dgm:t>
    </dgm:pt>
    <dgm:pt modelId="{73808C76-709A-48AA-8FF0-1448B0D2BD8A}">
      <dgm:prSet phldrT="[Text]" phldr="0"/>
      <dgm:spPr/>
      <dgm:t>
        <a:bodyPr/>
        <a:lstStyle/>
        <a:p>
          <a:r>
            <a:rPr lang="en-US"/>
            <a:t>Observable manifestations of component/part failure (e.g., leak, rupture, or excessive vibration) </a:t>
          </a:r>
        </a:p>
      </dgm:t>
    </dgm:pt>
    <dgm:pt modelId="{F3ECD5F1-1790-42D3-829E-D1A7A4E62089}" type="parTrans" cxnId="{37A72218-2DE2-4B46-8106-63C8061A3FF0}">
      <dgm:prSet/>
      <dgm:spPr/>
      <dgm:t>
        <a:bodyPr/>
        <a:lstStyle/>
        <a:p>
          <a:endParaRPr lang="en-US"/>
        </a:p>
      </dgm:t>
    </dgm:pt>
    <dgm:pt modelId="{9146AF12-7B3F-4F83-975D-5818C1EF503D}" type="sibTrans" cxnId="{37A72218-2DE2-4B46-8106-63C8061A3FF0}">
      <dgm:prSet/>
      <dgm:spPr/>
      <dgm:t>
        <a:bodyPr/>
        <a:lstStyle/>
        <a:p>
          <a:endParaRPr lang="en-US"/>
        </a:p>
      </dgm:t>
    </dgm:pt>
    <dgm:pt modelId="{2B5F0C6C-90A3-4605-B727-99606D4BAE79}">
      <dgm:prSet/>
      <dgm:spPr/>
      <dgm:t>
        <a:bodyPr/>
        <a:lstStyle/>
        <a:p>
          <a:r>
            <a:rPr lang="en-US"/>
            <a:t>Physical failure mechanisms </a:t>
          </a:r>
        </a:p>
      </dgm:t>
    </dgm:pt>
    <dgm:pt modelId="{94F914BE-11D8-4826-9C3F-5BA3317919DB}" type="parTrans" cxnId="{77D1A4AD-A85E-441D-A31F-09E2D15CEE07}">
      <dgm:prSet/>
      <dgm:spPr/>
      <dgm:t>
        <a:bodyPr/>
        <a:lstStyle/>
        <a:p>
          <a:endParaRPr lang="en-US"/>
        </a:p>
      </dgm:t>
    </dgm:pt>
    <dgm:pt modelId="{DBEC40E3-0E7D-484A-A73A-495D5D0C2F8F}" type="sibTrans" cxnId="{77D1A4AD-A85E-441D-A31F-09E2D15CEE07}">
      <dgm:prSet/>
      <dgm:spPr/>
      <dgm:t>
        <a:bodyPr/>
        <a:lstStyle/>
        <a:p>
          <a:endParaRPr lang="en-US"/>
        </a:p>
      </dgm:t>
    </dgm:pt>
    <dgm:pt modelId="{9B99BB90-8352-4BC1-AC11-5A9C3C0F381C}" type="pres">
      <dgm:prSet presAssocID="{14F905FF-B63B-4141-8335-8A9D1951A8C1}" presName="Name0" presStyleCnt="0">
        <dgm:presLayoutVars>
          <dgm:dir/>
          <dgm:animLvl val="lvl"/>
          <dgm:resizeHandles val="exact"/>
        </dgm:presLayoutVars>
      </dgm:prSet>
      <dgm:spPr/>
    </dgm:pt>
    <dgm:pt modelId="{A000D634-A31F-4841-A408-D7DC0B69E763}" type="pres">
      <dgm:prSet presAssocID="{3E48482E-4A6C-46FC-B537-EEDB963994FE}" presName="linNode" presStyleCnt="0"/>
      <dgm:spPr/>
    </dgm:pt>
    <dgm:pt modelId="{AEF3717D-0E8F-4D19-9296-39B57AB148EA}" type="pres">
      <dgm:prSet presAssocID="{3E48482E-4A6C-46FC-B537-EEDB963994FE}" presName="parentText" presStyleLbl="node1" presStyleIdx="0" presStyleCnt="5">
        <dgm:presLayoutVars>
          <dgm:chMax val="1"/>
          <dgm:bulletEnabled val="1"/>
        </dgm:presLayoutVars>
      </dgm:prSet>
      <dgm:spPr/>
    </dgm:pt>
    <dgm:pt modelId="{FABDDD83-8EF2-433C-B354-74327AC9CC7F}" type="pres">
      <dgm:prSet presAssocID="{3E48482E-4A6C-46FC-B537-EEDB963994FE}" presName="descendantText" presStyleLbl="alignAccFollowNode1" presStyleIdx="0" presStyleCnt="5">
        <dgm:presLayoutVars>
          <dgm:bulletEnabled val="1"/>
        </dgm:presLayoutVars>
      </dgm:prSet>
      <dgm:spPr/>
    </dgm:pt>
    <dgm:pt modelId="{0E835256-DAA4-4469-8143-E8201E923806}" type="pres">
      <dgm:prSet presAssocID="{8D0A753C-5CF6-4E22-AD75-4B74DE60C76A}" presName="sp" presStyleCnt="0"/>
      <dgm:spPr/>
    </dgm:pt>
    <dgm:pt modelId="{D2EAA580-3855-4934-8E33-D67EA24A3177}" type="pres">
      <dgm:prSet presAssocID="{CB434E2B-649B-421C-AD5D-2061E977709D}" presName="linNode" presStyleCnt="0"/>
      <dgm:spPr/>
    </dgm:pt>
    <dgm:pt modelId="{1AFB61A8-2187-4018-9F00-533A1C5AB935}" type="pres">
      <dgm:prSet presAssocID="{CB434E2B-649B-421C-AD5D-2061E977709D}" presName="parentText" presStyleLbl="node1" presStyleIdx="1" presStyleCnt="5">
        <dgm:presLayoutVars>
          <dgm:chMax val="1"/>
          <dgm:bulletEnabled val="1"/>
        </dgm:presLayoutVars>
      </dgm:prSet>
      <dgm:spPr/>
    </dgm:pt>
    <dgm:pt modelId="{F88940BD-42C3-4BB4-AA1D-8C34EF05F43A}" type="pres">
      <dgm:prSet presAssocID="{CB434E2B-649B-421C-AD5D-2061E977709D}" presName="descendantText" presStyleLbl="alignAccFollowNode1" presStyleIdx="1" presStyleCnt="5">
        <dgm:presLayoutVars>
          <dgm:bulletEnabled val="1"/>
        </dgm:presLayoutVars>
      </dgm:prSet>
      <dgm:spPr/>
    </dgm:pt>
    <dgm:pt modelId="{6F6773F7-2B79-4062-9677-BC57D004AF68}" type="pres">
      <dgm:prSet presAssocID="{A7670D34-4AF3-4E39-A6FB-05C9C6A6205A}" presName="sp" presStyleCnt="0"/>
      <dgm:spPr/>
    </dgm:pt>
    <dgm:pt modelId="{8025B5AB-9125-45FF-ACD6-3B0A7E1EED39}" type="pres">
      <dgm:prSet presAssocID="{A6540452-1841-4253-899C-BF830E895807}" presName="linNode" presStyleCnt="0"/>
      <dgm:spPr/>
    </dgm:pt>
    <dgm:pt modelId="{6C224F1C-FE35-438D-8882-0E0236B21F19}" type="pres">
      <dgm:prSet presAssocID="{A6540452-1841-4253-899C-BF830E895807}" presName="parentText" presStyleLbl="node1" presStyleIdx="2" presStyleCnt="5">
        <dgm:presLayoutVars>
          <dgm:chMax val="1"/>
          <dgm:bulletEnabled val="1"/>
        </dgm:presLayoutVars>
      </dgm:prSet>
      <dgm:spPr/>
    </dgm:pt>
    <dgm:pt modelId="{75D6822E-0855-4DD4-857F-52816BC91AA4}" type="pres">
      <dgm:prSet presAssocID="{A6540452-1841-4253-899C-BF830E895807}" presName="descendantText" presStyleLbl="alignAccFollowNode1" presStyleIdx="2" presStyleCnt="5">
        <dgm:presLayoutVars>
          <dgm:bulletEnabled val="1"/>
        </dgm:presLayoutVars>
      </dgm:prSet>
      <dgm:spPr/>
    </dgm:pt>
    <dgm:pt modelId="{8DC4A74A-21A8-498E-AB74-958E9FD267C0}" type="pres">
      <dgm:prSet presAssocID="{443F5EA2-2896-4B0E-A941-2286BD2819DC}" presName="sp" presStyleCnt="0"/>
      <dgm:spPr/>
    </dgm:pt>
    <dgm:pt modelId="{82054BA6-78B1-47B0-857E-B34081C7A409}" type="pres">
      <dgm:prSet presAssocID="{45171035-FCEA-4F8E-BC87-BB3D7F6D91BF}" presName="linNode" presStyleCnt="0"/>
      <dgm:spPr/>
    </dgm:pt>
    <dgm:pt modelId="{CE0825CF-2600-454E-9607-F0F4C8C87983}" type="pres">
      <dgm:prSet presAssocID="{45171035-FCEA-4F8E-BC87-BB3D7F6D91BF}" presName="parentText" presStyleLbl="node1" presStyleIdx="3" presStyleCnt="5">
        <dgm:presLayoutVars>
          <dgm:chMax val="1"/>
          <dgm:bulletEnabled val="1"/>
        </dgm:presLayoutVars>
      </dgm:prSet>
      <dgm:spPr/>
    </dgm:pt>
    <dgm:pt modelId="{5A0FF394-C69B-4FC4-8C6D-DA56378790C6}" type="pres">
      <dgm:prSet presAssocID="{45171035-FCEA-4F8E-BC87-BB3D7F6D91BF}" presName="descendantText" presStyleLbl="alignAccFollowNode1" presStyleIdx="3" presStyleCnt="5">
        <dgm:presLayoutVars>
          <dgm:bulletEnabled val="1"/>
        </dgm:presLayoutVars>
      </dgm:prSet>
      <dgm:spPr/>
    </dgm:pt>
    <dgm:pt modelId="{05791137-F24C-4DC5-BBB2-07777B23D202}" type="pres">
      <dgm:prSet presAssocID="{C0882440-3506-4B30-925B-DB4119160A81}" presName="sp" presStyleCnt="0"/>
      <dgm:spPr/>
    </dgm:pt>
    <dgm:pt modelId="{C0163348-976F-4A57-9474-AE7063DBA98A}" type="pres">
      <dgm:prSet presAssocID="{2B5F0C6C-90A3-4605-B727-99606D4BAE79}" presName="linNode" presStyleCnt="0"/>
      <dgm:spPr/>
    </dgm:pt>
    <dgm:pt modelId="{1EA45D19-4B7B-4800-9AB6-DD588007F4A2}" type="pres">
      <dgm:prSet presAssocID="{2B5F0C6C-90A3-4605-B727-99606D4BAE79}" presName="parentText" presStyleLbl="node1" presStyleIdx="4" presStyleCnt="5">
        <dgm:presLayoutVars>
          <dgm:chMax val="1"/>
          <dgm:bulletEnabled val="1"/>
        </dgm:presLayoutVars>
      </dgm:prSet>
      <dgm:spPr/>
    </dgm:pt>
    <dgm:pt modelId="{8617846D-1366-4DFB-9E1A-DB19C366B621}" type="pres">
      <dgm:prSet presAssocID="{2B5F0C6C-90A3-4605-B727-99606D4BAE79}" presName="descendantText" presStyleLbl="alignAccFollowNode1" presStyleIdx="4" presStyleCnt="5">
        <dgm:presLayoutVars>
          <dgm:bulletEnabled val="1"/>
        </dgm:presLayoutVars>
      </dgm:prSet>
      <dgm:spPr/>
    </dgm:pt>
  </dgm:ptLst>
  <dgm:cxnLst>
    <dgm:cxn modelId="{37A72218-2DE2-4B46-8106-63C8061A3FF0}" srcId="{45171035-FCEA-4F8E-BC87-BB3D7F6D91BF}" destId="{73808C76-709A-48AA-8FF0-1448B0D2BD8A}" srcOrd="0" destOrd="0" parTransId="{F3ECD5F1-1790-42D3-829E-D1A7A4E62089}" sibTransId="{9146AF12-7B3F-4F83-975D-5818C1EF503D}"/>
    <dgm:cxn modelId="{7444551B-834A-4242-A44A-08974726FEEC}" type="presOf" srcId="{AE192443-B7BF-4B41-96CF-B84251500966}" destId="{8617846D-1366-4DFB-9E1A-DB19C366B621}" srcOrd="0" destOrd="0" presId="urn:microsoft.com/office/officeart/2005/8/layout/vList5"/>
    <dgm:cxn modelId="{EEE2B52E-4629-431F-93CD-016934E082AB}" srcId="{14F905FF-B63B-4141-8335-8A9D1951A8C1}" destId="{A6540452-1841-4253-899C-BF830E895807}" srcOrd="2" destOrd="0" parTransId="{CE3E19BB-901E-48B8-B95C-22B84992AE69}" sibTransId="{443F5EA2-2896-4B0E-A941-2286BD2819DC}"/>
    <dgm:cxn modelId="{C95D9A32-46C2-4DF3-8560-1B25C1A93E89}" type="presOf" srcId="{73808C76-709A-48AA-8FF0-1448B0D2BD8A}" destId="{5A0FF394-C69B-4FC4-8C6D-DA56378790C6}" srcOrd="0" destOrd="0" presId="urn:microsoft.com/office/officeart/2005/8/layout/vList5"/>
    <dgm:cxn modelId="{307AD236-B4F2-450F-A990-5F25A51C6B27}" type="presOf" srcId="{606D6675-63C8-476C-9354-354DA12C7E47}" destId="{FABDDD83-8EF2-433C-B354-74327AC9CC7F}" srcOrd="0" destOrd="0" presId="urn:microsoft.com/office/officeart/2005/8/layout/vList5"/>
    <dgm:cxn modelId="{EA22B137-8C0A-4567-A936-B82F6D1E60F4}" type="presOf" srcId="{A6540452-1841-4253-899C-BF830E895807}" destId="{6C224F1C-FE35-438D-8882-0E0236B21F19}" srcOrd="0" destOrd="0" presId="urn:microsoft.com/office/officeart/2005/8/layout/vList5"/>
    <dgm:cxn modelId="{5D24E33B-D010-4072-B734-1DC0B8A27846}" type="presOf" srcId="{45171035-FCEA-4F8E-BC87-BB3D7F6D91BF}" destId="{CE0825CF-2600-454E-9607-F0F4C8C87983}" srcOrd="0" destOrd="0" presId="urn:microsoft.com/office/officeart/2005/8/layout/vList5"/>
    <dgm:cxn modelId="{E9C9DF3C-A2B0-4FCC-8BB8-B1147C04A77D}" srcId="{14F905FF-B63B-4141-8335-8A9D1951A8C1}" destId="{CB434E2B-649B-421C-AD5D-2061E977709D}" srcOrd="1" destOrd="0" parTransId="{409E298A-4511-4C65-AFC3-0B7D519C67FB}" sibTransId="{A7670D34-4AF3-4E39-A6FB-05C9C6A6205A}"/>
    <dgm:cxn modelId="{F619005D-0CCC-46B1-9BE7-BD978B7767F4}" type="presOf" srcId="{14F905FF-B63B-4141-8335-8A9D1951A8C1}" destId="{9B99BB90-8352-4BC1-AC11-5A9C3C0F381C}" srcOrd="0" destOrd="0" presId="urn:microsoft.com/office/officeart/2005/8/layout/vList5"/>
    <dgm:cxn modelId="{90530365-8DFE-4A9F-9C2C-84239A987CCB}" type="presOf" srcId="{3E48482E-4A6C-46FC-B537-EEDB963994FE}" destId="{AEF3717D-0E8F-4D19-9296-39B57AB148EA}" srcOrd="0" destOrd="0" presId="urn:microsoft.com/office/officeart/2005/8/layout/vList5"/>
    <dgm:cxn modelId="{E35E4976-0B9D-4A93-96AF-456A35A416DA}" type="presOf" srcId="{CB434E2B-649B-421C-AD5D-2061E977709D}" destId="{1AFB61A8-2187-4018-9F00-533A1C5AB935}" srcOrd="0" destOrd="0" presId="urn:microsoft.com/office/officeart/2005/8/layout/vList5"/>
    <dgm:cxn modelId="{0719B47D-A0A8-482C-9B1F-F65C5ED6DA76}" srcId="{CB434E2B-649B-421C-AD5D-2061E977709D}" destId="{825C0DF2-1D0B-4070-8364-3AABD1422FCB}" srcOrd="0" destOrd="0" parTransId="{473C9D2F-2C09-4B7A-B45F-B9FC62BD4801}" sibTransId="{91545B43-C765-48F7-849F-82DE0AA02CD8}"/>
    <dgm:cxn modelId="{0D70E98D-FE12-44D0-BE35-0E39AB8A741C}" srcId="{2B5F0C6C-90A3-4605-B727-99606D4BAE79}" destId="{AE192443-B7BF-4B41-96CF-B84251500966}" srcOrd="0" destOrd="0" parTransId="{1A3EFEA7-8140-4CEC-BFBC-58CE733EA8B7}" sibTransId="{6041324E-B5D3-4DF6-8693-DE33E442A4D8}"/>
    <dgm:cxn modelId="{709F6DA2-BD42-4887-B29A-1BA7202F5927}" srcId="{A6540452-1841-4253-899C-BF830E895807}" destId="{96D0B098-56C4-40FC-9F2D-748EDB9D1A26}" srcOrd="0" destOrd="0" parTransId="{F4557118-62BD-423F-9762-49B85645DA6E}" sibTransId="{817A7543-A90E-47AE-A4F2-991030DE1852}"/>
    <dgm:cxn modelId="{77D1A4AD-A85E-441D-A31F-09E2D15CEE07}" srcId="{14F905FF-B63B-4141-8335-8A9D1951A8C1}" destId="{2B5F0C6C-90A3-4605-B727-99606D4BAE79}" srcOrd="4" destOrd="0" parTransId="{94F914BE-11D8-4826-9C3F-5BA3317919DB}" sibTransId="{DBEC40E3-0E7D-484A-A73A-495D5D0C2F8F}"/>
    <dgm:cxn modelId="{9FA97DB6-FFF7-4E6A-9CF7-779169A79FDA}" srcId="{3E48482E-4A6C-46FC-B537-EEDB963994FE}" destId="{606D6675-63C8-476C-9354-354DA12C7E47}" srcOrd="0" destOrd="0" parTransId="{D44314DC-6D29-4946-8500-2C0E9ED83F89}" sibTransId="{D8C41877-CDEF-4ABD-8A71-DF7FA0BABC02}"/>
    <dgm:cxn modelId="{63F9DABD-9456-468B-9738-2C47B2209923}" srcId="{14F905FF-B63B-4141-8335-8A9D1951A8C1}" destId="{3E48482E-4A6C-46FC-B537-EEDB963994FE}" srcOrd="0" destOrd="0" parTransId="{D5961347-76FC-4B40-A997-72732BC58178}" sibTransId="{8D0A753C-5CF6-4E22-AD75-4B74DE60C76A}"/>
    <dgm:cxn modelId="{2E225DCF-3C44-4E96-A954-514072434096}" srcId="{14F905FF-B63B-4141-8335-8A9D1951A8C1}" destId="{45171035-FCEA-4F8E-BC87-BB3D7F6D91BF}" srcOrd="3" destOrd="0" parTransId="{2D0BD86C-0D32-4BF5-B8E3-15593E9A0F69}" sibTransId="{C0882440-3506-4B30-925B-DB4119160A81}"/>
    <dgm:cxn modelId="{50ACFDF1-8A1C-46B0-9BCA-1CE19E7C3B47}" type="presOf" srcId="{2B5F0C6C-90A3-4605-B727-99606D4BAE79}" destId="{1EA45D19-4B7B-4800-9AB6-DD588007F4A2}" srcOrd="0" destOrd="0" presId="urn:microsoft.com/office/officeart/2005/8/layout/vList5"/>
    <dgm:cxn modelId="{BAE638F2-6419-4747-849D-DD807C822CEE}" type="presOf" srcId="{825C0DF2-1D0B-4070-8364-3AABD1422FCB}" destId="{F88940BD-42C3-4BB4-AA1D-8C34EF05F43A}" srcOrd="0" destOrd="0" presId="urn:microsoft.com/office/officeart/2005/8/layout/vList5"/>
    <dgm:cxn modelId="{A44D07FF-8719-409E-98C2-BFA53780789A}" type="presOf" srcId="{96D0B098-56C4-40FC-9F2D-748EDB9D1A26}" destId="{75D6822E-0855-4DD4-857F-52816BC91AA4}" srcOrd="0" destOrd="0" presId="urn:microsoft.com/office/officeart/2005/8/layout/vList5"/>
    <dgm:cxn modelId="{7C647146-9BA6-41D5-BFEE-7609A507A9A6}" type="presParOf" srcId="{9B99BB90-8352-4BC1-AC11-5A9C3C0F381C}" destId="{A000D634-A31F-4841-A408-D7DC0B69E763}" srcOrd="0" destOrd="0" presId="urn:microsoft.com/office/officeart/2005/8/layout/vList5"/>
    <dgm:cxn modelId="{CB74A697-48A8-43C8-98BE-E6F999EAA4BE}" type="presParOf" srcId="{A000D634-A31F-4841-A408-D7DC0B69E763}" destId="{AEF3717D-0E8F-4D19-9296-39B57AB148EA}" srcOrd="0" destOrd="0" presId="urn:microsoft.com/office/officeart/2005/8/layout/vList5"/>
    <dgm:cxn modelId="{2A4D7EE1-C6B6-4689-9E7F-44427E99C2CF}" type="presParOf" srcId="{A000D634-A31F-4841-A408-D7DC0B69E763}" destId="{FABDDD83-8EF2-433C-B354-74327AC9CC7F}" srcOrd="1" destOrd="0" presId="urn:microsoft.com/office/officeart/2005/8/layout/vList5"/>
    <dgm:cxn modelId="{0AA2296B-8739-4943-B5FB-65C3C65B004D}" type="presParOf" srcId="{9B99BB90-8352-4BC1-AC11-5A9C3C0F381C}" destId="{0E835256-DAA4-4469-8143-E8201E923806}" srcOrd="1" destOrd="0" presId="urn:microsoft.com/office/officeart/2005/8/layout/vList5"/>
    <dgm:cxn modelId="{6E940A04-B9B1-4E6E-BDA6-FC98F7A258E0}" type="presParOf" srcId="{9B99BB90-8352-4BC1-AC11-5A9C3C0F381C}" destId="{D2EAA580-3855-4934-8E33-D67EA24A3177}" srcOrd="2" destOrd="0" presId="urn:microsoft.com/office/officeart/2005/8/layout/vList5"/>
    <dgm:cxn modelId="{FE876E50-DBA0-4A68-847F-C2FB3772E7E5}" type="presParOf" srcId="{D2EAA580-3855-4934-8E33-D67EA24A3177}" destId="{1AFB61A8-2187-4018-9F00-533A1C5AB935}" srcOrd="0" destOrd="0" presId="urn:microsoft.com/office/officeart/2005/8/layout/vList5"/>
    <dgm:cxn modelId="{A7E4A0F6-746A-4BB7-94E8-6611229E84B0}" type="presParOf" srcId="{D2EAA580-3855-4934-8E33-D67EA24A3177}" destId="{F88940BD-42C3-4BB4-AA1D-8C34EF05F43A}" srcOrd="1" destOrd="0" presId="urn:microsoft.com/office/officeart/2005/8/layout/vList5"/>
    <dgm:cxn modelId="{E771727A-9521-442B-AAF9-1CEA679094C6}" type="presParOf" srcId="{9B99BB90-8352-4BC1-AC11-5A9C3C0F381C}" destId="{6F6773F7-2B79-4062-9677-BC57D004AF68}" srcOrd="3" destOrd="0" presId="urn:microsoft.com/office/officeart/2005/8/layout/vList5"/>
    <dgm:cxn modelId="{A62EB614-1F17-4D93-8608-74D1A6A62960}" type="presParOf" srcId="{9B99BB90-8352-4BC1-AC11-5A9C3C0F381C}" destId="{8025B5AB-9125-45FF-ACD6-3B0A7E1EED39}" srcOrd="4" destOrd="0" presId="urn:microsoft.com/office/officeart/2005/8/layout/vList5"/>
    <dgm:cxn modelId="{494A82E0-1D61-4E7C-9C76-CE62949EDE93}" type="presParOf" srcId="{8025B5AB-9125-45FF-ACD6-3B0A7E1EED39}" destId="{6C224F1C-FE35-438D-8882-0E0236B21F19}" srcOrd="0" destOrd="0" presId="urn:microsoft.com/office/officeart/2005/8/layout/vList5"/>
    <dgm:cxn modelId="{1A33233A-BDF0-4A0E-8088-5D754CC736EE}" type="presParOf" srcId="{8025B5AB-9125-45FF-ACD6-3B0A7E1EED39}" destId="{75D6822E-0855-4DD4-857F-52816BC91AA4}" srcOrd="1" destOrd="0" presId="urn:microsoft.com/office/officeart/2005/8/layout/vList5"/>
    <dgm:cxn modelId="{CFE14774-CDDA-4AC3-BEC9-2692899874B2}" type="presParOf" srcId="{9B99BB90-8352-4BC1-AC11-5A9C3C0F381C}" destId="{8DC4A74A-21A8-498E-AB74-958E9FD267C0}" srcOrd="5" destOrd="0" presId="urn:microsoft.com/office/officeart/2005/8/layout/vList5"/>
    <dgm:cxn modelId="{BABF7344-B1C9-498B-92FC-EB86B205C162}" type="presParOf" srcId="{9B99BB90-8352-4BC1-AC11-5A9C3C0F381C}" destId="{82054BA6-78B1-47B0-857E-B34081C7A409}" srcOrd="6" destOrd="0" presId="urn:microsoft.com/office/officeart/2005/8/layout/vList5"/>
    <dgm:cxn modelId="{73B944E2-2B5F-4CA7-8DCC-7825E0F9592E}" type="presParOf" srcId="{82054BA6-78B1-47B0-857E-B34081C7A409}" destId="{CE0825CF-2600-454E-9607-F0F4C8C87983}" srcOrd="0" destOrd="0" presId="urn:microsoft.com/office/officeart/2005/8/layout/vList5"/>
    <dgm:cxn modelId="{DAD1EEBA-D57A-4CAE-BEBE-258D5DF794ED}" type="presParOf" srcId="{82054BA6-78B1-47B0-857E-B34081C7A409}" destId="{5A0FF394-C69B-4FC4-8C6D-DA56378790C6}" srcOrd="1" destOrd="0" presId="urn:microsoft.com/office/officeart/2005/8/layout/vList5"/>
    <dgm:cxn modelId="{A7C789A6-D333-4C7C-8D71-5DB57A880464}" type="presParOf" srcId="{9B99BB90-8352-4BC1-AC11-5A9C3C0F381C}" destId="{05791137-F24C-4DC5-BBB2-07777B23D202}" srcOrd="7" destOrd="0" presId="urn:microsoft.com/office/officeart/2005/8/layout/vList5"/>
    <dgm:cxn modelId="{B7FE215F-23BC-4B02-B49E-D26D8C544874}" type="presParOf" srcId="{9B99BB90-8352-4BC1-AC11-5A9C3C0F381C}" destId="{C0163348-976F-4A57-9474-AE7063DBA98A}" srcOrd="8" destOrd="0" presId="urn:microsoft.com/office/officeart/2005/8/layout/vList5"/>
    <dgm:cxn modelId="{0DF2AEB4-04DF-4EBA-9F84-E65CA5B8AEC8}" type="presParOf" srcId="{C0163348-976F-4A57-9474-AE7063DBA98A}" destId="{1EA45D19-4B7B-4800-9AB6-DD588007F4A2}" srcOrd="0" destOrd="0" presId="urn:microsoft.com/office/officeart/2005/8/layout/vList5"/>
    <dgm:cxn modelId="{6BB244C9-D0A7-4699-81DA-0F80C1C921B4}" type="presParOf" srcId="{C0163348-976F-4A57-9474-AE7063DBA98A}" destId="{8617846D-1366-4DFB-9E1A-DB19C366B6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7D-0E8F-4D19-9296-39B57AB148EA}">
      <dsp:nvSpPr>
        <dsp:cNvPr id="0" name=""/>
        <dsp:cNvSpPr/>
      </dsp:nvSpPr>
      <dsp:spPr>
        <a:xfrm>
          <a:off x="1267364" y="2349"/>
          <a:ext cx="1425785" cy="1027057"/>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0" i="0" kern="1200">
              <a:solidFill>
                <a:srgbClr val="FFFFFF"/>
              </a:solidFill>
              <a:effectLst/>
              <a:latin typeface="Arial" panose="020B0604020202020204" pitchFamily="34" charset="0"/>
              <a:ea typeface="+mn-ea"/>
              <a:cs typeface="Arial" panose="020B0604020202020204" pitchFamily="34" charset="0"/>
            </a:rPr>
            <a:t>Systems</a:t>
          </a:r>
          <a:endParaRPr lang="en-US" sz="1500" kern="1200">
            <a:solidFill>
              <a:srgbClr val="FFFFFF"/>
            </a:solidFill>
            <a:latin typeface="Calibri" panose="020F0502020204030204"/>
            <a:ea typeface="+mn-ea"/>
            <a:cs typeface="+mn-cs"/>
          </a:endParaRPr>
        </a:p>
      </dsp:txBody>
      <dsp:txXfrm>
        <a:off x="1317501" y="52486"/>
        <a:ext cx="1325511" cy="926783"/>
      </dsp:txXfrm>
    </dsp:sp>
    <dsp:sp modelId="{1AFB61A8-2187-4018-9F00-533A1C5AB935}">
      <dsp:nvSpPr>
        <dsp:cNvPr id="0" name=""/>
        <dsp:cNvSpPr/>
      </dsp:nvSpPr>
      <dsp:spPr>
        <a:xfrm>
          <a:off x="1267364" y="1080759"/>
          <a:ext cx="1425785" cy="1027057"/>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0" i="0" kern="1200">
              <a:solidFill>
                <a:srgbClr val="FFFFFF"/>
              </a:solidFill>
              <a:effectLst/>
              <a:latin typeface="Arial" panose="020B0604020202020204" pitchFamily="34" charset="0"/>
              <a:ea typeface="+mn-ea"/>
              <a:cs typeface="Arial" panose="020B0604020202020204" pitchFamily="34" charset="0"/>
            </a:rPr>
            <a:t>Components </a:t>
          </a:r>
          <a:endParaRPr lang="en-US" sz="1500" kern="1200">
            <a:solidFill>
              <a:srgbClr val="FFFFFF"/>
            </a:solidFill>
            <a:latin typeface="Calibri" panose="020F0502020204030204"/>
            <a:ea typeface="+mn-ea"/>
            <a:cs typeface="+mn-cs"/>
          </a:endParaRPr>
        </a:p>
      </dsp:txBody>
      <dsp:txXfrm>
        <a:off x="1317501" y="1130896"/>
        <a:ext cx="1325511" cy="926783"/>
      </dsp:txXfrm>
    </dsp:sp>
    <dsp:sp modelId="{6C224F1C-FE35-438D-8882-0E0236B21F19}">
      <dsp:nvSpPr>
        <dsp:cNvPr id="0" name=""/>
        <dsp:cNvSpPr/>
      </dsp:nvSpPr>
      <dsp:spPr>
        <a:xfrm>
          <a:off x="1267364" y="2159170"/>
          <a:ext cx="1425785" cy="1027057"/>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FFFFF"/>
              </a:solidFill>
              <a:latin typeface="Calibri" panose="020F0502020204030204"/>
              <a:ea typeface="+mn-ea"/>
              <a:cs typeface="+mn-cs"/>
            </a:rPr>
            <a:t>Parts</a:t>
          </a:r>
        </a:p>
      </dsp:txBody>
      <dsp:txXfrm>
        <a:off x="1317501" y="2209307"/>
        <a:ext cx="1325511" cy="926783"/>
      </dsp:txXfrm>
    </dsp:sp>
    <dsp:sp modelId="{CE0825CF-2600-454E-9607-F0F4C8C87983}">
      <dsp:nvSpPr>
        <dsp:cNvPr id="0" name=""/>
        <dsp:cNvSpPr/>
      </dsp:nvSpPr>
      <dsp:spPr>
        <a:xfrm>
          <a:off x="1267364" y="3237580"/>
          <a:ext cx="1425785" cy="1027057"/>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FFFFF"/>
              </a:solidFill>
              <a:latin typeface="Calibri" panose="020F0502020204030204"/>
              <a:ea typeface="+mn-ea"/>
              <a:cs typeface="+mn-cs"/>
            </a:rPr>
            <a:t>Physical failure modes </a:t>
          </a:r>
        </a:p>
      </dsp:txBody>
      <dsp:txXfrm>
        <a:off x="1317501" y="3287717"/>
        <a:ext cx="1325511" cy="926783"/>
      </dsp:txXfrm>
    </dsp:sp>
    <dsp:sp modelId="{1EA45D19-4B7B-4800-9AB6-DD588007F4A2}">
      <dsp:nvSpPr>
        <dsp:cNvPr id="0" name=""/>
        <dsp:cNvSpPr/>
      </dsp:nvSpPr>
      <dsp:spPr>
        <a:xfrm>
          <a:off x="1267364" y="4315991"/>
          <a:ext cx="1425785" cy="1027057"/>
        </a:xfrm>
        <a:prstGeom prst="roundRect">
          <a:avLst/>
        </a:prstGeom>
        <a:solidFill>
          <a:srgbClr val="00349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FFFFF"/>
              </a:solidFill>
              <a:latin typeface="Calibri" panose="020F0502020204030204"/>
              <a:ea typeface="+mn-ea"/>
              <a:cs typeface="+mn-cs"/>
            </a:rPr>
            <a:t>Physical failure mechanisms </a:t>
          </a:r>
        </a:p>
      </dsp:txBody>
      <dsp:txXfrm>
        <a:off x="1317501" y="4366128"/>
        <a:ext cx="1325511" cy="926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DDD83-8EF2-433C-B354-74327AC9CC7F}">
      <dsp:nvSpPr>
        <dsp:cNvPr id="0" name=""/>
        <dsp:cNvSpPr/>
      </dsp:nvSpPr>
      <dsp:spPr>
        <a:xfrm rot="5400000">
          <a:off x="7374519" y="-3199283"/>
          <a:ext cx="690533" cy="72656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Critical functions and the systems required to fulfill them (e.g., emergency core cooling, reactor protection)  </a:t>
          </a:r>
        </a:p>
      </dsp:txBody>
      <dsp:txXfrm rot="-5400000">
        <a:off x="4086946" y="121999"/>
        <a:ext cx="7231972" cy="623115"/>
      </dsp:txXfrm>
    </dsp:sp>
    <dsp:sp modelId="{AEF3717D-0E8F-4D19-9296-39B57AB148EA}">
      <dsp:nvSpPr>
        <dsp:cNvPr id="0" name=""/>
        <dsp:cNvSpPr/>
      </dsp:nvSpPr>
      <dsp:spPr>
        <a:xfrm>
          <a:off x="0" y="1974"/>
          <a:ext cx="4086945" cy="863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0" i="0" kern="1200">
              <a:solidFill>
                <a:schemeClr val="bg1"/>
              </a:solidFill>
              <a:effectLst/>
              <a:latin typeface="Arial" panose="020B0604020202020204" pitchFamily="34" charset="0"/>
              <a:cs typeface="Arial" panose="020B0604020202020204" pitchFamily="34" charset="0"/>
            </a:rPr>
            <a:t>Systems</a:t>
          </a:r>
          <a:endParaRPr lang="en-US" sz="2500" kern="1200">
            <a:solidFill>
              <a:schemeClr val="bg1"/>
            </a:solidFill>
          </a:endParaRPr>
        </a:p>
      </dsp:txBody>
      <dsp:txXfrm>
        <a:off x="42136" y="44110"/>
        <a:ext cx="4002673" cy="778894"/>
      </dsp:txXfrm>
    </dsp:sp>
    <dsp:sp modelId="{F88940BD-42C3-4BB4-AA1D-8C34EF05F43A}">
      <dsp:nvSpPr>
        <dsp:cNvPr id="0" name=""/>
        <dsp:cNvSpPr/>
      </dsp:nvSpPr>
      <dsp:spPr>
        <a:xfrm rot="5400000">
          <a:off x="7374519" y="-2292958"/>
          <a:ext cx="690533" cy="72656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Individual hardware elements constituting each system, such as pumps, valves, and pipes (e.g., pumps, valves, pipes) </a:t>
          </a:r>
        </a:p>
      </dsp:txBody>
      <dsp:txXfrm rot="-5400000">
        <a:off x="4086946" y="1028324"/>
        <a:ext cx="7231972" cy="623115"/>
      </dsp:txXfrm>
    </dsp:sp>
    <dsp:sp modelId="{1AFB61A8-2187-4018-9F00-533A1C5AB935}">
      <dsp:nvSpPr>
        <dsp:cNvPr id="0" name=""/>
        <dsp:cNvSpPr/>
      </dsp:nvSpPr>
      <dsp:spPr>
        <a:xfrm>
          <a:off x="0" y="908298"/>
          <a:ext cx="4086945" cy="863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0" i="0" kern="1200">
              <a:solidFill>
                <a:schemeClr val="bg1"/>
              </a:solidFill>
              <a:effectLst/>
              <a:latin typeface="Arial" panose="020B0604020202020204" pitchFamily="34" charset="0"/>
              <a:cs typeface="Arial" panose="020B0604020202020204" pitchFamily="34" charset="0"/>
            </a:rPr>
            <a:t>Components </a:t>
          </a:r>
          <a:endParaRPr lang="en-US" sz="2500" kern="1200">
            <a:solidFill>
              <a:schemeClr val="bg1"/>
            </a:solidFill>
          </a:endParaRPr>
        </a:p>
      </dsp:txBody>
      <dsp:txXfrm>
        <a:off x="42136" y="950434"/>
        <a:ext cx="4002673" cy="778894"/>
      </dsp:txXfrm>
    </dsp:sp>
    <dsp:sp modelId="{75D6822E-0855-4DD4-857F-52816BC91AA4}">
      <dsp:nvSpPr>
        <dsp:cNvPr id="0" name=""/>
        <dsp:cNvSpPr/>
      </dsp:nvSpPr>
      <dsp:spPr>
        <a:xfrm rot="5400000">
          <a:off x="7374519" y="-1386634"/>
          <a:ext cx="690533" cy="72656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Sub-elements of each component necessary to perform its designed function (e.g., a pump shaft or motor) </a:t>
          </a:r>
        </a:p>
      </dsp:txBody>
      <dsp:txXfrm rot="-5400000">
        <a:off x="4086946" y="1934648"/>
        <a:ext cx="7231972" cy="623115"/>
      </dsp:txXfrm>
    </dsp:sp>
    <dsp:sp modelId="{6C224F1C-FE35-438D-8882-0E0236B21F19}">
      <dsp:nvSpPr>
        <dsp:cNvPr id="0" name=""/>
        <dsp:cNvSpPr/>
      </dsp:nvSpPr>
      <dsp:spPr>
        <a:xfrm>
          <a:off x="0" y="1814623"/>
          <a:ext cx="4086945" cy="863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Parts</a:t>
          </a:r>
        </a:p>
      </dsp:txBody>
      <dsp:txXfrm>
        <a:off x="42136" y="1856759"/>
        <a:ext cx="4002673" cy="778894"/>
      </dsp:txXfrm>
    </dsp:sp>
    <dsp:sp modelId="{5A0FF394-C69B-4FC4-8C6D-DA56378790C6}">
      <dsp:nvSpPr>
        <dsp:cNvPr id="0" name=""/>
        <dsp:cNvSpPr/>
      </dsp:nvSpPr>
      <dsp:spPr>
        <a:xfrm rot="5400000">
          <a:off x="7374519" y="-480309"/>
          <a:ext cx="690533" cy="72656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Observable manifestations of component/part failure (e.g., leak, rupture, or excessive vibration) </a:t>
          </a:r>
        </a:p>
      </dsp:txBody>
      <dsp:txXfrm rot="-5400000">
        <a:off x="4086946" y="2840973"/>
        <a:ext cx="7231972" cy="623115"/>
      </dsp:txXfrm>
    </dsp:sp>
    <dsp:sp modelId="{CE0825CF-2600-454E-9607-F0F4C8C87983}">
      <dsp:nvSpPr>
        <dsp:cNvPr id="0" name=""/>
        <dsp:cNvSpPr/>
      </dsp:nvSpPr>
      <dsp:spPr>
        <a:xfrm>
          <a:off x="0" y="2720947"/>
          <a:ext cx="4086945" cy="863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Physical failure modes </a:t>
          </a:r>
        </a:p>
      </dsp:txBody>
      <dsp:txXfrm>
        <a:off x="42136" y="2763083"/>
        <a:ext cx="4002673" cy="778894"/>
      </dsp:txXfrm>
    </dsp:sp>
    <dsp:sp modelId="{8617846D-1366-4DFB-9E1A-DB19C366B621}">
      <dsp:nvSpPr>
        <dsp:cNvPr id="0" name=""/>
        <dsp:cNvSpPr/>
      </dsp:nvSpPr>
      <dsp:spPr>
        <a:xfrm rot="5400000">
          <a:off x="7374519" y="426015"/>
          <a:ext cx="690533" cy="726568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Underlying physical processes that can result in each physical failure mode (e.g., fatigue crack growth, corrosion, or creep) </a:t>
          </a:r>
        </a:p>
      </dsp:txBody>
      <dsp:txXfrm rot="-5400000">
        <a:off x="4086946" y="3747298"/>
        <a:ext cx="7231972" cy="623115"/>
      </dsp:txXfrm>
    </dsp:sp>
    <dsp:sp modelId="{1EA45D19-4B7B-4800-9AB6-DD588007F4A2}">
      <dsp:nvSpPr>
        <dsp:cNvPr id="0" name=""/>
        <dsp:cNvSpPr/>
      </dsp:nvSpPr>
      <dsp:spPr>
        <a:xfrm>
          <a:off x="0" y="3627272"/>
          <a:ext cx="4086945" cy="8631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Physical failure mechanisms </a:t>
          </a:r>
        </a:p>
      </dsp:txBody>
      <dsp:txXfrm>
        <a:off x="42136" y="3669408"/>
        <a:ext cx="4002673" cy="7788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0E1CC-51D0-4BF2-BCDC-9EEA27AD3374}" type="datetimeFigureOut">
              <a:rPr lang="en-US" smtClean="0"/>
              <a:t>7/18/2026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2B623-DD5C-41ED-A5DB-56574A3B996F}" type="slidenum">
              <a:rPr lang="en-US" smtClean="0"/>
              <a:t>‹#›</a:t>
            </a:fld>
            <a:endParaRPr lang="en-US"/>
          </a:p>
        </p:txBody>
      </p:sp>
    </p:spTree>
    <p:extLst>
      <p:ext uri="{BB962C8B-B14F-4D97-AF65-F5344CB8AC3E}">
        <p14:creationId xmlns:p14="http://schemas.microsoft.com/office/powerpoint/2010/main" val="199829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Recently, physical simulation has increasingly been used to support PRA in nuclear energy systems. This increase is a result of two driving forces: </a:t>
            </a:r>
            <a:r>
              <a:rPr lang="fa-I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advances in computational power enable the execution of physical simulations within timeframes consistent with PRA implementation</a:t>
            </a:r>
            <a:r>
              <a:rPr lang="fa-I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and second, the value of integrating physical simulation  PRA is better recognized.</a:t>
            </a:r>
          </a:p>
          <a:p>
            <a:r>
              <a:rPr lang="en-US" sz="1200" kern="1200" dirty="0">
                <a:solidFill>
                  <a:schemeClr val="tx1"/>
                </a:solidFill>
                <a:effectLst/>
                <a:latin typeface="+mn-lt"/>
                <a:ea typeface="+mn-ea"/>
                <a:cs typeface="+mn-cs"/>
              </a:rPr>
              <a:t>The advantages of the integration of PRA physical simulation for new reactor designs is “compensating for limited operational data and providing a mechanistic understanding”, while” existing plants take advantage of producing more detailed risk insights, facilitating the risk-informed application, such as lifetime extension, power uprate, and operational and maintenance efficiency”</a:t>
            </a:r>
          </a:p>
        </p:txBody>
      </p:sp>
      <p:sp>
        <p:nvSpPr>
          <p:cNvPr id="4" name="Slide Number Placeholder 3"/>
          <p:cNvSpPr>
            <a:spLocks noGrp="1"/>
          </p:cNvSpPr>
          <p:nvPr>
            <p:ph type="sldNum" sz="quarter" idx="5"/>
          </p:nvPr>
        </p:nvSpPr>
        <p:spPr/>
        <p:txBody>
          <a:bodyPr/>
          <a:lstStyle/>
          <a:p>
            <a:fld id="{3352B623-DD5C-41ED-A5DB-56574A3B996F}" type="slidenum">
              <a:rPr lang="en-US" smtClean="0"/>
              <a:t>2</a:t>
            </a:fld>
            <a:endParaRPr lang="en-US"/>
          </a:p>
        </p:txBody>
      </p:sp>
    </p:spTree>
    <p:extLst>
      <p:ext uri="{BB962C8B-B14F-4D97-AF65-F5344CB8AC3E}">
        <p14:creationId xmlns:p14="http://schemas.microsoft.com/office/powerpoint/2010/main" val="173090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better understand the conceptual framework, an example can clarify its application.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consider a pump system consisting of two pumps working in parallel. Each pump consists of two parts, including a mechanical seal and an impeller, resulting in four parts in total . The generic failure modes are seal failure and impeller failure, which are shared by both pumps.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two failure mechanisms: corrosion, which underlies both failure modes, and fatigue, which underlies seal failure. So, the question is how many simulation instances exist across all elements?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52B623-DD5C-41ED-A5DB-56574A3B996F}" type="slidenum">
              <a:rPr lang="en-US" smtClean="0"/>
              <a:t>11</a:t>
            </a:fld>
            <a:endParaRPr lang="en-US"/>
          </a:p>
        </p:txBody>
      </p:sp>
    </p:spTree>
    <p:extLst>
      <p:ext uri="{BB962C8B-B14F-4D97-AF65-F5344CB8AC3E}">
        <p14:creationId xmlns:p14="http://schemas.microsoft.com/office/powerpoint/2010/main" val="386962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249C-139E-3464-08F1-30759E1AC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55A29-3B77-1332-3705-2D449B3A0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9EB2E-F7D3-9953-F379-ECF292957B7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On the </a:t>
            </a:r>
            <a:r>
              <a:rPr lang="en-US" sz="1200" kern="1200" dirty="0" err="1">
                <a:solidFill>
                  <a:schemeClr val="tx1"/>
                </a:solidFill>
                <a:effectLst/>
                <a:latin typeface="+mn-lt"/>
                <a:ea typeface="+mn-ea"/>
                <a:cs typeface="+mn-cs"/>
              </a:rPr>
              <a:t>leftside</a:t>
            </a:r>
            <a:r>
              <a:rPr lang="en-US" sz="1200" kern="1200" dirty="0">
                <a:solidFill>
                  <a:schemeClr val="tx1"/>
                </a:solidFill>
                <a:effectLst/>
                <a:latin typeface="+mn-lt"/>
                <a:ea typeface="+mn-ea"/>
                <a:cs typeface="+mn-cs"/>
              </a:rPr>
              <a:t> we need to have one combination of f1 and m1. The paths of p1,1 and p2,1 are influenced by this combination. However, because of the different boundary conditions, usually we have to develop two different simulation instances as depicted in the picture. </a:t>
            </a:r>
          </a:p>
          <a:p>
            <a:r>
              <a:rPr lang="en-US" sz="1200" kern="1200" dirty="0">
                <a:solidFill>
                  <a:schemeClr val="tx1"/>
                </a:solidFill>
                <a:effectLst/>
                <a:latin typeface="+mn-lt"/>
                <a:ea typeface="+mn-ea"/>
                <a:cs typeface="+mn-cs"/>
              </a:rPr>
              <a:t>However, considering the transferable model that may be applicable to the combination of f1 and m, we can reduce the simulation instances from 2 to 1 for the pair.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similarly we can reduce the number of simulation instances for other combination . </a:t>
            </a:r>
          </a:p>
          <a:p>
            <a:r>
              <a:rPr lang="en-US" sz="1200" kern="1200" dirty="0">
                <a:solidFill>
                  <a:schemeClr val="tx1"/>
                </a:solidFill>
                <a:effectLst/>
                <a:latin typeface="+mn-lt"/>
                <a:ea typeface="+mn-ea"/>
                <a:cs typeface="+mn-cs"/>
              </a:rPr>
              <a:t>So relying on the transferable model, the 50 % reduction of the simulation instances can observed.</a:t>
            </a:r>
          </a:p>
          <a:p>
            <a:endParaRPr lang="en-US" dirty="0"/>
          </a:p>
        </p:txBody>
      </p:sp>
      <p:sp>
        <p:nvSpPr>
          <p:cNvPr id="4" name="Slide Number Placeholder 3">
            <a:extLst>
              <a:ext uri="{FF2B5EF4-FFF2-40B4-BE49-F238E27FC236}">
                <a16:creationId xmlns:a16="http://schemas.microsoft.com/office/drawing/2014/main" id="{02BA8588-098D-C343-0E38-34EBF68BFCE8}"/>
              </a:ext>
            </a:extLst>
          </p:cNvPr>
          <p:cNvSpPr>
            <a:spLocks noGrp="1"/>
          </p:cNvSpPr>
          <p:nvPr>
            <p:ph type="sldNum" sz="quarter" idx="5"/>
          </p:nvPr>
        </p:nvSpPr>
        <p:spPr/>
        <p:txBody>
          <a:bodyPr/>
          <a:lstStyle/>
          <a:p>
            <a:fld id="{3352B623-DD5C-41ED-A5DB-56574A3B996F}" type="slidenum">
              <a:rPr lang="en-US" smtClean="0"/>
              <a:t>12</a:t>
            </a:fld>
            <a:endParaRPr lang="en-US"/>
          </a:p>
        </p:txBody>
      </p:sp>
    </p:spTree>
    <p:extLst>
      <p:ext uri="{BB962C8B-B14F-4D97-AF65-F5344CB8AC3E}">
        <p14:creationId xmlns:p14="http://schemas.microsoft.com/office/powerpoint/2010/main" val="99082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going to section 3 of the research, which is the practical use of the conceptual framework</a:t>
            </a:r>
          </a:p>
          <a:p>
            <a:r>
              <a:rPr lang="en-US" sz="1200" kern="1200" dirty="0">
                <a:solidFill>
                  <a:schemeClr val="tx1"/>
                </a:solidFill>
                <a:effectLst/>
                <a:latin typeface="+mn-lt"/>
                <a:ea typeface="+mn-ea"/>
                <a:cs typeface="+mn-cs"/>
              </a:rPr>
              <a:t>k</a:t>
            </a:r>
          </a:p>
          <a:p>
            <a:r>
              <a:rPr lang="en-US" sz="1200" kern="1200" dirty="0">
                <a:solidFill>
                  <a:schemeClr val="tx1"/>
                </a:solidFill>
                <a:effectLst/>
                <a:latin typeface="+mn-lt"/>
                <a:ea typeface="+mn-ea"/>
                <a:cs typeface="+mn-cs"/>
              </a:rPr>
              <a:t>We are aiming to derive insight into computational challenges of PRA-physical simulation integration </a:t>
            </a:r>
          </a:p>
          <a:p>
            <a:r>
              <a:rPr lang="en-US" sz="1200" kern="1200" dirty="0">
                <a:solidFill>
                  <a:schemeClr val="tx1"/>
                </a:solidFill>
                <a:effectLst/>
                <a:latin typeface="+mn-lt"/>
                <a:ea typeface="+mn-ea"/>
                <a:cs typeface="+mn-cs"/>
              </a:rPr>
              <a:t>Using the conceptual framework, the actual time required to execute physical simulation across all elements is a function of the size of the modeling space, reduction factor, the average sample size for uncertainty propagation determined by user preference, average computational time per physical simulation, and the average degree of parallelization of the simulation run.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52B623-DD5C-41ED-A5DB-56574A3B996F}" type="slidenum">
              <a:rPr lang="en-US" smtClean="0"/>
              <a:t>13</a:t>
            </a:fld>
            <a:endParaRPr lang="en-US"/>
          </a:p>
        </p:txBody>
      </p:sp>
    </p:spTree>
    <p:extLst>
      <p:ext uri="{BB962C8B-B14F-4D97-AF65-F5344CB8AC3E}">
        <p14:creationId xmlns:p14="http://schemas.microsoft.com/office/powerpoint/2010/main" val="100205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87A24-7F55-BDEE-EDEC-DDDB39411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E986D-93E0-C0B3-3F91-C58DC3258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98DC6-90D3-BFC4-3E4E-BD5C9C34258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Practical Use of Conceptual Framework to systematically map research direction is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researchers may narrow the scope of explicit physical modeling, for instance, reducing the branching factor by “Sensitivity/importance analysis at the failure mode/mechanism level, considering the dominant failure mode/mechanism”.   </a:t>
            </a:r>
          </a:p>
          <a:p>
            <a:r>
              <a:rPr lang="en-US" sz="1200" kern="1200" dirty="0">
                <a:solidFill>
                  <a:schemeClr val="tx1"/>
                </a:solidFill>
                <a:effectLst/>
                <a:latin typeface="+mn-lt"/>
                <a:ea typeface="+mn-ea"/>
                <a:cs typeface="+mn-cs"/>
              </a:rPr>
              <a:t> They may reduce the average simulation time by replacing physical models with reduced-order or surrogate models.</a:t>
            </a:r>
          </a:p>
          <a:p>
            <a:r>
              <a:rPr lang="en-US" sz="1200" kern="1200" dirty="0">
                <a:solidFill>
                  <a:schemeClr val="tx1"/>
                </a:solidFill>
                <a:effectLst/>
                <a:latin typeface="+mn-lt"/>
                <a:ea typeface="+mn-ea"/>
                <a:cs typeface="+mn-cs"/>
              </a:rPr>
              <a:t> The total number of simulations can also be reduced through AI/ML-guided adaptive sampling</a:t>
            </a:r>
          </a:p>
          <a:p>
            <a:r>
              <a:rPr lang="en-US" sz="1200" kern="1200" dirty="0">
                <a:solidFill>
                  <a:schemeClr val="tx1"/>
                </a:solidFill>
                <a:effectLst/>
                <a:latin typeface="+mn-lt"/>
                <a:ea typeface="+mn-ea"/>
                <a:cs typeface="+mn-cs"/>
              </a:rPr>
              <a:t>Increasing the degree of parallelization and “Increasing the physical simulation reduction ratio by developing a generalizable Bayesian network surrogate model” are other actions from the researchers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34D8E05-215D-CB20-0196-214B270CBF9D}"/>
              </a:ext>
            </a:extLst>
          </p:cNvPr>
          <p:cNvSpPr>
            <a:spLocks noGrp="1"/>
          </p:cNvSpPr>
          <p:nvPr>
            <p:ph type="sldNum" sz="quarter" idx="5"/>
          </p:nvPr>
        </p:nvSpPr>
        <p:spPr/>
        <p:txBody>
          <a:bodyPr/>
          <a:lstStyle/>
          <a:p>
            <a:fld id="{3352B623-DD5C-41ED-A5DB-56574A3B996F}" type="slidenum">
              <a:rPr lang="en-US" smtClean="0"/>
              <a:t>14</a:t>
            </a:fld>
            <a:endParaRPr lang="en-US"/>
          </a:p>
        </p:txBody>
      </p:sp>
    </p:spTree>
    <p:extLst>
      <p:ext uri="{BB962C8B-B14F-4D97-AF65-F5344CB8AC3E}">
        <p14:creationId xmlns:p14="http://schemas.microsoft.com/office/powerpoint/2010/main" val="164773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2B623-DD5C-41ED-A5DB-56574A3B996F}" type="slidenum">
              <a:rPr lang="en-US" smtClean="0"/>
              <a:t>16</a:t>
            </a:fld>
            <a:endParaRPr lang="en-US"/>
          </a:p>
        </p:txBody>
      </p:sp>
    </p:spTree>
    <p:extLst>
      <p:ext uri="{BB962C8B-B14F-4D97-AF65-F5344CB8AC3E}">
        <p14:creationId xmlns:p14="http://schemas.microsoft.com/office/powerpoint/2010/main" val="2374665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2B623-DD5C-41ED-A5DB-56574A3B996F}" type="slidenum">
              <a:rPr lang="en-US" smtClean="0"/>
              <a:t>17</a:t>
            </a:fld>
            <a:endParaRPr lang="en-US"/>
          </a:p>
        </p:txBody>
      </p:sp>
    </p:spTree>
    <p:extLst>
      <p:ext uri="{BB962C8B-B14F-4D97-AF65-F5344CB8AC3E}">
        <p14:creationId xmlns:p14="http://schemas.microsoft.com/office/powerpoint/2010/main" val="96123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52B623-DD5C-41ED-A5DB-56574A3B996F}" type="slidenum">
              <a:rPr lang="en-US" smtClean="0"/>
              <a:t>18</a:t>
            </a:fld>
            <a:endParaRPr lang="en-US"/>
          </a:p>
        </p:txBody>
      </p:sp>
    </p:spTree>
    <p:extLst>
      <p:ext uri="{BB962C8B-B14F-4D97-AF65-F5344CB8AC3E}">
        <p14:creationId xmlns:p14="http://schemas.microsoft.com/office/powerpoint/2010/main" val="170364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research, by PRA we refer to PRA models, including event tree and fault tree analyses.</a:t>
            </a:r>
          </a:p>
          <a:p>
            <a:r>
              <a:rPr lang="en-US" sz="1200" kern="1200" dirty="0">
                <a:solidFill>
                  <a:schemeClr val="tx1"/>
                </a:solidFill>
                <a:effectLst/>
                <a:latin typeface="+mn-lt"/>
                <a:ea typeface="+mn-ea"/>
                <a:cs typeface="+mn-cs"/>
              </a:rPr>
              <a:t>By Physical simulation, we refer to “physics-based computational models that numerically solve governing equations (e.g., conservation of mass, momentum, and energy). They are used for “predicting the progression of physical phenomena and system behavior under specified conditions”. An example can be a finite element analysis, or a thermal-hydraulic code</a:t>
            </a:r>
          </a:p>
          <a:p>
            <a:r>
              <a:rPr lang="en-US" sz="1200" kern="1200" dirty="0">
                <a:solidFill>
                  <a:schemeClr val="tx1"/>
                </a:solidFill>
                <a:effectLst/>
                <a:latin typeface="+mn-lt"/>
                <a:ea typeface="+mn-ea"/>
                <a:cs typeface="+mn-cs"/>
              </a:rPr>
              <a:t>By the interface, we are referring to “the structural and methodological connection between PRA logic and physical simulations, specifically, how  their input-output exchange is operationalized “</a:t>
            </a:r>
          </a:p>
          <a:p>
            <a:endParaRPr lang="en-US" dirty="0"/>
          </a:p>
        </p:txBody>
      </p:sp>
      <p:sp>
        <p:nvSpPr>
          <p:cNvPr id="4" name="Slide Number Placeholder 3"/>
          <p:cNvSpPr>
            <a:spLocks noGrp="1"/>
          </p:cNvSpPr>
          <p:nvPr>
            <p:ph type="sldNum" sz="quarter" idx="5"/>
          </p:nvPr>
        </p:nvSpPr>
        <p:spPr/>
        <p:txBody>
          <a:bodyPr/>
          <a:lstStyle/>
          <a:p>
            <a:fld id="{3352B623-DD5C-41ED-A5DB-56574A3B996F}" type="slidenum">
              <a:rPr lang="en-US" smtClean="0"/>
              <a:t>3</a:t>
            </a:fld>
            <a:endParaRPr lang="en-US"/>
          </a:p>
        </p:txBody>
      </p:sp>
    </p:spTree>
    <p:extLst>
      <p:ext uri="{BB962C8B-B14F-4D97-AF65-F5344CB8AC3E}">
        <p14:creationId xmlns:p14="http://schemas.microsoft.com/office/powerpoint/2010/main" val="54386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research goal is “establish a generic technical basis, applicable across reactor types and simulation codes, for guiding the development and improvement of PRA-physical simulation interfaces”</a:t>
            </a:r>
          </a:p>
          <a:p>
            <a:r>
              <a:rPr lang="en-US" sz="1200" kern="1200" dirty="0">
                <a:solidFill>
                  <a:schemeClr val="tx1"/>
                </a:solidFill>
                <a:effectLst/>
                <a:latin typeface="+mn-lt"/>
                <a:ea typeface="+mn-ea"/>
                <a:cs typeface="+mn-cs"/>
              </a:rPr>
              <a:t>To achieve this research goal, this paper covers three main sections: literature review, computational framework, and practical use of the conceptual framework. </a:t>
            </a:r>
          </a:p>
          <a:p>
            <a:r>
              <a:rPr lang="en-US" sz="1200" kern="1200" dirty="0">
                <a:solidFill>
                  <a:schemeClr val="tx1"/>
                </a:solidFill>
                <a:effectLst/>
                <a:latin typeface="+mn-lt"/>
                <a:ea typeface="+mn-ea"/>
                <a:cs typeface="+mn-cs"/>
              </a:rPr>
              <a:t>Let’s start with the literature review.</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52B623-DD5C-41ED-A5DB-56574A3B996F}" type="slidenum">
              <a:rPr lang="en-US" smtClean="0"/>
              <a:t>4</a:t>
            </a:fld>
            <a:endParaRPr lang="en-US"/>
          </a:p>
        </p:txBody>
      </p:sp>
    </p:spTree>
    <p:extLst>
      <p:ext uri="{BB962C8B-B14F-4D97-AF65-F5344CB8AC3E}">
        <p14:creationId xmlns:p14="http://schemas.microsoft.com/office/powerpoint/2010/main" val="208631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preliminary scope of this literature review is based on a selective review focusing on “references from the authors’ prior research on an integrated PRA methodology” </a:t>
            </a:r>
          </a:p>
          <a:p>
            <a:r>
              <a:rPr lang="en-US" sz="1200" kern="1200" dirty="0">
                <a:solidFill>
                  <a:schemeClr val="tx1"/>
                </a:solidFill>
                <a:effectLst/>
                <a:latin typeface="+mn-lt"/>
                <a:ea typeface="+mn-ea"/>
                <a:cs typeface="+mn-cs"/>
              </a:rPr>
              <a:t>and </a:t>
            </a:r>
          </a:p>
          <a:p>
            <a:r>
              <a:rPr lang="en-US" sz="1200" kern="1200" dirty="0">
                <a:solidFill>
                  <a:schemeClr val="tx1"/>
                </a:solidFill>
                <a:effectLst/>
                <a:latin typeface="+mn-lt"/>
                <a:ea typeface="+mn-ea"/>
                <a:cs typeface="+mn-cs"/>
              </a:rPr>
              <a:t> “Studies by Idaho National Laboratory, primarily focusing on Grizzly application for probabilistic fracture mechanics analysis of reactor pressure vessels (RPVs) ”.</a:t>
            </a:r>
          </a:p>
          <a:p>
            <a:r>
              <a:rPr lang="en-US" sz="1200" kern="1200" dirty="0">
                <a:solidFill>
                  <a:schemeClr val="tx1"/>
                </a:solidFill>
                <a:effectLst/>
                <a:latin typeface="+mn-lt"/>
                <a:ea typeface="+mn-ea"/>
                <a:cs typeface="+mn-cs"/>
              </a:rPr>
              <a:t>In continuation, I am reporting the preliminary insight from the literature review, so this is an ongoing effort, but the content of this presentation is based on a limited number of references</a:t>
            </a:r>
          </a:p>
          <a:p>
            <a:endParaRPr lang="en-US" dirty="0"/>
          </a:p>
        </p:txBody>
      </p:sp>
      <p:sp>
        <p:nvSpPr>
          <p:cNvPr id="4" name="Slide Number Placeholder 3"/>
          <p:cNvSpPr>
            <a:spLocks noGrp="1"/>
          </p:cNvSpPr>
          <p:nvPr>
            <p:ph type="sldNum" sz="quarter" idx="5"/>
          </p:nvPr>
        </p:nvSpPr>
        <p:spPr/>
        <p:txBody>
          <a:bodyPr/>
          <a:lstStyle/>
          <a:p>
            <a:fld id="{3352B623-DD5C-41ED-A5DB-56574A3B996F}" type="slidenum">
              <a:rPr lang="en-US" smtClean="0"/>
              <a:t>5</a:t>
            </a:fld>
            <a:endParaRPr lang="en-US"/>
          </a:p>
        </p:txBody>
      </p:sp>
    </p:spTree>
    <p:extLst>
      <p:ext uri="{BB962C8B-B14F-4D97-AF65-F5344CB8AC3E}">
        <p14:creationId xmlns:p14="http://schemas.microsoft.com/office/powerpoint/2010/main" val="238785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in most studies, the location of the interface is located at the component or part levels, in these studies, “physical simulation analyzes the progression of failure mechanisms that initiate and accumulate damage in parts and components”</a:t>
            </a:r>
          </a:p>
          <a:p>
            <a:r>
              <a:rPr lang="en-US" sz="1200" kern="1200" dirty="0">
                <a:solidFill>
                  <a:schemeClr val="tx1"/>
                </a:solidFill>
                <a:effectLst/>
                <a:latin typeface="+mn-lt"/>
                <a:ea typeface="+mn-ea"/>
                <a:cs typeface="+mn-cs"/>
              </a:rPr>
              <a:t>In contrast, the interface is located at the system level in a dynamic PRA study. In this study physical simulation “uses a thermal-hydraulic simulation code (e.g., RELAP5-3D) to model reactor system responses” </a:t>
            </a:r>
            <a:endParaRPr lang="en-US" dirty="0"/>
          </a:p>
        </p:txBody>
      </p:sp>
      <p:sp>
        <p:nvSpPr>
          <p:cNvPr id="4" name="Slide Number Placeholder 3"/>
          <p:cNvSpPr>
            <a:spLocks noGrp="1"/>
          </p:cNvSpPr>
          <p:nvPr>
            <p:ph type="sldNum" sz="quarter" idx="5"/>
          </p:nvPr>
        </p:nvSpPr>
        <p:spPr/>
        <p:txBody>
          <a:bodyPr/>
          <a:lstStyle/>
          <a:p>
            <a:fld id="{3352B623-DD5C-41ED-A5DB-56574A3B996F}" type="slidenum">
              <a:rPr lang="en-US" smtClean="0"/>
              <a:t>6</a:t>
            </a:fld>
            <a:endParaRPr lang="en-US"/>
          </a:p>
        </p:txBody>
      </p:sp>
    </p:spTree>
    <p:extLst>
      <p:ext uri="{BB962C8B-B14F-4D97-AF65-F5344CB8AC3E}">
        <p14:creationId xmlns:p14="http://schemas.microsoft.com/office/powerpoint/2010/main" val="157089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other key insights were the features and functionalities of the PRA physical simulation interface,</a:t>
            </a:r>
          </a:p>
          <a:p>
            <a:r>
              <a:rPr lang="en-US" sz="1200" kern="1200" dirty="0">
                <a:solidFill>
                  <a:schemeClr val="tx1"/>
                </a:solidFill>
                <a:effectLst/>
                <a:latin typeface="+mn-lt"/>
                <a:ea typeface="+mn-ea"/>
                <a:cs typeface="+mn-cs"/>
              </a:rPr>
              <a:t>One of the most common functionalities was the “uncertainty quantification”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uses “sampling-based uncertainty propagation, to make deterministic physical simulations probabilistic.”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feature is incorporating  stochastic process models into the interface, for instance, “multi-phase Markov process or semi-Markov process”</a:t>
            </a:r>
          </a:p>
          <a:p>
            <a:r>
              <a:rPr lang="en-US" sz="1200" kern="1200" dirty="0">
                <a:solidFill>
                  <a:schemeClr val="tx1"/>
                </a:solidFill>
                <a:effectLst/>
                <a:latin typeface="+mn-lt"/>
                <a:ea typeface="+mn-ea"/>
                <a:cs typeface="+mn-cs"/>
              </a:rPr>
              <a:t>Third:</a:t>
            </a:r>
          </a:p>
          <a:p>
            <a:r>
              <a:rPr lang="en-US" sz="1200" kern="1200" dirty="0">
                <a:solidFill>
                  <a:schemeClr val="tx1"/>
                </a:solidFill>
                <a:effectLst/>
                <a:latin typeface="+mn-lt"/>
                <a:ea typeface="+mn-ea"/>
                <a:cs typeface="+mn-cs"/>
              </a:rPr>
              <a:t>In most of the studies, the computational interface was connected to a single component. However, when two or more components are involved, we need to address the component dependency.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feature from the literature review was “Reduced order models (ROM) or surrogate models “</a:t>
            </a:r>
          </a:p>
          <a:p>
            <a:r>
              <a:rPr lang="en-US" sz="1200" kern="1200" dirty="0">
                <a:solidFill>
                  <a:schemeClr val="tx1"/>
                </a:solidFill>
                <a:effectLst/>
                <a:latin typeface="+mn-lt"/>
                <a:ea typeface="+mn-ea"/>
                <a:cs typeface="+mn-cs"/>
              </a:rPr>
              <a:t>The physical simulation can be computationally expensive. Therefore, some studies introduce ROM or surrogate models to reduce the computational time of physical simulations and a large number of repetitions for the uncertainty propagation.</a:t>
            </a:r>
          </a:p>
          <a:p>
            <a:r>
              <a:rPr lang="en-US" sz="1200" kern="1200" dirty="0">
                <a:solidFill>
                  <a:schemeClr val="tx1"/>
                </a:solidFill>
                <a:effectLst/>
                <a:latin typeface="+mn-lt"/>
                <a:ea typeface="+mn-ea"/>
                <a:cs typeface="+mn-cs"/>
              </a:rPr>
              <a:t>Another feature of the interface is verification and validation.</a:t>
            </a:r>
          </a:p>
          <a:p>
            <a:r>
              <a:rPr lang="en-US" sz="1200" kern="1200" dirty="0">
                <a:solidFill>
                  <a:schemeClr val="tx1"/>
                </a:solidFill>
                <a:effectLst/>
                <a:latin typeface="+mn-lt"/>
                <a:ea typeface="+mn-ea"/>
                <a:cs typeface="+mn-cs"/>
              </a:rPr>
              <a:t>Verification and validation (V&amp;V) of the computational interface has received less attention than V&amp;V of physical simulations. “The interface introduces its own potential uncertainty sources”, this can be including specific models, numerical methods, and associated parameters (e.g., state transition rates, sample sizes).  </a:t>
            </a:r>
          </a:p>
          <a:p>
            <a:endParaRPr lang="en-US" dirty="0"/>
          </a:p>
        </p:txBody>
      </p:sp>
      <p:sp>
        <p:nvSpPr>
          <p:cNvPr id="4" name="Slide Number Placeholder 3"/>
          <p:cNvSpPr>
            <a:spLocks noGrp="1"/>
          </p:cNvSpPr>
          <p:nvPr>
            <p:ph type="sldNum" sz="quarter" idx="5"/>
          </p:nvPr>
        </p:nvSpPr>
        <p:spPr/>
        <p:txBody>
          <a:bodyPr/>
          <a:lstStyle/>
          <a:p>
            <a:fld id="{3352B623-DD5C-41ED-A5DB-56574A3B996F}" type="slidenum">
              <a:rPr lang="en-US" smtClean="0"/>
              <a:t>7</a:t>
            </a:fld>
            <a:endParaRPr lang="en-US"/>
          </a:p>
        </p:txBody>
      </p:sp>
    </p:spTree>
    <p:extLst>
      <p:ext uri="{BB962C8B-B14F-4D97-AF65-F5344CB8AC3E}">
        <p14:creationId xmlns:p14="http://schemas.microsoft.com/office/powerpoint/2010/main" val="50150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going to the second section of the research, which is the conceptual framework</a:t>
            </a:r>
          </a:p>
          <a:p>
            <a:endParaRPr lang="en-US" dirty="0"/>
          </a:p>
          <a:p>
            <a:r>
              <a:rPr lang="en-US" sz="1200" kern="1200" dirty="0">
                <a:solidFill>
                  <a:schemeClr val="tx1"/>
                </a:solidFill>
                <a:effectLst/>
                <a:latin typeface="+mn-lt"/>
                <a:ea typeface="+mn-ea"/>
                <a:cs typeface="+mn-cs"/>
              </a:rPr>
              <a:t>From the authors’ research experience and reviewed literature, it is found that “there is no theoretical framework currently existing for the PRA-physical simulation interface” </a:t>
            </a:r>
          </a:p>
          <a:p>
            <a:r>
              <a:rPr lang="en-US" sz="1200" kern="1200" dirty="0">
                <a:solidFill>
                  <a:schemeClr val="tx1"/>
                </a:solidFill>
                <a:effectLst/>
                <a:latin typeface="+mn-lt"/>
                <a:ea typeface="+mn-ea"/>
                <a:cs typeface="+mn-cs"/>
              </a:rPr>
              <a:t>In this section,” an initial framework is proposed focuses on cross-layer mapping across the hierarchical structure of PRA modeling.“,</a:t>
            </a:r>
          </a:p>
          <a:p>
            <a:r>
              <a:rPr lang="en-US" sz="1200" kern="1200" dirty="0">
                <a:solidFill>
                  <a:schemeClr val="tx1"/>
                </a:solidFill>
                <a:effectLst/>
                <a:latin typeface="+mn-lt"/>
                <a:ea typeface="+mn-ea"/>
                <a:cs typeface="+mn-cs"/>
              </a:rPr>
              <a:t>“This mapping has direct implications for the treatment of component dependencies, computational burden, and ROM/surrogate modeling in the PRA-Physical Simulation interface</a:t>
            </a:r>
            <a:r>
              <a:rPr lang="fa-I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352B623-DD5C-41ED-A5DB-56574A3B996F}" type="slidenum">
              <a:rPr lang="en-US" smtClean="0"/>
              <a:t>8</a:t>
            </a:fld>
            <a:endParaRPr lang="en-US"/>
          </a:p>
        </p:txBody>
      </p:sp>
    </p:spTree>
    <p:extLst>
      <p:ext uri="{BB962C8B-B14F-4D97-AF65-F5344CB8AC3E}">
        <p14:creationId xmlns:p14="http://schemas.microsoft.com/office/powerpoint/2010/main" val="89433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3909-073A-0A12-A421-844CAE4E0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C21C4-179D-1CBD-FC2E-943CEDF6D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B47C0-08FA-825F-8E37-666CC8A4A1D5}"/>
              </a:ext>
            </a:extLst>
          </p:cNvPr>
          <p:cNvSpPr>
            <a:spLocks noGrp="1"/>
          </p:cNvSpPr>
          <p:nvPr>
            <p:ph type="body" idx="1"/>
          </p:nvPr>
        </p:nvSpPr>
        <p:spPr/>
        <p:txBody>
          <a:bodyPr/>
          <a:lstStyle/>
          <a:p>
            <a:br>
              <a:rPr lang="en-US" dirty="0"/>
            </a:br>
            <a:r>
              <a:rPr lang="en-US" sz="1200" kern="1200" dirty="0">
                <a:solidFill>
                  <a:schemeClr val="tx1"/>
                </a:solidFill>
                <a:effectLst/>
                <a:latin typeface="+mn-lt"/>
                <a:ea typeface="+mn-ea"/>
                <a:cs typeface="+mn-cs"/>
              </a:rPr>
              <a:t>Hierarchical Structure of PRA-Physical Simulation Integration can be depicted in the figure.</a:t>
            </a:r>
          </a:p>
          <a:p>
            <a:r>
              <a:rPr lang="en-US" sz="1200" kern="1200" dirty="0">
                <a:solidFill>
                  <a:schemeClr val="tx1"/>
                </a:solidFill>
                <a:effectLst/>
                <a:latin typeface="+mn-lt"/>
                <a:ea typeface="+mn-ea"/>
                <a:cs typeface="+mn-cs"/>
              </a:rPr>
              <a:t>The hierarchical structure consists of the system layer, the component layer, the part layer, the physical failure mode layer, and the physical failure mechanisms layer.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the highest level, there is a system layer with S systems. Next is the component layer, where each component is connected to a system in the upper layer.</a:t>
            </a:r>
          </a:p>
          <a:p>
            <a:r>
              <a:rPr lang="en-US" sz="1200" kern="1200" dirty="0">
                <a:solidFill>
                  <a:schemeClr val="tx1"/>
                </a:solidFill>
                <a:effectLst/>
                <a:latin typeface="+mn-lt"/>
                <a:ea typeface="+mn-ea"/>
                <a:cs typeface="+mn-cs"/>
              </a:rPr>
              <a:t>The average branching factor from the system level to the component level, denoted by beta c​, is defined as the average number of components associated with each system. Accordingly, the total number of components in the model is given by multiplying S in beta 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Going down to the next layer. each part is connected to one component, and we define the average branching factor of a component to a part (beta p) .  The size of the modeling space in this layer can be defined as the product of S and the corresponding average branching factors.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similarly  average branching of part to failure modes  (or beta f ) and  average branching  of physical failure mode to failure mechanisms (beta m) are introduced</a:t>
            </a:r>
          </a:p>
          <a:p>
            <a:r>
              <a:rPr lang="en-US" sz="1200" kern="1200" dirty="0">
                <a:solidFill>
                  <a:schemeClr val="tx1"/>
                </a:solidFill>
                <a:effectLst/>
                <a:latin typeface="+mn-lt"/>
                <a:ea typeface="+mn-ea"/>
                <a:cs typeface="+mn-cs"/>
              </a:rPr>
              <a:t>So, the size of the simulation instance, meaning distinct simulation models with their own mesh and boundary conditions, is computed by multiplying the number of systems and corresponding average branching factors. </a:t>
            </a:r>
          </a:p>
          <a:p>
            <a:endParaRPr lang="en-US" dirty="0"/>
          </a:p>
        </p:txBody>
      </p:sp>
      <p:sp>
        <p:nvSpPr>
          <p:cNvPr id="4" name="Slide Number Placeholder 3">
            <a:extLst>
              <a:ext uri="{FF2B5EF4-FFF2-40B4-BE49-F238E27FC236}">
                <a16:creationId xmlns:a16="http://schemas.microsoft.com/office/drawing/2014/main" id="{ECD78267-A468-1841-F33A-4BCA3CEFE863}"/>
              </a:ext>
            </a:extLst>
          </p:cNvPr>
          <p:cNvSpPr>
            <a:spLocks noGrp="1"/>
          </p:cNvSpPr>
          <p:nvPr>
            <p:ph type="sldNum" sz="quarter" idx="5"/>
          </p:nvPr>
        </p:nvSpPr>
        <p:spPr/>
        <p:txBody>
          <a:bodyPr/>
          <a:lstStyle/>
          <a:p>
            <a:fld id="{3352B623-DD5C-41ED-A5DB-56574A3B996F}" type="slidenum">
              <a:rPr lang="en-US" smtClean="0"/>
              <a:t>9</a:t>
            </a:fld>
            <a:endParaRPr lang="en-US"/>
          </a:p>
        </p:txBody>
      </p:sp>
    </p:spTree>
    <p:extLst>
      <p:ext uri="{BB962C8B-B14F-4D97-AF65-F5344CB8AC3E}">
        <p14:creationId xmlns:p14="http://schemas.microsoft.com/office/powerpoint/2010/main" val="183576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previous figure, we assumed that each failure mechanism is only connected to one of the failure modes and each failure mode is only connected to one of the parts, but in reality, “The same failure mode or mechanisms can affect multiple parts sharing common materials and environments,”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dependency structures can be used to reduce the set of physical simulation instances from </a:t>
                </a:r>
                <a14:m>
                  <m:oMath xmlns:m="http://schemas.openxmlformats.org/officeDocument/2006/math">
                    <m:sSup>
                      <m:sSupPr>
                        <m:ctrlPr>
                          <a:rPr lang="en-US" sz="1200" i="1" kern="1200">
                            <a:solidFill>
                              <a:schemeClr val="tx1"/>
                            </a:solidFill>
                            <a:effectLst/>
                            <a:latin typeface="+mn-lt"/>
                            <a:ea typeface="+mn-ea"/>
                            <a:cs typeface="+mn-cs"/>
                          </a:rPr>
                        </m:ctrlPr>
                      </m:sSupPr>
                      <m:e>
                        <m:r>
                          <a:rPr lang="en-US" sz="1200" i="1" kern="1200">
                            <a:solidFill>
                              <a:schemeClr val="tx1"/>
                            </a:solidFill>
                            <a:effectLst/>
                            <a:latin typeface="+mn-lt"/>
                            <a:ea typeface="+mn-ea"/>
                            <a:cs typeface="+mn-cs"/>
                          </a:rPr>
                          <m:t>𝒯</m:t>
                        </m:r>
                      </m:e>
                      <m:sup>
                        <m:r>
                          <m:rPr>
                            <m:sty m:val="p"/>
                          </m:rPr>
                          <a:rPr lang="en-US" sz="1200" kern="1200">
                            <a:solidFill>
                              <a:schemeClr val="tx1"/>
                            </a:solidFill>
                            <a:effectLst/>
                            <a:latin typeface="+mn-lt"/>
                            <a:ea typeface="+mn-ea"/>
                            <a:cs typeface="+mn-cs"/>
                          </a:rPr>
                          <m:t>disjoint</m:t>
                        </m:r>
                      </m:sup>
                    </m:sSup>
                    <m:r>
                      <a:rPr lang="en-US" sz="1200" i="1" kern="1200">
                        <a:solidFill>
                          <a:schemeClr val="tx1"/>
                        </a:solidFill>
                        <a:effectLst/>
                        <a:latin typeface="+mn-lt"/>
                        <a:ea typeface="+mn-ea"/>
                        <a:cs typeface="+mn-cs"/>
                      </a:rPr>
                      <m:t> </m:t>
                    </m:r>
                  </m:oMath>
                </a14:m>
                <a:r>
                  <a:rPr lang="en-US" sz="1200" kern="1200" dirty="0">
                    <a:solidFill>
                      <a:schemeClr val="tx1"/>
                    </a:solidFill>
                    <a:effectLst/>
                    <a:latin typeface="+mn-lt"/>
                    <a:ea typeface="+mn-ea"/>
                    <a:cs typeface="+mn-cs"/>
                  </a:rPr>
                  <a:t>to an effective set </a:t>
                </a:r>
                <a14:m>
                  <m:oMath xmlns:m="http://schemas.openxmlformats.org/officeDocument/2006/math">
                    <m:sSup>
                      <m:sSupPr>
                        <m:ctrlPr>
                          <a:rPr lang="en-US" sz="1200" i="1" kern="1200">
                            <a:solidFill>
                              <a:schemeClr val="tx1"/>
                            </a:solidFill>
                            <a:effectLst/>
                            <a:latin typeface="+mn-lt"/>
                            <a:ea typeface="+mn-ea"/>
                            <a:cs typeface="+mn-cs"/>
                          </a:rPr>
                        </m:ctrlPr>
                      </m:sSupPr>
                      <m:e>
                        <m:r>
                          <a:rPr lang="en-US" sz="1200" i="1" kern="1200">
                            <a:solidFill>
                              <a:schemeClr val="tx1"/>
                            </a:solidFill>
                            <a:effectLst/>
                            <a:latin typeface="+mn-lt"/>
                            <a:ea typeface="+mn-ea"/>
                            <a:cs typeface="+mn-cs"/>
                          </a:rPr>
                          <m:t>𝒯</m:t>
                        </m:r>
                      </m:e>
                      <m:sup>
                        <m:r>
                          <m:rPr>
                            <m:sty m:val="p"/>
                          </m:rPr>
                          <a:rPr lang="en-US" sz="1200" kern="1200">
                            <a:solidFill>
                              <a:schemeClr val="tx1"/>
                            </a:solidFill>
                            <a:effectLst/>
                            <a:latin typeface="+mn-lt"/>
                            <a:ea typeface="+mn-ea"/>
                            <a:cs typeface="+mn-cs"/>
                          </a:rPr>
                          <m:t>eff</m:t>
                        </m:r>
                      </m:sup>
                    </m:sSup>
                    <m:r>
                      <a:rPr lang="en-US" sz="1200" i="1" kern="1200">
                        <a:solidFill>
                          <a:schemeClr val="tx1"/>
                        </a:solidFill>
                        <a:effectLst/>
                        <a:latin typeface="+mn-lt"/>
                        <a:ea typeface="+mn-ea"/>
                        <a:cs typeface="+mn-cs"/>
                      </a:rPr>
                      <m:t> </m:t>
                    </m:r>
                  </m:oMath>
                </a14:m>
                <a:r>
                  <a:rPr lang="en-US" sz="1200" kern="1200" dirty="0">
                    <a:solidFill>
                      <a:schemeClr val="tx1"/>
                    </a:solidFill>
                    <a:effectLst/>
                    <a:latin typeface="+mn-lt"/>
                    <a:ea typeface="+mn-ea"/>
                    <a:cs typeface="+mn-cs"/>
                  </a:rPr>
                  <a:t>under the condition that a transferable model can be developed.”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transferable model, we mean a model in which a set of similar components or parts is subject to the same operating and boundary conditions and has the same material properties. Under this assumption, shared pairs of physical failure mechanisms and physical failure modes can exist among a set of parts or components.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 reduction ratio can be defined with this equation.</a:t>
                </a:r>
              </a:p>
              <a:p>
                <a:endParaRPr lang="en-US" dirty="0"/>
              </a:p>
            </p:txBody>
          </p:sp>
        </mc:Choice>
        <mc:Fallback>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previous figure, we assumed that each failure mechanism is only connected to one of the failure modes and each failure mode is only connected to one of the parts, but in reality, “The same failure mode or mechanisms can affect multiple parts sharing common materials and environments,”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dependency structures can be used to reduce the set of physical simulation instances from </a:t>
                </a:r>
                <a:r>
                  <a:rPr lang="en-US" sz="1200" i="0" kern="1200">
                    <a:solidFill>
                      <a:schemeClr val="tx1"/>
                    </a:solidFill>
                    <a:effectLst/>
                    <a:latin typeface="+mn-lt"/>
                    <a:ea typeface="+mn-ea"/>
                    <a:cs typeface="+mn-cs"/>
                  </a:rPr>
                  <a:t>𝒯^disjoint  </a:t>
                </a:r>
                <a:r>
                  <a:rPr lang="en-US" sz="1200" kern="1200" dirty="0">
                    <a:solidFill>
                      <a:schemeClr val="tx1"/>
                    </a:solidFill>
                    <a:effectLst/>
                    <a:latin typeface="+mn-lt"/>
                    <a:ea typeface="+mn-ea"/>
                    <a:cs typeface="+mn-cs"/>
                  </a:rPr>
                  <a:t>to an effective set </a:t>
                </a:r>
                <a:r>
                  <a:rPr lang="en-US" sz="1200" i="0" kern="1200">
                    <a:solidFill>
                      <a:schemeClr val="tx1"/>
                    </a:solidFill>
                    <a:effectLst/>
                    <a:latin typeface="+mn-lt"/>
                    <a:ea typeface="+mn-ea"/>
                    <a:cs typeface="+mn-cs"/>
                  </a:rPr>
                  <a:t>𝒯^eff  </a:t>
                </a:r>
                <a:r>
                  <a:rPr lang="en-US" sz="1200" kern="1200" dirty="0">
                    <a:solidFill>
                      <a:schemeClr val="tx1"/>
                    </a:solidFill>
                    <a:effectLst/>
                    <a:latin typeface="+mn-lt"/>
                    <a:ea typeface="+mn-ea"/>
                    <a:cs typeface="+mn-cs"/>
                  </a:rPr>
                  <a:t>under the condition that a transferable model can be developed.”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transferable model, we mean a model in which a set of similar components or parts is subject to the same operating and boundary conditions and has the same material properties. Under this assumption, shared pairs of physical failure mechanisms and physical failure modes can exist among a set of parts or components.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the reduction ratio can be defined with this equation.</a:t>
                </a:r>
              </a:p>
              <a:p>
                <a:endParaRPr lang="en-US" dirty="0"/>
              </a:p>
            </p:txBody>
          </p:sp>
        </mc:Fallback>
      </mc:AlternateContent>
      <p:sp>
        <p:nvSpPr>
          <p:cNvPr id="4" name="Slide Number Placeholder 3"/>
          <p:cNvSpPr>
            <a:spLocks noGrp="1"/>
          </p:cNvSpPr>
          <p:nvPr>
            <p:ph type="sldNum" sz="quarter" idx="5"/>
          </p:nvPr>
        </p:nvSpPr>
        <p:spPr/>
        <p:txBody>
          <a:bodyPr/>
          <a:lstStyle/>
          <a:p>
            <a:fld id="{3352B623-DD5C-41ED-A5DB-56574A3B996F}" type="slidenum">
              <a:rPr lang="en-US" smtClean="0"/>
              <a:t>10</a:t>
            </a:fld>
            <a:endParaRPr lang="en-US"/>
          </a:p>
        </p:txBody>
      </p:sp>
    </p:spTree>
    <p:extLst>
      <p:ext uri="{BB962C8B-B14F-4D97-AF65-F5344CB8AC3E}">
        <p14:creationId xmlns:p14="http://schemas.microsoft.com/office/powerpoint/2010/main" val="1073969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6932"/>
            <a:ext cx="277792"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White Title Slide </a:t>
            </a:r>
            <a:br>
              <a:rPr lang="en-US"/>
            </a:br>
            <a:r>
              <a:rPr lang="en-US"/>
              <a:t>without Photo</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342689" y="362275"/>
            <a:ext cx="2407715" cy="748649"/>
          </a:xfrm>
          <a:prstGeom prst="rect">
            <a:avLst/>
          </a:prstGeom>
        </p:spPr>
      </p:pic>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302920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064779"/>
            <a:ext cx="10758375" cy="3823690"/>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992355" y="476789"/>
            <a:ext cx="10757717"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Long Title on two lines and </a:t>
            </a:r>
            <a:br>
              <a:rPr lang="en-US"/>
            </a:br>
            <a:r>
              <a:rPr lang="en-US"/>
              <a:t>Bullet Single Column</a:t>
            </a:r>
          </a:p>
        </p:txBody>
      </p:sp>
      <p:cxnSp>
        <p:nvCxnSpPr>
          <p:cNvPr id="3" name="Straight Connector 2">
            <a:extLst>
              <a:ext uri="{FF2B5EF4-FFF2-40B4-BE49-F238E27FC236}">
                <a16:creationId xmlns:a16="http://schemas.microsoft.com/office/drawing/2014/main" id="{6EB4B362-3391-D784-0F0C-DC000D3D5CD0}"/>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2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and Bullet Double Column</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615592" y="6042015"/>
            <a:ext cx="2298616" cy="714726"/>
          </a:xfrm>
          <a:prstGeom prst="rect">
            <a:avLst/>
          </a:prstGeom>
        </p:spPr>
      </p:pic>
      <p:cxnSp>
        <p:nvCxnSpPr>
          <p:cNvPr id="9" name="Straight Connector 8">
            <a:extLst>
              <a:ext uri="{FF2B5EF4-FFF2-40B4-BE49-F238E27FC236}">
                <a16:creationId xmlns:a16="http://schemas.microsoft.com/office/drawing/2014/main" id="{2369C924-E29C-B20D-EB95-74627AA1B15B}"/>
              </a:ext>
            </a:extLst>
          </p:cNvPr>
          <p:cNvCxnSpPr>
            <a:cxnSpLocks/>
          </p:cNvCxnSpPr>
          <p:nvPr userDrawn="1"/>
        </p:nvCxnSpPr>
        <p:spPr>
          <a:xfrm flipV="1">
            <a:off x="6380190"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6B90C570-9A5A-BB37-3FAC-29DEB411CC5A}"/>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cxnSp>
        <p:nvCxnSpPr>
          <p:cNvPr id="10" name="Straight Connector 9">
            <a:extLst>
              <a:ext uri="{FF2B5EF4-FFF2-40B4-BE49-F238E27FC236}">
                <a16:creationId xmlns:a16="http://schemas.microsoft.com/office/drawing/2014/main" id="{BACF0636-BF52-E125-2BBE-0B6A28C2F4C1}"/>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991699" y="1668249"/>
            <a:ext cx="4929802"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6816780" y="1668249"/>
            <a:ext cx="4929802"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98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Thre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and Bullet Three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864890"/>
            <a:ext cx="3314831"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1864890"/>
            <a:ext cx="3314831"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1864890"/>
            <a:ext cx="3314831"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821882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151092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112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Four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and Bullet Four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1864890"/>
            <a:ext cx="2528249"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91152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1864890"/>
            <a:ext cx="2528249"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1864890"/>
            <a:ext cx="2528249"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1864890"/>
            <a:ext cx="2528249"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userDrawn="1"/>
        </p:nvCxnSpPr>
        <p:spPr>
          <a:xfrm flipV="1">
            <a:off x="63720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64780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92212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9916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37348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691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0"/>
            <a:ext cx="4588917" cy="5475510"/>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6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2182112"/>
            <a:ext cx="4588917" cy="3293397"/>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7601479" y="-1"/>
            <a:ext cx="2299606" cy="2084437"/>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10007632" y="-1"/>
            <a:ext cx="2182763" cy="2084437"/>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54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Three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373007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980875"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469423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844104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userDrawn="1"/>
        </p:nvCxnSpPr>
        <p:spPr>
          <a:xfrm flipV="1">
            <a:off x="8226735"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83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Four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980876"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3724078"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647809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923211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userDrawn="1"/>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userDrawn="1"/>
        </p:nvCxnSpPr>
        <p:spPr>
          <a:xfrm flipV="1">
            <a:off x="912470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99169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37265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64697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923211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91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Three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3314830"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4698458" y="3391409"/>
            <a:ext cx="3314832"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8405219" y="3391409"/>
            <a:ext cx="3344331"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33290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4698924" y="3219434"/>
            <a:ext cx="33290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8402639" y="3219434"/>
            <a:ext cx="332433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3314830"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4698458" y="2077152"/>
            <a:ext cx="3314832"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8405520" y="2077152"/>
            <a:ext cx="3310161"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12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Four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2528249"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3712787"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userDrawn="1"/>
        </p:nvCxnSpPr>
        <p:spPr>
          <a:xfrm>
            <a:off x="64672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9187898"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712321"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6466810"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9187432"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52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Blue Title Slide </a:t>
            </a:r>
            <a:br>
              <a:rPr lang="en-US"/>
            </a:br>
            <a:r>
              <a:rPr lang="en-US"/>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24358"/>
            <a:ext cx="10757718"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8"/>
            <a:ext cx="277792" cy="6299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a:p>
            <a:pPr lvl="0"/>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userDrawn="1"/>
        </p:nvPicPr>
        <p:blipFill>
          <a:blip r:embed="rId3"/>
          <a:srcRect/>
          <a:stretch/>
        </p:blipFill>
        <p:spPr>
          <a:xfrm>
            <a:off x="11795313" y="6183518"/>
            <a:ext cx="396687" cy="396687"/>
          </a:xfrm>
          <a:prstGeom prst="rect">
            <a:avLst/>
          </a:prstGeom>
        </p:spPr>
      </p:pic>
    </p:spTree>
    <p:extLst>
      <p:ext uri="{BB962C8B-B14F-4D97-AF65-F5344CB8AC3E}">
        <p14:creationId xmlns:p14="http://schemas.microsoft.com/office/powerpoint/2010/main" val="2279930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Pennsylvania State Map</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334209" y="1923854"/>
            <a:ext cx="2415865" cy="2175458"/>
          </a:xfrm>
        </p:spPr>
        <p:txBody>
          <a:bodyPr lIns="0" rIns="0">
            <a:normAutofit/>
          </a:bodyPr>
          <a:lstStyle>
            <a:lvl1pPr marL="0" indent="0">
              <a:buNone/>
              <a:defRPr sz="2000" b="1"/>
            </a:lvl1pPr>
            <a:lvl2pPr marL="457200" indent="0">
              <a:buNone/>
              <a:defRPr sz="1800"/>
            </a:lvl2pPr>
            <a:lvl3pPr marL="914400" indent="0">
              <a:buNone/>
              <a:defRPr sz="1800"/>
            </a:lvl3pPr>
          </a:lstStyle>
          <a:p>
            <a:pPr lvl="0"/>
            <a:r>
              <a:rPr lang="en-US"/>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map with white text&#10;&#10;Description automatically generated">
            <a:extLst>
              <a:ext uri="{FF2B5EF4-FFF2-40B4-BE49-F238E27FC236}">
                <a16:creationId xmlns:a16="http://schemas.microsoft.com/office/drawing/2014/main" id="{89F00AF4-5EA3-85A6-C75A-9F7866445B82}"/>
              </a:ext>
            </a:extLst>
          </p:cNvPr>
          <p:cNvPicPr>
            <a:picLocks noChangeAspect="1"/>
          </p:cNvPicPr>
          <p:nvPr userDrawn="1"/>
        </p:nvPicPr>
        <p:blipFill>
          <a:blip r:embed="rId3"/>
          <a:stretch>
            <a:fillRect/>
          </a:stretch>
        </p:blipFill>
        <p:spPr>
          <a:xfrm>
            <a:off x="416690" y="1314940"/>
            <a:ext cx="8783733" cy="4940850"/>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userDrawn="1"/>
        </p:nvPicPr>
        <p:blipFill>
          <a:blip r:embed="rId4"/>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userDrawn="1"/>
        </p:nvPicPr>
        <p:blipFill>
          <a:blip r:embed="rId5"/>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60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err="1"/>
              <a:t>www.urlgoeshere.com</a:t>
            </a: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2"/>
          <a:srcRect/>
          <a:stretch/>
        </p:blipFill>
        <p:spPr>
          <a:xfrm>
            <a:off x="9342689" y="362275"/>
            <a:ext cx="2407715" cy="748649"/>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89B169-7AA1-0AE3-A738-B266F8D2D807}"/>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1898913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948148"/>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err="1"/>
              <a:t>www.urlgoeshere.com</a:t>
            </a: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a:p>
            <a:pPr lvl="0"/>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3428996"/>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06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630706"/>
            <a:ext cx="12053104"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err="1"/>
              <a:t>www.urlgoeshere.com</a:t>
            </a: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userDrawn="1"/>
        </p:nvPicPr>
        <p:blipFill>
          <a:blip r:embed="rId4"/>
          <a:srcRect/>
          <a:stretch/>
        </p:blipFill>
        <p:spPr>
          <a:xfrm>
            <a:off x="277792" y="1607"/>
            <a:ext cx="277793"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37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err="1"/>
              <a:t>www.urlgoeshere.com</a:t>
            </a:r>
            <a:endParaRPr lang="en-US"/>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a:p>
            <a:pPr lvl="0"/>
            <a:endParaRPr lang="en-US"/>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2"/>
          <a:srcRect/>
          <a:stretch/>
        </p:blipFill>
        <p:spPr>
          <a:xfrm>
            <a:off x="2289051" y="1410529"/>
            <a:ext cx="7613896" cy="2367446"/>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5A385E-3D46-CD82-151A-810BEDD2C966}"/>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2508913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err="1"/>
              <a:t>www.urlgoeshere.com</a:t>
            </a: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a:p>
            <a:pPr lvl="0"/>
            <a:endParaRPr lang="en-US"/>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2289046" y="1410529"/>
            <a:ext cx="7613907"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117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373348"/>
            <a:ext cx="12053104"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err="1"/>
              <a:t>www.urlgoeshere.com</a:t>
            </a:r>
            <a:endParaRPr lang="en-US"/>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a:p>
            <a:pPr lvl="0"/>
            <a:endParaRPr lang="en-US"/>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3"/>
          <a:srcRect/>
          <a:stretch/>
        </p:blipFill>
        <p:spPr>
          <a:xfrm>
            <a:off x="2289051" y="1410529"/>
            <a:ext cx="7613896"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userDrawn="1"/>
        </p:nvPicPr>
        <p:blipFill>
          <a:blip r:embed="rId4"/>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18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b="4187"/>
          <a:stretch/>
        </p:blipFill>
        <p:spPr>
          <a:xfrm>
            <a:off x="138896" y="4630707"/>
            <a:ext cx="12053104"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Blue and Gold Title Slide </a:t>
            </a:r>
            <a:br>
              <a:rPr lang="en-US"/>
            </a:br>
            <a:r>
              <a:rPr lang="en-US"/>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userDrawn="1"/>
        </p:nvPicPr>
        <p:blipFill>
          <a:blip r:embed="rId4"/>
          <a:srcRect/>
          <a:stretch/>
        </p:blipFill>
        <p:spPr>
          <a:xfrm>
            <a:off x="277792" y="1607"/>
            <a:ext cx="277793"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a:p>
            <a:pPr lvl="0"/>
            <a:endParaRPr lang="en-US"/>
          </a:p>
        </p:txBody>
      </p:sp>
    </p:spTree>
    <p:extLst>
      <p:ext uri="{BB962C8B-B14F-4D97-AF65-F5344CB8AC3E}">
        <p14:creationId xmlns:p14="http://schemas.microsoft.com/office/powerpoint/2010/main" val="245460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White Title Slide </a:t>
            </a:r>
            <a:br>
              <a:rPr lang="en-US"/>
            </a:br>
            <a:r>
              <a:rPr lang="en-US"/>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7793"/>
            <a:ext cx="277792"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cxnSp>
        <p:nvCxnSpPr>
          <p:cNvPr id="19" name="Straight Connector 18">
            <a:extLst>
              <a:ext uri="{FF2B5EF4-FFF2-40B4-BE49-F238E27FC236}">
                <a16:creationId xmlns:a16="http://schemas.microsoft.com/office/drawing/2014/main" id="{C3D85869-6C04-519E-1D41-3409469421F3}"/>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userDrawn="1"/>
        </p:nvPicPr>
        <p:blipFill>
          <a:blip r:embed="rId3"/>
          <a:stretch>
            <a:fillRect/>
          </a:stretch>
        </p:blipFill>
        <p:spPr>
          <a:xfrm>
            <a:off x="277792" y="0"/>
            <a:ext cx="277793" cy="277793"/>
          </a:xfrm>
          <a:prstGeom prst="rect">
            <a:avLst/>
          </a:prstGeom>
        </p:spPr>
      </p:pic>
    </p:spTree>
    <p:extLst>
      <p:ext uri="{BB962C8B-B14F-4D97-AF65-F5344CB8AC3E}">
        <p14:creationId xmlns:p14="http://schemas.microsoft.com/office/powerpoint/2010/main" val="407770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9"/>
            <a:ext cx="6335545" cy="1666936"/>
          </a:xfrm>
        </p:spPr>
        <p:txBody>
          <a:bodyPr lIns="0" rIns="0">
            <a:normAutofit/>
          </a:bodyPr>
          <a:lstStyle>
            <a:lvl1pPr marL="0" indent="0" algn="l">
              <a:lnSpc>
                <a:spcPts val="5100"/>
              </a:lnSpc>
              <a:buFontTx/>
              <a:buNone/>
              <a:defRPr sz="55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Blue Title Slide </a:t>
            </a:r>
            <a:br>
              <a:rPr lang="en-US"/>
            </a:br>
            <a:r>
              <a:rPr lang="en-US"/>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67650"/>
            <a:ext cx="6335845"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76936"/>
            <a:ext cx="6335845"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800739" y="3057261"/>
            <a:ext cx="277792" cy="7323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77794"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50669"/>
            <a:ext cx="6335545"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6" y="499410"/>
            <a:ext cx="2407715"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601478" y="-1"/>
            <a:ext cx="4588917" cy="6857989"/>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cxnSp>
        <p:nvCxnSpPr>
          <p:cNvPr id="37" name="Straight Connector 36">
            <a:extLst>
              <a:ext uri="{FF2B5EF4-FFF2-40B4-BE49-F238E27FC236}">
                <a16:creationId xmlns:a16="http://schemas.microsoft.com/office/drawing/2014/main" id="{F3A0FC9E-F151-4C49-4B48-50132E8F9518}"/>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7031A7-4AB0-D3F7-241B-0D14F8E4A5C4}"/>
              </a:ext>
            </a:extLst>
          </p:cNvPr>
          <p:cNvPicPr>
            <a:picLocks noChangeAspect="1"/>
          </p:cNvPicPr>
          <p:nvPr userDrawn="1"/>
        </p:nvPicPr>
        <p:blipFill>
          <a:blip r:embed="rId3"/>
          <a:srcRect/>
          <a:stretch/>
        </p:blipFill>
        <p:spPr>
          <a:xfrm>
            <a:off x="277792" y="1607"/>
            <a:ext cx="277793" cy="277793"/>
          </a:xfrm>
          <a:prstGeom prst="rect">
            <a:avLst/>
          </a:prstGeom>
        </p:spPr>
      </p:pic>
    </p:spTree>
    <p:extLst>
      <p:ext uri="{BB962C8B-B14F-4D97-AF65-F5344CB8AC3E}">
        <p14:creationId xmlns:p14="http://schemas.microsoft.com/office/powerpoint/2010/main" val="364328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userDrawn="1"/>
        </p:nvPicPr>
        <p:blipFill rotWithShape="1">
          <a:blip r:embed="rId2"/>
          <a:srcRect t="45522" r="38099" b="4187"/>
          <a:stretch/>
        </p:blipFill>
        <p:spPr>
          <a:xfrm>
            <a:off x="138896" y="4630707"/>
            <a:ext cx="7460975"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Gold Title Slide </a:t>
            </a:r>
            <a:br>
              <a:rPr lang="en-US"/>
            </a:br>
            <a:r>
              <a:rPr lang="en-US"/>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3"/>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userDrawn="1"/>
        </p:nvPicPr>
        <p:blipFill>
          <a:blip r:embed="rId4"/>
          <a:srcRect/>
          <a:stretch/>
        </p:blipFill>
        <p:spPr>
          <a:xfrm>
            <a:off x="277792" y="1607"/>
            <a:ext cx="277793" cy="277793"/>
          </a:xfrm>
          <a:prstGeom prst="rect">
            <a:avLst/>
          </a:prstGeom>
        </p:spPr>
      </p:pic>
    </p:spTree>
    <p:extLst>
      <p:ext uri="{BB962C8B-B14F-4D97-AF65-F5344CB8AC3E}">
        <p14:creationId xmlns:p14="http://schemas.microsoft.com/office/powerpoint/2010/main" val="351759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5197" y="762803"/>
            <a:ext cx="277792" cy="119126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855741" y="2870621"/>
            <a:ext cx="2546095"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855740" y="1309853"/>
            <a:ext cx="10060615" cy="1306365"/>
          </a:xfrm>
          <a:noFill/>
        </p:spPr>
        <p:txBody>
          <a:bodyPr lIns="0" tIns="0" rIns="0" bIns="0" anchor="b" anchorCtr="0">
            <a:normAutofit/>
          </a:bodyPr>
          <a:lstStyle>
            <a:lvl1pPr marL="0" indent="0" algn="l">
              <a:lnSpc>
                <a:spcPts val="5600"/>
              </a:lnSpc>
              <a:buFontTx/>
              <a:buNone/>
              <a:defRPr sz="6600" b="1">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855739" y="3125026"/>
            <a:ext cx="6786839" cy="2982264"/>
          </a:xfrm>
        </p:spPr>
        <p:txBody>
          <a:bodyPr lIns="0" rIns="0">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stStyle>
          <a:p>
            <a:pPr lvl="0"/>
            <a:r>
              <a:rPr lang="en-US"/>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userDrawn="1"/>
        </p:nvPicPr>
        <p:blipFill>
          <a:blip r:embed="rId3"/>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userDrawn="1"/>
        </p:nvPicPr>
        <p:blipFill>
          <a:blip r:embed="rId4"/>
          <a:srcRect/>
          <a:stretch/>
        </p:blipFill>
        <p:spPr>
          <a:xfrm>
            <a:off x="9312421" y="5595101"/>
            <a:ext cx="2407715"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userDrawn="1"/>
        </p:nvPicPr>
        <p:blipFill>
          <a:blip r:embed="rId5"/>
          <a:srcRect/>
          <a:stretch/>
        </p:blipFill>
        <p:spPr>
          <a:xfrm>
            <a:off x="11795313" y="6183519"/>
            <a:ext cx="396687" cy="396687"/>
          </a:xfrm>
          <a:prstGeom prst="rect">
            <a:avLst/>
          </a:prstGeom>
        </p:spPr>
      </p:pic>
    </p:spTree>
    <p:extLst>
      <p:ext uri="{BB962C8B-B14F-4D97-AF65-F5344CB8AC3E}">
        <p14:creationId xmlns:p14="http://schemas.microsoft.com/office/powerpoint/2010/main" val="51542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Gold w/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0" y="0"/>
            <a:ext cx="12191999" cy="6858000"/>
          </a:xfrm>
          <a:solidFill>
            <a:schemeClr val="bg1">
              <a:lumMod val="95000"/>
            </a:schemeClr>
          </a:solidFill>
        </p:spPr>
        <p:txBody>
          <a:bodyPr anchor="ctr" anchorCtr="0"/>
          <a:lstStyle>
            <a:lvl1pPr marL="0" indent="0" algn="ctr">
              <a:buNone/>
              <a:defRPr>
                <a:solidFill>
                  <a:schemeClr val="accent1"/>
                </a:solidFill>
              </a:defRPr>
            </a:lvl1pPr>
          </a:lstStyle>
          <a:p>
            <a:r>
              <a:rPr lang="en-US"/>
              <a:t>Click to add a photo</a:t>
            </a:r>
          </a:p>
        </p:txBody>
      </p:sp>
      <p:sp>
        <p:nvSpPr>
          <p:cNvPr id="13" name="Title 1">
            <a:extLst>
              <a:ext uri="{FF2B5EF4-FFF2-40B4-BE49-F238E27FC236}">
                <a16:creationId xmlns:a16="http://schemas.microsoft.com/office/drawing/2014/main" id="{8BF17CFD-BC04-2F02-8D7E-11AABD843BB1}"/>
              </a:ext>
            </a:extLst>
          </p:cNvPr>
          <p:cNvSpPr>
            <a:spLocks noGrp="1"/>
          </p:cNvSpPr>
          <p:nvPr>
            <p:ph type="title" hasCustomPrompt="1"/>
          </p:nvPr>
        </p:nvSpPr>
        <p:spPr>
          <a:xfrm>
            <a:off x="718059" y="955618"/>
            <a:ext cx="3589496" cy="590931"/>
          </a:xfrm>
          <a:solidFill>
            <a:schemeClr val="accent2"/>
          </a:solidFill>
        </p:spPr>
        <p:txBody>
          <a:bodyPr wrap="square" lIns="91440" tIns="91440" rIns="0" bIns="0" anchor="t" anchorCtr="0">
            <a:spAutoFit/>
          </a:bodyPr>
          <a:lstStyle>
            <a:lvl1pPr>
              <a:defRPr sz="3600">
                <a:solidFill>
                  <a:schemeClr val="accent1"/>
                </a:solidFill>
              </a:defRPr>
            </a:lvl1pPr>
          </a:lstStyle>
          <a:p>
            <a:r>
              <a:rPr lang="en-US"/>
              <a:t>Section Header</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10999197" y="6492875"/>
            <a:ext cx="1192803" cy="365125"/>
          </a:xfrm>
          <a:solidFill>
            <a:schemeClr val="accent1"/>
          </a:solidFill>
        </p:spPr>
        <p:txBody>
          <a:bodyPr lIns="182880"/>
          <a:lstStyle>
            <a:lvl1pPr algn="l">
              <a:defRPr/>
            </a:lvl1p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pPr/>
              <a:t>‹#›</a:t>
            </a:fld>
            <a:endParaRPr lang="en-US" b="1">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09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8937523" y="6461313"/>
            <a:ext cx="396687" cy="396687"/>
          </a:xfrm>
          <a:prstGeom prst="rect">
            <a:avLst/>
          </a:prstGeom>
        </p:spPr>
      </p:pic>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a:t>Item One</a:t>
            </a:r>
          </a:p>
          <a:p>
            <a:pPr lvl="0"/>
            <a:r>
              <a:rPr lang="en-US"/>
              <a:t>Item Two</a:t>
            </a:r>
          </a:p>
          <a:p>
            <a:pPr lvl="0"/>
            <a:r>
              <a:rPr lang="en-US"/>
              <a:t>Item Three</a:t>
            </a:r>
          </a:p>
          <a:p>
            <a:pPr lvl="1"/>
            <a:r>
              <a:rPr lang="en-US"/>
              <a:t>Sub Bullet One</a:t>
            </a:r>
          </a:p>
          <a:p>
            <a:pPr lvl="2"/>
            <a:r>
              <a:rPr lang="en-US"/>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07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06EFF-F9A5-9E40-A502-3D98189BE54D}" type="slidenum">
              <a:rPr lang="en-US" smtClean="0"/>
              <a:t>‹#›</a:t>
            </a:fld>
            <a:endParaRPr lang="en-US"/>
          </a:p>
        </p:txBody>
      </p:sp>
    </p:spTree>
    <p:extLst>
      <p:ext uri="{BB962C8B-B14F-4D97-AF65-F5344CB8AC3E}">
        <p14:creationId xmlns:p14="http://schemas.microsoft.com/office/powerpoint/2010/main" val="18526029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hdr="0" ftr="0" dt="0"/>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440.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Data" Target="../diagrams/data1.xml"/><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5.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0.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D704A3-43CF-F2C9-D5ED-837B1557B2FD}"/>
              </a:ext>
            </a:extLst>
          </p:cNvPr>
          <p:cNvSpPr>
            <a:spLocks noGrp="1"/>
          </p:cNvSpPr>
          <p:nvPr>
            <p:ph type="body" sz="quarter" idx="12"/>
          </p:nvPr>
        </p:nvSpPr>
        <p:spPr>
          <a:xfrm>
            <a:off x="785368" y="3884104"/>
            <a:ext cx="10758377" cy="1422086"/>
          </a:xfrm>
        </p:spPr>
        <p:txBody>
          <a:bodyPr/>
          <a:lstStyle/>
          <a:p>
            <a:pPr algn="ctr">
              <a:lnSpc>
                <a:spcPct val="100000"/>
              </a:lnSpc>
            </a:pPr>
            <a:r>
              <a:rPr lang="nn-NO"/>
              <a:t>Amir Shahriar Kalantari Oskoui</a:t>
            </a:r>
            <a:r>
              <a:rPr lang="en-US" baseline="30000">
                <a:ea typeface="PMingLiU" panose="02020500000000000000" pitchFamily="18" charset="-120"/>
              </a:rPr>
              <a:t>a</a:t>
            </a:r>
            <a:r>
              <a:rPr lang="nn-NO"/>
              <a:t>, Wen-Chi Cheng</a:t>
            </a:r>
            <a:r>
              <a:rPr lang="en-US" baseline="30000">
                <a:ea typeface="PMingLiU" panose="02020500000000000000" pitchFamily="18" charset="-120"/>
              </a:rPr>
              <a:t>b</a:t>
            </a:r>
            <a:r>
              <a:rPr lang="nn-NO"/>
              <a:t>, and Tatsuya Sakurahara</a:t>
            </a:r>
            <a:r>
              <a:rPr lang="en-US" baseline="30000">
                <a:ea typeface="PMingLiU" panose="02020500000000000000" pitchFamily="18" charset="-120"/>
              </a:rPr>
              <a:t>a</a:t>
            </a:r>
          </a:p>
          <a:p>
            <a:pPr algn="ctr">
              <a:lnSpc>
                <a:spcPct val="100000"/>
              </a:lnSpc>
            </a:pPr>
            <a:r>
              <a:rPr lang="en-US" sz="1400" b="0" baseline="30000">
                <a:ea typeface="PMingLiU" panose="02020500000000000000" pitchFamily="18" charset="-120"/>
              </a:rPr>
              <a:t>a </a:t>
            </a:r>
            <a:r>
              <a:rPr lang="en-US" sz="1400" b="0">
                <a:ea typeface="PMingLiU" panose="02020500000000000000" pitchFamily="18" charset="-120"/>
              </a:rPr>
              <a:t>Risk Analysis and Reliability Engineering (RARE) Laboratory, Department of Mechanical Engineering and Materials Science, </a:t>
            </a:r>
            <a:br>
              <a:rPr lang="en-US" sz="1400" b="0">
                <a:ea typeface="PMingLiU" panose="02020500000000000000" pitchFamily="18" charset="-120"/>
              </a:rPr>
            </a:br>
            <a:r>
              <a:rPr lang="en-US" sz="1400" b="0">
                <a:ea typeface="PMingLiU" panose="02020500000000000000" pitchFamily="18" charset="-120"/>
              </a:rPr>
              <a:t>Swanson School of Engineering, University of Pittsburgh, Pittsburgh, PA, USA</a:t>
            </a:r>
          </a:p>
          <a:p>
            <a:pPr algn="ctr">
              <a:lnSpc>
                <a:spcPct val="100000"/>
              </a:lnSpc>
              <a:spcBef>
                <a:spcPts val="300"/>
              </a:spcBef>
            </a:pPr>
            <a:r>
              <a:rPr lang="en-US" sz="1400" b="0" baseline="30000">
                <a:ea typeface="PMingLiU" panose="02020500000000000000" pitchFamily="18" charset="-120"/>
              </a:rPr>
              <a:t>b</a:t>
            </a:r>
            <a:r>
              <a:rPr lang="en-US" sz="1400" b="0">
                <a:ea typeface="PMingLiU" panose="02020500000000000000" pitchFamily="18" charset="-120"/>
              </a:rPr>
              <a:t> Department of Integrated Systems &amp; Thermal Analysis, Energy &amp; Environment Science &amp; Technology Directory, </a:t>
            </a:r>
            <a:br>
              <a:rPr lang="en-US" sz="1400" b="0">
                <a:ea typeface="PMingLiU" panose="02020500000000000000" pitchFamily="18" charset="-120"/>
              </a:rPr>
            </a:br>
            <a:r>
              <a:rPr lang="en-US" sz="1400" b="0">
                <a:ea typeface="PMingLiU" panose="02020500000000000000" pitchFamily="18" charset="-120"/>
              </a:rPr>
              <a:t>Idaho National Laboratory, Idaho Falls, ID, USA</a:t>
            </a:r>
          </a:p>
          <a:p>
            <a:pPr algn="ctr">
              <a:lnSpc>
                <a:spcPct val="100000"/>
              </a:lnSpc>
            </a:pPr>
            <a:endParaRPr lang="en-US" sz="1200" baseline="30000">
              <a:ea typeface="PMingLiU" panose="02020500000000000000" pitchFamily="18" charset="-120"/>
            </a:endParaRPr>
          </a:p>
          <a:p>
            <a:pPr algn="ctr">
              <a:lnSpc>
                <a:spcPct val="100000"/>
              </a:lnSpc>
            </a:pPr>
            <a:endParaRPr lang="nn-NO"/>
          </a:p>
          <a:p>
            <a:pPr algn="ctr">
              <a:lnSpc>
                <a:spcPct val="100000"/>
              </a:lnSpc>
            </a:pPr>
            <a:endParaRPr lang="en-US"/>
          </a:p>
        </p:txBody>
      </p:sp>
      <p:sp>
        <p:nvSpPr>
          <p:cNvPr id="7" name="Text Placeholder 6">
            <a:extLst>
              <a:ext uri="{FF2B5EF4-FFF2-40B4-BE49-F238E27FC236}">
                <a16:creationId xmlns:a16="http://schemas.microsoft.com/office/drawing/2014/main" id="{F25BB140-F43E-BAE1-C61F-DC86684D1DCD}"/>
              </a:ext>
            </a:extLst>
          </p:cNvPr>
          <p:cNvSpPr>
            <a:spLocks noGrp="1"/>
          </p:cNvSpPr>
          <p:nvPr>
            <p:ph type="body" sz="quarter" idx="13"/>
          </p:nvPr>
        </p:nvSpPr>
        <p:spPr>
          <a:xfrm>
            <a:off x="785368" y="6034186"/>
            <a:ext cx="10758377" cy="332399"/>
          </a:xfrm>
        </p:spPr>
        <p:txBody>
          <a:bodyPr/>
          <a:lstStyle/>
          <a:p>
            <a:pPr algn="ctr"/>
            <a:r>
              <a:rPr lang="en-US"/>
              <a:t>July 2026</a:t>
            </a:r>
          </a:p>
          <a:p>
            <a:endParaRPr lang="en-US"/>
          </a:p>
        </p:txBody>
      </p:sp>
      <p:sp>
        <p:nvSpPr>
          <p:cNvPr id="9" name="Text Placeholder 8">
            <a:extLst>
              <a:ext uri="{FF2B5EF4-FFF2-40B4-BE49-F238E27FC236}">
                <a16:creationId xmlns:a16="http://schemas.microsoft.com/office/drawing/2014/main" id="{7C32B252-7C7D-8BB9-5663-0839FB9EB7D2}"/>
              </a:ext>
            </a:extLst>
          </p:cNvPr>
          <p:cNvSpPr>
            <a:spLocks noGrp="1"/>
          </p:cNvSpPr>
          <p:nvPr>
            <p:ph type="body" sz="quarter" idx="15"/>
          </p:nvPr>
        </p:nvSpPr>
        <p:spPr>
          <a:xfrm>
            <a:off x="927619" y="1762064"/>
            <a:ext cx="10757719" cy="1666936"/>
          </a:xfrm>
        </p:spPr>
        <p:txBody>
          <a:bodyPr>
            <a:normAutofit fontScale="47500" lnSpcReduction="20000"/>
          </a:bodyPr>
          <a:lstStyle/>
          <a:p>
            <a:pPr algn="ctr">
              <a:lnSpc>
                <a:spcPct val="120000"/>
              </a:lnSpc>
            </a:pPr>
            <a:r>
              <a:rPr lang="en-US" sz="7000"/>
              <a:t>Integration of Physical Simulation with PRA </a:t>
            </a:r>
            <a:br>
              <a:rPr lang="en-US" sz="7000"/>
            </a:br>
            <a:r>
              <a:rPr lang="en-US" sz="7000"/>
              <a:t>for Nuclear Energy Systems: </a:t>
            </a:r>
            <a:br>
              <a:rPr lang="en-US" sz="7000"/>
            </a:br>
            <a:r>
              <a:rPr lang="en-US" sz="7000"/>
              <a:t>Literature Review and Conceptual Framework</a:t>
            </a:r>
          </a:p>
          <a:p>
            <a:endParaRPr lang="en-US"/>
          </a:p>
        </p:txBody>
      </p:sp>
      <p:sp>
        <p:nvSpPr>
          <p:cNvPr id="2" name="TextBox 1">
            <a:extLst>
              <a:ext uri="{FF2B5EF4-FFF2-40B4-BE49-F238E27FC236}">
                <a16:creationId xmlns:a16="http://schemas.microsoft.com/office/drawing/2014/main" id="{D85574AD-40B3-8613-E216-5CEE847E8BDD}"/>
              </a:ext>
            </a:extLst>
          </p:cNvPr>
          <p:cNvSpPr txBox="1"/>
          <p:nvPr/>
        </p:nvSpPr>
        <p:spPr>
          <a:xfrm>
            <a:off x="1959386" y="5538917"/>
            <a:ext cx="8410340" cy="369332"/>
          </a:xfrm>
          <a:prstGeom prst="rect">
            <a:avLst/>
          </a:prstGeom>
          <a:noFill/>
        </p:spPr>
        <p:txBody>
          <a:bodyPr wrap="square">
            <a:spAutoFit/>
          </a:bodyPr>
          <a:lstStyle/>
          <a:p>
            <a:pPr algn="ctr"/>
            <a:r>
              <a:rPr lang="en-US">
                <a:latin typeface="Arial" panose="020B0604020202020204" pitchFamily="34" charset="0"/>
                <a:cs typeface="Arial" panose="020B0604020202020204" pitchFamily="34" charset="0"/>
              </a:rPr>
              <a:t>The 18</a:t>
            </a:r>
            <a:r>
              <a:rPr lang="en-US" baseline="30000">
                <a:latin typeface="Arial" panose="020B0604020202020204" pitchFamily="34" charset="0"/>
                <a:cs typeface="Arial" panose="020B0604020202020204" pitchFamily="34" charset="0"/>
              </a:rPr>
              <a:t>th</a:t>
            </a:r>
            <a:r>
              <a:rPr lang="en-US">
                <a:latin typeface="Arial" panose="020B0604020202020204" pitchFamily="34" charset="0"/>
                <a:cs typeface="Arial" panose="020B0604020202020204" pitchFamily="34" charset="0"/>
              </a:rPr>
              <a:t> Probabilistic Safety Assessment &amp; Management conference (PSAM 18)</a:t>
            </a:r>
          </a:p>
        </p:txBody>
      </p:sp>
    </p:spTree>
    <p:extLst>
      <p:ext uri="{BB962C8B-B14F-4D97-AF65-F5344CB8AC3E}">
        <p14:creationId xmlns:p14="http://schemas.microsoft.com/office/powerpoint/2010/main" val="2007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B414C5-AB59-4B92-4732-ED4D58862FDD}"/>
              </a:ext>
            </a:extLst>
          </p:cNvPr>
          <p:cNvSpPr>
            <a:spLocks noGrp="1"/>
          </p:cNvSpPr>
          <p:nvPr>
            <p:ph type="body" sz="quarter" idx="15"/>
          </p:nvPr>
        </p:nvSpPr>
        <p:spPr/>
        <p:txBody>
          <a:bodyPr>
            <a:normAutofit fontScale="85000" lnSpcReduction="10000"/>
          </a:bodyPr>
          <a:lstStyle/>
          <a:p>
            <a:r>
              <a:rPr lang="en-US"/>
              <a:t>Hierarchical Structure: Exploiting Dependencies</a:t>
            </a:r>
          </a:p>
        </p:txBody>
      </p:sp>
      <p:sp>
        <p:nvSpPr>
          <p:cNvPr id="5" name="Slide Number Placeholder 4">
            <a:extLst>
              <a:ext uri="{FF2B5EF4-FFF2-40B4-BE49-F238E27FC236}">
                <a16:creationId xmlns:a16="http://schemas.microsoft.com/office/drawing/2014/main" id="{DBF11C6C-7A8C-8C60-4957-66B7CD2B0208}"/>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10</a:t>
            </a:fld>
            <a:endParaRPr lang="en-US" b="1">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 Placeholder 37">
                <a:extLst>
                  <a:ext uri="{FF2B5EF4-FFF2-40B4-BE49-F238E27FC236}">
                    <a16:creationId xmlns:a16="http://schemas.microsoft.com/office/drawing/2014/main" id="{A3661DA1-E738-FF08-CF70-0ADAA0D20ECD}"/>
                  </a:ext>
                </a:extLst>
              </p:cNvPr>
              <p:cNvSpPr txBox="1">
                <a:spLocks noGrp="1"/>
              </p:cNvSpPr>
              <p:nvPr>
                <p:ph type="body" sz="quarter" idx="10"/>
              </p:nvPr>
            </p:nvSpPr>
            <p:spPr>
              <a:xfrm>
                <a:off x="361516" y="1404029"/>
                <a:ext cx="8434607" cy="3964419"/>
              </a:xfrm>
              <a:prstGeom prst="rect">
                <a:avLst/>
              </a:prstGeom>
              <a:noFill/>
            </p:spPr>
            <p:txBody>
              <a:bodyPr wrap="square">
                <a:spAutoFit/>
              </a:bodyPr>
              <a:lstStyle/>
              <a:p>
                <a:pPr>
                  <a:lnSpc>
                    <a:spcPct val="150000"/>
                  </a:lnSpc>
                </a:pPr>
                <a:r>
                  <a:rPr lang="en-US" sz="2000" dirty="0">
                    <a:solidFill>
                      <a:srgbClr val="222222"/>
                    </a:solidFill>
                    <a:ea typeface="Calibri" pitchFamily="34" charset="-122"/>
                    <a:cs typeface="+mn-cs"/>
                  </a:rPr>
                  <a:t>The same failure mode or mechanism can affect multiple parts sharing common materials and environments.</a:t>
                </a:r>
              </a:p>
              <a:p>
                <a:pPr>
                  <a:lnSpc>
                    <a:spcPct val="150000"/>
                  </a:lnSpc>
                </a:pPr>
                <a:r>
                  <a:rPr lang="en-US" sz="2000" dirty="0">
                    <a:solidFill>
                      <a:srgbClr val="222222"/>
                    </a:solidFill>
                    <a:ea typeface="Calibri" pitchFamily="34" charset="-122"/>
                  </a:rPr>
                  <a:t>These dependency structures can be used to reduce the set of physical simulation instances (i.e., </a:t>
                </a:r>
                <a:r>
                  <a:rPr lang="en-US" sz="2000" dirty="0"/>
                  <a:t>distinct simulation models with its own mesh and boundary conditions</a:t>
                </a:r>
                <a:r>
                  <a:rPr lang="en-US" sz="2000" dirty="0">
                    <a:solidFill>
                      <a:srgbClr val="222222"/>
                    </a:solidFill>
                    <a:ea typeface="Calibri" pitchFamily="34" charset="-122"/>
                  </a:rPr>
                  <a:t>) from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𝒯</m:t>
                        </m:r>
                      </m:e>
                      <m:sup>
                        <m:r>
                          <m:rPr>
                            <m:sty m:val="p"/>
                          </m:rPr>
                          <a:rPr lang="en-US" sz="2000">
                            <a:latin typeface="Cambria Math" panose="02040503050406030204" pitchFamily="18" charset="0"/>
                          </a:rPr>
                          <m:t>disjoint</m:t>
                        </m:r>
                      </m:sup>
                    </m:sSup>
                    <m:r>
                      <a:rPr lang="en-US" sz="2000" i="1">
                        <a:latin typeface="Cambria Math" panose="02040503050406030204" pitchFamily="18" charset="0"/>
                      </a:rPr>
                      <m:t> </m:t>
                    </m:r>
                  </m:oMath>
                </a14:m>
                <a:r>
                  <a:rPr lang="en-US" sz="2000" dirty="0">
                    <a:solidFill>
                      <a:srgbClr val="222222"/>
                    </a:solidFill>
                    <a:ea typeface="Calibri" pitchFamily="34" charset="-122"/>
                  </a:rPr>
                  <a:t>to an effective set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𝒯</m:t>
                        </m:r>
                      </m:e>
                      <m:sup>
                        <m:r>
                          <m:rPr>
                            <m:sty m:val="p"/>
                          </m:rPr>
                          <a:rPr lang="en-US" sz="2000">
                            <a:latin typeface="Cambria Math" panose="02040503050406030204" pitchFamily="18" charset="0"/>
                          </a:rPr>
                          <m:t>eff</m:t>
                        </m:r>
                      </m:sup>
                    </m:sSup>
                    <m:r>
                      <a:rPr lang="en-US" sz="2000" i="1" smtClean="0">
                        <a:latin typeface="Cambria Math" panose="02040503050406030204" pitchFamily="18" charset="0"/>
                      </a:rPr>
                      <m:t> </m:t>
                    </m:r>
                  </m:oMath>
                </a14:m>
                <a:r>
                  <a:rPr lang="en-US" sz="2000" dirty="0">
                    <a:solidFill>
                      <a:srgbClr val="222222"/>
                    </a:solidFill>
                    <a:ea typeface="Calibri" pitchFamily="34" charset="-122"/>
                  </a:rPr>
                  <a:t>under the condition that a transferable model can be developed.</a:t>
                </a:r>
              </a:p>
              <a:p>
                <a:pPr>
                  <a:lnSpc>
                    <a:spcPct val="150000"/>
                  </a:lnSpc>
                </a:pPr>
                <a:r>
                  <a:rPr lang="en-US" sz="2000" b="1" dirty="0"/>
                  <a:t>Reduction ratio</a:t>
                </a:r>
                <a:endParaRPr lang="en-US" sz="2000" dirty="0">
                  <a:solidFill>
                    <a:srgbClr val="222222"/>
                  </a:solidFill>
                  <a:ea typeface="Calibri" pitchFamily="34" charset="-122"/>
                </a:endParaRPr>
              </a:p>
              <a:p>
                <a:pPr marL="342900" lvl="1">
                  <a:lnSpc>
                    <a:spcPct val="100000"/>
                  </a:lnSpc>
                </a:pPr>
                <a:endParaRPr lang="en-US" sz="1800" dirty="0">
                  <a:effectLst/>
                  <a:ea typeface="PMingLiU" panose="02020500000000000000" pitchFamily="18" charset="-120"/>
                  <a:cs typeface="+mn-cs"/>
                </a:endParaRPr>
              </a:p>
            </p:txBody>
          </p:sp>
        </mc:Choice>
        <mc:Fallback xmlns="">
          <p:sp>
            <p:nvSpPr>
              <p:cNvPr id="38" name="Text Placeholder 37">
                <a:extLst>
                  <a:ext uri="{FF2B5EF4-FFF2-40B4-BE49-F238E27FC236}">
                    <a16:creationId xmlns:a16="http://schemas.microsoft.com/office/drawing/2014/main" id="{A3661DA1-E738-FF08-CF70-0ADAA0D20ECD}"/>
                  </a:ext>
                </a:extLst>
              </p:cNvPr>
              <p:cNvSpPr txBox="1">
                <a:spLocks noGrp="1" noRot="1" noChangeAspect="1" noMove="1" noResize="1" noEditPoints="1" noAdjustHandles="1" noChangeArrowheads="1" noChangeShapeType="1" noTextEdit="1"/>
              </p:cNvSpPr>
              <p:nvPr>
                <p:ph type="body" sz="quarter" idx="10"/>
              </p:nvPr>
            </p:nvSpPr>
            <p:spPr>
              <a:xfrm>
                <a:off x="361516" y="1404029"/>
                <a:ext cx="8434607" cy="3964419"/>
              </a:xfrm>
              <a:prstGeom prst="rect">
                <a:avLst/>
              </a:prstGeom>
              <a:blipFill>
                <a:blip r:embed="rId3"/>
                <a:stretch>
                  <a:fillRect l="-1654" r="-1805"/>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32845088-D843-8555-7864-D6DC1FAB1F1C}"/>
              </a:ext>
            </a:extLst>
          </p:cNvPr>
          <p:cNvPicPr>
            <a:picLocks noChangeAspect="1"/>
          </p:cNvPicPr>
          <p:nvPr/>
        </p:nvPicPr>
        <p:blipFill>
          <a:blip r:embed="rId4"/>
          <a:stretch>
            <a:fillRect/>
          </a:stretch>
        </p:blipFill>
        <p:spPr>
          <a:xfrm>
            <a:off x="8796123" y="1678697"/>
            <a:ext cx="3346001" cy="3238292"/>
          </a:xfrm>
          <a:prstGeom prst="rect">
            <a:avLst/>
          </a:prstGeom>
        </p:spPr>
      </p:pic>
      <p:sp>
        <p:nvSpPr>
          <p:cNvPr id="4" name="Text Placeholder 7">
            <a:extLst>
              <a:ext uri="{FF2B5EF4-FFF2-40B4-BE49-F238E27FC236}">
                <a16:creationId xmlns:a16="http://schemas.microsoft.com/office/drawing/2014/main" id="{223F6997-901E-C325-48FD-D3BA6E660978}"/>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36C6ED-AC23-F0E3-4EB4-AD68B928E71A}"/>
                  </a:ext>
                </a:extLst>
              </p:cNvPr>
              <p:cNvSpPr txBox="1"/>
              <p:nvPr/>
            </p:nvSpPr>
            <p:spPr>
              <a:xfrm>
                <a:off x="1916906" y="4708106"/>
                <a:ext cx="6096000" cy="132068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𝜌</m:t>
                      </m:r>
                      <m:r>
                        <a:rPr lang="en-US" sz="2400" i="1">
                          <a:latin typeface="Cambria Math" panose="02040503050406030204" pitchFamily="18" charset="0"/>
                        </a:rPr>
                        <m:t>=1−</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𝒯</m:t>
                                  </m:r>
                                </m:e>
                                <m:sup>
                                  <m:r>
                                    <m:rPr>
                                      <m:sty m:val="p"/>
                                    </m:rPr>
                                    <a:rPr lang="en-US" sz="2400">
                                      <a:latin typeface="Cambria Math" panose="02040503050406030204" pitchFamily="18" charset="0"/>
                                    </a:rPr>
                                    <m:t>eff</m:t>
                                  </m:r>
                                </m:sup>
                              </m:sSup>
                            </m:e>
                          </m:d>
                        </m:num>
                        <m:den>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𝒯</m:t>
                                  </m:r>
                                </m:e>
                                <m:sup>
                                  <m:r>
                                    <m:rPr>
                                      <m:sty m:val="p"/>
                                    </m:rPr>
                                    <a:rPr lang="en-US" sz="2400">
                                      <a:latin typeface="Cambria Math" panose="02040503050406030204" pitchFamily="18" charset="0"/>
                                    </a:rPr>
                                    <m:t>disjoint</m:t>
                                  </m:r>
                                </m:sup>
                              </m:sSup>
                            </m:e>
                          </m:d>
                        </m:den>
                      </m:f>
                      <m:r>
                        <a:rPr lang="en-US" sz="2400" i="1">
                          <a:latin typeface="Cambria Math" panose="02040503050406030204" pitchFamily="18" charset="0"/>
                        </a:rPr>
                        <m:t>, </m:t>
                      </m:r>
                      <m:r>
                        <a:rPr lang="en-US" sz="2400" i="1">
                          <a:latin typeface="Cambria Math" panose="02040503050406030204" pitchFamily="18" charset="0"/>
                        </a:rPr>
                        <m:t>𝜌</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 </m:t>
                      </m:r>
                      <m:d>
                        <m:dPr>
                          <m:begChr m:val=""/>
                          <m:ctrlPr>
                            <a:rPr lang="en-US" sz="2400" i="1">
                              <a:latin typeface="Cambria Math" panose="02040503050406030204" pitchFamily="18" charset="0"/>
                            </a:rPr>
                          </m:ctrlPr>
                        </m:dPr>
                        <m:e>
                          <m:r>
                            <a:rPr lang="en-US" sz="2400" i="1">
                              <a:latin typeface="Cambria Math" panose="02040503050406030204" pitchFamily="18" charset="0"/>
                            </a:rPr>
                            <m:t>1</m:t>
                          </m:r>
                        </m:e>
                      </m:d>
                    </m:oMath>
                  </m:oMathPara>
                </a14:m>
                <a:endParaRPr lang="en-US" sz="2400" dirty="0">
                  <a:solidFill>
                    <a:srgbClr val="222222"/>
                  </a:solidFill>
                  <a:latin typeface="Times New Roman" panose="02020603050405020304" pitchFamily="18" charset="0"/>
                  <a:ea typeface="Calibri" pitchFamily="34" charset="-122"/>
                </a:endParaRPr>
              </a:p>
            </p:txBody>
          </p:sp>
        </mc:Choice>
        <mc:Fallback xmlns="">
          <p:sp>
            <p:nvSpPr>
              <p:cNvPr id="6" name="TextBox 5">
                <a:extLst>
                  <a:ext uri="{FF2B5EF4-FFF2-40B4-BE49-F238E27FC236}">
                    <a16:creationId xmlns:a16="http://schemas.microsoft.com/office/drawing/2014/main" id="{2836C6ED-AC23-F0E3-4EB4-AD68B928E71A}"/>
                  </a:ext>
                </a:extLst>
              </p:cNvPr>
              <p:cNvSpPr txBox="1">
                <a:spLocks noRot="1" noChangeAspect="1" noMove="1" noResize="1" noEditPoints="1" noAdjustHandles="1" noChangeArrowheads="1" noChangeShapeType="1" noTextEdit="1"/>
              </p:cNvSpPr>
              <p:nvPr/>
            </p:nvSpPr>
            <p:spPr>
              <a:xfrm>
                <a:off x="1916906" y="4708106"/>
                <a:ext cx="6096000" cy="1320683"/>
              </a:xfrm>
              <a:prstGeom prst="rect">
                <a:avLst/>
              </a:prstGeom>
              <a:blipFill>
                <a:blip r:embed="rId5"/>
                <a:stretch>
                  <a:fillRect t="-1905" b="-45714"/>
                </a:stretch>
              </a:blipFill>
            </p:spPr>
            <p:txBody>
              <a:bodyPr/>
              <a:lstStyle/>
              <a:p>
                <a:r>
                  <a:rPr lang="en-US">
                    <a:noFill/>
                  </a:rPr>
                  <a:t> </a:t>
                </a:r>
              </a:p>
            </p:txBody>
          </p:sp>
        </mc:Fallback>
      </mc:AlternateContent>
    </p:spTree>
    <p:extLst>
      <p:ext uri="{BB962C8B-B14F-4D97-AF65-F5344CB8AC3E}">
        <p14:creationId xmlns:p14="http://schemas.microsoft.com/office/powerpoint/2010/main" val="334866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DDC03-C81A-A595-D012-9B4BA5683943}"/>
              </a:ext>
            </a:extLst>
          </p:cNvPr>
          <p:cNvSpPr>
            <a:spLocks noGrp="1"/>
          </p:cNvSpPr>
          <p:nvPr>
            <p:ph type="body" sz="quarter" idx="15"/>
          </p:nvPr>
        </p:nvSpPr>
        <p:spPr/>
        <p:txBody>
          <a:bodyPr/>
          <a:lstStyle/>
          <a:p>
            <a:r>
              <a:rPr lang="en-US"/>
              <a:t>Illustrative Example</a:t>
            </a:r>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D71EA917-BD92-26A1-0B2D-E07ED5324947}"/>
                  </a:ext>
                </a:extLst>
              </p:cNvPr>
              <p:cNvSpPr>
                <a:spLocks noGrp="1"/>
              </p:cNvSpPr>
              <p:nvPr>
                <p:ph type="body" sz="quarter" idx="10"/>
              </p:nvPr>
            </p:nvSpPr>
            <p:spPr>
              <a:xfrm>
                <a:off x="716812" y="1269299"/>
                <a:ext cx="10758375" cy="3807265"/>
              </a:xfrm>
            </p:spPr>
            <p:txBody>
              <a:bodyPr/>
              <a:lstStyle/>
              <a:p>
                <a:r>
                  <a:rPr lang="en-US" dirty="0"/>
                  <a:t>Consider a system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oMath>
                </a14:m>
                <a:r>
                  <a:rPr lang="en-US" dirty="0"/>
                  <a:t>) consisting of two pumps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sub>
                    </m:sSub>
                  </m:oMath>
                </a14:m>
                <a:r>
                  <a:rPr lang="en-US" dirty="0"/>
                  <a:t>) in a parallel configuration</a:t>
                </a:r>
              </a:p>
            </p:txBody>
          </p:sp>
        </mc:Choice>
        <mc:Fallback>
          <p:sp>
            <p:nvSpPr>
              <p:cNvPr id="4" name="Text Placeholder 3">
                <a:extLst>
                  <a:ext uri="{FF2B5EF4-FFF2-40B4-BE49-F238E27FC236}">
                    <a16:creationId xmlns:a16="http://schemas.microsoft.com/office/drawing/2014/main" id="{D71EA917-BD92-26A1-0B2D-E07ED5324947}"/>
                  </a:ext>
                </a:extLst>
              </p:cNvPr>
              <p:cNvSpPr>
                <a:spLocks noGrp="1" noRot="1" noChangeAspect="1" noMove="1" noResize="1" noEditPoints="1" noAdjustHandles="1" noChangeArrowheads="1" noChangeShapeType="1" noTextEdit="1"/>
              </p:cNvSpPr>
              <p:nvPr>
                <p:ph type="body" sz="quarter" idx="10"/>
              </p:nvPr>
            </p:nvSpPr>
            <p:spPr>
              <a:xfrm>
                <a:off x="716812" y="1269299"/>
                <a:ext cx="10758375" cy="3807265"/>
              </a:xfrm>
              <a:blipFill>
                <a:blip r:embed="rId3"/>
                <a:stretch>
                  <a:fillRect l="-1644" t="-208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E6CC39F-CE01-C2A6-2CB7-DDFD131704FA}"/>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11</a:t>
            </a:fld>
            <a:endParaRPr lang="en-US" b="1">
              <a:solidFill>
                <a:schemeClr val="accent2"/>
              </a:solidFill>
              <a:latin typeface="Arial" panose="020B0604020202020204" pitchFamily="34" charset="0"/>
              <a:cs typeface="Arial" panose="020B0604020202020204" pitchFamily="34" charset="0"/>
            </a:endParaRPr>
          </a:p>
        </p:txBody>
      </p:sp>
      <p:pic>
        <p:nvPicPr>
          <p:cNvPr id="6" name="Picture 5" descr="The diagram illustrates a sequence of connected elements, possibly representing a process or a system with various stages and components labeled as S1, C1, P2,2, P1,2, P2,1, f2, f1, m2, and m1.&#10;&#10;AI-generated content may be incorrect.">
            <a:extLst>
              <a:ext uri="{FF2B5EF4-FFF2-40B4-BE49-F238E27FC236}">
                <a16:creationId xmlns:a16="http://schemas.microsoft.com/office/drawing/2014/main" id="{0F6EC01A-87F6-C06D-3FF1-483E04D59177}"/>
              </a:ext>
            </a:extLst>
          </p:cNvPr>
          <p:cNvPicPr>
            <a:picLocks noChangeAspect="1"/>
          </p:cNvPicPr>
          <p:nvPr/>
        </p:nvPicPr>
        <p:blipFill>
          <a:blip r:embed="rId4"/>
          <a:stretch>
            <a:fillRect/>
          </a:stretch>
        </p:blipFill>
        <p:spPr>
          <a:xfrm>
            <a:off x="8195601" y="1814681"/>
            <a:ext cx="3554473" cy="4037737"/>
          </a:xfrm>
          <a:prstGeom prst="rect">
            <a:avLst/>
          </a:prstGeom>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2777A533-A487-F28A-BD03-312B54C354C2}"/>
                  </a:ext>
                </a:extLst>
              </p:cNvPr>
              <p:cNvGraphicFramePr>
                <a:graphicFrameLocks noGrp="1"/>
              </p:cNvGraphicFramePr>
              <p:nvPr>
                <p:extLst>
                  <p:ext uri="{D42A27DB-BD31-4B8C-83A1-F6EECF244321}">
                    <p14:modId xmlns:p14="http://schemas.microsoft.com/office/powerpoint/2010/main" val="2101385712"/>
                  </p:ext>
                </p:extLst>
              </p:nvPr>
            </p:nvGraphicFramePr>
            <p:xfrm>
              <a:off x="1124712" y="2174476"/>
              <a:ext cx="6419088" cy="3807264"/>
            </p:xfrm>
            <a:graphic>
              <a:graphicData uri="http://schemas.openxmlformats.org/drawingml/2006/table">
                <a:tbl>
                  <a:tblPr>
                    <a:tableStyleId>{BDBED569-4797-4DF1-A0F4-6AAB3CD982D8}</a:tableStyleId>
                  </a:tblPr>
                  <a:tblGrid>
                    <a:gridCol w="2008432">
                      <a:extLst>
                        <a:ext uri="{9D8B030D-6E8A-4147-A177-3AD203B41FA5}">
                          <a16:colId xmlns:a16="http://schemas.microsoft.com/office/drawing/2014/main" val="3997031677"/>
                        </a:ext>
                      </a:extLst>
                    </a:gridCol>
                    <a:gridCol w="2521698">
                      <a:extLst>
                        <a:ext uri="{9D8B030D-6E8A-4147-A177-3AD203B41FA5}">
                          <a16:colId xmlns:a16="http://schemas.microsoft.com/office/drawing/2014/main" val="856782224"/>
                        </a:ext>
                      </a:extLst>
                    </a:gridCol>
                    <a:gridCol w="1888958">
                      <a:extLst>
                        <a:ext uri="{9D8B030D-6E8A-4147-A177-3AD203B41FA5}">
                          <a16:colId xmlns:a16="http://schemas.microsoft.com/office/drawing/2014/main" val="1519111535"/>
                        </a:ext>
                      </a:extLst>
                    </a:gridCol>
                  </a:tblGrid>
                  <a:tr h="418918">
                    <a:tc>
                      <a:txBody>
                        <a:bodyPr/>
                        <a:lstStyle/>
                        <a:p>
                          <a:pPr marL="0" marR="0" algn="ctr">
                            <a:buNone/>
                          </a:pPr>
                          <a:r>
                            <a:rPr lang="en-US" sz="2000" b="1" dirty="0">
                              <a:effectLst/>
                            </a:rPr>
                            <a:t>Level</a:t>
                          </a:r>
                          <a:endParaRPr lang="en-US" sz="2000" b="1"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b="1" dirty="0">
                              <a:effectLst/>
                            </a:rPr>
                            <a:t>Entity</a:t>
                          </a:r>
                          <a:endParaRPr lang="en-US" sz="2000" b="1"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b="1" dirty="0">
                              <a:effectLst/>
                            </a:rPr>
                            <a:t>Notation</a:t>
                          </a:r>
                          <a:endParaRPr lang="en-US" sz="2000" b="1" dirty="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4012918916"/>
                      </a:ext>
                    </a:extLst>
                  </a:tr>
                  <a:tr h="418918">
                    <a:tc>
                      <a:txBody>
                        <a:bodyPr/>
                        <a:lstStyle/>
                        <a:p>
                          <a:pPr marL="0" marR="0" algn="l">
                            <a:buNone/>
                          </a:pPr>
                          <a:r>
                            <a:rPr lang="en-US" sz="2000" b="1" dirty="0">
                              <a:effectLst/>
                            </a:rPr>
                            <a:t>L</a:t>
                          </a:r>
                          <a:r>
                            <a:rPr lang="en-US" sz="2000" b="1" baseline="-25000" dirty="0">
                              <a:effectLst/>
                            </a:rPr>
                            <a:t>1</a:t>
                          </a:r>
                          <a:r>
                            <a:rPr lang="en-US" sz="2000" b="1" dirty="0">
                              <a:effectLst/>
                            </a:rPr>
                            <a:t>:</a:t>
                          </a:r>
                          <a:r>
                            <a:rPr lang="en-US" sz="2000" dirty="0">
                              <a:effectLst/>
                            </a:rPr>
                            <a:t> System</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Pump system</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𝑠</m:t>
                                    </m:r>
                                  </m:e>
                                  <m:sub>
                                    <m:r>
                                      <a:rPr lang="en-US" sz="2000">
                                        <a:effectLst/>
                                        <a:latin typeface="Cambria Math" panose="02040503050406030204" pitchFamily="18" charset="0"/>
                                      </a:rPr>
                                      <m:t>1</m:t>
                                    </m:r>
                                  </m:sub>
                                </m:sSub>
                              </m:oMath>
                            </m:oMathPara>
                          </a14:m>
                          <a:endParaRPr lang="en-US" sz="20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822659894"/>
                      </a:ext>
                    </a:extLst>
                  </a:tr>
                  <a:tr h="418918">
                    <a:tc>
                      <a:txBody>
                        <a:bodyPr/>
                        <a:lstStyle/>
                        <a:p>
                          <a:pPr marL="0" marR="0" algn="l">
                            <a:buNone/>
                          </a:pPr>
                          <a:r>
                            <a:rPr lang="en-US" sz="2000" b="1" dirty="0">
                              <a:effectLst/>
                            </a:rPr>
                            <a:t>L</a:t>
                          </a:r>
                          <a:r>
                            <a:rPr lang="en-US" sz="2000" b="1" baseline="-25000" dirty="0">
                              <a:effectLst/>
                            </a:rPr>
                            <a:t>2</a:t>
                          </a:r>
                          <a:r>
                            <a:rPr lang="en-US" sz="2000" b="1" dirty="0">
                              <a:effectLst/>
                            </a:rPr>
                            <a:t>:</a:t>
                          </a:r>
                          <a:r>
                            <a:rPr lang="en-US" sz="2000" dirty="0">
                              <a:effectLst/>
                            </a:rPr>
                            <a:t> Components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Pump 1, Pump 2</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𝑐</m:t>
                                  </m:r>
                                </m:e>
                                <m:sub>
                                  <m:r>
                                    <a:rPr lang="en-US" sz="2000">
                                      <a:effectLst/>
                                      <a:latin typeface="Cambria Math" panose="02040503050406030204" pitchFamily="18" charset="0"/>
                                    </a:rPr>
                                    <m:t>1</m:t>
                                  </m:r>
                                </m:sub>
                              </m:sSub>
                            </m:oMath>
                          </a14:m>
                          <a:r>
                            <a:rPr lang="en-US" sz="2000">
                              <a:effectLst/>
                            </a:rPr>
                            <a:t>,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𝑐</m:t>
                                  </m:r>
                                </m:e>
                                <m:sub>
                                  <m:r>
                                    <a:rPr lang="en-US" sz="2000">
                                      <a:effectLst/>
                                      <a:latin typeface="Cambria Math" panose="02040503050406030204" pitchFamily="18" charset="0"/>
                                    </a:rPr>
                                    <m:t>2</m:t>
                                  </m:r>
                                </m:sub>
                              </m:sSub>
                            </m:oMath>
                          </a14:m>
                          <a:endParaRPr lang="en-US" sz="20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942735893"/>
                      </a:ext>
                    </a:extLst>
                  </a:tr>
                  <a:tr h="874840">
                    <a:tc>
                      <a:txBody>
                        <a:bodyPr/>
                        <a:lstStyle/>
                        <a:p>
                          <a:pPr marL="0" marR="0" algn="l">
                            <a:buNone/>
                          </a:pPr>
                          <a:r>
                            <a:rPr lang="en-US" sz="2000" b="1" dirty="0">
                              <a:effectLst/>
                            </a:rPr>
                            <a:t>L</a:t>
                          </a:r>
                          <a:r>
                            <a:rPr lang="en-US" sz="2000" b="1" baseline="-25000" dirty="0">
                              <a:effectLst/>
                            </a:rPr>
                            <a:t>3</a:t>
                          </a:r>
                          <a:r>
                            <a:rPr lang="en-US" sz="2000" b="1" dirty="0">
                              <a:effectLst/>
                            </a:rPr>
                            <a:t>:</a:t>
                          </a:r>
                          <a:r>
                            <a:rPr lang="en-US" sz="2000" dirty="0">
                              <a:effectLst/>
                            </a:rPr>
                            <a:t> Parts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Mechanical seal (x2), </a:t>
                          </a:r>
                        </a:p>
                        <a:p>
                          <a:pPr marL="0" marR="0" algn="ctr">
                            <a:buNone/>
                          </a:pPr>
                          <a:r>
                            <a:rPr lang="en-US" sz="2000">
                              <a:effectLst/>
                            </a:rPr>
                            <a:t>Impeller (x2)</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𝑝</m:t>
                                  </m:r>
                                </m:e>
                                <m:sub>
                                  <m:r>
                                    <a:rPr lang="en-US" sz="2000">
                                      <a:effectLst/>
                                      <a:latin typeface="Cambria Math" panose="02040503050406030204" pitchFamily="18" charset="0"/>
                                    </a:rPr>
                                    <m:t>1,1</m:t>
                                  </m:r>
                                </m:sub>
                              </m:sSub>
                            </m:oMath>
                          </a14:m>
                          <a:r>
                            <a:rPr lang="en-US" sz="2000">
                              <a:effectLst/>
                            </a:rPr>
                            <a:t>,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𝑝</m:t>
                                  </m:r>
                                </m:e>
                                <m:sub>
                                  <m:r>
                                    <a:rPr lang="en-US" sz="2000">
                                      <a:effectLst/>
                                      <a:latin typeface="Cambria Math" panose="02040503050406030204" pitchFamily="18" charset="0"/>
                                    </a:rPr>
                                    <m:t>2,1</m:t>
                                  </m:r>
                                </m:sub>
                              </m:sSub>
                            </m:oMath>
                          </a14:m>
                          <a:r>
                            <a:rPr lang="en-US" sz="2000">
                              <a:effectLst/>
                            </a:rPr>
                            <a:t>, </a:t>
                          </a:r>
                        </a:p>
                        <a:p>
                          <a:pPr marL="0" marR="0" algn="ctr">
                            <a:buNone/>
                          </a:pP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𝑝</m:t>
                                  </m:r>
                                </m:e>
                                <m:sub>
                                  <m:r>
                                    <a:rPr lang="en-US" sz="2000">
                                      <a:effectLst/>
                                      <a:latin typeface="Cambria Math" panose="02040503050406030204" pitchFamily="18" charset="0"/>
                                    </a:rPr>
                                    <m:t>1,2</m:t>
                                  </m:r>
                                </m:sub>
                              </m:sSub>
                            </m:oMath>
                          </a14:m>
                          <a:r>
                            <a:rPr lang="en-US" sz="2000">
                              <a:effectLst/>
                            </a:rPr>
                            <a:t>, </a:t>
                          </a:r>
                          <a14:m>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𝑝</m:t>
                                  </m:r>
                                </m:e>
                                <m:sub>
                                  <m:r>
                                    <a:rPr lang="en-US" sz="2000">
                                      <a:effectLst/>
                                      <a:latin typeface="Cambria Math" panose="02040503050406030204" pitchFamily="18" charset="0"/>
                                    </a:rPr>
                                    <m:t>2,2</m:t>
                                  </m:r>
                                </m:sub>
                              </m:sSub>
                            </m:oMath>
                          </a14:m>
                          <a:endParaRPr lang="en-US" sz="20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659400816"/>
                      </a:ext>
                    </a:extLst>
                  </a:tr>
                  <a:tr h="837835">
                    <a:tc>
                      <a:txBody>
                        <a:bodyPr/>
                        <a:lstStyle/>
                        <a:p>
                          <a:pPr marL="0" marR="0" algn="l">
                            <a:buNone/>
                          </a:pPr>
                          <a:r>
                            <a:rPr lang="en-US" sz="2000" b="1" dirty="0">
                              <a:effectLst/>
                            </a:rPr>
                            <a:t>L</a:t>
                          </a:r>
                          <a:r>
                            <a:rPr lang="en-US" sz="2000" b="1" baseline="-25000" dirty="0">
                              <a:effectLst/>
                            </a:rPr>
                            <a:t>4</a:t>
                          </a:r>
                          <a:r>
                            <a:rPr lang="en-US" sz="2000" b="1" dirty="0">
                              <a:effectLst/>
                            </a:rPr>
                            <a:t>:</a:t>
                          </a:r>
                          <a:r>
                            <a:rPr lang="en-US" sz="2000" dirty="0">
                              <a:effectLst/>
                            </a:rPr>
                            <a:t> Physical failure modes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Seal failure,</a:t>
                          </a:r>
                        </a:p>
                        <a:p>
                          <a:pPr marL="0" marR="0" algn="ctr">
                            <a:buNone/>
                          </a:pPr>
                          <a:r>
                            <a:rPr lang="en-US" sz="2000">
                              <a:effectLst/>
                            </a:rPr>
                            <a:t>Impeller failure</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𝑓</m:t>
                                    </m:r>
                                  </m:e>
                                  <m:sub>
                                    <m:r>
                                      <a:rPr lang="en-US" sz="2000">
                                        <a:effectLst/>
                                        <a:latin typeface="Cambria Math" panose="02040503050406030204" pitchFamily="18" charset="0"/>
                                      </a:rPr>
                                      <m:t>1</m:t>
                                    </m:r>
                                  </m:sub>
                                </m:sSub>
                              </m:oMath>
                            </m:oMathPara>
                          </a14:m>
                          <a:endParaRPr lang="en-US" sz="2000">
                            <a:effectLst/>
                          </a:endParaRPr>
                        </a:p>
                        <a:p>
                          <a:pPr marL="0" marR="0" algn="ctr">
                            <a:buNone/>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𝑓</m:t>
                                    </m:r>
                                  </m:e>
                                  <m:sub>
                                    <m:r>
                                      <a:rPr lang="en-US" sz="2000">
                                        <a:effectLst/>
                                        <a:latin typeface="Cambria Math" panose="02040503050406030204" pitchFamily="18" charset="0"/>
                                      </a:rPr>
                                      <m:t>2</m:t>
                                    </m:r>
                                  </m:sub>
                                </m:sSub>
                              </m:oMath>
                            </m:oMathPara>
                          </a14:m>
                          <a:endParaRPr lang="en-US" sz="20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1256062939"/>
                      </a:ext>
                    </a:extLst>
                  </a:tr>
                  <a:tr h="837835">
                    <a:tc>
                      <a:txBody>
                        <a:bodyPr/>
                        <a:lstStyle/>
                        <a:p>
                          <a:pPr marL="0" marR="0" algn="l">
                            <a:buNone/>
                          </a:pPr>
                          <a:r>
                            <a:rPr lang="en-US" sz="2000" b="1" dirty="0">
                              <a:effectLst/>
                            </a:rPr>
                            <a:t>L</a:t>
                          </a:r>
                          <a:r>
                            <a:rPr lang="en-US" sz="2000" b="1" baseline="-25000" dirty="0">
                              <a:effectLst/>
                            </a:rPr>
                            <a:t>5</a:t>
                          </a:r>
                          <a:r>
                            <a:rPr lang="en-US" sz="2000" b="1" dirty="0">
                              <a:effectLst/>
                            </a:rPr>
                            <a:t>: </a:t>
                          </a:r>
                          <a:r>
                            <a:rPr lang="en-US" sz="2000" dirty="0">
                              <a:effectLst/>
                            </a:rPr>
                            <a:t>Physical failure mechanisms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dirty="0">
                              <a:effectLst/>
                            </a:rPr>
                            <a:t>Corrosion,</a:t>
                          </a:r>
                        </a:p>
                        <a:p>
                          <a:pPr marL="0" marR="0" algn="ctr">
                            <a:buNone/>
                          </a:pPr>
                          <a:r>
                            <a:rPr lang="en-US" sz="2000" dirty="0">
                              <a:effectLst/>
                            </a:rPr>
                            <a:t>Fatigue</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1</m:t>
                                    </m:r>
                                  </m:sub>
                                </m:sSub>
                              </m:oMath>
                            </m:oMathPara>
                          </a14:m>
                          <a:endParaRPr lang="en-US" sz="2000" dirty="0">
                            <a:effectLst/>
                          </a:endParaRPr>
                        </a:p>
                        <a:p>
                          <a:pPr marL="0" marR="0" algn="ctr">
                            <a:buNone/>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𝑚</m:t>
                                    </m:r>
                                  </m:e>
                                  <m:sub>
                                    <m:r>
                                      <a:rPr lang="en-US" sz="2000">
                                        <a:effectLst/>
                                        <a:latin typeface="Cambria Math" panose="02040503050406030204" pitchFamily="18" charset="0"/>
                                      </a:rPr>
                                      <m:t>2</m:t>
                                    </m:r>
                                  </m:sub>
                                </m:sSub>
                              </m:oMath>
                            </m:oMathPara>
                          </a14:m>
                          <a:endParaRPr lang="en-US" sz="2000" dirty="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859359956"/>
                      </a:ext>
                    </a:extLst>
                  </a:tr>
                </a:tbl>
              </a:graphicData>
            </a:graphic>
          </p:graphicFrame>
        </mc:Choice>
        <mc:Fallback xmlns="">
          <p:graphicFrame>
            <p:nvGraphicFramePr>
              <p:cNvPr id="7" name="Table 6">
                <a:extLst>
                  <a:ext uri="{FF2B5EF4-FFF2-40B4-BE49-F238E27FC236}">
                    <a16:creationId xmlns:a16="http://schemas.microsoft.com/office/drawing/2014/main" id="{2777A533-A487-F28A-BD03-312B54C354C2}"/>
                  </a:ext>
                </a:extLst>
              </p:cNvPr>
              <p:cNvGraphicFramePr>
                <a:graphicFrameLocks noGrp="1"/>
              </p:cNvGraphicFramePr>
              <p:nvPr>
                <p:extLst>
                  <p:ext uri="{D42A27DB-BD31-4B8C-83A1-F6EECF244321}">
                    <p14:modId xmlns:p14="http://schemas.microsoft.com/office/powerpoint/2010/main" val="2101385712"/>
                  </p:ext>
                </p:extLst>
              </p:nvPr>
            </p:nvGraphicFramePr>
            <p:xfrm>
              <a:off x="1124712" y="2174476"/>
              <a:ext cx="6419088" cy="3807264"/>
            </p:xfrm>
            <a:graphic>
              <a:graphicData uri="http://schemas.openxmlformats.org/drawingml/2006/table">
                <a:tbl>
                  <a:tblPr>
                    <a:tableStyleId>{BDBED569-4797-4DF1-A0F4-6AAB3CD982D8}</a:tableStyleId>
                  </a:tblPr>
                  <a:tblGrid>
                    <a:gridCol w="2008432">
                      <a:extLst>
                        <a:ext uri="{9D8B030D-6E8A-4147-A177-3AD203B41FA5}">
                          <a16:colId xmlns:a16="http://schemas.microsoft.com/office/drawing/2014/main" val="3997031677"/>
                        </a:ext>
                      </a:extLst>
                    </a:gridCol>
                    <a:gridCol w="2521698">
                      <a:extLst>
                        <a:ext uri="{9D8B030D-6E8A-4147-A177-3AD203B41FA5}">
                          <a16:colId xmlns:a16="http://schemas.microsoft.com/office/drawing/2014/main" val="856782224"/>
                        </a:ext>
                      </a:extLst>
                    </a:gridCol>
                    <a:gridCol w="1888958">
                      <a:extLst>
                        <a:ext uri="{9D8B030D-6E8A-4147-A177-3AD203B41FA5}">
                          <a16:colId xmlns:a16="http://schemas.microsoft.com/office/drawing/2014/main" val="1519111535"/>
                        </a:ext>
                      </a:extLst>
                    </a:gridCol>
                  </a:tblGrid>
                  <a:tr h="418918">
                    <a:tc>
                      <a:txBody>
                        <a:bodyPr/>
                        <a:lstStyle/>
                        <a:p>
                          <a:pPr marL="0" marR="0" algn="ctr">
                            <a:buNone/>
                          </a:pPr>
                          <a:r>
                            <a:rPr lang="en-US" sz="2000" b="1" dirty="0">
                              <a:effectLst/>
                            </a:rPr>
                            <a:t>Level</a:t>
                          </a:r>
                          <a:endParaRPr lang="en-US" sz="2000" b="1"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b="1" dirty="0">
                              <a:effectLst/>
                            </a:rPr>
                            <a:t>Entity</a:t>
                          </a:r>
                          <a:endParaRPr lang="en-US" sz="2000" b="1"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b="1" dirty="0">
                              <a:effectLst/>
                            </a:rPr>
                            <a:t>Notation</a:t>
                          </a:r>
                          <a:endParaRPr lang="en-US" sz="2000" b="1" dirty="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4012918916"/>
                      </a:ext>
                    </a:extLst>
                  </a:tr>
                  <a:tr h="418918">
                    <a:tc>
                      <a:txBody>
                        <a:bodyPr/>
                        <a:lstStyle/>
                        <a:p>
                          <a:pPr marL="0" marR="0" algn="l">
                            <a:buNone/>
                          </a:pPr>
                          <a:r>
                            <a:rPr lang="en-US" sz="2000" b="1" dirty="0">
                              <a:effectLst/>
                            </a:rPr>
                            <a:t>L</a:t>
                          </a:r>
                          <a:r>
                            <a:rPr lang="en-US" sz="2000" b="1" baseline="-25000" dirty="0">
                              <a:effectLst/>
                            </a:rPr>
                            <a:t>1</a:t>
                          </a:r>
                          <a:r>
                            <a:rPr lang="en-US" sz="2000" b="1" dirty="0">
                              <a:effectLst/>
                            </a:rPr>
                            <a:t>:</a:t>
                          </a:r>
                          <a:r>
                            <a:rPr lang="en-US" sz="2000" dirty="0">
                              <a:effectLst/>
                            </a:rPr>
                            <a:t> System</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Pump system</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endParaRPr lang="en-US"/>
                        </a:p>
                      </a:txBody>
                      <a:tcPr marL="68580" marR="68580" marT="0" marB="0">
                        <a:blipFill>
                          <a:blip r:embed="rId5"/>
                          <a:stretch>
                            <a:fillRect l="-240268" t="-118182" r="-1342" b="-715152"/>
                          </a:stretch>
                        </a:blipFill>
                      </a:tcPr>
                    </a:tc>
                    <a:extLst>
                      <a:ext uri="{0D108BD9-81ED-4DB2-BD59-A6C34878D82A}">
                        <a16:rowId xmlns:a16="http://schemas.microsoft.com/office/drawing/2014/main" val="822659894"/>
                      </a:ext>
                    </a:extLst>
                  </a:tr>
                  <a:tr h="418918">
                    <a:tc>
                      <a:txBody>
                        <a:bodyPr/>
                        <a:lstStyle/>
                        <a:p>
                          <a:pPr marL="0" marR="0" algn="l">
                            <a:buNone/>
                          </a:pPr>
                          <a:r>
                            <a:rPr lang="en-US" sz="2000" b="1" dirty="0">
                              <a:effectLst/>
                            </a:rPr>
                            <a:t>L</a:t>
                          </a:r>
                          <a:r>
                            <a:rPr lang="en-US" sz="2000" b="1" baseline="-25000" dirty="0">
                              <a:effectLst/>
                            </a:rPr>
                            <a:t>2</a:t>
                          </a:r>
                          <a:r>
                            <a:rPr lang="en-US" sz="2000" b="1" dirty="0">
                              <a:effectLst/>
                            </a:rPr>
                            <a:t>:</a:t>
                          </a:r>
                          <a:r>
                            <a:rPr lang="en-US" sz="2000" dirty="0">
                              <a:effectLst/>
                            </a:rPr>
                            <a:t> Components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Pump 1, Pump 2</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endParaRPr lang="en-US"/>
                        </a:p>
                      </a:txBody>
                      <a:tcPr marL="68580" marR="68580" marT="0" marB="0">
                        <a:blipFill>
                          <a:blip r:embed="rId5"/>
                          <a:stretch>
                            <a:fillRect l="-240268" t="-218182" r="-1342" b="-615152"/>
                          </a:stretch>
                        </a:blipFill>
                      </a:tcPr>
                    </a:tc>
                    <a:extLst>
                      <a:ext uri="{0D108BD9-81ED-4DB2-BD59-A6C34878D82A}">
                        <a16:rowId xmlns:a16="http://schemas.microsoft.com/office/drawing/2014/main" val="2942735893"/>
                      </a:ext>
                    </a:extLst>
                  </a:tr>
                  <a:tr h="874840">
                    <a:tc>
                      <a:txBody>
                        <a:bodyPr/>
                        <a:lstStyle/>
                        <a:p>
                          <a:pPr marL="0" marR="0" algn="l">
                            <a:buNone/>
                          </a:pPr>
                          <a:r>
                            <a:rPr lang="en-US" sz="2000" b="1" dirty="0">
                              <a:effectLst/>
                            </a:rPr>
                            <a:t>L</a:t>
                          </a:r>
                          <a:r>
                            <a:rPr lang="en-US" sz="2000" b="1" baseline="-25000" dirty="0">
                              <a:effectLst/>
                            </a:rPr>
                            <a:t>3</a:t>
                          </a:r>
                          <a:r>
                            <a:rPr lang="en-US" sz="2000" b="1" dirty="0">
                              <a:effectLst/>
                            </a:rPr>
                            <a:t>:</a:t>
                          </a:r>
                          <a:r>
                            <a:rPr lang="en-US" sz="2000" dirty="0">
                              <a:effectLst/>
                            </a:rPr>
                            <a:t> Parts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Mechanical seal (x2), </a:t>
                          </a:r>
                        </a:p>
                        <a:p>
                          <a:pPr marL="0" marR="0" algn="ctr">
                            <a:buNone/>
                          </a:pPr>
                          <a:r>
                            <a:rPr lang="en-US" sz="2000">
                              <a:effectLst/>
                            </a:rPr>
                            <a:t>Impeller (x2)</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endParaRPr lang="en-US"/>
                        </a:p>
                      </a:txBody>
                      <a:tcPr marL="68580" marR="68580" marT="0" marB="0">
                        <a:blipFill>
                          <a:blip r:embed="rId5"/>
                          <a:stretch>
                            <a:fillRect l="-240268" t="-150000" r="-1342" b="-190000"/>
                          </a:stretch>
                        </a:blipFill>
                      </a:tcPr>
                    </a:tc>
                    <a:extLst>
                      <a:ext uri="{0D108BD9-81ED-4DB2-BD59-A6C34878D82A}">
                        <a16:rowId xmlns:a16="http://schemas.microsoft.com/office/drawing/2014/main" val="2659400816"/>
                      </a:ext>
                    </a:extLst>
                  </a:tr>
                  <a:tr h="837835">
                    <a:tc>
                      <a:txBody>
                        <a:bodyPr/>
                        <a:lstStyle/>
                        <a:p>
                          <a:pPr marL="0" marR="0" algn="l">
                            <a:buNone/>
                          </a:pPr>
                          <a:r>
                            <a:rPr lang="en-US" sz="2000" b="1" dirty="0">
                              <a:effectLst/>
                            </a:rPr>
                            <a:t>L</a:t>
                          </a:r>
                          <a:r>
                            <a:rPr lang="en-US" sz="2000" b="1" baseline="-25000" dirty="0">
                              <a:effectLst/>
                            </a:rPr>
                            <a:t>4</a:t>
                          </a:r>
                          <a:r>
                            <a:rPr lang="en-US" sz="2000" b="1" dirty="0">
                              <a:effectLst/>
                            </a:rPr>
                            <a:t>:</a:t>
                          </a:r>
                          <a:r>
                            <a:rPr lang="en-US" sz="2000" dirty="0">
                              <a:effectLst/>
                            </a:rPr>
                            <a:t> Physical failure modes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a:effectLst/>
                            </a:rPr>
                            <a:t>Seal failure,</a:t>
                          </a:r>
                        </a:p>
                        <a:p>
                          <a:pPr marL="0" marR="0" algn="ctr">
                            <a:buNone/>
                          </a:pPr>
                          <a:r>
                            <a:rPr lang="en-US" sz="2000">
                              <a:effectLst/>
                            </a:rPr>
                            <a:t>Impeller failure</a:t>
                          </a:r>
                          <a:endParaRPr lang="en-US" sz="2000">
                            <a:effectLst/>
                            <a:latin typeface="Times New Roman" panose="02020603050405020304" pitchFamily="18" charset="0"/>
                            <a:ea typeface="PMingLiU" panose="02020500000000000000" pitchFamily="18" charset="-120"/>
                          </a:endParaRPr>
                        </a:p>
                      </a:txBody>
                      <a:tcPr marL="68580" marR="68580" marT="0" marB="0"/>
                    </a:tc>
                    <a:tc>
                      <a:txBody>
                        <a:bodyPr/>
                        <a:lstStyle/>
                        <a:p>
                          <a:endParaRPr lang="en-US"/>
                        </a:p>
                      </a:txBody>
                      <a:tcPr marL="68580" marR="68580" marT="0" marB="0">
                        <a:blipFill>
                          <a:blip r:embed="rId5"/>
                          <a:stretch>
                            <a:fillRect l="-240268" t="-265152" r="-1342" b="-101515"/>
                          </a:stretch>
                        </a:blipFill>
                      </a:tcPr>
                    </a:tc>
                    <a:extLst>
                      <a:ext uri="{0D108BD9-81ED-4DB2-BD59-A6C34878D82A}">
                        <a16:rowId xmlns:a16="http://schemas.microsoft.com/office/drawing/2014/main" val="1256062939"/>
                      </a:ext>
                    </a:extLst>
                  </a:tr>
                  <a:tr h="837835">
                    <a:tc>
                      <a:txBody>
                        <a:bodyPr/>
                        <a:lstStyle/>
                        <a:p>
                          <a:pPr marL="0" marR="0" algn="l">
                            <a:buNone/>
                          </a:pPr>
                          <a:r>
                            <a:rPr lang="en-US" sz="2000" b="1" dirty="0">
                              <a:effectLst/>
                            </a:rPr>
                            <a:t>L</a:t>
                          </a:r>
                          <a:r>
                            <a:rPr lang="en-US" sz="2000" b="1" baseline="-25000" dirty="0">
                              <a:effectLst/>
                            </a:rPr>
                            <a:t>5</a:t>
                          </a:r>
                          <a:r>
                            <a:rPr lang="en-US" sz="2000" b="1" dirty="0">
                              <a:effectLst/>
                            </a:rPr>
                            <a:t>: </a:t>
                          </a:r>
                          <a:r>
                            <a:rPr lang="en-US" sz="2000" dirty="0">
                              <a:effectLst/>
                            </a:rPr>
                            <a:t>Physical failure mechanisms</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pPr marL="0" marR="0" algn="ctr">
                            <a:buNone/>
                          </a:pPr>
                          <a:r>
                            <a:rPr lang="en-US" sz="2000" dirty="0">
                              <a:effectLst/>
                            </a:rPr>
                            <a:t>Corrosion,</a:t>
                          </a:r>
                        </a:p>
                        <a:p>
                          <a:pPr marL="0" marR="0" algn="ctr">
                            <a:buNone/>
                          </a:pPr>
                          <a:r>
                            <a:rPr lang="en-US" sz="2000" dirty="0">
                              <a:effectLst/>
                            </a:rPr>
                            <a:t>Fatigue</a:t>
                          </a:r>
                          <a:endParaRPr lang="en-US" sz="2000" dirty="0">
                            <a:effectLst/>
                            <a:latin typeface="Times New Roman" panose="02020603050405020304" pitchFamily="18" charset="0"/>
                            <a:ea typeface="PMingLiU" panose="02020500000000000000" pitchFamily="18" charset="-120"/>
                          </a:endParaRPr>
                        </a:p>
                      </a:txBody>
                      <a:tcPr marL="68580" marR="68580" marT="0" marB="0"/>
                    </a:tc>
                    <a:tc>
                      <a:txBody>
                        <a:bodyPr/>
                        <a:lstStyle/>
                        <a:p>
                          <a:endParaRPr lang="en-US"/>
                        </a:p>
                      </a:txBody>
                      <a:tcPr marL="68580" marR="68580" marT="0" marB="0">
                        <a:blipFill>
                          <a:blip r:embed="rId5"/>
                          <a:stretch>
                            <a:fillRect l="-240268" t="-365152" r="-1342" b="-1515"/>
                          </a:stretch>
                        </a:blipFill>
                      </a:tcPr>
                    </a:tc>
                    <a:extLst>
                      <a:ext uri="{0D108BD9-81ED-4DB2-BD59-A6C34878D82A}">
                        <a16:rowId xmlns:a16="http://schemas.microsoft.com/office/drawing/2014/main" val="2859359956"/>
                      </a:ext>
                    </a:extLst>
                  </a:tr>
                </a:tbl>
              </a:graphicData>
            </a:graphic>
          </p:graphicFrame>
        </mc:Fallback>
      </mc:AlternateContent>
      <p:sp>
        <p:nvSpPr>
          <p:cNvPr id="8" name="Text Placeholder 7">
            <a:extLst>
              <a:ext uri="{FF2B5EF4-FFF2-40B4-BE49-F238E27FC236}">
                <a16:creationId xmlns:a16="http://schemas.microsoft.com/office/drawing/2014/main" id="{C2F31BC3-DE4C-59F1-AE4B-484A6B77CB11}"/>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Tree>
    <p:extLst>
      <p:ext uri="{BB962C8B-B14F-4D97-AF65-F5344CB8AC3E}">
        <p14:creationId xmlns:p14="http://schemas.microsoft.com/office/powerpoint/2010/main" val="308965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784C8-EAAE-3927-A8FC-F5DD51C41F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D6D4BA-A180-3B71-1AB0-0310F5B13DF6}"/>
              </a:ext>
            </a:extLst>
          </p:cNvPr>
          <p:cNvSpPr>
            <a:spLocks noGrp="1"/>
          </p:cNvSpPr>
          <p:nvPr>
            <p:ph type="body" sz="quarter" idx="15"/>
          </p:nvPr>
        </p:nvSpPr>
        <p:spPr/>
        <p:txBody>
          <a:bodyPr/>
          <a:lstStyle/>
          <a:p>
            <a:r>
              <a:rPr lang="en-US"/>
              <a:t>Illustrative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38370-7D37-6610-1C8A-57A5DE8684CC}"/>
                  </a:ext>
                </a:extLst>
              </p:cNvPr>
              <p:cNvSpPr txBox="1"/>
              <p:nvPr/>
            </p:nvSpPr>
            <p:spPr>
              <a:xfrm>
                <a:off x="2714022" y="5122332"/>
                <a:ext cx="7314383" cy="1735668"/>
              </a:xfrm>
              <a:prstGeom prst="rect">
                <a:avLst/>
              </a:prstGeom>
              <a:noFill/>
            </p:spPr>
            <p:txBody>
              <a:bodyPr wrap="square">
                <a:spAutoFit/>
              </a:bodyPr>
              <a:lstStyle/>
              <a:p>
                <a:endParaRPr lang="en-US" sz="22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𝜌</m:t>
                      </m:r>
                      <m:r>
                        <a:rPr lang="en-US" sz="2200" i="1">
                          <a:latin typeface="Cambria Math" panose="02040503050406030204" pitchFamily="18" charset="0"/>
                        </a:rPr>
                        <m:t>=1−</m:t>
                      </m:r>
                      <m:f>
                        <m:fPr>
                          <m:ctrlPr>
                            <a:rPr lang="en-US" sz="2200" i="1">
                              <a:latin typeface="Cambria Math" panose="02040503050406030204" pitchFamily="18" charset="0"/>
                            </a:rPr>
                          </m:ctrlPr>
                        </m:fPr>
                        <m:num>
                          <m:d>
                            <m:dPr>
                              <m:begChr m:val="|"/>
                              <m:endChr m:val="|"/>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𝒯</m:t>
                                  </m:r>
                                </m:e>
                                <m:sup>
                                  <m:r>
                                    <m:rPr>
                                      <m:sty m:val="p"/>
                                    </m:rPr>
                                    <a:rPr lang="en-US" sz="2200">
                                      <a:latin typeface="Cambria Math" panose="02040503050406030204" pitchFamily="18" charset="0"/>
                                    </a:rPr>
                                    <m:t>eff</m:t>
                                  </m:r>
                                </m:sup>
                              </m:sSup>
                            </m:e>
                          </m:d>
                        </m:num>
                        <m:den>
                          <m:d>
                            <m:dPr>
                              <m:begChr m:val="|"/>
                              <m:endChr m:val="|"/>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a:rPr lang="en-US" sz="2200" i="1">
                                      <a:latin typeface="Cambria Math" panose="02040503050406030204" pitchFamily="18" charset="0"/>
                                    </a:rPr>
                                    <m:t>𝒯</m:t>
                                  </m:r>
                                </m:e>
                                <m:sup>
                                  <m:r>
                                    <m:rPr>
                                      <m:sty m:val="p"/>
                                    </m:rPr>
                                    <a:rPr lang="en-US" sz="2200">
                                      <a:latin typeface="Cambria Math" panose="02040503050406030204" pitchFamily="18" charset="0"/>
                                    </a:rPr>
                                    <m:t>disjoint</m:t>
                                  </m:r>
                                </m:sup>
                              </m:sSup>
                            </m:e>
                          </m:d>
                        </m:den>
                      </m:f>
                      <m:r>
                        <a:rPr lang="en-US" sz="2200" i="1">
                          <a:latin typeface="Cambria Math" panose="02040503050406030204" pitchFamily="18" charset="0"/>
                        </a:rPr>
                        <m:t>=1−</m:t>
                      </m:r>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6</m:t>
                          </m:r>
                        </m:den>
                      </m:f>
                      <m:r>
                        <a:rPr lang="en-US" sz="2200" i="1">
                          <a:latin typeface="Cambria Math" panose="02040503050406030204" pitchFamily="18" charset="0"/>
                        </a:rPr>
                        <m:t>=0.50</m:t>
                      </m:r>
                    </m:oMath>
                  </m:oMathPara>
                </a14:m>
                <a:endParaRPr lang="en-US" sz="2200" dirty="0">
                  <a:latin typeface="Arial" panose="020B0604020202020204" pitchFamily="34" charset="0"/>
                  <a:cs typeface="Arial" panose="020B0604020202020204" pitchFamily="34" charset="0"/>
                </a:endParaRPr>
              </a:p>
              <a:p>
                <a:endParaRPr lang="en-US" sz="1800" b="0" i="0" u="none" strike="noStrike" baseline="0" dirty="0">
                  <a:solidFill>
                    <a:srgbClr val="000000"/>
                  </a:solidFill>
                </a:endParaRPr>
              </a:p>
              <a:p>
                <a:endParaRPr lang="en-US" dirty="0"/>
              </a:p>
            </p:txBody>
          </p:sp>
        </mc:Choice>
        <mc:Fallback xmlns="">
          <p:sp>
            <p:nvSpPr>
              <p:cNvPr id="9" name="TextBox 8">
                <a:extLst>
                  <a:ext uri="{FF2B5EF4-FFF2-40B4-BE49-F238E27FC236}">
                    <a16:creationId xmlns:a16="http://schemas.microsoft.com/office/drawing/2014/main" id="{78F38370-7D37-6610-1C8A-57A5DE8684CC}"/>
                  </a:ext>
                </a:extLst>
              </p:cNvPr>
              <p:cNvSpPr txBox="1">
                <a:spLocks noRot="1" noChangeAspect="1" noMove="1" noResize="1" noEditPoints="1" noAdjustHandles="1" noChangeArrowheads="1" noChangeShapeType="1" noTextEdit="1"/>
              </p:cNvSpPr>
              <p:nvPr/>
            </p:nvSpPr>
            <p:spPr>
              <a:xfrm>
                <a:off x="2714022" y="5122332"/>
                <a:ext cx="7314383" cy="1735668"/>
              </a:xfrm>
              <a:prstGeom prst="rect">
                <a:avLst/>
              </a:prstGeom>
              <a:blipFill>
                <a:blip r:embed="rId3"/>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0CB0D1F-1E9A-4FB3-8EC1-64E660D9DD7F}"/>
              </a:ext>
            </a:extLst>
          </p:cNvPr>
          <p:cNvSpPr txBox="1"/>
          <p:nvPr/>
        </p:nvSpPr>
        <p:spPr>
          <a:xfrm>
            <a:off x="7537450" y="6531126"/>
            <a:ext cx="6096000" cy="276999"/>
          </a:xfrm>
          <a:prstGeom prst="rect">
            <a:avLst/>
          </a:prstGeom>
          <a:noFill/>
        </p:spPr>
        <p:txBody>
          <a:bodyPr wrap="square">
            <a:spAutoFit/>
          </a:bodyPr>
          <a:lstStyle/>
          <a:p>
            <a:r>
              <a:rPr lang="en-US" sz="1200" b="1">
                <a:solidFill>
                  <a:schemeClr val="accent2"/>
                </a:solidFill>
                <a:latin typeface="Arial" panose="020B0604020202020204" pitchFamily="34" charset="0"/>
                <a:cs typeface="Arial" panose="020B0604020202020204" pitchFamily="34" charset="0"/>
              </a:rPr>
              <a:t>Slide </a:t>
            </a:r>
            <a:fld id="{7CD06EFF-F9A5-9E40-A502-3D98189BE54D}" type="slidenum">
              <a:rPr lang="en-US" sz="1200" b="1" smtClean="0">
                <a:solidFill>
                  <a:schemeClr val="accent2"/>
                </a:solidFill>
                <a:latin typeface="Arial" panose="020B0604020202020204" pitchFamily="34" charset="0"/>
                <a:cs typeface="Arial" panose="020B0604020202020204" pitchFamily="34" charset="0"/>
              </a:rPr>
              <a:pPr/>
              <a:t>12</a:t>
            </a:fld>
            <a:endParaRPr lang="en-US" sz="1200" b="1">
              <a:solidFill>
                <a:schemeClr val="accent2"/>
              </a:solidFill>
              <a:latin typeface="Arial" panose="020B0604020202020204" pitchFamily="34" charset="0"/>
              <a:cs typeface="Arial" panose="020B0604020202020204" pitchFamily="34" charset="0"/>
            </a:endParaRPr>
          </a:p>
        </p:txBody>
      </p:sp>
      <p:sp>
        <p:nvSpPr>
          <p:cNvPr id="4" name="Text Placeholder 7">
            <a:extLst>
              <a:ext uri="{FF2B5EF4-FFF2-40B4-BE49-F238E27FC236}">
                <a16:creationId xmlns:a16="http://schemas.microsoft.com/office/drawing/2014/main" id="{DBB56151-77BE-C7CE-94B1-8F2F813EF0C3}"/>
              </a:ext>
            </a:extLst>
          </p:cNvPr>
          <p:cNvSpPr>
            <a:spLocks noGrp="1"/>
          </p:cNvSpPr>
          <p:nvPr>
            <p:ph type="body" sz="quarter" idx="14"/>
          </p:nvPr>
        </p:nvSpPr>
        <p:spPr>
          <a:xfrm>
            <a:off x="992026" y="6466113"/>
            <a:ext cx="7945496" cy="375619"/>
          </a:xfrm>
        </p:spPr>
        <p:txBody>
          <a:bodyPr/>
          <a:lstStyle/>
          <a:p>
            <a:r>
              <a:rPr lang="en-US" dirty="0"/>
              <a:t>MEMS Department, Risk Analysis and Reliability Engineering (RARE) Laboratory</a:t>
            </a:r>
          </a:p>
        </p:txBody>
      </p:sp>
      <p:pic>
        <p:nvPicPr>
          <p:cNvPr id="101" name="Picture 100">
            <a:extLst>
              <a:ext uri="{FF2B5EF4-FFF2-40B4-BE49-F238E27FC236}">
                <a16:creationId xmlns:a16="http://schemas.microsoft.com/office/drawing/2014/main" id="{323DAE63-FA9D-3098-C472-9FAA9650DBC7}"/>
              </a:ext>
            </a:extLst>
          </p:cNvPr>
          <p:cNvPicPr>
            <a:picLocks noChangeAspect="1"/>
          </p:cNvPicPr>
          <p:nvPr/>
        </p:nvPicPr>
        <p:blipFill>
          <a:blip r:embed="rId4"/>
          <a:stretch>
            <a:fillRect/>
          </a:stretch>
        </p:blipFill>
        <p:spPr>
          <a:xfrm>
            <a:off x="799521" y="1289464"/>
            <a:ext cx="10055815" cy="4279071"/>
          </a:xfrm>
          <a:prstGeom prst="rect">
            <a:avLst/>
          </a:prstGeom>
        </p:spPr>
      </p:pic>
    </p:spTree>
    <p:extLst>
      <p:ext uri="{BB962C8B-B14F-4D97-AF65-F5344CB8AC3E}">
        <p14:creationId xmlns:p14="http://schemas.microsoft.com/office/powerpoint/2010/main" val="151023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37235A-310C-3289-EBE5-3157796AC475}"/>
              </a:ext>
            </a:extLst>
          </p:cNvPr>
          <p:cNvSpPr>
            <a:spLocks noGrp="1"/>
          </p:cNvSpPr>
          <p:nvPr>
            <p:ph type="body" sz="quarter" idx="16"/>
          </p:nvPr>
        </p:nvSpPr>
        <p:spPr/>
        <p:txBody>
          <a:bodyPr/>
          <a:lstStyle/>
          <a:p>
            <a:pPr>
              <a:spcBef>
                <a:spcPts val="0"/>
              </a:spcBef>
            </a:pPr>
            <a:r>
              <a:rPr lang="en-US"/>
              <a:t>Practical Use of Conceptual Framework</a:t>
            </a:r>
            <a:endParaRPr lang="en-US" sz="3600" b="0"/>
          </a:p>
          <a:p>
            <a:pPr>
              <a:spcBef>
                <a:spcPts val="0"/>
              </a:spcBef>
            </a:pPr>
            <a:r>
              <a:rPr lang="en-US" sz="3200" b="0"/>
              <a:t>Example: Derive Insights into Computational Challenges</a:t>
            </a:r>
          </a:p>
        </p:txBody>
      </p:sp>
      <p:sp>
        <p:nvSpPr>
          <p:cNvPr id="5" name="Slide Number Placeholder 4">
            <a:extLst>
              <a:ext uri="{FF2B5EF4-FFF2-40B4-BE49-F238E27FC236}">
                <a16:creationId xmlns:a16="http://schemas.microsoft.com/office/drawing/2014/main" id="{879DF3DD-F6EF-54BE-9AE7-9389D16A06AB}"/>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13</a:t>
            </a:fld>
            <a:endParaRPr lang="en-US" b="1">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628935-AD2D-48BE-764F-9B6AAF1666BB}"/>
                  </a:ext>
                </a:extLst>
              </p:cNvPr>
              <p:cNvSpPr txBox="1"/>
              <p:nvPr/>
            </p:nvSpPr>
            <p:spPr>
              <a:xfrm>
                <a:off x="2517482" y="2120454"/>
                <a:ext cx="6939214" cy="8195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𝑇</m:t>
                          </m:r>
                        </m:e>
                        <m:sup>
                          <m:r>
                            <m:rPr>
                              <m:sty m:val="p"/>
                            </m:rPr>
                            <a:rPr lang="en-US" sz="2400">
                              <a:latin typeface="Cambria Math" panose="02040503050406030204" pitchFamily="18" charset="0"/>
                            </a:rPr>
                            <m:t>eff</m:t>
                          </m:r>
                        </m:sup>
                      </m:sSup>
                      <m:r>
                        <a:rPr lang="en-US" sz="2400" i="1">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𝒮</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𝑐</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𝑝</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𝑓</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𝑚</m:t>
                              </m:r>
                            </m:sub>
                          </m:sSub>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𝜌</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𝑆</m:t>
                              </m:r>
                            </m:sub>
                          </m:sSub>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𝑡</m:t>
                              </m:r>
                            </m:e>
                          </m:acc>
                        </m:num>
                        <m:den>
                          <m:r>
                            <a:rPr lang="en-US" sz="2400" i="1">
                              <a:latin typeface="Cambria Math" panose="02040503050406030204" pitchFamily="18" charset="0"/>
                            </a:rPr>
                            <m:t>𝜋</m:t>
                          </m:r>
                        </m:den>
                      </m:f>
                    </m:oMath>
                  </m:oMathPara>
                </a14:m>
                <a:endParaRPr lang="en-US" sz="2400" dirty="0"/>
              </a:p>
            </p:txBody>
          </p:sp>
        </mc:Choice>
        <mc:Fallback xmlns="">
          <p:sp>
            <p:nvSpPr>
              <p:cNvPr id="10" name="TextBox 9">
                <a:extLst>
                  <a:ext uri="{FF2B5EF4-FFF2-40B4-BE49-F238E27FC236}">
                    <a16:creationId xmlns:a16="http://schemas.microsoft.com/office/drawing/2014/main" id="{62628935-AD2D-48BE-764F-9B6AAF1666BB}"/>
                  </a:ext>
                </a:extLst>
              </p:cNvPr>
              <p:cNvSpPr txBox="1">
                <a:spLocks noRot="1" noChangeAspect="1" noMove="1" noResize="1" noEditPoints="1" noAdjustHandles="1" noChangeArrowheads="1" noChangeShapeType="1" noTextEdit="1"/>
              </p:cNvSpPr>
              <p:nvPr/>
            </p:nvSpPr>
            <p:spPr>
              <a:xfrm>
                <a:off x="2517482" y="2120454"/>
                <a:ext cx="6939214" cy="819583"/>
              </a:xfrm>
              <a:prstGeom prst="rect">
                <a:avLst/>
              </a:prstGeom>
              <a:blipFill>
                <a:blip r:embed="rId3"/>
                <a:stretch>
                  <a:fillRect b="-1538"/>
                </a:stretch>
              </a:blipFill>
            </p:spPr>
            <p:txBody>
              <a:bodyPr/>
              <a:lstStyle/>
              <a:p>
                <a:r>
                  <a:rPr lang="en-US">
                    <a:noFill/>
                  </a:rPr>
                  <a:t> </a:t>
                </a:r>
              </a:p>
            </p:txBody>
          </p:sp>
        </mc:Fallback>
      </mc:AlternateContent>
      <p:pic>
        <p:nvPicPr>
          <p:cNvPr id="15" name="Picture 14" descr="The provided text appears to be a list of abbreviated terms or codes, possibly representing different categories, subcategories, or variables within a study or classification system.&#10;&#10;AI-generated content may be incorrect.">
            <a:extLst>
              <a:ext uri="{FF2B5EF4-FFF2-40B4-BE49-F238E27FC236}">
                <a16:creationId xmlns:a16="http://schemas.microsoft.com/office/drawing/2014/main" id="{185765A0-CAC0-5FC4-A57C-353055510754}"/>
              </a:ext>
            </a:extLst>
          </p:cNvPr>
          <p:cNvPicPr>
            <a:picLocks noChangeAspect="1"/>
          </p:cNvPicPr>
          <p:nvPr/>
        </p:nvPicPr>
        <p:blipFill>
          <a:blip r:embed="rId4"/>
          <a:srcRect l="26711" r="2312"/>
          <a:stretch>
            <a:fillRect/>
          </a:stretch>
        </p:blipFill>
        <p:spPr>
          <a:xfrm>
            <a:off x="6313920" y="2829700"/>
            <a:ext cx="5878080" cy="3137346"/>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E6AF7D9-B81A-CE20-DE32-D012992F31D5}"/>
                  </a:ext>
                </a:extLst>
              </p:cNvPr>
              <p:cNvSpPr txBox="1"/>
              <p:nvPr/>
            </p:nvSpPr>
            <p:spPr>
              <a:xfrm>
                <a:off x="538572" y="3263690"/>
                <a:ext cx="5339509" cy="2878545"/>
              </a:xfrm>
              <a:prstGeom prst="rect">
                <a:avLst/>
              </a:prstGeom>
              <a:noFill/>
            </p:spPr>
            <p:txBody>
              <a:bodyPr wrap="square">
                <a:noAutofit/>
              </a:bodyPr>
              <a:lstStyle/>
              <a:p>
                <a:pPr marL="0" indent="0">
                  <a:lnSpc>
                    <a:spcPct val="120000"/>
                  </a:lnSpc>
                  <a:buNone/>
                </a:pPr>
                <a14:m>
                  <m:oMath xmlns:m="http://schemas.openxmlformats.org/officeDocument/2006/math">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𝑻</m:t>
                        </m:r>
                      </m:e>
                      <m:sup>
                        <m:r>
                          <a:rPr lang="en-US" sz="2000" b="1" i="1">
                            <a:latin typeface="Cambria Math" panose="02040503050406030204" pitchFamily="18" charset="0"/>
                          </a:rPr>
                          <m:t>𝒆𝒇𝒇</m:t>
                        </m:r>
                      </m:sup>
                    </m:sSup>
                  </m:oMath>
                </a14:m>
                <a:r>
                  <a:rPr lang="en-US" sz="2000" dirty="0">
                    <a:latin typeface="Arial" panose="020B0604020202020204" pitchFamily="34" charset="0"/>
                    <a:cs typeface="Arial" panose="020B0604020202020204" pitchFamily="34" charset="0"/>
                  </a:rPr>
                  <a:t>: The actual time required to execute physical simulations</a:t>
                </a:r>
              </a:p>
              <a:p>
                <a:pPr marL="0" indent="0">
                  <a:lnSpc>
                    <a:spcPct val="120000"/>
                  </a:lnSpc>
                  <a:buNone/>
                </a:pP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𝑵</m:t>
                        </m:r>
                      </m:e>
                      <m:sub>
                        <m:r>
                          <a:rPr lang="en-US" sz="2000" b="1" i="1">
                            <a:latin typeface="Cambria Math" panose="02040503050406030204" pitchFamily="18" charset="0"/>
                          </a:rPr>
                          <m:t>𝑺</m:t>
                        </m:r>
                      </m:sub>
                    </m:sSub>
                  </m:oMath>
                </a14:m>
                <a:r>
                  <a:rPr lang="en-US" sz="2000" dirty="0">
                    <a:latin typeface="Arial" panose="020B0604020202020204" pitchFamily="34" charset="0"/>
                    <a:cs typeface="Arial" panose="020B0604020202020204" pitchFamily="34" charset="0"/>
                  </a:rPr>
                  <a:t>: The average sample size for uncertainty propagation</a:t>
                </a:r>
              </a:p>
              <a:p>
                <a:pPr marL="0" indent="0">
                  <a:lnSpc>
                    <a:spcPct val="120000"/>
                  </a:lnSpc>
                  <a:buNone/>
                </a:pPr>
                <a14:m>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panose="02040503050406030204" pitchFamily="18" charset="0"/>
                          </a:rPr>
                          <m:t>𝒕</m:t>
                        </m:r>
                      </m:e>
                    </m:acc>
                  </m:oMath>
                </a14:m>
                <a:r>
                  <a:rPr lang="en-US" sz="2000" dirty="0">
                    <a:latin typeface="Arial" panose="020B0604020202020204" pitchFamily="34" charset="0"/>
                    <a:cs typeface="Arial" panose="020B0604020202020204" pitchFamily="34" charset="0"/>
                  </a:rPr>
                  <a:t>: The average computational time per physical simulation run</a:t>
                </a:r>
              </a:p>
              <a:p>
                <a:pPr marL="0" indent="0">
                  <a:lnSpc>
                    <a:spcPct val="120000"/>
                  </a:lnSpc>
                  <a:buNone/>
                </a:pPr>
                <a14:m>
                  <m:oMath xmlns:m="http://schemas.openxmlformats.org/officeDocument/2006/math">
                    <m:r>
                      <a:rPr lang="en-US" sz="2000" b="1" i="1">
                        <a:latin typeface="Cambria Math" panose="02040503050406030204" pitchFamily="18" charset="0"/>
                      </a:rPr>
                      <m:t>𝝅</m:t>
                    </m:r>
                  </m:oMath>
                </a14:m>
                <a:r>
                  <a:rPr lang="en-US" sz="2000" dirty="0">
                    <a:latin typeface="Arial" panose="020B0604020202020204" pitchFamily="34" charset="0"/>
                    <a:cs typeface="Arial" panose="020B0604020202020204" pitchFamily="34" charset="0"/>
                  </a:rPr>
                  <a:t>: The average degree of parallelization of simulation runs</a:t>
                </a:r>
                <a:endParaRPr lang="en-US" sz="2000" b="1" dirty="0">
                  <a:latin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0E6AF7D9-B81A-CE20-DE32-D012992F31D5}"/>
                  </a:ext>
                </a:extLst>
              </p:cNvPr>
              <p:cNvSpPr txBox="1">
                <a:spLocks noRot="1" noChangeAspect="1" noMove="1" noResize="1" noEditPoints="1" noAdjustHandles="1" noChangeArrowheads="1" noChangeShapeType="1" noTextEdit="1"/>
              </p:cNvSpPr>
              <p:nvPr/>
            </p:nvSpPr>
            <p:spPr>
              <a:xfrm>
                <a:off x="538572" y="3263690"/>
                <a:ext cx="5339509" cy="2878545"/>
              </a:xfrm>
              <a:prstGeom prst="rect">
                <a:avLst/>
              </a:prstGeom>
              <a:blipFill>
                <a:blip r:embed="rId5"/>
                <a:stretch>
                  <a:fillRect l="-1142" b="-7822"/>
                </a:stretch>
              </a:blipFill>
            </p:spPr>
            <p:txBody>
              <a:bodyPr/>
              <a:lstStyle/>
              <a:p>
                <a:r>
                  <a:rPr lang="en-US">
                    <a:noFill/>
                  </a:rPr>
                  <a:t> </a:t>
                </a:r>
              </a:p>
            </p:txBody>
          </p:sp>
        </mc:Fallback>
      </mc:AlternateContent>
      <p:sp>
        <p:nvSpPr>
          <p:cNvPr id="6" name="Text Placeholder 7">
            <a:extLst>
              <a:ext uri="{FF2B5EF4-FFF2-40B4-BE49-F238E27FC236}">
                <a16:creationId xmlns:a16="http://schemas.microsoft.com/office/drawing/2014/main" id="{950D157C-8290-10EA-4082-B81C4B91CFA3}"/>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Tree>
    <p:extLst>
      <p:ext uri="{BB962C8B-B14F-4D97-AF65-F5344CB8AC3E}">
        <p14:creationId xmlns:p14="http://schemas.microsoft.com/office/powerpoint/2010/main" val="157288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851AF-4536-C0EB-4287-E97A34DCCEB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F0A2469-524E-19BC-1F2F-3AF53D6D4A20}"/>
              </a:ext>
            </a:extLst>
          </p:cNvPr>
          <p:cNvSpPr>
            <a:spLocks noGrp="1"/>
          </p:cNvSpPr>
          <p:nvPr>
            <p:ph type="body" sz="quarter" idx="16"/>
          </p:nvPr>
        </p:nvSpPr>
        <p:spPr/>
        <p:txBody>
          <a:bodyPr/>
          <a:lstStyle/>
          <a:p>
            <a:pPr>
              <a:spcBef>
                <a:spcPts val="0"/>
              </a:spcBef>
            </a:pPr>
            <a:r>
              <a:rPr lang="en-US" dirty="0"/>
              <a:t>Practical Use of Conceptual Framework</a:t>
            </a:r>
            <a:endParaRPr lang="en-US" sz="3600" b="0" dirty="0"/>
          </a:p>
          <a:p>
            <a:pPr>
              <a:spcBef>
                <a:spcPts val="0"/>
              </a:spcBef>
            </a:pPr>
            <a:r>
              <a:rPr lang="en-US" sz="3200" b="0" dirty="0"/>
              <a:t>Systematically Mapping Research Directions</a:t>
            </a:r>
          </a:p>
        </p:txBody>
      </p:sp>
      <p:sp>
        <p:nvSpPr>
          <p:cNvPr id="5" name="Slide Number Placeholder 4">
            <a:extLst>
              <a:ext uri="{FF2B5EF4-FFF2-40B4-BE49-F238E27FC236}">
                <a16:creationId xmlns:a16="http://schemas.microsoft.com/office/drawing/2014/main" id="{FBD3511A-F671-49C0-C21E-325D995EC681}"/>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14</a:t>
            </a:fld>
            <a:endParaRPr lang="en-US" b="1">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9678F9-DFBB-A828-019D-99B5FD965B54}"/>
                  </a:ext>
                </a:extLst>
              </p:cNvPr>
              <p:cNvSpPr txBox="1"/>
              <p:nvPr/>
            </p:nvSpPr>
            <p:spPr>
              <a:xfrm>
                <a:off x="2901606" y="2211031"/>
                <a:ext cx="6939214" cy="8195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𝑇</m:t>
                          </m:r>
                        </m:e>
                        <m:sup>
                          <m:r>
                            <m:rPr>
                              <m:sty m:val="p"/>
                            </m:rPr>
                            <a:rPr lang="en-US" sz="2400">
                              <a:latin typeface="Cambria Math" panose="02040503050406030204" pitchFamily="18" charset="0"/>
                            </a:rPr>
                            <m:t>eff</m:t>
                          </m:r>
                        </m:sup>
                      </m:sSup>
                      <m:r>
                        <a:rPr lang="en-US" sz="2400" i="1">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𝒮</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𝑐</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𝑝</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𝑓</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𝑚</m:t>
                              </m:r>
                            </m:sub>
                          </m:sSub>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𝜌</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𝑆</m:t>
                              </m:r>
                            </m:sub>
                          </m:sSub>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𝑡</m:t>
                              </m:r>
                            </m:e>
                          </m:acc>
                        </m:num>
                        <m:den>
                          <m:r>
                            <a:rPr lang="en-US" sz="2400" i="1">
                              <a:latin typeface="Cambria Math" panose="02040503050406030204" pitchFamily="18" charset="0"/>
                            </a:rPr>
                            <m:t>𝜋</m:t>
                          </m:r>
                        </m:den>
                      </m:f>
                    </m:oMath>
                  </m:oMathPara>
                </a14:m>
                <a:endParaRPr lang="en-US" sz="2400"/>
              </a:p>
            </p:txBody>
          </p:sp>
        </mc:Choice>
        <mc:Fallback xmlns="">
          <p:sp>
            <p:nvSpPr>
              <p:cNvPr id="10" name="TextBox 9">
                <a:extLst>
                  <a:ext uri="{FF2B5EF4-FFF2-40B4-BE49-F238E27FC236}">
                    <a16:creationId xmlns:a16="http://schemas.microsoft.com/office/drawing/2014/main" id="{519678F9-DFBB-A828-019D-99B5FD965B54}"/>
                  </a:ext>
                </a:extLst>
              </p:cNvPr>
              <p:cNvSpPr txBox="1">
                <a:spLocks noRot="1" noChangeAspect="1" noMove="1" noResize="1" noEditPoints="1" noAdjustHandles="1" noChangeArrowheads="1" noChangeShapeType="1" noTextEdit="1"/>
              </p:cNvSpPr>
              <p:nvPr/>
            </p:nvSpPr>
            <p:spPr>
              <a:xfrm>
                <a:off x="2901606" y="2211031"/>
                <a:ext cx="6939214" cy="81958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5">
                <a:extLst>
                  <a:ext uri="{FF2B5EF4-FFF2-40B4-BE49-F238E27FC236}">
                    <a16:creationId xmlns:a16="http://schemas.microsoft.com/office/drawing/2014/main" id="{C3A975C4-D709-44A1-E7CA-49BAA64C26DE}"/>
                  </a:ext>
                </a:extLst>
              </p:cNvPr>
              <p:cNvSpPr txBox="1">
                <a:spLocks noGrp="1"/>
              </p:cNvSpPr>
              <p:nvPr>
                <p:ph type="body" sz="quarter" idx="10"/>
              </p:nvPr>
            </p:nvSpPr>
            <p:spPr>
              <a:xfrm>
                <a:off x="992026" y="3275979"/>
                <a:ext cx="10972176" cy="2645724"/>
              </a:xfrm>
              <a:prstGeom prst="rect">
                <a:avLst/>
              </a:prstGeom>
              <a:noFill/>
            </p:spPr>
            <p:txBody>
              <a:bodyPr wrap="square">
                <a:spAutoFit/>
              </a:bodyPr>
              <a:lstStyle/>
              <a:p>
                <a:pPr indent="-344488">
                  <a:lnSpc>
                    <a:spcPct val="100000"/>
                  </a:lnSpc>
                  <a:spcBef>
                    <a:spcPts val="1200"/>
                  </a:spcBef>
                </a:pPr>
                <a:r>
                  <a:rPr lang="en-US" sz="2000" dirty="0"/>
                  <a:t>Reducing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𝑓</m:t>
                        </m:r>
                      </m:sub>
                    </m:sSub>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𝑚</m:t>
                        </m:r>
                      </m:sub>
                    </m:sSub>
                  </m:oMath>
                </a14:m>
                <a:r>
                  <a:rPr lang="en-US" sz="2000" dirty="0"/>
                  <a:t> by conducting the sensitivity/importance analysis at the failure mode/mechanism level, considering the dominant failure mode/mechanism </a:t>
                </a:r>
              </a:p>
              <a:p>
                <a:pPr indent="-344488">
                  <a:lnSpc>
                    <a:spcPct val="100000"/>
                  </a:lnSpc>
                  <a:spcBef>
                    <a:spcPts val="1200"/>
                  </a:spcBef>
                </a:pPr>
                <a:r>
                  <a:rPr lang="en-US" sz="2000" dirty="0"/>
                  <a:t>Reducing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𝑡</m:t>
                        </m:r>
                      </m:e>
                    </m:acc>
                  </m:oMath>
                </a14:m>
                <a:r>
                  <a:rPr lang="en-US" sz="2000" dirty="0"/>
                  <a:t>  using the ROMs or surrogate models</a:t>
                </a:r>
                <a:endParaRPr lang="fa-IR" sz="2000" dirty="0"/>
              </a:p>
              <a:p>
                <a:pPr indent="-344488">
                  <a:lnSpc>
                    <a:spcPct val="100000"/>
                  </a:lnSpc>
                  <a:spcBef>
                    <a:spcPts val="1200"/>
                  </a:spcBef>
                </a:pPr>
                <a:r>
                  <a:rPr lang="en-US" sz="2000" dirty="0"/>
                  <a:t>Reducing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𝑆</m:t>
                        </m:r>
                      </m:sub>
                    </m:sSub>
                  </m:oMath>
                </a14:m>
                <a:r>
                  <a:rPr lang="fa-IR" sz="2000" dirty="0"/>
                  <a:t> </a:t>
                </a:r>
                <a:r>
                  <a:rPr lang="en-US" sz="2000" dirty="0"/>
                  <a:t>by adaptive sampling guided by AI/ML</a:t>
                </a:r>
                <a:endParaRPr lang="fa-IR" sz="2000" dirty="0"/>
              </a:p>
              <a:p>
                <a:pPr indent="-344488">
                  <a:lnSpc>
                    <a:spcPct val="100000"/>
                  </a:lnSpc>
                  <a:spcBef>
                    <a:spcPts val="1200"/>
                  </a:spcBef>
                </a:pPr>
                <a:r>
                  <a:rPr lang="en-US" sz="2000" dirty="0"/>
                  <a:t>Increasing </a:t>
                </a:r>
                <a14:m>
                  <m:oMath xmlns:m="http://schemas.openxmlformats.org/officeDocument/2006/math">
                    <m:r>
                      <a:rPr lang="en-US" sz="2000" i="1">
                        <a:latin typeface="Cambria Math" panose="02040503050406030204" pitchFamily="18" charset="0"/>
                      </a:rPr>
                      <m:t>𝜋</m:t>
                    </m:r>
                  </m:oMath>
                </a14:m>
                <a:r>
                  <a:rPr lang="en-US" sz="2000" dirty="0"/>
                  <a:t>  by increasing parallelization</a:t>
                </a:r>
              </a:p>
              <a:p>
                <a:pPr indent="-344488">
                  <a:lnSpc>
                    <a:spcPct val="100000"/>
                  </a:lnSpc>
                  <a:spcBef>
                    <a:spcPts val="1200"/>
                  </a:spcBef>
                </a:pPr>
                <a:r>
                  <a:rPr lang="en-US" sz="2000" dirty="0"/>
                  <a:t>Increasing </a:t>
                </a:r>
                <a14:m>
                  <m:oMath xmlns:m="http://schemas.openxmlformats.org/officeDocument/2006/math">
                    <m:r>
                      <a:rPr lang="en-US" sz="2000" i="1">
                        <a:latin typeface="Cambria Math" panose="02040503050406030204" pitchFamily="18" charset="0"/>
                      </a:rPr>
                      <m:t>𝜌</m:t>
                    </m:r>
                    <m:r>
                      <a:rPr lang="en-US" sz="2000" i="1">
                        <a:latin typeface="Cambria Math" panose="02040503050406030204" pitchFamily="18" charset="0"/>
                      </a:rPr>
                      <m:t> </m:t>
                    </m:r>
                  </m:oMath>
                </a14:m>
                <a:r>
                  <a:rPr lang="en-US" sz="2000" dirty="0"/>
                  <a:t>by developing a generalizable Bayesian network surrogate model</a:t>
                </a:r>
              </a:p>
            </p:txBody>
          </p:sp>
        </mc:Choice>
        <mc:Fallback>
          <p:sp>
            <p:nvSpPr>
              <p:cNvPr id="3" name="Text Placeholder 5">
                <a:extLst>
                  <a:ext uri="{FF2B5EF4-FFF2-40B4-BE49-F238E27FC236}">
                    <a16:creationId xmlns:a16="http://schemas.microsoft.com/office/drawing/2014/main" id="{C3A975C4-D709-44A1-E7CA-49BAA64C26DE}"/>
                  </a:ext>
                </a:extLst>
              </p:cNvPr>
              <p:cNvSpPr txBox="1">
                <a:spLocks noGrp="1" noRot="1" noChangeAspect="1" noMove="1" noResize="1" noEditPoints="1" noAdjustHandles="1" noChangeArrowheads="1" noChangeShapeType="1" noTextEdit="1"/>
              </p:cNvSpPr>
              <p:nvPr>
                <p:ph type="body" sz="quarter" idx="10"/>
              </p:nvPr>
            </p:nvSpPr>
            <p:spPr>
              <a:xfrm>
                <a:off x="992026" y="3275979"/>
                <a:ext cx="10972176" cy="2645724"/>
              </a:xfrm>
              <a:prstGeom prst="rect">
                <a:avLst/>
              </a:prstGeom>
              <a:blipFill>
                <a:blip r:embed="rId4"/>
                <a:stretch>
                  <a:fillRect l="-333" t="-1152" b="-922"/>
                </a:stretch>
              </a:blipFill>
            </p:spPr>
            <p:txBody>
              <a:bodyPr/>
              <a:lstStyle/>
              <a:p>
                <a:r>
                  <a:rPr lang="en-US">
                    <a:noFill/>
                  </a:rPr>
                  <a:t> </a:t>
                </a:r>
              </a:p>
            </p:txBody>
          </p:sp>
        </mc:Fallback>
      </mc:AlternateContent>
      <p:sp>
        <p:nvSpPr>
          <p:cNvPr id="4" name="Text Placeholder 7">
            <a:extLst>
              <a:ext uri="{FF2B5EF4-FFF2-40B4-BE49-F238E27FC236}">
                <a16:creationId xmlns:a16="http://schemas.microsoft.com/office/drawing/2014/main" id="{4288D40B-7280-3FA3-05EA-F6510D68DA30}"/>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Tree>
    <p:extLst>
      <p:ext uri="{BB962C8B-B14F-4D97-AF65-F5344CB8AC3E}">
        <p14:creationId xmlns:p14="http://schemas.microsoft.com/office/powerpoint/2010/main" val="231354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532A-31C0-E2D3-E384-F1EB52900D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5824C3-0DF0-B2CC-A808-51E487AB679D}"/>
              </a:ext>
            </a:extLst>
          </p:cNvPr>
          <p:cNvSpPr>
            <a:spLocks noGrp="1"/>
          </p:cNvSpPr>
          <p:nvPr>
            <p:ph type="body" sz="quarter" idx="15"/>
          </p:nvPr>
        </p:nvSpPr>
        <p:spPr/>
        <p:txBody>
          <a:bodyPr/>
          <a:lstStyle/>
          <a:p>
            <a:r>
              <a:rPr lang="en-US" dirty="0"/>
              <a:t>Conclusion</a:t>
            </a:r>
          </a:p>
          <a:p>
            <a:endParaRPr lang="en-US" dirty="0"/>
          </a:p>
        </p:txBody>
      </p:sp>
      <p:sp>
        <p:nvSpPr>
          <p:cNvPr id="4" name="Text Placeholder 3">
            <a:extLst>
              <a:ext uri="{FF2B5EF4-FFF2-40B4-BE49-F238E27FC236}">
                <a16:creationId xmlns:a16="http://schemas.microsoft.com/office/drawing/2014/main" id="{4F5345F8-81B0-23AA-7C23-00A779CD86B9}"/>
              </a:ext>
            </a:extLst>
          </p:cNvPr>
          <p:cNvSpPr>
            <a:spLocks noGrp="1"/>
          </p:cNvSpPr>
          <p:nvPr>
            <p:ph type="body" sz="quarter" idx="10"/>
          </p:nvPr>
        </p:nvSpPr>
        <p:spPr>
          <a:xfrm>
            <a:off x="943810" y="1500496"/>
            <a:ext cx="10757720" cy="4566476"/>
          </a:xfrm>
        </p:spPr>
        <p:txBody>
          <a:bodyPr>
            <a:normAutofit fontScale="92500"/>
          </a:bodyPr>
          <a:lstStyle/>
          <a:p>
            <a:pPr>
              <a:lnSpc>
                <a:spcPct val="120000"/>
              </a:lnSpc>
              <a:spcBef>
                <a:spcPts val="600"/>
              </a:spcBef>
              <a:buClr>
                <a:schemeClr val="tx1"/>
              </a:buClr>
            </a:pPr>
            <a:r>
              <a:rPr lang="en-US" dirty="0"/>
              <a:t>This project aims to develop a generalizable technical basis for computational interfaces between nuclear plant PRA and physical simulations. </a:t>
            </a:r>
          </a:p>
          <a:p>
            <a:pPr lvl="0" eaLnBrk="0" fontAlgn="base" hangingPunct="0">
              <a:lnSpc>
                <a:spcPct val="120000"/>
              </a:lnSpc>
              <a:spcBef>
                <a:spcPts val="600"/>
              </a:spcBef>
              <a:buClrTx/>
            </a:pPr>
            <a:r>
              <a:rPr lang="en-US" altLang="en-US" dirty="0"/>
              <a:t>A systematic literature review is being conducted to provide a structured understanding of the requirements and considerations for PRA-physical simulation interfaces. </a:t>
            </a:r>
          </a:p>
          <a:p>
            <a:pPr lvl="0" eaLnBrk="0" fontAlgn="base" hangingPunct="0">
              <a:lnSpc>
                <a:spcPct val="120000"/>
              </a:lnSpc>
              <a:spcBef>
                <a:spcPts val="600"/>
              </a:spcBef>
              <a:buClrTx/>
            </a:pPr>
            <a:r>
              <a:rPr lang="en-US" altLang="en-US" dirty="0"/>
              <a:t>This research develops a conceptual framework to analyze the multi-layer relationships between PRA model elements and the physical simulation scope. </a:t>
            </a:r>
          </a:p>
          <a:p>
            <a:pPr lvl="0" eaLnBrk="0" fontAlgn="base" hangingPunct="0">
              <a:lnSpc>
                <a:spcPct val="120000"/>
              </a:lnSpc>
              <a:spcBef>
                <a:spcPts val="600"/>
              </a:spcBef>
              <a:buClrTx/>
            </a:pPr>
            <a:r>
              <a:rPr lang="en-US" altLang="en-US" dirty="0"/>
              <a:t>Ongoing work involves continuing a systematic literature review to update our insights and refining the conceptual framework.</a:t>
            </a:r>
          </a:p>
          <a:p>
            <a:endParaRPr lang="en-US" dirty="0"/>
          </a:p>
        </p:txBody>
      </p:sp>
      <p:sp>
        <p:nvSpPr>
          <p:cNvPr id="5" name="Slide Number Placeholder 4">
            <a:extLst>
              <a:ext uri="{FF2B5EF4-FFF2-40B4-BE49-F238E27FC236}">
                <a16:creationId xmlns:a16="http://schemas.microsoft.com/office/drawing/2014/main" id="{F0CE3E61-9033-2392-E437-6DA5F01FAB4A}"/>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15</a:t>
            </a:fld>
            <a:endParaRPr lang="en-US" b="1">
              <a:solidFill>
                <a:schemeClr val="accent2"/>
              </a:solidFill>
              <a:latin typeface="Arial" panose="020B0604020202020204" pitchFamily="34" charset="0"/>
              <a:cs typeface="Arial" panose="020B0604020202020204" pitchFamily="34" charset="0"/>
            </a:endParaRPr>
          </a:p>
        </p:txBody>
      </p:sp>
      <p:sp>
        <p:nvSpPr>
          <p:cNvPr id="6" name="Text Placeholder 7">
            <a:extLst>
              <a:ext uri="{FF2B5EF4-FFF2-40B4-BE49-F238E27FC236}">
                <a16:creationId xmlns:a16="http://schemas.microsoft.com/office/drawing/2014/main" id="{2DA8F8EE-3DDC-B355-2A85-FA9A6CDA81D7}"/>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Tree>
    <p:extLst>
      <p:ext uri="{BB962C8B-B14F-4D97-AF65-F5344CB8AC3E}">
        <p14:creationId xmlns:p14="http://schemas.microsoft.com/office/powerpoint/2010/main" val="2828066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1AAB8E-ED18-E003-CBDB-9C3930B9E7DF}"/>
              </a:ext>
            </a:extLst>
          </p:cNvPr>
          <p:cNvSpPr>
            <a:spLocks noGrp="1"/>
          </p:cNvSpPr>
          <p:nvPr>
            <p:ph type="body" sz="quarter" idx="10"/>
          </p:nvPr>
        </p:nvSpPr>
        <p:spPr/>
        <p:txBody>
          <a:bodyPr/>
          <a:lstStyle/>
          <a:p>
            <a:r>
              <a:rPr lang="en-US"/>
              <a:t>Questions?</a:t>
            </a:r>
          </a:p>
        </p:txBody>
      </p:sp>
      <p:sp>
        <p:nvSpPr>
          <p:cNvPr id="7" name="Text Placeholder 6">
            <a:extLst>
              <a:ext uri="{FF2B5EF4-FFF2-40B4-BE49-F238E27FC236}">
                <a16:creationId xmlns:a16="http://schemas.microsoft.com/office/drawing/2014/main" id="{51B4A5F8-6980-59EF-9598-78A8EE55199C}"/>
              </a:ext>
            </a:extLst>
          </p:cNvPr>
          <p:cNvSpPr>
            <a:spLocks noGrp="1"/>
          </p:cNvSpPr>
          <p:nvPr>
            <p:ph type="body" sz="quarter" idx="12"/>
          </p:nvPr>
        </p:nvSpPr>
        <p:spPr/>
        <p:txBody>
          <a:bodyPr/>
          <a:lstStyle/>
          <a:p>
            <a:r>
              <a:rPr lang="en-US" dirty="0"/>
              <a:t>Thank You</a:t>
            </a:r>
          </a:p>
        </p:txBody>
      </p:sp>
      <p:sp>
        <p:nvSpPr>
          <p:cNvPr id="8" name="Text Placeholder 7">
            <a:extLst>
              <a:ext uri="{FF2B5EF4-FFF2-40B4-BE49-F238E27FC236}">
                <a16:creationId xmlns:a16="http://schemas.microsoft.com/office/drawing/2014/main" id="{78510A3F-27C7-49EE-4D17-9D8132F2B6F2}"/>
              </a:ext>
            </a:extLst>
          </p:cNvPr>
          <p:cNvSpPr>
            <a:spLocks noGrp="1"/>
          </p:cNvSpPr>
          <p:nvPr>
            <p:ph type="body" sz="quarter" idx="14"/>
          </p:nvPr>
        </p:nvSpPr>
        <p:spPr/>
        <p:txBody>
          <a:bodyPr/>
          <a:lstStyle/>
          <a:p>
            <a:r>
              <a:rPr lang="en-US" dirty="0"/>
              <a:t>MEMS Department, Risk Analysis and Reliability Engineering (RARE) Laboratory</a:t>
            </a:r>
          </a:p>
          <a:p>
            <a:endParaRPr lang="en-US" dirty="0"/>
          </a:p>
        </p:txBody>
      </p:sp>
      <p:sp>
        <p:nvSpPr>
          <p:cNvPr id="5" name="Slide Number Placeholder 4">
            <a:extLst>
              <a:ext uri="{FF2B5EF4-FFF2-40B4-BE49-F238E27FC236}">
                <a16:creationId xmlns:a16="http://schemas.microsoft.com/office/drawing/2014/main" id="{B4AD12FB-C6CB-DEE9-2094-F70667439F39}"/>
              </a:ext>
            </a:extLst>
          </p:cNvPr>
          <p:cNvSpPr>
            <a:spLocks noGrp="1"/>
          </p:cNvSpPr>
          <p:nvPr>
            <p:ph type="sldNum" sz="quarter" idx="4294967295"/>
          </p:nvPr>
        </p:nvSpPr>
        <p:spPr>
          <a:xfrm>
            <a:off x="9448800" y="6470650"/>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16</a:t>
            </a:fld>
            <a:endParaRPr lang="en-US" b="1">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7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F2A86-9521-F14A-FFE4-9D5FAD0FB45A}"/>
              </a:ext>
            </a:extLst>
          </p:cNvPr>
          <p:cNvSpPr>
            <a:spLocks noGrp="1"/>
          </p:cNvSpPr>
          <p:nvPr>
            <p:ph type="body" sz="quarter" idx="15"/>
          </p:nvPr>
        </p:nvSpPr>
        <p:spPr/>
        <p:txBody>
          <a:bodyPr>
            <a:normAutofit/>
          </a:bodyPr>
          <a:lstStyle/>
          <a:p>
            <a:r>
              <a:rPr lang="en-US" dirty="0"/>
              <a:t>References</a:t>
            </a:r>
          </a:p>
        </p:txBody>
      </p:sp>
      <p:sp>
        <p:nvSpPr>
          <p:cNvPr id="3" name="Text Placeholder 2">
            <a:extLst>
              <a:ext uri="{FF2B5EF4-FFF2-40B4-BE49-F238E27FC236}">
                <a16:creationId xmlns:a16="http://schemas.microsoft.com/office/drawing/2014/main" id="{3C8BCD5E-7B7E-F730-B886-8E172292CCCB}"/>
              </a:ext>
            </a:extLst>
          </p:cNvPr>
          <p:cNvSpPr>
            <a:spLocks noGrp="1"/>
          </p:cNvSpPr>
          <p:nvPr>
            <p:ph type="body" sz="quarter" idx="14"/>
          </p:nvPr>
        </p:nvSpPr>
        <p:spPr/>
        <p:txBody>
          <a:bodyPr/>
          <a:lstStyle/>
          <a:p>
            <a:r>
              <a:rPr lang="en-US" dirty="0"/>
              <a:t>MEMS Department, Risk Analysis and Reliability Engineering (RARE) Laboratory</a:t>
            </a:r>
          </a:p>
        </p:txBody>
      </p:sp>
      <p:sp>
        <p:nvSpPr>
          <p:cNvPr id="4" name="Text Placeholder 3">
            <a:extLst>
              <a:ext uri="{FF2B5EF4-FFF2-40B4-BE49-F238E27FC236}">
                <a16:creationId xmlns:a16="http://schemas.microsoft.com/office/drawing/2014/main" id="{C0ABF505-D3AF-188D-1177-10D772BBF047}"/>
              </a:ext>
            </a:extLst>
          </p:cNvPr>
          <p:cNvSpPr>
            <a:spLocks noGrp="1"/>
          </p:cNvSpPr>
          <p:nvPr>
            <p:ph type="body" sz="quarter" idx="10"/>
          </p:nvPr>
        </p:nvSpPr>
        <p:spPr>
          <a:xfrm>
            <a:off x="637309" y="1391830"/>
            <a:ext cx="10758375" cy="3015322"/>
          </a:xfrm>
        </p:spPr>
        <p:txBody>
          <a:bodyPr>
            <a:normAutofit/>
          </a:bodyPr>
          <a:lstStyle/>
          <a:p>
            <a:endParaRPr lang="en-US"/>
          </a:p>
          <a:p>
            <a:endParaRPr lang="en-US"/>
          </a:p>
        </p:txBody>
      </p:sp>
      <p:sp>
        <p:nvSpPr>
          <p:cNvPr id="5" name="Slide Number Placeholder 4">
            <a:extLst>
              <a:ext uri="{FF2B5EF4-FFF2-40B4-BE49-F238E27FC236}">
                <a16:creationId xmlns:a16="http://schemas.microsoft.com/office/drawing/2014/main" id="{063B1CAB-ED31-674F-4C72-10ED2BCC9043}"/>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17</a:t>
            </a:fld>
            <a:endParaRPr lang="en-US" b="1">
              <a:solidFill>
                <a:schemeClr val="accent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31A2B43-1790-FEA8-543E-733CAA652C51}"/>
              </a:ext>
            </a:extLst>
          </p:cNvPr>
          <p:cNvSpPr/>
          <p:nvPr/>
        </p:nvSpPr>
        <p:spPr>
          <a:xfrm>
            <a:off x="9387086" y="5935851"/>
            <a:ext cx="2695966" cy="9006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1B47394-E4BA-62FA-3A90-12C4D6429A84}"/>
              </a:ext>
            </a:extLst>
          </p:cNvPr>
          <p:cNvSpPr txBox="1"/>
          <p:nvPr/>
        </p:nvSpPr>
        <p:spPr>
          <a:xfrm>
            <a:off x="474678" y="1191515"/>
            <a:ext cx="11717322" cy="5262979"/>
          </a:xfrm>
          <a:prstGeom prst="rect">
            <a:avLst/>
          </a:prstGeom>
          <a:noFill/>
        </p:spPr>
        <p:txBody>
          <a:bodyPr wrap="square">
            <a:spAutoFit/>
          </a:bodyPr>
          <a:lstStyle/>
          <a:p>
            <a:pPr algn="just"/>
            <a:r>
              <a:rPr lang="en-US" sz="1200" b="1" dirty="0"/>
              <a:t>[</a:t>
            </a:r>
            <a:r>
              <a:rPr lang="fa-IR" sz="1200" b="1" dirty="0"/>
              <a:t>1</a:t>
            </a:r>
            <a:r>
              <a:rPr lang="en-US" sz="1200" b="1" dirty="0"/>
              <a:t>] </a:t>
            </a:r>
            <a:r>
              <a:rPr lang="en-US" sz="1200" dirty="0"/>
              <a:t>T. </a:t>
            </a:r>
            <a:r>
              <a:rPr lang="en-US" sz="1200" dirty="0" err="1"/>
              <a:t>Sakurahara</a:t>
            </a:r>
            <a:r>
              <a:rPr lang="en-US" sz="1200" dirty="0"/>
              <a:t>, G. </a:t>
            </a:r>
            <a:r>
              <a:rPr lang="en-US" sz="1200" dirty="0" err="1"/>
              <a:t>Schumock</a:t>
            </a:r>
            <a:r>
              <a:rPr lang="en-US" sz="1200" dirty="0"/>
              <a:t>, S. </a:t>
            </a:r>
            <a:r>
              <a:rPr lang="en-US" sz="1200" dirty="0" err="1"/>
              <a:t>Reihani</a:t>
            </a:r>
            <a:r>
              <a:rPr lang="en-US" sz="1200" dirty="0"/>
              <a:t>, E. Kee, and Z. </a:t>
            </a:r>
            <a:r>
              <a:rPr lang="en-US" sz="1200" dirty="0" err="1"/>
              <a:t>Mohaghegh</a:t>
            </a:r>
            <a:r>
              <a:rPr lang="en-US" sz="1200" dirty="0"/>
              <a:t>, "Simulation-Informed Probabilistic Methodology for Common Cause Failure Analysis," </a:t>
            </a:r>
            <a:r>
              <a:rPr lang="en-US" sz="1200" i="1" dirty="0"/>
              <a:t>Reliability Engineering &amp; System Safety, </a:t>
            </a:r>
            <a:r>
              <a:rPr lang="en-US" sz="1200" dirty="0"/>
              <a:t>vol. 185, pp. 84-99, 2019, </a:t>
            </a:r>
            <a:r>
              <a:rPr lang="en-US" sz="1200" dirty="0" err="1"/>
              <a:t>doi</a:t>
            </a:r>
            <a:r>
              <a:rPr lang="en-US" sz="1200" dirty="0"/>
              <a:t>: 10.1016/j.ress.2018.12.007.</a:t>
            </a:r>
          </a:p>
          <a:p>
            <a:pPr algn="just"/>
            <a:r>
              <a:rPr lang="en-US" sz="1200" b="1" dirty="0"/>
              <a:t>[</a:t>
            </a:r>
            <a:r>
              <a:rPr lang="fa-IR" sz="1200" b="1" dirty="0"/>
              <a:t>2</a:t>
            </a:r>
            <a:r>
              <a:rPr lang="en-US" sz="1200" b="1" dirty="0"/>
              <a:t>] </a:t>
            </a:r>
            <a:r>
              <a:rPr lang="en-US" sz="1200" dirty="0"/>
              <a:t>W.-C. Cheng, J. Beal, T. </a:t>
            </a:r>
            <a:r>
              <a:rPr lang="en-US" sz="1200" dirty="0" err="1"/>
              <a:t>Sakurahara</a:t>
            </a:r>
            <a:r>
              <a:rPr lang="en-US" sz="1200" dirty="0"/>
              <a:t>, S. </a:t>
            </a:r>
            <a:r>
              <a:rPr lang="en-US" sz="1200" dirty="0" err="1"/>
              <a:t>Reihani</a:t>
            </a:r>
            <a:r>
              <a:rPr lang="en-US" sz="1200" dirty="0"/>
              <a:t>, E. Kee, and Z. </a:t>
            </a:r>
            <a:r>
              <a:rPr lang="en-US" sz="1200" dirty="0" err="1"/>
              <a:t>Mohaghegh</a:t>
            </a:r>
            <a:r>
              <a:rPr lang="en-US" sz="1200" dirty="0"/>
              <a:t>, "Modeling interconnections of safety and financial performance of nuclear power plants, part 3: Spatiotemporal probabilistic physics-of-failure analysis and its connection to safety and financial performance," </a:t>
            </a:r>
            <a:r>
              <a:rPr lang="en-US" sz="1200" i="1" dirty="0"/>
              <a:t>Progress in Nuclear Energy, </a:t>
            </a:r>
            <a:r>
              <a:rPr lang="en-US" sz="1200" dirty="0"/>
              <a:t>vol. 153, 2022, Art no. 104382, </a:t>
            </a:r>
            <a:r>
              <a:rPr lang="en-US" sz="1200" dirty="0" err="1"/>
              <a:t>doi</a:t>
            </a:r>
            <a:r>
              <a:rPr lang="en-US" sz="1200" dirty="0"/>
              <a:t>: 10.1016/j.pnucene.2022.104382.</a:t>
            </a:r>
          </a:p>
          <a:p>
            <a:pPr marL="0" indent="0" algn="just">
              <a:buNone/>
            </a:pPr>
            <a:r>
              <a:rPr lang="en-US" sz="1200" b="1" dirty="0"/>
              <a:t>[</a:t>
            </a:r>
            <a:r>
              <a:rPr lang="fa-IR" sz="1200" b="1" dirty="0"/>
              <a:t>3</a:t>
            </a:r>
            <a:r>
              <a:rPr lang="en-US" sz="1200" b="1" dirty="0"/>
              <a:t>] </a:t>
            </a:r>
            <a:r>
              <a:rPr lang="en-US" sz="1200" dirty="0"/>
              <a:t>B. W. Spencer, Y. Yu, W. M. Hoffman, D. R. Shaver, and E. </a:t>
            </a:r>
            <a:r>
              <a:rPr lang="en-US" sz="1200" dirty="0" err="1"/>
              <a:t>Merzari</a:t>
            </a:r>
            <a:r>
              <a:rPr lang="en-US" sz="1200" dirty="0"/>
              <a:t>, "3D probabilistic fracture mechanics / computational fluid dynamics simulation of a reactor pressure vessel under transient conditions," </a:t>
            </a:r>
            <a:r>
              <a:rPr lang="en-US" sz="1200" i="1" dirty="0"/>
              <a:t>Nuclear Engineering and Design, </a:t>
            </a:r>
            <a:r>
              <a:rPr lang="en-US" sz="1200" dirty="0"/>
              <a:t>vol. 451, 2026, Art no. 114845, </a:t>
            </a:r>
            <a:r>
              <a:rPr lang="en-US" sz="1200" dirty="0" err="1"/>
              <a:t>doi</a:t>
            </a:r>
            <a:r>
              <a:rPr lang="en-US" sz="1200" dirty="0"/>
              <a:t>: 10.1016/j.nucengdes.2026.114845.</a:t>
            </a:r>
          </a:p>
          <a:p>
            <a:pPr marL="0" indent="0" algn="just">
              <a:buNone/>
            </a:pPr>
            <a:r>
              <a:rPr lang="en-US" sz="1200" b="1" dirty="0"/>
              <a:t>[</a:t>
            </a:r>
            <a:r>
              <a:rPr lang="fa-IR" sz="1200" b="1" dirty="0"/>
              <a:t>4</a:t>
            </a:r>
            <a:r>
              <a:rPr lang="en-US" sz="1200" b="1" dirty="0"/>
              <a:t>] </a:t>
            </a:r>
            <a:r>
              <a:rPr lang="en-US" sz="1200" dirty="0"/>
              <a:t>B. W. Spencer, W. M. Hoffman, and A. Dahal, "Coupling Thermal-Hydraulics with Reactor Pressure Vessel Fracture Models," Idaho National Laboratory, Idaho Falls, ID, INL/RPT-23-75169, 2023. </a:t>
            </a:r>
          </a:p>
          <a:p>
            <a:pPr marL="0" indent="0" algn="just">
              <a:buNone/>
            </a:pPr>
            <a:r>
              <a:rPr lang="en-US" sz="1200" b="1" dirty="0"/>
              <a:t>[</a:t>
            </a:r>
            <a:r>
              <a:rPr lang="fa-IR" sz="1200" b="1" dirty="0"/>
              <a:t>5</a:t>
            </a:r>
            <a:r>
              <a:rPr lang="en-US" sz="1200" b="1" dirty="0"/>
              <a:t>] </a:t>
            </a:r>
            <a:r>
              <a:rPr lang="en-US" sz="1200" dirty="0"/>
              <a:t>B. W. Spencer, W. M. Hoffman, S. Biswas, and A. Jain, "Assessment of Grizzly Capabilities for Reactor Pressure Vessels and Reinforced Concrete Structures," Idaho National Laboratory, Idaho Falls, </a:t>
            </a:r>
            <a:r>
              <a:rPr lang="en-US" sz="1200" dirty="0" err="1"/>
              <a:t>Idaho,ID</a:t>
            </a:r>
            <a:r>
              <a:rPr lang="en-US" sz="1200" dirty="0"/>
              <a:t>, INL/EXT-20-59941 2020. </a:t>
            </a:r>
          </a:p>
          <a:p>
            <a:pPr marL="0" indent="0" algn="just">
              <a:buNone/>
            </a:pPr>
            <a:r>
              <a:rPr lang="en-US" sz="1200" b="1" dirty="0"/>
              <a:t>[</a:t>
            </a:r>
            <a:r>
              <a:rPr lang="fa-IR" sz="1200" b="1" dirty="0"/>
              <a:t>6</a:t>
            </a:r>
            <a:r>
              <a:rPr lang="en-US" sz="1200" b="1" dirty="0"/>
              <a:t>] </a:t>
            </a:r>
            <a:r>
              <a:rPr lang="en-US" sz="1200" dirty="0"/>
              <a:t>B. W. Spencer, W. M. Hoffman, and M. A. Backman, "Modular system for probabilistic fracture mechanics analysis of embrittled reactor pressure vessels in the Grizzly code," </a:t>
            </a:r>
            <a:r>
              <a:rPr lang="en-US" sz="1200" i="1" dirty="0"/>
              <a:t>Nuclear Engineering and Design, </a:t>
            </a:r>
            <a:r>
              <a:rPr lang="en-US" sz="1200" dirty="0"/>
              <a:t>vol. 341, pp. 25-37, 2019, </a:t>
            </a:r>
            <a:r>
              <a:rPr lang="en-US" sz="1200" dirty="0" err="1"/>
              <a:t>doi</a:t>
            </a:r>
            <a:r>
              <a:rPr lang="en-US" sz="1200" dirty="0"/>
              <a:t>: 10.1016/j.nucengdes.2018.10.015.</a:t>
            </a:r>
          </a:p>
          <a:p>
            <a:pPr marL="0" indent="0" algn="just">
              <a:buNone/>
            </a:pPr>
            <a:r>
              <a:rPr lang="en-US" sz="1200" b="1" dirty="0"/>
              <a:t>[</a:t>
            </a:r>
            <a:r>
              <a:rPr lang="fa-IR" sz="1200" b="1" dirty="0"/>
              <a:t>7</a:t>
            </a:r>
            <a:r>
              <a:rPr lang="en-US" sz="1200" b="1" dirty="0"/>
              <a:t> ]</a:t>
            </a:r>
            <a:r>
              <a:rPr lang="en-US" sz="1200" dirty="0"/>
              <a:t> B. W. Spencer, W. M. Hoffman, and W. Jiang, "Enhancements to Engineering-scale Reactor Pressure Vessel Fracture Capabilities in Grizzly," Idaho National Laboratory, Idaho Falls, Idaho, ID, INL/EXT-17-43427, 2017. </a:t>
            </a:r>
          </a:p>
          <a:p>
            <a:pPr marL="0" indent="0" algn="just">
              <a:buNone/>
            </a:pPr>
            <a:r>
              <a:rPr lang="en-US" sz="1200" b="1" dirty="0"/>
              <a:t>[</a:t>
            </a:r>
            <a:r>
              <a:rPr lang="fa-IR" sz="1200" b="1" dirty="0"/>
              <a:t>8</a:t>
            </a:r>
            <a:r>
              <a:rPr lang="en-US" sz="1200" b="1" dirty="0"/>
              <a:t>]</a:t>
            </a:r>
            <a:r>
              <a:rPr lang="en-US" sz="1200" dirty="0"/>
              <a:t>B. W. Spencer, W. M. Hoffman, A. Jain, S. Biswas, and S. L. Dhulipala, "Reactor Pressure Vessel Fracture Mechanics Development and Concrete Application Testing for Grizzly," Idaho National Laboratory, Idaho Falls, Idaho, ID, INL/EXT-21-64522, 2021.</a:t>
            </a:r>
          </a:p>
          <a:p>
            <a:pPr marL="0" indent="0" algn="just">
              <a:buNone/>
            </a:pPr>
            <a:r>
              <a:rPr lang="en-US" sz="1200" b="1" dirty="0"/>
              <a:t>[</a:t>
            </a:r>
            <a:r>
              <a:rPr lang="fa-IR" sz="1200" b="1" dirty="0"/>
              <a:t>9</a:t>
            </a:r>
            <a:r>
              <a:rPr lang="en-US" sz="1200" b="1" dirty="0"/>
              <a:t>]</a:t>
            </a:r>
            <a:r>
              <a:rPr lang="en-US" sz="1200" dirty="0"/>
              <a:t> B. Spencer, W. Hoffman, S. Sen, C. </a:t>
            </a:r>
            <a:r>
              <a:rPr lang="en-US" sz="1200" dirty="0" err="1"/>
              <a:t>Rabiti</a:t>
            </a:r>
            <a:r>
              <a:rPr lang="en-US" sz="1200" dirty="0"/>
              <a:t>, T. Dickson, and R. Bass, "Initial Probabilistic Evaluation of Reactor Pressure Vessel Fracture with Grizzly and Raven," Idaho National Laboratory Idaho Falls, Idaho, ID, INL/EXT-15-37121, 2015. </a:t>
            </a:r>
          </a:p>
          <a:p>
            <a:pPr marL="0" indent="0" algn="just">
              <a:buNone/>
            </a:pPr>
            <a:r>
              <a:rPr lang="en-US" sz="1200" b="1" dirty="0"/>
              <a:t>[</a:t>
            </a:r>
            <a:r>
              <a:rPr lang="fa-IR" sz="1200" b="1" dirty="0"/>
              <a:t>10</a:t>
            </a:r>
            <a:r>
              <a:rPr lang="en-US" sz="1200" b="1" dirty="0"/>
              <a:t>]</a:t>
            </a:r>
            <a:r>
              <a:rPr lang="en-US" sz="1200" dirty="0"/>
              <a:t> B. Spencer</a:t>
            </a:r>
            <a:r>
              <a:rPr lang="en-US" sz="1200" i="1" dirty="0"/>
              <a:t> et al.</a:t>
            </a:r>
            <a:r>
              <a:rPr lang="en-US" sz="1200" dirty="0"/>
              <a:t>, "Probabilistic Fracture Mechanics of Reactor Pressure Vessels with Populations of Flaws," Idaho National Laboratory, Idaho Falls, Idaho, ID, INL/EXT-16-40050, 2016. </a:t>
            </a:r>
          </a:p>
          <a:p>
            <a:pPr marL="0" indent="0" algn="just">
              <a:buNone/>
            </a:pPr>
            <a:r>
              <a:rPr lang="en-US" sz="1200" b="1" dirty="0"/>
              <a:t>[</a:t>
            </a:r>
            <a:r>
              <a:rPr lang="fa-IR" sz="1200" b="1" dirty="0"/>
              <a:t>11</a:t>
            </a:r>
            <a:r>
              <a:rPr lang="en-US" sz="1200" b="1" dirty="0"/>
              <a:t>]</a:t>
            </a:r>
            <a:r>
              <a:rPr lang="en-US" sz="1200" dirty="0"/>
              <a:t> W. M. Hoffman and B. W. Spencer, "Benchmarking of Probabilistic Fracture Mechanics Models in Grizzly," Idaho National Laboratory, Idaho Falls, Idaho, ID, INL/EXT-15-37121, 2021. </a:t>
            </a:r>
          </a:p>
          <a:p>
            <a:pPr marL="0" indent="0" algn="just">
              <a:buNone/>
            </a:pPr>
            <a:r>
              <a:rPr lang="en-US" sz="1200" b="1" dirty="0"/>
              <a:t>[1</a:t>
            </a:r>
            <a:r>
              <a:rPr lang="fa-IR" sz="1200" b="1" dirty="0"/>
              <a:t>2</a:t>
            </a:r>
            <a:r>
              <a:rPr lang="en-US" sz="1200" b="1" dirty="0"/>
              <a:t>]</a:t>
            </a:r>
            <a:r>
              <a:rPr lang="en-US" sz="1200" dirty="0"/>
              <a:t> B. W. Spencer, W. M. Hoffman, D. Schwen, and S. Biswas, "Progress on Grizzly Development for Reactor Pressure Vessels and Reinforced Concrete Structures," Idaho National Laboratory, Idaho Falls, Idaho, ID, INL/EXT-19-56012, 2019. </a:t>
            </a:r>
          </a:p>
          <a:p>
            <a:pPr marL="0" indent="0" algn="just">
              <a:buNone/>
            </a:pPr>
            <a:r>
              <a:rPr lang="en-US" sz="1200" b="1" dirty="0"/>
              <a:t>[1</a:t>
            </a:r>
            <a:r>
              <a:rPr lang="fa-IR" sz="1200" b="1" dirty="0"/>
              <a:t>3</a:t>
            </a:r>
            <a:r>
              <a:rPr lang="en-US" sz="1200" b="1" dirty="0"/>
              <a:t>] </a:t>
            </a:r>
            <a:r>
              <a:rPr lang="en-US" sz="1200" dirty="0"/>
              <a:t>A. Guler, D. Mandelli, A. Alfonsi, J. Cogliati, C. </a:t>
            </a:r>
            <a:r>
              <a:rPr lang="en-US" sz="1200" dirty="0" err="1"/>
              <a:t>Rabiti</a:t>
            </a:r>
            <a:r>
              <a:rPr lang="en-US" sz="1200" dirty="0"/>
              <a:t>, and T. Aldemir, "Methodology for the Incorporation of Passive Component Aging Modeling into the RAVEN/ RELAP-7 Environment," presented at the Transactions of the American Nuclear Society, Anaheim, California,, November 9–13, 2014.</a:t>
            </a:r>
          </a:p>
          <a:p>
            <a:pPr marL="0" indent="0" algn="just">
              <a:buNone/>
            </a:pPr>
            <a:r>
              <a:rPr lang="en-US" sz="1200" b="1" dirty="0"/>
              <a:t>[1</a:t>
            </a:r>
            <a:r>
              <a:rPr lang="fa-IR" sz="1200" b="1" dirty="0"/>
              <a:t>4</a:t>
            </a:r>
            <a:r>
              <a:rPr lang="en-US" sz="1200" b="1" dirty="0"/>
              <a:t>] </a:t>
            </a:r>
            <a:r>
              <a:rPr lang="en-US" sz="1200" dirty="0"/>
              <a:t>D. Mandelli</a:t>
            </a:r>
            <a:r>
              <a:rPr lang="en-US" sz="1200" i="1" dirty="0"/>
              <a:t> et al.</a:t>
            </a:r>
            <a:r>
              <a:rPr lang="en-US" sz="1200" dirty="0"/>
              <a:t>, "BWR Station Blackout: A RISMC Analysis Using RAVEN and RELAP5-3D," </a:t>
            </a:r>
            <a:r>
              <a:rPr lang="en-US" sz="1200" i="1" dirty="0"/>
              <a:t>Nuclear Technology, </a:t>
            </a:r>
            <a:r>
              <a:rPr lang="en-US" sz="1200" dirty="0"/>
              <a:t>vol. 193, no. 1, pp. 161-174, 2016, </a:t>
            </a:r>
            <a:r>
              <a:rPr lang="en-US" sz="1200" dirty="0" err="1"/>
              <a:t>doi</a:t>
            </a:r>
            <a:r>
              <a:rPr lang="en-US" sz="1200" dirty="0"/>
              <a:t>: 10.13182/NT14-142.</a:t>
            </a:r>
          </a:p>
          <a:p>
            <a:pPr marL="0" indent="0" algn="just">
              <a:buNone/>
            </a:pPr>
            <a:r>
              <a:rPr lang="en-US" sz="1200" b="1" dirty="0"/>
              <a:t>[1</a:t>
            </a:r>
            <a:r>
              <a:rPr lang="fa-IR" sz="1200" b="1" dirty="0"/>
              <a:t>5</a:t>
            </a:r>
            <a:r>
              <a:rPr lang="en-US" sz="1200" b="1" dirty="0"/>
              <a:t>] </a:t>
            </a:r>
            <a:r>
              <a:rPr lang="en-US" sz="1200" dirty="0"/>
              <a:t>W. Hoffman, M. Riley, and B. Spencer, "Surrogate Model Development and Validation for Reliability Analysis of Reactor Pressure Vessels," presented at the ASME 2016 Pressure Vessels and Piping Conference, Vancouver, British Columbia, Canada, July 17–21, 2016.</a:t>
            </a:r>
          </a:p>
        </p:txBody>
      </p:sp>
    </p:spTree>
    <p:extLst>
      <p:ext uri="{BB962C8B-B14F-4D97-AF65-F5344CB8AC3E}">
        <p14:creationId xmlns:p14="http://schemas.microsoft.com/office/powerpoint/2010/main" val="142266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3B462-EE5D-4725-A707-A682FFDB9A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02700D-8856-78A8-B091-610ED85F45BC}"/>
              </a:ext>
            </a:extLst>
          </p:cNvPr>
          <p:cNvSpPr>
            <a:spLocks noGrp="1"/>
          </p:cNvSpPr>
          <p:nvPr>
            <p:ph type="body" sz="quarter" idx="15"/>
          </p:nvPr>
        </p:nvSpPr>
        <p:spPr/>
        <p:txBody>
          <a:bodyPr>
            <a:normAutofit fontScale="70000" lnSpcReduction="20000"/>
          </a:bodyPr>
          <a:lstStyle/>
          <a:p>
            <a:r>
              <a:rPr lang="en-US"/>
              <a:t>Hierarchical Viewpoint of PRA-Physical Simulation Integration </a:t>
            </a:r>
          </a:p>
          <a:p>
            <a:endParaRPr lang="en-US"/>
          </a:p>
        </p:txBody>
      </p:sp>
      <p:sp>
        <p:nvSpPr>
          <p:cNvPr id="3" name="Text Placeholder 2">
            <a:extLst>
              <a:ext uri="{FF2B5EF4-FFF2-40B4-BE49-F238E27FC236}">
                <a16:creationId xmlns:a16="http://schemas.microsoft.com/office/drawing/2014/main" id="{2A5CEA6C-7231-5AC3-9FF0-83662060A6BB}"/>
              </a:ext>
            </a:extLst>
          </p:cNvPr>
          <p:cNvSpPr>
            <a:spLocks noGrp="1"/>
          </p:cNvSpPr>
          <p:nvPr>
            <p:ph type="body" sz="quarter" idx="14"/>
          </p:nvPr>
        </p:nvSpPr>
        <p:spPr/>
        <p:txBody>
          <a:bodyPr/>
          <a:lstStyle/>
          <a:p>
            <a:r>
              <a:rPr lang="en-US" dirty="0"/>
              <a:t>MEMS Department, Risk Analysis and Reliability Engineering (RARE) Laboratory</a:t>
            </a:r>
          </a:p>
        </p:txBody>
      </p:sp>
      <p:sp>
        <p:nvSpPr>
          <p:cNvPr id="5" name="Slide Number Placeholder 4">
            <a:extLst>
              <a:ext uri="{FF2B5EF4-FFF2-40B4-BE49-F238E27FC236}">
                <a16:creationId xmlns:a16="http://schemas.microsoft.com/office/drawing/2014/main" id="{7F974382-0E4F-80A3-7354-1045D6B27475}"/>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18</a:t>
            </a:fld>
            <a:endParaRPr lang="en-US" b="1">
              <a:solidFill>
                <a:schemeClr val="accent2"/>
              </a:solidFill>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AB727BBF-70F6-228A-40E9-E9D540A007C5}"/>
              </a:ext>
            </a:extLst>
          </p:cNvPr>
          <p:cNvGraphicFramePr/>
          <p:nvPr>
            <p:extLst>
              <p:ext uri="{D42A27DB-BD31-4B8C-83A1-F6EECF244321}">
                <p14:modId xmlns:p14="http://schemas.microsoft.com/office/powerpoint/2010/main" val="1541478403"/>
              </p:ext>
            </p:extLst>
          </p:nvPr>
        </p:nvGraphicFramePr>
        <p:xfrm>
          <a:off x="534573" y="1582607"/>
          <a:ext cx="11352627" cy="449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34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2EA4FF-97BC-2127-BD75-248918B2D27E}"/>
              </a:ext>
            </a:extLst>
          </p:cNvPr>
          <p:cNvSpPr>
            <a:spLocks noGrp="1"/>
          </p:cNvSpPr>
          <p:nvPr>
            <p:ph type="body" sz="quarter" idx="15"/>
          </p:nvPr>
        </p:nvSpPr>
        <p:spPr/>
        <p:txBody>
          <a:bodyPr>
            <a:normAutofit/>
          </a:bodyPr>
          <a:lstStyle/>
          <a:p>
            <a:pPr lvl="0"/>
            <a:r>
              <a:rPr lang="en-US" sz="3600" dirty="0"/>
              <a:t>Integration of PRA and Physical Simulations</a:t>
            </a:r>
          </a:p>
        </p:txBody>
      </p:sp>
      <p:sp>
        <p:nvSpPr>
          <p:cNvPr id="5" name="Text Placeholder 4">
            <a:extLst>
              <a:ext uri="{FF2B5EF4-FFF2-40B4-BE49-F238E27FC236}">
                <a16:creationId xmlns:a16="http://schemas.microsoft.com/office/drawing/2014/main" id="{116C38A8-3D4B-85CE-F2BA-AC4885FFE600}"/>
              </a:ext>
            </a:extLst>
          </p:cNvPr>
          <p:cNvSpPr>
            <a:spLocks noGrp="1"/>
          </p:cNvSpPr>
          <p:nvPr>
            <p:ph type="body" sz="quarter" idx="14"/>
          </p:nvPr>
        </p:nvSpPr>
        <p:spPr/>
        <p:txBody>
          <a:bodyPr>
            <a:normAutofit/>
          </a:bodyPr>
          <a:lstStyle/>
          <a:p>
            <a:pPr marL="0" indent="0">
              <a:buNone/>
            </a:pPr>
            <a:endParaRPr lang="en-US" sz="1800"/>
          </a:p>
          <a:p>
            <a:pPr marL="628650" lvl="1" indent="-285750"/>
            <a:endParaRPr lang="en-US" sz="1800"/>
          </a:p>
          <a:p>
            <a:pPr marL="342900" lvl="1" indent="0">
              <a:buNone/>
            </a:pPr>
            <a:endParaRPr lang="en-US" sz="1800" b="1"/>
          </a:p>
          <a:p>
            <a:endParaRPr lang="en-US"/>
          </a:p>
        </p:txBody>
      </p:sp>
      <p:sp>
        <p:nvSpPr>
          <p:cNvPr id="4" name="Text Placeholder 3">
            <a:extLst>
              <a:ext uri="{FF2B5EF4-FFF2-40B4-BE49-F238E27FC236}">
                <a16:creationId xmlns:a16="http://schemas.microsoft.com/office/drawing/2014/main" id="{5EFD07B8-1968-F11C-385C-16812D68E3BE}"/>
              </a:ext>
            </a:extLst>
          </p:cNvPr>
          <p:cNvSpPr>
            <a:spLocks noGrp="1"/>
          </p:cNvSpPr>
          <p:nvPr>
            <p:ph type="body" sz="quarter" idx="10"/>
          </p:nvPr>
        </p:nvSpPr>
        <p:spPr>
          <a:xfrm>
            <a:off x="992026" y="1521775"/>
            <a:ext cx="10935634" cy="4749552"/>
          </a:xfrm>
        </p:spPr>
        <p:txBody>
          <a:bodyPr>
            <a:normAutofit/>
          </a:bodyPr>
          <a:lstStyle/>
          <a:p>
            <a:pPr lvl="0">
              <a:lnSpc>
                <a:spcPct val="150000"/>
              </a:lnSpc>
            </a:pPr>
            <a:r>
              <a:rPr lang="en-US" sz="2000" dirty="0"/>
              <a:t>Physical simulations are increasingly used in PRA of nuclear energy systems</a:t>
            </a:r>
          </a:p>
          <a:p>
            <a:pPr lvl="0">
              <a:lnSpc>
                <a:spcPct val="150000"/>
              </a:lnSpc>
              <a:spcBef>
                <a:spcPts val="600"/>
              </a:spcBef>
            </a:pPr>
            <a:r>
              <a:rPr lang="en-US" sz="2000" dirty="0"/>
              <a:t>Advances in computational power enable the execution of physical simulations within timeframes consistent with PRA implementation</a:t>
            </a:r>
          </a:p>
          <a:p>
            <a:pPr lvl="0">
              <a:spcBef>
                <a:spcPts val="600"/>
              </a:spcBef>
            </a:pPr>
            <a:r>
              <a:rPr lang="en-US" sz="2000" dirty="0"/>
              <a:t>Growing recognition of the value of integrating physical simulations with PRA</a:t>
            </a:r>
          </a:p>
          <a:p>
            <a:pPr lvl="0">
              <a:spcBef>
                <a:spcPts val="600"/>
              </a:spcBef>
              <a:buFont typeface="Wingdings" panose="05000000000000000000" pitchFamily="2" charset="2"/>
              <a:buChar char="ü"/>
            </a:pPr>
            <a:endParaRPr lang="en-US" sz="1800" dirty="0"/>
          </a:p>
          <a:p>
            <a:pPr marL="0" indent="0">
              <a:buNone/>
            </a:pPr>
            <a:r>
              <a:rPr lang="en-US" b="1" dirty="0"/>
              <a:t>Advantages</a:t>
            </a:r>
          </a:p>
          <a:p>
            <a:r>
              <a:rPr lang="en-US" sz="2000" b="1" dirty="0"/>
              <a:t>New reactor designs</a:t>
            </a:r>
          </a:p>
          <a:p>
            <a:pPr marL="457200" lvl="1" indent="0">
              <a:buNone/>
            </a:pPr>
            <a:r>
              <a:rPr lang="en-US" sz="2000" dirty="0"/>
              <a:t>Compensate for limited operational data and provide a mechanistic understanding</a:t>
            </a:r>
          </a:p>
          <a:p>
            <a:r>
              <a:rPr lang="en-US" sz="2000" b="1" dirty="0"/>
              <a:t>Existing plants</a:t>
            </a:r>
          </a:p>
          <a:p>
            <a:pPr marL="457200" lvl="1" indent="0">
              <a:buNone/>
            </a:pPr>
            <a:r>
              <a:rPr lang="en-US" sz="2000" dirty="0"/>
              <a:t>Producing more detailed risk insights, facilitating the risk-informed application, such as lifetime extension, power uprate, and operational and maintenance efficiency</a:t>
            </a:r>
          </a:p>
        </p:txBody>
      </p:sp>
      <p:sp>
        <p:nvSpPr>
          <p:cNvPr id="6" name="Slide Number Placeholder 5">
            <a:extLst>
              <a:ext uri="{FF2B5EF4-FFF2-40B4-BE49-F238E27FC236}">
                <a16:creationId xmlns:a16="http://schemas.microsoft.com/office/drawing/2014/main" id="{BF5C661A-BD18-E109-A720-C821553718C0}"/>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2</a:t>
            </a:fld>
            <a:endParaRPr lang="en-US" b="1">
              <a:solidFill>
                <a:schemeClr val="accent2"/>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5B8C361D-5647-3884-E511-CBC14A93D49F}"/>
              </a:ext>
            </a:extLst>
          </p:cNvPr>
          <p:cNvSpPr txBox="1">
            <a:spLocks/>
          </p:cNvSpPr>
          <p:nvPr/>
        </p:nvSpPr>
        <p:spPr>
          <a:xfrm>
            <a:off x="1001813" y="6482381"/>
            <a:ext cx="7945496" cy="375619"/>
          </a:xfrm>
          <a:prstGeom prst="rect">
            <a:avLst/>
          </a:prstGeom>
        </p:spPr>
        <p:txBody>
          <a:bodyPr vert="horz" wrap="square" lIns="0" tIns="0" rIns="0" bIns="0" rtlCol="0" anchor="ctr" anchorCtr="0">
            <a:noAutofit/>
          </a:bodyPr>
          <a:lstStyle>
            <a:lvl1pPr marL="0" indent="0" algn="l" defTabSz="914400" rtl="0" eaLnBrk="1" latinLnBrk="0" hangingPunct="1">
              <a:lnSpc>
                <a:spcPct val="90000"/>
              </a:lnSpc>
              <a:spcBef>
                <a:spcPts val="1000"/>
              </a:spcBef>
              <a:buClr>
                <a:schemeClr val="accent1"/>
              </a:buClr>
              <a:buFontTx/>
              <a:buNone/>
              <a:defRPr sz="12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accent1"/>
              </a:buClr>
              <a:buFontTx/>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accent1"/>
              </a:buClr>
              <a:buFontTx/>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MEMS Department, Risk Analysis and Reliability Engineering (RARE) Laboratory</a:t>
            </a:r>
          </a:p>
        </p:txBody>
      </p:sp>
    </p:spTree>
    <p:extLst>
      <p:ext uri="{BB962C8B-B14F-4D97-AF65-F5344CB8AC3E}">
        <p14:creationId xmlns:p14="http://schemas.microsoft.com/office/powerpoint/2010/main" val="372292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936309A-3C90-769B-10F3-A2D69070D280}"/>
              </a:ext>
            </a:extLst>
          </p:cNvPr>
          <p:cNvSpPr>
            <a:spLocks noGrp="1"/>
          </p:cNvSpPr>
          <p:nvPr>
            <p:ph type="body" sz="quarter" idx="15"/>
          </p:nvPr>
        </p:nvSpPr>
        <p:spPr/>
        <p:txBody>
          <a:bodyPr>
            <a:normAutofit/>
          </a:bodyPr>
          <a:lstStyle/>
          <a:p>
            <a:r>
              <a:rPr lang="en-US" sz="3600" dirty="0"/>
              <a:t>PRA-Physics Simulation Interface</a:t>
            </a:r>
          </a:p>
        </p:txBody>
      </p:sp>
      <p:sp>
        <p:nvSpPr>
          <p:cNvPr id="8" name="Text Placeholder 7">
            <a:extLst>
              <a:ext uri="{FF2B5EF4-FFF2-40B4-BE49-F238E27FC236}">
                <a16:creationId xmlns:a16="http://schemas.microsoft.com/office/drawing/2014/main" id="{4C2E5C28-E4FD-D08A-A777-E52DB2992ED6}"/>
              </a:ext>
            </a:extLst>
          </p:cNvPr>
          <p:cNvSpPr>
            <a:spLocks noGrp="1"/>
          </p:cNvSpPr>
          <p:nvPr>
            <p:ph type="body" sz="quarter" idx="14"/>
          </p:nvPr>
        </p:nvSpPr>
        <p:spPr/>
        <p:txBody>
          <a:bodyPr/>
          <a:lstStyle/>
          <a:p>
            <a:r>
              <a:rPr lang="en-US" dirty="0"/>
              <a:t>MEMS Department, Risk Analysis and Reliability Engineering (RARE) Laboratory</a:t>
            </a:r>
          </a:p>
        </p:txBody>
      </p:sp>
      <p:sp>
        <p:nvSpPr>
          <p:cNvPr id="7" name="Text Placeholder 6">
            <a:extLst>
              <a:ext uri="{FF2B5EF4-FFF2-40B4-BE49-F238E27FC236}">
                <a16:creationId xmlns:a16="http://schemas.microsoft.com/office/drawing/2014/main" id="{45C5AEA7-D54E-06C8-7246-5D0CB64AE2B4}"/>
              </a:ext>
            </a:extLst>
          </p:cNvPr>
          <p:cNvSpPr>
            <a:spLocks noGrp="1"/>
          </p:cNvSpPr>
          <p:nvPr>
            <p:ph type="body" sz="quarter" idx="10"/>
          </p:nvPr>
        </p:nvSpPr>
        <p:spPr>
          <a:xfrm>
            <a:off x="609600" y="1508180"/>
            <a:ext cx="8995873" cy="4214194"/>
          </a:xfrm>
        </p:spPr>
        <p:txBody>
          <a:bodyPr>
            <a:noAutofit/>
          </a:bodyPr>
          <a:lstStyle/>
          <a:p>
            <a:pPr>
              <a:lnSpc>
                <a:spcPct val="150000"/>
              </a:lnSpc>
              <a:spcBef>
                <a:spcPts val="600"/>
              </a:spcBef>
            </a:pPr>
            <a:r>
              <a:rPr lang="en-US" sz="2000" b="1" dirty="0"/>
              <a:t>Existing PRA models for nuclear systems (event trees, fault trees) </a:t>
            </a:r>
          </a:p>
          <a:p>
            <a:pPr>
              <a:lnSpc>
                <a:spcPct val="150000"/>
              </a:lnSpc>
              <a:spcBef>
                <a:spcPts val="600"/>
              </a:spcBef>
            </a:pPr>
            <a:r>
              <a:rPr lang="en-US" sz="2000" b="1" dirty="0"/>
              <a:t>Physical simulations</a:t>
            </a:r>
          </a:p>
          <a:p>
            <a:pPr marL="457200" lvl="1" indent="0">
              <a:lnSpc>
                <a:spcPct val="150000"/>
              </a:lnSpc>
              <a:spcBef>
                <a:spcPts val="600"/>
              </a:spcBef>
              <a:buNone/>
            </a:pPr>
            <a:r>
              <a:rPr lang="en-US" sz="2000" dirty="0"/>
              <a:t>Physics-based computational models that numerically solve governing equations (e.g., conservation of mass, momentum, and energy) to predict the progression of physical phenomena and system behavior under specified conditions</a:t>
            </a:r>
          </a:p>
          <a:p>
            <a:pPr>
              <a:lnSpc>
                <a:spcPct val="150000"/>
              </a:lnSpc>
              <a:spcBef>
                <a:spcPts val="600"/>
              </a:spcBef>
            </a:pPr>
            <a:r>
              <a:rPr lang="en-US" sz="2000" b="1" dirty="0"/>
              <a:t>Interface</a:t>
            </a:r>
          </a:p>
          <a:p>
            <a:pPr marL="457200" lvl="1" indent="0">
              <a:lnSpc>
                <a:spcPct val="150000"/>
              </a:lnSpc>
              <a:spcBef>
                <a:spcPts val="600"/>
              </a:spcBef>
              <a:buNone/>
            </a:pPr>
            <a:r>
              <a:rPr lang="en-US" sz="2000" dirty="0"/>
              <a:t>The structural and methodological connection between PRA logic and physical simulations, specifically, how their input-output exchange is operationalized</a:t>
            </a:r>
          </a:p>
          <a:p>
            <a:endParaRPr lang="en-US" sz="1800" dirty="0"/>
          </a:p>
        </p:txBody>
      </p:sp>
      <p:sp>
        <p:nvSpPr>
          <p:cNvPr id="6" name="Slide Number Placeholder 5">
            <a:extLst>
              <a:ext uri="{FF2B5EF4-FFF2-40B4-BE49-F238E27FC236}">
                <a16:creationId xmlns:a16="http://schemas.microsoft.com/office/drawing/2014/main" id="{003D1AE4-79D8-8BC1-F56A-BAB23A556015}"/>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3</a:t>
            </a:fld>
            <a:endParaRPr lang="en-US" b="1">
              <a:solidFill>
                <a:schemeClr val="accent2"/>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27F538F-F4A6-29F9-7A8D-6BDC7E000118}"/>
              </a:ext>
            </a:extLst>
          </p:cNvPr>
          <p:cNvSpPr/>
          <p:nvPr/>
        </p:nvSpPr>
        <p:spPr>
          <a:xfrm>
            <a:off x="9387086" y="5935851"/>
            <a:ext cx="2695966" cy="9006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A2FE2D60-95EB-37AA-56D6-ED004B4F21C9}"/>
              </a:ext>
            </a:extLst>
          </p:cNvPr>
          <p:cNvSpPr txBox="1"/>
          <p:nvPr/>
        </p:nvSpPr>
        <p:spPr>
          <a:xfrm>
            <a:off x="9169422" y="6097889"/>
            <a:ext cx="3373004" cy="400110"/>
          </a:xfrm>
          <a:prstGeom prst="rect">
            <a:avLst/>
          </a:prstGeom>
          <a:noFill/>
        </p:spPr>
        <p:txBody>
          <a:bodyPr wrap="square">
            <a:spAutoFit/>
          </a:bodyPr>
          <a:lstStyle/>
          <a:p>
            <a:pPr algn="ctr"/>
            <a:r>
              <a:rPr lang="en-US" sz="2000" b="1" dirty="0">
                <a:solidFill>
                  <a:schemeClr val="tx1"/>
                </a:solidFill>
              </a:rPr>
              <a:t>Physical Simulation</a:t>
            </a:r>
            <a:endParaRPr lang="en-US" sz="4400" b="1" dirty="0">
              <a:solidFill>
                <a:schemeClr val="tx1"/>
              </a:solidFill>
            </a:endParaRPr>
          </a:p>
        </p:txBody>
      </p:sp>
      <p:sp>
        <p:nvSpPr>
          <p:cNvPr id="13" name="Arrow: Left-Right 7">
            <a:extLst>
              <a:ext uri="{FF2B5EF4-FFF2-40B4-BE49-F238E27FC236}">
                <a16:creationId xmlns:a16="http://schemas.microsoft.com/office/drawing/2014/main" id="{3DAA31AA-87AD-BF02-F5E5-526E2F64FE19}"/>
              </a:ext>
            </a:extLst>
          </p:cNvPr>
          <p:cNvSpPr/>
          <p:nvPr/>
        </p:nvSpPr>
        <p:spPr>
          <a:xfrm rot="5400000">
            <a:off x="10382704" y="3965158"/>
            <a:ext cx="840510" cy="360922"/>
          </a:xfrm>
          <a:prstGeom prst="leftRightArrow">
            <a:avLst>
              <a:gd name="adj1" fmla="val 58827"/>
              <a:gd name="adj2" fmla="val 50000"/>
            </a:avLst>
          </a:prstGeom>
          <a:solidFill>
            <a:srgbClr val="0034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07D4EB6-69C8-C16F-8973-C1170652074A}"/>
              </a:ext>
            </a:extLst>
          </p:cNvPr>
          <p:cNvSpPr txBox="1"/>
          <p:nvPr/>
        </p:nvSpPr>
        <p:spPr>
          <a:xfrm>
            <a:off x="9491130" y="590917"/>
            <a:ext cx="2623659" cy="400110"/>
          </a:xfrm>
          <a:prstGeom prst="rect">
            <a:avLst/>
          </a:prstGeom>
          <a:noFill/>
        </p:spPr>
        <p:txBody>
          <a:bodyPr wrap="square">
            <a:spAutoFit/>
          </a:bodyPr>
          <a:lstStyle/>
          <a:p>
            <a:pPr algn="ctr"/>
            <a:r>
              <a:rPr lang="en-US" sz="2000" b="1" dirty="0">
                <a:solidFill>
                  <a:schemeClr val="tx1"/>
                </a:solidFill>
              </a:rPr>
              <a:t>PRA</a:t>
            </a:r>
            <a:endParaRPr lang="en-US" sz="2400" b="1" dirty="0">
              <a:solidFill>
                <a:schemeClr val="tx1"/>
              </a:solidFill>
            </a:endParaRPr>
          </a:p>
        </p:txBody>
      </p:sp>
      <p:pic>
        <p:nvPicPr>
          <p:cNvPr id="21" name="Picture 20">
            <a:extLst>
              <a:ext uri="{FF2B5EF4-FFF2-40B4-BE49-F238E27FC236}">
                <a16:creationId xmlns:a16="http://schemas.microsoft.com/office/drawing/2014/main" id="{1C3EDCD6-1451-98A9-7DCC-4DEE7E00476C}"/>
              </a:ext>
            </a:extLst>
          </p:cNvPr>
          <p:cNvPicPr>
            <a:picLocks noChangeAspect="1"/>
          </p:cNvPicPr>
          <p:nvPr/>
        </p:nvPicPr>
        <p:blipFill>
          <a:blip r:embed="rId3"/>
          <a:stretch>
            <a:fillRect/>
          </a:stretch>
        </p:blipFill>
        <p:spPr>
          <a:xfrm>
            <a:off x="10001013" y="952387"/>
            <a:ext cx="1578847" cy="1437783"/>
          </a:xfrm>
          <a:prstGeom prst="rect">
            <a:avLst/>
          </a:prstGeom>
        </p:spPr>
      </p:pic>
      <p:sp>
        <p:nvSpPr>
          <p:cNvPr id="23" name="Rectangle: Rounded Corners 11">
            <a:extLst>
              <a:ext uri="{FF2B5EF4-FFF2-40B4-BE49-F238E27FC236}">
                <a16:creationId xmlns:a16="http://schemas.microsoft.com/office/drawing/2014/main" id="{88027F02-F855-DCE9-BC7F-54E8704FE1A5}"/>
              </a:ext>
            </a:extLst>
          </p:cNvPr>
          <p:cNvSpPr/>
          <p:nvPr/>
        </p:nvSpPr>
        <p:spPr>
          <a:xfrm>
            <a:off x="9706211" y="944760"/>
            <a:ext cx="2193497" cy="14730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24" name="TextBox 23">
            <a:extLst>
              <a:ext uri="{FF2B5EF4-FFF2-40B4-BE49-F238E27FC236}">
                <a16:creationId xmlns:a16="http://schemas.microsoft.com/office/drawing/2014/main" id="{BD54E7AA-2172-A051-E6CB-B94F8E895938}"/>
              </a:ext>
            </a:extLst>
          </p:cNvPr>
          <p:cNvSpPr txBox="1"/>
          <p:nvPr/>
        </p:nvSpPr>
        <p:spPr>
          <a:xfrm>
            <a:off x="9905757" y="5762647"/>
            <a:ext cx="1794404" cy="240471"/>
          </a:xfrm>
          <a:prstGeom prst="rect">
            <a:avLst/>
          </a:prstGeom>
          <a:noFill/>
        </p:spPr>
        <p:txBody>
          <a:bodyPr wrap="square">
            <a:spAutoFit/>
          </a:bodyPr>
          <a:lstStyle/>
          <a:p>
            <a:pPr algn="ctr"/>
            <a:r>
              <a:rPr lang="en-US" sz="1100" b="1" dirty="0">
                <a:solidFill>
                  <a:schemeClr val="tx1"/>
                </a:solidFill>
              </a:rPr>
              <a:t>Finite Element Analysis</a:t>
            </a:r>
            <a:endParaRPr lang="en-US" sz="2400" b="1" dirty="0">
              <a:solidFill>
                <a:schemeClr val="tx1"/>
              </a:solidFill>
            </a:endParaRPr>
          </a:p>
        </p:txBody>
      </p:sp>
      <p:grpSp>
        <p:nvGrpSpPr>
          <p:cNvPr id="25" name="Group 24">
            <a:extLst>
              <a:ext uri="{FF2B5EF4-FFF2-40B4-BE49-F238E27FC236}">
                <a16:creationId xmlns:a16="http://schemas.microsoft.com/office/drawing/2014/main" id="{3609A079-41FA-8437-938A-FBEA1ED43255}"/>
              </a:ext>
            </a:extLst>
          </p:cNvPr>
          <p:cNvGrpSpPr/>
          <p:nvPr/>
        </p:nvGrpSpPr>
        <p:grpSpPr>
          <a:xfrm>
            <a:off x="10001013" y="4685351"/>
            <a:ext cx="1603893" cy="1154448"/>
            <a:chOff x="2355708" y="4715064"/>
            <a:chExt cx="1948626" cy="793225"/>
          </a:xfrm>
        </p:grpSpPr>
        <p:pic>
          <p:nvPicPr>
            <p:cNvPr id="26" name="Picture 25">
              <a:extLst>
                <a:ext uri="{FF2B5EF4-FFF2-40B4-BE49-F238E27FC236}">
                  <a16:creationId xmlns:a16="http://schemas.microsoft.com/office/drawing/2014/main" id="{E3112E86-867B-7AAC-44DF-30619670E68B}"/>
                </a:ext>
              </a:extLst>
            </p:cNvPr>
            <p:cNvPicPr>
              <a:picLocks noChangeAspect="1"/>
            </p:cNvPicPr>
            <p:nvPr/>
          </p:nvPicPr>
          <p:blipFill>
            <a:blip r:embed="rId4"/>
            <a:stretch>
              <a:fillRect/>
            </a:stretch>
          </p:blipFill>
          <p:spPr>
            <a:xfrm>
              <a:off x="3394369" y="4715064"/>
              <a:ext cx="909965" cy="793225"/>
            </a:xfrm>
            <a:prstGeom prst="rect">
              <a:avLst/>
            </a:prstGeom>
          </p:spPr>
        </p:pic>
        <p:pic>
          <p:nvPicPr>
            <p:cNvPr id="27" name="Picture 26">
              <a:extLst>
                <a:ext uri="{FF2B5EF4-FFF2-40B4-BE49-F238E27FC236}">
                  <a16:creationId xmlns:a16="http://schemas.microsoft.com/office/drawing/2014/main" id="{73042243-E6A8-60C6-B780-BE0E100D291B}"/>
                </a:ext>
              </a:extLst>
            </p:cNvPr>
            <p:cNvPicPr>
              <a:picLocks noChangeAspect="1"/>
            </p:cNvPicPr>
            <p:nvPr/>
          </p:nvPicPr>
          <p:blipFill>
            <a:blip r:embed="rId5"/>
            <a:stretch>
              <a:fillRect/>
            </a:stretch>
          </p:blipFill>
          <p:spPr>
            <a:xfrm>
              <a:off x="2355708" y="4723736"/>
              <a:ext cx="984681" cy="749825"/>
            </a:xfrm>
            <a:prstGeom prst="rect">
              <a:avLst/>
            </a:prstGeom>
          </p:spPr>
        </p:pic>
      </p:grpSp>
      <p:sp>
        <p:nvSpPr>
          <p:cNvPr id="28" name="Rectangle: Rounded Corners 18">
            <a:extLst>
              <a:ext uri="{FF2B5EF4-FFF2-40B4-BE49-F238E27FC236}">
                <a16:creationId xmlns:a16="http://schemas.microsoft.com/office/drawing/2014/main" id="{A28926FE-1D23-60C1-AA52-B24C97E2725E}"/>
              </a:ext>
            </a:extLst>
          </p:cNvPr>
          <p:cNvSpPr/>
          <p:nvPr/>
        </p:nvSpPr>
        <p:spPr>
          <a:xfrm>
            <a:off x="9605473" y="3259074"/>
            <a:ext cx="2394972" cy="4659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Interface</a:t>
            </a:r>
            <a:endParaRPr lang="en-US" sz="2800" b="1" dirty="0">
              <a:solidFill>
                <a:schemeClr val="tx1"/>
              </a:solidFill>
            </a:endParaRPr>
          </a:p>
        </p:txBody>
      </p:sp>
      <p:sp>
        <p:nvSpPr>
          <p:cNvPr id="29" name="Arrow: Left-Right 51">
            <a:extLst>
              <a:ext uri="{FF2B5EF4-FFF2-40B4-BE49-F238E27FC236}">
                <a16:creationId xmlns:a16="http://schemas.microsoft.com/office/drawing/2014/main" id="{BD77D809-5DEE-DF99-E062-6139D7727455}"/>
              </a:ext>
            </a:extLst>
          </p:cNvPr>
          <p:cNvSpPr/>
          <p:nvPr/>
        </p:nvSpPr>
        <p:spPr>
          <a:xfrm rot="5400000">
            <a:off x="10382704" y="2648258"/>
            <a:ext cx="840510" cy="360922"/>
          </a:xfrm>
          <a:prstGeom prst="leftRightArrow">
            <a:avLst>
              <a:gd name="adj1" fmla="val 58827"/>
              <a:gd name="adj2" fmla="val 50000"/>
            </a:avLst>
          </a:prstGeom>
          <a:solidFill>
            <a:srgbClr val="0034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11">
            <a:extLst>
              <a:ext uri="{FF2B5EF4-FFF2-40B4-BE49-F238E27FC236}">
                <a16:creationId xmlns:a16="http://schemas.microsoft.com/office/drawing/2014/main" id="{4F788FF7-3774-F366-D068-D5D5FAC9924E}"/>
              </a:ext>
            </a:extLst>
          </p:cNvPr>
          <p:cNvSpPr/>
          <p:nvPr/>
        </p:nvSpPr>
        <p:spPr>
          <a:xfrm>
            <a:off x="9706211" y="4589573"/>
            <a:ext cx="2193497" cy="14730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Tree>
    <p:extLst>
      <p:ext uri="{BB962C8B-B14F-4D97-AF65-F5344CB8AC3E}">
        <p14:creationId xmlns:p14="http://schemas.microsoft.com/office/powerpoint/2010/main" val="4278864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8">
            <a:extLst>
              <a:ext uri="{FF2B5EF4-FFF2-40B4-BE49-F238E27FC236}">
                <a16:creationId xmlns:a16="http://schemas.microsoft.com/office/drawing/2014/main" id="{9A27168E-2E7C-F9D7-A576-303896E2276E}"/>
              </a:ext>
            </a:extLst>
          </p:cNvPr>
          <p:cNvSpPr/>
          <p:nvPr/>
        </p:nvSpPr>
        <p:spPr>
          <a:xfrm>
            <a:off x="8169077" y="3118726"/>
            <a:ext cx="3537690" cy="631832"/>
          </a:xfrm>
          <a:prstGeom prst="roundRect">
            <a:avLst>
              <a:gd name="adj" fmla="val 19231"/>
            </a:avLst>
          </a:prstGeom>
          <a:solidFill>
            <a:srgbClr val="162447"/>
          </a:solidFill>
          <a:ln w="12700">
            <a:solidFill>
              <a:srgbClr val="162447"/>
            </a:solidFill>
            <a:prstDash val="solid"/>
          </a:ln>
        </p:spPr>
        <p:txBody>
          <a:bodyPr/>
          <a:lstStyle/>
          <a:p>
            <a:endParaRPr lang="en-US"/>
          </a:p>
        </p:txBody>
      </p:sp>
      <p:sp>
        <p:nvSpPr>
          <p:cNvPr id="24" name="Shape 12">
            <a:extLst>
              <a:ext uri="{FF2B5EF4-FFF2-40B4-BE49-F238E27FC236}">
                <a16:creationId xmlns:a16="http://schemas.microsoft.com/office/drawing/2014/main" id="{6FA4E288-1315-BBD7-D9A2-E265A67164CB}"/>
              </a:ext>
            </a:extLst>
          </p:cNvPr>
          <p:cNvSpPr/>
          <p:nvPr/>
        </p:nvSpPr>
        <p:spPr>
          <a:xfrm>
            <a:off x="4451387" y="3129873"/>
            <a:ext cx="3512484" cy="609538"/>
          </a:xfrm>
          <a:prstGeom prst="roundRect">
            <a:avLst>
              <a:gd name="adj" fmla="val 19231"/>
            </a:avLst>
          </a:prstGeom>
          <a:solidFill>
            <a:srgbClr val="E8A820"/>
          </a:solidFill>
          <a:ln w="12700">
            <a:solidFill>
              <a:srgbClr val="E8A820"/>
            </a:solidFill>
            <a:prstDash val="solid"/>
          </a:ln>
        </p:spPr>
        <p:txBody>
          <a:bodyPr/>
          <a:lstStyle/>
          <a:p>
            <a:endParaRPr lang="en-US"/>
          </a:p>
        </p:txBody>
      </p:sp>
      <p:sp>
        <p:nvSpPr>
          <p:cNvPr id="2" name="Text Placeholder 1">
            <a:extLst>
              <a:ext uri="{FF2B5EF4-FFF2-40B4-BE49-F238E27FC236}">
                <a16:creationId xmlns:a16="http://schemas.microsoft.com/office/drawing/2014/main" id="{678E0D97-1D64-101A-382A-56F549628C75}"/>
              </a:ext>
            </a:extLst>
          </p:cNvPr>
          <p:cNvSpPr>
            <a:spLocks noGrp="1"/>
          </p:cNvSpPr>
          <p:nvPr>
            <p:ph type="body" sz="quarter" idx="15"/>
          </p:nvPr>
        </p:nvSpPr>
        <p:spPr/>
        <p:txBody>
          <a:bodyPr/>
          <a:lstStyle/>
          <a:p>
            <a:r>
              <a:rPr lang="en-US" dirty="0"/>
              <a:t>Research Contributions</a:t>
            </a:r>
          </a:p>
          <a:p>
            <a:endParaRPr lang="en-US" dirty="0"/>
          </a:p>
        </p:txBody>
      </p:sp>
      <p:sp>
        <p:nvSpPr>
          <p:cNvPr id="3" name="Text Placeholder 2">
            <a:extLst>
              <a:ext uri="{FF2B5EF4-FFF2-40B4-BE49-F238E27FC236}">
                <a16:creationId xmlns:a16="http://schemas.microsoft.com/office/drawing/2014/main" id="{6ED99326-F461-4641-7DAA-62584123F3B0}"/>
              </a:ext>
            </a:extLst>
          </p:cNvPr>
          <p:cNvSpPr>
            <a:spLocks noGrp="1"/>
          </p:cNvSpPr>
          <p:nvPr>
            <p:ph type="body" sz="quarter" idx="14"/>
          </p:nvPr>
        </p:nvSpPr>
        <p:spPr>
          <a:xfrm>
            <a:off x="916031" y="6482381"/>
            <a:ext cx="7945496" cy="375619"/>
          </a:xfrm>
        </p:spPr>
        <p:txBody>
          <a:bodyPr/>
          <a:lstStyle/>
          <a:p>
            <a:r>
              <a:rPr lang="en-US" dirty="0"/>
              <a:t>MEMS Department, Risk Analysis and Reliability Engineering (RARE) Laboratory</a:t>
            </a:r>
          </a:p>
        </p:txBody>
      </p:sp>
      <p:sp>
        <p:nvSpPr>
          <p:cNvPr id="4" name="Text Placeholder 3">
            <a:extLst>
              <a:ext uri="{FF2B5EF4-FFF2-40B4-BE49-F238E27FC236}">
                <a16:creationId xmlns:a16="http://schemas.microsoft.com/office/drawing/2014/main" id="{1D82A09B-779B-B92E-B16E-258562B2C878}"/>
              </a:ext>
            </a:extLst>
          </p:cNvPr>
          <p:cNvSpPr>
            <a:spLocks noGrp="1"/>
          </p:cNvSpPr>
          <p:nvPr>
            <p:ph type="body" sz="quarter" idx="10"/>
          </p:nvPr>
        </p:nvSpPr>
        <p:spPr>
          <a:xfrm>
            <a:off x="639863" y="1260686"/>
            <a:ext cx="11275969" cy="3963276"/>
          </a:xfrm>
        </p:spPr>
        <p:txBody>
          <a:bodyPr>
            <a:normAutofit/>
          </a:bodyPr>
          <a:lstStyle/>
          <a:p>
            <a:pPr>
              <a:lnSpc>
                <a:spcPct val="150000"/>
              </a:lnSpc>
            </a:pPr>
            <a:r>
              <a:rPr lang="en-US" b="1" dirty="0"/>
              <a:t>Goal</a:t>
            </a:r>
          </a:p>
          <a:p>
            <a:pPr marL="457200" lvl="1" indent="0">
              <a:lnSpc>
                <a:spcPct val="150000"/>
              </a:lnSpc>
              <a:buNone/>
            </a:pPr>
            <a:r>
              <a:rPr lang="en-US" sz="2000" dirty="0"/>
              <a:t>Establish a generic technical basis, applicable across reactor types and simulation codes, for guiding the development and improvement of PRA-physical simulation interfaces</a:t>
            </a:r>
          </a:p>
          <a:p>
            <a:pPr marL="0" indent="0">
              <a:buNone/>
            </a:pPr>
            <a:endParaRPr lang="en-US" sz="2000" dirty="0"/>
          </a:p>
        </p:txBody>
      </p:sp>
      <p:sp>
        <p:nvSpPr>
          <p:cNvPr id="5" name="Slide Number Placeholder 4">
            <a:extLst>
              <a:ext uri="{FF2B5EF4-FFF2-40B4-BE49-F238E27FC236}">
                <a16:creationId xmlns:a16="http://schemas.microsoft.com/office/drawing/2014/main" id="{3A08C5B6-707D-8F59-5979-B0FC3173BEBE}"/>
              </a:ext>
            </a:extLst>
          </p:cNvPr>
          <p:cNvSpPr>
            <a:spLocks noGrp="1"/>
          </p:cNvSpPr>
          <p:nvPr>
            <p:ph type="sldNum" sz="quarter" idx="4"/>
          </p:nvPr>
        </p:nvSpPr>
        <p:spPr>
          <a:xfrm>
            <a:off x="5911094" y="6487627"/>
            <a:ext cx="2743200" cy="365125"/>
          </a:xfrm>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4</a:t>
            </a:fld>
            <a:endParaRPr lang="en-US" b="1">
              <a:solidFill>
                <a:schemeClr val="accent2"/>
              </a:solidFill>
              <a:latin typeface="Arial" panose="020B0604020202020204" pitchFamily="34" charset="0"/>
              <a:cs typeface="Arial" panose="020B0604020202020204" pitchFamily="34" charset="0"/>
            </a:endParaRPr>
          </a:p>
        </p:txBody>
      </p:sp>
      <p:sp>
        <p:nvSpPr>
          <p:cNvPr id="8" name="Shape 5">
            <a:extLst>
              <a:ext uri="{FF2B5EF4-FFF2-40B4-BE49-F238E27FC236}">
                <a16:creationId xmlns:a16="http://schemas.microsoft.com/office/drawing/2014/main" id="{296C1034-3512-9E8C-5C6E-D3B2BF02D572}"/>
              </a:ext>
            </a:extLst>
          </p:cNvPr>
          <p:cNvSpPr/>
          <p:nvPr/>
        </p:nvSpPr>
        <p:spPr>
          <a:xfrm>
            <a:off x="557096" y="3808583"/>
            <a:ext cx="3749040" cy="2057028"/>
          </a:xfrm>
          <a:prstGeom prst="roundRect">
            <a:avLst>
              <a:gd name="adj" fmla="val 3922"/>
            </a:avLst>
          </a:prstGeom>
          <a:solidFill>
            <a:srgbClr val="FFFFFF"/>
          </a:solidFill>
          <a:ln w="9525">
            <a:solidFill>
              <a:srgbClr val="D0D7E8"/>
            </a:solidFill>
            <a:prstDash val="solid"/>
          </a:ln>
          <a:effectLst>
            <a:outerShdw blurRad="76200" dist="25400" dir="2700000" algn="bl" rotWithShape="0">
              <a:srgbClr val="000000">
                <a:alpha val="10000"/>
              </a:srgbClr>
            </a:outerShdw>
          </a:effectLst>
        </p:spPr>
        <p:txBody>
          <a:bodyPr/>
          <a:lstStyle/>
          <a:p>
            <a:endParaRPr lang="en-US"/>
          </a:p>
        </p:txBody>
      </p:sp>
      <p:sp>
        <p:nvSpPr>
          <p:cNvPr id="9" name="Shape 6">
            <a:extLst>
              <a:ext uri="{FF2B5EF4-FFF2-40B4-BE49-F238E27FC236}">
                <a16:creationId xmlns:a16="http://schemas.microsoft.com/office/drawing/2014/main" id="{EFE33E65-0299-E29C-E2DE-FCDAE4A8D3B8}"/>
              </a:ext>
            </a:extLst>
          </p:cNvPr>
          <p:cNvSpPr/>
          <p:nvPr/>
        </p:nvSpPr>
        <p:spPr>
          <a:xfrm>
            <a:off x="694256" y="3129873"/>
            <a:ext cx="3474720" cy="609539"/>
          </a:xfrm>
          <a:prstGeom prst="roundRect">
            <a:avLst>
              <a:gd name="adj" fmla="val 19231"/>
            </a:avLst>
          </a:prstGeom>
          <a:solidFill>
            <a:srgbClr val="1B998B"/>
          </a:solidFill>
          <a:ln w="12700">
            <a:solidFill>
              <a:srgbClr val="1B998B"/>
            </a:solidFill>
            <a:prstDash val="solid"/>
          </a:ln>
        </p:spPr>
        <p:txBody>
          <a:bodyPr/>
          <a:lstStyle/>
          <a:p>
            <a:endParaRPr lang="en-US"/>
          </a:p>
        </p:txBody>
      </p:sp>
      <p:sp>
        <p:nvSpPr>
          <p:cNvPr id="11" name="Text 8">
            <a:extLst>
              <a:ext uri="{FF2B5EF4-FFF2-40B4-BE49-F238E27FC236}">
                <a16:creationId xmlns:a16="http://schemas.microsoft.com/office/drawing/2014/main" id="{0620B2FC-28FE-FD76-652E-740B5ECB57F4}"/>
              </a:ext>
            </a:extLst>
          </p:cNvPr>
          <p:cNvSpPr/>
          <p:nvPr/>
        </p:nvSpPr>
        <p:spPr>
          <a:xfrm>
            <a:off x="915703" y="3199044"/>
            <a:ext cx="3226526" cy="548541"/>
          </a:xfrm>
          <a:prstGeom prst="rect">
            <a:avLst/>
          </a:prstGeom>
          <a:noFill/>
          <a:ln/>
        </p:spPr>
        <p:txBody>
          <a:bodyPr wrap="square" lIns="0" tIns="0" rIns="0" bIns="0" rtlCol="0" anchor="ctr"/>
          <a:lstStyle/>
          <a:p>
            <a:pPr marL="0" indent="0" algn="l">
              <a:buNone/>
            </a:pPr>
            <a:r>
              <a:rPr lang="en-US" sz="2400" b="1" dirty="0">
                <a:solidFill>
                  <a:srgbClr val="FFFFFF"/>
                </a:solidFill>
                <a:latin typeface="Cambria" pitchFamily="34" charset="0"/>
                <a:ea typeface="Cambria" pitchFamily="34" charset="-122"/>
                <a:cs typeface="Cambria" pitchFamily="34" charset="-120"/>
              </a:rPr>
              <a:t>01</a:t>
            </a:r>
            <a:endParaRPr lang="en-US" sz="2800" dirty="0"/>
          </a:p>
        </p:txBody>
      </p:sp>
      <p:sp>
        <p:nvSpPr>
          <p:cNvPr id="12" name="Text 9">
            <a:extLst>
              <a:ext uri="{FF2B5EF4-FFF2-40B4-BE49-F238E27FC236}">
                <a16:creationId xmlns:a16="http://schemas.microsoft.com/office/drawing/2014/main" id="{39FA28D3-44AF-40B3-B84F-AC290330DFEC}"/>
              </a:ext>
            </a:extLst>
          </p:cNvPr>
          <p:cNvSpPr/>
          <p:nvPr/>
        </p:nvSpPr>
        <p:spPr>
          <a:xfrm>
            <a:off x="915703" y="3862902"/>
            <a:ext cx="3102429" cy="556546"/>
          </a:xfrm>
          <a:prstGeom prst="rect">
            <a:avLst/>
          </a:prstGeom>
          <a:noFill/>
          <a:ln/>
        </p:spPr>
        <p:txBody>
          <a:bodyPr wrap="square" lIns="0" tIns="0" rIns="0" bIns="0" rtlCol="0" anchor="ctr"/>
          <a:lstStyle/>
          <a:p>
            <a:pPr marL="0" indent="0" algn="l">
              <a:buNone/>
            </a:pPr>
            <a:r>
              <a:rPr lang="en-US" sz="2000" b="1">
                <a:solidFill>
                  <a:srgbClr val="1B998B"/>
                </a:solidFill>
                <a:latin typeface="Cambria" pitchFamily="34" charset="0"/>
                <a:ea typeface="Cambria" pitchFamily="34" charset="-122"/>
                <a:cs typeface="Cambria" pitchFamily="34" charset="-120"/>
              </a:rPr>
              <a:t>Literature Review</a:t>
            </a:r>
            <a:endParaRPr lang="en-US" sz="2000"/>
          </a:p>
        </p:txBody>
      </p:sp>
      <p:sp>
        <p:nvSpPr>
          <p:cNvPr id="13" name="Text 10">
            <a:extLst>
              <a:ext uri="{FF2B5EF4-FFF2-40B4-BE49-F238E27FC236}">
                <a16:creationId xmlns:a16="http://schemas.microsoft.com/office/drawing/2014/main" id="{E942BA36-8F9E-5BCA-ED98-227FF96F7CC6}"/>
              </a:ext>
            </a:extLst>
          </p:cNvPr>
          <p:cNvSpPr/>
          <p:nvPr/>
        </p:nvSpPr>
        <p:spPr>
          <a:xfrm>
            <a:off x="807934" y="4009517"/>
            <a:ext cx="3317966" cy="2057028"/>
          </a:xfrm>
          <a:prstGeom prst="rect">
            <a:avLst/>
          </a:prstGeom>
          <a:noFill/>
          <a:ln/>
        </p:spPr>
        <p:txBody>
          <a:bodyPr wrap="square" lIns="0" tIns="0" rIns="0" bIns="0" rtlCol="0" anchor="ctr"/>
          <a:lstStyle/>
          <a:p>
            <a:pPr marL="0" indent="0" algn="just">
              <a:buNone/>
            </a:pPr>
            <a:r>
              <a:rPr lang="en-US" sz="1600" dirty="0">
                <a:latin typeface="Arial" panose="020B0604020202020204" pitchFamily="34" charset="0"/>
                <a:ea typeface="Calibri" pitchFamily="34" charset="-122"/>
                <a:cs typeface="Arial" panose="020B0604020202020204" pitchFamily="34" charset="0"/>
              </a:rPr>
              <a:t>Characterize the state of the art in PRA-physical simulation integration and to identify research gaps that require further investigation.</a:t>
            </a:r>
            <a:endParaRPr lang="en-US" sz="1600" dirty="0">
              <a:latin typeface="Arial" panose="020B0604020202020204" pitchFamily="34" charset="0"/>
              <a:cs typeface="Arial" panose="020B0604020202020204" pitchFamily="34" charset="0"/>
            </a:endParaRPr>
          </a:p>
        </p:txBody>
      </p:sp>
      <p:sp>
        <p:nvSpPr>
          <p:cNvPr id="14" name="Shape 5">
            <a:extLst>
              <a:ext uri="{FF2B5EF4-FFF2-40B4-BE49-F238E27FC236}">
                <a16:creationId xmlns:a16="http://schemas.microsoft.com/office/drawing/2014/main" id="{13E64D8F-F91C-4FAC-019D-6F88F7A0ADB5}"/>
              </a:ext>
            </a:extLst>
          </p:cNvPr>
          <p:cNvSpPr/>
          <p:nvPr/>
        </p:nvSpPr>
        <p:spPr>
          <a:xfrm>
            <a:off x="4378829" y="3794777"/>
            <a:ext cx="3657600" cy="2057028"/>
          </a:xfrm>
          <a:prstGeom prst="roundRect">
            <a:avLst>
              <a:gd name="adj" fmla="val 3922"/>
            </a:avLst>
          </a:prstGeom>
          <a:solidFill>
            <a:srgbClr val="FFFFFF"/>
          </a:solidFill>
          <a:ln w="9525">
            <a:solidFill>
              <a:srgbClr val="D0D7E8"/>
            </a:solidFill>
            <a:prstDash val="solid"/>
          </a:ln>
          <a:effectLst>
            <a:outerShdw blurRad="76200" dist="25400" dir="2700000" algn="bl" rotWithShape="0">
              <a:srgbClr val="000000">
                <a:alpha val="10000"/>
              </a:srgbClr>
            </a:outerShdw>
          </a:effectLst>
        </p:spPr>
        <p:txBody>
          <a:bodyPr/>
          <a:lstStyle/>
          <a:p>
            <a:endParaRPr lang="en-US"/>
          </a:p>
        </p:txBody>
      </p:sp>
      <p:sp>
        <p:nvSpPr>
          <p:cNvPr id="16" name="Text 8">
            <a:extLst>
              <a:ext uri="{FF2B5EF4-FFF2-40B4-BE49-F238E27FC236}">
                <a16:creationId xmlns:a16="http://schemas.microsoft.com/office/drawing/2014/main" id="{16F0119F-2ED5-EEDE-B9D7-9DDA7C58372C}"/>
              </a:ext>
            </a:extLst>
          </p:cNvPr>
          <p:cNvSpPr/>
          <p:nvPr/>
        </p:nvSpPr>
        <p:spPr>
          <a:xfrm>
            <a:off x="4605961" y="3199044"/>
            <a:ext cx="3226526" cy="548541"/>
          </a:xfrm>
          <a:prstGeom prst="rect">
            <a:avLst/>
          </a:prstGeom>
          <a:noFill/>
          <a:ln/>
        </p:spPr>
        <p:txBody>
          <a:bodyPr wrap="square" lIns="0" tIns="0" rIns="0" bIns="0" rtlCol="0" anchor="ctr"/>
          <a:lstStyle/>
          <a:p>
            <a:pPr marL="0" indent="0" algn="l">
              <a:buNone/>
            </a:pPr>
            <a:r>
              <a:rPr lang="en-US" sz="2400" b="1" dirty="0">
                <a:solidFill>
                  <a:srgbClr val="FFFFFF"/>
                </a:solidFill>
                <a:latin typeface="Cambria" pitchFamily="34" charset="0"/>
                <a:ea typeface="Cambria" pitchFamily="34" charset="-122"/>
                <a:cs typeface="Cambria" pitchFamily="34" charset="-120"/>
              </a:rPr>
              <a:t>02</a:t>
            </a:r>
          </a:p>
        </p:txBody>
      </p:sp>
      <p:sp>
        <p:nvSpPr>
          <p:cNvPr id="17" name="Text 9">
            <a:extLst>
              <a:ext uri="{FF2B5EF4-FFF2-40B4-BE49-F238E27FC236}">
                <a16:creationId xmlns:a16="http://schemas.microsoft.com/office/drawing/2014/main" id="{84C1827F-60EC-3C64-83EB-088262170D24}"/>
              </a:ext>
            </a:extLst>
          </p:cNvPr>
          <p:cNvSpPr/>
          <p:nvPr/>
        </p:nvSpPr>
        <p:spPr>
          <a:xfrm>
            <a:off x="4605961" y="3862902"/>
            <a:ext cx="3347359" cy="556546"/>
          </a:xfrm>
          <a:prstGeom prst="rect">
            <a:avLst/>
          </a:prstGeom>
          <a:noFill/>
          <a:ln/>
        </p:spPr>
        <p:txBody>
          <a:bodyPr wrap="square" lIns="0" tIns="0" rIns="0" bIns="0" rtlCol="0" anchor="ctr"/>
          <a:lstStyle/>
          <a:p>
            <a:r>
              <a:rPr lang="en-US" sz="2000" b="1" dirty="0">
                <a:solidFill>
                  <a:srgbClr val="E8A820"/>
                </a:solidFill>
                <a:latin typeface="Cambria" pitchFamily="34" charset="0"/>
                <a:ea typeface="Cambria" pitchFamily="34" charset="-122"/>
                <a:cs typeface="Cambria" pitchFamily="34" charset="-120"/>
              </a:rPr>
              <a:t>Conceptual Framework</a:t>
            </a:r>
            <a:endParaRPr lang="en-US" sz="2000" dirty="0"/>
          </a:p>
        </p:txBody>
      </p:sp>
      <p:sp>
        <p:nvSpPr>
          <p:cNvPr id="18" name="Text 10">
            <a:extLst>
              <a:ext uri="{FF2B5EF4-FFF2-40B4-BE49-F238E27FC236}">
                <a16:creationId xmlns:a16="http://schemas.microsoft.com/office/drawing/2014/main" id="{4CCCE634-C346-210E-1409-08ACBC8061D0}"/>
              </a:ext>
            </a:extLst>
          </p:cNvPr>
          <p:cNvSpPr/>
          <p:nvPr/>
        </p:nvSpPr>
        <p:spPr>
          <a:xfrm>
            <a:off x="4575208" y="4009517"/>
            <a:ext cx="3317966" cy="2057028"/>
          </a:xfrm>
          <a:prstGeom prst="rect">
            <a:avLst/>
          </a:prstGeom>
          <a:noFill/>
          <a:ln/>
        </p:spPr>
        <p:txBody>
          <a:bodyPr wrap="square" lIns="0" tIns="0" rIns="0" bIns="0" rtlCol="0" anchor="ctr"/>
          <a:lstStyle/>
          <a:p>
            <a:pPr marL="0" indent="0" algn="just">
              <a:buNone/>
            </a:pPr>
            <a:r>
              <a:rPr lang="en-US" sz="1600" dirty="0">
                <a:latin typeface="Arial" panose="020B0604020202020204" pitchFamily="34" charset="0"/>
                <a:ea typeface="Calibri" pitchFamily="34" charset="-122"/>
                <a:cs typeface="Arial" panose="020B0604020202020204" pitchFamily="34" charset="0"/>
              </a:rPr>
              <a:t>Propose a conceptual framework to analyze PRA–physical simulation interfaces, serving as the theoretical basis for evaluating adequate and viable approaches.</a:t>
            </a:r>
            <a:endParaRPr lang="en-US" sz="1600" dirty="0">
              <a:latin typeface="Arial" panose="020B0604020202020204" pitchFamily="34" charset="0"/>
              <a:cs typeface="Arial" panose="020B0604020202020204" pitchFamily="34" charset="0"/>
            </a:endParaRPr>
          </a:p>
        </p:txBody>
      </p:sp>
      <p:sp>
        <p:nvSpPr>
          <p:cNvPr id="19" name="Shape 5">
            <a:extLst>
              <a:ext uri="{FF2B5EF4-FFF2-40B4-BE49-F238E27FC236}">
                <a16:creationId xmlns:a16="http://schemas.microsoft.com/office/drawing/2014/main" id="{D93B3D11-A4C1-7F7B-0215-C07583E0C3E0}"/>
              </a:ext>
            </a:extLst>
          </p:cNvPr>
          <p:cNvSpPr/>
          <p:nvPr/>
        </p:nvSpPr>
        <p:spPr>
          <a:xfrm>
            <a:off x="8109122" y="3785428"/>
            <a:ext cx="3657600" cy="2057028"/>
          </a:xfrm>
          <a:prstGeom prst="roundRect">
            <a:avLst>
              <a:gd name="adj" fmla="val 3922"/>
            </a:avLst>
          </a:prstGeom>
          <a:solidFill>
            <a:srgbClr val="FFFFFF"/>
          </a:solidFill>
          <a:ln w="9525">
            <a:solidFill>
              <a:srgbClr val="D0D7E8"/>
            </a:solidFill>
            <a:prstDash val="solid"/>
          </a:ln>
          <a:effectLst>
            <a:outerShdw blurRad="76200" dist="25400" dir="2700000" algn="bl" rotWithShape="0">
              <a:srgbClr val="000000">
                <a:alpha val="10000"/>
              </a:srgbClr>
            </a:outerShdw>
          </a:effectLst>
        </p:spPr>
        <p:txBody>
          <a:bodyPr/>
          <a:lstStyle/>
          <a:p>
            <a:endParaRPr lang="en-US"/>
          </a:p>
        </p:txBody>
      </p:sp>
      <p:sp>
        <p:nvSpPr>
          <p:cNvPr id="21" name="Text 8">
            <a:extLst>
              <a:ext uri="{FF2B5EF4-FFF2-40B4-BE49-F238E27FC236}">
                <a16:creationId xmlns:a16="http://schemas.microsoft.com/office/drawing/2014/main" id="{D50BBE05-DE24-65A8-AC2A-D86D70EEAD33}"/>
              </a:ext>
            </a:extLst>
          </p:cNvPr>
          <p:cNvSpPr/>
          <p:nvPr/>
        </p:nvSpPr>
        <p:spPr>
          <a:xfrm>
            <a:off x="8325611" y="3177927"/>
            <a:ext cx="3226526" cy="548541"/>
          </a:xfrm>
          <a:prstGeom prst="rect">
            <a:avLst/>
          </a:prstGeom>
          <a:noFill/>
          <a:ln/>
        </p:spPr>
        <p:txBody>
          <a:bodyPr wrap="square" lIns="0" tIns="0" rIns="0" bIns="0" rtlCol="0" anchor="ctr"/>
          <a:lstStyle/>
          <a:p>
            <a:pPr marL="0" indent="0" algn="l">
              <a:buNone/>
            </a:pPr>
            <a:r>
              <a:rPr lang="en-US" sz="2400" b="1" dirty="0">
                <a:solidFill>
                  <a:srgbClr val="FFFFFF"/>
                </a:solidFill>
                <a:latin typeface="Cambria" pitchFamily="34" charset="0"/>
                <a:ea typeface="Cambria" pitchFamily="34" charset="-122"/>
                <a:cs typeface="Cambria" pitchFamily="34" charset="-120"/>
              </a:rPr>
              <a:t>03</a:t>
            </a:r>
            <a:endParaRPr lang="en-US" sz="2800" dirty="0"/>
          </a:p>
        </p:txBody>
      </p:sp>
      <p:sp>
        <p:nvSpPr>
          <p:cNvPr id="22" name="Text 9">
            <a:extLst>
              <a:ext uri="{FF2B5EF4-FFF2-40B4-BE49-F238E27FC236}">
                <a16:creationId xmlns:a16="http://schemas.microsoft.com/office/drawing/2014/main" id="{37613D68-1D30-023B-4449-61B6D08FE497}"/>
              </a:ext>
            </a:extLst>
          </p:cNvPr>
          <p:cNvSpPr/>
          <p:nvPr/>
        </p:nvSpPr>
        <p:spPr>
          <a:xfrm>
            <a:off x="8325611" y="3862902"/>
            <a:ext cx="3661975" cy="556546"/>
          </a:xfrm>
          <a:prstGeom prst="rect">
            <a:avLst/>
          </a:prstGeom>
          <a:noFill/>
          <a:ln/>
        </p:spPr>
        <p:txBody>
          <a:bodyPr wrap="square" lIns="0" tIns="0" rIns="0" bIns="0" rtlCol="0" anchor="ctr"/>
          <a:lstStyle/>
          <a:p>
            <a:r>
              <a:rPr lang="en-US" sz="2000" b="1">
                <a:solidFill>
                  <a:srgbClr val="162447"/>
                </a:solidFill>
                <a:latin typeface="Cambria" pitchFamily="34" charset="0"/>
                <a:ea typeface="Cambria" pitchFamily="34" charset="-122"/>
                <a:cs typeface="Cambria" pitchFamily="34" charset="-120"/>
              </a:rPr>
              <a:t>Practical Use of Conceptual Framework</a:t>
            </a:r>
          </a:p>
        </p:txBody>
      </p:sp>
      <p:sp>
        <p:nvSpPr>
          <p:cNvPr id="23" name="Text 10">
            <a:extLst>
              <a:ext uri="{FF2B5EF4-FFF2-40B4-BE49-F238E27FC236}">
                <a16:creationId xmlns:a16="http://schemas.microsoft.com/office/drawing/2014/main" id="{36109A38-6D0D-4102-D217-5512A1771293}"/>
              </a:ext>
            </a:extLst>
          </p:cNvPr>
          <p:cNvSpPr/>
          <p:nvPr/>
        </p:nvSpPr>
        <p:spPr>
          <a:xfrm>
            <a:off x="8325611" y="4009517"/>
            <a:ext cx="3317966" cy="2057028"/>
          </a:xfrm>
          <a:prstGeom prst="rect">
            <a:avLst/>
          </a:prstGeom>
          <a:noFill/>
          <a:ln/>
        </p:spPr>
        <p:txBody>
          <a:bodyPr wrap="square" lIns="0" tIns="0" rIns="0" bIns="0" rtlCol="0" anchor="ctr"/>
          <a:lstStyle/>
          <a:p>
            <a:pPr marL="0" indent="0" algn="l">
              <a:buNone/>
            </a:pPr>
            <a:r>
              <a:rPr lang="en-US" sz="1600" dirty="0">
                <a:latin typeface="Arial" panose="020B0604020202020204" pitchFamily="34" charset="0"/>
                <a:ea typeface="Calibri" pitchFamily="34" charset="-122"/>
                <a:cs typeface="Arial" panose="020B0604020202020204" pitchFamily="34" charset="0"/>
              </a:rPr>
              <a:t>Discussion on the Benefits and Practical Implementation of the Proposed Conceptual Framework Using a Case Study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02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1DE50-22AC-188C-EBAD-E6A1B8526A66}"/>
              </a:ext>
            </a:extLst>
          </p:cNvPr>
          <p:cNvSpPr>
            <a:spLocks noGrp="1"/>
          </p:cNvSpPr>
          <p:nvPr>
            <p:ph type="body" sz="quarter" idx="15"/>
          </p:nvPr>
        </p:nvSpPr>
        <p:spPr/>
        <p:txBody>
          <a:bodyPr/>
          <a:lstStyle/>
          <a:p>
            <a:r>
              <a:rPr lang="en-US" dirty="0"/>
              <a:t>Literature Review: Preliminary Scope</a:t>
            </a:r>
          </a:p>
        </p:txBody>
      </p:sp>
      <p:sp>
        <p:nvSpPr>
          <p:cNvPr id="4" name="Text Placeholder 3">
            <a:extLst>
              <a:ext uri="{FF2B5EF4-FFF2-40B4-BE49-F238E27FC236}">
                <a16:creationId xmlns:a16="http://schemas.microsoft.com/office/drawing/2014/main" id="{9B20B213-58A5-9DCE-187C-55AB121B7E61}"/>
              </a:ext>
            </a:extLst>
          </p:cNvPr>
          <p:cNvSpPr>
            <a:spLocks noGrp="1"/>
          </p:cNvSpPr>
          <p:nvPr>
            <p:ph type="body" sz="quarter" idx="10"/>
          </p:nvPr>
        </p:nvSpPr>
        <p:spPr/>
        <p:txBody>
          <a:bodyPr/>
          <a:lstStyle/>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0A0D91A-9897-2B1D-7DFE-6E9D8D7300BD}"/>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5</a:t>
            </a:fld>
            <a:endParaRPr lang="en-US" b="1">
              <a:solidFill>
                <a:schemeClr val="accent2"/>
              </a:solidFill>
              <a:latin typeface="Arial" panose="020B0604020202020204" pitchFamily="34" charset="0"/>
              <a:cs typeface="Arial" panose="020B0604020202020204" pitchFamily="34" charset="0"/>
            </a:endParaRPr>
          </a:p>
        </p:txBody>
      </p:sp>
      <p:sp>
        <p:nvSpPr>
          <p:cNvPr id="9" name="Text Placeholder 5">
            <a:extLst>
              <a:ext uri="{FF2B5EF4-FFF2-40B4-BE49-F238E27FC236}">
                <a16:creationId xmlns:a16="http://schemas.microsoft.com/office/drawing/2014/main" id="{FD58B1BA-375F-DE01-589E-DA9CB36BB7CE}"/>
              </a:ext>
            </a:extLst>
          </p:cNvPr>
          <p:cNvSpPr txBox="1">
            <a:spLocks/>
          </p:cNvSpPr>
          <p:nvPr/>
        </p:nvSpPr>
        <p:spPr>
          <a:xfrm>
            <a:off x="849085" y="1382484"/>
            <a:ext cx="10757719" cy="3490517"/>
          </a:xfrm>
          <a:prstGeom prst="rect">
            <a:avLst/>
          </a:prstGeom>
        </p:spPr>
        <p:txBody>
          <a:bodyPr vert="horz" lIns="0" tIns="45720" rIns="0" bIns="45720" rtlCol="0">
            <a:normAutofit fontScale="92500"/>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sz="2600" b="1" dirty="0"/>
              <a:t>Preliminary selective review has been conducted focusing on</a:t>
            </a:r>
          </a:p>
          <a:p>
            <a:pPr marL="914400" lvl="1" indent="-457200">
              <a:lnSpc>
                <a:spcPct val="160000"/>
              </a:lnSpc>
              <a:buFont typeface="+mj-lt"/>
              <a:buAutoNum type="arabicPeriod"/>
            </a:pPr>
            <a:r>
              <a:rPr lang="en-US" dirty="0"/>
              <a:t>References from the authors’ prior research on an integrated PRA (I-PRA) methodology [1, 2]</a:t>
            </a:r>
          </a:p>
          <a:p>
            <a:pPr marL="914400" lvl="1" indent="-457200">
              <a:lnSpc>
                <a:spcPct val="160000"/>
              </a:lnSpc>
              <a:buFont typeface="+mj-lt"/>
              <a:buAutoNum type="arabicPeriod"/>
            </a:pPr>
            <a:r>
              <a:rPr lang="en-US" dirty="0"/>
              <a:t>Studies by Idaho National Laboratory (INL), primarily on the Grizzly application for probabilistic fracture mechanics analysis of reactor pressure vessels (RPVs) [3-14]</a:t>
            </a:r>
          </a:p>
          <a:p>
            <a:pPr marL="0" indent="0">
              <a:lnSpc>
                <a:spcPct val="160000"/>
              </a:lnSpc>
              <a:buNone/>
            </a:pPr>
            <a:endParaRPr lang="en-US" dirty="0"/>
          </a:p>
        </p:txBody>
      </p:sp>
      <p:sp>
        <p:nvSpPr>
          <p:cNvPr id="6" name="Text Placeholder 7">
            <a:extLst>
              <a:ext uri="{FF2B5EF4-FFF2-40B4-BE49-F238E27FC236}">
                <a16:creationId xmlns:a16="http://schemas.microsoft.com/office/drawing/2014/main" id="{2AD8EC89-FA7F-F838-6276-082AA8DD6EAB}"/>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Tree>
    <p:extLst>
      <p:ext uri="{BB962C8B-B14F-4D97-AF65-F5344CB8AC3E}">
        <p14:creationId xmlns:p14="http://schemas.microsoft.com/office/powerpoint/2010/main" val="102201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42229BD-0330-8267-1F83-4458FF8FBFB8}"/>
              </a:ext>
            </a:extLst>
          </p:cNvPr>
          <p:cNvSpPr>
            <a:spLocks noGrp="1"/>
          </p:cNvSpPr>
          <p:nvPr>
            <p:ph type="body" sz="quarter" idx="10"/>
          </p:nvPr>
        </p:nvSpPr>
        <p:spPr>
          <a:xfrm>
            <a:off x="352930" y="1872765"/>
            <a:ext cx="7675856" cy="4148974"/>
          </a:xfrm>
        </p:spPr>
        <p:txBody>
          <a:bodyPr>
            <a:normAutofit/>
          </a:bodyPr>
          <a:lstStyle/>
          <a:p>
            <a:pPr>
              <a:lnSpc>
                <a:spcPct val="150000"/>
              </a:lnSpc>
            </a:pPr>
            <a:r>
              <a:rPr lang="en-US" b="1" dirty="0"/>
              <a:t>Part or component level  </a:t>
            </a:r>
          </a:p>
          <a:p>
            <a:pPr marL="457200" lvl="1" indent="0">
              <a:lnSpc>
                <a:spcPct val="150000"/>
              </a:lnSpc>
              <a:buNone/>
            </a:pPr>
            <a:r>
              <a:rPr lang="en-US" sz="2000" dirty="0"/>
              <a:t>Physical simulations are used to analyze the progression of</a:t>
            </a:r>
            <a:br>
              <a:rPr lang="en-US" sz="2000" dirty="0"/>
            </a:br>
            <a:r>
              <a:rPr lang="en-US" sz="2000" dirty="0"/>
              <a:t>failure mechanisms that initiate and accumulate damage in parts and components [1-13]</a:t>
            </a:r>
          </a:p>
          <a:p>
            <a:pPr>
              <a:lnSpc>
                <a:spcPct val="150000"/>
              </a:lnSpc>
            </a:pPr>
            <a:r>
              <a:rPr lang="en-US" b="1" dirty="0"/>
              <a:t>System level</a:t>
            </a:r>
          </a:p>
          <a:p>
            <a:pPr marL="457200" lvl="1" indent="0">
              <a:lnSpc>
                <a:spcPct val="150000"/>
              </a:lnSpc>
              <a:buNone/>
            </a:pPr>
            <a:r>
              <a:rPr lang="en-US" sz="2000" dirty="0"/>
              <a:t>A dynamic PRA study that uses a thermal-hydraulic simulation code (e.g., RELAP5-3D) to model reactor system responses [14]</a:t>
            </a:r>
          </a:p>
        </p:txBody>
      </p:sp>
      <p:sp>
        <p:nvSpPr>
          <p:cNvPr id="2" name="Text Placeholder 1">
            <a:extLst>
              <a:ext uri="{FF2B5EF4-FFF2-40B4-BE49-F238E27FC236}">
                <a16:creationId xmlns:a16="http://schemas.microsoft.com/office/drawing/2014/main" id="{5F607E88-9E20-8CC3-ECF5-C34A1DD63B6D}"/>
              </a:ext>
            </a:extLst>
          </p:cNvPr>
          <p:cNvSpPr>
            <a:spLocks noGrp="1"/>
          </p:cNvSpPr>
          <p:nvPr>
            <p:ph type="body" sz="quarter" idx="16"/>
          </p:nvPr>
        </p:nvSpPr>
        <p:spPr/>
        <p:txBody>
          <a:bodyPr>
            <a:normAutofit/>
          </a:bodyPr>
          <a:lstStyle/>
          <a:p>
            <a:r>
              <a:rPr lang="en-US" sz="3600" dirty="0"/>
              <a:t>Location of PRA-Physical</a:t>
            </a:r>
            <a:br>
              <a:rPr lang="en-US" sz="3600" dirty="0"/>
            </a:br>
            <a:r>
              <a:rPr lang="en-US" sz="3600" dirty="0"/>
              <a:t> Simulation Interface</a:t>
            </a:r>
            <a:endParaRPr lang="en-US" sz="3600" dirty="0">
              <a:solidFill>
                <a:schemeClr val="tx1"/>
              </a:solidFill>
            </a:endParaRPr>
          </a:p>
        </p:txBody>
      </p:sp>
      <p:sp>
        <p:nvSpPr>
          <p:cNvPr id="5" name="Slide Number Placeholder 4">
            <a:extLst>
              <a:ext uri="{FF2B5EF4-FFF2-40B4-BE49-F238E27FC236}">
                <a16:creationId xmlns:a16="http://schemas.microsoft.com/office/drawing/2014/main" id="{C7A3B587-E986-47E0-2FA4-65232331DE83}"/>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6</a:t>
            </a:fld>
            <a:endParaRPr lang="en-US" b="1">
              <a:solidFill>
                <a:schemeClr val="accent2"/>
              </a:solidFill>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8129D374-A2F6-A065-D9E2-7456FBED58F5}"/>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
        <p:nvSpPr>
          <p:cNvPr id="4" name="Rectangle 3">
            <a:extLst>
              <a:ext uri="{FF2B5EF4-FFF2-40B4-BE49-F238E27FC236}">
                <a16:creationId xmlns:a16="http://schemas.microsoft.com/office/drawing/2014/main" id="{AB039FCE-F886-3CC6-F0BC-23A1DBEAD759}"/>
              </a:ext>
            </a:extLst>
          </p:cNvPr>
          <p:cNvSpPr/>
          <p:nvPr/>
        </p:nvSpPr>
        <p:spPr>
          <a:xfrm>
            <a:off x="9387086" y="5935851"/>
            <a:ext cx="2695966" cy="9006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 name="Group 6">
            <a:extLst>
              <a:ext uri="{FF2B5EF4-FFF2-40B4-BE49-F238E27FC236}">
                <a16:creationId xmlns:a16="http://schemas.microsoft.com/office/drawing/2014/main" id="{9BA5E91A-2F99-50FF-FE9D-40A9CB1E818D}"/>
              </a:ext>
            </a:extLst>
          </p:cNvPr>
          <p:cNvGrpSpPr/>
          <p:nvPr/>
        </p:nvGrpSpPr>
        <p:grpSpPr>
          <a:xfrm>
            <a:off x="7829183" y="577924"/>
            <a:ext cx="5338687" cy="5803287"/>
            <a:chOff x="8066314" y="576529"/>
            <a:chExt cx="5338687" cy="5803287"/>
          </a:xfrm>
        </p:grpSpPr>
        <p:grpSp>
          <p:nvGrpSpPr>
            <p:cNvPr id="8" name="Group 7">
              <a:extLst>
                <a:ext uri="{FF2B5EF4-FFF2-40B4-BE49-F238E27FC236}">
                  <a16:creationId xmlns:a16="http://schemas.microsoft.com/office/drawing/2014/main" id="{D763899D-0801-07C3-2C4A-FBBF69001385}"/>
                </a:ext>
              </a:extLst>
            </p:cNvPr>
            <p:cNvGrpSpPr/>
            <p:nvPr/>
          </p:nvGrpSpPr>
          <p:grpSpPr>
            <a:xfrm>
              <a:off x="8066314" y="576529"/>
              <a:ext cx="2982686" cy="5803287"/>
              <a:chOff x="9208121" y="-436771"/>
              <a:chExt cx="3373004" cy="6704703"/>
            </a:xfrm>
          </p:grpSpPr>
          <p:sp>
            <p:nvSpPr>
              <p:cNvPr id="10" name="TextBox 9">
                <a:extLst>
                  <a:ext uri="{FF2B5EF4-FFF2-40B4-BE49-F238E27FC236}">
                    <a16:creationId xmlns:a16="http://schemas.microsoft.com/office/drawing/2014/main" id="{E836BEB7-F0C6-637E-422B-90F01599BBB1}"/>
                  </a:ext>
                </a:extLst>
              </p:cNvPr>
              <p:cNvSpPr txBox="1"/>
              <p:nvPr/>
            </p:nvSpPr>
            <p:spPr>
              <a:xfrm>
                <a:off x="9208121" y="5899708"/>
                <a:ext cx="3373004" cy="368224"/>
              </a:xfrm>
              <a:prstGeom prst="rect">
                <a:avLst/>
              </a:prstGeom>
              <a:noFill/>
            </p:spPr>
            <p:txBody>
              <a:bodyPr wrap="square">
                <a:spAutoFit/>
              </a:bodyPr>
              <a:lstStyle/>
              <a:p>
                <a:pPr algn="ctr"/>
                <a:r>
                  <a:rPr lang="en-US" sz="1800" b="1" dirty="0">
                    <a:solidFill>
                      <a:schemeClr val="tx1"/>
                    </a:solidFill>
                  </a:rPr>
                  <a:t>Physical Simulation</a:t>
                </a:r>
                <a:endParaRPr lang="en-US" sz="4000" b="1" dirty="0">
                  <a:solidFill>
                    <a:schemeClr val="tx1"/>
                  </a:solidFill>
                </a:endParaRPr>
              </a:p>
            </p:txBody>
          </p:sp>
          <p:sp>
            <p:nvSpPr>
              <p:cNvPr id="11" name="Arrow: Left-Right 7">
                <a:extLst>
                  <a:ext uri="{FF2B5EF4-FFF2-40B4-BE49-F238E27FC236}">
                    <a16:creationId xmlns:a16="http://schemas.microsoft.com/office/drawing/2014/main" id="{7F1D49F7-BA0D-78F8-5888-8BDA74E010BB}"/>
                  </a:ext>
                </a:extLst>
              </p:cNvPr>
              <p:cNvSpPr/>
              <p:nvPr/>
            </p:nvSpPr>
            <p:spPr>
              <a:xfrm rot="5400000">
                <a:off x="10421403" y="3727220"/>
                <a:ext cx="840510" cy="360922"/>
              </a:xfrm>
              <a:prstGeom prst="leftRightArrow">
                <a:avLst>
                  <a:gd name="adj1" fmla="val 58827"/>
                  <a:gd name="adj2" fmla="val 50000"/>
                </a:avLst>
              </a:prstGeom>
              <a:solidFill>
                <a:srgbClr val="0034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A25A1E9-8E5D-D197-D7D9-ECE3C8E39B00}"/>
                  </a:ext>
                </a:extLst>
              </p:cNvPr>
              <p:cNvSpPr txBox="1"/>
              <p:nvPr/>
            </p:nvSpPr>
            <p:spPr>
              <a:xfrm>
                <a:off x="9529830" y="-436771"/>
                <a:ext cx="2623659" cy="368224"/>
              </a:xfrm>
              <a:prstGeom prst="rect">
                <a:avLst/>
              </a:prstGeom>
              <a:noFill/>
            </p:spPr>
            <p:txBody>
              <a:bodyPr wrap="square">
                <a:spAutoFit/>
              </a:bodyPr>
              <a:lstStyle/>
              <a:p>
                <a:pPr algn="ctr"/>
                <a:r>
                  <a:rPr lang="en-US" sz="1800" b="1" dirty="0">
                    <a:solidFill>
                      <a:schemeClr val="tx1"/>
                    </a:solidFill>
                  </a:rPr>
                  <a:t>PRA</a:t>
                </a:r>
                <a:endParaRPr lang="en-US" sz="2400" b="1" dirty="0">
                  <a:solidFill>
                    <a:schemeClr val="tx1"/>
                  </a:solidFill>
                </a:endParaRPr>
              </a:p>
            </p:txBody>
          </p:sp>
          <p:pic>
            <p:nvPicPr>
              <p:cNvPr id="13" name="Picture 12">
                <a:extLst>
                  <a:ext uri="{FF2B5EF4-FFF2-40B4-BE49-F238E27FC236}">
                    <a16:creationId xmlns:a16="http://schemas.microsoft.com/office/drawing/2014/main" id="{0AB8206C-03EE-893B-9EB6-466EDD9FCB8A}"/>
                  </a:ext>
                </a:extLst>
              </p:cNvPr>
              <p:cNvPicPr>
                <a:picLocks noChangeAspect="1"/>
              </p:cNvPicPr>
              <p:nvPr/>
            </p:nvPicPr>
            <p:blipFill>
              <a:blip r:embed="rId3"/>
              <a:stretch>
                <a:fillRect/>
              </a:stretch>
            </p:blipFill>
            <p:spPr>
              <a:xfrm>
                <a:off x="10064757" y="-46026"/>
                <a:ext cx="1553802" cy="1414976"/>
              </a:xfrm>
              <a:prstGeom prst="rect">
                <a:avLst/>
              </a:prstGeom>
            </p:spPr>
          </p:pic>
          <p:sp>
            <p:nvSpPr>
              <p:cNvPr id="14" name="Rectangle: Rounded Corners 11">
                <a:extLst>
                  <a:ext uri="{FF2B5EF4-FFF2-40B4-BE49-F238E27FC236}">
                    <a16:creationId xmlns:a16="http://schemas.microsoft.com/office/drawing/2014/main" id="{BF14E941-B9AB-DAF9-9B59-AF5ABB2CC5A4}"/>
                  </a:ext>
                </a:extLst>
              </p:cNvPr>
              <p:cNvSpPr/>
              <p:nvPr/>
            </p:nvSpPr>
            <p:spPr>
              <a:xfrm>
                <a:off x="9744910" y="-76460"/>
                <a:ext cx="2193496" cy="14730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15" name="TextBox 14">
                <a:extLst>
                  <a:ext uri="{FF2B5EF4-FFF2-40B4-BE49-F238E27FC236}">
                    <a16:creationId xmlns:a16="http://schemas.microsoft.com/office/drawing/2014/main" id="{8B52E0D2-33CE-7DF8-CEF7-BC88D9297C56}"/>
                  </a:ext>
                </a:extLst>
              </p:cNvPr>
              <p:cNvSpPr txBox="1"/>
              <p:nvPr/>
            </p:nvSpPr>
            <p:spPr>
              <a:xfrm>
                <a:off x="9944456" y="5524705"/>
                <a:ext cx="1794404" cy="240471"/>
              </a:xfrm>
              <a:prstGeom prst="rect">
                <a:avLst/>
              </a:prstGeom>
              <a:noFill/>
            </p:spPr>
            <p:txBody>
              <a:bodyPr wrap="square">
                <a:spAutoFit/>
              </a:bodyPr>
              <a:lstStyle/>
              <a:p>
                <a:pPr algn="ctr"/>
                <a:r>
                  <a:rPr lang="en-US" sz="1100" b="1" dirty="0">
                    <a:solidFill>
                      <a:schemeClr val="tx1"/>
                    </a:solidFill>
                  </a:rPr>
                  <a:t>Finite Element Analysis</a:t>
                </a:r>
                <a:endParaRPr lang="en-US" sz="2400" b="1" dirty="0">
                  <a:solidFill>
                    <a:schemeClr val="tx1"/>
                  </a:solidFill>
                </a:endParaRPr>
              </a:p>
            </p:txBody>
          </p:sp>
          <p:grpSp>
            <p:nvGrpSpPr>
              <p:cNvPr id="16" name="Group 15">
                <a:extLst>
                  <a:ext uri="{FF2B5EF4-FFF2-40B4-BE49-F238E27FC236}">
                    <a16:creationId xmlns:a16="http://schemas.microsoft.com/office/drawing/2014/main" id="{5423CFBD-B9D3-B624-87A2-E17096ADE60C}"/>
                  </a:ext>
                </a:extLst>
              </p:cNvPr>
              <p:cNvGrpSpPr/>
              <p:nvPr/>
            </p:nvGrpSpPr>
            <p:grpSpPr>
              <a:xfrm>
                <a:off x="10039712" y="4447421"/>
                <a:ext cx="1603893" cy="1154450"/>
                <a:chOff x="2355708" y="4915635"/>
                <a:chExt cx="1948626" cy="793225"/>
              </a:xfrm>
            </p:grpSpPr>
            <p:pic>
              <p:nvPicPr>
                <p:cNvPr id="20" name="Picture 19">
                  <a:extLst>
                    <a:ext uri="{FF2B5EF4-FFF2-40B4-BE49-F238E27FC236}">
                      <a16:creationId xmlns:a16="http://schemas.microsoft.com/office/drawing/2014/main" id="{FF5CC6D3-0853-DC2E-7E05-97E9BA432E38}"/>
                    </a:ext>
                  </a:extLst>
                </p:cNvPr>
                <p:cNvPicPr>
                  <a:picLocks noChangeAspect="1"/>
                </p:cNvPicPr>
                <p:nvPr/>
              </p:nvPicPr>
              <p:blipFill>
                <a:blip r:embed="rId4"/>
                <a:stretch>
                  <a:fillRect/>
                </a:stretch>
              </p:blipFill>
              <p:spPr>
                <a:xfrm>
                  <a:off x="3394369" y="4915635"/>
                  <a:ext cx="909965" cy="793225"/>
                </a:xfrm>
                <a:prstGeom prst="rect">
                  <a:avLst/>
                </a:prstGeom>
              </p:spPr>
            </p:pic>
            <p:pic>
              <p:nvPicPr>
                <p:cNvPr id="21" name="Picture 20">
                  <a:extLst>
                    <a:ext uri="{FF2B5EF4-FFF2-40B4-BE49-F238E27FC236}">
                      <a16:creationId xmlns:a16="http://schemas.microsoft.com/office/drawing/2014/main" id="{18A25C0A-8E7C-5827-D9D3-E99441DD99D3}"/>
                    </a:ext>
                  </a:extLst>
                </p:cNvPr>
                <p:cNvPicPr>
                  <a:picLocks noChangeAspect="1"/>
                </p:cNvPicPr>
                <p:nvPr/>
              </p:nvPicPr>
              <p:blipFill>
                <a:blip r:embed="rId5"/>
                <a:stretch>
                  <a:fillRect/>
                </a:stretch>
              </p:blipFill>
              <p:spPr>
                <a:xfrm>
                  <a:off x="2355708" y="4926306"/>
                  <a:ext cx="984681" cy="749825"/>
                </a:xfrm>
                <a:prstGeom prst="rect">
                  <a:avLst/>
                </a:prstGeom>
              </p:spPr>
            </p:pic>
          </p:grpSp>
          <p:sp>
            <p:nvSpPr>
              <p:cNvPr id="17" name="Rectangle: Rounded Corners 18">
                <a:extLst>
                  <a:ext uri="{FF2B5EF4-FFF2-40B4-BE49-F238E27FC236}">
                    <a16:creationId xmlns:a16="http://schemas.microsoft.com/office/drawing/2014/main" id="{4B87E7E6-B983-AF16-DDFC-F0488F8EFD97}"/>
                  </a:ext>
                </a:extLst>
              </p:cNvPr>
              <p:cNvSpPr/>
              <p:nvPr/>
            </p:nvSpPr>
            <p:spPr>
              <a:xfrm>
                <a:off x="9644171" y="2286541"/>
                <a:ext cx="2394972" cy="114777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Interface</a:t>
                </a:r>
                <a:endParaRPr lang="en-US" sz="2800" b="1" dirty="0">
                  <a:solidFill>
                    <a:schemeClr val="tx1"/>
                  </a:solidFill>
                </a:endParaRPr>
              </a:p>
            </p:txBody>
          </p:sp>
          <p:sp>
            <p:nvSpPr>
              <p:cNvPr id="18" name="Arrow: Left-Right 51">
                <a:extLst>
                  <a:ext uri="{FF2B5EF4-FFF2-40B4-BE49-F238E27FC236}">
                    <a16:creationId xmlns:a16="http://schemas.microsoft.com/office/drawing/2014/main" id="{970A1B96-7501-B5D5-3894-571703C9CE59}"/>
                  </a:ext>
                </a:extLst>
              </p:cNvPr>
              <p:cNvSpPr/>
              <p:nvPr/>
            </p:nvSpPr>
            <p:spPr>
              <a:xfrm rot="5400000">
                <a:off x="10421403" y="1663892"/>
                <a:ext cx="840509" cy="360922"/>
              </a:xfrm>
              <a:prstGeom prst="leftRightArrow">
                <a:avLst>
                  <a:gd name="adj1" fmla="val 58827"/>
                  <a:gd name="adj2" fmla="val 50000"/>
                </a:avLst>
              </a:prstGeom>
              <a:solidFill>
                <a:srgbClr val="0034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1">
                <a:extLst>
                  <a:ext uri="{FF2B5EF4-FFF2-40B4-BE49-F238E27FC236}">
                    <a16:creationId xmlns:a16="http://schemas.microsoft.com/office/drawing/2014/main" id="{F4D5BBC0-2289-806A-6867-FAF9AF5431A3}"/>
                  </a:ext>
                </a:extLst>
              </p:cNvPr>
              <p:cNvSpPr/>
              <p:nvPr/>
            </p:nvSpPr>
            <p:spPr>
              <a:xfrm>
                <a:off x="9744910" y="4329976"/>
                <a:ext cx="2193496" cy="14730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grpSp>
        <p:graphicFrame>
          <p:nvGraphicFramePr>
            <p:cNvPr id="9" name="Diagram 8">
              <a:extLst>
                <a:ext uri="{FF2B5EF4-FFF2-40B4-BE49-F238E27FC236}">
                  <a16:creationId xmlns:a16="http://schemas.microsoft.com/office/drawing/2014/main" id="{C1238436-6D74-E8F6-2AD3-64C0D9484495}"/>
                </a:ext>
              </a:extLst>
            </p:cNvPr>
            <p:cNvGraphicFramePr/>
            <p:nvPr>
              <p:extLst>
                <p:ext uri="{D42A27DB-BD31-4B8C-83A1-F6EECF244321}">
                  <p14:modId xmlns:p14="http://schemas.microsoft.com/office/powerpoint/2010/main" val="783875789"/>
                </p:ext>
              </p:extLst>
            </p:nvPr>
          </p:nvGraphicFramePr>
          <p:xfrm>
            <a:off x="9444487" y="757737"/>
            <a:ext cx="3960514" cy="53453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extLst>
      <p:ext uri="{BB962C8B-B14F-4D97-AF65-F5344CB8AC3E}">
        <p14:creationId xmlns:p14="http://schemas.microsoft.com/office/powerpoint/2010/main" val="291940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5A12E31-C547-BE93-F6D3-580E78CF178A}"/>
              </a:ext>
            </a:extLst>
          </p:cNvPr>
          <p:cNvSpPr>
            <a:spLocks noGrp="1"/>
          </p:cNvSpPr>
          <p:nvPr>
            <p:ph type="body" sz="quarter" idx="15"/>
          </p:nvPr>
        </p:nvSpPr>
        <p:spPr>
          <a:xfrm>
            <a:off x="992355" y="207229"/>
            <a:ext cx="8531859" cy="714726"/>
          </a:xfrm>
        </p:spPr>
        <p:txBody>
          <a:bodyPr>
            <a:noAutofit/>
          </a:bodyPr>
          <a:lstStyle/>
          <a:p>
            <a:r>
              <a:rPr lang="en-US" sz="3600" dirty="0"/>
              <a:t>Key Features and Functionalities of the PRA-Physical Simulation Interface</a:t>
            </a:r>
          </a:p>
          <a:p>
            <a:endParaRPr lang="en-US" sz="3600" dirty="0"/>
          </a:p>
        </p:txBody>
      </p:sp>
      <p:sp>
        <p:nvSpPr>
          <p:cNvPr id="6" name="Slide Number Placeholder 5">
            <a:extLst>
              <a:ext uri="{FF2B5EF4-FFF2-40B4-BE49-F238E27FC236}">
                <a16:creationId xmlns:a16="http://schemas.microsoft.com/office/drawing/2014/main" id="{BEBE0F59-6BAD-4F9F-9BA7-A107F12168F5}"/>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7</a:t>
            </a:fld>
            <a:endParaRPr lang="en-US" b="1">
              <a:solidFill>
                <a:schemeClr val="accent2"/>
              </a:solidFill>
              <a:latin typeface="Arial" panose="020B0604020202020204" pitchFamily="34" charset="0"/>
              <a:cs typeface="Arial" panose="020B0604020202020204" pitchFamily="34" charset="0"/>
            </a:endParaRPr>
          </a:p>
        </p:txBody>
      </p:sp>
      <p:sp>
        <p:nvSpPr>
          <p:cNvPr id="100" name="Text Placeholder 6">
            <a:extLst>
              <a:ext uri="{FF2B5EF4-FFF2-40B4-BE49-F238E27FC236}">
                <a16:creationId xmlns:a16="http://schemas.microsoft.com/office/drawing/2014/main" id="{D927AE26-CE3D-6F84-FB82-DF519B6E8D5B}"/>
              </a:ext>
            </a:extLst>
          </p:cNvPr>
          <p:cNvSpPr txBox="1">
            <a:spLocks/>
          </p:cNvSpPr>
          <p:nvPr/>
        </p:nvSpPr>
        <p:spPr>
          <a:xfrm>
            <a:off x="373616" y="1348154"/>
            <a:ext cx="8662103" cy="5123205"/>
          </a:xfrm>
          <a:prstGeom prst="rect">
            <a:avLst/>
          </a:prstGeom>
        </p:spPr>
        <p:txBody>
          <a:bodyPr vert="horz" lIns="0" tIns="45720" rIns="0" bIns="45720" rtlCol="0" anchor="t">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Uncertainty quantification</a:t>
            </a:r>
          </a:p>
          <a:p>
            <a:pPr marL="457200" lvl="1" indent="0">
              <a:buNone/>
            </a:pPr>
            <a:r>
              <a:rPr lang="en-US" sz="2000" dirty="0"/>
              <a:t>Sampling-based propagation makes deterministic simulations probabilistic [1-14]</a:t>
            </a:r>
          </a:p>
          <a:p>
            <a:r>
              <a:rPr lang="en-US" sz="2000" b="1" dirty="0"/>
              <a:t>Stochastic models</a:t>
            </a:r>
          </a:p>
          <a:p>
            <a:pPr marL="457200" lvl="1" indent="0">
              <a:buNone/>
            </a:pPr>
            <a:r>
              <a:rPr lang="en-US" sz="2000" dirty="0">
                <a:latin typeface="Arial"/>
                <a:cs typeface="Arial"/>
              </a:rPr>
              <a:t>e.g., multi-phase Markov process [2], semi-Markov process [</a:t>
            </a:r>
            <a:r>
              <a:rPr lang="fa-IR" sz="2000" dirty="0">
                <a:latin typeface="Arial"/>
                <a:cs typeface="Arial"/>
              </a:rPr>
              <a:t>13</a:t>
            </a:r>
            <a:r>
              <a:rPr lang="en-US" sz="2000" dirty="0">
                <a:latin typeface="Arial"/>
                <a:cs typeface="Arial"/>
              </a:rPr>
              <a:t>]</a:t>
            </a:r>
          </a:p>
          <a:p>
            <a:r>
              <a:rPr lang="en-US" sz="2000" b="1" dirty="0"/>
              <a:t>Component dependency</a:t>
            </a:r>
          </a:p>
          <a:p>
            <a:pPr marL="457200" lvl="1" indent="0">
              <a:buNone/>
            </a:pPr>
            <a:r>
              <a:rPr lang="en-US" sz="2000" dirty="0">
                <a:latin typeface="Arial"/>
                <a:cs typeface="Arial"/>
              </a:rPr>
              <a:t>Dependencies among multiple components that arise from shared causes and failure mechanisms using physical simulations [1]</a:t>
            </a:r>
          </a:p>
          <a:p>
            <a:r>
              <a:rPr lang="en-US" sz="2000" b="1" dirty="0"/>
              <a:t>Reduced order models (ROM) or surrogate models</a:t>
            </a:r>
          </a:p>
          <a:p>
            <a:pPr marL="457200" lvl="1" indent="0">
              <a:buNone/>
            </a:pPr>
            <a:r>
              <a:rPr lang="en-US" sz="2000" dirty="0">
                <a:latin typeface="Arial"/>
                <a:cs typeface="Arial"/>
              </a:rPr>
              <a:t>To mitigate the computational burden associated with full-physics simulations and the large number of repetitions required in sampling-based analyses [3-12, 15]</a:t>
            </a:r>
          </a:p>
          <a:p>
            <a:r>
              <a:rPr lang="en-US" sz="2000" b="1" dirty="0"/>
              <a:t>Verification and Validation (V&amp;V)</a:t>
            </a:r>
          </a:p>
          <a:p>
            <a:pPr marL="457200" lvl="1" indent="0">
              <a:buNone/>
            </a:pPr>
            <a:r>
              <a:rPr lang="en-US" sz="2000" dirty="0">
                <a:latin typeface="Arial"/>
                <a:cs typeface="Arial"/>
              </a:rPr>
              <a:t>The interface introduces its own potential uncertainty sources [1, 2]</a:t>
            </a:r>
            <a:endParaRPr lang="en-US" sz="2000" dirty="0">
              <a:latin typeface="Times New Roman" panose="02020603050405020304" pitchFamily="18" charset="0"/>
              <a:ea typeface="PMingLiU" panose="02020500000000000000" pitchFamily="18" charset="-120"/>
            </a:endParaRPr>
          </a:p>
          <a:p>
            <a:pPr marL="342900" lvl="1" indent="0">
              <a:buNone/>
            </a:pPr>
            <a:endParaRPr lang="en-US" sz="2000" dirty="0">
              <a:latin typeface="Arial"/>
              <a:cs typeface="Arial"/>
            </a:endParaRPr>
          </a:p>
        </p:txBody>
      </p:sp>
      <p:sp>
        <p:nvSpPr>
          <p:cNvPr id="2" name="Text Placeholder 7">
            <a:extLst>
              <a:ext uri="{FF2B5EF4-FFF2-40B4-BE49-F238E27FC236}">
                <a16:creationId xmlns:a16="http://schemas.microsoft.com/office/drawing/2014/main" id="{45B215E3-00BC-5F51-40B8-AE9678BCCCE9}"/>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
        <p:nvSpPr>
          <p:cNvPr id="42" name="TextBox 41">
            <a:extLst>
              <a:ext uri="{FF2B5EF4-FFF2-40B4-BE49-F238E27FC236}">
                <a16:creationId xmlns:a16="http://schemas.microsoft.com/office/drawing/2014/main" id="{490BA494-BBD1-3A62-F8E6-F623BDD69CD2}"/>
              </a:ext>
            </a:extLst>
          </p:cNvPr>
          <p:cNvSpPr txBox="1"/>
          <p:nvPr/>
        </p:nvSpPr>
        <p:spPr>
          <a:xfrm>
            <a:off x="9060777" y="-46421"/>
            <a:ext cx="3506518" cy="338554"/>
          </a:xfrm>
          <a:prstGeom prst="rect">
            <a:avLst/>
          </a:prstGeom>
          <a:noFill/>
        </p:spPr>
        <p:txBody>
          <a:bodyPr wrap="square">
            <a:spAutoFit/>
          </a:bodyPr>
          <a:lstStyle/>
          <a:p>
            <a:pPr algn="ctr"/>
            <a:r>
              <a:rPr lang="en-US" sz="1600" b="1" dirty="0">
                <a:solidFill>
                  <a:schemeClr val="tx1"/>
                </a:solidFill>
              </a:rPr>
              <a:t>PRA</a:t>
            </a:r>
            <a:endParaRPr lang="en-US" sz="2000" b="1" dirty="0">
              <a:solidFill>
                <a:schemeClr val="tx1"/>
              </a:solidFill>
            </a:endParaRPr>
          </a:p>
        </p:txBody>
      </p:sp>
      <p:sp>
        <p:nvSpPr>
          <p:cNvPr id="73" name="Rectangle 72">
            <a:extLst>
              <a:ext uri="{FF2B5EF4-FFF2-40B4-BE49-F238E27FC236}">
                <a16:creationId xmlns:a16="http://schemas.microsoft.com/office/drawing/2014/main" id="{F6E181F0-C1FD-EEFA-94BE-6388D9DC5E13}"/>
              </a:ext>
            </a:extLst>
          </p:cNvPr>
          <p:cNvSpPr/>
          <p:nvPr/>
        </p:nvSpPr>
        <p:spPr>
          <a:xfrm>
            <a:off x="9387086" y="5935851"/>
            <a:ext cx="2695966" cy="9006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4" name="Group 73">
            <a:extLst>
              <a:ext uri="{FF2B5EF4-FFF2-40B4-BE49-F238E27FC236}">
                <a16:creationId xmlns:a16="http://schemas.microsoft.com/office/drawing/2014/main" id="{F2F92E6C-E17D-7476-B673-86B8FAF4856E}"/>
              </a:ext>
            </a:extLst>
          </p:cNvPr>
          <p:cNvGrpSpPr/>
          <p:nvPr/>
        </p:nvGrpSpPr>
        <p:grpSpPr>
          <a:xfrm>
            <a:off x="10735069" y="5574158"/>
            <a:ext cx="1371054" cy="1337579"/>
            <a:chOff x="10811548" y="566707"/>
            <a:chExt cx="1267014" cy="1337579"/>
          </a:xfrm>
        </p:grpSpPr>
        <p:cxnSp>
          <p:nvCxnSpPr>
            <p:cNvPr id="75" name="Straight Arrow Connector 74">
              <a:extLst>
                <a:ext uri="{FF2B5EF4-FFF2-40B4-BE49-F238E27FC236}">
                  <a16:creationId xmlns:a16="http://schemas.microsoft.com/office/drawing/2014/main" id="{086684DB-BEC0-973E-27C7-A4A789D84446}"/>
                </a:ext>
              </a:extLst>
            </p:cNvPr>
            <p:cNvCxnSpPr>
              <a:cxnSpLocks/>
            </p:cNvCxnSpPr>
            <p:nvPr/>
          </p:nvCxnSpPr>
          <p:spPr>
            <a:xfrm flipV="1">
              <a:off x="11384332" y="566707"/>
              <a:ext cx="0" cy="431902"/>
            </a:xfrm>
            <a:prstGeom prst="straightConnector1">
              <a:avLst/>
            </a:prstGeom>
            <a:ln w="76200">
              <a:solidFill>
                <a:srgbClr val="003493"/>
              </a:solidFill>
              <a:headEnd type="none" w="med" len="med"/>
              <a:tailEnd type="triangle"/>
            </a:ln>
          </p:spPr>
          <p:style>
            <a:lnRef idx="0">
              <a:scrgbClr r="0" g="0" b="0"/>
            </a:lnRef>
            <a:fillRef idx="0">
              <a:scrgbClr r="0" g="0" b="0"/>
            </a:fillRef>
            <a:effectRef idx="0">
              <a:scrgbClr r="0" g="0" b="0"/>
            </a:effectRef>
            <a:fontRef idx="minor">
              <a:schemeClr val="tx1"/>
            </a:fontRef>
          </p:style>
        </p:cxnSp>
        <p:sp>
          <p:nvSpPr>
            <p:cNvPr id="76" name="TextBox 75">
              <a:extLst>
                <a:ext uri="{FF2B5EF4-FFF2-40B4-BE49-F238E27FC236}">
                  <a16:creationId xmlns:a16="http://schemas.microsoft.com/office/drawing/2014/main" id="{D1643210-C528-90EA-2177-C08FE97B8718}"/>
                </a:ext>
              </a:extLst>
            </p:cNvPr>
            <p:cNvSpPr txBox="1"/>
            <p:nvPr/>
          </p:nvSpPr>
          <p:spPr>
            <a:xfrm>
              <a:off x="10811548" y="1565732"/>
              <a:ext cx="1267014" cy="338554"/>
            </a:xfrm>
            <a:prstGeom prst="rect">
              <a:avLst/>
            </a:prstGeom>
            <a:noFill/>
          </p:spPr>
          <p:txBody>
            <a:bodyPr wrap="square">
              <a:spAutoFit/>
            </a:bodyPr>
            <a:lstStyle/>
            <a:p>
              <a:pPr algn="ctr"/>
              <a:r>
                <a:rPr lang="en-US" sz="1600" b="1" dirty="0"/>
                <a:t>Inputs</a:t>
              </a:r>
              <a:endParaRPr lang="en-US" sz="1600" b="1" dirty="0">
                <a:solidFill>
                  <a:schemeClr val="tx1"/>
                </a:solidFill>
              </a:endParaRPr>
            </a:p>
          </p:txBody>
        </p:sp>
        <p:pic>
          <p:nvPicPr>
            <p:cNvPr id="77" name="Graphic 76" descr="Normal Distribution outline">
              <a:extLst>
                <a:ext uri="{FF2B5EF4-FFF2-40B4-BE49-F238E27FC236}">
                  <a16:creationId xmlns:a16="http://schemas.microsoft.com/office/drawing/2014/main" id="{DC6F3165-64EE-86AF-4C98-BE7BD5DEE3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74702" y="838200"/>
              <a:ext cx="797138" cy="797138"/>
            </a:xfrm>
            <a:prstGeom prst="rect">
              <a:avLst/>
            </a:prstGeom>
          </p:spPr>
        </p:pic>
      </p:grpSp>
      <p:pic>
        <p:nvPicPr>
          <p:cNvPr id="78" name="Picture 77">
            <a:extLst>
              <a:ext uri="{FF2B5EF4-FFF2-40B4-BE49-F238E27FC236}">
                <a16:creationId xmlns:a16="http://schemas.microsoft.com/office/drawing/2014/main" id="{D1D7AB57-EED6-4066-DAA0-802B079E554F}"/>
              </a:ext>
            </a:extLst>
          </p:cNvPr>
          <p:cNvPicPr>
            <a:picLocks noChangeAspect="1"/>
          </p:cNvPicPr>
          <p:nvPr/>
        </p:nvPicPr>
        <p:blipFill>
          <a:blip r:embed="rId4"/>
          <a:stretch>
            <a:fillRect/>
          </a:stretch>
        </p:blipFill>
        <p:spPr>
          <a:xfrm>
            <a:off x="9524214" y="307648"/>
            <a:ext cx="2341997" cy="1493725"/>
          </a:xfrm>
          <a:prstGeom prst="rect">
            <a:avLst/>
          </a:prstGeom>
        </p:spPr>
      </p:pic>
      <p:sp>
        <p:nvSpPr>
          <p:cNvPr id="79" name="Rectangle: Rounded Corners 100">
            <a:extLst>
              <a:ext uri="{FF2B5EF4-FFF2-40B4-BE49-F238E27FC236}">
                <a16:creationId xmlns:a16="http://schemas.microsoft.com/office/drawing/2014/main" id="{821BB3D1-8D84-77A3-87EF-FF87D11A9413}"/>
              </a:ext>
            </a:extLst>
          </p:cNvPr>
          <p:cNvSpPr/>
          <p:nvPr/>
        </p:nvSpPr>
        <p:spPr>
          <a:xfrm>
            <a:off x="9507942" y="285872"/>
            <a:ext cx="2598181" cy="156132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grpSp>
        <p:nvGrpSpPr>
          <p:cNvPr id="80" name="Group 79">
            <a:extLst>
              <a:ext uri="{FF2B5EF4-FFF2-40B4-BE49-F238E27FC236}">
                <a16:creationId xmlns:a16="http://schemas.microsoft.com/office/drawing/2014/main" id="{74F95623-A003-3773-5EA6-2D4AFA55662C}"/>
              </a:ext>
            </a:extLst>
          </p:cNvPr>
          <p:cNvGrpSpPr/>
          <p:nvPr/>
        </p:nvGrpSpPr>
        <p:grpSpPr>
          <a:xfrm>
            <a:off x="9100408" y="4345259"/>
            <a:ext cx="1340136" cy="895966"/>
            <a:chOff x="7127638" y="3438660"/>
            <a:chExt cx="3134010" cy="1029114"/>
          </a:xfrm>
        </p:grpSpPr>
        <p:sp>
          <p:nvSpPr>
            <p:cNvPr id="81" name="Rectangle: Rounded Corners 135">
              <a:extLst>
                <a:ext uri="{FF2B5EF4-FFF2-40B4-BE49-F238E27FC236}">
                  <a16:creationId xmlns:a16="http://schemas.microsoft.com/office/drawing/2014/main" id="{292B0073-3251-C90C-FDB0-DDEC42732C2D}"/>
                </a:ext>
              </a:extLst>
            </p:cNvPr>
            <p:cNvSpPr/>
            <p:nvPr/>
          </p:nvSpPr>
          <p:spPr>
            <a:xfrm>
              <a:off x="7127638" y="3438660"/>
              <a:ext cx="3134010" cy="102217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endParaRPr>
            </a:p>
          </p:txBody>
        </p:sp>
        <p:sp>
          <p:nvSpPr>
            <p:cNvPr id="82" name="TextBox 81">
              <a:extLst>
                <a:ext uri="{FF2B5EF4-FFF2-40B4-BE49-F238E27FC236}">
                  <a16:creationId xmlns:a16="http://schemas.microsoft.com/office/drawing/2014/main" id="{B4E0242A-2A3E-CD61-720B-D74EA3EA7867}"/>
                </a:ext>
              </a:extLst>
            </p:cNvPr>
            <p:cNvSpPr txBox="1"/>
            <p:nvPr/>
          </p:nvSpPr>
          <p:spPr>
            <a:xfrm>
              <a:off x="7242448" y="3513286"/>
              <a:ext cx="2904390" cy="954488"/>
            </a:xfrm>
            <a:prstGeom prst="rect">
              <a:avLst/>
            </a:prstGeom>
            <a:noFill/>
          </p:spPr>
          <p:txBody>
            <a:bodyPr wrap="square">
              <a:spAutoFit/>
            </a:bodyPr>
            <a:lstStyle/>
            <a:p>
              <a:pPr algn="ctr"/>
              <a:r>
                <a:rPr lang="en-US" sz="1600" b="1" dirty="0"/>
                <a:t>ROM or Surrogate Models</a:t>
              </a:r>
              <a:endParaRPr lang="en-US" sz="3600" b="1" dirty="0">
                <a:solidFill>
                  <a:schemeClr val="tx1"/>
                </a:solidFill>
              </a:endParaRPr>
            </a:p>
          </p:txBody>
        </p:sp>
      </p:grpSp>
      <p:grpSp>
        <p:nvGrpSpPr>
          <p:cNvPr id="83" name="Group 82">
            <a:extLst>
              <a:ext uri="{FF2B5EF4-FFF2-40B4-BE49-F238E27FC236}">
                <a16:creationId xmlns:a16="http://schemas.microsoft.com/office/drawing/2014/main" id="{45F48C0C-0BC0-B313-EE62-BA2F56987005}"/>
              </a:ext>
            </a:extLst>
          </p:cNvPr>
          <p:cNvGrpSpPr/>
          <p:nvPr/>
        </p:nvGrpSpPr>
        <p:grpSpPr>
          <a:xfrm>
            <a:off x="10289140" y="4332619"/>
            <a:ext cx="2131494" cy="1221652"/>
            <a:chOff x="7138661" y="536834"/>
            <a:chExt cx="6005749" cy="1879261"/>
          </a:xfrm>
        </p:grpSpPr>
        <p:sp>
          <p:nvSpPr>
            <p:cNvPr id="84" name="TextBox 83">
              <a:extLst>
                <a:ext uri="{FF2B5EF4-FFF2-40B4-BE49-F238E27FC236}">
                  <a16:creationId xmlns:a16="http://schemas.microsoft.com/office/drawing/2014/main" id="{60ADEFC8-703B-6CE4-6A3F-F6D2844CF434}"/>
                </a:ext>
              </a:extLst>
            </p:cNvPr>
            <p:cNvSpPr txBox="1"/>
            <p:nvPr/>
          </p:nvSpPr>
          <p:spPr>
            <a:xfrm>
              <a:off x="7138661" y="1895299"/>
              <a:ext cx="6005749" cy="520796"/>
            </a:xfrm>
            <a:prstGeom prst="rect">
              <a:avLst/>
            </a:prstGeom>
            <a:noFill/>
          </p:spPr>
          <p:txBody>
            <a:bodyPr wrap="square">
              <a:spAutoFit/>
            </a:bodyPr>
            <a:lstStyle/>
            <a:p>
              <a:pPr algn="ctr"/>
              <a:r>
                <a:rPr lang="en-US" sz="1600" b="1" dirty="0">
                  <a:solidFill>
                    <a:schemeClr val="tx1"/>
                  </a:solidFill>
                </a:rPr>
                <a:t>Physical Simulation</a:t>
              </a:r>
              <a:endParaRPr lang="en-US" sz="3600" b="1" dirty="0">
                <a:solidFill>
                  <a:schemeClr val="tx1"/>
                </a:solidFill>
              </a:endParaRPr>
            </a:p>
          </p:txBody>
        </p:sp>
        <p:sp>
          <p:nvSpPr>
            <p:cNvPr id="85" name="TextBox 84">
              <a:extLst>
                <a:ext uri="{FF2B5EF4-FFF2-40B4-BE49-F238E27FC236}">
                  <a16:creationId xmlns:a16="http://schemas.microsoft.com/office/drawing/2014/main" id="{DC82717C-89E9-18BD-4FE1-F92BCD9B82A6}"/>
                </a:ext>
              </a:extLst>
            </p:cNvPr>
            <p:cNvSpPr txBox="1"/>
            <p:nvPr/>
          </p:nvSpPr>
          <p:spPr>
            <a:xfrm>
              <a:off x="7565261" y="536834"/>
              <a:ext cx="4785408" cy="402433"/>
            </a:xfrm>
            <a:prstGeom prst="rect">
              <a:avLst/>
            </a:prstGeom>
            <a:noFill/>
          </p:spPr>
          <p:txBody>
            <a:bodyPr wrap="square">
              <a:spAutoFit/>
            </a:bodyPr>
            <a:lstStyle/>
            <a:p>
              <a:pPr algn="ctr"/>
              <a:r>
                <a:rPr lang="en-US" sz="1100" b="1" dirty="0">
                  <a:solidFill>
                    <a:schemeClr val="tx1"/>
                  </a:solidFill>
                </a:rPr>
                <a:t>Finite Element Analysis</a:t>
              </a:r>
              <a:endParaRPr lang="en-US" sz="2400" b="1" dirty="0">
                <a:solidFill>
                  <a:schemeClr val="tx1"/>
                </a:solidFill>
              </a:endParaRPr>
            </a:p>
          </p:txBody>
        </p:sp>
        <p:sp>
          <p:nvSpPr>
            <p:cNvPr id="86" name="Rectangle: Rounded Corners 122">
              <a:extLst>
                <a:ext uri="{FF2B5EF4-FFF2-40B4-BE49-F238E27FC236}">
                  <a16:creationId xmlns:a16="http://schemas.microsoft.com/office/drawing/2014/main" id="{91CCCB5C-721E-1DE2-0126-48C4C03D20BE}"/>
                </a:ext>
              </a:extLst>
            </p:cNvPr>
            <p:cNvSpPr/>
            <p:nvPr/>
          </p:nvSpPr>
          <p:spPr>
            <a:xfrm>
              <a:off x="7723934" y="581025"/>
              <a:ext cx="4468066" cy="132876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endParaRPr>
            </a:p>
          </p:txBody>
        </p:sp>
        <p:grpSp>
          <p:nvGrpSpPr>
            <p:cNvPr id="87" name="Group 86">
              <a:extLst>
                <a:ext uri="{FF2B5EF4-FFF2-40B4-BE49-F238E27FC236}">
                  <a16:creationId xmlns:a16="http://schemas.microsoft.com/office/drawing/2014/main" id="{4A2E9444-BE82-D8B3-4853-95B9E1623BD1}"/>
                </a:ext>
              </a:extLst>
            </p:cNvPr>
            <p:cNvGrpSpPr/>
            <p:nvPr/>
          </p:nvGrpSpPr>
          <p:grpSpPr>
            <a:xfrm>
              <a:off x="7906935" y="987390"/>
              <a:ext cx="4207996" cy="907912"/>
              <a:chOff x="1943382" y="5173349"/>
              <a:chExt cx="5420646" cy="657787"/>
            </a:xfrm>
          </p:grpSpPr>
          <p:pic>
            <p:nvPicPr>
              <p:cNvPr id="88" name="Picture 87">
                <a:extLst>
                  <a:ext uri="{FF2B5EF4-FFF2-40B4-BE49-F238E27FC236}">
                    <a16:creationId xmlns:a16="http://schemas.microsoft.com/office/drawing/2014/main" id="{3AC163EA-FF58-7262-9A83-E4C904E90D15}"/>
                  </a:ext>
                </a:extLst>
              </p:cNvPr>
              <p:cNvPicPr>
                <a:picLocks noChangeAspect="1"/>
              </p:cNvPicPr>
              <p:nvPr/>
            </p:nvPicPr>
            <p:blipFill>
              <a:blip r:embed="rId5"/>
              <a:stretch>
                <a:fillRect/>
              </a:stretch>
            </p:blipFill>
            <p:spPr>
              <a:xfrm>
                <a:off x="4638952" y="5229055"/>
                <a:ext cx="2725076" cy="602081"/>
              </a:xfrm>
              <a:prstGeom prst="rect">
                <a:avLst/>
              </a:prstGeom>
            </p:spPr>
          </p:pic>
          <p:pic>
            <p:nvPicPr>
              <p:cNvPr id="89" name="Picture 88">
                <a:extLst>
                  <a:ext uri="{FF2B5EF4-FFF2-40B4-BE49-F238E27FC236}">
                    <a16:creationId xmlns:a16="http://schemas.microsoft.com/office/drawing/2014/main" id="{B72AC2DF-7EE1-A94B-D25F-ED2D3CF6E1CD}"/>
                  </a:ext>
                </a:extLst>
              </p:cNvPr>
              <p:cNvPicPr>
                <a:picLocks noChangeAspect="1"/>
              </p:cNvPicPr>
              <p:nvPr/>
            </p:nvPicPr>
            <p:blipFill>
              <a:blip r:embed="rId6"/>
              <a:stretch>
                <a:fillRect/>
              </a:stretch>
            </p:blipFill>
            <p:spPr>
              <a:xfrm>
                <a:off x="1943382" y="5173349"/>
                <a:ext cx="2630666" cy="633884"/>
              </a:xfrm>
              <a:prstGeom prst="rect">
                <a:avLst/>
              </a:prstGeom>
            </p:spPr>
          </p:pic>
        </p:grpSp>
      </p:grpSp>
      <p:sp>
        <p:nvSpPr>
          <p:cNvPr id="90" name="Arrow: Left-Right 3">
            <a:extLst>
              <a:ext uri="{FF2B5EF4-FFF2-40B4-BE49-F238E27FC236}">
                <a16:creationId xmlns:a16="http://schemas.microsoft.com/office/drawing/2014/main" id="{72B31412-74BF-3CC2-076C-F130D921070E}"/>
              </a:ext>
            </a:extLst>
          </p:cNvPr>
          <p:cNvSpPr/>
          <p:nvPr/>
        </p:nvSpPr>
        <p:spPr>
          <a:xfrm rot="16200000">
            <a:off x="11215700" y="3899596"/>
            <a:ext cx="538421" cy="349833"/>
          </a:xfrm>
          <a:prstGeom prst="leftRightArrow">
            <a:avLst/>
          </a:prstGeom>
          <a:solidFill>
            <a:srgbClr val="003493"/>
          </a:solidFill>
          <a:ln>
            <a:solidFill>
              <a:srgbClr val="00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107">
            <a:extLst>
              <a:ext uri="{FF2B5EF4-FFF2-40B4-BE49-F238E27FC236}">
                <a16:creationId xmlns:a16="http://schemas.microsoft.com/office/drawing/2014/main" id="{6C15DDF3-25CC-55AF-3366-E810399BDC94}"/>
              </a:ext>
            </a:extLst>
          </p:cNvPr>
          <p:cNvSpPr/>
          <p:nvPr/>
        </p:nvSpPr>
        <p:spPr>
          <a:xfrm>
            <a:off x="9434367" y="2409052"/>
            <a:ext cx="2704561" cy="13747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Interface</a:t>
            </a:r>
          </a:p>
          <a:p>
            <a:pPr algn="ctr"/>
            <a:endParaRPr lang="en-US" sz="2800" b="1" dirty="0">
              <a:solidFill>
                <a:schemeClr val="tx1"/>
              </a:solidFill>
            </a:endParaRPr>
          </a:p>
          <a:p>
            <a:pPr algn="ctr"/>
            <a:endParaRPr lang="en-US" sz="2800" b="1" dirty="0">
              <a:solidFill>
                <a:schemeClr val="tx1"/>
              </a:solidFill>
            </a:endParaRPr>
          </a:p>
        </p:txBody>
      </p:sp>
      <p:sp>
        <p:nvSpPr>
          <p:cNvPr id="92" name="Oval 91">
            <a:extLst>
              <a:ext uri="{FF2B5EF4-FFF2-40B4-BE49-F238E27FC236}">
                <a16:creationId xmlns:a16="http://schemas.microsoft.com/office/drawing/2014/main" id="{E3F9F7DD-EC49-31DD-55FC-09EE93EAB212}"/>
              </a:ext>
            </a:extLst>
          </p:cNvPr>
          <p:cNvSpPr/>
          <p:nvPr/>
        </p:nvSpPr>
        <p:spPr>
          <a:xfrm>
            <a:off x="10288161" y="3052544"/>
            <a:ext cx="265139" cy="20338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93" name="Oval 92">
            <a:extLst>
              <a:ext uri="{FF2B5EF4-FFF2-40B4-BE49-F238E27FC236}">
                <a16:creationId xmlns:a16="http://schemas.microsoft.com/office/drawing/2014/main" id="{534E1ED9-1E65-56F7-465A-C4EF74F7A211}"/>
              </a:ext>
            </a:extLst>
          </p:cNvPr>
          <p:cNvSpPr/>
          <p:nvPr/>
        </p:nvSpPr>
        <p:spPr>
          <a:xfrm>
            <a:off x="10807033" y="3052544"/>
            <a:ext cx="265139" cy="20338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94" name="Oval 93">
            <a:extLst>
              <a:ext uri="{FF2B5EF4-FFF2-40B4-BE49-F238E27FC236}">
                <a16:creationId xmlns:a16="http://schemas.microsoft.com/office/drawing/2014/main" id="{3B9FA2CA-8F13-4756-C7EF-4DAB1E4ADA51}"/>
              </a:ext>
            </a:extLst>
          </p:cNvPr>
          <p:cNvSpPr/>
          <p:nvPr/>
        </p:nvSpPr>
        <p:spPr>
          <a:xfrm>
            <a:off x="11325904" y="3052544"/>
            <a:ext cx="265139" cy="20338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sp>
        <p:nvSpPr>
          <p:cNvPr id="95" name="Oval 94">
            <a:extLst>
              <a:ext uri="{FF2B5EF4-FFF2-40B4-BE49-F238E27FC236}">
                <a16:creationId xmlns:a16="http://schemas.microsoft.com/office/drawing/2014/main" id="{7A885109-5089-7E29-F1BD-2BC82A97687B}"/>
              </a:ext>
            </a:extLst>
          </p:cNvPr>
          <p:cNvSpPr/>
          <p:nvPr/>
        </p:nvSpPr>
        <p:spPr>
          <a:xfrm>
            <a:off x="11809100" y="3052544"/>
            <a:ext cx="265139" cy="20338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cxnSp>
        <p:nvCxnSpPr>
          <p:cNvPr id="96" name="Connector: Curved 115">
            <a:extLst>
              <a:ext uri="{FF2B5EF4-FFF2-40B4-BE49-F238E27FC236}">
                <a16:creationId xmlns:a16="http://schemas.microsoft.com/office/drawing/2014/main" id="{C6F3DC78-07D3-E11C-7700-110EDB62D898}"/>
              </a:ext>
            </a:extLst>
          </p:cNvPr>
          <p:cNvCxnSpPr>
            <a:cxnSpLocks/>
            <a:stCxn id="92" idx="0"/>
            <a:endCxn id="93" idx="0"/>
          </p:cNvCxnSpPr>
          <p:nvPr/>
        </p:nvCxnSpPr>
        <p:spPr>
          <a:xfrm rot="5400000" flipH="1" flipV="1">
            <a:off x="10681451" y="2793108"/>
            <a:ext cx="6054" cy="518872"/>
          </a:xfrm>
          <a:prstGeom prst="curvedConnector3">
            <a:avLst>
              <a:gd name="adj1" fmla="val 1800000"/>
            </a:avLst>
          </a:prstGeom>
          <a:ln w="19050">
            <a:solidFill>
              <a:schemeClr val="dk1"/>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97" name="Connector: Curved 116">
            <a:extLst>
              <a:ext uri="{FF2B5EF4-FFF2-40B4-BE49-F238E27FC236}">
                <a16:creationId xmlns:a16="http://schemas.microsoft.com/office/drawing/2014/main" id="{140A93B7-9397-F863-8D1D-4C8BD8FB5B21}"/>
              </a:ext>
            </a:extLst>
          </p:cNvPr>
          <p:cNvCxnSpPr>
            <a:cxnSpLocks/>
            <a:stCxn id="93" idx="0"/>
            <a:endCxn id="94" idx="0"/>
          </p:cNvCxnSpPr>
          <p:nvPr/>
        </p:nvCxnSpPr>
        <p:spPr>
          <a:xfrm rot="5400000" flipH="1" flipV="1">
            <a:off x="11200322" y="2793108"/>
            <a:ext cx="6054" cy="518872"/>
          </a:xfrm>
          <a:prstGeom prst="curvedConnector3">
            <a:avLst>
              <a:gd name="adj1" fmla="val 1800000"/>
            </a:avLst>
          </a:prstGeom>
          <a:ln w="19050">
            <a:solidFill>
              <a:schemeClr val="dk1"/>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98" name="Connector: Curved 117">
            <a:extLst>
              <a:ext uri="{FF2B5EF4-FFF2-40B4-BE49-F238E27FC236}">
                <a16:creationId xmlns:a16="http://schemas.microsoft.com/office/drawing/2014/main" id="{C8DF5005-CF68-EE2A-C88F-2943767A3D1F}"/>
              </a:ext>
            </a:extLst>
          </p:cNvPr>
          <p:cNvCxnSpPr>
            <a:cxnSpLocks/>
            <a:stCxn id="94" idx="0"/>
            <a:endCxn id="95" idx="0"/>
          </p:cNvCxnSpPr>
          <p:nvPr/>
        </p:nvCxnSpPr>
        <p:spPr>
          <a:xfrm rot="5400000" flipH="1" flipV="1">
            <a:off x="11701356" y="2810946"/>
            <a:ext cx="6054" cy="483196"/>
          </a:xfrm>
          <a:prstGeom prst="curvedConnector3">
            <a:avLst>
              <a:gd name="adj1" fmla="val 1800000"/>
            </a:avLst>
          </a:prstGeom>
          <a:ln w="19050">
            <a:solidFill>
              <a:schemeClr val="dk1"/>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99" name="Connector: Curved 118">
            <a:extLst>
              <a:ext uri="{FF2B5EF4-FFF2-40B4-BE49-F238E27FC236}">
                <a16:creationId xmlns:a16="http://schemas.microsoft.com/office/drawing/2014/main" id="{DA62AEC3-AFD1-D3D5-FBFB-F6004EA33EF7}"/>
              </a:ext>
            </a:extLst>
          </p:cNvPr>
          <p:cNvCxnSpPr>
            <a:cxnSpLocks/>
            <a:stCxn id="95" idx="4"/>
            <a:endCxn id="94" idx="4"/>
          </p:cNvCxnSpPr>
          <p:nvPr/>
        </p:nvCxnSpPr>
        <p:spPr>
          <a:xfrm rot="5400000">
            <a:off x="11701356" y="3014329"/>
            <a:ext cx="6054" cy="483196"/>
          </a:xfrm>
          <a:prstGeom prst="curvedConnector3">
            <a:avLst>
              <a:gd name="adj1" fmla="val 1800000"/>
            </a:avLst>
          </a:prstGeom>
          <a:ln w="19050">
            <a:solidFill>
              <a:schemeClr val="dk1"/>
            </a:solidFill>
            <a:headEnd type="none" w="med" len="med"/>
            <a:tailEnd type="triangle"/>
          </a:ln>
        </p:spPr>
        <p:style>
          <a:lnRef idx="0">
            <a:scrgbClr r="0" g="0" b="0"/>
          </a:lnRef>
          <a:fillRef idx="0">
            <a:scrgbClr r="0" g="0" b="0"/>
          </a:fillRef>
          <a:effectRef idx="0">
            <a:scrgbClr r="0" g="0" b="0"/>
          </a:effectRef>
          <a:fontRef idx="minor">
            <a:schemeClr val="tx1"/>
          </a:fontRef>
        </p:style>
      </p:cxnSp>
      <p:cxnSp>
        <p:nvCxnSpPr>
          <p:cNvPr id="101" name="Connector: Curved 119">
            <a:extLst>
              <a:ext uri="{FF2B5EF4-FFF2-40B4-BE49-F238E27FC236}">
                <a16:creationId xmlns:a16="http://schemas.microsoft.com/office/drawing/2014/main" id="{96694458-86A8-1D9B-3C91-279F215BE003}"/>
              </a:ext>
            </a:extLst>
          </p:cNvPr>
          <p:cNvCxnSpPr>
            <a:cxnSpLocks/>
            <a:stCxn id="95" idx="4"/>
            <a:endCxn id="93" idx="4"/>
          </p:cNvCxnSpPr>
          <p:nvPr/>
        </p:nvCxnSpPr>
        <p:spPr>
          <a:xfrm rot="5400000">
            <a:off x="11441921" y="2754893"/>
            <a:ext cx="6054" cy="1002067"/>
          </a:xfrm>
          <a:prstGeom prst="curvedConnector3">
            <a:avLst>
              <a:gd name="adj1" fmla="val 2625000"/>
            </a:avLst>
          </a:prstGeom>
          <a:ln w="19050">
            <a:solidFill>
              <a:schemeClr val="dk1"/>
            </a:solidFill>
            <a:headEnd type="none" w="med" len="med"/>
            <a:tailEnd type="triangle"/>
          </a:ln>
        </p:spPr>
        <p:style>
          <a:lnRef idx="0">
            <a:scrgbClr r="0" g="0" b="0"/>
          </a:lnRef>
          <a:fillRef idx="0">
            <a:scrgbClr r="0" g="0" b="0"/>
          </a:fillRef>
          <a:effectRef idx="0">
            <a:scrgbClr r="0" g="0" b="0"/>
          </a:effectRef>
          <a:fontRef idx="minor">
            <a:schemeClr val="tx1"/>
          </a:fontRef>
        </p:style>
      </p:cxnSp>
      <p:pic>
        <p:nvPicPr>
          <p:cNvPr id="102" name="Graphic 101" descr="Checklist outline">
            <a:extLst>
              <a:ext uri="{FF2B5EF4-FFF2-40B4-BE49-F238E27FC236}">
                <a16:creationId xmlns:a16="http://schemas.microsoft.com/office/drawing/2014/main" id="{DB342AD8-568A-3449-46AB-34C5B8A79DC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472442" y="2820501"/>
            <a:ext cx="894272" cy="641747"/>
          </a:xfrm>
          <a:prstGeom prst="rect">
            <a:avLst/>
          </a:prstGeom>
        </p:spPr>
      </p:pic>
      <p:sp>
        <p:nvSpPr>
          <p:cNvPr id="103" name="Arrow: Left-Right 23">
            <a:extLst>
              <a:ext uri="{FF2B5EF4-FFF2-40B4-BE49-F238E27FC236}">
                <a16:creationId xmlns:a16="http://schemas.microsoft.com/office/drawing/2014/main" id="{62032B70-9882-73F0-0543-C5F8F285A952}"/>
              </a:ext>
            </a:extLst>
          </p:cNvPr>
          <p:cNvSpPr/>
          <p:nvPr/>
        </p:nvSpPr>
        <p:spPr>
          <a:xfrm rot="16200000">
            <a:off x="9621774" y="3894665"/>
            <a:ext cx="538421" cy="349833"/>
          </a:xfrm>
          <a:prstGeom prst="leftRightArrow">
            <a:avLst/>
          </a:prstGeom>
          <a:solidFill>
            <a:srgbClr val="003493"/>
          </a:solidFill>
          <a:ln>
            <a:solidFill>
              <a:srgbClr val="00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row: Left-Right 44">
            <a:extLst>
              <a:ext uri="{FF2B5EF4-FFF2-40B4-BE49-F238E27FC236}">
                <a16:creationId xmlns:a16="http://schemas.microsoft.com/office/drawing/2014/main" id="{8B75AB89-7A07-FA5F-87F4-40CEEE36C351}"/>
              </a:ext>
            </a:extLst>
          </p:cNvPr>
          <p:cNvSpPr/>
          <p:nvPr/>
        </p:nvSpPr>
        <p:spPr>
          <a:xfrm rot="16200000">
            <a:off x="10537822" y="1960179"/>
            <a:ext cx="538421" cy="349833"/>
          </a:xfrm>
          <a:prstGeom prst="leftRightArrow">
            <a:avLst/>
          </a:prstGeom>
          <a:solidFill>
            <a:srgbClr val="003493"/>
          </a:solidFill>
          <a:ln>
            <a:solidFill>
              <a:srgbClr val="0034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85CAB21-0AB5-1D13-0A18-0FA44017120E}"/>
              </a:ext>
            </a:extLst>
          </p:cNvPr>
          <p:cNvSpPr txBox="1"/>
          <p:nvPr/>
        </p:nvSpPr>
        <p:spPr>
          <a:xfrm>
            <a:off x="9890985" y="3444341"/>
            <a:ext cx="2838018" cy="192391"/>
          </a:xfrm>
          <a:prstGeom prst="rect">
            <a:avLst/>
          </a:prstGeom>
          <a:noFill/>
        </p:spPr>
        <p:txBody>
          <a:bodyPr wrap="square">
            <a:spAutoFit/>
          </a:bodyPr>
          <a:lstStyle/>
          <a:p>
            <a:pPr algn="ctr"/>
            <a:r>
              <a:rPr lang="en-US" sz="1200" b="1" dirty="0">
                <a:solidFill>
                  <a:schemeClr val="tx1"/>
                </a:solidFill>
              </a:rPr>
              <a:t>Stochastic Process</a:t>
            </a:r>
            <a:endParaRPr lang="en-US" sz="1600" b="1" dirty="0">
              <a:solidFill>
                <a:schemeClr val="tx1"/>
              </a:solidFill>
            </a:endParaRPr>
          </a:p>
        </p:txBody>
      </p:sp>
      <p:sp>
        <p:nvSpPr>
          <p:cNvPr id="4" name="TextBox 3">
            <a:extLst>
              <a:ext uri="{FF2B5EF4-FFF2-40B4-BE49-F238E27FC236}">
                <a16:creationId xmlns:a16="http://schemas.microsoft.com/office/drawing/2014/main" id="{5FF41221-F30B-4B6C-9550-BFF1DC3CDF1F}"/>
              </a:ext>
            </a:extLst>
          </p:cNvPr>
          <p:cNvSpPr txBox="1"/>
          <p:nvPr/>
        </p:nvSpPr>
        <p:spPr>
          <a:xfrm>
            <a:off x="8487886" y="3442168"/>
            <a:ext cx="2838018" cy="196737"/>
          </a:xfrm>
          <a:prstGeom prst="rect">
            <a:avLst/>
          </a:prstGeom>
          <a:noFill/>
        </p:spPr>
        <p:txBody>
          <a:bodyPr wrap="square">
            <a:spAutoFit/>
          </a:bodyPr>
          <a:lstStyle/>
          <a:p>
            <a:pPr algn="ctr"/>
            <a:r>
              <a:rPr lang="en-US" sz="1200" b="1" dirty="0">
                <a:solidFill>
                  <a:schemeClr val="tx1"/>
                </a:solidFill>
              </a:rPr>
              <a:t>V&amp;V</a:t>
            </a:r>
            <a:endParaRPr lang="en-US" sz="1600" b="1" dirty="0">
              <a:solidFill>
                <a:schemeClr val="tx1"/>
              </a:solidFill>
            </a:endParaRPr>
          </a:p>
        </p:txBody>
      </p:sp>
    </p:spTree>
    <p:extLst>
      <p:ext uri="{BB962C8B-B14F-4D97-AF65-F5344CB8AC3E}">
        <p14:creationId xmlns:p14="http://schemas.microsoft.com/office/powerpoint/2010/main" val="99408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A613F-F232-E5FA-6DAF-BDC9558CDC84}"/>
              </a:ext>
            </a:extLst>
          </p:cNvPr>
          <p:cNvSpPr>
            <a:spLocks noGrp="1"/>
          </p:cNvSpPr>
          <p:nvPr>
            <p:ph type="body" sz="quarter" idx="15"/>
          </p:nvPr>
        </p:nvSpPr>
        <p:spPr/>
        <p:txBody>
          <a:bodyPr/>
          <a:lstStyle/>
          <a:p>
            <a:r>
              <a:rPr lang="en-US" dirty="0"/>
              <a:t>Conceptual Framework</a:t>
            </a:r>
          </a:p>
        </p:txBody>
      </p:sp>
      <p:sp>
        <p:nvSpPr>
          <p:cNvPr id="4" name="Text Placeholder 3">
            <a:extLst>
              <a:ext uri="{FF2B5EF4-FFF2-40B4-BE49-F238E27FC236}">
                <a16:creationId xmlns:a16="http://schemas.microsoft.com/office/drawing/2014/main" id="{A8F56DA9-3CDF-5345-2DB6-F2B99C233993}"/>
              </a:ext>
            </a:extLst>
          </p:cNvPr>
          <p:cNvSpPr>
            <a:spLocks noGrp="1"/>
          </p:cNvSpPr>
          <p:nvPr>
            <p:ph type="body" sz="quarter" idx="10"/>
          </p:nvPr>
        </p:nvSpPr>
        <p:spPr>
          <a:xfrm>
            <a:off x="991698" y="1668250"/>
            <a:ext cx="10758375" cy="4065105"/>
          </a:xfrm>
        </p:spPr>
        <p:txBody>
          <a:bodyPr>
            <a:normAutofit lnSpcReduction="10000"/>
          </a:bodyPr>
          <a:lstStyle/>
          <a:p>
            <a:pPr algn="just">
              <a:lnSpc>
                <a:spcPct val="150000"/>
              </a:lnSpc>
            </a:pPr>
            <a:r>
              <a:rPr lang="en-US" dirty="0"/>
              <a:t>There is no theoretical framework currently existing for the PRA</a:t>
            </a:r>
            <a:r>
              <a:rPr lang="fa-IR" dirty="0"/>
              <a:t>-</a:t>
            </a:r>
            <a:r>
              <a:rPr lang="en-US" dirty="0"/>
              <a:t>physical simulation interface.</a:t>
            </a:r>
          </a:p>
          <a:p>
            <a:pPr algn="just">
              <a:lnSpc>
                <a:spcPct val="150000"/>
              </a:lnSpc>
            </a:pPr>
            <a:r>
              <a:rPr lang="en-US" dirty="0"/>
              <a:t>An initial framework is proposed focuses on cross-layer mapping across the hierarchical structure of PRA modeling.</a:t>
            </a:r>
          </a:p>
          <a:p>
            <a:pPr algn="just">
              <a:lnSpc>
                <a:spcPct val="150000"/>
              </a:lnSpc>
            </a:pPr>
            <a:r>
              <a:rPr lang="en-US" dirty="0"/>
              <a:t>This mapping has direct implications for the treatment of component dependencies, computational burden, and ROM/surrogate modeling in the PRA-Physical Simulation interface</a:t>
            </a:r>
            <a:r>
              <a:rPr lang="fa-IR" dirty="0"/>
              <a:t>.</a:t>
            </a:r>
            <a:endParaRPr lang="en-US" dirty="0"/>
          </a:p>
          <a:p>
            <a:pPr algn="just"/>
            <a:endParaRPr lang="en-US" dirty="0"/>
          </a:p>
        </p:txBody>
      </p:sp>
      <p:sp>
        <p:nvSpPr>
          <p:cNvPr id="5" name="Slide Number Placeholder 4">
            <a:extLst>
              <a:ext uri="{FF2B5EF4-FFF2-40B4-BE49-F238E27FC236}">
                <a16:creationId xmlns:a16="http://schemas.microsoft.com/office/drawing/2014/main" id="{8EF558B2-CEF6-AC33-8F80-8A5F5B461C07}"/>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8</a:t>
            </a:fld>
            <a:endParaRPr lang="en-US" b="1">
              <a:solidFill>
                <a:schemeClr val="accent2"/>
              </a:solidFill>
              <a:latin typeface="Arial" panose="020B0604020202020204" pitchFamily="34" charset="0"/>
              <a:cs typeface="Arial" panose="020B0604020202020204" pitchFamily="34" charset="0"/>
            </a:endParaRPr>
          </a:p>
        </p:txBody>
      </p:sp>
      <p:sp>
        <p:nvSpPr>
          <p:cNvPr id="6" name="Text Placeholder 7">
            <a:extLst>
              <a:ext uri="{FF2B5EF4-FFF2-40B4-BE49-F238E27FC236}">
                <a16:creationId xmlns:a16="http://schemas.microsoft.com/office/drawing/2014/main" id="{36AC0F8C-ECA2-0778-328A-DD03431BED81}"/>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Tree>
    <p:extLst>
      <p:ext uri="{BB962C8B-B14F-4D97-AF65-F5344CB8AC3E}">
        <p14:creationId xmlns:p14="http://schemas.microsoft.com/office/powerpoint/2010/main" val="415576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37B0B-DA77-9951-F70E-0E6F606F60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E9ED9E-2537-F631-1FB8-EE6C93887260}"/>
              </a:ext>
            </a:extLst>
          </p:cNvPr>
          <p:cNvSpPr>
            <a:spLocks noGrp="1"/>
          </p:cNvSpPr>
          <p:nvPr>
            <p:ph type="body" sz="quarter" idx="15"/>
          </p:nvPr>
        </p:nvSpPr>
        <p:spPr>
          <a:xfrm>
            <a:off x="748145" y="476789"/>
            <a:ext cx="11001929" cy="714726"/>
          </a:xfrm>
        </p:spPr>
        <p:txBody>
          <a:bodyPr>
            <a:normAutofit fontScale="92500"/>
          </a:bodyPr>
          <a:lstStyle/>
          <a:p>
            <a:r>
              <a:rPr lang="en-US" sz="3600" dirty="0">
                <a:solidFill>
                  <a:srgbClr val="003594"/>
                </a:solidFill>
                <a:latin typeface="Calibri" pitchFamily="34" charset="0"/>
                <a:ea typeface="Calibri" pitchFamily="34" charset="-122"/>
                <a:cs typeface="Calibri" pitchFamily="34" charset="-120"/>
              </a:rPr>
              <a:t>Hierarchical Structure of PRA-Physical Simulation Integration</a:t>
            </a:r>
            <a:endParaRPr lang="en-US" sz="3600" dirty="0"/>
          </a:p>
        </p:txBody>
      </p:sp>
      <p:sp>
        <p:nvSpPr>
          <p:cNvPr id="5" name="Slide Number Placeholder 4">
            <a:extLst>
              <a:ext uri="{FF2B5EF4-FFF2-40B4-BE49-F238E27FC236}">
                <a16:creationId xmlns:a16="http://schemas.microsoft.com/office/drawing/2014/main" id="{03D9476A-38BF-83D0-E12B-00AB9AAB4670}"/>
              </a:ext>
            </a:extLst>
          </p:cNvPr>
          <p:cNvSpPr>
            <a:spLocks noGrp="1"/>
          </p:cNvSpPr>
          <p:nvPr>
            <p:ph type="sldNum" sz="quarter" idx="4"/>
          </p:nvPr>
        </p:nvSpPr>
        <p:spPr/>
        <p:txBody>
          <a:body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9</a:t>
            </a:fld>
            <a:endParaRPr lang="en-US" b="1">
              <a:solidFill>
                <a:schemeClr val="accent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5F0BBC5-07B2-1D3E-654F-A354BE7194AB}"/>
                  </a:ext>
                </a:extLst>
              </p:cNvPr>
              <p:cNvSpPr txBox="1"/>
              <p:nvPr/>
            </p:nvSpPr>
            <p:spPr>
              <a:xfrm>
                <a:off x="241598" y="5351912"/>
                <a:ext cx="11452613" cy="604524"/>
              </a:xfrm>
              <a:prstGeom prst="rect">
                <a:avLst/>
              </a:prstGeom>
              <a:noFill/>
            </p:spPr>
            <p:txBody>
              <a:bodyPr wrap="square">
                <a:spAutoFit/>
              </a:bodyPr>
              <a:lstStyle/>
              <a:p>
                <a:pPr marL="285750" indent="-285750">
                  <a:buFont typeface="Wingdings" pitchFamily="2" charset="2"/>
                  <a:buChar char="§"/>
                </a:pPr>
                <a14:m>
                  <m:oMath xmlns:m="http://schemas.openxmlformats.org/officeDocument/2006/math">
                    <m:sSub>
                      <m:sSubPr>
                        <m:ctrlPr>
                          <a:rPr lang="en-US"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US" sz="1600" i="1">
                            <a:effectLst/>
                            <a:latin typeface="Cambria Math" panose="02040503050406030204" pitchFamily="18" charset="0"/>
                            <a:ea typeface="PMingLiU" panose="02020500000000000000" pitchFamily="18" charset="-120"/>
                            <a:cs typeface="Times New Roman" panose="02020603050405020304" pitchFamily="18" charset="0"/>
                          </a:rPr>
                          <m:t>𝛽</m:t>
                        </m:r>
                      </m:e>
                      <m:sub>
                        <m:r>
                          <a:rPr lang="en-US" sz="1600" i="1">
                            <a:effectLst/>
                            <a:latin typeface="Cambria Math" panose="02040503050406030204" pitchFamily="18" charset="0"/>
                            <a:ea typeface="PMingLiU" panose="02020500000000000000" pitchFamily="18" charset="-120"/>
                            <a:cs typeface="Times New Roman" panose="02020603050405020304" pitchFamily="18" charset="0"/>
                          </a:rPr>
                          <m:t>𝑐</m:t>
                        </m:r>
                      </m:sub>
                    </m:sSub>
                  </m:oMath>
                </a14:m>
                <a:r>
                  <a:rPr lang="en-US" sz="1600" dirty="0">
                    <a:effectLst/>
                    <a:latin typeface="Arial" panose="020B0604020202020204" pitchFamily="34" charset="0"/>
                    <a:ea typeface="PMingLiU" panose="02020500000000000000" pitchFamily="18" charset="-120"/>
                    <a:cs typeface="Arial" panose="020B0604020202020204" pitchFamily="34" charset="0"/>
                  </a:rPr>
                  <a:t>, </a:t>
                </a:r>
                <a14:m>
                  <m:oMath xmlns:m="http://schemas.openxmlformats.org/officeDocument/2006/math">
                    <m:sSub>
                      <m:sSubPr>
                        <m:ctrlPr>
                          <a:rPr lang="en-US"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US" sz="1600" i="1">
                            <a:effectLst/>
                            <a:latin typeface="Cambria Math" panose="02040503050406030204" pitchFamily="18" charset="0"/>
                            <a:ea typeface="PMingLiU" panose="02020500000000000000" pitchFamily="18" charset="-120"/>
                            <a:cs typeface="Times New Roman" panose="02020603050405020304" pitchFamily="18" charset="0"/>
                          </a:rPr>
                          <m:t>𝛽</m:t>
                        </m:r>
                      </m:e>
                      <m:sub>
                        <m:r>
                          <a:rPr lang="en-US" sz="1600" i="1">
                            <a:effectLst/>
                            <a:latin typeface="Cambria Math" panose="02040503050406030204" pitchFamily="18" charset="0"/>
                            <a:ea typeface="PMingLiU" panose="02020500000000000000" pitchFamily="18" charset="-120"/>
                            <a:cs typeface="Times New Roman" panose="02020603050405020304" pitchFamily="18" charset="0"/>
                          </a:rPr>
                          <m:t>𝑝</m:t>
                        </m:r>
                      </m:sub>
                    </m:sSub>
                  </m:oMath>
                </a14:m>
                <a:r>
                  <a:rPr lang="en-US" sz="1600" dirty="0">
                    <a:effectLst/>
                    <a:latin typeface="Arial" panose="020B0604020202020204" pitchFamily="34" charset="0"/>
                    <a:ea typeface="PMingLiU" panose="02020500000000000000" pitchFamily="18" charset="-120"/>
                    <a:cs typeface="Arial" panose="020B0604020202020204" pitchFamily="34" charset="0"/>
                  </a:rPr>
                  <a:t>, </a:t>
                </a:r>
                <a14:m>
                  <m:oMath xmlns:m="http://schemas.openxmlformats.org/officeDocument/2006/math">
                    <m:sSub>
                      <m:sSubPr>
                        <m:ctrlPr>
                          <a:rPr lang="en-US"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US" sz="1600" i="1">
                            <a:effectLst/>
                            <a:latin typeface="Cambria Math" panose="02040503050406030204" pitchFamily="18" charset="0"/>
                            <a:ea typeface="PMingLiU" panose="02020500000000000000" pitchFamily="18" charset="-120"/>
                            <a:cs typeface="Times New Roman" panose="02020603050405020304" pitchFamily="18" charset="0"/>
                          </a:rPr>
                          <m:t>𝛽</m:t>
                        </m:r>
                      </m:e>
                      <m:sub>
                        <m:r>
                          <a:rPr lang="en-US" sz="1600" i="1">
                            <a:effectLst/>
                            <a:latin typeface="Cambria Math" panose="02040503050406030204" pitchFamily="18" charset="0"/>
                            <a:ea typeface="PMingLiU" panose="02020500000000000000" pitchFamily="18" charset="-120"/>
                            <a:cs typeface="Times New Roman" panose="02020603050405020304" pitchFamily="18" charset="0"/>
                          </a:rPr>
                          <m:t>𝑓</m:t>
                        </m:r>
                      </m:sub>
                    </m:sSub>
                  </m:oMath>
                </a14:m>
                <a:r>
                  <a:rPr lang="en-US" sz="1600" dirty="0">
                    <a:effectLst/>
                    <a:latin typeface="Arial" panose="020B0604020202020204" pitchFamily="34" charset="0"/>
                    <a:ea typeface="PMingLiU" panose="02020500000000000000" pitchFamily="18" charset="-120"/>
                    <a:cs typeface="Arial" panose="020B0604020202020204" pitchFamily="34" charset="0"/>
                  </a:rPr>
                  <a:t>, and </a:t>
                </a:r>
                <a14:m>
                  <m:oMath xmlns:m="http://schemas.openxmlformats.org/officeDocument/2006/math">
                    <m:sSub>
                      <m:sSubPr>
                        <m:ctrlPr>
                          <a:rPr lang="en-US"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en-US" sz="1600" i="1">
                            <a:effectLst/>
                            <a:latin typeface="Cambria Math" panose="02040503050406030204" pitchFamily="18" charset="0"/>
                            <a:ea typeface="PMingLiU" panose="02020500000000000000" pitchFamily="18" charset="-120"/>
                            <a:cs typeface="Times New Roman" panose="02020603050405020304" pitchFamily="18" charset="0"/>
                          </a:rPr>
                          <m:t>𝛽</m:t>
                        </m:r>
                      </m:e>
                      <m:sub>
                        <m:r>
                          <a:rPr lang="en-US" sz="1600" i="1">
                            <a:effectLst/>
                            <a:latin typeface="Cambria Math" panose="02040503050406030204" pitchFamily="18" charset="0"/>
                            <a:ea typeface="PMingLiU" panose="02020500000000000000" pitchFamily="18" charset="-120"/>
                            <a:cs typeface="Times New Roman" panose="02020603050405020304" pitchFamily="18" charset="0"/>
                          </a:rPr>
                          <m:t>𝑚</m:t>
                        </m:r>
                      </m:sub>
                    </m:sSub>
                  </m:oMath>
                </a14:m>
                <a:r>
                  <a:rPr lang="en-US" sz="1600" dirty="0">
                    <a:effectLst/>
                    <a:latin typeface="Arial" panose="020B0604020202020204" pitchFamily="34" charset="0"/>
                    <a:ea typeface="PMingLiU" panose="02020500000000000000" pitchFamily="18" charset="-120"/>
                    <a:cs typeface="Arial" panose="020B0604020202020204" pitchFamily="34" charset="0"/>
                  </a:rPr>
                  <a:t> as the average branching factors at the system-to-component, component-to-part, part-to-failure-mode, and failure-mode-to-failure-mechanism transitions</a:t>
                </a:r>
                <a:endParaRPr lang="en-US" sz="1600" dirty="0">
                  <a:latin typeface="Arial" panose="020B0604020202020204" pitchFamily="34" charset="0"/>
                  <a:cs typeface="Arial" panose="020B0604020202020204" pitchFamily="34" charset="0"/>
                </a:endParaRPr>
              </a:p>
            </p:txBody>
          </p:sp>
        </mc:Choice>
        <mc:Fallback xmlns="">
          <p:sp>
            <p:nvSpPr>
              <p:cNvPr id="109" name="TextBox 108">
                <a:extLst>
                  <a:ext uri="{FF2B5EF4-FFF2-40B4-BE49-F238E27FC236}">
                    <a16:creationId xmlns:a16="http://schemas.microsoft.com/office/drawing/2014/main" id="{E5F0BBC5-07B2-1D3E-654F-A354BE7194AB}"/>
                  </a:ext>
                </a:extLst>
              </p:cNvPr>
              <p:cNvSpPr txBox="1">
                <a:spLocks noRot="1" noChangeAspect="1" noMove="1" noResize="1" noEditPoints="1" noAdjustHandles="1" noChangeArrowheads="1" noChangeShapeType="1" noTextEdit="1"/>
              </p:cNvSpPr>
              <p:nvPr/>
            </p:nvSpPr>
            <p:spPr>
              <a:xfrm>
                <a:off x="241598" y="5351912"/>
                <a:ext cx="11452613" cy="604524"/>
              </a:xfrm>
              <a:prstGeom prst="rect">
                <a:avLst/>
              </a:prstGeom>
              <a:blipFill>
                <a:blip r:embed="rId3"/>
                <a:stretch>
                  <a:fillRect l="-333" t="-4167" r="-443"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5" name="Table 174">
                <a:extLst>
                  <a:ext uri="{FF2B5EF4-FFF2-40B4-BE49-F238E27FC236}">
                    <a16:creationId xmlns:a16="http://schemas.microsoft.com/office/drawing/2014/main" id="{F935558F-73DA-DBBE-6B4A-8D9C78898238}"/>
                  </a:ext>
                </a:extLst>
              </p:cNvPr>
              <p:cNvGraphicFramePr>
                <a:graphicFrameLocks noGrp="1"/>
              </p:cNvGraphicFramePr>
              <p:nvPr>
                <p:extLst>
                  <p:ext uri="{D42A27DB-BD31-4B8C-83A1-F6EECF244321}">
                    <p14:modId xmlns:p14="http://schemas.microsoft.com/office/powerpoint/2010/main" val="237992115"/>
                  </p:ext>
                </p:extLst>
              </p:nvPr>
            </p:nvGraphicFramePr>
            <p:xfrm>
              <a:off x="285750" y="1218254"/>
              <a:ext cx="11591738" cy="3870387"/>
            </p:xfrm>
            <a:graphic>
              <a:graphicData uri="http://schemas.openxmlformats.org/drawingml/2006/table">
                <a:tbl>
                  <a:tblPr firstRow="1" bandRow="1">
                    <a:tableStyleId>{2D5ABB26-0587-4C30-8999-92F81FD0307C}</a:tableStyleId>
                  </a:tblPr>
                  <a:tblGrid>
                    <a:gridCol w="2873347">
                      <a:extLst>
                        <a:ext uri="{9D8B030D-6E8A-4147-A177-3AD203B41FA5}">
                          <a16:colId xmlns:a16="http://schemas.microsoft.com/office/drawing/2014/main" val="2736025028"/>
                        </a:ext>
                      </a:extLst>
                    </a:gridCol>
                    <a:gridCol w="4927093">
                      <a:extLst>
                        <a:ext uri="{9D8B030D-6E8A-4147-A177-3AD203B41FA5}">
                          <a16:colId xmlns:a16="http://schemas.microsoft.com/office/drawing/2014/main" val="1981215729"/>
                        </a:ext>
                      </a:extLst>
                    </a:gridCol>
                    <a:gridCol w="3791298">
                      <a:extLst>
                        <a:ext uri="{9D8B030D-6E8A-4147-A177-3AD203B41FA5}">
                          <a16:colId xmlns:a16="http://schemas.microsoft.com/office/drawing/2014/main" val="2055358135"/>
                        </a:ext>
                      </a:extLst>
                    </a:gridCol>
                  </a:tblGrid>
                  <a:tr h="357352">
                    <a:tc>
                      <a:txBody>
                        <a:bodyPr/>
                        <a:lstStyle/>
                        <a:p>
                          <a:pPr algn="ctr"/>
                          <a:endParaRPr lang="en-US" b="1">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rPr>
                            <a:t>Size of the modeling space</a:t>
                          </a:r>
                          <a:endParaRPr lang="en-US" b="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722437"/>
                      </a:ext>
                    </a:extLst>
                  </a:tr>
                  <a:tr h="66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Systems </a:t>
                          </a:r>
                          <a:r>
                            <a:rPr lang="fa-IR" sz="1800">
                              <a:latin typeface="Times New Roman" panose="02020603050405020304" pitchFamily="18" charset="0"/>
                              <a:cs typeface="Times New Roman" panose="02020603050405020304" pitchFamily="18" charset="0"/>
                            </a:rPr>
                            <a:t>)</a:t>
                          </a:r>
                          <a:r>
                            <a:rPr lang="en-US" sz="1800">
                              <a:latin typeface="Times New Roman" panose="02020603050405020304" pitchFamily="18" charset="0"/>
                              <a:cs typeface="Times New Roman" panose="02020603050405020304" pitchFamily="18" charset="0"/>
                            </a:rPr>
                            <a:t> </a:t>
                          </a:r>
                          <a14:m>
                            <m:oMath xmlns:m="http://schemas.openxmlformats.org/officeDocument/2006/math">
                              <m:r>
                                <a:rPr lang="en-US" sz="1800" smtClean="0">
                                  <a:latin typeface="Cambria Math" panose="02040503050406030204" pitchFamily="18" charset="0"/>
                                  <a:cs typeface="+mj-cs"/>
                                </a:rPr>
                                <m:t>𝒮</m:t>
                              </m:r>
                              <m:r>
                                <a:rPr lang="en-US" sz="1800" b="0" i="0" smtClean="0">
                                  <a:latin typeface="Cambria Math" panose="02040503050406030204" pitchFamily="18" charset="0"/>
                                  <a:cs typeface="+mj-cs"/>
                                </a:rPr>
                                <m:t>)</m:t>
                              </m:r>
                            </m:oMath>
                          </a14:m>
                          <a:endParaRPr lang="en-US" sz="1800" i="1">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r>
                                      <a:rPr lang="en-US" sz="1800">
                                        <a:latin typeface="Cambria Math" panose="02040503050406030204" pitchFamily="18" charset="0"/>
                                      </a:rPr>
                                      <m:t>𝒮</m:t>
                                    </m:r>
                                  </m:e>
                                </m:d>
                              </m:oMath>
                            </m:oMathPara>
                          </a14:m>
                          <a:endParaRPr lang="en-US" sz="18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9965689"/>
                      </a:ext>
                    </a:extLst>
                  </a:tr>
                  <a:tr h="7880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cs typeface="Times New Roman" panose="02020603050405020304" pitchFamily="18" charset="0"/>
                            </a:rPr>
                            <a:t>Components (</a:t>
                          </a:r>
                          <a14:m>
                            <m:oMath xmlns:m="http://schemas.openxmlformats.org/officeDocument/2006/math">
                              <m:sSub>
                                <m:sSubPr>
                                  <m:ctrlPr>
                                    <a:rPr lang="en-US" sz="1800" i="1">
                                      <a:latin typeface="Cambria Math" panose="02040503050406030204" pitchFamily="18" charset="0"/>
                                      <a:cs typeface="+mj-cs"/>
                                    </a:rPr>
                                  </m:ctrlPr>
                                </m:sSubPr>
                                <m:e>
                                  <m:r>
                                    <a:rPr lang="en-US" sz="1800">
                                      <a:latin typeface="Cambria Math" panose="02040503050406030204" pitchFamily="18" charset="0"/>
                                      <a:cs typeface="+mj-cs"/>
                                    </a:rPr>
                                    <m:t>𝒞</m:t>
                                  </m:r>
                                </m:e>
                                <m:sub>
                                  <m:r>
                                    <a:rPr lang="en-US" sz="1800">
                                      <a:latin typeface="Cambria Math" panose="02040503050406030204" pitchFamily="18" charset="0"/>
                                      <a:cs typeface="+mj-cs"/>
                                    </a:rPr>
                                    <m:t>h</m:t>
                                  </m:r>
                                </m:sub>
                              </m:sSub>
                              <m:r>
                                <a:rPr lang="en-US" sz="1800" b="0" i="1" smtClean="0">
                                  <a:latin typeface="Cambria Math" panose="02040503050406030204" pitchFamily="18" charset="0"/>
                                  <a:cs typeface="+mj-cs"/>
                                </a:rPr>
                                <m:t>)</m:t>
                              </m:r>
                            </m:oMath>
                          </a14:m>
                          <a:endParaRPr lang="en-US" sz="1800">
                            <a:latin typeface="Times New Roman" panose="02020603050405020304" pitchFamily="18" charset="0"/>
                            <a:ea typeface="PMingLiU" panose="02020500000000000000" pitchFamily="18" charset="-12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r>
                                      <a:rPr lang="en-US" sz="1800">
                                        <a:latin typeface="Cambria Math" panose="02040503050406030204" pitchFamily="18" charset="0"/>
                                      </a:rPr>
                                      <m:t>𝒞</m:t>
                                    </m:r>
                                  </m:e>
                                </m:d>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a:latin typeface="Cambria Math" panose="02040503050406030204" pitchFamily="18" charset="0"/>
                                      </a:rPr>
                                      <m:t>𝒮</m:t>
                                    </m:r>
                                  </m:e>
                                </m:d>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𝛽</m:t>
                                    </m:r>
                                  </m:e>
                                  <m:sub>
                                    <m:r>
                                      <a:rPr lang="en-US" sz="1800">
                                        <a:latin typeface="Cambria Math" panose="02040503050406030204" pitchFamily="18" charset="0"/>
                                      </a:rPr>
                                      <m:t>𝑐</m:t>
                                    </m:r>
                                  </m:sub>
                                </m:sSub>
                                <m:r>
                                  <a:rPr lang="en-US" sz="1800" b="0" smtClean="0">
                                    <a:latin typeface="Cambria Math" panose="02040503050406030204" pitchFamily="18" charset="0"/>
                                  </a:rPr>
                                  <m:t> </m:t>
                                </m:r>
                              </m:oMath>
                            </m:oMathPara>
                          </a14:m>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5794438"/>
                      </a:ext>
                    </a:extLst>
                  </a:tr>
                  <a:tr h="6964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Parts (</a:t>
                          </a:r>
                          <a14:m>
                            <m:oMath xmlns:m="http://schemas.openxmlformats.org/officeDocument/2006/math">
                              <m:sSub>
                                <m:sSubPr>
                                  <m:ctrlPr>
                                    <a:rPr lang="en-US" sz="1800" i="1">
                                      <a:effectLst/>
                                      <a:latin typeface="Cambria Math" panose="02040503050406030204" pitchFamily="18" charset="0"/>
                                      <a:cs typeface="+mj-cs"/>
                                    </a:rPr>
                                  </m:ctrlPr>
                                </m:sSubPr>
                                <m:e>
                                  <m:r>
                                    <a:rPr lang="en-US" sz="1800">
                                      <a:effectLst/>
                                      <a:latin typeface="Cambria Math" panose="02040503050406030204" pitchFamily="18" charset="0"/>
                                      <a:cs typeface="+mj-cs"/>
                                    </a:rPr>
                                    <m:t>𝒫</m:t>
                                  </m:r>
                                </m:e>
                                <m:sub>
                                  <m:r>
                                    <a:rPr lang="en-US" sz="1800">
                                      <a:effectLst/>
                                      <a:latin typeface="Cambria Math" panose="02040503050406030204" pitchFamily="18" charset="0"/>
                                      <a:cs typeface="+mj-cs"/>
                                    </a:rPr>
                                    <m:t>h</m:t>
                                  </m:r>
                                  <m:r>
                                    <a:rPr lang="en-US" sz="1800">
                                      <a:effectLst/>
                                      <a:latin typeface="Cambria Math" panose="02040503050406030204" pitchFamily="18" charset="0"/>
                                      <a:cs typeface="+mj-cs"/>
                                    </a:rPr>
                                    <m:t>,</m:t>
                                  </m:r>
                                  <m:r>
                                    <a:rPr lang="en-US" sz="1800">
                                      <a:effectLst/>
                                      <a:latin typeface="Cambria Math" panose="02040503050406030204" pitchFamily="18" charset="0"/>
                                      <a:cs typeface="+mj-cs"/>
                                    </a:rPr>
                                    <m:t>𝑖</m:t>
                                  </m:r>
                                </m:sub>
                              </m:sSub>
                            </m:oMath>
                          </a14:m>
                          <a:r>
                            <a:rPr lang="en-US" sz="1800">
                              <a:effectLst/>
                              <a:latin typeface="Times New Roman" panose="02020603050405020304" pitchFamily="18"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r>
                                      <a:rPr lang="en-US" sz="1800">
                                        <a:latin typeface="Cambria Math" panose="02040503050406030204" pitchFamily="18" charset="0"/>
                                      </a:rPr>
                                      <m:t>𝒫</m:t>
                                    </m:r>
                                  </m:e>
                                </m:d>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a:latin typeface="Cambria Math" panose="02040503050406030204" pitchFamily="18" charset="0"/>
                                      </a:rPr>
                                      <m:t>𝒮</m:t>
                                    </m:r>
                                  </m:e>
                                </m:d>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𝛽</m:t>
                                    </m:r>
                                  </m:e>
                                  <m:sub>
                                    <m:r>
                                      <a:rPr lang="en-US" sz="1800">
                                        <a:latin typeface="Cambria Math" panose="02040503050406030204" pitchFamily="18" charset="0"/>
                                      </a:rPr>
                                      <m:t>𝑐</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𝛽</m:t>
                                    </m:r>
                                  </m:e>
                                  <m:sub>
                                    <m:r>
                                      <a:rPr lang="en-US" sz="1800">
                                        <a:latin typeface="Cambria Math" panose="02040503050406030204" pitchFamily="18" charset="0"/>
                                      </a:rPr>
                                      <m:t>𝑝</m:t>
                                    </m:r>
                                  </m:sub>
                                </m:sSub>
                              </m:oMath>
                            </m:oMathPara>
                          </a14:m>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5979604"/>
                      </a:ext>
                    </a:extLst>
                  </a:tr>
                  <a:tr h="6370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cs typeface="Times New Roman" panose="02020603050405020304" pitchFamily="18" charset="0"/>
                            </a:rPr>
                            <a:t>Physical failure modes (</a:t>
                          </a:r>
                          <a14:m>
                            <m:oMath xmlns:m="http://schemas.openxmlformats.org/officeDocument/2006/math">
                              <m:sSub>
                                <m:sSubPr>
                                  <m:ctrlPr>
                                    <a:rPr lang="en-US" sz="1800" i="1" kern="1200">
                                      <a:solidFill>
                                        <a:schemeClr val="tx1"/>
                                      </a:solidFill>
                                      <a:latin typeface="Cambria Math" panose="02040503050406030204" pitchFamily="18" charset="0"/>
                                      <a:ea typeface="+mn-ea"/>
                                      <a:cs typeface="+mn-cs"/>
                                    </a:rPr>
                                  </m:ctrlPr>
                                </m:sSubPr>
                                <m:e>
                                  <m:r>
                                    <a:rPr lang="en-US" sz="1800" kern="1200">
                                      <a:solidFill>
                                        <a:schemeClr val="tx1"/>
                                      </a:solidFill>
                                      <a:latin typeface="Cambria Math" panose="02040503050406030204" pitchFamily="18" charset="0"/>
                                      <a:ea typeface="+mn-ea"/>
                                      <a:cs typeface="+mn-cs"/>
                                    </a:rPr>
                                    <m:t>ℱ</m:t>
                                  </m:r>
                                </m:e>
                                <m:sub>
                                  <m:r>
                                    <a:rPr lang="en-US" sz="1800" kern="1200">
                                      <a:solidFill>
                                        <a:schemeClr val="tx1"/>
                                      </a:solidFill>
                                      <a:latin typeface="Cambria Math" panose="02040503050406030204" pitchFamily="18" charset="0"/>
                                      <a:ea typeface="+mn-ea"/>
                                      <a:cs typeface="+mn-cs"/>
                                    </a:rPr>
                                    <m:t>h</m:t>
                                  </m:r>
                                  <m:r>
                                    <a:rPr lang="en-US" sz="1800" kern="1200">
                                      <a:solidFill>
                                        <a:schemeClr val="tx1"/>
                                      </a:solidFill>
                                      <a:latin typeface="Cambria Math" panose="02040503050406030204" pitchFamily="18" charset="0"/>
                                      <a:ea typeface="+mn-ea"/>
                                      <a:cs typeface="+mn-cs"/>
                                    </a:rPr>
                                    <m:t>,</m:t>
                                  </m:r>
                                  <m:r>
                                    <a:rPr lang="en-US" sz="1800" kern="1200">
                                      <a:solidFill>
                                        <a:schemeClr val="tx1"/>
                                      </a:solidFill>
                                      <a:latin typeface="Cambria Math" panose="02040503050406030204" pitchFamily="18" charset="0"/>
                                      <a:ea typeface="+mn-ea"/>
                                      <a:cs typeface="+mn-cs"/>
                                    </a:rPr>
                                    <m:t>𝑖</m:t>
                                  </m:r>
                                  <m:r>
                                    <a:rPr lang="en-US" sz="1800" kern="1200">
                                      <a:solidFill>
                                        <a:schemeClr val="tx1"/>
                                      </a:solidFill>
                                      <a:latin typeface="Cambria Math" panose="02040503050406030204" pitchFamily="18" charset="0"/>
                                      <a:ea typeface="+mn-ea"/>
                                      <a:cs typeface="+mn-cs"/>
                                    </a:rPr>
                                    <m:t>,</m:t>
                                  </m:r>
                                  <m:r>
                                    <a:rPr lang="en-US" sz="1800" kern="1200">
                                      <a:solidFill>
                                        <a:schemeClr val="tx1"/>
                                      </a:solidFill>
                                      <a:latin typeface="Cambria Math" panose="02040503050406030204" pitchFamily="18" charset="0"/>
                                      <a:ea typeface="+mn-ea"/>
                                      <a:cs typeface="+mn-cs"/>
                                    </a:rPr>
                                    <m:t>𝑗</m:t>
                                  </m:r>
                                </m:sub>
                              </m:sSub>
                              <m:r>
                                <a:rPr lang="en-US" sz="1800" b="0" i="0" kern="1200" smtClean="0">
                                  <a:solidFill>
                                    <a:schemeClr val="tx1"/>
                                  </a:solidFill>
                                  <a:latin typeface="Cambria Math" panose="02040503050406030204" pitchFamily="18" charset="0"/>
                                  <a:ea typeface="+mn-ea"/>
                                  <a:cs typeface="+mn-cs"/>
                                </a:rPr>
                                <m:t>)</m:t>
                              </m:r>
                            </m:oMath>
                          </a14:m>
                          <a:endParaRPr lang="en-US">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a:noFill/>
                        </a:lnL>
                        <a:lnT w="3175" cap="flat" cmpd="sng" algn="ctr">
                          <a:solidFill>
                            <a:schemeClr val="bg2">
                              <a:lumMod val="9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a:effectLst/>
                                        <a:latin typeface="Cambria Math" panose="02040503050406030204" pitchFamily="18" charset="0"/>
                                      </a:rPr>
                                    </m:ctrlPr>
                                  </m:dPr>
                                  <m:e>
                                    <m:r>
                                      <a:rPr lang="en-US" sz="1800">
                                        <a:effectLst/>
                                        <a:latin typeface="Cambria Math" panose="02040503050406030204" pitchFamily="18" charset="0"/>
                                      </a:rPr>
                                      <m:t>ℱ</m:t>
                                    </m:r>
                                  </m:e>
                                </m:d>
                                <m:r>
                                  <a:rPr lang="en-US" sz="1800">
                                    <a:effectLst/>
                                    <a:latin typeface="Cambria Math" panose="02040503050406030204" pitchFamily="18" charset="0"/>
                                  </a:rPr>
                                  <m:t>=</m:t>
                                </m:r>
                                <m:d>
                                  <m:dPr>
                                    <m:begChr m:val="|"/>
                                    <m:endChr m:val="|"/>
                                    <m:ctrlPr>
                                      <a:rPr lang="en-US" sz="1800" i="1">
                                        <a:effectLst/>
                                        <a:latin typeface="Cambria Math" panose="02040503050406030204" pitchFamily="18" charset="0"/>
                                      </a:rPr>
                                    </m:ctrlPr>
                                  </m:dPr>
                                  <m:e>
                                    <m:r>
                                      <a:rPr lang="en-US" sz="1800">
                                        <a:effectLst/>
                                        <a:latin typeface="Cambria Math" panose="02040503050406030204" pitchFamily="18" charset="0"/>
                                      </a:rPr>
                                      <m:t>𝒮</m:t>
                                    </m:r>
                                  </m:e>
                                </m:d>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𝛽</m:t>
                                    </m:r>
                                  </m:e>
                                  <m:sub>
                                    <m:r>
                                      <a:rPr lang="en-US" sz="1800">
                                        <a:effectLst/>
                                        <a:latin typeface="Cambria Math" panose="02040503050406030204" pitchFamily="18" charset="0"/>
                                      </a:rPr>
                                      <m:t>𝑐</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𝛽</m:t>
                                    </m:r>
                                  </m:e>
                                  <m:sub>
                                    <m:r>
                                      <a:rPr lang="en-US" sz="1800">
                                        <a:effectLst/>
                                        <a:latin typeface="Cambria Math" panose="02040503050406030204" pitchFamily="18" charset="0"/>
                                      </a:rPr>
                                      <m:t>𝑝</m:t>
                                    </m:r>
                                  </m:sub>
                                </m:sSub>
                                <m:r>
                                  <a:rPr lang="en-US" sz="1800">
                                    <a:effectLst/>
                                    <a:latin typeface="Cambria Math" panose="02040503050406030204" pitchFamily="18" charset="0"/>
                                  </a:rPr>
                                  <m:t>∙</m:t>
                                </m:r>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𝛽</m:t>
                                    </m:r>
                                  </m:e>
                                  <m:sub>
                                    <m:r>
                                      <a:rPr lang="en-US" sz="1800">
                                        <a:effectLst/>
                                        <a:latin typeface="Cambria Math" panose="02040503050406030204" pitchFamily="18" charset="0"/>
                                      </a:rPr>
                                      <m:t>𝑓</m:t>
                                    </m:r>
                                  </m:sub>
                                </m:sSub>
                              </m:oMath>
                            </m:oMathPara>
                          </a14:m>
                          <a:endParaRPr lang="en-US" sz="2400">
                            <a:effectLst/>
                          </a:endParaRPr>
                        </a:p>
                      </a:txBody>
                      <a:tcPr anchor="ctr">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691378"/>
                      </a:ext>
                    </a:extLst>
                  </a:tr>
                  <a:tr h="687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cs typeface="Times New Roman" panose="02020603050405020304" pitchFamily="18" charset="0"/>
                            </a:rPr>
                            <a:t>Physical  failure mechanisms (</a:t>
                          </a:r>
                          <a14:m>
                            <m:oMath xmlns:m="http://schemas.openxmlformats.org/officeDocument/2006/math">
                              <m:sSub>
                                <m:sSubPr>
                                  <m:ctrlPr>
                                    <a:rPr lang="en-US" sz="1800" i="1">
                                      <a:latin typeface="Cambria Math" panose="02040503050406030204" pitchFamily="18" charset="0"/>
                                      <a:cs typeface="+mj-cs"/>
                                    </a:rPr>
                                  </m:ctrlPr>
                                </m:sSubPr>
                                <m:e>
                                  <m:r>
                                    <a:rPr lang="en-US" sz="1800">
                                      <a:latin typeface="Cambria Math" panose="02040503050406030204" pitchFamily="18" charset="0"/>
                                      <a:cs typeface="+mj-cs"/>
                                    </a:rPr>
                                    <m:t>ℳ</m:t>
                                  </m:r>
                                </m:e>
                                <m:sub>
                                  <m:r>
                                    <a:rPr lang="en-US" sz="1800">
                                      <a:latin typeface="Cambria Math" panose="02040503050406030204" pitchFamily="18" charset="0"/>
                                      <a:cs typeface="+mj-cs"/>
                                    </a:rPr>
                                    <m:t>h</m:t>
                                  </m:r>
                                  <m:r>
                                    <a:rPr lang="en-US" sz="1800">
                                      <a:latin typeface="Cambria Math" panose="02040503050406030204" pitchFamily="18" charset="0"/>
                                      <a:cs typeface="+mj-cs"/>
                                    </a:rPr>
                                    <m:t>,</m:t>
                                  </m:r>
                                  <m:r>
                                    <a:rPr lang="en-US" sz="1800">
                                      <a:latin typeface="Cambria Math" panose="02040503050406030204" pitchFamily="18" charset="0"/>
                                      <a:cs typeface="+mj-cs"/>
                                    </a:rPr>
                                    <m:t>𝑖</m:t>
                                  </m:r>
                                  <m:r>
                                    <a:rPr lang="en-US" sz="1800">
                                      <a:latin typeface="Cambria Math" panose="02040503050406030204" pitchFamily="18" charset="0"/>
                                      <a:cs typeface="+mj-cs"/>
                                    </a:rPr>
                                    <m:t>,</m:t>
                                  </m:r>
                                  <m:r>
                                    <a:rPr lang="en-US" sz="1800">
                                      <a:latin typeface="Cambria Math" panose="02040503050406030204" pitchFamily="18" charset="0"/>
                                      <a:cs typeface="+mj-cs"/>
                                    </a:rPr>
                                    <m:t>𝑗</m:t>
                                  </m:r>
                                  <m:r>
                                    <a:rPr lang="en-US" sz="1800">
                                      <a:latin typeface="Cambria Math" panose="02040503050406030204" pitchFamily="18" charset="0"/>
                                      <a:cs typeface="+mj-cs"/>
                                    </a:rPr>
                                    <m:t>,</m:t>
                                  </m:r>
                                  <m:r>
                                    <a:rPr lang="en-US" sz="1800">
                                      <a:latin typeface="Cambria Math" panose="02040503050406030204" pitchFamily="18" charset="0"/>
                                      <a:cs typeface="+mj-cs"/>
                                    </a:rPr>
                                    <m:t>𝑘</m:t>
                                  </m:r>
                                </m:sub>
                              </m:sSub>
                              <m:r>
                                <a:rPr lang="en-US" sz="1800" b="0" i="1" smtClean="0">
                                  <a:latin typeface="Cambria Math" panose="02040503050406030204" pitchFamily="18" charset="0"/>
                                  <a:cs typeface="+mj-cs"/>
                                </a:rPr>
                                <m:t>)</m:t>
                              </m:r>
                            </m:oMath>
                          </a14:m>
                          <a:endParaRPr lang="en-US" sz="1800">
                            <a:effectLst/>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a:latin typeface="Cambria Math" panose="02040503050406030204" pitchFamily="18" charset="0"/>
                                          </a:rPr>
                                          <m:t>𝒯</m:t>
                                        </m:r>
                                      </m:e>
                                      <m:sup>
                                        <m:r>
                                          <m:rPr>
                                            <m:sty m:val="p"/>
                                          </m:rPr>
                                          <a:rPr lang="en-US" sz="1800">
                                            <a:latin typeface="Cambria Math" panose="02040503050406030204" pitchFamily="18" charset="0"/>
                                          </a:rPr>
                                          <m:t>disjoint</m:t>
                                        </m:r>
                                      </m:sup>
                                    </m:sSup>
                                  </m:e>
                                </m:d>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a:latin typeface="Cambria Math" panose="02040503050406030204" pitchFamily="18" charset="0"/>
                                      </a:rPr>
                                      <m:t>𝒮</m:t>
                                    </m:r>
                                  </m:e>
                                </m:d>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𝛽</m:t>
                                    </m:r>
                                  </m:e>
                                  <m:sub>
                                    <m:r>
                                      <a:rPr lang="en-US" sz="1800">
                                        <a:latin typeface="Cambria Math" panose="02040503050406030204" pitchFamily="18" charset="0"/>
                                      </a:rPr>
                                      <m:t>𝑐</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𝛽</m:t>
                                    </m:r>
                                  </m:e>
                                  <m:sub>
                                    <m:r>
                                      <a:rPr lang="en-US" sz="1800">
                                        <a:latin typeface="Cambria Math" panose="02040503050406030204" pitchFamily="18" charset="0"/>
                                      </a:rPr>
                                      <m:t>𝑝</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𝛽</m:t>
                                    </m:r>
                                  </m:e>
                                  <m:sub>
                                    <m:r>
                                      <a:rPr lang="en-US" sz="1800">
                                        <a:latin typeface="Cambria Math" panose="02040503050406030204" pitchFamily="18" charset="0"/>
                                      </a:rPr>
                                      <m:t>𝑓</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𝛽</m:t>
                                    </m:r>
                                  </m:e>
                                  <m:sub>
                                    <m:r>
                                      <a:rPr lang="en-US" sz="1800">
                                        <a:latin typeface="Cambria Math" panose="02040503050406030204" pitchFamily="18" charset="0"/>
                                      </a:rPr>
                                      <m:t>𝑚</m:t>
                                    </m:r>
                                  </m:sub>
                                </m:sSub>
                              </m:oMath>
                            </m:oMathPara>
                          </a14:m>
                          <a:endParaRPr lang="en-US" sz="18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527300"/>
                      </a:ext>
                    </a:extLst>
                  </a:tr>
                </a:tbl>
              </a:graphicData>
            </a:graphic>
          </p:graphicFrame>
        </mc:Choice>
        <mc:Fallback xmlns="">
          <p:graphicFrame>
            <p:nvGraphicFramePr>
              <p:cNvPr id="175" name="Table 174">
                <a:extLst>
                  <a:ext uri="{FF2B5EF4-FFF2-40B4-BE49-F238E27FC236}">
                    <a16:creationId xmlns:a16="http://schemas.microsoft.com/office/drawing/2014/main" id="{F935558F-73DA-DBBE-6B4A-8D9C78898238}"/>
                  </a:ext>
                </a:extLst>
              </p:cNvPr>
              <p:cNvGraphicFramePr>
                <a:graphicFrameLocks noGrp="1"/>
              </p:cNvGraphicFramePr>
              <p:nvPr>
                <p:extLst>
                  <p:ext uri="{D42A27DB-BD31-4B8C-83A1-F6EECF244321}">
                    <p14:modId xmlns:p14="http://schemas.microsoft.com/office/powerpoint/2010/main" val="237992115"/>
                  </p:ext>
                </p:extLst>
              </p:nvPr>
            </p:nvGraphicFramePr>
            <p:xfrm>
              <a:off x="285750" y="1218254"/>
              <a:ext cx="11591738" cy="3870387"/>
            </p:xfrm>
            <a:graphic>
              <a:graphicData uri="http://schemas.openxmlformats.org/drawingml/2006/table">
                <a:tbl>
                  <a:tblPr firstRow="1" bandRow="1">
                    <a:tableStyleId>{2D5ABB26-0587-4C30-8999-92F81FD0307C}</a:tableStyleId>
                  </a:tblPr>
                  <a:tblGrid>
                    <a:gridCol w="2873347">
                      <a:extLst>
                        <a:ext uri="{9D8B030D-6E8A-4147-A177-3AD203B41FA5}">
                          <a16:colId xmlns:a16="http://schemas.microsoft.com/office/drawing/2014/main" val="2736025028"/>
                        </a:ext>
                      </a:extLst>
                    </a:gridCol>
                    <a:gridCol w="4927093">
                      <a:extLst>
                        <a:ext uri="{9D8B030D-6E8A-4147-A177-3AD203B41FA5}">
                          <a16:colId xmlns:a16="http://schemas.microsoft.com/office/drawing/2014/main" val="1981215729"/>
                        </a:ext>
                      </a:extLst>
                    </a:gridCol>
                    <a:gridCol w="3791298">
                      <a:extLst>
                        <a:ext uri="{9D8B030D-6E8A-4147-A177-3AD203B41FA5}">
                          <a16:colId xmlns:a16="http://schemas.microsoft.com/office/drawing/2014/main" val="2055358135"/>
                        </a:ext>
                      </a:extLst>
                    </a:gridCol>
                  </a:tblGrid>
                  <a:tr h="365760">
                    <a:tc>
                      <a:txBody>
                        <a:bodyPr/>
                        <a:lstStyle/>
                        <a:p>
                          <a:pPr algn="ctr"/>
                          <a:endParaRPr lang="en-US" b="1">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i="0" u="none" strike="noStrike" kern="1200" baseline="0">
                              <a:solidFill>
                                <a:schemeClr val="tx1"/>
                              </a:solidFill>
                              <a:latin typeface="Times New Roman" panose="02020603050405020304" pitchFamily="18" charset="0"/>
                              <a:ea typeface="+mn-ea"/>
                              <a:cs typeface="Times New Roman" panose="02020603050405020304" pitchFamily="18" charset="0"/>
                            </a:rPr>
                            <a:t>Size of the modeling space</a:t>
                          </a:r>
                          <a:endParaRPr lang="en-US" b="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722437"/>
                      </a:ext>
                    </a:extLst>
                  </a:tr>
                  <a:tr h="66991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t="-59091" r="-303178" b="-43272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205949" t="-59091" b="-432727"/>
                          </a:stretch>
                        </a:blipFill>
                      </a:tcPr>
                    </a:tc>
                    <a:extLst>
                      <a:ext uri="{0D108BD9-81ED-4DB2-BD59-A6C34878D82A}">
                        <a16:rowId xmlns:a16="http://schemas.microsoft.com/office/drawing/2014/main" val="1589965689"/>
                      </a:ext>
                    </a:extLst>
                  </a:tr>
                  <a:tr h="788095">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t="-134615" r="-303178" b="-26615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205949" t="-134615" b="-266154"/>
                          </a:stretch>
                        </a:blipFill>
                      </a:tcPr>
                    </a:tc>
                    <a:extLst>
                      <a:ext uri="{0D108BD9-81ED-4DB2-BD59-A6C34878D82A}">
                        <a16:rowId xmlns:a16="http://schemas.microsoft.com/office/drawing/2014/main" val="2695794438"/>
                      </a:ext>
                    </a:extLst>
                  </a:tr>
                  <a:tr h="696456">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t="-267544" r="-303178" b="-20350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205949" t="-267544" b="-203509"/>
                          </a:stretch>
                        </a:blipFill>
                      </a:tcPr>
                    </a:tc>
                    <a:extLst>
                      <a:ext uri="{0D108BD9-81ED-4DB2-BD59-A6C34878D82A}">
                        <a16:rowId xmlns:a16="http://schemas.microsoft.com/office/drawing/2014/main" val="485979604"/>
                      </a:ext>
                    </a:extLst>
                  </a:tr>
                  <a:tr h="662178">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t="-384404" r="-303178" b="-112844"/>
                          </a:stretch>
                        </a:blipFill>
                      </a:tcPr>
                    </a:tc>
                    <a:tc>
                      <a:txBody>
                        <a:bodyPr/>
                        <a:lstStyle/>
                        <a:p>
                          <a:endParaRPr lang="en-US"/>
                        </a:p>
                      </a:txBody>
                      <a:tcPr>
                        <a:lnL>
                          <a:noFill/>
                        </a:lnL>
                        <a:lnT w="3175" cap="flat" cmpd="sng" algn="ctr">
                          <a:solidFill>
                            <a:schemeClr val="bg2">
                              <a:lumMod val="90000"/>
                            </a:schemeClr>
                          </a:solidFill>
                          <a:prstDash val="solid"/>
                          <a:round/>
                          <a:headEnd type="none" w="med" len="med"/>
                          <a:tailEnd type="none" w="med" len="med"/>
                        </a:lnT>
                      </a:tcPr>
                    </a:tc>
                    <a:tc>
                      <a:txBody>
                        <a:bodyPr/>
                        <a:lstStyle/>
                        <a:p>
                          <a:endParaRPr lang="en-US"/>
                        </a:p>
                      </a:txBody>
                      <a:tcPr anchor="ctr">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blipFill>
                          <a:blip r:embed="rId4"/>
                          <a:stretch>
                            <a:fillRect l="-205949" t="-384404" b="-112844"/>
                          </a:stretch>
                        </a:blipFill>
                      </a:tcPr>
                    </a:tc>
                    <a:extLst>
                      <a:ext uri="{0D108BD9-81ED-4DB2-BD59-A6C34878D82A}">
                        <a16:rowId xmlns:a16="http://schemas.microsoft.com/office/drawing/2014/main" val="1684691378"/>
                      </a:ext>
                    </a:extLst>
                  </a:tr>
                  <a:tr h="68798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467257" r="-303178" b="-885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05949" t="-467257" b="-8850"/>
                          </a:stretch>
                        </a:blipFill>
                      </a:tcPr>
                    </a:tc>
                    <a:extLst>
                      <a:ext uri="{0D108BD9-81ED-4DB2-BD59-A6C34878D82A}">
                        <a16:rowId xmlns:a16="http://schemas.microsoft.com/office/drawing/2014/main" val="1464527300"/>
                      </a:ext>
                    </a:extLst>
                  </a:tr>
                </a:tbl>
              </a:graphicData>
            </a:graphic>
          </p:graphicFrame>
        </mc:Fallback>
      </mc:AlternateContent>
      <p:grpSp>
        <p:nvGrpSpPr>
          <p:cNvPr id="456" name="Group 455">
            <a:extLst>
              <a:ext uri="{FF2B5EF4-FFF2-40B4-BE49-F238E27FC236}">
                <a16:creationId xmlns:a16="http://schemas.microsoft.com/office/drawing/2014/main" id="{9BA9F40E-64C3-FCFB-6AB9-627782B53D2E}"/>
              </a:ext>
            </a:extLst>
          </p:cNvPr>
          <p:cNvGrpSpPr/>
          <p:nvPr/>
        </p:nvGrpSpPr>
        <p:grpSpPr>
          <a:xfrm>
            <a:off x="3500614" y="1624022"/>
            <a:ext cx="4297060" cy="3452803"/>
            <a:chOff x="3500614" y="1624022"/>
            <a:chExt cx="4297060" cy="3647839"/>
          </a:xfrm>
        </p:grpSpPr>
        <mc:AlternateContent xmlns:mc="http://schemas.openxmlformats.org/markup-compatibility/2006" xmlns:a14="http://schemas.microsoft.com/office/drawing/2010/main">
          <mc:Choice Requires="a14">
            <p:sp>
              <p:nvSpPr>
                <p:cNvPr id="345" name="Oval 344">
                  <a:extLst>
                    <a:ext uri="{FF2B5EF4-FFF2-40B4-BE49-F238E27FC236}">
                      <a16:creationId xmlns:a16="http://schemas.microsoft.com/office/drawing/2014/main" id="{AA6530FD-B3E5-2457-2C40-1E2F927E85A8}"/>
                    </a:ext>
                  </a:extLst>
                </p:cNvPr>
                <p:cNvSpPr/>
                <p:nvPr/>
              </p:nvSpPr>
              <p:spPr>
                <a:xfrm>
                  <a:off x="3717568" y="1646831"/>
                  <a:ext cx="410689" cy="369332"/>
                </a:xfrm>
                <a:prstGeom prst="ellipse">
                  <a:avLst/>
                </a:prstGeom>
                <a:solidFill>
                  <a:srgbClr val="E2E8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𝑠</m:t>
                            </m:r>
                          </m:e>
                          <m:sub>
                            <m:r>
                              <a:rPr lang="en-US" i="1">
                                <a:solidFill>
                                  <a:srgbClr val="0A192F"/>
                                </a:solidFill>
                                <a:latin typeface="Cambria Math" panose="02040503050406030204" pitchFamily="18" charset="0"/>
                              </a:rPr>
                              <m:t>1</m:t>
                            </m:r>
                          </m:sub>
                        </m:sSub>
                      </m:oMath>
                    </m:oMathPara>
                  </a14:m>
                  <a:endParaRPr lang="en-US">
                    <a:solidFill>
                      <a:srgbClr val="0A192F"/>
                    </a:solidFill>
                  </a:endParaRPr>
                </a:p>
              </p:txBody>
            </p:sp>
          </mc:Choice>
          <mc:Fallback xmlns="">
            <p:sp>
              <p:nvSpPr>
                <p:cNvPr id="345" name="Oval 344">
                  <a:extLst>
                    <a:ext uri="{FF2B5EF4-FFF2-40B4-BE49-F238E27FC236}">
                      <a16:creationId xmlns:a16="http://schemas.microsoft.com/office/drawing/2014/main" id="{AA6530FD-B3E5-2457-2C40-1E2F927E85A8}"/>
                    </a:ext>
                  </a:extLst>
                </p:cNvPr>
                <p:cNvSpPr>
                  <a:spLocks noRot="1" noChangeAspect="1" noMove="1" noResize="1" noEditPoints="1" noAdjustHandles="1" noChangeArrowheads="1" noChangeShapeType="1" noTextEdit="1"/>
                </p:cNvSpPr>
                <p:nvPr/>
              </p:nvSpPr>
              <p:spPr>
                <a:xfrm>
                  <a:off x="3717568" y="1646831"/>
                  <a:ext cx="410689" cy="369332"/>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 name="Oval 345">
                  <a:extLst>
                    <a:ext uri="{FF2B5EF4-FFF2-40B4-BE49-F238E27FC236}">
                      <a16:creationId xmlns:a16="http://schemas.microsoft.com/office/drawing/2014/main" id="{3D259536-52DE-9B65-3BA1-4944F76AB2FE}"/>
                    </a:ext>
                  </a:extLst>
                </p:cNvPr>
                <p:cNvSpPr/>
                <p:nvPr/>
              </p:nvSpPr>
              <p:spPr>
                <a:xfrm>
                  <a:off x="7239753" y="1624022"/>
                  <a:ext cx="410689" cy="369332"/>
                </a:xfrm>
                <a:prstGeom prst="ellipse">
                  <a:avLst/>
                </a:prstGeom>
                <a:solidFill>
                  <a:srgbClr val="E2E8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𝑠</m:t>
                            </m:r>
                          </m:e>
                          <m:sub>
                            <m:r>
                              <a:rPr lang="en-US" i="1">
                                <a:solidFill>
                                  <a:srgbClr val="0A192F"/>
                                </a:solidFill>
                                <a:latin typeface="Cambria Math" panose="02040503050406030204" pitchFamily="18" charset="0"/>
                              </a:rPr>
                              <m:t>𝐻</m:t>
                            </m:r>
                          </m:sub>
                        </m:sSub>
                      </m:oMath>
                    </m:oMathPara>
                  </a14:m>
                  <a:endParaRPr lang="en-US">
                    <a:solidFill>
                      <a:srgbClr val="0A192F"/>
                    </a:solidFill>
                  </a:endParaRPr>
                </a:p>
              </p:txBody>
            </p:sp>
          </mc:Choice>
          <mc:Fallback xmlns="">
            <p:sp>
              <p:nvSpPr>
                <p:cNvPr id="346" name="Oval 345">
                  <a:extLst>
                    <a:ext uri="{FF2B5EF4-FFF2-40B4-BE49-F238E27FC236}">
                      <a16:creationId xmlns:a16="http://schemas.microsoft.com/office/drawing/2014/main" id="{3D259536-52DE-9B65-3BA1-4944F76AB2FE}"/>
                    </a:ext>
                  </a:extLst>
                </p:cNvPr>
                <p:cNvSpPr>
                  <a:spLocks noRot="1" noChangeAspect="1" noMove="1" noResize="1" noEditPoints="1" noAdjustHandles="1" noChangeArrowheads="1" noChangeShapeType="1" noTextEdit="1"/>
                </p:cNvSpPr>
                <p:nvPr/>
              </p:nvSpPr>
              <p:spPr>
                <a:xfrm>
                  <a:off x="7239753" y="1624022"/>
                  <a:ext cx="410689" cy="369332"/>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7" name="Oval 346">
                  <a:extLst>
                    <a:ext uri="{FF2B5EF4-FFF2-40B4-BE49-F238E27FC236}">
                      <a16:creationId xmlns:a16="http://schemas.microsoft.com/office/drawing/2014/main" id="{45D3BEBB-4DB9-CC1C-99E8-8E1393DD574E}"/>
                    </a:ext>
                  </a:extLst>
                </p:cNvPr>
                <p:cNvSpPr/>
                <p:nvPr/>
              </p:nvSpPr>
              <p:spPr>
                <a:xfrm>
                  <a:off x="5412596" y="1669640"/>
                  <a:ext cx="410689" cy="369332"/>
                </a:xfrm>
                <a:prstGeom prst="ellipse">
                  <a:avLst/>
                </a:prstGeom>
                <a:solidFill>
                  <a:srgbClr val="E2E8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m:rPr>
                                <m:sty m:val="p"/>
                              </m:rPr>
                              <a:rPr lang="en-US" b="0" i="1" smtClean="0">
                                <a:solidFill>
                                  <a:schemeClr val="tx1"/>
                                </a:solidFill>
                                <a:latin typeface="Cambria Math" panose="02040503050406030204" pitchFamily="18" charset="0"/>
                              </a:rPr>
                              <m:t>h</m:t>
                            </m:r>
                          </m:sub>
                        </m:sSub>
                      </m:oMath>
                    </m:oMathPara>
                  </a14:m>
                  <a:endParaRPr lang="en-US">
                    <a:solidFill>
                      <a:schemeClr val="tx1"/>
                    </a:solidFill>
                  </a:endParaRPr>
                </a:p>
              </p:txBody>
            </p:sp>
          </mc:Choice>
          <mc:Fallback xmlns="">
            <p:sp>
              <p:nvSpPr>
                <p:cNvPr id="347" name="Oval 346">
                  <a:extLst>
                    <a:ext uri="{FF2B5EF4-FFF2-40B4-BE49-F238E27FC236}">
                      <a16:creationId xmlns:a16="http://schemas.microsoft.com/office/drawing/2014/main" id="{45D3BEBB-4DB9-CC1C-99E8-8E1393DD574E}"/>
                    </a:ext>
                  </a:extLst>
                </p:cNvPr>
                <p:cNvSpPr>
                  <a:spLocks noRot="1" noChangeAspect="1" noMove="1" noResize="1" noEditPoints="1" noAdjustHandles="1" noChangeArrowheads="1" noChangeShapeType="1" noTextEdit="1"/>
                </p:cNvSpPr>
                <p:nvPr/>
              </p:nvSpPr>
              <p:spPr>
                <a:xfrm>
                  <a:off x="5412596" y="1669640"/>
                  <a:ext cx="410689" cy="369332"/>
                </a:xfrm>
                <a:prstGeom prst="ellipse">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 name="TextBox 347">
                  <a:extLst>
                    <a:ext uri="{FF2B5EF4-FFF2-40B4-BE49-F238E27FC236}">
                      <a16:creationId xmlns:a16="http://schemas.microsoft.com/office/drawing/2014/main" id="{2BCC8BB5-49BC-0E6B-D13E-98C6F4390EC9}"/>
                    </a:ext>
                  </a:extLst>
                </p:cNvPr>
                <p:cNvSpPr txBox="1"/>
                <p:nvPr/>
              </p:nvSpPr>
              <p:spPr>
                <a:xfrm>
                  <a:off x="4535039" y="1674125"/>
                  <a:ext cx="4106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a:p>
              </p:txBody>
            </p:sp>
          </mc:Choice>
          <mc:Fallback xmlns="">
            <p:sp>
              <p:nvSpPr>
                <p:cNvPr id="348" name="TextBox 347">
                  <a:extLst>
                    <a:ext uri="{FF2B5EF4-FFF2-40B4-BE49-F238E27FC236}">
                      <a16:creationId xmlns:a16="http://schemas.microsoft.com/office/drawing/2014/main" id="{2BCC8BB5-49BC-0E6B-D13E-98C6F4390EC9}"/>
                    </a:ext>
                  </a:extLst>
                </p:cNvPr>
                <p:cNvSpPr txBox="1">
                  <a:spLocks noRot="1" noChangeAspect="1" noMove="1" noResize="1" noEditPoints="1" noAdjustHandles="1" noChangeArrowheads="1" noChangeShapeType="1" noTextEdit="1"/>
                </p:cNvSpPr>
                <p:nvPr/>
              </p:nvSpPr>
              <p:spPr>
                <a:xfrm>
                  <a:off x="4535039" y="1674125"/>
                  <a:ext cx="41068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9" name="TextBox 348">
                  <a:extLst>
                    <a:ext uri="{FF2B5EF4-FFF2-40B4-BE49-F238E27FC236}">
                      <a16:creationId xmlns:a16="http://schemas.microsoft.com/office/drawing/2014/main" id="{E0E2E464-A9D5-C398-36B1-643846BCE7B2}"/>
                    </a:ext>
                  </a:extLst>
                </p:cNvPr>
                <p:cNvSpPr txBox="1"/>
                <p:nvPr/>
              </p:nvSpPr>
              <p:spPr>
                <a:xfrm>
                  <a:off x="6403232" y="1706736"/>
                  <a:ext cx="27731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a:p>
              </p:txBody>
            </p:sp>
          </mc:Choice>
          <mc:Fallback xmlns="">
            <p:sp>
              <p:nvSpPr>
                <p:cNvPr id="349" name="TextBox 348">
                  <a:extLst>
                    <a:ext uri="{FF2B5EF4-FFF2-40B4-BE49-F238E27FC236}">
                      <a16:creationId xmlns:a16="http://schemas.microsoft.com/office/drawing/2014/main" id="{E0E2E464-A9D5-C398-36B1-643846BCE7B2}"/>
                    </a:ext>
                  </a:extLst>
                </p:cNvPr>
                <p:cNvSpPr txBox="1">
                  <a:spLocks noRot="1" noChangeAspect="1" noMove="1" noResize="1" noEditPoints="1" noAdjustHandles="1" noChangeArrowheads="1" noChangeShapeType="1" noTextEdit="1"/>
                </p:cNvSpPr>
                <p:nvPr/>
              </p:nvSpPr>
              <p:spPr>
                <a:xfrm>
                  <a:off x="6403232" y="1706736"/>
                  <a:ext cx="277319"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 name="Oval 349">
                  <a:extLst>
                    <a:ext uri="{FF2B5EF4-FFF2-40B4-BE49-F238E27FC236}">
                      <a16:creationId xmlns:a16="http://schemas.microsoft.com/office/drawing/2014/main" id="{EA28BE2E-7871-132C-2A4E-376CB2DF08E9}"/>
                    </a:ext>
                  </a:extLst>
                </p:cNvPr>
                <p:cNvSpPr/>
                <p:nvPr/>
              </p:nvSpPr>
              <p:spPr>
                <a:xfrm>
                  <a:off x="3601903" y="2435831"/>
                  <a:ext cx="580876" cy="416388"/>
                </a:xfrm>
                <a:prstGeom prst="ellipse">
                  <a:avLst/>
                </a:prstGeom>
                <a:solidFill>
                  <a:srgbClr val="BAE6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𝑐</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,1</m:t>
                            </m:r>
                          </m:sub>
                        </m:sSub>
                      </m:oMath>
                    </m:oMathPara>
                  </a14:m>
                  <a:endParaRPr lang="en-US">
                    <a:solidFill>
                      <a:srgbClr val="0A192F"/>
                    </a:solidFill>
                  </a:endParaRPr>
                </a:p>
              </p:txBody>
            </p:sp>
          </mc:Choice>
          <mc:Fallback xmlns="">
            <p:sp>
              <p:nvSpPr>
                <p:cNvPr id="350" name="Oval 349">
                  <a:extLst>
                    <a:ext uri="{FF2B5EF4-FFF2-40B4-BE49-F238E27FC236}">
                      <a16:creationId xmlns:a16="http://schemas.microsoft.com/office/drawing/2014/main" id="{EA28BE2E-7871-132C-2A4E-376CB2DF08E9}"/>
                    </a:ext>
                  </a:extLst>
                </p:cNvPr>
                <p:cNvSpPr>
                  <a:spLocks noRot="1" noChangeAspect="1" noMove="1" noResize="1" noEditPoints="1" noAdjustHandles="1" noChangeArrowheads="1" noChangeShapeType="1" noTextEdit="1"/>
                </p:cNvSpPr>
                <p:nvPr/>
              </p:nvSpPr>
              <p:spPr>
                <a:xfrm>
                  <a:off x="3601903" y="2435831"/>
                  <a:ext cx="580876" cy="416388"/>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1" name="Oval 350">
                  <a:extLst>
                    <a:ext uri="{FF2B5EF4-FFF2-40B4-BE49-F238E27FC236}">
                      <a16:creationId xmlns:a16="http://schemas.microsoft.com/office/drawing/2014/main" id="{EDABA3D7-DEA6-7CA0-F8EA-3FF78CA481BF}"/>
                    </a:ext>
                  </a:extLst>
                </p:cNvPr>
                <p:cNvSpPr/>
                <p:nvPr/>
              </p:nvSpPr>
              <p:spPr>
                <a:xfrm>
                  <a:off x="7110827" y="2445013"/>
                  <a:ext cx="580876" cy="441064"/>
                </a:xfrm>
                <a:prstGeom prst="ellipse">
                  <a:avLst/>
                </a:prstGeom>
                <a:solidFill>
                  <a:srgbClr val="BAE6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𝑐</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m:rPr>
                                <m:sty m:val="p"/>
                              </m:rPr>
                              <a:rPr lang="en-US" b="0" i="1" smtClean="0">
                                <a:solidFill>
                                  <a:srgbClr val="0A192F"/>
                                </a:solidFill>
                                <a:latin typeface="Cambria Math" panose="02040503050406030204" pitchFamily="18" charset="0"/>
                              </a:rPr>
                              <m:t>I</m:t>
                            </m:r>
                          </m:sub>
                        </m:sSub>
                      </m:oMath>
                    </m:oMathPara>
                  </a14:m>
                  <a:endParaRPr lang="en-US">
                    <a:solidFill>
                      <a:srgbClr val="0A192F"/>
                    </a:solidFill>
                  </a:endParaRPr>
                </a:p>
              </p:txBody>
            </p:sp>
          </mc:Choice>
          <mc:Fallback xmlns="">
            <p:sp>
              <p:nvSpPr>
                <p:cNvPr id="351" name="Oval 350">
                  <a:extLst>
                    <a:ext uri="{FF2B5EF4-FFF2-40B4-BE49-F238E27FC236}">
                      <a16:creationId xmlns:a16="http://schemas.microsoft.com/office/drawing/2014/main" id="{EDABA3D7-DEA6-7CA0-F8EA-3FF78CA481BF}"/>
                    </a:ext>
                  </a:extLst>
                </p:cNvPr>
                <p:cNvSpPr>
                  <a:spLocks noRot="1" noChangeAspect="1" noMove="1" noResize="1" noEditPoints="1" noAdjustHandles="1" noChangeArrowheads="1" noChangeShapeType="1" noTextEdit="1"/>
                </p:cNvSpPr>
                <p:nvPr/>
              </p:nvSpPr>
              <p:spPr>
                <a:xfrm>
                  <a:off x="7110827" y="2445013"/>
                  <a:ext cx="580876" cy="441064"/>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 name="Oval 351">
                  <a:extLst>
                    <a:ext uri="{FF2B5EF4-FFF2-40B4-BE49-F238E27FC236}">
                      <a16:creationId xmlns:a16="http://schemas.microsoft.com/office/drawing/2014/main" id="{B5BD97D3-92D6-C6B4-991F-4005BFBA4F98}"/>
                    </a:ext>
                  </a:extLst>
                </p:cNvPr>
                <p:cNvSpPr/>
                <p:nvPr/>
              </p:nvSpPr>
              <p:spPr>
                <a:xfrm>
                  <a:off x="5317909" y="2442959"/>
                  <a:ext cx="580876" cy="411313"/>
                </a:xfrm>
                <a:prstGeom prst="ellipse">
                  <a:avLst/>
                </a:prstGeom>
                <a:solidFill>
                  <a:srgbClr val="BAE6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𝑐</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m:rPr>
                                <m:sty m:val="p"/>
                              </m:rPr>
                              <a:rPr lang="en-US" b="0" i="1" smtClean="0">
                                <a:solidFill>
                                  <a:srgbClr val="0A192F"/>
                                </a:solidFill>
                                <a:latin typeface="Cambria Math" panose="02040503050406030204" pitchFamily="18" charset="0"/>
                              </a:rPr>
                              <m:t>i</m:t>
                            </m:r>
                          </m:sub>
                        </m:sSub>
                      </m:oMath>
                    </m:oMathPara>
                  </a14:m>
                  <a:endParaRPr lang="en-US">
                    <a:solidFill>
                      <a:srgbClr val="0A192F"/>
                    </a:solidFill>
                  </a:endParaRPr>
                </a:p>
              </p:txBody>
            </p:sp>
          </mc:Choice>
          <mc:Fallback xmlns="">
            <p:sp>
              <p:nvSpPr>
                <p:cNvPr id="352" name="Oval 351">
                  <a:extLst>
                    <a:ext uri="{FF2B5EF4-FFF2-40B4-BE49-F238E27FC236}">
                      <a16:creationId xmlns:a16="http://schemas.microsoft.com/office/drawing/2014/main" id="{B5BD97D3-92D6-C6B4-991F-4005BFBA4F98}"/>
                    </a:ext>
                  </a:extLst>
                </p:cNvPr>
                <p:cNvSpPr>
                  <a:spLocks noRot="1" noChangeAspect="1" noMove="1" noResize="1" noEditPoints="1" noAdjustHandles="1" noChangeArrowheads="1" noChangeShapeType="1" noTextEdit="1"/>
                </p:cNvSpPr>
                <p:nvPr/>
              </p:nvSpPr>
              <p:spPr>
                <a:xfrm>
                  <a:off x="5317909" y="2442959"/>
                  <a:ext cx="580876" cy="411313"/>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D4520F0C-22CF-3F53-FE3E-4C01E429C34C}"/>
                    </a:ext>
                  </a:extLst>
                </p:cNvPr>
                <p:cNvSpPr txBox="1"/>
                <p:nvPr/>
              </p:nvSpPr>
              <p:spPr>
                <a:xfrm>
                  <a:off x="4557708" y="2486994"/>
                  <a:ext cx="3415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a:p>
              </p:txBody>
            </p:sp>
          </mc:Choice>
          <mc:Fallback xmlns="">
            <p:sp>
              <p:nvSpPr>
                <p:cNvPr id="353" name="TextBox 352">
                  <a:extLst>
                    <a:ext uri="{FF2B5EF4-FFF2-40B4-BE49-F238E27FC236}">
                      <a16:creationId xmlns:a16="http://schemas.microsoft.com/office/drawing/2014/main" id="{D4520F0C-22CF-3F53-FE3E-4C01E429C34C}"/>
                    </a:ext>
                  </a:extLst>
                </p:cNvPr>
                <p:cNvSpPr txBox="1">
                  <a:spLocks noRot="1" noChangeAspect="1" noMove="1" noResize="1" noEditPoints="1" noAdjustHandles="1" noChangeArrowheads="1" noChangeShapeType="1" noTextEdit="1"/>
                </p:cNvSpPr>
                <p:nvPr/>
              </p:nvSpPr>
              <p:spPr>
                <a:xfrm>
                  <a:off x="4557708" y="2486994"/>
                  <a:ext cx="34153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C748B56B-7B5C-3BF7-1E70-B92307252400}"/>
                    </a:ext>
                  </a:extLst>
                </p:cNvPr>
                <p:cNvSpPr txBox="1"/>
                <p:nvPr/>
              </p:nvSpPr>
              <p:spPr>
                <a:xfrm>
                  <a:off x="6395385" y="2514738"/>
                  <a:ext cx="23062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a:p>
              </p:txBody>
            </p:sp>
          </mc:Choice>
          <mc:Fallback xmlns="">
            <p:sp>
              <p:nvSpPr>
                <p:cNvPr id="355" name="TextBox 354">
                  <a:extLst>
                    <a:ext uri="{FF2B5EF4-FFF2-40B4-BE49-F238E27FC236}">
                      <a16:creationId xmlns:a16="http://schemas.microsoft.com/office/drawing/2014/main" id="{C748B56B-7B5C-3BF7-1E70-B92307252400}"/>
                    </a:ext>
                  </a:extLst>
                </p:cNvPr>
                <p:cNvSpPr txBox="1">
                  <a:spLocks noRot="1" noChangeAspect="1" noMove="1" noResize="1" noEditPoints="1" noAdjustHandles="1" noChangeArrowheads="1" noChangeShapeType="1" noTextEdit="1"/>
                </p:cNvSpPr>
                <p:nvPr/>
              </p:nvSpPr>
              <p:spPr>
                <a:xfrm>
                  <a:off x="6395385" y="2514738"/>
                  <a:ext cx="230620" cy="276999"/>
                </a:xfrm>
                <a:prstGeom prst="rect">
                  <a:avLst/>
                </a:prstGeom>
                <a:blipFill>
                  <a:blip r:embed="rId14"/>
                  <a:stretch>
                    <a:fillRect l="-2632" r="-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6" name="Oval 355">
                  <a:extLst>
                    <a:ext uri="{FF2B5EF4-FFF2-40B4-BE49-F238E27FC236}">
                      <a16:creationId xmlns:a16="http://schemas.microsoft.com/office/drawing/2014/main" id="{6F21273E-818D-974D-8C87-5B6DC528E6B7}"/>
                    </a:ext>
                  </a:extLst>
                </p:cNvPr>
                <p:cNvSpPr/>
                <p:nvPr/>
              </p:nvSpPr>
              <p:spPr>
                <a:xfrm>
                  <a:off x="3601903" y="3223343"/>
                  <a:ext cx="580877" cy="411313"/>
                </a:xfrm>
                <a:prstGeom prst="ellipse">
                  <a:avLst/>
                </a:prstGeom>
                <a:solidFill>
                  <a:srgbClr val="BBF7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𝑝</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𝑖</m:t>
                            </m:r>
                            <m:r>
                              <a:rPr lang="en-US" i="1">
                                <a:solidFill>
                                  <a:srgbClr val="0A192F"/>
                                </a:solidFill>
                                <a:latin typeface="Cambria Math" panose="02040503050406030204" pitchFamily="18" charset="0"/>
                              </a:rPr>
                              <m:t>,1</m:t>
                            </m:r>
                          </m:sub>
                        </m:sSub>
                      </m:oMath>
                    </m:oMathPara>
                  </a14:m>
                  <a:endParaRPr lang="en-US">
                    <a:solidFill>
                      <a:srgbClr val="0A192F"/>
                    </a:solidFill>
                  </a:endParaRPr>
                </a:p>
              </p:txBody>
            </p:sp>
          </mc:Choice>
          <mc:Fallback xmlns="">
            <p:sp>
              <p:nvSpPr>
                <p:cNvPr id="356" name="Oval 355">
                  <a:extLst>
                    <a:ext uri="{FF2B5EF4-FFF2-40B4-BE49-F238E27FC236}">
                      <a16:creationId xmlns:a16="http://schemas.microsoft.com/office/drawing/2014/main" id="{6F21273E-818D-974D-8C87-5B6DC528E6B7}"/>
                    </a:ext>
                  </a:extLst>
                </p:cNvPr>
                <p:cNvSpPr>
                  <a:spLocks noRot="1" noChangeAspect="1" noMove="1" noResize="1" noEditPoints="1" noAdjustHandles="1" noChangeArrowheads="1" noChangeShapeType="1" noTextEdit="1"/>
                </p:cNvSpPr>
                <p:nvPr/>
              </p:nvSpPr>
              <p:spPr>
                <a:xfrm>
                  <a:off x="3601903" y="3223343"/>
                  <a:ext cx="580877" cy="411313"/>
                </a:xfrm>
                <a:prstGeom prst="ellipse">
                  <a:avLst/>
                </a:prstGeom>
                <a:blipFill>
                  <a:blip r:embed="rId15"/>
                  <a:stretch>
                    <a:fillRect l="-8247"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 name="Oval 357">
                  <a:extLst>
                    <a:ext uri="{FF2B5EF4-FFF2-40B4-BE49-F238E27FC236}">
                      <a16:creationId xmlns:a16="http://schemas.microsoft.com/office/drawing/2014/main" id="{CC159928-3F9A-6BE8-7B9C-62100DE62EEB}"/>
                    </a:ext>
                  </a:extLst>
                </p:cNvPr>
                <p:cNvSpPr/>
                <p:nvPr/>
              </p:nvSpPr>
              <p:spPr>
                <a:xfrm>
                  <a:off x="7100692" y="3256437"/>
                  <a:ext cx="580877" cy="411313"/>
                </a:xfrm>
                <a:prstGeom prst="ellipse">
                  <a:avLst/>
                </a:prstGeom>
                <a:solidFill>
                  <a:srgbClr val="BBF7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𝑝</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𝑖</m:t>
                            </m:r>
                            <m:r>
                              <a:rPr lang="en-US" i="1">
                                <a:solidFill>
                                  <a:srgbClr val="0A192F"/>
                                </a:solidFill>
                                <a:latin typeface="Cambria Math" panose="02040503050406030204" pitchFamily="18" charset="0"/>
                              </a:rPr>
                              <m:t>,</m:t>
                            </m:r>
                            <m:r>
                              <m:rPr>
                                <m:sty m:val="p"/>
                              </m:rPr>
                              <a:rPr lang="en-US" i="1">
                                <a:solidFill>
                                  <a:srgbClr val="0A192F"/>
                                </a:solidFill>
                                <a:latin typeface="Cambria Math" panose="02040503050406030204" pitchFamily="18" charset="0"/>
                              </a:rPr>
                              <m:t>J</m:t>
                            </m:r>
                          </m:sub>
                        </m:sSub>
                      </m:oMath>
                    </m:oMathPara>
                  </a14:m>
                  <a:endParaRPr lang="en-US">
                    <a:solidFill>
                      <a:srgbClr val="0A192F"/>
                    </a:solidFill>
                  </a:endParaRPr>
                </a:p>
              </p:txBody>
            </p:sp>
          </mc:Choice>
          <mc:Fallback xmlns="">
            <p:sp>
              <p:nvSpPr>
                <p:cNvPr id="358" name="Oval 357">
                  <a:extLst>
                    <a:ext uri="{FF2B5EF4-FFF2-40B4-BE49-F238E27FC236}">
                      <a16:creationId xmlns:a16="http://schemas.microsoft.com/office/drawing/2014/main" id="{CC159928-3F9A-6BE8-7B9C-62100DE62EEB}"/>
                    </a:ext>
                  </a:extLst>
                </p:cNvPr>
                <p:cNvSpPr>
                  <a:spLocks noRot="1" noChangeAspect="1" noMove="1" noResize="1" noEditPoints="1" noAdjustHandles="1" noChangeArrowheads="1" noChangeShapeType="1" noTextEdit="1"/>
                </p:cNvSpPr>
                <p:nvPr/>
              </p:nvSpPr>
              <p:spPr>
                <a:xfrm>
                  <a:off x="7100692" y="3256437"/>
                  <a:ext cx="580877" cy="411313"/>
                </a:xfrm>
                <a:prstGeom prst="ellipse">
                  <a:avLst/>
                </a:prstGeom>
                <a:blipFill>
                  <a:blip r:embed="rId16"/>
                  <a:stretch>
                    <a:fillRect l="-5155"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9" name="Oval 358">
                  <a:extLst>
                    <a:ext uri="{FF2B5EF4-FFF2-40B4-BE49-F238E27FC236}">
                      <a16:creationId xmlns:a16="http://schemas.microsoft.com/office/drawing/2014/main" id="{EB8497AE-E920-5029-C0B3-709C44D3E652}"/>
                    </a:ext>
                  </a:extLst>
                </p:cNvPr>
                <p:cNvSpPr/>
                <p:nvPr/>
              </p:nvSpPr>
              <p:spPr>
                <a:xfrm>
                  <a:off x="5321362" y="3285036"/>
                  <a:ext cx="580876" cy="411313"/>
                </a:xfrm>
                <a:prstGeom prst="ellipse">
                  <a:avLst/>
                </a:prstGeom>
                <a:solidFill>
                  <a:srgbClr val="BBF7D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𝑝</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𝑖</m:t>
                            </m:r>
                            <m:r>
                              <a:rPr lang="en-US" i="1">
                                <a:solidFill>
                                  <a:srgbClr val="0A192F"/>
                                </a:solidFill>
                                <a:latin typeface="Cambria Math" panose="02040503050406030204" pitchFamily="18" charset="0"/>
                              </a:rPr>
                              <m:t>,</m:t>
                            </m:r>
                            <m:r>
                              <m:rPr>
                                <m:sty m:val="p"/>
                              </m:rPr>
                              <a:rPr lang="en-US" i="1">
                                <a:solidFill>
                                  <a:srgbClr val="0A192F"/>
                                </a:solidFill>
                                <a:latin typeface="Cambria Math" panose="02040503050406030204" pitchFamily="18" charset="0"/>
                              </a:rPr>
                              <m:t>j</m:t>
                            </m:r>
                          </m:sub>
                        </m:sSub>
                      </m:oMath>
                    </m:oMathPara>
                  </a14:m>
                  <a:endParaRPr lang="en-US">
                    <a:solidFill>
                      <a:srgbClr val="0A192F"/>
                    </a:solidFill>
                  </a:endParaRPr>
                </a:p>
              </p:txBody>
            </p:sp>
          </mc:Choice>
          <mc:Fallback xmlns="">
            <p:sp>
              <p:nvSpPr>
                <p:cNvPr id="359" name="Oval 358">
                  <a:extLst>
                    <a:ext uri="{FF2B5EF4-FFF2-40B4-BE49-F238E27FC236}">
                      <a16:creationId xmlns:a16="http://schemas.microsoft.com/office/drawing/2014/main" id="{EB8497AE-E920-5029-C0B3-709C44D3E652}"/>
                    </a:ext>
                  </a:extLst>
                </p:cNvPr>
                <p:cNvSpPr>
                  <a:spLocks noRot="1" noChangeAspect="1" noMove="1" noResize="1" noEditPoints="1" noAdjustHandles="1" noChangeArrowheads="1" noChangeShapeType="1" noTextEdit="1"/>
                </p:cNvSpPr>
                <p:nvPr/>
              </p:nvSpPr>
              <p:spPr>
                <a:xfrm>
                  <a:off x="5321362" y="3285036"/>
                  <a:ext cx="580876" cy="411313"/>
                </a:xfrm>
                <a:prstGeom prst="ellipse">
                  <a:avLst/>
                </a:prstGeom>
                <a:blipFill>
                  <a:blip r:embed="rId17"/>
                  <a:stretch>
                    <a:fillRect l="-4124"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0" name="TextBox 359">
                  <a:extLst>
                    <a:ext uri="{FF2B5EF4-FFF2-40B4-BE49-F238E27FC236}">
                      <a16:creationId xmlns:a16="http://schemas.microsoft.com/office/drawing/2014/main" id="{6342C352-1082-9B3F-6768-BCE9C6C132E2}"/>
                    </a:ext>
                  </a:extLst>
                </p:cNvPr>
                <p:cNvSpPr txBox="1"/>
                <p:nvPr/>
              </p:nvSpPr>
              <p:spPr>
                <a:xfrm>
                  <a:off x="4570361" y="3201243"/>
                  <a:ext cx="4106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a:p>
              </p:txBody>
            </p:sp>
          </mc:Choice>
          <mc:Fallback xmlns="">
            <p:sp>
              <p:nvSpPr>
                <p:cNvPr id="360" name="TextBox 359">
                  <a:extLst>
                    <a:ext uri="{FF2B5EF4-FFF2-40B4-BE49-F238E27FC236}">
                      <a16:creationId xmlns:a16="http://schemas.microsoft.com/office/drawing/2014/main" id="{6342C352-1082-9B3F-6768-BCE9C6C132E2}"/>
                    </a:ext>
                  </a:extLst>
                </p:cNvPr>
                <p:cNvSpPr txBox="1">
                  <a:spLocks noRot="1" noChangeAspect="1" noMove="1" noResize="1" noEditPoints="1" noAdjustHandles="1" noChangeArrowheads="1" noChangeShapeType="1" noTextEdit="1"/>
                </p:cNvSpPr>
                <p:nvPr/>
              </p:nvSpPr>
              <p:spPr>
                <a:xfrm>
                  <a:off x="4570361" y="3201243"/>
                  <a:ext cx="410689"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1" name="TextBox 360">
                  <a:extLst>
                    <a:ext uri="{FF2B5EF4-FFF2-40B4-BE49-F238E27FC236}">
                      <a16:creationId xmlns:a16="http://schemas.microsoft.com/office/drawing/2014/main" id="{2CB91F38-C874-8B1F-769A-52C04C6E8951}"/>
                    </a:ext>
                  </a:extLst>
                </p:cNvPr>
                <p:cNvSpPr txBox="1"/>
                <p:nvPr/>
              </p:nvSpPr>
              <p:spPr>
                <a:xfrm>
                  <a:off x="6395385" y="3250290"/>
                  <a:ext cx="27731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a:p>
              </p:txBody>
            </p:sp>
          </mc:Choice>
          <mc:Fallback xmlns="">
            <p:sp>
              <p:nvSpPr>
                <p:cNvPr id="361" name="TextBox 360">
                  <a:extLst>
                    <a:ext uri="{FF2B5EF4-FFF2-40B4-BE49-F238E27FC236}">
                      <a16:creationId xmlns:a16="http://schemas.microsoft.com/office/drawing/2014/main" id="{2CB91F38-C874-8B1F-769A-52C04C6E8951}"/>
                    </a:ext>
                  </a:extLst>
                </p:cNvPr>
                <p:cNvSpPr txBox="1">
                  <a:spLocks noRot="1" noChangeAspect="1" noMove="1" noResize="1" noEditPoints="1" noAdjustHandles="1" noChangeArrowheads="1" noChangeShapeType="1" noTextEdit="1"/>
                </p:cNvSpPr>
                <p:nvPr/>
              </p:nvSpPr>
              <p:spPr>
                <a:xfrm>
                  <a:off x="6395385" y="3250290"/>
                  <a:ext cx="277319" cy="27699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2" name="Oval 361">
                  <a:extLst>
                    <a:ext uri="{FF2B5EF4-FFF2-40B4-BE49-F238E27FC236}">
                      <a16:creationId xmlns:a16="http://schemas.microsoft.com/office/drawing/2014/main" id="{0B8421AF-DB72-1E90-5B0D-50A31F9C4182}"/>
                    </a:ext>
                  </a:extLst>
                </p:cNvPr>
                <p:cNvSpPr/>
                <p:nvPr/>
              </p:nvSpPr>
              <p:spPr>
                <a:xfrm>
                  <a:off x="3581935" y="3948388"/>
                  <a:ext cx="681953" cy="389422"/>
                </a:xfrm>
                <a:prstGeom prst="ellipse">
                  <a:avLst/>
                </a:prstGeom>
                <a:solidFill>
                  <a:srgbClr val="FEF0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𝑓</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𝑖</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𝑗</m:t>
                            </m:r>
                            <m:r>
                              <a:rPr lang="en-US" i="1">
                                <a:solidFill>
                                  <a:srgbClr val="0A192F"/>
                                </a:solidFill>
                                <a:latin typeface="Cambria Math" panose="02040503050406030204" pitchFamily="18" charset="0"/>
                              </a:rPr>
                              <m:t>,1</m:t>
                            </m:r>
                          </m:sub>
                        </m:sSub>
                      </m:oMath>
                    </m:oMathPara>
                  </a14:m>
                  <a:endParaRPr lang="en-US">
                    <a:solidFill>
                      <a:srgbClr val="0A192F"/>
                    </a:solidFill>
                  </a:endParaRPr>
                </a:p>
              </p:txBody>
            </p:sp>
          </mc:Choice>
          <mc:Fallback xmlns="">
            <p:sp>
              <p:nvSpPr>
                <p:cNvPr id="362" name="Oval 361">
                  <a:extLst>
                    <a:ext uri="{FF2B5EF4-FFF2-40B4-BE49-F238E27FC236}">
                      <a16:creationId xmlns:a16="http://schemas.microsoft.com/office/drawing/2014/main" id="{0B8421AF-DB72-1E90-5B0D-50A31F9C4182}"/>
                    </a:ext>
                  </a:extLst>
                </p:cNvPr>
                <p:cNvSpPr>
                  <a:spLocks noRot="1" noChangeAspect="1" noMove="1" noResize="1" noEditPoints="1" noAdjustHandles="1" noChangeArrowheads="1" noChangeShapeType="1" noTextEdit="1"/>
                </p:cNvSpPr>
                <p:nvPr/>
              </p:nvSpPr>
              <p:spPr>
                <a:xfrm>
                  <a:off x="3581935" y="3948388"/>
                  <a:ext cx="681953" cy="389422"/>
                </a:xfrm>
                <a:prstGeom prst="ellipse">
                  <a:avLst/>
                </a:prstGeom>
                <a:blipFill>
                  <a:blip r:embed="rId20"/>
                  <a:stretch>
                    <a:fillRect l="-9735"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3" name="Oval 362">
                  <a:extLst>
                    <a:ext uri="{FF2B5EF4-FFF2-40B4-BE49-F238E27FC236}">
                      <a16:creationId xmlns:a16="http://schemas.microsoft.com/office/drawing/2014/main" id="{7E5FA4FF-9EE1-B7AD-7DB4-684E17AC0B60}"/>
                    </a:ext>
                  </a:extLst>
                </p:cNvPr>
                <p:cNvSpPr/>
                <p:nvPr/>
              </p:nvSpPr>
              <p:spPr>
                <a:xfrm>
                  <a:off x="7030466" y="3945893"/>
                  <a:ext cx="721328" cy="389422"/>
                </a:xfrm>
                <a:prstGeom prst="ellipse">
                  <a:avLst/>
                </a:prstGeom>
                <a:solidFill>
                  <a:srgbClr val="FEF0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𝑓</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𝑖</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𝑗</m:t>
                            </m:r>
                            <m:r>
                              <a:rPr lang="en-US" i="1">
                                <a:solidFill>
                                  <a:srgbClr val="0A192F"/>
                                </a:solidFill>
                                <a:latin typeface="Cambria Math" panose="02040503050406030204" pitchFamily="18" charset="0"/>
                              </a:rPr>
                              <m:t>,</m:t>
                            </m:r>
                            <m:r>
                              <m:rPr>
                                <m:sty m:val="p"/>
                              </m:rPr>
                              <a:rPr lang="en-US" i="1">
                                <a:solidFill>
                                  <a:srgbClr val="0A192F"/>
                                </a:solidFill>
                                <a:latin typeface="Cambria Math" panose="02040503050406030204" pitchFamily="18" charset="0"/>
                              </a:rPr>
                              <m:t>K</m:t>
                            </m:r>
                          </m:sub>
                        </m:sSub>
                      </m:oMath>
                    </m:oMathPara>
                  </a14:m>
                  <a:endParaRPr lang="en-US">
                    <a:solidFill>
                      <a:srgbClr val="0A192F"/>
                    </a:solidFill>
                  </a:endParaRPr>
                </a:p>
              </p:txBody>
            </p:sp>
          </mc:Choice>
          <mc:Fallback xmlns="">
            <p:sp>
              <p:nvSpPr>
                <p:cNvPr id="363" name="Oval 362">
                  <a:extLst>
                    <a:ext uri="{FF2B5EF4-FFF2-40B4-BE49-F238E27FC236}">
                      <a16:creationId xmlns:a16="http://schemas.microsoft.com/office/drawing/2014/main" id="{7E5FA4FF-9EE1-B7AD-7DB4-684E17AC0B60}"/>
                    </a:ext>
                  </a:extLst>
                </p:cNvPr>
                <p:cNvSpPr>
                  <a:spLocks noRot="1" noChangeAspect="1" noMove="1" noResize="1" noEditPoints="1" noAdjustHandles="1" noChangeArrowheads="1" noChangeShapeType="1" noTextEdit="1"/>
                </p:cNvSpPr>
                <p:nvPr/>
              </p:nvSpPr>
              <p:spPr>
                <a:xfrm>
                  <a:off x="7030466" y="3945893"/>
                  <a:ext cx="721328" cy="389422"/>
                </a:xfrm>
                <a:prstGeom prst="ellipse">
                  <a:avLst/>
                </a:prstGeom>
                <a:blipFill>
                  <a:blip r:embed="rId21"/>
                  <a:stretch>
                    <a:fillRect l="-7438" b="-1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 name="Oval 363">
                  <a:extLst>
                    <a:ext uri="{FF2B5EF4-FFF2-40B4-BE49-F238E27FC236}">
                      <a16:creationId xmlns:a16="http://schemas.microsoft.com/office/drawing/2014/main" id="{2119FF38-FCD3-DA42-DA63-52C4062809A1}"/>
                    </a:ext>
                  </a:extLst>
                </p:cNvPr>
                <p:cNvSpPr/>
                <p:nvPr/>
              </p:nvSpPr>
              <p:spPr>
                <a:xfrm>
                  <a:off x="5246577" y="3991858"/>
                  <a:ext cx="721328" cy="389422"/>
                </a:xfrm>
                <a:prstGeom prst="ellipse">
                  <a:avLst/>
                </a:prstGeom>
                <a:solidFill>
                  <a:srgbClr val="FEF0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rgbClr val="0A192F"/>
                                </a:solidFill>
                                <a:latin typeface="Cambria Math" panose="02040503050406030204" pitchFamily="18" charset="0"/>
                              </a:rPr>
                            </m:ctrlPr>
                          </m:sSubPr>
                          <m:e>
                            <m:r>
                              <a:rPr lang="en-US" i="1">
                                <a:solidFill>
                                  <a:srgbClr val="0A192F"/>
                                </a:solidFill>
                                <a:latin typeface="Cambria Math" panose="02040503050406030204" pitchFamily="18" charset="0"/>
                              </a:rPr>
                              <m:t>𝑓</m:t>
                            </m:r>
                          </m:e>
                          <m:sub>
                            <m:r>
                              <a:rPr lang="en-US" i="1">
                                <a:solidFill>
                                  <a:srgbClr val="0A192F"/>
                                </a:solidFill>
                                <a:latin typeface="Cambria Math" panose="02040503050406030204" pitchFamily="18" charset="0"/>
                              </a:rPr>
                              <m:t>h</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𝑖</m:t>
                            </m:r>
                            <m:r>
                              <a:rPr lang="en-US" i="1">
                                <a:solidFill>
                                  <a:srgbClr val="0A192F"/>
                                </a:solidFill>
                                <a:latin typeface="Cambria Math" panose="02040503050406030204" pitchFamily="18" charset="0"/>
                              </a:rPr>
                              <m:t>,</m:t>
                            </m:r>
                            <m:r>
                              <a:rPr lang="en-US" i="1">
                                <a:solidFill>
                                  <a:srgbClr val="0A192F"/>
                                </a:solidFill>
                                <a:latin typeface="Cambria Math" panose="02040503050406030204" pitchFamily="18" charset="0"/>
                              </a:rPr>
                              <m:t>𝑗</m:t>
                            </m:r>
                            <m:r>
                              <a:rPr lang="en-US" i="1">
                                <a:solidFill>
                                  <a:srgbClr val="0A192F"/>
                                </a:solidFill>
                                <a:latin typeface="Cambria Math" panose="02040503050406030204" pitchFamily="18" charset="0"/>
                              </a:rPr>
                              <m:t>,</m:t>
                            </m:r>
                            <m:r>
                              <m:rPr>
                                <m:sty m:val="p"/>
                              </m:rPr>
                              <a:rPr lang="en-US" i="1">
                                <a:solidFill>
                                  <a:srgbClr val="0A192F"/>
                                </a:solidFill>
                                <a:latin typeface="Cambria Math" panose="02040503050406030204" pitchFamily="18" charset="0"/>
                              </a:rPr>
                              <m:t>k</m:t>
                            </m:r>
                          </m:sub>
                        </m:sSub>
                      </m:oMath>
                    </m:oMathPara>
                  </a14:m>
                  <a:endParaRPr lang="en-US">
                    <a:solidFill>
                      <a:srgbClr val="0A192F"/>
                    </a:solidFill>
                  </a:endParaRPr>
                </a:p>
              </p:txBody>
            </p:sp>
          </mc:Choice>
          <mc:Fallback xmlns="">
            <p:sp>
              <p:nvSpPr>
                <p:cNvPr id="364" name="Oval 363">
                  <a:extLst>
                    <a:ext uri="{FF2B5EF4-FFF2-40B4-BE49-F238E27FC236}">
                      <a16:creationId xmlns:a16="http://schemas.microsoft.com/office/drawing/2014/main" id="{2119FF38-FCD3-DA42-DA63-52C4062809A1}"/>
                    </a:ext>
                  </a:extLst>
                </p:cNvPr>
                <p:cNvSpPr>
                  <a:spLocks noRot="1" noChangeAspect="1" noMove="1" noResize="1" noEditPoints="1" noAdjustHandles="1" noChangeArrowheads="1" noChangeShapeType="1" noTextEdit="1"/>
                </p:cNvSpPr>
                <p:nvPr/>
              </p:nvSpPr>
              <p:spPr>
                <a:xfrm>
                  <a:off x="5246577" y="3991858"/>
                  <a:ext cx="721328" cy="389422"/>
                </a:xfrm>
                <a:prstGeom prst="ellipse">
                  <a:avLst/>
                </a:prstGeom>
                <a:blipFill>
                  <a:blip r:embed="rId22"/>
                  <a:stretch>
                    <a:fillRect l="-6667"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5" name="TextBox 364">
                  <a:extLst>
                    <a:ext uri="{FF2B5EF4-FFF2-40B4-BE49-F238E27FC236}">
                      <a16:creationId xmlns:a16="http://schemas.microsoft.com/office/drawing/2014/main" id="{D64E7BC2-7E05-716C-0A16-31975813DFD5}"/>
                    </a:ext>
                  </a:extLst>
                </p:cNvPr>
                <p:cNvSpPr txBox="1"/>
                <p:nvPr/>
              </p:nvSpPr>
              <p:spPr>
                <a:xfrm>
                  <a:off x="4575470" y="3940223"/>
                  <a:ext cx="4106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a:p>
              </p:txBody>
            </p:sp>
          </mc:Choice>
          <mc:Fallback xmlns="">
            <p:sp>
              <p:nvSpPr>
                <p:cNvPr id="365" name="TextBox 364">
                  <a:extLst>
                    <a:ext uri="{FF2B5EF4-FFF2-40B4-BE49-F238E27FC236}">
                      <a16:creationId xmlns:a16="http://schemas.microsoft.com/office/drawing/2014/main" id="{D64E7BC2-7E05-716C-0A16-31975813DFD5}"/>
                    </a:ext>
                  </a:extLst>
                </p:cNvPr>
                <p:cNvSpPr txBox="1">
                  <a:spLocks noRot="1" noChangeAspect="1" noMove="1" noResize="1" noEditPoints="1" noAdjustHandles="1" noChangeArrowheads="1" noChangeShapeType="1" noTextEdit="1"/>
                </p:cNvSpPr>
                <p:nvPr/>
              </p:nvSpPr>
              <p:spPr>
                <a:xfrm>
                  <a:off x="4575470" y="3940223"/>
                  <a:ext cx="410689" cy="3693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0EBC0659-2D91-51E2-14DF-A301496CBF88}"/>
                    </a:ext>
                  </a:extLst>
                </p:cNvPr>
                <p:cNvSpPr txBox="1"/>
                <p:nvPr/>
              </p:nvSpPr>
              <p:spPr>
                <a:xfrm>
                  <a:off x="6442873" y="3984654"/>
                  <a:ext cx="27731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a:p>
              </p:txBody>
            </p:sp>
          </mc:Choice>
          <mc:Fallback xmlns="">
            <p:sp>
              <p:nvSpPr>
                <p:cNvPr id="366" name="TextBox 365">
                  <a:extLst>
                    <a:ext uri="{FF2B5EF4-FFF2-40B4-BE49-F238E27FC236}">
                      <a16:creationId xmlns:a16="http://schemas.microsoft.com/office/drawing/2014/main" id="{0EBC0659-2D91-51E2-14DF-A301496CBF88}"/>
                    </a:ext>
                  </a:extLst>
                </p:cNvPr>
                <p:cNvSpPr txBox="1">
                  <a:spLocks noRot="1" noChangeAspect="1" noMove="1" noResize="1" noEditPoints="1" noAdjustHandles="1" noChangeArrowheads="1" noChangeShapeType="1" noTextEdit="1"/>
                </p:cNvSpPr>
                <p:nvPr/>
              </p:nvSpPr>
              <p:spPr>
                <a:xfrm>
                  <a:off x="6442873" y="3984654"/>
                  <a:ext cx="277319" cy="27699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7" name="Oval 366">
                  <a:extLst>
                    <a:ext uri="{FF2B5EF4-FFF2-40B4-BE49-F238E27FC236}">
                      <a16:creationId xmlns:a16="http://schemas.microsoft.com/office/drawing/2014/main" id="{7B08C6FA-6E95-D84C-8F7A-E5D25987156D}"/>
                    </a:ext>
                  </a:extLst>
                </p:cNvPr>
                <p:cNvSpPr/>
                <p:nvPr/>
              </p:nvSpPr>
              <p:spPr>
                <a:xfrm>
                  <a:off x="3500614" y="4802446"/>
                  <a:ext cx="792818" cy="469415"/>
                </a:xfrm>
                <a:prstGeom prst="ellipse">
                  <a:avLst/>
                </a:prstGeom>
                <a:solidFill>
                  <a:srgbClr val="FBCF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a:solidFill>
                                  <a:srgbClr val="0A192F"/>
                                </a:solidFill>
                                <a:latin typeface="Cambria Math" panose="02040503050406030204" pitchFamily="18" charset="0"/>
                              </a:rPr>
                            </m:ctrlPr>
                          </m:sSubPr>
                          <m:e>
                            <m:r>
                              <a:rPr lang="en-US" sz="1600" i="1">
                                <a:solidFill>
                                  <a:srgbClr val="0A192F"/>
                                </a:solidFill>
                                <a:latin typeface="Cambria Math" panose="02040503050406030204" pitchFamily="18" charset="0"/>
                              </a:rPr>
                              <m:t>𝑚</m:t>
                            </m:r>
                          </m:e>
                          <m:sub>
                            <m:r>
                              <a:rPr lang="en-US" sz="1600" i="1">
                                <a:solidFill>
                                  <a:srgbClr val="0A192F"/>
                                </a:solidFill>
                                <a:latin typeface="Cambria Math" panose="02040503050406030204" pitchFamily="18" charset="0"/>
                              </a:rPr>
                              <m:t>h</m:t>
                            </m:r>
                            <m:r>
                              <a:rPr lang="en-US" sz="1600" i="1">
                                <a:solidFill>
                                  <a:srgbClr val="0A192F"/>
                                </a:solidFill>
                                <a:latin typeface="Cambria Math" panose="02040503050406030204" pitchFamily="18" charset="0"/>
                              </a:rPr>
                              <m:t>,</m:t>
                            </m:r>
                            <m:r>
                              <a:rPr lang="en-US" sz="1600" i="1">
                                <a:solidFill>
                                  <a:srgbClr val="0A192F"/>
                                </a:solidFill>
                                <a:latin typeface="Cambria Math" panose="02040503050406030204" pitchFamily="18" charset="0"/>
                              </a:rPr>
                              <m:t>𝑖</m:t>
                            </m:r>
                            <m:r>
                              <a:rPr lang="en-US" sz="1600" i="1">
                                <a:solidFill>
                                  <a:srgbClr val="0A192F"/>
                                </a:solidFill>
                                <a:latin typeface="Cambria Math" panose="02040503050406030204" pitchFamily="18" charset="0"/>
                              </a:rPr>
                              <m:t>,</m:t>
                            </m:r>
                            <m:r>
                              <a:rPr lang="en-US" sz="1600" i="1">
                                <a:solidFill>
                                  <a:srgbClr val="0A192F"/>
                                </a:solidFill>
                                <a:latin typeface="Cambria Math" panose="02040503050406030204" pitchFamily="18" charset="0"/>
                              </a:rPr>
                              <m:t>𝑗</m:t>
                            </m:r>
                            <m:r>
                              <a:rPr lang="en-US" sz="1600" i="1">
                                <a:solidFill>
                                  <a:srgbClr val="0A192F"/>
                                </a:solidFill>
                                <a:latin typeface="Cambria Math" panose="02040503050406030204" pitchFamily="18" charset="0"/>
                              </a:rPr>
                              <m:t>,</m:t>
                            </m:r>
                            <m:r>
                              <m:rPr>
                                <m:sty m:val="p"/>
                              </m:rPr>
                              <a:rPr lang="en-US" sz="1600" i="1">
                                <a:solidFill>
                                  <a:srgbClr val="0A192F"/>
                                </a:solidFill>
                                <a:latin typeface="Cambria Math" panose="02040503050406030204" pitchFamily="18" charset="0"/>
                              </a:rPr>
                              <m:t>k</m:t>
                            </m:r>
                            <m:r>
                              <a:rPr lang="en-US" sz="1600" i="1">
                                <a:solidFill>
                                  <a:srgbClr val="0A192F"/>
                                </a:solidFill>
                                <a:latin typeface="Cambria Math" panose="02040503050406030204" pitchFamily="18" charset="0"/>
                              </a:rPr>
                              <m:t>,1</m:t>
                            </m:r>
                          </m:sub>
                        </m:sSub>
                      </m:oMath>
                    </m:oMathPara>
                  </a14:m>
                  <a:endParaRPr lang="en-US" sz="1600">
                    <a:solidFill>
                      <a:srgbClr val="0A192F"/>
                    </a:solidFill>
                  </a:endParaRPr>
                </a:p>
              </p:txBody>
            </p:sp>
          </mc:Choice>
          <mc:Fallback xmlns="">
            <p:sp>
              <p:nvSpPr>
                <p:cNvPr id="367" name="Oval 366">
                  <a:extLst>
                    <a:ext uri="{FF2B5EF4-FFF2-40B4-BE49-F238E27FC236}">
                      <a16:creationId xmlns:a16="http://schemas.microsoft.com/office/drawing/2014/main" id="{7B08C6FA-6E95-D84C-8F7A-E5D25987156D}"/>
                    </a:ext>
                  </a:extLst>
                </p:cNvPr>
                <p:cNvSpPr>
                  <a:spLocks noRot="1" noChangeAspect="1" noMove="1" noResize="1" noEditPoints="1" noAdjustHandles="1" noChangeArrowheads="1" noChangeShapeType="1" noTextEdit="1"/>
                </p:cNvSpPr>
                <p:nvPr/>
              </p:nvSpPr>
              <p:spPr>
                <a:xfrm>
                  <a:off x="3500614" y="4802446"/>
                  <a:ext cx="792818" cy="469415"/>
                </a:xfrm>
                <a:prstGeom prst="ellipse">
                  <a:avLst/>
                </a:prstGeom>
                <a:blipFill>
                  <a:blip r:embed="rId25"/>
                  <a:stretch>
                    <a:fillRect l="-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 name="Oval 367">
                  <a:extLst>
                    <a:ext uri="{FF2B5EF4-FFF2-40B4-BE49-F238E27FC236}">
                      <a16:creationId xmlns:a16="http://schemas.microsoft.com/office/drawing/2014/main" id="{4C3076BA-706E-0136-54A6-402B1A4C7857}"/>
                    </a:ext>
                  </a:extLst>
                </p:cNvPr>
                <p:cNvSpPr/>
                <p:nvPr/>
              </p:nvSpPr>
              <p:spPr>
                <a:xfrm>
                  <a:off x="7004856" y="4747400"/>
                  <a:ext cx="792818" cy="469415"/>
                </a:xfrm>
                <a:prstGeom prst="ellipse">
                  <a:avLst/>
                </a:prstGeom>
                <a:solidFill>
                  <a:srgbClr val="FBCF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a:solidFill>
                                  <a:srgbClr val="0A192F"/>
                                </a:solidFill>
                                <a:latin typeface="Cambria Math" panose="02040503050406030204" pitchFamily="18" charset="0"/>
                              </a:rPr>
                            </m:ctrlPr>
                          </m:sSubPr>
                          <m:e>
                            <m:r>
                              <a:rPr lang="en-US" sz="1600" i="1">
                                <a:solidFill>
                                  <a:srgbClr val="0A192F"/>
                                </a:solidFill>
                                <a:latin typeface="Cambria Math" panose="02040503050406030204" pitchFamily="18" charset="0"/>
                              </a:rPr>
                              <m:t>𝑚</m:t>
                            </m:r>
                          </m:e>
                          <m:sub>
                            <m:r>
                              <a:rPr lang="en-US" sz="1600" i="1">
                                <a:solidFill>
                                  <a:srgbClr val="0A192F"/>
                                </a:solidFill>
                                <a:latin typeface="Cambria Math" panose="02040503050406030204" pitchFamily="18" charset="0"/>
                              </a:rPr>
                              <m:t>h</m:t>
                            </m:r>
                            <m:r>
                              <a:rPr lang="en-US" sz="1600" i="1">
                                <a:solidFill>
                                  <a:srgbClr val="0A192F"/>
                                </a:solidFill>
                                <a:latin typeface="Cambria Math" panose="02040503050406030204" pitchFamily="18" charset="0"/>
                              </a:rPr>
                              <m:t>,</m:t>
                            </m:r>
                            <m:r>
                              <a:rPr lang="en-US" sz="1600" i="1">
                                <a:solidFill>
                                  <a:srgbClr val="0A192F"/>
                                </a:solidFill>
                                <a:latin typeface="Cambria Math" panose="02040503050406030204" pitchFamily="18" charset="0"/>
                              </a:rPr>
                              <m:t>𝑖</m:t>
                            </m:r>
                            <m:r>
                              <a:rPr lang="en-US" sz="1600" i="1">
                                <a:solidFill>
                                  <a:srgbClr val="0A192F"/>
                                </a:solidFill>
                                <a:latin typeface="Cambria Math" panose="02040503050406030204" pitchFamily="18" charset="0"/>
                              </a:rPr>
                              <m:t>,</m:t>
                            </m:r>
                            <m:r>
                              <a:rPr lang="en-US" sz="1600" i="1">
                                <a:solidFill>
                                  <a:srgbClr val="0A192F"/>
                                </a:solidFill>
                                <a:latin typeface="Cambria Math" panose="02040503050406030204" pitchFamily="18" charset="0"/>
                              </a:rPr>
                              <m:t>𝑗</m:t>
                            </m:r>
                            <m:r>
                              <a:rPr lang="en-US" sz="1600" i="1">
                                <a:solidFill>
                                  <a:srgbClr val="0A192F"/>
                                </a:solidFill>
                                <a:latin typeface="Cambria Math" panose="02040503050406030204" pitchFamily="18" charset="0"/>
                              </a:rPr>
                              <m:t>,</m:t>
                            </m:r>
                            <m:r>
                              <m:rPr>
                                <m:sty m:val="p"/>
                              </m:rPr>
                              <a:rPr lang="en-US" sz="1600" i="1">
                                <a:solidFill>
                                  <a:srgbClr val="0A192F"/>
                                </a:solidFill>
                                <a:latin typeface="Cambria Math" panose="02040503050406030204" pitchFamily="18" charset="0"/>
                              </a:rPr>
                              <m:t>k</m:t>
                            </m:r>
                            <m:r>
                              <a:rPr lang="en-US" sz="1600" i="1">
                                <a:solidFill>
                                  <a:srgbClr val="0A192F"/>
                                </a:solidFill>
                                <a:latin typeface="Cambria Math" panose="02040503050406030204" pitchFamily="18" charset="0"/>
                              </a:rPr>
                              <m:t>,</m:t>
                            </m:r>
                            <m:r>
                              <m:rPr>
                                <m:sty m:val="p"/>
                              </m:rPr>
                              <a:rPr lang="en-US" sz="1600" i="1">
                                <a:solidFill>
                                  <a:srgbClr val="0A192F"/>
                                </a:solidFill>
                                <a:latin typeface="Cambria Math" panose="02040503050406030204" pitchFamily="18" charset="0"/>
                              </a:rPr>
                              <m:t>L</m:t>
                            </m:r>
                          </m:sub>
                        </m:sSub>
                      </m:oMath>
                    </m:oMathPara>
                  </a14:m>
                  <a:endParaRPr lang="en-US" sz="1600">
                    <a:solidFill>
                      <a:srgbClr val="0A192F"/>
                    </a:solidFill>
                  </a:endParaRPr>
                </a:p>
              </p:txBody>
            </p:sp>
          </mc:Choice>
          <mc:Fallback xmlns="">
            <p:sp>
              <p:nvSpPr>
                <p:cNvPr id="368" name="Oval 367">
                  <a:extLst>
                    <a:ext uri="{FF2B5EF4-FFF2-40B4-BE49-F238E27FC236}">
                      <a16:creationId xmlns:a16="http://schemas.microsoft.com/office/drawing/2014/main" id="{4C3076BA-706E-0136-54A6-402B1A4C7857}"/>
                    </a:ext>
                  </a:extLst>
                </p:cNvPr>
                <p:cNvSpPr>
                  <a:spLocks noRot="1" noChangeAspect="1" noMove="1" noResize="1" noEditPoints="1" noAdjustHandles="1" noChangeArrowheads="1" noChangeShapeType="1" noTextEdit="1"/>
                </p:cNvSpPr>
                <p:nvPr/>
              </p:nvSpPr>
              <p:spPr>
                <a:xfrm>
                  <a:off x="7004856" y="4747400"/>
                  <a:ext cx="792818" cy="469415"/>
                </a:xfrm>
                <a:prstGeom prst="ellipse">
                  <a:avLst/>
                </a:prstGeom>
                <a:blipFill>
                  <a:blip r:embed="rId26"/>
                  <a:stretch>
                    <a:fillRect l="-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9" name="Oval 368">
                  <a:extLst>
                    <a:ext uri="{FF2B5EF4-FFF2-40B4-BE49-F238E27FC236}">
                      <a16:creationId xmlns:a16="http://schemas.microsoft.com/office/drawing/2014/main" id="{05536AD2-7742-29A0-4FE1-A5D7D5EA53B2}"/>
                    </a:ext>
                  </a:extLst>
                </p:cNvPr>
                <p:cNvSpPr/>
                <p:nvPr/>
              </p:nvSpPr>
              <p:spPr>
                <a:xfrm>
                  <a:off x="5210832" y="4759397"/>
                  <a:ext cx="792818" cy="469415"/>
                </a:xfrm>
                <a:prstGeom prst="ellipse">
                  <a:avLst/>
                </a:prstGeom>
                <a:solidFill>
                  <a:srgbClr val="FBCF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a:solidFill>
                                  <a:srgbClr val="0A192F"/>
                                </a:solidFill>
                                <a:latin typeface="Cambria Math" panose="02040503050406030204" pitchFamily="18" charset="0"/>
                              </a:rPr>
                            </m:ctrlPr>
                          </m:sSubPr>
                          <m:e>
                            <m:r>
                              <a:rPr lang="en-US" sz="1600" i="1">
                                <a:solidFill>
                                  <a:srgbClr val="0A192F"/>
                                </a:solidFill>
                                <a:latin typeface="Cambria Math" panose="02040503050406030204" pitchFamily="18" charset="0"/>
                              </a:rPr>
                              <m:t>𝑚</m:t>
                            </m:r>
                          </m:e>
                          <m:sub>
                            <m:r>
                              <a:rPr lang="en-US" sz="1600" i="1">
                                <a:solidFill>
                                  <a:srgbClr val="0A192F"/>
                                </a:solidFill>
                                <a:latin typeface="Cambria Math" panose="02040503050406030204" pitchFamily="18" charset="0"/>
                              </a:rPr>
                              <m:t>h</m:t>
                            </m:r>
                            <m:r>
                              <a:rPr lang="en-US" sz="1600" i="1">
                                <a:solidFill>
                                  <a:srgbClr val="0A192F"/>
                                </a:solidFill>
                                <a:latin typeface="Cambria Math" panose="02040503050406030204" pitchFamily="18" charset="0"/>
                              </a:rPr>
                              <m:t>,</m:t>
                            </m:r>
                            <m:r>
                              <a:rPr lang="en-US" sz="1600" i="1">
                                <a:solidFill>
                                  <a:srgbClr val="0A192F"/>
                                </a:solidFill>
                                <a:latin typeface="Cambria Math" panose="02040503050406030204" pitchFamily="18" charset="0"/>
                              </a:rPr>
                              <m:t>𝑖</m:t>
                            </m:r>
                            <m:r>
                              <a:rPr lang="en-US" sz="1600" i="1">
                                <a:solidFill>
                                  <a:srgbClr val="0A192F"/>
                                </a:solidFill>
                                <a:latin typeface="Cambria Math" panose="02040503050406030204" pitchFamily="18" charset="0"/>
                              </a:rPr>
                              <m:t>,</m:t>
                            </m:r>
                            <m:r>
                              <a:rPr lang="en-US" sz="1600" i="1">
                                <a:solidFill>
                                  <a:srgbClr val="0A192F"/>
                                </a:solidFill>
                                <a:latin typeface="Cambria Math" panose="02040503050406030204" pitchFamily="18" charset="0"/>
                              </a:rPr>
                              <m:t>𝑗</m:t>
                            </m:r>
                            <m:r>
                              <a:rPr lang="en-US" sz="1600" i="1">
                                <a:solidFill>
                                  <a:srgbClr val="0A192F"/>
                                </a:solidFill>
                                <a:latin typeface="Cambria Math" panose="02040503050406030204" pitchFamily="18" charset="0"/>
                              </a:rPr>
                              <m:t>,</m:t>
                            </m:r>
                            <m:r>
                              <m:rPr>
                                <m:sty m:val="p"/>
                              </m:rPr>
                              <a:rPr lang="en-US" sz="1600" i="1">
                                <a:solidFill>
                                  <a:srgbClr val="0A192F"/>
                                </a:solidFill>
                                <a:latin typeface="Cambria Math" panose="02040503050406030204" pitchFamily="18" charset="0"/>
                              </a:rPr>
                              <m:t>k</m:t>
                            </m:r>
                            <m:r>
                              <a:rPr lang="en-US" sz="1600" i="1">
                                <a:solidFill>
                                  <a:srgbClr val="0A192F"/>
                                </a:solidFill>
                                <a:latin typeface="Cambria Math" panose="02040503050406030204" pitchFamily="18" charset="0"/>
                              </a:rPr>
                              <m:t>,</m:t>
                            </m:r>
                            <m:r>
                              <m:rPr>
                                <m:sty m:val="p"/>
                              </m:rPr>
                              <a:rPr lang="en-US" sz="1600" i="1">
                                <a:solidFill>
                                  <a:srgbClr val="0A192F"/>
                                </a:solidFill>
                                <a:latin typeface="Cambria Math" panose="02040503050406030204" pitchFamily="18" charset="0"/>
                              </a:rPr>
                              <m:t>l</m:t>
                            </m:r>
                          </m:sub>
                        </m:sSub>
                      </m:oMath>
                    </m:oMathPara>
                  </a14:m>
                  <a:endParaRPr lang="en-US" sz="1600">
                    <a:solidFill>
                      <a:srgbClr val="0A192F"/>
                    </a:solidFill>
                  </a:endParaRPr>
                </a:p>
              </p:txBody>
            </p:sp>
          </mc:Choice>
          <mc:Fallback xmlns="">
            <p:sp>
              <p:nvSpPr>
                <p:cNvPr id="369" name="Oval 368">
                  <a:extLst>
                    <a:ext uri="{FF2B5EF4-FFF2-40B4-BE49-F238E27FC236}">
                      <a16:creationId xmlns:a16="http://schemas.microsoft.com/office/drawing/2014/main" id="{05536AD2-7742-29A0-4FE1-A5D7D5EA53B2}"/>
                    </a:ext>
                  </a:extLst>
                </p:cNvPr>
                <p:cNvSpPr>
                  <a:spLocks noRot="1" noChangeAspect="1" noMove="1" noResize="1" noEditPoints="1" noAdjustHandles="1" noChangeArrowheads="1" noChangeShapeType="1" noTextEdit="1"/>
                </p:cNvSpPr>
                <p:nvPr/>
              </p:nvSpPr>
              <p:spPr>
                <a:xfrm>
                  <a:off x="5210832" y="4759397"/>
                  <a:ext cx="792818" cy="469415"/>
                </a:xfrm>
                <a:prstGeom prst="ellipse">
                  <a:avLst/>
                </a:prstGeom>
                <a:blipFill>
                  <a:blip r:embed="rId27"/>
                  <a:stretch>
                    <a:fillRect l="-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0" name="TextBox 369">
                  <a:extLst>
                    <a:ext uri="{FF2B5EF4-FFF2-40B4-BE49-F238E27FC236}">
                      <a16:creationId xmlns:a16="http://schemas.microsoft.com/office/drawing/2014/main" id="{443EBCD6-ACD2-9482-3740-E980CC337BCD}"/>
                    </a:ext>
                  </a:extLst>
                </p:cNvPr>
                <p:cNvSpPr txBox="1"/>
                <p:nvPr/>
              </p:nvSpPr>
              <p:spPr>
                <a:xfrm>
                  <a:off x="4557708" y="4810550"/>
                  <a:ext cx="451758" cy="406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a:p>
              </p:txBody>
            </p:sp>
          </mc:Choice>
          <mc:Fallback xmlns="">
            <p:sp>
              <p:nvSpPr>
                <p:cNvPr id="370" name="TextBox 369">
                  <a:extLst>
                    <a:ext uri="{FF2B5EF4-FFF2-40B4-BE49-F238E27FC236}">
                      <a16:creationId xmlns:a16="http://schemas.microsoft.com/office/drawing/2014/main" id="{443EBCD6-ACD2-9482-3740-E980CC337BCD}"/>
                    </a:ext>
                  </a:extLst>
                </p:cNvPr>
                <p:cNvSpPr txBox="1">
                  <a:spLocks noRot="1" noChangeAspect="1" noMove="1" noResize="1" noEditPoints="1" noAdjustHandles="1" noChangeArrowheads="1" noChangeShapeType="1" noTextEdit="1"/>
                </p:cNvSpPr>
                <p:nvPr/>
              </p:nvSpPr>
              <p:spPr>
                <a:xfrm>
                  <a:off x="4557708" y="4810550"/>
                  <a:ext cx="451758" cy="406265"/>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1" name="TextBox 370">
                  <a:extLst>
                    <a:ext uri="{FF2B5EF4-FFF2-40B4-BE49-F238E27FC236}">
                      <a16:creationId xmlns:a16="http://schemas.microsoft.com/office/drawing/2014/main" id="{0204FE7D-1E90-359F-8ABA-AACD80A22EF7}"/>
                    </a:ext>
                  </a:extLst>
                </p:cNvPr>
                <p:cNvSpPr txBox="1"/>
                <p:nvPr/>
              </p:nvSpPr>
              <p:spPr>
                <a:xfrm>
                  <a:off x="6367547" y="4831429"/>
                  <a:ext cx="305051" cy="3046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a:p>
              </p:txBody>
            </p:sp>
          </mc:Choice>
          <mc:Fallback xmlns="">
            <p:sp>
              <p:nvSpPr>
                <p:cNvPr id="371" name="TextBox 370">
                  <a:extLst>
                    <a:ext uri="{FF2B5EF4-FFF2-40B4-BE49-F238E27FC236}">
                      <a16:creationId xmlns:a16="http://schemas.microsoft.com/office/drawing/2014/main" id="{0204FE7D-1E90-359F-8ABA-AACD80A22EF7}"/>
                    </a:ext>
                  </a:extLst>
                </p:cNvPr>
                <p:cNvSpPr txBox="1">
                  <a:spLocks noRot="1" noChangeAspect="1" noMove="1" noResize="1" noEditPoints="1" noAdjustHandles="1" noChangeArrowheads="1" noChangeShapeType="1" noTextEdit="1"/>
                </p:cNvSpPr>
                <p:nvPr/>
              </p:nvSpPr>
              <p:spPr>
                <a:xfrm>
                  <a:off x="6367547" y="4831429"/>
                  <a:ext cx="305051" cy="304699"/>
                </a:xfrm>
                <a:prstGeom prst="rect">
                  <a:avLst/>
                </a:prstGeom>
                <a:blipFill>
                  <a:blip r:embed="rId29"/>
                  <a:stretch>
                    <a:fillRect/>
                  </a:stretch>
                </a:blipFill>
              </p:spPr>
              <p:txBody>
                <a:bodyPr/>
                <a:lstStyle/>
                <a:p>
                  <a:r>
                    <a:rPr lang="en-US">
                      <a:noFill/>
                    </a:rPr>
                    <a:t> </a:t>
                  </a:r>
                </a:p>
              </p:txBody>
            </p:sp>
          </mc:Fallback>
        </mc:AlternateContent>
        <p:cxnSp>
          <p:nvCxnSpPr>
            <p:cNvPr id="372" name="Straight Connector 371">
              <a:extLst>
                <a:ext uri="{FF2B5EF4-FFF2-40B4-BE49-F238E27FC236}">
                  <a16:creationId xmlns:a16="http://schemas.microsoft.com/office/drawing/2014/main" id="{6F70EE45-1123-19D8-452A-24F00F5EC6D1}"/>
                </a:ext>
              </a:extLst>
            </p:cNvPr>
            <p:cNvCxnSpPr>
              <a:cxnSpLocks/>
              <a:stCxn id="350" idx="7"/>
              <a:endCxn id="347" idx="3"/>
            </p:cNvCxnSpPr>
            <p:nvPr/>
          </p:nvCxnSpPr>
          <p:spPr>
            <a:xfrm flipV="1">
              <a:off x="4097712" y="1984885"/>
              <a:ext cx="1375028" cy="511925"/>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73" name="Straight Connector 372">
              <a:extLst>
                <a:ext uri="{FF2B5EF4-FFF2-40B4-BE49-F238E27FC236}">
                  <a16:creationId xmlns:a16="http://schemas.microsoft.com/office/drawing/2014/main" id="{E9213E51-BAD5-0E57-BC89-75382BDFF2BF}"/>
                </a:ext>
              </a:extLst>
            </p:cNvPr>
            <p:cNvCxnSpPr>
              <a:cxnSpLocks/>
              <a:stCxn id="364" idx="3"/>
              <a:endCxn id="367" idx="7"/>
            </p:cNvCxnSpPr>
            <p:nvPr/>
          </p:nvCxnSpPr>
          <p:spPr>
            <a:xfrm flipH="1">
              <a:off x="4177326" y="4324250"/>
              <a:ext cx="1174887" cy="546940"/>
            </a:xfrm>
            <a:prstGeom prst="line">
              <a:avLst/>
            </a:prstGeom>
            <a:ln>
              <a:solidFill>
                <a:schemeClr val="tx1"/>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C3B51CCE-B017-76B7-9903-D8708AF41E6F}"/>
                </a:ext>
              </a:extLst>
            </p:cNvPr>
            <p:cNvCxnSpPr>
              <a:cxnSpLocks/>
              <a:stCxn id="364" idx="4"/>
              <a:endCxn id="369" idx="0"/>
            </p:cNvCxnSpPr>
            <p:nvPr/>
          </p:nvCxnSpPr>
          <p:spPr>
            <a:xfrm>
              <a:off x="5607241" y="4381280"/>
              <a:ext cx="0" cy="378117"/>
            </a:xfrm>
            <a:prstGeom prst="line">
              <a:avLst/>
            </a:prstGeom>
            <a:ln>
              <a:solidFill>
                <a:schemeClr val="tx1"/>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BF18A56B-69C0-F304-9CD5-73ABD3BCE24C}"/>
                </a:ext>
              </a:extLst>
            </p:cNvPr>
            <p:cNvCxnSpPr>
              <a:cxnSpLocks/>
              <a:stCxn id="364" idx="5"/>
              <a:endCxn id="368" idx="1"/>
            </p:cNvCxnSpPr>
            <p:nvPr/>
          </p:nvCxnSpPr>
          <p:spPr>
            <a:xfrm>
              <a:off x="5862269" y="4324250"/>
              <a:ext cx="1258693" cy="491894"/>
            </a:xfrm>
            <a:prstGeom prst="line">
              <a:avLst/>
            </a:prstGeom>
            <a:ln>
              <a:solidFill>
                <a:schemeClr val="tx1"/>
              </a:solidFill>
              <a:headEnd type="triangle" w="sm" len="sm"/>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4D422A8-6975-F5FE-4224-8343D01A0F53}"/>
                </a:ext>
              </a:extLst>
            </p:cNvPr>
            <p:cNvCxnSpPr>
              <a:cxnSpLocks/>
              <a:stCxn id="359" idx="0"/>
              <a:endCxn id="352" idx="4"/>
            </p:cNvCxnSpPr>
            <p:nvPr/>
          </p:nvCxnSpPr>
          <p:spPr>
            <a:xfrm flipH="1" flipV="1">
              <a:off x="5608347" y="2854272"/>
              <a:ext cx="3453" cy="430764"/>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77" name="Straight Connector 376">
              <a:extLst>
                <a:ext uri="{FF2B5EF4-FFF2-40B4-BE49-F238E27FC236}">
                  <a16:creationId xmlns:a16="http://schemas.microsoft.com/office/drawing/2014/main" id="{808D6C29-693B-8D6E-E09A-392FB458D27B}"/>
                </a:ext>
              </a:extLst>
            </p:cNvPr>
            <p:cNvCxnSpPr>
              <a:cxnSpLocks/>
              <a:stCxn id="352" idx="0"/>
              <a:endCxn id="347" idx="4"/>
            </p:cNvCxnSpPr>
            <p:nvPr/>
          </p:nvCxnSpPr>
          <p:spPr>
            <a:xfrm flipV="1">
              <a:off x="5608347" y="2038972"/>
              <a:ext cx="9594" cy="403987"/>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78" name="Straight Connector 377">
              <a:extLst>
                <a:ext uri="{FF2B5EF4-FFF2-40B4-BE49-F238E27FC236}">
                  <a16:creationId xmlns:a16="http://schemas.microsoft.com/office/drawing/2014/main" id="{38EADA61-FB9B-1265-5B33-FA1467795B87}"/>
                </a:ext>
              </a:extLst>
            </p:cNvPr>
            <p:cNvCxnSpPr>
              <a:cxnSpLocks/>
              <a:stCxn id="358" idx="1"/>
              <a:endCxn id="352" idx="5"/>
            </p:cNvCxnSpPr>
            <p:nvPr/>
          </p:nvCxnSpPr>
          <p:spPr>
            <a:xfrm flipH="1" flipV="1">
              <a:off x="5813718" y="2794037"/>
              <a:ext cx="1372041" cy="522635"/>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79" name="Straight Connector 378">
              <a:extLst>
                <a:ext uri="{FF2B5EF4-FFF2-40B4-BE49-F238E27FC236}">
                  <a16:creationId xmlns:a16="http://schemas.microsoft.com/office/drawing/2014/main" id="{B657AA5C-4CBF-1272-EE2E-F57C3A379302}"/>
                </a:ext>
              </a:extLst>
            </p:cNvPr>
            <p:cNvCxnSpPr>
              <a:cxnSpLocks/>
              <a:stCxn id="351" idx="1"/>
              <a:endCxn id="347" idx="5"/>
            </p:cNvCxnSpPr>
            <p:nvPr/>
          </p:nvCxnSpPr>
          <p:spPr>
            <a:xfrm flipH="1" flipV="1">
              <a:off x="5763141" y="1984885"/>
              <a:ext cx="1432753" cy="524720"/>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80" name="Straight Connector 379">
              <a:extLst>
                <a:ext uri="{FF2B5EF4-FFF2-40B4-BE49-F238E27FC236}">
                  <a16:creationId xmlns:a16="http://schemas.microsoft.com/office/drawing/2014/main" id="{CC3FDFC0-F5C9-8035-009A-D56A49D22D78}"/>
                </a:ext>
              </a:extLst>
            </p:cNvPr>
            <p:cNvCxnSpPr>
              <a:cxnSpLocks/>
              <a:stCxn id="356" idx="7"/>
              <a:endCxn id="352" idx="3"/>
            </p:cNvCxnSpPr>
            <p:nvPr/>
          </p:nvCxnSpPr>
          <p:spPr>
            <a:xfrm flipV="1">
              <a:off x="4097713" y="2794037"/>
              <a:ext cx="1305263" cy="489541"/>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81" name="Straight Connector 380">
              <a:extLst>
                <a:ext uri="{FF2B5EF4-FFF2-40B4-BE49-F238E27FC236}">
                  <a16:creationId xmlns:a16="http://schemas.microsoft.com/office/drawing/2014/main" id="{3AA617AE-CAD4-39A7-0C6F-9ADCEDE57276}"/>
                </a:ext>
              </a:extLst>
            </p:cNvPr>
            <p:cNvCxnSpPr>
              <a:cxnSpLocks/>
              <a:stCxn id="362" idx="7"/>
              <a:endCxn id="359" idx="3"/>
            </p:cNvCxnSpPr>
            <p:nvPr/>
          </p:nvCxnSpPr>
          <p:spPr>
            <a:xfrm flipV="1">
              <a:off x="4164018" y="3636114"/>
              <a:ext cx="1242411" cy="369304"/>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82" name="Straight Connector 381">
              <a:extLst>
                <a:ext uri="{FF2B5EF4-FFF2-40B4-BE49-F238E27FC236}">
                  <a16:creationId xmlns:a16="http://schemas.microsoft.com/office/drawing/2014/main" id="{182A781F-7555-2052-9539-F4D012BF6403}"/>
                </a:ext>
              </a:extLst>
            </p:cNvPr>
            <p:cNvCxnSpPr>
              <a:cxnSpLocks/>
              <a:stCxn id="363" idx="1"/>
              <a:endCxn id="359" idx="5"/>
            </p:cNvCxnSpPr>
            <p:nvPr/>
          </p:nvCxnSpPr>
          <p:spPr>
            <a:xfrm flipH="1" flipV="1">
              <a:off x="5817171" y="3636114"/>
              <a:ext cx="1318931" cy="366809"/>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cxnSp>
          <p:nvCxnSpPr>
            <p:cNvPr id="383" name="Straight Connector 382">
              <a:extLst>
                <a:ext uri="{FF2B5EF4-FFF2-40B4-BE49-F238E27FC236}">
                  <a16:creationId xmlns:a16="http://schemas.microsoft.com/office/drawing/2014/main" id="{42D5624D-4545-A0F5-8338-F8B250F6CF03}"/>
                </a:ext>
              </a:extLst>
            </p:cNvPr>
            <p:cNvCxnSpPr>
              <a:cxnSpLocks/>
              <a:stCxn id="364" idx="0"/>
              <a:endCxn id="359" idx="4"/>
            </p:cNvCxnSpPr>
            <p:nvPr/>
          </p:nvCxnSpPr>
          <p:spPr>
            <a:xfrm flipV="1">
              <a:off x="5607241" y="3696349"/>
              <a:ext cx="4559" cy="295509"/>
            </a:xfrm>
            <a:prstGeom prst="line">
              <a:avLst/>
            </a:prstGeom>
            <a:ln>
              <a:headEnd type="none" w="med" len="med"/>
              <a:tailEnd type="triangle" w="sm" len="sm"/>
            </a:ln>
          </p:spPr>
          <p:style>
            <a:lnRef idx="1">
              <a:schemeClr val="accent5"/>
            </a:lnRef>
            <a:fillRef idx="0">
              <a:schemeClr val="accent5"/>
            </a:fillRef>
            <a:effectRef idx="0">
              <a:schemeClr val="accent5"/>
            </a:effectRef>
            <a:fontRef idx="minor">
              <a:schemeClr val="tx1"/>
            </a:fontRef>
          </p:style>
        </p:cxnSp>
      </p:grpSp>
      <p:sp>
        <p:nvSpPr>
          <p:cNvPr id="4" name="Text Placeholder 7">
            <a:extLst>
              <a:ext uri="{FF2B5EF4-FFF2-40B4-BE49-F238E27FC236}">
                <a16:creationId xmlns:a16="http://schemas.microsoft.com/office/drawing/2014/main" id="{46FDD828-3E8D-6295-FF01-4F1C26356117}"/>
              </a:ext>
            </a:extLst>
          </p:cNvPr>
          <p:cNvSpPr>
            <a:spLocks noGrp="1"/>
          </p:cNvSpPr>
          <p:nvPr>
            <p:ph type="body" sz="quarter" idx="14"/>
          </p:nvPr>
        </p:nvSpPr>
        <p:spPr>
          <a:xfrm>
            <a:off x="992188" y="6465888"/>
            <a:ext cx="7945437" cy="376237"/>
          </a:xfrm>
        </p:spPr>
        <p:txBody>
          <a:bodyPr/>
          <a:lstStyle/>
          <a:p>
            <a:r>
              <a:rPr lang="en-US" dirty="0"/>
              <a:t>MEMS Department, Risk Analysis and Reliability Engineering (RARE) Laboratory</a:t>
            </a:r>
          </a:p>
        </p:txBody>
      </p:sp>
    </p:spTree>
    <p:extLst>
      <p:ext uri="{BB962C8B-B14F-4D97-AF65-F5344CB8AC3E}">
        <p14:creationId xmlns:p14="http://schemas.microsoft.com/office/powerpoint/2010/main" val="4234775205"/>
      </p:ext>
    </p:extLst>
  </p:cSld>
  <p:clrMapOvr>
    <a:masterClrMapping/>
  </p:clrMapOvr>
</p:sld>
</file>

<file path=ppt/theme/theme1.xml><?xml version="1.0" encoding="utf-8"?>
<a:theme xmlns:a="http://schemas.openxmlformats.org/drawingml/2006/main" name="1_Office Theme">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dk1"/>
          </a:solidFill>
          <a:headEnd type="none" w="med" len="med"/>
          <a:tailEnd type="arrow" w="med" len="med"/>
        </a:ln>
      </a:spPr>
      <a:bodyPr/>
      <a:lstStyle/>
      <a:style>
        <a:lnRef idx="0">
          <a:scrgbClr r="0" g="0" b="0"/>
        </a:lnRef>
        <a:fillRef idx="0">
          <a:scrgbClr r="0" g="0" b="0"/>
        </a:fillRef>
        <a:effectRef idx="0">
          <a:scrgbClr r="0" g="0" b="0"/>
        </a:effectRef>
        <a:fontRef idx="minor">
          <a:schemeClr val="tx1"/>
        </a:fontRef>
      </a:style>
    </a:ln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AC707B2-2E5D-4841-B156-D57738974B8C}">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1529</TotalTime>
  <Words>4059</Words>
  <Application>Microsoft Office PowerPoint</Application>
  <PresentationFormat>Widescreen</PresentationFormat>
  <Paragraphs>323</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PMingLiU</vt:lpstr>
      <vt:lpstr>Aptos</vt:lpstr>
      <vt:lpstr>Arial</vt:lpstr>
      <vt:lpstr>Calibri</vt:lpstr>
      <vt:lpstr>Cambria</vt:lpstr>
      <vt:lpstr>Cambria Math</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Kalantari Oskoui, Amir Shahriar</dc:creator>
  <cp:lastModifiedBy>Kalantari Oskoui, Amir Shahriar</cp:lastModifiedBy>
  <cp:revision>12</cp:revision>
  <dcterms:created xsi:type="dcterms:W3CDTF">2024-10-10T17:52:49Z</dcterms:created>
  <dcterms:modified xsi:type="dcterms:W3CDTF">2026-07-20T02:26:47Z</dcterms:modified>
</cp:coreProperties>
</file>