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79" r:id="rId6"/>
    <p:sldId id="260" r:id="rId7"/>
    <p:sldId id="261" r:id="rId8"/>
    <p:sldId id="276" r:id="rId9"/>
    <p:sldId id="283" r:id="rId10"/>
    <p:sldId id="262" r:id="rId11"/>
    <p:sldId id="263" r:id="rId12"/>
    <p:sldId id="285" r:id="rId13"/>
    <p:sldId id="264" r:id="rId14"/>
    <p:sldId id="266" r:id="rId15"/>
    <p:sldId id="267" r:id="rId16"/>
    <p:sldId id="268" r:id="rId17"/>
    <p:sldId id="271" r:id="rId18"/>
    <p:sldId id="277" r:id="rId19"/>
    <p:sldId id="278" r:id="rId20"/>
    <p:sldId id="270" r:id="rId21"/>
    <p:sldId id="265" r:id="rId22"/>
    <p:sldId id="280" r:id="rId23"/>
    <p:sldId id="281" r:id="rId24"/>
    <p:sldId id="282" r:id="rId25"/>
    <p:sldId id="273" r:id="rId26"/>
    <p:sldId id="269" r:id="rId27"/>
    <p:sldId id="272" r:id="rId28"/>
    <p:sldId id="284"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B7C"/>
    <a:srgbClr val="94DC71"/>
    <a:srgbClr val="5BB94D"/>
    <a:srgbClr val="C00000"/>
    <a:srgbClr val="F5BD97"/>
    <a:srgbClr val="D9FED0"/>
    <a:srgbClr val="64C832"/>
    <a:srgbClr val="F3FBEF"/>
    <a:srgbClr val="46973B"/>
    <a:srgbClr val="6FB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51" autoAdjust="0"/>
  </p:normalViewPr>
  <p:slideViewPr>
    <p:cSldViewPr snapToGrid="0">
      <p:cViewPr varScale="1">
        <p:scale>
          <a:sx n="48" d="100"/>
          <a:sy n="48" d="100"/>
        </p:scale>
        <p:origin x="1059" y="3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Dominant Contributors to Top Event Probability</a:t>
            </a:r>
            <a:endParaRPr lang="en-CA"/>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CA"/>
        </a:p>
      </c:txPr>
    </c:title>
    <c:autoTitleDeleted val="0"/>
    <c:plotArea>
      <c:layout/>
      <c:barChart>
        <c:barDir val="col"/>
        <c:grouping val="clustered"/>
        <c:varyColors val="0"/>
        <c:ser>
          <c:idx val="0"/>
          <c:order val="0"/>
          <c:tx>
            <c:strRef>
              <c:f>Sheet1!$B$1</c:f>
              <c:strCache>
                <c:ptCount val="1"/>
                <c:pt idx="0">
                  <c:v>Factors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Sheet1!$A$2:$A$5</c:f>
              <c:strCache>
                <c:ptCount val="4"/>
                <c:pt idx="0">
                  <c:v>Operator error</c:v>
                </c:pt>
                <c:pt idx="1">
                  <c:v>Elec. I&amp;C </c:v>
                </c:pt>
                <c:pt idx="2">
                  <c:v>H2 Compressors  </c:v>
                </c:pt>
                <c:pt idx="3">
                  <c:v>Turbine oil/brake pump</c:v>
                </c:pt>
              </c:strCache>
            </c:strRef>
          </c:cat>
          <c:val>
            <c:numRef>
              <c:f>Sheet1!$B$2:$B$5</c:f>
              <c:numCache>
                <c:formatCode>0%</c:formatCode>
                <c:ptCount val="4"/>
                <c:pt idx="0">
                  <c:v>5.0000000000000044E-2</c:v>
                </c:pt>
                <c:pt idx="1">
                  <c:v>0.15000000000000016</c:v>
                </c:pt>
                <c:pt idx="2">
                  <c:v>0.35000000000000031</c:v>
                </c:pt>
                <c:pt idx="3">
                  <c:v>0.45</c:v>
                </c:pt>
              </c:numCache>
            </c:numRef>
          </c:val>
          <c:extLst>
            <c:ext xmlns:c16="http://schemas.microsoft.com/office/drawing/2014/chart" uri="{C3380CC4-5D6E-409C-BE32-E72D297353CC}">
              <c16:uniqueId val="{00000000-C2CA-4DE5-B031-5855B8527918}"/>
            </c:ext>
          </c:extLst>
        </c:ser>
        <c:dLbls>
          <c:showLegendKey val="0"/>
          <c:showVal val="0"/>
          <c:showCatName val="0"/>
          <c:showSerName val="0"/>
          <c:showPercent val="0"/>
          <c:showBubbleSize val="0"/>
        </c:dLbls>
        <c:gapWidth val="100"/>
        <c:axId val="87851392"/>
        <c:axId val="8785292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c:ext uri="{02D57815-91ED-43cb-92C2-25804820EDAC}">
                        <c15:formulaRef>
                          <c15:sqref>Sheet1!$A$2:$A$5</c15:sqref>
                        </c15:formulaRef>
                      </c:ext>
                    </c:extLst>
                    <c:strCache>
                      <c:ptCount val="4"/>
                      <c:pt idx="0">
                        <c:v>Operator error</c:v>
                      </c:pt>
                      <c:pt idx="1">
                        <c:v>Elec. I&amp;C </c:v>
                      </c:pt>
                      <c:pt idx="2">
                        <c:v>H2 Compressors  </c:v>
                      </c:pt>
                      <c:pt idx="3">
                        <c:v>Turbine oil/brake pump</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C2CA-4DE5-B031-5855B852791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extLst xmlns:c15="http://schemas.microsoft.com/office/drawing/2012/chart">
                      <c:ext xmlns:c15="http://schemas.microsoft.com/office/drawing/2012/chart" uri="{02D57815-91ED-43cb-92C2-25804820EDAC}">
                        <c15:formulaRef>
                          <c15:sqref>Sheet1!$A$2:$A$5</c15:sqref>
                        </c15:formulaRef>
                      </c:ext>
                    </c:extLst>
                    <c:strCache>
                      <c:ptCount val="4"/>
                      <c:pt idx="0">
                        <c:v>Operator error</c:v>
                      </c:pt>
                      <c:pt idx="1">
                        <c:v>Elec. I&amp;C </c:v>
                      </c:pt>
                      <c:pt idx="2">
                        <c:v>H2 Compressors  </c:v>
                      </c:pt>
                      <c:pt idx="3">
                        <c:v>Turbine oil/brake pump</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C2CA-4DE5-B031-5855B8527918}"/>
                  </c:ext>
                </c:extLst>
              </c15:ser>
            </c15:filteredBarSeries>
          </c:ext>
        </c:extLst>
      </c:barChart>
      <c:catAx>
        <c:axId val="87851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52928"/>
        <c:crosses val="autoZero"/>
        <c:auto val="1"/>
        <c:lblAlgn val="ctr"/>
        <c:lblOffset val="100"/>
        <c:noMultiLvlLbl val="0"/>
      </c:catAx>
      <c:valAx>
        <c:axId val="87852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51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Impact of TED45 Retrofit on Risk Score</a:t>
            </a:r>
            <a:endParaRPr lang="en-CA"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CA"/>
        </a:p>
      </c:txPr>
    </c:title>
    <c:autoTitleDeleted val="0"/>
    <c:plotArea>
      <c:layout/>
      <c:barChart>
        <c:barDir val="col"/>
        <c:grouping val="clustered"/>
        <c:varyColors val="0"/>
        <c:ser>
          <c:idx val="0"/>
          <c:order val="0"/>
          <c:tx>
            <c:strRef>
              <c:f>Sheet1!$B$1</c:f>
              <c:strCache>
                <c:ptCount val="1"/>
                <c:pt idx="0">
                  <c:v>Baseline (OBT + 1 Operator)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2"/>
                <c:pt idx="0">
                  <c:v>Risk Score (90-day)</c:v>
                </c:pt>
                <c:pt idx="1">
                  <c:v>Risk Score (200-day)</c:v>
                </c:pt>
              </c:strCache>
            </c:strRef>
          </c:cat>
          <c:val>
            <c:numRef>
              <c:f>Sheet1!$B$2:$B$5</c:f>
              <c:numCache>
                <c:formatCode>General</c:formatCode>
                <c:ptCount val="2"/>
                <c:pt idx="0">
                  <c:v>6.164999999999992</c:v>
                </c:pt>
                <c:pt idx="1">
                  <c:v>13.7</c:v>
                </c:pt>
              </c:numCache>
            </c:numRef>
          </c:val>
          <c:extLst>
            <c:ext xmlns:c16="http://schemas.microsoft.com/office/drawing/2014/chart" uri="{C3380CC4-5D6E-409C-BE32-E72D297353CC}">
              <c16:uniqueId val="{00000000-D976-4B4F-9A4A-54C023ADD8B9}"/>
            </c:ext>
          </c:extLst>
        </c:ser>
        <c:ser>
          <c:idx val="1"/>
          <c:order val="1"/>
          <c:tx>
            <c:strRef>
              <c:f>Sheet1!$C$1</c:f>
              <c:strCache>
                <c:ptCount val="1"/>
                <c:pt idx="0">
                  <c:v>TED45 (1 Operator)</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Sheet1!$A$2:$A$5</c:f>
              <c:strCache>
                <c:ptCount val="2"/>
                <c:pt idx="0">
                  <c:v>Risk Score (90-day)</c:v>
                </c:pt>
                <c:pt idx="1">
                  <c:v>Risk Score (200-day)</c:v>
                </c:pt>
              </c:strCache>
            </c:strRef>
          </c:cat>
          <c:val>
            <c:numRef>
              <c:f>Sheet1!$C$2:$C$5</c:f>
              <c:numCache>
                <c:formatCode>General</c:formatCode>
                <c:ptCount val="2"/>
                <c:pt idx="0">
                  <c:v>1.9800000000000013</c:v>
                </c:pt>
                <c:pt idx="1">
                  <c:v>4.4000000000000004</c:v>
                </c:pt>
              </c:numCache>
            </c:numRef>
          </c:val>
          <c:extLst>
            <c:ext xmlns:c16="http://schemas.microsoft.com/office/drawing/2014/chart" uri="{C3380CC4-5D6E-409C-BE32-E72D297353CC}">
              <c16:uniqueId val="{00000001-D976-4B4F-9A4A-54C023ADD8B9}"/>
            </c:ext>
          </c:extLst>
        </c:ser>
        <c:dLbls>
          <c:showLegendKey val="0"/>
          <c:showVal val="0"/>
          <c:showCatName val="0"/>
          <c:showSerName val="0"/>
          <c:showPercent val="0"/>
          <c:showBubbleSize val="0"/>
        </c:dLbls>
        <c:gapWidth val="100"/>
        <c:overlap val="-24"/>
        <c:axId val="172125184"/>
        <c:axId val="172126976"/>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extLst>
                      <c:ext uri="{02D57815-91ED-43cb-92C2-25804820EDAC}">
                        <c15:formulaRef>
                          <c15:sqref>Sheet1!$A$2:$A$5</c15:sqref>
                        </c15:formulaRef>
                      </c:ext>
                    </c:extLst>
                    <c:strCache>
                      <c:ptCount val="2"/>
                      <c:pt idx="0">
                        <c:v>Risk Score (90-day)</c:v>
                      </c:pt>
                      <c:pt idx="1">
                        <c:v>Risk Score (200-day)</c:v>
                      </c:pt>
                    </c:strCache>
                  </c:strRef>
                </c:cat>
                <c:val>
                  <c:numRef>
                    <c:extLst>
                      <c:ext uri="{02D57815-91ED-43cb-92C2-25804820EDAC}">
                        <c15:formulaRef>
                          <c15:sqref>Sheet1!$D$2:$D$5</c15:sqref>
                        </c15:formulaRef>
                      </c:ext>
                    </c:extLst>
                    <c:numCache>
                      <c:formatCode>General</c:formatCode>
                      <c:ptCount val="2"/>
                    </c:numCache>
                  </c:numRef>
                </c:val>
                <c:extLst>
                  <c:ext xmlns:c16="http://schemas.microsoft.com/office/drawing/2014/chart" uri="{C3380CC4-5D6E-409C-BE32-E72D297353CC}">
                    <c16:uniqueId val="{00000002-D976-4B4F-9A4A-54C023ADD8B9}"/>
                  </c:ext>
                </c:extLst>
              </c15:ser>
            </c15:filteredBarSeries>
          </c:ext>
        </c:extLst>
      </c:barChart>
      <c:catAx>
        <c:axId val="1721251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72126976"/>
        <c:crosses val="autoZero"/>
        <c:auto val="1"/>
        <c:lblAlgn val="ctr"/>
        <c:lblOffset val="100"/>
        <c:noMultiLvlLbl val="0"/>
      </c:catAx>
      <c:valAx>
        <c:axId val="1721269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72125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2128" b="1" i="0" u="none" strike="noStrike" baseline="0" dirty="0"/>
              <a:t>Risk Reduction Path: Baseline → TED45 → TED45 + </a:t>
            </a:r>
          </a:p>
          <a:p>
            <a:pPr>
              <a:defRPr/>
            </a:pPr>
            <a:r>
              <a:rPr lang="en-US" sz="2128" b="1" i="0" u="none" strike="noStrike" baseline="0" dirty="0"/>
              <a:t>2 x New H</a:t>
            </a:r>
            <a:r>
              <a:rPr lang="en-US" sz="1400" b="1" i="0" u="none" strike="noStrike" baseline="-25000" dirty="0"/>
              <a:t>2</a:t>
            </a:r>
            <a:r>
              <a:rPr lang="en-US" sz="2128" b="1" i="0" u="none" strike="noStrike" baseline="0" dirty="0"/>
              <a:t> Compressors </a:t>
            </a:r>
            <a:r>
              <a:rPr lang="en-US" sz="2128" b="1" i="0" u="none" strike="noStrike" kern="1200" baseline="0" dirty="0">
                <a:solidFill>
                  <a:srgbClr val="44546A"/>
                </a:solidFill>
              </a:rPr>
              <a:t>→ Two Panel Operators</a:t>
            </a:r>
            <a:endParaRPr lang="en-CA" dirty="0"/>
          </a:p>
        </c:rich>
      </c:tx>
      <c:layout>
        <c:manualLayout>
          <c:xMode val="edge"/>
          <c:yMode val="edge"/>
          <c:x val="0.17466157901828031"/>
          <c:y val="1.222754007889169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90-day risk score (Cf=450)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4"/>
                <c:pt idx="0">
                  <c:v>Baseline (OBT + 1 Op)</c:v>
                </c:pt>
                <c:pt idx="1">
                  <c:v>TED45 (1 Op)</c:v>
                </c:pt>
                <c:pt idx="2">
                  <c:v>TED45 + 2 New COMP. (1 Op)</c:v>
                </c:pt>
                <c:pt idx="3">
                  <c:v>TED45 + 2 New COMP. (2 Ops)</c:v>
                </c:pt>
              </c:strCache>
            </c:strRef>
          </c:cat>
          <c:val>
            <c:numRef>
              <c:f>Sheet1!$B$2:$B$5</c:f>
              <c:numCache>
                <c:formatCode>0.00</c:formatCode>
                <c:ptCount val="4"/>
                <c:pt idx="0">
                  <c:v>6.6599999999999975</c:v>
                </c:pt>
                <c:pt idx="1">
                  <c:v>2.484</c:v>
                </c:pt>
                <c:pt idx="2">
                  <c:v>2.0024999999999977</c:v>
                </c:pt>
                <c:pt idx="3">
                  <c:v>0.65250000000000064</c:v>
                </c:pt>
              </c:numCache>
            </c:numRef>
          </c:val>
          <c:extLst>
            <c:ext xmlns:c16="http://schemas.microsoft.com/office/drawing/2014/chart" uri="{C3380CC4-5D6E-409C-BE32-E72D297353CC}">
              <c16:uniqueId val="{00000000-AA40-4596-96AA-4FA23F2DFD4F}"/>
            </c:ext>
          </c:extLst>
        </c:ser>
        <c:ser>
          <c:idx val="1"/>
          <c:order val="1"/>
          <c:tx>
            <c:strRef>
              <c:f>Sheet1!$C$1</c:f>
              <c:strCache>
                <c:ptCount val="1"/>
                <c:pt idx="0">
                  <c:v>200-day risk score (Cf=1000)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rgbClr val="FF0000">
                    <a:alpha val="0"/>
                  </a:srgbClr>
                </a:solidFill>
              </a:ln>
              <a:effectLst/>
            </c:spPr>
            <c:extLst>
              <c:ext xmlns:c16="http://schemas.microsoft.com/office/drawing/2014/chart" uri="{C3380CC4-5D6E-409C-BE32-E72D297353CC}">
                <c16:uniqueId val="{00000003-AA40-4596-96AA-4FA23F2DFD4F}"/>
              </c:ext>
            </c:extLst>
          </c:dPt>
          <c:cat>
            <c:strRef>
              <c:f>Sheet1!$A$2:$A$5</c:f>
              <c:strCache>
                <c:ptCount val="4"/>
                <c:pt idx="0">
                  <c:v>Baseline (OBT + 1 Op)</c:v>
                </c:pt>
                <c:pt idx="1">
                  <c:v>TED45 (1 Op)</c:v>
                </c:pt>
                <c:pt idx="2">
                  <c:v>TED45 + 2 New COMP. (1 Op)</c:v>
                </c:pt>
                <c:pt idx="3">
                  <c:v>TED45 + 2 New COMP. (2 Ops)</c:v>
                </c:pt>
              </c:strCache>
            </c:strRef>
          </c:cat>
          <c:val>
            <c:numRef>
              <c:f>Sheet1!$C$2:$C$5</c:f>
              <c:numCache>
                <c:formatCode>0.00</c:formatCode>
                <c:ptCount val="4"/>
                <c:pt idx="0">
                  <c:v>14.8</c:v>
                </c:pt>
                <c:pt idx="1">
                  <c:v>5.52</c:v>
                </c:pt>
                <c:pt idx="2">
                  <c:v>4.45</c:v>
                </c:pt>
                <c:pt idx="3">
                  <c:v>1.45</c:v>
                </c:pt>
              </c:numCache>
            </c:numRef>
          </c:val>
          <c:extLst>
            <c:ext xmlns:c16="http://schemas.microsoft.com/office/drawing/2014/chart" uri="{C3380CC4-5D6E-409C-BE32-E72D297353CC}">
              <c16:uniqueId val="{00000001-AA40-4596-96AA-4FA23F2DFD4F}"/>
            </c:ext>
          </c:extLst>
        </c:ser>
        <c:dLbls>
          <c:showLegendKey val="0"/>
          <c:showVal val="0"/>
          <c:showCatName val="0"/>
          <c:showSerName val="0"/>
          <c:showPercent val="0"/>
          <c:showBubbleSize val="0"/>
        </c:dLbls>
        <c:gapWidth val="100"/>
        <c:overlap val="-24"/>
        <c:axId val="51378048"/>
        <c:axId val="51379584"/>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extLst>
                      <c:ext uri="{02D57815-91ED-43cb-92C2-25804820EDAC}">
                        <c15:formulaRef>
                          <c15:sqref>Sheet1!$A$2:$A$5</c15:sqref>
                        </c15:formulaRef>
                      </c:ext>
                    </c:extLst>
                    <c:strCache>
                      <c:ptCount val="4"/>
                      <c:pt idx="0">
                        <c:v>Baseline (OBT + 1 Op)</c:v>
                      </c:pt>
                      <c:pt idx="1">
                        <c:v>TED45 (1 Op)</c:v>
                      </c:pt>
                      <c:pt idx="2">
                        <c:v>TED45 + 2 New COMP. (1 Op)</c:v>
                      </c:pt>
                      <c:pt idx="3">
                        <c:v>TED45 + 2 New COMP. (2 Ops)</c:v>
                      </c:pt>
                    </c:strCache>
                  </c:strRef>
                </c:cat>
                <c:val>
                  <c:numRef>
                    <c:extLst>
                      <c:ext uri="{02D57815-91ED-43cb-92C2-25804820EDAC}">
                        <c15:formulaRef>
                          <c15:sqref>Sheet1!$D$2:$D$5</c15:sqref>
                        </c15:formulaRef>
                      </c:ext>
                    </c:extLst>
                    <c:numCache>
                      <c:formatCode>General</c:formatCode>
                      <c:ptCount val="4"/>
                    </c:numCache>
                  </c:numRef>
                </c:val>
                <c:extLst>
                  <c:ext xmlns:c16="http://schemas.microsoft.com/office/drawing/2014/chart" uri="{C3380CC4-5D6E-409C-BE32-E72D297353CC}">
                    <c16:uniqueId val="{00000002-AA40-4596-96AA-4FA23F2DFD4F}"/>
                  </c:ext>
                </c:extLst>
              </c15:ser>
            </c15:filteredBarSeries>
          </c:ext>
        </c:extLst>
      </c:barChart>
      <c:catAx>
        <c:axId val="513780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379584"/>
        <c:crosses val="autoZero"/>
        <c:auto val="1"/>
        <c:lblAlgn val="ctr"/>
        <c:lblOffset val="100"/>
        <c:noMultiLvlLbl val="0"/>
      </c:catAx>
      <c:valAx>
        <c:axId val="51379584"/>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37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9275B-AE10-4A2B-8D98-39489416EFB9}" type="datetimeFigureOut">
              <a:rPr lang="en-CA" smtClean="0"/>
              <a:pPr/>
              <a:t>2026-07-17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8B95A-F9C5-466E-A2F0-683BCDFDC05A}" type="slidenum">
              <a:rPr lang="en-CA" smtClean="0"/>
              <a:pPr/>
              <a:t>‹#›</a:t>
            </a:fld>
            <a:endParaRPr lang="en-CA"/>
          </a:p>
        </p:txBody>
      </p:sp>
    </p:spTree>
    <p:extLst>
      <p:ext uri="{BB962C8B-B14F-4D97-AF65-F5344CB8AC3E}">
        <p14:creationId xmlns:p14="http://schemas.microsoft.com/office/powerpoint/2010/main" val="164816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a:t>
            </a:fld>
            <a:endParaRPr lang="en-CA"/>
          </a:p>
        </p:txBody>
      </p:sp>
    </p:spTree>
    <p:extLst>
      <p:ext uri="{BB962C8B-B14F-4D97-AF65-F5344CB8AC3E}">
        <p14:creationId xmlns:p14="http://schemas.microsoft.com/office/powerpoint/2010/main" val="132938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table on the right shows the breakdown of 949 pieces of equipment that were categorized into passive and active mechanical equipment, as well as electrical, instrumentation and control equipment.  Two numbers matter: tritiated-vapour probability at ~4.46×10⁻⁶ and CRS outage probability at ~1.48×10⁻². The main contributors are turbine oil and brake systems, plus compressor motor faults. </a:t>
            </a: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10</a:t>
            </a:fld>
            <a:endParaRPr lang="en-CA"/>
          </a:p>
        </p:txBody>
      </p:sp>
    </p:spTree>
    <p:extLst>
      <p:ext uri="{BB962C8B-B14F-4D97-AF65-F5344CB8AC3E}">
        <p14:creationId xmlns:p14="http://schemas.microsoft.com/office/powerpoint/2010/main" val="171458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baseline CAFTA, is modelled based on two compressors, an oil-bearing turbine and associated control systems</a:t>
            </a:r>
            <a:r>
              <a:rPr lang="en-US" sz="1200" kern="1200" dirty="0">
                <a:solidFill>
                  <a:schemeClr val="tx1"/>
                </a:solidFill>
                <a:effectLst/>
                <a:latin typeface="+mn-lt"/>
                <a:ea typeface="+mn-ea"/>
                <a:cs typeface="+mn-cs"/>
              </a:rPr>
              <a:t>. The chance of tritium release is about 4 in a million, but the chance of CRS going out of service is over 1%. The dominant contributors are turbine oil system faults and compressor motors. After one compressor trip, the system can sustain limited operation for a few days, but a major failure risks total outage.</a:t>
            </a:r>
            <a:endParaRPr lang="en-CA"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11</a:t>
            </a:fld>
            <a:endParaRPr lang="en-CA"/>
          </a:p>
        </p:txBody>
      </p:sp>
    </p:spTree>
    <p:extLst>
      <p:ext uri="{BB962C8B-B14F-4D97-AF65-F5344CB8AC3E}">
        <p14:creationId xmlns:p14="http://schemas.microsoft.com/office/powerpoint/2010/main" val="9144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top 5 dominant Cut sets are shown in this table. The main contributor to CRS Out of Service events is failure of expansion turbine main oil and brake pumps</a:t>
            </a:r>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12</a:t>
            </a:fld>
            <a:endParaRPr lang="en-CA"/>
          </a:p>
        </p:txBody>
      </p:sp>
    </p:spTree>
    <p:extLst>
      <p:ext uri="{BB962C8B-B14F-4D97-AF65-F5344CB8AC3E}">
        <p14:creationId xmlns:p14="http://schemas.microsoft.com/office/powerpoint/2010/main" val="2344847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dominant contributors to top event probability are shown here: on the right you have the highest, which is the turbine oil brake pump failure; and on the left, you have the lowest operator error, causing process disruptions events.</a:t>
            </a: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13</a:t>
            </a:fld>
            <a:endParaRPr lang="en-CA"/>
          </a:p>
        </p:txBody>
      </p:sp>
    </p:spTree>
    <p:extLst>
      <p:ext uri="{BB962C8B-B14F-4D97-AF65-F5344CB8AC3E}">
        <p14:creationId xmlns:p14="http://schemas.microsoft.com/office/powerpoint/2010/main" val="3190546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multiply likelihood by consequence, baseline risk falls into the Medium to High range, depending on outage length. A 200-day outage produces a risk score of nearly 14. These outages are expensive and operationally disruptive, since hydrogen must be burned down, replaced with helium, and the CRS process restarted.</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14</a:t>
            </a:fld>
            <a:endParaRPr lang="en-CA"/>
          </a:p>
        </p:txBody>
      </p:sp>
    </p:spTree>
    <p:extLst>
      <p:ext uri="{BB962C8B-B14F-4D97-AF65-F5344CB8AC3E}">
        <p14:creationId xmlns:p14="http://schemas.microsoft.com/office/powerpoint/2010/main" val="2434195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multiply likelihood by consequence, baseline risk falls into the Medium to High range, depending on outage length. A 200-day outage produces a risk score of nearly 14. These outages are expensive and operationally disruptive, since hydrogen must be burned down, replaced with helium, and the CRS process restarted.</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15</a:t>
            </a:fld>
            <a:endParaRPr lang="en-CA"/>
          </a:p>
        </p:txBody>
      </p:sp>
    </p:spTree>
    <p:extLst>
      <p:ext uri="{BB962C8B-B14F-4D97-AF65-F5344CB8AC3E}">
        <p14:creationId xmlns:p14="http://schemas.microsoft.com/office/powerpoint/2010/main" val="1083872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risk score shifts firmly into the Low band. With oil ingress eliminated, the dominant contributor becomes an instrumentation fault in the hydrogen compressor temperature measurement,  “Stator Winding High Temp Trip”.</a:t>
            </a:r>
            <a:endParaRPr lang="en-CA"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16</a:t>
            </a:fld>
            <a:endParaRPr lang="en-CA"/>
          </a:p>
        </p:txBody>
      </p:sp>
    </p:spTree>
    <p:extLst>
      <p:ext uri="{BB962C8B-B14F-4D97-AF65-F5344CB8AC3E}">
        <p14:creationId xmlns:p14="http://schemas.microsoft.com/office/powerpoint/2010/main" val="3184437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chart shows movement from Medium/High to Low/Medium. TED45 alone pays for itself in risk reduction and operational simplicity, and it reveals the compressors as the next logical focus for improvement.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17</a:t>
            </a:fld>
            <a:endParaRPr lang="en-CA"/>
          </a:p>
        </p:txBody>
      </p:sp>
    </p:spTree>
    <p:extLst>
      <p:ext uri="{BB962C8B-B14F-4D97-AF65-F5344CB8AC3E}">
        <p14:creationId xmlns:p14="http://schemas.microsoft.com/office/powerpoint/2010/main" val="49166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Upgrading compressors further reduces tritiated-</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probability to ~1.33×10⁻⁶ and outage probability to ~4.45×10⁻³. Risk scores drop to ~2.00 (90-day, Low) and ~4.45 (200-day, Low). The main risks now are process-related, like helium build-up, rather than chronic mechanical fragility.</a:t>
            </a:r>
            <a:endParaRPr lang="en-US" dirty="0"/>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18</a:t>
            </a:fld>
            <a:endParaRPr lang="en-CA"/>
          </a:p>
        </p:txBody>
      </p:sp>
    </p:spTree>
    <p:extLst>
      <p:ext uri="{BB962C8B-B14F-4D97-AF65-F5344CB8AC3E}">
        <p14:creationId xmlns:p14="http://schemas.microsoft.com/office/powerpoint/2010/main" val="2754104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TED45 and two new compressors, tritium release probability drops by about 75% and CRS outage probability drops by about 70% from the baseline. </a:t>
            </a:r>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19</a:t>
            </a:fld>
            <a:endParaRPr lang="en-CA"/>
          </a:p>
        </p:txBody>
      </p:sp>
    </p:spTree>
    <p:extLst>
      <p:ext uri="{BB962C8B-B14F-4D97-AF65-F5344CB8AC3E}">
        <p14:creationId xmlns:p14="http://schemas.microsoft.com/office/powerpoint/2010/main" val="3314041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Tritium is a radioactive isotope of hydrogen, produced in heavy water during CANDU operation.  </a:t>
            </a:r>
            <a:r>
              <a:rPr lang="en-CA" sz="1200" kern="1200" dirty="0">
                <a:solidFill>
                  <a:schemeClr val="tx1"/>
                </a:solidFill>
                <a:effectLst/>
                <a:latin typeface="+mn-lt"/>
                <a:ea typeface="+mn-ea"/>
                <a:cs typeface="+mn-cs"/>
              </a:rPr>
              <a:t>Tritium is both valuable and unforgiving. In heavy-water systems, it accumulates, so our task is to extract, contain, and minimize exposure, while enabling safe use. </a:t>
            </a:r>
            <a:r>
              <a:rPr lang="en-US" sz="1200" kern="1200" dirty="0">
                <a:solidFill>
                  <a:schemeClr val="tx1"/>
                </a:solidFill>
                <a:effectLst/>
                <a:latin typeface="+mn-lt"/>
                <a:ea typeface="+mn-ea"/>
                <a:cs typeface="+mn-cs"/>
              </a:rPr>
              <a:t>Beyond risk management, tritium has important applications. It is used in important settings, such as self-powered lighting; it is a critical fuel for nuclear fusion; and it supports medical and scientific research, — always under stringent regulatory control. </a:t>
            </a:r>
            <a:r>
              <a:rPr lang="en-CA" sz="1200" kern="1200" dirty="0">
                <a:solidFill>
                  <a:schemeClr val="tx1"/>
                </a:solidFill>
                <a:effectLst/>
                <a:latin typeface="+mn-lt"/>
                <a:ea typeface="+mn-ea"/>
                <a:cs typeface="+mn-cs"/>
              </a:rPr>
              <a:t>The real risk is not about how radioactive tritium is, but about how stable our systems are when something goes wrong.  This presentation focuses on reliability and improvement of Cryogenic and Auxiliary safety systems—because that’s what keeps doses low and emissions negligible.</a:t>
            </a:r>
            <a:endParaRPr lang="en-CA"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a:t>
            </a:fld>
            <a:endParaRPr lang="en-CA"/>
          </a:p>
        </p:txBody>
      </p:sp>
    </p:spTree>
    <p:extLst>
      <p:ext uri="{BB962C8B-B14F-4D97-AF65-F5344CB8AC3E}">
        <p14:creationId xmlns:p14="http://schemas.microsoft.com/office/powerpoint/2010/main" val="417406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combine TED45 and two new compressors with one panel operator, we address both equipment issues. Oil ingress disappears, and spurious trips, due to the H2 compressor, are eliminated. The combined result keeps risk in the Low category across both outage horizons.</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20</a:t>
            </a:fld>
            <a:endParaRPr lang="en-CA"/>
          </a:p>
        </p:txBody>
      </p:sp>
    </p:spTree>
    <p:extLst>
      <p:ext uri="{BB962C8B-B14F-4D97-AF65-F5344CB8AC3E}">
        <p14:creationId xmlns:p14="http://schemas.microsoft.com/office/powerpoint/2010/main" val="34301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human factor is powerful. With one operator, the chance of missing an alarm or sequence is about 1 in 75. With two operators, redundancy cuts that to 1 in 3,000. </a:t>
            </a:r>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21</a:t>
            </a:fld>
            <a:endParaRPr lang="en-CA"/>
          </a:p>
        </p:txBody>
      </p:sp>
    </p:spTree>
    <p:extLst>
      <p:ext uri="{BB962C8B-B14F-4D97-AF65-F5344CB8AC3E}">
        <p14:creationId xmlns:p14="http://schemas.microsoft.com/office/powerpoint/2010/main" val="559501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final CAFTA model is with TED45, two new 55% compressors and an additional control room operator (two panel operators), tritium release and CRS outage probabilities drops by about 90%.</a:t>
            </a:r>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22</a:t>
            </a:fld>
            <a:endParaRPr lang="en-CA"/>
          </a:p>
        </p:txBody>
      </p:sp>
    </p:spTree>
    <p:extLst>
      <p:ext uri="{BB962C8B-B14F-4D97-AF65-F5344CB8AC3E}">
        <p14:creationId xmlns:p14="http://schemas.microsoft.com/office/powerpoint/2010/main" val="115375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D8A9-60C5-4510-7CFD-C6751E136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038B3-F772-956A-BB19-96344EE3A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D6F4B-4C18-97D0-4075-752845415D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combine TED45 and two new H2 compressors and two operators, we address both hardware and human vulnerabilities. Oil ingress disappears, and human error drops. The combined result keeps risk in the Low category across both outage horizons.</a:t>
            </a:r>
            <a:endParaRPr lang="en-CA" dirty="0"/>
          </a:p>
          <a:p>
            <a:endParaRPr lang="en-CA" dirty="0"/>
          </a:p>
        </p:txBody>
      </p:sp>
      <p:sp>
        <p:nvSpPr>
          <p:cNvPr id="4" name="Slide Number Placeholder 3">
            <a:extLst>
              <a:ext uri="{FF2B5EF4-FFF2-40B4-BE49-F238E27FC236}">
                <a16:creationId xmlns:a16="http://schemas.microsoft.com/office/drawing/2014/main" id="{73CBEA7B-E5B5-DE6C-CD6A-51D3F1D5D80B}"/>
              </a:ext>
            </a:extLst>
          </p:cNvPr>
          <p:cNvSpPr>
            <a:spLocks noGrp="1"/>
          </p:cNvSpPr>
          <p:nvPr>
            <p:ph type="sldNum" sz="quarter" idx="5"/>
          </p:nvPr>
        </p:nvSpPr>
        <p:spPr/>
        <p:txBody>
          <a:bodyPr/>
          <a:lstStyle/>
          <a:p>
            <a:fld id="{E6B8B95A-F9C5-466E-A2F0-683BCDFDC05A}" type="slidenum">
              <a:rPr lang="en-CA" smtClean="0"/>
              <a:pPr/>
              <a:t>23</a:t>
            </a:fld>
            <a:endParaRPr lang="en-CA"/>
          </a:p>
        </p:txBody>
      </p:sp>
    </p:spTree>
    <p:extLst>
      <p:ext uri="{BB962C8B-B14F-4D97-AF65-F5344CB8AC3E}">
        <p14:creationId xmlns:p14="http://schemas.microsoft.com/office/powerpoint/2010/main" val="194950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final Event Tree sequence diagram, including each event probability and the top event -CRS out of service due to oil supply pump and turbine damage. </a:t>
            </a:r>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24</a:t>
            </a:fld>
            <a:endParaRPr lang="en-CA"/>
          </a:p>
        </p:txBody>
      </p:sp>
    </p:spTree>
    <p:extLst>
      <p:ext uri="{BB962C8B-B14F-4D97-AF65-F5344CB8AC3E}">
        <p14:creationId xmlns:p14="http://schemas.microsoft.com/office/powerpoint/2010/main" val="508698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Final scores confirm the improvement: from Medium/High at baseline to consistently Low across both horizons. Operationally, this means fewer outages, faster restarts, reduced dose, and predictable schedules. For finance, it means reduced forced downtime and cost stability.</a:t>
            </a: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25</a:t>
            </a:fld>
            <a:endParaRPr lang="en-CA"/>
          </a:p>
        </p:txBody>
      </p:sp>
    </p:spTree>
    <p:extLst>
      <p:ext uri="{BB962C8B-B14F-4D97-AF65-F5344CB8AC3E}">
        <p14:creationId xmlns:p14="http://schemas.microsoft.com/office/powerpoint/2010/main" val="250055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new gas cooled turbine TED45 can be installed during a planned outage.   Once the system is installed and successfully commissioned, the compressor replacements and upgrades will be planned during another outage. The Turbine replacement project removes the turbine oil supply systems (TOSS), requires bypass valve integration for CRS accurate temperature control. The compressor replacement projects need to be tied into controls (DCU and CMS) and cooling water systems. A future option is to add a new compressor, although that requires significant capital and ROI analysis.  Scheduling should align with planned outages to minimize disruption to TRF production and commitment to other CANDU stations.</a:t>
            </a:r>
            <a:endParaRPr lang="en-CA"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26</a:t>
            </a:fld>
            <a:endParaRPr lang="en-CA"/>
          </a:p>
        </p:txBody>
      </p:sp>
    </p:spTree>
    <p:extLst>
      <p:ext uri="{BB962C8B-B14F-4D97-AF65-F5344CB8AC3E}">
        <p14:creationId xmlns:p14="http://schemas.microsoft.com/office/powerpoint/2010/main" val="542751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CRS reliability drives DTRF performance. CRS reliability defines DTRF stability and tritium risks. Baseline systems placed us in the Medium/High risk areas. TED45 reduced this to Low/Medium, new compressors pushed both horizons into Low, and combined with dual operators, produces an overall tenfold improvement. The recommended path forward is to implement TED45 and new compressors installation, extend fault tree analysis to other critical systems, and assess operator strategy and optional future capacity.</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27</a:t>
            </a:fld>
            <a:endParaRPr lang="en-CA"/>
          </a:p>
        </p:txBody>
      </p:sp>
    </p:spTree>
    <p:extLst>
      <p:ext uri="{BB962C8B-B14F-4D97-AF65-F5344CB8AC3E}">
        <p14:creationId xmlns:p14="http://schemas.microsoft.com/office/powerpoint/2010/main" val="2683091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29</a:t>
            </a:fld>
            <a:endParaRPr lang="en-CA"/>
          </a:p>
        </p:txBody>
      </p:sp>
    </p:spTree>
    <p:extLst>
      <p:ext uri="{BB962C8B-B14F-4D97-AF65-F5344CB8AC3E}">
        <p14:creationId xmlns:p14="http://schemas.microsoft.com/office/powerpoint/2010/main" val="340531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Darlington’s Tritium Removal Facility has operated since 1989. It processes about 2000 megagrams of heavy water each year, using a combination of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phase catalytic exchange and cryogenic distillation. Its role is to continuously extract and concentrate tritium, which both lowers radiation risks and supports safe reactor operation. At this scale, even small disruptions could translate into major operational and regulatory consequences. </a:t>
            </a:r>
            <a:endParaRPr lang="en-US"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3</a:t>
            </a:fld>
            <a:endParaRPr lang="en-CA"/>
          </a:p>
        </p:txBody>
      </p:sp>
    </p:spTree>
    <p:extLst>
      <p:ext uri="{BB962C8B-B14F-4D97-AF65-F5344CB8AC3E}">
        <p14:creationId xmlns:p14="http://schemas.microsoft.com/office/powerpoint/2010/main" val="332625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CRS includes two 50% hydrogen compressors, an expansion turbine, and a closed hydrogen loop, which cools the distillation columns, providing the ultra-low temperatures that the distillation columns need. Because it’s so central, failures or contamination in this loop can shut down the columns. </a:t>
            </a:r>
            <a:r>
              <a:rPr lang="en-CA" sz="1200" kern="1200" dirty="0">
                <a:solidFill>
                  <a:schemeClr val="tx1"/>
                </a:solidFill>
                <a:effectLst/>
                <a:latin typeface="+mn-lt"/>
                <a:ea typeface="+mn-ea"/>
                <a:cs typeface="+mn-cs"/>
              </a:rPr>
              <a:t>Supporting subsystems—Low Tritium Distillation (LTD) and High Tritium Distillation (HTD) Cold boxes, the Recombiner system, the Tritium Immobilization System (TIS), and the Air Clean-Up System (ACS)—are equally critical system, in that each of them could lead to a tritium release. F</a:t>
            </a:r>
            <a:r>
              <a:rPr lang="en-US" sz="1200" kern="1200" dirty="0">
                <a:solidFill>
                  <a:schemeClr val="tx1"/>
                </a:solidFill>
                <a:effectLst/>
                <a:latin typeface="+mn-lt"/>
                <a:ea typeface="+mn-ea"/>
                <a:cs typeface="+mn-cs"/>
              </a:rPr>
              <a:t>or example leak in </a:t>
            </a:r>
            <a:r>
              <a:rPr lang="en-CA" sz="1200" kern="1200" dirty="0">
                <a:solidFill>
                  <a:schemeClr val="tx1"/>
                </a:solidFill>
                <a:effectLst/>
                <a:latin typeface="+mn-lt"/>
                <a:ea typeface="+mn-ea"/>
                <a:cs typeface="+mn-cs"/>
              </a:rPr>
              <a:t>Tritium Immobilization System (TIS), </a:t>
            </a:r>
            <a:r>
              <a:rPr lang="en-US" sz="1200" kern="1200" dirty="0">
                <a:solidFill>
                  <a:schemeClr val="tx1"/>
                </a:solidFill>
                <a:effectLst/>
                <a:latin typeface="+mn-lt"/>
                <a:ea typeface="+mn-ea"/>
                <a:cs typeface="+mn-cs"/>
              </a:rPr>
              <a:t> combined with air clean-up system failure, could lead to a tritium release. That’s why we are focusing on the subjects of risk and reliability assessment.</a:t>
            </a:r>
          </a:p>
          <a:p>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4</a:t>
            </a:fld>
            <a:endParaRPr lang="en-CA"/>
          </a:p>
        </p:txBody>
      </p:sp>
    </p:spTree>
    <p:extLst>
      <p:ext uri="{BB962C8B-B14F-4D97-AF65-F5344CB8AC3E}">
        <p14:creationId xmlns:p14="http://schemas.microsoft.com/office/powerpoint/2010/main" val="214843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flow sheet is a simplified overview of the Darlington Tritium Removal Facility (DTRF) processes.  I am not going to go into detail, in order to stay within the time limit.  But the highlighted areas in red show the main equipment associated with the Cryogenic Refrigeration System (CRS), with respect to the TRF systems.</a:t>
            </a:r>
          </a:p>
          <a:p>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5</a:t>
            </a:fld>
            <a:endParaRPr lang="en-CA"/>
          </a:p>
        </p:txBody>
      </p:sp>
    </p:spTree>
    <p:extLst>
      <p:ext uri="{BB962C8B-B14F-4D97-AF65-F5344CB8AC3E}">
        <p14:creationId xmlns:p14="http://schemas.microsoft.com/office/powerpoint/2010/main" val="339317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Key internal hazards include compressor and turbine failure, cryogenic burns, hydrogen explosions, and tritium exposure. External hazards include seismic, flood, and high wind events. Frequent initiators are compressor trips, turbine anomalies, distillation columns instability and impurity ingress. The top event is simple but severe: refrigeration system outage leading long outage and elevated tritium risk. These are the chains we must break.</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6</a:t>
            </a:fld>
            <a:endParaRPr lang="en-CA"/>
          </a:p>
        </p:txBody>
      </p:sp>
    </p:spTree>
    <p:extLst>
      <p:ext uri="{BB962C8B-B14F-4D97-AF65-F5344CB8AC3E}">
        <p14:creationId xmlns:p14="http://schemas.microsoft.com/office/powerpoint/2010/main" val="129154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Event Tree sequence diagram.  It forces clarity - on the left is event initiator, and on the right are consequences, including the top event (CRS / TRF out of service). </a:t>
            </a:r>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7</a:t>
            </a:fld>
            <a:endParaRPr lang="en-CA"/>
          </a:p>
        </p:txBody>
      </p:sp>
    </p:spTree>
    <p:extLst>
      <p:ext uri="{BB962C8B-B14F-4D97-AF65-F5344CB8AC3E}">
        <p14:creationId xmlns:p14="http://schemas.microsoft.com/office/powerpoint/2010/main" val="345824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Bow-Tie diagram shows the barriers that can be introduced to reduce CRS risks. On the left are hardware improvements: adding a backup compressor, replacing the oil-bearing turbine with the gas cool bearing or TED45, and more reliable backup power. On the right are measures to mitigate consequences, such as larger storage facilities, enhanced filtration, protective equipment and trained operators.  Together, these controls strengthen reliability and reduce both outage and release risk. The aim is layered, diverse defenses—not redundant versions of the same mechanism.</a:t>
            </a:r>
            <a:endParaRPr lang="en-US" dirty="0"/>
          </a:p>
          <a:p>
            <a:endParaRPr lang="en-CA"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8</a:t>
            </a:fld>
            <a:endParaRPr lang="en-CA"/>
          </a:p>
        </p:txBody>
      </p:sp>
    </p:spTree>
    <p:extLst>
      <p:ext uri="{BB962C8B-B14F-4D97-AF65-F5344CB8AC3E}">
        <p14:creationId xmlns:p14="http://schemas.microsoft.com/office/powerpoint/2010/main" val="304893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baseline CAFTA, is modelled based on four basic events.  B1: HTD Column unstable, B2: Operator </a:t>
            </a:r>
            <a:r>
              <a:rPr lang="en-CA" sz="1200" kern="1200" dirty="0" err="1">
                <a:solidFill>
                  <a:schemeClr val="tx1"/>
                </a:solidFill>
                <a:effectLst/>
                <a:latin typeface="+mn-lt"/>
                <a:ea typeface="+mn-ea"/>
                <a:cs typeface="+mn-cs"/>
              </a:rPr>
              <a:t>erroror</a:t>
            </a:r>
            <a:r>
              <a:rPr lang="en-CA" sz="1200" kern="1200" dirty="0">
                <a:solidFill>
                  <a:schemeClr val="tx1"/>
                </a:solidFill>
                <a:effectLst/>
                <a:latin typeface="+mn-lt"/>
                <a:ea typeface="+mn-ea"/>
                <a:cs typeface="+mn-cs"/>
              </a:rPr>
              <a:t> delay response, B3: Turbine speed control not function, and B4: Hydrogen compressor not function. </a:t>
            </a:r>
            <a:endParaRPr lang="en-US" dirty="0"/>
          </a:p>
        </p:txBody>
      </p:sp>
      <p:sp>
        <p:nvSpPr>
          <p:cNvPr id="4" name="Slide Number Placeholder 3"/>
          <p:cNvSpPr>
            <a:spLocks noGrp="1"/>
          </p:cNvSpPr>
          <p:nvPr>
            <p:ph type="sldNum" sz="quarter" idx="5"/>
          </p:nvPr>
        </p:nvSpPr>
        <p:spPr/>
        <p:txBody>
          <a:bodyPr/>
          <a:lstStyle/>
          <a:p>
            <a:fld id="{E6B8B95A-F9C5-466E-A2F0-683BCDFDC05A}" type="slidenum">
              <a:rPr lang="en-CA" smtClean="0"/>
              <a:pPr/>
              <a:t>9</a:t>
            </a:fld>
            <a:endParaRPr lang="en-CA"/>
          </a:p>
        </p:txBody>
      </p:sp>
    </p:spTree>
    <p:extLst>
      <p:ext uri="{BB962C8B-B14F-4D97-AF65-F5344CB8AC3E}">
        <p14:creationId xmlns:p14="http://schemas.microsoft.com/office/powerpoint/2010/main" val="124043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F660-C7E9-AB82-870F-9EA4970DE0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6450CF9-BCAE-AF04-8C0A-7772783B26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E188805-E2BF-2143-A07C-43D967A5271E}"/>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61625278-CD15-AD94-40E5-2E94531EBCA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558034-41AD-65D4-A0E7-24463487F4B7}"/>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401624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4DF7-9D88-8183-D5BB-A06B06B5A71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2B0F55-0C1D-8726-96FF-C2295C5BB4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298DEEC-8E68-C70C-7B01-71C0D0AFBEF2}"/>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B24396DD-F655-A23E-F565-54CE7EC1AD8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F2261E-1D61-95E4-459B-537FE0528217}"/>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19314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253F9D-A458-F117-42E7-ABA5E0EB0E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17AD07-C01F-BE95-A02F-E2FC11FC9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84AD85E-B028-F8BE-7A22-15C2E1CF5859}"/>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DD650415-3EB3-BB99-2D11-B6A0CAD5376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3290B92-13C4-5880-5AE7-3FF1E3C074F8}"/>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80934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3664-63A3-C3C6-BF49-2DED769E66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AEB561C-1BD0-BFAC-1AC1-D82EB53DB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C5D278-2C89-31BC-88D6-5186DAE757BB}"/>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01FCE725-4D63-7049-4997-DE8BE71EDD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E879F8-1F32-B3BB-8982-71DB9C97C5B5}"/>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265772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CC4C-2CD2-BC8A-F7E2-FA35910035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1CEBE8A-2FEA-D9CB-7895-2F55BA50A6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5F6D0-94D5-EECC-BD60-14B5C181F956}"/>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2C255D21-E9FA-97FE-75B1-B4A9ED4875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A56762C-3DA4-8B46-DBD3-B88067D1C23F}"/>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193237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C9D1-82C7-9EF8-A935-A23618C4F0F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83CC112-D633-53F2-07DC-6915337E10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EB7523D-E14D-0DB7-7904-5390D6584F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BF87863-2EBF-CCB4-884B-1726F58E2E73}"/>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6" name="Footer Placeholder 5">
            <a:extLst>
              <a:ext uri="{FF2B5EF4-FFF2-40B4-BE49-F238E27FC236}">
                <a16:creationId xmlns:a16="http://schemas.microsoft.com/office/drawing/2014/main" id="{87BC06FA-696F-B6F2-6969-4CBAB7F6255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E0E852C-96B8-60A5-66BD-D97437682681}"/>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131550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388F-8566-F168-B12C-B49E08D4E20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8726CC8-47C0-9697-C85C-4631072414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845B2E-2979-A4CE-B097-2E7625FEFF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19B5F28-CBFC-8CBA-2183-89D0B241E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E35399-86A6-7573-70B6-6706AC0B98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750AD80-4C0D-CFA9-2789-81ED2537C349}"/>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8" name="Footer Placeholder 7">
            <a:extLst>
              <a:ext uri="{FF2B5EF4-FFF2-40B4-BE49-F238E27FC236}">
                <a16:creationId xmlns:a16="http://schemas.microsoft.com/office/drawing/2014/main" id="{17289C71-3D3A-5EAD-F181-C508490A270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8B42252-24AA-39D8-0D2E-F87617D27BD1}"/>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63007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889B-957E-87F5-B69F-C0D9DE40CFA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5E0037D-ADB4-ABAE-CC32-B60A3EADB769}"/>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4" name="Footer Placeholder 3">
            <a:extLst>
              <a:ext uri="{FF2B5EF4-FFF2-40B4-BE49-F238E27FC236}">
                <a16:creationId xmlns:a16="http://schemas.microsoft.com/office/drawing/2014/main" id="{844FD438-759A-A2DD-AE08-242DC6218FC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992F82E-76B6-1416-8EE0-0690059253DF}"/>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199739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D1D92-2BE6-2F31-BE98-4D31EA9F2388}"/>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3" name="Footer Placeholder 2">
            <a:extLst>
              <a:ext uri="{FF2B5EF4-FFF2-40B4-BE49-F238E27FC236}">
                <a16:creationId xmlns:a16="http://schemas.microsoft.com/office/drawing/2014/main" id="{8B01BE8B-62EB-131C-7529-2C0C8EF974C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7B71BF-6499-EDF9-7A41-339DD975C6DD}"/>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414066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3B85-A782-3BE8-468E-ADDCC1A14E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677B25A-4812-AEDB-4054-2DE34C210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ECEFDCC-01A0-6C45-F9DE-3897493CF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36F62-08F1-C5CC-480E-D8F76FE18DD1}"/>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6" name="Footer Placeholder 5">
            <a:extLst>
              <a:ext uri="{FF2B5EF4-FFF2-40B4-BE49-F238E27FC236}">
                <a16:creationId xmlns:a16="http://schemas.microsoft.com/office/drawing/2014/main" id="{01EBABB6-767C-F4A7-98D3-51A35881A38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9E2F43-97E9-EE62-687D-00BF15BAE709}"/>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323921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A5D2-4DEF-ED5A-D365-AAAA5E1FA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EA0A361-2E5D-BEB0-BAC5-7838FCDC0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4E779A9-6E32-B72B-D657-832634A2D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8CD98-1A6D-67E7-A156-05220A7B0FF2}"/>
              </a:ext>
            </a:extLst>
          </p:cNvPr>
          <p:cNvSpPr>
            <a:spLocks noGrp="1"/>
          </p:cNvSpPr>
          <p:nvPr>
            <p:ph type="dt" sz="half" idx="10"/>
          </p:nvPr>
        </p:nvSpPr>
        <p:spPr/>
        <p:txBody>
          <a:bodyPr/>
          <a:lstStyle/>
          <a:p>
            <a:fld id="{C34BD95A-BDBD-4AAA-8F6B-192F9B494A1F}" type="datetimeFigureOut">
              <a:rPr lang="en-CA" smtClean="0"/>
              <a:pPr/>
              <a:t>2026-07-17</a:t>
            </a:fld>
            <a:endParaRPr lang="en-CA"/>
          </a:p>
        </p:txBody>
      </p:sp>
      <p:sp>
        <p:nvSpPr>
          <p:cNvPr id="6" name="Footer Placeholder 5">
            <a:extLst>
              <a:ext uri="{FF2B5EF4-FFF2-40B4-BE49-F238E27FC236}">
                <a16:creationId xmlns:a16="http://schemas.microsoft.com/office/drawing/2014/main" id="{4FB400F7-3B34-54E1-2806-2EFE811511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AE98250-0D4F-D3F0-C2EC-BE3C0A5889B3}"/>
              </a:ext>
            </a:extLst>
          </p:cNvPr>
          <p:cNvSpPr>
            <a:spLocks noGrp="1"/>
          </p:cNvSpPr>
          <p:nvPr>
            <p:ph type="sldNum" sz="quarter" idx="12"/>
          </p:nvPr>
        </p:nvSpPr>
        <p:spPr/>
        <p:txBody>
          <a:bodyPr/>
          <a:lstStyle/>
          <a:p>
            <a:fld id="{54046F5E-6F40-4099-BD9E-10843A2E796D}" type="slidenum">
              <a:rPr lang="en-CA" smtClean="0"/>
              <a:pPr/>
              <a:t>‹#›</a:t>
            </a:fld>
            <a:endParaRPr lang="en-CA"/>
          </a:p>
        </p:txBody>
      </p:sp>
    </p:spTree>
    <p:extLst>
      <p:ext uri="{BB962C8B-B14F-4D97-AF65-F5344CB8AC3E}">
        <p14:creationId xmlns:p14="http://schemas.microsoft.com/office/powerpoint/2010/main" val="60124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5B8EC-8006-6946-1330-4587AE03A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C1D1AA9-32E9-3962-301A-AA6519F334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69374D-026E-07A1-FA31-8C23726989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BD95A-BDBD-4AAA-8F6B-192F9B494A1F}" type="datetimeFigureOut">
              <a:rPr lang="en-CA" smtClean="0"/>
              <a:pPr/>
              <a:t>2026-07-17</a:t>
            </a:fld>
            <a:endParaRPr lang="en-CA"/>
          </a:p>
        </p:txBody>
      </p:sp>
      <p:sp>
        <p:nvSpPr>
          <p:cNvPr id="5" name="Footer Placeholder 4">
            <a:extLst>
              <a:ext uri="{FF2B5EF4-FFF2-40B4-BE49-F238E27FC236}">
                <a16:creationId xmlns:a16="http://schemas.microsoft.com/office/drawing/2014/main" id="{11AF7E87-EDAD-7210-F66B-00F5750523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60D8571-2E1C-8E96-857F-FFAB565C7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46F5E-6F40-4099-BD9E-10843A2E796D}" type="slidenum">
              <a:rPr lang="en-CA" smtClean="0"/>
              <a:pPr/>
              <a:t>‹#›</a:t>
            </a:fld>
            <a:endParaRPr lang="en-CA"/>
          </a:p>
        </p:txBody>
      </p:sp>
    </p:spTree>
    <p:extLst>
      <p:ext uri="{BB962C8B-B14F-4D97-AF65-F5344CB8AC3E}">
        <p14:creationId xmlns:p14="http://schemas.microsoft.com/office/powerpoint/2010/main" val="3867062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D21AB6-0399-BFE9-4D18-EF3D1BD27618}"/>
              </a:ext>
            </a:extLst>
          </p:cNvPr>
          <p:cNvSpPr txBox="1"/>
          <p:nvPr/>
        </p:nvSpPr>
        <p:spPr>
          <a:xfrm>
            <a:off x="575009" y="361663"/>
            <a:ext cx="10510887" cy="1354217"/>
          </a:xfrm>
          <a:prstGeom prst="rect">
            <a:avLst/>
          </a:prstGeom>
          <a:noFill/>
        </p:spPr>
        <p:txBody>
          <a:bodyPr wrap="square" rtlCol="0">
            <a:spAutoFit/>
          </a:bodyPr>
          <a:lstStyle/>
          <a:p>
            <a:pPr algn="ctr"/>
            <a:endParaRPr lang="en-CA" dirty="0">
              <a:solidFill>
                <a:srgbClr val="144B7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GB" sz="3200" b="1" dirty="0">
                <a:latin typeface="Times New Roman" pitchFamily="18" charset="0"/>
                <a:cs typeface="Times New Roman" pitchFamily="18" charset="0"/>
              </a:rPr>
              <a:t>Safety Improvement of a Tritium Removal System </a:t>
            </a:r>
          </a:p>
          <a:p>
            <a:pPr algn="ctr"/>
            <a:r>
              <a:rPr lang="en-GB" sz="3200" b="1" dirty="0">
                <a:latin typeface="Times New Roman" pitchFamily="18" charset="0"/>
                <a:cs typeface="Times New Roman" pitchFamily="18" charset="0"/>
              </a:rPr>
              <a:t>Through a Gas Expansion Turbine</a:t>
            </a:r>
            <a:endParaRPr lang="en-US" sz="3200" b="1"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CAAAEFC3-0736-BB57-CB7A-5488B788FCCD}"/>
              </a:ext>
            </a:extLst>
          </p:cNvPr>
          <p:cNvSpPr txBox="1"/>
          <p:nvPr/>
        </p:nvSpPr>
        <p:spPr>
          <a:xfrm>
            <a:off x="4068613" y="4504882"/>
            <a:ext cx="4270317" cy="369332"/>
          </a:xfrm>
          <a:prstGeom prst="rect">
            <a:avLst/>
          </a:prstGeom>
          <a:noFill/>
        </p:spPr>
        <p:txBody>
          <a:bodyPr wrap="square" rtlCol="0">
            <a:spAutoFit/>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Presenter: Allan Ghaforian</a:t>
            </a:r>
          </a:p>
        </p:txBody>
      </p:sp>
      <p:sp>
        <p:nvSpPr>
          <p:cNvPr id="14" name="TextBox 13">
            <a:extLst>
              <a:ext uri="{FF2B5EF4-FFF2-40B4-BE49-F238E27FC236}">
                <a16:creationId xmlns:a16="http://schemas.microsoft.com/office/drawing/2014/main" id="{6ED4710D-CE3C-BFD3-CB97-28997C0B34E2}"/>
              </a:ext>
            </a:extLst>
          </p:cNvPr>
          <p:cNvSpPr txBox="1"/>
          <p:nvPr/>
        </p:nvSpPr>
        <p:spPr>
          <a:xfrm>
            <a:off x="3709055" y="4920381"/>
            <a:ext cx="4948214" cy="523220"/>
          </a:xfrm>
          <a:prstGeom prst="rect">
            <a:avLst/>
          </a:prstGeom>
          <a:noFill/>
        </p:spPr>
        <p:txBody>
          <a:bodyPr wrap="square">
            <a:spAutoFit/>
          </a:bodyPr>
          <a:lstStyle/>
          <a:p>
            <a:pPr algn="ctr"/>
            <a:r>
              <a:rPr lang="en-US" sz="1400" i="1" dirty="0">
                <a:latin typeface="Open Sans" panose="020B0606030504020204" pitchFamily="34" charset="0"/>
                <a:ea typeface="Open Sans" panose="020B0606030504020204" pitchFamily="34" charset="0"/>
                <a:cs typeface="Open Sans" panose="020B0606030504020204" pitchFamily="34" charset="0"/>
              </a:rPr>
              <a:t> Department of Energy and Nuclear Engineering </a:t>
            </a:r>
          </a:p>
          <a:p>
            <a:pPr algn="ctr"/>
            <a:r>
              <a:rPr lang="en-US" sz="1400" i="1" dirty="0">
                <a:latin typeface="Open Sans" panose="020B0606030504020204" pitchFamily="34" charset="0"/>
                <a:ea typeface="Open Sans" panose="020B0606030504020204" pitchFamily="34" charset="0"/>
                <a:cs typeface="Open Sans" panose="020B0606030504020204" pitchFamily="34" charset="0"/>
              </a:rPr>
              <a:t>Ontario Tech University, Canada</a:t>
            </a:r>
            <a:endParaRPr lang="en-CA"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EB065628-BCD5-F7AC-4422-A0F8D4CFB21B}"/>
              </a:ext>
            </a:extLst>
          </p:cNvPr>
          <p:cNvPicPr>
            <a:picLocks noChangeAspect="1"/>
          </p:cNvPicPr>
          <p:nvPr/>
        </p:nvPicPr>
        <p:blipFill>
          <a:blip r:embed="rId3" cstate="print">
            <a:extLst>
              <a:ext uri="{28A0092B-C50C-407E-A947-70E740481C1C}">
                <a14:useLocalDpi xmlns:a14="http://schemas.microsoft.com/office/drawing/2010/main" val="0"/>
              </a:ext>
            </a:extLst>
          </a:blip>
          <a:srcRect l="20319" t="22564" r="23055" b="22208"/>
          <a:stretch>
            <a:fillRect/>
          </a:stretch>
        </p:blipFill>
        <p:spPr>
          <a:xfrm>
            <a:off x="5159394" y="2511860"/>
            <a:ext cx="1873212" cy="1834279"/>
          </a:xfrm>
          <a:prstGeom prst="rect">
            <a:avLst/>
          </a:prstGeom>
        </p:spPr>
      </p:pic>
      <p:pic>
        <p:nvPicPr>
          <p:cNvPr id="3" name="Picture 2">
            <a:extLst>
              <a:ext uri="{FF2B5EF4-FFF2-40B4-BE49-F238E27FC236}">
                <a16:creationId xmlns:a16="http://schemas.microsoft.com/office/drawing/2014/main" id="{FE2E7468-C779-CD3F-AAC7-F30060DE0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802" y="5418145"/>
            <a:ext cx="2508267" cy="891896"/>
          </a:xfrm>
          <a:prstGeom prst="rect">
            <a:avLst/>
          </a:prstGeom>
        </p:spPr>
      </p:pic>
      <p:pic>
        <p:nvPicPr>
          <p:cNvPr id="1026" name="Picture 2"/>
          <p:cNvPicPr>
            <a:picLocks noChangeAspect="1" noChangeArrowheads="1"/>
          </p:cNvPicPr>
          <p:nvPr/>
        </p:nvPicPr>
        <p:blipFill>
          <a:blip r:embed="rId5" cstate="print"/>
          <a:srcRect/>
          <a:stretch>
            <a:fillRect/>
          </a:stretch>
        </p:blipFill>
        <p:spPr bwMode="auto">
          <a:xfrm>
            <a:off x="281900" y="4947220"/>
            <a:ext cx="3028950" cy="143827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275314" y="6384078"/>
            <a:ext cx="4695825" cy="257175"/>
          </a:xfrm>
          <a:prstGeom prst="rect">
            <a:avLst/>
          </a:prstGeom>
          <a:noFill/>
          <a:ln w="9525">
            <a:noFill/>
            <a:miter lim="800000"/>
            <a:headEnd/>
            <a:tailEnd/>
          </a:ln>
        </p:spPr>
      </p:pic>
    </p:spTree>
    <p:extLst>
      <p:ext uri="{BB962C8B-B14F-4D97-AF65-F5344CB8AC3E}">
        <p14:creationId xmlns:p14="http://schemas.microsoft.com/office/powerpoint/2010/main" val="241610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574F-63E7-0D33-E7A1-4EBFBF481A0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19AFC3B-B227-6EBD-2C54-411BBFF640B2}"/>
              </a:ext>
            </a:extLst>
          </p:cNvPr>
          <p:cNvSpPr txBox="1"/>
          <p:nvPr/>
        </p:nvSpPr>
        <p:spPr>
          <a:xfrm>
            <a:off x="1113183" y="163229"/>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Baseline Fault Tree (Oil-Bearing Turbine)</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AD3937-B210-E7ED-8CAD-7131AE8E842C}"/>
              </a:ext>
            </a:extLst>
          </p:cNvPr>
          <p:cNvSpPr txBox="1"/>
          <p:nvPr/>
        </p:nvSpPr>
        <p:spPr>
          <a:xfrm>
            <a:off x="-20210" y="1159873"/>
            <a:ext cx="6187440" cy="383181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b="1" dirty="0">
                <a:latin typeface="Open Sans ExtraBold" panose="020B0906030804020204" pitchFamily="34" charset="0"/>
                <a:ea typeface="Open Sans ExtraBold" panose="020B0906030804020204" pitchFamily="34" charset="0"/>
                <a:cs typeface="Open Sans ExtraBold" panose="020B0906030804020204" pitchFamily="34" charset="0"/>
              </a:rPr>
              <a:t>Modeled in CAFTA:</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2×50% compressors + oil-bearing turbine (OBT), 1 operator (Total 949 equipment analyzed)</a:t>
            </a:r>
          </a:p>
          <a:p>
            <a:pPr lvl="1">
              <a:lnSpc>
                <a:spcPct val="150000"/>
              </a:lnSpc>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Top event probability (Emission release due to containment leaks):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4.46×10⁻⁶</a:t>
            </a:r>
          </a:p>
          <a:p>
            <a:pPr lvl="1">
              <a:lnSpc>
                <a:spcPct val="150000"/>
              </a:lnSpc>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CRS Out-of-Service probability:</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1.48×10⁻²</a:t>
            </a:r>
          </a:p>
          <a:p>
            <a:pPr lvl="1">
              <a:lnSpc>
                <a:spcPct val="150000"/>
              </a:lnSpc>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 name="Picture 2">
            <a:extLst>
              <a:ext uri="{FF2B5EF4-FFF2-40B4-BE49-F238E27FC236}">
                <a16:creationId xmlns:a16="http://schemas.microsoft.com/office/drawing/2014/main" id="{886CA006-BF60-9FFE-7334-5BDDE22253A5}"/>
              </a:ext>
            </a:extLst>
          </p:cNvPr>
          <p:cNvPicPr>
            <a:picLocks noChangeAspect="1"/>
          </p:cNvPicPr>
          <p:nvPr/>
        </p:nvPicPr>
        <p:blipFill>
          <a:blip r:embed="rId3" cstate="print"/>
          <a:srcRect l="2707"/>
          <a:stretch>
            <a:fillRect/>
          </a:stretch>
        </p:blipFill>
        <p:spPr>
          <a:xfrm>
            <a:off x="6096000" y="1013253"/>
            <a:ext cx="6004560" cy="3665908"/>
          </a:xfrm>
          <a:prstGeom prst="rect">
            <a:avLst/>
          </a:prstGeom>
        </p:spPr>
      </p:pic>
      <p:sp>
        <p:nvSpPr>
          <p:cNvPr id="4" name="TextBox 3">
            <a:extLst>
              <a:ext uri="{FF2B5EF4-FFF2-40B4-BE49-F238E27FC236}">
                <a16:creationId xmlns:a16="http://schemas.microsoft.com/office/drawing/2014/main" id="{B174F049-3144-EC3D-3A5B-E1942D2C4184}"/>
              </a:ext>
            </a:extLst>
          </p:cNvPr>
          <p:cNvSpPr txBox="1"/>
          <p:nvPr/>
        </p:nvSpPr>
        <p:spPr>
          <a:xfrm>
            <a:off x="63210" y="5427025"/>
            <a:ext cx="11158068" cy="879087"/>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CRS can operate at ½ capacity for 1–4 weeks after one compressor trip, but major failure causes CRS or full gas outage</a:t>
            </a:r>
          </a:p>
        </p:txBody>
      </p:sp>
      <p:sp>
        <p:nvSpPr>
          <p:cNvPr id="6" name="TextBox 5">
            <a:extLst>
              <a:ext uri="{FF2B5EF4-FFF2-40B4-BE49-F238E27FC236}">
                <a16:creationId xmlns:a16="http://schemas.microsoft.com/office/drawing/2014/main" id="{7563F7F1-40D4-E7AA-C7C3-128A91CE2CC0}"/>
              </a:ext>
            </a:extLst>
          </p:cNvPr>
          <p:cNvSpPr txBox="1"/>
          <p:nvPr/>
        </p:nvSpPr>
        <p:spPr>
          <a:xfrm>
            <a:off x="63210" y="4821299"/>
            <a:ext cx="11474273" cy="46358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Dominant contributors: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turbine oil/brake pumps, H</a:t>
            </a:r>
            <a:r>
              <a:rPr lang="en-US" sz="1200"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compressor motor faults</a:t>
            </a:r>
          </a:p>
        </p:txBody>
      </p:sp>
    </p:spTree>
    <p:extLst>
      <p:ext uri="{BB962C8B-B14F-4D97-AF65-F5344CB8AC3E}">
        <p14:creationId xmlns:p14="http://schemas.microsoft.com/office/powerpoint/2010/main" val="21147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B8AB3-3E20-4949-13C0-8B3AF633B3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F98652-5BA4-F732-B605-AEAC19037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104" y="426938"/>
            <a:ext cx="11486322" cy="6275640"/>
          </a:xfrm>
          <a:prstGeom prst="rect">
            <a:avLst/>
          </a:prstGeom>
        </p:spPr>
      </p:pic>
      <p:sp>
        <p:nvSpPr>
          <p:cNvPr id="8" name="TextBox 7">
            <a:extLst>
              <a:ext uri="{FF2B5EF4-FFF2-40B4-BE49-F238E27FC236}">
                <a16:creationId xmlns:a16="http://schemas.microsoft.com/office/drawing/2014/main" id="{D3BC0E43-ED31-E07C-809B-63ABF8F72A50}"/>
              </a:ext>
            </a:extLst>
          </p:cNvPr>
          <p:cNvSpPr txBox="1"/>
          <p:nvPr/>
        </p:nvSpPr>
        <p:spPr>
          <a:xfrm>
            <a:off x="2912745" y="337227"/>
            <a:ext cx="5501510" cy="646331"/>
          </a:xfrm>
          <a:prstGeom prst="rect">
            <a:avLst/>
          </a:prstGeom>
          <a:noFill/>
        </p:spPr>
        <p:txBody>
          <a:bodyPr wrap="square" rtlCol="0">
            <a:spAutoFit/>
          </a:bodyPr>
          <a:lstStyle/>
          <a:p>
            <a:pPr algn="ctr"/>
            <a:r>
              <a:rPr lang="en-US" dirty="0"/>
              <a:t>Top event probability: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4.46×10⁻⁶</a:t>
            </a:r>
          </a:p>
          <a:p>
            <a:pPr algn="ctr"/>
            <a:endParaRPr lang="en-CA" dirty="0"/>
          </a:p>
        </p:txBody>
      </p:sp>
      <p:sp>
        <p:nvSpPr>
          <p:cNvPr id="9" name="TextBox 8">
            <a:extLst>
              <a:ext uri="{FF2B5EF4-FFF2-40B4-BE49-F238E27FC236}">
                <a16:creationId xmlns:a16="http://schemas.microsoft.com/office/drawing/2014/main" id="{90D3D5CF-81F6-2412-C878-9DEF64187ACB}"/>
              </a:ext>
            </a:extLst>
          </p:cNvPr>
          <p:cNvSpPr txBox="1"/>
          <p:nvPr/>
        </p:nvSpPr>
        <p:spPr>
          <a:xfrm>
            <a:off x="-157570" y="1137602"/>
            <a:ext cx="5501510" cy="707886"/>
          </a:xfrm>
          <a:prstGeom prst="rect">
            <a:avLst/>
          </a:prstGeom>
          <a:noFill/>
        </p:spPr>
        <p:txBody>
          <a:bodyPr wrap="square" rtlCol="0">
            <a:spAutoFit/>
          </a:bodyPr>
          <a:lstStyle/>
          <a:p>
            <a:pPr lvl="1">
              <a:lnSpc>
                <a:spcPct val="150000"/>
              </a:lnSpc>
            </a:pP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CRS Out-of-Service probability: 1.48×10⁻²</a:t>
            </a:r>
          </a:p>
          <a:p>
            <a:endParaRPr lang="en-CA" sz="1600" dirty="0"/>
          </a:p>
        </p:txBody>
      </p:sp>
      <p:sp>
        <p:nvSpPr>
          <p:cNvPr id="10" name="Rectangle 9">
            <a:extLst>
              <a:ext uri="{FF2B5EF4-FFF2-40B4-BE49-F238E27FC236}">
                <a16:creationId xmlns:a16="http://schemas.microsoft.com/office/drawing/2014/main" id="{120159DD-B568-4A31-74FB-0A1CD9B49E64}"/>
              </a:ext>
            </a:extLst>
          </p:cNvPr>
          <p:cNvSpPr/>
          <p:nvPr/>
        </p:nvSpPr>
        <p:spPr>
          <a:xfrm>
            <a:off x="4738488" y="1102925"/>
            <a:ext cx="1214202" cy="650229"/>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2BC6A7EF-6F5B-286C-BF96-139DA9AB8438}"/>
              </a:ext>
            </a:extLst>
          </p:cNvPr>
          <p:cNvSpPr/>
          <p:nvPr/>
        </p:nvSpPr>
        <p:spPr>
          <a:xfrm>
            <a:off x="7524243" y="348042"/>
            <a:ext cx="1472084" cy="650229"/>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1D55E33A-9227-C23F-29FD-B3BC7CFC3777}"/>
              </a:ext>
            </a:extLst>
          </p:cNvPr>
          <p:cNvSpPr/>
          <p:nvPr/>
        </p:nvSpPr>
        <p:spPr>
          <a:xfrm>
            <a:off x="636104" y="2623988"/>
            <a:ext cx="1088614" cy="767515"/>
          </a:xfrm>
          <a:prstGeom prst="rect">
            <a:avLst/>
          </a:pr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F6B0527C-C793-ED95-0323-8D48FB67DD34}"/>
              </a:ext>
            </a:extLst>
          </p:cNvPr>
          <p:cNvSpPr/>
          <p:nvPr/>
        </p:nvSpPr>
        <p:spPr>
          <a:xfrm>
            <a:off x="8064664" y="2670986"/>
            <a:ext cx="1088614" cy="758014"/>
          </a:xfrm>
          <a:prstGeom prst="rect">
            <a:avLst/>
          </a:pr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603AAE2C-FF36-A453-907F-03108925316E}"/>
              </a:ext>
            </a:extLst>
          </p:cNvPr>
          <p:cNvSpPr txBox="1"/>
          <p:nvPr/>
        </p:nvSpPr>
        <p:spPr>
          <a:xfrm>
            <a:off x="316544" y="5203926"/>
            <a:ext cx="3291705" cy="307777"/>
          </a:xfrm>
          <a:prstGeom prst="rect">
            <a:avLst/>
          </a:prstGeom>
          <a:noFill/>
        </p:spPr>
        <p:txBody>
          <a:bodyPr wrap="square">
            <a:spAutoFit/>
          </a:bodyPr>
          <a:lstStyle/>
          <a:p>
            <a:r>
              <a:rPr lang="en-US" sz="1400"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Turbine oil/brake pumps</a:t>
            </a:r>
            <a:endParaRPr lang="en-CA" sz="1400" dirty="0">
              <a:solidFill>
                <a:schemeClr val="accent2">
                  <a:lumMod val="75000"/>
                </a:schemeClr>
              </a:solidFill>
            </a:endParaRPr>
          </a:p>
        </p:txBody>
      </p:sp>
      <p:sp>
        <p:nvSpPr>
          <p:cNvPr id="18" name="Rectangle 17">
            <a:extLst>
              <a:ext uri="{FF2B5EF4-FFF2-40B4-BE49-F238E27FC236}">
                <a16:creationId xmlns:a16="http://schemas.microsoft.com/office/drawing/2014/main" id="{283103E9-809A-1F69-DA57-661C26DCBF29}"/>
              </a:ext>
            </a:extLst>
          </p:cNvPr>
          <p:cNvSpPr/>
          <p:nvPr/>
        </p:nvSpPr>
        <p:spPr>
          <a:xfrm>
            <a:off x="4701604" y="5012513"/>
            <a:ext cx="899500" cy="747763"/>
          </a:xfrm>
          <a:prstGeom prst="rect">
            <a:avLst/>
          </a:pr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DF2FC9A6-9A3C-F708-07CE-B0E1A778E196}"/>
              </a:ext>
            </a:extLst>
          </p:cNvPr>
          <p:cNvSpPr/>
          <p:nvPr/>
        </p:nvSpPr>
        <p:spPr>
          <a:xfrm>
            <a:off x="6694459" y="4835192"/>
            <a:ext cx="899500" cy="820207"/>
          </a:xfrm>
          <a:prstGeom prst="rect">
            <a:avLst/>
          </a:prstGeom>
          <a:noFill/>
          <a:ln w="3810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D2ADD12-DB17-F21A-6B35-9BE25ACC852E}"/>
              </a:ext>
            </a:extLst>
          </p:cNvPr>
          <p:cNvSpPr/>
          <p:nvPr/>
        </p:nvSpPr>
        <p:spPr>
          <a:xfrm>
            <a:off x="3656711" y="5693868"/>
            <a:ext cx="996428" cy="792035"/>
          </a:xfrm>
          <a:prstGeom prst="rect">
            <a:avLst/>
          </a:prstGeom>
          <a:noFill/>
          <a:ln w="3810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4">
                  <a:lumMod val="75000"/>
                </a:schemeClr>
              </a:solidFill>
            </a:endParaRPr>
          </a:p>
        </p:txBody>
      </p:sp>
      <p:sp>
        <p:nvSpPr>
          <p:cNvPr id="21" name="Rectangle 20">
            <a:extLst>
              <a:ext uri="{FF2B5EF4-FFF2-40B4-BE49-F238E27FC236}">
                <a16:creationId xmlns:a16="http://schemas.microsoft.com/office/drawing/2014/main" id="{BB51E125-26F6-D631-9F86-DBB6B146DFE4}"/>
              </a:ext>
            </a:extLst>
          </p:cNvPr>
          <p:cNvSpPr/>
          <p:nvPr/>
        </p:nvSpPr>
        <p:spPr>
          <a:xfrm>
            <a:off x="6694459" y="5760276"/>
            <a:ext cx="899500" cy="747763"/>
          </a:xfrm>
          <a:prstGeom prst="rect">
            <a:avLst/>
          </a:prstGeom>
          <a:noFill/>
          <a:ln w="3810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accent4">
                  <a:lumMod val="75000"/>
                </a:schemeClr>
              </a:solidFill>
            </a:endParaRPr>
          </a:p>
        </p:txBody>
      </p:sp>
      <p:sp>
        <p:nvSpPr>
          <p:cNvPr id="22" name="TextBox 21">
            <a:extLst>
              <a:ext uri="{FF2B5EF4-FFF2-40B4-BE49-F238E27FC236}">
                <a16:creationId xmlns:a16="http://schemas.microsoft.com/office/drawing/2014/main" id="{7751797D-B1C8-1598-5703-10EE491160E4}"/>
              </a:ext>
            </a:extLst>
          </p:cNvPr>
          <p:cNvSpPr txBox="1"/>
          <p:nvPr/>
        </p:nvSpPr>
        <p:spPr>
          <a:xfrm>
            <a:off x="316543" y="5782109"/>
            <a:ext cx="3291705" cy="307777"/>
          </a:xfrm>
          <a:prstGeom prst="rect">
            <a:avLst/>
          </a:prstGeom>
          <a:noFill/>
        </p:spPr>
        <p:txBody>
          <a:bodyPr wrap="square">
            <a:spAutoFit/>
          </a:bodyPr>
          <a:lstStyle/>
          <a:p>
            <a:r>
              <a:rPr lang="en-US" sz="14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Compressor motor faults</a:t>
            </a:r>
            <a:endParaRPr lang="en-CA" sz="1400" dirty="0">
              <a:solidFill>
                <a:srgbClr val="C00000"/>
              </a:solidFill>
            </a:endParaRPr>
          </a:p>
        </p:txBody>
      </p:sp>
      <p:sp>
        <p:nvSpPr>
          <p:cNvPr id="2" name="TextBox 1">
            <a:extLst>
              <a:ext uri="{FF2B5EF4-FFF2-40B4-BE49-F238E27FC236}">
                <a16:creationId xmlns:a16="http://schemas.microsoft.com/office/drawing/2014/main" id="{AEEEEC2D-0404-E577-055A-AE05D054C4DF}"/>
              </a:ext>
            </a:extLst>
          </p:cNvPr>
          <p:cNvSpPr txBox="1"/>
          <p:nvPr/>
        </p:nvSpPr>
        <p:spPr>
          <a:xfrm>
            <a:off x="847399" y="275828"/>
            <a:ext cx="2437571" cy="861774"/>
          </a:xfrm>
          <a:prstGeom prst="rect">
            <a:avLst/>
          </a:prstGeom>
          <a:noFill/>
        </p:spPr>
        <p:txBody>
          <a:bodyPr wrap="square">
            <a:spAutoFit/>
          </a:bodyPr>
          <a:lstStyle/>
          <a:p>
            <a:r>
              <a:rPr lang="en-US" sz="3200" dirty="0">
                <a:solidFill>
                  <a:srgbClr val="144B7C"/>
                </a:solidFill>
                <a:latin typeface="Open Sans ExtraBold" panose="020B0906030804020204" pitchFamily="34" charset="0"/>
                <a:ea typeface="Open Sans ExtraBold" panose="020B0906030804020204" pitchFamily="34" charset="0"/>
                <a:cs typeface="Open Sans ExtraBold" panose="020B0906030804020204" pitchFamily="34" charset="0"/>
              </a:rPr>
              <a:t>Fault tree</a:t>
            </a:r>
          </a:p>
          <a:p>
            <a:endParaRPr lang="en-CA" dirty="0">
              <a:solidFill>
                <a:srgbClr val="144B7C"/>
              </a:solidFill>
            </a:endParaRPr>
          </a:p>
        </p:txBody>
      </p:sp>
    </p:spTree>
    <p:extLst>
      <p:ext uri="{BB962C8B-B14F-4D97-AF65-F5344CB8AC3E}">
        <p14:creationId xmlns:p14="http://schemas.microsoft.com/office/powerpoint/2010/main" val="414683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41EFD93-A1B2-0F40-8DE0-1D3AE0786190}"/>
              </a:ext>
            </a:extLst>
          </p:cNvPr>
          <p:cNvGraphicFramePr>
            <a:graphicFrameLocks noGrp="1"/>
          </p:cNvGraphicFramePr>
          <p:nvPr>
            <p:extLst>
              <p:ext uri="{D42A27DB-BD31-4B8C-83A1-F6EECF244321}">
                <p14:modId xmlns:p14="http://schemas.microsoft.com/office/powerpoint/2010/main" val="2993238995"/>
              </p:ext>
            </p:extLst>
          </p:nvPr>
        </p:nvGraphicFramePr>
        <p:xfrm>
          <a:off x="662940" y="571464"/>
          <a:ext cx="10812780" cy="5692135"/>
        </p:xfrm>
        <a:graphic>
          <a:graphicData uri="http://schemas.openxmlformats.org/drawingml/2006/table">
            <a:tbl>
              <a:tblPr firstRow="1" firstCol="1" bandRow="1">
                <a:tableStyleId>{5C22544A-7EE6-4342-B048-85BDC9FD1C3A}</a:tableStyleId>
              </a:tblPr>
              <a:tblGrid>
                <a:gridCol w="462305">
                  <a:extLst>
                    <a:ext uri="{9D8B030D-6E8A-4147-A177-3AD203B41FA5}">
                      <a16:colId xmlns:a16="http://schemas.microsoft.com/office/drawing/2014/main" val="711356800"/>
                    </a:ext>
                  </a:extLst>
                </a:gridCol>
                <a:gridCol w="1124353">
                  <a:extLst>
                    <a:ext uri="{9D8B030D-6E8A-4147-A177-3AD203B41FA5}">
                      <a16:colId xmlns:a16="http://schemas.microsoft.com/office/drawing/2014/main" val="2428077405"/>
                    </a:ext>
                  </a:extLst>
                </a:gridCol>
                <a:gridCol w="1057772">
                  <a:extLst>
                    <a:ext uri="{9D8B030D-6E8A-4147-A177-3AD203B41FA5}">
                      <a16:colId xmlns:a16="http://schemas.microsoft.com/office/drawing/2014/main" val="786984936"/>
                    </a:ext>
                  </a:extLst>
                </a:gridCol>
                <a:gridCol w="3965585">
                  <a:extLst>
                    <a:ext uri="{9D8B030D-6E8A-4147-A177-3AD203B41FA5}">
                      <a16:colId xmlns:a16="http://schemas.microsoft.com/office/drawing/2014/main" val="371592276"/>
                    </a:ext>
                  </a:extLst>
                </a:gridCol>
                <a:gridCol w="4202765">
                  <a:extLst>
                    <a:ext uri="{9D8B030D-6E8A-4147-A177-3AD203B41FA5}">
                      <a16:colId xmlns:a16="http://schemas.microsoft.com/office/drawing/2014/main" val="1971180353"/>
                    </a:ext>
                  </a:extLst>
                </a:gridCol>
              </a:tblGrid>
              <a:tr h="428570">
                <a:tc gridSpan="5">
                  <a:txBody>
                    <a:bodyPr/>
                    <a:lstStyle/>
                    <a:p>
                      <a:pPr marL="0" marR="0" algn="ctr">
                        <a:buNone/>
                      </a:pPr>
                      <a:r>
                        <a:rPr lang="en-US" sz="1800" b="1" i="0" baseline="0" dirty="0">
                          <a:effectLst/>
                          <a:latin typeface="Arial" panose="020B0604020202020204" pitchFamily="34" charset="0"/>
                        </a:rPr>
                        <a:t>The Top Five Dominant Cut sets - Fault Tree Analysis-01</a:t>
                      </a:r>
                      <a:endParaRPr lang="en-US" sz="1800" b="1" i="0" baseline="0" dirty="0">
                        <a:effectLst/>
                        <a:latin typeface="Arial" panose="020B0604020202020204" pitchFamily="3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0120649"/>
                  </a:ext>
                </a:extLst>
              </a:tr>
              <a:tr h="428570">
                <a:tc gridSpan="5">
                  <a:txBody>
                    <a:bodyPr/>
                    <a:lstStyle/>
                    <a:p>
                      <a:pPr marL="0" marR="0">
                        <a:buNone/>
                      </a:pPr>
                      <a:r>
                        <a:rPr lang="en-US" sz="1800" b="1" i="0" baseline="0" dirty="0">
                          <a:effectLst/>
                          <a:latin typeface="Arial" panose="020B0604020202020204" pitchFamily="34" charset="0"/>
                        </a:rPr>
                        <a:t>T2O_RELEASE_ENV = 4.46E-06 (Probability)</a:t>
                      </a:r>
                      <a:endParaRPr lang="en-US" sz="1800" b="1" i="0" baseline="0" dirty="0">
                        <a:effectLst/>
                        <a:latin typeface="Arial" panose="020B0604020202020204" pitchFamily="3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4142682"/>
                  </a:ext>
                </a:extLst>
              </a:tr>
              <a:tr h="651911">
                <a:tc>
                  <a:txBody>
                    <a:bodyPr/>
                    <a:lstStyle/>
                    <a:p>
                      <a:pPr marL="0" marR="0">
                        <a:buNone/>
                      </a:pPr>
                      <a:r>
                        <a:rPr lang="en-US" sz="1400" b="0" i="0" baseline="0">
                          <a:effectLst/>
                          <a:latin typeface="Arial" panose="020B0604020202020204" pitchFamily="34" charset="0"/>
                        </a:rPr>
                        <a:t>#</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1" i="0" baseline="0" dirty="0">
                          <a:effectLst/>
                          <a:latin typeface="Arial" panose="020B0604020202020204" pitchFamily="34" charset="0"/>
                        </a:rPr>
                        <a:t>Cut set Prob.</a:t>
                      </a:r>
                      <a:endParaRPr lang="en-US" sz="1600" b="1"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1" i="0" baseline="0">
                          <a:effectLst/>
                          <a:latin typeface="Arial" panose="020B0604020202020204" pitchFamily="34" charset="0"/>
                        </a:rPr>
                        <a:t>BE Prob</a:t>
                      </a:r>
                      <a:endParaRPr lang="en-US" sz="1600" b="1"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1" i="0" baseline="0" dirty="0">
                          <a:effectLst/>
                          <a:latin typeface="Arial" panose="020B0604020202020204" pitchFamily="34" charset="0"/>
                        </a:rPr>
                        <a:t>Inputs</a:t>
                      </a:r>
                      <a:endParaRPr lang="en-US" sz="1600" b="1"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1" i="0" baseline="0" dirty="0">
                          <a:effectLst/>
                          <a:latin typeface="Arial" panose="020B0604020202020204" pitchFamily="34" charset="0"/>
                        </a:rPr>
                        <a:t> Description</a:t>
                      </a:r>
                      <a:endParaRPr lang="en-US" sz="1600" b="1"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991244606"/>
                  </a:ext>
                </a:extLst>
              </a:tr>
              <a:tr h="325954">
                <a:tc>
                  <a:txBody>
                    <a:bodyPr/>
                    <a:lstStyle/>
                    <a:p>
                      <a:pPr marL="0" marR="0" algn="r">
                        <a:buNone/>
                      </a:pPr>
                      <a:r>
                        <a:rPr lang="en-US" sz="1400" b="0" i="0" baseline="0">
                          <a:effectLst/>
                          <a:latin typeface="Arial" panose="020B0604020202020204" pitchFamily="34" charset="0"/>
                        </a:rPr>
                        <a:t>1</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dirty="0">
                          <a:effectLst/>
                          <a:latin typeface="Arial" panose="020B0604020202020204" pitchFamily="34" charset="0"/>
                        </a:rPr>
                        <a:t>4.68E-07</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dirty="0">
                          <a:effectLst/>
                          <a:latin typeface="Arial" panose="020B0604020202020204" pitchFamily="34" charset="0"/>
                        </a:rPr>
                        <a:t>1.00E-04</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ACS_OUT_OF_SERVICE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Air Clean Up System (ACS) out of Service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950615949"/>
                  </a:ext>
                </a:extLst>
              </a:tr>
              <a:tr h="428570">
                <a:tc>
                  <a:txBody>
                    <a:bodyPr/>
                    <a:lstStyle/>
                    <a:p>
                      <a:pPr marL="0" marR="0">
                        <a:buNone/>
                      </a:pPr>
                      <a:r>
                        <a:rPr lang="en-US" sz="1400" b="0" i="0" baseline="0">
                          <a:effectLst/>
                          <a:latin typeface="Arial" panose="020B0604020202020204" pitchFamily="34" charset="0"/>
                        </a:rPr>
                        <a:t> </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dirty="0">
                          <a:effectLst/>
                          <a:latin typeface="Arial" panose="020B0604020202020204" pitchFamily="34" charset="0"/>
                        </a:rPr>
                        <a:t>4.68E-03</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TU_OIL_PUMP_P3202_FAIL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Turbine main oil supply Pump P3202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777300225"/>
                  </a:ext>
                </a:extLst>
              </a:tr>
              <a:tr h="428570">
                <a:tc>
                  <a:txBody>
                    <a:bodyPr/>
                    <a:lstStyle/>
                    <a:p>
                      <a:pPr marL="0" marR="0" algn="r">
                        <a:buNone/>
                      </a:pPr>
                      <a:r>
                        <a:rPr lang="en-US" sz="1400" b="0" i="0" baseline="0">
                          <a:effectLst/>
                          <a:latin typeface="Arial" panose="020B0604020202020204" pitchFamily="34" charset="0"/>
                        </a:rPr>
                        <a:t>2</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4.68E-07</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1.00E-04</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GB_RUPTURE_DISK_FAIL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TIS Glove box Rupture Disk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325123751"/>
                  </a:ext>
                </a:extLst>
              </a:tr>
              <a:tr h="428570">
                <a:tc>
                  <a:txBody>
                    <a:bodyPr/>
                    <a:lstStyle/>
                    <a:p>
                      <a:pPr marL="0" marR="0">
                        <a:buNone/>
                      </a:pPr>
                      <a:r>
                        <a:rPr lang="en-US" sz="1400" b="0" i="0" baseline="0">
                          <a:effectLst/>
                          <a:latin typeface="Arial" panose="020B0604020202020204" pitchFamily="34" charset="0"/>
                        </a:rPr>
                        <a:t> </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4.68E-03</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TU_OIL_PUMP_P3202_FAIL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Turbine main oil supply Pump P3202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200175284"/>
                  </a:ext>
                </a:extLst>
              </a:tr>
              <a:tr h="428570">
                <a:tc>
                  <a:txBody>
                    <a:bodyPr/>
                    <a:lstStyle/>
                    <a:p>
                      <a:pPr marL="0" marR="0" algn="r">
                        <a:buNone/>
                      </a:pPr>
                      <a:r>
                        <a:rPr lang="en-US" sz="1400" b="0" i="0" baseline="0">
                          <a:effectLst/>
                          <a:latin typeface="Arial" panose="020B0604020202020204" pitchFamily="34" charset="0"/>
                        </a:rPr>
                        <a:t>3</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4.68E-07</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1.00E-04</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RE_COMBINER_RUPTURE_DISK_FAIL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Re-combiner Rupture Disk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126875224"/>
                  </a:ext>
                </a:extLst>
              </a:tr>
              <a:tr h="428570">
                <a:tc>
                  <a:txBody>
                    <a:bodyPr/>
                    <a:lstStyle/>
                    <a:p>
                      <a:pPr marL="0" marR="0">
                        <a:buNone/>
                      </a:pPr>
                      <a:r>
                        <a:rPr lang="en-US" sz="1400" b="0" i="0" baseline="0">
                          <a:effectLst/>
                          <a:latin typeface="Arial" panose="020B0604020202020204" pitchFamily="34" charset="0"/>
                        </a:rPr>
                        <a:t> </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4.68E-03</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TU_OIL_PUMP_P3202_FAIL</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Turbine main oil supply Pump P3202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748350480"/>
                  </a:ext>
                </a:extLst>
              </a:tr>
              <a:tr h="428570">
                <a:tc>
                  <a:txBody>
                    <a:bodyPr/>
                    <a:lstStyle/>
                    <a:p>
                      <a:pPr marL="0" marR="0" algn="r">
                        <a:buNone/>
                      </a:pPr>
                      <a:r>
                        <a:rPr lang="en-US" sz="1400" b="0" i="0" baseline="0">
                          <a:effectLst/>
                          <a:latin typeface="Arial" panose="020B0604020202020204" pitchFamily="34" charset="0"/>
                        </a:rPr>
                        <a:t>4</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4.30E-07</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1.00E-04</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ACS_OUT_OF_SERVICE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Air Clean Up System (ACS) out of Service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1744167766"/>
                  </a:ext>
                </a:extLst>
              </a:tr>
              <a:tr h="428570">
                <a:tc>
                  <a:txBody>
                    <a:bodyPr/>
                    <a:lstStyle/>
                    <a:p>
                      <a:pPr marL="0" marR="0">
                        <a:buNone/>
                      </a:pPr>
                      <a:r>
                        <a:rPr lang="en-US" sz="1400" b="0" i="0" baseline="0">
                          <a:effectLst/>
                          <a:latin typeface="Arial" panose="020B0604020202020204" pitchFamily="34" charset="0"/>
                        </a:rPr>
                        <a:t> </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4.30E-03</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a:effectLst/>
                          <a:latin typeface="Arial" panose="020B0604020202020204" pitchFamily="34" charset="0"/>
                        </a:rPr>
                        <a:t> TU_OIL_PUMP_P3201_FAIL</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Turbine brake Oil pump P3201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3701343762"/>
                  </a:ext>
                </a:extLst>
              </a:tr>
              <a:tr h="428570">
                <a:tc>
                  <a:txBody>
                    <a:bodyPr/>
                    <a:lstStyle/>
                    <a:p>
                      <a:pPr marL="0" marR="0" algn="r">
                        <a:buNone/>
                      </a:pPr>
                      <a:r>
                        <a:rPr lang="en-US" sz="1400" b="0" i="0" baseline="0">
                          <a:effectLst/>
                          <a:latin typeface="Arial" panose="020B0604020202020204" pitchFamily="34" charset="0"/>
                        </a:rPr>
                        <a:t>5</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4.30E-07</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1.00E-04</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GB_RUPTURE_DISK_FAIL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TIS Glove box Rupture Disk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314501854"/>
                  </a:ext>
                </a:extLst>
              </a:tr>
              <a:tr h="428570">
                <a:tc>
                  <a:txBody>
                    <a:bodyPr/>
                    <a:lstStyle/>
                    <a:p>
                      <a:pPr marL="0" marR="0">
                        <a:buNone/>
                      </a:pPr>
                      <a:r>
                        <a:rPr lang="en-US" sz="1400" b="0" i="0" baseline="0">
                          <a:effectLst/>
                          <a:latin typeface="Arial" panose="020B0604020202020204" pitchFamily="34" charset="0"/>
                        </a:rPr>
                        <a:t> </a:t>
                      </a:r>
                      <a:endParaRPr lang="en-US" sz="14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lgn="r">
                        <a:buNone/>
                      </a:pPr>
                      <a:r>
                        <a:rPr lang="en-US" sz="1600" b="0" i="0" baseline="0">
                          <a:effectLst/>
                          <a:latin typeface="Arial" panose="020B0604020202020204" pitchFamily="34" charset="0"/>
                        </a:rPr>
                        <a:t>4.30E-03</a:t>
                      </a:r>
                      <a:endParaRPr lang="en-US" sz="1600" b="0" i="0" baseline="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 TU_OIL_PUMP_P3201_FAIL</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tc>
                  <a:txBody>
                    <a:bodyPr/>
                    <a:lstStyle/>
                    <a:p>
                      <a:pPr marL="0" marR="0">
                        <a:buNone/>
                      </a:pPr>
                      <a:r>
                        <a:rPr lang="en-US" sz="1600" b="0" i="0" baseline="0" dirty="0">
                          <a:effectLst/>
                          <a:latin typeface="Arial" panose="020B0604020202020204" pitchFamily="34" charset="0"/>
                        </a:rPr>
                        <a:t>Turbine brake Oil pump P3201 failure</a:t>
                      </a:r>
                      <a:endParaRPr lang="en-US" sz="1600" b="0" i="0" baseline="0" dirty="0">
                        <a:effectLst/>
                        <a:latin typeface="Arial" panose="020B060402020202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4116779407"/>
                  </a:ext>
                </a:extLst>
              </a:tr>
            </a:tbl>
          </a:graphicData>
        </a:graphic>
      </p:graphicFrame>
    </p:spTree>
    <p:extLst>
      <p:ext uri="{BB962C8B-B14F-4D97-AF65-F5344CB8AC3E}">
        <p14:creationId xmlns:p14="http://schemas.microsoft.com/office/powerpoint/2010/main" val="87571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E3A7D-DD56-B4A2-7FE1-1DC5EB770438}"/>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6099A9-7C00-3DDF-C80E-A88D2896CF77}"/>
              </a:ext>
            </a:extLst>
          </p:cNvPr>
          <p:cNvGraphicFramePr/>
          <p:nvPr>
            <p:extLst>
              <p:ext uri="{D42A27DB-BD31-4B8C-83A1-F6EECF244321}">
                <p14:modId xmlns:p14="http://schemas.microsoft.com/office/powerpoint/2010/main" val="3781722369"/>
              </p:ext>
            </p:extLst>
          </p:nvPr>
        </p:nvGraphicFramePr>
        <p:xfrm>
          <a:off x="1776896" y="479287"/>
          <a:ext cx="8638208" cy="565735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D7FCB92-F136-3292-59EB-CC039E195381}"/>
              </a:ext>
            </a:extLst>
          </p:cNvPr>
          <p:cNvSpPr txBox="1"/>
          <p:nvPr/>
        </p:nvSpPr>
        <p:spPr>
          <a:xfrm rot="16200000">
            <a:off x="71015" y="3244334"/>
            <a:ext cx="2864486" cy="369332"/>
          </a:xfrm>
          <a:prstGeom prst="rect">
            <a:avLst/>
          </a:prstGeom>
          <a:noFill/>
        </p:spPr>
        <p:txBody>
          <a:bodyPr wrap="square" rtlCol="0">
            <a:spAutoFit/>
          </a:bodyPr>
          <a:lstStyle/>
          <a:p>
            <a:r>
              <a:rPr lang="en-US" dirty="0"/>
              <a:t>Process Disruptions  Events</a:t>
            </a:r>
          </a:p>
        </p:txBody>
      </p:sp>
      <p:sp>
        <p:nvSpPr>
          <p:cNvPr id="3" name="TextBox 2">
            <a:extLst>
              <a:ext uri="{FF2B5EF4-FFF2-40B4-BE49-F238E27FC236}">
                <a16:creationId xmlns:a16="http://schemas.microsoft.com/office/drawing/2014/main" id="{D068518D-1C9D-4510-4AB6-277BF70BC1B9}"/>
              </a:ext>
            </a:extLst>
          </p:cNvPr>
          <p:cNvSpPr txBox="1"/>
          <p:nvPr/>
        </p:nvSpPr>
        <p:spPr>
          <a:xfrm>
            <a:off x="3996803" y="6500192"/>
            <a:ext cx="3951234" cy="230832"/>
          </a:xfrm>
          <a:prstGeom prst="rect">
            <a:avLst/>
          </a:prstGeom>
          <a:noFill/>
        </p:spPr>
        <p:txBody>
          <a:bodyPr wrap="square" rtlCol="0">
            <a:spAutoFit/>
          </a:bodyPr>
          <a:lstStyle/>
          <a:p>
            <a:pPr algn="ctr"/>
            <a:r>
              <a:rPr lang="en-US" sz="900" dirty="0">
                <a:latin typeface="Open Sans SemiBold" panose="020B0706030804020204" pitchFamily="34" charset="0"/>
                <a:ea typeface="Open Sans SemiBold" panose="020B0706030804020204" pitchFamily="34" charset="0"/>
                <a:cs typeface="Open Sans SemiBold" panose="020B0706030804020204" pitchFamily="34" charset="0"/>
              </a:rPr>
              <a:t>Tritium 2025 – Ottawa, Canada – September 2025</a:t>
            </a:r>
          </a:p>
        </p:txBody>
      </p:sp>
    </p:spTree>
    <p:extLst>
      <p:ext uri="{BB962C8B-B14F-4D97-AF65-F5344CB8AC3E}">
        <p14:creationId xmlns:p14="http://schemas.microsoft.com/office/powerpoint/2010/main" val="312976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F0BE-C10A-C157-45EB-8CA8CBD409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7C2E67-1361-0A28-B217-9AE96D405261}"/>
              </a:ext>
            </a:extLst>
          </p:cNvPr>
          <p:cNvSpPr txBox="1"/>
          <p:nvPr/>
        </p:nvSpPr>
        <p:spPr>
          <a:xfrm>
            <a:off x="1113183" y="163229"/>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Baseline Risk Scoring</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36D4DA-F5BE-7D4E-423D-C3D759E52904}"/>
              </a:ext>
            </a:extLst>
          </p:cNvPr>
          <p:cNvSpPr txBox="1"/>
          <p:nvPr/>
        </p:nvSpPr>
        <p:spPr>
          <a:xfrm>
            <a:off x="0" y="1114193"/>
            <a:ext cx="7528560" cy="2956579"/>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Risk score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L × C</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f</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(Likelihood × Consequence)</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Outage consequence factors: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f</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=450 (90-day outage), C</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f</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=1000 (200-day outage)</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Baseline scores: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6.165 (Medium, 90-day) and 13.70 (High, 200-day)</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Outage cost: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Value/day; require hydrogen burn-down, helium purge, full restart</a:t>
            </a:r>
          </a:p>
        </p:txBody>
      </p:sp>
      <p:graphicFrame>
        <p:nvGraphicFramePr>
          <p:cNvPr id="8" name="Table 7">
            <a:extLst>
              <a:ext uri="{FF2B5EF4-FFF2-40B4-BE49-F238E27FC236}">
                <a16:creationId xmlns:a16="http://schemas.microsoft.com/office/drawing/2014/main" id="{38500864-E0C0-59E2-EE53-A5ADE6948954}"/>
              </a:ext>
            </a:extLst>
          </p:cNvPr>
          <p:cNvGraphicFramePr>
            <a:graphicFrameLocks noGrp="1"/>
          </p:cNvGraphicFramePr>
          <p:nvPr>
            <p:extLst>
              <p:ext uri="{D42A27DB-BD31-4B8C-83A1-F6EECF244321}">
                <p14:modId xmlns:p14="http://schemas.microsoft.com/office/powerpoint/2010/main" val="625558388"/>
              </p:ext>
            </p:extLst>
          </p:nvPr>
        </p:nvGraphicFramePr>
        <p:xfrm>
          <a:off x="264160" y="4759291"/>
          <a:ext cx="11339418" cy="1112520"/>
        </p:xfrm>
        <a:graphic>
          <a:graphicData uri="http://schemas.openxmlformats.org/drawingml/2006/table">
            <a:tbl>
              <a:tblPr firstRow="1" bandRow="1">
                <a:tableStyleId>{5940675A-B579-460E-94D1-54222C63F5DA}</a:tableStyleId>
              </a:tblPr>
              <a:tblGrid>
                <a:gridCol w="2834855">
                  <a:extLst>
                    <a:ext uri="{9D8B030D-6E8A-4147-A177-3AD203B41FA5}">
                      <a16:colId xmlns:a16="http://schemas.microsoft.com/office/drawing/2014/main" val="386852536"/>
                    </a:ext>
                  </a:extLst>
                </a:gridCol>
                <a:gridCol w="2875907">
                  <a:extLst>
                    <a:ext uri="{9D8B030D-6E8A-4147-A177-3AD203B41FA5}">
                      <a16:colId xmlns:a16="http://schemas.microsoft.com/office/drawing/2014/main" val="3507450373"/>
                    </a:ext>
                  </a:extLst>
                </a:gridCol>
                <a:gridCol w="3809394">
                  <a:extLst>
                    <a:ext uri="{9D8B030D-6E8A-4147-A177-3AD203B41FA5}">
                      <a16:colId xmlns:a16="http://schemas.microsoft.com/office/drawing/2014/main" val="2200945957"/>
                    </a:ext>
                  </a:extLst>
                </a:gridCol>
                <a:gridCol w="1819262">
                  <a:extLst>
                    <a:ext uri="{9D8B030D-6E8A-4147-A177-3AD203B41FA5}">
                      <a16:colId xmlns:a16="http://schemas.microsoft.com/office/drawing/2014/main" val="1489147795"/>
                    </a:ext>
                  </a:extLst>
                </a:gridCol>
              </a:tblGrid>
              <a:tr h="370840">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Outage Duration</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Consequence factor (C</a:t>
                      </a:r>
                      <a:r>
                        <a:rPr lang="en-CA" baseline="-25000" dirty="0">
                          <a:latin typeface="Open Sans SemiBold" panose="020B0706030804020204" pitchFamily="34" charset="0"/>
                          <a:ea typeface="Open Sans SemiBold" panose="020B0706030804020204" pitchFamily="34" charset="0"/>
                          <a:cs typeface="Open Sans SemiBold" panose="020B0706030804020204" pitchFamily="34" charset="0"/>
                        </a:rPr>
                        <a:t>f</a:t>
                      </a:r>
                      <a:r>
                        <a:rPr lang="en-CA" dirty="0">
                          <a:latin typeface="Open Sans SemiBold" panose="020B0706030804020204" pitchFamily="34" charset="0"/>
                          <a:ea typeface="Open Sans SemiBold" panose="020B0706030804020204" pitchFamily="34" charset="0"/>
                          <a:cs typeface="Open Sans SemiBold" panose="020B0706030804020204" pitchFamily="34" charset="0"/>
                        </a:rPr>
                        <a:t>)</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Risk Score  (CRS Out of Service)</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Risk Band</a:t>
                      </a:r>
                    </a:p>
                  </a:txBody>
                  <a:tcPr/>
                </a:tc>
                <a:extLst>
                  <a:ext uri="{0D108BD9-81ED-4DB2-BD59-A6C34878D82A}">
                    <a16:rowId xmlns:a16="http://schemas.microsoft.com/office/drawing/2014/main" val="497178937"/>
                  </a:ext>
                </a:extLst>
              </a:tr>
              <a:tr h="370840">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90 days </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450</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6.165</a:t>
                      </a:r>
                    </a:p>
                  </a:txBody>
                  <a:tcPr/>
                </a:tc>
                <a:tc>
                  <a:txBody>
                    <a:bodyPr/>
                    <a:lstStyle/>
                    <a:p>
                      <a:pPr algn="ctr"/>
                      <a:r>
                        <a:rPr lang="en-CA"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Medium</a:t>
                      </a:r>
                    </a:p>
                  </a:txBody>
                  <a:tcPr/>
                </a:tc>
                <a:extLst>
                  <a:ext uri="{0D108BD9-81ED-4DB2-BD59-A6C34878D82A}">
                    <a16:rowId xmlns:a16="http://schemas.microsoft.com/office/drawing/2014/main" val="1354742367"/>
                  </a:ext>
                </a:extLst>
              </a:tr>
              <a:tr h="370840">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200 days</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1000</a:t>
                      </a:r>
                    </a:p>
                  </a:txBody>
                  <a:tcPr/>
                </a:tc>
                <a:tc>
                  <a:txBody>
                    <a:bodyPr/>
                    <a:lstStyle/>
                    <a:p>
                      <a:pPr algn="ctr"/>
                      <a:r>
                        <a:rPr lang="en-CA" dirty="0">
                          <a:latin typeface="Open Sans SemiBold" panose="020B0706030804020204" pitchFamily="34" charset="0"/>
                          <a:ea typeface="Open Sans SemiBold" panose="020B0706030804020204" pitchFamily="34" charset="0"/>
                          <a:cs typeface="Open Sans SemiBold" panose="020B0706030804020204" pitchFamily="34" charset="0"/>
                        </a:rPr>
                        <a:t>13.70</a:t>
                      </a:r>
                    </a:p>
                  </a:txBody>
                  <a:tcPr/>
                </a:tc>
                <a:tc>
                  <a:txBody>
                    <a:bodyPr/>
                    <a:lstStyle/>
                    <a:p>
                      <a:pPr algn="ctr"/>
                      <a:r>
                        <a:rPr lang="en-CA"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High</a:t>
                      </a:r>
                    </a:p>
                  </a:txBody>
                  <a:tcPr/>
                </a:tc>
                <a:extLst>
                  <a:ext uri="{0D108BD9-81ED-4DB2-BD59-A6C34878D82A}">
                    <a16:rowId xmlns:a16="http://schemas.microsoft.com/office/drawing/2014/main" val="412809252"/>
                  </a:ext>
                </a:extLst>
              </a:tr>
            </a:tbl>
          </a:graphicData>
        </a:graphic>
      </p:graphicFrame>
    </p:spTree>
    <p:extLst>
      <p:ext uri="{BB962C8B-B14F-4D97-AF65-F5344CB8AC3E}">
        <p14:creationId xmlns:p14="http://schemas.microsoft.com/office/powerpoint/2010/main" val="101039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DC31-F76B-D31A-CD96-F90DEC2E5D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2B4729-82A3-7EB5-F25D-7ECB39FDBB16}"/>
              </a:ext>
            </a:extLst>
          </p:cNvPr>
          <p:cNvSpPr txBox="1"/>
          <p:nvPr/>
        </p:nvSpPr>
        <p:spPr>
          <a:xfrm>
            <a:off x="-200439" y="441713"/>
            <a:ext cx="125928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Hardware Mitigation: TED45 Gas-Bearing Turbine</a:t>
            </a:r>
            <a:endParaRPr kumimoji="0" lang="en-CA" sz="36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79A0F4D-E5BC-95B9-8079-4FDEF7420551}"/>
              </a:ext>
            </a:extLst>
          </p:cNvPr>
          <p:cNvSpPr txBox="1"/>
          <p:nvPr/>
        </p:nvSpPr>
        <p:spPr>
          <a:xfrm>
            <a:off x="298174" y="1199228"/>
            <a:ext cx="10595113" cy="1710084"/>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Gas-bearing, oil-free design → eliminates lube-oil and seal-gas systems</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Removes oil ingress risk to cryogenic loop</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Simpler operation: uses bypass valve for control</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Modeled configuration: 2×50% compressors + TED45 turbine</a:t>
            </a:r>
          </a:p>
        </p:txBody>
      </p:sp>
      <p:pic>
        <p:nvPicPr>
          <p:cNvPr id="4" name="Picture 4">
            <a:extLst>
              <a:ext uri="{FF2B5EF4-FFF2-40B4-BE49-F238E27FC236}">
                <a16:creationId xmlns:a16="http://schemas.microsoft.com/office/drawing/2014/main" id="{CAF8D4A4-E587-E9F0-0BF3-9417DA27FAB0}"/>
              </a:ext>
            </a:extLst>
          </p:cNvPr>
          <p:cNvPicPr>
            <a:picLocks noChangeAspect="1" noChangeArrowheads="1"/>
          </p:cNvPicPr>
          <p:nvPr/>
        </p:nvPicPr>
        <p:blipFill>
          <a:blip r:embed="rId3" cstate="print"/>
          <a:srcRect r="52588"/>
          <a:stretch>
            <a:fillRect/>
          </a:stretch>
        </p:blipFill>
        <p:spPr bwMode="auto">
          <a:xfrm>
            <a:off x="1657112" y="3029118"/>
            <a:ext cx="2862438" cy="3692644"/>
          </a:xfrm>
          <a:prstGeom prst="rect">
            <a:avLst/>
          </a:prstGeom>
          <a:noFill/>
          <a:ln w="9525">
            <a:noFill/>
            <a:miter lim="800000"/>
            <a:headEnd/>
            <a:tailEnd/>
          </a:ln>
        </p:spPr>
      </p:pic>
      <p:pic>
        <p:nvPicPr>
          <p:cNvPr id="5" name="Picture 4">
            <a:extLst>
              <a:ext uri="{FF2B5EF4-FFF2-40B4-BE49-F238E27FC236}">
                <a16:creationId xmlns:a16="http://schemas.microsoft.com/office/drawing/2014/main" id="{FF15A41B-C65D-C40B-84CB-41ECB52552F9}"/>
              </a:ext>
            </a:extLst>
          </p:cNvPr>
          <p:cNvPicPr>
            <a:picLocks noChangeAspect="1" noChangeArrowheads="1"/>
          </p:cNvPicPr>
          <p:nvPr/>
        </p:nvPicPr>
        <p:blipFill>
          <a:blip r:embed="rId3" cstate="print"/>
          <a:srcRect l="46146"/>
          <a:stretch>
            <a:fillRect/>
          </a:stretch>
        </p:blipFill>
        <p:spPr bwMode="auto">
          <a:xfrm>
            <a:off x="7022638" y="3088409"/>
            <a:ext cx="3146954" cy="3574062"/>
          </a:xfrm>
          <a:prstGeom prst="rect">
            <a:avLst/>
          </a:prstGeom>
          <a:noFill/>
          <a:ln w="9525">
            <a:noFill/>
            <a:miter lim="800000"/>
            <a:headEnd/>
            <a:tailEnd/>
          </a:ln>
        </p:spPr>
      </p:pic>
      <p:pic>
        <p:nvPicPr>
          <p:cNvPr id="7" name="Picture 6">
            <a:extLst>
              <a:ext uri="{FF2B5EF4-FFF2-40B4-BE49-F238E27FC236}">
                <a16:creationId xmlns:a16="http://schemas.microsoft.com/office/drawing/2014/main" id="{721E976C-C78D-69D6-0CB9-CC9CCBE99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1627">
            <a:off x="4800316" y="4714396"/>
            <a:ext cx="1870436" cy="572058"/>
          </a:xfrm>
          <a:prstGeom prst="rect">
            <a:avLst/>
          </a:prstGeom>
        </p:spPr>
      </p:pic>
    </p:spTree>
    <p:extLst>
      <p:ext uri="{BB962C8B-B14F-4D97-AF65-F5344CB8AC3E}">
        <p14:creationId xmlns:p14="http://schemas.microsoft.com/office/powerpoint/2010/main" val="398466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AAED-B1A9-3B42-1360-E9FB71D878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FAC2CE-764B-078E-5DBA-9295D0AA03DA}"/>
              </a:ext>
            </a:extLst>
          </p:cNvPr>
          <p:cNvSpPr txBox="1"/>
          <p:nvPr/>
        </p:nvSpPr>
        <p:spPr>
          <a:xfrm>
            <a:off x="1113183" y="163229"/>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Results with TED45 Retrofit</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9E0E64-4520-CBBB-DA6C-BDA4613E14F0}"/>
              </a:ext>
            </a:extLst>
          </p:cNvPr>
          <p:cNvSpPr txBox="1"/>
          <p:nvPr/>
        </p:nvSpPr>
        <p:spPr>
          <a:xfrm>
            <a:off x="350950" y="1126504"/>
            <a:ext cx="11490100" cy="1754326"/>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CRS Out-of-Service probability: 5.52×10⁻³ (from 1.48×10⁻²)</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Risk scores: 2.48 (90-day, Low) and 5.52 (200-day, Medium)</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New main contributor</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Hydrogen (H</a:t>
            </a:r>
            <a:r>
              <a:rPr lang="en-US" sz="1200"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compressors failures due to aging (mechanical, electrical I&amp;C failures and obsolescence parts) </a:t>
            </a:r>
          </a:p>
        </p:txBody>
      </p:sp>
      <p:pic>
        <p:nvPicPr>
          <p:cNvPr id="7" name="Picture 6">
            <a:extLst>
              <a:ext uri="{FF2B5EF4-FFF2-40B4-BE49-F238E27FC236}">
                <a16:creationId xmlns:a16="http://schemas.microsoft.com/office/drawing/2014/main" id="{B3E0193E-FBBD-BF36-0635-B7E821D93B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3183" y="3138602"/>
            <a:ext cx="8518496" cy="3719398"/>
          </a:xfrm>
          <a:prstGeom prst="rect">
            <a:avLst/>
          </a:prstGeom>
        </p:spPr>
      </p:pic>
    </p:spTree>
    <p:extLst>
      <p:ext uri="{BB962C8B-B14F-4D97-AF65-F5344CB8AC3E}">
        <p14:creationId xmlns:p14="http://schemas.microsoft.com/office/powerpoint/2010/main" val="37733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E2F159D-1AF4-0EA7-3DE4-3445F1FDAE82}"/>
              </a:ext>
            </a:extLst>
          </p:cNvPr>
          <p:cNvGraphicFramePr/>
          <p:nvPr>
            <p:extLst>
              <p:ext uri="{D42A27DB-BD31-4B8C-83A1-F6EECF244321}">
                <p14:modId xmlns:p14="http://schemas.microsoft.com/office/powerpoint/2010/main" val="1339657710"/>
              </p:ext>
            </p:extLst>
          </p:nvPr>
        </p:nvGraphicFramePr>
        <p:xfrm>
          <a:off x="1272209" y="268358"/>
          <a:ext cx="9650895" cy="623183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016910B8-3677-7E66-0766-3501C5D0098B}"/>
              </a:ext>
            </a:extLst>
          </p:cNvPr>
          <p:cNvSpPr txBox="1"/>
          <p:nvPr/>
        </p:nvSpPr>
        <p:spPr>
          <a:xfrm rot="16200000">
            <a:off x="137160" y="2891790"/>
            <a:ext cx="1817370" cy="400110"/>
          </a:xfrm>
          <a:prstGeom prst="rect">
            <a:avLst/>
          </a:prstGeom>
          <a:noFill/>
        </p:spPr>
        <p:txBody>
          <a:bodyPr wrap="square" rtlCol="0">
            <a:spAutoFit/>
          </a:bodyPr>
          <a:lstStyle/>
          <a:p>
            <a:r>
              <a:rPr lang="en-US" sz="2000" dirty="0"/>
              <a:t>Risk Score</a:t>
            </a:r>
          </a:p>
        </p:txBody>
      </p:sp>
    </p:spTree>
    <p:extLst>
      <p:ext uri="{BB962C8B-B14F-4D97-AF65-F5344CB8AC3E}">
        <p14:creationId xmlns:p14="http://schemas.microsoft.com/office/powerpoint/2010/main" val="18567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7C2928-F659-9890-1007-126C0916FF02}"/>
              </a:ext>
            </a:extLst>
          </p:cNvPr>
          <p:cNvSpPr txBox="1">
            <a:spLocks noGrp="1"/>
          </p:cNvSpPr>
          <p:nvPr>
            <p:ph type="title"/>
          </p:nvPr>
        </p:nvSpPr>
        <p:spPr>
          <a:xfrm>
            <a:off x="756920" y="360974"/>
            <a:ext cx="105156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Results with TED45 Retrofit &amp; </a:t>
            </a:r>
            <a:br>
              <a:rPr kumimoji="0" lang="en-US"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br>
            <a:r>
              <a:rPr kumimoji="0" lang="en-US"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Replacing Old H</a:t>
            </a:r>
            <a:r>
              <a:rPr kumimoji="0" lang="en-US" sz="2800" b="1" i="0" u="none" strike="noStrike" kern="1200" cap="none" spc="0" normalizeH="0" baseline="-2500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2</a:t>
            </a:r>
            <a:r>
              <a:rPr kumimoji="0" lang="en-US"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 Comp. with Two New H</a:t>
            </a:r>
            <a:r>
              <a:rPr kumimoji="0" lang="en-US" sz="2800" b="1" i="0" u="none" strike="noStrike" kern="1200" cap="none" spc="0" normalizeH="0" baseline="-2500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2 </a:t>
            </a:r>
            <a:r>
              <a:rPr kumimoji="0" lang="en-US"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Comp.</a:t>
            </a:r>
            <a:endParaRPr kumimoji="0" lang="en-CA" sz="28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3A71D6-5BEE-C702-7A41-11401D2A5B33}"/>
              </a:ext>
            </a:extLst>
          </p:cNvPr>
          <p:cNvSpPr txBox="1"/>
          <p:nvPr/>
        </p:nvSpPr>
        <p:spPr>
          <a:xfrm>
            <a:off x="0" y="1457321"/>
            <a:ext cx="11744960" cy="133882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CRS Out-of-Service probability: 4.45×10⁻³ (from 1.48×10⁻²)</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Risk scores: 2.00 (90-day, Low) and 4.45 (200-day, Low)</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New main contributor</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Helium-3 build-up in HTD and Loss of Vacuum in LTD/HTD Cold-boxes</a:t>
            </a:r>
          </a:p>
        </p:txBody>
      </p:sp>
      <p:pic>
        <p:nvPicPr>
          <p:cNvPr id="3" name="Picture 2">
            <a:extLst>
              <a:ext uri="{FF2B5EF4-FFF2-40B4-BE49-F238E27FC236}">
                <a16:creationId xmlns:a16="http://schemas.microsoft.com/office/drawing/2014/main" id="{22EDD564-A76A-6F51-7571-35A8145C8D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69675" y="2904749"/>
            <a:ext cx="8805609" cy="3734759"/>
          </a:xfrm>
          <a:prstGeom prst="rect">
            <a:avLst/>
          </a:prstGeom>
        </p:spPr>
      </p:pic>
    </p:spTree>
    <p:extLst>
      <p:ext uri="{BB962C8B-B14F-4D97-AF65-F5344CB8AC3E}">
        <p14:creationId xmlns:p14="http://schemas.microsoft.com/office/powerpoint/2010/main" val="21116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42F11-AB50-5983-62FB-BB023F567180}"/>
              </a:ext>
            </a:extLst>
          </p:cNvPr>
          <p:cNvPicPr>
            <a:picLocks noChangeAspect="1"/>
          </p:cNvPicPr>
          <p:nvPr/>
        </p:nvPicPr>
        <p:blipFill>
          <a:blip r:embed="rId3" cstate="print"/>
          <a:stretch>
            <a:fillRect/>
          </a:stretch>
        </p:blipFill>
        <p:spPr>
          <a:xfrm>
            <a:off x="2083180" y="519152"/>
            <a:ext cx="9022970" cy="6140330"/>
          </a:xfrm>
          <a:prstGeom prst="rect">
            <a:avLst/>
          </a:prstGeom>
        </p:spPr>
      </p:pic>
      <p:sp>
        <p:nvSpPr>
          <p:cNvPr id="20" name="Title 1">
            <a:extLst>
              <a:ext uri="{FF2B5EF4-FFF2-40B4-BE49-F238E27FC236}">
                <a16:creationId xmlns:a16="http://schemas.microsoft.com/office/drawing/2014/main" id="{4CFF0299-4329-79C0-A1FF-D1F38EF6C767}"/>
              </a:ext>
            </a:extLst>
          </p:cNvPr>
          <p:cNvSpPr>
            <a:spLocks noGrp="1"/>
          </p:cNvSpPr>
          <p:nvPr>
            <p:ph type="title"/>
          </p:nvPr>
        </p:nvSpPr>
        <p:spPr>
          <a:xfrm>
            <a:off x="9326830" y="133992"/>
            <a:ext cx="2578100" cy="565604"/>
          </a:xfrm>
        </p:spPr>
        <p:txBody>
          <a:bodyPr>
            <a:normAutofit/>
          </a:bodyPr>
          <a:lstStyle/>
          <a:p>
            <a:r>
              <a:rPr lang="en-US" sz="2400" b="1" dirty="0">
                <a:solidFill>
                  <a:srgbClr val="144B7C"/>
                </a:solidFill>
                <a:latin typeface="Arial" panose="020B0604020202020204" pitchFamily="34" charset="0"/>
                <a:cs typeface="Arial" panose="020B0604020202020204" pitchFamily="34" charset="0"/>
              </a:rPr>
              <a:t>Fault Tree</a:t>
            </a:r>
          </a:p>
        </p:txBody>
      </p:sp>
      <p:sp>
        <p:nvSpPr>
          <p:cNvPr id="21" name="TextBox 20">
            <a:extLst>
              <a:ext uri="{FF2B5EF4-FFF2-40B4-BE49-F238E27FC236}">
                <a16:creationId xmlns:a16="http://schemas.microsoft.com/office/drawing/2014/main" id="{690B601B-30C4-ABF1-5B8F-EEAA6A547DF5}"/>
              </a:ext>
            </a:extLst>
          </p:cNvPr>
          <p:cNvSpPr txBox="1"/>
          <p:nvPr/>
        </p:nvSpPr>
        <p:spPr>
          <a:xfrm>
            <a:off x="1745008" y="225432"/>
            <a:ext cx="5501510" cy="584775"/>
          </a:xfrm>
          <a:prstGeom prst="rect">
            <a:avLst/>
          </a:prstGeom>
          <a:noFill/>
        </p:spPr>
        <p:txBody>
          <a:bodyPr wrap="square" rtlCol="0">
            <a:spAutoFit/>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Top event probability </a:t>
            </a:r>
            <a:b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b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1.33×10⁻</a:t>
            </a:r>
            <a:r>
              <a:rPr lang="en-US" sz="1600" baseline="30000" dirty="0">
                <a:latin typeface="Open Sans SemiBold" panose="020B0706030804020204" pitchFamily="34" charset="0"/>
                <a:ea typeface="Open Sans SemiBold" panose="020B0706030804020204" pitchFamily="34" charset="0"/>
                <a:cs typeface="Open Sans SemiBold" panose="020B0706030804020204" pitchFamily="34" charset="0"/>
              </a:rPr>
              <a:t>6</a:t>
            </a:r>
            <a:endParaRPr lang="en-CA" dirty="0"/>
          </a:p>
        </p:txBody>
      </p:sp>
      <p:sp>
        <p:nvSpPr>
          <p:cNvPr id="22" name="TextBox 21">
            <a:extLst>
              <a:ext uri="{FF2B5EF4-FFF2-40B4-BE49-F238E27FC236}">
                <a16:creationId xmlns:a16="http://schemas.microsoft.com/office/drawing/2014/main" id="{EB6B0260-DEDE-7DCA-0624-EA16141425B3}"/>
              </a:ext>
            </a:extLst>
          </p:cNvPr>
          <p:cNvSpPr txBox="1"/>
          <p:nvPr/>
        </p:nvSpPr>
        <p:spPr>
          <a:xfrm>
            <a:off x="873761" y="871046"/>
            <a:ext cx="4728158" cy="421847"/>
          </a:xfrm>
          <a:prstGeom prst="rect">
            <a:avLst/>
          </a:prstGeom>
          <a:noFill/>
        </p:spPr>
        <p:txBody>
          <a:bodyPr wrap="square" rtlCol="0">
            <a:spAutoFit/>
          </a:bodyPr>
          <a:lstStyle/>
          <a:p>
            <a:pPr lvl="1">
              <a:lnSpc>
                <a:spcPct val="150000"/>
              </a:lnSpc>
            </a:pP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CRS Out-of-Service probability: 4.45×10⁻³</a:t>
            </a:r>
            <a:endParaRPr lang="en-CA" sz="1600" dirty="0"/>
          </a:p>
        </p:txBody>
      </p:sp>
      <p:sp>
        <p:nvSpPr>
          <p:cNvPr id="23" name="TextBox 22">
            <a:extLst>
              <a:ext uri="{FF2B5EF4-FFF2-40B4-BE49-F238E27FC236}">
                <a16:creationId xmlns:a16="http://schemas.microsoft.com/office/drawing/2014/main" id="{384A7090-0263-E011-091F-DBFF38AACA50}"/>
              </a:ext>
            </a:extLst>
          </p:cNvPr>
          <p:cNvSpPr txBox="1"/>
          <p:nvPr/>
        </p:nvSpPr>
        <p:spPr>
          <a:xfrm>
            <a:off x="-192967" y="3381147"/>
            <a:ext cx="3540711" cy="1938992"/>
          </a:xfrm>
          <a:prstGeom prst="rect">
            <a:avLst/>
          </a:prstGeom>
          <a:noFill/>
        </p:spPr>
        <p:txBody>
          <a:bodyPr wrap="square">
            <a:spAutoFit/>
          </a:bodyPr>
          <a:lstStyle/>
          <a:p>
            <a:pPr lvl="1">
              <a:lnSpc>
                <a:spcPct val="150000"/>
              </a:lnSpc>
            </a:pP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FTA Model configuration: </a:t>
            </a:r>
          </a:p>
          <a:p>
            <a:pPr lvl="1">
              <a:lnSpc>
                <a:spcPct val="150000"/>
              </a:lnSpc>
            </a:pP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TED45 turbine + 2×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compressors (new) + One </a:t>
            </a:r>
            <a:r>
              <a:rPr lang="en-US" sz="16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Panel Operator (TRF Main Control Room)</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Rectangle 1">
            <a:extLst>
              <a:ext uri="{FF2B5EF4-FFF2-40B4-BE49-F238E27FC236}">
                <a16:creationId xmlns:a16="http://schemas.microsoft.com/office/drawing/2014/main" id="{87129DDF-808B-20FB-D45F-AC1237DC122E}"/>
              </a:ext>
            </a:extLst>
          </p:cNvPr>
          <p:cNvSpPr/>
          <p:nvPr/>
        </p:nvSpPr>
        <p:spPr>
          <a:xfrm>
            <a:off x="7960627" y="4631259"/>
            <a:ext cx="2578100" cy="91440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EB8EF0-715E-543D-F2AC-BCE3F64B5F4C}"/>
              </a:ext>
            </a:extLst>
          </p:cNvPr>
          <p:cNvSpPr txBox="1"/>
          <p:nvPr/>
        </p:nvSpPr>
        <p:spPr>
          <a:xfrm>
            <a:off x="8391461" y="5692518"/>
            <a:ext cx="2319986" cy="646331"/>
          </a:xfrm>
          <a:prstGeom prst="rect">
            <a:avLst/>
          </a:prstGeom>
          <a:noFill/>
        </p:spPr>
        <p:txBody>
          <a:bodyPr wrap="square">
            <a:spAutoFit/>
          </a:bodyPr>
          <a:lstStyle/>
          <a:p>
            <a:pPr algn="ctr"/>
            <a:r>
              <a:rPr lang="en-US" sz="1200" b="0" i="0" u="none" strike="noStrike" baseline="0" dirty="0">
                <a:solidFill>
                  <a:srgbClr val="FF0000"/>
                </a:solidFill>
                <a:latin typeface="Calibri" panose="020F0502020204030204" pitchFamily="34" charset="0"/>
              </a:rPr>
              <a:t>Replace CPM stator winding Temp “Instant Trip” Logic to “W</a:t>
            </a:r>
            <a:r>
              <a:rPr lang="en-US" sz="1200" dirty="0">
                <a:solidFill>
                  <a:srgbClr val="FF0000"/>
                </a:solidFill>
                <a:latin typeface="Calibri" panose="020F0502020204030204" pitchFamily="34" charset="0"/>
              </a:rPr>
              <a:t>arning” A</a:t>
            </a:r>
            <a:r>
              <a:rPr lang="en-US" sz="1200" b="0" i="0" u="none" strike="noStrike" baseline="0" dirty="0">
                <a:solidFill>
                  <a:srgbClr val="FF0000"/>
                </a:solidFill>
                <a:latin typeface="Calibri" panose="020F0502020204030204" pitchFamily="34" charset="0"/>
              </a:rPr>
              <a:t>larm to prevent spurious trips</a:t>
            </a:r>
            <a:endParaRPr lang="en-US" sz="1200" dirty="0">
              <a:solidFill>
                <a:srgbClr val="FF0000"/>
              </a:solidFill>
            </a:endParaRPr>
          </a:p>
        </p:txBody>
      </p:sp>
    </p:spTree>
    <p:extLst>
      <p:ext uri="{BB962C8B-B14F-4D97-AF65-F5344CB8AC3E}">
        <p14:creationId xmlns:p14="http://schemas.microsoft.com/office/powerpoint/2010/main" val="108064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BDC586-A050-A9E9-C240-2F23B7FCAA85}"/>
              </a:ext>
            </a:extLst>
          </p:cNvPr>
          <p:cNvSpPr txBox="1"/>
          <p:nvPr/>
        </p:nvSpPr>
        <p:spPr>
          <a:xfrm>
            <a:off x="2969237" y="265918"/>
            <a:ext cx="6651841" cy="707886"/>
          </a:xfrm>
          <a:prstGeom prst="rect">
            <a:avLst/>
          </a:prstGeom>
          <a:noFill/>
          <a:ln>
            <a:noFill/>
          </a:ln>
          <a:effectLst>
            <a:reflection stA="45000" endPos="0" dist="50800" dir="5400000" sy="-100000" algn="bl" rotWithShape="0"/>
          </a:effectLst>
        </p:spPr>
        <p:txBody>
          <a:bodyPr wrap="square" rtlCol="0">
            <a:spAutoFit/>
          </a:bodyPr>
          <a:lstStyle/>
          <a:p>
            <a:r>
              <a:rPr lang="en-CA" sz="4000" b="1" dirty="0">
                <a:solidFill>
                  <a:srgbClr val="144B7C"/>
                </a:solidFill>
                <a:latin typeface="Arial" panose="020B0604020202020204" pitchFamily="34" charset="0"/>
                <a:ea typeface="Open Sans SemiBold" panose="020B0706030804020204" pitchFamily="34" charset="0"/>
                <a:cs typeface="Arial" panose="020B0604020202020204" pitchFamily="34" charset="0"/>
              </a:rPr>
              <a:t>Tritium and its Importance</a:t>
            </a:r>
          </a:p>
        </p:txBody>
      </p:sp>
      <p:sp>
        <p:nvSpPr>
          <p:cNvPr id="10" name="TextBox 9">
            <a:extLst>
              <a:ext uri="{FF2B5EF4-FFF2-40B4-BE49-F238E27FC236}">
                <a16:creationId xmlns:a16="http://schemas.microsoft.com/office/drawing/2014/main" id="{5E843D80-EB01-F951-3A46-3E36FBB7DB74}"/>
              </a:ext>
            </a:extLst>
          </p:cNvPr>
          <p:cNvSpPr txBox="1"/>
          <p:nvPr/>
        </p:nvSpPr>
        <p:spPr>
          <a:xfrm>
            <a:off x="274320" y="1182231"/>
            <a:ext cx="5821680" cy="4770537"/>
          </a:xfrm>
          <a:prstGeom prst="rect">
            <a:avLst/>
          </a:prstGeom>
          <a:noFill/>
        </p:spPr>
        <p:txBody>
          <a:bodyPr wrap="square" rtlCol="0">
            <a:spAutoFit/>
          </a:bodyPr>
          <a:lstStyle/>
          <a:p>
            <a:r>
              <a:rPr lang="en-CA" sz="2400" dirty="0">
                <a:latin typeface="Open Sans SemiBold" panose="020B0706030804020204" pitchFamily="34" charset="0"/>
                <a:ea typeface="Open Sans SemiBold" panose="020B0706030804020204" pitchFamily="34" charset="0"/>
                <a:cs typeface="Open Sans SemiBold" panose="020B0706030804020204" pitchFamily="34" charset="0"/>
              </a:rPr>
              <a:t>What is Tritium?</a:t>
            </a:r>
          </a:p>
          <a:p>
            <a:pPr marL="742950" lvl="1" indent="-285750">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 radioactive isotope of hydrogen (H-3)</a:t>
            </a:r>
          </a:p>
          <a:p>
            <a:pPr marL="742950" lvl="1" indent="-285750">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Produced in heavy water during CANDU operations</a:t>
            </a:r>
          </a:p>
          <a:p>
            <a:pPr marL="742950" lvl="1" indent="-285750">
              <a:buFont typeface="Arial" panose="020B0604020202020204" pitchFamily="34" charset="0"/>
              <a:buChar char="•"/>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Why is it Important?</a:t>
            </a:r>
          </a:p>
          <a:p>
            <a:pPr marL="742950" lvl="1" indent="-285750">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It must be removed to protect workers, public, and  the environment</a:t>
            </a:r>
          </a:p>
          <a:p>
            <a:pPr marL="742950" lvl="1" indent="-285750">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Ensures reactor safety and regulatory compliance</a:t>
            </a:r>
          </a:p>
          <a:p>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Applications</a:t>
            </a:r>
            <a:endParaRPr lang="en-US" dirty="0"/>
          </a:p>
          <a:p>
            <a:pPr marL="742950" lvl="1" indent="-285750">
              <a:spcBef>
                <a:spcPts val="600"/>
              </a:spcBef>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Fuel for nuclear fusion research</a:t>
            </a:r>
          </a:p>
          <a:p>
            <a:pPr marL="742950" lvl="1" indent="-285750">
              <a:spcBef>
                <a:spcPts val="600"/>
              </a:spcBef>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Source for medical isotopes and self-powered lighting</a:t>
            </a:r>
          </a:p>
        </p:txBody>
      </p:sp>
      <p:pic>
        <p:nvPicPr>
          <p:cNvPr id="27" name="Picture 26">
            <a:extLst>
              <a:ext uri="{FF2B5EF4-FFF2-40B4-BE49-F238E27FC236}">
                <a16:creationId xmlns:a16="http://schemas.microsoft.com/office/drawing/2014/main" id="{0F61EE80-104D-BD78-43B7-2CC341C1BDF3}"/>
              </a:ext>
            </a:extLst>
          </p:cNvPr>
          <p:cNvPicPr>
            <a:picLocks noChangeAspect="1"/>
          </p:cNvPicPr>
          <p:nvPr/>
        </p:nvPicPr>
        <p:blipFill>
          <a:blip r:embed="rId3" cstate="print">
            <a:extLst>
              <a:ext uri="{28A0092B-C50C-407E-A947-70E740481C1C}">
                <a14:useLocalDpi xmlns:a14="http://schemas.microsoft.com/office/drawing/2010/main" val="0"/>
              </a:ext>
            </a:extLst>
          </a:blip>
          <a:srcRect l="7953" t="17914" r="8215" b="12018"/>
          <a:stretch>
            <a:fillRect/>
          </a:stretch>
        </p:blipFill>
        <p:spPr>
          <a:xfrm>
            <a:off x="6228864" y="2952153"/>
            <a:ext cx="5511777" cy="3071191"/>
          </a:xfrm>
          <a:prstGeom prst="rect">
            <a:avLst/>
          </a:prstGeom>
        </p:spPr>
      </p:pic>
      <p:pic>
        <p:nvPicPr>
          <p:cNvPr id="3" name="Picture 2">
            <a:extLst>
              <a:ext uri="{FF2B5EF4-FFF2-40B4-BE49-F238E27FC236}">
                <a16:creationId xmlns:a16="http://schemas.microsoft.com/office/drawing/2014/main" id="{41A843D9-BB21-F12E-C032-23461D454109}"/>
              </a:ext>
            </a:extLst>
          </p:cNvPr>
          <p:cNvPicPr>
            <a:picLocks noChangeAspect="1"/>
          </p:cNvPicPr>
          <p:nvPr/>
        </p:nvPicPr>
        <p:blipFill>
          <a:blip r:embed="rId4" cstate="print"/>
          <a:stretch>
            <a:fillRect/>
          </a:stretch>
        </p:blipFill>
        <p:spPr>
          <a:xfrm>
            <a:off x="7621208" y="974043"/>
            <a:ext cx="2132734" cy="1978110"/>
          </a:xfrm>
          <a:prstGeom prst="rect">
            <a:avLst/>
          </a:prstGeom>
          <a:noFill/>
        </p:spPr>
      </p:pic>
      <p:sp>
        <p:nvSpPr>
          <p:cNvPr id="4" name="Rectangle 3">
            <a:extLst>
              <a:ext uri="{FF2B5EF4-FFF2-40B4-BE49-F238E27FC236}">
                <a16:creationId xmlns:a16="http://schemas.microsoft.com/office/drawing/2014/main" id="{A3FF1F7D-DFAF-CDAD-0FF9-1FA74A6BC9D9}"/>
              </a:ext>
            </a:extLst>
          </p:cNvPr>
          <p:cNvSpPr/>
          <p:nvPr/>
        </p:nvSpPr>
        <p:spPr>
          <a:xfrm>
            <a:off x="7385180" y="2836506"/>
            <a:ext cx="2691881" cy="247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41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AD84-C4CA-E0C5-54C7-2DBCBC9199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AC73A1-C1EE-389D-7EDC-3B55C8D5CE0D}"/>
              </a:ext>
            </a:extLst>
          </p:cNvPr>
          <p:cNvSpPr txBox="1"/>
          <p:nvPr/>
        </p:nvSpPr>
        <p:spPr>
          <a:xfrm>
            <a:off x="1113183" y="163229"/>
            <a:ext cx="1010809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Layered Defense: TED45 + New H</a:t>
            </a:r>
            <a:r>
              <a:rPr kumimoji="0" lang="en-US"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2</a:t>
            </a:r>
            <a:r>
              <a:rPr kumimoji="0" lang="en-US"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 Compressors</a:t>
            </a:r>
            <a:r>
              <a:rPr lang="en-US" sz="3200" b="1" dirty="0">
                <a:solidFill>
                  <a:srgbClr val="144B7C"/>
                </a:solidFill>
                <a:latin typeface="Arial" panose="020B0604020202020204" pitchFamily="34" charset="0"/>
                <a:ea typeface="Open Sans SemiBold" panose="020B0706030804020204" pitchFamily="34" charset="0"/>
                <a:cs typeface="Arial" panose="020B0604020202020204" pitchFamily="34" charset="0"/>
              </a:rPr>
              <a:t> + One Panel Operator</a:t>
            </a:r>
            <a:endParaRPr kumimoji="0" lang="en-CA"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8B3628-E04E-9E3F-190D-63D823634324}"/>
              </a:ext>
            </a:extLst>
          </p:cNvPr>
          <p:cNvSpPr txBox="1"/>
          <p:nvPr/>
        </p:nvSpPr>
        <p:spPr>
          <a:xfrm>
            <a:off x="282132" y="1394469"/>
            <a:ext cx="10595113" cy="133882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TED45 retrofit + 2x 50% New H</a:t>
            </a: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Compressors </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Hardware removes oil ingress; Install new compressors with higher reliability  </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Net effect: sustained low risk band (both 90-day and 200-day horizons)</a:t>
            </a:r>
          </a:p>
        </p:txBody>
      </p:sp>
      <p:graphicFrame>
        <p:nvGraphicFramePr>
          <p:cNvPr id="7" name="Table 6">
            <a:extLst>
              <a:ext uri="{FF2B5EF4-FFF2-40B4-BE49-F238E27FC236}">
                <a16:creationId xmlns:a16="http://schemas.microsoft.com/office/drawing/2014/main" id="{4C0A483A-00CB-714F-E5AD-371A171BEBA5}"/>
              </a:ext>
            </a:extLst>
          </p:cNvPr>
          <p:cNvGraphicFramePr>
            <a:graphicFrameLocks noGrp="1"/>
          </p:cNvGraphicFramePr>
          <p:nvPr>
            <p:extLst>
              <p:ext uri="{D42A27DB-BD31-4B8C-83A1-F6EECF244321}">
                <p14:modId xmlns:p14="http://schemas.microsoft.com/office/powerpoint/2010/main" val="2848558305"/>
              </p:ext>
            </p:extLst>
          </p:nvPr>
        </p:nvGraphicFramePr>
        <p:xfrm>
          <a:off x="632296" y="3429000"/>
          <a:ext cx="10758793" cy="1816100"/>
        </p:xfrm>
        <a:graphic>
          <a:graphicData uri="http://schemas.openxmlformats.org/drawingml/2006/table">
            <a:tbl>
              <a:tblPr firstRow="1" bandRow="1">
                <a:tableStyleId>{5940675A-B579-460E-94D1-54222C63F5DA}</a:tableStyleId>
              </a:tblPr>
              <a:tblGrid>
                <a:gridCol w="4698461">
                  <a:extLst>
                    <a:ext uri="{9D8B030D-6E8A-4147-A177-3AD203B41FA5}">
                      <a16:colId xmlns:a16="http://schemas.microsoft.com/office/drawing/2014/main" val="386852536"/>
                    </a:ext>
                  </a:extLst>
                </a:gridCol>
                <a:gridCol w="1556426">
                  <a:extLst>
                    <a:ext uri="{9D8B030D-6E8A-4147-A177-3AD203B41FA5}">
                      <a16:colId xmlns:a16="http://schemas.microsoft.com/office/drawing/2014/main" val="3507450373"/>
                    </a:ext>
                  </a:extLst>
                </a:gridCol>
                <a:gridCol w="1401314">
                  <a:extLst>
                    <a:ext uri="{9D8B030D-6E8A-4147-A177-3AD203B41FA5}">
                      <a16:colId xmlns:a16="http://schemas.microsoft.com/office/drawing/2014/main" val="2200945957"/>
                    </a:ext>
                  </a:extLst>
                </a:gridCol>
                <a:gridCol w="1615128">
                  <a:extLst>
                    <a:ext uri="{9D8B030D-6E8A-4147-A177-3AD203B41FA5}">
                      <a16:colId xmlns:a16="http://schemas.microsoft.com/office/drawing/2014/main" val="1489147795"/>
                    </a:ext>
                  </a:extLst>
                </a:gridCol>
                <a:gridCol w="1487464">
                  <a:extLst>
                    <a:ext uri="{9D8B030D-6E8A-4147-A177-3AD203B41FA5}">
                      <a16:colId xmlns:a16="http://schemas.microsoft.com/office/drawing/2014/main" val="1640550820"/>
                    </a:ext>
                  </a:extLst>
                </a:gridCol>
              </a:tblGrid>
              <a:tr h="561340">
                <a:tc>
                  <a:txBody>
                    <a:bodyPr/>
                    <a:lstStyle/>
                    <a:p>
                      <a:pPr algn="ctr"/>
                      <a:r>
                        <a:rPr lang="en-CA" sz="1600" dirty="0">
                          <a:latin typeface="Open Sans ExtraBold" panose="020B0906030804020204" pitchFamily="34" charset="0"/>
                          <a:ea typeface="Open Sans ExtraBold" panose="020B0906030804020204" pitchFamily="34" charset="0"/>
                          <a:cs typeface="Open Sans ExtraBold" panose="020B0906030804020204" pitchFamily="34" charset="0"/>
                        </a:rPr>
                        <a:t>Configuration</a:t>
                      </a:r>
                    </a:p>
                  </a:txBody>
                  <a:tcP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90-day Outage </a:t>
                      </a:r>
                      <a:b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(C</a:t>
                      </a:r>
                      <a:r>
                        <a:rPr lang="en-CA" sz="1600" kern="1200" baseline="-250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a:t>
                      </a: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=450)</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Risk Band</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200-DAY Outage (C</a:t>
                      </a:r>
                      <a:r>
                        <a:rPr lang="en-CA" sz="1600" kern="1200" baseline="-250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a:t>
                      </a: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=1000)</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Risk Band</a:t>
                      </a:r>
                    </a:p>
                  </a:txBody>
                  <a:tcPr marL="7620" marR="7620" marT="7620" marB="0" anchor="ctr"/>
                </a:tc>
                <a:extLst>
                  <a:ext uri="{0D108BD9-81ED-4DB2-BD59-A6C34878D82A}">
                    <a16:rowId xmlns:a16="http://schemas.microsoft.com/office/drawing/2014/main" val="497178937"/>
                  </a:ext>
                </a:extLst>
              </a:tr>
              <a:tr h="37084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1) Baseline: OBT + 2x50% Old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6.66</a:t>
                      </a:r>
                    </a:p>
                  </a:txBody>
                  <a:tcPr marL="7620" marR="7620" marT="7620" marB="0" anchor="ctr"/>
                </a:tc>
                <a:tc>
                  <a:txBody>
                    <a:bodyPr/>
                    <a:lstStyle/>
                    <a:p>
                      <a:pPr marL="0" algn="ctr" defTabSz="914400" rtl="0" eaLnBrk="1" fontAlgn="ctr" latinLnBrk="0" hangingPunct="1">
                        <a:buNone/>
                      </a:pPr>
                      <a:r>
                        <a:rPr lang="en-CA" sz="1600" kern="1200"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Medium</a:t>
                      </a:r>
                    </a:p>
                  </a:txBody>
                  <a:tcPr marL="7620" marR="7620" marT="7620" marB="0" anchor="ctr"/>
                </a:tc>
                <a:tc>
                  <a:txBody>
                    <a:bodyPr/>
                    <a:lstStyle/>
                    <a:p>
                      <a:pPr marL="0" algn="ctr" defTabSz="914400" rtl="0" eaLnBrk="1" fontAlgn="ctr" latinLnBrk="0" hangingPunct="1">
                        <a:buNone/>
                      </a:pPr>
                      <a:r>
                        <a:rPr lang="en-CA" sz="16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14.80</a:t>
                      </a:r>
                    </a:p>
                  </a:txBody>
                  <a:tcPr marL="7620" marR="7620" marT="7620" marB="0" anchor="ctr"/>
                </a:tc>
                <a:tc>
                  <a:txBody>
                    <a:bodyPr/>
                    <a:lstStyle/>
                    <a:p>
                      <a:pPr marL="0" algn="ctr" defTabSz="914400" rtl="0" eaLnBrk="1" fontAlgn="ctr" latinLnBrk="0" hangingPunct="1">
                        <a:buNone/>
                      </a:pPr>
                      <a:r>
                        <a:rPr lang="en-CA" sz="1600" kern="12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High</a:t>
                      </a:r>
                    </a:p>
                  </a:txBody>
                  <a:tcPr marL="7620" marR="7620" marT="7620" marB="0" anchor="ctr"/>
                </a:tc>
                <a:extLst>
                  <a:ext uri="{0D108BD9-81ED-4DB2-BD59-A6C34878D82A}">
                    <a16:rowId xmlns:a16="http://schemas.microsoft.com/office/drawing/2014/main" val="1354742367"/>
                  </a:ext>
                </a:extLst>
              </a:tr>
              <a:tr h="37084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2) TED45 + 2x50% Old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2.48</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tc>
                  <a:txBody>
                    <a:bodyPr/>
                    <a:lstStyle/>
                    <a:p>
                      <a:pPr marL="0" algn="ctr" defTabSz="914400" rtl="0" eaLnBrk="1" fontAlgn="ctr" latinLnBrk="0" hangingPunct="1">
                        <a:buNone/>
                      </a:pPr>
                      <a:r>
                        <a:rPr lang="en-CA" sz="16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5.52</a:t>
                      </a:r>
                    </a:p>
                  </a:txBody>
                  <a:tcPr marL="7620" marR="7620" marT="7620" marB="0" anchor="ctr"/>
                </a:tc>
                <a:tc>
                  <a:txBody>
                    <a:bodyPr/>
                    <a:lstStyle/>
                    <a:p>
                      <a:pPr marL="0" algn="ctr" defTabSz="914400" rtl="0" eaLnBrk="1" fontAlgn="ctr" latinLnBrk="0" hangingPunct="1">
                        <a:buNone/>
                      </a:pPr>
                      <a:r>
                        <a:rPr lang="en-CA" sz="1600" kern="1200"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Medium</a:t>
                      </a:r>
                    </a:p>
                  </a:txBody>
                  <a:tcPr marL="7620" marR="7620" marT="7620" marB="0" anchor="ctr"/>
                </a:tc>
                <a:extLst>
                  <a:ext uri="{0D108BD9-81ED-4DB2-BD59-A6C34878D82A}">
                    <a16:rowId xmlns:a16="http://schemas.microsoft.com/office/drawing/2014/main" val="412809252"/>
                  </a:ext>
                </a:extLst>
              </a:tr>
              <a:tr h="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3) TED 45 + 2x50% New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2.00</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4.45</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extLst>
                  <a:ext uri="{0D108BD9-81ED-4DB2-BD59-A6C34878D82A}">
                    <a16:rowId xmlns:a16="http://schemas.microsoft.com/office/drawing/2014/main" val="3103684675"/>
                  </a:ext>
                </a:extLst>
              </a:tr>
            </a:tbl>
          </a:graphicData>
        </a:graphic>
      </p:graphicFrame>
    </p:spTree>
    <p:extLst>
      <p:ext uri="{BB962C8B-B14F-4D97-AF65-F5344CB8AC3E}">
        <p14:creationId xmlns:p14="http://schemas.microsoft.com/office/powerpoint/2010/main" val="289255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CD39-EDB3-98B0-D9B6-9C2F6E941B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8C232F-8D91-B1B6-6826-E5500127E003}"/>
              </a:ext>
            </a:extLst>
          </p:cNvPr>
          <p:cNvSpPr txBox="1"/>
          <p:nvPr/>
        </p:nvSpPr>
        <p:spPr>
          <a:xfrm>
            <a:off x="574361" y="223812"/>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Human Reliability</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C68A1F9-F170-72C0-1726-10791E486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741" y="796396"/>
            <a:ext cx="1508519" cy="1508519"/>
          </a:xfrm>
          <a:prstGeom prst="rect">
            <a:avLst/>
          </a:prstGeom>
        </p:spPr>
      </p:pic>
      <p:pic>
        <p:nvPicPr>
          <p:cNvPr id="12" name="Picture 11">
            <a:extLst>
              <a:ext uri="{FF2B5EF4-FFF2-40B4-BE49-F238E27FC236}">
                <a16:creationId xmlns:a16="http://schemas.microsoft.com/office/drawing/2014/main" id="{3B1F5642-E2BE-C777-E17C-60570E363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872" y="750675"/>
            <a:ext cx="1532123" cy="1532123"/>
          </a:xfrm>
          <a:prstGeom prst="rect">
            <a:avLst/>
          </a:prstGeom>
        </p:spPr>
      </p:pic>
      <p:pic>
        <p:nvPicPr>
          <p:cNvPr id="13" name="Picture 12">
            <a:extLst>
              <a:ext uri="{FF2B5EF4-FFF2-40B4-BE49-F238E27FC236}">
                <a16:creationId xmlns:a16="http://schemas.microsoft.com/office/drawing/2014/main" id="{36F74FE1-6D72-3C89-CEBE-CA9C892854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612" y="750675"/>
            <a:ext cx="1532123" cy="1532123"/>
          </a:xfrm>
          <a:prstGeom prst="rect">
            <a:avLst/>
          </a:prstGeom>
        </p:spPr>
      </p:pic>
      <p:sp>
        <p:nvSpPr>
          <p:cNvPr id="8" name="TextBox 7">
            <a:extLst>
              <a:ext uri="{FF2B5EF4-FFF2-40B4-BE49-F238E27FC236}">
                <a16:creationId xmlns:a16="http://schemas.microsoft.com/office/drawing/2014/main" id="{D452BB68-09B7-2A1A-89EB-02C6160AA41B}"/>
              </a:ext>
            </a:extLst>
          </p:cNvPr>
          <p:cNvSpPr txBox="1"/>
          <p:nvPr/>
        </p:nvSpPr>
        <p:spPr>
          <a:xfrm>
            <a:off x="-365760" y="1266347"/>
            <a:ext cx="2968700" cy="656911"/>
          </a:xfrm>
          <a:prstGeom prst="rect">
            <a:avLst/>
          </a:prstGeom>
          <a:noFill/>
        </p:spPr>
        <p:txBody>
          <a:bodyPr wrap="square">
            <a:spAutoFit/>
          </a:bodyPr>
          <a:lstStyle/>
          <a:p>
            <a:pPr lvl="1" algn="ctr">
              <a:lnSpc>
                <a:spcPct val="150000"/>
              </a:lnSpc>
            </a:pPr>
            <a:r>
              <a:rPr lang="pl-PL" sz="1200" dirty="0">
                <a:latin typeface="Open Sans SemiBold" panose="020B0706030804020204" pitchFamily="34" charset="0"/>
                <a:ea typeface="Open Sans SemiBold" panose="020B0706030804020204" pitchFamily="34" charset="0"/>
                <a:cs typeface="Open Sans SemiBold" panose="020B0706030804020204" pitchFamily="34" charset="0"/>
              </a:rPr>
              <a:t>1 </a:t>
            </a:r>
            <a:r>
              <a:rPr lang="en-CA" sz="1200" dirty="0">
                <a:latin typeface="Open Sans SemiBold" panose="020B0706030804020204" pitchFamily="34" charset="0"/>
                <a:ea typeface="Open Sans SemiBold" panose="020B0706030804020204" pitchFamily="34" charset="0"/>
                <a:cs typeface="Open Sans SemiBold" panose="020B0706030804020204" pitchFamily="34" charset="0"/>
              </a:rPr>
              <a:t>control room panel operator</a:t>
            </a:r>
            <a:r>
              <a:rPr lang="pl-PL" sz="1200" dirty="0">
                <a:latin typeface="Open Sans SemiBold" panose="020B0706030804020204" pitchFamily="34" charset="0"/>
                <a:ea typeface="Open Sans SemiBold" panose="020B0706030804020204" pitchFamily="34" charset="0"/>
                <a:cs typeface="Open Sans SemiBold" panose="020B0706030804020204" pitchFamily="34" charset="0"/>
              </a:rPr>
              <a:t> </a:t>
            </a:r>
            <a:endParaRPr lang="en-CA" sz="1200"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gn="ctr">
              <a:lnSpc>
                <a:spcPct val="150000"/>
              </a:lnSpc>
            </a:pPr>
            <a:r>
              <a:rPr lang="pl-PL" sz="1400" dirty="0">
                <a:latin typeface="Open Sans SemiBold" panose="020B0706030804020204" pitchFamily="34" charset="0"/>
                <a:ea typeface="Open Sans SemiBold" panose="020B0706030804020204" pitchFamily="34" charset="0"/>
                <a:cs typeface="Open Sans SemiBold" panose="020B0706030804020204" pitchFamily="34" charset="0"/>
              </a:rPr>
              <a:t>HEP: P(z) = 1.32×10⁻²</a:t>
            </a:r>
            <a:endParaRPr lang="en-CA" sz="1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 name="TextBox 8">
            <a:extLst>
              <a:ext uri="{FF2B5EF4-FFF2-40B4-BE49-F238E27FC236}">
                <a16:creationId xmlns:a16="http://schemas.microsoft.com/office/drawing/2014/main" id="{5C489A55-D09D-40E8-0D71-C9AED12FA2CA}"/>
              </a:ext>
            </a:extLst>
          </p:cNvPr>
          <p:cNvSpPr txBox="1"/>
          <p:nvPr/>
        </p:nvSpPr>
        <p:spPr>
          <a:xfrm>
            <a:off x="9056995" y="1111028"/>
            <a:ext cx="3048000" cy="656911"/>
          </a:xfrm>
          <a:prstGeom prst="rect">
            <a:avLst/>
          </a:prstGeom>
          <a:noFill/>
        </p:spPr>
        <p:txBody>
          <a:bodyPr wrap="square">
            <a:spAutoFit/>
          </a:bodyPr>
          <a:lstStyle/>
          <a:p>
            <a:pPr lvl="1" algn="ctr">
              <a:lnSpc>
                <a:spcPct val="150000"/>
              </a:lnSpc>
            </a:pPr>
            <a:r>
              <a:rPr lang="en-CA" sz="12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pl-PL" sz="12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CA" sz="1200" dirty="0">
                <a:latin typeface="Open Sans SemiBold" panose="020B0706030804020204" pitchFamily="34" charset="0"/>
                <a:ea typeface="Open Sans SemiBold" panose="020B0706030804020204" pitchFamily="34" charset="0"/>
                <a:cs typeface="Open Sans SemiBold" panose="020B0706030804020204" pitchFamily="34" charset="0"/>
              </a:rPr>
              <a:t>control room panel operators</a:t>
            </a:r>
            <a:r>
              <a:rPr lang="pl-PL" sz="1200" dirty="0">
                <a:latin typeface="Open Sans SemiBold" panose="020B0706030804020204" pitchFamily="34" charset="0"/>
                <a:ea typeface="Open Sans SemiBold" panose="020B0706030804020204" pitchFamily="34" charset="0"/>
                <a:cs typeface="Open Sans SemiBold" panose="020B0706030804020204" pitchFamily="34" charset="0"/>
              </a:rPr>
              <a:t> </a:t>
            </a:r>
            <a:endParaRPr lang="en-CA" sz="1200" dirty="0">
              <a:latin typeface="Open Sans SemiBold" panose="020B0706030804020204" pitchFamily="34" charset="0"/>
              <a:ea typeface="Open Sans SemiBold" panose="020B0706030804020204" pitchFamily="34" charset="0"/>
              <a:cs typeface="Open Sans SemiBold" panose="020B0706030804020204" pitchFamily="34" charset="0"/>
            </a:endParaRPr>
          </a:p>
          <a:p>
            <a:pPr lvl="1" algn="ctr">
              <a:lnSpc>
                <a:spcPct val="150000"/>
              </a:lnSpc>
            </a:pPr>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HEP: P(z) = 3.29×10⁻⁴</a:t>
            </a:r>
          </a:p>
        </p:txBody>
      </p:sp>
      <p:pic>
        <p:nvPicPr>
          <p:cNvPr id="19" name="Picture 18">
            <a:extLst>
              <a:ext uri="{FF2B5EF4-FFF2-40B4-BE49-F238E27FC236}">
                <a16:creationId xmlns:a16="http://schemas.microsoft.com/office/drawing/2014/main" id="{C7BC042D-E4A4-295A-EE7E-6D39A1FCC635}"/>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0470752">
            <a:off x="4532985" y="1987032"/>
            <a:ext cx="2153478" cy="658624"/>
          </a:xfrm>
          <a:prstGeom prst="rect">
            <a:avLst/>
          </a:prstGeom>
        </p:spPr>
      </p:pic>
      <p:pic>
        <p:nvPicPr>
          <p:cNvPr id="3" name="Picture 2">
            <a:extLst>
              <a:ext uri="{FF2B5EF4-FFF2-40B4-BE49-F238E27FC236}">
                <a16:creationId xmlns:a16="http://schemas.microsoft.com/office/drawing/2014/main" id="{6CD057C0-9538-0D91-0B52-2C18CCA6EA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9268" y="2414415"/>
            <a:ext cx="6605727" cy="3692910"/>
          </a:xfrm>
          <a:prstGeom prst="rect">
            <a:avLst/>
          </a:prstGeom>
        </p:spPr>
      </p:pic>
      <p:pic>
        <p:nvPicPr>
          <p:cNvPr id="6" name="Picture 5">
            <a:extLst>
              <a:ext uri="{FF2B5EF4-FFF2-40B4-BE49-F238E27FC236}">
                <a16:creationId xmlns:a16="http://schemas.microsoft.com/office/drawing/2014/main" id="{A1367364-B311-1092-DA1F-72956252A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66" y="2300679"/>
            <a:ext cx="5074148" cy="2900048"/>
          </a:xfrm>
          <a:prstGeom prst="rect">
            <a:avLst/>
          </a:prstGeom>
        </p:spPr>
      </p:pic>
    </p:spTree>
    <p:extLst>
      <p:ext uri="{BB962C8B-B14F-4D97-AF65-F5344CB8AC3E}">
        <p14:creationId xmlns:p14="http://schemas.microsoft.com/office/powerpoint/2010/main" val="20513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6FD6E6-E0CC-61CE-A34D-E4CE7811D2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99640" y="514778"/>
            <a:ext cx="10306616" cy="6198597"/>
          </a:xfrm>
          <a:prstGeom prst="rect">
            <a:avLst/>
          </a:prstGeom>
        </p:spPr>
      </p:pic>
      <p:sp>
        <p:nvSpPr>
          <p:cNvPr id="7" name="Rectangle 6">
            <a:extLst>
              <a:ext uri="{FF2B5EF4-FFF2-40B4-BE49-F238E27FC236}">
                <a16:creationId xmlns:a16="http://schemas.microsoft.com/office/drawing/2014/main" id="{DA319640-C996-9305-97C3-EE71FD8E27C1}"/>
              </a:ext>
            </a:extLst>
          </p:cNvPr>
          <p:cNvSpPr/>
          <p:nvPr/>
        </p:nvSpPr>
        <p:spPr>
          <a:xfrm>
            <a:off x="9134669" y="2663887"/>
            <a:ext cx="2183363" cy="91440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967515B-FADD-60B7-DF78-B9227B734571}"/>
              </a:ext>
            </a:extLst>
          </p:cNvPr>
          <p:cNvSpPr/>
          <p:nvPr/>
        </p:nvSpPr>
        <p:spPr>
          <a:xfrm>
            <a:off x="6008914" y="2160033"/>
            <a:ext cx="2341984" cy="755779"/>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4A3B06F-E345-1892-3E34-7D4ED2B83EDA}"/>
              </a:ext>
            </a:extLst>
          </p:cNvPr>
          <p:cNvSpPr txBox="1">
            <a:spLocks/>
          </p:cNvSpPr>
          <p:nvPr/>
        </p:nvSpPr>
        <p:spPr>
          <a:xfrm>
            <a:off x="9414588" y="300175"/>
            <a:ext cx="2099388" cy="56560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44B7C"/>
                </a:solidFill>
                <a:effectLst/>
                <a:uLnTx/>
                <a:uFillTx/>
                <a:latin typeface="Arial" panose="020B0604020202020204" pitchFamily="34" charset="0"/>
                <a:ea typeface="+mj-ea"/>
                <a:cs typeface="Arial" panose="020B0604020202020204" pitchFamily="34" charset="0"/>
              </a:rPr>
              <a:t>Final Fault Tree</a:t>
            </a:r>
          </a:p>
        </p:txBody>
      </p:sp>
      <p:sp>
        <p:nvSpPr>
          <p:cNvPr id="11" name="TextBox 10">
            <a:extLst>
              <a:ext uri="{FF2B5EF4-FFF2-40B4-BE49-F238E27FC236}">
                <a16:creationId xmlns:a16="http://schemas.microsoft.com/office/drawing/2014/main" id="{99387FE6-089F-1125-17D9-4D4ACBA26D36}"/>
              </a:ext>
            </a:extLst>
          </p:cNvPr>
          <p:cNvSpPr txBox="1"/>
          <p:nvPr/>
        </p:nvSpPr>
        <p:spPr>
          <a:xfrm>
            <a:off x="1655918" y="466531"/>
            <a:ext cx="5868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Top event probability : 4.32×10⁻</a:t>
            </a:r>
            <a:r>
              <a:rPr kumimoji="0" lang="en-US" sz="1600" b="0" i="0" u="none" strike="noStrike" kern="1200" cap="none" spc="0" normalizeH="0" baseline="3000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7</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D3D52F9-6EBC-618D-3BC1-561071F26F92}"/>
              </a:ext>
            </a:extLst>
          </p:cNvPr>
          <p:cNvSpPr txBox="1"/>
          <p:nvPr/>
        </p:nvSpPr>
        <p:spPr>
          <a:xfrm>
            <a:off x="706017" y="964352"/>
            <a:ext cx="4728158" cy="421847"/>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CRS Out-of-Service probability: 1.45×10⁻³</a:t>
            </a: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8F93747-9184-64DC-2B48-CE59EB85D918}"/>
              </a:ext>
            </a:extLst>
          </p:cNvPr>
          <p:cNvSpPr txBox="1"/>
          <p:nvPr/>
        </p:nvSpPr>
        <p:spPr>
          <a:xfrm>
            <a:off x="-88640" y="3714554"/>
            <a:ext cx="3116424" cy="1938992"/>
          </a:xfrm>
          <a:prstGeom prst="rect">
            <a:avLst/>
          </a:prstGeom>
          <a:noFill/>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FTA Model configuration: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TED45 turbine + 2× H</a:t>
            </a:r>
            <a:r>
              <a:rPr kumimoji="0" lang="en-US" sz="1600" b="0" i="0" u="none" strike="noStrike" kern="1200" cap="none" spc="0" normalizeH="0" baseline="-2500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2</a:t>
            </a:r>
            <a:r>
              <a:rPr kumimoji="0" lang="en-US" sz="1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compressors (new) + Two Panel Operators (TRF Main Control Room)</a:t>
            </a:r>
          </a:p>
        </p:txBody>
      </p:sp>
      <p:sp>
        <p:nvSpPr>
          <p:cNvPr id="14" name="TextBox 13">
            <a:extLst>
              <a:ext uri="{FF2B5EF4-FFF2-40B4-BE49-F238E27FC236}">
                <a16:creationId xmlns:a16="http://schemas.microsoft.com/office/drawing/2014/main" id="{7326E538-3FAF-08D9-01E7-2078868AF778}"/>
              </a:ext>
            </a:extLst>
          </p:cNvPr>
          <p:cNvSpPr txBox="1"/>
          <p:nvPr/>
        </p:nvSpPr>
        <p:spPr>
          <a:xfrm>
            <a:off x="9223311" y="3792890"/>
            <a:ext cx="173549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Adding Two Operators to Monitor the Process in TRF MCR</a:t>
            </a:r>
            <a:endParaRPr kumimoji="0" lang="en-CA"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52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6ED45-9BDD-49EC-0C99-CBE9ADF7C0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B6A0FB-47DA-2E01-3504-FA60B91E65DF}"/>
              </a:ext>
            </a:extLst>
          </p:cNvPr>
          <p:cNvSpPr txBox="1"/>
          <p:nvPr/>
        </p:nvSpPr>
        <p:spPr>
          <a:xfrm>
            <a:off x="1113183" y="163229"/>
            <a:ext cx="1010809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Layered Defense: TED45 + New H</a:t>
            </a:r>
            <a:r>
              <a:rPr kumimoji="0" lang="en-US"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2</a:t>
            </a:r>
            <a:r>
              <a:rPr kumimoji="0" lang="en-US"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 Compressors + Two Control Room Operator</a:t>
            </a:r>
            <a:endParaRPr kumimoji="0" lang="en-CA" sz="32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DAF9E3-5841-D34D-0759-E0C6F5C293AF}"/>
              </a:ext>
            </a:extLst>
          </p:cNvPr>
          <p:cNvSpPr txBox="1"/>
          <p:nvPr/>
        </p:nvSpPr>
        <p:spPr>
          <a:xfrm>
            <a:off x="266090" y="1438244"/>
            <a:ext cx="10595113" cy="133882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TED45 retrofit + 2x New H</a:t>
            </a:r>
            <a:r>
              <a:rPr lang="en-US" sz="14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Compressors </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Hardware removes oil ingress; Install new compressors with higher reliability  </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Net effect: sustained low risk band (both 90-day and 200-day horizons)</a:t>
            </a:r>
          </a:p>
        </p:txBody>
      </p:sp>
      <p:graphicFrame>
        <p:nvGraphicFramePr>
          <p:cNvPr id="4" name="Table 3">
            <a:extLst>
              <a:ext uri="{FF2B5EF4-FFF2-40B4-BE49-F238E27FC236}">
                <a16:creationId xmlns:a16="http://schemas.microsoft.com/office/drawing/2014/main" id="{6B72149A-E24E-9025-92E6-2725BAAA622D}"/>
              </a:ext>
            </a:extLst>
          </p:cNvPr>
          <p:cNvGraphicFramePr>
            <a:graphicFrameLocks noGrp="1"/>
          </p:cNvGraphicFramePr>
          <p:nvPr>
            <p:extLst>
              <p:ext uri="{D42A27DB-BD31-4B8C-83A1-F6EECF244321}">
                <p14:modId xmlns:p14="http://schemas.microsoft.com/office/powerpoint/2010/main" val="1591383431"/>
              </p:ext>
            </p:extLst>
          </p:nvPr>
        </p:nvGraphicFramePr>
        <p:xfrm>
          <a:off x="266090" y="3686527"/>
          <a:ext cx="11339419" cy="2009140"/>
        </p:xfrm>
        <a:graphic>
          <a:graphicData uri="http://schemas.openxmlformats.org/drawingml/2006/table">
            <a:tbl>
              <a:tblPr firstRow="1" bandRow="1">
                <a:tableStyleId>{5940675A-B579-460E-94D1-54222C63F5DA}</a:tableStyleId>
              </a:tblPr>
              <a:tblGrid>
                <a:gridCol w="4706428">
                  <a:extLst>
                    <a:ext uri="{9D8B030D-6E8A-4147-A177-3AD203B41FA5}">
                      <a16:colId xmlns:a16="http://schemas.microsoft.com/office/drawing/2014/main" val="386852536"/>
                    </a:ext>
                  </a:extLst>
                </a:gridCol>
                <a:gridCol w="1696720">
                  <a:extLst>
                    <a:ext uri="{9D8B030D-6E8A-4147-A177-3AD203B41FA5}">
                      <a16:colId xmlns:a16="http://schemas.microsoft.com/office/drawing/2014/main" val="3507450373"/>
                    </a:ext>
                  </a:extLst>
                </a:gridCol>
                <a:gridCol w="1666240">
                  <a:extLst>
                    <a:ext uri="{9D8B030D-6E8A-4147-A177-3AD203B41FA5}">
                      <a16:colId xmlns:a16="http://schemas.microsoft.com/office/drawing/2014/main" val="2200945957"/>
                    </a:ext>
                  </a:extLst>
                </a:gridCol>
                <a:gridCol w="1702292">
                  <a:extLst>
                    <a:ext uri="{9D8B030D-6E8A-4147-A177-3AD203B41FA5}">
                      <a16:colId xmlns:a16="http://schemas.microsoft.com/office/drawing/2014/main" val="1489147795"/>
                    </a:ext>
                  </a:extLst>
                </a:gridCol>
                <a:gridCol w="1567739">
                  <a:extLst>
                    <a:ext uri="{9D8B030D-6E8A-4147-A177-3AD203B41FA5}">
                      <a16:colId xmlns:a16="http://schemas.microsoft.com/office/drawing/2014/main" val="1640550820"/>
                    </a:ext>
                  </a:extLst>
                </a:gridCol>
              </a:tblGrid>
              <a:tr h="561340">
                <a:tc>
                  <a:txBody>
                    <a:bodyPr/>
                    <a:lstStyle/>
                    <a:p>
                      <a:pPr algn="ctr"/>
                      <a:r>
                        <a:rPr lang="en-CA" sz="1600" dirty="0">
                          <a:latin typeface="Open Sans ExtraBold" panose="020B0906030804020204" pitchFamily="34" charset="0"/>
                          <a:ea typeface="Open Sans ExtraBold" panose="020B0906030804020204" pitchFamily="34" charset="0"/>
                          <a:cs typeface="Open Sans ExtraBold" panose="020B0906030804020204" pitchFamily="34" charset="0"/>
                        </a:rPr>
                        <a:t>Configuration</a:t>
                      </a:r>
                    </a:p>
                  </a:txBody>
                  <a:tcP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90-day Outage </a:t>
                      </a:r>
                      <a:b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(C</a:t>
                      </a:r>
                      <a:r>
                        <a:rPr lang="en-CA" sz="1600" kern="1200" baseline="-250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a:t>
                      </a: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=450)</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Risk Band</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200-DAY Outage (C</a:t>
                      </a:r>
                      <a:r>
                        <a:rPr lang="en-CA" sz="1600" kern="1200" baseline="-250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a:t>
                      </a: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=1000)</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Risk Band</a:t>
                      </a:r>
                    </a:p>
                  </a:txBody>
                  <a:tcPr marL="7620" marR="7620" marT="7620" marB="0" anchor="ctr"/>
                </a:tc>
                <a:extLst>
                  <a:ext uri="{0D108BD9-81ED-4DB2-BD59-A6C34878D82A}">
                    <a16:rowId xmlns:a16="http://schemas.microsoft.com/office/drawing/2014/main" val="497178937"/>
                  </a:ext>
                </a:extLst>
              </a:tr>
              <a:tr h="37084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1) Baseline: OBT + 2x50% Old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6.66</a:t>
                      </a:r>
                    </a:p>
                  </a:txBody>
                  <a:tcPr marL="7620" marR="7620" marT="7620" marB="0" anchor="ctr"/>
                </a:tc>
                <a:tc>
                  <a:txBody>
                    <a:bodyPr/>
                    <a:lstStyle/>
                    <a:p>
                      <a:pPr marL="0" algn="ctr" defTabSz="914400" rtl="0" eaLnBrk="1" fontAlgn="ctr" latinLnBrk="0" hangingPunct="1">
                        <a:buNone/>
                      </a:pPr>
                      <a:r>
                        <a:rPr lang="en-CA" sz="1600" kern="1200"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Medium</a:t>
                      </a:r>
                    </a:p>
                  </a:txBody>
                  <a:tcPr marL="7620" marR="7620" marT="7620" marB="0" anchor="ctr"/>
                </a:tc>
                <a:tc>
                  <a:txBody>
                    <a:bodyPr/>
                    <a:lstStyle/>
                    <a:p>
                      <a:pPr marL="0" algn="ctr" defTabSz="914400" rtl="0" eaLnBrk="1" fontAlgn="ctr" latinLnBrk="0" hangingPunct="1">
                        <a:buNone/>
                      </a:pPr>
                      <a:r>
                        <a:rPr lang="en-CA" sz="16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14.80</a:t>
                      </a:r>
                    </a:p>
                  </a:txBody>
                  <a:tcPr marL="7620" marR="7620" marT="7620" marB="0" anchor="ctr"/>
                </a:tc>
                <a:tc>
                  <a:txBody>
                    <a:bodyPr/>
                    <a:lstStyle/>
                    <a:p>
                      <a:pPr marL="0" algn="ctr" defTabSz="914400" rtl="0" eaLnBrk="1" fontAlgn="ctr" latinLnBrk="0" hangingPunct="1">
                        <a:buNone/>
                      </a:pPr>
                      <a:r>
                        <a:rPr lang="en-CA" sz="1600" kern="12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High</a:t>
                      </a:r>
                    </a:p>
                  </a:txBody>
                  <a:tcPr marL="7620" marR="7620" marT="7620" marB="0" anchor="ctr"/>
                </a:tc>
                <a:extLst>
                  <a:ext uri="{0D108BD9-81ED-4DB2-BD59-A6C34878D82A}">
                    <a16:rowId xmlns:a16="http://schemas.microsoft.com/office/drawing/2014/main" val="1354742367"/>
                  </a:ext>
                </a:extLst>
              </a:tr>
              <a:tr h="37084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2) TED45 + 2x50% Old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2.48</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tc>
                  <a:txBody>
                    <a:bodyPr/>
                    <a:lstStyle/>
                    <a:p>
                      <a:pPr marL="0" algn="ctr" defTabSz="914400" rtl="0" eaLnBrk="1" fontAlgn="ctr" latinLnBrk="0" hangingPunct="1">
                        <a:buNone/>
                      </a:pPr>
                      <a:r>
                        <a:rPr lang="en-CA" sz="16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5.52</a:t>
                      </a:r>
                    </a:p>
                  </a:txBody>
                  <a:tcPr marL="7620" marR="7620" marT="7620" marB="0" anchor="ctr"/>
                </a:tc>
                <a:tc>
                  <a:txBody>
                    <a:bodyPr/>
                    <a:lstStyle/>
                    <a:p>
                      <a:pPr marL="0" algn="ctr" defTabSz="914400" rtl="0" eaLnBrk="1" fontAlgn="ctr" latinLnBrk="0" hangingPunct="1">
                        <a:buNone/>
                      </a:pPr>
                      <a:r>
                        <a:rPr lang="en-CA" sz="1600" kern="1200"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Medium</a:t>
                      </a:r>
                    </a:p>
                  </a:txBody>
                  <a:tcPr marL="7620" marR="7620" marT="7620" marB="0" anchor="ctr"/>
                </a:tc>
                <a:extLst>
                  <a:ext uri="{0D108BD9-81ED-4DB2-BD59-A6C34878D82A}">
                    <a16:rowId xmlns:a16="http://schemas.microsoft.com/office/drawing/2014/main" val="412809252"/>
                  </a:ext>
                </a:extLst>
              </a:tr>
              <a:tr h="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3) TED 45 + 2x50% New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 + 1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2.00</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4.45</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extLst>
                  <a:ext uri="{0D108BD9-81ED-4DB2-BD59-A6C34878D82A}">
                    <a16:rowId xmlns:a16="http://schemas.microsoft.com/office/drawing/2014/main" val="3103684675"/>
                  </a:ext>
                </a:extLst>
              </a:tr>
              <a:tr h="370840">
                <a:tc>
                  <a:txBody>
                    <a:bodyPr/>
                    <a:lstStyle/>
                    <a:p>
                      <a:pPr algn="ct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4) TED 45 + 2x50% New H</a:t>
                      </a:r>
                      <a:r>
                        <a:rPr lang="en-US" sz="1600" baseline="-25000" dirty="0">
                          <a:latin typeface="Open Sans SemiBold" panose="020B0706030804020204" pitchFamily="34" charset="0"/>
                          <a:ea typeface="Open Sans SemiBold" panose="020B0706030804020204" pitchFamily="34" charset="0"/>
                          <a:cs typeface="Open Sans SemiBold" panose="020B0706030804020204" pitchFamily="34" charset="0"/>
                        </a:rPr>
                        <a:t>2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 COMP. + 2 Op</a:t>
                      </a:r>
                    </a:p>
                  </a:txBody>
                  <a:tcP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0.65</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tc>
                  <a:txBody>
                    <a:bodyPr/>
                    <a:lstStyle/>
                    <a:p>
                      <a:pPr marL="0" algn="ctr" defTabSz="914400" rtl="0" eaLnBrk="1" fontAlgn="ctr" latinLnBrk="0" hangingPunct="1">
                        <a:buNone/>
                      </a:pPr>
                      <a:r>
                        <a:rPr lang="en-CA" sz="16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1.45</a:t>
                      </a:r>
                    </a:p>
                  </a:txBody>
                  <a:tcPr marL="7620" marR="7620" marT="7620" marB="0" anchor="ctr"/>
                </a:tc>
                <a:tc>
                  <a:txBody>
                    <a:bodyPr/>
                    <a:lstStyle/>
                    <a:p>
                      <a:pPr marL="0" algn="ctr" defTabSz="914400" rtl="0" eaLnBrk="1" fontAlgn="ctr" latinLnBrk="0" hangingPunct="1">
                        <a:buNone/>
                      </a:pPr>
                      <a:r>
                        <a:rPr lang="en-CA" sz="1600" kern="1200" dirty="0">
                          <a:solidFill>
                            <a:schemeClr val="accent6">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Low</a:t>
                      </a:r>
                    </a:p>
                  </a:txBody>
                  <a:tcPr marL="7620" marR="7620" marT="7620" marB="0" anchor="ctr"/>
                </a:tc>
                <a:extLst>
                  <a:ext uri="{0D108BD9-81ED-4DB2-BD59-A6C34878D82A}">
                    <a16:rowId xmlns:a16="http://schemas.microsoft.com/office/drawing/2014/main" val="3627579542"/>
                  </a:ext>
                </a:extLst>
              </a:tr>
            </a:tbl>
          </a:graphicData>
        </a:graphic>
      </p:graphicFrame>
    </p:spTree>
    <p:extLst>
      <p:ext uri="{BB962C8B-B14F-4D97-AF65-F5344CB8AC3E}">
        <p14:creationId xmlns:p14="http://schemas.microsoft.com/office/powerpoint/2010/main" val="154468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682" y="365126"/>
            <a:ext cx="9847118" cy="1037648"/>
          </a:xfrm>
        </p:spPr>
        <p:txBody>
          <a:bodyPr>
            <a:normAutofit/>
          </a:bodyPr>
          <a:lstStyle/>
          <a:p>
            <a:pPr algn="ctr"/>
            <a:r>
              <a:rPr lang="en-US" sz="3600" b="1" dirty="0">
                <a:solidFill>
                  <a:srgbClr val="000000"/>
                </a:solidFill>
                <a:latin typeface="Calibri"/>
              </a:rPr>
              <a:t>Likelihood Estimate of CRS Out-of-Service in DTRF</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1031442" y="1306944"/>
            <a:ext cx="10637549" cy="4922243"/>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422E8A5-8412-B6EC-BEA5-EE222C5C4533}"/>
              </a:ext>
            </a:extLst>
          </p:cNvPr>
          <p:cNvGraphicFramePr/>
          <p:nvPr>
            <p:extLst>
              <p:ext uri="{D42A27DB-BD31-4B8C-83A1-F6EECF244321}">
                <p14:modId xmlns:p14="http://schemas.microsoft.com/office/powerpoint/2010/main" val="4198322723"/>
              </p:ext>
            </p:extLst>
          </p:nvPr>
        </p:nvGraphicFramePr>
        <p:xfrm>
          <a:off x="1272209" y="268358"/>
          <a:ext cx="9834275" cy="623183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BB52CDF-E6A0-75BD-A381-8DC5D56A1C5A}"/>
              </a:ext>
            </a:extLst>
          </p:cNvPr>
          <p:cNvSpPr txBox="1"/>
          <p:nvPr/>
        </p:nvSpPr>
        <p:spPr>
          <a:xfrm rot="16200000">
            <a:off x="137160" y="2891790"/>
            <a:ext cx="1817370" cy="400110"/>
          </a:xfrm>
          <a:prstGeom prst="rect">
            <a:avLst/>
          </a:prstGeom>
          <a:noFill/>
        </p:spPr>
        <p:txBody>
          <a:bodyPr wrap="square" rtlCol="0">
            <a:spAutoFit/>
          </a:bodyPr>
          <a:lstStyle/>
          <a:p>
            <a:r>
              <a:rPr lang="en-US" sz="2000" dirty="0"/>
              <a:t>Risk Score</a:t>
            </a:r>
          </a:p>
        </p:txBody>
      </p:sp>
    </p:spTree>
    <p:extLst>
      <p:ext uri="{BB962C8B-B14F-4D97-AF65-F5344CB8AC3E}">
        <p14:creationId xmlns:p14="http://schemas.microsoft.com/office/powerpoint/2010/main" val="21377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1BB9-730A-21E1-078C-504991C527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46DBF0-11F1-9682-467E-5C509F53C08B}"/>
              </a:ext>
            </a:extLst>
          </p:cNvPr>
          <p:cNvSpPr txBox="1"/>
          <p:nvPr/>
        </p:nvSpPr>
        <p:spPr>
          <a:xfrm>
            <a:off x="1113183" y="163229"/>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Implementation &amp; Feasibility</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7FC458-AAF6-A8B1-E9F7-C5B86D476D73}"/>
              </a:ext>
            </a:extLst>
          </p:cNvPr>
          <p:cNvSpPr txBox="1"/>
          <p:nvPr/>
        </p:nvSpPr>
        <p:spPr>
          <a:xfrm>
            <a:off x="457201" y="1020202"/>
            <a:ext cx="11140990" cy="1754326"/>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Avoids hydrogen burn-down for turbine maintenance; reduces outage exposure</a:t>
            </a:r>
          </a:p>
          <a:p>
            <a:pPr marL="742950" lvl="1" indent="-285750">
              <a:lnSpc>
                <a:spcPct val="150000"/>
              </a:lnSpc>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Scope: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Remove Turbine Oil Supply System (TOSS), install TED45 + bypass piping; tie into controls (DCS/CMS); install two new hydrogen compressors, verify cooling water &amp; power connections</a:t>
            </a:r>
          </a:p>
          <a:p>
            <a:pPr marL="742950" lvl="1" indent="-285750">
              <a:lnSpc>
                <a:spcPct val="150000"/>
              </a:lnSpc>
              <a:buFont typeface="Arial" panose="020B0604020202020204" pitchFamily="34" charset="0"/>
              <a:buChar char="•"/>
            </a:pPr>
            <a:r>
              <a:rPr lang="en-US" b="1" dirty="0">
                <a:latin typeface="Open Sans ExtraBold" panose="020B0906030804020204" pitchFamily="34" charset="0"/>
                <a:ea typeface="Open Sans ExtraBold" panose="020B0906030804020204" pitchFamily="34" charset="0"/>
                <a:cs typeface="Open Sans ExtraBold" panose="020B0906030804020204" pitchFamily="34" charset="0"/>
              </a:rPr>
              <a:t>Future Option: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Evaluate adding third compressor (100%) + auxiliaries (CAPEX, ROI study)</a:t>
            </a:r>
          </a:p>
        </p:txBody>
      </p:sp>
      <p:graphicFrame>
        <p:nvGraphicFramePr>
          <p:cNvPr id="6" name="Table 5">
            <a:extLst>
              <a:ext uri="{FF2B5EF4-FFF2-40B4-BE49-F238E27FC236}">
                <a16:creationId xmlns:a16="http://schemas.microsoft.com/office/drawing/2014/main" id="{8BC9F8C6-BFD6-B987-6C51-1E55495C8904}"/>
              </a:ext>
            </a:extLst>
          </p:cNvPr>
          <p:cNvGraphicFramePr>
            <a:graphicFrameLocks noGrp="1"/>
          </p:cNvGraphicFramePr>
          <p:nvPr>
            <p:extLst>
              <p:ext uri="{D42A27DB-BD31-4B8C-83A1-F6EECF244321}">
                <p14:modId xmlns:p14="http://schemas.microsoft.com/office/powerpoint/2010/main" val="963024399"/>
              </p:ext>
            </p:extLst>
          </p:nvPr>
        </p:nvGraphicFramePr>
        <p:xfrm>
          <a:off x="593809" y="3462292"/>
          <a:ext cx="11146841" cy="2922765"/>
        </p:xfrm>
        <a:graphic>
          <a:graphicData uri="http://schemas.openxmlformats.org/drawingml/2006/table">
            <a:tbl>
              <a:tblPr firstRow="1" bandRow="1">
                <a:tableStyleId>{5940675A-B579-460E-94D1-54222C63F5DA}</a:tableStyleId>
              </a:tblPr>
              <a:tblGrid>
                <a:gridCol w="1899919">
                  <a:extLst>
                    <a:ext uri="{9D8B030D-6E8A-4147-A177-3AD203B41FA5}">
                      <a16:colId xmlns:a16="http://schemas.microsoft.com/office/drawing/2014/main" val="1969859211"/>
                    </a:ext>
                  </a:extLst>
                </a:gridCol>
                <a:gridCol w="4610210">
                  <a:extLst>
                    <a:ext uri="{9D8B030D-6E8A-4147-A177-3AD203B41FA5}">
                      <a16:colId xmlns:a16="http://schemas.microsoft.com/office/drawing/2014/main" val="1394462748"/>
                    </a:ext>
                  </a:extLst>
                </a:gridCol>
                <a:gridCol w="4636712">
                  <a:extLst>
                    <a:ext uri="{9D8B030D-6E8A-4147-A177-3AD203B41FA5}">
                      <a16:colId xmlns:a16="http://schemas.microsoft.com/office/drawing/2014/main" val="3633181111"/>
                    </a:ext>
                  </a:extLst>
                </a:gridCol>
              </a:tblGrid>
              <a:tr h="410977">
                <a:tc>
                  <a:txBody>
                    <a:bodyPr/>
                    <a:lstStyle/>
                    <a:p>
                      <a:pPr algn="ctr"/>
                      <a:r>
                        <a:rPr lang="en-CA" sz="1600" b="1" dirty="0"/>
                        <a:t>Criteria </a:t>
                      </a:r>
                    </a:p>
                  </a:txBody>
                  <a:tcPr/>
                </a:tc>
                <a:tc>
                  <a:txBody>
                    <a:bodyPr/>
                    <a:lstStyle/>
                    <a:p>
                      <a:pPr algn="ctr"/>
                      <a:r>
                        <a:rPr lang="en-CA" sz="1600" b="1" dirty="0"/>
                        <a:t>TED45 Retrofit (Now)</a:t>
                      </a:r>
                    </a:p>
                  </a:txBody>
                  <a:tcPr/>
                </a:tc>
                <a:tc>
                  <a:txBody>
                    <a:bodyPr/>
                    <a:lstStyle/>
                    <a:p>
                      <a:pPr algn="ctr"/>
                      <a:r>
                        <a:rPr lang="en-CA" sz="1600" b="1" dirty="0"/>
                        <a:t>Add Compressor (Later)</a:t>
                      </a:r>
                    </a:p>
                  </a:txBody>
                  <a:tcPr/>
                </a:tc>
                <a:extLst>
                  <a:ext uri="{0D108BD9-81ED-4DB2-BD59-A6C34878D82A}">
                    <a16:rowId xmlns:a16="http://schemas.microsoft.com/office/drawing/2014/main" val="504911473"/>
                  </a:ext>
                </a:extLst>
              </a:tr>
              <a:tr h="648495">
                <a:tc>
                  <a:txBody>
                    <a:bodyPr/>
                    <a:lstStyle/>
                    <a:p>
                      <a:pPr algn="ctr"/>
                      <a:r>
                        <a:rPr lang="en-CA" sz="1600" b="1" dirty="0"/>
                        <a:t>Cost</a:t>
                      </a:r>
                    </a:p>
                  </a:txBody>
                  <a:tcPr/>
                </a:tc>
                <a:tc>
                  <a:txBody>
                    <a:bodyPr/>
                    <a:lstStyle/>
                    <a:p>
                      <a:pPr algn="just">
                        <a:buNone/>
                      </a:pPr>
                      <a:r>
                        <a:rPr lang="en-US" sz="1400" dirty="0"/>
                        <a:t>Moderate CAPEX (turbine replacement + bypass piping, removal of oil supply system). Avoids recurring oil system maintenance costs.</a:t>
                      </a:r>
                      <a:endParaRPr lang="en-CA" sz="1400" dirty="0"/>
                    </a:p>
                  </a:txBody>
                  <a:tcPr anchor="ctr"/>
                </a:tc>
                <a:tc>
                  <a:txBody>
                    <a:bodyPr/>
                    <a:lstStyle/>
                    <a:p>
                      <a:r>
                        <a:rPr lang="en-US" sz="1400" dirty="0"/>
                        <a:t>High CAPEX (new compressor, auxiliaries, building space, controls). Requires ROI analysis.</a:t>
                      </a:r>
                      <a:endParaRPr lang="en-CA" sz="1400" dirty="0"/>
                    </a:p>
                  </a:txBody>
                  <a:tcPr/>
                </a:tc>
                <a:extLst>
                  <a:ext uri="{0D108BD9-81ED-4DB2-BD59-A6C34878D82A}">
                    <a16:rowId xmlns:a16="http://schemas.microsoft.com/office/drawing/2014/main" val="2817318681"/>
                  </a:ext>
                </a:extLst>
              </a:tr>
              <a:tr h="410977">
                <a:tc>
                  <a:txBody>
                    <a:bodyPr/>
                    <a:lstStyle/>
                    <a:p>
                      <a:pPr algn="ctr"/>
                      <a:r>
                        <a:rPr lang="en-CA" sz="1600" b="1" dirty="0"/>
                        <a:t>Outage Risk Reduction</a:t>
                      </a:r>
                    </a:p>
                  </a:txBody>
                  <a:tcPr/>
                </a:tc>
                <a:tc>
                  <a:txBody>
                    <a:bodyPr/>
                    <a:lstStyle/>
                    <a:p>
                      <a:r>
                        <a:rPr lang="en-US" sz="1400" dirty="0"/>
                        <a:t>Eliminates oil ingress failure path; lowers OOS probability from 1.37×10⁻² → 4.40×10⁻³. Shifts risk band from High → Low.</a:t>
                      </a:r>
                      <a:endParaRPr lang="en-CA" sz="1400" dirty="0"/>
                    </a:p>
                  </a:txBody>
                  <a:tcPr/>
                </a:tc>
                <a:tc>
                  <a:txBody>
                    <a:bodyPr/>
                    <a:lstStyle/>
                    <a:p>
                      <a:r>
                        <a:rPr lang="en-US" sz="1400" dirty="0"/>
                        <a:t>Provides redundancy (2x55%+1x100%  configuration). Further reduces outage exposure but does not eliminate oil supply system risks (if OBT still in use).</a:t>
                      </a:r>
                      <a:endParaRPr lang="en-CA" sz="1400" dirty="0"/>
                    </a:p>
                  </a:txBody>
                  <a:tcPr/>
                </a:tc>
                <a:extLst>
                  <a:ext uri="{0D108BD9-81ED-4DB2-BD59-A6C34878D82A}">
                    <a16:rowId xmlns:a16="http://schemas.microsoft.com/office/drawing/2014/main" val="1019874683"/>
                  </a:ext>
                </a:extLst>
              </a:tr>
              <a:tr h="362507">
                <a:tc>
                  <a:txBody>
                    <a:bodyPr/>
                    <a:lstStyle/>
                    <a:p>
                      <a:pPr algn="ctr"/>
                      <a:r>
                        <a:rPr lang="en-CA" sz="1600" b="1" dirty="0"/>
                        <a:t>Complexity</a:t>
                      </a:r>
                    </a:p>
                  </a:txBody>
                  <a:tcPr/>
                </a:tc>
                <a:tc>
                  <a:txBody>
                    <a:bodyPr/>
                    <a:lstStyle/>
                    <a:p>
                      <a:r>
                        <a:rPr lang="en-US" sz="1400" dirty="0"/>
                        <a:t>Straightforward: replace OBT with TED45; integrate bypass valve; tie into controls, power, cooling.</a:t>
                      </a:r>
                      <a:endParaRPr lang="en-CA" sz="1400" dirty="0"/>
                    </a:p>
                  </a:txBody>
                  <a:tcPr/>
                </a:tc>
                <a:tc>
                  <a:txBody>
                    <a:bodyPr/>
                    <a:lstStyle/>
                    <a:p>
                      <a:r>
                        <a:rPr lang="en-US" sz="1400" dirty="0"/>
                        <a:t>Complex: additional compressor requires new auxiliaries, building mods, power/cooling tie-ins. Higher integration risk.</a:t>
                      </a:r>
                      <a:endParaRPr lang="en-CA" sz="1400" dirty="0"/>
                    </a:p>
                  </a:txBody>
                  <a:tcPr/>
                </a:tc>
                <a:extLst>
                  <a:ext uri="{0D108BD9-81ED-4DB2-BD59-A6C34878D82A}">
                    <a16:rowId xmlns:a16="http://schemas.microsoft.com/office/drawing/2014/main" val="354833564"/>
                  </a:ext>
                </a:extLst>
              </a:tr>
              <a:tr h="530588">
                <a:tc>
                  <a:txBody>
                    <a:bodyPr/>
                    <a:lstStyle/>
                    <a:p>
                      <a:pPr algn="ctr"/>
                      <a:r>
                        <a:rPr lang="en-CA" sz="1600" b="1" dirty="0"/>
                        <a:t>Schedule/Feasibility</a:t>
                      </a:r>
                    </a:p>
                  </a:txBody>
                  <a:tcPr/>
                </a:tc>
                <a:tc>
                  <a:txBody>
                    <a:bodyPr/>
                    <a:lstStyle/>
                    <a:p>
                      <a:r>
                        <a:rPr lang="en-US" sz="1400" dirty="0"/>
                        <a:t>Achievable in planned outage window; avoids hydrogen burn-down for turbine maintenance.</a:t>
                      </a:r>
                      <a:endParaRPr lang="en-CA" sz="1400" dirty="0"/>
                    </a:p>
                  </a:txBody>
                  <a:tcPr/>
                </a:tc>
                <a:tc>
                  <a:txBody>
                    <a:bodyPr/>
                    <a:lstStyle/>
                    <a:p>
                      <a:r>
                        <a:rPr lang="en-US" sz="1400" dirty="0"/>
                        <a:t>Longer lead time; likely multi-outage phased project; feasibility depends on ROI and long-term strategy.</a:t>
                      </a:r>
                      <a:endParaRPr lang="en-CA" sz="1400" dirty="0"/>
                    </a:p>
                  </a:txBody>
                  <a:tcPr/>
                </a:tc>
                <a:extLst>
                  <a:ext uri="{0D108BD9-81ED-4DB2-BD59-A6C34878D82A}">
                    <a16:rowId xmlns:a16="http://schemas.microsoft.com/office/drawing/2014/main" val="1363090037"/>
                  </a:ext>
                </a:extLst>
              </a:tr>
            </a:tbl>
          </a:graphicData>
        </a:graphic>
      </p:graphicFrame>
    </p:spTree>
    <p:extLst>
      <p:ext uri="{BB962C8B-B14F-4D97-AF65-F5344CB8AC3E}">
        <p14:creationId xmlns:p14="http://schemas.microsoft.com/office/powerpoint/2010/main" val="128458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57CC0-BD21-632C-C121-2248D0E6BD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A81F3F-C093-77FE-71AF-A913827EFE26}"/>
              </a:ext>
            </a:extLst>
          </p:cNvPr>
          <p:cNvSpPr txBox="1"/>
          <p:nvPr/>
        </p:nvSpPr>
        <p:spPr>
          <a:xfrm>
            <a:off x="1113183" y="341029"/>
            <a:ext cx="101080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Conclusions</a:t>
            </a:r>
            <a:endParaRPr kumimoji="0" lang="en-CA"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F5B193-E47B-F943-4F00-67CCC1D47539}"/>
              </a:ext>
            </a:extLst>
          </p:cNvPr>
          <p:cNvSpPr txBox="1"/>
          <p:nvPr/>
        </p:nvSpPr>
        <p:spPr>
          <a:xfrm>
            <a:off x="219242" y="1170018"/>
            <a:ext cx="11286958" cy="3831818"/>
          </a:xfrm>
          <a:prstGeom prst="rect">
            <a:avLst/>
          </a:prstGeom>
          <a:noFill/>
        </p:spPr>
        <p:txBody>
          <a:bodyPr wrap="square">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CRS reliability governs DTRF stability and tritium process outage risk</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Baseline (OBT + 2×50% H</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Comp.) → risk scores in Medium/High band</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TED45 retrofit → risk scores drop to Low and Medium band</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Replacing old compressors with 2 x new H</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Comp.  → Improves reliability, risk scores drop to Low band</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Recommended path: implement TED45 and 2 x new H</a:t>
            </a:r>
            <a:r>
              <a:rPr lang="en-US" baseline="-25000" dirty="0">
                <a:latin typeface="Open Sans SemiBold" panose="020B0706030804020204" pitchFamily="34" charset="0"/>
                <a:ea typeface="Open Sans SemiBold" panose="020B0706030804020204" pitchFamily="34" charset="0"/>
                <a:cs typeface="Open Sans SemiBold" panose="020B0706030804020204" pitchFamily="34" charset="0"/>
              </a:rPr>
              <a:t>2</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Compressor during upcoming outages; develop FTA for other critical TRF systems (i.e. VPCE, LTD/HTD Cold boxes, TIS, Recombiner and ACS), study ROI adding two panel operators </a:t>
            </a:r>
          </a:p>
          <a:p>
            <a:pPr marL="742950" lvl="1" indent="-285750">
              <a:lnSpc>
                <a:spcPct val="150000"/>
              </a:lnSpc>
              <a:buFont typeface="Arial" panose="020B0604020202020204" pitchFamily="34" charset="0"/>
              <a:buChar char="•"/>
            </a:pP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417421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475508" y="207818"/>
            <a:ext cx="9071263" cy="624813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A9C280-7238-8461-B7D1-12BA833937AF}"/>
              </a:ext>
            </a:extLst>
          </p:cNvPr>
          <p:cNvSpPr txBox="1"/>
          <p:nvPr/>
        </p:nvSpPr>
        <p:spPr>
          <a:xfrm>
            <a:off x="1637602" y="2159605"/>
            <a:ext cx="8979638" cy="752257"/>
          </a:xfrm>
          <a:prstGeom prst="rect">
            <a:avLst/>
          </a:prstGeom>
          <a:noFill/>
        </p:spPr>
        <p:txBody>
          <a:bodyPr wrap="square" rtlCol="0">
            <a:spAutoFit/>
          </a:bodyPr>
          <a:lstStyle/>
          <a:p>
            <a:pPr algn="ctr">
              <a:lnSpc>
                <a:spcPct val="150000"/>
              </a:lnSpc>
            </a:pPr>
            <a:r>
              <a:rPr lang="en-US" sz="3200" dirty="0">
                <a:latin typeface="Open Sans SemiBold" panose="020B0706030804020204" pitchFamily="34" charset="0"/>
                <a:ea typeface="Open Sans SemiBold" panose="020B0706030804020204" pitchFamily="34" charset="0"/>
                <a:cs typeface="Open Sans SemiBold" panose="020B0706030804020204" pitchFamily="34" charset="0"/>
              </a:rPr>
              <a:t>Thank you. Questions are welcome</a:t>
            </a:r>
            <a:endParaRPr lang="en-CA" sz="3200" i="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TextBox 5">
            <a:extLst>
              <a:ext uri="{FF2B5EF4-FFF2-40B4-BE49-F238E27FC236}">
                <a16:creationId xmlns:a16="http://schemas.microsoft.com/office/drawing/2014/main" id="{6E9A9C2E-20E3-ACD1-F778-7F8310CE0041}"/>
              </a:ext>
            </a:extLst>
          </p:cNvPr>
          <p:cNvSpPr txBox="1"/>
          <p:nvPr/>
        </p:nvSpPr>
        <p:spPr>
          <a:xfrm>
            <a:off x="3277050" y="3607429"/>
            <a:ext cx="5637899" cy="422360"/>
          </a:xfrm>
          <a:prstGeom prst="rect">
            <a:avLst/>
          </a:prstGeom>
          <a:noFill/>
        </p:spPr>
        <p:txBody>
          <a:bodyPr wrap="square" rtlCol="0">
            <a:spAutoFit/>
          </a:bodyPr>
          <a:lstStyle/>
          <a:p>
            <a:pPr algn="ctr">
              <a:lnSpc>
                <a:spcPct val="150000"/>
              </a:lnSpc>
            </a:pPr>
            <a:r>
              <a:rPr lang="en-CA" sz="1600" i="1" dirty="0">
                <a:latin typeface="Open Sans SemiBold" panose="020B0706030804020204" pitchFamily="34" charset="0"/>
                <a:ea typeface="Open Sans SemiBold" panose="020B0706030804020204" pitchFamily="34" charset="0"/>
                <a:cs typeface="Open Sans SemiBold" panose="020B0706030804020204" pitchFamily="34" charset="0"/>
              </a:rPr>
              <a:t>Contact: allan.ghaforian@ontariotech.net</a:t>
            </a:r>
          </a:p>
        </p:txBody>
      </p:sp>
      <p:sp>
        <p:nvSpPr>
          <p:cNvPr id="7" name="TextBox 6">
            <a:extLst>
              <a:ext uri="{FF2B5EF4-FFF2-40B4-BE49-F238E27FC236}">
                <a16:creationId xmlns:a16="http://schemas.microsoft.com/office/drawing/2014/main" id="{C4FCE539-8361-0644-2F1A-3AB9F7C09693}"/>
              </a:ext>
            </a:extLst>
          </p:cNvPr>
          <p:cNvSpPr txBox="1"/>
          <p:nvPr/>
        </p:nvSpPr>
        <p:spPr>
          <a:xfrm>
            <a:off x="3076878" y="360306"/>
            <a:ext cx="610108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Questions &amp; Discussion</a:t>
            </a:r>
          </a:p>
        </p:txBody>
      </p:sp>
      <p:pic>
        <p:nvPicPr>
          <p:cNvPr id="3" name="Picture 2">
            <a:extLst>
              <a:ext uri="{FF2B5EF4-FFF2-40B4-BE49-F238E27FC236}">
                <a16:creationId xmlns:a16="http://schemas.microsoft.com/office/drawing/2014/main" id="{A9941FB2-D2E4-7F06-60FF-538B43AC2E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4802" y="5418145"/>
            <a:ext cx="2508267" cy="891896"/>
          </a:xfrm>
          <a:prstGeom prst="rect">
            <a:avLst/>
          </a:prstGeom>
        </p:spPr>
      </p:pic>
    </p:spTree>
    <p:extLst>
      <p:ext uri="{BB962C8B-B14F-4D97-AF65-F5344CB8AC3E}">
        <p14:creationId xmlns:p14="http://schemas.microsoft.com/office/powerpoint/2010/main" val="38708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95389-B027-9912-A24F-1EADF64E8C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4908DCC-666F-FA4A-5C5D-0B3766503074}"/>
              </a:ext>
            </a:extLst>
          </p:cNvPr>
          <p:cNvSpPr txBox="1"/>
          <p:nvPr/>
        </p:nvSpPr>
        <p:spPr>
          <a:xfrm>
            <a:off x="3714297" y="265918"/>
            <a:ext cx="4763406" cy="707886"/>
          </a:xfrm>
          <a:prstGeom prst="rect">
            <a:avLst/>
          </a:prstGeom>
          <a:noFill/>
          <a:ln>
            <a:noFill/>
          </a:ln>
          <a:effectLst>
            <a:reflection stA="45000" endPos="0" dist="50800" dir="5400000" sy="-100000" algn="bl" rotWithShape="0"/>
          </a:effectLst>
        </p:spPr>
        <p:txBody>
          <a:bodyPr wrap="square" rtlCol="0">
            <a:spAutoFit/>
          </a:bodyPr>
          <a:lstStyle>
            <a:defPPr>
              <a:defRPr lang="en-US"/>
            </a:defPPr>
            <a:lvl1pPr>
              <a:defRPr sz="4000" b="1">
                <a:solidFill>
                  <a:srgbClr val="144B7C"/>
                </a:solidFill>
                <a:latin typeface="Arial" panose="020B0604020202020204" pitchFamily="34" charset="0"/>
                <a:ea typeface="Open Sans SemiBold" panose="020B0706030804020204" pitchFamily="34" charset="0"/>
                <a:cs typeface="Arial" panose="020B0604020202020204" pitchFamily="34" charset="0"/>
              </a:defRPr>
            </a:lvl1pPr>
          </a:lstStyle>
          <a:p>
            <a:r>
              <a:rPr lang="en-CA" dirty="0"/>
              <a:t>DTRF at a Glance</a:t>
            </a:r>
          </a:p>
        </p:txBody>
      </p:sp>
      <p:sp>
        <p:nvSpPr>
          <p:cNvPr id="5" name="TextBox 4">
            <a:extLst>
              <a:ext uri="{FF2B5EF4-FFF2-40B4-BE49-F238E27FC236}">
                <a16:creationId xmlns:a16="http://schemas.microsoft.com/office/drawing/2014/main" id="{925FD46B-39CC-2B36-AC30-4136E790CB1B}"/>
              </a:ext>
            </a:extLst>
          </p:cNvPr>
          <p:cNvSpPr txBox="1"/>
          <p:nvPr/>
        </p:nvSpPr>
        <p:spPr>
          <a:xfrm>
            <a:off x="368498" y="1061782"/>
            <a:ext cx="9043859" cy="2125582"/>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Commissioned in 1989, the world’s largest tritium removal facility</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Processes approximately 2000 Mg of heavy water annually</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Uses Vapor Phase Catalytic Exchange (VPCE) + Cryogenic Distillation</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Continuously extracts tritium and concentrates it for immobilization</a:t>
            </a:r>
          </a:p>
          <a:p>
            <a:pPr marL="742950" lvl="1" indent="-285750">
              <a:lnSpc>
                <a:spcPct val="15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Reduces dose to workers and minimizes emissions to the environment</a:t>
            </a:r>
          </a:p>
        </p:txBody>
      </p:sp>
      <p:pic>
        <p:nvPicPr>
          <p:cNvPr id="43" name="Picture 42">
            <a:extLst>
              <a:ext uri="{FF2B5EF4-FFF2-40B4-BE49-F238E27FC236}">
                <a16:creationId xmlns:a16="http://schemas.microsoft.com/office/drawing/2014/main" id="{9C9AAE09-7D72-99C5-D2C6-EEFAD33F2426}"/>
              </a:ext>
            </a:extLst>
          </p:cNvPr>
          <p:cNvPicPr>
            <a:picLocks noChangeAspect="1"/>
          </p:cNvPicPr>
          <p:nvPr/>
        </p:nvPicPr>
        <p:blipFill>
          <a:blip r:embed="rId3" cstate="print">
            <a:extLst>
              <a:ext uri="{28A0092B-C50C-407E-A947-70E740481C1C}">
                <a14:useLocalDpi xmlns:a14="http://schemas.microsoft.com/office/drawing/2010/main" val="0"/>
              </a:ext>
            </a:extLst>
          </a:blip>
          <a:srcRect l="17834" r="6166" b="9094"/>
          <a:stretch>
            <a:fillRect/>
          </a:stretch>
        </p:blipFill>
        <p:spPr>
          <a:xfrm>
            <a:off x="1715380" y="3106323"/>
            <a:ext cx="8514080" cy="3449624"/>
          </a:xfrm>
          <a:prstGeom prst="rect">
            <a:avLst/>
          </a:prstGeom>
        </p:spPr>
      </p:pic>
      <p:sp>
        <p:nvSpPr>
          <p:cNvPr id="4" name="TextBox 3">
            <a:extLst>
              <a:ext uri="{FF2B5EF4-FFF2-40B4-BE49-F238E27FC236}">
                <a16:creationId xmlns:a16="http://schemas.microsoft.com/office/drawing/2014/main" id="{A0F333D9-F127-F17C-774E-FFE9ABE97A02}"/>
              </a:ext>
            </a:extLst>
          </p:cNvPr>
          <p:cNvSpPr txBox="1"/>
          <p:nvPr/>
        </p:nvSpPr>
        <p:spPr>
          <a:xfrm>
            <a:off x="7191112" y="5540728"/>
            <a:ext cx="875293" cy="276999"/>
          </a:xfrm>
          <a:prstGeom prst="rect">
            <a:avLst/>
          </a:prstGeom>
          <a:noFill/>
        </p:spPr>
        <p:txBody>
          <a:bodyPr wrap="square" rtlCol="0">
            <a:spAutoFit/>
          </a:bodyPr>
          <a:lstStyle/>
          <a:p>
            <a:r>
              <a:rPr lang="en-US" sz="1200" b="1" dirty="0">
                <a:latin typeface="Aptos SemiBold" panose="020F0502020204030204" pitchFamily="34" charset="0"/>
              </a:rPr>
              <a:t>(</a:t>
            </a:r>
            <a:r>
              <a:rPr lang="en-US" sz="1200" dirty="0">
                <a:latin typeface="Aptos SemiBold" panose="020F0502020204030204" pitchFamily="34" charset="0"/>
              </a:rPr>
              <a:t>32 °K)</a:t>
            </a:r>
          </a:p>
        </p:txBody>
      </p:sp>
    </p:spTree>
    <p:extLst>
      <p:ext uri="{BB962C8B-B14F-4D97-AF65-F5344CB8AC3E}">
        <p14:creationId xmlns:p14="http://schemas.microsoft.com/office/powerpoint/2010/main" val="120671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AFB85-8FAC-B539-D43F-8BF18BB61D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A08727-60D2-A1E2-74FE-8FA5B582AC68}"/>
              </a:ext>
            </a:extLst>
          </p:cNvPr>
          <p:cNvSpPr txBox="1"/>
          <p:nvPr/>
        </p:nvSpPr>
        <p:spPr>
          <a:xfrm>
            <a:off x="1245704" y="265918"/>
            <a:ext cx="9700592" cy="707886"/>
          </a:xfrm>
          <a:prstGeom prst="rect">
            <a:avLst/>
          </a:prstGeom>
          <a:noFill/>
          <a:ln>
            <a:noFill/>
          </a:ln>
          <a:effectLst>
            <a:reflection stA="45000" endPos="0" dist="50800" dir="5400000" sy="-100000" algn="bl" rotWithShape="0"/>
          </a:effectLst>
        </p:spPr>
        <p:txBody>
          <a:bodyPr wrap="square" rtlCol="0">
            <a:spAutoFit/>
          </a:bodyPr>
          <a:lstStyle>
            <a:defPPr>
              <a:defRPr lang="en-US"/>
            </a:defPPr>
            <a:lvl1pPr>
              <a:defRPr sz="4000" b="1">
                <a:solidFill>
                  <a:srgbClr val="144B7C"/>
                </a:solidFill>
                <a:latin typeface="Arial" panose="020B0604020202020204" pitchFamily="34" charset="0"/>
                <a:ea typeface="Open Sans SemiBold" panose="020B0706030804020204" pitchFamily="34" charset="0"/>
                <a:cs typeface="Arial" panose="020B0604020202020204" pitchFamily="34" charset="0"/>
              </a:defRPr>
            </a:lvl1pPr>
          </a:lstStyle>
          <a:p>
            <a:r>
              <a:rPr lang="en-CA" dirty="0"/>
              <a:t>Cryogenic Refrigeration System (CRS)</a:t>
            </a:r>
          </a:p>
        </p:txBody>
      </p:sp>
      <p:sp>
        <p:nvSpPr>
          <p:cNvPr id="3" name="TextBox 2">
            <a:extLst>
              <a:ext uri="{FF2B5EF4-FFF2-40B4-BE49-F238E27FC236}">
                <a16:creationId xmlns:a16="http://schemas.microsoft.com/office/drawing/2014/main" id="{3C1FAAC5-3C95-D6BA-BFC9-8338AF13DB92}"/>
              </a:ext>
            </a:extLst>
          </p:cNvPr>
          <p:cNvSpPr txBox="1"/>
          <p:nvPr/>
        </p:nvSpPr>
        <p:spPr>
          <a:xfrm>
            <a:off x="655320" y="1226607"/>
            <a:ext cx="10881360" cy="3891450"/>
          </a:xfrm>
          <a:prstGeom prst="rect">
            <a:avLst/>
          </a:prstGeom>
          <a:noFill/>
        </p:spPr>
        <p:txBody>
          <a:bodyPr wrap="square" rtlCol="0">
            <a:spAutoFit/>
          </a:bodyPr>
          <a:lstStyle/>
          <a:p>
            <a:pPr marL="742950" lvl="1" indent="-285750">
              <a:lnSpc>
                <a:spcPct val="20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Provides refrigeration for the LTD &amp; HTD cryogenic distillation columns.</a:t>
            </a:r>
          </a:p>
          <a:p>
            <a:pPr marL="742950" lvl="1" indent="-285750">
              <a:lnSpc>
                <a:spcPct val="20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Operates with two 50% oil-free labyrinth piston hydrogen compressors (CP01 &amp; CP02) and an expansion turbine.</a:t>
            </a:r>
          </a:p>
          <a:p>
            <a:pPr marL="742950" lvl="1" indent="-285750">
              <a:lnSpc>
                <a:spcPct val="200000"/>
              </a:lnSpc>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Uses super cooled liquid hydrogen as the working fluid in a closed loop to circulate and transfer cooling.</a:t>
            </a:r>
          </a:p>
          <a:p>
            <a:pPr marL="742950" lvl="1" indent="-285750">
              <a:lnSpc>
                <a:spcPct val="200000"/>
              </a:lnSpc>
              <a:buFont typeface="Arial" panose="020B0604020202020204" pitchFamily="34" charset="0"/>
              <a:buChar char="•"/>
            </a:pPr>
            <a:r>
              <a:rPr lang="en-US" b="1" dirty="0">
                <a:latin typeface="Open Sans ExtraBold" panose="020B0906030804020204" pitchFamily="34" charset="0"/>
                <a:ea typeface="Open Sans ExtraBold" panose="020B0906030804020204" pitchFamily="34" charset="0"/>
                <a:cs typeface="Open Sans ExtraBold" panose="020B0906030804020204" pitchFamily="34" charset="0"/>
              </a:rPr>
              <a:t>Critical sub-systems</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 LTD / HTD Cold-boxes, Recombiner, TIS, and ACS, that can destabilize distillation, cause outages, or lead to a tritium release .</a:t>
            </a:r>
          </a:p>
        </p:txBody>
      </p:sp>
    </p:spTree>
    <p:extLst>
      <p:ext uri="{BB962C8B-B14F-4D97-AF65-F5344CB8AC3E}">
        <p14:creationId xmlns:p14="http://schemas.microsoft.com/office/powerpoint/2010/main" val="129623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cess&#10;&#10;AI-generated content may be incorrect.">
            <a:extLst>
              <a:ext uri="{FF2B5EF4-FFF2-40B4-BE49-F238E27FC236}">
                <a16:creationId xmlns:a16="http://schemas.microsoft.com/office/drawing/2014/main" id="{27F8966C-6A43-8350-FAAE-A789F6BF11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546" y="287059"/>
            <a:ext cx="10623953" cy="6242154"/>
          </a:xfrm>
          <a:prstGeom prst="rect">
            <a:avLst/>
          </a:prstGeom>
        </p:spPr>
      </p:pic>
    </p:spTree>
    <p:extLst>
      <p:ext uri="{BB962C8B-B14F-4D97-AF65-F5344CB8AC3E}">
        <p14:creationId xmlns:p14="http://schemas.microsoft.com/office/powerpoint/2010/main" val="26240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0F50-ABAD-14CB-C456-C72095E842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C1E2F7-69AA-C3EB-B0C6-F9EBC1C8BE75}"/>
              </a:ext>
            </a:extLst>
          </p:cNvPr>
          <p:cNvSpPr txBox="1"/>
          <p:nvPr/>
        </p:nvSpPr>
        <p:spPr>
          <a:xfrm>
            <a:off x="2176670" y="246040"/>
            <a:ext cx="7384772" cy="707886"/>
          </a:xfrm>
          <a:prstGeom prst="rect">
            <a:avLst/>
          </a:prstGeom>
          <a:noFill/>
          <a:ln>
            <a:noFill/>
          </a:ln>
          <a:effectLst>
            <a:reflection stA="45000" endPos="0" dist="50800" dir="5400000" sy="-100000" algn="bl" rotWithShape="0"/>
          </a:effectLst>
        </p:spPr>
        <p:txBody>
          <a:bodyPr wrap="square" rtlCol="0">
            <a:spAutoFit/>
          </a:bodyPr>
          <a:lstStyle>
            <a:defPPr>
              <a:defRPr lang="en-US"/>
            </a:defPPr>
            <a:lvl1pPr>
              <a:defRPr sz="4000" b="1">
                <a:solidFill>
                  <a:srgbClr val="144B7C"/>
                </a:solidFill>
                <a:latin typeface="Arial" panose="020B0604020202020204" pitchFamily="34" charset="0"/>
                <a:ea typeface="Open Sans SemiBold" panose="020B0706030804020204" pitchFamily="34" charset="0"/>
                <a:cs typeface="Arial" panose="020B0604020202020204" pitchFamily="34" charset="0"/>
              </a:defRPr>
            </a:lvl1pPr>
          </a:lstStyle>
          <a:p>
            <a:pPr algn="ctr"/>
            <a:r>
              <a:rPr lang="en-CA" dirty="0"/>
              <a:t>Hazards &amp; Initiating Events</a:t>
            </a:r>
          </a:p>
        </p:txBody>
      </p:sp>
      <p:sp>
        <p:nvSpPr>
          <p:cNvPr id="4" name="TextBox 3">
            <a:extLst>
              <a:ext uri="{FF2B5EF4-FFF2-40B4-BE49-F238E27FC236}">
                <a16:creationId xmlns:a16="http://schemas.microsoft.com/office/drawing/2014/main" id="{9BC8B4DE-CD15-4656-6EC8-B303BD9E07A5}"/>
              </a:ext>
            </a:extLst>
          </p:cNvPr>
          <p:cNvSpPr txBox="1"/>
          <p:nvPr/>
        </p:nvSpPr>
        <p:spPr>
          <a:xfrm>
            <a:off x="0" y="1212574"/>
            <a:ext cx="5486401" cy="4478149"/>
          </a:xfrm>
          <a:prstGeom prst="rect">
            <a:avLst/>
          </a:prstGeom>
          <a:noFill/>
        </p:spPr>
        <p:txBody>
          <a:bodyPr wrap="square">
            <a:spAutoFit/>
          </a:bodyPr>
          <a:lstStyle/>
          <a:p>
            <a:pPr marL="742950" lvl="1" indent="-285750">
              <a:lnSpc>
                <a:spcPct val="150000"/>
              </a:lnSpc>
              <a:spcAft>
                <a:spcPts val="600"/>
              </a:spcAft>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Internal hazards: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Compressor/turbine failure, cryogenic burns, H₂/D₂ explosion, T₂/T₂O exposure</a:t>
            </a:r>
          </a:p>
          <a:p>
            <a:pPr marL="742950" lvl="1" indent="-285750">
              <a:lnSpc>
                <a:spcPct val="150000"/>
              </a:lnSpc>
              <a:spcAft>
                <a:spcPts val="600"/>
              </a:spcAft>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External hazards: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Seismic events, floods, high winds, off-site accidents</a:t>
            </a:r>
          </a:p>
          <a:p>
            <a:pPr marL="742950" lvl="1" indent="-285750">
              <a:lnSpc>
                <a:spcPct val="150000"/>
              </a:lnSpc>
              <a:spcAft>
                <a:spcPts val="600"/>
              </a:spcAft>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Initiators: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Compressor trips, turbine oil system faults, impurity ingress (O₂, N₂, He) destabilizing LTD/HTD</a:t>
            </a:r>
          </a:p>
          <a:p>
            <a:pPr marL="742950" lvl="1" indent="-285750">
              <a:lnSpc>
                <a:spcPct val="150000"/>
              </a:lnSpc>
              <a:spcAft>
                <a:spcPts val="600"/>
              </a:spcAft>
              <a:buFont typeface="Arial" panose="020B0604020202020204" pitchFamily="34" charset="0"/>
              <a:buChar char="•"/>
            </a:pP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Top event of concern: </a:t>
            </a: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CRS Out-of-Service → </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Long Outage Duration and Emission Increase</a:t>
            </a:r>
          </a:p>
        </p:txBody>
      </p:sp>
      <p:pic>
        <p:nvPicPr>
          <p:cNvPr id="3" name="Picture 2">
            <a:extLst>
              <a:ext uri="{FF2B5EF4-FFF2-40B4-BE49-F238E27FC236}">
                <a16:creationId xmlns:a16="http://schemas.microsoft.com/office/drawing/2014/main" id="{802F6237-DD60-99FA-605F-03479DE0068E}"/>
              </a:ext>
            </a:extLst>
          </p:cNvPr>
          <p:cNvPicPr>
            <a:picLocks noChangeAspect="1"/>
          </p:cNvPicPr>
          <p:nvPr/>
        </p:nvPicPr>
        <p:blipFill>
          <a:blip r:embed="rId3" cstate="print"/>
          <a:stretch>
            <a:fillRect/>
          </a:stretch>
        </p:blipFill>
        <p:spPr>
          <a:xfrm>
            <a:off x="5798634" y="1121154"/>
            <a:ext cx="5672006" cy="5076446"/>
          </a:xfrm>
          <a:prstGeom prst="rect">
            <a:avLst/>
          </a:prstGeom>
        </p:spPr>
      </p:pic>
    </p:spTree>
    <p:extLst>
      <p:ext uri="{BB962C8B-B14F-4D97-AF65-F5344CB8AC3E}">
        <p14:creationId xmlns:p14="http://schemas.microsoft.com/office/powerpoint/2010/main" val="314351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BCC2F-1BC9-62CE-B5E2-BF200ECC5F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A7A7E5-C832-8FFA-E7D2-DE4228903F4A}"/>
              </a:ext>
            </a:extLst>
          </p:cNvPr>
          <p:cNvSpPr txBox="1"/>
          <p:nvPr/>
        </p:nvSpPr>
        <p:spPr>
          <a:xfrm>
            <a:off x="4319081" y="152401"/>
            <a:ext cx="4792526" cy="800219"/>
          </a:xfrm>
          <a:prstGeom prst="rect">
            <a:avLst/>
          </a:prstGeom>
          <a:noFill/>
        </p:spPr>
        <p:txBody>
          <a:bodyPr wrap="square">
            <a:spAutoFit/>
          </a:bodyPr>
          <a:lstStyle/>
          <a:p>
            <a:r>
              <a:rPr lang="en-US" sz="2800" b="1" dirty="0">
                <a:solidFill>
                  <a:srgbClr val="144B7C"/>
                </a:solidFill>
                <a:latin typeface="Open Sans ExtraBold" panose="020B0906030804020204" pitchFamily="34" charset="0"/>
                <a:ea typeface="Open Sans ExtraBold" panose="020B0906030804020204" pitchFamily="34" charset="0"/>
                <a:cs typeface="Open Sans ExtraBold" panose="020B0906030804020204" pitchFamily="34" charset="0"/>
              </a:rPr>
              <a:t>Event Tree Sequence </a:t>
            </a:r>
          </a:p>
          <a:p>
            <a:endParaRPr lang="en-CA" b="1" dirty="0">
              <a:solidFill>
                <a:srgbClr val="144B7C"/>
              </a:solidFill>
            </a:endParaRPr>
          </a:p>
        </p:txBody>
      </p:sp>
      <p:graphicFrame>
        <p:nvGraphicFramePr>
          <p:cNvPr id="9" name="Table 8"/>
          <p:cNvGraphicFramePr>
            <a:graphicFrameLocks noGrp="1"/>
          </p:cNvGraphicFramePr>
          <p:nvPr/>
        </p:nvGraphicFramePr>
        <p:xfrm>
          <a:off x="1108953" y="953307"/>
          <a:ext cx="9883301" cy="5204298"/>
        </p:xfrm>
        <a:graphic>
          <a:graphicData uri="http://schemas.openxmlformats.org/drawingml/2006/table">
            <a:tbl>
              <a:tblPr/>
              <a:tblGrid>
                <a:gridCol w="1607429">
                  <a:extLst>
                    <a:ext uri="{9D8B030D-6E8A-4147-A177-3AD203B41FA5}">
                      <a16:colId xmlns:a16="http://schemas.microsoft.com/office/drawing/2014/main" val="20000"/>
                    </a:ext>
                  </a:extLst>
                </a:gridCol>
                <a:gridCol w="1480108">
                  <a:extLst>
                    <a:ext uri="{9D8B030D-6E8A-4147-A177-3AD203B41FA5}">
                      <a16:colId xmlns:a16="http://schemas.microsoft.com/office/drawing/2014/main" val="20001"/>
                    </a:ext>
                  </a:extLst>
                </a:gridCol>
                <a:gridCol w="1480108">
                  <a:extLst>
                    <a:ext uri="{9D8B030D-6E8A-4147-A177-3AD203B41FA5}">
                      <a16:colId xmlns:a16="http://schemas.microsoft.com/office/drawing/2014/main" val="20002"/>
                    </a:ext>
                  </a:extLst>
                </a:gridCol>
                <a:gridCol w="1798411">
                  <a:extLst>
                    <a:ext uri="{9D8B030D-6E8A-4147-A177-3AD203B41FA5}">
                      <a16:colId xmlns:a16="http://schemas.microsoft.com/office/drawing/2014/main" val="20003"/>
                    </a:ext>
                  </a:extLst>
                </a:gridCol>
                <a:gridCol w="1464193">
                  <a:extLst>
                    <a:ext uri="{9D8B030D-6E8A-4147-A177-3AD203B41FA5}">
                      <a16:colId xmlns:a16="http://schemas.microsoft.com/office/drawing/2014/main" val="20004"/>
                    </a:ext>
                  </a:extLst>
                </a:gridCol>
                <a:gridCol w="2053052">
                  <a:extLst>
                    <a:ext uri="{9D8B030D-6E8A-4147-A177-3AD203B41FA5}">
                      <a16:colId xmlns:a16="http://schemas.microsoft.com/office/drawing/2014/main" val="20005"/>
                    </a:ext>
                  </a:extLst>
                </a:gridCol>
              </a:tblGrid>
              <a:tr h="675310">
                <a:tc>
                  <a:txBody>
                    <a:bodyPr/>
                    <a:lstStyle/>
                    <a:p>
                      <a:pPr algn="ctr" fontAlgn="ctr"/>
                      <a:r>
                        <a:rPr lang="en-US" sz="1100" b="1" i="0" u="none" strike="noStrike">
                          <a:solidFill>
                            <a:srgbClr val="000000"/>
                          </a:solidFill>
                          <a:latin typeface="Calibri"/>
                        </a:rPr>
                        <a:t>Initiating Event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latin typeface="Calibri"/>
                        </a:rPr>
                        <a:t>HTD Condenser Level Unstable</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latin typeface="Calibri"/>
                        </a:rPr>
                        <a:t>Operation Action to Alarm</a:t>
                      </a:r>
                      <a:br>
                        <a:rPr lang="en-US" sz="1100" b="1" i="0" u="none" strike="noStrike">
                          <a:solidFill>
                            <a:srgbClr val="000000"/>
                          </a:solidFill>
                          <a:latin typeface="Calibri"/>
                        </a:rPr>
                      </a:br>
                      <a:r>
                        <a:rPr lang="en-US" sz="1100" b="1" i="0" u="none" strike="noStrike">
                          <a:solidFill>
                            <a:srgbClr val="000000"/>
                          </a:solidFill>
                          <a:latin typeface="Calibri"/>
                        </a:rPr>
                        <a:t>NOT Correct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latin typeface="Calibri"/>
                        </a:rPr>
                        <a:t>Turbine Speed Control </a:t>
                      </a:r>
                    </a:p>
                    <a:p>
                      <a:pPr algn="ctr" fontAlgn="ctr"/>
                      <a:r>
                        <a:rPr lang="en-US" sz="1100" b="1" i="0" u="none" strike="noStrike" dirty="0">
                          <a:solidFill>
                            <a:srgbClr val="000000"/>
                          </a:solidFill>
                          <a:latin typeface="Calibri"/>
                        </a:rPr>
                        <a:t>NOT Function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solidFill>
                            <a:srgbClr val="000000"/>
                          </a:solidFill>
                          <a:latin typeface="Calibri"/>
                        </a:rPr>
                        <a:t>Turbine Oil Supply  System (TOSS) </a:t>
                      </a:r>
                    </a:p>
                    <a:p>
                      <a:pPr algn="ctr" fontAlgn="ctr"/>
                      <a:r>
                        <a:rPr lang="en-US" sz="1100" b="1" i="0" u="none" strike="noStrike" dirty="0">
                          <a:solidFill>
                            <a:srgbClr val="000000"/>
                          </a:solidFill>
                          <a:latin typeface="Calibri"/>
                        </a:rPr>
                        <a:t>NOT Function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a:solidFill>
                            <a:srgbClr val="000000"/>
                          </a:solidFill>
                          <a:latin typeface="Calibri"/>
                        </a:rPr>
                        <a:t>Outcome </a:t>
                      </a:r>
                      <a:br>
                        <a:rPr lang="en-US" sz="1100" b="1" i="0" u="none" strike="noStrike">
                          <a:solidFill>
                            <a:srgbClr val="000000"/>
                          </a:solidFill>
                          <a:latin typeface="Calibri"/>
                        </a:rPr>
                      </a:br>
                      <a:r>
                        <a:rPr lang="en-US" sz="1100" b="1" i="0" u="none" strike="noStrike">
                          <a:solidFill>
                            <a:srgbClr val="000000"/>
                          </a:solidFill>
                          <a:latin typeface="Calibri"/>
                        </a:rPr>
                        <a:t>(TRF Operation)</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212870">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300953">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r>
                        <a:rPr lang="en-US" sz="1100" b="1" i="0" u="none" strike="noStrike">
                          <a:solidFill>
                            <a:srgbClr val="000000"/>
                          </a:solidFill>
                          <a:latin typeface="Calibri"/>
                        </a:rPr>
                        <a:t>TRUE</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D8D8D8"/>
                    </a:solidFill>
                  </a:tcPr>
                </a:tc>
                <a:tc rowSpan="2">
                  <a:txBody>
                    <a:bodyPr/>
                    <a:lstStyle/>
                    <a:p>
                      <a:pPr algn="ctr" fontAlgn="t"/>
                      <a:r>
                        <a:rPr lang="en-US" sz="1100" b="1" i="0" u="none" strike="noStrike">
                          <a:solidFill>
                            <a:srgbClr val="000000"/>
                          </a:solidFill>
                          <a:latin typeface="Calibri"/>
                        </a:rPr>
                        <a:t>CRS Out-of-Service</a:t>
                      </a:r>
                      <a:br>
                        <a:rPr lang="en-US" sz="1100" b="1" i="0" u="none" strike="noStrike">
                          <a:solidFill>
                            <a:srgbClr val="000000"/>
                          </a:solidFill>
                          <a:latin typeface="Calibri"/>
                        </a:rPr>
                      </a:br>
                      <a:r>
                        <a:rPr lang="en-US" sz="1100" b="1" i="0" u="none" strike="noStrike">
                          <a:solidFill>
                            <a:srgbClr val="000000"/>
                          </a:solidFill>
                          <a:latin typeface="Calibri"/>
                        </a:rPr>
                        <a:t>Oil Supply Pump Damage AND Turbine Damage</a:t>
                      </a:r>
                    </a:p>
                  </a:txBody>
                  <a:tcPr marL="6350" marR="6350" marT="6350" marB="0">
                    <a:lnL>
                      <a:noFill/>
                    </a:lnL>
                    <a:lnR>
                      <a:noFill/>
                    </a:lnR>
                    <a:lnT>
                      <a:noFill/>
                    </a:lnT>
                    <a:lnB>
                      <a:noFill/>
                    </a:lnB>
                    <a:solidFill>
                      <a:srgbClr val="FFFFFF"/>
                    </a:solidFill>
                  </a:tcPr>
                </a:tc>
                <a:extLst>
                  <a:ext uri="{0D108BD9-81ED-4DB2-BD59-A6C34878D82A}">
                    <a16:rowId xmlns:a16="http://schemas.microsoft.com/office/drawing/2014/main" val="10002"/>
                  </a:ext>
                </a:extLst>
              </a:tr>
              <a:tr h="491803">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10003"/>
                  </a:ext>
                </a:extLst>
              </a:tr>
              <a:tr h="220210">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ctr" fontAlgn="b"/>
                      <a:r>
                        <a:rPr lang="en-US" sz="1100" b="1" i="0" u="none" strike="noStrike">
                          <a:solidFill>
                            <a:srgbClr val="000000"/>
                          </a:solidFill>
                          <a:latin typeface="Calibri"/>
                        </a:rPr>
                        <a:t>TRUE</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220210">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05"/>
                  </a:ext>
                </a:extLst>
              </a:tr>
              <a:tr h="220210">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ctr" fontAlgn="b"/>
                      <a:r>
                        <a:rPr lang="en-US" sz="1100" b="1" i="0" u="none" strike="noStrike">
                          <a:solidFill>
                            <a:srgbClr val="000000"/>
                          </a:solidFill>
                          <a:latin typeface="Calibri"/>
                        </a:rPr>
                        <a:t>TRUE</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06"/>
                  </a:ext>
                </a:extLst>
              </a:tr>
              <a:tr h="227551">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latin typeface="Calibri"/>
                        </a:rPr>
                        <a:t> </a:t>
                      </a:r>
                    </a:p>
                  </a:txBody>
                  <a:tcPr marL="6350" marR="6350" marT="635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000000"/>
                          </a:solidFill>
                          <a:latin typeface="Calibri"/>
                        </a:rPr>
                        <a:t>FALSE</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en-US" sz="1100" b="1" i="0" u="none" strike="noStrike">
                          <a:solidFill>
                            <a:srgbClr val="000000"/>
                          </a:solidFill>
                          <a:latin typeface="Calibri"/>
                        </a:rPr>
                        <a:t>CRS Out-of-Service</a:t>
                      </a:r>
                      <a:br>
                        <a:rPr lang="en-US" sz="1100" b="1" i="0" u="none" strike="noStrike">
                          <a:solidFill>
                            <a:srgbClr val="000000"/>
                          </a:solidFill>
                          <a:latin typeface="Calibri"/>
                        </a:rPr>
                      </a:br>
                      <a:r>
                        <a:rPr lang="en-US" sz="1100" b="1" i="0" u="none" strike="noStrike">
                          <a:solidFill>
                            <a:srgbClr val="000000"/>
                          </a:solidFill>
                          <a:latin typeface="Calibri"/>
                        </a:rPr>
                        <a:t>Turbine Blade Damage</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27551">
                <a:tc>
                  <a:txBody>
                    <a:bodyPr/>
                    <a:lstStyle/>
                    <a:p>
                      <a:pPr algn="l" fontAlgn="b"/>
                      <a:endParaRPr lang="en-US" sz="1100" b="0" i="0" u="none" strike="noStrike">
                        <a:solidFill>
                          <a:srgbClr val="000000"/>
                        </a:solidFill>
                        <a:latin typeface="Calibri"/>
                      </a:endParaRPr>
                    </a:p>
                  </a:txBody>
                  <a:tcPr marL="6350" marR="6350" marT="6350" marB="0" anchor="b">
                    <a:lnL>
                      <a:noFill/>
                    </a:lnL>
                    <a:lnR>
                      <a:noFill/>
                    </a:lnR>
                    <a:lnT>
                      <a:noFill/>
                    </a:lnT>
                    <a:lnB>
                      <a:noFill/>
                    </a:lnB>
                  </a:tcPr>
                </a:tc>
                <a:tc>
                  <a:txBody>
                    <a:bodyPr/>
                    <a:lstStyle/>
                    <a:p>
                      <a:pPr algn="ctr" fontAlgn="b"/>
                      <a:r>
                        <a:rPr lang="en-US" sz="1100" b="1" i="0" u="none" strike="noStrike">
                          <a:solidFill>
                            <a:srgbClr val="000000"/>
                          </a:solidFill>
                          <a:latin typeface="Calibri"/>
                        </a:rPr>
                        <a:t>TRUE</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endParaRPr lang="en-US" sz="1100" b="0" i="0" u="none" strike="noStrike">
                        <a:solidFill>
                          <a:srgbClr val="000000"/>
                        </a:solidFill>
                        <a:latin typeface="Calibri"/>
                      </a:endParaRP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10008"/>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09"/>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000000"/>
                          </a:solidFill>
                          <a:latin typeface="Calibri"/>
                        </a:rPr>
                        <a:t>FALSE</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r>
                        <a:rPr lang="en-US" sz="1100" b="1" i="0" u="none" strike="noStrike">
                          <a:solidFill>
                            <a:srgbClr val="000000"/>
                          </a:solidFill>
                          <a:latin typeface="Calibri"/>
                        </a:rPr>
                        <a:t>TRUE</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D8D8D8"/>
                    </a:solidFill>
                  </a:tcPr>
                </a:tc>
                <a:tc rowSpan="2">
                  <a:txBody>
                    <a:bodyPr/>
                    <a:lstStyle/>
                    <a:p>
                      <a:pPr algn="ctr" fontAlgn="ctr"/>
                      <a:r>
                        <a:rPr lang="en-US" sz="1100" b="1" i="0" u="none" strike="noStrike">
                          <a:solidFill>
                            <a:srgbClr val="000000"/>
                          </a:solidFill>
                          <a:latin typeface="Calibri"/>
                        </a:rPr>
                        <a:t>CRS Out-of-Service</a:t>
                      </a:r>
                      <a:br>
                        <a:rPr lang="en-US" sz="1100" b="1" i="0" u="none" strike="noStrike">
                          <a:solidFill>
                            <a:srgbClr val="000000"/>
                          </a:solidFill>
                          <a:latin typeface="Calibri"/>
                        </a:rPr>
                      </a:br>
                      <a:r>
                        <a:rPr lang="en-US" sz="1100" b="1" i="0" u="none" strike="noStrike">
                          <a:solidFill>
                            <a:srgbClr val="000000"/>
                          </a:solidFill>
                          <a:latin typeface="Calibri"/>
                        </a:rPr>
                        <a:t>Oil Supply Pump Damage</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0010"/>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100" b="0" i="0" u="none" strike="noStrike">
                          <a:solidFill>
                            <a:srgbClr val="000000"/>
                          </a:solidFill>
                          <a:latin typeface="Calibri"/>
                        </a:rPr>
                        <a:t> </a:t>
                      </a:r>
                    </a:p>
                  </a:txBody>
                  <a:tcPr marL="6350" marR="6350" marT="635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10011"/>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000000"/>
                          </a:solidFill>
                          <a:latin typeface="Calibri"/>
                        </a:rPr>
                        <a:t>FALSE</a:t>
                      </a:r>
                    </a:p>
                  </a:txBody>
                  <a:tcPr marL="6350" marR="6350" marT="635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5D9F1"/>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100" b="1" i="0" u="none" strike="noStrike">
                          <a:solidFill>
                            <a:srgbClr val="000000"/>
                          </a:solidFill>
                          <a:latin typeface="Calibri"/>
                        </a:rPr>
                        <a:t> </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0012"/>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endParaRPr lang="en-US" sz="1100" b="0" i="0" u="none" strike="noStrike">
                        <a:solidFill>
                          <a:srgbClr val="000000"/>
                        </a:solidFill>
                        <a:latin typeface="Calibri"/>
                      </a:endParaRPr>
                    </a:p>
                  </a:txBody>
                  <a:tcPr marL="6350" marR="6350" marT="63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US" sz="1100" b="1" i="0" u="none" strike="noStrike">
                          <a:solidFill>
                            <a:srgbClr val="000000"/>
                          </a:solidFill>
                          <a:latin typeface="Calibri"/>
                        </a:rPr>
                        <a:t> </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0013"/>
                  </a:ext>
                </a:extLst>
              </a:tr>
              <a:tr h="220210">
                <a:tc>
                  <a:txBody>
                    <a:bodyPr/>
                    <a:lstStyle/>
                    <a:p>
                      <a:pPr algn="ctr" fontAlgn="ctr"/>
                      <a:r>
                        <a:rPr lang="en-US" sz="1100" b="1" i="0" u="none" strike="noStrike">
                          <a:solidFill>
                            <a:srgbClr val="000000"/>
                          </a:solidFill>
                          <a:latin typeface="Calibri"/>
                        </a:rPr>
                        <a:t>HTD Loss of Cooling </a:t>
                      </a:r>
                    </a:p>
                  </a:txBody>
                  <a:tcPr marL="6350" marR="6350" marT="6350"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1" i="0" u="none" strike="noStrike">
                          <a:solidFill>
                            <a:srgbClr val="000000"/>
                          </a:solidFill>
                          <a:latin typeface="Calibri"/>
                        </a:rPr>
                        <a:t>FALSE</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5D9F1"/>
                    </a:solidFill>
                  </a:tcPr>
                </a:tc>
                <a:tc rowSpan="2">
                  <a:txBody>
                    <a:bodyPr/>
                    <a:lstStyle/>
                    <a:p>
                      <a:pPr algn="ctr" fontAlgn="ctr"/>
                      <a:r>
                        <a:rPr lang="en-US" sz="1100" b="1" i="0" u="none" strike="noStrike">
                          <a:solidFill>
                            <a:srgbClr val="000000"/>
                          </a:solidFill>
                          <a:latin typeface="Calibri"/>
                        </a:rPr>
                        <a:t>Process Line Blockage</a:t>
                      </a:r>
                    </a:p>
                  </a:txBody>
                  <a:tcPr marL="6350" marR="6350" marT="6350" marB="0" anchor="ctr">
                    <a:lnL>
                      <a:noFill/>
                    </a:lnL>
                    <a:lnR>
                      <a:noFill/>
                    </a:lnR>
                    <a:lnT>
                      <a:noFill/>
                    </a:lnT>
                    <a:lnB>
                      <a:noFill/>
                    </a:lnB>
                  </a:tcPr>
                </a:tc>
                <a:extLst>
                  <a:ext uri="{0D108BD9-81ED-4DB2-BD59-A6C34878D82A}">
                    <a16:rowId xmlns:a16="http://schemas.microsoft.com/office/drawing/2014/main" val="10014"/>
                  </a:ext>
                </a:extLst>
              </a:tr>
              <a:tr h="220210">
                <a:tc>
                  <a:txBody>
                    <a:bodyPr/>
                    <a:lstStyle/>
                    <a:p>
                      <a:pPr algn="ctr" fontAlgn="ctr"/>
                      <a:r>
                        <a:rPr lang="en-US" sz="1100" b="0" i="0" u="none" strike="noStrike">
                          <a:solidFill>
                            <a:srgbClr val="000000"/>
                          </a:solidFill>
                          <a:latin typeface="Calibri"/>
                        </a:rPr>
                        <a:t> </a:t>
                      </a:r>
                    </a:p>
                  </a:txBody>
                  <a:tcPr marL="6350" marR="6350" marT="635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ctr" fontAlgn="b"/>
                      <a:endParaRPr lang="en-US" sz="1100" b="0" i="0" u="none" strike="noStrike">
                        <a:solidFill>
                          <a:srgbClr val="000000"/>
                        </a:solidFill>
                        <a:latin typeface="Calibri"/>
                      </a:endParaRP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tcPr>
                </a:tc>
                <a:tc vMerge="1">
                  <a:txBody>
                    <a:bodyPr/>
                    <a:lstStyle/>
                    <a:p>
                      <a:endParaRPr lang="en-US"/>
                    </a:p>
                  </a:txBody>
                  <a:tcPr/>
                </a:tc>
                <a:extLst>
                  <a:ext uri="{0D108BD9-81ED-4DB2-BD59-A6C34878D82A}">
                    <a16:rowId xmlns:a16="http://schemas.microsoft.com/office/drawing/2014/main" val="10015"/>
                  </a:ext>
                </a:extLst>
              </a:tr>
              <a:tr h="212870">
                <a:tc>
                  <a:txBody>
                    <a:bodyPr/>
                    <a:lstStyle/>
                    <a:p>
                      <a:pPr algn="ctr"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16"/>
                  </a:ext>
                </a:extLst>
              </a:tr>
              <a:tr h="21287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extLst>
                  <a:ext uri="{0D108BD9-81ED-4DB2-BD59-A6C34878D82A}">
                    <a16:rowId xmlns:a16="http://schemas.microsoft.com/office/drawing/2014/main" val="10017"/>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fontAlgn="b"/>
                      <a:r>
                        <a:rPr lang="en-US" sz="1100" b="1" i="0" u="none" strike="noStrike">
                          <a:solidFill>
                            <a:srgbClr val="000000"/>
                          </a:solidFill>
                          <a:latin typeface="Calibri"/>
                        </a:rPr>
                        <a:t>FALSE</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1100" b="1" i="0" u="none" strike="noStrike">
                          <a:solidFill>
                            <a:srgbClr val="000000"/>
                          </a:solidFill>
                          <a:latin typeface="Calibri"/>
                        </a:rPr>
                        <a:t>No Outage</a:t>
                      </a:r>
                    </a:p>
                  </a:txBody>
                  <a:tcPr marL="6350" marR="6350" marT="6350" marB="0" anchor="ctr">
                    <a:lnL>
                      <a:noFill/>
                    </a:lnL>
                    <a:lnR>
                      <a:noFill/>
                    </a:lnR>
                    <a:lnT>
                      <a:noFill/>
                    </a:lnT>
                    <a:lnB>
                      <a:noFill/>
                    </a:lnB>
                  </a:tcPr>
                </a:tc>
                <a:extLst>
                  <a:ext uri="{0D108BD9-81ED-4DB2-BD59-A6C34878D82A}">
                    <a16:rowId xmlns:a16="http://schemas.microsoft.com/office/drawing/2014/main" val="10018"/>
                  </a:ext>
                </a:extLst>
              </a:tr>
              <a:tr h="220210">
                <a:tc>
                  <a:txBody>
                    <a:bodyPr/>
                    <a:lstStyle/>
                    <a:p>
                      <a:pPr algn="l" fontAlgn="b"/>
                      <a:r>
                        <a:rPr lang="en-US" sz="1100" b="0" i="0" u="none" strike="noStrike">
                          <a:solidFill>
                            <a:srgbClr val="000000"/>
                          </a:solidFill>
                          <a:latin typeface="Calibri"/>
                        </a:rPr>
                        <a:t> </a:t>
                      </a:r>
                    </a:p>
                  </a:txBody>
                  <a:tcPr marL="6350" marR="6350" marT="6350" marB="0" anchor="b">
                    <a:lnL>
                      <a:noFill/>
                    </a:lnL>
                    <a:lnR>
                      <a:noFill/>
                    </a:lnR>
                    <a:lnT>
                      <a:noFill/>
                    </a:lnT>
                    <a:lnB>
                      <a:noFill/>
                    </a:lnB>
                    <a:solidFill>
                      <a:srgbClr val="FFFFFF"/>
                    </a:solidFill>
                  </a:tcPr>
                </a:tc>
                <a:tc gridSpan="4">
                  <a:txBody>
                    <a:bodyPr/>
                    <a:lstStyle/>
                    <a:p>
                      <a:pPr algn="ctr" fontAlgn="b"/>
                      <a:endParaRPr lang="en-US" sz="1100" b="0" i="0" u="none" strike="noStrike" dirty="0">
                        <a:solidFill>
                          <a:srgbClr val="000000"/>
                        </a:solidFill>
                        <a:latin typeface="Calibri"/>
                      </a:endParaRP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83242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524B2C-F0F7-2463-3EE2-0957D07A63AB}"/>
              </a:ext>
            </a:extLst>
          </p:cNvPr>
          <p:cNvSpPr txBox="1"/>
          <p:nvPr/>
        </p:nvSpPr>
        <p:spPr>
          <a:xfrm>
            <a:off x="568960" y="257761"/>
            <a:ext cx="110540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Controls &amp; Barriers to Mitigate CRS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rPr>
              <a:t>Out-of-Service Risks</a:t>
            </a:r>
            <a:endParaRPr kumimoji="0" lang="en-CA" sz="3600" b="1" i="0" u="none" strike="noStrike" kern="1200" cap="none" spc="0" normalizeH="0" baseline="0" noProof="0" dirty="0">
              <a:ln>
                <a:noFill/>
              </a:ln>
              <a:solidFill>
                <a:srgbClr val="144B7C"/>
              </a:solidFill>
              <a:effectLst/>
              <a:uLnTx/>
              <a:uFillTx/>
              <a:latin typeface="Arial" panose="020B0604020202020204" pitchFamily="34" charset="0"/>
              <a:ea typeface="Open Sans SemiBold" panose="020B07060308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D826682-7C4C-6237-F7DD-A1E9749ACD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2374" y="1931100"/>
            <a:ext cx="10727251" cy="3980603"/>
          </a:xfrm>
          <a:prstGeom prst="rect">
            <a:avLst/>
          </a:prstGeom>
        </p:spPr>
      </p:pic>
      <p:sp>
        <p:nvSpPr>
          <p:cNvPr id="4" name="TextBox 3">
            <a:extLst>
              <a:ext uri="{FF2B5EF4-FFF2-40B4-BE49-F238E27FC236}">
                <a16:creationId xmlns:a16="http://schemas.microsoft.com/office/drawing/2014/main" id="{82D88351-49C9-9ADA-5361-945A75A3D518}"/>
              </a:ext>
            </a:extLst>
          </p:cNvPr>
          <p:cNvSpPr txBox="1"/>
          <p:nvPr/>
        </p:nvSpPr>
        <p:spPr>
          <a:xfrm rot="5400000">
            <a:off x="3460820" y="4440720"/>
            <a:ext cx="615553" cy="3218300"/>
          </a:xfrm>
          <a:prstGeom prst="rect">
            <a:avLst/>
          </a:prstGeom>
          <a:noFill/>
        </p:spPr>
        <p:txBody>
          <a:bodyPr vert="vert270" wrap="square">
            <a:spAutoFit/>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Preventative control measures</a:t>
            </a:r>
          </a:p>
          <a:p>
            <a:endParaRPr lang="en-CA" sz="1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a:extLst>
              <a:ext uri="{FF2B5EF4-FFF2-40B4-BE49-F238E27FC236}">
                <a16:creationId xmlns:a16="http://schemas.microsoft.com/office/drawing/2014/main" id="{727E8A2C-26E9-952E-BD31-B2D41FDD4228}"/>
              </a:ext>
            </a:extLst>
          </p:cNvPr>
          <p:cNvSpPr txBox="1"/>
          <p:nvPr/>
        </p:nvSpPr>
        <p:spPr>
          <a:xfrm>
            <a:off x="11476930" y="1139092"/>
            <a:ext cx="400110" cy="3218300"/>
          </a:xfrm>
          <a:prstGeom prst="rect">
            <a:avLst/>
          </a:prstGeom>
          <a:noFill/>
        </p:spPr>
        <p:txBody>
          <a:bodyPr vert="vert270" wrap="square">
            <a:spAutoFit/>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Consequences</a:t>
            </a:r>
            <a:endParaRPr lang="en-CA" sz="1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TextBox 5">
            <a:extLst>
              <a:ext uri="{FF2B5EF4-FFF2-40B4-BE49-F238E27FC236}">
                <a16:creationId xmlns:a16="http://schemas.microsoft.com/office/drawing/2014/main" id="{CAF2E55E-26F5-E9A7-3A21-891D79517912}"/>
              </a:ext>
            </a:extLst>
          </p:cNvPr>
          <p:cNvSpPr txBox="1"/>
          <p:nvPr/>
        </p:nvSpPr>
        <p:spPr>
          <a:xfrm>
            <a:off x="314960" y="1326178"/>
            <a:ext cx="677108" cy="3218300"/>
          </a:xfrm>
          <a:prstGeom prst="rect">
            <a:avLst/>
          </a:prstGeom>
          <a:noFill/>
        </p:spPr>
        <p:txBody>
          <a:bodyPr vert="vert270" wrap="square">
            <a:spAutoFit/>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Initiating Events </a:t>
            </a:r>
          </a:p>
          <a:p>
            <a:endParaRPr lang="en-CA"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TextBox 7">
            <a:extLst>
              <a:ext uri="{FF2B5EF4-FFF2-40B4-BE49-F238E27FC236}">
                <a16:creationId xmlns:a16="http://schemas.microsoft.com/office/drawing/2014/main" id="{1B2D108F-87C0-8379-ADB2-01DAC4B7466A}"/>
              </a:ext>
            </a:extLst>
          </p:cNvPr>
          <p:cNvSpPr txBox="1"/>
          <p:nvPr/>
        </p:nvSpPr>
        <p:spPr>
          <a:xfrm rot="5400000">
            <a:off x="8550981" y="4440720"/>
            <a:ext cx="615553" cy="3218300"/>
          </a:xfrm>
          <a:prstGeom prst="rect">
            <a:avLst/>
          </a:prstGeom>
          <a:noFill/>
        </p:spPr>
        <p:txBody>
          <a:bodyPr vert="vert270" wrap="square">
            <a:spAutoFit/>
          </a:bodyPr>
          <a:lstStyle/>
          <a:p>
            <a:r>
              <a:rPr lang="en-US" sz="1400" dirty="0">
                <a:latin typeface="Open Sans SemiBold" panose="020B0706030804020204" pitchFamily="34" charset="0"/>
                <a:ea typeface="Open Sans SemiBold" panose="020B0706030804020204" pitchFamily="34" charset="0"/>
                <a:cs typeface="Open Sans SemiBold" panose="020B0706030804020204" pitchFamily="34" charset="0"/>
              </a:rPr>
              <a:t>Mitigative control measures</a:t>
            </a:r>
          </a:p>
          <a:p>
            <a:endParaRPr lang="en-CA" sz="1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4323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FTA - TOSS Failure Image.png"/>
          <p:cNvPicPr>
            <a:picLocks noChangeAspect="1"/>
          </p:cNvPicPr>
          <p:nvPr/>
        </p:nvPicPr>
        <p:blipFill>
          <a:blip r:embed="rId3" cstate="print"/>
          <a:stretch>
            <a:fillRect/>
          </a:stretch>
        </p:blipFill>
        <p:spPr>
          <a:xfrm>
            <a:off x="841664" y="1297898"/>
            <a:ext cx="10037618" cy="4976444"/>
          </a:xfrm>
          <a:prstGeom prst="rect">
            <a:avLst/>
          </a:prstGeom>
        </p:spPr>
      </p:pic>
      <p:sp>
        <p:nvSpPr>
          <p:cNvPr id="2" name="Title 1"/>
          <p:cNvSpPr>
            <a:spLocks noGrp="1"/>
          </p:cNvSpPr>
          <p:nvPr>
            <p:ph type="title"/>
          </p:nvPr>
        </p:nvSpPr>
        <p:spPr>
          <a:xfrm>
            <a:off x="838200" y="365126"/>
            <a:ext cx="10515600" cy="964910"/>
          </a:xfrm>
        </p:spPr>
        <p:txBody>
          <a:bodyPr/>
          <a:lstStyle/>
          <a:p>
            <a:r>
              <a:rPr lang="en-US" b="1" dirty="0">
                <a:solidFill>
                  <a:srgbClr val="144B7C"/>
                </a:solidFill>
                <a:latin typeface="Arial" panose="020B0604020202020204" pitchFamily="34" charset="0"/>
                <a:ea typeface="Open Sans SemiBold" panose="020B0706030804020204" pitchFamily="34" charset="0"/>
                <a:cs typeface="Arial" panose="020B0604020202020204" pitchFamily="34" charset="0"/>
              </a:rPr>
              <a:t>Fault Tree Basic Events</a:t>
            </a:r>
            <a:endParaRPr lang="en-US" dirty="0"/>
          </a:p>
        </p:txBody>
      </p:sp>
      <p:sp>
        <p:nvSpPr>
          <p:cNvPr id="5" name="TextBox 4"/>
          <p:cNvSpPr txBox="1"/>
          <p:nvPr/>
        </p:nvSpPr>
        <p:spPr>
          <a:xfrm>
            <a:off x="9154401" y="3397827"/>
            <a:ext cx="685800" cy="523220"/>
          </a:xfrm>
          <a:prstGeom prst="rect">
            <a:avLst/>
          </a:prstGeom>
          <a:noFill/>
        </p:spPr>
        <p:txBody>
          <a:bodyPr wrap="square" rtlCol="0">
            <a:spAutoFit/>
          </a:bodyPr>
          <a:lstStyle/>
          <a:p>
            <a:r>
              <a:rPr lang="en-US" sz="2800" dirty="0"/>
              <a:t>B1</a:t>
            </a:r>
          </a:p>
        </p:txBody>
      </p:sp>
      <p:sp>
        <p:nvSpPr>
          <p:cNvPr id="6" name="TextBox 5"/>
          <p:cNvSpPr txBox="1"/>
          <p:nvPr/>
        </p:nvSpPr>
        <p:spPr>
          <a:xfrm>
            <a:off x="7290961" y="3383972"/>
            <a:ext cx="685800" cy="523220"/>
          </a:xfrm>
          <a:prstGeom prst="rect">
            <a:avLst/>
          </a:prstGeom>
          <a:noFill/>
        </p:spPr>
        <p:txBody>
          <a:bodyPr wrap="square" rtlCol="0">
            <a:spAutoFit/>
          </a:bodyPr>
          <a:lstStyle/>
          <a:p>
            <a:r>
              <a:rPr lang="en-US" sz="2800" dirty="0"/>
              <a:t>B2</a:t>
            </a:r>
          </a:p>
        </p:txBody>
      </p:sp>
      <p:sp>
        <p:nvSpPr>
          <p:cNvPr id="7" name="TextBox 6"/>
          <p:cNvSpPr txBox="1"/>
          <p:nvPr/>
        </p:nvSpPr>
        <p:spPr>
          <a:xfrm>
            <a:off x="900545" y="4412673"/>
            <a:ext cx="685800" cy="523220"/>
          </a:xfrm>
          <a:prstGeom prst="rect">
            <a:avLst/>
          </a:prstGeom>
          <a:noFill/>
        </p:spPr>
        <p:txBody>
          <a:bodyPr wrap="square" rtlCol="0">
            <a:spAutoFit/>
          </a:bodyPr>
          <a:lstStyle/>
          <a:p>
            <a:r>
              <a:rPr lang="en-US" sz="2800" dirty="0"/>
              <a:t>B3</a:t>
            </a:r>
          </a:p>
        </p:txBody>
      </p:sp>
      <p:sp>
        <p:nvSpPr>
          <p:cNvPr id="8" name="TextBox 7"/>
          <p:cNvSpPr txBox="1"/>
          <p:nvPr/>
        </p:nvSpPr>
        <p:spPr>
          <a:xfrm>
            <a:off x="1814948" y="3404754"/>
            <a:ext cx="685800" cy="523220"/>
          </a:xfrm>
          <a:prstGeom prst="rect">
            <a:avLst/>
          </a:prstGeom>
          <a:noFill/>
        </p:spPr>
        <p:txBody>
          <a:bodyPr wrap="square" rtlCol="0">
            <a:spAutoFit/>
          </a:bodyPr>
          <a:lstStyle/>
          <a:p>
            <a:r>
              <a:rPr lang="en-US" sz="2800" dirty="0"/>
              <a:t>B4</a:t>
            </a:r>
          </a:p>
        </p:txBody>
      </p:sp>
      <p:pic>
        <p:nvPicPr>
          <p:cNvPr id="3" name="Picture 2"/>
          <p:cNvPicPr>
            <a:picLocks noChangeAspect="1" noChangeArrowheads="1"/>
          </p:cNvPicPr>
          <p:nvPr/>
        </p:nvPicPr>
        <p:blipFill>
          <a:blip r:embed="rId4" cstate="print"/>
          <a:srcRect/>
          <a:stretch>
            <a:fillRect/>
          </a:stretch>
        </p:blipFill>
        <p:spPr bwMode="auto">
          <a:xfrm>
            <a:off x="5827715" y="4784147"/>
            <a:ext cx="5334000" cy="169545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13998</TotalTime>
  <Words>3528</Words>
  <Application>Microsoft Office PowerPoint</Application>
  <PresentationFormat>Widescreen</PresentationFormat>
  <Paragraphs>398</Paragraphs>
  <Slides>29</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 SemiBold</vt:lpstr>
      <vt:lpstr>Arial</vt:lpstr>
      <vt:lpstr>Calibri</vt:lpstr>
      <vt:lpstr>Calibri Light</vt:lpstr>
      <vt:lpstr>Open Sans</vt:lpstr>
      <vt:lpstr>Open Sans ExtraBold</vt:lpstr>
      <vt:lpstr>Open Sans SemiBold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Fault Tree Basic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with TED45 Retrofit &amp;  Replacing Old H2 Comp. with Two New H2 Comp.</vt:lpstr>
      <vt:lpstr>Fault Tree</vt:lpstr>
      <vt:lpstr>PowerPoint Presentation</vt:lpstr>
      <vt:lpstr>PowerPoint Presentation</vt:lpstr>
      <vt:lpstr>PowerPoint Presentation</vt:lpstr>
      <vt:lpstr>PowerPoint Presentation</vt:lpstr>
      <vt:lpstr>Likelihood Estimate of CRS Out-of-Service in DTRF</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Eshaan Sharma</dc:creator>
  <cp:lastModifiedBy>Allan Ghaforian</cp:lastModifiedBy>
  <cp:revision>182</cp:revision>
  <dcterms:created xsi:type="dcterms:W3CDTF">2025-08-31T20:10:07Z</dcterms:created>
  <dcterms:modified xsi:type="dcterms:W3CDTF">2026-07-18T06:33:38Z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7afb16-bed2-47a7-a936-de53beb31938_Enabled">
    <vt:lpwstr>true</vt:lpwstr>
  </property>
  <property fmtid="{D5CDD505-2E9C-101B-9397-08002B2CF9AE}" pid="3" name="MSIP_Label_de7afb16-bed2-47a7-a936-de53beb31938_SetDate">
    <vt:lpwstr>2025-09-07T18:53:20Z</vt:lpwstr>
  </property>
  <property fmtid="{D5CDD505-2E9C-101B-9397-08002B2CF9AE}" pid="4" name="MSIP_Label_de7afb16-bed2-47a7-a936-de53beb31938_Method">
    <vt:lpwstr>Standard</vt:lpwstr>
  </property>
  <property fmtid="{D5CDD505-2E9C-101B-9397-08002B2CF9AE}" pid="5" name="MSIP_Label_de7afb16-bed2-47a7-a936-de53beb31938_Name">
    <vt:lpwstr>de7afb16-bed2-47a7-a936-de53beb31938</vt:lpwstr>
  </property>
  <property fmtid="{D5CDD505-2E9C-101B-9397-08002B2CF9AE}" pid="6" name="MSIP_Label_de7afb16-bed2-47a7-a936-de53beb31938_SiteId">
    <vt:lpwstr>962f21cf-93ea-449f-99bf-402e2b2987b2</vt:lpwstr>
  </property>
  <property fmtid="{D5CDD505-2E9C-101B-9397-08002B2CF9AE}" pid="7" name="MSIP_Label_de7afb16-bed2-47a7-a936-de53beb31938_ActionId">
    <vt:lpwstr>78096208-5966-4541-b578-24bf93720cc6</vt:lpwstr>
  </property>
  <property fmtid="{D5CDD505-2E9C-101B-9397-08002B2CF9AE}" pid="8" name="MSIP_Label_de7afb16-bed2-47a7-a936-de53beb31938_ContentBits">
    <vt:lpwstr>0</vt:lpwstr>
  </property>
  <property fmtid="{D5CDD505-2E9C-101B-9397-08002B2CF9AE}" pid="9" name="MSIP_Label_de7afb16-bed2-47a7-a936-de53beb31938_Tag">
    <vt:lpwstr>10, 3, 0, 1</vt:lpwstr>
  </property>
</Properties>
</file>