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56" r:id="rId2"/>
    <p:sldId id="508" r:id="rId3"/>
    <p:sldId id="518" r:id="rId4"/>
    <p:sldId id="512" r:id="rId5"/>
    <p:sldId id="509" r:id="rId6"/>
    <p:sldId id="476" r:id="rId7"/>
    <p:sldId id="387" r:id="rId8"/>
    <p:sldId id="391" r:id="rId9"/>
    <p:sldId id="758" r:id="rId10"/>
    <p:sldId id="262" r:id="rId1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976"/>
    <a:srgbClr val="74BF44"/>
    <a:srgbClr val="0297D5"/>
    <a:srgbClr val="005976"/>
    <a:srgbClr val="0000FF"/>
    <a:srgbClr val="6699FF"/>
    <a:srgbClr val="6C8F9B"/>
    <a:srgbClr val="BCC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76" autoAdjust="0"/>
    <p:restoredTop sz="99079" autoAdjust="0"/>
  </p:normalViewPr>
  <p:slideViewPr>
    <p:cSldViewPr snapToGrid="0" snapToObjects="1">
      <p:cViewPr varScale="1">
        <p:scale>
          <a:sx n="86" d="100"/>
          <a:sy n="86" d="100"/>
        </p:scale>
        <p:origin x="163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8B78B9A-9950-C240-8B4B-281DE923BB27}" type="datetimeFigureOut">
              <a:rPr lang="en-US"/>
              <a:pPr>
                <a:defRPr/>
              </a:pPr>
              <a:t>6/28/2022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947664F-91CD-3143-ACC0-998B3B1F8B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118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5800823-314D-8B4C-864F-F40E6CF1162D}" type="datetimeFigureOut">
              <a:rPr lang="en-US"/>
              <a:pPr>
                <a:defRPr/>
              </a:pPr>
              <a:t>6/28/2022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CB62295-2C89-6C4E-9821-57B440BBFB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97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B62295-2C89-6C4E-9821-57B440BBFB7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908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B62295-2C89-6C4E-9821-57B440BBFB7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9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2511706" cy="154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425885" y="2133600"/>
            <a:ext cx="4489516" cy="1600200"/>
          </a:xfrm>
          <a:prstGeom prst="rect">
            <a:avLst/>
          </a:prstGeom>
        </p:spPr>
        <p:txBody>
          <a:bodyPr/>
          <a:lstStyle>
            <a:lvl1pPr marL="0" indent="0" algn="r">
              <a:spcAft>
                <a:spcPts val="450"/>
              </a:spcAft>
              <a:buNone/>
              <a:defRPr sz="2100" b="1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6172200" y="4038600"/>
            <a:ext cx="27432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5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7200" y="150715"/>
            <a:ext cx="8458200" cy="685799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5976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A5FB9-150B-8B43-BBDA-E4A3967312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736" y="2054104"/>
            <a:ext cx="4150150" cy="167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7775"/>
            <a:ext cx="9142780" cy="147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734" y="2054104"/>
            <a:ext cx="4150150" cy="167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7775"/>
            <a:ext cx="9142780" cy="147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109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04800" y="1453665"/>
            <a:ext cx="8534400" cy="49236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230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5976"/>
              </a:buClr>
              <a:defRPr sz="1800" b="0"/>
            </a:lvl1pPr>
            <a:lvl2pPr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5976"/>
              </a:buClr>
              <a:defRPr sz="1600"/>
            </a:lvl2pPr>
            <a:lvl3pPr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5976"/>
              </a:buClr>
              <a:defRPr sz="1400"/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555630" y="382955"/>
            <a:ext cx="6283569" cy="898768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>
                <a:solidFill>
                  <a:srgbClr val="0059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1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444892" y="565052"/>
            <a:ext cx="6654064" cy="56356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800">
                <a:solidFill>
                  <a:srgbClr val="0059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5E1DA-8DF7-FF44-A92B-B9359153D1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63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3457575" y="4608513"/>
            <a:ext cx="22288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en-US" sz="2100" i="1" dirty="0">
                <a:solidFill>
                  <a:srgbClr val="005976"/>
                </a:solidFill>
                <a:latin typeface="Helvetica" charset="0"/>
                <a:ea typeface="Helvetica" charset="0"/>
                <a:cs typeface="Helvetica" charset="0"/>
              </a:rPr>
              <a:t>http://lwrs.inl.gov</a:t>
            </a:r>
          </a:p>
        </p:txBody>
      </p:sp>
      <p:sp>
        <p:nvSpPr>
          <p:cNvPr id="6" name="Rectangle 5"/>
          <p:cNvSpPr/>
          <p:nvPr/>
        </p:nvSpPr>
        <p:spPr>
          <a:xfrm>
            <a:off x="-8332" y="0"/>
            <a:ext cx="2867281" cy="1741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4114" y="1391609"/>
            <a:ext cx="4512023" cy="182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64" y="3580979"/>
            <a:ext cx="7248525" cy="664325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4112" y="1391605"/>
            <a:ext cx="4512023" cy="182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63" y="3580975"/>
            <a:ext cx="7248525" cy="66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AE5DC5-FB39-0146-BD30-735AAEA116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488558" y="633413"/>
            <a:ext cx="623515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6275" y="1916575"/>
            <a:ext cx="8458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276" y="504584"/>
            <a:ext cx="2107556" cy="85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-26752" y="5811714"/>
            <a:ext cx="9170752" cy="10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275" y="504584"/>
            <a:ext cx="2107556" cy="85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0" y="5811714"/>
            <a:ext cx="9144000" cy="10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086600" y="65246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BAE5DC5-FB39-0146-BD30-735AAEA116EC}" type="slidenum">
              <a:rPr lang="en-US" sz="1200" b="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200" b="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0" r:id="rId3"/>
    <p:sldLayoutId id="2147483696" r:id="rId4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 kern="1200">
          <a:solidFill>
            <a:srgbClr val="005976"/>
          </a:solidFill>
          <a:latin typeface="Arial Black" charset="0"/>
          <a:ea typeface="Arial Black" charset="0"/>
          <a:cs typeface="Arial Black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9pPr>
    </p:titleStyle>
    <p:bodyStyle>
      <a:lvl1pPr marL="171450" indent="-239316" algn="l" rtl="0" eaLnBrk="1" fontAlgn="base" hangingPunct="1">
        <a:lnSpc>
          <a:spcPts val="1350"/>
        </a:lnSpc>
        <a:spcBef>
          <a:spcPts val="450"/>
        </a:spcBef>
        <a:spcAft>
          <a:spcPct val="0"/>
        </a:spcAft>
        <a:buClr>
          <a:srgbClr val="6C8F9B"/>
        </a:buClr>
        <a:buSzPct val="125000"/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239316" algn="l" rtl="0" eaLnBrk="1" fontAlgn="base" hangingPunct="1">
        <a:lnSpc>
          <a:spcPts val="1350"/>
        </a:lnSpc>
        <a:spcBef>
          <a:spcPts val="450"/>
        </a:spcBef>
        <a:spcAft>
          <a:spcPct val="0"/>
        </a:spcAft>
        <a:buClr>
          <a:srgbClr val="6C8F9B"/>
        </a:buClr>
        <a:buSzPct val="75000"/>
        <a:buFont typeface="Courier New" charset="0"/>
        <a:buChar char="o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239316" algn="l" rtl="0" eaLnBrk="1" fontAlgn="base" hangingPunct="1">
        <a:lnSpc>
          <a:spcPts val="1350"/>
        </a:lnSpc>
        <a:spcBef>
          <a:spcPts val="450"/>
        </a:spcBef>
        <a:spcAft>
          <a:spcPct val="0"/>
        </a:spcAft>
        <a:buClr>
          <a:srgbClr val="6C8F9B"/>
        </a:buClr>
        <a:buFont typeface="Arial" charset="0"/>
        <a:buChar char="•"/>
        <a:defRPr sz="10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otoro.net/2017/10/29/visual-evolution-strategies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wrs.inl.gov/RiskInformed%20Safety%20Margin%20Characterization/Demonstration_Plant_Fuel_Reload_Process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wrs.inl.gov/RiskInformed%20Safety%20Margin%20Characterization/RISA_BEPU_RELAP5-3D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4"/>
          <p:cNvSpPr>
            <a:spLocks noGrp="1"/>
          </p:cNvSpPr>
          <p:nvPr>
            <p:ph type="subTitle" idx="1"/>
          </p:nvPr>
        </p:nvSpPr>
        <p:spPr>
          <a:xfrm>
            <a:off x="368968" y="3665533"/>
            <a:ext cx="8542395" cy="116441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Heo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E. So, M. Abdo, C.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Parisi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Y-J. Choi (Idaho National Laboratory)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J. Valeri, C.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Gosdin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G.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Palamone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C.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Frepoli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FploliSolutions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LLC)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Ogujiuba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N. Rollins, G.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Deplipei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J. Hou (North Carolina State Univ)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A. Alfonsi (Formerly at INL)</a:t>
            </a:r>
          </a:p>
        </p:txBody>
      </p:sp>
      <p:sp>
        <p:nvSpPr>
          <p:cNvPr id="12" name="Title 5"/>
          <p:cNvSpPr txBox="1">
            <a:spLocks/>
          </p:cNvSpPr>
          <p:nvPr/>
        </p:nvSpPr>
        <p:spPr bwMode="auto">
          <a:xfrm>
            <a:off x="3564194" y="1315729"/>
            <a:ext cx="5522451" cy="73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kern="1200">
                <a:solidFill>
                  <a:srgbClr val="005976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6C8F9B"/>
                </a:solidFill>
                <a:latin typeface="Arial Black" charset="0"/>
                <a:ea typeface="Arial Black" charset="0"/>
                <a:cs typeface="Arial Black" charset="0"/>
              </a:defRPr>
            </a:lvl9pPr>
          </a:lstStyle>
          <a:p>
            <a:pPr algn="l">
              <a:spcAft>
                <a:spcPts val="900"/>
              </a:spcAft>
            </a:pPr>
            <a:r>
              <a:rPr lang="en-US" sz="2400" dirty="0"/>
              <a:t>Development of the Plant Fuel Reload Optimization Platform</a:t>
            </a:r>
            <a:endParaRPr lang="en-US" sz="2000" dirty="0"/>
          </a:p>
        </p:txBody>
      </p:sp>
      <p:pic>
        <p:nvPicPr>
          <p:cNvPr id="4" name="Picture 3" descr="Innovation_Tagline-Centered.png">
            <a:extLst>
              <a:ext uri="{FF2B5EF4-FFF2-40B4-BE49-F238E27FC236}">
                <a16:creationId xmlns:a16="http://schemas.microsoft.com/office/drawing/2014/main" id="{4833CD17-6880-93A2-7B09-C67EF1B416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35"/>
          <a:stretch/>
        </p:blipFill>
        <p:spPr>
          <a:xfrm>
            <a:off x="179070" y="4829706"/>
            <a:ext cx="671170" cy="436698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6" name="Picture 5" descr="Fpoli.png">
            <a:extLst>
              <a:ext uri="{FF2B5EF4-FFF2-40B4-BE49-F238E27FC236}">
                <a16:creationId xmlns:a16="http://schemas.microsoft.com/office/drawing/2014/main" id="{C18F6A68-A7DB-AC4C-6A09-1BC56268C5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24" y="4631165"/>
            <a:ext cx="738087" cy="635239"/>
          </a:xfrm>
          <a:prstGeom prst="rect">
            <a:avLst/>
          </a:prstGeom>
        </p:spPr>
      </p:pic>
      <p:pic>
        <p:nvPicPr>
          <p:cNvPr id="7" name="Picture 6" descr="2x2white.jpg">
            <a:extLst>
              <a:ext uri="{FF2B5EF4-FFF2-40B4-BE49-F238E27FC236}">
                <a16:creationId xmlns:a16="http://schemas.microsoft.com/office/drawing/2014/main" id="{4E12E237-5B47-EB8A-9BAD-1C7847422B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495" y="4838579"/>
            <a:ext cx="937518" cy="427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51035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393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799" y="3249227"/>
            <a:ext cx="8455815" cy="312813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 fuel is ~20% of the total generating cost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Costs ~$50M for a typical LWR fuel reload</a:t>
            </a:r>
          </a:p>
          <a:p>
            <a:pPr>
              <a:lnSpc>
                <a:spcPct val="110000"/>
              </a:lnSpc>
            </a:pPr>
            <a:r>
              <a:rPr lang="en-US" dirty="0"/>
              <a:t>Traditional methods is labor-intensive and time-consuming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&gt;10e30 combinations of 17x17 PWR core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Need automatized simulation based generic fuel reloading analysis platform </a:t>
            </a:r>
          </a:p>
          <a:p>
            <a:pPr>
              <a:lnSpc>
                <a:spcPct val="110000"/>
              </a:lnSpc>
            </a:pPr>
            <a:r>
              <a:rPr lang="en-US" dirty="0"/>
              <a:t>Development of innovative plant fuel reload optimization platform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Aims 5-10% reduction in fuel reload costs ($2.5</a:t>
            </a:r>
            <a:r>
              <a:rPr lang="en-US" b="1" dirty="0">
                <a:sym typeface="Symbol" panose="05050102010706020507" pitchFamily="18" charset="2"/>
              </a:rPr>
              <a:t></a:t>
            </a:r>
            <a:r>
              <a:rPr lang="en-US" b="1" dirty="0"/>
              <a:t>5M per reload)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Applicable to load follow and flexible operations, ATF, high burn-up and longer cycle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55630" y="382955"/>
            <a:ext cx="6283569" cy="898768"/>
          </a:xfrm>
        </p:spPr>
        <p:txBody>
          <a:bodyPr/>
          <a:lstStyle/>
          <a:p>
            <a:r>
              <a:rPr lang="en-US" sz="2400" dirty="0"/>
              <a:t>Background and Objective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9602" y="3061016"/>
            <a:ext cx="23903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</a:rPr>
              <a:t>Source: NEI, Nuclear Cost in Context, Oct. 2020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979552"/>
              </p:ext>
            </p:extLst>
          </p:nvPr>
        </p:nvGraphicFramePr>
        <p:xfrm>
          <a:off x="1524000" y="1577656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Sites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Capital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O&amp;M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All U.S.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$6.15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$5.71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$18.55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$30.41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BWR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$6.07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$5.83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$19.62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$31.52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PWR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$6.20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$5.65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$18.00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$29.85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0" y="1239102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Cost summary ($/MWh) in 2019</a:t>
            </a:r>
          </a:p>
        </p:txBody>
      </p:sp>
    </p:spTree>
    <p:extLst>
      <p:ext uri="{BB962C8B-B14F-4D97-AF65-F5344CB8AC3E}">
        <p14:creationId xmlns:p14="http://schemas.microsoft.com/office/powerpoint/2010/main" val="400424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AB40A1-62F4-1000-887E-A2BF2E3F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97" y="1453665"/>
            <a:ext cx="5291091" cy="492369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Balance between economics and safety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Searching for equilibrium fuel cycle core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Multiple parameters to be considered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Flexible for computational tools</a:t>
            </a:r>
          </a:p>
          <a:p>
            <a:pPr>
              <a:lnSpc>
                <a:spcPct val="110000"/>
              </a:lnSpc>
            </a:pPr>
            <a:r>
              <a:rPr lang="en-US" dirty="0"/>
              <a:t>AI based optimization methodology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Genetic Algorithm (GA)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Based on Darwin’s theory of evolution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Select best results from potential solutions </a:t>
            </a:r>
          </a:p>
          <a:p>
            <a:pPr>
              <a:lnSpc>
                <a:spcPct val="110000"/>
              </a:lnSpc>
            </a:pPr>
            <a:r>
              <a:rPr lang="en-US" dirty="0"/>
              <a:t>LWRS Risk-Informed Systems Analysis (RISA)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Plant fuel reload optimization framework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Multi-physics/Uncertainty analysis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LEU+, ATF, HBU, flexible operation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D4FEA4-5117-78A3-7721-95FEEEE08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of Reactor Core Design</a:t>
            </a:r>
          </a:p>
        </p:txBody>
      </p:sp>
      <p:pic>
        <p:nvPicPr>
          <p:cNvPr id="11" name="Picture 10" descr="Source: A Visual Guid to Evolutionary Strategies. https://blog.otoro.net/2017/10/29/visual-evolution-strategies/&#10;">
            <a:extLst>
              <a:ext uri="{FF2B5EF4-FFF2-40B4-BE49-F238E27FC236}">
                <a16:creationId xmlns:a16="http://schemas.microsoft.com/office/drawing/2014/main" id="{5C6A5F72-27ED-2C0F-BB44-FB3B3C84085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72" y="1710281"/>
            <a:ext cx="3520698" cy="343743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1384CD6-780C-95CF-7826-F58169F473FF}"/>
              </a:ext>
            </a:extLst>
          </p:cNvPr>
          <p:cNvCxnSpPr>
            <a:cxnSpLocks/>
          </p:cNvCxnSpPr>
          <p:nvPr/>
        </p:nvCxnSpPr>
        <p:spPr>
          <a:xfrm flipH="1">
            <a:off x="6141243" y="1558203"/>
            <a:ext cx="25740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4ABC285-B4BE-571A-46A6-F7D597D1C8FB}"/>
              </a:ext>
            </a:extLst>
          </p:cNvPr>
          <p:cNvSpPr txBox="1"/>
          <p:nvPr/>
        </p:nvSpPr>
        <p:spPr>
          <a:xfrm>
            <a:off x="6773424" y="1235285"/>
            <a:ext cx="123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Converging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CC5072-CB5A-1361-2A80-DE8421A72279}"/>
              </a:ext>
            </a:extLst>
          </p:cNvPr>
          <p:cNvSpPr txBox="1"/>
          <p:nvPr/>
        </p:nvSpPr>
        <p:spPr>
          <a:xfrm>
            <a:off x="5564746" y="5048184"/>
            <a:ext cx="3257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Source: A Visual Guide to Evolutionary Strategies. </a:t>
            </a:r>
            <a:r>
              <a:rPr lang="en-US" sz="1200" dirty="0">
                <a:hlinkClick r:id="rId3"/>
              </a:rPr>
              <a:t>https://blog.otoro.net/2017/10/29/visual-evolution-strategies</a:t>
            </a:r>
            <a:r>
              <a:rPr lang="en-US" sz="1200" dirty="0"/>
              <a:t>.</a:t>
            </a:r>
          </a:p>
          <a:p>
            <a:pPr algn="ctr"/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53C20-B7B0-3696-C4A6-814B981A5AAA}"/>
              </a:ext>
            </a:extLst>
          </p:cNvPr>
          <p:cNvSpPr txBox="1"/>
          <p:nvPr/>
        </p:nvSpPr>
        <p:spPr>
          <a:xfrm>
            <a:off x="0" y="6475045"/>
            <a:ext cx="2858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More details at session Th25</a:t>
            </a:r>
          </a:p>
        </p:txBody>
      </p:sp>
    </p:spTree>
    <p:extLst>
      <p:ext uri="{BB962C8B-B14F-4D97-AF65-F5344CB8AC3E}">
        <p14:creationId xmlns:p14="http://schemas.microsoft.com/office/powerpoint/2010/main" val="3483637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6919" y="632619"/>
            <a:ext cx="6176777" cy="563562"/>
          </a:xfrm>
        </p:spPr>
        <p:txBody>
          <a:bodyPr/>
          <a:lstStyle/>
          <a:p>
            <a:r>
              <a:rPr lang="en-US" sz="2400" dirty="0"/>
              <a:t>Technology Roadmap 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557822" y="5269096"/>
            <a:ext cx="1823088" cy="3100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3">
                    <a:lumMod val="50000"/>
                  </a:schemeClr>
                </a:solidFill>
              </a:rPr>
              <a:t>Planning &amp; development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2527822" y="5269096"/>
            <a:ext cx="1823088" cy="3100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3">
                    <a:lumMod val="50000"/>
                  </a:schemeClr>
                </a:solidFill>
              </a:rPr>
              <a:t>Early demonstration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4533267" y="5269096"/>
            <a:ext cx="1823088" cy="3100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3">
                    <a:lumMod val="50000"/>
                  </a:schemeClr>
                </a:solidFill>
              </a:rPr>
              <a:t>Industry engagement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488829" y="5269096"/>
            <a:ext cx="1823088" cy="3100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3">
                    <a:lumMod val="50000"/>
                  </a:schemeClr>
                </a:solidFill>
              </a:rPr>
              <a:t>Industry deployment</a:t>
            </a:r>
          </a:p>
        </p:txBody>
      </p:sp>
      <p:sp>
        <p:nvSpPr>
          <p:cNvPr id="66" name="Pentagon 65"/>
          <p:cNvSpPr/>
          <p:nvPr/>
        </p:nvSpPr>
        <p:spPr>
          <a:xfrm>
            <a:off x="486263" y="5173629"/>
            <a:ext cx="8203580" cy="505402"/>
          </a:xfrm>
          <a:prstGeom prst="homePlate">
            <a:avLst/>
          </a:prstGeom>
          <a:noFill/>
          <a:ln>
            <a:solidFill>
              <a:srgbClr val="74BF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625625" y="5870774"/>
            <a:ext cx="2886951" cy="461665"/>
          </a:xfrm>
          <a:prstGeom prst="rect">
            <a:avLst/>
          </a:prstGeom>
          <a:noFill/>
          <a:ln>
            <a:solidFill>
              <a:srgbClr val="74BF44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525252"/>
                </a:solidFill>
              </a:rPr>
              <a:t>Reaching higher maturity for industry (utilities/vendors) engagement from 2021 </a:t>
            </a:r>
          </a:p>
        </p:txBody>
      </p:sp>
      <p:cxnSp>
        <p:nvCxnSpPr>
          <p:cNvPr id="70" name="Elbow Connector 69"/>
          <p:cNvCxnSpPr>
            <a:stCxn id="67" idx="1"/>
          </p:cNvCxnSpPr>
          <p:nvPr/>
        </p:nvCxnSpPr>
        <p:spPr>
          <a:xfrm rot="10800000">
            <a:off x="4419581" y="5663789"/>
            <a:ext cx="206044" cy="437819"/>
          </a:xfrm>
          <a:prstGeom prst="bentConnector2">
            <a:avLst/>
          </a:prstGeom>
          <a:ln>
            <a:solidFill>
              <a:srgbClr val="74BF44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89700" y="1453615"/>
            <a:ext cx="8302896" cy="796897"/>
            <a:chOff x="546777" y="1817479"/>
            <a:chExt cx="8302896" cy="796897"/>
          </a:xfrm>
        </p:grpSpPr>
        <p:grpSp>
          <p:nvGrpSpPr>
            <p:cNvPr id="34" name="Group 33"/>
            <p:cNvGrpSpPr/>
            <p:nvPr/>
          </p:nvGrpSpPr>
          <p:grpSpPr>
            <a:xfrm>
              <a:off x="2536750" y="1822377"/>
              <a:ext cx="2340000" cy="791999"/>
              <a:chOff x="2536750" y="1822377"/>
              <a:chExt cx="2340000" cy="791999"/>
            </a:xfrm>
          </p:grpSpPr>
          <p:sp>
            <p:nvSpPr>
              <p:cNvPr id="51" name="Chevron 50"/>
              <p:cNvSpPr/>
              <p:nvPr/>
            </p:nvSpPr>
            <p:spPr>
              <a:xfrm>
                <a:off x="2536750" y="1822377"/>
                <a:ext cx="2340000" cy="791999"/>
              </a:xfrm>
              <a:prstGeom prst="chevron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2" name="Chevron 6"/>
              <p:cNvSpPr/>
              <p:nvPr/>
            </p:nvSpPr>
            <p:spPr>
              <a:xfrm>
                <a:off x="2887751" y="1822377"/>
                <a:ext cx="1588903" cy="7919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008" tIns="21336" rIns="21336" bIns="21336" numCol="1" spcCol="1270" anchor="ctr" anchorCtr="0">
                <a:noAutofit/>
              </a:bodyPr>
              <a:lstStyle/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ts val="300"/>
                  </a:spcAft>
                </a:pPr>
                <a:r>
                  <a:rPr lang="en-US" sz="1600" b="1" kern="1200" dirty="0"/>
                  <a:t>Phase 2 (FY21-22)</a:t>
                </a:r>
              </a:p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kern="1200" dirty="0"/>
                  <a:t>Framework Improvement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6509673" y="1822376"/>
              <a:ext cx="2340000" cy="792000"/>
              <a:chOff x="6509673" y="1822376"/>
              <a:chExt cx="2340000" cy="792000"/>
            </a:xfrm>
          </p:grpSpPr>
          <p:sp>
            <p:nvSpPr>
              <p:cNvPr id="49" name="Chevron 48"/>
              <p:cNvSpPr/>
              <p:nvPr/>
            </p:nvSpPr>
            <p:spPr>
              <a:xfrm>
                <a:off x="6509673" y="1822376"/>
                <a:ext cx="2340000" cy="792000"/>
              </a:xfrm>
              <a:prstGeom prst="chevron">
                <a:avLst/>
              </a:prstGeom>
              <a:solidFill>
                <a:srgbClr val="A17A06"/>
              </a:solidFill>
              <a:ln>
                <a:noFill/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0" name="Chevron 10"/>
              <p:cNvSpPr/>
              <p:nvPr/>
            </p:nvSpPr>
            <p:spPr>
              <a:xfrm>
                <a:off x="6849564" y="1822376"/>
                <a:ext cx="1660218" cy="79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008" tIns="21336" rIns="21336" bIns="21336" numCol="1" spcCol="1270" anchor="ctr" anchorCtr="0">
                <a:noAutofit/>
              </a:bodyPr>
              <a:lstStyle/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ts val="300"/>
                  </a:spcAft>
                </a:pPr>
                <a:r>
                  <a:rPr lang="en-US" sz="1600" b="1" kern="1200" dirty="0"/>
                  <a:t>Phase 4 (FY24-25)</a:t>
                </a:r>
              </a:p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kern="1200" dirty="0"/>
                  <a:t>Improvement and expansion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546777" y="1827275"/>
              <a:ext cx="2340000" cy="782203"/>
              <a:chOff x="546777" y="1827275"/>
              <a:chExt cx="2340000" cy="782203"/>
            </a:xfrm>
          </p:grpSpPr>
          <p:sp>
            <p:nvSpPr>
              <p:cNvPr id="46" name="Chevron 4"/>
              <p:cNvSpPr/>
              <p:nvPr/>
            </p:nvSpPr>
            <p:spPr>
              <a:xfrm>
                <a:off x="720971" y="1867376"/>
                <a:ext cx="1659152" cy="702000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008" tIns="21336" rIns="21336" bIns="21336" numCol="1" spcCol="1270" anchor="ctr" anchorCtr="0">
                <a:noAutofit/>
              </a:bodyPr>
              <a:lstStyle/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ts val="300"/>
                  </a:spcAft>
                </a:pPr>
                <a:r>
                  <a:rPr lang="en-US" sz="1600" b="1" kern="1200" dirty="0"/>
                  <a:t>Phase 1 (FY19-20)</a:t>
                </a:r>
              </a:p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kern="1200" dirty="0"/>
                  <a:t>Framework development</a:t>
                </a:r>
              </a:p>
            </p:txBody>
          </p:sp>
          <p:sp>
            <p:nvSpPr>
              <p:cNvPr id="47" name="Pentagon 46"/>
              <p:cNvSpPr/>
              <p:nvPr/>
            </p:nvSpPr>
            <p:spPr>
              <a:xfrm>
                <a:off x="546777" y="1827275"/>
                <a:ext cx="2340000" cy="782203"/>
              </a:xfrm>
              <a:prstGeom prst="homePlat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Chevron 4"/>
              <p:cNvSpPr/>
              <p:nvPr/>
            </p:nvSpPr>
            <p:spPr>
              <a:xfrm>
                <a:off x="614899" y="1858359"/>
                <a:ext cx="1659152" cy="70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008" tIns="21336" rIns="21336" bIns="21336" numCol="1" spcCol="1270" anchor="ctr" anchorCtr="0">
                <a:noAutofit/>
              </a:bodyPr>
              <a:lstStyle/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ts val="300"/>
                  </a:spcAft>
                </a:pPr>
                <a:r>
                  <a:rPr lang="en-US" sz="1600" b="1" kern="1200" dirty="0"/>
                  <a:t>Phase 1 (FY19-20)</a:t>
                </a:r>
              </a:p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kern="1200" dirty="0"/>
                  <a:t>Methodology development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4522100" y="1817479"/>
              <a:ext cx="2340000" cy="794779"/>
              <a:chOff x="4522100" y="1817479"/>
              <a:chExt cx="2340000" cy="794779"/>
            </a:xfrm>
          </p:grpSpPr>
          <p:sp>
            <p:nvSpPr>
              <p:cNvPr id="43" name="Chevron 6"/>
              <p:cNvSpPr/>
              <p:nvPr/>
            </p:nvSpPr>
            <p:spPr>
              <a:xfrm>
                <a:off x="4864658" y="1817479"/>
                <a:ext cx="1440967" cy="7919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008" tIns="21336" rIns="21336" bIns="21336" numCol="1" spcCol="1270" anchor="ctr" anchorCtr="0">
                <a:noAutofit/>
              </a:bodyPr>
              <a:lstStyle/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ts val="300"/>
                  </a:spcAft>
                </a:pPr>
                <a:r>
                  <a:rPr lang="en-US" sz="1600" b="1" kern="1200" dirty="0"/>
                  <a:t>Phase 3 (FY22-23)</a:t>
                </a:r>
              </a:p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kern="1200" dirty="0"/>
                  <a:t>Application of risk-informed method</a:t>
                </a:r>
              </a:p>
            </p:txBody>
          </p:sp>
          <p:sp>
            <p:nvSpPr>
              <p:cNvPr id="44" name="Chevron 43"/>
              <p:cNvSpPr/>
              <p:nvPr/>
            </p:nvSpPr>
            <p:spPr>
              <a:xfrm>
                <a:off x="4522100" y="1820258"/>
                <a:ext cx="2340000" cy="792000"/>
              </a:xfrm>
              <a:prstGeom prst="chevron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Chevron 10"/>
              <p:cNvSpPr/>
              <p:nvPr/>
            </p:nvSpPr>
            <p:spPr>
              <a:xfrm>
                <a:off x="4861991" y="1820258"/>
                <a:ext cx="1660218" cy="79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008" tIns="21336" rIns="21336" bIns="21336" numCol="1" spcCol="1270" anchor="ctr" anchorCtr="0">
                <a:noAutofit/>
              </a:bodyPr>
              <a:lstStyle/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ts val="300"/>
                  </a:spcAft>
                </a:pPr>
                <a:r>
                  <a:rPr lang="en-US" sz="1600" b="1" kern="1200" dirty="0"/>
                  <a:t>Phase 3 (FY22-23)</a:t>
                </a:r>
              </a:p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kern="1200" dirty="0"/>
                  <a:t>Demonstration of benefits</a:t>
                </a:r>
              </a:p>
            </p:txBody>
          </p:sp>
        </p:grpSp>
      </p:grp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384638"/>
              </p:ext>
            </p:extLst>
          </p:nvPr>
        </p:nvGraphicFramePr>
        <p:xfrm>
          <a:off x="489700" y="2272228"/>
          <a:ext cx="1942288" cy="28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Setup</a:t>
                      </a:r>
                      <a:r>
                        <a:rPr lang="en-US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t</a:t>
                      </a:r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ools and methods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Set plant</a:t>
                      </a:r>
                      <a:r>
                        <a:rPr lang="en-US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based scenarios 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Simulate</a:t>
                      </a:r>
                      <a:r>
                        <a:rPr lang="en-US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DBA with d</a:t>
                      </a:r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eterministic method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Use fixed core loading pattern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Evaluate recoverable margin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035357"/>
              </p:ext>
            </p:extLst>
          </p:nvPr>
        </p:nvGraphicFramePr>
        <p:xfrm>
          <a:off x="2477290" y="2272228"/>
          <a:ext cx="1942288" cy="28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Update tools and methods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Optimization method for fuel reloading pattern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Analyze</a:t>
                      </a:r>
                      <a:r>
                        <a:rPr lang="en-US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u</a:t>
                      </a:r>
                      <a:r>
                        <a:rPr lang="en-US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ncertainties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Assess constraints and issues of tools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Apply risk-informed approach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847110"/>
              </p:ext>
            </p:extLst>
          </p:nvPr>
        </p:nvGraphicFramePr>
        <p:xfrm>
          <a:off x="4462941" y="2272228"/>
          <a:ext cx="1942288" cy="28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r>
                        <a:rPr lang="en-US" sz="13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Improve of optimization method (ML/AI)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Demonstrate</a:t>
                      </a:r>
                      <a:r>
                        <a:rPr lang="en-US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generic optimization framework</a:t>
                      </a:r>
                      <a:endParaRPr lang="en-US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Maximize capability of framework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Initiation</a:t>
                      </a:r>
                      <a:r>
                        <a:rPr lang="en-US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BWR and ATF core optimization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Assess</a:t>
                      </a:r>
                      <a:r>
                        <a:rPr lang="en-US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economic benefits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670449"/>
              </p:ext>
            </p:extLst>
          </p:nvPr>
        </p:nvGraphicFramePr>
        <p:xfrm>
          <a:off x="6449199" y="2272228"/>
          <a:ext cx="1942288" cy="28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Demonstration with ATFs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Demonstration for BWRs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Demonstrate with </a:t>
                      </a:r>
                      <a:r>
                        <a:rPr lang="en-US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equilibrium scenarios 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Finalize framework for the use in license</a:t>
                      </a:r>
                      <a:r>
                        <a:rPr lang="en-US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applications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845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18882" y="382955"/>
            <a:ext cx="7270156" cy="898768"/>
          </a:xfrm>
        </p:spPr>
        <p:txBody>
          <a:bodyPr/>
          <a:lstStyle/>
          <a:p>
            <a:r>
              <a:rPr lang="en-US" sz="2400" dirty="0"/>
              <a:t>Schematic of Optimization Platform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12281" y="1816040"/>
            <a:ext cx="2852759" cy="193127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RAVEN</a:t>
            </a:r>
          </a:p>
          <a:p>
            <a:pPr algn="ctr"/>
            <a:r>
              <a:rPr lang="en-US" sz="1600" b="1" dirty="0">
                <a:solidFill>
                  <a:srgbClr val="FFFF00"/>
                </a:solidFill>
              </a:rPr>
              <a:t>GA operation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Simulation control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Input and output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Uncertainty propagation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Risk-informed analysis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80354" y="1537920"/>
            <a:ext cx="2116612" cy="471740"/>
          </a:xfrm>
          <a:prstGeom prst="roundRect">
            <a:avLst/>
          </a:prstGeom>
          <a:solidFill>
            <a:srgbClr val="1F4E79"/>
          </a:solidFill>
          <a:ln w="12700">
            <a:solidFill>
              <a:srgbClr val="0159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</a:rPr>
              <a:t>Optimization Platform</a:t>
            </a:r>
          </a:p>
        </p:txBody>
      </p:sp>
      <p:sp>
        <p:nvSpPr>
          <p:cNvPr id="17" name="Left-Right Arrow 16"/>
          <p:cNvSpPr/>
          <p:nvPr/>
        </p:nvSpPr>
        <p:spPr>
          <a:xfrm rot="19235454">
            <a:off x="2272767" y="3924619"/>
            <a:ext cx="1072482" cy="273905"/>
          </a:xfrm>
          <a:prstGeom prst="leftRightArrow">
            <a:avLst/>
          </a:prstGeom>
          <a:solidFill>
            <a:srgbClr val="74BF44"/>
          </a:solidFill>
          <a:ln>
            <a:solidFill>
              <a:srgbClr val="74BF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Left-Right Arrow 18"/>
          <p:cNvSpPr/>
          <p:nvPr/>
        </p:nvSpPr>
        <p:spPr>
          <a:xfrm rot="5400000" flipH="1">
            <a:off x="4325106" y="3984399"/>
            <a:ext cx="627109" cy="273905"/>
          </a:xfrm>
          <a:prstGeom prst="leftRightArrow">
            <a:avLst/>
          </a:prstGeom>
          <a:solidFill>
            <a:srgbClr val="74BF44"/>
          </a:solidFill>
          <a:ln>
            <a:solidFill>
              <a:srgbClr val="74BF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403409" y="4561432"/>
            <a:ext cx="2298334" cy="1468574"/>
            <a:chOff x="3489493" y="4562146"/>
            <a:chExt cx="2298334" cy="1468574"/>
          </a:xfrm>
        </p:grpSpPr>
        <p:sp>
          <p:nvSpPr>
            <p:cNvPr id="10" name="Rounded Rectangle 9"/>
            <p:cNvSpPr/>
            <p:nvPr/>
          </p:nvSpPr>
          <p:spPr>
            <a:xfrm>
              <a:off x="3489493" y="4788974"/>
              <a:ext cx="2298334" cy="1241746"/>
            </a:xfrm>
            <a:prstGeom prst="round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TRANSURANUS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BISON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639134" y="4562146"/>
              <a:ext cx="1999052" cy="471740"/>
            </a:xfrm>
            <a:prstGeom prst="roundRect">
              <a:avLst/>
            </a:prstGeom>
            <a:solidFill>
              <a:srgbClr val="015976"/>
            </a:solidFill>
            <a:ln w="12700">
              <a:solidFill>
                <a:srgbClr val="0159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Fuel Performance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8415" y="4541269"/>
            <a:ext cx="2294106" cy="1508901"/>
            <a:chOff x="6409577" y="4478676"/>
            <a:chExt cx="2294106" cy="1508901"/>
          </a:xfrm>
        </p:grpSpPr>
        <p:sp>
          <p:nvSpPr>
            <p:cNvPr id="12" name="Rounded Rectangle 11"/>
            <p:cNvSpPr/>
            <p:nvPr/>
          </p:nvSpPr>
          <p:spPr>
            <a:xfrm>
              <a:off x="6409577" y="4745831"/>
              <a:ext cx="2294106" cy="1241746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RELAP5-3D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553050" y="4478676"/>
              <a:ext cx="1999052" cy="471740"/>
            </a:xfrm>
            <a:prstGeom prst="roundRect">
              <a:avLst/>
            </a:prstGeom>
            <a:solidFill>
              <a:srgbClr val="015976"/>
            </a:solidFill>
            <a:ln w="12700">
              <a:solidFill>
                <a:srgbClr val="0159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System Analysis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491557" y="4538385"/>
            <a:ext cx="2298334" cy="1514668"/>
            <a:chOff x="466350" y="4516052"/>
            <a:chExt cx="2298334" cy="1514668"/>
          </a:xfrm>
        </p:grpSpPr>
        <p:sp>
          <p:nvSpPr>
            <p:cNvPr id="8" name="Rounded Rectangle 7"/>
            <p:cNvSpPr/>
            <p:nvPr/>
          </p:nvSpPr>
          <p:spPr>
            <a:xfrm>
              <a:off x="466350" y="4798016"/>
              <a:ext cx="2298334" cy="1232704"/>
            </a:xfrm>
            <a:prstGeom prst="roundRect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SIMULATE</a:t>
              </a:r>
              <a:endParaRPr lang="en-US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PARCS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VERA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615991" y="4516052"/>
              <a:ext cx="1999052" cy="471740"/>
            </a:xfrm>
            <a:prstGeom prst="roundRect">
              <a:avLst/>
            </a:prstGeom>
            <a:solidFill>
              <a:srgbClr val="015976"/>
            </a:solidFill>
            <a:ln w="12700">
              <a:solidFill>
                <a:srgbClr val="0159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Core Design</a:t>
              </a:r>
            </a:p>
          </p:txBody>
        </p:sp>
      </p:grpSp>
      <p:sp>
        <p:nvSpPr>
          <p:cNvPr id="28" name="Left-Right Arrow 27"/>
          <p:cNvSpPr/>
          <p:nvPr/>
        </p:nvSpPr>
        <p:spPr>
          <a:xfrm rot="2364546" flipH="1">
            <a:off x="5881975" y="3924619"/>
            <a:ext cx="1072482" cy="273905"/>
          </a:xfrm>
          <a:prstGeom prst="leftRightArrow">
            <a:avLst/>
          </a:prstGeom>
          <a:solidFill>
            <a:srgbClr val="74BF44"/>
          </a:solidFill>
          <a:ln>
            <a:solidFill>
              <a:srgbClr val="74BF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5941535" y="5181009"/>
            <a:ext cx="311765" cy="2294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-Right Arrow 5"/>
          <p:cNvSpPr/>
          <p:nvPr/>
        </p:nvSpPr>
        <p:spPr>
          <a:xfrm>
            <a:off x="2909197" y="5181009"/>
            <a:ext cx="467033" cy="22942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E09AC6-FF17-C075-7235-7C66097E9845}"/>
              </a:ext>
            </a:extLst>
          </p:cNvPr>
          <p:cNvSpPr txBox="1"/>
          <p:nvPr/>
        </p:nvSpPr>
        <p:spPr>
          <a:xfrm>
            <a:off x="0" y="6475045"/>
            <a:ext cx="2858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More details at session Th25</a:t>
            </a:r>
          </a:p>
        </p:txBody>
      </p:sp>
    </p:spTree>
    <p:extLst>
      <p:ext uri="{BB962C8B-B14F-4D97-AF65-F5344CB8AC3E}">
        <p14:creationId xmlns:p14="http://schemas.microsoft.com/office/powerpoint/2010/main" val="1132991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2499247" y="577863"/>
            <a:ext cx="4259063" cy="5635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Limiting DBA Analysis</a:t>
            </a:r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>
          <a:xfrm>
            <a:off x="8618329" y="6588439"/>
            <a:ext cx="499443" cy="299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8A66228-AB24-4EC2-8652-117C896F064D}" type="slidenum">
              <a:rPr lang="en-US" sz="1000" smtClean="0"/>
              <a:pPr>
                <a:defRPr/>
              </a:pPr>
              <a:t>6</a:t>
            </a:fld>
            <a:endParaRPr lang="en-US" sz="10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B622DAF9-AEC9-6840-9FD2-E9B35FAEB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6" y="1347503"/>
            <a:ext cx="7776838" cy="124407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Analysis of ten scenarios from the Standard Review Plan (NUREG-0800) </a:t>
            </a:r>
          </a:p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RELAP5-3D multi-D vessel model for realistic LB-LOCA event simulation</a:t>
            </a:r>
          </a:p>
          <a:p>
            <a:pPr marL="285750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Consider risk-informed multi-physics best estimate plus uncertainties (BEPU)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ED0BA05-B0B5-014E-8F64-8F8ABDC669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921739"/>
              </p:ext>
            </p:extLst>
          </p:nvPr>
        </p:nvGraphicFramePr>
        <p:xfrm>
          <a:off x="26228" y="2629493"/>
          <a:ext cx="6102625" cy="3686224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5361257">
                  <a:extLst>
                    <a:ext uri="{9D8B030D-6E8A-4147-A177-3AD203B41FA5}">
                      <a16:colId xmlns:a16="http://schemas.microsoft.com/office/drawing/2014/main" val="4072180891"/>
                    </a:ext>
                  </a:extLst>
                </a:gridCol>
                <a:gridCol w="741368">
                  <a:extLst>
                    <a:ext uri="{9D8B030D-6E8A-4147-A177-3AD203B41FA5}">
                      <a16:colId xmlns:a16="http://schemas.microsoft.com/office/drawing/2014/main" val="3438424652"/>
                    </a:ext>
                  </a:extLst>
                </a:gridCol>
              </a:tblGrid>
              <a:tr h="421239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Limiting Events in Chapter 15 (NUREG-0800)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120" marR="98120" marT="49060" marB="4906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25515"/>
                  </a:ext>
                </a:extLst>
              </a:tr>
              <a:tr h="2332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EVENT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 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1" marR="8555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Sec.</a:t>
                      </a:r>
                      <a:endParaRPr lang="en-US" sz="1200" b="1" dirty="0">
                        <a:effectLst/>
                        <a:latin typeface="Calibri 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1" marR="85551" marT="0" marB="0"/>
                </a:tc>
                <a:extLst>
                  <a:ext uri="{0D108BD9-81ED-4DB2-BD59-A6C34878D82A}">
                    <a16:rowId xmlns:a16="http://schemas.microsoft.com/office/drawing/2014/main" val="2070573134"/>
                  </a:ext>
                </a:extLst>
              </a:tr>
              <a:tr h="23321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Steam System Piping Failure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 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1" marR="855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15.1.5</a:t>
                      </a:r>
                      <a:endParaRPr lang="en-US" sz="1200" dirty="0">
                        <a:effectLst/>
                        <a:latin typeface="Calibri 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1" marR="85551" marT="0" marB="0" anchor="ctr"/>
                </a:tc>
                <a:extLst>
                  <a:ext uri="{0D108BD9-81ED-4DB2-BD59-A6C34878D82A}">
                    <a16:rowId xmlns:a16="http://schemas.microsoft.com/office/drawing/2014/main" val="2423669182"/>
                  </a:ext>
                </a:extLst>
              </a:tr>
              <a:tr h="23321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Turbine Trip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Calibri 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1" marR="855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15.2.3</a:t>
                      </a:r>
                      <a:endParaRPr lang="en-US" sz="1200">
                        <a:effectLst/>
                        <a:latin typeface="Calibri 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1" marR="85551" marT="0" marB="0" anchor="ctr"/>
                </a:tc>
                <a:extLst>
                  <a:ext uri="{0D108BD9-81ED-4DB2-BD59-A6C34878D82A}">
                    <a16:rowId xmlns:a16="http://schemas.microsoft.com/office/drawing/2014/main" val="2142738921"/>
                  </a:ext>
                </a:extLst>
              </a:tr>
              <a:tr h="23321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Loss of Nonemergency Ac Power to The Plant Auxiliaries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 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1" marR="855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15.2.6</a:t>
                      </a:r>
                      <a:endParaRPr lang="en-US" sz="1200">
                        <a:effectLst/>
                        <a:latin typeface="Calibri 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1" marR="85551" marT="0" marB="0" anchor="ctr"/>
                </a:tc>
                <a:extLst>
                  <a:ext uri="{0D108BD9-81ED-4DB2-BD59-A6C34878D82A}">
                    <a16:rowId xmlns:a16="http://schemas.microsoft.com/office/drawing/2014/main" val="52726753"/>
                  </a:ext>
                </a:extLst>
              </a:tr>
              <a:tr h="23321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Reactor Coolant Pump Shaft Seizure (Locked Rotor)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 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1" marR="855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15.3.3</a:t>
                      </a:r>
                      <a:endParaRPr lang="en-US" sz="1200">
                        <a:effectLst/>
                        <a:latin typeface="Calibri 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1" marR="85551" marT="0" marB="0" anchor="ctr"/>
                </a:tc>
                <a:extLst>
                  <a:ext uri="{0D108BD9-81ED-4DB2-BD59-A6C34878D82A}">
                    <a16:rowId xmlns:a16="http://schemas.microsoft.com/office/drawing/2014/main" val="4008089033"/>
                  </a:ext>
                </a:extLst>
              </a:tr>
              <a:tr h="46642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Chemical and Volume Control System Malfunction That Results in A Decrease in The Boron Concentration in The Reactor Coolant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 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1" marR="855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15.4.6</a:t>
                      </a:r>
                      <a:endParaRPr lang="en-US" sz="1200" dirty="0">
                        <a:effectLst/>
                        <a:latin typeface="Calibri 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1" marR="85551" marT="0" marB="0" anchor="ctr"/>
                </a:tc>
                <a:extLst>
                  <a:ext uri="{0D108BD9-81ED-4DB2-BD59-A6C34878D82A}">
                    <a16:rowId xmlns:a16="http://schemas.microsoft.com/office/drawing/2014/main" val="3653982241"/>
                  </a:ext>
                </a:extLst>
              </a:tr>
              <a:tr h="23321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Spectrum of Rod Cluster Control Assembly Ejection Accidents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 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1" marR="855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15.4.8</a:t>
                      </a:r>
                      <a:endParaRPr lang="en-US" sz="1200">
                        <a:effectLst/>
                        <a:latin typeface="Calibri 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1" marR="85551" marT="0" marB="0" anchor="ctr"/>
                </a:tc>
                <a:extLst>
                  <a:ext uri="{0D108BD9-81ED-4DB2-BD59-A6C34878D82A}">
                    <a16:rowId xmlns:a16="http://schemas.microsoft.com/office/drawing/2014/main" val="3614546654"/>
                  </a:ext>
                </a:extLst>
              </a:tr>
              <a:tr h="46642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Inadvertent Operation of the Emergency Core Cooling System During Power Operation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Calibri 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1" marR="855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15.5.1</a:t>
                      </a:r>
                      <a:endParaRPr lang="en-US" sz="1200">
                        <a:effectLst/>
                        <a:latin typeface="Calibri 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1" marR="85551" marT="0" marB="0" anchor="ctr"/>
                </a:tc>
                <a:extLst>
                  <a:ext uri="{0D108BD9-81ED-4DB2-BD59-A6C34878D82A}">
                    <a16:rowId xmlns:a16="http://schemas.microsoft.com/office/drawing/2014/main" val="129688752"/>
                  </a:ext>
                </a:extLst>
              </a:tr>
              <a:tr h="23321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Steam Generator Tube Failure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Calibri 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1" marR="855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15.6.3</a:t>
                      </a:r>
                      <a:endParaRPr lang="en-US" sz="1200">
                        <a:effectLst/>
                        <a:latin typeface="Calibri 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1" marR="85551" marT="0" marB="0" anchor="ctr"/>
                </a:tc>
                <a:extLst>
                  <a:ext uri="{0D108BD9-81ED-4DB2-BD59-A6C34878D82A}">
                    <a16:rowId xmlns:a16="http://schemas.microsoft.com/office/drawing/2014/main" val="2416385357"/>
                  </a:ext>
                </a:extLst>
              </a:tr>
              <a:tr h="23321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Loss-Of-Coolant Accidents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Calibri 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1" marR="855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15.6.5</a:t>
                      </a:r>
                      <a:endParaRPr lang="en-US" sz="1200">
                        <a:effectLst/>
                        <a:latin typeface="Calibri 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1" marR="85551" marT="0" marB="0" anchor="ctr"/>
                </a:tc>
                <a:extLst>
                  <a:ext uri="{0D108BD9-81ED-4DB2-BD59-A6C34878D82A}">
                    <a16:rowId xmlns:a16="http://schemas.microsoft.com/office/drawing/2014/main" val="2020139554"/>
                  </a:ext>
                </a:extLst>
              </a:tr>
              <a:tr h="46642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Feedwater System Malfunctions that Result in an Increase in Feedwater Flow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 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1" marR="855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15.3.2</a:t>
                      </a:r>
                      <a:endParaRPr lang="en-US" sz="1200" dirty="0">
                        <a:effectLst/>
                        <a:latin typeface="Calibri 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1" marR="85551" marT="0" marB="0" anchor="ctr"/>
                </a:tc>
                <a:extLst>
                  <a:ext uri="{0D108BD9-81ED-4DB2-BD59-A6C34878D82A}">
                    <a16:rowId xmlns:a16="http://schemas.microsoft.com/office/drawing/2014/main" val="235220212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C23EC51-1FF8-6902-AFCC-FBA46218D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342" y="2591576"/>
            <a:ext cx="2879430" cy="37241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3D51D5-74CB-AC49-CB0C-C620303DD9FB}"/>
              </a:ext>
            </a:extLst>
          </p:cNvPr>
          <p:cNvSpPr txBox="1"/>
          <p:nvPr/>
        </p:nvSpPr>
        <p:spPr>
          <a:xfrm>
            <a:off x="6965554" y="6310236"/>
            <a:ext cx="1425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4"/>
              </a:rPr>
              <a:t>FY21 Project Report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69590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975D73-2DD6-4571-B86A-A9AE7BAAA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653" y="552959"/>
            <a:ext cx="6483114" cy="754823"/>
          </a:xfrm>
        </p:spPr>
        <p:txBody>
          <a:bodyPr/>
          <a:lstStyle/>
          <a:p>
            <a:r>
              <a:rPr lang="en-US" dirty="0"/>
              <a:t>RELAP5-3D for Uncertainty Analysis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E71B0F-2EC4-21E9-34CF-C93F33E76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53665"/>
            <a:ext cx="5291143" cy="286423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Upgrade of RELAP5-3D for uncertainty analysis</a:t>
            </a:r>
          </a:p>
          <a:p>
            <a:pPr>
              <a:lnSpc>
                <a:spcPct val="120000"/>
              </a:lnSpc>
            </a:pPr>
            <a:r>
              <a:rPr lang="en-US" dirty="0"/>
              <a:t>User can directly perturb field equation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Need external stochastic tool (i.e., RAVEN)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Applicable to multi-physics (2-phase)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84B6789-7285-A3E4-A92C-6A8FAB84C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943" y="1708031"/>
            <a:ext cx="3092807" cy="388106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9284374-CF42-5D9F-6A49-E8A36790A61F}"/>
              </a:ext>
            </a:extLst>
          </p:cNvPr>
          <p:cNvSpPr/>
          <p:nvPr/>
        </p:nvSpPr>
        <p:spPr>
          <a:xfrm>
            <a:off x="5595944" y="5616403"/>
            <a:ext cx="30928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/>
              <a:t>Report in LWRS webpage (</a:t>
            </a:r>
            <a:r>
              <a:rPr lang="en-US" sz="1400" dirty="0">
                <a:hlinkClick r:id="rId3"/>
              </a:rPr>
              <a:t>Link</a:t>
            </a:r>
            <a:r>
              <a:rPr lang="en-US" sz="1400" dirty="0"/>
              <a:t>)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265E15-3765-4175-34CD-EE30F8F85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458" y="3218561"/>
            <a:ext cx="3827461" cy="270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4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821"/>
    </mc:Choice>
    <mc:Fallback xmlns="">
      <p:transition spd="slow" advTm="9182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08013" y="293086"/>
            <a:ext cx="6389732" cy="887406"/>
          </a:xfrm>
        </p:spPr>
        <p:txBody>
          <a:bodyPr/>
          <a:lstStyle/>
          <a:p>
            <a:r>
              <a:rPr lang="en-US" dirty="0"/>
              <a:t>Uncertainties in Reflood of LOCA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F7AB1E-CB22-DEC2-2247-B686ADE7F414}"/>
              </a:ext>
            </a:extLst>
          </p:cNvPr>
          <p:cNvGrpSpPr/>
          <p:nvPr/>
        </p:nvGrpSpPr>
        <p:grpSpPr>
          <a:xfrm>
            <a:off x="106990" y="1791869"/>
            <a:ext cx="7431438" cy="4921742"/>
            <a:chOff x="898902" y="1238838"/>
            <a:chExt cx="7431438" cy="49217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" t="586" r="760" b="7106"/>
            <a:stretch/>
          </p:blipFill>
          <p:spPr bwMode="auto">
            <a:xfrm>
              <a:off x="898902" y="1238838"/>
              <a:ext cx="7431438" cy="492174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4458928" y="3033280"/>
              <a:ext cx="0" cy="2613007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866048" y="3873828"/>
              <a:ext cx="0" cy="177245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495477" y="5121590"/>
              <a:ext cx="1343160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Discrepancy due to uncertainty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EE1BA4C-EF45-C0F5-A13D-94AFC8F655CE}"/>
              </a:ext>
            </a:extLst>
          </p:cNvPr>
          <p:cNvGrpSpPr/>
          <p:nvPr/>
        </p:nvGrpSpPr>
        <p:grpSpPr>
          <a:xfrm>
            <a:off x="5555202" y="1063255"/>
            <a:ext cx="3481808" cy="1457229"/>
            <a:chOff x="143229" y="4478109"/>
            <a:chExt cx="4397044" cy="2142295"/>
          </a:xfrm>
        </p:grpSpPr>
        <p:pic>
          <p:nvPicPr>
            <p:cNvPr id="9" name="Picture 8" descr="A close up of a map&#10;&#10;Description automatically generated">
              <a:extLst>
                <a:ext uri="{FF2B5EF4-FFF2-40B4-BE49-F238E27FC236}">
                  <a16:creationId xmlns:a16="http://schemas.microsoft.com/office/drawing/2014/main" id="{4B1E9671-1A3D-3C15-8375-9859F3634CAA}"/>
                </a:ext>
              </a:extLst>
            </p:cNvPr>
            <p:cNvPicPr/>
            <p:nvPr/>
          </p:nvPicPr>
          <p:blipFill rotWithShape="1">
            <a:blip r:embed="rId3"/>
            <a:srcRect t="3566"/>
            <a:stretch/>
          </p:blipFill>
          <p:spPr>
            <a:xfrm>
              <a:off x="143229" y="4478109"/>
              <a:ext cx="4397044" cy="2142295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F0FD77B-25F8-FF2B-3180-7D3C7D494E0E}"/>
                </a:ext>
              </a:extLst>
            </p:cNvPr>
            <p:cNvSpPr/>
            <p:nvPr/>
          </p:nvSpPr>
          <p:spPr>
            <a:xfrm>
              <a:off x="3050169" y="4705641"/>
              <a:ext cx="780760" cy="31228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419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92"/>
    </mc:Choice>
    <mc:Fallback xmlns="">
      <p:transition spd="slow" advTm="6089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42B54C-3DCB-3A24-0604-F857D20B9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16" y="1453665"/>
            <a:ext cx="8208884" cy="47074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Genetic Algorithm based optimization platform is promising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Reduces M&amp;O cost, maximize fuel usage, minimize fuel cost  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Selection of appropriate computation tools is important  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Need faster, reliable and fully developed computational tools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Facilitate innovative fuel cycle development with ATF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Higher enriched, extended burn-up and power uprate operation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On-going and future works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Complete multi-objective model development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Full scale demonstration (P/BWR, LEU+, ATF, HBU)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Risk-informed approach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Economics analysis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49D15D-9565-ADC9-219A-5EA6D30F1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0" y="382955"/>
            <a:ext cx="6492677" cy="898768"/>
          </a:xfrm>
        </p:spPr>
        <p:txBody>
          <a:bodyPr/>
          <a:lstStyle/>
          <a:p>
            <a:r>
              <a:rPr lang="en-US" dirty="0"/>
              <a:t>Conclusion and Future 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73CA01-6CFC-DBD1-9B85-96BCB6EC2936}"/>
              </a:ext>
            </a:extLst>
          </p:cNvPr>
          <p:cNvSpPr txBox="1"/>
          <p:nvPr/>
        </p:nvSpPr>
        <p:spPr>
          <a:xfrm>
            <a:off x="0" y="6475045"/>
            <a:ext cx="2858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More details at session Th25</a:t>
            </a:r>
          </a:p>
        </p:txBody>
      </p:sp>
    </p:spTree>
    <p:extLst>
      <p:ext uri="{BB962C8B-B14F-4D97-AF65-F5344CB8AC3E}">
        <p14:creationId xmlns:p14="http://schemas.microsoft.com/office/powerpoint/2010/main" val="2452440485"/>
      </p:ext>
    </p:extLst>
  </p:cSld>
  <p:clrMapOvr>
    <a:masterClrMapping/>
  </p:clrMapOvr>
</p:sld>
</file>

<file path=ppt/theme/theme1.xml><?xml version="1.0" encoding="utf-8"?>
<a:theme xmlns:a="http://schemas.openxmlformats.org/drawingml/2006/main" name="LW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C81D933-9B78-1D4A-8C12-3202BB69687E}" vid="{A7D555CF-1B06-214F-940B-C97E637295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LWRS.thmx</Template>
  <TotalTime>15863</TotalTime>
  <Words>789</Words>
  <Application>Microsoft Office PowerPoint</Application>
  <PresentationFormat>On-screen Show (4:3)</PresentationFormat>
  <Paragraphs>161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 </vt:lpstr>
      <vt:lpstr>Arial</vt:lpstr>
      <vt:lpstr>Arial Black</vt:lpstr>
      <vt:lpstr>Calibri</vt:lpstr>
      <vt:lpstr>Cambria</vt:lpstr>
      <vt:lpstr>Courier New</vt:lpstr>
      <vt:lpstr>Helvetica</vt:lpstr>
      <vt:lpstr>LWRS</vt:lpstr>
      <vt:lpstr>PowerPoint Presentation</vt:lpstr>
      <vt:lpstr>Background and Objective</vt:lpstr>
      <vt:lpstr>Optimization of Reactor Core Design</vt:lpstr>
      <vt:lpstr>Technology Roadmap </vt:lpstr>
      <vt:lpstr>Schematic of Optimization Platform</vt:lpstr>
      <vt:lpstr>Limiting DBA Analysis</vt:lpstr>
      <vt:lpstr>RELAP5-3D for Uncertainty Analysis</vt:lpstr>
      <vt:lpstr>Uncertainties in Reflood of LOCA</vt:lpstr>
      <vt:lpstr>Conclusion and Future Works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Flores</dc:creator>
  <cp:lastModifiedBy>Yong-Joon Choi</cp:lastModifiedBy>
  <cp:revision>684</cp:revision>
  <dcterms:created xsi:type="dcterms:W3CDTF">2017-11-10T01:29:07Z</dcterms:created>
  <dcterms:modified xsi:type="dcterms:W3CDTF">2022-06-28T16:28:15Z</dcterms:modified>
</cp:coreProperties>
</file>