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1"/>
  </p:sldMasterIdLst>
  <p:notesMasterIdLst>
    <p:notesMasterId r:id="rId27"/>
  </p:notesMasterIdLst>
  <p:sldIdLst>
    <p:sldId id="256" r:id="rId2"/>
    <p:sldId id="300" r:id="rId3"/>
    <p:sldId id="257" r:id="rId4"/>
    <p:sldId id="282" r:id="rId5"/>
    <p:sldId id="259" r:id="rId6"/>
    <p:sldId id="274" r:id="rId7"/>
    <p:sldId id="291" r:id="rId8"/>
    <p:sldId id="272" r:id="rId9"/>
    <p:sldId id="301" r:id="rId10"/>
    <p:sldId id="261" r:id="rId11"/>
    <p:sldId id="290" r:id="rId12"/>
    <p:sldId id="281" r:id="rId13"/>
    <p:sldId id="270" r:id="rId14"/>
    <p:sldId id="289" r:id="rId15"/>
    <p:sldId id="275" r:id="rId16"/>
    <p:sldId id="277" r:id="rId17"/>
    <p:sldId id="262" r:id="rId18"/>
    <p:sldId id="292" r:id="rId19"/>
    <p:sldId id="266" r:id="rId20"/>
    <p:sldId id="297" r:id="rId21"/>
    <p:sldId id="298" r:id="rId22"/>
    <p:sldId id="293" r:id="rId23"/>
    <p:sldId id="294" r:id="rId24"/>
    <p:sldId id="295" r:id="rId25"/>
    <p:sldId id="296" r:id="rId26"/>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97AC"/>
    <a:srgbClr val="AC604B"/>
    <a:srgbClr val="E7F2F5"/>
    <a:srgbClr val="FDEADA"/>
    <a:srgbClr val="7A7F28"/>
    <a:srgbClr val="382E82"/>
    <a:srgbClr val="6F6AD0"/>
    <a:srgbClr val="000000"/>
    <a:srgbClr val="A29F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39" autoAdjust="0"/>
    <p:restoredTop sz="83471" autoAdjust="0"/>
  </p:normalViewPr>
  <p:slideViewPr>
    <p:cSldViewPr snapToGrid="0">
      <p:cViewPr varScale="1">
        <p:scale>
          <a:sx n="105" d="100"/>
          <a:sy n="105" d="100"/>
        </p:scale>
        <p:origin x="15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y-tak\Documents\&#20154;&#30340;&#36942;&#35492;&#30456;&#38306;\&#30456;&#38306;&#12395;&#12424;&#12427;Complexity&#12398;Multiplier&#22793;&#2127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complexity</c:v>
                </c:pt>
              </c:strCache>
            </c:strRef>
          </c:tx>
          <c:spPr>
            <a:solidFill>
              <a:schemeClr val="accent5">
                <a:lumMod val="60000"/>
                <a:lumOff val="40000"/>
              </a:schemeClr>
            </a:solidFill>
            <a:ln>
              <a:noFill/>
            </a:ln>
            <a:effectLst/>
          </c:spPr>
          <c:invertIfNegative val="0"/>
          <c:cat>
            <c:strRef>
              <c:f>Sheet1!$A$2:$A$3</c:f>
              <c:strCache>
                <c:ptCount val="1"/>
                <c:pt idx="0">
                  <c:v>independent</c:v>
                </c:pt>
              </c:strCache>
            </c:strRef>
          </c:cat>
          <c:val>
            <c:numRef>
              <c:f>Sheet1!$B$2:$B$3</c:f>
              <c:numCache>
                <c:formatCode>General</c:formatCode>
                <c:ptCount val="2"/>
                <c:pt idx="0">
                  <c:v>5</c:v>
                </c:pt>
                <c:pt idx="1">
                  <c:v>0</c:v>
                </c:pt>
              </c:numCache>
            </c:numRef>
          </c:val>
          <c:extLst>
            <c:ext xmlns:c16="http://schemas.microsoft.com/office/drawing/2014/chart" uri="{C3380CC4-5D6E-409C-BE32-E72D297353CC}">
              <c16:uniqueId val="{00000000-776C-5A48-B4A9-BCF6C6F39687}"/>
            </c:ext>
          </c:extLst>
        </c:ser>
        <c:ser>
          <c:idx val="1"/>
          <c:order val="1"/>
          <c:tx>
            <c:strRef>
              <c:f>Sheet1!$C$1</c:f>
              <c:strCache>
                <c:ptCount val="1"/>
                <c:pt idx="0">
                  <c:v>stress</c:v>
                </c:pt>
              </c:strCache>
            </c:strRef>
          </c:tx>
          <c:spPr>
            <a:solidFill>
              <a:schemeClr val="accent2"/>
            </a:solidFill>
            <a:ln>
              <a:noFill/>
            </a:ln>
            <a:effectLst/>
          </c:spPr>
          <c:invertIfNegative val="0"/>
          <c:cat>
            <c:strRef>
              <c:f>Sheet1!$A$2:$A$3</c:f>
              <c:strCache>
                <c:ptCount val="1"/>
                <c:pt idx="0">
                  <c:v>independent</c:v>
                </c:pt>
              </c:strCache>
            </c:strRef>
          </c:cat>
          <c:val>
            <c:numRef>
              <c:f>Sheet1!$C$2:$C$3</c:f>
              <c:numCache>
                <c:formatCode>General</c:formatCode>
                <c:ptCount val="2"/>
                <c:pt idx="0">
                  <c:v>0</c:v>
                </c:pt>
                <c:pt idx="1">
                  <c:v>0</c:v>
                </c:pt>
              </c:numCache>
            </c:numRef>
          </c:val>
          <c:extLst>
            <c:ext xmlns:c16="http://schemas.microsoft.com/office/drawing/2014/chart" uri="{C3380CC4-5D6E-409C-BE32-E72D297353CC}">
              <c16:uniqueId val="{00000001-776C-5A48-B4A9-BCF6C6F39687}"/>
            </c:ext>
          </c:extLst>
        </c:ser>
        <c:dLbls>
          <c:showLegendKey val="0"/>
          <c:showVal val="0"/>
          <c:showCatName val="0"/>
          <c:showSerName val="0"/>
          <c:showPercent val="0"/>
          <c:showBubbleSize val="0"/>
        </c:dLbls>
        <c:gapWidth val="150"/>
        <c:overlap val="100"/>
        <c:axId val="1851998303"/>
        <c:axId val="190959456"/>
      </c:barChart>
      <c:catAx>
        <c:axId val="18519983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0959456"/>
        <c:crosses val="autoZero"/>
        <c:auto val="1"/>
        <c:lblAlgn val="ctr"/>
        <c:lblOffset val="100"/>
        <c:noMultiLvlLbl val="0"/>
      </c:catAx>
      <c:valAx>
        <c:axId val="19095945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851998303"/>
        <c:crosses val="autoZero"/>
        <c:crossBetween val="between"/>
        <c:min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complexity</c:v>
                </c:pt>
              </c:strCache>
            </c:strRef>
          </c:tx>
          <c:spPr>
            <a:solidFill>
              <a:schemeClr val="accent5">
                <a:lumMod val="60000"/>
                <a:lumOff val="40000"/>
              </a:schemeClr>
            </a:solidFill>
            <a:ln>
              <a:noFill/>
            </a:ln>
            <a:effectLst/>
          </c:spPr>
          <c:invertIfNegative val="0"/>
          <c:cat>
            <c:strRef>
              <c:f>Sheet1!$A$2:$A$3</c:f>
              <c:strCache>
                <c:ptCount val="2"/>
                <c:pt idx="0">
                  <c:v>independent</c:v>
                </c:pt>
                <c:pt idx="1">
                  <c:v>correlation</c:v>
                </c:pt>
              </c:strCache>
            </c:strRef>
          </c:cat>
          <c:val>
            <c:numRef>
              <c:f>Sheet1!$B$2:$B$3</c:f>
              <c:numCache>
                <c:formatCode>General</c:formatCode>
                <c:ptCount val="2"/>
                <c:pt idx="0">
                  <c:v>1</c:v>
                </c:pt>
                <c:pt idx="1">
                  <c:v>0.65</c:v>
                </c:pt>
              </c:numCache>
            </c:numRef>
          </c:val>
          <c:extLst>
            <c:ext xmlns:c16="http://schemas.microsoft.com/office/drawing/2014/chart" uri="{C3380CC4-5D6E-409C-BE32-E72D297353CC}">
              <c16:uniqueId val="{00000000-1F2A-7143-9472-60F87FB362DF}"/>
            </c:ext>
          </c:extLst>
        </c:ser>
        <c:ser>
          <c:idx val="1"/>
          <c:order val="1"/>
          <c:tx>
            <c:strRef>
              <c:f>Sheet1!$C$1</c:f>
              <c:strCache>
                <c:ptCount val="1"/>
                <c:pt idx="0">
                  <c:v>stress</c:v>
                </c:pt>
              </c:strCache>
            </c:strRef>
          </c:tx>
          <c:spPr>
            <a:solidFill>
              <a:schemeClr val="accent2"/>
            </a:solidFill>
            <a:ln>
              <a:noFill/>
            </a:ln>
            <a:effectLst/>
          </c:spPr>
          <c:invertIfNegative val="0"/>
          <c:cat>
            <c:strRef>
              <c:f>Sheet1!$A$2:$A$3</c:f>
              <c:strCache>
                <c:ptCount val="2"/>
                <c:pt idx="0">
                  <c:v>independent</c:v>
                </c:pt>
                <c:pt idx="1">
                  <c:v>correlation</c:v>
                </c:pt>
              </c:strCache>
            </c:strRef>
          </c:cat>
          <c:val>
            <c:numRef>
              <c:f>Sheet1!$C$2:$C$3</c:f>
              <c:numCache>
                <c:formatCode>General</c:formatCode>
                <c:ptCount val="2"/>
                <c:pt idx="0">
                  <c:v>0</c:v>
                </c:pt>
                <c:pt idx="1">
                  <c:v>0.35</c:v>
                </c:pt>
              </c:numCache>
            </c:numRef>
          </c:val>
          <c:extLst>
            <c:ext xmlns:c16="http://schemas.microsoft.com/office/drawing/2014/chart" uri="{C3380CC4-5D6E-409C-BE32-E72D297353CC}">
              <c16:uniqueId val="{00000001-1F2A-7143-9472-60F87FB362DF}"/>
            </c:ext>
          </c:extLst>
        </c:ser>
        <c:dLbls>
          <c:showLegendKey val="0"/>
          <c:showVal val="0"/>
          <c:showCatName val="0"/>
          <c:showSerName val="0"/>
          <c:showPercent val="0"/>
          <c:showBubbleSize val="0"/>
        </c:dLbls>
        <c:gapWidth val="150"/>
        <c:overlap val="100"/>
        <c:axId val="1851998303"/>
        <c:axId val="190959456"/>
      </c:barChart>
      <c:catAx>
        <c:axId val="18519983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0959456"/>
        <c:crosses val="autoZero"/>
        <c:auto val="1"/>
        <c:lblAlgn val="ctr"/>
        <c:lblOffset val="100"/>
        <c:noMultiLvlLbl val="0"/>
      </c:catAx>
      <c:valAx>
        <c:axId val="19095945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851998303"/>
        <c:crosses val="autoZero"/>
        <c:crossBetween val="between"/>
        <c:min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358484658117785"/>
          <c:y val="5.0925925925925923E-2"/>
          <c:w val="0.81585975231990593"/>
          <c:h val="0.73331070031994317"/>
        </c:manualLayout>
      </c:layout>
      <c:scatterChart>
        <c:scatterStyle val="lineMarker"/>
        <c:varyColors val="0"/>
        <c:ser>
          <c:idx val="2"/>
          <c:order val="0"/>
          <c:tx>
            <c:v>M=5</c:v>
          </c:tx>
          <c:spPr>
            <a:ln w="25400" cap="rnd">
              <a:noFill/>
              <a:round/>
            </a:ln>
            <a:effectLst/>
          </c:spPr>
          <c:marker>
            <c:symbol val="circle"/>
            <c:size val="5"/>
            <c:spPr>
              <a:solidFill>
                <a:srgbClr val="0070C0"/>
              </a:solidFill>
              <a:ln w="9525">
                <a:solidFill>
                  <a:srgbClr val="0070C0"/>
                </a:solidFill>
              </a:ln>
              <a:effectLst/>
            </c:spPr>
          </c:marker>
          <c:dPt>
            <c:idx val="6"/>
            <c:marker>
              <c:symbol val="circle"/>
              <c:size val="5"/>
              <c:spPr>
                <a:solidFill>
                  <a:srgbClr val="FF0000"/>
                </a:solidFill>
                <a:ln w="9525">
                  <a:solidFill>
                    <a:srgbClr val="FF0000"/>
                  </a:solidFill>
                </a:ln>
                <a:effectLst/>
              </c:spPr>
            </c:marker>
            <c:bubble3D val="0"/>
            <c:extLst>
              <c:ext xmlns:c16="http://schemas.microsoft.com/office/drawing/2014/chart" uri="{C3380CC4-5D6E-409C-BE32-E72D297353CC}">
                <c16:uniqueId val="{00000000-362C-4B20-9D9F-C0C7F8E71983}"/>
              </c:ext>
            </c:extLst>
          </c:dPt>
          <c:xVal>
            <c:numRef>
              <c:f>Sheet1!$C$11:$C$21</c:f>
              <c:numCache>
                <c:formatCode>General</c:formatCode>
                <c:ptCount val="11"/>
                <c:pt idx="0">
                  <c:v>0</c:v>
                </c:pt>
                <c:pt idx="1">
                  <c:v>0.1</c:v>
                </c:pt>
                <c:pt idx="2">
                  <c:v>0.2</c:v>
                </c:pt>
                <c:pt idx="3">
                  <c:v>0.3</c:v>
                </c:pt>
                <c:pt idx="4">
                  <c:v>0.4</c:v>
                </c:pt>
                <c:pt idx="5">
                  <c:v>0.5</c:v>
                </c:pt>
                <c:pt idx="6">
                  <c:v>0.6</c:v>
                </c:pt>
                <c:pt idx="7">
                  <c:v>0.7</c:v>
                </c:pt>
                <c:pt idx="8">
                  <c:v>0.8</c:v>
                </c:pt>
                <c:pt idx="9">
                  <c:v>0.9</c:v>
                </c:pt>
                <c:pt idx="10">
                  <c:v>1</c:v>
                </c:pt>
              </c:numCache>
            </c:numRef>
          </c:xVal>
          <c:yVal>
            <c:numRef>
              <c:f>Sheet1!$F$11:$F$21</c:f>
              <c:numCache>
                <c:formatCode>General</c:formatCode>
                <c:ptCount val="11"/>
                <c:pt idx="0">
                  <c:v>5</c:v>
                </c:pt>
                <c:pt idx="1">
                  <c:v>3.8815273071201042</c:v>
                </c:pt>
                <c:pt idx="2">
                  <c:v>3.3851648071345046</c:v>
                </c:pt>
                <c:pt idx="3">
                  <c:v>3.0792464009523326</c:v>
                </c:pt>
                <c:pt idx="4">
                  <c:v>2.8642080737002398</c:v>
                </c:pt>
                <c:pt idx="5">
                  <c:v>2.7015621187164243</c:v>
                </c:pt>
                <c:pt idx="6">
                  <c:v>2.5725992956937822</c:v>
                </c:pt>
                <c:pt idx="7">
                  <c:v>2.4669034827319227</c:v>
                </c:pt>
                <c:pt idx="8">
                  <c:v>2.378123049312598</c:v>
                </c:pt>
                <c:pt idx="9">
                  <c:v>2.3021216859914384</c:v>
                </c:pt>
                <c:pt idx="10">
                  <c:v>2.2360679774997898</c:v>
                </c:pt>
              </c:numCache>
            </c:numRef>
          </c:yVal>
          <c:smooth val="0"/>
          <c:extLst>
            <c:ext xmlns:c16="http://schemas.microsoft.com/office/drawing/2014/chart" uri="{C3380CC4-5D6E-409C-BE32-E72D297353CC}">
              <c16:uniqueId val="{00000003-9975-45BE-B503-5DBA1120A935}"/>
            </c:ext>
          </c:extLst>
        </c:ser>
        <c:dLbls>
          <c:showLegendKey val="0"/>
          <c:showVal val="0"/>
          <c:showCatName val="0"/>
          <c:showSerName val="0"/>
          <c:showPercent val="0"/>
          <c:showBubbleSize val="0"/>
        </c:dLbls>
        <c:axId val="1543172384"/>
        <c:axId val="1543174048"/>
      </c:scatterChart>
      <c:valAx>
        <c:axId val="1543172384"/>
        <c:scaling>
          <c:orientation val="minMax"/>
          <c:max val="1"/>
        </c:scaling>
        <c:delete val="0"/>
        <c:axPos val="b"/>
        <c:title>
          <c:tx>
            <c:rich>
              <a:bodyPr rot="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r>
                  <a:rPr lang="en-US" sz="1800" dirty="0">
                    <a:solidFill>
                      <a:schemeClr val="tx1"/>
                    </a:solidFill>
                  </a:rPr>
                  <a:t>Correlation coefficients</a:t>
                </a:r>
                <a:endParaRPr lang="ja-JP" sz="1800" dirty="0">
                  <a:solidFill>
                    <a:schemeClr val="tx1"/>
                  </a:solidFill>
                </a:endParaRPr>
              </a:p>
            </c:rich>
          </c:tx>
          <c:layout>
            <c:manualLayout>
              <c:xMode val="edge"/>
              <c:yMode val="edge"/>
              <c:x val="0.36363516263889767"/>
              <c:y val="0.87973906861002504"/>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ja-JP"/>
          </a:p>
        </c:txPr>
        <c:crossAx val="1543174048"/>
        <c:crosses val="autoZero"/>
        <c:crossBetween val="midCat"/>
      </c:valAx>
      <c:valAx>
        <c:axId val="1543174048"/>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r>
                  <a:rPr lang="en-US" sz="1800" dirty="0">
                    <a:solidFill>
                      <a:schemeClr val="tx1"/>
                    </a:solidFill>
                  </a:rPr>
                  <a:t>Multiplier</a:t>
                </a:r>
                <a:endParaRPr lang="ja-JP" sz="1800" dirty="0">
                  <a:solidFill>
                    <a:schemeClr val="tx1"/>
                  </a:solidFill>
                </a:endParaRPr>
              </a:p>
            </c:rich>
          </c:tx>
          <c:layout>
            <c:manualLayout>
              <c:xMode val="edge"/>
              <c:yMode val="edge"/>
              <c:x val="2.4014392466827645E-3"/>
              <c:y val="0.30669925346605048"/>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Arial" panose="020B0604020202020204" pitchFamily="34" charset="0"/>
                  <a:ea typeface="+mn-ea"/>
                  <a:cs typeface="Arial" panose="020B0604020202020204" pitchFamily="34" charset="0"/>
                </a:defRPr>
              </a:pPr>
              <a:endParaRPr lang="ja-JP"/>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ja-JP"/>
          </a:p>
        </c:txPr>
        <c:crossAx val="1543172384"/>
        <c:crosses val="autoZero"/>
        <c:crossBetween val="midCat"/>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latin typeface="Arial" panose="020B0604020202020204" pitchFamily="34" charset="0"/>
          <a:cs typeface="Arial" panose="020B0604020202020204" pitchFamily="34" charset="0"/>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scenario 1</c:v>
                </c:pt>
              </c:strCache>
            </c:strRef>
          </c:tx>
          <c:spPr>
            <a:solidFill>
              <a:schemeClr val="accent5">
                <a:lumMod val="75000"/>
              </a:schemeClr>
            </a:solidFill>
            <a:ln>
              <a:noFill/>
            </a:ln>
            <a:effectLst/>
          </c:spPr>
          <c:invertIfNegative val="0"/>
          <c:cat>
            <c:strRef>
              <c:f>Sheet1!$A$2:$A$3</c:f>
              <c:strCache>
                <c:ptCount val="2"/>
                <c:pt idx="0">
                  <c:v>independent</c:v>
                </c:pt>
                <c:pt idx="1">
                  <c:v>correlation</c:v>
                </c:pt>
              </c:strCache>
            </c:strRef>
          </c:cat>
          <c:val>
            <c:numRef>
              <c:f>Sheet1!$B$2:$B$3</c:f>
              <c:numCache>
                <c:formatCode>General</c:formatCode>
                <c:ptCount val="2"/>
                <c:pt idx="0">
                  <c:v>0.03</c:v>
                </c:pt>
                <c:pt idx="1">
                  <c:v>0.01</c:v>
                </c:pt>
              </c:numCache>
            </c:numRef>
          </c:val>
          <c:extLst>
            <c:ext xmlns:c16="http://schemas.microsoft.com/office/drawing/2014/chart" uri="{C3380CC4-5D6E-409C-BE32-E72D297353CC}">
              <c16:uniqueId val="{00000000-554E-8B44-8623-8A5A035670E9}"/>
            </c:ext>
          </c:extLst>
        </c:ser>
        <c:ser>
          <c:idx val="1"/>
          <c:order val="1"/>
          <c:tx>
            <c:strRef>
              <c:f>Sheet1!$C$1</c:f>
              <c:strCache>
                <c:ptCount val="1"/>
                <c:pt idx="0">
                  <c:v>scenario 2</c:v>
                </c:pt>
              </c:strCache>
            </c:strRef>
          </c:tx>
          <c:spPr>
            <a:solidFill>
              <a:schemeClr val="accent6">
                <a:lumMod val="60000"/>
                <a:lumOff val="40000"/>
              </a:schemeClr>
            </a:solidFill>
            <a:ln>
              <a:noFill/>
            </a:ln>
            <a:effectLst/>
          </c:spPr>
          <c:invertIfNegative val="0"/>
          <c:cat>
            <c:strRef>
              <c:f>Sheet1!$A$2:$A$3</c:f>
              <c:strCache>
                <c:ptCount val="2"/>
                <c:pt idx="0">
                  <c:v>independent</c:v>
                </c:pt>
                <c:pt idx="1">
                  <c:v>correlation</c:v>
                </c:pt>
              </c:strCache>
            </c:strRef>
          </c:cat>
          <c:val>
            <c:numRef>
              <c:f>Sheet1!$C$2:$C$3</c:f>
              <c:numCache>
                <c:formatCode>General</c:formatCode>
                <c:ptCount val="2"/>
                <c:pt idx="0">
                  <c:v>0.02</c:v>
                </c:pt>
                <c:pt idx="1">
                  <c:v>1.4999999999999999E-2</c:v>
                </c:pt>
              </c:numCache>
            </c:numRef>
          </c:val>
          <c:extLst>
            <c:ext xmlns:c16="http://schemas.microsoft.com/office/drawing/2014/chart" uri="{C3380CC4-5D6E-409C-BE32-E72D297353CC}">
              <c16:uniqueId val="{00000001-554E-8B44-8623-8A5A035670E9}"/>
            </c:ext>
          </c:extLst>
        </c:ser>
        <c:dLbls>
          <c:showLegendKey val="0"/>
          <c:showVal val="0"/>
          <c:showCatName val="0"/>
          <c:showSerName val="0"/>
          <c:showPercent val="0"/>
          <c:showBubbleSize val="0"/>
        </c:dLbls>
        <c:gapWidth val="219"/>
        <c:overlap val="-27"/>
        <c:axId val="1100473663"/>
        <c:axId val="1100447583"/>
      </c:barChart>
      <c:catAx>
        <c:axId val="11004736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100447583"/>
        <c:crosses val="autoZero"/>
        <c:auto val="1"/>
        <c:lblAlgn val="ctr"/>
        <c:lblOffset val="100"/>
        <c:noMultiLvlLbl val="0"/>
      </c:catAx>
      <c:valAx>
        <c:axId val="1100447583"/>
        <c:scaling>
          <c:orientation val="minMax"/>
          <c:max val="3.0000000000000006E-2"/>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100473663"/>
        <c:crosses val="autoZero"/>
        <c:crossBetween val="between"/>
        <c:majorUnit val="1.0000000000000002E-2"/>
      </c:valAx>
      <c:spPr>
        <a:noFill/>
        <a:ln>
          <a:noFill/>
        </a:ln>
        <a:effectLst/>
      </c:spPr>
    </c:plotArea>
    <c:legend>
      <c:legendPos val="b"/>
      <c:layout>
        <c:manualLayout>
          <c:xMode val="edge"/>
          <c:yMode val="edge"/>
          <c:x val="0.53084431022209189"/>
          <c:y val="7.5275229455233655E-2"/>
          <c:w val="0.40712573971731797"/>
          <c:h val="7.2425757611159144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75AC6B-A0AB-E246-94E5-758E056348DB}" type="datetimeFigureOut">
              <a:rPr kumimoji="1" lang="ja-JP" altLang="en-US" smtClean="0"/>
              <a:t>2022/6/29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FC04AB-0580-9B4F-8435-930E618DAFEE}" type="slidenum">
              <a:rPr kumimoji="1" lang="ja-JP" altLang="en-US" smtClean="0"/>
              <a:t>‹#›</a:t>
            </a:fld>
            <a:endParaRPr kumimoji="1" lang="ja-JP" altLang="en-US"/>
          </a:p>
        </p:txBody>
      </p:sp>
    </p:spTree>
    <p:extLst>
      <p:ext uri="{BB962C8B-B14F-4D97-AF65-F5344CB8AC3E}">
        <p14:creationId xmlns:p14="http://schemas.microsoft.com/office/powerpoint/2010/main" val="17053360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Thank you for the introduction.</a:t>
            </a:r>
          </a:p>
          <a:p>
            <a:r>
              <a:rPr kumimoji="1" lang="en-US" altLang="ja-JP" dirty="0"/>
              <a:t>I’m Yusuke Takao from Osaka University in Japan.</a:t>
            </a:r>
          </a:p>
          <a:p>
            <a:r>
              <a:rPr kumimoji="1" lang="en-US" altLang="ja-JP" dirty="0"/>
              <a:t>Today I’d like to talk about (title).</a:t>
            </a:r>
            <a:endParaRPr kumimoji="1" lang="ja-JP" altLang="en-US" dirty="0"/>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0</a:t>
            </a:fld>
            <a:endParaRPr kumimoji="1" lang="ja-JP" altLang="en-US"/>
          </a:p>
        </p:txBody>
      </p:sp>
    </p:spTree>
    <p:extLst>
      <p:ext uri="{BB962C8B-B14F-4D97-AF65-F5344CB8AC3E}">
        <p14:creationId xmlns:p14="http://schemas.microsoft.com/office/powerpoint/2010/main" val="16201944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ノート プレースホルダー 2"/>
              <p:cNvSpPr>
                <a:spLocks noGrp="1"/>
              </p:cNvSpPr>
              <p:nvPr>
                <p:ph type="body" idx="1"/>
              </p:nvPr>
            </p:nvSpPr>
            <p:spPr/>
            <p:txBody>
              <a:bodyPr/>
              <a:lstStyle/>
              <a:p>
                <a:r>
                  <a:rPr kumimoji="1" lang="en-US" altLang="ja-JP" dirty="0"/>
                  <a:t>In order to calculate multiplier considering correlation, we assumed that the multiplier of PSFs follow a normal distribution which expected value is 1. And we also assumed that the standard deviations of PSFs are equal.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200" kern="1200" dirty="0">
                    <a:solidFill>
                      <a:schemeClr val="tx1"/>
                    </a:solidFill>
                    <a:effectLst/>
                    <a:latin typeface="+mn-lt"/>
                    <a:ea typeface="+mn-ea"/>
                    <a:cs typeface="+mn-cs"/>
                  </a:rPr>
                  <a:t>Let us consider a situation where the influence of PSF[A],[B]</a:t>
                </a:r>
                <a:r>
                  <a:rPr kumimoji="1" lang="en" altLang="ja-JP" sz="1200" kern="1200" baseline="0" dirty="0">
                    <a:solidFill>
                      <a:schemeClr val="tx1"/>
                    </a:solidFill>
                    <a:effectLst/>
                    <a:latin typeface="+mn-lt"/>
                    <a:ea typeface="+mn-ea"/>
                    <a:cs typeface="+mn-cs"/>
                  </a:rPr>
                  <a:t> </a:t>
                </a:r>
                <a:r>
                  <a:rPr kumimoji="1" lang="en" altLang="ja-JP" sz="1200" kern="1200" dirty="0">
                    <a:solidFill>
                      <a:schemeClr val="tx1"/>
                    </a:solidFill>
                    <a:effectLst/>
                    <a:latin typeface="+mn-lt"/>
                    <a:ea typeface="+mn-ea"/>
                    <a:cs typeface="+mn-cs"/>
                  </a:rPr>
                  <a:t>are strong and the HEP increases N times by using</a:t>
                </a:r>
                <a:r>
                  <a:rPr kumimoji="1" lang="en" altLang="ja-JP" sz="1200" kern="1200" baseline="0" dirty="0">
                    <a:solidFill>
                      <a:schemeClr val="tx1"/>
                    </a:solidFill>
                    <a:effectLst/>
                    <a:latin typeface="+mn-lt"/>
                    <a:ea typeface="+mn-ea"/>
                    <a:cs typeface="+mn-cs"/>
                  </a:rPr>
                  <a:t> their multiplier </a:t>
                </a:r>
                <a14:m>
                  <m:oMath xmlns:m="http://schemas.openxmlformats.org/officeDocument/2006/math">
                    <m:sSub>
                      <m:sSubPr>
                        <m:ctrlPr>
                          <a:rPr lang="ja-JP" altLang="ja-JP" sz="1200" i="1" smtClean="0">
                            <a:solidFill>
                              <a:schemeClr val="tx1"/>
                            </a:solidFill>
                            <a:latin typeface="Cambria Math" panose="02040503050406030204" pitchFamily="18" charset="0"/>
                            <a:ea typeface="Cambria Math" panose="02040503050406030204" pitchFamily="18" charset="0"/>
                          </a:rPr>
                        </m:ctrlPr>
                      </m:sSubPr>
                      <m:e>
                        <m:r>
                          <a:rPr lang="en-US" altLang="ja-JP" sz="12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12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𝐴</m:t>
                        </m:r>
                      </m:sub>
                    </m:sSub>
                    <m:r>
                      <a:rPr lang="en-US" altLang="ja-JP" sz="1200" b="0" i="1" smtClean="0">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sSub>
                      <m:sSubPr>
                        <m:ctrlPr>
                          <a:rPr lang="ja-JP" altLang="ja-JP" sz="1200" i="1">
                            <a:solidFill>
                              <a:schemeClr val="tx1"/>
                            </a:solidFill>
                            <a:latin typeface="Cambria Math" panose="02040503050406030204" pitchFamily="18" charset="0"/>
                            <a:ea typeface="Cambria Math" panose="02040503050406030204" pitchFamily="18" charset="0"/>
                          </a:rPr>
                        </m:ctrlPr>
                      </m:sSubPr>
                      <m:e>
                        <m:r>
                          <a:rPr lang="en-US" altLang="ja-JP" sz="12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12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𝐵</m:t>
                        </m:r>
                      </m:sub>
                    </m:sSub>
                  </m:oMath>
                </a14:m>
                <a:r>
                  <a:rPr kumimoji="1" lang="en" altLang="ja-JP" sz="1200" kern="1200" dirty="0">
                    <a:solidFill>
                      <a:schemeClr val="tx1"/>
                    </a:solidFill>
                    <a:effectLst/>
                    <a:latin typeface="+mn-lt"/>
                    <a:ea typeface="+mn-ea"/>
                    <a:cs typeface="+mn-cs"/>
                  </a:rPr>
                  <a:t>. Finally,</a:t>
                </a:r>
                <a:r>
                  <a:rPr kumimoji="1" lang="en" altLang="ja-JP" sz="1200" kern="1200" baseline="0" dirty="0">
                    <a:solidFill>
                      <a:schemeClr val="tx1"/>
                    </a:solidFill>
                    <a:effectLst/>
                    <a:latin typeface="+mn-lt"/>
                    <a:ea typeface="+mn-ea"/>
                    <a:cs typeface="+mn-cs"/>
                  </a:rPr>
                  <a:t> w</a:t>
                </a:r>
                <a:r>
                  <a:rPr kumimoji="1" lang="en" altLang="ja-JP" sz="1200" kern="1200" dirty="0">
                    <a:solidFill>
                      <a:schemeClr val="tx1"/>
                    </a:solidFill>
                    <a:effectLst/>
                    <a:latin typeface="+mn-lt"/>
                    <a:ea typeface="+mn-ea"/>
                    <a:cs typeface="+mn-cs"/>
                  </a:rPr>
                  <a:t>e calculate </a:t>
                </a:r>
                <a14:m>
                  <m:oMath xmlns:m="http://schemas.openxmlformats.org/officeDocument/2006/math">
                    <m:sSub>
                      <m:sSubPr>
                        <m:ctrlPr>
                          <a:rPr lang="ja-JP" altLang="ja-JP" sz="1200" i="1" smtClean="0">
                            <a:latin typeface="Cambria Math" panose="02040503050406030204" pitchFamily="18" charset="0"/>
                            <a:ea typeface="Cambria Math" panose="02040503050406030204" pitchFamily="18" charset="0"/>
                          </a:rPr>
                        </m:ctrlPr>
                      </m:sSubPr>
                      <m:e>
                        <m:r>
                          <a:rPr lang="en-US" altLang="ja-JP" sz="1200" i="1">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1200" i="1">
                            <a:latin typeface="Cambria Math" panose="02040503050406030204" pitchFamily="18" charset="0"/>
                            <a:ea typeface="游明朝" panose="02020400000000000000" pitchFamily="18" charset="-128"/>
                            <a:cs typeface="Times New Roman" panose="02020603050405020304" pitchFamily="18" charset="0"/>
                          </a:rPr>
                          <m:t>𝐴</m:t>
                        </m:r>
                      </m:sub>
                    </m:sSub>
                    <m:r>
                      <a:rPr lang="en-US" altLang="ja-JP" sz="1200" i="1">
                        <a:latin typeface="Cambria Math" panose="02040503050406030204" pitchFamily="18" charset="0"/>
                        <a:ea typeface="游明朝" panose="02020400000000000000" pitchFamily="18" charset="-128"/>
                        <a:cs typeface="Times New Roman" panose="02020603050405020304" pitchFamily="18" charset="0"/>
                      </a:rPr>
                      <m:t>′</m:t>
                    </m:r>
                  </m:oMath>
                </a14:m>
                <a:r>
                  <a:rPr kumimoji="1" lang="en" altLang="ja-JP" sz="1200" kern="1200" dirty="0">
                    <a:solidFill>
                      <a:schemeClr val="tx1"/>
                    </a:solidFill>
                    <a:effectLst/>
                    <a:latin typeface="+mn-lt"/>
                    <a:ea typeface="+mn-ea"/>
                    <a:cs typeface="+mn-cs"/>
                  </a:rPr>
                  <a:t> which is multiplier of PSF[A] considering correlation.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200" kern="1200" dirty="0">
                    <a:solidFill>
                      <a:schemeClr val="tx1"/>
                    </a:solidFill>
                    <a:effectLst/>
                    <a:latin typeface="+mn-lt"/>
                    <a:ea typeface="+mn-ea"/>
                    <a:cs typeface="+mn-cs"/>
                  </a:rPr>
                  <a:t> </a:t>
                </a:r>
                <a:r>
                  <a:rPr lang="en" altLang="ja-JP" dirty="0"/>
                  <a:t>In this situation, </a:t>
                </a:r>
                <a14:m>
                  <m:oMath xmlns:m="http://schemas.openxmlformats.org/officeDocument/2006/math">
                    <m:sSub>
                      <m:sSubPr>
                        <m:ctrlPr>
                          <a:rPr lang="ja-JP" altLang="ja-JP" sz="1200" i="1" smtClean="0">
                            <a:latin typeface="Cambria Math" panose="02040503050406030204" pitchFamily="18" charset="0"/>
                            <a:ea typeface="Cambria Math" panose="02040503050406030204" pitchFamily="18" charset="0"/>
                          </a:rPr>
                        </m:ctrlPr>
                      </m:sSubPr>
                      <m:e>
                        <m:r>
                          <a:rPr lang="en-US" altLang="ja-JP" sz="1200" i="1">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1200" i="1">
                            <a:latin typeface="Cambria Math" panose="02040503050406030204" pitchFamily="18" charset="0"/>
                            <a:ea typeface="游明朝" panose="02020400000000000000" pitchFamily="18" charset="-128"/>
                            <a:cs typeface="Times New Roman" panose="02020603050405020304" pitchFamily="18" charset="0"/>
                          </a:rPr>
                          <m:t>𝐴</m:t>
                        </m:r>
                      </m:sub>
                    </m:sSub>
                    <m:r>
                      <a:rPr lang="en-US" altLang="ja-JP" sz="1200" i="1">
                        <a:latin typeface="Cambria Math" panose="02040503050406030204" pitchFamily="18" charset="0"/>
                        <a:ea typeface="游明朝" panose="02020400000000000000" pitchFamily="18" charset="-128"/>
                        <a:cs typeface="Times New Roman" panose="02020603050405020304" pitchFamily="18" charset="0"/>
                      </a:rPr>
                      <m:t>′</m:t>
                    </m:r>
                    <m:sSub>
                      <m:sSubPr>
                        <m:ctrlPr>
                          <a:rPr lang="ja-JP" altLang="ja-JP" sz="1200" i="1">
                            <a:latin typeface="Cambria Math" panose="02040503050406030204" pitchFamily="18" charset="0"/>
                            <a:ea typeface="Cambria Math" panose="02040503050406030204" pitchFamily="18" charset="0"/>
                          </a:rPr>
                        </m:ctrlPr>
                      </m:sSubPr>
                      <m:e>
                        <m:r>
                          <a:rPr lang="en-US" altLang="ja-JP" sz="1200" b="0" i="1" smtClean="0">
                            <a:latin typeface="Cambria Math" panose="02040503050406030204" pitchFamily="18" charset="0"/>
                            <a:ea typeface="Cambria Math" panose="02040503050406030204" pitchFamily="18" charset="0"/>
                          </a:rPr>
                          <m:t>,</m:t>
                        </m:r>
                        <m:r>
                          <a:rPr lang="en-US" altLang="ja-JP" sz="1200" i="1">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1200" i="1">
                            <a:latin typeface="Cambria Math" panose="02040503050406030204" pitchFamily="18" charset="0"/>
                            <a:ea typeface="游明朝" panose="02020400000000000000" pitchFamily="18" charset="-128"/>
                            <a:cs typeface="Times New Roman" panose="02020603050405020304" pitchFamily="18" charset="0"/>
                          </a:rPr>
                          <m:t>𝐵</m:t>
                        </m:r>
                      </m:sub>
                    </m:sSub>
                    <m:r>
                      <a:rPr lang="en-US" altLang="ja-JP" sz="1200" i="1">
                        <a:latin typeface="Cambria Math" panose="02040503050406030204" pitchFamily="18" charset="0"/>
                        <a:ea typeface="游明朝" panose="02020400000000000000" pitchFamily="18" charset="-128"/>
                        <a:cs typeface="Times New Roman" panose="02020603050405020304" pitchFamily="18" charset="0"/>
                      </a:rPr>
                      <m:t>′</m:t>
                    </m:r>
                  </m:oMath>
                </a14:m>
                <a:r>
                  <a:rPr lang="ja-JP" altLang="en-US" sz="1200" dirty="0">
                    <a:latin typeface="Arial" panose="020B0604020202020204" pitchFamily="34" charset="0"/>
                    <a:cs typeface="Arial" panose="020B0604020202020204" pitchFamily="34" charset="0"/>
                  </a:rPr>
                  <a:t> </a:t>
                </a:r>
                <a:r>
                  <a:rPr lang="en-US" altLang="ja-JP" sz="1200" dirty="0">
                    <a:latin typeface="Arial" panose="020B0604020202020204" pitchFamily="34" charset="0"/>
                    <a:cs typeface="Arial" panose="020B0604020202020204" pitchFamily="34" charset="0"/>
                  </a:rPr>
                  <a:t>satisfies</a:t>
                </a:r>
                <a:r>
                  <a:rPr lang="en-US" altLang="ja-JP" sz="1200" baseline="0" dirty="0">
                    <a:latin typeface="Arial" panose="020B0604020202020204" pitchFamily="34" charset="0"/>
                    <a:cs typeface="Arial" panose="020B0604020202020204" pitchFamily="34" charset="0"/>
                  </a:rPr>
                  <a:t> this expression. </a:t>
                </a:r>
                <a:r>
                  <a:rPr lang="en-US" altLang="ja-JP" sz="1200" dirty="0">
                    <a:latin typeface="Arial" panose="020B0604020202020204" pitchFamily="34" charset="0"/>
                    <a:cs typeface="Arial" panose="020B0604020202020204" pitchFamily="34" charset="0"/>
                  </a:rPr>
                  <a:t>So, the product of them</a:t>
                </a:r>
                <a:r>
                  <a:rPr lang="en-US" altLang="ja-JP" sz="1200" baseline="0" dirty="0">
                    <a:latin typeface="Arial" panose="020B0604020202020204" pitchFamily="34" charset="0"/>
                    <a:cs typeface="Arial" panose="020B0604020202020204" pitchFamily="34" charset="0"/>
                  </a:rPr>
                  <a:t> </a:t>
                </a:r>
                <a:r>
                  <a:rPr lang="en-US" altLang="ja-JP" sz="1200" dirty="0">
                    <a:latin typeface="Arial" panose="020B0604020202020204" pitchFamily="34" charset="0"/>
                    <a:cs typeface="Arial" panose="020B0604020202020204" pitchFamily="34" charset="0"/>
                  </a:rPr>
                  <a:t>is 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Arial" panose="020B0604020202020204" pitchFamily="34" charset="0"/>
                    <a:cs typeface="Arial" panose="020B0604020202020204" pitchFamily="34" charset="0"/>
                  </a:rPr>
                  <a:t>When </a:t>
                </a:r>
                <a14:m>
                  <m:oMath xmlns:m="http://schemas.openxmlformats.org/officeDocument/2006/math">
                    <m:sSub>
                      <m:sSubPr>
                        <m:ctrlPr>
                          <a:rPr lang="ja-JP" altLang="ja-JP" sz="1200" i="1" smtClean="0">
                            <a:latin typeface="Cambria Math" panose="02040503050406030204" pitchFamily="18" charset="0"/>
                            <a:ea typeface="Cambria Math" panose="02040503050406030204" pitchFamily="18" charset="0"/>
                          </a:rPr>
                        </m:ctrlPr>
                      </m:sSubPr>
                      <m:e>
                        <m:r>
                          <a:rPr lang="en-US" altLang="ja-JP" sz="1200" i="1">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1200" b="0" i="1" smtClean="0">
                            <a:latin typeface="Cambria Math" panose="02040503050406030204" pitchFamily="18" charset="0"/>
                            <a:ea typeface="游明朝" panose="02020400000000000000" pitchFamily="18" charset="-128"/>
                            <a:cs typeface="Times New Roman" panose="02020603050405020304" pitchFamily="18" charset="0"/>
                          </a:rPr>
                          <m:t>𝐴</m:t>
                        </m:r>
                      </m:sub>
                    </m:sSub>
                  </m:oMath>
                </a14:m>
                <a:r>
                  <a:rPr lang="en" altLang="ja-JP" dirty="0"/>
                  <a:t> turns</a:t>
                </a:r>
                <a:r>
                  <a:rPr lang="en" altLang="ja-JP" baseline="0" dirty="0"/>
                  <a:t> to </a:t>
                </a:r>
                <a14:m>
                  <m:oMath xmlns:m="http://schemas.openxmlformats.org/officeDocument/2006/math">
                    <m:sSub>
                      <m:sSubPr>
                        <m:ctrlPr>
                          <a:rPr lang="ja-JP" altLang="ja-JP" sz="1200" i="1" smtClean="0">
                            <a:latin typeface="Cambria Math" panose="02040503050406030204" pitchFamily="18" charset="0"/>
                            <a:ea typeface="Cambria Math" panose="02040503050406030204" pitchFamily="18" charset="0"/>
                          </a:rPr>
                        </m:ctrlPr>
                      </m:sSubPr>
                      <m:e>
                        <m:r>
                          <a:rPr lang="en-US" altLang="ja-JP" sz="1200" i="1">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1200" b="0" i="1" smtClean="0">
                            <a:latin typeface="Cambria Math" panose="02040503050406030204" pitchFamily="18" charset="0"/>
                            <a:ea typeface="游明朝" panose="02020400000000000000" pitchFamily="18" charset="-128"/>
                            <a:cs typeface="Times New Roman" panose="02020603050405020304" pitchFamily="18" charset="0"/>
                          </a:rPr>
                          <m:t>𝐴</m:t>
                        </m:r>
                      </m:sub>
                    </m:sSub>
                    <m:r>
                      <a:rPr lang="en-US" altLang="ja-JP" sz="1200" i="1">
                        <a:latin typeface="Cambria Math" panose="02040503050406030204" pitchFamily="18" charset="0"/>
                        <a:ea typeface="游明朝" panose="02020400000000000000" pitchFamily="18" charset="-128"/>
                        <a:cs typeface="Times New Roman" panose="02020603050405020304" pitchFamily="18" charset="0"/>
                      </a:rPr>
                      <m:t>′</m:t>
                    </m:r>
                  </m:oMath>
                </a14:m>
                <a:r>
                  <a:rPr lang="en" altLang="ja-JP" dirty="0"/>
                  <a:t>, the conditional expectation of </a:t>
                </a:r>
                <a14:m>
                  <m:oMath xmlns:m="http://schemas.openxmlformats.org/officeDocument/2006/math">
                    <m:sSub>
                      <m:sSubPr>
                        <m:ctrlPr>
                          <a:rPr lang="ja-JP" altLang="ja-JP" sz="1200" i="1" smtClean="0">
                            <a:latin typeface="Cambria Math" panose="02040503050406030204" pitchFamily="18" charset="0"/>
                            <a:ea typeface="Cambria Math" panose="02040503050406030204" pitchFamily="18" charset="0"/>
                          </a:rPr>
                        </m:ctrlPr>
                      </m:sSubPr>
                      <m:e>
                        <m:r>
                          <a:rPr lang="en-US" altLang="ja-JP" sz="1200" i="1">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1200" b="0" i="1" smtClean="0">
                            <a:latin typeface="Cambria Math" panose="02040503050406030204" pitchFamily="18" charset="0"/>
                            <a:ea typeface="游明朝" panose="02020400000000000000" pitchFamily="18" charset="-128"/>
                            <a:cs typeface="Times New Roman" panose="02020603050405020304" pitchFamily="18" charset="0"/>
                          </a:rPr>
                          <m:t>𝐵</m:t>
                        </m:r>
                      </m:sub>
                    </m:sSub>
                  </m:oMath>
                </a14:m>
                <a:r>
                  <a:rPr lang="en" altLang="ja-JP" dirty="0"/>
                  <a:t> is like</a:t>
                </a:r>
                <a:r>
                  <a:rPr lang="en" altLang="ja-JP" baseline="0" dirty="0"/>
                  <a:t> this expression</a:t>
                </a:r>
                <a:r>
                  <a:rPr lang="en" altLang="ja-JP" dirty="0"/>
                  <a:t>. </a:t>
                </a:r>
                <a14:m>
                  <m:oMath xmlns:m="http://schemas.openxmlformats.org/officeDocument/2006/math">
                    <m:sSub>
                      <m:sSubPr>
                        <m:ctrlPr>
                          <a:rPr lang="ja-JP" altLang="ja-JP" sz="1200" i="1" smtClean="0">
                            <a:latin typeface="Cambria Math" panose="02040503050406030204" pitchFamily="18" charset="0"/>
                          </a:rPr>
                        </m:ctrlPr>
                      </m:sSubPr>
                      <m:e>
                        <m:r>
                          <a:rPr lang="en-GB" altLang="ja-JP" sz="1200" i="1">
                            <a:latin typeface="Cambria Math" panose="02040503050406030204" pitchFamily="18" charset="0"/>
                          </a:rPr>
                          <m:t>𝜇</m:t>
                        </m:r>
                      </m:e>
                      <m:sub>
                        <m:r>
                          <a:rPr lang="en-GB" altLang="ja-JP" sz="1200" i="1">
                            <a:latin typeface="Cambria Math" panose="02040503050406030204" pitchFamily="18" charset="0"/>
                          </a:rPr>
                          <m:t>𝐴</m:t>
                        </m:r>
                      </m:sub>
                    </m:sSub>
                    <m:r>
                      <a:rPr lang="en-US" altLang="ja-JP" sz="1200" b="0" i="0" smtClean="0">
                        <a:latin typeface="Cambria Math" panose="02040503050406030204" pitchFamily="18" charset="0"/>
                      </a:rPr>
                      <m:t>,</m:t>
                    </m:r>
                    <m:sSub>
                      <m:sSubPr>
                        <m:ctrlPr>
                          <a:rPr lang="ja-JP" altLang="ja-JP" sz="1200" i="1">
                            <a:latin typeface="Cambria Math" panose="02040503050406030204" pitchFamily="18" charset="0"/>
                          </a:rPr>
                        </m:ctrlPr>
                      </m:sSubPr>
                      <m:e>
                        <m:r>
                          <a:rPr lang="en-GB" altLang="ja-JP" sz="1200" i="1">
                            <a:latin typeface="Cambria Math" panose="02040503050406030204" pitchFamily="18" charset="0"/>
                          </a:rPr>
                          <m:t>𝜇</m:t>
                        </m:r>
                      </m:e>
                      <m:sub>
                        <m:r>
                          <a:rPr lang="en-GB" altLang="ja-JP" sz="1200" i="1">
                            <a:latin typeface="Cambria Math" panose="02040503050406030204" pitchFamily="18" charset="0"/>
                          </a:rPr>
                          <m:t>𝐵</m:t>
                        </m:r>
                      </m:sub>
                    </m:sSub>
                  </m:oMath>
                </a14:m>
                <a:r>
                  <a:rPr lang="en" altLang="ja-JP" dirty="0"/>
                  <a:t> refer</a:t>
                </a:r>
                <a:r>
                  <a:rPr lang="en" altLang="ja-JP" baseline="0" dirty="0"/>
                  <a:t> the expected values and </a:t>
                </a:r>
                <a14:m>
                  <m:oMath xmlns:m="http://schemas.openxmlformats.org/officeDocument/2006/math">
                    <m:sSub>
                      <m:sSubPr>
                        <m:ctrlPr>
                          <a:rPr lang="ja-JP" altLang="ja-JP" sz="1200" i="1" smtClean="0">
                            <a:latin typeface="Cambria Math" panose="02040503050406030204" pitchFamily="18" charset="0"/>
                            <a:ea typeface="Cambria Math" panose="02040503050406030204" pitchFamily="18" charset="0"/>
                          </a:rPr>
                        </m:ctrlPr>
                      </m:sSubPr>
                      <m:e>
                        <m:r>
                          <a:rPr lang="en-US" altLang="ja-JP" sz="1200" i="1">
                            <a:latin typeface="Cambria Math" panose="02040503050406030204" pitchFamily="18" charset="0"/>
                            <a:ea typeface="游明朝" panose="02020400000000000000" pitchFamily="18" charset="-128"/>
                            <a:cs typeface="Times New Roman" panose="02020603050405020304" pitchFamily="18" charset="0"/>
                          </a:rPr>
                          <m:t>𝜎</m:t>
                        </m:r>
                      </m:e>
                      <m:sub>
                        <m:r>
                          <a:rPr lang="en-US" altLang="ja-JP" sz="1200" i="1">
                            <a:latin typeface="Cambria Math" panose="02040503050406030204" pitchFamily="18" charset="0"/>
                            <a:ea typeface="游明朝" panose="02020400000000000000" pitchFamily="18" charset="-128"/>
                            <a:cs typeface="Times New Roman" panose="02020603050405020304" pitchFamily="18" charset="0"/>
                          </a:rPr>
                          <m:t>𝐴</m:t>
                        </m:r>
                      </m:sub>
                    </m:sSub>
                  </m:oMath>
                </a14:m>
                <a:r>
                  <a:rPr kumimoji="1" lang="en-US" altLang="ja-JP" sz="1200" dirty="0"/>
                  <a:t>,</a:t>
                </a:r>
                <a:r>
                  <a:rPr lang="ja-JP" altLang="ja-JP" sz="1200" dirty="0">
                    <a:ea typeface="Cambria Math" panose="02040503050406030204" pitchFamily="18" charset="0"/>
                  </a:rPr>
                  <a:t> </a:t>
                </a:r>
                <a14:m>
                  <m:oMath xmlns:m="http://schemas.openxmlformats.org/officeDocument/2006/math">
                    <m:sSub>
                      <m:sSubPr>
                        <m:ctrlPr>
                          <a:rPr lang="ja-JP" altLang="ja-JP" sz="1200" i="1">
                            <a:latin typeface="Cambria Math" panose="02040503050406030204" pitchFamily="18" charset="0"/>
                            <a:ea typeface="Cambria Math" panose="02040503050406030204" pitchFamily="18" charset="0"/>
                          </a:rPr>
                        </m:ctrlPr>
                      </m:sSubPr>
                      <m:e>
                        <m:r>
                          <a:rPr lang="en-US" altLang="ja-JP" sz="1200" i="1">
                            <a:latin typeface="Cambria Math" panose="02040503050406030204" pitchFamily="18" charset="0"/>
                            <a:ea typeface="游明朝" panose="02020400000000000000" pitchFamily="18" charset="-128"/>
                            <a:cs typeface="Times New Roman" panose="02020603050405020304" pitchFamily="18" charset="0"/>
                          </a:rPr>
                          <m:t>𝜎</m:t>
                        </m:r>
                      </m:e>
                      <m:sub>
                        <m:r>
                          <a:rPr lang="en-US" altLang="ja-JP" sz="1200" i="1">
                            <a:latin typeface="Cambria Math" panose="02040503050406030204" pitchFamily="18" charset="0"/>
                            <a:ea typeface="游明朝" panose="02020400000000000000" pitchFamily="18" charset="-128"/>
                            <a:cs typeface="Times New Roman" panose="02020603050405020304" pitchFamily="18" charset="0"/>
                          </a:rPr>
                          <m:t>𝐵</m:t>
                        </m:r>
                      </m:sub>
                    </m:sSub>
                  </m:oMath>
                </a14:m>
                <a:r>
                  <a:rPr lang="en" altLang="ja-JP" dirty="0"/>
                  <a:t> are standard</a:t>
                </a:r>
                <a:r>
                  <a:rPr lang="en" altLang="ja-JP" baseline="0" dirty="0"/>
                  <a:t> deviations. </a:t>
                </a:r>
                <a14:m>
                  <m:oMath xmlns:m="http://schemas.openxmlformats.org/officeDocument/2006/math">
                    <m:r>
                      <a:rPr lang="ja-JP" altLang="en-US" sz="1200" i="1" smtClean="0">
                        <a:latin typeface="Cambria Math" panose="02040503050406030204" pitchFamily="18" charset="0"/>
                      </a:rPr>
                      <m:t>𝜌</m:t>
                    </m:r>
                  </m:oMath>
                </a14:m>
                <a:r>
                  <a:rPr lang="en" altLang="ja-JP" dirty="0"/>
                  <a:t> refers the correlation coefficients between PSF[A] and [B].</a:t>
                </a:r>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dirty="0"/>
                  <a:t>Summarizing these</a:t>
                </a:r>
                <a:r>
                  <a:rPr lang="en" altLang="ja-JP" baseline="0" dirty="0"/>
                  <a:t> expressions</a:t>
                </a:r>
                <a:r>
                  <a:rPr lang="en" altLang="ja-JP" dirty="0"/>
                  <a:t>, we obtain </a:t>
                </a:r>
                <a14:m>
                  <m:oMath xmlns:m="http://schemas.openxmlformats.org/officeDocument/2006/math">
                    <m:sSub>
                      <m:sSubPr>
                        <m:ctrlPr>
                          <a:rPr lang="ja-JP" altLang="ja-JP" sz="1200" i="1" smtClean="0">
                            <a:latin typeface="Cambria Math" panose="02040503050406030204" pitchFamily="18" charset="0"/>
                            <a:ea typeface="Cambria Math" panose="02040503050406030204" pitchFamily="18" charset="0"/>
                          </a:rPr>
                        </m:ctrlPr>
                      </m:sSubPr>
                      <m:e>
                        <m:r>
                          <a:rPr lang="en-US" altLang="ja-JP" sz="1200" i="1">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1200" b="0" i="1" smtClean="0">
                            <a:latin typeface="Cambria Math" panose="02040503050406030204" pitchFamily="18" charset="0"/>
                            <a:ea typeface="游明朝" panose="02020400000000000000" pitchFamily="18" charset="-128"/>
                            <a:cs typeface="Times New Roman" panose="02020603050405020304" pitchFamily="18" charset="0"/>
                          </a:rPr>
                          <m:t>𝐴</m:t>
                        </m:r>
                      </m:sub>
                    </m:sSub>
                    <m:r>
                      <a:rPr lang="en-US" altLang="ja-JP" sz="1200" i="1">
                        <a:latin typeface="Cambria Math" panose="02040503050406030204" pitchFamily="18" charset="0"/>
                        <a:ea typeface="游明朝" panose="02020400000000000000" pitchFamily="18" charset="-128"/>
                        <a:cs typeface="Times New Roman" panose="02020603050405020304" pitchFamily="18" charset="0"/>
                      </a:rPr>
                      <m:t>′</m:t>
                    </m:r>
                  </m:oMath>
                </a14:m>
                <a:r>
                  <a:rPr lang="en" altLang="ja-JP" dirty="0"/>
                  <a:t> that is multiplier considering</a:t>
                </a:r>
                <a:r>
                  <a:rPr lang="en" altLang="ja-JP" baseline="0" dirty="0"/>
                  <a:t> corelation of PSF[A].</a:t>
                </a:r>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baseline="0" dirty="0"/>
                  <a:t>This is how to calculate multiplier considering correlation in this method. In the next slide, I will show you the result of our research.</a:t>
                </a:r>
                <a:endParaRPr lang="en" altLang="ja-JP" dirty="0"/>
              </a:p>
            </p:txBody>
          </p:sp>
        </mc:Choice>
        <mc:Fallback xmlns="">
          <p:sp>
            <p:nvSpPr>
              <p:cNvPr id="3" name="ノート プレースホルダー 2"/>
              <p:cNvSpPr>
                <a:spLocks noGrp="1"/>
              </p:cNvSpPr>
              <p:nvPr>
                <p:ph type="body" idx="1"/>
              </p:nvPr>
            </p:nvSpPr>
            <p:spPr/>
            <p:txBody>
              <a:bodyPr/>
              <a:lstStyle/>
              <a:p>
                <a:r>
                  <a:rPr kumimoji="1" lang="en-US" altLang="ja-JP" dirty="0"/>
                  <a:t>In order to calculate multiplier considering correlation, we assumed that the multiplier of PSFs follow a normal distribution which expected value is 1. And we also assumed that the standard deviations of PSFs are equal.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200" kern="1200" dirty="0">
                    <a:solidFill>
                      <a:schemeClr val="tx1"/>
                    </a:solidFill>
                    <a:effectLst/>
                    <a:latin typeface="+mn-lt"/>
                    <a:ea typeface="+mn-ea"/>
                    <a:cs typeface="+mn-cs"/>
                  </a:rPr>
                  <a:t>Let us consider a situation where the influence of PSF[A],[B], among 8 PSFs are strong and the HEP increases N times. Finally,</a:t>
                </a:r>
                <a:r>
                  <a:rPr kumimoji="1" lang="en" altLang="ja-JP" sz="1200" kern="1200" baseline="0" dirty="0">
                    <a:solidFill>
                      <a:schemeClr val="tx1"/>
                    </a:solidFill>
                    <a:effectLst/>
                    <a:latin typeface="+mn-lt"/>
                    <a:ea typeface="+mn-ea"/>
                    <a:cs typeface="+mn-cs"/>
                  </a:rPr>
                  <a:t> w</a:t>
                </a:r>
                <a:r>
                  <a:rPr kumimoji="1" lang="en" altLang="ja-JP" sz="1200" kern="1200" dirty="0">
                    <a:solidFill>
                      <a:schemeClr val="tx1"/>
                    </a:solidFill>
                    <a:effectLst/>
                    <a:latin typeface="+mn-lt"/>
                    <a:ea typeface="+mn-ea"/>
                    <a:cs typeface="+mn-cs"/>
                  </a:rPr>
                  <a:t>e calculate the conditional expectation </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𝑥</a:t>
                </a:r>
                <a:r>
                  <a:rPr lang="ja-JP" altLang="ja-JP" sz="1200" i="0">
                    <a:latin typeface="Cambria Math" panose="02040503050406030204" pitchFamily="18" charset="0"/>
                    <a:ea typeface="游明朝" panose="02020400000000000000" pitchFamily="18" charset="-128"/>
                    <a:cs typeface="Times New Roman" panose="02020603050405020304" pitchFamily="18" charset="0"/>
                  </a:rPr>
                  <a:t>_</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𝐴′</a:t>
                </a:r>
                <a:r>
                  <a:rPr lang="ja-JP" altLang="ja-JP" sz="1200" i="0">
                    <a:latin typeface="Cambria Math" panose="02040503050406030204" pitchFamily="18" charset="0"/>
                  </a:rPr>
                  <a:t>〖</a:t>
                </a:r>
                <a:r>
                  <a:rPr lang="en-US" altLang="ja-JP" sz="1200" b="0" i="0">
                    <a:latin typeface="Cambria Math" panose="02040503050406030204" pitchFamily="18" charset="0"/>
                    <a:ea typeface="Cambria Math" panose="02040503050406030204" pitchFamily="18" charset="0"/>
                  </a:rPr>
                  <a:t>,</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𝑥</a:t>
                </a:r>
                <a:r>
                  <a:rPr lang="ja-JP" altLang="ja-JP" sz="1200" i="0">
                    <a:latin typeface="Cambria Math" panose="02040503050406030204" pitchFamily="18" charset="0"/>
                    <a:ea typeface="游明朝" panose="02020400000000000000" pitchFamily="18" charset="-128"/>
                    <a:cs typeface="Times New Roman" panose="02020603050405020304" pitchFamily="18" charset="0"/>
                  </a:rPr>
                  <a:t>〗_</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𝐵′</a:t>
                </a:r>
                <a:r>
                  <a:rPr lang="ja-JP" altLang="en-US" sz="1200" dirty="0">
                    <a:latin typeface="Arial" panose="020B0604020202020204" pitchFamily="34" charset="0"/>
                    <a:cs typeface="Arial" panose="020B0604020202020204" pitchFamily="34" charset="0"/>
                  </a:rPr>
                  <a:t> </a:t>
                </a:r>
                <a:r>
                  <a:rPr lang="en-US" altLang="ja-JP" sz="1200" dirty="0">
                    <a:latin typeface="Arial" panose="020B0604020202020204" pitchFamily="34" charset="0"/>
                    <a:cs typeface="Arial" panose="020B0604020202020204" pitchFamily="34" charset="0"/>
                  </a:rPr>
                  <a:t>considering correlation.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dirty="0"/>
                  <a:t>In this situation, </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𝑥</a:t>
                </a:r>
                <a:r>
                  <a:rPr lang="ja-JP" altLang="ja-JP" sz="1200" i="0">
                    <a:latin typeface="Cambria Math" panose="02040503050406030204" pitchFamily="18" charset="0"/>
                    <a:ea typeface="游明朝" panose="02020400000000000000" pitchFamily="18" charset="-128"/>
                    <a:cs typeface="Times New Roman" panose="02020603050405020304" pitchFamily="18" charset="0"/>
                  </a:rPr>
                  <a:t>_</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𝐴′</a:t>
                </a:r>
                <a:r>
                  <a:rPr lang="ja-JP" altLang="ja-JP" sz="1200" i="0">
                    <a:latin typeface="Cambria Math" panose="02040503050406030204" pitchFamily="18" charset="0"/>
                  </a:rPr>
                  <a:t>〖</a:t>
                </a:r>
                <a:r>
                  <a:rPr lang="en-US" altLang="ja-JP" sz="1200" b="0" i="0">
                    <a:latin typeface="Cambria Math" panose="02040503050406030204" pitchFamily="18" charset="0"/>
                    <a:ea typeface="Cambria Math" panose="02040503050406030204" pitchFamily="18" charset="0"/>
                  </a:rPr>
                  <a:t>,</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𝑥</a:t>
                </a:r>
                <a:r>
                  <a:rPr lang="ja-JP" altLang="ja-JP" sz="1200" i="0">
                    <a:latin typeface="Cambria Math" panose="02040503050406030204" pitchFamily="18" charset="0"/>
                    <a:ea typeface="游明朝" panose="02020400000000000000" pitchFamily="18" charset="-128"/>
                    <a:cs typeface="Times New Roman" panose="02020603050405020304" pitchFamily="18" charset="0"/>
                  </a:rPr>
                  <a:t>〗_</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𝐵′</a:t>
                </a:r>
                <a:r>
                  <a:rPr lang="ja-JP" altLang="en-US" sz="1200" dirty="0">
                    <a:latin typeface="Arial" panose="020B0604020202020204" pitchFamily="34" charset="0"/>
                    <a:cs typeface="Arial" panose="020B0604020202020204" pitchFamily="34" charset="0"/>
                  </a:rPr>
                  <a:t> </a:t>
                </a:r>
                <a:r>
                  <a:rPr lang="en-US" altLang="ja-JP" sz="1200" dirty="0">
                    <a:latin typeface="Arial" panose="020B0604020202020204" pitchFamily="34" charset="0"/>
                    <a:cs typeface="Arial" panose="020B0604020202020204" pitchFamily="34" charset="0"/>
                  </a:rPr>
                  <a:t>satisfies (1).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Arial" panose="020B0604020202020204" pitchFamily="34" charset="0"/>
                    <a:cs typeface="Arial" panose="020B0604020202020204" pitchFamily="34" charset="0"/>
                  </a:rPr>
                  <a:t>When </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𝑥</a:t>
                </a:r>
                <a:r>
                  <a:rPr lang="ja-JP" altLang="ja-JP" sz="1200" i="0">
                    <a:latin typeface="Cambria Math" panose="02040503050406030204" pitchFamily="18" charset="0"/>
                    <a:ea typeface="游明朝" panose="02020400000000000000" pitchFamily="18" charset="-128"/>
                    <a:cs typeface="Times New Roman" panose="02020603050405020304" pitchFamily="18" charset="0"/>
                  </a:rPr>
                  <a:t>_</a:t>
                </a:r>
                <a:r>
                  <a:rPr lang="en-US" altLang="ja-JP" sz="1200" b="0" i="0">
                    <a:latin typeface="Cambria Math" panose="02040503050406030204" pitchFamily="18" charset="0"/>
                    <a:ea typeface="游明朝" panose="02020400000000000000" pitchFamily="18" charset="-128"/>
                    <a:cs typeface="Times New Roman" panose="02020603050405020304" pitchFamily="18" charset="0"/>
                  </a:rPr>
                  <a:t>𝐴</a:t>
                </a:r>
                <a:r>
                  <a:rPr lang="en" altLang="ja-JP" dirty="0"/>
                  <a:t> turns</a:t>
                </a:r>
                <a:r>
                  <a:rPr lang="en" altLang="ja-JP" baseline="0" dirty="0"/>
                  <a:t> to </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𝑥</a:t>
                </a:r>
                <a:r>
                  <a:rPr lang="ja-JP" altLang="ja-JP" sz="1200" i="0">
                    <a:latin typeface="Cambria Math" panose="02040503050406030204" pitchFamily="18" charset="0"/>
                    <a:ea typeface="游明朝" panose="02020400000000000000" pitchFamily="18" charset="-128"/>
                    <a:cs typeface="Times New Roman" panose="02020603050405020304" pitchFamily="18" charset="0"/>
                  </a:rPr>
                  <a:t>_</a:t>
                </a:r>
                <a:r>
                  <a:rPr lang="en-US" altLang="ja-JP" sz="1200" b="0" i="0">
                    <a:latin typeface="Cambria Math" panose="02040503050406030204" pitchFamily="18" charset="0"/>
                    <a:ea typeface="游明朝" panose="02020400000000000000" pitchFamily="18" charset="-128"/>
                    <a:cs typeface="Times New Roman" panose="02020603050405020304" pitchFamily="18" charset="0"/>
                  </a:rPr>
                  <a:t>𝐴</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a:t>
                </a:r>
                <a:r>
                  <a:rPr lang="en" altLang="ja-JP" dirty="0"/>
                  <a:t>, the conditional expectation of </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𝑥</a:t>
                </a:r>
                <a:r>
                  <a:rPr lang="ja-JP" altLang="ja-JP" sz="1200" i="0">
                    <a:latin typeface="Cambria Math" panose="02040503050406030204" pitchFamily="18" charset="0"/>
                    <a:ea typeface="游明朝" panose="02020400000000000000" pitchFamily="18" charset="-128"/>
                    <a:cs typeface="Times New Roman" panose="02020603050405020304" pitchFamily="18" charset="0"/>
                  </a:rPr>
                  <a:t>_</a:t>
                </a:r>
                <a:r>
                  <a:rPr lang="en-US" altLang="ja-JP" sz="1200" b="0" i="0">
                    <a:latin typeface="Cambria Math" panose="02040503050406030204" pitchFamily="18" charset="0"/>
                    <a:ea typeface="游明朝" panose="02020400000000000000" pitchFamily="18" charset="-128"/>
                    <a:cs typeface="Times New Roman" panose="02020603050405020304" pitchFamily="18" charset="0"/>
                  </a:rPr>
                  <a:t>𝐵</a:t>
                </a:r>
                <a:r>
                  <a:rPr lang="en" altLang="ja-JP" dirty="0"/>
                  <a:t> is (2).</a:t>
                </a:r>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dirty="0"/>
                  <a:t>Summarizing (1)(2), we obtain </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𝑥</a:t>
                </a:r>
                <a:r>
                  <a:rPr lang="ja-JP" altLang="ja-JP" sz="1200" i="0">
                    <a:latin typeface="Cambria Math" panose="02040503050406030204" pitchFamily="18" charset="0"/>
                    <a:ea typeface="游明朝" panose="02020400000000000000" pitchFamily="18" charset="-128"/>
                    <a:cs typeface="Times New Roman" panose="02020603050405020304" pitchFamily="18" charset="0"/>
                  </a:rPr>
                  <a:t>_</a:t>
                </a:r>
                <a:r>
                  <a:rPr lang="en-US" altLang="ja-JP" sz="1200" b="0" i="0">
                    <a:latin typeface="Cambria Math" panose="02040503050406030204" pitchFamily="18" charset="0"/>
                    <a:ea typeface="游明朝" panose="02020400000000000000" pitchFamily="18" charset="-128"/>
                    <a:cs typeface="Times New Roman" panose="02020603050405020304" pitchFamily="18" charset="0"/>
                  </a:rPr>
                  <a:t>𝐴</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a:t>
                </a:r>
                <a:r>
                  <a:rPr lang="en" altLang="ja-JP" dirty="0"/>
                  <a:t> of</a:t>
                </a:r>
                <a:r>
                  <a:rPr lang="en" altLang="ja-JP" baseline="0" dirty="0"/>
                  <a:t> PSF[A] considering correlation.</a:t>
                </a:r>
                <a:endParaRPr lang="en"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 altLang="ja-JP" dirty="0"/>
              </a:p>
            </p:txBody>
          </p:sp>
        </mc:Fallback>
      </mc:AlternateContent>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9</a:t>
            </a:fld>
            <a:endParaRPr kumimoji="1" lang="ja-JP" altLang="en-US"/>
          </a:p>
        </p:txBody>
      </p:sp>
    </p:spTree>
    <p:extLst>
      <p:ext uri="{BB962C8B-B14F-4D97-AF65-F5344CB8AC3E}">
        <p14:creationId xmlns:p14="http://schemas.microsoft.com/office/powerpoint/2010/main" val="28640982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this slide, I will explain the result of this research.</a:t>
            </a:r>
          </a:p>
          <a:p>
            <a:r>
              <a:rPr kumimoji="1" lang="en-US" altLang="ja-JP" dirty="0"/>
              <a:t>The table below shows the multiplier used in Stress and Complexity.</a:t>
            </a:r>
          </a:p>
          <a:p>
            <a:r>
              <a:rPr kumimoji="1" lang="en-US" altLang="ja-JP" dirty="0"/>
              <a:t>M is the original multiplier used in SPAR-H. M’(M prime) refers the multiplier considering correlation. M’/M is the ratio of M to M’.</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When M is 5, multiplier change by half considering correlation. When M is 2, multiplier change 0.77 times. However, when M is 0.1, multiplier change by 2 times. So, </a:t>
            </a:r>
            <a:r>
              <a:rPr kumimoji="1" lang="en-US" altLang="ja-JP" sz="1200" kern="1200" dirty="0">
                <a:solidFill>
                  <a:schemeClr val="tx1"/>
                </a:solidFill>
                <a:latin typeface="+mn-lt"/>
                <a:ea typeface="+mn-ea"/>
                <a:cs typeface="+mn-cs"/>
              </a:rPr>
              <a:t>Multiplier changes from </a:t>
            </a:r>
            <a:r>
              <a:rPr kumimoji="1" lang="en-US" altLang="ja-JP" sz="1200" b="1" kern="1200" dirty="0">
                <a:solidFill>
                  <a:schemeClr val="tx1"/>
                </a:solidFill>
                <a:latin typeface="+mn-lt"/>
                <a:ea typeface="+mn-ea"/>
                <a:cs typeface="+mn-cs"/>
              </a:rPr>
              <a:t>0.52</a:t>
            </a:r>
            <a:r>
              <a:rPr kumimoji="1" lang="en-US" altLang="ja-JP" sz="1200" kern="1200" dirty="0">
                <a:solidFill>
                  <a:schemeClr val="tx1"/>
                </a:solidFill>
                <a:latin typeface="+mn-lt"/>
                <a:ea typeface="+mn-ea"/>
                <a:cs typeface="+mn-cs"/>
              </a:rPr>
              <a:t>  to </a:t>
            </a:r>
            <a:r>
              <a:rPr kumimoji="1" lang="en-US" altLang="ja-JP" sz="1200" b="1" kern="1200" dirty="0">
                <a:solidFill>
                  <a:schemeClr val="tx1"/>
                </a:solidFill>
                <a:latin typeface="+mn-lt"/>
                <a:ea typeface="+mn-ea"/>
                <a:cs typeface="+mn-cs"/>
              </a:rPr>
              <a:t>1.90</a:t>
            </a:r>
            <a:r>
              <a:rPr kumimoji="1" lang="en-US" altLang="ja-JP" sz="1200" kern="1200" dirty="0">
                <a:solidFill>
                  <a:schemeClr val="tx1"/>
                </a:solidFill>
                <a:latin typeface="+mn-lt"/>
                <a:ea typeface="+mn-ea"/>
                <a:cs typeface="+mn-cs"/>
              </a:rPr>
              <a:t> times considering correlation.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en-US" altLang="ja-JP" dirty="0"/>
              <a:t>The reason why the multipliers change considering correlation is that the influence on HEP is reduced by considering correlation. When multiplier of complexity is 5, the influence of complexity is reduced by stress in the same situation that increase HEP 5 times. This explanation is applicable when the multiplier is 2 or 0.1.</a:t>
            </a:r>
          </a:p>
          <a:p>
            <a:r>
              <a:rPr kumimoji="1" lang="en-US" altLang="ja-JP" dirty="0"/>
              <a:t>From this result, it is obvious that the correlation between PSFs could have significant impact on the multiplier, and also on HEP.</a:t>
            </a:r>
            <a:endParaRPr kumimoji="1" lang="ja-JP" altLang="en-US" dirty="0"/>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10</a:t>
            </a:fld>
            <a:endParaRPr kumimoji="1" lang="ja-JP" altLang="en-US"/>
          </a:p>
        </p:txBody>
      </p:sp>
    </p:spTree>
    <p:extLst>
      <p:ext uri="{BB962C8B-B14F-4D97-AF65-F5344CB8AC3E}">
        <p14:creationId xmlns:p14="http://schemas.microsoft.com/office/powerpoint/2010/main" val="1921160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From this slide, I want to discuss about our research. There are 3 discussions.</a:t>
            </a:r>
          </a:p>
          <a:p>
            <a:r>
              <a:rPr kumimoji="1" lang="en-US" altLang="ja-JP" dirty="0"/>
              <a:t>First, I want to evaluate multiplier considering uncertainty of correlation coefficients.</a:t>
            </a:r>
          </a:p>
          <a:p>
            <a:r>
              <a:rPr kumimoji="1" lang="en-US" altLang="ja-JP" dirty="0"/>
              <a:t>The reason why we considered the uncertainty of the correlation coefficients is that we can imagine that the coefficient may depend on country, culture, and differ for human. So there seem to be uncertainty in correlation coefficients.</a:t>
            </a:r>
          </a:p>
          <a:p>
            <a:r>
              <a:rPr kumimoji="1" lang="en-US" altLang="ja-JP" dirty="0"/>
              <a:t>This graph shows the change of the multiplier in the case when the original multiplier is 5. And the red point shows the correlation coefficient that is calculated form accident report in Korea. </a:t>
            </a:r>
          </a:p>
          <a:p>
            <a:r>
              <a:rPr kumimoji="1" lang="en-US" altLang="ja-JP" dirty="0"/>
              <a:t>As you can see in this figure, the change of multiplier around 0.588 is small.</a:t>
            </a:r>
          </a:p>
          <a:p>
            <a:r>
              <a:rPr kumimoji="1" lang="en-US" altLang="ja-JP" dirty="0"/>
              <a:t>This indicates that the change of the multiplier is small even when we consider the uncertainty in correlation coefficients.</a:t>
            </a:r>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11</a:t>
            </a:fld>
            <a:endParaRPr kumimoji="1" lang="ja-JP" altLang="en-US"/>
          </a:p>
        </p:txBody>
      </p:sp>
    </p:spTree>
    <p:extLst>
      <p:ext uri="{BB962C8B-B14F-4D97-AF65-F5344CB8AC3E}">
        <p14:creationId xmlns:p14="http://schemas.microsoft.com/office/powerpoint/2010/main" val="2406170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From this slide, I will introduce the second discussion.</a:t>
            </a:r>
          </a:p>
          <a:p>
            <a:r>
              <a:rPr kumimoji="1" lang="en-US" altLang="ja-JP" dirty="0"/>
              <a:t>In our research, there is a problem; when the </a:t>
            </a:r>
            <a:r>
              <a:rPr lang="en-US" altLang="ja-JP" sz="1200" dirty="0">
                <a:latin typeface="Arial" panose="020B0604020202020204" pitchFamily="34" charset="0"/>
                <a:cs typeface="Arial" panose="020B0604020202020204" pitchFamily="34" charset="0"/>
              </a:rPr>
              <a:t>multipliers of PSFs follow a normal distribution, the multiplier take negative values. But multipliers only take positive value, and don’t take negative value.</a:t>
            </a:r>
          </a:p>
          <a:p>
            <a:r>
              <a:rPr kumimoji="1" lang="en-US" altLang="ja-JP" sz="1200" dirty="0">
                <a:latin typeface="Arial" panose="020B0604020202020204" pitchFamily="34" charset="0"/>
                <a:cs typeface="Arial" panose="020B0604020202020204" pitchFamily="34" charset="0"/>
              </a:rPr>
              <a:t>So, in this discussion, we assume that multiplier follow a log normal distribution, and evaluate the impact on the multiplier considering different distribution that multipliers follow.</a:t>
            </a:r>
            <a:endParaRPr kumimoji="1" lang="ja-JP" altLang="en-US" dirty="0"/>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12</a:t>
            </a:fld>
            <a:endParaRPr kumimoji="1" lang="ja-JP" altLang="en-US"/>
          </a:p>
        </p:txBody>
      </p:sp>
    </p:spTree>
    <p:extLst>
      <p:ext uri="{BB962C8B-B14F-4D97-AF65-F5344CB8AC3E}">
        <p14:creationId xmlns:p14="http://schemas.microsoft.com/office/powerpoint/2010/main" val="1230188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ノート プレースホルダー 2"/>
              <p:cNvSpPr>
                <a:spLocks noGrp="1"/>
              </p:cNvSpPr>
              <p:nvPr>
                <p:ph type="body" idx="1"/>
              </p:nvPr>
            </p:nvSpPr>
            <p:spPr/>
            <p:txBody>
              <a:bodyPr/>
              <a:lstStyle/>
              <a:p>
                <a:r>
                  <a:rPr kumimoji="1" lang="en-US" altLang="ja-JP" dirty="0"/>
                  <a:t>The method how to calculate the multipliers considering correlation when they follow a log normal distribution is same that when they follow a normal distribution.</a:t>
                </a:r>
              </a:p>
              <a:p>
                <a:r>
                  <a:rPr kumimoji="1" lang="en-US" altLang="ja-JP" sz="1200" kern="1200" dirty="0">
                    <a:solidFill>
                      <a:schemeClr val="tx1"/>
                    </a:solidFill>
                    <a:effectLst/>
                    <a:latin typeface="Arial" panose="020B0604020202020204" pitchFamily="34" charset="0"/>
                    <a:ea typeface="+mn-ea"/>
                    <a:cs typeface="Arial" panose="020B0604020202020204" pitchFamily="34" charset="0"/>
                  </a:rPr>
                  <a:t>This shows the comparison of the multiplier calculation between normal distribution and log normal distribution, in the situation where the influence of PSF[A] is strong and HEP increases N times.</a:t>
                </a:r>
              </a:p>
              <a:p>
                <a:r>
                  <a:rPr kumimoji="1" lang="en-US" altLang="ja-JP" sz="1200" kern="1200" dirty="0">
                    <a:solidFill>
                      <a:schemeClr val="tx1"/>
                    </a:solidFill>
                    <a:effectLst/>
                    <a:latin typeface="Arial" panose="020B0604020202020204" pitchFamily="34" charset="0"/>
                    <a:ea typeface="+mn-ea"/>
                    <a:cs typeface="Arial" panose="020B0604020202020204" pitchFamily="34" charset="0"/>
                  </a:rPr>
                  <a:t>One of the difference between them is that </a:t>
                </a:r>
                <a14:m>
                  <m:oMath xmlns:m="http://schemas.openxmlformats.org/officeDocument/2006/math">
                    <m:sSub>
                      <m:sSubPr>
                        <m:ctrlPr>
                          <a:rPr lang="ja-JP" altLang="ja-JP" sz="1200" i="1" smtClean="0">
                            <a:latin typeface="Cambria Math" panose="02040503050406030204" pitchFamily="18" charset="0"/>
                            <a:ea typeface="Cambria Math" panose="02040503050406030204" pitchFamily="18" charset="0"/>
                          </a:rPr>
                        </m:ctrlPr>
                      </m:sSubPr>
                      <m:e>
                        <m:r>
                          <a:rPr lang="en-US" altLang="ja-JP" sz="1200" i="1">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1200" b="0" i="1" smtClean="0">
                            <a:latin typeface="Cambria Math" panose="02040503050406030204" pitchFamily="18" charset="0"/>
                            <a:ea typeface="游明朝" panose="02020400000000000000" pitchFamily="18" charset="-128"/>
                            <a:cs typeface="Times New Roman" panose="02020603050405020304" pitchFamily="18" charset="0"/>
                          </a:rPr>
                          <m:t>𝐴</m:t>
                        </m:r>
                      </m:sub>
                    </m:sSub>
                    <m:r>
                      <a:rPr lang="en-US" altLang="ja-JP" sz="1200" i="1">
                        <a:latin typeface="Cambria Math" panose="02040503050406030204" pitchFamily="18" charset="0"/>
                        <a:ea typeface="游明朝" panose="02020400000000000000" pitchFamily="18" charset="-128"/>
                        <a:cs typeface="Times New Roman" panose="02020603050405020304" pitchFamily="18" charset="0"/>
                      </a:rPr>
                      <m:t>′</m:t>
                    </m:r>
                  </m:oMath>
                </a14:m>
                <a:r>
                  <a:rPr kumimoji="1" lang="en-US" altLang="ja-JP" sz="1200" kern="1200" dirty="0">
                    <a:solidFill>
                      <a:schemeClr val="tx1"/>
                    </a:solidFill>
                    <a:effectLst/>
                    <a:latin typeface="Arial" panose="020B0604020202020204" pitchFamily="34" charset="0"/>
                    <a:ea typeface="+mn-ea"/>
                    <a:cs typeface="Arial" panose="020B0604020202020204" pitchFamily="34" charset="0"/>
                  </a:rPr>
                  <a:t> is logarithmic conversion. This means that </a:t>
                </a:r>
                <a14:m>
                  <m:oMath xmlns:m="http://schemas.openxmlformats.org/officeDocument/2006/math">
                    <m:sSub>
                      <m:sSubPr>
                        <m:ctrlPr>
                          <a:rPr lang="ja-JP" altLang="ja-JP" sz="1200" i="1" smtClean="0">
                            <a:latin typeface="Cambria Math" panose="02040503050406030204" pitchFamily="18" charset="0"/>
                            <a:ea typeface="Cambria Math" panose="02040503050406030204" pitchFamily="18" charset="0"/>
                          </a:rPr>
                        </m:ctrlPr>
                      </m:sSubPr>
                      <m:e>
                        <m:r>
                          <a:rPr lang="en-US" altLang="ja-JP" sz="1200" i="1">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1200" b="0" i="1" smtClean="0">
                            <a:latin typeface="Cambria Math" panose="02040503050406030204" pitchFamily="18" charset="0"/>
                            <a:ea typeface="游明朝" panose="02020400000000000000" pitchFamily="18" charset="-128"/>
                            <a:cs typeface="Times New Roman" panose="02020603050405020304" pitchFamily="18" charset="0"/>
                          </a:rPr>
                          <m:t>𝐴</m:t>
                        </m:r>
                      </m:sub>
                    </m:sSub>
                    <m:r>
                      <a:rPr lang="en-US" altLang="ja-JP" sz="1200" i="1">
                        <a:latin typeface="Cambria Math" panose="02040503050406030204" pitchFamily="18" charset="0"/>
                        <a:ea typeface="游明朝" panose="02020400000000000000" pitchFamily="18" charset="-128"/>
                        <a:cs typeface="Times New Roman" panose="02020603050405020304" pitchFamily="18" charset="0"/>
                      </a:rPr>
                      <m:t>′</m:t>
                    </m:r>
                  </m:oMath>
                </a14:m>
                <a:r>
                  <a:rPr kumimoji="1" lang="en-US" altLang="ja-JP" sz="1200" kern="1200" dirty="0">
                    <a:solidFill>
                      <a:schemeClr val="tx1"/>
                    </a:solidFill>
                    <a:effectLst/>
                    <a:latin typeface="Arial" panose="020B0604020202020204" pitchFamily="34" charset="0"/>
                    <a:ea typeface="+mn-ea"/>
                    <a:cs typeface="Arial" panose="020B0604020202020204" pitchFamily="34" charset="0"/>
                  </a:rPr>
                  <a:t> takes only positive value.</a:t>
                </a:r>
              </a:p>
              <a:p>
                <a:endParaRPr kumimoji="1" lang="en-US" altLang="ja-JP" sz="1200" kern="1200" dirty="0">
                  <a:solidFill>
                    <a:schemeClr val="tx1"/>
                  </a:solidFill>
                  <a:effectLst/>
                  <a:latin typeface="Arial" panose="020B0604020202020204" pitchFamily="34" charset="0"/>
                  <a:ea typeface="+mn-ea"/>
                  <a:cs typeface="Arial" panose="020B0604020202020204" pitchFamily="34" charset="0"/>
                </a:endParaRPr>
              </a:p>
              <a:p>
                <a:r>
                  <a:rPr kumimoji="1" lang="en-US" altLang="ja-JP" sz="1200" kern="1200" dirty="0">
                    <a:solidFill>
                      <a:schemeClr val="tx1"/>
                    </a:solidFill>
                    <a:effectLst/>
                    <a:latin typeface="Arial" panose="020B0604020202020204" pitchFamily="34" charset="0"/>
                    <a:ea typeface="+mn-ea"/>
                    <a:cs typeface="Arial" panose="020B0604020202020204" pitchFamily="34" charset="0"/>
                  </a:rPr>
                  <a:t>The table below shows the result of this discussion. M’(M prime) refers the multipliers considering correlation when they follow a normal distribution. M”(M double prime ) shows the multiplier considering correlation when they follow a log normal distribution.</a:t>
                </a:r>
              </a:p>
              <a:p>
                <a:r>
                  <a:rPr kumimoji="1" lang="en-US" altLang="ja-JP" sz="1200" kern="1200" dirty="0">
                    <a:solidFill>
                      <a:schemeClr val="tx1"/>
                    </a:solidFill>
                    <a:effectLst/>
                    <a:latin typeface="+mn-lt"/>
                    <a:ea typeface="+mn-ea"/>
                    <a:cs typeface="+mn-cs"/>
                  </a:rPr>
                  <a:t>When M is 5, the ratio of M” and M’ is 1.01. When M is 2, the ratio is 0.96. And, when M is 0.1, the ratio is 1.16. So, the range of ratio is from 0.96 to 1.16.</a:t>
                </a:r>
              </a:p>
              <a:p>
                <a:r>
                  <a:rPr kumimoji="1" lang="en-US" altLang="ja-JP" sz="1200" kern="1200" dirty="0">
                    <a:solidFill>
                      <a:schemeClr val="tx1"/>
                    </a:solidFill>
                    <a:effectLst/>
                    <a:latin typeface="+mn-lt"/>
                    <a:ea typeface="+mn-ea"/>
                    <a:cs typeface="+mn-cs"/>
                  </a:rPr>
                  <a:t>This result indicate that the impact on the multiplier considering different distribution is small.</a:t>
                </a:r>
              </a:p>
            </p:txBody>
          </p:sp>
        </mc:Choice>
        <mc:Fallback xmlns="">
          <p:sp>
            <p:nvSpPr>
              <p:cNvPr id="3" name="ノート プレースホルダー 2"/>
              <p:cNvSpPr>
                <a:spLocks noGrp="1"/>
              </p:cNvSpPr>
              <p:nvPr>
                <p:ph type="body" idx="1"/>
              </p:nvPr>
            </p:nvSpPr>
            <p:spPr/>
            <p:txBody>
              <a:bodyPr/>
              <a:lstStyle/>
              <a:p>
                <a:r>
                  <a:rPr kumimoji="1" lang="en-US" altLang="ja-JP" dirty="0"/>
                  <a:t>The method how to calculate the multipliers when they follow a log normal distribution is same that when they follow a normal distribution.</a:t>
                </a:r>
              </a:p>
              <a:p>
                <a:r>
                  <a:rPr kumimoji="1" lang="en" altLang="ja-JP" sz="1200" kern="1200" dirty="0">
                    <a:solidFill>
                      <a:schemeClr val="tx1"/>
                    </a:solidFill>
                    <a:effectLst/>
                    <a:latin typeface="+mn-lt"/>
                    <a:ea typeface="+mn-ea"/>
                    <a:cs typeface="+mn-cs"/>
                  </a:rPr>
                  <a:t>We consider a situation where the influence of PSF[A],[B], among 8 PSFs are strong and the HEP increases N times,</a:t>
                </a:r>
                <a:r>
                  <a:rPr kumimoji="1" lang="en" altLang="ja-JP" sz="1200" kern="1200" baseline="0" dirty="0">
                    <a:solidFill>
                      <a:schemeClr val="tx1"/>
                    </a:solidFill>
                    <a:effectLst/>
                    <a:latin typeface="+mn-lt"/>
                    <a:ea typeface="+mn-ea"/>
                    <a:cs typeface="+mn-cs"/>
                  </a:rPr>
                  <a:t> and </a:t>
                </a:r>
                <a:r>
                  <a:rPr kumimoji="1" lang="en" altLang="ja-JP" sz="1200" kern="1200" dirty="0">
                    <a:solidFill>
                      <a:schemeClr val="tx1"/>
                    </a:solidFill>
                    <a:effectLst/>
                    <a:latin typeface="+mn-lt"/>
                    <a:ea typeface="+mn-ea"/>
                    <a:cs typeface="+mn-cs"/>
                  </a:rPr>
                  <a:t>calculate the conditional expectation </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𝑥</a:t>
                </a:r>
                <a:r>
                  <a:rPr lang="ja-JP" altLang="ja-JP" sz="1200" i="0">
                    <a:latin typeface="Cambria Math" panose="02040503050406030204" pitchFamily="18" charset="0"/>
                    <a:ea typeface="游明朝" panose="02020400000000000000" pitchFamily="18" charset="-128"/>
                    <a:cs typeface="Times New Roman" panose="02020603050405020304" pitchFamily="18" charset="0"/>
                  </a:rPr>
                  <a:t>_</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𝐴′</a:t>
                </a:r>
                <a:r>
                  <a:rPr lang="ja-JP" altLang="ja-JP" sz="1200" i="0">
                    <a:latin typeface="Cambria Math" panose="02040503050406030204" pitchFamily="18" charset="0"/>
                  </a:rPr>
                  <a:t>〖</a:t>
                </a:r>
                <a:r>
                  <a:rPr lang="en-US" altLang="ja-JP" sz="1200" b="0" i="0">
                    <a:latin typeface="Cambria Math" panose="02040503050406030204" pitchFamily="18" charset="0"/>
                    <a:ea typeface="Cambria Math" panose="02040503050406030204" pitchFamily="18" charset="0"/>
                  </a:rPr>
                  <a:t>,</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𝑥</a:t>
                </a:r>
                <a:r>
                  <a:rPr lang="ja-JP" altLang="ja-JP" sz="1200" i="0">
                    <a:latin typeface="Cambria Math" panose="02040503050406030204" pitchFamily="18" charset="0"/>
                    <a:ea typeface="游明朝" panose="02020400000000000000" pitchFamily="18" charset="-128"/>
                    <a:cs typeface="Times New Roman" panose="02020603050405020304" pitchFamily="18" charset="0"/>
                  </a:rPr>
                  <a:t>〗_</a:t>
                </a:r>
                <a:r>
                  <a:rPr lang="en-US" altLang="ja-JP" sz="1200" i="0">
                    <a:latin typeface="Cambria Math" panose="02040503050406030204" pitchFamily="18" charset="0"/>
                    <a:ea typeface="游明朝" panose="02020400000000000000" pitchFamily="18" charset="-128"/>
                    <a:cs typeface="Times New Roman" panose="02020603050405020304" pitchFamily="18" charset="0"/>
                  </a:rPr>
                  <a:t>𝐵′</a:t>
                </a:r>
                <a:r>
                  <a:rPr lang="ja-JP" altLang="en-US" sz="1200" dirty="0">
                    <a:latin typeface="Arial" panose="020B0604020202020204" pitchFamily="34" charset="0"/>
                    <a:cs typeface="Arial" panose="020B0604020202020204" pitchFamily="34" charset="0"/>
                  </a:rPr>
                  <a:t> </a:t>
                </a:r>
                <a:r>
                  <a:rPr lang="en-US" altLang="ja-JP" sz="1200" dirty="0">
                    <a:latin typeface="Arial" panose="020B0604020202020204" pitchFamily="34" charset="0"/>
                    <a:cs typeface="Arial" panose="020B0604020202020204" pitchFamily="34" charset="0"/>
                  </a:rPr>
                  <a:t>considering correlation.</a:t>
                </a:r>
              </a:p>
              <a:p>
                <a:r>
                  <a:rPr kumimoji="1" lang="en-US" altLang="ja-JP" sz="1200" kern="1200" dirty="0">
                    <a:solidFill>
                      <a:schemeClr val="tx1"/>
                    </a:solidFill>
                    <a:effectLst/>
                    <a:latin typeface="Arial" panose="020B0604020202020204" pitchFamily="34" charset="0"/>
                    <a:ea typeface="+mn-ea"/>
                    <a:cs typeface="Arial" panose="020B0604020202020204" pitchFamily="34" charset="0"/>
                  </a:rPr>
                  <a:t>And summarizing the 2 expression, we obtain multiplier considering correlation in this assumption.</a:t>
                </a:r>
              </a:p>
              <a:p>
                <a:r>
                  <a:rPr kumimoji="1" lang="en-US" altLang="ja-JP" sz="1200" kern="1200" dirty="0">
                    <a:solidFill>
                      <a:schemeClr val="tx1"/>
                    </a:solidFill>
                    <a:effectLst/>
                    <a:latin typeface="Arial" panose="020B0604020202020204" pitchFamily="34" charset="0"/>
                    <a:ea typeface="+mn-ea"/>
                    <a:cs typeface="Arial" panose="020B0604020202020204" pitchFamily="34" charset="0"/>
                  </a:rPr>
                  <a:t>The table below shows the result of this discussion. M refers the multiplier used in SPAR-H. M’ refers the multiplier considering correlation assuming that multiplier follow a normal distribution. M” shows the multiplier considering correlation assuming that multiplier follow a log normal distribution.</a:t>
                </a:r>
              </a:p>
              <a:p>
                <a:endParaRPr kumimoji="1" lang="en-US" altLang="ja-JP" sz="1200" kern="1200" dirty="0">
                  <a:solidFill>
                    <a:schemeClr val="tx1"/>
                  </a:solidFill>
                  <a:effectLst/>
                  <a:latin typeface="+mn-lt"/>
                  <a:ea typeface="+mn-ea"/>
                  <a:cs typeface="+mn-cs"/>
                </a:endParaRPr>
              </a:p>
            </p:txBody>
          </p:sp>
        </mc:Fallback>
      </mc:AlternateContent>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13</a:t>
            </a:fld>
            <a:endParaRPr kumimoji="1" lang="ja-JP" altLang="en-US"/>
          </a:p>
        </p:txBody>
      </p:sp>
    </p:spTree>
    <p:extLst>
      <p:ext uri="{BB962C8B-B14F-4D97-AF65-F5344CB8AC3E}">
        <p14:creationId xmlns:p14="http://schemas.microsoft.com/office/powerpoint/2010/main" val="610284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the last discussion, we evaluate the impact of correlation between PSFs on HEP.</a:t>
            </a:r>
          </a:p>
          <a:p>
            <a:r>
              <a:rPr kumimoji="1" lang="en-US" altLang="ja-JP" dirty="0"/>
              <a:t>The method how to calculate HEP in SPAR-H is here. Let us consider a situation where a task is thought to be diagnosis part. The base HEP (NHEP) ,which is average in diagnosis part, is 0.01. And modify the NHEP considering 8 PSFs like the formula below.</a:t>
            </a:r>
            <a:r>
              <a:rPr kumimoji="1" lang="ja-JP" altLang="en-US"/>
              <a:t>　</a:t>
            </a:r>
            <a:r>
              <a:rPr kumimoji="1" lang="en-US" altLang="ja-JP" dirty="0"/>
              <a:t>So HEP is the product of NHEP and multipliers of all PSFs.</a:t>
            </a:r>
            <a:endParaRPr kumimoji="1" lang="ja-JP" altLang="en-US" dirty="0"/>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14</a:t>
            </a:fld>
            <a:endParaRPr kumimoji="1" lang="ja-JP" altLang="en-US"/>
          </a:p>
        </p:txBody>
      </p:sp>
    </p:spTree>
    <p:extLst>
      <p:ext uri="{BB962C8B-B14F-4D97-AF65-F5344CB8AC3E}">
        <p14:creationId xmlns:p14="http://schemas.microsoft.com/office/powerpoint/2010/main" val="22833122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We considered a situation where the multiplier of complexity and stress are 2 and 5 respectively, and other PSFs are nominal level. In this discussion, we assumed that multipliers follow a normal distribution. The result is in the table below. </a:t>
            </a:r>
          </a:p>
          <a:p>
            <a:r>
              <a:rPr kumimoji="1" lang="en-US" altLang="ja-JP" dirty="0"/>
              <a:t>In the original calculation, the product of all PSFs multipliers is 10, and HEP is 0.1 in this situation. However, when we consider the correlation between PSFs, the multipliers of complexity and stress are decreased, and HEP is 0.04. Comparing 2 HEPs, HEP is about -60% considering correlation. This indicate that correlation between PSFs could have significant impact on HEP.</a:t>
            </a:r>
          </a:p>
          <a:p>
            <a:r>
              <a:rPr kumimoji="1" lang="en-US" altLang="ja-JP" dirty="0"/>
              <a:t>When HEP change like this scenario, the priority of risk may change. So, calculating HEP appropriately is important in HRA.</a:t>
            </a:r>
            <a:endParaRPr kumimoji="1" lang="ja-JP" altLang="en-US" dirty="0"/>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15</a:t>
            </a:fld>
            <a:endParaRPr kumimoji="1" lang="ja-JP" altLang="en-US"/>
          </a:p>
        </p:txBody>
      </p:sp>
    </p:spTree>
    <p:extLst>
      <p:ext uri="{BB962C8B-B14F-4D97-AF65-F5344CB8AC3E}">
        <p14:creationId xmlns:p14="http://schemas.microsoft.com/office/powerpoint/2010/main" val="984730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summary of my research.</a:t>
            </a:r>
          </a:p>
          <a:p>
            <a:r>
              <a:rPr kumimoji="1" lang="en-US" altLang="ja-JP" dirty="0"/>
              <a:t>Since the accident at Fukushima, there are growing awareness of the need to reduce the risk at NPPs.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SPAR-H, one of the HRA method, have eight PSFs that affect human activities. The correlation coefficients between PSFs have been reported, </a:t>
            </a:r>
            <a:r>
              <a:rPr kumimoji="1" lang="en-US" altLang="ja-JP" sz="1200" dirty="0">
                <a:latin typeface="Arial" panose="020B0604020202020204" pitchFamily="34" charset="0"/>
                <a:cs typeface="Arial" panose="020B0604020202020204" pitchFamily="34" charset="0"/>
              </a:rPr>
              <a:t>and</a:t>
            </a:r>
            <a:r>
              <a:rPr lang="en-US" altLang="ja-JP" sz="1200" dirty="0">
                <a:latin typeface="Arial" panose="020B0604020202020204" pitchFamily="34" charset="0"/>
                <a:cs typeface="Arial" panose="020B0604020202020204" pitchFamily="34" charset="0"/>
              </a:rPr>
              <a:t> HEP may significantly change by considering correlation.</a:t>
            </a:r>
            <a:endParaRPr kumimoji="1" lang="en-US" altLang="ja-JP" dirty="0"/>
          </a:p>
          <a:p>
            <a:r>
              <a:rPr kumimoji="1" lang="en-US" altLang="ja-JP" dirty="0"/>
              <a:t>The correlation coefficient between complexity and stress is 0.588, and there seem to be correlation in practice. From this point, we evaluate the impact of correlation between complexity and stress on the multiplier.</a:t>
            </a:r>
          </a:p>
          <a:p>
            <a:r>
              <a:rPr kumimoji="1" lang="en-US" altLang="ja-JP" dirty="0"/>
              <a:t>At the result of this research, we found that multipliers change from 0.52 to 1.9 times, this indicate that the correlation between PSFs could have significant impact on the multiplier, and also on HEP.</a:t>
            </a:r>
          </a:p>
          <a:p>
            <a:r>
              <a:rPr kumimoji="1" lang="en-US" altLang="ja-JP" dirty="0"/>
              <a:t>This is the end of my presentation. Thank you for listening.</a:t>
            </a:r>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16</a:t>
            </a:fld>
            <a:endParaRPr kumimoji="1" lang="ja-JP" altLang="en-US"/>
          </a:p>
        </p:txBody>
      </p:sp>
    </p:spTree>
    <p:extLst>
      <p:ext uri="{BB962C8B-B14F-4D97-AF65-F5344CB8AC3E}">
        <p14:creationId xmlns:p14="http://schemas.microsoft.com/office/powerpoint/2010/main" val="8109952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X refers the number where both of stress and available time influence on human error.</a:t>
            </a:r>
            <a:endParaRPr kumimoji="1" lang="ja-JP" altLang="en-US"/>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21</a:t>
            </a:fld>
            <a:endParaRPr kumimoji="1" lang="ja-JP" altLang="en-US"/>
          </a:p>
        </p:txBody>
      </p:sp>
    </p:spTree>
    <p:extLst>
      <p:ext uri="{BB962C8B-B14F-4D97-AF65-F5344CB8AC3E}">
        <p14:creationId xmlns:p14="http://schemas.microsoft.com/office/powerpoint/2010/main" val="34303791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scenario 1 and 2, the different PSFs affect on HEP, and the amount of reduction considering correlation is different. When we consider that HEP decrease about -60% in scenario1, and -25% in scenario2 considering correlation, the priority changes.</a:t>
            </a:r>
            <a:endParaRPr kumimoji="1" lang="ja-JP" altLang="en-US" dirty="0"/>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22</a:t>
            </a:fld>
            <a:endParaRPr kumimoji="1" lang="ja-JP" altLang="en-US"/>
          </a:p>
        </p:txBody>
      </p:sp>
    </p:spTree>
    <p:extLst>
      <p:ext uri="{BB962C8B-B14F-4D97-AF65-F5344CB8AC3E}">
        <p14:creationId xmlns:p14="http://schemas.microsoft.com/office/powerpoint/2010/main" val="2812828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the outline of my presentation. This presentation is divided into 6 parts. </a:t>
            </a:r>
          </a:p>
          <a:p>
            <a:r>
              <a:rPr kumimoji="1" lang="en-US" altLang="ja-JP" dirty="0"/>
              <a:t>First, I will talk about the background and purpose of this research. </a:t>
            </a:r>
          </a:p>
          <a:p>
            <a:r>
              <a:rPr kumimoji="1" lang="en-US" altLang="ja-JP" dirty="0"/>
              <a:t>Second is the review of SPAR-H, which is one of the Human reliability Analysis methods. And we used this method in this research. In this part, I will introduce the background of SPAR-H, and definition of complexity and stress among all Performance Shaping Factors.</a:t>
            </a:r>
          </a:p>
          <a:p>
            <a:r>
              <a:rPr kumimoji="1" lang="en-US" altLang="ja-JP" dirty="0"/>
              <a:t>Third, I will introduce the method how to calculate multiplier considering correlation and then the result of this research. In result, we evaluated the impact of correlation between PSFs on multiplier.</a:t>
            </a:r>
          </a:p>
          <a:p>
            <a:r>
              <a:rPr kumimoji="1" lang="en-US" altLang="ja-JP" dirty="0"/>
              <a:t>After that I will discuss about this research, and lastly, I will introduce summary of this presentation.</a:t>
            </a:r>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1</a:t>
            </a:fld>
            <a:endParaRPr kumimoji="1" lang="ja-JP" altLang="en-US"/>
          </a:p>
        </p:txBody>
      </p:sp>
    </p:spTree>
    <p:extLst>
      <p:ext uri="{BB962C8B-B14F-4D97-AF65-F5344CB8AC3E}">
        <p14:creationId xmlns:p14="http://schemas.microsoft.com/office/powerpoint/2010/main" val="20623419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difference of range of multiplier between Stress and Complexity is small, so we assumed that the standard deviation of them is same.</a:t>
            </a:r>
            <a:endParaRPr kumimoji="1" lang="ja-JP" altLang="en-US" dirty="0"/>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23</a:t>
            </a:fld>
            <a:endParaRPr kumimoji="1" lang="ja-JP" altLang="en-US"/>
          </a:p>
        </p:txBody>
      </p:sp>
    </p:spTree>
    <p:extLst>
      <p:ext uri="{BB962C8B-B14F-4D97-AF65-F5344CB8AC3E}">
        <p14:creationId xmlns:p14="http://schemas.microsoft.com/office/powerpoint/2010/main" val="10849636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The correlation between 2 or more PSFs. </a:t>
                </a:r>
                <a:r>
                  <a:rPr lang="en-US" altLang="ja-JP" sz="1200" dirty="0">
                    <a:latin typeface="Arial" panose="020B0604020202020204" pitchFamily="34" charset="0"/>
                    <a:cs typeface="Arial" panose="020B0604020202020204" pitchFamily="34" charset="0"/>
                  </a:rPr>
                  <a:t>The influence of all PSFs are strong, and HEP increases </a:t>
                </a:r>
                <a:r>
                  <a:rPr lang="en-US" altLang="ja-JP" sz="1200" b="1" dirty="0">
                    <a:latin typeface="Arial" panose="020B0604020202020204" pitchFamily="34" charset="0"/>
                    <a:cs typeface="Arial" panose="020B0604020202020204" pitchFamily="34" charset="0"/>
                  </a:rPr>
                  <a:t>N</a:t>
                </a:r>
                <a:r>
                  <a:rPr lang="en-US" altLang="ja-JP" sz="1200" dirty="0">
                    <a:latin typeface="Arial" panose="020B0604020202020204" pitchFamily="34" charset="0"/>
                    <a:cs typeface="Arial" panose="020B0604020202020204" pitchFamily="34" charset="0"/>
                  </a:rPr>
                  <a:t> times. PSF[S] refers Stress, and PSF[A]~[G] refer the other PSFs.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Arial" panose="020B0604020202020204" pitchFamily="34" charset="0"/>
                    <a:cs typeface="Arial" panose="020B0604020202020204" pitchFamily="34" charset="0"/>
                  </a:rPr>
                  <a:t>We consider a situation where all 8 PSFs influence on HEP, and HEP increases N times. And finally, calculate  </a:t>
                </a:r>
                <a14:m>
                  <m:oMath xmlns:m="http://schemas.openxmlformats.org/officeDocument/2006/math">
                    <m:sSub>
                      <m:sSubPr>
                        <m:ctrlPr>
                          <a:rPr lang="en-US" altLang="ja-JP" sz="1200" i="1" smtClean="0">
                            <a:solidFill>
                              <a:schemeClr val="tx1"/>
                            </a:solidFill>
                            <a:latin typeface="Cambria Math" panose="02040503050406030204" pitchFamily="18" charset="0"/>
                          </a:rPr>
                        </m:ctrlPr>
                      </m:sSubPr>
                      <m:e>
                        <m:r>
                          <a:rPr lang="en-US" altLang="ja-JP" sz="1200" i="1">
                            <a:solidFill>
                              <a:schemeClr val="tx1"/>
                            </a:solidFill>
                            <a:latin typeface="Cambria Math" panose="02040503050406030204" pitchFamily="18" charset="0"/>
                          </a:rPr>
                          <m:t>𝑥</m:t>
                        </m:r>
                      </m:e>
                      <m:sub>
                        <m:r>
                          <a:rPr lang="en-US" altLang="ja-JP" sz="1200" i="1">
                            <a:solidFill>
                              <a:schemeClr val="tx1"/>
                            </a:solidFill>
                            <a:latin typeface="Cambria Math" panose="02040503050406030204" pitchFamily="18" charset="0"/>
                          </a:rPr>
                          <m:t>𝑆</m:t>
                        </m:r>
                      </m:sub>
                    </m:sSub>
                  </m:oMath>
                </a14:m>
                <a:r>
                  <a:rPr lang="en-US" altLang="ja-JP" sz="1200" dirty="0">
                    <a:latin typeface="Arial" panose="020B0604020202020204" pitchFamily="34" charset="0"/>
                    <a:cs typeface="Arial" panose="020B0604020202020204" pitchFamily="34" charset="0"/>
                  </a:rPr>
                  <a:t>’ which is multiplier</a:t>
                </a:r>
                <a:r>
                  <a:rPr lang="en-US" altLang="ja-JP" sz="1200" baseline="0" dirty="0">
                    <a:latin typeface="Arial" panose="020B0604020202020204" pitchFamily="34" charset="0"/>
                    <a:cs typeface="Arial" panose="020B0604020202020204" pitchFamily="34" charset="0"/>
                  </a:rPr>
                  <a:t> of stress considering correlation.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baseline="0" dirty="0">
                    <a:latin typeface="Arial" panose="020B0604020202020204" pitchFamily="34" charset="0"/>
                    <a:cs typeface="Arial" panose="020B0604020202020204" pitchFamily="34" charset="0"/>
                  </a:rPr>
                  <a:t>In this situation, the product of multiplier of all PSFs is N. And the conditional expectation when </a:t>
                </a:r>
                <a14:m>
                  <m:oMath xmlns:m="http://schemas.openxmlformats.org/officeDocument/2006/math">
                    <m:sSub>
                      <m:sSubPr>
                        <m:ctrlPr>
                          <a:rPr lang="ja-JP" altLang="ja-JP" sz="1200" i="1" smtClean="0">
                            <a:solidFill>
                              <a:schemeClr val="tx1"/>
                            </a:solidFill>
                            <a:latin typeface="Cambria Math" panose="02040503050406030204" pitchFamily="18" charset="0"/>
                            <a:ea typeface="Cambria Math" panose="02040503050406030204" pitchFamily="18" charset="0"/>
                          </a:rPr>
                        </m:ctrlPr>
                      </m:sSubPr>
                      <m:e>
                        <m:r>
                          <a:rPr lang="en-US" altLang="ja-JP" sz="1200" i="1">
                            <a:solidFill>
                              <a:schemeClr val="tx1"/>
                            </a:solidFill>
                            <a:latin typeface="Cambria Math" panose="02040503050406030204" pitchFamily="18" charset="0"/>
                            <a:ea typeface="游明朝" panose="02020400000000000000" pitchFamily="18" charset="-128"/>
                          </a:rPr>
                          <m:t>𝑥</m:t>
                        </m:r>
                      </m:e>
                      <m:sub>
                        <m:r>
                          <a:rPr lang="en-US" altLang="ja-JP" sz="1200" i="1">
                            <a:solidFill>
                              <a:schemeClr val="tx1"/>
                            </a:solidFill>
                            <a:latin typeface="Cambria Math" panose="02040503050406030204" pitchFamily="18" charset="0"/>
                            <a:ea typeface="游明朝" panose="02020400000000000000" pitchFamily="18" charset="-128"/>
                          </a:rPr>
                          <m:t>𝑠</m:t>
                        </m:r>
                      </m:sub>
                    </m:sSub>
                  </m:oMath>
                </a14:m>
                <a:r>
                  <a:rPr lang="en-US" altLang="ja-JP" sz="1200" dirty="0">
                    <a:latin typeface="Arial" panose="020B0604020202020204" pitchFamily="34" charset="0"/>
                    <a:cs typeface="Arial" panose="020B0604020202020204" pitchFamily="34" charset="0"/>
                  </a:rPr>
                  <a:t> turns</a:t>
                </a:r>
                <a:r>
                  <a:rPr lang="en-US" altLang="ja-JP" sz="1200" baseline="0" dirty="0">
                    <a:latin typeface="Arial" panose="020B0604020202020204" pitchFamily="34" charset="0"/>
                    <a:cs typeface="Arial" panose="020B0604020202020204" pitchFamily="34" charset="0"/>
                  </a:rPr>
                  <a:t> to </a:t>
                </a:r>
                <a14:m>
                  <m:oMath xmlns:m="http://schemas.openxmlformats.org/officeDocument/2006/math">
                    <m:sSub>
                      <m:sSubPr>
                        <m:ctrlPr>
                          <a:rPr lang="ja-JP" altLang="ja-JP" sz="1200" i="1" smtClean="0">
                            <a:solidFill>
                              <a:schemeClr val="tx1"/>
                            </a:solidFill>
                            <a:latin typeface="Cambria Math" panose="02040503050406030204" pitchFamily="18" charset="0"/>
                            <a:ea typeface="Cambria Math" panose="02040503050406030204" pitchFamily="18" charset="0"/>
                          </a:rPr>
                        </m:ctrlPr>
                      </m:sSubPr>
                      <m:e>
                        <m:r>
                          <a:rPr lang="en-US" altLang="ja-JP" sz="1200" i="1">
                            <a:solidFill>
                              <a:schemeClr val="tx1"/>
                            </a:solidFill>
                            <a:latin typeface="Cambria Math" panose="02040503050406030204" pitchFamily="18" charset="0"/>
                            <a:ea typeface="游明朝" panose="02020400000000000000" pitchFamily="18" charset="-128"/>
                          </a:rPr>
                          <m:t>𝑥</m:t>
                        </m:r>
                      </m:e>
                      <m:sub>
                        <m:r>
                          <a:rPr lang="en-US" altLang="ja-JP" sz="1200" i="1">
                            <a:solidFill>
                              <a:schemeClr val="tx1"/>
                            </a:solidFill>
                            <a:latin typeface="Cambria Math" panose="02040503050406030204" pitchFamily="18" charset="0"/>
                            <a:ea typeface="游明朝" panose="02020400000000000000" pitchFamily="18" charset="-128"/>
                          </a:rPr>
                          <m:t>𝑠</m:t>
                        </m:r>
                      </m:sub>
                    </m:sSub>
                    <m:r>
                      <a:rPr lang="en-US" altLang="ja-JP" sz="1200" i="1">
                        <a:solidFill>
                          <a:schemeClr val="tx1"/>
                        </a:solidFill>
                        <a:latin typeface="Cambria Math" panose="02040503050406030204" pitchFamily="18" charset="0"/>
                        <a:ea typeface="游明朝" panose="02020400000000000000" pitchFamily="18" charset="-128"/>
                      </a:rPr>
                      <m:t>′</m:t>
                    </m:r>
                    <m:r>
                      <a:rPr lang="ja-JP" altLang="ja-JP" sz="1200" i="1">
                        <a:solidFill>
                          <a:schemeClr val="tx1"/>
                        </a:solidFill>
                        <a:latin typeface="Cambria Math" panose="02040503050406030204" pitchFamily="18" charset="0"/>
                        <a:ea typeface="Cambria Math" panose="02040503050406030204" pitchFamily="18" charset="0"/>
                      </a:rPr>
                      <m:t> </m:t>
                    </m:r>
                  </m:oMath>
                </a14:m>
                <a:r>
                  <a:rPr lang="en-US" altLang="ja-JP" sz="1200" dirty="0">
                    <a:latin typeface="Arial" panose="020B0604020202020204" pitchFamily="34" charset="0"/>
                    <a:cs typeface="Arial" panose="020B0604020202020204" pitchFamily="34" charset="0"/>
                  </a:rPr>
                  <a:t>is like this.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Arial" panose="020B0604020202020204" pitchFamily="34" charset="0"/>
                    <a:cs typeface="Arial" panose="020B0604020202020204" pitchFamily="34" charset="0"/>
                  </a:rPr>
                  <a:t>Substituting these expressions, we can obtain multiplier of stress considering correlation.</a:t>
                </a:r>
              </a:p>
              <a:p>
                <a:endParaRPr kumimoji="1" lang="ja-JP" altLang="en-US" dirty="0"/>
              </a:p>
            </p:txBody>
          </p:sp>
        </mc:Choice>
        <mc:Fallback xmlns="">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The correlation between 2 or more PSFs. </a:t>
                </a:r>
                <a:r>
                  <a:rPr lang="en-US" altLang="ja-JP" sz="1200" dirty="0">
                    <a:latin typeface="Arial" panose="020B0604020202020204" pitchFamily="34" charset="0"/>
                    <a:cs typeface="Arial" panose="020B0604020202020204" pitchFamily="34" charset="0"/>
                  </a:rPr>
                  <a:t>The influence of all PSFs are strong, and HEP increases </a:t>
                </a:r>
                <a:r>
                  <a:rPr lang="en-US" altLang="ja-JP" sz="1200" b="1" dirty="0">
                    <a:latin typeface="Arial" panose="020B0604020202020204" pitchFamily="34" charset="0"/>
                    <a:cs typeface="Arial" panose="020B0604020202020204" pitchFamily="34" charset="0"/>
                  </a:rPr>
                  <a:t>N</a:t>
                </a:r>
                <a:r>
                  <a:rPr lang="en-US" altLang="ja-JP" sz="1200" dirty="0">
                    <a:latin typeface="Arial" panose="020B0604020202020204" pitchFamily="34" charset="0"/>
                    <a:cs typeface="Arial" panose="020B0604020202020204" pitchFamily="34" charset="0"/>
                  </a:rPr>
                  <a:t> times. PSF[S] refers Stress, and PSF[A]~[G] refer the other PSFs.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Arial" panose="020B0604020202020204" pitchFamily="34" charset="0"/>
                    <a:cs typeface="Arial" panose="020B0604020202020204" pitchFamily="34" charset="0"/>
                  </a:rPr>
                  <a:t>We consider a situation where all 8 PSFs influence on HEP, and HEP increases N times. And finally, calculate  </a:t>
                </a:r>
                <a:r>
                  <a:rPr lang="en-US" altLang="ja-JP" sz="1200" i="0">
                    <a:solidFill>
                      <a:schemeClr val="tx1"/>
                    </a:solidFill>
                    <a:latin typeface="Cambria Math" panose="02040503050406030204" pitchFamily="18" charset="0"/>
                  </a:rPr>
                  <a:t>𝑥_𝑆</a:t>
                </a:r>
                <a:r>
                  <a:rPr lang="en-US" altLang="ja-JP" sz="1200" dirty="0">
                    <a:latin typeface="Arial" panose="020B0604020202020204" pitchFamily="34" charset="0"/>
                    <a:cs typeface="Arial" panose="020B0604020202020204" pitchFamily="34" charset="0"/>
                  </a:rPr>
                  <a:t>’ which is multiplier</a:t>
                </a:r>
                <a:r>
                  <a:rPr lang="en-US" altLang="ja-JP" sz="1200" baseline="0" dirty="0">
                    <a:latin typeface="Arial" panose="020B0604020202020204" pitchFamily="34" charset="0"/>
                    <a:cs typeface="Arial" panose="020B0604020202020204" pitchFamily="34" charset="0"/>
                  </a:rPr>
                  <a:t> of stress considering correlation.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baseline="0" dirty="0">
                    <a:latin typeface="Arial" panose="020B0604020202020204" pitchFamily="34" charset="0"/>
                    <a:cs typeface="Arial" panose="020B0604020202020204" pitchFamily="34" charset="0"/>
                  </a:rPr>
                  <a:t>In this situation, the product of multiplier of all PSFs is N. And the conditional expectation when </a:t>
                </a:r>
                <a:r>
                  <a:rPr lang="en-US" altLang="ja-JP" sz="1200" i="0">
                    <a:solidFill>
                      <a:schemeClr val="tx1"/>
                    </a:solidFill>
                    <a:latin typeface="Cambria Math" panose="02040503050406030204" pitchFamily="18" charset="0"/>
                    <a:ea typeface="游明朝" panose="02020400000000000000" pitchFamily="18" charset="-128"/>
                  </a:rPr>
                  <a:t>𝑥</a:t>
                </a:r>
                <a:r>
                  <a:rPr lang="ja-JP" altLang="ja-JP" sz="1200" i="0">
                    <a:solidFill>
                      <a:schemeClr val="tx1"/>
                    </a:solidFill>
                    <a:latin typeface="Cambria Math" panose="02040503050406030204" pitchFamily="18" charset="0"/>
                    <a:ea typeface="游明朝" panose="02020400000000000000" pitchFamily="18" charset="-128"/>
                  </a:rPr>
                  <a:t>_</a:t>
                </a:r>
                <a:r>
                  <a:rPr lang="en-US" altLang="ja-JP" sz="1200" i="0">
                    <a:solidFill>
                      <a:schemeClr val="tx1"/>
                    </a:solidFill>
                    <a:latin typeface="Cambria Math" panose="02040503050406030204" pitchFamily="18" charset="0"/>
                    <a:ea typeface="游明朝" panose="02020400000000000000" pitchFamily="18" charset="-128"/>
                  </a:rPr>
                  <a:t>𝑠</a:t>
                </a:r>
                <a:r>
                  <a:rPr lang="en-US" altLang="ja-JP" sz="1200" dirty="0">
                    <a:latin typeface="Arial" panose="020B0604020202020204" pitchFamily="34" charset="0"/>
                    <a:cs typeface="Arial" panose="020B0604020202020204" pitchFamily="34" charset="0"/>
                  </a:rPr>
                  <a:t> turns</a:t>
                </a:r>
                <a:r>
                  <a:rPr lang="en-US" altLang="ja-JP" sz="1200" baseline="0" dirty="0">
                    <a:latin typeface="Arial" panose="020B0604020202020204" pitchFamily="34" charset="0"/>
                    <a:cs typeface="Arial" panose="020B0604020202020204" pitchFamily="34" charset="0"/>
                  </a:rPr>
                  <a:t> to </a:t>
                </a:r>
                <a:r>
                  <a:rPr lang="en-US" altLang="ja-JP" sz="1200" i="0">
                    <a:solidFill>
                      <a:schemeClr val="tx1"/>
                    </a:solidFill>
                    <a:latin typeface="Cambria Math" panose="02040503050406030204" pitchFamily="18" charset="0"/>
                    <a:ea typeface="游明朝" panose="02020400000000000000" pitchFamily="18" charset="-128"/>
                  </a:rPr>
                  <a:t>𝑥</a:t>
                </a:r>
                <a:r>
                  <a:rPr lang="ja-JP" altLang="ja-JP" sz="1200" i="0">
                    <a:solidFill>
                      <a:schemeClr val="tx1"/>
                    </a:solidFill>
                    <a:latin typeface="Cambria Math" panose="02040503050406030204" pitchFamily="18" charset="0"/>
                    <a:ea typeface="游明朝" panose="02020400000000000000" pitchFamily="18" charset="-128"/>
                  </a:rPr>
                  <a:t>_</a:t>
                </a:r>
                <a:r>
                  <a:rPr lang="en-US" altLang="ja-JP" sz="1200" i="0">
                    <a:solidFill>
                      <a:schemeClr val="tx1"/>
                    </a:solidFill>
                    <a:latin typeface="Cambria Math" panose="02040503050406030204" pitchFamily="18" charset="0"/>
                    <a:ea typeface="游明朝" panose="02020400000000000000" pitchFamily="18" charset="-128"/>
                  </a:rPr>
                  <a:t>𝑠′</a:t>
                </a:r>
                <a:r>
                  <a:rPr lang="ja-JP" altLang="ja-JP" sz="1200" i="0">
                    <a:solidFill>
                      <a:schemeClr val="tx1"/>
                    </a:solidFill>
                    <a:latin typeface="Cambria Math" panose="02040503050406030204" pitchFamily="18" charset="0"/>
                    <a:ea typeface="Cambria Math" panose="02040503050406030204" pitchFamily="18" charset="0"/>
                  </a:rPr>
                  <a:t> </a:t>
                </a:r>
                <a:r>
                  <a:rPr lang="en-US" altLang="ja-JP" sz="1200" dirty="0">
                    <a:latin typeface="Arial" panose="020B0604020202020204" pitchFamily="34" charset="0"/>
                    <a:cs typeface="Arial" panose="020B0604020202020204" pitchFamily="34" charset="0"/>
                  </a:rPr>
                  <a:t>is like this.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Arial" panose="020B0604020202020204" pitchFamily="34" charset="0"/>
                    <a:cs typeface="Arial" panose="020B0604020202020204" pitchFamily="34" charset="0"/>
                  </a:rPr>
                  <a:t>Substituting these expressions, we can obtain multiplier of stress considering correlation.</a:t>
                </a:r>
              </a:p>
              <a:p>
                <a:endParaRPr kumimoji="1" lang="ja-JP" altLang="en-US" dirty="0"/>
              </a:p>
            </p:txBody>
          </p:sp>
        </mc:Fallback>
      </mc:AlternateContent>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24</a:t>
            </a:fld>
            <a:endParaRPr kumimoji="1" lang="ja-JP" altLang="en-US"/>
          </a:p>
        </p:txBody>
      </p:sp>
    </p:spTree>
    <p:extLst>
      <p:ext uri="{BB962C8B-B14F-4D97-AF65-F5344CB8AC3E}">
        <p14:creationId xmlns:p14="http://schemas.microsoft.com/office/powerpoint/2010/main" val="1313788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So, let’s start from the background of this research.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Since the accident at Fukushima, t</a:t>
            </a:r>
            <a:r>
              <a:rPr lang="en-US" altLang="ja-JP" dirty="0"/>
              <a:t>here has been a growing awareness of the need to reduce the risk of accidents at nuclear power plants (NPPs).</a:t>
            </a:r>
            <a:endParaRPr kumimoji="1" lang="ja-JP"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Arial" panose="020B0604020202020204" pitchFamily="34" charset="0"/>
                <a:cs typeface="Arial" panose="020B0604020202020204" pitchFamily="34" charset="0"/>
              </a:rPr>
              <a:t>About </a:t>
            </a:r>
            <a:r>
              <a:rPr kumimoji="1" lang="en-US" altLang="ja-JP" sz="1200" b="1" dirty="0">
                <a:latin typeface="Arial" panose="020B0604020202020204" pitchFamily="34" charset="0"/>
                <a:cs typeface="Arial" panose="020B0604020202020204" pitchFamily="34" charset="0"/>
              </a:rPr>
              <a:t>80% </a:t>
            </a:r>
            <a:r>
              <a:rPr kumimoji="1" lang="en-US" altLang="ja-JP" sz="1200" dirty="0">
                <a:latin typeface="Arial" panose="020B0604020202020204" pitchFamily="34" charset="0"/>
                <a:cs typeface="Arial" panose="020B0604020202020204" pitchFamily="34" charset="0"/>
              </a:rPr>
              <a:t>of accidents that occur at Nuclear Power Plant (NPPs) are caused by </a:t>
            </a:r>
            <a:r>
              <a:rPr kumimoji="1" lang="en-US" altLang="ja-JP" sz="1200" b="1" dirty="0">
                <a:latin typeface="Arial" panose="020B0604020202020204" pitchFamily="34" charset="0"/>
                <a:cs typeface="Arial" panose="020B0604020202020204" pitchFamily="34" charset="0"/>
              </a:rPr>
              <a:t>human error</a:t>
            </a:r>
            <a:r>
              <a:rPr kumimoji="1" lang="en-US" altLang="ja-JP" sz="1200" baseline="30000" dirty="0">
                <a:latin typeface="Arial" panose="020B0604020202020204" pitchFamily="34" charset="0"/>
                <a:cs typeface="Arial" panose="020B0604020202020204" pitchFamily="34" charset="0"/>
              </a:rPr>
              <a:t>1)</a:t>
            </a:r>
            <a:r>
              <a:rPr kumimoji="1" lang="en-US" altLang="ja-JP" sz="1200" baseline="0" dirty="0">
                <a:latin typeface="Arial" panose="020B0604020202020204" pitchFamily="34" charset="0"/>
                <a:cs typeface="Arial" panose="020B0604020202020204" pitchFamily="34" charset="0"/>
              </a:rPr>
              <a:t> , this indicate that it is important to evaluate human error appropriately.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b="1" dirty="0">
                <a:latin typeface="Arial" panose="020B0604020202020204" pitchFamily="34" charset="0"/>
                <a:cs typeface="Arial" panose="020B0604020202020204" pitchFamily="34" charset="0"/>
              </a:rPr>
              <a:t>Human Reliability Analysis (HRA) </a:t>
            </a:r>
            <a:r>
              <a:rPr lang="en-US" altLang="ja-JP" sz="1200" dirty="0">
                <a:latin typeface="Arial" panose="020B0604020202020204" pitchFamily="34" charset="0"/>
                <a:cs typeface="Arial" panose="020B0604020202020204" pitchFamily="34" charset="0"/>
              </a:rPr>
              <a:t>quantitatively identifies and analyzes the causes of human error by calculating </a:t>
            </a:r>
            <a:r>
              <a:rPr lang="en-US" altLang="ja-JP" sz="1200" b="1" dirty="0">
                <a:latin typeface="Arial" panose="020B0604020202020204" pitchFamily="34" charset="0"/>
                <a:cs typeface="Arial" panose="020B0604020202020204" pitchFamily="34" charset="0"/>
              </a:rPr>
              <a:t>Human Error Possibility (HEP)</a:t>
            </a:r>
            <a:r>
              <a:rPr lang="en-US" altLang="ja-JP" sz="1200" dirty="0">
                <a:latin typeface="Arial" panose="020B060402020202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b="1" dirty="0">
                <a:latin typeface="Arial" panose="020B0604020202020204" pitchFamily="34" charset="0"/>
                <a:cs typeface="Arial" panose="020B0604020202020204" pitchFamily="34" charset="0"/>
              </a:rPr>
              <a:t>SPAR-H</a:t>
            </a:r>
            <a:r>
              <a:rPr lang="en-US" altLang="ja-JP" sz="1200" dirty="0">
                <a:latin typeface="Arial" panose="020B0604020202020204" pitchFamily="34" charset="0"/>
                <a:cs typeface="Arial" panose="020B0604020202020204" pitchFamily="34" charset="0"/>
              </a:rPr>
              <a:t> is one of HRA methods and it calls factors that may influence human activities </a:t>
            </a:r>
            <a:r>
              <a:rPr lang="en-US" altLang="ja-JP" sz="1200" b="1" dirty="0">
                <a:latin typeface="Arial" panose="020B0604020202020204" pitchFamily="34" charset="0"/>
                <a:cs typeface="Arial" panose="020B0604020202020204" pitchFamily="34" charset="0"/>
              </a:rPr>
              <a:t>Performance Shaping Factors (PSFs)</a:t>
            </a:r>
            <a:r>
              <a:rPr lang="en-US" altLang="ja-JP" sz="1200" dirty="0">
                <a:latin typeface="Arial" panose="020B0604020202020204" pitchFamily="34" charset="0"/>
                <a:cs typeface="Arial" panose="020B0604020202020204" pitchFamily="34" charset="0"/>
              </a:rPr>
              <a:t>.</a:t>
            </a:r>
          </a:p>
          <a:p>
            <a:endParaRPr kumimoji="1" lang="ja-JP" altLang="en-US" dirty="0"/>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2</a:t>
            </a:fld>
            <a:endParaRPr kumimoji="1" lang="ja-JP" altLang="en-US"/>
          </a:p>
        </p:txBody>
      </p:sp>
    </p:spTree>
    <p:extLst>
      <p:ext uri="{BB962C8B-B14F-4D97-AF65-F5344CB8AC3E}">
        <p14:creationId xmlns:p14="http://schemas.microsoft.com/office/powerpoint/2010/main" val="2196163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Arial" panose="020B0604020202020204" pitchFamily="34" charset="0"/>
                <a:cs typeface="Arial" panose="020B0604020202020204" pitchFamily="34" charset="0"/>
              </a:rPr>
              <a:t>Generally,</a:t>
            </a:r>
            <a:r>
              <a:rPr lang="ja-JP" altLang="en-US" sz="1200" dirty="0">
                <a:latin typeface="Arial" panose="020B0604020202020204" pitchFamily="34" charset="0"/>
                <a:cs typeface="Arial" panose="020B0604020202020204" pitchFamily="34" charset="0"/>
              </a:rPr>
              <a:t> </a:t>
            </a:r>
            <a:r>
              <a:rPr lang="en-US" altLang="ja-JP" sz="1200" dirty="0">
                <a:latin typeface="Arial" panose="020B0604020202020204" pitchFamily="34" charset="0"/>
                <a:cs typeface="Arial" panose="020B0604020202020204" pitchFamily="34" charset="0"/>
              </a:rPr>
              <a:t>PSFs are treated as independent but </a:t>
            </a:r>
            <a:r>
              <a:rPr lang="en-US" altLang="ja-JP" sz="1200" b="1" dirty="0">
                <a:latin typeface="Arial" panose="020B0604020202020204" pitchFamily="34" charset="0"/>
                <a:cs typeface="Arial" panose="020B0604020202020204" pitchFamily="34" charset="0"/>
              </a:rPr>
              <a:t>PSFs have been reported to have correlations</a:t>
            </a:r>
            <a:r>
              <a:rPr lang="en-US" altLang="ja-JP" sz="1200" baseline="30000" dirty="0">
                <a:latin typeface="Arial" panose="020B0604020202020204" pitchFamily="34" charset="0"/>
                <a:cs typeface="Arial" panose="020B0604020202020204" pitchFamily="34" charset="0"/>
              </a:rPr>
              <a:t>2,3)</a:t>
            </a:r>
            <a:r>
              <a:rPr lang="en-US" altLang="ja-JP" sz="1200" dirty="0">
                <a:latin typeface="Arial" panose="020B060402020202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Arial" panose="020B0604020202020204" pitchFamily="34" charset="0"/>
                <a:cs typeface="Arial" panose="020B0604020202020204" pitchFamily="34" charset="0"/>
              </a:rPr>
              <a:t>And, HEP may significantly change by considering correlation.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Arial" panose="020B0604020202020204" pitchFamily="34" charset="0"/>
                <a:cs typeface="Arial" panose="020B0604020202020204" pitchFamily="34" charset="0"/>
              </a:rPr>
              <a:t>The correlation coefficients between PSFs have been evaluated from accident report in Korean Nuclear Power Plants</a:t>
            </a:r>
            <a:r>
              <a:rPr lang="en-US" altLang="ja-JP" sz="1200" baseline="30000" dirty="0">
                <a:latin typeface="Arial" panose="020B0604020202020204" pitchFamily="34" charset="0"/>
                <a:cs typeface="Arial" panose="020B0604020202020204" pitchFamily="34" charset="0"/>
              </a:rPr>
              <a:t>4)</a:t>
            </a:r>
            <a:r>
              <a:rPr lang="en-US" altLang="ja-JP" sz="1200" dirty="0">
                <a:latin typeface="Arial" panose="020B060402020202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latin typeface="Arial" panose="020B0604020202020204" pitchFamily="34" charset="0"/>
                <a:cs typeface="Arial" panose="020B0604020202020204" pitchFamily="34" charset="0"/>
              </a:rPr>
              <a:t>From this perspective, the purpose of my research is to evaluate the impact of the correlation on the multiplier.</a:t>
            </a:r>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3</a:t>
            </a:fld>
            <a:endParaRPr kumimoji="1" lang="ja-JP" altLang="en-US"/>
          </a:p>
        </p:txBody>
      </p:sp>
    </p:spTree>
    <p:extLst>
      <p:ext uri="{BB962C8B-B14F-4D97-AF65-F5344CB8AC3E}">
        <p14:creationId xmlns:p14="http://schemas.microsoft.com/office/powerpoint/2010/main" val="2271772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From this slide, I will introduce the review of SPAR-H method. This slide shows the background of SPAR-H.</a:t>
            </a:r>
          </a:p>
          <a:p>
            <a:r>
              <a:rPr lang="en-US" altLang="ja-JP" dirty="0"/>
              <a:t>SPAR-H is an HRA method developed by Idaho National Laboratory in 1994.</a:t>
            </a:r>
            <a:endParaRPr kumimoji="1" lang="en-US" altLang="ja-JP" dirty="0"/>
          </a:p>
          <a:p>
            <a:r>
              <a:rPr kumimoji="1" lang="en-US" altLang="ja-JP" dirty="0"/>
              <a:t>SPAR-H simplifies and generalizes the approach of the THERP method, which is main method used in Japanese NPPs. </a:t>
            </a:r>
          </a:p>
          <a:p>
            <a:r>
              <a:rPr kumimoji="1" lang="en-US" altLang="ja-JP" dirty="0"/>
              <a:t>SPAR-H considers 8 PSFs, such as available time, stress, complexity and so on. And each PSFs has level and corresponding multipliers. The multipliers used in SPAR-H are established based on THERP, but the data base used in THERP method is not clear well. SPAR-H considers that PSFs not only increase HEP but also decrease HEP. </a:t>
            </a:r>
          </a:p>
          <a:p>
            <a:r>
              <a:rPr kumimoji="1" lang="en-US" altLang="ja-JP" dirty="0"/>
              <a:t>The table below is example of the level and multiplier of the PSF. </a:t>
            </a:r>
          </a:p>
          <a:p>
            <a:r>
              <a:rPr kumimoji="1" lang="en-US" altLang="ja-JP" dirty="0"/>
              <a:t>Look at complexity. There are 4 levels and corresponding multipliers.</a:t>
            </a:r>
          </a:p>
          <a:p>
            <a:r>
              <a:rPr kumimoji="1" lang="en-US" altLang="ja-JP" dirty="0"/>
              <a:t>When the level is highly complex or moderately complex, the multiplier is larger than 1, which means that complexity increases HEP. </a:t>
            </a:r>
          </a:p>
          <a:p>
            <a:r>
              <a:rPr kumimoji="1" lang="en-US" altLang="ja-JP" dirty="0"/>
              <a:t>However, when the level of complexity is obvious diagnosis, the multiplier is smaller than 1, which means that complexity decreases HEP.</a:t>
            </a:r>
          </a:p>
          <a:p>
            <a:endParaRPr kumimoji="1" lang="en-US" altLang="ja-JP" dirty="0"/>
          </a:p>
          <a:p>
            <a:r>
              <a:rPr kumimoji="1" lang="en-US" altLang="ja-JP" dirty="0"/>
              <a:t>Then look at stress. There are 3 levels and corresponding multipliers. When the level is Extreme or High, Stress increases HEP, and there are no levels that stress decreases HEP.</a:t>
            </a:r>
          </a:p>
          <a:p>
            <a:r>
              <a:rPr kumimoji="1" lang="en-US" altLang="ja-JP" dirty="0"/>
              <a:t>Other PSFs have levels and corresponding multipliers as well as them.</a:t>
            </a:r>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From the next slide, I will introduce why we used stress and complexity in this research.</a:t>
            </a:r>
            <a:endParaRPr kumimoji="1" lang="ja-JP" altLang="en-US" dirty="0"/>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4</a:t>
            </a:fld>
            <a:endParaRPr kumimoji="1" lang="ja-JP" altLang="en-US"/>
          </a:p>
        </p:txBody>
      </p:sp>
    </p:spTree>
    <p:extLst>
      <p:ext uri="{BB962C8B-B14F-4D97-AF65-F5344CB8AC3E}">
        <p14:creationId xmlns:p14="http://schemas.microsoft.com/office/powerpoint/2010/main" val="756237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slide shows the definition of Stress. Stress means the degree of undesirable conditions or situation that prevent the operator from completing a task easily. Stress includes mental stress, excessive workload and physical stress. Stressors such as noise and poor ventilation may cause mental or physical stress to operator.</a:t>
            </a:r>
          </a:p>
          <a:p>
            <a:r>
              <a:rPr kumimoji="1" lang="en-US" altLang="ja-JP" dirty="0"/>
              <a:t>The table below shows the level for stress.</a:t>
            </a:r>
          </a:p>
          <a:p>
            <a:r>
              <a:rPr kumimoji="1" lang="en-US" altLang="ja-JP" dirty="0"/>
              <a:t>Extreme stress regrades the performance of operators. And this is when stressor suddenly happens, and stressful situation lasts long. The corresponding multiplier is 5.</a:t>
            </a:r>
          </a:p>
          <a:p>
            <a:r>
              <a:rPr kumimoji="1" lang="en-US" altLang="ja-JP" dirty="0"/>
              <a:t>High stress is lower than extreme level and the multiplier is 2. In nominal level, operators conduct to good performance and multiplier is 1.</a:t>
            </a:r>
          </a:p>
          <a:p>
            <a:r>
              <a:rPr kumimoji="1" lang="en-US" altLang="ja-JP" dirty="0"/>
              <a:t>This is the definition of stress.</a:t>
            </a:r>
            <a:endParaRPr kumimoji="1" lang="ja-JP" altLang="en-US" dirty="0"/>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5</a:t>
            </a:fld>
            <a:endParaRPr kumimoji="1" lang="ja-JP" altLang="en-US"/>
          </a:p>
        </p:txBody>
      </p:sp>
    </p:spTree>
    <p:extLst>
      <p:ext uri="{BB962C8B-B14F-4D97-AF65-F5344CB8AC3E}">
        <p14:creationId xmlns:p14="http://schemas.microsoft.com/office/powerpoint/2010/main" val="622859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slide shows the definition of the complexity. Complexity is difficulty of performing a task in a given situation.</a:t>
            </a:r>
          </a:p>
          <a:p>
            <a:r>
              <a:rPr lang="en-US" altLang="ja-JP" sz="1200" dirty="0">
                <a:solidFill>
                  <a:schemeClr val="tx1"/>
                </a:solidFill>
                <a:latin typeface="Arial" panose="020B0604020202020204" pitchFamily="34" charset="0"/>
                <a:cs typeface="Arial" panose="020B0604020202020204" pitchFamily="34" charset="0"/>
              </a:rPr>
              <a:t>SPAR-H considers 14 contributing factors to complexity, such as </a:t>
            </a:r>
            <a:r>
              <a:rPr kumimoji="1" lang="en-US" altLang="ja-JP" dirty="0"/>
              <a:t>parallel tasks, large number of actions required, and also mental effort required such as performing mental calculations. </a:t>
            </a:r>
          </a:p>
          <a:p>
            <a:r>
              <a:rPr kumimoji="1" lang="en-US" altLang="ja-JP" dirty="0"/>
              <a:t>The table below is introduction of level for complexity. </a:t>
            </a:r>
          </a:p>
          <a:p>
            <a:r>
              <a:rPr kumimoji="1" lang="en-US" altLang="ja-JP" dirty="0"/>
              <a:t>Highly complex means very difficult to perform a task, and there are many variables involved. The corresponding multiplier is 5.</a:t>
            </a:r>
          </a:p>
          <a:p>
            <a:r>
              <a:rPr kumimoji="1" lang="en-US" altLang="ja-JP" dirty="0"/>
              <a:t>Moderately complex means somewhat difficult to perform, and there are several variables involved. The multiplier in this level is 2.</a:t>
            </a:r>
          </a:p>
          <a:p>
            <a:r>
              <a:rPr kumimoji="1" lang="en-US" altLang="ja-JP" dirty="0"/>
              <a:t>Nominal means not difficult to perform, and single or few variables are involved. The multiplier is 1.</a:t>
            </a:r>
          </a:p>
          <a:p>
            <a:r>
              <a:rPr kumimoji="1" lang="en-US" altLang="ja-JP" dirty="0"/>
              <a:t>In obvious complex level, diagnosis becomes greatly simplified, and there are much time to diagnosis. The multiplier in this level is 0.1.</a:t>
            </a:r>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Arial" panose="020B0604020202020204" pitchFamily="34" charset="0"/>
                <a:cs typeface="Arial" panose="020B0604020202020204" pitchFamily="34" charset="0"/>
              </a:rPr>
              <a:t>We can imagine that high complexity situation leads to high stress situation. For example, when there are a lot of parallel tasks, operator may get stressed. From this point, there seem to be correlation between Stress and Complexity.</a:t>
            </a:r>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6</a:t>
            </a:fld>
            <a:endParaRPr kumimoji="1" lang="ja-JP" altLang="en-US"/>
          </a:p>
        </p:txBody>
      </p:sp>
    </p:spTree>
    <p:extLst>
      <p:ext uri="{BB962C8B-B14F-4D97-AF65-F5344CB8AC3E}">
        <p14:creationId xmlns:p14="http://schemas.microsoft.com/office/powerpoint/2010/main" val="2023462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 I said in the last slide, there seem to be correlation between stress and complexity.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Arial" panose="020B0604020202020204" pitchFamily="34" charset="0"/>
                <a:cs typeface="Arial" panose="020B0604020202020204" pitchFamily="34" charset="0"/>
              </a:rPr>
              <a:t>And the correlation coefficients of them calculated from Korean NPPs is 0.588, which is relatively strong.</a:t>
            </a:r>
            <a:endParaRPr kumimoji="1" lang="en-US" altLang="ja-JP"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latin typeface="Arial" panose="020B0604020202020204" pitchFamily="34" charset="0"/>
                <a:cs typeface="Arial" panose="020B0604020202020204" pitchFamily="34" charset="0"/>
              </a:rPr>
              <a:t>From these points, we evaluated the impact of correlation on multiplier using stress and complexity in this research.</a:t>
            </a:r>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7</a:t>
            </a:fld>
            <a:endParaRPr kumimoji="1" lang="ja-JP" altLang="en-US"/>
          </a:p>
        </p:txBody>
      </p:sp>
    </p:spTree>
    <p:extLst>
      <p:ext uri="{BB962C8B-B14F-4D97-AF65-F5344CB8AC3E}">
        <p14:creationId xmlns:p14="http://schemas.microsoft.com/office/powerpoint/2010/main" val="1843056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From this slide, I will introduce the method how to calculate multiplier considering correlation. We premised that there is a correlation in the large amount of empirical data used to calculate the multiplier for PSFs. </a:t>
            </a:r>
          </a:p>
          <a:p>
            <a:r>
              <a:rPr kumimoji="1" lang="en-US" altLang="ja-JP" dirty="0"/>
              <a:t>This graph below shows the image of our method and the percentage of influence by PSFs, in the situation where the influence of complexity is strong and Human Error Possibility increases 5 times.</a:t>
            </a:r>
          </a:p>
          <a:p>
            <a:r>
              <a:rPr kumimoji="1" lang="en-US" altLang="ja-JP" dirty="0"/>
              <a:t>When we consider that PSFs are independent, the percentage of Complexity is 100% and the multiplier can be set 5 in this situation.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However, when we consider that complexity and stress have correlation (click), </a:t>
            </a:r>
            <a:r>
              <a:rPr kumimoji="1" lang="en-US" altLang="ja-JP" sz="1200" kern="1200" dirty="0">
                <a:solidFill>
                  <a:schemeClr val="tx1"/>
                </a:solidFill>
                <a:latin typeface="+mn-lt"/>
                <a:ea typeface="+mn-ea"/>
                <a:cs typeface="+mn-cs"/>
              </a:rPr>
              <a:t>the influence of stress is increased by considering correlation (click), and </a:t>
            </a:r>
            <a:r>
              <a:rPr kumimoji="1" lang="en-US" altLang="ja-JP" dirty="0"/>
              <a:t>HEP increases 5 times including the influence of stress on HEP.</a:t>
            </a:r>
            <a:endParaRPr kumimoji="1" lang="en-US" altLang="ja-JP"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Rejecting the influence of stress (click), we can obtain the multiplier of complexity considering correlation in this situation, which is smaller than 5.</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From this point (click), the influence of complexity is reduced by the influence of stress on the HEP.</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In the next slide, I will explain how to calculate multiplier considering correlation.</a:t>
            </a:r>
          </a:p>
          <a:p>
            <a:r>
              <a:rPr kumimoji="1" lang="en-US" altLang="ja-JP" dirty="0"/>
              <a:t> </a:t>
            </a:r>
          </a:p>
        </p:txBody>
      </p:sp>
      <p:sp>
        <p:nvSpPr>
          <p:cNvPr id="4" name="スライド番号プレースホルダー 3"/>
          <p:cNvSpPr>
            <a:spLocks noGrp="1"/>
          </p:cNvSpPr>
          <p:nvPr>
            <p:ph type="sldNum" sz="quarter" idx="5"/>
          </p:nvPr>
        </p:nvSpPr>
        <p:spPr/>
        <p:txBody>
          <a:bodyPr/>
          <a:lstStyle/>
          <a:p>
            <a:fld id="{3FFC04AB-0580-9B4F-8435-930E618DAFEE}" type="slidenum">
              <a:rPr kumimoji="1" lang="ja-JP" altLang="en-US" smtClean="0"/>
              <a:t>8</a:t>
            </a:fld>
            <a:endParaRPr kumimoji="1" lang="ja-JP" altLang="en-US"/>
          </a:p>
        </p:txBody>
      </p:sp>
    </p:spTree>
    <p:extLst>
      <p:ext uri="{BB962C8B-B14F-4D97-AF65-F5344CB8AC3E}">
        <p14:creationId xmlns:p14="http://schemas.microsoft.com/office/powerpoint/2010/main" val="5142833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2" descr="\\storage\home\nakajima\jobs\wdupt\OWL_contentsDIR\PWPテンプレート\Ring\jpg_temp_files\cover_temp.jpg"/>
          <p:cNvPicPr>
            <a:picLocks noChangeAspect="1" noChangeArrowheads="1"/>
          </p:cNvPicPr>
          <p:nvPr/>
        </p:nvPicPr>
        <p:blipFill rotWithShape="1">
          <a:blip r:embed="rId2">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l="16399" r="18311" b="61564"/>
          <a:stretch/>
        </p:blipFill>
        <p:spPr bwMode="auto">
          <a:xfrm>
            <a:off x="0" y="1588"/>
            <a:ext cx="9144000" cy="3499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サブタイトル 2"/>
          <p:cNvSpPr>
            <a:spLocks noGrp="1"/>
          </p:cNvSpPr>
          <p:nvPr>
            <p:ph type="subTitle" idx="1"/>
          </p:nvPr>
        </p:nvSpPr>
        <p:spPr>
          <a:xfrm>
            <a:off x="1691680" y="5002949"/>
            <a:ext cx="7200800" cy="625624"/>
          </a:xfrm>
        </p:spPr>
        <p:txBody>
          <a:bodyPr/>
          <a:lstStyle>
            <a:lvl1pPr marL="0" indent="0" algn="r">
              <a:buNone/>
              <a:defRPr>
                <a:solidFill>
                  <a:schemeClr val="tx1"/>
                </a:solidFill>
                <a:latin typeface="Arial" panose="020B0604020202020204" pitchFamily="34" charset="0"/>
                <a:ea typeface="ＭＳ ゴシック" panose="020B0609070205080204" pitchFamily="49" charset="-128"/>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ja-JP" altLang="en-US" dirty="0"/>
          </a:p>
        </p:txBody>
      </p:sp>
      <p:sp>
        <p:nvSpPr>
          <p:cNvPr id="5" name="日付プレースホルダー 3"/>
          <p:cNvSpPr>
            <a:spLocks noGrp="1"/>
          </p:cNvSpPr>
          <p:nvPr>
            <p:ph type="dt" sz="half" idx="10"/>
          </p:nvPr>
        </p:nvSpPr>
        <p:spPr/>
        <p:txBody>
          <a:bodyPr/>
          <a:lstStyle>
            <a:lvl1pPr>
              <a:defRPr>
                <a:solidFill>
                  <a:schemeClr val="tx1"/>
                </a:solidFill>
              </a:defRPr>
            </a:lvl1pPr>
          </a:lstStyle>
          <a:p>
            <a:fld id="{54AE8018-EFB8-7E49-9E2A-529E34372F2B}" type="datetime1">
              <a:rPr kumimoji="1" lang="ja-JP" altLang="en-US" smtClean="0"/>
              <a:t>2022/6/29</a:t>
            </a:fld>
            <a:endParaRPr kumimoji="1" lang="ja-JP" altLang="en-US"/>
          </a:p>
        </p:txBody>
      </p:sp>
      <p:sp>
        <p:nvSpPr>
          <p:cNvPr id="6" name="フッター プレースホルダー 4"/>
          <p:cNvSpPr>
            <a:spLocks noGrp="1"/>
          </p:cNvSpPr>
          <p:nvPr>
            <p:ph type="ftr" sz="quarter" idx="11"/>
          </p:nvPr>
        </p:nvSpPr>
        <p:spPr/>
        <p:txBody>
          <a:bodyPr/>
          <a:lstStyle>
            <a:lvl1pPr>
              <a:defRPr>
                <a:solidFill>
                  <a:schemeClr val="tx1"/>
                </a:solidFill>
              </a:defRPr>
            </a:lvl1pPr>
          </a:lstStyle>
          <a:p>
            <a:endParaRPr kumimoji="1" lang="ja-JP" altLang="en-US"/>
          </a:p>
        </p:txBody>
      </p:sp>
      <p:pic>
        <p:nvPicPr>
          <p:cNvPr id="9" name="Picture 2" descr="D:\nakajima\jobs\wdupt\OWL_contentsDIR\PWPテンプレート\Icho\jpg_temp_files\cover_temp.jpg"/>
          <p:cNvPicPr>
            <a:picLocks noChangeAspect="1" noChangeArrowheads="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79418" t="45884" r="3775" b="45884"/>
          <a:stretch/>
        </p:blipFill>
        <p:spPr bwMode="auto">
          <a:xfrm>
            <a:off x="4923976" y="1588"/>
            <a:ext cx="4223907" cy="126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D:\nakajima\jobs\wdupt\OWL_contentsDIR\PWPテンプレート\Icho\jpg_temp_files\cover_temp.jpg"/>
          <p:cNvPicPr>
            <a:picLocks noChangeAspect="1" noChangeArrowheads="1"/>
          </p:cNvPicPr>
          <p:nvPr/>
        </p:nvPicPr>
        <p:blipFill rotWithShape="1">
          <a:blip r:embed="rId4" cstate="print">
            <a:duotone>
              <a:schemeClr val="accent5">
                <a:shade val="45000"/>
                <a:satMod val="135000"/>
              </a:schemeClr>
              <a:prstClr val="white"/>
            </a:duotone>
            <a:extLst>
              <a:ext uri="{28A0092B-C50C-407E-A947-70E740481C1C}">
                <a14:useLocalDpi xmlns:a14="http://schemas.microsoft.com/office/drawing/2010/main" val="0"/>
              </a:ext>
            </a:extLst>
          </a:blip>
          <a:srcRect l="4616" t="32164" r="75216" b="32163"/>
          <a:stretch/>
        </p:blipFill>
        <p:spPr bwMode="auto">
          <a:xfrm>
            <a:off x="179511" y="178429"/>
            <a:ext cx="2160241" cy="2340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1691680" y="2852936"/>
            <a:ext cx="7200800" cy="1800200"/>
          </a:xfrm>
        </p:spPr>
        <p:txBody>
          <a:bodyPr>
            <a:noAutofit/>
          </a:bodyPr>
          <a:lstStyle>
            <a:lvl1pPr algn="l">
              <a:defRPr sz="4000">
                <a:solidFill>
                  <a:schemeClr val="tx1"/>
                </a:solidFill>
                <a:effectLst/>
                <a:latin typeface="Arial" panose="020B0604020202020204" pitchFamily="34" charset="0"/>
                <a:cs typeface="Arial" panose="020B0604020202020204" pitchFamily="34" charset="0"/>
              </a:defRPr>
            </a:lvl1pPr>
          </a:lstStyle>
          <a:p>
            <a:r>
              <a:rPr lang="ja-JP" altLang="en-US" dirty="0"/>
              <a:t>マスター タイトルの書式設定</a:t>
            </a:r>
          </a:p>
        </p:txBody>
      </p:sp>
    </p:spTree>
    <p:extLst>
      <p:ext uri="{BB962C8B-B14F-4D97-AF65-F5344CB8AC3E}">
        <p14:creationId xmlns:p14="http://schemas.microsoft.com/office/powerpoint/2010/main" val="4076162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3ED266A4-B6EB-4F46-A404-99C171E450E8}" type="datetime1">
              <a:rPr kumimoji="1" lang="ja-JP" altLang="en-US" smtClean="0"/>
              <a:t>2022/6/29</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1FF34BD3-6C02-4E3A-B685-6885B13878A1}" type="slidenum">
              <a:rPr kumimoji="1" lang="ja-JP" altLang="en-US" smtClean="0"/>
              <a:t>‹#›</a:t>
            </a:fld>
            <a:endParaRPr kumimoji="1" lang="ja-JP" altLang="en-US"/>
          </a:p>
        </p:txBody>
      </p:sp>
    </p:spTree>
    <p:extLst>
      <p:ext uri="{BB962C8B-B14F-4D97-AF65-F5344CB8AC3E}">
        <p14:creationId xmlns:p14="http://schemas.microsoft.com/office/powerpoint/2010/main" val="590744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32B71114-EB31-2C48-A468-8DDF459C01AB}" type="datetime1">
              <a:rPr kumimoji="1" lang="ja-JP" altLang="en-US" smtClean="0"/>
              <a:t>2022/6/29</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1FF34BD3-6C02-4E3A-B685-6885B13878A1}" type="slidenum">
              <a:rPr kumimoji="1" lang="ja-JP" altLang="en-US" smtClean="0"/>
              <a:t>‹#›</a:t>
            </a:fld>
            <a:endParaRPr kumimoji="1" lang="ja-JP" altLang="en-US"/>
          </a:p>
        </p:txBody>
      </p:sp>
    </p:spTree>
    <p:extLst>
      <p:ext uri="{BB962C8B-B14F-4D97-AF65-F5344CB8AC3E}">
        <p14:creationId xmlns:p14="http://schemas.microsoft.com/office/powerpoint/2010/main" val="1670804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4" name="日付プレースホルダー 3"/>
          <p:cNvSpPr>
            <a:spLocks noGrp="1"/>
          </p:cNvSpPr>
          <p:nvPr>
            <p:ph type="dt" sz="half" idx="10"/>
          </p:nvPr>
        </p:nvSpPr>
        <p:spPr/>
        <p:txBody>
          <a:bodyPr/>
          <a:lstStyle>
            <a:lvl1pPr>
              <a:defRPr/>
            </a:lvl1pPr>
          </a:lstStyle>
          <a:p>
            <a:fld id="{95336A24-3B10-934C-A778-F1C1D88FDF12}" type="datetime1">
              <a:rPr kumimoji="1" lang="ja-JP" altLang="en-US" smtClean="0"/>
              <a:t>2022/6/29</a:t>
            </a:fld>
            <a:endParaRPr kumimoji="1" lang="ja-JP" altLang="en-US"/>
          </a:p>
        </p:txBody>
      </p:sp>
      <p:sp>
        <p:nvSpPr>
          <p:cNvPr id="7" name="スライド番号プレースホルダー 5"/>
          <p:cNvSpPr>
            <a:spLocks noGrp="1"/>
          </p:cNvSpPr>
          <p:nvPr>
            <p:ph type="sldNum" sz="quarter" idx="12"/>
          </p:nvPr>
        </p:nvSpPr>
        <p:spPr>
          <a:xfrm>
            <a:off x="8306993" y="600585"/>
            <a:ext cx="709736" cy="283550"/>
          </a:xfrm>
        </p:spPr>
        <p:txBody>
          <a:bodyPr/>
          <a:lstStyle>
            <a:lvl1pPr>
              <a:defRPr>
                <a:solidFill>
                  <a:schemeClr val="bg1"/>
                </a:solidFill>
              </a:defRPr>
            </a:lvl1pPr>
          </a:lstStyle>
          <a:p>
            <a:fld id="{1FF34BD3-6C02-4E3A-B685-6885B13878A1}" type="slidenum">
              <a:rPr lang="ja-JP" altLang="en-US" smtClean="0"/>
              <a:pPr/>
              <a:t>‹#›</a:t>
            </a:fld>
            <a:endParaRPr lang="ja-JP" altLang="en-US" dirty="0"/>
          </a:p>
        </p:txBody>
      </p:sp>
      <p:sp>
        <p:nvSpPr>
          <p:cNvPr id="6" name="タイトル プレースホルダー 1">
            <a:extLst>
              <a:ext uri="{FF2B5EF4-FFF2-40B4-BE49-F238E27FC236}">
                <a16:creationId xmlns:a16="http://schemas.microsoft.com/office/drawing/2014/main" id="{222E3496-FC71-A644-AC8B-68DAF9B52D6D}"/>
              </a:ext>
            </a:extLst>
          </p:cNvPr>
          <p:cNvSpPr>
            <a:spLocks noGrp="1"/>
          </p:cNvSpPr>
          <p:nvPr>
            <p:ph type="title"/>
          </p:nvPr>
        </p:nvSpPr>
        <p:spPr bwMode="auto">
          <a:xfrm>
            <a:off x="611560" y="11412"/>
            <a:ext cx="7612012" cy="87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マスター タイトルの書式設定</a:t>
            </a:r>
          </a:p>
        </p:txBody>
      </p:sp>
    </p:spTree>
    <p:extLst>
      <p:ext uri="{BB962C8B-B14F-4D97-AF65-F5344CB8AC3E}">
        <p14:creationId xmlns:p14="http://schemas.microsoft.com/office/powerpoint/2010/main" val="2845524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FBF14C4D-9CFF-5D4D-9BAF-57FAC6552887}" type="datetime1">
              <a:rPr kumimoji="1" lang="ja-JP" altLang="en-US" smtClean="0"/>
              <a:t>2022/6/29</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1FF34BD3-6C02-4E3A-B685-6885B13878A1}" type="slidenum">
              <a:rPr kumimoji="1" lang="ja-JP" altLang="en-US" smtClean="0"/>
              <a:t>‹#›</a:t>
            </a:fld>
            <a:endParaRPr kumimoji="1" lang="ja-JP" altLang="en-US"/>
          </a:p>
        </p:txBody>
      </p:sp>
    </p:spTree>
    <p:extLst>
      <p:ext uri="{BB962C8B-B14F-4D97-AF65-F5344CB8AC3E}">
        <p14:creationId xmlns:p14="http://schemas.microsoft.com/office/powerpoint/2010/main" val="1847819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fld id="{929D2E43-B5E3-3E43-AF16-E0BF3CE20CFD}" type="datetime1">
              <a:rPr kumimoji="1" lang="ja-JP" altLang="en-US" smtClean="0"/>
              <a:t>2022/6/29</a:t>
            </a:fld>
            <a:endParaRPr kumimoji="1" lang="ja-JP" altLang="en-US"/>
          </a:p>
        </p:txBody>
      </p:sp>
      <p:sp>
        <p:nvSpPr>
          <p:cNvPr id="6" name="フッター プレースホルダー 4"/>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5"/>
          <p:cNvSpPr>
            <a:spLocks noGrp="1"/>
          </p:cNvSpPr>
          <p:nvPr>
            <p:ph type="sldNum" sz="quarter" idx="12"/>
          </p:nvPr>
        </p:nvSpPr>
        <p:spPr/>
        <p:txBody>
          <a:bodyPr/>
          <a:lstStyle>
            <a:lvl1pPr>
              <a:defRPr/>
            </a:lvl1pPr>
          </a:lstStyle>
          <a:p>
            <a:fld id="{1FF34BD3-6C02-4E3A-B685-6885B13878A1}" type="slidenum">
              <a:rPr kumimoji="1" lang="ja-JP" altLang="en-US" smtClean="0"/>
              <a:t>‹#›</a:t>
            </a:fld>
            <a:endParaRPr kumimoji="1" lang="ja-JP" altLang="en-US"/>
          </a:p>
        </p:txBody>
      </p:sp>
    </p:spTree>
    <p:extLst>
      <p:ext uri="{BB962C8B-B14F-4D97-AF65-F5344CB8AC3E}">
        <p14:creationId xmlns:p14="http://schemas.microsoft.com/office/powerpoint/2010/main" val="4107733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fld id="{86442817-27B4-7947-B0F6-9490B2323558}" type="datetime1">
              <a:rPr kumimoji="1" lang="ja-JP" altLang="en-US" smtClean="0"/>
              <a:t>2022/6/29</a:t>
            </a:fld>
            <a:endParaRPr kumimoji="1" lang="ja-JP" altLang="en-US"/>
          </a:p>
        </p:txBody>
      </p:sp>
      <p:sp>
        <p:nvSpPr>
          <p:cNvPr id="8" name="フッター プレースホルダー 4"/>
          <p:cNvSpPr>
            <a:spLocks noGrp="1"/>
          </p:cNvSpPr>
          <p:nvPr>
            <p:ph type="ftr" sz="quarter" idx="11"/>
          </p:nvPr>
        </p:nvSpPr>
        <p:spPr/>
        <p:txBody>
          <a:bodyPr/>
          <a:lstStyle>
            <a:lvl1pPr>
              <a:defRPr/>
            </a:lvl1pPr>
          </a:lstStyle>
          <a:p>
            <a:endParaRPr kumimoji="1" lang="ja-JP" altLang="en-US"/>
          </a:p>
        </p:txBody>
      </p:sp>
      <p:sp>
        <p:nvSpPr>
          <p:cNvPr id="9" name="スライド番号プレースホルダー 5"/>
          <p:cNvSpPr>
            <a:spLocks noGrp="1"/>
          </p:cNvSpPr>
          <p:nvPr>
            <p:ph type="sldNum" sz="quarter" idx="12"/>
          </p:nvPr>
        </p:nvSpPr>
        <p:spPr/>
        <p:txBody>
          <a:bodyPr/>
          <a:lstStyle>
            <a:lvl1pPr>
              <a:defRPr/>
            </a:lvl1pPr>
          </a:lstStyle>
          <a:p>
            <a:fld id="{1FF34BD3-6C02-4E3A-B685-6885B13878A1}" type="slidenum">
              <a:rPr kumimoji="1" lang="ja-JP" altLang="en-US" smtClean="0"/>
              <a:t>‹#›</a:t>
            </a:fld>
            <a:endParaRPr kumimoji="1" lang="ja-JP" altLang="en-US"/>
          </a:p>
        </p:txBody>
      </p:sp>
    </p:spTree>
    <p:extLst>
      <p:ext uri="{BB962C8B-B14F-4D97-AF65-F5344CB8AC3E}">
        <p14:creationId xmlns:p14="http://schemas.microsoft.com/office/powerpoint/2010/main" val="4040423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fld id="{B543E773-DEA3-6547-ADC7-66D425808C45}" type="datetime1">
              <a:rPr kumimoji="1" lang="ja-JP" altLang="en-US" smtClean="0"/>
              <a:t>2022/6/29</a:t>
            </a:fld>
            <a:endParaRPr kumimoji="1" lang="ja-JP" altLang="en-US"/>
          </a:p>
        </p:txBody>
      </p:sp>
      <p:sp>
        <p:nvSpPr>
          <p:cNvPr id="4" name="フッター プレースホルダー 4"/>
          <p:cNvSpPr>
            <a:spLocks noGrp="1"/>
          </p:cNvSpPr>
          <p:nvPr>
            <p:ph type="ftr" sz="quarter" idx="11"/>
          </p:nvPr>
        </p:nvSpPr>
        <p:spPr/>
        <p:txBody>
          <a:bodyPr/>
          <a:lstStyle>
            <a:lvl1pPr>
              <a:defRPr/>
            </a:lvl1pPr>
          </a:lstStyle>
          <a:p>
            <a:endParaRPr kumimoji="1" lang="ja-JP" altLang="en-US"/>
          </a:p>
        </p:txBody>
      </p:sp>
      <p:sp>
        <p:nvSpPr>
          <p:cNvPr id="5" name="スライド番号プレースホルダー 5"/>
          <p:cNvSpPr>
            <a:spLocks noGrp="1"/>
          </p:cNvSpPr>
          <p:nvPr>
            <p:ph type="sldNum" sz="quarter" idx="12"/>
          </p:nvPr>
        </p:nvSpPr>
        <p:spPr/>
        <p:txBody>
          <a:bodyPr/>
          <a:lstStyle>
            <a:lvl1pPr>
              <a:defRPr/>
            </a:lvl1pPr>
          </a:lstStyle>
          <a:p>
            <a:fld id="{1FF34BD3-6C02-4E3A-B685-6885B13878A1}" type="slidenum">
              <a:rPr kumimoji="1" lang="ja-JP" altLang="en-US" smtClean="0"/>
              <a:t>‹#›</a:t>
            </a:fld>
            <a:endParaRPr kumimoji="1" lang="ja-JP" altLang="en-US"/>
          </a:p>
        </p:txBody>
      </p:sp>
    </p:spTree>
    <p:extLst>
      <p:ext uri="{BB962C8B-B14F-4D97-AF65-F5344CB8AC3E}">
        <p14:creationId xmlns:p14="http://schemas.microsoft.com/office/powerpoint/2010/main" val="387962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fld id="{DB81519D-9B44-B248-AD3E-DE8DF65AE4DD}" type="datetime1">
              <a:rPr kumimoji="1" lang="ja-JP" altLang="en-US" smtClean="0"/>
              <a:t>2022/6/29</a:t>
            </a:fld>
            <a:endParaRPr kumimoji="1" lang="ja-JP" altLang="en-US"/>
          </a:p>
        </p:txBody>
      </p:sp>
      <p:sp>
        <p:nvSpPr>
          <p:cNvPr id="3" name="フッター プレースホルダー 4"/>
          <p:cNvSpPr>
            <a:spLocks noGrp="1"/>
          </p:cNvSpPr>
          <p:nvPr>
            <p:ph type="ftr" sz="quarter" idx="11"/>
          </p:nvPr>
        </p:nvSpPr>
        <p:spPr/>
        <p:txBody>
          <a:bodyPr/>
          <a:lstStyle>
            <a:lvl1pPr>
              <a:defRPr/>
            </a:lvl1pPr>
          </a:lstStyle>
          <a:p>
            <a:endParaRPr kumimoji="1" lang="ja-JP" altLang="en-US"/>
          </a:p>
        </p:txBody>
      </p:sp>
      <p:sp>
        <p:nvSpPr>
          <p:cNvPr id="4" name="スライド番号プレースホルダー 5"/>
          <p:cNvSpPr>
            <a:spLocks noGrp="1"/>
          </p:cNvSpPr>
          <p:nvPr>
            <p:ph type="sldNum" sz="quarter" idx="12"/>
          </p:nvPr>
        </p:nvSpPr>
        <p:spPr/>
        <p:txBody>
          <a:bodyPr/>
          <a:lstStyle>
            <a:lvl1pPr>
              <a:defRPr/>
            </a:lvl1pPr>
          </a:lstStyle>
          <a:p>
            <a:fld id="{1FF34BD3-6C02-4E3A-B685-6885B13878A1}" type="slidenum">
              <a:rPr kumimoji="1" lang="ja-JP" altLang="en-US" smtClean="0"/>
              <a:t>‹#›</a:t>
            </a:fld>
            <a:endParaRPr kumimoji="1" lang="ja-JP" altLang="en-US"/>
          </a:p>
        </p:txBody>
      </p:sp>
    </p:spTree>
    <p:extLst>
      <p:ext uri="{BB962C8B-B14F-4D97-AF65-F5344CB8AC3E}">
        <p14:creationId xmlns:p14="http://schemas.microsoft.com/office/powerpoint/2010/main" val="3005832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980727"/>
            <a:ext cx="3008313" cy="1000807"/>
          </a:xfrm>
        </p:spPr>
        <p:txBody>
          <a:bodyPr anchor="b"/>
          <a:lstStyle>
            <a:lvl1pPr algn="l">
              <a:defRPr sz="2000" b="1">
                <a:effectLst/>
              </a:defRPr>
            </a:lvl1pPr>
          </a:lstStyle>
          <a:p>
            <a:r>
              <a:rPr lang="ja-JP" altLang="en-US"/>
              <a:t>マスター タイトルの書式設定</a:t>
            </a:r>
            <a:endParaRPr lang="ja-JP" altLang="en-US" dirty="0"/>
          </a:p>
        </p:txBody>
      </p:sp>
      <p:sp>
        <p:nvSpPr>
          <p:cNvPr id="3" name="コンテンツ プレースホルダー 2"/>
          <p:cNvSpPr>
            <a:spLocks noGrp="1"/>
          </p:cNvSpPr>
          <p:nvPr>
            <p:ph idx="1"/>
          </p:nvPr>
        </p:nvSpPr>
        <p:spPr>
          <a:xfrm>
            <a:off x="3575050" y="980727"/>
            <a:ext cx="5111750" cy="51454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988840"/>
            <a:ext cx="3008313" cy="41373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fld id="{AFDB4683-6E71-2A49-9EC8-855E104345A7}" type="datetime1">
              <a:rPr kumimoji="1" lang="ja-JP" altLang="en-US" smtClean="0"/>
              <a:t>2022/6/29</a:t>
            </a:fld>
            <a:endParaRPr kumimoji="1" lang="ja-JP" altLang="en-US"/>
          </a:p>
        </p:txBody>
      </p:sp>
      <p:sp>
        <p:nvSpPr>
          <p:cNvPr id="6" name="フッター プレースホルダー 4"/>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5"/>
          <p:cNvSpPr>
            <a:spLocks noGrp="1"/>
          </p:cNvSpPr>
          <p:nvPr>
            <p:ph type="sldNum" sz="quarter" idx="12"/>
          </p:nvPr>
        </p:nvSpPr>
        <p:spPr/>
        <p:txBody>
          <a:bodyPr/>
          <a:lstStyle>
            <a:lvl1pPr>
              <a:defRPr/>
            </a:lvl1pPr>
          </a:lstStyle>
          <a:p>
            <a:fld id="{1FF34BD3-6C02-4E3A-B685-6885B13878A1}" type="slidenum">
              <a:rPr kumimoji="1" lang="ja-JP" altLang="en-US" smtClean="0"/>
              <a:t>‹#›</a:t>
            </a:fld>
            <a:endParaRPr kumimoji="1" lang="ja-JP" altLang="en-US"/>
          </a:p>
        </p:txBody>
      </p:sp>
    </p:spTree>
    <p:extLst>
      <p:ext uri="{BB962C8B-B14F-4D97-AF65-F5344CB8AC3E}">
        <p14:creationId xmlns:p14="http://schemas.microsoft.com/office/powerpoint/2010/main" val="3676087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endParaRPr lang="ja-JP" altLang="en-US" dirty="0"/>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fld id="{90038ABA-474C-C547-BC0D-FC3BC28E825F}" type="datetime1">
              <a:rPr kumimoji="1" lang="ja-JP" altLang="en-US" smtClean="0"/>
              <a:t>2022/6/29</a:t>
            </a:fld>
            <a:endParaRPr kumimoji="1" lang="ja-JP" altLang="en-US"/>
          </a:p>
        </p:txBody>
      </p:sp>
      <p:sp>
        <p:nvSpPr>
          <p:cNvPr id="6" name="フッター プレースホルダー 4"/>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5"/>
          <p:cNvSpPr>
            <a:spLocks noGrp="1"/>
          </p:cNvSpPr>
          <p:nvPr>
            <p:ph type="sldNum" sz="quarter" idx="12"/>
          </p:nvPr>
        </p:nvSpPr>
        <p:spPr/>
        <p:txBody>
          <a:bodyPr/>
          <a:lstStyle>
            <a:lvl1pPr>
              <a:defRPr/>
            </a:lvl1pPr>
          </a:lstStyle>
          <a:p>
            <a:fld id="{1FF34BD3-6C02-4E3A-B685-6885B13878A1}" type="slidenum">
              <a:rPr kumimoji="1" lang="ja-JP" altLang="en-US" smtClean="0"/>
              <a:t>‹#›</a:t>
            </a:fld>
            <a:endParaRPr kumimoji="1" lang="ja-JP" altLang="en-US"/>
          </a:p>
        </p:txBody>
      </p:sp>
    </p:spTree>
    <p:extLst>
      <p:ext uri="{BB962C8B-B14F-4D97-AF65-F5344CB8AC3E}">
        <p14:creationId xmlns:p14="http://schemas.microsoft.com/office/powerpoint/2010/main" val="2482554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2" descr="D:\nakajima\jobs\wdupt\OWL_contentsDIR\PWPテンプレート\Icho\jpg_temp_files\header_temp.jpg"/>
          <p:cNvPicPr>
            <a:picLocks noChangeAspect="1" noChangeArrowheads="1"/>
          </p:cNvPicPr>
          <p:nvPr/>
        </p:nvPicPr>
        <p:blipFill rotWithShape="1">
          <a:blip r:embed="rId13">
            <a:duotone>
              <a:schemeClr val="accent5">
                <a:shade val="45000"/>
                <a:satMod val="135000"/>
              </a:schemeClr>
              <a:prstClr val="white"/>
            </a:duotone>
            <a:extLst>
              <a:ext uri="{28A0092B-C50C-407E-A947-70E740481C1C}">
                <a14:useLocalDpi xmlns:a14="http://schemas.microsoft.com/office/drawing/2010/main" val="0"/>
              </a:ext>
            </a:extLst>
          </a:blip>
          <a:srcRect l="9040" r="7588" b="39362"/>
          <a:stretch/>
        </p:blipFill>
        <p:spPr bwMode="auto">
          <a:xfrm>
            <a:off x="0" y="0"/>
            <a:ext cx="9144000" cy="908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グループ化 1"/>
          <p:cNvGrpSpPr/>
          <p:nvPr/>
        </p:nvGrpSpPr>
        <p:grpSpPr>
          <a:xfrm>
            <a:off x="8300701" y="72008"/>
            <a:ext cx="766171" cy="469720"/>
            <a:chOff x="7020272" y="1971200"/>
            <a:chExt cx="766171" cy="469720"/>
          </a:xfrm>
        </p:grpSpPr>
        <p:pic>
          <p:nvPicPr>
            <p:cNvPr id="9" name="Picture 2" descr="D:\nakajima\jobs\wdupt\OWL_contentsDIR\PWPテンプレート\Icho\jpg_temp_files\cover_temp.jpg"/>
            <p:cNvPicPr>
              <a:picLocks noChangeAspect="1" noChangeArrowheads="1"/>
            </p:cNvPicPr>
            <p:nvPr/>
          </p:nvPicPr>
          <p:blipFill rotWithShape="1">
            <a:blip r:embed="rId14">
              <a:duotone>
                <a:schemeClr val="accent5">
                  <a:shade val="45000"/>
                  <a:satMod val="135000"/>
                </a:schemeClr>
                <a:prstClr val="white"/>
              </a:duotone>
              <a:extLst>
                <a:ext uri="{28A0092B-C50C-407E-A947-70E740481C1C}">
                  <a14:useLocalDpi xmlns:a14="http://schemas.microsoft.com/office/drawing/2010/main" val="0"/>
                </a:ext>
              </a:extLst>
            </a:blip>
            <a:srcRect l="80292" t="47613" r="17343" b="48929"/>
            <a:stretch/>
          </p:blipFill>
          <p:spPr bwMode="auto">
            <a:xfrm>
              <a:off x="7192471" y="1971200"/>
              <a:ext cx="421772" cy="377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D:\nakajima\jobs\wdupt\OWL_contentsDIR\PWPテンプレート\Icho\jpg_temp_files\cover_temp.jpg"/>
            <p:cNvPicPr>
              <a:picLocks noChangeAspect="1" noChangeArrowheads="1"/>
            </p:cNvPicPr>
            <p:nvPr/>
          </p:nvPicPr>
          <p:blipFill rotWithShape="1">
            <a:blip r:embed="rId15" cstate="print">
              <a:duotone>
                <a:schemeClr val="accent5">
                  <a:shade val="45000"/>
                  <a:satMod val="135000"/>
                </a:schemeClr>
                <a:prstClr val="white"/>
              </a:duotone>
              <a:extLst>
                <a:ext uri="{28A0092B-C50C-407E-A947-70E740481C1C}">
                  <a14:useLocalDpi xmlns:a14="http://schemas.microsoft.com/office/drawing/2010/main" val="0"/>
                </a:ext>
              </a:extLst>
            </a:blip>
            <a:srcRect l="82741" t="48008" r="4110" b="49413"/>
            <a:stretch/>
          </p:blipFill>
          <p:spPr bwMode="auto">
            <a:xfrm>
              <a:off x="7020272" y="2348880"/>
              <a:ext cx="766171" cy="92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 name="Picture 2" descr="D:\nakajima\jobs\wdupt\OWL_contentsDIR\PWPテンプレート\Icho\jpg_temp_files\cover_temp.jpg"/>
          <p:cNvPicPr>
            <a:picLocks noChangeAspect="1" noChangeArrowheads="1"/>
          </p:cNvPicPr>
          <p:nvPr/>
        </p:nvPicPr>
        <p:blipFill rotWithShape="1">
          <a:blip r:embed="rId16" cstate="print">
            <a:duotone>
              <a:schemeClr val="accent5">
                <a:shade val="45000"/>
                <a:satMod val="135000"/>
              </a:schemeClr>
              <a:prstClr val="white"/>
            </a:duotone>
            <a:extLst>
              <a:ext uri="{28A0092B-C50C-407E-A947-70E740481C1C}">
                <a14:useLocalDpi xmlns:a14="http://schemas.microsoft.com/office/drawing/2010/main" val="0"/>
              </a:ext>
            </a:extLst>
          </a:blip>
          <a:srcRect l="4616" t="32164" r="75216" b="32163"/>
          <a:stretch/>
        </p:blipFill>
        <p:spPr bwMode="auto">
          <a:xfrm>
            <a:off x="0" y="24986"/>
            <a:ext cx="705881" cy="764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テキスト プレースホルダー 2"/>
          <p:cNvSpPr>
            <a:spLocks noGrp="1"/>
          </p:cNvSpPr>
          <p:nvPr>
            <p:ph type="body" idx="1"/>
          </p:nvPr>
        </p:nvSpPr>
        <p:spPr bwMode="auto">
          <a:xfrm>
            <a:off x="251520" y="980728"/>
            <a:ext cx="8643152"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ー 3"/>
          <p:cNvSpPr>
            <a:spLocks noGrp="1"/>
          </p:cNvSpPr>
          <p:nvPr>
            <p:ph type="dt" sz="half" idx="2"/>
          </p:nvPr>
        </p:nvSpPr>
        <p:spPr>
          <a:xfrm>
            <a:off x="457200" y="6467889"/>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solidFill>
                <a:latin typeface="+mj-lt"/>
                <a:ea typeface="メイリオ" pitchFamily="50" charset="-128"/>
                <a:cs typeface="メイリオ" pitchFamily="50" charset="-128"/>
              </a:defRPr>
            </a:lvl1pPr>
          </a:lstStyle>
          <a:p>
            <a:fld id="{BD277C1E-30C4-5943-9139-DF109F87E78A}" type="datetime1">
              <a:rPr kumimoji="1" lang="ja-JP" altLang="en-US" smtClean="0"/>
              <a:t>2022/6/29</a:t>
            </a:fld>
            <a:endParaRPr kumimoji="1" lang="ja-JP" altLang="en-US"/>
          </a:p>
        </p:txBody>
      </p:sp>
      <p:sp>
        <p:nvSpPr>
          <p:cNvPr id="5" name="フッター プレースホルダー 4"/>
          <p:cNvSpPr>
            <a:spLocks noGrp="1"/>
          </p:cNvSpPr>
          <p:nvPr>
            <p:ph type="ftr" sz="quarter" idx="3"/>
          </p:nvPr>
        </p:nvSpPr>
        <p:spPr>
          <a:xfrm>
            <a:off x="3121967" y="6467889"/>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solidFill>
                <a:latin typeface="+mj-lt"/>
                <a:ea typeface="メイリオ" pitchFamily="50" charset="-128"/>
                <a:cs typeface="メイリオ" pitchFamily="50" charset="-128"/>
              </a:defRPr>
            </a:lvl1pPr>
          </a:lstStyle>
          <a:p>
            <a:endParaRPr kumimoji="1" lang="ja-JP" altLang="en-US"/>
          </a:p>
        </p:txBody>
      </p:sp>
      <p:sp>
        <p:nvSpPr>
          <p:cNvPr id="6" name="スライド番号プレースホルダー 5"/>
          <p:cNvSpPr>
            <a:spLocks noGrp="1"/>
          </p:cNvSpPr>
          <p:nvPr>
            <p:ph type="sldNum" sz="quarter" idx="4"/>
          </p:nvPr>
        </p:nvSpPr>
        <p:spPr>
          <a:xfrm>
            <a:off x="8345959" y="613736"/>
            <a:ext cx="709736" cy="28355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2400" b="1">
                <a:solidFill>
                  <a:schemeClr val="bg1"/>
                </a:solidFill>
                <a:latin typeface="Times New Roman" panose="02020603050405020304" pitchFamily="18" charset="0"/>
                <a:ea typeface="メイリオ" panose="020B0604030504040204" pitchFamily="50" charset="-128"/>
                <a:cs typeface="Times New Roman" panose="02020603050405020304" pitchFamily="18" charset="0"/>
              </a:defRPr>
            </a:lvl1pPr>
          </a:lstStyle>
          <a:p>
            <a:fld id="{1FF34BD3-6C02-4E3A-B685-6885B13878A1}" type="slidenum">
              <a:rPr kumimoji="1" lang="ja-JP" altLang="en-US" smtClean="0"/>
              <a:t>‹#›</a:t>
            </a:fld>
            <a:endParaRPr kumimoji="1" lang="ja-JP" altLang="en-US"/>
          </a:p>
        </p:txBody>
      </p:sp>
      <p:sp>
        <p:nvSpPr>
          <p:cNvPr id="1027" name="タイトル プレースホルダー 1"/>
          <p:cNvSpPr>
            <a:spLocks noGrp="1"/>
          </p:cNvSpPr>
          <p:nvPr>
            <p:ph type="title"/>
          </p:nvPr>
        </p:nvSpPr>
        <p:spPr bwMode="auto">
          <a:xfrm>
            <a:off x="611560" y="11412"/>
            <a:ext cx="7612012" cy="87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マスター タイトルの書式設定</a:t>
            </a:r>
          </a:p>
        </p:txBody>
      </p:sp>
    </p:spTree>
    <p:extLst>
      <p:ext uri="{BB962C8B-B14F-4D97-AF65-F5344CB8AC3E}">
        <p14:creationId xmlns:p14="http://schemas.microsoft.com/office/powerpoint/2010/main" val="33855353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fontAlgn="base" hangingPunct="1">
        <a:spcBef>
          <a:spcPct val="0"/>
        </a:spcBef>
        <a:spcAft>
          <a:spcPct val="0"/>
        </a:spcAft>
        <a:defRPr kumimoji="1" sz="3200" b="1" kern="1200" baseline="0">
          <a:solidFill>
            <a:schemeClr val="bg1"/>
          </a:solidFill>
          <a:latin typeface="Arial" panose="020B0604020202020204" pitchFamily="34" charset="0"/>
          <a:ea typeface="ＭＳ ゴシック" panose="020B0609070205080204" pitchFamily="49" charset="-128"/>
          <a:cs typeface="Times New Roman" panose="02020603050405020304" pitchFamily="18" charset="0"/>
        </a:defRPr>
      </a:lvl1pPr>
      <a:lvl2pPr algn="ctr" rtl="0" eaLnBrk="1" fontAlgn="base" hangingPunct="1">
        <a:spcBef>
          <a:spcPct val="0"/>
        </a:spcBef>
        <a:spcAft>
          <a:spcPct val="0"/>
        </a:spcAft>
        <a:defRPr kumimoji="1" sz="3600" b="1">
          <a:solidFill>
            <a:schemeClr val="tx1"/>
          </a:solidFill>
          <a:latin typeface="メイリオ" pitchFamily="50" charset="-128"/>
          <a:ea typeface="メイリオ" pitchFamily="50" charset="-128"/>
          <a:cs typeface="メイリオ" pitchFamily="50" charset="-128"/>
        </a:defRPr>
      </a:lvl2pPr>
      <a:lvl3pPr algn="ctr" rtl="0" eaLnBrk="1" fontAlgn="base" hangingPunct="1">
        <a:spcBef>
          <a:spcPct val="0"/>
        </a:spcBef>
        <a:spcAft>
          <a:spcPct val="0"/>
        </a:spcAft>
        <a:defRPr kumimoji="1" sz="3600" b="1">
          <a:solidFill>
            <a:schemeClr val="tx1"/>
          </a:solidFill>
          <a:latin typeface="メイリオ" pitchFamily="50" charset="-128"/>
          <a:ea typeface="メイリオ" pitchFamily="50" charset="-128"/>
          <a:cs typeface="メイリオ" pitchFamily="50" charset="-128"/>
        </a:defRPr>
      </a:lvl3pPr>
      <a:lvl4pPr algn="ctr" rtl="0" eaLnBrk="1" fontAlgn="base" hangingPunct="1">
        <a:spcBef>
          <a:spcPct val="0"/>
        </a:spcBef>
        <a:spcAft>
          <a:spcPct val="0"/>
        </a:spcAft>
        <a:defRPr kumimoji="1" sz="3600" b="1">
          <a:solidFill>
            <a:schemeClr val="tx1"/>
          </a:solidFill>
          <a:latin typeface="メイリオ" pitchFamily="50" charset="-128"/>
          <a:ea typeface="メイリオ" pitchFamily="50" charset="-128"/>
          <a:cs typeface="メイリオ" pitchFamily="50" charset="-128"/>
        </a:defRPr>
      </a:lvl4pPr>
      <a:lvl5pPr algn="ctr" rtl="0" eaLnBrk="1" fontAlgn="base" hangingPunct="1">
        <a:spcBef>
          <a:spcPct val="0"/>
        </a:spcBef>
        <a:spcAft>
          <a:spcPct val="0"/>
        </a:spcAft>
        <a:defRPr kumimoji="1" sz="3600" b="1">
          <a:solidFill>
            <a:schemeClr val="tx1"/>
          </a:solidFill>
          <a:latin typeface="メイリオ" pitchFamily="50" charset="-128"/>
          <a:ea typeface="メイリオ" pitchFamily="50" charset="-128"/>
          <a:cs typeface="メイリオ" pitchFamily="50"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Clr>
          <a:schemeClr val="accent1"/>
        </a:buClr>
        <a:buSzPct val="75000"/>
        <a:buFont typeface="Wingdings" panose="05000000000000000000" pitchFamily="2" charset="2"/>
        <a:buChar char="l"/>
        <a:defRPr kumimoji="1" sz="2400" kern="120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defRPr>
      </a:lvl1pPr>
      <a:lvl2pPr marL="742950" indent="-285750" algn="l" rtl="0" eaLnBrk="1" fontAlgn="base" hangingPunct="1">
        <a:spcBef>
          <a:spcPct val="20000"/>
        </a:spcBef>
        <a:spcAft>
          <a:spcPct val="0"/>
        </a:spcAft>
        <a:buClr>
          <a:schemeClr val="accent1"/>
        </a:buClr>
        <a:buSzPct val="75000"/>
        <a:buFont typeface="Wingdings" panose="05000000000000000000" pitchFamily="2" charset="2"/>
        <a:buChar char="Ø"/>
        <a:defRPr kumimoji="1" sz="2000" kern="120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defRPr>
      </a:lvl2pPr>
      <a:lvl3pPr marL="1371600" indent="-457200" algn="l" rtl="0" eaLnBrk="1" fontAlgn="base" hangingPunct="1">
        <a:spcBef>
          <a:spcPct val="20000"/>
        </a:spcBef>
        <a:spcAft>
          <a:spcPct val="0"/>
        </a:spcAft>
        <a:buClr>
          <a:schemeClr val="accent1"/>
        </a:buClr>
        <a:buSzPct val="80000"/>
        <a:buFont typeface="+mj-lt"/>
        <a:buAutoNum type="alphaUcParenR"/>
        <a:defRPr kumimoji="1" sz="1800" kern="120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defRPr>
      </a:lvl3pPr>
      <a:lvl4pPr marL="1885950" indent="-514350" algn="l" rtl="0" eaLnBrk="1" fontAlgn="base" hangingPunct="1">
        <a:spcBef>
          <a:spcPct val="20000"/>
        </a:spcBef>
        <a:spcAft>
          <a:spcPct val="0"/>
        </a:spcAft>
        <a:buClr>
          <a:schemeClr val="accent1"/>
        </a:buClr>
        <a:buSzPct val="85000"/>
        <a:buFont typeface="+mj-lt"/>
        <a:buAutoNum type="alphaLcPeriod"/>
        <a:defRPr kumimoji="1" sz="1600" kern="120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defRPr>
      </a:lvl4pPr>
      <a:lvl5pPr marL="2343150" indent="-514350" algn="l" rtl="0" eaLnBrk="1" fontAlgn="base" hangingPunct="1">
        <a:spcBef>
          <a:spcPct val="20000"/>
        </a:spcBef>
        <a:spcAft>
          <a:spcPct val="0"/>
        </a:spcAft>
        <a:buClr>
          <a:schemeClr val="accent1"/>
        </a:buClr>
        <a:buSzPct val="85000"/>
        <a:buFont typeface="+mj-lt"/>
        <a:buAutoNum type="romanLcPeriod"/>
        <a:defRPr kumimoji="1" sz="1600" kern="120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3" Type="http://schemas.openxmlformats.org/officeDocument/2006/relationships/image" Target="../media/image111.png"/><Relationship Id="rId12" Type="http://schemas.openxmlformats.org/officeDocument/2006/relationships/image" Target="../media/image91.png"/><Relationship Id="rId2" Type="http://schemas.openxmlformats.org/officeDocument/2006/relationships/notesSlide" Target="../notesSlides/notesSlide10.xml"/><Relationship Id="rId1" Type="http://schemas.openxmlformats.org/officeDocument/2006/relationships/slideLayout" Target="../slideLayouts/slideLayout2.xml"/><Relationship Id="rId11" Type="http://schemas.openxmlformats.org/officeDocument/2006/relationships/image" Target="../media/image8.png"/><Relationship Id="rId10" Type="http://schemas.openxmlformats.org/officeDocument/2006/relationships/image" Target="../media/image10.png"/><Relationship Id="rId1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20.png"/><Relationship Id="rId4" Type="http://schemas.openxmlformats.org/officeDocument/2006/relationships/image" Target="../media/image110.png"/></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7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8629079A-B150-CE26-B106-C7F976B32D9E}"/>
              </a:ext>
            </a:extLst>
          </p:cNvPr>
          <p:cNvSpPr>
            <a:spLocks noGrp="1"/>
          </p:cNvSpPr>
          <p:nvPr>
            <p:ph type="subTitle" idx="1"/>
          </p:nvPr>
        </p:nvSpPr>
        <p:spPr>
          <a:xfrm>
            <a:off x="1649735" y="5120394"/>
            <a:ext cx="7200800" cy="1431407"/>
          </a:xfrm>
        </p:spPr>
        <p:txBody>
          <a:bodyPr/>
          <a:lstStyle/>
          <a:p>
            <a:r>
              <a:rPr lang="en-US" altLang="ja-JP" dirty="0"/>
              <a:t>Yusuke Takao, Satoshi Takeda, Takanori Kitada</a:t>
            </a:r>
            <a:endParaRPr kumimoji="1" lang="en-US" altLang="ja-JP" dirty="0"/>
          </a:p>
          <a:p>
            <a:r>
              <a:rPr kumimoji="1" lang="en-US" altLang="ja-JP" dirty="0"/>
              <a:t>Osaka University  </a:t>
            </a:r>
            <a:endParaRPr kumimoji="1" lang="ja-JP" altLang="en-US" dirty="0"/>
          </a:p>
        </p:txBody>
      </p:sp>
      <p:sp>
        <p:nvSpPr>
          <p:cNvPr id="2" name="タイトル 1">
            <a:extLst>
              <a:ext uri="{FF2B5EF4-FFF2-40B4-BE49-F238E27FC236}">
                <a16:creationId xmlns:a16="http://schemas.microsoft.com/office/drawing/2014/main" id="{E2FCCD6E-3CC2-0730-E8B6-BDDB3AD48ED8}"/>
              </a:ext>
            </a:extLst>
          </p:cNvPr>
          <p:cNvSpPr>
            <a:spLocks noGrp="1"/>
          </p:cNvSpPr>
          <p:nvPr>
            <p:ph type="ctrTitle"/>
          </p:nvPr>
        </p:nvSpPr>
        <p:spPr>
          <a:xfrm>
            <a:off x="1305785" y="2886492"/>
            <a:ext cx="7729157" cy="2037846"/>
          </a:xfrm>
        </p:spPr>
        <p:txBody>
          <a:bodyPr/>
          <a:lstStyle/>
          <a:p>
            <a:r>
              <a:rPr kumimoji="1" lang="en-US" altLang="ja-JP" dirty="0">
                <a:latin typeface="Arial" panose="020B0604020202020204" pitchFamily="34" charset="0"/>
                <a:cs typeface="Arial" panose="020B0604020202020204" pitchFamily="34" charset="0"/>
              </a:rPr>
              <a:t>Impact of Correlation between Performance Shaping Factors on Their Multipliers</a:t>
            </a:r>
            <a:endParaRPr kumimoji="1" lang="ja-JP" altLang="en-US" dirty="0">
              <a:latin typeface="Arial" panose="020B0604020202020204" pitchFamily="34" charset="0"/>
              <a:cs typeface="Arial" panose="020B0604020202020204" pitchFamily="34" charset="0"/>
            </a:endParaRPr>
          </a:p>
        </p:txBody>
      </p:sp>
      <p:sp>
        <p:nvSpPr>
          <p:cNvPr id="4" name="テキスト ボックス 3">
            <a:extLst>
              <a:ext uri="{FF2B5EF4-FFF2-40B4-BE49-F238E27FC236}">
                <a16:creationId xmlns:a16="http://schemas.microsoft.com/office/drawing/2014/main" id="{FADECA4B-5B0C-9DE5-CF18-5C7AA1C6CD98}"/>
              </a:ext>
            </a:extLst>
          </p:cNvPr>
          <p:cNvSpPr txBox="1"/>
          <p:nvPr/>
        </p:nvSpPr>
        <p:spPr>
          <a:xfrm>
            <a:off x="6682154" y="1613218"/>
            <a:ext cx="2168381" cy="1077218"/>
          </a:xfrm>
          <a:prstGeom prst="rect">
            <a:avLst/>
          </a:prstGeom>
          <a:noFill/>
        </p:spPr>
        <p:txBody>
          <a:bodyPr wrap="square" rtlCol="0">
            <a:spAutoFit/>
          </a:bodyPr>
          <a:lstStyle/>
          <a:p>
            <a:pPr algn="l"/>
            <a:r>
              <a:rPr kumimoji="1" lang="en-US" altLang="ja-JP" sz="3200" dirty="0">
                <a:latin typeface="+mj-lt"/>
              </a:rPr>
              <a:t>PSAM 16</a:t>
            </a:r>
          </a:p>
          <a:p>
            <a:pPr algn="l"/>
            <a:r>
              <a:rPr lang="en-US" altLang="ja-JP" sz="3200" dirty="0">
                <a:latin typeface="+mj-lt"/>
              </a:rPr>
              <a:t>Y-233</a:t>
            </a:r>
            <a:endParaRPr kumimoji="1" lang="ja-JP" altLang="en-US" sz="3200" dirty="0">
              <a:latin typeface="+mj-lt"/>
            </a:endParaRPr>
          </a:p>
        </p:txBody>
      </p:sp>
    </p:spTree>
    <p:extLst>
      <p:ext uri="{BB962C8B-B14F-4D97-AF65-F5344CB8AC3E}">
        <p14:creationId xmlns:p14="http://schemas.microsoft.com/office/powerpoint/2010/main" val="46553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569102-6985-9D3A-A1EF-D2B9EB96A721}"/>
              </a:ext>
            </a:extLst>
          </p:cNvPr>
          <p:cNvSpPr>
            <a:spLocks noGrp="1"/>
          </p:cNvSpPr>
          <p:nvPr>
            <p:ph type="title"/>
          </p:nvPr>
        </p:nvSpPr>
        <p:spPr>
          <a:xfrm>
            <a:off x="646098" y="24986"/>
            <a:ext cx="7612012" cy="872723"/>
          </a:xfrm>
        </p:spPr>
        <p:txBody>
          <a:bodyPr/>
          <a:lstStyle/>
          <a:p>
            <a:r>
              <a:rPr kumimoji="1" lang="en-US" altLang="ja-JP" dirty="0"/>
              <a:t>Method</a:t>
            </a:r>
            <a:endParaRPr kumimoji="1" lang="ja-JP" altLang="en-US" dirty="0"/>
          </a:p>
        </p:txBody>
      </p:sp>
      <p:sp>
        <p:nvSpPr>
          <p:cNvPr id="3" name="スライド番号プレースホルダー 2">
            <a:extLst>
              <a:ext uri="{FF2B5EF4-FFF2-40B4-BE49-F238E27FC236}">
                <a16:creationId xmlns:a16="http://schemas.microsoft.com/office/drawing/2014/main" id="{A40FD8B7-6507-5E4E-8F50-368428E51908}"/>
              </a:ext>
            </a:extLst>
          </p:cNvPr>
          <p:cNvSpPr>
            <a:spLocks noGrp="1"/>
          </p:cNvSpPr>
          <p:nvPr>
            <p:ph type="sldNum" sz="quarter" idx="12"/>
          </p:nvPr>
        </p:nvSpPr>
        <p:spPr/>
        <p:txBody>
          <a:bodyPr/>
          <a:lstStyle/>
          <a:p>
            <a:fld id="{1FF34BD3-6C02-4E3A-B685-6885B13878A1}" type="slidenum">
              <a:rPr kumimoji="1" lang="ja-JP" altLang="en-US" smtClean="0"/>
              <a:t>9</a:t>
            </a:fld>
            <a:endParaRPr kumimoji="1" lang="ja-JP" altLang="en-US"/>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CBDE78FD-3B77-D644-8AEC-34D1691FD502}"/>
                  </a:ext>
                </a:extLst>
              </p:cNvPr>
              <p:cNvSpPr txBox="1"/>
              <p:nvPr/>
            </p:nvSpPr>
            <p:spPr>
              <a:xfrm>
                <a:off x="5734256" y="4862573"/>
                <a:ext cx="3230756" cy="1015663"/>
              </a:xfrm>
              <a:prstGeom prst="rect">
                <a:avLst/>
              </a:prstGeom>
              <a:noFill/>
              <a:ln>
                <a:solidFill>
                  <a:schemeClr val="tx1"/>
                </a:solidFill>
              </a:ln>
            </p:spPr>
            <p:txBody>
              <a:bodyPr wrap="square" rtlCol="0">
                <a:spAutoFit/>
              </a:bodyPr>
              <a:lstStyle/>
              <a:p>
                <a14:m>
                  <m:oMath xmlns:m="http://schemas.openxmlformats.org/officeDocument/2006/math">
                    <m:sSub>
                      <m:sSubPr>
                        <m:ctrlPr>
                          <a:rPr lang="ja-JP" altLang="ja-JP" sz="2000" i="1" smtClean="0">
                            <a:latin typeface="Cambria Math" panose="02040503050406030204" pitchFamily="18" charset="0"/>
                          </a:rPr>
                        </m:ctrlPr>
                      </m:sSubPr>
                      <m:e>
                        <m:r>
                          <a:rPr lang="en-GB" altLang="ja-JP" sz="2000" i="1">
                            <a:latin typeface="Cambria Math" panose="02040503050406030204" pitchFamily="18" charset="0"/>
                          </a:rPr>
                          <m:t>𝜇</m:t>
                        </m:r>
                      </m:e>
                      <m:sub>
                        <m:r>
                          <a:rPr lang="en-GB" altLang="ja-JP" sz="2000" i="1">
                            <a:latin typeface="Cambria Math" panose="02040503050406030204" pitchFamily="18" charset="0"/>
                          </a:rPr>
                          <m:t>𝐴</m:t>
                        </m:r>
                      </m:sub>
                    </m:sSub>
                    <m:r>
                      <a:rPr lang="en-US" altLang="ja-JP" sz="2000" b="0" i="0" smtClean="0">
                        <a:latin typeface="Cambria Math" panose="02040503050406030204" pitchFamily="18" charset="0"/>
                      </a:rPr>
                      <m:t>,</m:t>
                    </m:r>
                    <m:sSub>
                      <m:sSubPr>
                        <m:ctrlPr>
                          <a:rPr lang="ja-JP" altLang="ja-JP" sz="2000" i="1">
                            <a:latin typeface="Cambria Math" panose="02040503050406030204" pitchFamily="18" charset="0"/>
                          </a:rPr>
                        </m:ctrlPr>
                      </m:sSubPr>
                      <m:e>
                        <m:r>
                          <a:rPr lang="en-GB" altLang="ja-JP" sz="2000" i="1">
                            <a:latin typeface="Cambria Math" panose="02040503050406030204" pitchFamily="18" charset="0"/>
                          </a:rPr>
                          <m:t>𝜇</m:t>
                        </m:r>
                      </m:e>
                      <m:sub>
                        <m:r>
                          <a:rPr lang="en-GB" altLang="ja-JP" sz="2000" i="1">
                            <a:latin typeface="Cambria Math" panose="02040503050406030204" pitchFamily="18" charset="0"/>
                          </a:rPr>
                          <m:t>𝐵</m:t>
                        </m:r>
                      </m:sub>
                    </m:sSub>
                  </m:oMath>
                </a14:m>
                <a:r>
                  <a:rPr kumimoji="1" lang="en-US" altLang="ja-JP" sz="2000" dirty="0">
                    <a:latin typeface="Arial" panose="020B0604020202020204" pitchFamily="34" charset="0"/>
                    <a:cs typeface="Arial" panose="020B0604020202020204" pitchFamily="34" charset="0"/>
                  </a:rPr>
                  <a:t>: expected value (=1)</a:t>
                </a:r>
              </a:p>
              <a:p>
                <a14:m>
                  <m:oMath xmlns:m="http://schemas.openxmlformats.org/officeDocument/2006/math">
                    <m:sSub>
                      <m:sSubPr>
                        <m:ctrlPr>
                          <a:rPr lang="ja-JP" altLang="ja-JP" sz="2000" i="1">
                            <a:latin typeface="Cambria Math" panose="02040503050406030204" pitchFamily="18" charset="0"/>
                            <a:ea typeface="Cambria Math" panose="02040503050406030204" pitchFamily="18" charset="0"/>
                          </a:rPr>
                        </m:ctrlPr>
                      </m:sSubPr>
                      <m:e>
                        <m:r>
                          <a:rPr lang="en-US" altLang="ja-JP" sz="2000" i="1">
                            <a:latin typeface="Cambria Math" panose="02040503050406030204" pitchFamily="18" charset="0"/>
                            <a:ea typeface="游明朝" panose="02020400000000000000" pitchFamily="18" charset="-128"/>
                            <a:cs typeface="Times New Roman" panose="02020603050405020304" pitchFamily="18" charset="0"/>
                          </a:rPr>
                          <m:t>𝜎</m:t>
                        </m:r>
                      </m:e>
                      <m:sub>
                        <m:r>
                          <a:rPr lang="en-US" altLang="ja-JP" sz="2000" i="1">
                            <a:latin typeface="Cambria Math" panose="02040503050406030204" pitchFamily="18" charset="0"/>
                            <a:ea typeface="游明朝" panose="02020400000000000000" pitchFamily="18" charset="-128"/>
                            <a:cs typeface="Times New Roman" panose="02020603050405020304" pitchFamily="18" charset="0"/>
                          </a:rPr>
                          <m:t>𝐴</m:t>
                        </m:r>
                      </m:sub>
                    </m:sSub>
                  </m:oMath>
                </a14:m>
                <a:r>
                  <a:rPr kumimoji="1" lang="en-US" altLang="ja-JP" sz="2000" dirty="0"/>
                  <a:t>,</a:t>
                </a:r>
                <a:r>
                  <a:rPr lang="ja-JP" altLang="ja-JP" sz="2000" dirty="0">
                    <a:ea typeface="Cambria Math" panose="02040503050406030204" pitchFamily="18" charset="0"/>
                  </a:rPr>
                  <a:t> </a:t>
                </a:r>
                <a14:m>
                  <m:oMath xmlns:m="http://schemas.openxmlformats.org/officeDocument/2006/math">
                    <m:sSub>
                      <m:sSubPr>
                        <m:ctrlPr>
                          <a:rPr lang="ja-JP" altLang="ja-JP" sz="2000" i="1">
                            <a:latin typeface="Cambria Math" panose="02040503050406030204" pitchFamily="18" charset="0"/>
                            <a:ea typeface="Cambria Math" panose="02040503050406030204" pitchFamily="18" charset="0"/>
                          </a:rPr>
                        </m:ctrlPr>
                      </m:sSubPr>
                      <m:e>
                        <m:r>
                          <a:rPr lang="en-US" altLang="ja-JP" sz="2000" i="1">
                            <a:latin typeface="Cambria Math" panose="02040503050406030204" pitchFamily="18" charset="0"/>
                            <a:ea typeface="游明朝" panose="02020400000000000000" pitchFamily="18" charset="-128"/>
                            <a:cs typeface="Times New Roman" panose="02020603050405020304" pitchFamily="18" charset="0"/>
                          </a:rPr>
                          <m:t>𝜎</m:t>
                        </m:r>
                      </m:e>
                      <m:sub>
                        <m:r>
                          <a:rPr lang="en-US" altLang="ja-JP" sz="2000" i="1">
                            <a:latin typeface="Cambria Math" panose="02040503050406030204" pitchFamily="18" charset="0"/>
                            <a:ea typeface="游明朝" panose="02020400000000000000" pitchFamily="18" charset="-128"/>
                            <a:cs typeface="Times New Roman" panose="02020603050405020304" pitchFamily="18" charset="0"/>
                          </a:rPr>
                          <m:t>𝐵</m:t>
                        </m:r>
                      </m:sub>
                    </m:sSub>
                  </m:oMath>
                </a14:m>
                <a:r>
                  <a:rPr kumimoji="1" lang="en-US" altLang="ja-JP" sz="2000" dirty="0">
                    <a:latin typeface="Arial" panose="020B0604020202020204" pitchFamily="34" charset="0"/>
                    <a:cs typeface="Arial" panose="020B0604020202020204" pitchFamily="34" charset="0"/>
                  </a:rPr>
                  <a:t>: standard deviation</a:t>
                </a:r>
              </a:p>
              <a:p>
                <a14:m>
                  <m:oMath xmlns:m="http://schemas.openxmlformats.org/officeDocument/2006/math">
                    <m:r>
                      <a:rPr lang="ja-JP" altLang="en-US" sz="2000" i="1">
                        <a:latin typeface="Cambria Math" panose="02040503050406030204" pitchFamily="18" charset="0"/>
                      </a:rPr>
                      <m:t>𝜌</m:t>
                    </m:r>
                  </m:oMath>
                </a14:m>
                <a:r>
                  <a:rPr kumimoji="1" lang="en-US" altLang="ja-JP" sz="2000" dirty="0">
                    <a:latin typeface="Arial" panose="020B0604020202020204" pitchFamily="34" charset="0"/>
                    <a:cs typeface="Arial" panose="020B0604020202020204" pitchFamily="34" charset="0"/>
                  </a:rPr>
                  <a:t>: correlation coefficient</a:t>
                </a:r>
                <a:endParaRPr kumimoji="1" lang="ja-JP" altLang="en-US" sz="2000" dirty="0">
                  <a:latin typeface="Arial" panose="020B0604020202020204" pitchFamily="34" charset="0"/>
                  <a:cs typeface="Arial" panose="020B0604020202020204" pitchFamily="34" charset="0"/>
                </a:endParaRPr>
              </a:p>
            </p:txBody>
          </p:sp>
        </mc:Choice>
        <mc:Fallback xmlns="">
          <p:sp>
            <p:nvSpPr>
              <p:cNvPr id="5" name="テキスト ボックス 4">
                <a:extLst>
                  <a:ext uri="{FF2B5EF4-FFF2-40B4-BE49-F238E27FC236}">
                    <a16:creationId xmlns:a16="http://schemas.microsoft.com/office/drawing/2014/main" id="{CBDE78FD-3B77-D644-8AEC-34D1691FD502}"/>
                  </a:ext>
                </a:extLst>
              </p:cNvPr>
              <p:cNvSpPr txBox="1">
                <a:spLocks noRot="1" noChangeAspect="1" noMove="1" noResize="1" noEditPoints="1" noAdjustHandles="1" noChangeArrowheads="1" noChangeShapeType="1" noTextEdit="1"/>
              </p:cNvSpPr>
              <p:nvPr/>
            </p:nvSpPr>
            <p:spPr>
              <a:xfrm>
                <a:off x="5734256" y="4862573"/>
                <a:ext cx="3230756" cy="1015663"/>
              </a:xfrm>
              <a:prstGeom prst="rect">
                <a:avLst/>
              </a:prstGeom>
              <a:blipFill>
                <a:blip r:embed="rId10"/>
                <a:stretch>
                  <a:fillRect t="-2381" r="-1316" b="-10119"/>
                </a:stretch>
              </a:blipFill>
              <a:ln>
                <a:solidFill>
                  <a:schemeClr val="tx1"/>
                </a:solidFill>
              </a:ln>
            </p:spPr>
            <p:txBody>
              <a:bodyPr/>
              <a:lstStyle/>
              <a:p>
                <a:r>
                  <a:rPr lang="ja-JP" altLang="en-US">
                    <a:noFill/>
                  </a:rPr>
                  <a:t> </a:t>
                </a:r>
              </a:p>
            </p:txBody>
          </p:sp>
        </mc:Fallback>
      </mc:AlternateContent>
      <p:sp>
        <p:nvSpPr>
          <p:cNvPr id="7" name="テキスト ボックス 6">
            <a:extLst>
              <a:ext uri="{FF2B5EF4-FFF2-40B4-BE49-F238E27FC236}">
                <a16:creationId xmlns:a16="http://schemas.microsoft.com/office/drawing/2014/main" id="{26DBF3E0-4176-E849-85A1-210034264498}"/>
              </a:ext>
            </a:extLst>
          </p:cNvPr>
          <p:cNvSpPr txBox="1"/>
          <p:nvPr/>
        </p:nvSpPr>
        <p:spPr>
          <a:xfrm>
            <a:off x="6110797" y="5988611"/>
            <a:ext cx="3033203" cy="707886"/>
          </a:xfrm>
          <a:prstGeom prst="rect">
            <a:avLst/>
          </a:prstGeom>
          <a:noFill/>
        </p:spPr>
        <p:txBody>
          <a:bodyPr wrap="none" rtlCol="0">
            <a:spAutoFit/>
          </a:bodyPr>
          <a:lstStyle/>
          <a:p>
            <a:r>
              <a:rPr kumimoji="1" lang="en-US" altLang="ja-JP" sz="2000" b="1" dirty="0">
                <a:latin typeface="Arial" panose="020B0604020202020204" pitchFamily="34" charset="0"/>
                <a:cs typeface="Arial" panose="020B0604020202020204" pitchFamily="34" charset="0"/>
              </a:rPr>
              <a:t>Multiplier </a:t>
            </a:r>
          </a:p>
          <a:p>
            <a:r>
              <a:rPr kumimoji="1" lang="en-US" altLang="ja-JP" sz="2000" b="1" dirty="0">
                <a:latin typeface="Arial" panose="020B0604020202020204" pitchFamily="34" charset="0"/>
                <a:cs typeface="Arial" panose="020B0604020202020204" pitchFamily="34" charset="0"/>
              </a:rPr>
              <a:t>considering correlation</a:t>
            </a:r>
            <a:endParaRPr kumimoji="1" lang="ja-JP" altLang="en-US" sz="2000" b="1" dirty="0">
              <a:latin typeface="Arial" panose="020B0604020202020204" pitchFamily="34" charset="0"/>
              <a:cs typeface="Arial" panose="020B0604020202020204" pitchFamily="34" charset="0"/>
            </a:endParaRPr>
          </a:p>
        </p:txBody>
      </p:sp>
      <p:sp>
        <p:nvSpPr>
          <p:cNvPr id="9" name="右矢印 8">
            <a:extLst>
              <a:ext uri="{FF2B5EF4-FFF2-40B4-BE49-F238E27FC236}">
                <a16:creationId xmlns:a16="http://schemas.microsoft.com/office/drawing/2014/main" id="{0E589015-474C-5245-9623-10169F5393F0}"/>
              </a:ext>
            </a:extLst>
          </p:cNvPr>
          <p:cNvSpPr/>
          <p:nvPr/>
        </p:nvSpPr>
        <p:spPr>
          <a:xfrm rot="10800000">
            <a:off x="5246336" y="6100238"/>
            <a:ext cx="704784" cy="484632"/>
          </a:xfrm>
          <a:prstGeom prst="rightArrow">
            <a:avLst/>
          </a:prstGeom>
          <a:solidFill>
            <a:srgbClr val="E7F2F5"/>
          </a:solid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mc:AlternateContent xmlns:mc="http://schemas.openxmlformats.org/markup-compatibility/2006" xmlns:a14="http://schemas.microsoft.com/office/drawing/2010/main">
        <mc:Choice Requires="a14">
          <p:sp>
            <p:nvSpPr>
              <p:cNvPr id="10" name="正方形/長方形 9">
                <a:extLst>
                  <a:ext uri="{FF2B5EF4-FFF2-40B4-BE49-F238E27FC236}">
                    <a16:creationId xmlns:a16="http://schemas.microsoft.com/office/drawing/2014/main" id="{15F56F9E-9AF8-A1A9-9674-4028C60AD575}"/>
                  </a:ext>
                </a:extLst>
              </p:cNvPr>
              <p:cNvSpPr/>
              <p:nvPr/>
            </p:nvSpPr>
            <p:spPr>
              <a:xfrm>
                <a:off x="646098" y="5714742"/>
                <a:ext cx="4270550" cy="862171"/>
              </a:xfrm>
              <a:prstGeom prst="rect">
                <a:avLst/>
              </a:prstGeom>
              <a:noFill/>
              <a:ln w="38100">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14:m>
                  <m:oMathPara xmlns:m="http://schemas.openxmlformats.org/officeDocument/2006/math">
                    <m:oMathParaPr>
                      <m:jc m:val="centerGroup"/>
                    </m:oMathParaPr>
                    <m:oMath xmlns:m="http://schemas.openxmlformats.org/officeDocument/2006/math">
                      <m:sSub>
                        <m:sSubPr>
                          <m:ctrlPr>
                            <a:rPr lang="ja-JP" altLang="en-US" b="1" i="1">
                              <a:solidFill>
                                <a:schemeClr val="tx1"/>
                              </a:solidFill>
                              <a:latin typeface="Cambria Math" panose="02040503050406030204" pitchFamily="18" charset="0"/>
                            </a:rPr>
                          </m:ctrlPr>
                        </m:sSubPr>
                        <m:e>
                          <m:sSup>
                            <m:sSupPr>
                              <m:ctrlPr>
                                <a:rPr lang="ja-JP" altLang="en-US" b="1" i="1">
                                  <a:solidFill>
                                    <a:schemeClr val="tx1"/>
                                  </a:solidFill>
                                  <a:latin typeface="Cambria Math" panose="02040503050406030204" pitchFamily="18" charset="0"/>
                                </a:rPr>
                              </m:ctrlPr>
                            </m:sSupPr>
                            <m:e>
                              <m:r>
                                <a:rPr lang="ja-JP" altLang="en-US" b="1" i="1">
                                  <a:solidFill>
                                    <a:schemeClr val="tx1"/>
                                  </a:solidFill>
                                  <a:latin typeface="Cambria Math" panose="02040503050406030204" pitchFamily="18" charset="0"/>
                                </a:rPr>
                                <m:t>𝒙</m:t>
                              </m:r>
                            </m:e>
                            <m:sup>
                              <m:r>
                                <a:rPr lang="ja-JP" altLang="en-US" b="1">
                                  <a:solidFill>
                                    <a:schemeClr val="tx1"/>
                                  </a:solidFill>
                                  <a:latin typeface="Cambria Math" panose="02040503050406030204" pitchFamily="18" charset="0"/>
                                </a:rPr>
                                <m:t>′</m:t>
                              </m:r>
                            </m:sup>
                          </m:sSup>
                        </m:e>
                        <m:sub>
                          <m:r>
                            <a:rPr lang="ja-JP" altLang="en-US" b="1" i="1">
                              <a:solidFill>
                                <a:schemeClr val="tx1"/>
                              </a:solidFill>
                              <a:latin typeface="Cambria Math" panose="02040503050406030204" pitchFamily="18" charset="0"/>
                            </a:rPr>
                            <m:t>𝑨</m:t>
                          </m:r>
                        </m:sub>
                      </m:sSub>
                      <m:r>
                        <a:rPr lang="ja-JP" altLang="en-US" b="1">
                          <a:solidFill>
                            <a:schemeClr val="tx1"/>
                          </a:solidFill>
                          <a:latin typeface="Cambria Math" panose="02040503050406030204" pitchFamily="18" charset="0"/>
                        </a:rPr>
                        <m:t>=</m:t>
                      </m:r>
                      <m:f>
                        <m:fPr>
                          <m:ctrlPr>
                            <a:rPr lang="ja-JP" altLang="en-US" b="1" i="1">
                              <a:solidFill>
                                <a:schemeClr val="tx1"/>
                              </a:solidFill>
                              <a:latin typeface="Cambria Math" panose="02040503050406030204" pitchFamily="18" charset="0"/>
                            </a:rPr>
                          </m:ctrlPr>
                        </m:fPr>
                        <m:num>
                          <m:r>
                            <a:rPr lang="ja-JP" altLang="en-US" b="1">
                              <a:solidFill>
                                <a:schemeClr val="tx1"/>
                              </a:solidFill>
                              <a:latin typeface="Cambria Math" panose="02040503050406030204" pitchFamily="18" charset="0"/>
                            </a:rPr>
                            <m:t>−</m:t>
                          </m:r>
                          <m:d>
                            <m:dPr>
                              <m:ctrlPr>
                                <a:rPr lang="ja-JP" altLang="en-US" b="1" i="1">
                                  <a:solidFill>
                                    <a:schemeClr val="tx1"/>
                                  </a:solidFill>
                                  <a:latin typeface="Cambria Math" panose="02040503050406030204" pitchFamily="18" charset="0"/>
                                </a:rPr>
                              </m:ctrlPr>
                            </m:dPr>
                            <m:e>
                              <m:r>
                                <a:rPr lang="en-US" altLang="ja-JP" b="1">
                                  <a:solidFill>
                                    <a:schemeClr val="tx1"/>
                                  </a:solidFill>
                                  <a:latin typeface="Cambria Math" panose="02040503050406030204" pitchFamily="18" charset="0"/>
                                </a:rPr>
                                <m:t>𝟏</m:t>
                              </m:r>
                              <m:r>
                                <a:rPr lang="ja-JP" altLang="en-US" b="1">
                                  <a:solidFill>
                                    <a:schemeClr val="tx1"/>
                                  </a:solidFill>
                                  <a:latin typeface="Cambria Math" panose="02040503050406030204" pitchFamily="18" charset="0"/>
                                </a:rPr>
                                <m:t>−</m:t>
                              </m:r>
                              <m:r>
                                <a:rPr lang="ja-JP" altLang="en-US" b="1" i="1">
                                  <a:solidFill>
                                    <a:schemeClr val="tx1"/>
                                  </a:solidFill>
                                  <a:latin typeface="Cambria Math" panose="02040503050406030204" pitchFamily="18" charset="0"/>
                                </a:rPr>
                                <m:t>𝝆</m:t>
                              </m:r>
                            </m:e>
                          </m:d>
                          <m:r>
                            <a:rPr lang="ja-JP" altLang="en-US" b="1">
                              <a:solidFill>
                                <a:schemeClr val="tx1"/>
                              </a:solidFill>
                              <a:latin typeface="Cambria Math" panose="02040503050406030204" pitchFamily="18" charset="0"/>
                            </a:rPr>
                            <m:t>+</m:t>
                          </m:r>
                          <m:rad>
                            <m:radPr>
                              <m:degHide m:val="on"/>
                              <m:ctrlPr>
                                <a:rPr lang="ja-JP" altLang="en-US" b="1" i="1">
                                  <a:solidFill>
                                    <a:schemeClr val="tx1"/>
                                  </a:solidFill>
                                  <a:latin typeface="Cambria Math" panose="02040503050406030204" pitchFamily="18" charset="0"/>
                                </a:rPr>
                              </m:ctrlPr>
                            </m:radPr>
                            <m:deg/>
                            <m:e>
                              <m:sSup>
                                <m:sSupPr>
                                  <m:ctrlPr>
                                    <a:rPr lang="ja-JP" altLang="en-US" b="1" i="1">
                                      <a:solidFill>
                                        <a:schemeClr val="tx1"/>
                                      </a:solidFill>
                                      <a:latin typeface="Cambria Math" panose="02040503050406030204" pitchFamily="18" charset="0"/>
                                    </a:rPr>
                                  </m:ctrlPr>
                                </m:sSupPr>
                                <m:e>
                                  <m:d>
                                    <m:dPr>
                                      <m:ctrlPr>
                                        <a:rPr lang="ja-JP" altLang="en-US" b="1" i="1">
                                          <a:solidFill>
                                            <a:schemeClr val="tx1"/>
                                          </a:solidFill>
                                          <a:latin typeface="Cambria Math" panose="02040503050406030204" pitchFamily="18" charset="0"/>
                                        </a:rPr>
                                      </m:ctrlPr>
                                    </m:dPr>
                                    <m:e>
                                      <m:r>
                                        <a:rPr lang="en-US" altLang="ja-JP" b="1">
                                          <a:solidFill>
                                            <a:schemeClr val="tx1"/>
                                          </a:solidFill>
                                          <a:latin typeface="Cambria Math" panose="02040503050406030204" pitchFamily="18" charset="0"/>
                                        </a:rPr>
                                        <m:t>𝟏</m:t>
                                      </m:r>
                                      <m:r>
                                        <a:rPr lang="ja-JP" altLang="en-US" b="1">
                                          <a:solidFill>
                                            <a:schemeClr val="tx1"/>
                                          </a:solidFill>
                                          <a:latin typeface="Cambria Math" panose="02040503050406030204" pitchFamily="18" charset="0"/>
                                        </a:rPr>
                                        <m:t>−</m:t>
                                      </m:r>
                                      <m:r>
                                        <a:rPr lang="ja-JP" altLang="en-US" b="1" i="1">
                                          <a:solidFill>
                                            <a:schemeClr val="tx1"/>
                                          </a:solidFill>
                                          <a:latin typeface="Cambria Math" panose="02040503050406030204" pitchFamily="18" charset="0"/>
                                        </a:rPr>
                                        <m:t>𝝆</m:t>
                                      </m:r>
                                    </m:e>
                                  </m:d>
                                </m:e>
                                <m:sup>
                                  <m:r>
                                    <a:rPr lang="ja-JP" altLang="en-US" b="1">
                                      <a:solidFill>
                                        <a:schemeClr val="tx1"/>
                                      </a:solidFill>
                                      <a:latin typeface="Cambria Math" panose="02040503050406030204" pitchFamily="18" charset="0"/>
                                    </a:rPr>
                                    <m:t>𝟐</m:t>
                                  </m:r>
                                </m:sup>
                              </m:sSup>
                              <m:r>
                                <a:rPr lang="ja-JP" altLang="en-US" b="1">
                                  <a:solidFill>
                                    <a:schemeClr val="tx1"/>
                                  </a:solidFill>
                                  <a:latin typeface="Cambria Math" panose="02040503050406030204" pitchFamily="18" charset="0"/>
                                </a:rPr>
                                <m:t>+</m:t>
                              </m:r>
                              <m:r>
                                <a:rPr lang="ja-JP" altLang="en-US" b="1">
                                  <a:solidFill>
                                    <a:schemeClr val="tx1"/>
                                  </a:solidFill>
                                  <a:latin typeface="Cambria Math" panose="02040503050406030204" pitchFamily="18" charset="0"/>
                                </a:rPr>
                                <m:t>𝟒</m:t>
                              </m:r>
                              <m:r>
                                <a:rPr lang="ja-JP" altLang="en-US" b="1" i="1">
                                  <a:solidFill>
                                    <a:schemeClr val="tx1"/>
                                  </a:solidFill>
                                  <a:latin typeface="Cambria Math" panose="02040503050406030204" pitchFamily="18" charset="0"/>
                                </a:rPr>
                                <m:t>𝝆</m:t>
                              </m:r>
                              <m:r>
                                <a:rPr lang="en-US" altLang="ja-JP" b="1" i="1">
                                  <a:solidFill>
                                    <a:schemeClr val="tx1"/>
                                  </a:solidFill>
                                  <a:latin typeface="Cambria Math" panose="02040503050406030204" pitchFamily="18" charset="0"/>
                                </a:rPr>
                                <m:t>𝑵</m:t>
                              </m:r>
                            </m:e>
                          </m:rad>
                        </m:num>
                        <m:den>
                          <m:r>
                            <a:rPr lang="ja-JP" altLang="en-US" b="1">
                              <a:solidFill>
                                <a:schemeClr val="tx1"/>
                              </a:solidFill>
                              <a:latin typeface="Cambria Math" panose="02040503050406030204" pitchFamily="18" charset="0"/>
                            </a:rPr>
                            <m:t>𝟐</m:t>
                          </m:r>
                          <m:r>
                            <a:rPr lang="ja-JP" altLang="en-US" b="1" i="1">
                              <a:solidFill>
                                <a:schemeClr val="tx1"/>
                              </a:solidFill>
                              <a:latin typeface="Cambria Math" panose="02040503050406030204" pitchFamily="18" charset="0"/>
                            </a:rPr>
                            <m:t>𝝆</m:t>
                          </m:r>
                        </m:den>
                      </m:f>
                    </m:oMath>
                  </m:oMathPara>
                </a14:m>
                <a:endParaRPr kumimoji="1" lang="ja-JP" altLang="en-US" dirty="0">
                  <a:ln w="0"/>
                  <a:solidFill>
                    <a:schemeClr val="tx1"/>
                  </a:solidFill>
                  <a:effectLst>
                    <a:outerShdw blurRad="38100" dist="19050" dir="2700000" algn="tl" rotWithShape="0">
                      <a:schemeClr val="dk1">
                        <a:alpha val="40000"/>
                      </a:schemeClr>
                    </a:outerShdw>
                  </a:effectLst>
                  <a:latin typeface="+mj-lt"/>
                  <a:ea typeface="ＭＳ ゴシック" panose="020B0609070205080204" pitchFamily="49" charset="-128"/>
                </a:endParaRPr>
              </a:p>
            </p:txBody>
          </p:sp>
        </mc:Choice>
        <mc:Fallback xmlns="">
          <p:sp>
            <p:nvSpPr>
              <p:cNvPr id="10" name="正方形/長方形 9">
                <a:extLst>
                  <a:ext uri="{FF2B5EF4-FFF2-40B4-BE49-F238E27FC236}">
                    <a16:creationId xmlns:a16="http://schemas.microsoft.com/office/drawing/2014/main" id="{15F56F9E-9AF8-A1A9-9674-4028C60AD575}"/>
                  </a:ext>
                </a:extLst>
              </p:cNvPr>
              <p:cNvSpPr>
                <a:spLocks noRot="1" noChangeAspect="1" noMove="1" noResize="1" noEditPoints="1" noAdjustHandles="1" noChangeArrowheads="1" noChangeShapeType="1" noTextEdit="1"/>
              </p:cNvSpPr>
              <p:nvPr/>
            </p:nvSpPr>
            <p:spPr>
              <a:xfrm>
                <a:off x="646098" y="5714742"/>
                <a:ext cx="4270550" cy="862171"/>
              </a:xfrm>
              <a:prstGeom prst="rect">
                <a:avLst/>
              </a:prstGeom>
              <a:blipFill>
                <a:blip r:embed="rId11"/>
                <a:stretch>
                  <a:fillRect/>
                </a:stretch>
              </a:blipFill>
              <a:ln w="38100">
                <a:solidFill>
                  <a:srgbClr val="4B97AC"/>
                </a:solidFill>
              </a:ln>
            </p:spPr>
            <p:txBody>
              <a:bodyPr/>
              <a:lstStyle/>
              <a:p>
                <a:r>
                  <a:rPr lang="ja-JP" altLang="en-US">
                    <a:noFill/>
                  </a:rPr>
                  <a:t> </a:t>
                </a:r>
              </a:p>
            </p:txBody>
          </p:sp>
        </mc:Fallback>
      </mc:AlternateContent>
      <p:grpSp>
        <p:nvGrpSpPr>
          <p:cNvPr id="15" name="グループ化 14">
            <a:extLst>
              <a:ext uri="{FF2B5EF4-FFF2-40B4-BE49-F238E27FC236}">
                <a16:creationId xmlns:a16="http://schemas.microsoft.com/office/drawing/2014/main" id="{EC354263-7CD4-2C42-9350-666B61492EA5}"/>
              </a:ext>
            </a:extLst>
          </p:cNvPr>
          <p:cNvGrpSpPr/>
          <p:nvPr/>
        </p:nvGrpSpPr>
        <p:grpSpPr>
          <a:xfrm>
            <a:off x="694620" y="3399370"/>
            <a:ext cx="2776333" cy="1372523"/>
            <a:chOff x="694620" y="3399370"/>
            <a:chExt cx="2776333" cy="1372523"/>
          </a:xfrm>
        </p:grpSpPr>
        <mc:AlternateContent xmlns:mc="http://schemas.openxmlformats.org/markup-compatibility/2006" xmlns:a14="http://schemas.microsoft.com/office/drawing/2010/main">
          <mc:Choice Requires="a14">
            <p:sp>
              <p:nvSpPr>
                <p:cNvPr id="27" name="正方形/長方形 26">
                  <a:extLst>
                    <a:ext uri="{FF2B5EF4-FFF2-40B4-BE49-F238E27FC236}">
                      <a16:creationId xmlns:a16="http://schemas.microsoft.com/office/drawing/2014/main" id="{F2502738-4D5B-758A-AF18-A9590E61E96A}"/>
                    </a:ext>
                  </a:extLst>
                </p:cNvPr>
                <p:cNvSpPr/>
                <p:nvPr/>
              </p:nvSpPr>
              <p:spPr>
                <a:xfrm>
                  <a:off x="694620" y="3599425"/>
                  <a:ext cx="2776333" cy="1172468"/>
                </a:xfrm>
                <a:prstGeom prst="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14:m>
                    <m:oMathPara xmlns:m="http://schemas.openxmlformats.org/officeDocument/2006/math">
                      <m:oMathParaPr>
                        <m:jc m:val="centerGroup"/>
                      </m:oMathParaPr>
                      <m:oMath xmlns:m="http://schemas.openxmlformats.org/officeDocument/2006/math">
                        <m:eqArr>
                          <m:eqArrPr>
                            <m:ctrlPr>
                              <a:rPr lang="en-US" altLang="ja-JP" sz="2000" i="1" smtClean="0">
                                <a:solidFill>
                                  <a:schemeClr val="tx1"/>
                                </a:solidFill>
                                <a:latin typeface="Cambria Math" panose="02040503050406030204" pitchFamily="18" charset="0"/>
                                <a:ea typeface="游明朝" panose="02020400000000000000" pitchFamily="18" charset="-128"/>
                                <a:cs typeface="Times New Roman" panose="02020603050405020304" pitchFamily="18" charset="0"/>
                              </a:rPr>
                            </m:ctrlPr>
                          </m:eqArrPr>
                          <m:e>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𝐴</m:t>
                                </m:r>
                              </m:sub>
                            </m:sSub>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𝐵</m:t>
                                </m:r>
                              </m:sub>
                            </m:s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sSubSup>
                              <m:sSubSupPr>
                                <m:ctrlP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ctrlPr>
                              </m:sSubSupPr>
                              <m:e>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𝐴</m:t>
                                </m:r>
                              </m:sub>
                              <m:sup>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sup>
                            </m:sSubSup>
                            <m:sSubSup>
                              <m:sSubSupPr>
                                <m:ctrlP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ctrlPr>
                              </m:sSubSupPr>
                              <m:e>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𝐵</m:t>
                                </m:r>
                              </m:sub>
                              <m:sup>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sup>
                            </m:sSubSup>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r>
                              <a:rPr lang="en-US" altLang="ja-JP" sz="2000" b="1"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𝑵</m:t>
                            </m:r>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e>
                        </m:eqArr>
                      </m:oMath>
                    </m:oMathPara>
                  </a14:m>
                  <a:endParaRPr kumimoji="1" lang="ja-JP" altLang="en-US" sz="2000" dirty="0">
                    <a:solidFill>
                      <a:schemeClr val="tx1"/>
                    </a:solidFill>
                    <a:latin typeface="+mj-lt"/>
                    <a:ea typeface="ＭＳ ゴシック" panose="020B0609070205080204" pitchFamily="49" charset="-128"/>
                  </a:endParaRPr>
                </a:p>
              </p:txBody>
            </p:sp>
          </mc:Choice>
          <mc:Fallback xmlns="">
            <p:sp>
              <p:nvSpPr>
                <p:cNvPr id="27" name="正方形/長方形 26">
                  <a:extLst>
                    <a:ext uri="{FF2B5EF4-FFF2-40B4-BE49-F238E27FC236}">
                      <a16:creationId xmlns:a16="http://schemas.microsoft.com/office/drawing/2014/main" id="{F2502738-4D5B-758A-AF18-A9590E61E96A}"/>
                    </a:ext>
                  </a:extLst>
                </p:cNvPr>
                <p:cNvSpPr>
                  <a:spLocks noRot="1" noChangeAspect="1" noMove="1" noResize="1" noEditPoints="1" noAdjustHandles="1" noChangeArrowheads="1" noChangeShapeType="1" noTextEdit="1"/>
                </p:cNvSpPr>
                <p:nvPr/>
              </p:nvSpPr>
              <p:spPr>
                <a:xfrm>
                  <a:off x="694620" y="3599425"/>
                  <a:ext cx="2776333" cy="1172468"/>
                </a:xfrm>
                <a:prstGeom prst="rect">
                  <a:avLst/>
                </a:prstGeom>
                <a:blipFill>
                  <a:blip r:embed="rId12"/>
                  <a:stretch>
                    <a:fillRect/>
                  </a:stretch>
                </a:blipFill>
                <a:ln>
                  <a:solidFill>
                    <a:srgbClr val="4B97AC"/>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8" name="四角形: 角を丸くする 27">
                  <a:extLst>
                    <a:ext uri="{FF2B5EF4-FFF2-40B4-BE49-F238E27FC236}">
                      <a16:creationId xmlns:a16="http://schemas.microsoft.com/office/drawing/2014/main" id="{5DE54714-C352-4ED8-25FF-010D151BF9E8}"/>
                    </a:ext>
                  </a:extLst>
                </p:cNvPr>
                <p:cNvSpPr/>
                <p:nvPr/>
              </p:nvSpPr>
              <p:spPr>
                <a:xfrm>
                  <a:off x="1213472" y="3399370"/>
                  <a:ext cx="1764236" cy="472090"/>
                </a:xfrm>
                <a:prstGeom prst="roundRect">
                  <a:avLst/>
                </a:prstGeom>
                <a:solidFill>
                  <a:srgbClr val="4B97AC"/>
                </a:solidFill>
                <a:ln>
                  <a:solidFill>
                    <a:srgbClr val="4B97AC"/>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14:m>
                    <m:oMath xmlns:m="http://schemas.openxmlformats.org/officeDocument/2006/math">
                      <m:sSubSup>
                        <m:sSubSupPr>
                          <m:ctrlPr>
                            <a:rPr lang="en-US" altLang="ja-JP" sz="1800" b="1" i="1" smtClean="0">
                              <a:solidFill>
                                <a:schemeClr val="bg1"/>
                              </a:solidFill>
                              <a:latin typeface="Cambria Math" panose="02040503050406030204" pitchFamily="18" charset="0"/>
                              <a:ea typeface="游明朝" panose="02020400000000000000" pitchFamily="18" charset="-128"/>
                              <a:cs typeface="Times New Roman" panose="02020603050405020304" pitchFamily="18" charset="0"/>
                            </a:rPr>
                          </m:ctrlPr>
                        </m:sSubSupPr>
                        <m:e>
                          <m:r>
                            <a:rPr lang="en-US" altLang="ja-JP" sz="1800" b="1" i="1">
                              <a:solidFill>
                                <a:schemeClr val="bg1"/>
                              </a:solidFill>
                              <a:latin typeface="Cambria Math" panose="02040503050406030204" pitchFamily="18" charset="0"/>
                              <a:ea typeface="游明朝" panose="02020400000000000000" pitchFamily="18" charset="-128"/>
                              <a:cs typeface="Times New Roman" panose="02020603050405020304" pitchFamily="18" charset="0"/>
                            </a:rPr>
                            <m:t>𝒙</m:t>
                          </m:r>
                        </m:e>
                        <m:sub>
                          <m:r>
                            <a:rPr lang="en-US" altLang="ja-JP" sz="1800" b="1" i="1">
                              <a:solidFill>
                                <a:schemeClr val="bg1"/>
                              </a:solidFill>
                              <a:latin typeface="Cambria Math" panose="02040503050406030204" pitchFamily="18" charset="0"/>
                              <a:ea typeface="游明朝" panose="02020400000000000000" pitchFamily="18" charset="-128"/>
                              <a:cs typeface="Times New Roman" panose="02020603050405020304" pitchFamily="18" charset="0"/>
                            </a:rPr>
                            <m:t>𝑨</m:t>
                          </m:r>
                        </m:sub>
                        <m:sup>
                          <m:r>
                            <a:rPr lang="en-US" altLang="ja-JP" sz="1800" b="1" i="1">
                              <a:solidFill>
                                <a:schemeClr val="bg1"/>
                              </a:solidFill>
                              <a:latin typeface="Cambria Math" panose="02040503050406030204" pitchFamily="18" charset="0"/>
                              <a:ea typeface="游明朝" panose="02020400000000000000" pitchFamily="18" charset="-128"/>
                              <a:cs typeface="Times New Roman" panose="02020603050405020304" pitchFamily="18" charset="0"/>
                            </a:rPr>
                            <m:t>′</m:t>
                          </m:r>
                        </m:sup>
                      </m:sSubSup>
                      <m:r>
                        <a:rPr lang="en-US" altLang="ja-JP" sz="1800" b="1" i="1" smtClean="0">
                          <a:solidFill>
                            <a:schemeClr val="bg1"/>
                          </a:solidFill>
                          <a:latin typeface="Cambria Math" panose="02040503050406030204" pitchFamily="18" charset="0"/>
                          <a:ea typeface="游明朝" panose="02020400000000000000" pitchFamily="18" charset="-128"/>
                          <a:cs typeface="Times New Roman" panose="02020603050405020304" pitchFamily="18" charset="0"/>
                        </a:rPr>
                        <m:t>,</m:t>
                      </m:r>
                      <m:sSub>
                        <m:sSubPr>
                          <m:ctrlPr>
                            <a:rPr lang="ja-JP" altLang="ja-JP" sz="1800" b="1" i="1">
                              <a:solidFill>
                                <a:schemeClr val="bg1"/>
                              </a:solidFill>
                              <a:latin typeface="Cambria Math" panose="02040503050406030204" pitchFamily="18" charset="0"/>
                              <a:ea typeface="Cambria Math" panose="02040503050406030204" pitchFamily="18" charset="0"/>
                            </a:rPr>
                          </m:ctrlPr>
                        </m:sSubPr>
                        <m:e>
                          <m:r>
                            <a:rPr lang="en-US" altLang="ja-JP" sz="1800" b="1" i="1">
                              <a:solidFill>
                                <a:schemeClr val="bg1"/>
                              </a:solidFill>
                              <a:latin typeface="Cambria Math" panose="02040503050406030204" pitchFamily="18" charset="0"/>
                              <a:ea typeface="游明朝" panose="02020400000000000000" pitchFamily="18" charset="-128"/>
                              <a:cs typeface="Times New Roman" panose="02020603050405020304" pitchFamily="18" charset="0"/>
                            </a:rPr>
                            <m:t>𝒙</m:t>
                          </m:r>
                        </m:e>
                        <m:sub>
                          <m:r>
                            <a:rPr lang="en-US" altLang="ja-JP" sz="1800" b="1" i="1">
                              <a:solidFill>
                                <a:schemeClr val="bg1"/>
                              </a:solidFill>
                              <a:latin typeface="Cambria Math" panose="02040503050406030204" pitchFamily="18" charset="0"/>
                              <a:ea typeface="游明朝" panose="02020400000000000000" pitchFamily="18" charset="-128"/>
                              <a:cs typeface="Times New Roman" panose="02020603050405020304" pitchFamily="18" charset="0"/>
                            </a:rPr>
                            <m:t>𝑩</m:t>
                          </m:r>
                        </m:sub>
                      </m:sSub>
                      <m:r>
                        <a:rPr lang="en-US" altLang="ja-JP" sz="1800" b="1" i="1">
                          <a:solidFill>
                            <a:schemeClr val="bg1"/>
                          </a:solidFill>
                          <a:latin typeface="Cambria Math" panose="02040503050406030204" pitchFamily="18" charset="0"/>
                          <a:ea typeface="游明朝" panose="02020400000000000000" pitchFamily="18" charset="-128"/>
                          <a:cs typeface="Times New Roman" panose="02020603050405020304" pitchFamily="18" charset="0"/>
                        </a:rPr>
                        <m:t>′</m:t>
                      </m:r>
                    </m:oMath>
                  </a14:m>
                  <a:r>
                    <a:rPr kumimoji="1" lang="ja-JP" altLang="en-US" sz="1800" b="1" dirty="0">
                      <a:solidFill>
                        <a:schemeClr val="bg1"/>
                      </a:solidFill>
                      <a:latin typeface="Arial" panose="020B0604020202020204" pitchFamily="34" charset="0"/>
                      <a:cs typeface="Arial" panose="020B0604020202020204" pitchFamily="34" charset="0"/>
                    </a:rPr>
                    <a:t> </a:t>
                  </a:r>
                  <a:r>
                    <a:rPr kumimoji="1" lang="en-US" altLang="ja-JP" sz="1800" b="1" dirty="0">
                      <a:solidFill>
                        <a:schemeClr val="bg1"/>
                      </a:solidFill>
                      <a:latin typeface="Arial" panose="020B0604020202020204" pitchFamily="34" charset="0"/>
                      <a:cs typeface="Arial" panose="020B0604020202020204" pitchFamily="34" charset="0"/>
                    </a:rPr>
                    <a:t>satisfies</a:t>
                  </a:r>
                  <a:endParaRPr kumimoji="1" lang="ja-JP" altLang="en-US" sz="1800" b="1" dirty="0">
                    <a:solidFill>
                      <a:schemeClr val="bg1"/>
                    </a:solidFill>
                    <a:latin typeface="Arial" panose="020B0604020202020204" pitchFamily="34" charset="0"/>
                    <a:cs typeface="Arial" panose="020B0604020202020204" pitchFamily="34" charset="0"/>
                  </a:endParaRPr>
                </a:p>
              </p:txBody>
            </p:sp>
          </mc:Choice>
          <mc:Fallback xmlns="">
            <p:sp>
              <p:nvSpPr>
                <p:cNvPr id="28" name="四角形: 角を丸くする 27">
                  <a:extLst>
                    <a:ext uri="{FF2B5EF4-FFF2-40B4-BE49-F238E27FC236}">
                      <a16:creationId xmlns:a16="http://schemas.microsoft.com/office/drawing/2014/main" id="{5DE54714-C352-4ED8-25FF-010D151BF9E8}"/>
                    </a:ext>
                  </a:extLst>
                </p:cNvPr>
                <p:cNvSpPr>
                  <a:spLocks noRot="1" noChangeAspect="1" noMove="1" noResize="1" noEditPoints="1" noAdjustHandles="1" noChangeArrowheads="1" noChangeShapeType="1" noTextEdit="1"/>
                </p:cNvSpPr>
                <p:nvPr/>
              </p:nvSpPr>
              <p:spPr>
                <a:xfrm>
                  <a:off x="1213472" y="3399370"/>
                  <a:ext cx="1764236" cy="472090"/>
                </a:xfrm>
                <a:prstGeom prst="roundRect">
                  <a:avLst/>
                </a:prstGeom>
                <a:blipFill>
                  <a:blip r:embed="rId13"/>
                  <a:stretch>
                    <a:fillRect r="-3521" b="-5000"/>
                  </a:stretch>
                </a:blipFill>
                <a:ln>
                  <a:solidFill>
                    <a:srgbClr val="4B97AC"/>
                  </a:solidFill>
                </a:ln>
              </p:spPr>
              <p:txBody>
                <a:bodyPr/>
                <a:lstStyle/>
                <a:p>
                  <a:r>
                    <a:rPr lang="ja-JP" altLang="en-US">
                      <a:noFill/>
                    </a:rPr>
                    <a:t> </a:t>
                  </a:r>
                </a:p>
              </p:txBody>
            </p:sp>
          </mc:Fallback>
        </mc:AlternateContent>
      </p:grpSp>
      <p:grpSp>
        <p:nvGrpSpPr>
          <p:cNvPr id="16" name="グループ化 15">
            <a:extLst>
              <a:ext uri="{FF2B5EF4-FFF2-40B4-BE49-F238E27FC236}">
                <a16:creationId xmlns:a16="http://schemas.microsoft.com/office/drawing/2014/main" id="{793FE109-E4BF-FA4D-B84E-B93780D80C9C}"/>
              </a:ext>
            </a:extLst>
          </p:cNvPr>
          <p:cNvGrpSpPr/>
          <p:nvPr/>
        </p:nvGrpSpPr>
        <p:grpSpPr>
          <a:xfrm>
            <a:off x="4247097" y="3386451"/>
            <a:ext cx="4786373" cy="1385442"/>
            <a:chOff x="4247097" y="3386451"/>
            <a:chExt cx="4786373" cy="1385442"/>
          </a:xfrm>
        </p:grpSpPr>
        <mc:AlternateContent xmlns:mc="http://schemas.openxmlformats.org/markup-compatibility/2006" xmlns:a14="http://schemas.microsoft.com/office/drawing/2010/main">
          <mc:Choice Requires="a14">
            <p:sp>
              <p:nvSpPr>
                <p:cNvPr id="26" name="正方形/長方形 25">
                  <a:extLst>
                    <a:ext uri="{FF2B5EF4-FFF2-40B4-BE49-F238E27FC236}">
                      <a16:creationId xmlns:a16="http://schemas.microsoft.com/office/drawing/2014/main" id="{3B998276-B0EB-D2B7-EBB7-8B4804885AFD}"/>
                    </a:ext>
                  </a:extLst>
                </p:cNvPr>
                <p:cNvSpPr/>
                <p:nvPr/>
              </p:nvSpPr>
              <p:spPr>
                <a:xfrm>
                  <a:off x="4247097" y="3599425"/>
                  <a:ext cx="4786373" cy="1172468"/>
                </a:xfrm>
                <a:prstGeom prst="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14:m>
                    <m:oMathPara xmlns:m="http://schemas.openxmlformats.org/officeDocument/2006/math">
                      <m:oMathParaPr>
                        <m:jc m:val="centerGroup"/>
                      </m:oMathParaPr>
                      <m:oMath xmlns:m="http://schemas.openxmlformats.org/officeDocument/2006/math">
                        <m:eqArr>
                          <m:eqArrPr>
                            <m:ctrlPr>
                              <a:rPr lang="en-US" altLang="ja-JP" sz="2000" i="1" smtClean="0">
                                <a:solidFill>
                                  <a:schemeClr val="tx1"/>
                                </a:solidFill>
                                <a:latin typeface="Cambria Math" panose="02040503050406030204" pitchFamily="18" charset="0"/>
                                <a:ea typeface="游明朝" panose="02020400000000000000" pitchFamily="18" charset="-128"/>
                                <a:cs typeface="Times New Roman" panose="02020603050405020304" pitchFamily="18" charset="0"/>
                              </a:rPr>
                            </m:ctrlPr>
                          </m:eqArrPr>
                          <m:e>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 </m:t>
                            </m:r>
                            <m:sSubSup>
                              <m:sSubSupPr>
                                <m:ctrlP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ctrlPr>
                              </m:sSubSupPr>
                              <m:e>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𝐵</m:t>
                                </m:r>
                              </m:sub>
                              <m:sup>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sup>
                            </m:sSubSup>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𝐸</m:t>
                            </m:r>
                            <m:d>
                              <m:dPr>
                                <m:ctrlPr>
                                  <a:rPr lang="ja-JP" altLang="ja-JP" sz="2000" i="1">
                                    <a:solidFill>
                                      <a:schemeClr val="tx1"/>
                                    </a:solidFill>
                                    <a:latin typeface="Cambria Math" panose="02040503050406030204" pitchFamily="18" charset="0"/>
                                    <a:ea typeface="Cambria Math" panose="02040503050406030204" pitchFamily="18" charset="0"/>
                                  </a:rPr>
                                </m:ctrlPr>
                              </m:dPr>
                              <m:e>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𝐵</m:t>
                                    </m:r>
                                  </m:sub>
                                </m:sSub>
                              </m:e>
                              <m:e>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𝐴</m:t>
                                    </m:r>
                                  </m:sub>
                                </m:s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𝐴</m:t>
                                    </m:r>
                                  </m:sub>
                                </m:s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r>
                                  <a:rPr lang="ja-JP" altLang="ja-JP" sz="2000" i="1">
                                    <a:solidFill>
                                      <a:schemeClr val="tx1"/>
                                    </a:solidFill>
                                    <a:latin typeface="Cambria Math" panose="02040503050406030204" pitchFamily="18" charset="0"/>
                                    <a:ea typeface="Cambria Math" panose="02040503050406030204" pitchFamily="18" charset="0"/>
                                  </a:rPr>
                                  <m:t> </m:t>
                                </m:r>
                              </m:e>
                            </m:d>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𝜇</m:t>
                                </m:r>
                              </m:e>
                              <m: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𝐵</m:t>
                                </m:r>
                              </m:sub>
                            </m:s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𝜌</m:t>
                            </m:r>
                            <m:d>
                              <m:dPr>
                                <m:ctrlP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ctrlPr>
                              </m:dPr>
                              <m:e>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𝑥</m:t>
                                    </m:r>
                                  </m:e>
                                  <m: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𝐴</m:t>
                                    </m:r>
                                  </m:sub>
                                </m:s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𝜇</m:t>
                                    </m:r>
                                  </m:e>
                                  <m:sub>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𝐴</m:t>
                                    </m:r>
                                  </m:sub>
                                </m:sSub>
                              </m:e>
                            </m:d>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e>
                        </m:eqArr>
                      </m:oMath>
                    </m:oMathPara>
                  </a14:m>
                  <a:endParaRPr kumimoji="1" lang="ja-JP" altLang="en-US" sz="2000" dirty="0">
                    <a:solidFill>
                      <a:schemeClr val="tx1"/>
                    </a:solidFill>
                    <a:latin typeface="+mj-lt"/>
                    <a:ea typeface="ＭＳ ゴシック" panose="020B0609070205080204" pitchFamily="49" charset="-128"/>
                  </a:endParaRPr>
                </a:p>
              </p:txBody>
            </p:sp>
          </mc:Choice>
          <mc:Fallback xmlns="">
            <p:sp>
              <p:nvSpPr>
                <p:cNvPr id="26" name="正方形/長方形 25">
                  <a:extLst>
                    <a:ext uri="{FF2B5EF4-FFF2-40B4-BE49-F238E27FC236}">
                      <a16:creationId xmlns:a16="http://schemas.microsoft.com/office/drawing/2014/main" id="{3B998276-B0EB-D2B7-EBB7-8B4804885AFD}"/>
                    </a:ext>
                  </a:extLst>
                </p:cNvPr>
                <p:cNvSpPr>
                  <a:spLocks noRot="1" noChangeAspect="1" noMove="1" noResize="1" noEditPoints="1" noAdjustHandles="1" noChangeArrowheads="1" noChangeShapeType="1" noTextEdit="1"/>
                </p:cNvSpPr>
                <p:nvPr/>
              </p:nvSpPr>
              <p:spPr>
                <a:xfrm>
                  <a:off x="4247097" y="3599425"/>
                  <a:ext cx="4786373" cy="1172468"/>
                </a:xfrm>
                <a:prstGeom prst="rect">
                  <a:avLst/>
                </a:prstGeom>
                <a:blipFill>
                  <a:blip r:embed="rId14"/>
                  <a:stretch>
                    <a:fillRect l="-526"/>
                  </a:stretch>
                </a:blipFill>
                <a:ln>
                  <a:solidFill>
                    <a:srgbClr val="4B97AC"/>
                  </a:solidFill>
                </a:ln>
              </p:spPr>
              <p:txBody>
                <a:bodyPr/>
                <a:lstStyle/>
                <a:p>
                  <a:r>
                    <a:rPr lang="ja-JP" altLang="en-US">
                      <a:noFill/>
                    </a:rPr>
                    <a:t> </a:t>
                  </a:r>
                </a:p>
              </p:txBody>
            </p:sp>
          </mc:Fallback>
        </mc:AlternateContent>
        <p:sp>
          <p:nvSpPr>
            <p:cNvPr id="29" name="四角形: 角を丸くする 28">
              <a:extLst>
                <a:ext uri="{FF2B5EF4-FFF2-40B4-BE49-F238E27FC236}">
                  <a16:creationId xmlns:a16="http://schemas.microsoft.com/office/drawing/2014/main" id="{EF1954E6-070C-6DE1-60AE-79C5C7A3F546}"/>
                </a:ext>
              </a:extLst>
            </p:cNvPr>
            <p:cNvSpPr/>
            <p:nvPr/>
          </p:nvSpPr>
          <p:spPr>
            <a:xfrm>
              <a:off x="4876046" y="3386451"/>
              <a:ext cx="3829609" cy="472090"/>
            </a:xfrm>
            <a:prstGeom prst="roundRect">
              <a:avLst/>
            </a:prstGeom>
            <a:solidFill>
              <a:srgbClr val="4B97AC"/>
            </a:solidFill>
            <a:ln>
              <a:solidFill>
                <a:srgbClr val="4B97AC"/>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r>
                <a:rPr lang="en-US" altLang="ja-JP" b="1" dirty="0">
                  <a:solidFill>
                    <a:schemeClr val="bg1"/>
                  </a:solidFill>
                  <a:latin typeface="Arial" panose="020B0604020202020204" pitchFamily="34" charset="0"/>
                  <a:cs typeface="Arial" panose="020B0604020202020204" pitchFamily="34" charset="0"/>
                </a:rPr>
                <a:t>Conditional expectation</a:t>
              </a:r>
              <a:endParaRPr kumimoji="1" lang="ja-JP" altLang="en-US" sz="1800" b="1" dirty="0">
                <a:solidFill>
                  <a:schemeClr val="bg1"/>
                </a:solidFill>
                <a:latin typeface="Arial" panose="020B0604020202020204" pitchFamily="34" charset="0"/>
                <a:cs typeface="Arial" panose="020B0604020202020204" pitchFamily="34" charset="0"/>
              </a:endParaRPr>
            </a:p>
          </p:txBody>
        </p:sp>
      </p:grpSp>
      <p:cxnSp>
        <p:nvCxnSpPr>
          <p:cNvPr id="31" name="直線コネクタ 30">
            <a:extLst>
              <a:ext uri="{FF2B5EF4-FFF2-40B4-BE49-F238E27FC236}">
                <a16:creationId xmlns:a16="http://schemas.microsoft.com/office/drawing/2014/main" id="{A372ECE6-3A7B-EDDF-7CA7-E64432E6B4E0}"/>
              </a:ext>
            </a:extLst>
          </p:cNvPr>
          <p:cNvCxnSpPr>
            <a:cxnSpLocks/>
            <a:stCxn id="27" idx="2"/>
            <a:endCxn id="10" idx="0"/>
          </p:cNvCxnSpPr>
          <p:nvPr/>
        </p:nvCxnSpPr>
        <p:spPr>
          <a:xfrm>
            <a:off x="2082787" y="4771893"/>
            <a:ext cx="698586" cy="942849"/>
          </a:xfrm>
          <a:prstGeom prst="line">
            <a:avLst/>
          </a:prstGeom>
          <a:ln>
            <a:solidFill>
              <a:srgbClr val="4B97AC"/>
            </a:solidFill>
          </a:ln>
        </p:spPr>
        <p:style>
          <a:lnRef idx="1">
            <a:schemeClr val="dk1"/>
          </a:lnRef>
          <a:fillRef idx="0">
            <a:schemeClr val="dk1"/>
          </a:fillRef>
          <a:effectRef idx="0">
            <a:schemeClr val="dk1"/>
          </a:effectRef>
          <a:fontRef idx="minor">
            <a:schemeClr val="tx1"/>
          </a:fontRef>
        </p:style>
      </p:cxnSp>
      <p:cxnSp>
        <p:nvCxnSpPr>
          <p:cNvPr id="32" name="直線コネクタ 31">
            <a:extLst>
              <a:ext uri="{FF2B5EF4-FFF2-40B4-BE49-F238E27FC236}">
                <a16:creationId xmlns:a16="http://schemas.microsoft.com/office/drawing/2014/main" id="{C1BD4941-2493-5602-8CF4-5CBD793E3536}"/>
              </a:ext>
            </a:extLst>
          </p:cNvPr>
          <p:cNvCxnSpPr>
            <a:cxnSpLocks/>
            <a:stCxn id="26" idx="2"/>
            <a:endCxn id="10" idx="0"/>
          </p:cNvCxnSpPr>
          <p:nvPr/>
        </p:nvCxnSpPr>
        <p:spPr>
          <a:xfrm flipH="1">
            <a:off x="2781373" y="4771893"/>
            <a:ext cx="3858911" cy="942849"/>
          </a:xfrm>
          <a:prstGeom prst="line">
            <a:avLst/>
          </a:prstGeom>
          <a:ln>
            <a:solidFill>
              <a:srgbClr val="4B97AC"/>
            </a:solidFill>
          </a:ln>
        </p:spPr>
        <p:style>
          <a:lnRef idx="1">
            <a:schemeClr val="dk1"/>
          </a:lnRef>
          <a:fillRef idx="0">
            <a:schemeClr val="dk1"/>
          </a:fillRef>
          <a:effectRef idx="0">
            <a:schemeClr val="dk1"/>
          </a:effectRef>
          <a:fontRef idx="minor">
            <a:schemeClr val="tx1"/>
          </a:fontRef>
        </p:style>
      </p:cxnSp>
      <p:sp>
        <p:nvSpPr>
          <p:cNvPr id="4" name="正方形/長方形 3">
            <a:extLst>
              <a:ext uri="{FF2B5EF4-FFF2-40B4-BE49-F238E27FC236}">
                <a16:creationId xmlns:a16="http://schemas.microsoft.com/office/drawing/2014/main" id="{125F8543-FB89-6342-85FD-43E68E0F0EF8}"/>
              </a:ext>
            </a:extLst>
          </p:cNvPr>
          <p:cNvSpPr/>
          <p:nvPr/>
        </p:nvSpPr>
        <p:spPr>
          <a:xfrm>
            <a:off x="694981" y="1188680"/>
            <a:ext cx="7612012" cy="1824346"/>
          </a:xfrm>
          <a:prstGeom prst="rect">
            <a:avLst/>
          </a:prstGeom>
        </p:spPr>
        <p:txBody>
          <a:bodyPr wrap="square">
            <a:spAutoFit/>
          </a:bodyPr>
          <a:lstStyle/>
          <a:p>
            <a:pPr marL="342900" indent="-342900">
              <a:lnSpc>
                <a:spcPct val="120000"/>
              </a:lnSpc>
              <a:buFont typeface="Wingdings" panose="05000000000000000000" pitchFamily="2" charset="2"/>
              <a:buChar char="ü"/>
            </a:pPr>
            <a:r>
              <a:rPr lang="en-US" altLang="ja-JP" sz="2400" dirty="0">
                <a:latin typeface="Arial" panose="020B0604020202020204" pitchFamily="34" charset="0"/>
                <a:cs typeface="Arial" panose="020B0604020202020204" pitchFamily="34" charset="0"/>
              </a:rPr>
              <a:t>The multipliers follow </a:t>
            </a:r>
            <a:r>
              <a:rPr lang="en-US" altLang="ja-JP" sz="2400" b="1" dirty="0">
                <a:latin typeface="Arial" panose="020B0604020202020204" pitchFamily="34" charset="0"/>
                <a:cs typeface="Arial" panose="020B0604020202020204" pitchFamily="34" charset="0"/>
              </a:rPr>
              <a:t>a normal distribution</a:t>
            </a:r>
            <a:r>
              <a:rPr lang="en-US" altLang="ja-JP" sz="2400" dirty="0">
                <a:latin typeface="Arial" panose="020B0604020202020204" pitchFamily="34" charset="0"/>
                <a:cs typeface="Arial" panose="020B0604020202020204" pitchFamily="34" charset="0"/>
              </a:rPr>
              <a:t>. </a:t>
            </a:r>
          </a:p>
          <a:p>
            <a:pPr marL="342900" indent="-342900">
              <a:lnSpc>
                <a:spcPct val="120000"/>
              </a:lnSpc>
              <a:buFont typeface="Wingdings" panose="05000000000000000000" pitchFamily="2" charset="2"/>
              <a:buChar char="ü"/>
            </a:pPr>
            <a:r>
              <a:rPr lang="en-US" altLang="ja-JP" sz="2400" dirty="0">
                <a:latin typeface="Arial" panose="020B0604020202020204" pitchFamily="34" charset="0"/>
                <a:cs typeface="Arial" panose="020B0604020202020204" pitchFamily="34" charset="0"/>
              </a:rPr>
              <a:t>The standard deviations of PSFs are </a:t>
            </a:r>
            <a:r>
              <a:rPr lang="en-US" altLang="ja-JP" sz="2400" b="1" dirty="0">
                <a:latin typeface="Arial" panose="020B0604020202020204" pitchFamily="34" charset="0"/>
                <a:cs typeface="Arial" panose="020B0604020202020204" pitchFamily="34" charset="0"/>
              </a:rPr>
              <a:t>equal</a:t>
            </a:r>
            <a:r>
              <a:rPr lang="en-US" altLang="ja-JP" sz="2400" dirty="0">
                <a:latin typeface="Arial" panose="020B0604020202020204" pitchFamily="34" charset="0"/>
                <a:cs typeface="Arial" panose="020B0604020202020204" pitchFamily="34" charset="0"/>
              </a:rPr>
              <a:t>.</a:t>
            </a:r>
          </a:p>
          <a:p>
            <a:pPr marL="342900" indent="-342900">
              <a:lnSpc>
                <a:spcPct val="120000"/>
              </a:lnSpc>
              <a:buFont typeface="Wingdings" panose="05000000000000000000" pitchFamily="2" charset="2"/>
              <a:buChar char="ü"/>
            </a:pPr>
            <a:r>
              <a:rPr lang="en-US" altLang="ja-JP" sz="2400" dirty="0">
                <a:latin typeface="Arial" panose="020B0604020202020204" pitchFamily="34" charset="0"/>
                <a:cs typeface="Arial" panose="020B0604020202020204" pitchFamily="34" charset="0"/>
              </a:rPr>
              <a:t>The influence of PSF[A],[B] are strong, and HEP increases </a:t>
            </a:r>
            <a:r>
              <a:rPr lang="en-US" altLang="ja-JP" sz="2400" b="1" dirty="0">
                <a:latin typeface="Arial" panose="020B0604020202020204" pitchFamily="34" charset="0"/>
                <a:cs typeface="Arial" panose="020B0604020202020204" pitchFamily="34" charset="0"/>
              </a:rPr>
              <a:t>N</a:t>
            </a:r>
            <a:r>
              <a:rPr lang="en-US" altLang="ja-JP" sz="2400" dirty="0">
                <a:latin typeface="Arial" panose="020B0604020202020204" pitchFamily="34" charset="0"/>
                <a:cs typeface="Arial" panose="020B0604020202020204" pitchFamily="34" charset="0"/>
              </a:rPr>
              <a:t> times.</a:t>
            </a:r>
          </a:p>
        </p:txBody>
      </p:sp>
    </p:spTree>
    <p:extLst>
      <p:ext uri="{BB962C8B-B14F-4D97-AF65-F5344CB8AC3E}">
        <p14:creationId xmlns:p14="http://schemas.microsoft.com/office/powerpoint/2010/main" val="2163231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46AA81-0B0B-6BB3-1F5B-57277617966A}"/>
              </a:ext>
            </a:extLst>
          </p:cNvPr>
          <p:cNvSpPr>
            <a:spLocks noGrp="1"/>
          </p:cNvSpPr>
          <p:nvPr>
            <p:ph type="title"/>
          </p:nvPr>
        </p:nvSpPr>
        <p:spPr>
          <a:xfrm>
            <a:off x="646098" y="24986"/>
            <a:ext cx="7612012" cy="872723"/>
          </a:xfrm>
        </p:spPr>
        <p:txBody>
          <a:bodyPr/>
          <a:lstStyle/>
          <a:p>
            <a:r>
              <a:rPr lang="en-US" altLang="ja-JP" dirty="0"/>
              <a:t>Result</a:t>
            </a:r>
            <a:endParaRPr kumimoji="1" lang="ja-JP" altLang="en-US" dirty="0"/>
          </a:p>
        </p:txBody>
      </p:sp>
      <p:sp>
        <p:nvSpPr>
          <p:cNvPr id="11" name="矢印: 下 10">
            <a:extLst>
              <a:ext uri="{FF2B5EF4-FFF2-40B4-BE49-F238E27FC236}">
                <a16:creationId xmlns:a16="http://schemas.microsoft.com/office/drawing/2014/main" id="{FB011736-D7D7-CC2E-A1B9-F743AE24CA59}"/>
              </a:ext>
            </a:extLst>
          </p:cNvPr>
          <p:cNvSpPr/>
          <p:nvPr/>
        </p:nvSpPr>
        <p:spPr>
          <a:xfrm>
            <a:off x="4035103" y="4797084"/>
            <a:ext cx="742223" cy="566336"/>
          </a:xfrm>
          <a:prstGeom prst="downArrow">
            <a:avLst/>
          </a:prstGeom>
          <a:solidFill>
            <a:srgbClr val="E7F2F5"/>
          </a:solid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sp>
        <p:nvSpPr>
          <p:cNvPr id="3" name="スライド番号プレースホルダー 2">
            <a:extLst>
              <a:ext uri="{FF2B5EF4-FFF2-40B4-BE49-F238E27FC236}">
                <a16:creationId xmlns:a16="http://schemas.microsoft.com/office/drawing/2014/main" id="{939C568B-1740-1243-8B90-4B91F32E7B4E}"/>
              </a:ext>
            </a:extLst>
          </p:cNvPr>
          <p:cNvSpPr>
            <a:spLocks noGrp="1"/>
          </p:cNvSpPr>
          <p:nvPr>
            <p:ph type="sldNum" sz="quarter" idx="12"/>
          </p:nvPr>
        </p:nvSpPr>
        <p:spPr/>
        <p:txBody>
          <a:bodyPr/>
          <a:lstStyle/>
          <a:p>
            <a:fld id="{1FF34BD3-6C02-4E3A-B685-6885B13878A1}" type="slidenum">
              <a:rPr kumimoji="1" lang="ja-JP" altLang="en-US" smtClean="0"/>
              <a:t>10</a:t>
            </a:fld>
            <a:endParaRPr kumimoji="1" lang="ja-JP" altLang="en-US"/>
          </a:p>
        </p:txBody>
      </p:sp>
      <p:sp>
        <p:nvSpPr>
          <p:cNvPr id="12" name="テキスト ボックス 11">
            <a:extLst>
              <a:ext uri="{FF2B5EF4-FFF2-40B4-BE49-F238E27FC236}">
                <a16:creationId xmlns:a16="http://schemas.microsoft.com/office/drawing/2014/main" id="{66796052-315E-8C43-ACE6-6DB353CDB840}"/>
              </a:ext>
            </a:extLst>
          </p:cNvPr>
          <p:cNvSpPr txBox="1"/>
          <p:nvPr/>
        </p:nvSpPr>
        <p:spPr>
          <a:xfrm>
            <a:off x="765993" y="3966087"/>
            <a:ext cx="7612012" cy="830997"/>
          </a:xfrm>
          <a:prstGeom prst="rect">
            <a:avLst/>
          </a:prstGeom>
          <a:noFill/>
        </p:spPr>
        <p:txBody>
          <a:bodyPr wrap="square" rtlCol="0">
            <a:spAutoFit/>
          </a:bodyPr>
          <a:lstStyle/>
          <a:p>
            <a:pPr algn="l"/>
            <a:r>
              <a:rPr kumimoji="1" lang="en-US" altLang="ja-JP" sz="2400" dirty="0">
                <a:latin typeface="+mj-lt"/>
              </a:rPr>
              <a:t>Multiplier changes </a:t>
            </a:r>
            <a:r>
              <a:rPr kumimoji="1" lang="en-US" altLang="ja-JP" sz="2400" b="1" dirty="0">
                <a:latin typeface="+mj-lt"/>
              </a:rPr>
              <a:t>0.52</a:t>
            </a:r>
            <a:r>
              <a:rPr kumimoji="1" lang="en-US" altLang="ja-JP" sz="2400" dirty="0">
                <a:latin typeface="+mj-lt"/>
              </a:rPr>
              <a:t> ~ </a:t>
            </a:r>
            <a:r>
              <a:rPr kumimoji="1" lang="en-US" altLang="ja-JP" sz="2400" b="1" dirty="0">
                <a:latin typeface="+mj-lt"/>
              </a:rPr>
              <a:t>1.90</a:t>
            </a:r>
            <a:r>
              <a:rPr kumimoji="1" lang="en-US" altLang="ja-JP" sz="2400" dirty="0">
                <a:latin typeface="+mj-lt"/>
              </a:rPr>
              <a:t> times considering correlation.</a:t>
            </a:r>
            <a:endParaRPr kumimoji="1" lang="ja-JP" altLang="en-US" sz="2400" dirty="0">
              <a:latin typeface="+mj-lt"/>
            </a:endParaRPr>
          </a:p>
        </p:txBody>
      </p:sp>
      <p:sp>
        <p:nvSpPr>
          <p:cNvPr id="5" name="角丸四角形 4">
            <a:extLst>
              <a:ext uri="{FF2B5EF4-FFF2-40B4-BE49-F238E27FC236}">
                <a16:creationId xmlns:a16="http://schemas.microsoft.com/office/drawing/2014/main" id="{03FCEA3F-6481-5B44-AE5F-51AC4ED2547C}"/>
              </a:ext>
            </a:extLst>
          </p:cNvPr>
          <p:cNvSpPr/>
          <p:nvPr/>
        </p:nvSpPr>
        <p:spPr>
          <a:xfrm>
            <a:off x="497378" y="5611123"/>
            <a:ext cx="8149243" cy="1111700"/>
          </a:xfrm>
          <a:prstGeom prst="round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Clr>
                <a:schemeClr val="accent1"/>
              </a:buClr>
            </a:pPr>
            <a:r>
              <a:rPr kumimoji="1" lang="en-US" altLang="ja-JP" sz="2400" b="1" dirty="0">
                <a:solidFill>
                  <a:schemeClr val="tx1"/>
                </a:solidFill>
                <a:latin typeface="+mj-lt"/>
                <a:ea typeface="ＭＳ ゴシック" panose="020B0609070205080204" pitchFamily="49" charset="-128"/>
              </a:rPr>
              <a:t>The correlation </a:t>
            </a:r>
            <a:r>
              <a:rPr lang="en-US" altLang="ja-JP" sz="2400" b="1" dirty="0">
                <a:solidFill>
                  <a:schemeClr val="tx1"/>
                </a:solidFill>
                <a:latin typeface="Arial" panose="020B0604020202020204" pitchFamily="34" charset="0"/>
                <a:cs typeface="Arial" panose="020B0604020202020204" pitchFamily="34" charset="0"/>
              </a:rPr>
              <a:t>between PSFs could have significant impact on multiplier.</a:t>
            </a:r>
            <a:endParaRPr kumimoji="1" lang="ja-JP" altLang="en-US" sz="2400" b="1" dirty="0">
              <a:solidFill>
                <a:schemeClr val="tx1"/>
              </a:solidFill>
              <a:latin typeface="+mj-lt"/>
              <a:ea typeface="ＭＳ ゴシック" panose="020B0609070205080204" pitchFamily="49" charset="-128"/>
            </a:endParaRPr>
          </a:p>
        </p:txBody>
      </p:sp>
      <p:graphicFrame>
        <p:nvGraphicFramePr>
          <p:cNvPr id="9" name="表 8">
            <a:extLst>
              <a:ext uri="{FF2B5EF4-FFF2-40B4-BE49-F238E27FC236}">
                <a16:creationId xmlns:a16="http://schemas.microsoft.com/office/drawing/2014/main" id="{793D3F7F-3226-B641-9A6C-E5DFDB165CD8}"/>
              </a:ext>
            </a:extLst>
          </p:cNvPr>
          <p:cNvGraphicFramePr>
            <a:graphicFrameLocks noGrp="1"/>
          </p:cNvGraphicFramePr>
          <p:nvPr>
            <p:extLst>
              <p:ext uri="{D42A27DB-BD31-4B8C-83A1-F6EECF244321}">
                <p14:modId xmlns:p14="http://schemas.microsoft.com/office/powerpoint/2010/main" val="3047091605"/>
              </p:ext>
            </p:extLst>
          </p:nvPr>
        </p:nvGraphicFramePr>
        <p:xfrm>
          <a:off x="1938516" y="1659871"/>
          <a:ext cx="5027175" cy="1981200"/>
        </p:xfrm>
        <a:graphic>
          <a:graphicData uri="http://schemas.openxmlformats.org/drawingml/2006/table">
            <a:tbl>
              <a:tblPr firstRow="1" bandRow="1">
                <a:tableStyleId>{2D5ABB26-0587-4C30-8999-92F81FD0307C}</a:tableStyleId>
              </a:tblPr>
              <a:tblGrid>
                <a:gridCol w="1675725">
                  <a:extLst>
                    <a:ext uri="{9D8B030D-6E8A-4147-A177-3AD203B41FA5}">
                      <a16:colId xmlns:a16="http://schemas.microsoft.com/office/drawing/2014/main" val="2702060075"/>
                    </a:ext>
                  </a:extLst>
                </a:gridCol>
                <a:gridCol w="1675725">
                  <a:extLst>
                    <a:ext uri="{9D8B030D-6E8A-4147-A177-3AD203B41FA5}">
                      <a16:colId xmlns:a16="http://schemas.microsoft.com/office/drawing/2014/main" val="3987193684"/>
                    </a:ext>
                  </a:extLst>
                </a:gridCol>
                <a:gridCol w="1675725">
                  <a:extLst>
                    <a:ext uri="{9D8B030D-6E8A-4147-A177-3AD203B41FA5}">
                      <a16:colId xmlns:a16="http://schemas.microsoft.com/office/drawing/2014/main" val="612841802"/>
                    </a:ext>
                  </a:extLst>
                </a:gridCol>
              </a:tblGrid>
              <a:tr h="370840">
                <a:tc>
                  <a:txBody>
                    <a:bodyPr/>
                    <a:lstStyle/>
                    <a:p>
                      <a:pPr algn="ctr"/>
                      <a:r>
                        <a:rPr kumimoji="1" lang="en-US" altLang="ja-JP" sz="2000" b="1" dirty="0"/>
                        <a:t>M</a:t>
                      </a:r>
                      <a:endParaRPr kumimoji="1" lang="ja-JP" alt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kumimoji="1" lang="en-US" altLang="ja-JP" sz="2000" b="1" dirty="0"/>
                        <a:t>M’</a:t>
                      </a:r>
                      <a:endParaRPr kumimoji="1" lang="ja-JP" altLang="en-US" sz="2000" b="1"/>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kumimoji="1" lang="en-US" altLang="ja-JP" sz="2000" b="1" dirty="0"/>
                        <a:t>M’/M</a:t>
                      </a:r>
                      <a:endParaRPr kumimoji="1" lang="ja-JP" altLang="en-US" sz="2000" b="1"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extLst>
                  <a:ext uri="{0D108BD9-81ED-4DB2-BD59-A6C34878D82A}">
                    <a16:rowId xmlns:a16="http://schemas.microsoft.com/office/drawing/2014/main" val="1002031136"/>
                  </a:ext>
                </a:extLst>
              </a:tr>
              <a:tr h="370840">
                <a:tc>
                  <a:txBody>
                    <a:bodyPr/>
                    <a:lstStyle/>
                    <a:p>
                      <a:pPr algn="ctr"/>
                      <a:r>
                        <a:rPr kumimoji="1" lang="en-US" altLang="ja-JP" sz="2000" dirty="0"/>
                        <a:t>5</a:t>
                      </a:r>
                      <a:endParaRPr kumimoji="1" lang="ja-JP" altLang="en-US" sz="2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ctr"/>
                      <a:r>
                        <a:rPr kumimoji="1" lang="en-US" altLang="ja-JP" sz="2000" b="1" dirty="0">
                          <a:solidFill>
                            <a:srgbClr val="00B0F0"/>
                          </a:solidFill>
                        </a:rPr>
                        <a:t>2.59</a:t>
                      </a:r>
                      <a:endParaRPr kumimoji="1" lang="ja-JP" altLang="en-US" sz="2000" b="1" dirty="0">
                        <a:solidFill>
                          <a:srgbClr val="00B0F0"/>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ctr"/>
                      <a:r>
                        <a:rPr kumimoji="1" lang="en-US" altLang="ja-JP" sz="2000" b="1" dirty="0"/>
                        <a:t>0.52</a:t>
                      </a:r>
                      <a:endParaRPr kumimoji="1" lang="ja-JP" altLang="en-US" sz="2000" b="1"/>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2088075815"/>
                  </a:ext>
                </a:extLst>
              </a:tr>
              <a:tr h="370840">
                <a:tc>
                  <a:txBody>
                    <a:bodyPr/>
                    <a:lstStyle/>
                    <a:p>
                      <a:pPr algn="ctr"/>
                      <a:r>
                        <a:rPr kumimoji="1" lang="en-US" altLang="ja-JP" sz="2000" dirty="0"/>
                        <a:t>2</a:t>
                      </a:r>
                      <a:endParaRPr kumimoji="1" lang="ja-JP" altLang="en-US" sz="2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en-US" altLang="ja-JP" sz="2000" b="1" dirty="0">
                          <a:solidFill>
                            <a:srgbClr val="00B0F0"/>
                          </a:solidFill>
                        </a:rPr>
                        <a:t>1.53</a:t>
                      </a:r>
                      <a:endParaRPr kumimoji="1" lang="ja-JP" altLang="en-US" sz="2000" b="1">
                        <a:solidFill>
                          <a:srgbClr val="00B0F0"/>
                        </a:solidFill>
                      </a:endParaRP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en-US" altLang="ja-JP" sz="2000" b="1" dirty="0"/>
                        <a:t>0.77</a:t>
                      </a:r>
                      <a:endParaRPr kumimoji="1" lang="ja-JP" altLang="en-US" sz="2000" b="1"/>
                    </a:p>
                  </a:txBody>
                  <a:tcPr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11050513"/>
                  </a:ext>
                </a:extLst>
              </a:tr>
              <a:tr h="370840">
                <a:tc>
                  <a:txBody>
                    <a:bodyPr/>
                    <a:lstStyle/>
                    <a:p>
                      <a:pPr algn="ctr"/>
                      <a:r>
                        <a:rPr kumimoji="1" lang="en-US" altLang="ja-JP" sz="2000" dirty="0"/>
                        <a:t>1</a:t>
                      </a:r>
                      <a:endParaRPr kumimoji="1" lang="ja-JP" altLang="en-US" sz="2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algn="ctr"/>
                      <a:r>
                        <a:rPr kumimoji="1" lang="en-US" altLang="ja-JP" sz="2000" b="1" dirty="0"/>
                        <a:t>1</a:t>
                      </a:r>
                      <a:endParaRPr kumimoji="1" lang="ja-JP" altLang="en-US" sz="2000" b="1" dirty="0"/>
                    </a:p>
                  </a:txBody>
                  <a:tcPr anchor="ct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pPr algn="ctr"/>
                      <a:r>
                        <a:rPr kumimoji="1" lang="en-US" altLang="ja-JP" sz="2000" b="1" dirty="0"/>
                        <a:t>1</a:t>
                      </a:r>
                      <a:endParaRPr kumimoji="1" lang="ja-JP" altLang="en-US" sz="2000" b="1"/>
                    </a:p>
                  </a:txBody>
                  <a:tcPr anchor="ctr">
                    <a:lnR w="12700" cap="flat" cmpd="sng" algn="ctr">
                      <a:solidFill>
                        <a:schemeClr val="tx1"/>
                      </a:solidFill>
                      <a:prstDash val="solid"/>
                      <a:round/>
                      <a:headEnd type="none" w="med" len="med"/>
                      <a:tailEnd type="none" w="med" len="med"/>
                    </a:lnR>
                    <a:solidFill>
                      <a:schemeClr val="bg1">
                        <a:lumMod val="95000"/>
                      </a:schemeClr>
                    </a:solidFill>
                  </a:tcPr>
                </a:tc>
                <a:extLst>
                  <a:ext uri="{0D108BD9-81ED-4DB2-BD59-A6C34878D82A}">
                    <a16:rowId xmlns:a16="http://schemas.microsoft.com/office/drawing/2014/main" val="3234380444"/>
                  </a:ext>
                </a:extLst>
              </a:tr>
              <a:tr h="370840">
                <a:tc>
                  <a:txBody>
                    <a:bodyPr/>
                    <a:lstStyle/>
                    <a:p>
                      <a:pPr algn="ctr"/>
                      <a:r>
                        <a:rPr kumimoji="1" lang="en-US" altLang="ja-JP" sz="2000" dirty="0"/>
                        <a:t>0.1</a:t>
                      </a:r>
                      <a:endParaRPr kumimoji="1" lang="ja-JP" altLang="en-US" sz="2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2000" b="1" dirty="0">
                          <a:solidFill>
                            <a:srgbClr val="FF0000"/>
                          </a:solidFill>
                        </a:rPr>
                        <a:t>0.19</a:t>
                      </a:r>
                      <a:endParaRPr kumimoji="1" lang="ja-JP" altLang="en-US" sz="2000" b="1">
                        <a:solidFill>
                          <a:srgbClr val="FF0000"/>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2000" b="1" dirty="0"/>
                        <a:t>1.90</a:t>
                      </a:r>
                      <a:endParaRPr kumimoji="1" lang="ja-JP" altLang="en-US" sz="2000" b="1"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1651788"/>
                  </a:ext>
                </a:extLst>
              </a:tr>
            </a:tbl>
          </a:graphicData>
        </a:graphic>
      </p:graphicFrame>
      <p:sp>
        <p:nvSpPr>
          <p:cNvPr id="4" name="正方形/長方形 3">
            <a:extLst>
              <a:ext uri="{FF2B5EF4-FFF2-40B4-BE49-F238E27FC236}">
                <a16:creationId xmlns:a16="http://schemas.microsoft.com/office/drawing/2014/main" id="{94F4B035-C386-9E40-B1C6-3E235228D1F7}"/>
              </a:ext>
            </a:extLst>
          </p:cNvPr>
          <p:cNvSpPr/>
          <p:nvPr/>
        </p:nvSpPr>
        <p:spPr>
          <a:xfrm>
            <a:off x="837171" y="1190978"/>
            <a:ext cx="7229864" cy="400110"/>
          </a:xfrm>
          <a:prstGeom prst="rect">
            <a:avLst/>
          </a:prstGeom>
        </p:spPr>
        <p:txBody>
          <a:bodyPr wrap="none">
            <a:spAutoFit/>
          </a:bodyPr>
          <a:lstStyle/>
          <a:p>
            <a:r>
              <a:rPr lang="en-US" altLang="ja-JP" sz="2000" dirty="0">
                <a:latin typeface="Arial" panose="020B0604020202020204" pitchFamily="34" charset="0"/>
                <a:cs typeface="Arial" panose="020B0604020202020204" pitchFamily="34" charset="0"/>
              </a:rPr>
              <a:t>M’: Multiplier considering correlation, M’/M: the ratio of M to M’</a:t>
            </a:r>
            <a:endParaRPr lang="ja-JP" altLang="ja-JP" sz="2000">
              <a:latin typeface="Arial" panose="020B0604020202020204" pitchFamily="34" charset="0"/>
              <a:ea typeface="PMingLiU" panose="02020500000000000000" pitchFamily="18" charset="-120"/>
              <a:cs typeface="Arial" panose="020B0604020202020204" pitchFamily="34" charset="0"/>
            </a:endParaRPr>
          </a:p>
        </p:txBody>
      </p:sp>
    </p:spTree>
    <p:extLst>
      <p:ext uri="{BB962C8B-B14F-4D97-AF65-F5344CB8AC3E}">
        <p14:creationId xmlns:p14="http://schemas.microsoft.com/office/powerpoint/2010/main" val="2984006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7DA474-188B-3A9D-534F-A2937F9E7AEB}"/>
              </a:ext>
            </a:extLst>
          </p:cNvPr>
          <p:cNvSpPr>
            <a:spLocks noGrp="1"/>
          </p:cNvSpPr>
          <p:nvPr>
            <p:ph type="title"/>
          </p:nvPr>
        </p:nvSpPr>
        <p:spPr>
          <a:xfrm>
            <a:off x="646098" y="24986"/>
            <a:ext cx="7612012" cy="872723"/>
          </a:xfrm>
        </p:spPr>
        <p:txBody>
          <a:bodyPr/>
          <a:lstStyle/>
          <a:p>
            <a:r>
              <a:rPr kumimoji="1" lang="en-US" altLang="ja-JP" dirty="0"/>
              <a:t>Discussion1</a:t>
            </a:r>
            <a:endParaRPr kumimoji="1" lang="ja-JP" altLang="en-US" dirty="0"/>
          </a:p>
        </p:txBody>
      </p:sp>
      <p:graphicFrame>
        <p:nvGraphicFramePr>
          <p:cNvPr id="5" name="グラフ 4">
            <a:extLst>
              <a:ext uri="{FF2B5EF4-FFF2-40B4-BE49-F238E27FC236}">
                <a16:creationId xmlns:a16="http://schemas.microsoft.com/office/drawing/2014/main" id="{FEB2E462-2EB4-4DFB-8FBA-67C00A8E3FAD}"/>
              </a:ext>
            </a:extLst>
          </p:cNvPr>
          <p:cNvGraphicFramePr/>
          <p:nvPr>
            <p:extLst>
              <p:ext uri="{D42A27DB-BD31-4B8C-83A1-F6EECF244321}">
                <p14:modId xmlns:p14="http://schemas.microsoft.com/office/powerpoint/2010/main" val="3326166281"/>
              </p:ext>
            </p:extLst>
          </p:nvPr>
        </p:nvGraphicFramePr>
        <p:xfrm>
          <a:off x="1387261" y="2582965"/>
          <a:ext cx="5071542" cy="2813000"/>
        </p:xfrm>
        <a:graphic>
          <a:graphicData uri="http://schemas.openxmlformats.org/drawingml/2006/chart">
            <c:chart xmlns:c="http://schemas.openxmlformats.org/drawingml/2006/chart" xmlns:r="http://schemas.openxmlformats.org/officeDocument/2006/relationships" r:id="rId3"/>
          </a:graphicData>
        </a:graphic>
      </p:graphicFrame>
      <p:sp>
        <p:nvSpPr>
          <p:cNvPr id="7" name="スライド番号プレースホルダー 6">
            <a:extLst>
              <a:ext uri="{FF2B5EF4-FFF2-40B4-BE49-F238E27FC236}">
                <a16:creationId xmlns:a16="http://schemas.microsoft.com/office/drawing/2014/main" id="{AC8C918C-C14F-1845-A5D2-52258857B17F}"/>
              </a:ext>
            </a:extLst>
          </p:cNvPr>
          <p:cNvSpPr>
            <a:spLocks noGrp="1"/>
          </p:cNvSpPr>
          <p:nvPr>
            <p:ph type="sldNum" sz="quarter" idx="12"/>
          </p:nvPr>
        </p:nvSpPr>
        <p:spPr/>
        <p:txBody>
          <a:bodyPr/>
          <a:lstStyle/>
          <a:p>
            <a:fld id="{1FF34BD3-6C02-4E3A-B685-6885B13878A1}" type="slidenum">
              <a:rPr kumimoji="1" lang="ja-JP" altLang="en-US" smtClean="0"/>
              <a:t>11</a:t>
            </a:fld>
            <a:endParaRPr kumimoji="1" lang="ja-JP" altLang="en-US"/>
          </a:p>
        </p:txBody>
      </p:sp>
      <p:grpSp>
        <p:nvGrpSpPr>
          <p:cNvPr id="4" name="グループ化 3">
            <a:extLst>
              <a:ext uri="{FF2B5EF4-FFF2-40B4-BE49-F238E27FC236}">
                <a16:creationId xmlns:a16="http://schemas.microsoft.com/office/drawing/2014/main" id="{5245BB95-07C6-E0F4-D2BB-12F2F7E69EAF}"/>
              </a:ext>
            </a:extLst>
          </p:cNvPr>
          <p:cNvGrpSpPr/>
          <p:nvPr/>
        </p:nvGrpSpPr>
        <p:grpSpPr>
          <a:xfrm>
            <a:off x="611560" y="1031148"/>
            <a:ext cx="8005910" cy="1350781"/>
            <a:chOff x="611560" y="1031148"/>
            <a:chExt cx="8005910" cy="1350781"/>
          </a:xfrm>
        </p:grpSpPr>
        <p:sp>
          <p:nvSpPr>
            <p:cNvPr id="14" name="四角形: 角を丸くする 13">
              <a:extLst>
                <a:ext uri="{FF2B5EF4-FFF2-40B4-BE49-F238E27FC236}">
                  <a16:creationId xmlns:a16="http://schemas.microsoft.com/office/drawing/2014/main" id="{F58B816F-E47A-0F51-CC4D-2342321AFD11}"/>
                </a:ext>
              </a:extLst>
            </p:cNvPr>
            <p:cNvSpPr/>
            <p:nvPr/>
          </p:nvSpPr>
          <p:spPr>
            <a:xfrm>
              <a:off x="611560" y="1287367"/>
              <a:ext cx="8005910" cy="1094562"/>
            </a:xfrm>
            <a:prstGeom prst="round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Clr>
                  <a:schemeClr val="accent1"/>
                </a:buClr>
              </a:pPr>
              <a:r>
                <a:rPr lang="en-US" altLang="ja-JP" sz="2400" dirty="0">
                  <a:solidFill>
                    <a:schemeClr val="tx1"/>
                  </a:solidFill>
                  <a:latin typeface="Arial" panose="020B0604020202020204" pitchFamily="34" charset="0"/>
                  <a:cs typeface="Arial" panose="020B0604020202020204" pitchFamily="34" charset="0"/>
                </a:rPr>
                <a:t>The multiplier considering </a:t>
              </a:r>
              <a:r>
                <a:rPr lang="en-US" altLang="ja-JP" sz="2400" b="1" dirty="0">
                  <a:solidFill>
                    <a:schemeClr val="tx1"/>
                  </a:solidFill>
                  <a:latin typeface="Arial" panose="020B0604020202020204" pitchFamily="34" charset="0"/>
                  <a:cs typeface="Arial" panose="020B0604020202020204" pitchFamily="34" charset="0"/>
                </a:rPr>
                <a:t>uncertainty</a:t>
              </a:r>
              <a:r>
                <a:rPr lang="en-US" altLang="ja-JP" sz="2400" dirty="0">
                  <a:solidFill>
                    <a:schemeClr val="tx1"/>
                  </a:solidFill>
                  <a:latin typeface="Arial" panose="020B0604020202020204" pitchFamily="34" charset="0"/>
                  <a:cs typeface="Arial" panose="020B0604020202020204" pitchFamily="34" charset="0"/>
                </a:rPr>
                <a:t> of correlation coefficients.</a:t>
              </a:r>
              <a:endParaRPr lang="ja-JP" altLang="en-US" sz="2400" dirty="0">
                <a:solidFill>
                  <a:schemeClr val="tx1"/>
                </a:solidFill>
                <a:latin typeface="Arial" panose="020B0604020202020204" pitchFamily="34" charset="0"/>
                <a:cs typeface="Arial" panose="020B0604020202020204" pitchFamily="34" charset="0"/>
              </a:endParaRPr>
            </a:p>
          </p:txBody>
        </p:sp>
        <p:sp>
          <p:nvSpPr>
            <p:cNvPr id="18" name="四角形: 角を丸くする 17">
              <a:extLst>
                <a:ext uri="{FF2B5EF4-FFF2-40B4-BE49-F238E27FC236}">
                  <a16:creationId xmlns:a16="http://schemas.microsoft.com/office/drawing/2014/main" id="{6377D3FD-64AD-3A6B-4029-33FEC01A8CD8}"/>
                </a:ext>
              </a:extLst>
            </p:cNvPr>
            <p:cNvSpPr/>
            <p:nvPr/>
          </p:nvSpPr>
          <p:spPr>
            <a:xfrm>
              <a:off x="928546" y="1031148"/>
              <a:ext cx="2091677" cy="427783"/>
            </a:xfrm>
            <a:prstGeom prst="roundRect">
              <a:avLst/>
            </a:prstGeom>
            <a:solidFill>
              <a:srgbClr val="4B97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r>
                <a:rPr lang="en-US" altLang="ja-JP" sz="2400" b="1" dirty="0">
                  <a:solidFill>
                    <a:schemeClr val="bg1"/>
                  </a:solidFill>
                  <a:latin typeface="+mj-lt"/>
                  <a:ea typeface="ＭＳ ゴシック" panose="020B0609070205080204" pitchFamily="49" charset="-128"/>
                </a:rPr>
                <a:t>Discussion</a:t>
              </a:r>
              <a:endParaRPr kumimoji="1" lang="ja-JP" altLang="en-US" sz="2400" b="1" dirty="0">
                <a:solidFill>
                  <a:schemeClr val="bg1"/>
                </a:solidFill>
                <a:latin typeface="+mj-lt"/>
                <a:ea typeface="ＭＳ ゴシック" panose="020B0609070205080204" pitchFamily="49" charset="-128"/>
              </a:endParaRPr>
            </a:p>
          </p:txBody>
        </p:sp>
      </p:grpSp>
      <p:cxnSp>
        <p:nvCxnSpPr>
          <p:cNvPr id="8" name="直線コネクタ 7">
            <a:extLst>
              <a:ext uri="{FF2B5EF4-FFF2-40B4-BE49-F238E27FC236}">
                <a16:creationId xmlns:a16="http://schemas.microsoft.com/office/drawing/2014/main" id="{E86F93A1-D8C7-AF0A-A158-730D04E7E9B7}"/>
              </a:ext>
            </a:extLst>
          </p:cNvPr>
          <p:cNvCxnSpPr>
            <a:cxnSpLocks/>
          </p:cNvCxnSpPr>
          <p:nvPr/>
        </p:nvCxnSpPr>
        <p:spPr>
          <a:xfrm flipV="1">
            <a:off x="4614515" y="3054699"/>
            <a:ext cx="449854" cy="665441"/>
          </a:xfrm>
          <a:prstGeom prst="line">
            <a:avLst/>
          </a:prstGeom>
        </p:spPr>
        <p:style>
          <a:lnRef idx="1">
            <a:schemeClr val="dk1"/>
          </a:lnRef>
          <a:fillRef idx="0">
            <a:schemeClr val="dk1"/>
          </a:fillRef>
          <a:effectRef idx="0">
            <a:schemeClr val="dk1"/>
          </a:effectRef>
          <a:fontRef idx="minor">
            <a:schemeClr val="tx1"/>
          </a:fontRef>
        </p:style>
      </p:cxnSp>
      <p:sp>
        <p:nvSpPr>
          <p:cNvPr id="11" name="テキスト ボックス 10">
            <a:extLst>
              <a:ext uri="{FF2B5EF4-FFF2-40B4-BE49-F238E27FC236}">
                <a16:creationId xmlns:a16="http://schemas.microsoft.com/office/drawing/2014/main" id="{AD36693C-20ED-8C7B-606C-EE95E66F5121}"/>
              </a:ext>
            </a:extLst>
          </p:cNvPr>
          <p:cNvSpPr txBox="1"/>
          <p:nvPr/>
        </p:nvSpPr>
        <p:spPr>
          <a:xfrm>
            <a:off x="5064369" y="2598003"/>
            <a:ext cx="3397918" cy="830997"/>
          </a:xfrm>
          <a:prstGeom prst="rect">
            <a:avLst/>
          </a:prstGeom>
          <a:noFill/>
        </p:spPr>
        <p:txBody>
          <a:bodyPr wrap="none" rtlCol="0">
            <a:spAutoFit/>
          </a:bodyPr>
          <a:lstStyle/>
          <a:p>
            <a:pPr algn="l"/>
            <a:r>
              <a:rPr lang="en-US" altLang="ja-JP" sz="2400" dirty="0">
                <a:latin typeface="+mj-lt"/>
              </a:rPr>
              <a:t>Correlation coefficients:</a:t>
            </a:r>
          </a:p>
          <a:p>
            <a:pPr algn="l"/>
            <a:r>
              <a:rPr lang="en-US" altLang="ja-JP" sz="2400" dirty="0">
                <a:latin typeface="+mj-lt"/>
              </a:rPr>
              <a:t>0.588</a:t>
            </a:r>
            <a:endParaRPr kumimoji="1" lang="ja-JP" altLang="en-US" sz="2400" dirty="0">
              <a:latin typeface="+mj-lt"/>
            </a:endParaRPr>
          </a:p>
        </p:txBody>
      </p:sp>
      <p:sp>
        <p:nvSpPr>
          <p:cNvPr id="16" name="テキスト ボックス 15">
            <a:extLst>
              <a:ext uri="{FF2B5EF4-FFF2-40B4-BE49-F238E27FC236}">
                <a16:creationId xmlns:a16="http://schemas.microsoft.com/office/drawing/2014/main" id="{40B9E501-7E6E-ABD3-EDD8-CBD3CE6D371C}"/>
              </a:ext>
            </a:extLst>
          </p:cNvPr>
          <p:cNvSpPr txBox="1"/>
          <p:nvPr/>
        </p:nvSpPr>
        <p:spPr>
          <a:xfrm>
            <a:off x="970468" y="5767838"/>
            <a:ext cx="7737948" cy="830997"/>
          </a:xfrm>
          <a:prstGeom prst="rect">
            <a:avLst/>
          </a:prstGeom>
          <a:noFill/>
        </p:spPr>
        <p:txBody>
          <a:bodyPr wrap="square" rtlCol="0">
            <a:spAutoFit/>
          </a:bodyPr>
          <a:lstStyle/>
          <a:p>
            <a:pPr marL="342900" indent="-342900" algn="l">
              <a:buFont typeface="Wingdings" pitchFamily="2" charset="2"/>
              <a:buChar char="ü"/>
            </a:pPr>
            <a:r>
              <a:rPr lang="en-US" altLang="ja-JP" sz="2400" dirty="0">
                <a:latin typeface="+mj-lt"/>
              </a:rPr>
              <a:t>T</a:t>
            </a:r>
            <a:r>
              <a:rPr kumimoji="1" lang="en-US" altLang="ja-JP" sz="2400" dirty="0">
                <a:latin typeface="+mj-lt"/>
              </a:rPr>
              <a:t>he change of the multiplier is small even when we consider the </a:t>
            </a:r>
            <a:r>
              <a:rPr kumimoji="1" lang="en-US" altLang="ja-JP" sz="2400" b="1" dirty="0">
                <a:latin typeface="+mj-lt"/>
              </a:rPr>
              <a:t>uncertainty</a:t>
            </a:r>
            <a:r>
              <a:rPr kumimoji="1" lang="en-US" altLang="ja-JP" sz="2400" dirty="0">
                <a:latin typeface="+mj-lt"/>
              </a:rPr>
              <a:t> in correlation coefficients.</a:t>
            </a:r>
            <a:endParaRPr kumimoji="1" lang="ja-JP" altLang="en-US" sz="2400" dirty="0">
              <a:latin typeface="+mj-lt"/>
            </a:endParaRPr>
          </a:p>
        </p:txBody>
      </p:sp>
      <p:cxnSp>
        <p:nvCxnSpPr>
          <p:cNvPr id="6" name="直線矢印コネクタ 5">
            <a:extLst>
              <a:ext uri="{FF2B5EF4-FFF2-40B4-BE49-F238E27FC236}">
                <a16:creationId xmlns:a16="http://schemas.microsoft.com/office/drawing/2014/main" id="{F564EA5B-E917-974B-9E27-D800FCE613AB}"/>
              </a:ext>
            </a:extLst>
          </p:cNvPr>
          <p:cNvCxnSpPr>
            <a:cxnSpLocks/>
          </p:cNvCxnSpPr>
          <p:nvPr/>
        </p:nvCxnSpPr>
        <p:spPr>
          <a:xfrm>
            <a:off x="4614515" y="3720140"/>
            <a:ext cx="44985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直線矢印コネクタ 14">
            <a:extLst>
              <a:ext uri="{FF2B5EF4-FFF2-40B4-BE49-F238E27FC236}">
                <a16:creationId xmlns:a16="http://schemas.microsoft.com/office/drawing/2014/main" id="{96304EBC-1BF8-D44E-B082-E67A30992955}"/>
              </a:ext>
            </a:extLst>
          </p:cNvPr>
          <p:cNvCxnSpPr>
            <a:cxnSpLocks/>
          </p:cNvCxnSpPr>
          <p:nvPr/>
        </p:nvCxnSpPr>
        <p:spPr>
          <a:xfrm flipH="1">
            <a:off x="4230624" y="3720140"/>
            <a:ext cx="3838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52169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DA2794-9F70-D9C5-272B-F96CD184AFFF}"/>
              </a:ext>
            </a:extLst>
          </p:cNvPr>
          <p:cNvSpPr>
            <a:spLocks noGrp="1"/>
          </p:cNvSpPr>
          <p:nvPr>
            <p:ph type="title"/>
          </p:nvPr>
        </p:nvSpPr>
        <p:spPr>
          <a:xfrm>
            <a:off x="646098" y="24986"/>
            <a:ext cx="7612012" cy="872723"/>
          </a:xfrm>
        </p:spPr>
        <p:txBody>
          <a:bodyPr/>
          <a:lstStyle/>
          <a:p>
            <a:r>
              <a:rPr kumimoji="1" lang="en-US" altLang="ja-JP" dirty="0"/>
              <a:t>Discussion2</a:t>
            </a:r>
            <a:endParaRPr kumimoji="1" lang="ja-JP" altLang="en-US" dirty="0"/>
          </a:p>
        </p:txBody>
      </p:sp>
      <p:sp>
        <p:nvSpPr>
          <p:cNvPr id="4" name="スライド番号プレースホルダー 3">
            <a:extLst>
              <a:ext uri="{FF2B5EF4-FFF2-40B4-BE49-F238E27FC236}">
                <a16:creationId xmlns:a16="http://schemas.microsoft.com/office/drawing/2014/main" id="{C5DB5BB1-B652-D12A-613D-E29F1D3582BC}"/>
              </a:ext>
            </a:extLst>
          </p:cNvPr>
          <p:cNvSpPr>
            <a:spLocks noGrp="1"/>
          </p:cNvSpPr>
          <p:nvPr>
            <p:ph type="sldNum" sz="quarter" idx="12"/>
          </p:nvPr>
        </p:nvSpPr>
        <p:spPr/>
        <p:txBody>
          <a:bodyPr/>
          <a:lstStyle/>
          <a:p>
            <a:fld id="{1FF34BD3-6C02-4E3A-B685-6885B13878A1}" type="slidenum">
              <a:rPr lang="ja-JP" altLang="en-US" smtClean="0"/>
              <a:pPr/>
              <a:t>12</a:t>
            </a:fld>
            <a:endParaRPr lang="ja-JP" altLang="en-US" dirty="0"/>
          </a:p>
        </p:txBody>
      </p:sp>
      <p:grpSp>
        <p:nvGrpSpPr>
          <p:cNvPr id="58" name="グループ化 57">
            <a:extLst>
              <a:ext uri="{FF2B5EF4-FFF2-40B4-BE49-F238E27FC236}">
                <a16:creationId xmlns:a16="http://schemas.microsoft.com/office/drawing/2014/main" id="{F1972DEC-23A4-C940-E82A-F4B55AA075FD}"/>
              </a:ext>
            </a:extLst>
          </p:cNvPr>
          <p:cNvGrpSpPr/>
          <p:nvPr/>
        </p:nvGrpSpPr>
        <p:grpSpPr>
          <a:xfrm>
            <a:off x="611560" y="4095984"/>
            <a:ext cx="8009565" cy="2327702"/>
            <a:chOff x="301083" y="1149539"/>
            <a:chExt cx="8009565" cy="2327702"/>
          </a:xfrm>
        </p:grpSpPr>
        <p:sp>
          <p:nvSpPr>
            <p:cNvPr id="5" name="テキスト ボックス 4">
              <a:extLst>
                <a:ext uri="{FF2B5EF4-FFF2-40B4-BE49-F238E27FC236}">
                  <a16:creationId xmlns:a16="http://schemas.microsoft.com/office/drawing/2014/main" id="{795398DC-DA6A-0BE9-DB2D-0E3CF2B2B5FC}"/>
                </a:ext>
              </a:extLst>
            </p:cNvPr>
            <p:cNvSpPr txBox="1"/>
            <p:nvPr/>
          </p:nvSpPr>
          <p:spPr>
            <a:xfrm>
              <a:off x="572700" y="1741310"/>
              <a:ext cx="7737948" cy="1569660"/>
            </a:xfrm>
            <a:prstGeom prst="rect">
              <a:avLst/>
            </a:prstGeom>
            <a:noFill/>
          </p:spPr>
          <p:txBody>
            <a:bodyPr wrap="square" rtlCol="0">
              <a:spAutoFit/>
            </a:bodyPr>
            <a:lstStyle/>
            <a:p>
              <a:pPr marL="342900" indent="-342900">
                <a:buFont typeface="Wingdings" panose="05000000000000000000" pitchFamily="2" charset="2"/>
                <a:buChar char="ü"/>
              </a:pPr>
              <a:r>
                <a:rPr kumimoji="1" lang="en-US" altLang="ja-JP" sz="2400" dirty="0">
                  <a:latin typeface="Arial" panose="020B0604020202020204" pitchFamily="34" charset="0"/>
                  <a:cs typeface="Arial" panose="020B0604020202020204" pitchFamily="34" charset="0"/>
                </a:rPr>
                <a:t>Assume that multiplier follow a </a:t>
              </a:r>
              <a:r>
                <a:rPr kumimoji="1" lang="en-US" altLang="ja-JP" sz="2400" b="1" dirty="0">
                  <a:latin typeface="Arial" panose="020B0604020202020204" pitchFamily="34" charset="0"/>
                  <a:cs typeface="Arial" panose="020B0604020202020204" pitchFamily="34" charset="0"/>
                </a:rPr>
                <a:t>log</a:t>
              </a:r>
              <a:r>
                <a:rPr kumimoji="1" lang="en-US" altLang="ja-JP" sz="2400" dirty="0">
                  <a:latin typeface="Arial" panose="020B0604020202020204" pitchFamily="34" charset="0"/>
                  <a:cs typeface="Arial" panose="020B0604020202020204" pitchFamily="34" charset="0"/>
                </a:rPr>
                <a:t> normal distribution</a:t>
              </a:r>
            </a:p>
            <a:p>
              <a:pPr marL="342900" indent="-342900">
                <a:buFont typeface="Wingdings" panose="05000000000000000000" pitchFamily="2" charset="2"/>
                <a:buChar char="ü"/>
              </a:pPr>
              <a:r>
                <a:rPr kumimoji="1" lang="en-US" altLang="ja-JP" sz="2400" b="1" dirty="0">
                  <a:latin typeface="Arial" panose="020B0604020202020204" pitchFamily="34" charset="0"/>
                  <a:cs typeface="Arial" panose="020B0604020202020204" pitchFamily="34" charset="0"/>
                </a:rPr>
                <a:t>Evaluate the impact on the multiplier considering different distributions</a:t>
              </a:r>
              <a:r>
                <a:rPr kumimoji="1" lang="en-US" altLang="ja-JP" sz="2400" dirty="0">
                  <a:latin typeface="Arial" panose="020B0604020202020204" pitchFamily="34" charset="0"/>
                  <a:cs typeface="Arial" panose="020B0604020202020204" pitchFamily="34" charset="0"/>
                </a:rPr>
                <a:t>.</a:t>
              </a:r>
              <a:endParaRPr kumimoji="1" lang="ja-JP" altLang="en-US" sz="2400" dirty="0">
                <a:latin typeface="Arial" panose="020B0604020202020204" pitchFamily="34" charset="0"/>
                <a:cs typeface="Arial" panose="020B0604020202020204" pitchFamily="34" charset="0"/>
              </a:endParaRPr>
            </a:p>
          </p:txBody>
        </p:sp>
        <p:grpSp>
          <p:nvGrpSpPr>
            <p:cNvPr id="51" name="グループ化 50">
              <a:extLst>
                <a:ext uri="{FF2B5EF4-FFF2-40B4-BE49-F238E27FC236}">
                  <a16:creationId xmlns:a16="http://schemas.microsoft.com/office/drawing/2014/main" id="{B635C907-A57E-DF75-9D52-8609A72F6E37}"/>
                </a:ext>
              </a:extLst>
            </p:cNvPr>
            <p:cNvGrpSpPr/>
            <p:nvPr/>
          </p:nvGrpSpPr>
          <p:grpSpPr>
            <a:xfrm>
              <a:off x="301083" y="1149539"/>
              <a:ext cx="8005910" cy="2327702"/>
              <a:chOff x="373468" y="1126687"/>
              <a:chExt cx="8005910" cy="2071585"/>
            </a:xfrm>
          </p:grpSpPr>
          <p:sp>
            <p:nvSpPr>
              <p:cNvPr id="53" name="四角形: 角を丸くする 52">
                <a:extLst>
                  <a:ext uri="{FF2B5EF4-FFF2-40B4-BE49-F238E27FC236}">
                    <a16:creationId xmlns:a16="http://schemas.microsoft.com/office/drawing/2014/main" id="{097A9380-C6E3-34CD-CC59-90D4AA77853B}"/>
                  </a:ext>
                </a:extLst>
              </p:cNvPr>
              <p:cNvSpPr/>
              <p:nvPr/>
            </p:nvSpPr>
            <p:spPr>
              <a:xfrm>
                <a:off x="373468" y="1378948"/>
                <a:ext cx="8005910" cy="1819324"/>
              </a:xfrm>
              <a:prstGeom prst="round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sp>
            <p:nvSpPr>
              <p:cNvPr id="55" name="四角形: 角を丸くする 54">
                <a:extLst>
                  <a:ext uri="{FF2B5EF4-FFF2-40B4-BE49-F238E27FC236}">
                    <a16:creationId xmlns:a16="http://schemas.microsoft.com/office/drawing/2014/main" id="{48052B50-11BF-DF37-B2BB-A30F6C1358AA}"/>
                  </a:ext>
                </a:extLst>
              </p:cNvPr>
              <p:cNvSpPr/>
              <p:nvPr/>
            </p:nvSpPr>
            <p:spPr>
              <a:xfrm>
                <a:off x="611560" y="1126687"/>
                <a:ext cx="1806319" cy="478173"/>
              </a:xfrm>
              <a:prstGeom prst="roundRect">
                <a:avLst/>
              </a:prstGeom>
              <a:solidFill>
                <a:srgbClr val="4B97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r>
                  <a:rPr kumimoji="1" lang="en-US" altLang="ja-JP" sz="2400" b="1" dirty="0">
                    <a:solidFill>
                      <a:schemeClr val="bg1"/>
                    </a:solidFill>
                    <a:latin typeface="+mj-lt"/>
                    <a:ea typeface="ＭＳ ゴシック" panose="020B0609070205080204" pitchFamily="49" charset="-128"/>
                  </a:rPr>
                  <a:t>Discussion</a:t>
                </a:r>
                <a:endParaRPr kumimoji="1" lang="ja-JP" altLang="en-US" sz="2400" b="1" dirty="0">
                  <a:solidFill>
                    <a:schemeClr val="bg1"/>
                  </a:solidFill>
                  <a:latin typeface="+mj-lt"/>
                  <a:ea typeface="ＭＳ ゴシック" panose="020B0609070205080204" pitchFamily="49" charset="-128"/>
                </a:endParaRPr>
              </a:p>
            </p:txBody>
          </p:sp>
        </p:grpSp>
      </p:grpSp>
      <p:grpSp>
        <p:nvGrpSpPr>
          <p:cNvPr id="59" name="グループ化 58">
            <a:extLst>
              <a:ext uri="{FF2B5EF4-FFF2-40B4-BE49-F238E27FC236}">
                <a16:creationId xmlns:a16="http://schemas.microsoft.com/office/drawing/2014/main" id="{8DFFB52F-35BC-9D6C-415E-980A41903455}"/>
              </a:ext>
            </a:extLst>
          </p:cNvPr>
          <p:cNvGrpSpPr/>
          <p:nvPr/>
        </p:nvGrpSpPr>
        <p:grpSpPr>
          <a:xfrm>
            <a:off x="611560" y="1049833"/>
            <a:ext cx="8005910" cy="1927439"/>
            <a:chOff x="301083" y="1325576"/>
            <a:chExt cx="8005910" cy="961522"/>
          </a:xfrm>
        </p:grpSpPr>
        <p:sp>
          <p:nvSpPr>
            <p:cNvPr id="60" name="テキスト ボックス 59">
              <a:extLst>
                <a:ext uri="{FF2B5EF4-FFF2-40B4-BE49-F238E27FC236}">
                  <a16:creationId xmlns:a16="http://schemas.microsoft.com/office/drawing/2014/main" id="{ED8E70AD-3743-8C1B-25E6-E2D2B6090911}"/>
                </a:ext>
              </a:extLst>
            </p:cNvPr>
            <p:cNvSpPr txBox="1"/>
            <p:nvPr/>
          </p:nvSpPr>
          <p:spPr>
            <a:xfrm>
              <a:off x="572700" y="1607169"/>
              <a:ext cx="7555894" cy="598796"/>
            </a:xfrm>
            <a:prstGeom prst="rect">
              <a:avLst/>
            </a:prstGeom>
            <a:noFill/>
          </p:spPr>
          <p:txBody>
            <a:bodyPr wrap="square" rtlCol="0">
              <a:spAutoFit/>
            </a:bodyPr>
            <a:lstStyle/>
            <a:p>
              <a:pPr marL="342900" indent="-342900">
                <a:buFont typeface="Wingdings" panose="05000000000000000000" pitchFamily="2" charset="2"/>
                <a:buChar char="ü"/>
              </a:pPr>
              <a:r>
                <a:rPr lang="en-US" altLang="ja-JP" sz="2400" dirty="0">
                  <a:latin typeface="Arial" panose="020B0604020202020204" pitchFamily="34" charset="0"/>
                  <a:cs typeface="Arial" panose="020B0604020202020204" pitchFamily="34" charset="0"/>
                </a:rPr>
                <a:t>When the multipliers follow a normal distribution, the multiplier take negative values. </a:t>
              </a:r>
              <a:r>
                <a:rPr lang="en-US" altLang="ja-JP" sz="2400" u="sng" dirty="0">
                  <a:latin typeface="Arial" panose="020B0604020202020204" pitchFamily="34" charset="0"/>
                  <a:cs typeface="Arial" panose="020B0604020202020204" pitchFamily="34" charset="0"/>
                </a:rPr>
                <a:t>But multipliers don’t take negative value</a:t>
              </a:r>
              <a:r>
                <a:rPr lang="en-US" altLang="ja-JP" sz="2400" dirty="0">
                  <a:latin typeface="Arial" panose="020B0604020202020204" pitchFamily="34" charset="0"/>
                  <a:cs typeface="Arial" panose="020B0604020202020204" pitchFamily="34" charset="0"/>
                </a:rPr>
                <a:t>.</a:t>
              </a:r>
            </a:p>
          </p:txBody>
        </p:sp>
        <p:grpSp>
          <p:nvGrpSpPr>
            <p:cNvPr id="61" name="グループ化 60">
              <a:extLst>
                <a:ext uri="{FF2B5EF4-FFF2-40B4-BE49-F238E27FC236}">
                  <a16:creationId xmlns:a16="http://schemas.microsoft.com/office/drawing/2014/main" id="{D08E1BC0-5DF8-DAD9-5C77-51768933AAA9}"/>
                </a:ext>
              </a:extLst>
            </p:cNvPr>
            <p:cNvGrpSpPr/>
            <p:nvPr/>
          </p:nvGrpSpPr>
          <p:grpSpPr>
            <a:xfrm>
              <a:off x="301083" y="1325576"/>
              <a:ext cx="8005910" cy="961522"/>
              <a:chOff x="373468" y="1283355"/>
              <a:chExt cx="8005910" cy="855726"/>
            </a:xfrm>
          </p:grpSpPr>
          <p:sp>
            <p:nvSpPr>
              <p:cNvPr id="62" name="四角形: 角を丸くする 61">
                <a:extLst>
                  <a:ext uri="{FF2B5EF4-FFF2-40B4-BE49-F238E27FC236}">
                    <a16:creationId xmlns:a16="http://schemas.microsoft.com/office/drawing/2014/main" id="{E447EC0C-B9FA-03AB-6AEC-C946A8D1BF17}"/>
                  </a:ext>
                </a:extLst>
              </p:cNvPr>
              <p:cNvSpPr/>
              <p:nvPr/>
            </p:nvSpPr>
            <p:spPr>
              <a:xfrm>
                <a:off x="373468" y="1378948"/>
                <a:ext cx="8005910" cy="760133"/>
              </a:xfrm>
              <a:prstGeom prst="round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sp>
            <p:nvSpPr>
              <p:cNvPr id="64" name="四角形: 角を丸くする 63">
                <a:extLst>
                  <a:ext uri="{FF2B5EF4-FFF2-40B4-BE49-F238E27FC236}">
                    <a16:creationId xmlns:a16="http://schemas.microsoft.com/office/drawing/2014/main" id="{647B2C12-DDF0-86AD-D205-B68B5CE4810B}"/>
                  </a:ext>
                </a:extLst>
              </p:cNvPr>
              <p:cNvSpPr/>
              <p:nvPr/>
            </p:nvSpPr>
            <p:spPr>
              <a:xfrm>
                <a:off x="628322" y="1283355"/>
                <a:ext cx="1789557" cy="209846"/>
              </a:xfrm>
              <a:prstGeom prst="roundRect">
                <a:avLst/>
              </a:prstGeom>
              <a:solidFill>
                <a:srgbClr val="4B97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r>
                  <a:rPr kumimoji="1" lang="en-US" altLang="ja-JP" sz="2400" b="1" dirty="0">
                    <a:solidFill>
                      <a:schemeClr val="bg1"/>
                    </a:solidFill>
                    <a:latin typeface="+mj-lt"/>
                    <a:ea typeface="ＭＳ ゴシック" panose="020B0609070205080204" pitchFamily="49" charset="-128"/>
                  </a:rPr>
                  <a:t>Problem</a:t>
                </a:r>
                <a:endParaRPr kumimoji="1" lang="ja-JP" altLang="en-US" sz="2400" b="1" dirty="0">
                  <a:solidFill>
                    <a:schemeClr val="bg1"/>
                  </a:solidFill>
                  <a:latin typeface="+mj-lt"/>
                  <a:ea typeface="ＭＳ ゴシック" panose="020B0609070205080204" pitchFamily="49" charset="-128"/>
                </a:endParaRPr>
              </a:p>
            </p:txBody>
          </p:sp>
        </p:grpSp>
      </p:grpSp>
      <p:sp>
        <p:nvSpPr>
          <p:cNvPr id="70" name="矢印: 下 69">
            <a:extLst>
              <a:ext uri="{FF2B5EF4-FFF2-40B4-BE49-F238E27FC236}">
                <a16:creationId xmlns:a16="http://schemas.microsoft.com/office/drawing/2014/main" id="{8BBD6CF5-56C8-DC86-22A2-FCA421615F7A}"/>
              </a:ext>
            </a:extLst>
          </p:cNvPr>
          <p:cNvSpPr/>
          <p:nvPr/>
        </p:nvSpPr>
        <p:spPr>
          <a:xfrm>
            <a:off x="4010700" y="3257407"/>
            <a:ext cx="813732" cy="861587"/>
          </a:xfrm>
          <a:prstGeom prst="downArrow">
            <a:avLst/>
          </a:prstGeom>
          <a:solidFill>
            <a:srgbClr val="E7F2F5"/>
          </a:solid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spTree>
    <p:extLst>
      <p:ext uri="{BB962C8B-B14F-4D97-AF65-F5344CB8AC3E}">
        <p14:creationId xmlns:p14="http://schemas.microsoft.com/office/powerpoint/2010/main" val="897158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DA2794-9F70-D9C5-272B-F96CD184AFFF}"/>
              </a:ext>
            </a:extLst>
          </p:cNvPr>
          <p:cNvSpPr>
            <a:spLocks noGrp="1"/>
          </p:cNvSpPr>
          <p:nvPr>
            <p:ph type="title"/>
          </p:nvPr>
        </p:nvSpPr>
        <p:spPr>
          <a:xfrm>
            <a:off x="646098" y="24986"/>
            <a:ext cx="7612012" cy="872723"/>
          </a:xfrm>
        </p:spPr>
        <p:txBody>
          <a:bodyPr/>
          <a:lstStyle/>
          <a:p>
            <a:r>
              <a:rPr kumimoji="1" lang="en-US" altLang="ja-JP" dirty="0"/>
              <a:t>Discussion2</a:t>
            </a:r>
            <a:endParaRPr kumimoji="1" lang="ja-JP" altLang="en-US" dirty="0"/>
          </a:p>
        </p:txBody>
      </p:sp>
      <p:sp>
        <p:nvSpPr>
          <p:cNvPr id="4" name="スライド番号プレースホルダー 3">
            <a:extLst>
              <a:ext uri="{FF2B5EF4-FFF2-40B4-BE49-F238E27FC236}">
                <a16:creationId xmlns:a16="http://schemas.microsoft.com/office/drawing/2014/main" id="{C5DB5BB1-B652-D12A-613D-E29F1D3582BC}"/>
              </a:ext>
            </a:extLst>
          </p:cNvPr>
          <p:cNvSpPr>
            <a:spLocks noGrp="1"/>
          </p:cNvSpPr>
          <p:nvPr>
            <p:ph type="sldNum" sz="quarter" idx="12"/>
          </p:nvPr>
        </p:nvSpPr>
        <p:spPr/>
        <p:txBody>
          <a:bodyPr/>
          <a:lstStyle/>
          <a:p>
            <a:fld id="{1FF34BD3-6C02-4E3A-B685-6885B13878A1}" type="slidenum">
              <a:rPr lang="ja-JP" altLang="en-US" smtClean="0"/>
              <a:pPr/>
              <a:t>13</a:t>
            </a:fld>
            <a:endParaRPr lang="ja-JP" altLang="en-US" dirty="0"/>
          </a:p>
        </p:txBody>
      </p:sp>
      <p:sp>
        <p:nvSpPr>
          <p:cNvPr id="10" name="テキスト ボックス 9">
            <a:extLst>
              <a:ext uri="{FF2B5EF4-FFF2-40B4-BE49-F238E27FC236}">
                <a16:creationId xmlns:a16="http://schemas.microsoft.com/office/drawing/2014/main" id="{8EE07F2B-A616-B5A4-5557-1FB2065EA3F2}"/>
              </a:ext>
            </a:extLst>
          </p:cNvPr>
          <p:cNvSpPr txBox="1"/>
          <p:nvPr/>
        </p:nvSpPr>
        <p:spPr>
          <a:xfrm>
            <a:off x="1767809" y="5935186"/>
            <a:ext cx="7403882" cy="830997"/>
          </a:xfrm>
          <a:prstGeom prst="rect">
            <a:avLst/>
          </a:prstGeom>
          <a:noFill/>
        </p:spPr>
        <p:txBody>
          <a:bodyPr wrap="square" rtlCol="0">
            <a:spAutoFit/>
          </a:bodyPr>
          <a:lstStyle/>
          <a:p>
            <a:r>
              <a:rPr kumimoji="1" lang="en-US" altLang="ja-JP" sz="2400" b="1" dirty="0">
                <a:latin typeface="Arial" panose="020B0604020202020204" pitchFamily="34" charset="0"/>
                <a:cs typeface="Arial" panose="020B0604020202020204" pitchFamily="34" charset="0"/>
              </a:rPr>
              <a:t>The difference of impact on multiplier between distributions is small. </a:t>
            </a:r>
            <a:endParaRPr kumimoji="1" lang="ja-JP" altLang="en-US" sz="2400" b="1" dirty="0">
              <a:latin typeface="Arial" panose="020B0604020202020204" pitchFamily="34" charset="0"/>
              <a:cs typeface="Arial" panose="020B0604020202020204" pitchFamily="34" charset="0"/>
            </a:endParaRPr>
          </a:p>
        </p:txBody>
      </p:sp>
      <p:sp>
        <p:nvSpPr>
          <p:cNvPr id="57" name="矢印: 右 56">
            <a:extLst>
              <a:ext uri="{FF2B5EF4-FFF2-40B4-BE49-F238E27FC236}">
                <a16:creationId xmlns:a16="http://schemas.microsoft.com/office/drawing/2014/main" id="{3D1A11F4-E38A-109A-16AF-AB57121256B4}"/>
              </a:ext>
            </a:extLst>
          </p:cNvPr>
          <p:cNvSpPr/>
          <p:nvPr/>
        </p:nvSpPr>
        <p:spPr>
          <a:xfrm>
            <a:off x="819689" y="6026582"/>
            <a:ext cx="738231" cy="484632"/>
          </a:xfrm>
          <a:prstGeom prst="rightArrow">
            <a:avLst/>
          </a:prstGeom>
          <a:solidFill>
            <a:srgbClr val="E7F2F5"/>
          </a:solid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grpSp>
        <p:nvGrpSpPr>
          <p:cNvPr id="5" name="グループ化 4">
            <a:extLst>
              <a:ext uri="{FF2B5EF4-FFF2-40B4-BE49-F238E27FC236}">
                <a16:creationId xmlns:a16="http://schemas.microsoft.com/office/drawing/2014/main" id="{C45A3722-8AFD-0C49-8393-FEF784C81F17}"/>
              </a:ext>
            </a:extLst>
          </p:cNvPr>
          <p:cNvGrpSpPr/>
          <p:nvPr/>
        </p:nvGrpSpPr>
        <p:grpSpPr>
          <a:xfrm>
            <a:off x="155922" y="1038293"/>
            <a:ext cx="9032224" cy="2290437"/>
            <a:chOff x="155922" y="967043"/>
            <a:chExt cx="9032224" cy="2290437"/>
          </a:xfrm>
        </p:grpSpPr>
        <p:sp>
          <p:nvSpPr>
            <p:cNvPr id="44" name="四角形: 角を丸くする 43">
              <a:extLst>
                <a:ext uri="{FF2B5EF4-FFF2-40B4-BE49-F238E27FC236}">
                  <a16:creationId xmlns:a16="http://schemas.microsoft.com/office/drawing/2014/main" id="{1B2AE3FF-C0E0-B7F8-56D0-20D4D6136431}"/>
                </a:ext>
              </a:extLst>
            </p:cNvPr>
            <p:cNvSpPr/>
            <p:nvPr/>
          </p:nvSpPr>
          <p:spPr>
            <a:xfrm>
              <a:off x="343949" y="1201313"/>
              <a:ext cx="8607104" cy="2056167"/>
            </a:xfrm>
            <a:prstGeom prst="round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mc:AlternateContent xmlns:mc="http://schemas.openxmlformats.org/markup-compatibility/2006" xmlns:a14="http://schemas.microsoft.com/office/drawing/2010/main">
          <mc:Choice Requires="a14">
            <p:sp>
              <p:nvSpPr>
                <p:cNvPr id="19" name="テキスト ボックス 18">
                  <a:extLst>
                    <a:ext uri="{FF2B5EF4-FFF2-40B4-BE49-F238E27FC236}">
                      <a16:creationId xmlns:a16="http://schemas.microsoft.com/office/drawing/2014/main" id="{FB6BCBA3-4014-F540-AAC8-3B9FE008AAB8}"/>
                    </a:ext>
                  </a:extLst>
                </p:cNvPr>
                <p:cNvSpPr txBox="1"/>
                <p:nvPr/>
              </p:nvSpPr>
              <p:spPr>
                <a:xfrm>
                  <a:off x="3954215" y="1935664"/>
                  <a:ext cx="5233931" cy="714683"/>
                </a:xfrm>
                <a:prstGeom prst="rect">
                  <a:avLst/>
                </a:prstGeom>
                <a:noFill/>
                <a:ln>
                  <a:noFill/>
                </a:ln>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ja-JP" altLang="en-US" b="1" i="1" smtClean="0">
                                <a:solidFill>
                                  <a:schemeClr val="tx1"/>
                                </a:solidFill>
                                <a:latin typeface="Cambria Math" panose="02040503050406030204" pitchFamily="18" charset="0"/>
                              </a:rPr>
                            </m:ctrlPr>
                          </m:sSubPr>
                          <m:e>
                            <m:r>
                              <a:rPr lang="ja-JP" altLang="en-US" b="1" i="1">
                                <a:solidFill>
                                  <a:schemeClr val="tx1"/>
                                </a:solidFill>
                                <a:latin typeface="Cambria Math" panose="02040503050406030204" pitchFamily="18" charset="0"/>
                              </a:rPr>
                              <m:t>𝒙</m:t>
                            </m:r>
                            <m:r>
                              <a:rPr lang="ja-JP" altLang="en-US" b="1" i="1">
                                <a:solidFill>
                                  <a:schemeClr val="tx1"/>
                                </a:solidFill>
                                <a:latin typeface="Cambria Math" panose="02040503050406030204" pitchFamily="18" charset="0"/>
                              </a:rPr>
                              <m:t>′</m:t>
                            </m:r>
                          </m:e>
                          <m:sub>
                            <m:r>
                              <a:rPr lang="ja-JP" altLang="en-US" b="1" i="1">
                                <a:solidFill>
                                  <a:schemeClr val="tx1"/>
                                </a:solidFill>
                                <a:latin typeface="Cambria Math" panose="02040503050406030204" pitchFamily="18" charset="0"/>
                              </a:rPr>
                              <m:t>𝑨</m:t>
                            </m:r>
                          </m:sub>
                        </m:sSub>
                        <m:d>
                          <m:dPr>
                            <m:begChr m:val="{"/>
                            <m:endChr m:val="}"/>
                            <m:ctrlPr>
                              <a:rPr lang="en-US" altLang="ja-JP" b="1" i="1" smtClean="0">
                                <a:solidFill>
                                  <a:schemeClr val="tx1"/>
                                </a:solidFill>
                                <a:latin typeface="Cambria Math" panose="02040503050406030204" pitchFamily="18" charset="0"/>
                              </a:rPr>
                            </m:ctrlPr>
                          </m:dPr>
                          <m:e>
                            <m:r>
                              <a:rPr lang="ja-JP" altLang="en-US" b="1" i="1">
                                <a:latin typeface="Cambria Math" panose="02040503050406030204" pitchFamily="18" charset="0"/>
                              </a:rPr>
                              <m:t>𝒆𝒙𝒑</m:t>
                            </m:r>
                            <m:d>
                              <m:dPr>
                                <m:ctrlPr>
                                  <a:rPr lang="ja-JP" altLang="en-US" b="1" i="1">
                                    <a:latin typeface="Cambria Math" panose="02040503050406030204" pitchFamily="18" charset="0"/>
                                  </a:rPr>
                                </m:ctrlPr>
                              </m:dPr>
                              <m:e>
                                <m:r>
                                  <a:rPr lang="ja-JP" altLang="en-US" b="1" i="1">
                                    <a:latin typeface="Cambria Math" panose="02040503050406030204" pitchFamily="18" charset="0"/>
                                  </a:rPr>
                                  <m:t>𝝆</m:t>
                                </m:r>
                                <m:d>
                                  <m:dPr>
                                    <m:ctrlPr>
                                      <a:rPr lang="ja-JP" altLang="en-US" b="1" i="1">
                                        <a:latin typeface="Cambria Math" panose="02040503050406030204" pitchFamily="18" charset="0"/>
                                      </a:rPr>
                                    </m:ctrlPr>
                                  </m:dPr>
                                  <m:e>
                                    <m:func>
                                      <m:funcPr>
                                        <m:ctrlPr>
                                          <a:rPr lang="ja-JP" altLang="en-US" b="1" i="1">
                                            <a:latin typeface="Cambria Math" panose="02040503050406030204" pitchFamily="18" charset="0"/>
                                          </a:rPr>
                                        </m:ctrlPr>
                                      </m:funcPr>
                                      <m:fName>
                                        <m:r>
                                          <a:rPr lang="ja-JP" altLang="en-US" b="1" i="1">
                                            <a:latin typeface="Cambria Math" panose="02040503050406030204" pitchFamily="18" charset="0"/>
                                          </a:rPr>
                                          <m:t>𝒍𝒏</m:t>
                                        </m:r>
                                      </m:fName>
                                      <m:e>
                                        <m:sSub>
                                          <m:sSubPr>
                                            <m:ctrlPr>
                                              <a:rPr lang="ja-JP" altLang="en-US" b="1" i="1">
                                                <a:latin typeface="Cambria Math" panose="02040503050406030204" pitchFamily="18" charset="0"/>
                                              </a:rPr>
                                            </m:ctrlPr>
                                          </m:sSubPr>
                                          <m:e>
                                            <m:r>
                                              <a:rPr lang="ja-JP" altLang="en-US" b="1" i="1">
                                                <a:latin typeface="Cambria Math" panose="02040503050406030204" pitchFamily="18" charset="0"/>
                                              </a:rPr>
                                              <m:t>𝒙</m:t>
                                            </m:r>
                                            <m:r>
                                              <a:rPr lang="ja-JP" altLang="en-US" b="1" i="1">
                                                <a:latin typeface="Cambria Math" panose="02040503050406030204" pitchFamily="18" charset="0"/>
                                              </a:rPr>
                                              <m:t>′</m:t>
                                            </m:r>
                                          </m:e>
                                          <m:sub>
                                            <m:r>
                                              <a:rPr lang="ja-JP" altLang="en-US" b="1" i="1">
                                                <a:latin typeface="Cambria Math" panose="02040503050406030204" pitchFamily="18" charset="0"/>
                                              </a:rPr>
                                              <m:t>𝑨</m:t>
                                            </m:r>
                                          </m:sub>
                                        </m:sSub>
                                      </m:e>
                                    </m:func>
                                    <m:r>
                                      <a:rPr lang="ja-JP" altLang="en-US" b="1" i="1">
                                        <a:latin typeface="Cambria Math" panose="02040503050406030204" pitchFamily="18" charset="0"/>
                                      </a:rPr>
                                      <m:t>+</m:t>
                                    </m:r>
                                    <m:f>
                                      <m:fPr>
                                        <m:ctrlPr>
                                          <a:rPr lang="ja-JP" altLang="en-US" b="1" i="1">
                                            <a:latin typeface="Cambria Math" panose="02040503050406030204" pitchFamily="18" charset="0"/>
                                          </a:rPr>
                                        </m:ctrlPr>
                                      </m:fPr>
                                      <m:num>
                                        <m:func>
                                          <m:funcPr>
                                            <m:ctrlPr>
                                              <a:rPr lang="ja-JP" altLang="en-US" b="1" i="1">
                                                <a:latin typeface="Cambria Math" panose="02040503050406030204" pitchFamily="18" charset="0"/>
                                              </a:rPr>
                                            </m:ctrlPr>
                                          </m:funcPr>
                                          <m:fName>
                                            <m:r>
                                              <a:rPr lang="ja-JP" altLang="en-US" b="1" i="1">
                                                <a:latin typeface="Cambria Math" panose="02040503050406030204" pitchFamily="18" charset="0"/>
                                              </a:rPr>
                                              <m:t>𝒍𝒏</m:t>
                                            </m:r>
                                          </m:fName>
                                          <m:e>
                                            <m:r>
                                              <a:rPr lang="ja-JP" altLang="en-US" b="1" i="1">
                                                <a:latin typeface="Cambria Math" panose="02040503050406030204" pitchFamily="18" charset="0"/>
                                              </a:rPr>
                                              <m:t>𝟐</m:t>
                                            </m:r>
                                          </m:e>
                                        </m:func>
                                      </m:num>
                                      <m:den>
                                        <m:r>
                                          <a:rPr lang="ja-JP" altLang="en-US" b="1" i="1">
                                            <a:latin typeface="Cambria Math" panose="02040503050406030204" pitchFamily="18" charset="0"/>
                                          </a:rPr>
                                          <m:t>𝟐</m:t>
                                        </m:r>
                                      </m:den>
                                    </m:f>
                                  </m:e>
                                </m:d>
                                <m:r>
                                  <a:rPr lang="ja-JP" altLang="en-US" b="1" i="1">
                                    <a:latin typeface="Cambria Math" panose="02040503050406030204" pitchFamily="18" charset="0"/>
                                  </a:rPr>
                                  <m:t>−</m:t>
                                </m:r>
                                <m:f>
                                  <m:fPr>
                                    <m:ctrlPr>
                                      <a:rPr lang="ja-JP" altLang="en-US" b="1" i="1">
                                        <a:latin typeface="Cambria Math" panose="02040503050406030204" pitchFamily="18" charset="0"/>
                                      </a:rPr>
                                    </m:ctrlPr>
                                  </m:fPr>
                                  <m:num>
                                    <m:func>
                                      <m:funcPr>
                                        <m:ctrlPr>
                                          <a:rPr lang="ja-JP" altLang="en-US" b="1" i="1">
                                            <a:latin typeface="Cambria Math" panose="02040503050406030204" pitchFamily="18" charset="0"/>
                                          </a:rPr>
                                        </m:ctrlPr>
                                      </m:funcPr>
                                      <m:fName>
                                        <m:r>
                                          <a:rPr lang="ja-JP" altLang="en-US" b="1" i="1">
                                            <a:latin typeface="Cambria Math" panose="02040503050406030204" pitchFamily="18" charset="0"/>
                                          </a:rPr>
                                          <m:t>𝒍𝒏</m:t>
                                        </m:r>
                                      </m:fName>
                                      <m:e>
                                        <m:r>
                                          <a:rPr lang="ja-JP" altLang="en-US" b="1" i="1">
                                            <a:latin typeface="Cambria Math" panose="02040503050406030204" pitchFamily="18" charset="0"/>
                                          </a:rPr>
                                          <m:t>𝟐</m:t>
                                        </m:r>
                                      </m:e>
                                    </m:func>
                                  </m:num>
                                  <m:den>
                                    <m:r>
                                      <a:rPr lang="ja-JP" altLang="en-US" b="1" i="1">
                                        <a:latin typeface="Cambria Math" panose="02040503050406030204" pitchFamily="18" charset="0"/>
                                      </a:rPr>
                                      <m:t>𝟐</m:t>
                                    </m:r>
                                  </m:den>
                                </m:f>
                                <m:sSup>
                                  <m:sSupPr>
                                    <m:ctrlPr>
                                      <a:rPr lang="ja-JP" altLang="en-US" b="1" i="1">
                                        <a:latin typeface="Cambria Math" panose="02040503050406030204" pitchFamily="18" charset="0"/>
                                      </a:rPr>
                                    </m:ctrlPr>
                                  </m:sSupPr>
                                  <m:e>
                                    <m:r>
                                      <a:rPr lang="ja-JP" altLang="en-US" b="1" i="1">
                                        <a:latin typeface="Cambria Math" panose="02040503050406030204" pitchFamily="18" charset="0"/>
                                      </a:rPr>
                                      <m:t>𝝆</m:t>
                                    </m:r>
                                  </m:e>
                                  <m:sup>
                                    <m:r>
                                      <a:rPr lang="ja-JP" altLang="en-US" b="1" i="1">
                                        <a:latin typeface="Cambria Math" panose="02040503050406030204" pitchFamily="18" charset="0"/>
                                      </a:rPr>
                                      <m:t>𝟐</m:t>
                                    </m:r>
                                  </m:sup>
                                </m:sSup>
                                <m:r>
                                  <a:rPr lang="ja-JP" altLang="en-US" b="1" i="1">
                                    <a:latin typeface="Cambria Math" panose="02040503050406030204" pitchFamily="18" charset="0"/>
                                  </a:rPr>
                                  <m:t> </m:t>
                                </m:r>
                              </m:e>
                            </m:d>
                          </m:e>
                        </m:d>
                        <m:r>
                          <a:rPr lang="ja-JP" altLang="en-US" b="1" i="1">
                            <a:solidFill>
                              <a:schemeClr val="tx1"/>
                            </a:solidFill>
                            <a:latin typeface="Cambria Math" panose="02040503050406030204" pitchFamily="18" charset="0"/>
                          </a:rPr>
                          <m:t>=</m:t>
                        </m:r>
                        <m:r>
                          <a:rPr lang="en-US" altLang="ja-JP" b="1" i="1" smtClean="0">
                            <a:solidFill>
                              <a:schemeClr val="tx1"/>
                            </a:solidFill>
                            <a:latin typeface="Cambria Math" panose="02040503050406030204" pitchFamily="18" charset="0"/>
                          </a:rPr>
                          <m:t>𝑵</m:t>
                        </m:r>
                      </m:oMath>
                    </m:oMathPara>
                  </a14:m>
                  <a:endParaRPr lang="ja-JP" altLang="en-US" b="1" i="1" dirty="0">
                    <a:solidFill>
                      <a:schemeClr val="tx1"/>
                    </a:solidFill>
                    <a:latin typeface="Cambria Math" panose="02040503050406030204" pitchFamily="18" charset="0"/>
                  </a:endParaRPr>
                </a:p>
              </p:txBody>
            </p:sp>
          </mc:Choice>
          <mc:Fallback xmlns="">
            <p:sp>
              <p:nvSpPr>
                <p:cNvPr id="19" name="テキスト ボックス 18">
                  <a:extLst>
                    <a:ext uri="{FF2B5EF4-FFF2-40B4-BE49-F238E27FC236}">
                      <a16:creationId xmlns:a16="http://schemas.microsoft.com/office/drawing/2014/main" id="{FB6BCBA3-4014-F540-AAC8-3B9FE008AAB8}"/>
                    </a:ext>
                  </a:extLst>
                </p:cNvPr>
                <p:cNvSpPr txBox="1">
                  <a:spLocks noRot="1" noChangeAspect="1" noMove="1" noResize="1" noEditPoints="1" noAdjustHandles="1" noChangeArrowheads="1" noChangeShapeType="1" noTextEdit="1"/>
                </p:cNvSpPr>
                <p:nvPr/>
              </p:nvSpPr>
              <p:spPr>
                <a:xfrm>
                  <a:off x="3954215" y="1935664"/>
                  <a:ext cx="5233931" cy="714683"/>
                </a:xfrm>
                <a:prstGeom prst="rect">
                  <a:avLst/>
                </a:prstGeom>
                <a:blipFill>
                  <a:blip r:embed="rId3"/>
                  <a:stretch>
                    <a:fillRect/>
                  </a:stretch>
                </a:blipFill>
                <a:ln>
                  <a:no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0" name="テキスト ボックス 19">
                  <a:extLst>
                    <a:ext uri="{FF2B5EF4-FFF2-40B4-BE49-F238E27FC236}">
                      <a16:creationId xmlns:a16="http://schemas.microsoft.com/office/drawing/2014/main" id="{7E7430EC-00F5-B141-A47A-5E7CF5B513C8}"/>
                    </a:ext>
                  </a:extLst>
                </p:cNvPr>
                <p:cNvSpPr txBox="1"/>
                <p:nvPr/>
              </p:nvSpPr>
              <p:spPr>
                <a:xfrm>
                  <a:off x="155922" y="2124278"/>
                  <a:ext cx="4374981" cy="404983"/>
                </a:xfrm>
                <a:prstGeom prst="rect">
                  <a:avLst/>
                </a:prstGeom>
                <a:noFill/>
              </p:spPr>
              <p:txBody>
                <a:bodyPr wrap="square">
                  <a:spAutoFit/>
                </a:bodyPr>
                <a:lstStyle/>
                <a:p>
                  <a:pPr marL="0" indent="0">
                    <a:buNone/>
                  </a:pPr>
                  <a14:m>
                    <m:oMathPara xmlns:m="http://schemas.openxmlformats.org/officeDocument/2006/math">
                      <m:oMathParaPr>
                        <m:jc m:val="centerGroup"/>
                      </m:oMathParaPr>
                      <m:oMath xmlns:m="http://schemas.openxmlformats.org/officeDocument/2006/math">
                        <m:eqArr>
                          <m:eqArrPr>
                            <m:ctrlPr>
                              <a:rPr lang="en-US" altLang="ja-JP" sz="1800" b="1" i="1" smtClean="0">
                                <a:effectLst/>
                                <a:latin typeface="Cambria Math" panose="02040503050406030204" pitchFamily="18" charset="0"/>
                                <a:ea typeface="游明朝" panose="02020400000000000000" pitchFamily="18" charset="-128"/>
                                <a:cs typeface="Times New Roman" panose="02020603050405020304" pitchFamily="18" charset="0"/>
                              </a:rPr>
                            </m:ctrlPr>
                          </m:eqArrPr>
                          <m:e>
                            <m:r>
                              <a:rPr lang="en-US" altLang="ja-JP" sz="1800" b="1" i="1" smtClean="0">
                                <a:effectLst/>
                                <a:latin typeface="Cambria Math" panose="02040503050406030204" pitchFamily="18" charset="0"/>
                                <a:ea typeface="游明朝" panose="02020400000000000000" pitchFamily="18" charset="-128"/>
                                <a:cs typeface="Times New Roman" panose="02020603050405020304" pitchFamily="18" charset="0"/>
                              </a:rPr>
                              <m:t> </m:t>
                            </m:r>
                            <m:sSubSup>
                              <m:sSubSupPr>
                                <m:ctrlPr>
                                  <a:rPr lang="en-US" altLang="ja-JP" sz="1800" b="1" i="1" smtClean="0">
                                    <a:latin typeface="Cambria Math" panose="02040503050406030204" pitchFamily="18" charset="0"/>
                                    <a:ea typeface="游明朝" panose="02020400000000000000" pitchFamily="18" charset="-128"/>
                                    <a:cs typeface="Times New Roman" panose="02020603050405020304" pitchFamily="18" charset="0"/>
                                  </a:rPr>
                                </m:ctrlPr>
                              </m:sSubSupPr>
                              <m:e>
                                <m:r>
                                  <a:rPr lang="en-US" altLang="ja-JP" sz="1800" b="1" i="1">
                                    <a:latin typeface="Cambria Math" panose="02040503050406030204" pitchFamily="18" charset="0"/>
                                    <a:ea typeface="游明朝" panose="02020400000000000000" pitchFamily="18" charset="-128"/>
                                    <a:cs typeface="Times New Roman" panose="02020603050405020304" pitchFamily="18" charset="0"/>
                                  </a:rPr>
                                  <m:t>𝒙</m:t>
                                </m:r>
                              </m:e>
                              <m:sub>
                                <m:r>
                                  <a:rPr lang="en-US" altLang="ja-JP" sz="1800" b="1" i="1" smtClean="0">
                                    <a:latin typeface="Cambria Math" panose="02040503050406030204" pitchFamily="18" charset="0"/>
                                    <a:ea typeface="游明朝" panose="02020400000000000000" pitchFamily="18" charset="-128"/>
                                    <a:cs typeface="Times New Roman" panose="02020603050405020304" pitchFamily="18" charset="0"/>
                                  </a:rPr>
                                  <m:t>𝑨</m:t>
                                </m:r>
                              </m:sub>
                              <m:sup>
                                <m:r>
                                  <a:rPr lang="en-US" altLang="ja-JP" sz="1800" b="1" i="1">
                                    <a:latin typeface="Cambria Math" panose="02040503050406030204" pitchFamily="18" charset="0"/>
                                    <a:ea typeface="游明朝" panose="02020400000000000000" pitchFamily="18" charset="-128"/>
                                    <a:cs typeface="Times New Roman" panose="02020603050405020304" pitchFamily="18" charset="0"/>
                                  </a:rPr>
                                  <m:t>′</m:t>
                                </m:r>
                              </m:sup>
                            </m:sSubSup>
                            <m:d>
                              <m:dPr>
                                <m:ctrlPr>
                                  <a:rPr lang="en-US" altLang="ja-JP" sz="1800" b="1" i="1" smtClean="0">
                                    <a:latin typeface="Cambria Math" panose="02040503050406030204" pitchFamily="18" charset="0"/>
                                    <a:ea typeface="游明朝" panose="02020400000000000000" pitchFamily="18" charset="-128"/>
                                    <a:cs typeface="Times New Roman" panose="02020603050405020304" pitchFamily="18" charset="0"/>
                                  </a:rPr>
                                </m:ctrlPr>
                              </m:dPr>
                              <m:e>
                                <m:r>
                                  <a:rPr lang="en-US" altLang="ja-JP" sz="1800" b="1" i="1" smtClean="0">
                                    <a:latin typeface="Cambria Math" panose="02040503050406030204" pitchFamily="18" charset="0"/>
                                    <a:ea typeface="游明朝" panose="02020400000000000000" pitchFamily="18" charset="-128"/>
                                    <a:cs typeface="Times New Roman" panose="02020603050405020304" pitchFamily="18" charset="0"/>
                                  </a:rPr>
                                  <m:t>𝟏</m:t>
                                </m:r>
                                <m:r>
                                  <a:rPr lang="en-US" altLang="ja-JP" b="1" i="1">
                                    <a:latin typeface="Cambria Math" panose="02040503050406030204" pitchFamily="18" charset="0"/>
                                    <a:ea typeface="游明朝" panose="02020400000000000000" pitchFamily="18" charset="-128"/>
                                    <a:cs typeface="Times New Roman" panose="02020603050405020304" pitchFamily="18" charset="0"/>
                                  </a:rPr>
                                  <m:t>+</m:t>
                                </m:r>
                                <m:r>
                                  <a:rPr lang="en-US" altLang="ja-JP" b="1" i="1">
                                    <a:latin typeface="Cambria Math" panose="02040503050406030204" pitchFamily="18" charset="0"/>
                                    <a:ea typeface="游明朝" panose="02020400000000000000" pitchFamily="18" charset="-128"/>
                                    <a:cs typeface="Times New Roman" panose="02020603050405020304" pitchFamily="18" charset="0"/>
                                  </a:rPr>
                                  <m:t>𝝆</m:t>
                                </m:r>
                                <m:d>
                                  <m:dPr>
                                    <m:ctrlPr>
                                      <a:rPr lang="en-US" altLang="ja-JP" b="1" i="1">
                                        <a:latin typeface="Cambria Math" panose="02040503050406030204" pitchFamily="18" charset="0"/>
                                        <a:ea typeface="游明朝" panose="02020400000000000000" pitchFamily="18" charset="-128"/>
                                        <a:cs typeface="Times New Roman" panose="02020603050405020304" pitchFamily="18" charset="0"/>
                                      </a:rPr>
                                    </m:ctrlPr>
                                  </m:dPr>
                                  <m:e>
                                    <m:sSub>
                                      <m:sSubPr>
                                        <m:ctrlPr>
                                          <a:rPr lang="ja-JP" altLang="ja-JP" b="1" i="1">
                                            <a:latin typeface="Cambria Math" panose="02040503050406030204" pitchFamily="18" charset="0"/>
                                            <a:ea typeface="Cambria Math" panose="02040503050406030204" pitchFamily="18" charset="0"/>
                                          </a:rPr>
                                        </m:ctrlPr>
                                      </m:sSubPr>
                                      <m:e>
                                        <m:r>
                                          <a:rPr lang="en-US" altLang="ja-JP" b="1" i="1">
                                            <a:latin typeface="Cambria Math" panose="02040503050406030204" pitchFamily="18" charset="0"/>
                                            <a:ea typeface="游明朝" panose="02020400000000000000" pitchFamily="18" charset="-128"/>
                                            <a:cs typeface="Times New Roman" panose="02020603050405020304" pitchFamily="18" charset="0"/>
                                          </a:rPr>
                                          <m:t>𝒙</m:t>
                                        </m:r>
                                      </m:e>
                                      <m:sub>
                                        <m:r>
                                          <a:rPr lang="en-US" altLang="ja-JP" b="1" i="1">
                                            <a:latin typeface="Cambria Math" panose="02040503050406030204" pitchFamily="18" charset="0"/>
                                            <a:ea typeface="游明朝" panose="02020400000000000000" pitchFamily="18" charset="-128"/>
                                            <a:cs typeface="Times New Roman" panose="02020603050405020304" pitchFamily="18" charset="0"/>
                                          </a:rPr>
                                          <m:t>𝑨</m:t>
                                        </m:r>
                                      </m:sub>
                                    </m:sSub>
                                    <m:r>
                                      <a:rPr lang="en-US" altLang="ja-JP" b="1" i="1">
                                        <a:latin typeface="Cambria Math" panose="02040503050406030204" pitchFamily="18" charset="0"/>
                                        <a:ea typeface="游明朝" panose="02020400000000000000" pitchFamily="18" charset="-128"/>
                                        <a:cs typeface="Times New Roman" panose="02020603050405020304" pitchFamily="18" charset="0"/>
                                      </a:rPr>
                                      <m:t>′−</m:t>
                                    </m:r>
                                    <m:r>
                                      <a:rPr lang="en-US" altLang="ja-JP" b="1" i="1" smtClean="0">
                                        <a:latin typeface="Cambria Math" panose="02040503050406030204" pitchFamily="18" charset="0"/>
                                        <a:ea typeface="游明朝" panose="02020400000000000000" pitchFamily="18" charset="-128"/>
                                        <a:cs typeface="Times New Roman" panose="02020603050405020304" pitchFamily="18" charset="0"/>
                                      </a:rPr>
                                      <m:t>𝟏</m:t>
                                    </m:r>
                                  </m:e>
                                </m:d>
                              </m:e>
                            </m:d>
                            <m:r>
                              <a:rPr lang="en-US" altLang="ja-JP" sz="1800" b="1" i="1" smtClean="0">
                                <a:latin typeface="Cambria Math" panose="02040503050406030204" pitchFamily="18" charset="0"/>
                                <a:ea typeface="游明朝" panose="02020400000000000000" pitchFamily="18" charset="-128"/>
                                <a:cs typeface="Times New Roman" panose="02020603050405020304" pitchFamily="18" charset="0"/>
                              </a:rPr>
                              <m:t>=</m:t>
                            </m:r>
                            <m:r>
                              <a:rPr lang="en-US" altLang="ja-JP" sz="1800" b="1" i="1" smtClean="0">
                                <a:latin typeface="Cambria Math" panose="02040503050406030204" pitchFamily="18" charset="0"/>
                                <a:ea typeface="游明朝" panose="02020400000000000000" pitchFamily="18" charset="-128"/>
                                <a:cs typeface="Times New Roman" panose="02020603050405020304" pitchFamily="18" charset="0"/>
                              </a:rPr>
                              <m:t>𝑵</m:t>
                            </m:r>
                            <m:r>
                              <a:rPr lang="en-US" altLang="ja-JP" sz="1800" b="1" i="1" smtClean="0">
                                <a:effectLst/>
                                <a:latin typeface="Cambria Math" panose="02040503050406030204" pitchFamily="18" charset="0"/>
                                <a:ea typeface="游明朝" panose="02020400000000000000" pitchFamily="18" charset="-128"/>
                                <a:cs typeface="Times New Roman" panose="02020603050405020304" pitchFamily="18" charset="0"/>
                              </a:rPr>
                              <m:t> ##</m:t>
                            </m:r>
                          </m:e>
                        </m:eqArr>
                      </m:oMath>
                    </m:oMathPara>
                  </a14:m>
                  <a:endParaRPr lang="en-US" altLang="ja-JP" sz="1800" b="1" dirty="0">
                    <a:effectLst/>
                    <a:latin typeface="游ゴシック" panose="020B0400000000000000" pitchFamily="50" charset="-128"/>
                    <a:ea typeface="游明朝" panose="02020400000000000000" pitchFamily="18" charset="-128"/>
                    <a:cs typeface="Times New Roman" panose="02020603050405020304" pitchFamily="18" charset="0"/>
                  </a:endParaRPr>
                </a:p>
              </p:txBody>
            </p:sp>
          </mc:Choice>
          <mc:Fallback xmlns="">
            <p:sp>
              <p:nvSpPr>
                <p:cNvPr id="20" name="テキスト ボックス 19">
                  <a:extLst>
                    <a:ext uri="{FF2B5EF4-FFF2-40B4-BE49-F238E27FC236}">
                      <a16:creationId xmlns:a16="http://schemas.microsoft.com/office/drawing/2014/main" id="{7E7430EC-00F5-B141-A47A-5E7CF5B513C8}"/>
                    </a:ext>
                  </a:extLst>
                </p:cNvPr>
                <p:cNvSpPr txBox="1">
                  <a:spLocks noRot="1" noChangeAspect="1" noMove="1" noResize="1" noEditPoints="1" noAdjustHandles="1" noChangeArrowheads="1" noChangeShapeType="1" noTextEdit="1"/>
                </p:cNvSpPr>
                <p:nvPr/>
              </p:nvSpPr>
              <p:spPr>
                <a:xfrm>
                  <a:off x="155922" y="2124278"/>
                  <a:ext cx="4374981" cy="404983"/>
                </a:xfrm>
                <a:prstGeom prst="rect">
                  <a:avLst/>
                </a:prstGeom>
                <a:blipFill>
                  <a:blip r:embed="rId4"/>
                  <a:stretch>
                    <a:fillRect b="-2985"/>
                  </a:stretch>
                </a:blipFill>
              </p:spPr>
              <p:txBody>
                <a:bodyPr/>
                <a:lstStyle/>
                <a:p>
                  <a:r>
                    <a:rPr lang="ja-JP" altLang="en-US">
                      <a:noFill/>
                    </a:rPr>
                    <a:t> </a:t>
                  </a:r>
                </a:p>
              </p:txBody>
            </p:sp>
          </mc:Fallback>
        </mc:AlternateContent>
        <p:sp>
          <p:nvSpPr>
            <p:cNvPr id="21" name="四角形: 角を丸くする 55">
              <a:extLst>
                <a:ext uri="{FF2B5EF4-FFF2-40B4-BE49-F238E27FC236}">
                  <a16:creationId xmlns:a16="http://schemas.microsoft.com/office/drawing/2014/main" id="{6AF505E5-5630-E542-B9AE-DFBA73091123}"/>
                </a:ext>
              </a:extLst>
            </p:cNvPr>
            <p:cNvSpPr/>
            <p:nvPr/>
          </p:nvSpPr>
          <p:spPr>
            <a:xfrm>
              <a:off x="705938" y="967043"/>
              <a:ext cx="4102367" cy="467474"/>
            </a:xfrm>
            <a:prstGeom prst="roundRect">
              <a:avLst/>
            </a:prstGeom>
            <a:solidFill>
              <a:srgbClr val="4B97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r>
                <a:rPr kumimoji="1" lang="en-US" altLang="ja-JP" sz="2400" b="1" dirty="0">
                  <a:solidFill>
                    <a:schemeClr val="bg1"/>
                  </a:solidFill>
                  <a:latin typeface="+mj-lt"/>
                  <a:ea typeface="ＭＳ ゴシック" panose="020B0609070205080204" pitchFamily="49" charset="-128"/>
                </a:rPr>
                <a:t>Comparison of calculation</a:t>
              </a:r>
              <a:endParaRPr kumimoji="1" lang="ja-JP" altLang="en-US" sz="2400" b="1" dirty="0">
                <a:solidFill>
                  <a:schemeClr val="bg1"/>
                </a:solidFill>
                <a:latin typeface="+mj-lt"/>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E7FFABA9-5399-CA4B-957A-34DE462FD95F}"/>
                </a:ext>
              </a:extLst>
            </p:cNvPr>
            <p:cNvSpPr txBox="1"/>
            <p:nvPr/>
          </p:nvSpPr>
          <p:spPr>
            <a:xfrm>
              <a:off x="1217590" y="1505258"/>
              <a:ext cx="2547492" cy="400110"/>
            </a:xfrm>
            <a:prstGeom prst="rect">
              <a:avLst/>
            </a:prstGeom>
            <a:noFill/>
          </p:spPr>
          <p:txBody>
            <a:bodyPr wrap="none" rtlCol="0">
              <a:spAutoFit/>
            </a:bodyPr>
            <a:lstStyle/>
            <a:p>
              <a:pPr algn="l"/>
              <a:r>
                <a:rPr kumimoji="1" lang="en-US" altLang="ja-JP" sz="2000" b="1" dirty="0">
                  <a:latin typeface="+mj-lt"/>
                </a:rPr>
                <a:t>Normal distribution</a:t>
              </a:r>
              <a:endParaRPr kumimoji="1" lang="ja-JP" altLang="en-US" sz="2000" b="1" dirty="0">
                <a:latin typeface="+mj-lt"/>
              </a:endParaRPr>
            </a:p>
          </p:txBody>
        </p:sp>
        <p:sp>
          <p:nvSpPr>
            <p:cNvPr id="23" name="テキスト ボックス 22">
              <a:extLst>
                <a:ext uri="{FF2B5EF4-FFF2-40B4-BE49-F238E27FC236}">
                  <a16:creationId xmlns:a16="http://schemas.microsoft.com/office/drawing/2014/main" id="{C437675E-E45F-9249-B68D-06450F8D60F8}"/>
                </a:ext>
              </a:extLst>
            </p:cNvPr>
            <p:cNvSpPr txBox="1"/>
            <p:nvPr/>
          </p:nvSpPr>
          <p:spPr>
            <a:xfrm>
              <a:off x="5040955" y="1496214"/>
              <a:ext cx="3060453" cy="400110"/>
            </a:xfrm>
            <a:prstGeom prst="rect">
              <a:avLst/>
            </a:prstGeom>
            <a:noFill/>
          </p:spPr>
          <p:txBody>
            <a:bodyPr wrap="none" rtlCol="0">
              <a:spAutoFit/>
            </a:bodyPr>
            <a:lstStyle/>
            <a:p>
              <a:pPr algn="l"/>
              <a:r>
                <a:rPr lang="en-US" altLang="ja-JP" sz="2000" b="1" dirty="0">
                  <a:latin typeface="+mj-lt"/>
                </a:rPr>
                <a:t>Log n</a:t>
              </a:r>
              <a:r>
                <a:rPr kumimoji="1" lang="en-US" altLang="ja-JP" sz="2000" b="1" dirty="0">
                  <a:latin typeface="+mj-lt"/>
                </a:rPr>
                <a:t>ormal distribution</a:t>
              </a:r>
              <a:endParaRPr kumimoji="1" lang="ja-JP" altLang="en-US" sz="2000" b="1" dirty="0">
                <a:latin typeface="+mj-lt"/>
              </a:endParaRPr>
            </a:p>
          </p:txBody>
        </p:sp>
      </p:grpSp>
      <p:cxnSp>
        <p:nvCxnSpPr>
          <p:cNvPr id="8" name="直線コネクタ 7">
            <a:extLst>
              <a:ext uri="{FF2B5EF4-FFF2-40B4-BE49-F238E27FC236}">
                <a16:creationId xmlns:a16="http://schemas.microsoft.com/office/drawing/2014/main" id="{59310969-75A4-6D75-7E91-B178CA68E297}"/>
              </a:ext>
            </a:extLst>
          </p:cNvPr>
          <p:cNvCxnSpPr>
            <a:cxnSpLocks/>
          </p:cNvCxnSpPr>
          <p:nvPr/>
        </p:nvCxnSpPr>
        <p:spPr>
          <a:xfrm>
            <a:off x="4222678" y="1716515"/>
            <a:ext cx="0" cy="1489022"/>
          </a:xfrm>
          <a:prstGeom prst="line">
            <a:avLst/>
          </a:prstGeom>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4D5B4E33-0E25-2401-BE63-EEF64AA087B6}"/>
              </a:ext>
            </a:extLst>
          </p:cNvPr>
          <p:cNvCxnSpPr>
            <a:cxnSpLocks/>
          </p:cNvCxnSpPr>
          <p:nvPr/>
        </p:nvCxnSpPr>
        <p:spPr>
          <a:xfrm>
            <a:off x="1428107" y="2600511"/>
            <a:ext cx="1623317" cy="0"/>
          </a:xfrm>
          <a:prstGeom prst="line">
            <a:avLst/>
          </a:prstGeom>
        </p:spPr>
        <p:style>
          <a:lnRef idx="1">
            <a:schemeClr val="dk1"/>
          </a:lnRef>
          <a:fillRef idx="0">
            <a:schemeClr val="dk1"/>
          </a:fillRef>
          <a:effectRef idx="0">
            <a:schemeClr val="dk1"/>
          </a:effectRef>
          <a:fontRef idx="minor">
            <a:schemeClr val="tx1"/>
          </a:fontRef>
        </p:style>
      </p:cxnSp>
      <p:cxnSp>
        <p:nvCxnSpPr>
          <p:cNvPr id="34" name="直線コネクタ 33">
            <a:extLst>
              <a:ext uri="{FF2B5EF4-FFF2-40B4-BE49-F238E27FC236}">
                <a16:creationId xmlns:a16="http://schemas.microsoft.com/office/drawing/2014/main" id="{D78D6E38-52D9-7A8B-3CB0-85E2FA5AA61B}"/>
              </a:ext>
            </a:extLst>
          </p:cNvPr>
          <p:cNvCxnSpPr>
            <a:cxnSpLocks/>
          </p:cNvCxnSpPr>
          <p:nvPr/>
        </p:nvCxnSpPr>
        <p:spPr>
          <a:xfrm>
            <a:off x="4658091" y="2721597"/>
            <a:ext cx="3648902" cy="0"/>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8" name="テキスト ボックス 37">
                <a:extLst>
                  <a:ext uri="{FF2B5EF4-FFF2-40B4-BE49-F238E27FC236}">
                    <a16:creationId xmlns:a16="http://schemas.microsoft.com/office/drawing/2014/main" id="{B00BF63D-B2B2-3EF4-845A-9858DB46C676}"/>
                  </a:ext>
                </a:extLst>
              </p:cNvPr>
              <p:cNvSpPr txBox="1"/>
              <p:nvPr/>
            </p:nvSpPr>
            <p:spPr>
              <a:xfrm>
                <a:off x="2001902" y="2586440"/>
                <a:ext cx="475725" cy="378180"/>
              </a:xfrm>
              <a:prstGeom prst="rect">
                <a:avLst/>
              </a:prstGeom>
              <a:noFill/>
            </p:spPr>
            <p:txBody>
              <a:bodyPr wrap="square">
                <a:spAutoFit/>
              </a:bodyPr>
              <a:lstStyle/>
              <a:p>
                <a:pPr marL="0" indent="0">
                  <a:buNone/>
                </a:pPr>
                <a14:m>
                  <m:oMathPara xmlns:m="http://schemas.openxmlformats.org/officeDocument/2006/math">
                    <m:oMathParaPr>
                      <m:jc m:val="centerGroup"/>
                    </m:oMathParaPr>
                    <m:oMath xmlns:m="http://schemas.openxmlformats.org/officeDocument/2006/math">
                      <m:eqArr>
                        <m:eqArrPr>
                          <m:ctrlPr>
                            <a:rPr lang="en-US" altLang="ja-JP" sz="1800" b="1" i="1" smtClean="0">
                              <a:effectLst/>
                              <a:latin typeface="Cambria Math" panose="02040503050406030204" pitchFamily="18" charset="0"/>
                              <a:ea typeface="游明朝" panose="02020400000000000000" pitchFamily="18" charset="-128"/>
                              <a:cs typeface="Times New Roman" panose="02020603050405020304" pitchFamily="18" charset="0"/>
                            </a:rPr>
                          </m:ctrlPr>
                        </m:eqArrPr>
                        <m:e>
                          <m:r>
                            <a:rPr lang="en-US" altLang="ja-JP" sz="1800" b="1" i="1" smtClean="0">
                              <a:effectLst/>
                              <a:latin typeface="Cambria Math" panose="02040503050406030204" pitchFamily="18" charset="0"/>
                              <a:ea typeface="游明朝" panose="02020400000000000000" pitchFamily="18" charset="-128"/>
                              <a:cs typeface="Times New Roman" panose="02020603050405020304" pitchFamily="18" charset="0"/>
                            </a:rPr>
                            <m:t> </m:t>
                          </m:r>
                          <m:sSubSup>
                            <m:sSubSupPr>
                              <m:ctrlPr>
                                <a:rPr lang="en-US" altLang="ja-JP" sz="1800" b="1" i="1" smtClean="0">
                                  <a:latin typeface="Cambria Math" panose="02040503050406030204" pitchFamily="18" charset="0"/>
                                  <a:ea typeface="游明朝" panose="02020400000000000000" pitchFamily="18" charset="-128"/>
                                  <a:cs typeface="Times New Roman" panose="02020603050405020304" pitchFamily="18" charset="0"/>
                                </a:rPr>
                              </m:ctrlPr>
                            </m:sSubSupPr>
                            <m:e>
                              <m:r>
                                <a:rPr lang="en-US" altLang="ja-JP" sz="1800" b="1" i="1">
                                  <a:latin typeface="Cambria Math" panose="02040503050406030204" pitchFamily="18" charset="0"/>
                                  <a:ea typeface="游明朝" panose="02020400000000000000" pitchFamily="18" charset="-128"/>
                                  <a:cs typeface="Times New Roman" panose="02020603050405020304" pitchFamily="18" charset="0"/>
                                </a:rPr>
                                <m:t>𝒙</m:t>
                              </m:r>
                            </m:e>
                            <m:sub>
                              <m:r>
                                <a:rPr lang="en-US" altLang="ja-JP" sz="1800" b="1" i="1" smtClean="0">
                                  <a:latin typeface="Cambria Math" panose="02040503050406030204" pitchFamily="18" charset="0"/>
                                  <a:ea typeface="游明朝" panose="02020400000000000000" pitchFamily="18" charset="-128"/>
                                  <a:cs typeface="Times New Roman" panose="02020603050405020304" pitchFamily="18" charset="0"/>
                                </a:rPr>
                                <m:t>𝑩</m:t>
                              </m:r>
                            </m:sub>
                            <m:sup>
                              <m:r>
                                <a:rPr lang="en-US" altLang="ja-JP" sz="1800" b="1" i="1">
                                  <a:latin typeface="Cambria Math" panose="02040503050406030204" pitchFamily="18" charset="0"/>
                                  <a:ea typeface="游明朝" panose="02020400000000000000" pitchFamily="18" charset="-128"/>
                                  <a:cs typeface="Times New Roman" panose="02020603050405020304" pitchFamily="18" charset="0"/>
                                </a:rPr>
                                <m:t>′</m:t>
                              </m:r>
                            </m:sup>
                          </m:sSubSup>
                          <m:r>
                            <a:rPr lang="en-US" altLang="ja-JP" sz="1800" b="1" i="1" smtClean="0">
                              <a:effectLst/>
                              <a:latin typeface="Cambria Math" panose="02040503050406030204" pitchFamily="18" charset="0"/>
                              <a:ea typeface="游明朝" panose="02020400000000000000" pitchFamily="18" charset="-128"/>
                              <a:cs typeface="Times New Roman" panose="02020603050405020304" pitchFamily="18" charset="0"/>
                            </a:rPr>
                            <m:t> ##</m:t>
                          </m:r>
                        </m:e>
                      </m:eqArr>
                    </m:oMath>
                  </m:oMathPara>
                </a14:m>
                <a:endParaRPr lang="en-US" altLang="ja-JP" sz="1800" b="1" dirty="0">
                  <a:effectLst/>
                  <a:latin typeface="游ゴシック" panose="020B0400000000000000" pitchFamily="50" charset="-128"/>
                  <a:ea typeface="游明朝" panose="02020400000000000000" pitchFamily="18" charset="-128"/>
                  <a:cs typeface="Times New Roman" panose="02020603050405020304" pitchFamily="18" charset="0"/>
                </a:endParaRPr>
              </a:p>
            </p:txBody>
          </p:sp>
        </mc:Choice>
        <mc:Fallback xmlns="">
          <p:sp>
            <p:nvSpPr>
              <p:cNvPr id="38" name="テキスト ボックス 37">
                <a:extLst>
                  <a:ext uri="{FF2B5EF4-FFF2-40B4-BE49-F238E27FC236}">
                    <a16:creationId xmlns:a16="http://schemas.microsoft.com/office/drawing/2014/main" id="{B00BF63D-B2B2-3EF4-845A-9858DB46C676}"/>
                  </a:ext>
                </a:extLst>
              </p:cNvPr>
              <p:cNvSpPr txBox="1">
                <a:spLocks noRot="1" noChangeAspect="1" noMove="1" noResize="1" noEditPoints="1" noAdjustHandles="1" noChangeArrowheads="1" noChangeShapeType="1" noTextEdit="1"/>
              </p:cNvSpPr>
              <p:nvPr/>
            </p:nvSpPr>
            <p:spPr>
              <a:xfrm>
                <a:off x="2001902" y="2586440"/>
                <a:ext cx="475725" cy="378180"/>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0" name="テキスト ボックス 39">
                <a:extLst>
                  <a:ext uri="{FF2B5EF4-FFF2-40B4-BE49-F238E27FC236}">
                    <a16:creationId xmlns:a16="http://schemas.microsoft.com/office/drawing/2014/main" id="{4C6D104B-AFDB-E3D9-C458-B192DFD3E9D0}"/>
                  </a:ext>
                </a:extLst>
              </p:cNvPr>
              <p:cNvSpPr txBox="1"/>
              <p:nvPr/>
            </p:nvSpPr>
            <p:spPr>
              <a:xfrm>
                <a:off x="6244679" y="2693090"/>
                <a:ext cx="475725" cy="378180"/>
              </a:xfrm>
              <a:prstGeom prst="rect">
                <a:avLst/>
              </a:prstGeom>
              <a:noFill/>
            </p:spPr>
            <p:txBody>
              <a:bodyPr wrap="square">
                <a:spAutoFit/>
              </a:bodyPr>
              <a:lstStyle/>
              <a:p>
                <a:pPr marL="0" indent="0">
                  <a:buNone/>
                </a:pPr>
                <a14:m>
                  <m:oMathPara xmlns:m="http://schemas.openxmlformats.org/officeDocument/2006/math">
                    <m:oMathParaPr>
                      <m:jc m:val="centerGroup"/>
                    </m:oMathParaPr>
                    <m:oMath xmlns:m="http://schemas.openxmlformats.org/officeDocument/2006/math">
                      <m:eqArr>
                        <m:eqArrPr>
                          <m:ctrlPr>
                            <a:rPr lang="en-US" altLang="ja-JP" sz="1800" b="1" i="1" smtClean="0">
                              <a:effectLst/>
                              <a:latin typeface="Cambria Math" panose="02040503050406030204" pitchFamily="18" charset="0"/>
                              <a:ea typeface="游明朝" panose="02020400000000000000" pitchFamily="18" charset="-128"/>
                              <a:cs typeface="Times New Roman" panose="02020603050405020304" pitchFamily="18" charset="0"/>
                            </a:rPr>
                          </m:ctrlPr>
                        </m:eqArrPr>
                        <m:e>
                          <m:r>
                            <a:rPr lang="en-US" altLang="ja-JP" sz="1800" b="1" i="1" smtClean="0">
                              <a:effectLst/>
                              <a:latin typeface="Cambria Math" panose="02040503050406030204" pitchFamily="18" charset="0"/>
                              <a:ea typeface="游明朝" panose="02020400000000000000" pitchFamily="18" charset="-128"/>
                              <a:cs typeface="Times New Roman" panose="02020603050405020304" pitchFamily="18" charset="0"/>
                            </a:rPr>
                            <m:t> </m:t>
                          </m:r>
                          <m:sSubSup>
                            <m:sSubSupPr>
                              <m:ctrlPr>
                                <a:rPr lang="en-US" altLang="ja-JP" sz="1800" b="1" i="1" smtClean="0">
                                  <a:latin typeface="Cambria Math" panose="02040503050406030204" pitchFamily="18" charset="0"/>
                                  <a:ea typeface="游明朝" panose="02020400000000000000" pitchFamily="18" charset="-128"/>
                                  <a:cs typeface="Times New Roman" panose="02020603050405020304" pitchFamily="18" charset="0"/>
                                </a:rPr>
                              </m:ctrlPr>
                            </m:sSubSupPr>
                            <m:e>
                              <m:r>
                                <a:rPr lang="en-US" altLang="ja-JP" sz="1800" b="1" i="1">
                                  <a:latin typeface="Cambria Math" panose="02040503050406030204" pitchFamily="18" charset="0"/>
                                  <a:ea typeface="游明朝" panose="02020400000000000000" pitchFamily="18" charset="-128"/>
                                  <a:cs typeface="Times New Roman" panose="02020603050405020304" pitchFamily="18" charset="0"/>
                                </a:rPr>
                                <m:t>𝒙</m:t>
                              </m:r>
                            </m:e>
                            <m:sub>
                              <m:r>
                                <a:rPr lang="en-US" altLang="ja-JP" sz="1800" b="1" i="1" smtClean="0">
                                  <a:latin typeface="Cambria Math" panose="02040503050406030204" pitchFamily="18" charset="0"/>
                                  <a:ea typeface="游明朝" panose="02020400000000000000" pitchFamily="18" charset="-128"/>
                                  <a:cs typeface="Times New Roman" panose="02020603050405020304" pitchFamily="18" charset="0"/>
                                </a:rPr>
                                <m:t>𝑩</m:t>
                              </m:r>
                            </m:sub>
                            <m:sup>
                              <m:r>
                                <a:rPr lang="en-US" altLang="ja-JP" sz="1800" b="1" i="1">
                                  <a:latin typeface="Cambria Math" panose="02040503050406030204" pitchFamily="18" charset="0"/>
                                  <a:ea typeface="游明朝" panose="02020400000000000000" pitchFamily="18" charset="-128"/>
                                  <a:cs typeface="Times New Roman" panose="02020603050405020304" pitchFamily="18" charset="0"/>
                                </a:rPr>
                                <m:t>′</m:t>
                              </m:r>
                            </m:sup>
                          </m:sSubSup>
                          <m:r>
                            <a:rPr lang="en-US" altLang="ja-JP" sz="1800" b="1" i="1" smtClean="0">
                              <a:effectLst/>
                              <a:latin typeface="Cambria Math" panose="02040503050406030204" pitchFamily="18" charset="0"/>
                              <a:ea typeface="游明朝" panose="02020400000000000000" pitchFamily="18" charset="-128"/>
                              <a:cs typeface="Times New Roman" panose="02020603050405020304" pitchFamily="18" charset="0"/>
                            </a:rPr>
                            <m:t> ##</m:t>
                          </m:r>
                        </m:e>
                      </m:eqArr>
                    </m:oMath>
                  </m:oMathPara>
                </a14:m>
                <a:endParaRPr lang="en-US" altLang="ja-JP" sz="1800" b="1" dirty="0">
                  <a:effectLst/>
                  <a:latin typeface="游ゴシック" panose="020B0400000000000000" pitchFamily="50" charset="-128"/>
                  <a:ea typeface="游明朝" panose="02020400000000000000" pitchFamily="18" charset="-128"/>
                  <a:cs typeface="Times New Roman" panose="02020603050405020304" pitchFamily="18" charset="0"/>
                </a:endParaRPr>
              </a:p>
            </p:txBody>
          </p:sp>
        </mc:Choice>
        <mc:Fallback xmlns="">
          <p:sp>
            <p:nvSpPr>
              <p:cNvPr id="40" name="テキスト ボックス 39">
                <a:extLst>
                  <a:ext uri="{FF2B5EF4-FFF2-40B4-BE49-F238E27FC236}">
                    <a16:creationId xmlns:a16="http://schemas.microsoft.com/office/drawing/2014/main" id="{4C6D104B-AFDB-E3D9-C458-B192DFD3E9D0}"/>
                  </a:ext>
                </a:extLst>
              </p:cNvPr>
              <p:cNvSpPr txBox="1">
                <a:spLocks noRot="1" noChangeAspect="1" noMove="1" noResize="1" noEditPoints="1" noAdjustHandles="1" noChangeArrowheads="1" noChangeShapeType="1" noTextEdit="1"/>
              </p:cNvSpPr>
              <p:nvPr/>
            </p:nvSpPr>
            <p:spPr>
              <a:xfrm>
                <a:off x="6244679" y="2693090"/>
                <a:ext cx="475725" cy="378180"/>
              </a:xfrm>
              <a:prstGeom prst="rect">
                <a:avLst/>
              </a:prstGeom>
              <a:blipFill>
                <a:blip r:embed="rId6"/>
                <a:stretch>
                  <a:fillRect/>
                </a:stretch>
              </a:blipFill>
            </p:spPr>
            <p:txBody>
              <a:bodyPr/>
              <a:lstStyle/>
              <a:p>
                <a:r>
                  <a:rPr lang="ja-JP" altLang="en-US">
                    <a:noFill/>
                  </a:rPr>
                  <a:t> </a:t>
                </a:r>
              </a:p>
            </p:txBody>
          </p:sp>
        </mc:Fallback>
      </mc:AlternateContent>
      <p:graphicFrame>
        <p:nvGraphicFramePr>
          <p:cNvPr id="7" name="表 8">
            <a:extLst>
              <a:ext uri="{FF2B5EF4-FFF2-40B4-BE49-F238E27FC236}">
                <a16:creationId xmlns:a16="http://schemas.microsoft.com/office/drawing/2014/main" id="{B4D058E6-D4E7-1345-B566-9C76F17B63BE}"/>
              </a:ext>
            </a:extLst>
          </p:cNvPr>
          <p:cNvGraphicFramePr>
            <a:graphicFrameLocks noGrp="1"/>
          </p:cNvGraphicFramePr>
          <p:nvPr>
            <p:extLst>
              <p:ext uri="{D42A27DB-BD31-4B8C-83A1-F6EECF244321}">
                <p14:modId xmlns:p14="http://schemas.microsoft.com/office/powerpoint/2010/main" val="3323913246"/>
              </p:ext>
            </p:extLst>
          </p:nvPr>
        </p:nvGraphicFramePr>
        <p:xfrm>
          <a:off x="1404104" y="3927832"/>
          <a:ext cx="6096000" cy="1854200"/>
        </p:xfrm>
        <a:graphic>
          <a:graphicData uri="http://schemas.openxmlformats.org/drawingml/2006/table">
            <a:tbl>
              <a:tblPr firstRow="1" bandRow="1">
                <a:tableStyleId>{2D5ABB26-0587-4C30-8999-92F81FD0307C}</a:tableStyleId>
              </a:tblPr>
              <a:tblGrid>
                <a:gridCol w="1524000">
                  <a:extLst>
                    <a:ext uri="{9D8B030D-6E8A-4147-A177-3AD203B41FA5}">
                      <a16:colId xmlns:a16="http://schemas.microsoft.com/office/drawing/2014/main" val="2702060075"/>
                    </a:ext>
                  </a:extLst>
                </a:gridCol>
                <a:gridCol w="1524000">
                  <a:extLst>
                    <a:ext uri="{9D8B030D-6E8A-4147-A177-3AD203B41FA5}">
                      <a16:colId xmlns:a16="http://schemas.microsoft.com/office/drawing/2014/main" val="3987193684"/>
                    </a:ext>
                  </a:extLst>
                </a:gridCol>
                <a:gridCol w="1524000">
                  <a:extLst>
                    <a:ext uri="{9D8B030D-6E8A-4147-A177-3AD203B41FA5}">
                      <a16:colId xmlns:a16="http://schemas.microsoft.com/office/drawing/2014/main" val="4176544273"/>
                    </a:ext>
                  </a:extLst>
                </a:gridCol>
                <a:gridCol w="1524000">
                  <a:extLst>
                    <a:ext uri="{9D8B030D-6E8A-4147-A177-3AD203B41FA5}">
                      <a16:colId xmlns:a16="http://schemas.microsoft.com/office/drawing/2014/main" val="612841802"/>
                    </a:ext>
                  </a:extLst>
                </a:gridCol>
              </a:tblGrid>
              <a:tr h="370840">
                <a:tc>
                  <a:txBody>
                    <a:bodyPr/>
                    <a:lstStyle/>
                    <a:p>
                      <a:pPr algn="ctr"/>
                      <a:r>
                        <a:rPr kumimoji="1" lang="en-US" altLang="ja-JP" b="1" dirty="0"/>
                        <a:t>Multiplier</a:t>
                      </a:r>
                      <a:endParaRPr kumimoji="1" lang="ja-JP" altLang="en-US"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kumimoji="1" lang="en-US" altLang="ja-JP" b="1" dirty="0"/>
                        <a:t>M’</a:t>
                      </a:r>
                      <a:endParaRPr kumimoji="1" lang="ja-JP" altLang="en-US" b="1"/>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kumimoji="1" lang="en-US" altLang="ja-JP" b="1" dirty="0"/>
                        <a:t>M”</a:t>
                      </a:r>
                      <a:endParaRPr kumimoji="1" lang="ja-JP" altLang="en-US" b="1"/>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kumimoji="1" lang="en-US" altLang="ja-JP" b="1" dirty="0"/>
                        <a:t>M”/M’</a:t>
                      </a:r>
                      <a:endParaRPr kumimoji="1" lang="ja-JP" altLang="en-US" b="1"/>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extLst>
                  <a:ext uri="{0D108BD9-81ED-4DB2-BD59-A6C34878D82A}">
                    <a16:rowId xmlns:a16="http://schemas.microsoft.com/office/drawing/2014/main" val="1002031136"/>
                  </a:ext>
                </a:extLst>
              </a:tr>
              <a:tr h="370840">
                <a:tc>
                  <a:txBody>
                    <a:bodyPr/>
                    <a:lstStyle/>
                    <a:p>
                      <a:pPr algn="ctr"/>
                      <a:r>
                        <a:rPr kumimoji="1" lang="en-US" altLang="ja-JP" dirty="0"/>
                        <a:t>5</a:t>
                      </a:r>
                      <a:endParaRPr kumimoji="1"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ctr"/>
                      <a:r>
                        <a:rPr kumimoji="1" lang="en-US" altLang="ja-JP" dirty="0">
                          <a:solidFill>
                            <a:srgbClr val="FF0000"/>
                          </a:solidFill>
                        </a:rPr>
                        <a:t>2.59</a:t>
                      </a:r>
                      <a:endParaRPr kumimoji="1" lang="ja-JP" altLang="en-US">
                        <a:solidFill>
                          <a:srgbClr val="FF0000"/>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ctr"/>
                      <a:r>
                        <a:rPr kumimoji="1" lang="en-US" altLang="ja-JP" dirty="0">
                          <a:solidFill>
                            <a:srgbClr val="FF0000"/>
                          </a:solidFill>
                        </a:rPr>
                        <a:t>2.61</a:t>
                      </a:r>
                      <a:endParaRPr kumimoji="1" lang="ja-JP" altLang="en-US">
                        <a:solidFill>
                          <a:srgbClr val="FF0000"/>
                        </a:solidFill>
                      </a:endParaRPr>
                    </a:p>
                  </a:txBody>
                  <a:tcPr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ctr"/>
                      <a:r>
                        <a:rPr kumimoji="1" lang="en-US" altLang="ja-JP" b="1" dirty="0"/>
                        <a:t>1.01</a:t>
                      </a:r>
                      <a:endParaRPr kumimoji="1" lang="ja-JP" altLang="en-US" b="1"/>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2088075815"/>
                  </a:ext>
                </a:extLst>
              </a:tr>
              <a:tr h="370840">
                <a:tc>
                  <a:txBody>
                    <a:bodyPr/>
                    <a:lstStyle/>
                    <a:p>
                      <a:pPr algn="ctr"/>
                      <a:r>
                        <a:rPr kumimoji="1" lang="en-US" altLang="ja-JP" dirty="0"/>
                        <a:t>2</a:t>
                      </a:r>
                      <a:endParaRPr kumimoji="1"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en-US" altLang="ja-JP" dirty="0">
                          <a:solidFill>
                            <a:srgbClr val="FF0000"/>
                          </a:solidFill>
                        </a:rPr>
                        <a:t>1.53</a:t>
                      </a:r>
                      <a:endParaRPr kumimoji="1" lang="ja-JP" altLang="en-US">
                        <a:solidFill>
                          <a:srgbClr val="FF0000"/>
                        </a:solidFill>
                      </a:endParaRP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en-US" altLang="ja-JP" dirty="0">
                          <a:solidFill>
                            <a:srgbClr val="FF0000"/>
                          </a:solidFill>
                        </a:rPr>
                        <a:t>1.47</a:t>
                      </a:r>
                      <a:endParaRPr kumimoji="1" lang="ja-JP" altLang="en-US">
                        <a:solidFill>
                          <a:srgbClr val="FF0000"/>
                        </a:solidFill>
                      </a:endParaRPr>
                    </a:p>
                  </a:txBody>
                  <a:tcPr anchor="ctr">
                    <a:solidFill>
                      <a:schemeClr val="bg1"/>
                    </a:solidFill>
                  </a:tcPr>
                </a:tc>
                <a:tc>
                  <a:txBody>
                    <a:bodyPr/>
                    <a:lstStyle/>
                    <a:p>
                      <a:pPr algn="ctr"/>
                      <a:r>
                        <a:rPr kumimoji="1" lang="en-US" altLang="ja-JP" b="1" dirty="0"/>
                        <a:t>0.96</a:t>
                      </a:r>
                      <a:endParaRPr kumimoji="1" lang="ja-JP" altLang="en-US" b="1"/>
                    </a:p>
                  </a:txBody>
                  <a:tcPr anchor="ct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11050513"/>
                  </a:ext>
                </a:extLst>
              </a:tr>
              <a:tr h="370840">
                <a:tc>
                  <a:txBody>
                    <a:bodyPr/>
                    <a:lstStyle/>
                    <a:p>
                      <a:pPr algn="ctr"/>
                      <a:r>
                        <a:rPr kumimoji="1" lang="en-US" altLang="ja-JP" dirty="0"/>
                        <a:t>1</a:t>
                      </a:r>
                      <a:endParaRPr kumimoji="1"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algn="ctr"/>
                      <a:r>
                        <a:rPr kumimoji="1" lang="en-US" altLang="ja-JP" dirty="0"/>
                        <a:t>1</a:t>
                      </a:r>
                      <a:endParaRPr kumimoji="1" lang="ja-JP" altLang="en-US"/>
                    </a:p>
                  </a:txBody>
                  <a:tcPr anchor="ct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pPr algn="ctr"/>
                      <a:r>
                        <a:rPr kumimoji="1" lang="en-US" altLang="ja-JP" dirty="0"/>
                        <a:t>1</a:t>
                      </a:r>
                      <a:endParaRPr kumimoji="1" lang="ja-JP" altLang="en-US"/>
                    </a:p>
                  </a:txBody>
                  <a:tcPr anchor="ctr">
                    <a:solidFill>
                      <a:schemeClr val="bg1">
                        <a:lumMod val="95000"/>
                      </a:schemeClr>
                    </a:solidFill>
                  </a:tcPr>
                </a:tc>
                <a:tc>
                  <a:txBody>
                    <a:bodyPr/>
                    <a:lstStyle/>
                    <a:p>
                      <a:pPr algn="ctr"/>
                      <a:r>
                        <a:rPr kumimoji="1" lang="en-US" altLang="ja-JP" b="1" dirty="0"/>
                        <a:t>1</a:t>
                      </a:r>
                      <a:endParaRPr kumimoji="1" lang="ja-JP" altLang="en-US" b="1"/>
                    </a:p>
                  </a:txBody>
                  <a:tcPr anchor="ctr">
                    <a:lnR w="12700" cap="flat" cmpd="sng" algn="ctr">
                      <a:solidFill>
                        <a:schemeClr val="tx1"/>
                      </a:solidFill>
                      <a:prstDash val="solid"/>
                      <a:round/>
                      <a:headEnd type="none" w="med" len="med"/>
                      <a:tailEnd type="none" w="med" len="med"/>
                    </a:lnR>
                    <a:solidFill>
                      <a:schemeClr val="bg1">
                        <a:lumMod val="95000"/>
                      </a:schemeClr>
                    </a:solidFill>
                  </a:tcPr>
                </a:tc>
                <a:extLst>
                  <a:ext uri="{0D108BD9-81ED-4DB2-BD59-A6C34878D82A}">
                    <a16:rowId xmlns:a16="http://schemas.microsoft.com/office/drawing/2014/main" val="3234380444"/>
                  </a:ext>
                </a:extLst>
              </a:tr>
              <a:tr h="370840">
                <a:tc>
                  <a:txBody>
                    <a:bodyPr/>
                    <a:lstStyle/>
                    <a:p>
                      <a:pPr algn="ctr"/>
                      <a:r>
                        <a:rPr kumimoji="1" lang="en-US" altLang="ja-JP" dirty="0"/>
                        <a:t>0.1</a:t>
                      </a:r>
                      <a:endParaRPr kumimoji="1" lang="ja-JP" alt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rgbClr val="00B0F0"/>
                          </a:solidFill>
                        </a:rPr>
                        <a:t>0.19</a:t>
                      </a:r>
                      <a:endParaRPr kumimoji="1" lang="ja-JP" altLang="en-US">
                        <a:solidFill>
                          <a:srgbClr val="00B0F0"/>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rgbClr val="00B0F0"/>
                          </a:solidFill>
                        </a:rPr>
                        <a:t>0.22</a:t>
                      </a:r>
                      <a:endParaRPr kumimoji="1" lang="ja-JP" altLang="en-US">
                        <a:solidFill>
                          <a:srgbClr val="00B0F0"/>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b="1" dirty="0"/>
                        <a:t>1.16</a:t>
                      </a:r>
                      <a:endParaRPr kumimoji="1" lang="ja-JP" altLang="en-US" b="1"/>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1651788"/>
                  </a:ext>
                </a:extLst>
              </a:tr>
            </a:tbl>
          </a:graphicData>
        </a:graphic>
      </p:graphicFrame>
      <p:sp>
        <p:nvSpPr>
          <p:cNvPr id="9" name="テキスト ボックス 8">
            <a:extLst>
              <a:ext uri="{FF2B5EF4-FFF2-40B4-BE49-F238E27FC236}">
                <a16:creationId xmlns:a16="http://schemas.microsoft.com/office/drawing/2014/main" id="{00D73266-8C0F-7D45-9494-F4EE5D164D82}"/>
              </a:ext>
            </a:extLst>
          </p:cNvPr>
          <p:cNvSpPr txBox="1"/>
          <p:nvPr/>
        </p:nvSpPr>
        <p:spPr>
          <a:xfrm>
            <a:off x="1557920" y="3539778"/>
            <a:ext cx="5780750" cy="400110"/>
          </a:xfrm>
          <a:prstGeom prst="rect">
            <a:avLst/>
          </a:prstGeom>
          <a:noFill/>
        </p:spPr>
        <p:txBody>
          <a:bodyPr wrap="none" rtlCol="0">
            <a:spAutoFit/>
          </a:bodyPr>
          <a:lstStyle/>
          <a:p>
            <a:pPr algn="l"/>
            <a:r>
              <a:rPr kumimoji="1" lang="en-US" altLang="ja-JP" sz="2000" dirty="0">
                <a:latin typeface="+mj-lt"/>
              </a:rPr>
              <a:t>M’: normal distribution, M”: log normal distribution</a:t>
            </a:r>
            <a:endParaRPr kumimoji="1" lang="ja-JP" altLang="en-US" sz="2000" dirty="0">
              <a:latin typeface="+mj-lt"/>
            </a:endParaRPr>
          </a:p>
        </p:txBody>
      </p:sp>
    </p:spTree>
    <p:extLst>
      <p:ext uri="{BB962C8B-B14F-4D97-AF65-F5344CB8AC3E}">
        <p14:creationId xmlns:p14="http://schemas.microsoft.com/office/powerpoint/2010/main" val="2563049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2C7495-9BE5-F4B2-3BC3-B7A5E0959161}"/>
              </a:ext>
            </a:extLst>
          </p:cNvPr>
          <p:cNvSpPr>
            <a:spLocks noGrp="1"/>
          </p:cNvSpPr>
          <p:nvPr>
            <p:ph type="title"/>
          </p:nvPr>
        </p:nvSpPr>
        <p:spPr>
          <a:xfrm>
            <a:off x="646098" y="24986"/>
            <a:ext cx="7612012" cy="872723"/>
          </a:xfrm>
        </p:spPr>
        <p:txBody>
          <a:bodyPr/>
          <a:lstStyle/>
          <a:p>
            <a:r>
              <a:rPr kumimoji="1" lang="en-US" altLang="ja-JP" dirty="0"/>
              <a:t>Discussion3</a:t>
            </a:r>
            <a:endParaRPr kumimoji="1" lang="ja-JP" altLang="en-US" dirty="0"/>
          </a:p>
        </p:txBody>
      </p:sp>
      <p:sp>
        <p:nvSpPr>
          <p:cNvPr id="4" name="スライド番号プレースホルダー 3">
            <a:extLst>
              <a:ext uri="{FF2B5EF4-FFF2-40B4-BE49-F238E27FC236}">
                <a16:creationId xmlns:a16="http://schemas.microsoft.com/office/drawing/2014/main" id="{CCA50544-FFD8-EBE6-FF1D-09DA65D14C68}"/>
              </a:ext>
            </a:extLst>
          </p:cNvPr>
          <p:cNvSpPr>
            <a:spLocks noGrp="1"/>
          </p:cNvSpPr>
          <p:nvPr>
            <p:ph type="sldNum" sz="quarter" idx="12"/>
          </p:nvPr>
        </p:nvSpPr>
        <p:spPr/>
        <p:txBody>
          <a:bodyPr/>
          <a:lstStyle/>
          <a:p>
            <a:fld id="{1FF34BD3-6C02-4E3A-B685-6885B13878A1}" type="slidenum">
              <a:rPr lang="ja-JP" altLang="en-US" smtClean="0"/>
              <a:pPr/>
              <a:t>14</a:t>
            </a:fld>
            <a:endParaRPr lang="ja-JP" altLang="en-US" dirty="0"/>
          </a:p>
        </p:txBody>
      </p:sp>
      <p:grpSp>
        <p:nvGrpSpPr>
          <p:cNvPr id="6" name="グループ化 5">
            <a:extLst>
              <a:ext uri="{FF2B5EF4-FFF2-40B4-BE49-F238E27FC236}">
                <a16:creationId xmlns:a16="http://schemas.microsoft.com/office/drawing/2014/main" id="{B667FCFE-E0A0-2293-2445-84119CC2FED6}"/>
              </a:ext>
            </a:extLst>
          </p:cNvPr>
          <p:cNvGrpSpPr/>
          <p:nvPr/>
        </p:nvGrpSpPr>
        <p:grpSpPr>
          <a:xfrm>
            <a:off x="614770" y="1031148"/>
            <a:ext cx="7999304" cy="1098400"/>
            <a:chOff x="373468" y="1126687"/>
            <a:chExt cx="6069836" cy="1227785"/>
          </a:xfrm>
        </p:grpSpPr>
        <p:sp>
          <p:nvSpPr>
            <p:cNvPr id="7" name="テキスト ボックス 6">
              <a:extLst>
                <a:ext uri="{FF2B5EF4-FFF2-40B4-BE49-F238E27FC236}">
                  <a16:creationId xmlns:a16="http://schemas.microsoft.com/office/drawing/2014/main" id="{40265E1C-60FE-ADEA-495D-CEEFBF42A206}"/>
                </a:ext>
              </a:extLst>
            </p:cNvPr>
            <p:cNvSpPr txBox="1"/>
            <p:nvPr/>
          </p:nvSpPr>
          <p:spPr>
            <a:xfrm>
              <a:off x="609124" y="1709120"/>
              <a:ext cx="5072518" cy="516048"/>
            </a:xfrm>
            <a:prstGeom prst="rect">
              <a:avLst/>
            </a:prstGeom>
            <a:noFill/>
          </p:spPr>
          <p:txBody>
            <a:bodyPr wrap="square" rtlCol="0">
              <a:spAutoFit/>
            </a:bodyPr>
            <a:lstStyle/>
            <a:p>
              <a:r>
                <a:rPr kumimoji="1" lang="en-US" altLang="ja-JP" sz="2400" dirty="0">
                  <a:latin typeface="Arial" panose="020B0604020202020204" pitchFamily="34" charset="0"/>
                  <a:cs typeface="Arial" panose="020B0604020202020204" pitchFamily="34" charset="0"/>
                </a:rPr>
                <a:t>Evaluate the impact of correlation on </a:t>
              </a:r>
              <a:r>
                <a:rPr kumimoji="1" lang="en-US" altLang="ja-JP" sz="2400" b="1" dirty="0">
                  <a:latin typeface="Arial" panose="020B0604020202020204" pitchFamily="34" charset="0"/>
                  <a:cs typeface="Arial" panose="020B0604020202020204" pitchFamily="34" charset="0"/>
                </a:rPr>
                <a:t>HEP</a:t>
              </a:r>
              <a:r>
                <a:rPr kumimoji="1" lang="en-US" altLang="ja-JP" sz="2400" dirty="0">
                  <a:latin typeface="Arial" panose="020B0604020202020204" pitchFamily="34" charset="0"/>
                  <a:cs typeface="Arial" panose="020B0604020202020204" pitchFamily="34" charset="0"/>
                </a:rPr>
                <a:t>.</a:t>
              </a:r>
              <a:endParaRPr kumimoji="1" lang="ja-JP" altLang="en-US" sz="2400" dirty="0">
                <a:latin typeface="Arial" panose="020B0604020202020204" pitchFamily="34" charset="0"/>
                <a:cs typeface="Arial" panose="020B0604020202020204" pitchFamily="34" charset="0"/>
              </a:endParaRPr>
            </a:p>
          </p:txBody>
        </p:sp>
        <p:sp>
          <p:nvSpPr>
            <p:cNvPr id="8" name="四角形: 角を丸くする 7">
              <a:extLst>
                <a:ext uri="{FF2B5EF4-FFF2-40B4-BE49-F238E27FC236}">
                  <a16:creationId xmlns:a16="http://schemas.microsoft.com/office/drawing/2014/main" id="{6A451896-2C77-CB6D-B7D3-00FEB4548090}"/>
                </a:ext>
              </a:extLst>
            </p:cNvPr>
            <p:cNvSpPr/>
            <p:nvPr/>
          </p:nvSpPr>
          <p:spPr>
            <a:xfrm>
              <a:off x="373468" y="1378947"/>
              <a:ext cx="6069836" cy="975525"/>
            </a:xfrm>
            <a:prstGeom prst="round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sp>
          <p:nvSpPr>
            <p:cNvPr id="10" name="四角形: 角を丸くする 9">
              <a:extLst>
                <a:ext uri="{FF2B5EF4-FFF2-40B4-BE49-F238E27FC236}">
                  <a16:creationId xmlns:a16="http://schemas.microsoft.com/office/drawing/2014/main" id="{9DD4DB80-833A-FA40-A779-70FC7B7B237C}"/>
                </a:ext>
              </a:extLst>
            </p:cNvPr>
            <p:cNvSpPr/>
            <p:nvPr/>
          </p:nvSpPr>
          <p:spPr>
            <a:xfrm>
              <a:off x="611560" y="1126687"/>
              <a:ext cx="1587155" cy="478173"/>
            </a:xfrm>
            <a:prstGeom prst="roundRect">
              <a:avLst/>
            </a:prstGeom>
            <a:solidFill>
              <a:srgbClr val="4B97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r>
                <a:rPr lang="en-US" altLang="ja-JP" sz="2400" b="1" dirty="0">
                  <a:solidFill>
                    <a:schemeClr val="bg1"/>
                  </a:solidFill>
                  <a:latin typeface="+mj-lt"/>
                  <a:ea typeface="ＭＳ ゴシック" panose="020B0609070205080204" pitchFamily="49" charset="-128"/>
                </a:rPr>
                <a:t>Discussion</a:t>
              </a:r>
              <a:endParaRPr kumimoji="1" lang="ja-JP" altLang="en-US" sz="2400" b="1" dirty="0">
                <a:solidFill>
                  <a:schemeClr val="bg1"/>
                </a:solidFill>
                <a:latin typeface="+mj-lt"/>
                <a:ea typeface="ＭＳ ゴシック" panose="020B0609070205080204" pitchFamily="49" charset="-128"/>
              </a:endParaRPr>
            </a:p>
          </p:txBody>
        </p:sp>
      </p:grpSp>
      <p:grpSp>
        <p:nvGrpSpPr>
          <p:cNvPr id="13" name="グループ化 12">
            <a:extLst>
              <a:ext uri="{FF2B5EF4-FFF2-40B4-BE49-F238E27FC236}">
                <a16:creationId xmlns:a16="http://schemas.microsoft.com/office/drawing/2014/main" id="{25E7465E-9532-3D9B-5E74-038537679519}"/>
              </a:ext>
            </a:extLst>
          </p:cNvPr>
          <p:cNvGrpSpPr/>
          <p:nvPr/>
        </p:nvGrpSpPr>
        <p:grpSpPr>
          <a:xfrm>
            <a:off x="611560" y="3267456"/>
            <a:ext cx="7999304" cy="3359846"/>
            <a:chOff x="373468" y="1126687"/>
            <a:chExt cx="6069836" cy="4202288"/>
          </a:xfrm>
        </p:grpSpPr>
        <p:sp>
          <p:nvSpPr>
            <p:cNvPr id="14" name="テキスト ボックス 13">
              <a:extLst>
                <a:ext uri="{FF2B5EF4-FFF2-40B4-BE49-F238E27FC236}">
                  <a16:creationId xmlns:a16="http://schemas.microsoft.com/office/drawing/2014/main" id="{276EBC11-44EE-08BD-4CB0-6346D4059FDA}"/>
                </a:ext>
              </a:extLst>
            </p:cNvPr>
            <p:cNvSpPr txBox="1"/>
            <p:nvPr/>
          </p:nvSpPr>
          <p:spPr>
            <a:xfrm>
              <a:off x="611560" y="1898324"/>
              <a:ext cx="5669754" cy="1727453"/>
            </a:xfrm>
            <a:prstGeom prst="rect">
              <a:avLst/>
            </a:prstGeom>
            <a:noFill/>
          </p:spPr>
          <p:txBody>
            <a:bodyPr wrap="square" rtlCol="0">
              <a:spAutoFit/>
            </a:bodyPr>
            <a:lstStyle/>
            <a:p>
              <a:pPr marL="342900" indent="-342900">
                <a:lnSpc>
                  <a:spcPct val="120000"/>
                </a:lnSpc>
                <a:buFont typeface="Wingdings" panose="05000000000000000000" pitchFamily="2" charset="2"/>
                <a:buChar char="ü"/>
              </a:pPr>
              <a:r>
                <a:rPr lang="en-US" altLang="ja-JP" sz="2400" dirty="0">
                  <a:latin typeface="Arial" panose="020B0604020202020204" pitchFamily="34" charset="0"/>
                  <a:cs typeface="Arial" panose="020B0604020202020204" pitchFamily="34" charset="0"/>
                </a:rPr>
                <a:t>Consider a situation that a task is </a:t>
              </a:r>
              <a:r>
                <a:rPr lang="en-US" altLang="ja-JP" sz="2400" b="1" dirty="0">
                  <a:latin typeface="Arial" panose="020B0604020202020204" pitchFamily="34" charset="0"/>
                  <a:cs typeface="Arial" panose="020B0604020202020204" pitchFamily="34" charset="0"/>
                </a:rPr>
                <a:t>diagnosis</a:t>
              </a:r>
              <a:r>
                <a:rPr lang="en-US" altLang="ja-JP" sz="2400" dirty="0">
                  <a:latin typeface="Arial" panose="020B0604020202020204" pitchFamily="34" charset="0"/>
                  <a:cs typeface="Arial" panose="020B0604020202020204" pitchFamily="34" charset="0"/>
                </a:rPr>
                <a:t> part</a:t>
              </a:r>
              <a:r>
                <a:rPr kumimoji="1" lang="en-US" altLang="ja-JP" sz="2400" dirty="0">
                  <a:latin typeface="Arial" panose="020B0604020202020204" pitchFamily="34" charset="0"/>
                  <a:cs typeface="Arial" panose="020B0604020202020204" pitchFamily="34" charset="0"/>
                </a:rPr>
                <a:t>.</a:t>
              </a:r>
            </a:p>
            <a:p>
              <a:pPr marL="342900" indent="-342900">
                <a:lnSpc>
                  <a:spcPct val="120000"/>
                </a:lnSpc>
                <a:buFont typeface="Wingdings" panose="05000000000000000000" pitchFamily="2" charset="2"/>
                <a:buChar char="ü"/>
              </a:pPr>
              <a:r>
                <a:rPr lang="en-US" altLang="ja-JP" sz="2400" dirty="0">
                  <a:latin typeface="Arial" panose="020B0604020202020204" pitchFamily="34" charset="0"/>
                  <a:cs typeface="Arial" panose="020B0604020202020204" pitchFamily="34" charset="0"/>
                </a:rPr>
                <a:t>The base HEP (NHEP) is </a:t>
              </a:r>
              <a:r>
                <a:rPr lang="en-US" altLang="ja-JP" sz="2400" b="1" dirty="0">
                  <a:latin typeface="Arial" panose="020B0604020202020204" pitchFamily="34" charset="0"/>
                  <a:cs typeface="Arial" panose="020B0604020202020204" pitchFamily="34" charset="0"/>
                </a:rPr>
                <a:t>0.01</a:t>
              </a:r>
              <a:r>
                <a:rPr lang="en-US" altLang="ja-JP" sz="2400" dirty="0">
                  <a:latin typeface="Arial" panose="020B0604020202020204" pitchFamily="34" charset="0"/>
                  <a:cs typeface="Arial" panose="020B0604020202020204" pitchFamily="34" charset="0"/>
                </a:rPr>
                <a:t>.</a:t>
              </a:r>
            </a:p>
            <a:p>
              <a:pPr marL="342900" indent="-342900">
                <a:lnSpc>
                  <a:spcPct val="120000"/>
                </a:lnSpc>
                <a:buFont typeface="Wingdings" panose="05000000000000000000" pitchFamily="2" charset="2"/>
                <a:buChar char="ü"/>
              </a:pPr>
              <a:r>
                <a:rPr lang="en-US" altLang="ja-JP" sz="2400" dirty="0">
                  <a:latin typeface="Arial" panose="020B0604020202020204" pitchFamily="34" charset="0"/>
                  <a:cs typeface="Arial" panose="020B0604020202020204" pitchFamily="34" charset="0"/>
                </a:rPr>
                <a:t>Modify the NHEP considering 8 PSFs.</a:t>
              </a:r>
            </a:p>
          </p:txBody>
        </p:sp>
        <p:sp>
          <p:nvSpPr>
            <p:cNvPr id="15" name="四角形: 角を丸くする 14">
              <a:extLst>
                <a:ext uri="{FF2B5EF4-FFF2-40B4-BE49-F238E27FC236}">
                  <a16:creationId xmlns:a16="http://schemas.microsoft.com/office/drawing/2014/main" id="{77053257-0918-DC6D-4BA1-56CE78B0E433}"/>
                </a:ext>
              </a:extLst>
            </p:cNvPr>
            <p:cNvSpPr/>
            <p:nvPr/>
          </p:nvSpPr>
          <p:spPr>
            <a:xfrm>
              <a:off x="373468" y="1378946"/>
              <a:ext cx="6069836" cy="3950029"/>
            </a:xfrm>
            <a:prstGeom prst="round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sp>
          <p:nvSpPr>
            <p:cNvPr id="17" name="四角形: 角を丸くする 16">
              <a:extLst>
                <a:ext uri="{FF2B5EF4-FFF2-40B4-BE49-F238E27FC236}">
                  <a16:creationId xmlns:a16="http://schemas.microsoft.com/office/drawing/2014/main" id="{EB6F2912-182C-AD53-85A2-8B90C2F13874}"/>
                </a:ext>
              </a:extLst>
            </p:cNvPr>
            <p:cNvSpPr/>
            <p:nvPr/>
          </p:nvSpPr>
          <p:spPr>
            <a:xfrm>
              <a:off x="611560" y="1126687"/>
              <a:ext cx="1587155" cy="478172"/>
            </a:xfrm>
            <a:prstGeom prst="roundRect">
              <a:avLst/>
            </a:prstGeom>
            <a:solidFill>
              <a:srgbClr val="4B97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r>
                <a:rPr kumimoji="1" lang="en-US" altLang="ja-JP" sz="2400" b="1" dirty="0">
                  <a:solidFill>
                    <a:schemeClr val="bg1"/>
                  </a:solidFill>
                  <a:latin typeface="+mj-lt"/>
                  <a:ea typeface="ＭＳ ゴシック" panose="020B0609070205080204" pitchFamily="49" charset="-128"/>
                </a:rPr>
                <a:t>Method</a:t>
              </a:r>
              <a:endParaRPr kumimoji="1" lang="ja-JP" altLang="en-US" sz="2400" b="1" dirty="0">
                <a:solidFill>
                  <a:schemeClr val="bg1"/>
                </a:solidFill>
                <a:latin typeface="+mj-lt"/>
                <a:ea typeface="ＭＳ ゴシック" panose="020B0609070205080204" pitchFamily="49" charset="-128"/>
              </a:endParaRPr>
            </a:p>
          </p:txBody>
        </p:sp>
      </p:grpSp>
      <mc:AlternateContent xmlns:mc="http://schemas.openxmlformats.org/markup-compatibility/2006" xmlns:a14="http://schemas.microsoft.com/office/drawing/2010/main">
        <mc:Choice Requires="a14">
          <p:sp>
            <p:nvSpPr>
              <p:cNvPr id="23" name="テキスト ボックス 22">
                <a:extLst>
                  <a:ext uri="{FF2B5EF4-FFF2-40B4-BE49-F238E27FC236}">
                    <a16:creationId xmlns:a16="http://schemas.microsoft.com/office/drawing/2014/main" id="{761F51EC-6CD5-1A80-E120-832427F14E58}"/>
                  </a:ext>
                </a:extLst>
              </p:cNvPr>
              <p:cNvSpPr txBox="1"/>
              <p:nvPr/>
            </p:nvSpPr>
            <p:spPr>
              <a:xfrm>
                <a:off x="2067186" y="5533999"/>
                <a:ext cx="5009627" cy="461665"/>
              </a:xfrm>
              <a:prstGeom prst="rect">
                <a:avLst/>
              </a:prstGeom>
              <a:noFill/>
            </p:spPr>
            <p:txBody>
              <a:bodyPr wrap="square">
                <a:spAutoFit/>
              </a:bodyPr>
              <a:lstStyle/>
              <a:p>
                <a:r>
                  <a:rPr kumimoji="1" lang="en-US" altLang="ja-JP" sz="2400" dirty="0">
                    <a:solidFill>
                      <a:schemeClr val="tx1"/>
                    </a:solidFill>
                    <a:latin typeface="Cambria Math" panose="02040503050406030204" pitchFamily="18" charset="0"/>
                    <a:ea typeface="Cambria Math" panose="02040503050406030204" pitchFamily="18" charset="0"/>
                  </a:rPr>
                  <a:t>HEP=</a:t>
                </a:r>
                <a:r>
                  <a:rPr kumimoji="1" lang="ja-JP" altLang="en-US" sz="2400" dirty="0">
                    <a:solidFill>
                      <a:schemeClr val="tx1"/>
                    </a:solidFill>
                    <a:latin typeface="Cambria Math" panose="02040503050406030204" pitchFamily="18" charset="0"/>
                    <a:ea typeface="游ゴシック" panose="020B0400000000000000" pitchFamily="50" charset="-128"/>
                  </a:rPr>
                  <a:t>（</a:t>
                </a:r>
                <a:r>
                  <a:rPr lang="en-US" altLang="ja-JP" sz="2400" u="sng" dirty="0">
                    <a:solidFill>
                      <a:schemeClr val="tx1"/>
                    </a:solidFill>
                    <a:latin typeface="Cambria Math" panose="02040503050406030204" pitchFamily="18" charset="0"/>
                    <a:ea typeface="Cambria Math" panose="02040503050406030204" pitchFamily="18" charset="0"/>
                  </a:rPr>
                  <a:t>NHEP</a:t>
                </a:r>
                <a:r>
                  <a:rPr kumimoji="1" lang="ja-JP" altLang="en-US" sz="2400" dirty="0">
                    <a:solidFill>
                      <a:schemeClr val="tx1"/>
                    </a:solidFill>
                    <a:latin typeface="Cambria Math" panose="02040503050406030204" pitchFamily="18" charset="0"/>
                    <a:ea typeface="游ゴシック" panose="020B0400000000000000" pitchFamily="50" charset="-128"/>
                  </a:rPr>
                  <a:t>）</a:t>
                </a:r>
                <a:r>
                  <a:rPr kumimoji="1" lang="en-US" altLang="ja-JP" sz="2400" dirty="0">
                    <a:solidFill>
                      <a:schemeClr val="tx1"/>
                    </a:solidFill>
                    <a:latin typeface="Cambria Math" panose="02040503050406030204" pitchFamily="18" charset="0"/>
                    <a:ea typeface="Cambria Math" panose="02040503050406030204" pitchFamily="18" charset="0"/>
                  </a:rPr>
                  <a:t>×</a:t>
                </a:r>
                <a14:m>
                  <m:oMath xmlns:m="http://schemas.openxmlformats.org/officeDocument/2006/math">
                    <m:nary>
                      <m:naryPr>
                        <m:chr m:val="∏"/>
                        <m:subHide m:val="on"/>
                        <m:supHide m:val="on"/>
                        <m:ctrlPr>
                          <a:rPr kumimoji="1" lang="ja-JP" altLang="en-US" sz="2400" i="1">
                            <a:solidFill>
                              <a:schemeClr val="tx1"/>
                            </a:solidFill>
                            <a:latin typeface="Cambria Math" panose="02040503050406030204" pitchFamily="18" charset="0"/>
                          </a:rPr>
                        </m:ctrlPr>
                      </m:naryPr>
                      <m:sub/>
                      <m:sup/>
                      <m:e>
                        <m:r>
                          <a:rPr kumimoji="1" lang="en-US" altLang="ja-JP" sz="2400" b="0" i="1" smtClean="0">
                            <a:solidFill>
                              <a:schemeClr val="tx1"/>
                            </a:solidFill>
                            <a:latin typeface="Cambria Math" panose="02040503050406030204" pitchFamily="18" charset="0"/>
                            <a:ea typeface="Cambria Math" panose="02040503050406030204" pitchFamily="18" charset="0"/>
                          </a:rPr>
                          <m:t>(</m:t>
                        </m:r>
                        <m:r>
                          <m:rPr>
                            <m:nor/>
                          </m:rPr>
                          <a:rPr kumimoji="1" lang="en-US" altLang="ja-JP" sz="2400" b="0" i="0" smtClean="0">
                            <a:solidFill>
                              <a:schemeClr val="tx1"/>
                            </a:solidFill>
                            <a:latin typeface="Cambria Math" panose="02040503050406030204" pitchFamily="18" charset="0"/>
                            <a:ea typeface="Cambria Math" panose="02040503050406030204" pitchFamily="18" charset="0"/>
                          </a:rPr>
                          <m:t>Multiplier</m:t>
                        </m:r>
                      </m:e>
                    </m:nary>
                  </m:oMath>
                </a14:m>
                <a:r>
                  <a:rPr kumimoji="1" lang="ja-JP" altLang="en-US" sz="2400" dirty="0">
                    <a:solidFill>
                      <a:schemeClr val="tx1"/>
                    </a:solidFill>
                    <a:latin typeface="Cambria Math" panose="02040503050406030204" pitchFamily="18" charset="0"/>
                    <a:ea typeface="游ゴシック" panose="020B0400000000000000" pitchFamily="50" charset="-128"/>
                  </a:rPr>
                  <a:t>）</a:t>
                </a:r>
              </a:p>
            </p:txBody>
          </p:sp>
        </mc:Choice>
        <mc:Fallback xmlns="">
          <p:sp>
            <p:nvSpPr>
              <p:cNvPr id="23" name="テキスト ボックス 22">
                <a:extLst>
                  <a:ext uri="{FF2B5EF4-FFF2-40B4-BE49-F238E27FC236}">
                    <a16:creationId xmlns:a16="http://schemas.microsoft.com/office/drawing/2014/main" id="{761F51EC-6CD5-1A80-E120-832427F14E58}"/>
                  </a:ext>
                </a:extLst>
              </p:cNvPr>
              <p:cNvSpPr txBox="1">
                <a:spLocks noRot="1" noChangeAspect="1" noMove="1" noResize="1" noEditPoints="1" noAdjustHandles="1" noChangeArrowheads="1" noChangeShapeType="1" noTextEdit="1"/>
              </p:cNvSpPr>
              <p:nvPr/>
            </p:nvSpPr>
            <p:spPr>
              <a:xfrm>
                <a:off x="2067186" y="5533999"/>
                <a:ext cx="5009627" cy="461665"/>
              </a:xfrm>
              <a:prstGeom prst="rect">
                <a:avLst/>
              </a:prstGeom>
              <a:blipFill>
                <a:blip r:embed="rId3"/>
                <a:stretch>
                  <a:fillRect l="-1768" t="-123684" b="-184211"/>
                </a:stretch>
              </a:blipFill>
            </p:spPr>
            <p:txBody>
              <a:bodyPr/>
              <a:lstStyle/>
              <a:p>
                <a:r>
                  <a:rPr lang="ja-JP" altLang="en-US">
                    <a:noFill/>
                  </a:rPr>
                  <a:t> </a:t>
                </a:r>
              </a:p>
            </p:txBody>
          </p:sp>
        </mc:Fallback>
      </mc:AlternateContent>
      <p:sp>
        <p:nvSpPr>
          <p:cNvPr id="3" name="矢印: 下 2">
            <a:extLst>
              <a:ext uri="{FF2B5EF4-FFF2-40B4-BE49-F238E27FC236}">
                <a16:creationId xmlns:a16="http://schemas.microsoft.com/office/drawing/2014/main" id="{BB7894C0-A1B7-7CE7-CE1A-C70567AF76EC}"/>
              </a:ext>
            </a:extLst>
          </p:cNvPr>
          <p:cNvSpPr/>
          <p:nvPr/>
        </p:nvSpPr>
        <p:spPr>
          <a:xfrm>
            <a:off x="3966021" y="2467440"/>
            <a:ext cx="964734" cy="712731"/>
          </a:xfrm>
          <a:prstGeom prst="downArrow">
            <a:avLst/>
          </a:prstGeom>
          <a:solidFill>
            <a:srgbClr val="E7F2F5"/>
          </a:solid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accent4">
                  <a:lumMod val="20000"/>
                  <a:lumOff val="80000"/>
                </a:schemeClr>
              </a:solidFill>
              <a:latin typeface="+mj-lt"/>
              <a:ea typeface="ＭＳ ゴシック" panose="020B0609070205080204" pitchFamily="49" charset="-128"/>
            </a:endParaRPr>
          </a:p>
        </p:txBody>
      </p:sp>
    </p:spTree>
    <p:extLst>
      <p:ext uri="{BB962C8B-B14F-4D97-AF65-F5344CB8AC3E}">
        <p14:creationId xmlns:p14="http://schemas.microsoft.com/office/powerpoint/2010/main" val="1729701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2C7495-9BE5-F4B2-3BC3-B7A5E0959161}"/>
              </a:ext>
            </a:extLst>
          </p:cNvPr>
          <p:cNvSpPr>
            <a:spLocks noGrp="1"/>
          </p:cNvSpPr>
          <p:nvPr>
            <p:ph type="title"/>
          </p:nvPr>
        </p:nvSpPr>
        <p:spPr>
          <a:xfrm>
            <a:off x="646098" y="24986"/>
            <a:ext cx="7612012" cy="872723"/>
          </a:xfrm>
        </p:spPr>
        <p:txBody>
          <a:bodyPr/>
          <a:lstStyle/>
          <a:p>
            <a:r>
              <a:rPr kumimoji="1" lang="en-US" altLang="ja-JP" dirty="0"/>
              <a:t>Discussion3</a:t>
            </a:r>
            <a:endParaRPr kumimoji="1" lang="ja-JP" altLang="en-US" dirty="0"/>
          </a:p>
        </p:txBody>
      </p:sp>
      <p:sp>
        <p:nvSpPr>
          <p:cNvPr id="4" name="スライド番号プレースホルダー 3">
            <a:extLst>
              <a:ext uri="{FF2B5EF4-FFF2-40B4-BE49-F238E27FC236}">
                <a16:creationId xmlns:a16="http://schemas.microsoft.com/office/drawing/2014/main" id="{CCA50544-FFD8-EBE6-FF1D-09DA65D14C68}"/>
              </a:ext>
            </a:extLst>
          </p:cNvPr>
          <p:cNvSpPr>
            <a:spLocks noGrp="1"/>
          </p:cNvSpPr>
          <p:nvPr>
            <p:ph type="sldNum" sz="quarter" idx="12"/>
          </p:nvPr>
        </p:nvSpPr>
        <p:spPr/>
        <p:txBody>
          <a:bodyPr/>
          <a:lstStyle/>
          <a:p>
            <a:fld id="{1FF34BD3-6C02-4E3A-B685-6885B13878A1}" type="slidenum">
              <a:rPr lang="ja-JP" altLang="en-US" smtClean="0"/>
              <a:pPr/>
              <a:t>15</a:t>
            </a:fld>
            <a:endParaRPr lang="ja-JP" altLang="en-US" dirty="0"/>
          </a:p>
        </p:txBody>
      </p:sp>
      <p:graphicFrame>
        <p:nvGraphicFramePr>
          <p:cNvPr id="12" name="表 12">
            <a:extLst>
              <a:ext uri="{FF2B5EF4-FFF2-40B4-BE49-F238E27FC236}">
                <a16:creationId xmlns:a16="http://schemas.microsoft.com/office/drawing/2014/main" id="{885E65AE-A509-B65F-48EC-39B88C4C3714}"/>
              </a:ext>
            </a:extLst>
          </p:cNvPr>
          <p:cNvGraphicFramePr>
            <a:graphicFrameLocks noGrp="1"/>
          </p:cNvGraphicFramePr>
          <p:nvPr>
            <p:extLst>
              <p:ext uri="{D42A27DB-BD31-4B8C-83A1-F6EECF244321}">
                <p14:modId xmlns:p14="http://schemas.microsoft.com/office/powerpoint/2010/main" val="1243852478"/>
              </p:ext>
            </p:extLst>
          </p:nvPr>
        </p:nvGraphicFramePr>
        <p:xfrm>
          <a:off x="1485287" y="2517594"/>
          <a:ext cx="6173426" cy="3078480"/>
        </p:xfrm>
        <a:graphic>
          <a:graphicData uri="http://schemas.openxmlformats.org/drawingml/2006/table">
            <a:tbl>
              <a:tblPr firstRow="1" bandRow="1">
                <a:tableStyleId>{2D5ABB26-0587-4C30-8999-92F81FD0307C}</a:tableStyleId>
              </a:tblPr>
              <a:tblGrid>
                <a:gridCol w="2252212">
                  <a:extLst>
                    <a:ext uri="{9D8B030D-6E8A-4147-A177-3AD203B41FA5}">
                      <a16:colId xmlns:a16="http://schemas.microsoft.com/office/drawing/2014/main" val="3714678543"/>
                    </a:ext>
                  </a:extLst>
                </a:gridCol>
                <a:gridCol w="1829415">
                  <a:extLst>
                    <a:ext uri="{9D8B030D-6E8A-4147-A177-3AD203B41FA5}">
                      <a16:colId xmlns:a16="http://schemas.microsoft.com/office/drawing/2014/main" val="521774176"/>
                    </a:ext>
                  </a:extLst>
                </a:gridCol>
                <a:gridCol w="2091799">
                  <a:extLst>
                    <a:ext uri="{9D8B030D-6E8A-4147-A177-3AD203B41FA5}">
                      <a16:colId xmlns:a16="http://schemas.microsoft.com/office/drawing/2014/main" val="1475859028"/>
                    </a:ext>
                  </a:extLst>
                </a:gridCol>
              </a:tblGrid>
              <a:tr h="368978">
                <a:tc rowSpan="2">
                  <a:txBody>
                    <a:bodyPr/>
                    <a:lstStyle/>
                    <a:p>
                      <a:pPr algn="ctr"/>
                      <a:r>
                        <a:rPr kumimoji="1" lang="en-US" altLang="ja-JP" sz="2000" b="1" dirty="0"/>
                        <a:t>PSF</a:t>
                      </a:r>
                      <a:endParaRPr kumimoji="1" lang="ja-JP" altLang="en-US" sz="2000" b="1"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2F5"/>
                    </a:solidFill>
                  </a:tcPr>
                </a:tc>
                <a:tc gridSpan="2">
                  <a:txBody>
                    <a:bodyPr/>
                    <a:lstStyle/>
                    <a:p>
                      <a:pPr algn="ctr"/>
                      <a:r>
                        <a:rPr kumimoji="1" lang="en-US" altLang="ja-JP" sz="2000" b="1" dirty="0"/>
                        <a:t>Multiplier</a:t>
                      </a:r>
                      <a:endParaRPr kumimoji="1" lang="ja-JP" altLang="en-US" sz="20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2F5"/>
                    </a:solidFill>
                  </a:tcPr>
                </a:tc>
                <a:tc hMerge="1">
                  <a:txBody>
                    <a:bodyPr/>
                    <a:lstStyle/>
                    <a:p>
                      <a:pPr algn="ctr"/>
                      <a:endParaRPr kumimoji="1" lang="ja-JP" alt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84025664"/>
                  </a:ext>
                </a:extLst>
              </a:tr>
              <a:tr h="368978">
                <a:tc vMerge="1">
                  <a:txBody>
                    <a:bodyPr/>
                    <a:lstStyle/>
                    <a:p>
                      <a:pPr algn="ctr"/>
                      <a:endParaRPr kumimoji="1" lang="ja-JP" alt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2000" b="1" dirty="0"/>
                        <a:t>Original</a:t>
                      </a:r>
                      <a:endParaRPr kumimoji="1" lang="ja-JP" altLang="en-US" sz="2000" b="1"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2F5"/>
                    </a:solidFill>
                  </a:tcPr>
                </a:tc>
                <a:tc>
                  <a:txBody>
                    <a:bodyPr/>
                    <a:lstStyle/>
                    <a:p>
                      <a:pPr algn="ctr"/>
                      <a:r>
                        <a:rPr kumimoji="1" lang="en-US" altLang="ja-JP" sz="2000" b="1" dirty="0"/>
                        <a:t>Considering</a:t>
                      </a:r>
                    </a:p>
                    <a:p>
                      <a:pPr algn="ctr"/>
                      <a:r>
                        <a:rPr kumimoji="1" lang="en-US" altLang="ja-JP" sz="2000" b="1" dirty="0"/>
                        <a:t>correlation </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2F5"/>
                    </a:solidFill>
                  </a:tcPr>
                </a:tc>
                <a:extLst>
                  <a:ext uri="{0D108BD9-81ED-4DB2-BD59-A6C34878D82A}">
                    <a16:rowId xmlns:a16="http://schemas.microsoft.com/office/drawing/2014/main" val="3299271618"/>
                  </a:ext>
                </a:extLst>
              </a:tr>
              <a:tr h="368978">
                <a:tc>
                  <a:txBody>
                    <a:bodyPr/>
                    <a:lstStyle/>
                    <a:p>
                      <a:pPr algn="ctr"/>
                      <a:r>
                        <a:rPr kumimoji="1" lang="en-US" altLang="ja-JP" sz="2000" dirty="0">
                          <a:solidFill>
                            <a:srgbClr val="AC604B"/>
                          </a:solidFill>
                        </a:rPr>
                        <a:t>Complexity</a:t>
                      </a:r>
                      <a:endParaRPr kumimoji="1" lang="ja-JP" altLang="en-US" sz="2000" dirty="0">
                        <a:solidFill>
                          <a:srgbClr val="AC604B"/>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2000" dirty="0"/>
                        <a:t>2</a:t>
                      </a:r>
                      <a:endParaRPr kumimoji="1" lang="ja-JP" altLang="en-US"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2000" dirty="0"/>
                        <a:t>1.53</a:t>
                      </a:r>
                      <a:endParaRPr kumimoji="1" lang="ja-JP" altLang="en-US" sz="2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44463205"/>
                  </a:ext>
                </a:extLst>
              </a:tr>
              <a:tr h="264925">
                <a:tc>
                  <a:txBody>
                    <a:bodyPr/>
                    <a:lstStyle/>
                    <a:p>
                      <a:pPr algn="ctr"/>
                      <a:r>
                        <a:rPr kumimoji="1" lang="en-US" altLang="ja-JP" sz="2000" dirty="0">
                          <a:solidFill>
                            <a:srgbClr val="AC604B"/>
                          </a:solidFill>
                        </a:rPr>
                        <a:t>Stress</a:t>
                      </a:r>
                      <a:endParaRPr kumimoji="1" lang="ja-JP" altLang="en-US" sz="2000" dirty="0">
                        <a:solidFill>
                          <a:srgbClr val="AC604B"/>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2000" dirty="0"/>
                        <a:t>5</a:t>
                      </a:r>
                      <a:endParaRPr kumimoji="1" lang="ja-JP" altLang="en-US"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2000" dirty="0"/>
                        <a:t>2.59</a:t>
                      </a:r>
                      <a:endParaRPr kumimoji="1" lang="ja-JP" altLang="en-US" sz="2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49838112"/>
                  </a:ext>
                </a:extLst>
              </a:tr>
              <a:tr h="368978">
                <a:tc>
                  <a:txBody>
                    <a:bodyPr/>
                    <a:lstStyle/>
                    <a:p>
                      <a:pPr algn="ctr"/>
                      <a:r>
                        <a:rPr kumimoji="1" lang="en-US" altLang="ja-JP" sz="2000" dirty="0">
                          <a:solidFill>
                            <a:srgbClr val="AC604B"/>
                          </a:solidFill>
                        </a:rPr>
                        <a:t>Other PSFs</a:t>
                      </a:r>
                      <a:endParaRPr kumimoji="1" lang="ja-JP" altLang="en-US" sz="2000" dirty="0">
                        <a:solidFill>
                          <a:srgbClr val="AC604B"/>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2000" dirty="0"/>
                        <a:t>1</a:t>
                      </a:r>
                      <a:endParaRPr kumimoji="1" lang="ja-JP" altLang="en-US"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2000" dirty="0"/>
                        <a:t>1</a:t>
                      </a:r>
                      <a:endParaRPr kumimoji="1" lang="ja-JP" altLang="en-US" sz="2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78726432"/>
                  </a:ext>
                </a:extLst>
              </a:tr>
              <a:tr h="368978">
                <a:tc>
                  <a:txBody>
                    <a:bodyPr/>
                    <a:lstStyle/>
                    <a:p>
                      <a:pPr algn="ctr"/>
                      <a:r>
                        <a:rPr kumimoji="1" lang="en-US" altLang="ja-JP" sz="2000" dirty="0">
                          <a:solidFill>
                            <a:schemeClr val="tx1"/>
                          </a:solidFill>
                        </a:rPr>
                        <a:t>NHEP</a:t>
                      </a: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2000" dirty="0"/>
                        <a:t>0.01</a:t>
                      </a:r>
                      <a:endParaRPr kumimoji="1" lang="ja-JP" altLang="en-US"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2000" dirty="0"/>
                        <a:t>0.01</a:t>
                      </a:r>
                      <a:endParaRPr kumimoji="1" lang="ja-JP" altLang="en-US" sz="2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64138580"/>
                  </a:ext>
                </a:extLst>
              </a:tr>
              <a:tr h="368978">
                <a:tc>
                  <a:txBody>
                    <a:bodyPr/>
                    <a:lstStyle/>
                    <a:p>
                      <a:pPr algn="ctr"/>
                      <a:r>
                        <a:rPr kumimoji="1" lang="en-US" altLang="ja-JP" sz="2000" b="1" dirty="0">
                          <a:solidFill>
                            <a:schemeClr val="tx1"/>
                          </a:solidFill>
                        </a:rPr>
                        <a:t>HEP</a:t>
                      </a: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2000" dirty="0"/>
                        <a:t>0.10</a:t>
                      </a:r>
                      <a:endParaRPr kumimoji="1" lang="ja-JP" altLang="en-US"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2000" dirty="0"/>
                        <a:t>0.04</a:t>
                      </a:r>
                      <a:endParaRPr kumimoji="1" lang="ja-JP" altLang="en-US" sz="2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7080362"/>
                  </a:ext>
                </a:extLst>
              </a:tr>
            </a:tbl>
          </a:graphicData>
        </a:graphic>
      </p:graphicFrame>
      <p:sp>
        <p:nvSpPr>
          <p:cNvPr id="18" name="左大かっこ 17">
            <a:extLst>
              <a:ext uri="{FF2B5EF4-FFF2-40B4-BE49-F238E27FC236}">
                <a16:creationId xmlns:a16="http://schemas.microsoft.com/office/drawing/2014/main" id="{FF7D1EEC-9711-2BA0-E44A-FCD335D3862E}"/>
              </a:ext>
            </a:extLst>
          </p:cNvPr>
          <p:cNvSpPr/>
          <p:nvPr/>
        </p:nvSpPr>
        <p:spPr>
          <a:xfrm rot="16200000">
            <a:off x="5451193" y="4689399"/>
            <a:ext cx="279536" cy="2037917"/>
          </a:xfrm>
          <a:prstGeom prst="leftBracket">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B1FE0BED-6CF9-6F65-1F44-3F41486D2EF0}"/>
              </a:ext>
            </a:extLst>
          </p:cNvPr>
          <p:cNvSpPr/>
          <p:nvPr/>
        </p:nvSpPr>
        <p:spPr>
          <a:xfrm>
            <a:off x="4248833" y="5239258"/>
            <a:ext cx="914400" cy="3304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sp>
        <p:nvSpPr>
          <p:cNvPr id="21" name="正方形/長方形 20">
            <a:extLst>
              <a:ext uri="{FF2B5EF4-FFF2-40B4-BE49-F238E27FC236}">
                <a16:creationId xmlns:a16="http://schemas.microsoft.com/office/drawing/2014/main" id="{18523F42-08AD-E636-94A0-D91FA9FF85BE}"/>
              </a:ext>
            </a:extLst>
          </p:cNvPr>
          <p:cNvSpPr/>
          <p:nvPr/>
        </p:nvSpPr>
        <p:spPr>
          <a:xfrm>
            <a:off x="6147918" y="5239257"/>
            <a:ext cx="914400" cy="3304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cxnSp>
        <p:nvCxnSpPr>
          <p:cNvPr id="23" name="直線コネクタ 22">
            <a:extLst>
              <a:ext uri="{FF2B5EF4-FFF2-40B4-BE49-F238E27FC236}">
                <a16:creationId xmlns:a16="http://schemas.microsoft.com/office/drawing/2014/main" id="{277603E1-910B-AAF5-3F1A-5FD20FAF3B47}"/>
              </a:ext>
            </a:extLst>
          </p:cNvPr>
          <p:cNvCxnSpPr>
            <a:cxnSpLocks/>
            <a:stCxn id="18" idx="1"/>
          </p:cNvCxnSpPr>
          <p:nvPr/>
        </p:nvCxnSpPr>
        <p:spPr>
          <a:xfrm>
            <a:off x="5590962" y="5848126"/>
            <a:ext cx="0" cy="147942"/>
          </a:xfrm>
          <a:prstGeom prst="line">
            <a:avLst/>
          </a:prstGeom>
          <a:ln w="28575"/>
        </p:spPr>
        <p:style>
          <a:lnRef idx="1">
            <a:schemeClr val="dk1"/>
          </a:lnRef>
          <a:fillRef idx="0">
            <a:schemeClr val="dk1"/>
          </a:fillRef>
          <a:effectRef idx="0">
            <a:schemeClr val="dk1"/>
          </a:effectRef>
          <a:fontRef idx="minor">
            <a:schemeClr val="tx1"/>
          </a:fontRef>
        </p:style>
      </p:cxnSp>
      <p:grpSp>
        <p:nvGrpSpPr>
          <p:cNvPr id="3" name="グループ化 2">
            <a:extLst>
              <a:ext uri="{FF2B5EF4-FFF2-40B4-BE49-F238E27FC236}">
                <a16:creationId xmlns:a16="http://schemas.microsoft.com/office/drawing/2014/main" id="{02DFAE12-6C11-DA38-597B-167550CE748E}"/>
              </a:ext>
            </a:extLst>
          </p:cNvPr>
          <p:cNvGrpSpPr/>
          <p:nvPr/>
        </p:nvGrpSpPr>
        <p:grpSpPr>
          <a:xfrm>
            <a:off x="1367133" y="5996068"/>
            <a:ext cx="6713880" cy="540191"/>
            <a:chOff x="1349093" y="5878728"/>
            <a:chExt cx="6713880" cy="540191"/>
          </a:xfrm>
        </p:grpSpPr>
        <p:sp>
          <p:nvSpPr>
            <p:cNvPr id="26" name="テキスト ボックス 25">
              <a:extLst>
                <a:ext uri="{FF2B5EF4-FFF2-40B4-BE49-F238E27FC236}">
                  <a16:creationId xmlns:a16="http://schemas.microsoft.com/office/drawing/2014/main" id="{2DA05681-29C5-D258-1DA7-E99789FCF48C}"/>
                </a:ext>
              </a:extLst>
            </p:cNvPr>
            <p:cNvSpPr txBox="1"/>
            <p:nvPr/>
          </p:nvSpPr>
          <p:spPr>
            <a:xfrm>
              <a:off x="1485287" y="5917990"/>
              <a:ext cx="6467668" cy="461665"/>
            </a:xfrm>
            <a:prstGeom prst="rect">
              <a:avLst/>
            </a:prstGeom>
            <a:noFill/>
          </p:spPr>
          <p:txBody>
            <a:bodyPr wrap="none" rtlCol="0">
              <a:spAutoFit/>
            </a:bodyPr>
            <a:lstStyle/>
            <a:p>
              <a:pPr algn="l"/>
              <a:r>
                <a:rPr kumimoji="1" lang="en-US" altLang="ja-JP" sz="2400" b="1" dirty="0">
                  <a:latin typeface="+mj-lt"/>
                </a:rPr>
                <a:t>HEP is about </a:t>
              </a:r>
              <a:r>
                <a:rPr kumimoji="1" lang="en-US" altLang="ja-JP" sz="2400" b="1" dirty="0">
                  <a:solidFill>
                    <a:srgbClr val="FF0000"/>
                  </a:solidFill>
                  <a:latin typeface="+mj-lt"/>
                </a:rPr>
                <a:t>-60% </a:t>
              </a:r>
              <a:r>
                <a:rPr kumimoji="1" lang="en-US" altLang="ja-JP" sz="2400" b="1" dirty="0">
                  <a:latin typeface="+mj-lt"/>
                </a:rPr>
                <a:t>considering correlation.</a:t>
              </a:r>
              <a:endParaRPr kumimoji="1" lang="ja-JP" altLang="en-US" sz="2400" b="1" dirty="0">
                <a:latin typeface="+mj-lt"/>
              </a:endParaRPr>
            </a:p>
          </p:txBody>
        </p:sp>
        <p:sp>
          <p:nvSpPr>
            <p:cNvPr id="27" name="正方形/長方形 26">
              <a:extLst>
                <a:ext uri="{FF2B5EF4-FFF2-40B4-BE49-F238E27FC236}">
                  <a16:creationId xmlns:a16="http://schemas.microsoft.com/office/drawing/2014/main" id="{9F65E8A6-C90C-5244-8C74-B78383112D73}"/>
                </a:ext>
              </a:extLst>
            </p:cNvPr>
            <p:cNvSpPr/>
            <p:nvPr/>
          </p:nvSpPr>
          <p:spPr>
            <a:xfrm>
              <a:off x="1349093" y="5878728"/>
              <a:ext cx="6713880" cy="5401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grpSp>
      <p:grpSp>
        <p:nvGrpSpPr>
          <p:cNvPr id="13" name="グループ化 12">
            <a:extLst>
              <a:ext uri="{FF2B5EF4-FFF2-40B4-BE49-F238E27FC236}">
                <a16:creationId xmlns:a16="http://schemas.microsoft.com/office/drawing/2014/main" id="{8CD7B901-05FC-C989-83E8-F710807E82AC}"/>
              </a:ext>
            </a:extLst>
          </p:cNvPr>
          <p:cNvGrpSpPr/>
          <p:nvPr/>
        </p:nvGrpSpPr>
        <p:grpSpPr>
          <a:xfrm>
            <a:off x="611560" y="1026458"/>
            <a:ext cx="7999304" cy="1239084"/>
            <a:chOff x="373468" y="1126687"/>
            <a:chExt cx="6069836" cy="1317336"/>
          </a:xfrm>
        </p:grpSpPr>
        <p:sp>
          <p:nvSpPr>
            <p:cNvPr id="14" name="テキスト ボックス 13">
              <a:extLst>
                <a:ext uri="{FF2B5EF4-FFF2-40B4-BE49-F238E27FC236}">
                  <a16:creationId xmlns:a16="http://schemas.microsoft.com/office/drawing/2014/main" id="{73EE8A9C-EDB6-FE65-520F-7D142AA1D100}"/>
                </a:ext>
              </a:extLst>
            </p:cNvPr>
            <p:cNvSpPr txBox="1"/>
            <p:nvPr/>
          </p:nvSpPr>
          <p:spPr>
            <a:xfrm>
              <a:off x="609124" y="1560546"/>
              <a:ext cx="5769801" cy="883477"/>
            </a:xfrm>
            <a:prstGeom prst="rect">
              <a:avLst/>
            </a:prstGeom>
            <a:noFill/>
          </p:spPr>
          <p:txBody>
            <a:bodyPr wrap="square" rtlCol="0">
              <a:spAutoFit/>
            </a:bodyPr>
            <a:lstStyle/>
            <a:p>
              <a:r>
                <a:rPr lang="en-US" altLang="ja-JP" sz="2400" dirty="0">
                  <a:solidFill>
                    <a:srgbClr val="AC604B"/>
                  </a:solidFill>
                  <a:latin typeface="+mj-lt"/>
                </a:rPr>
                <a:t>Complexity</a:t>
              </a:r>
              <a:r>
                <a:rPr lang="en-US" altLang="ja-JP" sz="2400" dirty="0">
                  <a:latin typeface="+mj-lt"/>
                </a:rPr>
                <a:t> and </a:t>
              </a:r>
              <a:r>
                <a:rPr lang="en-US" altLang="ja-JP" sz="2400" dirty="0">
                  <a:solidFill>
                    <a:srgbClr val="AC604B"/>
                  </a:solidFill>
                  <a:latin typeface="+mj-lt"/>
                </a:rPr>
                <a:t>stress</a:t>
              </a:r>
              <a:r>
                <a:rPr lang="en-US" altLang="ja-JP" sz="2400" dirty="0">
                  <a:latin typeface="+mj-lt"/>
                </a:rPr>
                <a:t> affect on HEP and </a:t>
              </a:r>
              <a:r>
                <a:rPr lang="en-US" altLang="ja-JP" sz="2400" dirty="0">
                  <a:solidFill>
                    <a:srgbClr val="AC604B"/>
                  </a:solidFill>
                  <a:latin typeface="+mj-lt"/>
                </a:rPr>
                <a:t>other PSFs </a:t>
              </a:r>
              <a:r>
                <a:rPr lang="en-US" altLang="ja-JP" sz="2400" dirty="0">
                  <a:latin typeface="+mj-lt"/>
                </a:rPr>
                <a:t>are nominal.</a:t>
              </a:r>
            </a:p>
          </p:txBody>
        </p:sp>
        <p:sp>
          <p:nvSpPr>
            <p:cNvPr id="15" name="四角形: 角を丸くする 14">
              <a:extLst>
                <a:ext uri="{FF2B5EF4-FFF2-40B4-BE49-F238E27FC236}">
                  <a16:creationId xmlns:a16="http://schemas.microsoft.com/office/drawing/2014/main" id="{F059344E-183D-C8B3-3D6E-742738FAC372}"/>
                </a:ext>
              </a:extLst>
            </p:cNvPr>
            <p:cNvSpPr/>
            <p:nvPr/>
          </p:nvSpPr>
          <p:spPr>
            <a:xfrm>
              <a:off x="373468" y="1378947"/>
              <a:ext cx="6069836" cy="1044797"/>
            </a:xfrm>
            <a:prstGeom prst="round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sp>
          <p:nvSpPr>
            <p:cNvPr id="16" name="四角形: 角を丸くする 15">
              <a:extLst>
                <a:ext uri="{FF2B5EF4-FFF2-40B4-BE49-F238E27FC236}">
                  <a16:creationId xmlns:a16="http://schemas.microsoft.com/office/drawing/2014/main" id="{DAAD25E9-B146-3B93-8307-6103D651229D}"/>
                </a:ext>
              </a:extLst>
            </p:cNvPr>
            <p:cNvSpPr/>
            <p:nvPr/>
          </p:nvSpPr>
          <p:spPr>
            <a:xfrm>
              <a:off x="611560" y="1126687"/>
              <a:ext cx="1587155" cy="478173"/>
            </a:xfrm>
            <a:prstGeom prst="roundRect">
              <a:avLst/>
            </a:prstGeom>
            <a:solidFill>
              <a:srgbClr val="4B97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r>
                <a:rPr lang="en-US" altLang="ja-JP" sz="2400" b="1" dirty="0">
                  <a:solidFill>
                    <a:schemeClr val="bg1"/>
                  </a:solidFill>
                  <a:latin typeface="+mj-lt"/>
                  <a:ea typeface="ＭＳ ゴシック" panose="020B0609070205080204" pitchFamily="49" charset="-128"/>
                </a:rPr>
                <a:t>Situation</a:t>
              </a:r>
              <a:endParaRPr kumimoji="1" lang="ja-JP" altLang="en-US" sz="2400" b="1" dirty="0">
                <a:solidFill>
                  <a:schemeClr val="bg1"/>
                </a:solidFill>
                <a:latin typeface="+mj-lt"/>
                <a:ea typeface="ＭＳ ゴシック" panose="020B0609070205080204" pitchFamily="49" charset="-128"/>
              </a:endParaRPr>
            </a:p>
          </p:txBody>
        </p:sp>
      </p:grpSp>
    </p:spTree>
    <p:extLst>
      <p:ext uri="{BB962C8B-B14F-4D97-AF65-F5344CB8AC3E}">
        <p14:creationId xmlns:p14="http://schemas.microsoft.com/office/powerpoint/2010/main" val="1034618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9A8C35-9F28-BCB8-D0C4-3DCDF6F1E119}"/>
              </a:ext>
            </a:extLst>
          </p:cNvPr>
          <p:cNvSpPr>
            <a:spLocks noGrp="1"/>
          </p:cNvSpPr>
          <p:nvPr>
            <p:ph type="title"/>
          </p:nvPr>
        </p:nvSpPr>
        <p:spPr>
          <a:xfrm>
            <a:off x="646098" y="24986"/>
            <a:ext cx="7612012" cy="872723"/>
          </a:xfrm>
        </p:spPr>
        <p:txBody>
          <a:bodyPr/>
          <a:lstStyle/>
          <a:p>
            <a:r>
              <a:rPr kumimoji="1" lang="en-US" altLang="ja-JP" dirty="0"/>
              <a:t>Summary</a:t>
            </a:r>
            <a:endParaRPr kumimoji="1" lang="ja-JP" altLang="en-US" dirty="0"/>
          </a:p>
        </p:txBody>
      </p:sp>
      <p:sp>
        <p:nvSpPr>
          <p:cNvPr id="3" name="スライド番号プレースホルダー 2">
            <a:extLst>
              <a:ext uri="{FF2B5EF4-FFF2-40B4-BE49-F238E27FC236}">
                <a16:creationId xmlns:a16="http://schemas.microsoft.com/office/drawing/2014/main" id="{BA604552-A030-354B-AE04-6DEFCC24744B}"/>
              </a:ext>
            </a:extLst>
          </p:cNvPr>
          <p:cNvSpPr>
            <a:spLocks noGrp="1"/>
          </p:cNvSpPr>
          <p:nvPr>
            <p:ph type="sldNum" sz="quarter" idx="12"/>
          </p:nvPr>
        </p:nvSpPr>
        <p:spPr/>
        <p:txBody>
          <a:bodyPr/>
          <a:lstStyle/>
          <a:p>
            <a:fld id="{1FF34BD3-6C02-4E3A-B685-6885B13878A1}" type="slidenum">
              <a:rPr kumimoji="1" lang="ja-JP" altLang="en-US" smtClean="0"/>
              <a:t>16</a:t>
            </a:fld>
            <a:endParaRPr kumimoji="1" lang="ja-JP" altLang="en-US"/>
          </a:p>
        </p:txBody>
      </p:sp>
      <p:sp>
        <p:nvSpPr>
          <p:cNvPr id="4" name="テキスト ボックス 3">
            <a:extLst>
              <a:ext uri="{FF2B5EF4-FFF2-40B4-BE49-F238E27FC236}">
                <a16:creationId xmlns:a16="http://schemas.microsoft.com/office/drawing/2014/main" id="{EC30F43C-B86A-3949-9228-4E0B94A146CF}"/>
              </a:ext>
            </a:extLst>
          </p:cNvPr>
          <p:cNvSpPr txBox="1"/>
          <p:nvPr/>
        </p:nvSpPr>
        <p:spPr>
          <a:xfrm>
            <a:off x="611560" y="1129346"/>
            <a:ext cx="8405169" cy="5369932"/>
          </a:xfrm>
          <a:prstGeom prst="rect">
            <a:avLst/>
          </a:prstGeom>
          <a:noFill/>
        </p:spPr>
        <p:txBody>
          <a:bodyPr wrap="square" rtlCol="0">
            <a:spAutoFit/>
          </a:bodyPr>
          <a:lstStyle/>
          <a:p>
            <a:pPr marL="342900" indent="-342900">
              <a:lnSpc>
                <a:spcPct val="120000"/>
              </a:lnSpc>
              <a:buFont typeface="Wingdings" panose="05000000000000000000" pitchFamily="2" charset="2"/>
              <a:buChar char="p"/>
            </a:pPr>
            <a:r>
              <a:rPr kumimoji="1" lang="en-US" altLang="ja-JP" sz="2400" dirty="0">
                <a:latin typeface="Arial" panose="020B0604020202020204" pitchFamily="34" charset="0"/>
                <a:cs typeface="Arial" panose="020B0604020202020204" pitchFamily="34" charset="0"/>
              </a:rPr>
              <a:t>The </a:t>
            </a:r>
            <a:r>
              <a:rPr kumimoji="1" lang="en-US" altLang="ja-JP" sz="2400" b="1" dirty="0">
                <a:latin typeface="Arial" panose="020B0604020202020204" pitchFamily="34" charset="0"/>
                <a:cs typeface="Arial" panose="020B0604020202020204" pitchFamily="34" charset="0"/>
              </a:rPr>
              <a:t>correlation coefficients </a:t>
            </a:r>
            <a:r>
              <a:rPr kumimoji="1" lang="en-US" altLang="ja-JP" sz="2400" dirty="0">
                <a:latin typeface="Arial" panose="020B0604020202020204" pitchFamily="34" charset="0"/>
                <a:cs typeface="Arial" panose="020B0604020202020204" pitchFamily="34" charset="0"/>
              </a:rPr>
              <a:t>between PSFs used in SPAR-H have been reported.</a:t>
            </a:r>
          </a:p>
          <a:p>
            <a:pPr marL="342900" indent="-342900">
              <a:lnSpc>
                <a:spcPct val="120000"/>
              </a:lnSpc>
              <a:buFont typeface="Wingdings" panose="05000000000000000000" pitchFamily="2" charset="2"/>
              <a:buChar char="p"/>
            </a:pPr>
            <a:endParaRPr lang="en-US" altLang="ja-JP" sz="2400" dirty="0">
              <a:latin typeface="Arial" panose="020B0604020202020204" pitchFamily="34" charset="0"/>
              <a:cs typeface="Arial" panose="020B0604020202020204" pitchFamily="34" charset="0"/>
            </a:endParaRPr>
          </a:p>
          <a:p>
            <a:pPr marL="342900" indent="-342900">
              <a:lnSpc>
                <a:spcPct val="120000"/>
              </a:lnSpc>
              <a:buFont typeface="Wingdings" panose="05000000000000000000" pitchFamily="2" charset="2"/>
              <a:buChar char="p"/>
            </a:pPr>
            <a:r>
              <a:rPr lang="en-US" altLang="ja-JP" sz="2400" dirty="0">
                <a:latin typeface="Arial" panose="020B0604020202020204" pitchFamily="34" charset="0"/>
                <a:cs typeface="Arial" panose="020B0604020202020204" pitchFamily="34" charset="0"/>
              </a:rPr>
              <a:t>Correlation coefficient between </a:t>
            </a:r>
            <a:r>
              <a:rPr lang="en-US" altLang="ja-JP" sz="2400" dirty="0">
                <a:solidFill>
                  <a:srgbClr val="AC604B"/>
                </a:solidFill>
                <a:latin typeface="Arial" panose="020B0604020202020204" pitchFamily="34" charset="0"/>
                <a:cs typeface="Arial" panose="020B0604020202020204" pitchFamily="34" charset="0"/>
              </a:rPr>
              <a:t>complexity</a:t>
            </a:r>
            <a:r>
              <a:rPr lang="en-US" altLang="ja-JP" sz="2400" dirty="0">
                <a:latin typeface="Arial" panose="020B0604020202020204" pitchFamily="34" charset="0"/>
                <a:cs typeface="Arial" panose="020B0604020202020204" pitchFamily="34" charset="0"/>
              </a:rPr>
              <a:t> and </a:t>
            </a:r>
            <a:r>
              <a:rPr lang="en-US" altLang="ja-JP" sz="2400" dirty="0">
                <a:solidFill>
                  <a:srgbClr val="AC604B"/>
                </a:solidFill>
                <a:latin typeface="Arial" panose="020B0604020202020204" pitchFamily="34" charset="0"/>
                <a:cs typeface="Arial" panose="020B0604020202020204" pitchFamily="34" charset="0"/>
              </a:rPr>
              <a:t>stress</a:t>
            </a:r>
            <a:r>
              <a:rPr lang="en-US" altLang="ja-JP" sz="2400" dirty="0">
                <a:latin typeface="Arial" panose="020B0604020202020204" pitchFamily="34" charset="0"/>
                <a:cs typeface="Arial" panose="020B0604020202020204" pitchFamily="34" charset="0"/>
              </a:rPr>
              <a:t> is </a:t>
            </a:r>
            <a:r>
              <a:rPr lang="en-US" altLang="ja-JP" sz="2400" b="1" dirty="0">
                <a:latin typeface="Arial" panose="020B0604020202020204" pitchFamily="34" charset="0"/>
                <a:cs typeface="Arial" panose="020B0604020202020204" pitchFamily="34" charset="0"/>
              </a:rPr>
              <a:t>0.588</a:t>
            </a:r>
            <a:r>
              <a:rPr lang="en-US" altLang="ja-JP" sz="2400" dirty="0">
                <a:latin typeface="Arial" panose="020B0604020202020204" pitchFamily="34" charset="0"/>
                <a:cs typeface="Arial" panose="020B0604020202020204" pitchFamily="34" charset="0"/>
              </a:rPr>
              <a:t>, and the correlation exist in practice.</a:t>
            </a:r>
            <a:endParaRPr kumimoji="1" lang="en-US" altLang="ja-JP" sz="2400" dirty="0">
              <a:latin typeface="Arial" panose="020B0604020202020204" pitchFamily="34" charset="0"/>
              <a:cs typeface="Arial" panose="020B0604020202020204" pitchFamily="34" charset="0"/>
            </a:endParaRPr>
          </a:p>
          <a:p>
            <a:pPr marL="800100" lvl="1" indent="-342900">
              <a:lnSpc>
                <a:spcPct val="120000"/>
              </a:lnSpc>
              <a:buFont typeface="Wingdings" panose="05000000000000000000" pitchFamily="2" charset="2"/>
              <a:buChar char="Ø"/>
            </a:pPr>
            <a:r>
              <a:rPr lang="en-US" altLang="ja-JP" sz="2400" dirty="0">
                <a:latin typeface="Arial" panose="020B0604020202020204" pitchFamily="34" charset="0"/>
                <a:cs typeface="Arial" panose="020B0604020202020204" pitchFamily="34" charset="0"/>
              </a:rPr>
              <a:t>Evaluated the impact of correlation between </a:t>
            </a:r>
            <a:r>
              <a:rPr lang="en-US" altLang="ja-JP" sz="2400" dirty="0">
                <a:solidFill>
                  <a:srgbClr val="AC604B"/>
                </a:solidFill>
                <a:latin typeface="Arial" panose="020B0604020202020204" pitchFamily="34" charset="0"/>
                <a:cs typeface="Arial" panose="020B0604020202020204" pitchFamily="34" charset="0"/>
              </a:rPr>
              <a:t>complexity</a:t>
            </a:r>
            <a:r>
              <a:rPr lang="en-US" altLang="ja-JP" sz="2400" dirty="0">
                <a:latin typeface="Arial" panose="020B0604020202020204" pitchFamily="34" charset="0"/>
                <a:cs typeface="Arial" panose="020B0604020202020204" pitchFamily="34" charset="0"/>
              </a:rPr>
              <a:t> and </a:t>
            </a:r>
            <a:r>
              <a:rPr lang="en-US" altLang="ja-JP" sz="2400" dirty="0">
                <a:solidFill>
                  <a:srgbClr val="AC604B"/>
                </a:solidFill>
                <a:latin typeface="Arial" panose="020B0604020202020204" pitchFamily="34" charset="0"/>
                <a:cs typeface="Arial" panose="020B0604020202020204" pitchFamily="34" charset="0"/>
              </a:rPr>
              <a:t>stress</a:t>
            </a:r>
            <a:r>
              <a:rPr lang="en-US" altLang="ja-JP" sz="2400" dirty="0">
                <a:latin typeface="Arial" panose="020B0604020202020204" pitchFamily="34" charset="0"/>
                <a:cs typeface="Arial" panose="020B0604020202020204" pitchFamily="34" charset="0"/>
              </a:rPr>
              <a:t> on the multiplier.</a:t>
            </a:r>
            <a:endParaRPr kumimoji="1" lang="en-US" altLang="ja-JP" sz="2400" dirty="0">
              <a:latin typeface="Arial" panose="020B0604020202020204" pitchFamily="34" charset="0"/>
              <a:cs typeface="Arial" panose="020B0604020202020204" pitchFamily="34" charset="0"/>
            </a:endParaRPr>
          </a:p>
          <a:p>
            <a:pPr>
              <a:lnSpc>
                <a:spcPct val="120000"/>
              </a:lnSpc>
            </a:pPr>
            <a:endParaRPr kumimoji="1" lang="en-US" altLang="ja-JP" sz="2400" dirty="0">
              <a:latin typeface="Arial" panose="020B0604020202020204" pitchFamily="34" charset="0"/>
              <a:cs typeface="Arial" panose="020B0604020202020204" pitchFamily="34" charset="0"/>
            </a:endParaRPr>
          </a:p>
          <a:p>
            <a:pPr marL="285750" indent="-285750">
              <a:lnSpc>
                <a:spcPct val="120000"/>
              </a:lnSpc>
              <a:buFont typeface="Wingdings" panose="05000000000000000000" pitchFamily="2" charset="2"/>
              <a:buChar char="p"/>
            </a:pPr>
            <a:r>
              <a:rPr lang="en-US" altLang="ja-JP" sz="2400" dirty="0">
                <a:latin typeface="Arial" panose="020B0604020202020204" pitchFamily="34" charset="0"/>
                <a:cs typeface="Arial" panose="020B0604020202020204" pitchFamily="34" charset="0"/>
              </a:rPr>
              <a:t>The multipliers change from </a:t>
            </a:r>
            <a:r>
              <a:rPr lang="en-US" altLang="ja-JP" sz="2400" b="1" dirty="0">
                <a:latin typeface="Arial" panose="020B0604020202020204" pitchFamily="34" charset="0"/>
                <a:cs typeface="Arial" panose="020B0604020202020204" pitchFamily="34" charset="0"/>
              </a:rPr>
              <a:t>0.52</a:t>
            </a:r>
            <a:r>
              <a:rPr lang="en-US" altLang="ja-JP" sz="2400" dirty="0">
                <a:latin typeface="Arial" panose="020B0604020202020204" pitchFamily="34" charset="0"/>
                <a:cs typeface="Arial" panose="020B0604020202020204" pitchFamily="34" charset="0"/>
              </a:rPr>
              <a:t> to </a:t>
            </a:r>
            <a:r>
              <a:rPr lang="en-US" altLang="ja-JP" sz="2400" b="1" dirty="0">
                <a:latin typeface="Arial" panose="020B0604020202020204" pitchFamily="34" charset="0"/>
                <a:cs typeface="Arial" panose="020B0604020202020204" pitchFamily="34" charset="0"/>
              </a:rPr>
              <a:t>1.90</a:t>
            </a:r>
            <a:r>
              <a:rPr lang="en-US" altLang="ja-JP" sz="2400" dirty="0">
                <a:latin typeface="Arial" panose="020B0604020202020204" pitchFamily="34" charset="0"/>
                <a:cs typeface="Arial" panose="020B0604020202020204" pitchFamily="34" charset="0"/>
              </a:rPr>
              <a:t> times considering correlation.</a:t>
            </a:r>
          </a:p>
          <a:p>
            <a:pPr marL="800100" lvl="1" indent="-342900">
              <a:lnSpc>
                <a:spcPct val="120000"/>
              </a:lnSpc>
              <a:buFont typeface="Wingdings" pitchFamily="2" charset="2"/>
              <a:buChar char="Ø"/>
            </a:pPr>
            <a:r>
              <a:rPr lang="en-US" altLang="ja-JP" sz="2400" b="1" dirty="0">
                <a:latin typeface="Arial" panose="020B0604020202020204" pitchFamily="34" charset="0"/>
                <a:cs typeface="Arial" panose="020B0604020202020204" pitchFamily="34" charset="0"/>
              </a:rPr>
              <a:t>The correlation between PSFs could have significant impact on the multiplier and HEP</a:t>
            </a:r>
            <a:r>
              <a:rPr lang="en-US" altLang="ja-JP"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249095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061E652-FED5-8343-A820-0311B3841847}"/>
              </a:ext>
            </a:extLst>
          </p:cNvPr>
          <p:cNvSpPr>
            <a:spLocks noGrp="1"/>
          </p:cNvSpPr>
          <p:nvPr>
            <p:ph type="sldNum" sz="quarter" idx="12"/>
          </p:nvPr>
        </p:nvSpPr>
        <p:spPr/>
        <p:txBody>
          <a:bodyPr/>
          <a:lstStyle/>
          <a:p>
            <a:fld id="{1FF34BD3-6C02-4E3A-B685-6885B13878A1}" type="slidenum">
              <a:rPr lang="ja-JP" altLang="en-US" smtClean="0"/>
              <a:pPr/>
              <a:t>17</a:t>
            </a:fld>
            <a:endParaRPr lang="ja-JP" altLang="en-US" dirty="0"/>
          </a:p>
        </p:txBody>
      </p:sp>
      <p:sp>
        <p:nvSpPr>
          <p:cNvPr id="3" name="タイトル 2">
            <a:extLst>
              <a:ext uri="{FF2B5EF4-FFF2-40B4-BE49-F238E27FC236}">
                <a16:creationId xmlns:a16="http://schemas.microsoft.com/office/drawing/2014/main" id="{C4F706FD-CD94-9E47-A9CE-CF029756067F}"/>
              </a:ext>
            </a:extLst>
          </p:cNvPr>
          <p:cNvSpPr>
            <a:spLocks noGrp="1"/>
          </p:cNvSpPr>
          <p:nvPr>
            <p:ph type="title"/>
          </p:nvPr>
        </p:nvSpPr>
        <p:spPr/>
        <p:txBody>
          <a:bodyPr/>
          <a:lstStyle/>
          <a:p>
            <a:r>
              <a:rPr kumimoji="1" lang="en-US" altLang="ja-JP" dirty="0"/>
              <a:t>Future tasks</a:t>
            </a:r>
            <a:endParaRPr kumimoji="1" lang="ja-JP" altLang="en-US"/>
          </a:p>
        </p:txBody>
      </p:sp>
      <p:sp>
        <p:nvSpPr>
          <p:cNvPr id="4" name="テキスト ボックス 3">
            <a:extLst>
              <a:ext uri="{FF2B5EF4-FFF2-40B4-BE49-F238E27FC236}">
                <a16:creationId xmlns:a16="http://schemas.microsoft.com/office/drawing/2014/main" id="{12D1370A-2289-0F4B-93A6-DB81E38452E9}"/>
              </a:ext>
            </a:extLst>
          </p:cNvPr>
          <p:cNvSpPr txBox="1"/>
          <p:nvPr/>
        </p:nvSpPr>
        <p:spPr>
          <a:xfrm>
            <a:off x="611560" y="1727403"/>
            <a:ext cx="7612012" cy="1569660"/>
          </a:xfrm>
          <a:prstGeom prst="rect">
            <a:avLst/>
          </a:prstGeom>
          <a:noFill/>
        </p:spPr>
        <p:txBody>
          <a:bodyPr wrap="square" rtlCol="0">
            <a:spAutoFit/>
          </a:bodyPr>
          <a:lstStyle/>
          <a:p>
            <a:pPr marL="285750" indent="-285750" algn="l">
              <a:buFont typeface="Wingdings" pitchFamily="2" charset="2"/>
              <a:buChar char="p"/>
            </a:pPr>
            <a:r>
              <a:rPr kumimoji="1" lang="en-US" altLang="ja-JP" sz="2400" dirty="0">
                <a:latin typeface="+mj-lt"/>
              </a:rPr>
              <a:t>Calculate the correlation coefficients using accident report at NPPs in </a:t>
            </a:r>
            <a:r>
              <a:rPr kumimoji="1" lang="en-US" altLang="ja-JP" sz="2400" b="1" dirty="0">
                <a:latin typeface="+mj-lt"/>
              </a:rPr>
              <a:t>Japan</a:t>
            </a:r>
            <a:r>
              <a:rPr kumimoji="1" lang="en-US" altLang="ja-JP" sz="2400" dirty="0">
                <a:latin typeface="+mj-lt"/>
              </a:rPr>
              <a:t>.</a:t>
            </a:r>
          </a:p>
          <a:p>
            <a:pPr marL="285750" indent="-285750" algn="l">
              <a:buFont typeface="Wingdings" pitchFamily="2" charset="2"/>
              <a:buChar char="p"/>
            </a:pPr>
            <a:endParaRPr lang="en-US" altLang="ja-JP" sz="2400" dirty="0">
              <a:latin typeface="+mj-lt"/>
            </a:endParaRPr>
          </a:p>
          <a:p>
            <a:pPr marL="285750" indent="-285750" algn="l">
              <a:buFont typeface="Wingdings" pitchFamily="2" charset="2"/>
              <a:buChar char="p"/>
            </a:pPr>
            <a:r>
              <a:rPr kumimoji="1" lang="en-US" altLang="ja-JP" sz="2400" dirty="0">
                <a:latin typeface="+mj-lt"/>
              </a:rPr>
              <a:t>Improve the formula of HEP considering correlation.</a:t>
            </a:r>
          </a:p>
        </p:txBody>
      </p:sp>
    </p:spTree>
    <p:extLst>
      <p:ext uri="{BB962C8B-B14F-4D97-AF65-F5344CB8AC3E}">
        <p14:creationId xmlns:p14="http://schemas.microsoft.com/office/powerpoint/2010/main" val="722733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8CC554-DE9D-6C4E-AEF5-44CE2FAC21FA}"/>
              </a:ext>
            </a:extLst>
          </p:cNvPr>
          <p:cNvSpPr>
            <a:spLocks noGrp="1"/>
          </p:cNvSpPr>
          <p:nvPr>
            <p:ph type="title"/>
          </p:nvPr>
        </p:nvSpPr>
        <p:spPr>
          <a:xfrm>
            <a:off x="646098" y="24986"/>
            <a:ext cx="7612012" cy="872723"/>
          </a:xfrm>
        </p:spPr>
        <p:txBody>
          <a:bodyPr/>
          <a:lstStyle/>
          <a:p>
            <a:r>
              <a:rPr lang="en-US" altLang="ja-JP" dirty="0"/>
              <a:t>Appendix: correlation coefficients</a:t>
            </a:r>
            <a:endParaRPr kumimoji="1" lang="ja-JP" altLang="en-US"/>
          </a:p>
        </p:txBody>
      </p:sp>
      <p:sp>
        <p:nvSpPr>
          <p:cNvPr id="4" name="スライド番号プレースホルダー 3">
            <a:extLst>
              <a:ext uri="{FF2B5EF4-FFF2-40B4-BE49-F238E27FC236}">
                <a16:creationId xmlns:a16="http://schemas.microsoft.com/office/drawing/2014/main" id="{A0735635-6B74-A741-B3D5-9BF477579205}"/>
              </a:ext>
            </a:extLst>
          </p:cNvPr>
          <p:cNvSpPr>
            <a:spLocks noGrp="1"/>
          </p:cNvSpPr>
          <p:nvPr>
            <p:ph type="sldNum" sz="quarter" idx="12"/>
          </p:nvPr>
        </p:nvSpPr>
        <p:spPr/>
        <p:txBody>
          <a:bodyPr/>
          <a:lstStyle/>
          <a:p>
            <a:fld id="{1FF34BD3-6C02-4E3A-B685-6885B13878A1}" type="slidenum">
              <a:rPr kumimoji="1" lang="ja-JP" altLang="en-US" smtClean="0"/>
              <a:t>18</a:t>
            </a:fld>
            <a:endParaRPr kumimoji="1" lang="ja-JP" altLang="en-US"/>
          </a:p>
        </p:txBody>
      </p:sp>
      <p:graphicFrame>
        <p:nvGraphicFramePr>
          <p:cNvPr id="5" name="表 4">
            <a:extLst>
              <a:ext uri="{FF2B5EF4-FFF2-40B4-BE49-F238E27FC236}">
                <a16:creationId xmlns:a16="http://schemas.microsoft.com/office/drawing/2014/main" id="{E2DBC6ED-64D9-6A4A-8364-AEF1A8049ED0}"/>
              </a:ext>
            </a:extLst>
          </p:cNvPr>
          <p:cNvGraphicFramePr>
            <a:graphicFrameLocks noGrp="1"/>
          </p:cNvGraphicFramePr>
          <p:nvPr>
            <p:extLst>
              <p:ext uri="{D42A27DB-BD31-4B8C-83A1-F6EECF244321}">
                <p14:modId xmlns:p14="http://schemas.microsoft.com/office/powerpoint/2010/main" val="3962998145"/>
              </p:ext>
            </p:extLst>
          </p:nvPr>
        </p:nvGraphicFramePr>
        <p:xfrm>
          <a:off x="353291" y="1321702"/>
          <a:ext cx="8437417" cy="5019164"/>
        </p:xfrm>
        <a:graphic>
          <a:graphicData uri="http://schemas.openxmlformats.org/drawingml/2006/table">
            <a:tbl>
              <a:tblPr firstRow="1" firstCol="1" bandRow="1">
                <a:tableStyleId>{5C22544A-7EE6-4342-B048-85BDC9FD1C3A}</a:tableStyleId>
              </a:tblPr>
              <a:tblGrid>
                <a:gridCol w="1054149">
                  <a:extLst>
                    <a:ext uri="{9D8B030D-6E8A-4147-A177-3AD203B41FA5}">
                      <a16:colId xmlns:a16="http://schemas.microsoft.com/office/drawing/2014/main" val="20984766"/>
                    </a:ext>
                  </a:extLst>
                </a:gridCol>
                <a:gridCol w="930514">
                  <a:extLst>
                    <a:ext uri="{9D8B030D-6E8A-4147-A177-3AD203B41FA5}">
                      <a16:colId xmlns:a16="http://schemas.microsoft.com/office/drawing/2014/main" val="1958492440"/>
                    </a:ext>
                  </a:extLst>
                </a:gridCol>
                <a:gridCol w="824209">
                  <a:extLst>
                    <a:ext uri="{9D8B030D-6E8A-4147-A177-3AD203B41FA5}">
                      <a16:colId xmlns:a16="http://schemas.microsoft.com/office/drawing/2014/main" val="3752011291"/>
                    </a:ext>
                  </a:extLst>
                </a:gridCol>
                <a:gridCol w="983809">
                  <a:extLst>
                    <a:ext uri="{9D8B030D-6E8A-4147-A177-3AD203B41FA5}">
                      <a16:colId xmlns:a16="http://schemas.microsoft.com/office/drawing/2014/main" val="2887798189"/>
                    </a:ext>
                  </a:extLst>
                </a:gridCol>
                <a:gridCol w="862446">
                  <a:extLst>
                    <a:ext uri="{9D8B030D-6E8A-4147-A177-3AD203B41FA5}">
                      <a16:colId xmlns:a16="http://schemas.microsoft.com/office/drawing/2014/main" val="1524364905"/>
                    </a:ext>
                  </a:extLst>
                </a:gridCol>
                <a:gridCol w="1002019">
                  <a:extLst>
                    <a:ext uri="{9D8B030D-6E8A-4147-A177-3AD203B41FA5}">
                      <a16:colId xmlns:a16="http://schemas.microsoft.com/office/drawing/2014/main" val="3203252201"/>
                    </a:ext>
                  </a:extLst>
                </a:gridCol>
                <a:gridCol w="966019">
                  <a:extLst>
                    <a:ext uri="{9D8B030D-6E8A-4147-A177-3AD203B41FA5}">
                      <a16:colId xmlns:a16="http://schemas.microsoft.com/office/drawing/2014/main" val="1116841211"/>
                    </a:ext>
                  </a:extLst>
                </a:gridCol>
                <a:gridCol w="966019">
                  <a:extLst>
                    <a:ext uri="{9D8B030D-6E8A-4147-A177-3AD203B41FA5}">
                      <a16:colId xmlns:a16="http://schemas.microsoft.com/office/drawing/2014/main" val="3986895700"/>
                    </a:ext>
                  </a:extLst>
                </a:gridCol>
                <a:gridCol w="848233">
                  <a:extLst>
                    <a:ext uri="{9D8B030D-6E8A-4147-A177-3AD203B41FA5}">
                      <a16:colId xmlns:a16="http://schemas.microsoft.com/office/drawing/2014/main" val="3485434658"/>
                    </a:ext>
                  </a:extLst>
                </a:gridCol>
              </a:tblGrid>
              <a:tr h="752780">
                <a:tc>
                  <a:txBody>
                    <a:bodyPr/>
                    <a:lstStyle/>
                    <a:p>
                      <a:pPr algn="l"/>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200" kern="100" dirty="0">
                          <a:effectLst/>
                        </a:rPr>
                        <a:t>Ergonomics/HMI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200" kern="100" dirty="0">
                          <a:effectLst/>
                        </a:rPr>
                        <a:t>Available</a:t>
                      </a:r>
                      <a:endParaRPr lang="ja-JP" sz="1200" kern="100" dirty="0">
                        <a:effectLst/>
                      </a:endParaRPr>
                    </a:p>
                    <a:p>
                      <a:pPr algn="l"/>
                      <a:r>
                        <a:rPr lang="en-US" sz="1200" kern="100" dirty="0">
                          <a:effectLst/>
                        </a:rPr>
                        <a:t>Time</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200" kern="100" dirty="0">
                          <a:effectLst/>
                        </a:rPr>
                        <a:t>Procedures</a:t>
                      </a:r>
                      <a:endParaRPr lang="ja-JP" sz="1200" kern="100" dirty="0">
                        <a:effectLst/>
                      </a:endParaRPr>
                    </a:p>
                    <a:p>
                      <a:pPr algn="l"/>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200" kern="100" dirty="0">
                          <a:effectLst/>
                        </a:rPr>
                        <a:t>Work</a:t>
                      </a:r>
                      <a:endParaRPr lang="ja-JP" sz="1200" kern="100" dirty="0">
                        <a:effectLst/>
                      </a:endParaRPr>
                    </a:p>
                    <a:p>
                      <a:pPr algn="l"/>
                      <a:r>
                        <a:rPr lang="en-US" sz="1200" kern="100" dirty="0">
                          <a:effectLst/>
                        </a:rPr>
                        <a:t>Processes</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200" kern="100" dirty="0">
                          <a:effectLst/>
                        </a:rPr>
                        <a:t>Complexity</a:t>
                      </a:r>
                      <a:endParaRPr lang="ja-JP" sz="1200" kern="100" dirty="0">
                        <a:effectLst/>
                      </a:endParaRPr>
                    </a:p>
                    <a:p>
                      <a:pPr algn="l"/>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200" kern="100" dirty="0">
                          <a:effectLst/>
                        </a:rPr>
                        <a:t>Experience/</a:t>
                      </a:r>
                      <a:endParaRPr lang="ja-JP" sz="1200" kern="100" dirty="0">
                        <a:effectLst/>
                      </a:endParaRPr>
                    </a:p>
                    <a:p>
                      <a:pPr algn="l"/>
                      <a:r>
                        <a:rPr lang="en-US" sz="1200" kern="100" dirty="0">
                          <a:effectLst/>
                        </a:rPr>
                        <a:t>Training</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200" kern="100" dirty="0">
                          <a:effectLst/>
                        </a:rPr>
                        <a:t>Stress/</a:t>
                      </a:r>
                      <a:endParaRPr lang="ja-JP" sz="1200" kern="100" dirty="0">
                        <a:effectLst/>
                      </a:endParaRPr>
                    </a:p>
                    <a:p>
                      <a:pPr algn="l"/>
                      <a:r>
                        <a:rPr lang="en-US" sz="1200" kern="100" dirty="0">
                          <a:effectLst/>
                        </a:rPr>
                        <a:t>Stressors</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200" kern="100" dirty="0">
                          <a:effectLst/>
                        </a:rPr>
                        <a:t>Fitness For duty</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extLst>
                  <a:ext uri="{0D108BD9-81ED-4DB2-BD59-A6C34878D82A}">
                    <a16:rowId xmlns:a16="http://schemas.microsoft.com/office/drawing/2014/main" val="2849068764"/>
                  </a:ext>
                </a:extLst>
              </a:tr>
              <a:tr h="524832">
                <a:tc>
                  <a:txBody>
                    <a:bodyPr/>
                    <a:lstStyle/>
                    <a:p>
                      <a:pPr algn="l"/>
                      <a:r>
                        <a:rPr lang="en-US" sz="1200" kern="100" dirty="0">
                          <a:effectLst/>
                        </a:rPr>
                        <a:t>Ergonomics/</a:t>
                      </a:r>
                      <a:endParaRPr lang="ja-JP" sz="1200" kern="100" dirty="0">
                        <a:effectLst/>
                      </a:endParaRPr>
                    </a:p>
                    <a:p>
                      <a:pPr algn="l"/>
                      <a:r>
                        <a:rPr lang="en-US" sz="1200" kern="100" dirty="0">
                          <a:effectLst/>
                        </a:rPr>
                        <a:t>HMI</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800" kern="100" dirty="0">
                          <a:effectLst/>
                        </a:rPr>
                        <a:t>R = 1.0</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 </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3026129857"/>
                  </a:ext>
                </a:extLst>
              </a:tr>
              <a:tr h="524832">
                <a:tc>
                  <a:txBody>
                    <a:bodyPr/>
                    <a:lstStyle/>
                    <a:p>
                      <a:pPr algn="l"/>
                      <a:r>
                        <a:rPr lang="en-US" sz="1200" kern="100" dirty="0">
                          <a:effectLst/>
                        </a:rPr>
                        <a:t>Available time</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800" kern="100">
                          <a:effectLst/>
                        </a:rPr>
                        <a:t>0.283</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1.0</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 </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 </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079258595"/>
                  </a:ext>
                </a:extLst>
              </a:tr>
              <a:tr h="524832">
                <a:tc>
                  <a:txBody>
                    <a:bodyPr/>
                    <a:lstStyle/>
                    <a:p>
                      <a:pPr algn="l"/>
                      <a:r>
                        <a:rPr lang="en-US" sz="1200" kern="100" dirty="0">
                          <a:effectLst/>
                        </a:rPr>
                        <a:t>Procedures</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800" kern="100">
                          <a:effectLst/>
                        </a:rPr>
                        <a:t>0.367</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0.313</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1.0</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656194170"/>
                  </a:ext>
                </a:extLst>
              </a:tr>
              <a:tr h="568752">
                <a:tc>
                  <a:txBody>
                    <a:bodyPr/>
                    <a:lstStyle/>
                    <a:p>
                      <a:pPr algn="l"/>
                      <a:r>
                        <a:rPr lang="en-US" sz="1200" kern="100" dirty="0">
                          <a:effectLst/>
                        </a:rPr>
                        <a:t>Work processes</a:t>
                      </a:r>
                      <a:endParaRPr lang="ja-JP" sz="1200" kern="100" dirty="0">
                        <a:effectLst/>
                      </a:endParaRPr>
                    </a:p>
                    <a:p>
                      <a:pPr algn="l"/>
                      <a:r>
                        <a:rPr lang="en-US" sz="1200" kern="100" dirty="0">
                          <a:effectLst/>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800" kern="100" dirty="0">
                          <a:effectLst/>
                        </a:rPr>
                        <a:t>0.323</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0.467</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0.604</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1.0</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3583772878"/>
                  </a:ext>
                </a:extLst>
              </a:tr>
              <a:tr h="524832">
                <a:tc>
                  <a:txBody>
                    <a:bodyPr/>
                    <a:lstStyle/>
                    <a:p>
                      <a:pPr algn="l"/>
                      <a:r>
                        <a:rPr lang="en-US" sz="1200" kern="100" dirty="0">
                          <a:effectLst/>
                        </a:rPr>
                        <a:t>Complexity</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800" kern="100">
                          <a:effectLst/>
                        </a:rPr>
                        <a:t>0.376</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0.524</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0.413</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0.526</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1.0</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611102411"/>
                  </a:ext>
                </a:extLst>
              </a:tr>
              <a:tr h="524832">
                <a:tc>
                  <a:txBody>
                    <a:bodyPr/>
                    <a:lstStyle/>
                    <a:p>
                      <a:pPr algn="l"/>
                      <a:r>
                        <a:rPr lang="en-US" sz="1200" kern="100" dirty="0">
                          <a:effectLst/>
                        </a:rPr>
                        <a:t>Experience/</a:t>
                      </a:r>
                      <a:endParaRPr lang="ja-JP" sz="1200" kern="100" dirty="0">
                        <a:effectLst/>
                      </a:endParaRPr>
                    </a:p>
                    <a:p>
                      <a:pPr algn="l"/>
                      <a:r>
                        <a:rPr lang="en-US" sz="1200" kern="100" dirty="0">
                          <a:effectLst/>
                        </a:rPr>
                        <a:t>Training</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800" kern="100">
                          <a:effectLst/>
                        </a:rPr>
                        <a:t>0.418</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0.350</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0.646</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0.475</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0.458</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1.0</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2194488535"/>
                  </a:ext>
                </a:extLst>
              </a:tr>
              <a:tr h="524832">
                <a:tc>
                  <a:txBody>
                    <a:bodyPr/>
                    <a:lstStyle/>
                    <a:p>
                      <a:pPr algn="l"/>
                      <a:r>
                        <a:rPr lang="en-US" sz="1200" kern="100" dirty="0">
                          <a:effectLst/>
                        </a:rPr>
                        <a:t>Stress/Stressors</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800" kern="100">
                          <a:effectLst/>
                        </a:rPr>
                        <a:t>0.127</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0.651</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0.288</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0.379</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0.588</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0.379</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1.0</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4114024722"/>
                  </a:ext>
                </a:extLst>
              </a:tr>
              <a:tr h="524832">
                <a:tc>
                  <a:txBody>
                    <a:bodyPr/>
                    <a:lstStyle/>
                    <a:p>
                      <a:pPr algn="l"/>
                      <a:r>
                        <a:rPr lang="en-US" sz="1200" kern="100" dirty="0">
                          <a:effectLst/>
                        </a:rPr>
                        <a:t>Fitness for duty</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solidFill>
                      <a:srgbClr val="4B97AC"/>
                    </a:solidFill>
                  </a:tcPr>
                </a:tc>
                <a:tc>
                  <a:txBody>
                    <a:bodyPr/>
                    <a:lstStyle/>
                    <a:p>
                      <a:pPr algn="l"/>
                      <a:r>
                        <a:rPr lang="en-US" sz="1800" kern="100">
                          <a:effectLst/>
                        </a:rPr>
                        <a:t>-0.046</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0.297</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0.178</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a:effectLst/>
                        </a:rPr>
                        <a:t>0.137</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0.417</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0.201</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0.593</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l"/>
                      <a:r>
                        <a:rPr lang="en-US" sz="1800" kern="100" dirty="0">
                          <a:effectLst/>
                        </a:rPr>
                        <a:t>1.0</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2974481921"/>
                  </a:ext>
                </a:extLst>
              </a:tr>
            </a:tbl>
          </a:graphicData>
        </a:graphic>
      </p:graphicFrame>
    </p:spTree>
    <p:extLst>
      <p:ext uri="{BB962C8B-B14F-4D97-AF65-F5344CB8AC3E}">
        <p14:creationId xmlns:p14="http://schemas.microsoft.com/office/powerpoint/2010/main" val="851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516AA0-3620-593F-2EDE-E4949A9B9AEB}"/>
              </a:ext>
            </a:extLst>
          </p:cNvPr>
          <p:cNvSpPr>
            <a:spLocks noGrp="1"/>
          </p:cNvSpPr>
          <p:nvPr>
            <p:ph type="title"/>
          </p:nvPr>
        </p:nvSpPr>
        <p:spPr>
          <a:xfrm>
            <a:off x="646098" y="24986"/>
            <a:ext cx="7612012" cy="872723"/>
          </a:xfrm>
        </p:spPr>
        <p:txBody>
          <a:bodyPr/>
          <a:lstStyle/>
          <a:p>
            <a:r>
              <a:rPr kumimoji="1" lang="en-US" altLang="ja-JP" dirty="0"/>
              <a:t>Outline</a:t>
            </a:r>
            <a:endParaRPr kumimoji="1" lang="ja-JP" altLang="en-US" dirty="0"/>
          </a:p>
        </p:txBody>
      </p:sp>
      <p:sp>
        <p:nvSpPr>
          <p:cNvPr id="4" name="スライド番号プレースホルダー 3">
            <a:extLst>
              <a:ext uri="{FF2B5EF4-FFF2-40B4-BE49-F238E27FC236}">
                <a16:creationId xmlns:a16="http://schemas.microsoft.com/office/drawing/2014/main" id="{1BDD838A-1458-1D86-5D81-08B32E52FBCD}"/>
              </a:ext>
            </a:extLst>
          </p:cNvPr>
          <p:cNvSpPr>
            <a:spLocks noGrp="1"/>
          </p:cNvSpPr>
          <p:nvPr>
            <p:ph type="sldNum" sz="quarter" idx="12"/>
          </p:nvPr>
        </p:nvSpPr>
        <p:spPr/>
        <p:txBody>
          <a:bodyPr/>
          <a:lstStyle/>
          <a:p>
            <a:fld id="{1FF34BD3-6C02-4E3A-B685-6885B13878A1}" type="slidenum">
              <a:rPr kumimoji="1" lang="ja-JP" altLang="en-US" smtClean="0"/>
              <a:t>1</a:t>
            </a:fld>
            <a:endParaRPr kumimoji="1" lang="ja-JP" altLang="en-US"/>
          </a:p>
        </p:txBody>
      </p:sp>
      <p:sp>
        <p:nvSpPr>
          <p:cNvPr id="3" name="テキスト ボックス 2">
            <a:extLst>
              <a:ext uri="{FF2B5EF4-FFF2-40B4-BE49-F238E27FC236}">
                <a16:creationId xmlns:a16="http://schemas.microsoft.com/office/drawing/2014/main" id="{6C2FD050-CED0-607F-037A-A59DDB3A7E8D}"/>
              </a:ext>
            </a:extLst>
          </p:cNvPr>
          <p:cNvSpPr txBox="1"/>
          <p:nvPr/>
        </p:nvSpPr>
        <p:spPr>
          <a:xfrm>
            <a:off x="4877184" y="1749569"/>
            <a:ext cx="3784677" cy="707886"/>
          </a:xfrm>
          <a:prstGeom prst="rect">
            <a:avLst/>
          </a:prstGeom>
          <a:noFill/>
        </p:spPr>
        <p:txBody>
          <a:bodyPr wrap="square" rtlCol="0">
            <a:spAutoFit/>
          </a:bodyPr>
          <a:lstStyle/>
          <a:p>
            <a:pPr algn="l"/>
            <a:r>
              <a:rPr kumimoji="1" lang="en-US" altLang="ja-JP" sz="2000" dirty="0">
                <a:latin typeface="+mj-lt"/>
              </a:rPr>
              <a:t>*one of the </a:t>
            </a:r>
            <a:r>
              <a:rPr lang="en-US" altLang="ja-JP" sz="2000" dirty="0">
                <a:latin typeface="+mj-lt"/>
              </a:rPr>
              <a:t>Human Reliability Analysis</a:t>
            </a:r>
            <a:r>
              <a:rPr kumimoji="1" lang="en-US" altLang="ja-JP" sz="2000" dirty="0">
                <a:latin typeface="+mj-lt"/>
              </a:rPr>
              <a:t> methods</a:t>
            </a:r>
          </a:p>
        </p:txBody>
      </p:sp>
      <p:grpSp>
        <p:nvGrpSpPr>
          <p:cNvPr id="39" name="グループ化 38">
            <a:extLst>
              <a:ext uri="{FF2B5EF4-FFF2-40B4-BE49-F238E27FC236}">
                <a16:creationId xmlns:a16="http://schemas.microsoft.com/office/drawing/2014/main" id="{5C95903E-56A7-82DF-8D0E-3F11BD3E7F3D}"/>
              </a:ext>
            </a:extLst>
          </p:cNvPr>
          <p:cNvGrpSpPr/>
          <p:nvPr/>
        </p:nvGrpSpPr>
        <p:grpSpPr>
          <a:xfrm>
            <a:off x="675614" y="1160831"/>
            <a:ext cx="7369483" cy="609946"/>
            <a:chOff x="675614" y="1160831"/>
            <a:chExt cx="7369483" cy="609946"/>
          </a:xfrm>
        </p:grpSpPr>
        <p:sp>
          <p:nvSpPr>
            <p:cNvPr id="5" name="テキスト ボックス 4">
              <a:extLst>
                <a:ext uri="{FF2B5EF4-FFF2-40B4-BE49-F238E27FC236}">
                  <a16:creationId xmlns:a16="http://schemas.microsoft.com/office/drawing/2014/main" id="{F8581CAD-9074-9D57-D881-43895E02E229}"/>
                </a:ext>
              </a:extLst>
            </p:cNvPr>
            <p:cNvSpPr txBox="1"/>
            <p:nvPr/>
          </p:nvSpPr>
          <p:spPr>
            <a:xfrm>
              <a:off x="1285560" y="1218429"/>
              <a:ext cx="6759537" cy="494751"/>
            </a:xfrm>
            <a:prstGeom prst="rect">
              <a:avLst/>
            </a:prstGeom>
            <a:noFill/>
          </p:spPr>
          <p:txBody>
            <a:bodyPr wrap="square" rtlCol="0">
              <a:spAutoFit/>
            </a:bodyPr>
            <a:lstStyle/>
            <a:p>
              <a:pPr>
                <a:lnSpc>
                  <a:spcPct val="120000"/>
                </a:lnSpc>
              </a:pPr>
              <a:r>
                <a:rPr kumimoji="1" lang="en-US" altLang="ja-JP" sz="2400" b="1" dirty="0">
                  <a:latin typeface="Arial" panose="020B0604020202020204" pitchFamily="34" charset="0"/>
                  <a:cs typeface="Arial" panose="020B0604020202020204" pitchFamily="34" charset="0"/>
                </a:rPr>
                <a:t>Background &amp; Purpose</a:t>
              </a:r>
            </a:p>
          </p:txBody>
        </p:sp>
        <p:pic>
          <p:nvPicPr>
            <p:cNvPr id="10" name="グラフィックス 9" descr="バッジ 1 単色塗りつぶし">
              <a:extLst>
                <a:ext uri="{FF2B5EF4-FFF2-40B4-BE49-F238E27FC236}">
                  <a16:creationId xmlns:a16="http://schemas.microsoft.com/office/drawing/2014/main" id="{E1017421-3405-A1A5-CFD2-46577C33D9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5614" y="1160831"/>
              <a:ext cx="609946" cy="609946"/>
            </a:xfrm>
            <a:prstGeom prst="rect">
              <a:avLst/>
            </a:prstGeom>
          </p:spPr>
        </p:pic>
      </p:grpSp>
      <p:grpSp>
        <p:nvGrpSpPr>
          <p:cNvPr id="40" name="グループ化 39">
            <a:extLst>
              <a:ext uri="{FF2B5EF4-FFF2-40B4-BE49-F238E27FC236}">
                <a16:creationId xmlns:a16="http://schemas.microsoft.com/office/drawing/2014/main" id="{2BED904F-3FAE-5978-FECC-81C5BAE48F30}"/>
              </a:ext>
            </a:extLst>
          </p:cNvPr>
          <p:cNvGrpSpPr/>
          <p:nvPr/>
        </p:nvGrpSpPr>
        <p:grpSpPr>
          <a:xfrm>
            <a:off x="675614" y="2068099"/>
            <a:ext cx="7631375" cy="928477"/>
            <a:chOff x="675614" y="2011907"/>
            <a:chExt cx="7631375" cy="928477"/>
          </a:xfrm>
        </p:grpSpPr>
        <p:sp>
          <p:nvSpPr>
            <p:cNvPr id="13" name="テキスト ボックス 12">
              <a:extLst>
                <a:ext uri="{FF2B5EF4-FFF2-40B4-BE49-F238E27FC236}">
                  <a16:creationId xmlns:a16="http://schemas.microsoft.com/office/drawing/2014/main" id="{8BE85007-DB13-69D4-3D2B-5C89348D49DA}"/>
                </a:ext>
              </a:extLst>
            </p:cNvPr>
            <p:cNvSpPr txBox="1"/>
            <p:nvPr/>
          </p:nvSpPr>
          <p:spPr>
            <a:xfrm>
              <a:off x="1285560" y="2069505"/>
              <a:ext cx="7021429" cy="870879"/>
            </a:xfrm>
            <a:prstGeom prst="rect">
              <a:avLst/>
            </a:prstGeom>
            <a:noFill/>
          </p:spPr>
          <p:txBody>
            <a:bodyPr wrap="square" rtlCol="0">
              <a:spAutoFit/>
            </a:bodyPr>
            <a:lstStyle/>
            <a:p>
              <a:pPr>
                <a:lnSpc>
                  <a:spcPct val="120000"/>
                </a:lnSpc>
              </a:pPr>
              <a:r>
                <a:rPr lang="en-US" altLang="ja-JP" sz="2400" b="1" dirty="0">
                  <a:latin typeface="Arial" panose="020B0604020202020204" pitchFamily="34" charset="0"/>
                  <a:cs typeface="Arial" panose="020B0604020202020204" pitchFamily="34" charset="0"/>
                </a:rPr>
                <a:t>Review of SPAR-H*</a:t>
              </a:r>
            </a:p>
            <a:p>
              <a:pPr>
                <a:lnSpc>
                  <a:spcPct val="120000"/>
                </a:lnSpc>
              </a:pPr>
              <a:r>
                <a:rPr lang="en-US" altLang="ja-JP" sz="2000" dirty="0">
                  <a:latin typeface="Arial" panose="020B0604020202020204" pitchFamily="34" charset="0"/>
                  <a:cs typeface="Arial" panose="020B0604020202020204" pitchFamily="34" charset="0"/>
                </a:rPr>
                <a:t>Background of SPAR-H, definition of complexity and stress</a:t>
              </a:r>
            </a:p>
          </p:txBody>
        </p:sp>
        <p:pic>
          <p:nvPicPr>
            <p:cNvPr id="27" name="グラフィックス 26" descr="バッジ 単色塗りつぶし">
              <a:extLst>
                <a:ext uri="{FF2B5EF4-FFF2-40B4-BE49-F238E27FC236}">
                  <a16:creationId xmlns:a16="http://schemas.microsoft.com/office/drawing/2014/main" id="{DBF3FCA9-CAC8-134C-8B58-5C8392E6BDF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675614" y="2011907"/>
              <a:ext cx="609946" cy="609946"/>
            </a:xfrm>
            <a:prstGeom prst="rect">
              <a:avLst/>
            </a:prstGeom>
          </p:spPr>
        </p:pic>
      </p:grpSp>
      <p:grpSp>
        <p:nvGrpSpPr>
          <p:cNvPr id="41" name="グループ化 40">
            <a:extLst>
              <a:ext uri="{FF2B5EF4-FFF2-40B4-BE49-F238E27FC236}">
                <a16:creationId xmlns:a16="http://schemas.microsoft.com/office/drawing/2014/main" id="{73F034AA-3E83-56F4-20FC-D8FC2AEF4213}"/>
              </a:ext>
            </a:extLst>
          </p:cNvPr>
          <p:cNvGrpSpPr/>
          <p:nvPr/>
        </p:nvGrpSpPr>
        <p:grpSpPr>
          <a:xfrm>
            <a:off x="675614" y="2975367"/>
            <a:ext cx="7369483" cy="928477"/>
            <a:chOff x="675614" y="3300460"/>
            <a:chExt cx="7369483" cy="928477"/>
          </a:xfrm>
        </p:grpSpPr>
        <p:sp>
          <p:nvSpPr>
            <p:cNvPr id="15" name="テキスト ボックス 14">
              <a:extLst>
                <a:ext uri="{FF2B5EF4-FFF2-40B4-BE49-F238E27FC236}">
                  <a16:creationId xmlns:a16="http://schemas.microsoft.com/office/drawing/2014/main" id="{E9CFE2F6-4330-3A26-0B41-FD9CE521B646}"/>
                </a:ext>
              </a:extLst>
            </p:cNvPr>
            <p:cNvSpPr txBox="1"/>
            <p:nvPr/>
          </p:nvSpPr>
          <p:spPr>
            <a:xfrm>
              <a:off x="1285560" y="3358058"/>
              <a:ext cx="6759537" cy="870879"/>
            </a:xfrm>
            <a:prstGeom prst="rect">
              <a:avLst/>
            </a:prstGeom>
            <a:noFill/>
          </p:spPr>
          <p:txBody>
            <a:bodyPr wrap="square" rtlCol="0">
              <a:spAutoFit/>
            </a:bodyPr>
            <a:lstStyle/>
            <a:p>
              <a:pPr>
                <a:lnSpc>
                  <a:spcPct val="120000"/>
                </a:lnSpc>
              </a:pPr>
              <a:r>
                <a:rPr kumimoji="1" lang="en-US" altLang="ja-JP" sz="2400" b="1" dirty="0">
                  <a:latin typeface="Arial" panose="020B0604020202020204" pitchFamily="34" charset="0"/>
                  <a:cs typeface="Arial" panose="020B0604020202020204" pitchFamily="34" charset="0"/>
                </a:rPr>
                <a:t>Method</a:t>
              </a:r>
            </a:p>
            <a:p>
              <a:pPr>
                <a:lnSpc>
                  <a:spcPct val="120000"/>
                </a:lnSpc>
              </a:pPr>
              <a:r>
                <a:rPr lang="en-US" altLang="ja-JP" sz="2000" dirty="0">
                  <a:latin typeface="Arial" panose="020B0604020202020204" pitchFamily="34" charset="0"/>
                  <a:cs typeface="Arial" panose="020B0604020202020204" pitchFamily="34" charset="0"/>
                </a:rPr>
                <a:t>How to calculate multiplier considering correlation</a:t>
              </a:r>
              <a:r>
                <a:rPr kumimoji="1" lang="en-US" altLang="ja-JP" sz="2000" dirty="0">
                  <a:latin typeface="Arial" panose="020B0604020202020204" pitchFamily="34" charset="0"/>
                  <a:cs typeface="Arial" panose="020B0604020202020204" pitchFamily="34" charset="0"/>
                </a:rPr>
                <a:t> </a:t>
              </a:r>
            </a:p>
          </p:txBody>
        </p:sp>
        <p:pic>
          <p:nvPicPr>
            <p:cNvPr id="28" name="グラフィックス 27" descr="バッジ 3 単色塗りつぶし">
              <a:extLst>
                <a:ext uri="{FF2B5EF4-FFF2-40B4-BE49-F238E27FC236}">
                  <a16:creationId xmlns:a16="http://schemas.microsoft.com/office/drawing/2014/main" id="{94788953-1AE5-8FE6-F9A1-48F6B762983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675614" y="3300460"/>
              <a:ext cx="609946" cy="609946"/>
            </a:xfrm>
            <a:prstGeom prst="rect">
              <a:avLst/>
            </a:prstGeom>
          </p:spPr>
        </p:pic>
      </p:grpSp>
      <p:grpSp>
        <p:nvGrpSpPr>
          <p:cNvPr id="42" name="グループ化 41">
            <a:extLst>
              <a:ext uri="{FF2B5EF4-FFF2-40B4-BE49-F238E27FC236}">
                <a16:creationId xmlns:a16="http://schemas.microsoft.com/office/drawing/2014/main" id="{6C0E425B-7786-205B-D8B1-DA1869BC05D2}"/>
              </a:ext>
            </a:extLst>
          </p:cNvPr>
          <p:cNvGrpSpPr/>
          <p:nvPr/>
        </p:nvGrpSpPr>
        <p:grpSpPr>
          <a:xfrm>
            <a:off x="675614" y="3882635"/>
            <a:ext cx="7369483" cy="928477"/>
            <a:chOff x="675614" y="4049308"/>
            <a:chExt cx="7369483" cy="928477"/>
          </a:xfrm>
        </p:grpSpPr>
        <p:sp>
          <p:nvSpPr>
            <p:cNvPr id="17" name="テキスト ボックス 16">
              <a:extLst>
                <a:ext uri="{FF2B5EF4-FFF2-40B4-BE49-F238E27FC236}">
                  <a16:creationId xmlns:a16="http://schemas.microsoft.com/office/drawing/2014/main" id="{C7E8A60E-BDDD-F7B5-0EF8-3DBD80039843}"/>
                </a:ext>
              </a:extLst>
            </p:cNvPr>
            <p:cNvSpPr txBox="1"/>
            <p:nvPr/>
          </p:nvSpPr>
          <p:spPr>
            <a:xfrm>
              <a:off x="1285560" y="4106906"/>
              <a:ext cx="6759537" cy="870879"/>
            </a:xfrm>
            <a:prstGeom prst="rect">
              <a:avLst/>
            </a:prstGeom>
            <a:noFill/>
          </p:spPr>
          <p:txBody>
            <a:bodyPr wrap="square" rtlCol="0">
              <a:spAutoFit/>
            </a:bodyPr>
            <a:lstStyle/>
            <a:p>
              <a:pPr>
                <a:lnSpc>
                  <a:spcPct val="120000"/>
                </a:lnSpc>
              </a:pPr>
              <a:r>
                <a:rPr kumimoji="1" lang="en-US" altLang="ja-JP" sz="2400" b="1" dirty="0">
                  <a:latin typeface="Arial" panose="020B0604020202020204" pitchFamily="34" charset="0"/>
                  <a:cs typeface="Arial" panose="020B0604020202020204" pitchFamily="34" charset="0"/>
                </a:rPr>
                <a:t>Result</a:t>
              </a:r>
            </a:p>
            <a:p>
              <a:pPr>
                <a:lnSpc>
                  <a:spcPct val="120000"/>
                </a:lnSpc>
              </a:pPr>
              <a:r>
                <a:rPr lang="en-US" altLang="ja-JP" sz="2000" dirty="0">
                  <a:latin typeface="Arial" panose="020B0604020202020204" pitchFamily="34" charset="0"/>
                  <a:cs typeface="Arial" panose="020B0604020202020204" pitchFamily="34" charset="0"/>
                </a:rPr>
                <a:t>The impact of correlation between PSFs on multiplier</a:t>
              </a:r>
              <a:endParaRPr kumimoji="1" lang="en-US" altLang="ja-JP" dirty="0">
                <a:latin typeface="Arial" panose="020B0604020202020204" pitchFamily="34" charset="0"/>
                <a:cs typeface="Arial" panose="020B0604020202020204" pitchFamily="34" charset="0"/>
              </a:endParaRPr>
            </a:p>
          </p:txBody>
        </p:sp>
        <p:pic>
          <p:nvPicPr>
            <p:cNvPr id="29" name="グラフィックス 28" descr="バッジ 4 単色塗りつぶし">
              <a:extLst>
                <a:ext uri="{FF2B5EF4-FFF2-40B4-BE49-F238E27FC236}">
                  <a16:creationId xmlns:a16="http://schemas.microsoft.com/office/drawing/2014/main" id="{D5DD2B8E-F474-4EE4-FBA3-8E09D009300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675614" y="4049308"/>
              <a:ext cx="609946" cy="609946"/>
            </a:xfrm>
            <a:prstGeom prst="rect">
              <a:avLst/>
            </a:prstGeom>
          </p:spPr>
        </p:pic>
      </p:grpSp>
      <p:grpSp>
        <p:nvGrpSpPr>
          <p:cNvPr id="43" name="グループ化 42">
            <a:extLst>
              <a:ext uri="{FF2B5EF4-FFF2-40B4-BE49-F238E27FC236}">
                <a16:creationId xmlns:a16="http://schemas.microsoft.com/office/drawing/2014/main" id="{5BB523C4-3DC9-C2C6-6208-16133F6F2A8C}"/>
              </a:ext>
            </a:extLst>
          </p:cNvPr>
          <p:cNvGrpSpPr/>
          <p:nvPr/>
        </p:nvGrpSpPr>
        <p:grpSpPr>
          <a:xfrm>
            <a:off x="675614" y="4789903"/>
            <a:ext cx="7369483" cy="609946"/>
            <a:chOff x="675614" y="4871704"/>
            <a:chExt cx="7369483" cy="609946"/>
          </a:xfrm>
        </p:grpSpPr>
        <p:sp>
          <p:nvSpPr>
            <p:cNvPr id="23" name="テキスト ボックス 22">
              <a:extLst>
                <a:ext uri="{FF2B5EF4-FFF2-40B4-BE49-F238E27FC236}">
                  <a16:creationId xmlns:a16="http://schemas.microsoft.com/office/drawing/2014/main" id="{0673A605-70F9-C4A4-CDCB-77985272E261}"/>
                </a:ext>
              </a:extLst>
            </p:cNvPr>
            <p:cNvSpPr txBox="1"/>
            <p:nvPr/>
          </p:nvSpPr>
          <p:spPr>
            <a:xfrm>
              <a:off x="1285560" y="4929302"/>
              <a:ext cx="6759537" cy="494751"/>
            </a:xfrm>
            <a:prstGeom prst="rect">
              <a:avLst/>
            </a:prstGeom>
            <a:noFill/>
          </p:spPr>
          <p:txBody>
            <a:bodyPr wrap="square" rtlCol="0">
              <a:spAutoFit/>
            </a:bodyPr>
            <a:lstStyle/>
            <a:p>
              <a:pPr>
                <a:lnSpc>
                  <a:spcPct val="120000"/>
                </a:lnSpc>
              </a:pPr>
              <a:r>
                <a:rPr kumimoji="1" lang="en-US" altLang="ja-JP" sz="2400" b="1" dirty="0">
                  <a:latin typeface="Arial" panose="020B0604020202020204" pitchFamily="34" charset="0"/>
                  <a:cs typeface="Arial" panose="020B0604020202020204" pitchFamily="34" charset="0"/>
                </a:rPr>
                <a:t>Discussion</a:t>
              </a:r>
            </a:p>
          </p:txBody>
        </p:sp>
        <p:pic>
          <p:nvPicPr>
            <p:cNvPr id="30" name="グラフィックス 29" descr="バッジ 5 単色塗りつぶし">
              <a:extLst>
                <a:ext uri="{FF2B5EF4-FFF2-40B4-BE49-F238E27FC236}">
                  <a16:creationId xmlns:a16="http://schemas.microsoft.com/office/drawing/2014/main" id="{F5BC777A-0531-BC5A-7424-1093381FFE6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675614" y="4871704"/>
              <a:ext cx="609946" cy="609946"/>
            </a:xfrm>
            <a:prstGeom prst="rect">
              <a:avLst/>
            </a:prstGeom>
          </p:spPr>
        </p:pic>
      </p:grpSp>
      <p:grpSp>
        <p:nvGrpSpPr>
          <p:cNvPr id="44" name="グループ化 43">
            <a:extLst>
              <a:ext uri="{FF2B5EF4-FFF2-40B4-BE49-F238E27FC236}">
                <a16:creationId xmlns:a16="http://schemas.microsoft.com/office/drawing/2014/main" id="{D96C6CA8-8EC0-E36E-1B08-790C27A4717E}"/>
              </a:ext>
            </a:extLst>
          </p:cNvPr>
          <p:cNvGrpSpPr/>
          <p:nvPr/>
        </p:nvGrpSpPr>
        <p:grpSpPr>
          <a:xfrm>
            <a:off x="675614" y="5697169"/>
            <a:ext cx="7369483" cy="609946"/>
            <a:chOff x="675614" y="5697169"/>
            <a:chExt cx="7369483" cy="609946"/>
          </a:xfrm>
        </p:grpSpPr>
        <p:sp>
          <p:nvSpPr>
            <p:cNvPr id="25" name="テキスト ボックス 24">
              <a:extLst>
                <a:ext uri="{FF2B5EF4-FFF2-40B4-BE49-F238E27FC236}">
                  <a16:creationId xmlns:a16="http://schemas.microsoft.com/office/drawing/2014/main" id="{E21D4F79-E67B-77A8-CB4D-439F117D9951}"/>
                </a:ext>
              </a:extLst>
            </p:cNvPr>
            <p:cNvSpPr txBox="1"/>
            <p:nvPr/>
          </p:nvSpPr>
          <p:spPr>
            <a:xfrm>
              <a:off x="1285560" y="5754767"/>
              <a:ext cx="6759537" cy="494751"/>
            </a:xfrm>
            <a:prstGeom prst="rect">
              <a:avLst/>
            </a:prstGeom>
            <a:noFill/>
          </p:spPr>
          <p:txBody>
            <a:bodyPr wrap="square" rtlCol="0">
              <a:spAutoFit/>
            </a:bodyPr>
            <a:lstStyle/>
            <a:p>
              <a:pPr>
                <a:lnSpc>
                  <a:spcPct val="120000"/>
                </a:lnSpc>
              </a:pPr>
              <a:r>
                <a:rPr kumimoji="1" lang="en-US" altLang="ja-JP" sz="2400" b="1" dirty="0">
                  <a:latin typeface="Arial" panose="020B0604020202020204" pitchFamily="34" charset="0"/>
                  <a:cs typeface="Arial" panose="020B0604020202020204" pitchFamily="34" charset="0"/>
                </a:rPr>
                <a:t>Summary</a:t>
              </a:r>
            </a:p>
          </p:txBody>
        </p:sp>
        <p:pic>
          <p:nvPicPr>
            <p:cNvPr id="31" name="グラフィックス 30" descr="バッジ 6 単色塗りつぶし">
              <a:extLst>
                <a:ext uri="{FF2B5EF4-FFF2-40B4-BE49-F238E27FC236}">
                  <a16:creationId xmlns:a16="http://schemas.microsoft.com/office/drawing/2014/main" id="{1CC3ED5B-019D-E76F-94AB-1ED4DB597F6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675614" y="5697169"/>
              <a:ext cx="609946" cy="609946"/>
            </a:xfrm>
            <a:prstGeom prst="rect">
              <a:avLst/>
            </a:prstGeom>
          </p:spPr>
        </p:pic>
      </p:grpSp>
      <p:cxnSp>
        <p:nvCxnSpPr>
          <p:cNvPr id="56" name="直線コネクタ 55">
            <a:extLst>
              <a:ext uri="{FF2B5EF4-FFF2-40B4-BE49-F238E27FC236}">
                <a16:creationId xmlns:a16="http://schemas.microsoft.com/office/drawing/2014/main" id="{EC73EA1B-BD5F-7A97-7AC7-F1E4EBEBF4D8}"/>
              </a:ext>
            </a:extLst>
          </p:cNvPr>
          <p:cNvCxnSpPr>
            <a:cxnSpLocks/>
            <a:stCxn id="10" idx="2"/>
            <a:endCxn id="27" idx="0"/>
          </p:cNvCxnSpPr>
          <p:nvPr/>
        </p:nvCxnSpPr>
        <p:spPr>
          <a:xfrm>
            <a:off x="980587" y="1770777"/>
            <a:ext cx="0" cy="297322"/>
          </a:xfrm>
          <a:prstGeom prst="line">
            <a:avLst/>
          </a:prstGeom>
          <a:ln w="19050"/>
        </p:spPr>
        <p:style>
          <a:lnRef idx="1">
            <a:schemeClr val="dk1"/>
          </a:lnRef>
          <a:fillRef idx="0">
            <a:schemeClr val="dk1"/>
          </a:fillRef>
          <a:effectRef idx="0">
            <a:schemeClr val="dk1"/>
          </a:effectRef>
          <a:fontRef idx="minor">
            <a:schemeClr val="tx1"/>
          </a:fontRef>
        </p:style>
      </p:cxnSp>
      <p:cxnSp>
        <p:nvCxnSpPr>
          <p:cNvPr id="59" name="直線コネクタ 58">
            <a:extLst>
              <a:ext uri="{FF2B5EF4-FFF2-40B4-BE49-F238E27FC236}">
                <a16:creationId xmlns:a16="http://schemas.microsoft.com/office/drawing/2014/main" id="{3C2D847A-0729-79A4-022C-569C18E44E47}"/>
              </a:ext>
            </a:extLst>
          </p:cNvPr>
          <p:cNvCxnSpPr>
            <a:cxnSpLocks/>
            <a:stCxn id="27" idx="2"/>
            <a:endCxn id="28" idx="0"/>
          </p:cNvCxnSpPr>
          <p:nvPr/>
        </p:nvCxnSpPr>
        <p:spPr>
          <a:xfrm>
            <a:off x="980587" y="2678045"/>
            <a:ext cx="0" cy="297322"/>
          </a:xfrm>
          <a:prstGeom prst="line">
            <a:avLst/>
          </a:prstGeom>
          <a:ln w="19050"/>
        </p:spPr>
        <p:style>
          <a:lnRef idx="1">
            <a:schemeClr val="dk1"/>
          </a:lnRef>
          <a:fillRef idx="0">
            <a:schemeClr val="dk1"/>
          </a:fillRef>
          <a:effectRef idx="0">
            <a:schemeClr val="dk1"/>
          </a:effectRef>
          <a:fontRef idx="minor">
            <a:schemeClr val="tx1"/>
          </a:fontRef>
        </p:style>
      </p:cxnSp>
      <p:cxnSp>
        <p:nvCxnSpPr>
          <p:cNvPr id="63" name="直線コネクタ 62">
            <a:extLst>
              <a:ext uri="{FF2B5EF4-FFF2-40B4-BE49-F238E27FC236}">
                <a16:creationId xmlns:a16="http://schemas.microsoft.com/office/drawing/2014/main" id="{ED18D754-BF7D-777A-6415-7040F5A6434A}"/>
              </a:ext>
            </a:extLst>
          </p:cNvPr>
          <p:cNvCxnSpPr>
            <a:cxnSpLocks/>
          </p:cNvCxnSpPr>
          <p:nvPr/>
        </p:nvCxnSpPr>
        <p:spPr>
          <a:xfrm>
            <a:off x="980587" y="3585313"/>
            <a:ext cx="0" cy="297322"/>
          </a:xfrm>
          <a:prstGeom prst="line">
            <a:avLst/>
          </a:prstGeom>
          <a:ln w="19050"/>
        </p:spPr>
        <p:style>
          <a:lnRef idx="1">
            <a:schemeClr val="dk1"/>
          </a:lnRef>
          <a:fillRef idx="0">
            <a:schemeClr val="dk1"/>
          </a:fillRef>
          <a:effectRef idx="0">
            <a:schemeClr val="dk1"/>
          </a:effectRef>
          <a:fontRef idx="minor">
            <a:schemeClr val="tx1"/>
          </a:fontRef>
        </p:style>
      </p:cxnSp>
      <p:cxnSp>
        <p:nvCxnSpPr>
          <p:cNvPr id="64" name="直線コネクタ 63">
            <a:extLst>
              <a:ext uri="{FF2B5EF4-FFF2-40B4-BE49-F238E27FC236}">
                <a16:creationId xmlns:a16="http://schemas.microsoft.com/office/drawing/2014/main" id="{ECC92DCF-D465-B98C-310E-F61A1F33ED2E}"/>
              </a:ext>
            </a:extLst>
          </p:cNvPr>
          <p:cNvCxnSpPr>
            <a:cxnSpLocks/>
          </p:cNvCxnSpPr>
          <p:nvPr/>
        </p:nvCxnSpPr>
        <p:spPr>
          <a:xfrm>
            <a:off x="972284" y="5399847"/>
            <a:ext cx="0" cy="297322"/>
          </a:xfrm>
          <a:prstGeom prst="line">
            <a:avLst/>
          </a:prstGeom>
          <a:ln w="19050"/>
        </p:spPr>
        <p:style>
          <a:lnRef idx="1">
            <a:schemeClr val="dk1"/>
          </a:lnRef>
          <a:fillRef idx="0">
            <a:schemeClr val="dk1"/>
          </a:fillRef>
          <a:effectRef idx="0">
            <a:schemeClr val="dk1"/>
          </a:effectRef>
          <a:fontRef idx="minor">
            <a:schemeClr val="tx1"/>
          </a:fontRef>
        </p:style>
      </p:cxnSp>
      <p:cxnSp>
        <p:nvCxnSpPr>
          <p:cNvPr id="65" name="直線コネクタ 64">
            <a:extLst>
              <a:ext uri="{FF2B5EF4-FFF2-40B4-BE49-F238E27FC236}">
                <a16:creationId xmlns:a16="http://schemas.microsoft.com/office/drawing/2014/main" id="{93DF4A58-46AF-DFF2-06B7-C62537F3FA23}"/>
              </a:ext>
            </a:extLst>
          </p:cNvPr>
          <p:cNvCxnSpPr>
            <a:cxnSpLocks/>
          </p:cNvCxnSpPr>
          <p:nvPr/>
        </p:nvCxnSpPr>
        <p:spPr>
          <a:xfrm>
            <a:off x="972284" y="4492581"/>
            <a:ext cx="0" cy="297322"/>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57646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B9D0F0-06A0-E942-B3E6-2A6C541CF6E5}"/>
              </a:ext>
            </a:extLst>
          </p:cNvPr>
          <p:cNvSpPr>
            <a:spLocks noGrp="1"/>
          </p:cNvSpPr>
          <p:nvPr>
            <p:ph type="sldNum" sz="quarter" idx="12"/>
          </p:nvPr>
        </p:nvSpPr>
        <p:spPr/>
        <p:txBody>
          <a:bodyPr/>
          <a:lstStyle/>
          <a:p>
            <a:fld id="{1FF34BD3-6C02-4E3A-B685-6885B13878A1}" type="slidenum">
              <a:rPr lang="ja-JP" altLang="en-US" smtClean="0"/>
              <a:pPr/>
              <a:t>19</a:t>
            </a:fld>
            <a:endParaRPr lang="ja-JP" altLang="en-US" dirty="0"/>
          </a:p>
        </p:txBody>
      </p:sp>
      <p:sp>
        <p:nvSpPr>
          <p:cNvPr id="3" name="タイトル 2">
            <a:extLst>
              <a:ext uri="{FF2B5EF4-FFF2-40B4-BE49-F238E27FC236}">
                <a16:creationId xmlns:a16="http://schemas.microsoft.com/office/drawing/2014/main" id="{6233C4F4-E044-B746-91A7-0B4920A97E47}"/>
              </a:ext>
            </a:extLst>
          </p:cNvPr>
          <p:cNvSpPr>
            <a:spLocks noGrp="1"/>
          </p:cNvSpPr>
          <p:nvPr>
            <p:ph type="title"/>
          </p:nvPr>
        </p:nvSpPr>
        <p:spPr/>
        <p:txBody>
          <a:bodyPr/>
          <a:lstStyle/>
          <a:p>
            <a:r>
              <a:rPr kumimoji="1" lang="en-US" altLang="ja-JP" dirty="0"/>
              <a:t>Appendix: PSFs</a:t>
            </a:r>
            <a:endParaRPr kumimoji="1" lang="ja-JP" altLang="en-US"/>
          </a:p>
        </p:txBody>
      </p:sp>
      <p:graphicFrame>
        <p:nvGraphicFramePr>
          <p:cNvPr id="4" name="コンテンツ プレースホルダー 7">
            <a:extLst>
              <a:ext uri="{FF2B5EF4-FFF2-40B4-BE49-F238E27FC236}">
                <a16:creationId xmlns:a16="http://schemas.microsoft.com/office/drawing/2014/main" id="{7E108FE1-BFCC-8D41-BE96-D12EF5DF3980}"/>
              </a:ext>
            </a:extLst>
          </p:cNvPr>
          <p:cNvGraphicFramePr>
            <a:graphicFrameLocks/>
          </p:cNvGraphicFramePr>
          <p:nvPr>
            <p:extLst>
              <p:ext uri="{D42A27DB-BD31-4B8C-83A1-F6EECF244321}">
                <p14:modId xmlns:p14="http://schemas.microsoft.com/office/powerpoint/2010/main" val="1330309114"/>
              </p:ext>
            </p:extLst>
          </p:nvPr>
        </p:nvGraphicFramePr>
        <p:xfrm>
          <a:off x="328366" y="1166573"/>
          <a:ext cx="8178399" cy="5181600"/>
        </p:xfrm>
        <a:graphic>
          <a:graphicData uri="http://schemas.openxmlformats.org/drawingml/2006/table">
            <a:tbl>
              <a:tblPr firstRow="1" firstCol="1" bandRow="1">
                <a:tableStyleId>{2D5ABB26-0587-4C30-8999-92F81FD0307C}</a:tableStyleId>
              </a:tblPr>
              <a:tblGrid>
                <a:gridCol w="2165452">
                  <a:extLst>
                    <a:ext uri="{9D8B030D-6E8A-4147-A177-3AD203B41FA5}">
                      <a16:colId xmlns:a16="http://schemas.microsoft.com/office/drawing/2014/main" val="4108534347"/>
                    </a:ext>
                  </a:extLst>
                </a:gridCol>
                <a:gridCol w="2670464">
                  <a:extLst>
                    <a:ext uri="{9D8B030D-6E8A-4147-A177-3AD203B41FA5}">
                      <a16:colId xmlns:a16="http://schemas.microsoft.com/office/drawing/2014/main" val="1154482001"/>
                    </a:ext>
                  </a:extLst>
                </a:gridCol>
                <a:gridCol w="1835800">
                  <a:extLst>
                    <a:ext uri="{9D8B030D-6E8A-4147-A177-3AD203B41FA5}">
                      <a16:colId xmlns:a16="http://schemas.microsoft.com/office/drawing/2014/main" val="261313394"/>
                    </a:ext>
                  </a:extLst>
                </a:gridCol>
                <a:gridCol w="1506683">
                  <a:extLst>
                    <a:ext uri="{9D8B030D-6E8A-4147-A177-3AD203B41FA5}">
                      <a16:colId xmlns:a16="http://schemas.microsoft.com/office/drawing/2014/main" val="2154878627"/>
                    </a:ext>
                  </a:extLst>
                </a:gridCol>
              </a:tblGrid>
              <a:tr h="492760">
                <a:tc>
                  <a:txBody>
                    <a:bodyPr/>
                    <a:lstStyle/>
                    <a:p>
                      <a:pPr algn="ctr"/>
                      <a:r>
                        <a:rPr lang="en-US" sz="2000" kern="100" dirty="0">
                          <a:effectLst/>
                        </a:rPr>
                        <a:t>PSF</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lang="en-US" sz="2000" kern="100" dirty="0">
                          <a:effectLst/>
                        </a:rPr>
                        <a:t>PSF</a:t>
                      </a:r>
                      <a:r>
                        <a:rPr lang="en-US" altLang="ja-JP" sz="2000" kern="100" dirty="0">
                          <a:effectLst/>
                        </a:rPr>
                        <a:t> Level</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lang="en-US" altLang="ja-JP" sz="2000" kern="100" dirty="0">
                          <a:effectLst/>
                        </a:rPr>
                        <a:t>Multiplier</a:t>
                      </a:r>
                      <a:r>
                        <a:rPr lang="ja-JP" sz="2000" kern="100" dirty="0">
                          <a:effectLst/>
                        </a:rPr>
                        <a:t>（</a:t>
                      </a:r>
                      <a:r>
                        <a:rPr lang="en-US" altLang="ja-JP" sz="2000" kern="100" dirty="0">
                          <a:effectLst/>
                        </a:rPr>
                        <a:t>Diagnosis</a:t>
                      </a:r>
                      <a:r>
                        <a:rPr lang="ja-JP" sz="2000" kern="100" dirty="0">
                          <a:effectLst/>
                        </a:rPr>
                        <a:t>）</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lang="en-US" altLang="ja-JP" sz="2000" kern="100" dirty="0">
                          <a:effectLst/>
                        </a:rPr>
                        <a:t>Multiplier</a:t>
                      </a:r>
                      <a:r>
                        <a:rPr lang="ja-JP" sz="2000" kern="100" dirty="0">
                          <a:effectLst/>
                        </a:rPr>
                        <a:t>（</a:t>
                      </a:r>
                      <a:r>
                        <a:rPr lang="en-US" altLang="ja-JP" sz="2000" kern="100" dirty="0">
                          <a:effectLst/>
                        </a:rPr>
                        <a:t>Action</a:t>
                      </a:r>
                      <a:r>
                        <a:rPr lang="ja-JP" sz="2000" kern="100" dirty="0">
                          <a:effectLst/>
                        </a:rPr>
                        <a:t>）</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extLst>
                  <a:ext uri="{0D108BD9-81ED-4DB2-BD59-A6C34878D82A}">
                    <a16:rowId xmlns:a16="http://schemas.microsoft.com/office/drawing/2014/main" val="275855718"/>
                  </a:ext>
                </a:extLst>
              </a:tr>
              <a:tr h="0">
                <a:tc rowSpan="5">
                  <a:txBody>
                    <a:bodyPr/>
                    <a:lstStyle/>
                    <a:p>
                      <a:pPr algn="ctr"/>
                      <a:r>
                        <a:rPr lang="en-US" altLang="ja-JP" sz="2000" kern="100" dirty="0">
                          <a:effectLst/>
                        </a:rPr>
                        <a:t>Available time</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2000" kern="100" dirty="0">
                          <a:effectLst/>
                        </a:rPr>
                        <a:t>Inadequate time</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altLang="ja-JP" sz="2000" kern="100" dirty="0">
                          <a:effectLst/>
                        </a:rPr>
                        <a:t>HEP</a:t>
                      </a:r>
                      <a:r>
                        <a:rPr lang="en-US" sz="2000" kern="100" dirty="0">
                          <a:effectLst/>
                        </a:rPr>
                        <a:t>=1.0</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sz="2000" kern="100" dirty="0">
                          <a:effectLst/>
                        </a:rPr>
                        <a:t>HEP=1.0</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97527000"/>
                  </a:ext>
                </a:extLst>
              </a:tr>
              <a:tr h="0">
                <a:tc vMerge="1">
                  <a:txBody>
                    <a:bodyPr/>
                    <a:lstStyle/>
                    <a:p>
                      <a:endParaRPr kumimoji="1" lang="ja-JP" altLang="en-US"/>
                    </a:p>
                  </a:txBody>
                  <a:tcPr/>
                </a:tc>
                <a:tc>
                  <a:txBody>
                    <a:bodyPr/>
                    <a:lstStyle/>
                    <a:p>
                      <a:pPr algn="ctr"/>
                      <a:r>
                        <a:rPr lang="en-US" altLang="ja-JP" sz="2000" kern="100" dirty="0">
                          <a:effectLst/>
                        </a:rPr>
                        <a:t>Barely adequate time</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10</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10</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64152113"/>
                  </a:ext>
                </a:extLst>
              </a:tr>
              <a:tr h="0">
                <a:tc vMerge="1">
                  <a:txBody>
                    <a:bodyPr/>
                    <a:lstStyle/>
                    <a:p>
                      <a:endParaRPr kumimoji="1" lang="ja-JP" altLang="en-US"/>
                    </a:p>
                  </a:txBody>
                  <a:tcPr/>
                </a:tc>
                <a:tc>
                  <a:txBody>
                    <a:bodyPr/>
                    <a:lstStyle/>
                    <a:p>
                      <a:pPr algn="ctr"/>
                      <a:r>
                        <a:rPr lang="en-US" altLang="ja-JP" sz="2000" kern="100" dirty="0">
                          <a:effectLst/>
                        </a:rPr>
                        <a:t>Nominal time</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1</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1</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73587507"/>
                  </a:ext>
                </a:extLst>
              </a:tr>
              <a:tr h="0">
                <a:tc vMerge="1">
                  <a:txBody>
                    <a:bodyPr/>
                    <a:lstStyle/>
                    <a:p>
                      <a:endParaRPr kumimoji="1" lang="ja-JP" altLang="en-US"/>
                    </a:p>
                  </a:txBody>
                  <a:tcPr/>
                </a:tc>
                <a:tc>
                  <a:txBody>
                    <a:bodyPr/>
                    <a:lstStyle/>
                    <a:p>
                      <a:pPr algn="ctr"/>
                      <a:r>
                        <a:rPr lang="en-US" altLang="ja-JP" sz="2000" kern="100" dirty="0">
                          <a:effectLst/>
                        </a:rPr>
                        <a:t>Extra time</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0.1</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0.1</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39467289"/>
                  </a:ext>
                </a:extLst>
              </a:tr>
              <a:tr h="0">
                <a:tc vMerge="1">
                  <a:txBody>
                    <a:bodyPr/>
                    <a:lstStyle/>
                    <a:p>
                      <a:endParaRPr kumimoji="1" lang="ja-JP" altLang="en-US"/>
                    </a:p>
                  </a:txBody>
                  <a:tcPr/>
                </a:tc>
                <a:tc>
                  <a:txBody>
                    <a:bodyPr/>
                    <a:lstStyle/>
                    <a:p>
                      <a:pPr algn="ctr"/>
                      <a:r>
                        <a:rPr lang="en-US" altLang="ja-JP" sz="2000" kern="100" dirty="0">
                          <a:effectLst/>
                        </a:rPr>
                        <a:t>Expansive time</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sz="2000" kern="100" dirty="0">
                          <a:effectLst/>
                        </a:rPr>
                        <a:t>0.01</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sz="2000" kern="100" dirty="0">
                          <a:effectLst/>
                        </a:rPr>
                        <a:t>0.01</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3077083"/>
                  </a:ext>
                </a:extLst>
              </a:tr>
              <a:tr h="0">
                <a:tc rowSpan="3">
                  <a:txBody>
                    <a:bodyPr/>
                    <a:lstStyle/>
                    <a:p>
                      <a:pPr algn="ctr"/>
                      <a:r>
                        <a:rPr lang="en-US" altLang="ja-JP" sz="2000" kern="100" dirty="0">
                          <a:effectLst/>
                        </a:rPr>
                        <a:t>Stress</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2000" kern="100" dirty="0">
                          <a:effectLst/>
                        </a:rPr>
                        <a:t>Extreme</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sz="2000" kern="100" dirty="0">
                          <a:effectLst/>
                        </a:rPr>
                        <a:t>5</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sz="2000" kern="100" dirty="0">
                          <a:effectLst/>
                        </a:rPr>
                        <a:t>5</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54612590"/>
                  </a:ext>
                </a:extLst>
              </a:tr>
              <a:tr h="0">
                <a:tc vMerge="1">
                  <a:txBody>
                    <a:bodyPr/>
                    <a:lstStyle/>
                    <a:p>
                      <a:endParaRPr kumimoji="1" lang="ja-JP" altLang="en-US"/>
                    </a:p>
                  </a:txBody>
                  <a:tcPr/>
                </a:tc>
                <a:tc>
                  <a:txBody>
                    <a:bodyPr/>
                    <a:lstStyle/>
                    <a:p>
                      <a:pPr algn="ctr"/>
                      <a:r>
                        <a:rPr lang="en-US" altLang="ja-JP" sz="2000" kern="100" dirty="0">
                          <a:effectLst/>
                        </a:rPr>
                        <a:t>High</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2</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2</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64859602"/>
                  </a:ext>
                </a:extLst>
              </a:tr>
              <a:tr h="0">
                <a:tc vMerge="1">
                  <a:txBody>
                    <a:bodyPr/>
                    <a:lstStyle/>
                    <a:p>
                      <a:endParaRPr kumimoji="1" lang="ja-JP" altLang="en-US"/>
                    </a:p>
                  </a:txBody>
                  <a:tcPr/>
                </a:tc>
                <a:tc>
                  <a:txBody>
                    <a:bodyPr/>
                    <a:lstStyle/>
                    <a:p>
                      <a:pPr algn="ctr"/>
                      <a:r>
                        <a:rPr lang="en-US" altLang="ja-JP" sz="2000" kern="100" dirty="0">
                          <a:effectLst/>
                        </a:rPr>
                        <a:t>Nominal</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sz="2000" kern="100" dirty="0">
                          <a:effectLst/>
                        </a:rPr>
                        <a:t>1</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sz="2000" kern="100" dirty="0">
                          <a:effectLst/>
                        </a:rPr>
                        <a:t>1</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680249"/>
                  </a:ext>
                </a:extLst>
              </a:tr>
              <a:tr h="0">
                <a:tc rowSpan="4">
                  <a:txBody>
                    <a:bodyPr/>
                    <a:lstStyle/>
                    <a:p>
                      <a:pPr algn="ctr"/>
                      <a:r>
                        <a:rPr lang="en-US" altLang="ja-JP" sz="2000" kern="100" dirty="0">
                          <a:effectLst/>
                        </a:rPr>
                        <a:t>Complexity</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2000" kern="100" dirty="0">
                          <a:effectLst/>
                        </a:rPr>
                        <a:t>Highly complex</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sz="2000" kern="100">
                          <a:effectLst/>
                        </a:rPr>
                        <a:t>5</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sz="2000" kern="100" dirty="0">
                          <a:effectLst/>
                        </a:rPr>
                        <a:t>5</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88093202"/>
                  </a:ext>
                </a:extLst>
              </a:tr>
              <a:tr h="0">
                <a:tc vMerge="1">
                  <a:txBody>
                    <a:bodyPr/>
                    <a:lstStyle/>
                    <a:p>
                      <a:endParaRPr kumimoji="1" lang="ja-JP" altLang="en-US"/>
                    </a:p>
                  </a:txBody>
                  <a:tcPr/>
                </a:tc>
                <a:tc>
                  <a:txBody>
                    <a:bodyPr/>
                    <a:lstStyle/>
                    <a:p>
                      <a:pPr algn="ctr"/>
                      <a:r>
                        <a:rPr lang="en-US" altLang="ja-JP" sz="2000" kern="100" dirty="0">
                          <a:effectLst/>
                        </a:rPr>
                        <a:t>Moderately complex</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2</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2</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63393114"/>
                  </a:ext>
                </a:extLst>
              </a:tr>
              <a:tr h="0">
                <a:tc vMerge="1">
                  <a:txBody>
                    <a:bodyPr/>
                    <a:lstStyle/>
                    <a:p>
                      <a:endParaRPr kumimoji="1" lang="ja-JP" altLang="en-US"/>
                    </a:p>
                  </a:txBody>
                  <a:tcPr/>
                </a:tc>
                <a:tc>
                  <a:txBody>
                    <a:bodyPr/>
                    <a:lstStyle/>
                    <a:p>
                      <a:pPr algn="ctr"/>
                      <a:r>
                        <a:rPr lang="en-US" altLang="ja-JP" sz="2000" kern="100" dirty="0">
                          <a:effectLst/>
                        </a:rPr>
                        <a:t>Nominal</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1</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1</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71506425"/>
                  </a:ext>
                </a:extLst>
              </a:tr>
              <a:tr h="0">
                <a:tc vMerge="1">
                  <a:txBody>
                    <a:bodyPr/>
                    <a:lstStyle/>
                    <a:p>
                      <a:endParaRPr kumimoji="1" lang="ja-JP" altLang="en-US"/>
                    </a:p>
                  </a:txBody>
                  <a:tcPr/>
                </a:tc>
                <a:tc>
                  <a:txBody>
                    <a:bodyPr/>
                    <a:lstStyle/>
                    <a:p>
                      <a:pPr algn="ctr"/>
                      <a:r>
                        <a:rPr lang="en-US" altLang="ja-JP" sz="2000" kern="100" dirty="0">
                          <a:effectLst/>
                        </a:rPr>
                        <a:t>Obvious diagnosis</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sz="2000" kern="100" dirty="0">
                          <a:effectLst/>
                        </a:rPr>
                        <a:t>0.1</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sz="2000" kern="100" dirty="0">
                          <a:effectLst/>
                        </a:rPr>
                        <a:t> -</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538524"/>
                  </a:ext>
                </a:extLst>
              </a:tr>
              <a:tr h="0">
                <a:tc rowSpan="3">
                  <a:txBody>
                    <a:bodyPr/>
                    <a:lstStyle/>
                    <a:p>
                      <a:pPr algn="ctr"/>
                      <a:r>
                        <a:rPr lang="en-US" altLang="ja-JP" sz="2000" kern="100" dirty="0">
                          <a:effectLst/>
                        </a:rPr>
                        <a:t>Experience/</a:t>
                      </a:r>
                    </a:p>
                    <a:p>
                      <a:pPr algn="ctr"/>
                      <a:r>
                        <a:rPr lang="en-US" altLang="ja-JP" sz="2000" kern="100" dirty="0">
                          <a:effectLst/>
                        </a:rPr>
                        <a:t>Training</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2000" kern="100" dirty="0">
                          <a:effectLst/>
                        </a:rPr>
                        <a:t>Low</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sz="2000" kern="100" dirty="0">
                          <a:effectLst/>
                        </a:rPr>
                        <a:t>10</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sz="2000" kern="100">
                          <a:effectLst/>
                        </a:rPr>
                        <a:t>3</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94113763"/>
                  </a:ext>
                </a:extLst>
              </a:tr>
              <a:tr h="0">
                <a:tc vMerge="1">
                  <a:txBody>
                    <a:bodyPr/>
                    <a:lstStyle/>
                    <a:p>
                      <a:endParaRPr kumimoji="1" lang="ja-JP" altLang="en-US"/>
                    </a:p>
                  </a:txBody>
                  <a:tcPr/>
                </a:tc>
                <a:tc>
                  <a:txBody>
                    <a:bodyPr/>
                    <a:lstStyle/>
                    <a:p>
                      <a:pPr algn="ctr"/>
                      <a:r>
                        <a:rPr lang="en-US" altLang="ja-JP" sz="2000" kern="100" dirty="0">
                          <a:effectLst/>
                        </a:rPr>
                        <a:t>Nominal</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1</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1</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98042067"/>
                  </a:ext>
                </a:extLst>
              </a:tr>
              <a:tr h="0">
                <a:tc vMerge="1">
                  <a:txBody>
                    <a:bodyPr/>
                    <a:lstStyle/>
                    <a:p>
                      <a:pPr algn="ct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altLang="ja-JP" sz="2000" kern="100" dirty="0">
                          <a:effectLst/>
                        </a:rPr>
                        <a:t>High</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altLang="ja-JP" sz="2000" kern="100" dirty="0">
                          <a:effectLst/>
                        </a:rPr>
                        <a:t>0.5</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altLang="ja-JP" sz="2000" kern="100" dirty="0">
                          <a:effectLst/>
                        </a:rPr>
                        <a:t>0.5</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6986425"/>
                  </a:ext>
                </a:extLst>
              </a:tr>
            </a:tbl>
          </a:graphicData>
        </a:graphic>
      </p:graphicFrame>
    </p:spTree>
    <p:extLst>
      <p:ext uri="{BB962C8B-B14F-4D97-AF65-F5344CB8AC3E}">
        <p14:creationId xmlns:p14="http://schemas.microsoft.com/office/powerpoint/2010/main" val="1902012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F76C94C-2BE4-5D4A-886D-395947063C62}"/>
              </a:ext>
            </a:extLst>
          </p:cNvPr>
          <p:cNvSpPr>
            <a:spLocks noGrp="1"/>
          </p:cNvSpPr>
          <p:nvPr>
            <p:ph type="sldNum" sz="quarter" idx="12"/>
          </p:nvPr>
        </p:nvSpPr>
        <p:spPr/>
        <p:txBody>
          <a:bodyPr/>
          <a:lstStyle/>
          <a:p>
            <a:fld id="{1FF34BD3-6C02-4E3A-B685-6885B13878A1}" type="slidenum">
              <a:rPr lang="ja-JP" altLang="en-US" smtClean="0"/>
              <a:pPr/>
              <a:t>20</a:t>
            </a:fld>
            <a:endParaRPr lang="ja-JP" altLang="en-US" dirty="0"/>
          </a:p>
        </p:txBody>
      </p:sp>
      <p:graphicFrame>
        <p:nvGraphicFramePr>
          <p:cNvPr id="4" name="コンテンツ プレースホルダー 7">
            <a:extLst>
              <a:ext uri="{FF2B5EF4-FFF2-40B4-BE49-F238E27FC236}">
                <a16:creationId xmlns:a16="http://schemas.microsoft.com/office/drawing/2014/main" id="{E96FCC0A-940D-9443-8D98-454ED24F260C}"/>
              </a:ext>
            </a:extLst>
          </p:cNvPr>
          <p:cNvGraphicFramePr>
            <a:graphicFrameLocks/>
          </p:cNvGraphicFramePr>
          <p:nvPr>
            <p:extLst>
              <p:ext uri="{D42A27DB-BD31-4B8C-83A1-F6EECF244321}">
                <p14:modId xmlns:p14="http://schemas.microsoft.com/office/powerpoint/2010/main" val="2731322350"/>
              </p:ext>
            </p:extLst>
          </p:nvPr>
        </p:nvGraphicFramePr>
        <p:xfrm>
          <a:off x="328366" y="1166573"/>
          <a:ext cx="8178399" cy="5486400"/>
        </p:xfrm>
        <a:graphic>
          <a:graphicData uri="http://schemas.openxmlformats.org/drawingml/2006/table">
            <a:tbl>
              <a:tblPr firstRow="1" firstCol="1" bandRow="1">
                <a:tableStyleId>{2D5ABB26-0587-4C30-8999-92F81FD0307C}</a:tableStyleId>
              </a:tblPr>
              <a:tblGrid>
                <a:gridCol w="2165452">
                  <a:extLst>
                    <a:ext uri="{9D8B030D-6E8A-4147-A177-3AD203B41FA5}">
                      <a16:colId xmlns:a16="http://schemas.microsoft.com/office/drawing/2014/main" val="4108534347"/>
                    </a:ext>
                  </a:extLst>
                </a:gridCol>
                <a:gridCol w="2670464">
                  <a:extLst>
                    <a:ext uri="{9D8B030D-6E8A-4147-A177-3AD203B41FA5}">
                      <a16:colId xmlns:a16="http://schemas.microsoft.com/office/drawing/2014/main" val="1154482001"/>
                    </a:ext>
                  </a:extLst>
                </a:gridCol>
                <a:gridCol w="1835800">
                  <a:extLst>
                    <a:ext uri="{9D8B030D-6E8A-4147-A177-3AD203B41FA5}">
                      <a16:colId xmlns:a16="http://schemas.microsoft.com/office/drawing/2014/main" val="261313394"/>
                    </a:ext>
                  </a:extLst>
                </a:gridCol>
                <a:gridCol w="1506683">
                  <a:extLst>
                    <a:ext uri="{9D8B030D-6E8A-4147-A177-3AD203B41FA5}">
                      <a16:colId xmlns:a16="http://schemas.microsoft.com/office/drawing/2014/main" val="2154878627"/>
                    </a:ext>
                  </a:extLst>
                </a:gridCol>
              </a:tblGrid>
              <a:tr h="492760">
                <a:tc>
                  <a:txBody>
                    <a:bodyPr/>
                    <a:lstStyle/>
                    <a:p>
                      <a:pPr algn="ctr"/>
                      <a:r>
                        <a:rPr lang="en-US" sz="2000" kern="100" dirty="0">
                          <a:effectLst/>
                        </a:rPr>
                        <a:t>PSF</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lang="en-US" sz="2000" kern="100" dirty="0">
                          <a:effectLst/>
                        </a:rPr>
                        <a:t>PSF</a:t>
                      </a:r>
                      <a:r>
                        <a:rPr lang="en-US" altLang="ja-JP" sz="2000" kern="100" dirty="0">
                          <a:effectLst/>
                        </a:rPr>
                        <a:t> Level</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lang="en-US" altLang="ja-JP" sz="2000" kern="100" dirty="0">
                          <a:effectLst/>
                        </a:rPr>
                        <a:t>Multiplier</a:t>
                      </a:r>
                      <a:r>
                        <a:rPr lang="ja-JP" sz="2000" kern="100" dirty="0">
                          <a:effectLst/>
                        </a:rPr>
                        <a:t>（</a:t>
                      </a:r>
                      <a:r>
                        <a:rPr lang="en-US" altLang="ja-JP" sz="2000" kern="100" dirty="0">
                          <a:effectLst/>
                        </a:rPr>
                        <a:t>Diagnosis</a:t>
                      </a:r>
                      <a:r>
                        <a:rPr lang="ja-JP" sz="2000" kern="100" dirty="0">
                          <a:effectLst/>
                        </a:rPr>
                        <a:t>）</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lang="en-US" altLang="ja-JP" sz="2000" kern="100" dirty="0">
                          <a:effectLst/>
                        </a:rPr>
                        <a:t>Multiplier</a:t>
                      </a:r>
                      <a:r>
                        <a:rPr lang="ja-JP" sz="2000" kern="100" dirty="0">
                          <a:effectLst/>
                        </a:rPr>
                        <a:t>（</a:t>
                      </a:r>
                      <a:r>
                        <a:rPr lang="en-US" altLang="ja-JP" sz="2000" kern="100" dirty="0">
                          <a:effectLst/>
                        </a:rPr>
                        <a:t>Action</a:t>
                      </a:r>
                      <a:r>
                        <a:rPr lang="ja-JP" sz="2000" kern="100" dirty="0">
                          <a:effectLst/>
                        </a:rPr>
                        <a:t>）</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extLst>
                  <a:ext uri="{0D108BD9-81ED-4DB2-BD59-A6C34878D82A}">
                    <a16:rowId xmlns:a16="http://schemas.microsoft.com/office/drawing/2014/main" val="275855718"/>
                  </a:ext>
                </a:extLst>
              </a:tr>
              <a:tr h="0">
                <a:tc rowSpan="5">
                  <a:txBody>
                    <a:bodyPr/>
                    <a:lstStyle/>
                    <a:p>
                      <a:pPr algn="ctr"/>
                      <a:r>
                        <a:rPr lang="en-US" altLang="ja-JP" sz="2000" kern="100" dirty="0">
                          <a:effectLst/>
                        </a:rPr>
                        <a:t>Procedures</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2000" kern="100" dirty="0">
                          <a:effectLst/>
                        </a:rPr>
                        <a:t>Not available</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sz="2000" kern="100" dirty="0">
                          <a:effectLst/>
                        </a:rPr>
                        <a:t>50</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sz="2000" kern="100">
                          <a:effectLst/>
                        </a:rPr>
                        <a:t>50</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97527000"/>
                  </a:ext>
                </a:extLst>
              </a:tr>
              <a:tr h="0">
                <a:tc vMerge="1">
                  <a:txBody>
                    <a:bodyPr/>
                    <a:lstStyle/>
                    <a:p>
                      <a:endParaRPr kumimoji="1" lang="ja-JP" altLang="en-US"/>
                    </a:p>
                  </a:txBody>
                  <a:tcPr/>
                </a:tc>
                <a:tc>
                  <a:txBody>
                    <a:bodyPr/>
                    <a:lstStyle/>
                    <a:p>
                      <a:pPr algn="ctr"/>
                      <a:r>
                        <a:rPr lang="en-US" altLang="ja-JP" sz="2000" kern="100" dirty="0">
                          <a:effectLst/>
                        </a:rPr>
                        <a:t>Incomplete</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20</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20</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64152113"/>
                  </a:ext>
                </a:extLst>
              </a:tr>
              <a:tr h="0">
                <a:tc vMerge="1">
                  <a:txBody>
                    <a:bodyPr/>
                    <a:lstStyle/>
                    <a:p>
                      <a:endParaRPr kumimoji="1" lang="ja-JP" altLang="en-US"/>
                    </a:p>
                  </a:txBody>
                  <a:tcPr/>
                </a:tc>
                <a:tc>
                  <a:txBody>
                    <a:bodyPr/>
                    <a:lstStyle/>
                    <a:p>
                      <a:pPr algn="ctr"/>
                      <a:r>
                        <a:rPr lang="en-US" altLang="ja-JP" sz="2000" kern="100" dirty="0">
                          <a:effectLst/>
                        </a:rPr>
                        <a:t>Available, but poor</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5</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5</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73587507"/>
                  </a:ext>
                </a:extLst>
              </a:tr>
              <a:tr h="0">
                <a:tc vMerge="1">
                  <a:txBody>
                    <a:bodyPr/>
                    <a:lstStyle/>
                    <a:p>
                      <a:endParaRPr kumimoji="1" lang="ja-JP" altLang="en-US"/>
                    </a:p>
                  </a:txBody>
                  <a:tcPr/>
                </a:tc>
                <a:tc>
                  <a:txBody>
                    <a:bodyPr/>
                    <a:lstStyle/>
                    <a:p>
                      <a:pPr algn="ctr"/>
                      <a:r>
                        <a:rPr lang="en-US" altLang="ja-JP" sz="2000" kern="100" dirty="0">
                          <a:effectLst/>
                        </a:rPr>
                        <a:t>Nominal</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1</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1</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9467289"/>
                  </a:ext>
                </a:extLst>
              </a:tr>
              <a:tr h="0">
                <a:tc vMerge="1">
                  <a:txBody>
                    <a:bodyPr/>
                    <a:lstStyle/>
                    <a:p>
                      <a:endParaRPr kumimoji="1" lang="ja-JP" altLang="en-US"/>
                    </a:p>
                  </a:txBody>
                  <a:tcPr/>
                </a:tc>
                <a:tc>
                  <a:txBody>
                    <a:bodyPr/>
                    <a:lstStyle/>
                    <a:p>
                      <a:pPr algn="ctr"/>
                      <a:r>
                        <a:rPr lang="en-US" altLang="ja-JP" sz="2000" kern="100" dirty="0">
                          <a:effectLst/>
                        </a:rPr>
                        <a:t>Diagnostic/symptom oriented</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sz="2000" kern="100">
                          <a:effectLst/>
                        </a:rPr>
                        <a:t>0.5</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sz="2000" kern="100" dirty="0">
                          <a:effectLst/>
                        </a:rPr>
                        <a:t> </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3077083"/>
                  </a:ext>
                </a:extLst>
              </a:tr>
              <a:tr h="0">
                <a:tc rowSpan="4">
                  <a:txBody>
                    <a:bodyPr/>
                    <a:lstStyle/>
                    <a:p>
                      <a:pPr algn="ctr"/>
                      <a:r>
                        <a:rPr lang="en-US" altLang="ja-JP" sz="2000" kern="100" dirty="0">
                          <a:effectLst/>
                        </a:rPr>
                        <a:t>Ergonomics/HMI</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altLang="ja-JP" sz="2000" kern="100" dirty="0">
                          <a:effectLst/>
                        </a:rPr>
                        <a:t>Missing/Misleading</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sz="2000" kern="100">
                          <a:effectLst/>
                        </a:rPr>
                        <a:t>50</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sz="2000" kern="100">
                          <a:effectLst/>
                        </a:rPr>
                        <a:t>50</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54612590"/>
                  </a:ext>
                </a:extLst>
              </a:tr>
              <a:tr h="0">
                <a:tc vMerge="1">
                  <a:txBody>
                    <a:bodyPr/>
                    <a:lstStyle/>
                    <a:p>
                      <a:endParaRPr kumimoji="1" lang="ja-JP" altLang="en-US"/>
                    </a:p>
                  </a:txBody>
                  <a:tcPr/>
                </a:tc>
                <a:tc>
                  <a:txBody>
                    <a:bodyPr/>
                    <a:lstStyle/>
                    <a:p>
                      <a:pPr algn="ctr"/>
                      <a:r>
                        <a:rPr lang="en-US" altLang="ja-JP" sz="2000" kern="100" dirty="0">
                          <a:effectLst/>
                        </a:rPr>
                        <a:t>Poor</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10</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10</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64859602"/>
                  </a:ext>
                </a:extLst>
              </a:tr>
              <a:tr h="0">
                <a:tc vMerge="1">
                  <a:txBody>
                    <a:bodyPr/>
                    <a:lstStyle/>
                    <a:p>
                      <a:endParaRPr kumimoji="1" lang="ja-JP" altLang="en-US"/>
                    </a:p>
                  </a:txBody>
                  <a:tcPr/>
                </a:tc>
                <a:tc>
                  <a:txBody>
                    <a:bodyPr/>
                    <a:lstStyle/>
                    <a:p>
                      <a:pPr algn="ctr"/>
                      <a:r>
                        <a:rPr lang="en-US" altLang="ja-JP" sz="2000" kern="100" dirty="0">
                          <a:effectLst/>
                        </a:rPr>
                        <a:t>Nominal</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1</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1</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0680249"/>
                  </a:ext>
                </a:extLst>
              </a:tr>
              <a:tr h="0">
                <a:tc vMerge="1">
                  <a:txBody>
                    <a:bodyPr/>
                    <a:lstStyle/>
                    <a:p>
                      <a:endParaRPr kumimoji="1" lang="ja-JP" altLang="en-US"/>
                    </a:p>
                  </a:txBody>
                  <a:tcPr/>
                </a:tc>
                <a:tc>
                  <a:txBody>
                    <a:bodyPr/>
                    <a:lstStyle/>
                    <a:p>
                      <a:pPr algn="ctr"/>
                      <a:r>
                        <a:rPr lang="en-US" altLang="ja-JP" sz="2000" kern="100" dirty="0">
                          <a:effectLst/>
                        </a:rPr>
                        <a:t>Good</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0.5</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0.5</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88093202"/>
                  </a:ext>
                </a:extLst>
              </a:tr>
              <a:tr h="0">
                <a:tc rowSpan="3">
                  <a:txBody>
                    <a:bodyPr/>
                    <a:lstStyle/>
                    <a:p>
                      <a:pPr algn="ctr"/>
                      <a:r>
                        <a:rPr lang="en-US" altLang="ja-JP" sz="2000" kern="100" dirty="0">
                          <a:effectLst/>
                        </a:rPr>
                        <a:t>Fitness for duty</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altLang="ja-JP" sz="2000" kern="100" dirty="0">
                          <a:effectLst/>
                        </a:rPr>
                        <a:t>Unfit</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HEP=1.0</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HEP=1.0</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63393114"/>
                  </a:ext>
                </a:extLst>
              </a:tr>
              <a:tr h="0">
                <a:tc vMerge="1">
                  <a:txBody>
                    <a:bodyPr/>
                    <a:lstStyle/>
                    <a:p>
                      <a:endParaRPr kumimoji="1" lang="ja-JP" altLang="en-US"/>
                    </a:p>
                  </a:txBody>
                  <a:tcPr/>
                </a:tc>
                <a:tc>
                  <a:txBody>
                    <a:bodyPr/>
                    <a:lstStyle/>
                    <a:p>
                      <a:pPr algn="ctr"/>
                      <a:r>
                        <a:rPr lang="en-US" altLang="ja-JP" sz="2000" kern="100" dirty="0">
                          <a:effectLst/>
                        </a:rPr>
                        <a:t>Degraded Fitness</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5</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dirty="0">
                          <a:effectLst/>
                        </a:rPr>
                        <a:t>5</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71506425"/>
                  </a:ext>
                </a:extLst>
              </a:tr>
              <a:tr h="0">
                <a:tc vMerge="1">
                  <a:txBody>
                    <a:bodyPr/>
                    <a:lstStyle/>
                    <a:p>
                      <a:endParaRPr kumimoji="1" lang="ja-JP" altLang="en-US"/>
                    </a:p>
                  </a:txBody>
                  <a:tcPr/>
                </a:tc>
                <a:tc>
                  <a:txBody>
                    <a:bodyPr/>
                    <a:lstStyle/>
                    <a:p>
                      <a:pPr algn="ctr"/>
                      <a:r>
                        <a:rPr lang="en-US" altLang="ja-JP" sz="2000" kern="100" dirty="0">
                          <a:effectLst/>
                        </a:rPr>
                        <a:t>Nominal</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sz="2000" kern="100" dirty="0">
                          <a:effectLst/>
                        </a:rPr>
                        <a:t>1</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sz="2000" kern="100" dirty="0">
                          <a:effectLst/>
                        </a:rPr>
                        <a:t>1</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538524"/>
                  </a:ext>
                </a:extLst>
              </a:tr>
              <a:tr h="0">
                <a:tc rowSpan="3">
                  <a:txBody>
                    <a:bodyPr/>
                    <a:lstStyle/>
                    <a:p>
                      <a:pPr algn="ctr"/>
                      <a:r>
                        <a:rPr lang="en-US" altLang="ja-JP" sz="2000" kern="100" dirty="0">
                          <a:effectLst/>
                        </a:rPr>
                        <a:t>Work Processes</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2000" kern="100" dirty="0">
                          <a:effectLst/>
                        </a:rPr>
                        <a:t>Poor</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sz="2000" kern="100">
                          <a:effectLst/>
                        </a:rPr>
                        <a:t>2</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r>
                        <a:rPr lang="en-US" sz="2000" kern="100" dirty="0">
                          <a:effectLst/>
                        </a:rPr>
                        <a:t>5</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94113763"/>
                  </a:ext>
                </a:extLst>
              </a:tr>
              <a:tr h="0">
                <a:tc vMerge="1">
                  <a:txBody>
                    <a:bodyPr/>
                    <a:lstStyle/>
                    <a:p>
                      <a:endParaRPr kumimoji="1" lang="ja-JP" altLang="en-US"/>
                    </a:p>
                  </a:txBody>
                  <a:tcPr/>
                </a:tc>
                <a:tc>
                  <a:txBody>
                    <a:bodyPr/>
                    <a:lstStyle/>
                    <a:p>
                      <a:pPr algn="ctr"/>
                      <a:r>
                        <a:rPr lang="en-US" altLang="ja-JP" sz="2000" kern="100" dirty="0">
                          <a:effectLst/>
                        </a:rPr>
                        <a:t>Nominal</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1</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2000" kern="100">
                          <a:effectLst/>
                        </a:rPr>
                        <a:t>1</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8042067"/>
                  </a:ext>
                </a:extLst>
              </a:tr>
              <a:tr h="0">
                <a:tc vMerge="1">
                  <a:txBody>
                    <a:bodyPr/>
                    <a:lstStyle/>
                    <a:p>
                      <a:endParaRPr kumimoji="1" lang="ja-JP" altLang="en-US"/>
                    </a:p>
                  </a:txBody>
                  <a:tcPr/>
                </a:tc>
                <a:tc>
                  <a:txBody>
                    <a:bodyPr/>
                    <a:lstStyle/>
                    <a:p>
                      <a:pPr algn="ctr"/>
                      <a:r>
                        <a:rPr lang="en-US" altLang="ja-JP" sz="2000" kern="100" dirty="0">
                          <a:effectLst/>
                        </a:rPr>
                        <a:t>Good</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sz="2000" kern="100">
                          <a:effectLst/>
                        </a:rPr>
                        <a:t>0.8</a:t>
                      </a:r>
                      <a:endParaRPr lang="ja-JP" sz="20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r>
                        <a:rPr lang="en-US" sz="2000" kern="100" dirty="0">
                          <a:effectLst/>
                        </a:rPr>
                        <a:t>0.5</a:t>
                      </a:r>
                      <a:endParaRPr lang="ja-JP" sz="20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6986425"/>
                  </a:ext>
                </a:extLst>
              </a:tr>
            </a:tbl>
          </a:graphicData>
        </a:graphic>
      </p:graphicFrame>
      <p:sp>
        <p:nvSpPr>
          <p:cNvPr id="5" name="タイトル 2">
            <a:extLst>
              <a:ext uri="{FF2B5EF4-FFF2-40B4-BE49-F238E27FC236}">
                <a16:creationId xmlns:a16="http://schemas.microsoft.com/office/drawing/2014/main" id="{A4E654BE-47FA-4244-B41A-828EAB844D9B}"/>
              </a:ext>
            </a:extLst>
          </p:cNvPr>
          <p:cNvSpPr>
            <a:spLocks noGrp="1"/>
          </p:cNvSpPr>
          <p:nvPr>
            <p:ph type="title"/>
          </p:nvPr>
        </p:nvSpPr>
        <p:spPr>
          <a:xfrm>
            <a:off x="611560" y="11412"/>
            <a:ext cx="7612012" cy="872723"/>
          </a:xfrm>
        </p:spPr>
        <p:txBody>
          <a:bodyPr/>
          <a:lstStyle/>
          <a:p>
            <a:r>
              <a:rPr kumimoji="1" lang="en-US" altLang="ja-JP" dirty="0"/>
              <a:t>Appendix: PSFs</a:t>
            </a:r>
            <a:endParaRPr kumimoji="1" lang="ja-JP" altLang="en-US"/>
          </a:p>
        </p:txBody>
      </p:sp>
    </p:spTree>
    <p:extLst>
      <p:ext uri="{BB962C8B-B14F-4D97-AF65-F5344CB8AC3E}">
        <p14:creationId xmlns:p14="http://schemas.microsoft.com/office/powerpoint/2010/main" val="2367159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2A27223-BFB7-AE4E-8149-709F0B11A181}"/>
              </a:ext>
            </a:extLst>
          </p:cNvPr>
          <p:cNvSpPr>
            <a:spLocks noGrp="1"/>
          </p:cNvSpPr>
          <p:nvPr>
            <p:ph type="sldNum" sz="quarter" idx="12"/>
          </p:nvPr>
        </p:nvSpPr>
        <p:spPr/>
        <p:txBody>
          <a:bodyPr/>
          <a:lstStyle/>
          <a:p>
            <a:fld id="{1FF34BD3-6C02-4E3A-B685-6885B13878A1}" type="slidenum">
              <a:rPr lang="ja-JP" altLang="en-US" smtClean="0"/>
              <a:pPr/>
              <a:t>21</a:t>
            </a:fld>
            <a:endParaRPr lang="ja-JP" altLang="en-US" dirty="0"/>
          </a:p>
        </p:txBody>
      </p:sp>
      <p:sp>
        <p:nvSpPr>
          <p:cNvPr id="3" name="タイトル 2">
            <a:extLst>
              <a:ext uri="{FF2B5EF4-FFF2-40B4-BE49-F238E27FC236}">
                <a16:creationId xmlns:a16="http://schemas.microsoft.com/office/drawing/2014/main" id="{7B1B4087-89FC-D746-B849-095FAB6EA01A}"/>
              </a:ext>
            </a:extLst>
          </p:cNvPr>
          <p:cNvSpPr>
            <a:spLocks noGrp="1"/>
          </p:cNvSpPr>
          <p:nvPr>
            <p:ph type="title"/>
          </p:nvPr>
        </p:nvSpPr>
        <p:spPr/>
        <p:txBody>
          <a:bodyPr/>
          <a:lstStyle/>
          <a:p>
            <a:r>
              <a:rPr kumimoji="1" lang="en-US" altLang="ja-JP" dirty="0"/>
              <a:t>Appendix: How to calculate the correlation coefficients</a:t>
            </a:r>
            <a:endParaRPr kumimoji="1" lang="ja-JP" altLang="en-US"/>
          </a:p>
        </p:txBody>
      </p:sp>
      <p:sp>
        <p:nvSpPr>
          <p:cNvPr id="5" name="テキスト ボックス 4">
            <a:extLst>
              <a:ext uri="{FF2B5EF4-FFF2-40B4-BE49-F238E27FC236}">
                <a16:creationId xmlns:a16="http://schemas.microsoft.com/office/drawing/2014/main" id="{C8C5AEBB-BA21-A345-A008-789ECABECCE0}"/>
              </a:ext>
            </a:extLst>
          </p:cNvPr>
          <p:cNvSpPr txBox="1"/>
          <p:nvPr/>
        </p:nvSpPr>
        <p:spPr>
          <a:xfrm>
            <a:off x="803564" y="984236"/>
            <a:ext cx="7420008" cy="2246769"/>
          </a:xfrm>
          <a:prstGeom prst="rect">
            <a:avLst/>
          </a:prstGeom>
          <a:noFill/>
        </p:spPr>
        <p:txBody>
          <a:bodyPr wrap="square" rtlCol="0">
            <a:spAutoFit/>
          </a:bodyPr>
          <a:lstStyle/>
          <a:p>
            <a:pPr marL="285750" indent="-285750">
              <a:buFont typeface="Wingdings" pitchFamily="2" charset="2"/>
              <a:buChar char="p"/>
            </a:pPr>
            <a:r>
              <a:rPr lang="en" altLang="ja-JP" sz="2000" dirty="0">
                <a:latin typeface="+mj-lt"/>
              </a:rPr>
              <a:t>If the event report mentioned that a PSF contributed to human errors, the PSF was coded as “</a:t>
            </a:r>
            <a:r>
              <a:rPr lang="en" altLang="ja-JP" sz="2000" b="1" dirty="0">
                <a:latin typeface="+mj-lt"/>
              </a:rPr>
              <a:t>1</a:t>
            </a:r>
            <a:r>
              <a:rPr lang="en" altLang="ja-JP" sz="2000" dirty="0">
                <a:latin typeface="+mj-lt"/>
              </a:rPr>
              <a:t>” on the spreadsheet; if not, it was coded as “</a:t>
            </a:r>
            <a:r>
              <a:rPr lang="en" altLang="ja-JP" sz="2000" b="1" dirty="0">
                <a:latin typeface="+mj-lt"/>
              </a:rPr>
              <a:t>0</a:t>
            </a:r>
            <a:r>
              <a:rPr lang="en" altLang="ja-JP" sz="2000" dirty="0">
                <a:latin typeface="+mj-lt"/>
              </a:rPr>
              <a:t>.”</a:t>
            </a:r>
          </a:p>
          <a:p>
            <a:pPr marL="285750" indent="-285750">
              <a:buFont typeface="Wingdings" pitchFamily="2" charset="2"/>
              <a:buChar char="p"/>
            </a:pPr>
            <a:endParaRPr kumimoji="1" lang="en" altLang="ja-JP" sz="2000" dirty="0">
              <a:latin typeface="+mj-lt"/>
            </a:endParaRPr>
          </a:p>
          <a:p>
            <a:pPr marL="285750" indent="-285750">
              <a:buFont typeface="Wingdings" pitchFamily="2" charset="2"/>
              <a:buChar char="p"/>
            </a:pPr>
            <a:r>
              <a:rPr lang="en" altLang="ja-JP" sz="2000" dirty="0">
                <a:latin typeface="+mj-lt"/>
              </a:rPr>
              <a:t>“</a:t>
            </a:r>
            <a:r>
              <a:rPr lang="en" altLang="ja-JP" sz="2000" b="1" dirty="0">
                <a:latin typeface="+mj-lt"/>
              </a:rPr>
              <a:t>Phi correlation coefficient</a:t>
            </a:r>
            <a:r>
              <a:rPr lang="en" altLang="ja-JP" sz="2000" dirty="0">
                <a:latin typeface="+mj-lt"/>
              </a:rPr>
              <a:t>” that represents a measure of the degree of correlation between two binary variables is applied to calculate the correlation coefficients.</a:t>
            </a:r>
            <a:endParaRPr kumimoji="1" lang="ja-JP" altLang="en-US" sz="2000" dirty="0">
              <a:latin typeface="+mj-lt"/>
            </a:endParaRPr>
          </a:p>
        </p:txBody>
      </p:sp>
      <p:graphicFrame>
        <p:nvGraphicFramePr>
          <p:cNvPr id="6" name="表 5">
            <a:extLst>
              <a:ext uri="{FF2B5EF4-FFF2-40B4-BE49-F238E27FC236}">
                <a16:creationId xmlns:a16="http://schemas.microsoft.com/office/drawing/2014/main" id="{936F1A85-9754-4F47-A2B5-CA82E515395C}"/>
              </a:ext>
            </a:extLst>
          </p:cNvPr>
          <p:cNvGraphicFramePr>
            <a:graphicFrameLocks noGrp="1"/>
          </p:cNvGraphicFramePr>
          <p:nvPr>
            <p:extLst>
              <p:ext uri="{D42A27DB-BD31-4B8C-83A1-F6EECF244321}">
                <p14:modId xmlns:p14="http://schemas.microsoft.com/office/powerpoint/2010/main" val="3474493412"/>
              </p:ext>
            </p:extLst>
          </p:nvPr>
        </p:nvGraphicFramePr>
        <p:xfrm>
          <a:off x="1134438" y="3626996"/>
          <a:ext cx="6758260" cy="1920240"/>
        </p:xfrm>
        <a:graphic>
          <a:graphicData uri="http://schemas.openxmlformats.org/drawingml/2006/table">
            <a:tbl>
              <a:tblPr firstRow="1" firstCol="1" bandRow="1">
                <a:tableStyleId>{7DF18680-E054-41AD-8BC1-D1AEF772440D}</a:tableStyleId>
              </a:tblPr>
              <a:tblGrid>
                <a:gridCol w="1890467">
                  <a:extLst>
                    <a:ext uri="{9D8B030D-6E8A-4147-A177-3AD203B41FA5}">
                      <a16:colId xmlns:a16="http://schemas.microsoft.com/office/drawing/2014/main" val="2462685649"/>
                    </a:ext>
                  </a:extLst>
                </a:gridCol>
                <a:gridCol w="1917519">
                  <a:extLst>
                    <a:ext uri="{9D8B030D-6E8A-4147-A177-3AD203B41FA5}">
                      <a16:colId xmlns:a16="http://schemas.microsoft.com/office/drawing/2014/main" val="3058956530"/>
                    </a:ext>
                  </a:extLst>
                </a:gridCol>
                <a:gridCol w="2255671">
                  <a:extLst>
                    <a:ext uri="{9D8B030D-6E8A-4147-A177-3AD203B41FA5}">
                      <a16:colId xmlns:a16="http://schemas.microsoft.com/office/drawing/2014/main" val="2479139673"/>
                    </a:ext>
                  </a:extLst>
                </a:gridCol>
                <a:gridCol w="694603">
                  <a:extLst>
                    <a:ext uri="{9D8B030D-6E8A-4147-A177-3AD203B41FA5}">
                      <a16:colId xmlns:a16="http://schemas.microsoft.com/office/drawing/2014/main" val="3553773960"/>
                    </a:ext>
                  </a:extLst>
                </a:gridCol>
              </a:tblGrid>
              <a:tr h="0">
                <a:tc>
                  <a:txBody>
                    <a:bodyPr/>
                    <a:lstStyle/>
                    <a:p>
                      <a:pPr algn="ctr"/>
                      <a:r>
                        <a:rPr lang="en-US" sz="1800" kern="100" dirty="0">
                          <a:solidFill>
                            <a:schemeClr val="tx1"/>
                          </a:solidFill>
                          <a:effectLst/>
                          <a:latin typeface="Arial" panose="020B0604020202020204" pitchFamily="34" charset="0"/>
                          <a:cs typeface="Arial" panose="020B0604020202020204" pitchFamily="34" charset="0"/>
                        </a:rPr>
                        <a:t>PSFs </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lang="en-US" alt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rPr>
                        <a:t>Available time</a:t>
                      </a:r>
                    </a:p>
                    <a:p>
                      <a:pPr algn="ctr"/>
                      <a:r>
                        <a:rPr lang="en-US" alt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rPr>
                        <a:t>(influence)</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lang="en-US" altLang="ja-JP" sz="1800" kern="100" dirty="0">
                          <a:solidFill>
                            <a:schemeClr val="tx1"/>
                          </a:solidFill>
                          <a:effectLst/>
                          <a:latin typeface="Arial" panose="020B0604020202020204" pitchFamily="34" charset="0"/>
                          <a:cs typeface="Arial" panose="020B0604020202020204" pitchFamily="34" charset="0"/>
                        </a:rPr>
                        <a:t>Available time</a:t>
                      </a:r>
                    </a:p>
                    <a:p>
                      <a:pPr algn="ctr"/>
                      <a:r>
                        <a:rPr lang="en-US" alt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rPr>
                        <a:t>(not influence)</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lang="en-US" altLang="ja-JP" sz="1800" kern="100" dirty="0">
                          <a:solidFill>
                            <a:schemeClr val="tx1"/>
                          </a:solidFill>
                          <a:effectLst/>
                          <a:latin typeface="Arial" panose="020B0604020202020204" pitchFamily="34" charset="0"/>
                          <a:cs typeface="Arial" panose="020B0604020202020204" pitchFamily="34" charset="0"/>
                        </a:rPr>
                        <a:t>Total</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extLst>
                  <a:ext uri="{0D108BD9-81ED-4DB2-BD59-A6C34878D82A}">
                    <a16:rowId xmlns:a16="http://schemas.microsoft.com/office/drawing/2014/main" val="151003663"/>
                  </a:ext>
                </a:extLst>
              </a:tr>
              <a:tr h="0">
                <a:tc>
                  <a:txBody>
                    <a:bodyPr/>
                    <a:lstStyle/>
                    <a:p>
                      <a:pPr algn="ctr"/>
                      <a:r>
                        <a:rPr lang="en-US" altLang="ja-JP" sz="1800" kern="100" dirty="0">
                          <a:solidFill>
                            <a:schemeClr val="tx1"/>
                          </a:solidFill>
                          <a:effectLst/>
                          <a:latin typeface="Arial" panose="020B0604020202020204" pitchFamily="34" charset="0"/>
                          <a:cs typeface="Arial" panose="020B0604020202020204" pitchFamily="34" charset="0"/>
                        </a:rPr>
                        <a:t>Stress</a:t>
                      </a:r>
                    </a:p>
                    <a:p>
                      <a:pPr algn="ctr"/>
                      <a:r>
                        <a:rPr lang="en-US" altLang="ja-JP" sz="1800" kern="100" dirty="0">
                          <a:solidFill>
                            <a:schemeClr val="tx1"/>
                          </a:solidFill>
                          <a:effectLst/>
                          <a:latin typeface="Arial" panose="020B0604020202020204" pitchFamily="34" charset="0"/>
                          <a:cs typeface="Arial" panose="020B0604020202020204" pitchFamily="34" charset="0"/>
                        </a:rPr>
                        <a:t>(influence)</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lang="en-US" sz="1800" kern="100" dirty="0">
                          <a:solidFill>
                            <a:schemeClr val="tx1"/>
                          </a:solidFill>
                          <a:effectLst/>
                          <a:latin typeface="Arial" panose="020B0604020202020204" pitchFamily="34" charset="0"/>
                          <a:cs typeface="Arial" panose="020B0604020202020204" pitchFamily="34" charset="0"/>
                        </a:rPr>
                        <a:t>X</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kern="100" dirty="0">
                          <a:solidFill>
                            <a:schemeClr val="tx1"/>
                          </a:solidFill>
                          <a:effectLst/>
                          <a:latin typeface="Arial" panose="020B0604020202020204" pitchFamily="34" charset="0"/>
                          <a:cs typeface="Arial" panose="020B0604020202020204" pitchFamily="34" charset="0"/>
                        </a:rPr>
                        <a:t>11-X</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kern="100" dirty="0">
                          <a:solidFill>
                            <a:schemeClr val="tx1"/>
                          </a:solidFill>
                          <a:effectLst/>
                          <a:latin typeface="Arial" panose="020B0604020202020204" pitchFamily="34" charset="0"/>
                          <a:cs typeface="Arial" panose="020B0604020202020204" pitchFamily="34" charset="0"/>
                        </a:rPr>
                        <a:t>11</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4583889"/>
                  </a:ext>
                </a:extLst>
              </a:tr>
              <a:tr h="0">
                <a:tc>
                  <a:txBody>
                    <a:bodyPr/>
                    <a:lstStyle/>
                    <a:p>
                      <a:pPr algn="ctr"/>
                      <a:r>
                        <a:rPr lang="en-US" altLang="ja-JP" sz="1800" kern="100" dirty="0">
                          <a:solidFill>
                            <a:schemeClr val="tx1"/>
                          </a:solidFill>
                          <a:effectLst/>
                          <a:latin typeface="Arial" panose="020B0604020202020204" pitchFamily="34" charset="0"/>
                          <a:cs typeface="Arial" panose="020B0604020202020204" pitchFamily="34" charset="0"/>
                        </a:rPr>
                        <a:t>Stress</a:t>
                      </a:r>
                    </a:p>
                    <a:p>
                      <a:pPr algn="ctr"/>
                      <a:r>
                        <a:rPr lang="en-US" alt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rPr>
                        <a:t>(not influence)</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lang="en-US" sz="1800" kern="100" dirty="0">
                          <a:solidFill>
                            <a:schemeClr val="tx1"/>
                          </a:solidFill>
                          <a:effectLst/>
                          <a:latin typeface="Arial" panose="020B0604020202020204" pitchFamily="34" charset="0"/>
                          <a:cs typeface="Arial" panose="020B0604020202020204" pitchFamily="34" charset="0"/>
                        </a:rPr>
                        <a:t>10-X</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kern="100" dirty="0">
                          <a:solidFill>
                            <a:schemeClr val="tx1"/>
                          </a:solidFill>
                          <a:effectLst/>
                          <a:latin typeface="Arial" panose="020B0604020202020204" pitchFamily="34" charset="0"/>
                          <a:cs typeface="Arial" panose="020B0604020202020204" pitchFamily="34" charset="0"/>
                        </a:rPr>
                        <a:t>43+X</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kern="100" dirty="0">
                          <a:solidFill>
                            <a:schemeClr val="tx1"/>
                          </a:solidFill>
                          <a:effectLst/>
                          <a:latin typeface="Arial" panose="020B0604020202020204" pitchFamily="34" charset="0"/>
                          <a:cs typeface="Arial" panose="020B0604020202020204" pitchFamily="34" charset="0"/>
                        </a:rPr>
                        <a:t>53</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51114746"/>
                  </a:ext>
                </a:extLst>
              </a:tr>
              <a:tr h="0">
                <a:tc>
                  <a:txBody>
                    <a:bodyPr/>
                    <a:lstStyle/>
                    <a:p>
                      <a:pPr algn="ctr"/>
                      <a:r>
                        <a:rPr lang="en-US" altLang="ja-JP" sz="1800" kern="100" dirty="0">
                          <a:solidFill>
                            <a:schemeClr val="tx1"/>
                          </a:solidFill>
                          <a:effectLst/>
                          <a:latin typeface="Arial" panose="020B0604020202020204" pitchFamily="34" charset="0"/>
                          <a:cs typeface="Arial" panose="020B0604020202020204" pitchFamily="34" charset="0"/>
                        </a:rPr>
                        <a:t>Total</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lang="en-US" sz="1800" kern="100" dirty="0">
                          <a:solidFill>
                            <a:schemeClr val="tx1"/>
                          </a:solidFill>
                          <a:effectLst/>
                          <a:latin typeface="Arial" panose="020B0604020202020204" pitchFamily="34" charset="0"/>
                          <a:cs typeface="Arial" panose="020B0604020202020204" pitchFamily="34" charset="0"/>
                        </a:rPr>
                        <a:t>10</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kern="100" dirty="0">
                          <a:solidFill>
                            <a:schemeClr val="tx1"/>
                          </a:solidFill>
                          <a:effectLst/>
                          <a:latin typeface="Arial" panose="020B0604020202020204" pitchFamily="34" charset="0"/>
                          <a:cs typeface="Arial" panose="020B0604020202020204" pitchFamily="34" charset="0"/>
                        </a:rPr>
                        <a:t>54</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kern="100" dirty="0">
                          <a:solidFill>
                            <a:schemeClr val="tx1"/>
                          </a:solidFill>
                          <a:effectLst/>
                          <a:latin typeface="Arial" panose="020B0604020202020204" pitchFamily="34" charset="0"/>
                          <a:cs typeface="Arial" panose="020B0604020202020204" pitchFamily="34" charset="0"/>
                        </a:rPr>
                        <a:t>64 </a:t>
                      </a:r>
                      <a:endParaRPr lang="ja-JP" sz="1800" kern="100" dirty="0">
                        <a:solidFill>
                          <a:schemeClr val="tx1"/>
                        </a:solidFill>
                        <a:effectLst/>
                        <a:latin typeface="Arial" panose="020B0604020202020204" pitchFamily="34" charset="0"/>
                        <a:ea typeface="游明朝" panose="02020400000000000000" pitchFamily="18"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50189796"/>
                  </a:ext>
                </a:extLst>
              </a:tr>
            </a:tbl>
          </a:graphicData>
        </a:graphic>
      </p:graphicFrame>
      <mc:AlternateContent xmlns:mc="http://schemas.openxmlformats.org/markup-compatibility/2006" xmlns:a14="http://schemas.microsoft.com/office/drawing/2010/main">
        <mc:Choice Requires="a14">
          <p:sp>
            <p:nvSpPr>
              <p:cNvPr id="7" name="正方形/長方形 6">
                <a:extLst>
                  <a:ext uri="{FF2B5EF4-FFF2-40B4-BE49-F238E27FC236}">
                    <a16:creationId xmlns:a16="http://schemas.microsoft.com/office/drawing/2014/main" id="{4432744E-FAC0-A84B-B2EE-ACAB8673E4C7}"/>
                  </a:ext>
                </a:extLst>
              </p:cNvPr>
              <p:cNvSpPr/>
              <p:nvPr/>
            </p:nvSpPr>
            <p:spPr>
              <a:xfrm>
                <a:off x="907413" y="5873764"/>
                <a:ext cx="7224246" cy="68172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ja-JP" altLang="en-US" smtClean="0">
                          <a:solidFill>
                            <a:schemeClr val="tx1"/>
                          </a:solidFill>
                          <a:latin typeface="Cambria Math" panose="02040503050406030204" pitchFamily="18" charset="0"/>
                        </a:rPr>
                        <m:t>Φ</m:t>
                      </m:r>
                      <m:r>
                        <a:rPr lang="ja-JP" altLang="en-US" i="0">
                          <a:solidFill>
                            <a:schemeClr val="tx1"/>
                          </a:solidFill>
                          <a:latin typeface="Cambria Math" panose="02040503050406030204" pitchFamily="18" charset="0"/>
                        </a:rPr>
                        <m:t>=</m:t>
                      </m:r>
                      <m:f>
                        <m:fPr>
                          <m:ctrlPr>
                            <a:rPr lang="ja-JP" altLang="en-US" i="1">
                              <a:solidFill>
                                <a:schemeClr val="tx1"/>
                              </a:solidFill>
                              <a:latin typeface="Cambria Math" panose="02040503050406030204" pitchFamily="18" charset="0"/>
                            </a:rPr>
                          </m:ctrlPr>
                        </m:fPr>
                        <m:num>
                          <m:r>
                            <a:rPr lang="ja-JP" altLang="en-US" i="1">
                              <a:solidFill>
                                <a:schemeClr val="tx1"/>
                              </a:solidFill>
                              <a:latin typeface="Cambria Math" panose="02040503050406030204" pitchFamily="18" charset="0"/>
                            </a:rPr>
                            <m:t>𝑋</m:t>
                          </m:r>
                          <m:d>
                            <m:dPr>
                              <m:ctrlPr>
                                <a:rPr lang="ja-JP" altLang="en-US" i="1">
                                  <a:solidFill>
                                    <a:schemeClr val="tx1"/>
                                  </a:solidFill>
                                  <a:latin typeface="Cambria Math" panose="02040503050406030204" pitchFamily="18" charset="0"/>
                                </a:rPr>
                              </m:ctrlPr>
                            </m:dPr>
                            <m:e>
                              <m:r>
                                <a:rPr lang="ja-JP" altLang="en-US" i="0">
                                  <a:solidFill>
                                    <a:schemeClr val="tx1"/>
                                  </a:solidFill>
                                  <a:latin typeface="Cambria Math" panose="02040503050406030204" pitchFamily="18" charset="0"/>
                                </a:rPr>
                                <m:t>43+</m:t>
                              </m:r>
                              <m:r>
                                <a:rPr lang="ja-JP" altLang="en-US" i="1">
                                  <a:solidFill>
                                    <a:schemeClr val="tx1"/>
                                  </a:solidFill>
                                  <a:latin typeface="Cambria Math" panose="02040503050406030204" pitchFamily="18" charset="0"/>
                                </a:rPr>
                                <m:t>𝑋</m:t>
                              </m:r>
                            </m:e>
                          </m:d>
                          <m:r>
                            <a:rPr lang="ja-JP" altLang="en-US" i="0">
                              <a:solidFill>
                                <a:schemeClr val="tx1"/>
                              </a:solidFill>
                              <a:latin typeface="Cambria Math" panose="02040503050406030204" pitchFamily="18" charset="0"/>
                            </a:rPr>
                            <m:t>−</m:t>
                          </m:r>
                          <m:d>
                            <m:dPr>
                              <m:ctrlPr>
                                <a:rPr lang="ja-JP" altLang="en-US" i="1">
                                  <a:solidFill>
                                    <a:schemeClr val="tx1"/>
                                  </a:solidFill>
                                  <a:latin typeface="Cambria Math" panose="02040503050406030204" pitchFamily="18" charset="0"/>
                                </a:rPr>
                              </m:ctrlPr>
                            </m:dPr>
                            <m:e>
                              <m:r>
                                <a:rPr lang="ja-JP" altLang="en-US" i="0">
                                  <a:solidFill>
                                    <a:schemeClr val="tx1"/>
                                  </a:solidFill>
                                  <a:latin typeface="Cambria Math" panose="02040503050406030204" pitchFamily="18" charset="0"/>
                                </a:rPr>
                                <m:t>11−</m:t>
                              </m:r>
                              <m:r>
                                <a:rPr lang="ja-JP" altLang="en-US" i="1">
                                  <a:solidFill>
                                    <a:schemeClr val="tx1"/>
                                  </a:solidFill>
                                  <a:latin typeface="Cambria Math" panose="02040503050406030204" pitchFamily="18" charset="0"/>
                                </a:rPr>
                                <m:t>𝑋</m:t>
                              </m:r>
                            </m:e>
                          </m:d>
                          <m:d>
                            <m:dPr>
                              <m:ctrlPr>
                                <a:rPr lang="ja-JP" altLang="en-US" i="1">
                                  <a:solidFill>
                                    <a:schemeClr val="tx1"/>
                                  </a:solidFill>
                                  <a:latin typeface="Cambria Math" panose="02040503050406030204" pitchFamily="18" charset="0"/>
                                </a:rPr>
                              </m:ctrlPr>
                            </m:dPr>
                            <m:e>
                              <m:r>
                                <a:rPr lang="ja-JP" altLang="en-US" i="0">
                                  <a:solidFill>
                                    <a:schemeClr val="tx1"/>
                                  </a:solidFill>
                                  <a:latin typeface="Cambria Math" panose="02040503050406030204" pitchFamily="18" charset="0"/>
                                </a:rPr>
                                <m:t>10−</m:t>
                              </m:r>
                              <m:r>
                                <a:rPr lang="ja-JP" altLang="en-US" i="1">
                                  <a:solidFill>
                                    <a:schemeClr val="tx1"/>
                                  </a:solidFill>
                                  <a:latin typeface="Cambria Math" panose="02040503050406030204" pitchFamily="18" charset="0"/>
                                </a:rPr>
                                <m:t>𝑋</m:t>
                              </m:r>
                            </m:e>
                          </m:d>
                        </m:num>
                        <m:den>
                          <m:rad>
                            <m:radPr>
                              <m:degHide m:val="on"/>
                              <m:ctrlPr>
                                <a:rPr lang="ja-JP" altLang="en-US" i="1">
                                  <a:solidFill>
                                    <a:schemeClr val="tx1"/>
                                  </a:solidFill>
                                  <a:latin typeface="Cambria Math" panose="02040503050406030204" pitchFamily="18" charset="0"/>
                                </a:rPr>
                              </m:ctrlPr>
                            </m:radPr>
                            <m:deg/>
                            <m:e>
                              <m:r>
                                <a:rPr lang="ja-JP" altLang="en-US" i="0">
                                  <a:solidFill>
                                    <a:schemeClr val="tx1"/>
                                  </a:solidFill>
                                  <a:latin typeface="Cambria Math" panose="02040503050406030204" pitchFamily="18" charset="0"/>
                                </a:rPr>
                                <m:t>11×53×10×54</m:t>
                              </m:r>
                            </m:e>
                          </m:rad>
                        </m:den>
                      </m:f>
                      <m:r>
                        <a:rPr lang="ja-JP" altLang="en-US" i="0">
                          <a:solidFill>
                            <a:schemeClr val="tx1"/>
                          </a:solidFill>
                          <a:latin typeface="Cambria Math" panose="02040503050406030204" pitchFamily="18" charset="0"/>
                        </a:rPr>
                        <m:t>=</m:t>
                      </m:r>
                      <m:f>
                        <m:fPr>
                          <m:ctrlPr>
                            <a:rPr lang="ja-JP" altLang="en-US" i="1">
                              <a:solidFill>
                                <a:schemeClr val="tx1"/>
                              </a:solidFill>
                              <a:latin typeface="Cambria Math" panose="02040503050406030204" pitchFamily="18" charset="0"/>
                            </a:rPr>
                          </m:ctrlPr>
                        </m:fPr>
                        <m:num>
                          <m:r>
                            <a:rPr lang="ja-JP" altLang="en-US" i="0">
                              <a:solidFill>
                                <a:schemeClr val="tx1"/>
                              </a:solidFill>
                              <a:latin typeface="Cambria Math" panose="02040503050406030204" pitchFamily="18" charset="0"/>
                            </a:rPr>
                            <m:t>64</m:t>
                          </m:r>
                          <m:r>
                            <a:rPr lang="ja-JP" altLang="en-US" i="1">
                              <a:solidFill>
                                <a:schemeClr val="tx1"/>
                              </a:solidFill>
                              <a:latin typeface="Cambria Math" panose="02040503050406030204" pitchFamily="18" charset="0"/>
                            </a:rPr>
                            <m:t>𝑋</m:t>
                          </m:r>
                          <m:r>
                            <a:rPr lang="ja-JP" altLang="en-US" i="0">
                              <a:solidFill>
                                <a:schemeClr val="tx1"/>
                              </a:solidFill>
                              <a:latin typeface="Cambria Math" panose="02040503050406030204" pitchFamily="18" charset="0"/>
                            </a:rPr>
                            <m:t>−110</m:t>
                          </m:r>
                        </m:num>
                        <m:den>
                          <m:rad>
                            <m:radPr>
                              <m:degHide m:val="on"/>
                              <m:ctrlPr>
                                <a:rPr lang="ja-JP" altLang="en-US" i="1">
                                  <a:solidFill>
                                    <a:schemeClr val="tx1"/>
                                  </a:solidFill>
                                  <a:latin typeface="Cambria Math" panose="02040503050406030204" pitchFamily="18" charset="0"/>
                                </a:rPr>
                              </m:ctrlPr>
                            </m:radPr>
                            <m:deg/>
                            <m:e>
                              <m:r>
                                <a:rPr lang="ja-JP" altLang="en-US" i="0">
                                  <a:solidFill>
                                    <a:schemeClr val="tx1"/>
                                  </a:solidFill>
                                  <a:latin typeface="Cambria Math" panose="02040503050406030204" pitchFamily="18" charset="0"/>
                                </a:rPr>
                                <m:t>11×53×10×54</m:t>
                              </m:r>
                            </m:e>
                          </m:rad>
                        </m:den>
                      </m:f>
                      <m:r>
                        <a:rPr lang="en-US" altLang="ja-JP" b="0" i="0" smtClean="0">
                          <a:solidFill>
                            <a:schemeClr val="tx1"/>
                          </a:solidFill>
                          <a:latin typeface="Cambria Math" panose="02040503050406030204" pitchFamily="18" charset="0"/>
                        </a:rPr>
                        <m:t>=</m:t>
                      </m:r>
                      <m:r>
                        <a:rPr lang="en-US" altLang="ja-JP" b="1" i="0" smtClean="0">
                          <a:solidFill>
                            <a:schemeClr val="tx1"/>
                          </a:solidFill>
                          <a:latin typeface="Cambria Math" panose="02040503050406030204" pitchFamily="18" charset="0"/>
                        </a:rPr>
                        <m:t>𝟎</m:t>
                      </m:r>
                      <m:r>
                        <a:rPr lang="en-US" altLang="ja-JP" b="1" i="0" smtClean="0">
                          <a:solidFill>
                            <a:schemeClr val="tx1"/>
                          </a:solidFill>
                          <a:latin typeface="Cambria Math" panose="02040503050406030204" pitchFamily="18" charset="0"/>
                        </a:rPr>
                        <m:t>.</m:t>
                      </m:r>
                      <m:r>
                        <a:rPr lang="en-US" altLang="ja-JP" b="1" i="0" smtClean="0">
                          <a:solidFill>
                            <a:schemeClr val="tx1"/>
                          </a:solidFill>
                          <a:latin typeface="Cambria Math" panose="02040503050406030204" pitchFamily="18" charset="0"/>
                        </a:rPr>
                        <m:t>𝟔𝟓𝟏</m:t>
                      </m:r>
                    </m:oMath>
                  </m:oMathPara>
                </a14:m>
                <a:endParaRPr lang="ja-JP" altLang="en-US" b="1" dirty="0">
                  <a:solidFill>
                    <a:schemeClr val="tx1"/>
                  </a:solidFill>
                </a:endParaRPr>
              </a:p>
            </p:txBody>
          </p:sp>
        </mc:Choice>
        <mc:Fallback xmlns="">
          <p:sp>
            <p:nvSpPr>
              <p:cNvPr id="7" name="正方形/長方形 6">
                <a:extLst>
                  <a:ext uri="{FF2B5EF4-FFF2-40B4-BE49-F238E27FC236}">
                    <a16:creationId xmlns:a16="http://schemas.microsoft.com/office/drawing/2014/main" id="{4432744E-FAC0-A84B-B2EE-ACAB8673E4C7}"/>
                  </a:ext>
                </a:extLst>
              </p:cNvPr>
              <p:cNvSpPr>
                <a:spLocks noRot="1" noChangeAspect="1" noMove="1" noResize="1" noEditPoints="1" noAdjustHandles="1" noChangeArrowheads="1" noChangeShapeType="1" noTextEdit="1"/>
              </p:cNvSpPr>
              <p:nvPr/>
            </p:nvSpPr>
            <p:spPr>
              <a:xfrm>
                <a:off x="907413" y="5873764"/>
                <a:ext cx="7224246" cy="681725"/>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474255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6A6D6A7-9744-1745-B978-E28EBE21B2BA}"/>
              </a:ext>
            </a:extLst>
          </p:cNvPr>
          <p:cNvSpPr>
            <a:spLocks noGrp="1"/>
          </p:cNvSpPr>
          <p:nvPr>
            <p:ph type="sldNum" sz="quarter" idx="12"/>
          </p:nvPr>
        </p:nvSpPr>
        <p:spPr/>
        <p:txBody>
          <a:bodyPr/>
          <a:lstStyle/>
          <a:p>
            <a:fld id="{1FF34BD3-6C02-4E3A-B685-6885B13878A1}" type="slidenum">
              <a:rPr lang="ja-JP" altLang="en-US" smtClean="0"/>
              <a:pPr/>
              <a:t>22</a:t>
            </a:fld>
            <a:endParaRPr lang="ja-JP" altLang="en-US" dirty="0"/>
          </a:p>
        </p:txBody>
      </p:sp>
      <p:sp>
        <p:nvSpPr>
          <p:cNvPr id="3" name="タイトル 2">
            <a:extLst>
              <a:ext uri="{FF2B5EF4-FFF2-40B4-BE49-F238E27FC236}">
                <a16:creationId xmlns:a16="http://schemas.microsoft.com/office/drawing/2014/main" id="{15846467-00C2-9E4A-95D0-CC84BF6BE962}"/>
              </a:ext>
            </a:extLst>
          </p:cNvPr>
          <p:cNvSpPr>
            <a:spLocks noGrp="1"/>
          </p:cNvSpPr>
          <p:nvPr>
            <p:ph type="title"/>
          </p:nvPr>
        </p:nvSpPr>
        <p:spPr/>
        <p:txBody>
          <a:bodyPr/>
          <a:lstStyle/>
          <a:p>
            <a:r>
              <a:rPr kumimoji="1" lang="en-US" altLang="ja-JP" dirty="0"/>
              <a:t>Appendix: the priority of scenario</a:t>
            </a:r>
            <a:endParaRPr kumimoji="1" lang="ja-JP" altLang="en-US"/>
          </a:p>
        </p:txBody>
      </p:sp>
      <p:graphicFrame>
        <p:nvGraphicFramePr>
          <p:cNvPr id="4" name="グラフ 3">
            <a:extLst>
              <a:ext uri="{FF2B5EF4-FFF2-40B4-BE49-F238E27FC236}">
                <a16:creationId xmlns:a16="http://schemas.microsoft.com/office/drawing/2014/main" id="{7626D36F-5B20-CB4C-8F55-B262A9801D0F}"/>
              </a:ext>
            </a:extLst>
          </p:cNvPr>
          <p:cNvGraphicFramePr/>
          <p:nvPr>
            <p:extLst>
              <p:ext uri="{D42A27DB-BD31-4B8C-83A1-F6EECF244321}">
                <p14:modId xmlns:p14="http://schemas.microsoft.com/office/powerpoint/2010/main" val="3431949567"/>
              </p:ext>
            </p:extLst>
          </p:nvPr>
        </p:nvGraphicFramePr>
        <p:xfrm>
          <a:off x="1627632" y="1448308"/>
          <a:ext cx="5888736" cy="3766312"/>
        </p:xfrm>
        <a:graphic>
          <a:graphicData uri="http://schemas.openxmlformats.org/drawingml/2006/chart">
            <c:chart xmlns:c="http://schemas.openxmlformats.org/drawingml/2006/chart" xmlns:r="http://schemas.openxmlformats.org/officeDocument/2006/relationships" r:id="rId3"/>
          </a:graphicData>
        </a:graphic>
      </p:graphicFrame>
      <p:sp>
        <p:nvSpPr>
          <p:cNvPr id="5" name="右矢印 4">
            <a:extLst>
              <a:ext uri="{FF2B5EF4-FFF2-40B4-BE49-F238E27FC236}">
                <a16:creationId xmlns:a16="http://schemas.microsoft.com/office/drawing/2014/main" id="{04D111F2-044F-6A46-A49B-12CE5E6B5A6C}"/>
              </a:ext>
            </a:extLst>
          </p:cNvPr>
          <p:cNvSpPr/>
          <p:nvPr/>
        </p:nvSpPr>
        <p:spPr>
          <a:xfrm>
            <a:off x="4328160" y="3105150"/>
            <a:ext cx="841248" cy="452628"/>
          </a:xfrm>
          <a:prstGeom prst="rightArrow">
            <a:avLst/>
          </a:prstGeom>
          <a:solidFill>
            <a:schemeClr val="accent5">
              <a:lumMod val="20000"/>
              <a:lumOff val="80000"/>
            </a:schemeClr>
          </a:solid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DA907166-F5F5-5E4C-88C3-E9AFA5DB6DE0}"/>
              </a:ext>
            </a:extLst>
          </p:cNvPr>
          <p:cNvSpPr txBox="1"/>
          <p:nvPr/>
        </p:nvSpPr>
        <p:spPr>
          <a:xfrm>
            <a:off x="980976" y="5488029"/>
            <a:ext cx="7182048" cy="847723"/>
          </a:xfrm>
          <a:prstGeom prst="rect">
            <a:avLst/>
          </a:prstGeom>
          <a:noFill/>
        </p:spPr>
        <p:txBody>
          <a:bodyPr wrap="square" rtlCol="0">
            <a:spAutoFit/>
          </a:bodyPr>
          <a:lstStyle/>
          <a:p>
            <a:pPr algn="l"/>
            <a:r>
              <a:rPr lang="en-US" altLang="ja-JP" sz="2400" b="1" dirty="0">
                <a:latin typeface="+mj-lt"/>
              </a:rPr>
              <a:t>When considering correlation, the priority between scenarios may change.</a:t>
            </a:r>
            <a:endParaRPr kumimoji="1" lang="ja-JP" altLang="en-US" sz="2400" b="1" dirty="0">
              <a:latin typeface="+mj-lt"/>
            </a:endParaRPr>
          </a:p>
        </p:txBody>
      </p:sp>
      <p:cxnSp>
        <p:nvCxnSpPr>
          <p:cNvPr id="11" name="直線矢印コネクタ 10">
            <a:extLst>
              <a:ext uri="{FF2B5EF4-FFF2-40B4-BE49-F238E27FC236}">
                <a16:creationId xmlns:a16="http://schemas.microsoft.com/office/drawing/2014/main" id="{401545B7-493E-0747-AB98-CFB9787C8232}"/>
              </a:ext>
            </a:extLst>
          </p:cNvPr>
          <p:cNvCxnSpPr/>
          <p:nvPr/>
        </p:nvCxnSpPr>
        <p:spPr>
          <a:xfrm>
            <a:off x="3816096" y="1633728"/>
            <a:ext cx="0" cy="87782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2" name="直線矢印コネクタ 11">
            <a:extLst>
              <a:ext uri="{FF2B5EF4-FFF2-40B4-BE49-F238E27FC236}">
                <a16:creationId xmlns:a16="http://schemas.microsoft.com/office/drawing/2014/main" id="{CAED1503-E052-4941-BD59-28F06F510A83}"/>
              </a:ext>
            </a:extLst>
          </p:cNvPr>
          <p:cNvCxnSpPr>
            <a:cxnSpLocks/>
          </p:cNvCxnSpPr>
          <p:nvPr/>
        </p:nvCxnSpPr>
        <p:spPr>
          <a:xfrm>
            <a:off x="5663184" y="3054858"/>
            <a:ext cx="0" cy="46634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4" name="テキスト ボックス 13">
            <a:extLst>
              <a:ext uri="{FF2B5EF4-FFF2-40B4-BE49-F238E27FC236}">
                <a16:creationId xmlns:a16="http://schemas.microsoft.com/office/drawing/2014/main" id="{F32FB515-C61F-2D4F-9AFB-19A593D31A7B}"/>
              </a:ext>
            </a:extLst>
          </p:cNvPr>
          <p:cNvSpPr txBox="1"/>
          <p:nvPr/>
        </p:nvSpPr>
        <p:spPr>
          <a:xfrm>
            <a:off x="4693021" y="4678910"/>
            <a:ext cx="904415" cy="461665"/>
          </a:xfrm>
          <a:prstGeom prst="rect">
            <a:avLst/>
          </a:prstGeom>
          <a:noFill/>
        </p:spPr>
        <p:txBody>
          <a:bodyPr wrap="none" rtlCol="0">
            <a:spAutoFit/>
          </a:bodyPr>
          <a:lstStyle/>
          <a:p>
            <a:pPr algn="l"/>
            <a:r>
              <a:rPr kumimoji="1" lang="en-US" altLang="ja-JP" sz="2400" dirty="0">
                <a:latin typeface="+mj-lt"/>
              </a:rPr>
              <a:t>-60%</a:t>
            </a:r>
            <a:endParaRPr kumimoji="1" lang="ja-JP" altLang="en-US" sz="2400" dirty="0">
              <a:latin typeface="+mj-lt"/>
            </a:endParaRPr>
          </a:p>
        </p:txBody>
      </p:sp>
      <p:sp>
        <p:nvSpPr>
          <p:cNvPr id="15" name="テキスト ボックス 14">
            <a:extLst>
              <a:ext uri="{FF2B5EF4-FFF2-40B4-BE49-F238E27FC236}">
                <a16:creationId xmlns:a16="http://schemas.microsoft.com/office/drawing/2014/main" id="{9815DDFA-233D-324B-9992-BAE99518B44A}"/>
              </a:ext>
            </a:extLst>
          </p:cNvPr>
          <p:cNvSpPr txBox="1"/>
          <p:nvPr/>
        </p:nvSpPr>
        <p:spPr>
          <a:xfrm>
            <a:off x="6827520" y="4686792"/>
            <a:ext cx="904415" cy="461665"/>
          </a:xfrm>
          <a:prstGeom prst="rect">
            <a:avLst/>
          </a:prstGeom>
          <a:noFill/>
        </p:spPr>
        <p:txBody>
          <a:bodyPr wrap="none" rtlCol="0">
            <a:spAutoFit/>
          </a:bodyPr>
          <a:lstStyle/>
          <a:p>
            <a:pPr algn="l"/>
            <a:r>
              <a:rPr kumimoji="1" lang="en-US" altLang="ja-JP" sz="2400" dirty="0">
                <a:latin typeface="+mj-lt"/>
              </a:rPr>
              <a:t>-25%</a:t>
            </a:r>
            <a:endParaRPr kumimoji="1" lang="ja-JP" altLang="en-US" sz="2400" dirty="0">
              <a:latin typeface="+mj-lt"/>
            </a:endParaRPr>
          </a:p>
        </p:txBody>
      </p:sp>
      <p:cxnSp>
        <p:nvCxnSpPr>
          <p:cNvPr id="17" name="直線コネクタ 16">
            <a:extLst>
              <a:ext uri="{FF2B5EF4-FFF2-40B4-BE49-F238E27FC236}">
                <a16:creationId xmlns:a16="http://schemas.microsoft.com/office/drawing/2014/main" id="{78751A6F-5A09-2948-A7CC-21A7733E0B2C}"/>
              </a:ext>
            </a:extLst>
          </p:cNvPr>
          <p:cNvCxnSpPr/>
          <p:nvPr/>
        </p:nvCxnSpPr>
        <p:spPr>
          <a:xfrm flipH="1">
            <a:off x="5169408" y="4108704"/>
            <a:ext cx="493776" cy="487680"/>
          </a:xfrm>
          <a:prstGeom prst="line">
            <a:avLst/>
          </a:prstGeom>
        </p:spPr>
        <p:style>
          <a:lnRef idx="1">
            <a:schemeClr val="dk1"/>
          </a:lnRef>
          <a:fillRef idx="0">
            <a:schemeClr val="dk1"/>
          </a:fillRef>
          <a:effectRef idx="0">
            <a:schemeClr val="dk1"/>
          </a:effectRef>
          <a:fontRef idx="minor">
            <a:schemeClr val="tx1"/>
          </a:fontRef>
        </p:style>
      </p:cxnSp>
      <p:cxnSp>
        <p:nvCxnSpPr>
          <p:cNvPr id="18" name="直線コネクタ 17">
            <a:extLst>
              <a:ext uri="{FF2B5EF4-FFF2-40B4-BE49-F238E27FC236}">
                <a16:creationId xmlns:a16="http://schemas.microsoft.com/office/drawing/2014/main" id="{9248ECB2-9018-F14A-868C-0A8652315831}"/>
              </a:ext>
            </a:extLst>
          </p:cNvPr>
          <p:cNvCxnSpPr>
            <a:cxnSpLocks/>
          </p:cNvCxnSpPr>
          <p:nvPr/>
        </p:nvCxnSpPr>
        <p:spPr>
          <a:xfrm flipH="1" flipV="1">
            <a:off x="6580632" y="4122619"/>
            <a:ext cx="478536" cy="56417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78179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55A6D0A-5DC7-154B-9101-ED01685E8673}"/>
              </a:ext>
            </a:extLst>
          </p:cNvPr>
          <p:cNvSpPr>
            <a:spLocks noGrp="1"/>
          </p:cNvSpPr>
          <p:nvPr>
            <p:ph type="sldNum" sz="quarter" idx="12"/>
          </p:nvPr>
        </p:nvSpPr>
        <p:spPr/>
        <p:txBody>
          <a:bodyPr/>
          <a:lstStyle/>
          <a:p>
            <a:fld id="{1FF34BD3-6C02-4E3A-B685-6885B13878A1}" type="slidenum">
              <a:rPr lang="ja-JP" altLang="en-US" smtClean="0"/>
              <a:pPr/>
              <a:t>23</a:t>
            </a:fld>
            <a:endParaRPr lang="ja-JP" altLang="en-US" dirty="0"/>
          </a:p>
        </p:txBody>
      </p:sp>
      <p:sp>
        <p:nvSpPr>
          <p:cNvPr id="3" name="タイトル 2">
            <a:extLst>
              <a:ext uri="{FF2B5EF4-FFF2-40B4-BE49-F238E27FC236}">
                <a16:creationId xmlns:a16="http://schemas.microsoft.com/office/drawing/2014/main" id="{814F0A95-A482-4246-B9C1-DC520DD9DA85}"/>
              </a:ext>
            </a:extLst>
          </p:cNvPr>
          <p:cNvSpPr>
            <a:spLocks noGrp="1"/>
          </p:cNvSpPr>
          <p:nvPr>
            <p:ph type="title"/>
          </p:nvPr>
        </p:nvSpPr>
        <p:spPr/>
        <p:txBody>
          <a:bodyPr/>
          <a:lstStyle/>
          <a:p>
            <a:r>
              <a:rPr kumimoji="1" lang="en-US" altLang="ja-JP" dirty="0"/>
              <a:t>Appendix: consider the difference of </a:t>
            </a:r>
            <a:r>
              <a:rPr lang="en-US" altLang="ja-JP" dirty="0">
                <a:cs typeface="Arial" panose="020B0604020202020204" pitchFamily="34" charset="0"/>
              </a:rPr>
              <a:t>standard deviation</a:t>
            </a:r>
            <a:r>
              <a:rPr kumimoji="1" lang="en-US" altLang="ja-JP" dirty="0"/>
              <a:t> </a:t>
            </a:r>
            <a:endParaRPr kumimoji="1" lang="ja-JP" altLang="en-US"/>
          </a:p>
        </p:txBody>
      </p:sp>
      <p:sp>
        <p:nvSpPr>
          <p:cNvPr id="4" name="テキスト ボックス 3">
            <a:extLst>
              <a:ext uri="{FF2B5EF4-FFF2-40B4-BE49-F238E27FC236}">
                <a16:creationId xmlns:a16="http://schemas.microsoft.com/office/drawing/2014/main" id="{BC45A9AD-BB39-0342-94C5-D1925F072905}"/>
              </a:ext>
            </a:extLst>
          </p:cNvPr>
          <p:cNvSpPr txBox="1"/>
          <p:nvPr/>
        </p:nvSpPr>
        <p:spPr>
          <a:xfrm>
            <a:off x="611560" y="1161456"/>
            <a:ext cx="7861880" cy="2267544"/>
          </a:xfrm>
          <a:prstGeom prst="rect">
            <a:avLst/>
          </a:prstGeom>
          <a:noFill/>
        </p:spPr>
        <p:txBody>
          <a:bodyPr wrap="square" rtlCol="0">
            <a:spAutoFit/>
          </a:bodyPr>
          <a:lstStyle/>
          <a:p>
            <a:pPr marL="342900" indent="-342900">
              <a:lnSpc>
                <a:spcPct val="120000"/>
              </a:lnSpc>
              <a:buFont typeface="Wingdings" pitchFamily="2" charset="2"/>
              <a:buChar char="ü"/>
            </a:pPr>
            <a:r>
              <a:rPr lang="en" altLang="ja-JP" sz="2400" dirty="0">
                <a:latin typeface="+mj-lt"/>
              </a:rPr>
              <a:t>The number of multipliers set in the PSF is small, this makes it difficult to set an appropriate standard deviation.</a:t>
            </a:r>
          </a:p>
          <a:p>
            <a:pPr marL="342900" indent="-342900">
              <a:lnSpc>
                <a:spcPct val="120000"/>
              </a:lnSpc>
              <a:buFont typeface="Wingdings" pitchFamily="2" charset="2"/>
              <a:buChar char="ü"/>
            </a:pPr>
            <a:r>
              <a:rPr lang="en" altLang="ja-JP" sz="2400" dirty="0">
                <a:latin typeface="+mj-lt"/>
              </a:rPr>
              <a:t>Establish ratios of standard deviations between stress and complexity.</a:t>
            </a:r>
          </a:p>
        </p:txBody>
      </p:sp>
      <mc:AlternateContent xmlns:mc="http://schemas.openxmlformats.org/markup-compatibility/2006" xmlns:a14="http://schemas.microsoft.com/office/drawing/2010/main">
        <mc:Choice Requires="a14">
          <p:graphicFrame>
            <p:nvGraphicFramePr>
              <p:cNvPr id="5" name="表 4">
                <a:extLst>
                  <a:ext uri="{FF2B5EF4-FFF2-40B4-BE49-F238E27FC236}">
                    <a16:creationId xmlns:a16="http://schemas.microsoft.com/office/drawing/2014/main" id="{FC24AAD5-BCA5-3F48-B483-2E73694D1D3F}"/>
                  </a:ext>
                </a:extLst>
              </p:cNvPr>
              <p:cNvGraphicFramePr>
                <a:graphicFrameLocks noGrp="1"/>
              </p:cNvGraphicFramePr>
              <p:nvPr>
                <p:extLst>
                  <p:ext uri="{D42A27DB-BD31-4B8C-83A1-F6EECF244321}">
                    <p14:modId xmlns:p14="http://schemas.microsoft.com/office/powerpoint/2010/main" val="696276804"/>
                  </p:ext>
                </p:extLst>
              </p:nvPr>
            </p:nvGraphicFramePr>
            <p:xfrm>
              <a:off x="1506833" y="3706321"/>
              <a:ext cx="6130334" cy="2775294"/>
            </p:xfrm>
            <a:graphic>
              <a:graphicData uri="http://schemas.openxmlformats.org/drawingml/2006/table">
                <a:tbl>
                  <a:tblPr firstRow="1" firstCol="1" bandRow="1">
                    <a:tableStyleId>{9D7B26C5-4107-4FEC-AEDC-1716B250A1EF}</a:tableStyleId>
                  </a:tblPr>
                  <a:tblGrid>
                    <a:gridCol w="3065167">
                      <a:extLst>
                        <a:ext uri="{9D8B030D-6E8A-4147-A177-3AD203B41FA5}">
                          <a16:colId xmlns:a16="http://schemas.microsoft.com/office/drawing/2014/main" val="4244234596"/>
                        </a:ext>
                      </a:extLst>
                    </a:gridCol>
                    <a:gridCol w="3065167">
                      <a:extLst>
                        <a:ext uri="{9D8B030D-6E8A-4147-A177-3AD203B41FA5}">
                          <a16:colId xmlns:a16="http://schemas.microsoft.com/office/drawing/2014/main" val="2669250004"/>
                        </a:ext>
                      </a:extLst>
                    </a:gridCol>
                  </a:tblGrid>
                  <a:tr h="321654">
                    <a:tc>
                      <a:txBody>
                        <a:bodyPr/>
                        <a:lstStyle/>
                        <a:p>
                          <a:pPr algn="ctr">
                            <a:lnSpc>
                              <a:spcPct val="115000"/>
                            </a:lnSpc>
                          </a:pPr>
                          <a:r>
                            <a:rPr lang="en-US" sz="2000" kern="100" dirty="0">
                              <a:effectLst/>
                            </a:rPr>
                            <a:t>PSF</a:t>
                          </a:r>
                          <a:endParaRPr lang="ja-JP" sz="200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7F2F5"/>
                        </a:solidFill>
                      </a:tcPr>
                    </a:tc>
                    <a:tc>
                      <a:txBody>
                        <a:bodyPr/>
                        <a:lstStyle/>
                        <a:p>
                          <a:pPr algn="ctr">
                            <a:lnSpc>
                              <a:spcPct val="115000"/>
                            </a:lnSpc>
                          </a:pPr>
                          <a:r>
                            <a:rPr lang="en-US" altLang="ja-JP" sz="2000" kern="100" dirty="0">
                              <a:effectLst/>
                            </a:rPr>
                            <a:t>PSF : Stress</a:t>
                          </a:r>
                          <a:endParaRPr lang="ja-JP" sz="200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7F2F5"/>
                        </a:solidFill>
                      </a:tcPr>
                    </a:tc>
                    <a:extLst>
                      <a:ext uri="{0D108BD9-81ED-4DB2-BD59-A6C34878D82A}">
                        <a16:rowId xmlns:a16="http://schemas.microsoft.com/office/drawing/2014/main" val="430821012"/>
                      </a:ext>
                    </a:extLst>
                  </a:tr>
                  <a:tr h="349645">
                    <a:tc>
                      <a:txBody>
                        <a:bodyPr/>
                        <a:lstStyle/>
                        <a:p>
                          <a:pPr algn="ctr">
                            <a:lnSpc>
                              <a:spcPct val="115000"/>
                            </a:lnSpc>
                          </a:pPr>
                          <a:r>
                            <a:rPr lang="en-US" altLang="ja-JP" sz="2000" b="0" kern="100" dirty="0">
                              <a:effectLst/>
                            </a:rPr>
                            <a:t>Available time</a:t>
                          </a:r>
                          <a:endParaRPr lang="ja-JP" sz="2000" b="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solidFill>
                          <a:schemeClr val="bg1">
                            <a:lumMod val="75000"/>
                            <a:alpha val="20000"/>
                          </a:schemeClr>
                        </a:solidFill>
                      </a:tcPr>
                    </a:tc>
                    <a:tc>
                      <a:txBody>
                        <a:bodyPr/>
                        <a:lstStyle/>
                        <a:p>
                          <a:pPr algn="ctr">
                            <a:lnSpc>
                              <a:spcPct val="115000"/>
                            </a:lnSpc>
                          </a:pPr>
                          <a14:m>
                            <m:oMathPara xmlns:m="http://schemas.openxmlformats.org/officeDocument/2006/math">
                              <m:oMathParaPr>
                                <m:jc m:val="centerGroup"/>
                              </m:oMathParaPr>
                              <m:oMath xmlns:m="http://schemas.openxmlformats.org/officeDocument/2006/math">
                                <m:r>
                                  <a:rPr lang="en-US" sz="2000" b="0" i="1" kern="100">
                                    <a:effectLst/>
                                    <a:latin typeface="Cambria Math" panose="02040503050406030204" pitchFamily="18" charset="0"/>
                                  </a:rPr>
                                  <m:t>2</m:t>
                                </m:r>
                                <m:r>
                                  <a:rPr lang="en-US" sz="2000" b="0" kern="100">
                                    <a:effectLst/>
                                    <a:latin typeface="Cambria Math" panose="02040503050406030204" pitchFamily="18" charset="0"/>
                                  </a:rPr>
                                  <m:t>:</m:t>
                                </m:r>
                                <m:r>
                                  <a:rPr lang="en-US" sz="2000" b="0" i="1" kern="100">
                                    <a:effectLst/>
                                    <a:latin typeface="Cambria Math" panose="02040503050406030204" pitchFamily="18" charset="0"/>
                                  </a:rPr>
                                  <m:t>1</m:t>
                                </m:r>
                              </m:oMath>
                            </m:oMathPara>
                          </a14:m>
                          <a:endParaRPr lang="ja-JP" sz="2000" b="0" kern="10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solidFill>
                          <a:schemeClr val="bg1">
                            <a:lumMod val="75000"/>
                            <a:alpha val="20000"/>
                          </a:schemeClr>
                        </a:solidFill>
                      </a:tcPr>
                    </a:tc>
                    <a:extLst>
                      <a:ext uri="{0D108BD9-81ED-4DB2-BD59-A6C34878D82A}">
                        <a16:rowId xmlns:a16="http://schemas.microsoft.com/office/drawing/2014/main" val="824239224"/>
                      </a:ext>
                    </a:extLst>
                  </a:tr>
                  <a:tr h="349645">
                    <a:tc>
                      <a:txBody>
                        <a:bodyPr/>
                        <a:lstStyle/>
                        <a:p>
                          <a:pPr algn="ctr">
                            <a:lnSpc>
                              <a:spcPct val="115000"/>
                            </a:lnSpc>
                          </a:pPr>
                          <a:r>
                            <a:rPr lang="en-US" altLang="ja-JP" sz="2000" b="1" kern="100" dirty="0">
                              <a:effectLst/>
                            </a:rPr>
                            <a:t>Complexity</a:t>
                          </a:r>
                          <a:endParaRPr lang="ja-JP" sz="2000" b="1"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pPr>
                          <a14:m>
                            <m:oMathPara xmlns:m="http://schemas.openxmlformats.org/officeDocument/2006/math">
                              <m:oMathParaPr>
                                <m:jc m:val="centerGroup"/>
                              </m:oMathParaPr>
                              <m:oMath xmlns:m="http://schemas.openxmlformats.org/officeDocument/2006/math">
                                <m:r>
                                  <a:rPr lang="en-US" sz="2000" b="1" i="1" kern="100">
                                    <a:effectLst/>
                                    <a:latin typeface="Cambria Math" panose="02040503050406030204" pitchFamily="18" charset="0"/>
                                  </a:rPr>
                                  <m:t>𝟏</m:t>
                                </m:r>
                                <m:r>
                                  <a:rPr lang="en-US" sz="2000" b="1" kern="100">
                                    <a:effectLst/>
                                    <a:latin typeface="Cambria Math" panose="02040503050406030204" pitchFamily="18" charset="0"/>
                                  </a:rPr>
                                  <m:t>:</m:t>
                                </m:r>
                                <m:r>
                                  <a:rPr lang="en-US" sz="2000" b="1" i="1" kern="100">
                                    <a:effectLst/>
                                    <a:latin typeface="Cambria Math" panose="02040503050406030204" pitchFamily="18" charset="0"/>
                                  </a:rPr>
                                  <m:t>𝟏</m:t>
                                </m:r>
                              </m:oMath>
                            </m:oMathPara>
                          </a14:m>
                          <a:endParaRPr lang="ja-JP" sz="2000" b="1" kern="10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47644562"/>
                      </a:ext>
                    </a:extLst>
                  </a:tr>
                  <a:tr h="349645">
                    <a:tc>
                      <a:txBody>
                        <a:bodyPr/>
                        <a:lstStyle/>
                        <a:p>
                          <a:pPr algn="ctr">
                            <a:lnSpc>
                              <a:spcPct val="115000"/>
                            </a:lnSpc>
                          </a:pPr>
                          <a:r>
                            <a:rPr lang="en-US" altLang="ja-JP" sz="2000" b="0" kern="100" dirty="0">
                              <a:effectLst/>
                            </a:rPr>
                            <a:t>Experience/Training</a:t>
                          </a:r>
                          <a:endParaRPr lang="ja-JP" sz="2000" b="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solidFill>
                          <a:schemeClr val="bg1">
                            <a:lumMod val="85000"/>
                            <a:alpha val="20000"/>
                          </a:schemeClr>
                        </a:solidFill>
                      </a:tcPr>
                    </a:tc>
                    <a:tc>
                      <a:txBody>
                        <a:bodyPr/>
                        <a:lstStyle/>
                        <a:p>
                          <a:pPr algn="ctr">
                            <a:lnSpc>
                              <a:spcPct val="115000"/>
                            </a:lnSpc>
                          </a:pPr>
                          <a14:m>
                            <m:oMathPara xmlns:m="http://schemas.openxmlformats.org/officeDocument/2006/math">
                              <m:oMathParaPr>
                                <m:jc m:val="centerGroup"/>
                              </m:oMathParaPr>
                              <m:oMath xmlns:m="http://schemas.openxmlformats.org/officeDocument/2006/math">
                                <m:r>
                                  <a:rPr lang="en-US" sz="2000" b="0" i="1" kern="100">
                                    <a:effectLst/>
                                    <a:latin typeface="Cambria Math" panose="02040503050406030204" pitchFamily="18" charset="0"/>
                                  </a:rPr>
                                  <m:t>2</m:t>
                                </m:r>
                                <m:r>
                                  <a:rPr lang="en-US" sz="2000" b="0" kern="100">
                                    <a:effectLst/>
                                    <a:latin typeface="Cambria Math" panose="02040503050406030204" pitchFamily="18" charset="0"/>
                                  </a:rPr>
                                  <m:t>:</m:t>
                                </m:r>
                                <m:r>
                                  <a:rPr lang="en-US" sz="2000" b="0" i="1" kern="100">
                                    <a:effectLst/>
                                    <a:latin typeface="Cambria Math" panose="02040503050406030204" pitchFamily="18" charset="0"/>
                                  </a:rPr>
                                  <m:t>1</m:t>
                                </m:r>
                              </m:oMath>
                            </m:oMathPara>
                          </a14:m>
                          <a:endParaRPr lang="ja-JP" sz="2000" b="0" kern="10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solidFill>
                          <a:schemeClr val="bg1">
                            <a:lumMod val="85000"/>
                            <a:alpha val="20000"/>
                          </a:schemeClr>
                        </a:solidFill>
                      </a:tcPr>
                    </a:tc>
                    <a:extLst>
                      <a:ext uri="{0D108BD9-81ED-4DB2-BD59-A6C34878D82A}">
                        <a16:rowId xmlns:a16="http://schemas.microsoft.com/office/drawing/2014/main" val="3782399738"/>
                      </a:ext>
                    </a:extLst>
                  </a:tr>
                  <a:tr h="349645">
                    <a:tc>
                      <a:txBody>
                        <a:bodyPr/>
                        <a:lstStyle/>
                        <a:p>
                          <a:pPr algn="ctr">
                            <a:lnSpc>
                              <a:spcPct val="115000"/>
                            </a:lnSpc>
                          </a:pPr>
                          <a:r>
                            <a:rPr lang="en-US" altLang="ja-JP" sz="2000" b="0" kern="100" dirty="0">
                              <a:effectLst/>
                            </a:rPr>
                            <a:t>Procedures</a:t>
                          </a:r>
                          <a:endParaRPr lang="ja-JP" sz="2000" b="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pPr>
                          <a14:m>
                            <m:oMathPara xmlns:m="http://schemas.openxmlformats.org/officeDocument/2006/math">
                              <m:oMathParaPr>
                                <m:jc m:val="centerGroup"/>
                              </m:oMathParaPr>
                              <m:oMath xmlns:m="http://schemas.openxmlformats.org/officeDocument/2006/math">
                                <m:r>
                                  <a:rPr lang="en-US" sz="2000" b="0" i="1" kern="100">
                                    <a:effectLst/>
                                    <a:latin typeface="Cambria Math" panose="02040503050406030204" pitchFamily="18" charset="0"/>
                                  </a:rPr>
                                  <m:t>10</m:t>
                                </m:r>
                                <m:r>
                                  <a:rPr lang="en-US" sz="2000" b="0" kern="100">
                                    <a:effectLst/>
                                    <a:latin typeface="Cambria Math" panose="02040503050406030204" pitchFamily="18" charset="0"/>
                                  </a:rPr>
                                  <m:t>:</m:t>
                                </m:r>
                                <m:r>
                                  <a:rPr lang="en-US" sz="2000" b="0" i="1" kern="100">
                                    <a:effectLst/>
                                    <a:latin typeface="Cambria Math" panose="02040503050406030204" pitchFamily="18" charset="0"/>
                                  </a:rPr>
                                  <m:t>1</m:t>
                                </m:r>
                              </m:oMath>
                            </m:oMathPara>
                          </a14:m>
                          <a:endParaRPr lang="ja-JP" sz="2000" b="0" kern="10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12909994"/>
                      </a:ext>
                    </a:extLst>
                  </a:tr>
                  <a:tr h="349645">
                    <a:tc>
                      <a:txBody>
                        <a:bodyPr/>
                        <a:lstStyle/>
                        <a:p>
                          <a:pPr algn="ctr">
                            <a:lnSpc>
                              <a:spcPct val="115000"/>
                            </a:lnSpc>
                          </a:pPr>
                          <a:r>
                            <a:rPr lang="en-US" altLang="ja-JP" sz="2000" b="0" kern="100" dirty="0">
                              <a:effectLst/>
                            </a:rPr>
                            <a:t>Ergonomics/HMI</a:t>
                          </a:r>
                          <a:endParaRPr lang="ja-JP" sz="2000" b="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solidFill>
                          <a:schemeClr val="bg1">
                            <a:lumMod val="85000"/>
                            <a:alpha val="20000"/>
                          </a:schemeClr>
                        </a:solidFill>
                      </a:tcPr>
                    </a:tc>
                    <a:tc>
                      <a:txBody>
                        <a:bodyPr/>
                        <a:lstStyle/>
                        <a:p>
                          <a:pPr algn="ctr">
                            <a:lnSpc>
                              <a:spcPct val="115000"/>
                            </a:lnSpc>
                          </a:pPr>
                          <a14:m>
                            <m:oMathPara xmlns:m="http://schemas.openxmlformats.org/officeDocument/2006/math">
                              <m:oMathParaPr>
                                <m:jc m:val="centerGroup"/>
                              </m:oMathParaPr>
                              <m:oMath xmlns:m="http://schemas.openxmlformats.org/officeDocument/2006/math">
                                <m:r>
                                  <a:rPr lang="en-US" sz="2000" b="0" i="1" kern="100">
                                    <a:effectLst/>
                                    <a:latin typeface="Cambria Math" panose="02040503050406030204" pitchFamily="18" charset="0"/>
                                  </a:rPr>
                                  <m:t>10</m:t>
                                </m:r>
                                <m:r>
                                  <a:rPr lang="en-US" sz="2000" b="0" kern="100">
                                    <a:effectLst/>
                                    <a:latin typeface="Cambria Math" panose="02040503050406030204" pitchFamily="18" charset="0"/>
                                  </a:rPr>
                                  <m:t>:</m:t>
                                </m:r>
                                <m:r>
                                  <a:rPr lang="en-US" sz="2000" b="0" i="1" kern="100">
                                    <a:effectLst/>
                                    <a:latin typeface="Cambria Math" panose="02040503050406030204" pitchFamily="18" charset="0"/>
                                  </a:rPr>
                                  <m:t>1</m:t>
                                </m:r>
                              </m:oMath>
                            </m:oMathPara>
                          </a14:m>
                          <a:endParaRPr lang="ja-JP" sz="2000" b="0" kern="10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solidFill>
                          <a:schemeClr val="bg1">
                            <a:lumMod val="85000"/>
                            <a:alpha val="20000"/>
                          </a:schemeClr>
                        </a:solidFill>
                      </a:tcPr>
                    </a:tc>
                    <a:extLst>
                      <a:ext uri="{0D108BD9-81ED-4DB2-BD59-A6C34878D82A}">
                        <a16:rowId xmlns:a16="http://schemas.microsoft.com/office/drawing/2014/main" val="1159686851"/>
                      </a:ext>
                    </a:extLst>
                  </a:tr>
                  <a:tr h="349645">
                    <a:tc>
                      <a:txBody>
                        <a:bodyPr/>
                        <a:lstStyle/>
                        <a:p>
                          <a:pPr algn="ctr">
                            <a:lnSpc>
                              <a:spcPct val="115000"/>
                            </a:lnSpc>
                          </a:pPr>
                          <a:r>
                            <a:rPr lang="en-US" altLang="ja-JP" sz="2000" b="0" kern="100" dirty="0">
                              <a:effectLst/>
                            </a:rPr>
                            <a:t>Fitness for duty</a:t>
                          </a:r>
                          <a:endParaRPr lang="ja-JP" sz="2000" b="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pPr>
                          <a14:m>
                            <m:oMathPara xmlns:m="http://schemas.openxmlformats.org/officeDocument/2006/math">
                              <m:oMathParaPr>
                                <m:jc m:val="centerGroup"/>
                              </m:oMathParaPr>
                              <m:oMath xmlns:m="http://schemas.openxmlformats.org/officeDocument/2006/math">
                                <m:r>
                                  <a:rPr lang="en-US" sz="2000" b="0" i="1" kern="100">
                                    <a:effectLst/>
                                    <a:latin typeface="Cambria Math" panose="02040503050406030204" pitchFamily="18" charset="0"/>
                                  </a:rPr>
                                  <m:t>1</m:t>
                                </m:r>
                                <m:r>
                                  <a:rPr lang="en-US" sz="2000" b="0" kern="100">
                                    <a:effectLst/>
                                    <a:latin typeface="Cambria Math" panose="02040503050406030204" pitchFamily="18" charset="0"/>
                                  </a:rPr>
                                  <m:t>:</m:t>
                                </m:r>
                                <m:r>
                                  <a:rPr lang="en-US" sz="2000" b="0" i="1" kern="100">
                                    <a:effectLst/>
                                    <a:latin typeface="Cambria Math" panose="02040503050406030204" pitchFamily="18" charset="0"/>
                                  </a:rPr>
                                  <m:t>1</m:t>
                                </m:r>
                              </m:oMath>
                            </m:oMathPara>
                          </a14:m>
                          <a:endParaRPr lang="ja-JP" sz="2000" b="0" kern="10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10008999"/>
                      </a:ext>
                    </a:extLst>
                  </a:tr>
                  <a:tr h="349645">
                    <a:tc>
                      <a:txBody>
                        <a:bodyPr/>
                        <a:lstStyle/>
                        <a:p>
                          <a:pPr algn="ctr">
                            <a:lnSpc>
                              <a:spcPct val="115000"/>
                            </a:lnSpc>
                          </a:pPr>
                          <a:r>
                            <a:rPr lang="en-US" altLang="ja-JP" sz="2000" b="0" kern="100" dirty="0">
                              <a:effectLst/>
                            </a:rPr>
                            <a:t>Work processes</a:t>
                          </a:r>
                          <a:endParaRPr lang="ja-JP" sz="2000" b="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85000"/>
                            <a:alpha val="20000"/>
                          </a:schemeClr>
                        </a:solidFill>
                      </a:tcPr>
                    </a:tc>
                    <a:tc>
                      <a:txBody>
                        <a:bodyPr/>
                        <a:lstStyle/>
                        <a:p>
                          <a:pPr algn="ctr">
                            <a:lnSpc>
                              <a:spcPct val="115000"/>
                            </a:lnSpc>
                          </a:pPr>
                          <a14:m>
                            <m:oMathPara xmlns:m="http://schemas.openxmlformats.org/officeDocument/2006/math">
                              <m:oMathParaPr>
                                <m:jc m:val="centerGroup"/>
                              </m:oMathParaPr>
                              <m:oMath xmlns:m="http://schemas.openxmlformats.org/officeDocument/2006/math">
                                <m:r>
                                  <a:rPr lang="en-US" sz="2000" b="0" i="1" kern="100">
                                    <a:effectLst/>
                                    <a:latin typeface="Cambria Math" panose="02040503050406030204" pitchFamily="18" charset="0"/>
                                  </a:rPr>
                                  <m:t>1</m:t>
                                </m:r>
                                <m:r>
                                  <a:rPr lang="en-US" sz="2000" b="0" kern="100">
                                    <a:effectLst/>
                                    <a:latin typeface="Cambria Math" panose="02040503050406030204" pitchFamily="18" charset="0"/>
                                  </a:rPr>
                                  <m:t>:</m:t>
                                </m:r>
                                <m:r>
                                  <a:rPr lang="en-US" sz="2000" b="0" i="1" kern="100">
                                    <a:effectLst/>
                                    <a:latin typeface="Cambria Math" panose="02040503050406030204" pitchFamily="18" charset="0"/>
                                  </a:rPr>
                                  <m:t>1</m:t>
                                </m:r>
                              </m:oMath>
                            </m:oMathPara>
                          </a14:m>
                          <a:endParaRPr lang="ja-JP" sz="2000" b="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alpha val="20000"/>
                          </a:schemeClr>
                        </a:solidFill>
                      </a:tcPr>
                    </a:tc>
                    <a:extLst>
                      <a:ext uri="{0D108BD9-81ED-4DB2-BD59-A6C34878D82A}">
                        <a16:rowId xmlns:a16="http://schemas.microsoft.com/office/drawing/2014/main" val="1768882132"/>
                      </a:ext>
                    </a:extLst>
                  </a:tr>
                </a:tbl>
              </a:graphicData>
            </a:graphic>
          </p:graphicFrame>
        </mc:Choice>
        <mc:Fallback xmlns="">
          <p:graphicFrame>
            <p:nvGraphicFramePr>
              <p:cNvPr id="5" name="表 4">
                <a:extLst>
                  <a:ext uri="{FF2B5EF4-FFF2-40B4-BE49-F238E27FC236}">
                    <a16:creationId xmlns:a16="http://schemas.microsoft.com/office/drawing/2014/main" id="{FC24AAD5-BCA5-3F48-B483-2E73694D1D3F}"/>
                  </a:ext>
                </a:extLst>
              </p:cNvPr>
              <p:cNvGraphicFramePr>
                <a:graphicFrameLocks noGrp="1"/>
              </p:cNvGraphicFramePr>
              <p:nvPr>
                <p:extLst>
                  <p:ext uri="{D42A27DB-BD31-4B8C-83A1-F6EECF244321}">
                    <p14:modId xmlns:p14="http://schemas.microsoft.com/office/powerpoint/2010/main" val="696276804"/>
                  </p:ext>
                </p:extLst>
              </p:nvPr>
            </p:nvGraphicFramePr>
            <p:xfrm>
              <a:off x="1506833" y="3706321"/>
              <a:ext cx="6130334" cy="2775294"/>
            </p:xfrm>
            <a:graphic>
              <a:graphicData uri="http://schemas.openxmlformats.org/drawingml/2006/table">
                <a:tbl>
                  <a:tblPr firstRow="1" firstCol="1" bandRow="1">
                    <a:tableStyleId>{9D7B26C5-4107-4FEC-AEDC-1716B250A1EF}</a:tableStyleId>
                  </a:tblPr>
                  <a:tblGrid>
                    <a:gridCol w="3065167">
                      <a:extLst>
                        <a:ext uri="{9D8B030D-6E8A-4147-A177-3AD203B41FA5}">
                          <a16:colId xmlns:a16="http://schemas.microsoft.com/office/drawing/2014/main" val="4244234596"/>
                        </a:ext>
                      </a:extLst>
                    </a:gridCol>
                    <a:gridCol w="3065167">
                      <a:extLst>
                        <a:ext uri="{9D8B030D-6E8A-4147-A177-3AD203B41FA5}">
                          <a16:colId xmlns:a16="http://schemas.microsoft.com/office/drawing/2014/main" val="2669250004"/>
                        </a:ext>
                      </a:extLst>
                    </a:gridCol>
                  </a:tblGrid>
                  <a:tr h="321654">
                    <a:tc>
                      <a:txBody>
                        <a:bodyPr/>
                        <a:lstStyle/>
                        <a:p>
                          <a:pPr algn="ctr">
                            <a:lnSpc>
                              <a:spcPct val="115000"/>
                            </a:lnSpc>
                          </a:pPr>
                          <a:r>
                            <a:rPr lang="en-US" sz="2000" kern="100" dirty="0">
                              <a:effectLst/>
                            </a:rPr>
                            <a:t>PSF</a:t>
                          </a:r>
                          <a:endParaRPr lang="ja-JP" sz="200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7F2F5"/>
                        </a:solidFill>
                      </a:tcPr>
                    </a:tc>
                    <a:tc>
                      <a:txBody>
                        <a:bodyPr/>
                        <a:lstStyle/>
                        <a:p>
                          <a:pPr algn="ctr">
                            <a:lnSpc>
                              <a:spcPct val="115000"/>
                            </a:lnSpc>
                          </a:pPr>
                          <a:r>
                            <a:rPr lang="en-US" altLang="ja-JP" sz="2000" kern="100" dirty="0">
                              <a:effectLst/>
                            </a:rPr>
                            <a:t>PSF : Stress</a:t>
                          </a:r>
                          <a:endParaRPr lang="ja-JP" sz="200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7F2F5"/>
                        </a:solidFill>
                      </a:tcPr>
                    </a:tc>
                    <a:extLst>
                      <a:ext uri="{0D108BD9-81ED-4DB2-BD59-A6C34878D82A}">
                        <a16:rowId xmlns:a16="http://schemas.microsoft.com/office/drawing/2014/main" val="430821012"/>
                      </a:ext>
                    </a:extLst>
                  </a:tr>
                  <a:tr h="350520">
                    <a:tc>
                      <a:txBody>
                        <a:bodyPr/>
                        <a:lstStyle/>
                        <a:p>
                          <a:pPr algn="ctr">
                            <a:lnSpc>
                              <a:spcPct val="115000"/>
                            </a:lnSpc>
                          </a:pPr>
                          <a:r>
                            <a:rPr lang="en-US" altLang="ja-JP" sz="2000" b="0" kern="100" dirty="0">
                              <a:effectLst/>
                            </a:rPr>
                            <a:t>Available time</a:t>
                          </a:r>
                          <a:endParaRPr lang="ja-JP" sz="2000" b="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solidFill>
                          <a:schemeClr val="bg1">
                            <a:lumMod val="75000"/>
                            <a:alpha val="20000"/>
                          </a:schemeClr>
                        </a:solidFill>
                      </a:tcPr>
                    </a:tc>
                    <a:tc>
                      <a:txBody>
                        <a:bodyPr/>
                        <a:lstStyle/>
                        <a:p>
                          <a:endParaRPr lang="ja-JP"/>
                        </a:p>
                      </a:txBody>
                      <a:tcPr marL="68580" marR="68580" marT="0" marB="0" anchor="ctr">
                        <a:lnR w="12700" cap="flat" cmpd="sng" algn="ctr">
                          <a:solidFill>
                            <a:schemeClr val="tx1"/>
                          </a:solidFill>
                          <a:prstDash val="solid"/>
                          <a:round/>
                          <a:headEnd type="none" w="med" len="med"/>
                          <a:tailEnd type="none" w="med" len="med"/>
                        </a:lnR>
                        <a:blipFill>
                          <a:blip r:embed="rId3"/>
                          <a:stretch>
                            <a:fillRect l="-100000" t="-103571" r="-413" b="-639286"/>
                          </a:stretch>
                        </a:blipFill>
                      </a:tcPr>
                    </a:tc>
                    <a:extLst>
                      <a:ext uri="{0D108BD9-81ED-4DB2-BD59-A6C34878D82A}">
                        <a16:rowId xmlns:a16="http://schemas.microsoft.com/office/drawing/2014/main" val="824239224"/>
                      </a:ext>
                    </a:extLst>
                  </a:tr>
                  <a:tr h="350520">
                    <a:tc>
                      <a:txBody>
                        <a:bodyPr/>
                        <a:lstStyle/>
                        <a:p>
                          <a:pPr algn="ctr">
                            <a:lnSpc>
                              <a:spcPct val="115000"/>
                            </a:lnSpc>
                          </a:pPr>
                          <a:r>
                            <a:rPr lang="en-US" altLang="ja-JP" sz="2000" b="1" kern="100" dirty="0">
                              <a:effectLst/>
                            </a:rPr>
                            <a:t>Complexity</a:t>
                          </a:r>
                          <a:endParaRPr lang="ja-JP" sz="2000" b="1"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endParaRPr lang="ja-JP"/>
                        </a:p>
                      </a:txBody>
                      <a:tcPr marL="68580" marR="68580" marT="0" marB="0" anchor="ctr">
                        <a:lnR w="12700" cap="flat" cmpd="sng" algn="ctr">
                          <a:solidFill>
                            <a:schemeClr val="tx1"/>
                          </a:solidFill>
                          <a:prstDash val="solid"/>
                          <a:round/>
                          <a:headEnd type="none" w="med" len="med"/>
                          <a:tailEnd type="none" w="med" len="med"/>
                        </a:lnR>
                        <a:blipFill>
                          <a:blip r:embed="rId3"/>
                          <a:stretch>
                            <a:fillRect l="-100000" t="-203571" r="-413" b="-539286"/>
                          </a:stretch>
                        </a:blipFill>
                      </a:tcPr>
                    </a:tc>
                    <a:extLst>
                      <a:ext uri="{0D108BD9-81ED-4DB2-BD59-A6C34878D82A}">
                        <a16:rowId xmlns:a16="http://schemas.microsoft.com/office/drawing/2014/main" val="3447644562"/>
                      </a:ext>
                    </a:extLst>
                  </a:tr>
                  <a:tr h="350520">
                    <a:tc>
                      <a:txBody>
                        <a:bodyPr/>
                        <a:lstStyle/>
                        <a:p>
                          <a:pPr algn="ctr">
                            <a:lnSpc>
                              <a:spcPct val="115000"/>
                            </a:lnSpc>
                          </a:pPr>
                          <a:r>
                            <a:rPr lang="en-US" altLang="ja-JP" sz="2000" b="0" kern="100" dirty="0">
                              <a:effectLst/>
                            </a:rPr>
                            <a:t>Experience/Training</a:t>
                          </a:r>
                          <a:endParaRPr lang="ja-JP" sz="2000" b="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solidFill>
                          <a:schemeClr val="bg1">
                            <a:lumMod val="85000"/>
                            <a:alpha val="20000"/>
                          </a:schemeClr>
                        </a:solidFill>
                      </a:tcPr>
                    </a:tc>
                    <a:tc>
                      <a:txBody>
                        <a:bodyPr/>
                        <a:lstStyle/>
                        <a:p>
                          <a:endParaRPr lang="ja-JP"/>
                        </a:p>
                      </a:txBody>
                      <a:tcPr marL="68580" marR="68580" marT="0" marB="0" anchor="ctr">
                        <a:lnR w="12700" cap="flat" cmpd="sng" algn="ctr">
                          <a:solidFill>
                            <a:schemeClr val="tx1"/>
                          </a:solidFill>
                          <a:prstDash val="solid"/>
                          <a:round/>
                          <a:headEnd type="none" w="med" len="med"/>
                          <a:tailEnd type="none" w="med" len="med"/>
                        </a:lnR>
                        <a:blipFill>
                          <a:blip r:embed="rId3"/>
                          <a:stretch>
                            <a:fillRect l="-100000" t="-303571" r="-413" b="-439286"/>
                          </a:stretch>
                        </a:blipFill>
                      </a:tcPr>
                    </a:tc>
                    <a:extLst>
                      <a:ext uri="{0D108BD9-81ED-4DB2-BD59-A6C34878D82A}">
                        <a16:rowId xmlns:a16="http://schemas.microsoft.com/office/drawing/2014/main" val="3782399738"/>
                      </a:ext>
                    </a:extLst>
                  </a:tr>
                  <a:tr h="350520">
                    <a:tc>
                      <a:txBody>
                        <a:bodyPr/>
                        <a:lstStyle/>
                        <a:p>
                          <a:pPr algn="ctr">
                            <a:lnSpc>
                              <a:spcPct val="115000"/>
                            </a:lnSpc>
                          </a:pPr>
                          <a:r>
                            <a:rPr lang="en-US" altLang="ja-JP" sz="2000" b="0" kern="100" dirty="0">
                              <a:effectLst/>
                            </a:rPr>
                            <a:t>Procedures</a:t>
                          </a:r>
                          <a:endParaRPr lang="ja-JP" sz="2000" b="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endParaRPr lang="ja-JP"/>
                        </a:p>
                      </a:txBody>
                      <a:tcPr marL="68580" marR="68580" marT="0" marB="0" anchor="ctr">
                        <a:lnR w="12700" cap="flat" cmpd="sng" algn="ctr">
                          <a:solidFill>
                            <a:schemeClr val="tx1"/>
                          </a:solidFill>
                          <a:prstDash val="solid"/>
                          <a:round/>
                          <a:headEnd type="none" w="med" len="med"/>
                          <a:tailEnd type="none" w="med" len="med"/>
                        </a:lnR>
                        <a:blipFill>
                          <a:blip r:embed="rId3"/>
                          <a:stretch>
                            <a:fillRect l="-100000" t="-403571" r="-413" b="-339286"/>
                          </a:stretch>
                        </a:blipFill>
                      </a:tcPr>
                    </a:tc>
                    <a:extLst>
                      <a:ext uri="{0D108BD9-81ED-4DB2-BD59-A6C34878D82A}">
                        <a16:rowId xmlns:a16="http://schemas.microsoft.com/office/drawing/2014/main" val="912909994"/>
                      </a:ext>
                    </a:extLst>
                  </a:tr>
                  <a:tr h="350520">
                    <a:tc>
                      <a:txBody>
                        <a:bodyPr/>
                        <a:lstStyle/>
                        <a:p>
                          <a:pPr algn="ctr">
                            <a:lnSpc>
                              <a:spcPct val="115000"/>
                            </a:lnSpc>
                          </a:pPr>
                          <a:r>
                            <a:rPr lang="en-US" altLang="ja-JP" sz="2000" b="0" kern="100" dirty="0">
                              <a:effectLst/>
                            </a:rPr>
                            <a:t>Ergonomics/HMI</a:t>
                          </a:r>
                          <a:endParaRPr lang="ja-JP" sz="2000" b="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solidFill>
                          <a:schemeClr val="bg1">
                            <a:lumMod val="85000"/>
                            <a:alpha val="20000"/>
                          </a:schemeClr>
                        </a:solidFill>
                      </a:tcPr>
                    </a:tc>
                    <a:tc>
                      <a:txBody>
                        <a:bodyPr/>
                        <a:lstStyle/>
                        <a:p>
                          <a:endParaRPr lang="ja-JP"/>
                        </a:p>
                      </a:txBody>
                      <a:tcPr marL="68580" marR="68580" marT="0" marB="0" anchor="ctr">
                        <a:lnR w="12700" cap="flat" cmpd="sng" algn="ctr">
                          <a:solidFill>
                            <a:schemeClr val="tx1"/>
                          </a:solidFill>
                          <a:prstDash val="solid"/>
                          <a:round/>
                          <a:headEnd type="none" w="med" len="med"/>
                          <a:tailEnd type="none" w="med" len="med"/>
                        </a:lnR>
                        <a:blipFill>
                          <a:blip r:embed="rId3"/>
                          <a:stretch>
                            <a:fillRect l="-100000" t="-522222" r="-413" b="-251852"/>
                          </a:stretch>
                        </a:blipFill>
                      </a:tcPr>
                    </a:tc>
                    <a:extLst>
                      <a:ext uri="{0D108BD9-81ED-4DB2-BD59-A6C34878D82A}">
                        <a16:rowId xmlns:a16="http://schemas.microsoft.com/office/drawing/2014/main" val="1159686851"/>
                      </a:ext>
                    </a:extLst>
                  </a:tr>
                  <a:tr h="350520">
                    <a:tc>
                      <a:txBody>
                        <a:bodyPr/>
                        <a:lstStyle/>
                        <a:p>
                          <a:pPr algn="ctr">
                            <a:lnSpc>
                              <a:spcPct val="115000"/>
                            </a:lnSpc>
                          </a:pPr>
                          <a:r>
                            <a:rPr lang="en-US" altLang="ja-JP" sz="2000" b="0" kern="100" dirty="0">
                              <a:effectLst/>
                            </a:rPr>
                            <a:t>Fitness for duty</a:t>
                          </a:r>
                          <a:endParaRPr lang="ja-JP" sz="2000" b="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endParaRPr lang="ja-JP"/>
                        </a:p>
                      </a:txBody>
                      <a:tcPr marL="68580" marR="68580" marT="0" marB="0" anchor="ctr">
                        <a:lnR w="12700" cap="flat" cmpd="sng" algn="ctr">
                          <a:solidFill>
                            <a:schemeClr val="tx1"/>
                          </a:solidFill>
                          <a:prstDash val="solid"/>
                          <a:round/>
                          <a:headEnd type="none" w="med" len="med"/>
                          <a:tailEnd type="none" w="med" len="med"/>
                        </a:lnR>
                        <a:blipFill>
                          <a:blip r:embed="rId3"/>
                          <a:stretch>
                            <a:fillRect l="-100000" t="-600000" r="-413" b="-142857"/>
                          </a:stretch>
                        </a:blipFill>
                      </a:tcPr>
                    </a:tc>
                    <a:extLst>
                      <a:ext uri="{0D108BD9-81ED-4DB2-BD59-A6C34878D82A}">
                        <a16:rowId xmlns:a16="http://schemas.microsoft.com/office/drawing/2014/main" val="3810008999"/>
                      </a:ext>
                    </a:extLst>
                  </a:tr>
                  <a:tr h="350520">
                    <a:tc>
                      <a:txBody>
                        <a:bodyPr/>
                        <a:lstStyle/>
                        <a:p>
                          <a:pPr algn="ctr">
                            <a:lnSpc>
                              <a:spcPct val="115000"/>
                            </a:lnSpc>
                          </a:pPr>
                          <a:r>
                            <a:rPr lang="en-US" altLang="ja-JP" sz="2000" b="0" kern="100" dirty="0">
                              <a:effectLst/>
                            </a:rPr>
                            <a:t>Work processes</a:t>
                          </a:r>
                          <a:endParaRPr lang="ja-JP" sz="2000" b="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85000"/>
                            <a:alpha val="20000"/>
                          </a:schemeClr>
                        </a:solidFill>
                      </a:tcPr>
                    </a:tc>
                    <a:tc>
                      <a:txBody>
                        <a:bodyPr/>
                        <a:lstStyle/>
                        <a:p>
                          <a:endParaRPr lang="ja-JP"/>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blipFill>
                          <a:blip r:embed="rId3"/>
                          <a:stretch>
                            <a:fillRect l="-100000" t="-700000" r="-413" b="-42857"/>
                          </a:stretch>
                        </a:blipFill>
                      </a:tcPr>
                    </a:tc>
                    <a:extLst>
                      <a:ext uri="{0D108BD9-81ED-4DB2-BD59-A6C34878D82A}">
                        <a16:rowId xmlns:a16="http://schemas.microsoft.com/office/drawing/2014/main" val="1768882132"/>
                      </a:ext>
                    </a:extLst>
                  </a:tr>
                </a:tbl>
              </a:graphicData>
            </a:graphic>
          </p:graphicFrame>
        </mc:Fallback>
      </mc:AlternateContent>
    </p:spTree>
    <p:extLst>
      <p:ext uri="{BB962C8B-B14F-4D97-AF65-F5344CB8AC3E}">
        <p14:creationId xmlns:p14="http://schemas.microsoft.com/office/powerpoint/2010/main" val="12080658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CF13A2D-6341-114B-AE1C-885450C9E289}"/>
              </a:ext>
            </a:extLst>
          </p:cNvPr>
          <p:cNvSpPr>
            <a:spLocks noGrp="1"/>
          </p:cNvSpPr>
          <p:nvPr>
            <p:ph type="sldNum" sz="quarter" idx="12"/>
          </p:nvPr>
        </p:nvSpPr>
        <p:spPr/>
        <p:txBody>
          <a:bodyPr/>
          <a:lstStyle/>
          <a:p>
            <a:fld id="{1FF34BD3-6C02-4E3A-B685-6885B13878A1}" type="slidenum">
              <a:rPr lang="ja-JP" altLang="en-US" smtClean="0"/>
              <a:pPr/>
              <a:t>24</a:t>
            </a:fld>
            <a:endParaRPr lang="ja-JP" altLang="en-US" dirty="0"/>
          </a:p>
        </p:txBody>
      </p:sp>
      <p:sp>
        <p:nvSpPr>
          <p:cNvPr id="3" name="タイトル 2">
            <a:extLst>
              <a:ext uri="{FF2B5EF4-FFF2-40B4-BE49-F238E27FC236}">
                <a16:creationId xmlns:a16="http://schemas.microsoft.com/office/drawing/2014/main" id="{60925181-7620-A847-AB91-3BF3FFF9C6E4}"/>
              </a:ext>
            </a:extLst>
          </p:cNvPr>
          <p:cNvSpPr>
            <a:spLocks noGrp="1"/>
          </p:cNvSpPr>
          <p:nvPr>
            <p:ph type="title"/>
          </p:nvPr>
        </p:nvSpPr>
        <p:spPr/>
        <p:txBody>
          <a:bodyPr/>
          <a:lstStyle/>
          <a:p>
            <a:r>
              <a:rPr kumimoji="1" lang="en-US" altLang="ja-JP" dirty="0"/>
              <a:t>Appendix: Correlation between 2 or more PSFs</a:t>
            </a:r>
            <a:endParaRPr kumimoji="1" lang="ja-JP" altLang="en-US"/>
          </a:p>
        </p:txBody>
      </p:sp>
      <p:sp>
        <p:nvSpPr>
          <p:cNvPr id="4" name="テキスト ボックス 3">
            <a:extLst>
              <a:ext uri="{FF2B5EF4-FFF2-40B4-BE49-F238E27FC236}">
                <a16:creationId xmlns:a16="http://schemas.microsoft.com/office/drawing/2014/main" id="{E24ECFDF-CA1B-D548-9A3A-26CB2100CD4D}"/>
              </a:ext>
            </a:extLst>
          </p:cNvPr>
          <p:cNvSpPr txBox="1"/>
          <p:nvPr/>
        </p:nvSpPr>
        <p:spPr>
          <a:xfrm>
            <a:off x="611560" y="1100696"/>
            <a:ext cx="8114101" cy="1569660"/>
          </a:xfrm>
          <a:prstGeom prst="rect">
            <a:avLst/>
          </a:prstGeom>
          <a:noFill/>
        </p:spPr>
        <p:txBody>
          <a:bodyPr wrap="square" rtlCol="0">
            <a:spAutoFit/>
          </a:bodyPr>
          <a:lstStyle/>
          <a:p>
            <a:pPr marL="285750" indent="-285750" algn="l">
              <a:buFont typeface="Wingdings" pitchFamily="2" charset="2"/>
              <a:buChar char="ü"/>
            </a:pPr>
            <a:r>
              <a:rPr kumimoji="1" lang="en-US" altLang="ja-JP" sz="2400" dirty="0">
                <a:latin typeface="+mj-lt"/>
              </a:rPr>
              <a:t>The correlation exist in Stress.</a:t>
            </a:r>
          </a:p>
          <a:p>
            <a:pPr marL="285750" indent="-285750">
              <a:buFont typeface="Wingdings" pitchFamily="2" charset="2"/>
              <a:buChar char="ü"/>
            </a:pPr>
            <a:r>
              <a:rPr lang="en-US" altLang="ja-JP" sz="2400" dirty="0">
                <a:latin typeface="Arial" panose="020B0604020202020204" pitchFamily="34" charset="0"/>
                <a:cs typeface="Arial" panose="020B0604020202020204" pitchFamily="34" charset="0"/>
              </a:rPr>
              <a:t>The influence of all PSFs are strong, and HEP increases </a:t>
            </a:r>
            <a:r>
              <a:rPr lang="en-US" altLang="ja-JP" sz="2400" b="1" dirty="0">
                <a:latin typeface="Arial" panose="020B0604020202020204" pitchFamily="34" charset="0"/>
                <a:cs typeface="Arial" panose="020B0604020202020204" pitchFamily="34" charset="0"/>
              </a:rPr>
              <a:t>N</a:t>
            </a:r>
            <a:r>
              <a:rPr lang="en-US" altLang="ja-JP" sz="2400" dirty="0">
                <a:latin typeface="Arial" panose="020B0604020202020204" pitchFamily="34" charset="0"/>
                <a:cs typeface="Arial" panose="020B0604020202020204" pitchFamily="34" charset="0"/>
              </a:rPr>
              <a:t> times.</a:t>
            </a:r>
          </a:p>
          <a:p>
            <a:pPr algn="l"/>
            <a:r>
              <a:rPr kumimoji="1" lang="en-US" altLang="ja-JP" sz="2400" dirty="0">
                <a:latin typeface="+mj-lt"/>
              </a:rPr>
              <a:t> </a:t>
            </a:r>
          </a:p>
        </p:txBody>
      </p:sp>
      <p:sp>
        <p:nvSpPr>
          <p:cNvPr id="7" name="テキスト ボックス 6">
            <a:extLst>
              <a:ext uri="{FF2B5EF4-FFF2-40B4-BE49-F238E27FC236}">
                <a16:creationId xmlns:a16="http://schemas.microsoft.com/office/drawing/2014/main" id="{B18EBC11-00AF-3D43-85B6-4CB793E65C35}"/>
              </a:ext>
            </a:extLst>
          </p:cNvPr>
          <p:cNvSpPr txBox="1"/>
          <p:nvPr/>
        </p:nvSpPr>
        <p:spPr>
          <a:xfrm>
            <a:off x="563609" y="2456845"/>
            <a:ext cx="4333238" cy="369332"/>
          </a:xfrm>
          <a:prstGeom prst="rect">
            <a:avLst/>
          </a:prstGeom>
          <a:noFill/>
        </p:spPr>
        <p:txBody>
          <a:bodyPr wrap="none" rtlCol="0">
            <a:spAutoFit/>
          </a:bodyPr>
          <a:lstStyle/>
          <a:p>
            <a:pPr algn="l"/>
            <a:r>
              <a:rPr kumimoji="1" lang="en-US" altLang="ja-JP" dirty="0">
                <a:latin typeface="+mj-lt"/>
              </a:rPr>
              <a:t>Stress: PSF[S], Other PSFs: PSF[A]~[G]</a:t>
            </a:r>
            <a:endParaRPr kumimoji="1" lang="ja-JP" altLang="en-US" dirty="0">
              <a:latin typeface="+mj-lt"/>
            </a:endParaRPr>
          </a:p>
        </p:txBody>
      </p:sp>
      <p:grpSp>
        <p:nvGrpSpPr>
          <p:cNvPr id="13" name="グループ化 12">
            <a:extLst>
              <a:ext uri="{FF2B5EF4-FFF2-40B4-BE49-F238E27FC236}">
                <a16:creationId xmlns:a16="http://schemas.microsoft.com/office/drawing/2014/main" id="{4089012A-0D0C-3847-83D2-E491764EDFE5}"/>
              </a:ext>
            </a:extLst>
          </p:cNvPr>
          <p:cNvGrpSpPr/>
          <p:nvPr/>
        </p:nvGrpSpPr>
        <p:grpSpPr>
          <a:xfrm>
            <a:off x="611560" y="2968199"/>
            <a:ext cx="3511620" cy="1372523"/>
            <a:chOff x="694620" y="3399370"/>
            <a:chExt cx="2776333" cy="1372523"/>
          </a:xfrm>
        </p:grpSpPr>
        <mc:AlternateContent xmlns:mc="http://schemas.openxmlformats.org/markup-compatibility/2006" xmlns:a14="http://schemas.microsoft.com/office/drawing/2010/main">
          <mc:Choice Requires="a14">
            <p:sp>
              <p:nvSpPr>
                <p:cNvPr id="14" name="正方形/長方形 13">
                  <a:extLst>
                    <a:ext uri="{FF2B5EF4-FFF2-40B4-BE49-F238E27FC236}">
                      <a16:creationId xmlns:a16="http://schemas.microsoft.com/office/drawing/2014/main" id="{A7A17AC2-27B3-BC48-AE7E-8F93133B1701}"/>
                    </a:ext>
                  </a:extLst>
                </p:cNvPr>
                <p:cNvSpPr/>
                <p:nvPr/>
              </p:nvSpPr>
              <p:spPr>
                <a:xfrm>
                  <a:off x="694620" y="3599425"/>
                  <a:ext cx="2776333" cy="1172468"/>
                </a:xfrm>
                <a:prstGeom prst="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14:m>
                    <m:oMathPara xmlns:m="http://schemas.openxmlformats.org/officeDocument/2006/math">
                      <m:oMathParaPr>
                        <m:jc m:val="centerGroup"/>
                      </m:oMathParaPr>
                      <m:oMath xmlns:m="http://schemas.openxmlformats.org/officeDocument/2006/math">
                        <m:eqArr>
                          <m:eqArrPr>
                            <m:ctrlPr>
                              <a:rPr lang="en-US" altLang="ja-JP" sz="2000" i="1" smtClean="0">
                                <a:solidFill>
                                  <a:schemeClr val="tx1"/>
                                </a:solidFill>
                                <a:latin typeface="Cambria Math" panose="02040503050406030204" pitchFamily="18" charset="0"/>
                                <a:ea typeface="游明朝" panose="02020400000000000000" pitchFamily="18" charset="-128"/>
                                <a:cs typeface="Times New Roman" panose="02020603050405020304" pitchFamily="18" charset="0"/>
                              </a:rPr>
                            </m:ctrlPr>
                          </m:eqArrPr>
                          <m:e>
                            <m:sSub>
                              <m:sSubPr>
                                <m:ctrlPr>
                                  <a:rPr lang="en-US" altLang="ja-JP" sz="2000" i="1">
                                    <a:solidFill>
                                      <a:schemeClr val="tx1"/>
                                    </a:solidFill>
                                    <a:latin typeface="Cambria Math" panose="02040503050406030204" pitchFamily="18" charset="0"/>
                                  </a:rPr>
                                </m:ctrlPr>
                              </m:sSubPr>
                              <m:e>
                                <m:r>
                                  <a:rPr lang="en-US" altLang="ja-JP" sz="2000" i="1">
                                    <a:solidFill>
                                      <a:schemeClr val="tx1"/>
                                    </a:solidFill>
                                    <a:latin typeface="Cambria Math" panose="02040503050406030204" pitchFamily="18" charset="0"/>
                                  </a:rPr>
                                  <m:t>𝑥</m:t>
                                </m:r>
                              </m:e>
                              <m:sub>
                                <m:r>
                                  <a:rPr lang="en-US" altLang="ja-JP" sz="2000" i="1">
                                    <a:solidFill>
                                      <a:schemeClr val="tx1"/>
                                    </a:solidFill>
                                    <a:latin typeface="Cambria Math" panose="02040503050406030204" pitchFamily="18" charset="0"/>
                                  </a:rPr>
                                  <m:t>𝐴</m:t>
                                </m:r>
                              </m:sub>
                            </m:sSub>
                            <m:r>
                              <a:rPr lang="en-US" altLang="ja-JP" sz="2000" b="0" i="1" smtClean="0">
                                <a:solidFill>
                                  <a:schemeClr val="tx1"/>
                                </a:solidFill>
                                <a:latin typeface="Cambria Math" panose="02040503050406030204" pitchFamily="18" charset="0"/>
                              </a:rPr>
                              <m:t>′</m:t>
                            </m:r>
                            <m:sSub>
                              <m:sSubPr>
                                <m:ctrlPr>
                                  <a:rPr lang="en-US" altLang="ja-JP" sz="2000" i="1">
                                    <a:solidFill>
                                      <a:schemeClr val="tx1"/>
                                    </a:solidFill>
                                    <a:latin typeface="Cambria Math" panose="02040503050406030204" pitchFamily="18" charset="0"/>
                                  </a:rPr>
                                </m:ctrlPr>
                              </m:sSubPr>
                              <m:e>
                                <m:r>
                                  <a:rPr lang="en-US" altLang="ja-JP" sz="2000" i="1">
                                    <a:solidFill>
                                      <a:schemeClr val="tx1"/>
                                    </a:solidFill>
                                    <a:latin typeface="Cambria Math" panose="02040503050406030204" pitchFamily="18" charset="0"/>
                                  </a:rPr>
                                  <m:t>𝑥</m:t>
                                </m:r>
                              </m:e>
                              <m:sub>
                                <m:r>
                                  <a:rPr lang="en-US" altLang="ja-JP" sz="2000" i="1">
                                    <a:solidFill>
                                      <a:schemeClr val="tx1"/>
                                    </a:solidFill>
                                    <a:latin typeface="Cambria Math" panose="02040503050406030204" pitchFamily="18" charset="0"/>
                                  </a:rPr>
                                  <m:t>𝐵</m:t>
                                </m:r>
                              </m:sub>
                            </m:sSub>
                            <m:r>
                              <a:rPr lang="en-US" altLang="ja-JP" sz="2000" b="0" i="1" smtClean="0">
                                <a:solidFill>
                                  <a:schemeClr val="tx1"/>
                                </a:solidFill>
                                <a:latin typeface="Cambria Math" panose="02040503050406030204" pitchFamily="18" charset="0"/>
                              </a:rPr>
                              <m:t>′</m:t>
                            </m:r>
                            <m:sSub>
                              <m:sSubPr>
                                <m:ctrlPr>
                                  <a:rPr lang="en-US" altLang="ja-JP" sz="2000" i="1">
                                    <a:solidFill>
                                      <a:schemeClr val="tx1"/>
                                    </a:solidFill>
                                    <a:latin typeface="Cambria Math" panose="02040503050406030204" pitchFamily="18" charset="0"/>
                                  </a:rPr>
                                </m:ctrlPr>
                              </m:sSubPr>
                              <m:e>
                                <m:r>
                                  <a:rPr lang="en-US" altLang="ja-JP" sz="2000" i="1">
                                    <a:solidFill>
                                      <a:schemeClr val="tx1"/>
                                    </a:solidFill>
                                    <a:latin typeface="Cambria Math" panose="02040503050406030204" pitchFamily="18" charset="0"/>
                                  </a:rPr>
                                  <m:t>𝑥</m:t>
                                </m:r>
                              </m:e>
                              <m:sub>
                                <m:r>
                                  <a:rPr lang="en-US" altLang="ja-JP" sz="2000" i="1">
                                    <a:solidFill>
                                      <a:schemeClr val="tx1"/>
                                    </a:solidFill>
                                    <a:latin typeface="Cambria Math" panose="02040503050406030204" pitchFamily="18" charset="0"/>
                                  </a:rPr>
                                  <m:t>𝐶</m:t>
                                </m:r>
                              </m:sub>
                            </m:sSub>
                            <m:r>
                              <a:rPr lang="en-US" altLang="ja-JP" sz="2000" b="0" i="1" smtClean="0">
                                <a:solidFill>
                                  <a:schemeClr val="tx1"/>
                                </a:solidFill>
                                <a:latin typeface="Cambria Math" panose="02040503050406030204" pitchFamily="18" charset="0"/>
                              </a:rPr>
                              <m:t>′</m:t>
                            </m:r>
                            <m:sSub>
                              <m:sSubPr>
                                <m:ctrlPr>
                                  <a:rPr lang="en-US" altLang="ja-JP" sz="2000" i="1">
                                    <a:solidFill>
                                      <a:schemeClr val="tx1"/>
                                    </a:solidFill>
                                    <a:latin typeface="Cambria Math" panose="02040503050406030204" pitchFamily="18" charset="0"/>
                                  </a:rPr>
                                </m:ctrlPr>
                              </m:sSubPr>
                              <m:e>
                                <m:r>
                                  <a:rPr lang="en-US" altLang="ja-JP" sz="2000" i="1">
                                    <a:solidFill>
                                      <a:schemeClr val="tx1"/>
                                    </a:solidFill>
                                    <a:latin typeface="Cambria Math" panose="02040503050406030204" pitchFamily="18" charset="0"/>
                                  </a:rPr>
                                  <m:t>𝑥</m:t>
                                </m:r>
                              </m:e>
                              <m:sub>
                                <m:r>
                                  <a:rPr lang="en-US" altLang="ja-JP" sz="2000" i="1">
                                    <a:solidFill>
                                      <a:schemeClr val="tx1"/>
                                    </a:solidFill>
                                    <a:latin typeface="Cambria Math" panose="02040503050406030204" pitchFamily="18" charset="0"/>
                                  </a:rPr>
                                  <m:t>𝐷</m:t>
                                </m:r>
                              </m:sub>
                            </m:sSub>
                            <m:r>
                              <a:rPr lang="en-US" altLang="ja-JP" sz="2000" b="0" i="1" smtClean="0">
                                <a:solidFill>
                                  <a:schemeClr val="tx1"/>
                                </a:solidFill>
                                <a:latin typeface="Cambria Math" panose="02040503050406030204" pitchFamily="18" charset="0"/>
                              </a:rPr>
                              <m:t>′</m:t>
                            </m:r>
                            <m:sSub>
                              <m:sSubPr>
                                <m:ctrlPr>
                                  <a:rPr lang="en-US" altLang="ja-JP" sz="2000" i="1">
                                    <a:solidFill>
                                      <a:schemeClr val="tx1"/>
                                    </a:solidFill>
                                    <a:latin typeface="Cambria Math" panose="02040503050406030204" pitchFamily="18" charset="0"/>
                                  </a:rPr>
                                </m:ctrlPr>
                              </m:sSubPr>
                              <m:e>
                                <m:r>
                                  <a:rPr lang="en-US" altLang="ja-JP" sz="2000" i="1">
                                    <a:solidFill>
                                      <a:schemeClr val="tx1"/>
                                    </a:solidFill>
                                    <a:latin typeface="Cambria Math" panose="02040503050406030204" pitchFamily="18" charset="0"/>
                                  </a:rPr>
                                  <m:t>𝑥</m:t>
                                </m:r>
                              </m:e>
                              <m:sub>
                                <m:r>
                                  <a:rPr lang="en-US" altLang="ja-JP" sz="2000" i="1">
                                    <a:solidFill>
                                      <a:schemeClr val="tx1"/>
                                    </a:solidFill>
                                    <a:latin typeface="Cambria Math" panose="02040503050406030204" pitchFamily="18" charset="0"/>
                                  </a:rPr>
                                  <m:t>𝐸</m:t>
                                </m:r>
                              </m:sub>
                            </m:sSub>
                            <m:r>
                              <a:rPr lang="en-US" altLang="ja-JP" sz="2000" b="0" i="1" smtClean="0">
                                <a:solidFill>
                                  <a:schemeClr val="tx1"/>
                                </a:solidFill>
                                <a:latin typeface="Cambria Math" panose="02040503050406030204" pitchFamily="18" charset="0"/>
                              </a:rPr>
                              <m:t>′</m:t>
                            </m:r>
                            <m:sSub>
                              <m:sSubPr>
                                <m:ctrlPr>
                                  <a:rPr lang="en-US" altLang="ja-JP" sz="2000" i="1">
                                    <a:solidFill>
                                      <a:schemeClr val="tx1"/>
                                    </a:solidFill>
                                    <a:latin typeface="Cambria Math" panose="02040503050406030204" pitchFamily="18" charset="0"/>
                                  </a:rPr>
                                </m:ctrlPr>
                              </m:sSubPr>
                              <m:e>
                                <m:r>
                                  <a:rPr lang="en-US" altLang="ja-JP" sz="2000" i="1">
                                    <a:solidFill>
                                      <a:schemeClr val="tx1"/>
                                    </a:solidFill>
                                    <a:latin typeface="Cambria Math" panose="02040503050406030204" pitchFamily="18" charset="0"/>
                                  </a:rPr>
                                  <m:t>𝑥</m:t>
                                </m:r>
                              </m:e>
                              <m:sub>
                                <m:r>
                                  <a:rPr lang="en-US" altLang="ja-JP" sz="2000" i="1">
                                    <a:solidFill>
                                      <a:schemeClr val="tx1"/>
                                    </a:solidFill>
                                    <a:latin typeface="Cambria Math" panose="02040503050406030204" pitchFamily="18" charset="0"/>
                                  </a:rPr>
                                  <m:t>𝐹</m:t>
                                </m:r>
                              </m:sub>
                            </m:sSub>
                            <m:r>
                              <a:rPr lang="en-US" altLang="ja-JP" sz="2000" b="0" i="1" smtClean="0">
                                <a:solidFill>
                                  <a:schemeClr val="tx1"/>
                                </a:solidFill>
                                <a:latin typeface="Cambria Math" panose="02040503050406030204" pitchFamily="18" charset="0"/>
                              </a:rPr>
                              <m:t>′</m:t>
                            </m:r>
                            <m:sSub>
                              <m:sSubPr>
                                <m:ctrlPr>
                                  <a:rPr lang="en-US" altLang="ja-JP" sz="2000" i="1">
                                    <a:solidFill>
                                      <a:schemeClr val="tx1"/>
                                    </a:solidFill>
                                    <a:latin typeface="Cambria Math" panose="02040503050406030204" pitchFamily="18" charset="0"/>
                                  </a:rPr>
                                </m:ctrlPr>
                              </m:sSubPr>
                              <m:e>
                                <m:r>
                                  <a:rPr lang="en-US" altLang="ja-JP" sz="2000" i="1">
                                    <a:solidFill>
                                      <a:schemeClr val="tx1"/>
                                    </a:solidFill>
                                    <a:latin typeface="Cambria Math" panose="02040503050406030204" pitchFamily="18" charset="0"/>
                                  </a:rPr>
                                  <m:t>𝑥</m:t>
                                </m:r>
                              </m:e>
                              <m:sub>
                                <m:r>
                                  <a:rPr lang="en-US" altLang="ja-JP" sz="2000" i="1">
                                    <a:solidFill>
                                      <a:schemeClr val="tx1"/>
                                    </a:solidFill>
                                    <a:latin typeface="Cambria Math" panose="02040503050406030204" pitchFamily="18" charset="0"/>
                                  </a:rPr>
                                  <m:t>𝐺</m:t>
                                </m:r>
                              </m:sub>
                            </m:sSub>
                            <m:r>
                              <a:rPr lang="en-US" altLang="ja-JP" sz="2000" b="0" i="1" smtClean="0">
                                <a:solidFill>
                                  <a:schemeClr val="tx1"/>
                                </a:solidFill>
                                <a:latin typeface="Cambria Math" panose="02040503050406030204" pitchFamily="18" charset="0"/>
                              </a:rPr>
                              <m:t>′</m:t>
                            </m:r>
                            <m:sSub>
                              <m:sSubPr>
                                <m:ctrlPr>
                                  <a:rPr lang="en-US" altLang="ja-JP" sz="2000" i="1">
                                    <a:solidFill>
                                      <a:schemeClr val="tx1"/>
                                    </a:solidFill>
                                    <a:latin typeface="Cambria Math" panose="02040503050406030204" pitchFamily="18" charset="0"/>
                                  </a:rPr>
                                </m:ctrlPr>
                              </m:sSubPr>
                              <m:e>
                                <m:r>
                                  <a:rPr lang="en-US" altLang="ja-JP" sz="2000" i="1">
                                    <a:solidFill>
                                      <a:schemeClr val="tx1"/>
                                    </a:solidFill>
                                    <a:latin typeface="Cambria Math" panose="02040503050406030204" pitchFamily="18" charset="0"/>
                                  </a:rPr>
                                  <m:t>𝑥</m:t>
                                </m:r>
                              </m:e>
                              <m:sub>
                                <m:r>
                                  <a:rPr lang="en-US" altLang="ja-JP" sz="2000" i="1">
                                    <a:solidFill>
                                      <a:schemeClr val="tx1"/>
                                    </a:solidFill>
                                    <a:latin typeface="Cambria Math" panose="02040503050406030204" pitchFamily="18" charset="0"/>
                                  </a:rPr>
                                  <m:t>𝑆</m:t>
                                </m:r>
                              </m:sub>
                            </m:sSub>
                            <m:r>
                              <a:rPr lang="en-US" altLang="ja-JP" sz="2000" b="0" i="1" smtClean="0">
                                <a:solidFill>
                                  <a:schemeClr val="tx1"/>
                                </a:solidFill>
                                <a:latin typeface="Cambria Math" panose="02040503050406030204" pitchFamily="18" charset="0"/>
                              </a:rPr>
                              <m:t>′</m:t>
                            </m:r>
                            <m:r>
                              <a:rPr lang="en-US" altLang="ja-JP" sz="2000" i="1">
                                <a:solidFill>
                                  <a:schemeClr val="tx1"/>
                                </a:solidFill>
                                <a:latin typeface="Cambria Math" panose="02040503050406030204" pitchFamily="18" charset="0"/>
                              </a:rPr>
                              <m:t>=</m:t>
                            </m:r>
                            <m:r>
                              <a:rPr lang="en-US" altLang="ja-JP" sz="2000" b="1"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𝑵</m:t>
                            </m:r>
                            <m:r>
                              <a:rPr lang="en-US" altLang="ja-JP" sz="2000" i="1">
                                <a:solidFill>
                                  <a:schemeClr val="tx1"/>
                                </a:solidFill>
                                <a:latin typeface="Cambria Math" panose="02040503050406030204" pitchFamily="18" charset="0"/>
                                <a:ea typeface="游明朝" panose="02020400000000000000" pitchFamily="18" charset="-128"/>
                                <a:cs typeface="Times New Roman" panose="02020603050405020304" pitchFamily="18" charset="0"/>
                              </a:rPr>
                              <m:t>####</m:t>
                            </m:r>
                          </m:e>
                        </m:eqArr>
                      </m:oMath>
                    </m:oMathPara>
                  </a14:m>
                  <a:endParaRPr kumimoji="1" lang="ja-JP" altLang="en-US" sz="2000" dirty="0">
                    <a:solidFill>
                      <a:schemeClr val="tx1"/>
                    </a:solidFill>
                    <a:latin typeface="+mj-lt"/>
                    <a:ea typeface="ＭＳ ゴシック" panose="020B0609070205080204" pitchFamily="49" charset="-128"/>
                  </a:endParaRPr>
                </a:p>
              </p:txBody>
            </p:sp>
          </mc:Choice>
          <mc:Fallback xmlns="">
            <p:sp>
              <p:nvSpPr>
                <p:cNvPr id="14" name="正方形/長方形 13">
                  <a:extLst>
                    <a:ext uri="{FF2B5EF4-FFF2-40B4-BE49-F238E27FC236}">
                      <a16:creationId xmlns:a16="http://schemas.microsoft.com/office/drawing/2014/main" id="{A7A17AC2-27B3-BC48-AE7E-8F93133B1701}"/>
                    </a:ext>
                  </a:extLst>
                </p:cNvPr>
                <p:cNvSpPr>
                  <a:spLocks noRot="1" noChangeAspect="1" noMove="1" noResize="1" noEditPoints="1" noAdjustHandles="1" noChangeArrowheads="1" noChangeShapeType="1" noTextEdit="1"/>
                </p:cNvSpPr>
                <p:nvPr/>
              </p:nvSpPr>
              <p:spPr>
                <a:xfrm>
                  <a:off x="694620" y="3599425"/>
                  <a:ext cx="2776333" cy="1172468"/>
                </a:xfrm>
                <a:prstGeom prst="rect">
                  <a:avLst/>
                </a:prstGeom>
                <a:blipFill>
                  <a:blip r:embed="rId3"/>
                  <a:stretch>
                    <a:fillRect/>
                  </a:stretch>
                </a:blipFill>
                <a:ln>
                  <a:solidFill>
                    <a:srgbClr val="4B97AC"/>
                  </a:solidFill>
                </a:ln>
              </p:spPr>
              <p:txBody>
                <a:bodyPr/>
                <a:lstStyle/>
                <a:p>
                  <a:r>
                    <a:rPr lang="ja-JP" altLang="en-US">
                      <a:noFill/>
                    </a:rPr>
                    <a:t> </a:t>
                  </a:r>
                </a:p>
              </p:txBody>
            </p:sp>
          </mc:Fallback>
        </mc:AlternateContent>
        <p:sp>
          <p:nvSpPr>
            <p:cNvPr id="15" name="四角形: 角を丸くする 27">
              <a:extLst>
                <a:ext uri="{FF2B5EF4-FFF2-40B4-BE49-F238E27FC236}">
                  <a16:creationId xmlns:a16="http://schemas.microsoft.com/office/drawing/2014/main" id="{62CE2FA7-340E-F442-9A60-5952866B3BBE}"/>
                </a:ext>
              </a:extLst>
            </p:cNvPr>
            <p:cNvSpPr/>
            <p:nvPr/>
          </p:nvSpPr>
          <p:spPr>
            <a:xfrm>
              <a:off x="1213472" y="3399370"/>
              <a:ext cx="1378512" cy="472090"/>
            </a:xfrm>
            <a:prstGeom prst="roundRect">
              <a:avLst/>
            </a:prstGeom>
            <a:solidFill>
              <a:srgbClr val="4B97AC"/>
            </a:solidFill>
            <a:ln>
              <a:solidFill>
                <a:srgbClr val="4B97AC"/>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r>
                <a:rPr kumimoji="1" lang="en-US" altLang="ja-JP" sz="1800" b="1" dirty="0">
                  <a:solidFill>
                    <a:schemeClr val="bg1"/>
                  </a:solidFill>
                  <a:latin typeface="Arial" panose="020B0604020202020204" pitchFamily="34" charset="0"/>
                  <a:cs typeface="Arial" panose="020B0604020202020204" pitchFamily="34" charset="0"/>
                </a:rPr>
                <a:t>Situation</a:t>
              </a:r>
              <a:endParaRPr kumimoji="1" lang="ja-JP" altLang="en-US" sz="1800" b="1" dirty="0">
                <a:solidFill>
                  <a:schemeClr val="bg1"/>
                </a:solidFill>
                <a:latin typeface="Arial" panose="020B0604020202020204" pitchFamily="34" charset="0"/>
                <a:cs typeface="Arial" panose="020B0604020202020204" pitchFamily="34" charset="0"/>
              </a:endParaRPr>
            </a:p>
          </p:txBody>
        </p:sp>
      </p:grpSp>
      <p:grpSp>
        <p:nvGrpSpPr>
          <p:cNvPr id="16" name="グループ化 15">
            <a:extLst>
              <a:ext uri="{FF2B5EF4-FFF2-40B4-BE49-F238E27FC236}">
                <a16:creationId xmlns:a16="http://schemas.microsoft.com/office/drawing/2014/main" id="{9F3940FC-57BE-2E4B-A94A-2DCAEE58731B}"/>
              </a:ext>
            </a:extLst>
          </p:cNvPr>
          <p:cNvGrpSpPr/>
          <p:nvPr/>
        </p:nvGrpSpPr>
        <p:grpSpPr>
          <a:xfrm>
            <a:off x="611560" y="4968799"/>
            <a:ext cx="6209084" cy="1385442"/>
            <a:chOff x="4247097" y="3386451"/>
            <a:chExt cx="6209084" cy="1385442"/>
          </a:xfrm>
        </p:grpSpPr>
        <mc:AlternateContent xmlns:mc="http://schemas.openxmlformats.org/markup-compatibility/2006" xmlns:a14="http://schemas.microsoft.com/office/drawing/2010/main">
          <mc:Choice Requires="a14">
            <p:sp>
              <p:nvSpPr>
                <p:cNvPr id="17" name="正方形/長方形 16">
                  <a:extLst>
                    <a:ext uri="{FF2B5EF4-FFF2-40B4-BE49-F238E27FC236}">
                      <a16:creationId xmlns:a16="http://schemas.microsoft.com/office/drawing/2014/main" id="{A1898046-25AD-D441-A34D-779A28DD7CA8}"/>
                    </a:ext>
                  </a:extLst>
                </p:cNvPr>
                <p:cNvSpPr/>
                <p:nvPr/>
              </p:nvSpPr>
              <p:spPr>
                <a:xfrm>
                  <a:off x="4247097" y="3599425"/>
                  <a:ext cx="6209084" cy="1172468"/>
                </a:xfrm>
                <a:prstGeom prst="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14:m>
                    <m:oMathPara xmlns:m="http://schemas.openxmlformats.org/officeDocument/2006/math">
                      <m:oMathParaPr>
                        <m:jc m:val="centerGroup"/>
                      </m:oMathParaPr>
                      <m:oMath xmlns:m="http://schemas.openxmlformats.org/officeDocument/2006/math">
                        <m:eqArr>
                          <m:eqArrPr>
                            <m:ctrlPr>
                              <a:rPr lang="en-US" altLang="ja-JP" sz="2000" i="1" smtClean="0">
                                <a:solidFill>
                                  <a:schemeClr val="tx1"/>
                                </a:solidFill>
                                <a:latin typeface="Cambria Math" panose="02040503050406030204" pitchFamily="18" charset="0"/>
                                <a:ea typeface="游明朝" panose="02020400000000000000" pitchFamily="18" charset="-128"/>
                                <a:cs typeface="Times New Roman" panose="02020603050405020304" pitchFamily="18" charset="0"/>
                              </a:rPr>
                            </m:ctrlPr>
                          </m:eqArrPr>
                          <m:e>
                            <m:sSubSup>
                              <m:sSubSupPr>
                                <m:ctrlPr>
                                  <a:rPr lang="en-US" altLang="ja-JP" sz="2000" i="1">
                                    <a:solidFill>
                                      <a:schemeClr val="tx1"/>
                                    </a:solidFill>
                                    <a:latin typeface="Cambria Math" panose="02040503050406030204" pitchFamily="18" charset="0"/>
                                    <a:ea typeface="游明朝" panose="02020400000000000000" pitchFamily="18" charset="-128"/>
                                  </a:rPr>
                                </m:ctrlPr>
                              </m:sSubSupPr>
                              <m:e>
                                <m:r>
                                  <a:rPr lang="en-US" altLang="ja-JP" sz="2000" i="1">
                                    <a:solidFill>
                                      <a:schemeClr val="tx1"/>
                                    </a:solidFill>
                                    <a:latin typeface="Cambria Math" panose="02040503050406030204" pitchFamily="18" charset="0"/>
                                    <a:ea typeface="游明朝" panose="02020400000000000000" pitchFamily="18" charset="-128"/>
                                  </a:rPr>
                                  <m:t>𝑥</m:t>
                                </m:r>
                              </m:e>
                              <m:sub>
                                <m:r>
                                  <a:rPr lang="en-US" altLang="ja-JP" sz="2000" i="1">
                                    <a:solidFill>
                                      <a:schemeClr val="tx1"/>
                                    </a:solidFill>
                                    <a:latin typeface="Cambria Math" panose="02040503050406030204" pitchFamily="18" charset="0"/>
                                    <a:ea typeface="游明朝" panose="02020400000000000000" pitchFamily="18" charset="-128"/>
                                  </a:rPr>
                                  <m:t>𝑖</m:t>
                                </m:r>
                              </m:sub>
                              <m:sup>
                                <m:r>
                                  <a:rPr lang="en-US" altLang="ja-JP" sz="2000" i="1">
                                    <a:solidFill>
                                      <a:schemeClr val="tx1"/>
                                    </a:solidFill>
                                    <a:latin typeface="Cambria Math" panose="02040503050406030204" pitchFamily="18" charset="0"/>
                                    <a:ea typeface="游明朝" panose="02020400000000000000" pitchFamily="18" charset="-128"/>
                                  </a:rPr>
                                  <m:t>′</m:t>
                                </m:r>
                              </m:sup>
                            </m:sSubSup>
                            <m:r>
                              <a:rPr lang="en-US" altLang="ja-JP" sz="2000" i="1">
                                <a:solidFill>
                                  <a:schemeClr val="tx1"/>
                                </a:solidFill>
                                <a:latin typeface="Cambria Math" panose="02040503050406030204" pitchFamily="18" charset="0"/>
                                <a:ea typeface="游明朝" panose="02020400000000000000" pitchFamily="18" charset="-128"/>
                              </a:rPr>
                              <m:t>=</m:t>
                            </m:r>
                            <m:r>
                              <a:rPr lang="en-US" altLang="ja-JP" sz="2000" i="1">
                                <a:solidFill>
                                  <a:schemeClr val="tx1"/>
                                </a:solidFill>
                                <a:latin typeface="Cambria Math" panose="02040503050406030204" pitchFamily="18" charset="0"/>
                                <a:ea typeface="游明朝" panose="02020400000000000000" pitchFamily="18" charset="-128"/>
                              </a:rPr>
                              <m:t>𝐸</m:t>
                            </m:r>
                            <m:d>
                              <m:dPr>
                                <m:ctrlPr>
                                  <a:rPr lang="ja-JP" altLang="ja-JP" sz="2000" i="1">
                                    <a:solidFill>
                                      <a:schemeClr val="tx1"/>
                                    </a:solidFill>
                                    <a:latin typeface="Cambria Math" panose="02040503050406030204" pitchFamily="18" charset="0"/>
                                    <a:ea typeface="Cambria Math" panose="02040503050406030204" pitchFamily="18" charset="0"/>
                                  </a:rPr>
                                </m:ctrlPr>
                              </m:dPr>
                              <m:e>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rPr>
                                      <m:t>𝑥</m:t>
                                    </m:r>
                                  </m:e>
                                  <m:sub>
                                    <m:r>
                                      <a:rPr lang="en-US" altLang="ja-JP" sz="2000" i="1">
                                        <a:solidFill>
                                          <a:schemeClr val="tx1"/>
                                        </a:solidFill>
                                        <a:latin typeface="Cambria Math" panose="02040503050406030204" pitchFamily="18" charset="0"/>
                                        <a:ea typeface="游明朝" panose="02020400000000000000" pitchFamily="18" charset="-128"/>
                                      </a:rPr>
                                      <m:t>𝑖</m:t>
                                    </m:r>
                                  </m:sub>
                                </m:sSub>
                              </m:e>
                              <m:e>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rPr>
                                      <m:t>𝑥</m:t>
                                    </m:r>
                                  </m:e>
                                  <m:sub>
                                    <m:r>
                                      <a:rPr lang="en-US" altLang="ja-JP" sz="2000" i="1">
                                        <a:solidFill>
                                          <a:schemeClr val="tx1"/>
                                        </a:solidFill>
                                        <a:latin typeface="Cambria Math" panose="02040503050406030204" pitchFamily="18" charset="0"/>
                                        <a:ea typeface="游明朝" panose="02020400000000000000" pitchFamily="18" charset="-128"/>
                                      </a:rPr>
                                      <m:t>𝑠</m:t>
                                    </m:r>
                                  </m:sub>
                                </m:sSub>
                                <m:r>
                                  <a:rPr lang="en-US" altLang="ja-JP" sz="2000" i="1">
                                    <a:solidFill>
                                      <a:schemeClr val="tx1"/>
                                    </a:solidFill>
                                    <a:latin typeface="Cambria Math" panose="02040503050406030204" pitchFamily="18" charset="0"/>
                                    <a:ea typeface="游明朝" panose="02020400000000000000" pitchFamily="18" charset="-128"/>
                                  </a:rPr>
                                  <m:t>=</m:t>
                                </m:r>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rPr>
                                      <m:t>𝑥</m:t>
                                    </m:r>
                                  </m:e>
                                  <m:sub>
                                    <m:r>
                                      <a:rPr lang="en-US" altLang="ja-JP" sz="2000" i="1">
                                        <a:solidFill>
                                          <a:schemeClr val="tx1"/>
                                        </a:solidFill>
                                        <a:latin typeface="Cambria Math" panose="02040503050406030204" pitchFamily="18" charset="0"/>
                                        <a:ea typeface="游明朝" panose="02020400000000000000" pitchFamily="18" charset="-128"/>
                                      </a:rPr>
                                      <m:t>𝑠</m:t>
                                    </m:r>
                                  </m:sub>
                                </m:sSub>
                                <m:r>
                                  <a:rPr lang="en-US" altLang="ja-JP" sz="2000" i="1">
                                    <a:solidFill>
                                      <a:schemeClr val="tx1"/>
                                    </a:solidFill>
                                    <a:latin typeface="Cambria Math" panose="02040503050406030204" pitchFamily="18" charset="0"/>
                                    <a:ea typeface="游明朝" panose="02020400000000000000" pitchFamily="18" charset="-128"/>
                                  </a:rPr>
                                  <m:t>′</m:t>
                                </m:r>
                                <m:r>
                                  <a:rPr lang="ja-JP" altLang="ja-JP" sz="2000" i="1">
                                    <a:solidFill>
                                      <a:schemeClr val="tx1"/>
                                    </a:solidFill>
                                    <a:latin typeface="Cambria Math" panose="02040503050406030204" pitchFamily="18" charset="0"/>
                                    <a:ea typeface="Cambria Math" panose="02040503050406030204" pitchFamily="18" charset="0"/>
                                  </a:rPr>
                                  <m:t> </m:t>
                                </m:r>
                              </m:e>
                            </m:d>
                            <m:r>
                              <a:rPr lang="en-US" altLang="ja-JP" sz="2000" i="1">
                                <a:solidFill>
                                  <a:schemeClr val="tx1"/>
                                </a:solidFill>
                                <a:latin typeface="Cambria Math" panose="02040503050406030204" pitchFamily="18" charset="0"/>
                                <a:ea typeface="游明朝" panose="02020400000000000000" pitchFamily="18" charset="-128"/>
                              </a:rPr>
                              <m:t>=</m:t>
                            </m:r>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rPr>
                                  <m:t>𝜇</m:t>
                                </m:r>
                              </m:e>
                              <m:sub>
                                <m:r>
                                  <a:rPr lang="en-US" altLang="ja-JP" sz="2000" i="1">
                                    <a:solidFill>
                                      <a:schemeClr val="tx1"/>
                                    </a:solidFill>
                                    <a:latin typeface="Cambria Math" panose="02040503050406030204" pitchFamily="18" charset="0"/>
                                    <a:ea typeface="游明朝" panose="02020400000000000000" pitchFamily="18" charset="-128"/>
                                  </a:rPr>
                                  <m:t>𝑖</m:t>
                                </m:r>
                              </m:sub>
                            </m:sSub>
                            <m:r>
                              <a:rPr lang="en-US" altLang="ja-JP" sz="2000" i="1">
                                <a:solidFill>
                                  <a:schemeClr val="tx1"/>
                                </a:solidFill>
                                <a:latin typeface="Cambria Math" panose="02040503050406030204" pitchFamily="18" charset="0"/>
                                <a:ea typeface="游明朝" panose="02020400000000000000" pitchFamily="18" charset="-128"/>
                              </a:rPr>
                              <m:t>+</m:t>
                            </m:r>
                            <m:r>
                              <a:rPr lang="en-US" altLang="ja-JP" sz="2000" i="1">
                                <a:solidFill>
                                  <a:schemeClr val="tx1"/>
                                </a:solidFill>
                                <a:latin typeface="Cambria Math" panose="02040503050406030204" pitchFamily="18" charset="0"/>
                                <a:ea typeface="游明朝" panose="02020400000000000000" pitchFamily="18" charset="-128"/>
                              </a:rPr>
                              <m:t>𝜌</m:t>
                            </m:r>
                            <m:f>
                              <m:fPr>
                                <m:ctrlPr>
                                  <a:rPr lang="ja-JP" altLang="ja-JP" sz="2000" i="1">
                                    <a:solidFill>
                                      <a:schemeClr val="tx1"/>
                                    </a:solidFill>
                                    <a:latin typeface="Cambria Math" panose="02040503050406030204" pitchFamily="18" charset="0"/>
                                    <a:ea typeface="Cambria Math" panose="02040503050406030204" pitchFamily="18" charset="0"/>
                                  </a:rPr>
                                </m:ctrlPr>
                              </m:fPr>
                              <m:num>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rPr>
                                      <m:t>𝜎</m:t>
                                    </m:r>
                                  </m:e>
                                  <m:sub>
                                    <m:r>
                                      <a:rPr lang="en-US" altLang="ja-JP" sz="2000" i="1">
                                        <a:solidFill>
                                          <a:schemeClr val="tx1"/>
                                        </a:solidFill>
                                        <a:latin typeface="Cambria Math" panose="02040503050406030204" pitchFamily="18" charset="0"/>
                                        <a:ea typeface="游明朝" panose="02020400000000000000" pitchFamily="18" charset="-128"/>
                                      </a:rPr>
                                      <m:t>𝑖</m:t>
                                    </m:r>
                                  </m:sub>
                                </m:sSub>
                              </m:num>
                              <m:den>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rPr>
                                      <m:t>𝜎</m:t>
                                    </m:r>
                                  </m:e>
                                  <m:sub>
                                    <m:r>
                                      <a:rPr lang="en-US" altLang="ja-JP" sz="2000" i="1">
                                        <a:solidFill>
                                          <a:schemeClr val="tx1"/>
                                        </a:solidFill>
                                        <a:latin typeface="Cambria Math" panose="02040503050406030204" pitchFamily="18" charset="0"/>
                                        <a:ea typeface="游明朝" panose="02020400000000000000" pitchFamily="18" charset="-128"/>
                                      </a:rPr>
                                      <m:t>𝑠</m:t>
                                    </m:r>
                                  </m:sub>
                                </m:sSub>
                              </m:den>
                            </m:f>
                            <m:d>
                              <m:dPr>
                                <m:ctrlPr>
                                  <a:rPr lang="en-US" altLang="ja-JP" sz="2000" i="1">
                                    <a:solidFill>
                                      <a:schemeClr val="tx1"/>
                                    </a:solidFill>
                                    <a:latin typeface="Cambria Math" panose="02040503050406030204" pitchFamily="18" charset="0"/>
                                    <a:ea typeface="游明朝" panose="02020400000000000000" pitchFamily="18" charset="-128"/>
                                  </a:rPr>
                                </m:ctrlPr>
                              </m:dPr>
                              <m:e>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rPr>
                                      <m:t>𝑥</m:t>
                                    </m:r>
                                  </m:e>
                                  <m:sub>
                                    <m:r>
                                      <a:rPr lang="en-US" altLang="ja-JP" sz="2000" i="1">
                                        <a:solidFill>
                                          <a:schemeClr val="tx1"/>
                                        </a:solidFill>
                                        <a:latin typeface="Cambria Math" panose="02040503050406030204" pitchFamily="18" charset="0"/>
                                        <a:ea typeface="游明朝" panose="02020400000000000000" pitchFamily="18" charset="-128"/>
                                      </a:rPr>
                                      <m:t>𝑠</m:t>
                                    </m:r>
                                  </m:sub>
                                </m:sSub>
                                <m:r>
                                  <a:rPr lang="en-US" altLang="ja-JP" sz="2000" i="1">
                                    <a:solidFill>
                                      <a:schemeClr val="tx1"/>
                                    </a:solidFill>
                                    <a:latin typeface="Cambria Math" panose="02040503050406030204" pitchFamily="18" charset="0"/>
                                    <a:ea typeface="游明朝" panose="02020400000000000000" pitchFamily="18" charset="-128"/>
                                  </a:rPr>
                                  <m:t>′−</m:t>
                                </m:r>
                                <m:sSub>
                                  <m:sSubPr>
                                    <m:ctrlPr>
                                      <a:rPr lang="ja-JP" altLang="ja-JP" sz="2000" i="1">
                                        <a:solidFill>
                                          <a:schemeClr val="tx1"/>
                                        </a:solidFill>
                                        <a:latin typeface="Cambria Math" panose="02040503050406030204" pitchFamily="18" charset="0"/>
                                        <a:ea typeface="Cambria Math" panose="02040503050406030204" pitchFamily="18" charset="0"/>
                                      </a:rPr>
                                    </m:ctrlPr>
                                  </m:sSubPr>
                                  <m:e>
                                    <m:r>
                                      <a:rPr lang="en-US" altLang="ja-JP" sz="2000" i="1">
                                        <a:solidFill>
                                          <a:schemeClr val="tx1"/>
                                        </a:solidFill>
                                        <a:latin typeface="Cambria Math" panose="02040503050406030204" pitchFamily="18" charset="0"/>
                                        <a:ea typeface="游明朝" panose="02020400000000000000" pitchFamily="18" charset="-128"/>
                                      </a:rPr>
                                      <m:t>𝜇</m:t>
                                    </m:r>
                                  </m:e>
                                  <m:sub>
                                    <m:r>
                                      <a:rPr lang="en-US" altLang="ja-JP" sz="2000" i="1">
                                        <a:solidFill>
                                          <a:schemeClr val="tx1"/>
                                        </a:solidFill>
                                        <a:latin typeface="Cambria Math" panose="02040503050406030204" pitchFamily="18" charset="0"/>
                                        <a:ea typeface="游明朝" panose="02020400000000000000" pitchFamily="18" charset="-128"/>
                                      </a:rPr>
                                      <m:t>𝑠</m:t>
                                    </m:r>
                                  </m:sub>
                                </m:sSub>
                              </m:e>
                            </m:d>
                            <m:r>
                              <a:rPr lang="en-US" altLang="ja-JP" sz="2000" i="1">
                                <a:solidFill>
                                  <a:schemeClr val="tx1"/>
                                </a:solidFill>
                                <a:latin typeface="Cambria Math" panose="02040503050406030204" pitchFamily="18" charset="0"/>
                                <a:ea typeface="游明朝" panose="02020400000000000000" pitchFamily="18" charset="-128"/>
                              </a:rPr>
                              <m:t> (</m:t>
                            </m:r>
                            <m:r>
                              <a:rPr lang="en-US" altLang="ja-JP" sz="2000" i="1">
                                <a:solidFill>
                                  <a:schemeClr val="tx1"/>
                                </a:solidFill>
                                <a:latin typeface="Cambria Math" panose="02040503050406030204" pitchFamily="18" charset="0"/>
                                <a:ea typeface="游明朝" panose="02020400000000000000" pitchFamily="18" charset="-128"/>
                              </a:rPr>
                              <m:t>𝑖</m:t>
                            </m:r>
                            <m:r>
                              <a:rPr lang="en-US" altLang="ja-JP" sz="2000" i="1">
                                <a:solidFill>
                                  <a:schemeClr val="tx1"/>
                                </a:solidFill>
                                <a:latin typeface="Cambria Math" panose="02040503050406030204" pitchFamily="18" charset="0"/>
                                <a:ea typeface="游明朝" panose="02020400000000000000" pitchFamily="18" charset="-128"/>
                              </a:rPr>
                              <m:t>=</m:t>
                            </m:r>
                            <m:r>
                              <a:rPr lang="en-US" altLang="ja-JP" sz="2000" i="1">
                                <a:solidFill>
                                  <a:schemeClr val="tx1"/>
                                </a:solidFill>
                                <a:latin typeface="Cambria Math" panose="02040503050406030204" pitchFamily="18" charset="0"/>
                                <a:ea typeface="游明朝" panose="02020400000000000000" pitchFamily="18" charset="-128"/>
                              </a:rPr>
                              <m:t>𝐴</m:t>
                            </m:r>
                            <m:r>
                              <a:rPr lang="en-US" altLang="ja-JP" sz="2000" i="1">
                                <a:solidFill>
                                  <a:schemeClr val="tx1"/>
                                </a:solidFill>
                                <a:latin typeface="Cambria Math" panose="02040503050406030204" pitchFamily="18" charset="0"/>
                                <a:ea typeface="游明朝" panose="02020400000000000000" pitchFamily="18" charset="-128"/>
                              </a:rPr>
                              <m:t>~</m:t>
                            </m:r>
                            <m:r>
                              <a:rPr lang="en-US" altLang="ja-JP" sz="2000" i="1">
                                <a:solidFill>
                                  <a:schemeClr val="tx1"/>
                                </a:solidFill>
                                <a:latin typeface="Cambria Math" panose="02040503050406030204" pitchFamily="18" charset="0"/>
                                <a:ea typeface="游明朝" panose="02020400000000000000" pitchFamily="18" charset="-128"/>
                              </a:rPr>
                              <m:t>𝐺</m:t>
                            </m:r>
                            <m:r>
                              <a:rPr lang="en-US" altLang="ja-JP" sz="2000" i="1">
                                <a:solidFill>
                                  <a:schemeClr val="tx1"/>
                                </a:solidFill>
                                <a:latin typeface="Cambria Math" panose="02040503050406030204" pitchFamily="18" charset="0"/>
                                <a:ea typeface="游明朝" panose="02020400000000000000" pitchFamily="18" charset="-128"/>
                              </a:rPr>
                              <m:t>)</m:t>
                            </m:r>
                          </m:e>
                        </m:eqArr>
                      </m:oMath>
                    </m:oMathPara>
                  </a14:m>
                  <a:endParaRPr kumimoji="1" lang="ja-JP" altLang="en-US" sz="2000" dirty="0">
                    <a:solidFill>
                      <a:schemeClr val="tx1"/>
                    </a:solidFill>
                    <a:latin typeface="+mj-lt"/>
                    <a:ea typeface="ＭＳ ゴシック" panose="020B0609070205080204" pitchFamily="49" charset="-128"/>
                  </a:endParaRPr>
                </a:p>
              </p:txBody>
            </p:sp>
          </mc:Choice>
          <mc:Fallback xmlns="">
            <p:sp>
              <p:nvSpPr>
                <p:cNvPr id="17" name="正方形/長方形 16">
                  <a:extLst>
                    <a:ext uri="{FF2B5EF4-FFF2-40B4-BE49-F238E27FC236}">
                      <a16:creationId xmlns:a16="http://schemas.microsoft.com/office/drawing/2014/main" id="{A1898046-25AD-D441-A34D-779A28DD7CA8}"/>
                    </a:ext>
                  </a:extLst>
                </p:cNvPr>
                <p:cNvSpPr>
                  <a:spLocks noRot="1" noChangeAspect="1" noMove="1" noResize="1" noEditPoints="1" noAdjustHandles="1" noChangeArrowheads="1" noChangeShapeType="1" noTextEdit="1"/>
                </p:cNvSpPr>
                <p:nvPr/>
              </p:nvSpPr>
              <p:spPr>
                <a:xfrm>
                  <a:off x="4247097" y="3599425"/>
                  <a:ext cx="6209084" cy="1172468"/>
                </a:xfrm>
                <a:prstGeom prst="rect">
                  <a:avLst/>
                </a:prstGeom>
                <a:blipFill>
                  <a:blip r:embed="rId4"/>
                  <a:stretch>
                    <a:fillRect/>
                  </a:stretch>
                </a:blipFill>
                <a:ln>
                  <a:solidFill>
                    <a:srgbClr val="4B97AC"/>
                  </a:solidFill>
                </a:ln>
              </p:spPr>
              <p:txBody>
                <a:bodyPr/>
                <a:lstStyle/>
                <a:p>
                  <a:r>
                    <a:rPr lang="ja-JP" altLang="en-US">
                      <a:noFill/>
                    </a:rPr>
                    <a:t> </a:t>
                  </a:r>
                </a:p>
              </p:txBody>
            </p:sp>
          </mc:Fallback>
        </mc:AlternateContent>
        <p:sp>
          <p:nvSpPr>
            <p:cNvPr id="18" name="四角形: 角を丸くする 28">
              <a:extLst>
                <a:ext uri="{FF2B5EF4-FFF2-40B4-BE49-F238E27FC236}">
                  <a16:creationId xmlns:a16="http://schemas.microsoft.com/office/drawing/2014/main" id="{DDABAB61-5863-5243-ADFD-4182849F83E6}"/>
                </a:ext>
              </a:extLst>
            </p:cNvPr>
            <p:cNvSpPr/>
            <p:nvPr/>
          </p:nvSpPr>
          <p:spPr>
            <a:xfrm>
              <a:off x="4876046" y="3386451"/>
              <a:ext cx="3829609" cy="472090"/>
            </a:xfrm>
            <a:prstGeom prst="roundRect">
              <a:avLst/>
            </a:prstGeom>
            <a:solidFill>
              <a:srgbClr val="4B97AC"/>
            </a:solidFill>
            <a:ln>
              <a:solidFill>
                <a:srgbClr val="4B97AC"/>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r>
                <a:rPr lang="en-US" altLang="ja-JP" b="1" dirty="0">
                  <a:solidFill>
                    <a:schemeClr val="bg1"/>
                  </a:solidFill>
                  <a:latin typeface="Arial" panose="020B0604020202020204" pitchFamily="34" charset="0"/>
                  <a:cs typeface="Arial" panose="020B0604020202020204" pitchFamily="34" charset="0"/>
                </a:rPr>
                <a:t>Conditional expectation</a:t>
              </a:r>
              <a:endParaRPr kumimoji="1" lang="ja-JP" altLang="en-US" sz="1800" b="1" dirty="0">
                <a:solidFill>
                  <a:schemeClr val="bg1"/>
                </a:solidFill>
                <a:latin typeface="Arial" panose="020B0604020202020204" pitchFamily="34" charset="0"/>
                <a:cs typeface="Arial" panose="020B0604020202020204" pitchFamily="34" charset="0"/>
              </a:endParaRPr>
            </a:p>
          </p:txBody>
        </p:sp>
      </p:grpSp>
      <p:sp>
        <p:nvSpPr>
          <p:cNvPr id="20" name="正方形/長方形 19">
            <a:extLst>
              <a:ext uri="{FF2B5EF4-FFF2-40B4-BE49-F238E27FC236}">
                <a16:creationId xmlns:a16="http://schemas.microsoft.com/office/drawing/2014/main" id="{C31C03A5-DEA6-7348-815C-AB088AF3A4AE}"/>
              </a:ext>
            </a:extLst>
          </p:cNvPr>
          <p:cNvSpPr/>
          <p:nvPr/>
        </p:nvSpPr>
        <p:spPr>
          <a:xfrm>
            <a:off x="4367226" y="3493387"/>
            <a:ext cx="4599413" cy="1015663"/>
          </a:xfrm>
          <a:prstGeom prst="rect">
            <a:avLst/>
          </a:prstGeom>
        </p:spPr>
        <p:txBody>
          <a:bodyPr wrap="square">
            <a:spAutoFit/>
          </a:bodyPr>
          <a:lstStyle/>
          <a:p>
            <a:r>
              <a:rPr lang="ja-JP" altLang="en-US" sz="2000">
                <a:latin typeface="Arial" panose="020B0604020202020204" pitchFamily="34" charset="0"/>
                <a:cs typeface="Arial" panose="020B0604020202020204" pitchFamily="34" charset="0"/>
              </a:rPr>
              <a:t>Substitution</a:t>
            </a:r>
            <a:r>
              <a:rPr lang="en-US" altLang="ja-JP" sz="2000" dirty="0">
                <a:latin typeface="Arial" panose="020B0604020202020204" pitchFamily="34" charset="0"/>
                <a:cs typeface="Arial" panose="020B0604020202020204" pitchFamily="34" charset="0"/>
              </a:rPr>
              <a:t>: </a:t>
            </a:r>
          </a:p>
          <a:p>
            <a:r>
              <a:rPr lang="en-US" altLang="ja-JP" sz="2000" dirty="0">
                <a:latin typeface="Arial" panose="020B0604020202020204" pitchFamily="34" charset="0"/>
                <a:cs typeface="Arial" panose="020B0604020202020204" pitchFamily="34" charset="0"/>
              </a:rPr>
              <a:t>obtain multiplier of </a:t>
            </a:r>
            <a:r>
              <a:rPr lang="en-US" altLang="ja-JP" sz="2000" b="1" dirty="0">
                <a:solidFill>
                  <a:srgbClr val="AC604B"/>
                </a:solidFill>
                <a:latin typeface="Arial" panose="020B0604020202020204" pitchFamily="34" charset="0"/>
                <a:cs typeface="Arial" panose="020B0604020202020204" pitchFamily="34" charset="0"/>
              </a:rPr>
              <a:t>stress</a:t>
            </a:r>
            <a:r>
              <a:rPr lang="en-US" altLang="ja-JP" sz="2000" dirty="0">
                <a:latin typeface="Arial" panose="020B0604020202020204" pitchFamily="34" charset="0"/>
                <a:cs typeface="Arial" panose="020B0604020202020204" pitchFamily="34" charset="0"/>
              </a:rPr>
              <a:t> considering correlation</a:t>
            </a:r>
            <a:endParaRPr lang="ja-JP" altLang="en-US" sz="2000">
              <a:latin typeface="Arial" panose="020B0604020202020204" pitchFamily="34" charset="0"/>
              <a:cs typeface="Arial" panose="020B0604020202020204" pitchFamily="34" charset="0"/>
            </a:endParaRPr>
          </a:p>
        </p:txBody>
      </p:sp>
      <p:cxnSp>
        <p:nvCxnSpPr>
          <p:cNvPr id="22" name="直線矢印コネクタ 21">
            <a:extLst>
              <a:ext uri="{FF2B5EF4-FFF2-40B4-BE49-F238E27FC236}">
                <a16:creationId xmlns:a16="http://schemas.microsoft.com/office/drawing/2014/main" id="{A5B4893B-3CEA-C249-A52F-E58FC6435F38}"/>
              </a:ext>
            </a:extLst>
          </p:cNvPr>
          <p:cNvCxnSpPr>
            <a:cxnSpLocks/>
          </p:cNvCxnSpPr>
          <p:nvPr/>
        </p:nvCxnSpPr>
        <p:spPr>
          <a:xfrm flipH="1" flipV="1">
            <a:off x="3155313" y="4026505"/>
            <a:ext cx="1211913" cy="9067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87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C3F12F-FBCA-33E6-DE0A-0456ECF64606}"/>
              </a:ext>
            </a:extLst>
          </p:cNvPr>
          <p:cNvSpPr>
            <a:spLocks noGrp="1"/>
          </p:cNvSpPr>
          <p:nvPr>
            <p:ph type="title"/>
          </p:nvPr>
        </p:nvSpPr>
        <p:spPr>
          <a:xfrm>
            <a:off x="646098" y="24986"/>
            <a:ext cx="7612012" cy="872723"/>
          </a:xfrm>
        </p:spPr>
        <p:txBody>
          <a:bodyPr/>
          <a:lstStyle/>
          <a:p>
            <a:r>
              <a:rPr kumimoji="1" lang="en-US" altLang="ja-JP" dirty="0"/>
              <a:t>Background</a:t>
            </a:r>
            <a:endParaRPr kumimoji="1" lang="ja-JP" altLang="en-US" dirty="0"/>
          </a:p>
        </p:txBody>
      </p:sp>
      <p:sp>
        <p:nvSpPr>
          <p:cNvPr id="5" name="テキスト ボックス 4">
            <a:extLst>
              <a:ext uri="{FF2B5EF4-FFF2-40B4-BE49-F238E27FC236}">
                <a16:creationId xmlns:a16="http://schemas.microsoft.com/office/drawing/2014/main" id="{699D9E61-1373-34B3-9E23-F4A48CFE26BF}"/>
              </a:ext>
            </a:extLst>
          </p:cNvPr>
          <p:cNvSpPr txBox="1"/>
          <p:nvPr/>
        </p:nvSpPr>
        <p:spPr>
          <a:xfrm>
            <a:off x="611560" y="1536174"/>
            <a:ext cx="8412892" cy="3785652"/>
          </a:xfrm>
          <a:prstGeom prst="rect">
            <a:avLst/>
          </a:prstGeom>
          <a:noFill/>
        </p:spPr>
        <p:txBody>
          <a:bodyPr wrap="square" rtlCol="0">
            <a:spAutoFit/>
          </a:bodyPr>
          <a:lstStyle/>
          <a:p>
            <a:pPr marL="342900" indent="-342900">
              <a:buFont typeface="Wingdings" panose="05000000000000000000" pitchFamily="2" charset="2"/>
              <a:buChar char="p"/>
            </a:pPr>
            <a:r>
              <a:rPr kumimoji="1" lang="en-US" altLang="ja-JP" sz="2400" dirty="0">
                <a:latin typeface="Arial" panose="020B0604020202020204" pitchFamily="34" charset="0"/>
                <a:cs typeface="Arial" panose="020B0604020202020204" pitchFamily="34" charset="0"/>
              </a:rPr>
              <a:t>About </a:t>
            </a:r>
            <a:r>
              <a:rPr kumimoji="1" lang="en-US" altLang="ja-JP" sz="2400" b="1" dirty="0">
                <a:latin typeface="Arial" panose="020B0604020202020204" pitchFamily="34" charset="0"/>
                <a:cs typeface="Arial" panose="020B0604020202020204" pitchFamily="34" charset="0"/>
              </a:rPr>
              <a:t>80% </a:t>
            </a:r>
            <a:r>
              <a:rPr kumimoji="1" lang="en-US" altLang="ja-JP" sz="2400" dirty="0">
                <a:latin typeface="Arial" panose="020B0604020202020204" pitchFamily="34" charset="0"/>
                <a:cs typeface="Arial" panose="020B0604020202020204" pitchFamily="34" charset="0"/>
              </a:rPr>
              <a:t>of accidents that occur at Nuclear Power Plant (NPPs) are caused by </a:t>
            </a:r>
            <a:r>
              <a:rPr kumimoji="1" lang="en-US" altLang="ja-JP" sz="2400" b="1" dirty="0">
                <a:latin typeface="Arial" panose="020B0604020202020204" pitchFamily="34" charset="0"/>
                <a:cs typeface="Arial" panose="020B0604020202020204" pitchFamily="34" charset="0"/>
              </a:rPr>
              <a:t>human error</a:t>
            </a:r>
            <a:r>
              <a:rPr kumimoji="1" lang="en-US" altLang="ja-JP" sz="2400" baseline="30000" dirty="0">
                <a:latin typeface="Arial" panose="020B0604020202020204" pitchFamily="34" charset="0"/>
                <a:cs typeface="Arial" panose="020B0604020202020204" pitchFamily="34" charset="0"/>
              </a:rPr>
              <a:t>1)</a:t>
            </a:r>
            <a:r>
              <a:rPr kumimoji="1" lang="en-US" altLang="ja-JP" sz="2400" dirty="0">
                <a:latin typeface="Arial" panose="020B0604020202020204" pitchFamily="34" charset="0"/>
                <a:cs typeface="Arial" panose="020B0604020202020204" pitchFamily="34" charset="0"/>
              </a:rPr>
              <a:t>.</a:t>
            </a:r>
          </a:p>
          <a:p>
            <a:endParaRPr kumimoji="1" lang="en-US" altLang="ja-JP"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p"/>
            </a:pPr>
            <a:r>
              <a:rPr lang="en-US" altLang="ja-JP" sz="2400" b="1" dirty="0">
                <a:latin typeface="Arial" panose="020B0604020202020204" pitchFamily="34" charset="0"/>
                <a:cs typeface="Arial" panose="020B0604020202020204" pitchFamily="34" charset="0"/>
              </a:rPr>
              <a:t>Human Reliability Analysis (HRA) </a:t>
            </a:r>
            <a:r>
              <a:rPr lang="en-US" altLang="ja-JP" sz="2400" dirty="0">
                <a:latin typeface="Arial" panose="020B0604020202020204" pitchFamily="34" charset="0"/>
                <a:cs typeface="Arial" panose="020B0604020202020204" pitchFamily="34" charset="0"/>
              </a:rPr>
              <a:t>quantitatively identifies and analyzes the causes of human error by calculating </a:t>
            </a:r>
            <a:r>
              <a:rPr lang="en-US" altLang="ja-JP" sz="2400" b="1" dirty="0">
                <a:latin typeface="Arial" panose="020B0604020202020204" pitchFamily="34" charset="0"/>
                <a:cs typeface="Arial" panose="020B0604020202020204" pitchFamily="34" charset="0"/>
              </a:rPr>
              <a:t>Human Error Possibility (HEP)</a:t>
            </a:r>
            <a:r>
              <a:rPr lang="en-US" altLang="ja-JP" sz="2400" dirty="0">
                <a:latin typeface="Arial" panose="020B0604020202020204" pitchFamily="34" charset="0"/>
                <a:cs typeface="Arial" panose="020B0604020202020204" pitchFamily="34" charset="0"/>
              </a:rPr>
              <a:t>.</a:t>
            </a:r>
          </a:p>
          <a:p>
            <a:endParaRPr kumimoji="1" lang="en-US" altLang="ja-JP"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p"/>
            </a:pPr>
            <a:r>
              <a:rPr lang="en-US" altLang="ja-JP" sz="2400" b="1" dirty="0">
                <a:latin typeface="Arial" panose="020B0604020202020204" pitchFamily="34" charset="0"/>
                <a:cs typeface="Arial" panose="020B0604020202020204" pitchFamily="34" charset="0"/>
              </a:rPr>
              <a:t>SPAR-H</a:t>
            </a:r>
            <a:r>
              <a:rPr lang="en-US" altLang="ja-JP" sz="2400" dirty="0">
                <a:latin typeface="Arial" panose="020B0604020202020204" pitchFamily="34" charset="0"/>
                <a:cs typeface="Arial" panose="020B0604020202020204" pitchFamily="34" charset="0"/>
              </a:rPr>
              <a:t> is one of HRA methods and it calls factors that may influence human activities </a:t>
            </a:r>
            <a:r>
              <a:rPr lang="en-US" altLang="ja-JP" sz="2400" b="1" dirty="0">
                <a:latin typeface="Arial" panose="020B0604020202020204" pitchFamily="34" charset="0"/>
                <a:cs typeface="Arial" panose="020B0604020202020204" pitchFamily="34" charset="0"/>
              </a:rPr>
              <a:t>Performance Shaping Factors (PSFs)</a:t>
            </a:r>
            <a:r>
              <a:rPr lang="en-US" altLang="ja-JP" sz="2400" dirty="0">
                <a:latin typeface="Arial" panose="020B0604020202020204" pitchFamily="34" charset="0"/>
                <a:cs typeface="Arial" panose="020B0604020202020204" pitchFamily="34" charset="0"/>
              </a:rPr>
              <a:t>.</a:t>
            </a:r>
          </a:p>
        </p:txBody>
      </p:sp>
      <p:sp>
        <p:nvSpPr>
          <p:cNvPr id="3" name="スライド番号プレースホルダー 2">
            <a:extLst>
              <a:ext uri="{FF2B5EF4-FFF2-40B4-BE49-F238E27FC236}">
                <a16:creationId xmlns:a16="http://schemas.microsoft.com/office/drawing/2014/main" id="{F4B787F1-DBF0-574A-ADAC-1C77C066F0AE}"/>
              </a:ext>
            </a:extLst>
          </p:cNvPr>
          <p:cNvSpPr>
            <a:spLocks noGrp="1"/>
          </p:cNvSpPr>
          <p:nvPr>
            <p:ph type="sldNum" sz="quarter" idx="12"/>
          </p:nvPr>
        </p:nvSpPr>
        <p:spPr/>
        <p:txBody>
          <a:bodyPr/>
          <a:lstStyle/>
          <a:p>
            <a:fld id="{1FF34BD3-6C02-4E3A-B685-6885B13878A1}" type="slidenum">
              <a:rPr kumimoji="1" lang="ja-JP" altLang="en-US" smtClean="0"/>
              <a:t>2</a:t>
            </a:fld>
            <a:endParaRPr kumimoji="1" lang="ja-JP" altLang="en-US"/>
          </a:p>
        </p:txBody>
      </p:sp>
      <p:sp>
        <p:nvSpPr>
          <p:cNvPr id="6" name="テキスト ボックス 5">
            <a:extLst>
              <a:ext uri="{FF2B5EF4-FFF2-40B4-BE49-F238E27FC236}">
                <a16:creationId xmlns:a16="http://schemas.microsoft.com/office/drawing/2014/main" id="{9E4CF23F-6227-B443-A9DC-F9B43EF7359B}"/>
              </a:ext>
            </a:extLst>
          </p:cNvPr>
          <p:cNvSpPr txBox="1"/>
          <p:nvPr/>
        </p:nvSpPr>
        <p:spPr>
          <a:xfrm>
            <a:off x="611560" y="6374383"/>
            <a:ext cx="8223683" cy="243208"/>
          </a:xfrm>
          <a:prstGeom prst="rect">
            <a:avLst/>
          </a:prstGeom>
          <a:noFill/>
        </p:spPr>
        <p:txBody>
          <a:bodyPr wrap="square" rtlCol="0">
            <a:spAutoFit/>
          </a:bodyPr>
          <a:lstStyle/>
          <a:p>
            <a:pPr marL="228600" indent="-228600">
              <a:lnSpc>
                <a:spcPct val="120000"/>
              </a:lnSpc>
              <a:buAutoNum type="arabicParenR"/>
            </a:pPr>
            <a:r>
              <a:rPr lang="en-US" altLang="ja-JP" sz="900" dirty="0">
                <a:solidFill>
                  <a:sysClr val="windowText" lastClr="000000"/>
                </a:solidFill>
                <a:effectLst/>
                <a:latin typeface="Arial" panose="020B0604020202020204" pitchFamily="34" charset="0"/>
                <a:ea typeface="游ゴシック" panose="020B0400000000000000" pitchFamily="50" charset="-128"/>
                <a:cs typeface="Arial" panose="020B0604020202020204" pitchFamily="34" charset="0"/>
              </a:rPr>
              <a:t>IAEA, (2013). Managing Human Performance to Improve Nuclear Facility Operation</a:t>
            </a:r>
          </a:p>
        </p:txBody>
      </p:sp>
    </p:spTree>
    <p:extLst>
      <p:ext uri="{BB962C8B-B14F-4D97-AF65-F5344CB8AC3E}">
        <p14:creationId xmlns:p14="http://schemas.microsoft.com/office/powerpoint/2010/main" val="1912687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474B1F-8309-6C80-1D77-F6507AAA6453}"/>
              </a:ext>
            </a:extLst>
          </p:cNvPr>
          <p:cNvSpPr>
            <a:spLocks noGrp="1"/>
          </p:cNvSpPr>
          <p:nvPr>
            <p:ph type="title"/>
          </p:nvPr>
        </p:nvSpPr>
        <p:spPr>
          <a:xfrm>
            <a:off x="646098" y="24986"/>
            <a:ext cx="7612012" cy="872723"/>
          </a:xfrm>
        </p:spPr>
        <p:txBody>
          <a:bodyPr/>
          <a:lstStyle/>
          <a:p>
            <a:r>
              <a:rPr kumimoji="1" lang="en-US" altLang="ja-JP" dirty="0"/>
              <a:t>Purpose</a:t>
            </a:r>
            <a:endParaRPr kumimoji="1" lang="ja-JP" altLang="en-US" dirty="0"/>
          </a:p>
        </p:txBody>
      </p:sp>
      <p:sp>
        <p:nvSpPr>
          <p:cNvPr id="4" name="テキスト ボックス 3">
            <a:extLst>
              <a:ext uri="{FF2B5EF4-FFF2-40B4-BE49-F238E27FC236}">
                <a16:creationId xmlns:a16="http://schemas.microsoft.com/office/drawing/2014/main" id="{A15E3FD4-3238-570A-0835-03ACB2C87A6D}"/>
              </a:ext>
            </a:extLst>
          </p:cNvPr>
          <p:cNvSpPr txBox="1"/>
          <p:nvPr/>
        </p:nvSpPr>
        <p:spPr>
          <a:xfrm>
            <a:off x="611560" y="1264711"/>
            <a:ext cx="8356271" cy="1938992"/>
          </a:xfrm>
          <a:prstGeom prst="rect">
            <a:avLst/>
          </a:prstGeom>
          <a:noFill/>
        </p:spPr>
        <p:txBody>
          <a:bodyPr wrap="square" rtlCol="0">
            <a:spAutoFit/>
          </a:bodyPr>
          <a:lstStyle/>
          <a:p>
            <a:pPr marL="342900" indent="-342900">
              <a:buFont typeface="Wingdings" panose="05000000000000000000" pitchFamily="2" charset="2"/>
              <a:buChar char="p"/>
            </a:pPr>
            <a:r>
              <a:rPr lang="en-US" altLang="ja-JP" sz="2400" dirty="0">
                <a:latin typeface="Arial" panose="020B0604020202020204" pitchFamily="34" charset="0"/>
                <a:cs typeface="Arial" panose="020B0604020202020204" pitchFamily="34" charset="0"/>
              </a:rPr>
              <a:t>Generally,</a:t>
            </a:r>
            <a:r>
              <a:rPr lang="ja-JP" altLang="en-US" sz="2400" dirty="0">
                <a:latin typeface="Arial" panose="020B0604020202020204" pitchFamily="34" charset="0"/>
                <a:cs typeface="Arial" panose="020B0604020202020204" pitchFamily="34" charset="0"/>
              </a:rPr>
              <a:t> </a:t>
            </a:r>
            <a:r>
              <a:rPr lang="en-US" altLang="ja-JP" sz="2400" dirty="0">
                <a:latin typeface="Arial" panose="020B0604020202020204" pitchFamily="34" charset="0"/>
                <a:cs typeface="Arial" panose="020B0604020202020204" pitchFamily="34" charset="0"/>
              </a:rPr>
              <a:t>PSFs are treated as independent but </a:t>
            </a:r>
            <a:r>
              <a:rPr lang="en-US" altLang="ja-JP" sz="2400" b="1" dirty="0">
                <a:latin typeface="Arial" panose="020B0604020202020204" pitchFamily="34" charset="0"/>
                <a:cs typeface="Arial" panose="020B0604020202020204" pitchFamily="34" charset="0"/>
              </a:rPr>
              <a:t>PSFs have been reported to have correlations</a:t>
            </a:r>
            <a:r>
              <a:rPr lang="en-US" altLang="ja-JP" sz="2400" baseline="30000" dirty="0">
                <a:latin typeface="Arial" panose="020B0604020202020204" pitchFamily="34" charset="0"/>
                <a:cs typeface="Arial" panose="020B0604020202020204" pitchFamily="34" charset="0"/>
              </a:rPr>
              <a:t>2,3)</a:t>
            </a:r>
            <a:r>
              <a:rPr lang="en-US" altLang="ja-JP" sz="2400" dirty="0">
                <a:latin typeface="Arial" panose="020B0604020202020204" pitchFamily="34" charset="0"/>
                <a:cs typeface="Arial" panose="020B0604020202020204" pitchFamily="34" charset="0"/>
              </a:rPr>
              <a:t>.</a:t>
            </a:r>
          </a:p>
          <a:p>
            <a:pPr marL="342900" indent="-342900">
              <a:buFont typeface="Wingdings" panose="05000000000000000000" pitchFamily="2" charset="2"/>
              <a:buChar char="p"/>
            </a:pPr>
            <a:endParaRPr lang="en-US" altLang="ja-JP"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p"/>
            </a:pPr>
            <a:r>
              <a:rPr lang="en-US" altLang="ja-JP" sz="2400" dirty="0">
                <a:latin typeface="Arial" panose="020B0604020202020204" pitchFamily="34" charset="0"/>
                <a:cs typeface="Arial" panose="020B0604020202020204" pitchFamily="34" charset="0"/>
              </a:rPr>
              <a:t>The correlation coefficients of PSFs have been evaluated from accident report in Korean NPPs</a:t>
            </a:r>
            <a:r>
              <a:rPr lang="en-US" altLang="ja-JP" sz="2400" baseline="30000" dirty="0">
                <a:latin typeface="Arial" panose="020B0604020202020204" pitchFamily="34" charset="0"/>
                <a:cs typeface="Arial" panose="020B0604020202020204" pitchFamily="34" charset="0"/>
              </a:rPr>
              <a:t>4)</a:t>
            </a:r>
            <a:r>
              <a:rPr lang="en-US" altLang="ja-JP" sz="2400" dirty="0">
                <a:latin typeface="Arial" panose="020B0604020202020204" pitchFamily="34" charset="0"/>
                <a:cs typeface="Arial" panose="020B0604020202020204" pitchFamily="34" charset="0"/>
              </a:rPr>
              <a:t>.</a:t>
            </a:r>
          </a:p>
        </p:txBody>
      </p:sp>
      <p:grpSp>
        <p:nvGrpSpPr>
          <p:cNvPr id="10" name="グループ化 9">
            <a:extLst>
              <a:ext uri="{FF2B5EF4-FFF2-40B4-BE49-F238E27FC236}">
                <a16:creationId xmlns:a16="http://schemas.microsoft.com/office/drawing/2014/main" id="{11A48F30-F765-5740-A602-DB98DF29F329}"/>
              </a:ext>
            </a:extLst>
          </p:cNvPr>
          <p:cNvGrpSpPr/>
          <p:nvPr/>
        </p:nvGrpSpPr>
        <p:grpSpPr>
          <a:xfrm>
            <a:off x="886783" y="4220546"/>
            <a:ext cx="7130642" cy="1585521"/>
            <a:chOff x="931178" y="4639112"/>
            <a:chExt cx="7130642" cy="1585521"/>
          </a:xfrm>
        </p:grpSpPr>
        <p:sp>
          <p:nvSpPr>
            <p:cNvPr id="5" name="四角形: 角を丸くする 4">
              <a:extLst>
                <a:ext uri="{FF2B5EF4-FFF2-40B4-BE49-F238E27FC236}">
                  <a16:creationId xmlns:a16="http://schemas.microsoft.com/office/drawing/2014/main" id="{F7C86DA2-BF09-2FC3-FFC8-BDA51E39CD27}"/>
                </a:ext>
              </a:extLst>
            </p:cNvPr>
            <p:cNvSpPr/>
            <p:nvPr/>
          </p:nvSpPr>
          <p:spPr>
            <a:xfrm>
              <a:off x="931178" y="4941117"/>
              <a:ext cx="7130642" cy="1283516"/>
            </a:xfrm>
            <a:prstGeom prst="round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Clr>
                  <a:schemeClr val="accent1"/>
                </a:buClr>
              </a:pPr>
              <a:r>
                <a:rPr lang="en-US" altLang="ja-JP" sz="2800" dirty="0">
                  <a:solidFill>
                    <a:schemeClr val="tx1"/>
                  </a:solidFill>
                  <a:latin typeface="Arial" panose="020B0604020202020204" pitchFamily="34" charset="0"/>
                  <a:cs typeface="Arial" panose="020B0604020202020204" pitchFamily="34" charset="0"/>
                </a:rPr>
                <a:t>To evaluate t</a:t>
              </a:r>
              <a:r>
                <a:rPr kumimoji="1" lang="en-US" altLang="ja-JP" sz="2800" dirty="0">
                  <a:solidFill>
                    <a:schemeClr val="tx1"/>
                  </a:solidFill>
                  <a:latin typeface="Arial" panose="020B0604020202020204" pitchFamily="34" charset="0"/>
                  <a:cs typeface="Arial" panose="020B0604020202020204" pitchFamily="34" charset="0"/>
                </a:rPr>
                <a:t>he impact of the correlation on the multiplier.</a:t>
              </a:r>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8" name="四角形: 角を丸くする 7">
              <a:extLst>
                <a:ext uri="{FF2B5EF4-FFF2-40B4-BE49-F238E27FC236}">
                  <a16:creationId xmlns:a16="http://schemas.microsoft.com/office/drawing/2014/main" id="{A450B82B-2CE9-9D90-3827-DF1C3706C84E}"/>
                </a:ext>
              </a:extLst>
            </p:cNvPr>
            <p:cNvSpPr/>
            <p:nvPr/>
          </p:nvSpPr>
          <p:spPr>
            <a:xfrm>
              <a:off x="1317071" y="4639112"/>
              <a:ext cx="1454703" cy="503097"/>
            </a:xfrm>
            <a:prstGeom prst="roundRect">
              <a:avLst/>
            </a:prstGeom>
            <a:solidFill>
              <a:srgbClr val="4B97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r>
                <a:rPr kumimoji="1" lang="en-US" altLang="ja-JP" sz="2400" b="1" dirty="0">
                  <a:solidFill>
                    <a:schemeClr val="bg1"/>
                  </a:solidFill>
                  <a:latin typeface="Arial" panose="020B0604020202020204" pitchFamily="34" charset="0"/>
                  <a:ea typeface="ＭＳ ゴシック" panose="020B0609070205080204" pitchFamily="49" charset="-128"/>
                  <a:cs typeface="Arial" panose="020B0604020202020204" pitchFamily="34" charset="0"/>
                </a:rPr>
                <a:t>Purpose</a:t>
              </a:r>
              <a:endParaRPr kumimoji="1" lang="ja-JP" altLang="en-US" sz="2400" b="1" dirty="0">
                <a:solidFill>
                  <a:schemeClr val="bg1"/>
                </a:solidFill>
                <a:latin typeface="Arial" panose="020B0604020202020204" pitchFamily="34" charset="0"/>
                <a:ea typeface="ＭＳ ゴシック" panose="020B0609070205080204" pitchFamily="49" charset="-128"/>
                <a:cs typeface="Arial" panose="020B0604020202020204" pitchFamily="34" charset="0"/>
              </a:endParaRPr>
            </a:p>
          </p:txBody>
        </p:sp>
      </p:grpSp>
      <p:sp>
        <p:nvSpPr>
          <p:cNvPr id="3" name="矢印: 下 2">
            <a:extLst>
              <a:ext uri="{FF2B5EF4-FFF2-40B4-BE49-F238E27FC236}">
                <a16:creationId xmlns:a16="http://schemas.microsoft.com/office/drawing/2014/main" id="{E6244DB2-6FE0-7844-A664-FD7CA7A85763}"/>
              </a:ext>
            </a:extLst>
          </p:cNvPr>
          <p:cNvSpPr/>
          <p:nvPr/>
        </p:nvSpPr>
        <p:spPr>
          <a:xfrm>
            <a:off x="4003059" y="3666646"/>
            <a:ext cx="786636" cy="690976"/>
          </a:xfrm>
          <a:prstGeom prst="downArrow">
            <a:avLst/>
          </a:prstGeom>
          <a:solidFill>
            <a:srgbClr val="E7F2F5"/>
          </a:solid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sp>
        <p:nvSpPr>
          <p:cNvPr id="7" name="スライド番号プレースホルダー 6">
            <a:extLst>
              <a:ext uri="{FF2B5EF4-FFF2-40B4-BE49-F238E27FC236}">
                <a16:creationId xmlns:a16="http://schemas.microsoft.com/office/drawing/2014/main" id="{17FD3BD8-6FF4-564D-80FE-96C6B3E0127D}"/>
              </a:ext>
            </a:extLst>
          </p:cNvPr>
          <p:cNvSpPr>
            <a:spLocks noGrp="1"/>
          </p:cNvSpPr>
          <p:nvPr>
            <p:ph type="sldNum" sz="quarter" idx="12"/>
          </p:nvPr>
        </p:nvSpPr>
        <p:spPr/>
        <p:txBody>
          <a:bodyPr/>
          <a:lstStyle/>
          <a:p>
            <a:fld id="{1FF34BD3-6C02-4E3A-B685-6885B13878A1}" type="slidenum">
              <a:rPr kumimoji="1" lang="ja-JP" altLang="en-US" smtClean="0"/>
              <a:t>3</a:t>
            </a:fld>
            <a:endParaRPr kumimoji="1" lang="ja-JP" altLang="en-US"/>
          </a:p>
        </p:txBody>
      </p:sp>
      <p:sp>
        <p:nvSpPr>
          <p:cNvPr id="6" name="正方形/長方形 5">
            <a:extLst>
              <a:ext uri="{FF2B5EF4-FFF2-40B4-BE49-F238E27FC236}">
                <a16:creationId xmlns:a16="http://schemas.microsoft.com/office/drawing/2014/main" id="{D99DB3B6-9D26-C54A-BFCC-0ECB7ED8C961}"/>
              </a:ext>
            </a:extLst>
          </p:cNvPr>
          <p:cNvSpPr/>
          <p:nvPr/>
        </p:nvSpPr>
        <p:spPr>
          <a:xfrm>
            <a:off x="830772" y="5976755"/>
            <a:ext cx="7703628" cy="912237"/>
          </a:xfrm>
          <a:prstGeom prst="rect">
            <a:avLst/>
          </a:prstGeom>
        </p:spPr>
        <p:txBody>
          <a:bodyPr wrap="square">
            <a:spAutoFit/>
          </a:bodyPr>
          <a:lstStyle/>
          <a:p>
            <a:pPr>
              <a:lnSpc>
                <a:spcPct val="120000"/>
              </a:lnSpc>
            </a:pPr>
            <a:r>
              <a:rPr lang="en-US" altLang="ja-JP" sz="900" dirty="0">
                <a:solidFill>
                  <a:sysClr val="windowText" lastClr="000000"/>
                </a:solidFill>
                <a:latin typeface="Arial" panose="020B0604020202020204" pitchFamily="34" charset="0"/>
                <a:ea typeface="游ゴシック" panose="020B0400000000000000" pitchFamily="50" charset="-128"/>
                <a:cs typeface="Arial" panose="020B0604020202020204" pitchFamily="34" charset="0"/>
              </a:rPr>
              <a:t>2) Boring, R.L., How Many Performance Shaping Factors Are Necessary for Human Reliability Analysis? 2010, Idaho National Laboratory (INL).</a:t>
            </a:r>
          </a:p>
          <a:p>
            <a:pPr>
              <a:lnSpc>
                <a:spcPct val="120000"/>
              </a:lnSpc>
            </a:pPr>
            <a:r>
              <a:rPr lang="en-US" altLang="ja-JP" sz="900" dirty="0">
                <a:solidFill>
                  <a:sysClr val="windowText" lastClr="000000"/>
                </a:solidFill>
                <a:latin typeface="Arial" panose="020B0604020202020204" pitchFamily="34" charset="0"/>
                <a:ea typeface="游ゴシック" panose="020B0400000000000000" pitchFamily="50" charset="-128"/>
                <a:cs typeface="Arial" panose="020B0604020202020204" pitchFamily="34" charset="0"/>
              </a:rPr>
              <a:t>3) </a:t>
            </a:r>
            <a:r>
              <a:rPr lang="en-US" altLang="ja-JP" sz="900" dirty="0" err="1">
                <a:solidFill>
                  <a:sysClr val="windowText" lastClr="000000"/>
                </a:solidFill>
                <a:latin typeface="Arial" panose="020B0604020202020204" pitchFamily="34" charset="0"/>
                <a:ea typeface="游ゴシック" panose="020B0400000000000000" pitchFamily="50" charset="-128"/>
                <a:cs typeface="Arial" panose="020B0604020202020204" pitchFamily="34" charset="0"/>
              </a:rPr>
              <a:t>Jianqiao</a:t>
            </a:r>
            <a:r>
              <a:rPr lang="en-US" altLang="ja-JP" sz="900" dirty="0">
                <a:solidFill>
                  <a:sysClr val="windowText" lastClr="000000"/>
                </a:solidFill>
                <a:latin typeface="Arial" panose="020B0604020202020204" pitchFamily="34" charset="0"/>
                <a:ea typeface="游ゴシック" panose="020B0400000000000000" pitchFamily="50" charset="-128"/>
                <a:cs typeface="Arial" panose="020B0604020202020204" pitchFamily="34" charset="0"/>
              </a:rPr>
              <a:t> Liu et al, Analysis of dependencies among performance shaping factors in human reliability analysis based on a system dynamics approach. Reliability Engineering &amp; System Safety 215(2021)107890</a:t>
            </a:r>
          </a:p>
          <a:p>
            <a:pPr>
              <a:lnSpc>
                <a:spcPct val="120000"/>
              </a:lnSpc>
            </a:pPr>
            <a:r>
              <a:rPr lang="en-US" altLang="ja-JP" sz="900" dirty="0">
                <a:solidFill>
                  <a:sysClr val="windowText" lastClr="000000"/>
                </a:solidFill>
                <a:ea typeface="游ゴシック" panose="020B0400000000000000" pitchFamily="50" charset="-128"/>
              </a:rPr>
              <a:t>4) </a:t>
            </a:r>
            <a:r>
              <a:rPr lang="en-US" altLang="ja-JP" sz="900" dirty="0" err="1">
                <a:solidFill>
                  <a:sysClr val="windowText" lastClr="000000"/>
                </a:solidFill>
                <a:ea typeface="游ゴシック" panose="020B0400000000000000" pitchFamily="50" charset="-128"/>
              </a:rPr>
              <a:t>Jooyoung</a:t>
            </a:r>
            <a:r>
              <a:rPr lang="en-US" altLang="ja-JP" sz="900" dirty="0">
                <a:solidFill>
                  <a:sysClr val="windowText" lastClr="000000"/>
                </a:solidFill>
                <a:ea typeface="游ゴシック" panose="020B0400000000000000" pitchFamily="50" charset="-128"/>
              </a:rPr>
              <a:t> Park</a:t>
            </a:r>
            <a:r>
              <a:rPr lang="ja-JP" altLang="en-US" sz="900">
                <a:solidFill>
                  <a:sysClr val="windowText" lastClr="000000"/>
                </a:solidFill>
                <a:ea typeface="游ゴシック" panose="020B0400000000000000" pitchFamily="50" charset="-128"/>
              </a:rPr>
              <a:t> </a:t>
            </a:r>
            <a:r>
              <a:rPr lang="en-US" altLang="ja-JP" sz="900" dirty="0">
                <a:solidFill>
                  <a:sysClr val="windowText" lastClr="000000"/>
                </a:solidFill>
                <a:ea typeface="游ゴシック" panose="020B0400000000000000" pitchFamily="50" charset="-128"/>
              </a:rPr>
              <a:t>et al, Inter-relationships between performance shaping factors for human reliability analysis of nuclear power plants. Nuclear Engineering and Technology 52(2020)87-100</a:t>
            </a:r>
            <a:endParaRPr lang="ja-JP" altLang="en-US" sz="900">
              <a:solidFill>
                <a:sysClr val="windowText" lastClr="000000"/>
              </a:solidFill>
              <a:ea typeface="游ゴシック" panose="020B0400000000000000" pitchFamily="50" charset="-128"/>
            </a:endParaRPr>
          </a:p>
        </p:txBody>
      </p:sp>
    </p:spTree>
    <p:extLst>
      <p:ext uri="{BB962C8B-B14F-4D97-AF65-F5344CB8AC3E}">
        <p14:creationId xmlns:p14="http://schemas.microsoft.com/office/powerpoint/2010/main" val="3541131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224C53-4900-54AC-7838-22B06BB144CA}"/>
              </a:ext>
            </a:extLst>
          </p:cNvPr>
          <p:cNvSpPr>
            <a:spLocks noGrp="1"/>
          </p:cNvSpPr>
          <p:nvPr>
            <p:ph type="title"/>
          </p:nvPr>
        </p:nvSpPr>
        <p:spPr>
          <a:xfrm>
            <a:off x="646098" y="24986"/>
            <a:ext cx="7612012" cy="872723"/>
          </a:xfrm>
        </p:spPr>
        <p:txBody>
          <a:bodyPr/>
          <a:lstStyle/>
          <a:p>
            <a:r>
              <a:rPr kumimoji="1" lang="en-US" altLang="ja-JP" sz="3200" dirty="0"/>
              <a:t>Review of SPAR-H</a:t>
            </a:r>
            <a:br>
              <a:rPr kumimoji="1" lang="en-US" altLang="ja-JP" sz="3200" dirty="0"/>
            </a:br>
            <a:r>
              <a:rPr kumimoji="1" lang="en-US" altLang="ja-JP" sz="3200" dirty="0"/>
              <a:t>-Background of SPAR-H</a:t>
            </a:r>
            <a:endParaRPr kumimoji="1" lang="ja-JP" altLang="en-US" sz="3200" dirty="0"/>
          </a:p>
        </p:txBody>
      </p:sp>
      <p:sp>
        <p:nvSpPr>
          <p:cNvPr id="4" name="テキスト ボックス 3">
            <a:extLst>
              <a:ext uri="{FF2B5EF4-FFF2-40B4-BE49-F238E27FC236}">
                <a16:creationId xmlns:a16="http://schemas.microsoft.com/office/drawing/2014/main" id="{E7A04242-660C-3E6D-A0A0-2DDAD989F705}"/>
              </a:ext>
            </a:extLst>
          </p:cNvPr>
          <p:cNvSpPr txBox="1"/>
          <p:nvPr/>
        </p:nvSpPr>
        <p:spPr>
          <a:xfrm>
            <a:off x="611560" y="1038884"/>
            <a:ext cx="7526869" cy="1824346"/>
          </a:xfrm>
          <a:prstGeom prst="rect">
            <a:avLst/>
          </a:prstGeom>
          <a:noFill/>
        </p:spPr>
        <p:txBody>
          <a:bodyPr wrap="square" rtlCol="0">
            <a:spAutoFit/>
          </a:bodyPr>
          <a:lstStyle/>
          <a:p>
            <a:pPr marL="342900" indent="-342900">
              <a:lnSpc>
                <a:spcPct val="120000"/>
              </a:lnSpc>
              <a:buFont typeface="Wingdings" panose="05000000000000000000" pitchFamily="2" charset="2"/>
              <a:buChar char="p"/>
            </a:pPr>
            <a:r>
              <a:rPr lang="en-US" altLang="ja-JP" sz="2400" dirty="0">
                <a:latin typeface="Arial" panose="020B0604020202020204" pitchFamily="34" charset="0"/>
                <a:cs typeface="Arial" panose="020B0604020202020204" pitchFamily="34" charset="0"/>
              </a:rPr>
              <a:t>SPAR-H simplifies and generalizes the approach of the </a:t>
            </a:r>
            <a:r>
              <a:rPr lang="en-US" altLang="ja-JP" sz="2400" b="1" dirty="0">
                <a:latin typeface="Arial" panose="020B0604020202020204" pitchFamily="34" charset="0"/>
                <a:cs typeface="Arial" panose="020B0604020202020204" pitchFamily="34" charset="0"/>
              </a:rPr>
              <a:t>THERP</a:t>
            </a:r>
            <a:r>
              <a:rPr lang="en-US" altLang="ja-JP" sz="2400" dirty="0">
                <a:latin typeface="Arial" panose="020B0604020202020204" pitchFamily="34" charset="0"/>
                <a:cs typeface="Arial" panose="020B0604020202020204" pitchFamily="34" charset="0"/>
              </a:rPr>
              <a:t> method</a:t>
            </a:r>
            <a:r>
              <a:rPr lang="en-US" altLang="ja-JP" sz="2400" baseline="30000" dirty="0">
                <a:latin typeface="Arial" panose="020B0604020202020204" pitchFamily="34" charset="0"/>
                <a:cs typeface="Arial" panose="020B0604020202020204" pitchFamily="34" charset="0"/>
              </a:rPr>
              <a:t>5)</a:t>
            </a:r>
            <a:r>
              <a:rPr lang="en-US" altLang="ja-JP" sz="2400" dirty="0">
                <a:latin typeface="Arial" panose="020B0604020202020204" pitchFamily="34" charset="0"/>
                <a:cs typeface="Arial" panose="020B0604020202020204" pitchFamily="34" charset="0"/>
              </a:rPr>
              <a:t>. </a:t>
            </a:r>
            <a:endParaRPr kumimoji="1" lang="en-US" altLang="ja-JP" sz="2400" dirty="0">
              <a:latin typeface="Arial" panose="020B0604020202020204" pitchFamily="34" charset="0"/>
              <a:cs typeface="Arial" panose="020B0604020202020204" pitchFamily="34" charset="0"/>
            </a:endParaRPr>
          </a:p>
          <a:p>
            <a:pPr marL="342900" indent="-342900">
              <a:lnSpc>
                <a:spcPct val="120000"/>
              </a:lnSpc>
              <a:buFont typeface="Wingdings" panose="05000000000000000000" pitchFamily="2" charset="2"/>
              <a:buChar char="p"/>
            </a:pPr>
            <a:r>
              <a:rPr kumimoji="1" lang="en-US" altLang="ja-JP" sz="2400" dirty="0">
                <a:latin typeface="Arial" panose="020B0604020202020204" pitchFamily="34" charset="0"/>
                <a:cs typeface="Arial" panose="020B0604020202020204" pitchFamily="34" charset="0"/>
              </a:rPr>
              <a:t>SPAR-H method considers </a:t>
            </a:r>
            <a:r>
              <a:rPr kumimoji="1" lang="en-US" altLang="ja-JP" sz="2400" b="1" dirty="0">
                <a:latin typeface="Arial" panose="020B0604020202020204" pitchFamily="34" charset="0"/>
                <a:cs typeface="Arial" panose="020B0604020202020204" pitchFamily="34" charset="0"/>
              </a:rPr>
              <a:t>8 PSFs</a:t>
            </a:r>
            <a:r>
              <a:rPr kumimoji="1" lang="en-US" altLang="ja-JP" sz="2400" dirty="0">
                <a:latin typeface="Arial" panose="020B0604020202020204" pitchFamily="34" charset="0"/>
                <a:cs typeface="Arial" panose="020B0604020202020204" pitchFamily="34" charset="0"/>
              </a:rPr>
              <a:t>, and each PSFs has level and corresponding multipliers.</a:t>
            </a:r>
          </a:p>
        </p:txBody>
      </p:sp>
      <p:grpSp>
        <p:nvGrpSpPr>
          <p:cNvPr id="34" name="グループ化 33">
            <a:extLst>
              <a:ext uri="{FF2B5EF4-FFF2-40B4-BE49-F238E27FC236}">
                <a16:creationId xmlns:a16="http://schemas.microsoft.com/office/drawing/2014/main" id="{C20AAEFD-45F1-955E-25EC-E630331E6BFB}"/>
              </a:ext>
            </a:extLst>
          </p:cNvPr>
          <p:cNvGrpSpPr/>
          <p:nvPr/>
        </p:nvGrpSpPr>
        <p:grpSpPr>
          <a:xfrm>
            <a:off x="249725" y="2943762"/>
            <a:ext cx="6666788" cy="3520800"/>
            <a:chOff x="421060" y="3171823"/>
            <a:chExt cx="6666788" cy="3520800"/>
          </a:xfrm>
        </p:grpSpPr>
        <p:pic>
          <p:nvPicPr>
            <p:cNvPr id="8" name="図 7">
              <a:extLst>
                <a:ext uri="{FF2B5EF4-FFF2-40B4-BE49-F238E27FC236}">
                  <a16:creationId xmlns:a16="http://schemas.microsoft.com/office/drawing/2014/main" id="{74A33AC2-98CD-D406-3687-14A1EDC30255}"/>
                </a:ext>
              </a:extLst>
            </p:cNvPr>
            <p:cNvPicPr>
              <a:picLocks noChangeAspect="1"/>
            </p:cNvPicPr>
            <p:nvPr/>
          </p:nvPicPr>
          <p:blipFill>
            <a:blip r:embed="rId3"/>
            <a:stretch>
              <a:fillRect/>
            </a:stretch>
          </p:blipFill>
          <p:spPr>
            <a:xfrm>
              <a:off x="421060" y="3171823"/>
              <a:ext cx="4323499" cy="3520800"/>
            </a:xfrm>
            <a:prstGeom prst="rect">
              <a:avLst/>
            </a:prstGeom>
          </p:spPr>
        </p:pic>
        <p:sp>
          <p:nvSpPr>
            <p:cNvPr id="12" name="正方形/長方形 11">
              <a:extLst>
                <a:ext uri="{FF2B5EF4-FFF2-40B4-BE49-F238E27FC236}">
                  <a16:creationId xmlns:a16="http://schemas.microsoft.com/office/drawing/2014/main" id="{4D377874-7400-3ECB-9B71-125E1465BB28}"/>
                </a:ext>
              </a:extLst>
            </p:cNvPr>
            <p:cNvSpPr/>
            <p:nvPr/>
          </p:nvSpPr>
          <p:spPr>
            <a:xfrm>
              <a:off x="3857625" y="3582264"/>
              <a:ext cx="466726" cy="112267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cxnSp>
          <p:nvCxnSpPr>
            <p:cNvPr id="14" name="直線コネクタ 13">
              <a:extLst>
                <a:ext uri="{FF2B5EF4-FFF2-40B4-BE49-F238E27FC236}">
                  <a16:creationId xmlns:a16="http://schemas.microsoft.com/office/drawing/2014/main" id="{3AC254D0-A31D-DD7A-F1C5-41097F178B6E}"/>
                </a:ext>
              </a:extLst>
            </p:cNvPr>
            <p:cNvCxnSpPr>
              <a:cxnSpLocks/>
              <a:stCxn id="12" idx="3"/>
              <a:endCxn id="21" idx="1"/>
            </p:cNvCxnSpPr>
            <p:nvPr/>
          </p:nvCxnSpPr>
          <p:spPr>
            <a:xfrm>
              <a:off x="4324351" y="4143602"/>
              <a:ext cx="685799" cy="101390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B041F391-C91C-2CE8-9F34-04935DBF477D}"/>
                </a:ext>
              </a:extLst>
            </p:cNvPr>
            <p:cNvSpPr/>
            <p:nvPr/>
          </p:nvSpPr>
          <p:spPr>
            <a:xfrm>
              <a:off x="3857624" y="5655697"/>
              <a:ext cx="466726" cy="6492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sp>
          <p:nvSpPr>
            <p:cNvPr id="21" name="テキスト ボックス 20">
              <a:extLst>
                <a:ext uri="{FF2B5EF4-FFF2-40B4-BE49-F238E27FC236}">
                  <a16:creationId xmlns:a16="http://schemas.microsoft.com/office/drawing/2014/main" id="{17362AB4-91F2-0BF1-092C-3A44F20401B7}"/>
                </a:ext>
              </a:extLst>
            </p:cNvPr>
            <p:cNvSpPr txBox="1"/>
            <p:nvPr/>
          </p:nvSpPr>
          <p:spPr>
            <a:xfrm>
              <a:off x="5010150" y="4957448"/>
              <a:ext cx="1824538" cy="400110"/>
            </a:xfrm>
            <a:prstGeom prst="rect">
              <a:avLst/>
            </a:prstGeom>
            <a:noFill/>
            <a:ln>
              <a:noFill/>
            </a:ln>
          </p:spPr>
          <p:txBody>
            <a:bodyPr wrap="none" rtlCol="0">
              <a:spAutoFit/>
            </a:bodyPr>
            <a:lstStyle/>
            <a:p>
              <a:r>
                <a:rPr lang="en-US" altLang="ja-JP" sz="2000" b="1" dirty="0">
                  <a:latin typeface="Arial" panose="020B0604020202020204" pitchFamily="34" charset="0"/>
                  <a:cs typeface="Arial" panose="020B0604020202020204" pitchFamily="34" charset="0"/>
                </a:rPr>
                <a:t>Increase HEP</a:t>
              </a:r>
              <a:endParaRPr kumimoji="1" lang="ja-JP" altLang="en-US" sz="2000" b="1" dirty="0">
                <a:latin typeface="Arial" panose="020B0604020202020204" pitchFamily="34" charset="0"/>
                <a:cs typeface="Arial" panose="020B0604020202020204" pitchFamily="34" charset="0"/>
              </a:endParaRPr>
            </a:p>
          </p:txBody>
        </p:sp>
        <p:cxnSp>
          <p:nvCxnSpPr>
            <p:cNvPr id="23" name="直線コネクタ 22">
              <a:extLst>
                <a:ext uri="{FF2B5EF4-FFF2-40B4-BE49-F238E27FC236}">
                  <a16:creationId xmlns:a16="http://schemas.microsoft.com/office/drawing/2014/main" id="{6B112A61-6920-BB79-802B-59B5C57AE0BB}"/>
                </a:ext>
              </a:extLst>
            </p:cNvPr>
            <p:cNvCxnSpPr>
              <a:cxnSpLocks/>
              <a:stCxn id="19" idx="3"/>
              <a:endCxn id="21" idx="1"/>
            </p:cNvCxnSpPr>
            <p:nvPr/>
          </p:nvCxnSpPr>
          <p:spPr>
            <a:xfrm flipV="1">
              <a:off x="4324350" y="5157503"/>
              <a:ext cx="685800" cy="82280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0169D7DA-DE38-A354-5CFD-2E43EA6964D4}"/>
                </a:ext>
              </a:extLst>
            </p:cNvPr>
            <p:cNvCxnSpPr>
              <a:cxnSpLocks/>
              <a:stCxn id="18" idx="3"/>
              <a:endCxn id="31" idx="1"/>
            </p:cNvCxnSpPr>
            <p:nvPr/>
          </p:nvCxnSpPr>
          <p:spPr>
            <a:xfrm>
              <a:off x="4324350" y="5345884"/>
              <a:ext cx="837971" cy="322051"/>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6DB5F6C3-D5CF-B626-4C7D-664309200EA5}"/>
                </a:ext>
              </a:extLst>
            </p:cNvPr>
            <p:cNvSpPr txBox="1"/>
            <p:nvPr/>
          </p:nvSpPr>
          <p:spPr>
            <a:xfrm>
              <a:off x="5162321" y="5467880"/>
              <a:ext cx="1925527" cy="400110"/>
            </a:xfrm>
            <a:prstGeom prst="rect">
              <a:avLst/>
            </a:prstGeom>
            <a:noFill/>
            <a:ln>
              <a:noFill/>
            </a:ln>
          </p:spPr>
          <p:txBody>
            <a:bodyPr wrap="none" rtlCol="0">
              <a:spAutoFit/>
            </a:bodyPr>
            <a:lstStyle/>
            <a:p>
              <a:r>
                <a:rPr kumimoji="1" lang="en-US" altLang="ja-JP" sz="2000" b="1" dirty="0">
                  <a:latin typeface="Arial" panose="020B0604020202020204" pitchFamily="34" charset="0"/>
                  <a:cs typeface="Arial" panose="020B0604020202020204" pitchFamily="34" charset="0"/>
                </a:rPr>
                <a:t>Decrease HEP</a:t>
              </a:r>
              <a:endParaRPr kumimoji="1" lang="ja-JP" altLang="en-US" sz="2000" b="1" dirty="0">
                <a:latin typeface="Arial" panose="020B0604020202020204" pitchFamily="34" charset="0"/>
                <a:cs typeface="Arial" panose="020B0604020202020204" pitchFamily="34" charset="0"/>
              </a:endParaRPr>
            </a:p>
          </p:txBody>
        </p:sp>
      </p:grpSp>
      <p:sp>
        <p:nvSpPr>
          <p:cNvPr id="3" name="スライド番号プレースホルダー 2">
            <a:extLst>
              <a:ext uri="{FF2B5EF4-FFF2-40B4-BE49-F238E27FC236}">
                <a16:creationId xmlns:a16="http://schemas.microsoft.com/office/drawing/2014/main" id="{D6E5B2AB-E194-A24A-B615-E570F2B1BFEF}"/>
              </a:ext>
            </a:extLst>
          </p:cNvPr>
          <p:cNvSpPr>
            <a:spLocks noGrp="1"/>
          </p:cNvSpPr>
          <p:nvPr>
            <p:ph type="sldNum" sz="quarter" idx="12"/>
          </p:nvPr>
        </p:nvSpPr>
        <p:spPr/>
        <p:txBody>
          <a:bodyPr/>
          <a:lstStyle/>
          <a:p>
            <a:fld id="{1FF34BD3-6C02-4E3A-B685-6885B13878A1}" type="slidenum">
              <a:rPr kumimoji="1" lang="ja-JP" altLang="en-US" smtClean="0"/>
              <a:t>4</a:t>
            </a:fld>
            <a:endParaRPr kumimoji="1" lang="ja-JP" altLang="en-US"/>
          </a:p>
        </p:txBody>
      </p:sp>
      <p:sp>
        <p:nvSpPr>
          <p:cNvPr id="5" name="正方形/長方形 4">
            <a:extLst>
              <a:ext uri="{FF2B5EF4-FFF2-40B4-BE49-F238E27FC236}">
                <a16:creationId xmlns:a16="http://schemas.microsoft.com/office/drawing/2014/main" id="{9BA2E9C6-82F5-CE4D-BFC6-6119CECDF3E0}"/>
              </a:ext>
            </a:extLst>
          </p:cNvPr>
          <p:cNvSpPr/>
          <p:nvPr/>
        </p:nvSpPr>
        <p:spPr>
          <a:xfrm>
            <a:off x="748060" y="6455798"/>
            <a:ext cx="7654943" cy="369332"/>
          </a:xfrm>
          <a:prstGeom prst="rect">
            <a:avLst/>
          </a:prstGeom>
        </p:spPr>
        <p:txBody>
          <a:bodyPr wrap="square">
            <a:spAutoFit/>
          </a:bodyPr>
          <a:lstStyle/>
          <a:p>
            <a:r>
              <a:rPr lang="en" altLang="ja-JP" sz="900" dirty="0">
                <a:latin typeface="Arial" panose="020B0604020202020204" pitchFamily="34" charset="0"/>
                <a:cs typeface="Arial" panose="020B0604020202020204" pitchFamily="34" charset="0"/>
              </a:rPr>
              <a:t>5) L. Boring, S. Blackman. “</a:t>
            </a:r>
            <a:r>
              <a:rPr lang="en" altLang="ja-JP" sz="900" i="1" dirty="0">
                <a:latin typeface="Arial" panose="020B0604020202020204" pitchFamily="34" charset="0"/>
                <a:cs typeface="Arial" panose="020B0604020202020204" pitchFamily="34" charset="0"/>
              </a:rPr>
              <a:t>The origins of the SPAR-H method’s performance shaping factor multipliers</a:t>
            </a:r>
            <a:r>
              <a:rPr lang="en" altLang="ja-JP" sz="900" dirty="0">
                <a:latin typeface="Arial" panose="020B0604020202020204" pitchFamily="34" charset="0"/>
                <a:cs typeface="Arial" panose="020B0604020202020204" pitchFamily="34" charset="0"/>
              </a:rPr>
              <a:t>.” 2007 IEEE 8th Human Factors and Power Plants and HPRCT 13th Annual Meeting, pp. 177-184, (2007) </a:t>
            </a:r>
          </a:p>
        </p:txBody>
      </p:sp>
      <p:sp>
        <p:nvSpPr>
          <p:cNvPr id="18" name="正方形/長方形 17">
            <a:extLst>
              <a:ext uri="{FF2B5EF4-FFF2-40B4-BE49-F238E27FC236}">
                <a16:creationId xmlns:a16="http://schemas.microsoft.com/office/drawing/2014/main" id="{E22794DA-B2E6-2B46-A37E-7BCFB4CC2965}"/>
              </a:ext>
            </a:extLst>
          </p:cNvPr>
          <p:cNvSpPr/>
          <p:nvPr/>
        </p:nvSpPr>
        <p:spPr>
          <a:xfrm>
            <a:off x="3686289" y="4880507"/>
            <a:ext cx="466726" cy="47463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BA85A954-C784-72E9-FE02-6861E917FD46}"/>
              </a:ext>
            </a:extLst>
          </p:cNvPr>
          <p:cNvSpPr txBox="1"/>
          <p:nvPr/>
        </p:nvSpPr>
        <p:spPr>
          <a:xfrm>
            <a:off x="5111612" y="3032733"/>
            <a:ext cx="3782663" cy="1477328"/>
          </a:xfrm>
          <a:prstGeom prst="rect">
            <a:avLst/>
          </a:prstGeom>
          <a:solidFill>
            <a:schemeClr val="bg1"/>
          </a:solidFill>
          <a:ln>
            <a:solidFill>
              <a:schemeClr val="tx1"/>
            </a:solidFill>
          </a:ln>
        </p:spPr>
        <p:txBody>
          <a:bodyPr wrap="square">
            <a:spAutoFit/>
          </a:bodyPr>
          <a:lstStyle/>
          <a:p>
            <a:pPr marL="0" indent="0">
              <a:buNone/>
            </a:pPr>
            <a:r>
              <a:rPr lang="en-US" altLang="ja-JP" dirty="0">
                <a:latin typeface="+mn-lt"/>
              </a:rPr>
              <a:t>PSFs used in SPAR-H</a:t>
            </a:r>
            <a:r>
              <a:rPr lang="ja-JP" altLang="en-US" dirty="0">
                <a:latin typeface="+mn-lt"/>
              </a:rPr>
              <a:t>：</a:t>
            </a:r>
            <a:endParaRPr lang="en-US" altLang="ja-JP" dirty="0">
              <a:latin typeface="+mn-lt"/>
            </a:endParaRPr>
          </a:p>
          <a:p>
            <a:pPr marL="0" indent="0">
              <a:buNone/>
            </a:pPr>
            <a:r>
              <a:rPr lang="en-US" altLang="ja-JP" dirty="0">
                <a:solidFill>
                  <a:srgbClr val="AC604B"/>
                </a:solidFill>
                <a:latin typeface="+mn-lt"/>
              </a:rPr>
              <a:t>Available time, Stress, Complexity, Experience/Training, Procedures, Ergonomics/HMI, Fitness for duty, Work Processes</a:t>
            </a:r>
          </a:p>
        </p:txBody>
      </p:sp>
    </p:spTree>
    <p:extLst>
      <p:ext uri="{BB962C8B-B14F-4D97-AF65-F5344CB8AC3E}">
        <p14:creationId xmlns:p14="http://schemas.microsoft.com/office/powerpoint/2010/main" val="1551163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438B14-28AC-D415-E07F-69398A44332B}"/>
              </a:ext>
            </a:extLst>
          </p:cNvPr>
          <p:cNvSpPr>
            <a:spLocks noGrp="1"/>
          </p:cNvSpPr>
          <p:nvPr>
            <p:ph type="title"/>
          </p:nvPr>
        </p:nvSpPr>
        <p:spPr>
          <a:xfrm>
            <a:off x="611559" y="11412"/>
            <a:ext cx="7794209" cy="872723"/>
          </a:xfrm>
        </p:spPr>
        <p:txBody>
          <a:bodyPr/>
          <a:lstStyle/>
          <a:p>
            <a:r>
              <a:rPr lang="en-US" altLang="ja-JP" dirty="0"/>
              <a:t>Review of SPAR-H</a:t>
            </a:r>
            <a:br>
              <a:rPr kumimoji="1" lang="en-US" altLang="ja-JP" dirty="0"/>
            </a:br>
            <a:r>
              <a:rPr kumimoji="1" lang="en-US" altLang="ja-JP" dirty="0"/>
              <a:t>-Definition of Stress</a:t>
            </a:r>
            <a:endParaRPr kumimoji="1" lang="ja-JP" altLang="en-US" dirty="0"/>
          </a:p>
        </p:txBody>
      </p:sp>
      <p:sp>
        <p:nvSpPr>
          <p:cNvPr id="4" name="スライド番号プレースホルダー 3">
            <a:extLst>
              <a:ext uri="{FF2B5EF4-FFF2-40B4-BE49-F238E27FC236}">
                <a16:creationId xmlns:a16="http://schemas.microsoft.com/office/drawing/2014/main" id="{4D04C61D-B6EF-267C-0DF6-8ED09D38CFB1}"/>
              </a:ext>
            </a:extLst>
          </p:cNvPr>
          <p:cNvSpPr>
            <a:spLocks noGrp="1"/>
          </p:cNvSpPr>
          <p:nvPr>
            <p:ph type="sldNum" sz="quarter" idx="12"/>
          </p:nvPr>
        </p:nvSpPr>
        <p:spPr/>
        <p:txBody>
          <a:bodyPr/>
          <a:lstStyle/>
          <a:p>
            <a:fld id="{1FF34BD3-6C02-4E3A-B685-6885B13878A1}" type="slidenum">
              <a:rPr kumimoji="1" lang="ja-JP" altLang="en-US" smtClean="0"/>
              <a:t>5</a:t>
            </a:fld>
            <a:endParaRPr kumimoji="1" lang="ja-JP" altLang="en-US"/>
          </a:p>
        </p:txBody>
      </p:sp>
      <p:sp>
        <p:nvSpPr>
          <p:cNvPr id="19" name="四角形: 角を丸くする 18">
            <a:extLst>
              <a:ext uri="{FF2B5EF4-FFF2-40B4-BE49-F238E27FC236}">
                <a16:creationId xmlns:a16="http://schemas.microsoft.com/office/drawing/2014/main" id="{65BE30E3-6611-3526-EE92-C71E0F487988}"/>
              </a:ext>
            </a:extLst>
          </p:cNvPr>
          <p:cNvSpPr/>
          <p:nvPr/>
        </p:nvSpPr>
        <p:spPr>
          <a:xfrm>
            <a:off x="590478" y="1108575"/>
            <a:ext cx="7963044" cy="2560319"/>
          </a:xfrm>
          <a:prstGeom prst="round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85750" indent="-285750">
              <a:lnSpc>
                <a:spcPct val="120000"/>
              </a:lnSpc>
              <a:buFont typeface="Wingdings" panose="05000000000000000000" pitchFamily="2" charset="2"/>
              <a:buChar char="ü"/>
            </a:pPr>
            <a:r>
              <a:rPr lang="en-US" altLang="ja-JP" sz="2000" dirty="0">
                <a:solidFill>
                  <a:schemeClr val="tx1"/>
                </a:solidFill>
                <a:latin typeface="Arial" panose="020B0604020202020204" pitchFamily="34" charset="0"/>
                <a:cs typeface="Arial" panose="020B0604020202020204" pitchFamily="34" charset="0"/>
              </a:rPr>
              <a:t>The degree of undesirable conditions or situation that prevent the operator from completing a task easily</a:t>
            </a:r>
            <a:r>
              <a:rPr lang="en-US" altLang="ja-JP" sz="2000" baseline="30000" dirty="0">
                <a:solidFill>
                  <a:schemeClr val="tx1"/>
                </a:solidFill>
                <a:latin typeface="Arial" panose="020B0604020202020204" pitchFamily="34" charset="0"/>
                <a:cs typeface="Arial" panose="020B0604020202020204" pitchFamily="34" charset="0"/>
              </a:rPr>
              <a:t>6)</a:t>
            </a:r>
            <a:r>
              <a:rPr lang="en-US" altLang="ja-JP" sz="2000" dirty="0">
                <a:solidFill>
                  <a:schemeClr val="tx1"/>
                </a:solidFill>
                <a:latin typeface="Arial" panose="020B0604020202020204" pitchFamily="34" charset="0"/>
                <a:cs typeface="Arial" panose="020B0604020202020204" pitchFamily="34" charset="0"/>
              </a:rPr>
              <a:t>. </a:t>
            </a:r>
          </a:p>
          <a:p>
            <a:pPr marL="285750" indent="-285750">
              <a:lnSpc>
                <a:spcPct val="120000"/>
              </a:lnSpc>
              <a:buFont typeface="Wingdings" panose="05000000000000000000" pitchFamily="2" charset="2"/>
              <a:buChar char="ü"/>
            </a:pPr>
            <a:r>
              <a:rPr lang="en-US" altLang="ja-JP" sz="2000" dirty="0">
                <a:solidFill>
                  <a:schemeClr val="tx1"/>
                </a:solidFill>
                <a:latin typeface="Arial" panose="020B0604020202020204" pitchFamily="34" charset="0"/>
                <a:cs typeface="Arial" panose="020B0604020202020204" pitchFamily="34" charset="0"/>
              </a:rPr>
              <a:t>Stress includes </a:t>
            </a:r>
            <a:r>
              <a:rPr lang="en-US" altLang="ja-JP" sz="2000" b="1" dirty="0">
                <a:solidFill>
                  <a:schemeClr val="tx1"/>
                </a:solidFill>
                <a:latin typeface="Arial" panose="020B0604020202020204" pitchFamily="34" charset="0"/>
                <a:cs typeface="Arial" panose="020B0604020202020204" pitchFamily="34" charset="0"/>
              </a:rPr>
              <a:t>mental stress</a:t>
            </a:r>
            <a:r>
              <a:rPr lang="en-US" altLang="ja-JP" sz="2000" dirty="0">
                <a:solidFill>
                  <a:schemeClr val="tx1"/>
                </a:solidFill>
                <a:latin typeface="Arial" panose="020B0604020202020204" pitchFamily="34" charset="0"/>
                <a:cs typeface="Arial" panose="020B0604020202020204" pitchFamily="34" charset="0"/>
              </a:rPr>
              <a:t>, </a:t>
            </a:r>
            <a:r>
              <a:rPr lang="en-US" altLang="ja-JP" sz="2000" b="1" dirty="0">
                <a:solidFill>
                  <a:schemeClr val="tx1"/>
                </a:solidFill>
                <a:latin typeface="Arial" panose="020B0604020202020204" pitchFamily="34" charset="0"/>
                <a:cs typeface="Arial" panose="020B0604020202020204" pitchFamily="34" charset="0"/>
              </a:rPr>
              <a:t>excessive workload </a:t>
            </a:r>
            <a:r>
              <a:rPr lang="en-US" altLang="ja-JP" sz="2000" dirty="0">
                <a:solidFill>
                  <a:schemeClr val="tx1"/>
                </a:solidFill>
                <a:latin typeface="Arial" panose="020B0604020202020204" pitchFamily="34" charset="0"/>
                <a:cs typeface="Arial" panose="020B0604020202020204" pitchFamily="34" charset="0"/>
              </a:rPr>
              <a:t>and </a:t>
            </a:r>
            <a:r>
              <a:rPr lang="en-US" altLang="ja-JP" sz="2000" b="1" dirty="0">
                <a:solidFill>
                  <a:schemeClr val="tx1"/>
                </a:solidFill>
                <a:latin typeface="Arial" panose="020B0604020202020204" pitchFamily="34" charset="0"/>
                <a:cs typeface="Arial" panose="020B0604020202020204" pitchFamily="34" charset="0"/>
              </a:rPr>
              <a:t>physical stress</a:t>
            </a:r>
            <a:r>
              <a:rPr lang="en-US" altLang="ja-JP" sz="2000" dirty="0">
                <a:solidFill>
                  <a:schemeClr val="tx1"/>
                </a:solidFill>
                <a:latin typeface="Arial" panose="020B0604020202020204" pitchFamily="34" charset="0"/>
                <a:cs typeface="Arial" panose="020B0604020202020204" pitchFamily="34" charset="0"/>
              </a:rPr>
              <a:t>.</a:t>
            </a:r>
          </a:p>
          <a:p>
            <a:pPr marL="285750" indent="-285750">
              <a:lnSpc>
                <a:spcPct val="120000"/>
              </a:lnSpc>
              <a:buFont typeface="Wingdings" panose="05000000000000000000" pitchFamily="2" charset="2"/>
              <a:buChar char="ü"/>
            </a:pPr>
            <a:r>
              <a:rPr lang="en-US" altLang="ja-JP" sz="2000" dirty="0">
                <a:solidFill>
                  <a:schemeClr val="tx1"/>
                </a:solidFill>
                <a:latin typeface="Arial" panose="020B0604020202020204" pitchFamily="34" charset="0"/>
                <a:cs typeface="Arial" panose="020B0604020202020204" pitchFamily="34" charset="0"/>
              </a:rPr>
              <a:t>Stressors such as </a:t>
            </a:r>
            <a:r>
              <a:rPr lang="en-US" altLang="ja-JP" sz="2000" b="1" dirty="0">
                <a:solidFill>
                  <a:schemeClr val="tx1"/>
                </a:solidFill>
                <a:latin typeface="Arial" panose="020B0604020202020204" pitchFamily="34" charset="0"/>
                <a:cs typeface="Arial" panose="020B0604020202020204" pitchFamily="34" charset="0"/>
              </a:rPr>
              <a:t>noise</a:t>
            </a:r>
            <a:r>
              <a:rPr lang="en-US" altLang="ja-JP" sz="2000" dirty="0">
                <a:solidFill>
                  <a:schemeClr val="tx1"/>
                </a:solidFill>
                <a:latin typeface="Arial" panose="020B0604020202020204" pitchFamily="34" charset="0"/>
                <a:cs typeface="Arial" panose="020B0604020202020204" pitchFamily="34" charset="0"/>
              </a:rPr>
              <a:t> and </a:t>
            </a:r>
            <a:r>
              <a:rPr lang="en-US" altLang="ja-JP" sz="2000" b="1" dirty="0">
                <a:solidFill>
                  <a:schemeClr val="tx1"/>
                </a:solidFill>
                <a:latin typeface="Arial" panose="020B0604020202020204" pitchFamily="34" charset="0"/>
                <a:cs typeface="Arial" panose="020B0604020202020204" pitchFamily="34" charset="0"/>
              </a:rPr>
              <a:t>poor ventilation</a:t>
            </a:r>
            <a:r>
              <a:rPr lang="en-US" altLang="ja-JP" sz="2000" dirty="0">
                <a:solidFill>
                  <a:schemeClr val="tx1"/>
                </a:solidFill>
                <a:latin typeface="Arial" panose="020B0604020202020204" pitchFamily="34" charset="0"/>
                <a:cs typeface="Arial" panose="020B0604020202020204" pitchFamily="34" charset="0"/>
              </a:rPr>
              <a:t> may cause mental or physical stress to operator. </a:t>
            </a:r>
          </a:p>
        </p:txBody>
      </p:sp>
      <p:graphicFrame>
        <p:nvGraphicFramePr>
          <p:cNvPr id="20" name="表 20">
            <a:extLst>
              <a:ext uri="{FF2B5EF4-FFF2-40B4-BE49-F238E27FC236}">
                <a16:creationId xmlns:a16="http://schemas.microsoft.com/office/drawing/2014/main" id="{DF7A1E19-726E-4A03-C3BB-F33288CE1979}"/>
              </a:ext>
            </a:extLst>
          </p:cNvPr>
          <p:cNvGraphicFramePr>
            <a:graphicFrameLocks noGrp="1"/>
          </p:cNvGraphicFramePr>
          <p:nvPr/>
        </p:nvGraphicFramePr>
        <p:xfrm>
          <a:off x="1003228" y="3978529"/>
          <a:ext cx="7137543" cy="2296160"/>
        </p:xfrm>
        <a:graphic>
          <a:graphicData uri="http://schemas.openxmlformats.org/drawingml/2006/table">
            <a:tbl>
              <a:tblPr firstRow="1" bandRow="1">
                <a:tableStyleId>{2D5ABB26-0587-4C30-8999-92F81FD0307C}</a:tableStyleId>
              </a:tblPr>
              <a:tblGrid>
                <a:gridCol w="1514673">
                  <a:extLst>
                    <a:ext uri="{9D8B030D-6E8A-4147-A177-3AD203B41FA5}">
                      <a16:colId xmlns:a16="http://schemas.microsoft.com/office/drawing/2014/main" val="3243139641"/>
                    </a:ext>
                  </a:extLst>
                </a:gridCol>
                <a:gridCol w="4418897">
                  <a:extLst>
                    <a:ext uri="{9D8B030D-6E8A-4147-A177-3AD203B41FA5}">
                      <a16:colId xmlns:a16="http://schemas.microsoft.com/office/drawing/2014/main" val="2707802018"/>
                    </a:ext>
                  </a:extLst>
                </a:gridCol>
                <a:gridCol w="1203973">
                  <a:extLst>
                    <a:ext uri="{9D8B030D-6E8A-4147-A177-3AD203B41FA5}">
                      <a16:colId xmlns:a16="http://schemas.microsoft.com/office/drawing/2014/main" val="1358491257"/>
                    </a:ext>
                  </a:extLst>
                </a:gridCol>
              </a:tblGrid>
              <a:tr h="318749">
                <a:tc>
                  <a:txBody>
                    <a:bodyPr/>
                    <a:lstStyle/>
                    <a:p>
                      <a:pPr algn="ctr"/>
                      <a:r>
                        <a:rPr kumimoji="1" lang="en-US" altLang="ja-JP" b="1" dirty="0"/>
                        <a:t>Level for Stress</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kumimoji="1" lang="en-US" altLang="ja-JP" b="1" dirty="0"/>
                        <a:t>Explanation</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kumimoji="1" lang="en-US" altLang="ja-JP" b="1" dirty="0"/>
                        <a:t>Multiplier</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extLst>
                  <a:ext uri="{0D108BD9-81ED-4DB2-BD59-A6C34878D82A}">
                    <a16:rowId xmlns:a16="http://schemas.microsoft.com/office/drawing/2014/main" val="3168134945"/>
                  </a:ext>
                </a:extLst>
              </a:tr>
              <a:tr h="370840">
                <a:tc>
                  <a:txBody>
                    <a:bodyPr/>
                    <a:lstStyle/>
                    <a:p>
                      <a:pPr algn="ctr"/>
                      <a:r>
                        <a:rPr kumimoji="1" lang="en-US" altLang="ja-JP" b="1" dirty="0"/>
                        <a:t>Extreme</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a:buFont typeface="Arial" panose="020B0604020202020204" pitchFamily="34" charset="0"/>
                        <a:buChar char="•"/>
                      </a:pPr>
                      <a:r>
                        <a:rPr kumimoji="1" lang="en-US" altLang="ja-JP" dirty="0"/>
                        <a:t>Regrade the performance of operators.</a:t>
                      </a:r>
                    </a:p>
                    <a:p>
                      <a:pPr marL="285750" indent="-285750" algn="l">
                        <a:buFont typeface="Arial" panose="020B0604020202020204" pitchFamily="34" charset="0"/>
                        <a:buChar char="•"/>
                      </a:pPr>
                      <a:r>
                        <a:rPr kumimoji="1" lang="en-US" altLang="ja-JP" dirty="0"/>
                        <a:t>Stressor suddenly happens and stressful situation lasts long 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5</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1053130"/>
                  </a:ext>
                </a:extLst>
              </a:tr>
              <a:tr h="370840">
                <a:tc>
                  <a:txBody>
                    <a:bodyPr/>
                    <a:lstStyle/>
                    <a:p>
                      <a:pPr algn="ctr"/>
                      <a:r>
                        <a:rPr kumimoji="1" lang="en-US" altLang="ja-JP" b="1" dirty="0"/>
                        <a:t>High</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a:buFont typeface="Arial" panose="020B0604020202020204" pitchFamily="34" charset="0"/>
                        <a:buChar char="•"/>
                      </a:pPr>
                      <a:r>
                        <a:rPr kumimoji="1" lang="en-US" altLang="ja-JP" dirty="0"/>
                        <a:t>Lower than extreme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2</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620790"/>
                  </a:ext>
                </a:extLst>
              </a:tr>
              <a:tr h="370840">
                <a:tc>
                  <a:txBody>
                    <a:bodyPr/>
                    <a:lstStyle/>
                    <a:p>
                      <a:pPr algn="ctr"/>
                      <a:r>
                        <a:rPr kumimoji="1" lang="en-US" altLang="ja-JP" b="1" dirty="0"/>
                        <a:t>Nominal</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a:buFont typeface="Arial" panose="020B0604020202020204" pitchFamily="34" charset="0"/>
                        <a:buChar char="•"/>
                      </a:pPr>
                      <a:r>
                        <a:rPr kumimoji="1" lang="en-US" altLang="ja-JP" dirty="0"/>
                        <a:t>Conductive to good performance</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1</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6496019"/>
                  </a:ext>
                </a:extLst>
              </a:tr>
            </a:tbl>
          </a:graphicData>
        </a:graphic>
      </p:graphicFrame>
      <p:sp>
        <p:nvSpPr>
          <p:cNvPr id="21" name="四角形: 角を丸くする 20">
            <a:extLst>
              <a:ext uri="{FF2B5EF4-FFF2-40B4-BE49-F238E27FC236}">
                <a16:creationId xmlns:a16="http://schemas.microsoft.com/office/drawing/2014/main" id="{27ED5702-FB3B-5674-CBCA-AC6EF3C75180}"/>
              </a:ext>
            </a:extLst>
          </p:cNvPr>
          <p:cNvSpPr/>
          <p:nvPr/>
        </p:nvSpPr>
        <p:spPr>
          <a:xfrm>
            <a:off x="854838" y="971749"/>
            <a:ext cx="1544413" cy="387268"/>
          </a:xfrm>
          <a:prstGeom prst="roundRect">
            <a:avLst/>
          </a:prstGeom>
          <a:solidFill>
            <a:srgbClr val="4B97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r>
              <a:rPr kumimoji="1" lang="en-US" altLang="ja-JP" sz="2000" b="1" dirty="0">
                <a:solidFill>
                  <a:schemeClr val="bg1"/>
                </a:solidFill>
                <a:latin typeface="+mj-lt"/>
                <a:ea typeface="ＭＳ ゴシック" panose="020B0609070205080204" pitchFamily="49" charset="-128"/>
              </a:rPr>
              <a:t>Stress</a:t>
            </a:r>
            <a:endParaRPr kumimoji="1" lang="ja-JP" altLang="en-US" sz="2000" b="1" dirty="0">
              <a:solidFill>
                <a:schemeClr val="bg1"/>
              </a:solidFill>
              <a:latin typeface="+mj-lt"/>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35AC9D7A-C7B7-3541-BDC7-D090F453E7C5}"/>
              </a:ext>
            </a:extLst>
          </p:cNvPr>
          <p:cNvSpPr txBox="1"/>
          <p:nvPr/>
        </p:nvSpPr>
        <p:spPr>
          <a:xfrm>
            <a:off x="611559" y="6468908"/>
            <a:ext cx="4185761" cy="230832"/>
          </a:xfrm>
          <a:prstGeom prst="rect">
            <a:avLst/>
          </a:prstGeom>
          <a:noFill/>
        </p:spPr>
        <p:txBody>
          <a:bodyPr wrap="none" rtlCol="0">
            <a:spAutoFit/>
          </a:bodyPr>
          <a:lstStyle/>
          <a:p>
            <a:r>
              <a:rPr kumimoji="1" lang="en-US" altLang="ja-JP" sz="900" dirty="0">
                <a:solidFill>
                  <a:sysClr val="windowText" lastClr="000000"/>
                </a:solidFill>
                <a:latin typeface="+mn-lt"/>
              </a:rPr>
              <a:t>6) </a:t>
            </a:r>
            <a:r>
              <a:rPr lang="en-US" altLang="ja-JP" sz="900" dirty="0">
                <a:solidFill>
                  <a:sysClr val="windowText" lastClr="000000"/>
                </a:solidFill>
                <a:latin typeface="+mn-lt"/>
              </a:rPr>
              <a:t>Idaho National Laboratory, The SPAR-H Human Reliability Analysis Method</a:t>
            </a:r>
            <a:endParaRPr kumimoji="1" lang="ja-JP" altLang="en-US" sz="900" dirty="0">
              <a:solidFill>
                <a:sysClr val="windowText" lastClr="000000"/>
              </a:solidFill>
              <a:latin typeface="+mn-lt"/>
            </a:endParaRPr>
          </a:p>
        </p:txBody>
      </p:sp>
    </p:spTree>
    <p:extLst>
      <p:ext uri="{BB962C8B-B14F-4D97-AF65-F5344CB8AC3E}">
        <p14:creationId xmlns:p14="http://schemas.microsoft.com/office/powerpoint/2010/main" val="3675516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438B14-28AC-D415-E07F-69398A44332B}"/>
              </a:ext>
            </a:extLst>
          </p:cNvPr>
          <p:cNvSpPr>
            <a:spLocks noGrp="1"/>
          </p:cNvSpPr>
          <p:nvPr>
            <p:ph type="title"/>
          </p:nvPr>
        </p:nvSpPr>
        <p:spPr>
          <a:xfrm>
            <a:off x="611559" y="11412"/>
            <a:ext cx="7794209" cy="872723"/>
          </a:xfrm>
        </p:spPr>
        <p:txBody>
          <a:bodyPr/>
          <a:lstStyle/>
          <a:p>
            <a:r>
              <a:rPr lang="en-US" altLang="ja-JP" dirty="0"/>
              <a:t>Review of SPAR-H</a:t>
            </a:r>
            <a:br>
              <a:rPr kumimoji="1" lang="en-US" altLang="ja-JP" dirty="0"/>
            </a:br>
            <a:r>
              <a:rPr kumimoji="1" lang="en-US" altLang="ja-JP" dirty="0"/>
              <a:t>-Definition of Complexity</a:t>
            </a:r>
            <a:endParaRPr kumimoji="1" lang="ja-JP" altLang="en-US" dirty="0"/>
          </a:p>
        </p:txBody>
      </p:sp>
      <p:sp>
        <p:nvSpPr>
          <p:cNvPr id="4" name="スライド番号プレースホルダー 3">
            <a:extLst>
              <a:ext uri="{FF2B5EF4-FFF2-40B4-BE49-F238E27FC236}">
                <a16:creationId xmlns:a16="http://schemas.microsoft.com/office/drawing/2014/main" id="{4D04C61D-B6EF-267C-0DF6-8ED09D38CFB1}"/>
              </a:ext>
            </a:extLst>
          </p:cNvPr>
          <p:cNvSpPr>
            <a:spLocks noGrp="1"/>
          </p:cNvSpPr>
          <p:nvPr>
            <p:ph type="sldNum" sz="quarter" idx="12"/>
          </p:nvPr>
        </p:nvSpPr>
        <p:spPr/>
        <p:txBody>
          <a:bodyPr/>
          <a:lstStyle/>
          <a:p>
            <a:fld id="{1FF34BD3-6C02-4E3A-B685-6885B13878A1}" type="slidenum">
              <a:rPr kumimoji="1" lang="ja-JP" altLang="en-US" smtClean="0"/>
              <a:t>6</a:t>
            </a:fld>
            <a:endParaRPr kumimoji="1" lang="ja-JP" altLang="en-US"/>
          </a:p>
        </p:txBody>
      </p:sp>
      <p:sp>
        <p:nvSpPr>
          <p:cNvPr id="19" name="四角形: 角を丸くする 18">
            <a:extLst>
              <a:ext uri="{FF2B5EF4-FFF2-40B4-BE49-F238E27FC236}">
                <a16:creationId xmlns:a16="http://schemas.microsoft.com/office/drawing/2014/main" id="{65BE30E3-6611-3526-EE92-C71E0F487988}"/>
              </a:ext>
            </a:extLst>
          </p:cNvPr>
          <p:cNvSpPr/>
          <p:nvPr/>
        </p:nvSpPr>
        <p:spPr>
          <a:xfrm>
            <a:off x="590478" y="1108576"/>
            <a:ext cx="7963044" cy="1598750"/>
          </a:xfrm>
          <a:prstGeom prst="round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85750" indent="-285750">
              <a:lnSpc>
                <a:spcPct val="120000"/>
              </a:lnSpc>
              <a:buFont typeface="Wingdings" panose="05000000000000000000" pitchFamily="2" charset="2"/>
              <a:buChar char="ü"/>
            </a:pPr>
            <a:r>
              <a:rPr lang="en-US" altLang="ja-JP" sz="2000" b="1" dirty="0">
                <a:solidFill>
                  <a:schemeClr val="tx1"/>
                </a:solidFill>
                <a:latin typeface="Arial" panose="020B0604020202020204" pitchFamily="34" charset="0"/>
                <a:cs typeface="Arial" panose="020B0604020202020204" pitchFamily="34" charset="0"/>
              </a:rPr>
              <a:t>Difficulty</a:t>
            </a:r>
            <a:r>
              <a:rPr lang="en-US" altLang="ja-JP" sz="2000" dirty="0">
                <a:solidFill>
                  <a:schemeClr val="tx1"/>
                </a:solidFill>
                <a:latin typeface="Arial" panose="020B0604020202020204" pitchFamily="34" charset="0"/>
                <a:cs typeface="Arial" panose="020B0604020202020204" pitchFamily="34" charset="0"/>
              </a:rPr>
              <a:t> of performing a task in the given situation.</a:t>
            </a:r>
          </a:p>
          <a:p>
            <a:pPr marL="285750" indent="-285750">
              <a:lnSpc>
                <a:spcPct val="120000"/>
              </a:lnSpc>
              <a:buFont typeface="Wingdings" panose="05000000000000000000" pitchFamily="2" charset="2"/>
              <a:buChar char="ü"/>
            </a:pPr>
            <a:r>
              <a:rPr lang="en-US" altLang="ja-JP" sz="2000" dirty="0">
                <a:solidFill>
                  <a:schemeClr val="tx1"/>
                </a:solidFill>
                <a:latin typeface="Arial" panose="020B0604020202020204" pitchFamily="34" charset="0"/>
                <a:cs typeface="Arial" panose="020B0604020202020204" pitchFamily="34" charset="0"/>
              </a:rPr>
              <a:t>SPAR-H considers </a:t>
            </a:r>
            <a:r>
              <a:rPr lang="en-US" altLang="ja-JP" sz="2000" b="1" dirty="0">
                <a:solidFill>
                  <a:schemeClr val="tx1"/>
                </a:solidFill>
                <a:latin typeface="Arial" panose="020B0604020202020204" pitchFamily="34" charset="0"/>
                <a:cs typeface="Arial" panose="020B0604020202020204" pitchFamily="34" charset="0"/>
              </a:rPr>
              <a:t>14</a:t>
            </a:r>
            <a:r>
              <a:rPr lang="en-US" altLang="ja-JP" sz="2000" dirty="0">
                <a:solidFill>
                  <a:schemeClr val="tx1"/>
                </a:solidFill>
                <a:latin typeface="Arial" panose="020B0604020202020204" pitchFamily="34" charset="0"/>
                <a:cs typeface="Arial" panose="020B0604020202020204" pitchFamily="34" charset="0"/>
              </a:rPr>
              <a:t> contributing factors to complexity,</a:t>
            </a:r>
          </a:p>
          <a:p>
            <a:pPr>
              <a:lnSpc>
                <a:spcPct val="120000"/>
              </a:lnSpc>
            </a:pPr>
            <a:r>
              <a:rPr lang="en-US" altLang="ja-JP" sz="2000" b="1" dirty="0">
                <a:solidFill>
                  <a:schemeClr val="tx1"/>
                </a:solidFill>
                <a:latin typeface="Arial" panose="020B0604020202020204" pitchFamily="34" charset="0"/>
                <a:cs typeface="Arial" panose="020B0604020202020204" pitchFamily="34" charset="0"/>
              </a:rPr>
              <a:t>	</a:t>
            </a:r>
            <a:r>
              <a:rPr lang="en-US" altLang="ja-JP" sz="2000" b="1" u="sng" dirty="0">
                <a:solidFill>
                  <a:schemeClr val="tx1"/>
                </a:solidFill>
                <a:latin typeface="Arial" panose="020B0604020202020204" pitchFamily="34" charset="0"/>
                <a:cs typeface="Arial" panose="020B0604020202020204" pitchFamily="34" charset="0"/>
              </a:rPr>
              <a:t>parallel tasks</a:t>
            </a:r>
            <a:r>
              <a:rPr lang="en-US" altLang="ja-JP" sz="2000" dirty="0">
                <a:solidFill>
                  <a:schemeClr val="tx1"/>
                </a:solidFill>
                <a:latin typeface="Arial" panose="020B0604020202020204" pitchFamily="34" charset="0"/>
                <a:cs typeface="Arial" panose="020B0604020202020204" pitchFamily="34" charset="0"/>
              </a:rPr>
              <a:t>, </a:t>
            </a:r>
            <a:r>
              <a:rPr lang="en-US" altLang="ja-JP" sz="2000" b="1" dirty="0">
                <a:solidFill>
                  <a:schemeClr val="tx1"/>
                </a:solidFill>
                <a:latin typeface="Arial" panose="020B0604020202020204" pitchFamily="34" charset="0"/>
                <a:cs typeface="Arial" panose="020B0604020202020204" pitchFamily="34" charset="0"/>
              </a:rPr>
              <a:t>mental calculation required</a:t>
            </a:r>
            <a:r>
              <a:rPr lang="en-US" altLang="ja-JP" sz="2000" dirty="0">
                <a:solidFill>
                  <a:schemeClr val="tx1"/>
                </a:solidFill>
                <a:latin typeface="Arial" panose="020B0604020202020204" pitchFamily="34" charset="0"/>
                <a:cs typeface="Arial" panose="020B0604020202020204" pitchFamily="34" charset="0"/>
              </a:rPr>
              <a:t>, etc.</a:t>
            </a:r>
          </a:p>
        </p:txBody>
      </p:sp>
      <p:graphicFrame>
        <p:nvGraphicFramePr>
          <p:cNvPr id="20" name="表 20">
            <a:extLst>
              <a:ext uri="{FF2B5EF4-FFF2-40B4-BE49-F238E27FC236}">
                <a16:creationId xmlns:a16="http://schemas.microsoft.com/office/drawing/2014/main" id="{DF7A1E19-726E-4A03-C3BB-F33288CE1979}"/>
              </a:ext>
            </a:extLst>
          </p:cNvPr>
          <p:cNvGraphicFramePr>
            <a:graphicFrameLocks noGrp="1"/>
          </p:cNvGraphicFramePr>
          <p:nvPr>
            <p:extLst>
              <p:ext uri="{D42A27DB-BD31-4B8C-83A1-F6EECF244321}">
                <p14:modId xmlns:p14="http://schemas.microsoft.com/office/powerpoint/2010/main" val="2259178095"/>
              </p:ext>
            </p:extLst>
          </p:nvPr>
        </p:nvGraphicFramePr>
        <p:xfrm>
          <a:off x="929195" y="3299477"/>
          <a:ext cx="7158935" cy="3200400"/>
        </p:xfrm>
        <a:graphic>
          <a:graphicData uri="http://schemas.openxmlformats.org/drawingml/2006/table">
            <a:tbl>
              <a:tblPr firstRow="1" bandRow="1">
                <a:tableStyleId>{2D5ABB26-0587-4C30-8999-92F81FD0307C}</a:tableStyleId>
              </a:tblPr>
              <a:tblGrid>
                <a:gridCol w="1498651">
                  <a:extLst>
                    <a:ext uri="{9D8B030D-6E8A-4147-A177-3AD203B41FA5}">
                      <a16:colId xmlns:a16="http://schemas.microsoft.com/office/drawing/2014/main" val="3243139641"/>
                    </a:ext>
                  </a:extLst>
                </a:gridCol>
                <a:gridCol w="4435491">
                  <a:extLst>
                    <a:ext uri="{9D8B030D-6E8A-4147-A177-3AD203B41FA5}">
                      <a16:colId xmlns:a16="http://schemas.microsoft.com/office/drawing/2014/main" val="2707802018"/>
                    </a:ext>
                  </a:extLst>
                </a:gridCol>
                <a:gridCol w="1224793">
                  <a:extLst>
                    <a:ext uri="{9D8B030D-6E8A-4147-A177-3AD203B41FA5}">
                      <a16:colId xmlns:a16="http://schemas.microsoft.com/office/drawing/2014/main" val="1358491257"/>
                    </a:ext>
                  </a:extLst>
                </a:gridCol>
              </a:tblGrid>
              <a:tr h="318749">
                <a:tc>
                  <a:txBody>
                    <a:bodyPr/>
                    <a:lstStyle/>
                    <a:p>
                      <a:pPr algn="ctr"/>
                      <a:r>
                        <a:rPr kumimoji="1" lang="en-US" altLang="ja-JP" b="1" dirty="0"/>
                        <a:t>Level for Complexity</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kumimoji="1" lang="en-US" altLang="ja-JP" b="1" dirty="0"/>
                        <a:t>Explanation</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tc>
                  <a:txBody>
                    <a:bodyPr/>
                    <a:lstStyle/>
                    <a:p>
                      <a:pPr algn="ctr"/>
                      <a:r>
                        <a:rPr kumimoji="1" lang="en-US" altLang="ja-JP" b="1" dirty="0"/>
                        <a:t>Multiplier</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2F5"/>
                    </a:solidFill>
                  </a:tcPr>
                </a:tc>
                <a:extLst>
                  <a:ext uri="{0D108BD9-81ED-4DB2-BD59-A6C34878D82A}">
                    <a16:rowId xmlns:a16="http://schemas.microsoft.com/office/drawing/2014/main" val="3168134945"/>
                  </a:ext>
                </a:extLst>
              </a:tr>
              <a:tr h="370840">
                <a:tc>
                  <a:txBody>
                    <a:bodyPr/>
                    <a:lstStyle/>
                    <a:p>
                      <a:pPr algn="ctr"/>
                      <a:r>
                        <a:rPr kumimoji="1" lang="en-US" altLang="ja-JP" b="1" dirty="0"/>
                        <a:t>Highly complex</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a:buFont typeface="Arial" panose="020B0604020202020204" pitchFamily="34" charset="0"/>
                        <a:buChar char="•"/>
                      </a:pPr>
                      <a:r>
                        <a:rPr kumimoji="1" lang="en-US" altLang="ja-JP" dirty="0"/>
                        <a:t>Very difficult to perform a task.</a:t>
                      </a:r>
                    </a:p>
                    <a:p>
                      <a:pPr marL="285750" indent="-285750" algn="l">
                        <a:buFont typeface="Arial" panose="020B0604020202020204" pitchFamily="34" charset="0"/>
                        <a:buChar char="•"/>
                      </a:pPr>
                      <a:r>
                        <a:rPr kumimoji="1" lang="en-US" altLang="ja-JP" dirty="0"/>
                        <a:t>Many variables are involved.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5</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1053130"/>
                  </a:ext>
                </a:extLst>
              </a:tr>
              <a:tr h="370840">
                <a:tc>
                  <a:txBody>
                    <a:bodyPr/>
                    <a:lstStyle/>
                    <a:p>
                      <a:pPr algn="ctr"/>
                      <a:r>
                        <a:rPr kumimoji="1" lang="en-US" altLang="ja-JP" b="1" dirty="0"/>
                        <a:t>Moderately complex</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a:buFont typeface="Arial" panose="020B0604020202020204" pitchFamily="34" charset="0"/>
                        <a:buChar char="•"/>
                      </a:pPr>
                      <a:r>
                        <a:rPr kumimoji="1" lang="en-US" altLang="ja-JP" dirty="0"/>
                        <a:t>Somewhat difficult to perform.</a:t>
                      </a:r>
                    </a:p>
                    <a:p>
                      <a:pPr marL="285750" indent="-285750" algn="l">
                        <a:buFont typeface="Arial" panose="020B0604020202020204" pitchFamily="34" charset="0"/>
                        <a:buChar char="•"/>
                      </a:pPr>
                      <a:r>
                        <a:rPr kumimoji="1" lang="en-US" altLang="ja-JP" dirty="0"/>
                        <a:t>Several variables are involved.</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2</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620790"/>
                  </a:ext>
                </a:extLst>
              </a:tr>
              <a:tr h="370840">
                <a:tc>
                  <a:txBody>
                    <a:bodyPr/>
                    <a:lstStyle/>
                    <a:p>
                      <a:pPr algn="ctr"/>
                      <a:r>
                        <a:rPr kumimoji="1" lang="en-US" altLang="ja-JP" b="1" dirty="0"/>
                        <a:t>Nominal</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a:buFont typeface="Arial" panose="020B0604020202020204" pitchFamily="34" charset="0"/>
                        <a:buChar char="•"/>
                      </a:pPr>
                      <a:r>
                        <a:rPr kumimoji="1" lang="en-US" altLang="ja-JP" dirty="0"/>
                        <a:t>Not difficult to perform.</a:t>
                      </a:r>
                    </a:p>
                    <a:p>
                      <a:pPr marL="285750" indent="-285750" algn="l">
                        <a:buFont typeface="Arial" panose="020B0604020202020204" pitchFamily="34" charset="0"/>
                        <a:buChar char="•"/>
                      </a:pPr>
                      <a:r>
                        <a:rPr kumimoji="1" lang="en-US" altLang="ja-JP" dirty="0"/>
                        <a:t>Single or few variables are involved.</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1</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6496019"/>
                  </a:ext>
                </a:extLst>
              </a:tr>
              <a:tr h="370840">
                <a:tc>
                  <a:txBody>
                    <a:bodyPr/>
                    <a:lstStyle/>
                    <a:p>
                      <a:pPr algn="ctr"/>
                      <a:r>
                        <a:rPr kumimoji="1" lang="en-US" altLang="ja-JP" b="1" dirty="0"/>
                        <a:t>Obvious diagnosis</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a:buFont typeface="Arial" panose="020B0604020202020204" pitchFamily="34" charset="0"/>
                        <a:buChar char="•"/>
                      </a:pPr>
                      <a:r>
                        <a:rPr kumimoji="1" lang="en-US" altLang="ja-JP" dirty="0"/>
                        <a:t>Diagnosis becomes greatly simplified.</a:t>
                      </a:r>
                    </a:p>
                    <a:p>
                      <a:pPr marL="285750" indent="-285750" algn="l">
                        <a:buFont typeface="Arial" panose="020B0604020202020204" pitchFamily="34" charset="0"/>
                        <a:buChar char="•"/>
                      </a:pPr>
                      <a:r>
                        <a:rPr kumimoji="1" lang="en-US" altLang="ja-JP" dirty="0"/>
                        <a:t>There are much times to diagnosis .</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0.1</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8730844"/>
                  </a:ext>
                </a:extLst>
              </a:tr>
            </a:tbl>
          </a:graphicData>
        </a:graphic>
      </p:graphicFrame>
      <p:sp>
        <p:nvSpPr>
          <p:cNvPr id="21" name="四角形: 角を丸くする 20">
            <a:extLst>
              <a:ext uri="{FF2B5EF4-FFF2-40B4-BE49-F238E27FC236}">
                <a16:creationId xmlns:a16="http://schemas.microsoft.com/office/drawing/2014/main" id="{27ED5702-FB3B-5674-CBCA-AC6EF3C75180}"/>
              </a:ext>
            </a:extLst>
          </p:cNvPr>
          <p:cNvSpPr/>
          <p:nvPr/>
        </p:nvSpPr>
        <p:spPr>
          <a:xfrm>
            <a:off x="854838" y="971749"/>
            <a:ext cx="1544413" cy="387268"/>
          </a:xfrm>
          <a:prstGeom prst="roundRect">
            <a:avLst/>
          </a:prstGeom>
          <a:solidFill>
            <a:srgbClr val="4B97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r>
              <a:rPr kumimoji="1" lang="en-US" altLang="ja-JP" sz="2000" b="1" dirty="0">
                <a:solidFill>
                  <a:schemeClr val="bg1"/>
                </a:solidFill>
                <a:latin typeface="+mj-lt"/>
                <a:ea typeface="ＭＳ ゴシック" panose="020B0609070205080204" pitchFamily="49" charset="-128"/>
              </a:rPr>
              <a:t>Complexity</a:t>
            </a:r>
            <a:endParaRPr kumimoji="1" lang="ja-JP" altLang="en-US" sz="2000" b="1" dirty="0">
              <a:solidFill>
                <a:schemeClr val="bg1"/>
              </a:solidFill>
              <a:latin typeface="+mj-lt"/>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48449303-E7E2-2748-B120-315AA7D094E4}"/>
              </a:ext>
            </a:extLst>
          </p:cNvPr>
          <p:cNvSpPr txBox="1"/>
          <p:nvPr/>
        </p:nvSpPr>
        <p:spPr>
          <a:xfrm>
            <a:off x="1360651" y="2772569"/>
            <a:ext cx="7783349" cy="461665"/>
          </a:xfrm>
          <a:prstGeom prst="rect">
            <a:avLst/>
          </a:prstGeom>
          <a:noFill/>
        </p:spPr>
        <p:txBody>
          <a:bodyPr wrap="none" rtlCol="0">
            <a:spAutoFit/>
          </a:bodyPr>
          <a:lstStyle/>
          <a:p>
            <a:pPr algn="l"/>
            <a:r>
              <a:rPr lang="en-US" altLang="ja-JP" sz="2400" b="1" dirty="0">
                <a:latin typeface="+mj-lt"/>
              </a:rPr>
              <a:t>A lot of parallel tasks may cause stress on operator.</a:t>
            </a:r>
            <a:endParaRPr kumimoji="1" lang="ja-JP" altLang="en-US" sz="2400" b="1" dirty="0">
              <a:latin typeface="+mj-lt"/>
            </a:endParaRPr>
          </a:p>
        </p:txBody>
      </p:sp>
      <p:cxnSp>
        <p:nvCxnSpPr>
          <p:cNvPr id="9" name="直線コネクタ 8">
            <a:extLst>
              <a:ext uri="{FF2B5EF4-FFF2-40B4-BE49-F238E27FC236}">
                <a16:creationId xmlns:a16="http://schemas.microsoft.com/office/drawing/2014/main" id="{43D9182C-77DF-4F4B-AD1D-C9426E948640}"/>
              </a:ext>
            </a:extLst>
          </p:cNvPr>
          <p:cNvCxnSpPr>
            <a:cxnSpLocks/>
          </p:cNvCxnSpPr>
          <p:nvPr/>
        </p:nvCxnSpPr>
        <p:spPr>
          <a:xfrm>
            <a:off x="2633472" y="2462784"/>
            <a:ext cx="268224" cy="438912"/>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34677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B69DEBD-10FE-AF85-41FF-DD02E624613C}"/>
              </a:ext>
            </a:extLst>
          </p:cNvPr>
          <p:cNvSpPr>
            <a:spLocks noGrp="1"/>
          </p:cNvSpPr>
          <p:nvPr>
            <p:ph type="sldNum" sz="quarter" idx="12"/>
          </p:nvPr>
        </p:nvSpPr>
        <p:spPr/>
        <p:txBody>
          <a:bodyPr/>
          <a:lstStyle/>
          <a:p>
            <a:fld id="{1FF34BD3-6C02-4E3A-B685-6885B13878A1}" type="slidenum">
              <a:rPr lang="ja-JP" altLang="en-US" smtClean="0"/>
              <a:pPr/>
              <a:t>7</a:t>
            </a:fld>
            <a:endParaRPr lang="ja-JP" altLang="en-US" dirty="0"/>
          </a:p>
        </p:txBody>
      </p:sp>
      <p:sp>
        <p:nvSpPr>
          <p:cNvPr id="8" name="テキスト ボックス 7">
            <a:extLst>
              <a:ext uri="{FF2B5EF4-FFF2-40B4-BE49-F238E27FC236}">
                <a16:creationId xmlns:a16="http://schemas.microsoft.com/office/drawing/2014/main" id="{49A78638-F425-E254-DC54-AF6E643C0AD7}"/>
              </a:ext>
            </a:extLst>
          </p:cNvPr>
          <p:cNvSpPr txBox="1"/>
          <p:nvPr/>
        </p:nvSpPr>
        <p:spPr>
          <a:xfrm>
            <a:off x="611558" y="1396950"/>
            <a:ext cx="7959417" cy="2246769"/>
          </a:xfrm>
          <a:prstGeom prst="rect">
            <a:avLst/>
          </a:prstGeom>
          <a:noFill/>
        </p:spPr>
        <p:txBody>
          <a:bodyPr wrap="square" rtlCol="0">
            <a:spAutoFit/>
          </a:bodyPr>
          <a:lstStyle/>
          <a:p>
            <a:pPr marL="342900" indent="-342900">
              <a:buFont typeface="Wingdings" panose="05000000000000000000" pitchFamily="2" charset="2"/>
              <a:buChar char="ü"/>
            </a:pPr>
            <a:r>
              <a:rPr kumimoji="1" lang="en-US" altLang="ja-JP" sz="2800" dirty="0">
                <a:latin typeface="Arial" panose="020B0604020202020204" pitchFamily="34" charset="0"/>
                <a:cs typeface="Arial" panose="020B0604020202020204" pitchFamily="34" charset="0"/>
              </a:rPr>
              <a:t>There seem to be correlation between stress and complexity.</a:t>
            </a:r>
          </a:p>
          <a:p>
            <a:endParaRPr lang="en-US" altLang="ja-JP" sz="28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kumimoji="1" lang="en-US" altLang="ja-JP" sz="2800" dirty="0">
                <a:latin typeface="Arial" panose="020B0604020202020204" pitchFamily="34" charset="0"/>
                <a:cs typeface="Arial" panose="020B0604020202020204" pitchFamily="34" charset="0"/>
              </a:rPr>
              <a:t>The coefficients between </a:t>
            </a:r>
            <a:r>
              <a:rPr lang="en-US" altLang="ja-JP" sz="2800" dirty="0">
                <a:solidFill>
                  <a:srgbClr val="AC604B"/>
                </a:solidFill>
                <a:latin typeface="Arial" panose="020B0604020202020204" pitchFamily="34" charset="0"/>
                <a:cs typeface="Arial" panose="020B0604020202020204" pitchFamily="34" charset="0"/>
              </a:rPr>
              <a:t>s</a:t>
            </a:r>
            <a:r>
              <a:rPr kumimoji="1" lang="en-US" altLang="ja-JP" sz="2800" dirty="0">
                <a:solidFill>
                  <a:srgbClr val="AC604B"/>
                </a:solidFill>
                <a:latin typeface="Arial" panose="020B0604020202020204" pitchFamily="34" charset="0"/>
                <a:cs typeface="Arial" panose="020B0604020202020204" pitchFamily="34" charset="0"/>
              </a:rPr>
              <a:t>tress</a:t>
            </a:r>
            <a:r>
              <a:rPr kumimoji="1" lang="en-US" altLang="ja-JP" sz="2800" dirty="0">
                <a:latin typeface="Arial" panose="020B0604020202020204" pitchFamily="34" charset="0"/>
                <a:cs typeface="Arial" panose="020B0604020202020204" pitchFamily="34" charset="0"/>
              </a:rPr>
              <a:t> and </a:t>
            </a:r>
            <a:r>
              <a:rPr lang="en-US" altLang="ja-JP" sz="2800" dirty="0">
                <a:solidFill>
                  <a:srgbClr val="AC604B"/>
                </a:solidFill>
                <a:latin typeface="Arial" panose="020B0604020202020204" pitchFamily="34" charset="0"/>
                <a:cs typeface="Arial" panose="020B0604020202020204" pitchFamily="34" charset="0"/>
              </a:rPr>
              <a:t>c</a:t>
            </a:r>
            <a:r>
              <a:rPr kumimoji="1" lang="en-US" altLang="ja-JP" sz="2800" dirty="0">
                <a:solidFill>
                  <a:srgbClr val="AC604B"/>
                </a:solidFill>
                <a:latin typeface="Arial" panose="020B0604020202020204" pitchFamily="34" charset="0"/>
                <a:cs typeface="Arial" panose="020B0604020202020204" pitchFamily="34" charset="0"/>
              </a:rPr>
              <a:t>omplexity</a:t>
            </a:r>
            <a:r>
              <a:rPr kumimoji="1" lang="en-US" altLang="ja-JP" sz="2800" dirty="0">
                <a:latin typeface="Arial" panose="020B0604020202020204" pitchFamily="34" charset="0"/>
                <a:cs typeface="Arial" panose="020B0604020202020204" pitchFamily="34" charset="0"/>
              </a:rPr>
              <a:t> is </a:t>
            </a:r>
            <a:r>
              <a:rPr kumimoji="1" lang="en-US" altLang="ja-JP" sz="2800" b="1" dirty="0">
                <a:latin typeface="Arial" panose="020B0604020202020204" pitchFamily="34" charset="0"/>
                <a:cs typeface="Arial" panose="020B0604020202020204" pitchFamily="34" charset="0"/>
              </a:rPr>
              <a:t>0.588</a:t>
            </a:r>
            <a:r>
              <a:rPr kumimoji="1" lang="en-US" altLang="ja-JP" sz="2800" baseline="30000" dirty="0">
                <a:latin typeface="Arial" panose="020B0604020202020204" pitchFamily="34" charset="0"/>
                <a:cs typeface="Arial" panose="020B0604020202020204" pitchFamily="34" charset="0"/>
              </a:rPr>
              <a:t>4)</a:t>
            </a:r>
            <a:r>
              <a:rPr kumimoji="1" lang="en-US" altLang="ja-JP" sz="2800" dirty="0">
                <a:latin typeface="Arial" panose="020B0604020202020204" pitchFamily="34" charset="0"/>
                <a:cs typeface="Arial" panose="020B0604020202020204" pitchFamily="34" charset="0"/>
              </a:rPr>
              <a:t>, which is relatively strong</a:t>
            </a:r>
            <a:r>
              <a:rPr lang="en-US" altLang="ja-JP" sz="2800" dirty="0">
                <a:latin typeface="Arial" panose="020B0604020202020204" pitchFamily="34" charset="0"/>
                <a:cs typeface="Arial" panose="020B0604020202020204" pitchFamily="34" charset="0"/>
              </a:rPr>
              <a:t>.</a:t>
            </a:r>
          </a:p>
        </p:txBody>
      </p:sp>
      <p:sp>
        <p:nvSpPr>
          <p:cNvPr id="9" name="矢印: 右 8">
            <a:extLst>
              <a:ext uri="{FF2B5EF4-FFF2-40B4-BE49-F238E27FC236}">
                <a16:creationId xmlns:a16="http://schemas.microsoft.com/office/drawing/2014/main" id="{8B0C5DE2-495A-F5DE-9D9E-13302B6F1D49}"/>
              </a:ext>
            </a:extLst>
          </p:cNvPr>
          <p:cNvSpPr/>
          <p:nvPr/>
        </p:nvSpPr>
        <p:spPr>
          <a:xfrm rot="5400000">
            <a:off x="4160939" y="3946810"/>
            <a:ext cx="822121" cy="484632"/>
          </a:xfrm>
          <a:prstGeom prst="rightArrow">
            <a:avLst/>
          </a:prstGeom>
          <a:solidFill>
            <a:srgbClr val="E7F2F5"/>
          </a:solid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sp>
        <p:nvSpPr>
          <p:cNvPr id="11" name="四角形: 角を丸くする 10">
            <a:extLst>
              <a:ext uri="{FF2B5EF4-FFF2-40B4-BE49-F238E27FC236}">
                <a16:creationId xmlns:a16="http://schemas.microsoft.com/office/drawing/2014/main" id="{ADEA7955-F39C-9588-CACB-FBF40B07AC00}"/>
              </a:ext>
            </a:extLst>
          </p:cNvPr>
          <p:cNvSpPr/>
          <p:nvPr/>
        </p:nvSpPr>
        <p:spPr>
          <a:xfrm>
            <a:off x="674895" y="4734533"/>
            <a:ext cx="7794210" cy="1123500"/>
          </a:xfrm>
          <a:prstGeom prst="round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Clr>
                <a:schemeClr val="accent1"/>
              </a:buClr>
            </a:pPr>
            <a:r>
              <a:rPr kumimoji="1" lang="en-US" altLang="ja-JP" sz="2800" dirty="0">
                <a:solidFill>
                  <a:schemeClr val="tx1"/>
                </a:solidFill>
                <a:latin typeface="Arial" panose="020B0604020202020204" pitchFamily="34" charset="0"/>
                <a:cs typeface="Arial" panose="020B0604020202020204" pitchFamily="34" charset="0"/>
              </a:rPr>
              <a:t>Evaluate the impact of correlation on multiplier using </a:t>
            </a:r>
            <a:r>
              <a:rPr lang="en-US" altLang="ja-JP" sz="2800" dirty="0">
                <a:solidFill>
                  <a:srgbClr val="AC604B"/>
                </a:solidFill>
                <a:latin typeface="Arial" panose="020B0604020202020204" pitchFamily="34" charset="0"/>
                <a:cs typeface="Arial" panose="020B0604020202020204" pitchFamily="34" charset="0"/>
              </a:rPr>
              <a:t>s</a:t>
            </a:r>
            <a:r>
              <a:rPr kumimoji="1" lang="en-US" altLang="ja-JP" sz="2800" dirty="0">
                <a:solidFill>
                  <a:srgbClr val="AC604B"/>
                </a:solidFill>
                <a:latin typeface="Arial" panose="020B0604020202020204" pitchFamily="34" charset="0"/>
                <a:cs typeface="Arial" panose="020B0604020202020204" pitchFamily="34" charset="0"/>
              </a:rPr>
              <a:t>tress</a:t>
            </a:r>
            <a:r>
              <a:rPr kumimoji="1" lang="en-US" altLang="ja-JP" sz="2800" dirty="0">
                <a:solidFill>
                  <a:schemeClr val="tx1"/>
                </a:solidFill>
                <a:latin typeface="Arial" panose="020B0604020202020204" pitchFamily="34" charset="0"/>
                <a:cs typeface="Arial" panose="020B0604020202020204" pitchFamily="34" charset="0"/>
              </a:rPr>
              <a:t> and </a:t>
            </a:r>
            <a:r>
              <a:rPr lang="en-US" altLang="ja-JP" sz="2800" dirty="0">
                <a:solidFill>
                  <a:srgbClr val="AC604B"/>
                </a:solidFill>
                <a:latin typeface="Arial" panose="020B0604020202020204" pitchFamily="34" charset="0"/>
                <a:cs typeface="Arial" panose="020B0604020202020204" pitchFamily="34" charset="0"/>
              </a:rPr>
              <a:t>c</a:t>
            </a:r>
            <a:r>
              <a:rPr kumimoji="1" lang="en-US" altLang="ja-JP" sz="2800" dirty="0">
                <a:solidFill>
                  <a:srgbClr val="AC604B"/>
                </a:solidFill>
                <a:latin typeface="Arial" panose="020B0604020202020204" pitchFamily="34" charset="0"/>
                <a:cs typeface="Arial" panose="020B0604020202020204" pitchFamily="34" charset="0"/>
              </a:rPr>
              <a:t>omplexity</a:t>
            </a:r>
            <a:r>
              <a:rPr kumimoji="1" lang="en-US" altLang="ja-JP" sz="2800" dirty="0">
                <a:solidFill>
                  <a:schemeClr val="tx1"/>
                </a:solidFill>
                <a:latin typeface="Arial" panose="020B0604020202020204" pitchFamily="34" charset="0"/>
                <a:cs typeface="Arial" panose="020B0604020202020204" pitchFamily="34" charset="0"/>
              </a:rPr>
              <a:t>.  </a:t>
            </a:r>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10" name="タイトル 1">
            <a:extLst>
              <a:ext uri="{FF2B5EF4-FFF2-40B4-BE49-F238E27FC236}">
                <a16:creationId xmlns:a16="http://schemas.microsoft.com/office/drawing/2014/main" id="{1B9AE4C6-59CE-464D-BB48-4516E224F4AF}"/>
              </a:ext>
            </a:extLst>
          </p:cNvPr>
          <p:cNvSpPr txBox="1">
            <a:spLocks/>
          </p:cNvSpPr>
          <p:nvPr/>
        </p:nvSpPr>
        <p:spPr bwMode="auto">
          <a:xfrm>
            <a:off x="611559" y="11412"/>
            <a:ext cx="7794209" cy="87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b="1" kern="1200" baseline="0">
                <a:solidFill>
                  <a:schemeClr val="bg1"/>
                </a:solidFill>
                <a:latin typeface="Arial" panose="020B0604020202020204" pitchFamily="34" charset="0"/>
                <a:ea typeface="ＭＳ ゴシック" panose="020B0609070205080204" pitchFamily="49" charset="-128"/>
                <a:cs typeface="Times New Roman" panose="02020603050405020304" pitchFamily="18" charset="0"/>
              </a:defRPr>
            </a:lvl1pPr>
            <a:lvl2pPr algn="ctr" rtl="0" eaLnBrk="1" fontAlgn="base" hangingPunct="1">
              <a:spcBef>
                <a:spcPct val="0"/>
              </a:spcBef>
              <a:spcAft>
                <a:spcPct val="0"/>
              </a:spcAft>
              <a:defRPr kumimoji="1" sz="3600" b="1">
                <a:solidFill>
                  <a:schemeClr val="tx1"/>
                </a:solidFill>
                <a:latin typeface="メイリオ" pitchFamily="50" charset="-128"/>
                <a:ea typeface="メイリオ" pitchFamily="50" charset="-128"/>
                <a:cs typeface="メイリオ" pitchFamily="50" charset="-128"/>
              </a:defRPr>
            </a:lvl2pPr>
            <a:lvl3pPr algn="ctr" rtl="0" eaLnBrk="1" fontAlgn="base" hangingPunct="1">
              <a:spcBef>
                <a:spcPct val="0"/>
              </a:spcBef>
              <a:spcAft>
                <a:spcPct val="0"/>
              </a:spcAft>
              <a:defRPr kumimoji="1" sz="3600" b="1">
                <a:solidFill>
                  <a:schemeClr val="tx1"/>
                </a:solidFill>
                <a:latin typeface="メイリオ" pitchFamily="50" charset="-128"/>
                <a:ea typeface="メイリオ" pitchFamily="50" charset="-128"/>
                <a:cs typeface="メイリオ" pitchFamily="50" charset="-128"/>
              </a:defRPr>
            </a:lvl3pPr>
            <a:lvl4pPr algn="ctr" rtl="0" eaLnBrk="1" fontAlgn="base" hangingPunct="1">
              <a:spcBef>
                <a:spcPct val="0"/>
              </a:spcBef>
              <a:spcAft>
                <a:spcPct val="0"/>
              </a:spcAft>
              <a:defRPr kumimoji="1" sz="3600" b="1">
                <a:solidFill>
                  <a:schemeClr val="tx1"/>
                </a:solidFill>
                <a:latin typeface="メイリオ" pitchFamily="50" charset="-128"/>
                <a:ea typeface="メイリオ" pitchFamily="50" charset="-128"/>
                <a:cs typeface="メイリオ" pitchFamily="50" charset="-128"/>
              </a:defRPr>
            </a:lvl4pPr>
            <a:lvl5pPr algn="ctr" rtl="0" eaLnBrk="1" fontAlgn="base" hangingPunct="1">
              <a:spcBef>
                <a:spcPct val="0"/>
              </a:spcBef>
              <a:spcAft>
                <a:spcPct val="0"/>
              </a:spcAft>
              <a:defRPr kumimoji="1" sz="3600" b="1">
                <a:solidFill>
                  <a:schemeClr val="tx1"/>
                </a:solidFill>
                <a:latin typeface="メイリオ" pitchFamily="50" charset="-128"/>
                <a:ea typeface="メイリオ" pitchFamily="50" charset="-128"/>
                <a:cs typeface="メイリオ" pitchFamily="50"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a:lstStyle>
          <a:p>
            <a:r>
              <a:rPr lang="en-US" altLang="ja-JP"/>
              <a:t>Review of SPAR-H</a:t>
            </a:r>
            <a:br>
              <a:rPr lang="en-US" altLang="ja-JP"/>
            </a:br>
            <a:r>
              <a:rPr lang="en-US" altLang="ja-JP"/>
              <a:t>-Definition of Stress and Complexity</a:t>
            </a:r>
            <a:endParaRPr lang="ja-JP" altLang="en-US" dirty="0"/>
          </a:p>
        </p:txBody>
      </p:sp>
      <p:sp>
        <p:nvSpPr>
          <p:cNvPr id="2" name="正方形/長方形 1">
            <a:extLst>
              <a:ext uri="{FF2B5EF4-FFF2-40B4-BE49-F238E27FC236}">
                <a16:creationId xmlns:a16="http://schemas.microsoft.com/office/drawing/2014/main" id="{3DAD2195-0004-4D4F-A1AE-364211F4FA4F}"/>
              </a:ext>
            </a:extLst>
          </p:cNvPr>
          <p:cNvSpPr/>
          <p:nvPr/>
        </p:nvSpPr>
        <p:spPr>
          <a:xfrm>
            <a:off x="1054607" y="6241338"/>
            <a:ext cx="7252385" cy="413639"/>
          </a:xfrm>
          <a:prstGeom prst="rect">
            <a:avLst/>
          </a:prstGeom>
        </p:spPr>
        <p:txBody>
          <a:bodyPr wrap="square">
            <a:spAutoFit/>
          </a:bodyPr>
          <a:lstStyle/>
          <a:p>
            <a:pPr>
              <a:lnSpc>
                <a:spcPct val="120000"/>
              </a:lnSpc>
            </a:pPr>
            <a:r>
              <a:rPr lang="en-US" altLang="ja-JP" sz="900" dirty="0">
                <a:solidFill>
                  <a:sysClr val="windowText" lastClr="000000"/>
                </a:solidFill>
                <a:ea typeface="游ゴシック" panose="020B0400000000000000" pitchFamily="50" charset="-128"/>
              </a:rPr>
              <a:t>4) </a:t>
            </a:r>
            <a:r>
              <a:rPr lang="en-US" altLang="ja-JP" sz="900" dirty="0" err="1">
                <a:solidFill>
                  <a:sysClr val="windowText" lastClr="000000"/>
                </a:solidFill>
                <a:ea typeface="游ゴシック" panose="020B0400000000000000" pitchFamily="50" charset="-128"/>
              </a:rPr>
              <a:t>Jooyoung</a:t>
            </a:r>
            <a:r>
              <a:rPr lang="en-US" altLang="ja-JP" sz="900" dirty="0">
                <a:solidFill>
                  <a:sysClr val="windowText" lastClr="000000"/>
                </a:solidFill>
                <a:ea typeface="游ゴシック" panose="020B0400000000000000" pitchFamily="50" charset="-128"/>
              </a:rPr>
              <a:t> Park</a:t>
            </a:r>
            <a:r>
              <a:rPr lang="ja-JP" altLang="en-US" sz="900">
                <a:solidFill>
                  <a:sysClr val="windowText" lastClr="000000"/>
                </a:solidFill>
                <a:ea typeface="游ゴシック" panose="020B0400000000000000" pitchFamily="50" charset="-128"/>
              </a:rPr>
              <a:t> </a:t>
            </a:r>
            <a:r>
              <a:rPr lang="en-US" altLang="ja-JP" sz="900" dirty="0">
                <a:solidFill>
                  <a:sysClr val="windowText" lastClr="000000"/>
                </a:solidFill>
                <a:ea typeface="游ゴシック" panose="020B0400000000000000" pitchFamily="50" charset="-128"/>
              </a:rPr>
              <a:t>et al, Inter-relationships between performance shaping factors for human reliability analysis of nuclear power plants. Nuclear Engineering and Technology 52(2020)87-100</a:t>
            </a:r>
            <a:endParaRPr lang="ja-JP" altLang="en-US" sz="900">
              <a:solidFill>
                <a:sysClr val="windowText" lastClr="000000"/>
              </a:solidFill>
              <a:ea typeface="游ゴシック" panose="020B0400000000000000" pitchFamily="50" charset="-128"/>
            </a:endParaRPr>
          </a:p>
        </p:txBody>
      </p:sp>
    </p:spTree>
    <p:extLst>
      <p:ext uri="{BB962C8B-B14F-4D97-AF65-F5344CB8AC3E}">
        <p14:creationId xmlns:p14="http://schemas.microsoft.com/office/powerpoint/2010/main" val="1243057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6B55AD-A56C-C9ED-C2F9-79B9389B2DCD}"/>
              </a:ext>
            </a:extLst>
          </p:cNvPr>
          <p:cNvSpPr>
            <a:spLocks noGrp="1"/>
          </p:cNvSpPr>
          <p:nvPr>
            <p:ph type="title"/>
          </p:nvPr>
        </p:nvSpPr>
        <p:spPr>
          <a:xfrm>
            <a:off x="646098" y="24986"/>
            <a:ext cx="7612012" cy="872723"/>
          </a:xfrm>
        </p:spPr>
        <p:txBody>
          <a:bodyPr/>
          <a:lstStyle/>
          <a:p>
            <a:r>
              <a:rPr kumimoji="1" lang="en-US" altLang="ja-JP" dirty="0"/>
              <a:t>Method</a:t>
            </a:r>
            <a:endParaRPr kumimoji="1" lang="ja-JP" altLang="en-US" dirty="0"/>
          </a:p>
        </p:txBody>
      </p:sp>
      <p:sp>
        <p:nvSpPr>
          <p:cNvPr id="9" name="テキスト ボックス 8">
            <a:extLst>
              <a:ext uri="{FF2B5EF4-FFF2-40B4-BE49-F238E27FC236}">
                <a16:creationId xmlns:a16="http://schemas.microsoft.com/office/drawing/2014/main" id="{0D7BA557-9CA9-CC9E-0FE3-AB3337E49D86}"/>
              </a:ext>
            </a:extLst>
          </p:cNvPr>
          <p:cNvSpPr txBox="1"/>
          <p:nvPr/>
        </p:nvSpPr>
        <p:spPr>
          <a:xfrm>
            <a:off x="830802" y="5949888"/>
            <a:ext cx="8005909" cy="830997"/>
          </a:xfrm>
          <a:prstGeom prst="rect">
            <a:avLst/>
          </a:prstGeom>
          <a:noFill/>
        </p:spPr>
        <p:txBody>
          <a:bodyPr wrap="square" rtlCol="0">
            <a:spAutoFit/>
          </a:bodyPr>
          <a:lstStyle/>
          <a:p>
            <a:pPr marL="285750" indent="-285750">
              <a:buFont typeface="Wingdings" panose="05000000000000000000" pitchFamily="2" charset="2"/>
              <a:buChar char="Ø"/>
            </a:pPr>
            <a:r>
              <a:rPr kumimoji="1" lang="en-US" altLang="ja-JP" sz="2400" b="1" dirty="0">
                <a:latin typeface="Arial" panose="020B0604020202020204" pitchFamily="34" charset="0"/>
                <a:cs typeface="Arial" panose="020B0604020202020204" pitchFamily="34" charset="0"/>
              </a:rPr>
              <a:t>The influence of </a:t>
            </a:r>
            <a:r>
              <a:rPr kumimoji="1" lang="en-US" altLang="ja-JP" sz="2400" b="1" dirty="0">
                <a:solidFill>
                  <a:srgbClr val="AC604B"/>
                </a:solidFill>
                <a:latin typeface="Arial" panose="020B0604020202020204" pitchFamily="34" charset="0"/>
                <a:cs typeface="Arial" panose="020B0604020202020204" pitchFamily="34" charset="0"/>
              </a:rPr>
              <a:t>complexity</a:t>
            </a:r>
            <a:r>
              <a:rPr kumimoji="1" lang="en-US" altLang="ja-JP" sz="2400" b="1" dirty="0">
                <a:latin typeface="Arial" panose="020B0604020202020204" pitchFamily="34" charset="0"/>
                <a:cs typeface="Arial" panose="020B0604020202020204" pitchFamily="34" charset="0"/>
              </a:rPr>
              <a:t> is reduced by the influence of </a:t>
            </a:r>
            <a:r>
              <a:rPr kumimoji="1" lang="en-US" altLang="ja-JP" sz="2400" b="1" dirty="0">
                <a:solidFill>
                  <a:srgbClr val="AC604B"/>
                </a:solidFill>
                <a:latin typeface="Arial" panose="020B0604020202020204" pitchFamily="34" charset="0"/>
                <a:cs typeface="Arial" panose="020B0604020202020204" pitchFamily="34" charset="0"/>
              </a:rPr>
              <a:t>stress</a:t>
            </a:r>
            <a:r>
              <a:rPr kumimoji="1" lang="en-US" altLang="ja-JP" sz="2400" b="1" dirty="0">
                <a:latin typeface="Arial" panose="020B0604020202020204" pitchFamily="34" charset="0"/>
                <a:cs typeface="Arial" panose="020B0604020202020204" pitchFamily="34" charset="0"/>
              </a:rPr>
              <a:t> </a:t>
            </a:r>
            <a:r>
              <a:rPr lang="en-US" altLang="ja-JP" sz="2400" b="1" dirty="0">
                <a:latin typeface="Arial" panose="020B0604020202020204" pitchFamily="34" charset="0"/>
                <a:cs typeface="Arial" panose="020B0604020202020204" pitchFamily="34" charset="0"/>
              </a:rPr>
              <a:t>on</a:t>
            </a:r>
            <a:r>
              <a:rPr kumimoji="1" lang="en-US" altLang="ja-JP" sz="2400" b="1" dirty="0">
                <a:latin typeface="Arial" panose="020B0604020202020204" pitchFamily="34" charset="0"/>
                <a:cs typeface="Arial" panose="020B0604020202020204" pitchFamily="34" charset="0"/>
              </a:rPr>
              <a:t> the HEP.</a:t>
            </a:r>
            <a:endParaRPr kumimoji="1" lang="ja-JP" altLang="en-US" sz="2400" b="1" dirty="0">
              <a:latin typeface="Arial" panose="020B0604020202020204" pitchFamily="34" charset="0"/>
              <a:cs typeface="Arial" panose="020B0604020202020204" pitchFamily="34" charset="0"/>
            </a:endParaRPr>
          </a:p>
        </p:txBody>
      </p:sp>
      <p:sp>
        <p:nvSpPr>
          <p:cNvPr id="3" name="スライド番号プレースホルダー 2">
            <a:extLst>
              <a:ext uri="{FF2B5EF4-FFF2-40B4-BE49-F238E27FC236}">
                <a16:creationId xmlns:a16="http://schemas.microsoft.com/office/drawing/2014/main" id="{AEE86074-F591-6546-AAA8-EC7F31176272}"/>
              </a:ext>
            </a:extLst>
          </p:cNvPr>
          <p:cNvSpPr>
            <a:spLocks noGrp="1"/>
          </p:cNvSpPr>
          <p:nvPr>
            <p:ph type="sldNum" sz="quarter" idx="12"/>
          </p:nvPr>
        </p:nvSpPr>
        <p:spPr/>
        <p:txBody>
          <a:bodyPr/>
          <a:lstStyle/>
          <a:p>
            <a:fld id="{1FF34BD3-6C02-4E3A-B685-6885B13878A1}" type="slidenum">
              <a:rPr kumimoji="1" lang="ja-JP" altLang="en-US" smtClean="0"/>
              <a:t>8</a:t>
            </a:fld>
            <a:endParaRPr kumimoji="1" lang="ja-JP" altLang="en-US"/>
          </a:p>
        </p:txBody>
      </p:sp>
      <p:grpSp>
        <p:nvGrpSpPr>
          <p:cNvPr id="11" name="グループ化 10">
            <a:extLst>
              <a:ext uri="{FF2B5EF4-FFF2-40B4-BE49-F238E27FC236}">
                <a16:creationId xmlns:a16="http://schemas.microsoft.com/office/drawing/2014/main" id="{B0335BF9-7860-CCD5-8610-C6D502F4B37E}"/>
              </a:ext>
            </a:extLst>
          </p:cNvPr>
          <p:cNvGrpSpPr/>
          <p:nvPr/>
        </p:nvGrpSpPr>
        <p:grpSpPr>
          <a:xfrm>
            <a:off x="611560" y="997235"/>
            <a:ext cx="8005910" cy="1371246"/>
            <a:chOff x="611560" y="1031148"/>
            <a:chExt cx="8005910" cy="1371246"/>
          </a:xfrm>
        </p:grpSpPr>
        <p:grpSp>
          <p:nvGrpSpPr>
            <p:cNvPr id="12" name="グループ化 11">
              <a:extLst>
                <a:ext uri="{FF2B5EF4-FFF2-40B4-BE49-F238E27FC236}">
                  <a16:creationId xmlns:a16="http://schemas.microsoft.com/office/drawing/2014/main" id="{BC107921-7098-87C8-EC8B-A3B7F39BDD25}"/>
                </a:ext>
              </a:extLst>
            </p:cNvPr>
            <p:cNvGrpSpPr/>
            <p:nvPr/>
          </p:nvGrpSpPr>
          <p:grpSpPr>
            <a:xfrm>
              <a:off x="611560" y="1287370"/>
              <a:ext cx="8005910" cy="1115024"/>
              <a:chOff x="373468" y="1378948"/>
              <a:chExt cx="8005910" cy="992338"/>
            </a:xfrm>
          </p:grpSpPr>
          <p:sp>
            <p:nvSpPr>
              <p:cNvPr id="14" name="テキスト ボックス 13">
                <a:extLst>
                  <a:ext uri="{FF2B5EF4-FFF2-40B4-BE49-F238E27FC236}">
                    <a16:creationId xmlns:a16="http://schemas.microsoft.com/office/drawing/2014/main" id="{6F1F022E-4E6C-AAD5-970F-D06FBB260194}"/>
                  </a:ext>
                </a:extLst>
              </p:cNvPr>
              <p:cNvSpPr txBox="1"/>
              <p:nvPr/>
            </p:nvSpPr>
            <p:spPr>
              <a:xfrm>
                <a:off x="592710" y="1540397"/>
                <a:ext cx="7476191" cy="739562"/>
              </a:xfrm>
              <a:prstGeom prst="rect">
                <a:avLst/>
              </a:prstGeom>
              <a:noFill/>
            </p:spPr>
            <p:txBody>
              <a:bodyPr wrap="square" rtlCol="0">
                <a:spAutoFit/>
              </a:bodyPr>
              <a:lstStyle/>
              <a:p>
                <a:r>
                  <a:rPr lang="en-US" altLang="ja-JP" sz="2400" dirty="0">
                    <a:latin typeface="Arial" panose="020B0604020202020204" pitchFamily="34" charset="0"/>
                    <a:cs typeface="Arial" panose="020B0604020202020204" pitchFamily="34" charset="0"/>
                  </a:rPr>
                  <a:t>There is a correlation in the large amount of empirical data used to calculate the multiplier for PSFs.</a:t>
                </a:r>
                <a:endParaRPr kumimoji="1" lang="ja-JP" altLang="en-US" sz="2400" dirty="0">
                  <a:latin typeface="Arial" panose="020B0604020202020204" pitchFamily="34" charset="0"/>
                  <a:cs typeface="Arial" panose="020B0604020202020204" pitchFamily="34" charset="0"/>
                </a:endParaRPr>
              </a:p>
            </p:txBody>
          </p:sp>
          <p:sp>
            <p:nvSpPr>
              <p:cNvPr id="15" name="四角形: 角を丸くする 14">
                <a:extLst>
                  <a:ext uri="{FF2B5EF4-FFF2-40B4-BE49-F238E27FC236}">
                    <a16:creationId xmlns:a16="http://schemas.microsoft.com/office/drawing/2014/main" id="{A092EBB0-9DBD-FC55-8EE6-DB8B5D2EE5DA}"/>
                  </a:ext>
                </a:extLst>
              </p:cNvPr>
              <p:cNvSpPr/>
              <p:nvPr/>
            </p:nvSpPr>
            <p:spPr>
              <a:xfrm>
                <a:off x="373468" y="1378948"/>
                <a:ext cx="8005910" cy="992338"/>
              </a:xfrm>
              <a:prstGeom prst="roundRect">
                <a:avLst/>
              </a:prstGeom>
              <a:noFill/>
              <a:ln>
                <a:solidFill>
                  <a:srgbClr val="4B97A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grpSp>
        <p:sp>
          <p:nvSpPr>
            <p:cNvPr id="13" name="四角形: 角を丸くする 12">
              <a:extLst>
                <a:ext uri="{FF2B5EF4-FFF2-40B4-BE49-F238E27FC236}">
                  <a16:creationId xmlns:a16="http://schemas.microsoft.com/office/drawing/2014/main" id="{D4546B7C-9703-3692-20AC-B2CEB425CDF9}"/>
                </a:ext>
              </a:extLst>
            </p:cNvPr>
            <p:cNvSpPr/>
            <p:nvPr/>
          </p:nvSpPr>
          <p:spPr>
            <a:xfrm>
              <a:off x="928546" y="1031148"/>
              <a:ext cx="2091677" cy="427783"/>
            </a:xfrm>
            <a:prstGeom prst="roundRect">
              <a:avLst/>
            </a:prstGeom>
            <a:solidFill>
              <a:srgbClr val="4B97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r>
                <a:rPr lang="en-US" altLang="ja-JP" sz="2400" b="1" dirty="0">
                  <a:solidFill>
                    <a:schemeClr val="bg1"/>
                  </a:solidFill>
                  <a:latin typeface="+mj-lt"/>
                  <a:ea typeface="ＭＳ ゴシック" panose="020B0609070205080204" pitchFamily="49" charset="-128"/>
                </a:rPr>
                <a:t>Premise</a:t>
              </a:r>
              <a:endParaRPr kumimoji="1" lang="ja-JP" altLang="en-US" sz="2400" b="1" dirty="0">
                <a:solidFill>
                  <a:schemeClr val="bg1"/>
                </a:solidFill>
                <a:latin typeface="+mj-lt"/>
                <a:ea typeface="ＭＳ ゴシック" panose="020B0609070205080204" pitchFamily="49" charset="-128"/>
              </a:endParaRPr>
            </a:p>
          </p:txBody>
        </p:sp>
      </p:grpSp>
      <p:sp>
        <p:nvSpPr>
          <p:cNvPr id="32" name="テキスト ボックス 31">
            <a:extLst>
              <a:ext uri="{FF2B5EF4-FFF2-40B4-BE49-F238E27FC236}">
                <a16:creationId xmlns:a16="http://schemas.microsoft.com/office/drawing/2014/main" id="{273D6EE5-6972-B27D-DDEE-24731A6CA238}"/>
              </a:ext>
            </a:extLst>
          </p:cNvPr>
          <p:cNvSpPr txBox="1"/>
          <p:nvPr/>
        </p:nvSpPr>
        <p:spPr>
          <a:xfrm>
            <a:off x="611560" y="2446556"/>
            <a:ext cx="5596404" cy="830997"/>
          </a:xfrm>
          <a:prstGeom prst="rect">
            <a:avLst/>
          </a:prstGeom>
          <a:noFill/>
        </p:spPr>
        <p:txBody>
          <a:bodyPr wrap="none" rtlCol="0">
            <a:spAutoFit/>
          </a:bodyPr>
          <a:lstStyle/>
          <a:p>
            <a:pPr marL="342900" indent="-342900" algn="l">
              <a:buFont typeface="Wingdings" pitchFamily="2" charset="2"/>
              <a:buChar char="ü"/>
            </a:pPr>
            <a:r>
              <a:rPr kumimoji="1" lang="en-US" altLang="ja-JP" sz="2400" dirty="0">
                <a:latin typeface="+mj-lt"/>
              </a:rPr>
              <a:t>The influence of </a:t>
            </a:r>
            <a:r>
              <a:rPr kumimoji="1" lang="en-US" altLang="ja-JP" sz="2400" dirty="0">
                <a:solidFill>
                  <a:srgbClr val="AC604B"/>
                </a:solidFill>
                <a:latin typeface="+mj-lt"/>
              </a:rPr>
              <a:t>complexity</a:t>
            </a:r>
            <a:r>
              <a:rPr kumimoji="1" lang="en-US" altLang="ja-JP" sz="2400" dirty="0">
                <a:latin typeface="+mj-lt"/>
              </a:rPr>
              <a:t> is strong </a:t>
            </a:r>
          </a:p>
          <a:p>
            <a:pPr marL="342900" indent="-342900" algn="l">
              <a:buFont typeface="Wingdings" pitchFamily="2" charset="2"/>
              <a:buChar char="ü"/>
            </a:pPr>
            <a:r>
              <a:rPr kumimoji="1" lang="en-US" altLang="ja-JP" sz="2400" dirty="0">
                <a:latin typeface="+mj-lt"/>
              </a:rPr>
              <a:t>HEP increases 5 times</a:t>
            </a:r>
            <a:endParaRPr kumimoji="1" lang="ja-JP" altLang="en-US" sz="2400" dirty="0">
              <a:latin typeface="+mj-lt"/>
            </a:endParaRPr>
          </a:p>
        </p:txBody>
      </p:sp>
      <p:graphicFrame>
        <p:nvGraphicFramePr>
          <p:cNvPr id="4" name="グラフ 3">
            <a:extLst>
              <a:ext uri="{FF2B5EF4-FFF2-40B4-BE49-F238E27FC236}">
                <a16:creationId xmlns:a16="http://schemas.microsoft.com/office/drawing/2014/main" id="{8B2DDBB9-3DE8-0040-9C7C-30FBA2A2F5F5}"/>
              </a:ext>
            </a:extLst>
          </p:cNvPr>
          <p:cNvGraphicFramePr/>
          <p:nvPr/>
        </p:nvGraphicFramePr>
        <p:xfrm>
          <a:off x="646098" y="3355628"/>
          <a:ext cx="4259284" cy="24558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グラフ 24">
            <a:extLst>
              <a:ext uri="{FF2B5EF4-FFF2-40B4-BE49-F238E27FC236}">
                <a16:creationId xmlns:a16="http://schemas.microsoft.com/office/drawing/2014/main" id="{96652D5D-7295-FC42-9F66-3CF560A1BD0E}"/>
              </a:ext>
            </a:extLst>
          </p:cNvPr>
          <p:cNvGraphicFramePr/>
          <p:nvPr>
            <p:extLst>
              <p:ext uri="{D42A27DB-BD31-4B8C-83A1-F6EECF244321}">
                <p14:modId xmlns:p14="http://schemas.microsoft.com/office/powerpoint/2010/main" val="2224653614"/>
              </p:ext>
            </p:extLst>
          </p:nvPr>
        </p:nvGraphicFramePr>
        <p:xfrm>
          <a:off x="646098" y="3355627"/>
          <a:ext cx="4259284" cy="2455833"/>
        </p:xfrm>
        <a:graphic>
          <a:graphicData uri="http://schemas.openxmlformats.org/drawingml/2006/chart">
            <c:chart xmlns:c="http://schemas.openxmlformats.org/drawingml/2006/chart" xmlns:r="http://schemas.openxmlformats.org/officeDocument/2006/relationships" r:id="rId4"/>
          </a:graphicData>
        </a:graphic>
      </p:graphicFrame>
      <p:cxnSp>
        <p:nvCxnSpPr>
          <p:cNvPr id="8" name="直線コネクタ 7">
            <a:extLst>
              <a:ext uri="{FF2B5EF4-FFF2-40B4-BE49-F238E27FC236}">
                <a16:creationId xmlns:a16="http://schemas.microsoft.com/office/drawing/2014/main" id="{B429D8D7-6553-3345-94DD-2423AC9DB795}"/>
              </a:ext>
            </a:extLst>
          </p:cNvPr>
          <p:cNvCxnSpPr>
            <a:cxnSpLocks/>
          </p:cNvCxnSpPr>
          <p:nvPr/>
        </p:nvCxnSpPr>
        <p:spPr>
          <a:xfrm flipV="1">
            <a:off x="4073236" y="3550722"/>
            <a:ext cx="1163782" cy="166255"/>
          </a:xfrm>
          <a:prstGeom prst="line">
            <a:avLst/>
          </a:prstGeom>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E1BEB732-5BF3-4041-8C16-1205866EA14C}"/>
              </a:ext>
            </a:extLst>
          </p:cNvPr>
          <p:cNvSpPr txBox="1"/>
          <p:nvPr/>
        </p:nvSpPr>
        <p:spPr>
          <a:xfrm>
            <a:off x="5448943" y="3042890"/>
            <a:ext cx="3168527" cy="1015663"/>
          </a:xfrm>
          <a:prstGeom prst="rect">
            <a:avLst/>
          </a:prstGeom>
          <a:noFill/>
        </p:spPr>
        <p:txBody>
          <a:bodyPr wrap="square" rtlCol="0">
            <a:spAutoFit/>
          </a:bodyPr>
          <a:lstStyle/>
          <a:p>
            <a:pPr algn="l"/>
            <a:r>
              <a:rPr kumimoji="1" lang="en-US" altLang="ja-JP" sz="2000" dirty="0">
                <a:latin typeface="+mj-lt"/>
              </a:rPr>
              <a:t>The influence of </a:t>
            </a:r>
            <a:r>
              <a:rPr kumimoji="1" lang="en-US" altLang="ja-JP" sz="2000" dirty="0">
                <a:solidFill>
                  <a:srgbClr val="AC604B"/>
                </a:solidFill>
                <a:latin typeface="+mj-lt"/>
              </a:rPr>
              <a:t>stress</a:t>
            </a:r>
            <a:r>
              <a:rPr kumimoji="1" lang="en-US" altLang="ja-JP" sz="2000" dirty="0">
                <a:latin typeface="+mj-lt"/>
              </a:rPr>
              <a:t> is increased by considering correlation.</a:t>
            </a:r>
            <a:endParaRPr kumimoji="1" lang="ja-JP" altLang="en-US" sz="2000" dirty="0">
              <a:latin typeface="+mj-lt"/>
            </a:endParaRPr>
          </a:p>
        </p:txBody>
      </p:sp>
      <p:sp>
        <p:nvSpPr>
          <p:cNvPr id="18" name="正方形/長方形 17">
            <a:extLst>
              <a:ext uri="{FF2B5EF4-FFF2-40B4-BE49-F238E27FC236}">
                <a16:creationId xmlns:a16="http://schemas.microsoft.com/office/drawing/2014/main" id="{FDC978A0-580D-5E4A-85C4-BCB8DE6EB21A}"/>
              </a:ext>
            </a:extLst>
          </p:cNvPr>
          <p:cNvSpPr/>
          <p:nvPr/>
        </p:nvSpPr>
        <p:spPr>
          <a:xfrm>
            <a:off x="3526971" y="4054013"/>
            <a:ext cx="717794" cy="110256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Clr>
                <a:schemeClr val="accent1"/>
              </a:buClr>
            </a:pPr>
            <a:endParaRPr kumimoji="1" lang="ja-JP" altLang="en-US" dirty="0">
              <a:solidFill>
                <a:schemeClr val="tx1"/>
              </a:solidFill>
              <a:latin typeface="+mj-lt"/>
              <a:ea typeface="ＭＳ ゴシック" panose="020B0609070205080204" pitchFamily="49" charset="-128"/>
            </a:endParaRPr>
          </a:p>
        </p:txBody>
      </p:sp>
      <p:cxnSp>
        <p:nvCxnSpPr>
          <p:cNvPr id="33" name="直線コネクタ 32">
            <a:extLst>
              <a:ext uri="{FF2B5EF4-FFF2-40B4-BE49-F238E27FC236}">
                <a16:creationId xmlns:a16="http://schemas.microsoft.com/office/drawing/2014/main" id="{4B80BD62-00F3-534F-83FD-6B8C2C84ED37}"/>
              </a:ext>
            </a:extLst>
          </p:cNvPr>
          <p:cNvCxnSpPr>
            <a:cxnSpLocks/>
          </p:cNvCxnSpPr>
          <p:nvPr/>
        </p:nvCxnSpPr>
        <p:spPr>
          <a:xfrm>
            <a:off x="4073236" y="4561609"/>
            <a:ext cx="1163782" cy="190231"/>
          </a:xfrm>
          <a:prstGeom prst="line">
            <a:avLst/>
          </a:prstGeom>
        </p:spPr>
        <p:style>
          <a:lnRef idx="1">
            <a:schemeClr val="dk1"/>
          </a:lnRef>
          <a:fillRef idx="0">
            <a:schemeClr val="dk1"/>
          </a:fillRef>
          <a:effectRef idx="0">
            <a:schemeClr val="dk1"/>
          </a:effectRef>
          <a:fontRef idx="minor">
            <a:schemeClr val="tx1"/>
          </a:fontRef>
        </p:style>
      </p:cxnSp>
      <p:sp>
        <p:nvSpPr>
          <p:cNvPr id="20" name="テキスト ボックス 19">
            <a:extLst>
              <a:ext uri="{FF2B5EF4-FFF2-40B4-BE49-F238E27FC236}">
                <a16:creationId xmlns:a16="http://schemas.microsoft.com/office/drawing/2014/main" id="{4D371DC3-0142-4645-AEDB-42FED88078DA}"/>
              </a:ext>
            </a:extLst>
          </p:cNvPr>
          <p:cNvSpPr txBox="1"/>
          <p:nvPr/>
        </p:nvSpPr>
        <p:spPr>
          <a:xfrm>
            <a:off x="5371390" y="4465542"/>
            <a:ext cx="3168527" cy="707886"/>
          </a:xfrm>
          <a:prstGeom prst="rect">
            <a:avLst/>
          </a:prstGeom>
          <a:noFill/>
        </p:spPr>
        <p:txBody>
          <a:bodyPr wrap="square" rtlCol="0">
            <a:spAutoFit/>
          </a:bodyPr>
          <a:lstStyle/>
          <a:p>
            <a:pPr algn="l"/>
            <a:r>
              <a:rPr lang="en-US" altLang="ja-JP" sz="2000" dirty="0">
                <a:latin typeface="+mj-lt"/>
              </a:rPr>
              <a:t>Influence</a:t>
            </a:r>
            <a:r>
              <a:rPr kumimoji="1" lang="en-US" altLang="ja-JP" sz="2000" dirty="0">
                <a:latin typeface="+mj-lt"/>
              </a:rPr>
              <a:t> of </a:t>
            </a:r>
            <a:r>
              <a:rPr kumimoji="1" lang="en-US" altLang="ja-JP" sz="2000" dirty="0">
                <a:solidFill>
                  <a:srgbClr val="AC604B"/>
                </a:solidFill>
                <a:latin typeface="+mj-lt"/>
              </a:rPr>
              <a:t>complexity</a:t>
            </a:r>
            <a:r>
              <a:rPr kumimoji="1" lang="en-US" altLang="ja-JP" sz="2000" dirty="0">
                <a:latin typeface="+mj-lt"/>
              </a:rPr>
              <a:t> considering correlation.</a:t>
            </a:r>
            <a:endParaRPr kumimoji="1" lang="ja-JP" altLang="en-US" sz="2000" dirty="0">
              <a:latin typeface="+mj-lt"/>
            </a:endParaRPr>
          </a:p>
        </p:txBody>
      </p:sp>
    </p:spTree>
    <p:extLst>
      <p:ext uri="{BB962C8B-B14F-4D97-AF65-F5344CB8AC3E}">
        <p14:creationId xmlns:p14="http://schemas.microsoft.com/office/powerpoint/2010/main" val="151480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Graphic spid="25" grpId="0">
        <p:bldAsOne/>
      </p:bldGraphic>
      <p:bldP spid="17" grpId="0"/>
      <p:bldP spid="18" grpId="0" animBg="1"/>
      <p:bldP spid="20" grpId="0"/>
    </p:bldLst>
  </p:timing>
</p:sld>
</file>

<file path=ppt/theme/theme1.xml><?xml version="1.0" encoding="utf-8"?>
<a:theme xmlns:a="http://schemas.openxmlformats.org/drawingml/2006/main" name="OUテーマ">
  <a:themeElements>
    <a:clrScheme name="大阪大学">
      <a:dk1>
        <a:sysClr val="windowText" lastClr="000000"/>
      </a:dk1>
      <a:lt1>
        <a:sysClr val="window" lastClr="FFFFFF"/>
      </a:lt1>
      <a:dk2>
        <a:srgbClr val="1F497D"/>
      </a:dk2>
      <a:lt2>
        <a:srgbClr val="EEECE1"/>
      </a:lt2>
      <a:accent1>
        <a:srgbClr val="2D287F"/>
      </a:accent1>
      <a:accent2>
        <a:srgbClr val="FDD000"/>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1"/>
          </a:solidFill>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Clr>
            <a:schemeClr val="accent1"/>
          </a:buClr>
          <a:defRPr kumimoji="1" dirty="0" smtClean="0">
            <a:solidFill>
              <a:schemeClr val="tx1"/>
            </a:solidFill>
            <a:latin typeface="+mj-lt"/>
            <a:ea typeface="ＭＳ ゴシック" panose="020B0609070205080204" pitchFamily="49"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kumimoji="1" dirty="0">
            <a:latin typeface="+mj-lt"/>
          </a:defRPr>
        </a:defPPr>
      </a:lstStyle>
    </a:txDef>
  </a:objectDefaults>
  <a:extraClrSchemeLst/>
  <a:extLst>
    <a:ext uri="{05A4C25C-085E-4340-85A3-A5531E510DB2}">
      <thm15:themeFamily xmlns:thm15="http://schemas.microsoft.com/office/thememl/2012/main" name="OUテーマ" id="{5D09A758-D517-4866-A67C-D7DB97752B68}" vid="{0707651C-51C1-405A-AF5C-9DBC6FE9D80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OUテーマ</Template>
  <TotalTime>39650</TotalTime>
  <Words>4301</Words>
  <Application>Microsoft Macintosh PowerPoint</Application>
  <PresentationFormat>画面に合わせる (4:3)</PresentationFormat>
  <Paragraphs>625</Paragraphs>
  <Slides>25</Slides>
  <Notes>21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25</vt:i4>
      </vt:variant>
    </vt:vector>
  </HeadingPairs>
  <TitlesOfParts>
    <vt:vector size="34" baseType="lpstr">
      <vt:lpstr>メイリオ</vt:lpstr>
      <vt:lpstr>游ゴシック</vt:lpstr>
      <vt:lpstr>游明朝</vt:lpstr>
      <vt:lpstr>Arial</vt:lpstr>
      <vt:lpstr>Calibri</vt:lpstr>
      <vt:lpstr>Cambria Math</vt:lpstr>
      <vt:lpstr>Times New Roman</vt:lpstr>
      <vt:lpstr>Wingdings</vt:lpstr>
      <vt:lpstr>OUテーマ</vt:lpstr>
      <vt:lpstr>Impact of Correlation between Performance Shaping Factors on Their Multipliers</vt:lpstr>
      <vt:lpstr>Outline</vt:lpstr>
      <vt:lpstr>Background</vt:lpstr>
      <vt:lpstr>Purpose</vt:lpstr>
      <vt:lpstr>Review of SPAR-H -Background of SPAR-H</vt:lpstr>
      <vt:lpstr>Review of SPAR-H -Definition of Stress</vt:lpstr>
      <vt:lpstr>Review of SPAR-H -Definition of Complexity</vt:lpstr>
      <vt:lpstr>PowerPoint プレゼンテーション</vt:lpstr>
      <vt:lpstr>Method</vt:lpstr>
      <vt:lpstr>Method</vt:lpstr>
      <vt:lpstr>Result</vt:lpstr>
      <vt:lpstr>Discussion1</vt:lpstr>
      <vt:lpstr>Discussion2</vt:lpstr>
      <vt:lpstr>Discussion2</vt:lpstr>
      <vt:lpstr>Discussion3</vt:lpstr>
      <vt:lpstr>Discussion3</vt:lpstr>
      <vt:lpstr>Summary</vt:lpstr>
      <vt:lpstr>Future tasks</vt:lpstr>
      <vt:lpstr>Appendix: correlation coefficients</vt:lpstr>
      <vt:lpstr>Appendix: PSFs</vt:lpstr>
      <vt:lpstr>Appendix: PSFs</vt:lpstr>
      <vt:lpstr>Appendix: How to calculate the correlation coefficients</vt:lpstr>
      <vt:lpstr>Appendix: the priority of scenario</vt:lpstr>
      <vt:lpstr>Appendix: consider the difference of standard deviation </vt:lpstr>
      <vt:lpstr>Appendix: Correlation between 2 or more PSFs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Correlation between Performance Shaping Factors on Their Multipliers</dc:title>
  <dc:creator>高尾　悠介</dc:creator>
  <cp:lastModifiedBy>高尾　悠介</cp:lastModifiedBy>
  <cp:revision>78</cp:revision>
  <dcterms:created xsi:type="dcterms:W3CDTF">2022-05-23T07:05:44Z</dcterms:created>
  <dcterms:modified xsi:type="dcterms:W3CDTF">2022-06-29T08:30:01Z</dcterms:modified>
</cp:coreProperties>
</file>