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4"/>
  </p:sldMasterIdLst>
  <p:notesMasterIdLst>
    <p:notesMasterId r:id="rId25"/>
  </p:notesMasterIdLst>
  <p:sldIdLst>
    <p:sldId id="256" r:id="rId5"/>
    <p:sldId id="460" r:id="rId6"/>
    <p:sldId id="484" r:id="rId7"/>
    <p:sldId id="473" r:id="rId8"/>
    <p:sldId id="472" r:id="rId9"/>
    <p:sldId id="476" r:id="rId10"/>
    <p:sldId id="475" r:id="rId11"/>
    <p:sldId id="485" r:id="rId12"/>
    <p:sldId id="486" r:id="rId13"/>
    <p:sldId id="481" r:id="rId14"/>
    <p:sldId id="462" r:id="rId15"/>
    <p:sldId id="482" r:id="rId16"/>
    <p:sldId id="488" r:id="rId17"/>
    <p:sldId id="487" r:id="rId18"/>
    <p:sldId id="469" r:id="rId19"/>
    <p:sldId id="466" r:id="rId20"/>
    <p:sldId id="489" r:id="rId21"/>
    <p:sldId id="458" r:id="rId22"/>
    <p:sldId id="459" r:id="rId23"/>
    <p:sldId id="284" r:id="rId24"/>
  </p:sldIdLst>
  <p:sldSz cx="12192000" cy="6858000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096FF"/>
    <a:srgbClr val="0000FF"/>
    <a:srgbClr val="6EA8FF"/>
    <a:srgbClr val="3709B7"/>
    <a:srgbClr val="9AD9F0"/>
    <a:srgbClr val="D5F0F9"/>
    <a:srgbClr val="AAD2E9"/>
    <a:srgbClr val="E4F6FE"/>
    <a:srgbClr val="51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1" autoAdjust="0"/>
    <p:restoredTop sz="96513" autoAdjust="0"/>
  </p:normalViewPr>
  <p:slideViewPr>
    <p:cSldViewPr snapToGrid="0">
      <p:cViewPr varScale="1">
        <p:scale>
          <a:sx n="134" d="100"/>
          <a:sy n="134" d="100"/>
        </p:scale>
        <p:origin x="35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454" cy="498111"/>
          </a:xfrm>
          <a:prstGeom prst="rect">
            <a:avLst/>
          </a:prstGeom>
        </p:spPr>
        <p:txBody>
          <a:bodyPr vert="horz" lIns="89494" tIns="44746" rIns="89494" bIns="44746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84" y="4"/>
            <a:ext cx="2945454" cy="498111"/>
          </a:xfrm>
          <a:prstGeom prst="rect">
            <a:avLst/>
          </a:prstGeom>
        </p:spPr>
        <p:txBody>
          <a:bodyPr vert="horz" lIns="89494" tIns="44746" rIns="89494" bIns="44746" rtlCol="0"/>
          <a:lstStyle>
            <a:lvl1pPr algn="r">
              <a:defRPr sz="1100"/>
            </a:lvl1pPr>
          </a:lstStyle>
          <a:p>
            <a:fld id="{21D603EA-85D6-422C-AB10-17A2A7923832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94" tIns="44746" rIns="89494" bIns="447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77" y="4778810"/>
            <a:ext cx="5437523" cy="3908389"/>
          </a:xfrm>
          <a:prstGeom prst="rect">
            <a:avLst/>
          </a:prstGeom>
        </p:spPr>
        <p:txBody>
          <a:bodyPr vert="horz" lIns="89494" tIns="44746" rIns="89494" bIns="447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116"/>
            <a:ext cx="2945454" cy="498110"/>
          </a:xfrm>
          <a:prstGeom prst="rect">
            <a:avLst/>
          </a:prstGeom>
        </p:spPr>
        <p:txBody>
          <a:bodyPr vert="horz" lIns="89494" tIns="44746" rIns="89494" bIns="44746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84" y="9430116"/>
            <a:ext cx="2945454" cy="498110"/>
          </a:xfrm>
          <a:prstGeom prst="rect">
            <a:avLst/>
          </a:prstGeom>
        </p:spPr>
        <p:txBody>
          <a:bodyPr vert="horz" lIns="89494" tIns="44746" rIns="89494" bIns="44746" rtlCol="0" anchor="b"/>
          <a:lstStyle>
            <a:lvl1pPr algn="r">
              <a:defRPr sz="1100"/>
            </a:lvl1pPr>
          </a:lstStyle>
          <a:p>
            <a:fld id="{6DE649CB-0B81-4204-A849-0379B10D6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90">
              <a:defRPr/>
            </a:pPr>
            <a:r>
              <a:rPr lang="en-US" altLang="ko-KR" dirty="0"/>
              <a:t>*******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3352800"/>
            <a:ext cx="7393564" cy="323088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822960"/>
            <a:ext cx="7393564" cy="1761126"/>
          </a:xfrm>
        </p:spPr>
        <p:txBody>
          <a:bodyPr anchor="ctr">
            <a:normAutofit/>
          </a:bodyPr>
          <a:lstStyle>
            <a:lvl1pPr algn="r">
              <a:spcAft>
                <a:spcPts val="600"/>
              </a:spcAft>
              <a:defRPr sz="400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7944330" y="1703523"/>
            <a:ext cx="4049550" cy="2909577"/>
            <a:chOff x="5791200" y="3680312"/>
            <a:chExt cx="3807354" cy="2618161"/>
          </a:xfrm>
        </p:grpSpPr>
        <p:pic>
          <p:nvPicPr>
            <p:cNvPr id="6" name="그림 5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4724340"/>
              <a:ext cx="3807354" cy="1574133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729" y="3680312"/>
              <a:ext cx="2819400" cy="2119118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1AF4ED-75FE-4D01-9C96-F6FF2CDF72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23" y="4853941"/>
            <a:ext cx="2240817" cy="3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9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46800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720762"/>
            <a:ext cx="11430000" cy="5680038"/>
          </a:xfrm>
        </p:spPr>
        <p:txBody>
          <a:bodyPr>
            <a:normAutofit/>
          </a:bodyPr>
          <a:lstStyle>
            <a:lvl1pPr>
              <a:defRPr sz="2000" b="1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1pPr>
            <a:lvl2pPr>
              <a:defRPr sz="1600" b="1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2pPr>
            <a:lvl3pPr>
              <a:defRPr sz="1600" b="1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3pPr>
            <a:lvl4pPr>
              <a:defRPr sz="1600" b="1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4pPr>
            <a:lvl5pPr>
              <a:defRPr sz="1600" b="1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440" y="1920240"/>
            <a:ext cx="11247120" cy="1371600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3383280"/>
            <a:ext cx="11247120" cy="15544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95326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4680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731521"/>
            <a:ext cx="5577840" cy="56692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731521"/>
            <a:ext cx="5577840" cy="56692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468000"/>
          </a:xfrm>
        </p:spPr>
        <p:txBody>
          <a:bodyPr/>
          <a:lstStyle>
            <a:lvl1pPr>
              <a:defRPr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707476"/>
            <a:ext cx="5577840" cy="396000"/>
          </a:xfrm>
        </p:spPr>
        <p:txBody>
          <a:bodyPr anchor="b"/>
          <a:lstStyle>
            <a:lvl1pPr marL="0" indent="0">
              <a:buNone/>
              <a:defRPr sz="2000" b="1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160072"/>
            <a:ext cx="5577840" cy="5240728"/>
          </a:xfrm>
        </p:spPr>
        <p:txBody>
          <a:bodyPr>
            <a:normAutofit/>
          </a:bodyPr>
          <a:lstStyle>
            <a:lvl1pPr>
              <a:defRPr sz="2000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1pPr>
            <a:lvl2pPr>
              <a:defRPr sz="1800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2pPr>
            <a:lvl3pPr>
              <a:defRPr sz="1800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3pPr>
            <a:lvl4pPr>
              <a:defRPr sz="1800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4pPr>
            <a:lvl5pPr>
              <a:defRPr sz="1800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19" y="707476"/>
            <a:ext cx="5577840" cy="396000"/>
          </a:xfrm>
        </p:spPr>
        <p:txBody>
          <a:bodyPr anchor="b"/>
          <a:lstStyle>
            <a:lvl1pPr marL="0" indent="0">
              <a:buNone/>
              <a:defRPr sz="2000" b="1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160072"/>
            <a:ext cx="5577840" cy="5240728"/>
          </a:xfrm>
        </p:spPr>
        <p:txBody>
          <a:bodyPr>
            <a:normAutofit/>
          </a:bodyPr>
          <a:lstStyle>
            <a:lvl1pPr>
              <a:defRPr sz="2000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1pPr>
            <a:lvl2pPr>
              <a:defRPr sz="1800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2pPr>
            <a:lvl3pPr>
              <a:defRPr sz="1800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3pPr>
            <a:lvl4pPr>
              <a:defRPr sz="1800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4pPr>
            <a:lvl5pPr>
              <a:defRPr sz="1800">
                <a:latin typeface="Cambria Math" panose="02040503050406030204" pitchFamily="18" charset="0"/>
                <a:ea typeface="함초롬바탕" panose="02030604000101010101" pitchFamily="18" charset="-127"/>
                <a:cs typeface="함초롬바탕" panose="0203060400010101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597366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9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5539320"/>
            <a:ext cx="12192000" cy="4164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Integration of Nuclear Safety and Security</a:t>
            </a: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8" b="99504" l="0" r="100000">
                        <a14:foregroundMark x1="47874" y1="14374" x2="47874" y2="14374"/>
                        <a14:foregroundMark x1="58752" y1="9665" x2="58752" y2="9665"/>
                        <a14:foregroundMark x1="57813" y1="8798" x2="57813" y2="8798"/>
                        <a14:foregroundMark x1="60906" y1="13383" x2="60906" y2="13383"/>
                        <a14:foregroundMark x1="62286" y1="18092" x2="62286" y2="18092"/>
                        <a14:foregroundMark x1="63059" y1="26642" x2="63059" y2="26642"/>
                        <a14:foregroundMark x1="62673" y1="21190" x2="62673" y2="21190"/>
                        <a14:foregroundMark x1="62893" y1="23668" x2="62893" y2="23668"/>
                        <a14:foregroundMark x1="63114" y1="28996" x2="63114" y2="28996"/>
                        <a14:foregroundMark x1="84152" y1="34944" x2="84152" y2="34944"/>
                        <a14:foregroundMark x1="85864" y1="36059" x2="85864" y2="36059"/>
                        <a14:foregroundMark x1="89674" y1="41884" x2="89674" y2="41884"/>
                        <a14:foregroundMark x1="93705" y1="44610" x2="93705" y2="44610"/>
                        <a14:foregroundMark x1="96908" y1="49814" x2="96908" y2="49814"/>
                        <a14:foregroundMark x1="92435" y1="43866" x2="92435" y2="43866"/>
                        <a14:foregroundMark x1="95141" y1="45601" x2="95141" y2="45601"/>
                        <a14:foregroundMark x1="90889" y1="43247" x2="90889" y2="43247"/>
                        <a14:foregroundMark x1="30204" y1="72243" x2="30204" y2="72243"/>
                        <a14:foregroundMark x1="35671" y1="82900" x2="35671" y2="82900"/>
                        <a14:foregroundMark x1="42573" y1="87856" x2="42573" y2="87856"/>
                        <a14:foregroundMark x1="64716" y1="91450" x2="64716" y2="91450"/>
                        <a14:foregroundMark x1="79238" y1="79058" x2="79238" y2="79058"/>
                        <a14:foregroundMark x1="73495" y1="85874" x2="73495" y2="85874"/>
                        <a14:foregroundMark x1="55163" y1="7931" x2="55163" y2="7931"/>
                        <a14:foregroundMark x1="22419" y1="69517" x2="22419" y2="69517"/>
                        <a14:foregroundMark x1="16897" y1="66047" x2="16897" y2="66047"/>
                        <a14:foregroundMark x1="15572" y1="65180" x2="15572" y2="651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3796" y="2506737"/>
            <a:ext cx="5745699" cy="2560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25" y="1364190"/>
            <a:ext cx="3603279" cy="2678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D95A2-BEA6-476B-ADF7-0BAC47A173FB}"/>
              </a:ext>
            </a:extLst>
          </p:cNvPr>
          <p:cNvSpPr txBox="1"/>
          <p:nvPr userDrawn="1"/>
        </p:nvSpPr>
        <p:spPr>
          <a:xfrm>
            <a:off x="-298704" y="942936"/>
            <a:ext cx="12192000" cy="4164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Thanks a lot!</a:t>
            </a:r>
          </a:p>
        </p:txBody>
      </p:sp>
    </p:spTree>
    <p:extLst>
      <p:ext uri="{BB962C8B-B14F-4D97-AF65-F5344CB8AC3E}">
        <p14:creationId xmlns:p14="http://schemas.microsoft.com/office/powerpoint/2010/main" val="124322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6429" y="2"/>
            <a:ext cx="11685953" cy="545798"/>
          </a:xfrm>
          <a:noFill/>
        </p:spPr>
        <p:txBody>
          <a:bodyPr/>
          <a:lstStyle>
            <a:lvl1pPr algn="ctr">
              <a:defRPr sz="2177" b="1">
                <a:solidFill>
                  <a:schemeClr val="tx1"/>
                </a:solidFill>
                <a:latin typeface="Cambria Math" panose="02040503050406030204" pitchFamily="18" charset="0"/>
                <a:ea typeface="HY신명조" panose="02030600000101010101" pitchFamily="18" charset="-127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36420" y="650120"/>
            <a:ext cx="11685952" cy="5790786"/>
          </a:xfrm>
        </p:spPr>
        <p:txBody>
          <a:bodyPr>
            <a:normAutofit/>
          </a:bodyPr>
          <a:lstStyle>
            <a:lvl1pPr>
              <a:buClrTx/>
              <a:defRPr sz="2177">
                <a:latin typeface="Cambria Math" panose="02040503050406030204" pitchFamily="18" charset="0"/>
                <a:ea typeface="HY신명조" panose="02030600000101010101" pitchFamily="18" charset="-127"/>
                <a:cs typeface="Calibri" panose="020F0502020204030204" pitchFamily="34" charset="0"/>
              </a:defRPr>
            </a:lvl1pPr>
            <a:lvl2pPr>
              <a:buClrTx/>
              <a:defRPr sz="1842">
                <a:latin typeface="Cambria Math" panose="02040503050406030204" pitchFamily="18" charset="0"/>
                <a:ea typeface="HY신명조" panose="02030600000101010101" pitchFamily="18" charset="-127"/>
                <a:cs typeface="Calibri" panose="020F0502020204030204" pitchFamily="34" charset="0"/>
              </a:defRPr>
            </a:lvl2pPr>
            <a:lvl3pPr>
              <a:buClrTx/>
              <a:defRPr sz="1592">
                <a:latin typeface="Cambria Math" panose="02040503050406030204" pitchFamily="18" charset="0"/>
                <a:ea typeface="HY신명조" panose="02030600000101010101" pitchFamily="18" charset="-127"/>
                <a:cs typeface="Calibri" panose="020F0502020204030204" pitchFamily="34" charset="0"/>
              </a:defRPr>
            </a:lvl3pPr>
            <a:lvl4pPr>
              <a:buClrTx/>
              <a:defRPr sz="1423">
                <a:latin typeface="Cambria Math" panose="02040503050406030204" pitchFamily="18" charset="0"/>
                <a:ea typeface="HY신명조" panose="02030600000101010101" pitchFamily="18" charset="-127"/>
                <a:cs typeface="Calibri" panose="020F0502020204030204" pitchFamily="34" charset="0"/>
              </a:defRPr>
            </a:lvl4pPr>
            <a:lvl5pPr>
              <a:buClrTx/>
              <a:defRPr sz="1423">
                <a:latin typeface="Cambria Math" panose="02040503050406030204" pitchFamily="18" charset="0"/>
                <a:ea typeface="HY신명조" panose="02030600000101010101" pitchFamily="18" charset="-127"/>
                <a:cs typeface="Calibri" panose="020F0502020204030204" pitchFamily="34" charset="0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6" y="6571887"/>
            <a:ext cx="2775840" cy="286117"/>
          </a:xfrm>
          <a:prstGeom prst="rect">
            <a:avLst/>
          </a:prstGeom>
        </p:spPr>
      </p:pic>
      <p:sp>
        <p:nvSpPr>
          <p:cNvPr id="9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9315940" y="6552270"/>
            <a:ext cx="2606432" cy="305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A0978F3-A8C4-4715-B71D-34B3F1B98A57}" type="slidenum">
              <a:rPr lang="en-US" altLang="ko-KR" smtClean="0">
                <a:ea typeface="Cambria Math" panose="02040503050406030204" pitchFamily="18" charset="0"/>
              </a:rPr>
              <a:pPr>
                <a:defRPr/>
              </a:pPr>
              <a:t>‹#›</a:t>
            </a:fld>
            <a:endParaRPr lang="en-US" altLang="ko-KR" dirty="0">
              <a:ea typeface="Cambria Math" panose="02040503050406030204" pitchFamily="18" charset="0"/>
            </a:endParaRPr>
          </a:p>
        </p:txBody>
      </p:sp>
      <p:sp>
        <p:nvSpPr>
          <p:cNvPr id="16" name="Line 4"/>
          <p:cNvSpPr>
            <a:spLocks noChangeShapeType="1"/>
          </p:cNvSpPr>
          <p:nvPr userDrawn="1"/>
        </p:nvSpPr>
        <p:spPr bwMode="auto">
          <a:xfrm flipV="1">
            <a:off x="236419" y="6507445"/>
            <a:ext cx="11702558" cy="0"/>
          </a:xfrm>
          <a:prstGeom prst="lin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ko-KR" altLang="en-US" sz="2783" dirty="0">
              <a:latin typeface="Cambria Math" panose="02040503050406030204" pitchFamily="18" charset="0"/>
              <a:ea typeface="HY신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7" name="Line 4"/>
          <p:cNvSpPr>
            <a:spLocks noChangeShapeType="1"/>
          </p:cNvSpPr>
          <p:nvPr userDrawn="1"/>
        </p:nvSpPr>
        <p:spPr bwMode="auto">
          <a:xfrm flipV="1">
            <a:off x="267377" y="545800"/>
            <a:ext cx="11654996" cy="0"/>
          </a:xfrm>
          <a:prstGeom prst="lin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ko-KR" altLang="en-US" sz="36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365760" y="6472096"/>
            <a:ext cx="810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160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함초롬바탕" panose="02030604000101010101" pitchFamily="18" charset="-127"/>
              </a:rPr>
              <a:pPr algn="l">
                <a:spcBef>
                  <a:spcPts val="0"/>
                </a:spcBef>
              </a:pPr>
              <a:t>‹#›</a:t>
            </a:fld>
            <a:endParaRPr lang="en-US" sz="1600" dirty="0">
              <a:solidFill>
                <a:schemeClr val="bg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함초롬바탕" panose="02030604000101010101" pitchFamily="18" charset="-127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01882"/>
            <a:ext cx="11460480" cy="46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661595"/>
            <a:ext cx="11460480" cy="573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23" y="6492241"/>
            <a:ext cx="2240817" cy="3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7" r:id="rId8"/>
    <p:sldLayoutId id="2147483678" r:id="rId9"/>
  </p:sldLayoutIdLst>
  <p:txStyles>
    <p:titleStyle>
      <a:lvl1pPr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mbria Math" panose="02040503050406030204" pitchFamily="18" charset="0"/>
          <a:ea typeface="함초롬바탕" panose="02030604000101010101" pitchFamily="18" charset="-127"/>
          <a:cs typeface="함초롬바탕" panose="02030604000101010101" pitchFamily="18" charset="-127"/>
        </a:defRPr>
      </a:lvl1pPr>
      <a:lvl2pPr algn="l" rtl="0" eaLnBrk="1" fontAlgn="base" latinLnBrk="1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latinLnBrk="1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latinLnBrk="1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latinLnBrk="1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latinLnBrk="1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latinLnBrk="1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latinLnBrk="1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latinLnBrk="1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latinLnBrk="1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Cambria Math" panose="02040503050406030204" pitchFamily="18" charset="0"/>
          <a:ea typeface="함초롬바탕" panose="02030604000101010101" pitchFamily="18" charset="-127"/>
          <a:cs typeface="함초롬바탕" panose="02030604000101010101" pitchFamily="18" charset="-127"/>
        </a:defRPr>
      </a:lvl1pPr>
      <a:lvl2pPr marL="566738" indent="-279400" algn="l" rtl="0" eaLnBrk="1" fontAlgn="base" latinLnBrk="1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1800" b="1">
          <a:solidFill>
            <a:schemeClr val="tx1"/>
          </a:solidFill>
          <a:latin typeface="Cambria Math" panose="02040503050406030204" pitchFamily="18" charset="0"/>
          <a:ea typeface="함초롬바탕" panose="02030604000101010101" pitchFamily="18" charset="-127"/>
          <a:cs typeface="함초롬바탕" panose="02030604000101010101" pitchFamily="18" charset="-127"/>
        </a:defRPr>
      </a:lvl2pPr>
      <a:lvl3pPr marL="855663" indent="-223838" algn="l" rtl="0" eaLnBrk="1" fontAlgn="base" latinLnBrk="1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1800" b="1">
          <a:solidFill>
            <a:schemeClr val="tx1"/>
          </a:solidFill>
          <a:latin typeface="Cambria Math" panose="02040503050406030204" pitchFamily="18" charset="0"/>
          <a:ea typeface="함초롬바탕" panose="02030604000101010101" pitchFamily="18" charset="-127"/>
          <a:cs typeface="함초롬바탕" panose="02030604000101010101" pitchFamily="18" charset="-127"/>
        </a:defRPr>
      </a:lvl3pPr>
      <a:lvl4pPr marL="1262063" indent="-288925" algn="l" rtl="0" eaLnBrk="1" fontAlgn="base" latinLnBrk="1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1800" b="1">
          <a:solidFill>
            <a:schemeClr val="tx1"/>
          </a:solidFill>
          <a:latin typeface="Cambria Math" panose="02040503050406030204" pitchFamily="18" charset="0"/>
          <a:ea typeface="함초롬바탕" panose="02030604000101010101" pitchFamily="18" charset="-127"/>
          <a:cs typeface="함초롬바탕" panose="02030604000101010101" pitchFamily="18" charset="-127"/>
        </a:defRPr>
      </a:lvl4pPr>
      <a:lvl5pPr marL="1538288" indent="-225425" algn="l" rtl="0" eaLnBrk="1" fontAlgn="base" latinLnBrk="1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1800" b="1">
          <a:solidFill>
            <a:schemeClr val="tx1"/>
          </a:solidFill>
          <a:latin typeface="Cambria Math" panose="02040503050406030204" pitchFamily="18" charset="0"/>
          <a:ea typeface="함초롬바탕" panose="02030604000101010101" pitchFamily="18" charset="-127"/>
          <a:cs typeface="함초롬바탕" panose="02030604000101010101" pitchFamily="18" charset="-127"/>
        </a:defRPr>
      </a:lvl5pPr>
      <a:lvl6pPr marL="1944688" indent="-174625" algn="l" rtl="0" eaLnBrk="1" fontAlgn="base" latinLnBrk="1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latinLnBrk="1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latinLnBrk="1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latinLnBrk="1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28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1600" dirty="0"/>
              <a:t>Woo Sik Jung</a:t>
            </a:r>
            <a:br>
              <a:rPr lang="en-US" sz="1600" dirty="0"/>
            </a:br>
            <a:r>
              <a:rPr lang="en-US" sz="1600" dirty="0"/>
              <a:t>Sejong University</a:t>
            </a:r>
          </a:p>
          <a:p>
            <a:endParaRPr lang="en-US" sz="1600" dirty="0"/>
          </a:p>
          <a:p>
            <a:r>
              <a:rPr lang="en-US" sz="1600" dirty="0"/>
              <a:t>Probabilistic Safety Assessment &amp; Management conference (PSAM 16)</a:t>
            </a:r>
          </a:p>
          <a:p>
            <a:r>
              <a:rPr lang="en-US" sz="1600" dirty="0"/>
              <a:t>June 26 – July 1, 2022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ko-KR" sz="3200" dirty="0"/>
              <a:t>Balanced Fault Tree Modelling of Alternating Operation Systems</a:t>
            </a:r>
            <a:br>
              <a:rPr lang="en-US" altLang="ko-KR" sz="3200" dirty="0"/>
            </a:br>
            <a:r>
              <a:rPr lang="en-US" altLang="ko-KR" sz="3200" dirty="0"/>
              <a:t>in Probabilistic Safety Assessment</a:t>
            </a:r>
          </a:p>
        </p:txBody>
      </p:sp>
    </p:spTree>
    <p:extLst>
      <p:ext uri="{BB962C8B-B14F-4D97-AF65-F5344CB8AC3E}">
        <p14:creationId xmlns:p14="http://schemas.microsoft.com/office/powerpoint/2010/main" val="360928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EA07BA-746C-44B0-B061-3E468B6F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Exclusive Modelling of Partitioning Events by</a:t>
            </a:r>
            <a:r>
              <a:rPr lang="ko-KR" altLang="en-US" dirty="0"/>
              <a:t> </a:t>
            </a:r>
            <a:r>
              <a:rPr lang="en-US" altLang="ko-KR" dirty="0"/>
              <a:t>Conditional</a:t>
            </a:r>
            <a:r>
              <a:rPr lang="ko-KR" altLang="en-US" dirty="0"/>
              <a:t> </a:t>
            </a:r>
            <a:r>
              <a:rPr lang="en-US" altLang="ko-KR" dirty="0"/>
              <a:t>Events</a:t>
            </a:r>
            <a:endParaRPr lang="ko-KR" altLang="en-US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75DC70F0-A5F8-4065-8B56-F17C998ED2D3}"/>
              </a:ext>
            </a:extLst>
          </p:cNvPr>
          <p:cNvSpPr/>
          <p:nvPr/>
        </p:nvSpPr>
        <p:spPr>
          <a:xfrm>
            <a:off x="853473" y="866328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87D0F199-B773-441A-9D2A-7D0228126A2D}"/>
              </a:ext>
            </a:extLst>
          </p:cNvPr>
          <p:cNvSpPr/>
          <p:nvPr/>
        </p:nvSpPr>
        <p:spPr>
          <a:xfrm>
            <a:off x="1578601" y="866327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DA7DE88-2934-4DB7-A89A-8AFFF10F4276}"/>
              </a:ext>
            </a:extLst>
          </p:cNvPr>
          <p:cNvSpPr/>
          <p:nvPr/>
        </p:nvSpPr>
        <p:spPr>
          <a:xfrm>
            <a:off x="2303731" y="866327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379EC6-A445-467E-90BE-2BC17014912E}"/>
              </a:ext>
            </a:extLst>
          </p:cNvPr>
          <p:cNvSpPr txBox="1"/>
          <p:nvPr/>
        </p:nvSpPr>
        <p:spPr>
          <a:xfrm>
            <a:off x="867987" y="1474388"/>
            <a:ext cx="1560042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X1 + X2 + X3 = 1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DBF1B830-3DA9-437C-81E3-4A6B47FCB9E1}"/>
              </a:ext>
            </a:extLst>
          </p:cNvPr>
          <p:cNvSpPr/>
          <p:nvPr/>
        </p:nvSpPr>
        <p:spPr>
          <a:xfrm>
            <a:off x="853473" y="1948626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FBA26CDF-0048-4161-BD54-5A4D5E0326D9}"/>
              </a:ext>
            </a:extLst>
          </p:cNvPr>
          <p:cNvSpPr/>
          <p:nvPr/>
        </p:nvSpPr>
        <p:spPr>
          <a:xfrm>
            <a:off x="1578601" y="1948626"/>
            <a:ext cx="702080" cy="595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38E28D47-DEB1-4308-A917-E80632A4E47B}"/>
              </a:ext>
            </a:extLst>
          </p:cNvPr>
          <p:cNvSpPr/>
          <p:nvPr/>
        </p:nvSpPr>
        <p:spPr>
          <a:xfrm>
            <a:off x="2303731" y="1948626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0BE073A-7B30-4576-8401-A0C5AF5E787C}"/>
              </a:ext>
            </a:extLst>
          </p:cNvPr>
          <p:cNvSpPr txBox="1"/>
          <p:nvPr/>
        </p:nvSpPr>
        <p:spPr>
          <a:xfrm>
            <a:off x="854818" y="2546519"/>
            <a:ext cx="503664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/X1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F2133652-0756-442C-83BB-863671520F3B}"/>
              </a:ext>
            </a:extLst>
          </p:cNvPr>
          <p:cNvSpPr/>
          <p:nvPr/>
        </p:nvSpPr>
        <p:spPr>
          <a:xfrm>
            <a:off x="881460" y="3009980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540BFF8F-25F4-4CF7-A7C4-C23A349A1C12}"/>
              </a:ext>
            </a:extLst>
          </p:cNvPr>
          <p:cNvSpPr/>
          <p:nvPr/>
        </p:nvSpPr>
        <p:spPr>
          <a:xfrm>
            <a:off x="1606588" y="3009980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6090E2F1-1A1E-4982-ABFD-0A889D3A881D}"/>
              </a:ext>
            </a:extLst>
          </p:cNvPr>
          <p:cNvSpPr/>
          <p:nvPr/>
        </p:nvSpPr>
        <p:spPr>
          <a:xfrm>
            <a:off x="2331717" y="3009980"/>
            <a:ext cx="702080" cy="595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90D4990-C49D-432E-AF1A-5EC074C10325}"/>
              </a:ext>
            </a:extLst>
          </p:cNvPr>
          <p:cNvSpPr txBox="1"/>
          <p:nvPr/>
        </p:nvSpPr>
        <p:spPr>
          <a:xfrm>
            <a:off x="882249" y="3620313"/>
            <a:ext cx="822661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/X1/X2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D496B43-BBA2-4B93-BBB9-D0740C4C9F4B}"/>
              </a:ext>
            </a:extLst>
          </p:cNvPr>
          <p:cNvSpPr/>
          <p:nvPr/>
        </p:nvSpPr>
        <p:spPr>
          <a:xfrm>
            <a:off x="3656956" y="1948626"/>
            <a:ext cx="702080" cy="595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CD9E9D8-4850-4A7C-BFF8-D0C66CFC98B1}"/>
              </a:ext>
            </a:extLst>
          </p:cNvPr>
          <p:cNvSpPr/>
          <p:nvPr/>
        </p:nvSpPr>
        <p:spPr>
          <a:xfrm>
            <a:off x="3637906" y="3009980"/>
            <a:ext cx="702080" cy="595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4F97C926-26F5-4F64-9885-3DC1FF825890}"/>
              </a:ext>
            </a:extLst>
          </p:cNvPr>
          <p:cNvSpPr/>
          <p:nvPr/>
        </p:nvSpPr>
        <p:spPr>
          <a:xfrm>
            <a:off x="4975305" y="1948626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06EADFD9-C65C-42A7-ADD5-584567CAA650}"/>
              </a:ext>
            </a:extLst>
          </p:cNvPr>
          <p:cNvSpPr/>
          <p:nvPr/>
        </p:nvSpPr>
        <p:spPr>
          <a:xfrm>
            <a:off x="5700433" y="1948626"/>
            <a:ext cx="702080" cy="595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F8B4F1E-FF97-46E9-864A-20BC9D373243}"/>
              </a:ext>
            </a:extLst>
          </p:cNvPr>
          <p:cNvSpPr/>
          <p:nvPr/>
        </p:nvSpPr>
        <p:spPr>
          <a:xfrm>
            <a:off x="6425562" y="1948626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75A77A-35CB-4434-8E55-14B29038389E}"/>
              </a:ext>
            </a:extLst>
          </p:cNvPr>
          <p:cNvSpPr txBox="1"/>
          <p:nvPr/>
        </p:nvSpPr>
        <p:spPr>
          <a:xfrm>
            <a:off x="4985815" y="2564943"/>
            <a:ext cx="1077539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X2=/X1 X2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945F23FF-F0B1-4AA7-9879-A778FA59D9C2}"/>
              </a:ext>
            </a:extLst>
          </p:cNvPr>
          <p:cNvSpPr/>
          <p:nvPr/>
        </p:nvSpPr>
        <p:spPr>
          <a:xfrm>
            <a:off x="4981020" y="3009980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D798587-DC51-409E-AA0B-E47FF953BCFC}"/>
              </a:ext>
            </a:extLst>
          </p:cNvPr>
          <p:cNvSpPr/>
          <p:nvPr/>
        </p:nvSpPr>
        <p:spPr>
          <a:xfrm>
            <a:off x="5706148" y="3009980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2AEE9BB4-F229-44C1-8619-DC624B2FE536}"/>
              </a:ext>
            </a:extLst>
          </p:cNvPr>
          <p:cNvSpPr/>
          <p:nvPr/>
        </p:nvSpPr>
        <p:spPr>
          <a:xfrm>
            <a:off x="6431277" y="3009980"/>
            <a:ext cx="702080" cy="595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6F8244-FECC-4869-AB69-4D899F3A8D57}"/>
              </a:ext>
            </a:extLst>
          </p:cNvPr>
          <p:cNvSpPr txBox="1"/>
          <p:nvPr/>
        </p:nvSpPr>
        <p:spPr>
          <a:xfrm>
            <a:off x="4952047" y="3599358"/>
            <a:ext cx="1396536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X3=/X1/X2 X3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29BD946-5269-40C3-9B89-61A73FBD0A56}"/>
                  </a:ext>
                </a:extLst>
              </p:cNvPr>
              <p:cNvSpPr txBox="1"/>
              <p:nvPr/>
            </p:nvSpPr>
            <p:spPr>
              <a:xfrm>
                <a:off x="4910948" y="4747880"/>
                <a:ext cx="151271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:endParaRPr lang="ko-KR" altLang="ko-KR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29BD946-5269-40C3-9B89-61A73FBD0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948" y="4747880"/>
                <a:ext cx="1512712" cy="1077218"/>
              </a:xfrm>
              <a:prstGeom prst="rect">
                <a:avLst/>
              </a:prstGeom>
              <a:blipFill>
                <a:blip r:embed="rId3"/>
                <a:stretch>
                  <a:fillRect b="-2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곱하기 기호 2">
            <a:extLst>
              <a:ext uri="{FF2B5EF4-FFF2-40B4-BE49-F238E27FC236}">
                <a16:creationId xmlns:a16="http://schemas.microsoft.com/office/drawing/2014/main" id="{712B172A-E3A0-4A02-85F5-065ED2242842}"/>
              </a:ext>
            </a:extLst>
          </p:cNvPr>
          <p:cNvSpPr/>
          <p:nvPr/>
        </p:nvSpPr>
        <p:spPr bwMode="auto">
          <a:xfrm>
            <a:off x="3166111" y="2085975"/>
            <a:ext cx="365760" cy="360045"/>
          </a:xfrm>
          <a:prstGeom prst="mathMultiply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같음 기호 3">
            <a:extLst>
              <a:ext uri="{FF2B5EF4-FFF2-40B4-BE49-F238E27FC236}">
                <a16:creationId xmlns:a16="http://schemas.microsoft.com/office/drawing/2014/main" id="{3C304E1E-5D41-4A7A-8217-31EBD9FFD278}"/>
              </a:ext>
            </a:extLst>
          </p:cNvPr>
          <p:cNvSpPr/>
          <p:nvPr/>
        </p:nvSpPr>
        <p:spPr bwMode="auto">
          <a:xfrm>
            <a:off x="4434840" y="2045970"/>
            <a:ext cx="462915" cy="422910"/>
          </a:xfrm>
          <a:prstGeom prst="mathEqual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9" name="같음 기호 28">
            <a:extLst>
              <a:ext uri="{FF2B5EF4-FFF2-40B4-BE49-F238E27FC236}">
                <a16:creationId xmlns:a16="http://schemas.microsoft.com/office/drawing/2014/main" id="{A6C37C29-D3E3-46C5-9F1E-1876E8098031}"/>
              </a:ext>
            </a:extLst>
          </p:cNvPr>
          <p:cNvSpPr/>
          <p:nvPr/>
        </p:nvSpPr>
        <p:spPr bwMode="auto">
          <a:xfrm>
            <a:off x="4421505" y="3067050"/>
            <a:ext cx="462915" cy="422910"/>
          </a:xfrm>
          <a:prstGeom prst="mathEqual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곱하기 기호 29">
            <a:extLst>
              <a:ext uri="{FF2B5EF4-FFF2-40B4-BE49-F238E27FC236}">
                <a16:creationId xmlns:a16="http://schemas.microsoft.com/office/drawing/2014/main" id="{454F8C41-04F7-4044-A049-F14A656C662A}"/>
              </a:ext>
            </a:extLst>
          </p:cNvPr>
          <p:cNvSpPr/>
          <p:nvPr/>
        </p:nvSpPr>
        <p:spPr bwMode="auto">
          <a:xfrm>
            <a:off x="3147061" y="3101340"/>
            <a:ext cx="365760" cy="360045"/>
          </a:xfrm>
          <a:prstGeom prst="mathMultiply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5" name="화살표: 아래쪽 34">
            <a:extLst>
              <a:ext uri="{FF2B5EF4-FFF2-40B4-BE49-F238E27FC236}">
                <a16:creationId xmlns:a16="http://schemas.microsoft.com/office/drawing/2014/main" id="{CEC63ED2-F15F-44A2-880D-96F2669A60CB}"/>
              </a:ext>
            </a:extLst>
          </p:cNvPr>
          <p:cNvSpPr/>
          <p:nvPr/>
        </p:nvSpPr>
        <p:spPr bwMode="auto">
          <a:xfrm>
            <a:off x="5250180" y="4080510"/>
            <a:ext cx="240030" cy="371475"/>
          </a:xfrm>
          <a:prstGeom prst="downArrow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B1B284-89F7-4B6B-9B96-E31A3AEF4774}"/>
              </a:ext>
            </a:extLst>
          </p:cNvPr>
          <p:cNvSpPr txBox="1"/>
          <p:nvPr/>
        </p:nvSpPr>
        <p:spPr>
          <a:xfrm>
            <a:off x="3062556" y="889553"/>
            <a:ext cx="2379177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p(X1) = p(X2) = p(X3) = 1/3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E1253A-584C-4CF2-A3AD-AAB035E1D26D}"/>
              </a:ext>
            </a:extLst>
          </p:cNvPr>
          <p:cNvSpPr txBox="1"/>
          <p:nvPr/>
        </p:nvSpPr>
        <p:spPr>
          <a:xfrm>
            <a:off x="4439920" y="4600843"/>
            <a:ext cx="4470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FF0000"/>
                </a:solidFill>
                <a:effectLst/>
                <a:latin typeface="Apple SD Gothic Neo"/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EA07BA-746C-44B0-B061-3E468B6F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Exclusive Modelling of Partitioning Events by</a:t>
            </a:r>
            <a:r>
              <a:rPr lang="ko-KR" altLang="en-US" dirty="0"/>
              <a:t> </a:t>
            </a:r>
            <a:r>
              <a:rPr lang="en-US" altLang="ko-KR" dirty="0"/>
              <a:t>Conditional</a:t>
            </a:r>
            <a:r>
              <a:rPr lang="ko-KR" altLang="en-US" dirty="0"/>
              <a:t> </a:t>
            </a:r>
            <a:r>
              <a:rPr lang="en-US" altLang="ko-KR" dirty="0"/>
              <a:t>Events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7648D74-FA7A-48CA-8B1D-417F6A937247}"/>
              </a:ext>
            </a:extLst>
          </p:cNvPr>
          <p:cNvSpPr/>
          <p:nvPr/>
        </p:nvSpPr>
        <p:spPr>
          <a:xfrm>
            <a:off x="476011" y="808653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7DBD6E5-097A-4B79-970D-825AD4C91D90}"/>
              </a:ext>
            </a:extLst>
          </p:cNvPr>
          <p:cNvSpPr/>
          <p:nvPr/>
        </p:nvSpPr>
        <p:spPr>
          <a:xfrm>
            <a:off x="1201139" y="808652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35DC166-1EE8-4D0D-AF02-277C50072279}"/>
              </a:ext>
            </a:extLst>
          </p:cNvPr>
          <p:cNvSpPr/>
          <p:nvPr/>
        </p:nvSpPr>
        <p:spPr>
          <a:xfrm>
            <a:off x="1926268" y="808652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EF5D58F-3322-464C-A027-69EBDA68D241}"/>
              </a:ext>
            </a:extLst>
          </p:cNvPr>
          <p:cNvSpPr/>
          <p:nvPr/>
        </p:nvSpPr>
        <p:spPr>
          <a:xfrm>
            <a:off x="2651396" y="808652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DF862C-7C07-424E-936D-20D3DC1A9718}"/>
              </a:ext>
            </a:extLst>
          </p:cNvPr>
          <p:cNvSpPr txBox="1"/>
          <p:nvPr/>
        </p:nvSpPr>
        <p:spPr>
          <a:xfrm>
            <a:off x="423797" y="1428144"/>
            <a:ext cx="2257349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X1 + X2 + X3 + ... + Xn = 1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A94617E-9461-49B9-8404-BA7E27D14B49}"/>
              </a:ext>
            </a:extLst>
          </p:cNvPr>
          <p:cNvSpPr/>
          <p:nvPr/>
        </p:nvSpPr>
        <p:spPr>
          <a:xfrm>
            <a:off x="3375606" y="808652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Xn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8271A0D-0B28-4B93-87AE-755F3C4E31BC}"/>
              </a:ext>
            </a:extLst>
          </p:cNvPr>
          <p:cNvSpPr/>
          <p:nvPr/>
        </p:nvSpPr>
        <p:spPr>
          <a:xfrm>
            <a:off x="476011" y="2699491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31EF681-75C3-4F9B-9107-88EDF7DB1048}"/>
              </a:ext>
            </a:extLst>
          </p:cNvPr>
          <p:cNvSpPr/>
          <p:nvPr/>
        </p:nvSpPr>
        <p:spPr>
          <a:xfrm>
            <a:off x="1201139" y="2699491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ED0E9D3-48A0-4445-AC2B-F655BB7F89AB}"/>
              </a:ext>
            </a:extLst>
          </p:cNvPr>
          <p:cNvSpPr/>
          <p:nvPr/>
        </p:nvSpPr>
        <p:spPr>
          <a:xfrm>
            <a:off x="1926268" y="2699491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97A4ED9-51A4-483B-919B-45B0DC22331F}"/>
              </a:ext>
            </a:extLst>
          </p:cNvPr>
          <p:cNvSpPr/>
          <p:nvPr/>
        </p:nvSpPr>
        <p:spPr>
          <a:xfrm>
            <a:off x="2651396" y="2699491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570B98-552B-460C-8C18-95493676776E}"/>
              </a:ext>
            </a:extLst>
          </p:cNvPr>
          <p:cNvSpPr txBox="1"/>
          <p:nvPr/>
        </p:nvSpPr>
        <p:spPr>
          <a:xfrm>
            <a:off x="447096" y="3278351"/>
            <a:ext cx="822661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/X1/X2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E142664-5158-4DE9-BC5C-5EC20E13FE5D}"/>
              </a:ext>
            </a:extLst>
          </p:cNvPr>
          <p:cNvSpPr/>
          <p:nvPr/>
        </p:nvSpPr>
        <p:spPr>
          <a:xfrm>
            <a:off x="3375606" y="2699491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Xn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6774A57-0DE3-446C-9253-D2E4CCA1D069}"/>
              </a:ext>
            </a:extLst>
          </p:cNvPr>
          <p:cNvSpPr/>
          <p:nvPr/>
        </p:nvSpPr>
        <p:spPr>
          <a:xfrm>
            <a:off x="5893831" y="2699491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7A970AC-E70E-4393-867A-1159D4F6EEF1}"/>
              </a:ext>
            </a:extLst>
          </p:cNvPr>
          <p:cNvSpPr/>
          <p:nvPr/>
        </p:nvSpPr>
        <p:spPr>
          <a:xfrm>
            <a:off x="6618959" y="2699491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1D228CF-6D68-4E19-8416-34ABDE201783}"/>
              </a:ext>
            </a:extLst>
          </p:cNvPr>
          <p:cNvSpPr/>
          <p:nvPr/>
        </p:nvSpPr>
        <p:spPr>
          <a:xfrm>
            <a:off x="7344088" y="2699491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0BC5F84-DD11-4B89-92AE-EAB47CBA892D}"/>
              </a:ext>
            </a:extLst>
          </p:cNvPr>
          <p:cNvSpPr/>
          <p:nvPr/>
        </p:nvSpPr>
        <p:spPr>
          <a:xfrm>
            <a:off x="8069216" y="2699491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1F0BCF-1B7D-47F3-9E6C-9E728A10FCF0}"/>
              </a:ext>
            </a:extLst>
          </p:cNvPr>
          <p:cNvSpPr txBox="1"/>
          <p:nvPr/>
        </p:nvSpPr>
        <p:spPr>
          <a:xfrm>
            <a:off x="5891514" y="3299765"/>
            <a:ext cx="1486304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X3 = /X1/X2 X3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FED09AD4-5812-4D08-97F0-7A7AB2609575}"/>
              </a:ext>
            </a:extLst>
          </p:cNvPr>
          <p:cNvSpPr/>
          <p:nvPr/>
        </p:nvSpPr>
        <p:spPr>
          <a:xfrm>
            <a:off x="8793426" y="2699491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Xn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A630355-9814-4922-9719-BDCF02CFD3E7}"/>
              </a:ext>
            </a:extLst>
          </p:cNvPr>
          <p:cNvSpPr/>
          <p:nvPr/>
        </p:nvSpPr>
        <p:spPr>
          <a:xfrm>
            <a:off x="476011" y="1783186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F5FFB299-5953-428B-A61F-BA2630D0E52D}"/>
              </a:ext>
            </a:extLst>
          </p:cNvPr>
          <p:cNvSpPr/>
          <p:nvPr/>
        </p:nvSpPr>
        <p:spPr>
          <a:xfrm>
            <a:off x="1201139" y="1783186"/>
            <a:ext cx="702080" cy="595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464D0C8-07CC-492C-85D5-831FD0BD476F}"/>
              </a:ext>
            </a:extLst>
          </p:cNvPr>
          <p:cNvSpPr/>
          <p:nvPr/>
        </p:nvSpPr>
        <p:spPr>
          <a:xfrm>
            <a:off x="1926268" y="1783186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C3633D6-A7E3-4E68-BADD-54311C238E8F}"/>
              </a:ext>
            </a:extLst>
          </p:cNvPr>
          <p:cNvSpPr/>
          <p:nvPr/>
        </p:nvSpPr>
        <p:spPr>
          <a:xfrm>
            <a:off x="2651396" y="1783186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758CB5-D37D-4DBB-847D-4B8528F18E06}"/>
              </a:ext>
            </a:extLst>
          </p:cNvPr>
          <p:cNvSpPr txBox="1"/>
          <p:nvPr/>
        </p:nvSpPr>
        <p:spPr>
          <a:xfrm>
            <a:off x="475151" y="2375387"/>
            <a:ext cx="503664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/X1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FC081255-25C9-4430-82B9-28CDAA32F0CA}"/>
              </a:ext>
            </a:extLst>
          </p:cNvPr>
          <p:cNvSpPr/>
          <p:nvPr/>
        </p:nvSpPr>
        <p:spPr>
          <a:xfrm>
            <a:off x="3375606" y="1783186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Xn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3E981D-583A-44BA-9B20-3564980CD8E1}"/>
                  </a:ext>
                </a:extLst>
              </p:cNvPr>
              <p:cNvSpPr txBox="1"/>
              <p:nvPr/>
            </p:nvSpPr>
            <p:spPr>
              <a:xfrm>
                <a:off x="475242" y="4077904"/>
                <a:ext cx="3597008" cy="22759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</m:den>
                    </m:f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den>
                    </m:f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den>
                    </m:f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3E981D-583A-44BA-9B20-3564980CD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42" y="4077904"/>
                <a:ext cx="3597008" cy="22759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8A6DA1-DA92-458B-AE55-3750048DA436}"/>
                  </a:ext>
                </a:extLst>
              </p:cNvPr>
              <p:cNvSpPr txBox="1"/>
              <p:nvPr/>
            </p:nvSpPr>
            <p:spPr>
              <a:xfrm>
                <a:off x="5831063" y="4216385"/>
                <a:ext cx="2262066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:endParaRPr lang="ko-KR" altLang="ko-KR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:endParaRPr lang="ko-KR" altLang="ko-KR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38A6DA1-DA92-458B-AE55-3750048DA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063" y="4216385"/>
                <a:ext cx="2262066" cy="1077218"/>
              </a:xfrm>
              <a:prstGeom prst="rect">
                <a:avLst/>
              </a:prstGeom>
              <a:blipFill>
                <a:blip r:embed="rId3"/>
                <a:stretch>
                  <a:fillRect b="-34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직사각형 65">
            <a:extLst>
              <a:ext uri="{FF2B5EF4-FFF2-40B4-BE49-F238E27FC236}">
                <a16:creationId xmlns:a16="http://schemas.microsoft.com/office/drawing/2014/main" id="{BF13783F-4FA4-44C4-B53C-37569C012718}"/>
              </a:ext>
            </a:extLst>
          </p:cNvPr>
          <p:cNvSpPr/>
          <p:nvPr/>
        </p:nvSpPr>
        <p:spPr>
          <a:xfrm>
            <a:off x="4598983" y="2699491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FC0CA39A-E6E2-430A-9C85-FE1C4C7F72F1}"/>
              </a:ext>
            </a:extLst>
          </p:cNvPr>
          <p:cNvSpPr/>
          <p:nvPr/>
        </p:nvSpPr>
        <p:spPr>
          <a:xfrm>
            <a:off x="4588229" y="1783186"/>
            <a:ext cx="702080" cy="595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041C25DD-B445-4B79-8D94-CE86D554546A}"/>
              </a:ext>
            </a:extLst>
          </p:cNvPr>
          <p:cNvSpPr/>
          <p:nvPr/>
        </p:nvSpPr>
        <p:spPr>
          <a:xfrm>
            <a:off x="5880496" y="1783186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F8D8A687-78E5-4BF4-93DC-325D26904A3E}"/>
              </a:ext>
            </a:extLst>
          </p:cNvPr>
          <p:cNvSpPr/>
          <p:nvPr/>
        </p:nvSpPr>
        <p:spPr>
          <a:xfrm>
            <a:off x="6605624" y="1783186"/>
            <a:ext cx="702080" cy="595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D70A2DCF-6487-46D8-BB90-26316AC25645}"/>
              </a:ext>
            </a:extLst>
          </p:cNvPr>
          <p:cNvSpPr/>
          <p:nvPr/>
        </p:nvSpPr>
        <p:spPr>
          <a:xfrm>
            <a:off x="7330753" y="1783186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04D66D4F-14E2-413D-A6CB-16C7748201CC}"/>
              </a:ext>
            </a:extLst>
          </p:cNvPr>
          <p:cNvSpPr/>
          <p:nvPr/>
        </p:nvSpPr>
        <p:spPr>
          <a:xfrm>
            <a:off x="8055881" y="1783186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C04ABCA-4429-4E31-98B5-04158E3430F5}"/>
              </a:ext>
            </a:extLst>
          </p:cNvPr>
          <p:cNvSpPr txBox="1"/>
          <p:nvPr/>
        </p:nvSpPr>
        <p:spPr>
          <a:xfrm>
            <a:off x="5888670" y="2377745"/>
            <a:ext cx="1122422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X2 = /X1X2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9BFE34BE-09EA-414D-9FCF-C609C9BC7024}"/>
              </a:ext>
            </a:extLst>
          </p:cNvPr>
          <p:cNvSpPr/>
          <p:nvPr/>
        </p:nvSpPr>
        <p:spPr>
          <a:xfrm>
            <a:off x="8780091" y="1783186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Xn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2" name="곱하기 기호 41">
            <a:extLst>
              <a:ext uri="{FF2B5EF4-FFF2-40B4-BE49-F238E27FC236}">
                <a16:creationId xmlns:a16="http://schemas.microsoft.com/office/drawing/2014/main" id="{F6672A59-9F5E-415C-A04A-B402A9480F20}"/>
              </a:ext>
            </a:extLst>
          </p:cNvPr>
          <p:cNvSpPr/>
          <p:nvPr/>
        </p:nvSpPr>
        <p:spPr bwMode="auto">
          <a:xfrm>
            <a:off x="4177666" y="1943100"/>
            <a:ext cx="365760" cy="360045"/>
          </a:xfrm>
          <a:prstGeom prst="mathMultiply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3" name="곱하기 기호 42">
            <a:extLst>
              <a:ext uri="{FF2B5EF4-FFF2-40B4-BE49-F238E27FC236}">
                <a16:creationId xmlns:a16="http://schemas.microsoft.com/office/drawing/2014/main" id="{41877352-DD05-439E-B4CA-DEDFE4A414E0}"/>
              </a:ext>
            </a:extLst>
          </p:cNvPr>
          <p:cNvSpPr/>
          <p:nvPr/>
        </p:nvSpPr>
        <p:spPr bwMode="auto">
          <a:xfrm>
            <a:off x="4170046" y="2832735"/>
            <a:ext cx="365760" cy="360045"/>
          </a:xfrm>
          <a:prstGeom prst="mathMultiply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5" name="같음 기호 44">
            <a:extLst>
              <a:ext uri="{FF2B5EF4-FFF2-40B4-BE49-F238E27FC236}">
                <a16:creationId xmlns:a16="http://schemas.microsoft.com/office/drawing/2014/main" id="{BF888A59-8ABC-429B-A23B-C6558783BF1C}"/>
              </a:ext>
            </a:extLst>
          </p:cNvPr>
          <p:cNvSpPr/>
          <p:nvPr/>
        </p:nvSpPr>
        <p:spPr bwMode="auto">
          <a:xfrm>
            <a:off x="5360670" y="1897380"/>
            <a:ext cx="462915" cy="422910"/>
          </a:xfrm>
          <a:prstGeom prst="mathEqual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6" name="같음 기호 45">
            <a:extLst>
              <a:ext uri="{FF2B5EF4-FFF2-40B4-BE49-F238E27FC236}">
                <a16:creationId xmlns:a16="http://schemas.microsoft.com/office/drawing/2014/main" id="{11849B9F-100D-437E-AC54-1775D52E7B3C}"/>
              </a:ext>
            </a:extLst>
          </p:cNvPr>
          <p:cNvSpPr/>
          <p:nvPr/>
        </p:nvSpPr>
        <p:spPr bwMode="auto">
          <a:xfrm>
            <a:off x="5375910" y="2747010"/>
            <a:ext cx="462915" cy="422910"/>
          </a:xfrm>
          <a:prstGeom prst="mathEqual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7" name="화살표: 아래쪽 46">
            <a:extLst>
              <a:ext uri="{FF2B5EF4-FFF2-40B4-BE49-F238E27FC236}">
                <a16:creationId xmlns:a16="http://schemas.microsoft.com/office/drawing/2014/main" id="{83ACC1F7-B2F8-4CFA-A3B5-FAC549FAFFC5}"/>
              </a:ext>
            </a:extLst>
          </p:cNvPr>
          <p:cNvSpPr/>
          <p:nvPr/>
        </p:nvSpPr>
        <p:spPr bwMode="auto">
          <a:xfrm>
            <a:off x="931545" y="3686175"/>
            <a:ext cx="240030" cy="371475"/>
          </a:xfrm>
          <a:prstGeom prst="downArrow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8" name="화살표: 아래쪽 47">
            <a:extLst>
              <a:ext uri="{FF2B5EF4-FFF2-40B4-BE49-F238E27FC236}">
                <a16:creationId xmlns:a16="http://schemas.microsoft.com/office/drawing/2014/main" id="{9ED3B7B6-3ADC-4F57-B80F-7AEDA93BCAB4}"/>
              </a:ext>
            </a:extLst>
          </p:cNvPr>
          <p:cNvSpPr/>
          <p:nvPr/>
        </p:nvSpPr>
        <p:spPr bwMode="auto">
          <a:xfrm>
            <a:off x="6307455" y="3669030"/>
            <a:ext cx="240030" cy="371475"/>
          </a:xfrm>
          <a:prstGeom prst="downArrow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983152-BE55-44D0-BB02-8E092F41CB37}"/>
              </a:ext>
            </a:extLst>
          </p:cNvPr>
          <p:cNvSpPr txBox="1"/>
          <p:nvPr/>
        </p:nvSpPr>
        <p:spPr>
          <a:xfrm>
            <a:off x="4188306" y="775253"/>
            <a:ext cx="3419526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p(X1) = p(X2) = p(X3) = … = p(</a:t>
            </a:r>
            <a:r>
              <a:rPr lang="en-US" altLang="ko-KR" sz="1400" dirty="0" err="1">
                <a:solidFill>
                  <a:srgbClr val="0066FF"/>
                </a:solidFill>
                <a:latin typeface="Book Antiqua" panose="02040602050305030304" pitchFamily="18" charset="0"/>
              </a:rPr>
              <a:t>Xn</a:t>
            </a:r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) = 1/n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F628FB-A9F6-4208-BEAE-CCB3FF77BC35}"/>
              </a:ext>
            </a:extLst>
          </p:cNvPr>
          <p:cNvSpPr txBox="1"/>
          <p:nvPr/>
        </p:nvSpPr>
        <p:spPr>
          <a:xfrm>
            <a:off x="2753360" y="4174123"/>
            <a:ext cx="589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FF0000"/>
                </a:solidFill>
                <a:effectLst/>
                <a:latin typeface="Apple SD Gothic Neo"/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262616-63A5-4A0D-84AE-309373C04F07}"/>
              </a:ext>
            </a:extLst>
          </p:cNvPr>
          <p:cNvSpPr txBox="1"/>
          <p:nvPr/>
        </p:nvSpPr>
        <p:spPr>
          <a:xfrm>
            <a:off x="7183120" y="4103003"/>
            <a:ext cx="45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FF0000"/>
                </a:solidFill>
                <a:effectLst/>
                <a:latin typeface="Apple SD Gothic Neo"/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BADBF-428F-4FB1-B6AF-2AA21050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Exclusive Modelling of Partitioning Events by</a:t>
            </a:r>
            <a:r>
              <a:rPr lang="ko-KR" altLang="en-US" dirty="0"/>
              <a:t> </a:t>
            </a:r>
            <a:r>
              <a:rPr lang="en-US" altLang="ko-KR" dirty="0"/>
              <a:t>Conditional</a:t>
            </a:r>
            <a:r>
              <a:rPr lang="ko-KR" altLang="en-US" dirty="0"/>
              <a:t> </a:t>
            </a:r>
            <a:r>
              <a:rPr lang="en-US" altLang="ko-KR" dirty="0"/>
              <a:t>Events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65F574-4C41-4177-979B-57B8DEB7ED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20725"/>
            <a:ext cx="11430000" cy="5680075"/>
          </a:xfrm>
        </p:spPr>
        <p:txBody>
          <a:bodyPr/>
          <a:lstStyle/>
          <a:p>
            <a:endParaRPr lang="en-US" altLang="ko-KR" sz="1900" dirty="0"/>
          </a:p>
          <a:p>
            <a:endParaRPr lang="en-US" altLang="ko-KR" sz="1900" dirty="0"/>
          </a:p>
          <a:p>
            <a:endParaRPr lang="en-US" altLang="ko-KR" sz="1900" dirty="0"/>
          </a:p>
          <a:p>
            <a:endParaRPr lang="en-US" altLang="ko-KR" sz="1900" dirty="0"/>
          </a:p>
          <a:p>
            <a:endParaRPr lang="en-US" altLang="ko-KR" sz="1800" dirty="0"/>
          </a:p>
          <a:p>
            <a:endParaRPr lang="en-US" altLang="ko-KR" sz="19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50EE3E9-BD3F-443F-A91A-70581BFACF8A}"/>
                  </a:ext>
                </a:extLst>
              </p:cNvPr>
              <p:cNvSpPr txBox="1"/>
              <p:nvPr/>
            </p:nvSpPr>
            <p:spPr>
              <a:xfrm>
                <a:off x="965930" y="1202657"/>
                <a:ext cx="616219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ko-KR" altLang="ko-K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)…</m:t>
                    </m:r>
                    <m:r>
                      <m:rPr>
                        <m:sty m:val="p"/>
                      </m:rP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50EE3E9-BD3F-443F-A91A-70581BFAC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30" y="1202657"/>
                <a:ext cx="6162199" cy="707886"/>
              </a:xfrm>
              <a:prstGeom prst="rect">
                <a:avLst/>
              </a:prstGeom>
              <a:blipFill>
                <a:blip r:embed="rId3"/>
                <a:stretch>
                  <a:fillRect b="-51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4BAAA14-1C2C-4BAE-AABC-FF88D2E7F4CB}"/>
                  </a:ext>
                </a:extLst>
              </p:cNvPr>
              <p:cNvSpPr txBox="1"/>
              <p:nvPr/>
            </p:nvSpPr>
            <p:spPr>
              <a:xfrm>
                <a:off x="1031823" y="2155365"/>
                <a:ext cx="2345742" cy="14465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…/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4BAAA14-1C2C-4BAE-AABC-FF88D2E7F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23" y="2155365"/>
                <a:ext cx="2345742" cy="1446550"/>
              </a:xfrm>
              <a:prstGeom prst="rect">
                <a:avLst/>
              </a:prstGeom>
              <a:blipFill>
                <a:blip r:embed="rId4"/>
                <a:stretch>
                  <a:fillRect b="-16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0101B91-8622-475F-A64E-A6A4D603ACEC}"/>
                  </a:ext>
                </a:extLst>
              </p:cNvPr>
              <p:cNvSpPr txBox="1"/>
              <p:nvPr/>
            </p:nvSpPr>
            <p:spPr>
              <a:xfrm>
                <a:off x="3795977" y="2153460"/>
                <a:ext cx="2193343" cy="14465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=/</m:t>
                    </m:r>
                    <m:sSubSup>
                      <m:sSub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  <a:p>
                <a:pPr algn="l"/>
                <a14:m>
                  <m:oMath xmlns:m="http://schemas.openxmlformats.org/officeDocument/2006/math"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=/</m:t>
                    </m:r>
                    <m:sSubSup>
                      <m:sSub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  <a:p>
                <a:pPr algn="l"/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=/</m:t>
                    </m:r>
                    <m:sSubSup>
                      <m:sSub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  <a:p>
                <a:pPr algn="l"/>
                <a:endParaRPr lang="en-US" altLang="ko-KR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0101B91-8622-475F-A64E-A6A4D603A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77" y="2153460"/>
                <a:ext cx="2193343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43A8F7-A548-405A-A3B9-0CFDE8AE11D4}"/>
                  </a:ext>
                </a:extLst>
              </p:cNvPr>
              <p:cNvSpPr txBox="1"/>
              <p:nvPr/>
            </p:nvSpPr>
            <p:spPr>
              <a:xfrm>
                <a:off x="968217" y="3925289"/>
                <a:ext cx="434101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mtClean="0">
                        <a:latin typeface="Cambria Math" panose="02040503050406030204" pitchFamily="18" charset="0"/>
                      </a:rPr>
                      <m:t>(/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 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 smtClean="0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)…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ko-KR" altLang="ko-KR" i="1" smtClean="0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43A8F7-A548-405A-A3B9-0CFDE8AE1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17" y="3925289"/>
                <a:ext cx="4341018" cy="338554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그룹 81">
            <a:extLst>
              <a:ext uri="{FF2B5EF4-FFF2-40B4-BE49-F238E27FC236}">
                <a16:creationId xmlns:a16="http://schemas.microsoft.com/office/drawing/2014/main" id="{3AE2D019-ED30-429B-AD95-462DC80B408A}"/>
              </a:ext>
            </a:extLst>
          </p:cNvPr>
          <p:cNvGrpSpPr/>
          <p:nvPr/>
        </p:nvGrpSpPr>
        <p:grpSpPr>
          <a:xfrm>
            <a:off x="1002126" y="5001989"/>
            <a:ext cx="4364259" cy="1446550"/>
            <a:chOff x="994887" y="4876259"/>
            <a:chExt cx="4364259" cy="1446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74E8189-DBAF-4928-B790-AB2D6A149525}"/>
                    </a:ext>
                  </a:extLst>
                </p:cNvPr>
                <p:cNvSpPr txBox="1"/>
                <p:nvPr/>
              </p:nvSpPr>
              <p:spPr>
                <a:xfrm>
                  <a:off x="994887" y="4876259"/>
                  <a:ext cx="2718339" cy="14465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a14:m>
                  <a:r>
                    <a:rPr lang="en-US" altLang="ko-KR" dirty="0"/>
                    <a:t> 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a14:m>
                  <a:r>
                    <a:rPr lang="en-US" altLang="ko-KR" dirty="0"/>
                    <a:t> 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r>
                        <a:rPr lang="en-US" altLang="ko-KR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a14:m>
                  <a:r>
                    <a:rPr lang="en-US" altLang="ko-KR" dirty="0"/>
                    <a:t> 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ko-K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r>
                        <a:rPr lang="en-US" altLang="ko-KR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r>
                        <a:rPr lang="en-US" altLang="ko-KR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r>
                        <a:rPr lang="en-US" altLang="ko-KR">
                          <a:latin typeface="Cambria Math" panose="02040503050406030204" pitchFamily="18" charset="0"/>
                        </a:rPr>
                        <m:t>…/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a14:m>
                  <a:r>
                    <a:rPr lang="en-US" altLang="ko-KR" dirty="0"/>
                    <a:t> </a:t>
                  </a:r>
                  <a:endParaRPr lang="ko-KR" altLang="ko-KR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74E8189-DBAF-4928-B790-AB2D6A1495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87" y="4876259"/>
                  <a:ext cx="2718339" cy="1446550"/>
                </a:xfrm>
                <a:prstGeom prst="rect">
                  <a:avLst/>
                </a:prstGeom>
                <a:blipFill>
                  <a:blip r:embed="rId7"/>
                  <a:stretch>
                    <a:fillRect b="-167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28312B6-EE68-4B31-97F2-3ED9556B878B}"/>
                    </a:ext>
                  </a:extLst>
                </p:cNvPr>
                <p:cNvSpPr txBox="1"/>
                <p:nvPr/>
              </p:nvSpPr>
              <p:spPr>
                <a:xfrm>
                  <a:off x="4396267" y="4897214"/>
                  <a:ext cx="962879" cy="36138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ko-KR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altLang="ko-KR" dirty="0">
                      <a:solidFill>
                        <a:schemeClr val="tx1"/>
                      </a:solidFill>
                    </a:rPr>
                    <a:t> </a:t>
                  </a:r>
                  <a:endParaRPr lang="ko-KR" altLang="ko-K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28312B6-EE68-4B31-97F2-3ED9556B8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6267" y="4897214"/>
                  <a:ext cx="962879" cy="361381"/>
                </a:xfrm>
                <a:prstGeom prst="rect">
                  <a:avLst/>
                </a:prstGeom>
                <a:blipFill>
                  <a:blip r:embed="rId8"/>
                  <a:stretch>
                    <a:fillRect b="-49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연결선: 구부러짐 84">
              <a:extLst>
                <a:ext uri="{FF2B5EF4-FFF2-40B4-BE49-F238E27FC236}">
                  <a16:creationId xmlns:a16="http://schemas.microsoft.com/office/drawing/2014/main" id="{E2919A65-786C-4CE0-AEF4-68B05BF8E014}"/>
                </a:ext>
              </a:extLst>
            </p:cNvPr>
            <p:cNvCxnSpPr>
              <a:cxnSpLocks/>
              <a:stCxn id="83" idx="3"/>
              <a:endCxn id="84" idx="1"/>
            </p:cNvCxnSpPr>
            <p:nvPr/>
          </p:nvCxnSpPr>
          <p:spPr bwMode="auto">
            <a:xfrm flipV="1">
              <a:off x="3713226" y="5077905"/>
              <a:ext cx="683041" cy="521629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7D85F70-7715-4CF9-A7DC-5B6D77D186FB}"/>
                  </a:ext>
                </a:extLst>
              </p:cNvPr>
              <p:cNvSpPr txBox="1"/>
              <p:nvPr/>
            </p:nvSpPr>
            <p:spPr>
              <a:xfrm>
                <a:off x="7413250" y="2649932"/>
                <a:ext cx="405126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ko-KR" altLang="en-US" dirty="0"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7D85F70-7715-4CF9-A7DC-5B6D77D18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250" y="2649932"/>
                <a:ext cx="4051268" cy="338554"/>
              </a:xfrm>
              <a:prstGeom prst="rect">
                <a:avLst/>
              </a:prstGeom>
              <a:blipFill>
                <a:blip r:embed="rId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연결선: 구부러짐 86">
            <a:extLst>
              <a:ext uri="{FF2B5EF4-FFF2-40B4-BE49-F238E27FC236}">
                <a16:creationId xmlns:a16="http://schemas.microsoft.com/office/drawing/2014/main" id="{29B3CEF4-6730-4B56-A9EC-E17A05DA247A}"/>
              </a:ext>
            </a:extLst>
          </p:cNvPr>
          <p:cNvCxnSpPr>
            <a:cxnSpLocks/>
            <a:stCxn id="86" idx="1"/>
            <a:endCxn id="88" idx="1"/>
          </p:cNvCxnSpPr>
          <p:nvPr/>
        </p:nvCxnSpPr>
        <p:spPr bwMode="auto">
          <a:xfrm rot="10800000" flipH="1" flipV="1">
            <a:off x="7413249" y="2819208"/>
            <a:ext cx="1" cy="1527987"/>
          </a:xfrm>
          <a:prstGeom prst="curvedConnector3">
            <a:avLst>
              <a:gd name="adj1" fmla="val -2286000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E5B190D-50D5-4E54-8C62-6BECDACF9EEB}"/>
                  </a:ext>
                </a:extLst>
              </p:cNvPr>
              <p:cNvSpPr txBox="1"/>
              <p:nvPr/>
            </p:nvSpPr>
            <p:spPr>
              <a:xfrm>
                <a:off x="7413251" y="3209224"/>
                <a:ext cx="4159623" cy="22759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</m:den>
                    </m:f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bSup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den>
                    </m:f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bSup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den>
                    </m:f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bSup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E5B190D-50D5-4E54-8C62-6BECDACF9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251" y="3209224"/>
                <a:ext cx="4159623" cy="22759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908A595-C1FE-43A5-AFF0-FEE8D882A693}"/>
              </a:ext>
            </a:extLst>
          </p:cNvPr>
          <p:cNvSpPr txBox="1"/>
          <p:nvPr/>
        </p:nvSpPr>
        <p:spPr>
          <a:xfrm>
            <a:off x="2255520" y="2138679"/>
            <a:ext cx="365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FF0000"/>
                </a:solidFill>
                <a:effectLst/>
                <a:latin typeface="Apple SD Gothic Neo"/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0FD7D-4E73-4E97-B7EE-BC712A70C66E}"/>
              </a:ext>
            </a:extLst>
          </p:cNvPr>
          <p:cNvSpPr txBox="1"/>
          <p:nvPr/>
        </p:nvSpPr>
        <p:spPr>
          <a:xfrm>
            <a:off x="2626360" y="5058043"/>
            <a:ext cx="365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FF0000"/>
                </a:solidFill>
                <a:effectLst/>
                <a:latin typeface="Apple SD Gothic Neo"/>
              </a:rPr>
              <a:t>④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C9F6D0-939A-480C-BE0C-E493634B6359}"/>
              </a:ext>
            </a:extLst>
          </p:cNvPr>
          <p:cNvSpPr txBox="1"/>
          <p:nvPr/>
        </p:nvSpPr>
        <p:spPr>
          <a:xfrm>
            <a:off x="10887710" y="3365768"/>
            <a:ext cx="46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FF0000"/>
                </a:solidFill>
                <a:effectLst/>
                <a:latin typeface="Apple SD Gothic Neo"/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96FE3-6714-495D-8A80-45B118BCB5FA}"/>
              </a:ext>
            </a:extLst>
          </p:cNvPr>
          <p:cNvSpPr txBox="1"/>
          <p:nvPr/>
        </p:nvSpPr>
        <p:spPr>
          <a:xfrm>
            <a:off x="3068320" y="839738"/>
            <a:ext cx="45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FF0000"/>
                </a:solidFill>
                <a:effectLst/>
                <a:latin typeface="Apple SD Gothic Neo"/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5" name="연결선: 구부러짐 4">
            <a:extLst>
              <a:ext uri="{FF2B5EF4-FFF2-40B4-BE49-F238E27FC236}">
                <a16:creationId xmlns:a16="http://schemas.microsoft.com/office/drawing/2014/main" id="{B8B8305A-075A-43FB-9304-AA005EB421BA}"/>
              </a:ext>
            </a:extLst>
          </p:cNvPr>
          <p:cNvCxnSpPr>
            <a:cxnSpLocks/>
            <a:stCxn id="25" idx="1"/>
            <a:endCxn id="28" idx="1"/>
          </p:cNvCxnSpPr>
          <p:nvPr/>
        </p:nvCxnSpPr>
        <p:spPr bwMode="auto">
          <a:xfrm rot="10800000" flipV="1">
            <a:off x="972980" y="991552"/>
            <a:ext cx="5715" cy="3440430"/>
          </a:xfrm>
          <a:prstGeom prst="curvedConnector3">
            <a:avLst>
              <a:gd name="adj1" fmla="val 1220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9ECF72-1CF2-4A38-855B-4AFEB405403A}"/>
                  </a:ext>
                </a:extLst>
              </p:cNvPr>
              <p:cNvSpPr txBox="1"/>
              <p:nvPr/>
            </p:nvSpPr>
            <p:spPr>
              <a:xfrm>
                <a:off x="978694" y="822275"/>
                <a:ext cx="281035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ko-K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=/</m:t>
                      </m:r>
                      <m:sSub>
                        <m:sSubPr>
                          <m:ctrlPr>
                            <a:rPr lang="ko-KR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ko-KR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…/</m:t>
                      </m:r>
                      <m:sSub>
                        <m:sSubPr>
                          <m:ctrlPr>
                            <a:rPr lang="ko-KR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ko-KR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9ECF72-1CF2-4A38-855B-4AFEB4054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94" y="822275"/>
                <a:ext cx="2810351" cy="338554"/>
              </a:xfrm>
              <a:prstGeom prst="rect">
                <a:avLst/>
              </a:prstGeom>
              <a:blipFill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9023C7-74EA-45BB-B78E-CFB1E0422788}"/>
                  </a:ext>
                </a:extLst>
              </p:cNvPr>
              <p:cNvSpPr txBox="1"/>
              <p:nvPr/>
            </p:nvSpPr>
            <p:spPr>
              <a:xfrm>
                <a:off x="972979" y="4262705"/>
                <a:ext cx="279892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…/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9023C7-74EA-45BB-B78E-CFB1E0422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79" y="4262705"/>
                <a:ext cx="2798921" cy="338554"/>
              </a:xfrm>
              <a:prstGeom prst="rect">
                <a:avLst/>
              </a:prstGeom>
              <a:blipFill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연결선: 구부러짐 30">
            <a:extLst>
              <a:ext uri="{FF2B5EF4-FFF2-40B4-BE49-F238E27FC236}">
                <a16:creationId xmlns:a16="http://schemas.microsoft.com/office/drawing/2014/main" id="{582F4CEE-4747-48D1-AA32-DAA26EE5FFB8}"/>
              </a:ext>
            </a:extLst>
          </p:cNvPr>
          <p:cNvCxnSpPr>
            <a:cxnSpLocks/>
            <a:stCxn id="54" idx="3"/>
            <a:endCxn id="55" idx="1"/>
          </p:cNvCxnSpPr>
          <p:nvPr/>
        </p:nvCxnSpPr>
        <p:spPr bwMode="auto">
          <a:xfrm flipV="1">
            <a:off x="3377565" y="2876735"/>
            <a:ext cx="418412" cy="1905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연결선: 구부러짐 34">
            <a:extLst>
              <a:ext uri="{FF2B5EF4-FFF2-40B4-BE49-F238E27FC236}">
                <a16:creationId xmlns:a16="http://schemas.microsoft.com/office/drawing/2014/main" id="{CC3307FF-E5E2-4369-8201-2F2584ABFDD2}"/>
              </a:ext>
            </a:extLst>
          </p:cNvPr>
          <p:cNvCxnSpPr>
            <a:cxnSpLocks/>
            <a:stCxn id="55" idx="3"/>
          </p:cNvCxnSpPr>
          <p:nvPr/>
        </p:nvCxnSpPr>
        <p:spPr bwMode="auto">
          <a:xfrm flipV="1">
            <a:off x="5989320" y="1851660"/>
            <a:ext cx="794385" cy="1025075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8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 animBg="1"/>
      <p:bldP spid="56" grpId="0"/>
      <p:bldP spid="86" grpId="0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5E040-ED23-456D-831F-1751ABB5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Exclusive Modelling of Partitioning Events by</a:t>
            </a:r>
            <a:r>
              <a:rPr lang="ko-KR" altLang="en-US" dirty="0"/>
              <a:t> </a:t>
            </a:r>
            <a:r>
              <a:rPr lang="en-US" altLang="ko-KR" dirty="0"/>
              <a:t>Conditional</a:t>
            </a:r>
            <a:r>
              <a:rPr lang="ko-KR" altLang="en-US" dirty="0"/>
              <a:t> </a:t>
            </a:r>
            <a:r>
              <a:rPr lang="en-US" altLang="ko-KR" dirty="0"/>
              <a:t>Events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81E24E-682F-4A9F-85BC-ECA0BFD64731}"/>
                  </a:ext>
                </a:extLst>
              </p:cNvPr>
              <p:cNvSpPr txBox="1"/>
              <p:nvPr/>
            </p:nvSpPr>
            <p:spPr>
              <a:xfrm>
                <a:off x="814653" y="1092375"/>
                <a:ext cx="2345742" cy="14465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endParaRPr lang="ko-KR" altLang="ko-KR" dirty="0"/>
              </a:p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81E24E-682F-4A9F-85BC-ECA0BFD6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53" y="1092375"/>
                <a:ext cx="2345742" cy="1446550"/>
              </a:xfrm>
              <a:prstGeom prst="rect">
                <a:avLst/>
              </a:prstGeom>
              <a:blipFill>
                <a:blip r:embed="rId2"/>
                <a:stretch>
                  <a:fillRect b="-16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4BA1A5-B8FA-452D-8B68-1E50A3E2CE19}"/>
                  </a:ext>
                </a:extLst>
              </p:cNvPr>
              <p:cNvSpPr txBox="1"/>
              <p:nvPr/>
            </p:nvSpPr>
            <p:spPr>
              <a:xfrm>
                <a:off x="835286" y="2854894"/>
                <a:ext cx="4359649" cy="22759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</m:den>
                    </m:f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bSup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den>
                    </m:f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bSup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c</m:t>
                            </m:r>
                          </m:sup>
                        </m:sSubSup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4BA1A5-B8FA-452D-8B68-1E50A3E2C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86" y="2854894"/>
                <a:ext cx="4359649" cy="22759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FA04AB-11E7-4212-BE1D-0952A06547B6}"/>
                  </a:ext>
                </a:extLst>
              </p:cNvPr>
              <p:cNvSpPr txBox="1"/>
              <p:nvPr/>
            </p:nvSpPr>
            <p:spPr>
              <a:xfrm>
                <a:off x="5449728" y="3114675"/>
                <a:ext cx="6683217" cy="2098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mtClean="0">
                        <a:latin typeface="Cambria Math" panose="02040503050406030204" pitchFamily="18" charset="0"/>
                      </a:rPr>
                      <m:t>(/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mtClean="0">
                        <a:latin typeface="Cambria Math" panose="02040503050406030204" pitchFamily="18" charset="0"/>
                      </a:rPr>
                      <m:t>(/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 smtClean="0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mtClean="0">
                        <a:latin typeface="Cambria Math" panose="02040503050406030204" pitchFamily="18" charset="0"/>
                      </a:rPr>
                      <m:t>(/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(/</m:t>
                    </m:r>
                    <m:sSubSup>
                      <m:sSubSupPr>
                        <m:ctrlPr>
                          <a:rPr lang="ko-KR" altLang="ko-KR" i="1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 smtClean="0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ko-KR" altLang="ko-KR" i="1" smtClean="0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 smtClean="0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5096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ko-KR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FA04AB-11E7-4212-BE1D-0952A0654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728" y="3114675"/>
                <a:ext cx="6683217" cy="2098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>
            <a:extLst>
              <a:ext uri="{FF2B5EF4-FFF2-40B4-BE49-F238E27FC236}">
                <a16:creationId xmlns:a16="http://schemas.microsoft.com/office/drawing/2014/main" id="{FE7FE7A8-BC72-4789-9794-DE754CE66255}"/>
              </a:ext>
            </a:extLst>
          </p:cNvPr>
          <p:cNvGrpSpPr/>
          <p:nvPr/>
        </p:nvGrpSpPr>
        <p:grpSpPr>
          <a:xfrm>
            <a:off x="3585306" y="1104359"/>
            <a:ext cx="4364259" cy="1446550"/>
            <a:chOff x="994887" y="4876259"/>
            <a:chExt cx="4364259" cy="1446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4AA4D34-3D32-4B9F-A76A-9E12F3572CBD}"/>
                    </a:ext>
                  </a:extLst>
                </p:cNvPr>
                <p:cNvSpPr txBox="1"/>
                <p:nvPr/>
              </p:nvSpPr>
              <p:spPr>
                <a:xfrm>
                  <a:off x="994887" y="4876259"/>
                  <a:ext cx="2718339" cy="14465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a14:m>
                  <a:r>
                    <a:rPr lang="en-US" altLang="ko-KR" dirty="0"/>
                    <a:t> 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a14:m>
                  <a:r>
                    <a:rPr lang="en-US" altLang="ko-KR" dirty="0"/>
                    <a:t> 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r>
                        <a:rPr lang="en-US" altLang="ko-KR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a14:m>
                  <a:r>
                    <a:rPr lang="en-US" altLang="ko-KR" dirty="0"/>
                    <a:t> 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r>
                        <a:rPr lang="en-US" altLang="ko-KR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r>
                        <a:rPr lang="en-US" altLang="ko-KR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a14:m>
                  <a:r>
                    <a:rPr lang="en-US" altLang="ko-KR" dirty="0"/>
                    <a:t> </a:t>
                  </a:r>
                  <a:endParaRPr lang="ko-KR" altLang="ko-KR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4AA4D34-3D32-4B9F-A76A-9E12F3572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87" y="4876259"/>
                  <a:ext cx="2718339" cy="1446550"/>
                </a:xfrm>
                <a:prstGeom prst="rect">
                  <a:avLst/>
                </a:prstGeom>
                <a:blipFill>
                  <a:blip r:embed="rId5"/>
                  <a:stretch>
                    <a:fillRect b="-167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590AAB9-83BF-4B57-92E6-0E700DEA679D}"/>
                    </a:ext>
                  </a:extLst>
                </p:cNvPr>
                <p:cNvSpPr txBox="1"/>
                <p:nvPr/>
              </p:nvSpPr>
              <p:spPr>
                <a:xfrm>
                  <a:off x="4396267" y="4897214"/>
                  <a:ext cx="962879" cy="36138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ko-KR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altLang="ko-KR" dirty="0">
                      <a:solidFill>
                        <a:schemeClr val="tx1"/>
                      </a:solidFill>
                    </a:rPr>
                    <a:t> </a:t>
                  </a:r>
                  <a:endParaRPr lang="ko-KR" altLang="ko-K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28312B6-EE68-4B31-97F2-3ED9556B8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6267" y="4897214"/>
                  <a:ext cx="962879" cy="361381"/>
                </a:xfrm>
                <a:prstGeom prst="rect">
                  <a:avLst/>
                </a:prstGeom>
                <a:blipFill>
                  <a:blip r:embed="rId8"/>
                  <a:stretch>
                    <a:fillRect b="-49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연결선: 구부러짐 14">
              <a:extLst>
                <a:ext uri="{FF2B5EF4-FFF2-40B4-BE49-F238E27FC236}">
                  <a16:creationId xmlns:a16="http://schemas.microsoft.com/office/drawing/2014/main" id="{FA56E606-C8BD-4250-89FE-6CEE54D51408}"/>
                </a:ext>
              </a:extLst>
            </p:cNvPr>
            <p:cNvCxnSpPr>
              <a:cxnSpLocks/>
              <a:stCxn id="12" idx="3"/>
              <a:endCxn id="14" idx="1"/>
            </p:cNvCxnSpPr>
            <p:nvPr/>
          </p:nvCxnSpPr>
          <p:spPr bwMode="auto">
            <a:xfrm flipV="1">
              <a:off x="3713226" y="5077905"/>
              <a:ext cx="683041" cy="521629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5E040-ED23-456D-831F-1751ABB5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Exclusive Modelling of Partitioning Events by</a:t>
            </a:r>
            <a:r>
              <a:rPr lang="ko-KR" altLang="en-US" dirty="0"/>
              <a:t> </a:t>
            </a:r>
            <a:r>
              <a:rPr lang="en-US" altLang="ko-KR" dirty="0"/>
              <a:t>Conditional</a:t>
            </a:r>
            <a:r>
              <a:rPr lang="ko-KR" altLang="en-US" dirty="0"/>
              <a:t> </a:t>
            </a:r>
            <a:r>
              <a:rPr lang="en-US" altLang="ko-KR" dirty="0"/>
              <a:t>Events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0117FB-ACB2-48B7-8665-660EE9140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668654"/>
            <a:ext cx="5240654" cy="2303843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3067D762-E142-464A-BD28-14367484537E}"/>
              </a:ext>
            </a:extLst>
          </p:cNvPr>
          <p:cNvSpPr/>
          <p:nvPr/>
        </p:nvSpPr>
        <p:spPr bwMode="auto">
          <a:xfrm>
            <a:off x="4257675" y="1514475"/>
            <a:ext cx="1445895" cy="1571626"/>
          </a:xfrm>
          <a:prstGeom prst="roundRect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F922B4F-6BD3-4A66-BC3D-C90864394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" y="3270852"/>
            <a:ext cx="6497955" cy="3461418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DCD1BE1-5A5C-429B-9163-F88D91233185}"/>
              </a:ext>
            </a:extLst>
          </p:cNvPr>
          <p:cNvSpPr/>
          <p:nvPr/>
        </p:nvSpPr>
        <p:spPr bwMode="auto">
          <a:xfrm>
            <a:off x="4244340" y="4114800"/>
            <a:ext cx="2727960" cy="2588894"/>
          </a:xfrm>
          <a:prstGeom prst="roundRect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F67157D-640F-440D-9A3B-A014FA9D91D0}"/>
              </a:ext>
            </a:extLst>
          </p:cNvPr>
          <p:cNvGrpSpPr/>
          <p:nvPr/>
        </p:nvGrpSpPr>
        <p:grpSpPr>
          <a:xfrm>
            <a:off x="6568536" y="1870169"/>
            <a:ext cx="4364259" cy="1446550"/>
            <a:chOff x="994887" y="4876259"/>
            <a:chExt cx="4364259" cy="1446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B8ED5EC-4177-4AD2-8DCB-872FDB7B4391}"/>
                    </a:ext>
                  </a:extLst>
                </p:cNvPr>
                <p:cNvSpPr txBox="1"/>
                <p:nvPr/>
              </p:nvSpPr>
              <p:spPr>
                <a:xfrm>
                  <a:off x="994887" y="4876259"/>
                  <a:ext cx="2718339" cy="14465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a14:m>
                  <a:r>
                    <a:rPr lang="en-US" altLang="ko-KR" dirty="0"/>
                    <a:t> 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a14:m>
                  <a:r>
                    <a:rPr lang="en-US" altLang="ko-KR" dirty="0"/>
                    <a:t> 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r>
                        <a:rPr lang="en-US" altLang="ko-KR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a14:m>
                  <a:r>
                    <a:rPr lang="en-US" altLang="ko-KR" dirty="0"/>
                    <a:t> </a:t>
                  </a:r>
                </a:p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r>
                        <a:rPr lang="en-US" altLang="ko-KR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r>
                        <a:rPr lang="en-US" altLang="ko-KR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  <m:sSubSup>
                        <m:sSubSupPr>
                          <m:ctrlPr>
                            <a:rPr lang="ko-KR" altLang="ko-KR" i="1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b="0" i="0" smtClean="0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5096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p>
                      </m:sSubSup>
                    </m:oMath>
                  </a14:m>
                  <a:r>
                    <a:rPr lang="en-US" altLang="ko-KR" dirty="0"/>
                    <a:t> </a:t>
                  </a:r>
                  <a:endParaRPr lang="ko-KR" altLang="ko-KR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4AA4D34-3D32-4B9F-A76A-9E12F3572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87" y="4876259"/>
                  <a:ext cx="2718339" cy="1446550"/>
                </a:xfrm>
                <a:prstGeom prst="rect">
                  <a:avLst/>
                </a:prstGeom>
                <a:blipFill>
                  <a:blip r:embed="rId5"/>
                  <a:stretch>
                    <a:fillRect b="-167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E28F802-2BF3-47E6-AEB0-C8303102FDE8}"/>
                    </a:ext>
                  </a:extLst>
                </p:cNvPr>
                <p:cNvSpPr txBox="1"/>
                <p:nvPr/>
              </p:nvSpPr>
              <p:spPr>
                <a:xfrm>
                  <a:off x="4396267" y="4897214"/>
                  <a:ext cx="962879" cy="36138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ko-KR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altLang="ko-KR" dirty="0">
                      <a:solidFill>
                        <a:schemeClr val="tx1"/>
                      </a:solidFill>
                    </a:rPr>
                    <a:t> </a:t>
                  </a:r>
                  <a:endParaRPr lang="ko-KR" altLang="ko-K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28312B6-EE68-4B31-97F2-3ED9556B8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6267" y="4897214"/>
                  <a:ext cx="962879" cy="361381"/>
                </a:xfrm>
                <a:prstGeom prst="rect">
                  <a:avLst/>
                </a:prstGeom>
                <a:blipFill>
                  <a:blip r:embed="rId8"/>
                  <a:stretch>
                    <a:fillRect b="-49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연결선: 구부러짐 27">
              <a:extLst>
                <a:ext uri="{FF2B5EF4-FFF2-40B4-BE49-F238E27FC236}">
                  <a16:creationId xmlns:a16="http://schemas.microsoft.com/office/drawing/2014/main" id="{328231BE-8E5A-4735-9DCD-9FB81C3BB282}"/>
                </a:ext>
              </a:extLst>
            </p:cNvPr>
            <p:cNvCxnSpPr>
              <a:cxnSpLocks/>
              <a:stCxn id="26" idx="3"/>
              <a:endCxn id="27" idx="1"/>
            </p:cNvCxnSpPr>
            <p:nvPr/>
          </p:nvCxnSpPr>
          <p:spPr bwMode="auto">
            <a:xfrm flipV="1">
              <a:off x="3713226" y="5077905"/>
              <a:ext cx="683041" cy="521629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50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7EEAAF6-7DEF-47AF-BD93-2D2B381B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Application to CCW System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12">
                <a:extLst>
                  <a:ext uri="{FF2B5EF4-FFF2-40B4-BE49-F238E27FC236}">
                    <a16:creationId xmlns:a16="http://schemas.microsoft.com/office/drawing/2014/main" id="{AF2334B5-D93A-412A-AC39-D144338C3BE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1800" dirty="0"/>
                  <a:t>CCW failure in SUPSA</a:t>
                </a:r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r>
                  <a:rPr lang="en-US" altLang="ko-KR" sz="1600" b="0" dirty="0"/>
                  <a:t>Train A failure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  (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altLang="ko-KR" sz="1600" b="0" dirty="0"/>
              </a:p>
              <a:p>
                <a:pPr marL="287338" lvl="1" indent="0">
                  <a:buNone/>
                </a:pPr>
                <a:r>
                  <a:rPr lang="en-US" altLang="ko-KR" sz="1600" b="0" dirty="0"/>
                  <a:t>Train B failure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sz="1600" b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ko-KR" sz="1600" b="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altLang="ko-KR" sz="1600" b="0" dirty="0"/>
              </a:p>
              <a:p>
                <a:pPr lvl="1"/>
                <a:endParaRPr lang="en-US" altLang="ko-KR" sz="1600" b="0" dirty="0"/>
              </a:p>
              <a:p>
                <a:pPr lvl="1"/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80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lvl="1"/>
                <a:endParaRPr lang="en-US" altLang="ko-KR" sz="1600" dirty="0"/>
              </a:p>
              <a:p>
                <a:pPr marL="287338" lvl="1" indent="0">
                  <a:buNone/>
                </a:pPr>
                <a:endParaRPr lang="en-US" altLang="ko-KR" sz="1600" dirty="0"/>
              </a:p>
              <a:p>
                <a:pPr marL="287338" lvl="1" indent="0">
                  <a:buNone/>
                </a:pPr>
                <a:endParaRPr lang="en-US" altLang="ko-KR" sz="1600" dirty="0"/>
              </a:p>
              <a:p>
                <a:endParaRPr lang="en-US" altLang="ko-KR" sz="1800" dirty="0"/>
              </a:p>
              <a:p>
                <a:endParaRPr lang="en-US" altLang="ko-KR" sz="1800" dirty="0"/>
              </a:p>
            </p:txBody>
          </p:sp>
        </mc:Choice>
        <mc:Fallback xmlns="">
          <p:sp>
            <p:nvSpPr>
              <p:cNvPr id="13" name="내용 개체 틀 12">
                <a:extLst>
                  <a:ext uri="{FF2B5EF4-FFF2-40B4-BE49-F238E27FC236}">
                    <a16:creationId xmlns:a16="http://schemas.microsoft.com/office/drawing/2014/main" id="{AF2334B5-D93A-412A-AC39-D144338C3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656" t="-6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2">
                <a:extLst>
                  <a:ext uri="{FF2B5EF4-FFF2-40B4-BE49-F238E27FC236}">
                    <a16:creationId xmlns:a16="http://schemas.microsoft.com/office/drawing/2014/main" id="{10E89BE7-BE0B-470A-B581-4DF0B9A9A2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756619645"/>
                  </p:ext>
                </p:extLst>
              </p:nvPr>
            </p:nvGraphicFramePr>
            <p:xfrm>
              <a:off x="743075" y="2347939"/>
              <a:ext cx="4675314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0559">
                      <a:extLst>
                        <a:ext uri="{9D8B030D-6E8A-4147-A177-3AD203B41FA5}">
                          <a16:colId xmlns:a16="http://schemas.microsoft.com/office/drawing/2014/main" val="2477023849"/>
                        </a:ext>
                      </a:extLst>
                    </a:gridCol>
                    <a:gridCol w="4024755">
                      <a:extLst>
                        <a:ext uri="{9D8B030D-6E8A-4147-A177-3AD203B41FA5}">
                          <a16:colId xmlns:a16="http://schemas.microsoft.com/office/drawing/2014/main" val="36229367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①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②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②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58083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①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①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r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7753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altLang="ko-KR" sz="1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③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8760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altLang="ko-KR" sz="1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④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r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50711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2">
                <a:extLst>
                  <a:ext uri="{FF2B5EF4-FFF2-40B4-BE49-F238E27FC236}">
                    <a16:creationId xmlns:a16="http://schemas.microsoft.com/office/drawing/2014/main" id="{10E89BE7-BE0B-470A-B581-4DF0B9A9A2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756619645"/>
                  </p:ext>
                </p:extLst>
              </p:nvPr>
            </p:nvGraphicFramePr>
            <p:xfrm>
              <a:off x="743075" y="2347939"/>
              <a:ext cx="4675314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0559">
                      <a:extLst>
                        <a:ext uri="{9D8B030D-6E8A-4147-A177-3AD203B41FA5}">
                          <a16:colId xmlns:a16="http://schemas.microsoft.com/office/drawing/2014/main" val="2477023849"/>
                        </a:ext>
                      </a:extLst>
                    </a:gridCol>
                    <a:gridCol w="4024755">
                      <a:extLst>
                        <a:ext uri="{9D8B030D-6E8A-4147-A177-3AD203B41FA5}">
                          <a16:colId xmlns:a16="http://schemas.microsoft.com/office/drawing/2014/main" val="36229367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639" r="-618692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188" t="-1639" r="-151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083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1639" r="-618692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188" t="-101639" r="-151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753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1639" r="-618692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188" t="-201639" r="-151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8760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1639" r="-618692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188" t="-301639" r="-151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07113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표 6">
                <a:extLst>
                  <a:ext uri="{FF2B5EF4-FFF2-40B4-BE49-F238E27FC236}">
                    <a16:creationId xmlns:a16="http://schemas.microsoft.com/office/drawing/2014/main" id="{381F0BC2-28D2-436D-A611-46ABFD0526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4330473"/>
                  </p:ext>
                </p:extLst>
              </p:nvPr>
            </p:nvGraphicFramePr>
            <p:xfrm>
              <a:off x="678686" y="4602818"/>
              <a:ext cx="10891520" cy="1689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26514">
                      <a:extLst>
                        <a:ext uri="{9D8B030D-6E8A-4147-A177-3AD203B41FA5}">
                          <a16:colId xmlns:a16="http://schemas.microsoft.com/office/drawing/2014/main" val="902124500"/>
                        </a:ext>
                      </a:extLst>
                    </a:gridCol>
                    <a:gridCol w="3419856">
                      <a:extLst>
                        <a:ext uri="{9D8B030D-6E8A-4147-A177-3AD203B41FA5}">
                          <a16:colId xmlns:a16="http://schemas.microsoft.com/office/drawing/2014/main" val="2644795868"/>
                        </a:ext>
                      </a:extLst>
                    </a:gridCol>
                    <a:gridCol w="4645150">
                      <a:extLst>
                        <a:ext uri="{9D8B030D-6E8A-4147-A177-3AD203B41FA5}">
                          <a16:colId xmlns:a16="http://schemas.microsoft.com/office/drawing/2014/main" val="472587451"/>
                        </a:ext>
                      </a:extLst>
                    </a:gridCol>
                  </a:tblGrid>
                  <a:tr h="55539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SUPSA-1 (Usual)</a:t>
                          </a:r>
                          <a:endParaRPr lang="ko-KR" altLang="en-US" sz="16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ko-KR" altLang="ko-KR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ko-KR" sz="1600" b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600" b="0" dirty="0"/>
                            <a:t> 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6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)=1.0,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6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ko-KR" sz="16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.0</m:t>
                              </m:r>
                            </m:oMath>
                          </a14:m>
                          <a:r>
                            <a:rPr lang="ko-KR" altLang="en-US" sz="1600" i="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2592"/>
                      </a:ext>
                    </a:extLst>
                  </a:tr>
                  <a:tr h="55539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SUPSA-2 (Partitioning events)</a:t>
                          </a:r>
                          <a:endParaRPr lang="ko-KR" altLang="en-US" sz="16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ko-KR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6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6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6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altLang="ko-KR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6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6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6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6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6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6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oMath>
                          </a14:m>
                          <a:r>
                            <a:rPr lang="ko-KR" altLang="en-US" sz="1600" i="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520950"/>
                      </a:ext>
                    </a:extLst>
                  </a:tr>
                  <a:tr h="55539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SUPSA-3 (Conditional events)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600" b="0" i="0" kern="700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f</m:t>
                                </m:r>
                                <m:r>
                                  <a:rPr lang="en-US" altLang="ko-KR" sz="1600" b="0" i="0" kern="7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ko-KR" altLang="ko-KR" sz="1600" b="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kern="7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600" b="0" i="0" kern="7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kern="7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ko-KR" altLang="ko-KR" sz="1600" b="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600" b="0" i="0" kern="7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600" b="0" i="0" kern="70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+/</m:t>
                                </m:r>
                                <m:sSubSup>
                                  <m:sSubSupPr>
                                    <m:ctrlPr>
                                      <a:rPr lang="ko-KR" altLang="ko-KR" sz="1600" b="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kern="7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600" b="0" i="0" kern="7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kern="7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ko-KR" altLang="ko-KR" sz="1600" b="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kern="7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600" b="0" i="0" kern="7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kern="7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ko-KR" altLang="ko-KR" sz="1600" b="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600" b="0" i="0" kern="7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6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6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6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ko-KR" altLang="ko-KR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ko-KR"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6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6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=1/2</m:t>
                              </m:r>
                            </m:oMath>
                          </a14:m>
                          <a:r>
                            <a:rPr lang="en-US" altLang="ko-KR" sz="16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indent="0" algn="l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600" b="0" i="0" kern="7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ko-KR" altLang="ko-KR" sz="16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ko-KR" altLang="ko-KR" sz="1600" b="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600" b="0" i="0" kern="7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600" b="0" i="0" kern="700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600" b="0" i="0" kern="7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600" b="0" i="0" kern="7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altLang="ko-KR" sz="16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27708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표 6">
                <a:extLst>
                  <a:ext uri="{FF2B5EF4-FFF2-40B4-BE49-F238E27FC236}">
                    <a16:creationId xmlns:a16="http://schemas.microsoft.com/office/drawing/2014/main" id="{381F0BC2-28D2-436D-A611-46ABFD0526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4330473"/>
                  </p:ext>
                </p:extLst>
              </p:nvPr>
            </p:nvGraphicFramePr>
            <p:xfrm>
              <a:off x="678686" y="4602818"/>
              <a:ext cx="10891520" cy="16899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26514">
                      <a:extLst>
                        <a:ext uri="{9D8B030D-6E8A-4147-A177-3AD203B41FA5}">
                          <a16:colId xmlns:a16="http://schemas.microsoft.com/office/drawing/2014/main" val="902124500"/>
                        </a:ext>
                      </a:extLst>
                    </a:gridCol>
                    <a:gridCol w="3419856">
                      <a:extLst>
                        <a:ext uri="{9D8B030D-6E8A-4147-A177-3AD203B41FA5}">
                          <a16:colId xmlns:a16="http://schemas.microsoft.com/office/drawing/2014/main" val="2644795868"/>
                        </a:ext>
                      </a:extLst>
                    </a:gridCol>
                    <a:gridCol w="4645150">
                      <a:extLst>
                        <a:ext uri="{9D8B030D-6E8A-4147-A177-3AD203B41FA5}">
                          <a16:colId xmlns:a16="http://schemas.microsoft.com/office/drawing/2014/main" val="472587451"/>
                        </a:ext>
                      </a:extLst>
                    </a:gridCol>
                  </a:tblGrid>
                  <a:tr h="55539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SUPSA-1 (Usual)</a:t>
                          </a:r>
                          <a:endParaRPr lang="ko-KR" altLang="en-US" sz="16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2709" t="-1099" r="-136007" b="-208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4514" t="-1099" r="-131" b="-208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932592"/>
                      </a:ext>
                    </a:extLst>
                  </a:tr>
                  <a:tr h="55539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SUPSA-2 (Partitioning events)</a:t>
                          </a:r>
                          <a:endParaRPr lang="ko-KR" altLang="en-US" sz="16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2709" t="-100000" r="-136007" b="-1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4514" t="-100000" r="-131" b="-1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52095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SUPSA-3 (Conditional events)</a:t>
                          </a:r>
                          <a:endParaRPr lang="ko-KR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2709" t="-193684" r="-136007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4514" t="-193684" r="-131" b="-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770859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6" name="그룹 25">
            <a:extLst>
              <a:ext uri="{FF2B5EF4-FFF2-40B4-BE49-F238E27FC236}">
                <a16:creationId xmlns:a16="http://schemas.microsoft.com/office/drawing/2014/main" id="{EDF654A4-50BA-445D-A1A6-C999067A2C3D}"/>
              </a:ext>
            </a:extLst>
          </p:cNvPr>
          <p:cNvGrpSpPr/>
          <p:nvPr/>
        </p:nvGrpSpPr>
        <p:grpSpPr>
          <a:xfrm>
            <a:off x="6280784" y="512716"/>
            <a:ext cx="4668247" cy="3779249"/>
            <a:chOff x="5593679" y="38371"/>
            <a:chExt cx="6081158" cy="4383024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8F8C677F-DA73-4520-9919-9DBDD95E2B79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679" y="38371"/>
              <a:ext cx="5994644" cy="4383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802523EC-853E-4159-BB0A-CB6F0DA96276}"/>
                </a:ext>
              </a:extLst>
            </p:cNvPr>
            <p:cNvSpPr/>
            <p:nvPr/>
          </p:nvSpPr>
          <p:spPr bwMode="auto">
            <a:xfrm>
              <a:off x="7347385" y="817847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D2DE879-1AE0-4E0E-8411-21890FED8C3E}"/>
                </a:ext>
              </a:extLst>
            </p:cNvPr>
            <p:cNvSpPr/>
            <p:nvPr/>
          </p:nvSpPr>
          <p:spPr bwMode="auto">
            <a:xfrm>
              <a:off x="7365993" y="1420620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0B07CEB8-D053-44E9-895E-4FB0AC09861E}"/>
                </a:ext>
              </a:extLst>
            </p:cNvPr>
            <p:cNvSpPr/>
            <p:nvPr/>
          </p:nvSpPr>
          <p:spPr bwMode="auto">
            <a:xfrm>
              <a:off x="7341407" y="3065028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CD65DC0F-7D89-4AFD-8951-05BD656040B8}"/>
                </a:ext>
              </a:extLst>
            </p:cNvPr>
            <p:cNvSpPr/>
            <p:nvPr/>
          </p:nvSpPr>
          <p:spPr bwMode="auto">
            <a:xfrm>
              <a:off x="7360015" y="3667800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7A89AE-3D38-4842-9986-9770ED23E352}"/>
                </a:ext>
              </a:extLst>
            </p:cNvPr>
            <p:cNvSpPr txBox="1"/>
            <p:nvPr/>
          </p:nvSpPr>
          <p:spPr>
            <a:xfrm>
              <a:off x="6952465" y="965870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①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368B89-2149-48C6-A62E-A7F6CF968B10}"/>
                </a:ext>
              </a:extLst>
            </p:cNvPr>
            <p:cNvSpPr txBox="1"/>
            <p:nvPr/>
          </p:nvSpPr>
          <p:spPr>
            <a:xfrm>
              <a:off x="6952465" y="1599055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②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951F4C-2109-4EF2-93AF-5AEA7DAD6EF2}"/>
                </a:ext>
              </a:extLst>
            </p:cNvPr>
            <p:cNvSpPr txBox="1"/>
            <p:nvPr/>
          </p:nvSpPr>
          <p:spPr>
            <a:xfrm>
              <a:off x="6952465" y="3202350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③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69BFEE-E236-4D3D-A9EF-676DEEF89A9E}"/>
                </a:ext>
              </a:extLst>
            </p:cNvPr>
            <p:cNvSpPr txBox="1"/>
            <p:nvPr/>
          </p:nvSpPr>
          <p:spPr>
            <a:xfrm>
              <a:off x="6952465" y="3858771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④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3049DF25-8ACD-4A7F-A672-346F12B95173}"/>
                </a:ext>
              </a:extLst>
            </p:cNvPr>
            <p:cNvSpPr/>
            <p:nvPr/>
          </p:nvSpPr>
          <p:spPr bwMode="auto">
            <a:xfrm>
              <a:off x="11184927" y="1118975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8DC20A03-EA09-4E33-A801-0ACC4AA1E22C}"/>
                </a:ext>
              </a:extLst>
            </p:cNvPr>
            <p:cNvSpPr/>
            <p:nvPr/>
          </p:nvSpPr>
          <p:spPr bwMode="auto">
            <a:xfrm>
              <a:off x="11188599" y="3392122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6D0CDCA5-BA49-41B8-A03E-B4FEE17D14EA}"/>
                </a:ext>
              </a:extLst>
            </p:cNvPr>
            <p:cNvSpPr/>
            <p:nvPr/>
          </p:nvSpPr>
          <p:spPr bwMode="auto">
            <a:xfrm>
              <a:off x="11218945" y="2279665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7CE7DBD-B517-4E6F-8E4A-974761B8CE91}"/>
                </a:ext>
              </a:extLst>
            </p:cNvPr>
            <p:cNvSpPr txBox="1"/>
            <p:nvPr/>
          </p:nvSpPr>
          <p:spPr>
            <a:xfrm>
              <a:off x="10933915" y="759041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f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10939ED-AF29-4586-8CFC-36CBC059717F}"/>
                </a:ext>
              </a:extLst>
            </p:cNvPr>
            <p:cNvSpPr txBox="1"/>
            <p:nvPr/>
          </p:nvSpPr>
          <p:spPr>
            <a:xfrm>
              <a:off x="10996507" y="3009662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g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BD0022-5AF7-47D4-8BFF-DA73CC237540}"/>
                </a:ext>
              </a:extLst>
            </p:cNvPr>
            <p:cNvSpPr txBox="1"/>
            <p:nvPr/>
          </p:nvSpPr>
          <p:spPr>
            <a:xfrm>
              <a:off x="10980179" y="1936059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86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7EEAAF6-7DEF-47AF-BD93-2D2B381B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Application to CCW System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12">
                <a:extLst>
                  <a:ext uri="{FF2B5EF4-FFF2-40B4-BE49-F238E27FC236}">
                    <a16:creationId xmlns:a16="http://schemas.microsoft.com/office/drawing/2014/main" id="{AF2334B5-D93A-412A-AC39-D144338C3BE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1800" dirty="0"/>
                  <a:t>Internal SUPSA (CDF = %Init * CCW failure)</a:t>
                </a:r>
              </a:p>
              <a:p>
                <a:r>
                  <a:rPr lang="en-US" altLang="ko-KR" sz="1800" dirty="0"/>
                  <a:t>Seismic SUPSA (CDF = %Seis * CCW failure)</a:t>
                </a:r>
              </a:p>
              <a:p>
                <a:endParaRPr lang="en-US" altLang="ko-KR" sz="1800" dirty="0"/>
              </a:p>
              <a:p>
                <a:r>
                  <a:rPr lang="en-US" altLang="ko-KR" sz="1800" dirty="0"/>
                  <a:t>CCW failure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 b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ko-KR" sz="1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800" b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800" b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800" b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800" b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o-KR" altLang="ko-KR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800" b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800" b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800" b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ko-KR" altLang="ko-KR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800" b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8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800" b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ko-KR" altLang="ko-KR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800" b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altLang="ko-KR" sz="18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800" dirty="0"/>
              </a:p>
              <a:p>
                <a:endParaRPr lang="en-US" altLang="ko-KR" sz="1800" dirty="0"/>
              </a:p>
              <a:p>
                <a:r>
                  <a:rPr lang="en-US" altLang="ko-KR" sz="1800" dirty="0"/>
                  <a:t>Three cases for the fault tree</a:t>
                </a:r>
                <a:endParaRPr lang="en-US" altLang="ko-KR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lvl="1"/>
                <a:endParaRPr lang="en-US" altLang="ko-KR" sz="1600" dirty="0"/>
              </a:p>
              <a:p>
                <a:pPr marL="287338" lvl="1" indent="0">
                  <a:buNone/>
                </a:pPr>
                <a:endParaRPr lang="en-US" altLang="ko-KR" sz="1600" dirty="0"/>
              </a:p>
              <a:p>
                <a:pPr marL="287338" lvl="1" indent="0">
                  <a:buNone/>
                </a:pPr>
                <a:endParaRPr lang="en-US" altLang="ko-KR" sz="1600" dirty="0"/>
              </a:p>
              <a:p>
                <a:endParaRPr lang="en-US" altLang="ko-KR" sz="1800" dirty="0"/>
              </a:p>
              <a:p>
                <a:endParaRPr lang="en-US" altLang="ko-KR" sz="1800" dirty="0"/>
              </a:p>
            </p:txBody>
          </p:sp>
        </mc:Choice>
        <mc:Fallback xmlns="">
          <p:sp>
            <p:nvSpPr>
              <p:cNvPr id="13" name="내용 개체 틀 12">
                <a:extLst>
                  <a:ext uri="{FF2B5EF4-FFF2-40B4-BE49-F238E27FC236}">
                    <a16:creationId xmlns:a16="http://schemas.microsoft.com/office/drawing/2014/main" id="{AF2334B5-D93A-412A-AC39-D144338C3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656" t="-6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2">
                <a:extLst>
                  <a:ext uri="{FF2B5EF4-FFF2-40B4-BE49-F238E27FC236}">
                    <a16:creationId xmlns:a16="http://schemas.microsoft.com/office/drawing/2014/main" id="{10E89BE7-BE0B-470A-B581-4DF0B9A9A2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127760454"/>
                  </p:ext>
                </p:extLst>
              </p:nvPr>
            </p:nvGraphicFramePr>
            <p:xfrm>
              <a:off x="693500" y="2265313"/>
              <a:ext cx="4675314" cy="14447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0559">
                      <a:extLst>
                        <a:ext uri="{9D8B030D-6E8A-4147-A177-3AD203B41FA5}">
                          <a16:colId xmlns:a16="http://schemas.microsoft.com/office/drawing/2014/main" val="2477023849"/>
                        </a:ext>
                      </a:extLst>
                    </a:gridCol>
                    <a:gridCol w="4024755">
                      <a:extLst>
                        <a:ext uri="{9D8B030D-6E8A-4147-A177-3AD203B41FA5}">
                          <a16:colId xmlns:a16="http://schemas.microsoft.com/office/drawing/2014/main" val="36229367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③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ko-KR" altLang="en-US" sz="1400" i="0" dirty="0"/>
                            <a:t>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58083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③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③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400" i="0" dirty="0"/>
                            <a:t>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7753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①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①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③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ko-KR" altLang="en-US" sz="1400" i="0" dirty="0"/>
                            <a:t>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8760421"/>
                      </a:ext>
                    </a:extLst>
                  </a:tr>
                  <a:tr h="291197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①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①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③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③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400" i="0" dirty="0"/>
                            <a:t>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50711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2">
                <a:extLst>
                  <a:ext uri="{FF2B5EF4-FFF2-40B4-BE49-F238E27FC236}">
                    <a16:creationId xmlns:a16="http://schemas.microsoft.com/office/drawing/2014/main" id="{10E89BE7-BE0B-470A-B581-4DF0B9A9A2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127760454"/>
                  </p:ext>
                </p:extLst>
              </p:nvPr>
            </p:nvGraphicFramePr>
            <p:xfrm>
              <a:off x="693500" y="2265313"/>
              <a:ext cx="4675314" cy="14447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0559">
                      <a:extLst>
                        <a:ext uri="{9D8B030D-6E8A-4147-A177-3AD203B41FA5}">
                          <a16:colId xmlns:a16="http://schemas.microsoft.com/office/drawing/2014/main" val="2477023849"/>
                        </a:ext>
                      </a:extLst>
                    </a:gridCol>
                    <a:gridCol w="4024755">
                      <a:extLst>
                        <a:ext uri="{9D8B030D-6E8A-4147-A177-3AD203B41FA5}">
                          <a16:colId xmlns:a16="http://schemas.microsoft.com/office/drawing/2014/main" val="36229367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618692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188" r="-151" b="-2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083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618692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188" t="-100000" r="-151" b="-1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753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0000" r="-618692" b="-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188" t="-200000" r="-151" b="-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8760421"/>
                      </a:ext>
                    </a:extLst>
                  </a:tr>
                  <a:tr h="33223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32727" r="-618692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188" t="-332727" r="-151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07113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표 6">
                <a:extLst>
                  <a:ext uri="{FF2B5EF4-FFF2-40B4-BE49-F238E27FC236}">
                    <a16:creationId xmlns:a16="http://schemas.microsoft.com/office/drawing/2014/main" id="{D3F87C84-C501-4A22-8A2D-2DFB5170B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315434"/>
                  </p:ext>
                </p:extLst>
              </p:nvPr>
            </p:nvGraphicFramePr>
            <p:xfrm>
              <a:off x="678688" y="4602818"/>
              <a:ext cx="11324336" cy="2040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00960">
                      <a:extLst>
                        <a:ext uri="{9D8B030D-6E8A-4147-A177-3AD203B41FA5}">
                          <a16:colId xmlns:a16="http://schemas.microsoft.com/office/drawing/2014/main" val="902124500"/>
                        </a:ext>
                      </a:extLst>
                    </a:gridCol>
                    <a:gridCol w="4218432">
                      <a:extLst>
                        <a:ext uri="{9D8B030D-6E8A-4147-A177-3AD203B41FA5}">
                          <a16:colId xmlns:a16="http://schemas.microsoft.com/office/drawing/2014/main" val="2644795868"/>
                        </a:ext>
                      </a:extLst>
                    </a:gridCol>
                    <a:gridCol w="4504944">
                      <a:extLst>
                        <a:ext uri="{9D8B030D-6E8A-4147-A177-3AD203B41FA5}">
                          <a16:colId xmlns:a16="http://schemas.microsoft.com/office/drawing/2014/main" val="1618568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SUPSA-1 (Usual)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ko-KR" sz="1400" b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400" b="0" dirty="0"/>
                            <a:t> </a:t>
                          </a:r>
                          <a:endParaRPr lang="ko-KR" altLang="en-US" sz="1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)=1.0</m:t>
                              </m:r>
                            </m:oMath>
                          </a14:m>
                          <a:r>
                            <a:rPr lang="ko-KR" altLang="en-US" sz="140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2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SUPSA-2 (Partitioning events)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ko-KR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1/4</m:t>
                              </m:r>
                            </m:oMath>
                          </a14:m>
                          <a:r>
                            <a:rPr lang="ko-KR" altLang="en-US" sz="140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520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SUPSA-3 (Conditional events)</a:t>
                          </a:r>
                          <a:endParaRPr lang="ko-KR" altLang="en-US" sz="1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287338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kern="700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  <m:r>
                                <a:rPr lang="en-US" altLang="ko-KR" sz="1400" b="0" i="0" kern="7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ko-KR" altLang="ko-KR" sz="14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ko-KR" altLang="ko-KR" sz="14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400" b="0" i="0" kern="7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+/</m:t>
                              </m:r>
                              <m:sSubSup>
                                <m:sSubSupPr>
                                  <m:ctrlPr>
                                    <a:rPr lang="ko-KR" altLang="ko-KR" sz="14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ko-KR" altLang="ko-KR" sz="14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ko-KR" altLang="ko-KR" sz="14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400" b="0" i="0" kern="7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+/</m:t>
                              </m:r>
                              <m:sSubSup>
                                <m:sSubSupPr>
                                  <m:ctrlPr>
                                    <a:rPr lang="ko-KR" altLang="ko-KR" sz="14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r>
                                <a:rPr lang="en-US" altLang="ko-KR" sz="1400" b="0" i="0" kern="7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ko-KR" altLang="ko-KR" sz="14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ko-KR" altLang="ko-KR" sz="14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ko-KR" altLang="ko-KR" sz="14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ko-KR" sz="14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400" b="0" kern="700" dirty="0"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0" kern="70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+/</m:t>
                              </m:r>
                              <m:sSubSup>
                                <m:sSubSup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r>
                                <a:rPr lang="en-US" altLang="ko-KR" sz="1400" b="0" i="0" kern="70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 kern="700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ko-KR" sz="1400" b="0" i="0" kern="700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400" b="0" dirty="0"/>
                            <a:t> </a:t>
                          </a:r>
                          <a:endParaRPr lang="en-US" altLang="ko-KR" sz="1400" b="0" dirty="0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4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ko-K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4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=1/4</m:t>
                              </m:r>
                            </m:oMath>
                          </a14:m>
                          <a:r>
                            <a:rPr lang="en-US" altLang="ko-KR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ko-KR" altLang="ko-K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4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=1/3</m:t>
                              </m:r>
                            </m:oMath>
                          </a14:m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ko-KR" altLang="ko-K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oMath>
                          </a14:m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kern="7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ko-KR" altLang="ko-KR" sz="14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ko-KR" altLang="ko-KR" sz="1400" b="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7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400" b="0" i="0" kern="700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7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0.25</m:t>
                                  </m:r>
                                </m:num>
                                <m:den>
                                  <m:r>
                                    <a:rPr lang="en-US" altLang="ko-KR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0.25</m:t>
                                  </m:r>
                                </m:den>
                              </m:f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400" b="0" i="0" kern="7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ko-KR" altLang="en-US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27708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표 6">
                <a:extLst>
                  <a:ext uri="{FF2B5EF4-FFF2-40B4-BE49-F238E27FC236}">
                    <a16:creationId xmlns:a16="http://schemas.microsoft.com/office/drawing/2014/main" id="{D3F87C84-C501-4A22-8A2D-2DFB5170B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315434"/>
                  </p:ext>
                </p:extLst>
              </p:nvPr>
            </p:nvGraphicFramePr>
            <p:xfrm>
              <a:off x="678688" y="4602818"/>
              <a:ext cx="11324336" cy="20407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00960">
                      <a:extLst>
                        <a:ext uri="{9D8B030D-6E8A-4147-A177-3AD203B41FA5}">
                          <a16:colId xmlns:a16="http://schemas.microsoft.com/office/drawing/2014/main" val="902124500"/>
                        </a:ext>
                      </a:extLst>
                    </a:gridCol>
                    <a:gridCol w="4218432">
                      <a:extLst>
                        <a:ext uri="{9D8B030D-6E8A-4147-A177-3AD203B41FA5}">
                          <a16:colId xmlns:a16="http://schemas.microsoft.com/office/drawing/2014/main" val="2644795868"/>
                        </a:ext>
                      </a:extLst>
                    </a:gridCol>
                    <a:gridCol w="4504944">
                      <a:extLst>
                        <a:ext uri="{9D8B030D-6E8A-4147-A177-3AD203B41FA5}">
                          <a16:colId xmlns:a16="http://schemas.microsoft.com/office/drawing/2014/main" val="1618568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SUPSA-1 (Usual)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1705" t="-1639" r="-106936" b="-4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1421" t="-1639" r="-135" b="-4508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932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SUPSA-2 (Partitioning events)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1705" t="-101639" r="-106936" b="-3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1421" t="-101639" r="-135" b="-3508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520950"/>
                      </a:ext>
                    </a:extLst>
                  </a:tr>
                  <a:tr h="1299083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SUPSA-3 (Conditional events)</a:t>
                          </a:r>
                          <a:endParaRPr lang="ko-KR" altLang="en-US" sz="1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1705" t="-57746" r="-106936" b="-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51421" t="-57746" r="-135" b="-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770859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7" name="그룹 36">
            <a:extLst>
              <a:ext uri="{FF2B5EF4-FFF2-40B4-BE49-F238E27FC236}">
                <a16:creationId xmlns:a16="http://schemas.microsoft.com/office/drawing/2014/main" id="{6D4EE2B2-A225-4143-B20E-4474B9E56194}"/>
              </a:ext>
            </a:extLst>
          </p:cNvPr>
          <p:cNvGrpSpPr/>
          <p:nvPr/>
        </p:nvGrpSpPr>
        <p:grpSpPr>
          <a:xfrm>
            <a:off x="6280784" y="512716"/>
            <a:ext cx="4668247" cy="3779249"/>
            <a:chOff x="5593679" y="38371"/>
            <a:chExt cx="6081158" cy="4383024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8F948E31-8145-4009-89DF-702A832C2302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679" y="38371"/>
              <a:ext cx="5994644" cy="4383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B310AB18-42DB-485E-877B-C4D2055BDD7A}"/>
                </a:ext>
              </a:extLst>
            </p:cNvPr>
            <p:cNvSpPr/>
            <p:nvPr/>
          </p:nvSpPr>
          <p:spPr bwMode="auto">
            <a:xfrm>
              <a:off x="7347385" y="817847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744FDA10-70BF-4B31-BB32-2C9956530C43}"/>
                </a:ext>
              </a:extLst>
            </p:cNvPr>
            <p:cNvSpPr/>
            <p:nvPr/>
          </p:nvSpPr>
          <p:spPr bwMode="auto">
            <a:xfrm>
              <a:off x="7365993" y="1420620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7C06D9A5-26E2-4727-BC10-47CB372D36D2}"/>
                </a:ext>
              </a:extLst>
            </p:cNvPr>
            <p:cNvSpPr/>
            <p:nvPr/>
          </p:nvSpPr>
          <p:spPr bwMode="auto">
            <a:xfrm>
              <a:off x="7341407" y="3065028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D019E6FB-FB0A-4F36-BE97-7ED8AA1DDA89}"/>
                </a:ext>
              </a:extLst>
            </p:cNvPr>
            <p:cNvSpPr/>
            <p:nvPr/>
          </p:nvSpPr>
          <p:spPr bwMode="auto">
            <a:xfrm>
              <a:off x="7360015" y="3667800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3DC28E4-A9FE-4826-B8D7-CEAAAEC48CD8}"/>
                </a:ext>
              </a:extLst>
            </p:cNvPr>
            <p:cNvSpPr txBox="1"/>
            <p:nvPr/>
          </p:nvSpPr>
          <p:spPr>
            <a:xfrm>
              <a:off x="6952465" y="965870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①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ECB53B-EC35-4A66-A026-F704BD2D8F8F}"/>
                </a:ext>
              </a:extLst>
            </p:cNvPr>
            <p:cNvSpPr txBox="1"/>
            <p:nvPr/>
          </p:nvSpPr>
          <p:spPr>
            <a:xfrm>
              <a:off x="6952465" y="1599055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②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E637AD-D81D-4F6D-88F3-8A7DC440E28F}"/>
                </a:ext>
              </a:extLst>
            </p:cNvPr>
            <p:cNvSpPr txBox="1"/>
            <p:nvPr/>
          </p:nvSpPr>
          <p:spPr>
            <a:xfrm>
              <a:off x="6952465" y="3202350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③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8F84CF-C0BD-43BB-9AE4-303BF371BB28}"/>
                </a:ext>
              </a:extLst>
            </p:cNvPr>
            <p:cNvSpPr txBox="1"/>
            <p:nvPr/>
          </p:nvSpPr>
          <p:spPr>
            <a:xfrm>
              <a:off x="6952465" y="3858771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④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948AF8AA-15E5-481C-8C8E-C73785E91D9C}"/>
                </a:ext>
              </a:extLst>
            </p:cNvPr>
            <p:cNvSpPr/>
            <p:nvPr/>
          </p:nvSpPr>
          <p:spPr bwMode="auto">
            <a:xfrm>
              <a:off x="11184927" y="1118975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84001748-F447-4628-AEA3-B06F9A71DCFC}"/>
                </a:ext>
              </a:extLst>
            </p:cNvPr>
            <p:cNvSpPr/>
            <p:nvPr/>
          </p:nvSpPr>
          <p:spPr bwMode="auto">
            <a:xfrm>
              <a:off x="11188599" y="3392122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0D51FAE6-922E-4DE1-9360-F6C83F233112}"/>
                </a:ext>
              </a:extLst>
            </p:cNvPr>
            <p:cNvSpPr/>
            <p:nvPr/>
          </p:nvSpPr>
          <p:spPr bwMode="auto">
            <a:xfrm>
              <a:off x="11218945" y="2279665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7AA78E7-3345-45D1-ACAE-784D6F142D99}"/>
                </a:ext>
              </a:extLst>
            </p:cNvPr>
            <p:cNvSpPr txBox="1"/>
            <p:nvPr/>
          </p:nvSpPr>
          <p:spPr>
            <a:xfrm>
              <a:off x="10933915" y="759041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f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86F9E2-1586-4D59-9ED9-E35318428204}"/>
                </a:ext>
              </a:extLst>
            </p:cNvPr>
            <p:cNvSpPr txBox="1"/>
            <p:nvPr/>
          </p:nvSpPr>
          <p:spPr>
            <a:xfrm>
              <a:off x="10996507" y="3009662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g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1C60B26-8EB7-4556-A3A7-7883D15940C2}"/>
                </a:ext>
              </a:extLst>
            </p:cNvPr>
            <p:cNvSpPr txBox="1"/>
            <p:nvPr/>
          </p:nvSpPr>
          <p:spPr>
            <a:xfrm>
              <a:off x="10980179" y="1936059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43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6AEA15-E1C4-4C66-9857-D3BB5B40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Application to CCW System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C6C8FE9-0A26-4CFF-8E42-D5CD97C6CD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 i="1" smtClean="0">
                        <a:ea typeface="맑은 고딕" panose="020B0503020000020004" pitchFamily="50" charset="-127"/>
                      </a:rPr>
                      <m:t>Internal</m:t>
                    </m:r>
                    <m:r>
                      <a:rPr lang="en-US" altLang="ko-KR" sz="1800" b="1" i="0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800" i="1">
                        <a:ea typeface="맑은 고딕" panose="020B0503020000020004" pitchFamily="50" charset="-127"/>
                      </a:rPr>
                      <m:t>CDF</m:t>
                    </m:r>
                    <m:r>
                      <a:rPr lang="en-GB" altLang="ko-KR" sz="18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 = %</m:t>
                    </m:r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altLang="ko-KR" sz="180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altLang="ko-KR" sz="180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int</m:t>
                        </m:r>
                      </m:sub>
                    </m:sSub>
                    <m:r>
                      <a:rPr lang="en-GB" altLang="ko-KR" sz="18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 ×</m:t>
                    </m:r>
                    <m:r>
                      <m:rPr>
                        <m:sty m:val="p"/>
                      </m:rPr>
                      <a:rPr lang="en-GB" altLang="ko-KR" sz="18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h</m:t>
                    </m:r>
                  </m:oMath>
                </a14:m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 i="1" dirty="0">
                        <a:effectLst/>
                        <a:ea typeface="맑은 고딕" panose="020B0503020000020004" pitchFamily="50" charset="-127"/>
                      </a:rPr>
                      <m:t>Seismic</m:t>
                    </m:r>
                    <m:r>
                      <a:rPr lang="en-US" altLang="ko-KR" sz="1800" b="1" i="0" dirty="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800" i="1" dirty="0">
                        <a:ea typeface="맑은 고딕" panose="020B0503020000020004" pitchFamily="50" charset="-127"/>
                      </a:rPr>
                      <m:t>CDF</m:t>
                    </m:r>
                    <m:r>
                      <a:rPr lang="en-GB" altLang="ko-KR" sz="18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 = %</m:t>
                    </m:r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altLang="ko-KR" sz="180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altLang="ko-KR" sz="180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sei</m:t>
                        </m:r>
                        <m:r>
                          <m:rPr>
                            <m:sty m:val="p"/>
                          </m:rPr>
                          <a:rPr lang="en-US" altLang="ko-KR" sz="1800" i="1">
                            <a:ea typeface="맑은 고딕" panose="020B0503020000020004" pitchFamily="50" charset="-127"/>
                          </a:rPr>
                          <m:t>s</m:t>
                        </m:r>
                      </m:sub>
                    </m:sSub>
                    <m:r>
                      <a:rPr lang="en-GB" altLang="ko-KR" sz="18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 ×</m:t>
                    </m:r>
                    <m:r>
                      <m:rPr>
                        <m:sty m:val="p"/>
                      </m:rPr>
                      <a:rPr lang="en-GB" altLang="ko-KR" sz="18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h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C6C8FE9-0A26-4CFF-8E42-D5CD97C6CD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0" t="-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68691D9D-A0BF-4FDC-98BA-0504E06A41FC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23716137"/>
              </p:ext>
            </p:extLst>
          </p:nvPr>
        </p:nvGraphicFramePr>
        <p:xfrm>
          <a:off x="614045" y="1643063"/>
          <a:ext cx="9472930" cy="31699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81341">
                  <a:extLst>
                    <a:ext uri="{9D8B030D-6E8A-4147-A177-3AD203B41FA5}">
                      <a16:colId xmlns:a16="http://schemas.microsoft.com/office/drawing/2014/main" val="1025898179"/>
                    </a:ext>
                  </a:extLst>
                </a:gridCol>
                <a:gridCol w="1257250">
                  <a:extLst>
                    <a:ext uri="{9D8B030D-6E8A-4147-A177-3AD203B41FA5}">
                      <a16:colId xmlns:a16="http://schemas.microsoft.com/office/drawing/2014/main" val="1680555540"/>
                    </a:ext>
                  </a:extLst>
                </a:gridCol>
                <a:gridCol w="5234339">
                  <a:extLst>
                    <a:ext uri="{9D8B030D-6E8A-4147-A177-3AD203B41FA5}">
                      <a16:colId xmlns:a16="http://schemas.microsoft.com/office/drawing/2014/main" val="3420493630"/>
                    </a:ext>
                  </a:extLst>
                </a:gridCol>
              </a:tblGrid>
              <a:tr h="19168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Basic Event</a:t>
                      </a:r>
                      <a:r>
                        <a:rPr lang="en-US" altLang="ko-KR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</a:t>
                      </a:r>
                      <a:endParaRPr lang="ko-KR" sz="160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Description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381281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%I-INT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1.00E-02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Internal event initiator</a:t>
                      </a:r>
                      <a:endParaRPr lang="ko-KR" sz="160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21288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%I-SEIS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1.00E-04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Seismic event initiator</a:t>
                      </a:r>
                      <a:endParaRPr lang="ko-KR" sz="160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55942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X1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2.50E-01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349849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X1C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2.50E-01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ko-KR" sz="160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867058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X2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2.50E-01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ko-KR" sz="160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044687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X2C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3.33E-01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ko-KR" sz="160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438313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X3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2.50E-01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ko-KR" sz="160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622062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X3C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5.00E-01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ko-KR" sz="160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06654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X4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2.50E-01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ko-KR" sz="160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22972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X4C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1.00E+00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436433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SIF-CC-HXS</a:t>
                      </a:r>
                      <a:endParaRPr lang="ko-KR" sz="160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2.50E-01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Seismic induced failure of CCW heat exchangers</a:t>
                      </a:r>
                      <a:endParaRPr lang="ko-KR" sz="160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601452"/>
                  </a:ext>
                </a:extLst>
              </a:tr>
              <a:tr h="191683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SIF-CC-PPS</a:t>
                      </a:r>
                      <a:endParaRPr lang="ko-KR" sz="160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3.33E-01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Seismic induced failure of CCW pumps</a:t>
                      </a:r>
                      <a:endParaRPr lang="ko-KR" sz="1600" dirty="0">
                        <a:effectLst/>
                        <a:latin typeface="Cambria" panose="02040503050406030204" pitchFamily="18" charset="0"/>
                        <a:ea typeface="PMingLiU" panose="02020500000000000000" pitchFamily="18" charset="-120"/>
                      </a:endParaRPr>
                    </a:p>
                  </a:txBody>
                  <a:tcPr marL="35726" marR="3572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818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76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54150A1-EEB8-47F9-9B03-50157671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Application to CCW System</a:t>
            </a:r>
            <a:endParaRPr lang="ko-KR" altLang="en-US" dirty="0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65A64076-6EE0-440D-9554-08AB9242D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Internal SUPSA (CDF = %Init * CCW failure)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Seismic SUPSA (CDF = %Seis * CCW failure)</a:t>
            </a:r>
          </a:p>
          <a:p>
            <a:endParaRPr lang="ko-KR" altLang="en-US" dirty="0"/>
          </a:p>
        </p:txBody>
      </p:sp>
      <p:graphicFrame>
        <p:nvGraphicFramePr>
          <p:cNvPr id="12" name="내용 개체 틀 7">
            <a:extLst>
              <a:ext uri="{FF2B5EF4-FFF2-40B4-BE49-F238E27FC236}">
                <a16:creationId xmlns:a16="http://schemas.microsoft.com/office/drawing/2014/main" id="{530E500A-7A1D-4A85-88C5-281360FE2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870835"/>
              </p:ext>
            </p:extLst>
          </p:nvPr>
        </p:nvGraphicFramePr>
        <p:xfrm>
          <a:off x="709009" y="1149819"/>
          <a:ext cx="7618128" cy="1121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3456">
                  <a:extLst>
                    <a:ext uri="{9D8B030D-6E8A-4147-A177-3AD203B41FA5}">
                      <a16:colId xmlns:a16="http://schemas.microsoft.com/office/drawing/2014/main" val="2474247266"/>
                    </a:ext>
                  </a:extLst>
                </a:gridCol>
                <a:gridCol w="1523456">
                  <a:extLst>
                    <a:ext uri="{9D8B030D-6E8A-4147-A177-3AD203B41FA5}">
                      <a16:colId xmlns:a16="http://schemas.microsoft.com/office/drawing/2014/main" val="1530470693"/>
                    </a:ext>
                  </a:extLst>
                </a:gridCol>
                <a:gridCol w="1523456">
                  <a:extLst>
                    <a:ext uri="{9D8B030D-6E8A-4147-A177-3AD203B41FA5}">
                      <a16:colId xmlns:a16="http://schemas.microsoft.com/office/drawing/2014/main" val="4176188484"/>
                    </a:ext>
                  </a:extLst>
                </a:gridCol>
                <a:gridCol w="1523456">
                  <a:extLst>
                    <a:ext uri="{9D8B030D-6E8A-4147-A177-3AD203B41FA5}">
                      <a16:colId xmlns:a16="http://schemas.microsoft.com/office/drawing/2014/main" val="221598258"/>
                    </a:ext>
                  </a:extLst>
                </a:gridCol>
                <a:gridCol w="1524304">
                  <a:extLst>
                    <a:ext uri="{9D8B030D-6E8A-4147-A177-3AD203B41FA5}">
                      <a16:colId xmlns:a16="http://schemas.microsoft.com/office/drawing/2014/main" val="3827790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Cases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 of MCSs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CDF by REA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CDF by MCUB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CDF by BDD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8777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SUPSA-1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246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4.751E-10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4.751E-10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4.751E-10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6208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SUPSA-2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981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4.751E-10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4.751E-10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4.751E-10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738305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SUPSA-3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981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4.751E-10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4.751E-10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4.751E-10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5975468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9BBB4A4-DF2A-441A-AEA2-45E197A86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97029"/>
              </p:ext>
            </p:extLst>
          </p:nvPr>
        </p:nvGraphicFramePr>
        <p:xfrm>
          <a:off x="715850" y="3105280"/>
          <a:ext cx="7599095" cy="1121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9650">
                  <a:extLst>
                    <a:ext uri="{9D8B030D-6E8A-4147-A177-3AD203B41FA5}">
                      <a16:colId xmlns:a16="http://schemas.microsoft.com/office/drawing/2014/main" val="3041845920"/>
                    </a:ext>
                  </a:extLst>
                </a:gridCol>
                <a:gridCol w="1519650">
                  <a:extLst>
                    <a:ext uri="{9D8B030D-6E8A-4147-A177-3AD203B41FA5}">
                      <a16:colId xmlns:a16="http://schemas.microsoft.com/office/drawing/2014/main" val="1924257777"/>
                    </a:ext>
                  </a:extLst>
                </a:gridCol>
                <a:gridCol w="1519650">
                  <a:extLst>
                    <a:ext uri="{9D8B030D-6E8A-4147-A177-3AD203B41FA5}">
                      <a16:colId xmlns:a16="http://schemas.microsoft.com/office/drawing/2014/main" val="1452751858"/>
                    </a:ext>
                  </a:extLst>
                </a:gridCol>
                <a:gridCol w="1519650">
                  <a:extLst>
                    <a:ext uri="{9D8B030D-6E8A-4147-A177-3AD203B41FA5}">
                      <a16:colId xmlns:a16="http://schemas.microsoft.com/office/drawing/2014/main" val="3816989576"/>
                    </a:ext>
                  </a:extLst>
                </a:gridCol>
                <a:gridCol w="1520495">
                  <a:extLst>
                    <a:ext uri="{9D8B030D-6E8A-4147-A177-3AD203B41FA5}">
                      <a16:colId xmlns:a16="http://schemas.microsoft.com/office/drawing/2014/main" val="36351194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Cases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 of MCSs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CDF by REA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CDF by MCUB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CDF by BDD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613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SUPSA-1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248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solidFill>
                            <a:srgbClr val="0066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5.830E-5</a:t>
                      </a:r>
                      <a:endParaRPr lang="ko-KR" sz="1400" kern="700" dirty="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solidFill>
                            <a:srgbClr val="0066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5.830E-5</a:t>
                      </a:r>
                      <a:endParaRPr lang="ko-KR" sz="1400" kern="700" dirty="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4.998E-5</a:t>
                      </a:r>
                      <a:endParaRPr lang="ko-KR" sz="1400" kern="7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43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SUPSA-2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986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solidFill>
                            <a:srgbClr val="0066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5.830E-5</a:t>
                      </a:r>
                      <a:endParaRPr lang="ko-KR" sz="1400" kern="700" dirty="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700" dirty="0">
                          <a:solidFill>
                            <a:srgbClr val="0066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5.830E-5</a:t>
                      </a:r>
                      <a:endParaRPr lang="ko-KR" altLang="ko-KR" sz="1400" kern="700" dirty="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4.207E-5</a:t>
                      </a:r>
                      <a:endParaRPr lang="ko-KR" sz="1400" kern="7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713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SUPSA-3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986</a:t>
                      </a:r>
                      <a:endParaRPr lang="ko-KR" sz="1400" kern="700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solidFill>
                            <a:srgbClr val="0066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5.830E-5</a:t>
                      </a:r>
                      <a:endParaRPr lang="ko-KR" sz="1400" kern="700" dirty="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solidFill>
                            <a:srgbClr val="0066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5.830E-5</a:t>
                      </a:r>
                      <a:endParaRPr lang="ko-KR" sz="1400" kern="700" dirty="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7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4.998E-5</a:t>
                      </a:r>
                      <a:endParaRPr lang="ko-KR" sz="1400" kern="7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455768"/>
                  </a:ext>
                </a:extLst>
              </a:tr>
            </a:tbl>
          </a:graphicData>
        </a:graphic>
      </p:graphicFrame>
      <p:grpSp>
        <p:nvGrpSpPr>
          <p:cNvPr id="24" name="그룹 23">
            <a:extLst>
              <a:ext uri="{FF2B5EF4-FFF2-40B4-BE49-F238E27FC236}">
                <a16:creationId xmlns:a16="http://schemas.microsoft.com/office/drawing/2014/main" id="{83BAEBD6-1760-4B22-8580-0F407A2F8477}"/>
              </a:ext>
            </a:extLst>
          </p:cNvPr>
          <p:cNvGrpSpPr/>
          <p:nvPr/>
        </p:nvGrpSpPr>
        <p:grpSpPr>
          <a:xfrm>
            <a:off x="9070848" y="2726323"/>
            <a:ext cx="2950464" cy="2016365"/>
            <a:chOff x="8833104" y="2726323"/>
            <a:chExt cx="2950464" cy="2016365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FEE17DCE-D814-4A16-9C22-23866B2B80F7}"/>
                </a:ext>
              </a:extLst>
            </p:cNvPr>
            <p:cNvSpPr/>
            <p:nvPr/>
          </p:nvSpPr>
          <p:spPr bwMode="auto">
            <a:xfrm>
              <a:off x="9253728" y="3060192"/>
              <a:ext cx="2017776" cy="390144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Seismic SUPSA Model</a:t>
              </a:r>
              <a:endPara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8CEF414-6506-429A-AF4B-3E5A1A1DB1AC}"/>
                </a:ext>
              </a:extLst>
            </p:cNvPr>
            <p:cNvSpPr/>
            <p:nvPr/>
          </p:nvSpPr>
          <p:spPr bwMode="auto">
            <a:xfrm>
              <a:off x="9253728" y="3700272"/>
              <a:ext cx="2017776" cy="390144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MCSs (FTREX)</a:t>
              </a:r>
              <a:endPara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B43445D0-B110-4DDF-9AE3-54C754125EDF}"/>
                </a:ext>
              </a:extLst>
            </p:cNvPr>
            <p:cNvSpPr/>
            <p:nvPr/>
          </p:nvSpPr>
          <p:spPr bwMode="auto">
            <a:xfrm>
              <a:off x="9253728" y="4352544"/>
              <a:ext cx="2017776" cy="390144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BDD (ACUBE)</a:t>
              </a:r>
              <a:endPara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endParaRPr>
            </a:p>
          </p:txBody>
        </p:sp>
        <p:cxnSp>
          <p:nvCxnSpPr>
            <p:cNvPr id="4" name="직선 화살표 연결선 3">
              <a:extLst>
                <a:ext uri="{FF2B5EF4-FFF2-40B4-BE49-F238E27FC236}">
                  <a16:creationId xmlns:a16="http://schemas.microsoft.com/office/drawing/2014/main" id="{418ECC7E-C1E2-4E60-98F2-16676709C9D0}"/>
                </a:ext>
              </a:extLst>
            </p:cNvPr>
            <p:cNvCxnSpPr>
              <a:cxnSpLocks/>
              <a:stCxn id="2" idx="2"/>
              <a:endCxn id="8" idx="0"/>
            </p:cNvCxnSpPr>
            <p:nvPr/>
          </p:nvCxnSpPr>
          <p:spPr bwMode="auto">
            <a:xfrm>
              <a:off x="10262616" y="3450336"/>
              <a:ext cx="0" cy="249936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D9FDDACC-6D41-45C5-9703-28E541F8297B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 bwMode="auto">
            <a:xfrm>
              <a:off x="10262616" y="4090416"/>
              <a:ext cx="0" cy="262128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92DC0E-02BE-41CC-B71A-E7DAC3B3A855}"/>
                </a:ext>
              </a:extLst>
            </p:cNvPr>
            <p:cNvSpPr txBox="1"/>
            <p:nvPr/>
          </p:nvSpPr>
          <p:spPr>
            <a:xfrm>
              <a:off x="8833104" y="2726323"/>
              <a:ext cx="295046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Modern seismic SUPSA (EPRI Surry, 2007)</a:t>
              </a:r>
              <a:endParaRPr kumimoji="0" lang="ko-KR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22576DB-9EEB-4D3E-80EF-E2A3D4561B35}"/>
              </a:ext>
            </a:extLst>
          </p:cNvPr>
          <p:cNvSpPr txBox="1"/>
          <p:nvPr/>
        </p:nvSpPr>
        <p:spPr>
          <a:xfrm>
            <a:off x="5516880" y="2817763"/>
            <a:ext cx="1109472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Overestimation</a:t>
            </a:r>
            <a:endParaRPr kumimoji="0" lang="ko-KR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 Math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3BE416-A007-429D-B18D-8C5665D616F2}"/>
              </a:ext>
            </a:extLst>
          </p:cNvPr>
          <p:cNvSpPr txBox="1"/>
          <p:nvPr/>
        </p:nvSpPr>
        <p:spPr>
          <a:xfrm>
            <a:off x="8113776" y="3701683"/>
            <a:ext cx="1200912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Underestimation</a:t>
            </a:r>
            <a:endParaRPr kumimoji="0" lang="ko-KR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 Math" panose="02040503050406030204" pitchFamily="18" charset="0"/>
            </a:endParaRPr>
          </a:p>
        </p:txBody>
      </p:sp>
      <p:cxnSp>
        <p:nvCxnSpPr>
          <p:cNvPr id="41" name="연결선: 구부러짐 40">
            <a:extLst>
              <a:ext uri="{FF2B5EF4-FFF2-40B4-BE49-F238E27FC236}">
                <a16:creationId xmlns:a16="http://schemas.microsoft.com/office/drawing/2014/main" id="{7A027D4F-6455-4195-A59C-B2EE58093F6E}"/>
              </a:ext>
            </a:extLst>
          </p:cNvPr>
          <p:cNvCxnSpPr>
            <a:cxnSpLocks/>
            <a:stCxn id="25" idx="0"/>
            <a:endCxn id="23" idx="0"/>
          </p:cNvCxnSpPr>
          <p:nvPr/>
        </p:nvCxnSpPr>
        <p:spPr bwMode="auto">
          <a:xfrm rot="5400000" flipH="1" flipV="1">
            <a:off x="8263128" y="534811"/>
            <a:ext cx="91440" cy="4474464"/>
          </a:xfrm>
          <a:prstGeom prst="curvedConnector3">
            <a:avLst>
              <a:gd name="adj1" fmla="val 35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연결선: 구부러짐 41">
            <a:extLst>
              <a:ext uri="{FF2B5EF4-FFF2-40B4-BE49-F238E27FC236}">
                <a16:creationId xmlns:a16="http://schemas.microsoft.com/office/drawing/2014/main" id="{274D661C-25A7-44DB-9738-56D7B49D6283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rot="10800000">
            <a:off x="8028432" y="3840480"/>
            <a:ext cx="1463040" cy="70713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표 6">
                <a:extLst>
                  <a:ext uri="{FF2B5EF4-FFF2-40B4-BE49-F238E27FC236}">
                    <a16:creationId xmlns:a16="http://schemas.microsoft.com/office/drawing/2014/main" id="{5284AF9A-E2B6-4CA0-BC55-6D114F5500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610544"/>
                  </p:ext>
                </p:extLst>
              </p:nvPr>
            </p:nvGraphicFramePr>
            <p:xfrm>
              <a:off x="650113" y="4826338"/>
              <a:ext cx="9173972" cy="16281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7067">
                      <a:extLst>
                        <a:ext uri="{9D8B030D-6E8A-4147-A177-3AD203B41FA5}">
                          <a16:colId xmlns:a16="http://schemas.microsoft.com/office/drawing/2014/main" val="902124500"/>
                        </a:ext>
                      </a:extLst>
                    </a:gridCol>
                    <a:gridCol w="3417399">
                      <a:extLst>
                        <a:ext uri="{9D8B030D-6E8A-4147-A177-3AD203B41FA5}">
                          <a16:colId xmlns:a16="http://schemas.microsoft.com/office/drawing/2014/main" val="2644795868"/>
                        </a:ext>
                      </a:extLst>
                    </a:gridCol>
                    <a:gridCol w="3649506">
                      <a:extLst>
                        <a:ext uri="{9D8B030D-6E8A-4147-A177-3AD203B41FA5}">
                          <a16:colId xmlns:a16="http://schemas.microsoft.com/office/drawing/2014/main" val="1618568005"/>
                        </a:ext>
                      </a:extLst>
                    </a:gridCol>
                  </a:tblGrid>
                  <a:tr h="293996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1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SUPSA-1 (Usual)</a:t>
                          </a:r>
                          <a:endParaRPr lang="ko-KR" altLang="en-US" sz="11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1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ko-KR" sz="1100" b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100" b="0" dirty="0"/>
                            <a:t> </a:t>
                          </a:r>
                          <a:endParaRPr lang="ko-KR" altLang="en-US" sz="11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)=1.0</m:t>
                              </m:r>
                            </m:oMath>
                          </a14:m>
                          <a:r>
                            <a:rPr lang="ko-KR" altLang="en-US" sz="110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2592"/>
                      </a:ext>
                    </a:extLst>
                  </a:tr>
                  <a:tr h="293996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1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SUPSA-2 (Partitioning events)</a:t>
                          </a:r>
                          <a:endParaRPr lang="ko-KR" altLang="en-US" sz="11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100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ko-KR" altLang="ko-KR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1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1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1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100" b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1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1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altLang="ko-KR" sz="11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1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1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1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100" b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1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11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altLang="ko-KR" sz="11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1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1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1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100" b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1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altLang="ko-KR" sz="11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1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1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1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100" b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1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1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1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1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1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1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1/4</m:t>
                              </m:r>
                            </m:oMath>
                          </a14:m>
                          <a:r>
                            <a:rPr lang="ko-KR" altLang="en-US" sz="110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520950"/>
                      </a:ext>
                    </a:extLst>
                  </a:tr>
                  <a:tr h="82465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1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SUPSA-3 (Conditional events)</a:t>
                          </a:r>
                          <a:endParaRPr lang="ko-KR" altLang="en-US" sz="11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287338" lvl="1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100" b="0" i="0" kern="700" smtClean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  <m:r>
                                <a:rPr lang="en-US" altLang="ko-KR" sz="1100" b="0" i="0" kern="7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ko-KR" altLang="ko-KR" sz="11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ko-KR" altLang="ko-KR" sz="11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100" b="0" i="0" kern="7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+/</m:t>
                              </m:r>
                              <m:sSubSup>
                                <m:sSubSupPr>
                                  <m:ctrlPr>
                                    <a:rPr lang="ko-KR" altLang="ko-KR" sz="11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ko-KR" altLang="ko-KR" sz="11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ko-KR" altLang="ko-KR" sz="11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100" b="0" i="0" kern="7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+/</m:t>
                              </m:r>
                              <m:sSubSup>
                                <m:sSubSupPr>
                                  <m:ctrlPr>
                                    <a:rPr lang="ko-KR" altLang="ko-KR" sz="11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r>
                                <a:rPr lang="en-US" altLang="ko-KR" sz="1100" b="0" i="0" kern="7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ko-KR" altLang="ko-KR" sz="11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ko-KR" altLang="ko-KR" sz="11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ko-KR" altLang="ko-KR" sz="11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ko-KR" sz="1100" b="0" i="0" kern="7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100" b="0" kern="700" dirty="0"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100" b="0" i="0" kern="70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+/</m:t>
                              </m:r>
                              <m:sSubSup>
                                <m:sSubSup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r>
                                <a:rPr lang="en-US" altLang="ko-KR" sz="1100" b="0" i="0" kern="70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100" b="0" i="0" kern="700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kern="70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ko-KR" sz="1100" b="0" i="0" kern="700" smtClean="0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100" b="0" dirty="0"/>
                            <a:t> </a:t>
                          </a:r>
                          <a:endParaRPr lang="en-US" altLang="ko-KR" sz="1100" b="0" dirty="0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1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1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ko-KR" sz="1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1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=1/4</m:t>
                              </m:r>
                            </m:oMath>
                          </a14:m>
                          <a:r>
                            <a:rPr lang="en-US" altLang="ko-KR" sz="11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, 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1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ko-KR" altLang="ko-KR" sz="1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1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1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1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1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1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1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1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1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1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1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=1/3</m:t>
                              </m:r>
                            </m:oMath>
                          </a14:m>
                          <a:r>
                            <a:rPr lang="en-US" altLang="ko-KR" sz="11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ko-KR" altLang="ko-KR" sz="1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1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1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ko-KR" altLang="ko-KR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1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1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1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1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1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ko-KR" altLang="ko-KR" sz="1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1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1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oMath>
                          </a14:m>
                          <a:r>
                            <a:rPr lang="en-US" altLang="ko-KR" sz="11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100" b="0" i="0" kern="7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ko-KR" altLang="ko-KR" sz="1100" b="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ko-KR" altLang="ko-KR" sz="1100" b="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 kern="7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altLang="ko-KR" sz="1100" b="0" i="0" kern="700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 kern="7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0.25</m:t>
                                  </m:r>
                                </m:num>
                                <m:den>
                                  <m:r>
                                    <a:rPr lang="en-US" altLang="ko-KR" sz="11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0.25</m:t>
                                  </m:r>
                                </m:den>
                              </m:f>
                              <m:r>
                                <a:rPr lang="en-US" altLang="ko-KR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100" b="0" i="0" kern="7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altLang="ko-KR" sz="11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ko-KR" altLang="en-US" sz="11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27708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표 6">
                <a:extLst>
                  <a:ext uri="{FF2B5EF4-FFF2-40B4-BE49-F238E27FC236}">
                    <a16:creationId xmlns:a16="http://schemas.microsoft.com/office/drawing/2014/main" id="{5284AF9A-E2B6-4CA0-BC55-6D114F5500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610544"/>
                  </p:ext>
                </p:extLst>
              </p:nvPr>
            </p:nvGraphicFramePr>
            <p:xfrm>
              <a:off x="650113" y="4826338"/>
              <a:ext cx="9173972" cy="16281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07067">
                      <a:extLst>
                        <a:ext uri="{9D8B030D-6E8A-4147-A177-3AD203B41FA5}">
                          <a16:colId xmlns:a16="http://schemas.microsoft.com/office/drawing/2014/main" val="902124500"/>
                        </a:ext>
                      </a:extLst>
                    </a:gridCol>
                    <a:gridCol w="3417399">
                      <a:extLst>
                        <a:ext uri="{9D8B030D-6E8A-4147-A177-3AD203B41FA5}">
                          <a16:colId xmlns:a16="http://schemas.microsoft.com/office/drawing/2014/main" val="2644795868"/>
                        </a:ext>
                      </a:extLst>
                    </a:gridCol>
                    <a:gridCol w="3649506">
                      <a:extLst>
                        <a:ext uri="{9D8B030D-6E8A-4147-A177-3AD203B41FA5}">
                          <a16:colId xmlns:a16="http://schemas.microsoft.com/office/drawing/2014/main" val="1618568005"/>
                        </a:ext>
                      </a:extLst>
                    </a:gridCol>
                  </a:tblGrid>
                  <a:tr h="293996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1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SUPSA-1 (Usual)</a:t>
                          </a:r>
                          <a:endParaRPr lang="ko-KR" altLang="en-US" sz="11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676" r="-106952" b="-46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1419" r="-167" b="-4604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932592"/>
                      </a:ext>
                    </a:extLst>
                  </a:tr>
                  <a:tr h="293996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1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SUPSA-2 (Partitioning events)</a:t>
                          </a:r>
                          <a:endParaRPr lang="ko-KR" altLang="en-US" sz="11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676" t="-97959" r="-106952" b="-35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1419" t="-97959" r="-167" b="-351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520950"/>
                      </a:ext>
                    </a:extLst>
                  </a:tr>
                  <a:tr h="1040194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1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SUPSA-3 (Conditional events)</a:t>
                          </a:r>
                          <a:endParaRPr lang="ko-KR" altLang="en-US" sz="11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676" t="-56725" r="-106952" b="-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1419" t="-56725" r="-167" b="-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77085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3884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8EE8FC-02AF-4197-9A33-376EF0B0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Conclusions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AB29A7-F23D-417E-A25D-CC1B5D091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There is a great need to explicitly model the partitioning events in fault trees instead of revising PSA tools. </a:t>
            </a:r>
          </a:p>
          <a:p>
            <a:endParaRPr lang="en-US" altLang="ko-KR" dirty="0"/>
          </a:p>
          <a:p>
            <a:r>
              <a:rPr lang="en-US" altLang="ko-KR" dirty="0"/>
              <a:t>If the partitioning events are modeled with conditional events in the seismic PSA with the method in this paper, accurate CDF calculation is possible using the existing PSA tools. </a:t>
            </a:r>
          </a:p>
          <a:p>
            <a:endParaRPr lang="en-US" altLang="ko-KR" dirty="0"/>
          </a:p>
          <a:p>
            <a:r>
              <a:rPr lang="en-US" altLang="ko-KR" dirty="0"/>
              <a:t>The use of the method in this paper is strongly recommended for avoiding CDF underestimation in seismic PSA.</a:t>
            </a:r>
          </a:p>
          <a:p>
            <a:endParaRPr lang="en-US" altLang="ko-KR" dirty="0"/>
          </a:p>
          <a:p>
            <a:r>
              <a:rPr lang="en-US" altLang="ko-KR" dirty="0"/>
              <a:t>Please take a note “</a:t>
            </a:r>
            <a:r>
              <a:rPr lang="en-US" altLang="ko-KR" dirty="0">
                <a:solidFill>
                  <a:srgbClr val="C00000"/>
                </a:solidFill>
              </a:rPr>
              <a:t>if we don’t pay attention to partitioning events, it frequently results in underestimated CDFs without perception</a:t>
            </a:r>
            <a:r>
              <a:rPr lang="en-US" altLang="ko-KR" dirty="0"/>
              <a:t>”.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3970A-C659-4850-95E4-DA0087BF8CE4}"/>
              </a:ext>
            </a:extLst>
          </p:cNvPr>
          <p:cNvSpPr txBox="1"/>
          <p:nvPr/>
        </p:nvSpPr>
        <p:spPr>
          <a:xfrm>
            <a:off x="686561" y="4917096"/>
            <a:ext cx="104405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</a:rPr>
              <a:t>W.S. Jung, A Method to Avoid Underestimated Risks in Seismic SUPSA and MUPSA for Nuclear Power Plants Caused by Partitioning Events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</a:rPr>
              <a:t>,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</a:rPr>
              <a:t> Energies, 14, 2150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</a:rPr>
              <a:t>, 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00053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AB76009-5B85-4E6A-B326-150E486D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4FA98F8-3B72-481C-B04D-34E5B381C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</a:p>
          <a:p>
            <a:r>
              <a:rPr lang="en-US" altLang="ko-KR" dirty="0"/>
              <a:t>2. Exclusive Modelling of Partitioning Events by Conditional Events</a:t>
            </a:r>
          </a:p>
          <a:p>
            <a:r>
              <a:rPr lang="en-US" altLang="ko-KR" dirty="0"/>
              <a:t>3. Application to CCW System</a:t>
            </a:r>
          </a:p>
          <a:p>
            <a:r>
              <a:rPr lang="en-US" altLang="ko-KR" dirty="0"/>
              <a:t>4. Conclusions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ACECB-A6CA-4594-9828-BA9077CABCE8}"/>
              </a:ext>
            </a:extLst>
          </p:cNvPr>
          <p:cNvSpPr txBox="1"/>
          <p:nvPr/>
        </p:nvSpPr>
        <p:spPr>
          <a:xfrm>
            <a:off x="383666" y="2568231"/>
            <a:ext cx="104405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</a:rPr>
              <a:t>W.S. Jung, A Method to Avoid Underestimated Risks in Seismic SUPSA and MUPSA for Nuclear Power Plants Caused by Partitioning Events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</a:rPr>
              <a:t>,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</a:rPr>
              <a:t> Energies, 14, 2150</a:t>
            </a:r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</a:rPr>
              <a:t>, </a:t>
            </a:r>
            <a:r>
              <a:rPr lang="ko-KR" altLang="en-US" sz="1800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191692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53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45D110-B76D-4DAE-86F7-CBBEE3DA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55D54B-570B-40AD-85D8-15B7C2ABE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Nuclear power plants (NPPs) have alternating operation systems</a:t>
            </a:r>
          </a:p>
          <a:p>
            <a:pPr lvl="1"/>
            <a:r>
              <a:rPr lang="en-US" altLang="ko-KR" dirty="0"/>
              <a:t>Component cooling water system (CCWS)</a:t>
            </a:r>
          </a:p>
          <a:p>
            <a:pPr lvl="1"/>
            <a:r>
              <a:rPr lang="en-US" altLang="ko-KR" dirty="0"/>
              <a:t>Essential service water system (ESWS)</a:t>
            </a:r>
          </a:p>
          <a:p>
            <a:pPr lvl="1"/>
            <a:r>
              <a:rPr lang="en-US" altLang="ko-KR" dirty="0"/>
              <a:t>Essential chilled water system (ECWS)</a:t>
            </a:r>
          </a:p>
          <a:p>
            <a:pPr lvl="1"/>
            <a:r>
              <a:rPr lang="en-US" altLang="ko-KR" dirty="0"/>
              <a:t>Chemical and volume control system (CVCS)</a:t>
            </a:r>
          </a:p>
          <a:p>
            <a:endParaRPr lang="en-US" altLang="ko-KR" dirty="0"/>
          </a:p>
          <a:p>
            <a:r>
              <a:rPr lang="en-US" altLang="ko-KR" dirty="0"/>
              <a:t>Single-unit Probabilistic safety assessment (SUPSA) models for nuclear power plants (NPPs) have many failures of alternating systems. </a:t>
            </a:r>
          </a:p>
          <a:p>
            <a:endParaRPr lang="en-US" altLang="ko-KR" dirty="0"/>
          </a:p>
          <a:p>
            <a:r>
              <a:rPr lang="en-US" altLang="ko-KR" dirty="0"/>
              <a:t>Furthermore, since NPPs undergo alternating operations between full power and low power and shutdown (LPSD), multi-unit PSA (MUPSA) models have failures of NPPs that undergo alternating operations between full power and LPSD.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365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7EEAAF6-7DEF-47AF-BD93-2D2B381B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AF2334B5-D93A-412A-AC39-D144338C3B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Alternating train operation of CCW</a:t>
            </a:r>
          </a:p>
          <a:p>
            <a:pPr lvl="1"/>
            <a:r>
              <a:rPr lang="en-US" altLang="ko-KR" sz="1600" dirty="0"/>
              <a:t>Alternating operation trains of ① and ②</a:t>
            </a:r>
          </a:p>
          <a:p>
            <a:pPr lvl="1"/>
            <a:r>
              <a:rPr lang="en-US" altLang="ko-KR" sz="1600" dirty="0"/>
              <a:t>Alternating operation trains of ③ and ④</a:t>
            </a:r>
          </a:p>
          <a:p>
            <a:endParaRPr lang="en-US" altLang="ko-KR" sz="1800" dirty="0"/>
          </a:p>
          <a:p>
            <a:r>
              <a:rPr lang="en-US" altLang="ko-KR" sz="1800" dirty="0"/>
              <a:t>Success criteria</a:t>
            </a:r>
          </a:p>
          <a:p>
            <a:pPr lvl="1"/>
            <a:r>
              <a:rPr lang="en-US" altLang="ko-KR" sz="1600" dirty="0"/>
              <a:t>① + ②  for </a:t>
            </a:r>
            <a:r>
              <a:rPr lang="en-US" altLang="ko-KR" sz="1800" b="0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endParaRPr lang="en-US" altLang="ko-KR" sz="1800" dirty="0"/>
          </a:p>
          <a:p>
            <a:pPr lvl="1"/>
            <a:r>
              <a:rPr lang="en-US" altLang="ko-KR" sz="1600" dirty="0"/>
              <a:t>③ + ④ for </a:t>
            </a:r>
            <a:r>
              <a:rPr lang="en-US" altLang="ko-KR" sz="1600" b="0" dirty="0">
                <a:solidFill>
                  <a:srgbClr val="C00000"/>
                </a:solidFill>
                <a:ea typeface="Cambria Math" panose="02040503050406030204" pitchFamily="18" charset="0"/>
              </a:rPr>
              <a:t>g</a:t>
            </a:r>
            <a:endParaRPr lang="en-US" altLang="ko-KR" sz="1800" dirty="0"/>
          </a:p>
          <a:p>
            <a:pPr lvl="1"/>
            <a:r>
              <a:rPr lang="en-US" altLang="ko-KR" sz="1600" dirty="0"/>
              <a:t>① + ② + ③ + ④ for </a:t>
            </a:r>
            <a:r>
              <a:rPr lang="en-US" altLang="ko-KR" sz="1600" dirty="0">
                <a:solidFill>
                  <a:srgbClr val="C00000"/>
                </a:solidFill>
              </a:rPr>
              <a:t>h</a:t>
            </a:r>
            <a:endParaRPr lang="en-US" altLang="ko-KR" sz="1600" i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altLang="ko-KR" sz="1600" dirty="0"/>
          </a:p>
          <a:p>
            <a:r>
              <a:rPr lang="en-US" altLang="ko-KR" sz="1800" dirty="0"/>
              <a:t>Failure combination </a:t>
            </a:r>
          </a:p>
          <a:p>
            <a:pPr lvl="1"/>
            <a:r>
              <a:rPr lang="en-US" altLang="ko-KR" sz="1600" dirty="0"/>
              <a:t>① ②  for </a:t>
            </a:r>
            <a:r>
              <a:rPr lang="en-US" altLang="ko-KR" sz="1800" b="0" i="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endParaRPr lang="en-US" altLang="ko-KR" sz="1800" dirty="0"/>
          </a:p>
          <a:p>
            <a:pPr lvl="1"/>
            <a:r>
              <a:rPr lang="en-US" altLang="ko-KR" sz="1600" dirty="0"/>
              <a:t>③ ④ for </a:t>
            </a:r>
            <a:r>
              <a:rPr lang="en-US" altLang="ko-KR" sz="1600" b="0" dirty="0">
                <a:solidFill>
                  <a:srgbClr val="C00000"/>
                </a:solidFill>
                <a:ea typeface="Cambria Math" panose="02040503050406030204" pitchFamily="18" charset="0"/>
              </a:rPr>
              <a:t>g</a:t>
            </a:r>
            <a:endParaRPr lang="en-US" altLang="ko-KR" sz="1600" dirty="0"/>
          </a:p>
          <a:p>
            <a:pPr lvl="1"/>
            <a:r>
              <a:rPr lang="en-US" altLang="ko-KR" sz="1600" dirty="0"/>
              <a:t>① ② ③ ④ for </a:t>
            </a:r>
            <a:r>
              <a:rPr lang="en-US" altLang="ko-KR" sz="1600" dirty="0">
                <a:solidFill>
                  <a:srgbClr val="C00000"/>
                </a:solidFill>
              </a:rPr>
              <a:t>h</a:t>
            </a:r>
            <a:endParaRPr lang="en-US" altLang="ko-KR" sz="1600" b="0" i="0" u="none" strike="noStrike" kern="1200" dirty="0">
              <a:solidFill>
                <a:srgbClr val="000000"/>
              </a:solidFill>
              <a:effectLst/>
              <a:latin typeface="Cambria Math" panose="02040503050406030204" pitchFamily="18" charset="0"/>
            </a:endParaRPr>
          </a:p>
          <a:p>
            <a:pPr lvl="1"/>
            <a:endParaRPr lang="en-US" altLang="ko-KR" sz="1600" b="0" i="0" u="none" strike="noStrike" dirty="0">
              <a:effectLst/>
              <a:latin typeface="Arial" panose="020B0604020202020204" pitchFamily="34" charset="0"/>
            </a:endParaRPr>
          </a:p>
          <a:p>
            <a:pPr lvl="1"/>
            <a:endParaRPr lang="en-US" altLang="ko-KR" sz="1600" b="0" i="0" u="none" strike="noStrike" dirty="0">
              <a:effectLst/>
              <a:latin typeface="Arial" panose="020B0604020202020204" pitchFamily="34" charset="0"/>
            </a:endParaRPr>
          </a:p>
          <a:p>
            <a:pPr lvl="1"/>
            <a:endParaRPr lang="ko-KR" altLang="ko-KR" sz="1600" b="0" i="0" u="none" strike="noStrike" dirty="0">
              <a:effectLst/>
              <a:latin typeface="Arial" panose="020B0604020202020204" pitchFamily="34" charset="0"/>
            </a:endParaRPr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dirty="0"/>
          </a:p>
          <a:p>
            <a:pPr marL="0" marR="0" indent="0" algn="ctr" rtl="0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en-US" altLang="ko-KR" sz="1800" b="0" i="0" u="none" strike="noStrike" kern="1200" dirty="0">
              <a:solidFill>
                <a:srgbClr val="000000"/>
              </a:solidFill>
              <a:effectLst/>
              <a:latin typeface="Cambria Math" panose="02040503050406030204" pitchFamily="18" charset="0"/>
            </a:endParaRPr>
          </a:p>
          <a:p>
            <a:pPr marL="0" marR="0" indent="0" algn="ctr" rtl="0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ko-KR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sz="1600" dirty="0"/>
          </a:p>
          <a:p>
            <a:pPr lvl="1"/>
            <a:endParaRPr lang="ko-KR" altLang="en-US" sz="1200" dirty="0">
              <a:solidFill>
                <a:srgbClr val="C00000"/>
              </a:solidFill>
            </a:endParaRPr>
          </a:p>
          <a:p>
            <a:pPr lvl="1"/>
            <a:endParaRPr lang="ko-KR" altLang="en-US" sz="1400" dirty="0">
              <a:solidFill>
                <a:srgbClr val="C00000"/>
              </a:solidFill>
            </a:endParaRPr>
          </a:p>
          <a:p>
            <a:pPr lvl="1"/>
            <a:endParaRPr lang="en-US" altLang="ko-KR" sz="1600" dirty="0"/>
          </a:p>
          <a:p>
            <a:pPr marL="287338" lvl="1" indent="0">
              <a:buNone/>
            </a:pPr>
            <a:endParaRPr lang="en-US" altLang="ko-KR" sz="1600" b="0" dirty="0"/>
          </a:p>
          <a:p>
            <a:pPr marL="287338" lvl="1" indent="0">
              <a:buNone/>
            </a:pPr>
            <a:endParaRPr lang="en-US" altLang="ko-KR" sz="1600" b="0" dirty="0"/>
          </a:p>
          <a:p>
            <a:pPr marL="287338" lvl="1" indent="0">
              <a:buNone/>
            </a:pPr>
            <a:endParaRPr lang="en-US" altLang="ko-KR" sz="1600" b="0" dirty="0"/>
          </a:p>
          <a:p>
            <a:pPr marL="287338" lvl="1" indent="0">
              <a:buNone/>
            </a:pPr>
            <a:endParaRPr lang="en-US" altLang="ko-KR" sz="1600" b="0" dirty="0"/>
          </a:p>
          <a:p>
            <a:pPr marL="287338" lvl="1" indent="0">
              <a:buNone/>
            </a:pPr>
            <a:endParaRPr lang="en-US" altLang="ko-KR" sz="1800" dirty="0"/>
          </a:p>
          <a:p>
            <a:pPr marL="287338" lvl="1" indent="0">
              <a:buNone/>
            </a:pPr>
            <a:endParaRPr lang="en-US" altLang="ko-KR" sz="1600" b="0" dirty="0"/>
          </a:p>
          <a:p>
            <a:pPr lvl="1"/>
            <a:endParaRPr lang="en-US" altLang="ko-KR" sz="1600" dirty="0"/>
          </a:p>
          <a:p>
            <a:pPr marL="287338" lvl="1" indent="0">
              <a:buNone/>
            </a:pPr>
            <a:endParaRPr lang="en-US" altLang="ko-KR" sz="1600" dirty="0"/>
          </a:p>
          <a:p>
            <a:pPr marL="287338" lvl="1" indent="0">
              <a:buNone/>
            </a:pPr>
            <a:endParaRPr lang="en-US" altLang="ko-KR" sz="1600" dirty="0"/>
          </a:p>
          <a:p>
            <a:endParaRPr lang="en-US" altLang="ko-KR" sz="1800" dirty="0"/>
          </a:p>
          <a:p>
            <a:endParaRPr lang="en-US" altLang="ko-KR" sz="1800" dirty="0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BCA5F7C5-FE6F-4652-AB28-B57DA296C5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8EE204C-600B-4F10-9A03-65A2C808CAE2}"/>
              </a:ext>
            </a:extLst>
          </p:cNvPr>
          <p:cNvGrpSpPr/>
          <p:nvPr/>
        </p:nvGrpSpPr>
        <p:grpSpPr>
          <a:xfrm>
            <a:off x="6280784" y="512716"/>
            <a:ext cx="4668247" cy="3779249"/>
            <a:chOff x="5593679" y="38371"/>
            <a:chExt cx="6081158" cy="4383024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C16547ED-3D1E-4A55-8DD5-F7A524F32CC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679" y="38371"/>
              <a:ext cx="5994644" cy="4383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33952DCA-3D19-4332-9957-6A41BFD00D78}"/>
                </a:ext>
              </a:extLst>
            </p:cNvPr>
            <p:cNvSpPr/>
            <p:nvPr/>
          </p:nvSpPr>
          <p:spPr bwMode="auto">
            <a:xfrm>
              <a:off x="7347385" y="817847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1447F949-B0CB-4519-B89F-1BCCD4EC1DA7}"/>
                </a:ext>
              </a:extLst>
            </p:cNvPr>
            <p:cNvSpPr/>
            <p:nvPr/>
          </p:nvSpPr>
          <p:spPr bwMode="auto">
            <a:xfrm>
              <a:off x="7365993" y="1420620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8E272385-8403-4A8A-8105-82EC9A4BD644}"/>
                </a:ext>
              </a:extLst>
            </p:cNvPr>
            <p:cNvSpPr/>
            <p:nvPr/>
          </p:nvSpPr>
          <p:spPr bwMode="auto">
            <a:xfrm>
              <a:off x="7341407" y="3065028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AF81F2B-E877-4338-AC44-E92AE27A144D}"/>
                </a:ext>
              </a:extLst>
            </p:cNvPr>
            <p:cNvSpPr/>
            <p:nvPr/>
          </p:nvSpPr>
          <p:spPr bwMode="auto">
            <a:xfrm>
              <a:off x="7360015" y="3667800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8FFEB6-31A8-4C10-B6D7-F43816CF870A}"/>
                </a:ext>
              </a:extLst>
            </p:cNvPr>
            <p:cNvSpPr txBox="1"/>
            <p:nvPr/>
          </p:nvSpPr>
          <p:spPr>
            <a:xfrm>
              <a:off x="6952465" y="965870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①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65B204-F6E0-49EA-B0CC-CB5BBB32687F}"/>
                </a:ext>
              </a:extLst>
            </p:cNvPr>
            <p:cNvSpPr txBox="1"/>
            <p:nvPr/>
          </p:nvSpPr>
          <p:spPr>
            <a:xfrm>
              <a:off x="6952465" y="1599055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②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374B85-4187-4039-99B9-BA509BF35F28}"/>
                </a:ext>
              </a:extLst>
            </p:cNvPr>
            <p:cNvSpPr txBox="1"/>
            <p:nvPr/>
          </p:nvSpPr>
          <p:spPr>
            <a:xfrm>
              <a:off x="6952465" y="3202350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③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3BF21C-0511-405B-81E7-B4E38E590BC2}"/>
                </a:ext>
              </a:extLst>
            </p:cNvPr>
            <p:cNvSpPr txBox="1"/>
            <p:nvPr/>
          </p:nvSpPr>
          <p:spPr>
            <a:xfrm>
              <a:off x="6952465" y="3858771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④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C27932AF-6233-491B-9218-4A628D197129}"/>
                </a:ext>
              </a:extLst>
            </p:cNvPr>
            <p:cNvSpPr/>
            <p:nvPr/>
          </p:nvSpPr>
          <p:spPr bwMode="auto">
            <a:xfrm>
              <a:off x="11184927" y="1118975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CA11F36E-DCE6-4276-ACB6-87C2676F5E2C}"/>
                </a:ext>
              </a:extLst>
            </p:cNvPr>
            <p:cNvSpPr/>
            <p:nvPr/>
          </p:nvSpPr>
          <p:spPr bwMode="auto">
            <a:xfrm>
              <a:off x="11188599" y="3392122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BC650669-CDD7-431C-B08B-12DDAF86C2FF}"/>
                </a:ext>
              </a:extLst>
            </p:cNvPr>
            <p:cNvSpPr/>
            <p:nvPr/>
          </p:nvSpPr>
          <p:spPr bwMode="auto">
            <a:xfrm>
              <a:off x="11218945" y="2279665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754DC8-6B54-436E-864D-8C7468D97BF9}"/>
                </a:ext>
              </a:extLst>
            </p:cNvPr>
            <p:cNvSpPr txBox="1"/>
            <p:nvPr/>
          </p:nvSpPr>
          <p:spPr>
            <a:xfrm>
              <a:off x="10933915" y="759041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f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471686-351B-40C4-B12D-0E0816F7F8CF}"/>
                </a:ext>
              </a:extLst>
            </p:cNvPr>
            <p:cNvSpPr txBox="1"/>
            <p:nvPr/>
          </p:nvSpPr>
          <p:spPr>
            <a:xfrm>
              <a:off x="10996507" y="3009662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g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E684F4-AC0E-4800-9CB9-A1452497FB43}"/>
                </a:ext>
              </a:extLst>
            </p:cNvPr>
            <p:cNvSpPr txBox="1"/>
            <p:nvPr/>
          </p:nvSpPr>
          <p:spPr>
            <a:xfrm>
              <a:off x="10980179" y="1936059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8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7EEAAF6-7DEF-47AF-BD93-2D2B381B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12">
                <a:extLst>
                  <a:ext uri="{FF2B5EF4-FFF2-40B4-BE49-F238E27FC236}">
                    <a16:creationId xmlns:a16="http://schemas.microsoft.com/office/drawing/2014/main" id="{AF2334B5-D93A-412A-AC39-D144338C3BE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1800" dirty="0"/>
                  <a:t>Failure combination </a:t>
                </a:r>
              </a:p>
              <a:p>
                <a:pPr marL="287338" lvl="1" indent="0">
                  <a:buNone/>
                </a:pPr>
                <a:r>
                  <a:rPr lang="en-US" altLang="ko-KR" sz="1600" dirty="0"/>
                  <a:t>① ②  for </a:t>
                </a:r>
                <a:r>
                  <a:rPr lang="en-US" altLang="ko-KR" sz="1800" b="0" i="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</a:p>
              <a:p>
                <a:pPr lvl="1"/>
                <a:endParaRPr lang="en-US" altLang="ko-KR" sz="1800" dirty="0"/>
              </a:p>
              <a:p>
                <a:r>
                  <a:rPr lang="en-US" altLang="ko-KR" sz="1800" dirty="0"/>
                  <a:t>CCW failure by partitioning events</a:t>
                </a:r>
                <a:endParaRPr lang="en-US" altLang="ko-KR" sz="1600" b="0" dirty="0"/>
              </a:p>
              <a:p>
                <a:pPr marL="287338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  (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ko-KR" altLang="ko-K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b="0" dirty="0"/>
                  <a:t> </a:t>
                </a:r>
              </a:p>
              <a:p>
                <a:pPr lvl="1"/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80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lvl="1"/>
                <a:endParaRPr lang="en-US" altLang="ko-KR" sz="1600" dirty="0"/>
              </a:p>
              <a:p>
                <a:pPr marL="287338" lvl="1" indent="0">
                  <a:buNone/>
                </a:pPr>
                <a:endParaRPr lang="en-US" altLang="ko-KR" sz="1600" dirty="0"/>
              </a:p>
              <a:p>
                <a:pPr marL="287338" lvl="1" indent="0">
                  <a:buNone/>
                </a:pPr>
                <a:endParaRPr lang="en-US" altLang="ko-KR" sz="1600" dirty="0"/>
              </a:p>
              <a:p>
                <a:endParaRPr lang="en-US" altLang="ko-KR" sz="1800" dirty="0"/>
              </a:p>
              <a:p>
                <a:endParaRPr lang="en-US" altLang="ko-KR" sz="1800" dirty="0"/>
              </a:p>
            </p:txBody>
          </p:sp>
        </mc:Choice>
        <mc:Fallback xmlns="">
          <p:sp>
            <p:nvSpPr>
              <p:cNvPr id="13" name="내용 개체 틀 12">
                <a:extLst>
                  <a:ext uri="{FF2B5EF4-FFF2-40B4-BE49-F238E27FC236}">
                    <a16:creationId xmlns:a16="http://schemas.microsoft.com/office/drawing/2014/main" id="{AF2334B5-D93A-412A-AC39-D144338C3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656" t="-6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2">
                <a:extLst>
                  <a:ext uri="{FF2B5EF4-FFF2-40B4-BE49-F238E27FC236}">
                    <a16:creationId xmlns:a16="http://schemas.microsoft.com/office/drawing/2014/main" id="{10E89BE7-BE0B-470A-B581-4DF0B9A9A2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070187236"/>
                  </p:ext>
                </p:extLst>
              </p:nvPr>
            </p:nvGraphicFramePr>
            <p:xfrm>
              <a:off x="708785" y="2605114"/>
              <a:ext cx="4675314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0559">
                      <a:extLst>
                        <a:ext uri="{9D8B030D-6E8A-4147-A177-3AD203B41FA5}">
                          <a16:colId xmlns:a16="http://schemas.microsoft.com/office/drawing/2014/main" val="2477023849"/>
                        </a:ext>
                      </a:extLst>
                    </a:gridCol>
                    <a:gridCol w="4024755">
                      <a:extLst>
                        <a:ext uri="{9D8B030D-6E8A-4147-A177-3AD203B41FA5}">
                          <a16:colId xmlns:a16="http://schemas.microsoft.com/office/drawing/2014/main" val="36229367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①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②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②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58083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①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①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r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77536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2">
                <a:extLst>
                  <a:ext uri="{FF2B5EF4-FFF2-40B4-BE49-F238E27FC236}">
                    <a16:creationId xmlns:a16="http://schemas.microsoft.com/office/drawing/2014/main" id="{10E89BE7-BE0B-470A-B581-4DF0B9A9A2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070187236"/>
                  </p:ext>
                </p:extLst>
              </p:nvPr>
            </p:nvGraphicFramePr>
            <p:xfrm>
              <a:off x="708785" y="2605114"/>
              <a:ext cx="4675314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0559">
                      <a:extLst>
                        <a:ext uri="{9D8B030D-6E8A-4147-A177-3AD203B41FA5}">
                          <a16:colId xmlns:a16="http://schemas.microsoft.com/office/drawing/2014/main" val="2477023849"/>
                        </a:ext>
                      </a:extLst>
                    </a:gridCol>
                    <a:gridCol w="4024755">
                      <a:extLst>
                        <a:ext uri="{9D8B030D-6E8A-4147-A177-3AD203B41FA5}">
                          <a16:colId xmlns:a16="http://schemas.microsoft.com/office/drawing/2014/main" val="36229367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617757" b="-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188" b="-9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083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1639" r="-617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188" t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7536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표 6">
                <a:extLst>
                  <a:ext uri="{FF2B5EF4-FFF2-40B4-BE49-F238E27FC236}">
                    <a16:creationId xmlns:a16="http://schemas.microsoft.com/office/drawing/2014/main" id="{381F0BC2-28D2-436D-A611-46ABFD0526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968221"/>
                  </p:ext>
                </p:extLst>
              </p:nvPr>
            </p:nvGraphicFramePr>
            <p:xfrm>
              <a:off x="712976" y="4031319"/>
              <a:ext cx="11179939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70204">
                      <a:extLst>
                        <a:ext uri="{9D8B030D-6E8A-4147-A177-3AD203B41FA5}">
                          <a16:colId xmlns:a16="http://schemas.microsoft.com/office/drawing/2014/main" val="902124500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2644795868"/>
                        </a:ext>
                      </a:extLst>
                    </a:gridCol>
                    <a:gridCol w="2600325">
                      <a:extLst>
                        <a:ext uri="{9D8B030D-6E8A-4147-A177-3AD203B41FA5}">
                          <a16:colId xmlns:a16="http://schemas.microsoft.com/office/drawing/2014/main" val="472587451"/>
                        </a:ext>
                      </a:extLst>
                    </a:gridCol>
                    <a:gridCol w="4697730">
                      <a:extLst>
                        <a:ext uri="{9D8B030D-6E8A-4147-A177-3AD203B41FA5}">
                          <a16:colId xmlns:a16="http://schemas.microsoft.com/office/drawing/2014/main" val="3028922065"/>
                        </a:ext>
                      </a:extLst>
                    </a:gridCol>
                  </a:tblGrid>
                  <a:tr h="22403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Model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>
                              <a:latin typeface="Cambria Math" panose="02040503050406030204" pitchFamily="18" charset="0"/>
                            </a:rPr>
                            <a:t>Fault tree</a:t>
                          </a:r>
                          <a:endParaRPr lang="ko-KR" altLang="en-US" sz="1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Partitioning events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Problem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2592"/>
                      </a:ext>
                    </a:extLst>
                  </a:tr>
                  <a:tr h="22403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Usual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altLang="ko-KR" sz="1400" b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400" b="0" dirty="0"/>
                            <a:t> </a:t>
                          </a:r>
                          <a:endParaRPr lang="ko-KR" altLang="en-US" sz="1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)=1.0</m:t>
                              </m:r>
                            </m:oMath>
                          </a14:m>
                          <a:r>
                            <a:rPr lang="ko-KR" altLang="en-US" sz="1400" i="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Biased importance measures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611951"/>
                      </a:ext>
                    </a:extLst>
                  </a:tr>
                  <a:tr h="22403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Partitioning events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ko-KR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1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</m:t>
                              </m:r>
                            </m:oMath>
                          </a14:m>
                          <a:r>
                            <a:rPr lang="ko-KR" altLang="en-US" sz="1400" i="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Underestimated </a:t>
                          </a:r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</a:rPr>
                            <a:t>MCUB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oMath>
                          </a14:m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</a:rPr>
                            <a:t> since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endParaRPr lang="ko-KR" altLang="en-US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5209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표 6">
                <a:extLst>
                  <a:ext uri="{FF2B5EF4-FFF2-40B4-BE49-F238E27FC236}">
                    <a16:creationId xmlns:a16="http://schemas.microsoft.com/office/drawing/2014/main" id="{381F0BC2-28D2-436D-A611-46ABFD0526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968221"/>
                  </p:ext>
                </p:extLst>
              </p:nvPr>
            </p:nvGraphicFramePr>
            <p:xfrm>
              <a:off x="712976" y="4031319"/>
              <a:ext cx="11179939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70204">
                      <a:extLst>
                        <a:ext uri="{9D8B030D-6E8A-4147-A177-3AD203B41FA5}">
                          <a16:colId xmlns:a16="http://schemas.microsoft.com/office/drawing/2014/main" val="902124500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2644795868"/>
                        </a:ext>
                      </a:extLst>
                    </a:gridCol>
                    <a:gridCol w="2600325">
                      <a:extLst>
                        <a:ext uri="{9D8B030D-6E8A-4147-A177-3AD203B41FA5}">
                          <a16:colId xmlns:a16="http://schemas.microsoft.com/office/drawing/2014/main" val="472587451"/>
                        </a:ext>
                      </a:extLst>
                    </a:gridCol>
                    <a:gridCol w="4697730">
                      <a:extLst>
                        <a:ext uri="{9D8B030D-6E8A-4147-A177-3AD203B41FA5}">
                          <a16:colId xmlns:a16="http://schemas.microsoft.com/office/drawing/2014/main" val="3028922065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Model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>
                              <a:latin typeface="Cambria Math" panose="02040503050406030204" pitchFamily="18" charset="0"/>
                            </a:rPr>
                            <a:t>Fault tree</a:t>
                          </a:r>
                          <a:endParaRPr lang="ko-KR" altLang="en-US" sz="1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Partitioning events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Problem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259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Usual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3030" t="-101961" r="-363333" b="-1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9180" t="-101961" r="-180796" b="-1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Biased importance measures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6119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Partitioning events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3030" t="-206000" r="-363333" b="-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9180" t="-206000" r="-180796" b="-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8003" t="-206000" r="-130" b="-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52095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그룹 3">
            <a:extLst>
              <a:ext uri="{FF2B5EF4-FFF2-40B4-BE49-F238E27FC236}">
                <a16:creationId xmlns:a16="http://schemas.microsoft.com/office/drawing/2014/main" id="{AD31739B-2068-4DAE-B362-2902939BEC4E}"/>
              </a:ext>
            </a:extLst>
          </p:cNvPr>
          <p:cNvGrpSpPr/>
          <p:nvPr/>
        </p:nvGrpSpPr>
        <p:grpSpPr>
          <a:xfrm>
            <a:off x="6183629" y="101236"/>
            <a:ext cx="4668247" cy="3779249"/>
            <a:chOff x="5593679" y="38371"/>
            <a:chExt cx="6081158" cy="4383024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DD1AB7FE-A034-4950-BFDA-8A19347CF42F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679" y="38371"/>
              <a:ext cx="5994644" cy="4383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DC638B54-8F04-4D68-A972-055809D716AB}"/>
                </a:ext>
              </a:extLst>
            </p:cNvPr>
            <p:cNvSpPr/>
            <p:nvPr/>
          </p:nvSpPr>
          <p:spPr bwMode="auto">
            <a:xfrm>
              <a:off x="7347385" y="817847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7898DE50-F6BA-4DD0-8473-44F124AECBAE}"/>
                </a:ext>
              </a:extLst>
            </p:cNvPr>
            <p:cNvSpPr/>
            <p:nvPr/>
          </p:nvSpPr>
          <p:spPr bwMode="auto">
            <a:xfrm>
              <a:off x="7365993" y="1420620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B5CB2F79-BD2A-4417-8310-4F3A3534FEBF}"/>
                </a:ext>
              </a:extLst>
            </p:cNvPr>
            <p:cNvSpPr/>
            <p:nvPr/>
          </p:nvSpPr>
          <p:spPr bwMode="auto">
            <a:xfrm>
              <a:off x="7341407" y="3065028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E96BBA01-BDF0-4220-8023-2FE2E20C9A13}"/>
                </a:ext>
              </a:extLst>
            </p:cNvPr>
            <p:cNvSpPr/>
            <p:nvPr/>
          </p:nvSpPr>
          <p:spPr bwMode="auto">
            <a:xfrm>
              <a:off x="7360015" y="3667800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598995-C0CA-49EB-B297-B4CE5EC7AE04}"/>
                </a:ext>
              </a:extLst>
            </p:cNvPr>
            <p:cNvSpPr txBox="1"/>
            <p:nvPr/>
          </p:nvSpPr>
          <p:spPr>
            <a:xfrm>
              <a:off x="6952465" y="965870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①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33D6CA-D615-4435-BE08-1B4698528370}"/>
                </a:ext>
              </a:extLst>
            </p:cNvPr>
            <p:cNvSpPr txBox="1"/>
            <p:nvPr/>
          </p:nvSpPr>
          <p:spPr>
            <a:xfrm>
              <a:off x="6952465" y="1599055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②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A400F7-73B5-4425-83A9-6A02AEABB165}"/>
                </a:ext>
              </a:extLst>
            </p:cNvPr>
            <p:cNvSpPr txBox="1"/>
            <p:nvPr/>
          </p:nvSpPr>
          <p:spPr>
            <a:xfrm>
              <a:off x="6952465" y="3202350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③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DF3E1B-5A18-427A-8B7C-0702C0E5B104}"/>
                </a:ext>
              </a:extLst>
            </p:cNvPr>
            <p:cNvSpPr txBox="1"/>
            <p:nvPr/>
          </p:nvSpPr>
          <p:spPr>
            <a:xfrm>
              <a:off x="6952465" y="3858771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④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D9C6AA70-CEE2-4520-BECD-CC855A1709DA}"/>
                </a:ext>
              </a:extLst>
            </p:cNvPr>
            <p:cNvSpPr/>
            <p:nvPr/>
          </p:nvSpPr>
          <p:spPr bwMode="auto">
            <a:xfrm>
              <a:off x="11184927" y="1118975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57EE7FEE-9C38-4BE7-B4FC-DE1AE823055C}"/>
                </a:ext>
              </a:extLst>
            </p:cNvPr>
            <p:cNvSpPr/>
            <p:nvPr/>
          </p:nvSpPr>
          <p:spPr bwMode="auto">
            <a:xfrm>
              <a:off x="11188599" y="3392122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3BDB3DD8-B174-4DE9-9D47-FCF0E9EE8007}"/>
                </a:ext>
              </a:extLst>
            </p:cNvPr>
            <p:cNvSpPr/>
            <p:nvPr/>
          </p:nvSpPr>
          <p:spPr bwMode="auto">
            <a:xfrm>
              <a:off x="11218945" y="2279665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3AF86B-51A1-4275-BAAA-5D1FD1EB3033}"/>
                </a:ext>
              </a:extLst>
            </p:cNvPr>
            <p:cNvSpPr txBox="1"/>
            <p:nvPr/>
          </p:nvSpPr>
          <p:spPr>
            <a:xfrm>
              <a:off x="10933915" y="759041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f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EA50C6-530F-43ED-A439-3CBA960AFFAE}"/>
                </a:ext>
              </a:extLst>
            </p:cNvPr>
            <p:cNvSpPr txBox="1"/>
            <p:nvPr/>
          </p:nvSpPr>
          <p:spPr>
            <a:xfrm>
              <a:off x="10996507" y="3009662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g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1233F0-2AA8-4089-BDF0-D9C6A750CEF7}"/>
                </a:ext>
              </a:extLst>
            </p:cNvPr>
            <p:cNvSpPr txBox="1"/>
            <p:nvPr/>
          </p:nvSpPr>
          <p:spPr>
            <a:xfrm>
              <a:off x="10980179" y="1936059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8F54C2-5897-4670-913D-C40E3F7D838C}"/>
                  </a:ext>
                </a:extLst>
              </p:cNvPr>
              <p:cNvSpPr txBox="1"/>
              <p:nvPr/>
            </p:nvSpPr>
            <p:spPr>
              <a:xfrm>
                <a:off x="7230904" y="4966007"/>
                <a:ext cx="4444841" cy="1600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SUM</m:t>
                        </m:r>
                      </m:sub>
                    </m:sSub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4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sz="14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1400" b="0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4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o-KR" altLang="ko-KR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sz="14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4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>
                            <a:latin typeface="Cambria Math" panose="02040503050406030204" pitchFamily="18" charset="0"/>
                          </a:rPr>
                          <m:t>IEP</m:t>
                        </m:r>
                      </m:sub>
                    </m:sSub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4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sz="14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1400" b="0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4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o-KR" altLang="ko-KR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sz="14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14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ko-KR" sz="1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ko-KR" sz="1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400" b="0" i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sz="1400" b="0" i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ko-KR" altLang="ko-KR" sz="1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400" b="0" i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sz="1400" b="0" i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ko-KR" altLang="ko-KR" sz="1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400" b="0" i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ko-KR" sz="1400" b="0" i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ko-KR" altLang="ko-KR" sz="1400" b="0" i="1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1400" b="0" i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altLang="ko-KR" sz="1400" b="0" i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>
                            <a:latin typeface="Cambria Math" panose="02040503050406030204" pitchFamily="18" charset="0"/>
                          </a:rPr>
                          <m:t>MUCB</m:t>
                        </m:r>
                      </m:sub>
                    </m:sSub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4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sz="14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1400" b="0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4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o-KR" altLang="ko-KR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sz="14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sz="14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ko-KR" sz="1400" b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z="1400" b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4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400" b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4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sz="1400" b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ko-KR" sz="1400" b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sz="1400" b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4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400" b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o-KR" altLang="ko-KR" sz="14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b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ko-KR" sz="1400" b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 b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400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>
                            <a:latin typeface="Cambria Math" panose="02040503050406030204" pitchFamily="18" charset="0"/>
                          </a:rPr>
                          <m:t>SDP</m:t>
                        </m:r>
                      </m:sub>
                    </m:sSub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400" dirty="0"/>
                  <a:t>…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1">
                            <a:latin typeface="Cambria Math" panose="02040503050406030204" pitchFamily="18" charset="0"/>
                          </a:rPr>
                          <m:t>BDD</m:t>
                        </m:r>
                      </m:sub>
                    </m:sSub>
                    <m:r>
                      <a:rPr lang="en-US" altLang="ko-KR" sz="1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400" dirty="0"/>
                  <a:t>…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8F54C2-5897-4670-913D-C40E3F7D8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904" y="4966007"/>
                <a:ext cx="4444841" cy="1600438"/>
              </a:xfrm>
              <a:prstGeom prst="rect">
                <a:avLst/>
              </a:prstGeom>
              <a:blipFill>
                <a:blip r:embed="rId6"/>
                <a:stretch>
                  <a:fillRect b="-3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연결선: 구부러짐 11">
            <a:extLst>
              <a:ext uri="{FF2B5EF4-FFF2-40B4-BE49-F238E27FC236}">
                <a16:creationId xmlns:a16="http://schemas.microsoft.com/office/drawing/2014/main" id="{F4E2F160-CDEA-4024-A11C-7ABFA8BC0B0B}"/>
              </a:ext>
            </a:extLst>
          </p:cNvPr>
          <p:cNvCxnSpPr/>
          <p:nvPr/>
        </p:nvCxnSpPr>
        <p:spPr bwMode="auto">
          <a:xfrm rot="10800000" flipV="1">
            <a:off x="4377691" y="1034415"/>
            <a:ext cx="1731645" cy="1303020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56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7EEAAF6-7DEF-47AF-BD93-2D2B381B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12">
                <a:extLst>
                  <a:ext uri="{FF2B5EF4-FFF2-40B4-BE49-F238E27FC236}">
                    <a16:creationId xmlns:a16="http://schemas.microsoft.com/office/drawing/2014/main" id="{AF2334B5-D93A-412A-AC39-D144338C3BE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1800" dirty="0"/>
                  <a:t>Failure combination </a:t>
                </a:r>
              </a:p>
              <a:p>
                <a:pPr marL="287338" lvl="1" indent="0">
                  <a:buNone/>
                </a:pPr>
                <a:r>
                  <a:rPr lang="en-US" altLang="ko-KR" sz="1600" dirty="0"/>
                  <a:t>③ ④  for </a:t>
                </a:r>
                <a:r>
                  <a:rPr lang="en-US" altLang="ko-KR" sz="1600" b="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g</a:t>
                </a:r>
                <a:endParaRPr lang="en-US" altLang="ko-KR" sz="1600" dirty="0"/>
              </a:p>
              <a:p>
                <a:endParaRPr lang="en-US" altLang="ko-KR" sz="1800" dirty="0"/>
              </a:p>
              <a:p>
                <a:r>
                  <a:rPr lang="en-US" altLang="ko-KR" sz="1800" dirty="0"/>
                  <a:t>CCW failure by partitioning events</a:t>
                </a:r>
                <a:endParaRPr lang="en-US" altLang="ko-KR" sz="1600" b="0" dirty="0"/>
              </a:p>
              <a:p>
                <a:pPr marL="287338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sz="1600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ko-KR" sz="1600" b="0" i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ko-KR" altLang="ko-K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ko-KR" sz="16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ko-KR" sz="16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altLang="ko-KR" sz="1600" b="0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b="0" dirty="0"/>
                  <a:t> </a:t>
                </a:r>
              </a:p>
              <a:p>
                <a:pPr lvl="1"/>
                <a:endParaRPr lang="en-US" altLang="ko-KR" sz="1600" b="0" dirty="0"/>
              </a:p>
              <a:p>
                <a:pPr lvl="1"/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80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lvl="1"/>
                <a:endParaRPr lang="en-US" altLang="ko-KR" sz="1600" dirty="0"/>
              </a:p>
              <a:p>
                <a:pPr marL="287338" lvl="1" indent="0">
                  <a:buNone/>
                </a:pPr>
                <a:endParaRPr lang="en-US" altLang="ko-KR" sz="1600" dirty="0"/>
              </a:p>
              <a:p>
                <a:pPr marL="287338" lvl="1" indent="0">
                  <a:buNone/>
                </a:pPr>
                <a:endParaRPr lang="en-US" altLang="ko-KR" sz="1600" dirty="0"/>
              </a:p>
              <a:p>
                <a:endParaRPr lang="en-US" altLang="ko-KR" sz="1800" dirty="0"/>
              </a:p>
              <a:p>
                <a:endParaRPr lang="en-US" altLang="ko-KR" sz="1800" dirty="0"/>
              </a:p>
            </p:txBody>
          </p:sp>
        </mc:Choice>
        <mc:Fallback xmlns="">
          <p:sp>
            <p:nvSpPr>
              <p:cNvPr id="13" name="내용 개체 틀 12">
                <a:extLst>
                  <a:ext uri="{FF2B5EF4-FFF2-40B4-BE49-F238E27FC236}">
                    <a16:creationId xmlns:a16="http://schemas.microsoft.com/office/drawing/2014/main" id="{AF2334B5-D93A-412A-AC39-D144338C3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656" t="-6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2">
                <a:extLst>
                  <a:ext uri="{FF2B5EF4-FFF2-40B4-BE49-F238E27FC236}">
                    <a16:creationId xmlns:a16="http://schemas.microsoft.com/office/drawing/2014/main" id="{10E89BE7-BE0B-470A-B581-4DF0B9A9A2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06386466"/>
                  </p:ext>
                </p:extLst>
              </p:nvPr>
            </p:nvGraphicFramePr>
            <p:xfrm>
              <a:off x="703070" y="2599399"/>
              <a:ext cx="4675314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0559">
                      <a:extLst>
                        <a:ext uri="{9D8B030D-6E8A-4147-A177-3AD203B41FA5}">
                          <a16:colId xmlns:a16="http://schemas.microsoft.com/office/drawing/2014/main" val="2477023849"/>
                        </a:ext>
                      </a:extLst>
                    </a:gridCol>
                    <a:gridCol w="4024755">
                      <a:extLst>
                        <a:ext uri="{9D8B030D-6E8A-4147-A177-3AD203B41FA5}">
                          <a16:colId xmlns:a16="http://schemas.microsoft.com/office/drawing/2014/main" val="36229367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altLang="ko-KR" sz="14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③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r</m:t>
                                    </m:r>
                                  </m:sub>
                                </m:sSub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8760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altLang="ko-KR" sz="14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  <m:r>
                                      <a:rPr lang="en-US" altLang="ko-KR" sz="1400" b="0" i="0" kern="1200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ko-KR" sz="1400" b="0" i="1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b="0" i="0" kern="1200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r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1400" b="0" i="0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ko-KR" sz="14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④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r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50711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2">
                <a:extLst>
                  <a:ext uri="{FF2B5EF4-FFF2-40B4-BE49-F238E27FC236}">
                    <a16:creationId xmlns:a16="http://schemas.microsoft.com/office/drawing/2014/main" id="{10E89BE7-BE0B-470A-B581-4DF0B9A9A2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06386466"/>
                  </p:ext>
                </p:extLst>
              </p:nvPr>
            </p:nvGraphicFramePr>
            <p:xfrm>
              <a:off x="703070" y="2599399"/>
              <a:ext cx="4675314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0559">
                      <a:extLst>
                        <a:ext uri="{9D8B030D-6E8A-4147-A177-3AD203B41FA5}">
                          <a16:colId xmlns:a16="http://schemas.microsoft.com/office/drawing/2014/main" val="2477023849"/>
                        </a:ext>
                      </a:extLst>
                    </a:gridCol>
                    <a:gridCol w="4024755">
                      <a:extLst>
                        <a:ext uri="{9D8B030D-6E8A-4147-A177-3AD203B41FA5}">
                          <a16:colId xmlns:a16="http://schemas.microsoft.com/office/drawing/2014/main" val="36229367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617757" b="-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188" b="-98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8760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1639" r="-617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188" t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07113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표 6">
                <a:extLst>
                  <a:ext uri="{FF2B5EF4-FFF2-40B4-BE49-F238E27FC236}">
                    <a16:creationId xmlns:a16="http://schemas.microsoft.com/office/drawing/2014/main" id="{381F0BC2-28D2-436D-A611-46ABFD0526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233549"/>
                  </p:ext>
                </p:extLst>
              </p:nvPr>
            </p:nvGraphicFramePr>
            <p:xfrm>
              <a:off x="701546" y="3985599"/>
              <a:ext cx="11179939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81634">
                      <a:extLst>
                        <a:ext uri="{9D8B030D-6E8A-4147-A177-3AD203B41FA5}">
                          <a16:colId xmlns:a16="http://schemas.microsoft.com/office/drawing/2014/main" val="902124500"/>
                        </a:ext>
                      </a:extLst>
                    </a:gridCol>
                    <a:gridCol w="2000250">
                      <a:extLst>
                        <a:ext uri="{9D8B030D-6E8A-4147-A177-3AD203B41FA5}">
                          <a16:colId xmlns:a16="http://schemas.microsoft.com/office/drawing/2014/main" val="2644795868"/>
                        </a:ext>
                      </a:extLst>
                    </a:gridCol>
                    <a:gridCol w="2600325">
                      <a:extLst>
                        <a:ext uri="{9D8B030D-6E8A-4147-A177-3AD203B41FA5}">
                          <a16:colId xmlns:a16="http://schemas.microsoft.com/office/drawing/2014/main" val="472587451"/>
                        </a:ext>
                      </a:extLst>
                    </a:gridCol>
                    <a:gridCol w="4697730">
                      <a:extLst>
                        <a:ext uri="{9D8B030D-6E8A-4147-A177-3AD203B41FA5}">
                          <a16:colId xmlns:a16="http://schemas.microsoft.com/office/drawing/2014/main" val="3028922065"/>
                        </a:ext>
                      </a:extLst>
                    </a:gridCol>
                  </a:tblGrid>
                  <a:tr h="22403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Model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Fault tree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Partitioning events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Problem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2592"/>
                      </a:ext>
                    </a:extLst>
                  </a:tr>
                  <a:tr h="22403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Usual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)=1.0</m:t>
                                </m:r>
                              </m:oMath>
                            </m:oMathPara>
                          </a14:m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Biased importance measures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611951"/>
                      </a:ext>
                    </a:extLst>
                  </a:tr>
                  <a:tr h="22403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Partitioning events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ko-KR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ko-KR" sz="14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ko-KR" sz="14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Underestimated MCUB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oMath>
                          </a14:m>
                          <a:r>
                            <a:rPr lang="ko-KR" altLang="en-US" sz="140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since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 altLang="ko-KR" sz="14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5209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표 6">
                <a:extLst>
                  <a:ext uri="{FF2B5EF4-FFF2-40B4-BE49-F238E27FC236}">
                    <a16:creationId xmlns:a16="http://schemas.microsoft.com/office/drawing/2014/main" id="{381F0BC2-28D2-436D-A611-46ABFD0526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233549"/>
                  </p:ext>
                </p:extLst>
              </p:nvPr>
            </p:nvGraphicFramePr>
            <p:xfrm>
              <a:off x="701546" y="3985599"/>
              <a:ext cx="11179939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81634">
                      <a:extLst>
                        <a:ext uri="{9D8B030D-6E8A-4147-A177-3AD203B41FA5}">
                          <a16:colId xmlns:a16="http://schemas.microsoft.com/office/drawing/2014/main" val="902124500"/>
                        </a:ext>
                      </a:extLst>
                    </a:gridCol>
                    <a:gridCol w="2000250">
                      <a:extLst>
                        <a:ext uri="{9D8B030D-6E8A-4147-A177-3AD203B41FA5}">
                          <a16:colId xmlns:a16="http://schemas.microsoft.com/office/drawing/2014/main" val="2644795868"/>
                        </a:ext>
                      </a:extLst>
                    </a:gridCol>
                    <a:gridCol w="2600325">
                      <a:extLst>
                        <a:ext uri="{9D8B030D-6E8A-4147-A177-3AD203B41FA5}">
                          <a16:colId xmlns:a16="http://schemas.microsoft.com/office/drawing/2014/main" val="472587451"/>
                        </a:ext>
                      </a:extLst>
                    </a:gridCol>
                    <a:gridCol w="4697730">
                      <a:extLst>
                        <a:ext uri="{9D8B030D-6E8A-4147-A177-3AD203B41FA5}">
                          <a16:colId xmlns:a16="http://schemas.microsoft.com/office/drawing/2014/main" val="3028922065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Model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Fault tree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Partitioning events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Problem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259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Usual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4512" t="-101961" r="-365244" b="-1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9415" t="-101961" r="-180562" b="-1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Biased importance measures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6119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Partitioning events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4512" t="-206000" r="-365244" b="-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9415" t="-206000" r="-180562" b="-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8132" t="-206000" b="-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52095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4" name="그룹 23">
            <a:extLst>
              <a:ext uri="{FF2B5EF4-FFF2-40B4-BE49-F238E27FC236}">
                <a16:creationId xmlns:a16="http://schemas.microsoft.com/office/drawing/2014/main" id="{DF5B4FE8-9520-4DF3-B9D1-B44489BAC718}"/>
              </a:ext>
            </a:extLst>
          </p:cNvPr>
          <p:cNvGrpSpPr/>
          <p:nvPr/>
        </p:nvGrpSpPr>
        <p:grpSpPr>
          <a:xfrm>
            <a:off x="6183629" y="101236"/>
            <a:ext cx="4668247" cy="3779249"/>
            <a:chOff x="5593679" y="38371"/>
            <a:chExt cx="6081158" cy="4383024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1D4D23CD-CE76-4D3B-95A1-BB0BBCA879CC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679" y="38371"/>
              <a:ext cx="5994644" cy="4383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880EDE94-D1F3-49F4-BDBC-6B9F85A098AD}"/>
                </a:ext>
              </a:extLst>
            </p:cNvPr>
            <p:cNvSpPr/>
            <p:nvPr/>
          </p:nvSpPr>
          <p:spPr bwMode="auto">
            <a:xfrm>
              <a:off x="7347385" y="817847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33660DD3-203E-41AF-ADE5-634DFF5A2EE6}"/>
                </a:ext>
              </a:extLst>
            </p:cNvPr>
            <p:cNvSpPr/>
            <p:nvPr/>
          </p:nvSpPr>
          <p:spPr bwMode="auto">
            <a:xfrm>
              <a:off x="7365993" y="1420620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533DE52C-4D6A-4141-B9DC-1DBCB888AB9F}"/>
                </a:ext>
              </a:extLst>
            </p:cNvPr>
            <p:cNvSpPr/>
            <p:nvPr/>
          </p:nvSpPr>
          <p:spPr bwMode="auto">
            <a:xfrm>
              <a:off x="7341407" y="3065028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B38EEA39-FC03-4E9A-913E-ED9348DBA21F}"/>
                </a:ext>
              </a:extLst>
            </p:cNvPr>
            <p:cNvSpPr/>
            <p:nvPr/>
          </p:nvSpPr>
          <p:spPr bwMode="auto">
            <a:xfrm>
              <a:off x="7360015" y="3667800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A88975-6BF2-46B5-871B-AB34F7F4F06B}"/>
                </a:ext>
              </a:extLst>
            </p:cNvPr>
            <p:cNvSpPr txBox="1"/>
            <p:nvPr/>
          </p:nvSpPr>
          <p:spPr>
            <a:xfrm>
              <a:off x="6952465" y="965870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①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262D5A-263C-4514-BE91-58792C59A820}"/>
                </a:ext>
              </a:extLst>
            </p:cNvPr>
            <p:cNvSpPr txBox="1"/>
            <p:nvPr/>
          </p:nvSpPr>
          <p:spPr>
            <a:xfrm>
              <a:off x="6952465" y="1599055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②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491872-C788-472F-B487-AC647F672AAB}"/>
                </a:ext>
              </a:extLst>
            </p:cNvPr>
            <p:cNvSpPr txBox="1"/>
            <p:nvPr/>
          </p:nvSpPr>
          <p:spPr>
            <a:xfrm>
              <a:off x="6952465" y="3202350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③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7DF76BF-4015-447C-AE9B-2C344B85A55E}"/>
                </a:ext>
              </a:extLst>
            </p:cNvPr>
            <p:cNvSpPr txBox="1"/>
            <p:nvPr/>
          </p:nvSpPr>
          <p:spPr>
            <a:xfrm>
              <a:off x="6952465" y="3858771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④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C106D1E8-9F7A-45DA-8063-F6D8857B8DF0}"/>
                </a:ext>
              </a:extLst>
            </p:cNvPr>
            <p:cNvSpPr/>
            <p:nvPr/>
          </p:nvSpPr>
          <p:spPr bwMode="auto">
            <a:xfrm>
              <a:off x="11184927" y="1118975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E4626846-F0A0-4B82-9F93-C9C296036B68}"/>
                </a:ext>
              </a:extLst>
            </p:cNvPr>
            <p:cNvSpPr/>
            <p:nvPr/>
          </p:nvSpPr>
          <p:spPr bwMode="auto">
            <a:xfrm>
              <a:off x="11188599" y="3392122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B57081BB-C41A-4B21-9ECF-FEFC1688C129}"/>
                </a:ext>
              </a:extLst>
            </p:cNvPr>
            <p:cNvSpPr/>
            <p:nvPr/>
          </p:nvSpPr>
          <p:spPr bwMode="auto">
            <a:xfrm>
              <a:off x="11218945" y="2279665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EBD86BC-029D-49F8-9F24-88AE795535CF}"/>
                </a:ext>
              </a:extLst>
            </p:cNvPr>
            <p:cNvSpPr txBox="1"/>
            <p:nvPr/>
          </p:nvSpPr>
          <p:spPr>
            <a:xfrm>
              <a:off x="10933915" y="759041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f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9970973-4E73-431F-B6E5-BE701679A748}"/>
                </a:ext>
              </a:extLst>
            </p:cNvPr>
            <p:cNvSpPr txBox="1"/>
            <p:nvPr/>
          </p:nvSpPr>
          <p:spPr>
            <a:xfrm>
              <a:off x="10996507" y="3009662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g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E05FD7C-6AB1-4428-88C0-31156F4A1DDC}"/>
                </a:ext>
              </a:extLst>
            </p:cNvPr>
            <p:cNvSpPr txBox="1"/>
            <p:nvPr/>
          </p:nvSpPr>
          <p:spPr>
            <a:xfrm>
              <a:off x="10980179" y="1936059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</p:grpSp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503A7161-D3C8-4E15-A9B0-A2C9631E704D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377692" y="2337435"/>
            <a:ext cx="1771648" cy="560070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9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7EEAAF6-7DEF-47AF-BD93-2D2B381B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12">
                <a:extLst>
                  <a:ext uri="{FF2B5EF4-FFF2-40B4-BE49-F238E27FC236}">
                    <a16:creationId xmlns:a16="http://schemas.microsoft.com/office/drawing/2014/main" id="{AF2334B5-D93A-412A-AC39-D144338C3BE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1800" dirty="0"/>
                  <a:t>Failure combination </a:t>
                </a:r>
              </a:p>
              <a:p>
                <a:pPr marL="287338" lvl="1" indent="0">
                  <a:buNone/>
                </a:pPr>
                <a:r>
                  <a:rPr lang="en-US" altLang="ko-KR" sz="1600" dirty="0"/>
                  <a:t>① ② ③ ④ for </a:t>
                </a:r>
                <a:r>
                  <a:rPr lang="en-US" altLang="ko-KR" sz="1600" dirty="0">
                    <a:solidFill>
                      <a:srgbClr val="C00000"/>
                    </a:solidFill>
                  </a:rPr>
                  <a:t>h</a:t>
                </a:r>
                <a:endParaRPr lang="en-US" altLang="ko-KR" sz="1600" b="0" i="0" u="none" strike="noStrike" kern="1200" dirty="0">
                  <a:solidFill>
                    <a:srgbClr val="000000"/>
                  </a:solidFill>
                  <a:effectLst/>
                </a:endParaRPr>
              </a:p>
              <a:p>
                <a:endParaRPr lang="en-US" altLang="ko-KR" sz="1800" dirty="0"/>
              </a:p>
              <a:p>
                <a:r>
                  <a:rPr lang="en-US" altLang="ko-KR" sz="1800" dirty="0"/>
                  <a:t>CCW failure by partitioning events</a:t>
                </a:r>
                <a:endParaRPr lang="en-US" altLang="ko-KR" sz="1600" b="0" dirty="0"/>
              </a:p>
              <a:p>
                <a:pPr marL="287338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6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600" b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sz="1600" b="0" dirty="0"/>
                  <a:t> </a:t>
                </a:r>
              </a:p>
              <a:p>
                <a:pPr marL="287338" lvl="1" indent="0">
                  <a:buNone/>
                </a:pPr>
                <a14:m>
                  <m:oMath xmlns:m="http://schemas.openxmlformats.org/officeDocument/2006/math"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600" b="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ko-KR" altLang="ko-K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altLang="ko-K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b="0" dirty="0"/>
                  <a:t> </a:t>
                </a:r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800" dirty="0"/>
              </a:p>
              <a:p>
                <a:endParaRPr lang="en-US" altLang="ko-KR" sz="1800" dirty="0"/>
              </a:p>
              <a:p>
                <a:r>
                  <a:rPr lang="en-US" altLang="ko-KR" sz="1800" dirty="0"/>
                  <a:t>Three cases for the fault tree</a:t>
                </a:r>
                <a:endParaRPr lang="en-US" altLang="ko-KR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marL="287338" lvl="1" indent="0">
                  <a:buNone/>
                </a:pPr>
                <a:endParaRPr lang="en-US" altLang="ko-KR" sz="1600" b="0" dirty="0"/>
              </a:p>
              <a:p>
                <a:pPr lvl="1"/>
                <a:endParaRPr lang="en-US" altLang="ko-KR" sz="1600" dirty="0"/>
              </a:p>
              <a:p>
                <a:pPr marL="287338" lvl="1" indent="0">
                  <a:buNone/>
                </a:pPr>
                <a:endParaRPr lang="en-US" altLang="ko-KR" sz="1600" dirty="0"/>
              </a:p>
              <a:p>
                <a:pPr marL="287338" lvl="1" indent="0">
                  <a:buNone/>
                </a:pPr>
                <a:endParaRPr lang="en-US" altLang="ko-KR" sz="1600" dirty="0"/>
              </a:p>
              <a:p>
                <a:endParaRPr lang="en-US" altLang="ko-KR" sz="1800" dirty="0"/>
              </a:p>
              <a:p>
                <a:endParaRPr lang="en-US" altLang="ko-KR" sz="1800" dirty="0"/>
              </a:p>
            </p:txBody>
          </p:sp>
        </mc:Choice>
        <mc:Fallback xmlns="">
          <p:sp>
            <p:nvSpPr>
              <p:cNvPr id="13" name="내용 개체 틀 12">
                <a:extLst>
                  <a:ext uri="{FF2B5EF4-FFF2-40B4-BE49-F238E27FC236}">
                    <a16:creationId xmlns:a16="http://schemas.microsoft.com/office/drawing/2014/main" id="{AF2334B5-D93A-412A-AC39-D144338C3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656" t="-6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2">
                <a:extLst>
                  <a:ext uri="{FF2B5EF4-FFF2-40B4-BE49-F238E27FC236}">
                    <a16:creationId xmlns:a16="http://schemas.microsoft.com/office/drawing/2014/main" id="{10E89BE7-BE0B-470A-B581-4DF0B9A9A2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999114685"/>
                  </p:ext>
                </p:extLst>
              </p:nvPr>
            </p:nvGraphicFramePr>
            <p:xfrm>
              <a:off x="750650" y="2854720"/>
              <a:ext cx="4675314" cy="14061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0559">
                      <a:extLst>
                        <a:ext uri="{9D8B030D-6E8A-4147-A177-3AD203B41FA5}">
                          <a16:colId xmlns:a16="http://schemas.microsoft.com/office/drawing/2014/main" val="2477023849"/>
                        </a:ext>
                      </a:extLst>
                    </a:gridCol>
                    <a:gridCol w="4024755">
                      <a:extLst>
                        <a:ext uri="{9D8B030D-6E8A-4147-A177-3AD203B41FA5}">
                          <a16:colId xmlns:a16="http://schemas.microsoft.com/office/drawing/2014/main" val="362293673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③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ko-KR" altLang="en-US" sz="1400" i="0" dirty="0"/>
                            <a:t>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58083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②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③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③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400" i="0" dirty="0"/>
                            <a:t>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97753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①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①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③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ko-KR" altLang="en-US" sz="1400" i="0" dirty="0"/>
                            <a:t>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88760421"/>
                      </a:ext>
                    </a:extLst>
                  </a:tr>
                  <a:tr h="291197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i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i="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①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①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②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altLang="ko-KR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③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US" altLang="ko-KR" sz="1400" b="0" i="0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③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kern="1200" dirty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r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ko-KR" sz="14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r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400" i="0" dirty="0"/>
                            <a:t> 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50711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2">
                <a:extLst>
                  <a:ext uri="{FF2B5EF4-FFF2-40B4-BE49-F238E27FC236}">
                    <a16:creationId xmlns:a16="http://schemas.microsoft.com/office/drawing/2014/main" id="{10E89BE7-BE0B-470A-B581-4DF0B9A9A23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999114685"/>
                  </p:ext>
                </p:extLst>
              </p:nvPr>
            </p:nvGraphicFramePr>
            <p:xfrm>
              <a:off x="750650" y="2854720"/>
              <a:ext cx="4675314" cy="14061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50559">
                      <a:extLst>
                        <a:ext uri="{9D8B030D-6E8A-4147-A177-3AD203B41FA5}">
                          <a16:colId xmlns:a16="http://schemas.microsoft.com/office/drawing/2014/main" val="2477023849"/>
                        </a:ext>
                      </a:extLst>
                    </a:gridCol>
                    <a:gridCol w="4024755">
                      <a:extLst>
                        <a:ext uri="{9D8B030D-6E8A-4147-A177-3AD203B41FA5}">
                          <a16:colId xmlns:a16="http://schemas.microsoft.com/office/drawing/2014/main" val="3622936733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35" r="-617757" b="-3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339" b="-32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0834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35" t="-90164" r="-617757" b="-1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339" t="-90164" b="-1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753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35" t="-193333" r="-61775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339" t="-193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8760421"/>
                      </a:ext>
                    </a:extLst>
                  </a:tr>
                  <a:tr h="33223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35" t="-320000" r="-617757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339" t="-320000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07113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표 6">
                <a:extLst>
                  <a:ext uri="{FF2B5EF4-FFF2-40B4-BE49-F238E27FC236}">
                    <a16:creationId xmlns:a16="http://schemas.microsoft.com/office/drawing/2014/main" id="{D3F87C84-C501-4A22-8A2D-2DFB5170B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680750"/>
                  </p:ext>
                </p:extLst>
              </p:nvPr>
            </p:nvGraphicFramePr>
            <p:xfrm>
              <a:off x="707263" y="5197178"/>
              <a:ext cx="11324336" cy="11475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64562">
                      <a:extLst>
                        <a:ext uri="{9D8B030D-6E8A-4147-A177-3AD203B41FA5}">
                          <a16:colId xmlns:a16="http://schemas.microsoft.com/office/drawing/2014/main" val="902124500"/>
                        </a:ext>
                      </a:extLst>
                    </a:gridCol>
                    <a:gridCol w="2640330">
                      <a:extLst>
                        <a:ext uri="{9D8B030D-6E8A-4147-A177-3AD203B41FA5}">
                          <a16:colId xmlns:a16="http://schemas.microsoft.com/office/drawing/2014/main" val="2644795868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18568005"/>
                        </a:ext>
                      </a:extLst>
                    </a:gridCol>
                    <a:gridCol w="2790444">
                      <a:extLst>
                        <a:ext uri="{9D8B030D-6E8A-4147-A177-3AD203B41FA5}">
                          <a16:colId xmlns:a16="http://schemas.microsoft.com/office/drawing/2014/main" val="4131813213"/>
                        </a:ext>
                      </a:extLst>
                    </a:gridCol>
                  </a:tblGrid>
                  <a:tr h="1854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Model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Fault tree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Partitioning events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Problem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2592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Usual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)=1.0</m:t>
                                </m:r>
                              </m:oMath>
                            </m:oMathPara>
                          </a14:m>
                          <a:endParaRPr lang="ko-KR" altLang="en-US" sz="1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Biased importance measures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108513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Partitioning events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400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1400" b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ko-KR" sz="1400" b="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sz="1400" b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ko-KR" sz="14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ko-KR" sz="14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ko-KR" sz="14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altLang="ko-KR" sz="1400" b="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ko-KR" sz="14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0.25</m:t>
                                </m:r>
                              </m:oMath>
                            </m:oMathPara>
                          </a14:m>
                          <a:endParaRPr lang="ko-KR" altLang="en-US" sz="14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Underestimated MCUB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400" b="0" i="0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ko-KR" altLang="en-US" sz="140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US" altLang="ko-KR" sz="140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since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o-KR" altLang="ko-KR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05209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표 6">
                <a:extLst>
                  <a:ext uri="{FF2B5EF4-FFF2-40B4-BE49-F238E27FC236}">
                    <a16:creationId xmlns:a16="http://schemas.microsoft.com/office/drawing/2014/main" id="{D3F87C84-C501-4A22-8A2D-2DFB5170B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680750"/>
                  </p:ext>
                </p:extLst>
              </p:nvPr>
            </p:nvGraphicFramePr>
            <p:xfrm>
              <a:off x="707263" y="5197178"/>
              <a:ext cx="11324336" cy="11475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64562">
                      <a:extLst>
                        <a:ext uri="{9D8B030D-6E8A-4147-A177-3AD203B41FA5}">
                          <a16:colId xmlns:a16="http://schemas.microsoft.com/office/drawing/2014/main" val="902124500"/>
                        </a:ext>
                      </a:extLst>
                    </a:gridCol>
                    <a:gridCol w="2640330">
                      <a:extLst>
                        <a:ext uri="{9D8B030D-6E8A-4147-A177-3AD203B41FA5}">
                          <a16:colId xmlns:a16="http://schemas.microsoft.com/office/drawing/2014/main" val="2644795868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18568005"/>
                        </a:ext>
                      </a:extLst>
                    </a:gridCol>
                    <a:gridCol w="2790444">
                      <a:extLst>
                        <a:ext uri="{9D8B030D-6E8A-4147-A177-3AD203B41FA5}">
                          <a16:colId xmlns:a16="http://schemas.microsoft.com/office/drawing/2014/main" val="413181321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Model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Fault tree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Partitioning events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Problem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93259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Usual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3318" t="-104000" r="-235253" b="-1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9288" t="-104000" r="-81673" b="-1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i="0" dirty="0">
                              <a:latin typeface="Cambria Math" panose="02040503050406030204" pitchFamily="18" charset="0"/>
                            </a:rPr>
                            <a:t>Biased importance measures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10851325"/>
                      </a:ext>
                    </a:extLst>
                  </a:tr>
                  <a:tr h="53790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Partitioning events</a:t>
                          </a:r>
                          <a:endParaRPr lang="ko-KR" altLang="en-US" sz="1400" i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3318" t="-114607" r="-235253" b="-6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9288" t="-114607" r="-81673" b="-6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5895" t="-114607" r="-218" b="-6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52095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7" name="그룹 36">
            <a:extLst>
              <a:ext uri="{FF2B5EF4-FFF2-40B4-BE49-F238E27FC236}">
                <a16:creationId xmlns:a16="http://schemas.microsoft.com/office/drawing/2014/main" id="{5B97D775-237B-4DA9-B085-AB609BB99C63}"/>
              </a:ext>
            </a:extLst>
          </p:cNvPr>
          <p:cNvGrpSpPr/>
          <p:nvPr/>
        </p:nvGrpSpPr>
        <p:grpSpPr>
          <a:xfrm>
            <a:off x="6183629" y="101236"/>
            <a:ext cx="4668247" cy="3779249"/>
            <a:chOff x="5593679" y="38371"/>
            <a:chExt cx="6081158" cy="4383024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D2D1A993-C003-4578-8F72-C05C71A7E9F4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679" y="38371"/>
              <a:ext cx="5994644" cy="4383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208BEEAD-7AE6-4D27-9603-0DB17256AC2D}"/>
                </a:ext>
              </a:extLst>
            </p:cNvPr>
            <p:cNvSpPr/>
            <p:nvPr/>
          </p:nvSpPr>
          <p:spPr bwMode="auto">
            <a:xfrm>
              <a:off x="7347385" y="817847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8B9EF2A1-2E29-4050-87AC-04DF61C769CD}"/>
                </a:ext>
              </a:extLst>
            </p:cNvPr>
            <p:cNvSpPr/>
            <p:nvPr/>
          </p:nvSpPr>
          <p:spPr bwMode="auto">
            <a:xfrm>
              <a:off x="7365993" y="1420620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9257EBF6-D939-4EB4-9E73-20BA0E414D43}"/>
                </a:ext>
              </a:extLst>
            </p:cNvPr>
            <p:cNvSpPr/>
            <p:nvPr/>
          </p:nvSpPr>
          <p:spPr bwMode="auto">
            <a:xfrm>
              <a:off x="7341407" y="3065028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3D95FAD7-EEDF-42D1-ACD7-BAEFA7C33795}"/>
                </a:ext>
              </a:extLst>
            </p:cNvPr>
            <p:cNvSpPr/>
            <p:nvPr/>
          </p:nvSpPr>
          <p:spPr bwMode="auto">
            <a:xfrm>
              <a:off x="7360015" y="3667800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7EB5A8-B20F-404F-9B73-1CB02447CA89}"/>
                </a:ext>
              </a:extLst>
            </p:cNvPr>
            <p:cNvSpPr txBox="1"/>
            <p:nvPr/>
          </p:nvSpPr>
          <p:spPr>
            <a:xfrm>
              <a:off x="6952465" y="965870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①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A21F87-68F6-41E2-A4C7-55072C9496F0}"/>
                </a:ext>
              </a:extLst>
            </p:cNvPr>
            <p:cNvSpPr txBox="1"/>
            <p:nvPr/>
          </p:nvSpPr>
          <p:spPr>
            <a:xfrm>
              <a:off x="6952465" y="1599055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②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AEE28F-087C-4F20-A6C5-3B27146FC169}"/>
                </a:ext>
              </a:extLst>
            </p:cNvPr>
            <p:cNvSpPr txBox="1"/>
            <p:nvPr/>
          </p:nvSpPr>
          <p:spPr>
            <a:xfrm>
              <a:off x="6952465" y="3202350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③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C68215F-0185-4BE7-9780-C7D97350BCCC}"/>
                </a:ext>
              </a:extLst>
            </p:cNvPr>
            <p:cNvSpPr txBox="1"/>
            <p:nvPr/>
          </p:nvSpPr>
          <p:spPr>
            <a:xfrm>
              <a:off x="6952465" y="3858771"/>
              <a:ext cx="476014" cy="43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2400" b="0" i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④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04ECADBB-671D-40CC-A273-74C4ED682226}"/>
                </a:ext>
              </a:extLst>
            </p:cNvPr>
            <p:cNvSpPr/>
            <p:nvPr/>
          </p:nvSpPr>
          <p:spPr bwMode="auto">
            <a:xfrm>
              <a:off x="11184927" y="1118975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B7328CCA-91FA-4574-AE69-37684767AD0A}"/>
                </a:ext>
              </a:extLst>
            </p:cNvPr>
            <p:cNvSpPr/>
            <p:nvPr/>
          </p:nvSpPr>
          <p:spPr bwMode="auto">
            <a:xfrm>
              <a:off x="11188599" y="3392122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5D2C9FF8-388F-4311-B50D-7B0C9A97F19F}"/>
                </a:ext>
              </a:extLst>
            </p:cNvPr>
            <p:cNvSpPr/>
            <p:nvPr/>
          </p:nvSpPr>
          <p:spPr bwMode="auto">
            <a:xfrm>
              <a:off x="11218945" y="2279665"/>
              <a:ext cx="455892" cy="418505"/>
            </a:xfrm>
            <a:prstGeom prst="ellipse">
              <a:avLst/>
            </a:prstGeom>
            <a:noFill/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600" b="0" i="0" u="none" strike="noStrike" cap="none" normalizeH="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D268667-58EE-48BD-8C72-4D70ADCD735B}"/>
                </a:ext>
              </a:extLst>
            </p:cNvPr>
            <p:cNvSpPr txBox="1"/>
            <p:nvPr/>
          </p:nvSpPr>
          <p:spPr>
            <a:xfrm>
              <a:off x="10933915" y="759041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f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AC46C3C-345D-43E4-84AD-7F0E1AEDDA60}"/>
                </a:ext>
              </a:extLst>
            </p:cNvPr>
            <p:cNvSpPr txBox="1"/>
            <p:nvPr/>
          </p:nvSpPr>
          <p:spPr>
            <a:xfrm>
              <a:off x="10996507" y="3009662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g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FE10822-6683-4CE3-9BD7-735FA155246A}"/>
                </a:ext>
              </a:extLst>
            </p:cNvPr>
            <p:cNvSpPr txBox="1"/>
            <p:nvPr/>
          </p:nvSpPr>
          <p:spPr>
            <a:xfrm>
              <a:off x="10980179" y="1936059"/>
              <a:ext cx="476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b="0" i="0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h</a:t>
              </a:r>
              <a:endParaRPr lang="ko-KR" altLang="en-US" sz="2000" dirty="0">
                <a:solidFill>
                  <a:srgbClr val="C00000"/>
                </a:solidFill>
                <a:latin typeface="Cambria Math" panose="02040503050406030204" pitchFamily="18" charset="0"/>
              </a:endParaRPr>
            </a:p>
          </p:txBody>
        </p:sp>
      </p:grpSp>
      <p:sp>
        <p:nvSpPr>
          <p:cNvPr id="11" name="왼쪽 중괄호 10">
            <a:extLst>
              <a:ext uri="{FF2B5EF4-FFF2-40B4-BE49-F238E27FC236}">
                <a16:creationId xmlns:a16="http://schemas.microsoft.com/office/drawing/2014/main" id="{C5C1A7E2-756F-404B-9B2A-5B2A07B63175}"/>
              </a:ext>
            </a:extLst>
          </p:cNvPr>
          <p:cNvSpPr/>
          <p:nvPr/>
        </p:nvSpPr>
        <p:spPr bwMode="auto">
          <a:xfrm>
            <a:off x="4503420" y="1251584"/>
            <a:ext cx="1640205" cy="1903095"/>
          </a:xfrm>
          <a:prstGeom prst="leftBrace">
            <a:avLst>
              <a:gd name="adj1" fmla="val 8333"/>
              <a:gd name="adj2" fmla="val 4873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30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998A1D4-4FA6-4EAD-A29C-90F383AC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Introduction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>
                <a:extLst>
                  <a:ext uri="{FF2B5EF4-FFF2-40B4-BE49-F238E27FC236}">
                    <a16:creationId xmlns:a16="http://schemas.microsoft.com/office/drawing/2014/main" id="{48604544-D30D-459B-80FE-765FF58D0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How to avoid CDF underestimation</a:t>
                </a:r>
              </a:p>
              <a:p>
                <a:pPr lvl="1"/>
                <a:r>
                  <a:rPr lang="en-US" altLang="ko-KR" dirty="0"/>
                  <a:t>Method 1 : Revise fault tree solvers to reflect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altLang="ko-K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Method 2 : Develop Boolean model for the fault tree modeling to reflect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ko-KR" altLang="ko-KR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altLang="ko-K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en-US" altLang="ko-KR" dirty="0"/>
                  <a:t>Objective of this study</a:t>
                </a:r>
              </a:p>
              <a:p>
                <a:pPr lvl="1"/>
                <a:r>
                  <a:rPr lang="en-US" altLang="ko-KR"/>
                  <a:t>Develop Method 2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" name="내용 개체 틀 5">
                <a:extLst>
                  <a:ext uri="{FF2B5EF4-FFF2-40B4-BE49-F238E27FC236}">
                    <a16:creationId xmlns:a16="http://schemas.microsoft.com/office/drawing/2014/main" id="{48604544-D30D-459B-80FE-765FF58D0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0" t="-5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30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EA07BA-746C-44B0-B061-3E468B6F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Exclusive Modelling of Partitioning Events by</a:t>
            </a:r>
            <a:r>
              <a:rPr lang="ko-KR" altLang="en-US" dirty="0"/>
              <a:t> </a:t>
            </a:r>
            <a:r>
              <a:rPr lang="en-US" altLang="ko-KR" dirty="0"/>
              <a:t>Conditional</a:t>
            </a:r>
            <a:r>
              <a:rPr lang="ko-KR" altLang="en-US" dirty="0"/>
              <a:t> </a:t>
            </a:r>
            <a:r>
              <a:rPr lang="en-US" altLang="ko-KR" dirty="0"/>
              <a:t>Events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3F2AADC-9749-4AA7-9A5D-ACE4427571B9}"/>
                  </a:ext>
                </a:extLst>
              </p:cNvPr>
              <p:cNvSpPr txBox="1"/>
              <p:nvPr/>
            </p:nvSpPr>
            <p:spPr>
              <a:xfrm>
                <a:off x="4009544" y="1402541"/>
                <a:ext cx="2648431" cy="1680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|/</m:t>
                    </m:r>
                    <m:sSub>
                      <m:sSubPr>
                        <m:ctrlPr>
                          <a:rPr lang="ko-KR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ko-KR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3F2AADC-9749-4AA7-9A5D-ACE442757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544" y="1402541"/>
                <a:ext cx="2648431" cy="1680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직사각형 63">
            <a:extLst>
              <a:ext uri="{FF2B5EF4-FFF2-40B4-BE49-F238E27FC236}">
                <a16:creationId xmlns:a16="http://schemas.microsoft.com/office/drawing/2014/main" id="{75DC70F0-A5F8-4065-8B56-F17C998ED2D3}"/>
              </a:ext>
            </a:extLst>
          </p:cNvPr>
          <p:cNvSpPr/>
          <p:nvPr/>
        </p:nvSpPr>
        <p:spPr>
          <a:xfrm>
            <a:off x="853473" y="866328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87D0F199-B773-441A-9D2A-7D0228126A2D}"/>
              </a:ext>
            </a:extLst>
          </p:cNvPr>
          <p:cNvSpPr/>
          <p:nvPr/>
        </p:nvSpPr>
        <p:spPr>
          <a:xfrm>
            <a:off x="1578601" y="866327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2DA7DE88-2934-4DB7-A89A-8AFFF10F4276}"/>
              </a:ext>
            </a:extLst>
          </p:cNvPr>
          <p:cNvSpPr/>
          <p:nvPr/>
        </p:nvSpPr>
        <p:spPr>
          <a:xfrm>
            <a:off x="2303731" y="866327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379EC6-A445-467E-90BE-2BC17014912E}"/>
              </a:ext>
            </a:extLst>
          </p:cNvPr>
          <p:cNvSpPr txBox="1"/>
          <p:nvPr/>
        </p:nvSpPr>
        <p:spPr>
          <a:xfrm>
            <a:off x="867987" y="1474388"/>
            <a:ext cx="1560042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X1 + X2 + X3 = 1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DBF1B830-3DA9-437C-81E3-4A6B47FCB9E1}"/>
              </a:ext>
            </a:extLst>
          </p:cNvPr>
          <p:cNvSpPr/>
          <p:nvPr/>
        </p:nvSpPr>
        <p:spPr>
          <a:xfrm>
            <a:off x="853473" y="1948626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FBA26CDF-0048-4161-BD54-5A4D5E0326D9}"/>
              </a:ext>
            </a:extLst>
          </p:cNvPr>
          <p:cNvSpPr/>
          <p:nvPr/>
        </p:nvSpPr>
        <p:spPr>
          <a:xfrm>
            <a:off x="1578601" y="1948626"/>
            <a:ext cx="702080" cy="595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38E28D47-DEB1-4308-A917-E80632A4E47B}"/>
              </a:ext>
            </a:extLst>
          </p:cNvPr>
          <p:cNvSpPr/>
          <p:nvPr/>
        </p:nvSpPr>
        <p:spPr>
          <a:xfrm>
            <a:off x="2303731" y="1948626"/>
            <a:ext cx="702080" cy="595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0BE073A-7B30-4576-8401-A0C5AF5E787C}"/>
              </a:ext>
            </a:extLst>
          </p:cNvPr>
          <p:cNvSpPr txBox="1"/>
          <p:nvPr/>
        </p:nvSpPr>
        <p:spPr>
          <a:xfrm>
            <a:off x="854818" y="2546519"/>
            <a:ext cx="503664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/X1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F2133652-0756-442C-83BB-863671520F3B}"/>
              </a:ext>
            </a:extLst>
          </p:cNvPr>
          <p:cNvSpPr/>
          <p:nvPr/>
        </p:nvSpPr>
        <p:spPr>
          <a:xfrm>
            <a:off x="881460" y="3009980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X1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540BFF8F-25F4-4CF7-A7C4-C23A349A1C12}"/>
              </a:ext>
            </a:extLst>
          </p:cNvPr>
          <p:cNvSpPr/>
          <p:nvPr/>
        </p:nvSpPr>
        <p:spPr>
          <a:xfrm>
            <a:off x="1606588" y="3009980"/>
            <a:ext cx="702080" cy="595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X2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6090E2F1-1A1E-4982-ABFD-0A889D3A881D}"/>
              </a:ext>
            </a:extLst>
          </p:cNvPr>
          <p:cNvSpPr/>
          <p:nvPr/>
        </p:nvSpPr>
        <p:spPr>
          <a:xfrm>
            <a:off x="2331717" y="3009980"/>
            <a:ext cx="702080" cy="5959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X3</a:t>
            </a:r>
            <a:endParaRPr lang="ko-KR" alt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90D4990-C49D-432E-AF1A-5EC074C10325}"/>
              </a:ext>
            </a:extLst>
          </p:cNvPr>
          <p:cNvSpPr txBox="1"/>
          <p:nvPr/>
        </p:nvSpPr>
        <p:spPr>
          <a:xfrm>
            <a:off x="882249" y="3620313"/>
            <a:ext cx="822661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/X1/X2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B1B284-89F7-4B6B-9B96-E31A3AEF4774}"/>
              </a:ext>
            </a:extLst>
          </p:cNvPr>
          <p:cNvSpPr txBox="1"/>
          <p:nvPr/>
        </p:nvSpPr>
        <p:spPr>
          <a:xfrm>
            <a:off x="3062556" y="889553"/>
            <a:ext cx="2379177" cy="30777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66FF"/>
                </a:solidFill>
                <a:latin typeface="Book Antiqua" panose="02040602050305030304" pitchFamily="18" charset="0"/>
              </a:rPr>
              <a:t>p(X1) = p(X2) = p(X3) = 1/3</a:t>
            </a:r>
            <a:endParaRPr lang="ko-KR" altLang="en-US" sz="1400" dirty="0">
              <a:solidFill>
                <a:srgbClr val="0066FF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6" name="연결선: 구부러짐 5">
            <a:extLst>
              <a:ext uri="{FF2B5EF4-FFF2-40B4-BE49-F238E27FC236}">
                <a16:creationId xmlns:a16="http://schemas.microsoft.com/office/drawing/2014/main" id="{F1EBF190-E888-404D-BDAF-B92750E46E9A}"/>
              </a:ext>
            </a:extLst>
          </p:cNvPr>
          <p:cNvCxnSpPr>
            <a:stCxn id="66" idx="3"/>
          </p:cNvCxnSpPr>
          <p:nvPr/>
        </p:nvCxnSpPr>
        <p:spPr bwMode="auto">
          <a:xfrm>
            <a:off x="3005811" y="1164326"/>
            <a:ext cx="988974" cy="613039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연결선: 구부러짐 36">
            <a:extLst>
              <a:ext uri="{FF2B5EF4-FFF2-40B4-BE49-F238E27FC236}">
                <a16:creationId xmlns:a16="http://schemas.microsoft.com/office/drawing/2014/main" id="{D3853229-3750-4679-A833-D86EB9507DC4}"/>
              </a:ext>
            </a:extLst>
          </p:cNvPr>
          <p:cNvCxnSpPr>
            <a:cxnSpLocks/>
            <a:stCxn id="70" idx="3"/>
            <a:endCxn id="45" idx="1"/>
          </p:cNvCxnSpPr>
          <p:nvPr/>
        </p:nvCxnSpPr>
        <p:spPr bwMode="auto">
          <a:xfrm flipV="1">
            <a:off x="3005811" y="2243028"/>
            <a:ext cx="1003733" cy="3597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연결선: 구부러짐 38">
            <a:extLst>
              <a:ext uri="{FF2B5EF4-FFF2-40B4-BE49-F238E27FC236}">
                <a16:creationId xmlns:a16="http://schemas.microsoft.com/office/drawing/2014/main" id="{11513BDA-E596-480F-8785-FCED156773AC}"/>
              </a:ext>
            </a:extLst>
          </p:cNvPr>
          <p:cNvCxnSpPr>
            <a:cxnSpLocks/>
            <a:stCxn id="129" idx="3"/>
          </p:cNvCxnSpPr>
          <p:nvPr/>
        </p:nvCxnSpPr>
        <p:spPr bwMode="auto">
          <a:xfrm flipV="1">
            <a:off x="3033797" y="2948940"/>
            <a:ext cx="880978" cy="359039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CF63BAA-8889-4AD3-8276-0FB7970DD722}"/>
              </a:ext>
            </a:extLst>
          </p:cNvPr>
          <p:cNvSpPr txBox="1"/>
          <p:nvPr/>
        </p:nvSpPr>
        <p:spPr>
          <a:xfrm>
            <a:off x="6350000" y="1908443"/>
            <a:ext cx="462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 dirty="0">
                <a:solidFill>
                  <a:srgbClr val="FF0000"/>
                </a:solidFill>
                <a:effectLst/>
                <a:latin typeface="Apple SD Gothic Neo"/>
              </a:rPr>
              <a:t>①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85407"/>
      </p:ext>
    </p:extLst>
  </p:cSld>
  <p:clrMapOvr>
    <a:masterClrMapping/>
  </p:clrMapOvr>
</p:sld>
</file>

<file path=ppt/theme/theme1.xml><?xml version="1.0" encoding="utf-8"?>
<a:theme xmlns:a="http://schemas.openxmlformats.org/drawingml/2006/main" name="2017 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ln>
          <a:headEnd type="none" w="med" len="me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 PowerPoint Template Widescreen_v1.0-compressed.pptx" id="{D208EB6C-069D-4C0F-AF1A-F207EE39BAB2}" vid="{C2510CBD-7124-4ECE-B694-DF7B820E15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d4eb815-23ed-48d9-b0c1-2b9ce0016f4e">EPRI PowerPoint Template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101F030D76349B9BDDCB7E839049A" ma:contentTypeVersion="1" ma:contentTypeDescription="Create a new document." ma:contentTypeScope="" ma:versionID="734fc11b70f2696fea1b768389187637">
  <xsd:schema xmlns:xsd="http://www.w3.org/2001/XMLSchema" xmlns:xs="http://www.w3.org/2001/XMLSchema" xmlns:p="http://schemas.microsoft.com/office/2006/metadata/properties" xmlns:ns2="9d4eb815-23ed-48d9-b0c1-2b9ce0016f4e" targetNamespace="http://schemas.microsoft.com/office/2006/metadata/properties" ma:root="true" ma:fieldsID="2b4a09c436e99444c649b2400fdb07dc" ns2:_="">
    <xsd:import namespace="9d4eb815-23ed-48d9-b0c1-2b9ce0016f4e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eb815-23ed-48d9-b0c1-2b9ce0016f4e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EPRI PowerPoint Template"/>
          <xsd:enumeration value="Design Templates"/>
          <xsd:enumeration value="EPRI Letterhead"/>
          <xsd:enumeration value="Events, Conferences, Meetings"/>
          <xsd:enumeration value="Miscellaneo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521A8B-3986-40B6-95DF-B5A721DA9604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9d4eb815-23ed-48d9-b0c1-2b9ce0016f4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9E07810-A7D8-4B3A-A78F-4052749F2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8FDBBD-CE4F-4A8C-8C02-158CA41BCB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eb815-23ed-48d9-b0c1-2b9ce0016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PowerPoint-Widescreen-Template-2018</Template>
  <TotalTime>2780</TotalTime>
  <Words>2185</Words>
  <Application>Microsoft Office PowerPoint</Application>
  <PresentationFormat>와이드스크린</PresentationFormat>
  <Paragraphs>546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Apple SD Gothic Neo</vt:lpstr>
      <vt:lpstr>SimSun</vt:lpstr>
      <vt:lpstr>Arial</vt:lpstr>
      <vt:lpstr>Arial</vt:lpstr>
      <vt:lpstr>Book Antiqua</vt:lpstr>
      <vt:lpstr>Calibri</vt:lpstr>
      <vt:lpstr>Cambria</vt:lpstr>
      <vt:lpstr>Cambria Math</vt:lpstr>
      <vt:lpstr>Wingdings</vt:lpstr>
      <vt:lpstr>2017 PowerPoint Theme</vt:lpstr>
      <vt:lpstr>Balanced Fault Tree Modelling of Alternating Operation Systems in Probabilistic Safety Assessment</vt:lpstr>
      <vt:lpstr>Contents</vt:lpstr>
      <vt:lpstr>PowerPoint 프레젠테이션</vt:lpstr>
      <vt:lpstr>1. Introduction</vt:lpstr>
      <vt:lpstr>1. Introduction</vt:lpstr>
      <vt:lpstr>1. Introduction</vt:lpstr>
      <vt:lpstr>1. Introduction</vt:lpstr>
      <vt:lpstr>1. Introduction</vt:lpstr>
      <vt:lpstr>2. Exclusive Modelling of Partitioning Events by Conditional Events</vt:lpstr>
      <vt:lpstr>2. Exclusive Modelling of Partitioning Events by Conditional Events</vt:lpstr>
      <vt:lpstr>2. Exclusive Modelling of Partitioning Events by Conditional Events</vt:lpstr>
      <vt:lpstr>2. Exclusive Modelling of Partitioning Events by Conditional Events</vt:lpstr>
      <vt:lpstr>2. Exclusive Modelling of Partitioning Events by Conditional Events</vt:lpstr>
      <vt:lpstr>2. Exclusive Modelling of Partitioning Events by Conditional Events</vt:lpstr>
      <vt:lpstr>3. Application to CCW System</vt:lpstr>
      <vt:lpstr>3. Application to CCW System</vt:lpstr>
      <vt:lpstr>3. Application to CCW System</vt:lpstr>
      <vt:lpstr>3. Application to CCW System</vt:lpstr>
      <vt:lpstr>4. Conclusions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FTREX 1.9 Improvements  </dc:title>
  <dc:subject>Version 1.0</dc:subject>
  <dc:creator>Woo Sik Jung</dc:creator>
  <dc:description>© 2018 Electric Power Research Institute, Inc. All rights reserved.</dc:description>
  <cp:lastModifiedBy>Jung Woo Sik</cp:lastModifiedBy>
  <cp:revision>445</cp:revision>
  <cp:lastPrinted>2021-10-27T05:48:43Z</cp:lastPrinted>
  <dcterms:created xsi:type="dcterms:W3CDTF">2018-01-09T19:05:27Z</dcterms:created>
  <dcterms:modified xsi:type="dcterms:W3CDTF">2022-06-28T13:57:09Z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0x010100D67101F030D76349B9BDDCB7E839049A</vt:lpwstr>
  </property>
</Properties>
</file>